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80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B69BC-0DF8-4AE7-A14C-E235F3DC78D4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4D5F-19BB-4B7D-8047-AD2A15F4B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539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4D5F-19BB-4B7D-8047-AD2A15F4B78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114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80-2CA1-42DD-B9AB-E772358692FE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CA48-8D0B-4C1D-89DF-DDE33F37BD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08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80-2CA1-42DD-B9AB-E772358692FE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CA48-8D0B-4C1D-89DF-DDE33F37BD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142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80-2CA1-42DD-B9AB-E772358692FE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CA48-8D0B-4C1D-89DF-DDE33F37BD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373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Tablo Yer Tutucusu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L9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Zeph Grunschlag, 2001-2002.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B45367-9DB4-4427-BAAA-6BC2D8B22A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5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80-2CA1-42DD-B9AB-E772358692FE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CA48-8D0B-4C1D-89DF-DDE33F37BD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689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80-2CA1-42DD-B9AB-E772358692FE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CA48-8D0B-4C1D-89DF-DDE33F37BD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535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80-2CA1-42DD-B9AB-E772358692FE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CA48-8D0B-4C1D-89DF-DDE33F37BD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194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80-2CA1-42DD-B9AB-E772358692FE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CA48-8D0B-4C1D-89DF-DDE33F37BD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04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80-2CA1-42DD-B9AB-E772358692FE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CA48-8D0B-4C1D-89DF-DDE33F37BD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57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80-2CA1-42DD-B9AB-E772358692FE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CA48-8D0B-4C1D-89DF-DDE33F37BD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151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80-2CA1-42DD-B9AB-E772358692FE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CA48-8D0B-4C1D-89DF-DDE33F37BD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52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D980-2CA1-42DD-B9AB-E772358692FE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CA48-8D0B-4C1D-89DF-DDE33F37BD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77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D980-2CA1-42DD-B9AB-E772358692FE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3CA48-8D0B-4C1D-89DF-DDE33F37BD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53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Sayı Teorisinin Temelleri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6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Bölünebilme Teoreminin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/>
              <a:t>a, </a:t>
            </a:r>
            <a:r>
              <a:rPr lang="en-US" i="1" dirty="0" smtClean="0"/>
              <a:t>b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en-US" i="1" dirty="0" smtClean="0"/>
              <a:t>c </a:t>
            </a:r>
            <a:r>
              <a:rPr lang="en-US" dirty="0" smtClean="0"/>
              <a:t> </a:t>
            </a:r>
            <a:r>
              <a:rPr lang="tr-TR" dirty="0" smtClean="0"/>
              <a:t>tamsayı ise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i="1" dirty="0" err="1" smtClean="0"/>
              <a:t>a</a:t>
            </a:r>
            <a:r>
              <a:rPr lang="en-US" dirty="0" err="1" smtClean="0"/>
              <a:t>|</a:t>
            </a:r>
            <a:r>
              <a:rPr lang="en-US" i="1" dirty="0" err="1" smtClean="0"/>
              <a:t>b</a:t>
            </a:r>
            <a:r>
              <a:rPr lang="en-US" dirty="0" smtClean="0"/>
              <a:t> </a:t>
            </a:r>
            <a:r>
              <a:rPr lang="en-US" sz="3600" dirty="0" smtClean="0">
                <a:sym typeface="Symbol" pitchFamily="18" charset="2"/>
              </a:rPr>
              <a:t> </a:t>
            </a:r>
            <a:r>
              <a:rPr lang="en-US" i="1" dirty="0" err="1" smtClean="0"/>
              <a:t>a</a:t>
            </a:r>
            <a:r>
              <a:rPr lang="en-US" dirty="0" err="1" smtClean="0"/>
              <a:t>|</a:t>
            </a:r>
            <a:r>
              <a:rPr lang="en-US" i="1" dirty="0" err="1" smtClean="0"/>
              <a:t>c</a:t>
            </a:r>
            <a:r>
              <a:rPr lang="en-US" i="1" dirty="0" smtClean="0"/>
              <a:t>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/>
              <a:t>a</a:t>
            </a:r>
            <a:r>
              <a:rPr lang="en-US" dirty="0" smtClean="0"/>
              <a:t>|(</a:t>
            </a:r>
            <a:r>
              <a:rPr lang="en-US" i="1" dirty="0" smtClean="0"/>
              <a:t>b</a:t>
            </a:r>
            <a:r>
              <a:rPr lang="en-US" dirty="0" smtClean="0"/>
              <a:t> + </a:t>
            </a:r>
            <a:r>
              <a:rPr lang="en-US" i="1" dirty="0" smtClean="0"/>
              <a:t>c 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i="1" dirty="0" err="1" smtClean="0"/>
              <a:t>a</a:t>
            </a:r>
            <a:r>
              <a:rPr lang="en-US" dirty="0" err="1" smtClean="0"/>
              <a:t>|</a:t>
            </a:r>
            <a:r>
              <a:rPr lang="en-US" i="1" dirty="0" err="1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err="1" smtClean="0"/>
              <a:t>a</a:t>
            </a:r>
            <a:r>
              <a:rPr lang="en-US" dirty="0" err="1" smtClean="0"/>
              <a:t>|</a:t>
            </a:r>
            <a:r>
              <a:rPr lang="en-US" i="1" dirty="0" err="1" smtClean="0"/>
              <a:t>bc</a:t>
            </a:r>
            <a:endParaRPr lang="en-US" i="1" dirty="0" smtClean="0"/>
          </a:p>
          <a:p>
            <a:pPr lvl="1">
              <a:lnSpc>
                <a:spcPct val="90000"/>
              </a:lnSpc>
            </a:pPr>
            <a:r>
              <a:rPr lang="en-US" i="1" dirty="0" err="1" smtClean="0"/>
              <a:t>a</a:t>
            </a:r>
            <a:r>
              <a:rPr lang="en-US" dirty="0" err="1" smtClean="0"/>
              <a:t>|</a:t>
            </a:r>
            <a:r>
              <a:rPr lang="en-US" i="1" dirty="0" err="1" smtClean="0"/>
              <a:t>b</a:t>
            </a:r>
            <a:r>
              <a:rPr lang="en-US" dirty="0" smtClean="0"/>
              <a:t> </a:t>
            </a:r>
            <a:r>
              <a:rPr lang="en-US" sz="3600" dirty="0" smtClean="0">
                <a:sym typeface="Symbol" pitchFamily="18" charset="2"/>
              </a:rPr>
              <a:t> </a:t>
            </a:r>
            <a:r>
              <a:rPr lang="en-US" i="1" dirty="0" err="1" smtClean="0"/>
              <a:t>b</a:t>
            </a:r>
            <a:r>
              <a:rPr lang="en-US" dirty="0" err="1" smtClean="0"/>
              <a:t>|</a:t>
            </a:r>
            <a:r>
              <a:rPr lang="en-US" i="1" dirty="0" err="1" smtClean="0"/>
              <a:t>c</a:t>
            </a:r>
            <a:r>
              <a:rPr lang="en-US" i="1" dirty="0" smtClean="0"/>
              <a:t>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err="1" smtClean="0"/>
              <a:t>a</a:t>
            </a:r>
            <a:r>
              <a:rPr lang="en-US" dirty="0" err="1" smtClean="0"/>
              <a:t>|</a:t>
            </a:r>
            <a:r>
              <a:rPr lang="en-US" i="1" dirty="0" err="1" smtClean="0"/>
              <a:t>c</a:t>
            </a:r>
            <a:endParaRPr lang="en-US" i="1" dirty="0" smtClean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tr-TR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tr-TR" u="sng" dirty="0" smtClean="0"/>
              <a:t>Örnek</a:t>
            </a:r>
            <a:endParaRPr lang="en-US" u="sng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17|34 </a:t>
            </a:r>
            <a:r>
              <a:rPr lang="en-US" sz="3600" dirty="0" smtClean="0">
                <a:sym typeface="Symbol" pitchFamily="18" charset="2"/>
              </a:rPr>
              <a:t> </a:t>
            </a:r>
            <a:r>
              <a:rPr lang="en-US" dirty="0" smtClean="0"/>
              <a:t>17|170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17|204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17|34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17|340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6|12 </a:t>
            </a:r>
            <a:r>
              <a:rPr lang="en-US" sz="3600" dirty="0" smtClean="0">
                <a:sym typeface="Symbol" pitchFamily="18" charset="2"/>
              </a:rPr>
              <a:t> </a:t>
            </a:r>
            <a:r>
              <a:rPr lang="en-US" dirty="0" smtClean="0"/>
              <a:t>12|144 </a:t>
            </a:r>
            <a:r>
              <a:rPr lang="en-US" dirty="0" smtClean="0">
                <a:sym typeface="Wingdings" pitchFamily="2" charset="2"/>
              </a:rPr>
              <a:t> 6 | 144</a:t>
            </a:r>
            <a:r>
              <a:rPr lang="en-US" dirty="0" smtClean="0"/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7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Asal Sayılar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 </a:t>
            </a:r>
            <a:r>
              <a:rPr lang="en-US" dirty="0" smtClean="0">
                <a:sym typeface="Symbol" pitchFamily="18" charset="2"/>
              </a:rPr>
              <a:t>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2</a:t>
            </a:r>
            <a:r>
              <a:rPr lang="tr-TR" dirty="0" smtClean="0">
                <a:sym typeface="Symbol" pitchFamily="18" charset="2"/>
              </a:rPr>
              <a:t> için bir sayı asal ise sadece 1 ve kendisine bölünebilir.</a:t>
            </a:r>
          </a:p>
          <a:p>
            <a:r>
              <a:rPr lang="tr-TR" dirty="0" smtClean="0">
                <a:sym typeface="Symbol" pitchFamily="18" charset="2"/>
              </a:rPr>
              <a:t>Bir sayı asal değil ise </a:t>
            </a:r>
            <a:r>
              <a:rPr lang="tr-TR" dirty="0" err="1" smtClean="0">
                <a:sym typeface="Symbol" pitchFamily="18" charset="2"/>
              </a:rPr>
              <a:t>kompozit</a:t>
            </a:r>
            <a:r>
              <a:rPr lang="tr-TR" dirty="0" smtClean="0">
                <a:sym typeface="Symbol" pitchFamily="18" charset="2"/>
              </a:rPr>
              <a:t> sayı olarak adlandırılır.</a:t>
            </a:r>
          </a:p>
          <a:p>
            <a:endParaRPr lang="tr-TR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tr-TR" b="1" u="sng" dirty="0" smtClean="0">
                <a:sym typeface="Symbol" pitchFamily="18" charset="2"/>
              </a:rPr>
              <a:t>Aritmetiğin Temel Teoremi</a:t>
            </a:r>
            <a:endParaRPr lang="tr-TR" b="1" u="sng" dirty="0">
              <a:sym typeface="Symbol" pitchFamily="18" charset="2"/>
            </a:endParaRPr>
          </a:p>
          <a:p>
            <a:r>
              <a:rPr lang="tr-TR" dirty="0" smtClean="0">
                <a:sym typeface="Symbol" pitchFamily="18" charset="2"/>
              </a:rPr>
              <a:t>Herhangi bir sayı iki veya daha fazla asal sayının çarpımı şeklinde yazılabilir.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2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Asallığın</a:t>
            </a:r>
            <a:r>
              <a:rPr lang="tr-TR" dirty="0" smtClean="0"/>
              <a:t> Test Edilmesi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isPrime</a:t>
            </a:r>
            <a:r>
              <a:rPr lang="en-US" dirty="0" smtClean="0"/>
              <a:t>(integer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if ( </a:t>
            </a:r>
            <a:r>
              <a:rPr lang="en-US" i="1" dirty="0" smtClean="0"/>
              <a:t>n </a:t>
            </a:r>
            <a:r>
              <a:rPr lang="en-US" dirty="0" smtClean="0"/>
              <a:t>&lt; 2 ) return false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for(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= 2 to</a:t>
            </a:r>
            <a:r>
              <a:rPr lang="en-US" i="1" dirty="0" smtClean="0"/>
              <a:t> n </a:t>
            </a:r>
            <a:r>
              <a:rPr lang="en-US" dirty="0" smtClean="0"/>
              <a:t>-1)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/>
              <a:t>	   </a:t>
            </a:r>
            <a:r>
              <a:rPr lang="en-US" dirty="0" smtClean="0"/>
              <a:t>if(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|</a:t>
            </a:r>
            <a:r>
              <a:rPr lang="en-US" i="1" dirty="0" smtClean="0"/>
              <a:t>n </a:t>
            </a:r>
            <a:r>
              <a:rPr lang="en-US" dirty="0" smtClean="0"/>
              <a:t>)  	</a:t>
            </a:r>
            <a:r>
              <a:rPr lang="en-US" dirty="0" smtClean="0">
                <a:solidFill>
                  <a:srgbClr val="000000"/>
                </a:solidFill>
              </a:rPr>
              <a:t>//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US" dirty="0" smtClean="0">
                <a:solidFill>
                  <a:srgbClr val="000000"/>
                </a:solidFill>
              </a:rPr>
              <a:t>divides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”</a:t>
            </a:r>
            <a:r>
              <a:rPr lang="en-US" dirty="0" smtClean="0">
                <a:solidFill>
                  <a:srgbClr val="000000"/>
                </a:solidFill>
              </a:rPr>
              <a:t>! not disjunction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      return false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return true</a:t>
            </a:r>
          </a:p>
          <a:p>
            <a:endParaRPr lang="tr-TR" dirty="0" smtClean="0"/>
          </a:p>
          <a:p>
            <a:r>
              <a:rPr lang="tr-TR" dirty="0" smtClean="0"/>
              <a:t>Soru: </a:t>
            </a:r>
            <a:r>
              <a:rPr lang="tr-TR" dirty="0" smtClean="0"/>
              <a:t>Bu </a:t>
            </a:r>
            <a:r>
              <a:rPr lang="tr-TR" dirty="0" smtClean="0"/>
              <a:t>algoritmanın çalışma zamanı nedir?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09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Asallığın</a:t>
            </a:r>
            <a:r>
              <a:rPr lang="tr-TR" dirty="0" smtClean="0"/>
              <a:t> Test Edilmesi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Algoritmanın çalışma zamanını O(n) olarak belirleyebiliriz. Çünkü baskın terim n’dir.</a:t>
            </a:r>
          </a:p>
          <a:p>
            <a:r>
              <a:rPr lang="tr-TR" dirty="0" smtClean="0"/>
              <a:t>Bu ifade bize algoritmanın çalışma zamanının n değerine bağlı olduğunu göstermektedir.</a:t>
            </a:r>
          </a:p>
          <a:p>
            <a:r>
              <a:rPr lang="tr-TR" dirty="0"/>
              <a:t>n</a:t>
            </a:r>
            <a:r>
              <a:rPr lang="tr-TR" dirty="0" smtClean="0"/>
              <a:t>=1.000.000 için giriş boyutunun 7 dijit olduğunu biliyoruz.</a:t>
            </a:r>
          </a:p>
          <a:p>
            <a:r>
              <a:rPr lang="tr-TR" dirty="0" smtClean="0"/>
              <a:t>Daha genel bir ifade ile giriş boyutu k dijit için çalışma zamanı </a:t>
            </a:r>
            <a:r>
              <a:rPr lang="en-US" i="1" dirty="0" smtClean="0"/>
              <a:t>O </a:t>
            </a:r>
            <a:r>
              <a:rPr lang="en-US" dirty="0" smtClean="0"/>
              <a:t>(10</a:t>
            </a:r>
            <a:r>
              <a:rPr lang="en-US" i="1" baseline="30000" dirty="0" smtClean="0"/>
              <a:t>k </a:t>
            </a:r>
            <a:r>
              <a:rPr lang="en-US" dirty="0" smtClean="0"/>
              <a:t>)</a:t>
            </a:r>
            <a:r>
              <a:rPr lang="tr-TR" dirty="0" smtClean="0"/>
              <a:t> olacak.</a:t>
            </a:r>
          </a:p>
          <a:p>
            <a:r>
              <a:rPr lang="tr-TR" dirty="0" smtClean="0"/>
              <a:t>Bu değer çok büyük bir değerdir.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b="1" u="sng" dirty="0" smtClean="0"/>
              <a:t>Soru:</a:t>
            </a:r>
            <a:r>
              <a:rPr lang="tr-TR" dirty="0" smtClean="0"/>
              <a:t> Bu algoritmayı nasıl iyileştirebiliriz?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77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Asallığın</a:t>
            </a:r>
            <a:r>
              <a:rPr lang="tr-TR" dirty="0"/>
              <a:t> Test Edilmesi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n/2 den büyük sayıları </a:t>
            </a:r>
            <a:r>
              <a:rPr lang="tr-TR" dirty="0" smtClean="0"/>
              <a:t>denemeyiz.</a:t>
            </a:r>
            <a:endParaRPr lang="tr-TR" dirty="0" smtClean="0"/>
          </a:p>
          <a:p>
            <a:r>
              <a:rPr lang="tr-TR" dirty="0"/>
              <a:t>Ç</a:t>
            </a:r>
            <a:r>
              <a:rPr lang="tr-TR" dirty="0" smtClean="0"/>
              <a:t>ift sayıları denemeyiz. Biliyoruz ki bir sayı çift ise asal değildir. Bu durumda sayıların yarısını denemeyiz.</a:t>
            </a:r>
          </a:p>
          <a:p>
            <a:r>
              <a:rPr lang="tr-TR" dirty="0" smtClean="0"/>
              <a:t>Genellikle sadece küçük asal sayıları deneriz.</a:t>
            </a:r>
          </a:p>
          <a:p>
            <a:r>
              <a:rPr lang="tr-TR" dirty="0" smtClean="0"/>
              <a:t>Aslında sadece       den küçük asal sayıları denememiz yeterli olacaktır.  </a:t>
            </a:r>
            <a:endParaRPr lang="tr-TR" dirty="0"/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49184"/>
              </p:ext>
            </p:extLst>
          </p:nvPr>
        </p:nvGraphicFramePr>
        <p:xfrm>
          <a:off x="3347864" y="4323415"/>
          <a:ext cx="576064" cy="54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Denklem" r:id="rId3" imgW="241200" imgH="228600" progId="Equation.3">
                  <p:embed/>
                </p:oleObj>
              </mc:Choice>
              <mc:Fallback>
                <p:oleObj name="Denklem" r:id="rId3" imgW="241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7864" y="4323415"/>
                        <a:ext cx="576064" cy="545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5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Asallığın</a:t>
            </a:r>
            <a:r>
              <a:rPr lang="tr-TR" dirty="0"/>
              <a:t> Test Edilmesi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Eğer bir n sayısı </a:t>
            </a:r>
            <a:r>
              <a:rPr lang="tr-TR" dirty="0" err="1" smtClean="0"/>
              <a:t>kompozit</a:t>
            </a:r>
            <a:r>
              <a:rPr lang="tr-TR" dirty="0" smtClean="0"/>
              <a:t> bir sayı ise bu sayının en küçük asal çarpanı </a:t>
            </a:r>
            <a:r>
              <a:rPr lang="en-US" dirty="0" smtClean="0">
                <a:sym typeface="Symbol" pitchFamily="18" charset="2"/>
              </a:rPr>
              <a:t></a:t>
            </a:r>
            <a:endParaRPr lang="tr-TR" dirty="0" smtClean="0">
              <a:sym typeface="Symbol" pitchFamily="18" charset="2"/>
            </a:endParaRPr>
          </a:p>
          <a:p>
            <a:endParaRPr lang="tr-TR" dirty="0" smtClean="0"/>
          </a:p>
          <a:p>
            <a:pPr marL="0" indent="0">
              <a:buNone/>
            </a:pPr>
            <a:r>
              <a:rPr lang="tr-TR" b="1" u="sng" dirty="0" smtClean="0"/>
              <a:t>Soru: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Yukarıda verilen ifadeyi nasıl ispat edebiliriz.  </a:t>
            </a:r>
            <a:endParaRPr lang="tr-TR" dirty="0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341772"/>
              </p:ext>
            </p:extLst>
          </p:nvPr>
        </p:nvGraphicFramePr>
        <p:xfrm>
          <a:off x="6011962" y="2060848"/>
          <a:ext cx="5762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Denklem" r:id="rId3" imgW="241200" imgH="228600" progId="Equation.3">
                  <p:embed/>
                </p:oleObj>
              </mc:Choice>
              <mc:Fallback>
                <p:oleObj name="Denklem" r:id="rId3" imgW="241200" imgH="228600" progId="Equation.3">
                  <p:embed/>
                  <p:pic>
                    <p:nvPicPr>
                      <p:cNvPr id="0" name="Nesn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962" y="2060848"/>
                        <a:ext cx="5762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6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Asallığın</a:t>
            </a:r>
            <a:r>
              <a:rPr lang="tr-TR" dirty="0"/>
              <a:t> Test Edilmesi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Eğer bir n sayısı </a:t>
            </a:r>
            <a:r>
              <a:rPr lang="tr-TR" dirty="0" err="1" smtClean="0"/>
              <a:t>kompozit</a:t>
            </a:r>
            <a:r>
              <a:rPr lang="tr-TR" dirty="0" smtClean="0"/>
              <a:t> bir sayı ise bu sayının en küçük asal çarpanı </a:t>
            </a:r>
            <a:r>
              <a:rPr lang="en-US" dirty="0" smtClean="0">
                <a:sym typeface="Symbol" pitchFamily="18" charset="2"/>
              </a:rPr>
              <a:t></a:t>
            </a:r>
            <a:endParaRPr lang="tr-TR" dirty="0" smtClean="0">
              <a:sym typeface="Symbol" pitchFamily="18" charset="2"/>
            </a:endParaRPr>
          </a:p>
          <a:p>
            <a:r>
              <a:rPr lang="tr-TR" dirty="0" smtClean="0"/>
              <a:t>Çelişki ile ispat yöntemini kullanabiliriz</a:t>
            </a:r>
          </a:p>
          <a:p>
            <a:r>
              <a:rPr lang="tr-TR" dirty="0" smtClean="0"/>
              <a:t>Bunun için        den büyük bir asal çarpanının olduğunu varsayalım.</a:t>
            </a:r>
          </a:p>
          <a:p>
            <a:r>
              <a:rPr lang="tr-TR" dirty="0" smtClean="0"/>
              <a:t>Aritmetiğin temel teoremini kullanarak </a:t>
            </a:r>
            <a:r>
              <a:rPr lang="en-US" i="1" dirty="0">
                <a:sym typeface="Symbol" pitchFamily="18" charset="2"/>
              </a:rPr>
              <a:t>n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i="1" dirty="0" err="1" smtClean="0">
                <a:sym typeface="Symbol" pitchFamily="18" charset="2"/>
              </a:rPr>
              <a:t>pqx</a:t>
            </a:r>
            <a:r>
              <a:rPr lang="tr-TR" i="1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yazabiliriz. Burada p ve q değerleri asal x ise tamsayı olsun. Bu durumda aşağıdaki ifadeyi elde ederiz. İfade bir çelişki olduğundan yukarıdaki teorem doğrudur.</a:t>
            </a:r>
          </a:p>
          <a:p>
            <a:endParaRPr lang="tr-TR" dirty="0" smtClean="0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331452"/>
              </p:ext>
            </p:extLst>
          </p:nvPr>
        </p:nvGraphicFramePr>
        <p:xfrm>
          <a:off x="4571802" y="1916832"/>
          <a:ext cx="5762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Denklem" r:id="rId3" imgW="241200" imgH="228600" progId="Equation.3">
                  <p:embed/>
                </p:oleObj>
              </mc:Choice>
              <mc:Fallback>
                <p:oleObj name="Denklem" r:id="rId3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802" y="1916832"/>
                        <a:ext cx="5762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226339"/>
              </p:ext>
            </p:extLst>
          </p:nvPr>
        </p:nvGraphicFramePr>
        <p:xfrm>
          <a:off x="2555578" y="2924944"/>
          <a:ext cx="5762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Denklem" r:id="rId5" imgW="241300" imgH="228600" progId="Equation.3">
                  <p:embed/>
                </p:oleObj>
              </mc:Choice>
              <mc:Fallback>
                <p:oleObj name="Denklem" r:id="rId5" imgW="241300" imgH="228600" progId="Equation.3">
                  <p:embed/>
                  <p:pic>
                    <p:nvPicPr>
                      <p:cNvPr id="0" name="Nesn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578" y="2924944"/>
                        <a:ext cx="5762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908858"/>
              </p:ext>
            </p:extLst>
          </p:nvPr>
        </p:nvGraphicFramePr>
        <p:xfrm>
          <a:off x="2763689" y="6018485"/>
          <a:ext cx="33924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6" imgW="1193800" imgH="228600" progId="Equation.3">
                  <p:embed/>
                </p:oleObj>
              </mc:Choice>
              <mc:Fallback>
                <p:oleObj name="Equation" r:id="rId6" imgW="1193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689" y="6018485"/>
                        <a:ext cx="339248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7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tr-TR" dirty="0" smtClean="0"/>
              <a:t>139 ve 143 değerlerinin asal olup olmadığını test ediniz.</a:t>
            </a:r>
          </a:p>
        </p:txBody>
      </p:sp>
    </p:spTree>
    <p:extLst>
      <p:ext uri="{BB962C8B-B14F-4D97-AF65-F5344CB8AC3E}">
        <p14:creationId xmlns:p14="http://schemas.microsoft.com/office/powerpoint/2010/main" val="4930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139 ve 143 değerlerinin asal olup olmadığını test ediniz.</a:t>
            </a:r>
          </a:p>
          <a:p>
            <a:r>
              <a:rPr lang="tr-TR" dirty="0" smtClean="0"/>
              <a:t>Aşağıdaki asal sayı listesini deneyelim </a:t>
            </a:r>
          </a:p>
          <a:p>
            <a:pPr marL="0" indent="0">
              <a:buNone/>
            </a:pPr>
            <a:endParaRPr lang="tr-TR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:  </a:t>
            </a:r>
            <a:r>
              <a:rPr lang="tr-TR" dirty="0" smtClean="0"/>
              <a:t>sayıların hiçbiri çift değil bölünemez.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:  </a:t>
            </a:r>
            <a:r>
              <a:rPr lang="tr-TR" dirty="0"/>
              <a:t>B</a:t>
            </a:r>
            <a:r>
              <a:rPr lang="tr-TR" dirty="0" smtClean="0"/>
              <a:t>asamakların toplamı</a:t>
            </a:r>
            <a:r>
              <a:rPr lang="en-US" dirty="0" smtClean="0"/>
              <a:t>: </a:t>
            </a:r>
            <a:r>
              <a:rPr lang="en-US" dirty="0"/>
              <a:t>1+3+9 = 13, 1+4+3 = 8 </a:t>
            </a:r>
            <a:r>
              <a:rPr lang="tr-TR" dirty="0" smtClean="0"/>
              <a:t>ikisi de </a:t>
            </a:r>
            <a:r>
              <a:rPr lang="tr-TR" dirty="0" smtClean="0"/>
              <a:t>3 ile bölünemez.</a:t>
            </a:r>
          </a:p>
          <a:p>
            <a:pPr lvl="1"/>
            <a:r>
              <a:rPr lang="en-US" dirty="0" smtClean="0"/>
              <a:t>5</a:t>
            </a:r>
            <a:r>
              <a:rPr lang="en-US" dirty="0"/>
              <a:t>:  </a:t>
            </a:r>
            <a:r>
              <a:rPr lang="tr-TR" dirty="0" smtClean="0"/>
              <a:t>İki </a:t>
            </a:r>
            <a:r>
              <a:rPr lang="tr-TR" dirty="0" smtClean="0"/>
              <a:t>sayının da </a:t>
            </a:r>
            <a:r>
              <a:rPr lang="tr-TR" dirty="0" smtClean="0"/>
              <a:t>sonu 0 veya 5’e bölünemiyor.</a:t>
            </a:r>
          </a:p>
          <a:p>
            <a:pPr lvl="1"/>
            <a:r>
              <a:rPr lang="en-US" dirty="0" smtClean="0"/>
              <a:t>7</a:t>
            </a:r>
            <a:r>
              <a:rPr lang="en-US" dirty="0"/>
              <a:t>:  140 </a:t>
            </a:r>
            <a:r>
              <a:rPr lang="tr-TR" dirty="0" smtClean="0"/>
              <a:t>değeri 7’ye tam bölündüğünden iki </a:t>
            </a:r>
            <a:r>
              <a:rPr lang="tr-TR" dirty="0" smtClean="0"/>
              <a:t>sayı da </a:t>
            </a:r>
            <a:r>
              <a:rPr lang="tr-TR" dirty="0" smtClean="0"/>
              <a:t>7’ye tam bölünemez</a:t>
            </a:r>
          </a:p>
          <a:p>
            <a:pPr lvl="1"/>
            <a:r>
              <a:rPr lang="en-US" dirty="0" smtClean="0"/>
              <a:t>11</a:t>
            </a:r>
            <a:r>
              <a:rPr lang="en-US" dirty="0"/>
              <a:t>: </a:t>
            </a:r>
            <a:r>
              <a:rPr lang="tr-TR" dirty="0" smtClean="0"/>
              <a:t>Basamakların toplamı </a:t>
            </a:r>
            <a:r>
              <a:rPr lang="en-US" dirty="0" smtClean="0"/>
              <a:t>1-3+9 </a:t>
            </a:r>
            <a:r>
              <a:rPr lang="en-US" dirty="0"/>
              <a:t>= 7 </a:t>
            </a:r>
            <a:r>
              <a:rPr lang="tr-TR" dirty="0" smtClean="0"/>
              <a:t>olduğundan </a:t>
            </a:r>
            <a:r>
              <a:rPr lang="en-US" dirty="0" smtClean="0"/>
              <a:t>139 </a:t>
            </a:r>
            <a:r>
              <a:rPr lang="tr-TR" dirty="0" smtClean="0"/>
              <a:t>bölünemez fakat </a:t>
            </a:r>
            <a:r>
              <a:rPr lang="en-US" dirty="0" smtClean="0"/>
              <a:t>1-4+3 </a:t>
            </a:r>
            <a:r>
              <a:rPr lang="en-US" dirty="0"/>
              <a:t>= 0 </a:t>
            </a:r>
            <a:r>
              <a:rPr lang="tr-TR" dirty="0" smtClean="0"/>
              <a:t>olduğundan </a:t>
            </a:r>
            <a:r>
              <a:rPr lang="en-US" dirty="0" smtClean="0"/>
              <a:t>143 </a:t>
            </a:r>
            <a:r>
              <a:rPr lang="tr-TR" dirty="0" smtClean="0"/>
              <a:t>bölünebilir.</a:t>
            </a:r>
          </a:p>
          <a:p>
            <a:pPr lvl="1"/>
            <a:r>
              <a:rPr lang="tr-TR" b="1" dirty="0" smtClean="0"/>
              <a:t>Sonlandırma koşulu</a:t>
            </a:r>
            <a:r>
              <a:rPr lang="en-US" b="1" dirty="0" smtClean="0"/>
              <a:t>!</a:t>
            </a:r>
            <a:r>
              <a:rPr lang="en-US" dirty="0" smtClean="0"/>
              <a:t>  </a:t>
            </a:r>
            <a:r>
              <a:rPr lang="tr-TR" dirty="0" smtClean="0"/>
              <a:t>Sonraki denenecek asal sayı </a:t>
            </a:r>
            <a:r>
              <a:rPr lang="en-US" dirty="0" smtClean="0"/>
              <a:t>13 </a:t>
            </a:r>
            <a:r>
              <a:rPr lang="tr-TR" dirty="0" smtClean="0"/>
              <a:t>fakat 11’den </a:t>
            </a:r>
            <a:r>
              <a:rPr lang="tr-TR" dirty="0" smtClean="0"/>
              <a:t>daha büyük olduğu için artık denenmez.</a:t>
            </a:r>
          </a:p>
          <a:p>
            <a:pPr lvl="1"/>
            <a:r>
              <a:rPr lang="tr-TR" dirty="0" smtClean="0"/>
              <a:t>Sonuç: </a:t>
            </a:r>
            <a:r>
              <a:rPr lang="en-US" dirty="0" smtClean="0"/>
              <a:t>139 </a:t>
            </a:r>
            <a:r>
              <a:rPr lang="tr-TR" dirty="0" smtClean="0"/>
              <a:t>asal</a:t>
            </a:r>
            <a:r>
              <a:rPr lang="en-US" dirty="0" smtClean="0"/>
              <a:t>, </a:t>
            </a:r>
            <a:r>
              <a:rPr lang="en-US" dirty="0"/>
              <a:t>143 </a:t>
            </a:r>
            <a:r>
              <a:rPr lang="tr-TR" dirty="0" err="1" smtClean="0"/>
              <a:t>kompozit</a:t>
            </a:r>
            <a:r>
              <a:rPr lang="tr-TR" dirty="0" smtClean="0"/>
              <a:t> sayıdır.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74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Bölme İşlemi</a:t>
            </a:r>
            <a:endParaRPr lang="tr-TR" dirty="0"/>
          </a:p>
        </p:txBody>
      </p:sp>
      <p:sp>
        <p:nvSpPr>
          <p:cNvPr id="15" name="İçerik Yer Tutucusu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endParaRPr lang="tr-TR" dirty="0" smtClean="0"/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endParaRPr lang="tr-TR" dirty="0" smtClean="0"/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endParaRPr lang="tr-TR" dirty="0" smtClean="0"/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r>
              <a:rPr lang="en-US" dirty="0" smtClean="0"/>
              <a:t>117 </a:t>
            </a:r>
            <a:r>
              <a:rPr lang="en-US" dirty="0"/>
              <a:t>= 31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3 + 24</a:t>
            </a:r>
          </a:p>
          <a:p>
            <a:pPr>
              <a:buFont typeface="Wingdings" pitchFamily="2" charset="2"/>
              <a:buNone/>
            </a:pP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 err="1"/>
              <a:t>dq</a:t>
            </a:r>
            <a:r>
              <a:rPr lang="en-US" i="1" dirty="0"/>
              <a:t> </a:t>
            </a:r>
            <a:r>
              <a:rPr lang="en-US" dirty="0"/>
              <a:t>+</a:t>
            </a:r>
            <a:r>
              <a:rPr lang="en-US" i="1" dirty="0"/>
              <a:t> r</a:t>
            </a:r>
            <a:endParaRPr lang="en-US" dirty="0"/>
          </a:p>
          <a:p>
            <a:endParaRPr lang="tr-TR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375179"/>
              </p:ext>
            </p:extLst>
          </p:nvPr>
        </p:nvGraphicFramePr>
        <p:xfrm>
          <a:off x="3749675" y="1827238"/>
          <a:ext cx="1355725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3" imgW="469800" imgH="431640" progId="Equation.3">
                  <p:embed/>
                </p:oleObj>
              </mc:Choice>
              <mc:Fallback>
                <p:oleObj name="Equation" r:id="rId3" imgW="469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1827238"/>
                        <a:ext cx="1355725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243565"/>
              </p:ext>
            </p:extLst>
          </p:nvPr>
        </p:nvGraphicFramePr>
        <p:xfrm>
          <a:off x="4443413" y="2800375"/>
          <a:ext cx="6604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5" imgW="228600" imgH="393480" progId="Equation.3">
                  <p:embed/>
                </p:oleObj>
              </mc:Choice>
              <mc:Fallback>
                <p:oleObj name="Equation" r:id="rId5" imgW="228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2800375"/>
                        <a:ext cx="6604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>
            <a:off x="5638800" y="1628800"/>
            <a:ext cx="1600200" cy="914400"/>
          </a:xfrm>
          <a:prstGeom prst="callout1">
            <a:avLst>
              <a:gd name="adj1" fmla="val 12500"/>
              <a:gd name="adj2" fmla="val -4764"/>
              <a:gd name="adj3" fmla="val 50000"/>
              <a:gd name="adj4" fmla="val -34125"/>
            </a:avLst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q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 </a:t>
            </a:r>
            <a:r>
              <a:rPr kumimoji="0" lang="tr-T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bölüm</a:t>
            </a:r>
            <a:endParaRPr kumimoji="0" lang="en-US" sz="2400" b="1" i="1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</a:endParaRPr>
          </a:p>
        </p:txBody>
      </p:sp>
      <p:sp>
        <p:nvSpPr>
          <p:cNvPr id="12" name="AutoShape 7"/>
          <p:cNvSpPr>
            <a:spLocks/>
          </p:cNvSpPr>
          <p:nvPr/>
        </p:nvSpPr>
        <p:spPr bwMode="auto">
          <a:xfrm>
            <a:off x="5638800" y="3152800"/>
            <a:ext cx="1828800" cy="914400"/>
          </a:xfrm>
          <a:prstGeom prst="callout1">
            <a:avLst>
              <a:gd name="adj1" fmla="val 12500"/>
              <a:gd name="adj2" fmla="val -4167"/>
              <a:gd name="adj3" fmla="val 50000"/>
              <a:gd name="adj4" fmla="val -29861"/>
            </a:avLst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r</a:t>
            </a:r>
            <a:r>
              <a:rPr kumimoji="0" lang="tr-T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 kalan</a:t>
            </a:r>
            <a:endParaRPr kumimoji="0" lang="en-US" sz="2400" b="1" i="1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</a:endParaRPr>
          </a:p>
        </p:txBody>
      </p:sp>
      <p:sp>
        <p:nvSpPr>
          <p:cNvPr id="13" name="AutoShape 8"/>
          <p:cNvSpPr>
            <a:spLocks/>
          </p:cNvSpPr>
          <p:nvPr/>
        </p:nvSpPr>
        <p:spPr bwMode="auto">
          <a:xfrm>
            <a:off x="1600200" y="2086000"/>
            <a:ext cx="1600200" cy="914400"/>
          </a:xfrm>
          <a:prstGeom prst="callout1">
            <a:avLst>
              <a:gd name="adj1" fmla="val 12500"/>
              <a:gd name="adj2" fmla="val 104764"/>
              <a:gd name="adj3" fmla="val 54690"/>
              <a:gd name="adj4" fmla="val 134028"/>
            </a:avLst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 </a:t>
            </a:r>
            <a:r>
              <a:rPr kumimoji="0" lang="tr-T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bölen</a:t>
            </a:r>
            <a:endParaRPr kumimoji="0" lang="en-US" sz="2400" b="1" i="1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</a:endParaRPr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>
            <a:off x="1981200" y="3152800"/>
            <a:ext cx="1600200" cy="914400"/>
          </a:xfrm>
          <a:prstGeom prst="callout1">
            <a:avLst>
              <a:gd name="adj1" fmla="val 12500"/>
              <a:gd name="adj2" fmla="val 104764"/>
              <a:gd name="adj3" fmla="val -31250"/>
              <a:gd name="adj4" fmla="val 159028"/>
            </a:avLst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 </a:t>
            </a:r>
            <a:r>
              <a:rPr kumimoji="0" lang="tr-T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bölünen</a:t>
            </a:r>
            <a:endParaRPr kumimoji="0" lang="en-US" sz="2400" b="1" i="1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162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İçindekiler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Bölünebilme işleminin özellikleri</a:t>
            </a:r>
          </a:p>
          <a:p>
            <a:r>
              <a:rPr lang="tr-TR" dirty="0" smtClean="0"/>
              <a:t>Asal sayılar</a:t>
            </a:r>
          </a:p>
          <a:p>
            <a:r>
              <a:rPr lang="tr-TR" dirty="0" smtClean="0"/>
              <a:t>Aritmetiğin temel teoremi</a:t>
            </a:r>
          </a:p>
          <a:p>
            <a:r>
              <a:rPr lang="tr-TR" dirty="0" smtClean="0"/>
              <a:t>Bölme algoritması</a:t>
            </a:r>
          </a:p>
          <a:p>
            <a:r>
              <a:rPr lang="tr-TR" dirty="0" smtClean="0"/>
              <a:t>OBEB/OKEK</a:t>
            </a:r>
          </a:p>
          <a:p>
            <a:r>
              <a:rPr lang="tr-TR" dirty="0" smtClean="0"/>
              <a:t>Aralarında asal sayılar</a:t>
            </a:r>
          </a:p>
          <a:p>
            <a:r>
              <a:rPr lang="tr-TR" dirty="0" smtClean="0"/>
              <a:t>Modüler aritmetik</a:t>
            </a:r>
          </a:p>
          <a:p>
            <a:r>
              <a:rPr lang="tr-TR" dirty="0" smtClean="0"/>
              <a:t>Şifreleme algoritması örnekleri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5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OBEB (Ortak Bölenlerin En Büyüğü)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OBEB(</a:t>
            </a:r>
            <a:r>
              <a:rPr lang="tr-TR" dirty="0" err="1" smtClean="0"/>
              <a:t>a,b</a:t>
            </a:r>
            <a:r>
              <a:rPr lang="tr-TR" dirty="0" smtClean="0"/>
              <a:t>)=d ise hem a hem de b sayılarını bölebilen en büyük sayının d olduğu anlamına gelir.</a:t>
            </a:r>
          </a:p>
          <a:p>
            <a:r>
              <a:rPr lang="tr-TR" dirty="0" smtClean="0"/>
              <a:t>OBEB(</a:t>
            </a:r>
            <a:r>
              <a:rPr lang="tr-TR" dirty="0" err="1" smtClean="0"/>
              <a:t>a,b</a:t>
            </a:r>
            <a:r>
              <a:rPr lang="tr-TR" dirty="0" smtClean="0"/>
              <a:t>)=1 ise a ve b sayıları aralarında asal sayılardır. Bu sayıların aralarında asal olmaları gerekmez.</a:t>
            </a:r>
          </a:p>
          <a:p>
            <a:r>
              <a:rPr lang="tr-TR" dirty="0" err="1" smtClean="0"/>
              <a:t>obeb</a:t>
            </a:r>
            <a:r>
              <a:rPr lang="tr-TR" dirty="0" smtClean="0"/>
              <a:t>=</a:t>
            </a:r>
            <a:r>
              <a:rPr lang="tr-TR" dirty="0" err="1" smtClean="0"/>
              <a:t>gcd</a:t>
            </a:r>
            <a:r>
              <a:rPr lang="tr-TR" dirty="0" smtClean="0"/>
              <a:t> (</a:t>
            </a:r>
            <a:r>
              <a:rPr lang="en-US" dirty="0"/>
              <a:t>Greatest Common Divisor</a:t>
            </a:r>
            <a:r>
              <a:rPr lang="tr-TR" dirty="0" smtClean="0"/>
              <a:t>)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(11,77)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(33,77)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(24,36)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(24,25)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50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OBEB (Ortak Bölenlerin En Büyüğü)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obeb</a:t>
            </a:r>
            <a:r>
              <a:rPr lang="en-US" dirty="0" smtClean="0"/>
              <a:t>(98,420</a:t>
            </a:r>
            <a:r>
              <a:rPr lang="en-US" dirty="0"/>
              <a:t>). </a:t>
            </a:r>
            <a:endParaRPr lang="tr-TR" dirty="0" smtClean="0"/>
          </a:p>
          <a:p>
            <a:r>
              <a:rPr lang="tr-TR" dirty="0" smtClean="0"/>
              <a:t>Her bir sayı için asal çarpanlar bulunur</a:t>
            </a:r>
            <a:endParaRPr lang="en-US" dirty="0"/>
          </a:p>
          <a:p>
            <a:pPr marL="609600" indent="-609600">
              <a:buFont typeface="Wingdings" pitchFamily="2" charset="2"/>
              <a:buNone/>
            </a:pPr>
            <a:r>
              <a:rPr lang="en-US" dirty="0"/>
              <a:t>98 = 2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49 = 2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7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7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dirty="0"/>
              <a:t>420 = 2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210 = 2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2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105 = 2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2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3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35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dirty="0"/>
              <a:t>	= 2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2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3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5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7</a:t>
            </a:r>
          </a:p>
          <a:p>
            <a:pPr marL="609600" indent="-609600">
              <a:buFont typeface="Wingdings" pitchFamily="2" charset="2"/>
              <a:buNone/>
            </a:pPr>
            <a:r>
              <a:rPr lang="tr-TR" dirty="0" smtClean="0"/>
              <a:t>Ortak Çarpanların altı çizilir</a:t>
            </a:r>
            <a:r>
              <a:rPr lang="en-US" dirty="0" smtClean="0"/>
              <a:t>: </a:t>
            </a:r>
            <a:r>
              <a:rPr lang="en-US" u="sng" dirty="0"/>
              <a:t>2</a:t>
            </a:r>
            <a:r>
              <a:rPr lang="en-US" u="sng" dirty="0">
                <a:latin typeface="Times New Roman"/>
              </a:rPr>
              <a:t>·</a:t>
            </a:r>
            <a:r>
              <a:rPr lang="en-US" u="sng" dirty="0"/>
              <a:t>7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7, 2</a:t>
            </a:r>
            <a:r>
              <a:rPr lang="en-US" dirty="0">
                <a:latin typeface="Times New Roman"/>
              </a:rPr>
              <a:t>·</a:t>
            </a:r>
            <a:r>
              <a:rPr lang="en-US" u="sng" dirty="0"/>
              <a:t>2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3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5</a:t>
            </a:r>
            <a:r>
              <a:rPr lang="en-US" dirty="0">
                <a:latin typeface="Times New Roman"/>
              </a:rPr>
              <a:t>·</a:t>
            </a:r>
            <a:r>
              <a:rPr lang="en-US" u="sng" dirty="0"/>
              <a:t>7</a:t>
            </a:r>
          </a:p>
          <a:p>
            <a:pPr marL="609600" indent="-609600">
              <a:buFont typeface="Wingdings" pitchFamily="2" charset="2"/>
              <a:buNone/>
            </a:pPr>
            <a:r>
              <a:rPr lang="tr-TR" dirty="0" smtClean="0"/>
              <a:t>Sonuç olarak</a:t>
            </a:r>
            <a:r>
              <a:rPr lang="en-US" dirty="0" smtClean="0"/>
              <a:t>, </a:t>
            </a:r>
            <a:r>
              <a:rPr lang="tr-TR" dirty="0" err="1" smtClean="0"/>
              <a:t>obeb</a:t>
            </a:r>
            <a:r>
              <a:rPr lang="en-US" dirty="0" smtClean="0"/>
              <a:t>(98,420</a:t>
            </a:r>
            <a:r>
              <a:rPr lang="en-US" dirty="0"/>
              <a:t>) = 14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62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Aralarında Asal Sayılar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Aşağıdaki küme için aralarında asal olan maksimum uzunluklu alt kümeyi bulunuz.</a:t>
            </a:r>
          </a:p>
          <a:p>
            <a:pPr lvl="1"/>
            <a:r>
              <a:rPr lang="en-US" dirty="0" smtClean="0"/>
              <a:t>{ </a:t>
            </a:r>
            <a:r>
              <a:rPr lang="en-US" dirty="0"/>
              <a:t>44, 28, 21, 15, 169, 17 }</a:t>
            </a:r>
            <a:endParaRPr lang="en-US" b="1" i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78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Aralarında Asal Sayılar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Aşağıdaki liste için aralarında asal olan maksimum uzunluklu alt kümeyi bulunuz.</a:t>
            </a:r>
          </a:p>
          <a:p>
            <a:pPr lvl="1"/>
            <a:r>
              <a:rPr lang="en-US" dirty="0" smtClean="0"/>
              <a:t>{ </a:t>
            </a:r>
            <a:r>
              <a:rPr lang="en-US" dirty="0"/>
              <a:t>44, 28, 21, 15, 169, 17 </a:t>
            </a:r>
            <a:r>
              <a:rPr lang="en-US" dirty="0" smtClean="0"/>
              <a:t>}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Olası cevaplar</a:t>
            </a:r>
          </a:p>
          <a:p>
            <a:pPr lvl="1"/>
            <a:r>
              <a:rPr lang="en-US" dirty="0" smtClean="0"/>
              <a:t>{</a:t>
            </a:r>
            <a:r>
              <a:rPr lang="en-US" dirty="0"/>
              <a:t>17, 169, 28, </a:t>
            </a:r>
            <a:r>
              <a:rPr lang="en-US" dirty="0" smtClean="0"/>
              <a:t>15}.</a:t>
            </a:r>
            <a:endParaRPr lang="tr-TR" dirty="0" smtClean="0"/>
          </a:p>
          <a:p>
            <a:pPr lvl="1"/>
            <a:r>
              <a:rPr lang="en-US" dirty="0" smtClean="0"/>
              <a:t>{</a:t>
            </a:r>
            <a:r>
              <a:rPr lang="en-US" dirty="0"/>
              <a:t>17, 169, 44, </a:t>
            </a:r>
            <a:r>
              <a:rPr lang="en-US" dirty="0" smtClean="0"/>
              <a:t>15}.</a:t>
            </a:r>
            <a:endParaRPr lang="en-US" dirty="0"/>
          </a:p>
          <a:p>
            <a:endParaRPr lang="en-US" b="1" i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65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OKEK (Ortak Katların En Küçüğü)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 smtClean="0"/>
              <a:t>okek</a:t>
            </a:r>
            <a:r>
              <a:rPr lang="tr-TR" dirty="0" smtClean="0"/>
              <a:t>(</a:t>
            </a:r>
            <a:r>
              <a:rPr lang="tr-TR" dirty="0" err="1" smtClean="0"/>
              <a:t>a,b</a:t>
            </a:r>
            <a:r>
              <a:rPr lang="tr-TR" dirty="0" smtClean="0"/>
              <a:t>)=m ise hem a hem de b sayılarının bölebildiği katlarının en küçüğü m sayısıdır.</a:t>
            </a:r>
          </a:p>
          <a:p>
            <a:r>
              <a:rPr lang="tr-TR" dirty="0" err="1"/>
              <a:t>o</a:t>
            </a:r>
            <a:r>
              <a:rPr lang="tr-TR" dirty="0" err="1" smtClean="0"/>
              <a:t>kek</a:t>
            </a:r>
            <a:r>
              <a:rPr lang="tr-TR" dirty="0" smtClean="0"/>
              <a:t>=</a:t>
            </a:r>
            <a:r>
              <a:rPr lang="tr-TR" dirty="0" err="1" smtClean="0"/>
              <a:t>lcm</a:t>
            </a:r>
            <a:r>
              <a:rPr lang="tr-TR" dirty="0" smtClean="0"/>
              <a:t> (</a:t>
            </a:r>
            <a:r>
              <a:rPr lang="en-US" dirty="0" smtClean="0"/>
              <a:t>Least </a:t>
            </a:r>
            <a:r>
              <a:rPr lang="en-US" dirty="0"/>
              <a:t>Common </a:t>
            </a:r>
            <a:r>
              <a:rPr lang="en-US" dirty="0" smtClean="0"/>
              <a:t>Multiple</a:t>
            </a:r>
            <a:r>
              <a:rPr lang="tr-TR" dirty="0" smtClean="0"/>
              <a:t>)</a:t>
            </a:r>
          </a:p>
          <a:p>
            <a:pPr lvl="1"/>
            <a:r>
              <a:rPr lang="en-US" dirty="0" smtClean="0"/>
              <a:t>lcm(10,100</a:t>
            </a:r>
            <a:r>
              <a:rPr lang="en-US" dirty="0"/>
              <a:t>) = 100</a:t>
            </a:r>
          </a:p>
          <a:p>
            <a:pPr lvl="1"/>
            <a:r>
              <a:rPr lang="en-US" dirty="0"/>
              <a:t>lcm(7,5) = 35</a:t>
            </a:r>
          </a:p>
          <a:p>
            <a:pPr lvl="1"/>
            <a:r>
              <a:rPr lang="en-US" dirty="0"/>
              <a:t>lcm(9,21) = </a:t>
            </a:r>
            <a:r>
              <a:rPr lang="en-US" dirty="0" smtClean="0"/>
              <a:t>63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Teorem:</a:t>
            </a:r>
          </a:p>
          <a:p>
            <a:r>
              <a:rPr lang="en-US" dirty="0" smtClean="0"/>
              <a:t>lcm(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/>
              <a:t>) = </a:t>
            </a:r>
            <a:r>
              <a:rPr lang="en-US" i="1" dirty="0" err="1"/>
              <a:t>ab</a:t>
            </a:r>
            <a:r>
              <a:rPr lang="en-US" i="1" dirty="0"/>
              <a:t> /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a,b</a:t>
            </a:r>
            <a:r>
              <a:rPr lang="en-US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86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Euclidean </a:t>
            </a:r>
            <a:r>
              <a:rPr lang="en-US" dirty="0" err="1" smtClean="0"/>
              <a:t>Algorit</a:t>
            </a:r>
            <a:r>
              <a:rPr lang="tr-TR" dirty="0" err="1" smtClean="0"/>
              <a:t>ması</a:t>
            </a:r>
            <a:endParaRPr lang="en-US" dirty="0"/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sz="2800" i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 smtClean="0"/>
              <a:t>m </a:t>
            </a:r>
            <a:r>
              <a:rPr lang="en-US" sz="2800" i="1" dirty="0"/>
              <a:t>, n						</a:t>
            </a:r>
            <a:r>
              <a:rPr lang="tr-TR" sz="2800" i="1" dirty="0" smtClean="0"/>
              <a:t>      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i="1" dirty="0" err="1" smtClean="0"/>
              <a:t>m,n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sz="2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integer </a:t>
            </a:r>
            <a:r>
              <a:rPr lang="en-US" sz="2800" dirty="0" err="1"/>
              <a:t>euclid</a:t>
            </a:r>
            <a:r>
              <a:rPr lang="en-US" sz="2800" dirty="0"/>
              <a:t>(pos. integer </a:t>
            </a:r>
            <a:r>
              <a:rPr lang="en-US" sz="2800" i="1" dirty="0"/>
              <a:t>m</a:t>
            </a:r>
            <a:r>
              <a:rPr lang="en-US" sz="2800" dirty="0"/>
              <a:t>, pos. integer 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i="1" dirty="0"/>
              <a:t>x</a:t>
            </a:r>
            <a:r>
              <a:rPr lang="en-US" sz="2800" dirty="0"/>
              <a:t> = </a:t>
            </a:r>
            <a:r>
              <a:rPr lang="en-US" sz="2800" i="1" dirty="0"/>
              <a:t>m, y </a:t>
            </a:r>
            <a:r>
              <a:rPr lang="en-US" sz="2800" dirty="0"/>
              <a:t>= </a:t>
            </a:r>
            <a:r>
              <a:rPr lang="en-US" sz="2800" i="1" dirty="0"/>
              <a:t>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/>
              <a:t>	</a:t>
            </a:r>
            <a:r>
              <a:rPr lang="en-US" sz="2800" dirty="0"/>
              <a:t>while(</a:t>
            </a:r>
            <a:r>
              <a:rPr lang="en-US" sz="2800" i="1" dirty="0"/>
              <a:t>y </a:t>
            </a:r>
            <a:r>
              <a:rPr lang="en-US" sz="2800" dirty="0"/>
              <a:t>&gt; 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2800" i="1" dirty="0"/>
              <a:t>r </a:t>
            </a:r>
            <a:r>
              <a:rPr lang="en-US" sz="2800" dirty="0"/>
              <a:t>= </a:t>
            </a:r>
            <a:r>
              <a:rPr lang="en-US" sz="2800" i="1" dirty="0"/>
              <a:t>x  </a:t>
            </a:r>
            <a:r>
              <a:rPr lang="en-US" sz="2800" dirty="0"/>
              <a:t>mod </a:t>
            </a:r>
            <a:r>
              <a:rPr lang="en-US" sz="2800" i="1" dirty="0"/>
              <a:t>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/>
              <a:t>		x </a:t>
            </a:r>
            <a:r>
              <a:rPr lang="en-US" sz="2800" dirty="0"/>
              <a:t>= </a:t>
            </a:r>
            <a:r>
              <a:rPr lang="en-US" sz="2800" i="1" dirty="0"/>
              <a:t>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/>
              <a:t>		y </a:t>
            </a:r>
            <a:r>
              <a:rPr lang="en-US" sz="2800" dirty="0"/>
              <a:t>= 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return </a:t>
            </a:r>
            <a:r>
              <a:rPr lang="en-US" sz="2800" i="1" dirty="0"/>
              <a:t>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/>
              <a:t>		</a:t>
            </a:r>
            <a:endParaRPr lang="en-US" sz="2800" dirty="0"/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2060575" y="2209800"/>
            <a:ext cx="9874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5334000" y="2209800"/>
            <a:ext cx="9874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420616" y="1628800"/>
            <a:ext cx="1655440" cy="1118592"/>
          </a:xfrm>
          <a:prstGeom prst="bevel">
            <a:avLst>
              <a:gd name="adj" fmla="val 12500"/>
            </a:avLst>
          </a:prstGeom>
          <a:solidFill>
            <a:srgbClr val="ECD882"/>
          </a:solidFill>
          <a:ln w="50800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Euclidean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1948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137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gcd(33,77):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37255" name="Group 39"/>
          <p:cNvGraphicFramePr>
            <a:graphicFrameLocks noGrp="1"/>
          </p:cNvGraphicFramePr>
          <p:nvPr/>
        </p:nvGraphicFramePr>
        <p:xfrm>
          <a:off x="1600200" y="2057400"/>
          <a:ext cx="6019800" cy="1538288"/>
        </p:xfrm>
        <a:graphic>
          <a:graphicData uri="http://schemas.openxmlformats.org/drawingml/2006/table">
            <a:tbl>
              <a:tblPr/>
              <a:tblGrid>
                <a:gridCol w="1219200"/>
                <a:gridCol w="2819400"/>
                <a:gridCol w="990600"/>
                <a:gridCol w="990600"/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252" name="Line 36"/>
          <p:cNvSpPr>
            <a:spLocks noChangeShapeType="1"/>
          </p:cNvSpPr>
          <p:nvPr/>
        </p:nvSpPr>
        <p:spPr bwMode="auto">
          <a:xfrm flipH="1">
            <a:off x="6259513" y="2503488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7253" name="Line 37"/>
          <p:cNvSpPr>
            <a:spLocks noChangeShapeType="1"/>
          </p:cNvSpPr>
          <p:nvPr/>
        </p:nvSpPr>
        <p:spPr bwMode="auto">
          <a:xfrm flipV="1">
            <a:off x="3429000" y="1447800"/>
            <a:ext cx="2286000" cy="8382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7254" name="Line 38"/>
          <p:cNvSpPr>
            <a:spLocks noChangeShapeType="1"/>
          </p:cNvSpPr>
          <p:nvPr/>
        </p:nvSpPr>
        <p:spPr bwMode="auto">
          <a:xfrm>
            <a:off x="5638800" y="1447800"/>
            <a:ext cx="1524000" cy="914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196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138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gcd(33,77):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38279" name="Group 39"/>
          <p:cNvGraphicFramePr>
            <a:graphicFrameLocks noGrp="1"/>
          </p:cNvGraphicFramePr>
          <p:nvPr/>
        </p:nvGraphicFramePr>
        <p:xfrm>
          <a:off x="1600200" y="2057400"/>
          <a:ext cx="6019800" cy="2568512"/>
        </p:xfrm>
        <a:graphic>
          <a:graphicData uri="http://schemas.openxmlformats.org/drawingml/2006/table">
            <a:tbl>
              <a:tblPr/>
              <a:tblGrid>
                <a:gridCol w="1219200"/>
                <a:gridCol w="2819400"/>
                <a:gridCol w="990600"/>
                <a:gridCol w="990600"/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33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= 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8276" name="Line 36"/>
          <p:cNvSpPr>
            <a:spLocks noChangeShapeType="1"/>
          </p:cNvSpPr>
          <p:nvPr/>
        </p:nvSpPr>
        <p:spPr bwMode="auto">
          <a:xfrm flipH="1">
            <a:off x="6259513" y="2503488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8277" name="Line 37"/>
          <p:cNvSpPr>
            <a:spLocks noChangeShapeType="1"/>
          </p:cNvSpPr>
          <p:nvPr/>
        </p:nvSpPr>
        <p:spPr bwMode="auto">
          <a:xfrm flipV="1">
            <a:off x="3429000" y="1447800"/>
            <a:ext cx="2286000" cy="8382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8278" name="Line 38"/>
          <p:cNvSpPr>
            <a:spLocks noChangeShapeType="1"/>
          </p:cNvSpPr>
          <p:nvPr/>
        </p:nvSpPr>
        <p:spPr bwMode="auto">
          <a:xfrm>
            <a:off x="5638800" y="1447800"/>
            <a:ext cx="1524000" cy="914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5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139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gcd(33,77):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39303" name="Group 39"/>
          <p:cNvGraphicFramePr>
            <a:graphicFrameLocks noGrp="1"/>
          </p:cNvGraphicFramePr>
          <p:nvPr/>
        </p:nvGraphicFramePr>
        <p:xfrm>
          <a:off x="1600200" y="2057400"/>
          <a:ext cx="6019800" cy="3598736"/>
        </p:xfrm>
        <a:graphic>
          <a:graphicData uri="http://schemas.openxmlformats.org/drawingml/2006/table">
            <a:tbl>
              <a:tblPr/>
              <a:tblGrid>
                <a:gridCol w="1219200"/>
                <a:gridCol w="2819400"/>
                <a:gridCol w="990600"/>
                <a:gridCol w="990600"/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33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= 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= 11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300" name="Line 36"/>
          <p:cNvSpPr>
            <a:spLocks noChangeShapeType="1"/>
          </p:cNvSpPr>
          <p:nvPr/>
        </p:nvSpPr>
        <p:spPr bwMode="auto">
          <a:xfrm flipH="1">
            <a:off x="6259513" y="2503488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9301" name="Line 37"/>
          <p:cNvSpPr>
            <a:spLocks noChangeShapeType="1"/>
          </p:cNvSpPr>
          <p:nvPr/>
        </p:nvSpPr>
        <p:spPr bwMode="auto">
          <a:xfrm flipV="1">
            <a:off x="3429000" y="1447800"/>
            <a:ext cx="2286000" cy="8382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9302" name="Line 38"/>
          <p:cNvSpPr>
            <a:spLocks noChangeShapeType="1"/>
          </p:cNvSpPr>
          <p:nvPr/>
        </p:nvSpPr>
        <p:spPr bwMode="auto">
          <a:xfrm>
            <a:off x="5638800" y="1447800"/>
            <a:ext cx="1524000" cy="914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38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140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gcd(33,77):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40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56021"/>
              </p:ext>
            </p:extLst>
          </p:nvPr>
        </p:nvGraphicFramePr>
        <p:xfrm>
          <a:off x="1600200" y="2057400"/>
          <a:ext cx="6019800" cy="4628960"/>
        </p:xfrm>
        <a:graphic>
          <a:graphicData uri="http://schemas.openxmlformats.org/drawingml/2006/table">
            <a:tbl>
              <a:tblPr/>
              <a:tblGrid>
                <a:gridCol w="1219200"/>
                <a:gridCol w="2819400"/>
                <a:gridCol w="990600"/>
                <a:gridCol w="990600"/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33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= 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= 11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33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= 0</a:t>
                      </a:r>
                      <a:endParaRPr kumimoji="0" 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0324" name="Line 36"/>
          <p:cNvSpPr>
            <a:spLocks noChangeShapeType="1"/>
          </p:cNvSpPr>
          <p:nvPr/>
        </p:nvSpPr>
        <p:spPr bwMode="auto">
          <a:xfrm flipH="1">
            <a:off x="6259513" y="2503488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0325" name="Line 37"/>
          <p:cNvSpPr>
            <a:spLocks noChangeShapeType="1"/>
          </p:cNvSpPr>
          <p:nvPr/>
        </p:nvSpPr>
        <p:spPr bwMode="auto">
          <a:xfrm flipV="1">
            <a:off x="3429000" y="1447800"/>
            <a:ext cx="2286000" cy="8382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0326" name="Line 38"/>
          <p:cNvSpPr>
            <a:spLocks noChangeShapeType="1"/>
          </p:cNvSpPr>
          <p:nvPr/>
        </p:nvSpPr>
        <p:spPr bwMode="auto">
          <a:xfrm>
            <a:off x="5638800" y="1447800"/>
            <a:ext cx="1524000" cy="914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5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 Teorisi Neden Önemli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Bilgisayarlar keşfedilmeden önce sayı teorisi </a:t>
            </a:r>
            <a:r>
              <a:rPr lang="tr-TR" dirty="0" err="1" smtClean="0"/>
              <a:t>pure</a:t>
            </a:r>
            <a:r>
              <a:rPr lang="tr-TR" dirty="0" smtClean="0"/>
              <a:t> (saf) matematiğin ve kişisel estetiğin önemli bir parçası idi.</a:t>
            </a:r>
          </a:p>
          <a:p>
            <a:r>
              <a:rPr lang="tr-TR" dirty="0" smtClean="0"/>
              <a:t>İkinci dünya savaşına yön vermiştir.</a:t>
            </a:r>
          </a:p>
          <a:p>
            <a:r>
              <a:rPr lang="tr-TR" dirty="0" smtClean="0"/>
              <a:t>İnternet üzerinde elektronik </a:t>
            </a:r>
            <a:r>
              <a:rPr lang="tr-TR" dirty="0" smtClean="0"/>
              <a:t>ticaret </a:t>
            </a:r>
            <a:r>
              <a:rPr lang="tr-TR" dirty="0" smtClean="0"/>
              <a:t>güvenliğinin temelini oluşturmaktadır.</a:t>
            </a:r>
          </a:p>
          <a:p>
            <a:pPr lvl="1"/>
            <a:r>
              <a:rPr lang="tr-TR" dirty="0" smtClean="0"/>
              <a:t>Günümüzde sayı teorisi şifreleme algoritmaları için kritik bir öneme sahiptir.</a:t>
            </a:r>
          </a:p>
          <a:p>
            <a:pPr lvl="1"/>
            <a:r>
              <a:rPr lang="tr-TR" dirty="0" smtClean="0"/>
              <a:t>Birçok şifreleme algoritmasının temelini modüler aritmetik oluşturmaktadır.</a:t>
            </a:r>
          </a:p>
          <a:p>
            <a:r>
              <a:rPr lang="tr-TR" dirty="0" smtClean="0"/>
              <a:t>Bu bölümde sayı teorisinin bu temel elemanlarına ilişkin algoritmaları inceleyeceğiz.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86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94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err="1"/>
              <a:t>gcd</a:t>
            </a:r>
            <a:r>
              <a:rPr lang="en-US" dirty="0"/>
              <a:t>(244,117):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94279" name="Group 71"/>
          <p:cNvGraphicFramePr>
            <a:graphicFrameLocks noGrp="1"/>
          </p:cNvGraphicFramePr>
          <p:nvPr/>
        </p:nvGraphicFramePr>
        <p:xfrm>
          <a:off x="1143000" y="2057400"/>
          <a:ext cx="7162800" cy="1181100"/>
        </p:xfrm>
        <a:graphic>
          <a:graphicData uri="http://schemas.openxmlformats.org/drawingml/2006/table">
            <a:tbl>
              <a:tblPr/>
              <a:tblGrid>
                <a:gridCol w="1449388"/>
                <a:gridCol w="3355975"/>
                <a:gridCol w="1179512"/>
                <a:gridCol w="1177925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44" name="Line 36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4245" name="Line 37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4246" name="Line 38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6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1413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err="1"/>
              <a:t>gcd</a:t>
            </a:r>
            <a:r>
              <a:rPr lang="en-US" dirty="0"/>
              <a:t>(244,117):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141361" name="Group 1073"/>
          <p:cNvGraphicFramePr>
            <a:graphicFrameLocks noGrp="1"/>
          </p:cNvGraphicFramePr>
          <p:nvPr/>
        </p:nvGraphicFramePr>
        <p:xfrm>
          <a:off x="1143000" y="2057400"/>
          <a:ext cx="7162800" cy="1779588"/>
        </p:xfrm>
        <a:graphic>
          <a:graphicData uri="http://schemas.openxmlformats.org/drawingml/2006/table">
            <a:tbl>
              <a:tblPr/>
              <a:tblGrid>
                <a:gridCol w="1449388"/>
                <a:gridCol w="3355975"/>
                <a:gridCol w="1179512"/>
                <a:gridCol w="1177925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244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 = 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58" name="Line 1070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1359" name="Line 1071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1360" name="Line 1072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0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142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gcd(244,117):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42385" name="Group 49"/>
          <p:cNvGraphicFramePr>
            <a:graphicFrameLocks noGrp="1"/>
          </p:cNvGraphicFramePr>
          <p:nvPr/>
        </p:nvGraphicFramePr>
        <p:xfrm>
          <a:off x="1143000" y="2057400"/>
          <a:ext cx="7162800" cy="2297748"/>
        </p:xfrm>
        <a:graphic>
          <a:graphicData uri="http://schemas.openxmlformats.org/drawingml/2006/table">
            <a:tbl>
              <a:tblPr/>
              <a:tblGrid>
                <a:gridCol w="1449388"/>
                <a:gridCol w="3355975"/>
                <a:gridCol w="1179512"/>
                <a:gridCol w="1177925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244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 = 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 = 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2382" name="Line 46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2383" name="Line 47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2384" name="Line 48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04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143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gcd(244,117):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43409" name="Group 49"/>
          <p:cNvGraphicFramePr>
            <a:graphicFrameLocks noGrp="1"/>
          </p:cNvGraphicFramePr>
          <p:nvPr/>
        </p:nvGraphicFramePr>
        <p:xfrm>
          <a:off x="1143000" y="2057400"/>
          <a:ext cx="7162800" cy="2815908"/>
        </p:xfrm>
        <a:graphic>
          <a:graphicData uri="http://schemas.openxmlformats.org/drawingml/2006/table">
            <a:tbl>
              <a:tblPr/>
              <a:tblGrid>
                <a:gridCol w="1449388"/>
                <a:gridCol w="3355975"/>
                <a:gridCol w="1179512"/>
                <a:gridCol w="1177925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244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 = 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 = 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 = 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406" name="Line 46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3407" name="Line 47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3408" name="Line 48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2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144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gcd(244,117):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44433" name="Group 49"/>
          <p:cNvGraphicFramePr>
            <a:graphicFrameLocks noGrp="1"/>
          </p:cNvGraphicFramePr>
          <p:nvPr/>
        </p:nvGraphicFramePr>
        <p:xfrm>
          <a:off x="1143000" y="2057400"/>
          <a:ext cx="7162800" cy="3334068"/>
        </p:xfrm>
        <a:graphic>
          <a:graphicData uri="http://schemas.openxmlformats.org/drawingml/2006/table">
            <a:tbl>
              <a:tblPr/>
              <a:tblGrid>
                <a:gridCol w="1449388"/>
                <a:gridCol w="3355975"/>
                <a:gridCol w="1179512"/>
                <a:gridCol w="1177925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244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 = 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 = 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 = 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 = 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30" name="Line 46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4431" name="Line 47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4432" name="Line 48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5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err="1"/>
              <a:t>gcd</a:t>
            </a:r>
            <a:r>
              <a:rPr lang="en-US" sz="2800" dirty="0"/>
              <a:t>(244,117):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  <p:graphicFrame>
        <p:nvGraphicFramePr>
          <p:cNvPr id="145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839351"/>
              </p:ext>
            </p:extLst>
          </p:nvPr>
        </p:nvGraphicFramePr>
        <p:xfrm>
          <a:off x="1143000" y="2057400"/>
          <a:ext cx="7162800" cy="3924618"/>
        </p:xfrm>
        <a:graphic>
          <a:graphicData uri="http://schemas.openxmlformats.org/drawingml/2006/table">
            <a:tbl>
              <a:tblPr/>
              <a:tblGrid>
                <a:gridCol w="1449388"/>
                <a:gridCol w="3355975"/>
                <a:gridCol w="1179512"/>
                <a:gridCol w="1177925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r = x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Times New Roman" charset="0"/>
                        </a:rPr>
                        <a:t>-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244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244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 = 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 = 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 = 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 = 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mod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1=0</a:t>
                      </a:r>
                      <a:endParaRPr kumimoji="0" 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454" name="Line 46"/>
          <p:cNvSpPr>
            <a:spLocks noChangeShapeType="1"/>
          </p:cNvSpPr>
          <p:nvPr/>
        </p:nvSpPr>
        <p:spPr bwMode="auto">
          <a:xfrm flipH="1">
            <a:off x="6781800" y="2362200"/>
            <a:ext cx="7620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5455" name="Line 47"/>
          <p:cNvSpPr>
            <a:spLocks noChangeShapeType="1"/>
          </p:cNvSpPr>
          <p:nvPr/>
        </p:nvSpPr>
        <p:spPr bwMode="auto">
          <a:xfrm flipV="1">
            <a:off x="3505200" y="1447800"/>
            <a:ext cx="22098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5456" name="Line 48"/>
          <p:cNvSpPr>
            <a:spLocks noChangeShapeType="1"/>
          </p:cNvSpPr>
          <p:nvPr/>
        </p:nvSpPr>
        <p:spPr bwMode="auto">
          <a:xfrm>
            <a:off x="5638800" y="1447800"/>
            <a:ext cx="1905000" cy="7620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Euclidean </a:t>
            </a:r>
            <a:r>
              <a:rPr lang="tr-TR" dirty="0" smtClean="0"/>
              <a:t>Algoritmasının Doğruluğu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 err="1" smtClean="0"/>
              <a:t>Euclidean</a:t>
            </a:r>
            <a:r>
              <a:rPr lang="tr-TR" dirty="0" smtClean="0"/>
              <a:t> algoritması incelenirse </a:t>
            </a:r>
            <a:r>
              <a:rPr lang="tr-TR" dirty="0" err="1" smtClean="0"/>
              <a:t>gcd</a:t>
            </a:r>
            <a:r>
              <a:rPr lang="tr-TR" dirty="0" smtClean="0"/>
              <a:t>(</a:t>
            </a:r>
            <a:r>
              <a:rPr lang="tr-TR" i="1" dirty="0" err="1" smtClean="0"/>
              <a:t>x</a:t>
            </a:r>
            <a:r>
              <a:rPr lang="tr-TR" dirty="0" err="1" smtClean="0"/>
              <a:t>,</a:t>
            </a:r>
            <a:r>
              <a:rPr lang="tr-TR" i="1" dirty="0" err="1" smtClean="0"/>
              <a:t>y</a:t>
            </a:r>
            <a:r>
              <a:rPr lang="tr-TR" i="1" dirty="0" smtClean="0"/>
              <a:t> </a:t>
            </a:r>
            <a:r>
              <a:rPr lang="tr-TR" dirty="0" smtClean="0"/>
              <a:t>) ifadesinin değişmediği görülür. </a:t>
            </a:r>
            <a:r>
              <a:rPr lang="tr-TR" i="1" dirty="0" smtClean="0"/>
              <a:t>x</a:t>
            </a:r>
            <a:r>
              <a:rPr lang="tr-TR" i="1" dirty="0" smtClean="0">
                <a:latin typeface="Times New Roman"/>
              </a:rPr>
              <a:t>’</a:t>
            </a:r>
            <a:r>
              <a:rPr lang="tr-TR" i="1" dirty="0" smtClean="0"/>
              <a:t>, y</a:t>
            </a:r>
            <a:r>
              <a:rPr lang="tr-TR" i="1" dirty="0" smtClean="0">
                <a:latin typeface="Times New Roman"/>
              </a:rPr>
              <a:t>’</a:t>
            </a:r>
            <a:r>
              <a:rPr lang="tr-TR" i="1" dirty="0" smtClean="0"/>
              <a:t> </a:t>
            </a:r>
            <a:r>
              <a:rPr lang="tr-TR" dirty="0" smtClean="0"/>
              <a:t>ifadeleri </a:t>
            </a:r>
            <a:r>
              <a:rPr lang="tr-TR" i="1" dirty="0" smtClean="0"/>
              <a:t>x, y  </a:t>
            </a:r>
            <a:r>
              <a:rPr lang="tr-TR" dirty="0" smtClean="0"/>
              <a:t>değerlerinin bir sonraki değerlerini göstermek üzere: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 err="1" smtClean="0"/>
              <a:t>gcd</a:t>
            </a:r>
            <a:r>
              <a:rPr lang="tr-TR" dirty="0" smtClean="0"/>
              <a:t>(</a:t>
            </a:r>
            <a:r>
              <a:rPr lang="tr-TR" i="1" dirty="0" err="1" smtClean="0"/>
              <a:t>x</a:t>
            </a:r>
            <a:r>
              <a:rPr lang="tr-TR" i="1" dirty="0" err="1" smtClean="0">
                <a:latin typeface="Times New Roman"/>
              </a:rPr>
              <a:t>’</a:t>
            </a:r>
            <a:r>
              <a:rPr lang="tr-TR" i="1" dirty="0" err="1" smtClean="0"/>
              <a:t>,y</a:t>
            </a:r>
            <a:r>
              <a:rPr lang="tr-TR" i="1" dirty="0" smtClean="0">
                <a:latin typeface="Times New Roman"/>
              </a:rPr>
              <a:t>’</a:t>
            </a:r>
            <a:r>
              <a:rPr lang="tr-TR" dirty="0" smtClean="0"/>
              <a:t>) = </a:t>
            </a:r>
            <a:r>
              <a:rPr lang="tr-TR" dirty="0" err="1" smtClean="0"/>
              <a:t>gcd</a:t>
            </a:r>
            <a:r>
              <a:rPr lang="tr-TR" dirty="0" smtClean="0"/>
              <a:t>(</a:t>
            </a:r>
            <a:r>
              <a:rPr lang="tr-TR" i="1" dirty="0" smtClean="0"/>
              <a:t>y, x</a:t>
            </a:r>
            <a:r>
              <a:rPr lang="tr-TR" dirty="0" smtClean="0"/>
              <a:t> </a:t>
            </a:r>
            <a:r>
              <a:rPr lang="tr-TR" b="1" dirty="0" err="1" smtClean="0"/>
              <a:t>mod</a:t>
            </a:r>
            <a:r>
              <a:rPr lang="tr-TR" b="1" dirty="0" smtClean="0"/>
              <a:t> </a:t>
            </a:r>
            <a:r>
              <a:rPr lang="tr-TR" i="1" dirty="0" smtClean="0"/>
              <a:t>y</a:t>
            </a:r>
            <a:r>
              <a:rPr lang="tr-TR" dirty="0" smtClean="0"/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 smtClean="0"/>
              <a:t>		        = </a:t>
            </a:r>
            <a:r>
              <a:rPr lang="tr-TR" dirty="0" err="1" smtClean="0"/>
              <a:t>gcd</a:t>
            </a:r>
            <a:r>
              <a:rPr lang="tr-TR" dirty="0" smtClean="0"/>
              <a:t>(</a:t>
            </a:r>
            <a:r>
              <a:rPr lang="tr-TR" i="1" dirty="0" smtClean="0"/>
              <a:t>y, x</a:t>
            </a:r>
            <a:r>
              <a:rPr lang="tr-TR" dirty="0" smtClean="0"/>
              <a:t> +</a:t>
            </a:r>
            <a:r>
              <a:rPr lang="tr-TR" b="1" dirty="0" smtClean="0"/>
              <a:t> </a:t>
            </a:r>
            <a:r>
              <a:rPr lang="tr-TR" i="1" dirty="0" err="1" smtClean="0"/>
              <a:t>qy</a:t>
            </a:r>
            <a:r>
              <a:rPr lang="tr-TR" dirty="0" smtClean="0"/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 smtClean="0"/>
              <a:t>		        = </a:t>
            </a:r>
            <a:r>
              <a:rPr lang="tr-TR" dirty="0" err="1" smtClean="0"/>
              <a:t>gcd</a:t>
            </a:r>
            <a:r>
              <a:rPr lang="tr-TR" dirty="0" smtClean="0"/>
              <a:t>(</a:t>
            </a:r>
            <a:r>
              <a:rPr lang="tr-TR" i="1" dirty="0" smtClean="0"/>
              <a:t>y, x </a:t>
            </a:r>
            <a:r>
              <a:rPr lang="tr-TR" dirty="0" smtClean="0"/>
              <a:t>)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 smtClean="0"/>
              <a:t>		        = </a:t>
            </a:r>
            <a:r>
              <a:rPr lang="tr-TR" dirty="0" err="1" smtClean="0"/>
              <a:t>gcd</a:t>
            </a:r>
            <a:r>
              <a:rPr lang="tr-TR" dirty="0" smtClean="0"/>
              <a:t>(</a:t>
            </a:r>
            <a:r>
              <a:rPr lang="tr-TR" i="1" dirty="0" err="1" smtClean="0"/>
              <a:t>x,y</a:t>
            </a:r>
            <a:r>
              <a:rPr lang="tr-TR" dirty="0" smtClean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10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Euclidean </a:t>
            </a:r>
            <a:r>
              <a:rPr lang="tr-TR" dirty="0"/>
              <a:t>Algoritmasının </a:t>
            </a:r>
            <a:r>
              <a:rPr lang="tr-TR" dirty="0" smtClean="0"/>
              <a:t>Çalışma Zamanı Nedir?</a:t>
            </a:r>
            <a:endParaRPr lang="en-US" dirty="0"/>
          </a:p>
        </p:txBody>
      </p:sp>
      <p:sp>
        <p:nvSpPr>
          <p:cNvPr id="183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203325" y="2362200"/>
            <a:ext cx="3376613" cy="35607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integer </a:t>
            </a:r>
            <a:r>
              <a:rPr lang="en-US" dirty="0" err="1"/>
              <a:t>euclid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m, y </a:t>
            </a:r>
            <a:r>
              <a:rPr lang="en-US" dirty="0"/>
              <a:t>= </a:t>
            </a:r>
            <a:r>
              <a:rPr lang="en-US" i="1" dirty="0"/>
              <a:t>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dirty="0"/>
              <a:t>while( </a:t>
            </a:r>
            <a:r>
              <a:rPr lang="en-US" i="1" dirty="0"/>
              <a:t>y </a:t>
            </a:r>
            <a:r>
              <a:rPr lang="en-US" dirty="0"/>
              <a:t>&gt; 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i="1" dirty="0"/>
              <a:t>r </a:t>
            </a:r>
            <a:r>
              <a:rPr lang="en-US" dirty="0"/>
              <a:t>= </a:t>
            </a:r>
            <a:r>
              <a:rPr lang="en-US" i="1" dirty="0"/>
              <a:t>x  </a:t>
            </a:r>
            <a:r>
              <a:rPr lang="en-US" dirty="0"/>
              <a:t>mod </a:t>
            </a:r>
            <a:r>
              <a:rPr lang="en-US" i="1" dirty="0"/>
              <a:t>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		x </a:t>
            </a:r>
            <a:r>
              <a:rPr lang="en-US" dirty="0"/>
              <a:t>= </a:t>
            </a:r>
            <a:r>
              <a:rPr lang="en-US" i="1" dirty="0"/>
              <a:t>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		y </a:t>
            </a:r>
            <a:r>
              <a:rPr lang="en-US" dirty="0"/>
              <a:t>= 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return </a:t>
            </a:r>
            <a:r>
              <a:rPr lang="en-US" i="1" dirty="0"/>
              <a:t>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8330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2362200"/>
            <a:ext cx="3810000" cy="349091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i="1" dirty="0"/>
              <a:t>O </a:t>
            </a:r>
            <a:r>
              <a:rPr lang="en-US" sz="2400" dirty="0"/>
              <a:t>(1) +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? </a:t>
            </a:r>
            <a:r>
              <a:rPr lang="en-US" sz="2400" dirty="0">
                <a:sym typeface="Symbol" pitchFamily="18" charset="2"/>
              </a:rPr>
              <a:t> ( </a:t>
            </a:r>
            <a:r>
              <a:rPr lang="en-US" sz="2400" i="1" dirty="0">
                <a:sym typeface="Symbol" pitchFamily="18" charset="2"/>
              </a:rPr>
              <a:t>O </a:t>
            </a:r>
            <a:r>
              <a:rPr lang="en-US" sz="2400" dirty="0">
                <a:sym typeface="Symbol" pitchFamily="18" charset="2"/>
              </a:rPr>
              <a:t>(1) </a:t>
            </a:r>
            <a:endParaRPr lang="tr-TR" sz="2400" dirty="0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tr-TR" sz="2400" dirty="0" smtClean="0">
                <a:sym typeface="Symbol" pitchFamily="18" charset="2"/>
              </a:rPr>
              <a:t>             </a:t>
            </a:r>
            <a:r>
              <a:rPr lang="en-US" sz="2400" dirty="0" smtClean="0">
                <a:sym typeface="Symbol" pitchFamily="18" charset="2"/>
              </a:rPr>
              <a:t>+  </a:t>
            </a:r>
            <a:r>
              <a:rPr lang="en-US" sz="2400" i="1" dirty="0">
                <a:sym typeface="Symbol" pitchFamily="18" charset="2"/>
              </a:rPr>
              <a:t>O </a:t>
            </a:r>
            <a:r>
              <a:rPr lang="en-US" sz="2400" dirty="0">
                <a:sym typeface="Symbol" pitchFamily="18" charset="2"/>
              </a:rPr>
              <a:t>(1)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        + </a:t>
            </a:r>
            <a:r>
              <a:rPr lang="en-US" sz="2400" i="1" dirty="0">
                <a:sym typeface="Symbol" pitchFamily="18" charset="2"/>
              </a:rPr>
              <a:t>O </a:t>
            </a:r>
            <a:r>
              <a:rPr lang="en-US" sz="2400" dirty="0">
                <a:sym typeface="Symbol" pitchFamily="18" charset="2"/>
              </a:rPr>
              <a:t>(1) 		   </a:t>
            </a:r>
            <a:endParaRPr lang="tr-TR" sz="2400" dirty="0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tr-TR" sz="2400" dirty="0">
                <a:sym typeface="Symbol" pitchFamily="18" charset="2"/>
              </a:rPr>
              <a:t> </a:t>
            </a:r>
            <a:r>
              <a:rPr lang="tr-TR" sz="2400" dirty="0" smtClean="0">
                <a:sym typeface="Symbol" pitchFamily="18" charset="2"/>
              </a:rPr>
              <a:t>            </a:t>
            </a:r>
            <a:r>
              <a:rPr lang="en-US" sz="2400" dirty="0" smtClean="0">
                <a:sym typeface="Symbol" pitchFamily="18" charset="2"/>
              </a:rPr>
              <a:t>+ </a:t>
            </a:r>
            <a:r>
              <a:rPr lang="en-US" sz="2400" i="1" dirty="0">
                <a:sym typeface="Symbol" pitchFamily="18" charset="2"/>
              </a:rPr>
              <a:t>O </a:t>
            </a:r>
            <a:r>
              <a:rPr lang="en-US" sz="2400" dirty="0">
                <a:sym typeface="Symbol" pitchFamily="18" charset="2"/>
              </a:rPr>
              <a:t>(1) 	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 </a:t>
            </a:r>
            <a:r>
              <a:rPr lang="tr-TR" sz="2400" dirty="0" smtClean="0">
                <a:sym typeface="Symbol" pitchFamily="18" charset="2"/>
              </a:rPr>
              <a:t>       </a:t>
            </a:r>
            <a:r>
              <a:rPr lang="en-US" sz="2400" dirty="0" smtClean="0">
                <a:sym typeface="Symbol" pitchFamily="18" charset="2"/>
              </a:rPr>
              <a:t>+ </a:t>
            </a:r>
            <a:r>
              <a:rPr lang="en-US" sz="2400" i="1" dirty="0">
                <a:sym typeface="Symbol" pitchFamily="18" charset="2"/>
              </a:rPr>
              <a:t>O </a:t>
            </a:r>
            <a:r>
              <a:rPr lang="en-US" sz="2400" dirty="0">
                <a:sym typeface="Symbol" pitchFamily="18" charset="2"/>
              </a:rPr>
              <a:t>(1) </a:t>
            </a:r>
            <a:r>
              <a:rPr lang="tr-TR" sz="2400" dirty="0" smtClean="0">
                <a:sym typeface="Symbol" pitchFamily="18" charset="2"/>
              </a:rPr>
              <a:t>)</a:t>
            </a:r>
            <a:r>
              <a:rPr lang="en-US" sz="2400" dirty="0">
                <a:sym typeface="Symbol" pitchFamily="18" charset="2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= ?  </a:t>
            </a:r>
            <a:r>
              <a:rPr lang="en-US" sz="2400" i="1" dirty="0">
                <a:sym typeface="Symbol" pitchFamily="18" charset="2"/>
              </a:rPr>
              <a:t>O</a:t>
            </a:r>
            <a:r>
              <a:rPr lang="en-US" sz="2400" dirty="0">
                <a:sym typeface="Symbol" pitchFamily="18" charset="2"/>
              </a:rPr>
              <a:t>(1)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609600" y="5868988"/>
            <a:ext cx="74522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Burada 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</a:rPr>
              <a:t>“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</a:rPr>
              <a:t>”</a:t>
            </a:r>
            <a:r>
              <a:rPr lang="en-US" sz="2800" dirty="0" smtClean="0">
                <a:solidFill>
                  <a:srgbClr val="FF0000"/>
                </a:solidFill>
              </a:rPr>
              <a:t> while</a:t>
            </a:r>
            <a:r>
              <a:rPr lang="tr-TR" sz="2800" dirty="0" smtClean="0">
                <a:solidFill>
                  <a:srgbClr val="FF0000"/>
                </a:solidFill>
              </a:rPr>
              <a:t> döngüsünün </a:t>
            </a:r>
            <a:r>
              <a:rPr lang="tr-TR" sz="2800" dirty="0" err="1" smtClean="0">
                <a:solidFill>
                  <a:srgbClr val="FF0000"/>
                </a:solidFill>
              </a:rPr>
              <a:t>iterasyon</a:t>
            </a:r>
            <a:r>
              <a:rPr lang="tr-TR" sz="2800" dirty="0" smtClean="0">
                <a:solidFill>
                  <a:srgbClr val="FF0000"/>
                </a:solidFill>
              </a:rPr>
              <a:t> sayısıdır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609600" y="1598613"/>
            <a:ext cx="7714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mod </a:t>
            </a:r>
            <a:r>
              <a:rPr lang="tr-TR" sz="2400" dirty="0" smtClean="0">
                <a:solidFill>
                  <a:srgbClr val="FF0000"/>
                </a:solidFill>
              </a:rPr>
              <a:t>işleminin çalışma zamanının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O </a:t>
            </a:r>
            <a:r>
              <a:rPr lang="en-US" sz="2400" dirty="0">
                <a:solidFill>
                  <a:srgbClr val="FF0000"/>
                </a:solidFill>
              </a:rPr>
              <a:t>(1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tr-TR" sz="2400" dirty="0" smtClean="0">
                <a:solidFill>
                  <a:srgbClr val="FF0000"/>
                </a:solidFill>
              </a:rPr>
              <a:t> olduğunu varsayalım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73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Modüler Aritmetik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800" dirty="0" smtClean="0"/>
              <a:t>İki tip </a:t>
            </a:r>
            <a:r>
              <a:rPr lang="tr-TR" sz="2800" dirty="0" smtClean="0">
                <a:latin typeface="Times New Roman"/>
              </a:rPr>
              <a:t>“</a:t>
            </a:r>
            <a:r>
              <a:rPr lang="tr-TR" sz="2800" dirty="0" err="1" smtClean="0"/>
              <a:t>mod</a:t>
            </a:r>
            <a:r>
              <a:rPr lang="tr-TR" sz="2800" dirty="0" smtClean="0">
                <a:latin typeface="Times New Roman"/>
              </a:rPr>
              <a:t>”</a:t>
            </a:r>
            <a:r>
              <a:rPr lang="tr-TR" sz="2800" dirty="0" smtClean="0"/>
              <a:t> işlemi vardır (KARIŞTIRMAYIN):</a:t>
            </a:r>
          </a:p>
          <a:p>
            <a:pPr>
              <a:lnSpc>
                <a:spcPct val="90000"/>
              </a:lnSpc>
            </a:pPr>
            <a:r>
              <a:rPr lang="tr-TR" sz="2800" dirty="0" smtClean="0"/>
              <a:t> </a:t>
            </a:r>
            <a:r>
              <a:rPr lang="tr-TR" sz="2800" b="1" dirty="0" err="1" smtClean="0"/>
              <a:t>mod</a:t>
            </a:r>
            <a:r>
              <a:rPr lang="tr-TR" sz="2800" b="1" i="1" dirty="0" smtClean="0"/>
              <a:t> </a:t>
            </a:r>
            <a:r>
              <a:rPr lang="tr-TR" sz="2800" dirty="0" smtClean="0"/>
              <a:t>fonksiyonu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Girişler: Bir </a:t>
            </a:r>
            <a:r>
              <a:rPr lang="tr-TR" sz="2400" b="1" dirty="0" smtClean="0"/>
              <a:t>a</a:t>
            </a:r>
            <a:r>
              <a:rPr lang="tr-TR" sz="2400" dirty="0" smtClean="0"/>
              <a:t> sayı değeri ve  </a:t>
            </a:r>
            <a:r>
              <a:rPr lang="tr-TR" sz="2400" b="1" dirty="0" smtClean="0"/>
              <a:t>b</a:t>
            </a:r>
            <a:r>
              <a:rPr lang="tr-TR" sz="2400" dirty="0" smtClean="0"/>
              <a:t> taban değeri</a:t>
            </a:r>
            <a:endParaRPr lang="tr-TR" sz="2400" i="1" dirty="0" smtClean="0"/>
          </a:p>
          <a:p>
            <a:pPr lvl="1">
              <a:lnSpc>
                <a:spcPct val="90000"/>
              </a:lnSpc>
            </a:pPr>
            <a:r>
              <a:rPr lang="tr-TR" sz="2400" dirty="0" smtClean="0"/>
              <a:t>Çıkışlar:  </a:t>
            </a:r>
            <a:r>
              <a:rPr lang="tr-TR" sz="2400" i="1" dirty="0" smtClean="0"/>
              <a:t>a </a:t>
            </a:r>
            <a:r>
              <a:rPr lang="tr-TR" sz="2400" b="1" dirty="0" err="1" smtClean="0"/>
              <a:t>mod</a:t>
            </a:r>
            <a:r>
              <a:rPr lang="tr-TR" sz="2400" b="1" dirty="0" smtClean="0"/>
              <a:t> </a:t>
            </a:r>
            <a:r>
              <a:rPr lang="tr-TR" sz="2400" i="1" dirty="0" smtClean="0"/>
              <a:t>b  </a:t>
            </a:r>
            <a:r>
              <a:rPr lang="tr-TR" sz="2400" dirty="0" smtClean="0"/>
              <a:t>sonucu olarak 0 ve </a:t>
            </a:r>
            <a:r>
              <a:rPr lang="tr-TR" sz="2400" i="1" dirty="0" smtClean="0"/>
              <a:t>b </a:t>
            </a:r>
            <a:r>
              <a:rPr lang="tr-TR" sz="2400" dirty="0" smtClean="0">
                <a:latin typeface="Times New Roman"/>
              </a:rPr>
              <a:t>–</a:t>
            </a:r>
            <a:r>
              <a:rPr lang="tr-TR" sz="2400" dirty="0" smtClean="0"/>
              <a:t>1 aralığında sayılar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Bu değer </a:t>
            </a:r>
            <a:r>
              <a:rPr lang="tr-TR" sz="2400" dirty="0" err="1" smtClean="0"/>
              <a:t>a</a:t>
            </a:r>
            <a:r>
              <a:rPr lang="tr-TR" sz="2400" dirty="0" err="1" smtClean="0">
                <a:sym typeface="Symbol" pitchFamily="18" charset="2"/>
              </a:rPr>
              <a:t>b</a:t>
            </a:r>
            <a:r>
              <a:rPr lang="tr-TR" sz="2400" dirty="0" smtClean="0">
                <a:sym typeface="Symbol" pitchFamily="18" charset="2"/>
              </a:rPr>
              <a:t> ifadesinin sonucundaki kalan değeridir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>
                <a:sym typeface="Symbol" pitchFamily="18" charset="2"/>
              </a:rPr>
              <a:t>C#, Java gibi programlama dillerindeki % operatörüdür.</a:t>
            </a:r>
          </a:p>
          <a:p>
            <a:pPr>
              <a:lnSpc>
                <a:spcPct val="90000"/>
              </a:lnSpc>
            </a:pPr>
            <a:r>
              <a:rPr lang="tr-TR" sz="2800" dirty="0" smtClean="0"/>
              <a:t> (</a:t>
            </a:r>
            <a:r>
              <a:rPr lang="tr-TR" sz="2800" dirty="0" err="1" smtClean="0"/>
              <a:t>mod</a:t>
            </a:r>
            <a:r>
              <a:rPr lang="tr-TR" sz="2800" dirty="0" smtClean="0"/>
              <a:t>) </a:t>
            </a:r>
            <a:r>
              <a:rPr lang="tr-TR" sz="2800" dirty="0" err="1" smtClean="0"/>
              <a:t>congruence</a:t>
            </a:r>
            <a:endParaRPr lang="tr-TR" sz="2800" dirty="0" smtClean="0"/>
          </a:p>
          <a:p>
            <a:pPr lvl="1">
              <a:lnSpc>
                <a:spcPct val="90000"/>
              </a:lnSpc>
            </a:pPr>
            <a:r>
              <a:rPr lang="tr-TR" sz="2400" i="1" dirty="0" smtClean="0"/>
              <a:t>a, a</a:t>
            </a:r>
            <a:r>
              <a:rPr lang="tr-TR" sz="2400" i="1" dirty="0" smtClean="0">
                <a:latin typeface="Times New Roman"/>
              </a:rPr>
              <a:t>’</a:t>
            </a:r>
            <a:r>
              <a:rPr lang="tr-TR" sz="2400" dirty="0" smtClean="0"/>
              <a:t> gibi iki sayı ve bunların göreceli olduğu bir b tabanıyla ilgilidir.</a:t>
            </a:r>
            <a:endParaRPr lang="tr-TR" sz="2400" i="1" dirty="0" smtClean="0"/>
          </a:p>
          <a:p>
            <a:pPr lvl="1">
              <a:lnSpc>
                <a:spcPct val="90000"/>
              </a:lnSpc>
            </a:pPr>
            <a:r>
              <a:rPr lang="tr-TR" sz="2400" i="1" dirty="0" smtClean="0"/>
              <a:t>a </a:t>
            </a:r>
            <a:r>
              <a:rPr lang="tr-TR" sz="2400" dirty="0" smtClean="0">
                <a:sym typeface="Symbol" pitchFamily="18" charset="2"/>
              </a:rPr>
              <a:t> </a:t>
            </a:r>
            <a:r>
              <a:rPr lang="tr-TR" sz="2400" i="1" dirty="0" smtClean="0">
                <a:sym typeface="Symbol" pitchFamily="18" charset="2"/>
              </a:rPr>
              <a:t>a</a:t>
            </a:r>
            <a:r>
              <a:rPr lang="tr-TR" sz="2400" i="1" dirty="0" smtClean="0">
                <a:latin typeface="Times New Roman"/>
                <a:sym typeface="Symbol" pitchFamily="18" charset="2"/>
              </a:rPr>
              <a:t>’</a:t>
            </a:r>
            <a:r>
              <a:rPr lang="tr-TR" sz="2400" i="1" dirty="0" smtClean="0">
                <a:sym typeface="Symbol" pitchFamily="18" charset="2"/>
              </a:rPr>
              <a:t>  </a:t>
            </a:r>
            <a:r>
              <a:rPr lang="tr-TR" sz="2400" dirty="0" smtClean="0">
                <a:sym typeface="Symbol" pitchFamily="18" charset="2"/>
              </a:rPr>
              <a:t>(</a:t>
            </a:r>
            <a:r>
              <a:rPr lang="tr-TR" sz="2400" dirty="0" err="1" smtClean="0">
                <a:sym typeface="Symbol" pitchFamily="18" charset="2"/>
              </a:rPr>
              <a:t>mod</a:t>
            </a:r>
            <a:r>
              <a:rPr lang="tr-TR" sz="2400" dirty="0" smtClean="0">
                <a:sym typeface="Symbol" pitchFamily="18" charset="2"/>
              </a:rPr>
              <a:t> </a:t>
            </a:r>
            <a:r>
              <a:rPr lang="tr-TR" sz="2400" i="1" dirty="0" smtClean="0">
                <a:sym typeface="Symbol" pitchFamily="18" charset="2"/>
              </a:rPr>
              <a:t>b</a:t>
            </a:r>
            <a:r>
              <a:rPr lang="tr-TR" sz="2400" dirty="0" smtClean="0">
                <a:sym typeface="Symbol" pitchFamily="18" charset="2"/>
              </a:rPr>
              <a:t>) bu ifadenin anlamı </a:t>
            </a:r>
            <a:r>
              <a:rPr lang="tr-TR" sz="2400" i="1" dirty="0" smtClean="0">
                <a:sym typeface="Symbol" pitchFamily="18" charset="2"/>
              </a:rPr>
              <a:t>a </a:t>
            </a:r>
            <a:r>
              <a:rPr lang="tr-TR" sz="2400" dirty="0" smtClean="0">
                <a:sym typeface="Symbol" pitchFamily="18" charset="2"/>
              </a:rPr>
              <a:t>ve </a:t>
            </a:r>
            <a:r>
              <a:rPr lang="tr-TR" sz="2400" i="1" dirty="0" smtClean="0">
                <a:sym typeface="Symbol" pitchFamily="18" charset="2"/>
              </a:rPr>
              <a:t>a</a:t>
            </a:r>
            <a:r>
              <a:rPr lang="tr-TR" sz="2400" i="1" dirty="0" smtClean="0">
                <a:latin typeface="Times New Roman"/>
                <a:sym typeface="Symbol" pitchFamily="18" charset="2"/>
              </a:rPr>
              <a:t>’</a:t>
            </a:r>
            <a:r>
              <a:rPr lang="tr-TR" sz="2400" i="1" dirty="0" smtClean="0">
                <a:sym typeface="Symbol" pitchFamily="18" charset="2"/>
              </a:rPr>
              <a:t> </a:t>
            </a:r>
            <a:r>
              <a:rPr lang="tr-TR" sz="2400" dirty="0" smtClean="0">
                <a:sym typeface="Symbol" pitchFamily="18" charset="2"/>
              </a:rPr>
              <a:t> değerleri b değerini böldüğü zaman aynı kalanı </a:t>
            </a:r>
            <a:r>
              <a:rPr lang="tr-TR" sz="2400" dirty="0" err="1" smtClean="0">
                <a:sym typeface="Symbol" pitchFamily="18" charset="2"/>
              </a:rPr>
              <a:t>veirler</a:t>
            </a:r>
            <a:r>
              <a:rPr lang="tr-TR" sz="2400" dirty="0" smtClean="0">
                <a:sym typeface="Symbol" pitchFamily="18" charset="2"/>
              </a:rPr>
              <a:t>.</a:t>
            </a:r>
            <a:endParaRPr lang="tr-TR" sz="2400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72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 </a:t>
            </a:r>
            <a:r>
              <a:rPr lang="tr-TR" dirty="0" smtClean="0"/>
              <a:t>fonksiyonu</a:t>
            </a:r>
            <a:endParaRPr lang="tr-TR" b="1" dirty="0"/>
          </a:p>
        </p:txBody>
      </p:sp>
      <p:sp>
        <p:nvSpPr>
          <p:cNvPr id="105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113 </a:t>
            </a:r>
            <a:r>
              <a:rPr lang="en-US" b="1" dirty="0"/>
              <a:t>mod </a:t>
            </a:r>
            <a:r>
              <a:rPr lang="en-US" dirty="0"/>
              <a:t>24: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/>
              <a:t>-29 </a:t>
            </a:r>
            <a:r>
              <a:rPr lang="en-US" b="1" dirty="0"/>
              <a:t>mod </a:t>
            </a:r>
            <a:r>
              <a:rPr lang="en-US" dirty="0"/>
              <a:t>7</a:t>
            </a: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4875213" y="2019300"/>
          <a:ext cx="139223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3" imgW="482400" imgH="419040" progId="Equation.3">
                  <p:embed/>
                </p:oleObj>
              </mc:Choice>
              <mc:Fallback>
                <p:oleObj name="Equation" r:id="rId3" imgW="482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3" y="2019300"/>
                        <a:ext cx="1392237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5605463" y="2974975"/>
          <a:ext cx="6223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Equation" r:id="rId5" imgW="215640" imgH="393480" progId="Equation.3">
                  <p:embed/>
                </p:oleObj>
              </mc:Choice>
              <mc:Fallback>
                <p:oleObj name="Equation" r:id="rId5" imgW="215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974975"/>
                        <a:ext cx="6223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3957638" y="3125788"/>
            <a:ext cx="1673225" cy="685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4968875" y="4287838"/>
          <a:ext cx="1319213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7" imgW="457200" imgH="431640" progId="Equation.3">
                  <p:embed/>
                </p:oleObj>
              </mc:Choice>
              <mc:Fallback>
                <p:oleObj name="Equation" r:id="rId7" imgW="457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4287838"/>
                        <a:ext cx="1319213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5372100" y="5257800"/>
          <a:ext cx="9525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9" imgW="330120" imgH="431640" progId="Equation.3">
                  <p:embed/>
                </p:oleObj>
              </mc:Choice>
              <mc:Fallback>
                <p:oleObj name="Equation" r:id="rId9" imgW="330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5257800"/>
                        <a:ext cx="9525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1" name="Line 9"/>
          <p:cNvSpPr>
            <a:spLocks noChangeShapeType="1"/>
          </p:cNvSpPr>
          <p:nvPr/>
        </p:nvSpPr>
        <p:spPr bwMode="auto">
          <a:xfrm>
            <a:off x="3500438" y="4724400"/>
            <a:ext cx="2439987" cy="129857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5959475" y="5886450"/>
          <a:ext cx="365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5886450"/>
                        <a:ext cx="3651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6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Bölünebilme İşlemi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en-US" i="1" dirty="0" smtClean="0"/>
              <a:t>c </a:t>
            </a:r>
            <a:r>
              <a:rPr lang="tr-TR" dirty="0" smtClean="0"/>
              <a:t>tamsayı olmak üzere</a:t>
            </a:r>
            <a:endParaRPr lang="en-US" dirty="0" smtClean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/>
              <a:t> a </a:t>
            </a:r>
            <a:r>
              <a:rPr lang="en-US" dirty="0" smtClean="0"/>
              <a:t>= </a:t>
            </a:r>
            <a:r>
              <a:rPr lang="en-US" i="1" dirty="0" smtClean="0"/>
              <a:t>b ·c 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 smtClean="0"/>
              <a:t>İfadesi için </a:t>
            </a:r>
            <a:r>
              <a:rPr lang="en-US" i="1" dirty="0" smtClean="0"/>
              <a:t>b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en-US" i="1" dirty="0" smtClean="0"/>
              <a:t>c </a:t>
            </a:r>
            <a:r>
              <a:rPr lang="tr-TR" dirty="0" smtClean="0"/>
              <a:t>değerleri a’nın</a:t>
            </a:r>
            <a:r>
              <a:rPr lang="en-US" i="1" dirty="0" smtClean="0"/>
              <a:t> </a:t>
            </a:r>
            <a:r>
              <a:rPr lang="tr-TR" b="1" dirty="0" smtClean="0"/>
              <a:t>böleni</a:t>
            </a:r>
            <a:r>
              <a:rPr lang="tr-TR" dirty="0" smtClean="0"/>
              <a:t> (veya </a:t>
            </a:r>
            <a:r>
              <a:rPr lang="tr-TR" b="1" dirty="0" smtClean="0"/>
              <a:t>çarpanı</a:t>
            </a:r>
            <a:r>
              <a:rPr lang="tr-TR" dirty="0" smtClean="0"/>
              <a:t>) olarak adlandırılır.</a:t>
            </a:r>
            <a:r>
              <a:rPr lang="tr-TR" dirty="0"/>
              <a:t> </a:t>
            </a:r>
            <a:r>
              <a:rPr lang="en-US" dirty="0" smtClean="0"/>
              <a:t>“|” </a:t>
            </a:r>
            <a:r>
              <a:rPr lang="tr-TR" dirty="0" smtClean="0"/>
              <a:t>sembolü </a:t>
            </a:r>
            <a:r>
              <a:rPr lang="en-US" dirty="0" smtClean="0"/>
              <a:t>“</a:t>
            </a:r>
            <a:r>
              <a:rPr lang="tr-TR" dirty="0" smtClean="0"/>
              <a:t>böler</a:t>
            </a:r>
            <a:r>
              <a:rPr lang="en-US" dirty="0" smtClean="0"/>
              <a:t>” </a:t>
            </a:r>
            <a:r>
              <a:rPr lang="tr-TR" dirty="0" smtClean="0"/>
              <a:t>işlemini gösterir</a:t>
            </a:r>
            <a:r>
              <a:rPr lang="en-US" dirty="0" smtClean="0"/>
              <a:t>: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/>
              <a:t>b </a:t>
            </a:r>
            <a:r>
              <a:rPr lang="en-US" dirty="0" smtClean="0"/>
              <a:t>| </a:t>
            </a:r>
            <a:r>
              <a:rPr lang="en-US" i="1" dirty="0" smtClean="0"/>
              <a:t>a  </a:t>
            </a:r>
            <a:r>
              <a:rPr lang="en-US" sz="4000" dirty="0" smtClean="0">
                <a:sym typeface="Symbol" pitchFamily="18" charset="2"/>
              </a:rPr>
              <a:t> </a:t>
            </a:r>
            <a:r>
              <a:rPr lang="en-US" i="1" dirty="0" smtClean="0"/>
              <a:t>c </a:t>
            </a:r>
            <a:r>
              <a:rPr lang="en-US" dirty="0" smtClean="0"/>
              <a:t>| </a:t>
            </a:r>
            <a:r>
              <a:rPr lang="en-US" i="1" dirty="0" smtClean="0"/>
              <a:t>a 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NOT:  </a:t>
            </a:r>
            <a:r>
              <a:rPr lang="tr-TR" dirty="0" smtClean="0"/>
              <a:t>Çoğu </a:t>
            </a:r>
            <a:r>
              <a:rPr lang="tr-TR" dirty="0" smtClean="0"/>
              <a:t>zaman bu gösterim karışıklığa sebep olmaktadır. </a:t>
            </a:r>
            <a:r>
              <a:rPr lang="en-US" dirty="0" smtClean="0"/>
              <a:t>“|” </a:t>
            </a:r>
            <a:r>
              <a:rPr lang="tr-TR" dirty="0" smtClean="0"/>
              <a:t>sembolü ile </a:t>
            </a:r>
            <a:r>
              <a:rPr lang="en-US" dirty="0" smtClean="0"/>
              <a:t>“/”</a:t>
            </a:r>
            <a:r>
              <a:rPr lang="tr-TR" dirty="0" smtClean="0"/>
              <a:t> sembolü karıştırılmaktadır.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97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(mod) </a:t>
            </a:r>
            <a:r>
              <a:rPr lang="en-US" dirty="0" smtClean="0"/>
              <a:t>congruence</a:t>
            </a:r>
            <a:endParaRPr lang="en-US" dirty="0"/>
          </a:p>
        </p:txBody>
      </p:sp>
      <p:sp>
        <p:nvSpPr>
          <p:cNvPr id="77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65104"/>
          </a:xfrm>
        </p:spPr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tr-TR" sz="2800" b="1" u="sng" dirty="0" smtClean="0"/>
              <a:t>Tanım:</a:t>
            </a:r>
            <a:endParaRPr lang="tr-TR" sz="2800" b="1" u="sng" dirty="0"/>
          </a:p>
          <a:p>
            <a:pPr>
              <a:lnSpc>
                <a:spcPct val="80000"/>
              </a:lnSpc>
            </a:pPr>
            <a:r>
              <a:rPr lang="en-US" sz="2800" i="1" dirty="0" err="1" smtClean="0"/>
              <a:t>a</a:t>
            </a:r>
            <a:r>
              <a:rPr lang="en-US" sz="2800" dirty="0" err="1" smtClean="0">
                <a:sym typeface="Symbol" pitchFamily="18" charset="2"/>
              </a:rPr>
              <a:t>,</a:t>
            </a:r>
            <a:r>
              <a:rPr lang="en-US" sz="2800" i="1" dirty="0" err="1" smtClean="0">
                <a:sym typeface="Symbol" pitchFamily="18" charset="2"/>
              </a:rPr>
              <a:t>a</a:t>
            </a:r>
            <a:r>
              <a:rPr lang="en-US" sz="2800" i="1" dirty="0">
                <a:latin typeface="Times New Roman"/>
                <a:sym typeface="Symbol" pitchFamily="18" charset="2"/>
              </a:rPr>
              <a:t>’</a:t>
            </a:r>
            <a:r>
              <a:rPr lang="en-US" sz="2800" i="1" dirty="0">
                <a:sym typeface="Symbol" pitchFamily="18" charset="2"/>
              </a:rPr>
              <a:t>  </a:t>
            </a:r>
            <a:r>
              <a:rPr lang="tr-TR" sz="2800" dirty="0" smtClean="0">
                <a:sym typeface="Symbol" pitchFamily="18" charset="2"/>
              </a:rPr>
              <a:t>değerleri tamsayı ve </a:t>
            </a:r>
            <a:r>
              <a:rPr lang="en-US" sz="2800" i="1" dirty="0" smtClean="0">
                <a:sym typeface="Symbol" pitchFamily="18" charset="2"/>
              </a:rPr>
              <a:t>b </a:t>
            </a:r>
            <a:r>
              <a:rPr lang="tr-TR" sz="2800" dirty="0" smtClean="0">
                <a:sym typeface="Symbol" pitchFamily="18" charset="2"/>
              </a:rPr>
              <a:t>pozitif tamsayı olsun</a:t>
            </a:r>
          </a:p>
          <a:p>
            <a:pPr>
              <a:lnSpc>
                <a:spcPct val="80000"/>
              </a:lnSpc>
            </a:pPr>
            <a:r>
              <a:rPr lang="en-US" sz="2800" i="1" dirty="0" smtClean="0"/>
              <a:t>a </a:t>
            </a:r>
            <a:r>
              <a:rPr lang="en-US" sz="2800" dirty="0">
                <a:sym typeface="Symbol" pitchFamily="18" charset="2"/>
              </a:rPr>
              <a:t> </a:t>
            </a:r>
            <a:r>
              <a:rPr lang="en-US" sz="2800" i="1" dirty="0">
                <a:sym typeface="Symbol" pitchFamily="18" charset="2"/>
              </a:rPr>
              <a:t>a</a:t>
            </a:r>
            <a:r>
              <a:rPr lang="en-US" sz="2800" i="1" dirty="0">
                <a:latin typeface="Times New Roman"/>
                <a:sym typeface="Symbol" pitchFamily="18" charset="2"/>
              </a:rPr>
              <a:t>’</a:t>
            </a:r>
            <a:r>
              <a:rPr lang="en-US" sz="2800" i="1" dirty="0">
                <a:sym typeface="Symbol" pitchFamily="18" charset="2"/>
              </a:rPr>
              <a:t>  </a:t>
            </a:r>
            <a:r>
              <a:rPr lang="en-US" sz="2800" dirty="0">
                <a:sym typeface="Symbol" pitchFamily="18" charset="2"/>
              </a:rPr>
              <a:t>(mod </a:t>
            </a:r>
            <a:r>
              <a:rPr lang="en-US" sz="2800" i="1" dirty="0"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) </a:t>
            </a:r>
            <a:r>
              <a:rPr lang="tr-TR" sz="2800" dirty="0" smtClean="0">
                <a:sym typeface="Symbol" pitchFamily="18" charset="2"/>
              </a:rPr>
              <a:t> ancak ve ancak</a:t>
            </a:r>
            <a:r>
              <a:rPr lang="en-US" sz="2800" dirty="0" smtClean="0">
                <a:sym typeface="Symbol" pitchFamily="18" charset="2"/>
              </a:rPr>
              <a:t>   </a:t>
            </a:r>
            <a:r>
              <a:rPr lang="en-US" sz="2800" dirty="0">
                <a:sym typeface="Symbol" pitchFamily="18" charset="2"/>
              </a:rPr>
              <a:t>b | (</a:t>
            </a:r>
            <a:r>
              <a:rPr lang="en-US" sz="2800" i="1" dirty="0">
                <a:sym typeface="Symbol" pitchFamily="18" charset="2"/>
              </a:rPr>
              <a:t>a </a:t>
            </a:r>
            <a:r>
              <a:rPr lang="en-US" sz="2800" dirty="0">
                <a:latin typeface="Times New Roman"/>
                <a:sym typeface="Symbol" pitchFamily="18" charset="2"/>
              </a:rPr>
              <a:t>–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i="1" dirty="0">
                <a:sym typeface="Symbol" pitchFamily="18" charset="2"/>
              </a:rPr>
              <a:t>a</a:t>
            </a:r>
            <a:r>
              <a:rPr lang="en-US" sz="2800" i="1" dirty="0">
                <a:latin typeface="Times New Roman"/>
                <a:sym typeface="Symbol" pitchFamily="18" charset="2"/>
              </a:rPr>
              <a:t>’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).</a:t>
            </a:r>
            <a:endParaRPr lang="tr-TR" sz="28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i="1" dirty="0" smtClean="0">
                <a:sym typeface="Symbol" pitchFamily="18" charset="2"/>
              </a:rPr>
              <a:t>a </a:t>
            </a:r>
            <a:r>
              <a:rPr lang="en-US" sz="2800" b="1" dirty="0">
                <a:sym typeface="Symbol" pitchFamily="18" charset="2"/>
              </a:rPr>
              <a:t>mod </a:t>
            </a:r>
            <a:r>
              <a:rPr lang="en-US" sz="2800" i="1" dirty="0">
                <a:sym typeface="Symbol" pitchFamily="18" charset="2"/>
              </a:rPr>
              <a:t>b  </a:t>
            </a:r>
            <a:r>
              <a:rPr lang="en-US" sz="2800" dirty="0">
                <a:sym typeface="Symbol" pitchFamily="18" charset="2"/>
              </a:rPr>
              <a:t>=</a:t>
            </a:r>
            <a:r>
              <a:rPr lang="en-US" sz="2800" i="1" dirty="0">
                <a:sym typeface="Symbol" pitchFamily="18" charset="2"/>
              </a:rPr>
              <a:t> a</a:t>
            </a:r>
            <a:r>
              <a:rPr lang="en-US" sz="2800" i="1" dirty="0">
                <a:latin typeface="Times New Roman"/>
                <a:sym typeface="Symbol" pitchFamily="18" charset="2"/>
              </a:rPr>
              <a:t>’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b="1" dirty="0">
                <a:sym typeface="Symbol" pitchFamily="18" charset="2"/>
              </a:rPr>
              <a:t>mod </a:t>
            </a:r>
            <a:r>
              <a:rPr lang="en-US" sz="2800" i="1" dirty="0">
                <a:sym typeface="Symbol" pitchFamily="18" charset="2"/>
              </a:rPr>
              <a:t>b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tr-TR" sz="2800" dirty="0" smtClean="0">
              <a:sym typeface="Symbol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tr-TR" sz="2800" dirty="0" smtClean="0">
                <a:sym typeface="Symbol" pitchFamily="18" charset="2"/>
              </a:rPr>
              <a:t>Soru: Aşağıdakilerden hangileri doğrudur. </a:t>
            </a:r>
            <a:endParaRPr lang="en-US" sz="28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sz="2400" dirty="0"/>
              <a:t>3 </a:t>
            </a:r>
            <a:r>
              <a:rPr lang="en-US" sz="2400" dirty="0">
                <a:sym typeface="Symbol" pitchFamily="18" charset="2"/>
              </a:rPr>
              <a:t> 3 (mod 17)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3 </a:t>
            </a:r>
            <a:r>
              <a:rPr lang="en-US" sz="2400" dirty="0">
                <a:sym typeface="Symbol" pitchFamily="18" charset="2"/>
              </a:rPr>
              <a:t> -3 (mod 17)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172 </a:t>
            </a:r>
            <a:r>
              <a:rPr lang="en-US" sz="2400" dirty="0">
                <a:sym typeface="Symbol" pitchFamily="18" charset="2"/>
              </a:rPr>
              <a:t> 177 (mod 5)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-13 </a:t>
            </a:r>
            <a:r>
              <a:rPr lang="en-US" sz="2400" dirty="0">
                <a:sym typeface="Symbol" pitchFamily="18" charset="2"/>
              </a:rPr>
              <a:t> 13 (mod 26)</a:t>
            </a:r>
          </a:p>
        </p:txBody>
      </p:sp>
    </p:spTree>
    <p:extLst>
      <p:ext uri="{BB962C8B-B14F-4D97-AF65-F5344CB8AC3E}">
        <p14:creationId xmlns:p14="http://schemas.microsoft.com/office/powerpoint/2010/main" val="97633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Bazı Önemli Özellikler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3600" i="1" dirty="0">
                <a:sym typeface="Symbol" pitchFamily="18" charset="2"/>
              </a:rPr>
              <a:t>a </a:t>
            </a:r>
            <a:r>
              <a:rPr lang="en-US" sz="3600" b="1" dirty="0">
                <a:sym typeface="Symbol" pitchFamily="18" charset="2"/>
              </a:rPr>
              <a:t>mod </a:t>
            </a:r>
            <a:r>
              <a:rPr lang="en-US" sz="3600" i="1" dirty="0">
                <a:sym typeface="Symbol" pitchFamily="18" charset="2"/>
              </a:rPr>
              <a:t>b </a:t>
            </a:r>
            <a:r>
              <a:rPr lang="en-US" sz="3600" dirty="0">
                <a:sym typeface="Symbol" pitchFamily="18" charset="2"/>
              </a:rPr>
              <a:t> </a:t>
            </a:r>
            <a:r>
              <a:rPr lang="en-US" sz="3600" i="1" dirty="0">
                <a:sym typeface="Symbol" pitchFamily="18" charset="2"/>
              </a:rPr>
              <a:t>a </a:t>
            </a:r>
            <a:r>
              <a:rPr lang="en-US" sz="3600" dirty="0">
                <a:sym typeface="Symbol" pitchFamily="18" charset="2"/>
              </a:rPr>
              <a:t>(mod </a:t>
            </a:r>
            <a:r>
              <a:rPr lang="en-US" sz="3600" i="1" dirty="0">
                <a:sym typeface="Symbol" pitchFamily="18" charset="2"/>
              </a:rPr>
              <a:t>b</a:t>
            </a:r>
            <a:r>
              <a:rPr lang="en-US" sz="3600" dirty="0">
                <a:sym typeface="Symbol" pitchFamily="18" charset="2"/>
              </a:rPr>
              <a:t>) </a:t>
            </a:r>
          </a:p>
          <a:p>
            <a:pPr marL="533400" indent="-533400">
              <a:lnSpc>
                <a:spcPct val="90000"/>
              </a:lnSpc>
            </a:pPr>
            <a:r>
              <a:rPr lang="en-US" sz="3600" i="1" dirty="0" smtClean="0">
                <a:sym typeface="Symbol" pitchFamily="18" charset="2"/>
              </a:rPr>
              <a:t>a </a:t>
            </a:r>
            <a:r>
              <a:rPr lang="en-US" sz="3600" dirty="0">
                <a:sym typeface="Symbol" pitchFamily="18" charset="2"/>
              </a:rPr>
              <a:t> </a:t>
            </a:r>
            <a:r>
              <a:rPr lang="en-US" sz="3600" i="1" dirty="0">
                <a:sym typeface="Symbol" pitchFamily="18" charset="2"/>
              </a:rPr>
              <a:t>a</a:t>
            </a:r>
            <a:r>
              <a:rPr lang="en-US" sz="3600" i="1" dirty="0">
                <a:latin typeface="Times New Roman"/>
                <a:sym typeface="Symbol" pitchFamily="18" charset="2"/>
              </a:rPr>
              <a:t>’</a:t>
            </a:r>
            <a:r>
              <a:rPr lang="en-US" sz="3600" i="1" dirty="0">
                <a:sym typeface="Symbol" pitchFamily="18" charset="2"/>
              </a:rPr>
              <a:t> </a:t>
            </a:r>
            <a:r>
              <a:rPr lang="en-US" sz="3600" dirty="0">
                <a:sym typeface="Symbol" pitchFamily="18" charset="2"/>
              </a:rPr>
              <a:t>(mod </a:t>
            </a:r>
            <a:r>
              <a:rPr lang="en-US" sz="3600" i="1" dirty="0">
                <a:sym typeface="Symbol" pitchFamily="18" charset="2"/>
              </a:rPr>
              <a:t>b</a:t>
            </a:r>
            <a:r>
              <a:rPr lang="en-US" sz="3600" dirty="0">
                <a:sym typeface="Symbol" pitchFamily="18" charset="2"/>
              </a:rPr>
              <a:t>) </a:t>
            </a:r>
            <a:r>
              <a:rPr lang="tr-TR" sz="3600" dirty="0" smtClean="0">
                <a:sym typeface="Symbol" pitchFamily="18" charset="2"/>
              </a:rPr>
              <a:t>ve </a:t>
            </a:r>
            <a:r>
              <a:rPr lang="en-US" sz="3600" i="1" dirty="0" smtClean="0">
                <a:sym typeface="Symbol" pitchFamily="18" charset="2"/>
              </a:rPr>
              <a:t>c </a:t>
            </a:r>
            <a:r>
              <a:rPr lang="en-US" sz="3600" dirty="0">
                <a:sym typeface="Symbol" pitchFamily="18" charset="2"/>
              </a:rPr>
              <a:t> </a:t>
            </a:r>
            <a:r>
              <a:rPr lang="en-US" sz="3600" i="1" dirty="0">
                <a:sym typeface="Symbol" pitchFamily="18" charset="2"/>
              </a:rPr>
              <a:t>c</a:t>
            </a:r>
            <a:r>
              <a:rPr lang="en-US" sz="3600" i="1" dirty="0">
                <a:latin typeface="Times New Roman"/>
                <a:sym typeface="Symbol" pitchFamily="18" charset="2"/>
              </a:rPr>
              <a:t>’</a:t>
            </a:r>
            <a:r>
              <a:rPr lang="en-US" sz="3600" i="1" dirty="0">
                <a:sym typeface="Symbol" pitchFamily="18" charset="2"/>
              </a:rPr>
              <a:t> </a:t>
            </a:r>
            <a:r>
              <a:rPr lang="en-US" sz="3600" dirty="0">
                <a:sym typeface="Symbol" pitchFamily="18" charset="2"/>
              </a:rPr>
              <a:t>(mod </a:t>
            </a:r>
            <a:r>
              <a:rPr lang="en-US" sz="3600" i="1" dirty="0">
                <a:sym typeface="Symbol" pitchFamily="18" charset="2"/>
              </a:rPr>
              <a:t>b</a:t>
            </a:r>
            <a:r>
              <a:rPr lang="en-US" sz="3600" dirty="0">
                <a:sym typeface="Symbol" pitchFamily="18" charset="2"/>
              </a:rPr>
              <a:t>)  </a:t>
            </a:r>
            <a:r>
              <a:rPr lang="tr-TR" sz="3600" dirty="0" smtClean="0">
                <a:sym typeface="Symbol" pitchFamily="18" charset="2"/>
              </a:rPr>
              <a:t>ise</a:t>
            </a:r>
            <a:r>
              <a:rPr lang="en-US" sz="3600" dirty="0" smtClean="0">
                <a:sym typeface="Symbol" pitchFamily="18" charset="2"/>
              </a:rPr>
              <a:t>:</a:t>
            </a:r>
            <a:endParaRPr lang="en-US" sz="3600" dirty="0">
              <a:sym typeface="Symbol" pitchFamily="18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sz="3600" i="1" dirty="0" err="1">
                <a:sym typeface="Symbol" pitchFamily="18" charset="2"/>
              </a:rPr>
              <a:t>a</a:t>
            </a:r>
            <a:r>
              <a:rPr lang="en-US" sz="3600" dirty="0" err="1">
                <a:sym typeface="Symbol" pitchFamily="18" charset="2"/>
              </a:rPr>
              <a:t>+</a:t>
            </a:r>
            <a:r>
              <a:rPr lang="en-US" sz="3600" i="1" dirty="0" err="1">
                <a:sym typeface="Symbol" pitchFamily="18" charset="2"/>
              </a:rPr>
              <a:t>c</a:t>
            </a:r>
            <a:r>
              <a:rPr lang="en-US" sz="3600" i="1" dirty="0">
                <a:sym typeface="Symbol" pitchFamily="18" charset="2"/>
              </a:rPr>
              <a:t>  </a:t>
            </a:r>
            <a:r>
              <a:rPr lang="en-US" sz="3600" dirty="0">
                <a:sym typeface="Symbol" pitchFamily="18" charset="2"/>
              </a:rPr>
              <a:t>  (</a:t>
            </a:r>
            <a:r>
              <a:rPr lang="en-US" sz="3600" i="1" dirty="0" err="1">
                <a:sym typeface="Symbol" pitchFamily="18" charset="2"/>
              </a:rPr>
              <a:t>a</a:t>
            </a:r>
            <a:r>
              <a:rPr lang="en-US" sz="3600" i="1" dirty="0" err="1">
                <a:latin typeface="Times New Roman"/>
                <a:sym typeface="Symbol" pitchFamily="18" charset="2"/>
              </a:rPr>
              <a:t>’</a:t>
            </a:r>
            <a:r>
              <a:rPr lang="en-US" sz="3600" dirty="0" err="1">
                <a:sym typeface="Symbol" pitchFamily="18" charset="2"/>
              </a:rPr>
              <a:t>+</a:t>
            </a:r>
            <a:r>
              <a:rPr lang="en-US" sz="3600" i="1" dirty="0" err="1">
                <a:sym typeface="Symbol" pitchFamily="18" charset="2"/>
              </a:rPr>
              <a:t>c</a:t>
            </a:r>
            <a:r>
              <a:rPr lang="en-US" sz="3600" i="1" dirty="0">
                <a:latin typeface="Times New Roman"/>
                <a:sym typeface="Symbol" pitchFamily="18" charset="2"/>
              </a:rPr>
              <a:t>’</a:t>
            </a:r>
            <a:r>
              <a:rPr lang="en-US" sz="3600" i="1" dirty="0">
                <a:sym typeface="Symbol" pitchFamily="18" charset="2"/>
              </a:rPr>
              <a:t> </a:t>
            </a:r>
            <a:r>
              <a:rPr lang="en-US" sz="3600" dirty="0">
                <a:sym typeface="Symbol" pitchFamily="18" charset="2"/>
              </a:rPr>
              <a:t>)(mod </a:t>
            </a:r>
            <a:r>
              <a:rPr lang="en-US" sz="3600" i="1" dirty="0">
                <a:sym typeface="Symbol" pitchFamily="18" charset="2"/>
              </a:rPr>
              <a:t>b</a:t>
            </a:r>
            <a:r>
              <a:rPr lang="en-US" sz="3600" dirty="0">
                <a:sym typeface="Symbol" pitchFamily="18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3600" i="1" dirty="0">
                <a:sym typeface="Symbol" pitchFamily="18" charset="2"/>
              </a:rPr>
              <a:t>ac </a:t>
            </a:r>
            <a:r>
              <a:rPr lang="en-US" sz="3600" dirty="0">
                <a:sym typeface="Symbol" pitchFamily="18" charset="2"/>
              </a:rPr>
              <a:t> </a:t>
            </a:r>
            <a:r>
              <a:rPr lang="en-US" sz="3600" i="1" dirty="0" err="1">
                <a:sym typeface="Symbol" pitchFamily="18" charset="2"/>
              </a:rPr>
              <a:t>a</a:t>
            </a:r>
            <a:r>
              <a:rPr lang="en-US" sz="3600" i="1" dirty="0" err="1">
                <a:latin typeface="Times New Roman"/>
                <a:sym typeface="Symbol" pitchFamily="18" charset="2"/>
              </a:rPr>
              <a:t>’</a:t>
            </a:r>
            <a:r>
              <a:rPr lang="en-US" sz="3600" i="1" dirty="0" err="1">
                <a:sym typeface="Symbol" pitchFamily="18" charset="2"/>
              </a:rPr>
              <a:t>c</a:t>
            </a:r>
            <a:r>
              <a:rPr lang="en-US" sz="3600" i="1" dirty="0">
                <a:latin typeface="Times New Roman"/>
                <a:sym typeface="Symbol" pitchFamily="18" charset="2"/>
              </a:rPr>
              <a:t>’</a:t>
            </a:r>
            <a:r>
              <a:rPr lang="en-US" sz="3600" i="1" dirty="0">
                <a:sym typeface="Symbol" pitchFamily="18" charset="2"/>
              </a:rPr>
              <a:t> </a:t>
            </a:r>
            <a:r>
              <a:rPr lang="en-US" sz="3600" dirty="0">
                <a:sym typeface="Symbol" pitchFamily="18" charset="2"/>
              </a:rPr>
              <a:t>(mod </a:t>
            </a:r>
            <a:r>
              <a:rPr lang="en-US" sz="3600" i="1" dirty="0">
                <a:sym typeface="Symbol" pitchFamily="18" charset="2"/>
              </a:rPr>
              <a:t>b</a:t>
            </a:r>
            <a:r>
              <a:rPr lang="en-US" sz="3600" dirty="0">
                <a:sym typeface="Symbol" pitchFamily="18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3600" i="1" dirty="0">
                <a:sym typeface="Symbol" pitchFamily="18" charset="2"/>
              </a:rPr>
              <a:t>a </a:t>
            </a:r>
            <a:r>
              <a:rPr lang="en-US" sz="3600" i="1" baseline="30000" dirty="0">
                <a:sym typeface="Symbol" pitchFamily="18" charset="2"/>
              </a:rPr>
              <a:t>k</a:t>
            </a:r>
            <a:r>
              <a:rPr lang="en-US" sz="3600" i="1" dirty="0">
                <a:sym typeface="Symbol" pitchFamily="18" charset="2"/>
              </a:rPr>
              <a:t> </a:t>
            </a:r>
            <a:r>
              <a:rPr lang="en-US" sz="3600" dirty="0">
                <a:sym typeface="Symbol" pitchFamily="18" charset="2"/>
              </a:rPr>
              <a:t> </a:t>
            </a:r>
            <a:r>
              <a:rPr lang="en-US" sz="3600" i="1" dirty="0">
                <a:sym typeface="Symbol" pitchFamily="18" charset="2"/>
              </a:rPr>
              <a:t>a</a:t>
            </a:r>
            <a:r>
              <a:rPr lang="en-US" sz="3600" i="1" dirty="0">
                <a:latin typeface="Times New Roman"/>
                <a:sym typeface="Symbol" pitchFamily="18" charset="2"/>
              </a:rPr>
              <a:t>’</a:t>
            </a:r>
            <a:r>
              <a:rPr lang="en-US" sz="3600" i="1" dirty="0">
                <a:sym typeface="Symbol" pitchFamily="18" charset="2"/>
              </a:rPr>
              <a:t>  </a:t>
            </a:r>
            <a:r>
              <a:rPr lang="en-US" sz="3600" i="1" baseline="30000" dirty="0">
                <a:sym typeface="Symbol" pitchFamily="18" charset="2"/>
              </a:rPr>
              <a:t>k</a:t>
            </a:r>
            <a:r>
              <a:rPr lang="en-US" sz="3600" i="1" dirty="0">
                <a:sym typeface="Symbol" pitchFamily="18" charset="2"/>
              </a:rPr>
              <a:t> </a:t>
            </a:r>
            <a:r>
              <a:rPr lang="en-US" sz="3600" dirty="0">
                <a:sym typeface="Symbol" pitchFamily="18" charset="2"/>
              </a:rPr>
              <a:t>(mod </a:t>
            </a:r>
            <a:r>
              <a:rPr lang="en-US" sz="3600" i="1" dirty="0">
                <a:sym typeface="Symbol" pitchFamily="18" charset="2"/>
              </a:rPr>
              <a:t>b</a:t>
            </a:r>
            <a:r>
              <a:rPr lang="en-US" sz="3600" dirty="0">
                <a:sym typeface="Symbol" pitchFamily="18" charset="2"/>
              </a:rPr>
              <a:t>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07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307</a:t>
            </a:r>
            <a:r>
              <a:rPr lang="en-US" baseline="30000" dirty="0"/>
              <a:t>1001 </a:t>
            </a:r>
            <a:r>
              <a:rPr lang="en-US" b="1" dirty="0"/>
              <a:t>mod </a:t>
            </a:r>
            <a:r>
              <a:rPr lang="en-US" dirty="0" smtClean="0"/>
              <a:t>102</a:t>
            </a:r>
            <a:endParaRPr lang="tr-TR" dirty="0"/>
          </a:p>
          <a:p>
            <a:pPr marL="0" indent="0">
              <a:buNone/>
            </a:pPr>
            <a:r>
              <a:rPr lang="en-US" dirty="0" smtClean="0"/>
              <a:t>307</a:t>
            </a:r>
            <a:r>
              <a:rPr lang="en-US" baseline="30000" dirty="0" smtClean="0"/>
              <a:t>1001 </a:t>
            </a:r>
            <a:r>
              <a:rPr lang="en-US" b="1" dirty="0"/>
              <a:t>mod </a:t>
            </a:r>
            <a:r>
              <a:rPr lang="en-US" dirty="0"/>
              <a:t>102 </a:t>
            </a:r>
            <a:r>
              <a:rPr lang="en-US" dirty="0">
                <a:sym typeface="Symbol" pitchFamily="18" charset="2"/>
              </a:rPr>
              <a:t> </a:t>
            </a:r>
            <a:r>
              <a:rPr lang="en-US" dirty="0"/>
              <a:t>307</a:t>
            </a:r>
            <a:r>
              <a:rPr lang="en-US" baseline="30000" dirty="0"/>
              <a:t>1001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(mod 102)</a:t>
            </a:r>
          </a:p>
          <a:p>
            <a:pPr>
              <a:lnSpc>
                <a:spcPct val="90000"/>
              </a:lnSpc>
              <a:buFont typeface="Symbol" pitchFamily="18" charset="2"/>
              <a:buChar char="º"/>
            </a:pPr>
            <a:r>
              <a:rPr lang="en-US" dirty="0" smtClean="0"/>
              <a:t>1</a:t>
            </a:r>
            <a:r>
              <a:rPr lang="en-US" baseline="30000" dirty="0" smtClean="0"/>
              <a:t>1001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(mod 102)  </a:t>
            </a:r>
            <a:r>
              <a:rPr lang="en-US" dirty="0"/>
              <a:t>1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(mod 102).  </a:t>
            </a:r>
            <a:endParaRPr lang="tr-TR" dirty="0" smtClean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dirty="0" smtClean="0">
                <a:sym typeface="Symbol" pitchFamily="18" charset="2"/>
              </a:rPr>
              <a:t>Bu yüzden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dirty="0"/>
              <a:t>307</a:t>
            </a:r>
            <a:r>
              <a:rPr lang="en-US" baseline="30000" dirty="0"/>
              <a:t>1001 </a:t>
            </a:r>
            <a:r>
              <a:rPr lang="en-US" b="1" dirty="0"/>
              <a:t>mod </a:t>
            </a:r>
            <a:r>
              <a:rPr lang="en-US" dirty="0"/>
              <a:t>102 = 1.</a:t>
            </a:r>
          </a:p>
          <a:p>
            <a:pPr marL="0" indent="0">
              <a:buNone/>
            </a:pPr>
            <a:endParaRPr lang="tr-TR" dirty="0" smtClean="0"/>
          </a:p>
          <a:p>
            <a:pPr>
              <a:lnSpc>
                <a:spcPct val="90000"/>
              </a:lnSpc>
            </a:pPr>
            <a:r>
              <a:rPr lang="en-US" dirty="0"/>
              <a:t>(-45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77) </a:t>
            </a:r>
            <a:r>
              <a:rPr lang="en-US" b="1" dirty="0"/>
              <a:t>mod </a:t>
            </a:r>
            <a:r>
              <a:rPr lang="en-US" dirty="0"/>
              <a:t>17 </a:t>
            </a:r>
            <a:endParaRPr lang="tr-TR" dirty="0" smtClean="0"/>
          </a:p>
          <a:p>
            <a:pPr>
              <a:lnSpc>
                <a:spcPct val="90000"/>
              </a:lnSpc>
              <a:buFont typeface="Symbol" pitchFamily="18" charset="2"/>
              <a:buChar char="º"/>
            </a:pPr>
            <a:r>
              <a:rPr lang="en-US" dirty="0" smtClean="0"/>
              <a:t>(-</a:t>
            </a:r>
            <a:r>
              <a:rPr lang="en-US" dirty="0"/>
              <a:t>45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77)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(mod 17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</a:t>
            </a:r>
            <a:r>
              <a:rPr lang="en-US" dirty="0"/>
              <a:t>(6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9)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(mod 17) </a:t>
            </a:r>
            <a:endParaRPr lang="tr-TR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Symbol" pitchFamily="18" charset="2"/>
              <a:buChar char="º"/>
            </a:pPr>
            <a:r>
              <a:rPr lang="en-US" dirty="0" smtClean="0">
                <a:sym typeface="Symbol" pitchFamily="18" charset="2"/>
              </a:rPr>
              <a:t> </a:t>
            </a:r>
            <a:r>
              <a:rPr lang="en-US" dirty="0"/>
              <a:t>54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(mod 17)  3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(mod 17).  </a:t>
            </a:r>
            <a:endParaRPr lang="tr-TR" dirty="0" smtClean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dirty="0" smtClean="0">
                <a:sym typeface="Symbol" pitchFamily="18" charset="2"/>
              </a:rPr>
              <a:t>Bu yüzden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/>
              <a:t>(-45</a:t>
            </a:r>
            <a:r>
              <a:rPr lang="en-US" dirty="0">
                <a:latin typeface="Times New Roman"/>
              </a:rPr>
              <a:t>·</a:t>
            </a:r>
            <a:r>
              <a:rPr lang="en-US" dirty="0"/>
              <a:t>77) </a:t>
            </a:r>
            <a:r>
              <a:rPr lang="en-US" b="1" dirty="0"/>
              <a:t>mod </a:t>
            </a:r>
            <a:r>
              <a:rPr lang="en-US" dirty="0"/>
              <a:t>17 = 3.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07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smtClean="0"/>
              <a:t>Harf </a:t>
            </a:r>
            <a:r>
              <a:rPr lang="en-US" dirty="0" smtClean="0">
                <a:sym typeface="Wingdings" pitchFamily="2" charset="2"/>
              </a:rPr>
              <a:t> </a:t>
            </a:r>
            <a:r>
              <a:rPr lang="tr-TR" dirty="0" smtClean="0">
                <a:sym typeface="Wingdings" pitchFamily="2" charset="2"/>
              </a:rPr>
              <a:t>Sayı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/>
            </a:r>
            <a:br>
              <a:rPr lang="en-US" dirty="0">
                <a:sym typeface="Wingdings" pitchFamily="2" charset="2"/>
              </a:rPr>
            </a:br>
            <a:r>
              <a:rPr lang="tr-TR" dirty="0" smtClean="0">
                <a:sym typeface="Wingdings" pitchFamily="2" charset="2"/>
              </a:rPr>
              <a:t>Dönüşüm Tablosu</a:t>
            </a:r>
            <a:endParaRPr lang="en-US" dirty="0"/>
          </a:p>
        </p:txBody>
      </p:sp>
      <p:graphicFrame>
        <p:nvGraphicFramePr>
          <p:cNvPr id="86019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76033252"/>
              </p:ext>
            </p:extLst>
          </p:nvPr>
        </p:nvGraphicFramePr>
        <p:xfrm>
          <a:off x="914400" y="1905000"/>
          <a:ext cx="7772400" cy="1051560"/>
        </p:xfrm>
        <a:graphic>
          <a:graphicData uri="http://schemas.openxmlformats.org/drawingml/2006/table">
            <a:tbl>
              <a:tblPr/>
              <a:tblGrid>
                <a:gridCol w="598488"/>
                <a:gridCol w="596900"/>
                <a:gridCol w="598487"/>
                <a:gridCol w="596900"/>
                <a:gridCol w="598488"/>
                <a:gridCol w="598487"/>
                <a:gridCol w="596900"/>
                <a:gridCol w="598488"/>
                <a:gridCol w="598487"/>
                <a:gridCol w="596900"/>
                <a:gridCol w="598488"/>
                <a:gridCol w="596900"/>
                <a:gridCol w="59848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063" name="Group 47"/>
          <p:cNvGraphicFramePr>
            <a:graphicFrameLocks noGrp="1"/>
          </p:cNvGraphicFramePr>
          <p:nvPr/>
        </p:nvGraphicFramePr>
        <p:xfrm>
          <a:off x="914400" y="3749675"/>
          <a:ext cx="7772400" cy="1051560"/>
        </p:xfrm>
        <a:graphic>
          <a:graphicData uri="http://schemas.openxmlformats.org/drawingml/2006/table">
            <a:tbl>
              <a:tblPr/>
              <a:tblGrid>
                <a:gridCol w="598488"/>
                <a:gridCol w="596900"/>
                <a:gridCol w="598487"/>
                <a:gridCol w="596900"/>
                <a:gridCol w="598488"/>
                <a:gridCol w="598487"/>
                <a:gridCol w="596900"/>
                <a:gridCol w="598488"/>
                <a:gridCol w="598487"/>
                <a:gridCol w="596900"/>
                <a:gridCol w="598488"/>
                <a:gridCol w="596900"/>
                <a:gridCol w="59848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6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Şifreleme Örneği</a:t>
            </a:r>
            <a:endParaRPr lang="en-US" dirty="0"/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tr-TR" dirty="0" smtClean="0"/>
              <a:t>Şifreleme fonksiyonu aşağıdaki gibi olsun</a:t>
            </a:r>
            <a:endParaRPr lang="en-US" dirty="0"/>
          </a:p>
          <a:p>
            <a:pPr marL="609600" indent="-609600" algn="ctr">
              <a:buFont typeface="Wingdings" pitchFamily="2" charset="2"/>
              <a:buNone/>
            </a:pPr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(3</a:t>
            </a:r>
            <a:r>
              <a:rPr lang="en-US" i="1" dirty="0"/>
              <a:t>a </a:t>
            </a:r>
            <a:r>
              <a:rPr lang="en-US" dirty="0"/>
              <a:t>+ 9) </a:t>
            </a:r>
            <a:r>
              <a:rPr lang="en-US" b="1" dirty="0"/>
              <a:t>mod </a:t>
            </a:r>
            <a:r>
              <a:rPr lang="en-US" dirty="0"/>
              <a:t>26</a:t>
            </a:r>
          </a:p>
          <a:p>
            <a:pPr marL="609600" indent="-609600">
              <a:buFont typeface="Wingdings" pitchFamily="2" charset="2"/>
              <a:buNone/>
            </a:pPr>
            <a:r>
              <a:rPr lang="tr-TR" dirty="0" smtClean="0"/>
              <a:t>Şifre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</a:rPr>
              <a:t>“</a:t>
            </a:r>
            <a:r>
              <a:rPr lang="tr-TR" dirty="0" smtClean="0">
                <a:latin typeface="Times New Roman"/>
              </a:rPr>
              <a:t>Merhaba</a:t>
            </a:r>
            <a:r>
              <a:rPr lang="en-US" dirty="0" smtClean="0">
                <a:latin typeface="Times New Roman"/>
              </a:rPr>
              <a:t>”</a:t>
            </a: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dirty="0" smtClean="0"/>
              <a:t>MERHABA</a:t>
            </a:r>
            <a:r>
              <a:rPr lang="en-US" dirty="0" smtClean="0"/>
              <a:t>  </a:t>
            </a:r>
            <a:r>
              <a:rPr lang="en-US" dirty="0"/>
              <a:t>		</a:t>
            </a:r>
            <a:r>
              <a:rPr lang="en-US" dirty="0" smtClean="0"/>
              <a:t>(</a:t>
            </a:r>
            <a:r>
              <a:rPr lang="tr-TR" dirty="0" smtClean="0"/>
              <a:t>Büyük harfe çevir</a:t>
            </a:r>
            <a:r>
              <a:rPr lang="en-US" dirty="0" smtClean="0"/>
              <a:t>)</a:t>
            </a: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dirty="0" smtClean="0"/>
              <a:t>13,5,18,8,1,2,1</a:t>
            </a: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dirty="0" smtClean="0"/>
              <a:t>22,24,11,7,12,15,12</a:t>
            </a: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dirty="0" smtClean="0"/>
              <a:t>VXKGLOL</a:t>
            </a: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Şifre Çözme İşlemi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tr-TR" dirty="0" smtClean="0"/>
              <a:t>Şifre çözme işleminde şifreleme işleminde kullanılan fonksiyonun tersi uygulanacaktır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tr-TR" dirty="0" smtClean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tr-TR" dirty="0" smtClean="0"/>
              <a:t>Aşağıdaki fonksiyonun tersini bulacağız</a:t>
            </a:r>
            <a:endParaRPr lang="en-US" dirty="0"/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(3</a:t>
            </a:r>
            <a:r>
              <a:rPr lang="en-US" i="1" dirty="0"/>
              <a:t>a </a:t>
            </a:r>
            <a:r>
              <a:rPr lang="en-US" dirty="0"/>
              <a:t>+ 9) </a:t>
            </a:r>
            <a:r>
              <a:rPr lang="en-US" b="1" dirty="0"/>
              <a:t>mod </a:t>
            </a:r>
            <a:r>
              <a:rPr lang="en-US" dirty="0" smtClean="0"/>
              <a:t>26</a:t>
            </a:r>
            <a:endParaRPr lang="tr-TR" dirty="0" smtClean="0"/>
          </a:p>
          <a:p>
            <a:pPr>
              <a:lnSpc>
                <a:spcPct val="90000"/>
              </a:lnSpc>
            </a:pPr>
            <a:endParaRPr lang="tr-TR" i="1" dirty="0"/>
          </a:p>
          <a:p>
            <a:pPr>
              <a:lnSpc>
                <a:spcPct val="90000"/>
              </a:lnSpc>
            </a:pPr>
            <a:r>
              <a:rPr lang="en-US" i="1" dirty="0" smtClean="0"/>
              <a:t>g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3</a:t>
            </a:r>
            <a:r>
              <a:rPr lang="en-US" baseline="30000" dirty="0"/>
              <a:t>-1 </a:t>
            </a:r>
            <a:r>
              <a:rPr lang="en-US" dirty="0"/>
              <a:t>(a - </a:t>
            </a:r>
            <a:r>
              <a:rPr lang="en-US" dirty="0" smtClean="0"/>
              <a:t>9)</a:t>
            </a:r>
            <a:endParaRPr lang="tr-TR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gcd</a:t>
            </a:r>
            <a:r>
              <a:rPr lang="en-US" dirty="0" smtClean="0"/>
              <a:t>(3,26</a:t>
            </a:r>
            <a:r>
              <a:rPr lang="en-US" dirty="0"/>
              <a:t>) = 1, </a:t>
            </a:r>
            <a:r>
              <a:rPr lang="tr-TR" dirty="0" smtClean="0"/>
              <a:t>olması için </a:t>
            </a:r>
            <a:r>
              <a:rPr lang="en-US" dirty="0" smtClean="0"/>
              <a:t>3</a:t>
            </a:r>
            <a:r>
              <a:rPr lang="tr-TR" dirty="0" smtClean="0"/>
              <a:t>’ün tersi </a:t>
            </a:r>
            <a:r>
              <a:rPr lang="tr-TR" dirty="0" err="1" smtClean="0"/>
              <a:t>mod</a:t>
            </a:r>
            <a:r>
              <a:rPr lang="tr-TR" dirty="0" smtClean="0"/>
              <a:t> 26’da 9 olarak tanımlanır.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Bu durumda şifre çözme fonksiyonu</a:t>
            </a:r>
            <a:r>
              <a:rPr lang="en-US" dirty="0" smtClean="0"/>
              <a:t>:</a:t>
            </a:r>
            <a:endParaRPr lang="en-US" dirty="0"/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g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9</a:t>
            </a:r>
            <a:r>
              <a:rPr lang="en-US" baseline="30000" dirty="0"/>
              <a:t> </a:t>
            </a:r>
            <a:r>
              <a:rPr lang="en-US" dirty="0"/>
              <a:t>(a - 9) </a:t>
            </a:r>
            <a:r>
              <a:rPr lang="en-US" b="1" dirty="0"/>
              <a:t>mod</a:t>
            </a:r>
            <a:r>
              <a:rPr lang="en-US" dirty="0"/>
              <a:t> 26 = (9</a:t>
            </a:r>
            <a:r>
              <a:rPr lang="en-US" i="1" dirty="0"/>
              <a:t>a </a:t>
            </a:r>
            <a:r>
              <a:rPr lang="en-US" dirty="0">
                <a:latin typeface="Times New Roman"/>
              </a:rPr>
              <a:t>–</a:t>
            </a:r>
            <a:r>
              <a:rPr lang="en-US" dirty="0"/>
              <a:t> 3) </a:t>
            </a:r>
            <a:r>
              <a:rPr lang="en-US" b="1" dirty="0"/>
              <a:t>mod</a:t>
            </a:r>
            <a:r>
              <a:rPr lang="en-US" dirty="0"/>
              <a:t> 26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476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Sezar Şifresi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Sezar şifreleme algoritmasının fonksiyonu aşağıda verilmiştir.</a:t>
            </a:r>
          </a:p>
          <a:p>
            <a:endParaRPr lang="tr-TR" i="1" dirty="0" smtClean="0"/>
          </a:p>
          <a:p>
            <a:pPr marL="0" indent="0">
              <a:buNone/>
            </a:pPr>
            <a:r>
              <a:rPr lang="tr-TR" i="1" dirty="0"/>
              <a:t>	</a:t>
            </a:r>
            <a:r>
              <a:rPr lang="tr-TR" i="1" dirty="0" smtClean="0"/>
              <a:t>	</a:t>
            </a:r>
            <a:r>
              <a:rPr lang="en-US" i="1" dirty="0" smtClean="0"/>
              <a:t>f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(</a:t>
            </a:r>
            <a:r>
              <a:rPr lang="en-US" i="1" dirty="0"/>
              <a:t>a</a:t>
            </a:r>
            <a:r>
              <a:rPr lang="en-US" dirty="0"/>
              <a:t>+3) </a:t>
            </a:r>
            <a:r>
              <a:rPr lang="en-US" b="1" dirty="0"/>
              <a:t>mod </a:t>
            </a:r>
            <a:r>
              <a:rPr lang="en-US" dirty="0"/>
              <a:t>26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Buna göre soyadınızı şifreleyiniz</a:t>
            </a:r>
          </a:p>
          <a:p>
            <a:r>
              <a:rPr lang="tr-TR" dirty="0" smtClean="0"/>
              <a:t>Şifre çözme fonksiyonunu tanımlayınız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71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Google’den</a:t>
            </a:r>
            <a:r>
              <a:rPr lang="tr-TR" dirty="0" smtClean="0"/>
              <a:t> inciler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2004 yılında reklam panolarında aşağıdaki link yayınlandı.</a:t>
            </a:r>
          </a:p>
          <a:p>
            <a:r>
              <a:rPr lang="tr-TR" sz="2400" dirty="0" smtClean="0"/>
              <a:t>Doğru adresi girenler </a:t>
            </a:r>
            <a:r>
              <a:rPr lang="tr-TR" sz="2400" dirty="0" err="1" smtClean="0"/>
              <a:t>Google’in</a:t>
            </a:r>
            <a:r>
              <a:rPr lang="tr-TR" sz="2400" dirty="0" smtClean="0"/>
              <a:t> iş başvurusu sayfasına yönlendirildi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3425552"/>
            <a:ext cx="66960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9" y="5024586"/>
            <a:ext cx="897954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48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Aşağıdaki ifadelerden kaçı </a:t>
            </a:r>
            <a:r>
              <a:rPr lang="tr-TR" dirty="0" smtClean="0"/>
              <a:t>doğrudur?</a:t>
            </a:r>
            <a:endParaRPr lang="tr-TR" dirty="0" smtClean="0"/>
          </a:p>
          <a:p>
            <a:pPr lvl="1"/>
            <a:r>
              <a:rPr lang="en-US" dirty="0" smtClean="0"/>
              <a:t>77 | 7</a:t>
            </a:r>
          </a:p>
          <a:p>
            <a:pPr lvl="1"/>
            <a:r>
              <a:rPr lang="en-US" dirty="0" smtClean="0"/>
              <a:t>7 | 77</a:t>
            </a:r>
          </a:p>
          <a:p>
            <a:pPr lvl="1"/>
            <a:r>
              <a:rPr lang="en-US" dirty="0" smtClean="0"/>
              <a:t>24 | 24</a:t>
            </a:r>
          </a:p>
          <a:p>
            <a:pPr lvl="1"/>
            <a:r>
              <a:rPr lang="en-US" dirty="0" smtClean="0"/>
              <a:t>0 | 24</a:t>
            </a:r>
          </a:p>
          <a:p>
            <a:pPr lvl="1"/>
            <a:r>
              <a:rPr lang="en-US" dirty="0" smtClean="0"/>
              <a:t>24 | 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36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77 | 7:  </a:t>
            </a:r>
            <a:r>
              <a:rPr lang="tr-TR" dirty="0" smtClean="0"/>
              <a:t>Yanlış, </a:t>
            </a:r>
            <a:r>
              <a:rPr lang="tr-TR" dirty="0" smtClean="0"/>
              <a:t>çünkü büyük sayı kendinden küçük sayıyı bölemez.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7 | 77:  </a:t>
            </a:r>
            <a:r>
              <a:rPr lang="tr-TR" dirty="0" smtClean="0"/>
              <a:t>doğru</a:t>
            </a:r>
            <a:r>
              <a:rPr lang="en-US" dirty="0" smtClean="0"/>
              <a:t> </a:t>
            </a:r>
            <a:r>
              <a:rPr lang="tr-TR" dirty="0" smtClean="0"/>
              <a:t>çünkü</a:t>
            </a:r>
            <a:r>
              <a:rPr lang="en-US" dirty="0" smtClean="0"/>
              <a:t> 77 = 7 </a:t>
            </a:r>
            <a:r>
              <a:rPr lang="en-US" i="1" dirty="0" smtClean="0">
                <a:latin typeface="Times New Roman"/>
              </a:rPr>
              <a:t>·</a:t>
            </a:r>
            <a:r>
              <a:rPr lang="en-US" i="1" dirty="0" smtClean="0"/>
              <a:t> </a:t>
            </a:r>
            <a:r>
              <a:rPr lang="en-US" dirty="0" smtClean="0"/>
              <a:t>11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24 | 24: </a:t>
            </a:r>
            <a:r>
              <a:rPr lang="tr-TR" dirty="0" smtClean="0"/>
              <a:t>doğru</a:t>
            </a:r>
            <a:r>
              <a:rPr lang="en-US" dirty="0" smtClean="0"/>
              <a:t> </a:t>
            </a:r>
            <a:r>
              <a:rPr lang="tr-TR" dirty="0" smtClean="0"/>
              <a:t>çünkü</a:t>
            </a:r>
            <a:r>
              <a:rPr lang="en-US" dirty="0" smtClean="0"/>
              <a:t> 24 = 24 </a:t>
            </a:r>
            <a:r>
              <a:rPr lang="en-US" i="1" dirty="0" smtClean="0">
                <a:latin typeface="Times New Roman"/>
              </a:rPr>
              <a:t>·</a:t>
            </a:r>
            <a:r>
              <a:rPr lang="en-US" i="1" dirty="0" smtClean="0"/>
              <a:t> </a:t>
            </a:r>
            <a:r>
              <a:rPr lang="en-US" dirty="0" smtClean="0"/>
              <a:t>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0 | 24: </a:t>
            </a:r>
            <a:r>
              <a:rPr lang="tr-TR" dirty="0" smtClean="0"/>
              <a:t>yanlış</a:t>
            </a:r>
            <a:r>
              <a:rPr lang="en-US" dirty="0" smtClean="0"/>
              <a:t>, </a:t>
            </a:r>
            <a:r>
              <a:rPr lang="tr-TR" dirty="0"/>
              <a:t>ç</a:t>
            </a:r>
            <a:r>
              <a:rPr lang="tr-TR" dirty="0" smtClean="0"/>
              <a:t>ünkü 0 değerini sadece</a:t>
            </a:r>
            <a:r>
              <a:rPr lang="en-US" dirty="0" smtClean="0"/>
              <a:t> 0 </a:t>
            </a:r>
            <a:r>
              <a:rPr lang="tr-TR" dirty="0" smtClean="0"/>
              <a:t>böler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24 | 0: </a:t>
            </a:r>
            <a:r>
              <a:rPr lang="tr-TR" dirty="0" smtClean="0"/>
              <a:t>doğru çünkü </a:t>
            </a:r>
            <a:r>
              <a:rPr lang="en-US" dirty="0" smtClean="0"/>
              <a:t>0 </a:t>
            </a:r>
            <a:r>
              <a:rPr lang="tr-TR" dirty="0" smtClean="0"/>
              <a:t>her sayıyı böler</a:t>
            </a:r>
            <a:r>
              <a:rPr lang="en-US" dirty="0" smtClean="0"/>
              <a:t> (0 = 24 </a:t>
            </a:r>
            <a:r>
              <a:rPr lang="en-US" i="1" dirty="0" smtClean="0">
                <a:latin typeface="Times New Roman"/>
              </a:rPr>
              <a:t>·</a:t>
            </a:r>
            <a:r>
              <a:rPr lang="en-US" i="1" dirty="0" smtClean="0"/>
              <a:t> </a:t>
            </a:r>
            <a:r>
              <a:rPr lang="en-US" dirty="0" smtClean="0"/>
              <a:t>0)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42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 n sayısının çarpanlarının sayısı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100’den küçük 15’in çarpanı olan kaç tane sayı vardır?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49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 n sayısının çarpanlarının sayısı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100’den küçük 15’in çarpanı olan kaç tane sayı vardır?</a:t>
            </a:r>
          </a:p>
          <a:p>
            <a:pPr lvl="1"/>
            <a:r>
              <a:rPr lang="en-US" dirty="0" smtClean="0"/>
              <a:t>15, 30, 45, 60, </a:t>
            </a:r>
            <a:r>
              <a:rPr lang="en-US" dirty="0" smtClean="0"/>
              <a:t>75, 9</a:t>
            </a:r>
            <a:r>
              <a:rPr lang="tr-TR" dirty="0" smtClean="0"/>
              <a:t>0</a:t>
            </a:r>
            <a:r>
              <a:rPr lang="en-US" dirty="0" smtClean="0"/>
              <a:t>.</a:t>
            </a:r>
            <a:endParaRPr lang="en-US" dirty="0" smtClean="0"/>
          </a:p>
          <a:p>
            <a:endParaRPr lang="tr-TR" dirty="0" smtClean="0"/>
          </a:p>
          <a:p>
            <a:r>
              <a:rPr lang="tr-TR" dirty="0" smtClean="0"/>
              <a:t>Peki 1.000.000’dan küçük 15’in çarpanı olan kaç tane sayı vardır?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00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 n sayısının çarpanlarının sayısı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Peki 1.000.000’dan küçük 15’in çarpanı olan kaç tane sayı vardır?</a:t>
            </a:r>
          </a:p>
          <a:p>
            <a:endParaRPr lang="tr-TR" dirty="0"/>
          </a:p>
          <a:p>
            <a:r>
              <a:rPr lang="tr-TR" dirty="0" smtClean="0"/>
              <a:t>Herhangi bir N sayısından küçük d’nin çarpanlarının sayısı aşağıdaki ifade ile bulunur.</a:t>
            </a:r>
            <a:endParaRPr lang="tr-TR" dirty="0"/>
          </a:p>
          <a:p>
            <a:r>
              <a:rPr lang="en-US" dirty="0" smtClean="0"/>
              <a:t>|{</a:t>
            </a:r>
            <a:r>
              <a:rPr lang="en-US" i="1" dirty="0" smtClean="0"/>
              <a:t>m </a:t>
            </a:r>
            <a:r>
              <a:rPr lang="en-US" dirty="0" smtClean="0">
                <a:sym typeface="Symbol" pitchFamily="18" charset="2"/>
              </a:rPr>
              <a:t> </a:t>
            </a:r>
            <a:r>
              <a:rPr lang="en-US" b="1" dirty="0" smtClean="0">
                <a:sym typeface="Symbol" pitchFamily="18" charset="2"/>
              </a:rPr>
              <a:t>Z</a:t>
            </a:r>
            <a:r>
              <a:rPr lang="en-US" baseline="30000" dirty="0" smtClean="0">
                <a:sym typeface="Symbol" pitchFamily="18" charset="2"/>
              </a:rPr>
              <a:t>+    </a:t>
            </a:r>
            <a:r>
              <a:rPr lang="en-US" dirty="0" smtClean="0"/>
              <a:t>|  </a:t>
            </a:r>
            <a:r>
              <a:rPr lang="en-US" i="1" dirty="0" smtClean="0"/>
              <a:t>d </a:t>
            </a:r>
            <a:r>
              <a:rPr lang="en-US" dirty="0" smtClean="0"/>
              <a:t>|</a:t>
            </a:r>
            <a:r>
              <a:rPr lang="en-US" i="1" dirty="0" smtClean="0"/>
              <a:t>m  </a:t>
            </a:r>
            <a:r>
              <a:rPr lang="en-US" dirty="0" smtClean="0"/>
              <a:t>and </a:t>
            </a:r>
            <a:r>
              <a:rPr lang="en-US" i="1" dirty="0" smtClean="0"/>
              <a:t>m </a:t>
            </a:r>
            <a:r>
              <a:rPr lang="en-US" dirty="0" smtClean="0">
                <a:sym typeface="Symbol" pitchFamily="18" charset="2"/>
              </a:rPr>
              <a:t> </a:t>
            </a:r>
            <a:r>
              <a:rPr lang="en-US" i="1" dirty="0" smtClean="0"/>
              <a:t>N </a:t>
            </a:r>
            <a:r>
              <a:rPr lang="en-US" dirty="0" smtClean="0"/>
              <a:t>}| = </a:t>
            </a:r>
            <a:r>
              <a:rPr lang="en-US" b="1" dirty="0" smtClean="0">
                <a:sym typeface="Symbol" pitchFamily="18" charset="2"/>
              </a:rPr>
              <a:t>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d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58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1907</Words>
  <PresentationFormat>Ekran Gösterisi (4:3)</PresentationFormat>
  <Paragraphs>556</Paragraphs>
  <Slides>47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47</vt:i4>
      </vt:variant>
    </vt:vector>
  </HeadingPairs>
  <TitlesOfParts>
    <vt:vector size="50" baseType="lpstr">
      <vt:lpstr>Ofis Teması</vt:lpstr>
      <vt:lpstr>Denklem</vt:lpstr>
      <vt:lpstr>Equation</vt:lpstr>
      <vt:lpstr>Sayı Teorisinin Temelleri</vt:lpstr>
      <vt:lpstr>İçindekiler</vt:lpstr>
      <vt:lpstr>Sayı Teorisi Neden Önemli</vt:lpstr>
      <vt:lpstr>Bölünebilme İşlemi</vt:lpstr>
      <vt:lpstr>Örnek </vt:lpstr>
      <vt:lpstr>Örnek</vt:lpstr>
      <vt:lpstr>Bir n sayısının çarpanlarının sayısı</vt:lpstr>
      <vt:lpstr>Bir n sayısının çarpanlarının sayısı</vt:lpstr>
      <vt:lpstr>Bir n sayısının çarpanlarının sayısı</vt:lpstr>
      <vt:lpstr>Bölünebilme Teoreminin Özellikleri</vt:lpstr>
      <vt:lpstr>Asal Sayılar</vt:lpstr>
      <vt:lpstr>Asallığın Test Edilmesi</vt:lpstr>
      <vt:lpstr>Asallığın Test Edilmesi</vt:lpstr>
      <vt:lpstr>Asallığın Test Edilmesi</vt:lpstr>
      <vt:lpstr>Asallığın Test Edilmesi</vt:lpstr>
      <vt:lpstr>Asallığın Test Edilmesi</vt:lpstr>
      <vt:lpstr>Örnek </vt:lpstr>
      <vt:lpstr>Örnek </vt:lpstr>
      <vt:lpstr>Bölme İşlemi</vt:lpstr>
      <vt:lpstr>OBEB (Ortak Bölenlerin En Büyüğü)</vt:lpstr>
      <vt:lpstr>OBEB (Ortak Bölenlerin En Büyüğü)</vt:lpstr>
      <vt:lpstr>Aralarında Asal Sayılar</vt:lpstr>
      <vt:lpstr>Aralarında Asal Sayılar</vt:lpstr>
      <vt:lpstr>OKEK (Ortak Katların En Küçüğü)</vt:lpstr>
      <vt:lpstr>Euclidean Algoritması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Euclidean Algoritmasının Doğruluğu</vt:lpstr>
      <vt:lpstr>Euclidean Algoritmasının Çalışma Zamanı Nedir?</vt:lpstr>
      <vt:lpstr>Modüler Aritmetik</vt:lpstr>
      <vt:lpstr>mod fonksiyonu</vt:lpstr>
      <vt:lpstr>(mod) congruence</vt:lpstr>
      <vt:lpstr>Bazı Önemli Özellikler</vt:lpstr>
      <vt:lpstr>Örnek</vt:lpstr>
      <vt:lpstr>Harf  Sayı  Dönüşüm Tablosu</vt:lpstr>
      <vt:lpstr>Şifreleme Örneği</vt:lpstr>
      <vt:lpstr>Şifre Çözme İşlemi</vt:lpstr>
      <vt:lpstr>Sezar Şifresi</vt:lpstr>
      <vt:lpstr>Google’den inciler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2012-12-08T17:48:52Z</dcterms:created>
  <dcterms:modified xsi:type="dcterms:W3CDTF">2013-01-12T07:49:32Z</dcterms:modified>
</cp:coreProperties>
</file>