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80" r:id="rId7"/>
    <p:sldId id="264" r:id="rId8"/>
    <p:sldId id="281" r:id="rId9"/>
    <p:sldId id="265" r:id="rId10"/>
    <p:sldId id="282" r:id="rId11"/>
    <p:sldId id="266" r:id="rId12"/>
    <p:sldId id="283" r:id="rId13"/>
    <p:sldId id="267" r:id="rId14"/>
    <p:sldId id="291" r:id="rId15"/>
    <p:sldId id="268" r:id="rId16"/>
    <p:sldId id="269" r:id="rId17"/>
    <p:sldId id="271" r:id="rId18"/>
    <p:sldId id="273" r:id="rId19"/>
    <p:sldId id="272" r:id="rId20"/>
    <p:sldId id="284" r:id="rId21"/>
    <p:sldId id="274" r:id="rId22"/>
    <p:sldId id="286" r:id="rId23"/>
    <p:sldId id="287" r:id="rId24"/>
    <p:sldId id="275" r:id="rId25"/>
    <p:sldId id="276" r:id="rId26"/>
    <p:sldId id="277" r:id="rId27"/>
    <p:sldId id="278" r:id="rId28"/>
    <p:sldId id="288" r:id="rId29"/>
    <p:sldId id="289" r:id="rId30"/>
    <p:sldId id="279" r:id="rId31"/>
    <p:sldId id="29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AEAE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98" autoAdjust="0"/>
  </p:normalViewPr>
  <p:slideViewPr>
    <p:cSldViewPr>
      <p:cViewPr varScale="1">
        <p:scale>
          <a:sx n="74" d="100"/>
          <a:sy n="74" d="100"/>
        </p:scale>
        <p:origin x="11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A4B4BA-F70D-4DE4-900B-1CF4809584B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10503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60CCFFE-123E-4752-9299-6B6B772D3F8A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5901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A54F647-E971-411C-B0C1-BD704845D894}" type="slidenum">
              <a:rPr lang="en-US" altLang="tr-TR" sz="1200"/>
              <a:pPr/>
              <a:t>10</a:t>
            </a:fld>
            <a:endParaRPr lang="en-US" altLang="tr-TR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97505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90B8A47-6CB9-4EA2-9893-77B9C3EC1ABC}" type="slidenum">
              <a:rPr lang="en-US" altLang="tr-TR" sz="1200"/>
              <a:pPr/>
              <a:t>11</a:t>
            </a:fld>
            <a:endParaRPr lang="en-US" altLang="tr-TR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95072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1F6EB3C-69A3-4576-9442-A7E0A511DBE3}" type="slidenum">
              <a:rPr lang="en-US" altLang="tr-TR" sz="1200"/>
              <a:pPr/>
              <a:t>12</a:t>
            </a:fld>
            <a:endParaRPr lang="en-US" altLang="tr-TR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5602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DF1BA6F-83EB-42D2-BB1D-9BBC11B8A0B5}" type="slidenum">
              <a:rPr lang="en-US" altLang="tr-TR" sz="1200"/>
              <a:pPr/>
              <a:t>13</a:t>
            </a:fld>
            <a:endParaRPr lang="en-US" altLang="tr-TR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084844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9ED9CB8-C295-43E3-A261-C224C6074F02}" type="slidenum">
              <a:rPr lang="en-US" altLang="tr-TR" sz="1200"/>
              <a:pPr/>
              <a:t>14</a:t>
            </a:fld>
            <a:endParaRPr lang="en-US" altLang="tr-TR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796026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D0659A4-93EE-40C1-9DA6-688C0B5CC846}" type="slidenum">
              <a:rPr lang="en-US" altLang="tr-TR" sz="1200"/>
              <a:pPr/>
              <a:t>15</a:t>
            </a:fld>
            <a:endParaRPr lang="en-US" altLang="tr-TR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711830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DD16FFA-30F4-4DFC-B9A9-BBB080EEF8F8}" type="slidenum">
              <a:rPr lang="en-US" altLang="tr-TR" sz="1200"/>
              <a:pPr/>
              <a:t>16</a:t>
            </a:fld>
            <a:endParaRPr lang="en-US" altLang="tr-TR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12972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89C202B-1101-46A6-9DDD-17BF1C55E4AF}" type="slidenum">
              <a:rPr lang="en-US" altLang="tr-TR" sz="1200"/>
              <a:pPr/>
              <a:t>17</a:t>
            </a:fld>
            <a:endParaRPr lang="en-US" altLang="tr-TR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50857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1F839A9-81CD-472F-8672-6B366841B505}" type="slidenum">
              <a:rPr lang="en-US" altLang="tr-TR" sz="1200"/>
              <a:pPr/>
              <a:t>18</a:t>
            </a:fld>
            <a:endParaRPr lang="en-US" altLang="tr-TR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241917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3CD43CD-4189-44A5-B0CB-5C4E41B8600A}" type="slidenum">
              <a:rPr lang="en-US" altLang="tr-TR" sz="1200"/>
              <a:pPr/>
              <a:t>19</a:t>
            </a:fld>
            <a:endParaRPr lang="en-US" altLang="tr-TR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363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4108FE8-DD54-4A69-8297-E7480ABE3430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73545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D8883CB-1CBC-43F6-8132-F77E9E96920E}" type="slidenum">
              <a:rPr lang="en-US" altLang="tr-TR" sz="1200"/>
              <a:pPr/>
              <a:t>20</a:t>
            </a:fld>
            <a:endParaRPr lang="en-US" altLang="tr-TR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37124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022D871-EB4F-4CCA-B031-0D7C96117732}" type="slidenum">
              <a:rPr lang="en-US" altLang="tr-TR" sz="1200"/>
              <a:pPr/>
              <a:t>21</a:t>
            </a:fld>
            <a:endParaRPr lang="en-US" altLang="tr-TR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55064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3237DFC-97D8-4068-BBCB-8916FF501AD9}" type="slidenum">
              <a:rPr lang="en-US" altLang="tr-TR" sz="1200"/>
              <a:pPr/>
              <a:t>22</a:t>
            </a:fld>
            <a:endParaRPr lang="en-US" altLang="tr-TR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55031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6B84D10-3C6E-442F-9589-D205F3C6A1BA}" type="slidenum">
              <a:rPr lang="en-US" altLang="tr-TR" sz="1200"/>
              <a:pPr/>
              <a:t>23</a:t>
            </a:fld>
            <a:endParaRPr lang="en-US" altLang="tr-TR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21148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413DF45-822E-4D7A-B284-F2207F886354}" type="slidenum">
              <a:rPr lang="en-US" altLang="tr-TR" sz="1200"/>
              <a:pPr/>
              <a:t>24</a:t>
            </a:fld>
            <a:endParaRPr lang="en-US" altLang="tr-TR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758396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6B1FB33-8334-4A95-9CC0-6368A077617E}" type="slidenum">
              <a:rPr lang="en-US" altLang="tr-TR" sz="1200"/>
              <a:pPr/>
              <a:t>25</a:t>
            </a:fld>
            <a:endParaRPr lang="en-US" altLang="tr-TR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585526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19695F2-DE2A-4E3D-B251-3D34C5DA51DE}" type="slidenum">
              <a:rPr lang="en-US" altLang="tr-TR" sz="1200"/>
              <a:pPr/>
              <a:t>26</a:t>
            </a:fld>
            <a:endParaRPr lang="en-US" altLang="tr-TR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189968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C8550D5-AFF3-4283-91F4-C19D3D8B82FF}" type="slidenum">
              <a:rPr lang="en-US" altLang="tr-TR" sz="1200"/>
              <a:pPr/>
              <a:t>27</a:t>
            </a:fld>
            <a:endParaRPr lang="en-US" altLang="tr-TR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98440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E937DCD-4DBB-49DD-AD84-84F2F883B7B0}" type="slidenum">
              <a:rPr lang="en-US" altLang="tr-TR" sz="1200"/>
              <a:pPr/>
              <a:t>28</a:t>
            </a:fld>
            <a:endParaRPr lang="en-US" altLang="tr-TR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22755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D68BA25-6ACF-41F7-B3B3-D9DF3B455EB2}" type="slidenum">
              <a:rPr lang="en-US" altLang="tr-TR" sz="1200"/>
              <a:pPr/>
              <a:t>29</a:t>
            </a:fld>
            <a:endParaRPr lang="en-US" altLang="tr-TR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4290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C98BE58-FB71-48F3-BEC2-FC08C7B6A7FE}" type="slidenum">
              <a:rPr lang="en-US" altLang="tr-TR" sz="1200"/>
              <a:pPr/>
              <a:t>3</a:t>
            </a:fld>
            <a:endParaRPr lang="en-US" altLang="tr-TR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6217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9C58C31-80D8-456A-BEF4-3F574D92C9D7}" type="slidenum">
              <a:rPr lang="en-US" altLang="tr-TR" sz="1200"/>
              <a:pPr/>
              <a:t>30</a:t>
            </a:fld>
            <a:endParaRPr lang="en-US" altLang="tr-TR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966679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AA1FC18-33E3-4D05-91DA-ACBA303A36F5}" type="slidenum">
              <a:rPr lang="en-US" altLang="tr-TR" sz="1200"/>
              <a:pPr/>
              <a:t>31</a:t>
            </a:fld>
            <a:endParaRPr lang="en-US" altLang="tr-TR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61876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315C25C-B3F4-4315-8174-4FF3232B9063}" type="slidenum">
              <a:rPr lang="en-US" altLang="tr-TR" sz="1200"/>
              <a:pPr/>
              <a:t>4</a:t>
            </a:fld>
            <a:endParaRPr lang="en-US" altLang="tr-TR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61914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20DA53A-E793-4BBF-8CD8-79328CAF80BC}" type="slidenum">
              <a:rPr lang="en-US" altLang="tr-TR" sz="1200"/>
              <a:pPr/>
              <a:t>5</a:t>
            </a:fld>
            <a:endParaRPr lang="en-US" altLang="tr-TR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75103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CF56B54-89DE-438E-8D32-D7AEF12C38B1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770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44B361B-4BA5-40AD-B490-D6F1DA505B0E}" type="slidenum">
              <a:rPr lang="en-US" altLang="tr-TR" sz="1200"/>
              <a:pPr/>
              <a:t>7</a:t>
            </a:fld>
            <a:endParaRPr lang="en-US" altLang="tr-TR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01499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5967923-DF28-4EF5-967A-4BD835A2C115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88081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F56CCC3-9CAC-422B-9C00-C9EF4E2F1EF3}" type="slidenum">
              <a:rPr lang="en-US" altLang="tr-TR" sz="1200"/>
              <a:pPr/>
              <a:t>9</a:t>
            </a:fld>
            <a:endParaRPr lang="en-US" altLang="tr-TR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65086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43588" y="6543675"/>
            <a:ext cx="17891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r>
              <a:rPr lang="en-US" sz="1400" smtClean="0">
                <a:latin typeface="Courier" pitchFamily="49" charset="0"/>
              </a:rPr>
              <a:t>ISBN </a:t>
            </a:r>
            <a:r>
              <a:rPr lang="en-US" sz="1400" smtClean="0"/>
              <a:t>0-321-49362-1</a:t>
            </a:r>
          </a:p>
        </p:txBody>
      </p:sp>
      <p:pic>
        <p:nvPicPr>
          <p:cNvPr id="5" name="Picture 8" descr="pl9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495300"/>
            <a:ext cx="495617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2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42EF641C-9C8D-4550-9490-780DCF3FB46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0083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031FEC7-8CA7-400E-A29D-8D771BEFF59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305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438E1592-4229-402D-A7D5-38D04AE6C3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881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46045118-AEF6-4005-9C84-A7159C0FF96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003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6E3F4BAA-A943-43CE-BC6E-7DD6E9461F4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1586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0A34A48-27BC-41A9-A509-E239BE85F77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169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C346BDFB-9540-4268-B1E4-CDFD421CFE0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168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6DA798A4-34F6-4C91-8272-B49A5C3375E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956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1224D02-81DD-4D92-A17A-DF3A5B66536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598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80E0DFE-9849-42AD-8EAA-4186191D4F0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211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CAC1B46E-B791-417D-A3B7-11E498237431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Hazırlık</a:t>
            </a:r>
            <a:endParaRPr lang="en-US" altLang="tr-TR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5791200" y="64008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/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7086600" y="655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373224D-A122-4820-90FE-483B8A0F4752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Değerlendirme Kriteri</a:t>
            </a:r>
            <a:r>
              <a:rPr lang="en-US" altLang="tr-TR" smtClean="0"/>
              <a:t>: </a:t>
            </a:r>
            <a:r>
              <a:rPr lang="tr-TR" altLang="tr-TR" smtClean="0"/>
              <a:t>Diğerleri</a:t>
            </a:r>
            <a:endParaRPr lang="en-US" altLang="tr-T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Taşınabilirlik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Bir uygulamadan diğer bir uygulamaya bir programın taşınabilirliğindeki kolaylık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Genellik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Uygulamaların geniş bir alana uygulanabilirliği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İyi tanımlama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Dilin resmi tanımının bütünlüğü ve kesinliği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2CF2B79-5E43-4E3E-B243-E035249C5B3D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Dil Tasarımına Etki Eden Etkenler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Bilgisayar Mimarisi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Diller </a:t>
            </a:r>
            <a:r>
              <a:rPr lang="en-US" altLang="tr-TR" i="1" smtClean="0"/>
              <a:t>von Neumann</a:t>
            </a:r>
            <a:r>
              <a:rPr lang="en-US" altLang="tr-TR" smtClean="0"/>
              <a:t> </a:t>
            </a:r>
            <a:r>
              <a:rPr lang="tr-TR" altLang="tr-TR" smtClean="0"/>
              <a:t>mimarisi olarak bilinen yaygın bilgisayar mimarisi üzerine geliştirilir 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Programlama Metodolojileri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Yeni yazılım geliştirme metodolojileri (örneğin, nesne tabanlı yazılım geliştirilmesi) yeni programlama paradigmalarının ve uzantılarının, yeni programlama dillerinin doğmasına neden olmaktadır   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A9A0838-1E2E-43B9-8702-31ABBF7B57F8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Bilgisayar Mimarisi Etkisi</a:t>
            </a:r>
            <a:endParaRPr lang="en-US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İyi bilinen bilgisayar mimarisi: </a:t>
            </a:r>
            <a:r>
              <a:rPr lang="en-US" altLang="tr-TR" sz="2400" smtClean="0"/>
              <a:t>Von Neumann </a:t>
            </a:r>
          </a:p>
          <a:p>
            <a:pPr eaLnBrk="1" hangingPunct="1"/>
            <a:r>
              <a:rPr lang="en-US" altLang="en-US" sz="2400" smtClean="0"/>
              <a:t>von Neumann </a:t>
            </a:r>
            <a:r>
              <a:rPr lang="tr-TR" altLang="en-US" sz="2400" smtClean="0"/>
              <a:t>bilgisayarları nedeniyle, emir dilleri daha baskındır  </a:t>
            </a:r>
            <a:endParaRPr lang="en-US" altLang="en-US" sz="2400" smtClean="0"/>
          </a:p>
          <a:p>
            <a:pPr lvl="1" eaLnBrk="1" hangingPunct="1"/>
            <a:r>
              <a:rPr lang="tr-TR" altLang="tr-TR" sz="2000" smtClean="0"/>
              <a:t>Veri ve programlar hafızada saklanır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Hafıza CPU’dan ayrıdır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Komutlar ve veriler hafızadan CPU’ya iletilir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Emir dillerini esas alır</a:t>
            </a:r>
            <a:endParaRPr lang="en-US" altLang="tr-TR" sz="2000" smtClean="0"/>
          </a:p>
          <a:p>
            <a:pPr lvl="2" eaLnBrk="1" hangingPunct="1"/>
            <a:r>
              <a:rPr lang="tr-TR" altLang="tr-TR" sz="1900" smtClean="0"/>
              <a:t>Değişken model hafıza hücreleri</a:t>
            </a:r>
            <a:endParaRPr lang="en-US" altLang="tr-TR" sz="1900" smtClean="0"/>
          </a:p>
          <a:p>
            <a:pPr lvl="2" eaLnBrk="1" hangingPunct="1"/>
            <a:r>
              <a:rPr lang="tr-TR" altLang="tr-TR" sz="1900" smtClean="0"/>
              <a:t>Atama ifadeleri model iletme</a:t>
            </a:r>
            <a:endParaRPr lang="en-US" altLang="tr-TR" sz="1900" smtClean="0"/>
          </a:p>
          <a:p>
            <a:pPr lvl="2" eaLnBrk="1" hangingPunct="1"/>
            <a:r>
              <a:rPr lang="tr-TR" altLang="tr-TR" sz="1900" smtClean="0"/>
              <a:t>İterasyon (adım adım) etkindir</a:t>
            </a:r>
            <a:endParaRPr lang="en-US" altLang="tr-TR" sz="1900" smtClean="0"/>
          </a:p>
          <a:p>
            <a:pPr lvl="2" eaLnBrk="1" hangingPunct="1"/>
            <a:endParaRPr lang="en-US" altLang="tr-TR" sz="1900" smtClean="0"/>
          </a:p>
          <a:p>
            <a:pPr eaLnBrk="1" hangingPunct="1"/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40DCDD9-E2CD-4E60-AE3F-B388C1AD550F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von Neumann </a:t>
            </a:r>
            <a:r>
              <a:rPr lang="tr-TR" altLang="tr-TR" smtClean="0"/>
              <a:t>Mimarisi</a:t>
            </a:r>
            <a:endParaRPr lang="en-US" altLang="tr-TR" smtClean="0"/>
          </a:p>
        </p:txBody>
      </p:sp>
      <p:pic>
        <p:nvPicPr>
          <p:cNvPr id="15365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390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DC5EF11-4017-456E-BF59-1CCC6ABB8244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von Neumann </a:t>
            </a:r>
            <a:r>
              <a:rPr lang="tr-TR" altLang="tr-TR" smtClean="0"/>
              <a:t>Mimarisi</a:t>
            </a:r>
            <a:endParaRPr lang="es-MX" altLang="tr-TR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Fetch</a:t>
            </a:r>
            <a:r>
              <a:rPr lang="tr-TR" altLang="tr-TR" smtClean="0"/>
              <a:t> (bilgisayarda emirlerin getirilmesi)</a:t>
            </a:r>
            <a:r>
              <a:rPr lang="en-US" altLang="tr-TR" smtClean="0"/>
              <a:t>-</a:t>
            </a:r>
            <a:r>
              <a:rPr lang="tr-TR" altLang="tr-TR" smtClean="0"/>
              <a:t>çalıştırma</a:t>
            </a:r>
            <a:r>
              <a:rPr lang="en-US" altLang="tr-TR" smtClean="0"/>
              <a:t>-</a:t>
            </a:r>
            <a:r>
              <a:rPr lang="tr-TR" altLang="tr-TR" smtClean="0"/>
              <a:t>döngüsü</a:t>
            </a:r>
            <a:r>
              <a:rPr lang="en-US" altLang="tr-TR" smtClean="0"/>
              <a:t> (von Neumann </a:t>
            </a:r>
            <a:r>
              <a:rPr lang="tr-TR" altLang="tr-TR" smtClean="0"/>
              <a:t>mimarisi bilgisayarında</a:t>
            </a:r>
            <a:r>
              <a:rPr lang="en-US" altLang="tr-TR" smtClean="0"/>
              <a:t>)</a:t>
            </a:r>
          </a:p>
          <a:p>
            <a:pPr lvl="1" eaLnBrk="1" hangingPunct="1"/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tr-TR" altLang="tr-TR" sz="2000" smtClean="0">
                <a:latin typeface="Courier New" panose="02070309020205020404" pitchFamily="49" charset="0"/>
              </a:rPr>
              <a:t>program sayıcısını başlangıç durumuna getir</a:t>
            </a: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repeat</a:t>
            </a:r>
            <a:r>
              <a:rPr lang="en-US" altLang="tr-TR" sz="2000" smtClean="0">
                <a:latin typeface="Courier New" panose="02070309020205020404" pitchFamily="49" charset="0"/>
              </a:rPr>
              <a:t> </a:t>
            </a:r>
            <a:r>
              <a:rPr lang="tr-TR" altLang="tr-TR" sz="2000" smtClean="0">
                <a:latin typeface="Courier New" panose="02070309020205020404" pitchFamily="49" charset="0"/>
              </a:rPr>
              <a:t>sureklidon</a:t>
            </a: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</a:t>
            </a:r>
            <a:r>
              <a:rPr lang="tr-TR" altLang="tr-TR" sz="2000" smtClean="0">
                <a:latin typeface="Courier New" panose="02070309020205020404" pitchFamily="49" charset="0"/>
              </a:rPr>
              <a:t>sayac tarafindan isaretlenen deyimleri getir</a:t>
            </a: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</a:t>
            </a:r>
            <a:r>
              <a:rPr lang="tr-TR" altLang="tr-TR" sz="2000" smtClean="0">
                <a:latin typeface="Courier New" panose="02070309020205020404" pitchFamily="49" charset="0"/>
              </a:rPr>
              <a:t>sayaci arttir</a:t>
            </a: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</a:t>
            </a:r>
            <a:r>
              <a:rPr lang="tr-TR" altLang="tr-TR" sz="2000" smtClean="0">
                <a:latin typeface="Courier New" panose="02070309020205020404" pitchFamily="49" charset="0"/>
              </a:rPr>
              <a:t>komutu coz</a:t>
            </a: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</a:t>
            </a:r>
            <a:r>
              <a:rPr lang="tr-TR" altLang="tr-TR" sz="2000" smtClean="0">
                <a:latin typeface="Courier New" panose="02070309020205020404" pitchFamily="49" charset="0"/>
              </a:rPr>
              <a:t>komutu calistir </a:t>
            </a:r>
            <a:endParaRPr lang="en-US" altLang="tr-TR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end repeat</a:t>
            </a:r>
            <a:endParaRPr lang="es-MX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8DEA16C-B24A-4E60-AE8F-D5CC192D40AA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Programlama Metodolojilerinin Etkileri</a:t>
            </a:r>
            <a:endParaRPr lang="en-US" altLang="tr-T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1950</a:t>
            </a:r>
            <a:r>
              <a:rPr lang="tr-TR" altLang="en-US" sz="2400" smtClean="0"/>
              <a:t>’li yıllar ve </a:t>
            </a:r>
            <a:r>
              <a:rPr lang="en-US" altLang="en-US" sz="2400" smtClean="0"/>
              <a:t>1960</a:t>
            </a:r>
            <a:r>
              <a:rPr lang="tr-TR" altLang="en-US" sz="2400" smtClean="0"/>
              <a:t>’lı yılların başı</a:t>
            </a:r>
            <a:r>
              <a:rPr lang="en-US" altLang="en-US" sz="2400" smtClean="0"/>
              <a:t>: </a:t>
            </a:r>
            <a:r>
              <a:rPr lang="tr-TR" altLang="en-US" sz="2400" smtClean="0"/>
              <a:t>Basit uygulamalar</a:t>
            </a:r>
            <a:r>
              <a:rPr lang="en-US" altLang="en-US" sz="2400" smtClean="0"/>
              <a:t>; </a:t>
            </a:r>
            <a:r>
              <a:rPr lang="tr-TR" altLang="en-US" sz="2400" smtClean="0"/>
              <a:t>makine verimliliği hakkında kaygılar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1960</a:t>
            </a:r>
            <a:r>
              <a:rPr lang="tr-TR" altLang="en-US" sz="2400" smtClean="0"/>
              <a:t>’lı yılların sonu</a:t>
            </a:r>
            <a:r>
              <a:rPr lang="en-US" altLang="en-US" sz="2400" smtClean="0"/>
              <a:t>: </a:t>
            </a:r>
            <a:r>
              <a:rPr lang="tr-TR" altLang="en-US" sz="2400" smtClean="0"/>
              <a:t>Halk verimliliği önem kazandı</a:t>
            </a:r>
            <a:r>
              <a:rPr lang="en-US" altLang="en-US" sz="2400" smtClean="0"/>
              <a:t>; </a:t>
            </a:r>
            <a:r>
              <a:rPr lang="tr-TR" altLang="en-US" sz="2400" smtClean="0"/>
              <a:t>okunabilirlik,</a:t>
            </a:r>
            <a:r>
              <a:rPr lang="en-US" altLang="en-US" sz="2400" smtClean="0"/>
              <a:t> </a:t>
            </a:r>
            <a:r>
              <a:rPr lang="tr-TR" altLang="en-US" sz="2400" smtClean="0"/>
              <a:t>daha iyi kontrol yapıları</a:t>
            </a:r>
            <a:endParaRPr lang="en-US" altLang="en-US" sz="2400" smtClean="0"/>
          </a:p>
          <a:p>
            <a:pPr lvl="1" eaLnBrk="1" hangingPunct="1"/>
            <a:r>
              <a:rPr lang="tr-TR" altLang="tr-TR" sz="2000" smtClean="0"/>
              <a:t>Yapılandırılmış programlama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Büyükten küçüğe tasarım ve adım usulü arıtma (düzeltme)</a:t>
            </a:r>
            <a:endParaRPr lang="en-US" altLang="en-US" sz="2000" smtClean="0"/>
          </a:p>
          <a:p>
            <a:pPr eaLnBrk="1" hangingPunct="1"/>
            <a:r>
              <a:rPr lang="en-US" altLang="en-US" sz="2400" smtClean="0"/>
              <a:t>1970</a:t>
            </a:r>
            <a:r>
              <a:rPr lang="tr-TR" altLang="en-US" sz="2400" smtClean="0"/>
              <a:t>’li yılların sonu</a:t>
            </a:r>
            <a:r>
              <a:rPr lang="en-US" altLang="en-US" sz="2400" smtClean="0"/>
              <a:t>: </a:t>
            </a:r>
            <a:r>
              <a:rPr lang="tr-TR" altLang="en-US" sz="2400" smtClean="0"/>
              <a:t>İşlem tabanlıdan veri tabanlıya geçiş</a:t>
            </a:r>
            <a:endParaRPr lang="en-US" altLang="tr-TR" sz="2400" smtClean="0"/>
          </a:p>
          <a:p>
            <a:pPr lvl="1" eaLnBrk="1" hangingPunct="1"/>
            <a:r>
              <a:rPr lang="tr-TR" altLang="en-US" sz="2000" smtClean="0"/>
              <a:t>Veri soyutlama </a:t>
            </a:r>
            <a:endParaRPr lang="en-US" altLang="en-US" sz="2000" smtClean="0"/>
          </a:p>
          <a:p>
            <a:pPr eaLnBrk="1" hangingPunct="1"/>
            <a:r>
              <a:rPr lang="en-US" altLang="en-US" sz="2400" smtClean="0"/>
              <a:t>1980</a:t>
            </a:r>
            <a:r>
              <a:rPr lang="tr-TR" altLang="en-US" sz="2400" smtClean="0"/>
              <a:t>’li yılların ortaları</a:t>
            </a:r>
            <a:r>
              <a:rPr lang="en-US" altLang="en-US" sz="2400" smtClean="0"/>
              <a:t>: </a:t>
            </a:r>
            <a:r>
              <a:rPr lang="tr-TR" altLang="en-US" sz="2400" smtClean="0"/>
              <a:t>Nesne tabanlı programlama</a:t>
            </a:r>
            <a:endParaRPr lang="en-US" altLang="en-US" sz="2400" smtClean="0"/>
          </a:p>
          <a:p>
            <a:pPr lvl="1" eaLnBrk="1" hangingPunct="1"/>
            <a:r>
              <a:rPr lang="tr-TR" altLang="en-US" sz="2000" smtClean="0"/>
              <a:t>Veri soyutlama</a:t>
            </a:r>
            <a:r>
              <a:rPr lang="en-US" altLang="en-US" sz="2000" smtClean="0"/>
              <a:t> + </a:t>
            </a:r>
            <a:r>
              <a:rPr lang="tr-TR" altLang="en-US" sz="2000" smtClean="0"/>
              <a:t>kalıtsallık</a:t>
            </a:r>
            <a:r>
              <a:rPr lang="en-US" altLang="en-US" sz="2000" smtClean="0"/>
              <a:t> + </a:t>
            </a:r>
            <a:r>
              <a:rPr lang="tr-TR" altLang="en-US" sz="2000" smtClean="0"/>
              <a:t>çok biçimlilik</a:t>
            </a:r>
            <a:endParaRPr lang="en-US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E32B01E-23B7-4360-AC1E-518D87E5047E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Dil Kategorileri</a:t>
            </a:r>
            <a:endParaRPr lang="en-US" altLang="tr-T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Emir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Merkezi özelikler değişkenlerdir, atama ifadeleri ve iterasyon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Nesne tabanlı programlamayı destekleyen dilleri kapsar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Script dillerini içerir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Görsel dilleri içerir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Örnekler</a:t>
            </a:r>
            <a:r>
              <a:rPr lang="en-US" altLang="tr-TR" sz="1800" smtClean="0"/>
              <a:t>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Fonksiyonel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Hesaplamaları icra ederken asıl araç, verilen parametreler için fonksiyonların uygulanmasıdır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Örnek</a:t>
            </a:r>
            <a:r>
              <a:rPr lang="en-US" altLang="tr-TR" sz="1800" smtClean="0"/>
              <a:t>: LISP, </a:t>
            </a:r>
            <a:r>
              <a:rPr lang="tr-TR" altLang="tr-TR" sz="1800" smtClean="0"/>
              <a:t>İş planı</a:t>
            </a:r>
            <a:endParaRPr lang="en-US" altLang="tr-TR" sz="18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Mantıksal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Kurala dayalı </a:t>
            </a:r>
            <a:r>
              <a:rPr lang="en-US" altLang="tr-TR" sz="1800" smtClean="0"/>
              <a:t>(</a:t>
            </a:r>
            <a:r>
              <a:rPr lang="tr-TR" altLang="tr-TR" sz="1800" smtClean="0"/>
              <a:t>kurallar belirli bir sırada özelleştirilmez</a:t>
            </a:r>
            <a:r>
              <a:rPr lang="en-US" altLang="tr-TR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Örnek</a:t>
            </a:r>
            <a:r>
              <a:rPr lang="en-US" altLang="tr-TR" sz="1800" smtClean="0"/>
              <a:t>: Prolog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Biçimleme</a:t>
            </a:r>
            <a:r>
              <a:rPr lang="en-US" altLang="tr-TR" sz="2000" smtClean="0"/>
              <a:t>/</a:t>
            </a:r>
            <a:r>
              <a:rPr lang="tr-TR" altLang="tr-TR" sz="2000" smtClean="0"/>
              <a:t>hibrid programlama</a:t>
            </a:r>
            <a:r>
              <a:rPr lang="en-US" altLang="tr-TR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Biçimleme dilleri bazı programlama dillerini desteklemek için genişletilmiştir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Örnekler</a:t>
            </a:r>
            <a:r>
              <a:rPr lang="en-US" altLang="tr-TR" sz="1800" smtClean="0"/>
              <a:t>: JSTL, XSLT</a:t>
            </a:r>
          </a:p>
          <a:p>
            <a:pPr eaLnBrk="1" hangingPunct="1">
              <a:lnSpc>
                <a:spcPct val="80000"/>
              </a:lnSpc>
            </a:pPr>
            <a:endParaRPr lang="en-US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D65E4BC-2498-4E55-B5EB-FA4EEA48CF3E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Dil Tasarım Ödünleşmesi (</a:t>
            </a:r>
            <a:r>
              <a:rPr lang="en-US" altLang="tr-TR" smtClean="0"/>
              <a:t>Trade-Offs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mtClean="0"/>
              <a:t>Güvenilirlik vs.</a:t>
            </a:r>
            <a:r>
              <a:rPr lang="en-US" altLang="tr-TR" smtClean="0"/>
              <a:t> </a:t>
            </a:r>
            <a:r>
              <a:rPr lang="tr-TR" altLang="tr-TR" smtClean="0"/>
              <a:t>yürütme maliyeti</a:t>
            </a:r>
            <a:endParaRPr lang="en-US" altLang="tr-TR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Örnek</a:t>
            </a:r>
            <a:r>
              <a:rPr lang="en-US" altLang="tr-TR" sz="2000" smtClean="0"/>
              <a:t>: Java </a:t>
            </a:r>
            <a:r>
              <a:rPr lang="tr-TR" altLang="tr-TR" sz="2000" smtClean="0"/>
              <a:t>uygun indeksleme için dizi elemanlarının tümünün kontrol edilmesini talep eder, bu durum yürütme maliyetini artırır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mtClean="0"/>
              <a:t>Okunabilirlik vs. yazılabilirlik</a:t>
            </a:r>
            <a:endParaRPr lang="en-US" altLang="tr-TR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/>
              <a:t>Örnek</a:t>
            </a:r>
            <a:r>
              <a:rPr lang="en-US" altLang="tr-TR" sz="2000" smtClean="0"/>
              <a:t>: APL </a:t>
            </a:r>
            <a:r>
              <a:rPr lang="tr-TR" altLang="tr-TR" sz="2000" smtClean="0"/>
              <a:t>birçok güçlü operatörü (ve büyük miktarlarda yeni sembolleri) sağlar. Bu durum kompakt bir program içinde kompleks hesaplamaların yazılmasına müsaade eder. Fakat zayıf okunabilirlik maliyetin artmasına neden olur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mtClean="0"/>
              <a:t>Yazılabilirlik </a:t>
            </a:r>
            <a:r>
              <a:rPr lang="en-US" altLang="tr-TR" smtClean="0"/>
              <a:t>(</a:t>
            </a:r>
            <a:r>
              <a:rPr lang="tr-TR" altLang="tr-TR" smtClean="0"/>
              <a:t>esneklik</a:t>
            </a:r>
            <a:r>
              <a:rPr lang="en-US" altLang="tr-TR" smtClean="0"/>
              <a:t>)</a:t>
            </a:r>
            <a:r>
              <a:rPr lang="tr-TR" altLang="tr-TR" smtClean="0"/>
              <a:t> vs. güvenilirlik</a:t>
            </a:r>
            <a:endParaRPr lang="en-US" altLang="tr-TR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Örnek</a:t>
            </a:r>
            <a:r>
              <a:rPr lang="en-US" altLang="tr-TR" sz="2000" smtClean="0"/>
              <a:t>: C++ </a:t>
            </a:r>
            <a:r>
              <a:rPr lang="tr-TR" altLang="tr-TR" sz="2000" smtClean="0"/>
              <a:t>işaretleyicileri güçlüdür ve çok esnektir, fakat güvenilir değildirler</a:t>
            </a:r>
            <a:endParaRPr lang="en-US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EF69B61-F108-4FD4-B46A-E80CE57CB934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Uygulama Yöntemleri</a:t>
            </a:r>
            <a:endParaRPr lang="en-US" altLang="tr-T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Derleme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Programlar makine diline çevrilir</a:t>
            </a:r>
            <a:endParaRPr lang="en-US" altLang="tr-TR" sz="2000" smtClean="0"/>
          </a:p>
          <a:p>
            <a:pPr lvl="1" eaLnBrk="1" hangingPunct="1">
              <a:buFontTx/>
              <a:buNone/>
            </a:pPr>
            <a:endParaRPr lang="en-US" altLang="tr-TR" sz="2000" smtClean="0"/>
          </a:p>
          <a:p>
            <a:pPr eaLnBrk="1" hangingPunct="1"/>
            <a:r>
              <a:rPr lang="tr-TR" altLang="tr-TR" sz="2400" smtClean="0"/>
              <a:t>Sade Yorumlama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Programlar, yorumlayıcı olarak adlandırılan diğer bir program tarafından yorumlanır</a:t>
            </a:r>
            <a:endParaRPr lang="en-US" altLang="tr-TR" sz="2000" smtClean="0"/>
          </a:p>
          <a:p>
            <a:pPr lvl="1" eaLnBrk="1" hangingPunct="1">
              <a:buFontTx/>
              <a:buNone/>
            </a:pPr>
            <a:endParaRPr lang="en-US" altLang="tr-TR" sz="2000" smtClean="0"/>
          </a:p>
          <a:p>
            <a:pPr eaLnBrk="1" hangingPunct="1"/>
            <a:r>
              <a:rPr lang="tr-TR" altLang="tr-TR" sz="2400" smtClean="0"/>
              <a:t>Hibrid Yorumlama Sistemleri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Derleyiciler ve sade yorumlayıcılar arasındaki uzlaşmayı sağlar</a:t>
            </a:r>
            <a:endParaRPr lang="en-US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90823C0-74E5-4886-9E72-8A19C5CDC85A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Bilgisayarın Tabakalaştırılmış Görünümü</a:t>
            </a:r>
            <a:endParaRPr lang="en-US" altLang="tr-TR" smtClean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s-MX" altLang="tr-TR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s-MX" altLang="tr-TR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s-MX" altLang="tr-TR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69925" y="2787650"/>
            <a:ext cx="3216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tr-TR" altLang="tr-TR" sz="2000">
                <a:solidFill>
                  <a:schemeClr val="accent2"/>
                </a:solidFill>
                <a:latin typeface="Lucida Sans Unicode" panose="020B0602030504020204" pitchFamily="34" charset="0"/>
              </a:rPr>
              <a:t>İşletim sistemi ve dil yorumlaması bir bilgisayarın makine ara yüzü üzerinden tabakalaştırılır</a:t>
            </a:r>
            <a:endParaRPr lang="en-US" altLang="tr-TR" sz="2000">
              <a:solidFill>
                <a:schemeClr val="accent2"/>
              </a:solidFill>
              <a:latin typeface="Lucida Sans Unicode" panose="020B0602030504020204" pitchFamily="34" charset="0"/>
            </a:endParaRPr>
          </a:p>
        </p:txBody>
      </p:sp>
      <p:pic>
        <p:nvPicPr>
          <p:cNvPr id="21513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1412875"/>
            <a:ext cx="44386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D075A10-699B-4D1D-9AB8-C3C49A454DA0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1 </a:t>
            </a:r>
            <a:r>
              <a:rPr lang="tr-TR" altLang="tr-TR" smtClean="0"/>
              <a:t>Konular</a:t>
            </a:r>
            <a:endParaRPr lang="en-US" altLang="tr-TR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Programlama Dilleri Kavramlarının Öğrenilmesinin Nedenleri 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Programlama Alanları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Dil Değerlendirme Ölçütleri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Dil Tasarımı Üzerine Etkiler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Dil Kategorileri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Dil Tasarım Ödünleşmesi</a:t>
            </a:r>
            <a:endParaRPr lang="en-US" altLang="tr-TR" sz="1000" smtClean="0"/>
          </a:p>
          <a:p>
            <a:pPr marL="533400" indent="-533400" eaLnBrk="1" hangingPunct="1"/>
            <a:r>
              <a:rPr lang="tr-TR" altLang="tr-TR" smtClean="0"/>
              <a:t>Uygulama Yöntemleri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Programlama Ortamları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A66AB99-A5D0-4F26-8C6D-B0C9ECF81F38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Derleme</a:t>
            </a:r>
            <a:endParaRPr lang="en-US" altLang="tr-T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Yüksek seviyedeki programı (kaynak dil) makine koduna (makine diline) çevirir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Yavaş çevirme, hızlı yürütme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Yürütme işleminin birkaç fazı vardır</a:t>
            </a:r>
            <a:r>
              <a:rPr lang="en-US" altLang="tr-TR" sz="2400" smtClean="0"/>
              <a:t>: </a:t>
            </a:r>
          </a:p>
          <a:p>
            <a:pPr lvl="1" eaLnBrk="1" hangingPunct="1"/>
            <a:r>
              <a:rPr lang="tr-TR" altLang="tr-TR" sz="2000" smtClean="0"/>
              <a:t>Sözcük analizi</a:t>
            </a:r>
            <a:r>
              <a:rPr lang="en-US" altLang="tr-TR" sz="2000" smtClean="0"/>
              <a:t>:</a:t>
            </a:r>
            <a:r>
              <a:rPr lang="tr-TR" altLang="tr-TR" sz="2000" smtClean="0"/>
              <a:t> Kaynak programdaki karakterleri sözcük birimlerine çevirir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Sözdizimi analizi</a:t>
            </a:r>
            <a:r>
              <a:rPr lang="en-US" altLang="tr-TR" sz="2000" smtClean="0"/>
              <a:t>: </a:t>
            </a:r>
            <a:r>
              <a:rPr lang="tr-TR" altLang="tr-TR" sz="2000" smtClean="0"/>
              <a:t>Sözcük birimlerini programın sözdizimsel yapısını temsil eden </a:t>
            </a:r>
            <a:r>
              <a:rPr lang="tr-TR" altLang="tr-TR" sz="2000" i="1" smtClean="0"/>
              <a:t>ayrıştırma ağaçlarına</a:t>
            </a:r>
            <a:r>
              <a:rPr lang="tr-TR" altLang="tr-TR" sz="2000" smtClean="0"/>
              <a:t> dönüştürür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Anlamsal analiz:</a:t>
            </a:r>
            <a:r>
              <a:rPr lang="en-US" altLang="tr-TR" sz="2000" smtClean="0"/>
              <a:t> </a:t>
            </a:r>
            <a:r>
              <a:rPr lang="tr-TR" altLang="tr-TR" sz="2000" smtClean="0"/>
              <a:t>Orta düzey kodları üretir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Kod üretimi</a:t>
            </a:r>
            <a:r>
              <a:rPr lang="en-US" altLang="tr-TR" sz="2000" smtClean="0"/>
              <a:t>: </a:t>
            </a:r>
            <a:r>
              <a:rPr lang="tr-TR" altLang="tr-TR" sz="2000" smtClean="0"/>
              <a:t>Makine kodu üretilir</a:t>
            </a:r>
            <a:endParaRPr lang="en-US" altLang="tr-TR" sz="2000" smtClean="0"/>
          </a:p>
          <a:p>
            <a:pPr eaLnBrk="1" hangingPunct="1">
              <a:buFontTx/>
              <a:buNone/>
            </a:pP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FDDAFDC-AD33-42B6-82B5-9ACB6DE2535C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477000" cy="1206500"/>
          </a:xfrm>
        </p:spPr>
        <p:txBody>
          <a:bodyPr/>
          <a:lstStyle/>
          <a:p>
            <a:pPr eaLnBrk="1" hangingPunct="1"/>
            <a:r>
              <a:rPr lang="tr-TR" altLang="tr-TR" smtClean="0"/>
              <a:t>Derleme İşlemi</a:t>
            </a:r>
            <a:r>
              <a:rPr lang="en-US" altLang="tr-TR" smtClean="0"/>
              <a:t> </a:t>
            </a:r>
          </a:p>
        </p:txBody>
      </p:sp>
      <p:pic>
        <p:nvPicPr>
          <p:cNvPr id="23557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39850"/>
            <a:ext cx="36925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FE96813-7542-4D2A-A0A6-846498EBEE20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İlave Derleme Termolojileri</a:t>
            </a:r>
            <a:endParaRPr lang="en-US" altLang="tr-TR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Yükleme modülü </a:t>
            </a:r>
            <a:r>
              <a:rPr lang="en-US" altLang="tr-TR" b="1" smtClean="0"/>
              <a:t>(</a:t>
            </a:r>
            <a:r>
              <a:rPr lang="tr-TR" altLang="tr-TR" b="1" smtClean="0"/>
              <a:t>çalıştırılabilir imajı</a:t>
            </a:r>
            <a:r>
              <a:rPr lang="en-US" altLang="tr-TR" b="1" smtClean="0"/>
              <a:t>): </a:t>
            </a:r>
            <a:r>
              <a:rPr lang="tr-TR" altLang="tr-TR" smtClean="0"/>
              <a:t>Kullanıcı ve sistem kodu ile birlikte</a:t>
            </a:r>
            <a:endParaRPr lang="en-US" altLang="tr-TR" smtClean="0"/>
          </a:p>
          <a:p>
            <a:pPr eaLnBrk="1" hangingPunct="1"/>
            <a:r>
              <a:rPr lang="tr-TR" altLang="tr-TR" b="1" smtClean="0"/>
              <a:t>Yönlendirme ve yükleme</a:t>
            </a:r>
            <a:r>
              <a:rPr lang="en-US" altLang="tr-TR" smtClean="0"/>
              <a:t>: </a:t>
            </a:r>
            <a:r>
              <a:rPr lang="tr-TR" altLang="tr-TR" smtClean="0"/>
              <a:t>Sistem program birimlerinin toplanması işlemi ve onları bir kullanıcı programına yönlendirme 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B47D18A-EFF5-4CD6-812B-587F845C86DD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Von Neumann </a:t>
            </a:r>
            <a:r>
              <a:rPr lang="tr-TR" altLang="tr-TR" smtClean="0"/>
              <a:t>Darboğazı</a:t>
            </a:r>
            <a:endParaRPr lang="en-US" altLang="tr-TR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 bilgisayar hafızası ile onun işlemcisi arasındaki bağlantı hızı, bilgisayarın hızını tanımlar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Genelde program komutları (deyimleri) bağlantı hızından daha hızlı çalışır; bu yüzden bağlantı hızı bir </a:t>
            </a:r>
            <a:r>
              <a:rPr lang="tr-TR" altLang="tr-TR" i="1" smtClean="0"/>
              <a:t>dar boğaza </a:t>
            </a:r>
            <a:r>
              <a:rPr lang="tr-TR" altLang="tr-TR" smtClean="0"/>
              <a:t>(tıkanıklığa) sebebiyet verir</a:t>
            </a:r>
            <a:endParaRPr lang="en-US" altLang="tr-TR" i="1" smtClean="0"/>
          </a:p>
          <a:p>
            <a:pPr eaLnBrk="1" hangingPunct="1"/>
            <a:r>
              <a:rPr lang="tr-TR" altLang="tr-TR" i="1" smtClean="0"/>
              <a:t>V</a:t>
            </a:r>
            <a:r>
              <a:rPr lang="en-US" altLang="tr-TR" i="1" smtClean="0"/>
              <a:t>on Neumann </a:t>
            </a:r>
            <a:r>
              <a:rPr lang="tr-TR" altLang="tr-TR" i="1" smtClean="0"/>
              <a:t> darboğazı, </a:t>
            </a:r>
            <a:r>
              <a:rPr lang="tr-TR" altLang="tr-TR" smtClean="0"/>
              <a:t>bilgisayar hızını öncelikli sınırlayan etkenidir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D7FD7B4-6778-457A-8C52-B577CB58C770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Sade Yorumlama</a:t>
            </a:r>
            <a:endParaRPr lang="en-US" altLang="tr-TR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Çevirme yapılmamaktadır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Programlar daha kolay uygulanır </a:t>
            </a:r>
            <a:r>
              <a:rPr lang="en-US" altLang="tr-TR" sz="2400" smtClean="0"/>
              <a:t>(</a:t>
            </a:r>
            <a:r>
              <a:rPr lang="tr-TR" altLang="tr-TR" sz="2400" smtClean="0"/>
              <a:t>çalışma zamanındaki hatalar kolayca ve anında görüntülenebilir)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Daha yavaş çalışma </a:t>
            </a:r>
            <a:r>
              <a:rPr lang="en-US" altLang="tr-TR" sz="2400" smtClean="0"/>
              <a:t>(</a:t>
            </a:r>
            <a:r>
              <a:rPr lang="tr-TR" altLang="tr-TR" sz="2400" smtClean="0"/>
              <a:t>derlenen programlardan </a:t>
            </a:r>
            <a:r>
              <a:rPr lang="en-US" altLang="tr-TR" sz="2400" smtClean="0"/>
              <a:t>10</a:t>
            </a:r>
            <a:r>
              <a:rPr lang="tr-TR" altLang="tr-TR" sz="2400" smtClean="0"/>
              <a:t>’dan</a:t>
            </a:r>
            <a:r>
              <a:rPr lang="en-US" altLang="tr-TR" sz="2400" smtClean="0"/>
              <a:t> 100</a:t>
            </a:r>
            <a:r>
              <a:rPr lang="tr-TR" altLang="tr-TR" sz="2400" smtClean="0"/>
              <a:t>’e kadar daha yavaştır</a:t>
            </a:r>
            <a:r>
              <a:rPr lang="en-US" altLang="tr-TR" sz="2400" smtClean="0"/>
              <a:t>)</a:t>
            </a:r>
          </a:p>
          <a:p>
            <a:pPr eaLnBrk="1" hangingPunct="1"/>
            <a:r>
              <a:rPr lang="tr-TR" altLang="tr-TR" sz="2400" smtClean="0"/>
              <a:t>Genelde daha fazla yer gerektirir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Geleneksel yüksek seviyeli diller için şimdi daha nadir kullanılır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Bazı web script dillerinde tekrar kullanılmaya başlanılmıştır </a:t>
            </a:r>
            <a:r>
              <a:rPr lang="en-US" altLang="tr-TR" sz="2400" smtClean="0"/>
              <a:t>(JavaScript, PHP)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6A8A053-A451-49EF-824E-F0C5D7F5510B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Sade Yorumlama İşlemi</a:t>
            </a:r>
            <a:endParaRPr lang="en-US" altLang="tr-TR" smtClean="0"/>
          </a:p>
        </p:txBody>
      </p:sp>
      <p:pic>
        <p:nvPicPr>
          <p:cNvPr id="27653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32670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FC7A7DF-5872-4006-A2A5-C5C12A4F22D6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Hibrid Yorumlama Sistemleri</a:t>
            </a:r>
            <a:endParaRPr lang="en-US" altLang="tr-TR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Derleyici ve sade yorumlayıcılar arasında uzlaşmayı sağlar  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Bir yüksek seviye dil programı, kolay yorumlamaya müsaade eden bir orta dil seviyesine çevrilir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Sade yorumlamadan daha hızlıdır 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Örnekler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Yorumlama yapmadan önce hataları bulmak için metin (Perl) programlar</a:t>
            </a:r>
            <a:r>
              <a:rPr lang="en-US" altLang="tr-TR" sz="2000" smtClean="0"/>
              <a:t> </a:t>
            </a:r>
            <a:r>
              <a:rPr lang="tr-TR" altLang="tr-TR" sz="2000" smtClean="0"/>
              <a:t>kısmen derlenir 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Java’nın başlangıçtaki uygulamaları hibrid idi; orta seviye biçimi, </a:t>
            </a:r>
            <a:r>
              <a:rPr lang="tr-TR" altLang="tr-TR" sz="2000" i="1" smtClean="0"/>
              <a:t>bayt kod</a:t>
            </a:r>
            <a:r>
              <a:rPr lang="tr-TR" altLang="tr-TR" sz="2000" smtClean="0"/>
              <a:t>; bayt kod yorumlayıcı ve çalışma zamanı sistemi (bununla birlikte, bunlar </a:t>
            </a:r>
            <a:r>
              <a:rPr lang="tr-TR" altLang="tr-TR" sz="2000" i="1" smtClean="0"/>
              <a:t>Java Sanal Makinesi</a:t>
            </a:r>
            <a:r>
              <a:rPr lang="tr-TR" altLang="tr-TR" sz="2000" smtClean="0"/>
              <a:t> olarak adlandırılır) olan herhangi bir makineye taşınabilirlik sağlar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ED8298B-21CE-47D5-AC2E-ED7ABAAB4FD4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685800"/>
          </a:xfrm>
        </p:spPr>
        <p:txBody>
          <a:bodyPr/>
          <a:lstStyle/>
          <a:p>
            <a:pPr eaLnBrk="1" hangingPunct="1"/>
            <a:r>
              <a:rPr lang="tr-TR" altLang="tr-TR" smtClean="0"/>
              <a:t>Hibrid Uygulama İşlemi</a:t>
            </a:r>
            <a:endParaRPr lang="en-US" altLang="tr-TR" smtClean="0"/>
          </a:p>
        </p:txBody>
      </p:sp>
      <p:pic>
        <p:nvPicPr>
          <p:cNvPr id="29701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15621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8D2BE5F-CE1E-40ED-A42B-01B692B49389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Tam Zamanında (</a:t>
            </a:r>
            <a:r>
              <a:rPr lang="en-US" altLang="tr-TR" smtClean="0"/>
              <a:t>Just-in-Time</a:t>
            </a:r>
            <a:r>
              <a:rPr lang="tr-TR" altLang="tr-TR" smtClean="0"/>
              <a:t>) Uygulama Sistemleri</a:t>
            </a:r>
            <a:endParaRPr lang="en-US" altLang="tr-TR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Başlangıçta programları orta seviyedeki dile çevirir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Daha sonra alt programların orta seviyedeki dilini çağrıldıklarında makine koduna derler</a:t>
            </a:r>
            <a:r>
              <a:rPr lang="en-US" altLang="tr-TR" sz="2400" smtClean="0"/>
              <a:t> </a:t>
            </a:r>
          </a:p>
          <a:p>
            <a:pPr eaLnBrk="1" hangingPunct="1"/>
            <a:r>
              <a:rPr lang="tr-TR" altLang="tr-TR" sz="2400" smtClean="0"/>
              <a:t>Makine kod versiyonu müteakip çağrılmalar için muhafaza edilir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Java programları için </a:t>
            </a:r>
            <a:r>
              <a:rPr lang="en-US" altLang="tr-TR" sz="2400" smtClean="0"/>
              <a:t>JIT </a:t>
            </a:r>
            <a:r>
              <a:rPr lang="tr-TR" altLang="tr-TR" sz="2400" smtClean="0"/>
              <a:t>sistemleri yaygın kullanılır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.NET </a:t>
            </a:r>
            <a:r>
              <a:rPr lang="tr-TR" altLang="tr-TR" sz="2400" smtClean="0"/>
              <a:t>dilleri JIT sistemi ile uygulanır</a:t>
            </a: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9E77F34-FEB2-49D1-AB16-A46F25BA28E7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 İşlemciler</a:t>
            </a:r>
            <a:endParaRPr lang="en-US" altLang="tr-TR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Ön işlemci makroları (deyimleri) genellikle diğer dosya kodlarını içerisine alacak şekilde belirlemek için kullanılır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Bir ön işlemci, gömülü ön işlemci makrolarını genişletmek için program derlenmeden önce bir programı anında işler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Çok iyi bilinen bir örnek</a:t>
            </a:r>
            <a:r>
              <a:rPr lang="en-US" altLang="tr-TR" smtClean="0"/>
              <a:t>: C </a:t>
            </a:r>
            <a:r>
              <a:rPr lang="tr-TR" altLang="tr-TR" smtClean="0"/>
              <a:t>önişlemci</a:t>
            </a:r>
            <a:endParaRPr lang="en-US" altLang="tr-TR" smtClean="0"/>
          </a:p>
          <a:p>
            <a:pPr lvl="1" eaLnBrk="1" hangingPunct="1"/>
            <a:r>
              <a:rPr lang="en-US" altLang="tr-TR" smtClean="0">
                <a:latin typeface="Courier New" panose="02070309020205020404" pitchFamily="49" charset="0"/>
              </a:rPr>
              <a:t>#include, #define</a:t>
            </a:r>
            <a:r>
              <a:rPr lang="tr-TR" altLang="tr-TR" smtClean="0"/>
              <a:t> komutları ve benzer makrolar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A66241B-7979-4D5C-A530-19DBD24806E9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8900"/>
            <a:ext cx="8382000" cy="1206500"/>
          </a:xfrm>
        </p:spPr>
        <p:txBody>
          <a:bodyPr/>
          <a:lstStyle/>
          <a:p>
            <a:pPr marL="533400" indent="-533400" eaLnBrk="1" hangingPunct="1"/>
            <a:r>
              <a:rPr lang="tr-TR" altLang="tr-TR" smtClean="0"/>
              <a:t>Programlama Dilleri Kavramlarının Öğrenilmesinin Nedenleri </a:t>
            </a:r>
            <a:endParaRPr lang="en-US" altLang="tr-TR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tr-TR" altLang="tr-TR" smtClean="0"/>
              <a:t>Fikirlerin ifade edilmesi için artırılmış yetenek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Uygun dillerin seçimi için geliştirilmiş geçmiş 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Yeni dilleri öğrenebilmek için artırılmış yetenek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Uygulamanın önemini daha iyi anlama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Bilinen dillerin daha iyi kullanımı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Hesaplamanın etraflıca ilerletilmesi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871F52B-EC01-4BA4-8A9A-FC709C042585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Programlama Çevresi</a:t>
            </a:r>
            <a:endParaRPr lang="en-US" altLang="tr-TR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tr-TR" altLang="en-US" sz="2400" smtClean="0"/>
              <a:t>Yazılım geliştirilmesinde kullanılan araçların bir koleksiyonu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UNIX</a:t>
            </a:r>
          </a:p>
          <a:p>
            <a:pPr lvl="1" eaLnBrk="1" hangingPunct="1"/>
            <a:r>
              <a:rPr lang="tr-TR" altLang="en-US" sz="2000" smtClean="0"/>
              <a:t>Eski bir işletim sistemi ve araç koleksiyonu</a:t>
            </a:r>
            <a:endParaRPr lang="en-US" altLang="en-US" sz="2000" smtClean="0"/>
          </a:p>
          <a:p>
            <a:pPr lvl="1" eaLnBrk="1" hangingPunct="1"/>
            <a:r>
              <a:rPr lang="tr-TR" altLang="en-US" sz="2000" smtClean="0"/>
              <a:t>Günümüzde sıkça GUI ile birlikte kullanılır </a:t>
            </a:r>
            <a:r>
              <a:rPr lang="en-US" altLang="en-US" sz="2000" smtClean="0"/>
              <a:t>(</a:t>
            </a:r>
            <a:r>
              <a:rPr lang="tr-TR" altLang="en-US" sz="2000" smtClean="0"/>
              <a:t>örn., </a:t>
            </a:r>
            <a:r>
              <a:rPr lang="en-US" altLang="en-US" sz="2000" smtClean="0"/>
              <a:t>CDE, KDE </a:t>
            </a:r>
            <a:r>
              <a:rPr lang="tr-TR" altLang="en-US" sz="2000" smtClean="0"/>
              <a:t>veya</a:t>
            </a:r>
            <a:r>
              <a:rPr lang="en-US" altLang="en-US" sz="2000" smtClean="0"/>
              <a:t> GNOME) </a:t>
            </a:r>
            <a:r>
              <a:rPr lang="tr-TR" altLang="en-US" sz="2000" smtClean="0"/>
              <a:t>Bunlar </a:t>
            </a:r>
            <a:r>
              <a:rPr lang="en-US" altLang="en-US" sz="2000" smtClean="0"/>
              <a:t>UNIX</a:t>
            </a:r>
            <a:r>
              <a:rPr lang="tr-TR" altLang="en-US" sz="2000" smtClean="0"/>
              <a:t>’in üst seviyesinde çalışır</a:t>
            </a:r>
            <a:endParaRPr lang="en-US" altLang="en-US" sz="2000" smtClean="0"/>
          </a:p>
          <a:p>
            <a:pPr eaLnBrk="1" hangingPunct="1"/>
            <a:r>
              <a:rPr lang="en-US" altLang="en-US" sz="2400" smtClean="0"/>
              <a:t>Microsoft Visual Studio.NET</a:t>
            </a:r>
          </a:p>
          <a:p>
            <a:pPr lvl="1" eaLnBrk="1" hangingPunct="1"/>
            <a:r>
              <a:rPr lang="tr-TR" altLang="en-US" sz="2000" smtClean="0"/>
              <a:t>Büyük, kompleks görsel çevre</a:t>
            </a:r>
            <a:endParaRPr lang="en-US" altLang="en-US" sz="2000" smtClean="0"/>
          </a:p>
          <a:p>
            <a:pPr eaLnBrk="1" hangingPunct="1"/>
            <a:r>
              <a:rPr lang="tr-TR" altLang="en-US" sz="2000" smtClean="0"/>
              <a:t>Web uygulamalarını ve Web olmayan herhangi bir .NET dili kullanılır</a:t>
            </a:r>
            <a:endParaRPr lang="en-US" altLang="en-US" sz="2000" smtClean="0"/>
          </a:p>
          <a:p>
            <a:pPr eaLnBrk="1" hangingPunct="1"/>
            <a:r>
              <a:rPr lang="en-US" altLang="en-US" sz="2400" smtClean="0"/>
              <a:t>NetBeans</a:t>
            </a:r>
          </a:p>
          <a:p>
            <a:pPr lvl="1" eaLnBrk="1" hangingPunct="1"/>
            <a:r>
              <a:rPr lang="tr-TR" altLang="en-US" sz="2000" smtClean="0"/>
              <a:t>Java’daki web uygulamaları hariç olmak üzere, </a:t>
            </a:r>
            <a:r>
              <a:rPr lang="en-US" altLang="en-US" sz="2000" smtClean="0"/>
              <a:t>Visual Studio .NET</a:t>
            </a:r>
            <a:r>
              <a:rPr lang="tr-TR" altLang="en-US" sz="2000" smtClean="0"/>
              <a:t> ile ilgilidir</a:t>
            </a:r>
            <a:endParaRPr lang="en-US" altLang="en-US" sz="2000" smtClean="0"/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F729FA2-0D88-4B22-B440-5ED4EFF73ACB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Özet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Programlama dillerini öğrenmek, birkaç nedenden ötürü önemlidir</a:t>
            </a:r>
            <a:r>
              <a:rPr lang="en-US" altLang="tr-TR" sz="24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Farklı yapıları kullanmak için kapasitemizi artırır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Dilleri daha akıllıca seçmemize imkan tanır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Yeni dilleri öğrenmemizi kolaylaştırır</a:t>
            </a:r>
            <a:endParaRPr lang="en-US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Programlama dillerini değerlendirmek için daha önemli kriterler aşağıdakileri kapsar</a:t>
            </a:r>
            <a:r>
              <a:rPr lang="en-US" altLang="tr-TR" sz="24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Okunabilirlik, yazılabilirlik, güvenilirlik, maliyet</a:t>
            </a:r>
            <a:endParaRPr lang="en-US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Dil tasarımında asıl etkiler makine mimarisi ve yazılım geliştirme metodolojileridir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Programlama dillerinin uygulamalarının asıl (temel) yöntemleri</a:t>
            </a:r>
            <a:r>
              <a:rPr lang="en-US" altLang="tr-TR" sz="2400" smtClean="0"/>
              <a:t>: </a:t>
            </a:r>
            <a:r>
              <a:rPr lang="tr-TR" altLang="tr-TR" sz="2400" smtClean="0"/>
              <a:t>Derleme, sade yorumlama ve hibrid uygulamadır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3F0F83D-CB56-4341-A554-8B3198B29D9B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Programlama Alanları</a:t>
            </a:r>
            <a:endParaRPr lang="en-US" altLang="tr-TR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Bilimsel uygulamalar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Kayan noktalı hesaplamaların büyüklüğü</a:t>
            </a:r>
            <a:r>
              <a:rPr lang="en-US" altLang="tr-TR" sz="1800" smtClean="0"/>
              <a:t>; </a:t>
            </a:r>
            <a:r>
              <a:rPr lang="tr-TR" altLang="tr-TR" sz="1800" smtClean="0"/>
              <a:t>dizilerin kullanımı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800" smtClean="0"/>
              <a:t>Fortran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İş uygulamaları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Raporların üretimi</a:t>
            </a:r>
            <a:r>
              <a:rPr lang="en-US" altLang="tr-TR" sz="1800" smtClean="0"/>
              <a:t>, </a:t>
            </a:r>
            <a:r>
              <a:rPr lang="tr-TR" altLang="tr-TR" sz="1800" smtClean="0"/>
              <a:t>ondalıklı rakamların ve karakterlerin kullanımı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800" smtClean="0"/>
              <a:t>COBOL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Yapay zeka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Sayılarla uğraşmak yerine sembollerin kullanılması</a:t>
            </a:r>
            <a:r>
              <a:rPr lang="en-US" altLang="tr-TR" sz="1800" smtClean="0"/>
              <a:t>; </a:t>
            </a:r>
            <a:r>
              <a:rPr lang="tr-TR" altLang="tr-TR" sz="1800" smtClean="0"/>
              <a:t>yönlendirilmiş listelerin kullanımı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800" smtClean="0"/>
              <a:t>LISP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000" smtClean="0"/>
              <a:t>Sistem programlaması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Sürekli kullanım nedeniyle  verim gerektirir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800" smtClean="0"/>
              <a:t>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000" smtClean="0"/>
              <a:t>Web </a:t>
            </a:r>
            <a:r>
              <a:rPr lang="tr-TR" altLang="tr-TR" sz="2000" smtClean="0"/>
              <a:t>yazılımı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800" smtClean="0"/>
              <a:t>Dillerin seçim koleksiyonu</a:t>
            </a:r>
            <a:r>
              <a:rPr lang="en-US" altLang="tr-TR" sz="1800" smtClean="0"/>
              <a:t>: </a:t>
            </a:r>
            <a:r>
              <a:rPr lang="tr-TR" altLang="tr-TR" sz="1800" smtClean="0"/>
              <a:t>Biçimlendirme</a:t>
            </a:r>
            <a:r>
              <a:rPr lang="en-US" altLang="tr-TR" sz="1800" smtClean="0"/>
              <a:t> (</a:t>
            </a:r>
            <a:r>
              <a:rPr lang="tr-TR" altLang="tr-TR" sz="1800" smtClean="0"/>
              <a:t>örn., </a:t>
            </a:r>
            <a:r>
              <a:rPr lang="en-US" altLang="tr-TR" sz="1800" smtClean="0"/>
              <a:t>XHTML), </a:t>
            </a:r>
            <a:r>
              <a:rPr lang="tr-TR" altLang="tr-TR" sz="1800" smtClean="0"/>
              <a:t>komut dizisi oluşturma </a:t>
            </a:r>
            <a:r>
              <a:rPr lang="en-US" altLang="tr-TR" sz="1800" smtClean="0"/>
              <a:t>(</a:t>
            </a:r>
            <a:r>
              <a:rPr lang="tr-TR" altLang="tr-TR" sz="1800" smtClean="0"/>
              <a:t>örn., </a:t>
            </a:r>
            <a:r>
              <a:rPr lang="en-US" altLang="tr-TR" sz="1800" smtClean="0"/>
              <a:t>PHP), </a:t>
            </a:r>
            <a:r>
              <a:rPr lang="tr-TR" altLang="tr-TR" sz="1800" smtClean="0"/>
              <a:t>genel amaçlı</a:t>
            </a:r>
            <a:r>
              <a:rPr lang="en-US" altLang="tr-TR" sz="1800" smtClean="0"/>
              <a:t> (</a:t>
            </a:r>
            <a:r>
              <a:rPr lang="tr-TR" altLang="tr-TR" sz="1800" smtClean="0"/>
              <a:t>örn., </a:t>
            </a:r>
            <a:r>
              <a:rPr lang="en-US" altLang="tr-TR" sz="1800" smtClean="0"/>
              <a:t>Java)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C5DF8D4-871F-4589-9E56-6A3E3DCC4B0A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Dil Değerlendirme Kriterleri</a:t>
            </a:r>
            <a:endParaRPr lang="en-US" altLang="tr-TR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/>
            <a:r>
              <a:rPr lang="tr-TR" altLang="tr-TR" b="1" smtClean="0"/>
              <a:t>Okunabilirlik</a:t>
            </a:r>
            <a:r>
              <a:rPr lang="en-US" altLang="tr-TR" smtClean="0"/>
              <a:t>: </a:t>
            </a:r>
            <a:r>
              <a:rPr lang="tr-TR" altLang="tr-TR" smtClean="0"/>
              <a:t>Programın okunabilir ve anlaşılabilir kolaylığı  </a:t>
            </a:r>
            <a:endParaRPr lang="en-US" altLang="tr-TR" smtClean="0"/>
          </a:p>
          <a:p>
            <a:pPr eaLnBrk="1" hangingPunct="1"/>
            <a:r>
              <a:rPr lang="tr-TR" altLang="tr-TR" b="1" smtClean="0"/>
              <a:t>Yazılabilirlik</a:t>
            </a:r>
            <a:r>
              <a:rPr lang="en-US" altLang="tr-TR" smtClean="0"/>
              <a:t>: </a:t>
            </a:r>
            <a:r>
              <a:rPr lang="tr-TR" altLang="tr-TR" smtClean="0"/>
              <a:t>Program oluşturmada kullanılacak dilin kolaylığı (uygunluğu)</a:t>
            </a:r>
            <a:endParaRPr lang="en-US" altLang="tr-TR" smtClean="0"/>
          </a:p>
          <a:p>
            <a:pPr eaLnBrk="1" hangingPunct="1"/>
            <a:r>
              <a:rPr lang="tr-TR" altLang="tr-TR" b="1" smtClean="0"/>
              <a:t>Güvenilirlik</a:t>
            </a:r>
            <a:r>
              <a:rPr lang="en-US" altLang="tr-TR" smtClean="0"/>
              <a:t>: </a:t>
            </a:r>
            <a:r>
              <a:rPr lang="tr-TR" altLang="tr-TR" smtClean="0"/>
              <a:t>Şartnamelerin uygunluğu </a:t>
            </a:r>
            <a:r>
              <a:rPr lang="en-US" altLang="tr-TR" smtClean="0"/>
              <a:t>(</a:t>
            </a:r>
            <a:r>
              <a:rPr lang="tr-TR" altLang="tr-TR" smtClean="0"/>
              <a:t>yani, kendi şartnamelerinin yapılması</a:t>
            </a:r>
            <a:r>
              <a:rPr lang="en-US" altLang="tr-TR" smtClean="0"/>
              <a:t>) </a:t>
            </a:r>
          </a:p>
          <a:p>
            <a:pPr eaLnBrk="1" hangingPunct="1"/>
            <a:r>
              <a:rPr lang="tr-TR" altLang="tr-TR" b="1" smtClean="0"/>
              <a:t>Maliyet</a:t>
            </a:r>
            <a:r>
              <a:rPr lang="en-US" altLang="tr-TR" smtClean="0"/>
              <a:t>: </a:t>
            </a:r>
            <a:r>
              <a:rPr lang="tr-TR" altLang="tr-TR" smtClean="0"/>
              <a:t>Nihai toplam maliyet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509015A-0B80-4391-B47E-6BB92036B20D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Değerlendirme Kriteri</a:t>
            </a:r>
            <a:r>
              <a:rPr lang="en-US" altLang="tr-TR" smtClean="0"/>
              <a:t>: </a:t>
            </a:r>
            <a:r>
              <a:rPr lang="tr-TR" altLang="tr-TR" smtClean="0"/>
              <a:t>Okunabilirlik</a:t>
            </a:r>
            <a:endParaRPr lang="en-US" altLang="tr-TR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tr-TR" altLang="en-US" sz="1800" smtClean="0"/>
              <a:t>Bütün yönüyle kolaylık</a:t>
            </a:r>
            <a:endParaRPr lang="en-US" altLang="en-US" sz="18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en-US" sz="1600" smtClean="0"/>
              <a:t>Özelliklerin ve yapılandırma setinin yönetilebilirliği</a:t>
            </a:r>
            <a:endParaRPr lang="en-US" altLang="en-US" sz="16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en-US" sz="1600" smtClean="0"/>
              <a:t>Özellik çeşitliliğinin minimum seviyede tutulması</a:t>
            </a:r>
            <a:r>
              <a:rPr lang="en-US" altLang="en-US" sz="1600" smtClean="0"/>
              <a:t>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en-US" sz="1600" smtClean="0"/>
              <a:t>Aşırı işlem yüklenmesinin minimum seviyede tutulması</a:t>
            </a:r>
            <a:endParaRPr lang="en-US" altLang="en-US" sz="160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tr-TR" altLang="en-US" sz="1800" smtClean="0"/>
              <a:t>Ortogonallik</a:t>
            </a:r>
            <a:endParaRPr lang="en-US" altLang="en-US" sz="18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tr-TR" sz="1600" smtClean="0"/>
              <a:t>İlkel yapılandırmanın göreceli küçük bir seti, göreceli küçük bir sayı usulleri ile birleştirilebilir</a:t>
            </a:r>
            <a:endParaRPr lang="en-US" altLang="tr-TR" sz="16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tr-TR" sz="1600" smtClean="0"/>
              <a:t>Mümkün olan her kombinasyon yasaldır</a:t>
            </a:r>
            <a:endParaRPr lang="en-US" altLang="tr-TR" sz="160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tr-TR" altLang="tr-TR" sz="1800" smtClean="0"/>
              <a:t>Veri tipleri</a:t>
            </a:r>
            <a:endParaRPr lang="en-US" altLang="tr-TR" sz="18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tr-TR" sz="1600" smtClean="0"/>
              <a:t>Uygun ön tanımlı veri tipleri</a:t>
            </a:r>
            <a:endParaRPr lang="en-US" altLang="tr-TR" sz="160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tr-TR" altLang="tr-TR" sz="1800" smtClean="0"/>
              <a:t>Sözdizimi (syntax) kurallarının göz önüne alınması</a:t>
            </a:r>
            <a:endParaRPr lang="en-US" altLang="tr-TR" sz="18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tr-TR" sz="1600" smtClean="0"/>
              <a:t>İşaretleyici formlar</a:t>
            </a:r>
            <a:r>
              <a:rPr lang="en-US" altLang="tr-TR" sz="1600" smtClean="0"/>
              <a:t>: </a:t>
            </a:r>
            <a:r>
              <a:rPr lang="tr-TR" altLang="tr-TR" sz="1600" smtClean="0"/>
              <a:t>Esnek kompozisyonlar</a:t>
            </a:r>
            <a:r>
              <a:rPr lang="en-US" altLang="tr-TR" sz="1600" smtClean="0"/>
              <a:t>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tr-TR" sz="1600" smtClean="0"/>
              <a:t>Bileşim ifadelerin şekillendirilmesinin özel kelimeleri ve yöntemleri</a:t>
            </a:r>
            <a:endParaRPr lang="en-US" altLang="tr-TR" sz="16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tr-TR" altLang="tr-TR" sz="1600" smtClean="0"/>
              <a:t>Biçim ve anlamlar</a:t>
            </a:r>
            <a:r>
              <a:rPr lang="en-US" altLang="tr-TR" sz="1600" smtClean="0"/>
              <a:t>: </a:t>
            </a:r>
            <a:r>
              <a:rPr lang="tr-TR" altLang="tr-TR" sz="1600" smtClean="0"/>
              <a:t>Kendinden tanımlı yapılar</a:t>
            </a:r>
            <a:r>
              <a:rPr lang="en-US" altLang="tr-TR" sz="1600" smtClean="0"/>
              <a:t>, </a:t>
            </a:r>
            <a:r>
              <a:rPr lang="tr-TR" altLang="tr-TR" sz="1600" smtClean="0"/>
              <a:t>anlamlı anahtar sözcükler</a:t>
            </a:r>
            <a:endParaRPr lang="en-US" altLang="tr-T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0414E70-7220-4DCD-B41A-08F07077527D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Değerlendirme Kriteri</a:t>
            </a:r>
            <a:r>
              <a:rPr lang="en-US" altLang="tr-TR" smtClean="0"/>
              <a:t>: </a:t>
            </a:r>
            <a:r>
              <a:rPr lang="tr-TR" altLang="tr-TR" smtClean="0"/>
              <a:t>Yazılabilirlik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eaLnBrk="1" hangingPunct="1"/>
            <a:r>
              <a:rPr lang="tr-TR" altLang="tr-TR" sz="2000" smtClean="0"/>
              <a:t>Basitlik ve Ortogonallik</a:t>
            </a:r>
            <a:endParaRPr lang="en-US" altLang="tr-TR" sz="2000" smtClean="0"/>
          </a:p>
          <a:p>
            <a:pPr lvl="1" eaLnBrk="1" hangingPunct="1"/>
            <a:r>
              <a:rPr lang="tr-TR" altLang="tr-TR" sz="1800" smtClean="0"/>
              <a:t>Daha az yapılar</a:t>
            </a:r>
            <a:r>
              <a:rPr lang="en-US" altLang="tr-TR" sz="1800" smtClean="0"/>
              <a:t>, </a:t>
            </a:r>
            <a:r>
              <a:rPr lang="tr-TR" altLang="tr-TR" sz="1800" smtClean="0"/>
              <a:t>ilkel küçük sayıları</a:t>
            </a:r>
            <a:r>
              <a:rPr lang="en-US" altLang="tr-TR" sz="1800" smtClean="0"/>
              <a:t>, </a:t>
            </a:r>
            <a:r>
              <a:rPr lang="tr-TR" altLang="tr-TR" sz="1800" smtClean="0"/>
              <a:t>onları birleştirmek için küçük sayıda kurallar seti</a:t>
            </a:r>
            <a:endParaRPr lang="en-US" altLang="tr-TR" sz="1800" smtClean="0"/>
          </a:p>
          <a:p>
            <a:pPr lvl="1" eaLnBrk="1" hangingPunct="1">
              <a:buFontTx/>
              <a:buNone/>
            </a:pPr>
            <a:endParaRPr lang="en-US" altLang="tr-TR" sz="1800" smtClean="0"/>
          </a:p>
          <a:p>
            <a:pPr eaLnBrk="1" hangingPunct="1"/>
            <a:r>
              <a:rPr lang="tr-TR" altLang="tr-TR" sz="2000" smtClean="0"/>
              <a:t>Soyutlamayı desteği</a:t>
            </a:r>
            <a:endParaRPr lang="en-US" altLang="tr-TR" sz="2000" smtClean="0"/>
          </a:p>
          <a:p>
            <a:pPr lvl="1" eaLnBrk="1" hangingPunct="1"/>
            <a:r>
              <a:rPr lang="tr-TR" altLang="tr-TR" sz="1800" smtClean="0"/>
              <a:t>Detayların ihmal edilmesine müsaade edecek biçimde kompleks yapıların tanımlanması ve kullanılması yeteneği</a:t>
            </a:r>
          </a:p>
          <a:p>
            <a:pPr lvl="1" eaLnBrk="1" hangingPunct="1"/>
            <a:endParaRPr lang="en-US" altLang="tr-TR" sz="1800" smtClean="0"/>
          </a:p>
          <a:p>
            <a:pPr eaLnBrk="1" hangingPunct="1"/>
            <a:r>
              <a:rPr lang="tr-TR" altLang="tr-TR" sz="1800" smtClean="0"/>
              <a:t>Anlatımcılık</a:t>
            </a:r>
            <a:endParaRPr lang="en-US" altLang="tr-TR" sz="1800" smtClean="0"/>
          </a:p>
          <a:p>
            <a:pPr lvl="1" eaLnBrk="1" hangingPunct="1"/>
            <a:r>
              <a:rPr lang="tr-TR" altLang="tr-TR" sz="1800" smtClean="0"/>
              <a:t>Belirlenmiş işlemlerin göreceli uygun usullerinin bir seti  </a:t>
            </a:r>
            <a:endParaRPr lang="en-US" altLang="tr-TR" sz="1800" smtClean="0"/>
          </a:p>
          <a:p>
            <a:pPr lvl="1" eaLnBrk="1" hangingPunct="1"/>
            <a:r>
              <a:rPr lang="tr-TR" altLang="tr-TR" sz="1800" smtClean="0"/>
              <a:t>Dayanıklık ve işlemlerin sayısı ve ön tanımlı fonksiyonlar</a:t>
            </a:r>
            <a:endParaRPr lang="en-US" altLang="tr-TR" sz="1800" smtClean="0"/>
          </a:p>
          <a:p>
            <a:pPr lvl="1" eaLnBrk="1" hangingPunct="1">
              <a:buFontTx/>
              <a:buNone/>
            </a:pPr>
            <a:endParaRPr lang="en-US" altLang="tr-TR" sz="1800" smtClean="0"/>
          </a:p>
          <a:p>
            <a:pPr eaLnBrk="1" hangingPunct="1"/>
            <a:endParaRPr lang="en-US" altLang="tr-TR" smtClean="0"/>
          </a:p>
          <a:p>
            <a:pPr lvl="1"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FC86039-A604-4163-A35B-83899C70F7DE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Değerlendirme Kriteri</a:t>
            </a:r>
            <a:r>
              <a:rPr lang="en-US" altLang="tr-TR" smtClean="0"/>
              <a:t>: </a:t>
            </a:r>
            <a:r>
              <a:rPr lang="tr-TR" altLang="tr-TR" smtClean="0"/>
              <a:t>Güvenirlirlik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Tip kontrolü</a:t>
            </a:r>
            <a:endParaRPr lang="en-US" altLang="tr-TR" sz="2400" smtClean="0"/>
          </a:p>
          <a:p>
            <a:pPr lvl="1" eaLnBrk="1" hangingPunct="1"/>
            <a:r>
              <a:rPr lang="tr-TR" altLang="tr-TR" sz="1800" smtClean="0"/>
              <a:t>Tip hatalarının test edilmesi</a:t>
            </a:r>
            <a:endParaRPr lang="en-US" altLang="tr-TR" sz="1800" smtClean="0"/>
          </a:p>
          <a:p>
            <a:pPr eaLnBrk="1" hangingPunct="1"/>
            <a:r>
              <a:rPr lang="tr-TR" altLang="tr-TR" sz="2400" smtClean="0"/>
              <a:t>Hariç tutma kullanımı</a:t>
            </a:r>
            <a:endParaRPr lang="en-US" altLang="tr-TR" sz="2400" smtClean="0"/>
          </a:p>
          <a:p>
            <a:pPr lvl="1" eaLnBrk="1" hangingPunct="1"/>
            <a:r>
              <a:rPr lang="tr-TR" altLang="tr-TR" sz="1800" smtClean="0"/>
              <a:t>Çalışma zamanı hata kesişmesi ve </a:t>
            </a:r>
            <a:r>
              <a:rPr lang="en-US" altLang="tr-TR" sz="1800" smtClean="0"/>
              <a:t> </a:t>
            </a:r>
            <a:r>
              <a:rPr lang="tr-TR" altLang="tr-TR" sz="1800" smtClean="0"/>
              <a:t>düzeltici ölçmelerin alınması</a:t>
            </a:r>
            <a:endParaRPr lang="en-US" altLang="tr-TR" sz="1800" smtClean="0"/>
          </a:p>
          <a:p>
            <a:pPr eaLnBrk="1" hangingPunct="1"/>
            <a:r>
              <a:rPr lang="tr-TR" altLang="tr-TR" sz="2400" smtClean="0"/>
              <a:t>Örtüşme</a:t>
            </a:r>
            <a:endParaRPr lang="en-US" altLang="tr-TR" sz="2400" smtClean="0"/>
          </a:p>
          <a:p>
            <a:pPr lvl="1" eaLnBrk="1" hangingPunct="1"/>
            <a:r>
              <a:rPr lang="tr-TR" altLang="tr-TR" sz="1800" smtClean="0"/>
              <a:t>Aynı hafıza lokasyonu için bir veya daha fazla farklı referans verme yöntemlerinin mevcudiyeti</a:t>
            </a:r>
            <a:endParaRPr lang="en-US" altLang="tr-TR" sz="1800" smtClean="0"/>
          </a:p>
          <a:p>
            <a:pPr eaLnBrk="1" hangingPunct="1"/>
            <a:r>
              <a:rPr lang="tr-TR" altLang="tr-TR" sz="2400" smtClean="0"/>
              <a:t>Okunabilirlik ve yazılabilirlik</a:t>
            </a:r>
            <a:endParaRPr lang="en-US" altLang="tr-TR" sz="2400" smtClean="0"/>
          </a:p>
          <a:p>
            <a:pPr lvl="1" eaLnBrk="1" hangingPunct="1"/>
            <a:r>
              <a:rPr lang="tr-TR" altLang="tr-TR" sz="1800" smtClean="0"/>
              <a:t>Bir algoritmayı ifade etmede «doğal» yolları desteklemeyen bir dil, «doğal olmayan» yaklaşımların kullanılmasını gerektirir ve bu yüzden de güvenliği azalır</a:t>
            </a:r>
            <a:endParaRPr lang="en-US" altLang="tr-TR" sz="1800" smtClean="0"/>
          </a:p>
          <a:p>
            <a:pPr lvl="1"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5EBCDAA-8549-4871-9D6D-918AE3EBB47A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Değerlendirme Kriteri</a:t>
            </a:r>
            <a:r>
              <a:rPr lang="en-US" altLang="tr-TR" smtClean="0"/>
              <a:t>: </a:t>
            </a:r>
            <a:r>
              <a:rPr lang="tr-TR" altLang="tr-TR" smtClean="0"/>
              <a:t>Maliyet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Dili kullanmak için programcıların eğitimi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Programların yazılması (belirli uygulamalara yakınlık)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Programların derlenmesi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Programların çalıştırılması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Dil uygulama sistemi: Ücretsiz derleyicilerin mevcudiyeti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Güvenilirlik</a:t>
            </a:r>
            <a:r>
              <a:rPr lang="en-US" altLang="tr-TR" smtClean="0"/>
              <a:t>: </a:t>
            </a:r>
            <a:r>
              <a:rPr lang="tr-TR" altLang="tr-TR" smtClean="0"/>
              <a:t>Zayıf güvenilirlik maliyetlerin artmasına neden olur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Programların bakımı</a:t>
            </a:r>
            <a:endParaRPr lang="en-US" altLang="tr-T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2856</TotalTime>
  <Words>1704</Words>
  <PresentationFormat>Ekran Gösterisi (4:3)</PresentationFormat>
  <Paragraphs>311</Paragraphs>
  <Slides>31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Times</vt:lpstr>
      <vt:lpstr>Lucida Sans Unicode</vt:lpstr>
      <vt:lpstr>Arial</vt:lpstr>
      <vt:lpstr>Courier</vt:lpstr>
      <vt:lpstr>Courier New</vt:lpstr>
      <vt:lpstr>sebesta</vt:lpstr>
      <vt:lpstr>Bölüm 1</vt:lpstr>
      <vt:lpstr>Bölüm 1 Konular</vt:lpstr>
      <vt:lpstr>Programlama Dilleri Kavramlarının Öğrenilmesinin Nedenleri </vt:lpstr>
      <vt:lpstr>Programlama Alanları</vt:lpstr>
      <vt:lpstr>Dil Değerlendirme Kriterleri</vt:lpstr>
      <vt:lpstr>Değerlendirme Kriteri: Okunabilirlik</vt:lpstr>
      <vt:lpstr>Değerlendirme Kriteri: Yazılabilirlik</vt:lpstr>
      <vt:lpstr>Değerlendirme Kriteri: Güvenirlirlik</vt:lpstr>
      <vt:lpstr>Değerlendirme Kriteri: Maliyet</vt:lpstr>
      <vt:lpstr>Değerlendirme Kriteri: Diğerleri</vt:lpstr>
      <vt:lpstr>Dil Tasarımına Etki Eden Etkenler</vt:lpstr>
      <vt:lpstr>Bilgisayar Mimarisi Etkisi</vt:lpstr>
      <vt:lpstr>von Neumann Mimarisi</vt:lpstr>
      <vt:lpstr>von Neumann Mimarisi</vt:lpstr>
      <vt:lpstr>Programlama Metodolojilerinin Etkileri</vt:lpstr>
      <vt:lpstr>Dil Kategorileri</vt:lpstr>
      <vt:lpstr>Dil Tasarım Ödünleşmesi (Trade-Offs)</vt:lpstr>
      <vt:lpstr>Uygulama Yöntemleri</vt:lpstr>
      <vt:lpstr>Bilgisayarın Tabakalaştırılmış Görünümü</vt:lpstr>
      <vt:lpstr>Derleme</vt:lpstr>
      <vt:lpstr>Derleme İşlemi </vt:lpstr>
      <vt:lpstr>İlave Derleme Termolojileri</vt:lpstr>
      <vt:lpstr>Von Neumann Darboğazı</vt:lpstr>
      <vt:lpstr>Sade Yorumlama</vt:lpstr>
      <vt:lpstr>Sade Yorumlama İşlemi</vt:lpstr>
      <vt:lpstr>Hibrid Yorumlama Sistemleri</vt:lpstr>
      <vt:lpstr>Hibrid Uygulama İşlemi</vt:lpstr>
      <vt:lpstr>Tam Zamanında (Just-in-Time) Uygulama Sistemleri</vt:lpstr>
      <vt:lpstr>Ön İşlemciler</vt:lpstr>
      <vt:lpstr>Programlama Çevresi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2014-06-29T06:31:48Z</dcterms:modified>
</cp:coreProperties>
</file>