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68"/>
  </p:notesMasterIdLst>
  <p:sldIdLst>
    <p:sldId id="256" r:id="rId2"/>
    <p:sldId id="313" r:id="rId3"/>
    <p:sldId id="314" r:id="rId4"/>
    <p:sldId id="31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24" r:id="rId21"/>
    <p:sldId id="273" r:id="rId22"/>
    <p:sldId id="274" r:id="rId23"/>
    <p:sldId id="275" r:id="rId24"/>
    <p:sldId id="276" r:id="rId25"/>
    <p:sldId id="316" r:id="rId26"/>
    <p:sldId id="317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18" r:id="rId46"/>
    <p:sldId id="295" r:id="rId47"/>
    <p:sldId id="296" r:id="rId48"/>
    <p:sldId id="297" r:id="rId49"/>
    <p:sldId id="298" r:id="rId50"/>
    <p:sldId id="319" r:id="rId51"/>
    <p:sldId id="300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1" r:id="rId61"/>
    <p:sldId id="311" r:id="rId62"/>
    <p:sldId id="326" r:id="rId63"/>
    <p:sldId id="325" r:id="rId64"/>
    <p:sldId id="312" r:id="rId65"/>
    <p:sldId id="322" r:id="rId66"/>
    <p:sldId id="323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993300"/>
    <a:srgbClr val="6666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624" autoAdjust="0"/>
  </p:normalViewPr>
  <p:slideViewPr>
    <p:cSldViewPr>
      <p:cViewPr varScale="1">
        <p:scale>
          <a:sx n="74" d="100"/>
          <a:sy n="74" d="100"/>
        </p:scale>
        <p:origin x="11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762951-5160-443A-9C2C-DBA3C8738F0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95325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7C8433D-B1BC-4CE3-9558-BC4B1C15A75B}" type="slidenum">
              <a:rPr lang="en-US" altLang="tr-TR" sz="1200"/>
              <a:pPr/>
              <a:t>1</a:t>
            </a:fld>
            <a:endParaRPr lang="en-US" altLang="tr-TR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68912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3D2A542-6DB2-4AF0-B490-FD9891C7E853}" type="slidenum">
              <a:rPr lang="en-US" altLang="tr-TR" sz="1200"/>
              <a:pPr/>
              <a:t>10</a:t>
            </a:fld>
            <a:endParaRPr lang="en-US" altLang="tr-TR" sz="120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482690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D125F3D-66AC-4C40-AA62-6D2E2B7BDBF6}" type="slidenum">
              <a:rPr lang="en-US" altLang="tr-TR" sz="1200"/>
              <a:pPr/>
              <a:t>11</a:t>
            </a:fld>
            <a:endParaRPr lang="en-US" altLang="tr-TR" sz="120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05038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F6EBED3-9E7B-4009-8569-F3E48404814C}" type="slidenum">
              <a:rPr lang="en-US" altLang="tr-TR" sz="1200"/>
              <a:pPr/>
              <a:t>12</a:t>
            </a:fld>
            <a:endParaRPr lang="en-US" altLang="tr-TR" sz="120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544000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38A2FCA-0A73-483B-8BA9-F5D8331F67DA}" type="slidenum">
              <a:rPr lang="en-US" altLang="tr-TR" sz="1200"/>
              <a:pPr/>
              <a:t>13</a:t>
            </a:fld>
            <a:endParaRPr lang="en-US" altLang="tr-TR" sz="120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045952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4E8737C-D264-4494-A833-781367813B77}" type="slidenum">
              <a:rPr lang="en-US" altLang="tr-TR" sz="1200"/>
              <a:pPr/>
              <a:t>14</a:t>
            </a:fld>
            <a:endParaRPr lang="en-US" altLang="tr-TR" sz="120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163418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76024A8-D8D7-4033-88A1-CB8116E673BD}" type="slidenum">
              <a:rPr lang="en-US" altLang="tr-TR" sz="1200"/>
              <a:pPr/>
              <a:t>15</a:t>
            </a:fld>
            <a:endParaRPr lang="en-US" altLang="tr-TR" sz="120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122385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9473621-D29C-4B86-9C92-E207A6661ACE}" type="slidenum">
              <a:rPr lang="en-US" altLang="tr-TR" sz="1200"/>
              <a:pPr/>
              <a:t>16</a:t>
            </a:fld>
            <a:endParaRPr lang="en-US" altLang="tr-TR" sz="120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374945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2AD8A47-D987-4494-AB71-43D5E2F84D39}" type="slidenum">
              <a:rPr lang="en-US" altLang="tr-TR" sz="1200"/>
              <a:pPr/>
              <a:t>17</a:t>
            </a:fld>
            <a:endParaRPr lang="en-US" altLang="tr-TR" sz="120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222178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F5CA477-B132-4D1E-BE14-C3B43C375670}" type="slidenum">
              <a:rPr lang="en-US" altLang="tr-TR" sz="1200"/>
              <a:pPr/>
              <a:t>18</a:t>
            </a:fld>
            <a:endParaRPr lang="en-US" altLang="tr-TR" sz="120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683151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99A2807-CE77-4307-BEF3-4747A9D01BA0}" type="slidenum">
              <a:rPr lang="en-US" altLang="tr-TR" sz="1200"/>
              <a:pPr/>
              <a:t>19</a:t>
            </a:fld>
            <a:endParaRPr lang="en-US" altLang="tr-TR" sz="120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84838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7FCB939-8213-400C-84A7-A98BEFC120D3}" type="slidenum">
              <a:rPr lang="en-US" altLang="tr-TR" sz="1200"/>
              <a:pPr/>
              <a:t>2</a:t>
            </a:fld>
            <a:endParaRPr lang="en-US" altLang="tr-TR" sz="120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739714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ED4EE48-E346-44AD-B6AD-348CD4F43993}" type="slidenum">
              <a:rPr lang="en-US" altLang="tr-TR" sz="1200"/>
              <a:pPr/>
              <a:t>20</a:t>
            </a:fld>
            <a:endParaRPr lang="en-US" altLang="tr-TR" sz="120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06263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8D67758-5323-442F-B9D9-35D1D244BD95}" type="slidenum">
              <a:rPr lang="en-US" altLang="tr-TR" sz="1200"/>
              <a:pPr/>
              <a:t>21</a:t>
            </a:fld>
            <a:endParaRPr lang="en-US" altLang="tr-TR" sz="120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318134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E0DED01-1634-4BA3-B159-8A0B082AFB59}" type="slidenum">
              <a:rPr lang="en-US" altLang="tr-TR" sz="1200"/>
              <a:pPr/>
              <a:t>22</a:t>
            </a:fld>
            <a:endParaRPr lang="en-US" altLang="tr-TR" sz="120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223966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078661C-A083-48A7-A3D4-681C81BB38CE}" type="slidenum">
              <a:rPr lang="en-US" altLang="tr-TR" sz="1200"/>
              <a:pPr/>
              <a:t>23</a:t>
            </a:fld>
            <a:endParaRPr lang="en-US" altLang="tr-TR" sz="120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660753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AC3978C-D317-4FFA-B1AE-CDB7D74022F4}" type="slidenum">
              <a:rPr lang="en-US" altLang="tr-TR" sz="1200"/>
              <a:pPr/>
              <a:t>24</a:t>
            </a:fld>
            <a:endParaRPr lang="en-US" altLang="tr-TR" sz="120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54717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A29619C-502C-4D7F-A794-1BD9F8C09BD7}" type="slidenum">
              <a:rPr lang="en-US" altLang="tr-TR" sz="1200"/>
              <a:pPr/>
              <a:t>25</a:t>
            </a:fld>
            <a:endParaRPr lang="en-US" altLang="tr-TR" sz="120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99840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E3C88D9-7EED-4368-ACB5-57288EF18FDC}" type="slidenum">
              <a:rPr lang="en-US" altLang="tr-TR" sz="1200"/>
              <a:pPr/>
              <a:t>26</a:t>
            </a:fld>
            <a:endParaRPr lang="en-US" altLang="tr-TR" sz="120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0133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F8ECC96-9D7D-465B-9E1F-7465478F18D6}" type="slidenum">
              <a:rPr lang="en-US" altLang="tr-TR" sz="1200"/>
              <a:pPr/>
              <a:t>27</a:t>
            </a:fld>
            <a:endParaRPr lang="en-US" altLang="tr-TR" sz="120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713246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2360FB7-DC28-45E3-BADD-DE410C27F2BD}" type="slidenum">
              <a:rPr lang="en-US" altLang="tr-TR" sz="1200"/>
              <a:pPr/>
              <a:t>28</a:t>
            </a:fld>
            <a:endParaRPr lang="en-US" altLang="tr-TR" sz="120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69189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3590C7B-3F96-4A68-8B92-8A987BE2B1DE}" type="slidenum">
              <a:rPr lang="en-US" altLang="tr-TR" sz="1200"/>
              <a:pPr/>
              <a:t>29</a:t>
            </a:fld>
            <a:endParaRPr lang="en-US" altLang="tr-TR" sz="120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3450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C665CBB-7257-4566-923A-430361F0B044}" type="slidenum">
              <a:rPr lang="en-US" altLang="tr-TR" sz="1200"/>
              <a:pPr/>
              <a:t>3</a:t>
            </a:fld>
            <a:endParaRPr lang="en-US" altLang="tr-TR" sz="120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374889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C2AC41F-C519-431A-BDD3-DAFE4D1A5CF4}" type="slidenum">
              <a:rPr lang="en-US" altLang="tr-TR" sz="1200"/>
              <a:pPr/>
              <a:t>30</a:t>
            </a:fld>
            <a:endParaRPr lang="en-US" altLang="tr-TR" sz="120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867174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80FE5D1-7E36-457A-9170-6CCF1671F55E}" type="slidenum">
              <a:rPr lang="en-US" altLang="tr-TR" sz="1200"/>
              <a:pPr/>
              <a:t>31</a:t>
            </a:fld>
            <a:endParaRPr lang="en-US" altLang="tr-TR" sz="120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991416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44AB48A-A7EB-4A57-AB97-13B25490D1CA}" type="slidenum">
              <a:rPr lang="en-US" altLang="tr-TR" sz="1200"/>
              <a:pPr/>
              <a:t>32</a:t>
            </a:fld>
            <a:endParaRPr lang="en-US" altLang="tr-TR" sz="120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0685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5723B4B-BCCE-44DB-AA03-2B77224C7F10}" type="slidenum">
              <a:rPr lang="en-US" altLang="tr-TR" sz="1200"/>
              <a:pPr/>
              <a:t>33</a:t>
            </a:fld>
            <a:endParaRPr lang="en-US" altLang="tr-TR" sz="120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672154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32E3A55-4548-4080-BCF5-33905B807C4F}" type="slidenum">
              <a:rPr lang="en-US" altLang="tr-TR" sz="1200"/>
              <a:pPr/>
              <a:t>34</a:t>
            </a:fld>
            <a:endParaRPr lang="en-US" altLang="tr-TR" sz="120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291859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5E5E02E-C651-422E-B3FB-4776F7803E54}" type="slidenum">
              <a:rPr lang="en-US" altLang="tr-TR" sz="1200"/>
              <a:pPr/>
              <a:t>35</a:t>
            </a:fld>
            <a:endParaRPr lang="en-US" altLang="tr-TR" sz="120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7231138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392791B-1257-448D-9795-7A6766A5B4ED}" type="slidenum">
              <a:rPr lang="en-US" altLang="tr-TR" sz="1200"/>
              <a:pPr/>
              <a:t>36</a:t>
            </a:fld>
            <a:endParaRPr lang="en-US" altLang="tr-TR" sz="120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013715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6FFBE17-A09C-4617-94B1-7996A23D2170}" type="slidenum">
              <a:rPr lang="en-US" altLang="tr-TR" sz="1200"/>
              <a:pPr/>
              <a:t>37</a:t>
            </a:fld>
            <a:endParaRPr lang="en-US" altLang="tr-TR" sz="120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675115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BCFE62A-C030-4678-86EE-0BD904314439}" type="slidenum">
              <a:rPr lang="en-US" altLang="tr-TR" sz="1200"/>
              <a:pPr/>
              <a:t>38</a:t>
            </a:fld>
            <a:endParaRPr lang="en-US" altLang="tr-TR" sz="120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603929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4DD6F12-5415-489A-AE21-A733DC288D40}" type="slidenum">
              <a:rPr lang="en-US" altLang="tr-TR" sz="1200"/>
              <a:pPr/>
              <a:t>39</a:t>
            </a:fld>
            <a:endParaRPr lang="en-US" altLang="tr-TR" sz="120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16130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C43B0C0-1F3F-4C2C-AB8F-D87699FA69C0}" type="slidenum">
              <a:rPr lang="en-US" altLang="tr-TR" sz="1200"/>
              <a:pPr/>
              <a:t>4</a:t>
            </a:fld>
            <a:endParaRPr lang="en-US" altLang="tr-TR" sz="120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6391279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793AAE0-D8DE-4E69-AE73-B123BD264106}" type="slidenum">
              <a:rPr lang="en-US" altLang="tr-TR" sz="1200"/>
              <a:pPr/>
              <a:t>40</a:t>
            </a:fld>
            <a:endParaRPr lang="en-US" altLang="tr-TR" sz="120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027855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0B3DBAF-84B7-4F02-889F-E2D22EADAF8B}" type="slidenum">
              <a:rPr lang="en-US" altLang="tr-TR" sz="1200"/>
              <a:pPr/>
              <a:t>41</a:t>
            </a:fld>
            <a:endParaRPr lang="en-US" altLang="tr-TR" sz="120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718353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DBD7817-B798-48B1-902E-92C119CA1175}" type="slidenum">
              <a:rPr lang="en-US" altLang="tr-TR" sz="1200"/>
              <a:pPr/>
              <a:t>42</a:t>
            </a:fld>
            <a:endParaRPr lang="en-US" altLang="tr-TR" sz="120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9527056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0B15097-E941-4E47-BABC-0AC226F8CC2B}" type="slidenum">
              <a:rPr lang="en-US" altLang="tr-TR" sz="1200"/>
              <a:pPr/>
              <a:t>43</a:t>
            </a:fld>
            <a:endParaRPr lang="en-US" altLang="tr-TR" sz="120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335324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8F6F42C-DDBF-40AD-8A1B-0CD3825A5E12}" type="slidenum">
              <a:rPr lang="en-US" altLang="tr-TR" sz="1200"/>
              <a:pPr/>
              <a:t>44</a:t>
            </a:fld>
            <a:endParaRPr lang="en-US" altLang="tr-TR" sz="120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369600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73E04B1-7F23-493D-B08A-FBD279DA5BF9}" type="slidenum">
              <a:rPr lang="en-US" altLang="tr-TR" sz="1200"/>
              <a:pPr/>
              <a:t>45</a:t>
            </a:fld>
            <a:endParaRPr lang="en-US" altLang="tr-TR" sz="120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3608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18D395D-7E91-440B-B537-131579C45353}" type="slidenum">
              <a:rPr lang="en-US" altLang="tr-TR" sz="1200"/>
              <a:pPr/>
              <a:t>46</a:t>
            </a:fld>
            <a:endParaRPr lang="en-US" altLang="tr-TR" sz="120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5727197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C4E4A2C-7E91-45A7-96D3-9655EBB70033}" type="slidenum">
              <a:rPr lang="en-US" altLang="tr-TR" sz="1200"/>
              <a:pPr/>
              <a:t>47</a:t>
            </a:fld>
            <a:endParaRPr lang="en-US" altLang="tr-TR" sz="120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226845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797CE8A-D58D-4EDC-8E2D-EE9617790342}" type="slidenum">
              <a:rPr lang="en-US" altLang="tr-TR" sz="1200"/>
              <a:pPr/>
              <a:t>48</a:t>
            </a:fld>
            <a:endParaRPr lang="en-US" altLang="tr-TR" sz="120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8250403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B790A00-A206-4542-895D-E73BED09CCC2}" type="slidenum">
              <a:rPr lang="en-US" altLang="tr-TR" sz="1200"/>
              <a:pPr/>
              <a:t>49</a:t>
            </a:fld>
            <a:endParaRPr lang="en-US" altLang="tr-TR" sz="120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24475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5317EC3-B432-43DD-9913-E457748BB911}" type="slidenum">
              <a:rPr lang="en-US" altLang="tr-TR" sz="1200"/>
              <a:pPr/>
              <a:t>5</a:t>
            </a:fld>
            <a:endParaRPr lang="en-US" altLang="tr-TR" sz="120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3666684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B280384-16BD-48EC-8F82-82E7DD514280}" type="slidenum">
              <a:rPr lang="en-US" altLang="tr-TR" sz="1200"/>
              <a:pPr/>
              <a:t>50</a:t>
            </a:fld>
            <a:endParaRPr lang="en-US" altLang="tr-TR" sz="120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217274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C5B8299-2B3E-4871-B391-0A9B6CA15004}" type="slidenum">
              <a:rPr lang="en-US" altLang="tr-TR" sz="1200"/>
              <a:pPr/>
              <a:t>51</a:t>
            </a:fld>
            <a:endParaRPr lang="en-US" altLang="tr-TR" sz="120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1673145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966DD5E-50BA-45D0-9F24-06CE0E9DCE8F}" type="slidenum">
              <a:rPr lang="en-US" altLang="tr-TR" sz="1200"/>
              <a:pPr/>
              <a:t>52</a:t>
            </a:fld>
            <a:endParaRPr lang="en-US" altLang="tr-TR" sz="120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0795212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C5F9CFC-B435-4C3D-8F2B-5AC1B5B0E60A}" type="slidenum">
              <a:rPr lang="en-US" altLang="tr-TR" sz="1200"/>
              <a:pPr/>
              <a:t>53</a:t>
            </a:fld>
            <a:endParaRPr lang="en-US" altLang="tr-TR" sz="120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7824482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50AB488-AC4B-4823-AD7D-D14A0980F9E5}" type="slidenum">
              <a:rPr lang="en-US" altLang="tr-TR" sz="1200"/>
              <a:pPr/>
              <a:t>54</a:t>
            </a:fld>
            <a:endParaRPr lang="en-US" altLang="tr-TR" sz="1200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638927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64563B0-81D4-4887-BB39-247B1DA8FAC3}" type="slidenum">
              <a:rPr lang="en-US" altLang="tr-TR" sz="1200"/>
              <a:pPr/>
              <a:t>55</a:t>
            </a:fld>
            <a:endParaRPr lang="en-US" altLang="tr-TR" sz="1200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3571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C4D9E23-4A20-4CF1-88D0-CD3489BF4A64}" type="slidenum">
              <a:rPr lang="en-US" altLang="tr-TR" sz="1200"/>
              <a:pPr/>
              <a:t>56</a:t>
            </a:fld>
            <a:endParaRPr lang="en-US" altLang="tr-TR" sz="120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909809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A47DD38-89AD-471D-9345-E432F431DDFF}" type="slidenum">
              <a:rPr lang="en-US" altLang="tr-TR" sz="1200"/>
              <a:pPr/>
              <a:t>57</a:t>
            </a:fld>
            <a:endParaRPr lang="en-US" altLang="tr-TR" sz="120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7814926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01257E9-5496-4F3E-9D14-81EC7687F860}" type="slidenum">
              <a:rPr lang="en-US" altLang="tr-TR" sz="1200"/>
              <a:pPr/>
              <a:t>58</a:t>
            </a:fld>
            <a:endParaRPr lang="en-US" altLang="tr-TR" sz="1200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1011893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B7F730C-F75D-4137-A736-E7BF4747505C}" type="slidenum">
              <a:rPr lang="en-US" altLang="tr-TR" sz="1200"/>
              <a:pPr/>
              <a:t>59</a:t>
            </a:fld>
            <a:endParaRPr lang="en-US" altLang="tr-TR" sz="1200"/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30996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04CF595-B26C-464F-B39B-A6E82A18B266}" type="slidenum">
              <a:rPr lang="en-US" altLang="tr-TR" sz="1200"/>
              <a:pPr/>
              <a:t>6</a:t>
            </a:fld>
            <a:endParaRPr lang="en-US" altLang="tr-TR" sz="120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9139859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B00D7C6-DBA4-4DE5-8C07-3C6E1D3B1A20}" type="slidenum">
              <a:rPr lang="en-US" altLang="tr-TR" sz="1200"/>
              <a:pPr/>
              <a:t>60</a:t>
            </a:fld>
            <a:endParaRPr lang="en-US" altLang="tr-TR" sz="1200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219284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29A7F67-40F0-44CF-9AED-7B44E2A03398}" type="slidenum">
              <a:rPr lang="en-US" altLang="tr-TR" sz="1200"/>
              <a:pPr/>
              <a:t>61</a:t>
            </a:fld>
            <a:endParaRPr lang="en-US" altLang="tr-TR" sz="1200"/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6307567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9DB0A76-90E6-4795-BBA9-21F8D5062C93}" type="slidenum">
              <a:rPr lang="en-US" altLang="tr-TR" sz="1200"/>
              <a:pPr/>
              <a:t>63</a:t>
            </a:fld>
            <a:endParaRPr lang="en-US" altLang="tr-TR" sz="1200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5277956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41E3982-41AF-4C4C-97FD-77D2790F38D7}" type="slidenum">
              <a:rPr lang="en-US" altLang="tr-TR" sz="1200"/>
              <a:pPr/>
              <a:t>64</a:t>
            </a:fld>
            <a:endParaRPr lang="en-US" altLang="tr-TR" sz="1200"/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0331986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A624076-A7B0-499B-8FBD-9D5DB028550E}" type="slidenum">
              <a:rPr lang="en-US" altLang="tr-TR" sz="1200"/>
              <a:pPr/>
              <a:t>65</a:t>
            </a:fld>
            <a:endParaRPr lang="en-US" altLang="tr-TR" sz="1200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589266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19356BE-10FF-4060-95E0-821C14915D67}" type="slidenum">
              <a:rPr lang="en-US" altLang="tr-TR" sz="1200"/>
              <a:pPr/>
              <a:t>66</a:t>
            </a:fld>
            <a:endParaRPr lang="en-US" altLang="tr-TR" sz="1200"/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54826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3A7CA28-10DC-4283-8D01-7FDC24DF75C0}" type="slidenum">
              <a:rPr lang="en-US" altLang="tr-TR" sz="1200"/>
              <a:pPr/>
              <a:t>7</a:t>
            </a:fld>
            <a:endParaRPr lang="en-US" altLang="tr-TR" sz="120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0245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DF2AD40-EDEB-4A9E-AA97-2CE0A009EF4E}" type="slidenum">
              <a:rPr lang="en-US" altLang="tr-TR" sz="1200"/>
              <a:pPr/>
              <a:t>8</a:t>
            </a:fld>
            <a:endParaRPr lang="en-US" altLang="tr-TR" sz="120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16545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4981314-F0C0-4657-91F2-AD638EAC696F}" type="slidenum">
              <a:rPr lang="en-US" altLang="tr-TR" sz="1200"/>
              <a:pPr/>
              <a:t>9</a:t>
            </a:fld>
            <a:endParaRPr lang="en-US" altLang="tr-TR" sz="120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06513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91200" y="6583363"/>
            <a:ext cx="18415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defRPr/>
            </a:pPr>
            <a:r>
              <a:rPr lang="en-US" sz="1200" smtClean="0">
                <a:latin typeface="Courier" pitchFamily="49" charset="0"/>
              </a:rPr>
              <a:t>ISBN 0-321-49362-1</a:t>
            </a:r>
          </a:p>
        </p:txBody>
      </p:sp>
      <p:pic>
        <p:nvPicPr>
          <p:cNvPr id="5" name="Picture 8" descr="pl9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38" y="584200"/>
            <a:ext cx="4945062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779D5353-8A6A-4805-AFE4-D7BF4542CBA8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3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DEA80E4D-74FE-4605-91B4-733D0CBD95E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7461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7C6137BD-CD2F-4702-BC7D-03BDE660990B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111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</a:t>
            </a:r>
            <a:r>
              <a:rPr lang="en-US" dirty="0"/>
              <a:t>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34654A86-BF75-4649-A249-259E29149C2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4801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FC500889-9FDF-4155-8570-E350F292A81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246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2FEE49CC-7E4B-4731-81BC-5FE39ACD5D3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5857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E705671E-0288-4ED7-AE39-0949A6E2A14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8391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2B766C08-AEAA-4220-BFD4-67CFE6469C8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9437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674ABCED-5589-4F6B-967A-36A511413CFB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8786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53F3A709-20D5-4858-8297-0259C4C678D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2623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CB0AD89D-FD83-42CE-B4A4-614093960F4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2301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tr-TR"/>
              <a:t>1-</a:t>
            </a:r>
            <a:fld id="{2974492D-7DA2-4C0A-9E27-EB4045FDBF44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3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33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</a:t>
            </a:r>
            <a:r>
              <a:rPr lang="en-US" altLang="tr-TR" smtClean="0"/>
              <a:t> 2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Önemli Programlama Dillerinin Gelişimi</a:t>
            </a:r>
            <a:endParaRPr lang="en-US" altLang="tr-TR" smtClean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5562600" y="640080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2A9F45C-41E5-4F04-B196-E186FD2F60D0}" type="slidenum">
              <a:rPr lang="en-US" altLang="tr-TR" sz="1000">
                <a:latin typeface="Arial" panose="020B0604020202020204" pitchFamily="34" charset="0"/>
              </a:rPr>
              <a:pPr/>
              <a:t>10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Sözde Kodlar</a:t>
            </a:r>
            <a:r>
              <a:rPr lang="en-US" altLang="tr-TR" smtClean="0"/>
              <a:t>: </a:t>
            </a:r>
            <a:r>
              <a:rPr lang="tr-TR" altLang="tr-TR" smtClean="0"/>
              <a:t>Hızlı Kodlama</a:t>
            </a:r>
            <a:endParaRPr lang="en-US" altLang="tr-TR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Hızlı kodlama </a:t>
            </a:r>
            <a:r>
              <a:rPr lang="en-US" altLang="tr-TR" smtClean="0"/>
              <a:t>IBM 701 için 1954 yılında Backus tarafından geliştirilmiştir</a:t>
            </a:r>
          </a:p>
          <a:p>
            <a:pPr lvl="1" eaLnBrk="1" hangingPunct="1"/>
            <a:r>
              <a:rPr lang="en-US" altLang="tr-TR" smtClean="0"/>
              <a:t>Aritmetik ve matematik </a:t>
            </a:r>
            <a:r>
              <a:rPr lang="tr-TR" altLang="tr-TR" smtClean="0"/>
              <a:t>fonksiyonları</a:t>
            </a:r>
            <a:r>
              <a:rPr lang="en-US" altLang="tr-TR" smtClean="0"/>
              <a:t> için</a:t>
            </a:r>
            <a:r>
              <a:rPr lang="tr-TR" altLang="tr-TR" smtClean="0"/>
              <a:t> sözde operatörler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Koşullu ve koşulsuz dallanma</a:t>
            </a:r>
            <a:endParaRPr lang="tr-TR" altLang="tr-TR" smtClean="0"/>
          </a:p>
          <a:p>
            <a:pPr lvl="1" eaLnBrk="1" hangingPunct="1"/>
            <a:r>
              <a:rPr lang="tr-TR" altLang="tr-TR" smtClean="0"/>
              <a:t>Dizi erişimi için otomatik-artış kaydedicileri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Yavaş</a:t>
            </a:r>
            <a:r>
              <a:rPr lang="en-US" altLang="tr-TR" smtClean="0"/>
              <a:t>!</a:t>
            </a:r>
          </a:p>
          <a:p>
            <a:pPr lvl="1" eaLnBrk="1" hangingPunct="1"/>
            <a:r>
              <a:rPr lang="tr-TR" altLang="tr-TR" smtClean="0"/>
              <a:t>Kullanıcı programı için sadece 700 kelime arta kalmaktadır</a:t>
            </a:r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8E906CC-4808-4A6F-B82C-E6EF970242A3}" type="slidenum">
              <a:rPr lang="en-US" altLang="tr-TR" sz="1000">
                <a:latin typeface="Arial" panose="020B0604020202020204" pitchFamily="34" charset="0"/>
              </a:rPr>
              <a:pPr/>
              <a:t>11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Sözde Kodlar</a:t>
            </a:r>
            <a:r>
              <a:rPr lang="en-US" altLang="tr-TR" smtClean="0"/>
              <a:t>: </a:t>
            </a:r>
            <a:r>
              <a:rPr lang="tr-TR" altLang="tr-TR" smtClean="0"/>
              <a:t>İlgili Sistemler</a:t>
            </a:r>
            <a:endParaRPr lang="en-US" altLang="tr-TR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UNIVAC </a:t>
            </a:r>
            <a:r>
              <a:rPr lang="tr-TR" altLang="tr-TR" smtClean="0"/>
              <a:t>Sistem Derleme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Grace Hopper liderliğinde bir ekip tarafından geliştirildi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Sözde</a:t>
            </a:r>
            <a:r>
              <a:rPr lang="tr-TR" altLang="tr-TR" smtClean="0"/>
              <a:t> </a:t>
            </a:r>
            <a:r>
              <a:rPr lang="en-US" altLang="tr-TR" smtClean="0"/>
              <a:t>kod makine koduna genişletil</a:t>
            </a:r>
            <a:r>
              <a:rPr lang="tr-TR" altLang="tr-TR" smtClean="0"/>
              <a:t>di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David J. Wheeler (Cambridge </a:t>
            </a:r>
            <a:r>
              <a:rPr lang="tr-TR" altLang="tr-TR" smtClean="0"/>
              <a:t>Üniversitesi</a:t>
            </a:r>
            <a:r>
              <a:rPr lang="en-US" altLang="tr-TR" smtClean="0"/>
              <a:t>) </a:t>
            </a:r>
          </a:p>
          <a:p>
            <a:pPr lvl="1" eaLnBrk="1" hangingPunct="1"/>
            <a:r>
              <a:rPr lang="tr-TR" altLang="tr-TR" smtClean="0"/>
              <a:t>Mutlak adresleme problemini çözmek için yeniden yerleştirilebilir adres blokları kullanarak bir yöntem geliştirdi 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8B7541A-9610-45C4-8832-19E6CFA0A930}" type="slidenum">
              <a:rPr lang="en-US" altLang="tr-TR" sz="1000">
                <a:latin typeface="Arial" panose="020B0604020202020204" pitchFamily="34" charset="0"/>
              </a:rPr>
              <a:pPr/>
              <a:t>12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IBM 704 </a:t>
            </a:r>
            <a:r>
              <a:rPr lang="tr-TR" altLang="tr-TR" smtClean="0"/>
              <a:t>ve</a:t>
            </a:r>
            <a:r>
              <a:rPr lang="en-US" altLang="tr-TR" smtClean="0"/>
              <a:t> Fortran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tr-TR" sz="2400" smtClean="0"/>
              <a:t>Fortran 0: 1954 - </a:t>
            </a:r>
            <a:r>
              <a:rPr lang="tr-TR" altLang="tr-TR" sz="2400" smtClean="0"/>
              <a:t>Uygulanmadı</a:t>
            </a:r>
            <a:endParaRPr lang="en-US" altLang="tr-TR" sz="240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tr-TR" sz="2400" smtClean="0"/>
              <a:t>Fortran I:1957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İ</a:t>
            </a:r>
            <a:r>
              <a:rPr lang="en-US" altLang="tr-TR" sz="2000" smtClean="0"/>
              <a:t>ndeks kayıtların</a:t>
            </a:r>
            <a:r>
              <a:rPr lang="tr-TR" altLang="tr-TR" sz="2000" smtClean="0"/>
              <a:t>a</a:t>
            </a:r>
            <a:r>
              <a:rPr lang="en-US" altLang="tr-TR" sz="2000" smtClean="0"/>
              <a:t> ve kayan nokta donanımına sahip yeni IBM 704 için tasarlanmıştır</a:t>
            </a:r>
            <a:endParaRPr lang="tr-TR" altLang="tr-TR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/>
              <a:t>   - </a:t>
            </a:r>
            <a:r>
              <a:rPr lang="tr-TR" altLang="tr-TR" sz="2000" smtClean="0"/>
              <a:t>Bu durum derlenmiş programlama dilleri fikrine yol açtı,</a:t>
            </a:r>
            <a:r>
              <a:rPr lang="en-US" altLang="tr-TR" sz="2000" smtClean="0"/>
              <a:t> </a:t>
            </a:r>
            <a:r>
              <a:rPr lang="tr-TR" altLang="tr-TR" sz="2000" smtClean="0"/>
              <a:t>çünkü </a:t>
            </a:r>
            <a:r>
              <a:rPr lang="en-US" altLang="tr-TR" sz="2000" smtClean="0"/>
              <a:t>yorumlama maliyeti</a:t>
            </a:r>
            <a:r>
              <a:rPr lang="tr-TR" altLang="tr-TR" sz="2000" smtClean="0"/>
              <a:t>ni</a:t>
            </a:r>
            <a:r>
              <a:rPr lang="en-US" altLang="tr-TR" sz="2000" smtClean="0"/>
              <a:t> sakla</a:t>
            </a:r>
            <a:r>
              <a:rPr lang="tr-TR" altLang="tr-TR" sz="2000" smtClean="0"/>
              <a:t>y</a:t>
            </a:r>
            <a:r>
              <a:rPr lang="en-US" altLang="tr-TR" sz="2000" smtClean="0"/>
              <a:t>acak hiçbir yer yoktu (kayan nokta</a:t>
            </a:r>
            <a:r>
              <a:rPr lang="tr-TR" altLang="tr-TR" sz="2000" smtClean="0"/>
              <a:t>lı</a:t>
            </a:r>
            <a:r>
              <a:rPr lang="en-US" altLang="tr-TR" sz="2000" smtClean="0"/>
              <a:t> yazılımı</a:t>
            </a:r>
            <a:r>
              <a:rPr lang="tr-TR" altLang="tr-TR" sz="2000" smtClean="0"/>
              <a:t> yoktu</a:t>
            </a:r>
            <a:r>
              <a:rPr lang="en-US" altLang="tr-TR" sz="200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Gelişmenin çevresi</a:t>
            </a:r>
            <a:endParaRPr lang="en-US" altLang="tr-TR" sz="20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tr-TR" sz="1900" smtClean="0"/>
              <a:t>Bilgisayarlar </a:t>
            </a:r>
            <a:r>
              <a:rPr lang="tr-TR" altLang="tr-TR" sz="1900" smtClean="0"/>
              <a:t>kapasite açısından </a:t>
            </a:r>
            <a:r>
              <a:rPr lang="en-US" altLang="tr-TR" sz="1900" smtClean="0"/>
              <a:t>küçük ve güvenilmez</a:t>
            </a:r>
            <a:r>
              <a:rPr lang="tr-TR" altLang="tr-TR" sz="1900" smtClean="0"/>
              <a:t>di</a:t>
            </a:r>
          </a:p>
          <a:p>
            <a:pPr lvl="2" eaLnBrk="1" hangingPunct="1">
              <a:lnSpc>
                <a:spcPct val="90000"/>
              </a:lnSpc>
            </a:pPr>
            <a:r>
              <a:rPr lang="tr-TR" altLang="tr-TR" sz="1900" smtClean="0"/>
              <a:t>Uygulamalar bilimseldi</a:t>
            </a:r>
            <a:endParaRPr lang="en-US" altLang="tr-TR" sz="1900" smtClean="0"/>
          </a:p>
          <a:p>
            <a:pPr lvl="2" eaLnBrk="1" hangingPunct="1">
              <a:lnSpc>
                <a:spcPct val="90000"/>
              </a:lnSpc>
            </a:pPr>
            <a:r>
              <a:rPr lang="tr-TR" altLang="tr-TR" sz="1900" smtClean="0"/>
              <a:t>Programlama metodolojisi ve araçları yoktu</a:t>
            </a:r>
            <a:endParaRPr lang="en-US" altLang="tr-TR" sz="1900" smtClean="0"/>
          </a:p>
          <a:p>
            <a:pPr lvl="2" eaLnBrk="1" hangingPunct="1">
              <a:lnSpc>
                <a:spcPct val="90000"/>
              </a:lnSpc>
            </a:pPr>
            <a:r>
              <a:rPr lang="sv-SE" altLang="tr-TR" sz="1900" smtClean="0"/>
              <a:t>Makine verimliliği en önemli sorundu</a:t>
            </a:r>
            <a:endParaRPr lang="en-US" altLang="tr-TR" sz="1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4A3E69A-8CEE-4568-B5D0-02B0D799712B}" type="slidenum">
              <a:rPr lang="en-US" altLang="tr-TR" sz="1000">
                <a:latin typeface="Arial" panose="020B0604020202020204" pitchFamily="34" charset="0"/>
              </a:rPr>
              <a:pPr/>
              <a:t>13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Fortran Tasarım Süreci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tr-TR" altLang="tr-TR" smtClean="0"/>
              <a:t>Fortran I tasarımında çevrenin etkisi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Dinamik depolamaya gerek yok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Iyi bir dizi işleme ve sayma döngüler</a:t>
            </a:r>
            <a:r>
              <a:rPr lang="tr-TR" altLang="tr-TR" smtClean="0"/>
              <a:t>ine ihtiyaç duyuluyordu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String işleme, ondalık aritmetik veya güçlü girdi/çıktı </a:t>
            </a:r>
            <a:r>
              <a:rPr lang="tr-TR" altLang="tr-TR" smtClean="0"/>
              <a:t>yoktu </a:t>
            </a:r>
            <a:r>
              <a:rPr lang="en-US" altLang="tr-TR" smtClean="0"/>
              <a:t>(iş yazılımı için)</a:t>
            </a:r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DF8EC00-C96F-4450-9CC0-0016471B35C8}" type="slidenum">
              <a:rPr lang="en-US" altLang="tr-TR" sz="1000">
                <a:latin typeface="Arial" panose="020B0604020202020204" pitchFamily="34" charset="0"/>
              </a:rPr>
              <a:pPr/>
              <a:t>14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Fortran I </a:t>
            </a:r>
            <a:r>
              <a:rPr lang="tr-TR" altLang="tr-TR" smtClean="0"/>
              <a:t>Genel Bakış</a:t>
            </a:r>
            <a:endParaRPr lang="en-US" altLang="tr-TR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Fortran’ın ilk uygulanan sürümü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İsimler altı karakter uzunluğa kadar olabiliyordu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Post-testi sayma döngüsü</a:t>
            </a:r>
            <a:r>
              <a:rPr lang="tr-TR" altLang="tr-TR" smtClean="0"/>
              <a:t> (</a:t>
            </a:r>
            <a:r>
              <a:rPr lang="en-US" altLang="tr-TR" b="1" smtClean="0">
                <a:latin typeface="Courier New" panose="02070309020205020404" pitchFamily="49" charset="0"/>
              </a:rPr>
              <a:t>DO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/>
              <a:t>Formatlanmış</a:t>
            </a:r>
            <a:r>
              <a:rPr lang="en-US" altLang="tr-TR" smtClean="0"/>
              <a:t> I/O</a:t>
            </a:r>
          </a:p>
          <a:p>
            <a:pPr lvl="1" eaLnBrk="1" hangingPunct="1"/>
            <a:r>
              <a:rPr lang="tr-TR" altLang="tr-TR" smtClean="0"/>
              <a:t>Kullanıcı tanımlı alt programlar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Üç yollu seçme ifadeleri </a:t>
            </a:r>
            <a:r>
              <a:rPr lang="en-US" altLang="tr-TR" smtClean="0"/>
              <a:t>(ari</a:t>
            </a:r>
            <a:r>
              <a:rPr lang="tr-TR" altLang="tr-TR" smtClean="0"/>
              <a:t>tmetik</a:t>
            </a:r>
            <a:r>
              <a:rPr lang="en-US" altLang="tr-TR" smtClean="0"/>
              <a:t> </a:t>
            </a:r>
            <a:r>
              <a:rPr lang="en-US" altLang="tr-TR" b="1" smtClean="0">
                <a:latin typeface="Courier New" panose="02070309020205020404" pitchFamily="49" charset="0"/>
              </a:rPr>
              <a:t>IF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/>
              <a:t>Veri tip ifadeleri bulunmamakta</a:t>
            </a:r>
            <a:endParaRPr lang="en-US" altLang="tr-TR" smtClean="0"/>
          </a:p>
          <a:p>
            <a:pPr eaLnBrk="1" hangingPunct="1"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6B79D75-C333-4E2F-9B88-3FDEC98CDB2E}" type="slidenum">
              <a:rPr lang="en-US" altLang="tr-TR" sz="1000">
                <a:latin typeface="Arial" panose="020B0604020202020204" pitchFamily="34" charset="0"/>
              </a:rPr>
              <a:pPr/>
              <a:t>15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Fortran I </a:t>
            </a:r>
            <a:r>
              <a:rPr lang="tr-TR" altLang="tr-TR" smtClean="0"/>
              <a:t>Genel Bakış</a:t>
            </a:r>
            <a:r>
              <a:rPr lang="en-US" altLang="tr-TR" smtClean="0"/>
              <a:t> (</a:t>
            </a:r>
            <a:r>
              <a:rPr lang="tr-TR" altLang="tr-TR" smtClean="0"/>
              <a:t>devamı</a:t>
            </a:r>
            <a:r>
              <a:rPr lang="en-US" altLang="tr-TR" smtClean="0"/>
              <a:t>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FORTRAN’ın ilk uygulanan sürümü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Ayrı derlemesi yoktu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18 işçi-yıllık bir çaba sonrasında d</a:t>
            </a:r>
            <a:r>
              <a:rPr lang="en-US" altLang="tr-TR" smtClean="0"/>
              <a:t>erleyici Nisan 1957'de çıktı</a:t>
            </a:r>
          </a:p>
          <a:p>
            <a:pPr lvl="1" eaLnBrk="1" hangingPunct="1"/>
            <a:r>
              <a:rPr lang="tr-TR" altLang="tr-TR" smtClean="0"/>
              <a:t>Genelde 704’ün kötü güvenilirliği nedeniyle 400 satırdan daha büyük programlar nadiren doğru derleniyordu. 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Kod çok hızlı idi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Hızlıca yaygın olarak kullanıldı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7B29DCF-87CC-4B8E-89A4-B33B2CF7F28D}" type="slidenum">
              <a:rPr lang="en-US" altLang="tr-TR" sz="1000">
                <a:latin typeface="Arial" panose="020B0604020202020204" pitchFamily="34" charset="0"/>
              </a:rPr>
              <a:pPr/>
              <a:t>16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Fortran II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1958’de dağıtıldı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Bağımsız derleme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Hatalar düzeltildi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5C255E8-BC2B-475A-A2A1-09D0D5624BCF}" type="slidenum">
              <a:rPr lang="en-US" altLang="tr-TR" sz="1000">
                <a:latin typeface="Arial" panose="020B0604020202020204" pitchFamily="34" charset="0"/>
              </a:rPr>
              <a:pPr/>
              <a:t>17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Fortran IV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1960-62</a:t>
            </a:r>
            <a:r>
              <a:rPr lang="tr-TR" altLang="tr-TR" smtClean="0"/>
              <a:t> yılları arasında geliştirildi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Açık tip bildirimleri</a:t>
            </a:r>
            <a:endParaRPr lang="tr-TR" altLang="tr-TR" smtClean="0"/>
          </a:p>
          <a:p>
            <a:pPr lvl="1" eaLnBrk="1" hangingPunct="1"/>
            <a:r>
              <a:rPr lang="tr-TR" altLang="tr-TR" smtClean="0"/>
              <a:t>Mantıksal seçim ifadesi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Alt program isimleri parametreler olabiliyordu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1966 yılında </a:t>
            </a:r>
            <a:r>
              <a:rPr lang="en-US" altLang="tr-TR" smtClean="0"/>
              <a:t>ANSI </a:t>
            </a:r>
            <a:r>
              <a:rPr lang="tr-TR" altLang="tr-TR" smtClean="0"/>
              <a:t>standardını aldı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7EE31B6-F1EA-4CDA-B52D-8E4AF35B0C76}" type="slidenum">
              <a:rPr lang="en-US" altLang="tr-TR" sz="1000">
                <a:latin typeface="Arial" panose="020B0604020202020204" pitchFamily="34" charset="0"/>
              </a:rPr>
              <a:pPr/>
              <a:t>18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Fortran 77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1978 yılında yeni standartları oldu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Karakter dizesi</a:t>
            </a:r>
            <a:r>
              <a:rPr lang="tr-TR" altLang="tr-TR" smtClean="0"/>
              <a:t> (string)</a:t>
            </a:r>
            <a:r>
              <a:rPr lang="en-US" altLang="tr-TR" smtClean="0"/>
              <a:t> işleme</a:t>
            </a:r>
            <a:endParaRPr lang="tr-TR" altLang="tr-TR" smtClean="0"/>
          </a:p>
          <a:p>
            <a:pPr lvl="1" eaLnBrk="1" hangingPunct="1"/>
            <a:r>
              <a:rPr lang="tr-TR" altLang="tr-TR" smtClean="0"/>
              <a:t>Mantıksal döngü kontrol ifadesi</a:t>
            </a:r>
            <a:endParaRPr lang="en-US" altLang="tr-TR" smtClean="0"/>
          </a:p>
          <a:p>
            <a:pPr lvl="1" eaLnBrk="1" hangingPunct="1"/>
            <a:r>
              <a:rPr lang="en-US" altLang="tr-TR" b="1" smtClean="0">
                <a:latin typeface="Courier New" panose="02070309020205020404" pitchFamily="49" charset="0"/>
              </a:rPr>
              <a:t>IF-THEN-ELSE</a:t>
            </a:r>
            <a:r>
              <a:rPr lang="en-US" altLang="tr-TR" smtClean="0"/>
              <a:t> </a:t>
            </a:r>
            <a:r>
              <a:rPr lang="tr-TR" altLang="tr-TR" smtClean="0"/>
              <a:t>ifadesi</a:t>
            </a:r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45E784A-3BDD-431B-B421-72321B84758D}" type="slidenum">
              <a:rPr lang="en-US" altLang="tr-TR" sz="1000">
                <a:latin typeface="Arial" panose="020B0604020202020204" pitchFamily="34" charset="0"/>
              </a:rPr>
              <a:pPr/>
              <a:t>19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Fortran 90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Fortran 77’ye nazaran daha fazla önemli değişimler yapıldı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Modüller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Dinamik diziler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İşaretleyiciler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Önyineleme</a:t>
            </a:r>
            <a:endParaRPr lang="en-US" altLang="tr-TR" smtClean="0"/>
          </a:p>
          <a:p>
            <a:pPr lvl="1" eaLnBrk="1" hangingPunct="1"/>
            <a:r>
              <a:rPr lang="en-US" altLang="tr-TR" b="1" smtClean="0">
                <a:latin typeface="Courier New" panose="02070309020205020404" pitchFamily="49" charset="0"/>
              </a:rPr>
              <a:t>CASE</a:t>
            </a:r>
            <a:r>
              <a:rPr lang="en-US" altLang="tr-TR" smtClean="0"/>
              <a:t> </a:t>
            </a:r>
            <a:r>
              <a:rPr lang="tr-TR" altLang="tr-TR" smtClean="0"/>
              <a:t>ifadesi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Parametre tür denetlemesi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0AB6C79-D97A-4A3A-8FB3-594DA8EEE66F}" type="slidenum">
              <a:rPr lang="en-US" altLang="tr-TR" sz="1000">
                <a:latin typeface="Arial" panose="020B0604020202020204" pitchFamily="34" charset="0"/>
              </a:rPr>
              <a:pPr/>
              <a:t>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</a:t>
            </a:r>
            <a:r>
              <a:rPr lang="en-US" altLang="tr-TR" smtClean="0"/>
              <a:t> 2 </a:t>
            </a:r>
            <a:r>
              <a:rPr lang="tr-TR" altLang="tr-TR" smtClean="0"/>
              <a:t>Konular</a:t>
            </a:r>
            <a:endParaRPr lang="en-US" altLang="tr-TR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marL="533400" indent="-533400" eaLnBrk="1" hangingPunct="1"/>
            <a:r>
              <a:rPr lang="en-US" altLang="tr-TR" smtClean="0"/>
              <a:t>Zuse’</a:t>
            </a:r>
            <a:r>
              <a:rPr lang="tr-TR" altLang="tr-TR" smtClean="0"/>
              <a:t>nin</a:t>
            </a:r>
            <a:r>
              <a:rPr lang="en-US" altLang="tr-TR" smtClean="0"/>
              <a:t> Plankalkül</a:t>
            </a:r>
            <a:r>
              <a:rPr lang="tr-TR" altLang="tr-TR" smtClean="0"/>
              <a:t>’ü (Programlama dilinin adı)</a:t>
            </a:r>
            <a:endParaRPr lang="en-US" altLang="tr-TR" smtClean="0"/>
          </a:p>
          <a:p>
            <a:pPr marL="533400" indent="-533400" eaLnBrk="1" hangingPunct="1"/>
            <a:r>
              <a:rPr lang="tr-TR" altLang="tr-TR" smtClean="0"/>
              <a:t>Minimum Donanımlı Programlama</a:t>
            </a:r>
            <a:r>
              <a:rPr lang="en-US" altLang="tr-TR" smtClean="0"/>
              <a:t>: </a:t>
            </a:r>
            <a:r>
              <a:rPr lang="tr-TR" altLang="tr-TR" smtClean="0"/>
              <a:t>Sözde Kodlar</a:t>
            </a:r>
          </a:p>
          <a:p>
            <a:pPr marL="533400" indent="-533400" eaLnBrk="1" hangingPunct="1"/>
            <a:r>
              <a:rPr lang="en-US" altLang="tr-TR" smtClean="0"/>
              <a:t>IBM 704 </a:t>
            </a:r>
            <a:r>
              <a:rPr lang="tr-TR" altLang="tr-TR" smtClean="0"/>
              <a:t>ve</a:t>
            </a:r>
            <a:r>
              <a:rPr lang="en-US" altLang="tr-TR" smtClean="0"/>
              <a:t> Fortran</a:t>
            </a:r>
          </a:p>
          <a:p>
            <a:pPr marL="533400" indent="-533400" eaLnBrk="1" hangingPunct="1"/>
            <a:r>
              <a:rPr lang="tr-TR" altLang="tr-TR" smtClean="0"/>
              <a:t>Fonksiyonel Programlama</a:t>
            </a:r>
            <a:r>
              <a:rPr lang="en-US" altLang="tr-TR" smtClean="0"/>
              <a:t>: LISP</a:t>
            </a:r>
          </a:p>
          <a:p>
            <a:pPr marL="533400" indent="-533400" eaLnBrk="1" hangingPunct="1"/>
            <a:r>
              <a:rPr lang="tr-TR" altLang="tr-TR" smtClean="0"/>
              <a:t>Sofistikeliğe (Çok Yönlülüğe) Doğru İlk Adım</a:t>
            </a:r>
            <a:r>
              <a:rPr lang="en-US" altLang="tr-TR" smtClean="0"/>
              <a:t>: ALGOL 60</a:t>
            </a:r>
          </a:p>
          <a:p>
            <a:pPr marL="533400" indent="-533400" eaLnBrk="1" hangingPunct="1"/>
            <a:r>
              <a:rPr lang="tr-TR" altLang="tr-TR" smtClean="0"/>
              <a:t>Ticari Kayıtları Bilgisayarlaştırma</a:t>
            </a:r>
            <a:r>
              <a:rPr lang="en-US" altLang="tr-TR" smtClean="0"/>
              <a:t>: COBOL</a:t>
            </a:r>
          </a:p>
          <a:p>
            <a:pPr marL="533400" indent="-533400" eaLnBrk="1" hangingPunct="1"/>
            <a:r>
              <a:rPr lang="tr-TR" altLang="tr-TR" smtClean="0"/>
              <a:t>Zaman Paylaşımının Başlangıcı</a:t>
            </a:r>
            <a:r>
              <a:rPr lang="en-US" altLang="tr-TR" smtClean="0"/>
              <a:t>: BASIC</a:t>
            </a:r>
          </a:p>
          <a:p>
            <a:pPr marL="533400" indent="-533400" eaLnBrk="1" hangingPunct="1"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86EBB74-C322-4378-9EF8-9275CBF7C363}" type="slidenum">
              <a:rPr lang="en-US" altLang="tr-TR" sz="1000">
                <a:latin typeface="Arial" panose="020B0604020202020204" pitchFamily="34" charset="0"/>
              </a:rPr>
              <a:pPr/>
              <a:t>20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Fortran’ın En Son Sürümü</a:t>
            </a:r>
            <a:endParaRPr lang="es-MX" altLang="tr-TR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tr-TR" smtClean="0"/>
              <a:t>Fortran 95 – nispeten ufak eklemeler, artı bazı </a:t>
            </a:r>
            <a:r>
              <a:rPr lang="tr-TR" altLang="tr-TR" smtClean="0"/>
              <a:t>silmeler</a:t>
            </a:r>
            <a:endParaRPr lang="es-MX" altLang="tr-TR" smtClean="0"/>
          </a:p>
          <a:p>
            <a:pPr eaLnBrk="1" hangingPunct="1"/>
            <a:r>
              <a:rPr lang="es-MX" altLang="tr-TR" smtClean="0"/>
              <a:t>Fortran 2003 - </a:t>
            </a:r>
            <a:r>
              <a:rPr lang="tr-TR" altLang="tr-TR" smtClean="0"/>
              <a:t>Aynı</a:t>
            </a:r>
            <a:endParaRPr lang="es-MX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2A137D1-7601-42E7-981C-45A780821C7D}" type="slidenum">
              <a:rPr lang="en-US" altLang="tr-TR" sz="1000">
                <a:latin typeface="Arial" panose="020B0604020202020204" pitchFamily="34" charset="0"/>
              </a:rPr>
              <a:pPr/>
              <a:t>21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Fortran </a:t>
            </a:r>
            <a:r>
              <a:rPr lang="tr-TR" altLang="tr-TR" smtClean="0"/>
              <a:t>Değerlendirmesi</a:t>
            </a:r>
            <a:endParaRPr lang="en-US" altLang="tr-TR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Son derece optimize derleyicileri</a:t>
            </a:r>
            <a:r>
              <a:rPr lang="tr-TR" altLang="tr-TR" smtClean="0"/>
              <a:t> </a:t>
            </a:r>
            <a:r>
              <a:rPr lang="en-US" altLang="tr-TR" smtClean="0"/>
              <a:t>(</a:t>
            </a:r>
            <a:r>
              <a:rPr lang="tr-TR" altLang="tr-TR" smtClean="0"/>
              <a:t>90 öncesi tüm sürümleri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/>
              <a:t>Tüm değişkenlerin tip ve depolaması çalışma zamanından önce düzeltilir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Bilgisayarların kullanıldığı yol dramatik olarak daima değişti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Bilgisayar dünyasında geçerli dil olarak karakterize edildi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8DCD53B-9730-4743-8265-8F851C8B4D31}" type="slidenum">
              <a:rPr lang="en-US" altLang="tr-TR" sz="1000">
                <a:latin typeface="Arial" panose="020B0604020202020204" pitchFamily="34" charset="0"/>
              </a:rPr>
              <a:pPr/>
              <a:t>22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Fonksiyonel Programlama</a:t>
            </a:r>
            <a:r>
              <a:rPr lang="en-US" altLang="tr-TR" smtClean="0"/>
              <a:t>: LISP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tr-TR" smtClean="0"/>
              <a:t>LISt Processing language</a:t>
            </a:r>
          </a:p>
          <a:p>
            <a:pPr lvl="1" eaLnBrk="1" hangingPunct="1"/>
            <a:r>
              <a:rPr lang="en-US" altLang="tr-TR" smtClean="0"/>
              <a:t>   </a:t>
            </a:r>
            <a:r>
              <a:rPr lang="tr-TR" altLang="tr-TR" smtClean="0"/>
              <a:t>MIT’de McCarthy tarafından tasarlandı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Yapay zeka (</a:t>
            </a:r>
            <a:r>
              <a:rPr lang="en-US" altLang="tr-TR" smtClean="0"/>
              <a:t>AI</a:t>
            </a:r>
            <a:r>
              <a:rPr lang="tr-TR" altLang="tr-TR" smtClean="0"/>
              <a:t>) araştırması için ihtiyaç duyulan dil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L</a:t>
            </a:r>
            <a:r>
              <a:rPr lang="en-US" altLang="tr-TR" smtClean="0"/>
              <a:t>istelerde </a:t>
            </a:r>
            <a:r>
              <a:rPr lang="tr-TR" altLang="tr-TR" smtClean="0"/>
              <a:t>i</a:t>
            </a:r>
            <a:r>
              <a:rPr lang="en-US" altLang="tr-TR" smtClean="0"/>
              <a:t>şlem verileri</a:t>
            </a:r>
            <a:r>
              <a:rPr lang="tr-TR" altLang="tr-TR" smtClean="0"/>
              <a:t> (dizilerin yerine)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Sembolik hesaplamalar (sayısal yerine)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Sadece iki veri tipi var:</a:t>
            </a:r>
            <a:r>
              <a:rPr lang="en-US" altLang="tr-TR" smtClean="0"/>
              <a:t> </a:t>
            </a:r>
            <a:r>
              <a:rPr lang="tr-TR" altLang="tr-TR" smtClean="0"/>
              <a:t>A</a:t>
            </a:r>
            <a:r>
              <a:rPr lang="en-US" altLang="tr-TR" smtClean="0"/>
              <a:t>tom</a:t>
            </a:r>
            <a:r>
              <a:rPr lang="tr-TR" altLang="tr-TR" smtClean="0"/>
              <a:t>lar ve listeler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Sözdizimi </a:t>
            </a:r>
            <a:r>
              <a:rPr lang="tr-TR" altLang="tr-TR" i="1" smtClean="0"/>
              <a:t>lambda matematiğine</a:t>
            </a:r>
            <a:r>
              <a:rPr lang="tr-TR" altLang="tr-TR" smtClean="0"/>
              <a:t> dayanır</a:t>
            </a:r>
            <a:endParaRPr lang="en-US" altLang="tr-TR" i="1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654447C-821B-45D6-9A5C-55B4649C6D43}" type="slidenum">
              <a:rPr lang="en-US" altLang="tr-TR" sz="1000">
                <a:latin typeface="Arial" panose="020B0604020202020204" pitchFamily="34" charset="0"/>
              </a:rPr>
              <a:pPr/>
              <a:t>23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7924800" cy="901700"/>
          </a:xfrm>
        </p:spPr>
        <p:txBody>
          <a:bodyPr/>
          <a:lstStyle/>
          <a:p>
            <a:pPr eaLnBrk="1" hangingPunct="1"/>
            <a:r>
              <a:rPr lang="en-US" altLang="tr-TR" smtClean="0"/>
              <a:t>İki LISP Listesini</a:t>
            </a:r>
            <a:r>
              <a:rPr lang="tr-TR" altLang="tr-TR" smtClean="0"/>
              <a:t>n</a:t>
            </a:r>
            <a:r>
              <a:rPr lang="en-US" altLang="tr-TR" smtClean="0"/>
              <a:t> Gösterimi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44625"/>
            <a:ext cx="573405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09600" y="5072063"/>
            <a:ext cx="502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tr-TR" altLang="tr-TR" sz="1800" b="1">
                <a:latin typeface="Courier New" panose="02070309020205020404" pitchFamily="49" charset="0"/>
              </a:rPr>
              <a:t>Listelerinin gösterimi</a:t>
            </a:r>
            <a:endParaRPr lang="es-MX" altLang="tr-TR" sz="1800" b="1">
              <a:latin typeface="Courier New" panose="02070309020205020404" pitchFamily="49" charset="0"/>
            </a:endParaRPr>
          </a:p>
          <a:p>
            <a:r>
              <a:rPr lang="tr-TR" altLang="tr-TR" sz="1800" b="1">
                <a:latin typeface="Courier New" panose="02070309020205020404" pitchFamily="49" charset="0"/>
              </a:rPr>
              <a:t>(</a:t>
            </a:r>
            <a:r>
              <a:rPr lang="es-MX" altLang="tr-TR" sz="1800" b="1">
                <a:latin typeface="Courier New" panose="02070309020205020404" pitchFamily="49" charset="0"/>
              </a:rPr>
              <a:t>A B C D)</a:t>
            </a:r>
            <a:r>
              <a:rPr lang="tr-TR" altLang="tr-TR" sz="1800" b="1">
                <a:latin typeface="Courier New" panose="02070309020205020404" pitchFamily="49" charset="0"/>
              </a:rPr>
              <a:t> ve </a:t>
            </a:r>
            <a:r>
              <a:rPr lang="es-MX" altLang="tr-TR" sz="1800" b="1">
                <a:latin typeface="Courier New" panose="02070309020205020404" pitchFamily="49" charset="0"/>
              </a:rPr>
              <a:t>(A (B C) D (E (F G))</a:t>
            </a:r>
            <a:r>
              <a:rPr lang="tr-TR" altLang="tr-TR" sz="1800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FA798DA-E826-4942-B8F1-2ADA4CE9E528}" type="slidenum">
              <a:rPr lang="en-US" altLang="tr-TR" sz="1000">
                <a:latin typeface="Arial" panose="020B0604020202020204" pitchFamily="34" charset="0"/>
              </a:rPr>
              <a:pPr/>
              <a:t>24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LISP </a:t>
            </a:r>
            <a:r>
              <a:rPr lang="tr-TR" altLang="tr-TR" smtClean="0"/>
              <a:t>Değerlendirilmesi</a:t>
            </a:r>
            <a:endParaRPr lang="en-US" altLang="tr-TR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Öncü f</a:t>
            </a:r>
            <a:r>
              <a:rPr lang="en-US" altLang="tr-TR" smtClean="0"/>
              <a:t>onksiyonel programlama </a:t>
            </a:r>
          </a:p>
          <a:p>
            <a:pPr lvl="1" eaLnBrk="1" hangingPunct="1"/>
            <a:r>
              <a:rPr lang="tr-TR" altLang="tr-TR" smtClean="0"/>
              <a:t>Değişken ve atamaya ihtiyaç yoktur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Özyineleme ve koşullu ifadeler üzerinden kontrol</a:t>
            </a:r>
          </a:p>
          <a:p>
            <a:pPr eaLnBrk="1" hangingPunct="1"/>
            <a:r>
              <a:rPr lang="tr-TR" altLang="tr-TR" smtClean="0"/>
              <a:t>AI (Artificial Intelligence) için hâlâ baskın bir dildir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COMMON LISP </a:t>
            </a:r>
            <a:r>
              <a:rPr lang="tr-TR" altLang="tr-TR" smtClean="0"/>
              <a:t>ve</a:t>
            </a:r>
            <a:r>
              <a:rPr lang="en-US" altLang="tr-TR" smtClean="0"/>
              <a:t> Scheme </a:t>
            </a:r>
            <a:r>
              <a:rPr lang="tr-TR" altLang="tr-TR" smtClean="0"/>
              <a:t>LISP’in çağdaş lehçeleridir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ML, Miranda</a:t>
            </a:r>
            <a:r>
              <a:rPr lang="tr-TR" altLang="tr-TR" smtClean="0"/>
              <a:t> ve </a:t>
            </a:r>
            <a:r>
              <a:rPr lang="en-US" altLang="tr-TR" smtClean="0"/>
              <a:t>Haskell </a:t>
            </a:r>
            <a:r>
              <a:rPr lang="tr-TR" altLang="tr-TR" smtClean="0"/>
              <a:t>ilgili dillerdir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39D945F-AC29-41B4-8E45-7B9A60FD7318}" type="slidenum">
              <a:rPr lang="en-US" altLang="tr-TR" sz="1000">
                <a:latin typeface="Arial" panose="020B0604020202020204" pitchFamily="34" charset="0"/>
              </a:rPr>
              <a:pPr/>
              <a:t>25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Scheme</a:t>
            </a:r>
            <a:r>
              <a:rPr lang="en-US" altLang="tr-TR" sz="3200" smtClean="0"/>
              <a:t>	</a:t>
            </a:r>
            <a:br>
              <a:rPr lang="en-US" altLang="tr-TR" sz="3200" smtClean="0"/>
            </a:br>
            <a:endParaRPr lang="en-US" altLang="tr-TR" sz="320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1970’lerin ortalarında MIT’de geliştirildi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Küçüktür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Statik kapsamın yaygın kullanımı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Birinci sınıf varlıklar olarak </a:t>
            </a:r>
            <a:r>
              <a:rPr lang="tr-TR" altLang="tr-TR" smtClean="0"/>
              <a:t>i</a:t>
            </a:r>
            <a:r>
              <a:rPr lang="en-US" altLang="tr-TR" smtClean="0"/>
              <a:t>şlevleri</a:t>
            </a:r>
          </a:p>
          <a:p>
            <a:pPr eaLnBrk="1" hangingPunct="1"/>
            <a:r>
              <a:rPr lang="tr-TR" altLang="tr-TR" smtClean="0"/>
              <a:t>Basit sözdizimi (ve küçük boyutu) onu eğitim uygulamaları için ideal kılar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17FAF20-F441-4563-B062-68B49B6AB54C}" type="slidenum">
              <a:rPr lang="en-US" altLang="tr-TR" sz="1000">
                <a:latin typeface="Arial" panose="020B0604020202020204" pitchFamily="34" charset="0"/>
              </a:rPr>
              <a:pPr/>
              <a:t>26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COMMON LISP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LISP’in birkaç lehçesinin özelliklerini tek bir dilde birleştirme çabasıdır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Büyük</a:t>
            </a:r>
            <a:r>
              <a:rPr lang="en-US" altLang="tr-TR" smtClean="0"/>
              <a:t>, </a:t>
            </a:r>
            <a:r>
              <a:rPr lang="tr-TR" altLang="tr-TR" smtClean="0"/>
              <a:t>karmaşık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80DFC8B-F161-41AC-A27D-56BD1EB4A9F4}" type="slidenum">
              <a:rPr lang="en-US" altLang="tr-TR" sz="1000">
                <a:latin typeface="Arial" panose="020B0604020202020204" pitchFamily="34" charset="0"/>
              </a:rPr>
              <a:pPr/>
              <a:t>27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tr-TR" smtClean="0"/>
              <a:t>Sofistikeliğe </a:t>
            </a:r>
            <a:r>
              <a:rPr lang="tr-TR" altLang="tr-TR" smtClean="0"/>
              <a:t>Doğru İlk</a:t>
            </a:r>
            <a:r>
              <a:rPr lang="en-US" altLang="tr-TR" smtClean="0"/>
              <a:t> </a:t>
            </a:r>
            <a:r>
              <a:rPr lang="tr-TR" altLang="tr-TR" smtClean="0"/>
              <a:t>Adım</a:t>
            </a:r>
            <a:r>
              <a:rPr lang="en-US" altLang="tr-TR" smtClean="0"/>
              <a:t>: ALGOL 60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Gelişme çevresi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FORTRAN (</a:t>
            </a:r>
            <a:r>
              <a:rPr lang="tr-TR" altLang="tr-TR" smtClean="0"/>
              <a:t>sadece</a:t>
            </a:r>
            <a:r>
              <a:rPr lang="en-US" altLang="tr-TR" smtClean="0"/>
              <a:t>) IBM 70x içindi</a:t>
            </a:r>
          </a:p>
          <a:p>
            <a:pPr lvl="1" eaLnBrk="1" hangingPunct="1"/>
            <a:r>
              <a:rPr lang="tr-TR" altLang="tr-TR" smtClean="0"/>
              <a:t>Diğer bir çok dil geliştirildi, tümü özel makineler içindi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Taşınabilir dil değillerdi; hepsi makineye bağlıydılar</a:t>
            </a:r>
          </a:p>
          <a:p>
            <a:pPr lvl="1" eaLnBrk="1" hangingPunct="1"/>
            <a:r>
              <a:rPr lang="tr-TR" altLang="tr-TR" smtClean="0"/>
              <a:t>Algoritma haberleşmesi için evrensel bir dil değildi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ALGOL 60 </a:t>
            </a:r>
            <a:r>
              <a:rPr lang="tr-TR" altLang="tr-TR" smtClean="0"/>
              <a:t>evrensel bir dil tasarlama çabasının sonucuydu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471CF71-C5A6-411C-9BB2-9084295CEFB8}" type="slidenum">
              <a:rPr lang="en-US" altLang="tr-TR" sz="1000">
                <a:latin typeface="Arial" panose="020B0604020202020204" pitchFamily="34" charset="0"/>
              </a:rPr>
              <a:pPr/>
              <a:t>28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Erken Tasarım Süreci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ACM ve GAMM (</a:t>
            </a:r>
            <a:r>
              <a:rPr lang="tr-TR" altLang="tr-TR" smtClean="0"/>
              <a:t>27 Mayıs -</a:t>
            </a:r>
            <a:r>
              <a:rPr lang="en-US" altLang="tr-TR" smtClean="0"/>
              <a:t>1 Haziran 1958) tasarım için </a:t>
            </a:r>
            <a:r>
              <a:rPr lang="tr-TR" altLang="tr-TR" smtClean="0"/>
              <a:t>sadece </a:t>
            </a:r>
            <a:r>
              <a:rPr lang="en-US" altLang="tr-TR" smtClean="0"/>
              <a:t>dört gün bir araya geldi</a:t>
            </a:r>
          </a:p>
          <a:p>
            <a:pPr eaLnBrk="1" hangingPunct="1">
              <a:buFontTx/>
              <a:buNone/>
            </a:pPr>
            <a:endParaRPr lang="en-US" altLang="tr-TR" smtClean="0"/>
          </a:p>
          <a:p>
            <a:pPr eaLnBrk="1" hangingPunct="1"/>
            <a:r>
              <a:rPr lang="tr-TR" altLang="tr-TR" smtClean="0"/>
              <a:t>Dilin hedefleri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Matematik notasyonlara yakın olmalı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Algoritmaları tanımlamak için iyi olmalı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Makine koduna çevrilebilmeli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E8F95B9-AE92-405A-BE68-267FA69259A7}" type="slidenum">
              <a:rPr lang="en-US" altLang="tr-TR" sz="1000">
                <a:latin typeface="Arial" panose="020B0604020202020204" pitchFamily="34" charset="0"/>
              </a:rPr>
              <a:pPr/>
              <a:t>29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ALGOL 58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543800" cy="5410200"/>
          </a:xfrm>
        </p:spPr>
        <p:txBody>
          <a:bodyPr/>
          <a:lstStyle/>
          <a:p>
            <a:pPr eaLnBrk="1" hangingPunct="1"/>
            <a:r>
              <a:rPr lang="en-US" altLang="tr-TR" sz="2400" smtClean="0"/>
              <a:t>Tip </a:t>
            </a:r>
            <a:r>
              <a:rPr lang="tr-TR" altLang="tr-TR" sz="2400" smtClean="0"/>
              <a:t>kavramı resmileştirildi</a:t>
            </a:r>
          </a:p>
          <a:p>
            <a:pPr eaLnBrk="1" hangingPunct="1"/>
            <a:r>
              <a:rPr lang="tr-TR" altLang="tr-TR" sz="2400" smtClean="0"/>
              <a:t>İsimler herhangi bir uzunlukta olabilirdi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Diziler indislerin herhangi bir sayısı olabilir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Parametreler </a:t>
            </a:r>
            <a:r>
              <a:rPr lang="en-US" altLang="tr-TR" sz="2400" smtClean="0"/>
              <a:t>(in &amp; out) </a:t>
            </a:r>
            <a:r>
              <a:rPr lang="tr-TR" altLang="tr-TR" sz="2400" smtClean="0"/>
              <a:t>modu ile ayrıldı</a:t>
            </a:r>
          </a:p>
          <a:p>
            <a:pPr eaLnBrk="1" hangingPunct="1"/>
            <a:r>
              <a:rPr lang="tr-TR" altLang="tr-TR" sz="2400" smtClean="0"/>
              <a:t>Simgeler köşeli parantezler içine yerleştirildi</a:t>
            </a:r>
          </a:p>
          <a:p>
            <a:pPr eaLnBrk="1" hangingPunct="1"/>
            <a:r>
              <a:rPr lang="tr-TR" altLang="tr-TR" sz="2400" smtClean="0"/>
              <a:t>Bileşik ifadeler </a:t>
            </a:r>
            <a:r>
              <a:rPr lang="en-US" altLang="tr-TR" sz="2400" smtClean="0"/>
              <a:t>(</a:t>
            </a:r>
            <a:r>
              <a:rPr lang="en-US" altLang="tr-TR" sz="2400" b="1" smtClean="0">
                <a:latin typeface="Courier New" panose="02070309020205020404" pitchFamily="49" charset="0"/>
              </a:rPr>
              <a:t>begin ... end</a:t>
            </a:r>
            <a:r>
              <a:rPr lang="en-US" altLang="tr-TR" sz="2400" smtClean="0"/>
              <a:t>)</a:t>
            </a:r>
          </a:p>
          <a:p>
            <a:pPr eaLnBrk="1" hangingPunct="1"/>
            <a:r>
              <a:rPr lang="tr-TR" altLang="tr-TR" sz="2400" smtClean="0"/>
              <a:t>Bir deyimi ayırıcı olarak noktalı virgül kullanıldı</a:t>
            </a:r>
          </a:p>
          <a:p>
            <a:pPr eaLnBrk="1" hangingPunct="1"/>
            <a:r>
              <a:rPr lang="tr-TR" altLang="tr-TR" sz="2400" smtClean="0"/>
              <a:t>Atama operatörü</a:t>
            </a:r>
            <a:r>
              <a:rPr lang="en-US" altLang="tr-TR" sz="2400" smtClean="0"/>
              <a:t>:=</a:t>
            </a:r>
            <a:r>
              <a:rPr lang="tr-TR" altLang="tr-TR" sz="2400" smtClean="0"/>
              <a:t> idi</a:t>
            </a:r>
            <a:endParaRPr lang="en-US" altLang="tr-TR" sz="2400" smtClean="0"/>
          </a:p>
          <a:p>
            <a:pPr eaLnBrk="1" hangingPunct="1"/>
            <a:r>
              <a:rPr lang="en-US" altLang="tr-TR" sz="2400" b="1" smtClean="0">
                <a:latin typeface="Courier New" panose="02070309020205020404" pitchFamily="49" charset="0"/>
              </a:rPr>
              <a:t>If</a:t>
            </a:r>
            <a:r>
              <a:rPr lang="tr-TR" altLang="tr-TR" sz="2400" smtClean="0"/>
              <a:t>, </a:t>
            </a:r>
            <a:r>
              <a:rPr lang="en-US" altLang="tr-TR" sz="2400" b="1" smtClean="0">
                <a:latin typeface="Courier New" panose="02070309020205020404" pitchFamily="49" charset="0"/>
              </a:rPr>
              <a:t>else-if</a:t>
            </a:r>
            <a:r>
              <a:rPr lang="en-US" altLang="tr-TR" sz="2400" smtClean="0"/>
              <a:t> </a:t>
            </a:r>
            <a:r>
              <a:rPr lang="tr-TR" altLang="tr-TR" sz="2400" smtClean="0"/>
              <a:t>cümlesi içerirdi 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G</a:t>
            </a:r>
            <a:r>
              <a:rPr lang="en-US" altLang="tr-TR" sz="2400" smtClean="0"/>
              <a:t>/</a:t>
            </a:r>
            <a:r>
              <a:rPr lang="tr-TR" altLang="tr-TR" sz="2400" smtClean="0"/>
              <a:t>Ç yok</a:t>
            </a:r>
            <a:r>
              <a:rPr lang="en-US" altLang="tr-TR" sz="2400" smtClean="0"/>
              <a:t> - </a:t>
            </a:r>
            <a:r>
              <a:rPr lang="tr-TR" altLang="tr-TR" sz="2400" smtClean="0"/>
              <a:t>"</a:t>
            </a:r>
            <a:r>
              <a:rPr lang="en-US" altLang="tr-TR" sz="2400" smtClean="0"/>
              <a:t>Bu</a:t>
            </a:r>
            <a:r>
              <a:rPr lang="tr-TR" altLang="tr-TR" sz="2400" smtClean="0"/>
              <a:t> durum</a:t>
            </a:r>
            <a:r>
              <a:rPr lang="en-US" altLang="tr-TR" sz="2400" smtClean="0"/>
              <a:t> </a:t>
            </a:r>
            <a:r>
              <a:rPr lang="tr-TR" altLang="tr-TR" sz="2400" smtClean="0"/>
              <a:t>makine bağımlı </a:t>
            </a:r>
            <a:r>
              <a:rPr lang="en-US" altLang="tr-TR" sz="2400" smtClean="0"/>
              <a:t>hale </a:t>
            </a:r>
            <a:r>
              <a:rPr lang="tr-TR" altLang="tr-TR" sz="2400" smtClean="0"/>
              <a:t>getirirdi"</a:t>
            </a:r>
            <a:endParaRPr lang="en-US" alt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D452113-3343-41E0-97BF-CE6B847A6B87}" type="slidenum">
              <a:rPr lang="en-US" altLang="tr-TR" sz="1000">
                <a:latin typeface="Arial" panose="020B0604020202020204" pitchFamily="34" charset="0"/>
              </a:rPr>
              <a:pPr/>
              <a:t>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</a:t>
            </a:r>
            <a:r>
              <a:rPr lang="en-US" altLang="tr-TR" smtClean="0"/>
              <a:t> 2 </a:t>
            </a:r>
            <a:r>
              <a:rPr lang="tr-TR" altLang="tr-TR" smtClean="0"/>
              <a:t>Konular</a:t>
            </a:r>
            <a:r>
              <a:rPr lang="en-US" altLang="tr-TR" smtClean="0"/>
              <a:t> (</a:t>
            </a:r>
            <a:r>
              <a:rPr lang="tr-TR" altLang="tr-TR" smtClean="0"/>
              <a:t>devamı</a:t>
            </a:r>
            <a:r>
              <a:rPr lang="en-US" altLang="tr-TR" smtClean="0"/>
              <a:t>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tr-TR" altLang="tr-TR" smtClean="0"/>
              <a:t>Herkes için Her Şey</a:t>
            </a:r>
            <a:r>
              <a:rPr lang="en-US" altLang="tr-TR" smtClean="0"/>
              <a:t>: PL/I</a:t>
            </a:r>
          </a:p>
          <a:p>
            <a:pPr marL="533400" indent="-533400" eaLnBrk="1" hangingPunct="1"/>
            <a:r>
              <a:rPr lang="tr-TR" altLang="tr-TR" smtClean="0"/>
              <a:t>İlk İki Dinamik Dil</a:t>
            </a:r>
            <a:r>
              <a:rPr lang="en-US" altLang="tr-TR" smtClean="0"/>
              <a:t>: APL </a:t>
            </a:r>
            <a:r>
              <a:rPr lang="tr-TR" altLang="tr-TR" smtClean="0"/>
              <a:t>ve</a:t>
            </a:r>
            <a:r>
              <a:rPr lang="en-US" altLang="tr-TR" smtClean="0"/>
              <a:t> SNOBOL</a:t>
            </a:r>
          </a:p>
          <a:p>
            <a:pPr marL="533400" indent="-533400" eaLnBrk="1" hangingPunct="1"/>
            <a:r>
              <a:rPr lang="tr-TR" altLang="tr-TR" smtClean="0"/>
              <a:t>Veri Soyutlamanın Başlangıcı</a:t>
            </a:r>
            <a:r>
              <a:rPr lang="en-US" altLang="tr-TR" smtClean="0"/>
              <a:t>: SIMULA 67</a:t>
            </a:r>
          </a:p>
          <a:p>
            <a:pPr marL="533400" indent="-533400" eaLnBrk="1" hangingPunct="1"/>
            <a:r>
              <a:rPr lang="tr-TR" altLang="tr-TR" smtClean="0"/>
              <a:t>Ortogonal Tasarım</a:t>
            </a:r>
            <a:r>
              <a:rPr lang="en-US" altLang="tr-TR" smtClean="0"/>
              <a:t>: ALGOL 68</a:t>
            </a:r>
          </a:p>
          <a:p>
            <a:pPr marL="533400" indent="-533400" eaLnBrk="1" hangingPunct="1"/>
            <a:r>
              <a:rPr lang="en-US" altLang="tr-TR" smtClean="0"/>
              <a:t>ALGOL'lerin </a:t>
            </a:r>
            <a:r>
              <a:rPr lang="tr-TR" altLang="tr-TR" smtClean="0"/>
              <a:t>İ</a:t>
            </a:r>
            <a:r>
              <a:rPr lang="en-US" altLang="tr-TR" smtClean="0"/>
              <a:t>lk </a:t>
            </a:r>
            <a:r>
              <a:rPr lang="tr-TR" altLang="tr-TR" smtClean="0"/>
              <a:t>T</a:t>
            </a:r>
            <a:r>
              <a:rPr lang="en-US" altLang="tr-TR" smtClean="0"/>
              <a:t>orunlarından </a:t>
            </a:r>
            <a:r>
              <a:rPr lang="tr-TR" altLang="tr-TR" smtClean="0"/>
              <a:t>B</a:t>
            </a:r>
            <a:r>
              <a:rPr lang="en-US" altLang="tr-TR" smtClean="0"/>
              <a:t>azıları</a:t>
            </a:r>
            <a:endParaRPr lang="tr-TR" altLang="tr-TR" smtClean="0"/>
          </a:p>
          <a:p>
            <a:pPr marL="533400" indent="-533400" eaLnBrk="1" hangingPunct="1"/>
            <a:r>
              <a:rPr lang="tr-TR" altLang="tr-TR" smtClean="0"/>
              <a:t>Mantık Temelli Programlama</a:t>
            </a:r>
            <a:r>
              <a:rPr lang="en-US" altLang="tr-TR" smtClean="0"/>
              <a:t>: Prolog</a:t>
            </a:r>
          </a:p>
          <a:p>
            <a:pPr marL="533400" indent="-533400" eaLnBrk="1" hangingPunct="1"/>
            <a:r>
              <a:rPr lang="en-US" altLang="tr-TR" smtClean="0"/>
              <a:t>Tarihin </a:t>
            </a:r>
            <a:r>
              <a:rPr lang="tr-TR" altLang="tr-TR" smtClean="0"/>
              <a:t>E</a:t>
            </a:r>
            <a:r>
              <a:rPr lang="en-US" altLang="tr-TR" smtClean="0"/>
              <a:t>n </a:t>
            </a:r>
            <a:r>
              <a:rPr lang="tr-TR" altLang="tr-TR" smtClean="0"/>
              <a:t>B</a:t>
            </a:r>
            <a:r>
              <a:rPr lang="en-US" altLang="tr-TR" smtClean="0"/>
              <a:t>üyük </a:t>
            </a:r>
            <a:r>
              <a:rPr lang="tr-TR" altLang="tr-TR" smtClean="0"/>
              <a:t>T</a:t>
            </a:r>
            <a:r>
              <a:rPr lang="en-US" altLang="tr-TR" smtClean="0"/>
              <a:t>asarım </a:t>
            </a:r>
            <a:r>
              <a:rPr lang="tr-TR" altLang="tr-TR" smtClean="0"/>
              <a:t>Ç</a:t>
            </a:r>
            <a:r>
              <a:rPr lang="en-US" altLang="tr-TR" smtClean="0"/>
              <a:t>abası: 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F12C1DC-A0D3-4958-A13F-0290D824F21E}" type="slidenum">
              <a:rPr lang="en-US" altLang="tr-TR" sz="1000">
                <a:latin typeface="Arial" panose="020B0604020202020204" pitchFamily="34" charset="0"/>
              </a:rPr>
              <a:pPr/>
              <a:t>30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ALGOL 58 </a:t>
            </a:r>
            <a:r>
              <a:rPr lang="tr-TR" altLang="tr-TR" smtClean="0"/>
              <a:t>Uygulaması</a:t>
            </a:r>
            <a:endParaRPr lang="en-US" altLang="tr-TR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Uygulanacağı anlamına gelmiyordu, fakat varyasyonları </a:t>
            </a:r>
            <a:r>
              <a:rPr lang="en-US" altLang="tr-TR" smtClean="0"/>
              <a:t>(MAD, JOVIAL)</a:t>
            </a:r>
            <a:r>
              <a:rPr lang="tr-TR" altLang="tr-TR" smtClean="0"/>
              <a:t> idi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Başlangıçta IBM istekli olmasına rağmen, 1959</a:t>
            </a:r>
            <a:r>
              <a:rPr lang="tr-TR" altLang="tr-TR" smtClean="0"/>
              <a:t>’un</a:t>
            </a:r>
            <a:r>
              <a:rPr lang="en-US" altLang="tr-TR" smtClean="0"/>
              <a:t> ortalarında tüm </a:t>
            </a:r>
            <a:r>
              <a:rPr lang="tr-TR" altLang="tr-TR" smtClean="0"/>
              <a:t>d</a:t>
            </a:r>
            <a:r>
              <a:rPr lang="en-US" altLang="tr-TR" smtClean="0"/>
              <a:t>estek</a:t>
            </a:r>
            <a:r>
              <a:rPr lang="tr-TR" altLang="tr-TR" smtClean="0"/>
              <a:t> bırakıldı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41A3283-1485-41B4-8347-D2ED1B6267E3}" type="slidenum">
              <a:rPr lang="en-US" altLang="tr-TR" sz="1000">
                <a:latin typeface="Arial" panose="020B0604020202020204" pitchFamily="34" charset="0"/>
              </a:rPr>
              <a:pPr/>
              <a:t>31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ALGOL 60 </a:t>
            </a:r>
            <a:r>
              <a:rPr lang="tr-TR" altLang="tr-TR" smtClean="0"/>
              <a:t>Genel Bakış</a:t>
            </a:r>
            <a:endParaRPr lang="en-US" altLang="tr-TR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ALGOL 58 </a:t>
            </a:r>
            <a:r>
              <a:rPr lang="tr-TR" altLang="tr-TR" smtClean="0"/>
              <a:t>Paris’teki 6 gün süren toplantıda değiştirildi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Yeni özellikleri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Blok yapı</a:t>
            </a:r>
            <a:r>
              <a:rPr lang="en-US" altLang="tr-TR" smtClean="0"/>
              <a:t> (</a:t>
            </a:r>
            <a:r>
              <a:rPr lang="tr-TR" altLang="tr-TR" smtClean="0"/>
              <a:t>yerel kapsam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/>
              <a:t>İki parametre geçişi yöntemleri</a:t>
            </a:r>
          </a:p>
          <a:p>
            <a:pPr lvl="1" eaLnBrk="1" hangingPunct="1"/>
            <a:r>
              <a:rPr lang="tr-TR" altLang="tr-TR" smtClean="0"/>
              <a:t>Özyineleme alt </a:t>
            </a:r>
            <a:r>
              <a:rPr lang="en-US" altLang="tr-TR" smtClean="0"/>
              <a:t>program</a:t>
            </a:r>
            <a:endParaRPr lang="tr-TR" altLang="tr-TR" smtClean="0"/>
          </a:p>
          <a:p>
            <a:pPr lvl="1" eaLnBrk="1" hangingPunct="1"/>
            <a:r>
              <a:rPr lang="tr-TR" altLang="tr-TR" smtClean="0"/>
              <a:t>Yığın-dinamik diziler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Hâlâ G/Ç</a:t>
            </a:r>
            <a:r>
              <a:rPr lang="en-US" altLang="tr-TR" smtClean="0"/>
              <a:t> </a:t>
            </a:r>
            <a:r>
              <a:rPr lang="tr-TR" altLang="tr-TR" smtClean="0"/>
              <a:t>yok ve</a:t>
            </a:r>
            <a:r>
              <a:rPr lang="en-US" altLang="tr-TR" smtClean="0"/>
              <a:t> </a:t>
            </a:r>
            <a:r>
              <a:rPr lang="tr-TR" altLang="tr-TR" smtClean="0"/>
              <a:t>herhangi bir dizede (string)</a:t>
            </a:r>
            <a:r>
              <a:rPr lang="en-US" altLang="tr-TR" smtClean="0"/>
              <a:t> </a:t>
            </a:r>
            <a:r>
              <a:rPr lang="tr-TR" altLang="tr-TR" smtClean="0"/>
              <a:t>işleme bulunmamaktaydı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D65D2CE-27CD-499A-A059-1262DB97E86F}" type="slidenum">
              <a:rPr lang="en-US" altLang="tr-TR" sz="1000">
                <a:latin typeface="Arial" panose="020B0604020202020204" pitchFamily="34" charset="0"/>
              </a:rPr>
              <a:pPr/>
              <a:t>32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ALGOL 60 </a:t>
            </a:r>
            <a:r>
              <a:rPr lang="tr-TR" altLang="tr-TR" smtClean="0"/>
              <a:t>Gelişimi</a:t>
            </a:r>
            <a:endParaRPr lang="en-US" altLang="tr-TR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Başarıları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20 yılı aşkın sürede algoritmaları yayınlamak için standart yöntemdi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Müteakip emir dilleri bu (ALGOL 60) temelli idi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İlk makine bağımsız dil idi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Söz dizimi resmi tanımlanmış (BNF) ilk dildi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A7FF503-DB09-4843-916C-795787C6CE17}" type="slidenum">
              <a:rPr lang="en-US" altLang="tr-TR" sz="1000">
                <a:latin typeface="Arial" panose="020B0604020202020204" pitchFamily="34" charset="0"/>
              </a:rPr>
              <a:pPr/>
              <a:t>33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ALGOL 60 </a:t>
            </a:r>
            <a:r>
              <a:rPr lang="tr-TR" altLang="tr-TR" smtClean="0"/>
              <a:t>Gelişimi</a:t>
            </a:r>
            <a:r>
              <a:rPr lang="en-US" altLang="tr-TR" smtClean="0"/>
              <a:t> (</a:t>
            </a:r>
            <a:r>
              <a:rPr lang="tr-TR" altLang="tr-TR" smtClean="0"/>
              <a:t>devamı</a:t>
            </a:r>
            <a:r>
              <a:rPr lang="en-US" altLang="tr-TR" smtClean="0"/>
              <a:t>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Başarısızlıkları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Özellikle ABD</a:t>
            </a:r>
            <a:r>
              <a:rPr lang="en-US" altLang="tr-TR" smtClean="0"/>
              <a:t>'de </a:t>
            </a:r>
            <a:r>
              <a:rPr lang="tr-TR" altLang="tr-TR" smtClean="0"/>
              <a:t>asla yaygın olarak kullanılmadı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Nedenleri</a:t>
            </a:r>
            <a:endParaRPr lang="en-US" altLang="tr-TR" smtClean="0"/>
          </a:p>
          <a:p>
            <a:pPr lvl="2" eaLnBrk="1" hangingPunct="1"/>
            <a:r>
              <a:rPr lang="tr-TR" altLang="tr-TR" smtClean="0"/>
              <a:t>G/Ç eksikliği ve karakter seti eksikliği yüzünden programları taşınmaz yapmaktaydı</a:t>
            </a:r>
            <a:endParaRPr lang="en-US" altLang="tr-TR" smtClean="0"/>
          </a:p>
          <a:p>
            <a:pPr lvl="2" eaLnBrk="1" hangingPunct="1"/>
            <a:r>
              <a:rPr lang="tr-TR" altLang="tr-TR" smtClean="0"/>
              <a:t>Çok fazla esnekti - Uygulama zordu</a:t>
            </a:r>
            <a:endParaRPr lang="en-US" altLang="tr-TR" smtClean="0"/>
          </a:p>
          <a:p>
            <a:pPr lvl="2" eaLnBrk="1" hangingPunct="1"/>
            <a:r>
              <a:rPr lang="tr-TR" altLang="tr-TR" smtClean="0"/>
              <a:t>Fortran köklü (entrenchment) idi</a:t>
            </a:r>
            <a:endParaRPr lang="en-US" altLang="tr-TR" smtClean="0"/>
          </a:p>
          <a:p>
            <a:pPr lvl="2" eaLnBrk="1" hangingPunct="1"/>
            <a:r>
              <a:rPr lang="tr-TR" altLang="tr-TR" smtClean="0"/>
              <a:t>Örgün sözdizimi açıklaması</a:t>
            </a:r>
          </a:p>
          <a:p>
            <a:pPr lvl="2" eaLnBrk="1" hangingPunct="1"/>
            <a:r>
              <a:rPr lang="tr-TR" altLang="tr-TR" smtClean="0"/>
              <a:t>IBM’den yeterli destek alamaması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1B70DB5-EB6D-472C-9D26-2DEEFDC6CF36}" type="slidenum">
              <a:rPr lang="en-US" altLang="tr-TR" sz="1000">
                <a:latin typeface="Arial" panose="020B0604020202020204" pitchFamily="34" charset="0"/>
              </a:rPr>
              <a:pPr/>
              <a:t>34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3058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Ticari Kayıtları Bilgisayarlaştırma</a:t>
            </a:r>
            <a:r>
              <a:rPr lang="en-US" altLang="tr-TR" smtClean="0"/>
              <a:t>: COBOL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Gelişim çevresi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FLOW-MATIC’i kullanmak için </a:t>
            </a:r>
            <a:r>
              <a:rPr lang="en-US" altLang="tr-TR" smtClean="0"/>
              <a:t>UNIVAC</a:t>
            </a:r>
            <a:r>
              <a:rPr lang="tr-TR" altLang="tr-TR" smtClean="0"/>
              <a:t> başlangıçtı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AIMACO</a:t>
            </a:r>
            <a:r>
              <a:rPr lang="tr-TR" altLang="tr-TR" smtClean="0"/>
              <a:t>’yu kullanmak için </a:t>
            </a:r>
            <a:r>
              <a:rPr lang="en-US" altLang="tr-TR" smtClean="0"/>
              <a:t>USAF</a:t>
            </a:r>
            <a:r>
              <a:rPr lang="tr-TR" altLang="tr-TR" smtClean="0"/>
              <a:t> başlangıçtı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COMTRAN’ı </a:t>
            </a:r>
            <a:r>
              <a:rPr lang="en-US" altLang="tr-TR" smtClean="0"/>
              <a:t>IBM </a:t>
            </a:r>
            <a:r>
              <a:rPr lang="tr-TR" altLang="tr-TR" smtClean="0"/>
              <a:t>geliştirdi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02439AC-C21F-48EC-8F2F-4073FA757FE7}" type="slidenum">
              <a:rPr lang="en-US" altLang="tr-TR" sz="1000">
                <a:latin typeface="Arial" panose="020B0604020202020204" pitchFamily="34" charset="0"/>
              </a:rPr>
              <a:pPr/>
              <a:t>35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COBOL</a:t>
            </a:r>
            <a:r>
              <a:rPr lang="tr-TR" altLang="tr-TR" smtClean="0"/>
              <a:t>’un</a:t>
            </a:r>
            <a:r>
              <a:rPr lang="en-US" altLang="tr-TR" smtClean="0"/>
              <a:t> </a:t>
            </a:r>
            <a:r>
              <a:rPr lang="tr-TR" altLang="tr-TR" smtClean="0"/>
              <a:t>Tarihsel Geçmişi</a:t>
            </a:r>
            <a:endParaRPr lang="en-US" altLang="tr-TR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FLOW-MATIC</a:t>
            </a:r>
            <a:r>
              <a:rPr lang="tr-TR" altLang="tr-TR" smtClean="0"/>
              <a:t> temellidir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FLOW-MATIC </a:t>
            </a:r>
            <a:r>
              <a:rPr lang="tr-TR" altLang="tr-TR" smtClean="0"/>
              <a:t>özelliklerini taşır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İsimler, gömülü tire ile birlikte 12 karaktere kadar olabiliyordu</a:t>
            </a:r>
          </a:p>
          <a:p>
            <a:pPr lvl="1" eaLnBrk="1" hangingPunct="1"/>
            <a:r>
              <a:rPr lang="tr-TR" altLang="tr-TR" smtClean="0"/>
              <a:t>Aritmetik operatörler için İngilizce isimler (aritmetik ifadeler yoktu)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Veri ve kod tümden birbirinden ayrıydı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Her ifade içerisindeki ilk kelime bir fiildi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D0ECE23-1DFE-4AEA-A5F5-BCF2A60AE81F}" type="slidenum">
              <a:rPr lang="en-US" altLang="tr-TR" sz="1000">
                <a:latin typeface="Arial" panose="020B0604020202020204" pitchFamily="34" charset="0"/>
              </a:rPr>
              <a:pPr/>
              <a:t>36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COBOL Tasarım Süreci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/>
              <a:t>İlk Tasarım Toplantısı </a:t>
            </a:r>
            <a:r>
              <a:rPr lang="en-US" altLang="tr-TR" sz="2400" smtClean="0"/>
              <a:t>(Pentagon) - May</a:t>
            </a:r>
            <a:r>
              <a:rPr lang="tr-TR" altLang="tr-TR" sz="2400" smtClean="0"/>
              <a:t>ıs</a:t>
            </a:r>
            <a:r>
              <a:rPr lang="en-US" altLang="tr-TR" sz="2400" smtClean="0"/>
              <a:t> 1959</a:t>
            </a:r>
          </a:p>
          <a:p>
            <a:pPr eaLnBrk="1" hangingPunct="1"/>
            <a:r>
              <a:rPr lang="tr-TR" altLang="tr-TR" sz="2400" smtClean="0"/>
              <a:t>Tasarım Hedefleri</a:t>
            </a:r>
            <a:endParaRPr lang="en-US" altLang="tr-TR" sz="2400" smtClean="0"/>
          </a:p>
          <a:p>
            <a:pPr lvl="1" eaLnBrk="1" hangingPunct="1"/>
            <a:r>
              <a:rPr lang="tr-TR" altLang="tr-TR" sz="2000" smtClean="0"/>
              <a:t>Basit İngilizce gibi görünmeli</a:t>
            </a:r>
          </a:p>
          <a:p>
            <a:pPr lvl="1" eaLnBrk="1" hangingPunct="1"/>
            <a:r>
              <a:rPr lang="tr-TR" altLang="tr-TR" sz="2000" smtClean="0"/>
              <a:t>Bu</a:t>
            </a:r>
            <a:r>
              <a:rPr lang="en-US" altLang="tr-TR" sz="2000" smtClean="0"/>
              <a:t> </a:t>
            </a:r>
            <a:r>
              <a:rPr lang="tr-TR" altLang="tr-TR" sz="2000" smtClean="0"/>
              <a:t>az güçlü olacağı anlamına gelse </a:t>
            </a:r>
            <a:r>
              <a:rPr lang="en-US" altLang="tr-TR" sz="2000" smtClean="0"/>
              <a:t>bile, </a:t>
            </a:r>
            <a:r>
              <a:rPr lang="tr-TR" altLang="tr-TR" sz="2000" smtClean="0"/>
              <a:t>kullanımı kolay olmalı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Bilgisayar kullanıcıları tabanını</a:t>
            </a:r>
            <a:r>
              <a:rPr lang="en-US" altLang="tr-TR" sz="2000" smtClean="0"/>
              <a:t> </a:t>
            </a:r>
            <a:r>
              <a:rPr lang="tr-TR" altLang="tr-TR" sz="2000" smtClean="0"/>
              <a:t>genişletmeli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Mevcut derleyici sorunlarıyla kısıtlanmış olmamalı</a:t>
            </a:r>
            <a:endParaRPr lang="en-US" altLang="tr-TR" sz="2000" smtClean="0"/>
          </a:p>
          <a:p>
            <a:pPr eaLnBrk="1" hangingPunct="1"/>
            <a:r>
              <a:rPr lang="tr-TR" altLang="tr-TR" sz="2400" smtClean="0"/>
              <a:t>Tasarım komitesi üyelerinin tamamı bilgisayar üreticilerinden ve DoD (Dept. of Defence)</a:t>
            </a:r>
            <a:r>
              <a:rPr lang="en-US" altLang="tr-TR" sz="2400" smtClean="0"/>
              <a:t> </a:t>
            </a:r>
            <a:r>
              <a:rPr lang="tr-TR" altLang="tr-TR" sz="2400" smtClean="0"/>
              <a:t>birimlerinden oluşuyordu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Tasarım Sorunları</a:t>
            </a:r>
            <a:r>
              <a:rPr lang="en-US" altLang="tr-TR" sz="2400" smtClean="0"/>
              <a:t>: </a:t>
            </a:r>
            <a:r>
              <a:rPr lang="tr-TR" altLang="tr-TR" sz="2400" smtClean="0"/>
              <a:t>Aritmetik ifadeler,</a:t>
            </a:r>
            <a:r>
              <a:rPr lang="en-US" altLang="tr-TR" sz="2400" smtClean="0"/>
              <a:t> </a:t>
            </a:r>
            <a:r>
              <a:rPr lang="tr-TR" altLang="tr-TR" sz="2400" smtClean="0"/>
              <a:t>indisler,</a:t>
            </a:r>
            <a:r>
              <a:rPr lang="en-US" altLang="tr-TR" sz="2400" smtClean="0"/>
              <a:t> </a:t>
            </a:r>
            <a:r>
              <a:rPr lang="tr-TR" altLang="tr-TR" sz="2400" smtClean="0"/>
              <a:t>üreticiler arasındaki savaşlar</a:t>
            </a:r>
            <a:endParaRPr lang="en-US" alt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29A4BD2-5CA2-47B6-89FF-8FFABEA4973C}" type="slidenum">
              <a:rPr lang="en-US" altLang="tr-TR" sz="1000">
                <a:latin typeface="Arial" panose="020B0604020202020204" pitchFamily="34" charset="0"/>
              </a:rPr>
              <a:pPr/>
              <a:t>37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COBOL Değerlendirmesi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Katkıları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Yüksek düzeyli </a:t>
            </a:r>
            <a:r>
              <a:rPr lang="tr-TR" altLang="tr-TR" smtClean="0"/>
              <a:t>bir </a:t>
            </a:r>
            <a:r>
              <a:rPr lang="en-US" altLang="tr-TR" smtClean="0"/>
              <a:t>dilde ilk kez makro olanağı</a:t>
            </a:r>
          </a:p>
          <a:p>
            <a:pPr lvl="1" eaLnBrk="1" hangingPunct="1"/>
            <a:r>
              <a:rPr lang="en-US" altLang="tr-TR" smtClean="0"/>
              <a:t>Hiyerarşik veri yapıları (</a:t>
            </a:r>
            <a:r>
              <a:rPr lang="tr-TR" altLang="tr-TR" smtClean="0"/>
              <a:t>kayıtlar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en-US" altLang="tr-TR" smtClean="0"/>
              <a:t>İç içe seçim ifadeleri</a:t>
            </a:r>
          </a:p>
          <a:p>
            <a:pPr lvl="1" eaLnBrk="1" hangingPunct="1"/>
            <a:r>
              <a:rPr lang="nb-NO" altLang="tr-TR" smtClean="0"/>
              <a:t>Tire ile </a:t>
            </a:r>
            <a:r>
              <a:rPr lang="tr-TR" altLang="tr-TR" smtClean="0"/>
              <a:t>u</a:t>
            </a:r>
            <a:r>
              <a:rPr lang="nb-NO" altLang="tr-TR" smtClean="0"/>
              <a:t>zun isimler (30 karaktere kadar)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Ayrı veri bölümü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0C3742E-481C-4993-8AE4-35C3AC973872}" type="slidenum">
              <a:rPr lang="en-US" altLang="tr-TR" sz="1000">
                <a:latin typeface="Arial" panose="020B0604020202020204" pitchFamily="34" charset="0"/>
              </a:rPr>
              <a:pPr/>
              <a:t>38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COBOL: DoD </a:t>
            </a:r>
            <a:r>
              <a:rPr lang="tr-TR" altLang="tr-TR" smtClean="0"/>
              <a:t>Etkisi</a:t>
            </a:r>
            <a:endParaRPr lang="en-US" altLang="tr-TR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DoD tarafından </a:t>
            </a:r>
            <a:r>
              <a:rPr lang="tr-TR" altLang="tr-TR" smtClean="0"/>
              <a:t>ihityaç duyulan ilk dil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DoD </a:t>
            </a:r>
            <a:r>
              <a:rPr lang="tr-TR" altLang="tr-TR" smtClean="0"/>
              <a:t>desteği </a:t>
            </a:r>
            <a:r>
              <a:rPr lang="en-US" altLang="tr-TR" smtClean="0"/>
              <a:t>olmasaydı başarısız olacaktı</a:t>
            </a:r>
          </a:p>
          <a:p>
            <a:pPr eaLnBrk="1" hangingPunct="1"/>
            <a:r>
              <a:rPr lang="en-US" altLang="tr-TR" smtClean="0"/>
              <a:t>Halen en yaygın kullanılan ticari uygulama dilidir</a:t>
            </a:r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34203B8-5A77-4369-BADB-C388EDD572A0}" type="slidenum">
              <a:rPr lang="en-US" altLang="tr-TR" sz="1000">
                <a:latin typeface="Arial" panose="020B0604020202020204" pitchFamily="34" charset="0"/>
              </a:rPr>
              <a:pPr/>
              <a:t>39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Zaman Paylaşım Başlangıcı</a:t>
            </a:r>
            <a:r>
              <a:rPr lang="en-US" altLang="tr-TR" smtClean="0"/>
              <a:t>: BASIC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tr-TR" smtClean="0"/>
              <a:t>Dartmouth</a:t>
            </a:r>
            <a:r>
              <a:rPr lang="tr-TR" altLang="tr-TR" smtClean="0"/>
              <a:t>’da</a:t>
            </a:r>
            <a:r>
              <a:rPr lang="en-US" altLang="tr-TR" smtClean="0"/>
              <a:t> Kemeny ve Kurtz tarafından tasarlanmıştır</a:t>
            </a:r>
          </a:p>
          <a:p>
            <a:pPr eaLnBrk="1" hangingPunct="1"/>
            <a:r>
              <a:rPr lang="tr-TR" altLang="tr-TR" smtClean="0"/>
              <a:t>Tasarım Hedefleri</a:t>
            </a:r>
            <a:r>
              <a:rPr lang="en-US" altLang="tr-TR" smtClean="0"/>
              <a:t>:</a:t>
            </a:r>
          </a:p>
          <a:p>
            <a:pPr lvl="1" eaLnBrk="1" hangingPunct="1"/>
            <a:r>
              <a:rPr lang="en-US" altLang="tr-TR" sz="2000" smtClean="0"/>
              <a:t>Öğrenme</a:t>
            </a:r>
            <a:r>
              <a:rPr lang="tr-TR" altLang="tr-TR" sz="2000" smtClean="0"/>
              <a:t>si kolay</a:t>
            </a:r>
            <a:r>
              <a:rPr lang="en-US" altLang="tr-TR" sz="2000" smtClean="0"/>
              <a:t> ve </a:t>
            </a:r>
            <a:r>
              <a:rPr lang="tr-TR" altLang="tr-TR" sz="2000" smtClean="0"/>
              <a:t>fen bilgisi </a:t>
            </a:r>
            <a:r>
              <a:rPr lang="en-US" altLang="tr-TR" sz="2000" smtClean="0"/>
              <a:t>öğrenci</a:t>
            </a:r>
            <a:r>
              <a:rPr lang="tr-TR" altLang="tr-TR" sz="2000" smtClean="0"/>
              <a:t>si olmayanlar kullanabilmeli</a:t>
            </a:r>
            <a:endParaRPr lang="en-US" altLang="tr-TR" sz="2000" smtClean="0"/>
          </a:p>
          <a:p>
            <a:pPr lvl="1" eaLnBrk="1" hangingPunct="1"/>
            <a:r>
              <a:rPr lang="en-US" altLang="tr-TR" sz="2000" smtClean="0"/>
              <a:t>"Hoş ve arkadaşça" olmalı</a:t>
            </a:r>
          </a:p>
          <a:p>
            <a:pPr lvl="1" eaLnBrk="1" hangingPunct="1"/>
            <a:r>
              <a:rPr lang="en-US" altLang="tr-TR" sz="2000" smtClean="0"/>
              <a:t>Ödev</a:t>
            </a:r>
            <a:r>
              <a:rPr lang="tr-TR" altLang="tr-TR" sz="2000" smtClean="0"/>
              <a:t>ler hızlı yapılabilmeli</a:t>
            </a:r>
            <a:endParaRPr lang="en-US" altLang="tr-TR" sz="2000" smtClean="0"/>
          </a:p>
          <a:p>
            <a:pPr lvl="1" eaLnBrk="1" hangingPunct="1"/>
            <a:r>
              <a:rPr lang="en-US" altLang="tr-TR" sz="2000" smtClean="0"/>
              <a:t>Ücretsiz</a:t>
            </a:r>
            <a:r>
              <a:rPr lang="tr-TR" altLang="tr-TR" sz="2000" smtClean="0"/>
              <a:t> olmalı</a:t>
            </a:r>
            <a:r>
              <a:rPr lang="en-US" altLang="tr-TR" sz="2000" smtClean="0"/>
              <a:t> ve kişisel erişim</a:t>
            </a:r>
            <a:r>
              <a:rPr lang="tr-TR" altLang="tr-TR" sz="2000" smtClean="0"/>
              <a:t> özelliği olmalı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Kullanıcı, zamanının bilgisayar zamanından çok daha önemli olduğu unutulmamalı</a:t>
            </a:r>
            <a:endParaRPr lang="en-US" altLang="tr-TR" sz="2000" smtClean="0"/>
          </a:p>
          <a:p>
            <a:pPr eaLnBrk="1" hangingPunct="1"/>
            <a:r>
              <a:rPr lang="en-US" altLang="tr-TR" sz="2400" smtClean="0"/>
              <a:t>Mevcut popüler diyalekt</a:t>
            </a:r>
            <a:r>
              <a:rPr lang="tr-TR" altLang="tr-TR" sz="2400" smtClean="0"/>
              <a:t>: </a:t>
            </a:r>
            <a:r>
              <a:rPr lang="en-US" altLang="tr-TR" sz="2400" smtClean="0"/>
              <a:t>Visual BASIC   </a:t>
            </a:r>
          </a:p>
          <a:p>
            <a:pPr eaLnBrk="1" hangingPunct="1"/>
            <a:r>
              <a:rPr lang="en-US" altLang="tr-TR" sz="2400" smtClean="0"/>
              <a:t>Zaman paylaşımı ile</a:t>
            </a:r>
            <a:r>
              <a:rPr lang="tr-TR" altLang="tr-TR" sz="2400" smtClean="0"/>
              <a:t> birlikte kullanılan</a:t>
            </a:r>
            <a:r>
              <a:rPr lang="en-US" altLang="tr-TR" sz="2400" smtClean="0"/>
              <a:t> ilk yaygın dil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2A0082F-01EB-4A3A-A63C-A03FE2D60709}" type="slidenum">
              <a:rPr lang="en-US" altLang="tr-TR" sz="1000">
                <a:latin typeface="Arial" panose="020B0604020202020204" pitchFamily="34" charset="0"/>
              </a:rPr>
              <a:pPr/>
              <a:t>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</a:t>
            </a:r>
            <a:r>
              <a:rPr lang="en-US" altLang="tr-TR" smtClean="0"/>
              <a:t> 2 </a:t>
            </a:r>
            <a:r>
              <a:rPr lang="tr-TR" altLang="tr-TR" smtClean="0"/>
              <a:t>Konular</a:t>
            </a:r>
            <a:r>
              <a:rPr lang="en-US" altLang="tr-TR" smtClean="0"/>
              <a:t> (</a:t>
            </a:r>
            <a:r>
              <a:rPr lang="tr-TR" altLang="tr-TR" smtClean="0"/>
              <a:t>devamı</a:t>
            </a:r>
            <a:r>
              <a:rPr lang="en-US" altLang="tr-TR" smtClean="0"/>
              <a:t>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tr-TR" smtClean="0"/>
              <a:t>Nesne Tabanlı Programlama : Smalltalk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tr-TR" altLang="tr-TR" smtClean="0"/>
              <a:t>Emir ve Nesne Tabanlı Özelliklerin Birleştirilmesi</a:t>
            </a:r>
            <a:r>
              <a:rPr lang="en-US" altLang="tr-TR" smtClean="0"/>
              <a:t>: C++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tr-TR" altLang="tr-TR" smtClean="0"/>
              <a:t>Emir Temelli Nesne Tabanlı Bir Dil </a:t>
            </a:r>
            <a:r>
              <a:rPr lang="en-US" altLang="tr-TR" smtClean="0"/>
              <a:t>: Java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tr-TR" altLang="tr-TR" smtClean="0"/>
              <a:t>Metin (Script) Dilleri</a:t>
            </a:r>
            <a:endParaRPr lang="en-US" altLang="tr-TR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tr-TR" smtClean="0"/>
              <a:t>Yeni </a:t>
            </a:r>
            <a:r>
              <a:rPr lang="tr-TR" altLang="tr-TR" smtClean="0"/>
              <a:t>M</a:t>
            </a:r>
            <a:r>
              <a:rPr lang="en-US" altLang="tr-TR" smtClean="0"/>
              <a:t>ilenyum </a:t>
            </a:r>
            <a:r>
              <a:rPr lang="tr-TR" altLang="tr-TR" smtClean="0"/>
              <a:t>İ</a:t>
            </a:r>
            <a:r>
              <a:rPr lang="en-US" altLang="tr-TR" smtClean="0"/>
              <a:t>çin C-</a:t>
            </a:r>
            <a:r>
              <a:rPr lang="tr-TR" altLang="tr-TR" smtClean="0"/>
              <a:t>T</a:t>
            </a:r>
            <a:r>
              <a:rPr lang="en-US" altLang="tr-TR" smtClean="0"/>
              <a:t>emelli </a:t>
            </a:r>
            <a:r>
              <a:rPr lang="tr-TR" altLang="tr-TR" smtClean="0"/>
              <a:t>B</a:t>
            </a:r>
            <a:r>
              <a:rPr lang="en-US" altLang="tr-TR" smtClean="0"/>
              <a:t>ir </a:t>
            </a:r>
            <a:r>
              <a:rPr lang="tr-TR" altLang="tr-TR" smtClean="0"/>
              <a:t>D</a:t>
            </a:r>
            <a:r>
              <a:rPr lang="en-US" altLang="tr-TR" smtClean="0"/>
              <a:t>il : C#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tr-TR" smtClean="0"/>
              <a:t>Biçimlendirme/</a:t>
            </a:r>
            <a:r>
              <a:rPr lang="tr-TR" altLang="tr-TR" smtClean="0"/>
              <a:t>H</a:t>
            </a:r>
            <a:r>
              <a:rPr lang="en-US" altLang="tr-TR" smtClean="0"/>
              <a:t>ibrit Diller</a:t>
            </a:r>
            <a:r>
              <a:rPr lang="tr-TR" altLang="tr-TR" smtClean="0"/>
              <a:t>in Programlaması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B8889EC-0F1B-42E1-AB64-2F339B2DE9D2}" type="slidenum">
              <a:rPr lang="en-US" altLang="tr-TR" sz="1000">
                <a:latin typeface="Arial" panose="020B0604020202020204" pitchFamily="34" charset="0"/>
              </a:rPr>
              <a:pPr/>
              <a:t>40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Herkes</a:t>
            </a:r>
            <a:r>
              <a:rPr lang="en-US" altLang="tr-TR" smtClean="0"/>
              <a:t> </a:t>
            </a:r>
            <a:r>
              <a:rPr lang="tr-TR" altLang="tr-TR" smtClean="0"/>
              <a:t>İçin </a:t>
            </a:r>
            <a:r>
              <a:rPr lang="en-US" altLang="tr-TR" smtClean="0"/>
              <a:t>Her</a:t>
            </a:r>
            <a:r>
              <a:rPr lang="tr-TR" altLang="tr-TR" smtClean="0"/>
              <a:t> Şey</a:t>
            </a:r>
            <a:r>
              <a:rPr lang="en-US" altLang="tr-TR" smtClean="0"/>
              <a:t>: PL/I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924800" cy="5029200"/>
          </a:xfrm>
        </p:spPr>
        <p:txBody>
          <a:bodyPr/>
          <a:lstStyle/>
          <a:p>
            <a:pPr eaLnBrk="1" hangingPunct="1"/>
            <a:r>
              <a:rPr lang="en-US" altLang="tr-TR" smtClean="0"/>
              <a:t>IBM </a:t>
            </a:r>
            <a:r>
              <a:rPr lang="tr-TR" altLang="tr-TR" smtClean="0"/>
              <a:t>ve </a:t>
            </a:r>
            <a:r>
              <a:rPr lang="en-US" altLang="tr-TR" smtClean="0"/>
              <a:t>SHARE</a:t>
            </a:r>
            <a:r>
              <a:rPr lang="tr-TR" altLang="tr-TR" smtClean="0"/>
              <a:t> tarafından tasarlandı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1964</a:t>
            </a:r>
            <a:r>
              <a:rPr lang="tr-TR" altLang="tr-TR" smtClean="0"/>
              <a:t> yılındaki</a:t>
            </a:r>
            <a:r>
              <a:rPr lang="en-US" altLang="tr-TR" smtClean="0"/>
              <a:t> bilgisayar</a:t>
            </a:r>
            <a:r>
              <a:rPr lang="tr-TR" altLang="tr-TR" smtClean="0"/>
              <a:t> </a:t>
            </a:r>
            <a:r>
              <a:rPr lang="en-US" altLang="tr-TR" smtClean="0"/>
              <a:t>durumu</a:t>
            </a:r>
            <a:r>
              <a:rPr lang="tr-TR" altLang="tr-TR" smtClean="0"/>
              <a:t> </a:t>
            </a:r>
            <a:r>
              <a:rPr lang="en-US" altLang="tr-TR" smtClean="0"/>
              <a:t>(IBM'in bakış noktası)</a:t>
            </a:r>
          </a:p>
          <a:p>
            <a:pPr lvl="1" eaLnBrk="1" hangingPunct="1"/>
            <a:r>
              <a:rPr lang="tr-TR" altLang="tr-TR" smtClean="0"/>
              <a:t>Bilimsel hesaplama</a:t>
            </a:r>
            <a:endParaRPr lang="en-US" altLang="tr-TR" smtClean="0"/>
          </a:p>
          <a:p>
            <a:pPr lvl="2" eaLnBrk="1" hangingPunct="1"/>
            <a:r>
              <a:rPr lang="en-US" altLang="tr-TR" smtClean="0"/>
              <a:t>IBM 1620 </a:t>
            </a:r>
            <a:r>
              <a:rPr lang="tr-TR" altLang="tr-TR" smtClean="0"/>
              <a:t>ve</a:t>
            </a:r>
            <a:r>
              <a:rPr lang="en-US" altLang="tr-TR" smtClean="0"/>
              <a:t> 7090 </a:t>
            </a:r>
            <a:r>
              <a:rPr lang="tr-TR" altLang="tr-TR" smtClean="0"/>
              <a:t>bilgisayarlar</a:t>
            </a:r>
            <a:endParaRPr lang="en-US" altLang="tr-TR" smtClean="0"/>
          </a:p>
          <a:p>
            <a:pPr lvl="2" eaLnBrk="1" hangingPunct="1"/>
            <a:r>
              <a:rPr lang="en-US" altLang="tr-TR" smtClean="0"/>
              <a:t>FORTRAN</a:t>
            </a:r>
          </a:p>
          <a:p>
            <a:pPr lvl="2" eaLnBrk="1" hangingPunct="1"/>
            <a:r>
              <a:rPr lang="en-US" altLang="tr-TR" smtClean="0"/>
              <a:t>SHARE </a:t>
            </a:r>
            <a:r>
              <a:rPr lang="tr-TR" altLang="tr-TR" smtClean="0"/>
              <a:t>kullanıcı grubu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İş hesaplaması</a:t>
            </a:r>
            <a:endParaRPr lang="en-US" altLang="tr-TR" smtClean="0"/>
          </a:p>
          <a:p>
            <a:pPr lvl="2" eaLnBrk="1" hangingPunct="1"/>
            <a:r>
              <a:rPr lang="en-US" altLang="tr-TR" smtClean="0"/>
              <a:t>IBM 1401, 7080 </a:t>
            </a:r>
            <a:r>
              <a:rPr lang="tr-TR" altLang="tr-TR" smtClean="0"/>
              <a:t>bilgisayarlar</a:t>
            </a:r>
            <a:endParaRPr lang="en-US" altLang="tr-TR" smtClean="0"/>
          </a:p>
          <a:p>
            <a:pPr lvl="2" eaLnBrk="1" hangingPunct="1"/>
            <a:r>
              <a:rPr lang="en-US" altLang="tr-TR" smtClean="0"/>
              <a:t>COBOL</a:t>
            </a:r>
          </a:p>
          <a:p>
            <a:pPr lvl="2" eaLnBrk="1" hangingPunct="1"/>
            <a:r>
              <a:rPr lang="en-US" altLang="tr-TR" smtClean="0"/>
              <a:t>GUIDE </a:t>
            </a:r>
            <a:r>
              <a:rPr lang="tr-TR" altLang="tr-TR" smtClean="0"/>
              <a:t>kullanıcı grubu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F9E694B-6F56-48C0-ACF4-6F54BCC2E0A8}" type="slidenum">
              <a:rPr lang="en-US" altLang="tr-TR" sz="1000">
                <a:latin typeface="Arial" panose="020B0604020202020204" pitchFamily="34" charset="0"/>
              </a:rPr>
              <a:pPr/>
              <a:t>41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PL/I: </a:t>
            </a:r>
            <a:r>
              <a:rPr lang="tr-TR" altLang="tr-TR" smtClean="0"/>
              <a:t>Geçmişi</a:t>
            </a:r>
            <a:endParaRPr lang="en-US" altLang="tr-TR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/>
              <a:t>1963</a:t>
            </a:r>
            <a:r>
              <a:rPr lang="tr-TR" altLang="tr-TR" smtClean="0"/>
              <a:t>’de</a:t>
            </a:r>
            <a:r>
              <a:rPr lang="en-US" altLang="tr-TR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COBOL'deki gibi </a:t>
            </a:r>
            <a:r>
              <a:rPr lang="tr-TR" altLang="tr-TR" smtClean="0"/>
              <a:t>b</a:t>
            </a:r>
            <a:r>
              <a:rPr lang="en-US" altLang="tr-TR" smtClean="0"/>
              <a:t>ilimsel kullanıcılar, </a:t>
            </a:r>
            <a:r>
              <a:rPr lang="tr-TR" altLang="tr-TR" smtClean="0"/>
              <a:t>G/Ç</a:t>
            </a:r>
            <a:r>
              <a:rPr lang="en-US" altLang="tr-TR" smtClean="0"/>
              <a:t> daha ayrıntılı ihtiyaç duymaya başladılar; iş kullanıcıları </a:t>
            </a:r>
            <a:r>
              <a:rPr lang="tr-TR" altLang="tr-TR" smtClean="0"/>
              <a:t>MI</a:t>
            </a:r>
            <a:r>
              <a:rPr lang="en-US" altLang="tr-TR" smtClean="0"/>
              <a:t>S için kayan nokta ve diziye ihtiyaç duymaya başladılar</a:t>
            </a:r>
            <a:r>
              <a:rPr lang="tr-TR" altLang="tr-TR" smtClean="0"/>
              <a:t>  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Bilgisayarların iki çeşidi, dilleri ve teknik eleman desteği  için çok satış yapacak gibi görünüyordu - Çok maliyetliydi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Bariz çözüm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Her iki tür uygulamalar</a:t>
            </a:r>
            <a:r>
              <a:rPr lang="tr-TR" altLang="tr-TR" smtClean="0"/>
              <a:t>ı</a:t>
            </a:r>
            <a:r>
              <a:rPr lang="en-US" altLang="tr-TR" smtClean="0"/>
              <a:t> yapmak için yeni bir bilgisayar yapmak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Uygulamaların</a:t>
            </a:r>
            <a:r>
              <a:rPr lang="tr-TR" altLang="tr-TR" smtClean="0"/>
              <a:t> her</a:t>
            </a:r>
            <a:r>
              <a:rPr lang="en-US" altLang="tr-TR" smtClean="0"/>
              <a:t> iki çeşidini de yapabilecek yeni bir dil tasarlamak</a:t>
            </a:r>
          </a:p>
          <a:p>
            <a:pPr eaLnBrk="1" hangingPunct="1">
              <a:lnSpc>
                <a:spcPct val="90000"/>
              </a:lnSpc>
            </a:pP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66F702C-370D-4407-8CBF-79D38353D0CA}" type="slidenum">
              <a:rPr lang="en-US" altLang="tr-TR" sz="1000">
                <a:latin typeface="Arial" panose="020B0604020202020204" pitchFamily="34" charset="0"/>
              </a:rPr>
              <a:pPr/>
              <a:t>42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PL/I: Tasarım Süreci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6</a:t>
            </a:r>
            <a:r>
              <a:rPr lang="en-US" altLang="tr-TR" smtClean="0"/>
              <a:t> </a:t>
            </a:r>
            <a:r>
              <a:rPr lang="tr-TR" altLang="tr-TR" smtClean="0"/>
              <a:t>Komite</a:t>
            </a:r>
            <a:r>
              <a:rPr lang="en-US" altLang="tr-TR" smtClean="0"/>
              <a:t> </a:t>
            </a:r>
            <a:r>
              <a:rPr lang="tr-TR" altLang="tr-TR" smtClean="0"/>
              <a:t>üyesi </a:t>
            </a:r>
            <a:r>
              <a:rPr lang="en-US" altLang="tr-TR" smtClean="0"/>
              <a:t>tarafından beş ayda tasarlandı</a:t>
            </a:r>
          </a:p>
          <a:p>
            <a:pPr lvl="1" eaLnBrk="1" hangingPunct="1"/>
            <a:r>
              <a:rPr lang="en-US" altLang="tr-TR" smtClean="0"/>
              <a:t>IBM'den üç üye, </a:t>
            </a:r>
            <a:r>
              <a:rPr lang="tr-TR" altLang="tr-TR" smtClean="0"/>
              <a:t>SHARE</a:t>
            </a:r>
            <a:r>
              <a:rPr lang="en-US" altLang="tr-TR" smtClean="0"/>
              <a:t> üç üye</a:t>
            </a:r>
            <a:endParaRPr lang="tr-TR" altLang="tr-TR" smtClean="0"/>
          </a:p>
          <a:p>
            <a:pPr lvl="1" eaLnBrk="1" hangingPunct="1"/>
            <a:r>
              <a:rPr lang="tr-TR" altLang="tr-TR" smtClean="0"/>
              <a:t>İlk kavram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Fortran IV’ün bir uzantısı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Başlangıçta </a:t>
            </a:r>
            <a:r>
              <a:rPr lang="en-US" altLang="tr-TR" smtClean="0"/>
              <a:t>NPL</a:t>
            </a:r>
            <a:r>
              <a:rPr lang="tr-TR" altLang="tr-TR" smtClean="0"/>
              <a:t> olarak adlandırıldı</a:t>
            </a:r>
            <a:r>
              <a:rPr lang="en-US" altLang="tr-TR" smtClean="0"/>
              <a:t> (New Programming Language)</a:t>
            </a:r>
          </a:p>
          <a:p>
            <a:pPr eaLnBrk="1" hangingPunct="1"/>
            <a:r>
              <a:rPr lang="tr-TR" altLang="tr-TR" smtClean="0"/>
              <a:t>1965’de ismi </a:t>
            </a:r>
            <a:r>
              <a:rPr lang="en-US" altLang="tr-TR" smtClean="0"/>
              <a:t>PL/I </a:t>
            </a:r>
            <a:r>
              <a:rPr lang="tr-TR" altLang="tr-TR" smtClean="0"/>
              <a:t>oldu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63673E1-5993-44FD-8538-FEE291D78DD6}" type="slidenum">
              <a:rPr lang="en-US" altLang="tr-TR" sz="1000">
                <a:latin typeface="Arial" panose="020B0604020202020204" pitchFamily="34" charset="0"/>
              </a:rPr>
              <a:pPr/>
              <a:t>43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PL/I: </a:t>
            </a:r>
            <a:r>
              <a:rPr lang="tr-TR" altLang="tr-TR" smtClean="0"/>
              <a:t>Değerlendirme</a:t>
            </a:r>
            <a:endParaRPr lang="en-US" altLang="tr-TR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PL/I </a:t>
            </a:r>
            <a:r>
              <a:rPr lang="tr-TR" altLang="tr-TR" smtClean="0"/>
              <a:t>katkıları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</a:t>
            </a:r>
            <a:r>
              <a:rPr lang="en-US" altLang="tr-TR" smtClean="0"/>
              <a:t>irim seviyesi eşzamanlılı</a:t>
            </a:r>
            <a:r>
              <a:rPr lang="tr-TR" altLang="tr-TR" smtClean="0"/>
              <a:t>kta bir ilk</a:t>
            </a:r>
          </a:p>
          <a:p>
            <a:pPr lvl="1" eaLnBrk="1" hangingPunct="1"/>
            <a:r>
              <a:rPr lang="tr-TR" altLang="tr-TR" smtClean="0"/>
              <a:t>Harici işlemlerde bir ilk</a:t>
            </a:r>
          </a:p>
          <a:p>
            <a:pPr lvl="1" eaLnBrk="1" hangingPunct="1"/>
            <a:r>
              <a:rPr lang="en-US" altLang="tr-TR" smtClean="0"/>
              <a:t>Anahtar-seç</a:t>
            </a:r>
            <a:r>
              <a:rPr lang="tr-TR" altLang="tr-TR" smtClean="0"/>
              <a:t>meli </a:t>
            </a:r>
            <a:r>
              <a:rPr lang="en-US" altLang="tr-TR" smtClean="0"/>
              <a:t>özyineleme</a:t>
            </a:r>
            <a:endParaRPr lang="tr-TR" altLang="tr-TR" smtClean="0"/>
          </a:p>
          <a:p>
            <a:pPr lvl="1" eaLnBrk="1" hangingPunct="1"/>
            <a:r>
              <a:rPr lang="tr-TR" altLang="tr-TR" smtClean="0"/>
              <a:t>İ</a:t>
            </a:r>
            <a:r>
              <a:rPr lang="en-US" altLang="tr-TR" smtClean="0"/>
              <a:t>şaret</a:t>
            </a:r>
            <a:r>
              <a:rPr lang="tr-TR" altLang="tr-TR" smtClean="0"/>
              <a:t>leyici</a:t>
            </a:r>
            <a:r>
              <a:rPr lang="en-US" altLang="tr-TR" smtClean="0"/>
              <a:t> veri türü</a:t>
            </a:r>
            <a:r>
              <a:rPr lang="tr-TR" altLang="tr-TR" smtClean="0"/>
              <a:t>nde bir ilk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D</a:t>
            </a:r>
            <a:r>
              <a:rPr lang="en-US" altLang="tr-TR" smtClean="0"/>
              <a:t>izi kesitleri</a:t>
            </a:r>
            <a:r>
              <a:rPr lang="tr-TR" altLang="tr-TR" smtClean="0"/>
              <a:t>nde bir ilk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Endişeler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Birçok yeni özellik zayıf tasarlanmıştı</a:t>
            </a:r>
          </a:p>
          <a:p>
            <a:pPr lvl="1" eaLnBrk="1" hangingPunct="1"/>
            <a:r>
              <a:rPr lang="en-US" altLang="tr-TR" smtClean="0"/>
              <a:t>Çok büyük ve çok karmaşık</a:t>
            </a:r>
            <a:r>
              <a:rPr lang="tr-TR" altLang="tr-TR" smtClean="0"/>
              <a:t>tı</a:t>
            </a:r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79E8E36-7F78-4B89-BEA2-0EFF87BC7577}" type="slidenum">
              <a:rPr lang="en-US" altLang="tr-TR" sz="1000">
                <a:latin typeface="Arial" panose="020B0604020202020204" pitchFamily="34" charset="0"/>
              </a:rPr>
              <a:pPr/>
              <a:t>44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tr-TR" smtClean="0"/>
              <a:t>İlk </a:t>
            </a:r>
            <a:r>
              <a:rPr lang="tr-TR" altLang="tr-TR" smtClean="0"/>
              <a:t>İki Dinamik Dil</a:t>
            </a:r>
            <a:r>
              <a:rPr lang="en-US" altLang="tr-TR" smtClean="0"/>
              <a:t>: APL </a:t>
            </a:r>
            <a:r>
              <a:rPr lang="tr-TR" altLang="tr-TR" smtClean="0"/>
              <a:t>ve</a:t>
            </a:r>
            <a:r>
              <a:rPr lang="en-US" altLang="tr-TR" smtClean="0"/>
              <a:t> SNOBOL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Dinamik yazma ve bellek tahsisi ile karakterize edilir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Değişkenler yazılmaz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Bir değer atandığı zaman değişken tip edinir</a:t>
            </a:r>
          </a:p>
          <a:p>
            <a:pPr eaLnBrk="1" hangingPunct="1"/>
            <a:r>
              <a:rPr lang="en-US" altLang="tr-TR" smtClean="0"/>
              <a:t>Bir değer atandığı zaman bellekte bir değişken tahsis edilir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8FAC7BC-F5D2-4B98-AC1B-80F91DB07CA3}" type="slidenum">
              <a:rPr lang="en-US" altLang="tr-TR" sz="1000">
                <a:latin typeface="Arial" panose="020B0604020202020204" pitchFamily="34" charset="0"/>
              </a:rPr>
              <a:pPr/>
              <a:t>45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APL: A </a:t>
            </a:r>
            <a:r>
              <a:rPr lang="tr-TR" altLang="tr-TR" smtClean="0"/>
              <a:t>Programlama Dili</a:t>
            </a:r>
            <a:endParaRPr lang="en-US" altLang="tr-TR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1960 civarında Ken Iverson tarafından IBM'de çalışan bir donanım tanımlama dili olarak tasarlanmıştır</a:t>
            </a:r>
          </a:p>
          <a:p>
            <a:pPr lvl="1" eaLnBrk="1" hangingPunct="1"/>
            <a:r>
              <a:rPr lang="en-US" altLang="tr-TR" smtClean="0"/>
              <a:t>Çok anlamlıdır (birçok operatör, çeşitli boyutlar</a:t>
            </a:r>
            <a:r>
              <a:rPr lang="tr-TR" altLang="tr-TR" smtClean="0"/>
              <a:t>da</a:t>
            </a:r>
            <a:r>
              <a:rPr lang="en-US" altLang="tr-TR" smtClean="0"/>
              <a:t> hem skaler ve diziler için)</a:t>
            </a:r>
          </a:p>
          <a:p>
            <a:pPr lvl="1" eaLnBrk="1" hangingPunct="1"/>
            <a:r>
              <a:rPr lang="en-US" altLang="tr-TR" smtClean="0"/>
              <a:t>Programların okunması çok zor</a:t>
            </a:r>
          </a:p>
          <a:p>
            <a:pPr eaLnBrk="1" hangingPunct="1"/>
            <a:r>
              <a:rPr lang="en-US" altLang="tr-TR" smtClean="0"/>
              <a:t>Halen kullanımdadır; </a:t>
            </a:r>
            <a:r>
              <a:rPr lang="tr-TR" altLang="tr-TR" smtClean="0"/>
              <a:t>az düzeyde</a:t>
            </a:r>
            <a:r>
              <a:rPr lang="en-US" altLang="tr-TR" smtClean="0"/>
              <a:t> değişiklikler</a:t>
            </a:r>
            <a:r>
              <a:rPr lang="tr-TR" altLang="tr-TR" smtClean="0"/>
              <a:t> yapıldı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6DD8F49-F301-436A-A5C2-F60086A8C8E9}" type="slidenum">
              <a:rPr lang="en-US" altLang="tr-TR" sz="1000">
                <a:latin typeface="Arial" panose="020B0604020202020204" pitchFamily="34" charset="0"/>
              </a:rPr>
              <a:pPr/>
              <a:t>46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SNOBOL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1964 yılında Farber, Griswold ve Polensky tarafından Bell Laboratuvarları'nda </a:t>
            </a:r>
            <a:r>
              <a:rPr lang="tr-TR" altLang="tr-TR" smtClean="0"/>
              <a:t> metin (</a:t>
            </a:r>
            <a:r>
              <a:rPr lang="en-US" altLang="tr-TR" smtClean="0"/>
              <a:t>string</a:t>
            </a:r>
            <a:r>
              <a:rPr lang="tr-TR" altLang="tr-TR" smtClean="0"/>
              <a:t>)</a:t>
            </a:r>
            <a:r>
              <a:rPr lang="en-US" altLang="tr-TR" smtClean="0"/>
              <a:t> işleme dili olarak tasarlan</a:t>
            </a:r>
            <a:r>
              <a:rPr lang="tr-TR" altLang="tr-TR" smtClean="0"/>
              <a:t>dı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Metin</a:t>
            </a:r>
            <a:r>
              <a:rPr lang="en-US" altLang="tr-TR" smtClean="0"/>
              <a:t> desen eşleştirme için güçlü operatörler</a:t>
            </a:r>
            <a:r>
              <a:rPr lang="tr-TR" altLang="tr-TR" smtClean="0"/>
              <a:t>e sahip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Alternatif dillerden (ve bu yüzden artık yazım editörleri tarafından kullanılmamaktadır) daha yavaş</a:t>
            </a:r>
          </a:p>
          <a:p>
            <a:pPr eaLnBrk="1" hangingPunct="1"/>
            <a:r>
              <a:rPr lang="en-US" altLang="tr-TR" smtClean="0"/>
              <a:t>Halen bazı metin işleme görevleri için kullanıl</a:t>
            </a:r>
            <a:r>
              <a:rPr lang="tr-TR" altLang="tr-TR" smtClean="0"/>
              <a:t>maktadır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3D775B9-6D7E-407D-889B-2CECB2D20B39}" type="slidenum">
              <a:rPr lang="en-US" altLang="tr-TR" sz="1000">
                <a:latin typeface="Arial" panose="020B0604020202020204" pitchFamily="34" charset="0"/>
              </a:rPr>
              <a:pPr/>
              <a:t>47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Veri Soyutlamanın Başlangıcı</a:t>
            </a:r>
            <a:r>
              <a:rPr lang="en-US" altLang="tr-TR" smtClean="0"/>
              <a:t>: SIMULA 67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467600" cy="4800600"/>
          </a:xfrm>
        </p:spPr>
        <p:txBody>
          <a:bodyPr/>
          <a:lstStyle/>
          <a:p>
            <a:pPr eaLnBrk="1" hangingPunct="1"/>
            <a:r>
              <a:rPr lang="en-US" altLang="tr-TR" smtClean="0"/>
              <a:t>Nygaard ve Dahl tarafından öncelikle Norveç'te sistem simülasyonu için tasarlan</a:t>
            </a:r>
            <a:r>
              <a:rPr lang="tr-TR" altLang="tr-TR" smtClean="0"/>
              <a:t>dı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ALGOL 60 </a:t>
            </a:r>
            <a:r>
              <a:rPr lang="tr-TR" altLang="tr-TR" smtClean="0"/>
              <a:t>ve </a:t>
            </a:r>
            <a:r>
              <a:rPr lang="en-US" altLang="tr-TR" smtClean="0"/>
              <a:t>SIMULA I</a:t>
            </a:r>
            <a:r>
              <a:rPr lang="tr-TR" altLang="tr-TR" smtClean="0"/>
              <a:t> temellidir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Birincil Katkıları</a:t>
            </a:r>
            <a:endParaRPr lang="en-US" altLang="tr-TR" smtClean="0"/>
          </a:p>
          <a:p>
            <a:pPr lvl="1" eaLnBrk="1" hangingPunct="1"/>
            <a:r>
              <a:rPr lang="nn-NO" altLang="tr-TR" smtClean="0"/>
              <a:t>Eşyordamlar - </a:t>
            </a:r>
            <a:r>
              <a:rPr lang="tr-TR" altLang="tr-TR" smtClean="0"/>
              <a:t>B</a:t>
            </a:r>
            <a:r>
              <a:rPr lang="nn-NO" altLang="tr-TR" smtClean="0"/>
              <a:t>ir çeşit alt program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Sınıflar, nesneler ve miras</a:t>
            </a:r>
          </a:p>
          <a:p>
            <a:pPr lvl="1" eaLnBrk="1" hangingPunct="1"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3420B0D-498D-4D1C-A424-EFEC49C80329}" type="slidenum">
              <a:rPr lang="en-US" altLang="tr-TR" sz="1000">
                <a:latin typeface="Arial" panose="020B0604020202020204" pitchFamily="34" charset="0"/>
              </a:rPr>
              <a:pPr/>
              <a:t>48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Ortogonal Tasarım: ALGOL 68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ALGOL 60’ın süregelen gelişmesindendir, fakat o dilin üstü değildir 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Birçok yeni fikirlerin kaynağıdır (dilin kendisi </a:t>
            </a:r>
            <a:r>
              <a:rPr lang="tr-TR" altLang="tr-TR" smtClean="0"/>
              <a:t>hiçbir zaman</a:t>
            </a:r>
            <a:r>
              <a:rPr lang="en-US" altLang="tr-TR" smtClean="0"/>
              <a:t> yaygın kullanıma ulaşamamasına rağmen)</a:t>
            </a:r>
          </a:p>
          <a:p>
            <a:pPr eaLnBrk="1" hangingPunct="1"/>
            <a:r>
              <a:rPr lang="en-US" altLang="tr-TR" smtClean="0"/>
              <a:t>Tasarım </a:t>
            </a:r>
            <a:r>
              <a:rPr lang="tr-TR" altLang="tr-TR" smtClean="0"/>
              <a:t>ortogonal</a:t>
            </a:r>
            <a:r>
              <a:rPr lang="en-US" altLang="tr-TR" smtClean="0"/>
              <a:t> kavramına dayanmaktadır</a:t>
            </a:r>
          </a:p>
          <a:p>
            <a:pPr lvl="1" eaLnBrk="1" hangingPunct="1"/>
            <a:r>
              <a:rPr lang="en-US" altLang="tr-TR" smtClean="0"/>
              <a:t>Birkaç temel kavramlar, artı birkaç birleştirici mekanizma</a:t>
            </a:r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5C0EBC1-D98F-4B5B-AA9A-91BA0F921250}" type="slidenum">
              <a:rPr lang="en-US" altLang="tr-TR" sz="1000">
                <a:latin typeface="Arial" panose="020B0604020202020204" pitchFamily="34" charset="0"/>
              </a:rPr>
              <a:pPr/>
              <a:t>49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ALGOL 68 </a:t>
            </a:r>
            <a:r>
              <a:rPr lang="tr-TR" altLang="tr-TR" smtClean="0"/>
              <a:t>Değerlendirme</a:t>
            </a:r>
            <a:endParaRPr lang="en-US" altLang="tr-TR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Katılımlar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Kullanıcı tanımlı veri yapıları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Referans türleri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Dinamik diziler (flex </a:t>
            </a:r>
            <a:r>
              <a:rPr lang="tr-TR" altLang="tr-TR" smtClean="0"/>
              <a:t>diziler olarak adlandırılır</a:t>
            </a:r>
            <a:r>
              <a:rPr lang="en-US" altLang="tr-TR" smtClean="0"/>
              <a:t>)</a:t>
            </a:r>
          </a:p>
          <a:p>
            <a:pPr lvl="1" eaLnBrk="1" hangingPunct="1">
              <a:buFontTx/>
              <a:buNone/>
            </a:pPr>
            <a:endParaRPr lang="en-US" altLang="tr-TR" smtClean="0"/>
          </a:p>
          <a:p>
            <a:pPr eaLnBrk="1" hangingPunct="1"/>
            <a:r>
              <a:rPr lang="tr-TR" altLang="tr-TR" smtClean="0"/>
              <a:t>Yorumlar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ALGOL 60</a:t>
            </a:r>
            <a:r>
              <a:rPr lang="tr-TR" altLang="tr-TR" smtClean="0"/>
              <a:t>’</a:t>
            </a:r>
            <a:r>
              <a:rPr lang="en-US" altLang="tr-TR" smtClean="0"/>
              <a:t>dan daha az kullanım</a:t>
            </a:r>
          </a:p>
          <a:p>
            <a:pPr lvl="1" eaLnBrk="1" hangingPunct="1"/>
            <a:r>
              <a:rPr lang="tr-TR" altLang="tr-TR" smtClean="0"/>
              <a:t>M</a:t>
            </a:r>
            <a:r>
              <a:rPr lang="en-US" altLang="tr-TR" smtClean="0"/>
              <a:t>üteakip dillerde güçlü etkisi</a:t>
            </a:r>
            <a:r>
              <a:rPr lang="tr-TR" altLang="tr-TR" smtClean="0"/>
              <a:t> oldu</a:t>
            </a:r>
            <a:r>
              <a:rPr lang="en-US" altLang="tr-TR" smtClean="0"/>
              <a:t>,</a:t>
            </a:r>
            <a:r>
              <a:rPr lang="tr-TR" altLang="tr-TR" smtClean="0"/>
              <a:t> özellikle</a:t>
            </a:r>
            <a:r>
              <a:rPr lang="en-US" altLang="tr-TR" smtClean="0"/>
              <a:t> Pascal, C</a:t>
            </a:r>
            <a:r>
              <a:rPr lang="tr-TR" altLang="tr-TR" smtClean="0"/>
              <a:t> </a:t>
            </a:r>
            <a:r>
              <a:rPr lang="en-US" altLang="tr-TR" smtClean="0"/>
              <a:t>ve Ada</a:t>
            </a:r>
            <a:r>
              <a:rPr lang="tr-TR" altLang="tr-TR" smtClean="0"/>
              <a:t> üzerinde</a:t>
            </a:r>
            <a:r>
              <a:rPr lang="en-US" altLang="tr-TR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B6153EC-2957-4F11-A29F-CCC1E10B1708}" type="slidenum">
              <a:rPr lang="en-US" altLang="tr-TR" sz="1000">
                <a:latin typeface="Arial" panose="020B0604020202020204" pitchFamily="34" charset="0"/>
              </a:rPr>
              <a:pPr/>
              <a:t>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tr-TR" smtClean="0"/>
              <a:t>Yaygın Dillerin Şecere</a:t>
            </a:r>
            <a:r>
              <a:rPr lang="tr-TR" altLang="tr-TR" smtClean="0"/>
              <a:t>si</a:t>
            </a:r>
            <a:endParaRPr lang="en-US" altLang="tr-TR" smtClean="0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16038"/>
            <a:ext cx="5486400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2BA54D2-0064-4EBE-A6B6-56B1585FC612}" type="slidenum">
              <a:rPr lang="en-US" altLang="tr-TR" sz="1000">
                <a:latin typeface="Arial" panose="020B0604020202020204" pitchFamily="34" charset="0"/>
              </a:rPr>
              <a:pPr/>
              <a:t>50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Pascal - 1971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Wirth (</a:t>
            </a:r>
            <a:r>
              <a:rPr lang="tr-TR" altLang="tr-TR" smtClean="0"/>
              <a:t>o dönemlerde </a:t>
            </a:r>
            <a:r>
              <a:rPr lang="en-US" altLang="tr-TR" smtClean="0"/>
              <a:t>ALGOL 68 komitesi üyesi) tarafından geliştiril</a:t>
            </a:r>
            <a:r>
              <a:rPr lang="tr-TR" altLang="tr-TR" smtClean="0"/>
              <a:t>di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Yapısal programlama öğretmek için tasarlandı</a:t>
            </a:r>
          </a:p>
          <a:p>
            <a:pPr eaLnBrk="1" hangingPunct="1"/>
            <a:r>
              <a:rPr lang="tr-TR" altLang="tr-TR" smtClean="0"/>
              <a:t>Küçük, basit, gerçekte yeni bir şey yok</a:t>
            </a:r>
            <a:endParaRPr lang="en-US" altLang="tr-TR" smtClean="0"/>
          </a:p>
          <a:p>
            <a:pPr eaLnBrk="1" hangingPunct="1"/>
            <a:r>
              <a:rPr lang="sv-SE" altLang="tr-TR" smtClean="0"/>
              <a:t>En büyük etkisi programlama öğretme</a:t>
            </a:r>
            <a:r>
              <a:rPr lang="tr-TR" altLang="tr-TR" smtClean="0"/>
              <a:t> üzerine </a:t>
            </a:r>
            <a:r>
              <a:rPr lang="sv-SE" altLang="tr-TR" smtClean="0"/>
              <a:t>oldu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1970'lerin ortalarından başlayarak 1990'ların sonlarına kadar, programlama öğretmek için kullanılan en yaygın dildi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3D8AB5D-1B4B-4197-86B9-DCB8DE0D4B65}" type="slidenum">
              <a:rPr lang="en-US" altLang="tr-TR" sz="1000">
                <a:latin typeface="Arial" panose="020B0604020202020204" pitchFamily="34" charset="0"/>
              </a:rPr>
              <a:pPr/>
              <a:t>51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 - 1972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</a:t>
            </a:r>
            <a:r>
              <a:rPr lang="en-US" altLang="tr-TR" smtClean="0"/>
              <a:t>istem programlama</a:t>
            </a:r>
            <a:r>
              <a:rPr lang="tr-TR" altLang="tr-TR" smtClean="0"/>
              <a:t>sı</a:t>
            </a:r>
            <a:r>
              <a:rPr lang="en-US" altLang="tr-TR" smtClean="0"/>
              <a:t> için tasarlandı</a:t>
            </a:r>
            <a:r>
              <a:rPr lang="tr-TR" altLang="tr-TR" smtClean="0"/>
              <a:t> </a:t>
            </a:r>
            <a:r>
              <a:rPr lang="en-US" altLang="tr-TR" smtClean="0"/>
              <a:t>(Dennis Richie tarafından Bell Laboratuvarları'nda)</a:t>
            </a:r>
            <a:endParaRPr lang="tr-TR" altLang="tr-TR" smtClean="0"/>
          </a:p>
          <a:p>
            <a:pPr eaLnBrk="1" hangingPunct="1"/>
            <a:r>
              <a:rPr lang="en-US" altLang="tr-TR" smtClean="0"/>
              <a:t>Öncelikle BCLP, B</a:t>
            </a:r>
            <a:r>
              <a:rPr lang="tr-TR" altLang="tr-TR" smtClean="0"/>
              <a:t>; </a:t>
            </a:r>
            <a:r>
              <a:rPr lang="en-US" altLang="tr-TR" smtClean="0"/>
              <a:t>fakat aynı zamanda </a:t>
            </a:r>
            <a:r>
              <a:rPr lang="tr-TR" altLang="tr-TR" smtClean="0"/>
              <a:t>ALGOL </a:t>
            </a:r>
            <a:r>
              <a:rPr lang="en-US" altLang="tr-TR" smtClean="0"/>
              <a:t>68</a:t>
            </a:r>
            <a:r>
              <a:rPr lang="tr-TR" altLang="tr-TR" smtClean="0"/>
              <a:t>’den geliştirildi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Güçlü operatörler</a:t>
            </a:r>
            <a:r>
              <a:rPr lang="tr-TR" altLang="tr-TR" smtClean="0"/>
              <a:t> setine sahip,</a:t>
            </a:r>
            <a:r>
              <a:rPr lang="en-US" altLang="tr-TR" smtClean="0"/>
              <a:t> fakat zayıf tip kontrolü</a:t>
            </a:r>
            <a:r>
              <a:rPr lang="tr-TR" altLang="tr-TR" smtClean="0"/>
              <a:t> var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Başlangıçta UNIX üzerinden yayıldı</a:t>
            </a:r>
          </a:p>
          <a:p>
            <a:pPr eaLnBrk="1" hangingPunct="1"/>
            <a:r>
              <a:rPr lang="en-US" altLang="tr-TR" smtClean="0"/>
              <a:t>Birçok uygulama alanı</a:t>
            </a:r>
            <a:r>
              <a:rPr lang="tr-TR" altLang="tr-TR" smtClean="0"/>
              <a:t> var</a:t>
            </a:r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CBB6671-4549-4C14-ACBE-52F339EE8A09}" type="slidenum">
              <a:rPr lang="en-US" altLang="tr-TR" sz="1000">
                <a:latin typeface="Arial" panose="020B0604020202020204" pitchFamily="34" charset="0"/>
              </a:rPr>
              <a:pPr/>
              <a:t>52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tr-TR" smtClean="0"/>
              <a:t>Mantık </a:t>
            </a:r>
            <a:r>
              <a:rPr lang="tr-TR" altLang="tr-TR" smtClean="0"/>
              <a:t>T</a:t>
            </a:r>
            <a:r>
              <a:rPr lang="en-US" altLang="tr-TR" smtClean="0"/>
              <a:t>emelli </a:t>
            </a:r>
            <a:r>
              <a:rPr lang="tr-TR" altLang="tr-TR" smtClean="0"/>
              <a:t>P</a:t>
            </a:r>
            <a:r>
              <a:rPr lang="en-US" altLang="tr-TR" smtClean="0"/>
              <a:t>rogramlama: Prolog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Kowalski (Edinburgh</a:t>
            </a:r>
            <a:r>
              <a:rPr lang="tr-TR" altLang="tr-TR" smtClean="0"/>
              <a:t> Üniversitesi</a:t>
            </a:r>
            <a:r>
              <a:rPr lang="en-US" altLang="tr-TR" smtClean="0"/>
              <a:t>) yardımıyla, Comerauer ve Roussel (Aix-Marseille Üniversitesi) tarafından</a:t>
            </a:r>
            <a:r>
              <a:rPr lang="tr-TR" altLang="tr-TR" smtClean="0"/>
              <a:t> </a:t>
            </a:r>
            <a:r>
              <a:rPr lang="en-US" altLang="tr-TR" smtClean="0"/>
              <a:t>geliştiril</a:t>
            </a:r>
            <a:r>
              <a:rPr lang="tr-TR" altLang="tr-TR" smtClean="0"/>
              <a:t>di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Formel mantığa dayalıdır 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Prosedürel değildir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Verilen sorguların doğruluğunu anlamak için bir sonuç çıkarma kullanan akıllı bir veri</a:t>
            </a:r>
            <a:r>
              <a:rPr lang="tr-TR" altLang="tr-TR" smtClean="0"/>
              <a:t> </a:t>
            </a:r>
            <a:r>
              <a:rPr lang="en-US" altLang="tr-TR" smtClean="0"/>
              <a:t>tabanı sistemi olarak özetlenebilir</a:t>
            </a:r>
          </a:p>
          <a:p>
            <a:pPr eaLnBrk="1" hangingPunct="1"/>
            <a:r>
              <a:rPr lang="pt-BR" altLang="tr-TR" smtClean="0"/>
              <a:t>Çok verimsiz, dar uygulama alanları</a:t>
            </a:r>
            <a:r>
              <a:rPr lang="tr-TR" altLang="tr-TR" smtClean="0"/>
              <a:t> var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D8BA525-9766-4EC5-B963-7ADCB32E6385}" type="slidenum">
              <a:rPr lang="en-US" altLang="tr-TR" sz="1000">
                <a:latin typeface="Arial" panose="020B0604020202020204" pitchFamily="34" charset="0"/>
              </a:rPr>
              <a:pPr/>
              <a:t>53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Tarihin En Büyük Tasarım Çabası</a:t>
            </a:r>
            <a:r>
              <a:rPr lang="en-US" altLang="tr-TR" smtClean="0"/>
              <a:t>: Ada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724400"/>
          </a:xfrm>
        </p:spPr>
        <p:txBody>
          <a:bodyPr/>
          <a:lstStyle/>
          <a:p>
            <a:pPr eaLnBrk="1" hangingPunct="1"/>
            <a:r>
              <a:rPr lang="tr-TR" altLang="tr-TR" smtClean="0"/>
              <a:t>Dev tasarım çabası, yüzlerce insan ilgilendi, çok fazla paraya mal oldu ve sekiz yıllık bir süreyi aldı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Strawman </a:t>
            </a:r>
            <a:r>
              <a:rPr lang="tr-TR" altLang="tr-TR" smtClean="0"/>
              <a:t>gereksinimleri </a:t>
            </a:r>
            <a:r>
              <a:rPr lang="en-US" altLang="tr-TR" smtClean="0"/>
              <a:t>(</a:t>
            </a:r>
            <a:r>
              <a:rPr lang="tr-TR" altLang="tr-TR" smtClean="0"/>
              <a:t>Nisan</a:t>
            </a:r>
            <a:r>
              <a:rPr lang="en-US" altLang="tr-TR" smtClean="0"/>
              <a:t> 1975)</a:t>
            </a:r>
          </a:p>
          <a:p>
            <a:pPr lvl="1" eaLnBrk="1" hangingPunct="1"/>
            <a:r>
              <a:rPr lang="en-US" altLang="tr-TR" smtClean="0"/>
              <a:t>Woodman </a:t>
            </a:r>
            <a:r>
              <a:rPr lang="tr-TR" altLang="tr-TR" smtClean="0"/>
              <a:t>gereksinimleri</a:t>
            </a:r>
            <a:r>
              <a:rPr lang="en-US" altLang="tr-TR" smtClean="0"/>
              <a:t> (A</a:t>
            </a:r>
            <a:r>
              <a:rPr lang="tr-TR" altLang="tr-TR" smtClean="0"/>
              <a:t>ğustos</a:t>
            </a:r>
            <a:r>
              <a:rPr lang="en-US" altLang="tr-TR" smtClean="0"/>
              <a:t> 1975)</a:t>
            </a:r>
          </a:p>
          <a:p>
            <a:pPr lvl="1" eaLnBrk="1" hangingPunct="1"/>
            <a:r>
              <a:rPr lang="en-US" altLang="tr-TR" smtClean="0"/>
              <a:t>Tinman </a:t>
            </a:r>
            <a:r>
              <a:rPr lang="tr-TR" altLang="tr-TR" smtClean="0"/>
              <a:t>gereksinimleri</a:t>
            </a:r>
            <a:r>
              <a:rPr lang="en-US" altLang="tr-TR" smtClean="0"/>
              <a:t> (1976)</a:t>
            </a:r>
          </a:p>
          <a:p>
            <a:pPr lvl="1" eaLnBrk="1" hangingPunct="1"/>
            <a:r>
              <a:rPr lang="en-US" altLang="tr-TR" smtClean="0"/>
              <a:t>Ironman </a:t>
            </a:r>
            <a:r>
              <a:rPr lang="tr-TR" altLang="tr-TR" smtClean="0"/>
              <a:t>ekipmanları</a:t>
            </a:r>
            <a:r>
              <a:rPr lang="en-US" altLang="tr-TR" smtClean="0"/>
              <a:t> (1977)</a:t>
            </a:r>
          </a:p>
          <a:p>
            <a:pPr lvl="1" eaLnBrk="1" hangingPunct="1"/>
            <a:r>
              <a:rPr lang="en-US" altLang="tr-TR" smtClean="0"/>
              <a:t>Steelman </a:t>
            </a:r>
            <a:r>
              <a:rPr lang="tr-TR" altLang="tr-TR" smtClean="0"/>
              <a:t>gereksinimleri</a:t>
            </a:r>
            <a:r>
              <a:rPr lang="en-US" altLang="tr-TR" smtClean="0"/>
              <a:t> (1978)</a:t>
            </a:r>
          </a:p>
          <a:p>
            <a:pPr eaLnBrk="1" hangingPunct="1"/>
            <a:r>
              <a:rPr lang="tr-TR" altLang="tr-TR" smtClean="0"/>
              <a:t>İlk programcı </a:t>
            </a:r>
            <a:r>
              <a:rPr lang="en-US" altLang="tr-TR" smtClean="0"/>
              <a:t>Augusta Ada Byron</a:t>
            </a:r>
            <a:r>
              <a:rPr lang="tr-TR" altLang="tr-TR" smtClean="0"/>
              <a:t> ismine izafeten Ada olarak adlandırıldı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31569DD-088B-425D-8434-FD90C08AB8F0}" type="slidenum">
              <a:rPr lang="en-US" altLang="tr-TR" sz="1000">
                <a:latin typeface="Arial" panose="020B0604020202020204" pitchFamily="34" charset="0"/>
              </a:rPr>
              <a:pPr/>
              <a:t>54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Ada </a:t>
            </a:r>
            <a:r>
              <a:rPr lang="tr-TR" altLang="tr-TR" smtClean="0"/>
              <a:t>Değerlendirilmesi</a:t>
            </a:r>
            <a:endParaRPr lang="en-US" altLang="tr-TR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/>
              <a:t>Katkıları</a:t>
            </a:r>
            <a:endParaRPr lang="en-US" altLang="tr-TR" sz="2400" smtClean="0"/>
          </a:p>
          <a:p>
            <a:pPr lvl="1" eaLnBrk="1" hangingPunct="1"/>
            <a:r>
              <a:rPr lang="tr-TR" altLang="tr-TR" sz="2000" smtClean="0"/>
              <a:t>Paketler</a:t>
            </a:r>
            <a:r>
              <a:rPr lang="en-US" altLang="tr-TR" sz="2000" smtClean="0"/>
              <a:t> – </a:t>
            </a:r>
            <a:r>
              <a:rPr lang="tr-TR" altLang="tr-TR" sz="2000" smtClean="0"/>
              <a:t>Veri soyutlaması için destek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Kural dışı durum işleme</a:t>
            </a:r>
            <a:r>
              <a:rPr lang="en-US" altLang="tr-TR" sz="2000" smtClean="0"/>
              <a:t>- </a:t>
            </a:r>
            <a:r>
              <a:rPr lang="tr-TR" altLang="tr-TR" sz="2000" smtClean="0"/>
              <a:t>Özenle hazırlandı</a:t>
            </a:r>
            <a:r>
              <a:rPr lang="en-US" altLang="tr-TR" sz="2000" smtClean="0"/>
              <a:t> </a:t>
            </a:r>
          </a:p>
          <a:p>
            <a:pPr lvl="1" eaLnBrk="1" hangingPunct="1"/>
            <a:r>
              <a:rPr lang="tr-TR" altLang="tr-TR" sz="2000" smtClean="0"/>
              <a:t>Genel</a:t>
            </a:r>
            <a:r>
              <a:rPr lang="en-US" altLang="tr-TR" sz="2000" smtClean="0"/>
              <a:t> program </a:t>
            </a:r>
            <a:r>
              <a:rPr lang="tr-TR" altLang="tr-TR" sz="2000" smtClean="0"/>
              <a:t>birimleri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Aynı anda kullanım</a:t>
            </a:r>
            <a:r>
              <a:rPr lang="en-US" altLang="tr-TR" sz="2000" smtClean="0"/>
              <a:t> – </a:t>
            </a:r>
            <a:r>
              <a:rPr lang="tr-TR" altLang="tr-TR" sz="2000" smtClean="0"/>
              <a:t>Görev modeli ile</a:t>
            </a:r>
            <a:endParaRPr lang="en-US" altLang="tr-TR" sz="2000" smtClean="0"/>
          </a:p>
          <a:p>
            <a:pPr eaLnBrk="1" hangingPunct="1"/>
            <a:r>
              <a:rPr lang="tr-TR" altLang="tr-TR" sz="2400" smtClean="0"/>
              <a:t>Yorumlar</a:t>
            </a:r>
            <a:endParaRPr lang="en-US" altLang="tr-TR" sz="2400" smtClean="0"/>
          </a:p>
          <a:p>
            <a:pPr lvl="1" eaLnBrk="1" hangingPunct="1"/>
            <a:r>
              <a:rPr lang="tr-TR" altLang="tr-TR" sz="2000" smtClean="0"/>
              <a:t>Rekabetçi tasarım 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Yazılım mühendisliği ve dil tasarımı hakkında bilinen her şeyi kapsıyordu 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İlk derleyiciler çok zordu</a:t>
            </a:r>
            <a:r>
              <a:rPr lang="en-US" altLang="tr-TR" sz="2000" smtClean="0"/>
              <a:t>;</a:t>
            </a:r>
            <a:r>
              <a:rPr lang="tr-TR" altLang="tr-TR" sz="2000" smtClean="0"/>
              <a:t> ilk gerçek kullanılabilir derleyici, dil tasarımı tamamlandıktan hemen hemen 5 yıl sonra ortaya çıkabildi</a:t>
            </a:r>
            <a:endParaRPr lang="en-US" alt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51444EF-0754-428A-8E9C-2529C8E27E0F}" type="slidenum">
              <a:rPr lang="en-US" altLang="tr-TR" sz="1000">
                <a:latin typeface="Arial" panose="020B0604020202020204" pitchFamily="34" charset="0"/>
              </a:rPr>
              <a:pPr/>
              <a:t>55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Ada 95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Ada 95 (1988</a:t>
            </a:r>
            <a:r>
              <a:rPr lang="tr-TR" altLang="tr-TR" smtClean="0"/>
              <a:t> yılında başladı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/>
              <a:t>Nesne tabanlı programlamada tip türetimi için destek sağladı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Paylaşılmış veriler için daha iyi kontrol mekanizmasına sahip idi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Yeni</a:t>
            </a:r>
            <a:r>
              <a:rPr lang="en-US" altLang="tr-TR" smtClean="0"/>
              <a:t> </a:t>
            </a:r>
            <a:r>
              <a:rPr lang="tr-TR" altLang="tr-TR" smtClean="0"/>
              <a:t>aynı anda kullanım</a:t>
            </a:r>
            <a:r>
              <a:rPr lang="en-US" altLang="tr-TR" smtClean="0"/>
              <a:t> </a:t>
            </a:r>
            <a:r>
              <a:rPr lang="tr-TR" altLang="tr-TR" smtClean="0"/>
              <a:t>özellikleri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Daha esnek kütüphane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DoD artık ihtiyaç duymaması ve C++’ın popüler olması nedenleriyle popülerliği azaldı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0318173-6B52-47D0-97DE-49FB8BFF6512}" type="slidenum">
              <a:rPr lang="en-US" altLang="tr-TR" sz="1000">
                <a:latin typeface="Arial" panose="020B0604020202020204" pitchFamily="34" charset="0"/>
              </a:rPr>
              <a:pPr/>
              <a:t>56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Nesne Tabanlı Programlama</a:t>
            </a:r>
            <a:r>
              <a:rPr lang="en-US" altLang="tr-TR" smtClean="0"/>
              <a:t>: Smalltalk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Xerox PARC</a:t>
            </a:r>
            <a:r>
              <a:rPr lang="tr-TR" altLang="tr-TR" smtClean="0"/>
              <a:t>’ta geliştirildi</a:t>
            </a:r>
            <a:r>
              <a:rPr lang="en-US" altLang="tr-TR" smtClean="0"/>
              <a:t>, </a:t>
            </a:r>
            <a:r>
              <a:rPr lang="tr-TR" altLang="tr-TR" smtClean="0"/>
              <a:t>başlangıçta </a:t>
            </a:r>
            <a:r>
              <a:rPr lang="en-US" altLang="tr-TR" smtClean="0"/>
              <a:t>Alan Kay</a:t>
            </a:r>
            <a:r>
              <a:rPr lang="tr-TR" altLang="tr-TR" smtClean="0"/>
              <a:t> ve sonradan </a:t>
            </a:r>
            <a:r>
              <a:rPr lang="en-US" altLang="tr-TR" smtClean="0"/>
              <a:t>Adele Goldberg</a:t>
            </a:r>
            <a:r>
              <a:rPr lang="tr-TR" altLang="tr-TR" smtClean="0"/>
              <a:t> tarafından geliştirildi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Nesne tabanlı dilde (veri soyutlama, miras ve dinamik bağlama) ilk tam uygulama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Grafik kullanıcı ara yüzü tasarımına öncülük etti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Nesne Tabanlı Programlamaya tanıtıldı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80955ED-4311-48B0-9524-926C3649F318}" type="slidenum">
              <a:rPr lang="en-US" altLang="tr-TR" sz="1000">
                <a:latin typeface="Arial" panose="020B0604020202020204" pitchFamily="34" charset="0"/>
              </a:rPr>
              <a:pPr/>
              <a:t>57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4582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Emir ve Nesne Tabanlı Programlamanın Birleştirilmesi</a:t>
            </a:r>
            <a:r>
              <a:rPr lang="en-US" altLang="tr-TR" smtClean="0"/>
              <a:t>: C++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1980 yılında Bell Laboratuvarında Stroustrup tarafından geliştirildi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C </a:t>
            </a:r>
            <a:r>
              <a:rPr lang="tr-TR" altLang="tr-TR" sz="2000" smtClean="0"/>
              <a:t>ve </a:t>
            </a:r>
            <a:r>
              <a:rPr lang="en-US" altLang="tr-TR" sz="2000" smtClean="0"/>
              <a:t>SIMULA 67</a:t>
            </a:r>
            <a:r>
              <a:rPr lang="tr-TR" altLang="tr-TR" sz="2000" smtClean="0"/>
              <a:t>’den geliştirildi</a:t>
            </a:r>
            <a:r>
              <a:rPr lang="en-US" altLang="tr-TR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Nesne tabanlı programlama özellikleri kısmen </a:t>
            </a:r>
            <a:r>
              <a:rPr lang="en-US" altLang="tr-TR" sz="2000" smtClean="0"/>
              <a:t>SIMULA 67</a:t>
            </a:r>
            <a:r>
              <a:rPr lang="tr-TR" altLang="tr-TR" sz="2000" smtClean="0"/>
              <a:t>’den alındı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Özel durum işleme sağlıyor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Hem prosedürel hem de nesne tabanlı programlamayı desteklediği için büyük ve karmaşık bir dildir 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NTP ile birlikte hızla, popülerliğini arttırdı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ANSI standardı Kasım 1997'de onaylandı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Microsoft</a:t>
            </a:r>
            <a:r>
              <a:rPr lang="tr-TR" altLang="tr-TR" sz="2000" smtClean="0"/>
              <a:t>’un</a:t>
            </a:r>
            <a:r>
              <a:rPr lang="en-US" altLang="tr-TR" sz="2000" smtClean="0"/>
              <a:t> </a:t>
            </a:r>
            <a:r>
              <a:rPr lang="tr-TR" altLang="tr-TR" sz="2000" smtClean="0"/>
              <a:t>sürümü </a:t>
            </a:r>
            <a:r>
              <a:rPr lang="en-US" altLang="tr-TR" sz="2000" smtClean="0"/>
              <a:t>(</a:t>
            </a:r>
            <a:r>
              <a:rPr lang="tr-TR" altLang="tr-TR" sz="2000" smtClean="0"/>
              <a:t>2002’de</a:t>
            </a:r>
            <a:r>
              <a:rPr lang="en-US" altLang="tr-TR" sz="2000" smtClean="0"/>
              <a:t> .NET</a:t>
            </a:r>
            <a:r>
              <a:rPr lang="tr-TR" altLang="tr-TR" sz="2000" smtClean="0"/>
              <a:t> piyasaya sürüldü</a:t>
            </a:r>
            <a:r>
              <a:rPr lang="en-US" altLang="tr-TR" sz="2000" smtClean="0"/>
              <a:t>): C++</a:t>
            </a:r>
            <a:r>
              <a:rPr lang="tr-TR" altLang="tr-TR" sz="2000" smtClean="0"/>
              <a:t> yönetildi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Delegeler</a:t>
            </a:r>
            <a:r>
              <a:rPr lang="en-US" altLang="tr-TR" sz="2000" smtClean="0"/>
              <a:t>, </a:t>
            </a:r>
            <a:r>
              <a:rPr lang="tr-TR" altLang="tr-TR" sz="2000" smtClean="0"/>
              <a:t>ara yüzler</a:t>
            </a:r>
            <a:r>
              <a:rPr lang="en-US" altLang="tr-TR" sz="2000" smtClean="0"/>
              <a:t>, </a:t>
            </a:r>
            <a:r>
              <a:rPr lang="tr-TR" altLang="tr-TR" sz="2000" smtClean="0"/>
              <a:t>çoklu kalıtım yok</a:t>
            </a:r>
            <a:endParaRPr lang="en-US" altLang="tr-T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30C306F-B467-46FD-9BE9-10FA036F99E6}" type="slidenum">
              <a:rPr lang="en-US" altLang="tr-TR" sz="1000">
                <a:latin typeface="Arial" panose="020B0604020202020204" pitchFamily="34" charset="0"/>
              </a:rPr>
              <a:pPr/>
              <a:t>58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İlgili Nesne Tabanlı Diller</a:t>
            </a:r>
            <a:endParaRPr lang="en-US" altLang="tr-TR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Eiffel (Bertrand Meyer</a:t>
            </a:r>
            <a:r>
              <a:rPr lang="tr-TR" altLang="tr-TR" smtClean="0"/>
              <a:t> tarafından tasarlandı</a:t>
            </a:r>
            <a:r>
              <a:rPr lang="en-US" altLang="tr-TR" smtClean="0"/>
              <a:t> - 1992)</a:t>
            </a:r>
          </a:p>
          <a:p>
            <a:pPr lvl="1" eaLnBrk="1" hangingPunct="1"/>
            <a:r>
              <a:rPr lang="en-US" altLang="tr-TR" smtClean="0"/>
              <a:t>Doğrudan başka dilden değil</a:t>
            </a:r>
            <a:endParaRPr lang="tr-TR" altLang="tr-TR" smtClean="0"/>
          </a:p>
          <a:p>
            <a:pPr lvl="1" eaLnBrk="1" hangingPunct="1"/>
            <a:r>
              <a:rPr lang="tr-TR" altLang="tr-TR" smtClean="0"/>
              <a:t>C++’dan daha küçük ve basit, fakat hala güçlü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C++’ın popülerliği eksikti, çünkü birçok C++ hayranları aynı zamanda C programcılarıydı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Delphi (Borland)</a:t>
            </a:r>
          </a:p>
          <a:p>
            <a:pPr lvl="1" eaLnBrk="1" hangingPunct="1"/>
            <a:r>
              <a:rPr lang="tr-TR" altLang="tr-TR" smtClean="0"/>
              <a:t>Nesne tabanlı programlama desteklemek için </a:t>
            </a:r>
            <a:r>
              <a:rPr lang="en-US" altLang="tr-TR" smtClean="0"/>
              <a:t>Pascal</a:t>
            </a:r>
            <a:r>
              <a:rPr lang="tr-TR" altLang="tr-TR" smtClean="0"/>
              <a:t>’ın ilave özelliklerini kullandı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C++’tan daha zarif ve güvenli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50F8524-6591-4B47-BF43-F44A2A9864C2}" type="slidenum">
              <a:rPr lang="en-US" altLang="tr-TR" sz="1000">
                <a:latin typeface="Arial" panose="020B0604020202020204" pitchFamily="34" charset="0"/>
              </a:rPr>
              <a:pPr/>
              <a:t>59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Emir Temelli Nesne Tabanlı Dil</a:t>
            </a:r>
            <a:r>
              <a:rPr lang="en-US" altLang="tr-TR" smtClean="0"/>
              <a:t>: Java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1990’lı yılların başında Sun tarafından geliştirildi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C </a:t>
            </a:r>
            <a:r>
              <a:rPr lang="tr-TR" altLang="tr-TR" smtClean="0"/>
              <a:t>ve</a:t>
            </a:r>
            <a:r>
              <a:rPr lang="en-US" altLang="tr-TR" smtClean="0"/>
              <a:t> C++ </a:t>
            </a:r>
            <a:r>
              <a:rPr lang="tr-TR" altLang="tr-TR" smtClean="0"/>
              <a:t>gömülü elektronik aletler için yeterli değildi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C++</a:t>
            </a:r>
            <a:r>
              <a:rPr lang="tr-TR" altLang="tr-TR" smtClean="0"/>
              <a:t> temellidir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Önemli seviyede basitleştirilmiş</a:t>
            </a:r>
            <a:r>
              <a:rPr lang="en-US" altLang="tr-TR" smtClean="0"/>
              <a:t> (</a:t>
            </a:r>
            <a:r>
              <a:rPr lang="en-US" altLang="tr-TR" b="1" smtClean="0">
                <a:latin typeface="Courier New" panose="02070309020205020404" pitchFamily="49" charset="0"/>
              </a:rPr>
              <a:t>struct, union, enum</a:t>
            </a:r>
            <a:r>
              <a:rPr lang="en-US" altLang="tr-TR" smtClean="0"/>
              <a:t>, işaretçi aritmetiği</a:t>
            </a:r>
            <a:r>
              <a:rPr lang="tr-TR" altLang="tr-TR" smtClean="0"/>
              <a:t> ve C++’ın atama zorlamalarının yarısını kapsamıyor</a:t>
            </a:r>
            <a:r>
              <a:rPr lang="en-US" altLang="tr-TR" smtClean="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i="1" smtClean="0"/>
              <a:t>S</a:t>
            </a:r>
            <a:r>
              <a:rPr lang="tr-TR" altLang="tr-TR" i="1" smtClean="0"/>
              <a:t>adece</a:t>
            </a:r>
            <a:r>
              <a:rPr lang="en-US" altLang="tr-TR" smtClean="0"/>
              <a:t> </a:t>
            </a:r>
            <a:r>
              <a:rPr lang="tr-TR" altLang="tr-TR" smtClean="0"/>
              <a:t>NTP’yi destekliyor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Referansları var, ama işaretleyicileri yok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Uygulamalar için destek ve eşzamanlılık formu içerir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B237F70-C565-42AB-859E-E7E5E0B362AA}" type="slidenum">
              <a:rPr lang="en-US" altLang="tr-TR" sz="1000">
                <a:latin typeface="Arial" panose="020B0604020202020204" pitchFamily="34" charset="0"/>
              </a:rPr>
              <a:pPr/>
              <a:t>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Zuse’</a:t>
            </a:r>
            <a:r>
              <a:rPr lang="tr-TR" altLang="tr-TR" smtClean="0"/>
              <a:t>nin</a:t>
            </a:r>
            <a:r>
              <a:rPr lang="en-US" altLang="tr-TR" smtClean="0"/>
              <a:t> Plankalkül</a:t>
            </a:r>
            <a:r>
              <a:rPr lang="tr-TR" altLang="tr-TR" smtClean="0"/>
              <a:t>’ü</a:t>
            </a:r>
            <a:endParaRPr lang="en-US" altLang="tr-TR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1945</a:t>
            </a:r>
            <a:r>
              <a:rPr lang="tr-TR" altLang="tr-TR" smtClean="0"/>
              <a:t> yılında tasarlandı</a:t>
            </a:r>
            <a:r>
              <a:rPr lang="en-US" altLang="tr-TR" smtClean="0"/>
              <a:t>, </a:t>
            </a:r>
            <a:r>
              <a:rPr lang="tr-TR" altLang="tr-TR" smtClean="0"/>
              <a:t>fakat 1972 yılına kadar yayınlanmadı</a:t>
            </a:r>
            <a:r>
              <a:rPr lang="en-US" altLang="tr-TR" smtClean="0"/>
              <a:t> </a:t>
            </a:r>
          </a:p>
          <a:p>
            <a:pPr eaLnBrk="1" hangingPunct="1"/>
            <a:r>
              <a:rPr lang="tr-TR" altLang="tr-TR" smtClean="0"/>
              <a:t>Asla uygulanmadı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İleri veri yapıları</a:t>
            </a:r>
            <a:endParaRPr lang="tr-TR" altLang="tr-TR" smtClean="0"/>
          </a:p>
          <a:p>
            <a:pPr eaLnBrk="1" hangingPunct="1">
              <a:buFontTx/>
              <a:buNone/>
            </a:pPr>
            <a:r>
              <a:rPr lang="tr-TR" altLang="tr-TR" smtClean="0"/>
              <a:t>	</a:t>
            </a:r>
            <a:r>
              <a:rPr lang="tr-TR" altLang="tr-TR" sz="2000" smtClean="0"/>
              <a:t>- Kayan noktalı</a:t>
            </a:r>
            <a:r>
              <a:rPr lang="en-US" altLang="tr-TR" sz="2000" smtClean="0"/>
              <a:t>, </a:t>
            </a:r>
            <a:r>
              <a:rPr lang="tr-TR" altLang="tr-TR" sz="2000" smtClean="0"/>
              <a:t>diziler</a:t>
            </a:r>
            <a:r>
              <a:rPr lang="en-US" altLang="tr-TR" sz="2000" smtClean="0"/>
              <a:t>, </a:t>
            </a:r>
            <a:r>
              <a:rPr lang="tr-TR" altLang="tr-TR" sz="2000" smtClean="0"/>
              <a:t>kayıtlar</a:t>
            </a:r>
            <a:endParaRPr lang="en-US" altLang="tr-TR" sz="2000" smtClean="0"/>
          </a:p>
          <a:p>
            <a:pPr eaLnBrk="1" hangingPunct="1"/>
            <a:r>
              <a:rPr lang="tr-TR" altLang="tr-TR" smtClean="0"/>
              <a:t>Değişmezler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83FD6BE-5311-47D8-BDD6-DEE2C5C8C336}" type="slidenum">
              <a:rPr lang="en-US" altLang="tr-TR" sz="1000">
                <a:latin typeface="Arial" panose="020B0604020202020204" pitchFamily="34" charset="0"/>
              </a:rPr>
              <a:pPr/>
              <a:t>60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Java </a:t>
            </a:r>
            <a:r>
              <a:rPr lang="tr-TR" altLang="tr-TR" smtClean="0"/>
              <a:t>Değerlendirilmesi</a:t>
            </a:r>
            <a:endParaRPr lang="en-US" altLang="tr-TR" smtClean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5257800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C++’ın birçok güvensiz özelliklerini bertaraf etti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Eşzamanlılığı destekliyor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Uygulamalar için k</a:t>
            </a:r>
            <a:r>
              <a:rPr lang="en-US" altLang="tr-TR" sz="2400" smtClean="0"/>
              <a:t>ütüphaneler</a:t>
            </a:r>
            <a:r>
              <a:rPr lang="tr-TR" altLang="tr-TR" sz="2400" smtClean="0"/>
              <a:t>i var</a:t>
            </a:r>
            <a:r>
              <a:rPr lang="en-US" altLang="tr-TR" sz="2400" smtClean="0"/>
              <a:t>, GUI</a:t>
            </a:r>
            <a:r>
              <a:rPr lang="tr-TR" altLang="tr-TR" sz="2400" smtClean="0"/>
              <a:t>’ler</a:t>
            </a:r>
            <a:r>
              <a:rPr lang="en-US" altLang="tr-TR" sz="2400" smtClean="0"/>
              <a:t>, veri</a:t>
            </a:r>
            <a:r>
              <a:rPr lang="tr-TR" altLang="tr-TR" sz="2400" smtClean="0"/>
              <a:t> </a:t>
            </a:r>
            <a:r>
              <a:rPr lang="en-US" altLang="tr-TR" sz="2400" smtClean="0"/>
              <a:t>tabanı erişimi</a:t>
            </a:r>
            <a:r>
              <a:rPr lang="tr-TR" altLang="tr-TR" sz="2400" smtClean="0"/>
              <a:t> mümkün</a:t>
            </a:r>
          </a:p>
          <a:p>
            <a:pPr eaLnBrk="1" hangingPunct="1"/>
            <a:r>
              <a:rPr lang="tr-TR" altLang="tr-TR" sz="2400" smtClean="0"/>
              <a:t>Taşınabilir</a:t>
            </a:r>
            <a:r>
              <a:rPr lang="en-US" altLang="tr-TR" sz="2400" smtClean="0"/>
              <a:t>: Java </a:t>
            </a:r>
            <a:r>
              <a:rPr lang="tr-TR" altLang="tr-TR" sz="2400" smtClean="0"/>
              <a:t>Sanal Makine konsepti</a:t>
            </a:r>
            <a:r>
              <a:rPr lang="en-US" altLang="tr-TR" sz="2400" smtClean="0"/>
              <a:t>, JIT </a:t>
            </a:r>
            <a:r>
              <a:rPr lang="tr-TR" altLang="tr-TR" sz="2400" smtClean="0"/>
              <a:t>derleyicileri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Web programlaması için çok kullanıldı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Önceki dillere nazaran kullanımı daha hızlı arttı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En son yeni sürümü olan 7.0, 2011 yılında piyasaya sürüldü</a:t>
            </a:r>
            <a:endParaRPr lang="en-US" altLang="tr-T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BD1D1B9-4922-4A30-8D98-EBCAF35B1ADA}" type="slidenum">
              <a:rPr lang="en-US" altLang="tr-TR" sz="1000">
                <a:latin typeface="Arial" panose="020B0604020202020204" pitchFamily="34" charset="0"/>
              </a:rPr>
              <a:pPr/>
              <a:t>61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Web İçin Metin Dilleri</a:t>
            </a:r>
            <a:endParaRPr lang="en-US" altLang="tr-TR" smtClean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1800" smtClean="0"/>
              <a:t>Perl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Larry Wall</a:t>
            </a:r>
            <a:r>
              <a:rPr lang="tr-TR" altLang="tr-TR" sz="1600" smtClean="0"/>
              <a:t> tarafından tasarlandı - İlk olarak 1987’de piyasaya sürüldü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Değişkenler statik olarak yazıl</a:t>
            </a:r>
            <a:r>
              <a:rPr lang="tr-TR" altLang="tr-TR" sz="1600" smtClean="0"/>
              <a:t>ırdı</a:t>
            </a:r>
            <a:r>
              <a:rPr lang="en-US" altLang="tr-TR" sz="1600" smtClean="0"/>
              <a:t>, ancak dolaylı olarak </a:t>
            </a:r>
            <a:r>
              <a:rPr lang="tr-TR" altLang="tr-TR" sz="1600" smtClean="0"/>
              <a:t>deklare edilirdi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Üç ayırt edici ad,</a:t>
            </a:r>
            <a:r>
              <a:rPr lang="tr-TR" altLang="tr-TR" sz="1600" smtClean="0"/>
              <a:t> değişken adının ilk karakteri ile gösterilir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Güçlü, fakat tehlikeli</a:t>
            </a:r>
            <a:endParaRPr lang="tr-TR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Web CGI programlama için yaygın kullanım kazan</a:t>
            </a:r>
            <a:r>
              <a:rPr lang="tr-TR" altLang="tr-TR" sz="1600" smtClean="0"/>
              <a:t>dı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Ayrıca UNIX sistem yönetimi dil için yedek</a:t>
            </a:r>
            <a:r>
              <a:rPr lang="tr-TR" altLang="tr-TR" sz="1600" smtClean="0"/>
              <a:t> olarak kullanıldı</a:t>
            </a:r>
            <a:endParaRPr lang="en-US" altLang="tr-TR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tr-TR" sz="1800" smtClean="0"/>
              <a:t>JavaScript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Netscape</a:t>
            </a:r>
            <a:r>
              <a:rPr lang="tr-TR" altLang="tr-TR" sz="1600" smtClean="0"/>
              <a:t> ile başladı</a:t>
            </a:r>
            <a:r>
              <a:rPr lang="en-US" altLang="tr-TR" sz="1600" smtClean="0"/>
              <a:t>,</a:t>
            </a:r>
            <a:r>
              <a:rPr lang="tr-TR" altLang="tr-TR" sz="1600" smtClean="0"/>
              <a:t> fakat sonra </a:t>
            </a:r>
            <a:r>
              <a:rPr lang="en-US" altLang="tr-TR" sz="1600" smtClean="0"/>
              <a:t>Netscape </a:t>
            </a:r>
            <a:r>
              <a:rPr lang="tr-TR" altLang="tr-TR" sz="1600" smtClean="0"/>
              <a:t>ve</a:t>
            </a:r>
            <a:r>
              <a:rPr lang="en-US" altLang="tr-TR" sz="1600" smtClean="0"/>
              <a:t> Sun </a:t>
            </a:r>
            <a:r>
              <a:rPr lang="tr-TR" altLang="tr-TR" sz="1600" smtClean="0"/>
              <a:t>Microsystems ortak girişimi olarak devam etti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Genellikle dinamik HTML </a:t>
            </a:r>
            <a:r>
              <a:rPr lang="tr-TR" altLang="tr-TR" sz="1600" smtClean="0"/>
              <a:t>belgeleri </a:t>
            </a:r>
            <a:r>
              <a:rPr lang="en-US" altLang="tr-TR" sz="1600" smtClean="0"/>
              <a:t>oluşturmak için kullanılan bir istemci tarafı HTML içine gömülü bir betik dili</a:t>
            </a:r>
            <a:r>
              <a:rPr lang="tr-TR" altLang="tr-TR" sz="1600" smtClean="0"/>
              <a:t> şeklinde kullanıldı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1600" smtClean="0"/>
              <a:t>Tamamen yorumlayıcıdır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600" smtClean="0"/>
              <a:t>Java ile olan ilişkisi sadece aynı söz dizimini kullanmasıdır</a:t>
            </a:r>
            <a:endParaRPr lang="en-US" altLang="tr-TR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tr-TR" sz="1800" smtClean="0"/>
              <a:t>PHP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PHP: Hypertext Preprocessor </a:t>
            </a:r>
            <a:r>
              <a:rPr lang="tr-TR" altLang="tr-TR" sz="1600" smtClean="0"/>
              <a:t>(hiper metin önişlemcisi)</a:t>
            </a:r>
            <a:r>
              <a:rPr lang="en-US" altLang="tr-TR" sz="1600" smtClean="0"/>
              <a:t>, Rasmus Lerdorf</a:t>
            </a:r>
            <a:r>
              <a:rPr lang="tr-TR" altLang="tr-TR" sz="1600" smtClean="0"/>
              <a:t> tarafından tasarlandı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Genellikle Web üzerinden form işleme ve veri</a:t>
            </a:r>
            <a:r>
              <a:rPr lang="tr-TR" altLang="tr-TR" sz="1600" smtClean="0"/>
              <a:t> </a:t>
            </a:r>
            <a:r>
              <a:rPr lang="en-US" altLang="tr-TR" sz="1600" smtClean="0"/>
              <a:t>tabanı erişimi için kullanılan bir sunucu tarafı HTML içine gömülü bir betik dili</a:t>
            </a:r>
            <a:r>
              <a:rPr lang="tr-TR" altLang="tr-TR" sz="1600" smtClean="0"/>
              <a:t>dir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1600" smtClean="0"/>
              <a:t>Tamamen yorumlayıcıdır</a:t>
            </a:r>
            <a:endParaRPr lang="en-US" altLang="tr-TR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Web İçin Metin Dilleri</a:t>
            </a:r>
            <a:endParaRPr lang="en-US" altLang="tr-TR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1800" smtClean="0"/>
              <a:t>Python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tr-TR" sz="1600" smtClean="0"/>
              <a:t>Nesne tabanlı yorumlayıcıya sahip bir metin dilidir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Tip kontrol edilir</a:t>
            </a:r>
            <a:r>
              <a:rPr lang="tr-TR" altLang="tr-TR" sz="1600" smtClean="0"/>
              <a:t>,</a:t>
            </a:r>
            <a:r>
              <a:rPr lang="en-US" altLang="tr-TR" sz="1600" smtClean="0"/>
              <a:t> ama dinamik yaz</a:t>
            </a:r>
            <a:r>
              <a:rPr lang="tr-TR" altLang="tr-TR" sz="1600" smtClean="0"/>
              <a:t>ılır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CGI programlama ve form işleme için </a:t>
            </a:r>
            <a:r>
              <a:rPr lang="tr-TR" altLang="tr-TR" sz="1600" smtClean="0"/>
              <a:t>kullanılır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Dinamik yazılabilir, ancak tipi kontrol</a:t>
            </a:r>
            <a:r>
              <a:rPr lang="tr-TR" altLang="tr-TR" sz="1600" smtClean="0"/>
              <a:t> edilir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Listeleri, </a:t>
            </a:r>
            <a:r>
              <a:rPr lang="tr-TR" altLang="tr-TR" sz="1600" smtClean="0"/>
              <a:t>değişkenler gurubu</a:t>
            </a:r>
            <a:r>
              <a:rPr lang="en-US" altLang="tr-TR" sz="1600" smtClean="0"/>
              <a:t> ve </a:t>
            </a:r>
            <a:r>
              <a:rPr lang="tr-TR" altLang="tr-TR" sz="1600" smtClean="0"/>
              <a:t>karmaları </a:t>
            </a:r>
            <a:r>
              <a:rPr lang="en-US" altLang="tr-TR" sz="1600" smtClean="0"/>
              <a:t>destekler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1600" smtClean="0"/>
              <a:t>Lua</a:t>
            </a:r>
            <a:endParaRPr lang="en-US" altLang="tr-TR" sz="18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600" smtClean="0"/>
              <a:t>Nesne tabanlı yorumlayıcıya sahip bir metin dilidir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Tip kontrol edilir</a:t>
            </a:r>
            <a:r>
              <a:rPr lang="tr-TR" altLang="tr-TR" sz="1600" smtClean="0"/>
              <a:t>,</a:t>
            </a:r>
            <a:r>
              <a:rPr lang="en-US" altLang="tr-TR" sz="1600" smtClean="0"/>
              <a:t> ama dinamik yaz</a:t>
            </a:r>
            <a:r>
              <a:rPr lang="tr-TR" altLang="tr-TR" sz="1600" smtClean="0"/>
              <a:t>ılır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CGI programlama ve form işleme için </a:t>
            </a:r>
            <a:r>
              <a:rPr lang="tr-TR" altLang="tr-TR" sz="1600" smtClean="0"/>
              <a:t>kullanılır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Dinamik yazılabilir, ancak tipi kontrol</a:t>
            </a:r>
            <a:r>
              <a:rPr lang="tr-TR" altLang="tr-TR" sz="1600" smtClean="0"/>
              <a:t> edilir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tr-TR" sz="1600" smtClean="0"/>
              <a:t>Listeleri, </a:t>
            </a:r>
            <a:r>
              <a:rPr lang="tr-TR" altLang="tr-TR" sz="1600" smtClean="0"/>
              <a:t>değişkenler gurubu</a:t>
            </a:r>
            <a:r>
              <a:rPr lang="en-US" altLang="tr-TR" sz="1600" smtClean="0"/>
              <a:t> ve </a:t>
            </a:r>
            <a:r>
              <a:rPr lang="tr-TR" altLang="tr-TR" sz="1600" smtClean="0"/>
              <a:t>karmaları </a:t>
            </a:r>
            <a:r>
              <a:rPr lang="en-US" altLang="tr-TR" sz="1600" smtClean="0"/>
              <a:t>destekler, </a:t>
            </a:r>
            <a:r>
              <a:rPr lang="tr-TR" altLang="tr-TR" sz="1600" smtClean="0"/>
              <a:t>bütün bunları onun tek veri yapısı ve tabloları üzerinden yapar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1600" smtClean="0"/>
              <a:t>Kolayca genişletilebilir</a:t>
            </a:r>
            <a:endParaRPr lang="en-US" altLang="tr-TR" sz="1600" smtClean="0"/>
          </a:p>
          <a:p>
            <a:pPr lvl="1" eaLnBrk="1" hangingPunct="1">
              <a:lnSpc>
                <a:spcPct val="80000"/>
              </a:lnSpc>
            </a:pPr>
            <a:endParaRPr lang="en-US" altLang="tr-TR" sz="1600" smtClean="0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05EBF5C-1FFA-4E62-A74B-7F796B937EF1}" type="slidenum">
              <a:rPr lang="en-US" altLang="tr-TR" sz="1000">
                <a:latin typeface="Arial" panose="020B0604020202020204" pitchFamily="34" charset="0"/>
              </a:rPr>
              <a:pPr/>
              <a:t>62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0863F78-EA08-4DD9-8A78-99F486694EA3}" type="slidenum">
              <a:rPr lang="en-US" altLang="tr-TR" sz="1000">
                <a:latin typeface="Arial" panose="020B0604020202020204" pitchFamily="34" charset="0"/>
              </a:rPr>
              <a:pPr/>
              <a:t>63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Web İçin Metin Dilleri</a:t>
            </a:r>
            <a:endParaRPr lang="es-MX" altLang="tr-TR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Ruby</a:t>
            </a:r>
          </a:p>
          <a:p>
            <a:pPr lvl="1" eaLnBrk="1" hangingPunct="1"/>
            <a:r>
              <a:rPr lang="en-US" altLang="tr-TR" smtClean="0"/>
              <a:t>Yukihiro Matsumoto (</a:t>
            </a:r>
            <a:r>
              <a:rPr lang="tr-TR" altLang="tr-TR" smtClean="0"/>
              <a:t>nam-ı diğer,</a:t>
            </a:r>
            <a:r>
              <a:rPr lang="en-US" altLang="tr-TR" smtClean="0"/>
              <a:t> “Matz”)</a:t>
            </a:r>
            <a:r>
              <a:rPr lang="tr-TR" altLang="tr-TR" smtClean="0"/>
              <a:t> tarafından Japonya’da tasarlandı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Perl ve Python için yedek</a:t>
            </a:r>
            <a:r>
              <a:rPr lang="tr-TR" altLang="tr-TR" smtClean="0"/>
              <a:t> bir dil</a:t>
            </a:r>
            <a:r>
              <a:rPr lang="en-US" altLang="tr-TR" smtClean="0"/>
              <a:t> olarak başladı </a:t>
            </a:r>
          </a:p>
          <a:p>
            <a:pPr lvl="1" eaLnBrk="1" hangingPunct="1"/>
            <a:r>
              <a:rPr lang="tr-TR" altLang="tr-TR" smtClean="0"/>
              <a:t>S</a:t>
            </a:r>
            <a:r>
              <a:rPr lang="en-US" altLang="tr-TR" smtClean="0"/>
              <a:t>af nesne yönelimli bir </a:t>
            </a:r>
            <a:r>
              <a:rPr lang="tr-TR" altLang="tr-TR" smtClean="0"/>
              <a:t>script d</a:t>
            </a:r>
            <a:r>
              <a:rPr lang="en-US" altLang="tr-TR" smtClean="0"/>
              <a:t>il</a:t>
            </a:r>
            <a:r>
              <a:rPr lang="tr-TR" altLang="tr-TR" smtClean="0"/>
              <a:t>idir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mtClean="0"/>
              <a:t>     - </a:t>
            </a:r>
            <a:r>
              <a:rPr lang="tr-TR" altLang="tr-TR" smtClean="0"/>
              <a:t>Tüm veriler nesnedir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Birçok operatör kullanıcı kodu tarafından yeniden tanımlanabilen metotlar olarak uygulanır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Sade yorumlayıcıdır</a:t>
            </a:r>
            <a:endParaRPr lang="en-US" altLang="tr-TR" smtClean="0"/>
          </a:p>
          <a:p>
            <a:pPr eaLnBrk="1" hangingPunct="1">
              <a:buFontTx/>
              <a:buNone/>
            </a:pPr>
            <a:endParaRPr lang="es-MX" altLang="tr-TR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6E6E270-F9C9-4A03-AEC8-C302D0D8A773}" type="slidenum">
              <a:rPr lang="en-US" altLang="tr-TR" sz="1000">
                <a:latin typeface="Arial" panose="020B0604020202020204" pitchFamily="34" charset="0"/>
              </a:rPr>
              <a:pPr/>
              <a:t>64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991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Yeni Milenyum İçin C Temelli Bir Dil:</a:t>
            </a:r>
            <a:r>
              <a:rPr lang="en-US" altLang="tr-TR" smtClean="0"/>
              <a:t> C#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800600"/>
          </a:xfrm>
        </p:spPr>
        <p:txBody>
          <a:bodyPr/>
          <a:lstStyle/>
          <a:p>
            <a:pPr eaLnBrk="1" hangingPunct="1"/>
            <a:r>
              <a:rPr lang="tr-TR" altLang="tr-TR" smtClean="0"/>
              <a:t>.NET geliştirme platformunun bir parçasıdır (2000)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C++, Java</a:t>
            </a:r>
            <a:r>
              <a:rPr lang="tr-TR" altLang="tr-TR" smtClean="0"/>
              <a:t> ve</a:t>
            </a:r>
            <a:r>
              <a:rPr lang="en-US" altLang="tr-TR" smtClean="0"/>
              <a:t> Delphi</a:t>
            </a:r>
            <a:r>
              <a:rPr lang="tr-TR" altLang="tr-TR" smtClean="0"/>
              <a:t> temellidir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Bileşen tabanlı yazılım geliştirme için </a:t>
            </a:r>
            <a:r>
              <a:rPr lang="tr-TR" altLang="tr-TR" smtClean="0"/>
              <a:t>bir </a:t>
            </a:r>
            <a:r>
              <a:rPr lang="en-US" altLang="tr-TR" smtClean="0"/>
              <a:t>dil sağlar</a:t>
            </a:r>
          </a:p>
          <a:p>
            <a:pPr eaLnBrk="1" hangingPunct="1"/>
            <a:r>
              <a:rPr lang="tr-TR" altLang="tr-TR" smtClean="0"/>
              <a:t>Bütün .NET dilleri genel sınıf kütüphanesi sağlayan </a:t>
            </a:r>
            <a:r>
              <a:rPr lang="en-US" altLang="tr-TR" smtClean="0"/>
              <a:t>Common Type System</a:t>
            </a:r>
            <a:r>
              <a:rPr lang="tr-TR" altLang="tr-TR" smtClean="0"/>
              <a:t> (CTS – Ortak Tip Sistemi) kullanır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E57840A-2DC4-4793-80E2-A595EE52987D}" type="slidenum">
              <a:rPr lang="en-US" altLang="tr-TR" sz="1000">
                <a:latin typeface="Arial" panose="020B0604020202020204" pitchFamily="34" charset="0"/>
              </a:rPr>
              <a:pPr/>
              <a:t>65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7630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İşaretleme/</a:t>
            </a:r>
            <a:r>
              <a:rPr lang="en-US" altLang="tr-TR" smtClean="0"/>
              <a:t>Program</a:t>
            </a:r>
            <a:r>
              <a:rPr lang="tr-TR" altLang="tr-TR" smtClean="0"/>
              <a:t>lama Hibrid Dilleri</a:t>
            </a:r>
            <a:endParaRPr lang="en-US" altLang="tr-TR" smtClean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1800" smtClean="0"/>
              <a:t>XSLT</a:t>
            </a:r>
          </a:p>
          <a:p>
            <a:pPr lvl="1"/>
            <a:r>
              <a:rPr lang="en-US" altLang="tr-TR" sz="1800" smtClean="0"/>
              <a:t>eXtensible Markup Language (XML</a:t>
            </a:r>
            <a:r>
              <a:rPr lang="tr-TR" altLang="tr-TR" sz="1800" smtClean="0"/>
              <a:t> - Genişletilebilir İşaretleme Dili)</a:t>
            </a:r>
            <a:r>
              <a:rPr lang="en-US" altLang="tr-TR" sz="1800" smtClean="0"/>
              <a:t>: </a:t>
            </a:r>
            <a:r>
              <a:rPr lang="tr-TR" altLang="tr-TR" sz="1800" smtClean="0"/>
              <a:t>Bir</a:t>
            </a:r>
            <a:r>
              <a:rPr lang="en-US" altLang="tr-TR" sz="1800" smtClean="0"/>
              <a:t> </a:t>
            </a:r>
            <a:r>
              <a:rPr lang="tr-TR" altLang="tr-TR" sz="1800" smtClean="0"/>
              <a:t>üstişaretleme (</a:t>
            </a:r>
            <a:r>
              <a:rPr lang="en-US" altLang="tr-TR" sz="1800" smtClean="0"/>
              <a:t>metamarkup</a:t>
            </a:r>
            <a:r>
              <a:rPr lang="tr-TR" altLang="tr-TR" sz="1800" smtClean="0"/>
              <a:t>)</a:t>
            </a:r>
            <a:r>
              <a:rPr lang="en-US" altLang="tr-TR" sz="1800" smtClean="0"/>
              <a:t> </a:t>
            </a:r>
            <a:r>
              <a:rPr lang="tr-TR" altLang="tr-TR" sz="1800" smtClean="0"/>
              <a:t>dili</a:t>
            </a:r>
            <a:endParaRPr lang="en-US" altLang="tr-TR" sz="1800" smtClean="0"/>
          </a:p>
          <a:p>
            <a:pPr lvl="1"/>
            <a:r>
              <a:rPr lang="en-US" altLang="tr-TR" sz="1800" smtClean="0"/>
              <a:t>eXtensible Stylesheet Language Transformation (XS</a:t>
            </a:r>
            <a:r>
              <a:rPr lang="tr-TR" altLang="tr-TR" sz="1800" smtClean="0"/>
              <a:t>TL - Genişletilebilir Stil Sayfası Dil Dönüşümü):</a:t>
            </a:r>
            <a:r>
              <a:rPr lang="en-US" altLang="tr-TR" sz="1800" smtClean="0"/>
              <a:t> XML </a:t>
            </a:r>
            <a:r>
              <a:rPr lang="tr-TR" altLang="tr-TR" sz="1800" smtClean="0"/>
              <a:t>belgelerinin görüntülenebilmesi için dönüştürür</a:t>
            </a:r>
            <a:endParaRPr lang="en-US" altLang="tr-TR" sz="1800" smtClean="0"/>
          </a:p>
          <a:p>
            <a:pPr lvl="1"/>
            <a:r>
              <a:rPr lang="en-US" altLang="tr-TR" sz="1800" smtClean="0"/>
              <a:t>Program</a:t>
            </a:r>
            <a:r>
              <a:rPr lang="tr-TR" altLang="tr-TR" sz="1800" smtClean="0"/>
              <a:t>lama</a:t>
            </a:r>
            <a:r>
              <a:rPr lang="en-US" altLang="tr-TR" sz="1800" smtClean="0"/>
              <a:t> </a:t>
            </a:r>
            <a:r>
              <a:rPr lang="tr-TR" altLang="tr-TR" sz="1800" smtClean="0"/>
              <a:t>yapıları</a:t>
            </a:r>
            <a:r>
              <a:rPr lang="en-US" altLang="tr-TR" sz="1800" smtClean="0"/>
              <a:t> (</a:t>
            </a:r>
            <a:r>
              <a:rPr lang="tr-TR" altLang="tr-TR" sz="1800" smtClean="0"/>
              <a:t>örn</a:t>
            </a:r>
            <a:r>
              <a:rPr lang="en-US" altLang="tr-TR" sz="1800" smtClean="0"/>
              <a:t>., </a:t>
            </a:r>
            <a:r>
              <a:rPr lang="tr-TR" altLang="tr-TR" sz="1800" smtClean="0"/>
              <a:t>döngüler</a:t>
            </a:r>
            <a:r>
              <a:rPr lang="en-US" altLang="tr-TR" sz="1800" smtClean="0"/>
              <a:t>)</a:t>
            </a:r>
          </a:p>
          <a:p>
            <a:r>
              <a:rPr lang="en-US" altLang="tr-TR" sz="1800" smtClean="0"/>
              <a:t>JSP</a:t>
            </a:r>
          </a:p>
          <a:p>
            <a:pPr lvl="1"/>
            <a:r>
              <a:rPr lang="en-US" altLang="tr-TR" sz="1800" smtClean="0"/>
              <a:t>Java Server Pages</a:t>
            </a:r>
            <a:r>
              <a:rPr lang="tr-TR" altLang="tr-TR" sz="1800" smtClean="0"/>
              <a:t> (Java Sunucu Sayfaları)</a:t>
            </a:r>
            <a:r>
              <a:rPr lang="en-US" altLang="tr-TR" sz="1800" smtClean="0"/>
              <a:t>: </a:t>
            </a:r>
            <a:r>
              <a:rPr lang="tr-TR" altLang="tr-TR" sz="1800" smtClean="0"/>
              <a:t>Dinamik web belgelerini destekleyen teknolojiler koleksiyonu</a:t>
            </a:r>
            <a:endParaRPr lang="en-US" altLang="tr-TR" sz="1800" smtClean="0"/>
          </a:p>
          <a:p>
            <a:pPr lvl="1"/>
            <a:r>
              <a:rPr lang="tr-TR" altLang="tr-TR" sz="1800" smtClean="0"/>
              <a:t>S</a:t>
            </a:r>
            <a:r>
              <a:rPr lang="en-US" altLang="tr-TR" sz="1800" smtClean="0"/>
              <a:t>ervlet: </a:t>
            </a:r>
            <a:r>
              <a:rPr lang="tr-TR" altLang="tr-TR" sz="1800" smtClean="0"/>
              <a:t>Bir Web sunucusu </a:t>
            </a:r>
            <a:r>
              <a:rPr lang="en-US" altLang="tr-TR" sz="1800" smtClean="0"/>
              <a:t>üzerinde bulunan ve bir Java program</a:t>
            </a:r>
            <a:r>
              <a:rPr lang="tr-TR" altLang="tr-TR" sz="1800" smtClean="0"/>
              <a:t>ı istenen HTML belge tarafından çağrıldığında yürürlüğe girer</a:t>
            </a:r>
            <a:r>
              <a:rPr lang="en-US" altLang="tr-TR" sz="1800" smtClean="0"/>
              <a:t>; servlet’</a:t>
            </a:r>
            <a:r>
              <a:rPr lang="tr-TR" altLang="tr-TR" sz="1800" smtClean="0"/>
              <a:t>in</a:t>
            </a:r>
            <a:r>
              <a:rPr lang="en-US" altLang="tr-TR" sz="1800" smtClean="0"/>
              <a:t> </a:t>
            </a:r>
            <a:r>
              <a:rPr lang="tr-TR" altLang="tr-TR" sz="1800" smtClean="0"/>
              <a:t>çıktısı</a:t>
            </a:r>
            <a:r>
              <a:rPr lang="en-US" altLang="tr-TR" sz="1800" smtClean="0"/>
              <a:t> </a:t>
            </a:r>
            <a:r>
              <a:rPr lang="tr-TR" altLang="tr-TR" sz="1800" smtClean="0"/>
              <a:t>tarayıcıda görüntülenir</a:t>
            </a:r>
          </a:p>
          <a:p>
            <a:pPr lvl="1"/>
            <a:r>
              <a:rPr lang="tr-TR" altLang="tr-TR" sz="1800" smtClean="0"/>
              <a:t>JSTL, HTML elemanlarının biçiminde programlama yapılarını kapsamaktadır</a:t>
            </a:r>
            <a:endParaRPr lang="en-US" altLang="tr-TR" sz="180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067EA69-7652-41C3-9553-C40A0DFE7BD7}" type="slidenum">
              <a:rPr lang="en-US" altLang="tr-TR" sz="1000">
                <a:latin typeface="Arial" panose="020B0604020202020204" pitchFamily="34" charset="0"/>
              </a:rPr>
              <a:pPr/>
              <a:t>66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Özet</a:t>
            </a:r>
            <a:endParaRPr lang="en-US" altLang="tr-TR" smtClean="0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Geliştirme</a:t>
            </a:r>
            <a:r>
              <a:rPr lang="en-US" altLang="tr-TR" smtClean="0"/>
              <a:t>, </a:t>
            </a:r>
            <a:r>
              <a:rPr lang="tr-TR" altLang="tr-TR" smtClean="0"/>
              <a:t>geliştirme platformu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bazı önemli programlama dillerinin değ</a:t>
            </a:r>
            <a:r>
              <a:rPr lang="en-US" altLang="tr-TR" smtClean="0"/>
              <a:t>e</a:t>
            </a:r>
            <a:r>
              <a:rPr lang="tr-TR" altLang="tr-TR" smtClean="0"/>
              <a:t>rlendirilmesi</a:t>
            </a:r>
            <a:endParaRPr lang="en-US" altLang="tr-TR" smtClean="0"/>
          </a:p>
          <a:p>
            <a:r>
              <a:rPr lang="tr-TR" altLang="tr-TR" smtClean="0"/>
              <a:t>Dil tasarımındaki mevcut sorunlara bakış açısı</a:t>
            </a:r>
            <a:endParaRPr lang="en-US" altLang="tr-TR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2671228-DBA8-44C8-B244-F6F2909F9591}" type="slidenum">
              <a:rPr lang="en-US" altLang="tr-TR" sz="1000">
                <a:latin typeface="Arial" panose="020B0604020202020204" pitchFamily="34" charset="0"/>
              </a:rPr>
              <a:pPr/>
              <a:t>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Plankalkül </a:t>
            </a:r>
            <a:r>
              <a:rPr lang="tr-TR" altLang="tr-TR" smtClean="0"/>
              <a:t>Sözdizimi</a:t>
            </a:r>
            <a:endParaRPr lang="en-US" altLang="tr-TR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A[5]</a:t>
            </a:r>
            <a:r>
              <a:rPr lang="tr-TR" altLang="tr-TR" smtClean="0"/>
              <a:t>’e</a:t>
            </a:r>
            <a:r>
              <a:rPr lang="en-US" altLang="tr-TR" smtClean="0"/>
              <a:t> A[4] + 1</a:t>
            </a:r>
            <a:r>
              <a:rPr lang="tr-TR" altLang="tr-TR" smtClean="0"/>
              <a:t> ifadesini atamak için </a:t>
            </a:r>
            <a:r>
              <a:rPr lang="en-US" altLang="tr-TR" smtClean="0"/>
              <a:t>bir atama deyimi </a:t>
            </a:r>
            <a:r>
              <a:rPr lang="tr-TR" altLang="tr-TR" smtClean="0"/>
              <a:t> 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      	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      |   A + 1 =&gt; A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V    |   4              5               (</a:t>
            </a:r>
            <a:r>
              <a:rPr lang="tr-TR" altLang="tr-TR" smtClean="0"/>
              <a:t>indisler</a:t>
            </a:r>
            <a:r>
              <a:rPr lang="en-US" altLang="tr-TR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 S   |   1.n           1.n            </a:t>
            </a:r>
            <a:r>
              <a:rPr lang="tr-TR" altLang="tr-TR" smtClean="0"/>
              <a:t> </a:t>
            </a:r>
            <a:r>
              <a:rPr lang="en-US" altLang="tr-TR" smtClean="0"/>
              <a:t>(</a:t>
            </a:r>
            <a:r>
              <a:rPr lang="tr-TR" altLang="tr-TR" smtClean="0"/>
              <a:t>veri türleri</a:t>
            </a:r>
            <a:r>
              <a:rPr lang="en-US" altLang="tr-TR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FD9AA41-1738-431B-939C-50AA705A8EE3}" type="slidenum">
              <a:rPr lang="en-US" altLang="tr-TR" sz="1000">
                <a:latin typeface="Arial" panose="020B0604020202020204" pitchFamily="34" charset="0"/>
              </a:rPr>
              <a:pPr/>
              <a:t>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tr-TR" smtClean="0"/>
              <a:t>Minimum Donanım Programlama: </a:t>
            </a:r>
            <a:r>
              <a:rPr lang="tr-TR" altLang="tr-TR" smtClean="0"/>
              <a:t>Sözde Kodlar</a:t>
            </a:r>
            <a:endParaRPr lang="en-US" altLang="tr-TR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Makine kodu kullanmadaki yanlışlık neydi</a:t>
            </a:r>
            <a:r>
              <a:rPr lang="en-US" altLang="tr-TR" smtClean="0"/>
              <a:t>?</a:t>
            </a:r>
          </a:p>
          <a:p>
            <a:pPr lvl="1" eaLnBrk="1" hangingPunct="1"/>
            <a:r>
              <a:rPr lang="tr-TR" altLang="tr-TR" smtClean="0"/>
              <a:t>Kötü okunabilirlik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Kötü değiştirilebilirlik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İfade kodlama sıkıcı</a:t>
            </a:r>
            <a:r>
              <a:rPr lang="tr-TR" altLang="tr-TR" smtClean="0"/>
              <a:t>ydı</a:t>
            </a:r>
          </a:p>
          <a:p>
            <a:pPr lvl="1" eaLnBrk="1" hangingPunct="1"/>
            <a:r>
              <a:rPr lang="en-US" altLang="tr-TR" smtClean="0"/>
              <a:t>Makine eksiklikleri - </a:t>
            </a:r>
            <a:r>
              <a:rPr lang="tr-TR" altLang="tr-TR" smtClean="0"/>
              <a:t>H</a:t>
            </a:r>
            <a:r>
              <a:rPr lang="en-US" altLang="tr-TR" smtClean="0"/>
              <a:t>içbir indeksleme veya kayan nokta</a:t>
            </a:r>
            <a:r>
              <a:rPr lang="tr-TR" altLang="tr-TR" smtClean="0"/>
              <a:t> bulunmamaktadır</a:t>
            </a:r>
            <a:endParaRPr lang="en-US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9CED72B-34F8-4005-9EF6-637489186707}" type="slidenum">
              <a:rPr lang="en-US" altLang="tr-TR" sz="1000">
                <a:latin typeface="Arial" panose="020B0604020202020204" pitchFamily="34" charset="0"/>
              </a:rPr>
              <a:pPr/>
              <a:t>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Sözde Kodlar</a:t>
            </a:r>
            <a:r>
              <a:rPr lang="en-US" altLang="tr-TR" smtClean="0"/>
              <a:t>: </a:t>
            </a:r>
            <a:r>
              <a:rPr lang="tr-TR" altLang="tr-TR" smtClean="0"/>
              <a:t>Kısa Kodlar</a:t>
            </a:r>
            <a:endParaRPr lang="en-US" altLang="tr-TR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Kısa kodlar 1949’da BINAC bilgisayarlar için </a:t>
            </a:r>
            <a:r>
              <a:rPr lang="en-US" altLang="tr-TR" smtClean="0"/>
              <a:t>Mauchly</a:t>
            </a:r>
            <a:r>
              <a:rPr lang="tr-TR" altLang="tr-TR" smtClean="0"/>
              <a:t> tarafından geliştirildi</a:t>
            </a:r>
            <a:r>
              <a:rPr lang="en-US" altLang="tr-TR" smtClean="0"/>
              <a:t>        </a:t>
            </a:r>
          </a:p>
          <a:p>
            <a:pPr lvl="1" eaLnBrk="1" hangingPunct="1"/>
            <a:r>
              <a:rPr lang="en-US" altLang="tr-TR" smtClean="0"/>
              <a:t>İfadeler soldan sağa kodlanmış</a:t>
            </a:r>
            <a:r>
              <a:rPr lang="tr-TR" altLang="tr-TR" smtClean="0"/>
              <a:t>tı</a:t>
            </a:r>
          </a:p>
          <a:p>
            <a:pPr lvl="1" eaLnBrk="1" hangingPunct="1"/>
            <a:r>
              <a:rPr lang="tr-TR" altLang="tr-TR" smtClean="0"/>
              <a:t>Örnek işlemler</a:t>
            </a:r>
            <a:r>
              <a:rPr lang="en-US" altLang="tr-TR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        </a:t>
            </a:r>
            <a:r>
              <a:rPr lang="en-US" altLang="tr-TR" sz="2000" smtClean="0">
                <a:latin typeface="Courier New" panose="02070309020205020404" pitchFamily="49" charset="0"/>
              </a:rPr>
              <a:t>01 – 06 abs value 1n (n+2)nd power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		02 ) 07 +         2n (n+2)nd root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		03 = 08 pause     4n if &lt;= n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		04 / 09 (         58 print and 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2224</TotalTime>
  <Words>3621</Words>
  <PresentationFormat>Ekran Gösterisi (4:3)</PresentationFormat>
  <Paragraphs>652</Paragraphs>
  <Slides>66</Slides>
  <Notes>65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66</vt:i4>
      </vt:variant>
    </vt:vector>
  </HeadingPairs>
  <TitlesOfParts>
    <vt:vector size="72" baseType="lpstr">
      <vt:lpstr>Times</vt:lpstr>
      <vt:lpstr>Lucida Sans Unicode</vt:lpstr>
      <vt:lpstr>Arial</vt:lpstr>
      <vt:lpstr>Courier</vt:lpstr>
      <vt:lpstr>Courier New</vt:lpstr>
      <vt:lpstr>1_sebesta</vt:lpstr>
      <vt:lpstr>Bölüm 2</vt:lpstr>
      <vt:lpstr>Bölüm 2 Konular</vt:lpstr>
      <vt:lpstr>Bölüm 2 Konular (devamı)</vt:lpstr>
      <vt:lpstr>Bölüm 2 Konular (devamı)</vt:lpstr>
      <vt:lpstr>Yaygın Dillerin Şeceresi</vt:lpstr>
      <vt:lpstr>Zuse’nin Plankalkül’ü</vt:lpstr>
      <vt:lpstr>Plankalkül Sözdizimi</vt:lpstr>
      <vt:lpstr>Minimum Donanım Programlama: Sözde Kodlar</vt:lpstr>
      <vt:lpstr>Sözde Kodlar: Kısa Kodlar</vt:lpstr>
      <vt:lpstr>Sözde Kodlar: Hızlı Kodlama</vt:lpstr>
      <vt:lpstr>Sözde Kodlar: İlgili Sistemler</vt:lpstr>
      <vt:lpstr>IBM 704 ve Fortran</vt:lpstr>
      <vt:lpstr>Fortran Tasarım Süreci</vt:lpstr>
      <vt:lpstr>Fortran I Genel Bakış</vt:lpstr>
      <vt:lpstr>Fortran I Genel Bakış (devamı)</vt:lpstr>
      <vt:lpstr>Fortran II</vt:lpstr>
      <vt:lpstr>Fortran IV</vt:lpstr>
      <vt:lpstr>Fortran 77</vt:lpstr>
      <vt:lpstr>Fortran 90</vt:lpstr>
      <vt:lpstr>Fortran’ın En Son Sürümü</vt:lpstr>
      <vt:lpstr>Fortran Değerlendirmesi</vt:lpstr>
      <vt:lpstr>Fonksiyonel Programlama: LISP</vt:lpstr>
      <vt:lpstr>İki LISP Listesinin Gösterimi</vt:lpstr>
      <vt:lpstr>LISP Değerlendirilmesi</vt:lpstr>
      <vt:lpstr>Scheme  </vt:lpstr>
      <vt:lpstr>COMMON LISP</vt:lpstr>
      <vt:lpstr>Sofistikeliğe Doğru İlk Adım: ALGOL 60</vt:lpstr>
      <vt:lpstr>Erken Tasarım Süreci</vt:lpstr>
      <vt:lpstr>ALGOL 58</vt:lpstr>
      <vt:lpstr>ALGOL 58 Uygulaması</vt:lpstr>
      <vt:lpstr>ALGOL 60 Genel Bakış</vt:lpstr>
      <vt:lpstr>ALGOL 60 Gelişimi</vt:lpstr>
      <vt:lpstr>ALGOL 60 Gelişimi (devamı)</vt:lpstr>
      <vt:lpstr>Ticari Kayıtları Bilgisayarlaştırma: COBOL</vt:lpstr>
      <vt:lpstr>COBOL’un Tarihsel Geçmişi</vt:lpstr>
      <vt:lpstr>COBOL Tasarım Süreci</vt:lpstr>
      <vt:lpstr>COBOL Değerlendirmesi</vt:lpstr>
      <vt:lpstr>COBOL: DoD Etkisi</vt:lpstr>
      <vt:lpstr>Zaman Paylaşım Başlangıcı: BASIC</vt:lpstr>
      <vt:lpstr>Herkes İçin Her Şey: PL/I</vt:lpstr>
      <vt:lpstr>PL/I: Geçmişi</vt:lpstr>
      <vt:lpstr>PL/I: Tasarım Süreci</vt:lpstr>
      <vt:lpstr>PL/I: Değerlendirme</vt:lpstr>
      <vt:lpstr>İlk İki Dinamik Dil: APL ve SNOBOL</vt:lpstr>
      <vt:lpstr>APL: A Programlama Dili</vt:lpstr>
      <vt:lpstr>SNOBOL</vt:lpstr>
      <vt:lpstr>Veri Soyutlamanın Başlangıcı: SIMULA 67</vt:lpstr>
      <vt:lpstr>Ortogonal Tasarım: ALGOL 68</vt:lpstr>
      <vt:lpstr>ALGOL 68 Değerlendirme</vt:lpstr>
      <vt:lpstr>Pascal - 1971</vt:lpstr>
      <vt:lpstr>C - 1972</vt:lpstr>
      <vt:lpstr>Mantık Temelli Programlama: Prolog</vt:lpstr>
      <vt:lpstr>Tarihin En Büyük Tasarım Çabası: Ada</vt:lpstr>
      <vt:lpstr>Ada Değerlendirilmesi</vt:lpstr>
      <vt:lpstr>Ada 95</vt:lpstr>
      <vt:lpstr>Nesne Tabanlı Programlama: Smalltalk</vt:lpstr>
      <vt:lpstr>Emir ve Nesne Tabanlı Programlamanın Birleştirilmesi: C++</vt:lpstr>
      <vt:lpstr>İlgili Nesne Tabanlı Diller</vt:lpstr>
      <vt:lpstr>Emir Temelli Nesne Tabanlı Dil: Java</vt:lpstr>
      <vt:lpstr>Java Değerlendirilmesi</vt:lpstr>
      <vt:lpstr>Web İçin Metin Dilleri</vt:lpstr>
      <vt:lpstr>Web İçin Metin Dilleri</vt:lpstr>
      <vt:lpstr>Web İçin Metin Dilleri</vt:lpstr>
      <vt:lpstr>Yeni Milenyum İçin C Temelli Bir Dil: C#</vt:lpstr>
      <vt:lpstr>İşaretleme/Programlama Hibrid Dilleri</vt:lpstr>
      <vt:lpstr>Özet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2003-08-01T12:29:19Z</dcterms:created>
  <dcterms:modified xsi:type="dcterms:W3CDTF">2014-06-29T06:32:49Z</dcterms:modified>
</cp:coreProperties>
</file>