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311" r:id="rId7"/>
    <p:sldId id="264" r:id="rId8"/>
    <p:sldId id="265" r:id="rId9"/>
    <p:sldId id="31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314" r:id="rId22"/>
    <p:sldId id="315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6" r:id="rId32"/>
    <p:sldId id="287" r:id="rId33"/>
    <p:sldId id="288" r:id="rId34"/>
    <p:sldId id="317" r:id="rId35"/>
    <p:sldId id="299" r:id="rId36"/>
    <p:sldId id="300" r:id="rId37"/>
    <p:sldId id="30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9" r:id="rId46"/>
    <p:sldId id="290" r:id="rId47"/>
    <p:sldId id="291" r:id="rId48"/>
    <p:sldId id="292" r:id="rId49"/>
    <p:sldId id="293" r:id="rId50"/>
    <p:sldId id="294" r:id="rId51"/>
    <p:sldId id="301" r:id="rId52"/>
    <p:sldId id="295" r:id="rId53"/>
    <p:sldId id="296" r:id="rId54"/>
    <p:sldId id="297" r:id="rId55"/>
    <p:sldId id="298" r:id="rId56"/>
    <p:sldId id="303" r:id="rId57"/>
    <p:sldId id="312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33CC"/>
    <a:srgbClr val="6666FF"/>
    <a:srgbClr val="0033CC"/>
    <a:srgbClr val="3366FF"/>
    <a:srgbClr val="CC33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B6CDFC-DBFB-43A1-B334-698557A3AFE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28870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r>
              <a:rPr lang="en-US" sz="1200" smtClean="0">
                <a:latin typeface="Courier" pitchFamily="49" charset="0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1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1F28DFE3-2E47-485D-A02D-1AE6F158D5D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8248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D4B8EA2-3BA9-4D94-87DF-6D9CAB54A11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4840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65028F8-6250-4010-8650-38BCEAE35C9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4186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CEDF7209-5CCC-430A-AEA4-747B5D46A29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770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AE14C307-A9BB-4D50-A7B5-3F5A0F23D0D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3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0186C04F-09EB-4F9D-9660-EE6AFAF9BEF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615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C5FAB570-3157-44F6-A373-62EE9E8E3F6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08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D6DA2BC-C5BE-4883-8491-436E84333F9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673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DB6B787-422C-4325-B1A8-2F989CCFEDB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323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B2C7451-51C6-4809-881D-15D47B3FF62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5779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E926546F-6B61-40B3-A4DD-8596669DFCA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3696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2006 Pearson Addison-Wesley. All rights reserved.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52C1E203-E241-449C-A5B9-A980C96D3278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Bölüm</a:t>
            </a:r>
            <a:r>
              <a:rPr lang="en-US" altLang="tr-TR" smtClean="0">
                <a:solidFill>
                  <a:schemeClr val="accent2"/>
                </a:solidFill>
              </a:rPr>
              <a:t> 3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48000"/>
            <a:ext cx="3657600" cy="1752600"/>
          </a:xfrm>
        </p:spPr>
        <p:txBody>
          <a:bodyPr/>
          <a:lstStyle/>
          <a:p>
            <a:pPr eaLnBrk="1" hangingPunct="1"/>
            <a:r>
              <a:rPr lang="en-US" altLang="tr-TR" smtClean="0"/>
              <a:t>S</a:t>
            </a:r>
            <a:r>
              <a:rPr lang="tr-TR" altLang="tr-TR" smtClean="0"/>
              <a:t>e</a:t>
            </a:r>
            <a:r>
              <a:rPr lang="en-US" altLang="tr-TR" smtClean="0"/>
              <a:t>nta</a:t>
            </a:r>
            <a:r>
              <a:rPr lang="tr-TR" altLang="tr-TR" smtClean="0"/>
              <a:t>ks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Semanti</a:t>
            </a:r>
            <a:r>
              <a:rPr lang="tr-TR" altLang="tr-TR" smtClean="0"/>
              <a:t>ği Tanımlama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229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9ADC07E-06DB-4599-B571-0E5F41DA0705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List</a:t>
            </a:r>
            <a:r>
              <a:rPr lang="tr-TR" altLang="tr-TR" smtClean="0">
                <a:solidFill>
                  <a:srgbClr val="666699"/>
                </a:solidFill>
              </a:rPr>
              <a:t>eleri Tanımlama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nta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list</a:t>
            </a:r>
            <a:r>
              <a:rPr lang="tr-TR" altLang="tr-TR" smtClean="0">
                <a:solidFill>
                  <a:schemeClr val="accent2"/>
                </a:solidFill>
              </a:rPr>
              <a:t>eler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özyineleme kullanılarak tanımlanır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&lt;ident_list&gt; </a:t>
            </a:r>
            <a:r>
              <a:rPr lang="en-US" altLang="tr-TR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tr-TR" smtClean="0">
                <a:solidFill>
                  <a:schemeClr val="accent2"/>
                </a:solidFill>
              </a:rPr>
              <a:t> ident</a:t>
            </a:r>
          </a:p>
          <a:p>
            <a:pPr eaLnBrk="1" hangingPunct="1"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            | ident, &lt;ident_list&gt;</a:t>
            </a:r>
            <a:endParaRPr lang="tr-TR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tr-TR" sz="24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türev, başlangıç sembolüyle başlayan ve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cümleyle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tüm </a:t>
            </a:r>
            <a:r>
              <a:rPr lang="en-US" altLang="tr-TR" smtClean="0">
                <a:solidFill>
                  <a:schemeClr val="accent2"/>
                </a:solidFill>
              </a:rPr>
              <a:t>terminal 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mbol</a:t>
            </a:r>
            <a:r>
              <a:rPr lang="tr-TR" altLang="tr-TR" smtClean="0">
                <a:solidFill>
                  <a:schemeClr val="accent2"/>
                </a:solidFill>
              </a:rPr>
              <a:t>leri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  <a:r>
              <a:rPr lang="tr-TR" altLang="tr-TR" smtClean="0">
                <a:solidFill>
                  <a:schemeClr val="accent2"/>
                </a:solidFill>
              </a:rPr>
              <a:t> biten kuralların tekrarlamalı bir uygulamasıdır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331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CEDE790-5813-4062-84F1-A7F20CCBBD40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Bir </a:t>
            </a:r>
            <a:r>
              <a:rPr lang="en-US" altLang="tr-TR" smtClean="0">
                <a:solidFill>
                  <a:srgbClr val="666699"/>
                </a:solidFill>
              </a:rPr>
              <a:t> Gram</a:t>
            </a:r>
            <a:r>
              <a:rPr lang="tr-TR" altLang="tr-TR" smtClean="0">
                <a:solidFill>
                  <a:srgbClr val="666699"/>
                </a:solidFill>
              </a:rPr>
              <a:t>e</a:t>
            </a:r>
            <a:r>
              <a:rPr lang="en-US" altLang="tr-TR" smtClean="0">
                <a:solidFill>
                  <a:srgbClr val="666699"/>
                </a:solidFill>
              </a:rPr>
              <a:t>r</a:t>
            </a:r>
            <a:r>
              <a:rPr lang="tr-TR" altLang="tr-TR" smtClean="0">
                <a:solidFill>
                  <a:srgbClr val="666699"/>
                </a:solidFill>
              </a:rPr>
              <a:t> Örneği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&lt;program&gt;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&lt;stmts&gt;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&lt;stmts&gt;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&lt;stmt&gt; | &lt;stmt&gt; ; &lt;stmts&gt;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&lt;stmt&gt;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&lt;var&gt; = &lt;expr&gt;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&lt;var&gt;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a | b | c | d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&lt;expr&gt;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&lt;term&gt; + &lt;term&gt; | &lt;term&gt; - &lt;term&gt;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&lt;term&gt;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&lt;var&gt; | const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433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2437966-6CB9-4A6D-A010-D9AD0FAC88CF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Bir Türev Örneği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&lt;program&gt; =&gt; &lt;stmts&gt; =&gt; &lt;stmt&gt; 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=&gt; &lt;var&gt; = &lt;expr&gt; =&gt; a =&lt;expr&gt; 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=&gt; a = &lt;term&gt; + &lt;term&gt;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=&gt; a = &lt;var&gt; + &lt;term&gt; 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=&gt; a = b + &lt;term&gt;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=&gt; a = b + const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536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7A452AB-9988-4ECE-8469-1ED2202C536E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T</a:t>
            </a:r>
            <a:r>
              <a:rPr lang="tr-TR" altLang="tr-TR" smtClean="0">
                <a:solidFill>
                  <a:srgbClr val="666699"/>
                </a:solidFill>
              </a:rPr>
              <a:t>ü</a:t>
            </a:r>
            <a:r>
              <a:rPr lang="en-US" altLang="tr-TR" smtClean="0">
                <a:solidFill>
                  <a:srgbClr val="666699"/>
                </a:solidFill>
              </a:rPr>
              <a:t>rev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B</a:t>
            </a:r>
            <a:r>
              <a:rPr lang="tr-TR" altLang="tr-TR" smtClean="0">
                <a:solidFill>
                  <a:schemeClr val="accent2"/>
                </a:solidFill>
              </a:rPr>
              <a:t>ir türevde yar alan bütün sembollerin string’leri </a:t>
            </a:r>
            <a:r>
              <a:rPr lang="tr-TR" altLang="tr-TR" i="1" smtClean="0">
                <a:solidFill>
                  <a:schemeClr val="accent2"/>
                </a:solidFill>
              </a:rPr>
              <a:t>cümlesel biçimdedir</a:t>
            </a:r>
            <a:endParaRPr lang="en-US" altLang="tr-TR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tr-TR" altLang="tr-TR" i="1" smtClean="0">
                <a:solidFill>
                  <a:schemeClr val="accent2"/>
                </a:solidFill>
              </a:rPr>
              <a:t>cümle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sadece terminal semboller içeren cümlesel bir biçimdir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tr-TR" altLang="tr-TR" i="1" smtClean="0">
                <a:solidFill>
                  <a:schemeClr val="accent2"/>
                </a:solidFill>
              </a:rPr>
              <a:t>en sol türev</a:t>
            </a:r>
            <a:r>
              <a:rPr lang="tr-TR" altLang="tr-TR" smtClean="0">
                <a:solidFill>
                  <a:schemeClr val="accent2"/>
                </a:solidFill>
              </a:rPr>
              <a:t>, içindeki her bir cümlesel biçimdeki en sol nonterminalin genişletilmiş olmadığı türevdir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türev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en sol (</a:t>
            </a:r>
            <a:r>
              <a:rPr lang="en-US" altLang="tr-TR" smtClean="0">
                <a:solidFill>
                  <a:schemeClr val="accent2"/>
                </a:solidFill>
              </a:rPr>
              <a:t>leftmost</a:t>
            </a:r>
            <a:r>
              <a:rPr lang="tr-TR" altLang="tr-TR" smtClean="0">
                <a:solidFill>
                  <a:schemeClr val="accent2"/>
                </a:solidFill>
              </a:rPr>
              <a:t>) veya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en sağdan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(</a:t>
            </a:r>
            <a:r>
              <a:rPr lang="en-US" altLang="tr-TR" smtClean="0">
                <a:solidFill>
                  <a:schemeClr val="accent2"/>
                </a:solidFill>
              </a:rPr>
              <a:t>rightmost</a:t>
            </a:r>
            <a:r>
              <a:rPr lang="tr-TR" altLang="tr-TR" smtClean="0">
                <a:solidFill>
                  <a:schemeClr val="accent2"/>
                </a:solidFill>
              </a:rPr>
              <a:t>) her ikisi de olmayabilir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638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4F6B699-79F1-473B-9B5B-C871122F2D00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Ayr</a:t>
            </a:r>
            <a:r>
              <a:rPr lang="tr-TR" altLang="tr-TR" smtClean="0">
                <a:solidFill>
                  <a:srgbClr val="666699"/>
                </a:solidFill>
              </a:rPr>
              <a:t>ış</a:t>
            </a:r>
            <a:r>
              <a:rPr lang="en-US" altLang="tr-TR" smtClean="0">
                <a:solidFill>
                  <a:srgbClr val="666699"/>
                </a:solidFill>
              </a:rPr>
              <a:t>t</a:t>
            </a:r>
            <a:r>
              <a:rPr lang="tr-TR" altLang="tr-TR" smtClean="0">
                <a:solidFill>
                  <a:srgbClr val="666699"/>
                </a:solidFill>
              </a:rPr>
              <a:t>ı</a:t>
            </a:r>
            <a:r>
              <a:rPr lang="en-US" altLang="tr-TR" smtClean="0">
                <a:solidFill>
                  <a:srgbClr val="666699"/>
                </a:solidFill>
              </a:rPr>
              <a:t>rma A</a:t>
            </a:r>
            <a:r>
              <a:rPr lang="tr-TR" altLang="tr-TR" smtClean="0">
                <a:solidFill>
                  <a:srgbClr val="666699"/>
                </a:solidFill>
              </a:rPr>
              <a:t>ğ</a:t>
            </a:r>
            <a:r>
              <a:rPr lang="en-US" altLang="tr-TR" smtClean="0">
                <a:solidFill>
                  <a:srgbClr val="666699"/>
                </a:solidFill>
              </a:rPr>
              <a:t>ac</a:t>
            </a:r>
            <a:r>
              <a:rPr lang="tr-TR" altLang="tr-TR" smtClean="0">
                <a:solidFill>
                  <a:srgbClr val="666699"/>
                </a:solidFill>
              </a:rPr>
              <a:t>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türevin hiyerarşik gösterimi</a:t>
            </a:r>
            <a:endParaRPr lang="en-US" altLang="tr-TR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400" b="1" smtClean="0">
                <a:latin typeface="Courier New" panose="02070309020205020404" pitchFamily="49" charset="0"/>
              </a:rPr>
              <a:t>	</a:t>
            </a:r>
            <a:r>
              <a:rPr lang="en-US" altLang="tr-TR" sz="2400" smtClean="0">
                <a:latin typeface="Courier New" panose="02070309020205020404" pitchFamily="49" charset="0"/>
              </a:rPr>
              <a:t>	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</a:rPr>
              <a:t>		</a:t>
            </a:r>
            <a:endParaRPr lang="en-US" altLang="tr-TR" sz="2400" b="1" smtClean="0">
              <a:latin typeface="Courier New" panose="02070309020205020404" pitchFamily="49" charset="0"/>
            </a:endParaRPr>
          </a:p>
        </p:txBody>
      </p:sp>
      <p:sp>
        <p:nvSpPr>
          <p:cNvPr id="16390" name="Line 16"/>
          <p:cNvSpPr>
            <a:spLocks noChangeShapeType="1"/>
          </p:cNvSpPr>
          <p:nvPr/>
        </p:nvSpPr>
        <p:spPr bwMode="auto">
          <a:xfrm>
            <a:off x="5791200" y="4876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>
            <a:off x="4572000" y="4876800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4572000" y="2514600"/>
            <a:ext cx="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>
            <a:off x="4648200" y="3962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394" name="Line 20"/>
          <p:cNvSpPr>
            <a:spLocks noChangeShapeType="1"/>
          </p:cNvSpPr>
          <p:nvPr/>
        </p:nvSpPr>
        <p:spPr bwMode="auto">
          <a:xfrm>
            <a:off x="3962400" y="4267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000500" y="2286000"/>
            <a:ext cx="12731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&lt;program&gt;</a:t>
            </a:r>
          </a:p>
        </p:txBody>
      </p:sp>
      <p:sp>
        <p:nvSpPr>
          <p:cNvPr id="16396" name="Rectangle 22"/>
          <p:cNvSpPr>
            <a:spLocks noChangeArrowheads="1"/>
          </p:cNvSpPr>
          <p:nvPr/>
        </p:nvSpPr>
        <p:spPr bwMode="auto">
          <a:xfrm>
            <a:off x="4106863" y="2955925"/>
            <a:ext cx="98583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&lt;stmts&gt;</a:t>
            </a:r>
          </a:p>
        </p:txBody>
      </p:sp>
      <p:sp>
        <p:nvSpPr>
          <p:cNvPr id="16397" name="Rectangle 23"/>
          <p:cNvSpPr>
            <a:spLocks noChangeArrowheads="1"/>
          </p:cNvSpPr>
          <p:nvPr/>
        </p:nvSpPr>
        <p:spPr bwMode="auto">
          <a:xfrm>
            <a:off x="4160838" y="3565525"/>
            <a:ext cx="8699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&lt;stmt&gt;</a:t>
            </a:r>
          </a:p>
        </p:txBody>
      </p:sp>
      <p:sp>
        <p:nvSpPr>
          <p:cNvPr id="16398" name="Rectangle 24"/>
          <p:cNvSpPr>
            <a:spLocks noChangeArrowheads="1"/>
          </p:cNvSpPr>
          <p:nvPr/>
        </p:nvSpPr>
        <p:spPr bwMode="auto">
          <a:xfrm>
            <a:off x="5486400" y="53181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6399" name="Rectangle 25"/>
          <p:cNvSpPr>
            <a:spLocks noChangeArrowheads="1"/>
          </p:cNvSpPr>
          <p:nvPr/>
        </p:nvSpPr>
        <p:spPr bwMode="auto">
          <a:xfrm>
            <a:off x="3810000" y="4708525"/>
            <a:ext cx="30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6400" name="Line 26"/>
          <p:cNvSpPr>
            <a:spLocks noChangeShapeType="1"/>
          </p:cNvSpPr>
          <p:nvPr/>
        </p:nvSpPr>
        <p:spPr bwMode="auto">
          <a:xfrm flipV="1">
            <a:off x="3962400" y="39624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401" name="Rectangle 27"/>
          <p:cNvSpPr>
            <a:spLocks noChangeArrowheads="1"/>
          </p:cNvSpPr>
          <p:nvPr/>
        </p:nvSpPr>
        <p:spPr bwMode="auto">
          <a:xfrm>
            <a:off x="3581400" y="4175125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&lt;var&gt;</a:t>
            </a:r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4419600" y="4175125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=</a:t>
            </a:r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>
            <a:off x="5257800" y="4495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405" name="Line 31"/>
          <p:cNvSpPr>
            <a:spLocks noChangeShapeType="1"/>
          </p:cNvSpPr>
          <p:nvPr/>
        </p:nvSpPr>
        <p:spPr bwMode="auto">
          <a:xfrm flipV="1">
            <a:off x="4572000" y="4495800"/>
            <a:ext cx="533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406" name="Rectangle 32"/>
          <p:cNvSpPr>
            <a:spLocks noChangeArrowheads="1"/>
          </p:cNvSpPr>
          <p:nvPr/>
        </p:nvSpPr>
        <p:spPr bwMode="auto">
          <a:xfrm>
            <a:off x="4800600" y="4175125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6407" name="Rectangle 33"/>
          <p:cNvSpPr>
            <a:spLocks noChangeArrowheads="1"/>
          </p:cNvSpPr>
          <p:nvPr/>
        </p:nvSpPr>
        <p:spPr bwMode="auto">
          <a:xfrm>
            <a:off x="4191000" y="5318125"/>
            <a:ext cx="741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&lt;var&gt;</a:t>
            </a:r>
          </a:p>
        </p:txBody>
      </p:sp>
      <p:sp>
        <p:nvSpPr>
          <p:cNvPr id="16408" name="Rectangle 34"/>
          <p:cNvSpPr>
            <a:spLocks noChangeArrowheads="1"/>
          </p:cNvSpPr>
          <p:nvPr/>
        </p:nvSpPr>
        <p:spPr bwMode="auto">
          <a:xfrm>
            <a:off x="4419600" y="5851525"/>
            <a:ext cx="311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16409" name="Rectangle 35"/>
          <p:cNvSpPr>
            <a:spLocks noChangeArrowheads="1"/>
          </p:cNvSpPr>
          <p:nvPr/>
        </p:nvSpPr>
        <p:spPr bwMode="auto">
          <a:xfrm>
            <a:off x="4179888" y="4708525"/>
            <a:ext cx="8810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&lt;term&gt;</a:t>
            </a:r>
          </a:p>
        </p:txBody>
      </p:sp>
      <p:sp>
        <p:nvSpPr>
          <p:cNvPr id="16410" name="Rectangle 36"/>
          <p:cNvSpPr>
            <a:spLocks noChangeArrowheads="1"/>
          </p:cNvSpPr>
          <p:nvPr/>
        </p:nvSpPr>
        <p:spPr bwMode="auto">
          <a:xfrm>
            <a:off x="5029200" y="4708525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+</a:t>
            </a:r>
          </a:p>
        </p:txBody>
      </p:sp>
      <p:sp>
        <p:nvSpPr>
          <p:cNvPr id="16411" name="Rectangle 37"/>
          <p:cNvSpPr>
            <a:spLocks noChangeArrowheads="1"/>
          </p:cNvSpPr>
          <p:nvPr/>
        </p:nvSpPr>
        <p:spPr bwMode="auto">
          <a:xfrm>
            <a:off x="5426075" y="47085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&lt;term&gt;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741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43EF857-7DA9-4139-A00E-996B16393F37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Gramerlerde Belirsizlik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grammer ancak ve ancak iki veya daha fazla farklı ayrıştırma ağacı olan bir cümlesel biçim üretiyorsa </a:t>
            </a:r>
            <a:r>
              <a:rPr lang="tr-TR" altLang="tr-TR" i="1" smtClean="0">
                <a:solidFill>
                  <a:schemeClr val="accent2"/>
                </a:solidFill>
              </a:rPr>
              <a:t>belirsizdir (</a:t>
            </a:r>
            <a:r>
              <a:rPr lang="en-US" altLang="tr-TR" i="1" smtClean="0">
                <a:solidFill>
                  <a:schemeClr val="accent2"/>
                </a:solidFill>
              </a:rPr>
              <a:t>ambiguous</a:t>
            </a:r>
            <a:r>
              <a:rPr lang="tr-TR" altLang="tr-TR" i="1" smtClean="0">
                <a:solidFill>
                  <a:schemeClr val="accent2"/>
                </a:solidFill>
              </a:rPr>
              <a:t>)</a:t>
            </a:r>
            <a:endParaRPr lang="en-US" altLang="tr-TR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843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C8822BC-867B-4DC9-835A-968DCAA7DFA1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>
                <a:solidFill>
                  <a:srgbClr val="666699"/>
                </a:solidFill>
              </a:rPr>
              <a:t>Bir Belirsiz Deyim Grameri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467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&lt;expr&gt; &lt;op&gt; &lt;expr&gt;  |  const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&lt;op&gt;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/  |  -</a:t>
            </a:r>
          </a:p>
          <a:p>
            <a:pPr eaLnBrk="1" hangingPunct="1">
              <a:buFontTx/>
              <a:buNone/>
            </a:pPr>
            <a:endParaRPr lang="en-US" altLang="tr-TR" sz="2000" smtClean="0">
              <a:latin typeface="Courier New" panose="02070309020205020404" pitchFamily="49" charset="0"/>
            </a:endParaRP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 flipH="1">
            <a:off x="2362200" y="2895600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3048000" y="2895600"/>
            <a:ext cx="1219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3048000" y="28956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 flipH="1">
            <a:off x="1905000" y="3962400"/>
            <a:ext cx="4572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2362200" y="3962400"/>
            <a:ext cx="914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>
            <a:off x="2362200" y="3962400"/>
            <a:ext cx="228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1905000" y="4953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2590800" y="4953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3200400" y="4953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3581400" y="3962400"/>
            <a:ext cx="3048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4267200" y="3962400"/>
            <a:ext cx="3810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 flipH="1">
            <a:off x="5867400" y="2971800"/>
            <a:ext cx="838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6858000" y="2971800"/>
            <a:ext cx="1066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H="1">
            <a:off x="6477000" y="2971800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7162800" y="3962400"/>
            <a:ext cx="609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772400" y="3962400"/>
            <a:ext cx="6858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7772400" y="39624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>
            <a:off x="5867400" y="3962400"/>
            <a:ext cx="15240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>
            <a:off x="6477000" y="3962400"/>
            <a:ext cx="30480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7162800" y="4953000"/>
            <a:ext cx="228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7772400" y="49530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2667000" y="25908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1965325" y="36195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3779838" y="3619500"/>
            <a:ext cx="868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1371600" y="4648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2819400" y="4648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6400800" y="25908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5410200" y="36195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7391400" y="36195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705600" y="4648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8" name="Text Box 34"/>
          <p:cNvSpPr txBox="1">
            <a:spLocks noChangeArrowheads="1"/>
          </p:cNvSpPr>
          <p:nvPr/>
        </p:nvSpPr>
        <p:spPr bwMode="auto">
          <a:xfrm>
            <a:off x="8077200" y="4648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8469" name="Text Box 35"/>
          <p:cNvSpPr txBox="1">
            <a:spLocks noChangeArrowheads="1"/>
          </p:cNvSpPr>
          <p:nvPr/>
        </p:nvSpPr>
        <p:spPr bwMode="auto">
          <a:xfrm>
            <a:off x="6172200" y="3619500"/>
            <a:ext cx="682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&lt;op&gt;</a:t>
            </a:r>
          </a:p>
        </p:txBody>
      </p:sp>
      <p:sp>
        <p:nvSpPr>
          <p:cNvPr id="18470" name="Text Box 36"/>
          <p:cNvSpPr txBox="1">
            <a:spLocks noChangeArrowheads="1"/>
          </p:cNvSpPr>
          <p:nvPr/>
        </p:nvSpPr>
        <p:spPr bwMode="auto">
          <a:xfrm>
            <a:off x="2209800" y="4648200"/>
            <a:ext cx="682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&lt;op&gt;</a:t>
            </a:r>
          </a:p>
        </p:txBody>
      </p:sp>
      <p:sp>
        <p:nvSpPr>
          <p:cNvPr id="18471" name="Text Box 37"/>
          <p:cNvSpPr txBox="1">
            <a:spLocks noChangeArrowheads="1"/>
          </p:cNvSpPr>
          <p:nvPr/>
        </p:nvSpPr>
        <p:spPr bwMode="auto">
          <a:xfrm>
            <a:off x="6172200" y="3619500"/>
            <a:ext cx="682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&lt;op&gt;</a:t>
            </a:r>
          </a:p>
        </p:txBody>
      </p:sp>
      <p:sp>
        <p:nvSpPr>
          <p:cNvPr id="18472" name="Text Box 38"/>
          <p:cNvSpPr txBox="1">
            <a:spLocks noChangeArrowheads="1"/>
          </p:cNvSpPr>
          <p:nvPr/>
        </p:nvSpPr>
        <p:spPr bwMode="auto">
          <a:xfrm>
            <a:off x="7467600" y="4648200"/>
            <a:ext cx="682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&lt;op&gt;</a:t>
            </a:r>
          </a:p>
        </p:txBody>
      </p:sp>
      <p:sp>
        <p:nvSpPr>
          <p:cNvPr id="18473" name="Text Box 39"/>
          <p:cNvSpPr txBox="1">
            <a:spLocks noChangeArrowheads="1"/>
          </p:cNvSpPr>
          <p:nvPr/>
        </p:nvSpPr>
        <p:spPr bwMode="auto">
          <a:xfrm>
            <a:off x="15240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4" name="Text Box 40"/>
          <p:cNvSpPr txBox="1">
            <a:spLocks noChangeArrowheads="1"/>
          </p:cNvSpPr>
          <p:nvPr/>
        </p:nvSpPr>
        <p:spPr bwMode="auto">
          <a:xfrm>
            <a:off x="28956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5" name="Text Box 41"/>
          <p:cNvSpPr txBox="1">
            <a:spLocks noChangeArrowheads="1"/>
          </p:cNvSpPr>
          <p:nvPr/>
        </p:nvSpPr>
        <p:spPr bwMode="auto">
          <a:xfrm>
            <a:off x="42672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6" name="Text Box 42"/>
          <p:cNvSpPr txBox="1">
            <a:spLocks noChangeArrowheads="1"/>
          </p:cNvSpPr>
          <p:nvPr/>
        </p:nvSpPr>
        <p:spPr bwMode="auto">
          <a:xfrm>
            <a:off x="57150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70866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8" name="Text Box 44"/>
          <p:cNvSpPr txBox="1">
            <a:spLocks noChangeArrowheads="1"/>
          </p:cNvSpPr>
          <p:nvPr/>
        </p:nvSpPr>
        <p:spPr bwMode="auto">
          <a:xfrm>
            <a:off x="8229600" y="5638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8479" name="Text Box 45"/>
          <p:cNvSpPr txBox="1">
            <a:spLocks noChangeArrowheads="1"/>
          </p:cNvSpPr>
          <p:nvPr/>
        </p:nvSpPr>
        <p:spPr bwMode="auto">
          <a:xfrm>
            <a:off x="2514600" y="5638800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-</a:t>
            </a:r>
          </a:p>
        </p:txBody>
      </p:sp>
      <p:sp>
        <p:nvSpPr>
          <p:cNvPr id="18480" name="Text Box 46"/>
          <p:cNvSpPr txBox="1">
            <a:spLocks noChangeArrowheads="1"/>
          </p:cNvSpPr>
          <p:nvPr/>
        </p:nvSpPr>
        <p:spPr bwMode="auto">
          <a:xfrm>
            <a:off x="6629400" y="5638800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-</a:t>
            </a:r>
          </a:p>
        </p:txBody>
      </p:sp>
      <p:sp>
        <p:nvSpPr>
          <p:cNvPr id="18481" name="Text Box 47"/>
          <p:cNvSpPr txBox="1">
            <a:spLocks noChangeArrowheads="1"/>
          </p:cNvSpPr>
          <p:nvPr/>
        </p:nvSpPr>
        <p:spPr bwMode="auto">
          <a:xfrm>
            <a:off x="3810000" y="5638800"/>
            <a:ext cx="241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/</a:t>
            </a:r>
          </a:p>
        </p:txBody>
      </p:sp>
      <p:sp>
        <p:nvSpPr>
          <p:cNvPr id="18482" name="Text Box 48"/>
          <p:cNvSpPr txBox="1">
            <a:spLocks noChangeArrowheads="1"/>
          </p:cNvSpPr>
          <p:nvPr/>
        </p:nvSpPr>
        <p:spPr bwMode="auto">
          <a:xfrm>
            <a:off x="7848600" y="5638800"/>
            <a:ext cx="241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/</a:t>
            </a:r>
          </a:p>
        </p:txBody>
      </p:sp>
      <p:sp>
        <p:nvSpPr>
          <p:cNvPr id="18483" name="Text Box 49"/>
          <p:cNvSpPr txBox="1">
            <a:spLocks noChangeArrowheads="1"/>
          </p:cNvSpPr>
          <p:nvPr/>
        </p:nvSpPr>
        <p:spPr bwMode="auto">
          <a:xfrm>
            <a:off x="3124200" y="3619500"/>
            <a:ext cx="6826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&lt;op&gt;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945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CB7B6DD-535D-4F48-9E4F-4660E3FF7C07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914400"/>
          </a:xfrm>
        </p:spPr>
        <p:txBody>
          <a:bodyPr/>
          <a:lstStyle/>
          <a:p>
            <a:pPr eaLnBrk="1" hangingPunct="1"/>
            <a:r>
              <a:rPr lang="tr-TR" altLang="tr-TR" sz="3200" smtClean="0">
                <a:solidFill>
                  <a:srgbClr val="666699"/>
                </a:solidFill>
              </a:rPr>
              <a:t>Bir Belirsiz Olmayan</a:t>
            </a:r>
            <a:r>
              <a:rPr lang="en-US" altLang="tr-TR" sz="3200" smtClean="0">
                <a:solidFill>
                  <a:srgbClr val="666699"/>
                </a:solidFill>
              </a:rPr>
              <a:t> </a:t>
            </a:r>
            <a:r>
              <a:rPr lang="tr-TR" altLang="tr-TR" sz="3200" smtClean="0">
                <a:solidFill>
                  <a:srgbClr val="666699"/>
                </a:solidFill>
              </a:rPr>
              <a:t>Deyim Grameri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Eğer ayrıştırma ağacını operatörlerin öncelik seviyelerini göstermek için kullanırsak, belirsizlik elde edemeyiz</a:t>
            </a:r>
          </a:p>
          <a:p>
            <a:pPr eaLnBrk="1" hangingPunct="1">
              <a:buFontTx/>
              <a:buNone/>
            </a:pPr>
            <a:endParaRPr lang="en-US" altLang="tr-TR" sz="2000" b="1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&lt;expr&gt; - &lt;term&gt;  |  &lt;term&gt;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&lt;term&gt;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&lt;term&gt; / const| const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tr-TR" sz="2000" smtClean="0">
              <a:latin typeface="Courier New" panose="02070309020205020404" pitchFamily="49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 flipH="1">
            <a:off x="3756025" y="4343400"/>
            <a:ext cx="587375" cy="441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4572000" y="4343400"/>
            <a:ext cx="708025" cy="441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4419600" y="4343400"/>
            <a:ext cx="22225" cy="593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3756025" y="50895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3756025" y="55467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4975225" y="5013325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5356225" y="5013325"/>
            <a:ext cx="838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5356225" y="5013325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4975225" y="554672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9471" name="Text Box 13"/>
          <p:cNvSpPr txBox="1">
            <a:spLocks noChangeArrowheads="1"/>
          </p:cNvSpPr>
          <p:nvPr/>
        </p:nvSpPr>
        <p:spPr bwMode="auto">
          <a:xfrm>
            <a:off x="4038600" y="3886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3298825" y="4784725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19473" name="Text Box 15"/>
          <p:cNvSpPr txBox="1">
            <a:spLocks noChangeArrowheads="1"/>
          </p:cNvSpPr>
          <p:nvPr/>
        </p:nvSpPr>
        <p:spPr bwMode="auto">
          <a:xfrm>
            <a:off x="4899025" y="47847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&lt;term&gt;</a:t>
            </a:r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3298825" y="53943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&lt;term&gt;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4518025" y="5394325"/>
            <a:ext cx="8810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&lt;term&gt;</a:t>
            </a:r>
          </a:p>
        </p:txBody>
      </p:sp>
      <p:sp>
        <p:nvSpPr>
          <p:cNvPr id="19476" name="Text Box 18"/>
          <p:cNvSpPr txBox="1">
            <a:spLocks noChangeArrowheads="1"/>
          </p:cNvSpPr>
          <p:nvPr/>
        </p:nvSpPr>
        <p:spPr bwMode="auto">
          <a:xfrm>
            <a:off x="3298825" y="60039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4594225" y="60039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5813425" y="5394325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5432425" y="5394325"/>
            <a:ext cx="241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/</a:t>
            </a:r>
          </a:p>
        </p:txBody>
      </p:sp>
      <p:sp>
        <p:nvSpPr>
          <p:cNvPr id="19480" name="Text Box 22"/>
          <p:cNvSpPr txBox="1">
            <a:spLocks noChangeArrowheads="1"/>
          </p:cNvSpPr>
          <p:nvPr/>
        </p:nvSpPr>
        <p:spPr bwMode="auto">
          <a:xfrm>
            <a:off x="4289425" y="4784725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048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96FDDA4-2722-495E-80C7-524EC45015B4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Operat</a:t>
            </a:r>
            <a:r>
              <a:rPr lang="tr-TR" altLang="tr-TR" smtClean="0">
                <a:solidFill>
                  <a:srgbClr val="666699"/>
                </a:solidFill>
              </a:rPr>
              <a:t>ö</a:t>
            </a:r>
            <a:r>
              <a:rPr lang="en-US" altLang="tr-TR" smtClean="0">
                <a:solidFill>
                  <a:srgbClr val="666699"/>
                </a:solidFill>
              </a:rPr>
              <a:t>r</a:t>
            </a:r>
            <a:r>
              <a:rPr lang="tr-TR" altLang="tr-TR" smtClean="0">
                <a:solidFill>
                  <a:srgbClr val="666699"/>
                </a:solidFill>
              </a:rPr>
              <a:t>lerin Birleşirliği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1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Operat</a:t>
            </a:r>
            <a:r>
              <a:rPr lang="tr-TR" altLang="tr-TR" sz="2400" smtClean="0">
                <a:solidFill>
                  <a:schemeClr val="accent2"/>
                </a:solidFill>
              </a:rPr>
              <a:t>ö</a:t>
            </a:r>
            <a:r>
              <a:rPr lang="en-US" altLang="tr-TR" sz="2400" smtClean="0">
                <a:solidFill>
                  <a:schemeClr val="accent2"/>
                </a:solidFill>
              </a:rPr>
              <a:t>r </a:t>
            </a:r>
            <a:r>
              <a:rPr lang="tr-TR" altLang="tr-TR" sz="2400" smtClean="0">
                <a:solidFill>
                  <a:schemeClr val="accent2"/>
                </a:solidFill>
              </a:rPr>
              <a:t>birleşirliği (a</a:t>
            </a:r>
            <a:r>
              <a:rPr lang="en-US" altLang="tr-TR" sz="2400" smtClean="0">
                <a:solidFill>
                  <a:schemeClr val="accent2"/>
                </a:solidFill>
              </a:rPr>
              <a:t>ssociativity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de gramerle gösterilebilir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 -&gt; &lt;expr&gt; + &lt;expr&gt; |  const  (ambiguous)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 -&gt; &lt;expr&gt; + const  |  const  (unambiguous)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000" b="1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000" b="1" smtClean="0">
              <a:latin typeface="Arial" panose="020B0604020202020204" pitchFamily="34" charset="0"/>
            </a:endParaRP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 flipH="1">
            <a:off x="3679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4822825" y="3962400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4822825" y="3962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 flipH="1">
            <a:off x="3298825" y="48006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3679825" y="4800600"/>
            <a:ext cx="990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>
            <a:off x="3679825" y="48006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3298825" y="55626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4425950" y="3516313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4365625" y="35052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3298825" y="43434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2841625" y="5181600"/>
            <a:ext cx="868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&lt;expr&gt;</a:t>
            </a:r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4213225" y="51816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5432425" y="43434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2917825" y="6019800"/>
            <a:ext cx="739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const</a:t>
            </a:r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auto">
          <a:xfrm>
            <a:off x="4670425" y="43434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+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3832225" y="5181600"/>
            <a:ext cx="3063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2000" b="1">
                <a:latin typeface="Arial Narrow" panose="020B0606020202030204" pitchFamily="34" charset="0"/>
              </a:rPr>
              <a:t>+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150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F42318A-D3D8-434E-9499-023ED024A81C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Genişletilmiş BNF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Op</a:t>
            </a:r>
            <a:r>
              <a:rPr lang="tr-TR" altLang="tr-TR" smtClean="0">
                <a:solidFill>
                  <a:schemeClr val="accent2"/>
                </a:solidFill>
              </a:rPr>
              <a:t>s</a:t>
            </a:r>
            <a:r>
              <a:rPr lang="en-US" altLang="tr-TR" smtClean="0">
                <a:solidFill>
                  <a:schemeClr val="accent2"/>
                </a:solidFill>
              </a:rPr>
              <a:t>i</a:t>
            </a:r>
            <a:r>
              <a:rPr lang="tr-TR" altLang="tr-TR" smtClean="0">
                <a:solidFill>
                  <a:schemeClr val="accent2"/>
                </a:solidFill>
              </a:rPr>
              <a:t>y</a:t>
            </a:r>
            <a:r>
              <a:rPr lang="en-US" altLang="tr-TR" smtClean="0">
                <a:solidFill>
                  <a:schemeClr val="accent2"/>
                </a:solidFill>
              </a:rPr>
              <a:t>on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l </a:t>
            </a:r>
            <a:r>
              <a:rPr lang="tr-TR" altLang="tr-TR" smtClean="0">
                <a:solidFill>
                  <a:schemeClr val="accent2"/>
                </a:solidFill>
              </a:rPr>
              <a:t>kısımlar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köşeli parantez </a:t>
            </a:r>
            <a:r>
              <a:rPr lang="en-US" altLang="tr-TR" smtClean="0">
                <a:solidFill>
                  <a:schemeClr val="accent2"/>
                </a:solidFill>
              </a:rPr>
              <a:t>[ ]</a:t>
            </a:r>
            <a:r>
              <a:rPr lang="tr-TR" altLang="tr-TR" smtClean="0">
                <a:solidFill>
                  <a:schemeClr val="accent2"/>
                </a:solidFill>
              </a:rPr>
              <a:t> içine yerleştirilir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&lt;proc_call&gt; -&gt; ident [(&lt;expr_list&gt;)]</a:t>
            </a: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RHS</a:t>
            </a:r>
            <a:r>
              <a:rPr lang="tr-TR" altLang="tr-TR" smtClean="0">
                <a:solidFill>
                  <a:schemeClr val="accent2"/>
                </a:solidFill>
              </a:rPr>
              <a:t>’lerin (sağ-taraf) a</a:t>
            </a:r>
            <a:r>
              <a:rPr lang="en-US" altLang="tr-TR" smtClean="0">
                <a:solidFill>
                  <a:schemeClr val="accent2"/>
                </a:solidFill>
              </a:rPr>
              <a:t>lternati</a:t>
            </a:r>
            <a:r>
              <a:rPr lang="tr-TR" altLang="tr-TR" smtClean="0">
                <a:solidFill>
                  <a:schemeClr val="accent2"/>
                </a:solidFill>
              </a:rPr>
              <a:t>f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kısımları parantezler içine yerleştirilir ve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dikey çizgilerle ayrılır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&lt;term&gt; → &lt;term&gt; (+|-) const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Tekrarlamalar</a:t>
            </a:r>
            <a:r>
              <a:rPr lang="en-US" altLang="tr-TR" smtClean="0">
                <a:solidFill>
                  <a:schemeClr val="accent2"/>
                </a:solidFill>
              </a:rPr>
              <a:t> (0 </a:t>
            </a:r>
            <a:r>
              <a:rPr lang="tr-TR" altLang="tr-TR" smtClean="0">
                <a:solidFill>
                  <a:schemeClr val="accent2"/>
                </a:solidFill>
              </a:rPr>
              <a:t>veya daha fazla</a:t>
            </a:r>
            <a:r>
              <a:rPr lang="en-US" altLang="tr-TR" smtClean="0">
                <a:solidFill>
                  <a:schemeClr val="accent2"/>
                </a:solidFill>
              </a:rPr>
              <a:t>) </a:t>
            </a:r>
            <a:r>
              <a:rPr lang="tr-TR" altLang="tr-TR" smtClean="0">
                <a:solidFill>
                  <a:schemeClr val="accent2"/>
                </a:solidFill>
              </a:rPr>
              <a:t>süslü parantez</a:t>
            </a:r>
            <a:r>
              <a:rPr lang="en-US" altLang="tr-TR" smtClean="0">
                <a:solidFill>
                  <a:schemeClr val="accent2"/>
                </a:solidFill>
              </a:rPr>
              <a:t> { }</a:t>
            </a:r>
            <a:r>
              <a:rPr lang="tr-TR" altLang="tr-TR" smtClean="0">
                <a:solidFill>
                  <a:schemeClr val="accent2"/>
                </a:solidFill>
              </a:rPr>
              <a:t> içine yerleştirilir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&lt;ident&gt; → letter {letter|digit}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09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A96C79D-B1C0-4C9D-8CBF-3F6999DB9A83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Bölüm</a:t>
            </a:r>
            <a:r>
              <a:rPr lang="en-US" altLang="tr-TR" smtClean="0">
                <a:solidFill>
                  <a:srgbClr val="666699"/>
                </a:solidFill>
              </a:rPr>
              <a:t> 3 </a:t>
            </a:r>
            <a:r>
              <a:rPr lang="tr-TR" altLang="tr-TR" smtClean="0">
                <a:solidFill>
                  <a:srgbClr val="666699"/>
                </a:solidFill>
              </a:rPr>
              <a:t>Konuları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>
                <a:solidFill>
                  <a:schemeClr val="accent2"/>
                </a:solidFill>
              </a:rPr>
              <a:t>Giriş</a:t>
            </a:r>
            <a:endParaRPr lang="en-US" altLang="tr-TR" smtClean="0">
              <a:solidFill>
                <a:schemeClr val="accent2"/>
              </a:solidFill>
            </a:endParaRPr>
          </a:p>
          <a:p>
            <a:pPr marL="533400" indent="-533400" eaLnBrk="1" hangingPunct="1"/>
            <a:r>
              <a:rPr lang="tr-TR" altLang="tr-TR" smtClean="0">
                <a:solidFill>
                  <a:schemeClr val="accent2"/>
                </a:solidFill>
              </a:rPr>
              <a:t>Genel</a:t>
            </a:r>
            <a:r>
              <a:rPr lang="en-US" altLang="tr-TR" smtClean="0">
                <a:solidFill>
                  <a:schemeClr val="accent2"/>
                </a:solidFill>
              </a:rPr>
              <a:t> 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nta</a:t>
            </a:r>
            <a:r>
              <a:rPr lang="tr-TR" altLang="tr-TR" smtClean="0">
                <a:solidFill>
                  <a:schemeClr val="accent2"/>
                </a:solidFill>
              </a:rPr>
              <a:t>ks Tanımlama Problemi</a:t>
            </a:r>
            <a:endParaRPr lang="en-US" altLang="tr-TR" smtClean="0">
              <a:solidFill>
                <a:schemeClr val="accent2"/>
              </a:solidFill>
            </a:endParaRPr>
          </a:p>
          <a:p>
            <a:pPr marL="533400" indent="-533400" eaLnBrk="1" hangingPunct="1"/>
            <a:r>
              <a:rPr lang="en-US" altLang="tr-TR" smtClean="0">
                <a:solidFill>
                  <a:schemeClr val="accent2"/>
                </a:solidFill>
              </a:rPr>
              <a:t>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nta</a:t>
            </a:r>
            <a:r>
              <a:rPr lang="tr-TR" altLang="tr-TR" smtClean="0">
                <a:solidFill>
                  <a:schemeClr val="accent2"/>
                </a:solidFill>
              </a:rPr>
              <a:t>ks Tanımlamanın Biçimsel Metotları</a:t>
            </a:r>
            <a:endParaRPr lang="en-US" altLang="tr-TR" smtClean="0">
              <a:solidFill>
                <a:schemeClr val="accent2"/>
              </a:solidFill>
            </a:endParaRPr>
          </a:p>
          <a:p>
            <a:pPr marL="533400" indent="-533400" eaLnBrk="1" hangingPunct="1"/>
            <a:r>
              <a:rPr lang="tr-TR" altLang="tr-TR" smtClean="0">
                <a:solidFill>
                  <a:schemeClr val="accent2"/>
                </a:solidFill>
              </a:rPr>
              <a:t>Özellik</a:t>
            </a:r>
            <a:r>
              <a:rPr lang="en-US" altLang="tr-TR" smtClean="0">
                <a:solidFill>
                  <a:schemeClr val="accent2"/>
                </a:solidFill>
              </a:rPr>
              <a:t> Gram</a:t>
            </a:r>
            <a:r>
              <a:rPr lang="tr-TR" altLang="tr-TR" smtClean="0">
                <a:solidFill>
                  <a:schemeClr val="accent2"/>
                </a:solidFill>
              </a:rPr>
              <a:t>erleri</a:t>
            </a:r>
            <a:endParaRPr lang="en-US" altLang="tr-TR" smtClean="0">
              <a:solidFill>
                <a:schemeClr val="accent2"/>
              </a:solidFill>
            </a:endParaRPr>
          </a:p>
          <a:p>
            <a:pPr marL="533400" indent="-533400" eaLnBrk="1" hangingPunct="1"/>
            <a:r>
              <a:rPr lang="en-US" altLang="tr-TR" smtClean="0">
                <a:solidFill>
                  <a:schemeClr val="accent2"/>
                </a:solidFill>
              </a:rPr>
              <a:t>Program</a:t>
            </a:r>
            <a:r>
              <a:rPr lang="tr-TR" altLang="tr-TR" smtClean="0">
                <a:solidFill>
                  <a:schemeClr val="accent2"/>
                </a:solidFill>
              </a:rPr>
              <a:t>ların Anlamlarını Açıklamak</a:t>
            </a:r>
            <a:r>
              <a:rPr lang="en-US" altLang="tr-TR" smtClean="0">
                <a:solidFill>
                  <a:schemeClr val="accent2"/>
                </a:solidFill>
              </a:rPr>
              <a:t>:    D</a:t>
            </a:r>
            <a:r>
              <a:rPr lang="tr-TR" altLang="tr-TR" smtClean="0">
                <a:solidFill>
                  <a:schemeClr val="accent2"/>
                </a:solidFill>
              </a:rPr>
              <a:t>i</a:t>
            </a:r>
            <a:r>
              <a:rPr lang="en-US" altLang="tr-TR" smtClean="0">
                <a:solidFill>
                  <a:schemeClr val="accent2"/>
                </a:solidFill>
              </a:rPr>
              <a:t>nami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Semanti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253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1651D5E-E5DF-4AE5-B64C-586A6C30A606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BNF </a:t>
            </a:r>
            <a:r>
              <a:rPr lang="tr-TR" altLang="tr-TR" smtClean="0">
                <a:solidFill>
                  <a:srgbClr val="666699"/>
                </a:solidFill>
              </a:rPr>
              <a:t>ve</a:t>
            </a:r>
            <a:r>
              <a:rPr lang="en-US" altLang="tr-TR" smtClean="0">
                <a:solidFill>
                  <a:srgbClr val="666699"/>
                </a:solidFill>
              </a:rPr>
              <a:t> EBNF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&lt;expr&gt;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&lt;expr&gt; +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	| &lt;expr&gt; -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		| &lt;term&gt;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&lt;term&gt;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&lt;term&gt; *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	| &lt;term&gt; / &lt;factor&gt;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	| &lt;factor&gt;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EBNF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&lt;expr&gt;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&lt;term&gt; {(+ | -) &lt;term&gt;}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&lt;term&gt;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&lt;factor&gt; {(* | /) &lt;factor&gt;}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EBNF’de Yaşanan Son Değişimler</a:t>
            </a:r>
          </a:p>
        </p:txBody>
      </p:sp>
      <p:sp>
        <p:nvSpPr>
          <p:cNvPr id="2355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Alternatif RHS’lerinin ayrı satırlarına konur</a:t>
            </a:r>
          </a:p>
          <a:p>
            <a:pPr eaLnBrk="1" hangingPunct="1"/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=&gt;</a:t>
            </a:r>
            <a:r>
              <a:rPr lang="tr-TR" altLang="tr-TR" smtClean="0">
                <a:solidFill>
                  <a:schemeClr val="accent2"/>
                </a:solidFill>
              </a:rPr>
              <a:t> yerine bir kolon kullanılır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İsteğe bağlı bölümler için </a:t>
            </a:r>
            <a:r>
              <a:rPr lang="tr-TR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opt</a:t>
            </a:r>
            <a:r>
              <a:rPr lang="tr-TR" altLang="tr-TR" smtClean="0">
                <a:solidFill>
                  <a:schemeClr val="accent2"/>
                </a:solidFill>
              </a:rPr>
              <a:t> kullanılır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Seçimler için </a:t>
            </a:r>
            <a:r>
              <a:rPr lang="tr-TR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oneof</a:t>
            </a:r>
            <a:r>
              <a:rPr lang="tr-TR" altLang="tr-TR" smtClean="0">
                <a:solidFill>
                  <a:schemeClr val="accent2"/>
                </a:solidFill>
              </a:rPr>
              <a:t> kullanılır</a:t>
            </a:r>
          </a:p>
        </p:txBody>
      </p:sp>
      <p:sp>
        <p:nvSpPr>
          <p:cNvPr id="23556" name="Altbilgi Yer Tutucusu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355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A71EC28-A3BD-4809-B35B-9E0D88065551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Başlık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Statik Semantik</a:t>
            </a:r>
          </a:p>
        </p:txBody>
      </p:sp>
      <p:sp>
        <p:nvSpPr>
          <p:cNvPr id="24579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Anlam ile hiçbir ilgisi yoktur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Bağlam-duyarsız gramerler (CFG’ler) programlama dillerinin sözdiziminin tümünü tarif edemez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Sıkıntı çıkartan yapıların kategorileri: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Bağlam-duyarsızdır, ama hantaldır (örn., deyimlerde işlenen türleri)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Bağlam-duyarsızlık (örn., kullanılmadan önce değişkenlerin bildirilmesi gerekir)</a:t>
            </a:r>
          </a:p>
        </p:txBody>
      </p:sp>
      <p:sp>
        <p:nvSpPr>
          <p:cNvPr id="24580" name="Altbilgi Yer Tutucusu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4581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FAB3CAE-D4F4-4D37-9460-08415BE7839E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560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FBB594D-8AC2-42E8-81CD-C0F754743666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</a:t>
            </a:r>
            <a:r>
              <a:rPr lang="en-US" altLang="tr-TR" smtClean="0">
                <a:solidFill>
                  <a:srgbClr val="666699"/>
                </a:solidFill>
              </a:rPr>
              <a:t> Gram</a:t>
            </a:r>
            <a:r>
              <a:rPr lang="tr-TR" altLang="tr-TR" smtClean="0">
                <a:solidFill>
                  <a:srgbClr val="666699"/>
                </a:solidFill>
              </a:rPr>
              <a:t>erleri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Ayrıştırma ağaçlarıyla birlikte bazı semantik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bilgiyi taşıması için </a:t>
            </a:r>
            <a:r>
              <a:rPr lang="en-US" altLang="tr-TR" smtClean="0">
                <a:solidFill>
                  <a:schemeClr val="accent2"/>
                </a:solidFill>
              </a:rPr>
              <a:t>CFG</a:t>
            </a:r>
            <a:r>
              <a:rPr lang="tr-TR" altLang="tr-TR" smtClean="0">
                <a:solidFill>
                  <a:schemeClr val="accent2"/>
                </a:solidFill>
              </a:rPr>
              <a:t>’lere eklemeler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Özellik gramerlerinin </a:t>
            </a:r>
            <a:r>
              <a:rPr lang="en-US" altLang="tr-TR" smtClean="0">
                <a:solidFill>
                  <a:schemeClr val="accent2"/>
                </a:solidFill>
              </a:rPr>
              <a:t>(AG</a:t>
            </a:r>
            <a:r>
              <a:rPr lang="tr-TR" altLang="tr-TR" smtClean="0">
                <a:solidFill>
                  <a:schemeClr val="accent2"/>
                </a:solidFill>
              </a:rPr>
              <a:t>’nin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  <a:r>
              <a:rPr lang="tr-TR" altLang="tr-TR" smtClean="0">
                <a:solidFill>
                  <a:schemeClr val="accent2"/>
                </a:solidFill>
              </a:rPr>
              <a:t> birincil değerleri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Stati</a:t>
            </a:r>
            <a:r>
              <a:rPr lang="tr-TR" altLang="tr-TR" smtClean="0">
                <a:solidFill>
                  <a:schemeClr val="accent2"/>
                </a:solidFill>
              </a:rPr>
              <a:t>k </a:t>
            </a:r>
            <a:r>
              <a:rPr lang="en-US" altLang="tr-TR" smtClean="0">
                <a:solidFill>
                  <a:schemeClr val="accent2"/>
                </a:solidFill>
              </a:rPr>
              <a:t>semanti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belirtimi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Derleyici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tasarımı</a:t>
            </a:r>
            <a:r>
              <a:rPr lang="en-US" altLang="tr-TR" smtClean="0">
                <a:solidFill>
                  <a:schemeClr val="accent2"/>
                </a:solidFill>
              </a:rPr>
              <a:t> (stati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semanti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kontrolü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662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2BBF62F-9B7E-4AA7-8048-C26744871237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z="3200" smtClean="0">
                <a:solidFill>
                  <a:srgbClr val="666699"/>
                </a:solidFill>
              </a:rPr>
              <a:t>Tanım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CC3300"/>
                </a:solidFill>
              </a:rPr>
              <a:t>Tanım: </a:t>
            </a:r>
            <a:r>
              <a:rPr lang="tr-TR" altLang="tr-TR" smtClean="0">
                <a:solidFill>
                  <a:schemeClr val="accent2"/>
                </a:solidFill>
              </a:rPr>
              <a:t>Bir özellik grameri </a:t>
            </a:r>
            <a:r>
              <a:rPr lang="en-US" altLang="tr-TR" smtClean="0">
                <a:solidFill>
                  <a:schemeClr val="accent2"/>
                </a:solidFill>
              </a:rPr>
              <a:t>G = (S, N, T, P)</a:t>
            </a:r>
            <a:r>
              <a:rPr lang="tr-TR" altLang="tr-TR" smtClean="0">
                <a:solidFill>
                  <a:schemeClr val="accent2"/>
                </a:solidFill>
              </a:rPr>
              <a:t> aşağıdaki eklemelerle birlikte 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bağlam-duyarsız gramerdir: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Her bir </a:t>
            </a:r>
            <a:r>
              <a:rPr lang="en-US" altLang="tr-TR" smtClean="0">
                <a:solidFill>
                  <a:schemeClr val="accent2"/>
                </a:solidFill>
              </a:rPr>
              <a:t>x gram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r 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mbol</a:t>
            </a:r>
            <a:r>
              <a:rPr lang="tr-TR" altLang="tr-TR" smtClean="0">
                <a:solidFill>
                  <a:schemeClr val="accent2"/>
                </a:solidFill>
              </a:rPr>
              <a:t>ü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için özellik değerlerinden oluşan bir </a:t>
            </a:r>
            <a:r>
              <a:rPr lang="en-US" altLang="tr-TR" i="1" smtClean="0">
                <a:solidFill>
                  <a:schemeClr val="accent2"/>
                </a:solidFill>
              </a:rPr>
              <a:t>A(x)</a:t>
            </a:r>
            <a:r>
              <a:rPr lang="tr-TR" altLang="tr-TR" smtClean="0">
                <a:solidFill>
                  <a:schemeClr val="accent2"/>
                </a:solidFill>
              </a:rPr>
              <a:t> kümesi vardır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Her kural, içindeki nonterminallerin belirli özelliklerini tanımlayan bir fonksiyonlar kümesine sahiptir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Her kural, özellik tutarlılığını (</a:t>
            </a:r>
            <a:r>
              <a:rPr lang="en-US" altLang="tr-TR" smtClean="0">
                <a:solidFill>
                  <a:schemeClr val="accent2"/>
                </a:solidFill>
              </a:rPr>
              <a:t>consistency</a:t>
            </a:r>
            <a:r>
              <a:rPr lang="tr-TR" altLang="tr-TR" smtClean="0">
                <a:solidFill>
                  <a:schemeClr val="accent2"/>
                </a:solidFill>
              </a:rPr>
              <a:t>) kontrol etmek için </a:t>
            </a:r>
            <a:r>
              <a:rPr lang="en-US" altLang="tr-TR" smtClean="0">
                <a:solidFill>
                  <a:schemeClr val="accent2"/>
                </a:solidFill>
              </a:rPr>
              <a:t>karşılaştırma belirtim</a:t>
            </a:r>
            <a:r>
              <a:rPr lang="tr-TR" altLang="tr-TR" smtClean="0">
                <a:solidFill>
                  <a:schemeClr val="accent2"/>
                </a:solidFill>
              </a:rPr>
              <a:t>lerinden (</a:t>
            </a:r>
            <a:r>
              <a:rPr lang="en-US" altLang="tr-TR" smtClean="0">
                <a:solidFill>
                  <a:schemeClr val="accent2"/>
                </a:solidFill>
              </a:rPr>
              <a:t>predicate</a:t>
            </a:r>
            <a:r>
              <a:rPr lang="tr-TR" altLang="tr-TR" smtClean="0">
                <a:solidFill>
                  <a:schemeClr val="accent2"/>
                </a:solidFill>
              </a:rPr>
              <a:t>) oluşan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boş olabilir</a:t>
            </a:r>
            <a:r>
              <a:rPr lang="en-US" altLang="tr-TR" smtClean="0">
                <a:solidFill>
                  <a:schemeClr val="accent2"/>
                </a:solidFill>
              </a:rPr>
              <a:t>) </a:t>
            </a:r>
            <a:r>
              <a:rPr lang="tr-TR" altLang="tr-TR" smtClean="0">
                <a:solidFill>
                  <a:schemeClr val="accent2"/>
                </a:solidFill>
              </a:rPr>
              <a:t>bir kümeye sahiptir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765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EA3F8C4-1016-4CA1-8545-2817574B6D8C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z="3200" smtClean="0">
                <a:solidFill>
                  <a:srgbClr val="666699"/>
                </a:solidFill>
              </a:rPr>
              <a:t>Tanım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i="1" smtClean="0">
                <a:solidFill>
                  <a:schemeClr val="accent2"/>
                </a:solidFill>
              </a:rPr>
              <a:t>X0 </a:t>
            </a:r>
            <a:r>
              <a:rPr lang="en-US" altLang="tr-TR" i="1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tr-TR" i="1" smtClean="0">
                <a:solidFill>
                  <a:schemeClr val="accent2"/>
                </a:solidFill>
              </a:rPr>
              <a:t> X1 ... Xn  </a:t>
            </a:r>
            <a:r>
              <a:rPr lang="en-US" altLang="tr-TR" smtClean="0">
                <a:solidFill>
                  <a:schemeClr val="accent2"/>
                </a:solidFill>
              </a:rPr>
              <a:t>b</a:t>
            </a:r>
            <a:r>
              <a:rPr lang="tr-TR" altLang="tr-TR" smtClean="0">
                <a:solidFill>
                  <a:schemeClr val="accent2"/>
                </a:solidFill>
              </a:rPr>
              <a:t>ir kural olsun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S(X0) = </a:t>
            </a:r>
            <a:r>
              <a:rPr lang="en-US" altLang="tr-TR" i="1" smtClean="0">
                <a:solidFill>
                  <a:schemeClr val="accent2"/>
                </a:solidFill>
              </a:rPr>
              <a:t>f(A(X1), ... , A(Xn))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biçimindeki fonksiyonlar </a:t>
            </a:r>
            <a:r>
              <a:rPr lang="tr-TR" altLang="tr-TR" i="1" smtClean="0">
                <a:solidFill>
                  <a:schemeClr val="accent2"/>
                </a:solidFill>
              </a:rPr>
              <a:t>sentezlenmiş özellikleri </a:t>
            </a:r>
            <a:r>
              <a:rPr lang="tr-TR" altLang="tr-TR" smtClean="0">
                <a:solidFill>
                  <a:schemeClr val="accent2"/>
                </a:solidFill>
              </a:rPr>
              <a:t>tanımlar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i="1" smtClean="0">
                <a:solidFill>
                  <a:schemeClr val="accent2"/>
                </a:solidFill>
              </a:rPr>
              <a:t>I(Xj) = f(A(X0), ... , A(Xn)), i &lt;= j &lt;= n</a:t>
            </a:r>
            <a:r>
              <a:rPr lang="tr-TR" altLang="tr-TR" i="1" smtClean="0">
                <a:solidFill>
                  <a:schemeClr val="accent2"/>
                </a:solidFill>
              </a:rPr>
              <a:t> için</a:t>
            </a:r>
            <a:r>
              <a:rPr lang="en-US" altLang="tr-TR" smtClean="0">
                <a:solidFill>
                  <a:schemeClr val="accent2"/>
                </a:solidFill>
              </a:rPr>
              <a:t>,</a:t>
            </a:r>
            <a:r>
              <a:rPr lang="tr-TR" altLang="tr-TR" smtClean="0">
                <a:solidFill>
                  <a:schemeClr val="accent2"/>
                </a:solidFill>
              </a:rPr>
              <a:t> şeklindeki fonksiyonlar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miras alınmış özellikleri</a:t>
            </a:r>
            <a:r>
              <a:rPr lang="tr-TR" altLang="tr-TR" smtClean="0">
                <a:solidFill>
                  <a:schemeClr val="accent2"/>
                </a:solidFill>
              </a:rPr>
              <a:t> tanımlar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Başlangıçta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yapraklarda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yerleşik özellikler </a:t>
            </a:r>
            <a:r>
              <a:rPr lang="tr-TR" altLang="tr-TR" smtClean="0">
                <a:solidFill>
                  <a:schemeClr val="accent2"/>
                </a:solidFill>
              </a:rPr>
              <a:t>vardır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867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B4DF689-E917-42BA-B588-DA53E1304463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: </a:t>
            </a:r>
            <a:r>
              <a:rPr lang="tr-TR" altLang="tr-TR" sz="3200" smtClean="0">
                <a:solidFill>
                  <a:srgbClr val="666699"/>
                </a:solidFill>
              </a:rPr>
              <a:t>Örnek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tr-TR" sz="3200" smtClean="0">
                <a:solidFill>
                  <a:schemeClr val="accent2"/>
                </a:solidFill>
              </a:rPr>
              <a:t>S</a:t>
            </a:r>
            <a:r>
              <a:rPr lang="tr-TR" altLang="tr-TR" sz="3200" smtClean="0">
                <a:solidFill>
                  <a:schemeClr val="accent2"/>
                </a:solidFill>
              </a:rPr>
              <a:t>e</a:t>
            </a:r>
            <a:r>
              <a:rPr lang="en-US" altLang="tr-TR" sz="3200" smtClean="0">
                <a:solidFill>
                  <a:schemeClr val="accent2"/>
                </a:solidFill>
              </a:rPr>
              <a:t>nta</a:t>
            </a:r>
            <a:r>
              <a:rPr lang="tr-TR" altLang="tr-TR" sz="3200" smtClean="0">
                <a:solidFill>
                  <a:schemeClr val="accent2"/>
                </a:solidFill>
              </a:rPr>
              <a:t>ks</a:t>
            </a:r>
            <a:endParaRPr lang="en-US" altLang="tr-TR" sz="320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tr-TR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&lt;assign&gt; -&gt; &lt;var&gt; = &lt;expr&gt;</a:t>
            </a:r>
          </a:p>
          <a:p>
            <a:pPr lvl="1" eaLnBrk="1" hangingPunct="1">
              <a:buFontTx/>
              <a:buNone/>
            </a:pPr>
            <a:r>
              <a:rPr lang="en-US" altLang="tr-TR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 -&gt; &lt;var&gt; + &lt;var&gt; | &lt;var&gt;</a:t>
            </a:r>
          </a:p>
          <a:p>
            <a:pPr lvl="1" eaLnBrk="1" hangingPunct="1">
              <a:buFontTx/>
              <a:buNone/>
            </a:pPr>
            <a:r>
              <a:rPr lang="en-US" altLang="tr-TR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&lt;var&gt; A | B | C</a:t>
            </a: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actual_type: &lt;var&gt; </a:t>
            </a:r>
            <a:r>
              <a:rPr lang="tr-TR" altLang="tr-TR" sz="3200" smtClean="0">
                <a:solidFill>
                  <a:schemeClr val="accent2"/>
                </a:solidFill>
              </a:rPr>
              <a:t>ve</a:t>
            </a:r>
            <a:r>
              <a:rPr lang="en-US" altLang="tr-TR" sz="3200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&lt;expr&gt;</a:t>
            </a:r>
            <a:r>
              <a:rPr lang="tr-TR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3200" smtClean="0">
                <a:solidFill>
                  <a:schemeClr val="accent2"/>
                </a:solidFill>
              </a:rPr>
              <a:t>ile sentezlenmiştir</a:t>
            </a:r>
            <a:r>
              <a:rPr lang="en-US" altLang="tr-TR" sz="320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expected_type: &lt;expr&gt; </a:t>
            </a:r>
            <a:r>
              <a:rPr lang="tr-TR" altLang="tr-TR" sz="3200" smtClean="0">
                <a:solidFill>
                  <a:schemeClr val="accent2"/>
                </a:solidFill>
              </a:rPr>
              <a:t>ile miras bırakılmıştır</a:t>
            </a:r>
            <a:r>
              <a:rPr lang="en-US" altLang="tr-TR" sz="3200" smtClean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2969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81AE808-A168-434D-978E-1EA5A6AEC1E7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400" smtClean="0">
                <a:solidFill>
                  <a:schemeClr val="accent2"/>
                </a:solidFill>
              </a:rPr>
              <a:t>S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nta</a:t>
            </a:r>
            <a:r>
              <a:rPr lang="tr-TR" altLang="tr-TR" sz="2400" smtClean="0">
                <a:solidFill>
                  <a:schemeClr val="accent2"/>
                </a:solidFill>
              </a:rPr>
              <a:t>ks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kuralı</a:t>
            </a:r>
            <a:r>
              <a:rPr lang="en-US" altLang="tr-TR" sz="2400" smtClean="0">
                <a:solidFill>
                  <a:schemeClr val="accent2"/>
                </a:solidFill>
              </a:rPr>
              <a:t>: 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&lt;var&gt;[1] + &lt;var&gt;[2]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	Semanti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u</a:t>
            </a:r>
            <a:r>
              <a:rPr lang="tr-TR" altLang="tr-TR" sz="2400" smtClean="0">
                <a:solidFill>
                  <a:schemeClr val="accent2"/>
                </a:solidFill>
              </a:rPr>
              <a:t>ral</a:t>
            </a:r>
            <a:r>
              <a:rPr lang="en-US" altLang="tr-TR" sz="2400" smtClean="0">
                <a:solidFill>
                  <a:schemeClr val="accent2"/>
                </a:solidFill>
              </a:rPr>
              <a:t>l</a:t>
            </a:r>
            <a:r>
              <a:rPr lang="tr-TR" altLang="tr-TR" sz="2400" smtClean="0">
                <a:solidFill>
                  <a:schemeClr val="accent2"/>
                </a:solidFill>
              </a:rPr>
              <a:t>ar</a:t>
            </a:r>
            <a:r>
              <a:rPr lang="en-US" altLang="tr-TR" sz="2400" smtClean="0">
                <a:solidFill>
                  <a:schemeClr val="accent2"/>
                </a:solidFill>
              </a:rPr>
              <a:t>: </a:t>
            </a:r>
          </a:p>
          <a:p>
            <a:pPr eaLnBrk="1" hangingPunct="1">
              <a:buFontTx/>
              <a:buNone/>
            </a:pPr>
            <a:r>
              <a:rPr lang="tr-TR" altLang="tr-TR" sz="2400" smtClean="0">
                <a:solidFill>
                  <a:schemeClr val="accent2"/>
                </a:solidFill>
              </a:rPr>
              <a:t>  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&lt;expr&gt;.actual_type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&lt;var&gt;[1].actual_type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    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arşılaştırma </a:t>
            </a:r>
            <a:r>
              <a:rPr lang="tr-TR" altLang="tr-TR" sz="2400" smtClean="0">
                <a:solidFill>
                  <a:schemeClr val="accent2"/>
                </a:solidFill>
              </a:rPr>
              <a:t>B</a:t>
            </a:r>
            <a:r>
              <a:rPr lang="en-US" altLang="tr-TR" sz="2400" smtClean="0">
                <a:solidFill>
                  <a:schemeClr val="accent2"/>
                </a:solidFill>
              </a:rPr>
              <a:t>elirtimi: </a:t>
            </a:r>
          </a:p>
          <a:p>
            <a:pPr eaLnBrk="1" hangingPunct="1">
              <a:buFontTx/>
              <a:buNone/>
            </a:pPr>
            <a:r>
              <a:rPr lang="tr-TR" altLang="tr-TR" sz="2000" smtClean="0">
                <a:solidFill>
                  <a:schemeClr val="accent2"/>
                </a:solidFill>
              </a:rPr>
              <a:t>   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&lt;var&gt;[1].actual_type == &lt;var&gt;[2].actual_type</a:t>
            </a:r>
          </a:p>
          <a:p>
            <a:pPr eaLnBrk="1" hangingPunct="1">
              <a:buFontTx/>
              <a:buNone/>
            </a:pP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&lt;expr&gt;.expected_type == &lt;expr&gt;.actual_type</a:t>
            </a:r>
          </a:p>
          <a:p>
            <a:pPr eaLnBrk="1" hangingPunct="1"/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z="2400" smtClean="0">
                <a:solidFill>
                  <a:schemeClr val="accent2"/>
                </a:solidFill>
              </a:rPr>
              <a:t>S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nta</a:t>
            </a:r>
            <a:r>
              <a:rPr lang="tr-TR" altLang="tr-TR" sz="2400" smtClean="0">
                <a:solidFill>
                  <a:schemeClr val="accent2"/>
                </a:solidFill>
              </a:rPr>
              <a:t>ks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ku</a:t>
            </a:r>
            <a:r>
              <a:rPr lang="en-US" altLang="tr-TR" sz="2400" smtClean="0">
                <a:solidFill>
                  <a:schemeClr val="accent2"/>
                </a:solidFill>
              </a:rPr>
              <a:t>r</a:t>
            </a:r>
            <a:r>
              <a:rPr lang="tr-TR" altLang="tr-TR" sz="2400" smtClean="0">
                <a:solidFill>
                  <a:schemeClr val="accent2"/>
                </a:solidFill>
              </a:rPr>
              <a:t>alı</a:t>
            </a:r>
            <a:r>
              <a:rPr lang="en-US" altLang="tr-TR" sz="2400" smtClean="0">
                <a:solidFill>
                  <a:schemeClr val="accent2"/>
                </a:solidFill>
              </a:rPr>
              <a:t>:  &lt;var&gt; </a:t>
            </a:r>
            <a:r>
              <a:rPr lang="en-US" altLang="tr-TR" sz="2400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</a:rPr>
              <a:t> id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    Semanti</a:t>
            </a:r>
            <a:r>
              <a:rPr lang="tr-TR" altLang="tr-TR" sz="2400" smtClean="0">
                <a:solidFill>
                  <a:schemeClr val="accent2"/>
                </a:solidFill>
              </a:rPr>
              <a:t>k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ku</a:t>
            </a:r>
            <a:r>
              <a:rPr lang="en-US" altLang="tr-TR" sz="2400" smtClean="0">
                <a:solidFill>
                  <a:schemeClr val="accent2"/>
                </a:solidFill>
              </a:rPr>
              <a:t>r</a:t>
            </a:r>
            <a:r>
              <a:rPr lang="tr-TR" altLang="tr-TR" sz="2400" smtClean="0">
                <a:solidFill>
                  <a:schemeClr val="accent2"/>
                </a:solidFill>
              </a:rPr>
              <a:t>alı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tr-TR" altLang="tr-TR" sz="2400" smtClean="0">
                <a:solidFill>
                  <a:schemeClr val="accent2"/>
                </a:solidFill>
              </a:rPr>
              <a:t>    </a:t>
            </a:r>
            <a:r>
              <a:rPr lang="en-US" altLang="tr-TR" sz="2400" smtClean="0">
                <a:solidFill>
                  <a:schemeClr val="accent2"/>
                </a:solidFill>
              </a:rPr>
              <a:t>&lt;var&gt;.actual_type </a:t>
            </a:r>
            <a:r>
              <a:rPr lang="en-US" altLang="tr-TR" sz="24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</a:rPr>
              <a:t> lookup (&lt;var&gt;.string)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072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18009CC-DB2C-4869-ABB8-596266376F62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Özellik değerleri nasıl hesaplanır</a:t>
            </a:r>
            <a:r>
              <a:rPr lang="en-US" altLang="tr-TR" smtClean="0">
                <a:solidFill>
                  <a:schemeClr val="accent2"/>
                </a:solidFill>
              </a:rPr>
              <a:t>?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Eğer bütün özellikler miras alınmışsa</a:t>
            </a:r>
            <a:r>
              <a:rPr lang="en-US" altLang="tr-TR" smtClean="0">
                <a:solidFill>
                  <a:schemeClr val="accent2"/>
                </a:solidFill>
              </a:rPr>
              <a:t>,</a:t>
            </a:r>
            <a:r>
              <a:rPr lang="tr-TR" altLang="tr-TR" smtClean="0">
                <a:solidFill>
                  <a:schemeClr val="accent2"/>
                </a:solidFill>
              </a:rPr>
              <a:t> ağaç yukarıdan-aşağıya şeklinde düzenlenir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Eğer özellikler sentezlenmişse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ağaç aşağıdan-yukarıya şeklinde düzenlenir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Çoğu kez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bu iki çeşit özelliğin her ikisi de kullanılır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aşağıdan-yukarıya ve yukarıdan-aşağıya düzenlerin kombinasyonu kullanılmalıdır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174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146ADE2-2D5C-4162-82E9-69ACFFBCF46A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Özellik Gramerleri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devamı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&lt;expr&gt;.expected_type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ebeveyninden miras almıştır</a:t>
            </a:r>
            <a:endParaRPr lang="en-US" altLang="tr-TR" sz="2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tr-TR" sz="2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&lt;var&gt;[1].actual_type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lookup (A)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&lt;var&gt;[2].actual_type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lookup (B)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&lt;var&gt;[1].actual_type =? &lt;var&gt;[2].actual_type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tr-TR" sz="24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&lt;expr&gt;.actual_type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&lt;var&gt;[1].actual_type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&lt;expr&gt;.actual_type =? &lt;expr&gt;.expected_type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12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96C3D24-44E5-46E7-AC3B-0CDC5B9B2062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Giriş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b="1" smtClean="0">
                <a:solidFill>
                  <a:schemeClr val="accent2"/>
                </a:solidFill>
              </a:rPr>
              <a:t>Sentaks</a:t>
            </a:r>
            <a:r>
              <a:rPr lang="en-US" altLang="tr-TR" b="1" smtClean="0">
                <a:solidFill>
                  <a:schemeClr val="accent2"/>
                </a:solidFill>
              </a:rPr>
              <a:t>: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İfadelerin, deyimlerin ve program birimlerinin biçimi veya yapısı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b="1" smtClean="0">
                <a:solidFill>
                  <a:schemeClr val="accent2"/>
                </a:solidFill>
              </a:rPr>
              <a:t>Semantik</a:t>
            </a:r>
            <a:r>
              <a:rPr lang="en-US" altLang="tr-TR" b="1" smtClean="0">
                <a:solidFill>
                  <a:schemeClr val="accent2"/>
                </a:solidFill>
              </a:rPr>
              <a:t>: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Deyimlerin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ifadelerin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program </a:t>
            </a:r>
            <a:r>
              <a:rPr lang="tr-TR" altLang="tr-TR" smtClean="0">
                <a:solidFill>
                  <a:schemeClr val="accent2"/>
                </a:solidFill>
              </a:rPr>
              <a:t>birimlerinin anlamı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S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nta</a:t>
            </a:r>
            <a:r>
              <a:rPr lang="tr-TR" altLang="tr-TR" smtClean="0">
                <a:solidFill>
                  <a:schemeClr val="accent2"/>
                </a:solidFill>
              </a:rPr>
              <a:t>ks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semanti</a:t>
            </a:r>
            <a:r>
              <a:rPr lang="tr-TR" altLang="tr-TR" smtClean="0">
                <a:solidFill>
                  <a:schemeClr val="accent2"/>
                </a:solidFill>
              </a:rPr>
              <a:t>k bir dilin tanımı sağlar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z="2800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dil tanımının kullanıcıları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Diğer dil tasarımcıları</a:t>
            </a:r>
            <a:endParaRPr lang="en-US" altLang="tr-TR" smtClean="0">
              <a:solidFill>
                <a:srgbClr val="666699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tr-TR" altLang="tr-TR" smtClean="0">
                <a:solidFill>
                  <a:srgbClr val="666699"/>
                </a:solidFill>
              </a:rPr>
              <a:t>Uygulamacılar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tr-TR" smtClean="0">
                <a:solidFill>
                  <a:srgbClr val="666699"/>
                </a:solidFill>
              </a:rPr>
              <a:t>Program</a:t>
            </a:r>
            <a:r>
              <a:rPr lang="tr-TR" altLang="tr-TR" smtClean="0">
                <a:solidFill>
                  <a:srgbClr val="666699"/>
                </a:solidFill>
              </a:rPr>
              <a:t>cılar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tr-TR" altLang="tr-TR" smtClean="0">
                <a:solidFill>
                  <a:srgbClr val="666699"/>
                </a:solidFill>
              </a:rPr>
              <a:t>dilin kullanıcıları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277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FA8F482-CD91-4F7F-829E-C76CD1EF8635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Semanti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Semantiği tanımlamak için yaygın kabul edilmiş tek bir gösterim veya  formalizm yoktur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Semantik için bir metodoloji ve gösterim için çeşitli ihtiyaçlar: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Programcılar ifadelerin ne anlama geldiğini bilmesi gerekir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Derleyici yazarları dil yapılarının tam olarak ne olduğunu bilmesi gerekir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Doğruluk delillerle mümkün olacaktır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Derleyici üreteçleri mümkün olacaktır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Tasarımcılar belirsizlikleri ve tutarsızlıkları tespit edebilir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İşlemsel Semantik</a:t>
            </a:r>
          </a:p>
        </p:txBody>
      </p:sp>
      <p:sp>
        <p:nvSpPr>
          <p:cNvPr id="33795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İşlemsel Semantik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Bir programı benzetim veya gerçek olarak makine üzerinde çalıştırarak anlamını açıklamaktır</a:t>
            </a:r>
            <a:r>
              <a:rPr lang="en-US" altLang="tr-TR" smtClean="0">
                <a:solidFill>
                  <a:schemeClr val="accent2"/>
                </a:solidFill>
              </a:rPr>
              <a:t>.  </a:t>
            </a:r>
            <a:r>
              <a:rPr lang="tr-TR" altLang="tr-TR" smtClean="0">
                <a:solidFill>
                  <a:schemeClr val="accent2"/>
                </a:solidFill>
              </a:rPr>
              <a:t>Makinenin durumundaki değişme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bellek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saklayıcılar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vs</a:t>
            </a:r>
            <a:r>
              <a:rPr lang="en-US" altLang="tr-TR" smtClean="0">
                <a:solidFill>
                  <a:schemeClr val="accent2"/>
                </a:solidFill>
              </a:rPr>
              <a:t>.) </a:t>
            </a:r>
            <a:r>
              <a:rPr lang="tr-TR" altLang="tr-TR" smtClean="0">
                <a:solidFill>
                  <a:schemeClr val="accent2"/>
                </a:solidFill>
              </a:rPr>
              <a:t>ifadenin anlamını tanımlar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Yüksek-düzeyli bir dil için işlemsel semantiği kullanmak için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sanal</a:t>
            </a:r>
            <a:r>
              <a:rPr lang="en-US" altLang="tr-TR" smtClean="0">
                <a:solidFill>
                  <a:schemeClr val="accent2"/>
                </a:solidFill>
              </a:rPr>
              <a:t> ma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ine </a:t>
            </a:r>
            <a:r>
              <a:rPr lang="tr-TR" altLang="tr-TR" smtClean="0">
                <a:solidFill>
                  <a:schemeClr val="accent2"/>
                </a:solidFill>
              </a:rPr>
              <a:t>gereklidir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  <p:sp>
        <p:nvSpPr>
          <p:cNvPr id="33796" name="Altbilgi Yer Tutucusu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3797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FE114E2-FE30-458A-BC1F-38C99C44B61F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481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783BC2E-833A-45BC-A804-69A6EEA53255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İşlemsel Semantik (devamı)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Donanım</a:t>
            </a:r>
            <a:r>
              <a:rPr lang="tr-TR" altLang="tr-TR" smtClean="0">
                <a:solidFill>
                  <a:schemeClr val="accent2"/>
                </a:solidFill>
              </a:rPr>
              <a:t> saf yorumlayıcı çok pahalı olacaktır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Yazılım</a:t>
            </a:r>
            <a:r>
              <a:rPr lang="tr-TR" altLang="tr-TR" smtClean="0">
                <a:solidFill>
                  <a:schemeClr val="accent2"/>
                </a:solidFill>
              </a:rPr>
              <a:t> saf yorumlayıcının bazı sorunları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Bilgisayara özgü ayrıntılı özellikler etkinliklerin anlaşılmasını zorlaştırır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Böyle bir </a:t>
            </a:r>
            <a:r>
              <a:rPr lang="en-US" altLang="tr-TR" smtClean="0">
                <a:solidFill>
                  <a:schemeClr val="accent2"/>
                </a:solidFill>
              </a:rPr>
              <a:t>semanti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tanımı</a:t>
            </a:r>
            <a:r>
              <a:rPr lang="en-US" altLang="tr-TR" smtClean="0">
                <a:solidFill>
                  <a:schemeClr val="accent2"/>
                </a:solidFill>
              </a:rPr>
              <a:t> ma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ine-</a:t>
            </a:r>
            <a:r>
              <a:rPr lang="tr-TR" altLang="tr-TR" smtClean="0">
                <a:solidFill>
                  <a:schemeClr val="accent2"/>
                </a:solidFill>
              </a:rPr>
              <a:t>bağımlı olurdu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584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3F27ADC-F423-431A-9B35-38114AD0002E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İşlemsel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 (devamı)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05800" cy="5029200"/>
          </a:xfrm>
        </p:spPr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Daha iyi bir alternatif</a:t>
            </a:r>
            <a:r>
              <a:rPr lang="en-US" altLang="tr-TR" sz="2400" smtClean="0">
                <a:solidFill>
                  <a:schemeClr val="accent2"/>
                </a:solidFill>
              </a:rPr>
              <a:t>: </a:t>
            </a:r>
            <a:r>
              <a:rPr lang="tr-TR" altLang="tr-TR" sz="2400" smtClean="0">
                <a:solidFill>
                  <a:schemeClr val="accent2"/>
                </a:solidFill>
              </a:rPr>
              <a:t>Tam bir bilgisayar benzetimi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İşlem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Bir çevirmen oluştur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kaynak kodunu, idealleştirilen bir bilgisayarın makine koduna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çevirir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İdealleştirilen bilgisayar için bir simülator oluştur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İşlemsel</a:t>
            </a:r>
            <a:r>
              <a:rPr lang="en-US" altLang="tr-TR" sz="2400" smtClean="0">
                <a:solidFill>
                  <a:schemeClr val="accent2"/>
                </a:solidFill>
              </a:rPr>
              <a:t> semanti</a:t>
            </a:r>
            <a:r>
              <a:rPr lang="tr-TR" altLang="tr-TR" sz="2400" smtClean="0">
                <a:solidFill>
                  <a:schemeClr val="accent2"/>
                </a:solidFill>
              </a:rPr>
              <a:t>ğin değerlendirmesi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Biçimsel olmayan olarak kullanılırsa iyidir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dil el kitapları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vs</a:t>
            </a:r>
            <a:r>
              <a:rPr lang="en-US" altLang="tr-TR" smtClean="0">
                <a:solidFill>
                  <a:schemeClr val="accent2"/>
                </a:solidFill>
              </a:rPr>
              <a:t>.)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Formal (biçimsel) olarak kullanılırsa son derecede karmaşıktır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örn</a:t>
            </a:r>
            <a:r>
              <a:rPr lang="en-US" altLang="tr-TR" smtClean="0">
                <a:solidFill>
                  <a:schemeClr val="accent2"/>
                </a:solidFill>
              </a:rPr>
              <a:t>., VDL), PL/I</a:t>
            </a:r>
            <a:r>
              <a:rPr lang="tr-TR" altLang="tr-TR" smtClean="0">
                <a:solidFill>
                  <a:schemeClr val="accent2"/>
                </a:solidFill>
              </a:rPr>
              <a:t>’ın semantiğini tanımlamak için kullanılıyordu</a:t>
            </a:r>
            <a:r>
              <a:rPr lang="en-US" altLang="tr-TR" smtClean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>
                <a:solidFill>
                  <a:srgbClr val="666699"/>
                </a:solidFill>
              </a:rPr>
              <a:t>İşlemsel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 (devamı)</a:t>
            </a:r>
            <a:endParaRPr lang="tr-TR" altLang="tr-TR" smtClean="0"/>
          </a:p>
        </p:txBody>
      </p:sp>
      <p:sp>
        <p:nvSpPr>
          <p:cNvPr id="3686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İşlemsel semantiğin kullanımı: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Dil kılavuzları ve ders kitapları</a:t>
            </a:r>
          </a:p>
          <a:p>
            <a:pPr lvl="1" eaLnBrk="1" hangingPunct="1"/>
            <a:r>
              <a:rPr lang="tr-TR" altLang="tr-TR" sz="2000" smtClean="0">
                <a:solidFill>
                  <a:schemeClr val="accent2"/>
                </a:solidFill>
              </a:rPr>
              <a:t>Programlama dilleri öğretimi</a:t>
            </a:r>
            <a:endParaRPr lang="en-US" altLang="tr-TR" sz="20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İşlemsel semantiği kullanan iki farklı seviye: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Doğal işlemsel semantik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Yapısal işlemsel semantik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Değerlendirme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Biçimsel olmayan olarak kullanılırsa iyidir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dil el kitapları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vs</a:t>
            </a:r>
            <a:r>
              <a:rPr lang="en-US" altLang="tr-TR" smtClean="0">
                <a:solidFill>
                  <a:schemeClr val="accent2"/>
                </a:solidFill>
              </a:rPr>
              <a:t>.)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Eğer formal (biçimsel) olarak kullanılırsa son derecede karmaşıktır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örn</a:t>
            </a:r>
            <a:r>
              <a:rPr lang="en-US" altLang="tr-TR" smtClean="0">
                <a:solidFill>
                  <a:schemeClr val="accent2"/>
                </a:solidFill>
              </a:rPr>
              <a:t>., VDL)</a:t>
            </a:r>
          </a:p>
        </p:txBody>
      </p:sp>
      <p:sp>
        <p:nvSpPr>
          <p:cNvPr id="36868" name="Altbilgi Yer Tutucusu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686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9022E17-6CDB-4155-9283-7EA8D2BF54A7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789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D23221B-DCFA-4CC9-A5A6-8C9FC14C4631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Denotasyonel Semantik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Özyinelemeli</a:t>
            </a:r>
            <a:r>
              <a:rPr lang="en-US" altLang="tr-TR" smtClean="0">
                <a:solidFill>
                  <a:schemeClr val="accent2"/>
                </a:solidFill>
              </a:rPr>
              <a:t> f</a:t>
            </a:r>
            <a:r>
              <a:rPr lang="tr-TR" altLang="tr-TR" smtClean="0">
                <a:solidFill>
                  <a:schemeClr val="accent2"/>
                </a:solidFill>
              </a:rPr>
              <a:t>o</a:t>
            </a:r>
            <a:r>
              <a:rPr lang="en-US" altLang="tr-TR" smtClean="0">
                <a:solidFill>
                  <a:schemeClr val="accent2"/>
                </a:solidFill>
              </a:rPr>
              <a:t>n</a:t>
            </a:r>
            <a:r>
              <a:rPr lang="tr-TR" altLang="tr-TR" smtClean="0">
                <a:solidFill>
                  <a:schemeClr val="accent2"/>
                </a:solidFill>
              </a:rPr>
              <a:t>ksiyon</a:t>
            </a:r>
            <a:r>
              <a:rPr lang="en-US" altLang="tr-TR" smtClean="0">
                <a:solidFill>
                  <a:schemeClr val="accent2"/>
                </a:solidFill>
              </a:rPr>
              <a:t> t</a:t>
            </a:r>
            <a:r>
              <a:rPr lang="tr-TR" altLang="tr-TR" smtClean="0">
                <a:solidFill>
                  <a:schemeClr val="accent2"/>
                </a:solidFill>
              </a:rPr>
              <a:t>eorisine dayalıdır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En soyut semantik tanımlama metodudur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Scott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Strachey </a:t>
            </a:r>
            <a:r>
              <a:rPr lang="tr-TR" altLang="tr-TR" smtClean="0">
                <a:solidFill>
                  <a:schemeClr val="accent2"/>
                </a:solidFill>
              </a:rPr>
              <a:t>tarafından geliştirilmiştir </a:t>
            </a:r>
            <a:r>
              <a:rPr lang="en-US" altLang="tr-TR" smtClean="0">
                <a:solidFill>
                  <a:schemeClr val="accent2"/>
                </a:solidFill>
              </a:rPr>
              <a:t>(1970)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891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B42F23B-4F41-4A47-A8C3-A91725EB682B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Denotasyonel Semantik - </a:t>
            </a:r>
            <a:r>
              <a:rPr lang="tr-TR" altLang="tr-TR" sz="2800" smtClean="0">
                <a:solidFill>
                  <a:srgbClr val="666699"/>
                </a:solidFill>
              </a:rPr>
              <a:t>devamı</a:t>
            </a:r>
            <a:endParaRPr lang="en-US" altLang="tr-TR" sz="2800" smtClean="0">
              <a:solidFill>
                <a:srgbClr val="666699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Dil için denotasyonel şartnameler oluşturma işlemidir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Her dil varlığı için matematiksel bir nesne tanımlanır 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Dil varlıklarının örneklerini karşılık gelen matematiksel nesnelerin örneklerine eşleştiren bir</a:t>
            </a:r>
            <a:r>
              <a:rPr lang="en-US" altLang="tr-TR" smtClean="0">
                <a:solidFill>
                  <a:schemeClr val="accent2"/>
                </a:solidFill>
              </a:rPr>
              <a:t> f</a:t>
            </a:r>
            <a:r>
              <a:rPr lang="tr-TR" altLang="tr-TR" smtClean="0">
                <a:solidFill>
                  <a:schemeClr val="accent2"/>
                </a:solidFill>
              </a:rPr>
              <a:t>o</a:t>
            </a:r>
            <a:r>
              <a:rPr lang="en-US" altLang="tr-TR" smtClean="0">
                <a:solidFill>
                  <a:schemeClr val="accent2"/>
                </a:solidFill>
              </a:rPr>
              <a:t>n</a:t>
            </a:r>
            <a:r>
              <a:rPr lang="tr-TR" altLang="tr-TR" smtClean="0">
                <a:solidFill>
                  <a:schemeClr val="accent2"/>
                </a:solidFill>
              </a:rPr>
              <a:t>ks</a:t>
            </a:r>
            <a:r>
              <a:rPr lang="en-US" altLang="tr-TR" smtClean="0">
                <a:solidFill>
                  <a:schemeClr val="accent2"/>
                </a:solidFill>
              </a:rPr>
              <a:t>i</a:t>
            </a:r>
            <a:r>
              <a:rPr lang="tr-TR" altLang="tr-TR" smtClean="0">
                <a:solidFill>
                  <a:schemeClr val="accent2"/>
                </a:solidFill>
              </a:rPr>
              <a:t>y</a:t>
            </a:r>
            <a:r>
              <a:rPr lang="en-US" altLang="tr-TR" smtClean="0">
                <a:solidFill>
                  <a:schemeClr val="accent2"/>
                </a:solidFill>
              </a:rPr>
              <a:t>on</a:t>
            </a:r>
            <a:r>
              <a:rPr lang="tr-TR" altLang="tr-TR" smtClean="0">
                <a:solidFill>
                  <a:schemeClr val="accent2"/>
                </a:solidFill>
              </a:rPr>
              <a:t> tanımlanır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Dil yapılarının anlamları sadece programın değişkenlerinin değerleriyle tanımlanır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3993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4334E41-4054-43B4-9E16-5827725A131E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Denota</a:t>
            </a:r>
            <a:r>
              <a:rPr lang="tr-TR" altLang="tr-TR" smtClean="0">
                <a:solidFill>
                  <a:srgbClr val="666699"/>
                </a:solidFill>
              </a:rPr>
              <a:t>sy</a:t>
            </a:r>
            <a:r>
              <a:rPr lang="en-US" altLang="tr-TR" smtClean="0">
                <a:solidFill>
                  <a:srgbClr val="666699"/>
                </a:solidFill>
              </a:rPr>
              <a:t>on</a:t>
            </a:r>
            <a:r>
              <a:rPr lang="tr-TR" altLang="tr-TR" smtClean="0">
                <a:solidFill>
                  <a:srgbClr val="666699"/>
                </a:solidFill>
              </a:rPr>
              <a:t>e</a:t>
            </a:r>
            <a:r>
              <a:rPr lang="en-US" altLang="tr-TR" smtClean="0">
                <a:solidFill>
                  <a:srgbClr val="666699"/>
                </a:solidFill>
              </a:rPr>
              <a:t>l Semanti</a:t>
            </a:r>
            <a:r>
              <a:rPr lang="tr-TR" altLang="tr-TR" smtClean="0">
                <a:solidFill>
                  <a:srgbClr val="666699"/>
                </a:solidFill>
              </a:rPr>
              <a:t>k: Programın Durumu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Programın durumu bütün güncel değişkenlerinin değerleridir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{&lt;i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&lt;i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…, &lt;i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</a:t>
            </a:r>
          </a:p>
          <a:p>
            <a:pPr eaLnBrk="1" hangingPunct="1"/>
            <a:endParaRPr lang="en-US" altLang="tr-TR" b="1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b="1" smtClean="0">
                <a:solidFill>
                  <a:schemeClr val="accent2"/>
                </a:solidFill>
              </a:rPr>
              <a:t>VARMAP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öyle bir fonksiyon olsun ki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bir değişkenin adı ve durumu verildiğinde</a:t>
            </a:r>
            <a:r>
              <a:rPr lang="en-US" altLang="tr-TR" smtClean="0">
                <a:solidFill>
                  <a:schemeClr val="accent2"/>
                </a:solidFill>
              </a:rPr>
              <a:t>,</a:t>
            </a:r>
            <a:r>
              <a:rPr lang="tr-TR" altLang="tr-TR" smtClean="0">
                <a:solidFill>
                  <a:schemeClr val="accent2"/>
                </a:solidFill>
              </a:rPr>
              <a:t> o değişkenin güncel değerini döndürsün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VARMAP(i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s) = v</a:t>
            </a:r>
            <a:r>
              <a:rPr lang="en-US" altLang="tr-TR" sz="24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096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34683E7-3394-44B9-90D0-4749496494C2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Ondalıklı Sayılar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09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&lt;dec_num&gt;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'0' | '1' | '2' | '3' | '4' | '5'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'6' | '7' | '8' | '9'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&lt;dec_num&gt; ('0' | '1' | '2' | '3' 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'4' | '5' | '6' | '7' 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'8' | '9')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00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('0') = 0, 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('1') = 1, …, 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('9') =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 '0') = 10 *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 '1’) = 10 *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(&lt;dec_num&gt;)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 '9') = 10 *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(&lt;dec_num&gt;) + 9</a:t>
            </a:r>
          </a:p>
          <a:p>
            <a:pPr eaLnBrk="1" hangingPunct="1">
              <a:lnSpc>
                <a:spcPct val="90000"/>
              </a:lnSpc>
            </a:pP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tr-TR" sz="20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198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BBB4D6-8157-4672-B5D8-397611D2E73C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Deyimler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Deyimleri</a:t>
            </a:r>
            <a:r>
              <a:rPr lang="en-US" altLang="tr-TR" smtClean="0">
                <a:solidFill>
                  <a:schemeClr val="accent2"/>
                </a:solidFill>
              </a:rPr>
              <a:t> Z  </a:t>
            </a:r>
            <a:r>
              <a:rPr lang="en-US" altLang="tr-TR" smtClean="0">
                <a:solidFill>
                  <a:schemeClr val="accent2"/>
                </a:solidFill>
                <a:sym typeface="Symbol" panose="05050102010706020507" pitchFamily="18" charset="2"/>
              </a:rPr>
              <a:t> </a:t>
            </a:r>
            <a:r>
              <a:rPr lang="en-US" altLang="tr-TR" smtClean="0">
                <a:solidFill>
                  <a:schemeClr val="accent2"/>
                </a:solidFill>
              </a:rPr>
              <a:t>{error}</a:t>
            </a:r>
            <a:r>
              <a:rPr lang="tr-TR" altLang="tr-TR" smtClean="0">
                <a:solidFill>
                  <a:schemeClr val="accent2"/>
                </a:solidFill>
              </a:rPr>
              <a:t> üzerine eşleştirir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Deyimleri, ondalık sayılar, değişkenler veya bir aritmetik operatör ve her biri bir deyim olabilen iki operanda sahip ikili deyimler olarak varsayıyoruz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614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5B45659-B930-4CC2-9386-70B8CF3EB4B0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>
                <a:solidFill>
                  <a:srgbClr val="666699"/>
                </a:solidFill>
              </a:rPr>
              <a:t>Genel</a:t>
            </a:r>
            <a:r>
              <a:rPr lang="en-US" altLang="tr-TR" sz="3200" smtClean="0">
                <a:solidFill>
                  <a:srgbClr val="666699"/>
                </a:solidFill>
              </a:rPr>
              <a:t> </a:t>
            </a:r>
            <a:r>
              <a:rPr lang="tr-TR" altLang="tr-TR" sz="3200" smtClean="0">
                <a:solidFill>
                  <a:srgbClr val="666699"/>
                </a:solidFill>
              </a:rPr>
              <a:t>Sentaks Tanımlama Sorunu</a:t>
            </a:r>
            <a:r>
              <a:rPr lang="en-US" altLang="tr-TR" sz="3200" smtClean="0">
                <a:solidFill>
                  <a:srgbClr val="666699"/>
                </a:solidFill>
              </a:rPr>
              <a:t>:</a:t>
            </a:r>
            <a:r>
              <a:rPr lang="tr-TR" altLang="tr-TR" sz="3200" smtClean="0">
                <a:solidFill>
                  <a:srgbClr val="666699"/>
                </a:solidFill>
              </a:rPr>
              <a:t> </a:t>
            </a:r>
            <a:r>
              <a:rPr lang="en-US" altLang="tr-TR" sz="3200" smtClean="0">
                <a:solidFill>
                  <a:srgbClr val="666699"/>
                </a:solidFill>
              </a:rPr>
              <a:t>Terminolo</a:t>
            </a:r>
            <a:r>
              <a:rPr lang="tr-TR" altLang="tr-TR" sz="3200" smtClean="0">
                <a:solidFill>
                  <a:srgbClr val="666699"/>
                </a:solidFill>
              </a:rPr>
              <a:t>ji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cümle (sentence)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herhangi bir alfabede karakterlerden oluşan bir string’dir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tr-TR" altLang="tr-TR" i="1" smtClean="0">
                <a:solidFill>
                  <a:schemeClr val="accent2"/>
                </a:solidFill>
              </a:rPr>
              <a:t>dil</a:t>
            </a:r>
            <a:r>
              <a:rPr lang="tr-TR" altLang="tr-TR" smtClean="0">
                <a:solidFill>
                  <a:schemeClr val="accent2"/>
                </a:solidFill>
              </a:rPr>
              <a:t>  cümlelerden oluşan bir kümedir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i="1" smtClean="0">
                <a:solidFill>
                  <a:schemeClr val="accent2"/>
                </a:solidFill>
              </a:rPr>
              <a:t>lexeme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bir dilin en alt seviyedeki sentaktik (</a:t>
            </a:r>
            <a:r>
              <a:rPr lang="en-US" altLang="tr-TR" smtClean="0">
                <a:solidFill>
                  <a:schemeClr val="accent2"/>
                </a:solidFill>
              </a:rPr>
              <a:t>syntactic</a:t>
            </a:r>
            <a:r>
              <a:rPr lang="tr-TR" altLang="tr-TR" smtClean="0">
                <a:solidFill>
                  <a:schemeClr val="accent2"/>
                </a:solidFill>
              </a:rPr>
              <a:t>) birimidir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örn</a:t>
            </a:r>
            <a:r>
              <a:rPr lang="en-US" altLang="tr-TR" smtClean="0">
                <a:solidFill>
                  <a:schemeClr val="accent2"/>
                </a:solidFill>
              </a:rPr>
              <a:t>.,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</a:rPr>
              <a:t>*, sum, begin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  <a:endParaRPr lang="tr-TR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mtClean="0">
                <a:solidFill>
                  <a:schemeClr val="accent2"/>
                </a:solidFill>
              </a:rPr>
              <a:t>Bir </a:t>
            </a:r>
            <a:r>
              <a:rPr lang="tr-TR" altLang="tr-TR" i="1" smtClean="0">
                <a:solidFill>
                  <a:schemeClr val="accent2"/>
                </a:solidFill>
              </a:rPr>
              <a:t>simge</a:t>
            </a:r>
            <a:r>
              <a:rPr lang="tr-TR" altLang="tr-TR" smtClean="0">
                <a:solidFill>
                  <a:schemeClr val="accent2"/>
                </a:solidFill>
              </a:rPr>
              <a:t> (</a:t>
            </a:r>
            <a:r>
              <a:rPr lang="en-US" altLang="tr-TR" smtClean="0">
                <a:solidFill>
                  <a:schemeClr val="accent2"/>
                </a:solidFill>
              </a:rPr>
              <a:t>token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 lexeme</a:t>
            </a:r>
            <a:r>
              <a:rPr lang="tr-TR" altLang="tr-TR" smtClean="0">
                <a:solidFill>
                  <a:schemeClr val="accent2"/>
                </a:solidFill>
              </a:rPr>
              <a:t>’lerin bir kategorisidir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örn</a:t>
            </a:r>
            <a:r>
              <a:rPr lang="en-US" altLang="tr-TR" smtClean="0">
                <a:solidFill>
                  <a:schemeClr val="accent2"/>
                </a:solidFill>
              </a:rPr>
              <a:t>., </a:t>
            </a:r>
            <a:r>
              <a:rPr lang="tr-TR" altLang="tr-TR" smtClean="0">
                <a:solidFill>
                  <a:schemeClr val="accent2"/>
                </a:solidFill>
              </a:rPr>
              <a:t>tanıtıcı (</a:t>
            </a:r>
            <a:r>
              <a:rPr lang="en-US" altLang="tr-TR" smtClean="0">
                <a:solidFill>
                  <a:schemeClr val="accent2"/>
                </a:solidFill>
              </a:rPr>
              <a:t>identifier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301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DD661E7-64AC-4F9F-9572-B0574FCBECC9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Deyimler</a:t>
            </a:r>
            <a:endParaRPr lang="en-US" altLang="tr-TR" sz="320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(&lt;expr&gt;, s) 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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=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case &lt;expr&gt; of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&lt;dec_num&gt; =&gt;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dec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(&lt;dec_num&gt;, s)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&lt;var&gt; =&gt;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if VARMAP(&lt;var&gt;, s) == undef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then error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else VARMAP(&lt;var&gt;, s)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&lt;binary_expr&gt; =&gt;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if (M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(&lt;binary_expr&gt;.&lt;left_expr&gt;, s) == undef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OR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(&lt;binary_expr&gt;.&lt;right_expr&gt;, s) =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    undef)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then error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if (&lt;binary_expr&gt;.&lt;operator&gt; == ‘+’ then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(&lt;binary_expr&gt;.&lt;left_expr&gt;, s) + 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(&lt;binary_expr&gt;.&lt;right_expr&gt;, s)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else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(&lt;binary_expr&gt;.&lt;left_expr&gt;, s) * 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M</a:t>
            </a:r>
            <a:r>
              <a:rPr lang="en-US" altLang="tr-TR" sz="16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(&lt;binary_expr&gt;.&lt;right_expr&gt;, s)</a:t>
            </a:r>
          </a:p>
          <a:p>
            <a:pPr marL="914400" lvl="2" indent="0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403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3A1E268-D825-4044-979E-6C8DDFABD6E4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Atama İfadeleri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U {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tr-TR" sz="2400" smtClean="0">
                <a:solidFill>
                  <a:schemeClr val="accent2"/>
                </a:solidFill>
              </a:rPr>
              <a:t>}</a:t>
            </a:r>
            <a:r>
              <a:rPr lang="tr-TR" altLang="tr-TR" sz="2400" smtClean="0">
                <a:solidFill>
                  <a:schemeClr val="accent2"/>
                </a:solidFill>
              </a:rPr>
              <a:t> durum kümelerini durum kümelerine eşleştirir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tr-T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(x := E, s)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=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if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(E, s) ==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then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else s’ = {&lt;i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’,v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’&gt;,&lt;i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’,v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’&gt;,...,&lt;i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’,v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n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’&gt;},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where for j = 1, 2, ..., 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				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if i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==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then v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 =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e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(E, 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else v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’ = VARMAP(i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, 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505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8AA687C-425F-4F4E-B5F0-0727EECF6B0A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Mantıksal Öntest Döngüleri</a:t>
            </a:r>
            <a:endParaRPr lang="en-US" altLang="tr-TR" sz="320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U {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tr-TR" smtClean="0">
                <a:solidFill>
                  <a:schemeClr val="accent2"/>
                </a:solidFill>
              </a:rPr>
              <a:t>}</a:t>
            </a:r>
            <a:r>
              <a:rPr lang="tr-TR" altLang="tr-TR" smtClean="0">
                <a:solidFill>
                  <a:schemeClr val="accent2"/>
                </a:solidFill>
              </a:rPr>
              <a:t> durum kümelerini durum kümelerine eşleştirir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Ml(while B do L, s) 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=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if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(B, s) == undef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then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else if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(B, s) ==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then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else if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sl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(L, s) ==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then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else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l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(while B do L, M</a:t>
            </a:r>
            <a:r>
              <a:rPr lang="en-US" altLang="tr-TR" sz="2000" baseline="-25000" smtClean="0">
                <a:solidFill>
                  <a:schemeClr val="accent2"/>
                </a:solidFill>
                <a:latin typeface="Courier New" panose="02070309020205020404" pitchFamily="49" charset="0"/>
              </a:rPr>
              <a:t>sl</a:t>
            </a:r>
            <a:r>
              <a:rPr lang="en-US" altLang="tr-TR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(L, s))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608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5864D82-10B9-4BCC-A3E4-3A05330302B9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Döngünün Anlamı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Döngünün anlamı; program değişkenlerinin, döngüdeki ifadelerin belirtilen sayıda ve hata olmadığını varsayarak çalıştırılmasından sonra aldığı değerleridir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Esasında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döngü, iterasyondan özyinelemeye dönüştürülmüştür;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rekürsif kontrol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matematiksel olarak diğer rekürsif durum eşleştirme fonksiyonlarıyla tanımlanır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Özyineleme, iterasyonla karşılaştırıldığında, matematiksel kesinliklerle (rigor) açıklaması daha kolaydır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710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3599E3-7F6C-4B82-9A20-C92A0F17C7D1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61722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Denotasyonel Semantiğin Değerlendirilmesi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Programların doğruluğunu ispatlama için kullanılabilir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Programlar hakkında düşünmek için sıkı (kesin) bir yol sağlar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Dil tasarımında yardımcı olabilir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Derleyici üretme sistemlerinde kullanılmıştır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Karmaşıklığı yüzünden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dil kullanıcıları tarafından çok az kullanılmıştır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813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AC6F0FF-E2B3-4CFF-BAFF-BB8F1EB83613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Aksiyomatik Semantik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Biçimsel mantığa dayalıdır</a:t>
            </a:r>
            <a:r>
              <a:rPr lang="en-US" altLang="tr-TR" smtClean="0">
                <a:solidFill>
                  <a:schemeClr val="accent2"/>
                </a:solidFill>
              </a:rPr>
              <a:t> (</a:t>
            </a:r>
            <a:r>
              <a:rPr lang="tr-TR" altLang="tr-TR" smtClean="0">
                <a:solidFill>
                  <a:schemeClr val="accent2"/>
                </a:solidFill>
              </a:rPr>
              <a:t>doğrulama hesabı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Orijinal amaç</a:t>
            </a:r>
            <a:r>
              <a:rPr lang="en-US" altLang="tr-TR" smtClean="0">
                <a:solidFill>
                  <a:schemeClr val="accent2"/>
                </a:solidFill>
              </a:rPr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Biçimsel </a:t>
            </a:r>
            <a:r>
              <a:rPr lang="en-US" altLang="tr-TR" smtClean="0">
                <a:solidFill>
                  <a:schemeClr val="accent2"/>
                </a:solidFill>
              </a:rPr>
              <a:t>program </a:t>
            </a:r>
            <a:r>
              <a:rPr lang="tr-TR" altLang="tr-TR" smtClean="0">
                <a:solidFill>
                  <a:schemeClr val="accent2"/>
                </a:solidFill>
              </a:rPr>
              <a:t>doğrulaması (</a:t>
            </a:r>
            <a:r>
              <a:rPr lang="en-US" altLang="tr-TR" smtClean="0">
                <a:solidFill>
                  <a:schemeClr val="accent2"/>
                </a:solidFill>
              </a:rPr>
              <a:t>verification</a:t>
            </a:r>
            <a:r>
              <a:rPr lang="tr-TR" altLang="tr-TR" smtClean="0">
                <a:solidFill>
                  <a:schemeClr val="accent2"/>
                </a:solidFill>
              </a:rPr>
              <a:t>)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Yaklaşım</a:t>
            </a:r>
            <a:r>
              <a:rPr lang="en-US" altLang="tr-TR" smtClean="0">
                <a:solidFill>
                  <a:schemeClr val="accent2"/>
                </a:solidFill>
              </a:rPr>
              <a:t>: </a:t>
            </a:r>
            <a:r>
              <a:rPr lang="tr-TR" altLang="tr-TR" smtClean="0">
                <a:solidFill>
                  <a:schemeClr val="accent2"/>
                </a:solidFill>
              </a:rPr>
              <a:t>Dildeki her bir ifade tipi için aksiyomlar veya çıkarsama kuralları (</a:t>
            </a:r>
            <a:r>
              <a:rPr lang="en-US" altLang="tr-TR" smtClean="0">
                <a:solidFill>
                  <a:schemeClr val="accent2"/>
                </a:solidFill>
              </a:rPr>
              <a:t>inference rules</a:t>
            </a:r>
            <a:r>
              <a:rPr lang="tr-TR" altLang="tr-TR" smtClean="0">
                <a:solidFill>
                  <a:schemeClr val="accent2"/>
                </a:solidFill>
              </a:rPr>
              <a:t>) tanımlamak </a:t>
            </a:r>
            <a:r>
              <a:rPr lang="en-US" altLang="tr-TR" smtClean="0">
                <a:solidFill>
                  <a:schemeClr val="accent2"/>
                </a:solidFill>
              </a:rPr>
              <a:t>(</a:t>
            </a:r>
            <a:r>
              <a:rPr lang="tr-TR" altLang="tr-TR" smtClean="0">
                <a:solidFill>
                  <a:schemeClr val="accent2"/>
                </a:solidFill>
              </a:rPr>
              <a:t>deyimlerin diğer deyimlere dönüştürülmesine imkân sağlamak için</a:t>
            </a:r>
            <a:r>
              <a:rPr lang="en-US" altLang="tr-TR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Deyimlere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iddia (</a:t>
            </a:r>
            <a:r>
              <a:rPr lang="en-US" altLang="tr-TR" i="1" smtClean="0">
                <a:solidFill>
                  <a:schemeClr val="accent2"/>
                </a:solidFill>
              </a:rPr>
              <a:t>assertions</a:t>
            </a:r>
            <a:r>
              <a:rPr lang="tr-TR" altLang="tr-TR" i="1" smtClean="0">
                <a:solidFill>
                  <a:schemeClr val="accent2"/>
                </a:solidFill>
              </a:rPr>
              <a:t>) </a:t>
            </a:r>
            <a:r>
              <a:rPr lang="tr-TR" altLang="tr-TR" smtClean="0">
                <a:solidFill>
                  <a:schemeClr val="accent2"/>
                </a:solidFill>
              </a:rPr>
              <a:t>adı verilir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4915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DD0C5B2-6263-413F-BD13-E7870A727C4F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Aksiyomatik Semantik (devamı)</a:t>
            </a:r>
            <a:endParaRPr lang="en-US" altLang="tr-T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ifadenin önündeki bir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iddia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i="1" smtClean="0">
                <a:solidFill>
                  <a:schemeClr val="accent2"/>
                </a:solidFill>
              </a:rPr>
              <a:t>(</a:t>
            </a:r>
            <a:r>
              <a:rPr lang="tr-TR" altLang="tr-TR" i="1" smtClean="0">
                <a:solidFill>
                  <a:schemeClr val="accent2"/>
                </a:solidFill>
              </a:rPr>
              <a:t>bir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ön şart (</a:t>
            </a:r>
            <a:r>
              <a:rPr lang="en-US" altLang="tr-TR" i="1" smtClean="0">
                <a:solidFill>
                  <a:schemeClr val="accent2"/>
                </a:solidFill>
              </a:rPr>
              <a:t>precondition</a:t>
            </a:r>
            <a:r>
              <a:rPr lang="tr-TR" altLang="tr-TR" i="1" smtClean="0">
                <a:solidFill>
                  <a:schemeClr val="accent2"/>
                </a:solidFill>
              </a:rPr>
              <a:t>)</a:t>
            </a:r>
            <a:r>
              <a:rPr lang="en-US" altLang="tr-TR" i="1" smtClean="0">
                <a:solidFill>
                  <a:schemeClr val="accent2"/>
                </a:solidFill>
              </a:rPr>
              <a:t>)</a:t>
            </a:r>
            <a:r>
              <a:rPr lang="tr-TR" altLang="tr-TR" smtClean="0">
                <a:solidFill>
                  <a:schemeClr val="accent2"/>
                </a:solidFill>
              </a:rPr>
              <a:t>, çalıştırıldığı zaman değişkenler arasında true olan ilişki ve kısıtları belirtir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ifadenin arkasından gelen iddiaya </a:t>
            </a:r>
            <a:r>
              <a:rPr lang="tr-TR" altLang="tr-TR" i="1" smtClean="0">
                <a:solidFill>
                  <a:schemeClr val="accent2"/>
                </a:solidFill>
              </a:rPr>
              <a:t>son şart (p</a:t>
            </a:r>
            <a:r>
              <a:rPr lang="en-US" altLang="tr-TR" i="1" smtClean="0">
                <a:solidFill>
                  <a:schemeClr val="accent2"/>
                </a:solidFill>
              </a:rPr>
              <a:t>ostcondition</a:t>
            </a:r>
            <a:r>
              <a:rPr lang="tr-TR" altLang="tr-TR" i="1" smtClean="0">
                <a:solidFill>
                  <a:schemeClr val="accent2"/>
                </a:solidFill>
              </a:rPr>
              <a:t>)</a:t>
            </a:r>
            <a:r>
              <a:rPr lang="tr-TR" altLang="tr-TR" smtClean="0">
                <a:solidFill>
                  <a:schemeClr val="accent2"/>
                </a:solidFill>
              </a:rPr>
              <a:t> denir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i="1" smtClean="0">
                <a:solidFill>
                  <a:schemeClr val="accent2"/>
                </a:solidFill>
              </a:rPr>
              <a:t>En zayıf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i="1" smtClean="0">
                <a:solidFill>
                  <a:schemeClr val="accent2"/>
                </a:solidFill>
              </a:rPr>
              <a:t>ön şart (</a:t>
            </a:r>
            <a:r>
              <a:rPr lang="en-US" altLang="tr-TR" i="1" smtClean="0">
                <a:solidFill>
                  <a:schemeClr val="accent2"/>
                </a:solidFill>
              </a:rPr>
              <a:t>weakest precondition</a:t>
            </a:r>
            <a:r>
              <a:rPr lang="tr-TR" altLang="tr-TR" i="1" smtClean="0">
                <a:solidFill>
                  <a:schemeClr val="accent2"/>
                </a:solidFill>
              </a:rPr>
              <a:t>),</a:t>
            </a:r>
            <a:r>
              <a:rPr lang="en-US" altLang="tr-TR" i="1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son şartı garanti eden asgari kısıtlayıcı ön şarttır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017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F2E99AC-8B38-4DBB-9B04-6F3A2C9215A6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Aksiyomatik Semantik Biçimi</a:t>
            </a:r>
            <a:endParaRPr lang="en-US" altLang="tr-TR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Ön-son biçimi: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{P} </a:t>
            </a:r>
            <a:r>
              <a:rPr lang="tr-TR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{Q}</a:t>
            </a:r>
          </a:p>
          <a:p>
            <a:pPr eaLnBrk="1" hangingPunct="1"/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örnek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  <a:endParaRPr lang="tr-TR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+ 1  {a &gt; 1}</a:t>
            </a:r>
            <a:endParaRPr lang="tr-TR" altLang="tr-TR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Mümkün bir ön şart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 &gt; 10}</a:t>
            </a:r>
            <a:endParaRPr lang="tr-TR" altLang="tr-TR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En zayıf ön şart</a:t>
            </a:r>
            <a:r>
              <a:rPr lang="en-US" altLang="tr-TR" smtClean="0">
                <a:solidFill>
                  <a:schemeClr val="accent2"/>
                </a:solidFill>
              </a:rPr>
              <a:t>:        </a:t>
            </a:r>
            <a:r>
              <a:rPr lang="en-US" altLang="tr-TR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 &gt; 0}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120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FBE3933-090D-4EE5-BBBC-21F19556D45F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Program İspat İşlemi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Bütün program için son şart istenen sonuçtur</a:t>
            </a: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Programda ilk ifadeye kadar geriye doğru çalışılır</a:t>
            </a:r>
            <a:r>
              <a:rPr lang="en-US" altLang="tr-TR" smtClean="0">
                <a:solidFill>
                  <a:schemeClr val="accent2"/>
                </a:solidFill>
              </a:rPr>
              <a:t>. </a:t>
            </a:r>
            <a:r>
              <a:rPr lang="tr-TR" altLang="tr-TR" smtClean="0">
                <a:solidFill>
                  <a:schemeClr val="accent2"/>
                </a:solidFill>
              </a:rPr>
              <a:t>Birinci ifadedeki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ön şart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program şartnamesiyle aynıysa</a:t>
            </a:r>
            <a:r>
              <a:rPr lang="en-US" altLang="tr-TR" smtClean="0">
                <a:solidFill>
                  <a:schemeClr val="accent2"/>
                </a:solidFill>
              </a:rPr>
              <a:t>, program </a:t>
            </a:r>
            <a:r>
              <a:rPr lang="tr-TR" altLang="tr-TR" smtClean="0">
                <a:solidFill>
                  <a:schemeClr val="accent2"/>
                </a:solidFill>
              </a:rPr>
              <a:t>doğrudur</a:t>
            </a:r>
            <a:endParaRPr lang="en-US" altLang="tr-TR" sz="22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4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2227" name="5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9993B1A-E8B6-4481-AA5B-1F37EE1F03CF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</a:t>
            </a:r>
            <a:r>
              <a:rPr lang="tr-TR" altLang="tr-TR" smtClean="0">
                <a:solidFill>
                  <a:srgbClr val="666699"/>
                </a:solidFill>
              </a:rPr>
              <a:t>ks</a:t>
            </a:r>
            <a:r>
              <a:rPr lang="en-US" altLang="tr-TR" smtClean="0">
                <a:solidFill>
                  <a:srgbClr val="666699"/>
                </a:solidFill>
              </a:rPr>
              <a:t>i</a:t>
            </a:r>
            <a:r>
              <a:rPr lang="tr-TR" altLang="tr-TR" smtClean="0">
                <a:solidFill>
                  <a:srgbClr val="666699"/>
                </a:solidFill>
              </a:rPr>
              <a:t>y</a:t>
            </a:r>
            <a:r>
              <a:rPr lang="en-US" altLang="tr-TR" smtClean="0">
                <a:solidFill>
                  <a:srgbClr val="666699"/>
                </a:solidFill>
              </a:rPr>
              <a:t>omati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k: Atama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77200" cy="4572000"/>
          </a:xfrm>
        </p:spPr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Atama ifadeleri için bir aksiyomdur</a:t>
            </a:r>
            <a:r>
              <a:rPr lang="en-US" altLang="tr-TR" sz="2400" smtClean="0">
                <a:solidFill>
                  <a:schemeClr val="accent2"/>
                </a:solidFill>
              </a:rPr>
              <a:t>  </a:t>
            </a:r>
            <a:br>
              <a:rPr lang="en-US" altLang="tr-TR" sz="2400" smtClean="0">
                <a:solidFill>
                  <a:schemeClr val="accent2"/>
                </a:solidFill>
              </a:rPr>
            </a:br>
            <a:r>
              <a:rPr lang="en-US" altLang="tr-TR" sz="2400" smtClean="0">
                <a:solidFill>
                  <a:schemeClr val="accent2"/>
                </a:solidFill>
              </a:rPr>
              <a:t>(x = E): {Qx-&gt;E} x = E {Q}</a:t>
            </a:r>
          </a:p>
          <a:p>
            <a:pPr eaLnBrk="1" hangingPunct="1">
              <a:buFontTx/>
              <a:buNone/>
            </a:pP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Sonuç (C</a:t>
            </a:r>
            <a:r>
              <a:rPr lang="en-US" altLang="tr-TR" sz="2400" smtClean="0">
                <a:solidFill>
                  <a:schemeClr val="accent2"/>
                </a:solidFill>
              </a:rPr>
              <a:t>onsequence</a:t>
            </a:r>
            <a:r>
              <a:rPr lang="tr-TR" altLang="tr-TR" sz="2400" smtClean="0">
                <a:solidFill>
                  <a:schemeClr val="accent2"/>
                </a:solidFill>
              </a:rPr>
              <a:t>) Kuralı</a:t>
            </a:r>
            <a:r>
              <a:rPr lang="en-US" altLang="tr-TR" sz="2400" smtClean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5223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257425" y="3581400"/>
          <a:ext cx="3989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enklem" r:id="rId3" imgW="1701800" imgH="457200" progId="Equation.3">
                  <p:embed/>
                </p:oleObj>
              </mc:Choice>
              <mc:Fallback>
                <p:oleObj name="Denklem" r:id="rId3" imgW="1701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81400"/>
                        <a:ext cx="3989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717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64E99D0-9C28-4B00-BFCC-93F4656278F7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Dillerin Formal Tanımları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b="1" smtClean="0">
                <a:solidFill>
                  <a:schemeClr val="accent2"/>
                </a:solidFill>
              </a:rPr>
              <a:t>Tanıyıcılar (</a:t>
            </a:r>
            <a:r>
              <a:rPr lang="en-US" altLang="tr-TR" sz="2400" b="1" smtClean="0">
                <a:solidFill>
                  <a:schemeClr val="accent2"/>
                </a:solidFill>
              </a:rPr>
              <a:t>Recognizers</a:t>
            </a:r>
            <a:r>
              <a:rPr lang="tr-TR" altLang="tr-TR" sz="2400" b="1" smtClean="0">
                <a:solidFill>
                  <a:schemeClr val="accent2"/>
                </a:solidFill>
              </a:rPr>
              <a:t>)</a:t>
            </a:r>
            <a:endParaRPr lang="en-US" altLang="tr-TR" sz="2400" b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Bir tanıma aygıtı bir dilin girdi string’lerini okur ve girdi string’inin dile ait olup olmadığına karar verir</a:t>
            </a:r>
            <a:r>
              <a:rPr lang="en-US" altLang="tr-TR" sz="200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Örnek</a:t>
            </a:r>
            <a:r>
              <a:rPr lang="en-US" altLang="tr-TR" sz="2000" smtClean="0">
                <a:solidFill>
                  <a:schemeClr val="accent2"/>
                </a:solidFill>
              </a:rPr>
              <a:t>: </a:t>
            </a:r>
            <a:r>
              <a:rPr lang="tr-TR" altLang="tr-TR" sz="2000" smtClean="0">
                <a:solidFill>
                  <a:schemeClr val="accent2"/>
                </a:solidFill>
              </a:rPr>
              <a:t>Bir derleyicinin </a:t>
            </a:r>
            <a:r>
              <a:rPr lang="en-US" altLang="tr-TR" sz="2000" smtClean="0">
                <a:solidFill>
                  <a:schemeClr val="accent2"/>
                </a:solidFill>
              </a:rPr>
              <a:t>s</a:t>
            </a:r>
            <a:r>
              <a:rPr lang="tr-TR" altLang="tr-TR" sz="2000" smtClean="0">
                <a:solidFill>
                  <a:schemeClr val="accent2"/>
                </a:solidFill>
              </a:rPr>
              <a:t>e</a:t>
            </a:r>
            <a:r>
              <a:rPr lang="en-US" altLang="tr-TR" sz="2000" smtClean="0">
                <a:solidFill>
                  <a:schemeClr val="accent2"/>
                </a:solidFill>
              </a:rPr>
              <a:t>nta</a:t>
            </a:r>
            <a:r>
              <a:rPr lang="tr-TR" altLang="tr-TR" sz="2000" smtClean="0">
                <a:solidFill>
                  <a:schemeClr val="accent2"/>
                </a:solidFill>
              </a:rPr>
              <a:t>ks</a:t>
            </a:r>
            <a:r>
              <a:rPr lang="en-US" altLang="tr-TR" sz="2000" smtClean="0">
                <a:solidFill>
                  <a:schemeClr val="accent2"/>
                </a:solidFill>
              </a:rPr>
              <a:t> anal</a:t>
            </a:r>
            <a:r>
              <a:rPr lang="tr-TR" altLang="tr-TR" sz="2000" smtClean="0">
                <a:solidFill>
                  <a:schemeClr val="accent2"/>
                </a:solidFill>
              </a:rPr>
              <a:t>izi</a:t>
            </a:r>
            <a:r>
              <a:rPr lang="en-US" altLang="tr-TR" sz="2000" smtClean="0">
                <a:solidFill>
                  <a:schemeClr val="accent2"/>
                </a:solidFill>
              </a:rPr>
              <a:t> </a:t>
            </a:r>
            <a:r>
              <a:rPr lang="tr-TR" altLang="tr-TR" sz="2000" smtClean="0">
                <a:solidFill>
                  <a:schemeClr val="accent2"/>
                </a:solidFill>
              </a:rPr>
              <a:t>kısmı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z="1400" smtClean="0">
                <a:solidFill>
                  <a:schemeClr val="accent2"/>
                </a:solidFill>
              </a:rPr>
              <a:t>Bölüm</a:t>
            </a:r>
            <a:r>
              <a:rPr lang="en-US" altLang="tr-TR" sz="1400" smtClean="0">
                <a:solidFill>
                  <a:schemeClr val="accent2"/>
                </a:solidFill>
              </a:rPr>
              <a:t> 4</a:t>
            </a:r>
            <a:r>
              <a:rPr lang="tr-TR" altLang="tr-TR" sz="1400" smtClean="0">
                <a:solidFill>
                  <a:schemeClr val="accent2"/>
                </a:solidFill>
              </a:rPr>
              <a:t>’te sektaks analiz kısmı daha detaylı anlatılacak</a:t>
            </a:r>
          </a:p>
          <a:p>
            <a:pPr eaLnBrk="1" hangingPunct="1">
              <a:lnSpc>
                <a:spcPct val="90000"/>
              </a:lnSpc>
            </a:pPr>
            <a:endParaRPr lang="tr-TR" altLang="tr-TR" sz="17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 b="1" smtClean="0">
                <a:solidFill>
                  <a:schemeClr val="accent2"/>
                </a:solidFill>
              </a:rPr>
              <a:t>Ü</a:t>
            </a:r>
            <a:r>
              <a:rPr lang="en-US" altLang="tr-TR" sz="2400" b="1" smtClean="0">
                <a:solidFill>
                  <a:schemeClr val="accent2"/>
                </a:solidFill>
              </a:rPr>
              <a:t>rete</a:t>
            </a:r>
            <a:r>
              <a:rPr lang="tr-TR" altLang="tr-TR" sz="2400" b="1" smtClean="0">
                <a:solidFill>
                  <a:schemeClr val="accent2"/>
                </a:solidFill>
              </a:rPr>
              <a:t>çl</a:t>
            </a:r>
            <a:r>
              <a:rPr lang="en-US" altLang="tr-TR" sz="2400" b="1" smtClean="0">
                <a:solidFill>
                  <a:schemeClr val="accent2"/>
                </a:solidFill>
              </a:rPr>
              <a:t>er</a:t>
            </a:r>
            <a:r>
              <a:rPr lang="tr-TR" altLang="tr-TR" sz="2400" b="1" smtClean="0">
                <a:solidFill>
                  <a:schemeClr val="accent2"/>
                </a:solidFill>
              </a:rPr>
              <a:t> </a:t>
            </a:r>
            <a:r>
              <a:rPr lang="en-US" altLang="tr-TR" sz="2400" b="1" smtClean="0">
                <a:solidFill>
                  <a:schemeClr val="accent2"/>
                </a:solidFill>
              </a:rPr>
              <a:t>(Generators)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Bir dilin cümlelerini üreten aygıttır</a:t>
            </a:r>
            <a:endParaRPr lang="en-US" altLang="tr-TR" sz="20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accent2"/>
                </a:solidFill>
              </a:rPr>
              <a:t>Belli bir cümlenin sentaksının doğru olup olmadığı, üretecin yapısıyla karşılaştırılarak anlaşılabilir</a:t>
            </a:r>
            <a:endParaRPr lang="en-US" altLang="tr-TR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4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3251" name="5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36BFB0A-DBEF-4C4E-9416-DC1596CAFE2F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</a:t>
            </a:r>
            <a:r>
              <a:rPr lang="tr-TR" altLang="tr-TR" smtClean="0">
                <a:solidFill>
                  <a:srgbClr val="666699"/>
                </a:solidFill>
              </a:rPr>
              <a:t>ks</a:t>
            </a:r>
            <a:r>
              <a:rPr lang="en-US" altLang="tr-TR" smtClean="0">
                <a:solidFill>
                  <a:srgbClr val="666699"/>
                </a:solidFill>
              </a:rPr>
              <a:t>i</a:t>
            </a:r>
            <a:r>
              <a:rPr lang="tr-TR" altLang="tr-TR" smtClean="0">
                <a:solidFill>
                  <a:srgbClr val="666699"/>
                </a:solidFill>
              </a:rPr>
              <a:t>y</a:t>
            </a:r>
            <a:r>
              <a:rPr lang="en-US" altLang="tr-TR" smtClean="0">
                <a:solidFill>
                  <a:srgbClr val="666699"/>
                </a:solidFill>
              </a:rPr>
              <a:t>omati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k: Sıralar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Bir </a:t>
            </a:r>
            <a:r>
              <a:rPr lang="en-US" altLang="tr-TR" sz="2400" smtClean="0">
                <a:solidFill>
                  <a:schemeClr val="accent2"/>
                </a:solidFill>
              </a:rPr>
              <a:t>S1;S2</a:t>
            </a:r>
            <a:r>
              <a:rPr lang="tr-TR" altLang="tr-TR" sz="2400" smtClean="0">
                <a:solidFill>
                  <a:schemeClr val="accent2"/>
                </a:solidFill>
              </a:rPr>
              <a:t> sırası için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sıralar (</a:t>
            </a:r>
            <a:r>
              <a:rPr lang="en-US" altLang="tr-TR" sz="2400" smtClean="0">
                <a:solidFill>
                  <a:schemeClr val="accent2"/>
                </a:solidFill>
              </a:rPr>
              <a:t>sequences</a:t>
            </a:r>
            <a:r>
              <a:rPr lang="tr-TR" altLang="tr-TR" sz="2400" smtClean="0">
                <a:solidFill>
                  <a:schemeClr val="accent2"/>
                </a:solidFill>
              </a:rPr>
              <a:t>) için çıkarsama (</a:t>
            </a:r>
            <a:r>
              <a:rPr lang="en-US" altLang="tr-TR" sz="2400" smtClean="0">
                <a:solidFill>
                  <a:schemeClr val="accent2"/>
                </a:solidFill>
              </a:rPr>
              <a:t>inference</a:t>
            </a:r>
            <a:r>
              <a:rPr lang="tr-TR" altLang="tr-TR" sz="2400" smtClean="0">
                <a:solidFill>
                  <a:schemeClr val="accent2"/>
                </a:solidFill>
              </a:rPr>
              <a:t>) kuralı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	{P1} S1 {P2}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	{P2} S2 {P3}</a:t>
            </a:r>
            <a:endParaRPr lang="tr-TR" altLang="tr-TR" sz="2400" smtClean="0">
              <a:solidFill>
                <a:schemeClr val="accent2"/>
              </a:solidFill>
            </a:endParaRPr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905000" y="4191000"/>
          <a:ext cx="39893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1701800" imgH="406400" progId="Equation.3">
                  <p:embed/>
                </p:oleObj>
              </mc:Choice>
              <mc:Fallback>
                <p:oleObj name="Equation" r:id="rId3" imgW="1701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39893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427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2F4B183-8695-4A6A-9B65-6070D33D2ED8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</a:t>
            </a:r>
            <a:r>
              <a:rPr lang="tr-TR" altLang="tr-TR" smtClean="0">
                <a:solidFill>
                  <a:srgbClr val="666699"/>
                </a:solidFill>
              </a:rPr>
              <a:t>ks</a:t>
            </a:r>
            <a:r>
              <a:rPr lang="en-US" altLang="tr-TR" smtClean="0">
                <a:solidFill>
                  <a:srgbClr val="666699"/>
                </a:solidFill>
              </a:rPr>
              <a:t>i</a:t>
            </a:r>
            <a:r>
              <a:rPr lang="tr-TR" altLang="tr-TR" smtClean="0">
                <a:solidFill>
                  <a:srgbClr val="666699"/>
                </a:solidFill>
              </a:rPr>
              <a:t>y</a:t>
            </a:r>
            <a:r>
              <a:rPr lang="en-US" altLang="tr-TR" smtClean="0">
                <a:solidFill>
                  <a:srgbClr val="666699"/>
                </a:solidFill>
              </a:rPr>
              <a:t>omati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k: Seçim</a:t>
            </a:r>
            <a:endParaRPr lang="en-US" altLang="tr-TR" sz="320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>
                <a:solidFill>
                  <a:schemeClr val="accent2"/>
                </a:solidFill>
              </a:rPr>
              <a:t>Seçim için bir çıkarsama kuralı</a:t>
            </a:r>
            <a:endParaRPr lang="en-US" altLang="tr-TR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- </a:t>
            </a:r>
            <a:r>
              <a:rPr lang="en-US" altLang="tr-TR" b="1" smtClean="0">
                <a:solidFill>
                  <a:schemeClr val="accent2"/>
                </a:solidFill>
              </a:rPr>
              <a:t>if</a:t>
            </a:r>
            <a:r>
              <a:rPr lang="en-US" altLang="tr-TR" smtClean="0">
                <a:solidFill>
                  <a:schemeClr val="accent2"/>
                </a:solidFill>
              </a:rPr>
              <a:t> B </a:t>
            </a:r>
            <a:r>
              <a:rPr lang="en-US" altLang="tr-TR" b="1" smtClean="0">
                <a:solidFill>
                  <a:schemeClr val="accent2"/>
                </a:solidFill>
              </a:rPr>
              <a:t>then</a:t>
            </a:r>
            <a:r>
              <a:rPr lang="en-US" altLang="tr-TR" smtClean="0">
                <a:solidFill>
                  <a:schemeClr val="accent2"/>
                </a:solidFill>
              </a:rPr>
              <a:t> S1 </a:t>
            </a:r>
            <a:r>
              <a:rPr lang="en-US" altLang="tr-TR" b="1" smtClean="0">
                <a:solidFill>
                  <a:schemeClr val="accent2"/>
                </a:solidFill>
              </a:rPr>
              <a:t>else</a:t>
            </a:r>
            <a:r>
              <a:rPr lang="en-US" altLang="tr-TR" smtClean="0">
                <a:solidFill>
                  <a:schemeClr val="accent2"/>
                </a:solidFill>
              </a:rPr>
              <a:t> S2</a:t>
            </a:r>
          </a:p>
          <a:p>
            <a:pPr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{B and P} S1 {Q}, {(not B) and P} S2 {Q}</a:t>
            </a:r>
          </a:p>
          <a:p>
            <a:pPr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           {P} </a:t>
            </a:r>
            <a:r>
              <a:rPr lang="en-US" altLang="tr-TR" b="1" smtClean="0">
                <a:solidFill>
                  <a:schemeClr val="accent2"/>
                </a:solidFill>
              </a:rPr>
              <a:t>if</a:t>
            </a:r>
            <a:r>
              <a:rPr lang="en-US" altLang="tr-TR" smtClean="0">
                <a:solidFill>
                  <a:schemeClr val="accent2"/>
                </a:solidFill>
              </a:rPr>
              <a:t> B </a:t>
            </a:r>
            <a:r>
              <a:rPr lang="en-US" altLang="tr-TR" b="1" smtClean="0">
                <a:solidFill>
                  <a:schemeClr val="accent2"/>
                </a:solidFill>
              </a:rPr>
              <a:t>then</a:t>
            </a:r>
            <a:r>
              <a:rPr lang="en-US" altLang="tr-TR" smtClean="0">
                <a:solidFill>
                  <a:schemeClr val="accent2"/>
                </a:solidFill>
              </a:rPr>
              <a:t> S1 </a:t>
            </a:r>
            <a:r>
              <a:rPr lang="en-US" altLang="tr-TR" b="1" smtClean="0">
                <a:solidFill>
                  <a:schemeClr val="accent2"/>
                </a:solidFill>
              </a:rPr>
              <a:t>else</a:t>
            </a:r>
            <a:r>
              <a:rPr lang="en-US" altLang="tr-TR" smtClean="0">
                <a:solidFill>
                  <a:schemeClr val="accent2"/>
                </a:solidFill>
              </a:rPr>
              <a:t> S2 {Q}</a:t>
            </a:r>
          </a:p>
        </p:txBody>
      </p:sp>
      <p:cxnSp>
        <p:nvCxnSpPr>
          <p:cNvPr id="54278" name="Straight Connector 8"/>
          <p:cNvCxnSpPr>
            <a:cxnSpLocks noChangeShapeType="1"/>
          </p:cNvCxnSpPr>
          <p:nvPr/>
        </p:nvCxnSpPr>
        <p:spPr bwMode="auto">
          <a:xfrm>
            <a:off x="914400" y="3657600"/>
            <a:ext cx="6858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4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5299" name="5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CBCB82E-3B32-4F2D-90EB-4485E24A76AB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</a:t>
            </a:r>
            <a:r>
              <a:rPr lang="tr-TR" altLang="tr-TR" smtClean="0">
                <a:solidFill>
                  <a:srgbClr val="666699"/>
                </a:solidFill>
              </a:rPr>
              <a:t>ks</a:t>
            </a:r>
            <a:r>
              <a:rPr lang="en-US" altLang="tr-TR" smtClean="0">
                <a:solidFill>
                  <a:srgbClr val="666699"/>
                </a:solidFill>
              </a:rPr>
              <a:t>i</a:t>
            </a:r>
            <a:r>
              <a:rPr lang="tr-TR" altLang="tr-TR" smtClean="0">
                <a:solidFill>
                  <a:srgbClr val="666699"/>
                </a:solidFill>
              </a:rPr>
              <a:t>y</a:t>
            </a:r>
            <a:r>
              <a:rPr lang="en-US" altLang="tr-TR" smtClean="0">
                <a:solidFill>
                  <a:srgbClr val="666699"/>
                </a:solidFill>
              </a:rPr>
              <a:t>omati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k: Döngüler</a:t>
            </a:r>
            <a:endParaRPr lang="en-US" altLang="tr-TR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Mantıksal öntest döngüleri için bir çıkarsama kuralı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  	{P} </a:t>
            </a:r>
            <a:r>
              <a:rPr lang="en-US" altLang="tr-TR" sz="2400" b="1" smtClean="0">
                <a:solidFill>
                  <a:schemeClr val="accent2"/>
                </a:solidFill>
              </a:rPr>
              <a:t>while</a:t>
            </a:r>
            <a:r>
              <a:rPr lang="en-US" altLang="tr-TR" sz="2400" smtClean="0">
                <a:solidFill>
                  <a:schemeClr val="accent2"/>
                </a:solidFill>
              </a:rPr>
              <a:t> B </a:t>
            </a:r>
            <a:r>
              <a:rPr lang="en-US" altLang="tr-TR" sz="2400" b="1" smtClean="0">
                <a:solidFill>
                  <a:schemeClr val="accent2"/>
                </a:solidFill>
              </a:rPr>
              <a:t>do</a:t>
            </a:r>
            <a:r>
              <a:rPr lang="en-US" altLang="tr-TR" sz="2400" smtClean="0">
                <a:solidFill>
                  <a:schemeClr val="accent2"/>
                </a:solidFill>
              </a:rPr>
              <a:t> S </a:t>
            </a:r>
            <a:r>
              <a:rPr lang="en-US" altLang="tr-TR" sz="2400" b="1" smtClean="0">
                <a:solidFill>
                  <a:schemeClr val="accent2"/>
                </a:solidFill>
              </a:rPr>
              <a:t>end</a:t>
            </a:r>
            <a:r>
              <a:rPr lang="en-US" altLang="tr-TR" sz="2400" smtClean="0">
                <a:solidFill>
                  <a:schemeClr val="accent2"/>
                </a:solidFill>
              </a:rPr>
              <a:t> {Q}</a:t>
            </a: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</a:rPr>
              <a:t/>
            </a:r>
            <a:br>
              <a:rPr lang="en-US" altLang="tr-TR" sz="2400" smtClean="0">
                <a:solidFill>
                  <a:schemeClr val="accent2"/>
                </a:solidFill>
              </a:rPr>
            </a:br>
            <a:r>
              <a:rPr lang="en-US" altLang="tr-TR" sz="2400" smtClean="0">
                <a:solidFill>
                  <a:schemeClr val="accent2"/>
                </a:solidFill>
              </a:rPr>
              <a:t>I </a:t>
            </a:r>
            <a:r>
              <a:rPr lang="tr-TR" altLang="tr-TR" sz="2400" smtClean="0">
                <a:solidFill>
                  <a:schemeClr val="accent2"/>
                </a:solidFill>
              </a:rPr>
              <a:t>döngü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sabiti ise</a:t>
            </a:r>
            <a:r>
              <a:rPr lang="en-US" altLang="tr-TR" sz="2400" smtClean="0">
                <a:solidFill>
                  <a:schemeClr val="accent2"/>
                </a:solidFill>
              </a:rPr>
              <a:t> (</a:t>
            </a:r>
            <a:r>
              <a:rPr lang="tr-TR" altLang="tr-TR" sz="2400" smtClean="0">
                <a:solidFill>
                  <a:schemeClr val="accent2"/>
                </a:solidFill>
              </a:rPr>
              <a:t>tümevarımsal hipotez (</a:t>
            </a:r>
            <a:r>
              <a:rPr lang="en-US" altLang="tr-TR" sz="2400" smtClean="0">
                <a:solidFill>
                  <a:schemeClr val="accent2"/>
                </a:solidFill>
              </a:rPr>
              <a:t>inductive hypothesis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55302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084388" y="3282950"/>
          <a:ext cx="39893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1943100" imgH="419100" progId="Equation.3">
                  <p:embed/>
                </p:oleObj>
              </mc:Choice>
              <mc:Fallback>
                <p:oleObj name="Equation" r:id="rId3" imgW="1943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3282950"/>
                        <a:ext cx="39893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632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EB4DCEA-93E4-4B8B-A7ED-1C9CE1F71BD5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A</a:t>
            </a:r>
            <a:r>
              <a:rPr lang="tr-TR" altLang="tr-TR" smtClean="0">
                <a:solidFill>
                  <a:srgbClr val="666699"/>
                </a:solidFill>
              </a:rPr>
              <a:t>ks</a:t>
            </a:r>
            <a:r>
              <a:rPr lang="en-US" altLang="tr-TR" smtClean="0">
                <a:solidFill>
                  <a:srgbClr val="666699"/>
                </a:solidFill>
              </a:rPr>
              <a:t>i</a:t>
            </a:r>
            <a:r>
              <a:rPr lang="tr-TR" altLang="tr-TR" smtClean="0">
                <a:solidFill>
                  <a:srgbClr val="666699"/>
                </a:solidFill>
              </a:rPr>
              <a:t>y</a:t>
            </a:r>
            <a:r>
              <a:rPr lang="en-US" altLang="tr-TR" smtClean="0">
                <a:solidFill>
                  <a:srgbClr val="666699"/>
                </a:solidFill>
              </a:rPr>
              <a:t>omati</a:t>
            </a:r>
            <a:r>
              <a:rPr lang="tr-TR" altLang="tr-TR" smtClean="0">
                <a:solidFill>
                  <a:srgbClr val="666699"/>
                </a:solidFill>
              </a:rPr>
              <a:t>k</a:t>
            </a:r>
            <a:r>
              <a:rPr lang="en-US" altLang="tr-TR" smtClean="0">
                <a:solidFill>
                  <a:srgbClr val="666699"/>
                </a:solidFill>
              </a:rPr>
              <a:t> Semanti</a:t>
            </a:r>
            <a:r>
              <a:rPr lang="tr-TR" altLang="tr-TR" smtClean="0">
                <a:solidFill>
                  <a:srgbClr val="666699"/>
                </a:solidFill>
              </a:rPr>
              <a:t>k: Aksiyomlar</a:t>
            </a:r>
            <a:endParaRPr lang="en-US" altLang="tr-TR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76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Döngü sabitinin özellikleri: </a:t>
            </a:r>
            <a:r>
              <a:rPr lang="en-US" altLang="tr-TR" smtClean="0">
                <a:solidFill>
                  <a:schemeClr val="accent2"/>
                </a:solidFill>
              </a:rPr>
              <a:t>I </a:t>
            </a:r>
            <a:r>
              <a:rPr lang="tr-TR" altLang="tr-TR" smtClean="0">
                <a:solidFill>
                  <a:schemeClr val="accent2"/>
                </a:solidFill>
              </a:rPr>
              <a:t>, aşağıdaki şartları sağlamalıdır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P =&gt; I    </a:t>
            </a:r>
            <a:r>
              <a:rPr lang="tr-TR" altLang="tr-TR" sz="1600" smtClean="0">
                <a:solidFill>
                  <a:schemeClr val="accent2"/>
                </a:solidFill>
              </a:rPr>
              <a:t>-- Döngü değişkeni başlangıçta true</a:t>
            </a:r>
            <a:r>
              <a:rPr lang="en-US" altLang="tr-TR" sz="1600" smtClean="0">
                <a:solidFill>
                  <a:schemeClr val="accent2"/>
                </a:solidFill>
              </a:rPr>
              <a:t> </a:t>
            </a:r>
            <a:r>
              <a:rPr lang="tr-TR" altLang="tr-TR" sz="1600" smtClean="0">
                <a:solidFill>
                  <a:schemeClr val="accent2"/>
                </a:solidFill>
              </a:rPr>
              <a:t>olmalı</a:t>
            </a:r>
            <a:endParaRPr lang="en-US" altLang="tr-TR" sz="16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{I} B {I}    </a:t>
            </a:r>
            <a:r>
              <a:rPr lang="tr-TR" altLang="tr-TR" sz="1600" smtClean="0">
                <a:solidFill>
                  <a:schemeClr val="accent2"/>
                </a:solidFill>
              </a:rPr>
              <a:t>-- </a:t>
            </a:r>
            <a:r>
              <a:rPr lang="en-US" altLang="tr-TR" sz="1600" smtClean="0">
                <a:solidFill>
                  <a:schemeClr val="accent2"/>
                </a:solidFill>
              </a:rPr>
              <a:t>Boolean</a:t>
            </a:r>
            <a:r>
              <a:rPr lang="tr-TR" altLang="tr-TR" sz="1600" smtClean="0">
                <a:solidFill>
                  <a:schemeClr val="accent2"/>
                </a:solidFill>
              </a:rPr>
              <a:t> hesabı</a:t>
            </a:r>
            <a:r>
              <a:rPr lang="en-US" altLang="tr-TR" sz="1600" smtClean="0">
                <a:solidFill>
                  <a:schemeClr val="accent2"/>
                </a:solidFill>
              </a:rPr>
              <a:t> I</a:t>
            </a:r>
            <a:r>
              <a:rPr lang="tr-TR" altLang="tr-TR" sz="1600" smtClean="0">
                <a:solidFill>
                  <a:schemeClr val="accent2"/>
                </a:solidFill>
              </a:rPr>
              <a:t>’nin geçerliliğini değiştirmemelidir</a:t>
            </a:r>
            <a:endParaRPr lang="en-US" altLang="tr-TR" sz="16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{I and B} S {I}    </a:t>
            </a:r>
            <a:r>
              <a:rPr lang="tr-TR" altLang="tr-TR" sz="1600" smtClean="0">
                <a:solidFill>
                  <a:schemeClr val="accent2"/>
                </a:solidFill>
              </a:rPr>
              <a:t>-- Döngü gövdesinin çalıştırılmasıyla </a:t>
            </a:r>
            <a:r>
              <a:rPr lang="en-US" altLang="tr-TR" sz="1600" smtClean="0">
                <a:solidFill>
                  <a:schemeClr val="accent2"/>
                </a:solidFill>
              </a:rPr>
              <a:t>I</a:t>
            </a:r>
            <a:r>
              <a:rPr lang="tr-TR" altLang="tr-TR" sz="1600" smtClean="0">
                <a:solidFill>
                  <a:schemeClr val="accent2"/>
                </a:solidFill>
              </a:rPr>
              <a:t> değişmez</a:t>
            </a:r>
            <a:endParaRPr lang="en-US" altLang="tr-TR" sz="16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(I and (not B)) =&gt; Q     </a:t>
            </a:r>
            <a:r>
              <a:rPr lang="tr-TR" altLang="tr-TR" sz="1600" smtClean="0">
                <a:solidFill>
                  <a:schemeClr val="accent2"/>
                </a:solidFill>
              </a:rPr>
              <a:t>-- </a:t>
            </a:r>
            <a:r>
              <a:rPr lang="en-US" altLang="tr-TR" sz="1600" smtClean="0">
                <a:solidFill>
                  <a:schemeClr val="accent2"/>
                </a:solidFill>
              </a:rPr>
              <a:t>I true is</a:t>
            </a:r>
            <a:r>
              <a:rPr lang="tr-TR" altLang="tr-TR" sz="1600" smtClean="0">
                <a:solidFill>
                  <a:schemeClr val="accent2"/>
                </a:solidFill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</a:rPr>
              <a:t> </a:t>
            </a:r>
            <a:r>
              <a:rPr lang="tr-TR" altLang="tr-TR" sz="1600" smtClean="0">
                <a:solidFill>
                  <a:schemeClr val="accent2"/>
                </a:solidFill>
              </a:rPr>
              <a:t>ve</a:t>
            </a:r>
            <a:r>
              <a:rPr lang="en-US" altLang="tr-TR" sz="1600" smtClean="0">
                <a:solidFill>
                  <a:schemeClr val="accent2"/>
                </a:solidFill>
              </a:rPr>
              <a:t> B false</a:t>
            </a:r>
            <a:r>
              <a:rPr lang="tr-TR" altLang="tr-TR" sz="1600" smtClean="0">
                <a:solidFill>
                  <a:schemeClr val="accent2"/>
                </a:solidFill>
              </a:rPr>
              <a:t> </a:t>
            </a:r>
            <a:r>
              <a:rPr lang="en-US" altLang="tr-TR" sz="1600" smtClean="0">
                <a:solidFill>
                  <a:schemeClr val="accent2"/>
                </a:solidFill>
              </a:rPr>
              <a:t>is</a:t>
            </a:r>
            <a:r>
              <a:rPr lang="tr-TR" altLang="tr-TR" sz="1600" smtClean="0">
                <a:solidFill>
                  <a:schemeClr val="accent2"/>
                </a:solidFill>
              </a:rPr>
              <a:t>e</a:t>
            </a:r>
            <a:r>
              <a:rPr lang="en-US" altLang="tr-TR" sz="1600" smtClean="0">
                <a:solidFill>
                  <a:schemeClr val="accent2"/>
                </a:solidFill>
              </a:rPr>
              <a:t>, Q</a:t>
            </a:r>
            <a:r>
              <a:rPr lang="tr-TR" altLang="tr-TR" sz="1600" smtClean="0">
                <a:solidFill>
                  <a:schemeClr val="accent2"/>
                </a:solidFill>
              </a:rPr>
              <a:t> bulunur</a:t>
            </a:r>
            <a:endParaRPr lang="en-US" altLang="tr-TR" sz="16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Döngü sonlanır</a:t>
            </a:r>
            <a:r>
              <a:rPr lang="en-US" altLang="tr-TR" smtClean="0">
                <a:solidFill>
                  <a:schemeClr val="accent2"/>
                </a:solidFill>
              </a:rPr>
              <a:t>     </a:t>
            </a:r>
            <a:r>
              <a:rPr lang="tr-TR" altLang="tr-TR" sz="1600" smtClean="0">
                <a:solidFill>
                  <a:schemeClr val="accent2"/>
                </a:solidFill>
              </a:rPr>
              <a:t>-- İspatlamak zor olabilir</a:t>
            </a:r>
            <a:endParaRPr lang="en-US" altLang="tr-TR" sz="16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7347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0E05C66-CD5F-4354-BCD6-BE0FCE040B28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Döngü Sabiti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52578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Döngü sabiti</a:t>
            </a:r>
            <a:r>
              <a:rPr lang="en-US" altLang="tr-TR" smtClean="0">
                <a:solidFill>
                  <a:schemeClr val="accent2"/>
                </a:solidFill>
              </a:rPr>
              <a:t> I</a:t>
            </a:r>
            <a:r>
              <a:rPr lang="tr-TR" altLang="tr-TR" smtClean="0">
                <a:solidFill>
                  <a:schemeClr val="accent2"/>
                </a:solidFill>
              </a:rPr>
              <a:t>, döngü son şartının zayıflatılmış bir sürümüdür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 aynı zam</a:t>
            </a:r>
            <a:r>
              <a:rPr lang="en-US" altLang="tr-TR" smtClean="0">
                <a:solidFill>
                  <a:schemeClr val="accent2"/>
                </a:solidFill>
              </a:rPr>
              <a:t>a</a:t>
            </a:r>
            <a:r>
              <a:rPr lang="tr-TR" altLang="tr-TR" smtClean="0">
                <a:solidFill>
                  <a:schemeClr val="accent2"/>
                </a:solidFill>
              </a:rPr>
              <a:t>nda bir ön şarttır</a:t>
            </a:r>
            <a:r>
              <a:rPr lang="en-US" altLang="tr-TR" smtClean="0">
                <a:solidFill>
                  <a:schemeClr val="accent2"/>
                </a:solidFill>
              </a:rPr>
              <a:t>.</a:t>
            </a:r>
          </a:p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I</a:t>
            </a:r>
            <a:r>
              <a:rPr lang="tr-TR" altLang="tr-TR" smtClean="0">
                <a:solidFill>
                  <a:schemeClr val="accent2"/>
                </a:solidFill>
              </a:rPr>
              <a:t>, döngünün başlamasından önce yerine getirilebilecek kadar zayıf olmalıdır, fakat döngü çıkış şartıyla birleştirildiğinde, son şartın doğru olmasını zorlayacak kadar güçlü olmalıdır</a:t>
            </a:r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8371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BC64989-2515-43C7-852D-D0D9E3C59869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Aksiyomatik Semantiğin Değerlendirilmesi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Bir dildeki bütün ifadeler için aksiyom ve çıkarsama kuralları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geliştirmek zordur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İspatların doğruluğu için iyi bir araçtır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programlama mantığı için mükemmel bir çatıdır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fakat dil kullanıcıları ve derleyici yazanlar için kullanışlı değildir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Programlama dilinin anlamını tanımlamadaki yararlılığı dil kullanıcıları veya derleyici yazarları için sınırlandırılmıştır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5939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4A3D058-6F52-4A14-8F0F-C34F35AD6C47}" type="slidenum">
              <a:rPr lang="en-US" altLang="tr-TR" sz="1000">
                <a:latin typeface="Arial" panose="020B0604020202020204" pitchFamily="34" charset="0"/>
              </a:rPr>
              <a:pPr/>
              <a:t>56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>
                <a:solidFill>
                  <a:srgbClr val="666699"/>
                </a:solidFill>
              </a:rPr>
              <a:t>Denotasyonel Semantik ve İşlemsel Semantik</a:t>
            </a:r>
            <a:endParaRPr lang="en-US" altLang="tr-TR" sz="3200" smtClean="0">
              <a:solidFill>
                <a:srgbClr val="666699"/>
              </a:solidFill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İşlemsel semantik, durum değişimleri kodlanmış algoritmalarla tanımlanır.</a:t>
            </a: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Denotasyonel semantikde, durum değişkenleri sıkı matematiksel fonksiyonlarla tanımlanır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6041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B691E46-A990-4291-9C6E-BB8217EF21ED}" type="slidenum">
              <a:rPr lang="en-US" altLang="tr-TR" sz="1000">
                <a:latin typeface="Arial" panose="020B0604020202020204" pitchFamily="34" charset="0"/>
              </a:rPr>
              <a:pPr/>
              <a:t>57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Özet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chemeClr val="accent2"/>
                </a:solidFill>
              </a:rPr>
              <a:t>BNF </a:t>
            </a:r>
            <a:r>
              <a:rPr lang="tr-TR" altLang="tr-TR" smtClean="0">
                <a:solidFill>
                  <a:schemeClr val="accent2"/>
                </a:solidFill>
              </a:rPr>
              <a:t>ve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bağlam-duyarsız gramerler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eşdeğer meta-dillerdir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Programlama dillerinin sentaksını tanımlayabilmek için uygundur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Özellik grameri bir dilin hem sentaksını hem de semantiğini tanımlayabilen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tr-TR" altLang="tr-TR" smtClean="0">
                <a:solidFill>
                  <a:schemeClr val="accent2"/>
                </a:solidFill>
              </a:rPr>
              <a:t>tanımlayıcı bir formalizmdir</a:t>
            </a: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/>
            <a:r>
              <a:rPr lang="tr-TR" altLang="tr-TR" smtClean="0">
                <a:solidFill>
                  <a:schemeClr val="accent2"/>
                </a:solidFill>
              </a:rPr>
              <a:t>Semantik tanımının birincil metotları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İşlem</a:t>
            </a:r>
            <a:r>
              <a:rPr lang="en-US" altLang="tr-TR" smtClean="0">
                <a:solidFill>
                  <a:schemeClr val="accent2"/>
                </a:solidFill>
              </a:rPr>
              <a:t>, a</a:t>
            </a:r>
            <a:r>
              <a:rPr lang="tr-TR" altLang="tr-TR" smtClean="0">
                <a:solidFill>
                  <a:schemeClr val="accent2"/>
                </a:solidFill>
              </a:rPr>
              <a:t>ksiy</a:t>
            </a:r>
            <a:r>
              <a:rPr lang="en-US" altLang="tr-TR" smtClean="0">
                <a:solidFill>
                  <a:schemeClr val="accent2"/>
                </a:solidFill>
              </a:rPr>
              <a:t>omati</a:t>
            </a:r>
            <a:r>
              <a:rPr lang="tr-TR" altLang="tr-TR" smtClean="0">
                <a:solidFill>
                  <a:schemeClr val="accent2"/>
                </a:solidFill>
              </a:rPr>
              <a:t>k</a:t>
            </a:r>
            <a:r>
              <a:rPr lang="en-US" altLang="tr-TR" smtClean="0">
                <a:solidFill>
                  <a:schemeClr val="accent2"/>
                </a:solidFill>
              </a:rPr>
              <a:t>, denota</a:t>
            </a:r>
            <a:r>
              <a:rPr lang="tr-TR" altLang="tr-TR" smtClean="0">
                <a:solidFill>
                  <a:schemeClr val="accent2"/>
                </a:solidFill>
              </a:rPr>
              <a:t>sy</a:t>
            </a:r>
            <a:r>
              <a:rPr lang="en-US" altLang="tr-TR" smtClean="0">
                <a:solidFill>
                  <a:schemeClr val="accent2"/>
                </a:solidFill>
              </a:rPr>
              <a:t>on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8195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A7D94EF-C64D-4940-89CE-518427793AA4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BNF </a:t>
            </a:r>
            <a:r>
              <a:rPr lang="tr-TR" altLang="tr-TR" smtClean="0">
                <a:solidFill>
                  <a:srgbClr val="666699"/>
                </a:solidFill>
              </a:rPr>
              <a:t>ve</a:t>
            </a:r>
            <a:r>
              <a:rPr lang="en-US" altLang="tr-TR" smtClean="0">
                <a:solidFill>
                  <a:srgbClr val="666699"/>
                </a:solidFill>
              </a:rPr>
              <a:t> Ba</a:t>
            </a:r>
            <a:r>
              <a:rPr lang="tr-TR" altLang="tr-TR" smtClean="0">
                <a:solidFill>
                  <a:srgbClr val="666699"/>
                </a:solidFill>
              </a:rPr>
              <a:t>ğ</a:t>
            </a:r>
            <a:r>
              <a:rPr lang="en-US" altLang="tr-TR" smtClean="0">
                <a:solidFill>
                  <a:srgbClr val="666699"/>
                </a:solidFill>
              </a:rPr>
              <a:t>lam</a:t>
            </a:r>
            <a:r>
              <a:rPr lang="tr-TR" altLang="tr-TR" smtClean="0">
                <a:solidFill>
                  <a:srgbClr val="666699"/>
                </a:solidFill>
              </a:rPr>
              <a:t>-D</a:t>
            </a:r>
            <a:r>
              <a:rPr lang="en-US" altLang="tr-TR" smtClean="0">
                <a:solidFill>
                  <a:srgbClr val="666699"/>
                </a:solidFill>
              </a:rPr>
              <a:t>uyars</a:t>
            </a:r>
            <a:r>
              <a:rPr lang="tr-TR" altLang="tr-TR" smtClean="0">
                <a:solidFill>
                  <a:srgbClr val="666699"/>
                </a:solidFill>
              </a:rPr>
              <a:t>ı</a:t>
            </a:r>
            <a:r>
              <a:rPr lang="en-US" altLang="tr-TR" smtClean="0">
                <a:solidFill>
                  <a:srgbClr val="666699"/>
                </a:solidFill>
              </a:rPr>
              <a:t>z Gram</a:t>
            </a:r>
            <a:r>
              <a:rPr lang="tr-TR" altLang="tr-TR" smtClean="0">
                <a:solidFill>
                  <a:srgbClr val="666699"/>
                </a:solidFill>
              </a:rPr>
              <a:t>erler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tr-TR" sz="2400" smtClean="0">
                <a:solidFill>
                  <a:schemeClr val="accent2"/>
                </a:solidFill>
              </a:rPr>
              <a:t>Ba</a:t>
            </a:r>
            <a:r>
              <a:rPr lang="tr-TR" altLang="tr-TR" sz="2400" smtClean="0">
                <a:solidFill>
                  <a:schemeClr val="accent2"/>
                </a:solidFill>
              </a:rPr>
              <a:t>ğ</a:t>
            </a:r>
            <a:r>
              <a:rPr lang="en-US" altLang="tr-TR" sz="2400" smtClean="0">
                <a:solidFill>
                  <a:schemeClr val="accent2"/>
                </a:solidFill>
              </a:rPr>
              <a:t>lam</a:t>
            </a:r>
            <a:r>
              <a:rPr lang="tr-TR" altLang="tr-TR" sz="2400" smtClean="0">
                <a:solidFill>
                  <a:schemeClr val="accent2"/>
                </a:solidFill>
              </a:rPr>
              <a:t>-D</a:t>
            </a:r>
            <a:r>
              <a:rPr lang="en-US" altLang="tr-TR" sz="2400" smtClean="0">
                <a:solidFill>
                  <a:schemeClr val="accent2"/>
                </a:solidFill>
              </a:rPr>
              <a:t>uyars</a:t>
            </a:r>
            <a:r>
              <a:rPr lang="tr-TR" altLang="tr-TR" sz="2400" smtClean="0">
                <a:solidFill>
                  <a:schemeClr val="accent2"/>
                </a:solidFill>
              </a:rPr>
              <a:t>ı</a:t>
            </a:r>
            <a:r>
              <a:rPr lang="en-US" altLang="tr-TR" sz="2400" smtClean="0">
                <a:solidFill>
                  <a:schemeClr val="accent2"/>
                </a:solidFill>
              </a:rPr>
              <a:t>z</a:t>
            </a:r>
            <a:r>
              <a:rPr lang="tr-TR" altLang="tr-TR" sz="2400" smtClean="0">
                <a:solidFill>
                  <a:schemeClr val="accent2"/>
                </a:solidFill>
              </a:rPr>
              <a:t> (</a:t>
            </a:r>
            <a:r>
              <a:rPr lang="en-US" altLang="tr-TR" sz="2400" smtClean="0">
                <a:solidFill>
                  <a:schemeClr val="accent2"/>
                </a:solidFill>
              </a:rPr>
              <a:t>Context-Free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>
                <a:solidFill>
                  <a:schemeClr val="accent2"/>
                </a:solidFill>
              </a:rPr>
              <a:t> Gram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r</a:t>
            </a:r>
            <a:r>
              <a:rPr lang="tr-TR" altLang="tr-TR" sz="2400" smtClean="0">
                <a:solidFill>
                  <a:schemeClr val="accent2"/>
                </a:solidFill>
              </a:rPr>
              <a:t>ler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Noam Chomsky </a:t>
            </a:r>
            <a:r>
              <a:rPr lang="tr-TR" altLang="tr-TR" smtClean="0">
                <a:solidFill>
                  <a:schemeClr val="accent2"/>
                </a:solidFill>
              </a:rPr>
              <a:t>tarafından </a:t>
            </a:r>
            <a:r>
              <a:rPr lang="en-US" altLang="tr-TR" smtClean="0">
                <a:solidFill>
                  <a:schemeClr val="accent2"/>
                </a:solidFill>
              </a:rPr>
              <a:t>1950</a:t>
            </a:r>
            <a:r>
              <a:rPr lang="tr-TR" altLang="tr-TR" smtClean="0">
                <a:solidFill>
                  <a:schemeClr val="accent2"/>
                </a:solidFill>
              </a:rPr>
              <a:t>’lerin ortalarında geliştirildi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tr-TR" altLang="tr-TR" smtClean="0">
                <a:solidFill>
                  <a:schemeClr val="accent2"/>
                </a:solidFill>
              </a:rPr>
              <a:t>Dil üreteçleri</a:t>
            </a:r>
            <a:r>
              <a:rPr lang="en-US" altLang="tr-TR" smtClean="0">
                <a:solidFill>
                  <a:schemeClr val="accent2"/>
                </a:solidFill>
              </a:rPr>
              <a:t>, </a:t>
            </a:r>
            <a:r>
              <a:rPr lang="tr-TR" altLang="tr-TR" smtClean="0">
                <a:solidFill>
                  <a:schemeClr val="accent2"/>
                </a:solidFill>
              </a:rPr>
              <a:t>doğal dillerin sentaksını tanımlama amacındaydı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accent2"/>
                </a:solidFill>
              </a:rPr>
              <a:t>Ba</a:t>
            </a:r>
            <a:r>
              <a:rPr lang="tr-TR" altLang="tr-TR" smtClean="0">
                <a:solidFill>
                  <a:schemeClr val="accent2"/>
                </a:solidFill>
              </a:rPr>
              <a:t>ğ</a:t>
            </a:r>
            <a:r>
              <a:rPr lang="en-US" altLang="tr-TR" smtClean="0">
                <a:solidFill>
                  <a:schemeClr val="accent2"/>
                </a:solidFill>
              </a:rPr>
              <a:t>lam</a:t>
            </a:r>
            <a:r>
              <a:rPr lang="tr-TR" altLang="tr-TR" smtClean="0">
                <a:solidFill>
                  <a:schemeClr val="accent2"/>
                </a:solidFill>
              </a:rPr>
              <a:t>-d</a:t>
            </a:r>
            <a:r>
              <a:rPr lang="en-US" altLang="tr-TR" smtClean="0">
                <a:solidFill>
                  <a:schemeClr val="accent2"/>
                </a:solidFill>
              </a:rPr>
              <a:t>uyars</a:t>
            </a:r>
            <a:r>
              <a:rPr lang="tr-TR" altLang="tr-TR" smtClean="0">
                <a:solidFill>
                  <a:schemeClr val="accent2"/>
                </a:solidFill>
              </a:rPr>
              <a:t>ı</a:t>
            </a:r>
            <a:r>
              <a:rPr lang="en-US" altLang="tr-TR" smtClean="0">
                <a:solidFill>
                  <a:schemeClr val="accent2"/>
                </a:solidFill>
              </a:rPr>
              <a:t>z</a:t>
            </a:r>
            <a:r>
              <a:rPr lang="tr-TR" altLang="tr-TR" smtClean="0">
                <a:solidFill>
                  <a:schemeClr val="accent2"/>
                </a:solidFill>
              </a:rPr>
              <a:t> diller adı verilen bir diller sınıfı tanımlandı</a:t>
            </a:r>
          </a:p>
          <a:p>
            <a:pPr lvl="1" eaLnBrk="1" hangingPunct="1">
              <a:buFontTx/>
              <a:buNone/>
            </a:pPr>
            <a:endParaRPr lang="en-US" altLang="tr-TR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400" smtClean="0">
                <a:solidFill>
                  <a:schemeClr val="accent2"/>
                </a:solidFill>
              </a:rPr>
              <a:t>Backus-Naur Form (1959)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John Backus</a:t>
            </a:r>
            <a:r>
              <a:rPr lang="tr-TR" altLang="tr-TR" smtClean="0">
                <a:solidFill>
                  <a:schemeClr val="accent2"/>
                </a:solidFill>
              </a:rPr>
              <a:t> ve Peter Naur tarafından</a:t>
            </a:r>
            <a:r>
              <a:rPr lang="en-US" altLang="tr-TR" smtClean="0">
                <a:solidFill>
                  <a:schemeClr val="accent2"/>
                </a:solidFill>
              </a:rPr>
              <a:t> Algol 58</a:t>
            </a:r>
            <a:r>
              <a:rPr lang="tr-TR" altLang="tr-TR" smtClean="0">
                <a:solidFill>
                  <a:schemeClr val="accent2"/>
                </a:solidFill>
              </a:rPr>
              <a:t>’i belirlemek için icat edildi</a:t>
            </a:r>
            <a:endParaRPr lang="en-US" altLang="tr-TR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BNF </a:t>
            </a:r>
            <a:r>
              <a:rPr lang="tr-TR" altLang="tr-TR" smtClean="0">
                <a:solidFill>
                  <a:schemeClr val="accent2"/>
                </a:solidFill>
              </a:rPr>
              <a:t>bağlam-duyarsız </a:t>
            </a:r>
            <a:r>
              <a:rPr lang="en-US" altLang="tr-TR" smtClean="0">
                <a:solidFill>
                  <a:schemeClr val="accent2"/>
                </a:solidFill>
              </a:rPr>
              <a:t>gram</a:t>
            </a:r>
            <a:r>
              <a:rPr lang="tr-TR" altLang="tr-TR" smtClean="0">
                <a:solidFill>
                  <a:schemeClr val="accent2"/>
                </a:solidFill>
              </a:rPr>
              <a:t>e</a:t>
            </a:r>
            <a:r>
              <a:rPr lang="en-US" altLang="tr-TR" smtClean="0">
                <a:solidFill>
                  <a:schemeClr val="accent2"/>
                </a:solidFill>
              </a:rPr>
              <a:t>r</a:t>
            </a:r>
            <a:r>
              <a:rPr lang="tr-TR" altLang="tr-TR" smtClean="0">
                <a:solidFill>
                  <a:schemeClr val="accent2"/>
                </a:solidFill>
              </a:rPr>
              <a:t>lerin eşdeğeridir</a:t>
            </a:r>
            <a:endParaRPr lang="en-US" altLang="tr-TR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9219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028618C-2B2E-4022-8C8F-0F3ADC514930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BNF </a:t>
            </a:r>
            <a:r>
              <a:rPr lang="tr-TR" altLang="tr-TR" smtClean="0">
                <a:solidFill>
                  <a:srgbClr val="666699"/>
                </a:solidFill>
              </a:rPr>
              <a:t>Temelleri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BNF’de soyutlamalar, sözdizimsel yapı sınıflarını temsil etmek için kullanılır – Sentaktik değişkenler gibi davranırlar (</a:t>
            </a:r>
            <a:r>
              <a:rPr lang="tr-TR" altLang="tr-TR" sz="2400" i="1" smtClean="0">
                <a:solidFill>
                  <a:schemeClr val="accent2"/>
                </a:solidFill>
              </a:rPr>
              <a:t>nonterminal semboller </a:t>
            </a:r>
            <a:r>
              <a:rPr lang="tr-TR" altLang="tr-TR" sz="2400" smtClean="0">
                <a:solidFill>
                  <a:schemeClr val="accent2"/>
                </a:solidFill>
              </a:rPr>
              <a:t>ya da sadece </a:t>
            </a:r>
            <a:r>
              <a:rPr lang="tr-TR" altLang="tr-TR" sz="2400" i="1" smtClean="0">
                <a:solidFill>
                  <a:schemeClr val="accent2"/>
                </a:solidFill>
              </a:rPr>
              <a:t>terminaller</a:t>
            </a:r>
            <a:r>
              <a:rPr lang="tr-TR" altLang="tr-TR" sz="2400" smtClean="0">
                <a:solidFill>
                  <a:schemeClr val="accent2"/>
                </a:solidFill>
              </a:rPr>
              <a:t> denir)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tr-TR" sz="2400" i="1" smtClean="0">
                <a:solidFill>
                  <a:schemeClr val="accent2"/>
                </a:solidFill>
              </a:rPr>
              <a:t>Terminal</a:t>
            </a:r>
            <a:r>
              <a:rPr lang="tr-TR" altLang="tr-TR" sz="2400" i="1" smtClean="0">
                <a:solidFill>
                  <a:schemeClr val="accent2"/>
                </a:solidFill>
              </a:rPr>
              <a:t>ler (uçbirimler),</a:t>
            </a:r>
            <a:r>
              <a:rPr lang="en-US" altLang="tr-TR" sz="2400" i="1" smtClean="0">
                <a:solidFill>
                  <a:schemeClr val="accent2"/>
                </a:solidFill>
              </a:rPr>
              <a:t> </a:t>
            </a:r>
            <a:r>
              <a:rPr lang="en-US" altLang="tr-TR" sz="2400" smtClean="0">
                <a:solidFill>
                  <a:schemeClr val="accent2"/>
                </a:solidFill>
              </a:rPr>
              <a:t>lexeme</a:t>
            </a:r>
            <a:r>
              <a:rPr lang="tr-TR" altLang="tr-TR" sz="2400" smtClean="0">
                <a:solidFill>
                  <a:schemeClr val="accent2"/>
                </a:solidFill>
              </a:rPr>
              <a:t>ler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ve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simgelerdir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kuralın bir sol-tarafı (</a:t>
            </a:r>
            <a:r>
              <a:rPr lang="en-US" altLang="tr-TR" sz="2400" smtClean="0">
                <a:solidFill>
                  <a:schemeClr val="accent2"/>
                </a:solidFill>
              </a:rPr>
              <a:t>left-hand side (LHS)</a:t>
            </a:r>
            <a:r>
              <a:rPr lang="tr-TR" altLang="tr-TR" sz="2400" smtClean="0">
                <a:solidFill>
                  <a:schemeClr val="accent2"/>
                </a:solidFill>
              </a:rPr>
              <a:t>)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ve bir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sağ tarafı (</a:t>
            </a:r>
            <a:r>
              <a:rPr lang="en-US" altLang="tr-TR" sz="2400" smtClean="0">
                <a:solidFill>
                  <a:schemeClr val="accent2"/>
                </a:solidFill>
              </a:rPr>
              <a:t>right-hand side (RHS)</a:t>
            </a:r>
            <a:r>
              <a:rPr lang="tr-TR" altLang="tr-TR" sz="2400" smtClean="0">
                <a:solidFill>
                  <a:schemeClr val="accent2"/>
                </a:solidFill>
              </a:rPr>
              <a:t>) vardır ve/veya</a:t>
            </a:r>
            <a:r>
              <a:rPr lang="en-US" altLang="tr-TR" sz="2400" smtClean="0">
                <a:solidFill>
                  <a:schemeClr val="accent2"/>
                </a:solidFill>
              </a:rPr>
              <a:t> terminal </a:t>
            </a:r>
            <a:r>
              <a:rPr lang="tr-TR" altLang="tr-TR" sz="2400" smtClean="0">
                <a:solidFill>
                  <a:schemeClr val="accent2"/>
                </a:solidFill>
              </a:rPr>
              <a:t>ve </a:t>
            </a:r>
            <a:r>
              <a:rPr lang="en-US" altLang="tr-TR" sz="2400" smtClean="0">
                <a:solidFill>
                  <a:schemeClr val="accent2"/>
                </a:solidFill>
              </a:rPr>
              <a:t>nonterminal s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mbol</a:t>
            </a:r>
            <a:r>
              <a:rPr lang="tr-TR" altLang="tr-TR" sz="2400" smtClean="0">
                <a:solidFill>
                  <a:schemeClr val="accent2"/>
                </a:solidFill>
              </a:rPr>
              <a:t>lerden oluşur</a:t>
            </a:r>
            <a:endParaRPr lang="en-US" altLang="tr-T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Altbilgi Yer Tutucusu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0243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61CD254-BE15-4987-9610-A5EE6BBCEE96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tr-TR" smtClean="0">
                <a:solidFill>
                  <a:srgbClr val="666699"/>
                </a:solidFill>
              </a:rPr>
              <a:t>BNF </a:t>
            </a:r>
            <a:r>
              <a:rPr lang="tr-TR" altLang="tr-TR" smtClean="0">
                <a:solidFill>
                  <a:srgbClr val="666699"/>
                </a:solidFill>
              </a:rPr>
              <a:t>Temelleri (devamı)</a:t>
            </a:r>
            <a:endParaRPr lang="en-US" altLang="tr-TR" smtClean="0">
              <a:solidFill>
                <a:srgbClr val="666699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Nonterminaller genellikle köşeli parantez içine alınır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4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tr-TR" smtClean="0">
                <a:solidFill>
                  <a:schemeClr val="accent2"/>
                </a:solidFill>
              </a:rPr>
              <a:t>BNF </a:t>
            </a:r>
            <a:r>
              <a:rPr lang="tr-TR" altLang="tr-TR" smtClean="0">
                <a:solidFill>
                  <a:schemeClr val="accent2"/>
                </a:solidFill>
              </a:rPr>
              <a:t>kurallarından örnekler</a:t>
            </a:r>
            <a:r>
              <a:rPr lang="en-US" altLang="tr-TR" smtClean="0">
                <a:solidFill>
                  <a:schemeClr val="accent2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mtClean="0">
                <a:solidFill>
                  <a:schemeClr val="accent2"/>
                </a:solidFill>
              </a:rPr>
              <a:t>	</a:t>
            </a: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&lt;ident_list&gt; → identifier | identifer, &lt;ident_list&gt;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solidFill>
                  <a:schemeClr val="accent2"/>
                </a:solidFill>
                <a:latin typeface="Courier New" panose="02070309020205020404" pitchFamily="49" charset="0"/>
              </a:rPr>
              <a:t>	&lt;if_stmt&gt; → if &lt;logic_expr&gt; then &lt;stmt&gt;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G</a:t>
            </a:r>
            <a:r>
              <a:rPr lang="en-US" altLang="tr-TR" sz="2400" smtClean="0">
                <a:solidFill>
                  <a:schemeClr val="accent2"/>
                </a:solidFill>
              </a:rPr>
              <a:t>ram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r</a:t>
            </a:r>
            <a:r>
              <a:rPr lang="tr-TR" altLang="tr-TR" sz="2400" smtClean="0">
                <a:solidFill>
                  <a:schemeClr val="accent2"/>
                </a:solidFill>
              </a:rPr>
              <a:t>:</a:t>
            </a:r>
            <a:r>
              <a:rPr lang="en-US" altLang="tr-TR" sz="2400" smtClean="0">
                <a:solidFill>
                  <a:schemeClr val="accent2"/>
                </a:solidFill>
              </a:rPr>
              <a:t> </a:t>
            </a:r>
            <a:r>
              <a:rPr lang="tr-TR" altLang="tr-TR" sz="2400" smtClean="0">
                <a:solidFill>
                  <a:schemeClr val="accent2"/>
                </a:solidFill>
              </a:rPr>
              <a:t>Kuralların boş olmayan sonlu bir kümesidir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altLang="tr-TR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>
                <a:solidFill>
                  <a:schemeClr val="accent2"/>
                </a:solidFill>
              </a:rPr>
              <a:t>Bir başlangıç sembolü, bir gramerin nonterminallerinin özel bir elementidir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solidFill>
                  <a:srgbClr val="666699"/>
                </a:solidFill>
              </a:rPr>
              <a:t>BNF Kuralları</a:t>
            </a:r>
          </a:p>
        </p:txBody>
      </p:sp>
      <p:sp>
        <p:nvSpPr>
          <p:cNvPr id="11267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>
                <a:solidFill>
                  <a:schemeClr val="accent2"/>
                </a:solidFill>
              </a:rPr>
              <a:t>Bir soyutlama</a:t>
            </a:r>
            <a:r>
              <a:rPr lang="en-US" altLang="tr-TR" sz="2400" smtClean="0">
                <a:solidFill>
                  <a:schemeClr val="accent2"/>
                </a:solidFill>
              </a:rPr>
              <a:t> (</a:t>
            </a:r>
            <a:r>
              <a:rPr lang="tr-TR" altLang="tr-TR" sz="2400" smtClean="0">
                <a:solidFill>
                  <a:schemeClr val="accent2"/>
                </a:solidFill>
              </a:rPr>
              <a:t>veya</a:t>
            </a:r>
            <a:r>
              <a:rPr lang="en-US" altLang="tr-TR" sz="2400" smtClean="0">
                <a:solidFill>
                  <a:schemeClr val="accent2"/>
                </a:solidFill>
              </a:rPr>
              <a:t> nonterminal s</a:t>
            </a:r>
            <a:r>
              <a:rPr lang="tr-TR" altLang="tr-TR" sz="2400" smtClean="0">
                <a:solidFill>
                  <a:schemeClr val="accent2"/>
                </a:solidFill>
              </a:rPr>
              <a:t>e</a:t>
            </a:r>
            <a:r>
              <a:rPr lang="en-US" altLang="tr-TR" sz="2400" smtClean="0">
                <a:solidFill>
                  <a:schemeClr val="accent2"/>
                </a:solidFill>
              </a:rPr>
              <a:t>mbol) </a:t>
            </a:r>
            <a:r>
              <a:rPr lang="tr-TR" altLang="tr-TR" sz="2400" smtClean="0">
                <a:solidFill>
                  <a:schemeClr val="accent2"/>
                </a:solidFill>
              </a:rPr>
              <a:t>birden fazla</a:t>
            </a:r>
            <a:r>
              <a:rPr lang="en-US" altLang="tr-TR" sz="2400" smtClean="0">
                <a:solidFill>
                  <a:schemeClr val="accent2"/>
                </a:solidFill>
              </a:rPr>
              <a:t> RHS</a:t>
            </a:r>
            <a:r>
              <a:rPr lang="tr-TR" altLang="tr-TR" sz="2400" smtClean="0">
                <a:solidFill>
                  <a:schemeClr val="accent2"/>
                </a:solidFill>
              </a:rPr>
              <a:t>’ye sahip olabilir</a:t>
            </a:r>
            <a:endParaRPr lang="en-US" altLang="tr-TR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&lt;stmt&gt; 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&lt;single_stmt&gt; </a:t>
            </a:r>
          </a:p>
          <a:p>
            <a:pPr eaLnBrk="1" hangingPunct="1">
              <a:buFontTx/>
              <a:buNone/>
            </a:pPr>
            <a:r>
              <a:rPr lang="en-US" altLang="tr-TR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| begin &lt;stmt_list&gt; end</a:t>
            </a:r>
          </a:p>
        </p:txBody>
      </p:sp>
      <p:sp>
        <p:nvSpPr>
          <p:cNvPr id="11268" name="Altbilgi Yer Tutucusu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 smtClean="0">
                <a:latin typeface="Arial" panose="020B0604020202020204" pitchFamily="34" charset="0"/>
              </a:rPr>
              <a:t>Copyright © 2006 Pearson Addison-Wesley. All rights reserved.</a:t>
            </a:r>
          </a:p>
        </p:txBody>
      </p:sp>
      <p:sp>
        <p:nvSpPr>
          <p:cNvPr id="11269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75997E9-CCED-448C-9DF0-C7252E0C9F28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3366</TotalTime>
  <Words>3348</Words>
  <PresentationFormat>Ekran Gösterisi (4:3)</PresentationFormat>
  <Paragraphs>534</Paragraphs>
  <Slides>57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6" baseType="lpstr">
      <vt:lpstr>Times</vt:lpstr>
      <vt:lpstr>Lucida Sans Unicode</vt:lpstr>
      <vt:lpstr>Arial</vt:lpstr>
      <vt:lpstr>Courier</vt:lpstr>
      <vt:lpstr>Courier New</vt:lpstr>
      <vt:lpstr>Symbol</vt:lpstr>
      <vt:lpstr>Arial Narrow</vt:lpstr>
      <vt:lpstr>sebesta</vt:lpstr>
      <vt:lpstr>Microsoft Equation 3.0</vt:lpstr>
      <vt:lpstr>Bölüm 3</vt:lpstr>
      <vt:lpstr>Bölüm 3 Konuları</vt:lpstr>
      <vt:lpstr>Giriş</vt:lpstr>
      <vt:lpstr>Genel Sentaks Tanımlama Sorunu: Terminoloji</vt:lpstr>
      <vt:lpstr>Dillerin Formal Tanımları</vt:lpstr>
      <vt:lpstr>BNF ve Bağlam-Duyarsız Gramerler</vt:lpstr>
      <vt:lpstr>BNF Temelleri</vt:lpstr>
      <vt:lpstr>BNF Temelleri (devamı)</vt:lpstr>
      <vt:lpstr>BNF Kuralları</vt:lpstr>
      <vt:lpstr>Listeleri Tanımlama</vt:lpstr>
      <vt:lpstr>Bir  Gramer Örneği</vt:lpstr>
      <vt:lpstr>Bir Türev Örneği</vt:lpstr>
      <vt:lpstr>Türev</vt:lpstr>
      <vt:lpstr>Ayrıştırma Ağacı</vt:lpstr>
      <vt:lpstr>Gramerlerde Belirsizlik</vt:lpstr>
      <vt:lpstr>Bir Belirsiz Deyim Grameri</vt:lpstr>
      <vt:lpstr>Bir Belirsiz Olmayan Deyim Grameri</vt:lpstr>
      <vt:lpstr>Operatörlerin Birleşirliği</vt:lpstr>
      <vt:lpstr>Genişletilmiş BNF</vt:lpstr>
      <vt:lpstr>BNF ve EBNF</vt:lpstr>
      <vt:lpstr>EBNF’de Yaşanan Son Değişimler</vt:lpstr>
      <vt:lpstr>Statik Semantik</vt:lpstr>
      <vt:lpstr>Özellik Gramerleri</vt:lpstr>
      <vt:lpstr>Özellik Gramerleri: Tanım</vt:lpstr>
      <vt:lpstr>Özellik Gramerleri: Tanım</vt:lpstr>
      <vt:lpstr>Özellik Gramerleri: Örnek</vt:lpstr>
      <vt:lpstr>Özellik Gramerleri (devamı)</vt:lpstr>
      <vt:lpstr>Özellik Gramerleri (devamı)</vt:lpstr>
      <vt:lpstr>Özellik Gramerleri (devamı)</vt:lpstr>
      <vt:lpstr>Semantik</vt:lpstr>
      <vt:lpstr>İşlemsel Semantik</vt:lpstr>
      <vt:lpstr>İşlemsel Semantik (devamı)</vt:lpstr>
      <vt:lpstr>İşlemsel Semantik (devamı)</vt:lpstr>
      <vt:lpstr>İşlemsel Semantik (devamı)</vt:lpstr>
      <vt:lpstr>Denotasyonel Semantik</vt:lpstr>
      <vt:lpstr>Denotasyonel Semantik - devamı</vt:lpstr>
      <vt:lpstr>Denotasyonel Semantik: Programın Durumu</vt:lpstr>
      <vt:lpstr>Ondalıklı Sayılar</vt:lpstr>
      <vt:lpstr>Deyimler</vt:lpstr>
      <vt:lpstr>Deyimler</vt:lpstr>
      <vt:lpstr>Atama İfadeleri</vt:lpstr>
      <vt:lpstr>Mantıksal Öntest Döngüleri</vt:lpstr>
      <vt:lpstr>Döngünün Anlamı</vt:lpstr>
      <vt:lpstr>Denotasyonel Semantiğin Değerlendirilmesi</vt:lpstr>
      <vt:lpstr>Aksiyomatik Semantik</vt:lpstr>
      <vt:lpstr>Aksiyomatik Semantik (devamı)</vt:lpstr>
      <vt:lpstr>Aksiyomatik Semantik Biçimi</vt:lpstr>
      <vt:lpstr>Program İspat İşlemi</vt:lpstr>
      <vt:lpstr>Aksiyomatik Semantik: Atama</vt:lpstr>
      <vt:lpstr>Aksiyomatik Semantik: Sıralar</vt:lpstr>
      <vt:lpstr>Aksiyomatik Semantik: Seçim</vt:lpstr>
      <vt:lpstr>Aksiyomatik Semantik: Döngüler</vt:lpstr>
      <vt:lpstr>Aksiyomatik Semantik: Aksiyomlar</vt:lpstr>
      <vt:lpstr>Döngü Sabiti</vt:lpstr>
      <vt:lpstr>Aksiyomatik Semantiğin Değerlendirilmesi</vt:lpstr>
      <vt:lpstr>Denotasyonel Semantik ve İşlemsel Semantik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2014-06-29T06:33:29Z</dcterms:modified>
</cp:coreProperties>
</file>