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5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305" r:id="rId18"/>
    <p:sldId id="275" r:id="rId19"/>
    <p:sldId id="276" r:id="rId20"/>
    <p:sldId id="277" r:id="rId21"/>
    <p:sldId id="278" r:id="rId22"/>
    <p:sldId id="279" r:id="rId23"/>
    <p:sldId id="280" r:id="rId24"/>
    <p:sldId id="289" r:id="rId25"/>
    <p:sldId id="290" r:id="rId26"/>
    <p:sldId id="291" r:id="rId27"/>
    <p:sldId id="292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297" r:id="rId37"/>
    <p:sldId id="314" r:id="rId38"/>
    <p:sldId id="315" r:id="rId39"/>
    <p:sldId id="300" r:id="rId40"/>
    <p:sldId id="301" r:id="rId41"/>
    <p:sldId id="302" r:id="rId42"/>
    <p:sldId id="293" r:id="rId43"/>
    <p:sldId id="295" r:id="rId44"/>
    <p:sldId id="296" r:id="rId45"/>
    <p:sldId id="298" r:id="rId46"/>
    <p:sldId id="316" r:id="rId47"/>
    <p:sldId id="303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304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710" autoAdjust="0"/>
  </p:normalViewPr>
  <p:slideViewPr>
    <p:cSldViewPr>
      <p:cViewPr varScale="1">
        <p:scale>
          <a:sx n="70" d="100"/>
          <a:sy n="70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108339-A418-4573-A75E-D1F8A1152DE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52346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r>
              <a:rPr lang="en-US" sz="1200" smtClean="0">
                <a:latin typeface="Courier" charset="0"/>
              </a:rPr>
              <a:t>ISBN 0-321-33025-0</a:t>
            </a:r>
          </a:p>
        </p:txBody>
      </p:sp>
      <p:pic>
        <p:nvPicPr>
          <p:cNvPr id="5" name="Picture 5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"/>
            <a:ext cx="47720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95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14644EF-FB61-444D-AE7C-A6505EFF955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697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BD32E6B-ADB4-4D35-AD3D-1C26CF76D6F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167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8E33CAF5-4EEB-48AF-8F8D-320CD5D41D6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625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B2A28107-891E-491A-9D57-9DCBF62E388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616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066EBB45-726C-47C8-9C2C-521B5D64955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3746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63D7493-56D9-4D43-9FB7-935B797F1F3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0154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4F8CA35C-7575-4A1F-A2BA-6BA3BC3761E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8567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937562F0-2E5D-4437-827F-85D5670387D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1814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E2950F4D-EDAD-4191-B886-FCAE215349E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809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170D278-ED6F-4E0F-9DA7-DE0BDD42CE3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4619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1-</a:t>
            </a:r>
            <a:fld id="{E5197B2A-8E89-45B4-B525-C5EC5C037E6F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Bölüm 5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3962400" cy="23622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CC3300"/>
                </a:solidFill>
              </a:rPr>
              <a:t>Adlar</a:t>
            </a:r>
            <a:r>
              <a:rPr lang="en-US" altLang="tr-TR" smtClean="0">
                <a:solidFill>
                  <a:srgbClr val="CC3300"/>
                </a:solidFill>
              </a:rPr>
              <a:t>, </a:t>
            </a:r>
            <a:r>
              <a:rPr lang="tr-TR" altLang="tr-TR" smtClean="0">
                <a:solidFill>
                  <a:srgbClr val="CC3300"/>
                </a:solidFill>
              </a:rPr>
              <a:t>İlişkilendirmeler, Kapsamlar ve Tip Kontrolü</a:t>
            </a:r>
            <a:endParaRPr lang="en-US" altLang="tr-TR" smtClean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229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08D6057-D03B-4CA9-A2F2-67E5F47E49ED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</a:t>
            </a:r>
            <a:r>
              <a:rPr lang="en-US" altLang="tr-TR" smtClean="0">
                <a:solidFill>
                  <a:srgbClr val="666699"/>
                </a:solidFill>
              </a:rPr>
              <a:t>eğişken</a:t>
            </a:r>
            <a:r>
              <a:rPr lang="tr-TR" altLang="tr-TR" smtClean="0">
                <a:solidFill>
                  <a:srgbClr val="666699"/>
                </a:solidFill>
              </a:rPr>
              <a:t>lerin Özellikleri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tx2"/>
                </a:solidFill>
              </a:rPr>
              <a:t>Ad </a:t>
            </a:r>
            <a:r>
              <a:rPr lang="en-US" altLang="tr-TR" sz="2400" smtClean="0">
                <a:solidFill>
                  <a:schemeClr val="accent2"/>
                </a:solidFill>
              </a:rPr>
              <a:t>- </a:t>
            </a:r>
            <a:r>
              <a:rPr lang="tr-TR" altLang="tr-TR" sz="2400" smtClean="0">
                <a:solidFill>
                  <a:schemeClr val="accent2"/>
                </a:solidFill>
              </a:rPr>
              <a:t>Bütün</a:t>
            </a:r>
            <a:r>
              <a:rPr lang="en-US" altLang="tr-TR" sz="2400" smtClean="0">
                <a:solidFill>
                  <a:schemeClr val="accent2"/>
                </a:solidFill>
              </a:rPr>
              <a:t> değişken</a:t>
            </a:r>
            <a:r>
              <a:rPr lang="tr-TR" altLang="tr-TR" sz="2400" smtClean="0">
                <a:solidFill>
                  <a:schemeClr val="accent2"/>
                </a:solidFill>
              </a:rPr>
              <a:t>ler onlara sahip değildir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tx2"/>
                </a:solidFill>
              </a:rPr>
              <a:t>Adres</a:t>
            </a:r>
            <a:r>
              <a:rPr lang="en-US" altLang="tr-TR" sz="2400" smtClean="0"/>
              <a:t> </a:t>
            </a:r>
            <a:r>
              <a:rPr lang="en-US" altLang="tr-TR" sz="2400" smtClean="0">
                <a:solidFill>
                  <a:schemeClr val="accent2"/>
                </a:solidFill>
              </a:rPr>
              <a:t>– </a:t>
            </a:r>
            <a:r>
              <a:rPr lang="tr-TR" altLang="tr-TR" sz="2400" smtClean="0">
                <a:solidFill>
                  <a:schemeClr val="accent2"/>
                </a:solidFill>
              </a:rPr>
              <a:t>İlişkili olduğu bellek adresi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Bir</a:t>
            </a:r>
            <a:r>
              <a:rPr lang="en-US" altLang="tr-TR" sz="2000" smtClean="0">
                <a:solidFill>
                  <a:srgbClr val="666699"/>
                </a:solidFill>
              </a:rPr>
              <a:t> değişken </a:t>
            </a:r>
            <a:r>
              <a:rPr lang="tr-TR" altLang="tr-TR" sz="2000" smtClean="0">
                <a:solidFill>
                  <a:srgbClr val="666699"/>
                </a:solidFill>
              </a:rPr>
              <a:t>çalışma süresi boyunca farklı zamanlarda farklı adreslere sahip olabilir</a:t>
            </a:r>
            <a:endParaRPr lang="en-US" altLang="tr-TR" sz="2000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Bir</a:t>
            </a:r>
            <a:r>
              <a:rPr lang="en-US" altLang="tr-TR" sz="2000" smtClean="0">
                <a:solidFill>
                  <a:srgbClr val="666699"/>
                </a:solidFill>
              </a:rPr>
              <a:t> değişken </a:t>
            </a:r>
            <a:r>
              <a:rPr lang="tr-TR" altLang="tr-TR" sz="2000" smtClean="0">
                <a:solidFill>
                  <a:srgbClr val="666699"/>
                </a:solidFill>
              </a:rPr>
              <a:t>bir program içerisinde farklı yerlerde farklı adreslere sahip olabilir</a:t>
            </a:r>
            <a:endParaRPr lang="en-US" altLang="tr-TR" sz="2000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Eğer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iki</a:t>
            </a:r>
            <a:r>
              <a:rPr lang="en-US" altLang="tr-TR" sz="2000" smtClean="0">
                <a:solidFill>
                  <a:srgbClr val="666699"/>
                </a:solidFill>
              </a:rPr>
              <a:t> değişken</a:t>
            </a:r>
            <a:r>
              <a:rPr lang="tr-TR" altLang="tr-TR" sz="2000" smtClean="0">
                <a:solidFill>
                  <a:srgbClr val="666699"/>
                </a:solidFill>
              </a:rPr>
              <a:t> </a:t>
            </a:r>
            <a:r>
              <a:rPr lang="en-US" altLang="tr-TR" sz="2000" smtClean="0">
                <a:solidFill>
                  <a:srgbClr val="666699"/>
                </a:solidFill>
              </a:rPr>
              <a:t>ad</a:t>
            </a:r>
            <a:r>
              <a:rPr lang="tr-TR" altLang="tr-TR" sz="2000" smtClean="0">
                <a:solidFill>
                  <a:srgbClr val="666699"/>
                </a:solidFill>
              </a:rPr>
              <a:t>ı aynı bellek konumuna erişmek için kullanılabiliyorsa</a:t>
            </a:r>
            <a:r>
              <a:rPr lang="en-US" altLang="tr-TR" sz="2000" smtClean="0">
                <a:solidFill>
                  <a:srgbClr val="666699"/>
                </a:solidFill>
              </a:rPr>
              <a:t>, </a:t>
            </a:r>
            <a:r>
              <a:rPr lang="tr-TR" altLang="tr-TR" sz="2000" smtClean="0">
                <a:solidFill>
                  <a:srgbClr val="666699"/>
                </a:solidFill>
              </a:rPr>
              <a:t>bunlara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chemeClr val="tx2"/>
                </a:solidFill>
              </a:rPr>
              <a:t>takma ad</a:t>
            </a:r>
            <a:r>
              <a:rPr lang="tr-TR" altLang="tr-TR" sz="2000" smtClean="0">
                <a:solidFill>
                  <a:srgbClr val="666699"/>
                </a:solidFill>
              </a:rPr>
              <a:t> adı verilir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Takma adlar, C ve C++ birleşimleri, referans değişkenleri ve işaretçiler aracılığıyla oluşturulur</a:t>
            </a:r>
            <a:endParaRPr lang="en-US" altLang="tr-TR" sz="2000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Takma adlar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okunabilirlik açısından zararlıdır</a:t>
            </a:r>
            <a:r>
              <a:rPr lang="en-US" altLang="tr-TR" sz="2000" smtClean="0">
                <a:solidFill>
                  <a:srgbClr val="666699"/>
                </a:solidFill>
              </a:rPr>
              <a:t> (program </a:t>
            </a:r>
            <a:r>
              <a:rPr lang="tr-TR" altLang="tr-TR" sz="2000" smtClean="0">
                <a:solidFill>
                  <a:srgbClr val="666699"/>
                </a:solidFill>
              </a:rPr>
              <a:t>okuyucuları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hepsini hatırlamak zorundadır</a:t>
            </a:r>
            <a:r>
              <a:rPr lang="en-US" altLang="tr-TR" sz="2000" smtClean="0">
                <a:solidFill>
                  <a:srgbClr val="666699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331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703645B-5FC5-49DA-B52F-213760AD9F0A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</a:t>
            </a:r>
            <a:r>
              <a:rPr lang="en-US" altLang="tr-TR" smtClean="0">
                <a:solidFill>
                  <a:srgbClr val="666699"/>
                </a:solidFill>
              </a:rPr>
              <a:t>eğişken</a:t>
            </a:r>
            <a:r>
              <a:rPr lang="tr-TR" altLang="tr-TR" smtClean="0">
                <a:solidFill>
                  <a:srgbClr val="666699"/>
                </a:solidFill>
              </a:rPr>
              <a:t>lerin Özellikleri</a:t>
            </a:r>
            <a:r>
              <a:rPr lang="en-US" altLang="tr-TR" smtClean="0">
                <a:solidFill>
                  <a:srgbClr val="666699"/>
                </a:solidFill>
              </a:rPr>
              <a:t> (devamı)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i="1" smtClean="0">
                <a:solidFill>
                  <a:schemeClr val="accent2"/>
                </a:solidFill>
              </a:rPr>
              <a:t>Tip</a:t>
            </a:r>
            <a:r>
              <a:rPr lang="en-US" altLang="tr-TR" sz="2400" smtClean="0"/>
              <a:t> </a:t>
            </a:r>
            <a:r>
              <a:rPr lang="en-US" altLang="tr-TR" sz="2400" smtClean="0">
                <a:solidFill>
                  <a:schemeClr val="accent2"/>
                </a:solidFill>
              </a:rPr>
              <a:t>– </a:t>
            </a:r>
            <a:r>
              <a:rPr lang="tr-TR" altLang="tr-TR" sz="2400" smtClean="0">
                <a:solidFill>
                  <a:schemeClr val="accent2"/>
                </a:solidFill>
              </a:rPr>
              <a:t>Değişken değerlerinin aralığını</a:t>
            </a:r>
            <a:r>
              <a:rPr lang="en-US" altLang="tr-TR" sz="2400" smtClean="0">
                <a:solidFill>
                  <a:schemeClr val="accent2"/>
                </a:solidFill>
              </a:rPr>
              <a:t> ve </a:t>
            </a:r>
            <a:r>
              <a:rPr lang="tr-TR" altLang="tr-TR" sz="2400" smtClean="0">
                <a:solidFill>
                  <a:schemeClr val="accent2"/>
                </a:solidFill>
              </a:rPr>
              <a:t>o tipin değerleri için tanımlanan işlemler kümesini belirler</a:t>
            </a:r>
            <a:r>
              <a:rPr lang="en-US" altLang="tr-TR" sz="2400" smtClean="0">
                <a:solidFill>
                  <a:schemeClr val="accent2"/>
                </a:solidFill>
              </a:rPr>
              <a:t>; </a:t>
            </a:r>
            <a:r>
              <a:rPr lang="tr-TR" altLang="tr-TR" sz="2400" smtClean="0">
                <a:solidFill>
                  <a:schemeClr val="accent2"/>
                </a:solidFill>
              </a:rPr>
              <a:t>kayan-noktalı olduğu durumda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tip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aynı zamanda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duyarlılığı da belirler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i="1" smtClean="0">
                <a:solidFill>
                  <a:schemeClr val="accent2"/>
                </a:solidFill>
              </a:rPr>
              <a:t>Değer</a:t>
            </a:r>
            <a:r>
              <a:rPr lang="tr-TR" altLang="tr-TR" sz="2400" smtClean="0">
                <a:solidFill>
                  <a:schemeClr val="accent2"/>
                </a:solidFill>
              </a:rPr>
              <a:t> </a:t>
            </a:r>
            <a:r>
              <a:rPr lang="en-US" altLang="tr-TR" sz="2400" smtClean="0">
                <a:solidFill>
                  <a:schemeClr val="accent2"/>
                </a:solidFill>
              </a:rPr>
              <a:t>- </a:t>
            </a:r>
            <a:r>
              <a:rPr lang="tr-TR" altLang="tr-TR" sz="2400" smtClean="0">
                <a:solidFill>
                  <a:schemeClr val="accent2"/>
                </a:solidFill>
              </a:rPr>
              <a:t>D</a:t>
            </a:r>
            <a:r>
              <a:rPr lang="en-US" altLang="tr-TR" sz="2400" smtClean="0">
                <a:solidFill>
                  <a:schemeClr val="accent2"/>
                </a:solidFill>
              </a:rPr>
              <a:t>eğişken i</a:t>
            </a:r>
            <a:r>
              <a:rPr lang="tr-TR" altLang="tr-TR" sz="2400" smtClean="0">
                <a:solidFill>
                  <a:schemeClr val="accent2"/>
                </a:solidFill>
              </a:rPr>
              <a:t>le ilişkilendirilmiş olan konumun içeriği</a:t>
            </a:r>
          </a:p>
          <a:p>
            <a:pPr marL="342900" lvl="1" indent="-342900" eaLnBrk="1" hangingPunct="1">
              <a:buFontTx/>
              <a:buNone/>
            </a:pPr>
            <a:r>
              <a:rPr lang="tr-TR" altLang="tr-TR" smtClean="0">
                <a:solidFill>
                  <a:schemeClr val="accent2"/>
                </a:solidFill>
              </a:rPr>
              <a:t>   - Bir </a:t>
            </a:r>
            <a:r>
              <a:rPr lang="en-US" altLang="tr-TR" smtClean="0">
                <a:solidFill>
                  <a:schemeClr val="accent2"/>
                </a:solidFill>
              </a:rPr>
              <a:t>değişken</a:t>
            </a:r>
            <a:r>
              <a:rPr lang="tr-TR" altLang="tr-TR" smtClean="0">
                <a:solidFill>
                  <a:schemeClr val="accent2"/>
                </a:solidFill>
              </a:rPr>
              <a:t>in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l</a:t>
            </a:r>
            <a:r>
              <a:rPr lang="en-US" altLang="tr-TR" smtClean="0">
                <a:solidFill>
                  <a:schemeClr val="accent2"/>
                </a:solidFill>
              </a:rPr>
              <a:t>-</a:t>
            </a:r>
            <a:r>
              <a:rPr lang="tr-TR" altLang="tr-TR" smtClean="0">
                <a:solidFill>
                  <a:schemeClr val="accent2"/>
                </a:solidFill>
              </a:rPr>
              <a:t>değeri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onun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adresidir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marL="342900" lvl="1" indent="-342900" eaLnBrk="1" hangingPunct="1">
              <a:buFontTx/>
              <a:buNone/>
            </a:pPr>
            <a:r>
              <a:rPr lang="tr-TR" altLang="tr-TR" smtClean="0">
                <a:solidFill>
                  <a:schemeClr val="accent2"/>
                </a:solidFill>
              </a:rPr>
              <a:t>   - Bir </a:t>
            </a:r>
            <a:r>
              <a:rPr lang="en-US" altLang="tr-TR" smtClean="0">
                <a:solidFill>
                  <a:schemeClr val="accent2"/>
                </a:solidFill>
              </a:rPr>
              <a:t>değişken</a:t>
            </a:r>
            <a:r>
              <a:rPr lang="tr-TR" altLang="tr-TR" smtClean="0">
                <a:solidFill>
                  <a:schemeClr val="accent2"/>
                </a:solidFill>
              </a:rPr>
              <a:t>in</a:t>
            </a:r>
            <a:r>
              <a:rPr lang="en-US" altLang="tr-TR" smtClean="0">
                <a:solidFill>
                  <a:schemeClr val="accent2"/>
                </a:solidFill>
              </a:rPr>
              <a:t> r-</a:t>
            </a:r>
            <a:r>
              <a:rPr lang="tr-TR" altLang="tr-TR" smtClean="0">
                <a:solidFill>
                  <a:schemeClr val="accent2"/>
                </a:solidFill>
              </a:rPr>
              <a:t>değeri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onun değeridir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i="1" smtClean="0">
                <a:solidFill>
                  <a:schemeClr val="accent2"/>
                </a:solidFill>
              </a:rPr>
              <a:t>Soyut bellek hücresi</a:t>
            </a:r>
            <a:r>
              <a:rPr lang="en-US" altLang="tr-TR" sz="2400" i="1" smtClean="0"/>
              <a:t> </a:t>
            </a:r>
            <a:r>
              <a:rPr lang="en-US" altLang="tr-TR" sz="2400" smtClean="0">
                <a:solidFill>
                  <a:schemeClr val="accent2"/>
                </a:solidFill>
              </a:rPr>
              <a:t>- </a:t>
            </a:r>
            <a:r>
              <a:rPr lang="tr-TR" altLang="tr-TR" sz="2400" smtClean="0">
                <a:solidFill>
                  <a:schemeClr val="accent2"/>
                </a:solidFill>
              </a:rPr>
              <a:t>D</a:t>
            </a:r>
            <a:r>
              <a:rPr lang="en-US" altLang="tr-TR" sz="2400" smtClean="0">
                <a:solidFill>
                  <a:schemeClr val="accent2"/>
                </a:solidFill>
              </a:rPr>
              <a:t>eğişken i</a:t>
            </a:r>
            <a:r>
              <a:rPr lang="tr-TR" altLang="tr-TR" sz="2400" smtClean="0">
                <a:solidFill>
                  <a:schemeClr val="accent2"/>
                </a:solidFill>
              </a:rPr>
              <a:t>le ilişkilendirilmiş olan fiziksel hücre veya hücreler koleksiyonu</a:t>
            </a:r>
            <a:endParaRPr lang="en-US" altLang="tr-T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433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429AEF1-4A5B-4169-8E45-0382FFE39E86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Bağlama</a:t>
            </a:r>
            <a:r>
              <a:rPr lang="tr-TR" altLang="tr-TR" smtClean="0">
                <a:solidFill>
                  <a:srgbClr val="666699"/>
                </a:solidFill>
              </a:rPr>
              <a:t> Kavramı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i="1" smtClean="0">
                <a:solidFill>
                  <a:schemeClr val="accent2"/>
                </a:solidFill>
              </a:rPr>
              <a:t>Bağlama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bir özellik ve bir varlık arasında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veya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işlem</a:t>
            </a:r>
            <a:r>
              <a:rPr lang="en-US" altLang="tr-TR" smtClean="0">
                <a:solidFill>
                  <a:schemeClr val="accent2"/>
                </a:solidFill>
              </a:rPr>
              <a:t> ve </a:t>
            </a:r>
            <a:r>
              <a:rPr lang="tr-TR" altLang="tr-TR" smtClean="0">
                <a:solidFill>
                  <a:schemeClr val="accent2"/>
                </a:solidFill>
              </a:rPr>
              <a:t>bir sembol arasındaki gibi bir ilişkilendirmedir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i="1" smtClean="0">
                <a:solidFill>
                  <a:schemeClr val="accent2"/>
                </a:solidFill>
              </a:rPr>
              <a:t>Bağlama süresi</a:t>
            </a:r>
            <a:r>
              <a:rPr lang="en-US" altLang="tr-TR" i="1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b</a:t>
            </a:r>
            <a:r>
              <a:rPr lang="en-US" altLang="tr-TR" smtClean="0">
                <a:solidFill>
                  <a:schemeClr val="accent2"/>
                </a:solidFill>
              </a:rPr>
              <a:t>ağlama</a:t>
            </a:r>
            <a:r>
              <a:rPr lang="tr-TR" altLang="tr-TR" smtClean="0">
                <a:solidFill>
                  <a:schemeClr val="accent2"/>
                </a:solidFill>
              </a:rPr>
              <a:t>nın meydana geldiği süredir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5363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0C4722E-1EAD-4E3A-B068-2860869FA166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610600" cy="8382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Olası Bağlama Süreleri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mtClean="0"/>
              <a:t>D</a:t>
            </a:r>
            <a:r>
              <a:rPr lang="en-US" altLang="tr-TR" smtClean="0"/>
              <a:t>il </a:t>
            </a:r>
            <a:r>
              <a:rPr lang="tr-TR" altLang="tr-TR" smtClean="0"/>
              <a:t>tasarım süresi </a:t>
            </a:r>
            <a:r>
              <a:rPr lang="tr-TR" altLang="tr-TR" smtClean="0">
                <a:solidFill>
                  <a:schemeClr val="accent2"/>
                </a:solidFill>
              </a:rPr>
              <a:t>-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Operatör sembollerini işlemlere bağlama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mtClean="0"/>
              <a:t>D</a:t>
            </a:r>
            <a:r>
              <a:rPr lang="en-US" altLang="tr-TR" smtClean="0"/>
              <a:t>il </a:t>
            </a:r>
            <a:r>
              <a:rPr lang="tr-TR" altLang="tr-TR" smtClean="0"/>
              <a:t>uygulama süresi </a:t>
            </a:r>
            <a:r>
              <a:rPr lang="tr-TR" altLang="tr-TR" smtClean="0">
                <a:solidFill>
                  <a:schemeClr val="accent2"/>
                </a:solidFill>
              </a:rPr>
              <a:t>–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Kayan nokta tipini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gösterime bağlama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mtClean="0"/>
              <a:t>Derleme süresi </a:t>
            </a:r>
            <a:r>
              <a:rPr lang="tr-TR" altLang="tr-TR" smtClean="0">
                <a:solidFill>
                  <a:schemeClr val="accent2"/>
                </a:solidFill>
              </a:rPr>
              <a:t>-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</a:t>
            </a:r>
            <a:r>
              <a:rPr lang="en-US" altLang="tr-TR" smtClean="0">
                <a:solidFill>
                  <a:schemeClr val="accent2"/>
                </a:solidFill>
              </a:rPr>
              <a:t>değişken</a:t>
            </a:r>
            <a:r>
              <a:rPr lang="tr-TR" altLang="tr-TR" smtClean="0">
                <a:solidFill>
                  <a:schemeClr val="accent2"/>
                </a:solidFill>
              </a:rPr>
              <a:t>i</a:t>
            </a:r>
            <a:r>
              <a:rPr lang="en-US" altLang="tr-TR" smtClean="0">
                <a:solidFill>
                  <a:schemeClr val="accent2"/>
                </a:solidFill>
              </a:rPr>
              <a:t> C </a:t>
            </a:r>
            <a:r>
              <a:rPr lang="tr-TR" altLang="tr-TR" smtClean="0">
                <a:solidFill>
                  <a:schemeClr val="accent2"/>
                </a:solidFill>
              </a:rPr>
              <a:t>veya</a:t>
            </a:r>
            <a:r>
              <a:rPr lang="en-US" altLang="tr-TR" smtClean="0">
                <a:solidFill>
                  <a:schemeClr val="accent2"/>
                </a:solidFill>
              </a:rPr>
              <a:t> Java</a:t>
            </a:r>
            <a:r>
              <a:rPr lang="tr-TR" altLang="tr-TR" smtClean="0">
                <a:solidFill>
                  <a:schemeClr val="accent2"/>
                </a:solidFill>
              </a:rPr>
              <a:t>’daki bir tipe bağlama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mtClean="0"/>
              <a:t>Yükleme süresi </a:t>
            </a:r>
            <a:r>
              <a:rPr lang="tr-TR" altLang="tr-TR" smtClean="0">
                <a:solidFill>
                  <a:schemeClr val="accent2"/>
                </a:solidFill>
              </a:rPr>
              <a:t>- 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C veya C++ 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tr-TR" altLang="tr-TR" smtClean="0">
                <a:solidFill>
                  <a:schemeClr val="accent2"/>
                </a:solidFill>
              </a:rPr>
              <a:t> </a:t>
            </a:r>
            <a:r>
              <a:rPr lang="en-US" altLang="tr-TR" smtClean="0">
                <a:solidFill>
                  <a:schemeClr val="accent2"/>
                </a:solidFill>
              </a:rPr>
              <a:t>değişken</a:t>
            </a:r>
            <a:r>
              <a:rPr lang="tr-TR" altLang="tr-TR" smtClean="0">
                <a:solidFill>
                  <a:schemeClr val="accent2"/>
                </a:solidFill>
              </a:rPr>
              <a:t>ini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bellek hücresine bağlama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mtClean="0"/>
              <a:t>Yürütme süresi </a:t>
            </a:r>
            <a:r>
              <a:rPr lang="tr-TR" altLang="tr-TR" smtClean="0">
                <a:solidFill>
                  <a:schemeClr val="accent2"/>
                </a:solidFill>
              </a:rPr>
              <a:t>-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statik olmayan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yerel</a:t>
            </a:r>
            <a:r>
              <a:rPr lang="en-US" altLang="tr-TR" smtClean="0">
                <a:solidFill>
                  <a:schemeClr val="accent2"/>
                </a:solidFill>
              </a:rPr>
              <a:t> değişken</a:t>
            </a:r>
            <a:r>
              <a:rPr lang="tr-TR" altLang="tr-TR" smtClean="0">
                <a:solidFill>
                  <a:schemeClr val="accent2"/>
                </a:solidFill>
              </a:rPr>
              <a:t>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bellek hücresine bağlama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638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AF994F4-55AB-4DD0-87CF-34EFED0EFE48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Statik ve Dinamik Bağlama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</a:t>
            </a:r>
            <a:r>
              <a:rPr lang="en-US" altLang="tr-TR" smtClean="0">
                <a:solidFill>
                  <a:schemeClr val="accent2"/>
                </a:solidFill>
              </a:rPr>
              <a:t>ağlama</a:t>
            </a:r>
            <a:r>
              <a:rPr lang="tr-TR" altLang="tr-TR" smtClean="0">
                <a:solidFill>
                  <a:schemeClr val="accent2"/>
                </a:solidFill>
              </a:rPr>
              <a:t> eğer yürütme süresinden önce meydana geliyor ve programın çalışması boyunca değişmeden kalıyorsa </a:t>
            </a:r>
            <a:r>
              <a:rPr lang="tr-TR" altLang="tr-TR" i="1" smtClean="0">
                <a:solidFill>
                  <a:schemeClr val="accent2"/>
                </a:solidFill>
              </a:rPr>
              <a:t>statiktir</a:t>
            </a:r>
            <a:endParaRPr lang="en-US" altLang="tr-TR" i="1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</a:t>
            </a:r>
            <a:r>
              <a:rPr lang="en-US" altLang="tr-TR" smtClean="0">
                <a:solidFill>
                  <a:schemeClr val="accent2"/>
                </a:solidFill>
              </a:rPr>
              <a:t>ağlama</a:t>
            </a:r>
            <a:r>
              <a:rPr lang="tr-TR" altLang="tr-TR" smtClean="0">
                <a:solidFill>
                  <a:schemeClr val="accent2"/>
                </a:solidFill>
              </a:rPr>
              <a:t> eğer yürütme süresi sırasında meydana geliyor veya programın çalışması sırasında değişebiliyorsa </a:t>
            </a:r>
            <a:r>
              <a:rPr lang="tr-TR" altLang="tr-TR" i="1" smtClean="0">
                <a:solidFill>
                  <a:schemeClr val="accent2"/>
                </a:solidFill>
              </a:rPr>
              <a:t>dinamiktir</a:t>
            </a:r>
            <a:endParaRPr lang="en-US" altLang="tr-TR" i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741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03492A5-F3F8-4E79-8492-27164A56D3C6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Tip Bağlaması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tip nasıl belirlenir</a:t>
            </a:r>
            <a:r>
              <a:rPr lang="en-US" altLang="tr-TR" smtClean="0">
                <a:solidFill>
                  <a:schemeClr val="accent2"/>
                </a:solidFill>
              </a:rPr>
              <a:t>?</a:t>
            </a:r>
          </a:p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Bağlama</a:t>
            </a:r>
            <a:r>
              <a:rPr lang="tr-TR" altLang="tr-TR" smtClean="0">
                <a:solidFill>
                  <a:schemeClr val="accent2"/>
                </a:solidFill>
              </a:rPr>
              <a:t> ne zaman meydana gelir</a:t>
            </a:r>
            <a:r>
              <a:rPr lang="en-US" altLang="tr-TR" smtClean="0">
                <a:solidFill>
                  <a:schemeClr val="accent2"/>
                </a:solidFill>
              </a:rPr>
              <a:t>?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Eğer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statik ise</a:t>
            </a:r>
            <a:r>
              <a:rPr lang="en-US" altLang="tr-TR" smtClean="0">
                <a:solidFill>
                  <a:schemeClr val="accent2"/>
                </a:solidFill>
              </a:rPr>
              <a:t>, t</a:t>
            </a:r>
            <a:r>
              <a:rPr lang="tr-TR" altLang="tr-TR" smtClean="0">
                <a:solidFill>
                  <a:schemeClr val="accent2"/>
                </a:solidFill>
              </a:rPr>
              <a:t>i</a:t>
            </a:r>
            <a:r>
              <a:rPr lang="en-US" altLang="tr-TR" smtClean="0">
                <a:solidFill>
                  <a:schemeClr val="accent2"/>
                </a:solidFill>
              </a:rPr>
              <a:t>p </a:t>
            </a:r>
            <a:r>
              <a:rPr lang="tr-TR" altLang="tr-TR" smtClean="0">
                <a:solidFill>
                  <a:schemeClr val="accent2"/>
                </a:solidFill>
              </a:rPr>
              <a:t>açık (belirtik)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veya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kapalı (örtük)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bildirim ile belirlenebilir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843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8450F56-2C90-4892-BA91-18505FAA613E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Açık/Kapalı Bildirim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i="1" smtClean="0">
                <a:solidFill>
                  <a:schemeClr val="accent2"/>
                </a:solidFill>
              </a:rPr>
              <a:t>Açık bildirim</a:t>
            </a:r>
            <a:r>
              <a:rPr lang="tr-TR" altLang="tr-TR" smtClean="0">
                <a:solidFill>
                  <a:schemeClr val="accent2"/>
                </a:solidFill>
              </a:rPr>
              <a:t>,</a:t>
            </a:r>
            <a:r>
              <a:rPr lang="en-US" altLang="tr-TR" smtClean="0">
                <a:solidFill>
                  <a:schemeClr val="accent2"/>
                </a:solidFill>
              </a:rPr>
              <a:t> değişken</a:t>
            </a:r>
            <a:r>
              <a:rPr lang="tr-TR" altLang="tr-TR" smtClean="0">
                <a:solidFill>
                  <a:schemeClr val="accent2"/>
                </a:solidFill>
              </a:rPr>
              <a:t>lerin tiplerini tanımlamak için kullanılan bir program ifadesidir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i="1" smtClean="0">
                <a:solidFill>
                  <a:schemeClr val="accent2"/>
                </a:solidFill>
              </a:rPr>
              <a:t>Kapalı</a:t>
            </a:r>
            <a:r>
              <a:rPr lang="en-US" altLang="tr-TR" i="1" smtClean="0">
                <a:solidFill>
                  <a:schemeClr val="accent2"/>
                </a:solidFill>
              </a:rPr>
              <a:t> bildirim</a:t>
            </a:r>
            <a:r>
              <a:rPr lang="en-US" altLang="tr-TR" smtClean="0">
                <a:solidFill>
                  <a:schemeClr val="accent2"/>
                </a:solidFill>
              </a:rPr>
              <a:t>, bildirim ifadeleri yerine varsayılan sözleşmeler yoluyla değişkenlerin tiplerini belirtmek için bir varsayılan mekanizmadır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FORTRAN, </a:t>
            </a:r>
            <a:r>
              <a:rPr lang="tr-TR" altLang="tr-TR" smtClean="0">
                <a:solidFill>
                  <a:schemeClr val="accent2"/>
                </a:solidFill>
              </a:rPr>
              <a:t>BASIC, </a:t>
            </a:r>
            <a:r>
              <a:rPr lang="en-US" altLang="tr-TR" smtClean="0">
                <a:solidFill>
                  <a:schemeClr val="accent2"/>
                </a:solidFill>
              </a:rPr>
              <a:t>Perl</a:t>
            </a:r>
            <a:r>
              <a:rPr lang="tr-TR" altLang="tr-TR" smtClean="0">
                <a:solidFill>
                  <a:schemeClr val="accent2"/>
                </a:solidFill>
              </a:rPr>
              <a:t>, Ruby, JavaScript ve PHP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kapalı</a:t>
            </a:r>
            <a:r>
              <a:rPr lang="en-US" altLang="tr-TR" smtClean="0">
                <a:solidFill>
                  <a:schemeClr val="accent2"/>
                </a:solidFill>
              </a:rPr>
              <a:t> bildirim</a:t>
            </a:r>
            <a:r>
              <a:rPr lang="tr-TR" altLang="tr-TR" smtClean="0">
                <a:solidFill>
                  <a:schemeClr val="accent2"/>
                </a:solidFill>
              </a:rPr>
              <a:t>ler sağlar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Avanta</a:t>
            </a:r>
            <a:r>
              <a:rPr lang="tr-TR" altLang="tr-TR" smtClean="0">
                <a:solidFill>
                  <a:srgbClr val="666699"/>
                </a:solidFill>
              </a:rPr>
              <a:t>j</a:t>
            </a:r>
            <a:r>
              <a:rPr lang="en-US" altLang="tr-TR" smtClean="0">
                <a:solidFill>
                  <a:srgbClr val="666699"/>
                </a:solidFill>
              </a:rPr>
              <a:t>: </a:t>
            </a:r>
            <a:r>
              <a:rPr lang="tr-TR" altLang="tr-TR" smtClean="0">
                <a:solidFill>
                  <a:srgbClr val="666699"/>
                </a:solidFill>
              </a:rPr>
              <a:t>Yazılabilirlik (küçük bir kolaylık)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D</a:t>
            </a:r>
            <a:r>
              <a:rPr lang="tr-TR" altLang="tr-TR" smtClean="0">
                <a:solidFill>
                  <a:srgbClr val="666699"/>
                </a:solidFill>
              </a:rPr>
              <a:t>eza</a:t>
            </a:r>
            <a:r>
              <a:rPr lang="en-US" altLang="tr-TR" smtClean="0">
                <a:solidFill>
                  <a:srgbClr val="666699"/>
                </a:solidFill>
              </a:rPr>
              <a:t>vanta</a:t>
            </a:r>
            <a:r>
              <a:rPr lang="tr-TR" altLang="tr-TR" smtClean="0">
                <a:solidFill>
                  <a:srgbClr val="666699"/>
                </a:solidFill>
              </a:rPr>
              <a:t>j</a:t>
            </a:r>
            <a:r>
              <a:rPr lang="en-US" altLang="tr-TR" smtClean="0">
                <a:solidFill>
                  <a:srgbClr val="666699"/>
                </a:solidFill>
              </a:rPr>
              <a:t>: </a:t>
            </a:r>
            <a:r>
              <a:rPr lang="tr-TR" altLang="tr-TR" smtClean="0">
                <a:solidFill>
                  <a:srgbClr val="666699"/>
                </a:solidFill>
              </a:rPr>
              <a:t>Güvenilirlik</a:t>
            </a:r>
            <a:r>
              <a:rPr lang="en-US" altLang="tr-TR" smtClean="0">
                <a:solidFill>
                  <a:srgbClr val="666699"/>
                </a:solidFill>
              </a:rPr>
              <a:t> (Perl</a:t>
            </a:r>
            <a:r>
              <a:rPr lang="tr-TR" altLang="tr-TR" smtClean="0">
                <a:solidFill>
                  <a:srgbClr val="666699"/>
                </a:solidFill>
              </a:rPr>
              <a:t> ile daha az sorun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Bazı diller değişkenlerin (bağlam) belirli tiplerinin tip kestirimini kullanır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C# - </a:t>
            </a:r>
            <a:r>
              <a:rPr lang="tr-TR" altLang="tr-TR" b="1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tr-TR" altLang="tr-TR" smtClean="0">
                <a:solidFill>
                  <a:srgbClr val="666699"/>
                </a:solidFill>
              </a:rPr>
              <a:t> ve başlangıç değeri ile bildirilebilir bir değişken vardır. Tipi, başlangıç değerini ayarlar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Visual BASIC 9.0+, ML, Haskell, F# ve Go tip kestirilmesini kullanır. Bir değişkenin görünümü bağlamın türünü de belirler</a:t>
            </a:r>
          </a:p>
          <a:p>
            <a:pPr lvl="1"/>
            <a:endParaRPr lang="tr-TR" altLang="tr-TR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68A87F5-0D02-4C08-B27B-328A7D6DE399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Açık/Kapalı Bildirim </a:t>
            </a:r>
            <a:r>
              <a:rPr lang="tr-TR" altLang="tr-TR" sz="2200" smtClean="0">
                <a:solidFill>
                  <a:srgbClr val="666699"/>
                </a:solidFill>
              </a:rPr>
              <a:t>(devamı)</a:t>
            </a:r>
            <a:endParaRPr lang="en-US" altLang="tr-TR" sz="2200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0483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BD061AD-4EC5-472E-B90A-CA122EEFEF0C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Dinamik Tip Bağlama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Dinamik Tip</a:t>
            </a:r>
            <a:r>
              <a:rPr lang="en-US" altLang="tr-TR" smtClean="0">
                <a:solidFill>
                  <a:schemeClr val="accent2"/>
                </a:solidFill>
              </a:rPr>
              <a:t> Bağlama</a:t>
            </a:r>
            <a:r>
              <a:rPr lang="tr-TR" altLang="tr-TR" smtClean="0">
                <a:solidFill>
                  <a:schemeClr val="accent2"/>
                </a:solidFill>
              </a:rPr>
              <a:t> </a:t>
            </a:r>
            <a:r>
              <a:rPr lang="en-US" altLang="tr-TR" smtClean="0">
                <a:solidFill>
                  <a:schemeClr val="accent2"/>
                </a:solidFill>
              </a:rPr>
              <a:t>(JavaScript</a:t>
            </a:r>
            <a:r>
              <a:rPr lang="tr-TR" altLang="tr-TR" smtClean="0">
                <a:solidFill>
                  <a:schemeClr val="accent2"/>
                </a:solidFill>
              </a:rPr>
              <a:t>, Python, Ruby, PHP ve C# (sınırlı)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B</a:t>
            </a:r>
            <a:r>
              <a:rPr lang="tr-TR" altLang="tr-TR" smtClean="0">
                <a:solidFill>
                  <a:schemeClr val="accent2"/>
                </a:solidFill>
              </a:rPr>
              <a:t>ir atama ifadesiyle belirlenir</a:t>
            </a:r>
            <a:br>
              <a:rPr lang="tr-TR" altLang="tr-TR" smtClean="0">
                <a:solidFill>
                  <a:schemeClr val="accent2"/>
                </a:solidFill>
              </a:rPr>
            </a:br>
            <a:r>
              <a:rPr lang="tr-TR" altLang="tr-TR" smtClean="0">
                <a:solidFill>
                  <a:schemeClr val="accent2"/>
                </a:solidFill>
              </a:rPr>
              <a:t>Ö</a:t>
            </a:r>
            <a:r>
              <a:rPr lang="en-US" altLang="tr-TR" smtClean="0">
                <a:solidFill>
                  <a:schemeClr val="accent2"/>
                </a:solidFill>
              </a:rPr>
              <a:t>rn., JavaScript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/>
              <a:t>		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list = [2, 4.33, 6, 8];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		list = 17.3;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Avantaj: </a:t>
            </a:r>
            <a:r>
              <a:rPr lang="tr-TR" altLang="tr-TR" smtClean="0">
                <a:solidFill>
                  <a:srgbClr val="666699"/>
                </a:solidFill>
              </a:rPr>
              <a:t>Esneklik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genel </a:t>
            </a:r>
            <a:r>
              <a:rPr lang="en-US" altLang="tr-TR" smtClean="0">
                <a:solidFill>
                  <a:srgbClr val="666699"/>
                </a:solidFill>
              </a:rPr>
              <a:t>program </a:t>
            </a:r>
            <a:r>
              <a:rPr lang="tr-TR" altLang="tr-TR" smtClean="0">
                <a:solidFill>
                  <a:srgbClr val="666699"/>
                </a:solidFill>
              </a:rPr>
              <a:t>birimleri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Dez</a:t>
            </a:r>
            <a:r>
              <a:rPr lang="tr-TR" altLang="tr-TR" smtClean="0">
                <a:solidFill>
                  <a:srgbClr val="666699"/>
                </a:solidFill>
              </a:rPr>
              <a:t>a</a:t>
            </a:r>
            <a:r>
              <a:rPr lang="en-US" altLang="tr-TR" smtClean="0">
                <a:solidFill>
                  <a:srgbClr val="666699"/>
                </a:solidFill>
              </a:rPr>
              <a:t>vantaj</a:t>
            </a:r>
            <a:r>
              <a:rPr lang="tr-TR" altLang="tr-TR" smtClean="0">
                <a:solidFill>
                  <a:srgbClr val="666699"/>
                </a:solidFill>
              </a:rPr>
              <a:t>lar</a:t>
            </a:r>
            <a:r>
              <a:rPr lang="en-US" altLang="tr-TR" smtClean="0">
                <a:solidFill>
                  <a:srgbClr val="666699"/>
                </a:solidFill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Yüksek maliyet</a:t>
            </a:r>
            <a:r>
              <a:rPr lang="en-US" altLang="tr-TR" smtClean="0">
                <a:solidFill>
                  <a:schemeClr val="accent2"/>
                </a:solidFill>
              </a:rPr>
              <a:t> (</a:t>
            </a:r>
            <a:r>
              <a:rPr lang="tr-TR" altLang="tr-TR" smtClean="0">
                <a:solidFill>
                  <a:schemeClr val="accent2"/>
                </a:solidFill>
              </a:rPr>
              <a:t>dinamik tip kontrolü</a:t>
            </a:r>
            <a:r>
              <a:rPr lang="en-US" altLang="tr-TR" smtClean="0">
                <a:solidFill>
                  <a:schemeClr val="accent2"/>
                </a:solidFill>
              </a:rPr>
              <a:t> ve </a:t>
            </a:r>
            <a:r>
              <a:rPr lang="tr-TR" altLang="tr-TR" smtClean="0">
                <a:solidFill>
                  <a:schemeClr val="accent2"/>
                </a:solidFill>
              </a:rPr>
              <a:t>yorumlama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Derleyici ile tip hatası saptamak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zordur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150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16256CC-123F-4A34-9129-E47087AC8FCD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Değişken Özellikleri </a:t>
            </a:r>
            <a:r>
              <a:rPr lang="en-US" altLang="tr-TR" sz="2800" smtClean="0">
                <a:solidFill>
                  <a:srgbClr val="666699"/>
                </a:solidFill>
              </a:rPr>
              <a:t>(devamı)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tx2"/>
                </a:solidFill>
              </a:rPr>
              <a:t>Bellek Bağlamalar </a:t>
            </a:r>
            <a:r>
              <a:rPr lang="en-US" altLang="tr-TR" smtClean="0">
                <a:solidFill>
                  <a:schemeClr val="tx2"/>
                </a:solidFill>
              </a:rPr>
              <a:t>&amp; </a:t>
            </a:r>
            <a:r>
              <a:rPr lang="tr-TR" altLang="tr-TR" smtClean="0">
                <a:solidFill>
                  <a:schemeClr val="tx2"/>
                </a:solidFill>
              </a:rPr>
              <a:t>Ö</a:t>
            </a:r>
            <a:r>
              <a:rPr lang="en-US" altLang="tr-TR" smtClean="0">
                <a:solidFill>
                  <a:schemeClr val="tx2"/>
                </a:solidFill>
              </a:rPr>
              <a:t>mür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tx2"/>
                </a:solidFill>
              </a:rPr>
              <a:t>Ayırma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rgbClr val="666699"/>
                </a:solidFill>
              </a:rPr>
              <a:t>– </a:t>
            </a:r>
            <a:r>
              <a:rPr lang="tr-TR" altLang="tr-TR" smtClean="0">
                <a:solidFill>
                  <a:srgbClr val="666699"/>
                </a:solidFill>
              </a:rPr>
              <a:t>Kullanabilir hücreler havuzundan bir hücre almak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tx2"/>
                </a:solidFill>
              </a:rPr>
              <a:t>Serbest Bırakma</a:t>
            </a:r>
            <a:r>
              <a:rPr lang="en-US" altLang="tr-TR" smtClean="0">
                <a:solidFill>
                  <a:schemeClr val="tx2"/>
                </a:solidFill>
              </a:rPr>
              <a:t> </a:t>
            </a:r>
            <a:r>
              <a:rPr lang="en-US" altLang="tr-TR" smtClean="0">
                <a:solidFill>
                  <a:srgbClr val="666699"/>
                </a:solidFill>
              </a:rPr>
              <a:t>– </a:t>
            </a:r>
            <a:r>
              <a:rPr lang="tr-TR" altLang="tr-TR" smtClean="0">
                <a:solidFill>
                  <a:srgbClr val="666699"/>
                </a:solidFill>
              </a:rPr>
              <a:t>Bir hücreyi havuza geri koymak</a:t>
            </a:r>
            <a:endParaRPr lang="en-US" altLang="tr-TR" smtClean="0">
              <a:solidFill>
                <a:srgbClr val="6666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değişken</a:t>
            </a:r>
            <a:r>
              <a:rPr lang="tr-TR" altLang="tr-TR" smtClean="0">
                <a:solidFill>
                  <a:schemeClr val="accent2"/>
                </a:solidFill>
              </a:rPr>
              <a:t>in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tx2"/>
                </a:solidFill>
              </a:rPr>
              <a:t>ö</a:t>
            </a:r>
            <a:r>
              <a:rPr lang="en-US" altLang="tr-TR" smtClean="0">
                <a:solidFill>
                  <a:schemeClr val="tx2"/>
                </a:solidFill>
              </a:rPr>
              <a:t>mr</a:t>
            </a:r>
            <a:r>
              <a:rPr lang="tr-TR" altLang="tr-TR" smtClean="0">
                <a:solidFill>
                  <a:schemeClr val="tx2"/>
                </a:solidFill>
              </a:rPr>
              <a:t>ü</a:t>
            </a:r>
            <a:r>
              <a:rPr lang="en-US" altLang="tr-TR" smtClean="0">
                <a:solidFill>
                  <a:schemeClr val="tx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onun belli bir bellek hücresine bağımlı olduğu sürece geçen zamandır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09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1731CAA-784D-45C1-97BF-BD08938BCCE2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Bölüm 5 Konular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Giriş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Adlar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D</a:t>
            </a:r>
            <a:r>
              <a:rPr lang="en-US" altLang="tr-TR" sz="2400" smtClean="0">
                <a:solidFill>
                  <a:schemeClr val="accent2"/>
                </a:solidFill>
              </a:rPr>
              <a:t>eğişken</a:t>
            </a:r>
            <a:r>
              <a:rPr lang="tr-TR" altLang="tr-TR" sz="2400" smtClean="0">
                <a:solidFill>
                  <a:schemeClr val="accent2"/>
                </a:solidFill>
              </a:rPr>
              <a:t>ler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Bağlama</a:t>
            </a:r>
            <a:r>
              <a:rPr lang="tr-TR" altLang="tr-TR" sz="2400" smtClean="0">
                <a:solidFill>
                  <a:schemeClr val="accent2"/>
                </a:solidFill>
              </a:rPr>
              <a:t> Kavramı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Kapsam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Kapsam</a:t>
            </a:r>
            <a:r>
              <a:rPr lang="tr-TR" altLang="tr-TR" sz="2400" smtClean="0">
                <a:solidFill>
                  <a:schemeClr val="accent2"/>
                </a:solidFill>
              </a:rPr>
              <a:t> </a:t>
            </a:r>
            <a:r>
              <a:rPr lang="en-US" altLang="tr-TR" sz="2400" smtClean="0">
                <a:solidFill>
                  <a:schemeClr val="accent2"/>
                </a:solidFill>
              </a:rPr>
              <a:t>ve Ömür</a:t>
            </a:r>
            <a:endParaRPr lang="tr-TR" altLang="tr-TR" sz="24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Referans Platformları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Adlandırılmış Sabitler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Tip Kontrolü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Kesin Tiplendirme (</a:t>
            </a:r>
            <a:r>
              <a:rPr lang="en-US" altLang="tr-TR" sz="2400" smtClean="0">
                <a:solidFill>
                  <a:schemeClr val="accent2"/>
                </a:solidFill>
              </a:rPr>
              <a:t>Strong Typing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Tip Uyumluluğu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253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5F830A2-2623-45B9-876D-E178DF81B6DE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Ömürlerine Göre Değişkenlerin Kategorileri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tx2"/>
                </a:solidFill>
              </a:rPr>
              <a:t>Statik </a:t>
            </a:r>
            <a:r>
              <a:rPr lang="tr-TR" altLang="tr-TR" smtClean="0"/>
              <a:t>- </a:t>
            </a:r>
            <a:r>
              <a:rPr lang="tr-TR" altLang="tr-TR" smtClean="0">
                <a:solidFill>
                  <a:schemeClr val="accent2"/>
                </a:solidFill>
              </a:rPr>
              <a:t>Çalışma başlamadan önce bellek hücrelerine bağlanır </a:t>
            </a:r>
            <a:r>
              <a:rPr lang="en-US" altLang="tr-TR" smtClean="0">
                <a:solidFill>
                  <a:schemeClr val="accent2"/>
                </a:solidFill>
              </a:rPr>
              <a:t>ve </a:t>
            </a:r>
            <a:r>
              <a:rPr lang="tr-TR" altLang="tr-TR" smtClean="0">
                <a:solidFill>
                  <a:schemeClr val="accent2"/>
                </a:solidFill>
              </a:rPr>
              <a:t>çalışma süresince aynı bellek hücresine bağımlı kalır</a:t>
            </a:r>
            <a:br>
              <a:rPr lang="tr-TR" altLang="tr-TR" smtClean="0">
                <a:solidFill>
                  <a:schemeClr val="accent2"/>
                </a:solidFill>
              </a:rPr>
            </a:br>
            <a:r>
              <a:rPr lang="tr-TR" altLang="tr-TR" smtClean="0">
                <a:solidFill>
                  <a:schemeClr val="accent2"/>
                </a:solidFill>
              </a:rPr>
              <a:t>Örn.,</a:t>
            </a:r>
            <a:r>
              <a:rPr lang="en-US" altLang="tr-TR" smtClean="0">
                <a:solidFill>
                  <a:schemeClr val="accent2"/>
                </a:solidFill>
              </a:rPr>
              <a:t> C</a:t>
            </a:r>
            <a:r>
              <a:rPr lang="tr-TR" altLang="tr-TR" smtClean="0">
                <a:solidFill>
                  <a:schemeClr val="accent2"/>
                </a:solidFill>
              </a:rPr>
              <a:t> ve C++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tr-TR" smtClean="0">
                <a:solidFill>
                  <a:schemeClr val="accent2"/>
                </a:solidFill>
              </a:rPr>
              <a:t> değişken</a:t>
            </a:r>
            <a:r>
              <a:rPr lang="tr-TR" altLang="tr-TR" smtClean="0">
                <a:solidFill>
                  <a:schemeClr val="accent2"/>
                </a:solidFill>
              </a:rPr>
              <a:t>leri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tx2"/>
                </a:solidFill>
              </a:rPr>
              <a:t>Avantaj</a:t>
            </a:r>
            <a:r>
              <a:rPr lang="tr-TR" altLang="tr-TR" smtClean="0">
                <a:solidFill>
                  <a:schemeClr val="tx2"/>
                </a:solidFill>
              </a:rPr>
              <a:t>lar</a:t>
            </a:r>
            <a:r>
              <a:rPr lang="en-US" altLang="tr-TR" smtClean="0"/>
              <a:t>: </a:t>
            </a:r>
            <a:r>
              <a:rPr lang="tr-TR" altLang="tr-TR" smtClean="0">
                <a:solidFill>
                  <a:srgbClr val="666699"/>
                </a:solidFill>
              </a:rPr>
              <a:t>Verimlilik </a:t>
            </a:r>
            <a:r>
              <a:rPr lang="en-US" altLang="tr-TR" smtClean="0">
                <a:solidFill>
                  <a:srgbClr val="666699"/>
                </a:solidFill>
              </a:rPr>
              <a:t>(</a:t>
            </a:r>
            <a:r>
              <a:rPr lang="tr-TR" altLang="tr-TR" smtClean="0">
                <a:solidFill>
                  <a:srgbClr val="666699"/>
                </a:solidFill>
              </a:rPr>
              <a:t>doğrudan</a:t>
            </a:r>
            <a:r>
              <a:rPr lang="en-US" altLang="tr-TR" smtClean="0">
                <a:solidFill>
                  <a:srgbClr val="666699"/>
                </a:solidFill>
              </a:rPr>
              <a:t> adres</a:t>
            </a:r>
            <a:r>
              <a:rPr lang="tr-TR" altLang="tr-TR" smtClean="0">
                <a:solidFill>
                  <a:srgbClr val="666699"/>
                </a:solidFill>
              </a:rPr>
              <a:t>leme</a:t>
            </a:r>
            <a:r>
              <a:rPr lang="en-US" altLang="tr-TR" smtClean="0">
                <a:solidFill>
                  <a:srgbClr val="666699"/>
                </a:solidFill>
              </a:rPr>
              <a:t>), </a:t>
            </a:r>
            <a:r>
              <a:rPr lang="tr-TR" altLang="tr-TR" smtClean="0">
                <a:solidFill>
                  <a:srgbClr val="666699"/>
                </a:solidFill>
              </a:rPr>
              <a:t>tarih-duyarlı altprogram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desteği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tx2"/>
                </a:solidFill>
              </a:rPr>
              <a:t>Dez</a:t>
            </a:r>
            <a:r>
              <a:rPr lang="tr-TR" altLang="tr-TR" smtClean="0">
                <a:solidFill>
                  <a:schemeClr val="tx2"/>
                </a:solidFill>
              </a:rPr>
              <a:t>a</a:t>
            </a:r>
            <a:r>
              <a:rPr lang="en-US" altLang="tr-TR" smtClean="0">
                <a:solidFill>
                  <a:schemeClr val="tx2"/>
                </a:solidFill>
              </a:rPr>
              <a:t>vantaj</a:t>
            </a:r>
            <a:r>
              <a:rPr lang="en-US" altLang="tr-TR" smtClean="0"/>
              <a:t>: </a:t>
            </a:r>
            <a:r>
              <a:rPr lang="tr-TR" altLang="tr-TR" smtClean="0">
                <a:solidFill>
                  <a:srgbClr val="666699"/>
                </a:solidFill>
              </a:rPr>
              <a:t>Esnek olmaması</a:t>
            </a:r>
            <a:r>
              <a:rPr lang="en-US" altLang="tr-TR" smtClean="0">
                <a:solidFill>
                  <a:srgbClr val="666699"/>
                </a:solidFill>
              </a:rPr>
              <a:t>  </a:t>
            </a:r>
            <a:r>
              <a:rPr lang="tr-TR" altLang="tr-TR" smtClean="0">
                <a:solidFill>
                  <a:srgbClr val="666699"/>
                </a:solidFill>
              </a:rPr>
              <a:t>(özyineleme yoktur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355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3847BA9-3BAA-4200-9712-AE40F43B1664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Yığın-dinamik -– Bellek bağlamaları kendi bildirim ifadeleri </a:t>
            </a:r>
            <a:r>
              <a:rPr lang="tr-TR" altLang="tr-TR" sz="2400" i="1" smtClean="0">
                <a:solidFill>
                  <a:schemeClr val="accent2"/>
                </a:solidFill>
              </a:rPr>
              <a:t>incelendiği</a:t>
            </a:r>
            <a:r>
              <a:rPr lang="tr-TR" altLang="tr-TR" sz="2400" smtClean="0">
                <a:solidFill>
                  <a:schemeClr val="accent2"/>
                </a:solidFill>
              </a:rPr>
              <a:t> zaman değişkenler için oluşturulur (yürütülen ile çalıştırılabilir kod ilişkili olduğu zaman bildirim ayrıntılıdır)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Skaler ise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adres dışındaki bütün özellikler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statik olarak bağlanmıştır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C altprogramlarındaki yerel</a:t>
            </a:r>
            <a:r>
              <a:rPr lang="en-US" altLang="tr-TR" sz="2000" smtClean="0">
                <a:solidFill>
                  <a:srgbClr val="666699"/>
                </a:solidFill>
              </a:rPr>
              <a:t> değişken</a:t>
            </a:r>
            <a:r>
              <a:rPr lang="tr-TR" altLang="tr-TR" sz="2000" smtClean="0">
                <a:solidFill>
                  <a:srgbClr val="666699"/>
                </a:solidFill>
              </a:rPr>
              <a:t>ler (statik bildirilmemişse)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ve Java metotları</a:t>
            </a:r>
            <a:endParaRPr lang="en-US" altLang="tr-TR" sz="2000" smtClean="0">
              <a:solidFill>
                <a:srgbClr val="6666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Avantaj: </a:t>
            </a:r>
            <a:r>
              <a:rPr lang="tr-TR" altLang="tr-TR" sz="2400" smtClean="0">
                <a:solidFill>
                  <a:schemeClr val="accent2"/>
                </a:solidFill>
              </a:rPr>
              <a:t>Özyinelemeye izin verir</a:t>
            </a:r>
            <a:r>
              <a:rPr lang="en-US" altLang="tr-TR" sz="2400" smtClean="0">
                <a:solidFill>
                  <a:schemeClr val="accent2"/>
                </a:solidFill>
              </a:rPr>
              <a:t>; </a:t>
            </a:r>
            <a:r>
              <a:rPr lang="tr-TR" altLang="tr-TR" sz="2400" smtClean="0">
                <a:solidFill>
                  <a:schemeClr val="accent2"/>
                </a:solidFill>
              </a:rPr>
              <a:t>belleği korur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Dez</a:t>
            </a:r>
            <a:r>
              <a:rPr lang="tr-TR" altLang="tr-TR" sz="2400" smtClean="0">
                <a:solidFill>
                  <a:schemeClr val="accent2"/>
                </a:solidFill>
              </a:rPr>
              <a:t>a</a:t>
            </a:r>
            <a:r>
              <a:rPr lang="en-US" altLang="tr-TR" sz="2400" smtClean="0">
                <a:solidFill>
                  <a:schemeClr val="accent2"/>
                </a:solidFill>
              </a:rPr>
              <a:t>vantaj</a:t>
            </a:r>
            <a:r>
              <a:rPr lang="tr-TR" altLang="tr-TR" sz="2400" smtClean="0">
                <a:solidFill>
                  <a:schemeClr val="accent2"/>
                </a:solidFill>
              </a:rPr>
              <a:t>lar</a:t>
            </a:r>
            <a:r>
              <a:rPr lang="en-US" altLang="tr-TR" sz="2400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Ayırma</a:t>
            </a:r>
            <a:r>
              <a:rPr lang="en-US" altLang="tr-TR" smtClean="0">
                <a:solidFill>
                  <a:srgbClr val="666699"/>
                </a:solidFill>
              </a:rPr>
              <a:t> ve </a:t>
            </a:r>
            <a:r>
              <a:rPr lang="tr-TR" altLang="tr-TR" smtClean="0">
                <a:solidFill>
                  <a:srgbClr val="666699"/>
                </a:solidFill>
              </a:rPr>
              <a:t>serbest bırakmanın getirdiği ek yük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Altprogramlar tarih-duyarlı olamaz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Verimsiz referanslar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dolaylı adresleme)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Ömürlerine Göre Değişkenlerin Kategorileri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457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AFB0771-1931-4414-949A-DB5E7FA91BB8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eaLnBrk="1" hangingPunct="1"/>
            <a:r>
              <a:rPr lang="tr-TR" altLang="tr-TR" sz="2400" i="1" smtClean="0">
                <a:solidFill>
                  <a:schemeClr val="accent2"/>
                </a:solidFill>
              </a:rPr>
              <a:t>Açık yığın-dinamik </a:t>
            </a:r>
            <a:r>
              <a:rPr lang="tr-TR" altLang="tr-TR" sz="2400" smtClean="0">
                <a:solidFill>
                  <a:schemeClr val="accent2"/>
                </a:solidFill>
              </a:rPr>
              <a:t>–- Açık yönergeler tarafından ayrılır ve serbest bırakılır</a:t>
            </a:r>
            <a:r>
              <a:rPr lang="en-US" altLang="tr-TR" sz="2400" smtClean="0">
                <a:solidFill>
                  <a:schemeClr val="accent2"/>
                </a:solidFill>
              </a:rPr>
              <a:t>, program</a:t>
            </a:r>
            <a:r>
              <a:rPr lang="tr-TR" altLang="tr-TR" sz="2400" smtClean="0">
                <a:solidFill>
                  <a:schemeClr val="accent2"/>
                </a:solidFill>
              </a:rPr>
              <a:t>cı tarafından belirlenmiştir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çalışma süresi boyunca etkili olur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Sadece işaretçiler veya referanslar ile başvurulur. Ö</a:t>
            </a:r>
            <a:r>
              <a:rPr lang="en-US" altLang="tr-TR" sz="2400" smtClean="0">
                <a:solidFill>
                  <a:schemeClr val="accent2"/>
                </a:solidFill>
              </a:rPr>
              <a:t>rn.</a:t>
            </a:r>
            <a:r>
              <a:rPr lang="tr-TR" altLang="tr-TR" sz="2400" smtClean="0">
                <a:solidFill>
                  <a:schemeClr val="accent2"/>
                </a:solidFill>
              </a:rPr>
              <a:t>,</a:t>
            </a:r>
            <a:r>
              <a:rPr lang="en-US" altLang="tr-TR" sz="2400" smtClean="0">
                <a:solidFill>
                  <a:schemeClr val="accent2"/>
                </a:solidFill>
              </a:rPr>
              <a:t> C++</a:t>
            </a:r>
            <a:r>
              <a:rPr lang="tr-TR" altLang="tr-TR" sz="2400" smtClean="0">
                <a:solidFill>
                  <a:schemeClr val="accent2"/>
                </a:solidFill>
              </a:rPr>
              <a:t>’taki </a:t>
            </a:r>
            <a:r>
              <a:rPr lang="en-US" altLang="tr-TR" sz="2400" smtClean="0">
                <a:solidFill>
                  <a:schemeClr val="accent2"/>
                </a:solidFill>
              </a:rPr>
              <a:t>d</a:t>
            </a:r>
            <a:r>
              <a:rPr lang="tr-TR" altLang="tr-TR" sz="2400" smtClean="0">
                <a:solidFill>
                  <a:schemeClr val="accent2"/>
                </a:solidFill>
              </a:rPr>
              <a:t>i</a:t>
            </a:r>
            <a:r>
              <a:rPr lang="en-US" altLang="tr-TR" sz="2400" smtClean="0">
                <a:solidFill>
                  <a:schemeClr val="accent2"/>
                </a:solidFill>
              </a:rPr>
              <a:t>nami</a:t>
            </a:r>
            <a:r>
              <a:rPr lang="tr-TR" altLang="tr-TR" sz="2400" smtClean="0">
                <a:solidFill>
                  <a:schemeClr val="accent2"/>
                </a:solidFill>
              </a:rPr>
              <a:t>k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nesneler</a:t>
            </a:r>
            <a:r>
              <a:rPr lang="en-US" altLang="tr-TR" sz="2400" smtClean="0">
                <a:solidFill>
                  <a:schemeClr val="accent2"/>
                </a:solidFill>
              </a:rPr>
              <a:t> (</a:t>
            </a:r>
            <a:r>
              <a:rPr lang="en-US" altLang="tr-TR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tr-TR" sz="2400" smtClean="0">
                <a:solidFill>
                  <a:schemeClr val="accent2"/>
                </a:solidFill>
              </a:rPr>
              <a:t> ve </a:t>
            </a:r>
            <a:r>
              <a:rPr lang="en-US" altLang="tr-TR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yoluyla</a:t>
            </a:r>
            <a:r>
              <a:rPr lang="en-US" altLang="tr-TR" sz="2400" smtClean="0">
                <a:solidFill>
                  <a:schemeClr val="accent2"/>
                </a:solidFill>
              </a:rPr>
              <a:t>)</a:t>
            </a:r>
            <a:r>
              <a:rPr lang="tr-TR" altLang="tr-TR" sz="2400" smtClean="0">
                <a:solidFill>
                  <a:schemeClr val="accent2"/>
                </a:solidFill>
              </a:rPr>
              <a:t>,</a:t>
            </a:r>
            <a:r>
              <a:rPr lang="en-US" altLang="tr-TR" sz="2400" smtClean="0">
                <a:solidFill>
                  <a:schemeClr val="accent2"/>
                </a:solidFill>
              </a:rPr>
              <a:t>	Java</a:t>
            </a:r>
            <a:r>
              <a:rPr lang="tr-TR" altLang="tr-TR" sz="2400" smtClean="0">
                <a:solidFill>
                  <a:schemeClr val="accent2"/>
                </a:solidFill>
              </a:rPr>
              <a:t>’daki bütün nesneler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tr-TR" sz="2400" smtClean="0">
                <a:solidFill>
                  <a:schemeClr val="tx2"/>
                </a:solidFill>
              </a:rPr>
              <a:t>Avantaj: </a:t>
            </a:r>
            <a:r>
              <a:rPr lang="tr-TR" altLang="tr-TR" sz="2400" smtClean="0">
                <a:solidFill>
                  <a:schemeClr val="accent2"/>
                </a:solidFill>
              </a:rPr>
              <a:t>Dinamik bellek yönetimi sağlar</a:t>
            </a:r>
          </a:p>
          <a:p>
            <a:pPr eaLnBrk="1" hangingPunct="1"/>
            <a:r>
              <a:rPr lang="en-US" altLang="tr-TR" sz="2400" smtClean="0">
                <a:solidFill>
                  <a:schemeClr val="tx2"/>
                </a:solidFill>
              </a:rPr>
              <a:t>Dez</a:t>
            </a:r>
            <a:r>
              <a:rPr lang="tr-TR" altLang="tr-TR" sz="2400" smtClean="0">
                <a:solidFill>
                  <a:schemeClr val="tx2"/>
                </a:solidFill>
              </a:rPr>
              <a:t>a</a:t>
            </a:r>
            <a:r>
              <a:rPr lang="en-US" altLang="tr-TR" sz="2400" smtClean="0">
                <a:solidFill>
                  <a:schemeClr val="tx2"/>
                </a:solidFill>
              </a:rPr>
              <a:t>vantaj: </a:t>
            </a:r>
            <a:r>
              <a:rPr lang="tr-TR" altLang="tr-TR" sz="2400" smtClean="0">
                <a:solidFill>
                  <a:schemeClr val="accent2"/>
                </a:solidFill>
              </a:rPr>
              <a:t>Verimsiz</a:t>
            </a:r>
            <a:r>
              <a:rPr lang="en-US" altLang="tr-TR" sz="2400" smtClean="0">
                <a:solidFill>
                  <a:schemeClr val="accent2"/>
                </a:solidFill>
              </a:rPr>
              <a:t> ve </a:t>
            </a:r>
            <a:r>
              <a:rPr lang="tr-TR" altLang="tr-TR" sz="2400" smtClean="0">
                <a:solidFill>
                  <a:schemeClr val="accent2"/>
                </a:solidFill>
              </a:rPr>
              <a:t>güvenilmezdir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endParaRPr lang="en-US" altLang="tr-TR" sz="2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Ömürlerine Göre Değişkenlerin Kategorileri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5603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5350BCD-7C25-4720-84E7-A2F366CD10D9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i="1" smtClean="0">
                <a:solidFill>
                  <a:schemeClr val="accent2"/>
                </a:solidFill>
              </a:rPr>
              <a:t>Kapalı yığın-dinamik </a:t>
            </a:r>
            <a:r>
              <a:rPr lang="tr-TR" altLang="tr-TR" smtClean="0">
                <a:solidFill>
                  <a:schemeClr val="accent2"/>
                </a:solidFill>
              </a:rPr>
              <a:t>-- Atama ifadelerinin sebep olduğu ayırma</a:t>
            </a:r>
            <a:r>
              <a:rPr lang="en-US" altLang="tr-TR" smtClean="0">
                <a:solidFill>
                  <a:schemeClr val="accent2"/>
                </a:solidFill>
              </a:rPr>
              <a:t> ve </a:t>
            </a:r>
            <a:r>
              <a:rPr lang="tr-TR" altLang="tr-TR" smtClean="0">
                <a:solidFill>
                  <a:schemeClr val="accent2"/>
                </a:solidFill>
              </a:rPr>
              <a:t>serbest bırakma</a:t>
            </a:r>
          </a:p>
          <a:p>
            <a:pPr lvl="1" eaLnBrk="1" hangingPunct="1"/>
            <a:r>
              <a:rPr lang="en-US" altLang="tr-TR" smtClean="0">
                <a:solidFill>
                  <a:srgbClr val="666699"/>
                </a:solidFill>
              </a:rPr>
              <a:t>APL</a:t>
            </a:r>
            <a:r>
              <a:rPr lang="tr-TR" altLang="tr-TR" smtClean="0">
                <a:solidFill>
                  <a:srgbClr val="666699"/>
                </a:solidFill>
              </a:rPr>
              <a:t>’deki bütün</a:t>
            </a:r>
            <a:r>
              <a:rPr lang="en-US" altLang="tr-TR" smtClean="0">
                <a:solidFill>
                  <a:srgbClr val="666699"/>
                </a:solidFill>
              </a:rPr>
              <a:t> değişken</a:t>
            </a:r>
            <a:r>
              <a:rPr lang="tr-TR" altLang="tr-TR" smtClean="0">
                <a:solidFill>
                  <a:srgbClr val="666699"/>
                </a:solidFill>
              </a:rPr>
              <a:t>ler</a:t>
            </a:r>
            <a:r>
              <a:rPr lang="en-US" altLang="tr-TR" smtClean="0">
                <a:solidFill>
                  <a:srgbClr val="666699"/>
                </a:solidFill>
              </a:rPr>
              <a:t>; Perl</a:t>
            </a:r>
            <a:r>
              <a:rPr lang="tr-TR" altLang="tr-TR" smtClean="0">
                <a:solidFill>
                  <a:srgbClr val="666699"/>
                </a:solidFill>
              </a:rPr>
              <a:t>, </a:t>
            </a:r>
            <a:r>
              <a:rPr lang="en-US" altLang="tr-TR" smtClean="0">
                <a:solidFill>
                  <a:srgbClr val="666699"/>
                </a:solidFill>
              </a:rPr>
              <a:t>JavaScript</a:t>
            </a:r>
            <a:r>
              <a:rPr lang="tr-TR" altLang="tr-TR" smtClean="0">
                <a:solidFill>
                  <a:srgbClr val="666699"/>
                </a:solidFill>
              </a:rPr>
              <a:t> ve Java’daki bütün</a:t>
            </a:r>
            <a:r>
              <a:rPr lang="en-US" altLang="tr-TR" smtClean="0">
                <a:solidFill>
                  <a:srgbClr val="666699"/>
                </a:solidFill>
              </a:rPr>
              <a:t> string</a:t>
            </a:r>
            <a:r>
              <a:rPr lang="tr-TR" altLang="tr-TR" smtClean="0">
                <a:solidFill>
                  <a:srgbClr val="666699"/>
                </a:solidFill>
              </a:rPr>
              <a:t>’ler</a:t>
            </a:r>
            <a:r>
              <a:rPr lang="en-US" altLang="tr-TR" smtClean="0">
                <a:solidFill>
                  <a:srgbClr val="666699"/>
                </a:solidFill>
              </a:rPr>
              <a:t> ve </a:t>
            </a:r>
            <a:r>
              <a:rPr lang="tr-TR" altLang="tr-TR" smtClean="0">
                <a:solidFill>
                  <a:srgbClr val="666699"/>
                </a:solidFill>
              </a:rPr>
              <a:t>diziler</a:t>
            </a:r>
            <a:endParaRPr lang="en-US" altLang="tr-TR" smtClean="0">
              <a:solidFill>
                <a:srgbClr val="666699"/>
              </a:solidFill>
            </a:endParaRPr>
          </a:p>
          <a:p>
            <a:pPr eaLnBrk="1" hangingPunct="1"/>
            <a:r>
              <a:rPr lang="en-US" altLang="tr-TR" smtClean="0">
                <a:solidFill>
                  <a:schemeClr val="tx2"/>
                </a:solidFill>
              </a:rPr>
              <a:t>Avantaj</a:t>
            </a:r>
            <a:r>
              <a:rPr lang="en-US" altLang="tr-TR" smtClean="0"/>
              <a:t>: 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sneklik</a:t>
            </a:r>
            <a:r>
              <a:rPr lang="tr-TR" altLang="tr-TR" smtClean="0">
                <a:solidFill>
                  <a:schemeClr val="accent2"/>
                </a:solidFill>
              </a:rPr>
              <a:t> (kodun geneli)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tr-TR" smtClean="0">
                <a:solidFill>
                  <a:schemeClr val="tx2"/>
                </a:solidFill>
              </a:rPr>
              <a:t>Dez</a:t>
            </a:r>
            <a:r>
              <a:rPr lang="tr-TR" altLang="tr-TR" smtClean="0">
                <a:solidFill>
                  <a:schemeClr val="tx2"/>
                </a:solidFill>
              </a:rPr>
              <a:t>a</a:t>
            </a:r>
            <a:r>
              <a:rPr lang="en-US" altLang="tr-TR" smtClean="0">
                <a:solidFill>
                  <a:schemeClr val="tx2"/>
                </a:solidFill>
              </a:rPr>
              <a:t>vantaj</a:t>
            </a:r>
            <a:r>
              <a:rPr lang="tr-TR" altLang="tr-TR" smtClean="0">
                <a:solidFill>
                  <a:schemeClr val="tx2"/>
                </a:solidFill>
              </a:rPr>
              <a:t>lar</a:t>
            </a:r>
            <a:r>
              <a:rPr lang="en-US" altLang="tr-TR" smtClean="0"/>
              <a:t>: 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Verimsizdir</a:t>
            </a:r>
            <a:r>
              <a:rPr lang="en-US" altLang="tr-TR" smtClean="0">
                <a:solidFill>
                  <a:srgbClr val="666699"/>
                </a:solidFill>
              </a:rPr>
              <a:t>, </a:t>
            </a:r>
            <a:r>
              <a:rPr lang="tr-TR" altLang="tr-TR" smtClean="0">
                <a:solidFill>
                  <a:srgbClr val="666699"/>
                </a:solidFill>
              </a:rPr>
              <a:t>çünkü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bütün özellikler</a:t>
            </a:r>
            <a:r>
              <a:rPr lang="en-US" altLang="tr-TR" smtClean="0">
                <a:solidFill>
                  <a:srgbClr val="666699"/>
                </a:solidFill>
              </a:rPr>
              <a:t> d</a:t>
            </a:r>
            <a:r>
              <a:rPr lang="tr-TR" altLang="tr-TR" smtClean="0">
                <a:solidFill>
                  <a:srgbClr val="666699"/>
                </a:solidFill>
              </a:rPr>
              <a:t>i</a:t>
            </a:r>
            <a:r>
              <a:rPr lang="en-US" altLang="tr-TR" smtClean="0">
                <a:solidFill>
                  <a:srgbClr val="666699"/>
                </a:solidFill>
              </a:rPr>
              <a:t>nami</a:t>
            </a:r>
            <a:r>
              <a:rPr lang="tr-TR" altLang="tr-TR" smtClean="0">
                <a:solidFill>
                  <a:srgbClr val="666699"/>
                </a:solidFill>
              </a:rPr>
              <a:t>ktir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Hata saptama kaybı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Ömürlerine Göre Değişkenlerin Kategorileri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662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F4F2489-F4EB-4F18-905A-EA6E8C77118F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Değişken Özellikleri: </a:t>
            </a:r>
            <a:r>
              <a:rPr lang="en-US" altLang="tr-TR" smtClean="0">
                <a:solidFill>
                  <a:srgbClr val="666699"/>
                </a:solidFill>
              </a:rPr>
              <a:t>Kapsam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</a:t>
            </a:r>
            <a:r>
              <a:rPr lang="en-US" altLang="tr-TR" sz="2400" smtClean="0">
                <a:solidFill>
                  <a:schemeClr val="accent2"/>
                </a:solidFill>
              </a:rPr>
              <a:t>değişken</a:t>
            </a:r>
            <a:r>
              <a:rPr lang="tr-TR" altLang="tr-TR" sz="2400" smtClean="0">
                <a:solidFill>
                  <a:schemeClr val="accent2"/>
                </a:solidFill>
              </a:rPr>
              <a:t>in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i="1" smtClean="0">
                <a:solidFill>
                  <a:schemeClr val="accent2"/>
                </a:solidFill>
              </a:rPr>
              <a:t>k</a:t>
            </a:r>
            <a:r>
              <a:rPr lang="en-US" altLang="tr-TR" sz="2400" i="1" smtClean="0">
                <a:solidFill>
                  <a:schemeClr val="accent2"/>
                </a:solidFill>
              </a:rPr>
              <a:t>apsam</a:t>
            </a:r>
            <a:r>
              <a:rPr lang="tr-TR" altLang="tr-TR" sz="2400" i="1" smtClean="0">
                <a:solidFill>
                  <a:schemeClr val="accent2"/>
                </a:solidFill>
              </a:rPr>
              <a:t>ı</a:t>
            </a:r>
            <a:r>
              <a:rPr lang="en-US" altLang="tr-TR" sz="2400" i="1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onun görünür olduğu ifadelerin aralığıdır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program biriminin </a:t>
            </a:r>
            <a:r>
              <a:rPr lang="tr-TR" altLang="tr-TR" sz="2400" i="1" smtClean="0">
                <a:solidFill>
                  <a:schemeClr val="accent2"/>
                </a:solidFill>
              </a:rPr>
              <a:t>yerel değişkenleri </a:t>
            </a:r>
            <a:r>
              <a:rPr lang="tr-TR" altLang="tr-TR" sz="2400" smtClean="0">
                <a:solidFill>
                  <a:schemeClr val="accent2"/>
                </a:solidFill>
              </a:rPr>
              <a:t>o birimde bildirilenlerdir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program biriminin </a:t>
            </a:r>
            <a:r>
              <a:rPr lang="tr-TR" altLang="tr-TR" sz="2400" i="1" smtClean="0">
                <a:solidFill>
                  <a:schemeClr val="accent2"/>
                </a:solidFill>
              </a:rPr>
              <a:t>yerel olmayan</a:t>
            </a:r>
            <a:r>
              <a:rPr lang="en-US" altLang="tr-TR" sz="2400" i="1" smtClean="0">
                <a:solidFill>
                  <a:schemeClr val="accent2"/>
                </a:solidFill>
              </a:rPr>
              <a:t> değişken</a:t>
            </a:r>
            <a:r>
              <a:rPr lang="tr-TR" altLang="tr-TR" sz="2400" i="1" smtClean="0">
                <a:solidFill>
                  <a:schemeClr val="accent2"/>
                </a:solidFill>
              </a:rPr>
              <a:t>leri</a:t>
            </a:r>
            <a:r>
              <a:rPr lang="en-US" altLang="tr-TR" sz="2400" i="1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görünür fakat belirtilmemiş olan değişkenlerdir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i="1" smtClean="0">
                <a:solidFill>
                  <a:schemeClr val="accent2"/>
                </a:solidFill>
              </a:rPr>
              <a:t>Global değişkenler </a:t>
            </a:r>
            <a:r>
              <a:rPr lang="tr-TR" altLang="tr-TR" sz="2400" smtClean="0">
                <a:solidFill>
                  <a:schemeClr val="accent2"/>
                </a:solidFill>
              </a:rPr>
              <a:t>yerel olmayan değişkenlerin özel bir kategorisidir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dilin k</a:t>
            </a:r>
            <a:r>
              <a:rPr lang="en-US" altLang="tr-TR" sz="2400" smtClean="0">
                <a:solidFill>
                  <a:schemeClr val="accent2"/>
                </a:solidFill>
              </a:rPr>
              <a:t>apsam</a:t>
            </a:r>
            <a:r>
              <a:rPr lang="tr-TR" altLang="tr-TR" sz="2400" smtClean="0">
                <a:solidFill>
                  <a:schemeClr val="accent2"/>
                </a:solidFill>
              </a:rPr>
              <a:t> kuralları</a:t>
            </a:r>
            <a:r>
              <a:rPr lang="en-US" altLang="tr-TR" sz="2400" smtClean="0">
                <a:solidFill>
                  <a:schemeClr val="accent2"/>
                </a:solidFill>
              </a:rPr>
              <a:t> adlar</a:t>
            </a:r>
            <a:r>
              <a:rPr lang="tr-TR" altLang="tr-TR" sz="2400" smtClean="0">
                <a:solidFill>
                  <a:schemeClr val="accent2"/>
                </a:solidFill>
              </a:rPr>
              <a:t>a referansların </a:t>
            </a:r>
            <a:r>
              <a:rPr lang="en-US" altLang="tr-TR" sz="2400" smtClean="0">
                <a:solidFill>
                  <a:schemeClr val="accent2"/>
                </a:solidFill>
              </a:rPr>
              <a:t>değişken</a:t>
            </a:r>
            <a:r>
              <a:rPr lang="tr-TR" altLang="tr-TR" sz="2400" smtClean="0">
                <a:solidFill>
                  <a:schemeClr val="accent2"/>
                </a:solidFill>
              </a:rPr>
              <a:t>lerle nasıl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ilişkilendirildiğini belirler</a:t>
            </a:r>
            <a:endParaRPr lang="en-US" altLang="tr-T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765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7E081A5-96D0-440D-BBBF-4B2DA1E0D191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Statik Kapsam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Program metnine dayalıdır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</a:t>
            </a:r>
            <a:r>
              <a:rPr lang="en-US" altLang="tr-TR" sz="2400" smtClean="0">
                <a:solidFill>
                  <a:schemeClr val="accent2"/>
                </a:solidFill>
              </a:rPr>
              <a:t>değişken</a:t>
            </a:r>
            <a:r>
              <a:rPr lang="tr-TR" altLang="tr-TR" sz="2400" smtClean="0">
                <a:solidFill>
                  <a:schemeClr val="accent2"/>
                </a:solidFill>
              </a:rPr>
              <a:t>e bir ad referansı bağlamak için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siz</a:t>
            </a:r>
            <a:r>
              <a:rPr lang="en-US" altLang="tr-TR" sz="2400" smtClean="0">
                <a:solidFill>
                  <a:schemeClr val="accent2"/>
                </a:solidFill>
              </a:rPr>
              <a:t> (</a:t>
            </a:r>
            <a:r>
              <a:rPr lang="tr-TR" altLang="tr-TR" sz="2400" smtClean="0">
                <a:solidFill>
                  <a:schemeClr val="accent2"/>
                </a:solidFill>
              </a:rPr>
              <a:t>veya derleyici</a:t>
            </a:r>
            <a:r>
              <a:rPr lang="en-US" altLang="tr-TR" sz="2400" smtClean="0">
                <a:solidFill>
                  <a:schemeClr val="accent2"/>
                </a:solidFill>
              </a:rPr>
              <a:t>) </a:t>
            </a:r>
            <a:r>
              <a:rPr lang="tr-TR" altLang="tr-TR" sz="2400" smtClean="0">
                <a:solidFill>
                  <a:schemeClr val="accent2"/>
                </a:solidFill>
              </a:rPr>
              <a:t>belirtimi bulmalısınız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i="1" smtClean="0">
                <a:solidFill>
                  <a:schemeClr val="tx2"/>
                </a:solidFill>
              </a:rPr>
              <a:t>Arama işlemi</a:t>
            </a:r>
            <a:r>
              <a:rPr lang="en-US" altLang="tr-TR" sz="2400" smtClean="0">
                <a:solidFill>
                  <a:schemeClr val="accent2"/>
                </a:solidFill>
              </a:rPr>
              <a:t>: </a:t>
            </a:r>
            <a:r>
              <a:rPr lang="tr-TR" altLang="tr-TR" sz="2400" smtClean="0">
                <a:solidFill>
                  <a:schemeClr val="accent2"/>
                </a:solidFill>
              </a:rPr>
              <a:t>Bildirimler aranır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ilk önce yerel olarak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sonra gittikçe daha geniş çevreleyen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k</a:t>
            </a:r>
            <a:r>
              <a:rPr lang="en-US" altLang="tr-TR" sz="2400" smtClean="0">
                <a:solidFill>
                  <a:schemeClr val="accent2"/>
                </a:solidFill>
              </a:rPr>
              <a:t>apsam</a:t>
            </a:r>
            <a:r>
              <a:rPr lang="tr-TR" altLang="tr-TR" sz="2400" smtClean="0">
                <a:solidFill>
                  <a:schemeClr val="accent2"/>
                </a:solidFill>
              </a:rPr>
              <a:t>larda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verilen ad için bir tane bulunana kadar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Çevreleyen statik k</a:t>
            </a:r>
            <a:r>
              <a:rPr lang="en-US" altLang="tr-TR" sz="2400" smtClean="0">
                <a:solidFill>
                  <a:schemeClr val="accent2"/>
                </a:solidFill>
              </a:rPr>
              <a:t>apsam</a:t>
            </a:r>
            <a:r>
              <a:rPr lang="tr-TR" altLang="tr-TR" sz="2400" smtClean="0">
                <a:solidFill>
                  <a:schemeClr val="accent2"/>
                </a:solidFill>
              </a:rPr>
              <a:t>lar</a:t>
            </a:r>
            <a:r>
              <a:rPr lang="en-US" altLang="tr-TR" sz="2400" smtClean="0">
                <a:solidFill>
                  <a:schemeClr val="accent2"/>
                </a:solidFill>
              </a:rPr>
              <a:t> (</a:t>
            </a:r>
            <a:r>
              <a:rPr lang="tr-TR" altLang="tr-TR" sz="2400" smtClean="0">
                <a:solidFill>
                  <a:schemeClr val="accent2"/>
                </a:solidFill>
              </a:rPr>
              <a:t>belirli bir k</a:t>
            </a:r>
            <a:r>
              <a:rPr lang="en-US" altLang="tr-TR" sz="2400" smtClean="0">
                <a:solidFill>
                  <a:schemeClr val="accent2"/>
                </a:solidFill>
              </a:rPr>
              <a:t>apsam</a:t>
            </a:r>
            <a:r>
              <a:rPr lang="tr-TR" altLang="tr-TR" sz="2400" smtClean="0">
                <a:solidFill>
                  <a:schemeClr val="accent2"/>
                </a:solidFill>
              </a:rPr>
              <a:t>a</a:t>
            </a:r>
            <a:r>
              <a:rPr lang="en-US" altLang="tr-TR" sz="2400" smtClean="0">
                <a:solidFill>
                  <a:schemeClr val="accent2"/>
                </a:solidFill>
              </a:rPr>
              <a:t>) </a:t>
            </a:r>
            <a:r>
              <a:rPr lang="tr-TR" altLang="tr-TR" sz="2400" smtClean="0">
                <a:solidFill>
                  <a:schemeClr val="accent2"/>
                </a:solidFill>
              </a:rPr>
              <a:t>onun </a:t>
            </a:r>
            <a:r>
              <a:rPr lang="tr-TR" altLang="tr-TR" sz="2400" i="1" smtClean="0">
                <a:solidFill>
                  <a:schemeClr val="tx2"/>
                </a:solidFill>
              </a:rPr>
              <a:t>statik ataları </a:t>
            </a:r>
            <a:r>
              <a:rPr lang="tr-TR" altLang="tr-TR" sz="2400" smtClean="0">
                <a:solidFill>
                  <a:schemeClr val="accent2"/>
                </a:solidFill>
              </a:rPr>
              <a:t>denir</a:t>
            </a:r>
            <a:r>
              <a:rPr lang="en-US" altLang="tr-TR" sz="2400" smtClean="0">
                <a:solidFill>
                  <a:schemeClr val="accent2"/>
                </a:solidFill>
              </a:rPr>
              <a:t>; </a:t>
            </a:r>
            <a:r>
              <a:rPr lang="tr-TR" altLang="tr-TR" sz="2400" smtClean="0">
                <a:solidFill>
                  <a:schemeClr val="accent2"/>
                </a:solidFill>
              </a:rPr>
              <a:t>en yakın statik ataya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i="1" smtClean="0">
                <a:solidFill>
                  <a:schemeClr val="tx2"/>
                </a:solidFill>
              </a:rPr>
              <a:t>statik ebeveyn </a:t>
            </a:r>
            <a:r>
              <a:rPr lang="tr-TR" altLang="tr-TR" sz="2400" smtClean="0">
                <a:solidFill>
                  <a:schemeClr val="accent2"/>
                </a:solidFill>
              </a:rPr>
              <a:t>adı verilir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Bazı diller iç içe altprogram tanımlamaya izin verir, iç içe statik kapsamlar oluşturur (örn., Ada, JavaScript, Common LISP, Scheme, Fortran 2003+, F# ve Python)</a:t>
            </a:r>
            <a:endParaRPr lang="en-US" altLang="tr-T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867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8A4BBEC-28B2-4F18-B268-7531B34D28E1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Kapsam (devamı)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</a:t>
            </a:r>
            <a:r>
              <a:rPr lang="en-US" altLang="tr-TR" smtClean="0">
                <a:solidFill>
                  <a:schemeClr val="accent2"/>
                </a:solidFill>
              </a:rPr>
              <a:t>eğişken</a:t>
            </a:r>
            <a:r>
              <a:rPr lang="tr-TR" altLang="tr-TR" smtClean="0">
                <a:solidFill>
                  <a:schemeClr val="accent2"/>
                </a:solidFill>
              </a:rPr>
              <a:t>ler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birimden aynı isimli "daha yakın"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</a:t>
            </a:r>
            <a:r>
              <a:rPr lang="en-US" altLang="tr-TR" smtClean="0">
                <a:solidFill>
                  <a:schemeClr val="accent2"/>
                </a:solidFill>
              </a:rPr>
              <a:t> değişken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sahip olarak saklanabilir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C++ ve Ada </a:t>
            </a:r>
            <a:r>
              <a:rPr lang="tr-TR" altLang="tr-TR" smtClean="0">
                <a:solidFill>
                  <a:schemeClr val="accent2"/>
                </a:solidFill>
              </a:rPr>
              <a:t>bu "gizli" </a:t>
            </a:r>
            <a:r>
              <a:rPr lang="en-US" altLang="tr-TR" smtClean="0">
                <a:solidFill>
                  <a:schemeClr val="accent2"/>
                </a:solidFill>
              </a:rPr>
              <a:t>değişken</a:t>
            </a:r>
            <a:r>
              <a:rPr lang="tr-TR" altLang="tr-TR" smtClean="0">
                <a:solidFill>
                  <a:schemeClr val="accent2"/>
                </a:solidFill>
              </a:rPr>
              <a:t>lere erişime izin verir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Örn.,</a:t>
            </a:r>
            <a:r>
              <a:rPr lang="en-US" altLang="tr-TR" smtClean="0">
                <a:solidFill>
                  <a:srgbClr val="666699"/>
                </a:solidFill>
              </a:rPr>
              <a:t>  </a:t>
            </a:r>
            <a:r>
              <a:rPr lang="en-US" altLang="tr-TR" b="1" smtClean="0">
                <a:solidFill>
                  <a:srgbClr val="666699"/>
                </a:solidFill>
                <a:latin typeface="Courier New" panose="02070309020205020404" pitchFamily="49" charset="0"/>
              </a:rPr>
              <a:t>unit.name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969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DC58524-4FCB-4648-A0D1-5E9A9F240873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Bloklar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Program birimleri içinde statik k</a:t>
            </a:r>
            <a:r>
              <a:rPr lang="en-US" altLang="tr-TR" sz="2000" smtClean="0">
                <a:solidFill>
                  <a:srgbClr val="666699"/>
                </a:solidFill>
              </a:rPr>
              <a:t>apsam</a:t>
            </a:r>
            <a:r>
              <a:rPr lang="tr-TR" altLang="tr-TR" sz="2000" smtClean="0">
                <a:solidFill>
                  <a:srgbClr val="666699"/>
                </a:solidFill>
              </a:rPr>
              <a:t>lar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oluşturmanın bir metodu </a:t>
            </a:r>
            <a:r>
              <a:rPr lang="en-US" altLang="tr-TR" sz="2000" smtClean="0">
                <a:solidFill>
                  <a:srgbClr val="666699"/>
                </a:solidFill>
              </a:rPr>
              <a:t>-- ALGOL 60</a:t>
            </a:r>
            <a:r>
              <a:rPr lang="tr-TR" altLang="tr-TR" sz="2000" smtClean="0">
                <a:solidFill>
                  <a:srgbClr val="666699"/>
                </a:solidFill>
              </a:rPr>
              <a:t>’dan</a:t>
            </a:r>
            <a:endParaRPr lang="en-US" altLang="tr-TR" sz="2000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C’den </a:t>
            </a:r>
            <a:r>
              <a:rPr lang="en-US" altLang="tr-TR" sz="2000" smtClean="0">
                <a:solidFill>
                  <a:srgbClr val="666699"/>
                </a:solidFill>
              </a:rPr>
              <a:t>örnekler:</a:t>
            </a:r>
          </a:p>
          <a:p>
            <a:pPr eaLnBrk="1" hangingPunct="1">
              <a:buFontTx/>
              <a:buNone/>
            </a:pPr>
            <a:r>
              <a:rPr lang="tr-TR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sub() {</a:t>
            </a:r>
          </a:p>
          <a:p>
            <a:pPr eaLnBrk="1" hangingPunct="1">
              <a:buFontTx/>
              <a:buNone/>
            </a:pP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int count;</a:t>
            </a:r>
          </a:p>
          <a:p>
            <a:pPr eaLnBrk="1" hangingPunct="1">
              <a:buFontTx/>
              <a:buNone/>
            </a:pP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while (...) {</a:t>
            </a:r>
          </a:p>
          <a:p>
            <a:pPr eaLnBrk="1" hangingPunct="1">
              <a:buFontTx/>
              <a:buNone/>
            </a:pP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int count;</a:t>
            </a:r>
          </a:p>
          <a:p>
            <a:pPr eaLnBrk="1" hangingPunct="1">
              <a:buFontTx/>
              <a:buNone/>
            </a:pP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  <a:endParaRPr lang="tr-TR" altLang="tr-TR" sz="14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4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4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4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-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Not: C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’de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ve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C++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’da yasaldır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fakat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Java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ve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C#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’da değildir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– 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Hataya çok eğilimlidir</a:t>
            </a:r>
            <a:endParaRPr lang="en-US" altLang="tr-TR" sz="200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4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Bildiri Sırası</a:t>
            </a:r>
          </a:p>
        </p:txBody>
      </p:sp>
      <p:sp>
        <p:nvSpPr>
          <p:cNvPr id="3072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C99, C++, Java ve C#, değişken bildirilerinde görünebilir ifadenin herhangi bir yerde gösterilmesini sağlar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C99, C++ ve Java’da tüm yerel değişkenler blok sonuna kadar bildirilir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C#’da, bir blok içinde bildirilmiş herhangi bir değişkenin kapsamı, blok ne olursa olsun bildiri konumu bütün bloktur</a:t>
            </a:r>
          </a:p>
          <a:p>
            <a:pPr lvl="2"/>
            <a:r>
              <a:rPr lang="tr-TR" altLang="tr-TR" smtClean="0">
                <a:solidFill>
                  <a:schemeClr val="accent2"/>
                </a:solidFill>
              </a:rPr>
              <a:t>Kullanılmadan önce ancak bir değişken bildirilmelidir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76B05ED-7FB5-47A9-8AF8-AE9E955DD609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200" b="1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altLang="tr-TR" smtClean="0">
                <a:solidFill>
                  <a:srgbClr val="666699"/>
                </a:solidFill>
              </a:rPr>
              <a:t> Yapısı</a:t>
            </a:r>
          </a:p>
        </p:txBody>
      </p:sp>
      <p:sp>
        <p:nvSpPr>
          <p:cNvPr id="31747" name="İçerik Yer Tutucusu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953000"/>
          </a:xfrm>
        </p:spPr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Birçok fonksiyonel dilde </a:t>
            </a:r>
            <a:r>
              <a:rPr lang="tr-TR" altLang="tr-TR" sz="24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altLang="tr-TR" smtClean="0">
                <a:solidFill>
                  <a:schemeClr val="accent2"/>
                </a:solidFill>
              </a:rPr>
              <a:t> yapısının çeşitleri bulunmaktadır</a:t>
            </a:r>
          </a:p>
          <a:p>
            <a:r>
              <a:rPr lang="tr-TR" altLang="tr-TR" smtClean="0">
                <a:solidFill>
                  <a:schemeClr val="accent2"/>
                </a:solidFill>
              </a:rPr>
              <a:t>Let yapısı 2 bölüme sahiptir</a:t>
            </a:r>
          </a:p>
          <a:p>
            <a:pPr lvl="1"/>
            <a:r>
              <a:rPr lang="tr-TR" altLang="tr-TR" smtClean="0">
                <a:solidFill>
                  <a:schemeClr val="accent2"/>
                </a:solidFill>
              </a:rPr>
              <a:t>İlk bölüm değerleri adlara bağlar</a:t>
            </a:r>
          </a:p>
          <a:p>
            <a:pPr lvl="1"/>
            <a:r>
              <a:rPr lang="tr-TR" altLang="tr-TR" smtClean="0">
                <a:solidFill>
                  <a:schemeClr val="accent2"/>
                </a:solidFill>
              </a:rPr>
              <a:t>İkinci bölüm, ilk bölümde tanımlanan adları kullanır</a:t>
            </a:r>
          </a:p>
          <a:p>
            <a:r>
              <a:rPr lang="tr-TR" altLang="tr-TR" smtClean="0">
                <a:solidFill>
                  <a:schemeClr val="accent2"/>
                </a:solidFill>
              </a:rPr>
              <a:t>Scheme’de:</a:t>
            </a:r>
          </a:p>
          <a:p>
            <a:pPr>
              <a:buFontTx/>
              <a:buNone/>
            </a:pPr>
            <a:r>
              <a:rPr lang="tr-TR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(LET (</a:t>
            </a:r>
          </a:p>
          <a:p>
            <a:pPr>
              <a:buFontTx/>
              <a:buNone/>
            </a:pP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(name</a:t>
            </a:r>
            <a:r>
              <a:rPr lang="en-US" altLang="tr-TR" sz="18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altLang="tr-TR" sz="18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buFontTx/>
              <a:buNone/>
            </a:pP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(name</a:t>
            </a:r>
            <a:r>
              <a:rPr lang="en-US" altLang="tr-TR" sz="18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altLang="tr-TR" sz="18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F5F3DE5-115E-4A62-8B40-3727002D19DD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123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B68352F-B4BC-4173-8B45-40356DCAD73D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Giriş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Emir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d</a:t>
            </a:r>
            <a:r>
              <a:rPr lang="en-US" altLang="tr-TR" smtClean="0">
                <a:solidFill>
                  <a:schemeClr val="accent2"/>
                </a:solidFill>
              </a:rPr>
              <a:t>iller</a:t>
            </a:r>
            <a:r>
              <a:rPr lang="tr-TR" altLang="tr-TR" smtClean="0">
                <a:solidFill>
                  <a:schemeClr val="accent2"/>
                </a:solidFill>
              </a:rPr>
              <a:t>i, </a:t>
            </a:r>
            <a:r>
              <a:rPr lang="en-US" altLang="tr-TR" smtClean="0">
                <a:solidFill>
                  <a:schemeClr val="accent2"/>
                </a:solidFill>
              </a:rPr>
              <a:t>von Neumann </a:t>
            </a:r>
            <a:r>
              <a:rPr lang="tr-TR" altLang="tr-TR" smtClean="0">
                <a:solidFill>
                  <a:schemeClr val="accent2"/>
                </a:solidFill>
              </a:rPr>
              <a:t>mimarisinin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soyutlamalarıdır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Bellek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İşlemci</a:t>
            </a:r>
            <a:endParaRPr lang="en-US" altLang="tr-TR" smtClean="0">
              <a:solidFill>
                <a:srgbClr val="6666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Özellikler tarafından tanımlanan d</a:t>
            </a:r>
            <a:r>
              <a:rPr lang="en-US" altLang="tr-TR" smtClean="0">
                <a:solidFill>
                  <a:schemeClr val="accent2"/>
                </a:solidFill>
              </a:rPr>
              <a:t>eğişken</a:t>
            </a:r>
            <a:r>
              <a:rPr lang="tr-TR" altLang="tr-TR" smtClean="0">
                <a:solidFill>
                  <a:schemeClr val="accent2"/>
                </a:solidFill>
              </a:rPr>
              <a:t>ler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Bir tipi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tasarlamak için</a:t>
            </a:r>
            <a:r>
              <a:rPr lang="en-US" altLang="tr-TR" smtClean="0">
                <a:solidFill>
                  <a:srgbClr val="666699"/>
                </a:solidFill>
              </a:rPr>
              <a:t>, </a:t>
            </a:r>
            <a:r>
              <a:rPr lang="tr-TR" altLang="tr-TR" smtClean="0">
                <a:solidFill>
                  <a:srgbClr val="666699"/>
                </a:solidFill>
              </a:rPr>
              <a:t>k</a:t>
            </a:r>
            <a:r>
              <a:rPr lang="en-US" altLang="tr-TR" smtClean="0">
                <a:solidFill>
                  <a:srgbClr val="666699"/>
                </a:solidFill>
              </a:rPr>
              <a:t>apsam, </a:t>
            </a:r>
            <a:r>
              <a:rPr lang="tr-TR" altLang="tr-TR" smtClean="0">
                <a:solidFill>
                  <a:srgbClr val="666699"/>
                </a:solidFill>
              </a:rPr>
              <a:t>ö</a:t>
            </a:r>
            <a:r>
              <a:rPr lang="en-US" altLang="tr-TR" smtClean="0">
                <a:solidFill>
                  <a:srgbClr val="666699"/>
                </a:solidFill>
              </a:rPr>
              <a:t>mür, </a:t>
            </a:r>
            <a:r>
              <a:rPr lang="tr-TR" altLang="tr-TR" smtClean="0">
                <a:solidFill>
                  <a:srgbClr val="666699"/>
                </a:solidFill>
              </a:rPr>
              <a:t>tip kontrolü</a:t>
            </a:r>
            <a:r>
              <a:rPr lang="en-US" altLang="tr-TR" smtClean="0">
                <a:solidFill>
                  <a:srgbClr val="666699"/>
                </a:solidFill>
              </a:rPr>
              <a:t>, </a:t>
            </a:r>
            <a:r>
              <a:rPr lang="tr-TR" altLang="tr-TR" smtClean="0">
                <a:solidFill>
                  <a:srgbClr val="666699"/>
                </a:solidFill>
              </a:rPr>
              <a:t>başlatma</a:t>
            </a:r>
            <a:r>
              <a:rPr lang="en-US" altLang="tr-TR" smtClean="0">
                <a:solidFill>
                  <a:srgbClr val="666699"/>
                </a:solidFill>
              </a:rPr>
              <a:t> ve </a:t>
            </a:r>
            <a:r>
              <a:rPr lang="tr-TR" altLang="tr-TR" smtClean="0">
                <a:solidFill>
                  <a:srgbClr val="666699"/>
                </a:solidFill>
              </a:rPr>
              <a:t>tip uyumluluğu </a:t>
            </a:r>
            <a:r>
              <a:rPr lang="tn-ZA" altLang="tr-TR" smtClean="0">
                <a:solidFill>
                  <a:srgbClr val="666699"/>
                </a:solidFill>
              </a:rPr>
              <a:t>üzerinde düşün</a:t>
            </a:r>
            <a:r>
              <a:rPr lang="tr-TR" altLang="tr-TR" smtClean="0">
                <a:solidFill>
                  <a:srgbClr val="666699"/>
                </a:solidFill>
              </a:rPr>
              <a:t>ül</a:t>
            </a:r>
            <a:r>
              <a:rPr lang="tn-ZA" altLang="tr-TR" smtClean="0">
                <a:solidFill>
                  <a:srgbClr val="666699"/>
                </a:solidFill>
              </a:rPr>
              <a:t>me</a:t>
            </a:r>
            <a:r>
              <a:rPr lang="tr-TR" altLang="tr-TR" smtClean="0">
                <a:solidFill>
                  <a:srgbClr val="666699"/>
                </a:solidFill>
              </a:rPr>
              <a:t>lidir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İçerik Yer Tutucusu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ML’de:</a:t>
            </a:r>
          </a:p>
          <a:p>
            <a:pPr>
              <a:buFontTx/>
              <a:buNone/>
            </a:pPr>
            <a:r>
              <a:rPr lang="tr-TR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pPr>
              <a:buFontTx/>
              <a:buNone/>
            </a:pP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val name</a:t>
            </a:r>
            <a:r>
              <a:rPr lang="en-US" altLang="tr-TR" sz="18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  <a:r>
              <a:rPr lang="en-US" altLang="tr-TR" sz="18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FontTx/>
              <a:buNone/>
            </a:pP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buFontTx/>
              <a:buNone/>
            </a:pP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val name</a:t>
            </a:r>
            <a:r>
              <a:rPr lang="en-US" altLang="tr-TR" sz="18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  <a:r>
              <a:rPr lang="en-US" altLang="tr-TR" sz="18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buFontTx/>
              <a:buNone/>
            </a:pP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pPr>
              <a:buFontTx/>
              <a:buNone/>
            </a:pP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expression</a:t>
            </a:r>
          </a:p>
          <a:p>
            <a:pPr>
              <a:buFontTx/>
              <a:buNone/>
            </a:pPr>
            <a:r>
              <a:rPr lang="en-US" altLang="tr-TR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end;</a:t>
            </a:r>
            <a:endParaRPr lang="tr-TR" altLang="tr-TR" sz="1800" b="1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mtClean="0">
                <a:solidFill>
                  <a:schemeClr val="accent2"/>
                </a:solidFill>
                <a:cs typeface="Courier New" panose="02070309020205020404" pitchFamily="49" charset="0"/>
              </a:rPr>
              <a:t>F#’da:</a:t>
            </a:r>
          </a:p>
          <a:p>
            <a:pPr lvl="1"/>
            <a:r>
              <a:rPr lang="tr-TR" altLang="tr-TR" smtClean="0">
                <a:solidFill>
                  <a:schemeClr val="accent2"/>
                </a:solidFill>
                <a:cs typeface="Courier New" panose="02070309020205020404" pitchFamily="49" charset="0"/>
              </a:rPr>
              <a:t>İlk bölüm: </a:t>
            </a:r>
            <a:r>
              <a:rPr lang="en-US" altLang="tr-TR" sz="1800" b="1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tr-TR" smtClean="0">
                <a:cs typeface="Courier New" panose="02070309020205020404" pitchFamily="49" charset="0"/>
              </a:rPr>
              <a:t> </a:t>
            </a:r>
            <a:r>
              <a:rPr lang="en-US" altLang="tr-TR" sz="2000" smtClean="0">
                <a:solidFill>
                  <a:srgbClr val="666699"/>
                </a:solidFill>
                <a:cs typeface="Courier New" panose="02070309020205020404" pitchFamily="49" charset="0"/>
              </a:rPr>
              <a:t>left_side = expressio</a:t>
            </a:r>
            <a:r>
              <a:rPr lang="tr-TR" altLang="tr-TR" sz="2000" smtClean="0">
                <a:solidFill>
                  <a:srgbClr val="666699"/>
                </a:solidFill>
                <a:cs typeface="Courier New" panose="02070309020205020404" pitchFamily="49" charset="0"/>
              </a:rPr>
              <a:t>n</a:t>
            </a:r>
          </a:p>
          <a:p>
            <a:pPr lvl="1">
              <a:buFontTx/>
              <a:buNone/>
            </a:pPr>
            <a:r>
              <a:rPr lang="tr-TR" altLang="tr-TR" sz="2000" smtClean="0">
                <a:solidFill>
                  <a:srgbClr val="666699"/>
                </a:solidFill>
                <a:cs typeface="Courier New" panose="02070309020205020404" pitchFamily="49" charset="0"/>
              </a:rPr>
              <a:t>   (left_side </a:t>
            </a:r>
            <a:r>
              <a:rPr lang="tr-TR" altLang="tr-TR" smtClean="0">
                <a:solidFill>
                  <a:srgbClr val="666699"/>
                </a:solidFill>
                <a:cs typeface="Courier New" panose="02070309020205020404" pitchFamily="49" charset="0"/>
              </a:rPr>
              <a:t>ya bir ad ya da bir başlığın demetidir</a:t>
            </a:r>
            <a:r>
              <a:rPr lang="tr-TR" altLang="tr-TR" sz="2000" smtClean="0">
                <a:solidFill>
                  <a:srgbClr val="666699"/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  <a:cs typeface="Courier New" panose="02070309020205020404" pitchFamily="49" charset="0"/>
              </a:rPr>
              <a:t>İkinci bölüm tümüne izin verir</a:t>
            </a:r>
            <a:endParaRPr lang="en-US" altLang="tr-TR" smtClean="0">
              <a:solidFill>
                <a:srgbClr val="666699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A3708C9-A404-42CF-91D7-DC30C6E6B382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2773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200" b="1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altLang="tr-TR" smtClean="0">
                <a:solidFill>
                  <a:srgbClr val="666699"/>
                </a:solidFill>
              </a:rPr>
              <a:t> Yapısı </a:t>
            </a:r>
            <a:r>
              <a:rPr lang="tr-TR" altLang="tr-TR" sz="2800" smtClean="0">
                <a:solidFill>
                  <a:srgbClr val="666699"/>
                </a:solidFill>
              </a:rPr>
              <a:t>(devamı)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C++, Java ve C#’da, </a:t>
            </a:r>
            <a:r>
              <a:rPr lang="tr-TR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altLang="tr-TR" smtClean="0">
                <a:solidFill>
                  <a:schemeClr val="accent2"/>
                </a:solidFill>
              </a:rPr>
              <a:t> deyimi bildirilebilir değişkendir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Bu gibi değişkenlerin kapsamı oluşturmak </a:t>
            </a:r>
            <a:r>
              <a:rPr lang="tr-TR" altLang="tr-TR" sz="2000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altLang="tr-TR" smtClean="0">
                <a:solidFill>
                  <a:srgbClr val="666699"/>
                </a:solidFill>
              </a:rPr>
              <a:t> yapısı ile kısıtlıdır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9A0D4C1-A3D4-4ABE-8A08-BADC22A1ADED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3797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Bildiri Sırası </a:t>
            </a:r>
            <a:r>
              <a:rPr lang="tr-TR" altLang="tr-TR" sz="2400" smtClean="0">
                <a:solidFill>
                  <a:srgbClr val="666699"/>
                </a:solidFill>
              </a:rPr>
              <a:t>(devamı)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Global Kapsam</a:t>
            </a:r>
          </a:p>
        </p:txBody>
      </p:sp>
      <p:sp>
        <p:nvSpPr>
          <p:cNvPr id="34819" name="İçerik Yer Tutucusu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C, C++, PHP ve Python’un program yapısı desteği dosyadaki fonksiyon tanımlarının sırasından oluşur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Bu diller değişken bildirimlerinin dışında fonksiyon tanımlarının gösterilmesini sağlar</a:t>
            </a:r>
          </a:p>
          <a:p>
            <a:pPr lvl="1">
              <a:buFontTx/>
              <a:buNone/>
            </a:pPr>
            <a:endParaRPr lang="tr-TR" altLang="tr-TR" smtClean="0">
              <a:solidFill>
                <a:srgbClr val="666699"/>
              </a:solidFill>
            </a:endParaRPr>
          </a:p>
          <a:p>
            <a:r>
              <a:rPr lang="tr-TR" altLang="tr-TR" smtClean="0">
                <a:solidFill>
                  <a:schemeClr val="accent2"/>
                </a:solidFill>
              </a:rPr>
              <a:t>C ve C++, bildirimler (sadece öznitelikler) ve tanımların (öznitelikleri ve depolaması) her ikisine sahiptir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Bir fonksiyon tanımının dışında bir bildirimin belirtimi, başka bir dosyada tanımlanır.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8542D7C-E5DF-4F90-9D4C-27E588E3A102}" type="slidenum">
              <a:rPr lang="en-US" altLang="tr-TR" sz="1000">
                <a:latin typeface="Arial" panose="020B0604020202020204" pitchFamily="34" charset="0"/>
              </a:rPr>
              <a:pPr/>
              <a:t>32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İçerik Yer Tutucusu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r>
              <a:rPr lang="en-US" altLang="tr-TR" smtClean="0">
                <a:solidFill>
                  <a:schemeClr val="accent2"/>
                </a:solidFill>
              </a:rPr>
              <a:t>PHP</a:t>
            </a:r>
            <a:endParaRPr lang="tr-TR" altLang="tr-TR" smtClean="0">
              <a:solidFill>
                <a:schemeClr val="accent2"/>
              </a:solidFill>
            </a:endParaRP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Programlar, bazı ifadeler ve bazı fonksiyon tanımları, parçaların herhangi bir sayısı, HTML işaretleme belgelerine gömülür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Bir fonksiyon içinde bildirilen değişkenin (örtük) kapsamı fonksiyonu yereldir</a:t>
            </a:r>
          </a:p>
          <a:p>
            <a:pPr lvl="1"/>
            <a:r>
              <a:rPr lang="tr-TR" altLang="tr-TR" smtClean="0">
                <a:solidFill>
                  <a:srgbClr val="666699"/>
                </a:solidFill>
              </a:rPr>
              <a:t>Kapalı fonksiyonları dışında bildirilen bir değişkenin kapsamı, bildiriminden programın sonuna kadar, ancak herhangi bir müdahale fonksiyonları üzerinde atlar</a:t>
            </a:r>
          </a:p>
          <a:p>
            <a:pPr lvl="2"/>
            <a:r>
              <a:rPr lang="tr-TR" altLang="tr-TR" smtClean="0">
                <a:solidFill>
                  <a:schemeClr val="accent2"/>
                </a:solidFill>
              </a:rPr>
              <a:t>Global değişkenler </a:t>
            </a:r>
            <a:r>
              <a:rPr lang="tr-TR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$GLOBALS</a:t>
            </a:r>
            <a:r>
              <a:rPr lang="tr-TR" altLang="tr-TR" smtClean="0">
                <a:solidFill>
                  <a:schemeClr val="accent2"/>
                </a:solidFill>
              </a:rPr>
              <a:t> dizisi aracılığıyla bir fonksiyonun içinde ya da </a:t>
            </a:r>
            <a:r>
              <a:rPr lang="tr-TR" altLang="tr-TR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tr-TR" altLang="tr-TR" smtClean="0">
                <a:solidFill>
                  <a:schemeClr val="accent2"/>
                </a:solidFill>
              </a:rPr>
              <a:t> bildirilerek ulaşılabilir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BE926FD-3C3D-4519-9875-8536F3913188}" type="slidenum">
              <a:rPr lang="en-US" altLang="tr-TR" sz="1000">
                <a:latin typeface="Arial" panose="020B0604020202020204" pitchFamily="34" charset="0"/>
              </a:rPr>
              <a:pPr/>
              <a:t>33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5845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Global Kapsam </a:t>
            </a:r>
            <a:r>
              <a:rPr lang="tr-TR" altLang="tr-TR" sz="2800" smtClean="0">
                <a:solidFill>
                  <a:srgbClr val="666699"/>
                </a:solidFill>
              </a:rPr>
              <a:t>(devamı)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Python</a:t>
            </a:r>
          </a:p>
          <a:p>
            <a:pPr lvl="1"/>
            <a:r>
              <a:rPr lang="tr-TR" altLang="tr-TR" smtClean="0">
                <a:solidFill>
                  <a:schemeClr val="accent2"/>
                </a:solidFill>
              </a:rPr>
              <a:t>Bir global değişken, fonksiyonda referans edilebilir; fakat eğer fonksiyonda </a:t>
            </a:r>
            <a:r>
              <a:rPr lang="tr-TR" altLang="tr-TR" sz="2000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tr-TR" altLang="tr-TR" smtClean="0">
                <a:solidFill>
                  <a:schemeClr val="accent2"/>
                </a:solidFill>
              </a:rPr>
              <a:t> olarak bildirime sahipse fonksiyonda atanabilir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AD80588-2329-4110-9474-A9211A017A48}" type="slidenum">
              <a:rPr lang="en-US" altLang="tr-TR" sz="1000">
                <a:latin typeface="Arial" panose="020B0604020202020204" pitchFamily="34" charset="0"/>
              </a:rPr>
              <a:pPr/>
              <a:t>34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6869" name="Başlık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09600"/>
          </a:xfrm>
        </p:spPr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Global Kapsam </a:t>
            </a:r>
            <a:r>
              <a:rPr lang="tr-TR" altLang="tr-TR" sz="2800" smtClean="0">
                <a:solidFill>
                  <a:srgbClr val="666699"/>
                </a:solidFill>
              </a:rPr>
              <a:t>(devamı)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Statik Kapsamın Değerlendirmesi</a:t>
            </a:r>
          </a:p>
        </p:txBody>
      </p:sp>
      <p:sp>
        <p:nvSpPr>
          <p:cNvPr id="3789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Birçok durumda sorunsuz çalışır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Sorunlar: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Çoğu durumda çok fazla erişim mümkündür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Bir program geliştikçe, ilk yapı yıkılır ve yerel değişkenler genellikle global hale getirilir; ayrıca altprogram iç içe yerine global hale çekilir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7B55C61-01DF-45DA-9462-7B102119AE59}" type="slidenum">
              <a:rPr lang="en-US" altLang="tr-TR" sz="1000">
                <a:latin typeface="Arial" panose="020B0604020202020204" pitchFamily="34" charset="0"/>
              </a:rPr>
              <a:pPr/>
              <a:t>35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891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12D5FD8-693E-44B0-90FF-1A7C57173DAC}" type="slidenum">
              <a:rPr lang="en-US" altLang="tr-TR" sz="1000">
                <a:latin typeface="Arial" panose="020B0604020202020204" pitchFamily="34" charset="0"/>
              </a:rPr>
              <a:pPr/>
              <a:t>36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096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Dinamik Kapsam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Program birimleri sıralarının çağrılmasına dayalıdır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onların metinsel düzenine değil (zamansala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karşı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mekânsal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Değişkenlere referanslar, bu noktaya kadar çalışmayı zorlamış altprogram çağrıları zincirinden geriye doğru arama yapma yoluyla bildirimlere bağlıdır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Başlık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Kapsam Örneği</a:t>
            </a:r>
          </a:p>
        </p:txBody>
      </p:sp>
      <p:sp>
        <p:nvSpPr>
          <p:cNvPr id="3993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</a:t>
            </a:r>
            <a:r>
              <a:rPr lang="tr-TR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                 </a:t>
            </a:r>
            <a:r>
              <a:rPr lang="en-US" altLang="tr-TR" sz="1600" b="1" smtClean="0">
                <a:solidFill>
                  <a:schemeClr val="accent2"/>
                </a:solidFill>
                <a:latin typeface="Helvetica" panose="020B0604020202020204" pitchFamily="34" charset="0"/>
              </a:rPr>
              <a:t>function</a:t>
            </a: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big()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                     </a:t>
            </a:r>
            <a:r>
              <a:rPr lang="en-US" altLang="tr-TR" sz="1600" b="1" smtClean="0">
                <a:solidFill>
                  <a:schemeClr val="accent2"/>
                </a:solidFill>
                <a:latin typeface="Helvetica" panose="020B0604020202020204" pitchFamily="34" charset="0"/>
              </a:rPr>
              <a:t>function</a:t>
            </a: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sub1()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                        </a:t>
            </a:r>
            <a:r>
              <a:rPr lang="en-US" altLang="tr-TR" sz="1600" b="1" smtClean="0">
                <a:solidFill>
                  <a:schemeClr val="accent2"/>
                </a:solidFill>
                <a:latin typeface="Helvetica" panose="020B0604020202020204" pitchFamily="34" charset="0"/>
              </a:rPr>
              <a:t>var</a:t>
            </a: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x =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                     </a:t>
            </a:r>
            <a:r>
              <a:rPr lang="en-US" altLang="tr-TR" sz="1600" b="1" smtClean="0">
                <a:solidFill>
                  <a:schemeClr val="accent2"/>
                </a:solidFill>
                <a:latin typeface="Helvetica" panose="020B0604020202020204" pitchFamily="34" charset="0"/>
              </a:rPr>
              <a:t>function</a:t>
            </a: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sub2()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                       </a:t>
            </a:r>
            <a:r>
              <a:rPr lang="en-US" altLang="tr-TR" sz="1600" b="1" smtClean="0">
                <a:solidFill>
                  <a:schemeClr val="accent2"/>
                </a:solidFill>
                <a:latin typeface="Helvetica" panose="020B0604020202020204" pitchFamily="34" charset="0"/>
              </a:rPr>
              <a:t>var</a:t>
            </a: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y 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           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                    </a:t>
            </a:r>
            <a:r>
              <a:rPr lang="en-US" altLang="tr-TR" sz="1600" b="1" smtClean="0">
                <a:solidFill>
                  <a:schemeClr val="accent2"/>
                </a:solidFill>
                <a:latin typeface="Helvetica" panose="020B0604020202020204" pitchFamily="34" charset="0"/>
              </a:rPr>
              <a:t>var</a:t>
            </a: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x = 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Helvetica" panose="020B0604020202020204" pitchFamily="34" charset="0"/>
              </a:rPr>
              <a:t>                   }</a:t>
            </a:r>
            <a:endParaRPr lang="tr-TR" altLang="tr-TR" sz="1600" smtClean="0">
              <a:solidFill>
                <a:schemeClr val="accent2"/>
              </a:solidFill>
              <a:latin typeface="Helvetica" panose="020B0604020202020204" pitchFamily="34" charset="0"/>
            </a:endParaRPr>
          </a:p>
          <a:p>
            <a:pPr lvl="1" eaLnBrk="1" hangingPunct="1"/>
            <a:endParaRPr lang="tr-TR" altLang="tr-TR" smtClean="0"/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Statik kapsama</a:t>
            </a:r>
            <a:endParaRPr lang="en-US" altLang="tr-TR" smtClean="0">
              <a:solidFill>
                <a:srgbClr val="666699"/>
              </a:solidFill>
            </a:endParaRPr>
          </a:p>
          <a:p>
            <a:pPr lvl="2" eaLnBrk="1" hangingPunct="1"/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r-TR" altLang="tr-TR" smtClean="0">
                <a:solidFill>
                  <a:schemeClr val="accent2"/>
                </a:solidFill>
              </a:rPr>
              <a:t>’e referans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</a:t>
            </a:r>
            <a:r>
              <a:rPr lang="tr-TR" altLang="tr-TR" smtClean="0">
                <a:solidFill>
                  <a:schemeClr val="accent2"/>
                </a:solidFill>
              </a:rPr>
              <a:t>’in 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r-TR" altLang="tr-TR" smtClean="0">
                <a:solidFill>
                  <a:schemeClr val="accent2"/>
                </a:solidFill>
              </a:rPr>
              <a:t>’ine 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tr-TR" altLang="tr-TR" smtClean="0">
                <a:solidFill>
                  <a:schemeClr val="accent2"/>
                </a:solidFill>
              </a:rPr>
              <a:t>’dir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Dinamik kapsama</a:t>
            </a:r>
            <a:endParaRPr lang="en-US" altLang="tr-TR" smtClean="0">
              <a:solidFill>
                <a:srgbClr val="666699"/>
              </a:solidFill>
            </a:endParaRPr>
          </a:p>
          <a:p>
            <a:pPr lvl="2" eaLnBrk="1" hangingPunct="1"/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r-TR" altLang="tr-TR" smtClean="0">
                <a:solidFill>
                  <a:schemeClr val="accent2"/>
                </a:solidFill>
              </a:rPr>
              <a:t>’e referans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  <a:r>
              <a:rPr lang="en-US" altLang="tr-TR" smtClean="0">
                <a:solidFill>
                  <a:schemeClr val="accent2"/>
                </a:solidFill>
              </a:rPr>
              <a:t>‘</a:t>
            </a:r>
            <a:r>
              <a:rPr lang="tr-TR" altLang="tr-TR" smtClean="0">
                <a:solidFill>
                  <a:schemeClr val="accent2"/>
                </a:solidFill>
              </a:rPr>
              <a:t>in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r-TR" altLang="tr-TR" smtClean="0">
                <a:solidFill>
                  <a:schemeClr val="accent2"/>
                </a:solidFill>
              </a:rPr>
              <a:t>’ine 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tr-TR" altLang="tr-TR" smtClean="0">
                <a:solidFill>
                  <a:schemeClr val="accent2"/>
                </a:solidFill>
              </a:rPr>
              <a:t>’dir</a:t>
            </a:r>
            <a:endParaRPr lang="en-US" altLang="tr-TR" smtClean="0">
              <a:solidFill>
                <a:schemeClr val="accent2"/>
              </a:solidFill>
            </a:endParaRPr>
          </a:p>
          <a:p>
            <a:endParaRPr lang="tr-TR" altLang="tr-TR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24C4AB5-E511-4B02-8AB9-56F644B714BE}" type="slidenum">
              <a:rPr lang="en-US" altLang="tr-TR" sz="1000">
                <a:latin typeface="Arial" panose="020B0604020202020204" pitchFamily="34" charset="0"/>
              </a:rPr>
              <a:pPr/>
              <a:t>37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9942" name="Text Box 14"/>
          <p:cNvSpPr txBox="1">
            <a:spLocks noChangeArrowheads="1"/>
          </p:cNvSpPr>
          <p:nvPr/>
        </p:nvSpPr>
        <p:spPr bwMode="auto">
          <a:xfrm>
            <a:off x="5305425" y="1690688"/>
            <a:ext cx="193357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big</a:t>
            </a:r>
            <a:r>
              <a:rPr lang="en-US" altLang="tr-TR" sz="1800">
                <a:latin typeface="Lucida Sans Unicode" panose="020B0602030504020204" pitchFamily="34" charset="0"/>
              </a:rPr>
              <a:t> calls </a:t>
            </a: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  <a:p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  <a:r>
              <a:rPr lang="en-US" altLang="tr-TR" sz="1800">
                <a:latin typeface="Lucida Sans Unicode" panose="020B0602030504020204" pitchFamily="34" charset="0"/>
              </a:rPr>
              <a:t> calls </a:t>
            </a: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</a:p>
          <a:p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en-US" altLang="tr-TR" sz="1800">
                <a:latin typeface="Lucida Sans Unicode" panose="020B0602030504020204" pitchFamily="34" charset="0"/>
              </a:rPr>
              <a:t> uses </a:t>
            </a: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altLang="tr-TR" b="1">
              <a:latin typeface="Lucida Sans Unicode" panose="020B0602030504020204" pitchFamily="34" charset="0"/>
            </a:endParaRPr>
          </a:p>
          <a:p>
            <a:pPr eaLnBrk="1" hangingPunct="1"/>
            <a:endParaRPr lang="en-US" altLang="tr-T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Avantaj: Kolaylık</a:t>
            </a:r>
          </a:p>
          <a:p>
            <a:r>
              <a:rPr lang="tr-TR" altLang="tr-TR" smtClean="0">
                <a:solidFill>
                  <a:schemeClr val="accent2"/>
                </a:solidFill>
              </a:rPr>
              <a:t>Dezavantajlar:</a:t>
            </a:r>
          </a:p>
          <a:p>
            <a:pPr marL="971550" lvl="1" indent="-457200">
              <a:buFont typeface="Lucida Sans Unicode" panose="020B0602030504020204" pitchFamily="34" charset="0"/>
              <a:buAutoNum type="arabicPeriod"/>
            </a:pPr>
            <a:r>
              <a:rPr lang="tr-TR" altLang="tr-TR" smtClean="0">
                <a:solidFill>
                  <a:schemeClr val="accent2"/>
                </a:solidFill>
              </a:rPr>
              <a:t>Bir alt program yürütülürken, kendi değişkenleri onu çağıran tüm alt programlar tarafından görülebilir</a:t>
            </a:r>
          </a:p>
          <a:p>
            <a:pPr marL="971550" lvl="1" indent="-457200">
              <a:buFont typeface="Lucida Sans Unicode" panose="020B0602030504020204" pitchFamily="34" charset="0"/>
              <a:buAutoNum type="arabicPeriod"/>
            </a:pPr>
            <a:r>
              <a:rPr lang="tr-TR" altLang="tr-TR" smtClean="0">
                <a:solidFill>
                  <a:schemeClr val="accent2"/>
                </a:solidFill>
              </a:rPr>
              <a:t>Statik onay tipi imkansızdır</a:t>
            </a:r>
          </a:p>
          <a:p>
            <a:pPr marL="971550" lvl="1" indent="-457200">
              <a:buFont typeface="Lucida Sans Unicode" panose="020B0602030504020204" pitchFamily="34" charset="0"/>
              <a:buAutoNum type="arabicPeriod"/>
            </a:pPr>
            <a:r>
              <a:rPr lang="tr-TR" altLang="tr-TR" smtClean="0">
                <a:solidFill>
                  <a:schemeClr val="accent2"/>
                </a:solidFill>
              </a:rPr>
              <a:t>Kötü okunabilirlik – Statik olarak bir değişken türünü belirlemek mümkün değildir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9B39CE9-687D-4DAD-8B86-EC607A76ADA4}" type="slidenum">
              <a:rPr lang="en-US" altLang="tr-TR" sz="1000">
                <a:latin typeface="Arial" panose="020B0604020202020204" pitchFamily="34" charset="0"/>
              </a:rPr>
              <a:pPr/>
              <a:t>38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0965" name="Başlık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Dinamik Kapsam Değerlendirmesi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198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8A3B140-C2B3-409C-BA45-89B89F0B3609}" type="slidenum">
              <a:rPr lang="en-US" altLang="tr-TR" sz="1000">
                <a:latin typeface="Arial" panose="020B0604020202020204" pitchFamily="34" charset="0"/>
              </a:rPr>
              <a:pPr/>
              <a:t>39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096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Kapsam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ve Ömür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Kapsam ve ömür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bazen yakından ilişkilidir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fakat </a:t>
            </a:r>
            <a:r>
              <a:rPr lang="tr-TR" altLang="tr-TR" smtClean="0">
                <a:solidFill>
                  <a:schemeClr val="tx2"/>
                </a:solidFill>
              </a:rPr>
              <a:t>farklı</a:t>
            </a:r>
            <a:r>
              <a:rPr lang="tr-TR" altLang="tr-TR" smtClean="0">
                <a:solidFill>
                  <a:schemeClr val="accent2"/>
                </a:solidFill>
              </a:rPr>
              <a:t> kavramlardır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C veya C++ fonksiyonundaki bir </a:t>
            </a:r>
            <a:r>
              <a:rPr lang="en-US" altLang="tr-TR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değişkeni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düşünelim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614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3709725-5439-42B2-BF28-C49ED16C037C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</a:t>
            </a:r>
            <a:r>
              <a:rPr lang="en-US" altLang="tr-TR" smtClean="0">
                <a:solidFill>
                  <a:srgbClr val="666699"/>
                </a:solidFill>
              </a:rPr>
              <a:t>dlar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Adlar </a:t>
            </a:r>
            <a:r>
              <a:rPr lang="tr-TR" altLang="tr-TR" smtClean="0">
                <a:solidFill>
                  <a:schemeClr val="accent2"/>
                </a:solidFill>
              </a:rPr>
              <a:t>için tasarım sorunları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/>
            <a:r>
              <a:rPr lang="en-US" altLang="tr-TR" smtClean="0">
                <a:solidFill>
                  <a:srgbClr val="666699"/>
                </a:solidFill>
              </a:rPr>
              <a:t>Adla</a:t>
            </a:r>
            <a:r>
              <a:rPr lang="tr-TR" altLang="tr-TR" smtClean="0">
                <a:solidFill>
                  <a:srgbClr val="666699"/>
                </a:solidFill>
              </a:rPr>
              <a:t>r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büyük-küçük harfe duyarlılığı mıdır?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Özel sözcükler, ayrılmış sözcükler veya anahtar sözcükler midir?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301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B03864E-5D7E-4E0A-A7A3-F3D1836ABA14}" type="slidenum">
              <a:rPr lang="en-US" altLang="tr-TR" sz="1000">
                <a:latin typeface="Arial" panose="020B0604020202020204" pitchFamily="34" charset="0"/>
              </a:rPr>
              <a:pPr/>
              <a:t>40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marL="685800" indent="-685800" eaLnBrk="1" hangingPunct="1"/>
            <a:r>
              <a:rPr lang="tr-TR" altLang="tr-TR" smtClean="0">
                <a:solidFill>
                  <a:srgbClr val="666699"/>
                </a:solidFill>
              </a:rPr>
              <a:t>Referans Platformları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ifadenin </a:t>
            </a:r>
            <a:r>
              <a:rPr lang="tr-TR" altLang="tr-TR" sz="2400" i="1" smtClean="0">
                <a:solidFill>
                  <a:schemeClr val="accent2"/>
                </a:solidFill>
              </a:rPr>
              <a:t>referans platformu </a:t>
            </a:r>
            <a:r>
              <a:rPr lang="tr-TR" altLang="tr-TR" sz="2400" smtClean="0">
                <a:solidFill>
                  <a:schemeClr val="accent2"/>
                </a:solidFill>
              </a:rPr>
              <a:t>ifadede görünen bütün adların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koleksiyonudur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statik kapsamlı dil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yerel değişkenler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artı bütün çevreleyen kapsamlardaki görünür değişkenlerin tümüdür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altprogramın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çalıştırılması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başlamışsa,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ama henüz bitmemişse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o altprogram </a:t>
            </a:r>
            <a:r>
              <a:rPr lang="tr-TR" altLang="tr-TR" sz="2400" smtClean="0">
                <a:solidFill>
                  <a:schemeClr val="tx2"/>
                </a:solidFill>
              </a:rPr>
              <a:t>aktiftir</a:t>
            </a:r>
            <a:endParaRPr lang="en-US" altLang="tr-TR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dinamik kapsamlı dilde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referans platformu yerel değişkenler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artı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tüm aktif altprogramlardaki bütün görünür değişkenlerdir</a:t>
            </a:r>
            <a:endParaRPr lang="en-US" altLang="tr-T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403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382BE71-0416-4F17-B785-DCBD08C73477}" type="slidenum">
              <a:rPr lang="en-US" altLang="tr-TR" sz="1000">
                <a:latin typeface="Arial" panose="020B0604020202020204" pitchFamily="34" charset="0"/>
              </a:rPr>
              <a:pPr/>
              <a:t>41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Adlandırılmış Sabitler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</a:t>
            </a:r>
            <a:r>
              <a:rPr lang="tr-TR" altLang="tr-TR" sz="2400" i="1" smtClean="0">
                <a:solidFill>
                  <a:schemeClr val="accent2"/>
                </a:solidFill>
              </a:rPr>
              <a:t>adlandırılmış sabit</a:t>
            </a:r>
            <a:r>
              <a:rPr lang="tr-TR" altLang="tr-TR" sz="2400" smtClean="0">
                <a:solidFill>
                  <a:schemeClr val="accent2"/>
                </a:solidFill>
              </a:rPr>
              <a:t>, sadece belleğe bağlı olduğu zaman bir değere bağlanmış olan değişkendir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>
                <a:solidFill>
                  <a:schemeClr val="tx2"/>
                </a:solidFill>
              </a:rPr>
              <a:t>Avantaj</a:t>
            </a:r>
            <a:r>
              <a:rPr lang="tr-TR" altLang="tr-TR" sz="2400" smtClean="0">
                <a:solidFill>
                  <a:schemeClr val="tx2"/>
                </a:solidFill>
              </a:rPr>
              <a:t>lar</a:t>
            </a:r>
            <a:r>
              <a:rPr lang="en-US" altLang="tr-TR" sz="2400" smtClean="0"/>
              <a:t>: </a:t>
            </a:r>
            <a:r>
              <a:rPr lang="tr-TR" altLang="tr-TR" sz="2400" smtClean="0">
                <a:solidFill>
                  <a:schemeClr val="accent2"/>
                </a:solidFill>
              </a:rPr>
              <a:t>Okunabilirlik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ve değiştirilebilirlik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Programları parametrelerle ifade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etmek için kullanılır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Adlandırılmış sabitlere değer bağlama statik </a:t>
            </a:r>
            <a:r>
              <a:rPr lang="en-US" altLang="tr-TR" sz="2400" smtClean="0">
                <a:solidFill>
                  <a:schemeClr val="accent2"/>
                </a:solidFill>
              </a:rPr>
              <a:t>(</a:t>
            </a:r>
            <a:r>
              <a:rPr lang="tr-TR" altLang="tr-TR" sz="2400" smtClean="0">
                <a:solidFill>
                  <a:schemeClr val="accent2"/>
                </a:solidFill>
              </a:rPr>
              <a:t>bildirim sabitleri olarak adlandırılan</a:t>
            </a:r>
            <a:r>
              <a:rPr lang="en-US" altLang="tr-TR" sz="2400" smtClean="0">
                <a:solidFill>
                  <a:schemeClr val="accent2"/>
                </a:solidFill>
              </a:rPr>
              <a:t>) </a:t>
            </a:r>
            <a:r>
              <a:rPr lang="tr-TR" altLang="tr-TR" sz="2400" smtClean="0">
                <a:solidFill>
                  <a:schemeClr val="accent2"/>
                </a:solidFill>
              </a:rPr>
              <a:t>veya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dinamik olabilir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D</a:t>
            </a:r>
            <a:r>
              <a:rPr lang="en-US" altLang="tr-TR" sz="2400" smtClean="0">
                <a:solidFill>
                  <a:schemeClr val="accent2"/>
                </a:solidFill>
              </a:rPr>
              <a:t>il</a:t>
            </a:r>
            <a:r>
              <a:rPr lang="tr-TR" altLang="tr-TR" sz="2400" smtClean="0">
                <a:solidFill>
                  <a:schemeClr val="accent2"/>
                </a:solidFill>
              </a:rPr>
              <a:t>ler</a:t>
            </a:r>
            <a:r>
              <a:rPr lang="en-US" altLang="tr-TR" sz="2400" smtClean="0">
                <a:solidFill>
                  <a:schemeClr val="accent2"/>
                </a:solidFill>
              </a:rPr>
              <a:t>:</a:t>
            </a:r>
            <a:endParaRPr lang="tr-TR" altLang="tr-TR" sz="24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Ada, C++ ve Java: Herhangi bir türdeki deyimler, dinamik bağlı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C# </a:t>
            </a:r>
            <a:r>
              <a:rPr lang="tr-TR" altLang="tr-TR" sz="1800" b="1" smtClean="0">
                <a:solidFill>
                  <a:srgbClr val="666699"/>
                </a:solidFill>
                <a:latin typeface="Courier New" panose="02070309020205020404" pitchFamily="49" charset="0"/>
              </a:rPr>
              <a:t>const</a:t>
            </a:r>
            <a:r>
              <a:rPr lang="tr-TR" altLang="tr-TR" sz="2000" smtClean="0">
                <a:solidFill>
                  <a:srgbClr val="666699"/>
                </a:solidFill>
              </a:rPr>
              <a:t> ve </a:t>
            </a:r>
            <a:r>
              <a:rPr lang="tr-TR" altLang="tr-TR" sz="1800" b="1" smtClean="0">
                <a:solidFill>
                  <a:srgbClr val="666699"/>
                </a:solidFill>
                <a:latin typeface="Courier New" panose="02070309020205020404" pitchFamily="49" charset="0"/>
              </a:rPr>
              <a:t>readonly</a:t>
            </a:r>
            <a:r>
              <a:rPr lang="tr-TR" altLang="tr-TR" sz="2000" smtClean="0">
                <a:solidFill>
                  <a:srgbClr val="666699"/>
                </a:solidFill>
              </a:rPr>
              <a:t> olmak üzere iki türe sahiptir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tr-TR" sz="1800" b="1" smtClean="0">
                <a:solidFill>
                  <a:srgbClr val="666699"/>
                </a:solidFill>
                <a:latin typeface="Courier New" panose="02070309020205020404" pitchFamily="49" charset="0"/>
              </a:rPr>
              <a:t>const</a:t>
            </a:r>
            <a:r>
              <a:rPr lang="tr-TR" altLang="tr-TR" sz="2000" smtClean="0">
                <a:solidFill>
                  <a:srgbClr val="666699"/>
                </a:solidFill>
              </a:rPr>
              <a:t> adlı yapıların değerleri derleme zamanına bağlıdır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tr-TR" sz="1800" b="1" smtClean="0">
                <a:solidFill>
                  <a:srgbClr val="666699"/>
                </a:solidFill>
                <a:latin typeface="Courier New" panose="02070309020205020404" pitchFamily="49" charset="0"/>
              </a:rPr>
              <a:t>readonly</a:t>
            </a:r>
            <a:r>
              <a:rPr lang="tr-TR" altLang="tr-TR" sz="2000" smtClean="0">
                <a:solidFill>
                  <a:srgbClr val="666699"/>
                </a:solidFill>
              </a:rPr>
              <a:t> adlı yapıların değerleri dinamik olarak bağlıdır</a:t>
            </a:r>
            <a:endParaRPr lang="en-US" altLang="tr-TR" sz="2000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505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748732A-B266-4DF4-BF68-72E81A233851}" type="slidenum">
              <a:rPr lang="en-US" altLang="tr-TR" sz="1000">
                <a:latin typeface="Arial" panose="020B0604020202020204" pitchFamily="34" charset="0"/>
              </a:rPr>
              <a:pPr/>
              <a:t>42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Statik Kapsam (ek)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Varsayalım ki</a:t>
            </a:r>
            <a:r>
              <a:rPr lang="en-US" altLang="tr-TR" smtClean="0">
                <a:solidFill>
                  <a:schemeClr val="accent2"/>
                </a:solidFill>
              </a:rPr>
              <a:t> MAIN</a:t>
            </a:r>
            <a:r>
              <a:rPr lang="tr-TR" altLang="tr-TR" smtClean="0">
                <a:solidFill>
                  <a:schemeClr val="accent2"/>
                </a:solidFill>
              </a:rPr>
              <a:t>,</a:t>
            </a:r>
            <a:r>
              <a:rPr lang="en-US" altLang="tr-TR" smtClean="0">
                <a:solidFill>
                  <a:schemeClr val="accent2"/>
                </a:solidFill>
              </a:rPr>
              <a:t> A ve B</a:t>
            </a:r>
            <a:r>
              <a:rPr lang="tr-TR" altLang="tr-TR" smtClean="0">
                <a:solidFill>
                  <a:schemeClr val="accent2"/>
                </a:solidFill>
              </a:rPr>
              <a:t>’yi çağırır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                            </a:t>
            </a:r>
            <a:r>
              <a:rPr lang="tr-TR" altLang="tr-TR" smtClean="0">
                <a:solidFill>
                  <a:schemeClr val="accent2"/>
                </a:solidFill>
              </a:rPr>
              <a:t>       </a:t>
            </a:r>
            <a:r>
              <a:rPr lang="en-US" altLang="tr-TR" smtClean="0">
                <a:solidFill>
                  <a:schemeClr val="accent2"/>
                </a:solidFill>
              </a:rPr>
              <a:t>A</a:t>
            </a:r>
            <a:r>
              <a:rPr lang="tr-TR" altLang="tr-TR" smtClean="0">
                <a:solidFill>
                  <a:schemeClr val="accent2"/>
                </a:solidFill>
              </a:rPr>
              <a:t>,</a:t>
            </a:r>
            <a:r>
              <a:rPr lang="en-US" altLang="tr-TR" smtClean="0">
                <a:solidFill>
                  <a:schemeClr val="accent2"/>
                </a:solidFill>
              </a:rPr>
              <a:t> C ve D</a:t>
            </a:r>
            <a:r>
              <a:rPr lang="tr-TR" altLang="tr-TR" smtClean="0">
                <a:solidFill>
                  <a:schemeClr val="accent2"/>
                </a:solidFill>
              </a:rPr>
              <a:t> yi çağırır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                            </a:t>
            </a:r>
            <a:r>
              <a:rPr lang="tr-TR" altLang="tr-TR" smtClean="0">
                <a:solidFill>
                  <a:schemeClr val="accent2"/>
                </a:solidFill>
              </a:rPr>
              <a:t>       </a:t>
            </a:r>
            <a:r>
              <a:rPr lang="en-US" altLang="tr-TR" smtClean="0">
                <a:solidFill>
                  <a:schemeClr val="accent2"/>
                </a:solidFill>
              </a:rPr>
              <a:t>B</a:t>
            </a:r>
            <a:r>
              <a:rPr lang="tr-TR" altLang="tr-TR" smtClean="0">
                <a:solidFill>
                  <a:schemeClr val="accent2"/>
                </a:solidFill>
              </a:rPr>
              <a:t>,</a:t>
            </a:r>
            <a:r>
              <a:rPr lang="en-US" altLang="tr-TR" smtClean="0">
                <a:solidFill>
                  <a:schemeClr val="accent2"/>
                </a:solidFill>
              </a:rPr>
              <a:t> A </a:t>
            </a:r>
            <a:r>
              <a:rPr lang="tr-TR" altLang="tr-TR" smtClean="0">
                <a:solidFill>
                  <a:schemeClr val="accent2"/>
                </a:solidFill>
              </a:rPr>
              <a:t>ve</a:t>
            </a:r>
            <a:r>
              <a:rPr lang="en-US" altLang="tr-TR" smtClean="0">
                <a:solidFill>
                  <a:schemeClr val="accent2"/>
                </a:solidFill>
              </a:rPr>
              <a:t> E</a:t>
            </a:r>
            <a:r>
              <a:rPr lang="tr-TR" altLang="tr-TR" smtClean="0">
                <a:solidFill>
                  <a:schemeClr val="accent2"/>
                </a:solidFill>
              </a:rPr>
              <a:t> yi çağırır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  <p:sp>
        <p:nvSpPr>
          <p:cNvPr id="45062" name="Line 3"/>
          <p:cNvSpPr>
            <a:spLocks noChangeShapeType="1"/>
          </p:cNvSpPr>
          <p:nvPr/>
        </p:nvSpPr>
        <p:spPr bwMode="auto">
          <a:xfrm>
            <a:off x="2279650" y="3054350"/>
            <a:ext cx="0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>
            <a:off x="2743200" y="32766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286000" y="5867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>
            <a:off x="2736850" y="3282950"/>
            <a:ext cx="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6" name="Line 12"/>
          <p:cNvSpPr>
            <a:spLocks noChangeShapeType="1"/>
          </p:cNvSpPr>
          <p:nvPr/>
        </p:nvSpPr>
        <p:spPr bwMode="auto">
          <a:xfrm>
            <a:off x="2743200" y="46482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 flipH="1">
            <a:off x="3111500" y="38100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8" name="Line 14"/>
          <p:cNvSpPr>
            <a:spLocks noChangeShapeType="1"/>
          </p:cNvSpPr>
          <p:nvPr/>
        </p:nvSpPr>
        <p:spPr bwMode="auto">
          <a:xfrm>
            <a:off x="3117850" y="38163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9" name="Line 15"/>
          <p:cNvSpPr>
            <a:spLocks noChangeShapeType="1"/>
          </p:cNvSpPr>
          <p:nvPr/>
        </p:nvSpPr>
        <p:spPr bwMode="auto">
          <a:xfrm>
            <a:off x="3124200" y="41148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0" name="Line 16"/>
          <p:cNvSpPr>
            <a:spLocks noChangeShapeType="1"/>
          </p:cNvSpPr>
          <p:nvPr/>
        </p:nvSpPr>
        <p:spPr bwMode="auto">
          <a:xfrm flipH="1">
            <a:off x="3111500" y="4343400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>
            <a:off x="3117850" y="43497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2" name="Line 18"/>
          <p:cNvSpPr>
            <a:spLocks noChangeShapeType="1"/>
          </p:cNvSpPr>
          <p:nvPr/>
        </p:nvSpPr>
        <p:spPr bwMode="auto">
          <a:xfrm>
            <a:off x="3124200" y="45720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3" name="Line 19"/>
          <p:cNvSpPr>
            <a:spLocks noChangeShapeType="1"/>
          </p:cNvSpPr>
          <p:nvPr/>
        </p:nvSpPr>
        <p:spPr bwMode="auto">
          <a:xfrm flipH="1">
            <a:off x="2730500" y="4953000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4" name="Line 20"/>
          <p:cNvSpPr>
            <a:spLocks noChangeShapeType="1"/>
          </p:cNvSpPr>
          <p:nvPr/>
        </p:nvSpPr>
        <p:spPr bwMode="auto">
          <a:xfrm>
            <a:off x="2736850" y="49593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5" name="Line 21"/>
          <p:cNvSpPr>
            <a:spLocks noChangeShapeType="1"/>
          </p:cNvSpPr>
          <p:nvPr/>
        </p:nvSpPr>
        <p:spPr bwMode="auto">
          <a:xfrm>
            <a:off x="2743200" y="57912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 flipH="1">
            <a:off x="3111500" y="5486400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>
            <a:off x="3117850" y="54927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8" name="Line 24"/>
          <p:cNvSpPr>
            <a:spLocks noChangeShapeType="1"/>
          </p:cNvSpPr>
          <p:nvPr/>
        </p:nvSpPr>
        <p:spPr bwMode="auto">
          <a:xfrm>
            <a:off x="3124200" y="57150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9" name="Rectangle 28"/>
          <p:cNvSpPr>
            <a:spLocks noChangeArrowheads="1"/>
          </p:cNvSpPr>
          <p:nvPr/>
        </p:nvSpPr>
        <p:spPr bwMode="auto">
          <a:xfrm>
            <a:off x="1219200" y="2884488"/>
            <a:ext cx="9779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MAIN</a:t>
            </a:r>
          </a:p>
        </p:txBody>
      </p:sp>
      <p:sp>
        <p:nvSpPr>
          <p:cNvPr id="45080" name="Text Box 29"/>
          <p:cNvSpPr txBox="1">
            <a:spLocks noChangeArrowheads="1"/>
          </p:cNvSpPr>
          <p:nvPr/>
        </p:nvSpPr>
        <p:spPr bwMode="auto">
          <a:xfrm>
            <a:off x="2816225" y="5246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tr-TR" sz="1800" b="1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45081" name="Text Box 30"/>
          <p:cNvSpPr txBox="1">
            <a:spLocks noChangeArrowheads="1"/>
          </p:cNvSpPr>
          <p:nvPr/>
        </p:nvSpPr>
        <p:spPr bwMode="auto">
          <a:xfrm>
            <a:off x="2400300" y="3189288"/>
            <a:ext cx="342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tr-TR" sz="1800" b="1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45082" name="Text Box 31"/>
          <p:cNvSpPr txBox="1">
            <a:spLocks noChangeArrowheads="1"/>
          </p:cNvSpPr>
          <p:nvPr/>
        </p:nvSpPr>
        <p:spPr bwMode="auto">
          <a:xfrm>
            <a:off x="2816225" y="36464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tr-TR" sz="1800" b="1"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45083" name="Text Box 32"/>
          <p:cNvSpPr txBox="1">
            <a:spLocks noChangeArrowheads="1"/>
          </p:cNvSpPr>
          <p:nvPr/>
        </p:nvSpPr>
        <p:spPr bwMode="auto">
          <a:xfrm>
            <a:off x="2816225" y="41798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tr-TR" sz="1800" b="1">
                <a:latin typeface="Helvetica" panose="020B0604020202020204" pitchFamily="34" charset="0"/>
              </a:rPr>
              <a:t>D</a:t>
            </a:r>
          </a:p>
        </p:txBody>
      </p:sp>
      <p:sp>
        <p:nvSpPr>
          <p:cNvPr id="45084" name="Text Box 33"/>
          <p:cNvSpPr txBox="1">
            <a:spLocks noChangeArrowheads="1"/>
          </p:cNvSpPr>
          <p:nvPr/>
        </p:nvSpPr>
        <p:spPr bwMode="auto">
          <a:xfrm>
            <a:off x="2393950" y="47894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tr-TR" sz="1800" b="1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45085" name="Line 34"/>
          <p:cNvSpPr>
            <a:spLocks noChangeShapeType="1"/>
          </p:cNvSpPr>
          <p:nvPr/>
        </p:nvSpPr>
        <p:spPr bwMode="auto">
          <a:xfrm>
            <a:off x="2279650" y="3036888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6" name="Rectangle 7"/>
          <p:cNvSpPr>
            <a:spLocks noChangeArrowheads="1"/>
          </p:cNvSpPr>
          <p:nvPr/>
        </p:nvSpPr>
        <p:spPr bwMode="auto">
          <a:xfrm>
            <a:off x="6032500" y="3733800"/>
            <a:ext cx="80645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MAIN</a:t>
            </a:r>
          </a:p>
        </p:txBody>
      </p:sp>
      <p:sp>
        <p:nvSpPr>
          <p:cNvPr id="45087" name="Line 9"/>
          <p:cNvSpPr>
            <a:spLocks noChangeShapeType="1"/>
          </p:cNvSpPr>
          <p:nvPr/>
        </p:nvSpPr>
        <p:spPr bwMode="auto">
          <a:xfrm flipH="1">
            <a:off x="5235575" y="4038600"/>
            <a:ext cx="1069975" cy="538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8" name="Line 10"/>
          <p:cNvSpPr>
            <a:spLocks noChangeShapeType="1"/>
          </p:cNvSpPr>
          <p:nvPr/>
        </p:nvSpPr>
        <p:spPr bwMode="auto">
          <a:xfrm>
            <a:off x="6391275" y="4056063"/>
            <a:ext cx="7493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9" name="Line 25"/>
          <p:cNvSpPr>
            <a:spLocks noChangeShapeType="1"/>
          </p:cNvSpPr>
          <p:nvPr/>
        </p:nvSpPr>
        <p:spPr bwMode="auto">
          <a:xfrm flipH="1">
            <a:off x="4702175" y="4970463"/>
            <a:ext cx="469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0" name="Line 26"/>
          <p:cNvSpPr>
            <a:spLocks noChangeShapeType="1"/>
          </p:cNvSpPr>
          <p:nvPr/>
        </p:nvSpPr>
        <p:spPr bwMode="auto">
          <a:xfrm>
            <a:off x="5172075" y="4970463"/>
            <a:ext cx="4445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1" name="Line 27"/>
          <p:cNvSpPr>
            <a:spLocks noChangeShapeType="1"/>
          </p:cNvSpPr>
          <p:nvPr/>
        </p:nvSpPr>
        <p:spPr bwMode="auto">
          <a:xfrm>
            <a:off x="7153275" y="4970463"/>
            <a:ext cx="635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2" name="Rectangle 35"/>
          <p:cNvSpPr>
            <a:spLocks noChangeArrowheads="1"/>
          </p:cNvSpPr>
          <p:nvPr/>
        </p:nvSpPr>
        <p:spPr bwMode="auto">
          <a:xfrm>
            <a:off x="5086350" y="4648200"/>
            <a:ext cx="2540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45093" name="Rectangle 36"/>
          <p:cNvSpPr>
            <a:spLocks noChangeArrowheads="1"/>
          </p:cNvSpPr>
          <p:nvPr/>
        </p:nvSpPr>
        <p:spPr bwMode="auto">
          <a:xfrm>
            <a:off x="7067550" y="4648200"/>
            <a:ext cx="2286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45094" name="Rectangle 37"/>
          <p:cNvSpPr>
            <a:spLocks noChangeArrowheads="1"/>
          </p:cNvSpPr>
          <p:nvPr/>
        </p:nvSpPr>
        <p:spPr bwMode="auto">
          <a:xfrm>
            <a:off x="4552950" y="5486400"/>
            <a:ext cx="26035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45095" name="Rectangle 38"/>
          <p:cNvSpPr>
            <a:spLocks noChangeArrowheads="1"/>
          </p:cNvSpPr>
          <p:nvPr/>
        </p:nvSpPr>
        <p:spPr bwMode="auto">
          <a:xfrm>
            <a:off x="5543550" y="5486400"/>
            <a:ext cx="26035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D</a:t>
            </a:r>
          </a:p>
        </p:txBody>
      </p:sp>
      <p:sp>
        <p:nvSpPr>
          <p:cNvPr id="45096" name="Rectangle 39"/>
          <p:cNvSpPr>
            <a:spLocks noChangeArrowheads="1"/>
          </p:cNvSpPr>
          <p:nvPr/>
        </p:nvSpPr>
        <p:spPr bwMode="auto">
          <a:xfrm>
            <a:off x="7143750" y="5486400"/>
            <a:ext cx="24765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ltbilgi Yer Tutucusu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6083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8F9B017-70E3-4512-AE52-564719D09C15}" type="slidenum">
              <a:rPr lang="en-US" altLang="tr-TR" sz="1000">
                <a:latin typeface="Arial" panose="020B0604020202020204" pitchFamily="34" charset="0"/>
              </a:rPr>
              <a:pPr/>
              <a:t>43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6084" name="Oval 2"/>
          <p:cNvSpPr>
            <a:spLocks noChangeArrowheads="1"/>
          </p:cNvSpPr>
          <p:nvPr/>
        </p:nvSpPr>
        <p:spPr bwMode="auto">
          <a:xfrm>
            <a:off x="6934200" y="3886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7848600" y="3200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8229600" y="4419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1447800" y="3536950"/>
            <a:ext cx="390525" cy="3905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313363" y="3505200"/>
            <a:ext cx="492125" cy="422275"/>
          </a:xfrm>
          <a:prstGeom prst="ellipse">
            <a:avLst/>
          </a:prstGeom>
          <a:solidFill>
            <a:srgbClr val="66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7643813" y="3529013"/>
            <a:ext cx="390525" cy="388937"/>
          </a:xfrm>
          <a:prstGeom prst="ellipse">
            <a:avLst/>
          </a:prstGeom>
          <a:solidFill>
            <a:srgbClr val="66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5516563" y="4249738"/>
            <a:ext cx="390525" cy="388937"/>
          </a:xfrm>
          <a:prstGeom prst="ellipse">
            <a:avLst/>
          </a:prstGeom>
          <a:solidFill>
            <a:srgbClr val="66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4295775" y="4249738"/>
            <a:ext cx="390525" cy="3889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1447800" y="4249738"/>
            <a:ext cx="390525" cy="3889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3889375" y="3536950"/>
            <a:ext cx="388938" cy="3905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1744663" y="3048000"/>
            <a:ext cx="84613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1846263" y="3732213"/>
            <a:ext cx="2033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1643063" y="39354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1744663" y="3833813"/>
            <a:ext cx="81280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371850" y="3019425"/>
            <a:ext cx="611188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4186238" y="3935413"/>
            <a:ext cx="203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5711825" y="3019425"/>
            <a:ext cx="609600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7034213" y="3019425"/>
            <a:ext cx="711200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5711825" y="39354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5508625" y="3935413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7948613" y="3833813"/>
            <a:ext cx="509587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flipH="1" flipV="1">
            <a:off x="7847013" y="3935413"/>
            <a:ext cx="611187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8356600" y="4240213"/>
            <a:ext cx="406400" cy="406400"/>
          </a:xfrm>
          <a:prstGeom prst="ellipse">
            <a:avLst/>
          </a:prstGeom>
          <a:solidFill>
            <a:srgbClr val="66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H="1">
            <a:off x="5813425" y="3630613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5813425" y="3732213"/>
            <a:ext cx="1044575" cy="534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H="1" flipV="1">
            <a:off x="5711825" y="3833813"/>
            <a:ext cx="1119188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12" name="Oval 32"/>
          <p:cNvSpPr>
            <a:spLocks noChangeArrowheads="1"/>
          </p:cNvSpPr>
          <p:nvPr/>
        </p:nvSpPr>
        <p:spPr bwMode="auto">
          <a:xfrm>
            <a:off x="6831013" y="4240213"/>
            <a:ext cx="406400" cy="406400"/>
          </a:xfrm>
          <a:prstGeom prst="ellipse">
            <a:avLst/>
          </a:prstGeom>
          <a:solidFill>
            <a:srgbClr val="66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5915025" y="4443413"/>
            <a:ext cx="915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14" name="Oval 34"/>
          <p:cNvSpPr>
            <a:spLocks noChangeArrowheads="1"/>
          </p:cNvSpPr>
          <p:nvPr/>
        </p:nvSpPr>
        <p:spPr bwMode="auto">
          <a:xfrm>
            <a:off x="6219825" y="2613025"/>
            <a:ext cx="1017588" cy="5095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>
            <a:off x="2455863" y="2613025"/>
            <a:ext cx="1017587" cy="5095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16" name="Oval 36"/>
          <p:cNvSpPr>
            <a:spLocks noChangeArrowheads="1"/>
          </p:cNvSpPr>
          <p:nvPr/>
        </p:nvSpPr>
        <p:spPr bwMode="auto">
          <a:xfrm>
            <a:off x="2557463" y="4240213"/>
            <a:ext cx="407987" cy="40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17" name="Freeform 37"/>
          <p:cNvSpPr>
            <a:spLocks/>
          </p:cNvSpPr>
          <p:nvPr/>
        </p:nvSpPr>
        <p:spPr bwMode="auto">
          <a:xfrm>
            <a:off x="4559300" y="2108200"/>
            <a:ext cx="4241800" cy="2159000"/>
          </a:xfrm>
          <a:custGeom>
            <a:avLst/>
            <a:gdLst>
              <a:gd name="T0" fmla="*/ 2147483647 w 2672"/>
              <a:gd name="T1" fmla="*/ 2147483647 h 1360"/>
              <a:gd name="T2" fmla="*/ 2147483647 w 2672"/>
              <a:gd name="T3" fmla="*/ 2147483647 h 1360"/>
              <a:gd name="T4" fmla="*/ 2147483647 w 2672"/>
              <a:gd name="T5" fmla="*/ 2147483647 h 1360"/>
              <a:gd name="T6" fmla="*/ 2147483647 w 2672"/>
              <a:gd name="T7" fmla="*/ 2147483647 h 1360"/>
              <a:gd name="T8" fmla="*/ 2147483647 w 2672"/>
              <a:gd name="T9" fmla="*/ 2147483647 h 1360"/>
              <a:gd name="T10" fmla="*/ 2147483647 w 2672"/>
              <a:gd name="T11" fmla="*/ 2147483647 h 1360"/>
              <a:gd name="T12" fmla="*/ 2147483647 w 2672"/>
              <a:gd name="T13" fmla="*/ 2147483647 h 1360"/>
              <a:gd name="T14" fmla="*/ 2147483647 w 2672"/>
              <a:gd name="T15" fmla="*/ 2147483647 h 1360"/>
              <a:gd name="T16" fmla="*/ 2147483647 w 2672"/>
              <a:gd name="T17" fmla="*/ 2147483647 h 1360"/>
              <a:gd name="T18" fmla="*/ 2147483647 w 2672"/>
              <a:gd name="T19" fmla="*/ 2147483647 h 1360"/>
              <a:gd name="T20" fmla="*/ 2147483647 w 2672"/>
              <a:gd name="T21" fmla="*/ 2147483647 h 1360"/>
              <a:gd name="T22" fmla="*/ 2147483647 w 2672"/>
              <a:gd name="T23" fmla="*/ 2147483647 h 1360"/>
              <a:gd name="T24" fmla="*/ 2147483647 w 2672"/>
              <a:gd name="T25" fmla="*/ 2147483647 h 13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72" h="1360">
                <a:moveTo>
                  <a:pt x="2600" y="1360"/>
                </a:moveTo>
                <a:cubicBezTo>
                  <a:pt x="2620" y="1300"/>
                  <a:pt x="2640" y="1240"/>
                  <a:pt x="2648" y="1168"/>
                </a:cubicBezTo>
                <a:cubicBezTo>
                  <a:pt x="2656" y="1096"/>
                  <a:pt x="2672" y="1040"/>
                  <a:pt x="2648" y="928"/>
                </a:cubicBezTo>
                <a:cubicBezTo>
                  <a:pt x="2624" y="816"/>
                  <a:pt x="2584" y="608"/>
                  <a:pt x="2504" y="496"/>
                </a:cubicBezTo>
                <a:cubicBezTo>
                  <a:pt x="2424" y="384"/>
                  <a:pt x="2296" y="320"/>
                  <a:pt x="2168" y="256"/>
                </a:cubicBezTo>
                <a:cubicBezTo>
                  <a:pt x="2040" y="192"/>
                  <a:pt x="1904" y="152"/>
                  <a:pt x="1736" y="112"/>
                </a:cubicBezTo>
                <a:cubicBezTo>
                  <a:pt x="1568" y="72"/>
                  <a:pt x="1384" y="24"/>
                  <a:pt x="1160" y="16"/>
                </a:cubicBezTo>
                <a:cubicBezTo>
                  <a:pt x="936" y="8"/>
                  <a:pt x="576" y="0"/>
                  <a:pt x="392" y="64"/>
                </a:cubicBezTo>
                <a:cubicBezTo>
                  <a:pt x="208" y="128"/>
                  <a:pt x="112" y="288"/>
                  <a:pt x="56" y="400"/>
                </a:cubicBezTo>
                <a:cubicBezTo>
                  <a:pt x="0" y="512"/>
                  <a:pt x="40" y="640"/>
                  <a:pt x="56" y="736"/>
                </a:cubicBezTo>
                <a:cubicBezTo>
                  <a:pt x="72" y="832"/>
                  <a:pt x="96" y="912"/>
                  <a:pt x="152" y="976"/>
                </a:cubicBezTo>
                <a:cubicBezTo>
                  <a:pt x="208" y="1040"/>
                  <a:pt x="336" y="1104"/>
                  <a:pt x="392" y="1120"/>
                </a:cubicBezTo>
                <a:cubicBezTo>
                  <a:pt x="448" y="1136"/>
                  <a:pt x="468" y="1104"/>
                  <a:pt x="488" y="1072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46118" name="Line 39"/>
          <p:cNvSpPr>
            <a:spLocks noChangeShapeType="1"/>
          </p:cNvSpPr>
          <p:nvPr/>
        </p:nvSpPr>
        <p:spPr bwMode="auto">
          <a:xfrm>
            <a:off x="4419600" y="5562600"/>
            <a:ext cx="15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19" name="Line 40"/>
          <p:cNvSpPr>
            <a:spLocks noChangeShapeType="1"/>
          </p:cNvSpPr>
          <p:nvPr/>
        </p:nvSpPr>
        <p:spPr bwMode="auto">
          <a:xfrm rot="2225800">
            <a:off x="5181600" y="3657600"/>
            <a:ext cx="152400" cy="158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20" name="Line 41"/>
          <p:cNvSpPr>
            <a:spLocks noChangeShapeType="1"/>
          </p:cNvSpPr>
          <p:nvPr/>
        </p:nvSpPr>
        <p:spPr bwMode="auto">
          <a:xfrm rot="683502" flipV="1">
            <a:off x="5413375" y="4473575"/>
            <a:ext cx="69850" cy="190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21" name="Line 42"/>
          <p:cNvSpPr>
            <a:spLocks noChangeShapeType="1"/>
          </p:cNvSpPr>
          <p:nvPr/>
        </p:nvSpPr>
        <p:spPr bwMode="auto">
          <a:xfrm rot="5218446">
            <a:off x="6857207" y="4191794"/>
            <a:ext cx="15240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22" name="Line 43"/>
          <p:cNvSpPr>
            <a:spLocks noChangeShapeType="1"/>
          </p:cNvSpPr>
          <p:nvPr/>
        </p:nvSpPr>
        <p:spPr bwMode="auto">
          <a:xfrm rot="19492830" flipV="1">
            <a:off x="8234363" y="4468813"/>
            <a:ext cx="144462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23" name="Line 44"/>
          <p:cNvSpPr>
            <a:spLocks noChangeShapeType="1"/>
          </p:cNvSpPr>
          <p:nvPr/>
        </p:nvSpPr>
        <p:spPr bwMode="auto">
          <a:xfrm rot="5755891">
            <a:off x="7773194" y="3428206"/>
            <a:ext cx="152400" cy="158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24" name="Rectangle 45"/>
          <p:cNvSpPr>
            <a:spLocks noChangeArrowheads="1"/>
          </p:cNvSpPr>
          <p:nvPr/>
        </p:nvSpPr>
        <p:spPr bwMode="auto">
          <a:xfrm>
            <a:off x="2667000" y="2743200"/>
            <a:ext cx="6731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MAIN</a:t>
            </a:r>
          </a:p>
        </p:txBody>
      </p:sp>
      <p:sp>
        <p:nvSpPr>
          <p:cNvPr id="46125" name="Rectangle 46"/>
          <p:cNvSpPr>
            <a:spLocks noChangeArrowheads="1"/>
          </p:cNvSpPr>
          <p:nvPr/>
        </p:nvSpPr>
        <p:spPr bwMode="auto">
          <a:xfrm>
            <a:off x="6400800" y="2743200"/>
            <a:ext cx="6731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MAIN</a:t>
            </a:r>
          </a:p>
        </p:txBody>
      </p:sp>
      <p:sp>
        <p:nvSpPr>
          <p:cNvPr id="46126" name="Rectangle 47"/>
          <p:cNvSpPr>
            <a:spLocks noChangeArrowheads="1"/>
          </p:cNvSpPr>
          <p:nvPr/>
        </p:nvSpPr>
        <p:spPr bwMode="auto">
          <a:xfrm>
            <a:off x="1524000" y="3581400"/>
            <a:ext cx="2540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46127" name="Rectangle 48"/>
          <p:cNvSpPr>
            <a:spLocks noChangeArrowheads="1"/>
          </p:cNvSpPr>
          <p:nvPr/>
        </p:nvSpPr>
        <p:spPr bwMode="auto">
          <a:xfrm>
            <a:off x="3962400" y="3581400"/>
            <a:ext cx="2603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46128" name="Rectangle 49"/>
          <p:cNvSpPr>
            <a:spLocks noChangeArrowheads="1"/>
          </p:cNvSpPr>
          <p:nvPr/>
        </p:nvSpPr>
        <p:spPr bwMode="auto">
          <a:xfrm>
            <a:off x="1524000" y="4267200"/>
            <a:ext cx="2603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46129" name="Rectangle 50"/>
          <p:cNvSpPr>
            <a:spLocks noChangeArrowheads="1"/>
          </p:cNvSpPr>
          <p:nvPr/>
        </p:nvSpPr>
        <p:spPr bwMode="auto">
          <a:xfrm>
            <a:off x="2667000" y="4267200"/>
            <a:ext cx="2603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D</a:t>
            </a:r>
          </a:p>
        </p:txBody>
      </p:sp>
      <p:sp>
        <p:nvSpPr>
          <p:cNvPr id="46130" name="Rectangle 51"/>
          <p:cNvSpPr>
            <a:spLocks noChangeArrowheads="1"/>
          </p:cNvSpPr>
          <p:nvPr/>
        </p:nvSpPr>
        <p:spPr bwMode="auto">
          <a:xfrm>
            <a:off x="4343400" y="4267200"/>
            <a:ext cx="2476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46131" name="Rectangle 52"/>
          <p:cNvSpPr>
            <a:spLocks noChangeArrowheads="1"/>
          </p:cNvSpPr>
          <p:nvPr/>
        </p:nvSpPr>
        <p:spPr bwMode="auto">
          <a:xfrm>
            <a:off x="5410200" y="3581400"/>
            <a:ext cx="2540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46132" name="Rectangle 53"/>
          <p:cNvSpPr>
            <a:spLocks noChangeArrowheads="1"/>
          </p:cNvSpPr>
          <p:nvPr/>
        </p:nvSpPr>
        <p:spPr bwMode="auto">
          <a:xfrm>
            <a:off x="5562600" y="4267200"/>
            <a:ext cx="2603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46133" name="Rectangle 54"/>
          <p:cNvSpPr>
            <a:spLocks noChangeArrowheads="1"/>
          </p:cNvSpPr>
          <p:nvPr/>
        </p:nvSpPr>
        <p:spPr bwMode="auto">
          <a:xfrm>
            <a:off x="7696200" y="3581400"/>
            <a:ext cx="2603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46134" name="Rectangle 55"/>
          <p:cNvSpPr>
            <a:spLocks noChangeArrowheads="1"/>
          </p:cNvSpPr>
          <p:nvPr/>
        </p:nvSpPr>
        <p:spPr bwMode="auto">
          <a:xfrm>
            <a:off x="8458200" y="4267200"/>
            <a:ext cx="2476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46135" name="Rectangle 56"/>
          <p:cNvSpPr>
            <a:spLocks noChangeArrowheads="1"/>
          </p:cNvSpPr>
          <p:nvPr/>
        </p:nvSpPr>
        <p:spPr bwMode="auto">
          <a:xfrm>
            <a:off x="6934200" y="4267200"/>
            <a:ext cx="2603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D</a:t>
            </a:r>
          </a:p>
        </p:txBody>
      </p:sp>
      <p:sp>
        <p:nvSpPr>
          <p:cNvPr id="461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Statik Kapsam (ek)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710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3F7AD97-1770-43D3-9118-3EDCEE708604}" type="slidenum">
              <a:rPr lang="en-US" altLang="tr-TR" sz="1000">
                <a:latin typeface="Arial" panose="020B0604020202020204" pitchFamily="34" charset="0"/>
              </a:rPr>
              <a:pPr/>
              <a:t>44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Şartın değiştiğini varsayalım öyle ki</a:t>
            </a:r>
            <a:r>
              <a:rPr lang="en-US" altLang="tr-TR" smtClean="0">
                <a:solidFill>
                  <a:schemeClr val="accent2"/>
                </a:solidFill>
              </a:rPr>
              <a:t> D</a:t>
            </a:r>
            <a:r>
              <a:rPr lang="tr-TR" altLang="tr-TR" smtClean="0">
                <a:solidFill>
                  <a:schemeClr val="accent2"/>
                </a:solidFill>
              </a:rPr>
              <a:t>,</a:t>
            </a:r>
            <a:r>
              <a:rPr lang="en-US" altLang="tr-TR" smtClean="0">
                <a:solidFill>
                  <a:schemeClr val="accent2"/>
                </a:solidFill>
              </a:rPr>
              <a:t> B</a:t>
            </a:r>
            <a:r>
              <a:rPr lang="tr-TR" altLang="tr-TR" smtClean="0">
                <a:solidFill>
                  <a:schemeClr val="accent2"/>
                </a:solidFill>
              </a:rPr>
              <a:t> deki bazı veriye erişmek zorunda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Çözümler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/>
            <a:r>
              <a:rPr lang="en-US" altLang="tr-TR" smtClean="0">
                <a:solidFill>
                  <a:srgbClr val="666699"/>
                </a:solidFill>
              </a:rPr>
              <a:t>D</a:t>
            </a:r>
            <a:r>
              <a:rPr lang="tr-TR" altLang="tr-TR" smtClean="0">
                <a:solidFill>
                  <a:srgbClr val="666699"/>
                </a:solidFill>
              </a:rPr>
              <a:t>’yi </a:t>
            </a:r>
            <a:r>
              <a:rPr lang="en-US" altLang="tr-TR" smtClean="0">
                <a:solidFill>
                  <a:srgbClr val="666699"/>
                </a:solidFill>
              </a:rPr>
              <a:t>B</a:t>
            </a:r>
            <a:r>
              <a:rPr lang="tr-TR" altLang="tr-TR" smtClean="0">
                <a:solidFill>
                  <a:srgbClr val="666699"/>
                </a:solidFill>
              </a:rPr>
              <a:t>’nin içine koy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fakat o zaman</a:t>
            </a:r>
            <a:r>
              <a:rPr lang="en-US" altLang="tr-TR" smtClean="0">
                <a:solidFill>
                  <a:srgbClr val="666699"/>
                </a:solidFill>
              </a:rPr>
              <a:t> C </a:t>
            </a:r>
            <a:r>
              <a:rPr lang="tr-TR" altLang="tr-TR" smtClean="0">
                <a:solidFill>
                  <a:srgbClr val="666699"/>
                </a:solidFill>
              </a:rPr>
              <a:t>artık onu çağıramaz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ve </a:t>
            </a:r>
            <a:r>
              <a:rPr lang="en-US" altLang="tr-TR" smtClean="0">
                <a:solidFill>
                  <a:srgbClr val="666699"/>
                </a:solidFill>
              </a:rPr>
              <a:t>D</a:t>
            </a:r>
            <a:r>
              <a:rPr lang="tr-TR" altLang="tr-TR" smtClean="0">
                <a:solidFill>
                  <a:srgbClr val="666699"/>
                </a:solidFill>
              </a:rPr>
              <a:t>, </a:t>
            </a:r>
            <a:r>
              <a:rPr lang="en-US" altLang="tr-TR" smtClean="0">
                <a:solidFill>
                  <a:srgbClr val="666699"/>
                </a:solidFill>
              </a:rPr>
              <a:t>A‘</a:t>
            </a:r>
            <a:r>
              <a:rPr lang="tr-TR" altLang="tr-TR" smtClean="0">
                <a:solidFill>
                  <a:srgbClr val="666699"/>
                </a:solidFill>
              </a:rPr>
              <a:t>nın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değişkenlerine erişemez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D’nin ihtiyacı olan veriyi B’den MAIN’e taşı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fakat o zaman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bütün prosedürler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onlara erişebilir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Prosedür erişim için aynı sorun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Sonuçta</a:t>
            </a:r>
            <a:r>
              <a:rPr lang="en-US" altLang="tr-TR" smtClean="0">
                <a:solidFill>
                  <a:schemeClr val="accent2"/>
                </a:solidFill>
              </a:rPr>
              <a:t>: </a:t>
            </a:r>
            <a:r>
              <a:rPr lang="tr-TR" altLang="tr-TR" smtClean="0">
                <a:solidFill>
                  <a:schemeClr val="accent2"/>
                </a:solidFill>
              </a:rPr>
              <a:t>Statik kapsama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çoğunlukla birçok</a:t>
            </a:r>
            <a:r>
              <a:rPr lang="en-US" altLang="tr-TR" smtClean="0">
                <a:solidFill>
                  <a:schemeClr val="accent2"/>
                </a:solidFill>
              </a:rPr>
              <a:t> global</a:t>
            </a:r>
            <a:r>
              <a:rPr lang="tr-TR" altLang="tr-TR" smtClean="0">
                <a:solidFill>
                  <a:schemeClr val="accent2"/>
                </a:solidFill>
              </a:rPr>
              <a:t>e teşvik eder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Statik Kapsam (ek)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813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95DBCFE-2DD5-472D-A51A-09D44591B73C}" type="slidenum">
              <a:rPr lang="en-US" altLang="tr-TR" sz="1000">
                <a:latin typeface="Arial" panose="020B0604020202020204" pitchFamily="34" charset="0"/>
              </a:rPr>
              <a:pPr/>
              <a:t>45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7162800" cy="4495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- declaration of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   - declaration of x 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   call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   ...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tr-TR" sz="3200" b="1" smtClean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  - reference to x 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        ...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tr-TR" sz="1600" b="1" smtClean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call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b="1" smtClean="0">
                <a:latin typeface="Helvetica" panose="020B0604020202020204" pitchFamily="34" charset="0"/>
              </a:rPr>
              <a:t>               </a:t>
            </a:r>
            <a:r>
              <a:rPr lang="en-US" altLang="tr-TR" sz="1600" b="1" smtClean="0"/>
              <a:t>…</a:t>
            </a:r>
            <a:endParaRPr lang="en-US" altLang="tr-TR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2701925" y="5246688"/>
            <a:ext cx="22225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800" b="1">
                <a:latin typeface="Helvetica" panose="020B0604020202020204" pitchFamily="34" charset="0"/>
              </a:rPr>
              <a:t>  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H="1">
            <a:off x="2286000" y="15240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2292350" y="1530350"/>
            <a:ext cx="0" cy="425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>
            <a:off x="2298700" y="57912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H="1">
            <a:off x="2743200" y="20574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>
            <a:off x="2749550" y="2063750"/>
            <a:ext cx="0" cy="143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2755900" y="35052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>
            <a:off x="2749550" y="3740150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2755900" y="48006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42" name="Line 13"/>
          <p:cNvSpPr>
            <a:spLocks noChangeShapeType="1"/>
          </p:cNvSpPr>
          <p:nvPr/>
        </p:nvSpPr>
        <p:spPr bwMode="auto">
          <a:xfrm>
            <a:off x="2755900" y="37338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43" name="Text Box 14"/>
          <p:cNvSpPr txBox="1">
            <a:spLocks noChangeArrowheads="1"/>
          </p:cNvSpPr>
          <p:nvPr/>
        </p:nvSpPr>
        <p:spPr bwMode="auto">
          <a:xfrm>
            <a:off x="5105400" y="2803525"/>
            <a:ext cx="391001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MAIN </a:t>
            </a:r>
            <a:r>
              <a:rPr lang="tr-TR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SUB1</a:t>
            </a:r>
            <a:r>
              <a:rPr lang="tr-TR" altLang="tr-TR" sz="2800">
                <a:solidFill>
                  <a:schemeClr val="accent2"/>
                </a:solidFill>
                <a:latin typeface="Lucida Sans Unicode" panose="020B0602030504020204" pitchFamily="34" charset="0"/>
              </a:rPr>
              <a:t>’i</a:t>
            </a:r>
            <a:r>
              <a:rPr lang="tr-TR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 </a:t>
            </a:r>
            <a:r>
              <a:rPr lang="tr-TR" altLang="tr-TR" sz="2800">
                <a:solidFill>
                  <a:schemeClr val="accent2"/>
                </a:solidFill>
                <a:latin typeface="Lucida Sans Unicode" panose="020B0602030504020204" pitchFamily="34" charset="0"/>
              </a:rPr>
              <a:t>çağırır</a:t>
            </a:r>
            <a:endParaRPr lang="en-US" altLang="tr-TR" sz="2800">
              <a:solidFill>
                <a:schemeClr val="accent2"/>
              </a:solidFill>
              <a:latin typeface="Lucida Sans Unicode" panose="020B0602030504020204" pitchFamily="34" charset="0"/>
            </a:endParaRPr>
          </a:p>
          <a:p>
            <a:r>
              <a:rPr lang="en-US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SUB1 </a:t>
            </a:r>
            <a:r>
              <a:rPr lang="tr-TR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 SUB2</a:t>
            </a:r>
            <a:r>
              <a:rPr lang="tr-TR" altLang="tr-TR" sz="2800">
                <a:solidFill>
                  <a:schemeClr val="accent2"/>
                </a:solidFill>
                <a:latin typeface="Lucida Sans Unicode" panose="020B0602030504020204" pitchFamily="34" charset="0"/>
              </a:rPr>
              <a:t>’yi çağırır</a:t>
            </a:r>
            <a:endParaRPr lang="en-US" altLang="tr-TR" sz="2800">
              <a:solidFill>
                <a:schemeClr val="accent2"/>
              </a:solidFill>
              <a:latin typeface="Lucida Sans Unicode" panose="020B0602030504020204" pitchFamily="34" charset="0"/>
            </a:endParaRPr>
          </a:p>
          <a:p>
            <a:r>
              <a:rPr lang="en-US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SUB2 </a:t>
            </a:r>
            <a:r>
              <a:rPr lang="tr-TR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  </a:t>
            </a:r>
            <a:r>
              <a:rPr lang="en-US" altLang="tr-TR" sz="2800" b="1">
                <a:solidFill>
                  <a:schemeClr val="accent2"/>
                </a:solidFill>
                <a:latin typeface="Lucida Sans Unicode" panose="020B0602030504020204" pitchFamily="34" charset="0"/>
              </a:rPr>
              <a:t>x</a:t>
            </a:r>
            <a:r>
              <a:rPr lang="tr-TR" altLang="tr-TR" sz="2800">
                <a:solidFill>
                  <a:schemeClr val="accent2"/>
                </a:solidFill>
                <a:latin typeface="Lucida Sans Unicode" panose="020B0602030504020204" pitchFamily="34" charset="0"/>
              </a:rPr>
              <a:t>’i kullanır</a:t>
            </a:r>
            <a:endParaRPr lang="en-US" altLang="tr-TR" sz="2800">
              <a:solidFill>
                <a:schemeClr val="accent2"/>
              </a:solidFill>
              <a:latin typeface="Lucida Sans Unicode" panose="020B0602030504020204" pitchFamily="34" charset="0"/>
            </a:endParaRPr>
          </a:p>
          <a:p>
            <a:endParaRPr lang="en-US" altLang="tr-TR" b="1">
              <a:latin typeface="Times New Roman" panose="02020603050405020304" pitchFamily="18" charset="0"/>
            </a:endParaRPr>
          </a:p>
          <a:p>
            <a:pPr eaLnBrk="1" hangingPunct="1"/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481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Dinamik Kapsam (ek)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Statik kapsamada: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/>
            <a:r>
              <a:rPr lang="tr-TR" altLang="tr-TR" b="1" smtClean="0">
                <a:solidFill>
                  <a:srgbClr val="666699"/>
                </a:solidFill>
              </a:rPr>
              <a:t>x</a:t>
            </a:r>
            <a:r>
              <a:rPr lang="tr-TR" altLang="tr-TR" smtClean="0">
                <a:solidFill>
                  <a:srgbClr val="666699"/>
                </a:solidFill>
              </a:rPr>
              <a:t>’e referans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en-US" altLang="tr-TR" b="1" smtClean="0">
                <a:solidFill>
                  <a:srgbClr val="666699"/>
                </a:solidFill>
              </a:rPr>
              <a:t>MAIN</a:t>
            </a:r>
            <a:r>
              <a:rPr lang="tr-TR" altLang="tr-TR" smtClean="0">
                <a:solidFill>
                  <a:srgbClr val="666699"/>
                </a:solidFill>
              </a:rPr>
              <a:t>’in 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en-US" altLang="tr-TR" b="1" smtClean="0">
                <a:solidFill>
                  <a:srgbClr val="666699"/>
                </a:solidFill>
              </a:rPr>
              <a:t>x</a:t>
            </a:r>
            <a:r>
              <a:rPr lang="tr-TR" altLang="tr-TR" smtClean="0">
                <a:solidFill>
                  <a:srgbClr val="666699"/>
                </a:solidFill>
              </a:rPr>
              <a:t>’inedir</a:t>
            </a:r>
            <a:endParaRPr lang="en-US" altLang="tr-TR" smtClean="0">
              <a:solidFill>
                <a:srgbClr val="666699"/>
              </a:solidFill>
            </a:endParaRPr>
          </a:p>
          <a:p>
            <a:r>
              <a:rPr lang="tr-TR" altLang="tr-TR" smtClean="0">
                <a:solidFill>
                  <a:schemeClr val="accent2"/>
                </a:solidFill>
              </a:rPr>
              <a:t>Dinamik kapsamada: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/>
            <a:r>
              <a:rPr lang="tr-TR" altLang="tr-TR" b="1" smtClean="0">
                <a:solidFill>
                  <a:srgbClr val="666699"/>
                </a:solidFill>
              </a:rPr>
              <a:t>x</a:t>
            </a:r>
            <a:r>
              <a:rPr lang="tr-TR" altLang="tr-TR" smtClean="0">
                <a:solidFill>
                  <a:srgbClr val="666699"/>
                </a:solidFill>
              </a:rPr>
              <a:t>’e referans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en-US" altLang="tr-TR" b="1" smtClean="0">
                <a:solidFill>
                  <a:srgbClr val="666699"/>
                </a:solidFill>
              </a:rPr>
              <a:t>SUB1</a:t>
            </a:r>
            <a:r>
              <a:rPr lang="tr-TR" altLang="tr-TR" smtClean="0">
                <a:solidFill>
                  <a:srgbClr val="666699"/>
                </a:solidFill>
              </a:rPr>
              <a:t>’in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en-US" altLang="tr-TR" b="1" smtClean="0">
                <a:solidFill>
                  <a:srgbClr val="666699"/>
                </a:solidFill>
              </a:rPr>
              <a:t>x</a:t>
            </a:r>
            <a:r>
              <a:rPr lang="tr-TR" altLang="tr-TR" smtClean="0">
                <a:solidFill>
                  <a:srgbClr val="666699"/>
                </a:solidFill>
              </a:rPr>
              <a:t>’inedir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 Pearson Addison-Wesley. All rights reserved.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2F8CF80-D8D9-4D35-A93C-D2090797C4E2}" type="slidenum">
              <a:rPr lang="en-US" altLang="tr-TR" sz="1000">
                <a:latin typeface="Arial" panose="020B0604020202020204" pitchFamily="34" charset="0"/>
              </a:rPr>
              <a:pPr/>
              <a:t>46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Statik-Dinamik Kapsam (ek)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017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0AEC4DB-F899-4EF8-8ABF-2125EE61BB07}" type="slidenum">
              <a:rPr lang="en-US" altLang="tr-TR" sz="1000">
                <a:latin typeface="Arial" panose="020B0604020202020204" pitchFamily="34" charset="0"/>
              </a:rPr>
              <a:pPr/>
              <a:t>47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6858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Değişken Başlatma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değişkeni belleğe bağlı olduğu sırada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değere bağlamaya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i="1" smtClean="0">
                <a:solidFill>
                  <a:schemeClr val="accent2"/>
                </a:solidFill>
              </a:rPr>
              <a:t>başlatma</a:t>
            </a:r>
            <a:r>
              <a:rPr lang="tr-TR" altLang="tr-TR" smtClean="0">
                <a:solidFill>
                  <a:schemeClr val="accent2"/>
                </a:solidFill>
              </a:rPr>
              <a:t> denir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Başlatma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genellikle bildirim ifadesinde yapılır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   </a:t>
            </a:r>
            <a:r>
              <a:rPr lang="tr-TR" altLang="tr-TR" smtClean="0">
                <a:solidFill>
                  <a:schemeClr val="accent2"/>
                </a:solidFill>
              </a:rPr>
              <a:t>Ö</a:t>
            </a:r>
            <a:r>
              <a:rPr lang="en-US" altLang="tr-TR" smtClean="0">
                <a:solidFill>
                  <a:schemeClr val="accent2"/>
                </a:solidFill>
              </a:rPr>
              <a:t>rn., Java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tr-TR" altLang="tr-TR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int sum = 0;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1203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5BC171F-639E-4034-8599-D78434C8873F}" type="slidenum">
              <a:rPr lang="en-US" altLang="tr-TR" sz="1000">
                <a:latin typeface="Arial" panose="020B0604020202020204" pitchFamily="34" charset="0"/>
              </a:rPr>
              <a:pPr/>
              <a:t>48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İşlenenler (operandlar) ve operatörler kavramını altprogramlar ve atamaları içerecek şekilde genelleştirmek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400" i="1" smtClean="0">
                <a:solidFill>
                  <a:schemeClr val="accent2"/>
                </a:solidFill>
              </a:rPr>
              <a:t>Tip</a:t>
            </a:r>
            <a:r>
              <a:rPr lang="tr-TR" altLang="tr-TR" sz="2400" i="1" smtClean="0">
                <a:solidFill>
                  <a:schemeClr val="accent2"/>
                </a:solidFill>
              </a:rPr>
              <a:t> kontrolü </a:t>
            </a:r>
            <a:r>
              <a:rPr lang="tr-TR" altLang="tr-TR" sz="2400" smtClean="0">
                <a:solidFill>
                  <a:schemeClr val="accent2"/>
                </a:solidFill>
              </a:rPr>
              <a:t>bir operatörün işlenenlerinin uyumlu tiplerde olmasını güvence altına alma etkinliğidir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</a:t>
            </a:r>
            <a:r>
              <a:rPr lang="tr-TR" altLang="tr-TR" sz="2400" i="1" smtClean="0">
                <a:solidFill>
                  <a:schemeClr val="accent2"/>
                </a:solidFill>
              </a:rPr>
              <a:t>uyumlu tip</a:t>
            </a:r>
            <a:r>
              <a:rPr lang="tr-TR" altLang="tr-TR" sz="2400" smtClean="0">
                <a:solidFill>
                  <a:schemeClr val="accent2"/>
                </a:solidFill>
              </a:rPr>
              <a:t>, ya operatör için yasal olan veya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derleyicinin ürettiği kod ile dil kuralları altında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kapalı (dolaylı) olarak yasal bir tipe çevrilmesine izin verilen tiptir</a:t>
            </a:r>
            <a:r>
              <a:rPr lang="en-US" altLang="tr-TR" sz="2400" smtClean="0">
                <a:solidFill>
                  <a:schemeClr val="accent2"/>
                </a:solidFill>
              </a:rPr>
              <a:t>. </a:t>
            </a:r>
            <a:r>
              <a:rPr lang="tr-TR" altLang="tr-TR" sz="2400" smtClean="0">
                <a:solidFill>
                  <a:schemeClr val="accent2"/>
                </a:solidFill>
              </a:rPr>
              <a:t>Bu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otomatik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dönüştürmeye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zorlama (</a:t>
            </a:r>
            <a:r>
              <a:rPr lang="en-US" altLang="tr-TR" sz="2400" smtClean="0">
                <a:solidFill>
                  <a:schemeClr val="accent2"/>
                </a:solidFill>
              </a:rPr>
              <a:t>coercion</a:t>
            </a:r>
            <a:r>
              <a:rPr lang="tr-TR" altLang="tr-TR" sz="2400" smtClean="0">
                <a:solidFill>
                  <a:schemeClr val="accent2"/>
                </a:solidFill>
              </a:rPr>
              <a:t>) adı verilir</a:t>
            </a:r>
            <a:r>
              <a:rPr lang="en-US" altLang="tr-TR" sz="2400" smtClean="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tip hatası, bir operatörün uygun olmayan tipteki bir işlenene uygulanmasıdır</a:t>
            </a:r>
            <a:endParaRPr lang="en-US" altLang="tr-TR" sz="2400" smtClean="0">
              <a:solidFill>
                <a:schemeClr val="accent2"/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Tip </a:t>
            </a:r>
            <a:r>
              <a:rPr lang="tr-TR" altLang="tr-TR" smtClean="0">
                <a:solidFill>
                  <a:srgbClr val="666699"/>
                </a:solidFill>
              </a:rPr>
              <a:t>Kontrolü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222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00A1DB5-E542-4ED0-B514-9B942454C347}" type="slidenum">
              <a:rPr lang="en-US" altLang="tr-TR" sz="1000">
                <a:latin typeface="Arial" panose="020B0604020202020204" pitchFamily="34" charset="0"/>
              </a:rPr>
              <a:pPr/>
              <a:t>49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Tip </a:t>
            </a:r>
            <a:r>
              <a:rPr lang="tr-TR" altLang="tr-TR" smtClean="0">
                <a:solidFill>
                  <a:srgbClr val="666699"/>
                </a:solidFill>
              </a:rPr>
              <a:t>Kontrolü </a:t>
            </a:r>
            <a:r>
              <a:rPr lang="en-US" altLang="tr-TR" smtClean="0">
                <a:solidFill>
                  <a:srgbClr val="666699"/>
                </a:solidFill>
              </a:rPr>
              <a:t>(</a:t>
            </a:r>
            <a:r>
              <a:rPr lang="tr-TR" altLang="tr-TR" smtClean="0">
                <a:solidFill>
                  <a:srgbClr val="666699"/>
                </a:solidFill>
              </a:rPr>
              <a:t>devamı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Eğer bütün tip bağlamaları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statik ise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neredeyse tüm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tip kontrolleri statik olabilir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Eğer tip bağlamaları dinamik ise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tip kontrolü dinamik olmalıdır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programlama dilinde eğer tip hataları her zaman saptanıyorsa, o dil </a:t>
            </a:r>
            <a:r>
              <a:rPr lang="tr-TR" altLang="tr-TR" i="1" smtClean="0">
                <a:solidFill>
                  <a:schemeClr val="accent2"/>
                </a:solidFill>
              </a:rPr>
              <a:t>kesin/kuvvetli tiplendirilmiştir</a:t>
            </a:r>
            <a:endParaRPr lang="en-US" altLang="tr-TR" i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717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A6AE1AA-F907-4168-AA3A-A8137F7DC07E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</a:t>
            </a:r>
            <a:r>
              <a:rPr lang="en-US" altLang="tr-TR" smtClean="0">
                <a:solidFill>
                  <a:srgbClr val="666699"/>
                </a:solidFill>
              </a:rPr>
              <a:t>dlar (devamı)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tx2"/>
                </a:solidFill>
              </a:rPr>
              <a:t>Uzunluk</a:t>
            </a:r>
            <a:endParaRPr lang="en-US" altLang="tr-TR" smtClean="0">
              <a:solidFill>
                <a:schemeClr val="tx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Eğer çok kısa ise</a:t>
            </a:r>
            <a:r>
              <a:rPr lang="en-US" altLang="tr-TR" smtClean="0">
                <a:solidFill>
                  <a:srgbClr val="666699"/>
                </a:solidFill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anlaşılamaz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D</a:t>
            </a:r>
            <a:r>
              <a:rPr lang="en-US" altLang="tr-TR" smtClean="0">
                <a:solidFill>
                  <a:srgbClr val="666699"/>
                </a:solidFill>
              </a:rPr>
              <a:t>il örnekleri:</a:t>
            </a:r>
          </a:p>
          <a:p>
            <a:pPr lvl="2" eaLnBrk="1" hangingPunct="1"/>
            <a:r>
              <a:rPr lang="en-US" altLang="tr-TR" smtClean="0">
                <a:solidFill>
                  <a:schemeClr val="accent2"/>
                </a:solidFill>
              </a:rPr>
              <a:t>FORTRAN </a:t>
            </a:r>
            <a:r>
              <a:rPr lang="tr-TR" altLang="tr-TR" smtClean="0">
                <a:solidFill>
                  <a:schemeClr val="accent2"/>
                </a:solidFill>
              </a:rPr>
              <a:t>95</a:t>
            </a:r>
            <a:r>
              <a:rPr lang="en-US" altLang="tr-TR" smtClean="0">
                <a:solidFill>
                  <a:schemeClr val="accent2"/>
                </a:solidFill>
              </a:rPr>
              <a:t>: </a:t>
            </a:r>
            <a:r>
              <a:rPr lang="tr-TR" altLang="tr-TR" smtClean="0">
                <a:solidFill>
                  <a:schemeClr val="accent2"/>
                </a:solidFill>
              </a:rPr>
              <a:t>M</a:t>
            </a:r>
            <a:r>
              <a:rPr lang="en-US" altLang="tr-TR" smtClean="0">
                <a:solidFill>
                  <a:schemeClr val="accent2"/>
                </a:solidFill>
              </a:rPr>
              <a:t>a</a:t>
            </a:r>
            <a:r>
              <a:rPr lang="tr-TR" altLang="tr-TR" smtClean="0">
                <a:solidFill>
                  <a:schemeClr val="accent2"/>
                </a:solidFill>
              </a:rPr>
              <a:t>ks</a:t>
            </a:r>
            <a:r>
              <a:rPr lang="en-US" altLang="tr-TR" smtClean="0">
                <a:solidFill>
                  <a:schemeClr val="accent2"/>
                </a:solidFill>
              </a:rPr>
              <a:t>imum </a:t>
            </a:r>
            <a:r>
              <a:rPr lang="tr-TR" altLang="tr-TR" smtClean="0">
                <a:solidFill>
                  <a:schemeClr val="accent2"/>
                </a:solidFill>
              </a:rPr>
              <a:t>31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tr-TR" smtClean="0">
                <a:solidFill>
                  <a:schemeClr val="accent2"/>
                </a:solidFill>
              </a:rPr>
              <a:t>C</a:t>
            </a:r>
            <a:r>
              <a:rPr lang="tr-TR" altLang="tr-TR" smtClean="0">
                <a:solidFill>
                  <a:schemeClr val="accent2"/>
                </a:solidFill>
              </a:rPr>
              <a:t>99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  <a:r>
              <a:rPr lang="tr-TR" altLang="tr-TR" smtClean="0">
                <a:solidFill>
                  <a:schemeClr val="accent2"/>
                </a:solidFill>
              </a:rPr>
              <a:t> Limit yoktur, ancak il 63 tanesi anlamlıdır; ayrıca, harici adlar maksimum 31 ile sınırlandırılmıştır</a:t>
            </a:r>
          </a:p>
          <a:p>
            <a:pPr lvl="2" eaLnBrk="1" hangingPunct="1"/>
            <a:r>
              <a:rPr lang="tr-TR" altLang="tr-TR" smtClean="0">
                <a:solidFill>
                  <a:schemeClr val="accent2"/>
                </a:solidFill>
              </a:rPr>
              <a:t>C#, Ada ve Java: Limit yoktur ve hepsi anlamlıdır.</a:t>
            </a:r>
          </a:p>
          <a:p>
            <a:pPr lvl="2" eaLnBrk="1" hangingPunct="1"/>
            <a:r>
              <a:rPr lang="en-US" altLang="tr-TR" smtClean="0">
                <a:solidFill>
                  <a:schemeClr val="accent2"/>
                </a:solidFill>
              </a:rPr>
              <a:t>C++: </a:t>
            </a:r>
            <a:r>
              <a:rPr lang="tr-TR" altLang="tr-TR" smtClean="0">
                <a:solidFill>
                  <a:schemeClr val="accent2"/>
                </a:solidFill>
              </a:rPr>
              <a:t>L</a:t>
            </a:r>
            <a:r>
              <a:rPr lang="en-US" altLang="tr-TR" smtClean="0">
                <a:solidFill>
                  <a:schemeClr val="accent2"/>
                </a:solidFill>
              </a:rPr>
              <a:t>imit</a:t>
            </a:r>
            <a:r>
              <a:rPr lang="tr-TR" altLang="tr-TR" smtClean="0">
                <a:solidFill>
                  <a:schemeClr val="accent2"/>
                </a:solidFill>
              </a:rPr>
              <a:t> yoktur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fakat uygulayıcılar genellikle bir limit koyar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325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7981D0C-3B35-49ED-ABDD-AD81D2ED98D4}" type="slidenum">
              <a:rPr lang="en-US" altLang="tr-TR" sz="1000">
                <a:latin typeface="Arial" panose="020B0604020202020204" pitchFamily="34" charset="0"/>
              </a:rPr>
              <a:pPr/>
              <a:t>50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Kesin tiplendirmenin a</a:t>
            </a:r>
            <a:r>
              <a:rPr lang="en-US" altLang="tr-TR" smtClean="0">
                <a:solidFill>
                  <a:schemeClr val="accent2"/>
                </a:solidFill>
              </a:rPr>
              <a:t>vantaj</a:t>
            </a:r>
            <a:r>
              <a:rPr lang="tr-TR" altLang="tr-TR" smtClean="0">
                <a:solidFill>
                  <a:schemeClr val="accent2"/>
                </a:solidFill>
              </a:rPr>
              <a:t>ı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  <a:r>
              <a:rPr lang="tr-TR" altLang="tr-TR" smtClean="0">
                <a:solidFill>
                  <a:schemeClr val="accent2"/>
                </a:solidFill>
              </a:rPr>
              <a:t> D</a:t>
            </a:r>
            <a:r>
              <a:rPr lang="en-US" altLang="tr-TR" smtClean="0">
                <a:solidFill>
                  <a:schemeClr val="accent2"/>
                </a:solidFill>
              </a:rPr>
              <a:t>eğişken</a:t>
            </a:r>
            <a:r>
              <a:rPr lang="tr-TR" altLang="tr-TR" smtClean="0">
                <a:solidFill>
                  <a:schemeClr val="accent2"/>
                </a:solidFill>
              </a:rPr>
              <a:t>lerin yanlış kullanılmasıyla oluşan tip hatalarını engeller. D</a:t>
            </a:r>
            <a:r>
              <a:rPr lang="en-US" altLang="tr-TR" smtClean="0">
                <a:solidFill>
                  <a:schemeClr val="accent2"/>
                </a:solidFill>
              </a:rPr>
              <a:t>il örnekleri:</a:t>
            </a:r>
          </a:p>
          <a:p>
            <a:pPr lvl="1" eaLnBrk="1" hangingPunct="1"/>
            <a:r>
              <a:rPr lang="en-US" altLang="tr-TR" sz="2000" smtClean="0">
                <a:solidFill>
                  <a:srgbClr val="666699"/>
                </a:solidFill>
              </a:rPr>
              <a:t>FORTRAN 77 </a:t>
            </a:r>
            <a:r>
              <a:rPr lang="tr-TR" altLang="tr-TR" sz="2000" smtClean="0">
                <a:solidFill>
                  <a:srgbClr val="666699"/>
                </a:solidFill>
              </a:rPr>
              <a:t>böyle değildir</a:t>
            </a:r>
            <a:r>
              <a:rPr lang="en-US" altLang="tr-TR" sz="2000" smtClean="0">
                <a:solidFill>
                  <a:srgbClr val="666699"/>
                </a:solidFill>
              </a:rPr>
              <a:t>: </a:t>
            </a:r>
            <a:r>
              <a:rPr lang="tr-TR" altLang="tr-TR" sz="2000" smtClean="0">
                <a:solidFill>
                  <a:srgbClr val="666699"/>
                </a:solidFill>
              </a:rPr>
              <a:t>Parametreler</a:t>
            </a:r>
            <a:r>
              <a:rPr lang="en-US" altLang="tr-TR" sz="2000" smtClean="0">
                <a:solidFill>
                  <a:srgbClr val="666699"/>
                </a:solidFill>
              </a:rPr>
              <a:t>, </a:t>
            </a:r>
            <a:r>
              <a:rPr lang="en-US" altLang="tr-TR" sz="1800" b="1" smtClean="0">
                <a:solidFill>
                  <a:srgbClr val="666699"/>
                </a:solidFill>
                <a:latin typeface="Courier New" panose="02070309020205020404" pitchFamily="49" charset="0"/>
              </a:rPr>
              <a:t>EQUIVALENCE</a:t>
            </a:r>
          </a:p>
          <a:p>
            <a:pPr lvl="1" eaLnBrk="1" hangingPunct="1"/>
            <a:r>
              <a:rPr lang="en-US" altLang="tr-TR" sz="2000" smtClean="0">
                <a:solidFill>
                  <a:srgbClr val="666699"/>
                </a:solidFill>
              </a:rPr>
              <a:t>Pascal </a:t>
            </a:r>
            <a:r>
              <a:rPr lang="tr-TR" altLang="tr-TR" sz="2000" smtClean="0">
                <a:solidFill>
                  <a:srgbClr val="666699"/>
                </a:solidFill>
              </a:rPr>
              <a:t>böyle değildir</a:t>
            </a:r>
            <a:r>
              <a:rPr lang="en-US" altLang="tr-TR" sz="2000" smtClean="0">
                <a:solidFill>
                  <a:srgbClr val="666699"/>
                </a:solidFill>
              </a:rPr>
              <a:t>: </a:t>
            </a:r>
            <a:r>
              <a:rPr lang="tr-TR" altLang="tr-TR" sz="2000" smtClean="0">
                <a:solidFill>
                  <a:srgbClr val="666699"/>
                </a:solidFill>
              </a:rPr>
              <a:t>Değişmez kayıtlar</a:t>
            </a:r>
            <a:endParaRPr lang="en-US" altLang="tr-TR" sz="2000" smtClean="0">
              <a:solidFill>
                <a:srgbClr val="666699"/>
              </a:solidFill>
            </a:endParaRPr>
          </a:p>
          <a:p>
            <a:pPr lvl="1" eaLnBrk="1" hangingPunct="1"/>
            <a:r>
              <a:rPr lang="en-US" altLang="tr-TR" sz="2000" smtClean="0">
                <a:solidFill>
                  <a:srgbClr val="666699"/>
                </a:solidFill>
              </a:rPr>
              <a:t>C ve C++ </a:t>
            </a:r>
            <a:r>
              <a:rPr lang="tr-TR" altLang="tr-TR" sz="2000" smtClean="0">
                <a:solidFill>
                  <a:srgbClr val="666699"/>
                </a:solidFill>
              </a:rPr>
              <a:t>böyle değildir</a:t>
            </a:r>
            <a:r>
              <a:rPr lang="en-US" altLang="tr-TR" sz="2000" smtClean="0">
                <a:solidFill>
                  <a:srgbClr val="666699"/>
                </a:solidFill>
              </a:rPr>
              <a:t>: </a:t>
            </a:r>
            <a:r>
              <a:rPr lang="tr-TR" altLang="tr-TR" sz="2000" smtClean="0">
                <a:solidFill>
                  <a:srgbClr val="666699"/>
                </a:solidFill>
              </a:rPr>
              <a:t>Parametre tip kontrolü önlenebilir</a:t>
            </a:r>
            <a:r>
              <a:rPr lang="en-US" altLang="tr-TR" sz="2000" smtClean="0">
                <a:solidFill>
                  <a:srgbClr val="666699"/>
                </a:solidFill>
              </a:rPr>
              <a:t>; </a:t>
            </a:r>
            <a:r>
              <a:rPr lang="tr-TR" altLang="tr-TR" sz="2000" smtClean="0">
                <a:solidFill>
                  <a:srgbClr val="666699"/>
                </a:solidFill>
              </a:rPr>
              <a:t>bileşimler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tip kontrollü değildir</a:t>
            </a:r>
            <a:endParaRPr lang="en-US" altLang="tr-TR" sz="2000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smtClean="0">
                <a:solidFill>
                  <a:srgbClr val="666699"/>
                </a:solidFill>
              </a:rPr>
              <a:t>Ada </a:t>
            </a:r>
            <a:r>
              <a:rPr lang="tr-TR" altLang="tr-TR" sz="2000" smtClean="0">
                <a:solidFill>
                  <a:srgbClr val="666699"/>
                </a:solidFill>
              </a:rPr>
              <a:t>hemen hemen böyledir,</a:t>
            </a:r>
            <a:r>
              <a:rPr lang="en-US" altLang="tr-TR" sz="2000" smtClean="0">
                <a:solidFill>
                  <a:srgbClr val="666699"/>
                </a:solidFill>
              </a:rPr>
              <a:t> (</a:t>
            </a:r>
            <a:r>
              <a:rPr lang="en-US" altLang="tr-TR" sz="1800" b="1" smtClean="0">
                <a:solidFill>
                  <a:srgbClr val="666699"/>
                </a:solidFill>
                <a:latin typeface="Courier New" panose="02070309020205020404" pitchFamily="49" charset="0"/>
              </a:rPr>
              <a:t>UNCHECKED CONVERSION </a:t>
            </a:r>
            <a:r>
              <a:rPr lang="tr-TR" altLang="tr-TR" sz="2000" smtClean="0">
                <a:solidFill>
                  <a:srgbClr val="666699"/>
                </a:solidFill>
              </a:rPr>
              <a:t>kaçamak noktasıdır (</a:t>
            </a:r>
            <a:r>
              <a:rPr lang="en-US" altLang="tr-TR" sz="2000" smtClean="0">
                <a:solidFill>
                  <a:srgbClr val="666699"/>
                </a:solidFill>
              </a:rPr>
              <a:t>loophole</a:t>
            </a:r>
            <a:r>
              <a:rPr lang="tr-TR" altLang="tr-TR" sz="2000" smtClean="0">
                <a:solidFill>
                  <a:srgbClr val="666699"/>
                </a:solidFill>
              </a:rPr>
              <a:t>)</a:t>
            </a:r>
            <a:r>
              <a:rPr lang="en-US" altLang="tr-TR" sz="2000" smtClean="0">
                <a:solidFill>
                  <a:srgbClr val="666699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smtClean="0">
                <a:solidFill>
                  <a:srgbClr val="666699"/>
                </a:solidFill>
              </a:rPr>
              <a:t>Java </a:t>
            </a:r>
            <a:r>
              <a:rPr lang="tr-TR" altLang="tr-TR" sz="2000" smtClean="0">
                <a:solidFill>
                  <a:srgbClr val="666699"/>
                </a:solidFill>
              </a:rPr>
              <a:t>buna benzerdir</a:t>
            </a:r>
            <a:endParaRPr lang="en-US" altLang="tr-TR" sz="2000" smtClean="0">
              <a:solidFill>
                <a:srgbClr val="666699"/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86800" cy="9906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Kesin Tiplendirme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427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44021B8-5FEC-4308-A0BF-24D3F2F5DFEC}" type="slidenum">
              <a:rPr lang="en-US" altLang="tr-TR" sz="1000">
                <a:latin typeface="Arial" panose="020B0604020202020204" pitchFamily="34" charset="0"/>
              </a:rPr>
              <a:pPr/>
              <a:t>51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86800" cy="9906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Kesin Tiplendirme (devamı)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Zorlama kuralları kesin tiplendirmeyi fazlasıyla etkiler - Oldukça yavaşlatabilirler</a:t>
            </a:r>
            <a:r>
              <a:rPr lang="en-US" altLang="tr-TR" smtClean="0">
                <a:solidFill>
                  <a:schemeClr val="accent2"/>
                </a:solidFill>
              </a:rPr>
              <a:t> (C++</a:t>
            </a:r>
            <a:r>
              <a:rPr lang="tr-TR" altLang="tr-TR" smtClean="0">
                <a:solidFill>
                  <a:schemeClr val="accent2"/>
                </a:solidFill>
              </a:rPr>
              <a:t>’a karşı</a:t>
            </a:r>
            <a:r>
              <a:rPr lang="en-US" altLang="tr-TR" smtClean="0">
                <a:solidFill>
                  <a:schemeClr val="accent2"/>
                </a:solidFill>
              </a:rPr>
              <a:t> Ada)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Java’nın C++’ın atama zorlamalarının yalnızca yarısına sahip olmasına rağmen, onun kesin tiplendirmesi</a:t>
            </a:r>
            <a:r>
              <a:rPr lang="en-US" altLang="tr-TR" smtClean="0">
                <a:solidFill>
                  <a:schemeClr val="accent2"/>
                </a:solidFill>
              </a:rPr>
              <a:t> Ada</a:t>
            </a:r>
            <a:r>
              <a:rPr lang="tr-TR" altLang="tr-TR" smtClean="0">
                <a:solidFill>
                  <a:schemeClr val="accent2"/>
                </a:solidFill>
              </a:rPr>
              <a:t>’nınkinden çok daha az etkilidir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529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A41319F-C5DA-43FA-9EBC-1EA893692A58}" type="slidenum">
              <a:rPr lang="en-US" altLang="tr-TR" sz="1000">
                <a:latin typeface="Arial" panose="020B0604020202020204" pitchFamily="34" charset="0"/>
              </a:rPr>
              <a:pPr/>
              <a:t>52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Öncelikle yapısal tiplerle ilgileniyoruz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Ad tipi uyumluluğu, iki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değişkenin aynı bildirimde veya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aynı tip adını kullanan bildirimlerde olması durumunda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uyumlu tiplere sahip olması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anlamına gelir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Gerçekleştirilmesi kolaydır fakat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çok kısıtlayıcıdır</a:t>
            </a:r>
            <a:r>
              <a:rPr lang="en-US" altLang="tr-TR" sz="2400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Integer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tiplerinin altaralıkları </a:t>
            </a:r>
            <a:r>
              <a:rPr lang="en-US" altLang="tr-TR" sz="2000" smtClean="0">
                <a:solidFill>
                  <a:srgbClr val="666699"/>
                </a:solidFill>
              </a:rPr>
              <a:t>integer </a:t>
            </a:r>
            <a:r>
              <a:rPr lang="tr-TR" altLang="tr-TR" sz="2000" smtClean="0">
                <a:solidFill>
                  <a:srgbClr val="666699"/>
                </a:solidFill>
              </a:rPr>
              <a:t>tipleriyle uyumlu değildir</a:t>
            </a:r>
            <a:endParaRPr lang="en-US" altLang="tr-TR" sz="2000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smtClean="0">
                <a:solidFill>
                  <a:srgbClr val="666699"/>
                </a:solidFill>
              </a:rPr>
              <a:t>Formal </a:t>
            </a:r>
            <a:r>
              <a:rPr lang="tr-TR" altLang="tr-TR" sz="2000" smtClean="0">
                <a:solidFill>
                  <a:srgbClr val="666699"/>
                </a:solidFill>
              </a:rPr>
              <a:t>parametreler onlara karşılık gelen güncel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parametreler ile aynı tipte olmalıdır </a:t>
            </a:r>
            <a:r>
              <a:rPr lang="en-US" altLang="tr-TR" sz="2000" smtClean="0">
                <a:solidFill>
                  <a:srgbClr val="666699"/>
                </a:solidFill>
              </a:rPr>
              <a:t>(Pascal)</a:t>
            </a: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Tip Uyumluluğu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6323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4C0CD5E-5EBC-4996-8274-306903EC0C46}" type="slidenum">
              <a:rPr lang="en-US" altLang="tr-TR" sz="1000">
                <a:latin typeface="Arial" panose="020B0604020202020204" pitchFamily="34" charset="0"/>
              </a:rPr>
              <a:pPr/>
              <a:t>53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i="1" smtClean="0">
                <a:solidFill>
                  <a:schemeClr val="accent2"/>
                </a:solidFill>
              </a:rPr>
              <a:t>Yapı</a:t>
            </a:r>
            <a:r>
              <a:rPr lang="en-US" altLang="tr-TR" i="1" smtClean="0">
                <a:solidFill>
                  <a:schemeClr val="accent2"/>
                </a:solidFill>
              </a:rPr>
              <a:t> t</a:t>
            </a:r>
            <a:r>
              <a:rPr lang="tr-TR" altLang="tr-TR" i="1" smtClean="0">
                <a:solidFill>
                  <a:schemeClr val="accent2"/>
                </a:solidFill>
              </a:rPr>
              <a:t>i</a:t>
            </a:r>
            <a:r>
              <a:rPr lang="en-US" altLang="tr-TR" i="1" smtClean="0">
                <a:solidFill>
                  <a:schemeClr val="accent2"/>
                </a:solidFill>
              </a:rPr>
              <a:t>p</a:t>
            </a:r>
            <a:r>
              <a:rPr lang="tr-TR" altLang="tr-TR" i="1" smtClean="0">
                <a:solidFill>
                  <a:schemeClr val="accent2"/>
                </a:solidFill>
              </a:rPr>
              <a:t>i uyumluluğu</a:t>
            </a:r>
            <a:r>
              <a:rPr lang="en-US" altLang="tr-TR" i="1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- İki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değişkenin eğer tipleri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n-ZA" altLang="tr-TR" smtClean="0">
                <a:solidFill>
                  <a:schemeClr val="accent2"/>
                </a:solidFill>
              </a:rPr>
              <a:t>özdeş </a:t>
            </a:r>
            <a:r>
              <a:rPr lang="tr-TR" altLang="tr-TR" smtClean="0">
                <a:solidFill>
                  <a:schemeClr val="accent2"/>
                </a:solidFill>
              </a:rPr>
              <a:t>(</a:t>
            </a:r>
            <a:r>
              <a:rPr lang="en-US" altLang="tr-TR" smtClean="0">
                <a:solidFill>
                  <a:schemeClr val="accent2"/>
                </a:solidFill>
              </a:rPr>
              <a:t>identical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yapılara sahipse uyumlu tiplere sahip olması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anlamına gelir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endParaRPr lang="tr-TR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Daha esnektir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fakat gerçekleştirilmesi zordur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Tip Uyumluluğu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devamı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734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5756A18-005F-4E3E-8164-5FC03256D738}" type="slidenum">
              <a:rPr lang="en-US" altLang="tr-TR" sz="1000">
                <a:latin typeface="Arial" panose="020B0604020202020204" pitchFamily="34" charset="0"/>
              </a:rPr>
              <a:pPr/>
              <a:t>54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Tip Uyumluluğu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devamı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İki yapısal tipin sorununu düşünelim</a:t>
            </a:r>
            <a:r>
              <a:rPr lang="en-US" altLang="tr-TR" sz="2400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Eğer iki </a:t>
            </a:r>
            <a:r>
              <a:rPr lang="tr-TR" altLang="tr-TR" sz="2000" i="1" smtClean="0">
                <a:solidFill>
                  <a:srgbClr val="666699"/>
                </a:solidFill>
              </a:rPr>
              <a:t>tutanak (kayıt) </a:t>
            </a:r>
            <a:r>
              <a:rPr lang="tr-TR" altLang="tr-TR" sz="2000" smtClean="0">
                <a:solidFill>
                  <a:srgbClr val="666699"/>
                </a:solidFill>
              </a:rPr>
              <a:t>tipi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yapısal olarak aynı ise fakat farklı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alan adları kullanıyorlarsa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bunlar uyumlu mudur</a:t>
            </a:r>
            <a:r>
              <a:rPr lang="en-US" altLang="tr-TR" sz="2000" smtClean="0">
                <a:solidFill>
                  <a:srgbClr val="666699"/>
                </a:solidFill>
              </a:rPr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Eğer iki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dizi tipi altsimgelerinin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farklı olması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dışında aynıysa uyumlu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mudur</a:t>
            </a:r>
            <a:r>
              <a:rPr lang="en-US" altLang="tr-TR" sz="2000" smtClean="0">
                <a:solidFill>
                  <a:srgbClr val="666699"/>
                </a:solidFill>
              </a:rPr>
              <a:t>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>
                <a:solidFill>
                  <a:srgbClr val="666699"/>
                </a:solidFill>
              </a:rPr>
              <a:t>   </a:t>
            </a:r>
            <a:r>
              <a:rPr lang="en-US" altLang="tr-TR" sz="2000" smtClean="0">
                <a:solidFill>
                  <a:srgbClr val="666699"/>
                </a:solidFill>
              </a:rPr>
              <a:t>(</a:t>
            </a:r>
            <a:r>
              <a:rPr lang="tr-TR" altLang="tr-TR" sz="2000" smtClean="0">
                <a:solidFill>
                  <a:srgbClr val="666699"/>
                </a:solidFill>
              </a:rPr>
              <a:t>Örn.,</a:t>
            </a:r>
            <a:r>
              <a:rPr lang="en-US" altLang="tr-TR" sz="2000" smtClean="0">
                <a:solidFill>
                  <a:srgbClr val="666699"/>
                </a:solidFill>
              </a:rPr>
              <a:t> [1..10]</a:t>
            </a:r>
            <a:r>
              <a:rPr lang="tr-TR" altLang="tr-TR" sz="2000" smtClean="0">
                <a:solidFill>
                  <a:srgbClr val="666699"/>
                </a:solidFill>
              </a:rPr>
              <a:t> ve </a:t>
            </a:r>
            <a:r>
              <a:rPr lang="en-US" altLang="tr-TR" sz="2000" smtClean="0">
                <a:solidFill>
                  <a:srgbClr val="666699"/>
                </a:solidFill>
              </a:rPr>
              <a:t>[0..9])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Eğer iki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sayım tipinin (</a:t>
            </a:r>
            <a:r>
              <a:rPr lang="en-US" altLang="tr-TR" sz="2000" smtClean="0">
                <a:solidFill>
                  <a:srgbClr val="666699"/>
                </a:solidFill>
              </a:rPr>
              <a:t>enumeration types</a:t>
            </a:r>
            <a:r>
              <a:rPr lang="tr-TR" altLang="tr-TR" sz="2000" smtClean="0">
                <a:solidFill>
                  <a:srgbClr val="666699"/>
                </a:solidFill>
              </a:rPr>
              <a:t>)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bileşenlerinin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yazılışları farklı ise bunlar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uyumlu mudur</a:t>
            </a:r>
            <a:r>
              <a:rPr lang="en-US" altLang="tr-TR" sz="2000" smtClean="0">
                <a:solidFill>
                  <a:srgbClr val="666699"/>
                </a:solidFill>
              </a:rPr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>
                <a:solidFill>
                  <a:srgbClr val="666699"/>
                </a:solidFill>
              </a:rPr>
              <a:t>Yapısal tip uyumluluğuyla</a:t>
            </a:r>
            <a:r>
              <a:rPr lang="en-US" altLang="tr-TR" sz="2000" smtClean="0">
                <a:solidFill>
                  <a:srgbClr val="666699"/>
                </a:solidFill>
              </a:rPr>
              <a:t>, </a:t>
            </a:r>
            <a:r>
              <a:rPr lang="tr-TR" altLang="tr-TR" sz="2000" smtClean="0">
                <a:solidFill>
                  <a:srgbClr val="666699"/>
                </a:solidFill>
              </a:rPr>
              <a:t>aynı yapıya ait farklı tipleri ayırt edemezsiniz</a:t>
            </a:r>
            <a:br>
              <a:rPr lang="tr-TR" altLang="tr-TR" sz="2000" smtClean="0">
                <a:solidFill>
                  <a:srgbClr val="666699"/>
                </a:solidFill>
              </a:rPr>
            </a:br>
            <a:r>
              <a:rPr lang="en-US" altLang="tr-TR" sz="2000" smtClean="0">
                <a:solidFill>
                  <a:srgbClr val="666699"/>
                </a:solidFill>
              </a:rPr>
              <a:t>(</a:t>
            </a:r>
            <a:r>
              <a:rPr lang="tr-TR" altLang="tr-TR" sz="2000" smtClean="0">
                <a:solidFill>
                  <a:srgbClr val="666699"/>
                </a:solidFill>
              </a:rPr>
              <a:t>Ö</a:t>
            </a:r>
            <a:r>
              <a:rPr lang="en-US" altLang="tr-TR" sz="2000" smtClean="0">
                <a:solidFill>
                  <a:srgbClr val="666699"/>
                </a:solidFill>
              </a:rPr>
              <a:t>rn.</a:t>
            </a:r>
            <a:r>
              <a:rPr lang="tr-TR" altLang="tr-TR" sz="2000" smtClean="0">
                <a:solidFill>
                  <a:srgbClr val="666699"/>
                </a:solidFill>
              </a:rPr>
              <a:t>,</a:t>
            </a:r>
            <a:r>
              <a:rPr lang="en-US" altLang="tr-TR" sz="2000" smtClean="0">
                <a:solidFill>
                  <a:srgbClr val="666699"/>
                </a:solidFill>
              </a:rPr>
              <a:t> </a:t>
            </a:r>
            <a:r>
              <a:rPr lang="tr-TR" altLang="tr-TR" sz="2000" smtClean="0">
                <a:solidFill>
                  <a:srgbClr val="666699"/>
                </a:solidFill>
              </a:rPr>
              <a:t>Farklı hız birimleri</a:t>
            </a:r>
            <a:r>
              <a:rPr lang="en-US" altLang="tr-TR" sz="2000" smtClean="0">
                <a:solidFill>
                  <a:srgbClr val="666699"/>
                </a:solidFill>
              </a:rPr>
              <a:t>, </a:t>
            </a:r>
            <a:r>
              <a:rPr lang="tr-TR" altLang="tr-TR" sz="2000" smtClean="0">
                <a:solidFill>
                  <a:srgbClr val="666699"/>
                </a:solidFill>
              </a:rPr>
              <a:t>ikisi de</a:t>
            </a:r>
            <a:r>
              <a:rPr lang="en-US" altLang="tr-TR" sz="2000" smtClean="0">
                <a:solidFill>
                  <a:srgbClr val="666699"/>
                </a:solidFill>
              </a:rPr>
              <a:t> float)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837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D1C6201-48D9-4951-8DD4-7793431D90DC}" type="slidenum">
              <a:rPr lang="en-US" altLang="tr-TR" sz="1000">
                <a:latin typeface="Arial" panose="020B0604020202020204" pitchFamily="34" charset="0"/>
              </a:rPr>
              <a:pPr/>
              <a:t>55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Tip Uyumluluğu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devamı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Dil örnekleri: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Pascal: </a:t>
            </a:r>
            <a:r>
              <a:rPr lang="tr-TR" altLang="tr-TR" smtClean="0">
                <a:solidFill>
                  <a:srgbClr val="666699"/>
                </a:solidFill>
              </a:rPr>
              <a:t>Genellikle yapı</a:t>
            </a:r>
            <a:r>
              <a:rPr lang="en-US" altLang="tr-TR" smtClean="0">
                <a:solidFill>
                  <a:srgbClr val="666699"/>
                </a:solidFill>
              </a:rPr>
              <a:t>, </a:t>
            </a:r>
            <a:r>
              <a:rPr lang="tr-TR" altLang="tr-TR" smtClean="0">
                <a:solidFill>
                  <a:srgbClr val="666699"/>
                </a:solidFill>
              </a:rPr>
              <a:t>fakat bazı durumlarda ad kullanır</a:t>
            </a:r>
            <a:r>
              <a:rPr lang="en-US" altLang="tr-TR" smtClean="0">
                <a:solidFill>
                  <a:srgbClr val="666699"/>
                </a:solidFill>
              </a:rPr>
              <a:t> (formal </a:t>
            </a:r>
            <a:r>
              <a:rPr lang="tr-TR" altLang="tr-TR" smtClean="0">
                <a:solidFill>
                  <a:srgbClr val="666699"/>
                </a:solidFill>
              </a:rPr>
              <a:t>parametreler)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C: </a:t>
            </a:r>
            <a:r>
              <a:rPr lang="tr-TR" altLang="tr-TR" smtClean="0">
                <a:solidFill>
                  <a:srgbClr val="666699"/>
                </a:solidFill>
              </a:rPr>
              <a:t>Yapı</a:t>
            </a:r>
            <a:r>
              <a:rPr lang="en-US" altLang="tr-TR" smtClean="0">
                <a:solidFill>
                  <a:srgbClr val="666699"/>
                </a:solidFill>
              </a:rPr>
              <a:t>, </a:t>
            </a:r>
            <a:r>
              <a:rPr lang="tr-TR" altLang="tr-TR" i="1" smtClean="0">
                <a:solidFill>
                  <a:srgbClr val="666699"/>
                </a:solidFill>
              </a:rPr>
              <a:t>tutanaklar (kayıtlar) </a:t>
            </a:r>
            <a:r>
              <a:rPr lang="tr-TR" altLang="tr-TR" smtClean="0">
                <a:solidFill>
                  <a:srgbClr val="666699"/>
                </a:solidFill>
              </a:rPr>
              <a:t>için hariç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Ada: </a:t>
            </a:r>
            <a:r>
              <a:rPr lang="tr-TR" altLang="tr-TR" smtClean="0">
                <a:solidFill>
                  <a:srgbClr val="666699"/>
                </a:solidFill>
              </a:rPr>
              <a:t>Adın kısıtlanmış biçimi</a:t>
            </a:r>
            <a:endParaRPr lang="en-US" altLang="tr-TR" smtClean="0">
              <a:solidFill>
                <a:srgbClr val="666699"/>
              </a:solidFill>
            </a:endParaRPr>
          </a:p>
          <a:p>
            <a:pPr lvl="2" eaLnBrk="1" hangingPunct="1"/>
            <a:r>
              <a:rPr lang="tr-TR" altLang="tr-TR" smtClean="0">
                <a:solidFill>
                  <a:schemeClr val="accent2"/>
                </a:solidFill>
              </a:rPr>
              <a:t>Türetilmiş </a:t>
            </a:r>
            <a:r>
              <a:rPr lang="en-US" altLang="tr-TR" smtClean="0">
                <a:solidFill>
                  <a:schemeClr val="accent2"/>
                </a:solidFill>
              </a:rPr>
              <a:t>t</a:t>
            </a:r>
            <a:r>
              <a:rPr lang="tr-TR" altLang="tr-TR" smtClean="0">
                <a:solidFill>
                  <a:schemeClr val="accent2"/>
                </a:solidFill>
              </a:rPr>
              <a:t>i</a:t>
            </a:r>
            <a:r>
              <a:rPr lang="en-US" altLang="tr-TR" smtClean="0">
                <a:solidFill>
                  <a:schemeClr val="accent2"/>
                </a:solidFill>
              </a:rPr>
              <a:t>p</a:t>
            </a:r>
            <a:r>
              <a:rPr lang="tr-TR" altLang="tr-TR" smtClean="0">
                <a:solidFill>
                  <a:schemeClr val="accent2"/>
                </a:solidFill>
              </a:rPr>
              <a:t>l</a:t>
            </a:r>
            <a:r>
              <a:rPr lang="en-US" altLang="tr-TR" smtClean="0">
                <a:solidFill>
                  <a:schemeClr val="accent2"/>
                </a:solidFill>
              </a:rPr>
              <a:t>e</a:t>
            </a:r>
            <a:r>
              <a:rPr lang="tr-TR" altLang="tr-TR" smtClean="0">
                <a:solidFill>
                  <a:schemeClr val="accent2"/>
                </a:solidFill>
              </a:rPr>
              <a:t>r aynı yapıdaki tiplerin farklı olmasına izin verir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tr-TR" smtClean="0">
                <a:solidFill>
                  <a:schemeClr val="accent2"/>
                </a:solidFill>
              </a:rPr>
              <a:t>Anon</a:t>
            </a:r>
            <a:r>
              <a:rPr lang="tr-TR" altLang="tr-TR" smtClean="0">
                <a:solidFill>
                  <a:schemeClr val="accent2"/>
                </a:solidFill>
              </a:rPr>
              <a:t>im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tiplerin hepsi benzersizdir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hatta</a:t>
            </a:r>
            <a:r>
              <a:rPr lang="en-US" altLang="tr-TR" smtClean="0">
                <a:solidFill>
                  <a:schemeClr val="accent2"/>
                </a:solidFill>
              </a:rPr>
              <a:t>: </a:t>
            </a:r>
          </a:p>
          <a:p>
            <a:pPr lvl="2" eaLnBrk="1" hangingPunct="1">
              <a:buFontTx/>
              <a:buNone/>
            </a:pPr>
            <a:r>
              <a:rPr lang="en-US" altLang="tr-TR" smtClean="0"/>
              <a:t>	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: array (1..10) of INTEGER: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939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141206B-0AC7-4219-B66E-F7AE238BD1AD}" type="slidenum">
              <a:rPr lang="en-US" altLang="tr-TR" sz="1000">
                <a:latin typeface="Arial" panose="020B0604020202020204" pitchFamily="34" charset="0"/>
              </a:rPr>
              <a:pPr/>
              <a:t>56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Özet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Büyük küçük harf duyarlılığı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ve adların özel sözcüklerle ilişkisi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adların tasarım sorunlarını ifade eder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Değişkenler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altı katlı ile karakterize edilir</a:t>
            </a:r>
            <a:r>
              <a:rPr lang="en-US" altLang="tr-TR" sz="2400" smtClean="0">
                <a:solidFill>
                  <a:schemeClr val="accent2"/>
                </a:solidFill>
              </a:rPr>
              <a:t>: </a:t>
            </a:r>
            <a:r>
              <a:rPr lang="tr-TR" altLang="tr-TR" sz="2400" smtClean="0">
                <a:solidFill>
                  <a:schemeClr val="accent2"/>
                </a:solidFill>
              </a:rPr>
              <a:t>Ad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adres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değer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tip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ömür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kapsam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Bağlama özelliklerle program varlıklarının birleştirilmesidir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Skaler (sayısal)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değişkenler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şu şekilde sınıflandırılır</a:t>
            </a:r>
            <a:r>
              <a:rPr lang="en-US" altLang="tr-TR" sz="2400" smtClean="0">
                <a:solidFill>
                  <a:schemeClr val="accent2"/>
                </a:solidFill>
              </a:rPr>
              <a:t>: </a:t>
            </a:r>
            <a:r>
              <a:rPr lang="tr-TR" altLang="tr-TR" sz="2400" smtClean="0">
                <a:solidFill>
                  <a:schemeClr val="accent2"/>
                </a:solidFill>
              </a:rPr>
              <a:t>statik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yığın-dinamik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açık-altyığın dinamik</a:t>
            </a:r>
            <a:r>
              <a:rPr lang="en-US" altLang="tr-TR" sz="2400" smtClean="0">
                <a:solidFill>
                  <a:schemeClr val="accent2"/>
                </a:solidFill>
              </a:rPr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örtük altyığın-dinamik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Kesin tiplendirme bütün tip hatalarını saptamak anlamına gelir</a:t>
            </a:r>
            <a:endParaRPr lang="en-US" altLang="tr-T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8195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0DC5842-5280-4F3E-A0B4-6524FBD32225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</a:t>
            </a:r>
            <a:r>
              <a:rPr lang="en-US" altLang="tr-TR" smtClean="0">
                <a:solidFill>
                  <a:srgbClr val="666699"/>
                </a:solidFill>
              </a:rPr>
              <a:t>dlar (devamı)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tx2"/>
                </a:solidFill>
              </a:rPr>
              <a:t>Özel karakterler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PHP: Tüm değişken adları dolar işaretiyle başlamalıdır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Perl: Özel karakterler ile başlayan tüm değişken adları, değişkenin tipini belirler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Ruby: @ örnek değişkeni ile başlayan değişken isimleri, @@ ile başlayan sınıf değişkenleri vardır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921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6E85FE3-57D6-40A1-B67D-D48288E1CD34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A</a:t>
            </a:r>
            <a:r>
              <a:rPr lang="en-US" altLang="tr-TR" smtClean="0">
                <a:solidFill>
                  <a:srgbClr val="666699"/>
                </a:solidFill>
              </a:rPr>
              <a:t>dlar (devamı)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tx2"/>
                </a:solidFill>
              </a:rPr>
              <a:t>Büyük-küçük harf duyarlılığı</a:t>
            </a:r>
            <a:endParaRPr lang="en-US" altLang="tr-TR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rgbClr val="666699"/>
                </a:solidFill>
              </a:rPr>
              <a:t>D</a:t>
            </a:r>
            <a:r>
              <a:rPr lang="tr-TR" altLang="tr-TR" smtClean="0">
                <a:solidFill>
                  <a:srgbClr val="666699"/>
                </a:solidFill>
              </a:rPr>
              <a:t>ezavantaj</a:t>
            </a:r>
            <a:r>
              <a:rPr lang="en-US" altLang="tr-TR" smtClean="0">
                <a:solidFill>
                  <a:srgbClr val="666699"/>
                </a:solidFill>
              </a:rPr>
              <a:t>: </a:t>
            </a:r>
            <a:r>
              <a:rPr lang="tr-TR" altLang="tr-TR" smtClean="0">
                <a:solidFill>
                  <a:srgbClr val="666699"/>
                </a:solidFill>
              </a:rPr>
              <a:t>Okunabilirlik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benzer görünen </a:t>
            </a:r>
            <a:r>
              <a:rPr lang="en-US" altLang="tr-TR" smtClean="0">
                <a:solidFill>
                  <a:srgbClr val="666699"/>
                </a:solidFill>
              </a:rPr>
              <a:t>adlar</a:t>
            </a:r>
            <a:r>
              <a:rPr lang="tr-TR" altLang="tr-TR" smtClean="0">
                <a:solidFill>
                  <a:srgbClr val="666699"/>
                </a:solidFill>
              </a:rPr>
              <a:t> farklıdır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  <a:endParaRPr lang="tr-TR" altLang="tr-TR" smtClean="0">
              <a:solidFill>
                <a:srgbClr val="666699"/>
              </a:solidFill>
            </a:endParaRPr>
          </a:p>
          <a:p>
            <a:pPr lvl="2" eaLnBrk="1" hangingPunct="1"/>
            <a:r>
              <a:rPr lang="tr-TR" altLang="tr-TR" smtClean="0">
                <a:solidFill>
                  <a:schemeClr val="accent2"/>
                </a:solidFill>
              </a:rPr>
              <a:t>C tabanlı dillerde adlar büyük-küçük harf duyarlıdır</a:t>
            </a:r>
          </a:p>
          <a:p>
            <a:pPr lvl="2" eaLnBrk="1" hangingPunct="1"/>
            <a:r>
              <a:rPr lang="tr-TR" altLang="tr-TR" smtClean="0">
                <a:solidFill>
                  <a:schemeClr val="accent2"/>
                </a:solidFill>
              </a:rPr>
              <a:t>Diğerlerindeki adlar değildir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tr-TR" smtClean="0">
                <a:solidFill>
                  <a:schemeClr val="accent2"/>
                </a:solidFill>
              </a:rPr>
              <a:t>C++</a:t>
            </a:r>
            <a:r>
              <a:rPr lang="tr-TR" altLang="tr-TR" smtClean="0">
                <a:solidFill>
                  <a:schemeClr val="accent2"/>
                </a:solidFill>
              </a:rPr>
              <a:t>,</a:t>
            </a:r>
            <a:r>
              <a:rPr lang="en-US" altLang="tr-TR" smtClean="0">
                <a:solidFill>
                  <a:schemeClr val="accent2"/>
                </a:solidFill>
              </a:rPr>
              <a:t> Java</a:t>
            </a:r>
            <a:r>
              <a:rPr lang="tr-TR" altLang="tr-TR" smtClean="0">
                <a:solidFill>
                  <a:schemeClr val="accent2"/>
                </a:solidFill>
              </a:rPr>
              <a:t> ve C#’da daha kötüdür,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çünkü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öntanımlı </a:t>
            </a:r>
            <a:r>
              <a:rPr lang="en-US" altLang="tr-TR" smtClean="0">
                <a:solidFill>
                  <a:schemeClr val="accent2"/>
                </a:solidFill>
              </a:rPr>
              <a:t>adlar kar</a:t>
            </a:r>
            <a:r>
              <a:rPr lang="tr-TR" altLang="tr-TR" smtClean="0">
                <a:solidFill>
                  <a:schemeClr val="accent2"/>
                </a:solidFill>
              </a:rPr>
              <a:t>ışık büyük-küçük duyarlılığındadır </a:t>
            </a:r>
            <a:r>
              <a:rPr lang="en-US" altLang="tr-TR" smtClean="0">
                <a:solidFill>
                  <a:schemeClr val="accent2"/>
                </a:solidFill>
              </a:rPr>
              <a:t>(örn.</a:t>
            </a:r>
            <a:r>
              <a:rPr lang="tr-TR" altLang="tr-TR" smtClean="0">
                <a:solidFill>
                  <a:schemeClr val="accent2"/>
                </a:solidFill>
              </a:rPr>
              <a:t>,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IndexOutOfBoundsException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0243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17B8D61-6C86-4E61-8943-3797BEEABEB5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</a:t>
            </a:r>
            <a:r>
              <a:rPr lang="en-US" altLang="tr-TR" smtClean="0">
                <a:solidFill>
                  <a:srgbClr val="666699"/>
                </a:solidFill>
              </a:rPr>
              <a:t>dlar (devamı)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tx2"/>
                </a:solidFill>
              </a:rPr>
              <a:t>Özel sözcükler</a:t>
            </a:r>
            <a:endParaRPr lang="en-US" altLang="tr-TR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Okunabilirli</a:t>
            </a:r>
            <a:r>
              <a:rPr lang="tr-TR" altLang="tr-TR" smtClean="0">
                <a:solidFill>
                  <a:srgbClr val="666699"/>
                </a:solidFill>
              </a:rPr>
              <a:t>ğe yardımcı olmak için</a:t>
            </a:r>
            <a:r>
              <a:rPr lang="en-US" altLang="tr-TR" smtClean="0">
                <a:solidFill>
                  <a:srgbClr val="666699"/>
                </a:solidFill>
              </a:rPr>
              <a:t>; </a:t>
            </a:r>
            <a:r>
              <a:rPr lang="tr-TR" altLang="tr-TR" smtClean="0">
                <a:solidFill>
                  <a:srgbClr val="666699"/>
                </a:solidFill>
              </a:rPr>
              <a:t>ifade yan tümcelerini sınırlamak ve ayırmak için kullanılır</a:t>
            </a:r>
            <a:endParaRPr lang="en-US" altLang="tr-TR" smtClean="0">
              <a:solidFill>
                <a:srgbClr val="666699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i="1" smtClean="0">
                <a:solidFill>
                  <a:schemeClr val="accent2"/>
                </a:solidFill>
              </a:rPr>
              <a:t>anahtar sözcük</a:t>
            </a:r>
            <a:r>
              <a:rPr lang="en-US" altLang="tr-TR" i="1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yalnızca belirli bir bağlamlarda özel olan sözcüktür,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örn. </a:t>
            </a:r>
            <a:r>
              <a:rPr lang="en-US" altLang="tr-TR" smtClean="0">
                <a:solidFill>
                  <a:schemeClr val="accent2"/>
                </a:solidFill>
              </a:rPr>
              <a:t>Fortran</a:t>
            </a:r>
            <a:r>
              <a:rPr lang="tr-TR" altLang="tr-TR" smtClean="0">
                <a:solidFill>
                  <a:schemeClr val="accent2"/>
                </a:solidFill>
              </a:rPr>
              <a:t>’da</a:t>
            </a:r>
          </a:p>
          <a:p>
            <a:pPr lvl="3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eal </a:t>
            </a:r>
            <a:r>
              <a:rPr lang="tr-TR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tr-TR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(Real</a:t>
            </a:r>
            <a:r>
              <a:rPr lang="tr-TR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’in arkasından bir ad gelen veri tipidir</a:t>
            </a:r>
            <a:r>
              <a:rPr lang="en-US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 yüzden</a:t>
            </a:r>
            <a:r>
              <a:rPr lang="en-US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Real </a:t>
            </a:r>
            <a:r>
              <a:rPr lang="tr-TR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 anahtar sözcüktür)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= 3.4 (Real </a:t>
            </a:r>
            <a:r>
              <a:rPr lang="tr-TR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</a:t>
            </a:r>
            <a:r>
              <a:rPr lang="en-US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değişken</a:t>
            </a:r>
            <a:r>
              <a:rPr lang="tr-TR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tr-TR" smtClean="0">
                <a:solidFill>
                  <a:srgbClr val="66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Bir </a:t>
            </a:r>
            <a:r>
              <a:rPr lang="tr-TR" altLang="tr-TR" i="1" smtClean="0">
                <a:solidFill>
                  <a:srgbClr val="666699"/>
                </a:solidFill>
              </a:rPr>
              <a:t>ayrılmış sözcük </a:t>
            </a:r>
            <a:r>
              <a:rPr lang="tr-TR" altLang="tr-TR" smtClean="0">
                <a:solidFill>
                  <a:srgbClr val="666699"/>
                </a:solidFill>
              </a:rPr>
              <a:t>kullanıcı-tanımlı ad olarak kullanılamayan bir özel sözcüktür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Ayrılmış sözcüklerle gelen potansiyel sorunlar: Eğer çok sayıda varsa, birçok çakışma meydana gelir (Örn., COBOL 300 ayrılmış sözcüğe sahiptir!)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ltbilgi Yer Tutucusu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126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EE38A96-8560-46F5-86AF-6F9AF9872851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</a:t>
            </a:r>
            <a:r>
              <a:rPr lang="en-US" altLang="tr-TR" smtClean="0">
                <a:solidFill>
                  <a:srgbClr val="666699"/>
                </a:solidFill>
              </a:rPr>
              <a:t>eğişken</a:t>
            </a:r>
            <a:r>
              <a:rPr lang="tr-TR" altLang="tr-TR" smtClean="0">
                <a:solidFill>
                  <a:srgbClr val="666699"/>
                </a:solidFill>
              </a:rPr>
              <a:t>ler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mtClean="0">
                <a:solidFill>
                  <a:schemeClr val="tx2"/>
                </a:solidFill>
              </a:rPr>
              <a:t>değişken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bellek hücresinin soyutlanmasıdır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</a:t>
            </a:r>
            <a:r>
              <a:rPr lang="en-US" altLang="tr-TR" smtClean="0">
                <a:solidFill>
                  <a:schemeClr val="accent2"/>
                </a:solidFill>
              </a:rPr>
              <a:t>eğişken</a:t>
            </a:r>
            <a:r>
              <a:rPr lang="tr-TR" altLang="tr-TR" smtClean="0">
                <a:solidFill>
                  <a:schemeClr val="accent2"/>
                </a:solidFill>
              </a:rPr>
              <a:t>ler, özelliklerin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altılısı olarak karakterize edilebilir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  <a:endParaRPr lang="tr-TR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Ad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Adres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Değer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Tip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Ömür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Kapsam</a:t>
            </a:r>
            <a:endParaRPr lang="en-US" altLang="tr-TR" smtClean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1662</TotalTime>
  <Words>3325</Words>
  <PresentationFormat>Ekran Gösterisi (4:3)</PresentationFormat>
  <Paragraphs>493</Paragraphs>
  <Slides>56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4" baseType="lpstr">
      <vt:lpstr>Times</vt:lpstr>
      <vt:lpstr>Lucida Sans Unicode</vt:lpstr>
      <vt:lpstr>Arial</vt:lpstr>
      <vt:lpstr>Courier</vt:lpstr>
      <vt:lpstr>Courier New</vt:lpstr>
      <vt:lpstr>Helvetica</vt:lpstr>
      <vt:lpstr>Times New Roman</vt:lpstr>
      <vt:lpstr>sebesta</vt:lpstr>
      <vt:lpstr>Bölüm 5</vt:lpstr>
      <vt:lpstr>Bölüm 5 Konular</vt:lpstr>
      <vt:lpstr>Giriş</vt:lpstr>
      <vt:lpstr>Adlar</vt:lpstr>
      <vt:lpstr>Adlar (devamı)</vt:lpstr>
      <vt:lpstr>Adlar (devamı)</vt:lpstr>
      <vt:lpstr>Adlar (devamı)</vt:lpstr>
      <vt:lpstr>Adlar (devamı)</vt:lpstr>
      <vt:lpstr>Değişkenler</vt:lpstr>
      <vt:lpstr>Değişkenlerin Özellikleri</vt:lpstr>
      <vt:lpstr>Değişkenlerin Özellikleri (devamı)</vt:lpstr>
      <vt:lpstr>Bağlama Kavramı</vt:lpstr>
      <vt:lpstr>Olası Bağlama Süreleri</vt:lpstr>
      <vt:lpstr>Statik ve Dinamik Bağlama</vt:lpstr>
      <vt:lpstr>Tip Bağlaması</vt:lpstr>
      <vt:lpstr>Açık/Kapalı Bildirim</vt:lpstr>
      <vt:lpstr>Açık/Kapalı Bildirim (devamı)</vt:lpstr>
      <vt:lpstr>Dinamik Tip Bağlama</vt:lpstr>
      <vt:lpstr>Değişken Özellikleri (devamı)</vt:lpstr>
      <vt:lpstr>Ömürlerine Göre Değişkenlerin Kategorileri</vt:lpstr>
      <vt:lpstr>Ömürlerine Göre Değişkenlerin Kategorileri</vt:lpstr>
      <vt:lpstr>Ömürlerine Göre Değişkenlerin Kategorileri</vt:lpstr>
      <vt:lpstr>Ömürlerine Göre Değişkenlerin Kategorileri</vt:lpstr>
      <vt:lpstr>Değişken Özellikleri: Kapsam</vt:lpstr>
      <vt:lpstr>Statik Kapsam</vt:lpstr>
      <vt:lpstr>Kapsam (devamı)</vt:lpstr>
      <vt:lpstr>Bloklar</vt:lpstr>
      <vt:lpstr>Bildiri Sırası</vt:lpstr>
      <vt:lpstr>LET Yapısı</vt:lpstr>
      <vt:lpstr>LET Yapısı (devamı)</vt:lpstr>
      <vt:lpstr>Bildiri Sırası (devamı)</vt:lpstr>
      <vt:lpstr>Global Kapsam</vt:lpstr>
      <vt:lpstr>Global Kapsam (devamı)</vt:lpstr>
      <vt:lpstr>Global Kapsam (devamı)</vt:lpstr>
      <vt:lpstr>Statik Kapsamın Değerlendirmesi</vt:lpstr>
      <vt:lpstr>Dinamik Kapsam</vt:lpstr>
      <vt:lpstr>Kapsam Örneği</vt:lpstr>
      <vt:lpstr>Dinamik Kapsam Değerlendirmesi</vt:lpstr>
      <vt:lpstr>Kapsam ve Ömür</vt:lpstr>
      <vt:lpstr>Referans Platformları</vt:lpstr>
      <vt:lpstr>Adlandırılmış Sabitler</vt:lpstr>
      <vt:lpstr>Statik Kapsam (ek)</vt:lpstr>
      <vt:lpstr>Statik Kapsam (ek)</vt:lpstr>
      <vt:lpstr>Statik Kapsam (ek)</vt:lpstr>
      <vt:lpstr>Dinamik Kapsam (ek)</vt:lpstr>
      <vt:lpstr>Statik-Dinamik Kapsam (ek)</vt:lpstr>
      <vt:lpstr>Değişken Başlatma</vt:lpstr>
      <vt:lpstr>Tip Kontrolü</vt:lpstr>
      <vt:lpstr>Tip Kontrolü (devamı)</vt:lpstr>
      <vt:lpstr>Kesin Tiplendirme</vt:lpstr>
      <vt:lpstr>Kesin Tiplendirme (devamı)</vt:lpstr>
      <vt:lpstr>Tip Uyumluluğu</vt:lpstr>
      <vt:lpstr>Tip Uyumluluğu (devamı)</vt:lpstr>
      <vt:lpstr>Tip Uyumluluğu (devamı)</vt:lpstr>
      <vt:lpstr>Tip Uyumluluğu (devamı)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2014-06-29T06:34:11Z</dcterms:modified>
</cp:coreProperties>
</file>