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95"/>
  </p:notesMasterIdLst>
  <p:sldIdLst>
    <p:sldId id="256" r:id="rId2"/>
    <p:sldId id="258" r:id="rId3"/>
    <p:sldId id="259" r:id="rId4"/>
    <p:sldId id="261" r:id="rId5"/>
    <p:sldId id="342" r:id="rId6"/>
    <p:sldId id="262" r:id="rId7"/>
    <p:sldId id="363" r:id="rId8"/>
    <p:sldId id="264" r:id="rId9"/>
    <p:sldId id="265" r:id="rId10"/>
    <p:sldId id="343" r:id="rId11"/>
    <p:sldId id="266" r:id="rId12"/>
    <p:sldId id="267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385" r:id="rId30"/>
    <p:sldId id="345" r:id="rId31"/>
    <p:sldId id="346" r:id="rId32"/>
    <p:sldId id="293" r:id="rId33"/>
    <p:sldId id="364" r:id="rId34"/>
    <p:sldId id="374" r:id="rId35"/>
    <p:sldId id="296" r:id="rId36"/>
    <p:sldId id="347" r:id="rId37"/>
    <p:sldId id="297" r:id="rId38"/>
    <p:sldId id="298" r:id="rId39"/>
    <p:sldId id="386" r:id="rId40"/>
    <p:sldId id="301" r:id="rId41"/>
    <p:sldId id="348" r:id="rId42"/>
    <p:sldId id="302" r:id="rId43"/>
    <p:sldId id="303" r:id="rId44"/>
    <p:sldId id="304" r:id="rId45"/>
    <p:sldId id="305" r:id="rId46"/>
    <p:sldId id="306" r:id="rId47"/>
    <p:sldId id="349" r:id="rId48"/>
    <p:sldId id="350" r:id="rId49"/>
    <p:sldId id="308" r:id="rId50"/>
    <p:sldId id="310" r:id="rId51"/>
    <p:sldId id="312" r:id="rId52"/>
    <p:sldId id="309" r:id="rId53"/>
    <p:sldId id="376" r:id="rId54"/>
    <p:sldId id="379" r:id="rId55"/>
    <p:sldId id="378" r:id="rId56"/>
    <p:sldId id="377" r:id="rId57"/>
    <p:sldId id="380" r:id="rId58"/>
    <p:sldId id="381" r:id="rId59"/>
    <p:sldId id="382" r:id="rId60"/>
    <p:sldId id="383" r:id="rId61"/>
    <p:sldId id="313" r:id="rId62"/>
    <p:sldId id="351" r:id="rId63"/>
    <p:sldId id="352" r:id="rId64"/>
    <p:sldId id="315" r:id="rId65"/>
    <p:sldId id="375" r:id="rId66"/>
    <p:sldId id="353" r:id="rId67"/>
    <p:sldId id="354" r:id="rId68"/>
    <p:sldId id="355" r:id="rId69"/>
    <p:sldId id="356" r:id="rId70"/>
    <p:sldId id="358" r:id="rId71"/>
    <p:sldId id="323" r:id="rId72"/>
    <p:sldId id="326" r:id="rId73"/>
    <p:sldId id="327" r:id="rId74"/>
    <p:sldId id="328" r:id="rId75"/>
    <p:sldId id="332" r:id="rId76"/>
    <p:sldId id="334" r:id="rId77"/>
    <p:sldId id="335" r:id="rId78"/>
    <p:sldId id="359" r:id="rId79"/>
    <p:sldId id="338" r:id="rId80"/>
    <p:sldId id="360" r:id="rId81"/>
    <p:sldId id="339" r:id="rId82"/>
    <p:sldId id="340" r:id="rId83"/>
    <p:sldId id="361" r:id="rId84"/>
    <p:sldId id="365" r:id="rId85"/>
    <p:sldId id="366" r:id="rId86"/>
    <p:sldId id="367" r:id="rId87"/>
    <p:sldId id="368" r:id="rId88"/>
    <p:sldId id="369" r:id="rId89"/>
    <p:sldId id="370" r:id="rId90"/>
    <p:sldId id="371" r:id="rId91"/>
    <p:sldId id="372" r:id="rId92"/>
    <p:sldId id="373" r:id="rId93"/>
    <p:sldId id="362" r:id="rId9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545" autoAdjust="0"/>
  </p:normalViewPr>
  <p:slideViewPr>
    <p:cSldViewPr>
      <p:cViewPr varScale="1">
        <p:scale>
          <a:sx n="70" d="100"/>
          <a:sy n="70" d="100"/>
        </p:scale>
        <p:origin x="12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A94FBE-0AD9-4944-B086-10566CAA5630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88816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9803E78-4D65-4BED-9215-90460B775366}" type="slidenum">
              <a:rPr lang="en-US" altLang="tr-TR" sz="1200"/>
              <a:pPr/>
              <a:t>1</a:t>
            </a:fld>
            <a:endParaRPr lang="en-US" altLang="tr-TR" sz="1200"/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05117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4C996EA-B414-445F-9304-FECDA1B1CCA0}" type="slidenum">
              <a:rPr lang="en-US" altLang="tr-TR" sz="1200"/>
              <a:pPr/>
              <a:t>10</a:t>
            </a:fld>
            <a:endParaRPr lang="en-US" altLang="tr-TR" sz="120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52080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FF0AD30-1EE0-413B-BBE6-527EF7D6F585}" type="slidenum">
              <a:rPr lang="en-US" altLang="tr-TR" sz="1200"/>
              <a:pPr/>
              <a:t>11</a:t>
            </a:fld>
            <a:endParaRPr lang="en-US" altLang="tr-TR" sz="1200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540689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35B1B96-4709-4BFB-9EF2-BCEA0641C0AA}" type="slidenum">
              <a:rPr lang="en-US" altLang="tr-TR" sz="1200"/>
              <a:pPr/>
              <a:t>12</a:t>
            </a:fld>
            <a:endParaRPr lang="en-US" altLang="tr-TR" sz="1200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259282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8BF16EF-6ED9-49E5-8636-D397C287F4F0}" type="slidenum">
              <a:rPr lang="en-US" altLang="tr-TR" sz="1200"/>
              <a:pPr/>
              <a:t>13</a:t>
            </a:fld>
            <a:endParaRPr lang="en-US" altLang="tr-TR" sz="1200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204302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4A39700-AAFD-4A0E-9859-A8EFB50AF9CE}" type="slidenum">
              <a:rPr lang="en-US" altLang="tr-TR" sz="1200"/>
              <a:pPr/>
              <a:t>14</a:t>
            </a:fld>
            <a:endParaRPr lang="en-US" altLang="tr-TR" sz="1200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041948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11BFC5A-09FC-4E24-B60A-21FC7F0A29C1}" type="slidenum">
              <a:rPr lang="en-US" altLang="tr-TR" sz="1200"/>
              <a:pPr/>
              <a:t>15</a:t>
            </a:fld>
            <a:endParaRPr lang="en-US" altLang="tr-TR" sz="1200"/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558892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6314B50-9814-4725-980A-BDDBDE4DCAA2}" type="slidenum">
              <a:rPr lang="en-US" altLang="tr-TR" sz="1200"/>
              <a:pPr/>
              <a:t>16</a:t>
            </a:fld>
            <a:endParaRPr lang="en-US" altLang="tr-TR" sz="1200"/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468631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E94FDFD-535A-4443-A524-E1F4DD6C0DE7}" type="slidenum">
              <a:rPr lang="en-US" altLang="tr-TR" sz="1200"/>
              <a:pPr/>
              <a:t>17</a:t>
            </a:fld>
            <a:endParaRPr lang="en-US" altLang="tr-TR" sz="1200"/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676241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E769345-0858-40F9-8777-E5053B027BBA}" type="slidenum">
              <a:rPr lang="en-US" altLang="tr-TR" sz="1200"/>
              <a:pPr/>
              <a:t>18</a:t>
            </a:fld>
            <a:endParaRPr lang="en-US" altLang="tr-TR" sz="1200"/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984895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F76E889-38EB-490D-B780-EA819C7502CA}" type="slidenum">
              <a:rPr lang="en-US" altLang="tr-TR" sz="1200"/>
              <a:pPr/>
              <a:t>19</a:t>
            </a:fld>
            <a:endParaRPr lang="en-US" altLang="tr-TR" sz="1200"/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13541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6CEE0CB-4568-4C0F-A209-297DC147DBF9}" type="slidenum">
              <a:rPr lang="en-US" altLang="tr-TR" sz="1200"/>
              <a:pPr/>
              <a:t>2</a:t>
            </a:fld>
            <a:endParaRPr lang="en-US" altLang="tr-TR" sz="1200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04117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9F5AD3B-CA5A-4464-A9BD-EC666BB67D9C}" type="slidenum">
              <a:rPr lang="en-US" altLang="tr-TR" sz="1200"/>
              <a:pPr/>
              <a:t>20</a:t>
            </a:fld>
            <a:endParaRPr lang="en-US" altLang="tr-TR" sz="1200"/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146417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0C91309-ECFC-46AE-A0DB-2866C427B58D}" type="slidenum">
              <a:rPr lang="en-US" altLang="tr-TR" sz="1200"/>
              <a:pPr/>
              <a:t>21</a:t>
            </a:fld>
            <a:endParaRPr lang="en-US" altLang="tr-TR" sz="1200"/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217216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EE5FE76-803D-431A-9739-EE91B7478DEE}" type="slidenum">
              <a:rPr lang="en-US" altLang="tr-TR" sz="1200"/>
              <a:pPr/>
              <a:t>22</a:t>
            </a:fld>
            <a:endParaRPr lang="en-US" altLang="tr-TR" sz="1200"/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003411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8E5D5B2-9C0F-4820-97DE-A4FF6DB8FB3C}" type="slidenum">
              <a:rPr lang="en-US" altLang="tr-TR" sz="1200"/>
              <a:pPr/>
              <a:t>23</a:t>
            </a:fld>
            <a:endParaRPr lang="en-US" altLang="tr-TR" sz="1200"/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076412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DD885C3-EF92-448D-A9DC-C24EA36B2CE7}" type="slidenum">
              <a:rPr lang="en-US" altLang="tr-TR" sz="1200"/>
              <a:pPr/>
              <a:t>24</a:t>
            </a:fld>
            <a:endParaRPr lang="en-US" altLang="tr-TR" sz="1200"/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322898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9D4B47C-363F-4D65-92A5-2172A764BF8F}" type="slidenum">
              <a:rPr lang="en-US" altLang="tr-TR" sz="1200"/>
              <a:pPr/>
              <a:t>25</a:t>
            </a:fld>
            <a:endParaRPr lang="en-US" altLang="tr-TR" sz="1200"/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006563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AFF0AB6-F4BF-41F4-893C-208A3ADE2780}" type="slidenum">
              <a:rPr lang="en-US" altLang="tr-TR" sz="1200"/>
              <a:pPr/>
              <a:t>26</a:t>
            </a:fld>
            <a:endParaRPr lang="en-US" altLang="tr-TR" sz="1200"/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801192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0D01C8C-908A-4054-9D25-0D63F7161B49}" type="slidenum">
              <a:rPr lang="en-US" altLang="tr-TR" sz="1200"/>
              <a:pPr/>
              <a:t>27</a:t>
            </a:fld>
            <a:endParaRPr lang="en-US" altLang="tr-TR" sz="1200"/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025705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84DAF02-7848-4261-8AB0-38C10B9E5735}" type="slidenum">
              <a:rPr lang="en-US" altLang="tr-TR" sz="1200"/>
              <a:pPr/>
              <a:t>28</a:t>
            </a:fld>
            <a:endParaRPr lang="en-US" altLang="tr-TR" sz="1200"/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873087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7C2A297-D917-4A0D-BCA4-68E8FCE69D46}" type="slidenum">
              <a:rPr lang="en-US" altLang="tr-TR" sz="1200"/>
              <a:pPr/>
              <a:t>29</a:t>
            </a:fld>
            <a:endParaRPr lang="en-US" altLang="tr-TR" sz="1200"/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80101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B61C5DB-BDFD-458D-BDA9-DF807E9D16FA}" type="slidenum">
              <a:rPr lang="en-US" altLang="tr-TR" sz="1200"/>
              <a:pPr/>
              <a:t>3</a:t>
            </a:fld>
            <a:endParaRPr lang="en-US" altLang="tr-TR" sz="1200"/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491709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342D3FA-24A0-4B18-8E10-267844B7EA19}" type="slidenum">
              <a:rPr lang="en-US" altLang="tr-TR" sz="1200"/>
              <a:pPr/>
              <a:t>30</a:t>
            </a:fld>
            <a:endParaRPr lang="en-US" altLang="tr-TR" sz="1200"/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000739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58329AC-3837-4DC9-8C74-97D26AC0D86D}" type="slidenum">
              <a:rPr lang="en-US" altLang="tr-TR" sz="1200"/>
              <a:pPr/>
              <a:t>31</a:t>
            </a:fld>
            <a:endParaRPr lang="en-US" altLang="tr-TR" sz="1200"/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502318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3BF504A-8E6C-4EE0-A1DA-5B6D8CC1E7E1}" type="slidenum">
              <a:rPr lang="en-US" altLang="tr-TR" sz="1200"/>
              <a:pPr/>
              <a:t>32</a:t>
            </a:fld>
            <a:endParaRPr lang="en-US" altLang="tr-TR" sz="1200"/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030277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B81F60E-56CD-4930-84ED-43FBF01F8AD0}" type="slidenum">
              <a:rPr lang="en-US" altLang="tr-TR" sz="1200"/>
              <a:pPr/>
              <a:t>33</a:t>
            </a:fld>
            <a:endParaRPr lang="en-US" altLang="tr-TR" sz="1200"/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296149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A5240A9-CCB8-4270-86B5-E4040B18B220}" type="slidenum">
              <a:rPr lang="en-US" altLang="tr-TR" sz="1200"/>
              <a:pPr/>
              <a:t>35</a:t>
            </a:fld>
            <a:endParaRPr lang="en-US" altLang="tr-TR" sz="1200"/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4089802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BE00648-2AD1-4909-8DE0-D072125B9458}" type="slidenum">
              <a:rPr lang="en-US" altLang="tr-TR" sz="1200"/>
              <a:pPr/>
              <a:t>36</a:t>
            </a:fld>
            <a:endParaRPr lang="en-US" altLang="tr-TR" sz="1200"/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706958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1CE6069-C46D-423E-AD05-E4B871441C35}" type="slidenum">
              <a:rPr lang="en-US" altLang="tr-TR" sz="1200"/>
              <a:pPr/>
              <a:t>37</a:t>
            </a:fld>
            <a:endParaRPr lang="en-US" altLang="tr-TR" sz="1200"/>
          </a:p>
        </p:txBody>
      </p:sp>
      <p:sp>
        <p:nvSpPr>
          <p:cNvPr id="135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3818448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938992B-A8FF-43FF-9FF3-F43911D515A5}" type="slidenum">
              <a:rPr lang="en-US" altLang="tr-TR" sz="1200"/>
              <a:pPr/>
              <a:t>38</a:t>
            </a:fld>
            <a:endParaRPr lang="en-US" altLang="tr-TR" sz="1200"/>
          </a:p>
        </p:txBody>
      </p:sp>
      <p:sp>
        <p:nvSpPr>
          <p:cNvPr id="136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8819028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58EA6E4-DA48-44F5-8BC2-A7A0212AEA18}" type="slidenum">
              <a:rPr lang="en-US" altLang="tr-TR" sz="1200"/>
              <a:pPr/>
              <a:t>40</a:t>
            </a:fld>
            <a:endParaRPr lang="en-US" altLang="tr-TR" sz="1200"/>
          </a:p>
        </p:txBody>
      </p:sp>
      <p:sp>
        <p:nvSpPr>
          <p:cNvPr id="137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5291077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77D7D9C-087A-4E60-97F9-8315E4A42487}" type="slidenum">
              <a:rPr lang="en-US" altLang="tr-TR" sz="1200"/>
              <a:pPr/>
              <a:t>41</a:t>
            </a:fld>
            <a:endParaRPr lang="en-US" altLang="tr-TR" sz="1200"/>
          </a:p>
        </p:txBody>
      </p:sp>
      <p:sp>
        <p:nvSpPr>
          <p:cNvPr id="138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129253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9883DA6-C5FE-4D60-8A7B-42A13854F658}" type="slidenum">
              <a:rPr lang="en-US" altLang="tr-TR" sz="1200"/>
              <a:pPr/>
              <a:t>4</a:t>
            </a:fld>
            <a:endParaRPr lang="en-US" altLang="tr-TR" sz="1200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9194126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BE845CC-19BC-4443-B894-D1B70B6AE075}" type="slidenum">
              <a:rPr lang="en-US" altLang="tr-TR" sz="1200"/>
              <a:pPr/>
              <a:t>42</a:t>
            </a:fld>
            <a:endParaRPr lang="en-US" altLang="tr-TR" sz="1200"/>
          </a:p>
        </p:txBody>
      </p:sp>
      <p:sp>
        <p:nvSpPr>
          <p:cNvPr id="139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9919152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8D2A6E2-CC4D-4185-AAAF-17D5412A87BE}" type="slidenum">
              <a:rPr lang="en-US" altLang="tr-TR" sz="1200"/>
              <a:pPr/>
              <a:t>43</a:t>
            </a:fld>
            <a:endParaRPr lang="en-US" altLang="tr-TR" sz="1200"/>
          </a:p>
        </p:txBody>
      </p:sp>
      <p:sp>
        <p:nvSpPr>
          <p:cNvPr id="140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5803948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239C038-54A6-467D-B49A-9B69E4CAA9F2}" type="slidenum">
              <a:rPr lang="en-US" altLang="tr-TR" sz="1200"/>
              <a:pPr/>
              <a:t>44</a:t>
            </a:fld>
            <a:endParaRPr lang="en-US" altLang="tr-TR" sz="1200"/>
          </a:p>
        </p:txBody>
      </p:sp>
      <p:sp>
        <p:nvSpPr>
          <p:cNvPr id="141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9046889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9FB1440-D64B-488C-A490-427D802B1393}" type="slidenum">
              <a:rPr lang="en-US" altLang="tr-TR" sz="1200"/>
              <a:pPr/>
              <a:t>45</a:t>
            </a:fld>
            <a:endParaRPr lang="en-US" altLang="tr-TR" sz="1200"/>
          </a:p>
        </p:txBody>
      </p:sp>
      <p:sp>
        <p:nvSpPr>
          <p:cNvPr id="142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6991621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AFAE16C-211E-4647-80DA-B946DDBCDB4B}" type="slidenum">
              <a:rPr lang="en-US" altLang="tr-TR" sz="1200"/>
              <a:pPr/>
              <a:t>46</a:t>
            </a:fld>
            <a:endParaRPr lang="en-US" altLang="tr-TR" sz="1200"/>
          </a:p>
        </p:txBody>
      </p:sp>
      <p:sp>
        <p:nvSpPr>
          <p:cNvPr id="143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0366212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CFB80D9-9261-44F2-B438-E86A68147D5E}" type="slidenum">
              <a:rPr lang="en-US" altLang="tr-TR" sz="1200"/>
              <a:pPr/>
              <a:t>47</a:t>
            </a:fld>
            <a:endParaRPr lang="en-US" altLang="tr-TR" sz="1200"/>
          </a:p>
        </p:txBody>
      </p:sp>
      <p:sp>
        <p:nvSpPr>
          <p:cNvPr id="144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6957786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135B7DD-737A-4A76-85C5-637068F6C2B1}" type="slidenum">
              <a:rPr lang="en-US" altLang="tr-TR" sz="1200"/>
              <a:pPr/>
              <a:t>48</a:t>
            </a:fld>
            <a:endParaRPr lang="en-US" altLang="tr-TR" sz="1200"/>
          </a:p>
        </p:txBody>
      </p:sp>
      <p:sp>
        <p:nvSpPr>
          <p:cNvPr id="145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8544735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8FBBE10-A52D-41E2-AB48-3449A0AF5DEF}" type="slidenum">
              <a:rPr lang="en-US" altLang="tr-TR" sz="1200"/>
              <a:pPr/>
              <a:t>49</a:t>
            </a:fld>
            <a:endParaRPr lang="en-US" altLang="tr-TR" sz="1200"/>
          </a:p>
        </p:txBody>
      </p:sp>
      <p:sp>
        <p:nvSpPr>
          <p:cNvPr id="146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7222554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DD75FFD-32D9-469F-9A12-620FBD3D51F9}" type="slidenum">
              <a:rPr lang="en-US" altLang="tr-TR" sz="1200"/>
              <a:pPr/>
              <a:t>50</a:t>
            </a:fld>
            <a:endParaRPr lang="en-US" altLang="tr-TR" sz="1200"/>
          </a:p>
        </p:txBody>
      </p:sp>
      <p:sp>
        <p:nvSpPr>
          <p:cNvPr id="147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2572659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EC794AC-03E5-40BA-84D4-83E3244C4512}" type="slidenum">
              <a:rPr lang="en-US" altLang="tr-TR" sz="1200"/>
              <a:pPr/>
              <a:t>51</a:t>
            </a:fld>
            <a:endParaRPr lang="en-US" altLang="tr-TR" sz="1200"/>
          </a:p>
        </p:txBody>
      </p:sp>
      <p:sp>
        <p:nvSpPr>
          <p:cNvPr id="148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915180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A02229F-3AB7-441D-960E-E18F8B5AC453}" type="slidenum">
              <a:rPr lang="en-US" altLang="tr-TR" sz="1200"/>
              <a:pPr/>
              <a:t>5</a:t>
            </a:fld>
            <a:endParaRPr lang="en-US" altLang="tr-TR" sz="1200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2261115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9920DA4-F944-4F1D-9C10-F76F45CC296E}" type="slidenum">
              <a:rPr lang="en-US" altLang="tr-TR" sz="1200"/>
              <a:pPr/>
              <a:t>52</a:t>
            </a:fld>
            <a:endParaRPr lang="en-US" altLang="tr-TR" sz="1200"/>
          </a:p>
        </p:txBody>
      </p:sp>
      <p:sp>
        <p:nvSpPr>
          <p:cNvPr id="149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2248616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E217468-6EFF-41C8-996F-F7879D2150F1}" type="slidenum">
              <a:rPr lang="en-US" altLang="tr-TR" sz="1200"/>
              <a:pPr/>
              <a:t>61</a:t>
            </a:fld>
            <a:endParaRPr lang="en-US" altLang="tr-TR" sz="1200"/>
          </a:p>
        </p:txBody>
      </p:sp>
      <p:sp>
        <p:nvSpPr>
          <p:cNvPr id="150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495107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F05DBFE-D01F-4455-A68A-2EBD5C9BC64C}" type="slidenum">
              <a:rPr lang="en-US" altLang="tr-TR" sz="1200"/>
              <a:pPr/>
              <a:t>62</a:t>
            </a:fld>
            <a:endParaRPr lang="en-US" altLang="tr-TR" sz="1200"/>
          </a:p>
        </p:txBody>
      </p:sp>
      <p:sp>
        <p:nvSpPr>
          <p:cNvPr id="151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6745418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DAC1A63-CE65-4636-974D-43577950FEAF}" type="slidenum">
              <a:rPr lang="en-US" altLang="tr-TR" sz="1200"/>
              <a:pPr/>
              <a:t>63</a:t>
            </a:fld>
            <a:endParaRPr lang="en-US" altLang="tr-TR" sz="1200"/>
          </a:p>
        </p:txBody>
      </p:sp>
      <p:sp>
        <p:nvSpPr>
          <p:cNvPr id="152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1763358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07A00F0-DCDA-4EAD-A96C-DAFC113DFAF8}" type="slidenum">
              <a:rPr lang="en-US" altLang="tr-TR" sz="1200"/>
              <a:pPr/>
              <a:t>64</a:t>
            </a:fld>
            <a:endParaRPr lang="en-US" altLang="tr-TR" sz="1200"/>
          </a:p>
        </p:txBody>
      </p:sp>
      <p:sp>
        <p:nvSpPr>
          <p:cNvPr id="153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5403395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6BC7DFD-E803-43E3-B9CA-7451D8B720AF}" type="slidenum">
              <a:rPr lang="en-US" altLang="tr-TR" sz="1200"/>
              <a:pPr/>
              <a:t>66</a:t>
            </a:fld>
            <a:endParaRPr lang="en-US" altLang="tr-TR" sz="1200"/>
          </a:p>
        </p:txBody>
      </p:sp>
      <p:sp>
        <p:nvSpPr>
          <p:cNvPr id="154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7940847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3A21165-54E4-430E-BE59-54131D6AA63E}" type="slidenum">
              <a:rPr lang="en-US" altLang="tr-TR" sz="1200"/>
              <a:pPr/>
              <a:t>67</a:t>
            </a:fld>
            <a:endParaRPr lang="en-US" altLang="tr-TR" sz="1200"/>
          </a:p>
        </p:txBody>
      </p:sp>
      <p:sp>
        <p:nvSpPr>
          <p:cNvPr id="155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0823541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5D1A609-2F4A-4BAB-8CA0-F2C53BF44778}" type="slidenum">
              <a:rPr lang="en-US" altLang="tr-TR" sz="1200"/>
              <a:pPr/>
              <a:t>68</a:t>
            </a:fld>
            <a:endParaRPr lang="en-US" altLang="tr-TR" sz="1200"/>
          </a:p>
        </p:txBody>
      </p:sp>
      <p:sp>
        <p:nvSpPr>
          <p:cNvPr id="156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6427480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1FC4174-42AA-49A2-8AD1-B465674232A8}" type="slidenum">
              <a:rPr lang="en-US" altLang="tr-TR" sz="1200"/>
              <a:pPr/>
              <a:t>69</a:t>
            </a:fld>
            <a:endParaRPr lang="en-US" altLang="tr-TR" sz="1200"/>
          </a:p>
        </p:txBody>
      </p:sp>
      <p:sp>
        <p:nvSpPr>
          <p:cNvPr id="157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2267704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A9C2615-F733-43E7-A87E-5AB2992A0562}" type="slidenum">
              <a:rPr lang="en-US" altLang="tr-TR" sz="1200"/>
              <a:pPr/>
              <a:t>70</a:t>
            </a:fld>
            <a:endParaRPr lang="en-US" altLang="tr-TR" sz="1200"/>
          </a:p>
        </p:txBody>
      </p:sp>
      <p:sp>
        <p:nvSpPr>
          <p:cNvPr id="158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17814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039642E-DBC0-4CF9-9FCC-96408A94BA6C}" type="slidenum">
              <a:rPr lang="en-US" altLang="tr-TR" sz="1200"/>
              <a:pPr/>
              <a:t>6</a:t>
            </a:fld>
            <a:endParaRPr lang="en-US" altLang="tr-TR" sz="1200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2215719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B27EE36-BFA5-41F7-A24D-AD7275FED966}" type="slidenum">
              <a:rPr lang="en-US" altLang="tr-TR" sz="1200"/>
              <a:pPr/>
              <a:t>71</a:t>
            </a:fld>
            <a:endParaRPr lang="en-US" altLang="tr-TR" sz="1200"/>
          </a:p>
        </p:txBody>
      </p:sp>
      <p:sp>
        <p:nvSpPr>
          <p:cNvPr id="159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6095689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C7593A3E-D5AD-4890-8CEC-50F591CF4B87}" type="slidenum">
              <a:rPr lang="en-US" altLang="tr-TR" sz="1200"/>
              <a:pPr/>
              <a:t>72</a:t>
            </a:fld>
            <a:endParaRPr lang="en-US" altLang="tr-TR" sz="1200"/>
          </a:p>
        </p:txBody>
      </p:sp>
      <p:sp>
        <p:nvSpPr>
          <p:cNvPr id="160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0920086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024674F-B830-4F02-A460-7F362331B363}" type="slidenum">
              <a:rPr lang="en-US" altLang="tr-TR" sz="1200"/>
              <a:pPr/>
              <a:t>73</a:t>
            </a:fld>
            <a:endParaRPr lang="en-US" altLang="tr-TR" sz="1200"/>
          </a:p>
        </p:txBody>
      </p:sp>
      <p:sp>
        <p:nvSpPr>
          <p:cNvPr id="161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7455485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84EB6FC-15FD-4FC1-AB47-2FD6E8A64816}" type="slidenum">
              <a:rPr lang="en-US" altLang="tr-TR" sz="1200"/>
              <a:pPr/>
              <a:t>74</a:t>
            </a:fld>
            <a:endParaRPr lang="en-US" altLang="tr-TR" sz="1200"/>
          </a:p>
        </p:txBody>
      </p:sp>
      <p:sp>
        <p:nvSpPr>
          <p:cNvPr id="162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6834391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6BCEEE0-7CE5-4C55-A179-1512D884E490}" type="slidenum">
              <a:rPr lang="en-US" altLang="tr-TR" sz="1200"/>
              <a:pPr/>
              <a:t>75</a:t>
            </a:fld>
            <a:endParaRPr lang="en-US" altLang="tr-TR" sz="1200"/>
          </a:p>
        </p:txBody>
      </p:sp>
      <p:sp>
        <p:nvSpPr>
          <p:cNvPr id="163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731712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F725AAC-CC1F-46B0-BBFB-EC5E77727C35}" type="slidenum">
              <a:rPr lang="en-US" altLang="tr-TR" sz="1200"/>
              <a:pPr/>
              <a:t>76</a:t>
            </a:fld>
            <a:endParaRPr lang="en-US" altLang="tr-TR" sz="1200"/>
          </a:p>
        </p:txBody>
      </p:sp>
      <p:sp>
        <p:nvSpPr>
          <p:cNvPr id="164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1595407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4B5CB22-1BE2-4330-9269-9B657CF0B326}" type="slidenum">
              <a:rPr lang="en-US" altLang="tr-TR" sz="1200"/>
              <a:pPr/>
              <a:t>77</a:t>
            </a:fld>
            <a:endParaRPr lang="en-US" altLang="tr-TR" sz="1200"/>
          </a:p>
        </p:txBody>
      </p:sp>
      <p:sp>
        <p:nvSpPr>
          <p:cNvPr id="165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41669708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60336CE-DCBC-44D6-BD4D-B49B7C718FBD}" type="slidenum">
              <a:rPr lang="en-US" altLang="tr-TR" sz="1200"/>
              <a:pPr/>
              <a:t>78</a:t>
            </a:fld>
            <a:endParaRPr lang="en-US" altLang="tr-TR" sz="1200"/>
          </a:p>
        </p:txBody>
      </p:sp>
      <p:sp>
        <p:nvSpPr>
          <p:cNvPr id="166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5170097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57247FA-8736-4E55-AB35-910E7AF094DA}" type="slidenum">
              <a:rPr lang="en-US" altLang="tr-TR" sz="1200"/>
              <a:pPr/>
              <a:t>79</a:t>
            </a:fld>
            <a:endParaRPr lang="en-US" altLang="tr-TR" sz="1200"/>
          </a:p>
        </p:txBody>
      </p:sp>
      <p:sp>
        <p:nvSpPr>
          <p:cNvPr id="167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8815237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94B43AD-80D5-49C8-A5FC-D8A556871C0B}" type="slidenum">
              <a:rPr lang="en-US" altLang="tr-TR" sz="1200"/>
              <a:pPr/>
              <a:t>80</a:t>
            </a:fld>
            <a:endParaRPr lang="en-US" altLang="tr-TR" sz="1200"/>
          </a:p>
        </p:txBody>
      </p:sp>
      <p:sp>
        <p:nvSpPr>
          <p:cNvPr id="168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31263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5C23416-1A26-4D19-A442-BB3AEC962222}" type="slidenum">
              <a:rPr lang="en-US" altLang="tr-TR" sz="1200"/>
              <a:pPr/>
              <a:t>7</a:t>
            </a:fld>
            <a:endParaRPr lang="en-US" altLang="tr-TR" sz="1200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0098965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B4F6078-B3A1-4D1F-83C9-17AB80D1005C}" type="slidenum">
              <a:rPr lang="en-US" altLang="tr-TR" sz="1200"/>
              <a:pPr/>
              <a:t>81</a:t>
            </a:fld>
            <a:endParaRPr lang="en-US" altLang="tr-TR" sz="1200"/>
          </a:p>
        </p:txBody>
      </p:sp>
      <p:sp>
        <p:nvSpPr>
          <p:cNvPr id="169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4824495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FC1D1C7-0B8D-462B-B350-0339B7E32D49}" type="slidenum">
              <a:rPr lang="en-US" altLang="tr-TR" sz="1200"/>
              <a:pPr/>
              <a:t>82</a:t>
            </a:fld>
            <a:endParaRPr lang="en-US" altLang="tr-TR" sz="1200"/>
          </a:p>
        </p:txBody>
      </p:sp>
      <p:sp>
        <p:nvSpPr>
          <p:cNvPr id="171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25600629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90F99A8B-AC83-43BA-AEF5-86DC8DFE1FB6}" type="slidenum">
              <a:rPr lang="en-US" altLang="tr-TR" sz="1200"/>
              <a:pPr/>
              <a:t>83</a:t>
            </a:fld>
            <a:endParaRPr lang="en-US" altLang="tr-TR" sz="1200"/>
          </a:p>
        </p:txBody>
      </p:sp>
      <p:sp>
        <p:nvSpPr>
          <p:cNvPr id="172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6592633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78934D4-3253-46BA-BE3E-7733E3BE6AF8}" type="slidenum">
              <a:rPr lang="en-US" altLang="tr-TR" sz="1200"/>
              <a:pPr/>
              <a:t>93</a:t>
            </a:fld>
            <a:endParaRPr lang="en-US" altLang="tr-TR" sz="1200"/>
          </a:p>
        </p:txBody>
      </p:sp>
      <p:sp>
        <p:nvSpPr>
          <p:cNvPr id="173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352638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D85AEDD-0DBE-4BD6-B9F5-03582725987D}" type="slidenum">
              <a:rPr lang="en-US" altLang="tr-TR" sz="1200"/>
              <a:pPr/>
              <a:t>8</a:t>
            </a:fld>
            <a:endParaRPr lang="en-US" altLang="tr-TR" sz="1200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588499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BA9C490-FB4D-498D-A634-2E80F8024178}" type="slidenum">
              <a:rPr lang="en-US" altLang="tr-TR" sz="1200"/>
              <a:pPr/>
              <a:t>9</a:t>
            </a:fld>
            <a:endParaRPr lang="en-US" altLang="tr-TR" sz="1200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tr-TR" smtClean="0"/>
          </a:p>
        </p:txBody>
      </p:sp>
    </p:spTree>
    <p:extLst>
      <p:ext uri="{BB962C8B-B14F-4D97-AF65-F5344CB8AC3E}">
        <p14:creationId xmlns:p14="http://schemas.microsoft.com/office/powerpoint/2010/main" val="14325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8550" y="6583363"/>
            <a:ext cx="18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defRPr/>
            </a:pPr>
            <a:endParaRPr lang="tr-TR" sz="1200" smtClean="0">
              <a:latin typeface="Courier" charset="0"/>
            </a:endParaRPr>
          </a:p>
        </p:txBody>
      </p:sp>
      <p:pic>
        <p:nvPicPr>
          <p:cNvPr id="5" name="Picture 8" descr="pl10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00013"/>
            <a:ext cx="5029200" cy="622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84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05000752-504A-4F00-A7E9-558CDFCD46CF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1120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8B216129-7C42-432F-8142-0CDCCBAAE01C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5832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9B150647-995E-46DA-B308-05BAA565BE64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3679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B1E33E0A-148C-4CC5-8306-496191A2F45F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5763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7BF0D78A-CEA7-4AB7-B339-BBA9C88AAA5B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2784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A19E038A-D3D8-49A1-B1AA-19896D1320E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1075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FD27855A-94B9-4065-97F2-E68EE243AEBC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1191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642D8D0A-81F7-467C-A710-DE6542CF2B9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4165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D0351391-4554-4CF4-8C54-30C05D87431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9626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1-</a:t>
            </a:r>
            <a:fld id="{5F60FF6F-D4FC-40D9-B0C3-EB150FF42EE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4408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tr-TR"/>
              <a:t>1-</a:t>
            </a:r>
            <a:fld id="{18CA8B39-D57E-4D8B-ADBD-34EFAC430EE9}" type="slidenum">
              <a:rPr lang="en-US" altLang="tr-TR"/>
              <a:pPr/>
              <a:t>‹#›</a:t>
            </a:fld>
            <a:endParaRPr lang="en-US" altLang="tr-TR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Bölüm </a:t>
            </a:r>
            <a:r>
              <a:rPr lang="en-US" altLang="tr-TR" smtClean="0"/>
              <a:t>6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Veri Tipleri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AE3D557-1673-4DA5-B47B-CD75237BD686}" type="slidenum">
              <a:rPr lang="en-US" altLang="tr-TR" sz="1000">
                <a:latin typeface="Arial" panose="020B0604020202020204" pitchFamily="34" charset="0"/>
              </a:rPr>
              <a:pPr/>
              <a:t>10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İlkel Veri Tipleri</a:t>
            </a:r>
            <a:r>
              <a:rPr lang="en-US" altLang="tr-TR" smtClean="0"/>
              <a:t>: </a:t>
            </a:r>
            <a:r>
              <a:rPr lang="tr-TR" altLang="tr-TR" smtClean="0"/>
              <a:t>Karakter</a:t>
            </a:r>
            <a:endParaRPr lang="en-US" altLang="tr-TR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5105400"/>
          </a:xfrm>
        </p:spPr>
        <p:txBody>
          <a:bodyPr/>
          <a:lstStyle/>
          <a:p>
            <a:pPr eaLnBrk="1" hangingPunct="1"/>
            <a:r>
              <a:rPr lang="tr-TR" altLang="tr-TR" smtClean="0"/>
              <a:t>Sayısal kodlama olarak saklanırlar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En sık kullanılan sayısal kodlama</a:t>
            </a:r>
            <a:r>
              <a:rPr lang="en-US" altLang="tr-TR" smtClean="0"/>
              <a:t>: ASCII</a:t>
            </a:r>
            <a:endParaRPr lang="tr-TR" altLang="tr-TR" smtClean="0"/>
          </a:p>
          <a:p>
            <a:pPr eaLnBrk="1" hangingPunct="1"/>
            <a:r>
              <a:rPr lang="tr-TR" altLang="tr-TR" smtClean="0"/>
              <a:t>16 bitlik alternatif kodlama</a:t>
            </a:r>
            <a:r>
              <a:rPr lang="en-US" altLang="tr-TR" smtClean="0"/>
              <a:t>: Unicode (UCS-2)</a:t>
            </a:r>
          </a:p>
          <a:p>
            <a:pPr lvl="1" eaLnBrk="1" hangingPunct="1"/>
            <a:r>
              <a:rPr lang="tr-TR" altLang="tr-TR" smtClean="0"/>
              <a:t>Çoğu doğal dildeki karakterleri içerir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Başlangıçta Java’da kullanılır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C# </a:t>
            </a:r>
            <a:r>
              <a:rPr lang="tr-TR" altLang="tr-TR" smtClean="0"/>
              <a:t>ve</a:t>
            </a:r>
            <a:r>
              <a:rPr lang="en-US" altLang="tr-TR" smtClean="0"/>
              <a:t> JavaScript</a:t>
            </a:r>
            <a:r>
              <a:rPr lang="tr-TR" altLang="tr-TR" smtClean="0"/>
              <a:t>’de Unicode’u destekleyen diller arasındadır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32-bit Unicode (UCS-4)</a:t>
            </a:r>
          </a:p>
          <a:p>
            <a:pPr lvl="1" eaLnBrk="1" hangingPunct="1"/>
            <a:r>
              <a:rPr lang="tr-TR" altLang="tr-TR" smtClean="0"/>
              <a:t>2003’te oluşturulmuştur ve Fortran tarafından desteklenir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6070278-0740-4460-8521-2FD3BA28523F}" type="slidenum">
              <a:rPr lang="en-US" altLang="tr-TR" sz="1000">
                <a:latin typeface="Arial" panose="020B0604020202020204" pitchFamily="34" charset="0"/>
              </a:rPr>
              <a:pPr/>
              <a:t>11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Karakter Veri Tipleri</a:t>
            </a:r>
            <a:endParaRPr lang="en-US" altLang="tr-TR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Değerler karakter (char) dizileridir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Tasarım Sorunları</a:t>
            </a:r>
            <a:r>
              <a:rPr lang="en-US" altLang="tr-TR" smtClean="0"/>
              <a:t>:</a:t>
            </a:r>
            <a:endParaRPr lang="tr-TR" altLang="tr-TR" smtClean="0"/>
          </a:p>
          <a:p>
            <a:pPr lvl="1" eaLnBrk="1" hangingPunct="1"/>
            <a:r>
              <a:rPr lang="tr-TR" altLang="tr-TR" smtClean="0"/>
              <a:t>Bu bir i</a:t>
            </a:r>
            <a:r>
              <a:rPr lang="en-US" altLang="tr-TR" smtClean="0"/>
              <a:t>lkel t</a:t>
            </a:r>
            <a:r>
              <a:rPr lang="tr-TR" altLang="tr-TR" smtClean="0"/>
              <a:t>i</a:t>
            </a:r>
            <a:r>
              <a:rPr lang="en-US" altLang="tr-TR" smtClean="0"/>
              <a:t>p</a:t>
            </a:r>
            <a:r>
              <a:rPr lang="tr-TR" altLang="tr-TR" smtClean="0"/>
              <a:t> midir</a:t>
            </a:r>
            <a:r>
              <a:rPr lang="en-US" altLang="tr-TR" smtClean="0"/>
              <a:t> </a:t>
            </a:r>
            <a:r>
              <a:rPr lang="tr-TR" altLang="tr-TR" smtClean="0"/>
              <a:t>yoksa</a:t>
            </a:r>
            <a:r>
              <a:rPr lang="en-US" altLang="tr-TR" smtClean="0"/>
              <a:t> </a:t>
            </a:r>
            <a:r>
              <a:rPr lang="tr-TR" altLang="tr-TR" smtClean="0"/>
              <a:t>sadece bir çeşit özel dizi midir</a:t>
            </a:r>
            <a:r>
              <a:rPr lang="en-US" altLang="tr-TR" smtClean="0"/>
              <a:t>?</a:t>
            </a:r>
            <a:endParaRPr lang="tr-TR" altLang="tr-TR" smtClean="0"/>
          </a:p>
          <a:p>
            <a:pPr lvl="1" eaLnBrk="1" hangingPunct="1"/>
            <a:r>
              <a:rPr lang="tr-TR" altLang="tr-TR" smtClean="0"/>
              <a:t>Nesnelerin uzunluğu statik mi yoksa dinamik</a:t>
            </a:r>
            <a:r>
              <a:rPr lang="en-US" altLang="tr-TR" smtClean="0"/>
              <a:t> </a:t>
            </a:r>
            <a:r>
              <a:rPr lang="tr-TR" altLang="tr-TR" smtClean="0"/>
              <a:t>midir</a:t>
            </a:r>
            <a:r>
              <a:rPr lang="en-US" altLang="tr-TR" smtClean="0"/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2147E16-ADFA-4BC9-99F4-FDF4A2A368A0}" type="slidenum">
              <a:rPr lang="en-US" altLang="tr-TR" sz="1000">
                <a:latin typeface="Arial" panose="020B0604020202020204" pitchFamily="34" charset="0"/>
              </a:rPr>
              <a:pPr/>
              <a:t>12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Karakter Katarı Tip İşlemleri</a:t>
            </a:r>
            <a:endParaRPr lang="en-US" altLang="tr-TR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/>
              <a:t>İşlemler</a:t>
            </a:r>
            <a:r>
              <a:rPr lang="en-US" altLang="tr-TR" smtClean="0"/>
              <a:t>:</a:t>
            </a:r>
          </a:p>
          <a:p>
            <a:pPr lvl="1"/>
            <a:r>
              <a:rPr lang="tr-TR" altLang="tr-TR" smtClean="0"/>
              <a:t>Atama ve kopyalama</a:t>
            </a:r>
          </a:p>
          <a:p>
            <a:pPr lvl="1"/>
            <a:r>
              <a:rPr lang="tr-TR" altLang="tr-TR" smtClean="0"/>
              <a:t>Karşılaştırma</a:t>
            </a:r>
            <a:r>
              <a:rPr lang="en-US" altLang="tr-TR" smtClean="0"/>
              <a:t> (=, &gt;</a:t>
            </a:r>
            <a:r>
              <a:rPr lang="tr-TR" altLang="tr-TR" smtClean="0"/>
              <a:t>,</a:t>
            </a:r>
            <a:r>
              <a:rPr lang="en-US" altLang="tr-TR" smtClean="0"/>
              <a:t> </a:t>
            </a:r>
            <a:r>
              <a:rPr lang="tr-TR" altLang="tr-TR" smtClean="0"/>
              <a:t>vs</a:t>
            </a:r>
            <a:r>
              <a:rPr lang="en-US" altLang="tr-TR" smtClean="0"/>
              <a:t>)  </a:t>
            </a:r>
          </a:p>
          <a:p>
            <a:pPr lvl="1"/>
            <a:r>
              <a:rPr lang="tr-TR" altLang="tr-TR" smtClean="0"/>
              <a:t>Birleştirme</a:t>
            </a:r>
            <a:endParaRPr lang="en-US" altLang="tr-TR" smtClean="0"/>
          </a:p>
          <a:p>
            <a:pPr lvl="1"/>
            <a:r>
              <a:rPr lang="tr-TR" altLang="tr-TR" smtClean="0"/>
              <a:t>Altkarakter referansı</a:t>
            </a:r>
            <a:endParaRPr lang="en-US" altLang="tr-TR" smtClean="0"/>
          </a:p>
          <a:p>
            <a:pPr lvl="1"/>
            <a:r>
              <a:rPr lang="tr-TR" altLang="tr-TR" smtClean="0"/>
              <a:t>Desen eşleme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5010F9A-7734-405C-A02E-83FA849BB59E}" type="slidenum">
              <a:rPr lang="en-US" altLang="tr-TR" sz="1000">
                <a:latin typeface="Arial" panose="020B0604020202020204" pitchFamily="34" charset="0"/>
              </a:rPr>
              <a:pPr/>
              <a:t>13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Belirli Dillerdeki Karakter Tipleri</a:t>
            </a:r>
            <a:endParaRPr lang="en-US" altLang="tr-TR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000" smtClean="0"/>
              <a:t>C </a:t>
            </a:r>
            <a:r>
              <a:rPr lang="tr-TR" altLang="tr-TR" sz="2000" smtClean="0"/>
              <a:t>ve</a:t>
            </a:r>
            <a:r>
              <a:rPr lang="en-US" altLang="tr-TR" sz="2000" smtClean="0"/>
              <a:t> C++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1800" smtClean="0"/>
              <a:t>İlkel değil</a:t>
            </a:r>
            <a:endParaRPr lang="en-US" altLang="tr-TR" sz="18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1800" b="1" smtClean="0">
                <a:latin typeface="Courier New" panose="02070309020205020404" pitchFamily="49" charset="0"/>
              </a:rPr>
              <a:t>char</a:t>
            </a:r>
            <a:r>
              <a:rPr lang="tr-TR" altLang="tr-TR" sz="1800" smtClean="0"/>
              <a:t> dizilerini ve işlemleri sağlayan kütüphane fonksiyonu kullanır. Aynı zamanda referans tipidir</a:t>
            </a:r>
            <a:endParaRPr lang="en-US" altLang="tr-TR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tr-TR" sz="2000" smtClean="0"/>
              <a:t>SNOBOL4 (</a:t>
            </a:r>
            <a:r>
              <a:rPr lang="tr-TR" altLang="tr-TR" sz="2000" smtClean="0"/>
              <a:t>string işleme dili</a:t>
            </a:r>
            <a:r>
              <a:rPr lang="en-US" altLang="tr-TR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1800" smtClean="0"/>
              <a:t>İlkel</a:t>
            </a:r>
            <a:endParaRPr lang="en-US" altLang="tr-TR" sz="18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1800" smtClean="0"/>
              <a:t>Eşleştirme, ayrıntılı desenleme (örüntü tanıma) dahil bir çok işlemi yerine getirebilir</a:t>
            </a:r>
            <a:endParaRPr lang="en-US" altLang="tr-TR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tr-TR" sz="2000" smtClean="0"/>
              <a:t>Fortran </a:t>
            </a:r>
            <a:r>
              <a:rPr lang="tr-TR" altLang="tr-TR" sz="2000" smtClean="0"/>
              <a:t>ve</a:t>
            </a:r>
            <a:r>
              <a:rPr lang="en-US" altLang="tr-TR" sz="2000" smtClean="0"/>
              <a:t> Python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1800" smtClean="0"/>
              <a:t>Atama ve çeşitli operatörleri kullanan ilkel bir tiptir</a:t>
            </a:r>
            <a:endParaRPr lang="en-US" altLang="tr-TR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tr-TR" sz="2000" smtClean="0"/>
              <a:t>Java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altLang="tr-TR" sz="1800" smtClean="0"/>
              <a:t> sınıfıyla ilkel bir tiptir</a:t>
            </a:r>
            <a:endParaRPr lang="en-US" altLang="tr-TR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tr-TR" sz="2000" smtClean="0"/>
              <a:t>Perl, JavaScript, Ruby </a:t>
            </a:r>
            <a:r>
              <a:rPr lang="tr-TR" altLang="tr-TR" sz="2000" smtClean="0"/>
              <a:t>ve </a:t>
            </a:r>
            <a:r>
              <a:rPr lang="en-US" altLang="tr-TR" sz="2000" smtClean="0"/>
              <a:t>PHP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/>
              <a:t>     -</a:t>
            </a:r>
            <a:r>
              <a:rPr lang="tr-TR" altLang="tr-TR" sz="2000" smtClean="0"/>
              <a:t>Düzenli ifadeler kullanarak string tipinde desen eşleştirme sağlar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sz="18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1216DDC-7475-4893-8C5B-A749798334AA}" type="slidenum">
              <a:rPr lang="en-US" altLang="tr-TR" sz="1000">
                <a:latin typeface="Arial" panose="020B0604020202020204" pitchFamily="34" charset="0"/>
              </a:rPr>
              <a:pPr/>
              <a:t>14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838200"/>
          </a:xfrm>
        </p:spPr>
        <p:txBody>
          <a:bodyPr/>
          <a:lstStyle/>
          <a:p>
            <a:pPr eaLnBrk="1" hangingPunct="1"/>
            <a:r>
              <a:rPr lang="tr-TR" altLang="tr-TR" smtClean="0"/>
              <a:t>Karakter Uzunluk Seçenekleri</a:t>
            </a:r>
            <a:endParaRPr lang="en-US" altLang="tr-TR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Stati</a:t>
            </a:r>
            <a:r>
              <a:rPr lang="tr-TR" altLang="tr-TR" smtClean="0"/>
              <a:t>k</a:t>
            </a:r>
            <a:r>
              <a:rPr lang="en-US" altLang="tr-TR" smtClean="0"/>
              <a:t>: COBOL</a:t>
            </a:r>
            <a:r>
              <a:rPr lang="tr-TR" altLang="tr-TR" smtClean="0"/>
              <a:t>, Fortran</a:t>
            </a:r>
            <a:r>
              <a:rPr lang="en-US" altLang="tr-TR" smtClean="0"/>
              <a:t>, Java’</a:t>
            </a:r>
            <a:r>
              <a:rPr lang="tr-TR" altLang="tr-TR" smtClean="0"/>
              <a:t>nın</a:t>
            </a:r>
            <a:r>
              <a:rPr lang="en-US" altLang="tr-TR" smtClean="0"/>
              <a:t> </a:t>
            </a: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tr-TR" smtClean="0"/>
              <a:t> </a:t>
            </a:r>
            <a:r>
              <a:rPr lang="tr-TR" altLang="tr-TR" smtClean="0"/>
              <a:t>sınıfı</a:t>
            </a:r>
            <a:endParaRPr lang="en-US" altLang="tr-TR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tr-TR" altLang="tr-TR" i="1" smtClean="0"/>
              <a:t>Sınırlı Dinamik Uzunluk</a:t>
            </a:r>
            <a:r>
              <a:rPr lang="en-US" altLang="tr-TR" smtClean="0"/>
              <a:t>: C </a:t>
            </a:r>
            <a:r>
              <a:rPr lang="tr-TR" altLang="tr-TR" smtClean="0"/>
              <a:t>ve </a:t>
            </a:r>
            <a:r>
              <a:rPr lang="en-US" altLang="tr-TR" smtClean="0"/>
              <a:t>C++</a:t>
            </a:r>
          </a:p>
          <a:p>
            <a:pPr lvl="1" eaLnBrk="1" hangingPunct="1"/>
            <a:r>
              <a:rPr lang="en-US" altLang="tr-TR" smtClean="0"/>
              <a:t>C </a:t>
            </a:r>
            <a:r>
              <a:rPr lang="tr-TR" altLang="tr-TR" smtClean="0"/>
              <a:t>ve</a:t>
            </a:r>
            <a:r>
              <a:rPr lang="en-US" altLang="tr-TR" smtClean="0"/>
              <a:t> C++ </a:t>
            </a:r>
            <a:r>
              <a:rPr lang="tr-TR" altLang="tr-TR" smtClean="0"/>
              <a:t>mutlak</a:t>
            </a:r>
            <a:r>
              <a:rPr lang="en-US" altLang="tr-TR" smtClean="0"/>
              <a:t> </a:t>
            </a:r>
            <a:r>
              <a:rPr lang="tr-TR" altLang="tr-TR" smtClean="0"/>
              <a:t>uzunluk</a:t>
            </a:r>
            <a:r>
              <a:rPr lang="en-US" altLang="tr-TR" smtClean="0"/>
              <a:t> </a:t>
            </a:r>
            <a:r>
              <a:rPr lang="tr-TR" altLang="tr-TR" smtClean="0"/>
              <a:t>bir</a:t>
            </a:r>
            <a:r>
              <a:rPr lang="en-US" altLang="tr-TR" smtClean="0"/>
              <a:t> null </a:t>
            </a:r>
            <a:r>
              <a:rPr lang="tr-TR" altLang="tr-TR" smtClean="0"/>
              <a:t>k</a:t>
            </a:r>
            <a:r>
              <a:rPr lang="en-US" altLang="tr-TR" smtClean="0"/>
              <a:t>arakter</a:t>
            </a:r>
            <a:r>
              <a:rPr lang="tr-TR" altLang="tr-TR" smtClean="0"/>
              <a:t> ile gösterilir</a:t>
            </a:r>
            <a:endParaRPr lang="en-US" altLang="tr-TR" smtClean="0"/>
          </a:p>
          <a:p>
            <a:pPr eaLnBrk="1" hangingPunct="1"/>
            <a:r>
              <a:rPr lang="en-US" altLang="tr-TR" i="1" smtClean="0"/>
              <a:t>D</a:t>
            </a:r>
            <a:r>
              <a:rPr lang="tr-TR" altLang="tr-TR" i="1" smtClean="0"/>
              <a:t>i</a:t>
            </a:r>
            <a:r>
              <a:rPr lang="en-US" altLang="tr-TR" i="1" smtClean="0"/>
              <a:t>nami</a:t>
            </a:r>
            <a:r>
              <a:rPr lang="tr-TR" altLang="tr-TR" i="1" smtClean="0"/>
              <a:t>k</a:t>
            </a:r>
            <a:r>
              <a:rPr lang="tr-TR" altLang="tr-TR" smtClean="0"/>
              <a:t> (sınır yok):</a:t>
            </a:r>
            <a:r>
              <a:rPr lang="en-US" altLang="tr-TR" smtClean="0"/>
              <a:t> SNOBOL4, Perl, JavaScript</a:t>
            </a:r>
          </a:p>
          <a:p>
            <a:pPr eaLnBrk="1" hangingPunct="1"/>
            <a:r>
              <a:rPr lang="en-US" altLang="tr-TR" smtClean="0"/>
              <a:t>Ada </a:t>
            </a:r>
            <a:r>
              <a:rPr lang="tr-TR" altLang="tr-TR" smtClean="0"/>
              <a:t>yukarıdaki 3 dizi uzunluk özelliğini de destekler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83AD751-7619-4054-BAF1-13B1377705AB}" type="slidenum">
              <a:rPr lang="en-US" altLang="tr-TR" sz="1000">
                <a:latin typeface="Arial" panose="020B0604020202020204" pitchFamily="34" charset="0"/>
              </a:rPr>
              <a:pPr/>
              <a:t>15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838200"/>
          </a:xfrm>
        </p:spPr>
        <p:txBody>
          <a:bodyPr/>
          <a:lstStyle/>
          <a:p>
            <a:pPr eaLnBrk="1" hangingPunct="1"/>
            <a:r>
              <a:rPr lang="tr-TR" altLang="tr-TR" smtClean="0"/>
              <a:t>Karakter Tipleri Değerlendirme</a:t>
            </a:r>
            <a:endParaRPr lang="en-US" altLang="tr-TR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/>
              <a:t>Yazılabilirliğe yardımcıdır</a:t>
            </a:r>
            <a:endParaRPr lang="en-US" altLang="tr-TR" smtClean="0"/>
          </a:p>
          <a:p>
            <a:r>
              <a:rPr lang="tr-TR" altLang="tr-TR" smtClean="0"/>
              <a:t>Statik uzunluklu bir </a:t>
            </a:r>
            <a:r>
              <a:rPr lang="en-US" altLang="tr-TR" smtClean="0"/>
              <a:t>ilkel t</a:t>
            </a:r>
            <a:r>
              <a:rPr lang="tr-TR" altLang="tr-TR" smtClean="0"/>
              <a:t>i</a:t>
            </a:r>
            <a:r>
              <a:rPr lang="en-US" altLang="tr-TR" smtClean="0"/>
              <a:t>p </a:t>
            </a:r>
            <a:r>
              <a:rPr lang="tr-TR" altLang="tr-TR" smtClean="0"/>
              <a:t>olarak</a:t>
            </a:r>
            <a:r>
              <a:rPr lang="en-US" altLang="tr-TR" smtClean="0"/>
              <a:t>, </a:t>
            </a:r>
            <a:r>
              <a:rPr lang="tr-TR" altLang="tr-TR" smtClean="0"/>
              <a:t>temin edilmesi ucuz - Neden kullanmayalım</a:t>
            </a:r>
            <a:r>
              <a:rPr lang="en-US" altLang="tr-TR" smtClean="0"/>
              <a:t>?</a:t>
            </a:r>
          </a:p>
          <a:p>
            <a:r>
              <a:rPr lang="tr-TR" altLang="tr-TR" smtClean="0"/>
              <a:t>Dinamik uzunluk</a:t>
            </a:r>
            <a:r>
              <a:rPr lang="en-US" altLang="tr-TR" smtClean="0"/>
              <a:t> </a:t>
            </a:r>
            <a:r>
              <a:rPr lang="tr-TR" altLang="tr-TR" smtClean="0"/>
              <a:t>iyidir</a:t>
            </a:r>
            <a:r>
              <a:rPr lang="en-US" altLang="tr-TR" smtClean="0"/>
              <a:t>, </a:t>
            </a:r>
            <a:r>
              <a:rPr lang="tr-TR" altLang="tr-TR" smtClean="0"/>
              <a:t>fakat masrafa değer mi</a:t>
            </a:r>
            <a:r>
              <a:rPr lang="en-US" altLang="tr-TR" smtClean="0"/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ED562E0-45F4-4BE1-908C-9744E35CDAAD}" type="slidenum">
              <a:rPr lang="en-US" altLang="tr-TR" sz="1000">
                <a:latin typeface="Arial" panose="020B0604020202020204" pitchFamily="34" charset="0"/>
              </a:rPr>
              <a:pPr/>
              <a:t>16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Karakter Katarı Uygulama</a:t>
            </a:r>
            <a:endParaRPr lang="en-US" altLang="tr-TR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 smtClean="0"/>
              <a:t>Statik uzunluk</a:t>
            </a:r>
            <a:r>
              <a:rPr lang="en-US" altLang="tr-TR" smtClean="0"/>
              <a:t> – </a:t>
            </a:r>
            <a:r>
              <a:rPr lang="tr-TR" altLang="tr-TR" smtClean="0"/>
              <a:t>Derleme süresi betimleyici</a:t>
            </a:r>
          </a:p>
          <a:p>
            <a:pPr>
              <a:lnSpc>
                <a:spcPct val="90000"/>
              </a:lnSpc>
            </a:pPr>
            <a:r>
              <a:rPr lang="tr-TR" altLang="tr-TR" smtClean="0"/>
              <a:t>Sınırlı dinamik uzunluk </a:t>
            </a:r>
            <a:r>
              <a:rPr lang="en-US" altLang="tr-TR" smtClean="0"/>
              <a:t>– </a:t>
            </a:r>
            <a:r>
              <a:rPr lang="tr-TR" altLang="tr-TR" smtClean="0"/>
              <a:t>Uzunluk için bir yürütme süresi betimleyicisine ihtiyaç duyabilir</a:t>
            </a:r>
            <a:r>
              <a:rPr lang="en-US" altLang="tr-TR" smtClean="0"/>
              <a:t> (</a:t>
            </a:r>
            <a:r>
              <a:rPr lang="tr-TR" altLang="tr-TR" smtClean="0"/>
              <a:t>fakat</a:t>
            </a:r>
            <a:r>
              <a:rPr lang="en-US" altLang="tr-TR" smtClean="0"/>
              <a:t> C </a:t>
            </a:r>
            <a:r>
              <a:rPr lang="tr-TR" altLang="tr-TR" smtClean="0"/>
              <a:t>ve</a:t>
            </a:r>
            <a:r>
              <a:rPr lang="en-US" altLang="tr-TR" smtClean="0"/>
              <a:t> C++</a:t>
            </a:r>
            <a:r>
              <a:rPr lang="tr-TR" altLang="tr-TR" smtClean="0"/>
              <a:t>’da değil</a:t>
            </a:r>
            <a:r>
              <a:rPr lang="en-US" altLang="tr-TR" smtClean="0"/>
              <a:t>)</a:t>
            </a:r>
          </a:p>
          <a:p>
            <a:pPr>
              <a:lnSpc>
                <a:spcPct val="90000"/>
              </a:lnSpc>
            </a:pPr>
            <a:r>
              <a:rPr lang="tr-TR" altLang="tr-TR" smtClean="0"/>
              <a:t>Dinamik Uzunluk </a:t>
            </a:r>
            <a:r>
              <a:rPr lang="en-US" altLang="tr-TR" smtClean="0"/>
              <a:t>– </a:t>
            </a:r>
            <a:r>
              <a:rPr lang="tr-TR" altLang="tr-TR" smtClean="0"/>
              <a:t>Yürütme süresi betimleyicisine ihtiyaç duyar</a:t>
            </a:r>
            <a:r>
              <a:rPr lang="en-US" altLang="tr-TR" smtClean="0"/>
              <a:t>; </a:t>
            </a:r>
            <a:r>
              <a:rPr lang="tr-TR" altLang="tr-TR" smtClean="0"/>
              <a:t>ayırma/serbest bırakma</a:t>
            </a:r>
            <a:r>
              <a:rPr lang="en-US" altLang="tr-TR" smtClean="0"/>
              <a:t> </a:t>
            </a:r>
            <a:r>
              <a:rPr lang="tr-TR" altLang="tr-TR" smtClean="0"/>
              <a:t>en büyük uygulama sorunudur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347042D-4696-463D-9E22-085625F47B93}" type="slidenum">
              <a:rPr lang="en-US" altLang="tr-TR" sz="1000">
                <a:latin typeface="Arial" panose="020B0604020202020204" pitchFamily="34" charset="0"/>
              </a:rPr>
              <a:pPr/>
              <a:t>17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Derleme ve Çalışma Zamanı Tanımlayıcıları</a:t>
            </a:r>
            <a:endParaRPr lang="en-US" altLang="tr-TR" smtClean="0"/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20701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95600"/>
            <a:ext cx="22923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1676400" y="4419600"/>
            <a:ext cx="2819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tr-TR" altLang="tr-TR" sz="2800">
                <a:latin typeface="Lucida Sans Unicode" panose="020B0602030504020204" pitchFamily="34" charset="0"/>
              </a:rPr>
              <a:t>Statik stringler için derleme süresi betimleyici</a:t>
            </a:r>
            <a:endParaRPr lang="en-US" altLang="tr-TR" sz="2800">
              <a:latin typeface="Lucida Sans Unicode" panose="020B0602030504020204" pitchFamily="34" charset="0"/>
            </a:endParaRP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4953000" y="4495800"/>
            <a:ext cx="3124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tr-TR" altLang="tr-TR" sz="2800">
                <a:latin typeface="Lucida Sans Unicode" panose="020B0602030504020204" pitchFamily="34" charset="0"/>
              </a:rPr>
              <a:t>Sınırlı dinamik stringler için yürütme süresi betimleyici</a:t>
            </a:r>
            <a:endParaRPr lang="en-US" altLang="tr-TR" sz="280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4C70237-B041-4061-B5CA-72D3DFC2E484}" type="slidenum">
              <a:rPr lang="en-US" altLang="tr-TR" sz="1000">
                <a:latin typeface="Arial" panose="020B0604020202020204" pitchFamily="34" charset="0"/>
              </a:rPr>
              <a:pPr/>
              <a:t>18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Kullanıcı Tanımlı Sıralı Tipler</a:t>
            </a:r>
            <a:endParaRPr lang="en-US" altLang="tr-TR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/>
              <a:t>Bir </a:t>
            </a:r>
            <a:r>
              <a:rPr lang="en-US" altLang="tr-TR" smtClean="0"/>
              <a:t> </a:t>
            </a:r>
            <a:r>
              <a:rPr lang="tr-TR" altLang="tr-TR" smtClean="0"/>
              <a:t>sıralı tip, mümkün olan değerler aralığının pozitif tamsayılar kümesi ile kolayca ilişkilendirilebildiği tiptir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Java dilindeki ilkel tip örnekleri</a:t>
            </a:r>
            <a:endParaRPr lang="en-US" altLang="tr-TR" smtClean="0"/>
          </a:p>
          <a:p>
            <a:pPr lvl="1" eaLnBrk="1" hangingPunct="1"/>
            <a:r>
              <a:rPr lang="en-US" altLang="tr-T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 eaLnBrk="1" hangingPunct="1"/>
            <a:r>
              <a:rPr lang="en-US" altLang="tr-T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lvl="1" eaLnBrk="1" hangingPunct="1"/>
            <a:r>
              <a:rPr lang="en-US" altLang="tr-T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5D328A6-0D70-4BD3-947C-1AA1D60C9532}" type="slidenum">
              <a:rPr lang="en-US" altLang="tr-TR" sz="1000">
                <a:latin typeface="Arial" panose="020B0604020202020204" pitchFamily="34" charset="0"/>
              </a:rPr>
              <a:pPr/>
              <a:t>19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pPr eaLnBrk="1" hangingPunct="1"/>
            <a:r>
              <a:rPr lang="tr-TR" altLang="tr-TR" smtClean="0"/>
              <a:t>Numaralandırma Listesi</a:t>
            </a:r>
            <a:endParaRPr lang="en-US" altLang="tr-TR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Kullanıcı, sembolik sabitler olan, olası bütün değerleri numaralandırır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C# </a:t>
            </a:r>
            <a:r>
              <a:rPr lang="tr-TR" altLang="tr-TR" smtClean="0"/>
              <a:t>örneği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days {mon, tue, wed, thu, fri, sat, sun};</a:t>
            </a:r>
            <a:endParaRPr lang="en-US" altLang="tr-TR" smtClean="0"/>
          </a:p>
          <a:p>
            <a:r>
              <a:rPr lang="tr-TR" altLang="tr-TR" smtClean="0"/>
              <a:t>Tasarım sorunları</a:t>
            </a:r>
          </a:p>
          <a:p>
            <a:pPr lvl="1"/>
            <a:r>
              <a:rPr lang="tr-TR" altLang="tr-TR" smtClean="0"/>
              <a:t>Bir numaralandırma sabiti birden fazla tür tanımının görünürlüğüne izin verir mi ve eğer öyleyse sürekli kontrol edilen oluşumun tipi nasıl olur?</a:t>
            </a:r>
          </a:p>
          <a:p>
            <a:pPr lvl="1"/>
            <a:r>
              <a:rPr lang="tr-TR" altLang="tr-TR" smtClean="0"/>
              <a:t>Numaralandırma değerleri integer olarak mı zorlanır?</a:t>
            </a:r>
          </a:p>
          <a:p>
            <a:pPr lvl="1"/>
            <a:r>
              <a:rPr lang="tr-TR" altLang="tr-TR" smtClean="0"/>
              <a:t>Başka tür numaralandırmayla zorlanır mı?</a:t>
            </a:r>
            <a:endParaRPr lang="en-US" altLang="tr-TR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CA9363B-9E86-44EF-A3A0-5DA5DAA8D5E2}" type="slidenum">
              <a:rPr lang="en-US" altLang="tr-TR" sz="1000">
                <a:latin typeface="Arial" panose="020B0604020202020204" pitchFamily="34" charset="0"/>
              </a:rPr>
              <a:pPr/>
              <a:t>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Bölüm 6 Konular</a:t>
            </a:r>
            <a:endParaRPr lang="en-US" altLang="tr-TR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Giriş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İlkel Veri Tipleri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Karakter (String) Veri Tipleri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Kullanıcı Tanımlı Sıra Tipleri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Dizi Tipleri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İlişkili Diziler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Kayıt Tipleri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Demet Tipler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Liste Tipleri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Birleşim Tipleri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İşaretçi (Pointer) ve Referans Tipleri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Tip Kontrolü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Güçlü Tipleme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Tip Eşitleme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Veri Tipleri Teorisi</a:t>
            </a:r>
            <a:endParaRPr lang="en-US" altLang="tr-TR" sz="20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241C514-9E7C-4806-8BE0-A78A3FE7D5DE}" type="slidenum">
              <a:rPr lang="en-US" altLang="tr-TR" sz="1000">
                <a:latin typeface="Arial" panose="020B0604020202020204" pitchFamily="34" charset="0"/>
              </a:rPr>
              <a:pPr/>
              <a:t>20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Numaralandırma Tiplerini Değerlendirme</a:t>
            </a:r>
            <a:endParaRPr lang="en-US" altLang="tr-TR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Okunabilirlik için</a:t>
            </a:r>
            <a:r>
              <a:rPr lang="en-US" altLang="tr-TR" smtClean="0"/>
              <a:t>, </a:t>
            </a:r>
            <a:r>
              <a:rPr lang="tr-TR" altLang="tr-TR" smtClean="0"/>
              <a:t>örn., bir sayı olarak bir renk koduna gerek yoktur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Güvenilirlik için</a:t>
            </a:r>
            <a:r>
              <a:rPr lang="en-US" altLang="tr-TR" smtClean="0"/>
              <a:t>, </a:t>
            </a:r>
            <a:r>
              <a:rPr lang="tr-TR" altLang="tr-TR" smtClean="0"/>
              <a:t>örn.</a:t>
            </a:r>
            <a:r>
              <a:rPr lang="en-US" altLang="tr-TR" smtClean="0"/>
              <a:t>, </a:t>
            </a:r>
            <a:r>
              <a:rPr lang="tr-TR" altLang="tr-TR" smtClean="0"/>
              <a:t>derleyiciler tarafından kontrol edilebilme</a:t>
            </a:r>
            <a:r>
              <a:rPr lang="en-US" altLang="tr-TR" smtClean="0"/>
              <a:t>: </a:t>
            </a:r>
          </a:p>
          <a:p>
            <a:pPr lvl="1" eaLnBrk="1" hangingPunct="1"/>
            <a:r>
              <a:rPr lang="tr-TR" altLang="tr-TR" smtClean="0"/>
              <a:t>İşlemler </a:t>
            </a:r>
            <a:r>
              <a:rPr lang="en-US" altLang="tr-TR" smtClean="0"/>
              <a:t>(</a:t>
            </a:r>
            <a:r>
              <a:rPr lang="tr-TR" altLang="tr-TR" smtClean="0"/>
              <a:t>renk eklenmesine izin vermez</a:t>
            </a:r>
            <a:r>
              <a:rPr lang="en-US" altLang="tr-TR" smtClean="0"/>
              <a:t>) </a:t>
            </a:r>
          </a:p>
          <a:p>
            <a:pPr lvl="1" eaLnBrk="1" hangingPunct="1"/>
            <a:r>
              <a:rPr lang="tr-TR" altLang="tr-TR" smtClean="0"/>
              <a:t>Numaralandırma değişkeninin dışından bir değer atanmasına izin vermez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Ada, C# </a:t>
            </a:r>
            <a:r>
              <a:rPr lang="tr-TR" altLang="tr-TR" smtClean="0"/>
              <a:t>ve</a:t>
            </a:r>
            <a:r>
              <a:rPr lang="en-US" altLang="tr-TR" smtClean="0"/>
              <a:t> Java </a:t>
            </a:r>
            <a:r>
              <a:rPr lang="tr-TR" altLang="tr-TR" smtClean="0"/>
              <a:t>7</a:t>
            </a:r>
            <a:r>
              <a:rPr lang="en-US" altLang="tr-TR" smtClean="0"/>
              <a:t>.0</a:t>
            </a:r>
            <a:r>
              <a:rPr lang="tr-TR" altLang="tr-TR" smtClean="0"/>
              <a:t>,</a:t>
            </a:r>
            <a:r>
              <a:rPr lang="en-US" altLang="tr-TR" smtClean="0"/>
              <a:t> C++</a:t>
            </a:r>
            <a:r>
              <a:rPr lang="tr-TR" altLang="tr-TR" smtClean="0"/>
              <a:t>’tan daha iyi numaralandırma desteği sağlar.</a:t>
            </a:r>
            <a:r>
              <a:rPr lang="en-US" altLang="tr-TR" smtClean="0"/>
              <a:t> </a:t>
            </a:r>
            <a:r>
              <a:rPr lang="tr-TR" altLang="tr-TR" smtClean="0"/>
              <a:t>Çünkü bu dillerdeki integer veri tipleri daha esnektir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6F63182-65C6-4E55-97F4-CBD17F6E383C}" type="slidenum">
              <a:rPr lang="en-US" altLang="tr-TR" sz="1000">
                <a:latin typeface="Arial" panose="020B0604020202020204" pitchFamily="34" charset="0"/>
              </a:rPr>
              <a:pPr/>
              <a:t>21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Altaralık Tipi</a:t>
            </a:r>
            <a:endParaRPr lang="en-US" altLang="tr-TR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Sıralı tipteki bir bitişik sıralanmış altdizi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Örnek</a:t>
            </a:r>
            <a:r>
              <a:rPr lang="en-US" altLang="tr-TR" smtClean="0"/>
              <a:t>: 12..18 </a:t>
            </a:r>
            <a:r>
              <a:rPr lang="tr-TR" altLang="tr-TR" smtClean="0"/>
              <a:t>integer tipinin alt aralığıdır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Ada’</a:t>
            </a:r>
            <a:r>
              <a:rPr lang="tr-TR" altLang="tr-TR" smtClean="0"/>
              <a:t>nın tasarımı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Days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(mon, tue, wed, thu, fri, sat, sun);</a:t>
            </a:r>
          </a:p>
          <a:p>
            <a:pPr lvl="1" eaLnBrk="1" hangingPunct="1"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Weekdays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Days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mon..fri;</a:t>
            </a:r>
          </a:p>
          <a:p>
            <a:pPr lvl="1" eaLnBrk="1" hangingPunct="1"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subtype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Integer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1..100;</a:t>
            </a:r>
          </a:p>
          <a:p>
            <a:pPr lvl="1" eaLnBrk="1" hangingPunct="1">
              <a:buFontTx/>
              <a:buNone/>
            </a:pPr>
            <a:endParaRPr lang="en-US" altLang="tr-T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Day1: Days;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Day2: Weekday;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Day2 := Day1;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D6DAD9F-89EC-4A66-837D-F80FF5A2EC82}" type="slidenum">
              <a:rPr lang="en-US" altLang="tr-TR" sz="1000">
                <a:latin typeface="Arial" panose="020B0604020202020204" pitchFamily="34" charset="0"/>
              </a:rPr>
              <a:pPr/>
              <a:t>22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Altaralık Tipleri Değerlendirme</a:t>
            </a:r>
            <a:endParaRPr lang="en-US" altLang="tr-TR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Okunabilirliği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Okuyucuların kolayca görebileceği altaralık değişkenlerini yalnızca belirli aralıkta saklayabiliriz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Güvenilirlik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Belirlenen değerler dışında altaralık değişkene farklı değerler atamak hata olarak algılanır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223A73D-8EEF-4008-B148-FF614FC9824F}" type="slidenum">
              <a:rPr lang="en-US" altLang="tr-TR" sz="1000">
                <a:latin typeface="Arial" panose="020B0604020202020204" pitchFamily="34" charset="0"/>
              </a:rPr>
              <a:pPr/>
              <a:t>23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z="3200" smtClean="0"/>
              <a:t>Kullanıcı Tanımlı Sıralı Tiplerin Uygulanması</a:t>
            </a:r>
            <a:endParaRPr lang="en-US" altLang="tr-TR" sz="320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Numaralandırma tipi, integer tipinin bir uygulamasıdır</a:t>
            </a:r>
          </a:p>
          <a:p>
            <a:pPr eaLnBrk="1" hangingPunct="1"/>
            <a:r>
              <a:rPr lang="tr-TR" altLang="tr-TR" smtClean="0"/>
              <a:t>Altaralık</a:t>
            </a:r>
            <a:r>
              <a:rPr lang="en-US" altLang="tr-TR" smtClean="0"/>
              <a:t> t</a:t>
            </a:r>
            <a:r>
              <a:rPr lang="tr-TR" altLang="tr-TR" smtClean="0"/>
              <a:t>i</a:t>
            </a:r>
            <a:r>
              <a:rPr lang="en-US" altLang="tr-TR" smtClean="0"/>
              <a:t>p</a:t>
            </a:r>
            <a:r>
              <a:rPr lang="tr-TR" altLang="tr-TR" smtClean="0"/>
              <a:t>l</a:t>
            </a:r>
            <a:r>
              <a:rPr lang="en-US" altLang="tr-TR" smtClean="0"/>
              <a:t>e</a:t>
            </a:r>
            <a:r>
              <a:rPr lang="tr-TR" altLang="tr-TR" smtClean="0"/>
              <a:t>ri, altaralık değişkenlerine atamaları sınırlamak için (derleyici tarafından) kod yerleştirilmiş</a:t>
            </a:r>
            <a:r>
              <a:rPr lang="en-US" altLang="tr-TR" smtClean="0"/>
              <a:t> </a:t>
            </a:r>
            <a:r>
              <a:rPr lang="tr-TR" altLang="tr-TR" smtClean="0"/>
              <a:t>ebeveyn</a:t>
            </a:r>
            <a:r>
              <a:rPr lang="en-US" altLang="tr-TR" smtClean="0"/>
              <a:t> tipler</a:t>
            </a:r>
            <a:r>
              <a:rPr lang="tr-TR" altLang="tr-TR" smtClean="0"/>
              <a:t>dir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FEDBEB2-114B-4839-8C36-A579290FA490}" type="slidenum">
              <a:rPr lang="en-US" altLang="tr-TR" sz="1000">
                <a:latin typeface="Arial" panose="020B0604020202020204" pitchFamily="34" charset="0"/>
              </a:rPr>
              <a:pPr/>
              <a:t>24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Dizi Tipleri</a:t>
            </a:r>
            <a:endParaRPr lang="en-US" altLang="tr-TR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/>
              <a:t>Bir</a:t>
            </a:r>
            <a:r>
              <a:rPr lang="en-US" altLang="tr-TR" smtClean="0"/>
              <a:t> </a:t>
            </a:r>
            <a:r>
              <a:rPr lang="tr-TR" altLang="tr-TR" smtClean="0"/>
              <a:t>dizi, homojen veri elemanların bir kümesidir, elemanlardan her biri kümedeki birinci elemana göre olan pozisyonuyla tanımlanır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55A7B56-3F3F-4DD0-9BD1-93CF3979505B}" type="slidenum">
              <a:rPr lang="en-US" altLang="tr-TR" sz="1000">
                <a:latin typeface="Arial" panose="020B0604020202020204" pitchFamily="34" charset="0"/>
              </a:rPr>
              <a:pPr/>
              <a:t>25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685800"/>
          </a:xfrm>
        </p:spPr>
        <p:txBody>
          <a:bodyPr/>
          <a:lstStyle/>
          <a:p>
            <a:pPr eaLnBrk="1" hangingPunct="1"/>
            <a:r>
              <a:rPr lang="tr-TR" altLang="tr-TR" smtClean="0"/>
              <a:t>Dizi Tasarım Sorunları</a:t>
            </a:r>
            <a:endParaRPr lang="en-US" altLang="tr-TR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tr-TR" altLang="tr-TR" smtClean="0"/>
              <a:t>Altsimgeler (</a:t>
            </a:r>
            <a:r>
              <a:rPr lang="en-US" altLang="tr-TR" smtClean="0"/>
              <a:t>subscripts</a:t>
            </a:r>
            <a:r>
              <a:rPr lang="tr-TR" altLang="tr-TR" smtClean="0"/>
              <a:t>) için hangi </a:t>
            </a:r>
            <a:r>
              <a:rPr lang="en-US" altLang="tr-TR" smtClean="0"/>
              <a:t>tipler </a:t>
            </a:r>
            <a:r>
              <a:rPr lang="tr-TR" altLang="tr-TR" smtClean="0"/>
              <a:t>yasaldır</a:t>
            </a:r>
            <a:r>
              <a:rPr lang="en-US" altLang="tr-TR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altLang="tr-TR" smtClean="0"/>
              <a:t>Eleman referansları aralığındaki altsimgeleme ifadeleri</a:t>
            </a:r>
            <a:r>
              <a:rPr lang="en-US" altLang="tr-TR" smtClean="0"/>
              <a:t> </a:t>
            </a:r>
            <a:r>
              <a:rPr lang="tr-TR" altLang="tr-TR" smtClean="0"/>
              <a:t>kontrol edilmiş midir</a:t>
            </a:r>
            <a:r>
              <a:rPr lang="en-US" altLang="tr-TR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altLang="tr-TR" smtClean="0"/>
              <a:t>Altsimge aralıkları ne zaman bağlanır</a:t>
            </a:r>
            <a:r>
              <a:rPr lang="en-US" altLang="tr-TR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altLang="tr-TR" smtClean="0"/>
              <a:t>Ayırma</a:t>
            </a:r>
            <a:r>
              <a:rPr lang="en-US" altLang="tr-TR" smtClean="0"/>
              <a:t> </a:t>
            </a:r>
            <a:r>
              <a:rPr lang="tr-TR" altLang="tr-TR" smtClean="0"/>
              <a:t>ne zaman olur</a:t>
            </a:r>
            <a:r>
              <a:rPr lang="en-US" altLang="tr-TR" smtClean="0"/>
              <a:t>?</a:t>
            </a:r>
            <a:endParaRPr lang="tr-TR" altLang="tr-TR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altLang="tr-TR" smtClean="0"/>
              <a:t>Düzenli veya dikdörtgen çok boyutlu diziler için mi yoksa her ikisi için mi izin verilir?</a:t>
            </a:r>
            <a:endParaRPr lang="en-US" altLang="tr-TR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altLang="tr-TR" smtClean="0"/>
              <a:t>Altsimgelerin maksimum sayısı nedir</a:t>
            </a:r>
            <a:r>
              <a:rPr lang="en-US" altLang="tr-TR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altLang="tr-TR" smtClean="0"/>
              <a:t>Dizi nesneleri başlatılabilir mi</a:t>
            </a:r>
            <a:r>
              <a:rPr lang="en-US" altLang="tr-TR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altLang="tr-TR" smtClean="0"/>
              <a:t>Herhangi bir çeşit kesite izin verilmiş midir</a:t>
            </a:r>
            <a:r>
              <a:rPr lang="en-US" altLang="tr-TR" smtClean="0"/>
              <a:t>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102C0A3-E339-4F15-9C8D-1AD06FA3D993}" type="slidenum">
              <a:rPr lang="en-US" altLang="tr-TR" sz="1000">
                <a:latin typeface="Arial" panose="020B0604020202020204" pitchFamily="34" charset="0"/>
              </a:rPr>
              <a:pPr/>
              <a:t>26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Dizi İndeksleme</a:t>
            </a:r>
            <a:endParaRPr lang="en-US" altLang="tr-TR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/>
              <a:t>İndeksleme (dizin oluşturma) indislerden</a:t>
            </a:r>
            <a:r>
              <a:rPr lang="en-US" altLang="tr-TR" smtClean="0"/>
              <a:t> </a:t>
            </a:r>
            <a:r>
              <a:rPr lang="tr-TR" altLang="tr-TR" smtClean="0"/>
              <a:t>elementlere eşleştirme yapmaktır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 </a:t>
            </a:r>
            <a:r>
              <a:rPr lang="tr-TR" altLang="tr-TR" smtClean="0"/>
              <a:t>  </a:t>
            </a:r>
            <a:r>
              <a:rPr lang="en-US" altLang="tr-TR" sz="2000" smtClean="0">
                <a:cs typeface="Courier New" panose="02070309020205020404" pitchFamily="49" charset="0"/>
              </a:rPr>
              <a:t>map(array_name, index_value_list) </a:t>
            </a:r>
            <a:r>
              <a:rPr lang="en-US" altLang="tr-TR" sz="2000" smtClean="0">
                <a:cs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n-US" altLang="tr-TR" sz="2000" smtClean="0">
                <a:cs typeface="Courier New" panose="02070309020205020404" pitchFamily="49" charset="0"/>
              </a:rPr>
              <a:t> an element</a:t>
            </a:r>
          </a:p>
          <a:p>
            <a:pPr>
              <a:buFontTx/>
              <a:buNone/>
            </a:pPr>
            <a:endParaRPr lang="en-US" altLang="tr-TR" sz="2400" smtClean="0"/>
          </a:p>
          <a:p>
            <a:r>
              <a:rPr lang="tr-TR" altLang="tr-TR" smtClean="0"/>
              <a:t>İ</a:t>
            </a:r>
            <a:r>
              <a:rPr lang="en-US" altLang="tr-TR" smtClean="0"/>
              <a:t>nde</a:t>
            </a:r>
            <a:r>
              <a:rPr lang="tr-TR" altLang="tr-TR" smtClean="0"/>
              <a:t>ks</a:t>
            </a:r>
            <a:r>
              <a:rPr lang="en-US" altLang="tr-TR" smtClean="0"/>
              <a:t> S</a:t>
            </a:r>
            <a:r>
              <a:rPr lang="tr-TR" altLang="tr-TR" smtClean="0"/>
              <a:t>e</a:t>
            </a:r>
            <a:r>
              <a:rPr lang="en-US" altLang="tr-TR" smtClean="0"/>
              <a:t>nta</a:t>
            </a:r>
            <a:r>
              <a:rPr lang="tr-TR" altLang="tr-TR" smtClean="0"/>
              <a:t>ksı</a:t>
            </a:r>
            <a:endParaRPr lang="en-US" altLang="tr-TR" smtClean="0"/>
          </a:p>
          <a:p>
            <a:pPr lvl="1"/>
            <a:r>
              <a:rPr lang="en-US" altLang="tr-TR" smtClean="0"/>
              <a:t>FORTRAN, PL/I, Ada parente</a:t>
            </a:r>
            <a:r>
              <a:rPr lang="tr-TR" altLang="tr-TR" smtClean="0"/>
              <a:t>zler kullanır</a:t>
            </a:r>
          </a:p>
          <a:p>
            <a:pPr lvl="2"/>
            <a:r>
              <a:rPr lang="tr-TR" altLang="tr-TR" smtClean="0"/>
              <a:t>Ada dizi referansları ve işlev çağrıları arasında uyum göstermek için açıkça parantezler kullanır, çünkü eşleme yapılır</a:t>
            </a:r>
            <a:endParaRPr lang="en-US" altLang="tr-TR" smtClean="0"/>
          </a:p>
          <a:p>
            <a:pPr lvl="1"/>
            <a:r>
              <a:rPr lang="tr-TR" altLang="tr-TR" smtClean="0"/>
              <a:t>Diğer dillerin çoğu köşeli parantez kullanır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5A8E484-B574-4B66-9875-83BF22B3BB61}" type="slidenum">
              <a:rPr lang="en-US" altLang="tr-TR" sz="1000">
                <a:latin typeface="Arial" panose="020B0604020202020204" pitchFamily="34" charset="0"/>
              </a:rPr>
              <a:pPr/>
              <a:t>27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Dizi İndeksleme (Altsimge) Tipleri</a:t>
            </a:r>
            <a:endParaRPr lang="en-US" altLang="tr-TR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z="2400" smtClean="0"/>
              <a:t>FORTRAN, C</a:t>
            </a:r>
            <a:r>
              <a:rPr lang="tr-TR" altLang="tr-TR" sz="2400" smtClean="0"/>
              <a:t>,:</a:t>
            </a:r>
            <a:r>
              <a:rPr lang="en-US" altLang="tr-TR" sz="2400" smtClean="0"/>
              <a:t> </a:t>
            </a:r>
            <a:r>
              <a:rPr lang="tr-TR" altLang="tr-TR" sz="2400" smtClean="0"/>
              <a:t>Yalnızca integer</a:t>
            </a:r>
            <a:endParaRPr lang="en-US" altLang="tr-TR" sz="2400" smtClean="0"/>
          </a:p>
          <a:p>
            <a:pPr eaLnBrk="1" hangingPunct="1"/>
            <a:r>
              <a:rPr lang="en-US" altLang="tr-TR" sz="2400" smtClean="0"/>
              <a:t>Ada: </a:t>
            </a:r>
            <a:r>
              <a:rPr lang="tr-TR" altLang="tr-TR" sz="2400" smtClean="0"/>
              <a:t>I</a:t>
            </a:r>
            <a:r>
              <a:rPr lang="en-US" altLang="tr-TR" sz="2400" smtClean="0"/>
              <a:t>nteger </a:t>
            </a:r>
            <a:r>
              <a:rPr lang="tr-TR" altLang="tr-TR" sz="2400" smtClean="0"/>
              <a:t>yada</a:t>
            </a:r>
            <a:r>
              <a:rPr lang="en-US" altLang="tr-TR" sz="2400" smtClean="0"/>
              <a:t> </a:t>
            </a:r>
            <a:r>
              <a:rPr lang="tr-TR" altLang="tr-TR" sz="2400" smtClean="0"/>
              <a:t>numaralandırılmış </a:t>
            </a:r>
            <a:r>
              <a:rPr lang="en-US" altLang="tr-TR" sz="2400" smtClean="0"/>
              <a:t>(Boolean </a:t>
            </a:r>
            <a:r>
              <a:rPr lang="tr-TR" altLang="tr-TR" sz="2400" smtClean="0"/>
              <a:t>ve</a:t>
            </a:r>
            <a:r>
              <a:rPr lang="en-US" altLang="tr-TR" sz="2400" smtClean="0"/>
              <a:t> char</a:t>
            </a:r>
            <a:r>
              <a:rPr lang="tr-TR" altLang="tr-TR" sz="2400" smtClean="0"/>
              <a:t> veri tiplerini içerir</a:t>
            </a:r>
            <a:r>
              <a:rPr lang="en-US" altLang="tr-TR" sz="2400" smtClean="0"/>
              <a:t>)</a:t>
            </a:r>
          </a:p>
          <a:p>
            <a:pPr eaLnBrk="1" hangingPunct="1"/>
            <a:r>
              <a:rPr lang="en-US" altLang="tr-TR" sz="2400" smtClean="0"/>
              <a:t>Java: </a:t>
            </a:r>
            <a:r>
              <a:rPr lang="tr-TR" altLang="tr-TR" sz="2400" smtClean="0"/>
              <a:t>Sadece integer veri tipi</a:t>
            </a:r>
            <a:endParaRPr lang="en-US" altLang="tr-TR" sz="2400" smtClean="0"/>
          </a:p>
          <a:p>
            <a:pPr eaLnBrk="1" hangingPunct="1"/>
            <a:r>
              <a:rPr lang="tr-TR" altLang="tr-TR" sz="2400" smtClean="0"/>
              <a:t>İ</a:t>
            </a:r>
            <a:r>
              <a:rPr lang="en-US" altLang="tr-TR" sz="2400" smtClean="0"/>
              <a:t>nde</a:t>
            </a:r>
            <a:r>
              <a:rPr lang="tr-TR" altLang="tr-TR" sz="2400" smtClean="0"/>
              <a:t>ks aralık kontrolü</a:t>
            </a:r>
            <a:endParaRPr lang="en-US" altLang="tr-TR" sz="2400" smtClean="0"/>
          </a:p>
          <a:p>
            <a:pPr eaLnBrk="1" hangingPunct="1">
              <a:buFontTx/>
              <a:buNone/>
            </a:pPr>
            <a:r>
              <a:rPr lang="en-US" altLang="tr-TR" sz="2400" smtClean="0"/>
              <a:t>    - C, C++, Perl </a:t>
            </a:r>
            <a:r>
              <a:rPr lang="tr-TR" altLang="tr-TR" sz="2400" smtClean="0"/>
              <a:t>ve</a:t>
            </a:r>
            <a:r>
              <a:rPr lang="en-US" altLang="tr-TR" sz="2400" smtClean="0"/>
              <a:t> Fortran </a:t>
            </a:r>
            <a:r>
              <a:rPr lang="tr-TR" altLang="tr-TR" sz="2400" smtClean="0"/>
              <a:t>özel aralık kontrolü yapmaz</a:t>
            </a:r>
            <a:endParaRPr lang="en-US" altLang="tr-TR" sz="2400" smtClean="0"/>
          </a:p>
          <a:p>
            <a:pPr eaLnBrk="1" hangingPunct="1">
              <a:buFontTx/>
              <a:buNone/>
            </a:pPr>
            <a:r>
              <a:rPr lang="en-US" altLang="tr-TR" sz="2400" smtClean="0"/>
              <a:t>    - Java, ML, C# </a:t>
            </a:r>
            <a:r>
              <a:rPr lang="tr-TR" altLang="tr-TR" sz="2400" smtClean="0"/>
              <a:t>dillerinde özel aralık kontrolleri vardır</a:t>
            </a:r>
            <a:endParaRPr lang="en-US" altLang="tr-TR" sz="2400" smtClean="0"/>
          </a:p>
          <a:p>
            <a:pPr eaLnBrk="1" hangingPunct="1">
              <a:buFontTx/>
              <a:buNone/>
            </a:pPr>
            <a:r>
              <a:rPr lang="en-US" altLang="tr-TR" sz="2400" smtClean="0"/>
              <a:t>    -  Ada</a:t>
            </a:r>
            <a:r>
              <a:rPr lang="tr-TR" altLang="tr-TR" sz="2400" smtClean="0"/>
              <a:t>’da</a:t>
            </a:r>
            <a:r>
              <a:rPr lang="en-US" altLang="tr-TR" sz="2400" smtClean="0"/>
              <a:t>, </a:t>
            </a:r>
            <a:r>
              <a:rPr lang="tr-TR" altLang="tr-TR" sz="2400" smtClean="0"/>
              <a:t>varsayılan aralığı gerektiren kontrolü yapar, ama bazen bu kontrol devre dışı olabilir</a:t>
            </a:r>
            <a:endParaRPr lang="en-US" altLang="tr-TR" sz="24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8F13065-40FF-47E8-AD63-2713F4E74F40}" type="slidenum">
              <a:rPr lang="en-US" altLang="tr-TR" sz="1000">
                <a:latin typeface="Arial" panose="020B0604020202020204" pitchFamily="34" charset="0"/>
              </a:rPr>
              <a:pPr/>
              <a:t>28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İndis Bağlama ve Dizi Kategorileri</a:t>
            </a:r>
            <a:endParaRPr lang="en-US" altLang="tr-TR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 smtClean="0"/>
              <a:t>Altsimgelerin aralığı ve</a:t>
            </a:r>
            <a:r>
              <a:rPr lang="en-US" altLang="tr-TR" smtClean="0"/>
              <a:t> </a:t>
            </a:r>
            <a:r>
              <a:rPr lang="tr-TR" altLang="tr-TR" smtClean="0"/>
              <a:t>bellek bağlamaları </a:t>
            </a:r>
            <a:r>
              <a:rPr lang="en-US" altLang="tr-TR" i="1" smtClean="0"/>
              <a:t>stati</a:t>
            </a:r>
            <a:r>
              <a:rPr lang="tr-TR" altLang="tr-TR" i="1" smtClean="0"/>
              <a:t>ktir</a:t>
            </a:r>
            <a:r>
              <a:rPr lang="tr-TR" altLang="tr-TR" smtClean="0"/>
              <a:t> (çalışma zamanından önce)</a:t>
            </a:r>
            <a:endParaRPr lang="en-US" altLang="tr-TR" smtClean="0"/>
          </a:p>
          <a:p>
            <a:pPr lvl="1">
              <a:lnSpc>
                <a:spcPct val="90000"/>
              </a:lnSpc>
            </a:pPr>
            <a:r>
              <a:rPr lang="en-US" altLang="tr-TR" smtClean="0"/>
              <a:t>Avanta</a:t>
            </a:r>
            <a:r>
              <a:rPr lang="tr-TR" altLang="tr-TR" smtClean="0"/>
              <a:t>j</a:t>
            </a:r>
            <a:r>
              <a:rPr lang="en-US" altLang="tr-TR" smtClean="0"/>
              <a:t>: </a:t>
            </a:r>
            <a:r>
              <a:rPr lang="tr-TR" altLang="tr-TR" smtClean="0"/>
              <a:t>Verimlilik (dinamik ayırma yok)</a:t>
            </a:r>
          </a:p>
          <a:p>
            <a:r>
              <a:rPr lang="tr-TR" altLang="tr-TR" i="1" smtClean="0"/>
              <a:t>Sabit yığın dinamik</a:t>
            </a:r>
            <a:r>
              <a:rPr lang="tr-TR" altLang="tr-TR" smtClean="0"/>
              <a:t>:</a:t>
            </a:r>
            <a:r>
              <a:rPr lang="en-US" altLang="tr-TR" smtClean="0"/>
              <a:t> </a:t>
            </a:r>
            <a:r>
              <a:rPr lang="tr-TR" altLang="tr-TR" smtClean="0"/>
              <a:t>Altsimgelerin aralığı</a:t>
            </a:r>
            <a:r>
              <a:rPr lang="en-US" altLang="tr-TR" smtClean="0"/>
              <a:t> stati</a:t>
            </a:r>
            <a:r>
              <a:rPr lang="tr-TR" altLang="tr-TR" smtClean="0"/>
              <a:t>k olarak</a:t>
            </a:r>
            <a:r>
              <a:rPr lang="en-US" altLang="tr-TR" smtClean="0"/>
              <a:t> b</a:t>
            </a:r>
            <a:r>
              <a:rPr lang="tr-TR" altLang="tr-TR" smtClean="0"/>
              <a:t>ağlanmıştır</a:t>
            </a:r>
            <a:r>
              <a:rPr lang="en-US" altLang="tr-TR" smtClean="0"/>
              <a:t>, </a:t>
            </a:r>
            <a:r>
              <a:rPr lang="tr-TR" altLang="tr-TR" smtClean="0"/>
              <a:t>fakat bellek</a:t>
            </a:r>
            <a:r>
              <a:rPr lang="en-US" altLang="tr-TR" smtClean="0"/>
              <a:t> </a:t>
            </a:r>
            <a:r>
              <a:rPr lang="tr-TR" altLang="tr-TR" smtClean="0"/>
              <a:t>işlenme zamanında bağlanır</a:t>
            </a:r>
            <a:endParaRPr lang="en-US" altLang="tr-TR" smtClean="0"/>
          </a:p>
          <a:p>
            <a:pPr lvl="1"/>
            <a:r>
              <a:rPr lang="en-US" altLang="tr-TR" smtClean="0"/>
              <a:t>Avanta</a:t>
            </a:r>
            <a:r>
              <a:rPr lang="tr-TR" altLang="tr-TR" smtClean="0"/>
              <a:t>j</a:t>
            </a:r>
            <a:r>
              <a:rPr lang="en-US" altLang="tr-TR" smtClean="0"/>
              <a:t>: </a:t>
            </a:r>
            <a:r>
              <a:rPr lang="tr-TR" altLang="tr-TR" smtClean="0"/>
              <a:t>Alan verimliliği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62F621C-34BE-4C74-99E0-D12801451B09}" type="slidenum">
              <a:rPr lang="en-US" altLang="tr-TR" sz="1000">
                <a:latin typeface="Arial" panose="020B0604020202020204" pitchFamily="34" charset="0"/>
              </a:rPr>
              <a:pPr/>
              <a:t>29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İndis Bağlama ve Dizi Kategorileri (devamı)</a:t>
            </a:r>
            <a:endParaRPr lang="en-US" altLang="tr-TR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altLang="tr-TR" i="1" smtClean="0"/>
              <a:t>Dinamik Yığın</a:t>
            </a:r>
            <a:r>
              <a:rPr lang="tr-TR" altLang="tr-TR" smtClean="0"/>
              <a:t>:</a:t>
            </a:r>
            <a:r>
              <a:rPr lang="en-US" altLang="tr-TR" smtClean="0"/>
              <a:t> </a:t>
            </a:r>
            <a:r>
              <a:rPr lang="tr-TR" altLang="tr-TR" smtClean="0"/>
              <a:t>A</a:t>
            </a:r>
            <a:r>
              <a:rPr lang="en-US" altLang="tr-TR" smtClean="0"/>
              <a:t>ralık </a:t>
            </a:r>
            <a:r>
              <a:rPr lang="tr-TR" altLang="tr-TR" smtClean="0"/>
              <a:t>ve bellek</a:t>
            </a:r>
            <a:r>
              <a:rPr lang="en-US" altLang="tr-TR" smtClean="0"/>
              <a:t> d</a:t>
            </a:r>
            <a:r>
              <a:rPr lang="tr-TR" altLang="tr-TR" smtClean="0"/>
              <a:t>i</a:t>
            </a:r>
            <a:r>
              <a:rPr lang="en-US" altLang="tr-TR" smtClean="0"/>
              <a:t>nami</a:t>
            </a:r>
            <a:r>
              <a:rPr lang="tr-TR" altLang="tr-TR" smtClean="0"/>
              <a:t>ktir</a:t>
            </a:r>
            <a:r>
              <a:rPr lang="en-US" altLang="tr-TR" smtClean="0"/>
              <a:t>, </a:t>
            </a:r>
            <a:r>
              <a:rPr lang="tr-TR" altLang="tr-TR" smtClean="0"/>
              <a:t>fakat sonra</a:t>
            </a:r>
            <a:r>
              <a:rPr lang="en-US" altLang="tr-TR" smtClean="0"/>
              <a:t> değişken</a:t>
            </a:r>
            <a:r>
              <a:rPr lang="tr-TR" altLang="tr-TR" smtClean="0"/>
              <a:t>in ömrüne göre sabitlenir (çalışma zamanında yapılır)</a:t>
            </a:r>
            <a:endParaRPr lang="en-US" altLang="tr-TR" smtClean="0"/>
          </a:p>
          <a:p>
            <a:pPr lvl="1">
              <a:lnSpc>
                <a:spcPct val="80000"/>
              </a:lnSpc>
            </a:pPr>
            <a:r>
              <a:rPr lang="en-US" altLang="tr-TR" sz="2000" smtClean="0"/>
              <a:t>Avanta</a:t>
            </a:r>
            <a:r>
              <a:rPr lang="tr-TR" altLang="tr-TR" sz="2000" smtClean="0"/>
              <a:t>j</a:t>
            </a:r>
            <a:r>
              <a:rPr lang="en-US" altLang="tr-TR" sz="2000" smtClean="0"/>
              <a:t>: </a:t>
            </a:r>
            <a:r>
              <a:rPr lang="tr-TR" altLang="tr-TR" sz="2000" smtClean="0"/>
              <a:t>Esneklik</a:t>
            </a:r>
            <a:r>
              <a:rPr lang="en-US" altLang="tr-TR" sz="2000" smtClean="0"/>
              <a:t> </a:t>
            </a:r>
            <a:r>
              <a:rPr lang="tr-TR" altLang="tr-TR" sz="2000" smtClean="0"/>
              <a:t>(dizi kullanılmaya başlanmadan önce boyutu bilinmek zorunda değildir)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altLang="tr-TR" sz="2000" smtClean="0"/>
          </a:p>
          <a:p>
            <a:pPr>
              <a:lnSpc>
                <a:spcPct val="80000"/>
              </a:lnSpc>
            </a:pPr>
            <a:r>
              <a:rPr lang="tr-TR" altLang="tr-TR" i="1" smtClean="0"/>
              <a:t>Sabit Dinamik Öbek</a:t>
            </a:r>
            <a:r>
              <a:rPr lang="tr-TR" altLang="tr-TR" smtClean="0"/>
              <a:t>: Sabit dinamik yığına benzer: Depolama bağlama ayırmasından sonra dinamiktir, ancak sabittir (yani, talep edildiğinde bağlama yapılır ve depolama ayrılır, yığın değildir)</a:t>
            </a:r>
            <a:endParaRPr lang="en-US" altLang="tr-T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98FD5A7-694A-4F09-BF18-F988967B9755}" type="slidenum">
              <a:rPr lang="en-US" altLang="tr-TR" sz="1000">
                <a:latin typeface="Arial" panose="020B0604020202020204" pitchFamily="34" charset="0"/>
              </a:rPr>
              <a:pPr/>
              <a:t>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Giriş</a:t>
            </a:r>
            <a:endParaRPr lang="en-US" altLang="tr-TR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00600"/>
          </a:xfrm>
        </p:spPr>
        <p:txBody>
          <a:bodyPr/>
          <a:lstStyle/>
          <a:p>
            <a:r>
              <a:rPr lang="tr-TR" altLang="tr-TR" i="1" smtClean="0"/>
              <a:t>V</a:t>
            </a:r>
            <a:r>
              <a:rPr lang="en-US" altLang="tr-TR" i="1" smtClean="0"/>
              <a:t>eri tipi</a:t>
            </a:r>
            <a:r>
              <a:rPr lang="tr-TR" altLang="tr-TR" i="1" smtClean="0"/>
              <a:t>,</a:t>
            </a:r>
            <a:r>
              <a:rPr lang="en-US" altLang="tr-TR" i="1" smtClean="0"/>
              <a:t> </a:t>
            </a:r>
            <a:r>
              <a:rPr lang="tr-TR" altLang="tr-TR" smtClean="0"/>
              <a:t>veri nesneleri koleksiyonunu ve bu nesnelerin bir takım ön tanımlı işlemlerini tanımlar</a:t>
            </a:r>
          </a:p>
          <a:p>
            <a:r>
              <a:rPr lang="tr-TR" altLang="tr-TR" smtClean="0"/>
              <a:t>Bir </a:t>
            </a:r>
            <a:r>
              <a:rPr lang="tr-TR" altLang="tr-TR" i="1" smtClean="0"/>
              <a:t>tanımlayıcı</a:t>
            </a:r>
            <a:r>
              <a:rPr lang="tr-TR" altLang="tr-TR" smtClean="0"/>
              <a:t> bir değişken niteliklerinin topluluğudur</a:t>
            </a:r>
            <a:endParaRPr lang="en-US" altLang="tr-TR" smtClean="0"/>
          </a:p>
          <a:p>
            <a:r>
              <a:rPr lang="tr-TR" altLang="tr-TR" smtClean="0"/>
              <a:t>Bir </a:t>
            </a:r>
            <a:r>
              <a:rPr lang="tr-TR" altLang="tr-TR" i="1" smtClean="0"/>
              <a:t>nesne</a:t>
            </a:r>
            <a:r>
              <a:rPr lang="tr-TR" altLang="tr-TR" smtClean="0"/>
              <a:t> bir kullanıcı tanımlı (soyut veri) türünde bir örnek temsil eder</a:t>
            </a:r>
          </a:p>
          <a:p>
            <a:r>
              <a:rPr lang="tr-TR" altLang="tr-TR" smtClean="0"/>
              <a:t>Bütün</a:t>
            </a:r>
            <a:r>
              <a:rPr lang="en-US" altLang="tr-TR" smtClean="0"/>
              <a:t> veri tipleri</a:t>
            </a:r>
            <a:r>
              <a:rPr lang="tr-TR" altLang="tr-TR" smtClean="0"/>
              <a:t> için tasarım sorunları</a:t>
            </a:r>
            <a:r>
              <a:rPr lang="en-US" altLang="tr-TR" smtClean="0"/>
              <a:t>:</a:t>
            </a:r>
            <a:r>
              <a:rPr lang="tr-TR" altLang="tr-TR" smtClean="0"/>
              <a:t> Hangi işlemler tanımlanmıştır ve nasıl belirlenir</a:t>
            </a:r>
            <a:r>
              <a:rPr lang="en-US" altLang="tr-TR" smtClean="0"/>
              <a:t>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22028E95-EF23-48CD-9273-5F4264FFB0E7}" type="slidenum">
              <a:rPr lang="en-US" altLang="tr-TR" sz="1000">
                <a:latin typeface="Arial" panose="020B0604020202020204" pitchFamily="34" charset="0"/>
              </a:rPr>
              <a:pPr/>
              <a:t>30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İndis Bağlama ve Dizi Kategorileri (devamı)</a:t>
            </a:r>
            <a:endParaRPr lang="en-US" altLang="tr-TR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 smtClean="0"/>
              <a:t>Dinamik Öbek:</a:t>
            </a:r>
            <a:r>
              <a:rPr lang="en-US" altLang="tr-TR" smtClean="0"/>
              <a:t> </a:t>
            </a:r>
            <a:r>
              <a:rPr lang="tr-TR" altLang="tr-TR" smtClean="0"/>
              <a:t>Altsimge</a:t>
            </a:r>
            <a:r>
              <a:rPr lang="en-US" altLang="tr-TR" smtClean="0"/>
              <a:t> aralı</a:t>
            </a:r>
            <a:r>
              <a:rPr lang="tr-TR" altLang="tr-TR" smtClean="0"/>
              <a:t>ğı</a:t>
            </a:r>
            <a:r>
              <a:rPr lang="en-US" altLang="tr-TR" smtClean="0"/>
              <a:t> </a:t>
            </a:r>
            <a:r>
              <a:rPr lang="tr-TR" altLang="tr-TR" smtClean="0"/>
              <a:t>ve</a:t>
            </a:r>
            <a:r>
              <a:rPr lang="en-US" altLang="tr-TR" smtClean="0"/>
              <a:t> bellek bağlama</a:t>
            </a:r>
            <a:r>
              <a:rPr lang="tr-TR" altLang="tr-TR" smtClean="0"/>
              <a:t>lar</a:t>
            </a:r>
            <a:r>
              <a:rPr lang="en-US" altLang="tr-TR" smtClean="0"/>
              <a:t> </a:t>
            </a:r>
            <a:r>
              <a:rPr lang="tr-TR" altLang="tr-TR" smtClean="0"/>
              <a:t>dinamiktir</a:t>
            </a:r>
            <a:r>
              <a:rPr lang="en-US" altLang="tr-TR" smtClean="0"/>
              <a:t> </a:t>
            </a:r>
            <a:r>
              <a:rPr lang="tr-TR" altLang="tr-TR" smtClean="0"/>
              <a:t>ve</a:t>
            </a:r>
            <a:r>
              <a:rPr lang="en-US" altLang="tr-TR" smtClean="0"/>
              <a:t> </a:t>
            </a:r>
            <a:r>
              <a:rPr lang="tr-TR" altLang="tr-TR" smtClean="0"/>
              <a:t>sabitlenmiş değildir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Avanta</a:t>
            </a:r>
            <a:r>
              <a:rPr lang="tr-TR" altLang="tr-TR" smtClean="0"/>
              <a:t>j</a:t>
            </a:r>
            <a:r>
              <a:rPr lang="en-US" altLang="tr-TR" smtClean="0"/>
              <a:t>: </a:t>
            </a:r>
            <a:r>
              <a:rPr lang="tr-TR" altLang="tr-TR" smtClean="0"/>
              <a:t>Esneklik </a:t>
            </a:r>
            <a:r>
              <a:rPr lang="en-US" altLang="tr-TR" smtClean="0"/>
              <a:t>(</a:t>
            </a:r>
            <a:r>
              <a:rPr lang="tr-TR" altLang="tr-TR" smtClean="0"/>
              <a:t>diziler programın çalıştırılması esnasında büyültülebilir veya küçültülebilir</a:t>
            </a:r>
            <a:r>
              <a:rPr lang="en-US" altLang="tr-TR" smtClean="0"/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51DB9BA-45C7-4C1E-8A2B-E365071A1E3E}" type="slidenum">
              <a:rPr lang="en-US" altLang="tr-TR" sz="1000">
                <a:latin typeface="Arial" panose="020B0604020202020204" pitchFamily="34" charset="0"/>
              </a:rPr>
              <a:pPr/>
              <a:t>31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İndis Bağlama ve Dizi Kategorileri (devamı)</a:t>
            </a:r>
            <a:endParaRPr lang="en-US" altLang="tr-TR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82000" cy="5181600"/>
          </a:xfrm>
        </p:spPr>
        <p:txBody>
          <a:bodyPr/>
          <a:lstStyle/>
          <a:p>
            <a:pPr eaLnBrk="1" hangingPunct="1"/>
            <a:r>
              <a:rPr lang="tr-TR" altLang="tr-TR" smtClean="0"/>
              <a:t>C ve C++’ta </a:t>
            </a:r>
            <a:r>
              <a:rPr lang="tr-TR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statik</a:t>
            </a:r>
            <a:r>
              <a:rPr lang="tr-TR" altLang="tr-TR" smtClean="0"/>
              <a:t> niteleyiciler içeren diziler statiktir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C ve C++’ta </a:t>
            </a:r>
            <a:r>
              <a:rPr lang="tr-TR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statik</a:t>
            </a:r>
            <a:r>
              <a:rPr lang="tr-TR" altLang="tr-TR" smtClean="0"/>
              <a:t> niteleyiciler içermeyen diziler sabit yığın dinamiktir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C ve C++ sabit öbek ve dinamik dizileri destekler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C#  2. dizi sınıfı olan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tr-TR" altLang="tr-TR" smtClean="0"/>
              <a:t>’i destekler ve sabit öbeklerle dinamik diziler oluşturulabilir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Perl, JavaScript, Python </a:t>
            </a:r>
            <a:r>
              <a:rPr lang="tr-TR" altLang="tr-TR" smtClean="0"/>
              <a:t>ve</a:t>
            </a:r>
            <a:r>
              <a:rPr lang="en-US" altLang="tr-TR" smtClean="0"/>
              <a:t> Ruby </a:t>
            </a:r>
            <a:r>
              <a:rPr lang="tr-TR" altLang="tr-TR" smtClean="0"/>
              <a:t>dinamik öbek dizilerini destekler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59BF5F3-D9B2-42D0-A97B-BB4D99A180A4}" type="slidenum">
              <a:rPr lang="en-US" altLang="tr-TR" sz="1000">
                <a:latin typeface="Arial" panose="020B0604020202020204" pitchFamily="34" charset="0"/>
              </a:rPr>
              <a:pPr/>
              <a:t>32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Dizi Oluşturma</a:t>
            </a:r>
            <a:endParaRPr lang="en-US" altLang="tr-TR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029200"/>
          </a:xfrm>
        </p:spPr>
        <p:txBody>
          <a:bodyPr/>
          <a:lstStyle/>
          <a:p>
            <a:pPr eaLnBrk="1" hangingPunct="1"/>
            <a:r>
              <a:rPr lang="tr-TR" altLang="tr-TR" smtClean="0"/>
              <a:t>Bazı diller dizi oluşturma ve oluşturulan diziye bellek alanı ayırma işlemini aynı anda yapabilir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C, C++, Java, C# </a:t>
            </a:r>
            <a:r>
              <a:rPr lang="tr-TR" altLang="tr-TR" smtClean="0"/>
              <a:t>örneği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[] = {4, 5, 7, 83} </a:t>
            </a:r>
          </a:p>
          <a:p>
            <a:pPr lvl="1" eaLnBrk="1" hangingPunct="1"/>
            <a:r>
              <a:rPr lang="tr-TR" altLang="tr-TR" smtClean="0"/>
              <a:t>C ve C++’ta karakter dizisi oluşturma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name [] = ″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Asaf Varol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″;</a:t>
            </a:r>
          </a:p>
          <a:p>
            <a:pPr lvl="1" eaLnBrk="1" hangingPunct="1"/>
            <a:r>
              <a:rPr lang="en-US" altLang="tr-TR" smtClean="0"/>
              <a:t> C </a:t>
            </a:r>
            <a:r>
              <a:rPr lang="tr-TR" altLang="tr-TR" smtClean="0"/>
              <a:t>ve</a:t>
            </a:r>
            <a:r>
              <a:rPr lang="en-US" altLang="tr-TR" smtClean="0"/>
              <a:t> C++</a:t>
            </a:r>
            <a:r>
              <a:rPr lang="tr-TR" altLang="tr-TR" smtClean="0"/>
              <a:t>’ta string dizisi oluşturma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*names [] = {″Bob″, ″Jake″, ″Joe″];</a:t>
            </a:r>
          </a:p>
          <a:p>
            <a:pPr lvl="1" eaLnBrk="1" hangingPunct="1"/>
            <a:r>
              <a:rPr lang="en-US" altLang="tr-TR" smtClean="0"/>
              <a:t>Java</a:t>
            </a:r>
            <a:r>
              <a:rPr lang="tr-TR" altLang="tr-TR" smtClean="0"/>
              <a:t>’da string nesnesi oluşturma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String[] names = {″Bob″, ″Jake″, ″Joe″};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818A840-9AC8-465C-AF2C-CE701F1E3AD7}" type="slidenum">
              <a:rPr lang="en-US" altLang="tr-TR" sz="1000">
                <a:latin typeface="Arial" panose="020B0604020202020204" pitchFamily="34" charset="0"/>
              </a:rPr>
              <a:pPr/>
              <a:t>33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Heterojen Diziler</a:t>
            </a:r>
            <a:endParaRPr lang="en-US" altLang="tr-TR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Heterojen dizi, elemanları aynı tipten olması gerekmeyen dizilerdir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Perl, Python, JavaScript</a:t>
            </a:r>
            <a:r>
              <a:rPr lang="tr-TR" altLang="tr-TR" smtClean="0"/>
              <a:t> ve</a:t>
            </a:r>
            <a:r>
              <a:rPr lang="en-US" altLang="tr-TR" smtClean="0"/>
              <a:t> Ruby</a:t>
            </a:r>
            <a:r>
              <a:rPr lang="tr-TR" altLang="tr-TR" smtClean="0"/>
              <a:t> tarafından desteklenir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Dizi Oluşturma</a:t>
            </a:r>
            <a:endParaRPr lang="en-US" altLang="tr-TR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mtClean="0"/>
              <a:t>C-</a:t>
            </a:r>
            <a:r>
              <a:rPr lang="tr-TR" altLang="tr-TR" smtClean="0"/>
              <a:t>tabanlı diller</a:t>
            </a:r>
            <a:endParaRPr lang="en-US" altLang="tr-TR" smtClean="0"/>
          </a:p>
          <a:p>
            <a:pPr lvl="1"/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[] = {1, 3, 5, 7}</a:t>
            </a:r>
          </a:p>
          <a:p>
            <a:pPr lvl="1"/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*names [] = {″Mike″, ″Fred″, ″Mary Lou″};</a:t>
            </a:r>
          </a:p>
          <a:p>
            <a:r>
              <a:rPr lang="en-US" altLang="tr-TR" smtClean="0"/>
              <a:t>Ada</a:t>
            </a:r>
          </a:p>
          <a:p>
            <a:pPr lvl="1"/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List :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(1..5)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Integer :=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(1 =&gt; 17, 3 =&gt; 34,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0);</a:t>
            </a:r>
          </a:p>
          <a:p>
            <a:r>
              <a:rPr lang="en-US" altLang="tr-TR" smtClean="0"/>
              <a:t>Python</a:t>
            </a:r>
          </a:p>
          <a:p>
            <a:pPr lvl="1"/>
            <a:r>
              <a:rPr lang="tr-TR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Liste Kapsamları</a:t>
            </a:r>
            <a:endParaRPr lang="en-US" altLang="tr-TR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= [x ** 2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 range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(12)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x % 3 == 0]</a:t>
            </a: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tr-TR" sz="2000" smtClean="0">
                <a:cs typeface="Courier New" panose="02070309020205020404" pitchFamily="49" charset="0"/>
              </a:rPr>
              <a:t>puts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[0, 9, 36, 81]</a:t>
            </a:r>
            <a:r>
              <a:rPr lang="en-US" altLang="tr-TR" sz="2000" smtClean="0">
                <a:cs typeface="Courier New" panose="02070309020205020404" pitchFamily="49" charset="0"/>
              </a:rPr>
              <a:t> in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>
              <a:buFontTx/>
              <a:buNone/>
            </a:pPr>
            <a:endParaRPr lang="en-US" altLang="tr-T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A9C6743-7CAB-4D68-A366-7D105CB63CD6}" type="slidenum">
              <a:rPr lang="en-US" altLang="tr-TR" sz="1000">
                <a:latin typeface="Arial" panose="020B0604020202020204" pitchFamily="34" charset="0"/>
              </a:rPr>
              <a:pPr/>
              <a:t>34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727FF7F-E927-4149-86DE-93F38F687825}" type="slidenum">
              <a:rPr lang="en-US" altLang="tr-TR" sz="1000">
                <a:latin typeface="Arial" panose="020B0604020202020204" pitchFamily="34" charset="0"/>
              </a:rPr>
              <a:pPr/>
              <a:t>35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Dizi İşlemleri</a:t>
            </a:r>
            <a:endParaRPr lang="en-US" altLang="tr-TR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562600"/>
          </a:xfrm>
        </p:spPr>
        <p:txBody>
          <a:bodyPr/>
          <a:lstStyle/>
          <a:p>
            <a:r>
              <a:rPr lang="tr-TR" altLang="tr-TR" sz="2200" smtClean="0"/>
              <a:t>APL vektörler ve matrisler için hem en güçlü dizi işleme işlemleri hem de tekli operatör desteği (örneğin, kolon elemanları tersine çevirmek için) sağlar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200" smtClean="0"/>
              <a:t>Ada yalnızca dizilerde atama, birleştirme ve ilişkisel operatör işlemlerine izin verir</a:t>
            </a:r>
            <a:endParaRPr lang="en-US" altLang="tr-TR" sz="22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200" smtClean="0"/>
              <a:t>Python’nun dizi atamaları yalnızca referans değişikliği işlemlerini yapmasına rağmen eleman üyelik sistemiyle Ada’nın sağladığı tüm işlemleri yapabilir</a:t>
            </a:r>
            <a:endParaRPr lang="en-US" altLang="tr-TR" sz="2200" smtClean="0"/>
          </a:p>
          <a:p>
            <a:pPr eaLnBrk="1" hangingPunct="1">
              <a:lnSpc>
                <a:spcPct val="90000"/>
              </a:lnSpc>
            </a:pPr>
            <a:r>
              <a:rPr lang="en-US" altLang="tr-TR" sz="2200" smtClean="0"/>
              <a:t>Ruby </a:t>
            </a:r>
            <a:r>
              <a:rPr lang="tr-TR" altLang="tr-TR" sz="2200" smtClean="0"/>
              <a:t>dizilerde atama, birleştirme ve ilişkisel operatör işlemlerine izin verir</a:t>
            </a:r>
            <a:endParaRPr lang="en-US" altLang="tr-TR" sz="22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200" smtClean="0"/>
              <a:t>Fortran iki dizi arasındaki element işlemlerini destekler</a:t>
            </a:r>
            <a:endParaRPr lang="en-US" altLang="tr-TR" sz="22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Örneğin, Fortran’daki + operatörü iki dizi çiftleri arasındaki elemanları toplar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2E22307-A8F1-4DEF-8FBE-BAFB710BC38E}" type="slidenum">
              <a:rPr lang="en-US" altLang="tr-TR" sz="1000">
                <a:latin typeface="Arial" panose="020B0604020202020204" pitchFamily="34" charset="0"/>
              </a:rPr>
              <a:pPr/>
              <a:t>36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Dikdörtgen (Düzenli) ve Tırtıklı (Düzensiz) Diziler</a:t>
            </a:r>
            <a:endParaRPr lang="en-US" altLang="tr-TR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Bir dikdörtgen dizi satırları tüm unsurlarının aynı sayıda ve tüm sütun elemanlarının aynı sayıya sahip olduğu çok boyutlu dizidir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Tırtıklı matrisler ise her satırında aynı sayıda eleman bulunmayan dizilerdir 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Olası çoklu-boyutlu zaman dizileri aslında dizinler olarak görünür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C, C++ </a:t>
            </a:r>
            <a:r>
              <a:rPr lang="tr-TR" altLang="tr-TR" smtClean="0"/>
              <a:t>ve</a:t>
            </a:r>
            <a:r>
              <a:rPr lang="en-US" altLang="tr-TR" smtClean="0"/>
              <a:t> Java </a:t>
            </a:r>
            <a:r>
              <a:rPr lang="tr-TR" altLang="tr-TR" smtClean="0"/>
              <a:t>tırtıklı (düzensiz) dizileri destekler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Fortran, Ada </a:t>
            </a:r>
            <a:r>
              <a:rPr lang="tr-TR" altLang="tr-TR" smtClean="0"/>
              <a:t>ve</a:t>
            </a:r>
            <a:r>
              <a:rPr lang="en-US" altLang="tr-TR" smtClean="0"/>
              <a:t> C# </a:t>
            </a:r>
            <a:r>
              <a:rPr lang="tr-TR" altLang="tr-TR" smtClean="0"/>
              <a:t>dikdörtgen dizileri destekler</a:t>
            </a:r>
            <a:r>
              <a:rPr lang="en-US" altLang="tr-TR" smtClean="0"/>
              <a:t> (C#</a:t>
            </a:r>
            <a:r>
              <a:rPr lang="tr-TR" altLang="tr-TR" smtClean="0"/>
              <a:t> aynı zamanda tırtıklı dizileri de destekler</a:t>
            </a:r>
            <a:r>
              <a:rPr lang="en-US" altLang="tr-TR" smtClean="0"/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A814812-710E-43B5-A3CE-3F5223EABDB9}" type="slidenum">
              <a:rPr lang="en-US" altLang="tr-TR" sz="1000">
                <a:latin typeface="Arial" panose="020B0604020202020204" pitchFamily="34" charset="0"/>
              </a:rPr>
              <a:pPr/>
              <a:t>37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Kesitler</a:t>
            </a:r>
            <a:endParaRPr lang="en-US" altLang="tr-TR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mtClean="0"/>
              <a:t>Kesit</a:t>
            </a:r>
            <a:r>
              <a:rPr lang="tr-TR" altLang="tr-TR" smtClean="0"/>
              <a:t>ler</a:t>
            </a:r>
            <a:endParaRPr lang="en-US" altLang="tr-TR" smtClean="0"/>
          </a:p>
          <a:p>
            <a:pPr lvl="1"/>
            <a:r>
              <a:rPr lang="tr-TR" altLang="tr-TR" smtClean="0"/>
              <a:t>K</a:t>
            </a:r>
            <a:r>
              <a:rPr lang="en-US" altLang="tr-TR" smtClean="0"/>
              <a:t>esit</a:t>
            </a:r>
            <a:r>
              <a:rPr lang="tr-TR" altLang="tr-TR" smtClean="0"/>
              <a:t>, bir dizinin</a:t>
            </a:r>
            <a:r>
              <a:rPr lang="en-US" altLang="tr-TR" smtClean="0"/>
              <a:t>i</a:t>
            </a:r>
            <a:r>
              <a:rPr lang="tr-TR" altLang="tr-TR" smtClean="0"/>
              <a:t>n bir kısım altyapısıdır</a:t>
            </a:r>
            <a:r>
              <a:rPr lang="en-US" altLang="tr-TR" smtClean="0"/>
              <a:t>; </a:t>
            </a:r>
            <a:r>
              <a:rPr lang="tr-TR" altLang="tr-TR" smtClean="0"/>
              <a:t>bir referanslama mekanizmasından  fazla bir şey değildir</a:t>
            </a:r>
            <a:endParaRPr lang="en-US" altLang="tr-TR" smtClean="0"/>
          </a:p>
          <a:p>
            <a:pPr lvl="1"/>
            <a:r>
              <a:rPr lang="en-US" altLang="tr-TR" smtClean="0"/>
              <a:t>Kesit</a:t>
            </a:r>
            <a:r>
              <a:rPr lang="tr-TR" altLang="tr-TR" smtClean="0"/>
              <a:t>ler</a:t>
            </a:r>
            <a:r>
              <a:rPr lang="en-US" altLang="tr-TR" smtClean="0"/>
              <a:t> </a:t>
            </a:r>
            <a:r>
              <a:rPr lang="tr-TR" altLang="tr-TR" smtClean="0"/>
              <a:t>sadece dizi işlemleri olan diller için kullanışlıdır</a:t>
            </a:r>
            <a:endParaRPr lang="en-US" altLang="tr-TR" smtClean="0"/>
          </a:p>
          <a:p>
            <a:pPr lvl="1">
              <a:buFontTx/>
              <a:buNone/>
            </a:pPr>
            <a:endParaRPr lang="en-US" altLang="tr-TR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FCE6D91-7D4C-439C-9DE3-584208EA1537}" type="slidenum">
              <a:rPr lang="en-US" altLang="tr-TR" sz="1000">
                <a:latin typeface="Arial" panose="020B0604020202020204" pitchFamily="34" charset="0"/>
              </a:rPr>
              <a:pPr/>
              <a:t>38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Kesit Örnekleri</a:t>
            </a:r>
            <a:endParaRPr lang="en-US" altLang="tr-TR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Python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 = [2, 4, 6, 8, 10, 12, 14, 16]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mat = [[1, 2, 3], [4, 5, 6], [7, 8, 9]]</a:t>
            </a:r>
          </a:p>
          <a:p>
            <a:pPr lvl="1" eaLnBrk="1" hangingPunct="1">
              <a:buFontTx/>
              <a:buNone/>
            </a:pPr>
            <a:endParaRPr lang="en-US" altLang="tr-TR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 (3:6)</a:t>
            </a:r>
            <a:r>
              <a:rPr lang="en-US" altLang="tr-TR" sz="2000" smtClean="0"/>
              <a:t> </a:t>
            </a:r>
            <a:r>
              <a:rPr lang="tr-TR" altLang="tr-TR" smtClean="0"/>
              <a:t>dizinin 3 elemanını temsil eder.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mat[0][0:2]</a:t>
            </a:r>
            <a:r>
              <a:rPr lang="en-US" altLang="tr-TR" smtClean="0"/>
              <a:t> </a:t>
            </a:r>
            <a:r>
              <a:rPr lang="tr-TR" altLang="tr-TR" smtClean="0"/>
              <a:t>dizinin ilk satırındaki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  <a:r>
              <a:rPr lang="tr-TR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mtClean="0"/>
              <a:t>elemanından 3. elemana kadar olanı gösterir.</a:t>
            </a:r>
            <a:endParaRPr lang="en-US" altLang="tr-T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tr-TR" smtClean="0"/>
              <a:t>Ruby </a:t>
            </a:r>
            <a:r>
              <a:rPr lang="tr-TR" altLang="tr-TR" smtClean="0"/>
              <a:t>metot olarak kesiti destekler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list.slice(2, 2</a:t>
            </a:r>
            <a:r>
              <a:rPr lang="en-US" altLang="tr-TR" sz="2800" smtClean="0"/>
              <a:t>)</a:t>
            </a:r>
            <a:r>
              <a:rPr lang="tr-TR" altLang="tr-TR" sz="2800" smtClean="0"/>
              <a:t> örneğinde 2. elemandan 4. elemana kadar olan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tr-TR" altLang="tr-TR" sz="2800" smtClean="0"/>
              <a:t>’leri</a:t>
            </a:r>
            <a:r>
              <a:rPr lang="tr-TR" altLang="tr-T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z="2800" smtClean="0"/>
              <a:t>kapsar</a:t>
            </a:r>
            <a:endParaRPr lang="en-US" altLang="tr-TR" sz="2800" smtClean="0"/>
          </a:p>
          <a:p>
            <a:pPr eaLnBrk="1" hangingPunct="1">
              <a:buFontTx/>
              <a:buNone/>
            </a:pPr>
            <a:endParaRPr lang="en-US" altLang="tr-TR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Kesitler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D006A68-D1B3-4CE3-8D04-F89743E7DA52}" type="slidenum">
              <a:rPr lang="en-US" altLang="tr-TR" sz="1000">
                <a:latin typeface="Arial" panose="020B0604020202020204" pitchFamily="34" charset="0"/>
              </a:rPr>
              <a:pPr/>
              <a:t>39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pic>
        <p:nvPicPr>
          <p:cNvPr id="4198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295400"/>
            <a:ext cx="6934200" cy="51117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8BE4143-0129-4CEA-AD0A-D350C2D51685}" type="slidenum">
              <a:rPr lang="en-US" altLang="tr-TR" sz="1000">
                <a:latin typeface="Arial" panose="020B0604020202020204" pitchFamily="34" charset="0"/>
              </a:rPr>
              <a:pPr/>
              <a:t>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İlkel Veri Tipleri</a:t>
            </a:r>
            <a:endParaRPr lang="en-US" altLang="tr-TR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5105400"/>
          </a:xfrm>
        </p:spPr>
        <p:txBody>
          <a:bodyPr/>
          <a:lstStyle/>
          <a:p>
            <a:r>
              <a:rPr lang="tr-TR" altLang="tr-TR" smtClean="0"/>
              <a:t>Neredeyse tüm programlama dilleri </a:t>
            </a:r>
            <a:r>
              <a:rPr lang="tr-TR" altLang="tr-TR" i="1" smtClean="0"/>
              <a:t>ilkel veri türleri</a:t>
            </a:r>
            <a:r>
              <a:rPr lang="tr-TR" altLang="tr-TR" smtClean="0"/>
              <a:t> kümesi sağlar</a:t>
            </a:r>
          </a:p>
          <a:p>
            <a:pPr eaLnBrk="1" hangingPunct="1"/>
            <a:r>
              <a:rPr lang="tr-TR" altLang="tr-TR" smtClean="0"/>
              <a:t>İlkel veri tipleri: Diğer veri tipi cinsinden tanımlanmayan veri tipleridir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Bazı ilkel veri tipleri sadece donanım yansımalarıdır (Register, flag ve bitlerin nasıl işlem yaptığıyla alakalıdırlar. Yazılımsal boyutu pek yoktur. Örn., Kayan noktalı)</a:t>
            </a:r>
            <a:endParaRPr lang="en-US" altLang="tr-TR" smtClean="0"/>
          </a:p>
          <a:p>
            <a:r>
              <a:rPr lang="tr-TR" altLang="tr-TR" smtClean="0"/>
              <a:t>Diğerleri bunların uygulanması için sadece küçük olmayan donanım desteği gerektirir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AA22083-62B4-4AC9-A62E-BF13F988310C}" type="slidenum">
              <a:rPr lang="en-US" altLang="tr-TR" sz="1000">
                <a:latin typeface="Arial" panose="020B0604020202020204" pitchFamily="34" charset="0"/>
              </a:rPr>
              <a:pPr/>
              <a:t>40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Dizi Uygulamaları</a:t>
            </a:r>
            <a:endParaRPr lang="en-US" altLang="tr-TR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382000" cy="2971800"/>
          </a:xfrm>
        </p:spPr>
        <p:txBody>
          <a:bodyPr/>
          <a:lstStyle/>
          <a:p>
            <a:pPr eaLnBrk="1" hangingPunct="1"/>
            <a:r>
              <a:rPr lang="tr-TR" altLang="tr-TR" smtClean="0"/>
              <a:t>Erişim fonksiyonları altsimge ifadelerini dizideki bir adrese eşler</a:t>
            </a:r>
          </a:p>
          <a:p>
            <a:pPr eaLnBrk="1" hangingPunct="1"/>
            <a:r>
              <a:rPr lang="tr-TR" altLang="tr-TR" smtClean="0"/>
              <a:t>Tek boyutlu diziler için erişim fonksiyonu</a:t>
            </a:r>
            <a:r>
              <a:rPr lang="en-US" altLang="tr-TR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	address(list[k]) = address (list[lower_bound])</a:t>
            </a:r>
          </a:p>
          <a:p>
            <a:pPr eaLnBrk="1" hangingPunct="1">
              <a:buFontTx/>
              <a:buNone/>
            </a:pPr>
            <a:r>
              <a:rPr lang="en-US" altLang="tr-TR" smtClean="0"/>
              <a:t>		+ ((k-lower_bound) * element_size)</a:t>
            </a:r>
          </a:p>
        </p:txBody>
      </p:sp>
      <p:pic>
        <p:nvPicPr>
          <p:cNvPr id="43014" name="Picture 5" descr="fig_06_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038600"/>
            <a:ext cx="24304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80FCCD4-A5D4-4AAA-B62C-59B6AF7B5AA5}" type="slidenum">
              <a:rPr lang="en-US" altLang="tr-TR" sz="1000">
                <a:latin typeface="Arial" panose="020B0604020202020204" pitchFamily="34" charset="0"/>
              </a:rPr>
              <a:pPr/>
              <a:t>41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Çok Boyutlu Dizilere Erişim</a:t>
            </a:r>
            <a:endParaRPr lang="en-US" altLang="tr-TR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00600"/>
          </a:xfrm>
        </p:spPr>
        <p:txBody>
          <a:bodyPr/>
          <a:lstStyle/>
          <a:p>
            <a:pPr eaLnBrk="1" hangingPunct="1"/>
            <a:r>
              <a:rPr lang="tr-TR" altLang="tr-TR" smtClean="0"/>
              <a:t>Yaygın olarak kullanılam metotlar</a:t>
            </a:r>
            <a:r>
              <a:rPr lang="en-US" altLang="tr-TR" smtClean="0"/>
              <a:t>:</a:t>
            </a:r>
          </a:p>
          <a:p>
            <a:pPr lvl="1" eaLnBrk="1" hangingPunct="1"/>
            <a:r>
              <a:rPr lang="tr-TR" altLang="tr-TR" smtClean="0"/>
              <a:t>Satıra göre sıralama (satır tarafından) – Bir çok dilde kullanılan metottur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Sütuna göre sıralama (sütun tarafından) – Fortran tarafından kullanılır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Çok boyutlu dizilerin </a:t>
            </a:r>
          </a:p>
          <a:p>
            <a:pPr lvl="1" eaLnBrk="1" hangingPunct="1">
              <a:buFontTx/>
              <a:buNone/>
            </a:pPr>
            <a:r>
              <a:rPr lang="tr-TR" altLang="tr-TR" smtClean="0"/>
              <a:t>derleme süreleri yan taraftaki</a:t>
            </a:r>
          </a:p>
          <a:p>
            <a:pPr lvl="1" eaLnBrk="1" hangingPunct="1">
              <a:buFontTx/>
              <a:buNone/>
            </a:pPr>
            <a:r>
              <a:rPr lang="tr-TR" altLang="tr-TR" smtClean="0"/>
              <a:t>şekilde verilmiştir</a:t>
            </a:r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  <p:pic>
        <p:nvPicPr>
          <p:cNvPr id="44038" name="Picture 5" descr="fig_06_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81400"/>
            <a:ext cx="27432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7B85392-1488-4CF5-84D5-6B5341107C15}" type="slidenum">
              <a:rPr lang="en-US" altLang="tr-TR" sz="1000">
                <a:latin typeface="Arial" panose="020B0604020202020204" pitchFamily="34" charset="0"/>
              </a:rPr>
              <a:pPr/>
              <a:t>42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tr-TR" altLang="tr-TR" sz="3200" smtClean="0"/>
              <a:t>Çok Boyutlu Dizilerde Eleman Yerleştirme</a:t>
            </a:r>
            <a:endParaRPr lang="en-US" altLang="tr-TR" sz="3200" smtClean="0"/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67000"/>
            <a:ext cx="35814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685800" y="14478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s-MX" altLang="tr-TR"/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7864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tr-TR">
                <a:latin typeface="Lucida Sans Unicode" panose="020B0602030504020204" pitchFamily="34" charset="0"/>
              </a:rPr>
              <a:t>Gen</a:t>
            </a:r>
            <a:r>
              <a:rPr lang="tr-TR" altLang="tr-TR">
                <a:latin typeface="Lucida Sans Unicode" panose="020B0602030504020204" pitchFamily="34" charset="0"/>
              </a:rPr>
              <a:t>el</a:t>
            </a:r>
            <a:r>
              <a:rPr lang="en-US" altLang="tr-TR">
                <a:latin typeface="Lucida Sans Unicode" panose="020B0602030504020204" pitchFamily="34" charset="0"/>
              </a:rPr>
              <a:t> format</a:t>
            </a:r>
          </a:p>
          <a:p>
            <a:pPr lvl="1"/>
            <a:r>
              <a:rPr lang="en-US" altLang="tr-TR">
                <a:latin typeface="Lucida Sans Unicode" panose="020B0602030504020204" pitchFamily="34" charset="0"/>
              </a:rPr>
              <a:t>Location (a[I,j]) = address of a [row_lb,col_lb] + (((I - row_lb) * n) + (j - col_lb)) * element_size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EAE32E9-EA83-4430-95F0-2C94813F4C76}" type="slidenum">
              <a:rPr lang="en-US" altLang="tr-TR" sz="1000">
                <a:latin typeface="Arial" panose="020B0604020202020204" pitchFamily="34" charset="0"/>
              </a:rPr>
              <a:pPr/>
              <a:t>43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Derleme Süresi Betimleyiciler</a:t>
            </a:r>
            <a:endParaRPr lang="en-US" altLang="tr-TR" smtClean="0"/>
          </a:p>
        </p:txBody>
      </p:sp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19177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1607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1066800" y="4876800"/>
            <a:ext cx="2624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tr-TR" altLang="tr-TR">
                <a:latin typeface="Lucida Sans Unicode" panose="020B0602030504020204" pitchFamily="34" charset="0"/>
              </a:rPr>
              <a:t>Tek Boyutlu Dizi</a:t>
            </a:r>
            <a:endParaRPr lang="en-US" altLang="tr-TR">
              <a:latin typeface="Lucida Sans Unicode" panose="020B0602030504020204" pitchFamily="34" charset="0"/>
            </a:endParaRPr>
          </a:p>
        </p:txBody>
      </p:sp>
      <p:sp>
        <p:nvSpPr>
          <p:cNvPr id="46088" name="Text Box 6"/>
          <p:cNvSpPr txBox="1">
            <a:spLocks noChangeArrowheads="1"/>
          </p:cNvSpPr>
          <p:nvPr/>
        </p:nvSpPr>
        <p:spPr bwMode="auto">
          <a:xfrm>
            <a:off x="5410200" y="4953000"/>
            <a:ext cx="2660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tr-TR" altLang="tr-TR">
                <a:latin typeface="Lucida Sans Unicode" panose="020B0602030504020204" pitchFamily="34" charset="0"/>
              </a:rPr>
              <a:t>Çok Boyutlu Dizi</a:t>
            </a:r>
            <a:endParaRPr lang="en-US" altLang="tr-T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D1A4F37-8524-4BE3-95ED-4B1B28226519}" type="slidenum">
              <a:rPr lang="en-US" altLang="tr-TR" sz="1000">
                <a:latin typeface="Arial" panose="020B0604020202020204" pitchFamily="34" charset="0"/>
              </a:rPr>
              <a:pPr/>
              <a:t>44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İlişkili Diziler</a:t>
            </a:r>
            <a:endParaRPr lang="en-US" altLang="tr-TR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/>
              <a:t>Bir </a:t>
            </a:r>
            <a:r>
              <a:rPr lang="tr-TR" altLang="tr-TR" i="1" smtClean="0"/>
              <a:t>ilişkili dizi</a:t>
            </a:r>
            <a:r>
              <a:rPr lang="tr-TR" altLang="tr-TR" smtClean="0"/>
              <a:t>, </a:t>
            </a:r>
            <a:r>
              <a:rPr lang="tr-TR" altLang="tr-TR" i="1" smtClean="0"/>
              <a:t>anahtar</a:t>
            </a:r>
            <a:r>
              <a:rPr lang="tr-TR" altLang="tr-TR" smtClean="0"/>
              <a:t> adı verilen</a:t>
            </a:r>
            <a:r>
              <a:rPr lang="en-US" altLang="tr-TR" smtClean="0"/>
              <a:t> </a:t>
            </a:r>
            <a:r>
              <a:rPr lang="tr-TR" altLang="tr-TR" smtClean="0"/>
              <a:t>eşit sayıda değerlerle indekslenmiş veri elemanlarının sırasız bir koleksiyonudur</a:t>
            </a:r>
            <a:endParaRPr lang="en-US" altLang="tr-TR" smtClean="0"/>
          </a:p>
          <a:p>
            <a:pPr lvl="1"/>
            <a:r>
              <a:rPr lang="tr-TR" altLang="tr-TR" smtClean="0"/>
              <a:t>Kullanıcı tanımlı anahtarlar depolanmalıdır</a:t>
            </a:r>
            <a:endParaRPr lang="en-US" altLang="tr-TR" smtClean="0"/>
          </a:p>
          <a:p>
            <a:r>
              <a:rPr lang="tr-TR" altLang="tr-TR" smtClean="0"/>
              <a:t>Tasarım sorunları</a:t>
            </a:r>
            <a:r>
              <a:rPr lang="en-US" altLang="tr-TR" smtClean="0"/>
              <a:t>:</a:t>
            </a:r>
            <a:endParaRPr lang="tr-TR" altLang="tr-TR" smtClean="0"/>
          </a:p>
          <a:p>
            <a:pPr lvl="1"/>
            <a:r>
              <a:rPr lang="tr-TR" altLang="tr-TR" smtClean="0"/>
              <a:t>Elemanlara referansın şekli nedir?</a:t>
            </a:r>
          </a:p>
          <a:p>
            <a:pPr lvl="1"/>
            <a:r>
              <a:rPr lang="tr-TR" altLang="tr-TR" smtClean="0"/>
              <a:t>Boyut</a:t>
            </a:r>
            <a:r>
              <a:rPr lang="en-US" altLang="tr-TR" smtClean="0"/>
              <a:t> stati</a:t>
            </a:r>
            <a:r>
              <a:rPr lang="tr-TR" altLang="tr-TR" smtClean="0"/>
              <a:t>k midir</a:t>
            </a:r>
            <a:r>
              <a:rPr lang="en-US" altLang="tr-TR" smtClean="0"/>
              <a:t> </a:t>
            </a:r>
            <a:r>
              <a:rPr lang="tr-TR" altLang="tr-TR" smtClean="0"/>
              <a:t>yoksa</a:t>
            </a:r>
            <a:r>
              <a:rPr lang="en-US" altLang="tr-TR" smtClean="0"/>
              <a:t> d</a:t>
            </a:r>
            <a:r>
              <a:rPr lang="tr-TR" altLang="tr-TR" smtClean="0"/>
              <a:t>i</a:t>
            </a:r>
            <a:r>
              <a:rPr lang="en-US" altLang="tr-TR" smtClean="0"/>
              <a:t>nami</a:t>
            </a:r>
            <a:r>
              <a:rPr lang="tr-TR" altLang="tr-TR" smtClean="0"/>
              <a:t>k mi</a:t>
            </a:r>
            <a:r>
              <a:rPr lang="en-US" altLang="tr-TR" smtClean="0"/>
              <a:t>?</a:t>
            </a:r>
            <a:endParaRPr lang="tr-TR" altLang="tr-TR" smtClean="0"/>
          </a:p>
          <a:p>
            <a:r>
              <a:rPr lang="en-US" altLang="tr-TR" smtClean="0"/>
              <a:t>Perl, Python, Ruby </a:t>
            </a:r>
            <a:r>
              <a:rPr lang="tr-TR" altLang="tr-TR" smtClean="0"/>
              <a:t>ve </a:t>
            </a:r>
            <a:r>
              <a:rPr lang="en-US" altLang="tr-TR" smtClean="0"/>
              <a:t>Lua</a:t>
            </a:r>
            <a:r>
              <a:rPr lang="tr-TR" altLang="tr-TR" smtClean="0"/>
              <a:t>’da dahilidir</a:t>
            </a:r>
          </a:p>
          <a:p>
            <a:pPr lvl="1"/>
            <a:r>
              <a:rPr lang="tr-TR" altLang="tr-TR" smtClean="0"/>
              <a:t>Lua’da tablolar tarafından desteklenir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B2BB949-FE07-4C81-BB6D-EE240BE82AD1}" type="slidenum">
              <a:rPr lang="en-US" altLang="tr-TR" sz="1000">
                <a:latin typeface="Arial" panose="020B0604020202020204" pitchFamily="34" charset="0"/>
              </a:rPr>
              <a:pPr/>
              <a:t>45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Perl’de İlişkili Diziler</a:t>
            </a:r>
            <a:endParaRPr lang="en-US" altLang="tr-TR" smtClean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/>
              <a:t>İsimler </a:t>
            </a:r>
            <a:r>
              <a:rPr lang="tr-TR" altLang="tr-TR" b="1" smtClean="0">
                <a:latin typeface="Courier New" panose="02070309020205020404" pitchFamily="49" charset="0"/>
              </a:rPr>
              <a:t>%</a:t>
            </a:r>
            <a:r>
              <a:rPr lang="tr-TR" altLang="tr-TR" smtClean="0"/>
              <a:t> ile başlar; değişmezleri parantez tarafından ayrılmış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%hi_temps = ("Mon" =&gt; 77, "Tue" =&gt; 79, </a:t>
            </a:r>
            <a:r>
              <a:rPr lang="en-US" altLang="tr-TR" sz="2000" smtClean="0">
                <a:latin typeface="Courier New" panose="02070309020205020404" pitchFamily="49" charset="0"/>
              </a:rPr>
              <a:t>"Wed"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65, …);</a:t>
            </a:r>
          </a:p>
          <a:p>
            <a:pPr eaLnBrk="1" hangingPunct="1"/>
            <a:r>
              <a:rPr lang="tr-TR" altLang="tr-TR" smtClean="0"/>
              <a:t>İndisleme küme parantezi ve anahtar kullanılarak yapılır</a:t>
            </a:r>
            <a:endParaRPr lang="en-US" altLang="tr-TR" smtClean="0"/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$hi_temps{"Wed"} = 83;</a:t>
            </a:r>
          </a:p>
          <a:p>
            <a:pPr lvl="1" eaLnBrk="1" hangingPunct="1"/>
            <a:r>
              <a:rPr lang="tr-TR" altLang="tr-TR" smtClean="0"/>
              <a:t>Elemanlar </a:t>
            </a:r>
            <a:r>
              <a:rPr lang="tr-TR" altLang="tr-TR" sz="2000" b="1" smtClean="0">
                <a:latin typeface="Courier New" panose="02070309020205020404" pitchFamily="49" charset="0"/>
              </a:rPr>
              <a:t>delete</a:t>
            </a:r>
            <a:r>
              <a:rPr lang="tr-TR" altLang="tr-TR" smtClean="0"/>
              <a:t> komutuyla silinir</a:t>
            </a:r>
            <a:endParaRPr lang="en-US" altLang="tr-TR" sz="2000" b="1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tr-TR" b="1" smtClean="0">
                <a:latin typeface="Courier New" panose="02070309020205020404" pitchFamily="49" charset="0"/>
              </a:rPr>
              <a:t>	</a:t>
            </a:r>
            <a:r>
              <a:rPr lang="en-US" altLang="tr-TR" sz="2000" b="1" smtClean="0">
                <a:latin typeface="Courier New" panose="02070309020205020404" pitchFamily="49" charset="0"/>
              </a:rPr>
              <a:t>delete</a:t>
            </a:r>
            <a:r>
              <a:rPr lang="en-US" altLang="tr-TR" sz="2000" smtClean="0">
                <a:latin typeface="Courier New" panose="02070309020205020404" pitchFamily="49" charset="0"/>
              </a:rPr>
              <a:t> $hi_temps{"Tue"};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669DF59-CDAF-441B-8EF7-A05E99202FB9}" type="slidenum">
              <a:rPr lang="en-US" altLang="tr-TR" sz="1000">
                <a:latin typeface="Arial" panose="020B0604020202020204" pitchFamily="34" charset="0"/>
              </a:rPr>
              <a:pPr/>
              <a:t>46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Kayıt Tipleri</a:t>
            </a:r>
            <a:endParaRPr lang="en-US" altLang="tr-TR" smtClean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smtClean="0"/>
              <a:t>Bir </a:t>
            </a:r>
            <a:r>
              <a:rPr lang="tr-TR" altLang="tr-TR" i="1" smtClean="0"/>
              <a:t>kayıt</a:t>
            </a:r>
            <a:r>
              <a:rPr lang="tr-TR" altLang="tr-TR" smtClean="0"/>
              <a:t> ayrı eleman isimleri tarafından tanımlandığı bir veri elemanlarının heterojen toplamıdır</a:t>
            </a:r>
            <a:endParaRPr lang="en-US" altLang="tr-TR" smtClean="0"/>
          </a:p>
          <a:p>
            <a:r>
              <a:rPr lang="tr-TR" altLang="tr-TR" smtClean="0"/>
              <a:t>T</a:t>
            </a:r>
            <a:r>
              <a:rPr lang="en-US" altLang="tr-TR" smtClean="0"/>
              <a:t>asar</a:t>
            </a:r>
            <a:r>
              <a:rPr lang="tr-TR" altLang="tr-TR" smtClean="0"/>
              <a:t>ı</a:t>
            </a:r>
            <a:r>
              <a:rPr lang="en-US" altLang="tr-TR" smtClean="0"/>
              <a:t>m </a:t>
            </a:r>
            <a:r>
              <a:rPr lang="tr-TR" altLang="tr-TR" smtClean="0"/>
              <a:t>sorunları</a:t>
            </a:r>
            <a:r>
              <a:rPr lang="en-US" altLang="tr-TR" smtClean="0"/>
              <a:t>:</a:t>
            </a:r>
            <a:endParaRPr lang="tr-TR" altLang="tr-TR" smtClean="0"/>
          </a:p>
          <a:p>
            <a:pPr lvl="1"/>
            <a:r>
              <a:rPr lang="tr-TR" altLang="tr-TR" smtClean="0"/>
              <a:t>R</a:t>
            </a:r>
            <a:r>
              <a:rPr lang="en-US" altLang="tr-TR" smtClean="0"/>
              <a:t>efer</a:t>
            </a:r>
            <a:r>
              <a:rPr lang="tr-TR" altLang="tr-TR" smtClean="0"/>
              <a:t>a</a:t>
            </a:r>
            <a:r>
              <a:rPr lang="en-US" altLang="tr-TR" smtClean="0"/>
              <a:t>ns</a:t>
            </a:r>
            <a:r>
              <a:rPr lang="tr-TR" altLang="tr-TR" smtClean="0"/>
              <a:t>ların şekli nedir</a:t>
            </a:r>
            <a:r>
              <a:rPr lang="en-US" altLang="tr-TR" smtClean="0"/>
              <a:t>?</a:t>
            </a:r>
            <a:endParaRPr lang="tr-TR" altLang="tr-TR" smtClean="0"/>
          </a:p>
          <a:p>
            <a:pPr lvl="1"/>
            <a:r>
              <a:rPr lang="tr-TR" altLang="tr-TR" smtClean="0"/>
              <a:t>Hangi birim işlemler tanımlanmıştır</a:t>
            </a:r>
            <a:r>
              <a:rPr lang="en-US" altLang="tr-TR" smtClean="0"/>
              <a:t>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7870E9C-1DB5-4366-9BD6-056482FCF9A8}" type="slidenum">
              <a:rPr lang="en-US" altLang="tr-TR" sz="1000">
                <a:latin typeface="Arial" panose="020B0604020202020204" pitchFamily="34" charset="0"/>
              </a:rPr>
              <a:pPr/>
              <a:t>47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COBOL’da Kayıt Tanımlanması</a:t>
            </a:r>
            <a:endParaRPr lang="en-US" altLang="tr-TR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COBOL yuvalanmış kayıtları göstermek için seviye numaraları kullanır; diğerleri için özyinelemeli tanımı kullanabilirsiniz</a:t>
            </a:r>
          </a:p>
          <a:p>
            <a:pPr eaLnBrk="1" hangingPunct="1">
              <a:buFontTx/>
              <a:buNone/>
            </a:pP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01 EMP-REC.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02 EMP-NAME.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05 FIRST PIC X(20).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05 MID   PIC X(10).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05 LAST  PIC X(20).</a:t>
            </a:r>
          </a:p>
          <a:p>
            <a:pPr lvl="1"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02 HOURLY-RATE PIC 99V99.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1065E1C-F498-4966-8515-09F42A2E6F0F}" type="slidenum">
              <a:rPr lang="en-US" altLang="tr-TR" sz="1000">
                <a:latin typeface="Arial" panose="020B0604020202020204" pitchFamily="34" charset="0"/>
              </a:rPr>
              <a:pPr/>
              <a:t>48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Ada ile Kayıt Tanımlanması</a:t>
            </a:r>
            <a:endParaRPr lang="en-US" altLang="tr-TR" smtClean="0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smtClean="0"/>
              <a:t>Kayıt yapıları ortagonal bir şekilde gösterilir</a:t>
            </a:r>
            <a:endParaRPr lang="en-US" altLang="tr-TR" smtClean="0"/>
          </a:p>
          <a:p>
            <a:pPr eaLnBrk="1" hangingPunct="1">
              <a:buFontTx/>
              <a:buNone/>
            </a:pPr>
            <a:r>
              <a:rPr lang="en-US" altLang="tr-TR" smtClean="0"/>
              <a:t>	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Emp_Rec_Type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is record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	First: String (1..20);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	Mid: String (1..10);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	Last: String (1..20);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	Hourly_Rate: Float;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 record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Emp_Rec: Emp_Rec_Type;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D9797F1-5719-4A15-B9D4-6A4DC4395A2C}" type="slidenum">
              <a:rPr lang="en-US" altLang="tr-TR" sz="1000">
                <a:latin typeface="Arial" panose="020B0604020202020204" pitchFamily="34" charset="0"/>
              </a:rPr>
              <a:pPr/>
              <a:t>49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Kayıt Referansları</a:t>
            </a:r>
            <a:endParaRPr lang="en-US" altLang="tr-TR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000" smtClean="0">
                <a:solidFill>
                  <a:schemeClr val="tx2"/>
                </a:solidFill>
              </a:rPr>
              <a:t>Kayıt alanındaki referanslar</a:t>
            </a:r>
            <a:endParaRPr lang="en-US" altLang="tr-TR" sz="200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1800" smtClean="0"/>
              <a:t>1. COBOL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1800" smtClean="0"/>
              <a:t>field_name </a:t>
            </a:r>
            <a:r>
              <a:rPr lang="en-US" altLang="tr-TR" sz="1600" smtClean="0">
                <a:latin typeface="Courier New" panose="02070309020205020404" pitchFamily="49" charset="0"/>
              </a:rPr>
              <a:t>OF</a:t>
            </a:r>
            <a:r>
              <a:rPr lang="en-US" altLang="tr-TR" sz="1800" smtClean="0"/>
              <a:t> record_name_1 </a:t>
            </a:r>
            <a:r>
              <a:rPr lang="en-US" altLang="tr-TR" sz="1600" smtClean="0">
                <a:latin typeface="Courier New" panose="02070309020205020404" pitchFamily="49" charset="0"/>
              </a:rPr>
              <a:t>OF</a:t>
            </a:r>
            <a:r>
              <a:rPr lang="en-US" altLang="tr-TR" sz="1800" smtClean="0"/>
              <a:t> ... </a:t>
            </a:r>
            <a:r>
              <a:rPr lang="en-US" altLang="tr-TR" sz="1600" smtClean="0">
                <a:latin typeface="Courier New" panose="02070309020205020404" pitchFamily="49" charset="0"/>
              </a:rPr>
              <a:t>OF</a:t>
            </a:r>
            <a:r>
              <a:rPr lang="en-US" altLang="tr-TR" sz="1800" smtClean="0"/>
              <a:t> record_name_n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1800" smtClean="0"/>
              <a:t>2. </a:t>
            </a:r>
            <a:r>
              <a:rPr lang="tr-TR" altLang="tr-TR" sz="1800" smtClean="0"/>
              <a:t>Diğerleri </a:t>
            </a:r>
            <a:r>
              <a:rPr lang="en-US" altLang="tr-TR" sz="1800" smtClean="0"/>
              <a:t>(</a:t>
            </a:r>
            <a:r>
              <a:rPr lang="tr-TR" altLang="tr-TR" sz="1800" smtClean="0"/>
              <a:t>nokta gösterimi</a:t>
            </a:r>
            <a:r>
              <a:rPr lang="en-US" altLang="tr-TR" sz="1800" smtClean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1800" smtClean="0"/>
              <a:t>record_name_1.record_name_2. ... record_name_n.field_name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tr-TR" sz="180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z="2000" smtClean="0">
                <a:solidFill>
                  <a:schemeClr val="tx2"/>
                </a:solidFill>
              </a:rPr>
              <a:t>Kaliteli referanslar </a:t>
            </a:r>
            <a:r>
              <a:rPr lang="tr-TR" altLang="tr-TR" sz="2000" smtClean="0"/>
              <a:t>bütün kayıt adlarını</a:t>
            </a:r>
            <a:r>
              <a:rPr lang="tr-TR" altLang="tr-TR" sz="2000" smtClean="0">
                <a:solidFill>
                  <a:schemeClr val="tx2"/>
                </a:solidFill>
              </a:rPr>
              <a:t> içermelidir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sz="2000" smtClean="0"/>
          </a:p>
          <a:p>
            <a:r>
              <a:rPr lang="tr-TR" altLang="tr-TR" sz="2000" smtClean="0">
                <a:solidFill>
                  <a:schemeClr val="tx2"/>
                </a:solidFill>
              </a:rPr>
              <a:t>Eliptik referanslar, </a:t>
            </a:r>
            <a:r>
              <a:rPr lang="tr-TR" altLang="tr-TR" sz="2000" smtClean="0"/>
              <a:t>referans belirsiz olmadığı sürece kayıt adlarının ihmal edilmesine izin verir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/>
              <a:t>	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FIRST, FIRST OF EMP-NAME</a:t>
            </a:r>
            <a:r>
              <a:rPr lang="en-US" altLang="tr-TR" sz="2000" smtClean="0"/>
              <a:t> </a:t>
            </a:r>
            <a:r>
              <a:rPr lang="tr-TR" altLang="tr-TR" sz="2000" smtClean="0"/>
              <a:t>ve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tr-TR" sz="2000" smtClean="0"/>
              <a:t> of EMP-REC </a:t>
            </a:r>
            <a:r>
              <a:rPr lang="tr-TR" altLang="tr-TR" sz="2000" smtClean="0"/>
              <a:t>çalışanın ilk isme eliptik başvurularıdır</a:t>
            </a:r>
            <a:endParaRPr lang="en-US" altLang="tr-TR" sz="20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5AB0C24-0AA9-46E8-9D35-C4EED98D0A1E}" type="slidenum">
              <a:rPr lang="en-US" altLang="tr-TR" sz="1000">
                <a:latin typeface="Arial" panose="020B0604020202020204" pitchFamily="34" charset="0"/>
              </a:rPr>
              <a:pPr/>
              <a:t>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İlkel Veri Tipleri</a:t>
            </a:r>
            <a:r>
              <a:rPr lang="en-US" altLang="tr-TR" smtClean="0"/>
              <a:t>: Integer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/>
              <a:t>Genellikle her zaman donanımın tam yansımasıdır</a:t>
            </a:r>
            <a:r>
              <a:rPr lang="en-US" altLang="tr-TR" smtClean="0"/>
              <a:t>, </a:t>
            </a:r>
            <a:r>
              <a:rPr lang="tr-TR" altLang="tr-TR" smtClean="0"/>
              <a:t>bu yüzden</a:t>
            </a:r>
            <a:r>
              <a:rPr lang="en-US" altLang="tr-TR" smtClean="0"/>
              <a:t> </a:t>
            </a:r>
            <a:r>
              <a:rPr lang="tr-TR" altLang="tr-TR" smtClean="0"/>
              <a:t>eşlenme</a:t>
            </a:r>
            <a:r>
              <a:rPr lang="en-US" altLang="tr-TR" smtClean="0"/>
              <a:t> </a:t>
            </a:r>
            <a:r>
              <a:rPr lang="tr-TR" altLang="tr-TR" smtClean="0"/>
              <a:t>önemsizdir</a:t>
            </a:r>
          </a:p>
          <a:p>
            <a:r>
              <a:rPr lang="tr-TR" altLang="tr-TR" smtClean="0"/>
              <a:t>Bir dilde en çok sekiz farklı integer tipi olabilir</a:t>
            </a:r>
            <a:endParaRPr lang="en-US" altLang="tr-TR" smtClean="0"/>
          </a:p>
          <a:p>
            <a:pPr eaLnBrk="1" hangingPunct="1"/>
            <a:r>
              <a:rPr lang="en-US" altLang="tr-TR" smtClean="0"/>
              <a:t>Java’</a:t>
            </a:r>
            <a:r>
              <a:rPr lang="tr-TR" altLang="tr-TR" smtClean="0"/>
              <a:t>nın integer tipi veri tipleri</a:t>
            </a:r>
            <a:r>
              <a:rPr lang="en-US" altLang="tr-TR" smtClean="0"/>
              <a:t>: </a:t>
            </a:r>
            <a:r>
              <a:rPr lang="en-US" altLang="tr-T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tr-T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tr-T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tr-T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B39E8CF-BB9D-4BD5-ADE8-7D218626401B}" type="slidenum">
              <a:rPr lang="en-US" altLang="tr-TR" sz="1000">
                <a:latin typeface="Arial" panose="020B0604020202020204" pitchFamily="34" charset="0"/>
              </a:rPr>
              <a:pPr/>
              <a:t>50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Kayıt İşlemleri</a:t>
            </a:r>
            <a:endParaRPr lang="en-US" altLang="tr-TR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tr-TR" altLang="tr-TR" sz="2800" smtClean="0"/>
              <a:t>Türler birbirinin aynısıysa atama çok yaygındır</a:t>
            </a:r>
          </a:p>
          <a:p>
            <a:pPr marL="342900" lvl="1" indent="-342900" eaLnBrk="1" hangingPunct="1">
              <a:buFontTx/>
              <a:buChar char="•"/>
            </a:pPr>
            <a:r>
              <a:rPr lang="tr-TR" altLang="tr-TR" sz="2800" smtClean="0"/>
              <a:t>Ada kayıt karşılaştırmaya izin verir</a:t>
            </a:r>
          </a:p>
          <a:p>
            <a:pPr marL="342900" lvl="1" indent="-342900" eaLnBrk="1" hangingPunct="1">
              <a:buFontTx/>
              <a:buChar char="•"/>
            </a:pPr>
            <a:r>
              <a:rPr lang="tr-TR" altLang="tr-TR" sz="2800" smtClean="0"/>
              <a:t>Ada’da kayıtlar toplam literalleriyle kullanılabilir</a:t>
            </a:r>
          </a:p>
          <a:p>
            <a:pPr marL="342900" lvl="1" indent="-342900" eaLnBrk="1" hangingPunct="1">
              <a:buFontTx/>
              <a:buChar char="•"/>
            </a:pPr>
            <a:r>
              <a:rPr lang="tr-TR" altLang="tr-TR" sz="2800" smtClean="0"/>
              <a:t>COBOL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MOVE CORRESPONDING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altLang="tr-TR" smtClean="0"/>
              <a:t>sağlar</a:t>
            </a:r>
          </a:p>
          <a:p>
            <a:pPr marL="342900" lvl="1" indent="-342900" eaLnBrk="1" hangingPunct="1"/>
            <a:r>
              <a:rPr lang="tr-TR" altLang="tr-TR" smtClean="0"/>
              <a:t>Hedef kaydında karşılık gelen bir alan için kaynak bir kayıt olanını kopyalar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2738247-CD3D-486E-A542-0854403E5CB5}" type="slidenum">
              <a:rPr lang="en-US" altLang="tr-TR" sz="1000">
                <a:latin typeface="Arial" panose="020B0604020202020204" pitchFamily="34" charset="0"/>
              </a:rPr>
              <a:pPr/>
              <a:t>51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5344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Dizilerin Değerlendirilmesi ve Karşılaştırılması</a:t>
            </a:r>
            <a:endParaRPr lang="en-US" altLang="tr-TR" smtClean="0"/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/>
              <a:t>Veri değerlerinin toplanması heterojen olduğunda kayıtlar kullanılır</a:t>
            </a:r>
          </a:p>
          <a:p>
            <a:r>
              <a:rPr lang="tr-TR" altLang="tr-TR" smtClean="0"/>
              <a:t>D</a:t>
            </a:r>
            <a:r>
              <a:rPr lang="en-US" altLang="tr-TR" smtClean="0"/>
              <a:t>izi </a:t>
            </a:r>
            <a:r>
              <a:rPr lang="tr-TR" altLang="tr-TR" smtClean="0"/>
              <a:t>elemanlarına erişim kayıt alanlarına </a:t>
            </a:r>
            <a:r>
              <a:rPr lang="en-US" altLang="tr-TR" smtClean="0"/>
              <a:t>erişim</a:t>
            </a:r>
            <a:r>
              <a:rPr lang="tr-TR" altLang="tr-TR" smtClean="0"/>
              <a:t>den daha yavaştır</a:t>
            </a:r>
            <a:r>
              <a:rPr lang="en-US" altLang="tr-TR" smtClean="0"/>
              <a:t>, </a:t>
            </a:r>
            <a:r>
              <a:rPr lang="tr-TR" altLang="tr-TR" smtClean="0"/>
              <a:t>çünkü altsimgeler dinamiktir</a:t>
            </a:r>
            <a:r>
              <a:rPr lang="en-US" altLang="tr-TR" smtClean="0"/>
              <a:t> (</a:t>
            </a:r>
            <a:r>
              <a:rPr lang="tr-TR" altLang="tr-TR" smtClean="0"/>
              <a:t>alan adları</a:t>
            </a:r>
            <a:r>
              <a:rPr lang="en-US" altLang="tr-TR" smtClean="0"/>
              <a:t> stati</a:t>
            </a:r>
            <a:r>
              <a:rPr lang="tr-TR" altLang="tr-TR" smtClean="0"/>
              <a:t>ktir</a:t>
            </a:r>
            <a:r>
              <a:rPr lang="en-US" altLang="tr-TR" smtClean="0"/>
              <a:t>)</a:t>
            </a:r>
          </a:p>
          <a:p>
            <a:r>
              <a:rPr lang="en-US" altLang="tr-TR" smtClean="0"/>
              <a:t>D</a:t>
            </a:r>
            <a:r>
              <a:rPr lang="tr-TR" altLang="tr-TR" smtClean="0"/>
              <a:t>i</a:t>
            </a:r>
            <a:r>
              <a:rPr lang="en-US" altLang="tr-TR" smtClean="0"/>
              <a:t>nami</a:t>
            </a:r>
            <a:r>
              <a:rPr lang="tr-TR" altLang="tr-TR" smtClean="0"/>
              <a:t>k altsimgeler</a:t>
            </a:r>
            <a:r>
              <a:rPr lang="en-US" altLang="tr-TR" smtClean="0"/>
              <a:t> </a:t>
            </a:r>
            <a:r>
              <a:rPr lang="tr-TR" altLang="tr-TR" smtClean="0"/>
              <a:t>kayıt alanına erişimle kullanılabilirdi</a:t>
            </a:r>
            <a:r>
              <a:rPr lang="en-US" altLang="tr-TR" smtClean="0"/>
              <a:t>,</a:t>
            </a:r>
            <a:r>
              <a:rPr lang="tr-TR" altLang="tr-TR" smtClean="0"/>
              <a:t> fakat o zaman tip kontrolüne izin vermeyecekti</a:t>
            </a:r>
            <a:r>
              <a:rPr lang="en-US" altLang="tr-TR" smtClean="0"/>
              <a:t> ve </a:t>
            </a:r>
            <a:r>
              <a:rPr lang="tr-TR" altLang="tr-TR" smtClean="0"/>
              <a:t>çok daha yavaş olacaktı</a:t>
            </a:r>
            <a:endParaRPr lang="en-US" altLang="tr-TR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B5A7E47-606E-40D4-8AFE-D40124B2672E}" type="slidenum">
              <a:rPr lang="en-US" altLang="tr-TR" sz="1000">
                <a:latin typeface="Arial" panose="020B0604020202020204" pitchFamily="34" charset="0"/>
              </a:rPr>
              <a:pPr/>
              <a:t>52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Kayıt Tipinin Uygulanması</a:t>
            </a:r>
            <a:endParaRPr lang="en-US" altLang="tr-TR" smtClean="0"/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295275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457200" y="2819400"/>
            <a:ext cx="441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tr-TR" altLang="tr-TR">
                <a:latin typeface="Lucida Sans Unicode" panose="020B0602030504020204" pitchFamily="34" charset="0"/>
              </a:rPr>
              <a:t>Kayıtların başlangıcına göre  karşılık gelen adresi her alanı ile ilişkilidir</a:t>
            </a:r>
            <a:endParaRPr lang="en-US" altLang="tr-T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Demet (Tuple)</a:t>
            </a:r>
            <a:r>
              <a:rPr lang="en-US" altLang="tr-TR" smtClean="0"/>
              <a:t> T</a:t>
            </a:r>
            <a:r>
              <a:rPr lang="tr-TR" altLang="tr-TR" smtClean="0"/>
              <a:t>ipi</a:t>
            </a:r>
            <a:endParaRPr lang="en-US" altLang="tr-TR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Demet veri tipi kayıt veri tipine benzeyen bir veri tipidir</a:t>
            </a:r>
            <a:endParaRPr lang="en-US" altLang="tr-TR" smtClean="0"/>
          </a:p>
          <a:p>
            <a:r>
              <a:rPr lang="tr-TR" altLang="tr-TR" smtClean="0"/>
              <a:t>Python, ML, F#, C# (.NET 4.0 ile birlikte)’ta kullanılır. Fonksiyonlara birden fazla değer döndürür</a:t>
            </a:r>
            <a:endParaRPr lang="en-US" altLang="tr-TR" smtClean="0"/>
          </a:p>
          <a:p>
            <a:pPr lvl="1"/>
            <a:r>
              <a:rPr lang="en-US" altLang="tr-TR" smtClean="0"/>
              <a:t>Python</a:t>
            </a:r>
          </a:p>
          <a:p>
            <a:pPr lvl="2"/>
            <a:r>
              <a:rPr lang="tr-TR" altLang="tr-TR" smtClean="0"/>
              <a:t>Listelerle yakından ilişkili ama değiştirilemez</a:t>
            </a:r>
            <a:endParaRPr lang="en-US" altLang="tr-TR" smtClean="0"/>
          </a:p>
          <a:p>
            <a:pPr lvl="2"/>
            <a:r>
              <a:rPr lang="tr-TR" altLang="tr-TR" smtClean="0"/>
              <a:t>Demet oluşturma</a:t>
            </a:r>
            <a:endParaRPr lang="en-US" altLang="tr-TR" smtClean="0"/>
          </a:p>
          <a:p>
            <a:pPr lvl="2">
              <a:buFontTx/>
              <a:buNone/>
            </a:pPr>
            <a:r>
              <a:rPr lang="en-US" altLang="tr-TR" smtClean="0"/>
              <a:t>   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myTuple = (3, 5.8, ′apple′)</a:t>
            </a:r>
          </a:p>
          <a:p>
            <a:pPr lvl="2">
              <a:buFontTx/>
              <a:buNone/>
            </a:pPr>
            <a:r>
              <a:rPr lang="en-US" altLang="tr-TR" smtClean="0"/>
              <a:t>   </a:t>
            </a:r>
            <a:r>
              <a:rPr lang="tr-TR" altLang="tr-TR" smtClean="0"/>
              <a:t>İndislerini (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tr-TR" altLang="tr-TR" smtClean="0"/>
              <a:t>’den başlayarak) referanslandırır</a:t>
            </a:r>
          </a:p>
          <a:p>
            <a:pPr lvl="2">
              <a:buFontTx/>
              <a:buNone/>
            </a:pP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tr-TR" altLang="tr-TR" smtClean="0"/>
              <a:t> operatörünü kullanır ve </a:t>
            </a:r>
            <a:r>
              <a:rPr lang="tr-TR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tr-TR" altLang="tr-TR" smtClean="0"/>
              <a:t> komutuyla silinir</a:t>
            </a:r>
            <a:endParaRPr lang="en-US" altLang="tr-TR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A25D451-2FA8-49FA-BD28-3034FCB4F51A}" type="slidenum">
              <a:rPr lang="en-US" altLang="tr-TR" sz="1000">
                <a:latin typeface="Arial" panose="020B0604020202020204" pitchFamily="34" charset="0"/>
              </a:rPr>
              <a:pPr/>
              <a:t>53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Demet (Tuple) Tipi </a:t>
            </a:r>
            <a:r>
              <a:rPr lang="tr-TR" altLang="tr-TR" sz="2800" smtClean="0"/>
              <a:t>(devamı)</a:t>
            </a:r>
            <a:endParaRPr lang="en-US" altLang="tr-TR" sz="2800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953000"/>
          </a:xfrm>
        </p:spPr>
        <p:txBody>
          <a:bodyPr/>
          <a:lstStyle/>
          <a:p>
            <a:r>
              <a:rPr lang="en-US" altLang="tr-TR" smtClean="0"/>
              <a:t>ML</a:t>
            </a:r>
          </a:p>
          <a:p>
            <a:pPr>
              <a:buFontTx/>
              <a:buNone/>
            </a:pPr>
            <a:r>
              <a:rPr lang="en-US" altLang="tr-TR" smtClean="0"/>
              <a:t>     </a:t>
            </a:r>
            <a:r>
              <a:rPr lang="en-US" altLang="tr-T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myTuple = (3, 5.8, ′apple′);</a:t>
            </a:r>
          </a:p>
          <a:p>
            <a:pPr>
              <a:buFontTx/>
              <a:buNone/>
            </a:pPr>
            <a:r>
              <a:rPr lang="en-US" altLang="tr-TR" smtClean="0"/>
              <a:t>  - </a:t>
            </a:r>
            <a:r>
              <a:rPr lang="tr-TR" altLang="tr-TR" smtClean="0"/>
              <a:t>Takipçilere erişim</a:t>
            </a:r>
            <a:r>
              <a:rPr lang="en-US" altLang="tr-TR" smtClean="0"/>
              <a:t>:</a:t>
            </a:r>
          </a:p>
          <a:p>
            <a:pPr>
              <a:buFontTx/>
              <a:buNone/>
            </a:pPr>
            <a:r>
              <a:rPr lang="en-US" altLang="tr-TR" smtClean="0"/>
              <a:t>    </a:t>
            </a:r>
            <a:r>
              <a:rPr lang="en-US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#1(myTuple)</a:t>
            </a:r>
            <a:r>
              <a:rPr lang="en-US" altLang="tr-TR" smtClean="0"/>
              <a:t> </a:t>
            </a:r>
            <a:r>
              <a:rPr lang="tr-TR" altLang="tr-TR" smtClean="0"/>
              <a:t>demetin ilk elemanı</a:t>
            </a:r>
            <a:endParaRPr lang="en-US" altLang="tr-TR" smtClean="0"/>
          </a:p>
          <a:p>
            <a:pPr>
              <a:buFontTx/>
              <a:buNone/>
            </a:pPr>
            <a:r>
              <a:rPr lang="en-US" altLang="tr-TR" smtClean="0"/>
              <a:t>  - </a:t>
            </a:r>
            <a:r>
              <a:rPr lang="tr-TR" altLang="tr-TR" smtClean="0"/>
              <a:t>Yeni bir demet aşağıdaki gibi tanımlanır</a:t>
            </a:r>
            <a:endParaRPr lang="en-US" altLang="tr-TR" smtClean="0"/>
          </a:p>
          <a:p>
            <a:pPr>
              <a:buFontTx/>
              <a:buNone/>
            </a:pPr>
            <a:r>
              <a:rPr lang="en-US" altLang="tr-TR" smtClean="0"/>
              <a:t>     </a:t>
            </a:r>
            <a:r>
              <a:rPr lang="en-US" altLang="tr-T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intReal = </a:t>
            </a:r>
            <a:r>
              <a:rPr lang="en-US" altLang="tr-T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tr-T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tr-TR" smtClean="0"/>
              <a:t>F#</a:t>
            </a:r>
          </a:p>
          <a:p>
            <a:pPr>
              <a:buFontTx/>
              <a:buNone/>
            </a:pPr>
            <a:r>
              <a:rPr lang="en-US" altLang="tr-TR" smtClean="0"/>
              <a:t>    </a:t>
            </a:r>
            <a:r>
              <a:rPr lang="en-US" altLang="tr-T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tup = (3, 5, 7)</a:t>
            </a:r>
          </a:p>
          <a:p>
            <a:pPr>
              <a:buFontTx/>
              <a:buNone/>
            </a:pPr>
            <a:r>
              <a:rPr lang="en-US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tr-TR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a, b, c = tup</a:t>
            </a:r>
            <a:r>
              <a:rPr lang="tr-TR" altLang="tr-TR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(a, b, c) </a:t>
            </a:r>
            <a:r>
              <a:rPr lang="tr-TR" altLang="tr-TR" smtClean="0">
                <a:cs typeface="Courier New" panose="02070309020205020404" pitchFamily="49" charset="0"/>
              </a:rPr>
              <a:t>demet modelini bu demete atar</a:t>
            </a:r>
            <a:endParaRPr lang="en-US" altLang="tr-TR" smtClean="0">
              <a:cs typeface="Courier New" panose="02070309020205020404" pitchFamily="49" charset="0"/>
            </a:endParaRP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3310CDA-B5BF-4DD0-85D2-7C88EEAF98EF}" type="slidenum">
              <a:rPr lang="en-US" altLang="tr-TR" sz="1000">
                <a:latin typeface="Arial" panose="020B0604020202020204" pitchFamily="34" charset="0"/>
              </a:rPr>
              <a:pPr/>
              <a:t>54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Liste Tipleri</a:t>
            </a:r>
            <a:endParaRPr lang="en-US" altLang="tr-TR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562600"/>
          </a:xfrm>
        </p:spPr>
        <p:txBody>
          <a:bodyPr/>
          <a:lstStyle/>
          <a:p>
            <a:r>
              <a:rPr lang="tr-TR" altLang="tr-TR" smtClean="0"/>
              <a:t>LISP ve </a:t>
            </a:r>
            <a:r>
              <a:rPr lang="tr-TR" altLang="tr-TR" smtClean="0">
                <a:cs typeface="Courier New" panose="02070309020205020404" pitchFamily="49" charset="0"/>
              </a:rPr>
              <a:t>Scheme</a:t>
            </a:r>
            <a:r>
              <a:rPr lang="tr-TR" altLang="tr-TR" smtClean="0"/>
              <a:t> listeleri parantez ayracıyla kullanılırlar ve elemanlar arasına virgül konulmaz</a:t>
            </a:r>
            <a:endParaRPr lang="en-US" altLang="tr-TR" smtClean="0"/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(A B C D) </a:t>
            </a:r>
            <a:r>
              <a:rPr lang="tr-TR" altLang="tr-TR" smtClean="0"/>
              <a:t>ve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(A (B C) D)</a:t>
            </a:r>
          </a:p>
          <a:p>
            <a:r>
              <a:rPr lang="tr-TR" altLang="tr-TR" smtClean="0"/>
              <a:t>Veri ve kod aynı biçimdedir</a:t>
            </a:r>
            <a:endParaRPr lang="en-US" altLang="tr-TR" smtClean="0"/>
          </a:p>
          <a:p>
            <a:pPr>
              <a:buFontTx/>
              <a:buNone/>
            </a:pPr>
            <a:r>
              <a:rPr lang="en-US" altLang="tr-TR" sz="2000" smtClean="0"/>
              <a:t>       </a:t>
            </a:r>
            <a:r>
              <a:rPr lang="tr-TR" altLang="tr-TR" sz="2400" smtClean="0"/>
              <a:t>Veri</a:t>
            </a:r>
            <a:r>
              <a:rPr lang="en-US" altLang="tr-TR" sz="2400" smtClean="0"/>
              <a:t>,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(A B C)</a:t>
            </a:r>
            <a:r>
              <a:rPr lang="en-US" altLang="tr-TR" sz="2000" smtClean="0"/>
              <a:t> </a:t>
            </a:r>
            <a:endParaRPr lang="en-US" altLang="tr-TR" sz="2400" smtClean="0"/>
          </a:p>
          <a:p>
            <a:pPr>
              <a:buFontTx/>
              <a:buNone/>
            </a:pPr>
            <a:r>
              <a:rPr lang="en-US" altLang="tr-TR" sz="2000" smtClean="0"/>
              <a:t>       </a:t>
            </a:r>
            <a:r>
              <a:rPr lang="tr-TR" altLang="tr-TR" sz="2400" smtClean="0"/>
              <a:t>Kod</a:t>
            </a:r>
            <a:r>
              <a:rPr lang="en-US" altLang="tr-TR" sz="2400" smtClean="0"/>
              <a:t>,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(A B C)</a:t>
            </a:r>
            <a:r>
              <a:rPr lang="en-US" altLang="tr-TR" sz="2000" smtClean="0"/>
              <a:t> </a:t>
            </a:r>
            <a:r>
              <a:rPr lang="tr-TR" altLang="tr-TR" sz="2400" smtClean="0"/>
              <a:t>bir fonksiyonun parametreleri</a:t>
            </a:r>
            <a:endParaRPr lang="en-US" altLang="tr-T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altLang="tr-TR" smtClean="0">
                <a:cs typeface="Courier New" panose="02070309020205020404" pitchFamily="49" charset="0"/>
              </a:rPr>
              <a:t>Yorumlayıcı hangi listeye ihtiyaç duyacağını bilmelidir. Buradaki karmaşıklığı ortadan kaldırmak için veri listelerinin önüne kesme işareti konur</a:t>
            </a:r>
            <a:endParaRPr lang="en-US" altLang="tr-TR" smtClean="0"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′(A B C) </a:t>
            </a:r>
            <a:r>
              <a:rPr lang="en-US" altLang="tr-TR" sz="2400" smtClean="0">
                <a:cs typeface="Courier New" panose="02070309020205020404" pitchFamily="49" charset="0"/>
              </a:rPr>
              <a:t>is data</a:t>
            </a:r>
          </a:p>
          <a:p>
            <a:endParaRPr lang="en-US" altLang="tr-TR" smtClean="0"/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910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2012 Addison-Wesley. All rights reserved.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68EA90D-A7B1-47FA-B728-501A335B5735}" type="slidenum">
              <a:rPr lang="en-US" altLang="tr-TR" sz="1000">
                <a:latin typeface="Arial" panose="020B0604020202020204" pitchFamily="34" charset="0"/>
              </a:rPr>
              <a:pPr/>
              <a:t>55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List</a:t>
            </a:r>
            <a:r>
              <a:rPr lang="tr-TR" altLang="tr-TR" smtClean="0"/>
              <a:t>e</a:t>
            </a:r>
            <a:r>
              <a:rPr lang="en-US" altLang="tr-TR" smtClean="0"/>
              <a:t> T</a:t>
            </a:r>
            <a:r>
              <a:rPr lang="tr-TR" altLang="tr-TR" smtClean="0"/>
              <a:t>ipleri</a:t>
            </a:r>
            <a:r>
              <a:rPr lang="en-US" altLang="tr-TR" smtClean="0"/>
              <a:t> </a:t>
            </a:r>
            <a:r>
              <a:rPr lang="tr-TR" altLang="tr-TR" sz="2800" smtClean="0"/>
              <a:t>(devamı</a:t>
            </a:r>
            <a:r>
              <a:rPr lang="en-US" altLang="tr-TR" sz="2800" smtClean="0"/>
              <a:t>)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r>
              <a:rPr lang="tr-TR" altLang="tr-TR" smtClean="0">
                <a:cs typeface="Courier New" panose="02070309020205020404" pitchFamily="49" charset="0"/>
              </a:rPr>
              <a:t>Scheme İçerisindeki Liste Operatörleri</a:t>
            </a:r>
            <a:endParaRPr lang="en-US" altLang="tr-TR" smtClean="0">
              <a:cs typeface="Courier New" panose="02070309020205020404" pitchFamily="49" charset="0"/>
            </a:endParaRPr>
          </a:p>
          <a:p>
            <a:pPr lvl="1"/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altLang="tr-TR" smtClean="0">
                <a:cs typeface="Courier New" panose="02070309020205020404" pitchFamily="49" charset="0"/>
              </a:rPr>
              <a:t> </a:t>
            </a:r>
            <a:r>
              <a:rPr lang="tr-TR" altLang="tr-TR" smtClean="0">
                <a:cs typeface="Courier New" panose="02070309020205020404" pitchFamily="49" charset="0"/>
              </a:rPr>
              <a:t>listesi ilk elemanını döndürürse</a:t>
            </a:r>
            <a:endParaRPr lang="en-US" altLang="tr-TR" smtClean="0"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tr-TR" smtClean="0">
                <a:cs typeface="Courier New" panose="02070309020205020404" pitchFamily="49" charset="0"/>
              </a:rPr>
              <a:t>  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(CAR ′(A B C))</a:t>
            </a:r>
            <a:r>
              <a:rPr lang="en-US" altLang="tr-TR" smtClean="0">
                <a:cs typeface="Courier New" panose="02070309020205020404" pitchFamily="49" charset="0"/>
              </a:rPr>
              <a:t> returns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lvl="1"/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tr-TR" smtClean="0">
                <a:cs typeface="Courier New" panose="02070309020205020404" pitchFamily="49" charset="0"/>
              </a:rPr>
              <a:t> </a:t>
            </a:r>
            <a:r>
              <a:rPr lang="tr-TR" altLang="tr-TR" smtClean="0"/>
              <a:t>ilk elemanı söküldükten sonra kendi listesinde parametresi kalanı verir</a:t>
            </a:r>
            <a:endParaRPr lang="en-US" altLang="tr-TR" smtClean="0"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tr-TR" smtClean="0">
                <a:cs typeface="Courier New" panose="02070309020205020404" pitchFamily="49" charset="0"/>
              </a:rPr>
              <a:t>  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(CDR ′(A B C)) </a:t>
            </a:r>
            <a:r>
              <a:rPr lang="en-US" altLang="tr-TR" smtClean="0">
                <a:cs typeface="Courier New" panose="02070309020205020404" pitchFamily="49" charset="0"/>
              </a:rPr>
              <a:t>returns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(B C)</a:t>
            </a:r>
            <a:endParaRPr lang="en-US" altLang="tr-TR" sz="2000" smtClean="0"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tr-TR" smtClean="0">
                <a:cs typeface="Courier New" panose="02070309020205020404" pitchFamily="49" charset="0"/>
              </a:rPr>
              <a:t> -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en-US" altLang="tr-TR" smtClean="0">
                <a:cs typeface="Courier New" panose="02070309020205020404" pitchFamily="49" charset="0"/>
              </a:rPr>
              <a:t> </a:t>
            </a:r>
            <a:r>
              <a:rPr lang="tr-TR" altLang="tr-TR" smtClean="0"/>
              <a:t>Yeni bir liste yapmak için ikinci parametre, bir liste içine ilk parametre koyar</a:t>
            </a:r>
            <a:endParaRPr lang="en-US" altLang="tr-TR" smtClean="0"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tr-TR" smtClean="0">
                <a:cs typeface="Courier New" panose="02070309020205020404" pitchFamily="49" charset="0"/>
              </a:rPr>
              <a:t>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(CONS ′A (B C)) </a:t>
            </a:r>
            <a:r>
              <a:rPr lang="en-US" altLang="tr-TR" smtClean="0">
                <a:cs typeface="Courier New" panose="02070309020205020404" pitchFamily="49" charset="0"/>
              </a:rPr>
              <a:t>returns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(A B C)</a:t>
            </a:r>
          </a:p>
          <a:p>
            <a:pPr lvl="1">
              <a:buFontTx/>
              <a:buChar char="-"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tr-TR" smtClean="0">
                <a:cs typeface="Courier New" panose="02070309020205020404" pitchFamily="49" charset="0"/>
              </a:rPr>
              <a:t> </a:t>
            </a:r>
            <a:r>
              <a:rPr lang="tr-TR" altLang="tr-TR" smtClean="0">
                <a:cs typeface="Courier New" panose="02070309020205020404" pitchFamily="49" charset="0"/>
              </a:rPr>
              <a:t>yeni bir liste döndürür</a:t>
            </a:r>
            <a:endParaRPr lang="en-US" altLang="tr-TR" smtClean="0"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(LIST ′A ′B ′(C D))</a:t>
            </a:r>
            <a:r>
              <a:rPr lang="en-US" altLang="tr-TR" smtClean="0">
                <a:cs typeface="Courier New" panose="02070309020205020404" pitchFamily="49" charset="0"/>
              </a:rPr>
              <a:t> returns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(A B (C D))</a:t>
            </a:r>
            <a:endParaRPr lang="en-US" altLang="tr-TR" sz="2000" smtClean="0">
              <a:cs typeface="Courier New" panose="02070309020205020404" pitchFamily="49" charset="0"/>
            </a:endParaRP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3047847-AFF8-4014-A11F-D49F1516FCA8}" type="slidenum">
              <a:rPr lang="en-US" altLang="tr-TR" sz="1000">
                <a:latin typeface="Arial" panose="020B0604020202020204" pitchFamily="34" charset="0"/>
              </a:rPr>
              <a:pPr/>
              <a:t>56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List</a:t>
            </a:r>
            <a:r>
              <a:rPr lang="tr-TR" altLang="tr-TR" smtClean="0"/>
              <a:t>e</a:t>
            </a:r>
            <a:r>
              <a:rPr lang="en-US" altLang="tr-TR" smtClean="0"/>
              <a:t> T</a:t>
            </a:r>
            <a:r>
              <a:rPr lang="tr-TR" altLang="tr-TR" smtClean="0"/>
              <a:t>ipleri</a:t>
            </a:r>
            <a:r>
              <a:rPr lang="en-US" altLang="tr-TR" smtClean="0"/>
              <a:t> </a:t>
            </a:r>
            <a:r>
              <a:rPr lang="tr-TR" altLang="tr-TR" sz="2800" smtClean="0"/>
              <a:t>(devamı</a:t>
            </a:r>
            <a:r>
              <a:rPr lang="en-US" altLang="tr-TR" sz="2800" smtClean="0"/>
              <a:t>)</a:t>
            </a:r>
            <a:endParaRPr lang="en-US" altLang="tr-TR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572000"/>
          </a:xfrm>
        </p:spPr>
        <p:txBody>
          <a:bodyPr/>
          <a:lstStyle/>
          <a:p>
            <a:r>
              <a:rPr lang="tr-TR" altLang="tr-TR" smtClean="0"/>
              <a:t>ML’de Liste Operatörleri</a:t>
            </a:r>
            <a:endParaRPr lang="en-US" altLang="tr-TR" smtClean="0"/>
          </a:p>
          <a:p>
            <a:pPr lvl="1"/>
            <a:r>
              <a:rPr lang="tr-TR" altLang="tr-TR" smtClean="0"/>
              <a:t>Listeler parantez içinde yazılır ve elemanları virgüllerle ayrılır</a:t>
            </a:r>
          </a:p>
          <a:p>
            <a:pPr lvl="1"/>
            <a:r>
              <a:rPr lang="tr-TR" altLang="tr-TR" smtClean="0"/>
              <a:t>Liste elemanları aynı veri tipinde olmalıdır</a:t>
            </a:r>
            <a:endParaRPr lang="en-US" altLang="tr-TR" smtClean="0"/>
          </a:p>
          <a:p>
            <a:pPr lvl="1"/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en-US" altLang="tr-TR" smtClean="0"/>
              <a:t> f</a:t>
            </a:r>
            <a:r>
              <a:rPr lang="tr-TR" altLang="tr-TR" smtClean="0"/>
              <a:t>onksiyonu ML dilinin binary operatörüdür</a:t>
            </a:r>
            <a:r>
              <a:rPr lang="en-US" altLang="tr-TR" smtClean="0"/>
              <a:t>,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</a:p>
          <a:p>
            <a:pPr lvl="1">
              <a:buFontTx/>
              <a:buNone/>
            </a:pPr>
            <a:r>
              <a:rPr lang="en-US" altLang="tr-TR" smtClean="0"/>
              <a:t>   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3 :: [5, 7, 9]</a:t>
            </a:r>
            <a:r>
              <a:rPr lang="en-US" altLang="tr-TR" smtClean="0"/>
              <a:t> evaluates </a:t>
            </a:r>
            <a:r>
              <a:rPr lang="tr-TR" altLang="tr-TR" smtClean="0"/>
              <a:t>to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lvl="1"/>
            <a:r>
              <a:rPr lang="tr-TR" altLang="tr-TR" smtClean="0"/>
              <a:t>Scheme’de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tr-TR" altLang="tr-TR" smtClean="0">
                <a:solidFill>
                  <a:srgbClr val="FF0000"/>
                </a:solidFill>
              </a:rPr>
              <a:t> </a:t>
            </a:r>
            <a:r>
              <a:rPr lang="tr-TR" altLang="tr-TR" smtClean="0"/>
              <a:t>ve</a:t>
            </a:r>
            <a:r>
              <a:rPr lang="tr-TR" altLang="tr-TR" smtClean="0">
                <a:solidFill>
                  <a:srgbClr val="FF0000"/>
                </a:solidFill>
              </a:rPr>
              <a:t>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CDL</a:t>
            </a:r>
            <a:r>
              <a:rPr lang="tr-TR" altLang="tr-TR" smtClean="0">
                <a:solidFill>
                  <a:srgbClr val="FF0000"/>
                </a:solidFill>
              </a:rPr>
              <a:t> </a:t>
            </a:r>
            <a:r>
              <a:rPr lang="tr-TR" altLang="tr-TR" smtClean="0"/>
              <a:t>fonksiyonları burada sırasıyla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tr-TR" altLang="tr-TR" smtClean="0">
                <a:solidFill>
                  <a:srgbClr val="FF0000"/>
                </a:solidFill>
              </a:rPr>
              <a:t> </a:t>
            </a:r>
            <a:r>
              <a:rPr lang="tr-TR" altLang="tr-TR" smtClean="0"/>
              <a:t>ve</a:t>
            </a:r>
            <a:r>
              <a:rPr lang="tr-TR" altLang="tr-TR" smtClean="0">
                <a:solidFill>
                  <a:srgbClr val="FF0000"/>
                </a:solidFill>
              </a:rPr>
              <a:t>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tr-TR" altLang="tr-TR" smtClean="0">
                <a:solidFill>
                  <a:srgbClr val="FF0000"/>
                </a:solidFill>
              </a:rPr>
              <a:t> </a:t>
            </a:r>
            <a:r>
              <a:rPr lang="tr-TR" altLang="tr-TR" smtClean="0"/>
              <a:t>olarak adlandırılır</a:t>
            </a:r>
            <a:endParaRPr lang="en-US" altLang="tr-TR" smtClean="0"/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B3FA46B-3275-4905-86A2-010095507EFD}" type="slidenum">
              <a:rPr lang="en-US" altLang="tr-TR" sz="1000">
                <a:latin typeface="Arial" panose="020B0604020202020204" pitchFamily="34" charset="0"/>
              </a:rPr>
              <a:pPr/>
              <a:t>57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List</a:t>
            </a:r>
            <a:r>
              <a:rPr lang="tr-TR" altLang="tr-TR" smtClean="0"/>
              <a:t>e</a:t>
            </a:r>
            <a:r>
              <a:rPr lang="en-US" altLang="tr-TR" smtClean="0"/>
              <a:t> T</a:t>
            </a:r>
            <a:r>
              <a:rPr lang="tr-TR" altLang="tr-TR" smtClean="0"/>
              <a:t>ipleri</a:t>
            </a:r>
            <a:r>
              <a:rPr lang="en-US" altLang="tr-TR" smtClean="0"/>
              <a:t> </a:t>
            </a:r>
            <a:r>
              <a:rPr lang="tr-TR" altLang="tr-TR" sz="2800" smtClean="0"/>
              <a:t>(devamı</a:t>
            </a:r>
            <a:r>
              <a:rPr lang="en-US" altLang="tr-TR" sz="2800" smtClean="0"/>
              <a:t>)</a:t>
            </a:r>
            <a:endParaRPr lang="en-US" altLang="tr-TR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410200"/>
          </a:xfrm>
        </p:spPr>
        <p:txBody>
          <a:bodyPr/>
          <a:lstStyle/>
          <a:p>
            <a:r>
              <a:rPr lang="en-US" altLang="tr-TR" smtClean="0"/>
              <a:t>F# List</a:t>
            </a:r>
            <a:r>
              <a:rPr lang="tr-TR" altLang="tr-TR" smtClean="0"/>
              <a:t>eler</a:t>
            </a:r>
            <a:r>
              <a:rPr lang="en-US" altLang="tr-TR" smtClean="0"/>
              <a:t> </a:t>
            </a:r>
          </a:p>
          <a:p>
            <a:pPr lvl="1"/>
            <a:r>
              <a:rPr lang="tr-TR" altLang="tr-TR" smtClean="0"/>
              <a:t>ML dilindeki liste yapısına benzer, yalnızca elemanların ayrılmasıyla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tr-TR" altLang="tr-TR" smtClean="0"/>
              <a:t> ve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tr-TR" altLang="tr-TR" smtClean="0"/>
              <a:t> metotları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tr-TR" altLang="tr-TR" smtClean="0"/>
              <a:t> sınıfının içinde yer alır</a:t>
            </a:r>
            <a:endParaRPr lang="en-US" altLang="tr-TR" smtClean="0"/>
          </a:p>
          <a:p>
            <a:r>
              <a:rPr lang="en-US" altLang="tr-TR" smtClean="0"/>
              <a:t>Python List</a:t>
            </a:r>
            <a:r>
              <a:rPr lang="tr-TR" altLang="tr-TR" smtClean="0"/>
              <a:t>eler</a:t>
            </a:r>
            <a:endParaRPr lang="en-US" altLang="tr-TR" smtClean="0"/>
          </a:p>
          <a:p>
            <a:pPr lvl="1"/>
            <a:r>
              <a:rPr lang="tr-TR" altLang="tr-TR" smtClean="0"/>
              <a:t>Liste veri tipi genelde Python dizileri olarak sunulur</a:t>
            </a:r>
            <a:endParaRPr lang="en-US" altLang="tr-TR" smtClean="0"/>
          </a:p>
          <a:p>
            <a:pPr lvl="1"/>
            <a:r>
              <a:rPr lang="tr-TR" altLang="tr-TR" smtClean="0"/>
              <a:t>Genelde LISP, ML, F# ve Python listeleri birbirine benzemez</a:t>
            </a:r>
            <a:endParaRPr lang="en-US" altLang="tr-TR" smtClean="0"/>
          </a:p>
          <a:p>
            <a:pPr lvl="1"/>
            <a:r>
              <a:rPr lang="tr-TR" altLang="tr-TR" smtClean="0"/>
              <a:t>Listedeki elemanlar değişik veri tiplerinden olabilirler</a:t>
            </a:r>
            <a:endParaRPr lang="en-US" altLang="tr-TR" smtClean="0"/>
          </a:p>
          <a:p>
            <a:pPr lvl="1"/>
            <a:r>
              <a:rPr lang="tr-TR" altLang="tr-TR" smtClean="0"/>
              <a:t>Liste oluşturulması aşağıdaki gibidir</a:t>
            </a:r>
            <a:endParaRPr lang="en-US" altLang="tr-TR" smtClean="0"/>
          </a:p>
          <a:p>
            <a:pPr lvl="1">
              <a:buFontTx/>
              <a:buNone/>
            </a:pPr>
            <a:r>
              <a:rPr lang="en-US" altLang="tr-TR" smtClean="0"/>
              <a:t>   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myList = [3, 5.8, "grape</a:t>
            </a:r>
            <a:r>
              <a:rPr lang="en-US" altLang="tr-TR" sz="2000" smtClean="0">
                <a:latin typeface="Courier New" panose="02070309020205020404" pitchFamily="49" charset="0"/>
              </a:rPr>
              <a:t>"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altLang="tr-TR" smtClean="0"/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257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2012 Addison-Wesley. All rights reserved.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0683FD8-C610-404F-A04E-B8FA1C6F1EA7}" type="slidenum">
              <a:rPr lang="en-US" altLang="tr-TR" sz="1000">
                <a:latin typeface="Arial" panose="020B0604020202020204" pitchFamily="34" charset="0"/>
              </a:rPr>
              <a:pPr/>
              <a:t>58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List</a:t>
            </a:r>
            <a:r>
              <a:rPr lang="tr-TR" altLang="tr-TR" smtClean="0"/>
              <a:t>e</a:t>
            </a:r>
            <a:r>
              <a:rPr lang="en-US" altLang="tr-TR" smtClean="0"/>
              <a:t> T</a:t>
            </a:r>
            <a:r>
              <a:rPr lang="tr-TR" altLang="tr-TR" smtClean="0"/>
              <a:t>ipleri</a:t>
            </a:r>
            <a:r>
              <a:rPr lang="en-US" altLang="tr-TR" smtClean="0"/>
              <a:t> </a:t>
            </a:r>
            <a:r>
              <a:rPr lang="en-US" altLang="tr-TR" sz="2800" smtClean="0"/>
              <a:t>(</a:t>
            </a:r>
            <a:r>
              <a:rPr lang="tr-TR" altLang="tr-TR" sz="2800" smtClean="0"/>
              <a:t>devamı</a:t>
            </a:r>
            <a:r>
              <a:rPr lang="en-US" altLang="tr-TR" sz="2800" smtClean="0"/>
              <a:t>)</a:t>
            </a:r>
            <a:endParaRPr lang="en-US" altLang="tr-TR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r>
              <a:rPr lang="en-US" altLang="tr-TR" smtClean="0"/>
              <a:t>Python List</a:t>
            </a:r>
            <a:r>
              <a:rPr lang="tr-TR" altLang="tr-TR" smtClean="0"/>
              <a:t>eler</a:t>
            </a:r>
            <a:r>
              <a:rPr lang="en-US" altLang="tr-TR" smtClean="0"/>
              <a:t> </a:t>
            </a:r>
            <a:r>
              <a:rPr lang="en-US" altLang="tr-TR" sz="2400" smtClean="0"/>
              <a:t>(d</a:t>
            </a:r>
            <a:r>
              <a:rPr lang="tr-TR" altLang="tr-TR" sz="2400" smtClean="0"/>
              <a:t>evamı</a:t>
            </a:r>
            <a:r>
              <a:rPr lang="en-US" altLang="tr-TR" sz="2400" smtClean="0"/>
              <a:t>)</a:t>
            </a:r>
          </a:p>
          <a:p>
            <a:pPr lvl="1"/>
            <a:r>
              <a:rPr lang="tr-TR" altLang="tr-TR" smtClean="0"/>
              <a:t>Liste indisi “sıfırdanˮ başlar ve sonradan değiştirilebilir</a:t>
            </a:r>
            <a:endParaRPr lang="en-US" altLang="tr-TR" smtClean="0"/>
          </a:p>
          <a:p>
            <a:pPr lvl="1">
              <a:buFontTx/>
              <a:buNone/>
            </a:pPr>
            <a:r>
              <a:rPr lang="en-US" altLang="tr-TR" smtClean="0"/>
              <a:t>   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x = myList[1]</a:t>
            </a:r>
            <a:r>
              <a:rPr lang="en-US" altLang="tr-TR" smtClean="0"/>
              <a:t>    Sets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tr-TR" smtClean="0"/>
              <a:t> to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5.8</a:t>
            </a:r>
          </a:p>
          <a:p>
            <a:pPr lvl="1"/>
            <a:r>
              <a:rPr lang="tr-TR" altLang="tr-TR" smtClean="0"/>
              <a:t>Liste elemanları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tr-TR" altLang="tr-TR" smtClean="0"/>
              <a:t> komutuyla silinir</a:t>
            </a:r>
            <a:endParaRPr lang="en-US" altLang="tr-T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tr-TR" smtClean="0"/>
              <a:t>   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del myList[1]</a:t>
            </a:r>
          </a:p>
          <a:p>
            <a:pPr lvl="1"/>
            <a:r>
              <a:rPr lang="tr-TR" altLang="tr-TR" smtClean="0"/>
              <a:t>Liste anlamları – küme gösterimiyle temsil edilebilir</a:t>
            </a:r>
            <a:endParaRPr lang="en-US" altLang="tr-TR" smtClean="0"/>
          </a:p>
          <a:p>
            <a:pPr lvl="1">
              <a:buFontTx/>
              <a:buNone/>
            </a:pPr>
            <a:r>
              <a:rPr lang="en-US" altLang="tr-TR" smtClean="0"/>
              <a:t>   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[x * x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 range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(6)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x % 3 == 0]</a:t>
            </a:r>
          </a:p>
          <a:p>
            <a:pPr lvl="1">
              <a:buFontTx/>
              <a:buNone/>
            </a:pPr>
            <a:r>
              <a:rPr lang="en-US" altLang="tr-TR" smtClean="0"/>
              <a:t>  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(12)</a:t>
            </a:r>
            <a:r>
              <a:rPr lang="en-US" altLang="tr-TR" smtClean="0"/>
              <a:t> creates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6]</a:t>
            </a:r>
          </a:p>
          <a:p>
            <a:pPr lvl="1">
              <a:buFontTx/>
              <a:buNone/>
            </a:pPr>
            <a:r>
              <a:rPr lang="en-US" altLang="tr-TR" smtClean="0"/>
              <a:t>    </a:t>
            </a:r>
            <a:r>
              <a:rPr lang="tr-TR" altLang="tr-TR" smtClean="0"/>
              <a:t>Yapılandırma listesi</a:t>
            </a:r>
            <a:r>
              <a:rPr lang="en-US" altLang="tr-TR" smtClean="0"/>
              <a:t>: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[0, 9, 36]</a:t>
            </a:r>
          </a:p>
          <a:p>
            <a:pPr lvl="1">
              <a:buFontTx/>
              <a:buNone/>
            </a:pPr>
            <a:endParaRPr lang="en-US" altLang="tr-TR" smtClean="0"/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D53036EB-22B6-48EA-9B8A-DEF2DB3C1D30}" type="slidenum">
              <a:rPr lang="en-US" altLang="tr-TR" sz="1000">
                <a:latin typeface="Arial" panose="020B0604020202020204" pitchFamily="34" charset="0"/>
              </a:rPr>
              <a:pPr/>
              <a:t>59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B679D05A-5C8C-4DB0-BCCE-2018F889182C}" type="slidenum">
              <a:rPr lang="en-US" altLang="tr-TR" sz="1000">
                <a:latin typeface="Arial" panose="020B0604020202020204" pitchFamily="34" charset="0"/>
              </a:rPr>
              <a:pPr/>
              <a:t>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İlkel Veri Tipleri: Kayan Nokta</a:t>
            </a:r>
            <a:endParaRPr lang="en-US" altLang="tr-TR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Reel Sayıları yalnızca yaklaşım olarak modeller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Bilimsel kullanım için olan diller en az iki kayan nokta tipini destekler</a:t>
            </a:r>
            <a:r>
              <a:rPr lang="en-US" altLang="tr-TR" smtClean="0"/>
              <a:t> (</a:t>
            </a:r>
            <a:r>
              <a:rPr lang="tr-TR" altLang="tr-TR" smtClean="0"/>
              <a:t>örn.</a:t>
            </a:r>
            <a:r>
              <a:rPr lang="en-US" altLang="tr-TR" smtClean="0"/>
              <a:t>, </a:t>
            </a:r>
            <a:r>
              <a:rPr lang="en-US" altLang="tr-T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tr-TR" smtClean="0"/>
              <a:t> </a:t>
            </a:r>
            <a:r>
              <a:rPr lang="tr-TR" altLang="tr-TR" smtClean="0"/>
              <a:t>ve </a:t>
            </a:r>
            <a:r>
              <a:rPr lang="en-US" altLang="tr-T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tr-TR" altLang="tr-TR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tr-TR" smtClean="0"/>
              <a:t>; </a:t>
            </a:r>
            <a:r>
              <a:rPr lang="tr-TR" altLang="tr-TR" smtClean="0"/>
              <a:t>bazen daha fazla</a:t>
            </a:r>
            <a:endParaRPr lang="en-US" altLang="tr-TR" smtClean="0"/>
          </a:p>
          <a:p>
            <a:pPr marL="342900" lvl="1" indent="-342900" eaLnBrk="1" hangingPunct="1">
              <a:buFontTx/>
              <a:buChar char="•"/>
            </a:pPr>
            <a:r>
              <a:rPr lang="tr-TR" altLang="tr-TR" sz="2800" smtClean="0"/>
              <a:t>Genellikle aynen donanım gibidir</a:t>
            </a:r>
            <a:r>
              <a:rPr lang="en-US" altLang="tr-TR" sz="2800" smtClean="0"/>
              <a:t>, </a:t>
            </a:r>
            <a:r>
              <a:rPr lang="tr-TR" altLang="tr-TR" sz="2800" smtClean="0"/>
              <a:t>fakat her zaman değildir</a:t>
            </a:r>
            <a:endParaRPr lang="en-US" altLang="tr-TR" sz="2800" smtClean="0"/>
          </a:p>
          <a:p>
            <a:pPr eaLnBrk="1" hangingPunct="1"/>
            <a:r>
              <a:rPr lang="en-US" altLang="tr-TR" smtClean="0"/>
              <a:t>IEEE </a:t>
            </a:r>
            <a:r>
              <a:rPr lang="tr-TR" altLang="tr-TR" smtClean="0"/>
              <a:t>754 Kayan </a:t>
            </a:r>
          </a:p>
          <a:p>
            <a:pPr eaLnBrk="1" hangingPunct="1">
              <a:buFontTx/>
              <a:buNone/>
            </a:pPr>
            <a:r>
              <a:rPr lang="tr-TR" altLang="tr-TR" smtClean="0"/>
              <a:t>   Nokta Standartı </a:t>
            </a:r>
            <a:endParaRPr lang="en-US" altLang="tr-TR" smtClean="0"/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343400"/>
            <a:ext cx="4484688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List</a:t>
            </a:r>
            <a:r>
              <a:rPr lang="tr-TR" altLang="tr-TR" smtClean="0"/>
              <a:t>e</a:t>
            </a:r>
            <a:r>
              <a:rPr lang="en-US" altLang="tr-TR" smtClean="0"/>
              <a:t> T</a:t>
            </a:r>
            <a:r>
              <a:rPr lang="tr-TR" altLang="tr-TR" smtClean="0"/>
              <a:t>ipleri</a:t>
            </a:r>
            <a:r>
              <a:rPr lang="en-US" altLang="tr-TR" smtClean="0"/>
              <a:t> </a:t>
            </a:r>
            <a:r>
              <a:rPr lang="en-US" altLang="tr-TR" sz="2800" smtClean="0"/>
              <a:t>(continued)</a:t>
            </a:r>
            <a:endParaRPr lang="en-US" altLang="tr-TR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mtClean="0"/>
              <a:t>Haskell’</a:t>
            </a:r>
            <a:r>
              <a:rPr lang="tr-TR" altLang="tr-TR" smtClean="0"/>
              <a:t>in</a:t>
            </a:r>
            <a:r>
              <a:rPr lang="en-US" altLang="tr-TR" smtClean="0"/>
              <a:t> List</a:t>
            </a:r>
            <a:r>
              <a:rPr lang="tr-TR" altLang="tr-TR" smtClean="0"/>
              <a:t>e</a:t>
            </a:r>
            <a:r>
              <a:rPr lang="en-US" altLang="tr-TR" smtClean="0"/>
              <a:t> </a:t>
            </a:r>
            <a:r>
              <a:rPr lang="tr-TR" altLang="tr-TR" smtClean="0"/>
              <a:t>Anlamları</a:t>
            </a:r>
            <a:endParaRPr lang="en-US" altLang="tr-TR" smtClean="0"/>
          </a:p>
          <a:p>
            <a:pPr lvl="1"/>
            <a:r>
              <a:rPr lang="tr-TR" altLang="tr-TR" smtClean="0"/>
              <a:t>Orijinal</a:t>
            </a:r>
            <a:endParaRPr lang="en-US" altLang="tr-TR" smtClean="0"/>
          </a:p>
          <a:p>
            <a:pPr lvl="1">
              <a:buFontTx/>
              <a:buNone/>
            </a:pPr>
            <a:r>
              <a:rPr lang="en-US" altLang="tr-TR" smtClean="0"/>
              <a:t>  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[n * n | n &lt;- [1..10]]</a:t>
            </a:r>
          </a:p>
          <a:p>
            <a:r>
              <a:rPr lang="en-US" altLang="tr-TR" smtClean="0"/>
              <a:t>F#’</a:t>
            </a:r>
            <a:r>
              <a:rPr lang="tr-TR" altLang="tr-TR" smtClean="0"/>
              <a:t>in</a:t>
            </a:r>
            <a:r>
              <a:rPr lang="en-US" altLang="tr-TR" smtClean="0"/>
              <a:t> List</a:t>
            </a:r>
            <a:r>
              <a:rPr lang="tr-TR" altLang="tr-TR" smtClean="0"/>
              <a:t>e Anlamları</a:t>
            </a:r>
            <a:endParaRPr lang="en-US" altLang="tr-TR" smtClean="0"/>
          </a:p>
          <a:p>
            <a:pPr>
              <a:buFontTx/>
              <a:buNone/>
            </a:pPr>
            <a:r>
              <a:rPr lang="en-US" altLang="tr-TR" smtClean="0"/>
              <a:t>   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myArray = [|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1 .. 5 -&gt; [i * i) |]</a:t>
            </a:r>
          </a:p>
          <a:p>
            <a:r>
              <a:rPr lang="tr-TR" altLang="tr-TR" smtClean="0">
                <a:cs typeface="Courier New" panose="02070309020205020404" pitchFamily="49" charset="0"/>
              </a:rPr>
              <a:t> C# ve Java dilleri de listeleri destekler. Kendi dinamik koleksiyonlarında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tr-TR" altLang="tr-TR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tr-TR" altLang="tr-TR" smtClean="0">
                <a:cs typeface="Courier New" panose="02070309020205020404" pitchFamily="49" charset="0"/>
              </a:rPr>
              <a:t>ve</a:t>
            </a:r>
            <a:r>
              <a:rPr lang="tr-TR" altLang="tr-TR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tr-TR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tr-TR" altLang="tr-TR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tr-TR" altLang="tr-TR" smtClean="0">
                <a:cs typeface="Courier New" panose="02070309020205020404" pitchFamily="49" charset="0"/>
              </a:rPr>
              <a:t>adında sınıfları vardır</a:t>
            </a:r>
            <a:endParaRPr lang="en-US" altLang="tr-TR" smtClean="0">
              <a:cs typeface="Courier New" panose="02070309020205020404" pitchFamily="49" charset="0"/>
            </a:endParaRP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Copyright © 2012 Addison-Wesley. All rights reserved.</a:t>
            </a:r>
            <a:endParaRPr lang="en-US" sz="2800" dirty="0" smtClean="0">
              <a:solidFill>
                <a:schemeClr val="accent2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51481EC-648F-4C33-9FE1-710FA39D18CE}" type="slidenum">
              <a:rPr lang="en-US" altLang="tr-TR" sz="1000">
                <a:latin typeface="Arial" panose="020B0604020202020204" pitchFamily="34" charset="0"/>
              </a:rPr>
              <a:pPr/>
              <a:t>60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C43F97F-072D-4F70-A24A-38FFE8F79255}" type="slidenum">
              <a:rPr lang="en-US" altLang="tr-TR" sz="1000">
                <a:latin typeface="Arial" panose="020B0604020202020204" pitchFamily="34" charset="0"/>
              </a:rPr>
              <a:pPr/>
              <a:t>61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Birleşim Tipi</a:t>
            </a:r>
            <a:endParaRPr lang="en-US" altLang="tr-TR" smtClean="0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tr-TR" altLang="tr-TR" smtClean="0"/>
              <a:t>Bir</a:t>
            </a:r>
            <a:r>
              <a:rPr lang="en-US" altLang="tr-TR" smtClean="0"/>
              <a:t> </a:t>
            </a:r>
            <a:r>
              <a:rPr lang="tr-TR" altLang="tr-TR" i="1" smtClean="0"/>
              <a:t>birleşim</a:t>
            </a:r>
            <a:r>
              <a:rPr lang="tr-TR" altLang="tr-TR" smtClean="0"/>
              <a:t>, değişkenlerinin yürütme süresi sırasında farklı zamanlarda farklı tipteki değerleri tutmasına izin verildiği tiptir</a:t>
            </a:r>
            <a:endParaRPr lang="en-US" altLang="tr-TR" smtClean="0"/>
          </a:p>
          <a:p>
            <a:r>
              <a:rPr lang="tr-TR" altLang="tr-TR" smtClean="0"/>
              <a:t>T</a:t>
            </a:r>
            <a:r>
              <a:rPr lang="en-US" altLang="tr-TR" smtClean="0"/>
              <a:t>asar</a:t>
            </a:r>
            <a:r>
              <a:rPr lang="tr-TR" altLang="tr-TR" smtClean="0"/>
              <a:t>ı</a:t>
            </a:r>
            <a:r>
              <a:rPr lang="en-US" altLang="tr-TR" smtClean="0"/>
              <a:t>m </a:t>
            </a:r>
            <a:r>
              <a:rPr lang="tr-TR" altLang="tr-TR" smtClean="0"/>
              <a:t>sorunları</a:t>
            </a:r>
          </a:p>
          <a:p>
            <a:pPr lvl="1"/>
            <a:r>
              <a:rPr lang="tr-TR" altLang="tr-TR" smtClean="0"/>
              <a:t>Eğer varsa hangi tip tip kontrolü yapılmalıdır</a:t>
            </a:r>
            <a:r>
              <a:rPr lang="en-US" altLang="tr-TR" smtClean="0"/>
              <a:t>?</a:t>
            </a:r>
            <a:endParaRPr lang="tr-TR" altLang="tr-TR" smtClean="0"/>
          </a:p>
          <a:p>
            <a:pPr lvl="1"/>
            <a:r>
              <a:rPr lang="tr-TR" altLang="tr-TR" smtClean="0"/>
              <a:t>B</a:t>
            </a:r>
            <a:r>
              <a:rPr lang="en-US" altLang="tr-TR" smtClean="0"/>
              <a:t>ileşimler </a:t>
            </a:r>
            <a:r>
              <a:rPr lang="tr-TR" altLang="tr-TR" smtClean="0"/>
              <a:t>k</a:t>
            </a:r>
            <a:r>
              <a:rPr lang="en-US" altLang="tr-TR" smtClean="0"/>
              <a:t>ayıtlar</a:t>
            </a:r>
            <a:r>
              <a:rPr lang="tr-TR" altLang="tr-TR" smtClean="0"/>
              <a:t> ile entegre edilmeli midir</a:t>
            </a:r>
            <a:r>
              <a:rPr lang="en-US" altLang="tr-TR" smtClean="0"/>
              <a:t>?</a:t>
            </a:r>
          </a:p>
          <a:p>
            <a:endParaRPr lang="en-US" altLang="tr-TR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BEC820C-6F56-4132-B13F-AC7C2D407C34}" type="slidenum">
              <a:rPr lang="en-US" altLang="tr-TR" sz="1000">
                <a:latin typeface="Arial" panose="020B0604020202020204" pitchFamily="34" charset="0"/>
              </a:rPr>
              <a:pPr/>
              <a:t>62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Ayırma - Serbest Birleşimler</a:t>
            </a:r>
            <a:endParaRPr lang="en-US" altLang="tr-TR" smtClean="0"/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mtClean="0"/>
              <a:t>Fortran,</a:t>
            </a:r>
            <a:r>
              <a:rPr lang="en-US" altLang="tr-TR" smtClean="0"/>
              <a:t> C ve C++</a:t>
            </a:r>
            <a:r>
              <a:rPr lang="tr-TR" altLang="tr-TR" smtClean="0"/>
              <a:t>’da</a:t>
            </a:r>
            <a:r>
              <a:rPr lang="en-US" altLang="tr-TR" smtClean="0"/>
              <a:t> </a:t>
            </a:r>
            <a:r>
              <a:rPr lang="tr-TR" altLang="tr-TR" smtClean="0"/>
              <a:t>tür denetleme için dil desteğinin var olmadığını bileşim yapıları sağlar; bu dillerdeki bileşime </a:t>
            </a:r>
            <a:r>
              <a:rPr lang="tr-TR" altLang="tr-TR" i="1" smtClean="0"/>
              <a:t>serbest birleşim</a:t>
            </a:r>
            <a:r>
              <a:rPr lang="tr-TR" altLang="tr-TR" smtClean="0"/>
              <a:t> denir</a:t>
            </a:r>
          </a:p>
          <a:p>
            <a:r>
              <a:rPr lang="tr-TR" altLang="tr-TR" smtClean="0"/>
              <a:t>Birleşimlerin kontrol tipi her bir birleşim bir </a:t>
            </a:r>
            <a:r>
              <a:rPr lang="tr-TR" altLang="tr-TR" i="1" smtClean="0"/>
              <a:t>ayırma</a:t>
            </a:r>
            <a:r>
              <a:rPr lang="tr-TR" altLang="tr-TR" smtClean="0"/>
              <a:t> adı verilen bir tür göstergesinin dahil olmasını gerektirir</a:t>
            </a:r>
          </a:p>
          <a:p>
            <a:pPr lvl="1"/>
            <a:r>
              <a:rPr lang="tr-TR" altLang="tr-TR" smtClean="0"/>
              <a:t>Ada tarafından desteklenir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6249FE7-B2F3-429C-9B13-AC2D01907919}" type="slidenum">
              <a:rPr lang="en-US" altLang="tr-TR" sz="1000">
                <a:latin typeface="Arial" panose="020B0604020202020204" pitchFamily="34" charset="0"/>
              </a:rPr>
              <a:pPr/>
              <a:t>63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Ada Birleşim Tipi</a:t>
            </a:r>
            <a:endParaRPr lang="en-US" altLang="tr-TR" smtClean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Shape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(Circle, Triangle, Rectangle);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Colors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(Red, Green, Blue);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Figure (Form: Shape)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is record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Filled: Boolean;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Color: Colors;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Form 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Circle =&gt; Diameter: Float;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Triangle =&gt;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		Leftside, Rightside: Integer;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		Angle: Float;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Rectangle =&gt; Side1, Side2: Integer;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 case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 record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44BFD6D-5117-4903-999C-A84698ADBB45}" type="slidenum">
              <a:rPr lang="en-US" altLang="tr-TR" sz="1000">
                <a:latin typeface="Arial" panose="020B0604020202020204" pitchFamily="34" charset="0"/>
              </a:rPr>
              <a:pPr/>
              <a:t>64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Ada Birleşim Tipi Görseli</a:t>
            </a:r>
            <a:endParaRPr lang="en-US" altLang="tr-TR" smtClean="0"/>
          </a:p>
        </p:txBody>
      </p:sp>
      <p:sp>
        <p:nvSpPr>
          <p:cNvPr id="6758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8534400" cy="774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tr-TR" smtClean="0"/>
              <a:t>Bir ayrılmış birleşimde üç şeklin değeri gösterilmektedir.</a:t>
            </a:r>
            <a:endParaRPr lang="en-US" altLang="tr-TR" smtClean="0"/>
          </a:p>
        </p:txBody>
      </p:sp>
      <p:pic>
        <p:nvPicPr>
          <p:cNvPr id="67590" name="Picture 6" descr="fig_06_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4310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Birleşimleri Uygulanması</a:t>
            </a:r>
            <a:endParaRPr lang="en-US" altLang="tr-TR" smtClean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tr-T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(Tag : Boolean) </a:t>
            </a:r>
            <a:r>
              <a:rPr lang="en-US" altLang="tr-T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>
              <a:buFontTx/>
              <a:buNone/>
            </a:pP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r-T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</a:p>
          <a:p>
            <a:pPr>
              <a:buFontTx/>
              <a:buNone/>
            </a:pPr>
            <a:r>
              <a:rPr lang="en-US" altLang="tr-T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Tag </a:t>
            </a:r>
            <a:r>
              <a:rPr lang="en-US" altLang="tr-T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>
              <a:buFontTx/>
              <a:buNone/>
            </a:pP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tr-T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True =&gt; Count : Integer;</a:t>
            </a:r>
          </a:p>
          <a:p>
            <a:pPr>
              <a:buFontTx/>
              <a:buNone/>
            </a:pP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tr-T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 =&gt; Sum : Float;</a:t>
            </a:r>
          </a:p>
          <a:p>
            <a:pPr>
              <a:buFontTx/>
              <a:buNone/>
            </a:pP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tr-T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 case</a:t>
            </a: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tr-T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end record</a:t>
            </a:r>
            <a:r>
              <a:rPr lang="en-US" altLang="tr-T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758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2940671-1319-407A-89FD-5730A58953F6}" type="slidenum">
              <a:rPr lang="en-US" altLang="tr-TR" sz="1000">
                <a:latin typeface="Arial" panose="020B0604020202020204" pitchFamily="34" charset="0"/>
              </a:rPr>
              <a:pPr/>
              <a:t>65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pic>
        <p:nvPicPr>
          <p:cNvPr id="68614" name="Picture 5" descr="fig_06_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1400"/>
            <a:ext cx="64484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E847A88-C7B8-494B-ABB1-FCFAA2873BD2}" type="slidenum">
              <a:rPr lang="en-US" altLang="tr-TR" sz="1000">
                <a:latin typeface="Arial" panose="020B0604020202020204" pitchFamily="34" charset="0"/>
              </a:rPr>
              <a:pPr/>
              <a:t>66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Birleşimlerin Değerlendirilmesi</a:t>
            </a:r>
            <a:endParaRPr lang="en-US" altLang="tr-TR" smtClean="0"/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Serbest birleşimler güvenilir değildir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Tip kontrolune izin vermezler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Java ve C# birleşimleri desteklemez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Programlama dilinin güvenilirliğini artırmak için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Ada’nın ayrık birleşimleri güvenilirdir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58FCAE95-76C6-4A57-B7C6-9A4131AFB38E}" type="slidenum">
              <a:rPr lang="en-US" altLang="tr-TR" sz="1000">
                <a:latin typeface="Arial" panose="020B0604020202020204" pitchFamily="34" charset="0"/>
              </a:rPr>
              <a:pPr/>
              <a:t>67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İşaretçi ve Referans Tipleri</a:t>
            </a:r>
            <a:endParaRPr lang="en-US" altLang="tr-TR" smtClean="0"/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Bir işaretçi tipi değişkeni oluşturan bellek adres aralığını tutan özel bir değerdir, </a:t>
            </a:r>
            <a:r>
              <a:rPr lang="tr-TR" altLang="tr-TR" i="1" smtClean="0"/>
              <a:t>nil (boş)</a:t>
            </a:r>
            <a:endParaRPr lang="en-US" altLang="tr-TR" i="1" smtClean="0"/>
          </a:p>
          <a:p>
            <a:pPr eaLnBrk="1" hangingPunct="1"/>
            <a:r>
              <a:rPr lang="tr-TR" altLang="tr-TR" smtClean="0"/>
              <a:t>Dolaylı adresleme gücünü sağlar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Dinamik hafıza kullanmayı sağlayan bir yoldur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Bir işaretçi dinamik depolama olarak oluşturulan bir konuma ulaşmak için kullanılabilir (genellikle yığın olarak adlandırılır)</a:t>
            </a:r>
            <a:endParaRPr lang="en-US" altLang="tr-TR" i="1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C6B361C-C9BC-4D54-8C60-B37B9B380D29}" type="slidenum">
              <a:rPr lang="en-US" altLang="tr-TR" sz="1000">
                <a:latin typeface="Arial" panose="020B0604020202020204" pitchFamily="34" charset="0"/>
              </a:rPr>
              <a:pPr/>
              <a:t>68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İşaretçilerin Tasarım Sorunları</a:t>
            </a:r>
            <a:endParaRPr lang="en-US" altLang="tr-TR" smtClean="0"/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İşaretçilerin kapsamı ve ömrü nedir ?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Dinamik öbek değişkenlerinin ömrü nedir?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İşaretçiler bu konuda ortaya koyabildikleri değer türü sınırlı mı?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İşaretçiler dinamik depolama için mi kullanılıyorlar yoksa dolaylı adresleme için mi ya da her ikisi için mi kullanılıyor?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Kullandığın dil işaretçi tipini mi destekliyor yoksa referans tipini mi yoksa her ikisini mi destekliyor?</a:t>
            </a:r>
            <a:endParaRPr lang="en-US" altLang="tr-TR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C82F45E-11A1-46C6-8B9A-8D6F0E5EC8AC}" type="slidenum">
              <a:rPr lang="en-US" altLang="tr-TR" sz="1000">
                <a:latin typeface="Arial" panose="020B0604020202020204" pitchFamily="34" charset="0"/>
              </a:rPr>
              <a:pPr/>
              <a:t>69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İşaretçi Operatörleri</a:t>
            </a:r>
            <a:endParaRPr lang="en-US" altLang="tr-TR" smtClean="0"/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İki temel işlemleri: Atama ve başvurusu kaldırma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Atama bazı değişkenlerin değerini değiştirmekle birlikte bazı değişkenlerinde adres değerini değiştirir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Başvuru verimi işaretçi değeri ile temsil edilen bir konumda saklanan değeri verir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Başvuru kaldırma açık veya kapalı olabilir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</a:pPr>
            <a:r>
              <a:rPr lang="en-US" altLang="tr-TR" smtClean="0"/>
              <a:t>C++ </a:t>
            </a:r>
            <a:r>
              <a:rPr lang="tr-TR" altLang="tr-TR" smtClean="0"/>
              <a:t>işaretçiler için</a:t>
            </a:r>
            <a:r>
              <a:rPr lang="en-US" altLang="tr-TR" smtClean="0"/>
              <a:t> *</a:t>
            </a:r>
            <a:r>
              <a:rPr lang="tr-TR" altLang="tr-TR" smtClean="0"/>
              <a:t> operatörünü kullanır</a:t>
            </a:r>
            <a:endParaRPr lang="en-US" altLang="tr-TR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	</a:t>
            </a:r>
            <a:r>
              <a:rPr lang="en-US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j = *ptr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tr-TR" altLang="tr-TR" smtClean="0"/>
              <a:t>   j değerini </a:t>
            </a:r>
            <a:r>
              <a:rPr lang="tr-TR" altLang="tr-TR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tr-TR" altLang="tr-TR" smtClean="0"/>
              <a:t>’nin gösterdiği adres değerine atar</a:t>
            </a:r>
            <a:endParaRPr lang="en-US" altLang="tr-TR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0B309F6-02C7-43EA-919F-9A4B84E50241}" type="slidenum">
              <a:rPr lang="en-US" altLang="tr-TR" sz="1000">
                <a:latin typeface="Arial" panose="020B0604020202020204" pitchFamily="34" charset="0"/>
              </a:rPr>
              <a:pPr/>
              <a:t>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İlkel Veri Tipleri</a:t>
            </a:r>
            <a:r>
              <a:rPr lang="en-US" altLang="tr-TR" smtClean="0"/>
              <a:t>: </a:t>
            </a:r>
            <a:r>
              <a:rPr lang="tr-TR" altLang="tr-TR" smtClean="0"/>
              <a:t>K</a:t>
            </a:r>
            <a:r>
              <a:rPr lang="en-US" altLang="tr-TR" smtClean="0"/>
              <a:t>omple</a:t>
            </a:r>
            <a:r>
              <a:rPr lang="tr-TR" altLang="tr-TR" smtClean="0"/>
              <a:t>ks</a:t>
            </a:r>
            <a:endParaRPr lang="es-MX" altLang="tr-TR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Bazı dilleri bu veri tipini destekler</a:t>
            </a:r>
            <a:r>
              <a:rPr lang="es-MX" altLang="tr-TR" smtClean="0"/>
              <a:t>, </a:t>
            </a:r>
            <a:r>
              <a:rPr lang="tr-TR" altLang="tr-TR" smtClean="0"/>
              <a:t>örn</a:t>
            </a:r>
            <a:r>
              <a:rPr lang="es-MX" altLang="tr-TR" smtClean="0"/>
              <a:t>., C99, Fortran</a:t>
            </a:r>
            <a:r>
              <a:rPr lang="tr-TR" altLang="tr-TR" smtClean="0"/>
              <a:t> ve </a:t>
            </a:r>
            <a:r>
              <a:rPr lang="es-MX" altLang="tr-TR" smtClean="0"/>
              <a:t>Python</a:t>
            </a:r>
          </a:p>
          <a:p>
            <a:pPr eaLnBrk="1" hangingPunct="1"/>
            <a:r>
              <a:rPr lang="tr-TR" altLang="tr-TR" smtClean="0"/>
              <a:t>Her değer iki kısımdan oluşur, birisi reel değer diğer kısım ise imajiner değerdir.</a:t>
            </a:r>
            <a:endParaRPr lang="es-MX" altLang="tr-TR" smtClean="0"/>
          </a:p>
          <a:p>
            <a:pPr eaLnBrk="1" hangingPunct="1"/>
            <a:r>
              <a:rPr lang="tr-TR" altLang="tr-TR" smtClean="0"/>
              <a:t>Literal biçimi (Python’da):</a:t>
            </a:r>
            <a:endParaRPr lang="es-MX" altLang="tr-TR" smtClean="0"/>
          </a:p>
          <a:p>
            <a:pPr eaLnBrk="1" hangingPunct="1">
              <a:buFontTx/>
              <a:buNone/>
            </a:pPr>
            <a:r>
              <a:rPr lang="es-MX" altLang="tr-TR" smtClean="0"/>
              <a:t>   </a:t>
            </a:r>
            <a:r>
              <a:rPr lang="es-MX" altLang="tr-TR" sz="2000" smtClean="0">
                <a:latin typeface="Courier New" panose="02070309020205020404" pitchFamily="49" charset="0"/>
              </a:rPr>
              <a:t>(7 + 3j)</a:t>
            </a:r>
            <a:r>
              <a:rPr lang="es-MX" altLang="tr-TR" smtClean="0"/>
              <a:t>,</a:t>
            </a:r>
            <a:r>
              <a:rPr lang="es-MX" altLang="tr-TR" sz="2000" smtClean="0">
                <a:latin typeface="Courier New" panose="02070309020205020404" pitchFamily="49" charset="0"/>
              </a:rPr>
              <a:t> 7</a:t>
            </a:r>
            <a:r>
              <a:rPr lang="tr-TR" altLang="tr-TR" smtClean="0"/>
              <a:t> sayının reel değeri,</a:t>
            </a:r>
            <a:r>
              <a:rPr lang="es-MX" altLang="tr-TR" smtClean="0"/>
              <a:t> 3</a:t>
            </a:r>
            <a:r>
              <a:rPr lang="tr-TR" altLang="tr-TR" smtClean="0"/>
              <a:t> ise imajiner değeridir</a:t>
            </a:r>
            <a:endParaRPr lang="es-MX" altLang="tr-TR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43BF8DD-9839-4AEC-80C5-87E2ED103B0F}" type="slidenum">
              <a:rPr lang="en-US" altLang="tr-TR" sz="1000">
                <a:latin typeface="Arial" panose="020B0604020202020204" pitchFamily="34" charset="0"/>
              </a:rPr>
              <a:pPr/>
              <a:t>70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İşaretçi Atama Görseli</a:t>
            </a:r>
            <a:endParaRPr lang="en-US" altLang="tr-TR" smtClean="0"/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19713"/>
            <a:ext cx="8153400" cy="8524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tr-TR" smtClean="0"/>
              <a:t>Atama işlemi</a:t>
            </a:r>
            <a:r>
              <a:rPr lang="en-US" altLang="tr-TR" smtClean="0"/>
              <a:t> j = *ptr</a:t>
            </a:r>
            <a:endParaRPr lang="tr-TR" altLang="tr-TR" smtClean="0"/>
          </a:p>
        </p:txBody>
      </p:sp>
      <p:pic>
        <p:nvPicPr>
          <p:cNvPr id="737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8674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97EDE01-337F-4AD3-9707-E8244D479AE9}" type="slidenum">
              <a:rPr lang="en-US" altLang="tr-TR" sz="1000">
                <a:latin typeface="Arial" panose="020B0604020202020204" pitchFamily="34" charset="0"/>
              </a:rPr>
              <a:pPr/>
              <a:t>71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İşaretçilerle İlgili Sorunlar</a:t>
            </a:r>
            <a:endParaRPr lang="en-US" altLang="tr-TR" smtClean="0"/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Boşta kalan (dangling) işaretçiler (tehlikeli)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Bir</a:t>
            </a:r>
            <a:r>
              <a:rPr lang="en-US" altLang="tr-TR" sz="2000" smtClean="0"/>
              <a:t> </a:t>
            </a:r>
            <a:r>
              <a:rPr lang="tr-TR" altLang="tr-TR" sz="2000" smtClean="0"/>
              <a:t>işaretçi</a:t>
            </a:r>
            <a:r>
              <a:rPr lang="en-US" altLang="tr-TR" sz="2000" smtClean="0"/>
              <a:t> </a:t>
            </a:r>
            <a:r>
              <a:rPr lang="tr-TR" altLang="tr-TR" sz="2000" smtClean="0"/>
              <a:t>serbest bırakılmış bir</a:t>
            </a:r>
            <a:r>
              <a:rPr lang="en-US" altLang="tr-TR" sz="2000" smtClean="0"/>
              <a:t> </a:t>
            </a:r>
            <a:r>
              <a:rPr lang="tr-TR" altLang="tr-TR" sz="2000" smtClean="0"/>
              <a:t>yığın-dinamik değişkene işaret eder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Kayıp</a:t>
            </a:r>
            <a:r>
              <a:rPr lang="en-US" altLang="tr-TR" sz="2400" smtClean="0"/>
              <a:t> </a:t>
            </a:r>
            <a:r>
              <a:rPr lang="tr-TR" altLang="tr-TR" sz="2400" smtClean="0"/>
              <a:t>yığın-dinamik</a:t>
            </a:r>
            <a:r>
              <a:rPr lang="en-US" altLang="tr-TR" sz="2400" smtClean="0"/>
              <a:t> </a:t>
            </a:r>
            <a:r>
              <a:rPr lang="tr-TR" altLang="tr-TR" sz="2400" smtClean="0"/>
              <a:t>değişkenler</a:t>
            </a:r>
            <a:endParaRPr lang="en-US" altLang="tr-TR" sz="24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Artık kullanıcı programı için erişilebilir bir ayrılmış dinamik öbek değişken (sık sık garbage olarak adlandırılır)</a:t>
            </a:r>
          </a:p>
          <a:p>
            <a:pPr lvl="2" eaLnBrk="1" hangingPunct="1"/>
            <a:r>
              <a:rPr lang="tr-TR" altLang="tr-TR" sz="1900" smtClean="0"/>
              <a:t>İşaretçi </a:t>
            </a:r>
            <a:r>
              <a:rPr lang="en-US" altLang="tr-TR" sz="1900" smtClean="0"/>
              <a:t>p1 </a:t>
            </a:r>
            <a:r>
              <a:rPr lang="tr-TR" altLang="tr-TR" sz="1900" smtClean="0"/>
              <a:t>yeni oluşturulmuş bir yığın-dinamik değişkeni göstermeye ayarlanır</a:t>
            </a:r>
          </a:p>
          <a:p>
            <a:pPr lvl="2" eaLnBrk="1" hangingPunct="1"/>
            <a:r>
              <a:rPr lang="en-US" altLang="tr-TR" sz="1900" smtClean="0"/>
              <a:t>p1 </a:t>
            </a:r>
            <a:r>
              <a:rPr lang="tr-TR" altLang="tr-TR" sz="1900" smtClean="0"/>
              <a:t>daha sonra diğer bir yeni oluşturulmuş yığın-dinamik değişkeni göstermeye ayarlanır</a:t>
            </a:r>
          </a:p>
          <a:p>
            <a:pPr lvl="2" eaLnBrk="1" hangingPunct="1"/>
            <a:r>
              <a:rPr lang="tr-TR" altLang="tr-TR" sz="1900" smtClean="0"/>
              <a:t>Yığın-dinamik değişkenleri kaybetme işlemine </a:t>
            </a:r>
            <a:r>
              <a:rPr lang="tr-TR" altLang="tr-TR" sz="1900" i="1" smtClean="0"/>
              <a:t>bellek sızıntısı</a:t>
            </a:r>
            <a:r>
              <a:rPr lang="tr-TR" altLang="tr-TR" sz="1900" smtClean="0"/>
              <a:t> denir</a:t>
            </a:r>
            <a:endParaRPr lang="en-US" altLang="tr-TR" sz="190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250C7803-5AA4-4C39-8E7D-2BA768861015}" type="slidenum">
              <a:rPr lang="en-US" altLang="tr-TR" sz="1000">
                <a:latin typeface="Arial" panose="020B0604020202020204" pitchFamily="34" charset="0"/>
              </a:rPr>
              <a:pPr/>
              <a:t>72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Ada</a:t>
            </a:r>
            <a:r>
              <a:rPr lang="tr-TR" altLang="tr-TR" smtClean="0"/>
              <a:t>’da İşaretçi Sorunları</a:t>
            </a:r>
            <a:endParaRPr lang="en-US" altLang="tr-TR" smtClean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Boşta kalan işaretçilere izin vermez, çünkü dinamik nesneler otomatikmen boşta kalan işaretçileri yok eder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Kayıp dinamik değişken sorunu hala çözülememiştir </a:t>
            </a:r>
            <a:r>
              <a:rPr lang="en-US" altLang="tr-TR" smtClean="0"/>
              <a:t>(</a:t>
            </a:r>
            <a:r>
              <a:rPr lang="en-US" altLang="tr-TR" sz="2000" smtClean="0">
                <a:latin typeface="Courier New" panose="02070309020205020404" pitchFamily="49" charset="0"/>
              </a:rPr>
              <a:t>UNCHECKED_DEALLOCATION</a:t>
            </a:r>
            <a:r>
              <a:rPr lang="tr-TR" altLang="tr-TR" sz="2000" smtClean="0">
                <a:latin typeface="Courier New" panose="02070309020205020404" pitchFamily="49" charset="0"/>
              </a:rPr>
              <a:t> </a:t>
            </a:r>
            <a:r>
              <a:rPr lang="tr-TR" altLang="tr-TR" smtClean="0"/>
              <a:t>ile mümkün</a:t>
            </a:r>
            <a:r>
              <a:rPr lang="en-US" altLang="tr-TR" smtClean="0"/>
              <a:t>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24EE53F4-9CF4-41D2-ABA4-F7E532BFE687}" type="slidenum">
              <a:rPr lang="en-US" altLang="tr-TR" sz="1000">
                <a:latin typeface="Arial" panose="020B0604020202020204" pitchFamily="34" charset="0"/>
              </a:rPr>
              <a:pPr/>
              <a:t>73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C ve C++’ta İşaretçiler</a:t>
            </a:r>
            <a:endParaRPr lang="en-US" altLang="tr-TR" smtClean="0"/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953000"/>
          </a:xfrm>
        </p:spPr>
        <p:txBody>
          <a:bodyPr/>
          <a:lstStyle/>
          <a:p>
            <a:r>
              <a:rPr lang="tr-TR" altLang="tr-TR" sz="2400" smtClean="0"/>
              <a:t>Son derece esnektir, fakat dikkatli kullanılması gerekir</a:t>
            </a:r>
          </a:p>
          <a:p>
            <a:r>
              <a:rPr lang="tr-TR" altLang="tr-TR" sz="2400" smtClean="0"/>
              <a:t>İşaretçiler nerede ve ne zaman ayrıldığı değerine bakılmaksızın işaretlenebilir</a:t>
            </a:r>
          </a:p>
          <a:p>
            <a:r>
              <a:rPr lang="tr-TR" altLang="tr-TR" sz="2400" smtClean="0"/>
              <a:t>Dinamik depolama yönetimi için adresleme kullanılır</a:t>
            </a:r>
          </a:p>
          <a:p>
            <a:r>
              <a:rPr lang="tr-TR" altLang="tr-TR" sz="2400" smtClean="0"/>
              <a:t>İşaretçi aritmetiği mümkündür</a:t>
            </a:r>
          </a:p>
          <a:p>
            <a:r>
              <a:rPr lang="tr-TR" altLang="tr-TR" sz="2400" smtClean="0"/>
              <a:t>Başvuru kaldırma ve adres operatörleri açıktır</a:t>
            </a:r>
          </a:p>
          <a:p>
            <a:r>
              <a:rPr lang="tr-TR" altLang="tr-TR" sz="2400" smtClean="0"/>
              <a:t>Etki alanı türünün düzeltilmesi gerekmez (</a:t>
            </a:r>
            <a:r>
              <a:rPr lang="tr-TR" altLang="tr-TR" sz="2000" b="1" smtClean="0">
                <a:latin typeface="Courier New" panose="02070309020205020404" pitchFamily="49" charset="0"/>
              </a:rPr>
              <a:t>void *</a:t>
            </a:r>
            <a:r>
              <a:rPr lang="tr-TR" altLang="tr-TR" sz="2400" smtClean="0"/>
              <a:t>)</a:t>
            </a:r>
          </a:p>
          <a:p>
            <a:pPr lvl="1" eaLnBrk="1" hangingPunct="1"/>
            <a:r>
              <a:rPr lang="en-US" altLang="tr-TR" sz="1600" b="1" smtClean="0">
                <a:latin typeface="Courier New" panose="02070309020205020404" pitchFamily="49" charset="0"/>
              </a:rPr>
              <a:t>void *</a:t>
            </a:r>
            <a:r>
              <a:rPr lang="en-US" altLang="tr-TR" smtClean="0"/>
              <a:t> </a:t>
            </a:r>
            <a:r>
              <a:rPr lang="tr-TR" altLang="tr-TR" sz="2000" smtClean="0"/>
              <a:t>herhangi bir tipe işaret edebilir</a:t>
            </a:r>
            <a:r>
              <a:rPr lang="en-US" altLang="tr-TR" sz="2000" smtClean="0"/>
              <a:t> ve </a:t>
            </a:r>
            <a:r>
              <a:rPr lang="tr-TR" altLang="tr-TR" sz="2000" smtClean="0"/>
              <a:t>tip kontrolü yapılabilir</a:t>
            </a:r>
            <a:r>
              <a:rPr lang="en-US" altLang="tr-TR" sz="2000" smtClean="0"/>
              <a:t> (</a:t>
            </a:r>
            <a:r>
              <a:rPr lang="tr-TR" altLang="tr-TR" sz="2000" smtClean="0"/>
              <a:t>başvuru kaldırma yapılamaz</a:t>
            </a:r>
            <a:r>
              <a:rPr lang="en-US" altLang="tr-TR" sz="2000" smtClean="0"/>
              <a:t>)</a:t>
            </a:r>
            <a:endParaRPr lang="tr-TR" altLang="tr-TR" sz="200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5B74397-D25A-46E2-B329-3559DBEA32E1}" type="slidenum">
              <a:rPr lang="en-US" altLang="tr-TR" sz="1000">
                <a:latin typeface="Arial" panose="020B0604020202020204" pitchFamily="34" charset="0"/>
              </a:rPr>
              <a:pPr/>
              <a:t>74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 </a:t>
            </a:r>
            <a:r>
              <a:rPr lang="tr-TR" altLang="tr-TR" smtClean="0"/>
              <a:t>ve </a:t>
            </a:r>
            <a:r>
              <a:rPr lang="en-US" altLang="tr-TR" smtClean="0"/>
              <a:t>C++</a:t>
            </a:r>
            <a:r>
              <a:rPr lang="tr-TR" altLang="tr-TR" smtClean="0"/>
              <a:t>’ta İşaretçi Aritmetiği</a:t>
            </a:r>
            <a:endParaRPr lang="en-US" altLang="tr-TR" smtClean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float</a:t>
            </a:r>
            <a:r>
              <a:rPr lang="en-US" altLang="tr-TR" sz="2000" smtClean="0">
                <a:latin typeface="Courier New" panose="02070309020205020404" pitchFamily="49" charset="0"/>
              </a:rPr>
              <a:t> stuff[100];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b="1" smtClean="0">
                <a:latin typeface="Courier New" panose="02070309020205020404" pitchFamily="49" charset="0"/>
              </a:rPr>
              <a:t>float</a:t>
            </a:r>
            <a:r>
              <a:rPr lang="en-US" altLang="tr-TR" sz="2000" smtClean="0">
                <a:latin typeface="Courier New" panose="02070309020205020404" pitchFamily="49" charset="0"/>
              </a:rPr>
              <a:t> *p;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p = stuff;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*(p+5) </a:t>
            </a:r>
            <a:r>
              <a:rPr lang="en-US" altLang="tr-TR" smtClean="0"/>
              <a:t>is equivalent to </a:t>
            </a:r>
            <a:r>
              <a:rPr lang="en-US" altLang="tr-TR" sz="2000" smtClean="0">
                <a:latin typeface="Courier New" panose="02070309020205020404" pitchFamily="49" charset="0"/>
              </a:rPr>
              <a:t>stuff[5] </a:t>
            </a:r>
            <a:r>
              <a:rPr lang="en-US" altLang="tr-TR" smtClean="0"/>
              <a:t>and</a:t>
            </a:r>
            <a:r>
              <a:rPr lang="en-US" altLang="tr-TR" sz="2000" smtClean="0"/>
              <a:t>  </a:t>
            </a:r>
            <a:r>
              <a:rPr lang="en-US" altLang="tr-TR" sz="2000" smtClean="0">
                <a:latin typeface="Courier New" panose="02070309020205020404" pitchFamily="49" charset="0"/>
              </a:rPr>
              <a:t>p[5]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000" smtClean="0">
                <a:latin typeface="Courier New" panose="02070309020205020404" pitchFamily="49" charset="0"/>
              </a:rPr>
              <a:t>*(p+i) </a:t>
            </a:r>
            <a:r>
              <a:rPr lang="en-US" altLang="tr-TR" smtClean="0"/>
              <a:t>is equivalent to </a:t>
            </a:r>
            <a:r>
              <a:rPr lang="en-US" altLang="tr-TR" sz="2000" smtClean="0">
                <a:latin typeface="Courier New" panose="02070309020205020404" pitchFamily="49" charset="0"/>
              </a:rPr>
              <a:t>stuff[i] </a:t>
            </a:r>
            <a:r>
              <a:rPr lang="en-US" altLang="tr-TR" smtClean="0"/>
              <a:t>and</a:t>
            </a:r>
            <a:r>
              <a:rPr lang="en-US" altLang="tr-TR" sz="2000" smtClean="0"/>
              <a:t>  </a:t>
            </a:r>
            <a:r>
              <a:rPr lang="en-US" altLang="tr-TR" sz="2000" smtClean="0">
                <a:latin typeface="Courier New" panose="02070309020205020404" pitchFamily="49" charset="0"/>
              </a:rPr>
              <a:t>p[i]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DC3645C-15F1-4458-ADB3-A0065B7EF33E}" type="slidenum">
              <a:rPr lang="en-US" altLang="tr-TR" sz="1000">
                <a:latin typeface="Arial" panose="020B0604020202020204" pitchFamily="34" charset="0"/>
              </a:rPr>
              <a:pPr/>
              <a:t>75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Referans Tipi</a:t>
            </a:r>
            <a:endParaRPr lang="en-US" altLang="tr-TR" smtClean="0"/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C++ formal parametreleri için öncelikle kullanılan bir başvuru türü denilen işaretçi türü özel bir tür içerir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Avantajı hem referans değerini hem de veri değerini verebilir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tr-TR" altLang="tr-TR" smtClean="0"/>
              <a:t>Java, C++’in referans değerini uzatarak işaretçilerin sadece referans değeri tutmasını sağlar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Referanslar yerine adresleri olmaktan çok, nesnelere başvurular vardır</a:t>
            </a: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C#</a:t>
            </a:r>
            <a:r>
              <a:rPr lang="tr-TR" altLang="tr-TR" smtClean="0"/>
              <a:t>,</a:t>
            </a:r>
            <a:r>
              <a:rPr lang="en-US" altLang="tr-TR" smtClean="0"/>
              <a:t> </a:t>
            </a:r>
            <a:r>
              <a:rPr lang="tr-TR" altLang="tr-TR" smtClean="0"/>
              <a:t>hem Java’nın nesne modelini hem de C++’ın referans modelini kullanmaktadır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705D5DB-CE57-4DF4-A245-650A3F72FC5A}" type="slidenum">
              <a:rPr lang="en-US" altLang="tr-TR" sz="1000">
                <a:latin typeface="Arial" panose="020B0604020202020204" pitchFamily="34" charset="0"/>
              </a:rPr>
              <a:pPr/>
              <a:t>76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İşaretçilerin Değerlendirilmesi</a:t>
            </a:r>
            <a:endParaRPr lang="en-US" altLang="tr-TR" smtClean="0"/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tr-TR" altLang="tr-TR" sz="2800" smtClean="0"/>
              <a:t>Askıda i</a:t>
            </a:r>
            <a:r>
              <a:rPr lang="en-US" altLang="tr-TR" sz="2800" smtClean="0"/>
              <a:t>şaretçiler ve </a:t>
            </a:r>
            <a:r>
              <a:rPr lang="tr-TR" altLang="tr-TR" sz="2800" smtClean="0"/>
              <a:t>askıda nesneler sorundurlar</a:t>
            </a:r>
            <a:r>
              <a:rPr lang="en-US" altLang="tr-TR" sz="2800" smtClean="0"/>
              <a:t>, </a:t>
            </a:r>
            <a:r>
              <a:rPr lang="tr-TR" altLang="tr-TR" sz="2800" smtClean="0"/>
              <a:t>yığın </a:t>
            </a:r>
            <a:r>
              <a:rPr lang="en-US" altLang="tr-TR" sz="2800" smtClean="0"/>
              <a:t>yönetimi</a:t>
            </a:r>
            <a:r>
              <a:rPr lang="tr-TR" altLang="tr-TR" sz="2800" smtClean="0"/>
              <a:t>nde olduğu gibi</a:t>
            </a:r>
            <a:endParaRPr lang="en-US" altLang="tr-TR" sz="2800" smtClean="0"/>
          </a:p>
          <a:p>
            <a:pPr marL="342900" lvl="1" indent="-342900" eaLnBrk="1" hangingPunct="1">
              <a:buFontTx/>
              <a:buChar char="•"/>
            </a:pPr>
            <a:r>
              <a:rPr lang="en-US" altLang="tr-TR" sz="2800" smtClean="0"/>
              <a:t>İşaretçiler </a:t>
            </a:r>
            <a:r>
              <a:rPr lang="en-US" altLang="tr-TR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tr-TR" sz="2800" smtClean="0"/>
              <a:t>‘</a:t>
            </a:r>
            <a:r>
              <a:rPr lang="tr-TR" altLang="tr-TR" sz="2800" smtClean="0"/>
              <a:t>lar gibidir </a:t>
            </a:r>
            <a:r>
              <a:rPr lang="en-US" altLang="tr-TR" sz="2800" smtClean="0"/>
              <a:t>—</a:t>
            </a:r>
            <a:r>
              <a:rPr lang="tr-TR" altLang="tr-TR" sz="2800" smtClean="0"/>
              <a:t> Bir </a:t>
            </a:r>
            <a:r>
              <a:rPr lang="en-US" altLang="tr-TR" sz="2800" smtClean="0"/>
              <a:t>değişken</a:t>
            </a:r>
            <a:r>
              <a:rPr lang="tr-TR" altLang="tr-TR" sz="2800" smtClean="0"/>
              <a:t>in </a:t>
            </a:r>
            <a:r>
              <a:rPr lang="en-US" altLang="tr-TR" sz="2800" smtClean="0"/>
              <a:t>eriş</a:t>
            </a:r>
            <a:r>
              <a:rPr lang="tr-TR" altLang="tr-TR" sz="2800" smtClean="0"/>
              <a:t>ebileceği hücreler </a:t>
            </a:r>
            <a:r>
              <a:rPr lang="en-US" altLang="tr-TR" sz="2800" smtClean="0"/>
              <a:t>aralı</a:t>
            </a:r>
            <a:r>
              <a:rPr lang="tr-TR" altLang="tr-TR" sz="2800" smtClean="0"/>
              <a:t>ğını genişletirler</a:t>
            </a:r>
            <a:endParaRPr lang="en-US" altLang="tr-TR" sz="2800" smtClean="0"/>
          </a:p>
          <a:p>
            <a:pPr marL="342900" lvl="1" indent="-342900" eaLnBrk="1" hangingPunct="1">
              <a:buFontTx/>
              <a:buChar char="•"/>
            </a:pPr>
            <a:r>
              <a:rPr lang="en-US" altLang="tr-TR" sz="2800" smtClean="0"/>
              <a:t>İşaretçiler veya refer</a:t>
            </a:r>
            <a:r>
              <a:rPr lang="tr-TR" altLang="tr-TR" sz="2800" smtClean="0"/>
              <a:t>a</a:t>
            </a:r>
            <a:r>
              <a:rPr lang="en-US" altLang="tr-TR" sz="2800" smtClean="0"/>
              <a:t>ns</a:t>
            </a:r>
            <a:r>
              <a:rPr lang="tr-TR" altLang="tr-TR" sz="2800" smtClean="0"/>
              <a:t>lar</a:t>
            </a:r>
            <a:r>
              <a:rPr lang="en-US" altLang="tr-TR" sz="2800" smtClean="0"/>
              <a:t> </a:t>
            </a:r>
            <a:r>
              <a:rPr lang="tr-TR" altLang="tr-TR" sz="2800" smtClean="0"/>
              <a:t>dinamik veri yapıları için gereklidir </a:t>
            </a:r>
            <a:r>
              <a:rPr lang="en-US" altLang="tr-TR" sz="2800" smtClean="0"/>
              <a:t>—</a:t>
            </a:r>
            <a:r>
              <a:rPr lang="tr-TR" altLang="tr-TR" sz="2800" smtClean="0"/>
              <a:t> Bu yüzden onlar olmadan bir dil tasarlayamayız</a:t>
            </a:r>
            <a:endParaRPr lang="en-US" altLang="tr-TR" sz="280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18B2817-EE52-4795-9102-EB9BC59D5236}" type="slidenum">
              <a:rPr lang="en-US" altLang="tr-TR" sz="1000">
                <a:latin typeface="Arial" panose="020B0604020202020204" pitchFamily="34" charset="0"/>
              </a:rPr>
              <a:pPr/>
              <a:t>77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685800"/>
          </a:xfrm>
        </p:spPr>
        <p:txBody>
          <a:bodyPr/>
          <a:lstStyle/>
          <a:p>
            <a:pPr eaLnBrk="1" hangingPunct="1"/>
            <a:r>
              <a:rPr lang="tr-TR" altLang="tr-TR" smtClean="0"/>
              <a:t>İşaretçi Gösterimleri</a:t>
            </a:r>
            <a:endParaRPr lang="en-US" altLang="tr-TR" smtClean="0"/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648200"/>
          </a:xfrm>
        </p:spPr>
        <p:txBody>
          <a:bodyPr/>
          <a:lstStyle/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altLang="tr-TR" sz="2800" smtClean="0"/>
              <a:t>Büyük bilgisayarlar basit değerler kullanır</a:t>
            </a:r>
            <a:endParaRPr lang="en-US" altLang="tr-TR" sz="2800" smtClean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tr-TR" sz="2800" smtClean="0"/>
              <a:t>Intel </a:t>
            </a:r>
            <a:r>
              <a:rPr lang="tr-TR" altLang="tr-TR" sz="2800" smtClean="0"/>
              <a:t>mikroişlemcileri</a:t>
            </a:r>
            <a:r>
              <a:rPr lang="en-US" altLang="tr-TR" sz="2800" smtClean="0"/>
              <a:t> </a:t>
            </a:r>
            <a:r>
              <a:rPr lang="tr-TR" altLang="tr-TR" sz="2800" smtClean="0"/>
              <a:t>kesit</a:t>
            </a:r>
            <a:r>
              <a:rPr lang="en-US" altLang="tr-TR" sz="2800" smtClean="0"/>
              <a:t> ve </a:t>
            </a:r>
            <a:r>
              <a:rPr lang="tr-TR" altLang="tr-TR" sz="2800" smtClean="0"/>
              <a:t>bağıl-konum kullanır</a:t>
            </a:r>
            <a:endParaRPr lang="en-US" altLang="tr-TR" sz="2800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6AFD0D4F-681A-4A1E-B217-6B1F4BC88B12}" type="slidenum">
              <a:rPr lang="en-US" altLang="tr-TR" sz="1000">
                <a:latin typeface="Arial" panose="020B0604020202020204" pitchFamily="34" charset="0"/>
              </a:rPr>
              <a:pPr/>
              <a:t>78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Askıda İşaretçi Sorunu</a:t>
            </a:r>
            <a:endParaRPr lang="en-US" altLang="tr-TR" smtClean="0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i="1" smtClean="0"/>
              <a:t>Kaldırma İşareti (</a:t>
            </a:r>
            <a:r>
              <a:rPr lang="en-US" altLang="tr-TR" sz="2400" i="1" smtClean="0"/>
              <a:t>Tombstone</a:t>
            </a:r>
            <a:r>
              <a:rPr lang="tr-TR" altLang="tr-TR" sz="2400" i="1" smtClean="0"/>
              <a:t>)</a:t>
            </a:r>
            <a:r>
              <a:rPr lang="en-US" altLang="tr-TR" sz="2400" i="1" smtClean="0"/>
              <a:t>: </a:t>
            </a:r>
            <a:r>
              <a:rPr lang="tr-TR" altLang="tr-TR" sz="2400" smtClean="0"/>
              <a:t>Yığın-dinamik değişkene işaretçilik yapan  ekstra bir yığın hücresi</a:t>
            </a:r>
            <a:endParaRPr lang="en-US" altLang="tr-TR" sz="24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Gerçek işaretçi değişkeni</a:t>
            </a:r>
            <a:r>
              <a:rPr lang="en-US" altLang="tr-TR" sz="2000" smtClean="0"/>
              <a:t> </a:t>
            </a:r>
            <a:r>
              <a:rPr lang="tr-TR" altLang="tr-TR" sz="2000" smtClean="0"/>
              <a:t>sadece</a:t>
            </a:r>
            <a:r>
              <a:rPr lang="en-US" altLang="tr-TR" sz="2000" smtClean="0"/>
              <a:t> </a:t>
            </a:r>
            <a:r>
              <a:rPr lang="tr-TR" altLang="tr-TR" sz="2000" smtClean="0"/>
              <a:t>kaldırma işaretlerine işaret eder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Yığın</a:t>
            </a:r>
            <a:r>
              <a:rPr lang="en-US" altLang="tr-TR" sz="2000" smtClean="0"/>
              <a:t>-d</a:t>
            </a:r>
            <a:r>
              <a:rPr lang="tr-TR" altLang="tr-TR" sz="2000" smtClean="0"/>
              <a:t>i</a:t>
            </a:r>
            <a:r>
              <a:rPr lang="en-US" altLang="tr-TR" sz="2000" smtClean="0"/>
              <a:t>nami</a:t>
            </a:r>
            <a:r>
              <a:rPr lang="tr-TR" altLang="tr-TR" sz="2000" smtClean="0"/>
              <a:t>k değişken</a:t>
            </a:r>
            <a:r>
              <a:rPr lang="en-US" altLang="tr-TR" sz="2000" smtClean="0"/>
              <a:t> </a:t>
            </a:r>
            <a:r>
              <a:rPr lang="tr-TR" altLang="tr-TR" sz="2000" smtClean="0"/>
              <a:t>serbest bırakıldığı zaman</a:t>
            </a:r>
            <a:r>
              <a:rPr lang="en-US" altLang="tr-TR" sz="2000" smtClean="0"/>
              <a:t>, </a:t>
            </a:r>
            <a:r>
              <a:rPr lang="tr-TR" altLang="tr-TR" sz="2000" smtClean="0"/>
              <a:t>kaldırma işareti kalır fakat</a:t>
            </a:r>
            <a:r>
              <a:rPr lang="en-US" altLang="tr-TR" sz="2000" smtClean="0"/>
              <a:t> nil</a:t>
            </a:r>
            <a:r>
              <a:rPr lang="tr-TR" altLang="tr-TR" sz="2000" smtClean="0"/>
              <a:t>’e ayarlanır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Zaman ve mekanda pahalıdır</a:t>
            </a:r>
            <a:endParaRPr lang="en-US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Kilit ve Anahtar</a:t>
            </a:r>
            <a:r>
              <a:rPr lang="en-US" altLang="tr-TR" sz="2400" smtClean="0"/>
              <a:t>: </a:t>
            </a:r>
            <a:r>
              <a:rPr lang="tr-TR" altLang="tr-TR" sz="2400" smtClean="0"/>
              <a:t>İşaretçi değerleri anahtar ve adres olmak üzere iki tip değeri temsil eder</a:t>
            </a:r>
            <a:endParaRPr lang="en-US" altLang="tr-TR" sz="2400" smtClean="0"/>
          </a:p>
          <a:p>
            <a:pPr lvl="1" eaLnBrk="1" hangingPunct="1"/>
            <a:r>
              <a:rPr lang="tr-TR" altLang="tr-TR" sz="2000" smtClean="0"/>
              <a:t>Yığın-dinamik değişkenleri tamsayı kilit değeri için değişken gözeler olarak temsil edilir</a:t>
            </a:r>
          </a:p>
          <a:p>
            <a:pPr lvl="1" eaLnBrk="1" hangingPunct="1"/>
            <a:r>
              <a:rPr lang="tr-TR" altLang="tr-TR" sz="2000" smtClean="0"/>
              <a:t>Yığın-dinamik değişken ayrılan zaman, kilit değeri oluşturulur ve kilit hücre ve işaretçi anahtar hücresine yerleştirilir</a:t>
            </a:r>
            <a:endParaRPr lang="en-US" altLang="tr-TR" sz="2000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4AC98D8-1FDC-4ACE-A544-59BDCA8AA4E8}" type="slidenum">
              <a:rPr lang="en-US" altLang="tr-TR" sz="1000">
                <a:latin typeface="Arial" panose="020B0604020202020204" pitchFamily="34" charset="0"/>
              </a:rPr>
              <a:pPr/>
              <a:t>79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Yığın (Öbek) Yönetimi</a:t>
            </a:r>
            <a:endParaRPr lang="en-US" altLang="tr-TR" smtClean="0"/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Çok karmaşık çalışma zamanı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Tek boyutlu hücreler veya değişken boyutlu hücreler</a:t>
            </a:r>
            <a:endParaRPr lang="en-US" altLang="tr-TR" smtClean="0"/>
          </a:p>
          <a:p>
            <a:pPr eaLnBrk="1" hangingPunct="1"/>
            <a:r>
              <a:rPr lang="tr-TR" altLang="tr-TR" smtClean="0">
                <a:solidFill>
                  <a:schemeClr val="tx2"/>
                </a:solidFill>
              </a:rPr>
              <a:t>Çöp verileri kurtarmak için kullanılan yaklaşımlar</a:t>
            </a:r>
            <a:endParaRPr lang="en-US" altLang="tr-TR" smtClean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tr-TR" smtClean="0">
                <a:solidFill>
                  <a:schemeClr val="tx2"/>
                </a:solidFill>
              </a:rPr>
              <a:t>Re</a:t>
            </a:r>
            <a:r>
              <a:rPr lang="tr-TR" altLang="tr-TR" smtClean="0">
                <a:solidFill>
                  <a:schemeClr val="tx2"/>
                </a:solidFill>
              </a:rPr>
              <a:t>ferans sayaçları</a:t>
            </a:r>
            <a:r>
              <a:rPr lang="en-US" altLang="tr-TR" smtClean="0"/>
              <a:t>  (</a:t>
            </a:r>
            <a:r>
              <a:rPr lang="tr-TR" altLang="tr-TR" i="1" smtClean="0"/>
              <a:t>istekli yaklaşım</a:t>
            </a:r>
            <a:r>
              <a:rPr lang="en-US" altLang="tr-TR" smtClean="0"/>
              <a:t>): </a:t>
            </a:r>
            <a:r>
              <a:rPr lang="tr-TR" altLang="tr-TR" smtClean="0"/>
              <a:t>Kurtarma işlemi kademeli olarak yapılır</a:t>
            </a:r>
            <a:endParaRPr lang="en-US" altLang="tr-TR" smtClean="0"/>
          </a:p>
          <a:p>
            <a:pPr lvl="1" eaLnBrk="1" hangingPunct="1"/>
            <a:r>
              <a:rPr lang="tr-TR" altLang="tr-TR" smtClean="0">
                <a:solidFill>
                  <a:schemeClr val="tx2"/>
                </a:solidFill>
              </a:rPr>
              <a:t>İşaretle ve Süpür</a:t>
            </a:r>
            <a:r>
              <a:rPr lang="en-US" altLang="tr-TR" smtClean="0"/>
              <a:t> (</a:t>
            </a:r>
            <a:r>
              <a:rPr lang="tr-TR" altLang="tr-TR" i="1" smtClean="0"/>
              <a:t>uyuşuk yaklaşım</a:t>
            </a:r>
            <a:r>
              <a:rPr lang="en-US" altLang="tr-TR" smtClean="0"/>
              <a:t>): </a:t>
            </a:r>
            <a:r>
              <a:rPr lang="tr-TR" altLang="tr-TR" smtClean="0"/>
              <a:t>Değişken alan listesi boş olduğunda kurtarma başlar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5735070-FFF6-49BF-B89A-CFD7E523E08B}" type="slidenum">
              <a:rPr lang="en-US" altLang="tr-TR" sz="1000">
                <a:latin typeface="Arial" panose="020B0604020202020204" pitchFamily="34" charset="0"/>
              </a:rPr>
              <a:pPr/>
              <a:t>8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İlkel Veri Tipleri</a:t>
            </a:r>
            <a:r>
              <a:rPr lang="en-US" altLang="tr-TR" smtClean="0"/>
              <a:t>: </a:t>
            </a:r>
            <a:r>
              <a:rPr lang="tr-TR" altLang="tr-TR" smtClean="0"/>
              <a:t>Ondalık</a:t>
            </a:r>
            <a:endParaRPr lang="en-US" altLang="tr-TR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Ticari uygulamalar için kullanılır </a:t>
            </a:r>
            <a:r>
              <a:rPr lang="en-US" altLang="tr-TR" smtClean="0"/>
              <a:t>(</a:t>
            </a:r>
            <a:r>
              <a:rPr lang="tr-TR" altLang="tr-TR" smtClean="0"/>
              <a:t>para</a:t>
            </a:r>
            <a:r>
              <a:rPr lang="en-US" altLang="tr-TR" smtClean="0"/>
              <a:t>)</a:t>
            </a:r>
          </a:p>
          <a:p>
            <a:pPr lvl="1" eaLnBrk="1" hangingPunct="1"/>
            <a:r>
              <a:rPr lang="tr-TR" altLang="tr-TR" smtClean="0"/>
              <a:t>Cobol ve </a:t>
            </a:r>
            <a:r>
              <a:rPr lang="en-US" altLang="tr-TR" smtClean="0"/>
              <a:t>C#</a:t>
            </a:r>
            <a:r>
              <a:rPr lang="tr-TR" altLang="tr-TR" smtClean="0"/>
              <a:t> dilinde ondalık veri tipi mevcuttur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Kodlanmış biçimde, sabit sayıda ondalık basamağı saklar</a:t>
            </a:r>
            <a:r>
              <a:rPr lang="en-US" altLang="tr-TR" smtClean="0"/>
              <a:t> (BCD)</a:t>
            </a:r>
          </a:p>
          <a:p>
            <a:pPr eaLnBrk="1" hangingPunct="1"/>
            <a:r>
              <a:rPr lang="en-US" altLang="tr-TR" i="1" smtClean="0"/>
              <a:t>A</a:t>
            </a:r>
            <a:r>
              <a:rPr lang="tr-TR" altLang="tr-TR" i="1" smtClean="0"/>
              <a:t>vantaj</a:t>
            </a:r>
            <a:r>
              <a:rPr lang="en-US" altLang="tr-TR" smtClean="0"/>
              <a:t>: </a:t>
            </a:r>
            <a:r>
              <a:rPr lang="tr-TR" altLang="tr-TR" smtClean="0"/>
              <a:t>Doğruluk</a:t>
            </a:r>
            <a:endParaRPr lang="en-US" altLang="tr-TR" smtClean="0"/>
          </a:p>
          <a:p>
            <a:pPr eaLnBrk="1" hangingPunct="1"/>
            <a:r>
              <a:rPr lang="en-US" altLang="tr-TR" i="1" smtClean="0"/>
              <a:t>D</a:t>
            </a:r>
            <a:r>
              <a:rPr lang="tr-TR" altLang="tr-TR" i="1" smtClean="0"/>
              <a:t>ezavantaj</a:t>
            </a:r>
            <a:r>
              <a:rPr lang="en-US" altLang="tr-TR" smtClean="0"/>
              <a:t>:</a:t>
            </a:r>
            <a:r>
              <a:rPr lang="tr-TR" altLang="tr-TR" smtClean="0"/>
              <a:t> Sınırlı aralık, belleği gereksiz harcama</a:t>
            </a:r>
            <a:endParaRPr lang="en-US" altLang="tr-TR" smtClean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C581A4E1-014C-41B7-B046-84905B430069}" type="slidenum">
              <a:rPr lang="en-US" altLang="tr-TR" sz="1000">
                <a:latin typeface="Arial" panose="020B0604020202020204" pitchFamily="34" charset="0"/>
              </a:rPr>
              <a:pPr/>
              <a:t>80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Refer</a:t>
            </a:r>
            <a:r>
              <a:rPr lang="tr-TR" altLang="tr-TR" smtClean="0"/>
              <a:t>ans Sayaçlar</a:t>
            </a:r>
            <a:endParaRPr lang="en-US" altLang="tr-TR" smtClean="0"/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marL="342900" lvl="1" indent="-342900" eaLnBrk="1" hangingPunct="1">
              <a:buFontTx/>
              <a:buChar char="•"/>
            </a:pPr>
            <a:r>
              <a:rPr lang="tr-TR" altLang="tr-TR" sz="2800" smtClean="0"/>
              <a:t>Referans Sayaçlar</a:t>
            </a:r>
            <a:r>
              <a:rPr lang="en-US" altLang="tr-TR" sz="2800" smtClean="0"/>
              <a:t>: </a:t>
            </a:r>
            <a:r>
              <a:rPr lang="tr-TR" altLang="tr-TR" sz="2800" smtClean="0"/>
              <a:t>Her bir hücrede o anda o hücreyi gösteren işaretçilerin sayısını tutan bir sayaç sürdürmek</a:t>
            </a:r>
            <a:endParaRPr lang="en-US" altLang="tr-TR" sz="2800" smtClean="0"/>
          </a:p>
          <a:p>
            <a:pPr marL="342900" lvl="1" indent="-342900"/>
            <a:r>
              <a:rPr lang="en-US" altLang="tr-TR" i="1" smtClean="0"/>
              <a:t>D</a:t>
            </a:r>
            <a:r>
              <a:rPr lang="tr-TR" altLang="tr-TR" i="1" smtClean="0"/>
              <a:t>ez</a:t>
            </a:r>
            <a:r>
              <a:rPr lang="en-US" altLang="tr-TR" i="1" smtClean="0"/>
              <a:t>avanta</a:t>
            </a:r>
            <a:r>
              <a:rPr lang="tr-TR" altLang="tr-TR" i="1" smtClean="0"/>
              <a:t>jlar</a:t>
            </a:r>
            <a:r>
              <a:rPr lang="en-US" altLang="tr-TR" smtClean="0"/>
              <a:t>: </a:t>
            </a:r>
            <a:r>
              <a:rPr lang="tr-TR" altLang="tr-TR" smtClean="0"/>
              <a:t>Boş alan gerekir</a:t>
            </a:r>
            <a:r>
              <a:rPr lang="en-US" altLang="tr-TR" smtClean="0"/>
              <a:t>, </a:t>
            </a:r>
            <a:r>
              <a:rPr lang="tr-TR" altLang="tr-TR" smtClean="0"/>
              <a:t>yürütme zamanı</a:t>
            </a:r>
            <a:r>
              <a:rPr lang="en-US" altLang="tr-TR" smtClean="0"/>
              <a:t> </a:t>
            </a:r>
            <a:r>
              <a:rPr lang="tr-TR" altLang="tr-TR" smtClean="0"/>
              <a:t>gerekir</a:t>
            </a:r>
            <a:r>
              <a:rPr lang="en-US" altLang="tr-TR" smtClean="0"/>
              <a:t>, </a:t>
            </a:r>
            <a:r>
              <a:rPr lang="tr-TR" altLang="tr-TR" smtClean="0"/>
              <a:t>dairesel olarak bağlanmış hücreler için </a:t>
            </a:r>
            <a:r>
              <a:rPr lang="en-US" altLang="tr-TR" smtClean="0"/>
              <a:t>komplikasyonlar</a:t>
            </a:r>
          </a:p>
          <a:p>
            <a:pPr marL="342900" lvl="1" indent="-342900" eaLnBrk="1" hangingPunct="1"/>
            <a:r>
              <a:rPr lang="tr-TR" altLang="tr-TR" i="1" smtClean="0"/>
              <a:t>A</a:t>
            </a:r>
            <a:r>
              <a:rPr lang="en-US" altLang="tr-TR" i="1" smtClean="0"/>
              <a:t>vanta</a:t>
            </a:r>
            <a:r>
              <a:rPr lang="tr-TR" altLang="tr-TR" i="1" smtClean="0"/>
              <a:t>j</a:t>
            </a:r>
            <a:r>
              <a:rPr lang="en-US" altLang="tr-TR" smtClean="0"/>
              <a:t>: </a:t>
            </a:r>
            <a:r>
              <a:rPr lang="tr-TR" altLang="tr-TR" smtClean="0"/>
              <a:t>Uygulama yürütmedeki önemli gecikmeler engellenir</a:t>
            </a:r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A3B56EDB-5D71-42B2-B9BF-99B46A969DBD}" type="slidenum">
              <a:rPr lang="en-US" altLang="tr-TR" sz="1000">
                <a:latin typeface="Arial" panose="020B0604020202020204" pitchFamily="34" charset="0"/>
              </a:rPr>
              <a:pPr/>
              <a:t>81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İşaretle-Süpür</a:t>
            </a:r>
            <a:endParaRPr lang="en-US" altLang="tr-TR" smtClean="0"/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 sz="2600" smtClean="0"/>
              <a:t>Eldeki bütün hücreler ayrılmış olana kadar ayrılır ve bağlantı kesilir</a:t>
            </a:r>
            <a:r>
              <a:rPr lang="en-US" altLang="tr-TR" sz="2600" smtClean="0"/>
              <a:t>; </a:t>
            </a:r>
            <a:r>
              <a:rPr lang="tr-TR" altLang="tr-TR" sz="2600" smtClean="0"/>
              <a:t>sonra bütün atık toplanmaya başlanır</a:t>
            </a:r>
            <a:endParaRPr lang="en-US" altLang="tr-TR" sz="26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Her</a:t>
            </a:r>
            <a:r>
              <a:rPr lang="en-US" altLang="tr-TR" sz="2000" smtClean="0"/>
              <a:t> heap </a:t>
            </a:r>
            <a:r>
              <a:rPr lang="tr-TR" altLang="tr-TR" sz="2000" smtClean="0"/>
              <a:t>hücresinin</a:t>
            </a:r>
            <a:r>
              <a:rPr lang="en-US" altLang="tr-TR" sz="2000" smtClean="0"/>
              <a:t> </a:t>
            </a:r>
            <a:r>
              <a:rPr lang="tr-TR" altLang="tr-TR" sz="2000" smtClean="0"/>
              <a:t>koleksiyon algoritması tarafından kullanılan ilave bir biti vardır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Bütün hücreler başlangıçta atığa ayarlanır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Bütün</a:t>
            </a:r>
            <a:r>
              <a:rPr lang="en-US" altLang="tr-TR" sz="2000" smtClean="0"/>
              <a:t> </a:t>
            </a:r>
            <a:r>
              <a:rPr lang="tr-TR" altLang="tr-TR" sz="2000" smtClean="0"/>
              <a:t>i</a:t>
            </a:r>
            <a:r>
              <a:rPr lang="en-US" altLang="tr-TR" sz="2000" smtClean="0"/>
              <a:t>şaretçiler</a:t>
            </a:r>
            <a:r>
              <a:rPr lang="tr-TR" altLang="tr-TR" sz="2000" smtClean="0"/>
              <a:t> yığın içine kopya edilir</a:t>
            </a:r>
            <a:r>
              <a:rPr lang="en-US" altLang="tr-TR" sz="2000" smtClean="0"/>
              <a:t> ve </a:t>
            </a:r>
            <a:r>
              <a:rPr lang="tr-TR" altLang="tr-TR" sz="2000" smtClean="0"/>
              <a:t>erişilebilir hücreler</a:t>
            </a:r>
            <a:r>
              <a:rPr lang="en-US" altLang="tr-TR" sz="2000" smtClean="0"/>
              <a:t> </a:t>
            </a:r>
            <a:r>
              <a:rPr lang="tr-TR" altLang="tr-TR" sz="2000" smtClean="0"/>
              <a:t>atık-değil olarak işaretlenir</a:t>
            </a:r>
            <a:endParaRPr lang="en-US" altLang="tr-TR" sz="2000" smtClean="0"/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smtClean="0"/>
              <a:t>Bütün atık hücreler eldeki hücreler listesine geri döndürülür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smtClean="0"/>
              <a:t>D</a:t>
            </a:r>
            <a:r>
              <a:rPr lang="tr-TR" altLang="tr-TR" sz="2000" smtClean="0"/>
              <a:t>ez</a:t>
            </a:r>
            <a:r>
              <a:rPr lang="en-US" altLang="tr-TR" sz="2000" smtClean="0"/>
              <a:t>avanta</a:t>
            </a:r>
            <a:r>
              <a:rPr lang="tr-TR" altLang="tr-TR" sz="2000" smtClean="0"/>
              <a:t>jlar</a:t>
            </a:r>
            <a:r>
              <a:rPr lang="en-US" altLang="tr-TR" sz="2000" smtClean="0"/>
              <a:t>: </a:t>
            </a:r>
            <a:r>
              <a:rPr lang="tr-TR" altLang="tr-TR" sz="2000" smtClean="0"/>
              <a:t>en çok ihtiyaç duyduğunuz zaman</a:t>
            </a:r>
            <a:r>
              <a:rPr lang="en-US" altLang="tr-TR" sz="2000" smtClean="0"/>
              <a:t>, </a:t>
            </a:r>
            <a:r>
              <a:rPr lang="tr-TR" altLang="tr-TR" sz="2000" smtClean="0"/>
              <a:t>en kötü çalışır</a:t>
            </a:r>
            <a:r>
              <a:rPr lang="en-US" altLang="tr-TR" sz="2000" smtClean="0"/>
              <a:t> (</a:t>
            </a:r>
            <a:r>
              <a:rPr lang="tr-TR" altLang="tr-TR" sz="2000" smtClean="0"/>
              <a:t>program yığındaki hücrelerin çoğuna ihtiyaç duyduğunda en çok zamanı alır</a:t>
            </a:r>
            <a:r>
              <a:rPr lang="en-US" altLang="tr-TR" sz="2000" smtClean="0"/>
              <a:t>)</a:t>
            </a:r>
          </a:p>
          <a:p>
            <a:pPr lvl="1">
              <a:lnSpc>
                <a:spcPct val="90000"/>
              </a:lnSpc>
            </a:pPr>
            <a:endParaRPr lang="en-US" altLang="tr-TR" sz="2200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0E101A5-738D-4265-8E60-DE43E1FD1D0E}" type="slidenum">
              <a:rPr lang="en-US" altLang="tr-TR" sz="1000">
                <a:latin typeface="Arial" panose="020B0604020202020204" pitchFamily="34" charset="0"/>
              </a:rPr>
              <a:pPr/>
              <a:t>82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İşaretleme</a:t>
            </a:r>
            <a:r>
              <a:rPr lang="en-US" altLang="tr-TR" smtClean="0"/>
              <a:t> Algorit</a:t>
            </a:r>
            <a:r>
              <a:rPr lang="tr-TR" altLang="tr-TR" smtClean="0"/>
              <a:t>ması</a:t>
            </a:r>
            <a:endParaRPr lang="en-US" altLang="tr-TR" smtClean="0"/>
          </a:p>
        </p:txBody>
      </p:sp>
      <p:pic>
        <p:nvPicPr>
          <p:cNvPr id="860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5532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860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6708883-38FF-41E7-8DDB-616337755726}" type="slidenum">
              <a:rPr lang="en-US" altLang="tr-TR" sz="1000">
                <a:latin typeface="Arial" panose="020B0604020202020204" pitchFamily="34" charset="0"/>
              </a:rPr>
              <a:pPr/>
              <a:t>83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Değişken Boyutlu Hücreler</a:t>
            </a:r>
            <a:endParaRPr lang="en-US" altLang="tr-TR" smtClean="0"/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tr-TR" altLang="tr-TR" smtClean="0"/>
              <a:t>Her yönüyle tek boyutlu hücrelerden daha zordur</a:t>
            </a:r>
          </a:p>
          <a:p>
            <a:pPr eaLnBrk="1" hangingPunct="1"/>
            <a:r>
              <a:rPr lang="tr-TR" altLang="tr-TR" smtClean="0"/>
              <a:t>Çoğu programlama dilinde olması gerekir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Eğer işaretle-süpür algoritması kullanılıyorsa ek problemler meydana gelir</a:t>
            </a:r>
          </a:p>
          <a:p>
            <a:pPr lvl="1" eaLnBrk="1" hangingPunct="1"/>
            <a:r>
              <a:rPr lang="tr-TR" altLang="tr-TR" smtClean="0"/>
              <a:t>Tüm hücre göstergelerinin başlangıç ayarı zordur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İşaretlenen işlem ziyaret edilmemişse problem büyür</a:t>
            </a:r>
            <a:endParaRPr lang="en-US" altLang="tr-TR" smtClean="0"/>
          </a:p>
          <a:p>
            <a:pPr lvl="1" eaLnBrk="1" hangingPunct="1"/>
            <a:r>
              <a:rPr lang="tr-TR" altLang="tr-TR" smtClean="0"/>
              <a:t>Kullanılabilir alan listesini bakımı yükü artar</a:t>
            </a:r>
            <a:endParaRPr lang="en-US" altLang="tr-TR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Tip Kontrolü</a:t>
            </a:r>
            <a:endParaRPr lang="en-US" altLang="tr-TR" smtClean="0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z="2000" smtClean="0"/>
              <a:t>Altprogramlar ve atamaları içerecek şekilde işlenen ve operatörler kavramını yaygınlaştırmak</a:t>
            </a:r>
          </a:p>
          <a:p>
            <a:pPr eaLnBrk="1" hangingPunct="1">
              <a:buFontTx/>
              <a:buNone/>
            </a:pPr>
            <a:endParaRPr lang="en-US" altLang="tr-TR" sz="2000" smtClean="0">
              <a:solidFill>
                <a:srgbClr val="333399"/>
              </a:solidFill>
            </a:endParaRPr>
          </a:p>
          <a:p>
            <a:pPr eaLnBrk="1" hangingPunct="1"/>
            <a:r>
              <a:rPr lang="tr-TR" altLang="tr-TR" sz="2000" i="1" smtClean="0">
                <a:solidFill>
                  <a:srgbClr val="333399"/>
                </a:solidFill>
              </a:rPr>
              <a:t>Tip denetleme </a:t>
            </a:r>
            <a:r>
              <a:rPr lang="tr-TR" altLang="tr-TR" sz="2000" smtClean="0">
                <a:solidFill>
                  <a:srgbClr val="333399"/>
                </a:solidFill>
              </a:rPr>
              <a:t>bir operatörün işlenen tipin uyumunu sağlama etkinlikleridir</a:t>
            </a:r>
            <a:endParaRPr lang="en-US" altLang="tr-TR" sz="2000" smtClean="0">
              <a:solidFill>
                <a:srgbClr val="333399"/>
              </a:solidFill>
            </a:endParaRPr>
          </a:p>
          <a:p>
            <a:pPr eaLnBrk="1" hangingPunct="1">
              <a:buFontTx/>
              <a:buNone/>
            </a:pPr>
            <a:endParaRPr lang="en-US" altLang="tr-TR" sz="2000" smtClean="0">
              <a:solidFill>
                <a:srgbClr val="333399"/>
              </a:solidFill>
            </a:endParaRPr>
          </a:p>
          <a:p>
            <a:pPr eaLnBrk="1" hangingPunct="1"/>
            <a:r>
              <a:rPr lang="tr-TR" altLang="tr-TR" sz="2000" smtClean="0">
                <a:solidFill>
                  <a:srgbClr val="333399"/>
                </a:solidFill>
              </a:rPr>
              <a:t>Uyumlu tipin üretiminde ve denetiminde derleyicinin ürettiği kod ve kurallar göz önüne alınır</a:t>
            </a:r>
          </a:p>
          <a:p>
            <a:pPr lvl="1" eaLnBrk="1" hangingPunct="1"/>
            <a:r>
              <a:rPr lang="tr-TR" altLang="tr-TR" sz="1800" smtClean="0">
                <a:solidFill>
                  <a:srgbClr val="666699"/>
                </a:solidFill>
              </a:rPr>
              <a:t>Bu otomatik dönüşüm bir zorlama denir</a:t>
            </a:r>
          </a:p>
          <a:p>
            <a:pPr>
              <a:buFontTx/>
              <a:buNone/>
            </a:pPr>
            <a:endParaRPr lang="tr-TR" altLang="tr-TR" sz="2000" smtClean="0">
              <a:solidFill>
                <a:srgbClr val="333399"/>
              </a:solidFill>
            </a:endParaRPr>
          </a:p>
          <a:p>
            <a:pPr eaLnBrk="1" hangingPunct="1"/>
            <a:r>
              <a:rPr lang="tr-TR" altLang="tr-TR" sz="2000" smtClean="0">
                <a:solidFill>
                  <a:srgbClr val="333399"/>
                </a:solidFill>
              </a:rPr>
              <a:t>Bir tip hatası desteklenmeyen tarzdaki bir tipin o veri tipi kümesinde yorumlanmaya çalışılmasıdır</a:t>
            </a:r>
            <a:endParaRPr lang="en-US" altLang="tr-TR" sz="2000" smtClean="0">
              <a:solidFill>
                <a:srgbClr val="333399"/>
              </a:solidFill>
            </a:endParaRP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151854AF-8908-486D-B6CB-F144C7E5D751}" type="slidenum">
              <a:rPr lang="en-US" altLang="tr-TR" sz="1000">
                <a:latin typeface="Arial" panose="020B0604020202020204" pitchFamily="34" charset="0"/>
              </a:rPr>
              <a:pPr/>
              <a:t>84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Tip Kontrolü </a:t>
            </a:r>
            <a:r>
              <a:rPr lang="en-US" altLang="tr-TR" sz="2800" smtClean="0"/>
              <a:t>(</a:t>
            </a:r>
            <a:r>
              <a:rPr lang="tr-TR" altLang="tr-TR" sz="2800" smtClean="0"/>
              <a:t>devamı</a:t>
            </a:r>
            <a:r>
              <a:rPr lang="en-US" altLang="tr-TR" sz="2800" smtClean="0"/>
              <a:t>)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Eğer tüm tip bağlayıcıları statikse, tip denetimi de statik olarak yapılır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Eğer tip bağlayıcıları dinamikse tip kontrolünün dinamik yapılması zorunludur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Tip hataları her zaman tespit edilirse programlama dilindeki tipler güçlüdür</a:t>
            </a:r>
            <a:endParaRPr lang="en-US" altLang="tr-TR" smtClean="0"/>
          </a:p>
          <a:p>
            <a:pPr eaLnBrk="1" hangingPunct="1"/>
            <a:r>
              <a:rPr lang="tr-TR" altLang="tr-TR" smtClean="0">
                <a:solidFill>
                  <a:schemeClr val="tx2"/>
                </a:solidFill>
              </a:rPr>
              <a:t>Güçlü tiplerin avantajları</a:t>
            </a:r>
            <a:r>
              <a:rPr lang="en-US" altLang="tr-TR" smtClean="0"/>
              <a:t>: </a:t>
            </a:r>
            <a:r>
              <a:rPr lang="tr-TR" altLang="tr-TR" smtClean="0"/>
              <a:t>Hata algılama değişkenleri tip hatası sonucunu kolayca verir</a:t>
            </a:r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  <p:sp>
        <p:nvSpPr>
          <p:cNvPr id="8806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0D55A67F-B13A-4952-82C1-C50E9C07B300}" type="slidenum">
              <a:rPr lang="en-US" altLang="tr-TR" sz="1000">
                <a:latin typeface="Arial" panose="020B0604020202020204" pitchFamily="34" charset="0"/>
              </a:rPr>
              <a:pPr/>
              <a:t>85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Güçlü Tipler</a:t>
            </a:r>
            <a:endParaRPr lang="en-US" altLang="tr-TR" smtClean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tr-TR" altLang="tr-TR" smtClean="0">
                <a:solidFill>
                  <a:srgbClr val="333399"/>
                </a:solidFill>
              </a:rPr>
              <a:t>Dil örnekleri:</a:t>
            </a:r>
            <a:endParaRPr lang="en-US" altLang="tr-TR" smtClean="0">
              <a:solidFill>
                <a:srgbClr val="333399"/>
              </a:solidFill>
            </a:endParaRPr>
          </a:p>
          <a:p>
            <a:pPr lvl="1" eaLnBrk="1" hangingPunct="1"/>
            <a:r>
              <a:rPr lang="en-US" altLang="tr-TR" smtClean="0">
                <a:solidFill>
                  <a:srgbClr val="666699"/>
                </a:solidFill>
              </a:rPr>
              <a:t>C </a:t>
            </a:r>
            <a:r>
              <a:rPr lang="tr-TR" altLang="tr-TR" smtClean="0">
                <a:solidFill>
                  <a:srgbClr val="666699"/>
                </a:solidFill>
              </a:rPr>
              <a:t>ve</a:t>
            </a:r>
            <a:r>
              <a:rPr lang="en-US" altLang="tr-TR" smtClean="0">
                <a:solidFill>
                  <a:srgbClr val="666699"/>
                </a:solidFill>
              </a:rPr>
              <a:t> C++:</a:t>
            </a:r>
            <a:r>
              <a:rPr lang="tr-TR" altLang="tr-TR" smtClean="0">
                <a:solidFill>
                  <a:srgbClr val="666699"/>
                </a:solidFill>
              </a:rPr>
              <a:t> Parametre tür denetlemesi önlenebilir; birleşimler kontrol türü değildir</a:t>
            </a:r>
            <a:endParaRPr lang="en-US" altLang="tr-TR" smtClean="0">
              <a:solidFill>
                <a:srgbClr val="666699"/>
              </a:solidFill>
            </a:endParaRPr>
          </a:p>
          <a:p>
            <a:pPr lvl="1" eaLnBrk="1" hangingPunct="1"/>
            <a:r>
              <a:rPr lang="en-US" altLang="tr-TR" smtClean="0">
                <a:solidFill>
                  <a:srgbClr val="666699"/>
                </a:solidFill>
              </a:rPr>
              <a:t>Ada</a:t>
            </a:r>
            <a:r>
              <a:rPr lang="tr-TR" altLang="tr-TR" smtClean="0">
                <a:solidFill>
                  <a:srgbClr val="666699"/>
                </a:solidFill>
              </a:rPr>
              <a:t>’da neredeyse</a:t>
            </a:r>
            <a:r>
              <a:rPr lang="en-US" altLang="tr-TR" smtClean="0">
                <a:solidFill>
                  <a:srgbClr val="666699"/>
                </a:solidFill>
              </a:rPr>
              <a:t> (</a:t>
            </a:r>
            <a:r>
              <a:rPr lang="en-US" altLang="tr-TR" sz="2000" smtClean="0">
                <a:solidFill>
                  <a:srgbClr val="666699"/>
                </a:solidFill>
                <a:latin typeface="Courier New" panose="02070309020205020404" pitchFamily="49" charset="0"/>
              </a:rPr>
              <a:t>UNCHECKED CONVERSION</a:t>
            </a:r>
            <a:r>
              <a:rPr lang="tr-TR" altLang="tr-TR" sz="2000" smtClean="0">
                <a:solidFill>
                  <a:srgbClr val="666699"/>
                </a:solidFill>
                <a:latin typeface="Courier New" panose="02070309020205020404" pitchFamily="49" charset="0"/>
              </a:rPr>
              <a:t> </a:t>
            </a:r>
            <a:r>
              <a:rPr lang="tr-TR" altLang="tr-TR" smtClean="0">
                <a:solidFill>
                  <a:srgbClr val="666699"/>
                </a:solidFill>
              </a:rPr>
              <a:t>kodu bir gözet</a:t>
            </a:r>
            <a:r>
              <a:rPr lang="en-US" altLang="tr-TR" smtClean="0">
                <a:solidFill>
                  <a:srgbClr val="666699"/>
                </a:solidFill>
              </a:rPr>
              <a:t>le</a:t>
            </a:r>
            <a:r>
              <a:rPr lang="tr-TR" altLang="tr-TR" smtClean="0">
                <a:solidFill>
                  <a:srgbClr val="666699"/>
                </a:solidFill>
              </a:rPr>
              <a:t>me deliğidir) (</a:t>
            </a:r>
            <a:r>
              <a:rPr lang="en-US" altLang="tr-TR" smtClean="0">
                <a:solidFill>
                  <a:srgbClr val="666699"/>
                </a:solidFill>
              </a:rPr>
              <a:t>Java </a:t>
            </a:r>
            <a:r>
              <a:rPr lang="tr-TR" altLang="tr-TR" smtClean="0">
                <a:solidFill>
                  <a:srgbClr val="666699"/>
                </a:solidFill>
              </a:rPr>
              <a:t>ve </a:t>
            </a:r>
            <a:r>
              <a:rPr lang="en-US" altLang="tr-TR" smtClean="0">
                <a:solidFill>
                  <a:srgbClr val="666699"/>
                </a:solidFill>
              </a:rPr>
              <a:t>C#</a:t>
            </a:r>
            <a:r>
              <a:rPr lang="tr-TR" altLang="tr-TR" smtClean="0">
                <a:solidFill>
                  <a:srgbClr val="666699"/>
                </a:solidFill>
              </a:rPr>
              <a:t>,</a:t>
            </a:r>
            <a:r>
              <a:rPr lang="en-US" altLang="tr-TR" smtClean="0">
                <a:solidFill>
                  <a:srgbClr val="666699"/>
                </a:solidFill>
              </a:rPr>
              <a:t> Ada</a:t>
            </a:r>
            <a:r>
              <a:rPr lang="tr-TR" altLang="tr-TR" smtClean="0">
                <a:solidFill>
                  <a:srgbClr val="666699"/>
                </a:solidFill>
              </a:rPr>
              <a:t>’ya benzer</a:t>
            </a:r>
            <a:r>
              <a:rPr lang="en-US" altLang="tr-TR" smtClean="0">
                <a:solidFill>
                  <a:srgbClr val="666699"/>
                </a:solidFill>
              </a:rPr>
              <a:t>)</a:t>
            </a:r>
          </a:p>
          <a:p>
            <a:pPr eaLnBrk="1" hangingPunct="1">
              <a:buFontTx/>
              <a:buNone/>
            </a:pPr>
            <a:endParaRPr lang="en-US" altLang="tr-TR" smtClean="0"/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8909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717C1FD-21F9-4A9F-A124-0C2A0112CBB7}" type="slidenum">
              <a:rPr lang="en-US" altLang="tr-TR" sz="1000">
                <a:latin typeface="Arial" panose="020B0604020202020204" pitchFamily="34" charset="0"/>
              </a:rPr>
              <a:pPr/>
              <a:t>86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Güçlü Tipler (devamı)</a:t>
            </a:r>
            <a:endParaRPr lang="en-US" altLang="tr-TR" smtClean="0"/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Zorlama kuralları güçlü tiplerde güçlü efektler oluşturabilir veya onları zayıflatabilir (C++ - Ada)</a:t>
            </a:r>
            <a:endParaRPr lang="en-US" altLang="tr-TR" smtClean="0"/>
          </a:p>
          <a:p>
            <a:pPr eaLnBrk="1" hangingPunct="1">
              <a:buFontTx/>
              <a:buNone/>
            </a:pPr>
            <a:endParaRPr lang="en-US" altLang="tr-TR" smtClean="0"/>
          </a:p>
          <a:p>
            <a:pPr eaLnBrk="1" hangingPunct="1"/>
            <a:r>
              <a:rPr lang="tr-TR" altLang="tr-TR" smtClean="0"/>
              <a:t>Java’da sadece C++’ın yarım atama kuralları olmasına rağmen, güçlü tiplerde Ada’dan daha az etkindir</a:t>
            </a:r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901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A7406F2-6820-4AF4-8F1E-6B05E43CB7C4}" type="slidenum">
              <a:rPr lang="en-US" altLang="tr-TR" sz="1000">
                <a:latin typeface="Arial" panose="020B0604020202020204" pitchFamily="34" charset="0"/>
              </a:rPr>
              <a:pPr/>
              <a:t>87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Tip Adı Eşitleme</a:t>
            </a:r>
            <a:endParaRPr lang="en-US" altLang="tr-TR" smtClean="0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i="1" smtClean="0">
                <a:solidFill>
                  <a:srgbClr val="333399"/>
                </a:solidFill>
              </a:rPr>
              <a:t>Tip adı eşitleme’nin </a:t>
            </a:r>
            <a:r>
              <a:rPr lang="tr-TR" altLang="tr-TR" smtClean="0">
                <a:solidFill>
                  <a:srgbClr val="333399"/>
                </a:solidFill>
              </a:rPr>
              <a:t>manası ya aynı tipi yada aynı tip adını kullanarak değişkenleri birbirine eşitlemektir. Bu metot kullanıldığında iki değişkende eşdeğer tip var demektir</a:t>
            </a:r>
            <a:endParaRPr lang="en-US" altLang="tr-TR" smtClean="0">
              <a:solidFill>
                <a:srgbClr val="333399"/>
              </a:solidFill>
            </a:endParaRPr>
          </a:p>
          <a:p>
            <a:pPr eaLnBrk="1" hangingPunct="1"/>
            <a:r>
              <a:rPr lang="tr-TR" altLang="tr-TR" smtClean="0">
                <a:solidFill>
                  <a:srgbClr val="333399"/>
                </a:solidFill>
              </a:rPr>
              <a:t>Uygulamada basit fakat hayli kısıtlayıcıdır</a:t>
            </a:r>
            <a:r>
              <a:rPr lang="en-US" altLang="tr-TR" smtClean="0">
                <a:solidFill>
                  <a:srgbClr val="333399"/>
                </a:solidFill>
              </a:rPr>
              <a:t>:</a:t>
            </a: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Alt aralıklarda tanımlanan integer tipler</a:t>
            </a:r>
          </a:p>
          <a:p>
            <a:pPr lvl="1" eaLnBrk="1" hangingPunct="1"/>
            <a:r>
              <a:rPr lang="tr-TR" altLang="tr-TR" smtClean="0">
                <a:solidFill>
                  <a:srgbClr val="666699"/>
                </a:solidFill>
              </a:rPr>
              <a:t>Gerçek parametreleri, karşılık gelen gerçek parametreleri aynı türde olmalıdır</a:t>
            </a:r>
            <a:endParaRPr lang="en-US" altLang="tr-TR" smtClean="0"/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9114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7C7CE7C8-BD00-4BDC-833A-26FC4BCDFD22}" type="slidenum">
              <a:rPr lang="en-US" altLang="tr-TR" sz="1000">
                <a:latin typeface="Arial" panose="020B0604020202020204" pitchFamily="34" charset="0"/>
              </a:rPr>
              <a:pPr/>
              <a:t>88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Yapı Tipi Eşitleme</a:t>
            </a:r>
            <a:endParaRPr lang="en-US" altLang="tr-TR" smtClean="0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i="1" smtClean="0"/>
              <a:t>Yapı tipi eşitleme</a:t>
            </a:r>
            <a:r>
              <a:rPr lang="tr-TR" altLang="tr-TR" smtClean="0"/>
              <a:t>, aynı yapıları varsa iki değişken eşdeğer tip olması anlamına gelir</a:t>
            </a:r>
          </a:p>
          <a:p>
            <a:pPr eaLnBrk="1" hangingPunct="1"/>
            <a:r>
              <a:rPr lang="tr-TR" altLang="tr-TR" smtClean="0"/>
              <a:t>Çok esnek fakat uygulaması çok zor</a:t>
            </a:r>
            <a:endParaRPr lang="en-US" altLang="tr-TR" smtClean="0"/>
          </a:p>
          <a:p>
            <a:pPr eaLnBrk="1" hangingPunct="1">
              <a:buFontTx/>
              <a:buNone/>
            </a:pPr>
            <a:endParaRPr lang="en-US" altLang="tr-TR" smtClean="0"/>
          </a:p>
        </p:txBody>
      </p:sp>
      <p:sp>
        <p:nvSpPr>
          <p:cNvPr id="921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921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FEFEC213-49B9-4A28-8118-27C1AE6E74B3}" type="slidenum">
              <a:rPr lang="en-US" altLang="tr-TR" sz="1000">
                <a:latin typeface="Arial" panose="020B0604020202020204" pitchFamily="34" charset="0"/>
              </a:rPr>
              <a:pPr/>
              <a:t>89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811F6F3E-8C12-4B2E-90B8-3C1BCAA32F5A}" type="slidenum">
              <a:rPr lang="en-US" altLang="tr-TR" sz="1000">
                <a:latin typeface="Arial" panose="020B0604020202020204" pitchFamily="34" charset="0"/>
              </a:rPr>
              <a:pPr/>
              <a:t>9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İlkel Veri Tipleri</a:t>
            </a:r>
            <a:r>
              <a:rPr lang="en-US" altLang="tr-TR" smtClean="0"/>
              <a:t>: Boolean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En basit veri tipidir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Değer aralığında yalnızca iki değer bulunmaktadır. Bunlar </a:t>
            </a:r>
            <a:r>
              <a:rPr lang="en-US" altLang="tr-TR" smtClean="0"/>
              <a:t>“true”</a:t>
            </a:r>
            <a:r>
              <a:rPr lang="tr-TR" altLang="tr-TR" smtClean="0"/>
              <a:t> ve </a:t>
            </a:r>
            <a:r>
              <a:rPr lang="en-US" altLang="tr-TR" smtClean="0"/>
              <a:t>“false”</a:t>
            </a:r>
            <a:r>
              <a:rPr lang="tr-TR" altLang="tr-TR" smtClean="0"/>
              <a:t>dur</a:t>
            </a:r>
            <a:endParaRPr lang="en-US" altLang="tr-TR" smtClean="0"/>
          </a:p>
          <a:p>
            <a:pPr eaLnBrk="1" hangingPunct="1"/>
            <a:r>
              <a:rPr lang="tr-TR" altLang="tr-TR" smtClean="0"/>
              <a:t>Bitler olarak oluşturulabilir, fakat çoğu zaman byte bir değeri temsil eder</a:t>
            </a:r>
            <a:endParaRPr lang="en-US" altLang="tr-TR" smtClean="0"/>
          </a:p>
          <a:p>
            <a:pPr lvl="1" eaLnBrk="1" hangingPunct="1"/>
            <a:r>
              <a:rPr lang="en-US" altLang="tr-TR" smtClean="0"/>
              <a:t>A</a:t>
            </a:r>
            <a:r>
              <a:rPr lang="tr-TR" altLang="tr-TR" smtClean="0"/>
              <a:t>vantaj</a:t>
            </a:r>
            <a:r>
              <a:rPr lang="en-US" altLang="tr-TR" smtClean="0"/>
              <a:t>: </a:t>
            </a:r>
            <a:r>
              <a:rPr lang="tr-TR" altLang="tr-TR" smtClean="0"/>
              <a:t>Okunabilirlik</a:t>
            </a:r>
            <a:endParaRPr lang="en-US" altLang="tr-TR" smtClean="0"/>
          </a:p>
          <a:p>
            <a:pPr eaLnBrk="1" hangingPunct="1">
              <a:buFontTx/>
              <a:buNone/>
            </a:pPr>
            <a:endParaRPr lang="en-US" altLang="tr-TR" smtClean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Tip Eşitleme (devamı)</a:t>
            </a:r>
            <a:endParaRPr lang="en-US" altLang="tr-TR" smtClean="0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İki yapısal tip sorununu ele alalım</a:t>
            </a:r>
            <a:r>
              <a:rPr lang="en-US" altLang="tr-TR" sz="24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Yapısal olarak aynı ama farklı alan adları kullanırsanız iki kayıt türünü eşitler misiniz?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İki dizi türünde, simgeler farklı olması dışında aynı ise bu diziler eşdeğer midir?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mtClean="0"/>
              <a:t>	(</a:t>
            </a:r>
            <a:r>
              <a:rPr lang="tr-TR" altLang="tr-TR" smtClean="0"/>
              <a:t>örn.,</a:t>
            </a:r>
            <a:r>
              <a:rPr lang="en-US" altLang="tr-TR" smtClean="0"/>
              <a:t>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[1..10]</a:t>
            </a:r>
            <a:r>
              <a:rPr lang="en-US" altLang="tr-TR" smtClean="0"/>
              <a:t> </a:t>
            </a:r>
            <a:r>
              <a:rPr lang="tr-TR" altLang="tr-TR" smtClean="0"/>
              <a:t>ve </a:t>
            </a:r>
            <a:r>
              <a:rPr lang="en-US" altLang="tr-T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[0..9]</a:t>
            </a:r>
            <a:r>
              <a:rPr lang="en-US" altLang="tr-TR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İki sıralama tipi onların bileşenleri farklı yazıldığından eşdeğer olur mu?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/>
              <a:t>Denklik yapısal türüyle aynı yapıda türleri ayırt edemez (örn., hızın farklı birimleriyle birlikte ondalık)</a:t>
            </a:r>
          </a:p>
          <a:p>
            <a:pPr eaLnBrk="1" hangingPunct="1"/>
            <a:endParaRPr lang="en-US" altLang="tr-TR" smtClean="0"/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32FCD206-47B8-40CD-82F1-EC16744DA6C8}" type="slidenum">
              <a:rPr lang="en-US" altLang="tr-TR" sz="1000">
                <a:latin typeface="Arial" panose="020B0604020202020204" pitchFamily="34" charset="0"/>
              </a:rPr>
              <a:pPr/>
              <a:t>90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Veri Tipleri Teorisi</a:t>
            </a:r>
            <a:endParaRPr lang="en-US" altLang="tr-TR" smtClean="0"/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mtClean="0"/>
              <a:t>Tip teorisi matematik, mantık, bilgisayar bilimleri ve felsefe çalışma</a:t>
            </a:r>
            <a:r>
              <a:rPr lang="tr-TR" altLang="tr-TR" smtClean="0"/>
              <a:t>sı</a:t>
            </a:r>
            <a:r>
              <a:rPr lang="en-US" altLang="tr-TR" smtClean="0"/>
              <a:t>n</a:t>
            </a:r>
            <a:r>
              <a:rPr lang="tr-TR" altLang="tr-TR" smtClean="0"/>
              <a:t>ı</a:t>
            </a:r>
            <a:r>
              <a:rPr lang="en-US" altLang="tr-TR" smtClean="0"/>
              <a:t> </a:t>
            </a:r>
            <a:r>
              <a:rPr lang="tr-TR" altLang="tr-TR" smtClean="0"/>
              <a:t>kapsayan </a:t>
            </a:r>
            <a:r>
              <a:rPr lang="en-US" altLang="tr-TR" smtClean="0"/>
              <a:t>geniş bir </a:t>
            </a:r>
            <a:r>
              <a:rPr lang="tr-TR" altLang="tr-TR" smtClean="0"/>
              <a:t>disiplinler arası alandır</a:t>
            </a:r>
            <a:endParaRPr lang="en-US" altLang="tr-TR" smtClean="0"/>
          </a:p>
          <a:p>
            <a:r>
              <a:rPr lang="tr-TR" altLang="tr-TR" smtClean="0"/>
              <a:t>Bilgisayar bilimlerinde tip teorisi iki ana dala ayrılmıştır:</a:t>
            </a:r>
            <a:endParaRPr lang="en-US" altLang="tr-TR" smtClean="0"/>
          </a:p>
          <a:p>
            <a:pPr lvl="1"/>
            <a:r>
              <a:rPr lang="en-US" altLang="tr-TR" smtClean="0"/>
              <a:t>Pra</a:t>
            </a:r>
            <a:r>
              <a:rPr lang="tr-TR" altLang="tr-TR" smtClean="0"/>
              <a:t>tik</a:t>
            </a:r>
            <a:r>
              <a:rPr lang="en-US" altLang="tr-TR" smtClean="0"/>
              <a:t> – </a:t>
            </a:r>
            <a:r>
              <a:rPr lang="tr-TR" altLang="tr-TR" smtClean="0"/>
              <a:t>Ticari dillerdeki veri türleri</a:t>
            </a:r>
            <a:endParaRPr lang="en-US" altLang="tr-TR" smtClean="0"/>
          </a:p>
          <a:p>
            <a:pPr lvl="1"/>
            <a:r>
              <a:rPr lang="tr-TR" altLang="tr-TR" smtClean="0"/>
              <a:t>Soyut – İleri matematiksel hesaplamalar için kullanılır</a:t>
            </a:r>
            <a:endParaRPr lang="en-US" altLang="tr-TR" smtClean="0"/>
          </a:p>
          <a:p>
            <a:r>
              <a:rPr lang="tr-TR" altLang="tr-TR" smtClean="0"/>
              <a:t>Bir tip sistemi tipleri ayarlayan ve kuralları yöneten programları kullanır</a:t>
            </a:r>
            <a:endParaRPr lang="en-US" altLang="tr-TR" smtClean="0"/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42DA17F2-1D7A-4E04-BEB4-A082E46CD7FC}" type="slidenum">
              <a:rPr lang="en-US" altLang="tr-TR" sz="1000">
                <a:latin typeface="Arial" panose="020B0604020202020204" pitchFamily="34" charset="0"/>
              </a:rPr>
              <a:pPr/>
              <a:t>91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mtClean="0"/>
              <a:t>Veri Tipleri Teorisi</a:t>
            </a:r>
            <a:r>
              <a:rPr lang="en-US" altLang="tr-TR" smtClean="0"/>
              <a:t> </a:t>
            </a:r>
            <a:r>
              <a:rPr lang="en-US" altLang="tr-TR" sz="2800" smtClean="0"/>
              <a:t>(</a:t>
            </a:r>
            <a:r>
              <a:rPr lang="tr-TR" altLang="tr-TR" sz="2800" smtClean="0"/>
              <a:t>devamı</a:t>
            </a:r>
            <a:r>
              <a:rPr lang="en-US" altLang="tr-TR" sz="2800" smtClean="0"/>
              <a:t>)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mtClean="0"/>
              <a:t>Bir tip sisteminde biçimsel model tipleri kümesi ve tip kuralları tanımlayabilirsiniz</a:t>
            </a:r>
            <a:endParaRPr lang="en-US" altLang="tr-TR" smtClean="0"/>
          </a:p>
          <a:p>
            <a:pPr lvl="1"/>
            <a:r>
              <a:rPr lang="tr-TR" altLang="tr-TR" smtClean="0"/>
              <a:t>Tipleri belirlemek için dilbilgisi kuralları veya haritalar kullanılır</a:t>
            </a:r>
            <a:endParaRPr lang="en-US" altLang="tr-TR" smtClean="0"/>
          </a:p>
          <a:p>
            <a:pPr lvl="1"/>
            <a:r>
              <a:rPr lang="tr-TR" altLang="tr-TR" smtClean="0"/>
              <a:t>Sonlu haritalama</a:t>
            </a:r>
            <a:r>
              <a:rPr lang="en-US" altLang="tr-TR" smtClean="0"/>
              <a:t> – </a:t>
            </a:r>
            <a:r>
              <a:rPr lang="tr-TR" altLang="tr-TR" smtClean="0"/>
              <a:t>Model diziler ve fonksiyonlar</a:t>
            </a:r>
            <a:endParaRPr lang="en-US" altLang="tr-TR" smtClean="0"/>
          </a:p>
          <a:p>
            <a:pPr lvl="1"/>
            <a:r>
              <a:rPr lang="tr-TR" altLang="tr-TR" smtClean="0"/>
              <a:t>Kartezyen ürünler</a:t>
            </a:r>
            <a:r>
              <a:rPr lang="en-US" altLang="tr-TR" smtClean="0"/>
              <a:t> – </a:t>
            </a:r>
            <a:r>
              <a:rPr lang="tr-TR" altLang="tr-TR" smtClean="0"/>
              <a:t>M</a:t>
            </a:r>
            <a:r>
              <a:rPr lang="en-US" altLang="tr-TR" smtClean="0"/>
              <a:t>odel </a:t>
            </a:r>
            <a:r>
              <a:rPr lang="tr-TR" altLang="tr-TR" smtClean="0"/>
              <a:t>demetler</a:t>
            </a:r>
            <a:r>
              <a:rPr lang="en-US" altLang="tr-TR" smtClean="0"/>
              <a:t> </a:t>
            </a:r>
            <a:r>
              <a:rPr lang="tr-TR" altLang="tr-TR" smtClean="0"/>
              <a:t>ve kayıtlar</a:t>
            </a:r>
            <a:endParaRPr lang="en-US" altLang="tr-TR" smtClean="0"/>
          </a:p>
          <a:p>
            <a:pPr lvl="1"/>
            <a:r>
              <a:rPr lang="tr-TR" altLang="tr-TR" smtClean="0"/>
              <a:t>Birleşimleri ayarlama</a:t>
            </a:r>
            <a:r>
              <a:rPr lang="en-US" altLang="tr-TR" smtClean="0"/>
              <a:t> –</a:t>
            </a:r>
            <a:r>
              <a:rPr lang="tr-TR" altLang="tr-TR" smtClean="0"/>
              <a:t> Model birleşim tipleri</a:t>
            </a:r>
            <a:endParaRPr lang="en-US" altLang="tr-TR" smtClean="0"/>
          </a:p>
          <a:p>
            <a:pPr lvl="1"/>
            <a:r>
              <a:rPr lang="tr-TR" altLang="tr-TR" smtClean="0"/>
              <a:t>Altayarlar</a:t>
            </a:r>
            <a:r>
              <a:rPr lang="en-US" altLang="tr-TR" smtClean="0"/>
              <a:t> – </a:t>
            </a:r>
            <a:r>
              <a:rPr lang="tr-TR" altLang="tr-TR" smtClean="0"/>
              <a:t>M</a:t>
            </a:r>
            <a:r>
              <a:rPr lang="en-US" altLang="tr-TR" smtClean="0"/>
              <a:t>odel </a:t>
            </a:r>
            <a:r>
              <a:rPr lang="tr-TR" altLang="tr-TR" smtClean="0"/>
              <a:t>alttipleri</a:t>
            </a:r>
            <a:endParaRPr lang="en-US" altLang="tr-TR" smtClean="0"/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952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E67C8DB8-9F3C-4CF4-B424-3BF202E1DAE0}" type="slidenum">
              <a:rPr lang="en-US" altLang="tr-TR" sz="1000">
                <a:latin typeface="Arial" panose="020B0604020202020204" pitchFamily="34" charset="0"/>
              </a:rPr>
              <a:pPr/>
              <a:t>92</a:t>
            </a:fld>
            <a:endParaRPr lang="en-US" altLang="tr-TR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</a:p>
        </p:txBody>
      </p:sp>
      <p:sp>
        <p:nvSpPr>
          <p:cNvPr id="962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tr-TR" sz="1000">
                <a:latin typeface="Arial" panose="020B0604020202020204" pitchFamily="34" charset="0"/>
              </a:rPr>
              <a:t>1-</a:t>
            </a:r>
            <a:fld id="{91EDEB96-114C-4702-9CB1-F6D9B237E8D6}" type="slidenum">
              <a:rPr lang="en-US" altLang="tr-TR" sz="1000">
                <a:latin typeface="Arial" panose="020B0604020202020204" pitchFamily="34" charset="0"/>
              </a:rPr>
              <a:pPr/>
              <a:t>93</a:t>
            </a:fld>
            <a:endParaRPr lang="en-US" altLang="tr-TR" sz="1000">
              <a:latin typeface="Arial" panose="020B0604020202020204" pitchFamily="34" charset="0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Özet</a:t>
            </a:r>
            <a:endParaRPr lang="en-US" altLang="tr-TR" smtClean="0"/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Veri tipleri, bir dilin kullanışlılığını belirleyen en büyük parçasıdır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Çoğu dilde zorunlu olarak yer alan ilkel veri türleri sayısal, karakter ve Boolean türlerini içerir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Kullanıcı tanımlı numaralandırma ve alt aralık tipleri, programların okunabilirliği ve güvenilirliğini arttırır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Diziler ve kayıtlar birçok dilde bulunur</a:t>
            </a:r>
            <a:endParaRPr lang="en-US" altLang="tr-TR" sz="24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2400" smtClean="0"/>
              <a:t>İşaretçiler esnek adresleme ve dinamik bellek kontrolü yönetiminde kullanılan veri tipleridir</a:t>
            </a:r>
            <a:endParaRPr lang="en-US" altLang="tr-TR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2442</TotalTime>
  <Words>5500</Words>
  <PresentationFormat>Ekran Gösterisi (4:3)</PresentationFormat>
  <Paragraphs>834</Paragraphs>
  <Slides>93</Slides>
  <Notes>73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93</vt:i4>
      </vt:variant>
    </vt:vector>
  </HeadingPairs>
  <TitlesOfParts>
    <vt:vector size="100" baseType="lpstr">
      <vt:lpstr>Times</vt:lpstr>
      <vt:lpstr>Lucida Sans Unicode</vt:lpstr>
      <vt:lpstr>Arial</vt:lpstr>
      <vt:lpstr>Courier</vt:lpstr>
      <vt:lpstr>Courier New</vt:lpstr>
      <vt:lpstr>Symbol</vt:lpstr>
      <vt:lpstr>1_sebesta</vt:lpstr>
      <vt:lpstr>Bölüm 6</vt:lpstr>
      <vt:lpstr>Bölüm 6 Konular</vt:lpstr>
      <vt:lpstr>Giriş</vt:lpstr>
      <vt:lpstr>İlkel Veri Tipleri</vt:lpstr>
      <vt:lpstr>İlkel Veri Tipleri: Integer</vt:lpstr>
      <vt:lpstr>İlkel Veri Tipleri: Kayan Nokta</vt:lpstr>
      <vt:lpstr>İlkel Veri Tipleri: Kompleks</vt:lpstr>
      <vt:lpstr>İlkel Veri Tipleri: Ondalık</vt:lpstr>
      <vt:lpstr>İlkel Veri Tipleri: Boolean</vt:lpstr>
      <vt:lpstr>İlkel Veri Tipleri: Karakter</vt:lpstr>
      <vt:lpstr>Karakter Veri Tipleri</vt:lpstr>
      <vt:lpstr>Karakter Katarı Tip İşlemleri</vt:lpstr>
      <vt:lpstr>Belirli Dillerdeki Karakter Tipleri</vt:lpstr>
      <vt:lpstr>Karakter Uzunluk Seçenekleri</vt:lpstr>
      <vt:lpstr>Karakter Tipleri Değerlendirme</vt:lpstr>
      <vt:lpstr>Karakter Katarı Uygulama</vt:lpstr>
      <vt:lpstr>Derleme ve Çalışma Zamanı Tanımlayıcıları</vt:lpstr>
      <vt:lpstr>Kullanıcı Tanımlı Sıralı Tipler</vt:lpstr>
      <vt:lpstr>Numaralandırma Listesi</vt:lpstr>
      <vt:lpstr>Numaralandırma Tiplerini Değerlendirme</vt:lpstr>
      <vt:lpstr>Altaralık Tipi</vt:lpstr>
      <vt:lpstr>Altaralık Tipleri Değerlendirme</vt:lpstr>
      <vt:lpstr>Kullanıcı Tanımlı Sıralı Tiplerin Uygulanması</vt:lpstr>
      <vt:lpstr>Dizi Tipleri</vt:lpstr>
      <vt:lpstr>Dizi Tasarım Sorunları</vt:lpstr>
      <vt:lpstr>Dizi İndeksleme</vt:lpstr>
      <vt:lpstr>Dizi İndeksleme (Altsimge) Tipleri</vt:lpstr>
      <vt:lpstr>İndis Bağlama ve Dizi Kategorileri</vt:lpstr>
      <vt:lpstr>İndis Bağlama ve Dizi Kategorileri (devamı)</vt:lpstr>
      <vt:lpstr>İndis Bağlama ve Dizi Kategorileri (devamı)</vt:lpstr>
      <vt:lpstr>İndis Bağlama ve Dizi Kategorileri (devamı)</vt:lpstr>
      <vt:lpstr>Dizi Oluşturma</vt:lpstr>
      <vt:lpstr>Heterojen Diziler</vt:lpstr>
      <vt:lpstr>Dizi Oluşturma</vt:lpstr>
      <vt:lpstr>Dizi İşlemleri</vt:lpstr>
      <vt:lpstr>Dikdörtgen (Düzenli) ve Tırtıklı (Düzensiz) Diziler</vt:lpstr>
      <vt:lpstr>Kesitler</vt:lpstr>
      <vt:lpstr>Kesit Örnekleri</vt:lpstr>
      <vt:lpstr>Kesitler</vt:lpstr>
      <vt:lpstr>Dizi Uygulamaları</vt:lpstr>
      <vt:lpstr>Çok Boyutlu Dizilere Erişim</vt:lpstr>
      <vt:lpstr>Çok Boyutlu Dizilerde Eleman Yerleştirme</vt:lpstr>
      <vt:lpstr>Derleme Süresi Betimleyiciler</vt:lpstr>
      <vt:lpstr>İlişkili Diziler</vt:lpstr>
      <vt:lpstr>Perl’de İlişkili Diziler</vt:lpstr>
      <vt:lpstr>Kayıt Tipleri</vt:lpstr>
      <vt:lpstr>COBOL’da Kayıt Tanımlanması</vt:lpstr>
      <vt:lpstr>Ada ile Kayıt Tanımlanması</vt:lpstr>
      <vt:lpstr>Kayıt Referansları</vt:lpstr>
      <vt:lpstr>Kayıt İşlemleri</vt:lpstr>
      <vt:lpstr>Dizilerin Değerlendirilmesi ve Karşılaştırılması</vt:lpstr>
      <vt:lpstr>Kayıt Tipinin Uygulanması</vt:lpstr>
      <vt:lpstr>Demet (Tuple) Tipi</vt:lpstr>
      <vt:lpstr>Demet (Tuple) Tipi (devamı)</vt:lpstr>
      <vt:lpstr>Liste Tipleri</vt:lpstr>
      <vt:lpstr>Liste Tipleri (devamı)</vt:lpstr>
      <vt:lpstr>Liste Tipleri (devamı)</vt:lpstr>
      <vt:lpstr>Liste Tipleri (devamı)</vt:lpstr>
      <vt:lpstr>Liste Tipleri (devamı)</vt:lpstr>
      <vt:lpstr>Liste Tipleri (continued)</vt:lpstr>
      <vt:lpstr>Birleşim Tipi</vt:lpstr>
      <vt:lpstr>Ayırma - Serbest Birleşimler</vt:lpstr>
      <vt:lpstr>Ada Birleşim Tipi</vt:lpstr>
      <vt:lpstr>Ada Birleşim Tipi Görseli</vt:lpstr>
      <vt:lpstr>Birleşimleri Uygulanması</vt:lpstr>
      <vt:lpstr>Birleşimlerin Değerlendirilmesi</vt:lpstr>
      <vt:lpstr>İşaretçi ve Referans Tipleri</vt:lpstr>
      <vt:lpstr>İşaretçilerin Tasarım Sorunları</vt:lpstr>
      <vt:lpstr>İşaretçi Operatörleri</vt:lpstr>
      <vt:lpstr>İşaretçi Atama Görseli</vt:lpstr>
      <vt:lpstr>İşaretçilerle İlgili Sorunlar</vt:lpstr>
      <vt:lpstr>Ada’da İşaretçi Sorunları</vt:lpstr>
      <vt:lpstr>C ve C++’ta İşaretçiler</vt:lpstr>
      <vt:lpstr>C ve C++’ta İşaretçi Aritmetiği</vt:lpstr>
      <vt:lpstr>Referans Tipi</vt:lpstr>
      <vt:lpstr>İşaretçilerin Değerlendirilmesi</vt:lpstr>
      <vt:lpstr>İşaretçi Gösterimleri</vt:lpstr>
      <vt:lpstr>Askıda İşaretçi Sorunu</vt:lpstr>
      <vt:lpstr>Yığın (Öbek) Yönetimi</vt:lpstr>
      <vt:lpstr>Referans Sayaçlar</vt:lpstr>
      <vt:lpstr>İşaretle-Süpür</vt:lpstr>
      <vt:lpstr>İşaretleme Algoritması</vt:lpstr>
      <vt:lpstr>Değişken Boyutlu Hücreler</vt:lpstr>
      <vt:lpstr>Tip Kontrolü</vt:lpstr>
      <vt:lpstr>Tip Kontrolü (devamı)</vt:lpstr>
      <vt:lpstr>Güçlü Tipler</vt:lpstr>
      <vt:lpstr>Güçlü Tipler (devamı)</vt:lpstr>
      <vt:lpstr>Tip Adı Eşitleme</vt:lpstr>
      <vt:lpstr>Yapı Tipi Eşitleme</vt:lpstr>
      <vt:lpstr>Tip Eşitleme (devamı)</vt:lpstr>
      <vt:lpstr>Veri Tipleri Teorisi</vt:lpstr>
      <vt:lpstr>Veri Tipleri Teorisi (devamı)</vt:lpstr>
      <vt:lpstr>Özet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2003-08-01T12:29:19Z</dcterms:created>
  <dcterms:modified xsi:type="dcterms:W3CDTF">2014-06-29T06:34:36Z</dcterms:modified>
</cp:coreProperties>
</file>