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6"/>
  </p:notesMasterIdLst>
  <p:sldIdLst>
    <p:sldId id="256" r:id="rId2"/>
    <p:sldId id="258" r:id="rId3"/>
    <p:sldId id="286" r:id="rId4"/>
    <p:sldId id="259" r:id="rId5"/>
    <p:sldId id="260" r:id="rId6"/>
    <p:sldId id="261" r:id="rId7"/>
    <p:sldId id="262" r:id="rId8"/>
    <p:sldId id="263" r:id="rId9"/>
    <p:sldId id="290" r:id="rId10"/>
    <p:sldId id="287" r:id="rId11"/>
    <p:sldId id="264" r:id="rId12"/>
    <p:sldId id="265" r:id="rId13"/>
    <p:sldId id="266" r:id="rId14"/>
    <p:sldId id="292" r:id="rId15"/>
    <p:sldId id="29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80" r:id="rId26"/>
    <p:sldId id="281" r:id="rId27"/>
    <p:sldId id="282" r:id="rId28"/>
    <p:sldId id="288" r:id="rId29"/>
    <p:sldId id="283" r:id="rId30"/>
    <p:sldId id="284" r:id="rId31"/>
    <p:sldId id="291" r:id="rId32"/>
    <p:sldId id="294" r:id="rId33"/>
    <p:sldId id="285" r:id="rId34"/>
    <p:sldId id="28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598" autoAdjust="0"/>
  </p:normalViewPr>
  <p:slideViewPr>
    <p:cSldViewPr>
      <p:cViewPr varScale="1">
        <p:scale>
          <a:sx n="70" d="100"/>
          <a:sy n="70" d="100"/>
        </p:scale>
        <p:origin x="12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E4CC1A1-A2BE-4D54-8F8F-824CC4BE8E3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17922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6EC96DC-9640-4CDD-A67B-4E4E99AF1238}" type="slidenum">
              <a:rPr lang="en-US" altLang="tr-TR" sz="1200" b="0"/>
              <a:pPr/>
              <a:t>1</a:t>
            </a:fld>
            <a:endParaRPr lang="en-US" altLang="tr-TR" sz="1200" b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743847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DE84305-AF0D-421D-BA5A-5F10C5B30AA4}" type="slidenum">
              <a:rPr lang="en-US" altLang="tr-TR" sz="1200" b="0"/>
              <a:pPr/>
              <a:t>10</a:t>
            </a:fld>
            <a:endParaRPr lang="en-US" altLang="tr-TR" sz="1200" b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483524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30AEB65-C0DA-4B2B-9BA2-7FBA532ECF28}" type="slidenum">
              <a:rPr lang="en-US" altLang="tr-TR" sz="1200" b="0"/>
              <a:pPr/>
              <a:t>11</a:t>
            </a:fld>
            <a:endParaRPr lang="en-US" altLang="tr-TR" sz="1200" b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98489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0962852-3C16-4574-A0A6-428713E0B9FE}" type="slidenum">
              <a:rPr lang="en-US" altLang="tr-TR" sz="1200" b="0"/>
              <a:pPr/>
              <a:t>12</a:t>
            </a:fld>
            <a:endParaRPr lang="en-US" altLang="tr-TR" sz="1200" b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565192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B62EDC8-CE62-4C4A-94D2-F9C865709B08}" type="slidenum">
              <a:rPr lang="en-US" altLang="tr-TR" sz="1200" b="0"/>
              <a:pPr/>
              <a:t>13</a:t>
            </a:fld>
            <a:endParaRPr lang="en-US" altLang="tr-TR" sz="1200" b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153681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BA36AE4-7744-4BCE-BB6E-4D59EF52AD70}" type="slidenum">
              <a:rPr lang="en-US" altLang="tr-TR" sz="1200" b="0"/>
              <a:pPr/>
              <a:t>16</a:t>
            </a:fld>
            <a:endParaRPr lang="en-US" altLang="tr-TR" sz="1200" b="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421451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BBA53DE-61C0-4D14-82BC-9BDB3B4CE387}" type="slidenum">
              <a:rPr lang="en-US" altLang="tr-TR" sz="1200" b="0"/>
              <a:pPr/>
              <a:t>17</a:t>
            </a:fld>
            <a:endParaRPr lang="en-US" altLang="tr-TR" sz="1200" b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395023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CB46677-C071-4BDD-9AFE-5EF98A7BD7F0}" type="slidenum">
              <a:rPr lang="en-US" altLang="tr-TR" sz="1200" b="0"/>
              <a:pPr/>
              <a:t>18</a:t>
            </a:fld>
            <a:endParaRPr lang="en-US" altLang="tr-TR" sz="1200" b="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585432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FB2A017-FC92-459A-A375-5BA307E0E6EC}" type="slidenum">
              <a:rPr lang="en-US" altLang="tr-TR" sz="1200" b="0"/>
              <a:pPr/>
              <a:t>19</a:t>
            </a:fld>
            <a:endParaRPr lang="en-US" altLang="tr-TR" sz="1200" b="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249994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C252BA4-D1F0-4413-95DF-FACBFC2689D4}" type="slidenum">
              <a:rPr lang="en-US" altLang="tr-TR" sz="1200" b="0"/>
              <a:pPr/>
              <a:t>20</a:t>
            </a:fld>
            <a:endParaRPr lang="en-US" altLang="tr-TR" sz="1200" b="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290116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F324576-8C2F-4D3F-89C6-3363013A033D}" type="slidenum">
              <a:rPr lang="en-US" altLang="tr-TR" sz="1200" b="0"/>
              <a:pPr/>
              <a:t>21</a:t>
            </a:fld>
            <a:endParaRPr lang="en-US" altLang="tr-TR" sz="1200" b="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13425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AA9388A-B0C7-4FA7-A8BF-04DCDE39167E}" type="slidenum">
              <a:rPr lang="en-US" altLang="tr-TR" sz="1200" b="0"/>
              <a:pPr/>
              <a:t>2</a:t>
            </a:fld>
            <a:endParaRPr lang="en-US" altLang="tr-TR" sz="1200" b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71858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6E60C16-6059-4B7C-8B7C-2389CE277FB0}" type="slidenum">
              <a:rPr lang="en-US" altLang="tr-TR" sz="1200" b="0"/>
              <a:pPr/>
              <a:t>22</a:t>
            </a:fld>
            <a:endParaRPr lang="en-US" altLang="tr-TR" sz="1200" b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121422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DB11CE6-C0BC-4F60-8875-CF2D575ED03C}" type="slidenum">
              <a:rPr lang="en-US" altLang="tr-TR" sz="1200" b="0"/>
              <a:pPr/>
              <a:t>23</a:t>
            </a:fld>
            <a:endParaRPr lang="en-US" altLang="tr-TR" sz="1200" b="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965699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89F0F3C-0379-4CC4-BF9E-AEF51F8D5C68}" type="slidenum">
              <a:rPr lang="en-US" altLang="tr-TR" sz="1200" b="0"/>
              <a:pPr/>
              <a:t>24</a:t>
            </a:fld>
            <a:endParaRPr lang="en-US" altLang="tr-TR" sz="1200" b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598930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8128F9D-9DCA-4DB0-8DEB-948175E92498}" type="slidenum">
              <a:rPr lang="en-US" altLang="tr-TR" sz="1200" b="0"/>
              <a:pPr/>
              <a:t>25</a:t>
            </a:fld>
            <a:endParaRPr lang="en-US" altLang="tr-TR" sz="1200" b="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681971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E1124DE-0E7D-4BE0-85A5-D4513119E237}" type="slidenum">
              <a:rPr lang="en-US" altLang="tr-TR" sz="1200" b="0"/>
              <a:pPr/>
              <a:t>26</a:t>
            </a:fld>
            <a:endParaRPr lang="en-US" altLang="tr-TR" sz="1200" b="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18382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8E930C2-B9A5-4CBB-AC3D-FA636319274F}" type="slidenum">
              <a:rPr lang="en-US" altLang="tr-TR" sz="1200" b="0"/>
              <a:pPr/>
              <a:t>27</a:t>
            </a:fld>
            <a:endParaRPr lang="en-US" altLang="tr-TR" sz="1200" b="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29889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9CCFECE-93D9-4E81-A88F-2F228194A7A9}" type="slidenum">
              <a:rPr lang="en-US" altLang="tr-TR" sz="1200" b="0"/>
              <a:pPr/>
              <a:t>28</a:t>
            </a:fld>
            <a:endParaRPr lang="en-US" altLang="tr-TR" sz="1200" b="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241118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766A18A-2237-4D88-A34E-8624B4721632}" type="slidenum">
              <a:rPr lang="en-US" altLang="tr-TR" sz="1200" b="0"/>
              <a:pPr/>
              <a:t>29</a:t>
            </a:fld>
            <a:endParaRPr lang="en-US" altLang="tr-TR" sz="1200" b="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983932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3811188-5B03-4F4E-8D15-9441A54E6284}" type="slidenum">
              <a:rPr lang="en-US" altLang="tr-TR" sz="1200" b="0"/>
              <a:pPr/>
              <a:t>30</a:t>
            </a:fld>
            <a:endParaRPr lang="en-US" altLang="tr-TR" sz="1200" b="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74110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5600EBC-91F3-4C72-AC7A-7E3FA0A366DF}" type="slidenum">
              <a:rPr lang="en-US" altLang="tr-TR" sz="1200" b="0"/>
              <a:pPr/>
              <a:t>31</a:t>
            </a:fld>
            <a:endParaRPr lang="en-US" altLang="tr-TR" sz="1200" b="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22696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0EDB616-BE74-4BBB-B08B-A78634BF46DE}" type="slidenum">
              <a:rPr lang="en-US" altLang="tr-TR" sz="1200" b="0"/>
              <a:pPr/>
              <a:t>3</a:t>
            </a:fld>
            <a:endParaRPr lang="en-US" altLang="tr-TR" sz="1200" b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250266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75C58AE-6CE0-4FC8-90B9-8973651911E2}" type="slidenum">
              <a:rPr lang="en-US" altLang="tr-TR" sz="1200" b="0"/>
              <a:pPr/>
              <a:t>33</a:t>
            </a:fld>
            <a:endParaRPr lang="en-US" altLang="tr-TR" sz="1200" b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0232070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08C8253-9AD9-495C-8FFD-A90D749BAABC}" type="slidenum">
              <a:rPr lang="en-US" altLang="tr-TR" sz="1200" b="0"/>
              <a:pPr/>
              <a:t>34</a:t>
            </a:fld>
            <a:endParaRPr lang="en-US" altLang="tr-TR" sz="1200" b="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68936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DB34F6B-9BDD-4971-9548-A136917D6D28}" type="slidenum">
              <a:rPr lang="en-US" altLang="tr-TR" sz="1200" b="0"/>
              <a:pPr/>
              <a:t>4</a:t>
            </a:fld>
            <a:endParaRPr lang="en-US" altLang="tr-TR" sz="1200" b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88983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3DF784E-EA11-4627-A53C-A1F0E1CE91D3}" type="slidenum">
              <a:rPr lang="en-US" altLang="tr-TR" sz="1200" b="0"/>
              <a:pPr/>
              <a:t>5</a:t>
            </a:fld>
            <a:endParaRPr lang="en-US" altLang="tr-TR" sz="1200" b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887490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89E7642-9BA7-4EE4-B487-BBA352FB75AF}" type="slidenum">
              <a:rPr lang="en-US" altLang="tr-TR" sz="1200" b="0"/>
              <a:pPr/>
              <a:t>6</a:t>
            </a:fld>
            <a:endParaRPr lang="en-US" altLang="tr-TR" sz="1200" b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220874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1BDE3DB-B0C9-41BE-8C91-F7C7382776B7}" type="slidenum">
              <a:rPr lang="en-US" altLang="tr-TR" sz="1200" b="0"/>
              <a:pPr/>
              <a:t>7</a:t>
            </a:fld>
            <a:endParaRPr lang="en-US" altLang="tr-TR" sz="1200" b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29667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E0FA5EF-07AB-4B97-8F75-7D0000E0BE60}" type="slidenum">
              <a:rPr lang="en-US" altLang="tr-TR" sz="1200" b="0"/>
              <a:pPr/>
              <a:t>8</a:t>
            </a:fld>
            <a:endParaRPr lang="en-US" altLang="tr-TR" sz="1200" b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810922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5FC49B3-0C9D-462F-8CE9-B8F73FC9424E}" type="slidenum">
              <a:rPr lang="en-US" altLang="tr-TR" sz="1200" b="0"/>
              <a:pPr/>
              <a:t>9</a:t>
            </a:fld>
            <a:endParaRPr lang="en-US" altLang="tr-TR" sz="1200" b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4123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6431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9pPr>
          </a:lstStyle>
          <a:p>
            <a:pPr algn="r">
              <a:defRPr/>
            </a:pPr>
            <a:endParaRPr lang="tr-TR" sz="1200" b="0" smtClean="0"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8385175" y="6172200"/>
            <a:ext cx="184150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itchFamily="34" charset="0"/>
              </a:defRPr>
            </a:lvl9pPr>
          </a:lstStyle>
          <a:p>
            <a:pPr algn="r">
              <a:defRPr/>
            </a:pPr>
            <a:endParaRPr lang="es-MX" sz="1200" b="0" smtClean="0">
              <a:latin typeface="Courier" pitchFamily="49" charset="0"/>
              <a:ea typeface="+mn-ea"/>
            </a:endParaRPr>
          </a:p>
        </p:txBody>
      </p:sp>
      <p:pic>
        <p:nvPicPr>
          <p:cNvPr id="6" name="Picture 9" descr="pl10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"/>
            <a:ext cx="5029200" cy="622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9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28DDE04A-BAC1-4C55-B1F5-CE79FEBA4BF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8146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07FBE677-65D8-4095-BC9D-BF06824C061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4979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73CF7064-195D-41C6-823A-CAD323EE80C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5258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3061BF84-2A42-4574-B2E5-4C80CC0A552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1995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AC7975A9-B2DC-4F00-841F-6C75CFFD2C7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278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AB7DC6B3-1809-4CAE-8974-FC7303FA34E4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9367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32E40B6B-6B0A-4BB1-A600-1242BA0994E4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8249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97A00D67-8167-4AAC-8062-6A092B5A6AE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7701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850D1429-C408-4B9E-ADBB-FC26DAC3961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2918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97B61A00-159A-45F2-BFFE-CEFB662ADD2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1923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panose="020B0604020202020204" pitchFamily="34" charset="0"/>
              </a:defRPr>
            </a:lvl1pPr>
          </a:lstStyle>
          <a:p>
            <a:r>
              <a:rPr lang="en-US" altLang="tr-TR"/>
              <a:t>1-</a:t>
            </a:r>
            <a:fld id="{B2B50762-69B4-426A-B311-4AE5FA0CDA84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Lucida Sans Unicode" pitchFamily="34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Lucida Sans Unicode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Lucida Sans Unicode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Bölüm</a:t>
            </a:r>
            <a:r>
              <a:rPr lang="en-US" altLang="tr-TR" smtClean="0"/>
              <a:t> 7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Deyimler ve </a:t>
            </a:r>
            <a:r>
              <a:rPr lang="en-US" altLang="tr-TR" smtClean="0"/>
              <a:t> </a:t>
            </a:r>
            <a:br>
              <a:rPr lang="en-US" altLang="tr-TR" smtClean="0"/>
            </a:br>
            <a:r>
              <a:rPr lang="tr-TR" altLang="tr-TR" smtClean="0"/>
              <a:t>Atama İfadeleri</a:t>
            </a:r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C41FAA34-3B8B-43B2-A993-BCA133FAA473}" type="slidenum">
              <a:rPr lang="en-US" altLang="tr-TR" sz="1000" b="0">
                <a:latin typeface="Arial" panose="020B0604020202020204" pitchFamily="34" charset="0"/>
              </a:rPr>
              <a:pPr/>
              <a:t>10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Aritmetik İfadeler: </a:t>
            </a:r>
            <a:r>
              <a:rPr lang="tr-TR" altLang="tr-TR" smtClean="0"/>
              <a:t>Şartlı İfadeler</a:t>
            </a:r>
            <a:endParaRPr lang="en-US" altLang="tr-TR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Şartlı İfadeler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C-</a:t>
            </a:r>
            <a:r>
              <a:rPr lang="tr-TR" altLang="tr-TR" smtClean="0"/>
              <a:t>tabanlı diller</a:t>
            </a:r>
            <a:r>
              <a:rPr lang="en-US" altLang="tr-TR" smtClean="0"/>
              <a:t> (</a:t>
            </a:r>
            <a:r>
              <a:rPr lang="tr-TR" altLang="tr-TR" smtClean="0"/>
              <a:t>ör</a:t>
            </a:r>
            <a:r>
              <a:rPr lang="en-US" altLang="tr-TR" smtClean="0"/>
              <a:t>., C, C++)</a:t>
            </a:r>
          </a:p>
          <a:p>
            <a:pPr lvl="1" eaLnBrk="1" hangingPunct="1"/>
            <a:r>
              <a:rPr lang="tr-TR" altLang="tr-TR" smtClean="0"/>
              <a:t>Bir örnek</a:t>
            </a:r>
            <a:r>
              <a:rPr lang="en-US" altLang="tr-TR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		</a:t>
            </a:r>
            <a:r>
              <a:rPr lang="en-US" altLang="tr-TR" sz="1800" b="1" smtClean="0">
                <a:latin typeface="Courier New" panose="02070309020205020404" pitchFamily="49" charset="0"/>
              </a:rPr>
              <a:t>average = (count == 0)? 0 : sum / count</a:t>
            </a:r>
          </a:p>
          <a:p>
            <a:pPr eaLnBrk="1" hangingPunct="1">
              <a:buFontTx/>
              <a:buNone/>
            </a:pPr>
            <a:endParaRPr lang="en-US" altLang="tr-TR" smtClean="0"/>
          </a:p>
          <a:p>
            <a:pPr lvl="1" eaLnBrk="1" hangingPunct="1"/>
            <a:r>
              <a:rPr lang="tr-TR" altLang="tr-TR" smtClean="0"/>
              <a:t>Aşağıdakine eş değerdir</a:t>
            </a:r>
            <a:r>
              <a:rPr lang="en-US" altLang="tr-TR" smtClean="0"/>
              <a:t>:</a:t>
            </a:r>
            <a:endParaRPr lang="en-US" altLang="tr-TR" sz="18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tr-TR" sz="1800" b="1" smtClean="0">
                <a:latin typeface="Courier New" panose="02070309020205020404" pitchFamily="49" charset="0"/>
              </a:rPr>
              <a:t>		if (count == 0) </a:t>
            </a:r>
          </a:p>
          <a:p>
            <a:pPr lvl="1" eaLnBrk="1" hangingPunct="1">
              <a:buFontTx/>
              <a:buNone/>
            </a:pPr>
            <a:r>
              <a:rPr lang="en-US" altLang="tr-TR" sz="1800" b="1" smtClean="0">
                <a:latin typeface="Courier New" panose="02070309020205020404" pitchFamily="49" charset="0"/>
              </a:rPr>
              <a:t>      average = 0</a:t>
            </a:r>
          </a:p>
          <a:p>
            <a:pPr lvl="1" eaLnBrk="1" hangingPunct="1">
              <a:buFontTx/>
              <a:buNone/>
            </a:pPr>
            <a:r>
              <a:rPr lang="en-US" altLang="tr-TR" sz="1800" b="1" smtClean="0">
                <a:latin typeface="Courier New" panose="02070309020205020404" pitchFamily="49" charset="0"/>
              </a:rPr>
              <a:t>		else </a:t>
            </a:r>
          </a:p>
          <a:p>
            <a:pPr lvl="1" eaLnBrk="1" hangingPunct="1">
              <a:buFontTx/>
              <a:buNone/>
            </a:pPr>
            <a:r>
              <a:rPr lang="en-US" altLang="tr-TR" sz="1800" b="1" smtClean="0">
                <a:latin typeface="Courier New" panose="02070309020205020404" pitchFamily="49" charset="0"/>
              </a:rPr>
              <a:t>      average = sum /count</a:t>
            </a:r>
          </a:p>
          <a:p>
            <a:pPr eaLnBrk="1" hangingPunct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62FF9495-9F57-412E-843B-A1ED48BE28AE}" type="slidenum">
              <a:rPr lang="en-US" altLang="tr-TR" sz="1000" b="0">
                <a:latin typeface="Arial" panose="020B0604020202020204" pitchFamily="34" charset="0"/>
              </a:rPr>
              <a:pPr/>
              <a:t>11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tr-TR" smtClean="0"/>
              <a:t>Aritmetik İfadeler: </a:t>
            </a:r>
            <a:r>
              <a:rPr lang="tr-TR" altLang="tr-TR" smtClean="0"/>
              <a:t>O</a:t>
            </a:r>
            <a:r>
              <a:rPr lang="en-US" altLang="tr-TR" smtClean="0"/>
              <a:t>perant </a:t>
            </a:r>
            <a:r>
              <a:rPr lang="tr-TR" altLang="tr-TR" smtClean="0"/>
              <a:t>Değerlendirme Sırası</a:t>
            </a:r>
            <a:endParaRPr lang="en-US" altLang="tr-TR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tr-TR" altLang="tr-TR" i="1" smtClean="0"/>
              <a:t>O</a:t>
            </a:r>
            <a:r>
              <a:rPr lang="en-US" altLang="tr-TR" i="1" smtClean="0"/>
              <a:t>perant </a:t>
            </a:r>
            <a:r>
              <a:rPr lang="tr-TR" altLang="tr-TR" i="1" smtClean="0"/>
              <a:t>değerlendirme sırası</a:t>
            </a:r>
            <a:endParaRPr lang="en-US" altLang="tr-TR" i="1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tr-TR" altLang="tr-TR" smtClean="0"/>
              <a:t>Değişkenler</a:t>
            </a:r>
            <a:r>
              <a:rPr lang="en-US" altLang="tr-TR" smtClean="0"/>
              <a:t>: </a:t>
            </a:r>
            <a:r>
              <a:rPr lang="tr-TR" altLang="tr-TR" smtClean="0"/>
              <a:t>Bellekten değerini al</a:t>
            </a:r>
            <a:endParaRPr lang="en-US" altLang="tr-TR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tr-TR" altLang="tr-TR" smtClean="0"/>
              <a:t>Sabitler</a:t>
            </a:r>
            <a:r>
              <a:rPr lang="en-US" altLang="tr-TR" smtClean="0"/>
              <a:t>:</a:t>
            </a:r>
            <a:r>
              <a:rPr lang="tr-TR" altLang="tr-TR" smtClean="0"/>
              <a:t> Bazen bellekten alınır bazen makine dili komutundadır</a:t>
            </a:r>
            <a:endParaRPr lang="en-US" altLang="tr-TR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tr-TR" altLang="tr-TR" smtClean="0"/>
              <a:t>Parantezli ifadeler</a:t>
            </a:r>
            <a:r>
              <a:rPr lang="en-US" altLang="tr-TR" smtClean="0"/>
              <a:t>: </a:t>
            </a:r>
            <a:r>
              <a:rPr lang="tr-TR" altLang="tr-TR" smtClean="0"/>
              <a:t>İçindeki tüm operant ve operatörler ilk olarak işlenir</a:t>
            </a:r>
            <a:endParaRPr lang="en-US" altLang="tr-TR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tr-TR" altLang="tr-TR" smtClean="0"/>
              <a:t>En ilginç durum  bir operantın bir fonksiyon çağrısı yapması durumudur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35BB6EEC-8883-4B4C-801F-E8008FE63C36}" type="slidenum">
              <a:rPr lang="en-US" altLang="tr-TR" sz="1000" b="0">
                <a:latin typeface="Arial" panose="020B0604020202020204" pitchFamily="34" charset="0"/>
              </a:rPr>
              <a:pPr/>
              <a:t>12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tr-TR" smtClean="0"/>
              <a:t>Aritmetik İfadeler: </a:t>
            </a:r>
            <a:r>
              <a:rPr lang="tr-TR" altLang="tr-TR" smtClean="0"/>
              <a:t>Fonksiyonel Yan Etkiler</a:t>
            </a:r>
            <a:endParaRPr lang="en-US" altLang="tr-TR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i="1" smtClean="0"/>
              <a:t>Fonksiyonel yan etkiler</a:t>
            </a:r>
            <a:r>
              <a:rPr lang="en-US" altLang="tr-TR" sz="2400" smtClean="0"/>
              <a:t>:</a:t>
            </a:r>
            <a:r>
              <a:rPr lang="en-US" altLang="tr-TR" sz="2400" smtClean="0">
                <a:solidFill>
                  <a:schemeClr val="tx2"/>
                </a:solidFill>
              </a:rPr>
              <a:t> </a:t>
            </a:r>
            <a:r>
              <a:rPr lang="tr-TR" altLang="tr-TR" sz="2400" smtClean="0"/>
              <a:t>Bir fonksiyon iki yönlü bir parametreyi veya yerel olmayan bir değişkeni değiştirdiğinde meydana gelir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Fonksiyonel yan etkilerle ilgili örnek</a:t>
            </a:r>
            <a:r>
              <a:rPr lang="en-US" altLang="tr-TR" sz="2400" smtClean="0"/>
              <a:t>: </a:t>
            </a:r>
          </a:p>
          <a:p>
            <a:pPr lvl="1" eaLnBrk="1" hangingPunct="1"/>
            <a:r>
              <a:rPr lang="tr-TR" altLang="tr-TR" sz="2000" smtClean="0"/>
              <a:t>Bir ifadede çağrılmış bir fonksiyon ifadenin başka bir operantını değiştirdiğinde ortaya çıkar;</a:t>
            </a:r>
            <a:r>
              <a:rPr lang="en-US" altLang="tr-TR" sz="2000" smtClean="0"/>
              <a:t> </a:t>
            </a:r>
            <a:r>
              <a:rPr lang="tr-TR" altLang="tr-TR" sz="2000" smtClean="0"/>
              <a:t>bir parametre değişim örneği:</a:t>
            </a:r>
          </a:p>
          <a:p>
            <a:pPr lvl="1" eaLnBrk="1" hangingPunct="1"/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a = 10;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		/*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fun, parametresini değiştiriyor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	b = a + fun(&amp;a);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813E5809-9449-441E-BFA5-95E5750B9156}" type="slidenum">
              <a:rPr lang="en-US" altLang="tr-TR" sz="1000" b="0">
                <a:latin typeface="Arial" panose="020B0604020202020204" pitchFamily="34" charset="0"/>
              </a:rPr>
              <a:pPr/>
              <a:t>13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Fonksiyonel Yan Etkiler</a:t>
            </a:r>
            <a:endParaRPr lang="en-US" altLang="tr-TR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 marL="533400" indent="-533400" eaLnBrk="1" hangingPunct="1"/>
            <a:r>
              <a:rPr lang="tr-TR" altLang="tr-TR" sz="2400" smtClean="0"/>
              <a:t>Bu sorun için iki muhtemel çözüm:</a:t>
            </a:r>
            <a:endParaRPr lang="en-US" altLang="tr-TR" sz="240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tr-TR" altLang="tr-TR" sz="2000" smtClean="0"/>
              <a:t>Fonksiyonel yan etkileri iptal etmek için dil tanımlaması yapılır</a:t>
            </a:r>
            <a:endParaRPr lang="en-US" altLang="tr-TR" sz="2000" smtClean="0"/>
          </a:p>
          <a:p>
            <a:pPr marL="1314450" lvl="2" indent="-400050" eaLnBrk="1" hangingPunct="1"/>
            <a:r>
              <a:rPr lang="tr-TR" altLang="tr-TR" sz="1900" smtClean="0"/>
              <a:t>Fonksiyonlarda 2 yönlü parametre olmayacak</a:t>
            </a:r>
            <a:endParaRPr lang="en-US" altLang="tr-TR" sz="1900" smtClean="0"/>
          </a:p>
          <a:p>
            <a:pPr marL="1314450" lvl="2" indent="-400050" eaLnBrk="1" hangingPunct="1"/>
            <a:r>
              <a:rPr lang="tr-TR" altLang="tr-TR" sz="1900" smtClean="0"/>
              <a:t>Fonksiyonlarda global değişken olmayacak</a:t>
            </a:r>
            <a:endParaRPr lang="en-US" altLang="tr-TR" sz="1900" smtClean="0"/>
          </a:p>
          <a:p>
            <a:pPr marL="1314450" lvl="2" indent="-400050" eaLnBrk="1" hangingPunct="1"/>
            <a:r>
              <a:rPr lang="tr-TR" altLang="tr-TR" sz="1900" b="1" smtClean="0"/>
              <a:t>Avantajı</a:t>
            </a:r>
            <a:r>
              <a:rPr lang="en-US" altLang="tr-TR" sz="1900" b="1" smtClean="0"/>
              <a:t>:</a:t>
            </a:r>
            <a:r>
              <a:rPr lang="en-US" altLang="tr-TR" sz="1900" smtClean="0"/>
              <a:t> </a:t>
            </a:r>
            <a:r>
              <a:rPr lang="tr-TR" altLang="tr-TR" sz="1900" smtClean="0"/>
              <a:t>Çalışıyor</a:t>
            </a:r>
            <a:r>
              <a:rPr lang="en-US" altLang="tr-TR" sz="1900" smtClean="0"/>
              <a:t>!</a:t>
            </a:r>
          </a:p>
          <a:p>
            <a:pPr marL="1314450" lvl="2" indent="-400050" eaLnBrk="1" hangingPunct="1"/>
            <a:r>
              <a:rPr lang="tr-TR" altLang="tr-TR" sz="1900" b="1" smtClean="0"/>
              <a:t>Dezavantajı</a:t>
            </a:r>
            <a:r>
              <a:rPr lang="en-US" altLang="tr-TR" sz="1900" b="1" smtClean="0"/>
              <a:t>:</a:t>
            </a:r>
            <a:r>
              <a:rPr lang="en-US" altLang="tr-TR" sz="1900" smtClean="0"/>
              <a:t> </a:t>
            </a:r>
            <a:r>
              <a:rPr lang="tr-TR" altLang="tr-TR" sz="1900" smtClean="0"/>
              <a:t>Tek yönlü parametrelerin kararlılığı ve global değişkenlerin olmayışı (fonksiyonların birden çok değer döndürmeleri ihtiyacından dolayı pratik değil)</a:t>
            </a:r>
            <a:endParaRPr lang="en-US" altLang="tr-TR" sz="190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tr-TR" altLang="tr-TR" sz="2000" smtClean="0"/>
              <a:t>Operantların işlem sırasını belirlemek için dil tanımlaması yapılır</a:t>
            </a:r>
            <a:endParaRPr lang="en-US" altLang="tr-TR" sz="2000" smtClean="0"/>
          </a:p>
          <a:p>
            <a:pPr marL="1314450" lvl="2" indent="-400050" eaLnBrk="1" hangingPunct="1"/>
            <a:r>
              <a:rPr lang="tr-TR" altLang="tr-TR" sz="1900" b="1" smtClean="0"/>
              <a:t>Dezavantajı </a:t>
            </a:r>
            <a:r>
              <a:rPr lang="en-US" altLang="tr-TR" sz="1900" smtClean="0"/>
              <a:t>: </a:t>
            </a:r>
            <a:r>
              <a:rPr lang="tr-TR" altLang="tr-TR" sz="1900" smtClean="0"/>
              <a:t>Bazı derleyicilerin optimizasyonunu sınırlar</a:t>
            </a:r>
            <a:endParaRPr lang="en-US" altLang="tr-TR" sz="1900" smtClean="0"/>
          </a:p>
          <a:p>
            <a:pPr marL="1314450" lvl="2" indent="-400050" eaLnBrk="1" hangingPunct="1"/>
            <a:r>
              <a:rPr lang="en-US" altLang="tr-TR" sz="1900" smtClean="0"/>
              <a:t>Java </a:t>
            </a:r>
            <a:r>
              <a:rPr lang="tr-TR" altLang="tr-TR" sz="1900" smtClean="0"/>
              <a:t>operantların soldan sağa işlenmesine izin verdiğinden bu sorun oluşmaz</a:t>
            </a:r>
            <a:endParaRPr lang="en-US" altLang="tr-TR" sz="1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Eğer bir programdaki aynı değere sahip herhangi iki ifade programın akışını etkilemeksizin birbiri yerine kullanılabilirse bu program imalı şeffaflık özelliğine sahiptir</a:t>
            </a:r>
            <a:endParaRPr lang="en-US" altLang="tr-TR" smtClean="0"/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result1 = (fun(a) + b) / (fun(a) – c);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 = fun(a);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result2 = (temp + b) / (temp – c);</a:t>
            </a:r>
          </a:p>
          <a:p>
            <a:pPr lvl="1">
              <a:buFontTx/>
              <a:buNone/>
            </a:pPr>
            <a:r>
              <a:rPr lang="tr-TR" altLang="tr-TR" sz="2000" smtClean="0"/>
              <a:t>Eğer</a:t>
            </a:r>
            <a:r>
              <a:rPr lang="en-US" altLang="tr-TR" sz="2000" smtClean="0"/>
              <a:t> </a:t>
            </a: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altLang="tr-TR" sz="2000" smtClean="0"/>
              <a:t> </a:t>
            </a:r>
            <a:r>
              <a:rPr lang="tr-TR" altLang="tr-TR" sz="2000" smtClean="0"/>
              <a:t>fonksiyonu yan etkiye sahip değilse</a:t>
            </a:r>
            <a:r>
              <a:rPr lang="en-US" altLang="tr-TR" sz="2000" smtClean="0"/>
              <a:t>,</a:t>
            </a:r>
            <a:r>
              <a:rPr lang="tr-TR" altLang="tr-TR" sz="2000" smtClean="0"/>
              <a:t/>
            </a:r>
            <a:br>
              <a:rPr lang="tr-TR" altLang="tr-TR" sz="2000" smtClean="0"/>
            </a:br>
            <a:r>
              <a:rPr lang="en-US" altLang="tr-TR" sz="2000" smtClean="0"/>
              <a:t> </a:t>
            </a: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result1 = result2</a:t>
            </a:r>
            <a:r>
              <a:rPr lang="tr-TR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olacaktır.</a:t>
            </a:r>
            <a:endParaRPr lang="en-US" altLang="tr-TR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tr-TR" altLang="tr-TR" sz="2000" smtClean="0"/>
              <a:t>Aksi taktirde</a:t>
            </a:r>
            <a:r>
              <a:rPr lang="en-US" altLang="tr-TR" sz="2000" smtClean="0"/>
              <a:t>,</a:t>
            </a:r>
            <a:r>
              <a:rPr lang="tr-TR" altLang="tr-TR" sz="2000" smtClean="0"/>
              <a:t> olmayacak</a:t>
            </a:r>
            <a:r>
              <a:rPr lang="en-US" altLang="tr-TR" sz="2000" smtClean="0"/>
              <a:t> </a:t>
            </a:r>
            <a:r>
              <a:rPr lang="tr-TR" altLang="tr-TR" sz="2000" smtClean="0"/>
              <a:t>ve imalı şeffaflık bozulur</a:t>
            </a:r>
            <a:endParaRPr lang="en-US" altLang="tr-TR" sz="2000" smtClean="0"/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Başvurusal Şeffaflık</a:t>
            </a:r>
            <a:endParaRPr lang="en-US" altLang="tr-TR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5DB39B42-8FD8-4FB8-8931-7246E24CF2ED}" type="slidenum">
              <a:rPr lang="en-US" altLang="tr-TR" sz="1000" b="0">
                <a:latin typeface="Arial" panose="020B0604020202020204" pitchFamily="34" charset="0"/>
              </a:rPr>
              <a:pPr/>
              <a:t>14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953000"/>
          </a:xfrm>
        </p:spPr>
        <p:txBody>
          <a:bodyPr/>
          <a:lstStyle/>
          <a:p>
            <a:r>
              <a:rPr lang="tr-TR" altLang="tr-TR" smtClean="0"/>
              <a:t>İmalı şeffaflığın avantajı</a:t>
            </a:r>
            <a:endParaRPr lang="en-US" altLang="tr-TR" smtClean="0"/>
          </a:p>
          <a:p>
            <a:pPr lvl="1"/>
            <a:r>
              <a:rPr lang="tr-TR" altLang="tr-TR" smtClean="0"/>
              <a:t>Eğer bir program imalı şeffaflığa sahipse programın  anlamı daha kolay anlaşılır</a:t>
            </a:r>
            <a:endParaRPr lang="en-US" altLang="tr-TR" smtClean="0"/>
          </a:p>
          <a:p>
            <a:r>
              <a:rPr lang="tr-TR" altLang="tr-TR" smtClean="0"/>
              <a:t>Onlar değişkenlere sahip olmadığı için teorik fonksiyonel dillerdeki programlar imalı şeffaftırlar</a:t>
            </a:r>
            <a:endParaRPr lang="en-US" altLang="tr-TR" smtClean="0"/>
          </a:p>
          <a:p>
            <a:pPr lvl="1"/>
            <a:r>
              <a:rPr lang="tr-TR" altLang="tr-TR" smtClean="0"/>
              <a:t>Fonksiyonlar yerel değişkenler içinde saklanacak durumlara sahip olamazlar</a:t>
            </a:r>
            <a:endParaRPr lang="en-US" altLang="tr-TR" smtClean="0"/>
          </a:p>
          <a:p>
            <a:pPr lvl="1"/>
            <a:r>
              <a:rPr lang="tr-TR" altLang="tr-TR" smtClean="0"/>
              <a:t>Eğer bir fonksiyon yabancı bir değer kullanırsa</a:t>
            </a:r>
            <a:r>
              <a:rPr lang="en-US" altLang="tr-TR" smtClean="0"/>
              <a:t>,</a:t>
            </a:r>
            <a:r>
              <a:rPr lang="tr-TR" altLang="tr-TR" smtClean="0"/>
              <a:t> o bir sabit olmalıdır (değişkenler değil). Bu yüzden bir fonksiyonun değeri sadece onun parametrelerine bağlıdır</a:t>
            </a:r>
            <a:endParaRPr lang="en-US" altLang="tr-TR" smtClean="0"/>
          </a:p>
        </p:txBody>
      </p:sp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Başvurusal Şeffaflık </a:t>
            </a:r>
            <a:r>
              <a:rPr lang="tr-TR" altLang="tr-TR" sz="2800" smtClean="0"/>
              <a:t>(devamı</a:t>
            </a:r>
            <a:r>
              <a:rPr lang="en-US" altLang="tr-TR" sz="2800" smtClean="0"/>
              <a:t>)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C6009764-0138-4BFF-A4A1-C913C1997327}" type="slidenum">
              <a:rPr lang="en-US" altLang="tr-TR" sz="1000" b="0">
                <a:latin typeface="Arial" panose="020B0604020202020204" pitchFamily="34" charset="0"/>
              </a:rPr>
              <a:pPr/>
              <a:t>15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59CB9931-3D40-43BE-AE0F-39E0B41E3962}" type="slidenum">
              <a:rPr lang="en-US" altLang="tr-TR" sz="1000" b="0">
                <a:latin typeface="Arial" panose="020B0604020202020204" pitchFamily="34" charset="0"/>
              </a:rPr>
              <a:pPr/>
              <a:t>16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Aşırı Yüklenmiş Operatörler</a:t>
            </a:r>
            <a:endParaRPr lang="en-US" altLang="tr-TR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Bir operatörün birden fazla amaç için kullanımı </a:t>
            </a:r>
            <a:r>
              <a:rPr lang="tr-TR" altLang="tr-TR" i="1" smtClean="0"/>
              <a:t>operatörün aşırı yüklenmesi </a:t>
            </a:r>
            <a:r>
              <a:rPr lang="tr-TR" altLang="tr-TR" smtClean="0"/>
              <a:t>olarak adlandırılır</a:t>
            </a:r>
            <a:endParaRPr lang="en-US" altLang="tr-TR" i="1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Yaygın olanlardan bazısı </a:t>
            </a:r>
            <a:r>
              <a:rPr lang="en-US" altLang="tr-TR" smtClean="0"/>
              <a:t>(</a:t>
            </a:r>
            <a:r>
              <a:rPr lang="tr-TR" altLang="tr-TR" smtClean="0"/>
              <a:t>örn</a:t>
            </a:r>
            <a:r>
              <a:rPr lang="en-US" altLang="tr-TR" smtClean="0"/>
              <a:t>., </a:t>
            </a:r>
            <a:r>
              <a:rPr lang="tr-TR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mtClean="0"/>
              <a:t> ve </a:t>
            </a:r>
            <a:r>
              <a:rPr lang="tr-TR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tr-TR" altLang="tr-TR" smtClean="0"/>
              <a:t> için ‘</a:t>
            </a:r>
            <a:r>
              <a:rPr lang="en-US" altLang="tr-TR" smtClean="0"/>
              <a:t>+</a:t>
            </a:r>
            <a:r>
              <a:rPr lang="tr-TR" altLang="tr-TR" smtClean="0"/>
              <a:t>’, string ifadelerin birleştirilmesi</a:t>
            </a:r>
            <a:r>
              <a:rPr lang="en-US" altLang="tr-TR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Bazısı potansiyel olarak sorunludur </a:t>
            </a:r>
            <a:r>
              <a:rPr lang="en-US" altLang="tr-TR" smtClean="0"/>
              <a:t>(</a:t>
            </a:r>
            <a:r>
              <a:rPr lang="tr-TR" altLang="tr-TR" smtClean="0"/>
              <a:t>örn</a:t>
            </a:r>
            <a:r>
              <a:rPr lang="en-US" altLang="tr-TR" smtClean="0"/>
              <a:t>.,</a:t>
            </a:r>
            <a:r>
              <a:rPr lang="tr-TR" altLang="tr-TR" smtClean="0"/>
              <a:t> C ve C++ da</a:t>
            </a:r>
            <a:r>
              <a:rPr lang="en-US" altLang="tr-TR" smtClean="0"/>
              <a:t> </a:t>
            </a:r>
            <a:r>
              <a:rPr lang="tr-TR" altLang="tr-TR" smtClean="0"/>
              <a:t>‘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tr-TR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tr-TR" smtClean="0"/>
              <a:t> </a:t>
            </a:r>
            <a:r>
              <a:rPr lang="tr-TR" altLang="tr-TR" smtClean="0"/>
              <a:t>ikili olarak çarpı, tekli olarak adresleme</a:t>
            </a:r>
            <a:r>
              <a:rPr lang="en-US" altLang="tr-TR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Derleyicinin hata belirlemesindeki kayıplar (derleyici, operant eksiklerini ihmal etmeli</a:t>
            </a:r>
            <a:r>
              <a:rPr lang="en-US" altLang="tr-TR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Bazı okunabilirlik kayıpları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9E631879-1BB4-4ED4-BEF3-6F57BE853386}" type="slidenum">
              <a:rPr lang="en-US" altLang="tr-TR" sz="1000" b="0">
                <a:latin typeface="Arial" panose="020B0604020202020204" pitchFamily="34" charset="0"/>
              </a:rPr>
              <a:pPr/>
              <a:t>17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820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Aşırı Yüklenmiş Operatörler </a:t>
            </a:r>
            <a:r>
              <a:rPr lang="en-US" altLang="tr-TR" smtClean="0"/>
              <a:t>(</a:t>
            </a:r>
            <a:r>
              <a:rPr lang="tr-TR" altLang="tr-TR" smtClean="0"/>
              <a:t>devamı</a:t>
            </a:r>
            <a:r>
              <a:rPr lang="en-US" altLang="tr-TR" smtClean="0"/>
              <a:t>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C++, C# </a:t>
            </a:r>
            <a:r>
              <a:rPr lang="tr-TR" altLang="tr-TR" smtClean="0"/>
              <a:t>ve </a:t>
            </a:r>
            <a:r>
              <a:rPr lang="en-US" altLang="tr-TR" smtClean="0"/>
              <a:t>F# </a:t>
            </a:r>
            <a:r>
              <a:rPr lang="tr-TR" altLang="tr-TR" smtClean="0"/>
              <a:t>kullanıcı tarafından tanımlanan operatörlere izin verir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Böyle operatörler anlamlı kullanıldığında okunabilirliğe bir yardımı olabilir </a:t>
            </a:r>
            <a:r>
              <a:rPr lang="en-US" altLang="tr-TR" smtClean="0"/>
              <a:t>(meto</a:t>
            </a:r>
            <a:r>
              <a:rPr lang="tr-TR" altLang="tr-TR" smtClean="0"/>
              <a:t>t</a:t>
            </a:r>
            <a:r>
              <a:rPr lang="en-US" altLang="tr-TR" smtClean="0"/>
              <a:t> </a:t>
            </a:r>
            <a:r>
              <a:rPr lang="tr-TR" altLang="tr-TR" smtClean="0"/>
              <a:t>çağrılarından kaçınmak</a:t>
            </a:r>
            <a:r>
              <a:rPr lang="en-US" altLang="tr-TR" smtClean="0"/>
              <a:t>, </a:t>
            </a:r>
            <a:r>
              <a:rPr lang="tr-TR" altLang="tr-TR" smtClean="0"/>
              <a:t>ifadeler  doğal görünür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tr-TR" altLang="tr-TR" smtClean="0"/>
              <a:t>Potansiyel sorunlar:</a:t>
            </a:r>
            <a:endParaRPr lang="en-US" altLang="tr-TR" smtClean="0"/>
          </a:p>
          <a:p>
            <a:pPr lvl="2" eaLnBrk="1" hangingPunct="1"/>
            <a:r>
              <a:rPr lang="tr-TR" altLang="tr-TR" smtClean="0"/>
              <a:t>Kullanıcılar</a:t>
            </a:r>
            <a:r>
              <a:rPr lang="en-US" altLang="tr-TR" smtClean="0"/>
              <a:t> </a:t>
            </a:r>
            <a:r>
              <a:rPr lang="tr-TR" altLang="tr-TR" smtClean="0"/>
              <a:t>anlamsız işlemler tanımlayabilir</a:t>
            </a:r>
            <a:endParaRPr lang="en-US" altLang="tr-TR" smtClean="0"/>
          </a:p>
          <a:p>
            <a:pPr lvl="2" eaLnBrk="1" hangingPunct="1"/>
            <a:r>
              <a:rPr lang="tr-TR" altLang="tr-TR" smtClean="0"/>
              <a:t>Operatörler anlamlı bile olsa okunabilirlik zarar görebilir</a:t>
            </a: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06586C77-99AC-4C0D-9C83-A43E5D8E05D1}" type="slidenum">
              <a:rPr lang="en-US" altLang="tr-TR" sz="1000" b="0">
                <a:latin typeface="Arial" panose="020B0604020202020204" pitchFamily="34" charset="0"/>
              </a:rPr>
              <a:pPr/>
              <a:t>18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T</a:t>
            </a:r>
            <a:r>
              <a:rPr lang="tr-TR" altLang="tr-TR" smtClean="0"/>
              <a:t>ip Dönüşümleri</a:t>
            </a:r>
            <a:endParaRPr lang="en-US" altLang="tr-TR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i="1" smtClean="0"/>
              <a:t>Daraltıcı dönüşüm</a:t>
            </a:r>
            <a:r>
              <a:rPr lang="tr-TR" altLang="tr-TR" smtClean="0"/>
              <a:t>, dönüştürülecek tip orijinal tipin tüm değerlerini içermeyen dönüşümdür (örnek</a:t>
            </a:r>
            <a:r>
              <a:rPr lang="en-US" altLang="tr-TR" smtClean="0"/>
              <a:t>, </a:t>
            </a:r>
            <a:r>
              <a:rPr lang="en-US" altLang="tr-TR" sz="2000" b="1" smtClean="0">
                <a:latin typeface="Courier New" panose="02070309020205020404" pitchFamily="49" charset="0"/>
              </a:rPr>
              <a:t>float</a:t>
            </a:r>
            <a:r>
              <a:rPr lang="en-US" altLang="tr-TR" smtClean="0"/>
              <a:t> </a:t>
            </a:r>
            <a:r>
              <a:rPr lang="tr-TR" altLang="tr-TR" smtClean="0">
                <a:sym typeface="Wingdings" panose="05000000000000000000" pitchFamily="2" charset="2"/>
              </a:rPr>
              <a:t></a:t>
            </a:r>
            <a:r>
              <a:rPr lang="en-US" altLang="tr-TR" smtClean="0"/>
              <a:t> </a:t>
            </a:r>
            <a:r>
              <a:rPr lang="en-US" altLang="tr-TR" sz="2000" b="1" smtClean="0">
                <a:latin typeface="Courier New" panose="02070309020205020404" pitchFamily="49" charset="0"/>
              </a:rPr>
              <a:t>int</a:t>
            </a:r>
            <a:r>
              <a:rPr lang="tr-TR" altLang="tr-TR" sz="2000" b="1" smtClean="0">
                <a:latin typeface="Courier New" panose="02070309020205020404" pitchFamily="49" charset="0"/>
              </a:rPr>
              <a:t>)</a:t>
            </a:r>
            <a:endParaRPr lang="en-US" altLang="tr-TR" sz="20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tr-TR" altLang="tr-TR" smtClean="0"/>
              <a:t>Genişletici dönüşüm, dönüştürülecek tip orijinal tipin tüm değerlerinden fazlasını içeren dönüşümdür (örnek,</a:t>
            </a:r>
            <a:r>
              <a:rPr lang="en-US" altLang="tr-TR" sz="2000" b="1" smtClean="0">
                <a:latin typeface="Courier New" panose="02070309020205020404" pitchFamily="49" charset="0"/>
              </a:rPr>
              <a:t>int</a:t>
            </a:r>
            <a:r>
              <a:rPr lang="en-US" altLang="tr-TR" smtClean="0"/>
              <a:t> </a:t>
            </a:r>
            <a:r>
              <a:rPr lang="tr-TR" altLang="tr-TR" smtClean="0">
                <a:sym typeface="Wingdings" panose="05000000000000000000" pitchFamily="2" charset="2"/>
              </a:rPr>
              <a:t></a:t>
            </a:r>
            <a:r>
              <a:rPr lang="en-US" altLang="tr-TR" smtClean="0"/>
              <a:t> </a:t>
            </a:r>
            <a:r>
              <a:rPr lang="en-US" altLang="tr-TR" sz="2000" b="1" smtClean="0">
                <a:latin typeface="Courier New" panose="02070309020205020404" pitchFamily="49" charset="0"/>
              </a:rPr>
              <a:t>float</a:t>
            </a:r>
            <a:r>
              <a:rPr lang="tr-TR" altLang="tr-TR" smtClean="0"/>
              <a:t>)</a:t>
            </a:r>
          </a:p>
          <a:p>
            <a:pPr eaLnBrk="1" hangingPunct="1"/>
            <a:endParaRPr lang="en-US" altLang="tr-TR" sz="20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847480DB-1D05-4338-8088-0FD82CBC4374}" type="slidenum">
              <a:rPr lang="en-US" altLang="tr-TR" sz="1000" b="0">
                <a:latin typeface="Arial" panose="020B0604020202020204" pitchFamily="34" charset="0"/>
              </a:rPr>
              <a:pPr/>
              <a:t>19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T</a:t>
            </a:r>
            <a:r>
              <a:rPr lang="tr-TR" altLang="tr-TR" smtClean="0"/>
              <a:t>ip Dönüşümleri</a:t>
            </a:r>
            <a:r>
              <a:rPr lang="en-US" altLang="tr-TR" smtClean="0"/>
              <a:t>: </a:t>
            </a:r>
            <a:r>
              <a:rPr lang="tr-TR" altLang="tr-TR" smtClean="0"/>
              <a:t>Karışık Biçim</a:t>
            </a:r>
            <a:endParaRPr lang="en-US" altLang="tr-TR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/>
            <a:r>
              <a:rPr lang="tr-TR" altLang="tr-TR" sz="2400" i="1" smtClean="0"/>
              <a:t>Karışık biçimli ifade</a:t>
            </a:r>
            <a:r>
              <a:rPr lang="tr-TR" altLang="tr-TR" sz="2400" smtClean="0"/>
              <a:t>, bir işlemin operantları farklı türden olan ifadedir</a:t>
            </a:r>
            <a:endParaRPr lang="en-US" altLang="tr-TR" sz="2400" smtClean="0"/>
          </a:p>
          <a:p>
            <a:pPr eaLnBrk="1" hangingPunct="1"/>
            <a:r>
              <a:rPr lang="tr-TR" altLang="tr-TR" sz="2400" i="1" smtClean="0"/>
              <a:t>Zorlama (istemsiz) </a:t>
            </a:r>
            <a:r>
              <a:rPr lang="tr-TR" altLang="tr-TR" sz="2400" smtClean="0"/>
              <a:t>kapalı tip dönüşümdür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Zorlamanın dezavantajları</a:t>
            </a:r>
            <a:r>
              <a:rPr lang="en-US" altLang="tr-TR" sz="2400" smtClean="0"/>
              <a:t>:</a:t>
            </a:r>
          </a:p>
          <a:p>
            <a:pPr lvl="1" eaLnBrk="1" hangingPunct="1"/>
            <a:r>
              <a:rPr lang="tr-TR" altLang="tr-TR" sz="2000" smtClean="0"/>
              <a:t>Derleyicinin hata bulma kabiliyetini azaltır</a:t>
            </a:r>
            <a:endParaRPr lang="en-US" altLang="tr-TR" sz="2000" smtClean="0"/>
          </a:p>
          <a:p>
            <a:pPr eaLnBrk="1" hangingPunct="1"/>
            <a:r>
              <a:rPr lang="tr-TR" altLang="tr-TR" sz="2400" smtClean="0"/>
              <a:t>Çoğu dillerde</a:t>
            </a:r>
            <a:r>
              <a:rPr lang="en-US" altLang="tr-TR" sz="2400" smtClean="0"/>
              <a:t>, </a:t>
            </a:r>
            <a:r>
              <a:rPr lang="tr-TR" altLang="tr-TR" sz="2400" smtClean="0"/>
              <a:t>tüm sayısal tipler genişletici dönüşüm kullanılarak zorlanır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Ada</a:t>
            </a:r>
            <a:r>
              <a:rPr lang="tr-TR" altLang="tr-TR" sz="2400" smtClean="0"/>
              <a:t>’da</a:t>
            </a:r>
            <a:r>
              <a:rPr lang="en-US" altLang="tr-TR" sz="2400" smtClean="0"/>
              <a:t>,</a:t>
            </a:r>
            <a:r>
              <a:rPr lang="tr-TR" altLang="tr-TR" sz="2400" smtClean="0"/>
              <a:t> ifadelerde zorlama yoktur</a:t>
            </a:r>
          </a:p>
          <a:p>
            <a:pPr eaLnBrk="1" hangingPunct="1"/>
            <a:r>
              <a:rPr lang="en-US" altLang="tr-TR" sz="2400" smtClean="0"/>
              <a:t>ML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F#</a:t>
            </a:r>
            <a:r>
              <a:rPr lang="tr-TR" altLang="tr-TR" sz="2400" smtClean="0"/>
              <a:t>’ ta</a:t>
            </a:r>
            <a:r>
              <a:rPr lang="en-US" altLang="tr-TR" sz="2400" smtClean="0"/>
              <a:t>, </a:t>
            </a:r>
            <a:r>
              <a:rPr lang="tr-TR" altLang="tr-TR" sz="2400" smtClean="0"/>
              <a:t>ifadelerde zorlama yoktur</a:t>
            </a:r>
          </a:p>
          <a:p>
            <a:pPr eaLnBrk="1" hangingPunct="1"/>
            <a:endParaRPr lang="en-US" altLang="tr-T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BA74EE00-E38B-489A-BD55-907CBC66EC6F}" type="slidenum">
              <a:rPr lang="en-US" altLang="tr-TR" sz="1000" b="0">
                <a:latin typeface="Arial" panose="020B0604020202020204" pitchFamily="34" charset="0"/>
              </a:rPr>
              <a:pPr/>
              <a:t>2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Bölüm</a:t>
            </a:r>
            <a:r>
              <a:rPr lang="en-US" altLang="tr-TR" smtClean="0"/>
              <a:t> 7 </a:t>
            </a:r>
            <a:r>
              <a:rPr lang="tr-TR" altLang="tr-TR" smtClean="0"/>
              <a:t>Konular</a:t>
            </a:r>
            <a:endParaRPr lang="en-US" altLang="tr-TR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Giriş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Aritmetik İfadeler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Operatörlerin Aşırı Yüklenmesi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Tip Dönüşümleri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İlişkisel ve Mantıksal İfadeler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Kısa Devre Tespiti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Atama İfadeleri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Karışık-Biçim Atamaları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69089CDB-E9EC-4164-94DE-BAF1EDAB4078}" type="slidenum">
              <a:rPr lang="en-US" altLang="tr-TR" sz="1000" b="0">
                <a:latin typeface="Arial" panose="020B0604020202020204" pitchFamily="34" charset="0"/>
              </a:rPr>
              <a:pPr/>
              <a:t>20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Açık </a:t>
            </a:r>
            <a:r>
              <a:rPr lang="en-US" altLang="tr-TR" smtClean="0"/>
              <a:t>T</a:t>
            </a:r>
            <a:r>
              <a:rPr lang="tr-TR" altLang="tr-TR" smtClean="0"/>
              <a:t>ip Dönüşümleri</a:t>
            </a:r>
            <a:endParaRPr lang="en-US" altLang="tr-TR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C tabanlı dillerde </a:t>
            </a:r>
            <a:r>
              <a:rPr lang="tr-TR" altLang="tr-TR" i="1" smtClean="0"/>
              <a:t>veri tipleri dönüşümü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Örnekler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latin typeface="Courier New" panose="02070309020205020404" pitchFamily="49" charset="0"/>
              </a:rPr>
              <a:t>C: (</a:t>
            </a:r>
            <a:r>
              <a:rPr lang="en-US" altLang="tr-TR" b="1" smtClean="0">
                <a:latin typeface="Courier New" panose="02070309020205020404" pitchFamily="49" charset="0"/>
              </a:rPr>
              <a:t>int</a:t>
            </a:r>
            <a:r>
              <a:rPr lang="en-US" altLang="tr-TR" smtClean="0">
                <a:latin typeface="Courier New" panose="02070309020205020404" pitchFamily="49" charset="0"/>
              </a:rPr>
              <a:t>)angle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latin typeface="Courier New" panose="02070309020205020404" pitchFamily="49" charset="0"/>
              </a:rPr>
              <a:t>F#: </a:t>
            </a:r>
            <a:r>
              <a:rPr lang="en-US" altLang="tr-TR" b="1" smtClean="0">
                <a:latin typeface="Courier New" panose="02070309020205020404" pitchFamily="49" charset="0"/>
              </a:rPr>
              <a:t>float</a:t>
            </a:r>
            <a:r>
              <a:rPr lang="en-US" altLang="tr-TR" smtClean="0">
                <a:latin typeface="Courier New" panose="02070309020205020404" pitchFamily="49" charset="0"/>
              </a:rPr>
              <a:t>(sum)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	</a:t>
            </a:r>
            <a:r>
              <a:rPr lang="en-US" altLang="tr-TR" b="1" smtClean="0"/>
              <a:t>Not</a:t>
            </a:r>
            <a:r>
              <a:rPr lang="tr-TR" altLang="tr-TR" b="1" smtClean="0"/>
              <a:t>:</a:t>
            </a:r>
            <a:r>
              <a:rPr lang="en-US" altLang="tr-TR" b="1" smtClean="0"/>
              <a:t> F#’</a:t>
            </a:r>
            <a:r>
              <a:rPr lang="tr-TR" altLang="tr-TR" b="1" smtClean="0"/>
              <a:t>ın sentaksı fonksiyon çağırmaya benzer</a:t>
            </a:r>
            <a:r>
              <a:rPr lang="en-US" altLang="tr-TR" b="1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035294D7-2497-453A-B5C9-87BD9ABE3F36}" type="slidenum">
              <a:rPr lang="en-US" altLang="tr-TR" sz="1000" b="0">
                <a:latin typeface="Arial" panose="020B0604020202020204" pitchFamily="34" charset="0"/>
              </a:rPr>
              <a:pPr/>
              <a:t>21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İfadelerdeki Hatalar</a:t>
            </a:r>
            <a:endParaRPr lang="en-US" altLang="tr-TR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Sebepler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Aritmetiğin doğal sınırları</a:t>
            </a:r>
            <a:br>
              <a:rPr lang="tr-TR" altLang="tr-TR" smtClean="0"/>
            </a:br>
            <a:r>
              <a:rPr lang="tr-TR" altLang="tr-TR" smtClean="0"/>
              <a:t>Örn., Sıfıra bölme</a:t>
            </a:r>
            <a:r>
              <a:rPr lang="en-US" altLang="tr-TR" smtClean="0"/>
              <a:t> </a:t>
            </a:r>
          </a:p>
          <a:p>
            <a:pPr lvl="1" eaLnBrk="1" hangingPunct="1"/>
            <a:r>
              <a:rPr lang="tr-TR" altLang="tr-TR" smtClean="0"/>
              <a:t>Bilgisayar aritmetik sınırları</a:t>
            </a:r>
            <a:br>
              <a:rPr lang="tr-TR" altLang="tr-TR" smtClean="0"/>
            </a:br>
            <a:r>
              <a:rPr lang="tr-TR" altLang="tr-TR" smtClean="0"/>
              <a:t>Örn.,</a:t>
            </a:r>
            <a:r>
              <a:rPr lang="en-US" altLang="tr-TR" smtClean="0"/>
              <a:t> </a:t>
            </a:r>
            <a:r>
              <a:rPr lang="tr-TR" altLang="tr-TR" smtClean="0"/>
              <a:t>taşma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 </a:t>
            </a:r>
            <a:r>
              <a:rPr lang="tr-TR" altLang="tr-TR" smtClean="0"/>
              <a:t>Çalışma zamanında sık sık ihmal edilir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CF09221B-735E-4108-B574-B7DE3FB2147B}" type="slidenum">
              <a:rPr lang="en-US" altLang="tr-TR" sz="1000" b="0">
                <a:latin typeface="Arial" panose="020B0604020202020204" pitchFamily="34" charset="0"/>
              </a:rPr>
              <a:pPr/>
              <a:t>22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İlişkisel ve Mantıksal İfadeler</a:t>
            </a:r>
            <a:endParaRPr lang="en-US" altLang="tr-TR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tr-TR" altLang="tr-TR" smtClean="0"/>
              <a:t>İlişkisel İfadeler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İlişkisel operatörler ve çeşitli tipteki operantların kullanımı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Bazı mantıksal işaretlerin ölçümü</a:t>
            </a:r>
            <a:r>
              <a:rPr lang="en-US" altLang="tr-TR" smtClean="0"/>
              <a:t> </a:t>
            </a:r>
            <a:endParaRPr lang="tr-TR" altLang="tr-TR" smtClean="0"/>
          </a:p>
          <a:p>
            <a:pPr lvl="1" eaLnBrk="1" hangingPunct="1"/>
            <a:r>
              <a:rPr lang="tr-TR" altLang="tr-TR" smtClean="0"/>
              <a:t>Operatör sembolleri dillere göre değişiklik gösterir</a:t>
            </a:r>
            <a:r>
              <a:rPr lang="en-US" altLang="tr-TR" smtClean="0"/>
              <a:t> (</a:t>
            </a:r>
            <a:r>
              <a:rPr lang="en-US" altLang="tr-TR" smtClean="0">
                <a:latin typeface="Courier New" panose="02070309020205020404" pitchFamily="49" charset="0"/>
              </a:rPr>
              <a:t>!=</a:t>
            </a:r>
            <a:r>
              <a:rPr lang="en-US" altLang="tr-TR" smtClean="0"/>
              <a:t>, </a:t>
            </a:r>
            <a:r>
              <a:rPr lang="en-US" altLang="tr-TR" smtClean="0">
                <a:latin typeface="Courier New" panose="02070309020205020404" pitchFamily="49" charset="0"/>
              </a:rPr>
              <a:t>/=</a:t>
            </a:r>
            <a:r>
              <a:rPr lang="en-US" altLang="tr-TR" smtClean="0"/>
              <a:t>, </a:t>
            </a:r>
            <a:r>
              <a:rPr lang="en-US" altLang="tr-TR" smtClean="0">
                <a:latin typeface="Courier New" panose="02070309020205020404" pitchFamily="49" charset="0"/>
              </a:rPr>
              <a:t>~=</a:t>
            </a:r>
            <a:r>
              <a:rPr lang="en-US" altLang="tr-TR" smtClean="0"/>
              <a:t>, </a:t>
            </a:r>
            <a:r>
              <a:rPr lang="en-US" altLang="tr-TR" smtClean="0">
                <a:latin typeface="Courier New" panose="02070309020205020404" pitchFamily="49" charset="0"/>
              </a:rPr>
              <a:t>.NE.</a:t>
            </a:r>
            <a:r>
              <a:rPr lang="en-US" altLang="tr-TR" smtClean="0"/>
              <a:t>, </a:t>
            </a:r>
            <a:r>
              <a:rPr lang="en-US" altLang="tr-TR" smtClean="0">
                <a:latin typeface="Courier New" panose="02070309020205020404" pitchFamily="49" charset="0"/>
              </a:rPr>
              <a:t>&lt;&gt;</a:t>
            </a:r>
            <a:r>
              <a:rPr lang="en-US" altLang="tr-TR" smtClean="0"/>
              <a:t>, </a:t>
            </a:r>
            <a:r>
              <a:rPr lang="en-US" altLang="tr-TR" smtClean="0">
                <a:latin typeface="Courier New" panose="02070309020205020404" pitchFamily="49" charset="0"/>
              </a:rPr>
              <a:t>#</a:t>
            </a:r>
            <a:r>
              <a:rPr lang="en-US" altLang="tr-TR" smtClean="0"/>
              <a:t>)</a:t>
            </a:r>
          </a:p>
          <a:p>
            <a:pPr eaLnBrk="1" hangingPunct="1"/>
            <a:r>
              <a:rPr lang="en-US" altLang="tr-TR" smtClean="0"/>
              <a:t>JavaScript </a:t>
            </a:r>
            <a:r>
              <a:rPr lang="tr-TR" altLang="tr-TR" smtClean="0"/>
              <a:t>ve </a:t>
            </a:r>
            <a:r>
              <a:rPr lang="en-US" altLang="tr-TR" smtClean="0"/>
              <a:t>PHP </a:t>
            </a:r>
            <a:r>
              <a:rPr lang="tr-TR" altLang="tr-TR" smtClean="0"/>
              <a:t>2 ek İlişkisel </a:t>
            </a:r>
            <a:r>
              <a:rPr lang="en-US" altLang="tr-TR" smtClean="0"/>
              <a:t>operat</a:t>
            </a:r>
            <a:r>
              <a:rPr lang="tr-TR" altLang="tr-TR" smtClean="0"/>
              <a:t>ö</a:t>
            </a:r>
            <a:r>
              <a:rPr lang="en-US" altLang="tr-TR" smtClean="0"/>
              <a:t>r</a:t>
            </a:r>
            <a:r>
              <a:rPr lang="tr-TR" altLang="tr-TR" smtClean="0"/>
              <a:t>e sahiptir</a:t>
            </a:r>
            <a:r>
              <a:rPr lang="en-US" altLang="tr-TR" smtClean="0"/>
              <a:t>, </a:t>
            </a:r>
            <a:r>
              <a:rPr lang="en-US" altLang="tr-TR" sz="2400" smtClean="0">
                <a:latin typeface="Courier New" panose="02070309020205020404" pitchFamily="49" charset="0"/>
              </a:rPr>
              <a:t>===</a:t>
            </a:r>
            <a:r>
              <a:rPr lang="en-US" altLang="tr-TR" smtClean="0"/>
              <a:t> </a:t>
            </a:r>
            <a:r>
              <a:rPr lang="tr-TR" altLang="tr-TR" smtClean="0"/>
              <a:t>ve </a:t>
            </a:r>
            <a:r>
              <a:rPr lang="en-US" altLang="tr-TR" sz="2400" smtClean="0">
                <a:latin typeface="Courier New" panose="02070309020205020404" pitchFamily="49" charset="0"/>
              </a:rPr>
              <a:t>!==</a:t>
            </a:r>
          </a:p>
          <a:p>
            <a:pPr lvl="1" eaLnBrk="1" hangingPunct="1">
              <a:buFontTx/>
              <a:buChar char="-"/>
            </a:pPr>
            <a:r>
              <a:rPr lang="tr-TR" altLang="tr-TR" smtClean="0"/>
              <a:t>Operantlarını zorlamamaları dışında kuzenlerine benzer</a:t>
            </a:r>
            <a:r>
              <a:rPr lang="en-US" altLang="tr-TR" smtClean="0"/>
              <a:t>, </a:t>
            </a:r>
            <a:r>
              <a:rPr lang="en-US" altLang="tr-TR" smtClean="0">
                <a:latin typeface="Courier New" panose="02070309020205020404" pitchFamily="49" charset="0"/>
              </a:rPr>
              <a:t>==</a:t>
            </a:r>
            <a:r>
              <a:rPr lang="en-US" altLang="tr-TR" smtClean="0"/>
              <a:t> </a:t>
            </a:r>
            <a:r>
              <a:rPr lang="tr-TR" altLang="tr-TR" smtClean="0"/>
              <a:t>ve </a:t>
            </a:r>
            <a:r>
              <a:rPr lang="en-US" altLang="tr-TR" smtClean="0">
                <a:latin typeface="Courier New" panose="02070309020205020404" pitchFamily="49" charset="0"/>
              </a:rPr>
              <a:t>!=</a:t>
            </a:r>
            <a:endParaRPr lang="tr-TR" altLang="tr-TR" smtClean="0"/>
          </a:p>
          <a:p>
            <a:pPr lvl="1" eaLnBrk="1" hangingPunct="1">
              <a:buFontTx/>
              <a:buChar char="-"/>
            </a:pPr>
            <a:r>
              <a:rPr lang="en-US" altLang="tr-TR" smtClean="0"/>
              <a:t>Ruby </a:t>
            </a:r>
            <a:r>
              <a:rPr lang="tr-TR" altLang="tr-TR" smtClean="0"/>
              <a:t>eşitlik ilişki operatörü için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tr-TR" smtClean="0"/>
              <a:t> </a:t>
            </a:r>
            <a:r>
              <a:rPr lang="tr-TR" altLang="tr-TR" smtClean="0"/>
              <a:t> kullanır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30C1D866-5024-4599-BFDB-0EBB45FBB9F2}" type="slidenum">
              <a:rPr lang="en-US" altLang="tr-TR" sz="1000" b="0">
                <a:latin typeface="Arial" panose="020B0604020202020204" pitchFamily="34" charset="0"/>
              </a:rPr>
              <a:pPr/>
              <a:t>23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İlişkisel ve Mantıksal İfadeler</a:t>
            </a:r>
            <a:endParaRPr lang="en-US" altLang="tr-TR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53400" cy="5562600"/>
          </a:xfrm>
        </p:spPr>
        <p:txBody>
          <a:bodyPr/>
          <a:lstStyle/>
          <a:p>
            <a:pPr eaLnBrk="1" hangingPunct="1"/>
            <a:r>
              <a:rPr lang="tr-TR" altLang="tr-TR" smtClean="0"/>
              <a:t>Mantıksal İfadeler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Hem o</a:t>
            </a:r>
            <a:r>
              <a:rPr lang="en-US" altLang="tr-TR" smtClean="0"/>
              <a:t>perant</a:t>
            </a:r>
            <a:r>
              <a:rPr lang="tr-TR" altLang="tr-TR" smtClean="0"/>
              <a:t>lar</a:t>
            </a:r>
            <a:r>
              <a:rPr lang="en-US" altLang="tr-TR" smtClean="0"/>
              <a:t> </a:t>
            </a:r>
            <a:r>
              <a:rPr lang="tr-TR" altLang="tr-TR" smtClean="0"/>
              <a:t>hem de sonuçlar mantıksaldır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Örnek operatörler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C89 </a:t>
            </a:r>
            <a:r>
              <a:rPr lang="tr-TR" altLang="tr-TR" smtClean="0"/>
              <a:t>mantıksal tipe sahip değil ve bunun için 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mtClean="0"/>
              <a:t> tipini 0</a:t>
            </a:r>
            <a:r>
              <a:rPr lang="tr-TR" altLang="tr-TR" smtClean="0">
                <a:sym typeface="Wingdings" panose="05000000000000000000" pitchFamily="2" charset="2"/>
              </a:rPr>
              <a:t> ise yanlış</a:t>
            </a:r>
            <a:r>
              <a:rPr lang="tr-TR" altLang="tr-TR" smtClean="0"/>
              <a:t>, değilse doğru ile kullanır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C ifadelerinin tuhaf bir özelliği:</a:t>
            </a:r>
          </a:p>
          <a:p>
            <a:pPr eaLnBrk="1" hangingPunct="1"/>
            <a:r>
              <a:rPr lang="en-US" altLang="tr-TR" smtClean="0"/>
              <a:t> </a:t>
            </a:r>
            <a:r>
              <a:rPr lang="en-US" altLang="tr-TR" sz="2400" b="1" smtClean="0">
                <a:latin typeface="Courier New" panose="02070309020205020404" pitchFamily="49" charset="0"/>
              </a:rPr>
              <a:t>a &lt; b &lt; c</a:t>
            </a:r>
            <a:r>
              <a:rPr lang="en-US" altLang="tr-TR" smtClean="0"/>
              <a:t> </a:t>
            </a:r>
            <a:r>
              <a:rPr lang="tr-TR" altLang="tr-TR" smtClean="0"/>
              <a:t> doğru bir ifade, ama sonuç umduğumuz şeyi vermeyebilir</a:t>
            </a:r>
            <a:r>
              <a:rPr lang="en-US" altLang="tr-TR" smtClean="0"/>
              <a:t>:</a:t>
            </a:r>
          </a:p>
          <a:p>
            <a:pPr lvl="1" eaLnBrk="1" hangingPunct="1"/>
            <a:r>
              <a:rPr lang="tr-TR" altLang="tr-TR" smtClean="0"/>
              <a:t>Soldaki operatörler işlendiğinde, </a:t>
            </a:r>
            <a:r>
              <a:rPr lang="en-US" altLang="tr-TR" smtClean="0"/>
              <a:t>0 </a:t>
            </a:r>
            <a:r>
              <a:rPr lang="tr-TR" altLang="tr-TR" smtClean="0"/>
              <a:t>veya</a:t>
            </a:r>
            <a:r>
              <a:rPr lang="en-US" altLang="tr-TR" smtClean="0"/>
              <a:t> 1</a:t>
            </a:r>
            <a:r>
              <a:rPr lang="tr-TR" altLang="tr-TR" smtClean="0"/>
              <a:t> üretir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Ölçülen sonuç o zaman 3. operant ile karşılaştırılır</a:t>
            </a:r>
            <a:r>
              <a:rPr lang="en-US" altLang="tr-TR" smtClean="0"/>
              <a:t> (</a:t>
            </a:r>
            <a:r>
              <a:rPr lang="tr-TR" altLang="tr-TR" smtClean="0"/>
              <a:t>örn.</a:t>
            </a:r>
            <a:r>
              <a:rPr lang="en-US" altLang="tr-TR" smtClean="0"/>
              <a:t>, </a:t>
            </a:r>
            <a:r>
              <a:rPr lang="en-US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tr-TR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8C6DE06E-54D4-4F4B-A1B0-E6E873AA17A6}" type="slidenum">
              <a:rPr lang="en-US" altLang="tr-TR" sz="1000" b="0">
                <a:latin typeface="Arial" panose="020B0604020202020204" pitchFamily="34" charset="0"/>
              </a:rPr>
              <a:pPr/>
              <a:t>24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Kısa Devre Tespiti</a:t>
            </a:r>
            <a:endParaRPr lang="en-US" altLang="tr-TR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Bir ifadede operant ve/veya operatörlerin tüm hesaplamalarını yapmaksızın sonucun bulunmasıdır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Örnek</a:t>
            </a:r>
            <a:r>
              <a:rPr lang="en-US" altLang="tr-TR" smtClean="0"/>
              <a:t>: </a:t>
            </a: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(13 * a) * (b / 13 – 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tr-TR" smtClean="0"/>
              <a:t>Eğer</a:t>
            </a:r>
            <a:r>
              <a:rPr lang="en-US" altLang="tr-TR" smtClean="0"/>
              <a:t> 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tr-TR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==0 </a:t>
            </a:r>
            <a:r>
              <a:rPr lang="tr-TR" altLang="tr-TR" smtClean="0"/>
              <a:t>ise</a:t>
            </a:r>
            <a:r>
              <a:rPr lang="en-US" altLang="tr-TR" smtClean="0"/>
              <a:t>, </a:t>
            </a:r>
            <a:r>
              <a:rPr lang="tr-TR" altLang="tr-TR" smtClean="0"/>
              <a:t>diğer kısmı hesaplamaya gerek yok</a:t>
            </a:r>
            <a:r>
              <a:rPr lang="en-US" altLang="tr-TR" smtClean="0"/>
              <a:t> 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(b /</a:t>
            </a:r>
            <a:r>
              <a:rPr lang="tr-TR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13 - 1)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Kısa devre olmayan problem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index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while</a:t>
            </a:r>
            <a:r>
              <a:rPr lang="en-US" altLang="tr-TR" sz="2000" smtClean="0">
                <a:latin typeface="Courier New" panose="02070309020205020404" pitchFamily="49" charset="0"/>
              </a:rPr>
              <a:t> (index &lt;= length) &amp;&amp; (LIST[index] != value)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mtClean="0">
                <a:latin typeface="Courier New" panose="02070309020205020404" pitchFamily="49" charset="0"/>
              </a:rPr>
              <a:t>     </a:t>
            </a:r>
            <a:r>
              <a:rPr lang="en-US" altLang="tr-TR" sz="2000" smtClean="0">
                <a:latin typeface="Courier New" panose="02070309020205020404" pitchFamily="49" charset="0"/>
              </a:rPr>
              <a:t>index++;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index=length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smtClean="0"/>
              <a:t>olduğunda</a:t>
            </a:r>
            <a:r>
              <a:rPr lang="en-US" altLang="tr-TR" sz="2000" smtClean="0"/>
              <a:t>,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LIST[index]</a:t>
            </a:r>
            <a:r>
              <a:rPr lang="en-US" altLang="tr-TR" sz="2000" smtClean="0"/>
              <a:t> </a:t>
            </a:r>
            <a:r>
              <a:rPr lang="tr-TR" altLang="tr-TR" sz="2000" smtClean="0"/>
              <a:t>indeksleme problemi ortaya çıkaracak (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tr-TR" sz="2000" smtClean="0"/>
              <a:t> </a:t>
            </a:r>
            <a:r>
              <a:rPr lang="tr-TR" altLang="tr-TR" sz="2000" smtClean="0"/>
              <a:t>dizisi</a:t>
            </a:r>
            <a:r>
              <a:rPr lang="en-US" altLang="tr-TR" sz="2000" smtClean="0"/>
              <a:t>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tr-TR" sz="2000" smtClean="0"/>
              <a:t>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  <a:r>
              <a:rPr lang="en-US" altLang="tr-TR" sz="2000" smtClean="0"/>
              <a:t> </a:t>
            </a:r>
            <a:r>
              <a:rPr lang="tr-TR" altLang="tr-TR" sz="2000" smtClean="0"/>
              <a:t>uzunluğunda varsayılmış</a:t>
            </a:r>
            <a:r>
              <a:rPr lang="en-US" altLang="tr-TR" sz="20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4D1A8ED3-F55A-4624-84A6-5D30B62FD63F}" type="slidenum">
              <a:rPr lang="en-US" altLang="tr-TR" sz="1000" b="0">
                <a:latin typeface="Arial" panose="020B0604020202020204" pitchFamily="34" charset="0"/>
              </a:rPr>
              <a:pPr/>
              <a:t>25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Kısa Devre Tespiti (devamı</a:t>
            </a:r>
            <a:r>
              <a:rPr lang="en-US" altLang="tr-TR" smtClean="0"/>
              <a:t>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648200"/>
          </a:xfrm>
        </p:spPr>
        <p:txBody>
          <a:bodyPr/>
          <a:lstStyle/>
          <a:p>
            <a:pPr eaLnBrk="1" hangingPunct="1"/>
            <a:r>
              <a:rPr lang="en-US" altLang="tr-TR" sz="2400" smtClean="0"/>
              <a:t>C, C++ </a:t>
            </a:r>
            <a:r>
              <a:rPr lang="tr-TR" altLang="tr-TR" sz="2400" smtClean="0"/>
              <a:t>ve </a:t>
            </a:r>
            <a:r>
              <a:rPr lang="en-US" altLang="tr-TR" sz="2400" smtClean="0"/>
              <a:t>Java: </a:t>
            </a:r>
            <a:r>
              <a:rPr lang="tr-TR" altLang="tr-TR" sz="2400" smtClean="0"/>
              <a:t>Kısa devre tespitinin bütün mantıksal operatörler </a:t>
            </a:r>
            <a:r>
              <a:rPr lang="en-US" altLang="tr-TR" sz="2400" smtClean="0"/>
              <a:t>(</a:t>
            </a:r>
            <a:r>
              <a:rPr lang="en-US" altLang="tr-TR" sz="2400" smtClean="0">
                <a:latin typeface="Courier New" panose="02070309020205020404" pitchFamily="49" charset="0"/>
              </a:rPr>
              <a:t>&amp;&amp;</a:t>
            </a:r>
            <a:r>
              <a:rPr lang="en-US" altLang="tr-TR" sz="2400" smtClean="0"/>
              <a:t> </a:t>
            </a:r>
            <a:r>
              <a:rPr lang="tr-TR" altLang="tr-TR" sz="2400" smtClean="0"/>
              <a:t>ve</a:t>
            </a:r>
            <a:r>
              <a:rPr lang="en-US" altLang="tr-TR" sz="2400" smtClean="0">
                <a:latin typeface="Courier New" panose="02070309020205020404" pitchFamily="49" charset="0"/>
              </a:rPr>
              <a:t>||</a:t>
            </a:r>
            <a:r>
              <a:rPr lang="en-US" altLang="tr-TR" sz="2400" smtClean="0"/>
              <a:t>)</a:t>
            </a:r>
            <a:r>
              <a:rPr lang="tr-TR" altLang="tr-TR" sz="2400" smtClean="0"/>
              <a:t> için yapar, ama bit düzeyinde mantıksal operatörler </a:t>
            </a:r>
            <a:r>
              <a:rPr lang="en-US" altLang="tr-TR" sz="2400" smtClean="0"/>
              <a:t>(</a:t>
            </a:r>
            <a:r>
              <a:rPr lang="en-US" altLang="tr-TR" sz="2400" smtClean="0">
                <a:latin typeface="Courier New" panose="02070309020205020404" pitchFamily="49" charset="0"/>
              </a:rPr>
              <a:t>&amp;</a:t>
            </a:r>
            <a:r>
              <a:rPr lang="en-US" altLang="tr-TR" sz="2400" smtClean="0"/>
              <a:t> and </a:t>
            </a:r>
            <a:r>
              <a:rPr lang="en-US" altLang="tr-TR" sz="2400" smtClean="0">
                <a:latin typeface="Courier New" panose="02070309020205020404" pitchFamily="49" charset="0"/>
              </a:rPr>
              <a:t>|</a:t>
            </a:r>
            <a:r>
              <a:rPr lang="en-US" altLang="tr-TR" sz="2400" smtClean="0"/>
              <a:t>)</a:t>
            </a:r>
            <a:r>
              <a:rPr lang="tr-TR" altLang="tr-TR" sz="2400" smtClean="0"/>
              <a:t> için yapmaz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Ruby, Perl, ML, F# </a:t>
            </a:r>
            <a:r>
              <a:rPr lang="tr-TR" altLang="tr-TR" sz="2400" smtClean="0"/>
              <a:t>ve </a:t>
            </a:r>
            <a:r>
              <a:rPr lang="en-US" altLang="tr-TR" sz="2400" smtClean="0"/>
              <a:t>Python</a:t>
            </a:r>
            <a:r>
              <a:rPr lang="tr-TR" altLang="tr-TR" sz="2400" smtClean="0"/>
              <a:t>’da tüm mantık operatörleri için kısa devre tespiti yapılır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Ada: </a:t>
            </a:r>
            <a:r>
              <a:rPr lang="tr-TR" altLang="tr-TR" sz="2400" smtClean="0"/>
              <a:t>Programcının isteğine bağlıdır </a:t>
            </a:r>
            <a:r>
              <a:rPr lang="en-US" altLang="tr-TR" sz="2400" smtClean="0"/>
              <a:t>(</a:t>
            </a:r>
            <a:r>
              <a:rPr lang="tr-TR" altLang="tr-TR" sz="2400" smtClean="0"/>
              <a:t>kısa devre</a:t>
            </a:r>
            <a:r>
              <a:rPr lang="en-US" altLang="tr-TR" sz="2400" smtClean="0"/>
              <a:t> </a:t>
            </a:r>
            <a:r>
              <a:rPr lang="tr-TR" altLang="tr-TR" sz="2400" smtClean="0"/>
              <a:t>‘</a:t>
            </a:r>
            <a:r>
              <a:rPr lang="en-US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and then</a:t>
            </a:r>
            <a:r>
              <a:rPr lang="tr-TR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tr-TR" sz="2400" b="1" smtClean="0"/>
              <a:t>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</a:t>
            </a:r>
            <a:r>
              <a:rPr lang="tr-TR" altLang="tr-TR" sz="2400" smtClean="0"/>
              <a:t>‘</a:t>
            </a:r>
            <a:r>
              <a:rPr lang="en-US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or else</a:t>
            </a:r>
            <a:r>
              <a:rPr lang="tr-TR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tr-TR" altLang="tr-TR" sz="2400" smtClean="0"/>
              <a:t>ile belirtilir</a:t>
            </a:r>
            <a:r>
              <a:rPr lang="en-US" altLang="tr-TR" sz="2400" smtClean="0"/>
              <a:t>)</a:t>
            </a:r>
          </a:p>
          <a:p>
            <a:pPr eaLnBrk="1" hangingPunct="1"/>
            <a:r>
              <a:rPr lang="tr-TR" altLang="tr-TR" sz="2400" smtClean="0"/>
              <a:t>Kısa devre tespiti ifadelerdeki potansiyel yan etki problemini ortaya  çıkarabilir</a:t>
            </a:r>
            <a:r>
              <a:rPr lang="en-US" altLang="tr-TR" sz="2400" smtClean="0"/>
              <a:t/>
            </a:r>
            <a:br>
              <a:rPr lang="en-US" altLang="tr-TR" sz="2400" smtClean="0"/>
            </a:br>
            <a:r>
              <a:rPr lang="tr-TR" altLang="tr-TR" sz="2400" smtClean="0"/>
              <a:t>Örn</a:t>
            </a:r>
            <a:r>
              <a:rPr lang="en-US" altLang="tr-TR" sz="2400" smtClean="0"/>
              <a:t>.</a:t>
            </a:r>
            <a:r>
              <a:rPr lang="tr-TR" altLang="tr-TR" sz="2400" smtClean="0"/>
              <a:t>,</a:t>
            </a:r>
            <a:r>
              <a:rPr lang="en-US" altLang="tr-TR" sz="2400" smtClean="0"/>
              <a:t> </a:t>
            </a:r>
            <a:r>
              <a:rPr lang="en-US" altLang="tr-TR" sz="2400" smtClean="0">
                <a:latin typeface="Courier New" panose="02070309020205020404" pitchFamily="49" charset="0"/>
              </a:rPr>
              <a:t>(a &gt; b) || (b++ /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3A2F8408-B051-425A-BA35-CD11F77E9BED}" type="slidenum">
              <a:rPr lang="en-US" altLang="tr-TR" sz="1000" b="0">
                <a:latin typeface="Arial" panose="020B0604020202020204" pitchFamily="34" charset="0"/>
              </a:rPr>
              <a:pPr/>
              <a:t>26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Atama İfadeleri</a:t>
            </a:r>
            <a:endParaRPr lang="en-US" altLang="tr-TR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Genel sentaks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&lt;target_var&gt; &lt;assign_operator&gt; &lt;expression&gt;</a:t>
            </a:r>
          </a:p>
          <a:p>
            <a:pPr eaLnBrk="1" hangingPunct="1"/>
            <a:r>
              <a:rPr lang="tr-TR" altLang="tr-TR" smtClean="0"/>
              <a:t>Atama operatörü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mtClean="0"/>
              <a:t>   Fortran, BASIC, C-</a:t>
            </a:r>
            <a:r>
              <a:rPr lang="tr-TR" altLang="tr-TR" smtClean="0"/>
              <a:t>tabanlı diller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altLang="tr-TR" smtClean="0"/>
              <a:t>  Ada</a:t>
            </a:r>
          </a:p>
          <a:p>
            <a:pPr eaLnBrk="1" hangingPunct="1"/>
            <a:r>
              <a:rPr lang="en-US" altLang="tr-TR" smtClean="0"/>
              <a:t>=  </a:t>
            </a:r>
            <a:r>
              <a:rPr lang="tr-TR" altLang="tr-TR" smtClean="0"/>
              <a:t>eşitlik için ilişkisel operatörler aşırı yüklendiğinde kötü olabilir </a:t>
            </a:r>
            <a:r>
              <a:rPr lang="en-US" altLang="tr-TR" smtClean="0"/>
              <a:t>(</a:t>
            </a:r>
            <a:r>
              <a:rPr lang="tr-TR" altLang="tr-TR" smtClean="0"/>
              <a:t>o zaman C-tabanlı diller ilişkisel operatör olarak neden ‘==‘ kullanır</a:t>
            </a:r>
            <a:r>
              <a:rPr lang="en-US" altLang="tr-TR" smtClean="0"/>
              <a:t>)</a:t>
            </a:r>
            <a:endParaRPr lang="en-US" altLang="tr-TR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572BE0B9-9E85-471C-A510-D6265BBE31AC}" type="slidenum">
              <a:rPr lang="en-US" altLang="tr-TR" sz="1000" b="0">
                <a:latin typeface="Arial" panose="020B0604020202020204" pitchFamily="34" charset="0"/>
              </a:rPr>
              <a:pPr/>
              <a:t>27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Atama İfadeleri</a:t>
            </a:r>
            <a:r>
              <a:rPr lang="en-US" altLang="tr-TR" smtClean="0"/>
              <a:t>: </a:t>
            </a:r>
            <a:r>
              <a:rPr lang="tr-TR" altLang="tr-TR" smtClean="0"/>
              <a:t>Şartlı Amaçlar</a:t>
            </a:r>
            <a:endParaRPr lang="en-US" altLang="tr-TR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543800" cy="4572000"/>
          </a:xfrm>
        </p:spPr>
        <p:txBody>
          <a:bodyPr/>
          <a:lstStyle/>
          <a:p>
            <a:pPr eaLnBrk="1" hangingPunct="1"/>
            <a:r>
              <a:rPr lang="tr-TR" altLang="tr-TR" smtClean="0"/>
              <a:t>Şartlı amaçlar </a:t>
            </a:r>
            <a:r>
              <a:rPr lang="en-US" altLang="tr-TR" smtClean="0"/>
              <a:t>(Perl)</a:t>
            </a:r>
            <a:br>
              <a:rPr lang="en-US" altLang="tr-TR" smtClean="0"/>
            </a:br>
            <a:r>
              <a:rPr lang="en-US" altLang="tr-TR" sz="2400" smtClean="0">
                <a:latin typeface="Courier New" panose="02070309020205020404" pitchFamily="49" charset="0"/>
              </a:rPr>
              <a:t>($flag ? $total : $subtotal) = 0</a:t>
            </a:r>
          </a:p>
          <a:p>
            <a:pPr eaLnBrk="1" hangingPunct="1"/>
            <a:endParaRPr lang="en-US" altLang="tr-TR" sz="24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tr-TR" altLang="tr-TR" smtClean="0"/>
              <a:t>Hangisi eşittir</a:t>
            </a:r>
            <a:endParaRPr lang="en-US" altLang="tr-TR" smtClean="0"/>
          </a:p>
          <a:p>
            <a:pPr lvl="1" eaLnBrk="1" hangingPunct="1">
              <a:buFontTx/>
              <a:buNone/>
            </a:pP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if ($flag){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	$total = 0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} else {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	$subtotal = 0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tr-TR" sz="20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tr-TR" sz="20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3DEC6FFB-5729-418D-89E0-8A859940F0A3}" type="slidenum">
              <a:rPr lang="en-US" altLang="tr-TR" sz="1000" b="0">
                <a:latin typeface="Arial" panose="020B0604020202020204" pitchFamily="34" charset="0"/>
              </a:rPr>
              <a:pPr/>
              <a:t>28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Atama İfadeleri</a:t>
            </a:r>
            <a:r>
              <a:rPr lang="en-US" altLang="tr-TR" smtClean="0"/>
              <a:t>: </a:t>
            </a:r>
            <a:r>
              <a:rPr lang="tr-TR" altLang="tr-TR" smtClean="0"/>
              <a:t>Birleşik Atama Operatörleri</a:t>
            </a:r>
            <a:endParaRPr lang="en-US" altLang="tr-TR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Atama  formu için yaygın olarak bir </a:t>
            </a:r>
            <a:r>
              <a:rPr lang="en-US" altLang="tr-TR" smtClean="0"/>
              <a:t> </a:t>
            </a:r>
            <a:r>
              <a:rPr lang="tr-TR" altLang="tr-TR" smtClean="0"/>
              <a:t>stenografi metodu belirtmek gerekir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ALGOL</a:t>
            </a:r>
            <a:r>
              <a:rPr lang="tr-TR" altLang="tr-TR" smtClean="0"/>
              <a:t>’de tanımlı</a:t>
            </a:r>
            <a:r>
              <a:rPr lang="en-US" altLang="tr-TR" smtClean="0"/>
              <a:t>; C </a:t>
            </a:r>
            <a:r>
              <a:rPr lang="tr-TR" altLang="tr-TR" smtClean="0"/>
              <a:t>ve</a:t>
            </a:r>
            <a:r>
              <a:rPr lang="en-US" altLang="tr-TR" smtClean="0"/>
              <a:t> C-</a:t>
            </a:r>
            <a:r>
              <a:rPr lang="tr-TR" altLang="tr-TR" smtClean="0"/>
              <a:t>tabanlı diller de benimsemiş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Örnek:</a:t>
            </a:r>
            <a:endParaRPr lang="en-US" altLang="tr-TR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tr-TR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a = a + b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tr-T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tr-TR" altLang="tr-TR" smtClean="0"/>
              <a:t>aşağıdaki gibi yazılabilir</a:t>
            </a:r>
            <a:endParaRPr lang="en-US" altLang="tr-TR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tr-TR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a += b</a:t>
            </a:r>
          </a:p>
          <a:p>
            <a:pPr eaLnBrk="1" hangingPunct="1">
              <a:lnSpc>
                <a:spcPct val="90000"/>
              </a:lnSpc>
            </a:pPr>
            <a:endParaRPr lang="en-US" altLang="tr-T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7BC05625-B58E-436F-8F6C-D3659F438876}" type="slidenum">
              <a:rPr lang="en-US" altLang="tr-TR" sz="1000" b="0">
                <a:latin typeface="Arial" panose="020B0604020202020204" pitchFamily="34" charset="0"/>
              </a:rPr>
              <a:pPr/>
              <a:t>29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Atama İfadeleri</a:t>
            </a:r>
            <a:r>
              <a:rPr lang="en-US" altLang="tr-TR" smtClean="0"/>
              <a:t>: </a:t>
            </a:r>
            <a:r>
              <a:rPr lang="tr-TR" altLang="tr-TR" smtClean="0"/>
              <a:t>Tekli Atama Operatörleri</a:t>
            </a:r>
            <a:endParaRPr lang="en-US" altLang="tr-TR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572000"/>
          </a:xfrm>
        </p:spPr>
        <p:txBody>
          <a:bodyPr/>
          <a:lstStyle/>
          <a:p>
            <a:pPr eaLnBrk="1" hangingPunct="1"/>
            <a:r>
              <a:rPr lang="tr-TR" altLang="tr-TR" smtClean="0"/>
              <a:t>C-tabanlı dillerdeki tekli atama operatörleri atama ile artış ve azalış işlemlerini birleştirir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Örnekler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sum = ++count</a:t>
            </a:r>
            <a:r>
              <a:rPr lang="en-US" altLang="tr-TR" smtClean="0"/>
              <a:t> (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tr-TR" smtClean="0"/>
              <a:t> </a:t>
            </a:r>
            <a:r>
              <a:rPr lang="tr-TR" altLang="tr-TR" smtClean="0"/>
              <a:t>arttırıldı</a:t>
            </a:r>
            <a:r>
              <a:rPr lang="en-US" altLang="tr-TR" smtClean="0"/>
              <a:t>, </a:t>
            </a:r>
            <a:r>
              <a:rPr lang="tr-TR" altLang="tr-TR" smtClean="0"/>
              <a:t>daha sonra 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tr-TR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’a </a:t>
            </a:r>
            <a:r>
              <a:rPr lang="tr-TR" altLang="tr-TR" smtClean="0"/>
              <a:t>aktarıldı </a:t>
            </a:r>
            <a:r>
              <a:rPr lang="en-US" altLang="tr-TR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sum = count++</a:t>
            </a:r>
            <a:r>
              <a:rPr lang="en-US" altLang="tr-TR" smtClean="0"/>
              <a:t> (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tr-TR" smtClean="0"/>
              <a:t> 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tr-TR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’a </a:t>
            </a:r>
            <a:r>
              <a:rPr lang="tr-TR" altLang="tr-TR" smtClean="0"/>
              <a:t>aktarıldı</a:t>
            </a:r>
            <a:r>
              <a:rPr lang="en-US" altLang="tr-TR" smtClean="0"/>
              <a:t>, </a:t>
            </a:r>
            <a:r>
              <a:rPr lang="tr-TR" altLang="tr-TR" smtClean="0"/>
              <a:t>ondan sonra arttırıldı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count++</a:t>
            </a:r>
            <a:r>
              <a:rPr lang="en-US" altLang="tr-TR" smtClean="0"/>
              <a:t> (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tr-TR" smtClean="0"/>
              <a:t> </a:t>
            </a:r>
            <a:r>
              <a:rPr lang="tr-TR" altLang="tr-TR" smtClean="0"/>
              <a:t>arttırıldı</a:t>
            </a:r>
            <a:r>
              <a:rPr lang="en-US" altLang="tr-TR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-count++</a:t>
            </a:r>
            <a:r>
              <a:rPr lang="en-US" altLang="tr-TR" smtClean="0"/>
              <a:t> (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tr-TR" smtClean="0"/>
              <a:t> </a:t>
            </a:r>
            <a:r>
              <a:rPr lang="tr-TR" altLang="tr-TR" smtClean="0"/>
              <a:t>ar</a:t>
            </a:r>
            <a:r>
              <a:rPr lang="en-US" altLang="tr-TR" smtClean="0"/>
              <a:t>t</a:t>
            </a:r>
            <a:r>
              <a:rPr lang="tr-TR" altLang="tr-TR" smtClean="0"/>
              <a:t>tırıldı ondan sonra</a:t>
            </a:r>
            <a:r>
              <a:rPr lang="en-US" altLang="tr-TR" smtClean="0"/>
              <a:t> </a:t>
            </a:r>
            <a:r>
              <a:rPr lang="tr-TR" altLang="tr-TR" smtClean="0"/>
              <a:t>negatifi alındı</a:t>
            </a:r>
            <a:r>
              <a:rPr lang="en-US" altLang="tr-TR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66695DD1-596F-40BA-8DB1-C960A202FBBE}" type="slidenum">
              <a:rPr lang="en-US" altLang="tr-TR" sz="1000" b="0">
                <a:latin typeface="Arial" panose="020B0604020202020204" pitchFamily="34" charset="0"/>
              </a:rPr>
              <a:pPr/>
              <a:t>3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Giriş</a:t>
            </a:r>
            <a:endParaRPr lang="en-US" altLang="tr-TR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İfadeler bir programlama dilinde hesaplamaları belirtmede temel araçtır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İfadelerin değerlendirmesini anlamak için</a:t>
            </a:r>
            <a:r>
              <a:rPr lang="en-US" altLang="tr-TR" smtClean="0"/>
              <a:t>, </a:t>
            </a:r>
            <a:r>
              <a:rPr lang="tr-TR" altLang="tr-TR" smtClean="0"/>
              <a:t>operatörlerin sırası ve işlenenlerin değerlendirmesine aşina olmamız gerekir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Emirsel dillerin temeli atama ifadeleridir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F71A08A2-46A0-4D36-849B-483D6EFF7048}" type="slidenum">
              <a:rPr lang="en-US" altLang="tr-TR" sz="1000" b="0">
                <a:latin typeface="Arial" panose="020B0604020202020204" pitchFamily="34" charset="0"/>
              </a:rPr>
              <a:pPr/>
              <a:t>30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Bir İfade Olarak Atama</a:t>
            </a:r>
            <a:endParaRPr lang="en-US" altLang="tr-TR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mtClean="0"/>
              <a:t>C-tabanlı diller</a:t>
            </a:r>
            <a:r>
              <a:rPr lang="en-US" altLang="tr-TR" smtClean="0"/>
              <a:t>, Perl </a:t>
            </a:r>
            <a:r>
              <a:rPr lang="tr-TR" altLang="tr-TR" smtClean="0"/>
              <a:t>ve</a:t>
            </a:r>
            <a:r>
              <a:rPr lang="en-US" altLang="tr-TR" smtClean="0"/>
              <a:t> JavaScript</a:t>
            </a:r>
            <a:r>
              <a:rPr lang="tr-TR" altLang="tr-TR" smtClean="0"/>
              <a:t>’te atama durumu bir sonuç üretir ve bir operant olarak kullanılabilir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	 </a:t>
            </a:r>
            <a:r>
              <a:rPr lang="en-US" altLang="tr-TR" sz="2000" b="1" smtClean="0">
                <a:latin typeface="Courier New" panose="02070309020205020404" pitchFamily="49" charset="0"/>
              </a:rPr>
              <a:t>while</a:t>
            </a:r>
            <a:r>
              <a:rPr lang="en-US" altLang="tr-TR" sz="2000" smtClean="0">
                <a:latin typeface="Courier New" panose="02070309020205020404" pitchFamily="49" charset="0"/>
              </a:rPr>
              <a:t> ((ch = getchar())!= EOF){</a:t>
            </a:r>
            <a:r>
              <a:rPr lang="en-US" altLang="tr-TR" sz="2000" smtClean="0">
                <a:cs typeface="Courier New" panose="02070309020205020404" pitchFamily="49" charset="0"/>
              </a:rPr>
              <a:t>…</a:t>
            </a:r>
            <a:r>
              <a:rPr lang="en-US" altLang="tr-TR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	</a:t>
            </a:r>
            <a:r>
              <a:rPr lang="en-US" altLang="tr-TR" sz="2000" smtClean="0">
                <a:latin typeface="Courier New" panose="02070309020205020404" pitchFamily="49" charset="0"/>
              </a:rPr>
              <a:t>ch = getchar()</a:t>
            </a:r>
            <a:r>
              <a:rPr lang="en-US" altLang="tr-TR" b="1" smtClean="0">
                <a:latin typeface="Courier New" panose="02070309020205020404" pitchFamily="49" charset="0"/>
              </a:rPr>
              <a:t> </a:t>
            </a:r>
            <a:r>
              <a:rPr lang="tr-TR" altLang="tr-TR" smtClean="0"/>
              <a:t>başarılı</a:t>
            </a:r>
            <a:r>
              <a:rPr lang="en-US" altLang="tr-TR" smtClean="0"/>
              <a:t>; </a:t>
            </a:r>
            <a:r>
              <a:rPr lang="tr-TR" altLang="tr-TR" smtClean="0"/>
              <a:t>sonuç (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tr-TR" altLang="tr-TR" smtClean="0"/>
              <a:t> ’ a aktar</a:t>
            </a:r>
            <a:r>
              <a:rPr lang="en-US" altLang="tr-TR" smtClean="0"/>
              <a:t>) </a:t>
            </a:r>
            <a:r>
              <a:rPr lang="tr-TR" altLang="tr-T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tr-TR" altLang="tr-TR" smtClean="0"/>
              <a:t> döngüsü için şartsal bir değer olarak kullanılır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Dezavantaj</a:t>
            </a:r>
            <a:r>
              <a:rPr lang="en-US" altLang="tr-TR" smtClean="0"/>
              <a:t>: </a:t>
            </a:r>
            <a:r>
              <a:rPr lang="tr-TR" altLang="tr-TR" smtClean="0"/>
              <a:t>Başka tip yan etkiler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F481A929-9D01-4C91-851B-3A1EC1402990}" type="slidenum">
              <a:rPr lang="en-US" altLang="tr-TR" sz="1000" b="0">
                <a:latin typeface="Arial" panose="020B0604020202020204" pitchFamily="34" charset="0"/>
              </a:rPr>
              <a:pPr/>
              <a:t>31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Çoklu Atamalar</a:t>
            </a:r>
            <a:endParaRPr lang="en-US" altLang="tr-TR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Perl, Ruby </a:t>
            </a:r>
            <a:r>
              <a:rPr lang="tr-TR" altLang="tr-TR" smtClean="0"/>
              <a:t>ve </a:t>
            </a:r>
            <a:r>
              <a:rPr lang="en-US" altLang="tr-TR" smtClean="0"/>
              <a:t>Lua </a:t>
            </a:r>
            <a:r>
              <a:rPr lang="tr-TR" altLang="tr-TR" smtClean="0"/>
              <a:t>çok hedefli ve çok kaynaklı atamalara izin verir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   </a:t>
            </a:r>
            <a:r>
              <a:rPr lang="en-US" altLang="tr-TR" sz="2000" smtClean="0">
                <a:latin typeface="Courier New" panose="02070309020205020404" pitchFamily="49" charset="0"/>
              </a:rPr>
              <a:t>($first, $second, $third) = (20, 30, 40);</a:t>
            </a:r>
          </a:p>
          <a:p>
            <a:pPr eaLnBrk="1" hangingPunct="1">
              <a:buFontTx/>
              <a:buNone/>
            </a:pPr>
            <a:endParaRPr lang="en-US" altLang="tr-TR" sz="20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</a:t>
            </a:r>
            <a:r>
              <a:rPr lang="tr-TR" altLang="tr-TR" sz="2000" smtClean="0"/>
              <a:t>Hatta</a:t>
            </a:r>
            <a:r>
              <a:rPr lang="en-US" altLang="tr-TR" sz="2000" smtClean="0"/>
              <a:t>,</a:t>
            </a:r>
            <a:r>
              <a:rPr lang="tr-TR" altLang="tr-TR" sz="2000" smtClean="0"/>
              <a:t> aşağıdaki geçerli ve bir yer değiştirme uygulanır:</a:t>
            </a:r>
            <a:endParaRPr lang="en-US" altLang="tr-TR" sz="2000" smtClean="0"/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 ($first, $second) = ($second, $first);</a:t>
            </a:r>
          </a:p>
          <a:p>
            <a:pPr eaLnBrk="1" hangingPunct="1">
              <a:buFontTx/>
              <a:buNone/>
            </a:pPr>
            <a:endParaRPr lang="en-US" altLang="tr-TR" smtClean="0"/>
          </a:p>
          <a:p>
            <a:pPr eaLnBrk="1" hangingPunct="1">
              <a:buFontTx/>
              <a:buNone/>
            </a:pP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Fonksiyonel dillerde tanıtıcılar sadece değer adlarıdır</a:t>
            </a:r>
            <a:endParaRPr lang="en-US" altLang="tr-TR" smtClean="0"/>
          </a:p>
          <a:p>
            <a:r>
              <a:rPr lang="en-US" altLang="tr-TR" smtClean="0"/>
              <a:t>ML</a:t>
            </a:r>
          </a:p>
          <a:p>
            <a:pPr lvl="1"/>
            <a:r>
              <a:rPr lang="tr-TR" altLang="tr-TR" smtClean="0"/>
              <a:t>İsimler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mtClean="0">
                <a:cs typeface="Courier New" panose="02070309020205020404" pitchFamily="49" charset="0"/>
              </a:rPr>
              <a:t>ve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mtClean="0">
                <a:cs typeface="Courier New" panose="02070309020205020404" pitchFamily="49" charset="0"/>
              </a:rPr>
              <a:t>değer ile sınırlıdır</a:t>
            </a:r>
            <a:endParaRPr lang="en-US" altLang="tr-TR" smtClean="0"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tr-TR" smtClean="0"/>
              <a:t> 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fruit = apples + oranges;</a:t>
            </a:r>
          </a:p>
          <a:p>
            <a:pPr lvl="1">
              <a:buFontTx/>
              <a:buChar char="-"/>
            </a:pPr>
            <a:r>
              <a:rPr lang="tr-TR" altLang="tr-TR" smtClean="0"/>
              <a:t>Eğer fruit için başka bir val izlenecekse</a:t>
            </a:r>
            <a:r>
              <a:rPr lang="en-US" altLang="tr-TR" smtClean="0"/>
              <a:t>, </a:t>
            </a:r>
            <a:r>
              <a:rPr lang="tr-TR" altLang="tr-TR" smtClean="0"/>
              <a:t>o yeni ve farklı bir isimde olmalıdır</a:t>
            </a:r>
            <a:endParaRPr lang="en-US" altLang="tr-TR" smtClean="0"/>
          </a:p>
          <a:p>
            <a:r>
              <a:rPr lang="en-US" altLang="tr-TR" smtClean="0"/>
              <a:t>F#</a:t>
            </a:r>
          </a:p>
          <a:p>
            <a:pPr lvl="1"/>
            <a:r>
              <a:rPr lang="en-US" altLang="tr-TR" smtClean="0"/>
              <a:t>F#’</a:t>
            </a:r>
            <a:r>
              <a:rPr lang="tr-TR" altLang="tr-TR" smtClean="0"/>
              <a:t>ın</a:t>
            </a:r>
            <a:r>
              <a:rPr lang="en-US" altLang="tr-TR" smtClean="0"/>
              <a:t> </a:t>
            </a:r>
            <a:r>
              <a:rPr lang="tr-TR" altLang="tr-TR" smtClean="0"/>
              <a:t>yeni bir kapsamını yaratmanın dışında ML’in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mtClean="0">
                <a:cs typeface="Courier New" panose="02070309020205020404" pitchFamily="49" charset="0"/>
              </a:rPr>
              <a:t>ile aynı 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tr-TR" altLang="tr-TR" smtClean="0">
                <a:cs typeface="Courier New" panose="02070309020205020404" pitchFamily="49" charset="0"/>
              </a:rPr>
              <a:t>’dir</a:t>
            </a:r>
            <a:endParaRPr lang="en-US" altLang="tr-TR" smtClean="0"/>
          </a:p>
          <a:p>
            <a:pPr lvl="1">
              <a:buFontTx/>
              <a:buChar char="-"/>
            </a:pPr>
            <a:endParaRPr lang="en-US" altLang="tr-TR" smtClean="0"/>
          </a:p>
        </p:txBody>
      </p:sp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Fonksiyonel Dillerde Atama</a:t>
            </a:r>
            <a:endParaRPr lang="en-US" altLang="tr-TR" smtClean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08719C0D-B601-47A3-9BBF-4112C8BD2532}" type="slidenum">
              <a:rPr lang="en-US" altLang="tr-TR" sz="1000" b="0">
                <a:latin typeface="Arial" panose="020B0604020202020204" pitchFamily="34" charset="0"/>
              </a:rPr>
              <a:pPr/>
              <a:t>32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439DF13B-39D4-407F-AED2-6C2431FB51AB}" type="slidenum">
              <a:rPr lang="en-US" altLang="tr-TR" sz="1000" b="0">
                <a:latin typeface="Arial" panose="020B0604020202020204" pitchFamily="34" charset="0"/>
              </a:rPr>
              <a:pPr/>
              <a:t>33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Karışık Biçim Ataması</a:t>
            </a:r>
            <a:endParaRPr lang="en-US" altLang="tr-TR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800600"/>
          </a:xfrm>
        </p:spPr>
        <p:txBody>
          <a:bodyPr/>
          <a:lstStyle/>
          <a:p>
            <a:pPr eaLnBrk="1" hangingPunct="1"/>
            <a:r>
              <a:rPr lang="tr-TR" altLang="tr-TR" smtClean="0"/>
              <a:t>Atama ifadeleri karışık biçimde olabilir</a:t>
            </a:r>
            <a:endParaRPr lang="en-US" altLang="tr-T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tr-TR" smtClean="0"/>
              <a:t>Fortran, C, Perl </a:t>
            </a:r>
            <a:r>
              <a:rPr lang="tr-TR" altLang="tr-TR" smtClean="0"/>
              <a:t>ve</a:t>
            </a:r>
            <a:r>
              <a:rPr lang="en-US" altLang="tr-TR" smtClean="0"/>
              <a:t> C++</a:t>
            </a:r>
            <a:r>
              <a:rPr lang="tr-TR" altLang="tr-TR" smtClean="0"/>
              <a:t>’ta</a:t>
            </a:r>
            <a:r>
              <a:rPr lang="en-US" altLang="tr-TR" smtClean="0"/>
              <a:t>,</a:t>
            </a:r>
            <a:r>
              <a:rPr lang="tr-TR" altLang="tr-TR" smtClean="0"/>
              <a:t> her tip sayısal değer her tip sayısal değişkene atanabilir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Java </a:t>
            </a:r>
            <a:r>
              <a:rPr lang="tr-TR" altLang="tr-TR" smtClean="0"/>
              <a:t>ve </a:t>
            </a:r>
            <a:r>
              <a:rPr lang="en-US" altLang="tr-TR" smtClean="0"/>
              <a:t>C#</a:t>
            </a:r>
            <a:r>
              <a:rPr lang="tr-TR" altLang="tr-TR" smtClean="0"/>
              <a:t>’ta</a:t>
            </a:r>
            <a:r>
              <a:rPr lang="en-US" altLang="tr-TR" smtClean="0"/>
              <a:t>, </a:t>
            </a:r>
            <a:r>
              <a:rPr lang="tr-TR" altLang="tr-TR" smtClean="0"/>
              <a:t>sadece genişletici atama zorlaması yapılır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Ada</a:t>
            </a:r>
            <a:r>
              <a:rPr lang="tr-TR" altLang="tr-TR" smtClean="0"/>
              <a:t>’da</a:t>
            </a:r>
            <a:r>
              <a:rPr lang="en-US" altLang="tr-TR" smtClean="0"/>
              <a:t>, </a:t>
            </a:r>
            <a:r>
              <a:rPr lang="tr-TR" altLang="tr-TR" smtClean="0"/>
              <a:t>atama zorlaması yoktur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ED93A34F-48AC-4502-B055-2D2E8A7173A3}" type="slidenum">
              <a:rPr lang="en-US" altLang="tr-TR" sz="1000" b="0">
                <a:latin typeface="Arial" panose="020B0604020202020204" pitchFamily="34" charset="0"/>
              </a:rPr>
              <a:pPr/>
              <a:t>34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Özet</a:t>
            </a:r>
            <a:endParaRPr lang="en-US" altLang="tr-TR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İfadeler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Operat</a:t>
            </a:r>
            <a:r>
              <a:rPr lang="tr-TR" altLang="tr-TR" smtClean="0"/>
              <a:t>ö</a:t>
            </a:r>
            <a:r>
              <a:rPr lang="en-US" altLang="tr-TR" smtClean="0"/>
              <a:t>r</a:t>
            </a:r>
            <a:r>
              <a:rPr lang="tr-TR" altLang="tr-TR" smtClean="0"/>
              <a:t> önceliği ve birleşilirliği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Operat</a:t>
            </a:r>
            <a:r>
              <a:rPr lang="tr-TR" altLang="tr-TR" smtClean="0"/>
              <a:t>ö</a:t>
            </a:r>
            <a:r>
              <a:rPr lang="en-US" altLang="tr-TR" smtClean="0"/>
              <a:t>r</a:t>
            </a:r>
            <a:r>
              <a:rPr lang="tr-TR" altLang="tr-TR" smtClean="0"/>
              <a:t>lerin aşırı yüklenmesi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Karışık tipli ifadeler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Atamaların çeşitli biçimleri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B143DF14-E52E-4CE0-810D-D80AC239120D}" type="slidenum">
              <a:rPr lang="en-US" altLang="tr-TR" sz="1000" b="0">
                <a:latin typeface="Arial" panose="020B0604020202020204" pitchFamily="34" charset="0"/>
              </a:rPr>
              <a:pPr/>
              <a:t>4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Aritmetik İfadeler</a:t>
            </a:r>
            <a:endParaRPr lang="en-US" altLang="tr-TR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Aritmetik ölçüm ilk programlama dilinin gelişiminde kullanılan motivasyonlarından biri olmuştur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Aritmetik ifadeler; operatörler, operantlar, parantezler ve fonksiyon çağrılarından oluşur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FD196333-E9BC-40AE-8C90-EE42ABB9E9ED}" type="slidenum">
              <a:rPr lang="en-US" altLang="tr-TR" sz="1000" b="0">
                <a:latin typeface="Arial" panose="020B0604020202020204" pitchFamily="34" charset="0"/>
              </a:rPr>
              <a:pPr/>
              <a:t>5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820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Aritmetik İfadeler</a:t>
            </a:r>
            <a:r>
              <a:rPr lang="en-US" altLang="tr-TR" smtClean="0"/>
              <a:t>: </a:t>
            </a:r>
            <a:r>
              <a:rPr lang="tr-TR" altLang="tr-TR" smtClean="0"/>
              <a:t>Tasarım Sorunları</a:t>
            </a:r>
            <a:endParaRPr lang="en-US" altLang="tr-TR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tr-TR" altLang="tr-TR" smtClean="0"/>
              <a:t>Aritmetik ifadeler için tasarım sorunları</a:t>
            </a:r>
            <a:endParaRPr lang="en-US" altLang="tr-TR" smtClean="0"/>
          </a:p>
          <a:p>
            <a:pPr marL="914400" lvl="1" indent="-457200" eaLnBrk="1" hangingPunct="1"/>
            <a:r>
              <a:rPr lang="tr-TR" altLang="tr-TR" smtClean="0"/>
              <a:t>Operatörlerin öncelik kuralları</a:t>
            </a:r>
            <a:r>
              <a:rPr lang="en-US" altLang="tr-TR" smtClean="0"/>
              <a:t>?</a:t>
            </a:r>
          </a:p>
          <a:p>
            <a:pPr marL="914400" lvl="1" indent="-457200" eaLnBrk="1" hangingPunct="1"/>
            <a:r>
              <a:rPr lang="tr-TR" altLang="tr-TR" smtClean="0"/>
              <a:t>Operatörlerin birleşilirlik kuralları</a:t>
            </a:r>
            <a:r>
              <a:rPr lang="en-US" altLang="tr-TR" smtClean="0"/>
              <a:t>?</a:t>
            </a:r>
          </a:p>
          <a:p>
            <a:pPr marL="914400" lvl="1" indent="-457200" eaLnBrk="1" hangingPunct="1"/>
            <a:r>
              <a:rPr lang="tr-TR" altLang="tr-TR" smtClean="0"/>
              <a:t>Operantların sırasının değerlendirilmesi</a:t>
            </a:r>
            <a:r>
              <a:rPr lang="en-US" altLang="tr-TR" smtClean="0"/>
              <a:t>?</a:t>
            </a:r>
          </a:p>
          <a:p>
            <a:pPr marL="914400" lvl="1" indent="-457200" eaLnBrk="1" hangingPunct="1"/>
            <a:r>
              <a:rPr lang="tr-TR" altLang="tr-TR" smtClean="0"/>
              <a:t>O</a:t>
            </a:r>
            <a:r>
              <a:rPr lang="en-US" altLang="tr-TR" smtClean="0"/>
              <a:t>perant </a:t>
            </a:r>
            <a:r>
              <a:rPr lang="tr-TR" altLang="tr-TR" smtClean="0"/>
              <a:t>değerlendirmenin yan etkileri</a:t>
            </a:r>
            <a:r>
              <a:rPr lang="en-US" altLang="tr-TR" smtClean="0"/>
              <a:t>?</a:t>
            </a:r>
          </a:p>
          <a:p>
            <a:pPr marL="914400" lvl="1" indent="-457200" eaLnBrk="1" hangingPunct="1"/>
            <a:r>
              <a:rPr lang="tr-TR" altLang="tr-TR" smtClean="0"/>
              <a:t>Operatörlere aşırı yükleme</a:t>
            </a:r>
            <a:r>
              <a:rPr lang="en-US" altLang="tr-TR" smtClean="0"/>
              <a:t>?</a:t>
            </a:r>
          </a:p>
          <a:p>
            <a:pPr marL="914400" lvl="1" indent="-457200" eaLnBrk="1" hangingPunct="1"/>
            <a:r>
              <a:rPr lang="tr-TR" altLang="tr-TR" smtClean="0"/>
              <a:t>İfadelerdeki tip karıştırılması</a:t>
            </a:r>
            <a:r>
              <a:rPr lang="en-US" altLang="tr-TR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3B0CE223-4CE2-44AA-96DB-02B10D111450}" type="slidenum">
              <a:rPr lang="en-US" altLang="tr-TR" sz="1000" b="0">
                <a:latin typeface="Arial" panose="020B0604020202020204" pitchFamily="34" charset="0"/>
              </a:rPr>
              <a:pPr/>
              <a:t>6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Aritmetik İfadeler</a:t>
            </a:r>
            <a:r>
              <a:rPr lang="en-US" altLang="tr-TR" smtClean="0"/>
              <a:t>: Operat</a:t>
            </a:r>
            <a:r>
              <a:rPr lang="tr-TR" altLang="tr-TR" smtClean="0"/>
              <a:t>örler</a:t>
            </a:r>
            <a:endParaRPr lang="en-US" altLang="tr-TR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Tekli (u</a:t>
            </a:r>
            <a:r>
              <a:rPr lang="en-US" altLang="tr-TR" smtClean="0"/>
              <a:t>nary</a:t>
            </a:r>
            <a:r>
              <a:rPr lang="tr-TR" altLang="tr-TR" smtClean="0"/>
              <a:t>)</a:t>
            </a:r>
            <a:r>
              <a:rPr lang="en-US" altLang="tr-TR" smtClean="0"/>
              <a:t> operat</a:t>
            </a:r>
            <a:r>
              <a:rPr lang="tr-TR" altLang="tr-TR" smtClean="0"/>
              <a:t>ö</a:t>
            </a:r>
            <a:r>
              <a:rPr lang="en-US" altLang="tr-TR" smtClean="0"/>
              <a:t>r</a:t>
            </a:r>
            <a:r>
              <a:rPr lang="tr-TR" altLang="tr-TR" smtClean="0"/>
              <a:t>ün tek</a:t>
            </a:r>
            <a:r>
              <a:rPr lang="en-US" altLang="tr-TR" smtClean="0"/>
              <a:t> operan</a:t>
            </a:r>
            <a:r>
              <a:rPr lang="tr-TR" altLang="tr-TR" smtClean="0"/>
              <a:t>tı vardır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İkili (b</a:t>
            </a:r>
            <a:r>
              <a:rPr lang="en-US" altLang="tr-TR" smtClean="0"/>
              <a:t>inary</a:t>
            </a:r>
            <a:r>
              <a:rPr lang="tr-TR" altLang="tr-TR" smtClean="0"/>
              <a:t>)</a:t>
            </a:r>
            <a:r>
              <a:rPr lang="en-US" altLang="tr-TR" smtClean="0"/>
              <a:t> operat</a:t>
            </a:r>
            <a:r>
              <a:rPr lang="tr-TR" altLang="tr-TR" smtClean="0"/>
              <a:t>ö</a:t>
            </a:r>
            <a:r>
              <a:rPr lang="en-US" altLang="tr-TR" smtClean="0"/>
              <a:t>r</a:t>
            </a:r>
            <a:r>
              <a:rPr lang="tr-TR" altLang="tr-TR" smtClean="0"/>
              <a:t>ün iki </a:t>
            </a:r>
            <a:r>
              <a:rPr lang="en-US" altLang="tr-TR" smtClean="0"/>
              <a:t>operan</a:t>
            </a:r>
            <a:r>
              <a:rPr lang="tr-TR" altLang="tr-TR" smtClean="0"/>
              <a:t>tı vardır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Üçlü (t</a:t>
            </a:r>
            <a:r>
              <a:rPr lang="en-US" altLang="tr-TR" smtClean="0"/>
              <a:t>ernary</a:t>
            </a:r>
            <a:r>
              <a:rPr lang="tr-TR" altLang="tr-TR" smtClean="0"/>
              <a:t>)</a:t>
            </a:r>
            <a:r>
              <a:rPr lang="en-US" altLang="tr-TR" smtClean="0"/>
              <a:t> operat</a:t>
            </a:r>
            <a:r>
              <a:rPr lang="tr-TR" altLang="tr-TR" smtClean="0"/>
              <a:t>ö</a:t>
            </a:r>
            <a:r>
              <a:rPr lang="en-US" altLang="tr-TR" smtClean="0"/>
              <a:t>r</a:t>
            </a:r>
            <a:r>
              <a:rPr lang="tr-TR" altLang="tr-TR" smtClean="0"/>
              <a:t>ün üç </a:t>
            </a:r>
            <a:r>
              <a:rPr lang="en-US" altLang="tr-TR" smtClean="0"/>
              <a:t>operan</a:t>
            </a:r>
            <a:r>
              <a:rPr lang="tr-TR" altLang="tr-TR" smtClean="0"/>
              <a:t>tı vardır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1268372C-1224-4109-97F5-6E7CEEA02285}" type="slidenum">
              <a:rPr lang="en-US" altLang="tr-TR" sz="1000" b="0">
                <a:latin typeface="Arial" panose="020B0604020202020204" pitchFamily="34" charset="0"/>
              </a:rPr>
              <a:pPr/>
              <a:t>7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tr-TR" smtClean="0"/>
              <a:t>Aritmetik İfadeler: Operat</a:t>
            </a:r>
            <a:r>
              <a:rPr lang="tr-TR" altLang="tr-TR" smtClean="0"/>
              <a:t>ö</a:t>
            </a:r>
            <a:r>
              <a:rPr lang="en-US" altLang="tr-TR" smtClean="0"/>
              <a:t>r </a:t>
            </a:r>
            <a:r>
              <a:rPr lang="tr-TR" altLang="tr-TR" smtClean="0"/>
              <a:t>Öncelik Kuralları</a:t>
            </a:r>
            <a:endParaRPr lang="en-US" altLang="tr-TR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Operatör öncelik kuralları farklı öncelik seviyesindeki bitişik operatörlerdeki operatörlerin işlenme sırasını belirtir</a:t>
            </a:r>
            <a:r>
              <a:rPr lang="en-US" altLang="tr-TR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Klasik öncelik seviyeleri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 </a:t>
            </a:r>
            <a:r>
              <a:rPr lang="tr-TR" altLang="tr-TR" smtClean="0"/>
              <a:t>Parantezler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 </a:t>
            </a:r>
            <a:r>
              <a:rPr lang="tr-TR" altLang="tr-TR" smtClean="0"/>
              <a:t>Tekli operatörler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 ** (</a:t>
            </a:r>
            <a:r>
              <a:rPr lang="tr-TR" altLang="tr-TR" smtClean="0"/>
              <a:t>eğer dil destekliyorsa, üs alma</a:t>
            </a:r>
            <a:r>
              <a:rPr lang="en-US" altLang="tr-TR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 *, /</a:t>
            </a:r>
            <a:r>
              <a:rPr lang="tr-TR" altLang="tr-TR" smtClean="0"/>
              <a:t> (çarpma, bölme)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 +, -</a:t>
            </a:r>
            <a:r>
              <a:rPr lang="tr-TR" altLang="tr-TR" smtClean="0"/>
              <a:t> (toplama, çıkarma )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AB09FA94-0083-4EF4-B21A-676C354AAA0D}" type="slidenum">
              <a:rPr lang="en-US" altLang="tr-TR" sz="1000" b="0">
                <a:latin typeface="Arial" panose="020B0604020202020204" pitchFamily="34" charset="0"/>
              </a:rPr>
              <a:pPr/>
              <a:t>8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tr-TR" smtClean="0"/>
              <a:t>Aritmetik İfadeler: Operat</a:t>
            </a:r>
            <a:r>
              <a:rPr lang="tr-TR" altLang="tr-TR" smtClean="0"/>
              <a:t>ö</a:t>
            </a:r>
            <a:r>
              <a:rPr lang="en-US" altLang="tr-TR" smtClean="0"/>
              <a:t>r</a:t>
            </a:r>
            <a:r>
              <a:rPr lang="tr-TR" altLang="tr-TR" smtClean="0"/>
              <a:t> Birleşilirlik</a:t>
            </a:r>
            <a:r>
              <a:rPr lang="en-US" altLang="tr-TR" smtClean="0"/>
              <a:t> </a:t>
            </a:r>
            <a:r>
              <a:rPr lang="tr-TR" altLang="tr-TR" smtClean="0"/>
              <a:t>Kuralı</a:t>
            </a:r>
            <a:endParaRPr lang="en-US" altLang="tr-TR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Bu kural aynı öncelik seviyesindeki bitişik operatörlerin işlenmesi sırasını belirtir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Tipik birleşilirlik kuralları</a:t>
            </a:r>
            <a:endParaRPr lang="en-US" altLang="tr-TR" sz="24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Soldan sağa</a:t>
            </a:r>
            <a:r>
              <a:rPr lang="en-US" altLang="tr-TR" sz="2000" smtClean="0"/>
              <a:t>,  **</a:t>
            </a:r>
            <a:r>
              <a:rPr lang="tr-TR" altLang="tr-TR" sz="2000" smtClean="0"/>
              <a:t> (hariç, burada sağdan sola)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Zaman zaman tekli operatörlerin birleşilirliği sağdan sola olabilir</a:t>
            </a:r>
            <a:r>
              <a:rPr lang="en-US" altLang="tr-TR" sz="2000" smtClean="0"/>
              <a:t> (</a:t>
            </a:r>
            <a:r>
              <a:rPr lang="tr-TR" altLang="tr-TR" sz="2000" smtClean="0"/>
              <a:t>örn</a:t>
            </a:r>
            <a:r>
              <a:rPr lang="en-US" altLang="tr-TR" sz="2000" smtClean="0"/>
              <a:t>.,  FORTRAN)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smtClean="0"/>
              <a:t>APL </a:t>
            </a:r>
            <a:r>
              <a:rPr lang="tr-TR" altLang="tr-TR" sz="2400" smtClean="0"/>
              <a:t>dili farklıdır</a:t>
            </a:r>
            <a:r>
              <a:rPr lang="en-US" altLang="tr-TR" sz="2400" smtClean="0"/>
              <a:t>; </a:t>
            </a:r>
            <a:r>
              <a:rPr lang="tr-TR" altLang="tr-TR" sz="2400" smtClean="0"/>
              <a:t>bu dilde tüm operatörler eşit önceliklere sahiptir ve operatörlerin birleşilirliği sağdan soladır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Öncelik ve birleşilirlik kuralları parantezlerle geçersiz kılınabilir</a:t>
            </a:r>
            <a:endParaRPr lang="en-US" altLang="tr-T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b="0">
                <a:latin typeface="Arial" panose="020B0604020202020204" pitchFamily="34" charset="0"/>
              </a:rPr>
              <a:t>1-</a:t>
            </a:r>
            <a:fld id="{0910C79B-AA34-4B68-ABA4-03DFB38AE934}" type="slidenum">
              <a:rPr lang="en-US" altLang="tr-TR" sz="1000" b="0">
                <a:latin typeface="Arial" panose="020B0604020202020204" pitchFamily="34" charset="0"/>
              </a:rPr>
              <a:pPr/>
              <a:t>9</a:t>
            </a:fld>
            <a:endParaRPr lang="en-US" altLang="tr-TR" sz="1000" b="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Ruby </a:t>
            </a:r>
            <a:r>
              <a:rPr lang="tr-TR" altLang="tr-TR" smtClean="0"/>
              <a:t>ve </a:t>
            </a:r>
            <a:r>
              <a:rPr lang="en-US" altLang="tr-TR" smtClean="0"/>
              <a:t>Scheme</a:t>
            </a:r>
            <a:r>
              <a:rPr lang="tr-TR" altLang="tr-TR" smtClean="0"/>
              <a:t>’de İfadeler</a:t>
            </a:r>
            <a:endParaRPr lang="en-US" altLang="tr-TR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altLang="tr-TR" smtClean="0"/>
              <a:t>Ruby</a:t>
            </a:r>
          </a:p>
          <a:p>
            <a:pPr lvl="1" eaLnBrk="1" hangingPunct="1"/>
            <a:r>
              <a:rPr lang="tr-TR" altLang="tr-TR" smtClean="0"/>
              <a:t>Tüm aritmetik</a:t>
            </a:r>
            <a:r>
              <a:rPr lang="en-US" altLang="tr-TR" smtClean="0"/>
              <a:t>, </a:t>
            </a:r>
            <a:r>
              <a:rPr lang="tr-TR" altLang="tr-TR" smtClean="0"/>
              <a:t>ilişkisel</a:t>
            </a:r>
            <a:r>
              <a:rPr lang="en-US" altLang="tr-TR" smtClean="0"/>
              <a:t>, </a:t>
            </a:r>
            <a:r>
              <a:rPr lang="tr-TR" altLang="tr-TR" smtClean="0"/>
              <a:t>atama operatörleri ve hatta dizi indeksleme, kaydırma ve bit şeklindeki mantık operatörleri metotlar olarak sağlanır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- </a:t>
            </a:r>
            <a:r>
              <a:rPr lang="tr-TR" altLang="tr-TR" sz="2400" smtClean="0"/>
              <a:t>Bunun sonuçlarından biri bu operatörlerin uygulama programları tarafından geçersiz kılınabilmesidir</a:t>
            </a:r>
            <a:endParaRPr lang="en-US" altLang="tr-TR" sz="2400" smtClean="0"/>
          </a:p>
          <a:p>
            <a:pPr eaLnBrk="1" hangingPunct="1"/>
            <a:r>
              <a:rPr lang="en-US" altLang="tr-TR" smtClean="0"/>
              <a:t>Scheme (</a:t>
            </a:r>
            <a:r>
              <a:rPr lang="tr-TR" altLang="tr-TR" smtClean="0"/>
              <a:t>ve </a:t>
            </a:r>
            <a:r>
              <a:rPr lang="en-US" altLang="tr-TR" smtClean="0"/>
              <a:t>Common LISP)</a:t>
            </a:r>
          </a:p>
          <a:p>
            <a:pPr lvl="1" eaLnBrk="1" hangingPunct="1">
              <a:buFontTx/>
              <a:buChar char="-"/>
            </a:pPr>
            <a:r>
              <a:rPr lang="tr-TR" altLang="tr-TR" smtClean="0"/>
              <a:t>Tüm aritmetik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mantık</a:t>
            </a:r>
            <a:r>
              <a:rPr lang="en-US" altLang="tr-TR" smtClean="0"/>
              <a:t> </a:t>
            </a:r>
            <a:r>
              <a:rPr lang="tr-TR" altLang="tr-TR" smtClean="0"/>
              <a:t>işlemleri</a:t>
            </a:r>
            <a:r>
              <a:rPr lang="en-US" altLang="tr-TR" smtClean="0"/>
              <a:t> </a:t>
            </a:r>
            <a:r>
              <a:rPr lang="tr-TR" altLang="tr-TR" smtClean="0"/>
              <a:t>belirgin  bir şekilde alt programlar tarafından çağrılır</a:t>
            </a:r>
            <a:endParaRPr lang="en-US" altLang="tr-TR" smtClean="0"/>
          </a:p>
          <a:p>
            <a:pPr lvl="1" eaLnBrk="1" hangingPunct="1">
              <a:buFontTx/>
              <a:buChar char="-"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 + b * c</a:t>
            </a:r>
            <a:r>
              <a:rPr lang="en-US" altLang="tr-TR" smtClean="0"/>
              <a:t> </a:t>
            </a:r>
            <a:r>
              <a:rPr lang="tr-TR" altLang="tr-TR" smtClean="0"/>
              <a:t> ifadesi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(+ a (* b c))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mtClean="0"/>
              <a:t>olarak kodlanır</a:t>
            </a:r>
            <a:endParaRPr lang="en-US" altLang="tr-TR" smtClean="0"/>
          </a:p>
          <a:p>
            <a:pPr eaLnBrk="1" hangingPunct="1">
              <a:buFontTx/>
              <a:buNone/>
            </a:pPr>
            <a:endParaRPr lang="en-US" altLang="tr-T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1961</TotalTime>
  <Words>1946</Words>
  <PresentationFormat>Ekran Gösterisi (4:3)</PresentationFormat>
  <Paragraphs>328</Paragraphs>
  <Slides>34</Slides>
  <Notes>31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1" baseType="lpstr">
      <vt:lpstr>Times</vt:lpstr>
      <vt:lpstr>Lucida Sans Unicode</vt:lpstr>
      <vt:lpstr>Arial</vt:lpstr>
      <vt:lpstr>Courier</vt:lpstr>
      <vt:lpstr>Courier New</vt:lpstr>
      <vt:lpstr>Wingdings</vt:lpstr>
      <vt:lpstr>1_sebesta</vt:lpstr>
      <vt:lpstr>Bölüm 7</vt:lpstr>
      <vt:lpstr>Bölüm 7 Konular</vt:lpstr>
      <vt:lpstr>Giriş</vt:lpstr>
      <vt:lpstr>Aritmetik İfadeler</vt:lpstr>
      <vt:lpstr>Aritmetik İfadeler: Tasarım Sorunları</vt:lpstr>
      <vt:lpstr>Aritmetik İfadeler: Operatörler</vt:lpstr>
      <vt:lpstr>Aritmetik İfadeler: Operatör Öncelik Kuralları</vt:lpstr>
      <vt:lpstr>Aritmetik İfadeler: Operatör Birleşilirlik Kuralı</vt:lpstr>
      <vt:lpstr>Ruby ve Scheme’de İfadeler</vt:lpstr>
      <vt:lpstr>Aritmetik İfadeler: Şartlı İfadeler</vt:lpstr>
      <vt:lpstr>Aritmetik İfadeler: Operant Değerlendirme Sırası</vt:lpstr>
      <vt:lpstr>Aritmetik İfadeler: Fonksiyonel Yan Etkiler</vt:lpstr>
      <vt:lpstr>Fonksiyonel Yan Etkiler</vt:lpstr>
      <vt:lpstr>Başvurusal Şeffaflık</vt:lpstr>
      <vt:lpstr>Başvurusal Şeffaflık (devamı)</vt:lpstr>
      <vt:lpstr>Aşırı Yüklenmiş Operatörler</vt:lpstr>
      <vt:lpstr>Aşırı Yüklenmiş Operatörler (devamı)</vt:lpstr>
      <vt:lpstr>Tip Dönüşümleri</vt:lpstr>
      <vt:lpstr>Tip Dönüşümleri: Karışık Biçim</vt:lpstr>
      <vt:lpstr>Açık Tip Dönüşümleri</vt:lpstr>
      <vt:lpstr>İfadelerdeki Hatalar</vt:lpstr>
      <vt:lpstr>İlişkisel ve Mantıksal İfadeler</vt:lpstr>
      <vt:lpstr>İlişkisel ve Mantıksal İfadeler</vt:lpstr>
      <vt:lpstr>Kısa Devre Tespiti</vt:lpstr>
      <vt:lpstr>Kısa Devre Tespiti (devamı)</vt:lpstr>
      <vt:lpstr>Atama İfadeleri</vt:lpstr>
      <vt:lpstr>Atama İfadeleri: Şartlı Amaçlar</vt:lpstr>
      <vt:lpstr>Atama İfadeleri: Birleşik Atama Operatörleri</vt:lpstr>
      <vt:lpstr>Atama İfadeleri: Tekli Atama Operatörleri</vt:lpstr>
      <vt:lpstr>Bir İfade Olarak Atama</vt:lpstr>
      <vt:lpstr>Çoklu Atamalar</vt:lpstr>
      <vt:lpstr>Fonksiyonel Dillerde Atama</vt:lpstr>
      <vt:lpstr>Karışık Biçim Ataması</vt:lpstr>
      <vt:lpstr>Özet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2003-08-01T12:29:19Z</dcterms:created>
  <dcterms:modified xsi:type="dcterms:W3CDTF">2014-06-29T06:34:57Z</dcterms:modified>
</cp:coreProperties>
</file>