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9" r:id="rId4"/>
    <p:sldId id="260" r:id="rId5"/>
    <p:sldId id="261" r:id="rId6"/>
    <p:sldId id="311" r:id="rId7"/>
    <p:sldId id="263" r:id="rId8"/>
    <p:sldId id="315" r:id="rId9"/>
    <p:sldId id="316" r:id="rId10"/>
    <p:sldId id="267" r:id="rId11"/>
    <p:sldId id="312" r:id="rId12"/>
    <p:sldId id="317" r:id="rId13"/>
    <p:sldId id="318" r:id="rId14"/>
    <p:sldId id="326" r:id="rId15"/>
    <p:sldId id="270" r:id="rId16"/>
    <p:sldId id="272" r:id="rId17"/>
    <p:sldId id="314" r:id="rId18"/>
    <p:sldId id="319" r:id="rId19"/>
    <p:sldId id="323" r:id="rId20"/>
    <p:sldId id="327" r:id="rId21"/>
    <p:sldId id="277" r:id="rId22"/>
    <p:sldId id="320" r:id="rId23"/>
    <p:sldId id="328" r:id="rId24"/>
    <p:sldId id="279" r:id="rId25"/>
    <p:sldId id="280" r:id="rId26"/>
    <p:sldId id="286" r:id="rId27"/>
    <p:sldId id="288" r:id="rId28"/>
    <p:sldId id="290" r:id="rId29"/>
    <p:sldId id="322" r:id="rId30"/>
    <p:sldId id="329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24" r:id="rId39"/>
    <p:sldId id="330" r:id="rId40"/>
    <p:sldId id="325" r:id="rId41"/>
    <p:sldId id="300" r:id="rId42"/>
    <p:sldId id="302" r:id="rId43"/>
    <p:sldId id="303" r:id="rId44"/>
    <p:sldId id="332" r:id="rId45"/>
    <p:sldId id="306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598" autoAdjust="0"/>
  </p:normalViewPr>
  <p:slideViewPr>
    <p:cSldViewPr>
      <p:cViewPr varScale="1">
        <p:scale>
          <a:sx n="70" d="100"/>
          <a:sy n="70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3156B8D-22F6-4BFF-A0AB-84AD46D2B42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2578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CAE5A96-C7EA-4DE0-9448-DCAD4EB157F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11370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DC15D00-3D1A-4B60-9650-44979A1007F6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6590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342A2C4-FF43-41A1-83A6-5D954A5999E5}" type="slidenum">
              <a:rPr lang="en-US" altLang="tr-TR" sz="1200"/>
              <a:pPr/>
              <a:t>10</a:t>
            </a:fld>
            <a:endParaRPr lang="en-US" altLang="tr-T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1799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1EAADCA-64B2-4C63-A4E5-D6DF26B6A006}" type="slidenum">
              <a:rPr lang="en-US" altLang="tr-TR" sz="1200"/>
              <a:pPr/>
              <a:t>11</a:t>
            </a:fld>
            <a:endParaRPr lang="en-US" altLang="tr-T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0969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386A943-02C2-4602-B908-101E9AB0D7D7}" type="slidenum">
              <a:rPr lang="en-US" altLang="tr-TR" sz="1200"/>
              <a:pPr/>
              <a:t>12</a:t>
            </a:fld>
            <a:endParaRPr lang="en-US" altLang="tr-T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5957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C8CB234-C154-451B-81A1-CDDC333BE4BB}" type="slidenum">
              <a:rPr lang="en-US" altLang="tr-TR" sz="1200"/>
              <a:pPr/>
              <a:t>13</a:t>
            </a:fld>
            <a:endParaRPr lang="en-US" altLang="tr-T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11391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FD8F8CA-988E-48DA-B599-57F87599EC19}" type="slidenum">
              <a:rPr lang="en-US" altLang="tr-TR" sz="1200"/>
              <a:pPr/>
              <a:t>15</a:t>
            </a:fld>
            <a:endParaRPr lang="en-US" altLang="tr-T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659474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8B796BD-4A5D-4305-946A-B968B88AA13F}" type="slidenum">
              <a:rPr lang="en-US" altLang="tr-TR" sz="1200"/>
              <a:pPr/>
              <a:t>16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9305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AA2D5DE-352D-4E89-86F5-05A4FA343950}" type="slidenum">
              <a:rPr lang="en-US" altLang="tr-TR" sz="1200"/>
              <a:pPr/>
              <a:t>17</a:t>
            </a:fld>
            <a:endParaRPr lang="en-US" altLang="tr-T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80454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9C6A661-8351-4971-A4B5-7AE703E7061A}" type="slidenum">
              <a:rPr lang="en-US" altLang="tr-TR" sz="1200"/>
              <a:pPr/>
              <a:t>18</a:t>
            </a:fld>
            <a:endParaRPr lang="en-US" altLang="tr-T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48004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CFEE497-96F3-476D-92B3-0C63A339A39C}" type="slidenum">
              <a:rPr lang="en-US" altLang="tr-TR" sz="1200"/>
              <a:pPr/>
              <a:t>21</a:t>
            </a:fld>
            <a:endParaRPr lang="en-US" altLang="tr-T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96148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544B4AA-9F4B-4599-8FEF-F20ECEB32739}" type="slidenum">
              <a:rPr lang="en-US" altLang="tr-TR" sz="1200"/>
              <a:pPr/>
              <a:t>22</a:t>
            </a:fld>
            <a:endParaRPr lang="en-US" altLang="tr-T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66542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2985836-5E76-4DEC-9811-D15AB652FD96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14544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7F5725A-D887-4D2E-97A2-737E8A34EE02}" type="slidenum">
              <a:rPr lang="en-US" altLang="tr-TR" sz="1200"/>
              <a:pPr/>
              <a:t>24</a:t>
            </a:fld>
            <a:endParaRPr lang="en-US" altLang="tr-T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13765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3BC5F9E-8910-472C-B5E8-A1828B271F32}" type="slidenum">
              <a:rPr lang="en-US" altLang="tr-TR" sz="1200"/>
              <a:pPr/>
              <a:t>25</a:t>
            </a:fld>
            <a:endParaRPr lang="en-US" altLang="tr-T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9483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6EF209C-841A-4C7C-BFED-ADB06B7F249C}" type="slidenum">
              <a:rPr lang="en-US" altLang="tr-TR" sz="1200"/>
              <a:pPr/>
              <a:t>26</a:t>
            </a:fld>
            <a:endParaRPr lang="en-US" altLang="tr-T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13310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7531455-3D05-4B96-8E40-E5DBEA1DEA94}" type="slidenum">
              <a:rPr lang="en-US" altLang="tr-TR" sz="1200"/>
              <a:pPr/>
              <a:t>27</a:t>
            </a:fld>
            <a:endParaRPr lang="en-US" altLang="tr-T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359346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46B2E87-DCC4-46AD-B9E5-2180B5B1F0A1}" type="slidenum">
              <a:rPr lang="en-US" altLang="tr-TR" sz="1200"/>
              <a:pPr/>
              <a:t>28</a:t>
            </a:fld>
            <a:endParaRPr lang="en-US" altLang="tr-T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151846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F7C18D0-214E-4F3E-A4E2-BD25CDB8DE44}" type="slidenum">
              <a:rPr lang="en-US" altLang="tr-TR" sz="1200"/>
              <a:pPr/>
              <a:t>29</a:t>
            </a:fld>
            <a:endParaRPr lang="en-US" altLang="tr-T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136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85A8311-EE32-4E2C-A455-3F7F3AFA731B}" type="slidenum">
              <a:rPr lang="en-US" altLang="tr-TR" sz="1200"/>
              <a:pPr/>
              <a:t>31</a:t>
            </a:fld>
            <a:endParaRPr lang="en-US" altLang="tr-T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179648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295FAD1-CDBB-4F47-9CE4-7088D74145EA}" type="slidenum">
              <a:rPr lang="en-US" altLang="tr-TR" sz="1200"/>
              <a:pPr/>
              <a:t>32</a:t>
            </a:fld>
            <a:endParaRPr lang="en-US" altLang="tr-T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87243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72F48C7-7B1D-42D8-AAB9-9E6B4D77FCEC}" type="slidenum">
              <a:rPr lang="en-US" altLang="tr-TR" sz="1200"/>
              <a:pPr/>
              <a:t>33</a:t>
            </a:fld>
            <a:endParaRPr lang="en-US" altLang="tr-T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164248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0427D2A-99AE-4E5B-AC93-20F2BA05904B}" type="slidenum">
              <a:rPr lang="en-US" altLang="tr-TR" sz="1200"/>
              <a:pPr/>
              <a:t>34</a:t>
            </a:fld>
            <a:endParaRPr lang="en-US" altLang="tr-TR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1424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7AEB63A-D855-4CAA-8B2F-AC09B27D75C6}" type="slidenum">
              <a:rPr lang="en-US" altLang="tr-TR" sz="1200"/>
              <a:pPr/>
              <a:t>3</a:t>
            </a:fld>
            <a:endParaRPr lang="en-US" altLang="tr-T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981274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C413B2C-AD19-4D03-80E9-64C7DF154BB8}" type="slidenum">
              <a:rPr lang="en-US" altLang="tr-TR" sz="1200"/>
              <a:pPr/>
              <a:t>35</a:t>
            </a:fld>
            <a:endParaRPr lang="en-US" altLang="tr-T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645813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B6243E8-7008-4B8D-8B33-A7904A725101}" type="slidenum">
              <a:rPr lang="en-US" altLang="tr-TR" sz="1200"/>
              <a:pPr/>
              <a:t>36</a:t>
            </a:fld>
            <a:endParaRPr lang="en-US" altLang="tr-TR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81952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BC5A887-3C9A-48F5-9AAF-2EF951D810B5}" type="slidenum">
              <a:rPr lang="en-US" altLang="tr-TR" sz="1200"/>
              <a:pPr/>
              <a:t>37</a:t>
            </a:fld>
            <a:endParaRPr lang="en-US" altLang="tr-TR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393874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E3EB6DF-6A00-46BB-B8B4-7EEBDB95EDF0}" type="slidenum">
              <a:rPr lang="en-US" altLang="tr-TR" sz="1200"/>
              <a:pPr/>
              <a:t>41</a:t>
            </a:fld>
            <a:endParaRPr lang="en-US" altLang="tr-TR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68989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403F55E-AAC2-4792-A618-F10AA698C054}" type="slidenum">
              <a:rPr lang="en-US" altLang="tr-TR" sz="1200"/>
              <a:pPr/>
              <a:t>42</a:t>
            </a:fld>
            <a:endParaRPr lang="en-US" altLang="tr-TR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10787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2C94DF3-7139-4B45-A222-6A8234FC00E6}" type="slidenum">
              <a:rPr lang="en-US" altLang="tr-TR" sz="1200"/>
              <a:pPr/>
              <a:t>43</a:t>
            </a:fld>
            <a:endParaRPr lang="en-US" altLang="tr-TR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00374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958E21E-6795-4200-B31C-91EA498B8909}" type="slidenum">
              <a:rPr lang="en-US" altLang="tr-TR" sz="1200"/>
              <a:pPr/>
              <a:t>45</a:t>
            </a:fld>
            <a:endParaRPr lang="en-US" altLang="tr-TR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66561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73656AC-55AE-4E69-B7AE-6085261FB646}" type="slidenum">
              <a:rPr lang="en-US" altLang="tr-TR" sz="1200"/>
              <a:pPr/>
              <a:t>46</a:t>
            </a:fld>
            <a:endParaRPr lang="en-US" altLang="tr-TR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020941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CB622CC-AAD2-44C0-B431-708A8D427572}" type="slidenum">
              <a:rPr lang="en-US" altLang="tr-TR" sz="1200"/>
              <a:pPr/>
              <a:t>47</a:t>
            </a:fld>
            <a:endParaRPr lang="en-US" altLang="tr-TR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0118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7BFEB7A-8A5A-4464-BE1E-C202F1B8C81C}" type="slidenum">
              <a:rPr lang="en-US" altLang="tr-TR" sz="1200"/>
              <a:pPr/>
              <a:t>4</a:t>
            </a:fld>
            <a:endParaRPr lang="en-US" altLang="tr-T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83734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891096F-10C6-45E7-B7B8-A72FE85BFEA7}" type="slidenum">
              <a:rPr lang="en-US" altLang="tr-TR" sz="1200"/>
              <a:pPr/>
              <a:t>5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0245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63243A1-2866-4262-9FFA-DD71D75CD8E3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3194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17AADED-1680-4E5B-8319-01B1A4358870}" type="slidenum">
              <a:rPr lang="en-US" altLang="tr-TR" sz="1200"/>
              <a:pPr/>
              <a:t>7</a:t>
            </a:fld>
            <a:endParaRPr lang="en-US" altLang="tr-T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4775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C976D98-7F34-4838-A6BD-6E25A8A9F18A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1259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250F1BD-B4AC-412F-92A9-5758558DFB73}" type="slidenum">
              <a:rPr lang="en-US" altLang="tr-TR" sz="1200"/>
              <a:pPr/>
              <a:t>9</a:t>
            </a:fld>
            <a:endParaRPr lang="en-US" altLang="tr-T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6475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endParaRPr lang="tr-TR" sz="1200" smtClean="0"/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E7C57FD-67F8-44A8-BF03-4823C42981E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861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0C6C6223-AA0E-46AF-A3A1-AC1E857FDB9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45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CC73312-8D07-47DB-BAF7-6BCAB70DB86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3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0B8C299-1A1B-4384-8DA9-F3C63C0A7D0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896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DE3DC420-4C15-4E21-B6BF-5435E76AF78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525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185E206-010B-4784-8DC6-B435CCAF70E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4471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7BECD34-4EDC-4ED1-8D50-F794BF7C707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9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C0DECE21-F593-4ECC-834C-94BE454E4E7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423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D4DE8182-6997-4E71-AA2B-A1779B62815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7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A11CC7A7-FDD9-4DF8-84BA-4E7D4D17FFC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578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C903C53F-1366-47FC-9621-63D6C91D0DA3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 8</a:t>
            </a:r>
            <a:endParaRPr lang="en-US" altLang="tr-TR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Komut Seviyeli Kontrol Yapıları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BB2EA8D-4F53-416A-85B7-961A1AE649CB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Yuvalama Seçiciler</a:t>
            </a:r>
            <a:endParaRPr lang="en-US" altLang="tr-T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Java </a:t>
            </a:r>
            <a:r>
              <a:rPr lang="tr-TR" altLang="tr-TR" smtClean="0"/>
              <a:t>örneği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/>
              <a:t>	 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</a:rPr>
              <a:t> (sum == 0)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</a:rPr>
              <a:t> (count == 0)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</a:t>
            </a:r>
            <a:r>
              <a:rPr lang="en-US" altLang="tr-TR" sz="2000" b="1" smtClean="0">
                <a:latin typeface="Courier New" panose="02070309020205020404" pitchFamily="49" charset="0"/>
              </a:rPr>
              <a:t>else</a:t>
            </a:r>
            <a:r>
              <a:rPr lang="en-US" altLang="tr-TR" sz="2000" smtClean="0">
                <a:latin typeface="Courier New" panose="02070309020205020404" pitchFamily="49" charset="0"/>
              </a:rPr>
              <a:t> result = 1;</a:t>
            </a:r>
          </a:p>
          <a:p>
            <a:pPr eaLnBrk="1" hangingPunct="1"/>
            <a:r>
              <a:rPr lang="en-US" altLang="tr-TR" sz="2000" b="1" smtClean="0">
                <a:latin typeface="Courier New" panose="02070309020205020404" pitchFamily="49" charset="0"/>
              </a:rPr>
              <a:t>else</a:t>
            </a:r>
            <a:r>
              <a:rPr lang="tr-TR" altLang="tr-TR" smtClean="0"/>
              <a:t> hangi 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tr-TR" altLang="tr-TR" smtClean="0"/>
              <a:t>’e ait</a:t>
            </a:r>
            <a:r>
              <a:rPr lang="en-US" altLang="tr-TR" smtClean="0"/>
              <a:t>?</a:t>
            </a:r>
          </a:p>
          <a:p>
            <a:pPr eaLnBrk="1" hangingPunct="1"/>
            <a:r>
              <a:rPr lang="en-US" altLang="tr-TR" smtClean="0"/>
              <a:t>Java‘</a:t>
            </a:r>
            <a:r>
              <a:rPr lang="tr-TR" altLang="tr-TR" smtClean="0"/>
              <a:t>nın statik semantik kuralı: </a:t>
            </a:r>
            <a:r>
              <a:rPr lang="en-US" altLang="tr-TR" sz="2000" b="1" smtClean="0">
                <a:latin typeface="Courier New" panose="02070309020205020404" pitchFamily="49" charset="0"/>
              </a:rPr>
              <a:t>else</a:t>
            </a:r>
            <a:r>
              <a:rPr lang="tr-TR" altLang="tr-TR" smtClean="0"/>
              <a:t> kendinden bir önceki 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tr-TR" altLang="tr-TR" smtClean="0"/>
              <a:t>’e aittir</a:t>
            </a:r>
            <a:endParaRPr lang="en-US" altLang="tr-TR" sz="20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1212CF6-6416-4605-8887-FA7F682E68ED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Yuvalama Seçiciler (devamı)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Alternatif bir semantik elde edilmek istenirse, birleşik komutlar (iç içe komutlar) kullanılabilir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		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</a:rPr>
              <a:t> (sum == 0) {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</a:rPr>
              <a:t> (count == 0)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    result = 0;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	else result = 1;</a:t>
            </a:r>
          </a:p>
          <a:p>
            <a:pPr eaLnBrk="1" hangingPunct="1">
              <a:buFontTx/>
              <a:buNone/>
            </a:pPr>
            <a:endParaRPr lang="en-US" altLang="tr-TR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tr-TR" sz="2400" smtClean="0"/>
              <a:t>C, C++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C#</a:t>
            </a:r>
            <a:r>
              <a:rPr lang="tr-TR" altLang="tr-TR" sz="2400" smtClean="0"/>
              <a:t>’da üstteki çözüm kullanılır</a:t>
            </a:r>
            <a:endParaRPr lang="en-US" altLang="tr-TR" sz="2400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356369B-07F8-494A-AF32-0A33248F3D93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Yuvalama Seçiciler (devamı)</a:t>
            </a:r>
            <a:endParaRPr lang="es-MX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Komut dizileri aşağıdaki gibidir: Ruby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400" b="1" smtClean="0">
                <a:latin typeface="Courier New" panose="02070309020205020404" pitchFamily="49" charset="0"/>
              </a:rPr>
              <a:t>if</a:t>
            </a:r>
            <a:r>
              <a:rPr lang="en-US" altLang="tr-TR" sz="2400" smtClean="0">
                <a:latin typeface="Courier New" panose="02070309020205020404" pitchFamily="49" charset="0"/>
              </a:rPr>
              <a:t> sum == 0 </a:t>
            </a:r>
            <a:r>
              <a:rPr lang="en-US" altLang="tr-TR" sz="2400" b="1" smtClean="0">
                <a:latin typeface="Courier New" panose="02070309020205020404" pitchFamily="49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</a:t>
            </a:r>
            <a:r>
              <a:rPr lang="en-US" altLang="tr-TR" sz="2400" b="1" smtClean="0">
                <a:latin typeface="Courier New" panose="02070309020205020404" pitchFamily="49" charset="0"/>
              </a:rPr>
              <a:t>if</a:t>
            </a:r>
            <a:r>
              <a:rPr lang="en-US" altLang="tr-TR" sz="2400" smtClean="0">
                <a:latin typeface="Courier New" panose="02070309020205020404" pitchFamily="49" charset="0"/>
              </a:rPr>
              <a:t> count == 0 </a:t>
            </a:r>
            <a:r>
              <a:rPr lang="en-US" altLang="tr-TR" sz="2400" b="1" smtClean="0">
                <a:latin typeface="Courier New" panose="02070309020205020404" pitchFamily="49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  result = 0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</a:t>
            </a:r>
            <a:r>
              <a:rPr lang="en-US" altLang="tr-TR" sz="2400" b="1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  result = 1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</a:t>
            </a:r>
            <a:r>
              <a:rPr lang="en-US" altLang="tr-TR" sz="2400" b="1" smtClean="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</a:t>
            </a:r>
            <a:r>
              <a:rPr lang="en-US" altLang="tr-TR" sz="2400" b="1" smtClean="0"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C797F54-641C-441A-B33A-5C60302DA318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Yuvalama Seçiciler (devamı)</a:t>
            </a:r>
            <a:endParaRPr lang="es-MX" altLang="tr-TR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Python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400" b="1" smtClean="0">
                <a:latin typeface="Courier New" panose="02070309020205020404" pitchFamily="49" charset="0"/>
              </a:rPr>
              <a:t>if</a:t>
            </a:r>
            <a:r>
              <a:rPr lang="en-US" altLang="tr-TR" sz="2400" smtClean="0">
                <a:latin typeface="Courier New" panose="02070309020205020404" pitchFamily="49" charset="0"/>
              </a:rPr>
              <a:t> sum == 0 :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</a:t>
            </a:r>
            <a:r>
              <a:rPr lang="en-US" altLang="tr-TR" sz="2400" b="1" smtClean="0">
                <a:latin typeface="Courier New" panose="02070309020205020404" pitchFamily="49" charset="0"/>
              </a:rPr>
              <a:t>if</a:t>
            </a:r>
            <a:r>
              <a:rPr lang="en-US" altLang="tr-TR" sz="2400" smtClean="0">
                <a:latin typeface="Courier New" panose="02070309020205020404" pitchFamily="49" charset="0"/>
              </a:rPr>
              <a:t> count == 0 :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  result = 0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</a:t>
            </a:r>
            <a:r>
              <a:rPr lang="en-US" altLang="tr-TR" sz="2400" b="1" smtClean="0">
                <a:latin typeface="Courier New" panose="02070309020205020404" pitchFamily="49" charset="0"/>
              </a:rPr>
              <a:t>else</a:t>
            </a:r>
            <a:r>
              <a:rPr lang="en-US" altLang="tr-TR" sz="2400" smtClean="0">
                <a:latin typeface="Courier New" panose="02070309020205020404" pitchFamily="49" charset="0"/>
              </a:rPr>
              <a:t> :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  result = 1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 </a:t>
            </a:r>
            <a:endParaRPr lang="es-MX" altLang="tr-T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Seçme İfadeleri</a:t>
            </a:r>
            <a:endParaRPr lang="en-US" altLang="tr-TR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ML, F# </a:t>
            </a:r>
            <a:r>
              <a:rPr lang="tr-TR" altLang="tr-TR" smtClean="0"/>
              <a:t>ve </a:t>
            </a:r>
            <a:r>
              <a:rPr lang="en-US" altLang="tr-TR" smtClean="0"/>
              <a:t>LISP</a:t>
            </a:r>
            <a:r>
              <a:rPr lang="tr-TR" altLang="tr-TR" smtClean="0"/>
              <a:t> seçici bir ifadedir</a:t>
            </a:r>
            <a:endParaRPr lang="en-US" altLang="tr-TR" smtClean="0"/>
          </a:p>
          <a:p>
            <a:r>
              <a:rPr lang="en-US" altLang="tr-TR" smtClean="0"/>
              <a:t>F#</a:t>
            </a:r>
          </a:p>
          <a:p>
            <a:pPr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&gt; 0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2 * x</a:t>
            </a:r>
          </a:p>
          <a:p>
            <a:pPr>
              <a:buFontTx/>
              <a:buNone/>
            </a:pP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/>
              <a:t>- </a:t>
            </a:r>
            <a:r>
              <a:rPr lang="tr-TR" altLang="tr-TR" smtClean="0"/>
              <a:t>Eğer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smtClean="0"/>
              <a:t> ifadesi bir değer döndürüyorsa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tr-TR" altLang="tr-TR" smtClean="0"/>
              <a:t> ifadesi de olmalıdır </a:t>
            </a:r>
            <a:r>
              <a:rPr lang="en-US" altLang="tr-TR" smtClean="0"/>
              <a:t>(</a:t>
            </a:r>
            <a:r>
              <a:rPr lang="tr-TR" altLang="tr-TR" smtClean="0"/>
              <a:t>ifade değerdense bir çıktı üretmelidir</a:t>
            </a:r>
            <a:r>
              <a:rPr lang="en-US" altLang="tr-TR" smtClean="0"/>
              <a:t>)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3012470-B2F1-4057-BCFA-9B25A8C7163A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02E22D-FFFC-4384-BFAB-04D28A9DA159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Çok Yollu Seçme Komutları</a:t>
            </a:r>
            <a:endParaRPr lang="en-US" altLang="tr-T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z="2400" smtClean="0"/>
              <a:t>Bir programdaki akışı belirlemek için ikiden fazla yol olduğu zaman çoklu seçim komutları kullanılır</a:t>
            </a:r>
          </a:p>
          <a:p>
            <a:r>
              <a:rPr lang="tr-TR" altLang="tr-TR" sz="2400" smtClean="0"/>
              <a:t>Tasarım Sorunları:</a:t>
            </a:r>
          </a:p>
          <a:p>
            <a:pPr lvl="1">
              <a:buFontTx/>
              <a:buNone/>
            </a:pPr>
            <a:r>
              <a:rPr lang="tr-TR" altLang="tr-TR" sz="2000" smtClean="0"/>
              <a:t>1. Kontrol ifadesinin tipi ve şekli nasıl olacak?</a:t>
            </a:r>
          </a:p>
          <a:p>
            <a:pPr lvl="1">
              <a:buFontTx/>
              <a:buNone/>
            </a:pPr>
            <a:r>
              <a:rPr lang="tr-TR" altLang="tr-TR" sz="2000" smtClean="0"/>
              <a:t>2. Seçilebilir bölümler nasıl belirlenecek?</a:t>
            </a:r>
          </a:p>
          <a:p>
            <a:pPr lvl="1">
              <a:buFontTx/>
              <a:buNone/>
            </a:pPr>
            <a:r>
              <a:rPr lang="tr-TR" altLang="tr-TR" sz="2000" smtClean="0"/>
              <a:t>3. Programın çoklu yapıdaki akışı sadece bir bölge ile mi sınırlı olacak?</a:t>
            </a:r>
          </a:p>
          <a:p>
            <a:pPr lvl="1">
              <a:buFontTx/>
              <a:buNone/>
            </a:pPr>
            <a:r>
              <a:rPr lang="tr-TR" altLang="tr-TR" sz="2000" smtClean="0"/>
              <a:t>4. Durum değerlerinin belirtimi nasıl olacak?</a:t>
            </a:r>
          </a:p>
          <a:p>
            <a:pPr lvl="1">
              <a:buFontTx/>
              <a:buNone/>
            </a:pPr>
            <a:r>
              <a:rPr lang="tr-TR" altLang="tr-TR" sz="2000" smtClean="0"/>
              <a:t>5. Seçimde temsil edilmeyen ifadelerle ilgili ne yapılacak?</a:t>
            </a:r>
            <a:endParaRPr lang="en-US" altLang="tr-TR" sz="16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6378556-88B7-4109-A9B9-5BB403A17E0D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Çok Yollu Seçme Komutları: Örnekler</a:t>
            </a:r>
            <a:endParaRPr lang="en-US" altLang="tr-T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tr-TR" smtClean="0"/>
              <a:t>C, C++, Java</a:t>
            </a:r>
            <a:r>
              <a:rPr lang="tr-TR" altLang="tr-TR" smtClean="0"/>
              <a:t> ve</a:t>
            </a:r>
            <a:r>
              <a:rPr lang="en-US" altLang="tr-TR" smtClean="0"/>
              <a:t> JavaScript</a:t>
            </a:r>
          </a:p>
          <a:p>
            <a:pPr eaLnBrk="1" hangingPunct="1"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	switch</a:t>
            </a:r>
            <a:r>
              <a:rPr lang="en-US" altLang="tr-TR" sz="2400" smtClean="0">
                <a:latin typeface="Courier New" panose="02070309020205020404" pitchFamily="49" charset="0"/>
              </a:rPr>
              <a:t> (expression) {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		  </a:t>
            </a:r>
            <a:r>
              <a:rPr lang="en-US" altLang="tr-TR" sz="2400" b="1" smtClean="0">
                <a:latin typeface="Courier New" panose="02070309020205020404" pitchFamily="49" charset="0"/>
              </a:rPr>
              <a:t>case</a:t>
            </a:r>
            <a:r>
              <a:rPr lang="en-US" altLang="tr-TR" sz="2400" smtClean="0">
                <a:latin typeface="Courier New" panose="02070309020205020404" pitchFamily="49" charset="0"/>
              </a:rPr>
              <a:t> const_expr</a:t>
            </a:r>
            <a:r>
              <a:rPr lang="en-US" altLang="tr-TR" sz="2400" baseline="-25000" smtClean="0">
                <a:latin typeface="Courier New" panose="02070309020205020404" pitchFamily="49" charset="0"/>
              </a:rPr>
              <a:t>1</a:t>
            </a:r>
            <a:r>
              <a:rPr lang="en-US" altLang="tr-TR" sz="2400" smtClean="0">
                <a:latin typeface="Courier New" panose="02070309020205020404" pitchFamily="49" charset="0"/>
              </a:rPr>
              <a:t>: stmt</a:t>
            </a:r>
            <a:r>
              <a:rPr lang="en-US" altLang="tr-TR" sz="2400" baseline="-25000" smtClean="0">
                <a:latin typeface="Courier New" panose="02070309020205020404" pitchFamily="49" charset="0"/>
              </a:rPr>
              <a:t>1</a:t>
            </a:r>
            <a:r>
              <a:rPr lang="en-US" altLang="tr-TR" sz="24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		  </a:t>
            </a:r>
            <a:r>
              <a:rPr lang="en-US" altLang="tr-TR" sz="2400" smtClean="0"/>
              <a:t>…</a:t>
            </a:r>
            <a:endParaRPr lang="en-US" altLang="tr-TR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		  </a:t>
            </a:r>
            <a:r>
              <a:rPr lang="en-US" altLang="tr-TR" sz="2400" b="1" smtClean="0">
                <a:latin typeface="Courier New" panose="02070309020205020404" pitchFamily="49" charset="0"/>
              </a:rPr>
              <a:t>case</a:t>
            </a:r>
            <a:r>
              <a:rPr lang="en-US" altLang="tr-TR" sz="2400" smtClean="0">
                <a:latin typeface="Courier New" panose="02070309020205020404" pitchFamily="49" charset="0"/>
              </a:rPr>
              <a:t> const_expr</a:t>
            </a:r>
            <a:r>
              <a:rPr lang="en-US" altLang="tr-TR" sz="2400" baseline="-25000" smtClean="0">
                <a:latin typeface="Courier New" panose="02070309020205020404" pitchFamily="49" charset="0"/>
              </a:rPr>
              <a:t>n</a:t>
            </a:r>
            <a:r>
              <a:rPr lang="en-US" altLang="tr-TR" sz="2400" smtClean="0">
                <a:latin typeface="Courier New" panose="02070309020205020404" pitchFamily="49" charset="0"/>
              </a:rPr>
              <a:t>: stmt</a:t>
            </a:r>
            <a:r>
              <a:rPr lang="en-US" altLang="tr-TR" sz="2400" baseline="-25000" smtClean="0">
                <a:latin typeface="Courier New" panose="02070309020205020404" pitchFamily="49" charset="0"/>
              </a:rPr>
              <a:t>n</a:t>
            </a:r>
            <a:r>
              <a:rPr lang="en-US" altLang="tr-TR" sz="24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		  [</a:t>
            </a:r>
            <a:r>
              <a:rPr lang="en-US" altLang="tr-TR" sz="2400" b="1" smtClean="0">
                <a:latin typeface="Courier New" panose="02070309020205020404" pitchFamily="49" charset="0"/>
              </a:rPr>
              <a:t>default</a:t>
            </a:r>
            <a:r>
              <a:rPr lang="en-US" altLang="tr-TR" sz="2400" smtClean="0">
                <a:latin typeface="Courier New" panose="02070309020205020404" pitchFamily="49" charset="0"/>
              </a:rPr>
              <a:t>: stmt</a:t>
            </a:r>
            <a:r>
              <a:rPr lang="en-US" altLang="tr-TR" sz="2400" baseline="-25000" smtClean="0">
                <a:latin typeface="Courier New" panose="02070309020205020404" pitchFamily="49" charset="0"/>
              </a:rPr>
              <a:t>n+1</a:t>
            </a:r>
            <a:r>
              <a:rPr lang="en-US" altLang="tr-TR" sz="2400" smtClean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		}</a:t>
            </a:r>
            <a:endParaRPr lang="en-US" altLang="tr-T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7C631EA-874D-4E5F-9C5D-090C69EB226D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Çok Yollu Seçme Komutları: Örnekler</a:t>
            </a:r>
            <a:endParaRPr lang="en-US" altLang="tr-T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543800" cy="4495800"/>
          </a:xfrm>
        </p:spPr>
        <p:txBody>
          <a:bodyPr/>
          <a:lstStyle/>
          <a:p>
            <a:pPr marL="533400" indent="-533400" eaLnBrk="1" hangingPunct="1"/>
            <a:r>
              <a:rPr lang="tr-TR" altLang="tr-TR" sz="2400" smtClean="0"/>
              <a:t>Tasarım yaparken C’nin </a:t>
            </a:r>
            <a:r>
              <a:rPr lang="tr-TR" altLang="tr-TR" sz="2400" b="1" smtClean="0">
                <a:latin typeface="Courier New" panose="02070309020205020404" pitchFamily="49" charset="0"/>
              </a:rPr>
              <a:t>switch</a:t>
            </a:r>
            <a:r>
              <a:rPr lang="tr-TR" altLang="tr-TR" sz="2400" smtClean="0"/>
              <a:t> kodu seçilirse</a:t>
            </a:r>
            <a:endParaRPr lang="en-US" altLang="tr-TR" sz="24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z="2000" smtClean="0"/>
              <a:t>Kontrol ifadeleri yalnızca tamsayı olabilir</a:t>
            </a:r>
            <a:endParaRPr lang="en-US" altLang="tr-TR" sz="20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z="2000" smtClean="0"/>
              <a:t>Seçilebilir segmentler komut dizileri, bloklar veya bileşik komutlar olabilir</a:t>
            </a:r>
            <a:endParaRPr lang="en-US" altLang="tr-TR" sz="20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z="2000" smtClean="0"/>
              <a:t>Herhangi bir segment numarası çalıştırılabilir bir yapı olabilir</a:t>
            </a:r>
            <a:endParaRPr lang="en-US" altLang="tr-TR" sz="20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z="2000" b="1" smtClean="0">
                <a:latin typeface="Courier New" panose="02070309020205020404" pitchFamily="49" charset="0"/>
              </a:rPr>
              <a:t>default </a:t>
            </a:r>
            <a:r>
              <a:rPr lang="tr-TR" altLang="tr-TR" sz="2000" smtClean="0"/>
              <a:t>cümlesi tanımlanmayan değerler için kullanılır (eğer </a:t>
            </a:r>
            <a:r>
              <a:rPr lang="tr-TR" altLang="tr-TR" sz="2000" b="1" smtClean="0">
                <a:latin typeface="Courier New" panose="02070309020205020404" pitchFamily="49" charset="0"/>
              </a:rPr>
              <a:t>default </a:t>
            </a:r>
            <a:r>
              <a:rPr lang="tr-TR" altLang="tr-TR" sz="2000" smtClean="0"/>
              <a:t>yoksa, hiçbir komut iş yapmaz)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E284818-7D72-4B85-861D-12E662B90677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Çok Yollu Seçme Komutları: Örnekler</a:t>
            </a:r>
            <a:endParaRPr lang="es-MX" altLang="tr-T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C#</a:t>
            </a:r>
          </a:p>
          <a:p>
            <a:pPr lvl="1"/>
            <a:r>
              <a:rPr lang="tr-TR" altLang="tr-TR" smtClean="0"/>
              <a:t>C'de birden fazla segmentin kapalı yürütülmesine izin vermeyen farklı bir statik semantik kural vardır</a:t>
            </a:r>
          </a:p>
          <a:p>
            <a:pPr lvl="1"/>
            <a:r>
              <a:rPr lang="tr-TR" altLang="tr-TR" smtClean="0"/>
              <a:t>Her seçilebilir segmentin mutlaka koşulsuz dallanma </a:t>
            </a:r>
            <a:r>
              <a:rPr lang="en-US" altLang="tr-TR" smtClean="0"/>
              <a:t>(</a:t>
            </a:r>
            <a:r>
              <a:rPr lang="en-US" altLang="tr-TR" sz="2000" b="1" smtClean="0">
                <a:latin typeface="Courier New" panose="02070309020205020404" pitchFamily="49" charset="0"/>
              </a:rPr>
              <a:t>goto</a:t>
            </a:r>
            <a:r>
              <a:rPr lang="en-US" altLang="tr-TR" smtClean="0"/>
              <a:t> </a:t>
            </a:r>
            <a:r>
              <a:rPr lang="tr-TR" altLang="tr-TR" smtClean="0"/>
              <a:t>veya</a:t>
            </a:r>
            <a:r>
              <a:rPr lang="en-US" altLang="tr-TR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</a:rPr>
              <a:t>break</a:t>
            </a:r>
            <a:r>
              <a:rPr lang="en-US" altLang="tr-TR" smtClean="0"/>
              <a:t>)</a:t>
            </a:r>
            <a:r>
              <a:rPr lang="tr-TR" altLang="tr-TR" smtClean="0"/>
              <a:t> ile sonlandırılması gerekir</a:t>
            </a:r>
          </a:p>
          <a:p>
            <a:pPr lvl="1"/>
            <a:r>
              <a:rPr lang="tr-TR" altLang="tr-TR" smtClean="0"/>
              <a:t>Ayrıca, C# kontrol ifadesi ve durum sabitleri dizeler olabilir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3891221-C099-4ACB-BA84-96B07E8CF165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457200" y="381000"/>
            <a:ext cx="8466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tr-TR" altLang="tr-TR" sz="3600">
                <a:solidFill>
                  <a:srgbClr val="666699"/>
                </a:solidFill>
                <a:latin typeface="Lucida Sans Unicode" panose="020B0602030504020204" pitchFamily="34" charset="0"/>
              </a:rPr>
              <a:t>Çok Yollu Seçme Komutları: Örnekler</a:t>
            </a:r>
            <a:endParaRPr lang="en-US" altLang="tr-TR" sz="3600">
              <a:solidFill>
                <a:srgbClr val="666699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533400" y="1676400"/>
            <a:ext cx="8651875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Ruby</a:t>
            </a:r>
            <a:r>
              <a:rPr lang="tr-TR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’de iki farklı case komutu vardır </a:t>
            </a:r>
            <a:r>
              <a:rPr lang="en-US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-</a:t>
            </a:r>
            <a:r>
              <a:rPr lang="tr-TR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 Yalnız birinden</a:t>
            </a:r>
          </a:p>
          <a:p>
            <a:pPr eaLnBrk="1" hangingPunct="1">
              <a:spcBef>
                <a:spcPct val="20000"/>
              </a:spcBef>
            </a:pPr>
            <a:r>
              <a:rPr lang="tr-TR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bahsedeceğiz</a:t>
            </a:r>
            <a:endParaRPr lang="en-US" altLang="tr-TR">
              <a:solidFill>
                <a:srgbClr val="333399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   </a:t>
            </a:r>
            <a:r>
              <a:rPr lang="en-US" altLang="tr-TR">
                <a:latin typeface="Courier New" panose="02070309020205020404" pitchFamily="49" charset="0"/>
              </a:rPr>
              <a:t>    </a:t>
            </a:r>
            <a:r>
              <a:rPr lang="en-US" altLang="tr-TR" sz="1800">
                <a:latin typeface="Courier New" panose="02070309020205020404" pitchFamily="49" charset="0"/>
              </a:rPr>
              <a:t>leap = </a:t>
            </a:r>
            <a:r>
              <a:rPr lang="en-US" altLang="tr-TR" sz="1800" b="1">
                <a:latin typeface="Courier New" panose="02070309020205020404" pitchFamily="49" charset="0"/>
              </a:rPr>
              <a:t>case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tr-TR" sz="1800">
                <a:latin typeface="Courier New" panose="02070309020205020404" pitchFamily="49" charset="0"/>
              </a:rPr>
              <a:t>           </a:t>
            </a:r>
            <a:r>
              <a:rPr lang="en-US" altLang="tr-TR" sz="1800" b="1">
                <a:latin typeface="Courier New" panose="02070309020205020404" pitchFamily="49" charset="0"/>
              </a:rPr>
              <a:t>when</a:t>
            </a:r>
            <a:r>
              <a:rPr lang="en-US" altLang="tr-TR" sz="1800">
                <a:latin typeface="Courier New" panose="02070309020205020404" pitchFamily="49" charset="0"/>
              </a:rPr>
              <a:t> year % 400 == 0 </a:t>
            </a:r>
            <a:r>
              <a:rPr lang="en-US" altLang="tr-TR" sz="1800" b="1">
                <a:latin typeface="Courier New" panose="02070309020205020404" pitchFamily="49" charset="0"/>
              </a:rPr>
              <a:t>then</a:t>
            </a:r>
            <a:r>
              <a:rPr lang="en-US" altLang="tr-TR" sz="1800">
                <a:latin typeface="Courier New" panose="02070309020205020404" pitchFamily="49" charset="0"/>
              </a:rPr>
              <a:t> </a:t>
            </a:r>
            <a:r>
              <a:rPr lang="en-US" altLang="tr-TR" sz="1800" b="1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tr-TR" sz="1800">
                <a:latin typeface="Courier New" panose="02070309020205020404" pitchFamily="49" charset="0"/>
              </a:rPr>
              <a:t>           </a:t>
            </a:r>
            <a:r>
              <a:rPr lang="en-US" altLang="tr-TR" sz="1800" b="1">
                <a:latin typeface="Courier New" panose="02070309020205020404" pitchFamily="49" charset="0"/>
              </a:rPr>
              <a:t>when</a:t>
            </a:r>
            <a:r>
              <a:rPr lang="en-US" altLang="tr-TR" sz="1800">
                <a:latin typeface="Courier New" panose="02070309020205020404" pitchFamily="49" charset="0"/>
              </a:rPr>
              <a:t> year % 100 == 0 </a:t>
            </a:r>
            <a:r>
              <a:rPr lang="en-US" altLang="tr-TR" sz="1800" b="1">
                <a:latin typeface="Courier New" panose="02070309020205020404" pitchFamily="49" charset="0"/>
              </a:rPr>
              <a:t>then</a:t>
            </a:r>
            <a:r>
              <a:rPr lang="en-US" altLang="tr-TR" sz="1800">
                <a:latin typeface="Courier New" panose="02070309020205020404" pitchFamily="49" charset="0"/>
              </a:rPr>
              <a:t> </a:t>
            </a:r>
            <a:r>
              <a:rPr lang="en-US" altLang="tr-TR" sz="1800" b="1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tr-TR" sz="1800">
                <a:latin typeface="Courier New" panose="02070309020205020404" pitchFamily="49" charset="0"/>
              </a:rPr>
              <a:t>           </a:t>
            </a:r>
            <a:r>
              <a:rPr lang="en-US" altLang="tr-TR" sz="1800" b="1">
                <a:latin typeface="Courier New" panose="02070309020205020404" pitchFamily="49" charset="0"/>
              </a:rPr>
              <a:t>else</a:t>
            </a:r>
            <a:r>
              <a:rPr lang="en-US" altLang="tr-TR" sz="1800">
                <a:latin typeface="Courier New" panose="02070309020205020404" pitchFamily="49" charset="0"/>
              </a:rPr>
              <a:t> year % 4 == 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tr-TR" sz="1800">
                <a:latin typeface="Courier New" panose="02070309020205020404" pitchFamily="49" charset="0"/>
              </a:rPr>
              <a:t>           </a:t>
            </a:r>
            <a:r>
              <a:rPr lang="en-US" altLang="tr-TR" sz="1800" b="1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tr-TR">
                <a:solidFill>
                  <a:srgbClr val="333399"/>
                </a:solidFill>
                <a:latin typeface="Lucida Sans Unicode" panose="020B0602030504020204" pitchFamily="34" charset="0"/>
              </a:rPr>
              <a:t>   </a:t>
            </a:r>
          </a:p>
          <a:p>
            <a:pPr eaLnBrk="1" hangingPunct="1">
              <a:spcBef>
                <a:spcPct val="20000"/>
              </a:spcBef>
            </a:pPr>
            <a:endParaRPr lang="en-US" altLang="tr-TR">
              <a:solidFill>
                <a:srgbClr val="333399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tr-TR">
              <a:solidFill>
                <a:srgbClr val="333399"/>
              </a:solidFill>
              <a:latin typeface="Lucida Sans Unicode" panose="020B0602030504020204" pitchFamily="34" charset="0"/>
            </a:endParaRPr>
          </a:p>
          <a:p>
            <a:endParaRPr lang="en-US" alt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F6D28D7-AA36-4C61-996A-22D8E916A2FE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 8 Konular</a:t>
            </a:r>
            <a:endParaRPr lang="en-US" altLang="tr-TR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Giriş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Seçme Komutları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Döngülü Komutlar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Koşulsuz Atlama Komutları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Korunan Komutlar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Sonuçlar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Çok Yollu Seçicilerin Uygulanması</a:t>
            </a:r>
            <a:endParaRPr lang="en-US" altLang="tr-TR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Yaklaşımlar</a:t>
            </a:r>
            <a:r>
              <a:rPr lang="en-US" altLang="tr-TR" smtClean="0"/>
              <a:t>:</a:t>
            </a:r>
          </a:p>
          <a:p>
            <a:pPr lvl="1"/>
            <a:r>
              <a:rPr lang="tr-TR" altLang="tr-TR" smtClean="0"/>
              <a:t>Çok koşullu dallanmalar</a:t>
            </a:r>
            <a:endParaRPr lang="en-US" altLang="tr-TR" smtClean="0"/>
          </a:p>
          <a:p>
            <a:pPr lvl="1"/>
            <a:r>
              <a:rPr lang="tr-TR" altLang="tr-TR" smtClean="0"/>
              <a:t>Bir tabloda durum değerleri saklanır ve doğrusal arama kullanılarak değerler getirilir</a:t>
            </a:r>
            <a:endParaRPr lang="en-US" altLang="tr-TR" smtClean="0"/>
          </a:p>
          <a:p>
            <a:pPr lvl="1"/>
            <a:r>
              <a:rPr lang="tr-TR" altLang="tr-TR" smtClean="0"/>
              <a:t>Eğer birden fazla case varsa hash tablosunun case değerleri kullanılabilir</a:t>
            </a:r>
            <a:endParaRPr lang="en-US" altLang="tr-TR" smtClean="0"/>
          </a:p>
          <a:p>
            <a:pPr lvl="1"/>
            <a:r>
              <a:rPr lang="tr-TR" altLang="tr-TR" smtClean="0"/>
              <a:t>Eğer case sayısı azsa case değerlerinin tümü yarısından fazlası temsil edilir ve küçüktür, dizi endeksleri case değerleri ve onun değerleri case etiketleri olarak kullanılabilir</a:t>
            </a:r>
            <a:endParaRPr lang="en-US" altLang="tr-TR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F2E305D-505B-4BE7-BA15-800FF8AB0317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3E13C9D-27B9-42BC-BEA5-982F7EF2FF85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Çok Yollu Seçmede </a:t>
            </a:r>
            <a:r>
              <a:rPr lang="tr-TR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smtClean="0"/>
              <a:t> Kullanımı</a:t>
            </a:r>
            <a:endParaRPr lang="en-US" altLang="tr-TR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Çoklu seçicilerde if kullanımı aşağıdaki Python örneğindeki gibi if-else if yapısı kullanılarak yapılır: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/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&lt; 10 :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	  bag1 = True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&lt; 100 :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bag2 = True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&lt; 1000 :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bag3 = 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6C41C30-524C-4020-88F4-FC5F56D82EDE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Çok Yollu Seçmede </a:t>
            </a:r>
            <a:r>
              <a:rPr lang="tr-TR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smtClean="0"/>
              <a:t> Kullanımı</a:t>
            </a:r>
            <a:endParaRPr lang="es-MX" altLang="tr-TR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Python örneğini Ruby’de </a:t>
            </a:r>
            <a:r>
              <a:rPr lang="en-US" altLang="tr-TR" sz="2000" b="1" smtClean="0">
                <a:latin typeface="Courier New" panose="02070309020205020404" pitchFamily="49" charset="0"/>
              </a:rPr>
              <a:t>case</a:t>
            </a:r>
            <a:r>
              <a:rPr lang="tr-TR" altLang="tr-TR" smtClean="0"/>
              <a:t> ile gerçekleştirmek</a:t>
            </a:r>
            <a:br>
              <a:rPr lang="tr-TR" altLang="tr-TR" smtClean="0"/>
            </a:br>
            <a:r>
              <a:rPr lang="en-US" altLang="tr-TR" sz="2400" b="1" smtClean="0">
                <a:latin typeface="Courier New" panose="02070309020205020404" pitchFamily="49" charset="0"/>
              </a:rPr>
              <a:t>case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</a:t>
            </a:r>
            <a:r>
              <a:rPr lang="en-US" altLang="tr-TR" sz="2400" b="1" smtClean="0">
                <a:latin typeface="Courier New" panose="02070309020205020404" pitchFamily="49" charset="0"/>
              </a:rPr>
              <a:t>when</a:t>
            </a:r>
            <a:r>
              <a:rPr lang="en-US" altLang="tr-TR" sz="2400" smtClean="0">
                <a:latin typeface="Courier New" panose="02070309020205020404" pitchFamily="49" charset="0"/>
              </a:rPr>
              <a:t> count &lt; 10 </a:t>
            </a:r>
            <a:r>
              <a:rPr lang="en-US" altLang="tr-TR" sz="2400" b="1" smtClean="0">
                <a:latin typeface="Courier New" panose="02070309020205020404" pitchFamily="49" charset="0"/>
              </a:rPr>
              <a:t>then</a:t>
            </a:r>
            <a:r>
              <a:rPr lang="en-US" altLang="tr-TR" sz="2400" smtClean="0">
                <a:latin typeface="Courier New" panose="02070309020205020404" pitchFamily="49" charset="0"/>
              </a:rPr>
              <a:t> bag1 = </a:t>
            </a:r>
            <a:r>
              <a:rPr lang="en-US" altLang="tr-TR" sz="2400" b="1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</a:t>
            </a:r>
            <a:r>
              <a:rPr lang="en-US" altLang="tr-TR" sz="2400" b="1" smtClean="0">
                <a:latin typeface="Courier New" panose="02070309020205020404" pitchFamily="49" charset="0"/>
              </a:rPr>
              <a:t>when</a:t>
            </a:r>
            <a:r>
              <a:rPr lang="en-US" altLang="tr-TR" sz="2400" smtClean="0">
                <a:latin typeface="Courier New" panose="02070309020205020404" pitchFamily="49" charset="0"/>
              </a:rPr>
              <a:t> count &lt; 100 </a:t>
            </a:r>
            <a:r>
              <a:rPr lang="en-US" altLang="tr-TR" sz="2400" b="1" smtClean="0">
                <a:latin typeface="Courier New" panose="02070309020205020404" pitchFamily="49" charset="0"/>
              </a:rPr>
              <a:t>then</a:t>
            </a:r>
            <a:r>
              <a:rPr lang="en-US" altLang="tr-TR" sz="2400" smtClean="0">
                <a:latin typeface="Courier New" panose="02070309020205020404" pitchFamily="49" charset="0"/>
              </a:rPr>
              <a:t> bag2 = </a:t>
            </a:r>
            <a:r>
              <a:rPr lang="en-US" altLang="tr-TR" sz="2400" b="1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  </a:t>
            </a:r>
            <a:r>
              <a:rPr lang="en-US" altLang="tr-TR" sz="2400" b="1" smtClean="0">
                <a:latin typeface="Courier New" panose="02070309020205020404" pitchFamily="49" charset="0"/>
              </a:rPr>
              <a:t>when</a:t>
            </a:r>
            <a:r>
              <a:rPr lang="en-US" altLang="tr-TR" sz="2400" smtClean="0">
                <a:latin typeface="Courier New" panose="02070309020205020404" pitchFamily="49" charset="0"/>
              </a:rPr>
              <a:t> count &lt; 1000 </a:t>
            </a:r>
            <a:r>
              <a:rPr lang="en-US" altLang="tr-TR" sz="2400" b="1" smtClean="0">
                <a:latin typeface="Courier New" panose="02070309020205020404" pitchFamily="49" charset="0"/>
              </a:rPr>
              <a:t>then</a:t>
            </a:r>
            <a:r>
              <a:rPr lang="en-US" altLang="tr-TR" sz="2400" smtClean="0">
                <a:latin typeface="Courier New" panose="02070309020205020404" pitchFamily="49" charset="0"/>
              </a:rPr>
              <a:t> bag3 = </a:t>
            </a:r>
            <a:r>
              <a:rPr lang="en-US" altLang="tr-TR" sz="2400" b="1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 </a:t>
            </a:r>
            <a:r>
              <a:rPr lang="tr-TR" altLang="tr-TR" sz="2400" smtClean="0">
                <a:latin typeface="Courier New" panose="02070309020205020404" pitchFamily="49" charset="0"/>
              </a:rPr>
              <a:t> </a:t>
            </a:r>
            <a:r>
              <a:rPr lang="en-US" altLang="tr-TR" sz="2400" b="1" smtClean="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buFontTx/>
              <a:buNone/>
            </a:pPr>
            <a:endParaRPr lang="en-US" altLang="tr-TR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Scheme’in Çok Yollu Seçicisi</a:t>
            </a:r>
            <a:endParaRPr lang="en-US" altLang="tr-TR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5181600"/>
          </a:xfrm>
        </p:spPr>
        <p:txBody>
          <a:bodyPr/>
          <a:lstStyle/>
          <a:p>
            <a:r>
              <a:rPr lang="tr-TR" altLang="tr-TR" smtClean="0"/>
              <a:t>Genel çağırma formu</a:t>
            </a:r>
            <a:r>
              <a:rPr lang="en-US" altLang="tr-TR" smtClean="0"/>
              <a:t>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ŞART</a:t>
            </a:r>
            <a:r>
              <a:rPr lang="en-US" altLang="tr-TR" smtClean="0"/>
              <a:t>:</a:t>
            </a:r>
          </a:p>
          <a:p>
            <a:pPr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ŞART</a:t>
            </a: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YÜKLEM</a:t>
            </a:r>
            <a:r>
              <a:rPr lang="en-US" altLang="tr-TR" sz="2000" baseline="-250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İFADE</a:t>
            </a:r>
            <a:r>
              <a:rPr lang="en-US" altLang="tr-TR" sz="2000" baseline="-250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YÜKLEM</a:t>
            </a:r>
            <a:r>
              <a:rPr lang="en-US" altLang="tr-TR" sz="2000" baseline="-2500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İFADE</a:t>
            </a:r>
            <a:r>
              <a:rPr lang="en-US" altLang="tr-TR" sz="2000" baseline="-2500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[(ELSE expression</a:t>
            </a:r>
            <a:r>
              <a:rPr lang="en-US" altLang="tr-TR" sz="2000" baseline="-25000" smtClean="0"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lvl="1">
              <a:buFontTx/>
              <a:buChar char="-"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tr-TR" smtClean="0"/>
              <a:t> </a:t>
            </a:r>
            <a:r>
              <a:rPr lang="tr-TR" altLang="tr-TR" smtClean="0"/>
              <a:t>deyimi isteğe bağlıdır; yukarıda kullanılan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tr-TR" smtClean="0"/>
              <a:t> </a:t>
            </a:r>
            <a:r>
              <a:rPr lang="tr-TR" altLang="tr-TR" smtClean="0"/>
              <a:t>deyimi true ile eşanlamlıdır</a:t>
            </a:r>
            <a:endParaRPr lang="en-US" altLang="tr-TR" smtClean="0"/>
          </a:p>
          <a:p>
            <a:pPr lvl="1">
              <a:buFontTx/>
              <a:buChar char="-"/>
            </a:pPr>
            <a:r>
              <a:rPr lang="tr-TR" altLang="tr-TR" smtClean="0"/>
              <a:t>Her yüklem-ifade çifti parametredir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-</a:t>
            </a:r>
            <a:r>
              <a:rPr lang="tr-TR" altLang="tr-TR" smtClean="0"/>
              <a:t> Semantikler: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ŞART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/>
              <a:t>ifadesinin değeri ilk yüklem ifadesinin değeriyle ilgiliyse şart doğrudur  </a:t>
            </a:r>
            <a:endParaRPr lang="en-US" altLang="tr-TR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45DB1B8-656D-42E0-88FD-E8776C995417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129139A-6128-41D5-9428-18A8BEC93D14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Döngülü Komutlar</a:t>
            </a:r>
            <a:endParaRPr lang="en-US" altLang="tr-TR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Bir komutun veya bir komut grubunun tekrarlanan yürütülmesi döngü veya özyineleme ile elde edilir</a:t>
            </a:r>
          </a:p>
          <a:p>
            <a:r>
              <a:rPr lang="tr-TR" altLang="tr-TR" smtClean="0"/>
              <a:t>Döngünün komutunun ne şekilde olacağı iki temel sorunun cevabına göre belirlenir:</a:t>
            </a:r>
          </a:p>
          <a:p>
            <a:pPr marL="914400" lvl="1" indent="-457200">
              <a:buFontTx/>
              <a:buAutoNum type="arabicPeriod"/>
            </a:pPr>
            <a:r>
              <a:rPr lang="tr-TR" altLang="tr-TR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 kontrolü nasıl yapılacak? </a:t>
            </a:r>
          </a:p>
          <a:p>
            <a:pPr marL="914400" lvl="1" indent="-457200">
              <a:buFontTx/>
              <a:buAutoNum type="arabicPeriod"/>
            </a:pPr>
            <a:r>
              <a:rPr lang="tr-TR" altLang="tr-TR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Döngüde kontrol mekanizması nerede olacak?</a:t>
            </a:r>
            <a:endParaRPr lang="en-US" altLang="tr-TR" sz="22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2EC7C58-F279-411F-8C9E-8508F601E556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Sayaç Kontrollü Döngüler</a:t>
            </a:r>
            <a:endParaRPr lang="en-US" altLang="tr-TR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tr-TR" altLang="tr-TR" smtClean="0"/>
              <a:t>Sayaç kontrollü döngülerde, </a:t>
            </a:r>
            <a:r>
              <a:rPr lang="tr-TR" altLang="tr-TR" i="1" smtClean="0"/>
              <a:t>başlangıç değeri</a:t>
            </a:r>
            <a:r>
              <a:rPr lang="tr-TR" altLang="tr-TR" smtClean="0"/>
              <a:t>, </a:t>
            </a:r>
            <a:r>
              <a:rPr lang="tr-TR" altLang="tr-TR" i="1" smtClean="0"/>
              <a:t>bitiş değeri </a:t>
            </a:r>
            <a:r>
              <a:rPr lang="tr-TR" altLang="tr-TR" smtClean="0"/>
              <a:t>ve </a:t>
            </a:r>
            <a:r>
              <a:rPr lang="tr-TR" altLang="tr-TR" i="1" smtClean="0"/>
              <a:t>artış miktarı </a:t>
            </a:r>
            <a:r>
              <a:rPr lang="tr-TR" altLang="tr-TR" smtClean="0"/>
              <a:t>belirtilerek adım kontrolü yapılır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Tasarım Sorunları</a:t>
            </a:r>
            <a:r>
              <a:rPr lang="en-US" altLang="tr-TR" smtClean="0"/>
              <a:t>:</a:t>
            </a:r>
          </a:p>
          <a:p>
            <a:pPr marL="933450" lvl="1" indent="-533400">
              <a:buFont typeface="Lucida Sans Unicode" panose="020B0602030504020204" pitchFamily="34" charset="0"/>
              <a:buAutoNum type="arabicPeriod"/>
            </a:pPr>
            <a:r>
              <a:rPr lang="tr-TR" altLang="tr-TR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 değişkeninin tipi ve kapsamı nedir?</a:t>
            </a:r>
          </a:p>
          <a:p>
            <a:pPr marL="933450" lvl="1" indent="-533400">
              <a:buFont typeface="Lucida Sans Unicode" panose="020B0602030504020204" pitchFamily="34" charset="0"/>
              <a:buAutoNum type="arabicPeriod"/>
            </a:pPr>
            <a:r>
              <a:rPr lang="tr-TR" altLang="tr-TR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 değişkeninin döngü bittiğinde değeri nedir?</a:t>
            </a:r>
          </a:p>
          <a:p>
            <a:pPr marL="933450" lvl="1" indent="-533400">
              <a:buFont typeface="Lucida Sans Unicode" panose="020B0602030504020204" pitchFamily="34" charset="0"/>
              <a:buAutoNum type="arabicPeriod"/>
            </a:pPr>
            <a:r>
              <a:rPr lang="tr-TR" altLang="tr-TR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 değişkeninin değeri döngü içinde değiştirilebilmeli midir? Değiştirilebilirse bu döngü kontrolünü etkilemeli midir?</a:t>
            </a:r>
          </a:p>
          <a:p>
            <a:pPr marL="933450" lvl="1" indent="-533400">
              <a:buFont typeface="Lucida Sans Unicode" panose="020B0602030504020204" pitchFamily="34" charset="0"/>
              <a:buAutoNum type="arabicPeriod"/>
            </a:pPr>
            <a:r>
              <a:rPr lang="tr-TR" altLang="tr-TR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 parametreleri bir kez mi değerlendirilmelidir yoksa her döngüde mi?</a:t>
            </a:r>
            <a:endParaRPr lang="en-US" altLang="tr-TR" sz="20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5537A3A-383A-4C5C-943B-B59A94493CA8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Sayaç Kontrollü Döngüler: Örnekler</a:t>
            </a:r>
            <a:endParaRPr lang="en-US" altLang="tr-TR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Ada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] discrete_range 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1800" b="1" smtClean="0">
                <a:latin typeface="Courier New" panose="02070309020205020404" pitchFamily="49" charset="0"/>
              </a:rPr>
              <a:t>end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1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Tasarım seçenekleri</a:t>
            </a:r>
            <a:r>
              <a:rPr lang="en-US" altLang="tr-TR" sz="24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200" smtClean="0"/>
              <a:t>Döngü değişkeninin veri tipi hangi aralıkta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200" smtClean="0"/>
              <a:t>Döngü değişkenin döngü dışına çıkamaz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200" smtClean="0"/>
              <a:t>Döngü değişkeni döngü içinde değiştirilemez, fakat aralığı değiştirilebilir; aralığın değişmesi döngü kontrolüne etki etmez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200" smtClean="0"/>
              <a:t>Döngü aralığı yalnızca bir defalığına değerlendirilebilir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2200" smtClean="0"/>
              <a:t>Döngü içerisinde dallanma komutları kullanılamaz</a:t>
            </a:r>
            <a:endParaRPr lang="en-US" altLang="tr-TR" sz="2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149D0FE-1E93-485D-B0DA-E870A3E067ED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Sayaç Kontrollü Döngüler: Örnekler</a:t>
            </a:r>
            <a:endParaRPr lang="en-US" altLang="tr-TR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C-</a:t>
            </a:r>
            <a:r>
              <a:rPr lang="tr-TR" altLang="tr-TR" sz="2400" smtClean="0"/>
              <a:t>tabanlı diller</a:t>
            </a:r>
            <a:endParaRPr lang="en-US" altLang="tr-TR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([expr_1] ; [expr_2] ; [expr_3])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    - </a:t>
            </a:r>
            <a:r>
              <a:rPr lang="tr-TR" altLang="tr-TR" sz="2000" smtClean="0"/>
              <a:t>İfadelerin arasına virgül konarak ifade sayısı artırılabilir, bloklar noktalı virgülle ayrılmıştır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Birden çok komutlu ifadelerin değeri, son durumdaki ifadenin değerine eşittir</a:t>
            </a:r>
            <a:endParaRPr lang="en-US" altLang="tr-TR" sz="18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İkinci ifadede herhangi bir değer yoksa döngü sonsuza dek döner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Tasarım seçenekleri: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tr-TR" altLang="tr-TR" sz="1600" smtClean="0"/>
              <a:t>Belirgin bir döngü değişkeni yoktur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tr-TR" altLang="tr-TR" sz="1600" smtClean="0"/>
              <a:t>Döngü içerisinde her şey değişebilir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tr-TR" altLang="tr-TR" sz="1600" smtClean="0"/>
              <a:t>İlk ifade yalnızca bir kez değerlendirilirken şart ifadesi adım sayısı kadar değerlendirilir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600" smtClean="0"/>
              <a:t>- C</a:t>
            </a:r>
            <a:r>
              <a:rPr lang="tr-TR" altLang="tr-TR" sz="1600" smtClean="0"/>
              <a:t>’de döngü içerisinde dallanma komutlarına izin verir</a:t>
            </a:r>
            <a:r>
              <a:rPr lang="en-US" altLang="tr-TR" sz="2000" smtClean="0"/>
              <a:t>    </a:t>
            </a:r>
          </a:p>
          <a:p>
            <a:pPr eaLnBrk="1" hangingPunct="1">
              <a:lnSpc>
                <a:spcPct val="90000"/>
              </a:lnSpc>
            </a:pPr>
            <a:endParaRPr lang="en-US" altLang="tr-TR" sz="2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A7297E2-096E-4BA6-B719-72DD1EA96A0F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Sayaç Kontrollü Döngüler: Örnekler</a:t>
            </a:r>
            <a:endParaRPr lang="en-US" altLang="tr-TR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tr-TR" smtClean="0"/>
              <a:t>C++ </a:t>
            </a:r>
            <a:r>
              <a:rPr lang="tr-TR" altLang="tr-TR" smtClean="0"/>
              <a:t>iki şekilde </a:t>
            </a:r>
            <a:r>
              <a:rPr lang="en-US" altLang="tr-TR" smtClean="0"/>
              <a:t>C</a:t>
            </a:r>
            <a:r>
              <a:rPr lang="tr-TR" altLang="tr-TR" smtClean="0"/>
              <a:t> ile farklılık gösterir</a:t>
            </a:r>
            <a:r>
              <a:rPr lang="en-US" altLang="tr-TR" smtClean="0"/>
              <a:t>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mtClean="0"/>
              <a:t>Kontrol ifadesi Boolean olabilir</a:t>
            </a:r>
            <a:endParaRPr lang="en-US" altLang="tr-TR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tr-TR" altLang="tr-TR" smtClean="0"/>
              <a:t>Başlangıç ifadesi değişken tanımları içerebilir</a:t>
            </a:r>
            <a:endParaRPr lang="en-US" altLang="tr-TR" smtClean="0"/>
          </a:p>
          <a:p>
            <a:pPr marL="533400" indent="-533400" eaLnBrk="1" hangingPunct="1"/>
            <a:r>
              <a:rPr lang="en-US" altLang="tr-TR" smtClean="0"/>
              <a:t>Java </a:t>
            </a:r>
            <a:r>
              <a:rPr lang="tr-TR" altLang="tr-TR" smtClean="0"/>
              <a:t>ve</a:t>
            </a:r>
            <a:r>
              <a:rPr lang="en-US" altLang="tr-TR" smtClean="0"/>
              <a:t> C#</a:t>
            </a:r>
          </a:p>
          <a:p>
            <a:pPr marL="914400" lvl="1" indent="-457200" eaLnBrk="1" hangingPunct="1"/>
            <a:r>
              <a:rPr lang="tr-TR" altLang="tr-TR" smtClean="0"/>
              <a:t>C++’tan farkı, kontrol ifadesinin Boolean olma zorunluluğudur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19B7B5B-117F-452D-AA77-F7C21934D38F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Sayaç Kontrollü Döngüler: Örnekler</a:t>
            </a:r>
            <a:endParaRPr lang="en-US" altLang="tr-TR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Python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/>
              <a:t>   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2000" smtClean="0"/>
              <a:t> </a:t>
            </a:r>
            <a:r>
              <a:rPr lang="tr-TR" altLang="tr-TR" sz="2000" smtClean="0"/>
              <a:t>döngü değişkeni</a:t>
            </a:r>
            <a:r>
              <a:rPr lang="en-US" altLang="tr-TR" sz="2000" smtClean="0"/>
              <a:t> 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tr-TR" sz="2000" smtClean="0"/>
              <a:t> </a:t>
            </a:r>
            <a:r>
              <a:rPr lang="tr-TR" altLang="tr-TR" sz="2000" smtClean="0"/>
              <a:t>nesne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/>
              <a:t>    - </a:t>
            </a:r>
            <a:r>
              <a:rPr lang="tr-TR" altLang="tr-TR" sz="2000" smtClean="0"/>
              <a:t>döngü gövdesi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/>
              <a:t>   [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/>
              <a:t>    - el</a:t>
            </a:r>
            <a:r>
              <a:rPr lang="tr-TR" altLang="tr-TR" sz="2000" smtClean="0"/>
              <a:t>se cümlesi</a:t>
            </a:r>
            <a:r>
              <a:rPr lang="en-US" altLang="tr-TR" sz="2000" smtClean="0"/>
              <a:t>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smtClean="0"/>
              <a:t> </a:t>
            </a:r>
            <a:r>
              <a:rPr lang="tr-TR" altLang="tr-TR" sz="2000" smtClean="0"/>
              <a:t>Nesne sıklıkla bir aralığı temsil eder. Liste değerleri ise parantez içerisinde </a:t>
            </a:r>
            <a:r>
              <a:rPr lang="en-US" altLang="tr-TR" sz="2000" smtClean="0"/>
              <a:t>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[2, 4, 6]</a:t>
            </a:r>
            <a:r>
              <a:rPr lang="en-US" altLang="tr-TR" sz="2000" smtClean="0"/>
              <a:t>), </a:t>
            </a:r>
            <a:r>
              <a:rPr lang="tr-TR" altLang="tr-TR" sz="2000" smtClean="0"/>
              <a:t>yada range fonksiyonu kullanılarak ifade edilir </a:t>
            </a:r>
            <a:r>
              <a:rPr lang="en-US" altLang="tr-TR" sz="2000" smtClean="0"/>
              <a:t>(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en-US" altLang="tr-TR" sz="2000" smtClean="0"/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0, 1, 2, 3, 4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/>
              <a:t>değerlerini döndürür.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Döngü değişkeni aralıkta gösterilen değerleri alırlar</a:t>
            </a: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endParaRPr lang="en-US" altLang="tr-TR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2000" smtClean="0"/>
              <a:t> </a:t>
            </a:r>
            <a:r>
              <a:rPr lang="tr-TR" altLang="tr-TR" sz="2000" smtClean="0"/>
              <a:t>Döngü normal bir şekilde sona ererse isteğe bağlı olarak else bloğu yürütülür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57D574E-E3B6-42E2-818B-079B91766727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Akış Kontrolünün Seviyeleri</a:t>
            </a:r>
            <a:endParaRPr lang="en-US" altLang="tr-TR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Char char="–"/>
            </a:pPr>
            <a:r>
              <a:rPr lang="tr-TR" altLang="tr-TR" smtClean="0"/>
              <a:t>İfadeler içinde </a:t>
            </a:r>
            <a:r>
              <a:rPr lang="en-US" altLang="tr-TR" smtClean="0"/>
              <a:t>(</a:t>
            </a:r>
            <a:r>
              <a:rPr lang="tr-TR" altLang="tr-TR" smtClean="0"/>
              <a:t>Bölüm</a:t>
            </a:r>
            <a:r>
              <a:rPr lang="en-US" altLang="tr-TR" smtClean="0"/>
              <a:t> 7)</a:t>
            </a:r>
          </a:p>
          <a:p>
            <a:pPr marL="533400" indent="-533400" eaLnBrk="1" hangingPunct="1">
              <a:buFontTx/>
              <a:buChar char="–"/>
            </a:pPr>
            <a:r>
              <a:rPr lang="tr-TR" altLang="tr-TR" smtClean="0"/>
              <a:t>Program birimleri arasında </a:t>
            </a:r>
            <a:r>
              <a:rPr lang="en-US" altLang="tr-TR" smtClean="0"/>
              <a:t>(</a:t>
            </a:r>
            <a:r>
              <a:rPr lang="tr-TR" altLang="tr-TR" smtClean="0"/>
              <a:t>Bölüm</a:t>
            </a:r>
            <a:r>
              <a:rPr lang="en-US" altLang="tr-TR" smtClean="0"/>
              <a:t> 9)</a:t>
            </a:r>
          </a:p>
          <a:p>
            <a:pPr marL="533400" indent="-533400" eaLnBrk="1" hangingPunct="1">
              <a:buFontTx/>
              <a:buChar char="–"/>
            </a:pPr>
            <a:r>
              <a:rPr lang="tr-TR" altLang="tr-TR" smtClean="0"/>
              <a:t>Program komutları arasında </a:t>
            </a:r>
            <a:r>
              <a:rPr lang="en-US" altLang="tr-TR" smtClean="0"/>
              <a:t>(</a:t>
            </a:r>
            <a:r>
              <a:rPr lang="tr-TR" altLang="tr-TR" smtClean="0"/>
              <a:t>bu bölümde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Sayaç Kontrollü Döngüler: Örnekler</a:t>
            </a:r>
            <a:endParaRPr lang="en-US" altLang="tr-TR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tr-TR" smtClean="0"/>
              <a:t>F#</a:t>
            </a:r>
          </a:p>
          <a:p>
            <a:pPr lvl="1"/>
            <a:r>
              <a:rPr lang="tr-TR" altLang="tr-TR" sz="2000" smtClean="0"/>
              <a:t>Sayaçları değişkenler gerektiren ve fonksiyonel dillerde değişkenleri yok olduğundan, sayaç kontrollü döngü özyinelemeli fonksiyonlar ile simüle edilmelidir</a:t>
            </a:r>
            <a:endParaRPr lang="en-US" altLang="tr-TR" sz="2200" smtClean="0"/>
          </a:p>
          <a:p>
            <a:pPr lvl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forLoop loopBody reps = 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reps &lt;= 0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loopBody()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forLoop loopBody, (reps – 1)</a:t>
            </a:r>
            <a:endParaRPr lang="tr-TR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forloop</a:t>
            </a:r>
            <a:r>
              <a:rPr lang="tr-TR" altLang="tr-TR" sz="2200" smtClean="0"/>
              <a:t> adında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loopbody</a:t>
            </a:r>
            <a:r>
              <a:rPr lang="tr-TR" altLang="tr-TR" sz="2200" smtClean="0"/>
              <a:t> parametrelerini kullanan rekürsif bir fonksiyon tanımlanır</a:t>
            </a:r>
            <a:endParaRPr lang="en-US" altLang="tr-TR" sz="2200" smtClean="0"/>
          </a:p>
          <a:p>
            <a:pPr lvl="1">
              <a:buFontTx/>
              <a:buChar char="-"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tr-TR" sz="2200" smtClean="0"/>
              <a:t> </a:t>
            </a:r>
            <a:r>
              <a:rPr lang="tr-TR" altLang="tr-TR" sz="2200" smtClean="0"/>
              <a:t>hiçbir olay gerçekleşmiyor ve hiçbir değer dönmüyor anlamına gelmektedir</a:t>
            </a:r>
            <a:endParaRPr lang="en-US" altLang="tr-TR" sz="220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C7A9B0D-FAFC-400B-AD56-151245B2E1CD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EF2DC6E-AEC9-47ED-A9F6-D2F8D4937B6B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/>
              <a:t>Mantıksal-Kontrollü Döngüler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Tekrarlamalar Boolean tabanlı ifadelerle kontrol edilir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Tasarım sorunları:</a:t>
            </a:r>
            <a:endParaRPr lang="en-US" altLang="tr-TR" smtClean="0"/>
          </a:p>
          <a:p>
            <a:pPr marL="914400" lvl="1" indent="-457200" eaLnBrk="1" hangingPunct="1"/>
            <a:r>
              <a:rPr lang="tr-TR" altLang="tr-TR" smtClean="0"/>
              <a:t>Öntest mi yoksa sontest mi?</a:t>
            </a:r>
            <a:endParaRPr lang="en-US" altLang="tr-TR" smtClean="0"/>
          </a:p>
          <a:p>
            <a:pPr marL="914400" lvl="1" indent="-457200" eaLnBrk="1" hangingPunct="1"/>
            <a:r>
              <a:rPr lang="tr-TR" altLang="tr-TR" smtClean="0"/>
              <a:t>Sayaç kontrollü döngülerin özel bir hali mi olacak yoksa farklı özel bir döngü yapısı mı?</a:t>
            </a:r>
            <a:endParaRPr lang="en-US" altLang="tr-TR" smtClean="0"/>
          </a:p>
          <a:p>
            <a:pPr marL="533400" indent="-533400" eaLnBrk="1" hangingPunct="1"/>
            <a:endParaRPr lang="en-US" altLang="tr-T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533400"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2484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1603D43-CC1B-4F28-85F5-D6AB48337355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0678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Mantıksal-Kontrollü Döngüler: Örnekler</a:t>
            </a:r>
            <a:endParaRPr lang="en-US" altLang="tr-TR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 marL="533400" indent="-533400" eaLnBrk="1" hangingPunct="1"/>
            <a:r>
              <a:rPr lang="tr-TR" altLang="tr-TR" sz="2400" smtClean="0"/>
              <a:t>C ve C++ dillerinde hem öntest hem de sontest yapısını kullanan döngü ifadeleri vardır</a:t>
            </a:r>
            <a:endParaRPr lang="en-US" altLang="tr-TR" sz="2400" smtClean="0"/>
          </a:p>
          <a:p>
            <a:pPr marL="533400" indent="-533400" eaLnBrk="1" hangingPunct="1">
              <a:buFontTx/>
              <a:buNone/>
            </a:pPr>
            <a:r>
              <a:rPr lang="en-US" altLang="tr-TR" smtClean="0"/>
              <a:t>	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tr-TR" sz="2400" smtClean="0">
                <a:cs typeface="Courier New" panose="02070309020205020404" pitchFamily="49" charset="0"/>
              </a:rPr>
              <a:t>control_expr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tr-TR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533400" indent="-533400"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smtClean="0">
                <a:cs typeface="Courier New" panose="02070309020205020404" pitchFamily="49" charset="0"/>
              </a:rPr>
              <a:t>loop body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altLang="tr-TR" sz="2400" smtClean="0">
                <a:cs typeface="Courier New" panose="02070309020205020404" pitchFamily="49" charset="0"/>
              </a:rPr>
              <a:t>loop body</a:t>
            </a:r>
          </a:p>
          <a:p>
            <a:pPr marL="533400" indent="-533400"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tr-TR" sz="2400" smtClean="0">
                <a:cs typeface="Courier New" panose="02070309020205020404" pitchFamily="49" charset="0"/>
              </a:rPr>
              <a:t>control_expr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3400" indent="-533400" eaLnBrk="1" hangingPunct="1"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tr-TR" altLang="tr-TR" sz="2200" smtClean="0">
                <a:cs typeface="Courier New" panose="02070309020205020404" pitchFamily="49" charset="0"/>
              </a:rPr>
              <a:t>C ve C++’ta parantezin içerisine mantıksal kontrol ifadesi yazılır</a:t>
            </a:r>
            <a:endParaRPr lang="en-US" altLang="tr-TR" sz="2200" smtClean="0">
              <a:cs typeface="Courier New" panose="02070309020205020404" pitchFamily="49" charset="0"/>
            </a:endParaRPr>
          </a:p>
          <a:p>
            <a:pPr marL="533400" indent="-533400" eaLnBrk="1" hangingPunct="1">
              <a:buFontTx/>
              <a:buNone/>
            </a:pPr>
            <a:endParaRPr lang="en-US" altLang="tr-TR" sz="2200" smtClean="0"/>
          </a:p>
          <a:p>
            <a:pPr marL="533400" indent="-533400" eaLnBrk="1" hangingPunct="1"/>
            <a:r>
              <a:rPr lang="en-US" altLang="tr-TR" sz="2400" smtClean="0"/>
              <a:t>Java </a:t>
            </a:r>
            <a:r>
              <a:rPr lang="tr-TR" altLang="tr-TR" sz="2400" smtClean="0"/>
              <a:t>kontrol ifadesinin Boolean olma zorunluluğu dışında C ve C++’a benzer </a:t>
            </a:r>
            <a:r>
              <a:rPr lang="en-US" altLang="tr-TR" sz="2400" smtClean="0"/>
              <a:t>(</a:t>
            </a:r>
            <a:r>
              <a:rPr lang="tr-TR" altLang="tr-TR" sz="2400" smtClean="0"/>
              <a:t>ve döngü yapısına sadece başlangıçta girilir -</a:t>
            </a:r>
            <a:r>
              <a:rPr lang="en-US" altLang="tr-TR" sz="2400" smtClean="0"/>
              <a:t>– Java</a:t>
            </a:r>
            <a:r>
              <a:rPr lang="tr-TR" altLang="tr-TR" sz="2400" smtClean="0"/>
              <a:t>’da</a:t>
            </a:r>
            <a:r>
              <a:rPr lang="en-US" altLang="tr-TR" sz="2400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</a:rPr>
              <a:t>goto</a:t>
            </a:r>
            <a:r>
              <a:rPr lang="tr-TR" altLang="tr-TR" sz="2000" b="1" smtClean="0">
                <a:latin typeface="Courier New" panose="02070309020205020404" pitchFamily="49" charset="0"/>
              </a:rPr>
              <a:t> </a:t>
            </a:r>
            <a:r>
              <a:rPr lang="tr-TR" altLang="tr-TR" sz="2400" smtClean="0"/>
              <a:t>deyimi yoktur)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4290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C5AA422-0758-40BE-86D7-6082E30F17C0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562600"/>
          </a:xfrm>
        </p:spPr>
        <p:txBody>
          <a:bodyPr/>
          <a:lstStyle/>
          <a:p>
            <a:pPr eaLnBrk="1" hangingPunct="1"/>
            <a:r>
              <a:rPr lang="en-US" altLang="tr-TR" smtClean="0"/>
              <a:t>F#</a:t>
            </a:r>
          </a:p>
          <a:p>
            <a:pPr lvl="1" eaLnBrk="1" hangingPunct="1"/>
            <a:r>
              <a:rPr lang="tr-TR" altLang="tr-TR" smtClean="0"/>
              <a:t>Sayaç kontrollü döngülerde olduğu gibi mantıksal kontrollü döngülerde de rekürsif fonksiyonlar kullanılır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 rec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whileLoop test body =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test()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body()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whileLoop test body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lvl="1" eaLnBrk="1" hangingPunct="1">
              <a:buFontTx/>
              <a:buNone/>
            </a:pPr>
            <a:r>
              <a:rPr lang="en-US" altLang="tr-TR" smtClean="0"/>
              <a:t>-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tr-TR" altLang="tr-TR" smtClean="0"/>
              <a:t> özyinelemeli fonksiyonu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tr-TR" altLang="tr-TR" smtClean="0"/>
              <a:t> ve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tr-TR" altLang="tr-TR" smtClean="0"/>
              <a:t> parametreleriyle tanımlanır. Test parametresi mantıksal kontrolü yapar body ise kontrolün doğru olduğu durumdaki yapılacak işlemi temsil eder</a:t>
            </a:r>
            <a:endParaRPr lang="en-US" altLang="tr-TR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0678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Mantıksal-Kontrollü Döngüler: Örnekler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E1765CE-26C4-4EAE-8EB9-DA7BE538E283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Kullanıcı Tarafından Yerleştirilen Döngü Kontrol Düzenekleri</a:t>
            </a:r>
            <a:endParaRPr lang="en-US" altLang="tr-TR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Programcılar döngüyü farklı bir şekilde kontrol etmek için komutları döngünün farklı bölgelerine yerleştirebilirler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Döngüler için basit tasarımlar yapılabilir </a:t>
            </a:r>
            <a:r>
              <a:rPr lang="en-US" altLang="tr-TR" smtClean="0"/>
              <a:t>(</a:t>
            </a:r>
            <a:r>
              <a:rPr lang="tr-TR" altLang="tr-TR" smtClean="0"/>
              <a:t>örn.</a:t>
            </a:r>
            <a:r>
              <a:rPr lang="en-US" altLang="tr-TR" smtClean="0"/>
              <a:t>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tr-TR" smtClean="0"/>
              <a:t>)</a:t>
            </a:r>
          </a:p>
          <a:p>
            <a:pPr marL="533400" indent="-533400" eaLnBrk="1" hangingPunct="1"/>
            <a:r>
              <a:rPr lang="tr-TR" altLang="tr-TR" smtClean="0"/>
              <a:t>İç içe döngüler için tasarım sorunları:</a:t>
            </a:r>
            <a:endParaRPr lang="en-US" altLang="tr-TR" smtClean="0"/>
          </a:p>
          <a:p>
            <a:pPr marL="533400" indent="-533400">
              <a:buFontTx/>
              <a:buNone/>
            </a:pPr>
            <a:r>
              <a:rPr lang="tr-TR" altLang="tr-TR" sz="2400" smtClean="0"/>
              <a:t>	1. Koşul ve döngüden çıkış tek bir kısım mı olmalı?</a:t>
            </a:r>
          </a:p>
          <a:p>
            <a:pPr marL="533400" indent="-533400">
              <a:buFontTx/>
              <a:buNone/>
            </a:pPr>
            <a:r>
              <a:rPr lang="tr-TR" altLang="tr-TR" sz="2400" smtClean="0"/>
              <a:t>	2. Kontrol birden çok döngüden dışarı çıkabilmeli mi?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ECA8F1A-C23C-4EFA-AD15-FC09F1D904AE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tr-TR" smtClean="0"/>
              <a:t>C , C++, Java, Perl ve C#</a:t>
            </a:r>
            <a:r>
              <a:rPr lang="tr-TR" altLang="tr-TR" smtClean="0"/>
              <a:t>’ta koşulsuz, etiketsiz bir kademe çıkış (</a:t>
            </a:r>
            <a:r>
              <a:rPr lang="tr-TR" altLang="tr-TR" sz="2400" b="1" smtClean="0">
                <a:latin typeface="Courier New" panose="02070309020205020404" pitchFamily="49" charset="0"/>
              </a:rPr>
              <a:t>break</a:t>
            </a:r>
            <a:r>
              <a:rPr lang="tr-TR" altLang="tr-TR" b="1" smtClean="0"/>
              <a:t>)</a:t>
            </a:r>
          </a:p>
          <a:p>
            <a:r>
              <a:rPr lang="tr-TR" altLang="tr-TR" smtClean="0"/>
              <a:t> Java, C#: Bir öncekine ilaveten, koşulsuz etiketli birkaç kademeli çıkış (Java’da </a:t>
            </a:r>
            <a:r>
              <a:rPr lang="tr-TR" altLang="tr-TR" sz="2400" b="1" smtClean="0">
                <a:latin typeface="Courier New" panose="02070309020205020404" pitchFamily="49" charset="0"/>
              </a:rPr>
              <a:t>break</a:t>
            </a:r>
            <a:r>
              <a:rPr lang="tr-TR" altLang="tr-TR" smtClean="0"/>
              <a:t>, Perl’de </a:t>
            </a:r>
            <a:r>
              <a:rPr lang="tr-TR" altLang="tr-TR" sz="2400" b="1" smtClean="0">
                <a:latin typeface="Courier New" panose="02070309020205020404" pitchFamily="49" charset="0"/>
              </a:rPr>
              <a:t>last</a:t>
            </a:r>
            <a:r>
              <a:rPr lang="tr-TR" altLang="tr-TR" smtClean="0"/>
              <a:t>)</a:t>
            </a:r>
          </a:p>
          <a:p>
            <a:r>
              <a:rPr lang="tr-TR" altLang="tr-TR" smtClean="0"/>
              <a:t>C, C++ ve Python, döngüyü bitirmeyen, ancak kontrol kısmına gönderen, </a:t>
            </a:r>
            <a:r>
              <a:rPr lang="tr-TR" altLang="tr-TR" sz="2400" b="1" smtClean="0">
                <a:latin typeface="Courier New" panose="02070309020205020404" pitchFamily="49" charset="0"/>
              </a:rPr>
              <a:t>continue </a:t>
            </a:r>
            <a:r>
              <a:rPr lang="tr-TR" altLang="tr-TR" smtClean="0"/>
              <a:t>ifadesine sahip</a:t>
            </a:r>
          </a:p>
          <a:p>
            <a:r>
              <a:rPr lang="tr-TR" altLang="tr-TR" smtClean="0"/>
              <a:t>Java ve Perl’de </a:t>
            </a:r>
            <a:r>
              <a:rPr lang="tr-TR" altLang="tr-TR" sz="2400" b="1" smtClean="0">
                <a:latin typeface="Courier New" panose="02070309020205020404" pitchFamily="49" charset="0"/>
              </a:rPr>
              <a:t>continue</a:t>
            </a:r>
            <a:r>
              <a:rPr lang="tr-TR" altLang="tr-TR" b="1" smtClean="0"/>
              <a:t> </a:t>
            </a:r>
            <a:r>
              <a:rPr lang="tr-TR" altLang="tr-TR" smtClean="0"/>
              <a:t>komutlarının etiket sürümleri de olabilir</a:t>
            </a:r>
            <a:endParaRPr lang="en-US" altLang="tr-TR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Kullanıcı Tarafından Yerleştirilen Döngü Kontrol Düzenekleri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0E91EC8-D08D-46FF-A1C8-3AE8FB976767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Veri Yapılarına Dayalı Döngüler</a:t>
            </a:r>
            <a:endParaRPr lang="en-US" altLang="tr-TR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r>
              <a:rPr lang="tr-TR" altLang="tr-TR" smtClean="0"/>
              <a:t>Bir veri yapısını ve sırasını döngünün kontrolü için kullanmak</a:t>
            </a:r>
          </a:p>
          <a:p>
            <a:r>
              <a:rPr lang="tr-TR" altLang="tr-TR" smtClean="0"/>
              <a:t>Kontrol mekanizması: Varsa veri yapısının bir sonraki elemanını </a:t>
            </a:r>
            <a:r>
              <a:rPr lang="tr-TR" altLang="tr-TR" i="1" smtClean="0"/>
              <a:t>dönen</a:t>
            </a:r>
            <a:r>
              <a:rPr lang="tr-TR" altLang="tr-TR" smtClean="0"/>
              <a:t> bir fonksiyon, yoksa döngü biter</a:t>
            </a:r>
          </a:p>
          <a:p>
            <a:r>
              <a:rPr lang="tr-TR" altLang="tr-TR" smtClean="0"/>
              <a:t>C'de </a:t>
            </a:r>
            <a:r>
              <a:rPr lang="tr-TR" altLang="tr-TR" b="1" smtClean="0">
                <a:latin typeface="Courier New" panose="02070309020205020404" pitchFamily="49" charset="0"/>
              </a:rPr>
              <a:t>for</a:t>
            </a:r>
            <a:r>
              <a:rPr lang="tr-TR" altLang="tr-TR" b="1" smtClean="0"/>
              <a:t> </a:t>
            </a:r>
            <a:r>
              <a:rPr lang="tr-TR" altLang="tr-TR" smtClean="0"/>
              <a:t>bu amaçla kullanıcı tanımlı yapı kullanılabilir:</a:t>
            </a:r>
          </a:p>
          <a:p>
            <a:pPr>
              <a:buFontTx/>
              <a:buNone/>
            </a:pPr>
            <a:r>
              <a:rPr lang="tr-TR" altLang="tr-TR" b="1" smtClean="0">
                <a:latin typeface="Courier New" panose="02070309020205020404" pitchFamily="49" charset="0"/>
              </a:rPr>
              <a:t> </a:t>
            </a:r>
            <a:r>
              <a:rPr lang="en-US" altLang="tr-TR" sz="2000" b="1" smtClean="0">
                <a:latin typeface="Courier New" panose="02070309020205020404" pitchFamily="49" charset="0"/>
              </a:rPr>
              <a:t>for</a:t>
            </a:r>
            <a:r>
              <a:rPr lang="en-US" altLang="tr-TR" sz="2000" smtClean="0">
                <a:latin typeface="Courier New" panose="02070309020205020404" pitchFamily="49" charset="0"/>
              </a:rPr>
              <a:t> (p=root; p==NULL; traverse(p)){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	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C6CFC6D-04F4-4A28-B6C2-29A73D889DAA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tr-TR" sz="2000" smtClean="0"/>
              <a:t> </a:t>
            </a:r>
            <a:r>
              <a:rPr lang="en-US" altLang="tr-TR" smtClean="0"/>
              <a:t>PHP</a:t>
            </a:r>
          </a:p>
          <a:p>
            <a:pPr eaLnBrk="1" hangingPunct="1">
              <a:buFontTx/>
              <a:buNone/>
            </a:pPr>
            <a:r>
              <a:rPr lang="en-US" altLang="tr-TR" sz="2000" smtClean="0"/>
              <a:t>  - </a:t>
            </a:r>
            <a:r>
              <a:rPr lang="en-US" altLang="tr-TR" sz="2000" smtClean="0">
                <a:latin typeface="Courier New" panose="02070309020205020404" pitchFamily="49" charset="0"/>
              </a:rPr>
              <a:t>current</a:t>
            </a:r>
            <a:r>
              <a:rPr lang="en-US" altLang="tr-TR" sz="2000" smtClean="0"/>
              <a:t> </a:t>
            </a:r>
            <a:r>
              <a:rPr lang="tr-TR" altLang="tr-TR" sz="2400" smtClean="0"/>
              <a:t>işaretçinin o andaki işlediği dizi elemanını temsil eder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000" smtClean="0"/>
              <a:t>  - </a:t>
            </a:r>
            <a:r>
              <a:rPr lang="en-US" altLang="tr-TR" sz="2000" smtClean="0">
                <a:latin typeface="Courier New" panose="02070309020205020404" pitchFamily="49" charset="0"/>
              </a:rPr>
              <a:t>next</a:t>
            </a:r>
            <a:r>
              <a:rPr lang="tr-TR" altLang="tr-TR" sz="2400" smtClean="0"/>
              <a:t>,</a:t>
            </a:r>
            <a:r>
              <a:rPr lang="en-US" altLang="tr-TR" sz="20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</a:rPr>
              <a:t>current</a:t>
            </a:r>
            <a:r>
              <a:rPr lang="en-US" altLang="tr-TR" sz="2000" smtClean="0"/>
              <a:t> </a:t>
            </a:r>
            <a:r>
              <a:rPr lang="tr-TR" altLang="tr-TR" sz="2400" smtClean="0"/>
              <a:t>değerini bir sonraki elemana taşır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000" smtClean="0"/>
              <a:t>  - </a:t>
            </a:r>
            <a:r>
              <a:rPr lang="en-US" altLang="tr-TR" sz="2000" smtClean="0">
                <a:latin typeface="Courier New" panose="02070309020205020404" pitchFamily="49" charset="0"/>
              </a:rPr>
              <a:t>reset</a:t>
            </a:r>
            <a:r>
              <a:rPr lang="tr-TR" altLang="tr-TR" sz="2400" smtClean="0"/>
              <a:t>,</a:t>
            </a:r>
            <a:r>
              <a:rPr lang="en-US" altLang="tr-TR" sz="20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</a:rPr>
              <a:t>current</a:t>
            </a:r>
            <a:r>
              <a:rPr lang="en-US" altLang="tr-TR" sz="2000" smtClean="0"/>
              <a:t> </a:t>
            </a:r>
            <a:r>
              <a:rPr lang="tr-TR" altLang="tr-TR" sz="2400" smtClean="0"/>
              <a:t>değerini dizinin ilk elemanına taşır</a:t>
            </a:r>
            <a:endParaRPr lang="en-US" altLang="tr-TR" sz="2400" smtClean="0"/>
          </a:p>
          <a:p>
            <a:pPr eaLnBrk="1" hangingPunct="1"/>
            <a:endParaRPr lang="en-US" altLang="tr-TR" sz="2000" smtClean="0"/>
          </a:p>
          <a:p>
            <a:pPr eaLnBrk="1" hangingPunct="1"/>
            <a:r>
              <a:rPr lang="en-US" altLang="tr-TR" smtClean="0">
                <a:solidFill>
                  <a:srgbClr val="333399"/>
                </a:solidFill>
              </a:rPr>
              <a:t>Java </a:t>
            </a:r>
            <a:r>
              <a:rPr lang="tr-TR" altLang="tr-TR" smtClean="0">
                <a:solidFill>
                  <a:srgbClr val="333399"/>
                </a:solidFill>
              </a:rPr>
              <a:t>7</a:t>
            </a:r>
            <a:r>
              <a:rPr lang="en-US" altLang="tr-TR" smtClean="0">
                <a:solidFill>
                  <a:srgbClr val="333399"/>
                </a:solidFill>
              </a:rPr>
              <a:t>.0 (</a:t>
            </a:r>
            <a:r>
              <a:rPr lang="tr-TR" altLang="tr-TR" smtClean="0">
                <a:solidFill>
                  <a:srgbClr val="333399"/>
                </a:solidFill>
              </a:rPr>
              <a:t>foreach gibi davranan </a:t>
            </a:r>
            <a:r>
              <a:rPr lang="tr-TR" altLang="tr-TR" sz="2000" b="1" smtClean="0">
                <a:solidFill>
                  <a:srgbClr val="333399"/>
                </a:solidFill>
                <a:latin typeface="Courier New" panose="02070309020205020404" pitchFamily="49" charset="0"/>
              </a:rPr>
              <a:t>for</a:t>
            </a:r>
            <a:r>
              <a:rPr lang="tr-TR" altLang="tr-TR" smtClean="0">
                <a:solidFill>
                  <a:srgbClr val="333399"/>
                </a:solidFill>
              </a:rPr>
              <a:t> kullanımı</a:t>
            </a:r>
            <a:r>
              <a:rPr lang="en-US" altLang="tr-TR" smtClean="0">
                <a:solidFill>
                  <a:srgbClr val="333399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rgbClr val="333399"/>
                </a:solidFill>
              </a:rPr>
              <a:t> </a:t>
            </a:r>
            <a:r>
              <a:rPr lang="en-US" altLang="tr-TR" sz="1600" smtClean="0">
                <a:solidFill>
                  <a:srgbClr val="333399"/>
                </a:solidFill>
              </a:rPr>
              <a:t>    </a:t>
            </a:r>
            <a:r>
              <a:rPr lang="tr-TR" altLang="tr-TR" sz="2400" smtClean="0">
                <a:solidFill>
                  <a:srgbClr val="333399"/>
                </a:solidFill>
              </a:rPr>
              <a:t>Diziler ve diğer sınıflarda kullanılan döngü ara yüzleri,</a:t>
            </a:r>
            <a:r>
              <a:rPr lang="en-US" altLang="tr-TR" sz="2400" smtClean="0">
                <a:solidFill>
                  <a:srgbClr val="333399"/>
                </a:solidFill>
              </a:rPr>
              <a:t> </a:t>
            </a:r>
            <a:r>
              <a:rPr lang="tr-TR" altLang="tr-TR" sz="2400" smtClean="0">
                <a:solidFill>
                  <a:srgbClr val="333399"/>
                </a:solidFill>
              </a:rPr>
              <a:t>örn</a:t>
            </a:r>
            <a:r>
              <a:rPr lang="en-US" altLang="tr-TR" sz="2400" smtClean="0">
                <a:solidFill>
                  <a:srgbClr val="333399"/>
                </a:solidFill>
              </a:rPr>
              <a:t>., </a:t>
            </a:r>
            <a:r>
              <a:rPr lang="en-US" altLang="tr-TR" sz="2000" smtClean="0">
                <a:solidFill>
                  <a:srgbClr val="333399"/>
                </a:solidFill>
                <a:latin typeface="Courier New" panose="02070309020205020404" pitchFamily="49" charset="0"/>
              </a:rPr>
              <a:t>ArrayList</a:t>
            </a:r>
          </a:p>
          <a:p>
            <a:pPr lvl="1" eaLnBrk="1" hangingPunct="1"/>
            <a:endParaRPr lang="en-US" altLang="tr-TR" sz="1600" smtClean="0">
              <a:solidFill>
                <a:srgbClr val="333399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solidFill>
                  <a:srgbClr val="333399"/>
                </a:solidFill>
              </a:rPr>
              <a:t>       </a:t>
            </a:r>
            <a:r>
              <a:rPr lang="en-US" altLang="tr-TR" sz="2000" b="1" smtClean="0">
                <a:solidFill>
                  <a:srgbClr val="33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tr-TR" sz="2000" smtClean="0">
                <a:solidFill>
                  <a:srgbClr val="333399"/>
                </a:solidFill>
                <a:latin typeface="Courier New" panose="02070309020205020404" pitchFamily="49" charset="0"/>
              </a:rPr>
              <a:t> (String myElement : myList) { … }</a:t>
            </a:r>
            <a:endParaRPr lang="en-US" altLang="tr-TR" sz="2000" b="1" smtClean="0">
              <a:latin typeface="Courier New" panose="02070309020205020404" pitchFamily="49" charset="0"/>
            </a:endParaRPr>
          </a:p>
        </p:txBody>
      </p:sp>
      <p:sp>
        <p:nvSpPr>
          <p:cNvPr id="39941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610600" cy="838200"/>
          </a:xfrm>
        </p:spPr>
        <p:txBody>
          <a:bodyPr/>
          <a:lstStyle/>
          <a:p>
            <a:r>
              <a:rPr lang="tr-TR" altLang="tr-TR" smtClean="0"/>
              <a:t>Veri Yapılarına Dayalı Döngüler</a:t>
            </a:r>
            <a:r>
              <a:rPr lang="en-US" altLang="tr-TR" sz="3200" smtClean="0"/>
              <a:t> </a:t>
            </a:r>
            <a:r>
              <a:rPr lang="en-US" altLang="tr-TR" sz="2200" smtClean="0"/>
              <a:t>(</a:t>
            </a:r>
            <a:r>
              <a:rPr lang="tr-TR" altLang="tr-TR" sz="2200" smtClean="0"/>
              <a:t>devamı</a:t>
            </a:r>
            <a:r>
              <a:rPr lang="en-US" altLang="tr-TR" sz="2200" smtClean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0E1A3CE-179F-48B5-A3EA-28963C4B76D2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685800" y="2286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tr-TR" altLang="tr-TR"/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457200" y="1295400"/>
            <a:ext cx="84582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tr-TR" sz="2800">
                <a:solidFill>
                  <a:srgbClr val="333399"/>
                </a:solidFill>
                <a:latin typeface="Lucida Sans Unicode" panose="020B0602030504020204" pitchFamily="34" charset="0"/>
              </a:rPr>
              <a:t>C# ve F#’ta (ve diğer .NET dilleri) Java 7.0’a benzeyen kapsamlı kütüphane sınıfları vardır (diziler, listeler, yığınlar ve kuyruklar). Bu yapılarda bulunan elemanların tümünü </a:t>
            </a:r>
            <a:r>
              <a:rPr lang="en-US" altLang="tr-TR" sz="2000" b="1">
                <a:solidFill>
                  <a:srgbClr val="333399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tr-TR" sz="2800">
                <a:solidFill>
                  <a:srgbClr val="333399"/>
                </a:solidFill>
                <a:latin typeface="Lucida Sans Unicode" panose="020B0602030504020204" pitchFamily="34" charset="0"/>
              </a:rPr>
              <a:t> döngüsüyle gezebiliriz. </a:t>
            </a:r>
            <a:r>
              <a:rPr lang="tr-TR" altLang="tr-TR" sz="2800">
                <a:solidFill>
                  <a:srgbClr val="333399"/>
                </a:solidFill>
                <a:latin typeface="Lucida Sans Unicode" panose="020B0602030504020204" pitchFamily="34" charset="0"/>
              </a:rPr>
              <a:t>Kullanıcı tanımlı koleksiyonlar </a:t>
            </a:r>
            <a:r>
              <a:rPr lang="tr-TR" altLang="tr-TR" sz="20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tr-TR" altLang="tr-TR" sz="2800">
                <a:solidFill>
                  <a:srgbClr val="333399"/>
                </a:solidFill>
                <a:latin typeface="Lucida Sans Unicode" panose="020B0602030504020204" pitchFamily="34" charset="0"/>
              </a:rPr>
              <a:t> arabirimi ve ayrıca </a:t>
            </a:r>
            <a:r>
              <a:rPr lang="tr-TR" altLang="tr-TR" sz="20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tr-TR" altLang="tr-TR" sz="2800">
                <a:solidFill>
                  <a:srgbClr val="333399"/>
                </a:solidFill>
                <a:latin typeface="Lucida Sans Unicode" panose="020B0602030504020204" pitchFamily="34" charset="0"/>
              </a:rPr>
              <a:t> kullanabilen uygulamalar kullanılabilir</a:t>
            </a:r>
            <a:endParaRPr lang="en-US" altLang="tr-TR" sz="2800">
              <a:solidFill>
                <a:srgbClr val="333399"/>
              </a:solidFill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tr-TR" sz="2800">
                <a:solidFill>
                  <a:srgbClr val="333399"/>
                </a:solidFill>
                <a:latin typeface="Lucida Sans Unicode" panose="020B0602030504020204" pitchFamily="34" charset="0"/>
              </a:rPr>
              <a:t>	</a:t>
            </a: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names = </a:t>
            </a:r>
            <a:r>
              <a:rPr lang="en-US" altLang="tr-TR" sz="18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names.Add("Bob");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names.Add("Carol");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names.Add("Ted");</a:t>
            </a:r>
            <a:r>
              <a:rPr lang="en-US" altLang="tr-TR" sz="18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tr-TR" sz="18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foreach</a:t>
            </a: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(Strings name </a:t>
            </a:r>
            <a:r>
              <a:rPr lang="en-US" altLang="tr-TR" sz="18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tr-TR" sz="18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Console.WriteLine ("Name: {0}", name);</a:t>
            </a:r>
          </a:p>
        </p:txBody>
      </p:sp>
      <p:sp>
        <p:nvSpPr>
          <p:cNvPr id="40966" name="Title 1"/>
          <p:cNvSpPr txBox="1">
            <a:spLocks/>
          </p:cNvSpPr>
          <p:nvPr/>
        </p:nvSpPr>
        <p:spPr bwMode="auto">
          <a:xfrm>
            <a:off x="609600" y="3810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tr-TR" altLang="tr-TR" sz="3600">
                <a:solidFill>
                  <a:srgbClr val="666699"/>
                </a:solidFill>
                <a:latin typeface="Lucida Sans Unicode" panose="020B0602030504020204" pitchFamily="34" charset="0"/>
              </a:rPr>
              <a:t>Veri Yapılarına Dayalı Döngüler</a:t>
            </a:r>
            <a:r>
              <a:rPr lang="en-US" altLang="tr-TR" sz="3200">
                <a:solidFill>
                  <a:srgbClr val="666699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tr-TR" sz="2200">
                <a:solidFill>
                  <a:srgbClr val="666699"/>
                </a:solidFill>
                <a:latin typeface="Lucida Sans Unicode" panose="020B0602030504020204" pitchFamily="34" charset="0"/>
              </a:rPr>
              <a:t>(</a:t>
            </a:r>
            <a:r>
              <a:rPr lang="tr-TR" altLang="tr-TR" sz="2200">
                <a:solidFill>
                  <a:srgbClr val="666699"/>
                </a:solidFill>
                <a:latin typeface="Lucida Sans Unicode" panose="020B0602030504020204" pitchFamily="34" charset="0"/>
              </a:rPr>
              <a:t>devamı</a:t>
            </a:r>
            <a:r>
              <a:rPr lang="en-US" altLang="tr-TR" sz="2200">
                <a:solidFill>
                  <a:srgbClr val="666699"/>
                </a:solidFill>
                <a:latin typeface="Lucida Sans Unicode" panose="020B0602030504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334000"/>
          </a:xfrm>
        </p:spPr>
        <p:txBody>
          <a:bodyPr/>
          <a:lstStyle/>
          <a:p>
            <a:r>
              <a:rPr lang="tr-TR" altLang="tr-TR" smtClean="0"/>
              <a:t>Ruby </a:t>
            </a:r>
            <a:r>
              <a:rPr lang="tr-TR" altLang="tr-TR" i="1" smtClean="0"/>
              <a:t>blokları</a:t>
            </a:r>
            <a:r>
              <a:rPr lang="tr-TR" altLang="tr-TR" smtClean="0"/>
              <a:t> kod dizileridir ve bloklar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 end </a:t>
            </a:r>
            <a:r>
              <a:rPr lang="tr-TR" altLang="tr-TR" smtClean="0"/>
              <a:t>kodları arasında tanımlanmıştır</a:t>
            </a:r>
            <a:endParaRPr lang="en-US" altLang="tr-TR" smtClean="0"/>
          </a:p>
          <a:p>
            <a:pPr lvl="1"/>
            <a:r>
              <a:rPr lang="tr-TR" altLang="tr-TR" smtClean="0">
                <a:cs typeface="Courier New" panose="02070309020205020404" pitchFamily="49" charset="0"/>
              </a:rPr>
              <a:t>Bloklar döngü oluşturabilmek için metotlarla beraber kullanılabilirler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/>
            <a:r>
              <a:rPr lang="tr-TR" altLang="tr-TR" smtClean="0">
                <a:cs typeface="Courier New" panose="02070309020205020404" pitchFamily="49" charset="0"/>
              </a:rPr>
              <a:t>Önceden tanımlanmış döngü metotları</a:t>
            </a:r>
            <a:r>
              <a:rPr lang="en-US" altLang="tr-TR" smtClean="0">
                <a:cs typeface="Courier New" panose="02070309020205020404" pitchFamily="49" charset="0"/>
              </a:rPr>
              <a:t> 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tr-TR" smtClean="0">
                <a:cs typeface="Courier New" panose="02070309020205020404" pitchFamily="49" charset="0"/>
              </a:rPr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altLang="tr-TR" smtClean="0">
                <a:cs typeface="Courier New" panose="02070309020205020404" pitchFamily="49" charset="0"/>
              </a:rPr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en-US" altLang="tr-TR" smtClean="0">
                <a:cs typeface="Courier New" panose="02070309020205020404" pitchFamily="49" charset="0"/>
              </a:rPr>
              <a:t>):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3.times {puts ″Hey!″}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list.each {|value| puts value}</a:t>
            </a:r>
          </a:p>
          <a:p>
            <a:pPr>
              <a:buFontTx/>
              <a:buNone/>
            </a:pPr>
            <a:r>
              <a:rPr lang="en-US" altLang="tr-TR" smtClean="0">
                <a:cs typeface="Courier New" panose="02070309020205020404" pitchFamily="49" charset="0"/>
              </a:rPr>
              <a:t>     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bir dizi</a:t>
            </a:r>
            <a:r>
              <a:rPr lang="en-US" altLang="tr-TR" smtClean="0">
                <a:cs typeface="Courier New" panose="02070309020205020404" pitchFamily="49" charset="0"/>
              </a:rPr>
              <a:t>;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tr-TR" smtClean="0">
                <a:cs typeface="Courier New" panose="02070309020205020404" pitchFamily="49" charset="0"/>
              </a:rPr>
              <a:t> i</a:t>
            </a:r>
            <a:r>
              <a:rPr lang="tr-TR" altLang="tr-TR" smtClean="0">
                <a:cs typeface="Courier New" panose="02070309020205020404" pitchFamily="49" charset="0"/>
              </a:rPr>
              <a:t>se bir blok parametresi</a:t>
            </a:r>
            <a:r>
              <a:rPr lang="en-US" altLang="tr-TR" smtClean="0"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1.upto(5) {|x| print x, ″ ″}</a:t>
            </a:r>
          </a:p>
          <a:p>
            <a:pPr lvl="1">
              <a:buFontTx/>
              <a:buNone/>
            </a:pPr>
            <a:r>
              <a:rPr lang="en-US" altLang="tr-TR" smtClean="0">
                <a:cs typeface="Courier New" panose="02070309020205020404" pitchFamily="49" charset="0"/>
              </a:rPr>
              <a:t>- </a:t>
            </a:r>
            <a:r>
              <a:rPr lang="tr-TR" altLang="tr-TR" smtClean="0">
                <a:cs typeface="Courier New" panose="02070309020205020404" pitchFamily="49" charset="0"/>
              </a:rPr>
              <a:t>Ruby bir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altLang="tr-TR" smtClean="0">
                <a:cs typeface="Courier New" panose="02070309020205020404" pitchFamily="49" charset="0"/>
              </a:rPr>
              <a:t> komutuna sahiptir; fakat Ruby, komutunu çalıştırabilmek için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tr-TR" altLang="tr-TR" smtClean="0">
                <a:cs typeface="Courier New" panose="02070309020205020404" pitchFamily="49" charset="0"/>
              </a:rPr>
              <a:t> metoduna dönüştürmesi gerekmektedir</a:t>
            </a:r>
            <a:endParaRPr lang="en-US" altLang="tr-TR" smtClean="0">
              <a:cs typeface="Courier New" panose="02070309020205020404" pitchFamily="49" charset="0"/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74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F4C0374-BC86-4913-B6BD-0A0BB2CBBAEA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610600" cy="838200"/>
          </a:xfrm>
        </p:spPr>
        <p:txBody>
          <a:bodyPr/>
          <a:lstStyle/>
          <a:p>
            <a:r>
              <a:rPr lang="tr-TR" altLang="tr-TR" smtClean="0"/>
              <a:t>Veri Yapılarına Dayalı Döngüler</a:t>
            </a:r>
            <a:r>
              <a:rPr lang="en-US" altLang="tr-TR" sz="3200" smtClean="0"/>
              <a:t> </a:t>
            </a:r>
            <a:r>
              <a:rPr lang="en-US" altLang="tr-TR" sz="2200" smtClean="0"/>
              <a:t>(</a:t>
            </a:r>
            <a:r>
              <a:rPr lang="tr-TR" altLang="tr-TR" sz="2200" smtClean="0"/>
              <a:t>devamı</a:t>
            </a:r>
            <a:r>
              <a:rPr lang="en-US" altLang="tr-TR" sz="220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A0E8471-9077-483E-B4A9-554EE87D47DC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Kontrol Komutları</a:t>
            </a:r>
            <a:r>
              <a:rPr lang="en-US" altLang="tr-TR" smtClean="0"/>
              <a:t>: </a:t>
            </a:r>
            <a:r>
              <a:rPr lang="tr-TR" altLang="tr-TR" smtClean="0"/>
              <a:t>Gelişim</a:t>
            </a:r>
            <a:endParaRPr lang="en-US" altLang="tr-TR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FORTRAN I kontrol komutları doğrudan IBM 704 donanımını tasarlayanlar tarafından hazırlanmıştır</a:t>
            </a:r>
          </a:p>
          <a:p>
            <a:r>
              <a:rPr lang="tr-TR" altLang="tr-TR" smtClean="0"/>
              <a:t> 1960’larda bu konudaki çalışmalar devam etmiştir</a:t>
            </a:r>
            <a:endParaRPr lang="en-US" altLang="tr-TR" smtClean="0"/>
          </a:p>
          <a:p>
            <a:pPr lvl="1"/>
            <a:r>
              <a:rPr lang="tr-TR" altLang="tr-TR" sz="2000" smtClean="0"/>
              <a:t>Önemli bir sonuç: Bütün akış diyagramlarının bir mantıksal döngü ve bir de iki yön seçmeli mantıksal ifadelerle kodlanabileceği ispat edilmiştir (Böhm ve Jacopini, 1966)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610600" cy="838200"/>
          </a:xfrm>
        </p:spPr>
        <p:txBody>
          <a:bodyPr/>
          <a:lstStyle/>
          <a:p>
            <a:r>
              <a:rPr lang="tr-TR" altLang="tr-TR" smtClean="0"/>
              <a:t>Veri Yapılarına Dayalı Döngüler</a:t>
            </a:r>
            <a:r>
              <a:rPr lang="en-US" altLang="tr-TR" sz="3200" smtClean="0"/>
              <a:t> </a:t>
            </a:r>
            <a:r>
              <a:rPr lang="en-US" altLang="tr-TR" sz="2200" smtClean="0"/>
              <a:t>(</a:t>
            </a:r>
            <a:r>
              <a:rPr lang="tr-TR" altLang="tr-TR" sz="2200" smtClean="0"/>
              <a:t>devamı</a:t>
            </a:r>
            <a:r>
              <a:rPr lang="en-US" altLang="tr-TR" sz="2200" smtClean="0"/>
              <a:t>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Ada</a:t>
            </a:r>
          </a:p>
          <a:p>
            <a:pPr lvl="1"/>
            <a:r>
              <a:rPr lang="tr-TR" altLang="tr-TR" smtClean="0"/>
              <a:t>Ada dilinde döngü aralığı ile dizi indisi arasında ilişki kurulabilir</a:t>
            </a:r>
            <a:endParaRPr lang="en-US" altLang="tr-TR" smtClean="0"/>
          </a:p>
          <a:p>
            <a:pPr lvl="1"/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0.99;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MyArray: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(MyRange)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Integer;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...MyArray(Index) ...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6B565A6-6D75-4604-B548-5DB77F5914D1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910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149722B-B50D-4E67-ABAA-7BE0D35A61FC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Koşulsuz Dallanma</a:t>
            </a:r>
            <a:endParaRPr lang="en-US" altLang="tr-TR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r>
              <a:rPr lang="tr-TR" altLang="tr-TR" sz="2400" smtClean="0"/>
              <a:t>Programda belirtilen bir yere yürütme kontrolü aktarılır</a:t>
            </a:r>
          </a:p>
          <a:p>
            <a:r>
              <a:rPr lang="tr-TR" altLang="tr-TR" sz="2400" smtClean="0"/>
              <a:t>1960 ve 1970’li yılların en ateşli tartışma konusunu temsil eder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Temel sorun: Okunabilirlik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Bazı diller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tr-TR" altLang="tr-TR" sz="2400" smtClean="0"/>
              <a:t> komutu desteklemez</a:t>
            </a:r>
            <a:r>
              <a:rPr lang="en-US" altLang="tr-TR" sz="2400" smtClean="0"/>
              <a:t> (</a:t>
            </a:r>
            <a:r>
              <a:rPr lang="tr-TR" altLang="tr-TR" sz="2400" smtClean="0"/>
              <a:t>örn.,</a:t>
            </a:r>
            <a:r>
              <a:rPr lang="en-US" altLang="tr-TR" sz="2400" smtClean="0"/>
              <a:t> Java)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C#</a:t>
            </a:r>
            <a:r>
              <a:rPr lang="tr-TR" altLang="tr-TR" sz="2400" smtClean="0"/>
              <a:t>’ta</a:t>
            </a:r>
            <a:r>
              <a:rPr lang="en-US" altLang="tr-TR" sz="2400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tr-TR" sz="2400" smtClean="0"/>
              <a:t> </a:t>
            </a:r>
            <a:r>
              <a:rPr lang="tr-TR" altLang="tr-TR" sz="2400" smtClean="0"/>
              <a:t>komutu kullanılabilir</a:t>
            </a:r>
            <a:r>
              <a:rPr lang="en-US" altLang="tr-TR" sz="2400" smtClean="0"/>
              <a:t> (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tr-TR" altLang="tr-TR" sz="2400" smtClean="0"/>
              <a:t> komutlarında kullanılabilir</a:t>
            </a:r>
            <a:r>
              <a:rPr lang="en-US" altLang="tr-TR" sz="2400" smtClean="0"/>
              <a:t>)</a:t>
            </a:r>
          </a:p>
          <a:p>
            <a:r>
              <a:rPr lang="tr-TR" altLang="tr-TR" sz="2400" smtClean="0"/>
              <a:t>Döngü çıkış komutları kamufle edilmiş </a:t>
            </a:r>
            <a:r>
              <a:rPr lang="tr-TR" altLang="tr-TR" sz="2000" b="1" smtClean="0">
                <a:latin typeface="Courier New" panose="02070309020205020404" pitchFamily="49" charset="0"/>
              </a:rPr>
              <a:t>goto</a:t>
            </a:r>
            <a:r>
              <a:rPr lang="tr-TR" altLang="tr-TR" sz="2400" smtClean="0"/>
              <a:t>’lardır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5161FD-0D3F-4A0A-999B-E03AD24A2F2B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Güvenlikli Komutları</a:t>
            </a:r>
            <a:endParaRPr lang="en-US" altLang="tr-TR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Dijkstra</a:t>
            </a:r>
            <a:r>
              <a:rPr lang="tr-TR" altLang="tr-TR" smtClean="0"/>
              <a:t> tarafından tasarlanmıştır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Amaç: Yeni programlama metodolojilerini geliştirme esnasında desteklemek ve onlara kaynak sunmak (doğrulama)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Eşzamanlı programlama için iki dilsel mekanizmayı temel alır</a:t>
            </a:r>
            <a:r>
              <a:rPr lang="en-US" altLang="tr-TR" smtClean="0"/>
              <a:t> (CSP </a:t>
            </a:r>
            <a:r>
              <a:rPr lang="tr-TR" altLang="tr-TR" smtClean="0"/>
              <a:t>ve</a:t>
            </a:r>
            <a:r>
              <a:rPr lang="en-US" altLang="tr-TR" smtClean="0"/>
              <a:t> Ada</a:t>
            </a:r>
            <a:r>
              <a:rPr lang="tr-TR" altLang="tr-TR" smtClean="0"/>
              <a:t>’da</a:t>
            </a:r>
            <a:r>
              <a:rPr lang="en-US" altLang="tr-TR" smtClean="0"/>
              <a:t>)</a:t>
            </a:r>
          </a:p>
          <a:p>
            <a:pPr eaLnBrk="1" hangingPunct="1"/>
            <a:r>
              <a:rPr lang="en-US" altLang="tr-TR" smtClean="0"/>
              <a:t>Temel Fikir: </a:t>
            </a:r>
            <a:r>
              <a:rPr lang="tr-TR" altLang="tr-TR" smtClean="0"/>
              <a:t>D</a:t>
            </a:r>
            <a:r>
              <a:rPr lang="en-US" altLang="tr-TR" smtClean="0"/>
              <a:t>eğerlendirme sırası önemli değilse, program</a:t>
            </a:r>
            <a:r>
              <a:rPr lang="tr-TR" altLang="tr-TR" smtClean="0"/>
              <a:t>ı</a:t>
            </a:r>
            <a:r>
              <a:rPr lang="en-US" altLang="tr-TR" smtClean="0"/>
              <a:t> tek belirtmeniz gerekir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5BF0D6E-3F5E-4A16-BBFF-059B5B7C0228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Güvenlikli Seçme Komutları</a:t>
            </a:r>
            <a:endParaRPr lang="en-US" altLang="tr-TR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b="1" smtClean="0"/>
              <a:t>Biçimi</a:t>
            </a:r>
            <a:endParaRPr lang="en-US" altLang="tr-TR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cs typeface="Courier New" panose="02070309020205020404" pitchFamily="49" charset="0"/>
              </a:rPr>
              <a:t>&lt;Boolean expr&gt; -&gt; &lt;statement&gt;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tr-TR" sz="2000" smtClean="0">
                <a:cs typeface="Courier New" panose="02070309020205020404" pitchFamily="49" charset="0"/>
              </a:rPr>
              <a:t>&lt;Boolean expr&gt; -&gt; &lt;statement&gt;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tr-TR" sz="2000" smtClean="0">
                <a:cs typeface="Courier New" panose="02070309020205020404" pitchFamily="49" charset="0"/>
              </a:rPr>
              <a:t>&lt;Boolean expr&gt; -&gt; &lt;statement&gt;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Semantik: Yapıya ulaşıldığında,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Tüm Boolean ifadeleri değerlendirilir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Eğer birden fazla doğru ifade varsa non-deterministik bir algoritma seçilmelidir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Eğer doğru ifade yoksa çalışma zamanı hatası verilir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Güvenlikli Seçme Komutları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0947290-3805-4AA3-9212-79AE4DD9ECC7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pic>
        <p:nvPicPr>
          <p:cNvPr id="471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44613"/>
            <a:ext cx="6005513" cy="4827587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13E3322-2D96-4B1B-B064-49A377490D9A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Güvenlikli Döngü Komutları</a:t>
            </a:r>
            <a:endParaRPr lang="en-US" altLang="tr-TR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b="1" smtClean="0"/>
              <a:t>Biçimi</a:t>
            </a:r>
            <a:endParaRPr lang="en-US" altLang="tr-TR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do</a:t>
            </a:r>
            <a:r>
              <a:rPr lang="en-US" altLang="tr-TR" smtClean="0"/>
              <a:t> &lt;Boolean&gt; -&gt; &lt;statement&gt;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[]</a:t>
            </a:r>
            <a:r>
              <a:rPr lang="en-US" altLang="tr-TR" smtClean="0"/>
              <a:t> &lt;Boolean&gt; -&gt; &lt;statement&gt;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[]</a:t>
            </a:r>
            <a:r>
              <a:rPr lang="en-US" altLang="tr-TR" smtClean="0">
                <a:latin typeface="Courier New" panose="02070309020205020404" pitchFamily="49" charset="0"/>
              </a:rPr>
              <a:t> </a:t>
            </a:r>
            <a:r>
              <a:rPr lang="en-US" altLang="tr-TR" smtClean="0"/>
              <a:t>&lt;Boolean&gt; -&gt; &lt;statement&gt;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od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Semantik: Her bir adım için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Tüm Boolean ifadeleri değerlendirilir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Eğer birden fazla doğru varsa seçme komutlarındaki gibi tanımlı olmayan bir seçim yapılır ve döngünün başına geri dönülür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Eğer hepsi yanlışsa döngüden çıkılır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AC173A0-169E-424B-9274-E1D100117C83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Güvenlikli Komutlar: Gerekçe</a:t>
            </a:r>
            <a:endParaRPr lang="en-US" altLang="tr-TR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Kontrol deyimleri ve program doğrulama arasında güçlü bir bağlantı vardır</a:t>
            </a:r>
            <a:endParaRPr lang="en-US" altLang="tr-TR" smtClean="0"/>
          </a:p>
          <a:p>
            <a:pPr eaLnBrk="1" hangingPunct="1"/>
            <a:r>
              <a:rPr lang="tr-TR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tr-TR" altLang="tr-TR" smtClean="0"/>
              <a:t> komutlarının doğrulanması imkansızdır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Doğrulama seçim ve mantıksal öntest döngüleri için mümkündür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Güvenlikli kontrollerin doğrulanması daha basittir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2370214-97C2-4770-9968-91EB42AB1210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Sonuçlar</a:t>
            </a:r>
            <a:endParaRPr lang="en-US" altLang="tr-TR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Komut düzeyli yapılarda çeşitlilik</a:t>
            </a:r>
          </a:p>
          <a:p>
            <a:r>
              <a:rPr lang="tr-TR" altLang="tr-TR" smtClean="0"/>
              <a:t>Bu kısımda bahsettiğimiz seçme ve ön kontrollü döngüler dışındaki diğer kontrol komutları dilin büyüklüğü ile kolay yazılabilirlik arasındaki tercih sorunudur</a:t>
            </a:r>
          </a:p>
          <a:p>
            <a:r>
              <a:rPr lang="tr-TR" altLang="tr-TR" smtClean="0"/>
              <a:t>Fonksiyonel ve mantıksal dillerdeki kontrol yapıları bu kısımda bahsettiğimiz yapılardan farklıdır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4105090-70E3-4691-92FC-BD732055949C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Kontrol Yapısı</a:t>
            </a:r>
            <a:endParaRPr lang="en-US" altLang="tr-TR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Bir </a:t>
            </a:r>
            <a:r>
              <a:rPr lang="tr-TR" altLang="tr-TR" i="1" smtClean="0"/>
              <a:t>kontrol yapısı </a:t>
            </a:r>
            <a:r>
              <a:rPr lang="tr-TR" altLang="tr-TR" smtClean="0"/>
              <a:t>bir kontrol komutu ve onun kontrolündeki komutlardan oluşur</a:t>
            </a:r>
          </a:p>
          <a:p>
            <a:r>
              <a:rPr lang="tr-TR" altLang="tr-TR" smtClean="0"/>
              <a:t> Tasarım sorusu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Kontrol yapısının birden çok girişi var mıdır</a:t>
            </a:r>
            <a:r>
              <a:rPr lang="en-US" altLang="tr-TR" smtClean="0"/>
              <a:t>?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B999FF8-FFE6-4AAF-84AE-3DE6052B637D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Seçme Komutları</a:t>
            </a:r>
            <a:endParaRPr lang="en-US" altLang="tr-TR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altLang="tr-TR" smtClean="0"/>
              <a:t>Bir </a:t>
            </a:r>
            <a:r>
              <a:rPr lang="nn-NO" altLang="tr-TR" i="1" smtClean="0"/>
              <a:t>seçme komutu </a:t>
            </a:r>
            <a:r>
              <a:rPr lang="nn-NO" altLang="tr-TR" smtClean="0"/>
              <a:t>yürümekte olan</a:t>
            </a:r>
            <a:r>
              <a:rPr lang="tr-TR" altLang="tr-TR" smtClean="0"/>
              <a:t> programda iki veya daha fazla yoldan birini seçmemizi sağlar</a:t>
            </a:r>
          </a:p>
          <a:p>
            <a:r>
              <a:rPr lang="tr-TR" altLang="tr-TR" smtClean="0"/>
              <a:t>İki kategoriye ayrılır:</a:t>
            </a:r>
          </a:p>
          <a:p>
            <a:pPr lvl="1"/>
            <a:r>
              <a:rPr lang="tr-TR" altLang="tr-TR" smtClean="0"/>
              <a:t>İki yollu seçiciler</a:t>
            </a:r>
          </a:p>
          <a:p>
            <a:pPr lvl="1"/>
            <a:r>
              <a:rPr lang="tr-TR" altLang="tr-TR" smtClean="0"/>
              <a:t>Çok yollu seçiciler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6A6D6C6-53E2-47B5-8160-091C246E8838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İki Yollu Seçme Komutları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 Genel şekli:</a:t>
            </a:r>
          </a:p>
          <a:p>
            <a:pPr marL="93345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000" smtClean="0"/>
              <a:t>control_expression</a:t>
            </a:r>
          </a:p>
          <a:p>
            <a:pPr marL="93345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cs typeface="Courier New" panose="02070309020205020404" pitchFamily="49" charset="0"/>
              </a:rPr>
              <a:t>clause</a:t>
            </a:r>
          </a:p>
          <a:p>
            <a:pPr marL="93345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cs typeface="Courier New" panose="02070309020205020404" pitchFamily="49" charset="0"/>
              </a:rPr>
              <a:t>clause</a:t>
            </a:r>
          </a:p>
          <a:p>
            <a:r>
              <a:rPr lang="tr-TR" altLang="tr-TR" smtClean="0"/>
              <a:t>Tasarım Sorunları:</a:t>
            </a:r>
          </a:p>
          <a:p>
            <a:pPr marL="933450" lvl="1" indent="-533400"/>
            <a:r>
              <a:rPr lang="tr-TR" altLang="tr-TR" smtClean="0"/>
              <a:t>Kontrol ifadesinin şekli ve tipi ne olacak?</a:t>
            </a:r>
          </a:p>
          <a:p>
            <a:pPr marL="933450" lvl="1" indent="-533400"/>
            <a:r>
              <a:rPr lang="en-US" altLang="tr-TR" b="1" smtClean="0">
                <a:latin typeface="Courier New" panose="02070309020205020404" pitchFamily="49" charset="0"/>
              </a:rPr>
              <a:t>then</a:t>
            </a:r>
            <a:r>
              <a:rPr lang="tr-TR" altLang="tr-TR" b="1" smtClean="0">
                <a:latin typeface="Courier New" panose="02070309020205020404" pitchFamily="49" charset="0"/>
              </a:rPr>
              <a:t> </a:t>
            </a:r>
            <a:r>
              <a:rPr lang="tr-TR" altLang="tr-TR" smtClean="0"/>
              <a:t>ve </a:t>
            </a:r>
            <a:r>
              <a:rPr lang="en-US" altLang="tr-TR" b="1" smtClean="0">
                <a:latin typeface="Courier New" panose="02070309020205020404" pitchFamily="49" charset="0"/>
              </a:rPr>
              <a:t>else </a:t>
            </a:r>
            <a:r>
              <a:rPr lang="tr-TR" altLang="tr-TR" smtClean="0"/>
              <a:t>terimleri nasıl belirlenecek?</a:t>
            </a:r>
          </a:p>
          <a:p>
            <a:pPr marL="933450" lvl="1" indent="-533400"/>
            <a:r>
              <a:rPr lang="tr-TR" altLang="tr-TR" smtClean="0"/>
              <a:t>İç içe geçmiş seçicilerin anlamları nasıl belirlenecek?</a:t>
            </a:r>
            <a:endParaRPr lang="en-US" altLang="tr-T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BD6A1C5-B771-48B6-96E8-B70E97CD1F58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Kontrol İfadeleri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Eğer ayrılmış sözcükler ya da diğer sentaktik işaretleyiciler kullanılmamışsa, kontrol ifadeleri parantez içerisinde belirtilir (örn., if(stmnts))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 C89, C99, Python </a:t>
            </a:r>
            <a:r>
              <a:rPr lang="tr-TR" altLang="tr-TR" smtClean="0"/>
              <a:t>ve</a:t>
            </a:r>
            <a:r>
              <a:rPr lang="en-US" altLang="tr-TR" smtClean="0"/>
              <a:t> C++ </a:t>
            </a:r>
            <a:r>
              <a:rPr lang="tr-TR" altLang="tr-TR" smtClean="0"/>
              <a:t>kontrol ifadeleri aritmetik ifadelerden oluşabilir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Diğer dillerin çoğunda kontrol ifadeleri Boolean veri tipi olmalıdır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Lucida Sans Unicode" pitchFamily="34" charset="0"/>
              </a:rPr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4874620-841A-4553-9A33-E903E6C00142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Cümle Formu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Çoğu çağdaş dilde, then ve else bloklarının içerisinde basit veya birleşik komutlar kullanılabilir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Perl’de tüm cümleler ayraçlarla sınırlandırılmış olmalıdır (ayraçların içerisindeki kodlar birleşik olmalıdır)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Fortran 95, Ada, Python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Ruby</a:t>
            </a:r>
            <a:r>
              <a:rPr lang="tr-TR" altLang="tr-TR" sz="2400" smtClean="0"/>
              <a:t>’de cümleler kod dizilerinden oluşurlar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Python</a:t>
            </a:r>
            <a:r>
              <a:rPr lang="tr-TR" altLang="tr-TR" sz="2400" smtClean="0"/>
              <a:t> cümleleri tanımak için çentik (“”) kullanır</a:t>
            </a:r>
          </a:p>
          <a:p>
            <a:pPr eaLnBrk="1" hangingPunct="1">
              <a:buFontTx/>
              <a:buNone/>
            </a:pPr>
            <a:r>
              <a:rPr lang="tr-TR" altLang="tr-TR" sz="2400" smtClean="0"/>
              <a:t> </a:t>
            </a:r>
            <a:r>
              <a:rPr lang="en-US" altLang="tr-TR" sz="2400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</a:rPr>
              <a:t> x &gt; y :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x = y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print </a:t>
            </a:r>
            <a:r>
              <a:rPr lang="en-US" altLang="tr-TR" sz="2000" smtClean="0"/>
              <a:t>"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x was greater than y</a:t>
            </a:r>
            <a:r>
              <a:rPr lang="en-US" altLang="tr-TR" sz="2000" smtClean="0"/>
              <a:t>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3775</TotalTime>
  <Words>2520</Words>
  <PresentationFormat>Ekran Gösterisi (4:3)</PresentationFormat>
  <Paragraphs>469</Paragraphs>
  <Slides>47</Slides>
  <Notes>38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3" baseType="lpstr">
      <vt:lpstr>Times</vt:lpstr>
      <vt:lpstr>Lucida Sans Unicode</vt:lpstr>
      <vt:lpstr>Arial</vt:lpstr>
      <vt:lpstr>Courier New</vt:lpstr>
      <vt:lpstr>Calibri</vt:lpstr>
      <vt:lpstr>1_sebesta</vt:lpstr>
      <vt:lpstr>Bölüm 8</vt:lpstr>
      <vt:lpstr>Bölüm 8 Konular</vt:lpstr>
      <vt:lpstr>Akış Kontrolünün Seviyeleri</vt:lpstr>
      <vt:lpstr>Kontrol Komutları: Gelişim</vt:lpstr>
      <vt:lpstr>Kontrol Yapısı</vt:lpstr>
      <vt:lpstr>Seçme Komutları</vt:lpstr>
      <vt:lpstr>İki Yollu Seçme Komutları</vt:lpstr>
      <vt:lpstr>Kontrol İfadeleri</vt:lpstr>
      <vt:lpstr>Cümle Formu</vt:lpstr>
      <vt:lpstr>Yuvalama Seçiciler</vt:lpstr>
      <vt:lpstr>Yuvalama Seçiciler (devamı)</vt:lpstr>
      <vt:lpstr>Yuvalama Seçiciler (devamı)</vt:lpstr>
      <vt:lpstr>Yuvalama Seçiciler (devamı)</vt:lpstr>
      <vt:lpstr>Seçme İfadeleri</vt:lpstr>
      <vt:lpstr>Çok Yollu Seçme Komutları</vt:lpstr>
      <vt:lpstr>Çok Yollu Seçme Komutları: Örnekler</vt:lpstr>
      <vt:lpstr>Çok Yollu Seçme Komutları: Örnekler</vt:lpstr>
      <vt:lpstr>Çok Yollu Seçme Komutları: Örnekler</vt:lpstr>
      <vt:lpstr>PowerPoint Sunusu</vt:lpstr>
      <vt:lpstr>Çok Yollu Seçicilerin Uygulanması</vt:lpstr>
      <vt:lpstr>Çok Yollu Seçmede if Kullanımı</vt:lpstr>
      <vt:lpstr>Çok Yollu Seçmede if Kullanımı</vt:lpstr>
      <vt:lpstr>Scheme’in Çok Yollu Seçicisi</vt:lpstr>
      <vt:lpstr>Döngülü Komutlar</vt:lpstr>
      <vt:lpstr>Sayaç Kontrollü Döngüler</vt:lpstr>
      <vt:lpstr>Sayaç Kontrollü Döngüler: Örnekler</vt:lpstr>
      <vt:lpstr>Sayaç Kontrollü Döngüler: Örnekler</vt:lpstr>
      <vt:lpstr>Sayaç Kontrollü Döngüler: Örnekler</vt:lpstr>
      <vt:lpstr>Sayaç Kontrollü Döngüler: Örnekler</vt:lpstr>
      <vt:lpstr>Sayaç Kontrollü Döngüler: Örnekler</vt:lpstr>
      <vt:lpstr>Mantıksal-Kontrollü Döngüler</vt:lpstr>
      <vt:lpstr>Mantıksal-Kontrollü Döngüler: Örnekler</vt:lpstr>
      <vt:lpstr>Mantıksal-Kontrollü Döngüler: Örnekler</vt:lpstr>
      <vt:lpstr>Kullanıcı Tarafından Yerleştirilen Döngü Kontrol Düzenekleri</vt:lpstr>
      <vt:lpstr>Kullanıcı Tarafından Yerleştirilen Döngü Kontrol Düzenekleri</vt:lpstr>
      <vt:lpstr>Veri Yapılarına Dayalı Döngüler</vt:lpstr>
      <vt:lpstr>Veri Yapılarına Dayalı Döngüler (devamı)</vt:lpstr>
      <vt:lpstr>PowerPoint Sunusu</vt:lpstr>
      <vt:lpstr>Veri Yapılarına Dayalı Döngüler (devamı)</vt:lpstr>
      <vt:lpstr>Veri Yapılarına Dayalı Döngüler (devamı)</vt:lpstr>
      <vt:lpstr>Koşulsuz Dallanma</vt:lpstr>
      <vt:lpstr>Güvenlikli Komutları</vt:lpstr>
      <vt:lpstr>Güvenlikli Seçme Komutları</vt:lpstr>
      <vt:lpstr>Güvenlikli Seçme Komutları</vt:lpstr>
      <vt:lpstr>Güvenlikli Döngü Komutları</vt:lpstr>
      <vt:lpstr>Güvenlikli Komutlar: Gerekçe</vt:lpstr>
      <vt:lpstr>Sonuçlar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2014-06-29T06:35:19Z</dcterms:modified>
</cp:coreProperties>
</file>