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7"/>
  </p:notesMasterIdLst>
  <p:sldIdLst>
    <p:sldId id="256" r:id="rId2"/>
    <p:sldId id="258" r:id="rId3"/>
    <p:sldId id="321" r:id="rId4"/>
    <p:sldId id="259" r:id="rId5"/>
    <p:sldId id="260" r:id="rId6"/>
    <p:sldId id="261" r:id="rId7"/>
    <p:sldId id="262" r:id="rId8"/>
    <p:sldId id="322" r:id="rId9"/>
    <p:sldId id="327" r:id="rId10"/>
    <p:sldId id="263" r:id="rId11"/>
    <p:sldId id="264" r:id="rId12"/>
    <p:sldId id="266" r:id="rId13"/>
    <p:sldId id="334" r:id="rId14"/>
    <p:sldId id="328" r:id="rId15"/>
    <p:sldId id="269" r:id="rId16"/>
    <p:sldId id="329" r:id="rId17"/>
    <p:sldId id="270" r:id="rId18"/>
    <p:sldId id="271" r:id="rId19"/>
    <p:sldId id="272" r:id="rId20"/>
    <p:sldId id="273" r:id="rId21"/>
    <p:sldId id="276" r:id="rId22"/>
    <p:sldId id="323" r:id="rId23"/>
    <p:sldId id="335" r:id="rId24"/>
    <p:sldId id="279" r:id="rId25"/>
    <p:sldId id="280" r:id="rId26"/>
    <p:sldId id="282" r:id="rId27"/>
    <p:sldId id="286" r:id="rId28"/>
    <p:sldId id="287" r:id="rId29"/>
    <p:sldId id="288" r:id="rId30"/>
    <p:sldId id="289" r:id="rId31"/>
    <p:sldId id="324" r:id="rId32"/>
    <p:sldId id="290" r:id="rId33"/>
    <p:sldId id="291" r:id="rId34"/>
    <p:sldId id="292" r:id="rId35"/>
    <p:sldId id="336" r:id="rId36"/>
    <p:sldId id="337" r:id="rId37"/>
    <p:sldId id="295" r:id="rId38"/>
    <p:sldId id="296" r:id="rId39"/>
    <p:sldId id="333" r:id="rId40"/>
    <p:sldId id="330" r:id="rId41"/>
    <p:sldId id="340" r:id="rId42"/>
    <p:sldId id="341" r:id="rId43"/>
    <p:sldId id="331" r:id="rId44"/>
    <p:sldId id="338" r:id="rId45"/>
    <p:sldId id="339" r:id="rId46"/>
    <p:sldId id="308" r:id="rId47"/>
    <p:sldId id="314" r:id="rId48"/>
    <p:sldId id="342" r:id="rId49"/>
    <p:sldId id="343" r:id="rId50"/>
    <p:sldId id="344" r:id="rId51"/>
    <p:sldId id="316" r:id="rId52"/>
    <p:sldId id="318" r:id="rId53"/>
    <p:sldId id="319" r:id="rId54"/>
    <p:sldId id="320" r:id="rId55"/>
    <p:sldId id="326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598" autoAdjust="0"/>
  </p:normalViewPr>
  <p:slideViewPr>
    <p:cSldViewPr>
      <p:cViewPr varScale="1">
        <p:scale>
          <a:sx n="70" d="100"/>
          <a:sy n="70" d="100"/>
        </p:scale>
        <p:origin x="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F52CC20-3568-4333-B51B-52DD4F73D30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52824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A3FF7AB-A9C6-41AD-B299-85105113C8D9}" type="slidenum">
              <a:rPr lang="en-US" altLang="tr-TR" sz="1200"/>
              <a:pPr/>
              <a:t>1</a:t>
            </a:fld>
            <a:endParaRPr lang="en-US" altLang="tr-T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282154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FF25ED8-248F-4559-951D-7F03B7A8FBB5}" type="slidenum">
              <a:rPr lang="en-US" altLang="tr-TR" sz="1200"/>
              <a:pPr/>
              <a:t>10</a:t>
            </a:fld>
            <a:endParaRPr lang="en-US" altLang="tr-TR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7873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7147B12-8ABC-4226-AB82-D1217CFD7D2C}" type="slidenum">
              <a:rPr lang="en-US" altLang="tr-TR" sz="1200"/>
              <a:pPr/>
              <a:t>11</a:t>
            </a:fld>
            <a:endParaRPr lang="en-US" altLang="tr-T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892542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E58DD75-7A93-40B1-AC1E-A041DAD3D5FC}" type="slidenum">
              <a:rPr lang="en-US" altLang="tr-TR" sz="1200"/>
              <a:pPr/>
              <a:t>12</a:t>
            </a:fld>
            <a:endParaRPr lang="en-US" altLang="tr-T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0593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7F20283-CFA6-4604-8466-741C560556FA}" type="slidenum">
              <a:rPr lang="en-US" altLang="tr-TR" sz="1200"/>
              <a:pPr/>
              <a:t>14</a:t>
            </a:fld>
            <a:endParaRPr lang="en-US" altLang="tr-T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55649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32305A7-D79A-4158-BC36-210B29703169}" type="slidenum">
              <a:rPr lang="en-US" altLang="tr-TR" sz="1200"/>
              <a:pPr/>
              <a:t>15</a:t>
            </a:fld>
            <a:endParaRPr lang="en-US" altLang="tr-TR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04841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8D886AE-A412-413D-A45F-A84457939C94}" type="slidenum">
              <a:rPr lang="en-US" altLang="tr-TR" sz="1200"/>
              <a:pPr/>
              <a:t>16</a:t>
            </a:fld>
            <a:endParaRPr lang="en-US" altLang="tr-TR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74244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245FD95-834D-4F2C-8ABB-61F762E9B38D}" type="slidenum">
              <a:rPr lang="en-US" altLang="tr-TR" sz="1200"/>
              <a:pPr/>
              <a:t>17</a:t>
            </a:fld>
            <a:endParaRPr lang="en-US" altLang="tr-TR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9619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7D0F768-4038-4742-9B7C-3EE6E9549F17}" type="slidenum">
              <a:rPr lang="en-US" altLang="tr-TR" sz="1200"/>
              <a:pPr/>
              <a:t>18</a:t>
            </a:fld>
            <a:endParaRPr lang="en-US" altLang="tr-TR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970863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35C3E92-C45A-4858-AF00-D1D588F388B1}" type="slidenum">
              <a:rPr lang="en-US" altLang="tr-TR" sz="1200"/>
              <a:pPr/>
              <a:t>19</a:t>
            </a:fld>
            <a:endParaRPr lang="en-US" altLang="tr-TR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22203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FE8A839-1693-4162-912B-4B3BE3BB1979}" type="slidenum">
              <a:rPr lang="en-US" altLang="tr-TR" sz="1200"/>
              <a:pPr/>
              <a:t>20</a:t>
            </a:fld>
            <a:endParaRPr lang="en-US" altLang="tr-TR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4133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CB62186-48EC-48A4-ABC6-6C07AD9075BF}" type="slidenum">
              <a:rPr lang="en-US" altLang="tr-TR" sz="1200"/>
              <a:pPr/>
              <a:t>2</a:t>
            </a:fld>
            <a:endParaRPr lang="en-US" altLang="tr-TR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7373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FB0F3B2-3FB1-4391-84AC-3E12EF9727E4}" type="slidenum">
              <a:rPr lang="en-US" altLang="tr-TR" sz="1200"/>
              <a:pPr/>
              <a:t>21</a:t>
            </a:fld>
            <a:endParaRPr lang="en-US" altLang="tr-TR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344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5B8ECB5-5968-405F-A30A-A01308DA62A1}" type="slidenum">
              <a:rPr lang="en-US" altLang="tr-TR" sz="1200"/>
              <a:pPr/>
              <a:t>22</a:t>
            </a:fld>
            <a:endParaRPr lang="en-US" altLang="tr-TR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419555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547260D-E9CB-4CC4-AC85-759FA4ECE901}" type="slidenum">
              <a:rPr lang="en-US" altLang="tr-TR" sz="1200"/>
              <a:pPr/>
              <a:t>24</a:t>
            </a:fld>
            <a:endParaRPr lang="en-US" altLang="tr-TR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581890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38AC252-4529-44E6-8016-4E349A520B8C}" type="slidenum">
              <a:rPr lang="en-US" altLang="tr-TR" sz="1200"/>
              <a:pPr/>
              <a:t>25</a:t>
            </a:fld>
            <a:endParaRPr lang="en-US" altLang="tr-TR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949136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E3E02A8-EA5B-4802-B491-26F943221505}" type="slidenum">
              <a:rPr lang="en-US" altLang="tr-TR" sz="1200"/>
              <a:pPr/>
              <a:t>26</a:t>
            </a:fld>
            <a:endParaRPr lang="en-US" altLang="tr-TR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002567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96DFE6A-F833-4FCE-BF14-60484EFD8BD8}" type="slidenum">
              <a:rPr lang="en-US" altLang="tr-TR" sz="1200"/>
              <a:pPr/>
              <a:t>27</a:t>
            </a:fld>
            <a:endParaRPr lang="en-US" altLang="tr-TR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733991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F870AEB-ECC6-4484-A277-E705A8FB592A}" type="slidenum">
              <a:rPr lang="en-US" altLang="tr-TR" sz="1200"/>
              <a:pPr/>
              <a:t>28</a:t>
            </a:fld>
            <a:endParaRPr lang="en-US" altLang="tr-TR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567627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D4DB1AB-E1BD-465B-AC9C-6EF62A0989E5}" type="slidenum">
              <a:rPr lang="en-US" altLang="tr-TR" sz="1200"/>
              <a:pPr/>
              <a:t>29</a:t>
            </a:fld>
            <a:endParaRPr lang="en-US" altLang="tr-TR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976986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2BEC199-F68A-4B0C-8C26-C3EE3E1B9DE8}" type="slidenum">
              <a:rPr lang="en-US" altLang="tr-TR" sz="1200"/>
              <a:pPr/>
              <a:t>30</a:t>
            </a:fld>
            <a:endParaRPr lang="en-US" altLang="tr-TR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589001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1F3DCA5-D76F-4E65-88E4-71DEB754FC13}" type="slidenum">
              <a:rPr lang="en-US" altLang="tr-TR" sz="1200"/>
              <a:pPr/>
              <a:t>31</a:t>
            </a:fld>
            <a:endParaRPr lang="en-US" altLang="tr-TR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4656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562658E-F7EF-4E02-B461-FEC2FE375049}" type="slidenum">
              <a:rPr lang="en-US" altLang="tr-TR" sz="1200"/>
              <a:pPr/>
              <a:t>3</a:t>
            </a:fld>
            <a:endParaRPr lang="en-US" altLang="tr-T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08316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89972A1-55BD-40B1-8201-672B479FF287}" type="slidenum">
              <a:rPr lang="en-US" altLang="tr-TR" sz="1200"/>
              <a:pPr/>
              <a:t>32</a:t>
            </a:fld>
            <a:endParaRPr lang="en-US" altLang="tr-TR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817315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4CA3120-FA60-42D0-A87B-1A2844B44E34}" type="slidenum">
              <a:rPr lang="en-US" altLang="tr-TR" sz="1200"/>
              <a:pPr/>
              <a:t>33</a:t>
            </a:fld>
            <a:endParaRPr lang="en-US" altLang="tr-TR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20627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62C9A07-1F73-4B1E-9B97-965073F61E1A}" type="slidenum">
              <a:rPr lang="en-US" altLang="tr-TR" sz="1200"/>
              <a:pPr/>
              <a:t>34</a:t>
            </a:fld>
            <a:endParaRPr lang="en-US" altLang="tr-TR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881212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726583A-C63E-40D3-8174-9DCBD3DE5B61}" type="slidenum">
              <a:rPr lang="en-US" altLang="tr-TR" sz="1200"/>
              <a:pPr/>
              <a:t>37</a:t>
            </a:fld>
            <a:endParaRPr lang="en-US" altLang="tr-TR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308321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A50951C-3802-40AA-9092-E1415CB22755}" type="slidenum">
              <a:rPr lang="en-US" altLang="tr-TR" sz="1200"/>
              <a:pPr/>
              <a:t>38</a:t>
            </a:fld>
            <a:endParaRPr lang="en-US" altLang="tr-TR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618740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89F7709-F402-4A0A-9FF2-4779B6A0149F}" type="slidenum">
              <a:rPr lang="en-US" altLang="tr-TR" sz="1200"/>
              <a:pPr/>
              <a:t>40</a:t>
            </a:fld>
            <a:endParaRPr lang="en-US" altLang="tr-TR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990319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9C07C12-78E6-4AD7-BAC5-45BABC22495B}" type="slidenum">
              <a:rPr lang="en-US" altLang="tr-TR" sz="1200"/>
              <a:pPr/>
              <a:t>43</a:t>
            </a:fld>
            <a:endParaRPr lang="en-US" altLang="tr-TR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152882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  <p:sp>
        <p:nvSpPr>
          <p:cNvPr id="97284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A34A801-70E4-43ED-BEE5-6DE7442E8308}" type="slidenum">
              <a:rPr lang="en-US" altLang="tr-TR" sz="1200"/>
              <a:pPr/>
              <a:t>45</a:t>
            </a:fld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596428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A6B9176-4A1D-4657-90B8-C55D6C15C4F0}" type="slidenum">
              <a:rPr lang="en-US" altLang="tr-TR" sz="1200"/>
              <a:pPr/>
              <a:t>46</a:t>
            </a:fld>
            <a:endParaRPr lang="en-US" altLang="tr-TR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635003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21455AF-AFBD-4EC6-9975-CFC5A3870971}" type="slidenum">
              <a:rPr lang="en-US" altLang="tr-TR" sz="1200"/>
              <a:pPr/>
              <a:t>47</a:t>
            </a:fld>
            <a:endParaRPr lang="en-US" altLang="tr-TR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42135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DF01628-9F7D-41CD-944D-C1BB35AB57A6}" type="slidenum">
              <a:rPr lang="en-US" altLang="tr-TR" sz="1200"/>
              <a:pPr/>
              <a:t>4</a:t>
            </a:fld>
            <a:endParaRPr lang="en-US" altLang="tr-TR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3092726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6902BCA-2300-42FD-8DA3-C0622B056BAA}" type="slidenum">
              <a:rPr lang="en-US" altLang="tr-TR" sz="1200"/>
              <a:pPr/>
              <a:t>51</a:t>
            </a:fld>
            <a:endParaRPr lang="en-US" altLang="tr-TR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825325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F28646B-1167-41ED-B1CF-14149AEC8B25}" type="slidenum">
              <a:rPr lang="en-US" altLang="tr-TR" sz="1200"/>
              <a:pPr/>
              <a:t>52</a:t>
            </a:fld>
            <a:endParaRPr lang="en-US" altLang="tr-TR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842508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6B58AC0-DE96-4414-80D9-18D9F0BD8403}" type="slidenum">
              <a:rPr lang="en-US" altLang="tr-TR" sz="1200"/>
              <a:pPr/>
              <a:t>53</a:t>
            </a:fld>
            <a:endParaRPr lang="en-US" altLang="tr-TR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2420890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DBF81DA-B9FC-48C5-9CB0-596A28D18036}" type="slidenum">
              <a:rPr lang="en-US" altLang="tr-TR" sz="1200"/>
              <a:pPr/>
              <a:t>54</a:t>
            </a:fld>
            <a:endParaRPr lang="en-US" altLang="tr-TR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684582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965F04C-AFB1-44D6-B225-D186A038BE83}" type="slidenum">
              <a:rPr lang="en-US" altLang="tr-TR" sz="1200"/>
              <a:pPr/>
              <a:t>55</a:t>
            </a:fld>
            <a:endParaRPr lang="en-US" altLang="tr-TR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5925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3CE620A-86F1-4B0A-8F59-D5C7BC08F515}" type="slidenum">
              <a:rPr lang="en-US" altLang="tr-TR" sz="1200"/>
              <a:pPr/>
              <a:t>5</a:t>
            </a:fld>
            <a:endParaRPr lang="en-US" altLang="tr-TR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36240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B98B9F4-196F-43C1-80D3-3B348F45DCD2}" type="slidenum">
              <a:rPr lang="en-US" altLang="tr-TR" sz="1200"/>
              <a:pPr/>
              <a:t>6</a:t>
            </a:fld>
            <a:endParaRPr lang="en-US" altLang="tr-TR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74889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8250964-7D64-412C-8568-4C0F766448F9}" type="slidenum">
              <a:rPr lang="en-US" altLang="tr-TR" sz="1200"/>
              <a:pPr/>
              <a:t>7</a:t>
            </a:fld>
            <a:endParaRPr lang="en-US" altLang="tr-T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71395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23F7308-275A-4045-AA65-F91462738904}" type="slidenum">
              <a:rPr lang="en-US" altLang="tr-TR" sz="1200"/>
              <a:pPr/>
              <a:t>8</a:t>
            </a:fld>
            <a:endParaRPr lang="en-US" altLang="tr-TR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57103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A860D6C-25BA-4DBF-91EA-09DD9F497C22}" type="slidenum">
              <a:rPr lang="en-US" altLang="tr-TR" sz="1200"/>
              <a:pPr/>
              <a:t>9</a:t>
            </a:fld>
            <a:endParaRPr lang="en-US" altLang="tr-T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21476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64313"/>
            <a:ext cx="18415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defRPr/>
            </a:pPr>
            <a:endParaRPr lang="tr-TR" sz="1200" smtClean="0"/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52400"/>
            <a:ext cx="504825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85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4E298C68-F49B-45FF-AE07-A05974CB0BE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3934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8821E19C-5B72-43AF-BE32-3D8A562E803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816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28CBF8EA-C918-40E9-B92A-ECE03189790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315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B366EFE2-FEC9-4DFF-A7ED-180A3A2D6B8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055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2C4B39EE-C983-4855-8993-8C836A19CD6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3422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F6D539F5-BE04-41A9-BC92-ED9B2D36269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2812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69A0D184-5305-4DF9-97E6-695C1DDAAF1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8230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2ED44CF9-A3AF-4E44-8425-B8895FB6A2A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537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3AEC05B9-B167-4AE7-A629-C6DD9BE8D93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5423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8D9C5AB0-4628-4360-90FB-03113E2A02B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6922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1-</a:t>
            </a:r>
            <a:fld id="{0390A7E9-1AB5-405F-B686-6EC3D48AB7D0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b="0" smtClean="0">
                <a:latin typeface="Arial" panose="020B0604020202020204" pitchFamily="34" charset="0"/>
              </a:rPr>
              <a:t>Bölüm 9</a:t>
            </a:r>
            <a:endParaRPr lang="en-US" altLang="tr-TR" b="0" smtClean="0">
              <a:latin typeface="Arial" panose="020B0604020202020204" pitchFamily="34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Alt Programlar</a:t>
            </a:r>
            <a:endParaRPr lang="en-US" altLang="tr-T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C32784E-E2A0-456C-B9C7-BA4DEBDA43F9}" type="slidenum">
              <a:rPr lang="en-US" altLang="tr-TR" sz="1000">
                <a:latin typeface="Arial" panose="020B0604020202020204" pitchFamily="34" charset="0"/>
              </a:rPr>
              <a:pPr/>
              <a:t>10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Pro</a:t>
            </a:r>
            <a:r>
              <a:rPr lang="tr-TR" altLang="tr-TR" smtClean="0"/>
              <a:t>sedürler ve Fonksiyonlar</a:t>
            </a:r>
            <a:r>
              <a:rPr lang="en-US" altLang="tr-TR" smtClean="0"/>
              <a:t>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Alt programların iki kategorisi vardır:</a:t>
            </a:r>
            <a:endParaRPr lang="en-US" altLang="tr-TR" smtClean="0"/>
          </a:p>
          <a:p>
            <a:pPr lvl="1" eaLnBrk="1" hangingPunct="1"/>
            <a:r>
              <a:rPr lang="en-US" altLang="tr-TR" i="1" smtClean="0"/>
              <a:t>Pro</a:t>
            </a:r>
            <a:r>
              <a:rPr lang="tr-TR" altLang="tr-TR" i="1" smtClean="0"/>
              <a:t>sedürler </a:t>
            </a:r>
            <a:r>
              <a:rPr lang="tr-TR" altLang="tr-TR" smtClean="0"/>
              <a:t> tanımlı parametreli hesaplamaların deyimlerinin toplamıdır</a:t>
            </a:r>
            <a:endParaRPr lang="en-US" altLang="tr-TR" smtClean="0"/>
          </a:p>
          <a:p>
            <a:pPr lvl="1" eaLnBrk="1" hangingPunct="1"/>
            <a:r>
              <a:rPr lang="en-US" altLang="tr-TR" i="1" smtClean="0"/>
              <a:t>F</a:t>
            </a:r>
            <a:r>
              <a:rPr lang="tr-TR" altLang="tr-TR" i="1" smtClean="0"/>
              <a:t>onksiyonlar  </a:t>
            </a:r>
            <a:r>
              <a:rPr lang="tr-TR" altLang="tr-TR" smtClean="0"/>
              <a:t>yapısal olarak prosedürlere benzerler</a:t>
            </a:r>
            <a:r>
              <a:rPr lang="en-US" altLang="tr-TR" smtClean="0"/>
              <a:t> </a:t>
            </a:r>
            <a:r>
              <a:rPr lang="tr-TR" altLang="tr-TR" smtClean="0"/>
              <a:t>fakat yapı bakımından</a:t>
            </a:r>
            <a:r>
              <a:rPr lang="en-US" altLang="tr-TR" smtClean="0"/>
              <a:t> </a:t>
            </a:r>
            <a:r>
              <a:rPr lang="tr-TR" altLang="tr-TR" smtClean="0"/>
              <a:t>matematiksel fonksiyonlar üzerine modellenmişlerdir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Yan etki yaratmamaları beklenir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Pratikte,programın yan etkisi vardır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DEB2197-9A5C-4BB7-8BBE-A8F2F3EDC934}" type="slidenum">
              <a:rPr lang="en-US" altLang="tr-TR" sz="1000">
                <a:latin typeface="Arial" panose="020B0604020202020204" pitchFamily="34" charset="0"/>
              </a:rPr>
              <a:pPr/>
              <a:t>11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01000" cy="685800"/>
          </a:xfrm>
        </p:spPr>
        <p:txBody>
          <a:bodyPr/>
          <a:lstStyle/>
          <a:p>
            <a:pPr eaLnBrk="1" hangingPunct="1"/>
            <a:r>
              <a:rPr lang="tr-TR" altLang="tr-TR" smtClean="0"/>
              <a:t>Altprogramların Tasarım Modelleri</a:t>
            </a:r>
            <a:endParaRPr lang="en-US" altLang="tr-TR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029200"/>
          </a:xfrm>
        </p:spPr>
        <p:txBody>
          <a:bodyPr/>
          <a:lstStyle/>
          <a:p>
            <a:pPr eaLnBrk="1" hangingPunct="1"/>
            <a:r>
              <a:rPr lang="tr-TR" altLang="tr-TR" sz="2000" smtClean="0"/>
              <a:t>Yerel değişkenler(</a:t>
            </a:r>
            <a:r>
              <a:rPr lang="en-US" altLang="tr-TR" sz="2000" smtClean="0"/>
              <a:t>local variables</a:t>
            </a:r>
            <a:r>
              <a:rPr lang="tr-TR" altLang="tr-TR" sz="2000" smtClean="0"/>
              <a:t>) </a:t>
            </a:r>
            <a:r>
              <a:rPr lang="en-US" altLang="tr-TR" sz="2000" smtClean="0"/>
              <a:t>stati</a:t>
            </a:r>
            <a:r>
              <a:rPr lang="tr-TR" altLang="tr-TR" sz="2000" smtClean="0"/>
              <a:t>k</a:t>
            </a:r>
            <a:r>
              <a:rPr lang="en-US" altLang="tr-TR" sz="2000" smtClean="0"/>
              <a:t> </a:t>
            </a:r>
            <a:r>
              <a:rPr lang="tr-TR" altLang="tr-TR" sz="2000" smtClean="0"/>
              <a:t>midir</a:t>
            </a:r>
            <a:r>
              <a:rPr lang="en-US" altLang="tr-TR" sz="2000" smtClean="0"/>
              <a:t> d</a:t>
            </a:r>
            <a:r>
              <a:rPr lang="tr-TR" altLang="tr-TR" sz="2000" smtClean="0"/>
              <a:t>i</a:t>
            </a:r>
            <a:r>
              <a:rPr lang="en-US" altLang="tr-TR" sz="2000" smtClean="0"/>
              <a:t>nami</a:t>
            </a:r>
            <a:r>
              <a:rPr lang="tr-TR" altLang="tr-TR" sz="2000" smtClean="0"/>
              <a:t>k midir</a:t>
            </a:r>
            <a:r>
              <a:rPr lang="en-US" altLang="tr-TR" sz="2000" smtClean="0"/>
              <a:t>?</a:t>
            </a:r>
          </a:p>
          <a:p>
            <a:pPr eaLnBrk="1" hangingPunct="1"/>
            <a:r>
              <a:rPr lang="en-US" altLang="tr-TR" sz="2000" smtClean="0"/>
              <a:t> </a:t>
            </a:r>
            <a:r>
              <a:rPr lang="tr-TR" altLang="tr-TR" sz="2000" smtClean="0"/>
              <a:t>Altprogram tanımları(</a:t>
            </a:r>
            <a:r>
              <a:rPr lang="en-US" altLang="tr-TR" sz="2000" smtClean="0"/>
              <a:t>subprogram</a:t>
            </a:r>
            <a:r>
              <a:rPr lang="tr-TR" altLang="tr-TR" sz="2000" smtClean="0"/>
              <a:t> </a:t>
            </a:r>
            <a:r>
              <a:rPr lang="en-US" altLang="tr-TR" sz="2000" smtClean="0"/>
              <a:t>definitions</a:t>
            </a:r>
            <a:r>
              <a:rPr lang="tr-TR" altLang="tr-TR" sz="2000" smtClean="0"/>
              <a:t>) diğer altprogram tanımlarında görünebilir mi</a:t>
            </a:r>
            <a:r>
              <a:rPr lang="en-US" altLang="tr-TR" sz="2000" smtClean="0"/>
              <a:t>?</a:t>
            </a:r>
          </a:p>
          <a:p>
            <a:pPr eaLnBrk="1" hangingPunct="1"/>
            <a:r>
              <a:rPr lang="tr-TR" altLang="tr-TR" sz="2000" smtClean="0"/>
              <a:t>Hangi</a:t>
            </a:r>
            <a:r>
              <a:rPr lang="en-US" altLang="tr-TR" sz="2000" smtClean="0"/>
              <a:t> </a:t>
            </a:r>
            <a:r>
              <a:rPr lang="tr-TR" altLang="tr-TR" sz="2000" smtClean="0"/>
              <a:t>Parametre-Geçirme</a:t>
            </a:r>
            <a:r>
              <a:rPr lang="en-US" altLang="tr-TR" sz="2000" smtClean="0"/>
              <a:t>(Parameter-Passing) </a:t>
            </a:r>
            <a:r>
              <a:rPr lang="tr-TR" altLang="tr-TR" sz="2000" smtClean="0"/>
              <a:t>m</a:t>
            </a:r>
            <a:r>
              <a:rPr lang="en-US" altLang="tr-TR" sz="2000" smtClean="0"/>
              <a:t>etodları </a:t>
            </a:r>
            <a:r>
              <a:rPr lang="tr-TR" altLang="tr-TR" sz="2000" smtClean="0"/>
              <a:t>sağlanmıştır</a:t>
            </a:r>
            <a:r>
              <a:rPr lang="en-US" altLang="tr-TR" sz="2000" smtClean="0"/>
              <a:t>?</a:t>
            </a:r>
          </a:p>
          <a:p>
            <a:pPr eaLnBrk="1" hangingPunct="1"/>
            <a:r>
              <a:rPr lang="tr-TR" altLang="tr-TR" sz="2000" smtClean="0"/>
              <a:t>P</a:t>
            </a:r>
            <a:r>
              <a:rPr lang="en-US" altLang="tr-TR" sz="2000" smtClean="0"/>
              <a:t>aramet</a:t>
            </a:r>
            <a:r>
              <a:rPr lang="tr-TR" altLang="tr-TR" sz="2000" smtClean="0"/>
              <a:t>r</a:t>
            </a:r>
            <a:r>
              <a:rPr lang="en-US" altLang="tr-TR" sz="2000" smtClean="0"/>
              <a:t>e t</a:t>
            </a:r>
            <a:r>
              <a:rPr lang="tr-TR" altLang="tr-TR" sz="2000" smtClean="0"/>
              <a:t>i</a:t>
            </a:r>
            <a:r>
              <a:rPr lang="en-US" altLang="tr-TR" sz="2000" smtClean="0"/>
              <a:t>p</a:t>
            </a:r>
            <a:r>
              <a:rPr lang="tr-TR" altLang="tr-TR" sz="2000" smtClean="0"/>
              <a:t>l</a:t>
            </a:r>
            <a:r>
              <a:rPr lang="en-US" altLang="tr-TR" sz="2000" smtClean="0"/>
              <a:t>e</a:t>
            </a:r>
            <a:r>
              <a:rPr lang="tr-TR" altLang="tr-TR" sz="2000" smtClean="0"/>
              <a:t>ri</a:t>
            </a:r>
            <a:r>
              <a:rPr lang="en-US" altLang="tr-TR" sz="2000" smtClean="0"/>
              <a:t> </a:t>
            </a:r>
            <a:r>
              <a:rPr lang="tr-TR" altLang="tr-TR" sz="2000" smtClean="0"/>
              <a:t>kontrol edilmiş midir</a:t>
            </a:r>
            <a:r>
              <a:rPr lang="en-US" altLang="tr-TR" sz="2000" smtClean="0"/>
              <a:t>?</a:t>
            </a:r>
          </a:p>
          <a:p>
            <a:pPr eaLnBrk="1" hangingPunct="1"/>
            <a:r>
              <a:rPr lang="tr-TR" altLang="tr-TR" sz="2000" smtClean="0"/>
              <a:t>Geçen(passed) bir altprogramın referans platformu(</a:t>
            </a:r>
            <a:r>
              <a:rPr lang="en-US" altLang="tr-TR" sz="2000" smtClean="0"/>
              <a:t>referencing environment</a:t>
            </a:r>
            <a:r>
              <a:rPr lang="tr-TR" altLang="tr-TR" sz="2000" smtClean="0"/>
              <a:t>) nedir</a:t>
            </a:r>
            <a:r>
              <a:rPr lang="en-US" altLang="tr-TR" sz="2000" smtClean="0"/>
              <a:t>?</a:t>
            </a:r>
          </a:p>
          <a:p>
            <a:pPr eaLnBrk="1" hangingPunct="1"/>
            <a:r>
              <a:rPr lang="en-US" altLang="tr-TR" sz="2000" smtClean="0"/>
              <a:t>Altprogramlar(Subprograms) </a:t>
            </a:r>
            <a:r>
              <a:rPr lang="tr-TR" altLang="tr-TR" sz="2000" smtClean="0"/>
              <a:t>aşırı-yüklenebilir mi(</a:t>
            </a:r>
            <a:r>
              <a:rPr lang="en-US" altLang="tr-TR" sz="2000" smtClean="0"/>
              <a:t>overloaded</a:t>
            </a:r>
            <a:r>
              <a:rPr lang="tr-TR" altLang="tr-TR" sz="2000" smtClean="0"/>
              <a:t>)</a:t>
            </a:r>
            <a:r>
              <a:rPr lang="en-US" altLang="tr-TR" sz="2000" smtClean="0"/>
              <a:t>?</a:t>
            </a:r>
          </a:p>
          <a:p>
            <a:pPr eaLnBrk="1" hangingPunct="1"/>
            <a:r>
              <a:rPr lang="en-US" altLang="tr-TR" sz="2000" smtClean="0"/>
              <a:t>Altprogramlar</a:t>
            </a:r>
            <a:r>
              <a:rPr lang="tr-TR" altLang="tr-TR" sz="2000" smtClean="0"/>
              <a:t>ın</a:t>
            </a:r>
            <a:r>
              <a:rPr lang="en-US" altLang="tr-TR" sz="2000" smtClean="0"/>
              <a:t>(Subprograms) </a:t>
            </a:r>
            <a:r>
              <a:rPr lang="tr-TR" altLang="tr-TR" sz="2000" smtClean="0"/>
              <a:t>soysal(</a:t>
            </a:r>
            <a:r>
              <a:rPr lang="en-US" altLang="tr-TR" sz="2000" smtClean="0"/>
              <a:t>generic</a:t>
            </a:r>
            <a:r>
              <a:rPr lang="tr-TR" altLang="tr-TR" sz="2000" smtClean="0"/>
              <a:t>) olmasına izin verilebilir mi</a:t>
            </a:r>
            <a:r>
              <a:rPr lang="en-US" altLang="tr-TR" sz="2000" smtClean="0"/>
              <a:t>?</a:t>
            </a:r>
          </a:p>
          <a:p>
            <a:pPr eaLnBrk="1" hangingPunct="1"/>
            <a:r>
              <a:rPr lang="tr-TR" altLang="tr-TR" sz="2000" smtClean="0"/>
              <a:t>Eğer dil altprogramın yuvalanmasına izin verirse,kapatma bunu desteklermi?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4AB51A5-BFE4-4C25-AB42-8B9ABBB6D197}" type="slidenum">
              <a:rPr lang="en-US" altLang="tr-TR" sz="1000">
                <a:latin typeface="Arial" panose="020B0604020202020204" pitchFamily="34" charset="0"/>
              </a:rPr>
              <a:pPr/>
              <a:t>12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Yerel Referans Platformları</a:t>
            </a:r>
            <a:endParaRPr lang="en-US" altLang="tr-TR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Eğer yerel değişkenler(</a:t>
            </a:r>
            <a:r>
              <a:rPr lang="en-US" altLang="tr-TR" sz="2400" smtClean="0"/>
              <a:t>local variables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yığın-dinamik(</a:t>
            </a:r>
            <a:r>
              <a:rPr lang="en-US" altLang="tr-TR" sz="2400" smtClean="0"/>
              <a:t>stack-dynamic</a:t>
            </a:r>
            <a:r>
              <a:rPr lang="tr-TR" altLang="tr-TR" sz="2400" smtClean="0"/>
              <a:t>) ise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400" smtClean="0"/>
              <a:t>     </a:t>
            </a:r>
            <a:r>
              <a:rPr lang="en-US" altLang="tr-TR" sz="2000" smtClean="0"/>
              <a:t>- A</a:t>
            </a:r>
            <a:r>
              <a:rPr lang="tr-TR" altLang="tr-TR" sz="2000" smtClean="0"/>
              <a:t>vantajlar</a:t>
            </a:r>
            <a:endParaRPr lang="en-US" altLang="tr-TR" sz="2000" smtClean="0"/>
          </a:p>
          <a:p>
            <a:pPr lvl="2" eaLnBrk="1" hangingPunct="1"/>
            <a:r>
              <a:rPr lang="tr-TR" altLang="tr-TR" sz="2000" smtClean="0"/>
              <a:t>Özyineleme(</a:t>
            </a:r>
            <a:r>
              <a:rPr lang="en-US" altLang="tr-TR" sz="2000" smtClean="0"/>
              <a:t>recursion</a:t>
            </a:r>
            <a:r>
              <a:rPr lang="tr-TR" altLang="tr-TR" sz="2000" smtClean="0"/>
              <a:t>) desteği</a:t>
            </a:r>
            <a:endParaRPr lang="en-US" altLang="tr-TR" sz="1900" smtClean="0"/>
          </a:p>
          <a:p>
            <a:pPr lvl="2" eaLnBrk="1" hangingPunct="1"/>
            <a:r>
              <a:rPr lang="tr-TR" altLang="tr-TR" sz="2000" smtClean="0"/>
              <a:t>Yereller(</a:t>
            </a:r>
            <a:r>
              <a:rPr lang="en-US" altLang="tr-TR" sz="2000" smtClean="0"/>
              <a:t>locals</a:t>
            </a:r>
            <a:r>
              <a:rPr lang="tr-TR" altLang="tr-TR" sz="2000" smtClean="0"/>
              <a:t>) için bellek bazı a</a:t>
            </a:r>
            <a:r>
              <a:rPr lang="en-US" altLang="tr-TR" sz="2000" smtClean="0"/>
              <a:t>ltprogramlar(</a:t>
            </a:r>
            <a:r>
              <a:rPr lang="tr-TR" altLang="tr-TR" sz="2000" smtClean="0"/>
              <a:t>s</a:t>
            </a:r>
            <a:r>
              <a:rPr lang="en-US" altLang="tr-TR" sz="2000" smtClean="0"/>
              <a:t>ubprograms)</a:t>
            </a:r>
            <a:r>
              <a:rPr lang="tr-TR" altLang="tr-TR" sz="2000" smtClean="0"/>
              <a:t> arasında paylaşılır</a:t>
            </a:r>
            <a:endParaRPr lang="en-US" altLang="tr-TR" sz="1900" smtClean="0"/>
          </a:p>
          <a:p>
            <a:pPr lvl="1" eaLnBrk="1" hangingPunct="1"/>
            <a:r>
              <a:rPr lang="en-US" altLang="tr-TR" sz="2000" smtClean="0"/>
              <a:t>D</a:t>
            </a:r>
            <a:r>
              <a:rPr lang="tr-TR" altLang="tr-TR" sz="2000" smtClean="0"/>
              <a:t>ezavantajlar</a:t>
            </a:r>
            <a:endParaRPr lang="en-US" altLang="tr-TR" sz="2000" smtClean="0"/>
          </a:p>
          <a:p>
            <a:pPr lvl="2" eaLnBrk="1" hangingPunct="1"/>
            <a:r>
              <a:rPr lang="tr-TR" altLang="tr-TR" sz="2000" smtClean="0"/>
              <a:t>Ayırma</a:t>
            </a:r>
            <a:r>
              <a:rPr lang="en-US" altLang="tr-TR" sz="2000" smtClean="0"/>
              <a:t>/</a:t>
            </a:r>
            <a:r>
              <a:rPr lang="tr-TR" altLang="tr-TR" sz="2000" smtClean="0"/>
              <a:t>Serbest Bırakma(</a:t>
            </a:r>
            <a:r>
              <a:rPr lang="en-US" altLang="tr-TR" sz="2000" smtClean="0"/>
              <a:t>Allocation/deallocation</a:t>
            </a:r>
            <a:r>
              <a:rPr lang="tr-TR" altLang="tr-TR" sz="2000" smtClean="0"/>
              <a:t>)</a:t>
            </a:r>
            <a:r>
              <a:rPr lang="en-US" altLang="tr-TR" sz="2000" smtClean="0"/>
              <a:t> </a:t>
            </a:r>
            <a:r>
              <a:rPr lang="tr-TR" altLang="tr-TR" sz="2000" smtClean="0"/>
              <a:t>süresi</a:t>
            </a:r>
            <a:endParaRPr lang="en-US" altLang="tr-TR" sz="1900" smtClean="0"/>
          </a:p>
          <a:p>
            <a:pPr lvl="2" eaLnBrk="1" hangingPunct="1"/>
            <a:r>
              <a:rPr lang="tr-TR" altLang="tr-TR" sz="2000" smtClean="0"/>
              <a:t>Dolaylı Adresleme(</a:t>
            </a:r>
            <a:r>
              <a:rPr lang="en-US" altLang="tr-TR" sz="2000" smtClean="0"/>
              <a:t>Indirect addressing</a:t>
            </a:r>
            <a:r>
              <a:rPr lang="tr-TR" altLang="tr-TR" sz="2000" smtClean="0"/>
              <a:t>)</a:t>
            </a:r>
            <a:endParaRPr lang="en-US" altLang="tr-TR" sz="1900" smtClean="0"/>
          </a:p>
          <a:p>
            <a:pPr lvl="2" eaLnBrk="1" hangingPunct="1"/>
            <a:r>
              <a:rPr lang="en-US" altLang="tr-TR" sz="2000" smtClean="0"/>
              <a:t>Altprogramlar(Subprograms) </a:t>
            </a:r>
            <a:r>
              <a:rPr lang="tr-TR" altLang="tr-TR" sz="2000" smtClean="0"/>
              <a:t>tarih duyarlı(</a:t>
            </a:r>
            <a:r>
              <a:rPr lang="en-US" altLang="tr-TR" sz="2000" smtClean="0"/>
              <a:t>history sensitive</a:t>
            </a:r>
            <a:r>
              <a:rPr lang="tr-TR" altLang="tr-TR" sz="2000" smtClean="0"/>
              <a:t>) olamaz</a:t>
            </a:r>
            <a:endParaRPr lang="en-US" altLang="tr-TR" sz="1900" smtClean="0"/>
          </a:p>
          <a:p>
            <a:pPr eaLnBrk="1" hangingPunct="1"/>
            <a:r>
              <a:rPr lang="tr-TR" altLang="tr-TR" sz="2400" smtClean="0"/>
              <a:t>Yerel Değişkenler statik olabilir</a:t>
            </a:r>
            <a:endParaRPr lang="en-US" altLang="tr-TR" sz="2400" smtClean="0"/>
          </a:p>
          <a:p>
            <a:pPr lvl="1" eaLnBrk="1" hangingPunct="1"/>
            <a:r>
              <a:rPr lang="en-US" altLang="tr-TR" sz="2000" smtClean="0"/>
              <a:t>A</a:t>
            </a:r>
            <a:r>
              <a:rPr lang="tr-TR" altLang="tr-TR" sz="2000" smtClean="0"/>
              <a:t>vantajlar ve dezavantajlar statik-dinamik yerel değişkenlerin tam tersidie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2800" smtClean="0"/>
              <a:t>Yerel Referans Platformları</a:t>
            </a:r>
            <a:r>
              <a:rPr lang="en-US" altLang="tr-TR" sz="2800" smtClean="0"/>
              <a:t>: </a:t>
            </a:r>
            <a:r>
              <a:rPr lang="tr-TR" altLang="tr-TR" sz="2800" smtClean="0"/>
              <a:t>Örnekler</a:t>
            </a:r>
            <a:endParaRPr lang="en-US" altLang="tr-TR" sz="280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Bir çok çağdaş dilde,yereller yığın dinamiktir</a:t>
            </a:r>
            <a:endParaRPr lang="en-US" altLang="tr-TR" smtClean="0"/>
          </a:p>
          <a:p>
            <a:r>
              <a:rPr lang="en-US" altLang="tr-TR" smtClean="0"/>
              <a:t> C – </a:t>
            </a:r>
            <a:r>
              <a:rPr lang="tr-TR" altLang="tr-TR" smtClean="0"/>
              <a:t>her ikisi</a:t>
            </a:r>
            <a:r>
              <a:rPr lang="en-US" altLang="tr-TR" smtClean="0"/>
              <a:t> (</a:t>
            </a:r>
            <a:r>
              <a:rPr lang="tr-TR" altLang="tr-TR" smtClean="0"/>
              <a:t>değişkenler </a:t>
            </a:r>
            <a:r>
              <a:rPr lang="en-US" altLang="tr-TR" b="1" smtClean="0">
                <a:latin typeface="Courier New" panose="02070309020205020404" pitchFamily="49" charset="0"/>
              </a:rPr>
              <a:t>static</a:t>
            </a:r>
            <a:r>
              <a:rPr lang="en-US" altLang="tr-TR" smtClean="0"/>
              <a:t> </a:t>
            </a:r>
            <a:r>
              <a:rPr lang="tr-TR" altLang="tr-TR" smtClean="0"/>
              <a:t>olarak tanımlanan değişkenler</a:t>
            </a:r>
            <a:r>
              <a:rPr lang="en-US" altLang="tr-TR" smtClean="0"/>
              <a:t>)</a:t>
            </a:r>
          </a:p>
          <a:p>
            <a:r>
              <a:rPr lang="en-US" altLang="tr-TR" smtClean="0"/>
              <a:t>C++, Java, Python,</a:t>
            </a:r>
            <a:r>
              <a:rPr lang="tr-TR" altLang="tr-TR" smtClean="0"/>
              <a:t> </a:t>
            </a:r>
            <a:r>
              <a:rPr lang="en-US" altLang="tr-TR" smtClean="0"/>
              <a:t>C#</a:t>
            </a:r>
            <a:r>
              <a:rPr lang="tr-TR" altLang="tr-TR" smtClean="0"/>
              <a:t>’de sadece yığın dinamik</a:t>
            </a:r>
            <a:r>
              <a:rPr lang="en-US" altLang="tr-TR" smtClean="0"/>
              <a:t> </a:t>
            </a:r>
            <a:r>
              <a:rPr lang="tr-TR" altLang="tr-TR" smtClean="0"/>
              <a:t>yerel vardır</a:t>
            </a:r>
            <a:endParaRPr lang="en-US" altLang="tr-TR" smtClean="0"/>
          </a:p>
          <a:p>
            <a:r>
              <a:rPr lang="tr-TR" altLang="tr-TR" smtClean="0"/>
              <a:t>Lua’da</a:t>
            </a:r>
            <a:r>
              <a:rPr lang="en-US" altLang="tr-TR" smtClean="0"/>
              <a:t>, </a:t>
            </a:r>
            <a:r>
              <a:rPr lang="tr-TR" altLang="tr-TR" smtClean="0"/>
              <a:t>bütün dolaylı bildirimli değişkenler küreseldir</a:t>
            </a:r>
            <a:r>
              <a:rPr lang="en-US" altLang="tr-TR" smtClean="0"/>
              <a:t>; </a:t>
            </a:r>
            <a:r>
              <a:rPr lang="tr-TR" altLang="tr-TR" smtClean="0"/>
              <a:t>yerel değişkenler</a:t>
            </a:r>
            <a:r>
              <a:rPr lang="en-US" altLang="tr-TR" smtClean="0"/>
              <a:t>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smtClean="0">
                <a:cs typeface="Courier New" panose="02070309020205020404" pitchFamily="49" charset="0"/>
              </a:rPr>
              <a:t>ile bildirilmiştir</a:t>
            </a:r>
            <a:r>
              <a:rPr lang="en-US" altLang="tr-TR" smtClean="0"/>
              <a:t> </a:t>
            </a:r>
            <a:r>
              <a:rPr lang="tr-TR" altLang="tr-TR" smtClean="0"/>
              <a:t>ve yığın dinamiktir</a:t>
            </a:r>
            <a:endParaRPr lang="en-US" altLang="tr-TR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FC9E0E9-5826-43C5-BCFA-248F682E1DA8}" type="slidenum">
              <a:rPr lang="en-US" altLang="tr-TR" sz="1000">
                <a:latin typeface="Arial" panose="020B0604020202020204" pitchFamily="34" charset="0"/>
              </a:rPr>
              <a:pPr/>
              <a:t>13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9309545-4C3F-4C34-801D-CC8105CA21E2}" type="slidenum">
              <a:rPr lang="en-US" altLang="tr-TR" sz="1000">
                <a:latin typeface="Arial" panose="020B0604020202020204" pitchFamily="34" charset="0"/>
              </a:rPr>
              <a:pPr/>
              <a:t>14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 </a:t>
            </a:r>
            <a:r>
              <a:rPr lang="tr-TR" altLang="tr-TR" sz="3200" smtClean="0"/>
              <a:t>Parametre Geçişlerinde Semantik Modeller</a:t>
            </a:r>
            <a:endParaRPr lang="en-US" altLang="tr-TR" sz="320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In mode</a:t>
            </a:r>
          </a:p>
          <a:p>
            <a:pPr eaLnBrk="1" hangingPunct="1"/>
            <a:r>
              <a:rPr lang="en-US" altLang="tr-TR" smtClean="0"/>
              <a:t>Out mode</a:t>
            </a:r>
          </a:p>
          <a:p>
            <a:pPr eaLnBrk="1" hangingPunct="1"/>
            <a:r>
              <a:rPr lang="en-US" altLang="tr-TR" smtClean="0"/>
              <a:t>Inout mode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8FCE1A5-EF49-44E6-AD1E-88B8D2EF99E3}" type="slidenum">
              <a:rPr lang="en-US" altLang="tr-TR" sz="1000">
                <a:latin typeface="Arial" panose="020B0604020202020204" pitchFamily="34" charset="0"/>
              </a:rPr>
              <a:pPr/>
              <a:t>15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Parametre geçişlerinin Modelleri</a:t>
            </a:r>
            <a:endParaRPr lang="en-US" altLang="tr-TR" smtClean="0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3533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03C95F4-3CDD-4919-8E96-ED57BF5EFC33}" type="slidenum">
              <a:rPr lang="en-US" altLang="tr-TR" sz="1000">
                <a:latin typeface="Arial" panose="020B0604020202020204" pitchFamily="34" charset="0"/>
              </a:rPr>
              <a:pPr/>
              <a:t>16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Kavramsal Modellerin Transferi</a:t>
            </a:r>
            <a:endParaRPr lang="en-US" altLang="tr-TR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Değeri fiziksel taşıma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Erişim yolu ile taşıma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6BC7BC1-0614-4660-9B82-025E9E65CE68}" type="slidenum">
              <a:rPr lang="en-US" altLang="tr-TR" sz="1000">
                <a:latin typeface="Arial" panose="020B0604020202020204" pitchFamily="34" charset="0"/>
              </a:rPr>
              <a:pPr/>
              <a:t>17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Değeriyle Geçirme</a:t>
            </a:r>
            <a:r>
              <a:rPr lang="en-US" altLang="tr-TR" smtClean="0"/>
              <a:t> (In Mode)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Etkin parametrenin değeri uygulanabilir biçimsel parametreyi sıfırlardı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Normalde kopyalama tarafından uygulanan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Erişim yoluyla uygulanabilir fakat tavsiye edilmez</a:t>
            </a:r>
            <a:r>
              <a:rPr lang="en-US" altLang="tr-TR" sz="2000" smtClean="0"/>
              <a:t> </a:t>
            </a:r>
            <a:r>
              <a:rPr lang="tr-TR" altLang="tr-TR" sz="2000" smtClean="0"/>
              <a:t>(zorlama yazı koruması kolay değil</a:t>
            </a:r>
            <a:r>
              <a:rPr lang="en-US" altLang="tr-TR" sz="2000" smtClean="0"/>
              <a:t>)</a:t>
            </a:r>
          </a:p>
          <a:p>
            <a:pPr lvl="1" eaLnBrk="1" hangingPunct="1"/>
            <a:r>
              <a:rPr lang="en-US" altLang="tr-TR" sz="2000" i="1" smtClean="0"/>
              <a:t>D</a:t>
            </a:r>
            <a:r>
              <a:rPr lang="tr-TR" altLang="tr-TR" sz="2000" i="1" smtClean="0"/>
              <a:t>ezavantajları</a:t>
            </a:r>
            <a:r>
              <a:rPr lang="en-US" altLang="tr-TR" sz="2000" smtClean="0"/>
              <a:t> (</a:t>
            </a:r>
            <a:r>
              <a:rPr lang="tr-TR" altLang="tr-TR" sz="2000" smtClean="0"/>
              <a:t>eğer fiziksel yolla taşınmışsa</a:t>
            </a:r>
            <a:r>
              <a:rPr lang="en-US" altLang="tr-TR" sz="2000" smtClean="0"/>
              <a:t>): </a:t>
            </a:r>
            <a:r>
              <a:rPr lang="tr-TR" altLang="tr-TR" sz="2000" smtClean="0"/>
              <a:t>Daha çok belleğe ihtiyaç duyar</a:t>
            </a:r>
            <a:r>
              <a:rPr lang="en-US" altLang="tr-TR" sz="2000" smtClean="0"/>
              <a:t> </a:t>
            </a:r>
            <a:r>
              <a:rPr lang="tr-TR" altLang="tr-TR" sz="2000" smtClean="0"/>
              <a:t>ve taşımaların maliyeti</a:t>
            </a:r>
            <a:r>
              <a:rPr lang="en-US" altLang="tr-TR" sz="2000" smtClean="0"/>
              <a:t> </a:t>
            </a:r>
          </a:p>
          <a:p>
            <a:pPr lvl="1" eaLnBrk="1" hangingPunct="1"/>
            <a:r>
              <a:rPr lang="en-US" altLang="tr-TR" sz="2000" i="1" smtClean="0"/>
              <a:t>D</a:t>
            </a:r>
            <a:r>
              <a:rPr lang="tr-TR" altLang="tr-TR" sz="2000" i="1" smtClean="0"/>
              <a:t>ezvantajları</a:t>
            </a:r>
            <a:r>
              <a:rPr lang="en-US" altLang="tr-TR" sz="2000" smtClean="0"/>
              <a:t>(</a:t>
            </a:r>
            <a:r>
              <a:rPr lang="tr-TR" altLang="tr-TR" sz="2000" smtClean="0"/>
              <a:t>eğer erişim yoluyla taşınmışsa</a:t>
            </a:r>
            <a:r>
              <a:rPr lang="en-US" altLang="tr-TR" sz="2000" smtClean="0"/>
              <a:t>): </a:t>
            </a:r>
            <a:r>
              <a:rPr lang="tr-TR" altLang="tr-TR" sz="2000" smtClean="0"/>
              <a:t>Çağrılmış altprogramda yazmaya korumalı olmalıdır ve maliyeti çoktur</a:t>
            </a:r>
            <a:endParaRPr lang="en-US" altLang="tr-TR" sz="2000" smtClean="0"/>
          </a:p>
          <a:p>
            <a:pPr lvl="1" eaLnBrk="1" hangingPunct="1"/>
            <a:endParaRPr lang="en-US" altLang="tr-TR" sz="2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92247B1-9ACC-4D82-900F-0B79A30CE14A}" type="slidenum">
              <a:rPr lang="en-US" altLang="tr-TR" sz="1000">
                <a:latin typeface="Arial" panose="020B0604020202020204" pitchFamily="34" charset="0"/>
              </a:rPr>
              <a:pPr/>
              <a:t>18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Sonucuyla Geçirme</a:t>
            </a:r>
            <a:r>
              <a:rPr lang="en-US" altLang="tr-TR" smtClean="0"/>
              <a:t> (Out Mode)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tr-TR" altLang="tr-TR" sz="2000" smtClean="0"/>
              <a:t>Yerelin değeri(l</a:t>
            </a:r>
            <a:r>
              <a:rPr lang="en-US" altLang="tr-TR" sz="2000" smtClean="0"/>
              <a:t>ocal’s value</a:t>
            </a:r>
            <a:r>
              <a:rPr lang="tr-TR" altLang="tr-TR" sz="2000" smtClean="0"/>
              <a:t>)</a:t>
            </a:r>
            <a:r>
              <a:rPr lang="en-US" altLang="tr-TR" sz="2000" smtClean="0"/>
              <a:t> </a:t>
            </a:r>
            <a:r>
              <a:rPr lang="tr-TR" altLang="tr-TR" sz="2000" smtClean="0"/>
              <a:t>çağırana(</a:t>
            </a:r>
            <a:r>
              <a:rPr lang="en-US" altLang="tr-TR" sz="2000" smtClean="0"/>
              <a:t>caller</a:t>
            </a:r>
            <a:r>
              <a:rPr lang="tr-TR" altLang="tr-TR" sz="2000" smtClean="0"/>
              <a:t>) geri gönderilir</a:t>
            </a:r>
            <a:endParaRPr lang="en-US" altLang="tr-TR" sz="2000" smtClean="0"/>
          </a:p>
          <a:p>
            <a:pPr lvl="1">
              <a:lnSpc>
                <a:spcPct val="90000"/>
              </a:lnSpc>
            </a:pPr>
            <a:r>
              <a:rPr lang="tr-TR" altLang="tr-TR" sz="2000" smtClean="0"/>
              <a:t>Genellikle fiziksel taşıma(</a:t>
            </a:r>
            <a:r>
              <a:rPr lang="en-US" altLang="tr-TR" sz="2000" smtClean="0"/>
              <a:t>Physical move</a:t>
            </a:r>
            <a:r>
              <a:rPr lang="tr-TR" altLang="tr-TR" sz="2000" smtClean="0"/>
              <a:t>) kullanılır</a:t>
            </a:r>
            <a:endParaRPr lang="en-US" altLang="tr-TR" sz="2000" smtClean="0"/>
          </a:p>
          <a:p>
            <a:pPr lvl="1">
              <a:lnSpc>
                <a:spcPct val="90000"/>
              </a:lnSpc>
            </a:pPr>
            <a:r>
              <a:rPr lang="en-US" altLang="tr-TR" sz="2000" smtClean="0"/>
              <a:t>Dezavantajlar:</a:t>
            </a:r>
          </a:p>
          <a:p>
            <a:pPr lvl="2">
              <a:lnSpc>
                <a:spcPct val="90000"/>
              </a:lnSpc>
            </a:pPr>
            <a:r>
              <a:rPr lang="tr-TR" altLang="tr-TR" smtClean="0"/>
              <a:t>Eğer değer(</a:t>
            </a:r>
            <a:r>
              <a:rPr lang="en-US" altLang="tr-TR" smtClean="0"/>
              <a:t>value</a:t>
            </a:r>
            <a:r>
              <a:rPr lang="tr-TR" altLang="tr-TR" smtClean="0"/>
              <a:t>)</a:t>
            </a:r>
            <a:r>
              <a:rPr lang="en-US" altLang="tr-TR" smtClean="0"/>
              <a:t> passed</a:t>
            </a:r>
            <a:r>
              <a:rPr lang="tr-TR" altLang="tr-TR" smtClean="0"/>
              <a:t> ise</a:t>
            </a:r>
            <a:r>
              <a:rPr lang="en-US" altLang="tr-TR" smtClean="0"/>
              <a:t>, </a:t>
            </a:r>
            <a:r>
              <a:rPr lang="tr-TR" altLang="tr-TR" smtClean="0"/>
              <a:t>zaman ve alan</a:t>
            </a:r>
            <a:endParaRPr lang="en-US" altLang="tr-TR" smtClean="0"/>
          </a:p>
          <a:p>
            <a:pPr lvl="2">
              <a:lnSpc>
                <a:spcPct val="90000"/>
              </a:lnSpc>
            </a:pPr>
            <a:r>
              <a:rPr lang="tr-TR" altLang="tr-TR" smtClean="0"/>
              <a:t>Her iki durumda da</a:t>
            </a:r>
            <a:r>
              <a:rPr lang="en-US" altLang="tr-TR" smtClean="0"/>
              <a:t>, </a:t>
            </a:r>
            <a:r>
              <a:rPr lang="tr-TR" altLang="tr-TR" smtClean="0"/>
              <a:t>sıraya</a:t>
            </a:r>
            <a:r>
              <a:rPr lang="en-US" altLang="tr-TR" smtClean="0"/>
              <a:t> </a:t>
            </a:r>
            <a:r>
              <a:rPr lang="tr-TR" altLang="tr-TR" smtClean="0"/>
              <a:t>bağımlılık </a:t>
            </a:r>
            <a:r>
              <a:rPr lang="en-US" altLang="tr-TR" smtClean="0"/>
              <a:t>problem</a:t>
            </a:r>
            <a:r>
              <a:rPr lang="tr-TR" altLang="tr-TR" smtClean="0"/>
              <a:t> olabilir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Po</a:t>
            </a:r>
            <a:r>
              <a:rPr lang="tr-TR" altLang="tr-TR" smtClean="0"/>
              <a:t>tansiyel problemler</a:t>
            </a:r>
            <a:r>
              <a:rPr lang="en-US" altLang="tr-TR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 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sub(p1, p1); </a:t>
            </a:r>
            <a:r>
              <a:rPr lang="tr-TR" altLang="tr-TR" sz="1600" b="1" smtClean="0">
                <a:cs typeface="Courier New" panose="02070309020205020404" pitchFamily="49" charset="0"/>
              </a:rPr>
              <a:t>hangisi  biçimsel parametre ise tekrar kopyalanıp  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tr-TR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tr-TR" altLang="tr-TR" sz="1600" b="1" smtClean="0">
                <a:cs typeface="Courier New" panose="02070309020205020404" pitchFamily="49" charset="0"/>
              </a:rPr>
              <a:t>tarafından temsil edilecek</a:t>
            </a:r>
            <a:endParaRPr lang="en-US" altLang="tr-T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sub(list[sub], sub); </a:t>
            </a:r>
            <a:r>
              <a:rPr lang="tr-TR" altLang="tr-TR" sz="1600" smtClean="0">
                <a:cs typeface="Courier New" panose="02070309020205020404" pitchFamily="49" charset="0"/>
              </a:rPr>
              <a:t>Programın balında yada sonunda adres listesini[sub] hesapla</a:t>
            </a:r>
            <a:endParaRPr lang="en-US" altLang="tr-TR" smtClean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4AD34EF-D45E-4838-84C7-2263628EDC67}" type="slidenum">
              <a:rPr lang="en-US" altLang="tr-TR" sz="1000">
                <a:latin typeface="Arial" panose="020B0604020202020204" pitchFamily="34" charset="0"/>
              </a:rPr>
              <a:pPr/>
              <a:t>19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Sonucuyla-Değeriyle Geçirme</a:t>
            </a:r>
            <a:r>
              <a:rPr lang="en-US" altLang="tr-TR" smtClean="0"/>
              <a:t> (inout Mode)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3200" smtClean="0"/>
              <a:t>P</a:t>
            </a:r>
            <a:r>
              <a:rPr lang="en-US" altLang="tr-TR" sz="3200" smtClean="0"/>
              <a:t>ass-by-value </a:t>
            </a:r>
            <a:r>
              <a:rPr lang="tr-TR" altLang="tr-TR" sz="3200" smtClean="0"/>
              <a:t>ve</a:t>
            </a:r>
            <a:r>
              <a:rPr lang="en-US" altLang="tr-TR" sz="3200" smtClean="0"/>
              <a:t> pass-by-result</a:t>
            </a:r>
            <a:r>
              <a:rPr lang="tr-TR" altLang="tr-TR" sz="3200" smtClean="0"/>
              <a:t> kombinasyonu</a:t>
            </a:r>
            <a:endParaRPr lang="en-US" altLang="tr-TR" sz="3200" smtClean="0"/>
          </a:p>
          <a:p>
            <a:pPr marL="342900" lvl="1" indent="-342900" eaLnBrk="1" hangingPunct="1">
              <a:buFontTx/>
              <a:buChar char="•"/>
            </a:pPr>
            <a:r>
              <a:rPr lang="tr-TR" altLang="tr-TR" sz="2800" smtClean="0"/>
              <a:t>Aynı zamanda </a:t>
            </a:r>
            <a:r>
              <a:rPr lang="en-US" altLang="tr-TR" sz="2800" smtClean="0"/>
              <a:t>pass-by-copy</a:t>
            </a:r>
            <a:r>
              <a:rPr lang="tr-TR" altLang="tr-TR" sz="2800" smtClean="0"/>
              <a:t> de denir</a:t>
            </a:r>
            <a:endParaRPr lang="en-US" altLang="tr-TR" sz="3200" smtClean="0"/>
          </a:p>
          <a:p>
            <a:pPr eaLnBrk="1" hangingPunct="1"/>
            <a:r>
              <a:rPr lang="tr-TR" altLang="tr-TR" sz="3200" smtClean="0"/>
              <a:t>Biçimsel parametrelerin</a:t>
            </a:r>
            <a:r>
              <a:rPr lang="en-US" altLang="tr-TR" sz="3200" smtClean="0"/>
              <a:t> </a:t>
            </a:r>
            <a:r>
              <a:rPr lang="tr-TR" altLang="tr-TR" sz="3200" smtClean="0"/>
              <a:t>yerel</a:t>
            </a:r>
            <a:r>
              <a:rPr lang="en-US" altLang="tr-TR" sz="3200" smtClean="0"/>
              <a:t> </a:t>
            </a:r>
            <a:r>
              <a:rPr lang="tr-TR" altLang="tr-TR" sz="3200" smtClean="0"/>
              <a:t>bellekleri vardır</a:t>
            </a:r>
            <a:endParaRPr lang="en-US" altLang="tr-TR" sz="3200" smtClean="0"/>
          </a:p>
          <a:p>
            <a:pPr eaLnBrk="1" hangingPunct="1"/>
            <a:r>
              <a:rPr lang="en-US" altLang="tr-TR" sz="3200" smtClean="0"/>
              <a:t>D</a:t>
            </a:r>
            <a:r>
              <a:rPr lang="tr-TR" altLang="tr-TR" sz="3200" smtClean="0"/>
              <a:t>ezavantajlar</a:t>
            </a:r>
            <a:r>
              <a:rPr lang="en-US" altLang="tr-TR" sz="3200" smtClean="0"/>
              <a:t>:</a:t>
            </a:r>
          </a:p>
          <a:p>
            <a:pPr marL="342900" lvl="1" indent="-342900" eaLnBrk="1" hangingPunct="1"/>
            <a:r>
              <a:rPr lang="tr-TR" altLang="tr-TR" sz="2800" smtClean="0"/>
              <a:t>P</a:t>
            </a:r>
            <a:r>
              <a:rPr lang="en-US" altLang="tr-TR" sz="2800" smtClean="0"/>
              <a:t>ass-by-result</a:t>
            </a:r>
            <a:r>
              <a:rPr lang="tr-TR" altLang="tr-TR" sz="2800" smtClean="0"/>
              <a:t>’inkiler</a:t>
            </a:r>
            <a:endParaRPr lang="en-US" altLang="tr-TR" sz="2800" smtClean="0"/>
          </a:p>
          <a:p>
            <a:pPr marL="342900" lvl="1" indent="-342900" eaLnBrk="1" hangingPunct="1"/>
            <a:r>
              <a:rPr lang="tr-TR" altLang="tr-TR" sz="2800" smtClean="0"/>
              <a:t>P</a:t>
            </a:r>
            <a:r>
              <a:rPr lang="en-US" altLang="tr-TR" sz="2800" smtClean="0"/>
              <a:t>ass-by-value</a:t>
            </a:r>
            <a:r>
              <a:rPr lang="tr-TR" altLang="tr-TR" sz="2800" smtClean="0"/>
              <a:t>’inkiler</a:t>
            </a:r>
            <a:endParaRPr lang="en-US" altLang="tr-TR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5ED8C17-CA2C-4336-A5FD-1168209C1F03}" type="slidenum">
              <a:rPr lang="en-US" altLang="tr-TR" sz="1000">
                <a:latin typeface="Arial" panose="020B0604020202020204" pitchFamily="34" charset="0"/>
              </a:rPr>
              <a:pPr/>
              <a:t>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9.Bölüm Konuları</a:t>
            </a:r>
            <a:endParaRPr lang="en-US" altLang="tr-TR" smtClean="0">
              <a:latin typeface="Arial" panose="020B060402020202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Giriş							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Alt Programların Temelleri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Alt Programların Tasarım Problemleri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Yerel Referans Platformları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200" smtClean="0"/>
              <a:t>P</a:t>
            </a:r>
            <a:r>
              <a:rPr lang="tr-TR" altLang="tr-TR" sz="2200" smtClean="0"/>
              <a:t>arametre-Geçirme Metodları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Altprogram Adı Olan Parametreler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Altprogramları dolaylı Olarak Çağırma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Aşırı Yüklenmiş Programlar		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Soysal Programlar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Fonksiyonların Tasarım Modelleri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Kullanıcı Tanımlı Aşırı Yüklenmiş Operatörler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Kapatmalar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Eşyordamlar</a:t>
            </a:r>
            <a:endParaRPr lang="en-US" altLang="tr-TR" sz="22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FC1019C-ADA0-4AA1-B43B-6D18C45E2965}" type="slidenum">
              <a:rPr lang="en-US" altLang="tr-TR" sz="1000">
                <a:latin typeface="Arial" panose="020B0604020202020204" pitchFamily="34" charset="0"/>
              </a:rPr>
              <a:pPr/>
              <a:t>20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Referansıyla Geçirme</a:t>
            </a:r>
            <a:r>
              <a:rPr lang="en-US" altLang="tr-TR" smtClean="0"/>
              <a:t> (Inout Mode)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tr-TR" altLang="tr-TR" sz="2800" smtClean="0"/>
              <a:t>Bir erişim yolunu(</a:t>
            </a:r>
            <a:r>
              <a:rPr lang="en-US" altLang="tr-TR" sz="2800" smtClean="0"/>
              <a:t>access path</a:t>
            </a:r>
            <a:r>
              <a:rPr lang="tr-TR" altLang="tr-TR" sz="2800" smtClean="0"/>
              <a:t>) geçme</a:t>
            </a:r>
            <a:endParaRPr lang="en-US" altLang="tr-TR" smtClean="0"/>
          </a:p>
          <a:p>
            <a:pPr marL="342900" lvl="1" indent="-342900" eaLnBrk="1" hangingPunct="1">
              <a:buFontTx/>
              <a:buChar char="•"/>
            </a:pPr>
            <a:r>
              <a:rPr lang="en-US" altLang="tr-TR" sz="2800" smtClean="0"/>
              <a:t>A</a:t>
            </a:r>
            <a:r>
              <a:rPr lang="tr-TR" altLang="tr-TR" sz="2800" smtClean="0"/>
              <a:t>ynı zamanda</a:t>
            </a:r>
            <a:r>
              <a:rPr lang="en-US" altLang="tr-TR" sz="2800" smtClean="0"/>
              <a:t> pass-by-sharing</a:t>
            </a:r>
            <a:r>
              <a:rPr lang="tr-TR" altLang="tr-TR" sz="2800" smtClean="0"/>
              <a:t> de denir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A</a:t>
            </a:r>
            <a:r>
              <a:rPr lang="tr-TR" altLang="tr-TR" smtClean="0"/>
              <a:t>vantaj</a:t>
            </a:r>
            <a:r>
              <a:rPr lang="en-US" altLang="tr-TR" smtClean="0"/>
              <a:t>: </a:t>
            </a:r>
            <a:r>
              <a:rPr lang="tr-TR" altLang="tr-TR" smtClean="0"/>
              <a:t>geçiş(</a:t>
            </a:r>
            <a:r>
              <a:rPr lang="en-US" altLang="tr-TR" smtClean="0"/>
              <a:t>passing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işlemi verimlidir</a:t>
            </a:r>
            <a:r>
              <a:rPr lang="en-US" altLang="tr-TR" smtClean="0"/>
              <a:t> (</a:t>
            </a:r>
            <a:r>
              <a:rPr lang="tr-TR" altLang="tr-TR" smtClean="0"/>
              <a:t>kopyalama veya</a:t>
            </a:r>
            <a:r>
              <a:rPr lang="en-US" altLang="tr-TR" smtClean="0"/>
              <a:t> </a:t>
            </a:r>
            <a:r>
              <a:rPr lang="tr-TR" altLang="tr-TR" smtClean="0"/>
              <a:t>ikiye katlanmış bellek yoktur</a:t>
            </a:r>
            <a:r>
              <a:rPr lang="en-US" altLang="tr-TR" smtClean="0"/>
              <a:t>)</a:t>
            </a:r>
          </a:p>
          <a:p>
            <a:pPr eaLnBrk="1" hangingPunct="1"/>
            <a:r>
              <a:rPr lang="en-US" altLang="tr-TR" smtClean="0"/>
              <a:t>D</a:t>
            </a:r>
            <a:r>
              <a:rPr lang="tr-TR" altLang="tr-TR" smtClean="0"/>
              <a:t>ezavantaj:</a:t>
            </a:r>
            <a:endParaRPr lang="en-US" altLang="tr-TR" smtClean="0"/>
          </a:p>
          <a:p>
            <a:pPr marL="342900" lvl="1" indent="-342900" eaLnBrk="1" hangingPunct="1"/>
            <a:r>
              <a:rPr lang="tr-TR" altLang="tr-TR" smtClean="0"/>
              <a:t>Erişimler daha yavaştır</a:t>
            </a:r>
            <a:endParaRPr lang="en-US" altLang="tr-TR" smtClean="0"/>
          </a:p>
          <a:p>
            <a:pPr marL="342900" lvl="1" indent="-342900" eaLnBrk="1" hangingPunct="1"/>
            <a:r>
              <a:rPr lang="en-US" altLang="tr-TR" smtClean="0"/>
              <a:t>Pot</a:t>
            </a:r>
            <a:r>
              <a:rPr lang="tr-TR" altLang="tr-TR" smtClean="0"/>
              <a:t>ansiyel istenmeyen yan etkiler</a:t>
            </a:r>
            <a:r>
              <a:rPr lang="en-US" altLang="tr-TR" smtClean="0"/>
              <a:t> (</a:t>
            </a:r>
            <a:r>
              <a:rPr lang="tr-TR" altLang="tr-TR" smtClean="0"/>
              <a:t>çarpışmalar</a:t>
            </a:r>
            <a:r>
              <a:rPr lang="en-US" altLang="tr-TR" smtClean="0"/>
              <a:t>)</a:t>
            </a:r>
          </a:p>
          <a:p>
            <a:pPr marL="342900" lvl="1" indent="-342900" eaLnBrk="1" hangingPunct="1"/>
            <a:r>
              <a:rPr lang="tr-TR" altLang="tr-TR" smtClean="0"/>
              <a:t>İstenmeyen takma adlar</a:t>
            </a:r>
            <a:r>
              <a:rPr lang="en-US" altLang="tr-TR" smtClean="0"/>
              <a:t> (</a:t>
            </a:r>
            <a:r>
              <a:rPr lang="tr-TR" altLang="tr-TR" smtClean="0"/>
              <a:t>genişletilmiş erişim</a:t>
            </a:r>
            <a:r>
              <a:rPr lang="en-US" altLang="tr-TR" smtClean="0"/>
              <a:t>)</a:t>
            </a:r>
          </a:p>
          <a:p>
            <a:pPr marL="342900" lvl="1" indent="-342900" eaLnBrk="1" hangingPunct="1"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fun(total, total);  fun(list[i], list[j];  fun(list[i], i);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FA34992-682C-40B6-9A9F-81F5B23F6AC0}" type="slidenum">
              <a:rPr lang="en-US" altLang="tr-TR" sz="1000">
                <a:latin typeface="Arial" panose="020B0604020202020204" pitchFamily="34" charset="0"/>
              </a:rPr>
              <a:pPr/>
              <a:t>21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Adıyla Geçirme</a:t>
            </a:r>
            <a:r>
              <a:rPr lang="en-US" altLang="tr-TR" smtClean="0"/>
              <a:t> (Inout Mode)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tr-TR" altLang="tr-TR" smtClean="0"/>
              <a:t>Metinsel ornatım(yerdeğiştirme) ile(</a:t>
            </a:r>
            <a:r>
              <a:rPr lang="en-US" altLang="tr-TR" smtClean="0"/>
              <a:t>textual substitution</a:t>
            </a:r>
            <a:r>
              <a:rPr lang="tr-TR" altLang="tr-TR" smtClean="0"/>
              <a:t>)</a:t>
            </a:r>
            <a:endParaRPr lang="en-US" altLang="tr-TR" smtClean="0"/>
          </a:p>
          <a:p>
            <a:pPr marL="342900" lvl="1" indent="-342900" eaLnBrk="1" hangingPunct="1">
              <a:buFontTx/>
              <a:buChar char="•"/>
            </a:pPr>
            <a:r>
              <a:rPr lang="en-US" altLang="tr-TR" smtClean="0"/>
              <a:t>Formal</a:t>
            </a:r>
            <a:r>
              <a:rPr lang="tr-TR" altLang="tr-TR" smtClean="0"/>
              <a:t>ler çağrı(call) sırasında bir erişim metoduna (</a:t>
            </a:r>
            <a:r>
              <a:rPr lang="en-US" altLang="tr-TR" smtClean="0"/>
              <a:t>access method</a:t>
            </a:r>
            <a:r>
              <a:rPr lang="tr-TR" altLang="tr-TR" smtClean="0"/>
              <a:t>) bağlanır</a:t>
            </a:r>
            <a:r>
              <a:rPr lang="en-US" altLang="tr-TR" smtClean="0"/>
              <a:t>, </a:t>
            </a:r>
            <a:r>
              <a:rPr lang="tr-TR" altLang="tr-TR" smtClean="0"/>
              <a:t>fakat bir değere veya adrese asıl bağlama referans(</a:t>
            </a:r>
            <a:r>
              <a:rPr lang="en-US" altLang="tr-TR" smtClean="0"/>
              <a:t>reference</a:t>
            </a:r>
            <a:r>
              <a:rPr lang="tr-TR" altLang="tr-TR" smtClean="0"/>
              <a:t>) veya atama(</a:t>
            </a:r>
            <a:r>
              <a:rPr lang="en-US" altLang="tr-TR" smtClean="0"/>
              <a:t>assignment</a:t>
            </a:r>
            <a:r>
              <a:rPr lang="tr-TR" altLang="tr-TR" smtClean="0"/>
              <a:t>) sırasında olur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İzinler geç bağlamlarda esnetilebilir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Uygulamalar referansal platformun arayan parametresini geçirmesini gerektirir</a:t>
            </a:r>
            <a:r>
              <a:rPr lang="en-US" altLang="tr-TR" smtClean="0"/>
              <a:t>, </a:t>
            </a:r>
            <a:r>
              <a:rPr lang="tr-TR" altLang="tr-TR" smtClean="0"/>
              <a:t>böylece etkin parametre adresi hesaplanabilir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234A65A-649A-4342-89C8-89600CCFB1F6}" type="slidenum">
              <a:rPr lang="en-US" altLang="tr-TR" sz="1000">
                <a:latin typeface="Arial" panose="020B0604020202020204" pitchFamily="34" charset="0"/>
              </a:rPr>
              <a:pPr/>
              <a:t>22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2800" smtClean="0"/>
              <a:t>Parametre geçirmenin(</a:t>
            </a:r>
            <a:r>
              <a:rPr lang="en-US" altLang="tr-TR" sz="2800" smtClean="0"/>
              <a:t>Parameter Passing</a:t>
            </a:r>
            <a:r>
              <a:rPr lang="tr-TR" altLang="tr-TR" sz="2800" smtClean="0"/>
              <a:t>) implementasyonu</a:t>
            </a:r>
            <a:r>
              <a:rPr lang="en-US" altLang="tr-TR" sz="2800" smtClean="0"/>
              <a:t/>
            </a:r>
            <a:br>
              <a:rPr lang="en-US" altLang="tr-TR" sz="2800" smtClean="0"/>
            </a:br>
            <a:endParaRPr lang="en-US" altLang="tr-TR" sz="280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Birçok dilde parametre iletişimi yığın süresinin yerini alıyor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Referansıyla geçirmede uygulaması çok basit</a:t>
            </a:r>
            <a:r>
              <a:rPr lang="en-US" altLang="tr-TR" smtClean="0"/>
              <a:t>; </a:t>
            </a:r>
            <a:r>
              <a:rPr lang="tr-TR" altLang="tr-TR" smtClean="0"/>
              <a:t>sadece adres yığının yerini alır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2800" smtClean="0"/>
              <a:t>Parametre-Geçirmenin (</a:t>
            </a:r>
            <a:r>
              <a:rPr lang="en-US" altLang="tr-TR" sz="2800" smtClean="0"/>
              <a:t>Parameter-Passing</a:t>
            </a:r>
            <a:r>
              <a:rPr lang="tr-TR" altLang="tr-TR" sz="2800" smtClean="0"/>
              <a:t>)Yığın(</a:t>
            </a:r>
            <a:r>
              <a:rPr lang="en-US" altLang="tr-TR" sz="2800" smtClean="0"/>
              <a:t>Stack</a:t>
            </a:r>
            <a:r>
              <a:rPr lang="tr-TR" altLang="tr-TR" sz="2800" smtClean="0"/>
              <a:t>) </a:t>
            </a:r>
            <a:r>
              <a:rPr lang="en-US" altLang="tr-TR" sz="2800" smtClean="0"/>
              <a:t>Implementa</a:t>
            </a:r>
            <a:r>
              <a:rPr lang="tr-TR" altLang="tr-TR" sz="2800" smtClean="0"/>
              <a:t>sy</a:t>
            </a:r>
            <a:r>
              <a:rPr lang="en-US" altLang="tr-TR" sz="2800" smtClean="0"/>
              <a:t>on</a:t>
            </a:r>
            <a:r>
              <a:rPr lang="tr-TR" altLang="tr-TR" sz="2800" smtClean="0"/>
              <a:t>u</a:t>
            </a:r>
            <a:endParaRPr lang="en-US" altLang="tr-TR" sz="2800" smtClean="0"/>
          </a:p>
        </p:txBody>
      </p:sp>
      <p:pic>
        <p:nvPicPr>
          <p:cNvPr id="25603" name="Content Placeholder 5" descr="fig_09_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524000"/>
            <a:ext cx="5867400" cy="3562350"/>
          </a:xfrm>
        </p:spPr>
      </p:pic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30DFCDC-9952-49A6-9C3B-4CD8F1BDD778}" type="slidenum">
              <a:rPr lang="en-US" altLang="tr-TR" sz="1000">
                <a:latin typeface="Arial" panose="020B0604020202020204" pitchFamily="34" charset="0"/>
              </a:rPr>
              <a:pPr/>
              <a:t>23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457200" y="5257800"/>
            <a:ext cx="85074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</a:rPr>
              <a:t>F</a:t>
            </a:r>
            <a:r>
              <a:rPr lang="tr-TR" altLang="tr-TR" sz="1400">
                <a:solidFill>
                  <a:srgbClr val="333399"/>
                </a:solidFill>
                <a:latin typeface="Lucida Sans Unicode" panose="020B0602030504020204" pitchFamily="34" charset="0"/>
              </a:rPr>
              <a:t>onksiyon başlığı</a:t>
            </a:r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</a:rPr>
              <a:t>:  </a:t>
            </a:r>
            <a:r>
              <a:rPr lang="en-US" altLang="tr-TR" sz="1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sub(</a:t>
            </a:r>
            <a:r>
              <a:rPr lang="en-US" altLang="tr-TR" sz="1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altLang="tr-TR" sz="1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altLang="tr-TR" sz="1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altLang="tr-TR" sz="1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</a:t>
            </a:r>
          </a:p>
          <a:p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F</a:t>
            </a:r>
            <a:r>
              <a:rPr lang="tr-TR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onksiyon ana arama</a:t>
            </a:r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: 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sub(w, x, y, z)</a:t>
            </a:r>
          </a:p>
          <a:p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( 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 </a:t>
            </a:r>
            <a:r>
              <a:rPr lang="tr-TR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‘değeri tarafından geç</a:t>
            </a:r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, 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 </a:t>
            </a:r>
            <a:r>
              <a:rPr lang="tr-TR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tarafından sonuç</a:t>
            </a:r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 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tr-TR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 taradından sonuç değeri</a:t>
            </a:r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, </a:t>
            </a:r>
            <a:r>
              <a:rPr lang="tr-TR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referans tarafından </a:t>
            </a:r>
            <a:r>
              <a:rPr lang="en-US" altLang="tr-TR" sz="140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tr-TR" sz="1400">
                <a:solidFill>
                  <a:srgbClr val="333399"/>
                </a:solidFill>
                <a:latin typeface="Lucida Sans Unicode" panose="020B0602030504020204" pitchFamily="34" charset="0"/>
                <a:cs typeface="Courier New" panose="02070309020205020404" pitchFamily="49" charset="0"/>
              </a:rPr>
              <a:t> 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5481200-1CC3-4FC6-B16A-1A8D92A24AFE}" type="slidenum">
              <a:rPr lang="en-US" altLang="tr-TR" sz="1000">
                <a:latin typeface="Arial" panose="020B0604020202020204" pitchFamily="34" charset="0"/>
              </a:rPr>
              <a:pPr/>
              <a:t>24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Başlıca Dillerde Parametre Geçirme Metodları</a:t>
            </a:r>
            <a:endParaRPr lang="en-US" altLang="tr-TR" sz="320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C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Değeriyle geçirme</a:t>
            </a:r>
            <a:endParaRPr lang="en-US" altLang="tr-TR" sz="18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Referansıyla geçirme</a:t>
            </a:r>
            <a:r>
              <a:rPr lang="en-US" altLang="tr-TR" sz="1800" smtClean="0"/>
              <a:t> </a:t>
            </a:r>
            <a:r>
              <a:rPr lang="tr-TR" altLang="tr-TR" sz="1800" smtClean="0"/>
              <a:t>işaretçileri parametre olarak kullanarak ulaşma</a:t>
            </a:r>
            <a:endParaRPr lang="en-US" altLang="tr-TR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C++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Refenransyıla geçirmede referansal tip denilen özel bir işaretçi türü </a:t>
            </a:r>
            <a:r>
              <a:rPr lang="en-US" altLang="tr-TR" sz="18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Java</a:t>
            </a:r>
            <a:endParaRPr lang="tr-TR" altLang="tr-TR" sz="2000" smtClean="0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tr-TR" sz="1600" smtClean="0"/>
              <a:t>C++</a:t>
            </a:r>
            <a:r>
              <a:rPr lang="tr-TR" altLang="tr-TR" sz="1600" smtClean="0"/>
              <a:t> gibidir</a:t>
            </a:r>
            <a:r>
              <a:rPr lang="en-US" altLang="tr-TR" sz="1600" smtClean="0"/>
              <a:t>, </a:t>
            </a:r>
            <a:r>
              <a:rPr lang="tr-TR" altLang="tr-TR" sz="1600" smtClean="0"/>
              <a:t>farkı</a:t>
            </a:r>
            <a:r>
              <a:rPr lang="en-US" altLang="tr-TR" sz="1600" smtClean="0"/>
              <a:t> </a:t>
            </a:r>
            <a:r>
              <a:rPr lang="tr-TR" altLang="tr-TR" sz="1600" smtClean="0"/>
              <a:t>sadece</a:t>
            </a:r>
            <a:r>
              <a:rPr lang="en-US" altLang="tr-TR" sz="1600" smtClean="0"/>
              <a:t> refer</a:t>
            </a:r>
            <a:r>
              <a:rPr lang="tr-TR" altLang="tr-TR" sz="1600" smtClean="0"/>
              <a:t>anslar</a:t>
            </a:r>
            <a:endParaRPr lang="en-US" altLang="tr-TR" sz="16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Ada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Üç semantik model de mümkündür</a:t>
            </a:r>
            <a:r>
              <a:rPr lang="en-US" altLang="tr-TR" sz="1800" smtClean="0"/>
              <a:t>: 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in, out, in out; in </a:t>
            </a:r>
            <a:r>
              <a:rPr lang="tr-TR" altLang="tr-TR" sz="1800" smtClean="0">
                <a:cs typeface="Courier New" panose="02070309020205020404" pitchFamily="49" charset="0"/>
              </a:rPr>
              <a:t>varsayılan moddur</a:t>
            </a:r>
            <a:endParaRPr lang="en-US" altLang="tr-TR" sz="18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tr-TR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tr-TR" altLang="tr-TR" sz="1800" smtClean="0">
                <a:cs typeface="Courier New" panose="02070309020205020404" pitchFamily="49" charset="0"/>
              </a:rPr>
              <a:t>ise referans edilemez</a:t>
            </a:r>
            <a:r>
              <a:rPr lang="en-US" altLang="tr-TR" sz="1800" smtClean="0"/>
              <a:t>; </a:t>
            </a:r>
            <a:r>
              <a:rPr lang="tr-TR" altLang="tr-TR" sz="1800" smtClean="0"/>
              <a:t> “ 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tr-TR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tr-TR" sz="1800" smtClean="0"/>
              <a:t> </a:t>
            </a:r>
            <a:r>
              <a:rPr lang="tr-TR" altLang="tr-TR" sz="1800" smtClean="0"/>
              <a:t>ise referans edilebilir fakat atanamaz</a:t>
            </a:r>
            <a:r>
              <a:rPr lang="en-US" altLang="tr-TR" sz="1800" smtClean="0"/>
              <a:t>; </a:t>
            </a:r>
            <a:r>
              <a:rPr lang="en-US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in out</a:t>
            </a:r>
            <a:r>
              <a:rPr lang="en-US" altLang="tr-TR" sz="1800" smtClean="0"/>
              <a:t> param</a:t>
            </a:r>
            <a:r>
              <a:rPr lang="tr-TR" altLang="tr-TR" sz="1800" smtClean="0"/>
              <a:t>etreleri referan edilebilir ve atanabilir</a:t>
            </a:r>
            <a:endParaRPr lang="en-US" altLang="tr-TR" sz="1800" smtClean="0"/>
          </a:p>
          <a:p>
            <a:pPr eaLnBrk="1" hangingPunct="1">
              <a:lnSpc>
                <a:spcPct val="90000"/>
              </a:lnSpc>
            </a:pPr>
            <a:endParaRPr lang="en-US" altLang="tr-TR" sz="20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AE4F442-B631-47E7-8CD6-571AAA3DCEAF}" type="slidenum">
              <a:rPr lang="en-US" altLang="tr-TR" sz="1000">
                <a:latin typeface="Arial" panose="020B0604020202020204" pitchFamily="34" charset="0"/>
              </a:rPr>
              <a:pPr/>
              <a:t>25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Başlıca Dillerde Parametre Geçirme Metodları</a:t>
            </a:r>
            <a:r>
              <a:rPr lang="en-US" altLang="tr-TR" sz="3200" smtClean="0"/>
              <a:t>(</a:t>
            </a:r>
            <a:r>
              <a:rPr lang="tr-TR" altLang="tr-TR" sz="3200" smtClean="0"/>
              <a:t>devamı</a:t>
            </a:r>
            <a:r>
              <a:rPr lang="en-US" altLang="tr-TR" sz="3200" smtClean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tr-TR" sz="2400" smtClean="0"/>
              <a:t>Fortran 95+</a:t>
            </a:r>
            <a:br>
              <a:rPr lang="en-US" altLang="tr-TR" sz="2400" smtClean="0"/>
            </a:br>
            <a:r>
              <a:rPr lang="en-US" altLang="tr-TR" sz="2000" smtClean="0"/>
              <a:t>- Paramet</a:t>
            </a:r>
            <a:r>
              <a:rPr lang="tr-TR" altLang="tr-TR" sz="2000" smtClean="0"/>
              <a:t>reler</a:t>
            </a:r>
            <a:r>
              <a:rPr lang="en-US" altLang="tr-TR" sz="2000" smtClean="0"/>
              <a:t> in, out, </a:t>
            </a:r>
            <a:r>
              <a:rPr lang="tr-TR" altLang="tr-TR" sz="2000" smtClean="0"/>
              <a:t>yada</a:t>
            </a:r>
            <a:r>
              <a:rPr lang="en-US" altLang="tr-TR" sz="2000" smtClean="0"/>
              <a:t> inout </a:t>
            </a:r>
            <a:r>
              <a:rPr lang="tr-TR" altLang="tr-TR" sz="2400" smtClean="0"/>
              <a:t>modlarında etkinleştirilebilir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C#</a:t>
            </a:r>
            <a:br>
              <a:rPr lang="en-US" altLang="tr-TR" sz="2400" smtClean="0"/>
            </a:br>
            <a:r>
              <a:rPr lang="en-US" altLang="tr-TR" sz="2400" smtClean="0"/>
              <a:t>- </a:t>
            </a:r>
            <a:r>
              <a:rPr lang="tr-TR" altLang="tr-TR" sz="2000" smtClean="0"/>
              <a:t>Varsayılan metod</a:t>
            </a:r>
            <a:r>
              <a:rPr lang="en-US" altLang="tr-TR" sz="2000" smtClean="0"/>
              <a:t>: </a:t>
            </a:r>
            <a:r>
              <a:rPr lang="tr-TR" altLang="tr-TR" sz="2000" smtClean="0"/>
              <a:t>değeriyle geçirme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Referansıyla geçirmede</a:t>
            </a:r>
            <a:r>
              <a:rPr lang="en-US" altLang="tr-TR" sz="2000" smtClean="0"/>
              <a:t> </a:t>
            </a:r>
            <a:r>
              <a:rPr lang="tr-TR" altLang="tr-TR" sz="2000" smtClean="0"/>
              <a:t>öncelikle biçimsel parametre ve etkin parametre</a:t>
            </a:r>
            <a:r>
              <a:rPr lang="en-US" altLang="tr-TR" sz="2000" smtClean="0"/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smtClean="0">
                <a:cs typeface="Courier New" panose="02070309020205020404" pitchFamily="49" charset="0"/>
              </a:rPr>
              <a:t>ile belirtilmiştir</a:t>
            </a: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tr-TR" sz="2400" smtClean="0"/>
              <a:t>PHP:C#</a:t>
            </a:r>
            <a:r>
              <a:rPr lang="tr-TR" altLang="tr-TR" sz="2400" smtClean="0"/>
              <a:t>’ye çok benzerdir</a:t>
            </a:r>
            <a:r>
              <a:rPr lang="en-US" altLang="tr-TR" sz="2400" smtClean="0"/>
              <a:t>, </a:t>
            </a:r>
            <a:r>
              <a:rPr lang="tr-TR" altLang="tr-TR" sz="2400" smtClean="0"/>
              <a:t>ikisinin de etkin yada biçimsel parametreleri</a:t>
            </a:r>
            <a:r>
              <a:rPr lang="en-US" altLang="tr-TR" sz="2400" smtClean="0"/>
              <a:t> ref</a:t>
            </a:r>
            <a:r>
              <a:rPr lang="tr-TR" altLang="tr-TR" sz="2400" smtClean="0"/>
              <a:t> ile belirtilmesi dışında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Perl: </a:t>
            </a:r>
            <a:r>
              <a:rPr lang="tr-TR" altLang="tr-TR" sz="2400" smtClean="0"/>
              <a:t>bütün etkin parametreler dolaylı olarak önceden yerlerştirilmiş ve tanımlanmış dizi ismi</a:t>
            </a:r>
            <a:r>
              <a:rPr lang="en-US" altLang="tr-TR" sz="2400" smtClean="0"/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@_</a:t>
            </a:r>
          </a:p>
          <a:p>
            <a:pPr eaLnBrk="1" hangingPunct="1"/>
            <a:r>
              <a:rPr lang="en-US" altLang="tr-TR" sz="2400" smtClean="0">
                <a:cs typeface="Courier New" panose="02070309020205020404" pitchFamily="49" charset="0"/>
              </a:rPr>
              <a:t>Python </a:t>
            </a:r>
            <a:r>
              <a:rPr lang="tr-TR" altLang="tr-TR" sz="2400" smtClean="0">
                <a:cs typeface="Courier New" panose="02070309020205020404" pitchFamily="49" charset="0"/>
              </a:rPr>
              <a:t>ve</a:t>
            </a:r>
            <a:r>
              <a:rPr lang="en-US" altLang="tr-TR" sz="2400" smtClean="0">
                <a:cs typeface="Courier New" panose="02070309020205020404" pitchFamily="49" charset="0"/>
              </a:rPr>
              <a:t> Ruby </a:t>
            </a:r>
            <a:r>
              <a:rPr lang="tr-TR" altLang="tr-TR" sz="2400" smtClean="0">
                <a:cs typeface="Courier New" panose="02070309020205020404" pitchFamily="49" charset="0"/>
              </a:rPr>
              <a:t>atamayla geçirmeyi kullanır</a:t>
            </a:r>
            <a:r>
              <a:rPr lang="en-US" altLang="tr-TR" sz="2400" smtClean="0">
                <a:cs typeface="Courier New" panose="02070309020205020404" pitchFamily="49" charset="0"/>
              </a:rPr>
              <a:t> (</a:t>
            </a:r>
            <a:r>
              <a:rPr lang="tr-TR" altLang="tr-TR" sz="2400" smtClean="0">
                <a:cs typeface="Courier New" panose="02070309020205020404" pitchFamily="49" charset="0"/>
              </a:rPr>
              <a:t>bürün data değerleri nesnelerdir</a:t>
            </a:r>
            <a:r>
              <a:rPr lang="en-US" altLang="tr-TR" sz="2400" smtClean="0">
                <a:cs typeface="Courier New" panose="02070309020205020404" pitchFamily="49" charset="0"/>
              </a:rPr>
              <a:t>); </a:t>
            </a:r>
            <a:r>
              <a:rPr lang="tr-TR" altLang="tr-TR" sz="2400" smtClean="0">
                <a:cs typeface="Courier New" panose="02070309020205020404" pitchFamily="49" charset="0"/>
              </a:rPr>
              <a:t>etkin biçimsele atanmıştır</a:t>
            </a:r>
            <a:endParaRPr lang="en-US" altLang="tr-TR" sz="2400" smtClean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4A41EAF-4595-47D0-858F-DA79ADB6948D}" type="slidenum">
              <a:rPr lang="en-US" altLang="tr-TR" sz="1000">
                <a:latin typeface="Arial" panose="020B0604020202020204" pitchFamily="34" charset="0"/>
              </a:rPr>
              <a:pPr/>
              <a:t>26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Tip Kontrol Parametreleri(</a:t>
            </a:r>
            <a:r>
              <a:rPr lang="en-US" altLang="tr-TR" smtClean="0"/>
              <a:t>Type checking parameters</a:t>
            </a:r>
            <a:r>
              <a:rPr lang="tr-TR" altLang="tr-TR" smtClean="0"/>
              <a:t>)</a:t>
            </a:r>
            <a:endParaRPr lang="en-US" altLang="tr-TR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smtClean="0"/>
              <a:t>Güvenilirlik için çok önemli olduğu düşünülmektedir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FORTRAN 77 </a:t>
            </a:r>
            <a:r>
              <a:rPr lang="tr-TR" altLang="tr-TR" sz="2400" smtClean="0"/>
              <a:t>ve orjinal</a:t>
            </a:r>
            <a:r>
              <a:rPr lang="en-US" altLang="tr-TR" sz="2400" smtClean="0"/>
              <a:t> C: </a:t>
            </a:r>
            <a:r>
              <a:rPr lang="tr-TR" altLang="tr-TR" sz="2400" smtClean="0"/>
              <a:t>yok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Pascal, FORTRAN 90+, Java,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Ada: </a:t>
            </a:r>
            <a:r>
              <a:rPr lang="tr-TR" altLang="tr-TR" sz="2400" smtClean="0"/>
              <a:t>daima girektirir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ANSI C and C++: </a:t>
            </a:r>
            <a:r>
              <a:rPr lang="tr-TR" altLang="tr-TR" sz="2400" smtClean="0"/>
              <a:t>kullanıcıya bırakılmıştır</a:t>
            </a:r>
            <a:endParaRPr lang="en-US" altLang="tr-TR" sz="2400" smtClean="0"/>
          </a:p>
          <a:p>
            <a:pPr lvl="1" eaLnBrk="1" hangingPunct="1"/>
            <a:r>
              <a:rPr lang="en-US" altLang="tr-TR" sz="2000" smtClean="0"/>
              <a:t>Prot</a:t>
            </a:r>
            <a:r>
              <a:rPr lang="tr-TR" altLang="tr-TR" sz="2000" smtClean="0"/>
              <a:t>otipler</a:t>
            </a:r>
            <a:endParaRPr lang="en-US" altLang="tr-TR" sz="2000" smtClean="0"/>
          </a:p>
          <a:p>
            <a:pPr eaLnBrk="1" hangingPunct="1"/>
            <a:r>
              <a:rPr lang="tr-TR" altLang="tr-TR" sz="2400" smtClean="0"/>
              <a:t>Nispeten yeni diller </a:t>
            </a:r>
            <a:r>
              <a:rPr lang="en-US" altLang="tr-TR" sz="2400" smtClean="0"/>
              <a:t>Perl, JavaScript,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PHP </a:t>
            </a:r>
            <a:r>
              <a:rPr lang="tr-TR" altLang="tr-TR" sz="2400" smtClean="0"/>
              <a:t>tip kontrolünü gerektirmez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In Python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Ruby, </a:t>
            </a:r>
            <a:r>
              <a:rPr lang="tr-TR" altLang="tr-TR" sz="2400" smtClean="0"/>
              <a:t>değişkenlerin tipleri yoktur</a:t>
            </a:r>
            <a:r>
              <a:rPr lang="en-US" altLang="tr-TR" sz="2400" smtClean="0"/>
              <a:t> (</a:t>
            </a:r>
            <a:r>
              <a:rPr lang="tr-TR" altLang="tr-TR" sz="2400" smtClean="0"/>
              <a:t>nesnelerin vardır</a:t>
            </a:r>
            <a:r>
              <a:rPr lang="en-US" altLang="tr-TR" sz="2400" smtClean="0"/>
              <a:t>), </a:t>
            </a:r>
            <a:r>
              <a:rPr lang="tr-TR" altLang="tr-TR" sz="2400" smtClean="0"/>
              <a:t>yani parametre tip kontrolü mümkün değildir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C4501D7-429B-4FBC-BAE9-188A2DD3602D}" type="slidenum">
              <a:rPr lang="en-US" altLang="tr-TR" sz="1000">
                <a:latin typeface="Arial" panose="020B0604020202020204" pitchFamily="34" charset="0"/>
              </a:rPr>
              <a:pPr/>
              <a:t>27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3200" smtClean="0"/>
              <a:t>Parametre olarak Çok boyutlu Diziler (</a:t>
            </a:r>
            <a:r>
              <a:rPr lang="en-US" altLang="tr-TR" sz="3200" smtClean="0"/>
              <a:t>Multidimensional Arrays</a:t>
            </a:r>
            <a:r>
              <a:rPr lang="tr-TR" altLang="tr-TR" sz="3200" smtClean="0"/>
              <a:t>)</a:t>
            </a:r>
            <a:r>
              <a:rPr lang="en-US" altLang="tr-TR" sz="3200" smtClean="0"/>
              <a:t/>
            </a:r>
            <a:br>
              <a:rPr lang="en-US" altLang="tr-TR" sz="3200" smtClean="0"/>
            </a:br>
            <a:endParaRPr lang="en-US" altLang="tr-TR" sz="320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4572000"/>
          </a:xfrm>
        </p:spPr>
        <p:txBody>
          <a:bodyPr/>
          <a:lstStyle/>
          <a:p>
            <a:pPr eaLnBrk="1" hangingPunct="1"/>
            <a:endParaRPr lang="en-US" altLang="tr-TR" smtClean="0"/>
          </a:p>
          <a:p>
            <a:pPr marL="342900" lvl="1" indent="-342900" eaLnBrk="1" hangingPunct="1">
              <a:buFontTx/>
              <a:buChar char="•"/>
            </a:pPr>
            <a:r>
              <a:rPr lang="tr-TR" altLang="tr-TR" smtClean="0"/>
              <a:t>Eğer bir çok boyutlu dizi(</a:t>
            </a:r>
            <a:r>
              <a:rPr lang="en-US" altLang="tr-TR" smtClean="0"/>
              <a:t>multidimensional array</a:t>
            </a:r>
            <a:r>
              <a:rPr lang="tr-TR" altLang="tr-TR" smtClean="0"/>
              <a:t>) bir altprograma geçirilirse ve </a:t>
            </a:r>
            <a:r>
              <a:rPr lang="en-US" altLang="tr-TR" smtClean="0"/>
              <a:t> </a:t>
            </a:r>
            <a:r>
              <a:rPr lang="tr-TR" altLang="tr-TR" smtClean="0"/>
              <a:t>altprogram(</a:t>
            </a:r>
            <a:r>
              <a:rPr lang="en-US" altLang="tr-TR" smtClean="0"/>
              <a:t>subprogram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ayrı olarak derlenirse</a:t>
            </a:r>
            <a:r>
              <a:rPr lang="en-US" altLang="tr-TR" smtClean="0"/>
              <a:t> </a:t>
            </a:r>
            <a:r>
              <a:rPr lang="tr-TR" altLang="tr-TR" smtClean="0"/>
              <a:t>(</a:t>
            </a:r>
            <a:r>
              <a:rPr lang="en-US" altLang="tr-TR" smtClean="0"/>
              <a:t>compiled</a:t>
            </a:r>
            <a:r>
              <a:rPr lang="tr-TR" altLang="tr-TR" smtClean="0"/>
              <a:t>)</a:t>
            </a:r>
            <a:r>
              <a:rPr lang="en-US" altLang="tr-TR" smtClean="0"/>
              <a:t>, </a:t>
            </a:r>
            <a:r>
              <a:rPr lang="tr-TR" altLang="tr-TR" smtClean="0"/>
              <a:t>derleyici(</a:t>
            </a:r>
            <a:r>
              <a:rPr lang="en-US" altLang="tr-TR" smtClean="0"/>
              <a:t>compiler</a:t>
            </a:r>
            <a:r>
              <a:rPr lang="tr-TR" altLang="tr-TR" smtClean="0"/>
              <a:t>) bellek eşleme fonksiyonunu(</a:t>
            </a:r>
            <a:r>
              <a:rPr lang="en-US" altLang="tr-TR" smtClean="0"/>
              <a:t>storage mapping function</a:t>
            </a:r>
            <a:r>
              <a:rPr lang="tr-TR" altLang="tr-TR" smtClean="0"/>
              <a:t>) oluşturmak(</a:t>
            </a:r>
            <a:r>
              <a:rPr lang="en-US" altLang="tr-TR" smtClean="0"/>
              <a:t>build</a:t>
            </a:r>
            <a:r>
              <a:rPr lang="tr-TR" altLang="tr-TR" smtClean="0"/>
              <a:t>) için o dizinin bildirilmiş boyutunu(</a:t>
            </a:r>
            <a:r>
              <a:rPr lang="en-US" altLang="tr-TR" smtClean="0"/>
              <a:t>declared size</a:t>
            </a:r>
            <a:r>
              <a:rPr lang="tr-TR" altLang="tr-TR" smtClean="0"/>
              <a:t>) bilmesi gerekir</a:t>
            </a:r>
            <a:r>
              <a:rPr lang="en-US" altLang="tr-TR" smtClean="0"/>
              <a:t> </a:t>
            </a:r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5E8964D-394C-4704-A195-28421FBB1CE4}" type="slidenum">
              <a:rPr lang="en-US" altLang="tr-TR" sz="1000">
                <a:latin typeface="Arial" panose="020B0604020202020204" pitchFamily="34" charset="0"/>
              </a:rPr>
              <a:pPr/>
              <a:t>28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Parametre olarak Çok boyutlu Diziler </a:t>
            </a:r>
            <a:r>
              <a:rPr lang="en-US" altLang="tr-TR" sz="3200" smtClean="0"/>
              <a:t>: C </a:t>
            </a:r>
            <a:r>
              <a:rPr lang="tr-TR" altLang="tr-TR" sz="3200" smtClean="0"/>
              <a:t>ve</a:t>
            </a:r>
            <a:r>
              <a:rPr lang="en-US" altLang="tr-TR" sz="3200" smtClean="0"/>
              <a:t> C++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en-US" altLang="tr-TR" smtClean="0"/>
              <a:t>Program</a:t>
            </a:r>
            <a:r>
              <a:rPr lang="tr-TR" altLang="tr-TR" smtClean="0"/>
              <a:t>cı, etkin(actual) parametredeki ilk altsimge(subscript) dışında bütün belirtilmiş boyutları (</a:t>
            </a:r>
            <a:r>
              <a:rPr lang="en-US" altLang="tr-TR" smtClean="0"/>
              <a:t>declared sizes</a:t>
            </a:r>
            <a:r>
              <a:rPr lang="tr-TR" altLang="tr-TR" smtClean="0"/>
              <a:t>) dahil etmek zorundadır</a:t>
            </a:r>
            <a:endParaRPr lang="en-US" altLang="tr-TR" smtClean="0"/>
          </a:p>
          <a:p>
            <a:pPr marL="342900" lvl="1" indent="-342900" eaLnBrk="1" hangingPunct="1">
              <a:buFontTx/>
              <a:buChar char="•"/>
            </a:pPr>
            <a:r>
              <a:rPr lang="tr-TR" altLang="tr-TR" smtClean="0"/>
              <a:t>Bu esnek</a:t>
            </a:r>
            <a:r>
              <a:rPr lang="en-US" altLang="tr-TR" smtClean="0"/>
              <a:t> </a:t>
            </a:r>
            <a:r>
              <a:rPr lang="tr-TR" altLang="tr-TR" smtClean="0"/>
              <a:t>a</a:t>
            </a:r>
            <a:r>
              <a:rPr lang="en-US" altLang="tr-TR" smtClean="0"/>
              <a:t>ltprogramlar(Subprograms)</a:t>
            </a:r>
            <a:r>
              <a:rPr lang="tr-TR" altLang="tr-TR" smtClean="0"/>
              <a:t> yazmaya izin vermez</a:t>
            </a:r>
            <a:endParaRPr lang="en-US" altLang="tr-TR" smtClean="0"/>
          </a:p>
          <a:p>
            <a:pPr marL="342900" lvl="1" indent="-342900" eaLnBrk="1" hangingPunct="1">
              <a:buFontTx/>
              <a:buChar char="•"/>
            </a:pPr>
            <a:r>
              <a:rPr lang="tr-TR" altLang="tr-TR" smtClean="0"/>
              <a:t>Bu esnek</a:t>
            </a:r>
            <a:r>
              <a:rPr lang="en-US" altLang="tr-TR" smtClean="0"/>
              <a:t> </a:t>
            </a:r>
            <a:r>
              <a:rPr lang="tr-TR" altLang="tr-TR" smtClean="0"/>
              <a:t>a</a:t>
            </a:r>
            <a:r>
              <a:rPr lang="en-US" altLang="tr-TR" smtClean="0"/>
              <a:t>ltprogramlar(Subprograms)</a:t>
            </a:r>
            <a:r>
              <a:rPr lang="tr-TR" altLang="tr-TR" smtClean="0"/>
              <a:t> yazmaya izin vermez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3561D1E-DD1D-4EDE-8FEF-A5B0022E751D}" type="slidenum">
              <a:rPr lang="en-US" altLang="tr-TR" sz="1000">
                <a:latin typeface="Arial" panose="020B0604020202020204" pitchFamily="34" charset="0"/>
              </a:rPr>
              <a:pPr/>
              <a:t>29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Parametre olarak Çok boyutlu Diziler </a:t>
            </a:r>
            <a:r>
              <a:rPr lang="en-US" altLang="tr-TR" sz="3200" smtClean="0"/>
              <a:t>: Ada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tr-TR" smtClean="0"/>
              <a:t>Ada – </a:t>
            </a:r>
            <a:r>
              <a:rPr lang="tr-TR" altLang="tr-TR" smtClean="0"/>
              <a:t>problem değildir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Kısıtlı Diziler</a:t>
            </a:r>
            <a:r>
              <a:rPr lang="en-US" altLang="tr-TR" smtClean="0"/>
              <a:t> – </a:t>
            </a:r>
            <a:r>
              <a:rPr lang="tr-TR" altLang="tr-TR" smtClean="0"/>
              <a:t>boyut dizi tipinin bir parçasıdır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 </a:t>
            </a:r>
            <a:r>
              <a:rPr lang="tr-TR" altLang="tr-TR" smtClean="0"/>
              <a:t>Kısıtlı olamayan diziler</a:t>
            </a:r>
            <a:r>
              <a:rPr lang="en-US" altLang="tr-TR" smtClean="0"/>
              <a:t>- </a:t>
            </a:r>
            <a:r>
              <a:rPr lang="tr-TR" altLang="tr-TR" smtClean="0"/>
              <a:t>bildirilmiş boyut nesne bildiriminin(</a:t>
            </a:r>
            <a:r>
              <a:rPr lang="en-US" altLang="tr-TR" smtClean="0"/>
              <a:t>object declaration</a:t>
            </a:r>
            <a:r>
              <a:rPr lang="tr-TR" altLang="tr-TR" smtClean="0"/>
              <a:t>) parçasıdır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B4899BE-8CD5-43E4-86DA-F4C0DEEB5F5B}" type="slidenum">
              <a:rPr lang="en-US" altLang="tr-TR" sz="1000">
                <a:latin typeface="Arial" panose="020B0604020202020204" pitchFamily="34" charset="0"/>
              </a:rPr>
              <a:pPr/>
              <a:t>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Giriş</a:t>
            </a:r>
            <a:endParaRPr lang="en-US" altLang="tr-TR" smtClean="0">
              <a:latin typeface="Arial" panose="020B0604020202020204" pitchFamily="34" charset="0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İki Temel Soyutlama Olanağı</a:t>
            </a:r>
            <a:endParaRPr lang="en-US" altLang="tr-TR" smtClean="0">
              <a:latin typeface="Arial" panose="020B0604020202020204" pitchFamily="34" charset="0"/>
            </a:endParaRPr>
          </a:p>
          <a:p>
            <a:pPr lvl="1" eaLnBrk="1" hangingPunct="1"/>
            <a:r>
              <a:rPr lang="tr-TR" altLang="tr-TR" smtClean="0">
                <a:latin typeface="Arial" panose="020B0604020202020204" pitchFamily="34" charset="0"/>
              </a:rPr>
              <a:t>İşlem Soyutlama </a:t>
            </a:r>
            <a:endParaRPr lang="en-US" altLang="tr-TR" smtClean="0">
              <a:latin typeface="Arial" panose="020B0604020202020204" pitchFamily="34" charset="0"/>
            </a:endParaRPr>
          </a:p>
          <a:p>
            <a:pPr lvl="2" eaLnBrk="1" hangingPunct="1"/>
            <a:r>
              <a:rPr lang="tr-TR" altLang="tr-TR" smtClean="0"/>
              <a:t>Erken Vurgulanmışlardır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Bu bölümde tartışıldı</a:t>
            </a:r>
            <a:endParaRPr lang="en-US" altLang="tr-TR" smtClean="0"/>
          </a:p>
          <a:p>
            <a:pPr lvl="1" eaLnBrk="1" hangingPunct="1"/>
            <a:r>
              <a:rPr lang="tr-TR" altLang="tr-TR" smtClean="0">
                <a:latin typeface="Arial" panose="020B0604020202020204" pitchFamily="34" charset="0"/>
              </a:rPr>
              <a:t>Veri Soyutlama</a:t>
            </a:r>
            <a:endParaRPr lang="en-US" altLang="tr-TR" smtClean="0">
              <a:latin typeface="Arial" panose="020B0604020202020204" pitchFamily="34" charset="0"/>
            </a:endParaRPr>
          </a:p>
          <a:p>
            <a:pPr lvl="2" eaLnBrk="1" hangingPunct="1"/>
            <a:r>
              <a:rPr lang="en-US" altLang="tr-TR" smtClean="0"/>
              <a:t>1980</a:t>
            </a:r>
            <a:r>
              <a:rPr lang="tr-TR" altLang="tr-TR" smtClean="0"/>
              <a:t>’lerde vurgulanmıştır</a:t>
            </a:r>
            <a:endParaRPr lang="en-US" altLang="tr-TR" smtClean="0"/>
          </a:p>
          <a:p>
            <a:pPr lvl="2" eaLnBrk="1" hangingPunct="1"/>
            <a:r>
              <a:rPr lang="tr-TR" altLang="tr-TR" smtClean="0"/>
              <a:t>Bölüm </a:t>
            </a:r>
            <a:r>
              <a:rPr lang="en-US" altLang="tr-TR" smtClean="0"/>
              <a:t>11</a:t>
            </a:r>
            <a:r>
              <a:rPr lang="tr-TR" altLang="tr-TR" smtClean="0"/>
              <a:t>’de uzunca tartışıldı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1CC0954-BAFC-40B2-A13B-0EA35EA2F99B}" type="slidenum">
              <a:rPr lang="en-US" altLang="tr-TR" sz="1000">
                <a:latin typeface="Arial" panose="020B0604020202020204" pitchFamily="34" charset="0"/>
              </a:rPr>
              <a:pPr/>
              <a:t>30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Parametre olarak Çok boyutlu Diziler </a:t>
            </a:r>
            <a:r>
              <a:rPr lang="en-US" altLang="tr-TR" sz="3200" smtClean="0"/>
              <a:t>: Fortran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3200" smtClean="0"/>
              <a:t>Biçimsel parametreler başlıktan sonra deklarasyonu(bildirim) olan dizilerdir</a:t>
            </a:r>
            <a:endParaRPr lang="en-US" altLang="tr-TR" sz="32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800" smtClean="0"/>
              <a:t>Tek için dizi boyutunda,indis alakasız(??)</a:t>
            </a:r>
            <a:endParaRPr lang="en-US" altLang="tr-TR" sz="28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800" smtClean="0"/>
              <a:t>Parametre olarak çoklu diziler için</a:t>
            </a:r>
            <a:r>
              <a:rPr lang="en-US" altLang="tr-TR" sz="2800" smtClean="0"/>
              <a:t>,</a:t>
            </a:r>
            <a:r>
              <a:rPr lang="tr-TR" altLang="tr-TR" sz="2800" smtClean="0"/>
              <a:t> biçimsel</a:t>
            </a:r>
            <a:r>
              <a:rPr lang="en-US" altLang="tr-TR" sz="2800" smtClean="0"/>
              <a:t> paramet</a:t>
            </a:r>
            <a:r>
              <a:rPr lang="tr-TR" altLang="tr-TR" sz="2800" smtClean="0"/>
              <a:t>r</a:t>
            </a:r>
            <a:r>
              <a:rPr lang="en-US" altLang="tr-TR" sz="2800" smtClean="0"/>
              <a:t>e</a:t>
            </a:r>
            <a:r>
              <a:rPr lang="tr-TR" altLang="tr-TR" sz="2800" smtClean="0"/>
              <a:t> bildirimleri geçirilmiş parametreler içerebilir,böylece bu değişkenler kullanılıp gönderim fonksiyonu olarak depolanabilir</a:t>
            </a:r>
            <a:endParaRPr lang="en-US" altLang="tr-TR" sz="28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A3FD934-7F37-4AAC-A567-330C87CFB8C4}" type="slidenum">
              <a:rPr lang="en-US" altLang="tr-TR" sz="1000">
                <a:latin typeface="Arial" panose="020B0604020202020204" pitchFamily="34" charset="0"/>
              </a:rPr>
              <a:pPr/>
              <a:t>31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Parametre olarak Çok boyutlu Diziler </a:t>
            </a:r>
            <a:r>
              <a:rPr lang="en-US" altLang="tr-TR" sz="3200" smtClean="0"/>
              <a:t>: Java and C#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Ada ile benzerdir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Diziler nesnelerdir</a:t>
            </a:r>
            <a:r>
              <a:rPr lang="en-US" altLang="tr-TR" smtClean="0"/>
              <a:t>; </a:t>
            </a:r>
            <a:r>
              <a:rPr lang="tr-TR" altLang="tr-TR" smtClean="0"/>
              <a:t>hepsi</a:t>
            </a:r>
            <a:r>
              <a:rPr lang="en-US" altLang="tr-TR" smtClean="0"/>
              <a:t> </a:t>
            </a:r>
            <a:r>
              <a:rPr lang="tr-TR" altLang="tr-TR" smtClean="0"/>
              <a:t>tek boyutlandırılmıştır</a:t>
            </a:r>
            <a:r>
              <a:rPr lang="en-US" altLang="tr-TR" smtClean="0"/>
              <a:t> </a:t>
            </a:r>
            <a:r>
              <a:rPr lang="tr-TR" altLang="tr-TR" smtClean="0"/>
              <a:t>fakat elemanlar diziler olabilir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Her dizi adlandırılmış bir sabiti devralır</a:t>
            </a:r>
            <a:r>
              <a:rPr lang="en-US" altLang="tr-TR" smtClean="0"/>
              <a:t> (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tr-TR" smtClean="0"/>
              <a:t> </a:t>
            </a:r>
            <a:r>
              <a:rPr lang="tr-TR" altLang="tr-TR" smtClean="0"/>
              <a:t>Java’da</a:t>
            </a:r>
            <a:r>
              <a:rPr lang="en-US" altLang="tr-TR" smtClean="0"/>
              <a:t>,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tr-TR" smtClean="0"/>
              <a:t> C#</a:t>
            </a:r>
            <a:r>
              <a:rPr lang="tr-TR" altLang="tr-TR" smtClean="0"/>
              <a:t>’de</a:t>
            </a:r>
            <a:r>
              <a:rPr lang="en-US" altLang="tr-TR" smtClean="0"/>
              <a:t>) </a:t>
            </a:r>
            <a:r>
              <a:rPr lang="tr-TR" altLang="tr-TR" smtClean="0"/>
              <a:t>dizi nesnesi yaratıldığında dizi uzunluğu ayarlanmış olur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5482B2A-0D57-47B3-B8C1-5202740F57DD}" type="slidenum">
              <a:rPr lang="en-US" altLang="tr-TR" sz="1000">
                <a:latin typeface="Arial" panose="020B0604020202020204" pitchFamily="34" charset="0"/>
              </a:rPr>
              <a:pPr/>
              <a:t>32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Tasarımda Düşünülmesi Gerekenler</a:t>
            </a:r>
            <a:r>
              <a:rPr lang="en-US" altLang="tr-TR" sz="3200" smtClean="0"/>
              <a:t/>
            </a:r>
            <a:br>
              <a:rPr lang="en-US" altLang="tr-TR" sz="3200" smtClean="0"/>
            </a:br>
            <a:endParaRPr lang="en-US" altLang="tr-TR" sz="320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İki önemli düşünce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Verimlilik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Tek yönlü veya çift yönlü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Fakat b</a:t>
            </a:r>
            <a:r>
              <a:rPr lang="en-US" altLang="tr-TR" smtClean="0"/>
              <a:t>u</a:t>
            </a:r>
            <a:r>
              <a:rPr lang="tr-TR" altLang="tr-TR" smtClean="0"/>
              <a:t> iki düşüncede çelişkidir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İyi programlama</a:t>
            </a:r>
            <a:r>
              <a:rPr lang="en-US" altLang="tr-TR" smtClean="0"/>
              <a:t> =&gt; </a:t>
            </a:r>
            <a:r>
              <a:rPr lang="tr-TR" altLang="tr-TR" smtClean="0"/>
              <a:t>değişkenlere sınırlı erişim</a:t>
            </a:r>
            <a:r>
              <a:rPr lang="en-US" altLang="tr-TR" smtClean="0"/>
              <a:t>, </a:t>
            </a:r>
            <a:r>
              <a:rPr lang="tr-TR" altLang="tr-TR" smtClean="0"/>
              <a:t>yani mümkünse tek yönlü kullanım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Fakat referansıyla geçirme büyük yapıların geçirilmesinden daha verimlidir</a:t>
            </a:r>
            <a:endParaRPr lang="en-US" altLang="tr-TR" smtClean="0"/>
          </a:p>
          <a:p>
            <a:pPr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DD2036C-0ABD-4F59-82B7-1A07AD883FDE}" type="slidenum">
              <a:rPr lang="en-US" altLang="tr-TR" sz="1000">
                <a:latin typeface="Arial" panose="020B0604020202020204" pitchFamily="34" charset="0"/>
              </a:rPr>
              <a:pPr/>
              <a:t>33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Alt Programlar</a:t>
            </a:r>
            <a:endParaRPr lang="en-US" altLang="tr-TR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pPr marL="457200" indent="-457200" eaLnBrk="1" hangingPunct="1"/>
            <a:r>
              <a:rPr lang="tr-TR" altLang="tr-TR" smtClean="0"/>
              <a:t>Altprogramların adının parametre oalrak geçmesi bazen uygundur</a:t>
            </a:r>
            <a:endParaRPr lang="en-US" altLang="tr-TR" smtClean="0"/>
          </a:p>
          <a:p>
            <a:pPr marL="457200" indent="-457200" eaLnBrk="1" hangingPunct="1"/>
            <a:r>
              <a:rPr lang="tr-TR" altLang="tr-TR" smtClean="0"/>
              <a:t>Problemler</a:t>
            </a:r>
            <a:r>
              <a:rPr lang="en-US" altLang="tr-TR" smtClean="0"/>
              <a:t>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tr-TR" altLang="tr-TR" smtClean="0"/>
              <a:t>Parametrelerde tip kontrolü yapıldı mı</a:t>
            </a:r>
            <a:r>
              <a:rPr lang="en-US" altLang="tr-TR" smtClean="0"/>
              <a:t>?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tr-TR" altLang="tr-TR" smtClean="0"/>
              <a:t>Parametre olarak gönderilmiş olan bir altprogramın doğru referans çevresi nedir</a:t>
            </a:r>
            <a:r>
              <a:rPr lang="en-US" altLang="tr-TR" smtClean="0"/>
              <a:t>?</a:t>
            </a:r>
          </a:p>
          <a:p>
            <a:pPr marL="1695450" lvl="3" indent="-381000" eaLnBrk="1" hangingPunct="1">
              <a:buFontTx/>
              <a:buAutoNum type="arabicPeriod"/>
            </a:pPr>
            <a:endParaRPr lang="en-US" altLang="tr-TR" sz="18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C572CA7-55DF-4EC3-ADFF-69629B7FA41B}" type="slidenum">
              <a:rPr lang="en-US" altLang="tr-TR" sz="1000">
                <a:latin typeface="Arial" panose="020B0604020202020204" pitchFamily="34" charset="0"/>
              </a:rPr>
              <a:pPr/>
              <a:t>34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Parameters that are Subprogram Names: Referencing Environment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i="1" smtClean="0"/>
              <a:t>Yüzeysel Bağlama</a:t>
            </a:r>
            <a:r>
              <a:rPr lang="en-US" altLang="tr-TR" smtClean="0"/>
              <a:t>: </a:t>
            </a:r>
            <a:r>
              <a:rPr lang="tr-TR" altLang="tr-TR" smtClean="0"/>
              <a:t>Platformu yasalaştıran (</a:t>
            </a:r>
            <a:r>
              <a:rPr lang="en-US" altLang="tr-TR" smtClean="0"/>
              <a:t>enacted</a:t>
            </a:r>
            <a:r>
              <a:rPr lang="tr-TR" altLang="tr-TR" smtClean="0"/>
              <a:t>) altprogram </a:t>
            </a:r>
            <a:r>
              <a:rPr lang="en-US" altLang="tr-TR" smtClean="0"/>
              <a:t/>
            </a:r>
            <a:br>
              <a:rPr lang="en-US" altLang="tr-TR" smtClean="0"/>
            </a:br>
            <a:r>
              <a:rPr lang="en-US" altLang="tr-TR" smtClean="0"/>
              <a:t>- </a:t>
            </a:r>
            <a:r>
              <a:rPr lang="tr-TR" altLang="tr-TR" smtClean="0"/>
              <a:t>Dinamik-kapsamlı dil için en doğaldır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i="1" smtClean="0"/>
              <a:t>Derin Bağlama</a:t>
            </a:r>
            <a:r>
              <a:rPr lang="en-US" altLang="tr-TR" smtClean="0"/>
              <a:t>: </a:t>
            </a:r>
            <a:r>
              <a:rPr lang="tr-TR" altLang="tr-TR" smtClean="0"/>
              <a:t>Platformu tanımlayan alt program</a:t>
            </a:r>
            <a:r>
              <a:rPr lang="en-US" altLang="tr-TR" smtClean="0"/>
              <a:t/>
            </a:r>
            <a:br>
              <a:rPr lang="en-US" altLang="tr-TR" smtClean="0"/>
            </a:br>
            <a:r>
              <a:rPr lang="en-US" altLang="tr-TR" smtClean="0"/>
              <a:t>- </a:t>
            </a:r>
            <a:r>
              <a:rPr lang="tr-TR" altLang="tr-TR" smtClean="0"/>
              <a:t>Dinamik-kapsamlı dil için en doğaldır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i="1" smtClean="0"/>
              <a:t>Ad hoc b</a:t>
            </a:r>
            <a:r>
              <a:rPr lang="tr-TR" altLang="tr-TR" i="1" smtClean="0"/>
              <a:t>ağlama</a:t>
            </a:r>
            <a:r>
              <a:rPr lang="en-US" altLang="tr-TR" smtClean="0"/>
              <a:t>:</a:t>
            </a:r>
            <a:r>
              <a:rPr lang="tr-TR" altLang="tr-TR" smtClean="0"/>
              <a:t>Platformda çağrı deyiminin geçtiği altprogram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Altprogramları Dolaylı olarak Çağırma</a:t>
            </a:r>
            <a:endParaRPr lang="en-US" altLang="tr-TR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Genellikle çağrılacak birkaç olası alt program vardır ve doğru olanın çalışma süresi uygulanan kadar bilinmez</a:t>
            </a:r>
            <a:r>
              <a:rPr lang="en-US" altLang="tr-TR" smtClean="0"/>
              <a:t> (</a:t>
            </a:r>
            <a:r>
              <a:rPr lang="tr-TR" altLang="tr-TR" smtClean="0"/>
              <a:t>örn</a:t>
            </a:r>
            <a:r>
              <a:rPr lang="en-US" altLang="tr-TR" smtClean="0"/>
              <a:t>., </a:t>
            </a:r>
            <a:r>
              <a:rPr lang="tr-TR" altLang="tr-TR" smtClean="0"/>
              <a:t>olay giderme ve</a:t>
            </a:r>
            <a:r>
              <a:rPr lang="en-US" altLang="tr-TR" smtClean="0"/>
              <a:t> GUIs)</a:t>
            </a:r>
          </a:p>
          <a:p>
            <a:r>
              <a:rPr lang="en-US" altLang="tr-TR" smtClean="0"/>
              <a:t>C </a:t>
            </a:r>
            <a:r>
              <a:rPr lang="tr-TR" altLang="tr-TR" smtClean="0"/>
              <a:t>ve</a:t>
            </a:r>
            <a:r>
              <a:rPr lang="en-US" altLang="tr-TR" smtClean="0"/>
              <a:t> C++</a:t>
            </a:r>
            <a:r>
              <a:rPr lang="tr-TR" altLang="tr-TR" smtClean="0"/>
              <a:t>’da</a:t>
            </a:r>
            <a:r>
              <a:rPr lang="en-US" altLang="tr-TR" smtClean="0"/>
              <a:t>, </a:t>
            </a:r>
            <a:r>
              <a:rPr lang="tr-TR" altLang="tr-TR" smtClean="0"/>
              <a:t>bu tür çağrılar fonksiyon işaretçileriyle yapılır</a:t>
            </a:r>
            <a:endParaRPr lang="en-US" altLang="tr-TR" smtClean="0"/>
          </a:p>
          <a:p>
            <a:endParaRPr lang="en-US" altLang="tr-TR" smtClean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924F3A4-BAD3-431F-9FE6-416B5A734E7B}" type="slidenum">
              <a:rPr lang="en-US" altLang="tr-TR" sz="1000">
                <a:latin typeface="Arial" panose="020B0604020202020204" pitchFamily="34" charset="0"/>
              </a:rPr>
              <a:pPr/>
              <a:t>35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200" smtClean="0"/>
              <a:t>Alt Programları Dolaylı Olarak Çağırma</a:t>
            </a:r>
            <a:r>
              <a:rPr lang="en-US" altLang="tr-TR" sz="3200" smtClean="0"/>
              <a:t> </a:t>
            </a:r>
            <a:r>
              <a:rPr lang="en-US" altLang="tr-TR" sz="2000" smtClean="0"/>
              <a:t>(</a:t>
            </a:r>
            <a:r>
              <a:rPr lang="tr-TR" altLang="tr-TR" sz="2000" smtClean="0"/>
              <a:t>devam</a:t>
            </a:r>
            <a:r>
              <a:rPr lang="en-US" altLang="tr-TR" sz="2000" smtClean="0"/>
              <a:t>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029200"/>
          </a:xfrm>
        </p:spPr>
        <p:txBody>
          <a:bodyPr/>
          <a:lstStyle/>
          <a:p>
            <a:r>
              <a:rPr lang="tr-TR" altLang="tr-TR" sz="2000" smtClean="0"/>
              <a:t>C#’de yöntem işaretçileri nesne olarak implementasyon(uygulandığında) edildiğinde</a:t>
            </a:r>
            <a:r>
              <a:rPr lang="en-US" altLang="tr-TR" sz="2000" smtClean="0"/>
              <a:t> </a:t>
            </a:r>
            <a:r>
              <a:rPr lang="tr-TR" altLang="tr-TR" sz="2000" smtClean="0"/>
              <a:t>buna </a:t>
            </a:r>
            <a:r>
              <a:rPr lang="tr-TR" altLang="tr-TR" sz="2000" i="1" smtClean="0"/>
              <a:t>temsilciler(delegates)</a:t>
            </a:r>
            <a:r>
              <a:rPr lang="tr-TR" altLang="tr-TR" sz="2000" smtClean="0"/>
              <a:t> denir</a:t>
            </a:r>
            <a:endParaRPr lang="en-US" altLang="tr-TR" sz="2000" i="1" smtClean="0"/>
          </a:p>
          <a:p>
            <a:pPr lvl="1"/>
            <a:r>
              <a:rPr lang="tr-TR" altLang="tr-TR" sz="2000" smtClean="0"/>
              <a:t>Bir temsilci(delagate) deklarasyonu</a:t>
            </a:r>
            <a:r>
              <a:rPr lang="en-US" altLang="tr-TR" sz="2000" smtClean="0"/>
              <a:t>:</a:t>
            </a:r>
          </a:p>
          <a:p>
            <a:pPr lvl="1">
              <a:buFontTx/>
              <a:buNone/>
            </a:pPr>
            <a:r>
              <a:rPr lang="en-US" altLang="tr-TR" sz="2000" smtClean="0"/>
              <a:t>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delegate int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Change(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lvl="1">
              <a:buFontTx/>
              <a:buNone/>
            </a:pPr>
            <a:r>
              <a:rPr lang="en-US" altLang="tr-TR" sz="2000" smtClean="0"/>
              <a:t>   - </a:t>
            </a:r>
            <a:r>
              <a:rPr lang="tr-TR" altLang="tr-TR" sz="2000" smtClean="0"/>
              <a:t>Bu temsilci tipinde</a:t>
            </a:r>
            <a:r>
              <a:rPr lang="en-US" altLang="tr-TR" sz="2000" smtClean="0"/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smtClean="0">
                <a:cs typeface="Courier New" panose="02070309020205020404" pitchFamily="49" charset="0"/>
              </a:rPr>
              <a:t>adında bir parametre</a:t>
            </a:r>
            <a:r>
              <a:rPr lang="en-US" altLang="tr-TR" sz="2000" smtClean="0"/>
              <a:t>,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b="1" smtClean="0">
                <a:cs typeface="Courier New" panose="02070309020205020404" pitchFamily="49" charset="0"/>
              </a:rPr>
              <a:t>alan bir parametre ile örneklendirilebilir</a:t>
            </a:r>
            <a:r>
              <a:rPr lang="en-US" altLang="tr-TR" sz="2000" smtClean="0"/>
              <a:t> </a:t>
            </a:r>
            <a:r>
              <a:rPr lang="tr-TR" altLang="tr-TR" sz="2000" smtClean="0"/>
              <a:t> ve</a:t>
            </a:r>
            <a:r>
              <a:rPr lang="en-US" altLang="tr-TR" sz="2000" smtClean="0"/>
              <a:t>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b="1" smtClean="0">
                <a:cs typeface="Courier New" panose="02070309020205020404" pitchFamily="49" charset="0"/>
              </a:rPr>
              <a:t>değerine döner</a:t>
            </a:r>
            <a:endParaRPr lang="en-US" altLang="tr-TR" sz="2000" smtClean="0"/>
          </a:p>
          <a:p>
            <a:pPr lvl="1">
              <a:buFontTx/>
              <a:buNone/>
            </a:pPr>
            <a:r>
              <a:rPr lang="en-US" altLang="tr-TR" sz="2000" smtClean="0"/>
              <a:t>   </a:t>
            </a:r>
            <a:r>
              <a:rPr lang="tr-TR" altLang="tr-TR" sz="2000" smtClean="0"/>
              <a:t>Yöntem</a:t>
            </a:r>
            <a:r>
              <a:rPr lang="en-US" altLang="tr-TR" sz="2000" smtClean="0"/>
              <a:t>: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fun1(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… }</a:t>
            </a:r>
          </a:p>
          <a:p>
            <a:pPr lvl="1">
              <a:buFontTx/>
              <a:buNone/>
            </a:pPr>
            <a:r>
              <a:rPr lang="en-US" altLang="tr-TR" sz="2000" smtClean="0"/>
              <a:t>   Instantiate: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 chgfun1 =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Change(fun1);</a:t>
            </a:r>
          </a:p>
          <a:p>
            <a:pPr lvl="1">
              <a:buFontTx/>
              <a:buNone/>
            </a:pPr>
            <a:r>
              <a:rPr lang="en-US" altLang="tr-TR" sz="2000" smtClean="0"/>
              <a:t>   </a:t>
            </a:r>
            <a:r>
              <a:rPr lang="tr-TR" altLang="tr-TR" sz="2000" smtClean="0"/>
              <a:t>Denilebilir</a:t>
            </a:r>
            <a:r>
              <a:rPr lang="en-US" altLang="tr-TR" sz="2000" smtClean="0"/>
              <a:t>: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chgfun1(12);</a:t>
            </a:r>
          </a:p>
          <a:p>
            <a:pPr lvl="1">
              <a:buFontTx/>
              <a:buNone/>
            </a:pPr>
            <a:r>
              <a:rPr lang="en-US" altLang="tr-TR" sz="2000" smtClean="0"/>
              <a:t>  - </a:t>
            </a:r>
            <a:r>
              <a:rPr lang="tr-TR" altLang="tr-TR" sz="2000" smtClean="0"/>
              <a:t>Bir temsilci bir adresten fazlasını depolayabilir</a:t>
            </a:r>
            <a:r>
              <a:rPr lang="en-US" altLang="tr-TR" sz="2000" smtClean="0"/>
              <a:t>,</a:t>
            </a:r>
            <a:r>
              <a:rPr lang="tr-TR" altLang="tr-TR" sz="2000" smtClean="0"/>
              <a:t>buna</a:t>
            </a:r>
            <a:r>
              <a:rPr lang="en-US" altLang="tr-TR" sz="2000" smtClean="0"/>
              <a:t> </a:t>
            </a:r>
            <a:r>
              <a:rPr lang="tr-TR" altLang="tr-TR" sz="2000" i="1" smtClean="0"/>
              <a:t>çoğa gönderim temsilci (multicast delegate)</a:t>
            </a:r>
            <a:r>
              <a:rPr lang="tr-TR" altLang="tr-TR" sz="2000" smtClean="0"/>
              <a:t>denir</a:t>
            </a:r>
            <a:endParaRPr lang="en-US" altLang="tr-TR" sz="2000" i="1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FCE69C6-C287-4852-9472-A5B0B9C3FB45}" type="slidenum">
              <a:rPr lang="en-US" altLang="tr-TR" sz="1000">
                <a:latin typeface="Arial" panose="020B0604020202020204" pitchFamily="34" charset="0"/>
              </a:rPr>
              <a:pPr/>
              <a:t>36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46EE87B-9FE1-4FE6-A4EC-5096C06E7171}" type="slidenum">
              <a:rPr lang="en-US" altLang="tr-TR" sz="1000">
                <a:latin typeface="Arial" panose="020B0604020202020204" pitchFamily="34" charset="0"/>
              </a:rPr>
              <a:pPr/>
              <a:t>37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Aşırı Yüklenmiş Altprogramlar</a:t>
            </a:r>
            <a:endParaRPr lang="en-US" altLang="tr-TR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Bir</a:t>
            </a:r>
            <a:r>
              <a:rPr lang="en-US" altLang="tr-TR" sz="2400" smtClean="0"/>
              <a:t> overloaded </a:t>
            </a:r>
            <a:r>
              <a:rPr lang="tr-TR" altLang="tr-TR" sz="2400" smtClean="0"/>
              <a:t>altprogram(</a:t>
            </a:r>
            <a:r>
              <a:rPr lang="en-US" altLang="tr-TR" sz="2400" smtClean="0"/>
              <a:t>subprogram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aynı referans çevresinde(</a:t>
            </a:r>
            <a:r>
              <a:rPr lang="en-US" altLang="tr-TR" sz="2400" smtClean="0"/>
              <a:t>referencing environment</a:t>
            </a:r>
            <a:r>
              <a:rPr lang="tr-TR" altLang="tr-TR" sz="2400" smtClean="0"/>
              <a:t>) bulunan diğer bir altprogramla aynı ada sahip olan altprogramdır</a:t>
            </a:r>
            <a:endParaRPr lang="en-US" altLang="tr-TR" sz="2400" smtClean="0"/>
          </a:p>
          <a:p>
            <a:pPr lvl="1" eaLnBrk="1" hangingPunct="1">
              <a:lnSpc>
                <a:spcPct val="80000"/>
              </a:lnSpc>
            </a:pPr>
            <a:r>
              <a:rPr lang="tr-TR" altLang="tr-TR" sz="2000" smtClean="0"/>
              <a:t>Aşırı yüklenmiş altprogramların bütün versiyonlarında benzersiz bir protokol vardır</a:t>
            </a:r>
            <a:endParaRPr lang="en-US" altLang="tr-TR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C++, Java, C#, </a:t>
            </a:r>
            <a:r>
              <a:rPr lang="tr-TR" altLang="tr-TR" sz="2400" smtClean="0"/>
              <a:t>ve Ada yerleşik aşırı yüklenmiş programlardır</a:t>
            </a:r>
            <a:r>
              <a:rPr lang="en-US" altLang="tr-TR" sz="24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Ada</a:t>
            </a:r>
            <a:r>
              <a:rPr lang="tr-TR" altLang="tr-TR" sz="2400" smtClean="0"/>
              <a:t>’da</a:t>
            </a:r>
            <a:r>
              <a:rPr lang="en-US" altLang="tr-TR" sz="2400" smtClean="0"/>
              <a:t>, </a:t>
            </a:r>
            <a:r>
              <a:rPr lang="tr-TR" altLang="tr-TR" sz="2400" smtClean="0"/>
              <a:t>aşırı yüklü fonksiyonun dönüş türü belirsizliği gideren aramalar için kullanılabilir</a:t>
            </a:r>
            <a:r>
              <a:rPr lang="en-US" altLang="tr-TR" sz="2400" smtClean="0"/>
              <a:t> (</a:t>
            </a:r>
            <a:r>
              <a:rPr lang="tr-TR" altLang="tr-TR" sz="2400" smtClean="0"/>
              <a:t>böylece iki aşırı yüklenmiş fonksiyon aynı parameterlere sahip olabilir</a:t>
            </a:r>
            <a:r>
              <a:rPr lang="en-US" altLang="tr-TR" sz="2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Ada, Java, C++,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C# </a:t>
            </a:r>
            <a:r>
              <a:rPr lang="tr-TR" altLang="tr-TR" sz="2400" smtClean="0"/>
              <a:t>altprogramların aynı ismi ile çoklu versiyonların yazımına izin verirler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EAF1177-36B9-45C2-86E5-20692BD1B9D4}" type="slidenum">
              <a:rPr lang="en-US" altLang="tr-TR" sz="1000">
                <a:latin typeface="Arial" panose="020B0604020202020204" pitchFamily="34" charset="0"/>
              </a:rPr>
              <a:pPr/>
              <a:t>38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Soysal Altprogramlar(Generic Subprograms)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Bir</a:t>
            </a:r>
            <a:r>
              <a:rPr lang="en-US" altLang="tr-TR" sz="2400" smtClean="0"/>
              <a:t> </a:t>
            </a:r>
            <a:r>
              <a:rPr lang="tr-TR" altLang="tr-TR" sz="2400" smtClean="0"/>
              <a:t>soysal(</a:t>
            </a:r>
            <a:r>
              <a:rPr lang="en-US" altLang="tr-TR" sz="2400" smtClean="0"/>
              <a:t>generic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veya polimorfik altprogram(</a:t>
            </a:r>
            <a:r>
              <a:rPr lang="en-US" altLang="tr-TR" sz="2400" smtClean="0"/>
              <a:t>polymorphic subprogram</a:t>
            </a:r>
            <a:r>
              <a:rPr lang="tr-TR" altLang="tr-TR" sz="2400" smtClean="0"/>
              <a:t>) farklı etkinleştirmelerde farklı tipten parametreler alandır</a:t>
            </a:r>
            <a:endParaRPr lang="en-US" altLang="tr-TR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tr-TR" sz="2400" smtClean="0"/>
              <a:t>Aşırı-yüklenmiş </a:t>
            </a:r>
            <a:r>
              <a:rPr lang="tr-TR" altLang="tr-TR" sz="2400" smtClean="0"/>
              <a:t>a</a:t>
            </a:r>
            <a:r>
              <a:rPr lang="en-US" altLang="tr-TR" sz="2400" smtClean="0"/>
              <a:t>ltprogramlar(Overloaded Subprograms) </a:t>
            </a:r>
            <a:r>
              <a:rPr lang="en-US" altLang="tr-TR" sz="2400" smtClean="0">
                <a:solidFill>
                  <a:schemeClr val="tx2"/>
                </a:solidFill>
              </a:rPr>
              <a:t>ad hoc polymorphism</a:t>
            </a:r>
            <a:r>
              <a:rPr lang="tr-TR" altLang="tr-TR" sz="2400" smtClean="0">
                <a:solidFill>
                  <a:schemeClr val="tx2"/>
                </a:solidFill>
              </a:rPr>
              <a:t> sağlar</a:t>
            </a:r>
            <a:endParaRPr lang="en-US" altLang="tr-TR" sz="2400" i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tr-TR" sz="2400" i="1" smtClean="0">
                <a:solidFill>
                  <a:schemeClr val="tx2"/>
                </a:solidFill>
              </a:rPr>
              <a:t>Subtype polymorphism </a:t>
            </a:r>
            <a:r>
              <a:rPr lang="tr-TR" altLang="tr-TR" sz="2400" smtClean="0"/>
              <a:t>T türünde bir değişken tipi T herhangi bir nesne ya da T elde edilen herhangi bir tipe erişebilir</a:t>
            </a:r>
            <a:r>
              <a:rPr lang="en-US" altLang="tr-TR" sz="2400" smtClean="0">
                <a:solidFill>
                  <a:srgbClr val="333399"/>
                </a:solidFill>
              </a:rPr>
              <a:t> (OOP </a:t>
            </a:r>
            <a:r>
              <a:rPr lang="tr-TR" altLang="tr-TR" sz="2400" smtClean="0">
                <a:solidFill>
                  <a:srgbClr val="333399"/>
                </a:solidFill>
              </a:rPr>
              <a:t>dilleri</a:t>
            </a:r>
            <a:r>
              <a:rPr lang="en-US" altLang="tr-TR" sz="2400" smtClean="0">
                <a:solidFill>
                  <a:srgbClr val="333399"/>
                </a:solidFill>
              </a:rPr>
              <a:t>)</a:t>
            </a:r>
            <a:r>
              <a:rPr lang="tr-TR" altLang="tr-TR" sz="2400" smtClean="0">
                <a:solidFill>
                  <a:srgbClr val="333399"/>
                </a:solidFill>
              </a:rPr>
              <a:t> anlamına gelir</a:t>
            </a:r>
            <a:endParaRPr lang="en-US" altLang="tr-TR" sz="2400" smtClean="0">
              <a:solidFill>
                <a:srgbClr val="3333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400" smtClean="0"/>
              <a:t>Altprogamın parametrelerinin tiplerini tanımlayan bir tip ifadesinde kullanılan soysal bir parametre alan bir altprogram (</a:t>
            </a:r>
            <a:r>
              <a:rPr lang="en-US" altLang="tr-TR" sz="2400" smtClean="0"/>
              <a:t>subprogram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parametrik polimorfizm sağlar</a:t>
            </a:r>
            <a:r>
              <a:rPr lang="en-US" altLang="tr-TR" sz="2400" i="1" smtClean="0">
                <a:solidFill>
                  <a:schemeClr val="tx2"/>
                </a:solidFill>
              </a:rPr>
              <a:t/>
            </a:r>
            <a:br>
              <a:rPr lang="en-US" altLang="tr-TR" sz="2400" i="1" smtClean="0">
                <a:solidFill>
                  <a:schemeClr val="tx2"/>
                </a:solidFill>
              </a:rPr>
            </a:br>
            <a:r>
              <a:rPr lang="en-US" altLang="tr-TR" sz="2400" i="1" smtClean="0">
                <a:solidFill>
                  <a:schemeClr val="tx2"/>
                </a:solidFill>
              </a:rPr>
              <a:t> </a:t>
            </a:r>
            <a:r>
              <a:rPr lang="en-US" altLang="tr-TR" sz="2400" smtClean="0"/>
              <a:t>- </a:t>
            </a:r>
            <a:r>
              <a:rPr lang="tr-TR" altLang="tr-TR" sz="2400" smtClean="0"/>
              <a:t>Ucuz derleme-zaman yerine için dinamik bağlama</a:t>
            </a:r>
            <a:endParaRPr lang="en-US" altLang="tr-TR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20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2800" smtClean="0"/>
              <a:t>Soysal Altprogramlar(Generic Subprograms)(</a:t>
            </a:r>
            <a:r>
              <a:rPr lang="tr-TR" altLang="tr-TR" sz="2800" smtClean="0"/>
              <a:t>devam</a:t>
            </a:r>
            <a:r>
              <a:rPr lang="en-US" altLang="tr-TR" sz="2800" smtClean="0"/>
              <a:t>)</a:t>
            </a:r>
            <a:endParaRPr lang="en-US" altLang="tr-TR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tr-TR" smtClean="0"/>
              <a:t>C++</a:t>
            </a:r>
          </a:p>
          <a:p>
            <a:pPr lvl="1" eaLnBrk="1" hangingPunct="1"/>
            <a:r>
              <a:rPr lang="tr-TR" altLang="tr-TR" smtClean="0"/>
              <a:t>Fonksiyon bir çağrıda(call) adlandırıldığında veya adresi </a:t>
            </a:r>
            <a:r>
              <a:rPr lang="en-US" altLang="tr-TR" smtClean="0"/>
              <a:t>&amp;</a:t>
            </a:r>
            <a:r>
              <a:rPr lang="tr-TR" altLang="tr-TR" smtClean="0"/>
              <a:t> operatörü ile çağrıldığında, </a:t>
            </a:r>
            <a:r>
              <a:rPr lang="en-US" altLang="tr-TR" smtClean="0"/>
              <a:t>C++ </a:t>
            </a:r>
            <a:r>
              <a:rPr lang="tr-TR" altLang="tr-TR" smtClean="0"/>
              <a:t>şablon(</a:t>
            </a:r>
            <a:r>
              <a:rPr lang="en-US" altLang="tr-TR" smtClean="0"/>
              <a:t>template</a:t>
            </a:r>
            <a:r>
              <a:rPr lang="tr-TR" altLang="tr-TR" smtClean="0"/>
              <a:t>)</a:t>
            </a:r>
            <a:r>
              <a:rPr lang="en-US" altLang="tr-TR" smtClean="0"/>
              <a:t> </a:t>
            </a:r>
            <a:r>
              <a:rPr lang="tr-TR" altLang="tr-TR" smtClean="0"/>
              <a:t>fonksiyonları örtük olarak(implicitly) başlatılır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Soysal altprogramlar</a:t>
            </a:r>
            <a:r>
              <a:rPr lang="en-US" altLang="tr-TR" smtClean="0"/>
              <a:t>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smtClean="0">
                <a:cs typeface="Courier New" panose="02070309020205020404" pitchFamily="49" charset="0"/>
              </a:rPr>
              <a:t>tarafından takip edilir</a:t>
            </a:r>
            <a:r>
              <a:rPr lang="en-US" altLang="tr-TR" smtClean="0"/>
              <a:t> </a:t>
            </a:r>
            <a:r>
              <a:rPr lang="tr-TR" altLang="tr-TR" smtClean="0"/>
              <a:t>soysal değişkenleri maddeler halinde tür isimleri ve sınıf isimlerine göre listelenir</a:t>
            </a:r>
            <a:endParaRPr lang="en-US" altLang="tr-TR" smtClean="0"/>
          </a:p>
          <a:p>
            <a:pPr lvl="1" eaLnBrk="1" hangingPunct="1">
              <a:buFontTx/>
              <a:buNone/>
            </a:pPr>
            <a:endParaRPr lang="en-US" altLang="tr-TR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     template</a:t>
            </a:r>
            <a:r>
              <a:rPr lang="en-US" altLang="tr-TR" sz="2000" smtClean="0">
                <a:latin typeface="Courier New" panose="02070309020205020404" pitchFamily="49" charset="0"/>
              </a:rPr>
              <a:t> &lt;</a:t>
            </a:r>
            <a:r>
              <a:rPr lang="en-US" altLang="tr-TR" sz="2000" b="1" smtClean="0">
                <a:latin typeface="Courier New" panose="02070309020205020404" pitchFamily="49" charset="0"/>
              </a:rPr>
              <a:t>class</a:t>
            </a:r>
            <a:r>
              <a:rPr lang="en-US" altLang="tr-TR" sz="2000" smtClean="0">
                <a:latin typeface="Courier New" panose="02070309020205020404" pitchFamily="49" charset="0"/>
              </a:rPr>
              <a:t> 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   Type max(Type first, Type second)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   </a:t>
            </a:r>
            <a:r>
              <a:rPr lang="en-US" altLang="tr-TR" sz="2000" b="1" smtClean="0">
                <a:latin typeface="Courier New" panose="02070309020205020404" pitchFamily="49" charset="0"/>
              </a:rPr>
              <a:t>return</a:t>
            </a:r>
            <a:r>
              <a:rPr lang="en-US" altLang="tr-TR" sz="2000" smtClean="0">
                <a:latin typeface="Courier New" panose="02070309020205020404" pitchFamily="49" charset="0"/>
              </a:rPr>
              <a:t> first &gt; second ? first : second;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       }</a:t>
            </a:r>
          </a:p>
          <a:p>
            <a:pPr lvl="1" eaLnBrk="1" hangingPunct="1">
              <a:buFontTx/>
              <a:buNone/>
            </a:pPr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4445AB4-DD07-4673-AA4C-C640570CD98F}" type="slidenum">
              <a:rPr lang="en-US" altLang="tr-TR" sz="1000">
                <a:latin typeface="Arial" panose="020B0604020202020204" pitchFamily="34" charset="0"/>
              </a:rPr>
              <a:pPr/>
              <a:t>39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6B397A7-1FA4-4DBC-9319-08F42F871580}" type="slidenum">
              <a:rPr lang="en-US" altLang="tr-TR" sz="1000">
                <a:latin typeface="Arial" panose="020B0604020202020204" pitchFamily="34" charset="0"/>
              </a:rPr>
              <a:pPr/>
              <a:t>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Altprogramların Temelleri</a:t>
            </a:r>
            <a:endParaRPr lang="en-US" altLang="tr-TR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 altprogramın tekbir giriş noktası vardır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Çağrılan altprogramın yürütülmesi sırasında çağrılan askıya alınır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Çağrılan altprogramın yürütülmesi sona erince kontrol daima çağırana döner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5A8DD98-5D8A-4DBA-BDE8-5A793E08A56F}" type="slidenum">
              <a:rPr lang="en-US" altLang="tr-TR" sz="1000">
                <a:latin typeface="Arial" panose="020B0604020202020204" pitchFamily="34" charset="0"/>
              </a:rPr>
              <a:pPr/>
              <a:t>40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2800" smtClean="0"/>
              <a:t>Soysal Altprogramlar(</a:t>
            </a:r>
            <a:r>
              <a:rPr lang="tr-TR" altLang="tr-TR" sz="2800" smtClean="0"/>
              <a:t>devam</a:t>
            </a:r>
            <a:r>
              <a:rPr lang="en-US" altLang="tr-TR" sz="2800" smtClean="0"/>
              <a:t>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Java 5.0</a:t>
            </a:r>
            <a:br>
              <a:rPr lang="en-US" altLang="tr-TR" smtClean="0"/>
            </a:br>
            <a:r>
              <a:rPr lang="en-US" altLang="tr-TR" sz="2400" smtClean="0"/>
              <a:t>-  Java 5.0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C++</a:t>
            </a:r>
            <a:r>
              <a:rPr lang="tr-TR" altLang="tr-TR" sz="2400" smtClean="0"/>
              <a:t>’arasındaki soysal farklar</a:t>
            </a:r>
            <a:r>
              <a:rPr lang="en-US" altLang="tr-TR" sz="2400" smtClean="0"/>
              <a:t>:</a:t>
            </a:r>
            <a:br>
              <a:rPr lang="en-US" altLang="tr-TR" sz="2400" smtClean="0"/>
            </a:br>
            <a:r>
              <a:rPr lang="en-US" altLang="tr-TR" sz="2400" smtClean="0"/>
              <a:t>1. Java 5.0</a:t>
            </a:r>
            <a:r>
              <a:rPr lang="tr-TR" altLang="tr-TR" sz="2400" smtClean="0"/>
              <a:t>’de soysal parametreler sınıflandırılmış olmalıdır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400" smtClean="0"/>
              <a:t>   2. Java 5.0 </a:t>
            </a:r>
            <a:r>
              <a:rPr lang="tr-TR" altLang="tr-TR" sz="2400" smtClean="0"/>
              <a:t>‘de soysal yöntemler sadece bir kere doğru olarak soysal yöntemler olarak örneklendirilmelidir</a:t>
            </a:r>
            <a:r>
              <a:rPr lang="en-US" altLang="tr-TR" sz="2400" smtClean="0"/>
              <a:t/>
            </a:r>
            <a:br>
              <a:rPr lang="en-US" altLang="tr-TR" sz="2400" smtClean="0"/>
            </a:br>
            <a:r>
              <a:rPr lang="en-US" altLang="tr-TR" sz="2400" smtClean="0"/>
              <a:t>3. </a:t>
            </a:r>
            <a:r>
              <a:rPr lang="tr-TR" altLang="tr-TR" sz="2400" smtClean="0"/>
              <a:t>Sınırlamalar sınıf aralıklarına göre belirtilmelidir ki soysal yöntemler soysal parametreler olarak geçebilsin</a:t>
            </a:r>
            <a:r>
              <a:rPr lang="en-US" altLang="tr-TR" sz="2400" smtClean="0"/>
              <a:t/>
            </a:r>
            <a:br>
              <a:rPr lang="en-US" altLang="tr-TR" sz="2400" smtClean="0"/>
            </a:br>
            <a:r>
              <a:rPr lang="en-US" altLang="tr-TR" sz="2400" smtClean="0"/>
              <a:t>4. </a:t>
            </a:r>
            <a:r>
              <a:rPr lang="tr-TR" altLang="tr-TR" sz="2400" smtClean="0"/>
              <a:t>Soysal parametrelerin joker türleri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mtClean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Soysal Altprogramlar(</a:t>
            </a:r>
            <a:r>
              <a:rPr lang="tr-TR" altLang="tr-TR" smtClean="0"/>
              <a:t>devam</a:t>
            </a:r>
            <a:r>
              <a:rPr lang="en-US" altLang="tr-TR" smtClean="0"/>
              <a:t>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mtClean="0"/>
              <a:t>Java 5.0 </a:t>
            </a:r>
            <a:r>
              <a:rPr lang="en-US" altLang="tr-TR" sz="2400" smtClean="0"/>
              <a:t>(</a:t>
            </a:r>
            <a:r>
              <a:rPr lang="tr-TR" altLang="tr-TR" sz="2400" smtClean="0"/>
              <a:t>devam</a:t>
            </a:r>
            <a:r>
              <a:rPr lang="en-US" altLang="tr-TR" sz="2400" smtClean="0"/>
              <a:t>)</a:t>
            </a:r>
          </a:p>
          <a:p>
            <a:pPr lvl="1">
              <a:buFontTx/>
              <a:buNone/>
            </a:pPr>
            <a:r>
              <a:rPr lang="en-US" altLang="tr-TR" smtClean="0"/>
              <a:t>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T doIt(T[] list) { … }</a:t>
            </a:r>
          </a:p>
          <a:p>
            <a:pPr lvl="1">
              <a:buFontTx/>
              <a:buNone/>
            </a:pPr>
            <a:r>
              <a:rPr lang="en-US" altLang="tr-TR" smtClean="0"/>
              <a:t>    - </a:t>
            </a:r>
            <a:r>
              <a:rPr lang="tr-TR" altLang="tr-TR" smtClean="0"/>
              <a:t>parametreler soysal elemanların dizileridir</a:t>
            </a:r>
            <a:r>
              <a:rPr lang="en-US" altLang="tr-TR" smtClean="0"/>
              <a:t> (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tr-TR" smtClean="0"/>
              <a:t> </a:t>
            </a:r>
            <a:r>
              <a:rPr lang="tr-TR" altLang="tr-TR" smtClean="0"/>
              <a:t>türün ismidir</a:t>
            </a:r>
            <a:r>
              <a:rPr lang="en-US" altLang="tr-TR" smtClean="0"/>
              <a:t>)</a:t>
            </a:r>
          </a:p>
          <a:p>
            <a:pPr lvl="1">
              <a:buFontTx/>
              <a:buNone/>
            </a:pPr>
            <a:r>
              <a:rPr lang="en-US" altLang="tr-TR" smtClean="0"/>
              <a:t>    - </a:t>
            </a:r>
            <a:r>
              <a:rPr lang="tr-TR" altLang="tr-TR" smtClean="0"/>
              <a:t>Bir çağrım</a:t>
            </a:r>
            <a:r>
              <a:rPr lang="en-US" altLang="tr-TR" smtClean="0"/>
              <a:t>: </a:t>
            </a:r>
          </a:p>
          <a:p>
            <a:pPr lvl="1">
              <a:buFontTx/>
              <a:buNone/>
            </a:pPr>
            <a:r>
              <a:rPr lang="en-US" altLang="tr-TR" smtClean="0"/>
              <a:t>       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doIt&lt;String&gt;(myList);</a:t>
            </a:r>
          </a:p>
          <a:p>
            <a:pPr lvl="1">
              <a:buFontTx/>
              <a:buNone/>
            </a:pPr>
            <a:r>
              <a:rPr lang="tr-TR" altLang="tr-TR" smtClean="0"/>
              <a:t>Soysal parametrelerin sınırları olabiir</a:t>
            </a:r>
            <a:r>
              <a:rPr lang="en-US" altLang="tr-TR" smtClean="0"/>
              <a:t>:</a:t>
            </a:r>
          </a:p>
          <a:p>
            <a:pPr lvl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&lt;T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Comparable&gt; T 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doIt(T[] list) { … }</a:t>
            </a:r>
          </a:p>
          <a:p>
            <a:pPr lvl="1">
              <a:buFontTx/>
              <a:buNone/>
            </a:pPr>
            <a:r>
              <a:rPr lang="tr-TR" altLang="tr-TR" smtClean="0"/>
              <a:t>Soysal tür</a:t>
            </a:r>
            <a:r>
              <a:rPr lang="en-US" altLang="tr-TR" smtClean="0"/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tr-TR" smtClean="0"/>
              <a:t> </a:t>
            </a:r>
            <a:r>
              <a:rPr lang="tr-TR" altLang="tr-TR" smtClean="0"/>
              <a:t>arabirimini uygulayan bir sınıf olmalıdır</a:t>
            </a:r>
            <a:endParaRPr lang="en-US" altLang="tr-TR" smtClean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3B91029-B3DF-4901-A038-1D33F8ACC885}" type="slidenum">
              <a:rPr lang="en-US" altLang="tr-TR" sz="1000">
                <a:latin typeface="Arial" panose="020B0604020202020204" pitchFamily="34" charset="0"/>
              </a:rPr>
              <a:pPr/>
              <a:t>41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Soysal Altprogramlar(</a:t>
            </a:r>
            <a:r>
              <a:rPr lang="tr-TR" altLang="tr-TR" smtClean="0"/>
              <a:t>devam</a:t>
            </a:r>
            <a:r>
              <a:rPr lang="en-US" altLang="tr-TR" smtClean="0"/>
              <a:t>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mtClean="0"/>
              <a:t>Java 5.0 </a:t>
            </a:r>
            <a:r>
              <a:rPr lang="en-US" altLang="tr-TR" sz="2400" smtClean="0"/>
              <a:t>(continued)</a:t>
            </a:r>
          </a:p>
          <a:p>
            <a:pPr lvl="1"/>
            <a:r>
              <a:rPr lang="tr-TR" altLang="tr-TR" smtClean="0"/>
              <a:t>Joker türleri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Collection&lt;?&gt;</a:t>
            </a:r>
            <a:r>
              <a:rPr lang="en-US" altLang="tr-TR" smtClean="0"/>
              <a:t> </a:t>
            </a:r>
            <a:r>
              <a:rPr lang="tr-TR" altLang="tr-TR" smtClean="0"/>
              <a:t>Derleme sınıfları için bir joker türüdür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printCollection(Collection&lt;?&gt; c) {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(Object e: c) {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System.out.println(e);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tr-TR" smtClean="0"/>
              <a:t>    -</a:t>
            </a:r>
            <a:r>
              <a:rPr lang="tr-TR" altLang="tr-TR" smtClean="0"/>
              <a:t>Herhangi bir derleme sınıfı için çalışabilir</a:t>
            </a:r>
            <a:endParaRPr lang="en-US" altLang="tr-TR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EEBF80C-19D0-4382-8099-D9D7E41B8C7A}" type="slidenum">
              <a:rPr lang="en-US" altLang="tr-TR" sz="1000">
                <a:latin typeface="Arial" panose="020B0604020202020204" pitchFamily="34" charset="0"/>
              </a:rPr>
              <a:pPr/>
              <a:t>42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1F80660-3913-40F7-9DB0-CF1553925A07}" type="slidenum">
              <a:rPr lang="en-US" altLang="tr-TR" sz="1000">
                <a:latin typeface="Arial" panose="020B0604020202020204" pitchFamily="34" charset="0"/>
              </a:rPr>
              <a:pPr/>
              <a:t>43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tr-TR" sz="2800" smtClean="0"/>
              <a:t>Soysal Altprogramlar(</a:t>
            </a:r>
            <a:r>
              <a:rPr lang="tr-TR" altLang="tr-TR" sz="2800" smtClean="0"/>
              <a:t>devam</a:t>
            </a:r>
            <a:r>
              <a:rPr lang="en-US" altLang="tr-TR" sz="2800" smtClean="0"/>
              <a:t>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C# 2005</a:t>
            </a:r>
            <a:br>
              <a:rPr lang="en-US" altLang="tr-TR" smtClean="0"/>
            </a:br>
            <a:r>
              <a:rPr lang="en-US" altLang="tr-TR" smtClean="0"/>
              <a:t>- </a:t>
            </a:r>
            <a:r>
              <a:rPr lang="en-US" altLang="tr-TR" sz="2400" smtClean="0"/>
              <a:t>Java 5.0</a:t>
            </a:r>
            <a:r>
              <a:rPr lang="tr-TR" altLang="tr-TR" sz="2400" smtClean="0"/>
              <a:t> ile benzer soysal yöntemleri destekler</a:t>
            </a:r>
            <a:r>
              <a:rPr lang="en-US" altLang="tr-TR" sz="2400" smtClean="0"/>
              <a:t/>
            </a:r>
            <a:br>
              <a:rPr lang="en-US" altLang="tr-TR" sz="2400" smtClean="0"/>
            </a:br>
            <a:r>
              <a:rPr lang="en-US" altLang="tr-TR" sz="2400" smtClean="0"/>
              <a:t>- </a:t>
            </a:r>
            <a:r>
              <a:rPr lang="tr-TR" altLang="tr-TR" sz="2400" smtClean="0"/>
              <a:t>Bir fark</a:t>
            </a:r>
            <a:r>
              <a:rPr lang="en-US" altLang="tr-TR" sz="2400" smtClean="0"/>
              <a:t>: </a:t>
            </a:r>
            <a:r>
              <a:rPr lang="tr-TR" altLang="tr-TR" sz="2400" smtClean="0"/>
              <a:t>etkin tür parametreler derleyici tanımlanmamış türüne ulaşabilirse,bir çağrı atlanabilir</a:t>
            </a:r>
            <a:endParaRPr lang="en-US" altLang="tr-TR" sz="2400" smtClean="0"/>
          </a:p>
          <a:p>
            <a:pPr lvl="1" eaLnBrk="1" hangingPunct="1"/>
            <a:r>
              <a:rPr lang="tr-TR" altLang="tr-TR" smtClean="0"/>
              <a:t>Diğer</a:t>
            </a:r>
            <a:r>
              <a:rPr lang="en-US" altLang="tr-TR" smtClean="0"/>
              <a:t> – C# 2005 </a:t>
            </a:r>
            <a:r>
              <a:rPr lang="tr-TR" altLang="tr-TR" smtClean="0"/>
              <a:t>jokerleri(wildcard) desteklemez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295400"/>
          </a:xfrm>
        </p:spPr>
        <p:txBody>
          <a:bodyPr/>
          <a:lstStyle/>
          <a:p>
            <a:r>
              <a:rPr lang="en-US" altLang="tr-TR" sz="2800" smtClean="0"/>
              <a:t>Soysal Altprogramlar(</a:t>
            </a:r>
            <a:r>
              <a:rPr lang="tr-TR" altLang="tr-TR" sz="2800" smtClean="0"/>
              <a:t>devam</a:t>
            </a:r>
            <a:r>
              <a:rPr lang="en-US" altLang="tr-TR" sz="2800" smtClean="0"/>
              <a:t>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r>
              <a:rPr lang="en-US" altLang="tr-TR" smtClean="0"/>
              <a:t>F# </a:t>
            </a:r>
          </a:p>
          <a:p>
            <a:pPr lvl="1"/>
            <a:r>
              <a:rPr lang="tr-TR" altLang="tr-TR" smtClean="0"/>
              <a:t>Soysal tür dışında</a:t>
            </a:r>
            <a:r>
              <a:rPr lang="en-US" altLang="tr-TR" smtClean="0"/>
              <a:t> </a:t>
            </a:r>
            <a:r>
              <a:rPr lang="tr-TR" altLang="tr-TR" smtClean="0"/>
              <a:t>bir parametre türü veya bir işlemin dönüş türü saptanamıyorsa-</a:t>
            </a:r>
            <a:r>
              <a:rPr lang="tr-TR" altLang="tr-TR" i="1" smtClean="0"/>
              <a:t>otomatik genelleştirme</a:t>
            </a:r>
            <a:endParaRPr lang="en-US" altLang="tr-TR" i="1" smtClean="0"/>
          </a:p>
          <a:p>
            <a:pPr lvl="1"/>
            <a:r>
              <a:rPr lang="tr-TR" altLang="tr-TR" smtClean="0"/>
              <a:t>Böyle türler bir kesme işareti veya bir har ile belirtilir</a:t>
            </a:r>
            <a:r>
              <a:rPr lang="en-US" altLang="tr-TR" smtClean="0"/>
              <a:t>,</a:t>
            </a:r>
            <a:r>
              <a:rPr lang="tr-TR" altLang="tr-TR" smtClean="0"/>
              <a:t>örn</a:t>
            </a:r>
            <a:r>
              <a:rPr lang="en-US" altLang="tr-TR" smtClean="0"/>
              <a:t>.,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′a</a:t>
            </a:r>
          </a:p>
          <a:p>
            <a:pPr lvl="1"/>
            <a:r>
              <a:rPr lang="en-US" altLang="tr-TR" smtClean="0"/>
              <a:t>F</a:t>
            </a:r>
            <a:r>
              <a:rPr lang="tr-TR" altLang="tr-TR" smtClean="0"/>
              <a:t>onksiyonlar genel parametreleri tanımlayabilir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printPair (x: ′a) (y: ′a) =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printfn ″%A %A″ x y</a:t>
            </a:r>
          </a:p>
          <a:p>
            <a:pPr lvl="1">
              <a:buFontTx/>
              <a:buNone/>
            </a:pPr>
            <a:r>
              <a:rPr lang="en-US" altLang="tr-TR" smtClean="0"/>
              <a:t>     -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tr-TR" smtClean="0"/>
              <a:t> </a:t>
            </a:r>
            <a:r>
              <a:rPr lang="tr-TR" altLang="tr-TR" smtClean="0"/>
              <a:t>her tür için format koddur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     -</a:t>
            </a:r>
            <a:r>
              <a:rPr lang="tr-TR" altLang="tr-TR" smtClean="0"/>
              <a:t>Bu parametreler kısıtlı tür değillerdir</a:t>
            </a:r>
            <a:endParaRPr lang="en-US" altLang="tr-TR" smtClean="0"/>
          </a:p>
          <a:p>
            <a:pPr lvl="1"/>
            <a:endParaRPr lang="en-US" altLang="tr-TR" i="1" smtClean="0"/>
          </a:p>
          <a:p>
            <a:pPr lvl="1"/>
            <a:endParaRPr lang="en-US" altLang="tr-TR" i="1" smtClean="0"/>
          </a:p>
          <a:p>
            <a:pPr lvl="1"/>
            <a:endParaRPr lang="en-US" altLang="tr-TR" i="1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C32DC6E-A12F-4600-BFC1-B8D55919DC9B}" type="slidenum">
              <a:rPr lang="en-US" altLang="tr-TR" sz="1000">
                <a:latin typeface="Arial" panose="020B0604020202020204" pitchFamily="34" charset="0"/>
              </a:rPr>
              <a:pPr/>
              <a:t>44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Soysal Altprogramlar(</a:t>
            </a:r>
            <a:r>
              <a:rPr lang="tr-TR" altLang="tr-TR" smtClean="0"/>
              <a:t>devam</a:t>
            </a:r>
            <a:r>
              <a:rPr lang="en-US" altLang="tr-TR" smtClean="0"/>
              <a:t>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mtClean="0"/>
              <a:t>F# (</a:t>
            </a:r>
            <a:r>
              <a:rPr lang="tr-TR" altLang="tr-TR" smtClean="0"/>
              <a:t>devam</a:t>
            </a:r>
            <a:r>
              <a:rPr lang="en-US" altLang="tr-TR" smtClean="0"/>
              <a:t>)</a:t>
            </a:r>
          </a:p>
          <a:p>
            <a:pPr lvl="1"/>
            <a:r>
              <a:rPr lang="tr-TR" altLang="tr-TR" smtClean="0"/>
              <a:t>Eğer parametrelerin fonksiyonları aritmetik operatörler ile kullanılıyorlarsa hatta parametreler soysal olarak belirtilse bile</a:t>
            </a:r>
            <a:endParaRPr lang="en-US" altLang="tr-TR" smtClean="0"/>
          </a:p>
          <a:p>
            <a:pPr lvl="1"/>
            <a:r>
              <a:rPr lang="tr-TR" altLang="tr-TR" smtClean="0"/>
              <a:t>Tür sonuç çıkarmaları(inferencing)ve tür zorlamalarının(coercions) eksikliği yüzünden</a:t>
            </a:r>
            <a:r>
              <a:rPr lang="en-US" altLang="tr-TR" smtClean="0"/>
              <a:t>, F# </a:t>
            </a:r>
            <a:r>
              <a:rPr lang="tr-TR" altLang="tr-TR" smtClean="0"/>
              <a:t>soysal fonksiyonları</a:t>
            </a:r>
            <a:r>
              <a:rPr lang="en-US" altLang="tr-TR" smtClean="0"/>
              <a:t>  C++, Java 5.0+,</a:t>
            </a:r>
            <a:r>
              <a:rPr lang="tr-TR" altLang="tr-TR" smtClean="0"/>
              <a:t>ve</a:t>
            </a:r>
            <a:r>
              <a:rPr lang="en-US" altLang="tr-TR" smtClean="0"/>
              <a:t> C# 2005+</a:t>
            </a:r>
            <a:r>
              <a:rPr lang="tr-TR" altLang="tr-TR" smtClean="0"/>
              <a:t>’dan çok daha az kullanışlıdır</a:t>
            </a:r>
            <a:endParaRPr lang="en-US" altLang="tr-TR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E53FCE5-E10A-418C-B966-AD896A421BE6}" type="slidenum">
              <a:rPr lang="en-US" altLang="tr-TR" sz="1000">
                <a:latin typeface="Arial" panose="020B0604020202020204" pitchFamily="34" charset="0"/>
              </a:rPr>
              <a:pPr/>
              <a:t>45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88CA616-9BED-40B6-B1B8-DBD9AD41CA9A}" type="slidenum">
              <a:rPr lang="en-US" altLang="tr-TR" sz="1000">
                <a:latin typeface="Arial" panose="020B0604020202020204" pitchFamily="34" charset="0"/>
              </a:rPr>
              <a:pPr/>
              <a:t>46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Fonksiyonların Dizayn Problemleri</a:t>
            </a:r>
            <a:endParaRPr lang="en-US" altLang="tr-TR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953000"/>
          </a:xfrm>
        </p:spPr>
        <p:txBody>
          <a:bodyPr/>
          <a:lstStyle/>
          <a:p>
            <a:pPr marL="533400" indent="-533400" eaLnBrk="1" hangingPunct="1"/>
            <a:r>
              <a:rPr lang="tr-TR" altLang="tr-TR" sz="1800" smtClean="0"/>
              <a:t>Yan etkilere izin verilir mi</a:t>
            </a:r>
            <a:r>
              <a:rPr lang="en-US" altLang="tr-TR" sz="1800" smtClean="0"/>
              <a:t>?</a:t>
            </a:r>
          </a:p>
          <a:p>
            <a:pPr marL="914400" lvl="1" indent="-457200" eaLnBrk="1" hangingPunct="1"/>
            <a:r>
              <a:rPr lang="tr-TR" altLang="tr-TR" sz="1800" smtClean="0"/>
              <a:t>Çift-yönlü parametreler</a:t>
            </a:r>
            <a:r>
              <a:rPr lang="en-US" altLang="tr-TR" sz="1800" smtClean="0"/>
              <a:t> (Ada </a:t>
            </a:r>
            <a:r>
              <a:rPr lang="tr-TR" altLang="tr-TR" sz="1800" smtClean="0"/>
              <a:t>izin vermez</a:t>
            </a:r>
            <a:r>
              <a:rPr lang="en-US" altLang="tr-TR" sz="1800" smtClean="0"/>
              <a:t>)</a:t>
            </a:r>
          </a:p>
          <a:p>
            <a:pPr marL="533400" indent="-533400" eaLnBrk="1" hangingPunct="1"/>
            <a:r>
              <a:rPr lang="tr-TR" altLang="tr-TR" sz="1800" smtClean="0"/>
              <a:t>Hangi return tiplerine izin verilir</a:t>
            </a:r>
            <a:r>
              <a:rPr lang="en-US" altLang="tr-TR" sz="1800" smtClean="0"/>
              <a:t>?</a:t>
            </a:r>
          </a:p>
          <a:p>
            <a:pPr marL="914400" lvl="1" indent="-457200" eaLnBrk="1" hangingPunct="1"/>
            <a:r>
              <a:rPr lang="tr-TR" altLang="tr-TR" sz="1800" smtClean="0"/>
              <a:t>Çoğu zorunlu diller return türlerini kısıtlar</a:t>
            </a:r>
            <a:endParaRPr lang="en-US" altLang="tr-TR" sz="1800" smtClean="0"/>
          </a:p>
          <a:p>
            <a:pPr marL="914400" lvl="1" indent="-457200" eaLnBrk="1" hangingPunct="1"/>
            <a:r>
              <a:rPr lang="en-US" altLang="tr-TR" sz="1800" smtClean="0"/>
              <a:t>C </a:t>
            </a:r>
            <a:r>
              <a:rPr lang="tr-TR" altLang="tr-TR" sz="1800" smtClean="0"/>
              <a:t>diziler ve fonksiyonlar türleri haricinde hiçbirine izin vermez</a:t>
            </a:r>
            <a:endParaRPr lang="en-US" altLang="tr-TR" sz="1800" smtClean="0"/>
          </a:p>
          <a:p>
            <a:pPr marL="914400" lvl="1" indent="-457200" eaLnBrk="1" hangingPunct="1"/>
            <a:r>
              <a:rPr lang="en-US" altLang="tr-TR" sz="1800" smtClean="0"/>
              <a:t>C++ </a:t>
            </a:r>
            <a:r>
              <a:rPr lang="tr-TR" altLang="tr-TR" sz="1800" smtClean="0"/>
              <a:t>,</a:t>
            </a:r>
            <a:r>
              <a:rPr lang="en-US" altLang="tr-TR" sz="1800" smtClean="0"/>
              <a:t>C </a:t>
            </a:r>
            <a:r>
              <a:rPr lang="tr-TR" altLang="tr-TR" sz="1800" smtClean="0"/>
              <a:t>gibidir ancak sadece kullanıcı tanımlı türlere izin verir</a:t>
            </a:r>
            <a:endParaRPr lang="en-US" altLang="tr-TR" sz="1800" smtClean="0"/>
          </a:p>
          <a:p>
            <a:pPr marL="914400" lvl="1" indent="-457200" eaLnBrk="1" hangingPunct="1"/>
            <a:r>
              <a:rPr lang="en-US" altLang="tr-TR" sz="1800" smtClean="0"/>
              <a:t>Ada </a:t>
            </a:r>
            <a:r>
              <a:rPr lang="tr-TR" altLang="tr-TR" sz="1800" smtClean="0"/>
              <a:t>altprogramları herhangi bir türe dönebilir(return)</a:t>
            </a:r>
            <a:r>
              <a:rPr lang="en-US" altLang="tr-TR" sz="1800" smtClean="0"/>
              <a:t> (</a:t>
            </a:r>
            <a:r>
              <a:rPr lang="tr-TR" altLang="tr-TR" sz="1800" smtClean="0"/>
              <a:t>fakat Ada altprogramları tür değildir</a:t>
            </a:r>
            <a:r>
              <a:rPr lang="en-US" altLang="tr-TR" sz="1800" smtClean="0"/>
              <a:t>, </a:t>
            </a:r>
            <a:r>
              <a:rPr lang="tr-TR" altLang="tr-TR" sz="1800" smtClean="0"/>
              <a:t>yani dönemezler(return olamazlar)</a:t>
            </a:r>
            <a:r>
              <a:rPr lang="en-US" altLang="tr-TR" sz="1800" smtClean="0"/>
              <a:t>)</a:t>
            </a:r>
          </a:p>
          <a:p>
            <a:pPr marL="914400" lvl="1" indent="-457200" eaLnBrk="1" hangingPunct="1"/>
            <a:r>
              <a:rPr lang="en-US" altLang="tr-TR" sz="1800" smtClean="0"/>
              <a:t>Java </a:t>
            </a:r>
            <a:r>
              <a:rPr lang="tr-TR" altLang="tr-TR" sz="1800" smtClean="0"/>
              <a:t>ve</a:t>
            </a:r>
            <a:r>
              <a:rPr lang="en-US" altLang="tr-TR" sz="1800" smtClean="0"/>
              <a:t> C# </a:t>
            </a:r>
            <a:r>
              <a:rPr lang="tr-TR" altLang="tr-TR" sz="1800" smtClean="0"/>
              <a:t>yöntemleri herhangi bir türe return olabilir(dönüşebilir)</a:t>
            </a:r>
            <a:r>
              <a:rPr lang="en-US" altLang="tr-TR" sz="1800" smtClean="0"/>
              <a:t> (</a:t>
            </a:r>
            <a:r>
              <a:rPr lang="tr-TR" altLang="tr-TR" sz="1800" smtClean="0"/>
              <a:t>çünkü yöntemler tür değildir,döndürülemezler(return olamazlar)</a:t>
            </a:r>
            <a:r>
              <a:rPr lang="en-US" altLang="tr-TR" sz="1800" smtClean="0"/>
              <a:t>)</a:t>
            </a:r>
          </a:p>
          <a:p>
            <a:pPr marL="914400" lvl="1" indent="-457200" eaLnBrk="1" hangingPunct="1"/>
            <a:r>
              <a:rPr lang="en-US" altLang="tr-TR" sz="1800" smtClean="0"/>
              <a:t>Python </a:t>
            </a:r>
            <a:r>
              <a:rPr lang="tr-TR" altLang="tr-TR" sz="1800" smtClean="0"/>
              <a:t>ve</a:t>
            </a:r>
            <a:r>
              <a:rPr lang="en-US" altLang="tr-TR" sz="1800" smtClean="0"/>
              <a:t> Ruby </a:t>
            </a:r>
            <a:r>
              <a:rPr lang="tr-TR" altLang="tr-TR" sz="1800" smtClean="0"/>
              <a:t>yöntemleri birinci sınıf nesne gibi işleyebilir</a:t>
            </a:r>
            <a:r>
              <a:rPr lang="en-US" altLang="tr-TR" sz="1800" smtClean="0"/>
              <a:t>,</a:t>
            </a:r>
            <a:r>
              <a:rPr lang="tr-TR" altLang="tr-TR" sz="1800" smtClean="0"/>
              <a:t>yani diğer sınıfları kadar iyi dönebilirler(return olabilirler)</a:t>
            </a:r>
            <a:endParaRPr lang="en-US" altLang="tr-TR" sz="1800" smtClean="0"/>
          </a:p>
          <a:p>
            <a:pPr marL="914400" lvl="1" indent="-457200" eaLnBrk="1" hangingPunct="1"/>
            <a:r>
              <a:rPr lang="en-US" altLang="tr-TR" sz="1800" smtClean="0"/>
              <a:t>Lua </a:t>
            </a:r>
            <a:r>
              <a:rPr lang="tr-TR" altLang="tr-TR" sz="1800" smtClean="0"/>
              <a:t>fonksiyonların çoklu değerlere dönmesine(return olmasına) izin verir</a:t>
            </a:r>
            <a:endParaRPr lang="en-US" altLang="tr-TR" sz="180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E352EF7-8837-462C-B084-C0EEA45A6143}" type="slidenum">
              <a:rPr lang="en-US" altLang="tr-TR" sz="1000">
                <a:latin typeface="Arial" panose="020B0604020202020204" pitchFamily="34" charset="0"/>
              </a:rPr>
              <a:pPr/>
              <a:t>47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Kullanıcı tanımlı Aşırı yüklü Operatörler</a:t>
            </a:r>
            <a:endParaRPr lang="en-US" altLang="tr-TR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mtClean="0"/>
              <a:t> Ada, C++, Python,</a:t>
            </a:r>
            <a:r>
              <a:rPr lang="tr-TR" altLang="tr-TR" smtClean="0"/>
              <a:t>ve</a:t>
            </a:r>
            <a:r>
              <a:rPr lang="en-US" altLang="tr-TR" smtClean="0"/>
              <a:t> Ruby</a:t>
            </a:r>
            <a:r>
              <a:rPr lang="tr-TR" altLang="tr-TR" smtClean="0"/>
              <a:t>’de kullancılar daha fazla operatör overload yapabilirler</a:t>
            </a:r>
            <a:endParaRPr lang="en-US" altLang="tr-TR" smtClean="0"/>
          </a:p>
          <a:p>
            <a:pPr eaLnBrk="1" hangingPunct="1">
              <a:lnSpc>
                <a:spcPct val="80000"/>
              </a:lnSpc>
            </a:pPr>
            <a:r>
              <a:rPr lang="en-US" altLang="tr-TR" smtClean="0"/>
              <a:t>Python </a:t>
            </a:r>
            <a:r>
              <a:rPr lang="tr-TR" altLang="tr-TR" smtClean="0"/>
              <a:t>örneği:</a:t>
            </a:r>
            <a:endParaRPr lang="en-US" altLang="tr-TR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__add__ (self, second) 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Complex(self.real + second.real,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self.imag + second.imag)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tr-TR" altLang="tr-TR" smtClean="0">
                <a:cs typeface="Courier New" panose="02070309020205020404" pitchFamily="49" charset="0"/>
              </a:rPr>
              <a:t>Kullanım</a:t>
            </a:r>
            <a:r>
              <a:rPr lang="en-US" altLang="tr-TR" smtClean="0">
                <a:cs typeface="Courier New" panose="02070309020205020404" pitchFamily="49" charset="0"/>
              </a:rPr>
              <a:t>: </a:t>
            </a:r>
            <a:r>
              <a:rPr lang="tr-TR" altLang="tr-TR" smtClean="0">
                <a:cs typeface="Courier New" panose="02070309020205020404" pitchFamily="49" charset="0"/>
              </a:rPr>
              <a:t>hesaplama</a:t>
            </a:r>
            <a:r>
              <a:rPr lang="en-US" altLang="tr-TR" smtClean="0">
                <a:cs typeface="Courier New" panose="02070309020205020404" pitchFamily="49" charset="0"/>
              </a:rPr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x + y, x.__add__(y)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Kapatmalar</a:t>
            </a:r>
            <a:endParaRPr lang="en-US" altLang="tr-TR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r>
              <a:rPr lang="tr-TR" altLang="tr-TR" smtClean="0"/>
              <a:t>Kapatma(closure):bir altprogramın ve referansal platformun nerde tanımlandığıdır</a:t>
            </a:r>
            <a:endParaRPr lang="en-US" altLang="tr-TR" smtClean="0"/>
          </a:p>
          <a:p>
            <a:pPr lvl="1"/>
            <a:r>
              <a:rPr lang="tr-TR" altLang="tr-TR" sz="2000" smtClean="0"/>
              <a:t>Altprogram rastgele bir yerden çağrılabilir değilse referansal platform gereklidir</a:t>
            </a:r>
            <a:endParaRPr lang="en-US" altLang="tr-TR" sz="2000" smtClean="0"/>
          </a:p>
          <a:p>
            <a:pPr lvl="1"/>
            <a:r>
              <a:rPr lang="tr-TR" altLang="tr-TR" sz="2000" smtClean="0"/>
              <a:t>S</a:t>
            </a:r>
            <a:r>
              <a:rPr lang="en-US" altLang="tr-TR" sz="2000" smtClean="0"/>
              <a:t>tati</a:t>
            </a:r>
            <a:r>
              <a:rPr lang="tr-TR" altLang="tr-TR" sz="2000" smtClean="0"/>
              <a:t>k</a:t>
            </a:r>
            <a:r>
              <a:rPr lang="en-US" altLang="tr-TR" sz="2000" smtClean="0"/>
              <a:t>-</a:t>
            </a:r>
            <a:r>
              <a:rPr lang="tr-TR" altLang="tr-TR" sz="2000" smtClean="0"/>
              <a:t>kapsamlı</a:t>
            </a:r>
            <a:r>
              <a:rPr lang="en-US" altLang="tr-TR" sz="2000" smtClean="0"/>
              <a:t> </a:t>
            </a:r>
            <a:r>
              <a:rPr lang="tr-TR" altLang="tr-TR" sz="2000" smtClean="0"/>
              <a:t>dil yuvalanmış altprogramlara izin vermez</a:t>
            </a:r>
            <a:r>
              <a:rPr lang="en-US" altLang="tr-TR" sz="2000" smtClean="0"/>
              <a:t> </a:t>
            </a:r>
            <a:r>
              <a:rPr lang="tr-TR" altLang="tr-TR" sz="2000" smtClean="0"/>
              <a:t>kapatmalara ihtiyacı yoktur</a:t>
            </a:r>
            <a:endParaRPr lang="en-US" altLang="tr-TR" sz="2000" smtClean="0"/>
          </a:p>
          <a:p>
            <a:pPr lvl="1"/>
            <a:r>
              <a:rPr lang="tr-TR" altLang="tr-TR" sz="2000" smtClean="0"/>
              <a:t>Kapatmalara sadece eğer altprogram yuvalanmış kapsamının içindeki değişkene erişebildiği zaman ihtiyaç duyulur</a:t>
            </a:r>
            <a:r>
              <a:rPr lang="en-US" altLang="tr-TR" sz="2000" smtClean="0"/>
              <a:t> </a:t>
            </a:r>
            <a:r>
              <a:rPr lang="tr-TR" altLang="tr-TR" sz="2000" smtClean="0"/>
              <a:t>ve herhangi bir yerden çağırılabilir</a:t>
            </a:r>
            <a:endParaRPr lang="en-US" altLang="tr-TR" sz="2000" smtClean="0"/>
          </a:p>
          <a:p>
            <a:pPr lvl="1"/>
            <a:r>
              <a:rPr lang="tr-TR" altLang="tr-TR" sz="2000" smtClean="0"/>
              <a:t>Kapatmaları desteklemek için</a:t>
            </a:r>
            <a:r>
              <a:rPr lang="en-US" altLang="tr-TR" sz="2000" smtClean="0"/>
              <a:t>, </a:t>
            </a:r>
            <a:r>
              <a:rPr lang="tr-TR" altLang="tr-TR" sz="2000" smtClean="0"/>
              <a:t>bir implemantasyonda(uygulamada)bazı değişkenlere sınırsız ölçüde değer verilebilir</a:t>
            </a:r>
            <a:r>
              <a:rPr lang="en-US" altLang="tr-TR" sz="2000" smtClean="0"/>
              <a:t> (</a:t>
            </a:r>
            <a:r>
              <a:rPr lang="tr-TR" altLang="tr-TR" sz="2000" smtClean="0"/>
              <a:t>çünkü bir altprogram normalde hayatta olmayan bir değişkene erişebilir</a:t>
            </a:r>
            <a:r>
              <a:rPr lang="en-US" altLang="tr-TR" sz="2000" smtClean="0"/>
              <a:t>)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A976F60-3743-490F-A1EF-3E286F77AD78}" type="slidenum">
              <a:rPr lang="en-US" altLang="tr-TR" sz="1000">
                <a:latin typeface="Arial" panose="020B0604020202020204" pitchFamily="34" charset="0"/>
              </a:rPr>
              <a:pPr/>
              <a:t>48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Kapatmalar</a:t>
            </a:r>
            <a:r>
              <a:rPr lang="en-US" altLang="tr-TR" smtClean="0"/>
              <a:t> </a:t>
            </a:r>
            <a:r>
              <a:rPr lang="en-US" altLang="tr-TR" sz="2800" smtClean="0"/>
              <a:t>(</a:t>
            </a:r>
            <a:r>
              <a:rPr lang="tr-TR" altLang="tr-TR" sz="2800" smtClean="0"/>
              <a:t>devam</a:t>
            </a:r>
            <a:r>
              <a:rPr lang="en-US" altLang="tr-TR" sz="2800" smtClean="0"/>
              <a:t>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tr-TR" altLang="tr-TR" smtClean="0"/>
              <a:t>Bir</a:t>
            </a:r>
            <a:r>
              <a:rPr lang="en-US" altLang="tr-TR" smtClean="0"/>
              <a:t> JavaScript </a:t>
            </a:r>
            <a:r>
              <a:rPr lang="tr-TR" altLang="tr-TR" smtClean="0"/>
              <a:t>kapatması</a:t>
            </a:r>
            <a:r>
              <a:rPr lang="en-US" altLang="tr-TR" smtClean="0"/>
              <a:t>:</a:t>
            </a:r>
          </a:p>
          <a:p>
            <a:pPr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makeAdder(x) {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function(y) {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 + y;}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add10 = makeAdder(10);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add5 = makeAdder(5);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document.write(″add 10 to 20: ″ + add10(20) +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″&lt;br /&gt;″);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document.write(″add 5 to 20: ″ + add5(20) + 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″&lt;br /&gt;″);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2400" smtClean="0">
                <a:cs typeface="Courier New" panose="02070309020205020404" pitchFamily="49" charset="0"/>
              </a:rPr>
              <a:t>- </a:t>
            </a:r>
            <a:r>
              <a:rPr lang="tr-TR" altLang="tr-TR" sz="2400" smtClean="0">
                <a:cs typeface="Courier New" panose="02070309020205020404" pitchFamily="49" charset="0"/>
              </a:rPr>
              <a:t>Kapatılması</a:t>
            </a:r>
            <a:r>
              <a:rPr lang="en-US" altLang="tr-TR" sz="2400" smtClean="0">
                <a:cs typeface="Courier New" panose="02070309020205020404" pitchFamily="49" charset="0"/>
              </a:rPr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makeAdder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000" smtClean="0">
                <a:cs typeface="Courier New" panose="02070309020205020404" pitchFamily="49" charset="0"/>
              </a:rPr>
              <a:t>tarafından döndürülen adsız işlem</a:t>
            </a: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altLang="tr-TR" smtClean="0"/>
              <a:t> </a:t>
            </a:r>
          </a:p>
          <a:p>
            <a:pPr>
              <a:buFontTx/>
              <a:buNone/>
            </a:pPr>
            <a:endParaRPr lang="en-US" altLang="tr-TR" smtClean="0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BBCA461-6660-49B2-B1D7-E57EAE5A16C3}" type="slidenum">
              <a:rPr lang="en-US" altLang="tr-TR" sz="1000">
                <a:latin typeface="Arial" panose="020B0604020202020204" pitchFamily="34" charset="0"/>
              </a:rPr>
              <a:pPr/>
              <a:t>49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98323A9-718D-4B2A-8ED1-118781719137}" type="slidenum">
              <a:rPr lang="en-US" altLang="tr-TR" sz="1000">
                <a:latin typeface="Arial" panose="020B0604020202020204" pitchFamily="34" charset="0"/>
              </a:rPr>
              <a:pPr/>
              <a:t>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Temel Tanımlar</a:t>
            </a:r>
            <a:endParaRPr lang="en-US" altLang="tr-TR" smtClean="0">
              <a:latin typeface="Arial" panose="020B0604020202020204" pitchFamily="34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Bir altprogramın 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z="1600" smtClean="0"/>
              <a:t>Python</a:t>
            </a:r>
            <a:r>
              <a:rPr lang="tr-TR" altLang="tr-TR" sz="1600" smtClean="0"/>
              <a:t>’da,fonksiyon tanımları yürütülebilir,diğer bütün dillerde fonksiyon tanımları yürütülemez</a:t>
            </a:r>
            <a:endParaRPr lang="en-US" altLang="tr-TR" sz="16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600" smtClean="0"/>
              <a:t>Ruby’de işlev tanımlarında veya sınıf tanımlarının dışındada görünebilir</a:t>
            </a:r>
            <a:r>
              <a:rPr lang="en-US" altLang="tr-TR" sz="1600" smtClean="0"/>
              <a:t>. </a:t>
            </a:r>
            <a:r>
              <a:rPr lang="tr-TR" altLang="tr-TR" sz="1600" smtClean="0"/>
              <a:t>Eğer dışarda ise</a:t>
            </a:r>
            <a:r>
              <a:rPr lang="en-US" altLang="tr-TR" sz="1600" smtClean="0"/>
              <a:t>, </a:t>
            </a:r>
            <a:r>
              <a:rPr lang="en-US" altLang="tr-TR" sz="1400" smtClean="0">
                <a:cs typeface="Courier New" panose="02070309020205020404" pitchFamily="49" charset="0"/>
              </a:rPr>
              <a:t>Object</a:t>
            </a:r>
            <a:r>
              <a:rPr lang="tr-TR" altLang="tr-TR" sz="1400" smtClean="0">
                <a:cs typeface="Courier New" panose="02070309020205020404" pitchFamily="49" charset="0"/>
              </a:rPr>
              <a:t> metodlarıdır</a:t>
            </a:r>
            <a:r>
              <a:rPr lang="en-US" altLang="tr-TR" sz="1600" smtClean="0"/>
              <a:t>. </a:t>
            </a:r>
            <a:r>
              <a:rPr lang="tr-TR" altLang="tr-TR" sz="1600" smtClean="0"/>
              <a:t>Nesne olmadan fonksiyon gibi çağırılabilirler</a:t>
            </a:r>
            <a:endParaRPr lang="en-US" altLang="tr-TR" sz="16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600" smtClean="0"/>
              <a:t>Lua’da bütün fonksiyonlar anonimdir</a:t>
            </a:r>
            <a:endParaRPr lang="en-US" altLang="tr-TR" sz="16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Bir</a:t>
            </a:r>
            <a:r>
              <a:rPr lang="en-US" altLang="tr-TR" sz="2000" smtClean="0"/>
              <a:t> </a:t>
            </a:r>
            <a:r>
              <a:rPr lang="tr-TR" altLang="tr-TR" sz="2000" smtClean="0"/>
              <a:t>altprogram</a:t>
            </a:r>
            <a:r>
              <a:rPr lang="en-US" altLang="tr-TR" sz="2000" smtClean="0"/>
              <a:t> </a:t>
            </a:r>
            <a:r>
              <a:rPr lang="tr-TR" altLang="tr-TR" sz="2000" smtClean="0"/>
              <a:t>çağrısı</a:t>
            </a:r>
            <a:r>
              <a:rPr lang="en-US" altLang="tr-TR" sz="2000" smtClean="0"/>
              <a:t> </a:t>
            </a:r>
            <a:r>
              <a:rPr lang="tr-TR" altLang="tr-TR" sz="2000" smtClean="0"/>
              <a:t>altprogramın çalışması için</a:t>
            </a:r>
            <a:r>
              <a:rPr lang="en-US" altLang="tr-TR" sz="2000" smtClean="0"/>
              <a:t> </a:t>
            </a:r>
            <a:r>
              <a:rPr lang="tr-TR" altLang="tr-TR" sz="2000" smtClean="0"/>
              <a:t>belirtik bir istektir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tr-TR" altLang="tr-TR" sz="2000" smtClean="0"/>
              <a:t>Bir</a:t>
            </a:r>
            <a:r>
              <a:rPr lang="en-US" altLang="tr-TR" sz="2000" smtClean="0"/>
              <a:t> </a:t>
            </a:r>
            <a:r>
              <a:rPr lang="tr-TR" altLang="tr-TR" sz="2000" smtClean="0"/>
              <a:t>altprogram başlığı(</a:t>
            </a:r>
            <a:r>
              <a:rPr lang="en-US" altLang="tr-TR" sz="2000" smtClean="0"/>
              <a:t>subprogram header</a:t>
            </a:r>
            <a:r>
              <a:rPr lang="tr-TR" altLang="tr-TR" sz="2000" smtClean="0"/>
              <a:t>)</a:t>
            </a:r>
            <a:r>
              <a:rPr lang="en-US" altLang="tr-TR" sz="2000" smtClean="0"/>
              <a:t> </a:t>
            </a:r>
            <a:r>
              <a:rPr lang="tr-TR" altLang="tr-TR" sz="2000" smtClean="0"/>
              <a:t>tanımın (</a:t>
            </a:r>
            <a:r>
              <a:rPr lang="en-US" altLang="tr-TR" sz="2000" smtClean="0"/>
              <a:t>definition</a:t>
            </a:r>
            <a:r>
              <a:rPr lang="tr-TR" altLang="tr-TR" sz="2000" smtClean="0"/>
              <a:t>) ilk satırıdır;</a:t>
            </a:r>
            <a:r>
              <a:rPr lang="en-US" altLang="tr-TR" sz="2000" smtClean="0"/>
              <a:t> </a:t>
            </a:r>
            <a:r>
              <a:rPr lang="tr-TR" altLang="tr-TR" sz="2000" smtClean="0"/>
              <a:t>adı(</a:t>
            </a:r>
            <a:r>
              <a:rPr lang="en-US" altLang="tr-TR" sz="2000" smtClean="0"/>
              <a:t>name</a:t>
            </a:r>
            <a:r>
              <a:rPr lang="tr-TR" altLang="tr-TR" sz="2000" smtClean="0"/>
              <a:t>)</a:t>
            </a:r>
            <a:r>
              <a:rPr lang="en-US" altLang="tr-TR" sz="2000" smtClean="0"/>
              <a:t>, </a:t>
            </a:r>
            <a:r>
              <a:rPr lang="tr-TR" altLang="tr-TR" sz="2000" smtClean="0"/>
              <a:t>altprogramın tipini</a:t>
            </a:r>
            <a:r>
              <a:rPr lang="en-US" altLang="tr-TR" sz="2000" smtClean="0"/>
              <a:t>, </a:t>
            </a:r>
            <a:r>
              <a:rPr lang="tr-TR" altLang="tr-TR" sz="2000" smtClean="0"/>
              <a:t>ve</a:t>
            </a:r>
            <a:r>
              <a:rPr lang="en-US" altLang="tr-TR" sz="2000" smtClean="0"/>
              <a:t> formal parametr</a:t>
            </a:r>
            <a:r>
              <a:rPr lang="tr-TR" altLang="tr-TR" sz="2000" smtClean="0"/>
              <a:t>eleri içerir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Bir altprogramın parametre profili o parametrenin sayısı,sırası ve türüdür.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tr-TR" altLang="tr-TR" sz="2000" smtClean="0"/>
              <a:t>Bir altprogramın(</a:t>
            </a:r>
            <a:r>
              <a:rPr lang="en-US" altLang="tr-TR" sz="2000" smtClean="0"/>
              <a:t>subprogram</a:t>
            </a:r>
            <a:r>
              <a:rPr lang="tr-TR" altLang="tr-TR" sz="2000" smtClean="0"/>
              <a:t>) protokolü(</a:t>
            </a:r>
            <a:r>
              <a:rPr lang="en-US" altLang="tr-TR" sz="2000" smtClean="0"/>
              <a:t>protocol</a:t>
            </a:r>
            <a:r>
              <a:rPr lang="tr-TR" altLang="tr-TR" sz="2000" smtClean="0"/>
              <a:t>)</a:t>
            </a:r>
            <a:r>
              <a:rPr lang="en-US" altLang="tr-TR" sz="2000" smtClean="0"/>
              <a:t> </a:t>
            </a:r>
            <a:r>
              <a:rPr lang="tr-TR" altLang="tr-TR" sz="2000" smtClean="0"/>
              <a:t>onun parametre profili artı</a:t>
            </a:r>
            <a:r>
              <a:rPr lang="en-US" altLang="tr-TR" sz="2000" smtClean="0"/>
              <a:t>, </a:t>
            </a:r>
            <a:r>
              <a:rPr lang="tr-TR" altLang="tr-TR" sz="2000" smtClean="0"/>
              <a:t>eğer bir fonksiyon ise</a:t>
            </a:r>
            <a:r>
              <a:rPr lang="en-US" altLang="tr-TR" sz="2000" smtClean="0"/>
              <a:t>, </a:t>
            </a:r>
            <a:r>
              <a:rPr lang="tr-TR" altLang="tr-TR" sz="2000" smtClean="0"/>
              <a:t>döndürdüğü tiptir</a:t>
            </a:r>
            <a:r>
              <a:rPr lang="en-US" altLang="tr-TR" sz="2000" smtClean="0"/>
              <a:t> </a:t>
            </a:r>
            <a:r>
              <a:rPr lang="tr-TR" altLang="tr-TR" sz="2000" smtClean="0"/>
              <a:t>(</a:t>
            </a:r>
            <a:r>
              <a:rPr lang="en-US" altLang="tr-TR" sz="2000" smtClean="0"/>
              <a:t>return type</a:t>
            </a:r>
            <a:r>
              <a:rPr lang="tr-TR" altLang="tr-TR" sz="2000" smtClean="0"/>
              <a:t>)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endParaRPr lang="en-US" altLang="tr-TR" sz="200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Kapatmalar</a:t>
            </a:r>
            <a:r>
              <a:rPr lang="en-US" altLang="tr-TR" smtClean="0"/>
              <a:t> </a:t>
            </a:r>
            <a:r>
              <a:rPr lang="en-US" altLang="tr-TR" sz="2800" smtClean="0"/>
              <a:t>(</a:t>
            </a:r>
            <a:r>
              <a:rPr lang="tr-TR" altLang="tr-TR" sz="2800" smtClean="0"/>
              <a:t>devam</a:t>
            </a:r>
            <a:r>
              <a:rPr lang="en-US" altLang="tr-TR" sz="2800" smtClean="0"/>
              <a:t>)</a:t>
            </a:r>
            <a:endParaRPr lang="en-US" altLang="tr-TR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r>
              <a:rPr lang="en-US" altLang="tr-TR" smtClean="0"/>
              <a:t>C#</a:t>
            </a:r>
          </a:p>
          <a:p>
            <a:pPr lvl="1">
              <a:buFontTx/>
              <a:buChar char="-"/>
            </a:pPr>
            <a:r>
              <a:rPr lang="tr-TR" altLang="tr-TR" sz="2000" smtClean="0"/>
              <a:t>Yuvalanmış bir temsilci kullanarak</a:t>
            </a:r>
            <a:r>
              <a:rPr lang="en-US" altLang="tr-TR" sz="2000" smtClean="0"/>
              <a:t> C# </a:t>
            </a:r>
            <a:r>
              <a:rPr lang="tr-TR" altLang="tr-TR" sz="2000" smtClean="0"/>
              <a:t>‘de aynı kapatmayı yazabiliriz</a:t>
            </a:r>
            <a:endParaRPr lang="en-US" altLang="tr-TR" sz="2000" smtClean="0"/>
          </a:p>
          <a:p>
            <a:pPr lvl="1">
              <a:buFontTx/>
              <a:buChar char="-"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Func&lt;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tr-TR" sz="2000" smtClean="0"/>
              <a:t> </a:t>
            </a:r>
            <a:r>
              <a:rPr lang="en-US" altLang="tr-TR" sz="2000" smtClean="0">
                <a:cs typeface="Courier New" panose="02070309020205020404" pitchFamily="49" charset="0"/>
              </a:rPr>
              <a:t>(return </a:t>
            </a:r>
            <a:r>
              <a:rPr lang="tr-TR" altLang="tr-TR" sz="2000" smtClean="0">
                <a:cs typeface="Courier New" panose="02070309020205020404" pitchFamily="49" charset="0"/>
              </a:rPr>
              <a:t>türü</a:t>
            </a:r>
            <a:r>
              <a:rPr lang="en-US" altLang="tr-TR" sz="2000" smtClean="0">
                <a:cs typeface="Courier New" panose="02070309020205020404" pitchFamily="49" charset="0"/>
              </a:rPr>
              <a:t>) </a:t>
            </a:r>
            <a:r>
              <a:rPr lang="en-US" altLang="tr-TR" sz="2000" smtClean="0"/>
              <a:t>specifies a delegate that takes an </a:t>
            </a: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/>
              <a:t> as a parameter and returns and </a:t>
            </a:r>
            <a:r>
              <a:rPr lang="en-US" altLang="tr-TR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tr-TR" sz="1800" smtClean="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tr-TR" smtClean="0"/>
              <a:t>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Func&lt;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makeAdder(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delegate(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 + y;};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Func&lt;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Add10 = makeAdder(10);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Func&lt;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Add5 = makeAdder(5);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Console.WriteLine(″Add 10 to 20: {0}″, Add10(20));</a:t>
            </a: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Console.WriteLine(″Add 5 to 20: {0}″, Add5(20));</a:t>
            </a:r>
          </a:p>
          <a:p>
            <a:pPr>
              <a:buFontTx/>
              <a:buNone/>
            </a:pP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tr-TR" smtClean="0"/>
          </a:p>
          <a:p>
            <a:pPr>
              <a:buFontTx/>
              <a:buNone/>
            </a:pPr>
            <a:endParaRPr lang="en-US" altLang="tr-TR" smtClean="0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27D73CB-A356-4204-8B6A-EC24F7B8B803}" type="slidenum">
              <a:rPr lang="en-US" altLang="tr-TR" sz="1000">
                <a:latin typeface="Arial" panose="020B0604020202020204" pitchFamily="34" charset="0"/>
              </a:rPr>
              <a:pPr/>
              <a:t>50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BB8D4FE-1A85-4D24-89B0-9D7AA9B945DA}" type="slidenum">
              <a:rPr lang="en-US" altLang="tr-TR" sz="1000">
                <a:latin typeface="Arial" panose="020B0604020202020204" pitchFamily="34" charset="0"/>
              </a:rPr>
              <a:pPr/>
              <a:t>51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Eşyordamlar</a:t>
            </a:r>
            <a:endParaRPr lang="en-US" altLang="tr-TR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Bir eşyordam(</a:t>
            </a:r>
            <a:r>
              <a:rPr lang="en-US" altLang="tr-TR" sz="2400" smtClean="0"/>
              <a:t>coroutine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birden çok girişi (</a:t>
            </a:r>
            <a:r>
              <a:rPr lang="en-US" altLang="tr-TR" sz="2400" smtClean="0"/>
              <a:t>entries</a:t>
            </a:r>
            <a:r>
              <a:rPr lang="tr-TR" altLang="tr-TR" sz="2400" smtClean="0"/>
              <a:t>) olan ve bunları kendi başına kontrol eden bir altprogramdır(</a:t>
            </a:r>
            <a:r>
              <a:rPr lang="en-US" altLang="tr-TR" sz="2400" smtClean="0"/>
              <a:t>subprogram</a:t>
            </a:r>
            <a:r>
              <a:rPr lang="tr-TR" altLang="tr-TR" sz="2400" smtClean="0"/>
              <a:t>) Lua’da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Simetrik Kontrol(</a:t>
            </a:r>
            <a:r>
              <a:rPr lang="en-US" altLang="tr-TR" sz="2400" smtClean="0"/>
              <a:t>symmetric control</a:t>
            </a:r>
            <a:r>
              <a:rPr lang="tr-TR" altLang="tr-TR" sz="2400" smtClean="0"/>
              <a:t>) de denir</a:t>
            </a:r>
            <a:endParaRPr lang="en-US" altLang="tr-TR" sz="2400" i="1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Bir eşyordamın ilk sürdürmesi(resume) onun başlangıcınadır</a:t>
            </a:r>
            <a:r>
              <a:rPr lang="en-US" altLang="tr-TR" sz="2400" smtClean="0"/>
              <a:t>, </a:t>
            </a:r>
            <a:r>
              <a:rPr lang="tr-TR" altLang="tr-TR" sz="2400" smtClean="0"/>
              <a:t>fakat sonra gelen çağrılar(</a:t>
            </a:r>
            <a:r>
              <a:rPr lang="en-US" altLang="tr-TR" sz="2400" smtClean="0"/>
              <a:t>calls</a:t>
            </a:r>
            <a:r>
              <a:rPr lang="tr-TR" altLang="tr-TR" sz="2400" smtClean="0"/>
              <a:t>) eşyordamın en son çalıştırılan ifadesinden hemen sonraki noktadan girer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Genellikle</a:t>
            </a:r>
            <a:r>
              <a:rPr lang="en-US" altLang="tr-TR" sz="2400" smtClean="0"/>
              <a:t>, </a:t>
            </a:r>
            <a:r>
              <a:rPr lang="tr-TR" altLang="tr-TR" sz="2400" smtClean="0"/>
              <a:t>eşyordamlar(</a:t>
            </a:r>
            <a:r>
              <a:rPr lang="en-US" altLang="tr-TR" sz="2400" smtClean="0"/>
              <a:t>coroutines</a:t>
            </a:r>
            <a:r>
              <a:rPr lang="tr-TR" altLang="tr-TR" sz="2400" smtClean="0"/>
              <a:t>) tekrar tekrar birbirini sürdürür(</a:t>
            </a:r>
            <a:r>
              <a:rPr lang="en-US" altLang="tr-TR" sz="2400" smtClean="0"/>
              <a:t>resume</a:t>
            </a:r>
            <a:r>
              <a:rPr lang="tr-TR" altLang="tr-TR" sz="2400" smtClean="0"/>
              <a:t>)</a:t>
            </a:r>
            <a:r>
              <a:rPr lang="en-US" altLang="tr-TR" sz="2400" smtClean="0"/>
              <a:t>, </a:t>
            </a:r>
            <a:r>
              <a:rPr lang="tr-TR" altLang="tr-TR" sz="2400" smtClean="0"/>
              <a:t>belki sonsuza kadar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Eşyordamlar(</a:t>
            </a:r>
            <a:r>
              <a:rPr lang="en-US" altLang="tr-TR" sz="2400" smtClean="0"/>
              <a:t>Coroutines</a:t>
            </a:r>
            <a:r>
              <a:rPr lang="tr-TR" altLang="tr-TR" sz="2400" smtClean="0"/>
              <a:t>)</a:t>
            </a:r>
            <a:r>
              <a:rPr lang="en-US" altLang="tr-TR" sz="2400" smtClean="0"/>
              <a:t> </a:t>
            </a:r>
            <a:r>
              <a:rPr lang="tr-TR" altLang="tr-TR" sz="2400" smtClean="0"/>
              <a:t>program birimlerinin(program units--(eşyordamlar)) eşzamanlıymış gibi yürütülmesini(</a:t>
            </a:r>
            <a:r>
              <a:rPr lang="en-US" altLang="tr-TR" sz="2400" smtClean="0"/>
              <a:t>quasi-concurrent execution</a:t>
            </a:r>
            <a:r>
              <a:rPr lang="tr-TR" altLang="tr-TR" sz="2400" smtClean="0"/>
              <a:t>) sağlar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endParaRPr lang="en-US" altLang="tr-TR" sz="240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AEF6B2D-2B9A-4E5F-8D38-696D5F3F9F33}" type="slidenum">
              <a:rPr lang="en-US" altLang="tr-TR" sz="1000">
                <a:latin typeface="Arial" panose="020B0604020202020204" pitchFamily="34" charset="0"/>
              </a:rPr>
              <a:pPr/>
              <a:t>52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Eşyordamlar</a:t>
            </a:r>
            <a:endParaRPr lang="en-US" altLang="tr-TR" sz="3200" smtClean="0"/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438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1190810-8477-4B00-8023-4AD28EA43B60}" type="slidenum">
              <a:rPr lang="en-US" altLang="tr-TR" sz="1000">
                <a:latin typeface="Arial" panose="020B0604020202020204" pitchFamily="34" charset="0"/>
              </a:rPr>
              <a:pPr/>
              <a:t>53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632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Eşyordamlar</a:t>
            </a:r>
            <a:endParaRPr lang="en-US" altLang="tr-TR" sz="3200" smtClean="0"/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4358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E4F5587-421D-4213-91FC-7B36051DA34D}" type="slidenum">
              <a:rPr lang="en-US" altLang="tr-TR" sz="1000">
                <a:latin typeface="Arial" panose="020B0604020202020204" pitchFamily="34" charset="0"/>
              </a:rPr>
              <a:pPr/>
              <a:t>54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Eşyordamlar</a:t>
            </a:r>
            <a:endParaRPr lang="en-US" altLang="tr-TR" sz="3200" smtClean="0"/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1045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EC3190C-E751-4001-B620-88F509392C8B}" type="slidenum">
              <a:rPr lang="en-US" altLang="tr-TR" sz="1000">
                <a:latin typeface="Arial" panose="020B0604020202020204" pitchFamily="34" charset="0"/>
              </a:rPr>
              <a:pPr/>
              <a:t>55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Özet</a:t>
            </a:r>
            <a:endParaRPr lang="en-US" altLang="tr-TR" smtClean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Bir altprogram tanımlarken olay yine bir altprogram tarafından temsil edilir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Altprogramlar fonksiyon veya prosedürde olabilir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Altprogramlardaki yerel değişkenler statik yada dinamik olarak yığılabilirler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Parametre geçmelerinde üç model vardır</a:t>
            </a:r>
            <a:r>
              <a:rPr lang="en-US" altLang="tr-TR" sz="2400" smtClean="0"/>
              <a:t>: in mode, out mode,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inout mode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Bazı dilller operatörlerin aşırı yüklenmesine izin verir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Altprogramlar soysal olabilir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Bir kapatma,altprogram ve onun referansal platformudur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Bir eşyordam</a:t>
            </a:r>
            <a:r>
              <a:rPr lang="en-US" altLang="tr-TR" sz="2400" smtClean="0"/>
              <a:t> </a:t>
            </a:r>
            <a:r>
              <a:rPr lang="tr-TR" altLang="tr-TR" sz="2400" smtClean="0"/>
              <a:t>çoklu girişlerde bir altprogramdır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6DD2F04-3E29-4689-A77C-04DF2481D260}" type="slidenum">
              <a:rPr lang="en-US" altLang="tr-TR" sz="1000">
                <a:latin typeface="Arial" panose="020B0604020202020204" pitchFamily="34" charset="0"/>
              </a:rPr>
              <a:pPr/>
              <a:t>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Temel Tanımlar(Devam)</a:t>
            </a:r>
            <a:endParaRPr lang="en-US" altLang="tr-TR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i="1" smtClean="0"/>
              <a:t>C ve C++’  </a:t>
            </a:r>
            <a:r>
              <a:rPr lang="tr-TR" altLang="tr-TR" sz="2400" smtClean="0"/>
              <a:t>da fonksiyon bildirimlerine prototipler denir.</a:t>
            </a:r>
            <a:endParaRPr lang="en-US" altLang="tr-TR" sz="2400" i="1" smtClean="0"/>
          </a:p>
          <a:p>
            <a:pPr marL="342900" lvl="1" indent="-342900" eaLnBrk="1" hangingPunct="1">
              <a:buFontTx/>
              <a:buChar char="•"/>
            </a:pPr>
            <a:r>
              <a:rPr lang="tr-TR" altLang="tr-TR" sz="2000" smtClean="0"/>
              <a:t>Bir</a:t>
            </a:r>
            <a:r>
              <a:rPr lang="en-US" altLang="tr-TR" sz="2000" smtClean="0"/>
              <a:t> </a:t>
            </a:r>
            <a:r>
              <a:rPr lang="tr-TR" altLang="tr-TR" sz="2000" smtClean="0"/>
              <a:t>altprogram bildirimi(</a:t>
            </a:r>
            <a:r>
              <a:rPr lang="en-US" altLang="tr-TR" sz="2000" smtClean="0"/>
              <a:t>subprogram declaration</a:t>
            </a:r>
            <a:r>
              <a:rPr lang="tr-TR" altLang="tr-TR" sz="2000" smtClean="0"/>
              <a:t>)</a:t>
            </a:r>
            <a:r>
              <a:rPr lang="en-US" altLang="tr-TR" sz="2000" smtClean="0"/>
              <a:t> </a:t>
            </a:r>
            <a:r>
              <a:rPr lang="tr-TR" altLang="tr-TR" sz="2000" smtClean="0"/>
              <a:t>altprogramın protokolünü sağlar</a:t>
            </a:r>
            <a:r>
              <a:rPr lang="en-US" altLang="tr-TR" sz="2000" smtClean="0"/>
              <a:t>, </a:t>
            </a:r>
            <a:r>
              <a:rPr lang="tr-TR" altLang="tr-TR" sz="2000" smtClean="0"/>
              <a:t>ama gövdesini değil</a:t>
            </a:r>
            <a:endParaRPr lang="en-US" altLang="tr-TR" smtClean="0"/>
          </a:p>
          <a:p>
            <a:pPr marL="342900" lvl="1" indent="-342900" eaLnBrk="1" hangingPunct="1">
              <a:buFontTx/>
              <a:buChar char="•"/>
            </a:pPr>
            <a:r>
              <a:rPr lang="tr-TR" altLang="tr-TR" sz="2000" smtClean="0"/>
              <a:t>Bir</a:t>
            </a:r>
            <a:r>
              <a:rPr lang="en-US" altLang="tr-TR" sz="2000" smtClean="0"/>
              <a:t> formal param</a:t>
            </a:r>
            <a:r>
              <a:rPr lang="tr-TR" altLang="tr-TR" sz="2000" smtClean="0"/>
              <a:t>e</a:t>
            </a:r>
            <a:r>
              <a:rPr lang="en-US" altLang="tr-TR" sz="2000" smtClean="0"/>
              <a:t>t</a:t>
            </a:r>
            <a:r>
              <a:rPr lang="tr-TR" altLang="tr-TR" sz="2000" smtClean="0"/>
              <a:t>r</a:t>
            </a:r>
            <a:r>
              <a:rPr lang="en-US" altLang="tr-TR" sz="2000" smtClean="0"/>
              <a:t>e</a:t>
            </a:r>
            <a:r>
              <a:rPr lang="tr-TR" altLang="tr-TR" sz="2000" smtClean="0"/>
              <a:t>(formal parameter)</a:t>
            </a:r>
            <a:r>
              <a:rPr lang="en-US" altLang="tr-TR" sz="2000" smtClean="0"/>
              <a:t> </a:t>
            </a:r>
            <a:r>
              <a:rPr lang="tr-TR" altLang="tr-TR" sz="2000" smtClean="0"/>
              <a:t>altprogram başlığında (</a:t>
            </a:r>
            <a:r>
              <a:rPr lang="en-US" altLang="tr-TR" sz="2000" smtClean="0"/>
              <a:t>subprogram header</a:t>
            </a:r>
            <a:r>
              <a:rPr lang="tr-TR" altLang="tr-TR" sz="2000" smtClean="0"/>
              <a:t>) gösterilen ve altprogramda(</a:t>
            </a:r>
            <a:r>
              <a:rPr lang="en-US" altLang="tr-TR" sz="2000" smtClean="0"/>
              <a:t>subprogram</a:t>
            </a:r>
            <a:r>
              <a:rPr lang="tr-TR" altLang="tr-TR" sz="2000" smtClean="0"/>
              <a:t>) kullanılan bir kukla değişkendir (</a:t>
            </a:r>
            <a:r>
              <a:rPr lang="en-US" altLang="tr-TR" sz="2000" smtClean="0"/>
              <a:t>dummy variable</a:t>
            </a:r>
            <a:r>
              <a:rPr lang="tr-TR" altLang="tr-TR" sz="2000" smtClean="0"/>
              <a:t>)</a:t>
            </a:r>
          </a:p>
          <a:p>
            <a:pPr marL="342900" lvl="1" indent="-342900" eaLnBrk="1" hangingPunct="1">
              <a:buFontTx/>
              <a:buChar char="•"/>
            </a:pPr>
            <a:r>
              <a:rPr lang="tr-TR" altLang="tr-TR" sz="2000" smtClean="0"/>
              <a:t>Bir etkin parametre</a:t>
            </a:r>
            <a:r>
              <a:rPr lang="en-US" altLang="tr-TR" sz="2000" smtClean="0"/>
              <a:t> </a:t>
            </a:r>
            <a:r>
              <a:rPr lang="tr-TR" altLang="tr-TR" sz="2000" smtClean="0"/>
              <a:t>(</a:t>
            </a:r>
            <a:r>
              <a:rPr lang="en-US" altLang="tr-TR" sz="2000" smtClean="0"/>
              <a:t>actual parameter</a:t>
            </a:r>
            <a:r>
              <a:rPr lang="tr-TR" altLang="tr-TR" sz="2000" smtClean="0"/>
              <a:t>)</a:t>
            </a:r>
            <a:r>
              <a:rPr lang="en-US" altLang="tr-TR" sz="2000" smtClean="0"/>
              <a:t> </a:t>
            </a:r>
            <a:r>
              <a:rPr lang="tr-TR" altLang="tr-TR" sz="2000" smtClean="0"/>
              <a:t>altprogram çağrı ifadesinde(</a:t>
            </a:r>
            <a:r>
              <a:rPr lang="en-US" altLang="tr-TR" sz="2000" smtClean="0"/>
              <a:t>subprogram call statement</a:t>
            </a:r>
            <a:r>
              <a:rPr lang="tr-TR" altLang="tr-TR" sz="2000" smtClean="0"/>
              <a:t>) kullanılan değer(</a:t>
            </a:r>
            <a:r>
              <a:rPr lang="en-US" altLang="tr-TR" sz="2000" smtClean="0"/>
              <a:t>value</a:t>
            </a:r>
            <a:r>
              <a:rPr lang="tr-TR" altLang="tr-TR" sz="2000" smtClean="0"/>
              <a:t>) veya adresi gösterir</a:t>
            </a:r>
            <a:endParaRPr lang="en-US" altLang="tr-TR" sz="2000" smtClean="0"/>
          </a:p>
          <a:p>
            <a:pPr eaLnBrk="1" hangingPunct="1"/>
            <a:endParaRPr lang="en-US" altLang="tr-TR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EEC8F64-A51F-48A7-B258-18E18D869C71}" type="slidenum">
              <a:rPr lang="en-US" altLang="tr-TR" sz="1000">
                <a:latin typeface="Arial" panose="020B0604020202020204" pitchFamily="34" charset="0"/>
              </a:rPr>
              <a:pPr/>
              <a:t>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Etkin/Biçimsel Parametrelerin Uygunluğu</a:t>
            </a:r>
            <a:endParaRPr lang="en-US" altLang="tr-TR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/>
            <a:r>
              <a:rPr lang="tr-TR" altLang="tr-TR" sz="2400" smtClean="0"/>
              <a:t>Konumsal(Pozisyonel)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Etkin parametrelerin biçimsel parametrelere bağlamı gereği</a:t>
            </a:r>
            <a:r>
              <a:rPr lang="en-US" altLang="tr-TR" sz="2000" smtClean="0"/>
              <a:t>: </a:t>
            </a:r>
            <a:r>
              <a:rPr lang="tr-TR" altLang="tr-TR" sz="2000" smtClean="0"/>
              <a:t>Birinci etkin parametre,birinci biçimsel parametreye bağlıdır,diğerleri de aynı şekilde</a:t>
            </a:r>
            <a:endParaRPr lang="en-US" altLang="tr-TR" sz="2000" smtClean="0"/>
          </a:p>
          <a:p>
            <a:pPr lvl="1" eaLnBrk="1" hangingPunct="1"/>
            <a:r>
              <a:rPr lang="tr-TR" altLang="tr-TR" sz="2000" smtClean="0"/>
              <a:t>Güvenli ve Etkili</a:t>
            </a:r>
            <a:endParaRPr lang="en-US" altLang="tr-TR" sz="2000" smtClean="0"/>
          </a:p>
          <a:p>
            <a:pPr eaLnBrk="1" hangingPunct="1"/>
            <a:r>
              <a:rPr lang="tr-TR" altLang="tr-TR" sz="2400" smtClean="0"/>
              <a:t>Anahtar Sözcük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Etkin parametreye bağlı olan biçimsel parametrenin adı:etkin parametre ile belirtilir</a:t>
            </a:r>
            <a:endParaRPr lang="en-US" altLang="tr-TR" sz="2000" smtClean="0"/>
          </a:p>
          <a:p>
            <a:pPr lvl="1" eaLnBrk="1" hangingPunct="1"/>
            <a:r>
              <a:rPr lang="en-US" altLang="tr-TR" sz="2000" i="1" smtClean="0"/>
              <a:t>A</a:t>
            </a:r>
            <a:r>
              <a:rPr lang="tr-TR" altLang="tr-TR" sz="2000" i="1" smtClean="0"/>
              <a:t>vantaj</a:t>
            </a:r>
            <a:r>
              <a:rPr lang="en-US" altLang="tr-TR" sz="2000" smtClean="0"/>
              <a:t>:</a:t>
            </a:r>
            <a:r>
              <a:rPr lang="en-US" altLang="tr-TR" sz="2000" i="1" smtClean="0"/>
              <a:t>Advantage</a:t>
            </a:r>
            <a:r>
              <a:rPr lang="en-US" altLang="tr-TR" sz="2000" smtClean="0"/>
              <a:t>: </a:t>
            </a:r>
            <a:r>
              <a:rPr lang="tr-TR" altLang="tr-TR" sz="2000" smtClean="0"/>
              <a:t>Parametreler herhangi bir sırada ortaya çıkabilir</a:t>
            </a:r>
            <a:r>
              <a:rPr lang="en-US" altLang="tr-TR" sz="2000" smtClean="0"/>
              <a:t>, </a:t>
            </a:r>
            <a:r>
              <a:rPr lang="tr-TR" altLang="tr-TR" sz="2000" smtClean="0"/>
              <a:t>böylece uygunluk hatalarından kaçınılmış olunur</a:t>
            </a:r>
            <a:endParaRPr lang="en-US" altLang="tr-TR" sz="2000" smtClean="0"/>
          </a:p>
          <a:p>
            <a:pPr lvl="1" eaLnBrk="1" hangingPunct="1"/>
            <a:r>
              <a:rPr lang="en-US" altLang="tr-TR" sz="2000" i="1" smtClean="0"/>
              <a:t>D</a:t>
            </a:r>
            <a:r>
              <a:rPr lang="tr-TR" altLang="tr-TR" sz="2000" i="1" smtClean="0"/>
              <a:t>ezavantaj</a:t>
            </a:r>
            <a:r>
              <a:rPr lang="en-US" altLang="tr-TR" sz="2000" smtClean="0"/>
              <a:t>: </a:t>
            </a:r>
            <a:r>
              <a:rPr lang="tr-TR" altLang="tr-TR" sz="2000" smtClean="0"/>
              <a:t>Kullanıcı biçimsel parametrelerin ismini bilmek zorundandır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7ECEAC1-4418-417A-9836-43E407963CFE}" type="slidenum">
              <a:rPr lang="en-US" altLang="tr-TR" sz="1000">
                <a:latin typeface="Arial" panose="020B0604020202020204" pitchFamily="34" charset="0"/>
              </a:rPr>
              <a:pPr/>
              <a:t>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Biçimsel(Formal) Parametrelerin Varsayılan(Default) Değerleri</a:t>
            </a:r>
            <a:endParaRPr lang="en-US" altLang="tr-T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Belirli dillerde</a:t>
            </a:r>
            <a:r>
              <a:rPr lang="en-US" altLang="tr-TR" sz="2000" smtClean="0"/>
              <a:t> (</a:t>
            </a:r>
            <a:r>
              <a:rPr lang="tr-TR" altLang="tr-TR" sz="2000" smtClean="0"/>
              <a:t>örn</a:t>
            </a:r>
            <a:r>
              <a:rPr lang="en-US" altLang="tr-TR" sz="2000" smtClean="0"/>
              <a:t>., C++, Python, Ruby, Ada, PHP), </a:t>
            </a:r>
            <a:r>
              <a:rPr lang="tr-TR" altLang="tr-TR" sz="2000" smtClean="0"/>
              <a:t>biçimsel parametreler varsayılan değerlere sahip olabilirler</a:t>
            </a:r>
            <a:r>
              <a:rPr lang="en-US" altLang="tr-TR" sz="2000" smtClean="0"/>
              <a:t> (</a:t>
            </a:r>
            <a:r>
              <a:rPr lang="tr-TR" altLang="tr-TR" sz="2000" smtClean="0"/>
              <a:t>Eğer hiçbir etkin parametre geçerli değil ise</a:t>
            </a:r>
            <a:r>
              <a:rPr lang="en-US" altLang="tr-TR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1800" smtClean="0"/>
              <a:t>C++</a:t>
            </a:r>
            <a:r>
              <a:rPr lang="tr-TR" altLang="tr-TR" sz="1800" smtClean="0"/>
              <a:t>’da</a:t>
            </a:r>
            <a:r>
              <a:rPr lang="en-US" altLang="tr-TR" sz="1800" smtClean="0"/>
              <a:t>, </a:t>
            </a:r>
            <a:r>
              <a:rPr lang="tr-TR" altLang="tr-TR" sz="1800" smtClean="0"/>
              <a:t>varsayılan parametreler en son ortaya çıkar</a:t>
            </a:r>
            <a:r>
              <a:rPr lang="en-US" altLang="tr-TR" sz="1800" smtClean="0"/>
              <a:t> </a:t>
            </a:r>
            <a:r>
              <a:rPr lang="tr-TR" altLang="tr-TR" sz="1800" smtClean="0"/>
              <a:t>çünkü</a:t>
            </a:r>
            <a:r>
              <a:rPr lang="en-US" altLang="tr-TR" sz="1800" smtClean="0"/>
              <a:t> </a:t>
            </a:r>
            <a:r>
              <a:rPr lang="tr-TR" altLang="tr-TR" sz="1800" smtClean="0"/>
              <a:t>parametreler konumsal olarak birleştirilmiştir</a:t>
            </a:r>
            <a:r>
              <a:rPr lang="en-US" altLang="tr-TR" sz="1800" smtClean="0"/>
              <a:t> (</a:t>
            </a:r>
            <a:r>
              <a:rPr lang="tr-TR" altLang="tr-TR" sz="1800" smtClean="0"/>
              <a:t>anahtar sözcük parametre yok</a:t>
            </a:r>
            <a:r>
              <a:rPr lang="en-US" altLang="tr-TR" sz="180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18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Parametrelerin Değişken Sayıları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z="1600" smtClean="0"/>
              <a:t>C# </a:t>
            </a:r>
            <a:r>
              <a:rPr lang="tr-TR" altLang="tr-TR" sz="1600" smtClean="0"/>
              <a:t>yöntemleri parametrelerin değişken sayıları olarak kabul edilebilir,uygun biçimsel parametrelerin </a:t>
            </a:r>
            <a:r>
              <a:rPr lang="tr-TR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 </a:t>
            </a:r>
            <a:r>
              <a:rPr lang="tr-TR" altLang="tr-TR" sz="1600" smtClean="0">
                <a:cs typeface="Courier New" panose="02070309020205020404" pitchFamily="49" charset="0"/>
              </a:rPr>
              <a:t>öncesinde bir dizi ile aynı olduğu sürece.</a:t>
            </a:r>
            <a:endParaRPr lang="en-US" altLang="tr-TR" sz="14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1600" smtClean="0"/>
              <a:t>Ruby’de</a:t>
            </a:r>
            <a:r>
              <a:rPr lang="en-US" altLang="tr-TR" sz="1600" smtClean="0"/>
              <a:t>, </a:t>
            </a:r>
            <a:r>
              <a:rPr lang="tr-TR" altLang="tr-TR" sz="1600" smtClean="0"/>
              <a:t>etkin parametreler anahtar(hash) kalıp elemanı olarak gönderilir</a:t>
            </a:r>
            <a:r>
              <a:rPr lang="en-US" altLang="tr-TR" sz="1600" smtClean="0"/>
              <a:t> </a:t>
            </a:r>
            <a:r>
              <a:rPr lang="tr-TR" altLang="tr-TR" sz="1600" smtClean="0"/>
              <a:t>ve</a:t>
            </a:r>
            <a:r>
              <a:rPr lang="en-US" altLang="tr-TR" sz="1600" smtClean="0"/>
              <a:t> </a:t>
            </a:r>
            <a:r>
              <a:rPr lang="tr-TR" altLang="tr-TR" sz="1600" smtClean="0"/>
              <a:t>uygun etkin parametre yıldız işaretinden(asterisk) önce gelir.</a:t>
            </a:r>
            <a:endParaRPr lang="en-US" altLang="tr-TR" sz="16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600" smtClean="0"/>
              <a:t>Python’da</a:t>
            </a:r>
            <a:r>
              <a:rPr lang="en-US" altLang="tr-TR" sz="1600" smtClean="0"/>
              <a:t>, </a:t>
            </a:r>
            <a:r>
              <a:rPr lang="tr-TR" altLang="tr-TR" sz="1600" smtClean="0"/>
              <a:t>gerçek değerlerin listesi</a:t>
            </a:r>
            <a:r>
              <a:rPr lang="en-US" altLang="tr-TR" sz="1600" smtClean="0"/>
              <a:t> </a:t>
            </a:r>
            <a:r>
              <a:rPr lang="tr-TR" altLang="tr-TR" sz="1600" smtClean="0"/>
              <a:t>ve</a:t>
            </a:r>
            <a:r>
              <a:rPr lang="en-US" altLang="tr-TR" sz="1600" smtClean="0"/>
              <a:t> </a:t>
            </a:r>
            <a:r>
              <a:rPr lang="tr-TR" altLang="tr-TR" sz="1600" smtClean="0"/>
              <a:t>uygun etkin parametre</a:t>
            </a:r>
            <a:r>
              <a:rPr lang="en-US" altLang="tr-TR" sz="1600" smtClean="0"/>
              <a:t> </a:t>
            </a:r>
            <a:r>
              <a:rPr lang="tr-TR" altLang="tr-TR" sz="1600" smtClean="0"/>
              <a:t>asterisk(yıldız işareti) olarak isimlendirilir.</a:t>
            </a:r>
            <a:endParaRPr lang="en-US" altLang="tr-TR" sz="16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600" smtClean="0"/>
              <a:t>Lua’da</a:t>
            </a:r>
            <a:r>
              <a:rPr lang="en-US" altLang="tr-TR" sz="1600" smtClean="0"/>
              <a:t>, </a:t>
            </a:r>
            <a:r>
              <a:rPr lang="tr-TR" altLang="tr-TR" sz="1600" smtClean="0"/>
              <a:t>parametrelerin değişken sayıları</a:t>
            </a:r>
            <a:r>
              <a:rPr lang="en-US" altLang="tr-TR" sz="1600" smtClean="0"/>
              <a:t> </a:t>
            </a:r>
            <a:r>
              <a:rPr lang="tr-TR" altLang="tr-TR" sz="1600" smtClean="0"/>
              <a:t>biçimsel parametre olarak üç periottur</a:t>
            </a:r>
            <a:r>
              <a:rPr lang="en-US" altLang="tr-TR" sz="1600" smtClean="0"/>
              <a:t>;  </a:t>
            </a:r>
            <a:r>
              <a:rPr lang="tr-TR" altLang="tr-TR" sz="1600" smtClean="0"/>
              <a:t>onlara</a:t>
            </a:r>
            <a:r>
              <a:rPr lang="en-US" altLang="tr-TR" sz="1600" smtClean="0"/>
              <a:t> </a:t>
            </a:r>
            <a:r>
              <a:rPr lang="en-US" altLang="tr-TR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tr-TR" sz="1600" smtClean="0"/>
              <a:t> </a:t>
            </a:r>
            <a:r>
              <a:rPr lang="tr-TR" altLang="tr-TR" sz="1600" smtClean="0"/>
              <a:t>deyimiyle</a:t>
            </a:r>
            <a:r>
              <a:rPr lang="en-US" altLang="tr-TR" sz="1600" smtClean="0"/>
              <a:t> </a:t>
            </a:r>
            <a:r>
              <a:rPr lang="tr-TR" altLang="tr-TR" sz="1600" smtClean="0"/>
              <a:t>yada</a:t>
            </a:r>
            <a:r>
              <a:rPr lang="en-US" altLang="tr-TR" sz="1600" smtClean="0"/>
              <a:t> </a:t>
            </a:r>
            <a:r>
              <a:rPr lang="tr-TR" altLang="tr-TR" sz="1600" smtClean="0"/>
              <a:t>çoklu atama ile üç periottan ulaşılır</a:t>
            </a:r>
            <a:endParaRPr lang="en-US" altLang="tr-TR" sz="1600" smtClean="0"/>
          </a:p>
          <a:p>
            <a:pPr lvl="1" eaLnBrk="1" hangingPunct="1">
              <a:lnSpc>
                <a:spcPct val="90000"/>
              </a:lnSpc>
            </a:pPr>
            <a:endParaRPr lang="en-US" altLang="tr-TR" sz="16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1E9B7C2-E50F-4816-B787-9DA413FE2EF4}" type="slidenum">
              <a:rPr lang="en-US" altLang="tr-TR" sz="1000">
                <a:latin typeface="Arial" panose="020B0604020202020204" pitchFamily="34" charset="0"/>
              </a:rPr>
              <a:pPr/>
              <a:t>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Ruby Blo</a:t>
            </a:r>
            <a:r>
              <a:rPr lang="tr-TR" altLang="tr-TR" smtClean="0"/>
              <a:t>kları</a:t>
            </a:r>
            <a:endParaRPr lang="en-US" altLang="tr-TR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1600" smtClean="0"/>
              <a:t>Ruby </a:t>
            </a:r>
            <a:r>
              <a:rPr lang="tr-TR" altLang="tr-TR" sz="1600" smtClean="0"/>
              <a:t>sıklıkla dizlerin eleman özellilerini kullanan yinelyici fonksiyonların sayılarını içerir</a:t>
            </a:r>
            <a:endParaRPr lang="en-US" altLang="tr-TR" sz="1600" smtClean="0"/>
          </a:p>
          <a:p>
            <a:pPr eaLnBrk="1" hangingPunct="1">
              <a:lnSpc>
                <a:spcPct val="80000"/>
              </a:lnSpc>
            </a:pPr>
            <a:r>
              <a:rPr lang="tr-TR" altLang="tr-TR" sz="1600" smtClean="0"/>
              <a:t>Yineleyiciler</a:t>
            </a:r>
            <a:r>
              <a:rPr lang="en-US" altLang="tr-TR" sz="1600" smtClean="0"/>
              <a:t> </a:t>
            </a:r>
            <a:r>
              <a:rPr lang="tr-TR" altLang="tr-TR" sz="1600" smtClean="0"/>
              <a:t>tanımlı uygulamalar tarafından bloklarla sağlanır.</a:t>
            </a:r>
            <a:endParaRPr lang="en-US" altLang="tr-TR" sz="1600" smtClean="0"/>
          </a:p>
          <a:p>
            <a:pPr eaLnBrk="1" hangingPunct="1">
              <a:lnSpc>
                <a:spcPct val="80000"/>
              </a:lnSpc>
            </a:pPr>
            <a:r>
              <a:rPr lang="en-US" altLang="tr-TR" sz="1600" smtClean="0"/>
              <a:t>Blo</a:t>
            </a:r>
            <a:r>
              <a:rPr lang="tr-TR" altLang="tr-TR" sz="1600" smtClean="0"/>
              <a:t>klar ilişik yöntem çağırımlarıdır</a:t>
            </a:r>
            <a:r>
              <a:rPr lang="en-US" altLang="tr-TR" sz="1600" smtClean="0"/>
              <a:t>; </a:t>
            </a:r>
            <a:r>
              <a:rPr lang="tr-TR" altLang="tr-TR" sz="1600" smtClean="0"/>
              <a:t>parametreleri olabilir</a:t>
            </a:r>
            <a:r>
              <a:rPr lang="en-US" altLang="tr-TR" sz="1600" smtClean="0"/>
              <a:t> (</a:t>
            </a:r>
            <a:r>
              <a:rPr lang="tr-TR" altLang="tr-TR" sz="1600" smtClean="0"/>
              <a:t>dikey çubuklarda</a:t>
            </a:r>
            <a:r>
              <a:rPr lang="en-US" altLang="tr-TR" sz="1600" smtClean="0"/>
              <a:t>); </a:t>
            </a:r>
            <a:r>
              <a:rPr lang="tr-TR" altLang="tr-TR" sz="1600" smtClean="0"/>
              <a:t>Yöntem </a:t>
            </a:r>
            <a:r>
              <a:rPr lang="en-US" altLang="tr-TR" sz="1600" smtClean="0"/>
              <a:t> </a:t>
            </a:r>
            <a:r>
              <a:rPr lang="en-US" altLang="tr-TR" sz="1400" b="1" smtClean="0">
                <a:latin typeface="Courier New" panose="02070309020205020404" pitchFamily="49" charset="0"/>
              </a:rPr>
              <a:t>yield</a:t>
            </a:r>
            <a:r>
              <a:rPr lang="en-US" altLang="tr-TR" sz="1600" smtClean="0"/>
              <a:t> </a:t>
            </a:r>
            <a:r>
              <a:rPr lang="tr-TR" altLang="tr-TR" sz="1600" smtClean="0"/>
              <a:t> deyimiyle uygulandığında onlarda uyguılanabilir</a:t>
            </a:r>
            <a:endParaRPr lang="en-US" altLang="tr-TR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/>
              <a:t>   </a:t>
            </a:r>
            <a:r>
              <a:rPr lang="en-US" altLang="tr-TR" sz="1600" b="1" smtClean="0">
                <a:latin typeface="Courier New" panose="02070309020205020404" pitchFamily="49" charset="0"/>
              </a:rPr>
              <a:t>def</a:t>
            </a:r>
            <a:r>
              <a:rPr lang="en-US" altLang="tr-TR" sz="1600" smtClean="0">
                <a:latin typeface="Courier New" panose="02070309020205020404" pitchFamily="49" charset="0"/>
              </a:rPr>
              <a:t> fibonacci(last)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</a:rPr>
              <a:t>    first, second = 1,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</a:rPr>
              <a:t>    </a:t>
            </a:r>
            <a:r>
              <a:rPr lang="en-US" altLang="tr-TR" sz="1600" b="1" smtClean="0">
                <a:latin typeface="Courier New" panose="02070309020205020404" pitchFamily="49" charset="0"/>
              </a:rPr>
              <a:t>while</a:t>
            </a:r>
            <a:r>
              <a:rPr lang="en-US" altLang="tr-TR" sz="1600" smtClean="0">
                <a:latin typeface="Courier New" panose="02070309020205020404" pitchFamily="49" charset="0"/>
              </a:rPr>
              <a:t> first &lt;= last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</a:rPr>
              <a:t>      </a:t>
            </a:r>
            <a:r>
              <a:rPr lang="en-US" altLang="tr-TR" sz="1600" b="1" smtClean="0">
                <a:latin typeface="Courier New" panose="02070309020205020404" pitchFamily="49" charset="0"/>
              </a:rPr>
              <a:t>yield</a:t>
            </a:r>
            <a:r>
              <a:rPr lang="en-US" altLang="tr-TR" sz="1600" smtClean="0">
                <a:latin typeface="Courier New" panose="02070309020205020404" pitchFamily="49" charset="0"/>
              </a:rPr>
              <a:t> first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</a:rPr>
              <a:t>      first, second = second, first + second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</a:rPr>
              <a:t>    </a:t>
            </a:r>
            <a:r>
              <a:rPr lang="en-US" altLang="tr-TR" sz="1600" b="1" smtClean="0">
                <a:latin typeface="Courier New" panose="02070309020205020404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</a:rPr>
              <a:t>  </a:t>
            </a:r>
            <a:r>
              <a:rPr lang="en-US" altLang="tr-TR" sz="1600" b="1" smtClean="0">
                <a:latin typeface="Courier New" panose="02070309020205020404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</a:rPr>
              <a:t>  puts 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tr-TR" sz="1600" smtClean="0">
                <a:latin typeface="Courier New" panose="02070309020205020404" pitchFamily="49" charset="0"/>
              </a:rPr>
              <a:t>Fibonacci numbers less than 100 are: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tr-TR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</a:rPr>
              <a:t>  fibonacci(100) {|num| print num, 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tr-TR" sz="1600" smtClean="0">
                <a:latin typeface="Courier New" panose="02070309020205020404" pitchFamily="49" charset="0"/>
              </a:rPr>
              <a:t> 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tr-TR" sz="16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</a:rPr>
              <a:t>  puts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2956</TotalTime>
  <Words>3444</Words>
  <PresentationFormat>Ekran Gösterisi (4:3)</PresentationFormat>
  <Paragraphs>515</Paragraphs>
  <Slides>55</Slides>
  <Notes>44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0" baseType="lpstr">
      <vt:lpstr>Times</vt:lpstr>
      <vt:lpstr>Lucida Sans Unicode</vt:lpstr>
      <vt:lpstr>Arial</vt:lpstr>
      <vt:lpstr>Courier New</vt:lpstr>
      <vt:lpstr>1_sebesta</vt:lpstr>
      <vt:lpstr>Bölüm 9</vt:lpstr>
      <vt:lpstr>9.Bölüm Konuları</vt:lpstr>
      <vt:lpstr>Giriş</vt:lpstr>
      <vt:lpstr>Altprogramların Temelleri</vt:lpstr>
      <vt:lpstr>Temel Tanımlar</vt:lpstr>
      <vt:lpstr>Temel Tanımlar(Devam)</vt:lpstr>
      <vt:lpstr>Etkin/Biçimsel Parametrelerin Uygunluğu</vt:lpstr>
      <vt:lpstr>Biçimsel(Formal) Parametrelerin Varsayılan(Default) Değerleri</vt:lpstr>
      <vt:lpstr>Ruby Blokları</vt:lpstr>
      <vt:lpstr>Prosedürler ve Fonksiyonlar </vt:lpstr>
      <vt:lpstr>Altprogramların Tasarım Modelleri</vt:lpstr>
      <vt:lpstr>Yerel Referans Platformları</vt:lpstr>
      <vt:lpstr>Yerel Referans Platformları: Örnekler</vt:lpstr>
      <vt:lpstr> Parametre Geçişlerinde Semantik Modeller</vt:lpstr>
      <vt:lpstr>Parametre geçişlerinin Modelleri</vt:lpstr>
      <vt:lpstr>Kavramsal Modellerin Transferi</vt:lpstr>
      <vt:lpstr>Değeriyle Geçirme (In Mode)</vt:lpstr>
      <vt:lpstr>Sonucuyla Geçirme (Out Mode)</vt:lpstr>
      <vt:lpstr>Sonucuyla-Değeriyle Geçirme (inout Mode)</vt:lpstr>
      <vt:lpstr>Referansıyla Geçirme (Inout Mode)</vt:lpstr>
      <vt:lpstr>Adıyla Geçirme (Inout Mode)</vt:lpstr>
      <vt:lpstr>Parametre geçirmenin(Parameter Passing) implementasyonu </vt:lpstr>
      <vt:lpstr>Parametre-Geçirmenin (Parameter-Passing)Yığın(Stack) Implementasyonu</vt:lpstr>
      <vt:lpstr>Başlıca Dillerde Parametre Geçirme Metodları</vt:lpstr>
      <vt:lpstr>Başlıca Dillerde Parametre Geçirme Metodları(devamı)</vt:lpstr>
      <vt:lpstr>Tip Kontrol Parametreleri(Type checking parameters)</vt:lpstr>
      <vt:lpstr>Parametre olarak Çok boyutlu Diziler (Multidimensional Arrays) </vt:lpstr>
      <vt:lpstr>Parametre olarak Çok boyutlu Diziler : C ve C++</vt:lpstr>
      <vt:lpstr>Parametre olarak Çok boyutlu Diziler : Ada</vt:lpstr>
      <vt:lpstr>Parametre olarak Çok boyutlu Diziler : Fortran</vt:lpstr>
      <vt:lpstr>Parametre olarak Çok boyutlu Diziler : Java and C#</vt:lpstr>
      <vt:lpstr>Tasarımda Düşünülmesi Gerekenler </vt:lpstr>
      <vt:lpstr>Alt Programlar</vt:lpstr>
      <vt:lpstr>Parameters that are Subprogram Names: Referencing Environment</vt:lpstr>
      <vt:lpstr>Altprogramları Dolaylı olarak Çağırma</vt:lpstr>
      <vt:lpstr>Alt Programları Dolaylı Olarak Çağırma (devam)</vt:lpstr>
      <vt:lpstr>Aşırı Yüklenmiş Altprogramlar</vt:lpstr>
      <vt:lpstr>Soysal Altprogramlar(Generic Subprograms)</vt:lpstr>
      <vt:lpstr>Soysal Altprogramlar(Generic Subprograms)(devam)</vt:lpstr>
      <vt:lpstr>Soysal Altprogramlar(devam)</vt:lpstr>
      <vt:lpstr>Soysal Altprogramlar(devam)</vt:lpstr>
      <vt:lpstr>Soysal Altprogramlar(devam)</vt:lpstr>
      <vt:lpstr>Soysal Altprogramlar(devam)</vt:lpstr>
      <vt:lpstr>Soysal Altprogramlar(devam)</vt:lpstr>
      <vt:lpstr>Soysal Altprogramlar(devam)</vt:lpstr>
      <vt:lpstr>Fonksiyonların Dizayn Problemleri</vt:lpstr>
      <vt:lpstr>Kullanıcı tanımlı Aşırı yüklü Operatörler</vt:lpstr>
      <vt:lpstr>Kapatmalar</vt:lpstr>
      <vt:lpstr>Kapatmalar (devam)</vt:lpstr>
      <vt:lpstr>Kapatmalar (devam)</vt:lpstr>
      <vt:lpstr>Eşyordamlar</vt:lpstr>
      <vt:lpstr>Eşyordamlar</vt:lpstr>
      <vt:lpstr>Eşyordamlar</vt:lpstr>
      <vt:lpstr>Eşyordamlar</vt:lpstr>
      <vt:lpstr>Özet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2014-06-29T06:35:43Z</dcterms:modified>
</cp:coreProperties>
</file>