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710" autoAdjust="0"/>
  </p:normalViewPr>
  <p:slideViewPr>
    <p:cSldViewPr>
      <p:cViewPr varScale="1">
        <p:scale>
          <a:sx n="74" d="100"/>
          <a:sy n="74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F5C581-0B7F-4747-8A4E-CA3DD152BF7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49465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727825" y="6172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r>
              <a:rPr lang="en-US" sz="1200" smtClean="0">
                <a:latin typeface="Courier" pitchFamily="49" charset="0"/>
              </a:rPr>
              <a:t>ISBN 0-321-19362-8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5334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36576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09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E82B7FF9-4753-407C-890E-DFA6E6D0FFC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041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790700" cy="5867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2197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D23D890E-AE80-47C3-90DB-AA02DE0F9F9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84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39753635-EC6B-4742-A680-2011DDE2B24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4893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C2115FC1-8E61-4D50-B4EE-547D49C0385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6511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8108FF58-FD83-46B1-AD19-A8AD54A4A82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426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973BBD8D-8BB6-4403-8155-5804CB069B0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1811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315EC85F-CCAF-4207-AF81-091065CB44E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461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08EFC519-F25F-4C74-A686-F94CAB3011F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9030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62D48023-CD10-470E-A3E8-07A61FFDF85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4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15-</a:t>
            </a:r>
            <a:fld id="{BB79B5B6-D6AA-4361-98AE-570FBFF3AED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9742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162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248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15-</a:t>
            </a:r>
            <a:fld id="{257BB357-AE73-4343-A029-B719E7B50B6B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Bölüm</a:t>
            </a:r>
            <a:r>
              <a:rPr lang="en-US" altLang="tr-TR" dirty="0" smtClean="0"/>
              <a:t> </a:t>
            </a:r>
            <a:r>
              <a:rPr lang="en-US" altLang="tr-TR" dirty="0" smtClean="0"/>
              <a:t>1</a:t>
            </a:r>
            <a:r>
              <a:rPr lang="tr-TR" altLang="tr-TR" dirty="0" smtClean="0"/>
              <a:t>0</a:t>
            </a:r>
            <a:endParaRPr lang="en-US" altLang="tr-TR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Fonksiyonel</a:t>
            </a:r>
            <a:r>
              <a:rPr lang="tr-TR" altLang="tr-TR" smtClean="0"/>
              <a:t> </a:t>
            </a:r>
            <a:r>
              <a:rPr lang="en-US" altLang="tr-TR" smtClean="0"/>
              <a:t>Program</a:t>
            </a:r>
            <a:r>
              <a:rPr lang="tr-TR" altLang="tr-TR" smtClean="0"/>
              <a:t>lama</a:t>
            </a:r>
            <a:r>
              <a:rPr lang="en-US" altLang="tr-TR" smtClean="0"/>
              <a:t> </a:t>
            </a:r>
            <a:r>
              <a:rPr lang="tr-TR" altLang="tr-TR" smtClean="0"/>
              <a:t>D</a:t>
            </a:r>
            <a:r>
              <a:rPr lang="en-US" altLang="tr-TR" smtClean="0"/>
              <a:t>iller</a:t>
            </a:r>
            <a:r>
              <a:rPr lang="tr-TR" altLang="tr-TR" smtClean="0"/>
              <a:t>i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7E7DDD63-926B-4B41-A0BF-766DB427FE95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onksiyonel Programlama </a:t>
            </a:r>
            <a:r>
              <a:rPr lang="tr-TR" altLang="tr-TR" smtClean="0"/>
              <a:t>D</a:t>
            </a:r>
            <a:r>
              <a:rPr lang="en-US" altLang="tr-TR" smtClean="0"/>
              <a:t>iller</a:t>
            </a:r>
            <a:r>
              <a:rPr lang="tr-TR" altLang="tr-TR" smtClean="0"/>
              <a:t>inin Temelleri</a:t>
            </a:r>
            <a:endParaRPr lang="en-US" altLang="tr-TR" smtClean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752600"/>
            <a:ext cx="7162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</a:t>
            </a:r>
            <a:r>
              <a:rPr lang="en-US" altLang="tr-TR" sz="2400" smtClean="0"/>
              <a:t> FPL </a:t>
            </a:r>
            <a:r>
              <a:rPr lang="tr-TR" altLang="tr-TR" sz="2400" smtClean="0"/>
              <a:t>tasarlamanın amacı m</a:t>
            </a:r>
            <a:r>
              <a:rPr lang="en-US" altLang="tr-TR" sz="2400" smtClean="0"/>
              <a:t>atematiksel </a:t>
            </a:r>
            <a:r>
              <a:rPr lang="tr-TR" altLang="tr-TR" sz="2400" smtClean="0"/>
              <a:t>f</a:t>
            </a:r>
            <a:r>
              <a:rPr lang="en-US" altLang="tr-TR" sz="2400" smtClean="0"/>
              <a:t>onksiyonlar</a:t>
            </a:r>
            <a:r>
              <a:rPr lang="tr-TR" altLang="tr-TR" sz="2400" smtClean="0"/>
              <a:t>ı</a:t>
            </a:r>
            <a:r>
              <a:rPr lang="en-US" altLang="tr-TR" sz="2400" smtClean="0"/>
              <a:t> </a:t>
            </a:r>
            <a:r>
              <a:rPr lang="tr-TR" altLang="tr-TR" sz="2400" smtClean="0"/>
              <a:t>mümkün olduğunca taklit etmektir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</a:t>
            </a:r>
            <a:r>
              <a:rPr lang="en-US" altLang="tr-TR" sz="2400" smtClean="0"/>
              <a:t>FPL</a:t>
            </a:r>
            <a:r>
              <a:rPr lang="tr-TR" altLang="tr-TR" sz="2400" smtClean="0"/>
              <a:t> deki temel hesaplama işlemi </a:t>
            </a:r>
            <a:r>
              <a:rPr lang="en-US" altLang="tr-TR" sz="2400" smtClean="0"/>
              <a:t>buyurgan(imperative) dil</a:t>
            </a:r>
            <a:r>
              <a:rPr lang="tr-TR" altLang="tr-TR" sz="2400" smtClean="0"/>
              <a:t>dekinden farklıdır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Bir</a:t>
            </a:r>
            <a:r>
              <a:rPr lang="en-US" altLang="tr-TR" sz="2000" smtClean="0"/>
              <a:t> buyurgan(imperative) dil</a:t>
            </a:r>
            <a:r>
              <a:rPr lang="tr-TR" altLang="tr-TR" sz="2000" smtClean="0"/>
              <a:t>de</a:t>
            </a:r>
            <a:r>
              <a:rPr lang="en-US" altLang="tr-TR" sz="2000" smtClean="0"/>
              <a:t>, </a:t>
            </a:r>
            <a:r>
              <a:rPr lang="tr-TR" altLang="tr-TR" sz="2000" smtClean="0"/>
              <a:t>işlemler yapılır</a:t>
            </a:r>
            <a:r>
              <a:rPr lang="en-US" altLang="tr-TR" sz="2000" smtClean="0"/>
              <a:t>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s</a:t>
            </a:r>
            <a:r>
              <a:rPr lang="tr-TR" altLang="tr-TR" sz="2000" smtClean="0"/>
              <a:t>onuçlar</a:t>
            </a:r>
            <a:r>
              <a:rPr lang="en-US" altLang="tr-TR" sz="2000" smtClean="0"/>
              <a:t> </a:t>
            </a:r>
            <a:r>
              <a:rPr lang="tr-TR" altLang="tr-TR" sz="2000" smtClean="0"/>
              <a:t>daha sonra kullanım için değişkenlerde(</a:t>
            </a:r>
            <a:r>
              <a:rPr lang="en-US" altLang="tr-TR" sz="2000" smtClean="0"/>
              <a:t>variables</a:t>
            </a:r>
            <a:r>
              <a:rPr lang="tr-TR" altLang="tr-TR" sz="2000" smtClean="0"/>
              <a:t>) tutulur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smtClean="0"/>
              <a:t>S</a:t>
            </a:r>
            <a:r>
              <a:rPr lang="tr-TR" altLang="tr-TR" sz="2000" smtClean="0"/>
              <a:t>ürekli ilgilenil</a:t>
            </a:r>
            <a:r>
              <a:rPr lang="en-US" altLang="tr-TR" sz="2000" smtClean="0"/>
              <a:t>en </a:t>
            </a:r>
            <a:r>
              <a:rPr lang="tr-TR" altLang="tr-TR" sz="2000" smtClean="0"/>
              <a:t>ve </a:t>
            </a:r>
            <a:r>
              <a:rPr lang="en-US" altLang="tr-TR" sz="2000" smtClean="0"/>
              <a:t>buyurgan(imperative) </a:t>
            </a:r>
            <a:r>
              <a:rPr lang="tr-TR" altLang="tr-TR" sz="2000" smtClean="0"/>
              <a:t>p</a:t>
            </a:r>
            <a:r>
              <a:rPr lang="en-US" altLang="tr-TR" sz="2000" smtClean="0"/>
              <a:t>rogramlama</a:t>
            </a:r>
            <a:r>
              <a:rPr lang="tr-TR" altLang="tr-TR" sz="2000" smtClean="0"/>
              <a:t>nın karmaşıklık kaynağı</a:t>
            </a:r>
            <a:r>
              <a:rPr lang="en-US" altLang="tr-TR" sz="2000" smtClean="0"/>
              <a:t> olan </a:t>
            </a:r>
            <a:r>
              <a:rPr lang="tr-TR" altLang="tr-TR" sz="2000" smtClean="0"/>
              <a:t>şey değişkenlerin(</a:t>
            </a:r>
            <a:r>
              <a:rPr lang="en-US" altLang="tr-TR" sz="2000" smtClean="0"/>
              <a:t>variables</a:t>
            </a:r>
            <a:r>
              <a:rPr lang="tr-TR" altLang="tr-TR" sz="2000" smtClean="0"/>
              <a:t>) yönetimidir 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</a:t>
            </a:r>
            <a:r>
              <a:rPr lang="en-US" altLang="tr-TR" sz="2400" smtClean="0"/>
              <a:t>FPL</a:t>
            </a:r>
            <a:r>
              <a:rPr lang="tr-TR" altLang="tr-TR" sz="2400" smtClean="0"/>
              <a:t> de</a:t>
            </a:r>
            <a:r>
              <a:rPr lang="en-US" altLang="tr-TR" sz="2400" smtClean="0"/>
              <a:t>, </a:t>
            </a:r>
            <a:r>
              <a:rPr lang="tr-TR" altLang="tr-TR" sz="2400" smtClean="0"/>
              <a:t>değişkenler(</a:t>
            </a:r>
            <a:r>
              <a:rPr lang="en-US" altLang="tr-TR" sz="2400" smtClean="0"/>
              <a:t>variables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matematikte olduğu gibi gerekli değildir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8248D9FA-467C-4CC8-9B62-88E83800DAFA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onksiyonel Programlama </a:t>
            </a:r>
            <a:r>
              <a:rPr lang="tr-TR" altLang="tr-TR" smtClean="0"/>
              <a:t>D</a:t>
            </a:r>
            <a:r>
              <a:rPr lang="en-US" altLang="tr-TR" smtClean="0"/>
              <a:t>iller</a:t>
            </a:r>
            <a:r>
              <a:rPr lang="tr-TR" altLang="tr-TR" smtClean="0"/>
              <a:t>inin Temelleri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7550"/>
            <a:ext cx="7162800" cy="4184650"/>
          </a:xfrm>
        </p:spPr>
        <p:txBody>
          <a:bodyPr/>
          <a:lstStyle/>
          <a:p>
            <a:pPr eaLnBrk="1" hangingPunct="1"/>
            <a:r>
              <a:rPr lang="tr-TR" altLang="tr-TR" smtClean="0"/>
              <a:t>Bir</a:t>
            </a:r>
            <a:r>
              <a:rPr lang="en-US" altLang="tr-TR" smtClean="0"/>
              <a:t> FPL</a:t>
            </a:r>
            <a:r>
              <a:rPr lang="tr-TR" altLang="tr-TR" smtClean="0"/>
              <a:t> de</a:t>
            </a:r>
            <a:r>
              <a:rPr lang="en-US" altLang="tr-TR" smtClean="0"/>
              <a:t>, </a:t>
            </a:r>
            <a:r>
              <a:rPr lang="tr-TR" altLang="tr-TR" smtClean="0"/>
              <a:t>bir fonksiyon aynı parametreler verildiğinde daima aynı sonucu üretir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Buna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chemeClr val="accent2"/>
                </a:solidFill>
              </a:rPr>
              <a:t>referential transparency</a:t>
            </a:r>
            <a:r>
              <a:rPr lang="tr-TR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/>
              <a:t>adı verilir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0857C58F-8752-4069-8078-242BBDA9BD15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LISP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Veri nesnesi tipleri(</a:t>
            </a:r>
            <a:r>
              <a:rPr lang="en-US" altLang="tr-TR" smtClean="0">
                <a:solidFill>
                  <a:schemeClr val="accent2"/>
                </a:solidFill>
              </a:rPr>
              <a:t>Data object types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atomlar(</a:t>
            </a:r>
            <a:r>
              <a:rPr lang="en-US" altLang="tr-TR" smtClean="0"/>
              <a:t>atoms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ve listeler(</a:t>
            </a:r>
            <a:r>
              <a:rPr lang="en-US" altLang="tr-TR" smtClean="0"/>
              <a:t>lists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Liste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biçimi(</a:t>
            </a:r>
            <a:r>
              <a:rPr lang="en-US" altLang="tr-TR" smtClean="0">
                <a:solidFill>
                  <a:schemeClr val="accent2"/>
                </a:solidFill>
              </a:rPr>
              <a:t>List</a:t>
            </a:r>
            <a:r>
              <a:rPr lang="tr-TR" altLang="tr-TR" smtClean="0">
                <a:solidFill>
                  <a:schemeClr val="accent2"/>
                </a:solidFill>
              </a:rPr>
              <a:t> form)</a:t>
            </a:r>
            <a:r>
              <a:rPr lang="en-US" altLang="tr-TR" smtClean="0"/>
              <a:t>: </a:t>
            </a:r>
            <a:r>
              <a:rPr lang="tr-TR" altLang="tr-TR" smtClean="0"/>
              <a:t>altliste(</a:t>
            </a:r>
            <a:r>
              <a:rPr lang="en-US" altLang="tr-TR" smtClean="0"/>
              <a:t>sublist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/</a:t>
            </a:r>
            <a:r>
              <a:rPr lang="tr-TR" altLang="tr-TR" smtClean="0"/>
              <a:t>veya</a:t>
            </a:r>
            <a:r>
              <a:rPr lang="en-US" altLang="tr-TR" smtClean="0"/>
              <a:t> atom</a:t>
            </a:r>
            <a:r>
              <a:rPr lang="tr-TR" altLang="tr-TR" smtClean="0"/>
              <a:t>ların</a:t>
            </a:r>
            <a:r>
              <a:rPr lang="en-US" altLang="tr-TR" smtClean="0"/>
              <a:t> </a:t>
            </a:r>
            <a:r>
              <a:rPr lang="tr-TR" altLang="tr-TR" smtClean="0"/>
              <a:t>paranteze alınmış koleksiyonları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</a:t>
            </a:r>
            <a:r>
              <a:rPr lang="tr-TR" altLang="tr-TR" smtClean="0"/>
              <a:t>örn</a:t>
            </a:r>
            <a:r>
              <a:rPr lang="en-US" altLang="tr-TR" smtClean="0"/>
              <a:t>., (A B (C D) E)</a:t>
            </a:r>
          </a:p>
          <a:p>
            <a:pPr eaLnBrk="1" hangingPunct="1"/>
            <a:r>
              <a:rPr lang="en-US" altLang="tr-TR" smtClean="0"/>
              <a:t>LISP</a:t>
            </a:r>
            <a:r>
              <a:rPr lang="tr-TR" altLang="tr-TR" smtClean="0"/>
              <a:t>,</a:t>
            </a:r>
            <a:r>
              <a:rPr lang="en-US" altLang="tr-TR" smtClean="0"/>
              <a:t> </a:t>
            </a:r>
            <a:r>
              <a:rPr lang="tr-TR" altLang="tr-TR" smtClean="0"/>
              <a:t>tipsiz(</a:t>
            </a:r>
            <a:r>
              <a:rPr lang="en-US" altLang="tr-TR" smtClean="0"/>
              <a:t>typeless</a:t>
            </a:r>
            <a:r>
              <a:rPr lang="tr-TR" altLang="tr-TR" smtClean="0"/>
              <a:t>) bir</a:t>
            </a:r>
            <a:r>
              <a:rPr lang="en-US" altLang="tr-TR" smtClean="0"/>
              <a:t> dil</a:t>
            </a:r>
            <a:r>
              <a:rPr lang="tr-TR" altLang="tr-TR" smtClean="0"/>
              <a:t>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LISP </a:t>
            </a:r>
            <a:r>
              <a:rPr lang="tr-TR" altLang="tr-TR" smtClean="0"/>
              <a:t>listeleri,</a:t>
            </a:r>
            <a:r>
              <a:rPr lang="en-US" altLang="tr-TR" smtClean="0"/>
              <a:t> </a:t>
            </a:r>
            <a:r>
              <a:rPr lang="tr-TR" altLang="tr-TR" smtClean="0"/>
              <a:t>tek-bağlı liste(</a:t>
            </a:r>
            <a:r>
              <a:rPr lang="en-US" altLang="tr-TR" smtClean="0"/>
              <a:t>single-linked lists</a:t>
            </a:r>
            <a:r>
              <a:rPr lang="tr-TR" altLang="tr-TR" smtClean="0"/>
              <a:t>) olarak saklanır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0B3070BC-F1A7-456B-A3A3-30942449515C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LISP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8153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Lambda </a:t>
            </a:r>
            <a:r>
              <a:rPr lang="tr-TR" altLang="tr-TR" smtClean="0"/>
              <a:t>gösterimi</a:t>
            </a:r>
            <a:r>
              <a:rPr lang="en-US" altLang="tr-TR" smtClean="0"/>
              <a:t> </a:t>
            </a:r>
            <a:r>
              <a:rPr lang="tr-TR" altLang="tr-TR" smtClean="0"/>
              <a:t>f</a:t>
            </a:r>
            <a:r>
              <a:rPr lang="en-US" altLang="tr-TR" smtClean="0"/>
              <a:t>onksiyonlar</a:t>
            </a:r>
            <a:r>
              <a:rPr lang="tr-TR" altLang="tr-TR" smtClean="0"/>
              <a:t>ı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f</a:t>
            </a:r>
            <a:r>
              <a:rPr lang="en-US" altLang="tr-TR" smtClean="0"/>
              <a:t>onksiyon </a:t>
            </a:r>
            <a:r>
              <a:rPr lang="tr-TR" altLang="tr-TR" smtClean="0"/>
              <a:t>tanımlarını belirtmek için kullanılır</a:t>
            </a:r>
            <a:r>
              <a:rPr lang="en-US" altLang="tr-TR" smtClean="0"/>
              <a:t>. F</a:t>
            </a:r>
            <a:r>
              <a:rPr lang="tr-TR" altLang="tr-TR" smtClean="0"/>
              <a:t>o</a:t>
            </a:r>
            <a:r>
              <a:rPr lang="en-US" altLang="tr-TR" smtClean="0"/>
              <a:t>n</a:t>
            </a:r>
            <a:r>
              <a:rPr lang="tr-TR" altLang="tr-TR" smtClean="0"/>
              <a:t>ks</a:t>
            </a:r>
            <a:r>
              <a:rPr lang="en-US" altLang="tr-TR" smtClean="0"/>
              <a:t>i</a:t>
            </a:r>
            <a:r>
              <a:rPr lang="tr-TR" altLang="tr-TR" smtClean="0"/>
              <a:t>y</a:t>
            </a:r>
            <a:r>
              <a:rPr lang="en-US" altLang="tr-TR" smtClean="0"/>
              <a:t>on </a:t>
            </a:r>
            <a:r>
              <a:rPr lang="tr-TR" altLang="tr-TR" smtClean="0"/>
              <a:t>uygulamaları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veri</a:t>
            </a:r>
            <a:r>
              <a:rPr lang="en-US" altLang="tr-TR" smtClean="0"/>
              <a:t> </a:t>
            </a:r>
            <a:r>
              <a:rPr lang="tr-TR" altLang="tr-TR" smtClean="0"/>
              <a:t>aynı biçime sahiptir</a:t>
            </a:r>
            <a:r>
              <a:rPr lang="en-US" altLang="tr-TR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</a:t>
            </a:r>
            <a:r>
              <a:rPr lang="tr-TR" altLang="tr-TR" smtClean="0"/>
              <a:t>örn</a:t>
            </a:r>
            <a:r>
              <a:rPr lang="en-US" altLang="tr-TR" smtClean="0"/>
              <a:t>., </a:t>
            </a:r>
            <a:r>
              <a:rPr lang="tr-TR" altLang="tr-TR" smtClean="0"/>
              <a:t>Eğer</a:t>
            </a:r>
            <a:r>
              <a:rPr lang="en-US" altLang="tr-TR" smtClean="0"/>
              <a:t> (A B C) </a:t>
            </a:r>
            <a:r>
              <a:rPr lang="tr-TR" altLang="tr-TR" smtClean="0"/>
              <a:t>listesi, veri(</a:t>
            </a:r>
            <a:r>
              <a:rPr lang="en-US" altLang="tr-TR" smtClean="0"/>
              <a:t>data</a:t>
            </a:r>
            <a:r>
              <a:rPr lang="tr-TR" altLang="tr-TR" smtClean="0"/>
              <a:t>) olarak 	     	yorumlanırsa, </a:t>
            </a:r>
            <a:r>
              <a:rPr lang="en-US" altLang="tr-TR" smtClean="0"/>
              <a:t>A, B, </a:t>
            </a:r>
            <a:r>
              <a:rPr lang="tr-TR" altLang="tr-TR" smtClean="0"/>
              <a:t>ve</a:t>
            </a:r>
            <a:r>
              <a:rPr lang="en-US" altLang="tr-TR" smtClean="0"/>
              <a:t> C</a:t>
            </a:r>
            <a:r>
              <a:rPr lang="tr-TR" altLang="tr-TR" smtClean="0"/>
              <a:t> diye üç atomdan 	oluşan basit bir listedir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     </a:t>
            </a:r>
            <a:r>
              <a:rPr lang="tr-TR" altLang="tr-TR" smtClean="0"/>
              <a:t>Eğer bir</a:t>
            </a:r>
            <a:r>
              <a:rPr lang="en-US" altLang="tr-TR" smtClean="0"/>
              <a:t> f</a:t>
            </a:r>
            <a:r>
              <a:rPr lang="tr-TR" altLang="tr-TR" smtClean="0"/>
              <a:t>o</a:t>
            </a:r>
            <a:r>
              <a:rPr lang="en-US" altLang="tr-TR" smtClean="0"/>
              <a:t>n</a:t>
            </a:r>
            <a:r>
              <a:rPr lang="tr-TR" altLang="tr-TR" smtClean="0"/>
              <a:t>ks</a:t>
            </a:r>
            <a:r>
              <a:rPr lang="en-US" altLang="tr-TR" smtClean="0"/>
              <a:t>i</a:t>
            </a:r>
            <a:r>
              <a:rPr lang="tr-TR" altLang="tr-TR" smtClean="0"/>
              <a:t>y</a:t>
            </a:r>
            <a:r>
              <a:rPr lang="en-US" altLang="tr-TR" smtClean="0"/>
              <a:t>on </a:t>
            </a:r>
            <a:r>
              <a:rPr lang="tr-TR" altLang="tr-TR" smtClean="0"/>
              <a:t>uygulaması olarak 	yorumlanırsa</a:t>
            </a:r>
            <a:r>
              <a:rPr lang="en-US" altLang="tr-TR" smtClean="0"/>
              <a:t>,</a:t>
            </a:r>
            <a:r>
              <a:rPr lang="tr-TR" altLang="tr-TR" smtClean="0"/>
              <a:t> A adındaki fonksiyonun B ve 	C   	adındaki iki parametreye uygulanması anlamına 	gelir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İlk</a:t>
            </a:r>
            <a:r>
              <a:rPr lang="en-US" altLang="tr-TR" smtClean="0"/>
              <a:t> LISP </a:t>
            </a:r>
            <a:r>
              <a:rPr lang="tr-TR" altLang="tr-TR" smtClean="0"/>
              <a:t>yorumlayıcısı(</a:t>
            </a:r>
            <a:r>
              <a:rPr lang="en-US" altLang="tr-TR" smtClean="0"/>
              <a:t>interpreter</a:t>
            </a:r>
            <a:r>
              <a:rPr lang="tr-TR" altLang="tr-TR" smtClean="0"/>
              <a:t>), sadece gösterimin(notation) sayısal hesaplama yeteneklerinin evrenselliğinin ispatı olarak ortaya çıkmıştır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D2F49025-A238-4464-8895-A46777E0510C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</a:t>
            </a:r>
            <a:r>
              <a:rPr lang="tr-TR" altLang="tr-TR" smtClean="0"/>
              <a:t>’ e </a:t>
            </a:r>
            <a:r>
              <a:rPr lang="en-US" altLang="tr-TR" smtClean="0"/>
              <a:t>Giriş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1970</a:t>
            </a:r>
            <a:r>
              <a:rPr lang="tr-TR" altLang="tr-TR" smtClean="0"/>
              <a:t>lerin ortalarında çıkmış bir</a:t>
            </a:r>
            <a:r>
              <a:rPr lang="en-US" altLang="tr-TR" smtClean="0"/>
              <a:t> LISP</a:t>
            </a:r>
            <a:r>
              <a:rPr lang="tr-TR" altLang="tr-TR" smtClean="0"/>
              <a:t> diyalektidir</a:t>
            </a:r>
            <a:r>
              <a:rPr lang="en-US" altLang="tr-TR" smtClean="0"/>
              <a:t>, </a:t>
            </a:r>
            <a:r>
              <a:rPr lang="tr-TR" altLang="tr-TR" smtClean="0"/>
              <a:t>çağdaş</a:t>
            </a:r>
            <a:r>
              <a:rPr lang="en-US" altLang="tr-TR" smtClean="0"/>
              <a:t> LISP</a:t>
            </a:r>
            <a:r>
              <a:rPr lang="tr-TR" altLang="tr-TR" smtClean="0"/>
              <a:t> diyalektlerinin</a:t>
            </a:r>
            <a:r>
              <a:rPr lang="en-US" altLang="tr-TR" smtClean="0"/>
              <a:t> </a:t>
            </a:r>
            <a:r>
              <a:rPr lang="tr-TR" altLang="tr-TR" smtClean="0"/>
              <a:t>daha temiz</a:t>
            </a:r>
            <a:r>
              <a:rPr lang="en-US" altLang="tr-TR" smtClean="0"/>
              <a:t>, </a:t>
            </a:r>
            <a:r>
              <a:rPr lang="tr-TR" altLang="tr-TR" smtClean="0"/>
              <a:t>daha</a:t>
            </a:r>
            <a:r>
              <a:rPr lang="en-US" altLang="tr-TR" smtClean="0"/>
              <a:t> modern,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daha basit bir versiyonudur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Sadece statik kapsama(</a:t>
            </a:r>
            <a:r>
              <a:rPr lang="en-US" altLang="tr-TR" smtClean="0"/>
              <a:t>static scoping</a:t>
            </a:r>
            <a:r>
              <a:rPr lang="tr-TR" altLang="tr-TR" smtClean="0"/>
              <a:t>) kullanır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Fonksiyonlar </a:t>
            </a:r>
            <a:r>
              <a:rPr lang="tr-TR" altLang="tr-TR" smtClean="0"/>
              <a:t>birinci-sınıf varlıklardır(</a:t>
            </a:r>
            <a:r>
              <a:rPr lang="en-US" altLang="tr-TR" smtClean="0"/>
              <a:t>entities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İfadelerin(</a:t>
            </a:r>
            <a:r>
              <a:rPr lang="en-US" altLang="tr-TR" smtClean="0"/>
              <a:t>expressions</a:t>
            </a:r>
            <a:r>
              <a:rPr lang="tr-TR" altLang="tr-TR" smtClean="0"/>
              <a:t>) değerleri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list</a:t>
            </a:r>
            <a:r>
              <a:rPr lang="tr-TR" altLang="tr-TR" smtClean="0"/>
              <a:t>elerin elemanları olabilirler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Değişkenlere(</a:t>
            </a:r>
            <a:r>
              <a:rPr lang="en-US" altLang="tr-TR" smtClean="0"/>
              <a:t>variables</a:t>
            </a:r>
            <a:r>
              <a:rPr lang="tr-TR" altLang="tr-TR" smtClean="0"/>
              <a:t>) atanabilirler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paramet</a:t>
            </a:r>
            <a:r>
              <a:rPr lang="tr-TR" altLang="tr-TR" smtClean="0"/>
              <a:t>relere geçilebilirler</a:t>
            </a:r>
            <a:r>
              <a:rPr lang="en-US" altLang="tr-TR" smtClean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964DA783-0DAD-4347-AA6C-6DB978F23243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</a:t>
            </a:r>
            <a:r>
              <a:rPr lang="tr-TR" altLang="tr-TR" smtClean="0"/>
              <a:t>’ e </a:t>
            </a:r>
            <a:r>
              <a:rPr lang="en-US" altLang="tr-TR" smtClean="0"/>
              <a:t>Giriş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tr-TR" altLang="tr-TR" smtClean="0"/>
              <a:t>İlkel(</a:t>
            </a:r>
            <a:r>
              <a:rPr lang="en-US" altLang="tr-TR" smtClean="0"/>
              <a:t>Primitive</a:t>
            </a:r>
            <a:r>
              <a:rPr lang="tr-TR" altLang="tr-TR" smtClean="0"/>
              <a:t>)</a:t>
            </a:r>
            <a:r>
              <a:rPr lang="en-US" altLang="tr-TR" smtClean="0"/>
              <a:t> Fonksiyonlar</a:t>
            </a:r>
          </a:p>
          <a:p>
            <a:pPr marL="609600" indent="-609600" eaLnBrk="1" hangingPunct="1"/>
            <a:endParaRPr lang="en-US" altLang="tr-TR" smtClean="0"/>
          </a:p>
          <a:p>
            <a:pPr marL="609600" indent="-609600" eaLnBrk="1" hangingPunct="1">
              <a:buFontTx/>
              <a:buNone/>
            </a:pPr>
            <a:r>
              <a:rPr lang="en-US" altLang="tr-TR" smtClean="0"/>
              <a:t>1.  Aritmeti</a:t>
            </a:r>
            <a:r>
              <a:rPr lang="tr-TR" altLang="tr-TR" smtClean="0"/>
              <a:t>k</a:t>
            </a:r>
            <a:r>
              <a:rPr lang="en-US" altLang="tr-TR" smtClean="0"/>
              <a:t>:</a:t>
            </a:r>
            <a:r>
              <a:rPr lang="en-US" altLang="tr-TR" sz="3200" smtClean="0"/>
              <a:t> </a:t>
            </a:r>
            <a:r>
              <a:rPr lang="en-US" altLang="tr-TR" sz="3200" b="1" smtClean="0">
                <a:latin typeface="Courier New" panose="02070309020205020404" pitchFamily="49" charset="0"/>
              </a:rPr>
              <a:t>+, -, *, /, ABS, SQRT, REMAINDER, MIN, MAX</a:t>
            </a:r>
          </a:p>
          <a:p>
            <a:pPr marL="609600" indent="-609600" eaLnBrk="1" hangingPunct="1">
              <a:buFontTx/>
              <a:buNone/>
            </a:pPr>
            <a:r>
              <a:rPr lang="tr-TR" altLang="tr-TR" smtClean="0"/>
              <a:t>örn</a:t>
            </a:r>
            <a:r>
              <a:rPr lang="en-US" altLang="tr-TR" smtClean="0"/>
              <a:t>.,</a:t>
            </a:r>
            <a:r>
              <a:rPr lang="en-US" altLang="tr-TR" sz="3200" smtClean="0"/>
              <a:t> (+ 5 2) </a:t>
            </a:r>
            <a:r>
              <a:rPr lang="tr-TR" altLang="tr-TR" sz="3200" smtClean="0"/>
              <a:t>nin sonucu:</a:t>
            </a:r>
            <a:r>
              <a:rPr lang="en-US" altLang="tr-TR" sz="3200" smtClean="0"/>
              <a:t> 7</a:t>
            </a:r>
          </a:p>
          <a:p>
            <a:pPr marL="990600" lvl="1" indent="-533400" eaLnBrk="1" hangingPunct="1">
              <a:buFontTx/>
              <a:buNone/>
            </a:pPr>
            <a:endParaRPr lang="en-US" altLang="tr-TR" sz="2800" smtClean="0"/>
          </a:p>
          <a:p>
            <a:pPr marL="990600" lvl="1" indent="-533400" eaLnBrk="1" hangingPunct="1">
              <a:buFont typeface="Symbol" panose="05050102010706020507" pitchFamily="18" charset="2"/>
              <a:buNone/>
            </a:pPr>
            <a:endParaRPr lang="en-US" altLang="tr-TR" sz="2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BF2F3AA5-9617-41C2-9DEA-802AC6811916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</a:t>
            </a:r>
            <a:r>
              <a:rPr lang="tr-TR" altLang="tr-TR" smtClean="0"/>
              <a:t>’ e </a:t>
            </a:r>
            <a:r>
              <a:rPr lang="en-US" altLang="tr-TR" smtClean="0"/>
              <a:t>Giriş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>
                <a:latin typeface="Times New Roman" panose="02020603050405020304" pitchFamily="18" charset="0"/>
              </a:rPr>
              <a:t>2.</a:t>
            </a:r>
            <a:r>
              <a:rPr lang="en-US" altLang="tr-TR" sz="3200" smtClean="0">
                <a:latin typeface="Times New Roman" panose="02020603050405020304" pitchFamily="18" charset="0"/>
              </a:rPr>
              <a:t> </a:t>
            </a:r>
            <a:r>
              <a:rPr lang="en-US" altLang="tr-TR" sz="3200" b="1" smtClean="0">
                <a:latin typeface="Courier New" panose="02070309020205020404" pitchFamily="49" charset="0"/>
              </a:rPr>
              <a:t>QUOTE</a:t>
            </a:r>
            <a:r>
              <a:rPr lang="en-US" altLang="tr-TR" sz="3200" smtClean="0"/>
              <a:t> -</a:t>
            </a:r>
            <a:r>
              <a:rPr lang="tr-TR" altLang="tr-TR" smtClean="0"/>
              <a:t>bir</a:t>
            </a:r>
            <a:r>
              <a:rPr lang="en-US" altLang="tr-TR" smtClean="0"/>
              <a:t> parametr</a:t>
            </a:r>
            <a:r>
              <a:rPr lang="tr-TR" altLang="tr-TR" smtClean="0"/>
              <a:t>eyi alır</a:t>
            </a:r>
            <a:r>
              <a:rPr lang="en-US" altLang="tr-TR" smtClean="0"/>
              <a:t>; </a:t>
            </a:r>
            <a:r>
              <a:rPr lang="tr-TR" altLang="tr-TR" smtClean="0"/>
              <a:t>onu değerlendirmeden geri döndürür</a:t>
            </a:r>
            <a:endParaRPr lang="en-US" altLang="tr-TR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b="1" smtClean="0">
                <a:latin typeface="Courier New" panose="02070309020205020404" pitchFamily="49" charset="0"/>
              </a:rPr>
              <a:t>QUOTE</a:t>
            </a:r>
            <a:r>
              <a:rPr lang="en-US" altLang="tr-TR" smtClean="0"/>
              <a:t> </a:t>
            </a:r>
            <a:r>
              <a:rPr lang="tr-TR" altLang="tr-TR" smtClean="0"/>
              <a:t>gereklidir çünkü</a:t>
            </a:r>
            <a:r>
              <a:rPr lang="en-US" altLang="tr-TR" smtClean="0"/>
              <a:t> Scheme </a:t>
            </a:r>
            <a:r>
              <a:rPr lang="tr-TR" altLang="tr-TR" smtClean="0"/>
              <a:t>yorumlayıcısı(</a:t>
            </a:r>
            <a:r>
              <a:rPr lang="en-US" altLang="tr-TR" smtClean="0"/>
              <a:t>interpreter</a:t>
            </a:r>
            <a:r>
              <a:rPr lang="tr-TR" altLang="tr-TR" smtClean="0"/>
              <a:t>) olan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EVAL</a:t>
            </a:r>
            <a:r>
              <a:rPr lang="en-US" altLang="tr-TR" smtClean="0"/>
              <a:t>, </a:t>
            </a:r>
            <a:r>
              <a:rPr lang="tr-TR" altLang="tr-TR" smtClean="0"/>
              <a:t>her zaman</a:t>
            </a:r>
            <a:r>
              <a:rPr lang="en-US" altLang="tr-TR" smtClean="0"/>
              <a:t> </a:t>
            </a:r>
            <a:r>
              <a:rPr lang="tr-TR" altLang="tr-TR" smtClean="0"/>
              <a:t>fonksiyonu uygulamadan önce</a:t>
            </a:r>
            <a:r>
              <a:rPr lang="en-US" altLang="tr-TR" smtClean="0"/>
              <a:t> </a:t>
            </a:r>
            <a:r>
              <a:rPr lang="tr-TR" altLang="tr-TR" smtClean="0"/>
              <a:t>parametreleri fonksiyon uygulamalarında değerlendirir</a:t>
            </a:r>
            <a:r>
              <a:rPr lang="en-US" altLang="tr-TR" smtClean="0"/>
              <a:t>.  </a:t>
            </a:r>
            <a:r>
              <a:rPr lang="en-US" altLang="tr-TR" b="1" smtClean="0">
                <a:latin typeface="Courier New" panose="02070309020205020404" pitchFamily="49" charset="0"/>
              </a:rPr>
              <a:t>QUOTE</a:t>
            </a:r>
            <a:r>
              <a:rPr lang="tr-TR" altLang="tr-TR" b="1" smtClean="0">
                <a:latin typeface="Courier New" panose="02070309020205020404" pitchFamily="49" charset="0"/>
              </a:rPr>
              <a:t>,</a:t>
            </a:r>
            <a:r>
              <a:rPr lang="en-US" altLang="tr-TR" smtClean="0"/>
              <a:t> </a:t>
            </a:r>
            <a:r>
              <a:rPr lang="tr-TR" altLang="tr-TR" smtClean="0"/>
              <a:t> parametreler uygun olmadığı zaman onların değerlendirilmesini önlemek için kullanılır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b="1" smtClean="0">
                <a:latin typeface="Courier New" panose="02070309020205020404" pitchFamily="49" charset="0"/>
              </a:rPr>
              <a:t>QUOTE</a:t>
            </a:r>
            <a:r>
              <a:rPr lang="en-US" altLang="tr-TR" smtClean="0"/>
              <a:t> </a:t>
            </a:r>
            <a:r>
              <a:rPr lang="tr-TR" altLang="tr-TR" smtClean="0"/>
              <a:t>, kesme işareti(</a:t>
            </a:r>
            <a:r>
              <a:rPr lang="en-US" altLang="tr-TR" smtClean="0"/>
              <a:t>apostrophe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önek(</a:t>
            </a:r>
            <a:r>
              <a:rPr lang="en-US" altLang="tr-TR" smtClean="0"/>
              <a:t>prefix</a:t>
            </a:r>
            <a:r>
              <a:rPr lang="tr-TR" altLang="tr-TR" smtClean="0"/>
              <a:t>)</a:t>
            </a:r>
            <a:r>
              <a:rPr lang="en-US" altLang="tr-TR" smtClean="0"/>
              <a:t> operat</a:t>
            </a:r>
            <a:r>
              <a:rPr lang="tr-TR" altLang="tr-TR" smtClean="0"/>
              <a:t>örüyle kısaltılabilir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</a:t>
            </a:r>
            <a:r>
              <a:rPr lang="tr-TR" altLang="tr-TR" smtClean="0"/>
              <a:t>örn</a:t>
            </a:r>
            <a:r>
              <a:rPr lang="en-US" altLang="tr-TR" smtClean="0"/>
              <a:t>., '(A B) </a:t>
            </a:r>
            <a:r>
              <a:rPr lang="tr-TR" altLang="tr-TR" smtClean="0"/>
              <a:t>şuna eşittir:</a:t>
            </a:r>
            <a:r>
              <a:rPr lang="en-US" altLang="tr-TR" smtClean="0"/>
              <a:t> (</a:t>
            </a:r>
            <a:r>
              <a:rPr lang="en-US" altLang="tr-TR" b="1" smtClean="0">
                <a:latin typeface="Courier New" panose="02070309020205020404" pitchFamily="49" charset="0"/>
              </a:rPr>
              <a:t>QUOTE</a:t>
            </a:r>
            <a:r>
              <a:rPr lang="en-US" altLang="tr-TR" smtClean="0"/>
              <a:t> (A B))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573A9C72-84CF-4DA9-A7ED-4326163D4D43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3.</a:t>
            </a:r>
            <a:r>
              <a:rPr lang="en-US" altLang="tr-TR" b="1" smtClean="0">
                <a:latin typeface="Courier New" panose="02070309020205020404" pitchFamily="49" charset="0"/>
              </a:rPr>
              <a:t> CAR</a:t>
            </a:r>
            <a:r>
              <a:rPr lang="en-US" altLang="tr-TR" smtClean="0"/>
              <a:t>  </a:t>
            </a:r>
            <a:r>
              <a:rPr lang="tr-TR" altLang="tr-TR" smtClean="0"/>
              <a:t>bir </a:t>
            </a:r>
            <a:r>
              <a:rPr lang="en-US" altLang="tr-TR" smtClean="0"/>
              <a:t>paramet</a:t>
            </a:r>
            <a:r>
              <a:rPr lang="tr-TR" altLang="tr-TR" smtClean="0"/>
              <a:t>re listesini alır</a:t>
            </a:r>
            <a:r>
              <a:rPr lang="en-US" altLang="tr-TR" smtClean="0"/>
              <a:t>; </a:t>
            </a:r>
            <a:r>
              <a:rPr lang="tr-TR" altLang="tr-TR" smtClean="0"/>
              <a:t>o listenin ilk elemanını döndürür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  örn., (CAR '(A B C))</a:t>
            </a:r>
            <a:r>
              <a:rPr lang="tr-TR" altLang="tr-TR" smtClean="0"/>
              <a:t>   sonucu:</a:t>
            </a:r>
            <a:r>
              <a:rPr lang="en-US" altLang="tr-TR" smtClean="0"/>
              <a:t> A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        (CAR '((A B) C D)) </a:t>
            </a:r>
            <a:r>
              <a:rPr lang="tr-TR" altLang="tr-TR" smtClean="0"/>
              <a:t> sonucu:</a:t>
            </a:r>
            <a:r>
              <a:rPr lang="en-US" altLang="tr-TR" smtClean="0"/>
              <a:t> (A B)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4.</a:t>
            </a:r>
            <a:r>
              <a:rPr lang="en-US" altLang="tr-TR" b="1" smtClean="0">
                <a:latin typeface="Courier New" panose="02070309020205020404" pitchFamily="49" charset="0"/>
              </a:rPr>
              <a:t> CDR</a:t>
            </a:r>
            <a:r>
              <a:rPr lang="en-US" altLang="tr-TR" smtClean="0"/>
              <a:t> </a:t>
            </a:r>
            <a:r>
              <a:rPr lang="tr-TR" altLang="tr-TR" smtClean="0"/>
              <a:t>bir </a:t>
            </a:r>
            <a:r>
              <a:rPr lang="en-US" altLang="tr-TR" smtClean="0"/>
              <a:t>paramet</a:t>
            </a:r>
            <a:r>
              <a:rPr lang="tr-TR" altLang="tr-TR" smtClean="0"/>
              <a:t>re listesini alır</a:t>
            </a:r>
            <a:r>
              <a:rPr lang="en-US" altLang="tr-TR" smtClean="0"/>
              <a:t>; </a:t>
            </a:r>
            <a:r>
              <a:rPr lang="tr-TR" altLang="tr-TR" smtClean="0"/>
              <a:t>ilk elemanını kopardıktan sonra listenin kalanını döndürür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  örn., (CDR '(A B C)) </a:t>
            </a:r>
            <a:r>
              <a:rPr lang="tr-TR" altLang="tr-TR" smtClean="0"/>
              <a:t> sonucu:</a:t>
            </a:r>
            <a:r>
              <a:rPr lang="en-US" altLang="tr-TR" smtClean="0"/>
              <a:t> (B C)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        (CDR '((A B) C D))</a:t>
            </a:r>
            <a:r>
              <a:rPr lang="tr-TR" altLang="tr-TR" smtClean="0"/>
              <a:t>  sonucu:</a:t>
            </a:r>
            <a:r>
              <a:rPr lang="en-US" altLang="tr-TR" smtClean="0"/>
              <a:t> (C 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B0188E27-C033-4AF0-821A-35091FDF038D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5. </a:t>
            </a:r>
            <a:r>
              <a:rPr lang="en-US" altLang="tr-TR" b="1" smtClean="0">
                <a:latin typeface="Courier New" panose="02070309020205020404" pitchFamily="49" charset="0"/>
              </a:rPr>
              <a:t>CONS</a:t>
            </a:r>
            <a:r>
              <a:rPr lang="en-US" altLang="tr-TR" smtClean="0"/>
              <a:t>  </a:t>
            </a:r>
            <a:r>
              <a:rPr lang="tr-TR" altLang="tr-TR" smtClean="0"/>
              <a:t>iki parametre alır</a:t>
            </a:r>
            <a:r>
              <a:rPr lang="en-US" altLang="tr-TR" smtClean="0"/>
              <a:t>, </a:t>
            </a:r>
            <a:r>
              <a:rPr lang="tr-TR" altLang="tr-TR" smtClean="0"/>
              <a:t>bunların birincisi</a:t>
            </a:r>
            <a:r>
              <a:rPr lang="en-US" altLang="tr-TR" smtClean="0"/>
              <a:t> </a:t>
            </a:r>
            <a:r>
              <a:rPr lang="tr-TR" altLang="tr-TR" smtClean="0"/>
              <a:t>bir </a:t>
            </a:r>
            <a:r>
              <a:rPr lang="en-US" altLang="tr-TR" smtClean="0"/>
              <a:t>atom </a:t>
            </a:r>
            <a:r>
              <a:rPr lang="tr-TR" altLang="tr-TR" smtClean="0"/>
              <a:t>veya</a:t>
            </a:r>
            <a:r>
              <a:rPr lang="en-US" altLang="tr-TR" smtClean="0"/>
              <a:t> </a:t>
            </a:r>
            <a:r>
              <a:rPr lang="tr-TR" altLang="tr-TR" smtClean="0"/>
              <a:t>bir</a:t>
            </a:r>
            <a:r>
              <a:rPr lang="en-US" altLang="tr-TR" smtClean="0"/>
              <a:t> list</a:t>
            </a:r>
            <a:r>
              <a:rPr lang="tr-TR" altLang="tr-TR" smtClean="0"/>
              <a:t>e olabilir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ikincisi bir</a:t>
            </a:r>
            <a:r>
              <a:rPr lang="en-US" altLang="tr-TR" smtClean="0"/>
              <a:t> list</a:t>
            </a:r>
            <a:r>
              <a:rPr lang="tr-TR" altLang="tr-TR" smtClean="0"/>
              <a:t>edir</a:t>
            </a:r>
            <a:r>
              <a:rPr lang="en-US" altLang="tr-TR" smtClean="0"/>
              <a:t>; </a:t>
            </a:r>
            <a:r>
              <a:rPr lang="tr-TR" altLang="tr-TR" smtClean="0"/>
              <a:t>sonuç olarak ilk elemanı olarak birinci parametreyi, sonucunun kalanı olarak da ikinci </a:t>
            </a:r>
            <a:r>
              <a:rPr lang="en-US" altLang="tr-TR" smtClean="0"/>
              <a:t>paramet</a:t>
            </a:r>
            <a:r>
              <a:rPr lang="tr-TR" altLang="tr-TR" smtClean="0"/>
              <a:t>r</a:t>
            </a:r>
            <a:r>
              <a:rPr lang="en-US" altLang="tr-TR" smtClean="0"/>
              <a:t>e</a:t>
            </a:r>
            <a:r>
              <a:rPr lang="tr-TR" altLang="tr-TR" smtClean="0"/>
              <a:t>yi</a:t>
            </a:r>
            <a:r>
              <a:rPr lang="en-US" altLang="tr-TR" smtClean="0"/>
              <a:t> </a:t>
            </a:r>
            <a:r>
              <a:rPr lang="tr-TR" altLang="tr-TR" smtClean="0"/>
              <a:t>içeren yeni bir</a:t>
            </a:r>
            <a:r>
              <a:rPr lang="en-US" altLang="tr-TR" smtClean="0"/>
              <a:t> list</a:t>
            </a:r>
            <a:r>
              <a:rPr lang="tr-TR" altLang="tr-TR" smtClean="0"/>
              <a:t>e döndürür</a:t>
            </a:r>
            <a:r>
              <a:rPr lang="en-US" altLang="tr-TR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örn., (CONS 'A '(B C))</a:t>
            </a:r>
            <a:r>
              <a:rPr lang="tr-TR" altLang="tr-TR" smtClean="0"/>
              <a:t>    sonuç: </a:t>
            </a:r>
            <a:r>
              <a:rPr lang="en-US" altLang="tr-TR" smtClean="0"/>
              <a:t>(A B C)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8B141446-CD85-44DD-A061-C8FE6D5864D7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6. </a:t>
            </a:r>
            <a:r>
              <a:rPr lang="en-US" altLang="tr-TR" b="1" smtClean="0">
                <a:latin typeface="Courier New" panose="02070309020205020404" pitchFamily="49" charset="0"/>
              </a:rPr>
              <a:t>LIST</a:t>
            </a:r>
            <a:r>
              <a:rPr lang="en-US" altLang="tr-TR" smtClean="0"/>
              <a:t> – </a:t>
            </a:r>
            <a:r>
              <a:rPr lang="tr-TR" altLang="tr-TR" smtClean="0"/>
              <a:t>herhangi bir sayıda parametre alır</a:t>
            </a:r>
            <a:r>
              <a:rPr lang="en-US" altLang="tr-TR" smtClean="0"/>
              <a:t>; </a:t>
            </a:r>
            <a:r>
              <a:rPr lang="tr-TR" altLang="tr-TR" smtClean="0"/>
              <a:t>elemanları bu parametreler olan bir liste döndürür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F07CD53C-FD80-42F1-BA6B-F1D2D9AD5A9C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err="1" smtClean="0"/>
              <a:t>Bölüm</a:t>
            </a:r>
            <a:r>
              <a:rPr lang="en-US" altLang="tr-TR" dirty="0" smtClean="0"/>
              <a:t> </a:t>
            </a:r>
            <a:r>
              <a:rPr lang="tr-TR" altLang="tr-TR" dirty="0" smtClean="0"/>
              <a:t>10 Başlıklar</a:t>
            </a:r>
            <a:endParaRPr lang="en-US" altLang="tr-TR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Giriş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Matematiksel Fonksiyonlar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Fonksiyonel Programlama Dilleri</a:t>
            </a:r>
            <a:r>
              <a:rPr lang="tr-TR" altLang="tr-TR" sz="2400" smtClean="0"/>
              <a:t>nin (Functional Programming Languages) Temelleri</a:t>
            </a:r>
            <a:r>
              <a:rPr lang="en-US" altLang="tr-TR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İlk</a:t>
            </a:r>
            <a:r>
              <a:rPr lang="en-US" altLang="tr-TR" sz="2400" smtClean="0"/>
              <a:t> </a:t>
            </a:r>
            <a:r>
              <a:rPr lang="tr-TR" altLang="tr-TR" sz="2400" smtClean="0"/>
              <a:t>F</a:t>
            </a:r>
            <a:r>
              <a:rPr lang="en-US" altLang="tr-TR" sz="2400" smtClean="0"/>
              <a:t>onksiyonel Program</a:t>
            </a:r>
            <a:r>
              <a:rPr lang="tr-TR" altLang="tr-TR" sz="2400" smtClean="0"/>
              <a:t>lama</a:t>
            </a:r>
            <a:r>
              <a:rPr lang="en-US" altLang="tr-TR" sz="2400" smtClean="0"/>
              <a:t> </a:t>
            </a:r>
            <a:r>
              <a:rPr lang="tr-TR" altLang="tr-TR" sz="2400" smtClean="0"/>
              <a:t>D</a:t>
            </a:r>
            <a:r>
              <a:rPr lang="en-US" altLang="tr-TR" sz="2400" smtClean="0"/>
              <a:t>il</a:t>
            </a:r>
            <a:r>
              <a:rPr lang="tr-TR" altLang="tr-TR" sz="2400" smtClean="0"/>
              <a:t>i</a:t>
            </a:r>
            <a:r>
              <a:rPr lang="en-US" altLang="tr-TR" sz="2400" smtClean="0"/>
              <a:t>: LISP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Scheme</a:t>
            </a:r>
            <a:r>
              <a:rPr lang="tr-TR" altLang="tr-TR" sz="2400" smtClean="0"/>
              <a:t>’e </a:t>
            </a:r>
            <a:r>
              <a:rPr lang="en-US" altLang="tr-TR" sz="2400" smtClean="0"/>
              <a:t>Giriş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COMMON LISP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ML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Haskell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F</a:t>
            </a:r>
            <a:r>
              <a:rPr lang="en-US" altLang="tr-TR" sz="2400" smtClean="0"/>
              <a:t>onksiyonel diller</a:t>
            </a:r>
            <a:r>
              <a:rPr lang="tr-TR" altLang="tr-TR" sz="2400" smtClean="0"/>
              <a:t>in uygulamaları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F</a:t>
            </a:r>
            <a:r>
              <a:rPr lang="en-US" altLang="tr-TR" sz="2400" smtClean="0"/>
              <a:t>onksiyonel</a:t>
            </a:r>
            <a:r>
              <a:rPr lang="tr-TR" altLang="tr-TR" sz="2400" smtClean="0"/>
              <a:t>(Functional)</a:t>
            </a:r>
            <a:r>
              <a:rPr lang="en-US" altLang="tr-TR" sz="2400" smtClean="0"/>
              <a:t>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</a:t>
            </a:r>
            <a:r>
              <a:rPr lang="tr-TR" altLang="tr-TR" sz="2400" smtClean="0"/>
              <a:t>Buyurgan(zorunlu-</a:t>
            </a:r>
            <a:r>
              <a:rPr lang="en-US" altLang="tr-TR" sz="2400" smtClean="0"/>
              <a:t>Imperative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D</a:t>
            </a:r>
            <a:r>
              <a:rPr lang="en-US" altLang="tr-TR" sz="2400" smtClean="0"/>
              <a:t>iller</a:t>
            </a:r>
            <a:r>
              <a:rPr lang="tr-TR" altLang="tr-TR" sz="2400" smtClean="0"/>
              <a:t>in Karşılaştırılması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534A303-48F2-4C7D-BA3D-916F41CBAD56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315200" cy="4495800"/>
          </a:xfrm>
        </p:spPr>
        <p:txBody>
          <a:bodyPr/>
          <a:lstStyle/>
          <a:p>
            <a:pPr eaLnBrk="1" hangingPunct="1"/>
            <a:r>
              <a:rPr lang="en-US" altLang="tr-TR" smtClean="0"/>
              <a:t>Lambda </a:t>
            </a:r>
            <a:r>
              <a:rPr lang="tr-TR" altLang="tr-TR" smtClean="0"/>
              <a:t>İfadeleri(Expressions)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Biçimi</a:t>
            </a:r>
            <a:r>
              <a:rPr lang="en-US" altLang="tr-TR" smtClean="0"/>
              <a:t> </a:t>
            </a:r>
            <a:r>
              <a:rPr lang="en-US" altLang="tr-TR" smtClean="0">
                <a:sym typeface="Symbol" panose="05050102010706020507" pitchFamily="18" charset="2"/>
              </a:rPr>
              <a:t></a:t>
            </a:r>
            <a:r>
              <a:rPr lang="en-US" altLang="tr-TR" smtClean="0">
                <a:sym typeface="Math1" pitchFamily="2" charset="2"/>
              </a:rPr>
              <a:t> </a:t>
            </a:r>
            <a:r>
              <a:rPr lang="tr-TR" altLang="tr-TR" smtClean="0">
                <a:sym typeface="Math1" pitchFamily="2" charset="2"/>
              </a:rPr>
              <a:t>gösterimine(</a:t>
            </a:r>
            <a:r>
              <a:rPr lang="en-US" altLang="tr-TR" smtClean="0"/>
              <a:t>notation</a:t>
            </a:r>
            <a:r>
              <a:rPr lang="tr-TR" altLang="tr-TR" smtClean="0"/>
              <a:t>) dayalıdır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örn., (LAMBDA (L) (CAR (CAR L)))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L </a:t>
            </a:r>
            <a:r>
              <a:rPr lang="tr-TR" altLang="tr-TR" smtClean="0"/>
              <a:t>‘ye bağımlı değişken(</a:t>
            </a:r>
            <a:r>
              <a:rPr lang="en-US" altLang="tr-TR" smtClean="0"/>
              <a:t>bound variable</a:t>
            </a:r>
            <a:r>
              <a:rPr lang="tr-TR" altLang="tr-TR" smtClean="0"/>
              <a:t>) denir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Lambda </a:t>
            </a:r>
            <a:r>
              <a:rPr lang="tr-TR" altLang="tr-TR" smtClean="0"/>
              <a:t>ifadeleri şu şekilde uygulanabilir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</a:t>
            </a:r>
            <a:r>
              <a:rPr lang="tr-TR" altLang="tr-TR" smtClean="0"/>
              <a:t>örn</a:t>
            </a:r>
            <a:r>
              <a:rPr lang="en-US" altLang="tr-TR" smtClean="0"/>
              <a:t>., 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((LAMBDA (L) (CAR (CAR L))) '((A B) C D))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08D3BFAB-9651-44A5-A8BC-FE02F738E493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Fonksiyonlar</a:t>
            </a:r>
            <a:r>
              <a:rPr lang="tr-TR" altLang="tr-TR" smtClean="0"/>
              <a:t>ı oluşturmak için bir fonksiyon: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b="1" smtClean="0">
                <a:latin typeface="Courier New" panose="02070309020205020404" pitchFamily="49" charset="0"/>
              </a:rPr>
              <a:t>DEFINE</a:t>
            </a:r>
            <a:r>
              <a:rPr lang="en-US" altLang="tr-TR" smtClean="0"/>
              <a:t> – </a:t>
            </a:r>
            <a:r>
              <a:rPr lang="tr-TR" altLang="tr-TR" smtClean="0"/>
              <a:t>İki biçimdedir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1. </a:t>
            </a:r>
            <a:r>
              <a:rPr lang="tr-TR" altLang="tr-TR" smtClean="0"/>
              <a:t>Bir sembolü(</a:t>
            </a:r>
            <a:r>
              <a:rPr lang="en-US" altLang="tr-TR" smtClean="0"/>
              <a:t>symbol</a:t>
            </a:r>
            <a:r>
              <a:rPr lang="tr-TR" altLang="tr-TR" smtClean="0"/>
              <a:t>) bir ifadeye(</a:t>
            </a:r>
            <a:r>
              <a:rPr lang="en-US" altLang="tr-TR" smtClean="0"/>
              <a:t>expression</a:t>
            </a:r>
            <a:r>
              <a:rPr lang="tr-TR" altLang="tr-TR" smtClean="0"/>
              <a:t>) bağlama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</a:t>
            </a:r>
            <a:r>
              <a:rPr lang="tr-TR" altLang="tr-TR" smtClean="0"/>
              <a:t>örn</a:t>
            </a:r>
            <a:r>
              <a:rPr lang="en-US" altLang="tr-TR" smtClean="0"/>
              <a:t>.,  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(DEFINE pi 3.141593)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(DEFINE two_pi (* 2 pi))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1D1A333E-0719-4A49-9AFE-E4584AC4A9BF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2. </a:t>
            </a:r>
            <a:r>
              <a:rPr lang="tr-TR" altLang="tr-TR" smtClean="0"/>
              <a:t>Adları(</a:t>
            </a:r>
            <a:r>
              <a:rPr lang="en-US" altLang="tr-TR" smtClean="0"/>
              <a:t>names</a:t>
            </a:r>
            <a:r>
              <a:rPr lang="tr-TR" altLang="tr-TR" smtClean="0"/>
              <a:t>)</a:t>
            </a:r>
            <a:r>
              <a:rPr lang="en-US" altLang="tr-TR" smtClean="0"/>
              <a:t> lambda </a:t>
            </a:r>
            <a:r>
              <a:rPr lang="tr-TR" altLang="tr-TR" smtClean="0"/>
              <a:t>ifadelerine bağlama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   örn., 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(DEFINE (cube x) (* x x x))</a:t>
            </a:r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örnek </a:t>
            </a:r>
            <a:r>
              <a:rPr lang="tr-TR" altLang="tr-TR" smtClean="0"/>
              <a:t>kullanım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 (cube 4)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A388E49-E327-457E-99B0-EF9EF6B5BBEA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Değerlendirme işlemi</a:t>
            </a:r>
            <a:r>
              <a:rPr lang="en-US" altLang="tr-TR" smtClean="0"/>
              <a:t> (normal </a:t>
            </a:r>
            <a:r>
              <a:rPr lang="tr-TR" altLang="tr-TR" smtClean="0"/>
              <a:t>f</a:t>
            </a:r>
            <a:r>
              <a:rPr lang="en-US" altLang="tr-TR" smtClean="0"/>
              <a:t>onksiyonlar</a:t>
            </a:r>
            <a:r>
              <a:rPr lang="tr-TR" altLang="tr-TR" smtClean="0"/>
              <a:t> için</a:t>
            </a:r>
            <a:r>
              <a:rPr lang="en-US" altLang="tr-TR" smtClean="0"/>
              <a:t>):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1. </a:t>
            </a:r>
            <a:r>
              <a:rPr lang="tr-TR" altLang="tr-TR" smtClean="0"/>
              <a:t>Parametreler belli bir sıraya bağlı olmadan değerlendirilir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2. </a:t>
            </a:r>
            <a:r>
              <a:rPr lang="tr-TR" altLang="tr-TR" smtClean="0"/>
              <a:t>Parametrelerin değerleri</a:t>
            </a:r>
            <a:r>
              <a:rPr lang="en-US" altLang="tr-TR" smtClean="0"/>
              <a:t> </a:t>
            </a:r>
            <a:r>
              <a:rPr lang="tr-TR" altLang="tr-TR" smtClean="0"/>
              <a:t>fonksiyon gövdesinde yerine konur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3. </a:t>
            </a:r>
            <a:r>
              <a:rPr lang="tr-TR" altLang="tr-TR" smtClean="0"/>
              <a:t>Fonksiyon gövdesi değerlendirilir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4. </a:t>
            </a:r>
            <a:r>
              <a:rPr lang="tr-TR" altLang="tr-TR" smtClean="0"/>
              <a:t>Gövdedeki son ifadenin değeri fonksiyonun değeridir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(</a:t>
            </a:r>
            <a:r>
              <a:rPr lang="tr-TR" altLang="tr-TR" smtClean="0"/>
              <a:t>Özel biçimler farklı bir değerlendirme işlemi kullanır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46D779A7-7F5F-4AD5-9ACE-EB918684B7F5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467600" cy="4495800"/>
          </a:xfrm>
        </p:spPr>
        <p:txBody>
          <a:bodyPr/>
          <a:lstStyle/>
          <a:p>
            <a:pPr eaLnBrk="1" hangingPunct="1"/>
            <a:r>
              <a:rPr lang="en-US" altLang="tr-TR" smtClean="0"/>
              <a:t>örnekler: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(DEFINE (square x) (* x x))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(DEFINE (hypotenuse side1 side1)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(SQRT (+ (square side1)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(square side2)))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tr-TR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388D586A-7C21-4DFF-942E-19AFEC00BD1D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tr-TR" smtClean="0"/>
              <a:t>Predicate</a:t>
            </a:r>
            <a:r>
              <a:rPr lang="tr-TR" altLang="tr-TR" smtClean="0"/>
              <a:t>(</a:t>
            </a:r>
            <a:r>
              <a:rPr lang="tr-TR" altLang="tr-TR" smtClean="0">
                <a:solidFill>
                  <a:srgbClr val="FF0000"/>
                </a:solidFill>
              </a:rPr>
              <a:t>Hüküm</a:t>
            </a:r>
            <a:r>
              <a:rPr lang="tr-TR" altLang="tr-TR" smtClean="0"/>
              <a:t>)</a:t>
            </a:r>
            <a:r>
              <a:rPr lang="en-US" altLang="tr-TR" smtClean="0"/>
              <a:t> Fonksiyonlar: (</a:t>
            </a:r>
            <a:r>
              <a:rPr lang="en-US" altLang="tr-TR" b="1" smtClean="0">
                <a:latin typeface="Courier New" panose="02070309020205020404" pitchFamily="49" charset="0"/>
              </a:rPr>
              <a:t>#T</a:t>
            </a:r>
            <a:r>
              <a:rPr lang="en-US" altLang="tr-TR" smtClean="0"/>
              <a:t>  true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()</a:t>
            </a:r>
            <a:r>
              <a:rPr lang="en-US" altLang="tr-TR" smtClean="0"/>
              <a:t> false)</a:t>
            </a:r>
          </a:p>
          <a:p>
            <a:pPr lvl="1" eaLnBrk="1" hangingPunct="1">
              <a:buFontTx/>
              <a:buNone/>
            </a:pPr>
            <a:r>
              <a:rPr lang="en-US" altLang="tr-TR" smtClean="0"/>
              <a:t>1. </a:t>
            </a:r>
            <a:r>
              <a:rPr lang="en-US" altLang="tr-TR" b="1" smtClean="0">
                <a:latin typeface="Courier New" panose="02070309020205020404" pitchFamily="49" charset="0"/>
              </a:rPr>
              <a:t>EQ?</a:t>
            </a:r>
            <a:r>
              <a:rPr lang="en-US" altLang="tr-TR" smtClean="0"/>
              <a:t> </a:t>
            </a:r>
            <a:r>
              <a:rPr lang="tr-TR" altLang="tr-TR" smtClean="0"/>
              <a:t>İki sembolik parametre alır</a:t>
            </a:r>
            <a:r>
              <a:rPr lang="en-US" altLang="tr-TR" smtClean="0"/>
              <a:t>; </a:t>
            </a:r>
            <a:r>
              <a:rPr lang="tr-TR" altLang="tr-TR" smtClean="0"/>
              <a:t>eğer her ikisi de atomsa ve aynı ise </a:t>
            </a:r>
            <a:r>
              <a:rPr lang="en-US" altLang="tr-TR" b="1" smtClean="0">
                <a:latin typeface="Courier New" panose="02070309020205020404" pitchFamily="49" charset="0"/>
              </a:rPr>
              <a:t>#T</a:t>
            </a:r>
            <a:r>
              <a:rPr lang="en-US" altLang="tr-TR" smtClean="0"/>
              <a:t> </a:t>
            </a:r>
            <a:r>
              <a:rPr lang="tr-TR" altLang="tr-TR" smtClean="0"/>
              <a:t>döndürür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  örn., </a:t>
            </a:r>
            <a:r>
              <a:rPr lang="en-US" altLang="tr-TR" b="1" smtClean="0">
                <a:latin typeface="Courier New" panose="02070309020205020404" pitchFamily="49" charset="0"/>
              </a:rPr>
              <a:t>(EQ? 'A 'A)</a:t>
            </a:r>
            <a:r>
              <a:rPr lang="en-US" altLang="tr-TR" smtClean="0"/>
              <a:t> </a:t>
            </a:r>
            <a:r>
              <a:rPr lang="tr-TR" altLang="tr-TR" smtClean="0"/>
              <a:t>sonuç: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#T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        </a:t>
            </a:r>
            <a:r>
              <a:rPr lang="en-US" altLang="tr-TR" b="1" smtClean="0">
                <a:latin typeface="Courier New" panose="02070309020205020404" pitchFamily="49" charset="0"/>
              </a:rPr>
              <a:t>(EQ? 'A '(A B))</a:t>
            </a:r>
            <a:r>
              <a:rPr lang="en-US" altLang="tr-TR" smtClean="0"/>
              <a:t> </a:t>
            </a:r>
            <a:r>
              <a:rPr lang="tr-TR" altLang="tr-TR" smtClean="0"/>
              <a:t>sonuç: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tr-TR" altLang="tr-TR" smtClean="0"/>
              <a:t>Dikkat edilmelidir ki eğer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EQ?</a:t>
            </a:r>
            <a:r>
              <a:rPr lang="en-US" altLang="tr-TR" smtClean="0"/>
              <a:t> list</a:t>
            </a:r>
            <a:r>
              <a:rPr lang="tr-TR" altLang="tr-TR" smtClean="0"/>
              <a:t>e</a:t>
            </a:r>
            <a:r>
              <a:rPr lang="en-US" altLang="tr-TR" smtClean="0"/>
              <a:t> paramet</a:t>
            </a:r>
            <a:r>
              <a:rPr lang="tr-TR" altLang="tr-TR" smtClean="0"/>
              <a:t>relerle çağrılırsa</a:t>
            </a:r>
            <a:r>
              <a:rPr lang="en-US" altLang="tr-TR" smtClean="0"/>
              <a:t>, </a:t>
            </a:r>
            <a:r>
              <a:rPr lang="tr-TR" altLang="tr-TR" smtClean="0"/>
              <a:t>sonuç güvenilir olmaz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Bir de</a:t>
            </a:r>
            <a:r>
              <a:rPr lang="en-US" altLang="tr-TR" smtClean="0"/>
              <a:t>, </a:t>
            </a:r>
            <a:r>
              <a:rPr lang="en-US" altLang="tr-TR" b="1" smtClean="0">
                <a:latin typeface="Courier New" panose="02070309020205020404" pitchFamily="49" charset="0"/>
              </a:rPr>
              <a:t>EQ?</a:t>
            </a:r>
            <a:r>
              <a:rPr lang="en-US" altLang="tr-TR" smtClean="0"/>
              <a:t> </a:t>
            </a:r>
            <a:r>
              <a:rPr lang="tr-TR" altLang="tr-TR" smtClean="0"/>
              <a:t>sayısal(numeric)</a:t>
            </a:r>
            <a:r>
              <a:rPr lang="en-US" altLang="tr-TR" smtClean="0"/>
              <a:t> atom</a:t>
            </a:r>
            <a:r>
              <a:rPr lang="tr-TR" altLang="tr-TR" smtClean="0"/>
              <a:t>lar için çalışmaz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5F2D408F-569A-4B01-88A0-35941A845236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543800" cy="4800600"/>
          </a:xfrm>
        </p:spPr>
        <p:txBody>
          <a:bodyPr/>
          <a:lstStyle/>
          <a:p>
            <a:pPr marL="280988" indent="-280988" eaLnBrk="1" hangingPunct="1"/>
            <a:r>
              <a:rPr lang="en-US" altLang="tr-TR" smtClean="0"/>
              <a:t>Predicate Fonksiyonlar: </a:t>
            </a:r>
          </a:p>
          <a:p>
            <a:pPr marL="909638" lvl="1" indent="-390525" eaLnBrk="1" hangingPunct="1">
              <a:buFontTx/>
              <a:buNone/>
            </a:pPr>
            <a:r>
              <a:rPr lang="en-US" altLang="tr-TR" smtClean="0"/>
              <a:t>2. </a:t>
            </a:r>
            <a:r>
              <a:rPr lang="en-US" altLang="tr-TR" b="1" smtClean="0">
                <a:latin typeface="Courier New" panose="02070309020205020404" pitchFamily="49" charset="0"/>
              </a:rPr>
              <a:t>LIST?</a:t>
            </a:r>
            <a:r>
              <a:rPr lang="en-US" altLang="tr-TR" smtClean="0"/>
              <a:t> </a:t>
            </a:r>
            <a:r>
              <a:rPr lang="tr-TR" altLang="tr-TR" smtClean="0"/>
              <a:t>Bir parametre alır</a:t>
            </a:r>
            <a:r>
              <a:rPr lang="en-US" altLang="tr-TR" smtClean="0"/>
              <a:t>; parametre </a:t>
            </a:r>
            <a:r>
              <a:rPr lang="tr-TR" altLang="tr-TR" smtClean="0"/>
              <a:t>bir</a:t>
            </a:r>
            <a:r>
              <a:rPr lang="en-US" altLang="tr-TR" smtClean="0"/>
              <a:t> list</a:t>
            </a:r>
            <a:r>
              <a:rPr lang="tr-TR" altLang="tr-TR" smtClean="0"/>
              <a:t>e ise </a:t>
            </a:r>
            <a:r>
              <a:rPr lang="en-US" altLang="tr-TR" b="1" smtClean="0">
                <a:latin typeface="Courier New" panose="02070309020205020404" pitchFamily="49" charset="0"/>
              </a:rPr>
              <a:t>#T</a:t>
            </a:r>
            <a:r>
              <a:rPr lang="en-US" altLang="tr-TR" smtClean="0"/>
              <a:t>; </a:t>
            </a:r>
            <a:r>
              <a:rPr lang="tr-TR" altLang="tr-TR" smtClean="0"/>
              <a:t>değilse</a:t>
            </a:r>
            <a:r>
              <a:rPr lang="en-US" altLang="tr-TR" b="1" smtClean="0">
                <a:latin typeface="Courier New" panose="02070309020205020404" pitchFamily="49" charset="0"/>
              </a:rPr>
              <a:t>()</a:t>
            </a:r>
            <a:r>
              <a:rPr lang="tr-TR" altLang="tr-TR" b="1" smtClean="0">
                <a:latin typeface="Courier New" panose="02070309020205020404" pitchFamily="49" charset="0"/>
              </a:rPr>
              <a:t> </a:t>
            </a:r>
            <a:r>
              <a:rPr lang="tr-TR" altLang="tr-TR" smtClean="0"/>
              <a:t>döndürür</a:t>
            </a:r>
            <a:endParaRPr lang="en-US" altLang="tr-TR" b="1" smtClean="0">
              <a:latin typeface="Courier New" panose="02070309020205020404" pitchFamily="49" charset="0"/>
            </a:endParaRPr>
          </a:p>
          <a:p>
            <a:pPr marL="909638" lvl="1" indent="-390525" eaLnBrk="1" hangingPunct="1">
              <a:buFontTx/>
              <a:buNone/>
            </a:pPr>
            <a:r>
              <a:rPr lang="en-US" altLang="tr-TR" smtClean="0"/>
              <a:t>3. </a:t>
            </a:r>
            <a:r>
              <a:rPr lang="en-US" altLang="tr-TR" b="1" smtClean="0">
                <a:latin typeface="Courier New" panose="02070309020205020404" pitchFamily="49" charset="0"/>
              </a:rPr>
              <a:t>NULL?</a:t>
            </a:r>
            <a:r>
              <a:rPr lang="en-US" altLang="tr-TR" smtClean="0"/>
              <a:t> </a:t>
            </a:r>
            <a:r>
              <a:rPr lang="tr-TR" altLang="tr-TR" smtClean="0"/>
              <a:t>Bir parametre alır</a:t>
            </a:r>
            <a:r>
              <a:rPr lang="en-US" altLang="tr-TR" smtClean="0"/>
              <a:t>; parametre </a:t>
            </a:r>
            <a:r>
              <a:rPr lang="tr-TR" altLang="tr-TR" smtClean="0"/>
              <a:t>bir boş(empty) </a:t>
            </a:r>
            <a:r>
              <a:rPr lang="en-US" altLang="tr-TR" smtClean="0"/>
              <a:t>list</a:t>
            </a:r>
            <a:r>
              <a:rPr lang="tr-TR" altLang="tr-TR" smtClean="0"/>
              <a:t>e ise </a:t>
            </a:r>
            <a:r>
              <a:rPr lang="en-US" altLang="tr-TR" b="1" smtClean="0">
                <a:latin typeface="Courier New" panose="02070309020205020404" pitchFamily="49" charset="0"/>
              </a:rPr>
              <a:t>#T</a:t>
            </a:r>
            <a:r>
              <a:rPr lang="en-US" altLang="tr-TR" smtClean="0"/>
              <a:t>; </a:t>
            </a:r>
            <a:r>
              <a:rPr lang="tr-TR" altLang="tr-TR" smtClean="0"/>
              <a:t>değilse</a:t>
            </a:r>
            <a:r>
              <a:rPr lang="en-US" altLang="tr-TR" b="1" smtClean="0">
                <a:latin typeface="Courier New" panose="02070309020205020404" pitchFamily="49" charset="0"/>
              </a:rPr>
              <a:t>() </a:t>
            </a:r>
            <a:r>
              <a:rPr lang="tr-TR" altLang="tr-TR" smtClean="0"/>
              <a:t>döndürür</a:t>
            </a:r>
            <a:endParaRPr lang="en-US" altLang="tr-TR" b="1" smtClean="0">
              <a:latin typeface="Courier New" panose="02070309020205020404" pitchFamily="49" charset="0"/>
            </a:endParaRPr>
          </a:p>
          <a:p>
            <a:pPr marL="280988" indent="-280988" eaLnBrk="1" hangingPunct="1">
              <a:buFontTx/>
              <a:buNone/>
            </a:pPr>
            <a:r>
              <a:rPr lang="en-US" altLang="tr-TR" smtClean="0"/>
              <a:t>  </a:t>
            </a:r>
            <a:r>
              <a:rPr lang="tr-TR" altLang="tr-TR" sz="2400" smtClean="0"/>
              <a:t>Dikkat edilmelidir ki</a:t>
            </a:r>
            <a:r>
              <a:rPr lang="en-US" altLang="tr-TR" sz="2400" smtClean="0"/>
              <a:t> </a:t>
            </a:r>
            <a:r>
              <a:rPr lang="en-US" altLang="tr-TR" sz="2400" b="1" smtClean="0">
                <a:latin typeface="Courier New" panose="02070309020205020404" pitchFamily="49" charset="0"/>
              </a:rPr>
              <a:t>NULL?</a:t>
            </a:r>
            <a:r>
              <a:rPr lang="en-US" altLang="tr-TR" sz="2400" smtClean="0"/>
              <a:t> </a:t>
            </a:r>
            <a:r>
              <a:rPr lang="tr-TR" altLang="tr-TR" sz="2400" smtClean="0"/>
              <a:t>, eğer parametre </a:t>
            </a:r>
            <a:r>
              <a:rPr lang="en-US" altLang="tr-TR" sz="2400" b="1" smtClean="0">
                <a:latin typeface="Courier New" panose="02070309020205020404" pitchFamily="49" charset="0"/>
              </a:rPr>
              <a:t>()</a:t>
            </a:r>
            <a:r>
              <a:rPr lang="tr-TR" altLang="tr-TR" sz="2400" smtClean="0"/>
              <a:t> ise  </a:t>
            </a:r>
            <a:r>
              <a:rPr lang="en-US" altLang="tr-TR" sz="2400" b="1" smtClean="0">
                <a:latin typeface="Courier New" panose="02070309020205020404" pitchFamily="49" charset="0"/>
              </a:rPr>
              <a:t>#T</a:t>
            </a:r>
            <a:r>
              <a:rPr lang="en-US" altLang="tr-TR" sz="2400" smtClean="0"/>
              <a:t> </a:t>
            </a:r>
            <a:r>
              <a:rPr lang="tr-TR" altLang="tr-TR" sz="2400" smtClean="0"/>
              <a:t>döndürür</a:t>
            </a:r>
            <a:endParaRPr lang="en-US" altLang="tr-TR" sz="2400" b="1" smtClean="0">
              <a:latin typeface="Courier New" panose="02070309020205020404" pitchFamily="49" charset="0"/>
            </a:endParaRPr>
          </a:p>
          <a:p>
            <a:pPr marL="909638" lvl="1" indent="-390525" eaLnBrk="1" hangingPunct="1">
              <a:buFontTx/>
              <a:buNone/>
            </a:pPr>
            <a:r>
              <a:rPr lang="en-US" altLang="tr-TR" smtClean="0"/>
              <a:t>4. </a:t>
            </a:r>
            <a:r>
              <a:rPr lang="tr-TR" altLang="tr-TR" smtClean="0"/>
              <a:t>Sayısal Hüküm(</a:t>
            </a:r>
            <a:r>
              <a:rPr lang="en-US" altLang="tr-TR" smtClean="0"/>
              <a:t>Numeric Predicate</a:t>
            </a:r>
            <a:r>
              <a:rPr lang="tr-TR" altLang="tr-TR" smtClean="0"/>
              <a:t>)</a:t>
            </a:r>
            <a:r>
              <a:rPr lang="en-US" altLang="tr-TR" smtClean="0"/>
              <a:t> Fonksiyonlar</a:t>
            </a:r>
            <a:r>
              <a:rPr lang="tr-TR" altLang="tr-TR" smtClean="0"/>
              <a:t>ı</a:t>
            </a:r>
            <a:endParaRPr lang="en-US" altLang="tr-TR" smtClean="0"/>
          </a:p>
          <a:p>
            <a:pPr marL="909638" lvl="1" indent="-390525" eaLnBrk="1" hangingPunct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b="1" smtClean="0">
                <a:latin typeface="Courier New" panose="02070309020205020404" pitchFamily="49" charset="0"/>
              </a:rPr>
              <a:t>=, &lt;&gt;, &gt;, &lt;, &gt;=, &lt;=, EVEN?, ODD?, ZERO?, NEGATIVE?</a:t>
            </a:r>
          </a:p>
          <a:p>
            <a:pPr marL="909638" lvl="1" indent="-390525" eaLnBrk="1" hangingPunct="1">
              <a:buFontTx/>
              <a:buNone/>
            </a:pPr>
            <a:endParaRPr lang="en-US" altLang="tr-TR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DA610B7B-592E-47F5-8D97-B80B2FC65927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Çıktı Yardımcı(</a:t>
            </a:r>
            <a:r>
              <a:rPr lang="en-US" altLang="tr-TR" smtClean="0"/>
              <a:t>Output Utility</a:t>
            </a:r>
            <a:r>
              <a:rPr lang="tr-TR" altLang="tr-TR" smtClean="0"/>
              <a:t>)</a:t>
            </a:r>
            <a:r>
              <a:rPr lang="en-US" altLang="tr-TR" smtClean="0"/>
              <a:t> Fonksiyonlar</a:t>
            </a:r>
            <a:r>
              <a:rPr lang="tr-TR" altLang="tr-TR" smtClean="0"/>
              <a:t>ı</a:t>
            </a:r>
            <a:r>
              <a:rPr lang="en-US" altLang="tr-TR" smtClean="0"/>
              <a:t>:</a:t>
            </a:r>
          </a:p>
          <a:p>
            <a:pPr eaLnBrk="1" hangingPunct="1"/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(DISPLAY expression)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(NEWLINE)</a:t>
            </a:r>
          </a:p>
          <a:p>
            <a:pPr eaLnBrk="1" hangingPunct="1"/>
            <a:endParaRPr lang="en-US" altLang="tr-TR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57D08F4C-E562-4564-985B-217BCD822640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467600" cy="4800600"/>
          </a:xfrm>
        </p:spPr>
        <p:txBody>
          <a:bodyPr/>
          <a:lstStyle/>
          <a:p>
            <a:pPr eaLnBrk="1" hangingPunct="1"/>
            <a:r>
              <a:rPr lang="tr-TR" altLang="tr-TR" smtClean="0"/>
              <a:t>Kontrol akışı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1. </a:t>
            </a:r>
            <a:r>
              <a:rPr lang="tr-TR" altLang="tr-TR" smtClean="0"/>
              <a:t>Seçim(</a:t>
            </a:r>
            <a:r>
              <a:rPr lang="en-US" altLang="tr-TR" smtClean="0"/>
              <a:t>Selection</a:t>
            </a:r>
            <a:r>
              <a:rPr lang="tr-TR" altLang="tr-TR" smtClean="0"/>
              <a:t>)</a:t>
            </a:r>
            <a:r>
              <a:rPr lang="en-US" altLang="tr-TR" smtClean="0"/>
              <a:t>- </a:t>
            </a:r>
            <a:r>
              <a:rPr lang="tr-TR" altLang="tr-TR" smtClean="0"/>
              <a:t>özel biçim</a:t>
            </a:r>
            <a:r>
              <a:rPr lang="en-US" altLang="tr-TR" smtClean="0"/>
              <a:t>, </a:t>
            </a:r>
            <a:r>
              <a:rPr lang="en-US" altLang="tr-TR" b="1" smtClean="0">
                <a:latin typeface="Courier New" panose="02070309020205020404" pitchFamily="49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</a:t>
            </a:r>
            <a:r>
              <a:rPr lang="en-US" altLang="tr-TR" b="1" smtClean="0">
                <a:latin typeface="Courier New" panose="02070309020205020404" pitchFamily="49" charset="0"/>
              </a:rPr>
              <a:t>(IF predicate then_exp else_exp)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</a:t>
            </a:r>
            <a:r>
              <a:rPr lang="en-US" altLang="tr-TR" smtClean="0"/>
              <a:t>örn.,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(IF (&lt;&gt; count 0)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   (/ sum count)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   0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E4A18668-938E-4AA2-B455-C603451CE12D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7391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Kontrol akışı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2. </a:t>
            </a:r>
            <a:r>
              <a:rPr lang="tr-TR" altLang="tr-TR" smtClean="0"/>
              <a:t>Çoklu Seçim</a:t>
            </a:r>
            <a:r>
              <a:rPr lang="en-US" altLang="tr-TR" smtClean="0"/>
              <a:t> – </a:t>
            </a:r>
            <a:r>
              <a:rPr lang="tr-TR" altLang="tr-TR" smtClean="0"/>
              <a:t>özel biçim</a:t>
            </a:r>
            <a:r>
              <a:rPr lang="en-US" altLang="tr-TR" smtClean="0"/>
              <a:t>, </a:t>
            </a:r>
            <a:r>
              <a:rPr lang="en-US" altLang="tr-TR" b="1" smtClean="0">
                <a:latin typeface="Courier New" panose="02070309020205020404" pitchFamily="49" charset="0"/>
              </a:rPr>
              <a:t>COND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Genel </a:t>
            </a:r>
            <a:r>
              <a:rPr lang="tr-TR" altLang="tr-TR" smtClean="0"/>
              <a:t>biçim</a:t>
            </a:r>
            <a:r>
              <a:rPr lang="en-US" altLang="tr-TR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</a:t>
            </a:r>
            <a:r>
              <a:rPr lang="en-US" altLang="tr-TR" b="1" smtClean="0">
                <a:latin typeface="Courier New" panose="02070309020205020404" pitchFamily="49" charset="0"/>
              </a:rPr>
              <a:t>(COND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(predicate_1  expr {expr})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(predicate_</a:t>
            </a:r>
            <a:r>
              <a:rPr lang="tr-TR" altLang="tr-TR" b="1" smtClean="0">
                <a:latin typeface="Courier New" panose="02070309020205020404" pitchFamily="49" charset="0"/>
              </a:rPr>
              <a:t>2</a:t>
            </a:r>
            <a:r>
              <a:rPr lang="en-US" altLang="tr-TR" b="1" smtClean="0">
                <a:latin typeface="Courier New" panose="02070309020205020404" pitchFamily="49" charset="0"/>
              </a:rPr>
              <a:t>  expr {expr})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(predicate_</a:t>
            </a:r>
            <a:r>
              <a:rPr lang="tr-TR" altLang="tr-TR" b="1" smtClean="0">
                <a:latin typeface="Courier New" panose="02070309020205020404" pitchFamily="49" charset="0"/>
              </a:rPr>
              <a:t>n</a:t>
            </a:r>
            <a:r>
              <a:rPr lang="en-US" altLang="tr-TR" b="1" smtClean="0">
                <a:latin typeface="Courier New" panose="02070309020205020404" pitchFamily="49" charset="0"/>
              </a:rPr>
              <a:t>  expr {expr})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(ELSE expr {expr})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 </a:t>
            </a:r>
            <a:r>
              <a:rPr lang="tr-TR" altLang="tr-TR" smtClean="0"/>
              <a:t>En sondaki expr nin değerini hükmü(predicate) true değeri veren birinci çiftte(pair) döndürür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90B1F736-87D7-4A7C-BD13-2742B70F0B8C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Giriş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B</a:t>
            </a:r>
            <a:r>
              <a:rPr lang="en-US" altLang="tr-TR" dirty="0" err="1" smtClean="0"/>
              <a:t>uyurgan</a:t>
            </a:r>
            <a:r>
              <a:rPr lang="tr-TR" altLang="tr-TR" dirty="0" smtClean="0"/>
              <a:t> </a:t>
            </a:r>
            <a:r>
              <a:rPr lang="en-US" altLang="tr-TR" dirty="0" smtClean="0"/>
              <a:t>(</a:t>
            </a:r>
            <a:r>
              <a:rPr lang="en-US" altLang="tr-TR" dirty="0" smtClean="0"/>
              <a:t>imperative) </a:t>
            </a:r>
            <a:r>
              <a:rPr lang="en-US" altLang="tr-TR" dirty="0" err="1" smtClean="0"/>
              <a:t>diller</a:t>
            </a:r>
            <a:r>
              <a:rPr lang="tr-TR" altLang="tr-TR" dirty="0" smtClean="0"/>
              <a:t>in tasarımı</a:t>
            </a:r>
            <a:r>
              <a:rPr lang="en-US" altLang="tr-TR" dirty="0" smtClean="0"/>
              <a:t> </a:t>
            </a:r>
            <a:r>
              <a:rPr lang="tn-ZA" altLang="tr-TR" dirty="0" smtClean="0"/>
              <a:t>doğrudan doğruya </a:t>
            </a:r>
            <a:r>
              <a:rPr lang="en-US" altLang="tr-TR" dirty="0" smtClean="0">
                <a:solidFill>
                  <a:schemeClr val="accent2"/>
                </a:solidFill>
              </a:rPr>
              <a:t>von Neumann </a:t>
            </a:r>
            <a:r>
              <a:rPr lang="tr-TR" altLang="tr-TR" dirty="0" smtClean="0">
                <a:solidFill>
                  <a:schemeClr val="accent2"/>
                </a:solidFill>
              </a:rPr>
              <a:t>mimarisi</a:t>
            </a:r>
            <a:r>
              <a:rPr lang="tr-TR" altLang="tr-TR" dirty="0" smtClean="0"/>
              <a:t>ne</a:t>
            </a:r>
            <a:r>
              <a:rPr lang="tr-TR" altLang="tr-TR" dirty="0" smtClean="0">
                <a:solidFill>
                  <a:schemeClr val="accent2"/>
                </a:solidFill>
              </a:rPr>
              <a:t> </a:t>
            </a:r>
            <a:r>
              <a:rPr lang="tr-TR" altLang="tr-TR" dirty="0" smtClean="0"/>
              <a:t>dayanır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İlgilenilen başlıca konu dilin yazılım geliştirme için </a:t>
            </a:r>
            <a:r>
              <a:rPr lang="tr-TR" altLang="tr-TR" dirty="0" smtClean="0"/>
              <a:t>uygunluğundan </a:t>
            </a:r>
            <a:r>
              <a:rPr lang="tr-TR" altLang="tr-TR" dirty="0" smtClean="0"/>
              <a:t>ziyade verimliliğidir</a:t>
            </a:r>
            <a:endParaRPr lang="en-US" altLang="tr-T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EA413880-9ADB-4A25-A1F8-395485A68E09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smtClean="0">
                <a:latin typeface="Courier New" panose="02070309020205020404" pitchFamily="49" charset="0"/>
              </a:rPr>
              <a:t>COND</a:t>
            </a:r>
            <a:r>
              <a:rPr lang="tr-TR" altLang="tr-TR" b="1" smtClean="0">
                <a:latin typeface="Courier New" panose="02070309020205020404" pitchFamily="49" charset="0"/>
              </a:rPr>
              <a:t> </a:t>
            </a:r>
            <a:r>
              <a:rPr lang="tr-TR" altLang="tr-TR" sz="3200" smtClean="0"/>
              <a:t>Örneği</a:t>
            </a:r>
            <a:endParaRPr lang="en-US" altLang="tr-TR" sz="320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(DEFINE (compare x 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((&gt; x y) (DISPLAY “x</a:t>
            </a:r>
            <a:r>
              <a:rPr lang="tr-TR" altLang="tr-TR" b="1" smtClean="0">
                <a:latin typeface="Courier New" panose="02070309020205020404" pitchFamily="49" charset="0"/>
              </a:rPr>
              <a:t>, </a:t>
            </a:r>
            <a:r>
              <a:rPr lang="en-US" altLang="tr-TR" b="1" smtClean="0">
                <a:latin typeface="Courier New" panose="02070309020205020404" pitchFamily="49" charset="0"/>
              </a:rPr>
              <a:t>y</a:t>
            </a:r>
            <a:r>
              <a:rPr lang="tr-TR" altLang="tr-TR" b="1" smtClean="0">
                <a:latin typeface="Courier New" panose="02070309020205020404" pitchFamily="49" charset="0"/>
              </a:rPr>
              <a:t>’den büyüktür</a:t>
            </a:r>
            <a:r>
              <a:rPr lang="en-US" altLang="tr-TR" b="1" smtClean="0">
                <a:latin typeface="Courier New" panose="02070309020205020404" pitchFamily="49" charset="0"/>
              </a:rPr>
              <a:t>”))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((&lt; x y) (DISPLAY “y</a:t>
            </a:r>
            <a:r>
              <a:rPr lang="tr-TR" altLang="tr-TR" b="1" smtClean="0">
                <a:latin typeface="Courier New" panose="02070309020205020404" pitchFamily="49" charset="0"/>
              </a:rPr>
              <a:t>, x’ten büyüktür</a:t>
            </a:r>
            <a:r>
              <a:rPr lang="en-US" altLang="tr-TR" b="1" smtClean="0">
                <a:latin typeface="Courier New" panose="02070309020205020404" pitchFamily="49" charset="0"/>
              </a:rPr>
              <a:t>”))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(ELSE (DISPLAY “x </a:t>
            </a:r>
            <a:r>
              <a:rPr lang="tr-TR" altLang="tr-TR" b="1" smtClean="0">
                <a:latin typeface="Courier New" panose="02070309020205020404" pitchFamily="49" charset="0"/>
              </a:rPr>
              <a:t>ve</a:t>
            </a:r>
            <a:r>
              <a:rPr lang="en-US" altLang="tr-TR" b="1" smtClean="0">
                <a:latin typeface="Courier New" panose="02070309020205020404" pitchFamily="49" charset="0"/>
              </a:rPr>
              <a:t> y e</a:t>
            </a:r>
            <a:r>
              <a:rPr lang="tr-TR" altLang="tr-TR" b="1" smtClean="0">
                <a:latin typeface="Courier New" panose="02070309020205020404" pitchFamily="49" charset="0"/>
              </a:rPr>
              <a:t>şittir</a:t>
            </a:r>
            <a:r>
              <a:rPr lang="en-US" altLang="tr-TR" b="1" smtClean="0">
                <a:latin typeface="Courier New" panose="02070309020205020404" pitchFamily="49" charset="0"/>
              </a:rPr>
              <a:t>”))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AADB9BDF-EF94-4877-ABBA-15FD69E2803E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Örnek</a:t>
            </a:r>
            <a:r>
              <a:rPr lang="en-US" altLang="tr-TR" smtClean="0"/>
              <a:t> Scheme Fonksiyonlar</a:t>
            </a:r>
            <a:r>
              <a:rPr lang="tr-TR" altLang="tr-TR" smtClean="0"/>
              <a:t>ı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1. </a:t>
            </a:r>
            <a:r>
              <a:rPr lang="en-US" altLang="tr-TR" b="1" smtClean="0">
                <a:latin typeface="Courier New" panose="02070309020205020404" pitchFamily="49" charset="0"/>
              </a:rPr>
              <a:t>member</a:t>
            </a:r>
            <a:r>
              <a:rPr lang="en-US" altLang="tr-TR" smtClean="0"/>
              <a:t> - </a:t>
            </a:r>
            <a:r>
              <a:rPr lang="tr-TR" altLang="tr-TR" smtClean="0"/>
              <a:t>bir</a:t>
            </a:r>
            <a:r>
              <a:rPr lang="en-US" altLang="tr-TR" smtClean="0"/>
              <a:t> atom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bir</a:t>
            </a:r>
            <a:r>
              <a:rPr lang="en-US" altLang="tr-TR" smtClean="0"/>
              <a:t> </a:t>
            </a:r>
            <a:r>
              <a:rPr lang="tr-TR" altLang="tr-TR" smtClean="0"/>
              <a:t>basit</a:t>
            </a:r>
            <a:r>
              <a:rPr lang="en-US" altLang="tr-TR" smtClean="0"/>
              <a:t> list</a:t>
            </a:r>
            <a:r>
              <a:rPr lang="tr-TR" altLang="tr-TR" smtClean="0"/>
              <a:t>e alır</a:t>
            </a:r>
            <a:r>
              <a:rPr lang="en-US" altLang="tr-TR" smtClean="0"/>
              <a:t>; </a:t>
            </a:r>
            <a:r>
              <a:rPr lang="tr-TR" altLang="tr-TR" smtClean="0"/>
              <a:t>eğer atom listede varsa </a:t>
            </a:r>
            <a:r>
              <a:rPr lang="en-US" altLang="tr-TR" b="1" smtClean="0">
                <a:latin typeface="Courier New" panose="02070309020205020404" pitchFamily="49" charset="0"/>
              </a:rPr>
              <a:t>#T</a:t>
            </a:r>
            <a:r>
              <a:rPr lang="en-US" altLang="tr-TR" smtClean="0"/>
              <a:t>; </a:t>
            </a:r>
            <a:r>
              <a:rPr lang="tr-TR" altLang="tr-TR" smtClean="0"/>
              <a:t>yoksa</a:t>
            </a:r>
            <a:r>
              <a:rPr lang="en-US" altLang="tr-TR" b="1" smtClean="0">
                <a:latin typeface="Courier New" panose="02070309020205020404" pitchFamily="49" charset="0"/>
              </a:rPr>
              <a:t>() </a:t>
            </a:r>
            <a:r>
              <a:rPr lang="tr-TR" altLang="tr-TR" smtClean="0"/>
              <a:t>döndürür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(DEFINE (member atm lis)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(COND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((NULL? lis) '())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((EQ? atm (CAR lis)) #T)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((ELSE (member atm (CDR lis)))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))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EF26ADE7-79E7-4560-8FE4-4100667A3A7C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Example Scheme Fonksiyonlar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391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smtClean="0"/>
              <a:t>2. </a:t>
            </a:r>
            <a:r>
              <a:rPr lang="en-US" altLang="tr-TR" sz="2400" b="1" smtClean="0">
                <a:latin typeface="Courier New" panose="02070309020205020404" pitchFamily="49" charset="0"/>
              </a:rPr>
              <a:t>equalsimp</a:t>
            </a:r>
            <a:r>
              <a:rPr lang="en-US" altLang="tr-TR" sz="2400" smtClean="0"/>
              <a:t> – parametre</a:t>
            </a:r>
            <a:r>
              <a:rPr lang="tr-TR" altLang="tr-TR" sz="2400" smtClean="0"/>
              <a:t> olarak iki basit liste alır</a:t>
            </a:r>
            <a:r>
              <a:rPr lang="en-US" altLang="tr-TR" sz="2400" smtClean="0"/>
              <a:t>; </a:t>
            </a:r>
            <a:r>
              <a:rPr lang="tr-TR" altLang="tr-TR" sz="2400" smtClean="0"/>
              <a:t>iki liste birbirine eşitse </a:t>
            </a:r>
            <a:r>
              <a:rPr lang="en-US" altLang="tr-TR" sz="2400" b="1" smtClean="0">
                <a:latin typeface="Courier New" panose="02070309020205020404" pitchFamily="49" charset="0"/>
              </a:rPr>
              <a:t>#T</a:t>
            </a:r>
            <a:r>
              <a:rPr lang="en-US" altLang="tr-TR" sz="2400" smtClean="0"/>
              <a:t>; </a:t>
            </a:r>
            <a:r>
              <a:rPr lang="tr-TR" altLang="tr-TR" sz="2400" smtClean="0"/>
              <a:t>değilde</a:t>
            </a:r>
            <a:r>
              <a:rPr lang="en-US" altLang="tr-TR" sz="2400" b="1" smtClean="0">
                <a:latin typeface="Courier New" panose="02070309020205020404" pitchFamily="49" charset="0"/>
              </a:rPr>
              <a:t>()</a:t>
            </a:r>
            <a:r>
              <a:rPr lang="en-US" altLang="tr-TR" sz="2400" smtClean="0"/>
              <a:t> </a:t>
            </a:r>
            <a:r>
              <a:rPr lang="tr-TR" altLang="tr-TR" sz="2400" smtClean="0"/>
              <a:t>döndürür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(DEFINE (equalsimp lis1 lis2)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(COND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((NULL? lis1) (NULL? lis2))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((NULL? lis2) '())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((EQ? (CAR lis1) (CAR lis2))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(equalsimp(CDR lis1)(CDR lis2)))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(ELSE '())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11C48B0E-620C-48F5-A348-810D0C75DA33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Example Scheme Fonksiyonlar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620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smtClean="0"/>
              <a:t>3. </a:t>
            </a:r>
            <a:r>
              <a:rPr lang="en-US" altLang="tr-TR" sz="2400" b="1" smtClean="0">
                <a:latin typeface="Courier New" panose="02070309020205020404" pitchFamily="49" charset="0"/>
              </a:rPr>
              <a:t>equal</a:t>
            </a:r>
            <a:r>
              <a:rPr lang="en-US" altLang="tr-TR" sz="2400" smtClean="0"/>
              <a:t> – parametre</a:t>
            </a:r>
            <a:r>
              <a:rPr lang="tr-TR" altLang="tr-TR" sz="2400" smtClean="0"/>
              <a:t> olarak iki genel liste alır</a:t>
            </a:r>
            <a:r>
              <a:rPr lang="en-US" altLang="tr-TR" sz="2400" smtClean="0"/>
              <a:t>; </a:t>
            </a:r>
            <a:r>
              <a:rPr lang="tr-TR" altLang="tr-TR" sz="2400" smtClean="0"/>
              <a:t>iki liste birbirine eşitse </a:t>
            </a:r>
            <a:r>
              <a:rPr lang="en-US" altLang="tr-TR" sz="2400" b="1" smtClean="0">
                <a:latin typeface="Courier New" panose="02070309020205020404" pitchFamily="49" charset="0"/>
              </a:rPr>
              <a:t>#T</a:t>
            </a:r>
            <a:r>
              <a:rPr lang="en-US" altLang="tr-TR" sz="2400" smtClean="0"/>
              <a:t>; </a:t>
            </a:r>
            <a:r>
              <a:rPr lang="tr-TR" altLang="tr-TR" sz="2400" smtClean="0"/>
              <a:t>değilse</a:t>
            </a:r>
            <a:r>
              <a:rPr lang="en-US" altLang="tr-TR" sz="2400" b="1" smtClean="0">
                <a:latin typeface="Courier New" panose="02070309020205020404" pitchFamily="49" charset="0"/>
              </a:rPr>
              <a:t>()</a:t>
            </a:r>
            <a:r>
              <a:rPr lang="tr-TR" altLang="tr-TR" sz="2400" smtClean="0"/>
              <a:t>döndürür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(DEFINE (equal lis1 lis2)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(COND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((NOT (LIST? lis1))(EQ? lis1 lis2))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((NOT (LIST? lis2)) '())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((NULL? lis1) (NULL? lis2))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((NULL? lis2) '())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((equal (CAR lis1) (CAR lis2))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(equal (CDR lis1) (CDR lis2)))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(ELSE '())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7EE2E347-09B6-4866-8C91-E373ECDD5864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Example Scheme Fonksiyonlar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smtClean="0"/>
              <a:t>4. </a:t>
            </a:r>
            <a:r>
              <a:rPr lang="en-US" altLang="tr-TR" sz="2400" b="1" smtClean="0">
                <a:latin typeface="Courier New" panose="02070309020205020404" pitchFamily="49" charset="0"/>
              </a:rPr>
              <a:t>append</a:t>
            </a:r>
            <a:r>
              <a:rPr lang="en-US" altLang="tr-TR" sz="2400" smtClean="0"/>
              <a:t> - parametre</a:t>
            </a:r>
            <a:r>
              <a:rPr lang="tr-TR" altLang="tr-TR" sz="2400" smtClean="0"/>
              <a:t> olarak iki liste alır</a:t>
            </a:r>
            <a:r>
              <a:rPr lang="en-US" altLang="tr-TR" sz="2400" smtClean="0"/>
              <a:t>; </a:t>
            </a:r>
            <a:r>
              <a:rPr lang="tr-TR" altLang="tr-TR" sz="2400" smtClean="0"/>
              <a:t>birinci parametre listesinin sonuna ikinci parametre listesinin elemanlarını ekleyerek geri döndürür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(DEFINE (append lis1 lis2)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(COND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((NULL? lis1) lis2)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(ELSE (CONS (CAR lis1) 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  (append (CDR lis1) lis2)))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C539E21-052B-4510-AD3B-E86B286B1EB1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 </a:t>
            </a:r>
            <a:r>
              <a:rPr lang="en-US" altLang="tr-TR" sz="2400" b="1" smtClean="0">
                <a:latin typeface="Courier New" panose="02070309020205020404" pitchFamily="49" charset="0"/>
              </a:rPr>
              <a:t>LET </a:t>
            </a:r>
            <a:r>
              <a:rPr lang="en-US" altLang="tr-TR" sz="2400" smtClean="0"/>
              <a:t>f</a:t>
            </a:r>
            <a:r>
              <a:rPr lang="tr-TR" altLang="tr-TR" sz="2400" smtClean="0"/>
              <a:t>o</a:t>
            </a:r>
            <a:r>
              <a:rPr lang="en-US" altLang="tr-TR" sz="2400" smtClean="0"/>
              <a:t>n</a:t>
            </a:r>
            <a:r>
              <a:rPr lang="tr-TR" altLang="tr-TR" sz="2400" smtClean="0"/>
              <a:t>ks</a:t>
            </a:r>
            <a:r>
              <a:rPr lang="en-US" altLang="tr-TR" sz="2400" smtClean="0"/>
              <a:t>i</a:t>
            </a:r>
            <a:r>
              <a:rPr lang="tr-TR" altLang="tr-TR" sz="2400" smtClean="0"/>
              <a:t>y</a:t>
            </a:r>
            <a:r>
              <a:rPr lang="en-US" altLang="tr-TR" sz="2400" smtClean="0"/>
              <a:t>on</a:t>
            </a:r>
            <a:r>
              <a:rPr lang="tr-TR" altLang="tr-TR" sz="2400" smtClean="0"/>
              <a:t>u</a:t>
            </a:r>
            <a:endParaRPr lang="en-US" alt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smtClean="0"/>
              <a:t>Genel </a:t>
            </a:r>
            <a:r>
              <a:rPr lang="tr-TR" altLang="tr-TR" sz="2000" smtClean="0"/>
              <a:t>biçim</a:t>
            </a:r>
            <a:r>
              <a:rPr lang="en-US" altLang="tr-TR" sz="20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(LET 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(name_1 expression_1)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(name_2 expression_2)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(name_n expression_n))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body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accent2"/>
                </a:solidFill>
              </a:rPr>
              <a:t>Semantik(</a:t>
            </a:r>
            <a:r>
              <a:rPr lang="en-US" altLang="tr-TR" sz="2000" smtClean="0">
                <a:solidFill>
                  <a:schemeClr val="accent2"/>
                </a:solidFill>
              </a:rPr>
              <a:t>Semantics</a:t>
            </a:r>
            <a:r>
              <a:rPr lang="tr-TR" altLang="tr-TR" sz="2000" smtClean="0">
                <a:solidFill>
                  <a:schemeClr val="accent2"/>
                </a:solidFill>
              </a:rPr>
              <a:t>)</a:t>
            </a:r>
            <a:r>
              <a:rPr lang="en-US" altLang="tr-TR" sz="2000" smtClean="0"/>
              <a:t>: </a:t>
            </a:r>
            <a:r>
              <a:rPr lang="tr-TR" altLang="tr-TR" sz="2000" smtClean="0"/>
              <a:t>bütün ifadeleri değerlendir</a:t>
            </a:r>
            <a:r>
              <a:rPr lang="en-US" altLang="tr-TR" sz="2000" smtClean="0"/>
              <a:t>, </a:t>
            </a:r>
            <a:r>
              <a:rPr lang="tr-TR" altLang="tr-TR" sz="2000" smtClean="0"/>
              <a:t>sonra değerleri(values) adlara(</a:t>
            </a:r>
            <a:r>
              <a:rPr lang="en-US" altLang="tr-TR" sz="2000" smtClean="0"/>
              <a:t>names</a:t>
            </a:r>
            <a:r>
              <a:rPr lang="tr-TR" altLang="tr-TR" sz="2000" smtClean="0"/>
              <a:t>) bağla</a:t>
            </a:r>
            <a:r>
              <a:rPr lang="en-US" altLang="tr-TR" sz="2000" smtClean="0"/>
              <a:t>; </a:t>
            </a:r>
            <a:r>
              <a:rPr lang="tr-TR" altLang="tr-TR" sz="2000" smtClean="0"/>
              <a:t>gövdeyi(</a:t>
            </a:r>
            <a:r>
              <a:rPr lang="en-US" altLang="tr-TR" sz="2000" smtClean="0"/>
              <a:t>body</a:t>
            </a:r>
            <a:r>
              <a:rPr lang="tr-TR" altLang="tr-TR" sz="2000" smtClean="0"/>
              <a:t>) değerlendir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B572D3E-3224-4795-B83D-472DFBA5A4E9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(DEFINE (quadratic_roots a b 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(LET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  (root_part_over_2a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        (/ (SQRT (- (* b b) (* 4 a c)))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           (* 2 a)))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  (minus_b_over_2a (/ (- 0 b) (* 2 a)))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r-TR" sz="2000" b="1" smtClean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(DISPLAY (+ minus_b_over_2a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           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(NEWLINE)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(DISPLAY (- minus_b_over_2a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              root_part_over_2a))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ea typeface="MS Mincho" panose="02020609040205080304" pitchFamily="49" charset="-128"/>
              </a:rPr>
              <a:t>))</a:t>
            </a:r>
            <a:endParaRPr lang="en-US" altLang="tr-TR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308EC02-2593-4637-8570-AD78B259F85F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Fonksiyonel </a:t>
            </a:r>
            <a:r>
              <a:rPr lang="tr-TR" altLang="tr-TR" sz="2400" smtClean="0"/>
              <a:t>Biçimler</a:t>
            </a:r>
            <a:endParaRPr lang="en-US" altLang="tr-TR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1. </a:t>
            </a:r>
            <a:r>
              <a:rPr lang="tr-TR" altLang="tr-TR" sz="2000" smtClean="0"/>
              <a:t>Bileşim(</a:t>
            </a:r>
            <a:r>
              <a:rPr lang="en-US" altLang="tr-TR" sz="2000" smtClean="0"/>
              <a:t>Composition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   - </a:t>
            </a:r>
            <a:r>
              <a:rPr lang="tr-TR" altLang="tr-TR" sz="2000" smtClean="0"/>
              <a:t>Önceki</a:t>
            </a:r>
            <a:r>
              <a:rPr lang="en-US" altLang="tr-TR" sz="2000" smtClean="0"/>
              <a:t> örnekler </a:t>
            </a:r>
            <a:r>
              <a:rPr lang="tr-TR" altLang="tr-TR" sz="2000" smtClean="0"/>
              <a:t>bunu kullandı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2. </a:t>
            </a:r>
            <a:r>
              <a:rPr lang="tr-TR" altLang="tr-TR" sz="2000" smtClean="0"/>
              <a:t>Tümüne Uygula(</a:t>
            </a:r>
            <a:r>
              <a:rPr lang="en-US" altLang="tr-TR" sz="2000" smtClean="0"/>
              <a:t>Apply to All</a:t>
            </a:r>
            <a:r>
              <a:rPr lang="tr-TR" altLang="tr-TR" sz="2000" smtClean="0"/>
              <a:t>)</a:t>
            </a:r>
            <a:r>
              <a:rPr lang="en-US" altLang="tr-TR" sz="2000" smtClean="0"/>
              <a:t> - Scheme </a:t>
            </a:r>
            <a:r>
              <a:rPr lang="tr-TR" altLang="tr-TR" sz="2000" smtClean="0"/>
              <a:t>de bir biçim</a:t>
            </a:r>
            <a:r>
              <a:rPr lang="en-US" altLang="tr-TR" sz="2000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</a:rPr>
              <a:t>mapcar</a:t>
            </a:r>
            <a:r>
              <a:rPr lang="en-US" altLang="tr-TR" sz="200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    - </a:t>
            </a:r>
            <a:r>
              <a:rPr lang="tr-TR" altLang="tr-TR" sz="2000" smtClean="0"/>
              <a:t>Verilen</a:t>
            </a:r>
            <a:r>
              <a:rPr lang="en-US" altLang="tr-TR" sz="2000" smtClean="0"/>
              <a:t> fonksiyon</a:t>
            </a:r>
            <a:r>
              <a:rPr lang="tr-TR" altLang="tr-TR" sz="2000" smtClean="0"/>
              <a:t>u verilen bir listenin bütün elemanlarına uygular</a:t>
            </a:r>
            <a:r>
              <a:rPr lang="en-US" altLang="tr-TR" sz="2000" smtClean="0"/>
              <a:t>; </a:t>
            </a:r>
            <a:r>
              <a:rPr lang="tr-TR" altLang="tr-TR" sz="2000" smtClean="0"/>
              <a:t>sonuç, sonuçlardan oluşan bir listedir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20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(DEFINE (mapcar fun lis)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    (COND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      ((NULL? lis) '())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      (ELSE (CONS (fun (CAR lis))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              (mapcar fun (CDR lis))))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  ))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ED82498C-C2E7-43DD-83A2-B8D266997BE2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Scheme</a:t>
            </a:r>
            <a:r>
              <a:rPr lang="tr-TR" altLang="tr-TR" sz="2400" smtClean="0"/>
              <a:t>’de,</a:t>
            </a:r>
            <a:r>
              <a:rPr lang="en-US" altLang="tr-TR" sz="2400" smtClean="0"/>
              <a:t> Scheme </a:t>
            </a:r>
            <a:r>
              <a:rPr lang="tr-TR" altLang="tr-TR" sz="2400" smtClean="0"/>
              <a:t>k</a:t>
            </a:r>
            <a:r>
              <a:rPr lang="en-US" altLang="tr-TR" sz="2400" smtClean="0"/>
              <a:t>od</a:t>
            </a:r>
            <a:r>
              <a:rPr lang="tr-TR" altLang="tr-TR" sz="2400" smtClean="0"/>
              <a:t>unu oluşturan ve yorumlanmasını(</a:t>
            </a:r>
            <a:r>
              <a:rPr lang="en-US" altLang="tr-TR" sz="2400" smtClean="0"/>
              <a:t>interpretation</a:t>
            </a:r>
            <a:r>
              <a:rPr lang="tr-TR" altLang="tr-TR" sz="2400" smtClean="0"/>
              <a:t>) isteyen bir</a:t>
            </a:r>
            <a:r>
              <a:rPr lang="en-US" altLang="tr-TR" sz="2400" smtClean="0"/>
              <a:t> fonksiyon</a:t>
            </a:r>
            <a:r>
              <a:rPr lang="tr-TR" altLang="tr-TR" sz="2400" smtClean="0"/>
              <a:t> tanımlamak mümkündür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Bu mümkündür çünkü</a:t>
            </a:r>
            <a:r>
              <a:rPr lang="en-US" altLang="tr-TR" sz="2400" smtClean="0"/>
              <a:t> </a:t>
            </a:r>
            <a:r>
              <a:rPr lang="tr-TR" altLang="tr-TR" sz="2400" smtClean="0"/>
              <a:t>yorumlayıcı(</a:t>
            </a:r>
            <a:r>
              <a:rPr lang="en-US" altLang="tr-TR" sz="2400" smtClean="0"/>
              <a:t>interpreter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kullanıcı tarafından erişilebilen(</a:t>
            </a:r>
            <a:r>
              <a:rPr lang="en-US" altLang="tr-TR" sz="2400" smtClean="0"/>
              <a:t>user-available</a:t>
            </a:r>
            <a:r>
              <a:rPr lang="tr-TR" altLang="tr-TR" sz="2400" smtClean="0"/>
              <a:t>) bir fonksiyondur</a:t>
            </a:r>
            <a:r>
              <a:rPr lang="en-US" altLang="tr-TR" sz="2400" smtClean="0"/>
              <a:t>, </a:t>
            </a:r>
            <a:r>
              <a:rPr lang="en-US" altLang="tr-TR" sz="2400" b="1" smtClean="0">
                <a:latin typeface="Courier New" panose="02070309020205020404" pitchFamily="49" charset="0"/>
              </a:rPr>
              <a:t>EVAL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örn., </a:t>
            </a:r>
            <a:r>
              <a:rPr lang="tr-TR" altLang="tr-TR" sz="2400" smtClean="0"/>
              <a:t>farzedelim ki birbiriyle toplanması gereken sayılardan oluşan bir listemiz var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(DEFINE (adder lis)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((NULL? lis)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(ELSE (+ (CAR lis)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     (adder(CDR lis 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1B81885D-225C-4F9A-8E0B-7CC198DFC795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 Listedeki Sayıları Toplama</a:t>
            </a:r>
            <a:endParaRPr lang="en-US" altLang="tr-T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((DEFINE (adder lis)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(COND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((NULL? lis) 0)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(ELSE (EVAL (CONS '+ lis)))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))</a:t>
            </a:r>
          </a:p>
          <a:p>
            <a:pPr eaLnBrk="1" hangingPunct="1"/>
            <a:r>
              <a:rPr lang="tr-TR" altLang="tr-TR" smtClean="0"/>
              <a:t>P</a:t>
            </a:r>
            <a:r>
              <a:rPr lang="en-US" altLang="tr-TR" smtClean="0"/>
              <a:t>arametre</a:t>
            </a:r>
            <a:r>
              <a:rPr lang="tr-TR" altLang="tr-TR" smtClean="0"/>
              <a:t>, eklenmesi gereken sayılardan oluşan bir listedir</a:t>
            </a:r>
            <a:r>
              <a:rPr lang="en-US" altLang="tr-TR" smtClean="0"/>
              <a:t>; </a:t>
            </a:r>
            <a:r>
              <a:rPr lang="en-US" altLang="tr-TR" b="1" smtClean="0">
                <a:latin typeface="Courier New" panose="02070309020205020404" pitchFamily="49" charset="0"/>
              </a:rPr>
              <a:t>adder</a:t>
            </a:r>
            <a:r>
              <a:rPr lang="en-US" altLang="tr-TR" smtClean="0"/>
              <a:t> </a:t>
            </a:r>
            <a:r>
              <a:rPr lang="tr-TR" altLang="tr-TR" smtClean="0"/>
              <a:t>araya bir</a:t>
            </a:r>
            <a:r>
              <a:rPr lang="en-US" altLang="tr-TR" smtClean="0"/>
              <a:t> + operat</a:t>
            </a:r>
            <a:r>
              <a:rPr lang="tr-TR" altLang="tr-TR" smtClean="0"/>
              <a:t>ö</a:t>
            </a:r>
            <a:r>
              <a:rPr lang="en-US" altLang="tr-TR" smtClean="0"/>
              <a:t>r</a:t>
            </a:r>
            <a:r>
              <a:rPr lang="tr-TR" altLang="tr-TR" smtClean="0"/>
              <a:t>ü ekler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sonuçtaki</a:t>
            </a:r>
            <a:r>
              <a:rPr lang="en-US" altLang="tr-TR" smtClean="0"/>
              <a:t> list</a:t>
            </a:r>
            <a:r>
              <a:rPr lang="tr-TR" altLang="tr-TR" smtClean="0"/>
              <a:t>eyi yorumlar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21A88F58-B365-41B8-A1F7-56F83C6C6A91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Giriş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onksiyonel diller</a:t>
            </a:r>
            <a:r>
              <a:rPr lang="tr-TR" altLang="tr-TR" smtClean="0"/>
              <a:t>in tasarımı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chemeClr val="accent2"/>
                </a:solidFill>
              </a:rPr>
              <a:t>Matematiksel Fonksiyonlar</a:t>
            </a:r>
            <a:r>
              <a:rPr lang="tr-TR" altLang="tr-TR" smtClean="0"/>
              <a:t>a dayalıdır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Kullanıcıya da yakın olan sağlam bir teorik temel</a:t>
            </a:r>
            <a:r>
              <a:rPr lang="en-US" altLang="tr-TR" smtClean="0"/>
              <a:t>, </a:t>
            </a:r>
            <a:r>
              <a:rPr lang="tr-TR" altLang="tr-TR" smtClean="0"/>
              <a:t>fakat</a:t>
            </a:r>
            <a:r>
              <a:rPr lang="en-US" altLang="tr-TR" smtClean="0"/>
              <a:t> </a:t>
            </a:r>
            <a:r>
              <a:rPr lang="tr-TR" altLang="tr-TR" smtClean="0"/>
              <a:t>nispeten programların koşacağı makinelerin mimarileriyle ilgisizdir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FF04E15-C6FF-44D8-B2B7-0AB754AE03A2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Scheme’ e Giriş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543800" cy="4495800"/>
          </a:xfrm>
        </p:spPr>
        <p:txBody>
          <a:bodyPr/>
          <a:lstStyle/>
          <a:p>
            <a:pPr eaLnBrk="1" hangingPunct="1"/>
            <a:r>
              <a:rPr lang="en-US" altLang="tr-TR" smtClean="0"/>
              <a:t>Scheme </a:t>
            </a:r>
            <a:r>
              <a:rPr lang="tr-TR" altLang="tr-TR" smtClean="0"/>
              <a:t>bazı</a:t>
            </a:r>
            <a:r>
              <a:rPr lang="en-US" altLang="tr-TR" smtClean="0"/>
              <a:t> buyurgan(</a:t>
            </a:r>
            <a:r>
              <a:rPr lang="tr-TR" altLang="tr-TR" smtClean="0"/>
              <a:t>zorunlu-</a:t>
            </a:r>
            <a:r>
              <a:rPr lang="en-US" altLang="tr-TR" smtClean="0"/>
              <a:t>imperative) </a:t>
            </a:r>
            <a:r>
              <a:rPr lang="tr-TR" altLang="tr-TR" smtClean="0"/>
              <a:t>özellikler içerir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1. </a:t>
            </a:r>
            <a:r>
              <a:rPr lang="en-US" altLang="tr-TR" b="1" smtClean="0">
                <a:latin typeface="Courier New" panose="02070309020205020404" pitchFamily="49" charset="0"/>
              </a:rPr>
              <a:t>SET!</a:t>
            </a:r>
            <a:r>
              <a:rPr lang="en-US" altLang="tr-TR" smtClean="0"/>
              <a:t> </a:t>
            </a:r>
            <a:r>
              <a:rPr lang="tr-TR" altLang="tr-TR" smtClean="0"/>
              <a:t>bir değeri(value) bir ada(</a:t>
            </a:r>
            <a:r>
              <a:rPr lang="en-US" altLang="tr-TR" smtClean="0"/>
              <a:t>name</a:t>
            </a:r>
            <a:r>
              <a:rPr lang="tr-TR" altLang="tr-TR" smtClean="0"/>
              <a:t>) bağlar(</a:t>
            </a:r>
            <a:r>
              <a:rPr lang="en-US" altLang="tr-TR" smtClean="0"/>
              <a:t>bind</a:t>
            </a:r>
            <a:r>
              <a:rPr lang="tr-TR" altLang="tr-TR" smtClean="0"/>
              <a:t>) veya yeniden bağlar(</a:t>
            </a:r>
            <a:r>
              <a:rPr lang="en-US" altLang="tr-TR" smtClean="0"/>
              <a:t>rebind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2. </a:t>
            </a:r>
            <a:r>
              <a:rPr lang="en-US" altLang="tr-TR" b="1" smtClean="0">
                <a:latin typeface="Courier New" panose="02070309020205020404" pitchFamily="49" charset="0"/>
              </a:rPr>
              <a:t>SET-CAR!</a:t>
            </a:r>
            <a:r>
              <a:rPr lang="en-US" altLang="tr-TR" smtClean="0"/>
              <a:t> </a:t>
            </a:r>
            <a:r>
              <a:rPr lang="tr-TR" altLang="tr-TR" smtClean="0"/>
              <a:t>bir listenin </a:t>
            </a:r>
            <a:r>
              <a:rPr lang="en-US" altLang="tr-TR" b="1" smtClean="0">
                <a:latin typeface="Courier New" panose="02070309020205020404" pitchFamily="49" charset="0"/>
              </a:rPr>
              <a:t>car</a:t>
            </a:r>
            <a:r>
              <a:rPr lang="tr-TR" altLang="tr-TR" b="1" smtClean="0">
                <a:latin typeface="Courier New" panose="02070309020205020404" pitchFamily="49" charset="0"/>
              </a:rPr>
              <a:t> </a:t>
            </a:r>
            <a:r>
              <a:rPr lang="tr-TR" altLang="tr-TR" smtClean="0"/>
              <a:t>’ını değiştirir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3. </a:t>
            </a:r>
            <a:r>
              <a:rPr lang="en-US" altLang="tr-TR" b="1" smtClean="0">
                <a:latin typeface="Courier New" panose="02070309020205020404" pitchFamily="49" charset="0"/>
              </a:rPr>
              <a:t>SET-CDR!</a:t>
            </a:r>
            <a:r>
              <a:rPr lang="en-US" altLang="tr-TR" smtClean="0"/>
              <a:t> </a:t>
            </a:r>
            <a:r>
              <a:rPr lang="tr-TR" altLang="tr-TR" smtClean="0"/>
              <a:t>bir listenin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cdr</a:t>
            </a:r>
            <a:r>
              <a:rPr lang="en-US" altLang="tr-TR" smtClean="0"/>
              <a:t> </a:t>
            </a:r>
            <a:r>
              <a:rPr lang="tr-TR" altLang="tr-TR" smtClean="0"/>
              <a:t>kısmını değiştirir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8DCBA82D-967B-428F-B41F-63018BEFC83D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COMMON LISP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LISP</a:t>
            </a:r>
            <a:r>
              <a:rPr lang="tr-TR" altLang="tr-TR" smtClean="0"/>
              <a:t>’in popüler diyalektlerine</a:t>
            </a:r>
            <a:r>
              <a:rPr lang="en-US" altLang="tr-TR" smtClean="0"/>
              <a:t> </a:t>
            </a:r>
            <a:r>
              <a:rPr lang="tr-TR" altLang="tr-TR" smtClean="0"/>
              <a:t>ait çoğu özelliklerin </a:t>
            </a:r>
            <a:r>
              <a:rPr lang="en-US" altLang="tr-TR" smtClean="0"/>
              <a:t>1980</a:t>
            </a:r>
            <a:r>
              <a:rPr lang="tr-TR" altLang="tr-TR" smtClean="0"/>
              <a:t>lerin başlarında ortaya çıkmış bir birleşimidir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Büyük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karmaşık bir</a:t>
            </a:r>
            <a:r>
              <a:rPr lang="en-US" altLang="tr-TR" smtClean="0"/>
              <a:t> dil</a:t>
            </a:r>
            <a:r>
              <a:rPr lang="tr-TR" altLang="tr-TR" smtClean="0"/>
              <a:t>dir</a:t>
            </a:r>
            <a:r>
              <a:rPr lang="en-US" altLang="tr-TR" smtClean="0"/>
              <a:t>– Scheme</a:t>
            </a:r>
            <a:r>
              <a:rPr lang="tr-TR" altLang="tr-TR" smtClean="0"/>
              <a:t>’nin tersi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460449F1-17FC-418A-BEB7-917C53062E44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COMMON LISP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İçeriği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tr-TR" altLang="tr-TR" smtClean="0"/>
              <a:t>kayıtlar(</a:t>
            </a:r>
            <a:r>
              <a:rPr lang="en-US" altLang="tr-TR" smtClean="0"/>
              <a:t>records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</a:p>
          <a:p>
            <a:pPr lvl="1" eaLnBrk="1" hangingPunct="1"/>
            <a:r>
              <a:rPr lang="tr-TR" altLang="tr-TR" smtClean="0"/>
              <a:t>diziler(</a:t>
            </a:r>
            <a:r>
              <a:rPr lang="en-US" altLang="tr-TR" smtClean="0"/>
              <a:t>arrays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</a:p>
          <a:p>
            <a:pPr lvl="1" eaLnBrk="1" hangingPunct="1"/>
            <a:r>
              <a:rPr lang="tr-TR" altLang="tr-TR" smtClean="0"/>
              <a:t>karmaşık sayılar(</a:t>
            </a:r>
            <a:r>
              <a:rPr lang="en-US" altLang="tr-TR" smtClean="0"/>
              <a:t>complex numbers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karakter stringleri(</a:t>
            </a:r>
            <a:r>
              <a:rPr lang="en-US" altLang="tr-TR" smtClean="0"/>
              <a:t>character strings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güçlü I/O yetenekleri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erişim kontrollü(</a:t>
            </a:r>
            <a:r>
              <a:rPr lang="en-US" altLang="tr-TR" smtClean="0"/>
              <a:t>access control</a:t>
            </a:r>
            <a:r>
              <a:rPr lang="tr-TR" altLang="tr-TR" smtClean="0"/>
              <a:t>) paketler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Scheme</a:t>
            </a:r>
            <a:r>
              <a:rPr lang="tr-TR" altLang="tr-TR" smtClean="0"/>
              <a:t>’deki gibi </a:t>
            </a:r>
            <a:r>
              <a:rPr lang="en-US" altLang="tr-TR" smtClean="0"/>
              <a:t>buyurgan(imperative) </a:t>
            </a:r>
            <a:r>
              <a:rPr lang="tr-TR" altLang="tr-TR" smtClean="0"/>
              <a:t>özellikler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yinelenen(</a:t>
            </a:r>
            <a:r>
              <a:rPr lang="en-US" altLang="tr-TR" smtClean="0"/>
              <a:t>iterative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k</a:t>
            </a:r>
            <a:r>
              <a:rPr lang="en-US" altLang="tr-TR" smtClean="0"/>
              <a:t>ontrol </a:t>
            </a:r>
            <a:r>
              <a:rPr lang="tr-TR" altLang="tr-TR" smtClean="0"/>
              <a:t>ifadeleri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11C79EAE-37CD-4F6E-AEAC-B26CFF0A0FE7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COMMON LISP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Örnek</a:t>
            </a:r>
            <a:r>
              <a:rPr lang="en-US" altLang="tr-TR" sz="2400" smtClean="0"/>
              <a:t> (</a:t>
            </a:r>
            <a:r>
              <a:rPr lang="tr-TR" altLang="tr-TR" sz="2400" smtClean="0"/>
              <a:t>yinelenen küme üyeliği</a:t>
            </a:r>
            <a:r>
              <a:rPr lang="en-US" altLang="tr-TR" sz="2400" smtClean="0"/>
              <a:t>, member</a:t>
            </a:r>
            <a:r>
              <a:rPr lang="tr-TR" altLang="tr-TR" sz="2400" smtClean="0"/>
              <a:t> (üye) </a:t>
            </a:r>
            <a:r>
              <a:rPr lang="en-US" altLang="tr-TR" sz="24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(DEFUN iterative_member (atm lst)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(PROG 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loop_1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(COND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((NULL lst) (RETURN NIL))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((EQUAL atm (CAR lst))(RETURN T))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(SETQ lst (CDR lst))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(GO loop_1)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4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3391DB20-5AE1-4209-8CD2-6886F5879EAA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ML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467600" cy="49530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Sentaksı LISP’den daha çok Pascala yakın olan bir statik-kapsamlı(</a:t>
            </a:r>
            <a:r>
              <a:rPr lang="en-US" altLang="tr-TR" sz="2400" smtClean="0"/>
              <a:t>static-scoped</a:t>
            </a:r>
            <a:r>
              <a:rPr lang="tr-TR" altLang="tr-TR" sz="2400" smtClean="0"/>
              <a:t>)</a:t>
            </a:r>
            <a:r>
              <a:rPr lang="en-US" altLang="tr-TR" sz="2400" smtClean="0"/>
              <a:t> fonksiyonel dil</a:t>
            </a:r>
            <a:r>
              <a:rPr lang="tr-TR" altLang="tr-TR" sz="2400" smtClean="0"/>
              <a:t>dir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Tip tanımlamaları(</a:t>
            </a:r>
            <a:r>
              <a:rPr lang="en-US" altLang="tr-TR" sz="2400" smtClean="0"/>
              <a:t>type declarations</a:t>
            </a:r>
            <a:r>
              <a:rPr lang="tr-TR" altLang="tr-TR" sz="2400" smtClean="0"/>
              <a:t>) kullanır</a:t>
            </a:r>
            <a:r>
              <a:rPr lang="en-US" altLang="tr-TR" sz="2400" smtClean="0"/>
              <a:t>, </a:t>
            </a:r>
            <a:r>
              <a:rPr lang="tr-TR" altLang="tr-TR" sz="2400" smtClean="0"/>
              <a:t>fakat aynı zamanda</a:t>
            </a:r>
            <a:r>
              <a:rPr lang="en-US" altLang="tr-TR" sz="2400" smtClean="0"/>
              <a:t> </a:t>
            </a:r>
            <a:r>
              <a:rPr lang="tr-TR" altLang="tr-TR" sz="2400" smtClean="0"/>
              <a:t>tanımsız(</a:t>
            </a:r>
            <a:r>
              <a:rPr lang="en-US" altLang="tr-TR" sz="2400" smtClean="0"/>
              <a:t>undeclared</a:t>
            </a:r>
            <a:r>
              <a:rPr lang="tr-TR" altLang="tr-TR" sz="2400" smtClean="0"/>
              <a:t>) değişkenlerin tiplerini belirlemek için </a:t>
            </a:r>
            <a:r>
              <a:rPr lang="tr-TR" altLang="tr-TR" sz="2400" smtClean="0">
                <a:solidFill>
                  <a:schemeClr val="accent2"/>
                </a:solidFill>
              </a:rPr>
              <a:t>tip çıkarma(</a:t>
            </a:r>
            <a:r>
              <a:rPr lang="en-US" altLang="tr-TR" sz="2400" smtClean="0">
                <a:solidFill>
                  <a:schemeClr val="accent2"/>
                </a:solidFill>
              </a:rPr>
              <a:t>type inferencing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kullanır</a:t>
            </a:r>
            <a:r>
              <a:rPr lang="en-US" altLang="tr-TR" sz="2400" smtClean="0"/>
              <a:t> (Bölüm 5</a:t>
            </a:r>
            <a:r>
              <a:rPr lang="tr-TR" altLang="tr-TR" sz="2400" smtClean="0"/>
              <a:t> de anlatılacak</a:t>
            </a:r>
            <a:r>
              <a:rPr lang="en-US" altLang="tr-TR" sz="2400" smtClean="0"/>
              <a:t>)</a:t>
            </a:r>
          </a:p>
          <a:p>
            <a:pPr eaLnBrk="1" hangingPunct="1"/>
            <a:r>
              <a:rPr lang="tr-TR" altLang="tr-TR" sz="2400" smtClean="0">
                <a:solidFill>
                  <a:srgbClr val="FF0000"/>
                </a:solidFill>
              </a:rPr>
              <a:t>S</a:t>
            </a:r>
            <a:r>
              <a:rPr lang="en-US" altLang="tr-TR" sz="2400" smtClean="0">
                <a:solidFill>
                  <a:srgbClr val="FF0000"/>
                </a:solidFill>
              </a:rPr>
              <a:t>trongly typed</a:t>
            </a:r>
            <a:r>
              <a:rPr lang="tr-TR" altLang="tr-TR" sz="2400" smtClean="0"/>
              <a:t>’tır</a:t>
            </a:r>
            <a:r>
              <a:rPr lang="en-US" altLang="tr-TR" sz="2400" smtClean="0"/>
              <a:t> (Scheme </a:t>
            </a:r>
            <a:r>
              <a:rPr lang="tr-TR" altLang="tr-TR" sz="2400" smtClean="0"/>
              <a:t>temelde</a:t>
            </a:r>
            <a:r>
              <a:rPr lang="en-US" altLang="tr-TR" sz="2400" smtClean="0"/>
              <a:t> </a:t>
            </a:r>
            <a:r>
              <a:rPr lang="tr-TR" altLang="tr-TR" sz="2400" smtClean="0"/>
              <a:t>tipsizdir(</a:t>
            </a:r>
            <a:r>
              <a:rPr lang="en-US" altLang="tr-TR" sz="2400" smtClean="0"/>
              <a:t>typeless</a:t>
            </a:r>
            <a:r>
              <a:rPr lang="tr-TR" altLang="tr-TR" sz="2400" smtClean="0"/>
              <a:t>)</a:t>
            </a:r>
            <a:r>
              <a:rPr lang="en-US" altLang="tr-TR" sz="2400" smtClean="0"/>
              <a:t>)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</a:t>
            </a:r>
            <a:r>
              <a:rPr lang="tr-TR" altLang="tr-TR" sz="2400" smtClean="0"/>
              <a:t>tip baskısı(</a:t>
            </a:r>
            <a:r>
              <a:rPr lang="en-US" altLang="tr-TR" sz="2400" smtClean="0"/>
              <a:t>type coercions</a:t>
            </a:r>
            <a:r>
              <a:rPr lang="tr-TR" altLang="tr-TR" sz="2400" smtClean="0"/>
              <a:t>) yoktur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İstisna yakalama(</a:t>
            </a:r>
            <a:r>
              <a:rPr lang="en-US" altLang="tr-TR" sz="2400" smtClean="0"/>
              <a:t>exception handling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</a:t>
            </a:r>
            <a:r>
              <a:rPr lang="tr-TR" altLang="tr-TR" sz="2400" smtClean="0"/>
              <a:t>soyut veri tipleri(</a:t>
            </a:r>
            <a:r>
              <a:rPr lang="en-US" altLang="tr-TR" sz="2400" smtClean="0"/>
              <a:t>abstract data types</a:t>
            </a:r>
            <a:r>
              <a:rPr lang="tr-TR" altLang="tr-TR" sz="2400" smtClean="0"/>
              <a:t>) oluşturmak için bir modül özelliği içerir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2799AE35-C615-44E7-A516-586401DEA7E7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ML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L</a:t>
            </a:r>
            <a:r>
              <a:rPr lang="en-US" altLang="tr-TR" smtClean="0"/>
              <a:t>ist</a:t>
            </a:r>
            <a:r>
              <a:rPr lang="tr-TR" altLang="tr-TR" smtClean="0"/>
              <a:t>eler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list</a:t>
            </a:r>
            <a:r>
              <a:rPr lang="tr-TR" altLang="tr-TR" smtClean="0"/>
              <a:t>e</a:t>
            </a:r>
            <a:r>
              <a:rPr lang="en-US" altLang="tr-TR" smtClean="0"/>
              <a:t> </a:t>
            </a:r>
            <a:r>
              <a:rPr lang="tr-TR" altLang="tr-TR" smtClean="0"/>
              <a:t>işlemleri içerir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val</a:t>
            </a:r>
            <a:r>
              <a:rPr lang="en-US" altLang="tr-TR" smtClean="0"/>
              <a:t> </a:t>
            </a:r>
            <a:r>
              <a:rPr lang="tr-TR" altLang="tr-TR" smtClean="0"/>
              <a:t>ifadesi</a:t>
            </a:r>
            <a:r>
              <a:rPr lang="en-US" altLang="tr-TR" smtClean="0"/>
              <a:t> </a:t>
            </a:r>
            <a:r>
              <a:rPr lang="tr-TR" altLang="tr-TR" smtClean="0"/>
              <a:t>bir adı bir değere(</a:t>
            </a:r>
            <a:r>
              <a:rPr lang="en-US" altLang="tr-TR" smtClean="0"/>
              <a:t>value</a:t>
            </a:r>
            <a:r>
              <a:rPr lang="tr-TR" altLang="tr-TR" smtClean="0"/>
              <a:t>) bağlar</a:t>
            </a:r>
            <a:r>
              <a:rPr lang="en-US" altLang="tr-TR" smtClean="0"/>
              <a:t> (Scheme</a:t>
            </a:r>
            <a:r>
              <a:rPr lang="tr-TR" altLang="tr-TR" smtClean="0"/>
              <a:t>’deki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DEFINE</a:t>
            </a:r>
            <a:r>
              <a:rPr lang="tr-TR" altLang="tr-TR" smtClean="0"/>
              <a:t>’a çok benzer</a:t>
            </a:r>
            <a:r>
              <a:rPr lang="en-US" altLang="tr-TR" smtClean="0"/>
              <a:t>)</a:t>
            </a:r>
          </a:p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 </a:t>
            </a:r>
            <a:r>
              <a:rPr lang="tr-TR" altLang="tr-TR" smtClean="0"/>
              <a:t>tanımlama</a:t>
            </a:r>
            <a:r>
              <a:rPr lang="en-US" altLang="tr-TR" smtClean="0"/>
              <a:t> </a:t>
            </a:r>
            <a:r>
              <a:rPr lang="tr-TR" altLang="tr-TR" smtClean="0"/>
              <a:t>biçimi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</a:t>
            </a:r>
            <a:r>
              <a:rPr lang="en-US" altLang="tr-TR" b="1" smtClean="0">
                <a:latin typeface="Courier New" panose="02070309020205020404" pitchFamily="49" charset="0"/>
              </a:rPr>
              <a:t> fun</a:t>
            </a:r>
            <a:r>
              <a:rPr lang="en-US" altLang="tr-TR" smtClean="0"/>
              <a:t> fonksiyon_</a:t>
            </a:r>
            <a:r>
              <a:rPr lang="tr-TR" altLang="tr-TR" smtClean="0"/>
              <a:t>adı</a:t>
            </a:r>
            <a:r>
              <a:rPr lang="en-US" altLang="tr-TR" smtClean="0"/>
              <a:t> (formal_paramet</a:t>
            </a:r>
            <a:r>
              <a:rPr lang="tr-TR" altLang="tr-TR" smtClean="0"/>
              <a:t>reler</a:t>
            </a:r>
            <a:r>
              <a:rPr lang="en-US" altLang="tr-TR" smtClean="0"/>
              <a:t>) = 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   fonksiyon_</a:t>
            </a:r>
            <a:r>
              <a:rPr lang="tr-TR" altLang="tr-TR" smtClean="0"/>
              <a:t>govdesi</a:t>
            </a:r>
            <a:r>
              <a:rPr lang="en-US" altLang="tr-TR" smtClean="0"/>
              <a:t>_</a:t>
            </a:r>
            <a:r>
              <a:rPr lang="tr-TR" altLang="tr-TR" smtClean="0"/>
              <a:t>ifadesi</a:t>
            </a:r>
            <a:r>
              <a:rPr lang="en-US" altLang="tr-TR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örn., 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fun cube (x : int) = x * x * x;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A2BB1D75-0568-4691-AED5-AE1DF4B2E189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ML</a:t>
            </a:r>
            <a:r>
              <a:rPr lang="tr-TR" altLang="tr-TR" smtClean="0"/>
              <a:t>’e benzer</a:t>
            </a:r>
            <a:r>
              <a:rPr lang="en-US" altLang="tr-TR" smtClean="0"/>
              <a:t> (s</a:t>
            </a:r>
            <a:r>
              <a:rPr lang="tr-TR" altLang="tr-TR" smtClean="0"/>
              <a:t>e</a:t>
            </a:r>
            <a:r>
              <a:rPr lang="en-US" altLang="tr-TR" smtClean="0"/>
              <a:t>nta</a:t>
            </a:r>
            <a:r>
              <a:rPr lang="tr-TR" altLang="tr-TR" smtClean="0"/>
              <a:t>ks</a:t>
            </a:r>
            <a:r>
              <a:rPr lang="en-US" altLang="tr-TR" smtClean="0"/>
              <a:t>, </a:t>
            </a:r>
            <a:r>
              <a:rPr lang="tr-TR" altLang="tr-TR" smtClean="0"/>
              <a:t>statik kapsamlı(</a:t>
            </a:r>
            <a:r>
              <a:rPr lang="en-US" altLang="tr-TR" smtClean="0"/>
              <a:t>static scoped</a:t>
            </a:r>
            <a:r>
              <a:rPr lang="tr-TR" altLang="tr-TR" smtClean="0"/>
              <a:t>)</a:t>
            </a:r>
            <a:r>
              <a:rPr lang="en-US" altLang="tr-TR" smtClean="0"/>
              <a:t>, strongly typed, type inferencing)</a:t>
            </a:r>
          </a:p>
          <a:p>
            <a:pPr eaLnBrk="1" hangingPunct="1"/>
            <a:r>
              <a:rPr lang="en-US" altLang="tr-TR" smtClean="0"/>
              <a:t>ML </a:t>
            </a:r>
            <a:r>
              <a:rPr lang="tr-TR" altLang="tr-TR" smtClean="0"/>
              <a:t>den</a:t>
            </a:r>
            <a:r>
              <a:rPr lang="en-US" altLang="tr-TR" smtClean="0"/>
              <a:t>(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çoğu</a:t>
            </a:r>
            <a:r>
              <a:rPr lang="en-US" altLang="tr-TR" smtClean="0"/>
              <a:t> </a:t>
            </a:r>
            <a:r>
              <a:rPr lang="tr-TR" altLang="tr-TR" smtClean="0"/>
              <a:t>diğer</a:t>
            </a:r>
            <a:r>
              <a:rPr lang="en-US" altLang="tr-TR" smtClean="0"/>
              <a:t> fonksiyonel diller</a:t>
            </a:r>
            <a:r>
              <a:rPr lang="tr-TR" altLang="tr-TR" smtClean="0"/>
              <a:t>den</a:t>
            </a:r>
            <a:r>
              <a:rPr lang="en-US" altLang="tr-TR" smtClean="0"/>
              <a:t>) </a:t>
            </a:r>
            <a:r>
              <a:rPr lang="tr-TR" altLang="tr-TR" smtClean="0"/>
              <a:t>farklıdır çünkü</a:t>
            </a:r>
            <a:r>
              <a:rPr lang="en-US" altLang="tr-TR" smtClean="0"/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tamamen(</a:t>
            </a:r>
            <a:r>
              <a:rPr lang="en-US" altLang="tr-TR" smtClean="0">
                <a:solidFill>
                  <a:schemeClr val="accent2"/>
                </a:solidFill>
              </a:rPr>
              <a:t>purely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/>
              <a:t>fonksiyonel</a:t>
            </a:r>
            <a:r>
              <a:rPr lang="tr-TR" altLang="tr-TR" smtClean="0"/>
              <a:t>dir</a:t>
            </a:r>
            <a:r>
              <a:rPr lang="en-US" altLang="tr-TR" smtClean="0"/>
              <a:t> (örn., </a:t>
            </a:r>
            <a:r>
              <a:rPr lang="tr-TR" altLang="tr-TR" smtClean="0"/>
              <a:t>değişkenler yoktur</a:t>
            </a:r>
            <a:r>
              <a:rPr lang="en-US" altLang="tr-TR" smtClean="0"/>
              <a:t>, </a:t>
            </a:r>
            <a:r>
              <a:rPr lang="tr-TR" altLang="tr-TR" smtClean="0"/>
              <a:t>atama ifadeleri yoktur</a:t>
            </a:r>
            <a:r>
              <a:rPr lang="en-US" altLang="tr-TR" smtClean="0"/>
              <a:t>, </a:t>
            </a:r>
            <a:r>
              <a:rPr lang="tr-TR" altLang="tr-TR" smtClean="0"/>
              <a:t>hiçbir çeşit yan etki yoktur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A2C40549-6FA8-482F-A931-159E8CD8D104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En önemli özellikler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Tembel değerlendirme(</a:t>
            </a:r>
            <a:r>
              <a:rPr lang="en-US" altLang="tr-TR" smtClean="0">
                <a:solidFill>
                  <a:schemeClr val="accent2"/>
                </a:solidFill>
              </a:rPr>
              <a:t>lazy evaluation</a:t>
            </a:r>
            <a:r>
              <a:rPr lang="tr-TR" altLang="tr-TR" smtClean="0">
                <a:solidFill>
                  <a:schemeClr val="accent2"/>
                </a:solidFill>
              </a:rPr>
              <a:t>) </a:t>
            </a:r>
            <a:r>
              <a:rPr lang="tr-TR" altLang="tr-TR" smtClean="0"/>
              <a:t>kullanır</a:t>
            </a:r>
            <a:r>
              <a:rPr lang="en-US" altLang="tr-TR" smtClean="0"/>
              <a:t> (</a:t>
            </a:r>
            <a:r>
              <a:rPr lang="tr-TR" altLang="tr-TR" smtClean="0"/>
              <a:t>değer gerekmediği sürece hiçbir alt-ifadeyi değerlendirme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Liste kapsamları(</a:t>
            </a:r>
            <a:r>
              <a:rPr lang="en-US" altLang="tr-TR" smtClean="0">
                <a:solidFill>
                  <a:schemeClr val="accent2"/>
                </a:solidFill>
              </a:rPr>
              <a:t>list comprehensions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, </a:t>
            </a:r>
            <a:r>
              <a:rPr lang="tr-TR" altLang="tr-TR" smtClean="0"/>
              <a:t>sonsuz listelerle çalışabilmeye izin verir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D800B271-3234-4C76-891E-72E2F705EDF4}" type="slidenum">
              <a:rPr lang="en-US" altLang="tr-TR" sz="1000">
                <a:latin typeface="Arial" panose="020B0604020202020204" pitchFamily="34" charset="0"/>
              </a:rPr>
              <a:pPr/>
              <a:t>48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</a:t>
            </a:r>
            <a:r>
              <a:rPr lang="tr-TR" altLang="tr-TR" smtClean="0"/>
              <a:t>i</a:t>
            </a:r>
            <a:endParaRPr lang="en-US" altLang="tr-TR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6951663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1. Fibonacci </a:t>
            </a:r>
            <a:r>
              <a:rPr lang="tr-TR" altLang="tr-TR" smtClean="0"/>
              <a:t>sayıları</a:t>
            </a:r>
            <a:r>
              <a:rPr lang="en-US" altLang="tr-TR" smtClean="0"/>
              <a:t> (fonksiyon </a:t>
            </a:r>
            <a:r>
              <a:rPr lang="tr-TR" altLang="tr-TR" smtClean="0"/>
              <a:t>tanımlarını</a:t>
            </a:r>
            <a:r>
              <a:rPr lang="en-US" altLang="tr-TR" smtClean="0"/>
              <a:t> </a:t>
            </a:r>
            <a:r>
              <a:rPr lang="tr-TR" altLang="tr-TR" smtClean="0"/>
              <a:t>farklı</a:t>
            </a:r>
            <a:r>
              <a:rPr lang="en-US" altLang="tr-TR" smtClean="0"/>
              <a:t> parametre </a:t>
            </a:r>
            <a:r>
              <a:rPr lang="tr-TR" altLang="tr-TR" smtClean="0"/>
              <a:t>biçimleriyle gösterir</a:t>
            </a:r>
            <a:r>
              <a:rPr lang="en-US" altLang="tr-TR" smtClean="0"/>
              <a:t>)</a:t>
            </a:r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fib 0 = 1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fib 1 = 1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fib (n + 2) = fib (n + 1)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        + fib 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6EB9FAF0-D8DA-4B5A-9128-4B3206340E05}" type="slidenum">
              <a:rPr lang="en-US" altLang="tr-TR" sz="1000">
                <a:latin typeface="Arial" panose="020B0604020202020204" pitchFamily="34" charset="0"/>
              </a:rPr>
              <a:pPr/>
              <a:t>49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</a:t>
            </a:r>
            <a:r>
              <a:rPr lang="tr-TR" altLang="tr-TR" smtClean="0"/>
              <a:t>i</a:t>
            </a:r>
            <a:endParaRPr lang="en-US" altLang="tr-TR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2. </a:t>
            </a:r>
            <a:r>
              <a:rPr lang="tr-TR" altLang="tr-TR" smtClean="0"/>
              <a:t>Faktoriyel(</a:t>
            </a:r>
            <a:r>
              <a:rPr lang="en-US" altLang="tr-TR" smtClean="0"/>
              <a:t>Factorial</a:t>
            </a:r>
            <a:r>
              <a:rPr lang="tr-TR" altLang="tr-TR" smtClean="0"/>
              <a:t>)</a:t>
            </a:r>
            <a:r>
              <a:rPr lang="en-US" altLang="tr-TR" smtClean="0"/>
              <a:t> (guard</a:t>
            </a:r>
            <a:r>
              <a:rPr lang="tr-TR" altLang="tr-TR" smtClean="0"/>
              <a:t>ları gösterir</a:t>
            </a:r>
            <a:r>
              <a:rPr lang="en-US" altLang="tr-TR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b="1" smtClean="0">
                <a:latin typeface="Courier New" panose="02070309020205020404" pitchFamily="49" charset="0"/>
              </a:rPr>
              <a:t>fact n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| n == 0 = 1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| n &gt; 0 = n * fact (n - 1)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</a:t>
            </a:r>
            <a:r>
              <a:rPr lang="tr-TR" altLang="tr-TR" smtClean="0"/>
              <a:t>Özel kelime</a:t>
            </a:r>
            <a:r>
              <a:rPr lang="en-US" altLang="tr-TR" smtClean="0"/>
              <a:t>  </a:t>
            </a:r>
            <a:r>
              <a:rPr lang="en-US" altLang="tr-TR" b="1" smtClean="0">
                <a:latin typeface="Courier New" panose="02070309020205020404" pitchFamily="49" charset="0"/>
              </a:rPr>
              <a:t>otherwise</a:t>
            </a:r>
            <a:r>
              <a:rPr lang="en-US" altLang="tr-TR" smtClean="0"/>
              <a:t> guard</a:t>
            </a:r>
            <a:r>
              <a:rPr lang="tr-TR" altLang="tr-TR" smtClean="0"/>
              <a:t> olarak görünebilir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A825A86-247D-4AFB-821E-44D7ADFFA5B5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Matematiksel Fonksiyonlar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Tanım</a:t>
            </a:r>
            <a:r>
              <a:rPr lang="en-US" altLang="tr-TR" smtClean="0"/>
              <a:t>: </a:t>
            </a:r>
            <a:r>
              <a:rPr lang="tr-TR" altLang="tr-TR" smtClean="0"/>
              <a:t>Bir</a:t>
            </a:r>
            <a:r>
              <a:rPr lang="en-US" altLang="tr-TR" smtClean="0"/>
              <a:t> </a:t>
            </a:r>
            <a:r>
              <a:rPr lang="tr-TR" altLang="tr-TR" smtClean="0"/>
              <a:t>m</a:t>
            </a:r>
            <a:r>
              <a:rPr lang="en-US" altLang="tr-TR" smtClean="0"/>
              <a:t>atematiksel f</a:t>
            </a:r>
            <a:r>
              <a:rPr lang="tr-TR" altLang="tr-TR" smtClean="0"/>
              <a:t>o</a:t>
            </a:r>
            <a:r>
              <a:rPr lang="en-US" altLang="tr-TR" smtClean="0"/>
              <a:t>n</a:t>
            </a:r>
            <a:r>
              <a:rPr lang="tr-TR" altLang="tr-TR" smtClean="0"/>
              <a:t>ks</a:t>
            </a:r>
            <a:r>
              <a:rPr lang="en-US" altLang="tr-TR" smtClean="0"/>
              <a:t>i</a:t>
            </a:r>
            <a:r>
              <a:rPr lang="tr-TR" altLang="tr-TR" smtClean="0"/>
              <a:t>y</a:t>
            </a:r>
            <a:r>
              <a:rPr lang="en-US" altLang="tr-TR" smtClean="0"/>
              <a:t>on</a:t>
            </a:r>
            <a:r>
              <a:rPr lang="tr-TR" altLang="tr-TR" smtClean="0"/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tanım kümesi(</a:t>
            </a:r>
            <a:r>
              <a:rPr lang="en-US" altLang="tr-TR" smtClean="0">
                <a:solidFill>
                  <a:schemeClr val="accent2"/>
                </a:solidFill>
              </a:rPr>
              <a:t>domain set</a:t>
            </a:r>
            <a:r>
              <a:rPr lang="tr-TR" altLang="tr-TR" smtClean="0">
                <a:solidFill>
                  <a:schemeClr val="accent2"/>
                </a:solidFill>
              </a:rPr>
              <a:t>) </a:t>
            </a:r>
            <a:r>
              <a:rPr lang="tr-TR" altLang="tr-TR" smtClean="0"/>
              <a:t>adı verilen</a:t>
            </a:r>
            <a:r>
              <a:rPr lang="en-US" altLang="tr-TR" smtClean="0"/>
              <a:t> bir k</a:t>
            </a:r>
            <a:r>
              <a:rPr lang="tr-TR" altLang="tr-TR" smtClean="0"/>
              <a:t>ümenin(</a:t>
            </a:r>
            <a:r>
              <a:rPr lang="en-US" altLang="tr-TR" smtClean="0"/>
              <a:t>set</a:t>
            </a:r>
            <a:r>
              <a:rPr lang="tr-TR" altLang="tr-TR" smtClean="0"/>
              <a:t>) üyelerinin (</a:t>
            </a:r>
            <a:r>
              <a:rPr lang="en-US" altLang="tr-TR" smtClean="0"/>
              <a:t>members</a:t>
            </a:r>
            <a:r>
              <a:rPr lang="tr-TR" altLang="tr-TR" smtClean="0"/>
              <a:t>), </a:t>
            </a:r>
            <a:r>
              <a:rPr lang="tr-TR" altLang="tr-TR" smtClean="0">
                <a:solidFill>
                  <a:schemeClr val="accent2"/>
                </a:solidFill>
              </a:rPr>
              <a:t>değer kümesi(</a:t>
            </a:r>
            <a:r>
              <a:rPr lang="en-US" altLang="tr-TR" smtClean="0">
                <a:solidFill>
                  <a:schemeClr val="accent2"/>
                </a:solidFill>
              </a:rPr>
              <a:t>range set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tr-TR" altLang="tr-TR" smtClean="0"/>
              <a:t> adı verilen diğer bir küme ile</a:t>
            </a:r>
            <a:r>
              <a:rPr lang="en-US" altLang="tr-TR" smtClean="0"/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eşlenmesidir(</a:t>
            </a:r>
            <a:r>
              <a:rPr lang="en-US" altLang="tr-TR" smtClean="0">
                <a:solidFill>
                  <a:schemeClr val="accent2"/>
                </a:solidFill>
              </a:rPr>
              <a:t>mapping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Bir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chemeClr val="accent2"/>
                </a:solidFill>
              </a:rPr>
              <a:t>lambda </a:t>
            </a:r>
            <a:r>
              <a:rPr lang="tr-TR" altLang="tr-TR" smtClean="0">
                <a:solidFill>
                  <a:schemeClr val="accent2"/>
                </a:solidFill>
              </a:rPr>
              <a:t>ifadesi(</a:t>
            </a:r>
            <a:r>
              <a:rPr lang="en-US" altLang="tr-TR" smtClean="0">
                <a:solidFill>
                  <a:schemeClr val="accent2"/>
                </a:solidFill>
              </a:rPr>
              <a:t>lambda expression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/>
              <a:t> </a:t>
            </a:r>
            <a:r>
              <a:rPr lang="tr-TR" altLang="tr-TR" smtClean="0"/>
              <a:t>bir fonksiyonun parametresini/parametrelerini ve eşlenmesini(mapping) belirler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   </a:t>
            </a:r>
            <a:r>
              <a:rPr lang="en-US" altLang="tr-TR" smtClean="0">
                <a:sym typeface="Symbol" panose="05050102010706020507" pitchFamily="18" charset="2"/>
              </a:rPr>
              <a:t></a:t>
            </a:r>
            <a:r>
              <a:rPr lang="en-US" altLang="tr-TR" smtClean="0"/>
              <a:t>(x) x * x *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mtClean="0"/>
              <a:t>        </a:t>
            </a:r>
            <a:r>
              <a:rPr lang="en-US" altLang="tr-TR" smtClean="0"/>
              <a:t>cube (x) = x * x * x </a:t>
            </a:r>
            <a:r>
              <a:rPr lang="tr-TR" altLang="tr-TR" smtClean="0"/>
              <a:t>  fonksiyonu için.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DCC792F1-B63D-4E05-BCC5-A610F4F70F81}" type="slidenum">
              <a:rPr lang="en-US" altLang="tr-TR" sz="1000">
                <a:latin typeface="Arial" panose="020B0604020202020204" pitchFamily="34" charset="0"/>
              </a:rPr>
              <a:pPr/>
              <a:t>50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</a:t>
            </a:r>
            <a:r>
              <a:rPr lang="tr-TR" altLang="tr-TR" smtClean="0"/>
              <a:t>i</a:t>
            </a:r>
            <a:endParaRPr lang="en-US" altLang="tr-TR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543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3. List</a:t>
            </a:r>
            <a:r>
              <a:rPr lang="tr-TR" altLang="tr-TR" smtClean="0"/>
              <a:t>e işlemleri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List</a:t>
            </a:r>
            <a:r>
              <a:rPr lang="tr-TR" altLang="tr-TR" smtClean="0"/>
              <a:t>e gösterimi(</a:t>
            </a:r>
            <a:r>
              <a:rPr lang="en-US" altLang="tr-TR" smtClean="0"/>
              <a:t>notation</a:t>
            </a:r>
            <a:r>
              <a:rPr lang="tr-TR" altLang="tr-TR" smtClean="0"/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elemanları köşeli parantez içine yaz</a:t>
            </a:r>
            <a:r>
              <a:rPr lang="en-US" altLang="tr-TR" smtClean="0"/>
              <a:t>  </a:t>
            </a:r>
          </a:p>
          <a:p>
            <a:pPr lvl="1" eaLnBrk="1" hangingPunct="1">
              <a:buFontTx/>
              <a:buNone/>
            </a:pPr>
            <a:r>
              <a:rPr lang="en-US" altLang="tr-TR" smtClean="0"/>
              <a:t>örn., </a:t>
            </a:r>
            <a:r>
              <a:rPr lang="en-US" altLang="tr-TR" b="1" smtClean="0">
                <a:latin typeface="Courier New" panose="02070309020205020404" pitchFamily="49" charset="0"/>
              </a:rPr>
              <a:t>directions = [“north”,                   “south”, “east”, “west”]</a:t>
            </a:r>
          </a:p>
          <a:p>
            <a:pPr lvl="1" eaLnBrk="1" hangingPunct="1"/>
            <a:r>
              <a:rPr lang="tr-TR" altLang="tr-TR" smtClean="0"/>
              <a:t>Uzunluk(</a:t>
            </a:r>
            <a:r>
              <a:rPr lang="en-US" altLang="tr-TR" smtClean="0"/>
              <a:t>Length</a:t>
            </a:r>
            <a:r>
              <a:rPr lang="tr-TR" altLang="tr-TR" smtClean="0"/>
              <a:t>)</a:t>
            </a:r>
            <a:r>
              <a:rPr lang="en-US" altLang="tr-TR" smtClean="0"/>
              <a:t>: # </a:t>
            </a:r>
          </a:p>
          <a:p>
            <a:pPr lvl="1" eaLnBrk="1" hangingPunct="1">
              <a:buFontTx/>
              <a:buNone/>
            </a:pPr>
            <a:r>
              <a:rPr lang="en-US" altLang="tr-TR" smtClean="0"/>
              <a:t> örn.,  </a:t>
            </a:r>
            <a:r>
              <a:rPr lang="en-US" altLang="tr-TR" b="1" smtClean="0">
                <a:latin typeface="Courier New" panose="02070309020205020404" pitchFamily="49" charset="0"/>
              </a:rPr>
              <a:t>#directions is 4</a:t>
            </a:r>
          </a:p>
          <a:p>
            <a:pPr lvl="1" eaLnBrk="1" hangingPunct="1"/>
            <a:r>
              <a:rPr lang="en-US" altLang="tr-TR" smtClean="0"/>
              <a:t>.. </a:t>
            </a:r>
            <a:r>
              <a:rPr lang="tr-TR" altLang="tr-TR" smtClean="0"/>
              <a:t>o</a:t>
            </a:r>
            <a:r>
              <a:rPr lang="en-US" altLang="tr-TR" smtClean="0"/>
              <a:t>perator</a:t>
            </a:r>
            <a:r>
              <a:rPr lang="tr-TR" altLang="tr-TR" smtClean="0"/>
              <a:t>ü ile a</a:t>
            </a:r>
            <a:r>
              <a:rPr lang="en-US" altLang="tr-TR" smtClean="0"/>
              <a:t>ritmeti</a:t>
            </a:r>
            <a:r>
              <a:rPr lang="tr-TR" altLang="tr-TR" smtClean="0"/>
              <a:t>k</a:t>
            </a:r>
            <a:r>
              <a:rPr lang="en-US" altLang="tr-TR" smtClean="0"/>
              <a:t> seri</a:t>
            </a:r>
            <a:r>
              <a:rPr lang="tr-TR" altLang="tr-TR" smtClean="0"/>
              <a:t>l</a:t>
            </a:r>
            <a:r>
              <a:rPr lang="en-US" altLang="tr-TR" smtClean="0"/>
              <a:t>e</a:t>
            </a:r>
            <a:r>
              <a:rPr lang="tr-TR" altLang="tr-TR" smtClean="0"/>
              <a:t>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/>
              <a:t> örn., </a:t>
            </a:r>
            <a:r>
              <a:rPr lang="en-US" altLang="tr-TR" b="1" smtClean="0">
                <a:latin typeface="Courier New" panose="02070309020205020404" pitchFamily="49" charset="0"/>
              </a:rPr>
              <a:t>[2, 4..10] is [2, 4, 6, 8, 10]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3EF9BFCA-05A1-4D60-B3EA-783D4F55545D}" type="slidenum">
              <a:rPr lang="en-US" altLang="tr-TR" sz="1000">
                <a:latin typeface="Arial" panose="020B0604020202020204" pitchFamily="34" charset="0"/>
              </a:rPr>
              <a:pPr/>
              <a:t>51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</a:t>
            </a:r>
            <a:r>
              <a:rPr lang="tr-TR" altLang="tr-TR" smtClean="0"/>
              <a:t>i</a:t>
            </a:r>
            <a:endParaRPr lang="en-US" altLang="tr-TR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3. List</a:t>
            </a:r>
            <a:r>
              <a:rPr lang="tr-TR" altLang="tr-TR" smtClean="0"/>
              <a:t>e işlemleri</a:t>
            </a:r>
            <a:r>
              <a:rPr lang="en-US" altLang="tr-TR" smtClean="0"/>
              <a:t>(</a:t>
            </a:r>
            <a:r>
              <a:rPr lang="tr-TR" altLang="tr-TR" smtClean="0"/>
              <a:t>devam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en-US" altLang="tr-TR" smtClean="0"/>
              <a:t>++</a:t>
            </a:r>
            <a:r>
              <a:rPr lang="tr-TR" altLang="tr-TR" smtClean="0"/>
              <a:t> ile zincirleme(</a:t>
            </a:r>
            <a:r>
              <a:rPr lang="en-US" altLang="tr-TR" smtClean="0"/>
              <a:t>Catenation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/>
              <a:t>örn., </a:t>
            </a:r>
            <a:r>
              <a:rPr lang="en-US" altLang="tr-TR" b="1" smtClean="0">
                <a:latin typeface="Courier New" panose="02070309020205020404" pitchFamily="49" charset="0"/>
              </a:rPr>
              <a:t>[1, 3] ++ [5, 7]</a:t>
            </a:r>
            <a:r>
              <a:rPr lang="en-US" altLang="tr-TR" smtClean="0"/>
              <a:t> </a:t>
            </a:r>
            <a:r>
              <a:rPr lang="tr-TR" altLang="tr-TR" smtClean="0"/>
              <a:t>şu sonucu verir:</a:t>
            </a:r>
            <a:r>
              <a:rPr lang="en-US" altLang="tr-TR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[1, 3, 5, 7]</a:t>
            </a:r>
          </a:p>
          <a:p>
            <a:pPr lvl="1" eaLnBrk="1" hangingPunct="1"/>
            <a:r>
              <a:rPr lang="tr-TR" altLang="tr-TR" smtClean="0"/>
              <a:t>İki nokta(</a:t>
            </a:r>
            <a:r>
              <a:rPr lang="en-US" altLang="tr-TR" smtClean="0"/>
              <a:t>colon</a:t>
            </a:r>
            <a:r>
              <a:rPr lang="tr-TR" altLang="tr-TR" smtClean="0"/>
              <a:t>) operatötü yoluyla </a:t>
            </a:r>
            <a:r>
              <a:rPr lang="en-US" altLang="tr-TR" smtClean="0"/>
              <a:t>CONS, CAR, CDR (Prolog</a:t>
            </a:r>
            <a:r>
              <a:rPr lang="tr-TR" altLang="tr-TR" smtClean="0"/>
              <a:t>’daki gibi</a:t>
            </a:r>
            <a:r>
              <a:rPr lang="en-US" altLang="tr-TR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tr-TR" smtClean="0"/>
              <a:t>örn., </a:t>
            </a:r>
            <a:r>
              <a:rPr lang="en-US" altLang="tr-TR" b="1" smtClean="0">
                <a:latin typeface="Courier New" panose="02070309020205020404" pitchFamily="49" charset="0"/>
              </a:rPr>
              <a:t>1:[3, 5, 7]</a:t>
            </a:r>
            <a:r>
              <a:rPr lang="en-US" altLang="tr-TR" smtClean="0"/>
              <a:t> </a:t>
            </a:r>
            <a:r>
              <a:rPr lang="tr-TR" altLang="tr-TR" smtClean="0"/>
              <a:t>nin sonucu:</a:t>
            </a:r>
            <a:r>
              <a:rPr lang="en-US" altLang="tr-TR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[1, 3, 5, 7]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8D4FE16C-D5BD-4703-8CF0-5B88AD34910D}" type="slidenum">
              <a:rPr lang="en-US" altLang="tr-TR" sz="1000">
                <a:latin typeface="Arial" panose="020B0604020202020204" pitchFamily="34" charset="0"/>
              </a:rPr>
              <a:pPr/>
              <a:t>52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örnekleri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product [] 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product (a:x) = a * product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tr-TR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fact n = product [1..n]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91DB54A6-2FA5-4D58-87E7-4FD4E4D56CC3}" type="slidenum">
              <a:rPr lang="en-US" altLang="tr-TR" sz="1000">
                <a:latin typeface="Arial" panose="020B0604020202020204" pitchFamily="34" charset="0"/>
              </a:rPr>
              <a:pPr/>
              <a:t>53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örnekleri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4. List</a:t>
            </a:r>
            <a:r>
              <a:rPr lang="tr-TR" altLang="tr-TR" smtClean="0"/>
              <a:t>e kapsamları(</a:t>
            </a:r>
            <a:r>
              <a:rPr lang="en-US" altLang="tr-TR" smtClean="0"/>
              <a:t>comprehensions</a:t>
            </a:r>
            <a:r>
              <a:rPr lang="tr-TR" altLang="tr-TR" smtClean="0"/>
              <a:t>)</a:t>
            </a:r>
            <a:r>
              <a:rPr lang="en-US" altLang="tr-TR" smtClean="0"/>
              <a:t>: </a:t>
            </a:r>
            <a:r>
              <a:rPr lang="tr-TR" altLang="tr-TR" smtClean="0"/>
              <a:t>küme</a:t>
            </a:r>
            <a:r>
              <a:rPr lang="en-US" altLang="tr-TR" smtClean="0"/>
              <a:t> </a:t>
            </a:r>
            <a:r>
              <a:rPr lang="tr-TR" altLang="tr-TR" smtClean="0"/>
              <a:t>gösterimi(</a:t>
            </a:r>
            <a:r>
              <a:rPr lang="en-US" altLang="tr-TR" smtClean="0"/>
              <a:t>set</a:t>
            </a:r>
            <a:r>
              <a:rPr lang="tr-TR" altLang="tr-TR" smtClean="0"/>
              <a:t> </a:t>
            </a:r>
            <a:r>
              <a:rPr lang="en-US" altLang="tr-TR" smtClean="0"/>
              <a:t>notation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örn.,  </a:t>
            </a:r>
            <a:r>
              <a:rPr lang="en-US" altLang="tr-TR" b="1" smtClean="0">
                <a:latin typeface="Courier New" panose="02070309020205020404" pitchFamily="49" charset="0"/>
              </a:rPr>
              <a:t>[n * n | n </a:t>
            </a:r>
            <a:r>
              <a:rPr lang="en-US" altLang="tr-TR" b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←</a:t>
            </a:r>
            <a:r>
              <a:rPr lang="en-US" altLang="tr-TR" b="1" smtClean="0">
                <a:latin typeface="Courier New" panose="02070309020205020404" pitchFamily="49" charset="0"/>
              </a:rPr>
              <a:t> [1..20]]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</a:t>
            </a:r>
            <a:r>
              <a:rPr lang="tr-TR" altLang="tr-TR" smtClean="0"/>
              <a:t>ilk </a:t>
            </a:r>
            <a:r>
              <a:rPr lang="en-US" altLang="tr-TR" smtClean="0"/>
              <a:t>20 po</a:t>
            </a:r>
            <a:r>
              <a:rPr lang="tr-TR" altLang="tr-TR" smtClean="0"/>
              <a:t>z</a:t>
            </a:r>
            <a:r>
              <a:rPr lang="en-US" altLang="tr-TR" smtClean="0"/>
              <a:t>iti</a:t>
            </a:r>
            <a:r>
              <a:rPr lang="tr-TR" altLang="tr-TR" smtClean="0"/>
              <a:t>f</a:t>
            </a:r>
            <a:r>
              <a:rPr lang="en-US" altLang="tr-TR" smtClean="0"/>
              <a:t> </a:t>
            </a:r>
            <a:r>
              <a:rPr lang="tr-TR" altLang="tr-TR" smtClean="0"/>
              <a:t>tamsayının karelerinden oluşan bir liste tanımlar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</a:t>
            </a:r>
            <a:r>
              <a:rPr lang="en-US" altLang="tr-TR" b="1" smtClean="0">
                <a:latin typeface="Courier New" panose="02070309020205020404" pitchFamily="49" charset="0"/>
              </a:rPr>
              <a:t>factors n = [i | i </a:t>
            </a:r>
            <a:r>
              <a:rPr lang="en-US" altLang="tr-TR" b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←</a:t>
            </a:r>
            <a:r>
              <a:rPr lang="en-US" altLang="tr-TR" b="1" smtClean="0">
                <a:latin typeface="Courier New" panose="02070309020205020404" pitchFamily="49" charset="0"/>
              </a:rPr>
              <a:t> [1..n div 2],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             n mod i == 0]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</a:t>
            </a:r>
            <a:r>
              <a:rPr lang="tr-TR" altLang="tr-TR" smtClean="0"/>
              <a:t>Bu</a:t>
            </a:r>
            <a:r>
              <a:rPr lang="en-US" altLang="tr-TR" smtClean="0"/>
              <a:t> fonksiyon </a:t>
            </a:r>
            <a:r>
              <a:rPr lang="tr-TR" altLang="tr-TR" smtClean="0"/>
              <a:t>verilen </a:t>
            </a:r>
            <a:r>
              <a:rPr lang="en-US" altLang="tr-TR" smtClean="0"/>
              <a:t>parametre</a:t>
            </a:r>
            <a:r>
              <a:rPr lang="tr-TR" altLang="tr-TR" smtClean="0"/>
              <a:t>nin bütün faktörlerini(çarpan) hesaplar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419BAEFA-2178-4663-879B-C68BA2696DEF}" type="slidenum">
              <a:rPr lang="en-US" altLang="tr-TR" sz="1000">
                <a:latin typeface="Arial" panose="020B0604020202020204" pitchFamily="34" charset="0"/>
              </a:rPr>
              <a:pPr/>
              <a:t>54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örnekleri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Quicksort</a:t>
            </a:r>
            <a:r>
              <a:rPr lang="tr-TR" altLang="tr-TR" smtClean="0"/>
              <a:t>(Hızlı Sıralama)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sort [] = []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sort (a:x) = sort [b | b </a:t>
            </a:r>
            <a:r>
              <a:rPr lang="en-US" altLang="tr-TR" b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←</a:t>
            </a:r>
            <a:r>
              <a:rPr lang="en-US" altLang="tr-TR" b="1" smtClean="0">
                <a:latin typeface="Courier New" panose="02070309020205020404" pitchFamily="49" charset="0"/>
              </a:rPr>
              <a:t> x; b &lt;= a]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 ++ [a] ++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sort [b | b </a:t>
            </a:r>
            <a:r>
              <a:rPr lang="en-US" altLang="tr-TR" b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←</a:t>
            </a:r>
            <a:r>
              <a:rPr lang="en-US" altLang="tr-TR" b="1" smtClean="0">
                <a:latin typeface="Courier New" panose="02070309020205020404" pitchFamily="49" charset="0"/>
              </a:rPr>
              <a:t> x; b &gt; a]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9B22532A-00F9-4287-BB71-428F11B9F54A}" type="slidenum">
              <a:rPr lang="en-US" altLang="tr-TR" sz="1000">
                <a:latin typeface="Arial" panose="020B0604020202020204" pitchFamily="34" charset="0"/>
              </a:rPr>
              <a:pPr/>
              <a:t>55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örnekleri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5. </a:t>
            </a:r>
            <a:r>
              <a:rPr lang="tr-TR" altLang="tr-TR" smtClean="0"/>
              <a:t>Tembel değerlendirme(</a:t>
            </a:r>
            <a:r>
              <a:rPr lang="en-US" altLang="tr-TR" smtClean="0"/>
              <a:t>Lazy evaluation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örn., 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positives = [0..]</a:t>
            </a:r>
          </a:p>
          <a:p>
            <a:pPr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squares = [n * n | n </a:t>
            </a:r>
            <a:r>
              <a:rPr lang="en-US" altLang="tr-TR" b="1" smtClean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←</a:t>
            </a:r>
            <a:r>
              <a:rPr lang="en-US" altLang="tr-TR" b="1" smtClean="0">
                <a:latin typeface="Courier New" panose="02070309020205020404" pitchFamily="49" charset="0"/>
              </a:rPr>
              <a:t> [0..]]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(</a:t>
            </a:r>
            <a:r>
              <a:rPr lang="tr-TR" altLang="tr-TR" smtClean="0"/>
              <a:t>sadece gerekli olanları hesapla</a:t>
            </a:r>
            <a:r>
              <a:rPr lang="en-US" altLang="tr-TR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örn.,  </a:t>
            </a:r>
            <a:r>
              <a:rPr lang="en-US" altLang="tr-TR" b="1" smtClean="0">
                <a:latin typeface="Courier New" panose="02070309020205020404" pitchFamily="49" charset="0"/>
              </a:rPr>
              <a:t>member squares 16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True</a:t>
            </a:r>
            <a:r>
              <a:rPr lang="tr-TR" altLang="tr-TR" smtClean="0"/>
              <a:t> döndürür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51F99247-0CEE-438B-8614-022AE3D950BA}" type="slidenum">
              <a:rPr lang="en-US" altLang="tr-TR" sz="1000">
                <a:latin typeface="Arial" panose="020B0604020202020204" pitchFamily="34" charset="0"/>
              </a:rPr>
              <a:pPr/>
              <a:t>56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Haskell örnekleri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Üye(</a:t>
            </a:r>
            <a:r>
              <a:rPr lang="en-US" altLang="tr-TR" sz="2400" smtClean="0"/>
              <a:t>member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şu şekilde de yazılabilirdi</a:t>
            </a:r>
            <a:r>
              <a:rPr lang="en-US" altLang="tr-TR" sz="24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member [] b =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member(a:x) b=(a == b)||member x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 </a:t>
            </a:r>
            <a:r>
              <a:rPr lang="tr-TR" altLang="tr-TR" sz="2400" smtClean="0"/>
              <a:t>Ancak</a:t>
            </a:r>
            <a:r>
              <a:rPr lang="en-US" altLang="tr-TR" sz="2400" smtClean="0"/>
              <a:t>, </a:t>
            </a:r>
            <a:r>
              <a:rPr lang="tr-TR" altLang="tr-TR" sz="2400" smtClean="0"/>
              <a:t>bu sadece kare(square) olan parametre tamkare olduğu zaman çalışacaktı</a:t>
            </a:r>
            <a:r>
              <a:rPr lang="en-US" altLang="tr-TR" sz="2400" smtClean="0"/>
              <a:t>; </a:t>
            </a:r>
            <a:r>
              <a:rPr lang="tr-TR" altLang="tr-TR" sz="2400" smtClean="0"/>
              <a:t>eğer değilse</a:t>
            </a:r>
            <a:r>
              <a:rPr lang="en-US" altLang="tr-TR" sz="2400" smtClean="0"/>
              <a:t>, </a:t>
            </a:r>
            <a:r>
              <a:rPr lang="tr-TR" altLang="tr-TR" sz="2400" smtClean="0"/>
              <a:t>sonsuza kadar üretmeye devam edecekti</a:t>
            </a:r>
            <a:r>
              <a:rPr lang="en-US" altLang="tr-TR" sz="2400" smtClean="0"/>
              <a:t>. </a:t>
            </a:r>
            <a:r>
              <a:rPr lang="tr-TR" altLang="tr-TR" sz="2400" smtClean="0"/>
              <a:t>Şu versiyon her zaman çalışır</a:t>
            </a:r>
            <a:r>
              <a:rPr lang="en-US" altLang="tr-TR" sz="24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/>
              <a:t>         </a:t>
            </a:r>
            <a:r>
              <a:rPr lang="en-US" altLang="tr-TR" sz="2400" b="1" smtClean="0">
                <a:latin typeface="Courier New" panose="02070309020205020404" pitchFamily="49" charset="0"/>
              </a:rPr>
              <a:t>member2 (m:x)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   | m &lt; n	= member2 x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   | m == n	=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        | otherwise	= False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7DB9A3E0-013B-41C7-B4F5-89B318C0E801}" type="slidenum">
              <a:rPr lang="en-US" altLang="tr-TR" sz="1000">
                <a:latin typeface="Arial" panose="020B0604020202020204" pitchFamily="34" charset="0"/>
              </a:rPr>
              <a:pPr/>
              <a:t>57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onksiyonel </a:t>
            </a:r>
            <a:r>
              <a:rPr lang="tr-TR" altLang="tr-TR" smtClean="0"/>
              <a:t>D</a:t>
            </a:r>
            <a:r>
              <a:rPr lang="en-US" altLang="tr-TR" smtClean="0"/>
              <a:t>iller</a:t>
            </a:r>
            <a:r>
              <a:rPr lang="tr-TR" altLang="tr-TR" smtClean="0"/>
              <a:t>in uygulamaları</a:t>
            </a:r>
            <a:endParaRPr lang="en-US" altLang="tr-TR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tr-TR" sz="2400" smtClean="0"/>
          </a:p>
          <a:p>
            <a:pPr eaLnBrk="1" hangingPunct="1"/>
            <a:r>
              <a:rPr lang="en-US" altLang="tr-TR" sz="2400" smtClean="0"/>
              <a:t>APL </a:t>
            </a:r>
            <a:r>
              <a:rPr lang="tr-TR" altLang="tr-TR" sz="2400" smtClean="0"/>
              <a:t>atılan(</a:t>
            </a:r>
            <a:r>
              <a:rPr lang="en-US" altLang="tr-TR" sz="2400" smtClean="0"/>
              <a:t>throw-away</a:t>
            </a:r>
            <a:r>
              <a:rPr lang="tr-TR" altLang="tr-TR" sz="2400" smtClean="0"/>
              <a:t>)</a:t>
            </a:r>
            <a:r>
              <a:rPr lang="en-US" altLang="tr-TR" sz="2400" smtClean="0"/>
              <a:t> program</a:t>
            </a:r>
            <a:r>
              <a:rPr lang="tr-TR" altLang="tr-TR" sz="2400" smtClean="0"/>
              <a:t>lar için kullanılır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LISP </a:t>
            </a:r>
            <a:r>
              <a:rPr lang="tr-TR" altLang="tr-TR" sz="2400" smtClean="0"/>
              <a:t>yapay zeka(</a:t>
            </a:r>
            <a:r>
              <a:rPr lang="en-US" altLang="tr-TR" sz="2400" smtClean="0"/>
              <a:t>artificial intelligence</a:t>
            </a:r>
            <a:r>
              <a:rPr lang="tr-TR" altLang="tr-TR" sz="2400" smtClean="0"/>
              <a:t>) için kullanılır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Bilgi gösterimi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Makine öğrenmesi(</a:t>
            </a:r>
            <a:r>
              <a:rPr lang="en-US" altLang="tr-TR" sz="2000" smtClean="0"/>
              <a:t>Machine learning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Doğal Dil İşleme(</a:t>
            </a:r>
            <a:r>
              <a:rPr lang="en-US" altLang="tr-TR" sz="2000" smtClean="0"/>
              <a:t>Natural language processing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Konuşma ve görmeyi modelleme</a:t>
            </a:r>
            <a:endParaRPr lang="en-US" altLang="tr-TR" sz="2000" smtClean="0"/>
          </a:p>
          <a:p>
            <a:pPr eaLnBrk="1" hangingPunct="1"/>
            <a:r>
              <a:rPr lang="en-US" altLang="tr-TR" sz="2400" smtClean="0"/>
              <a:t>Scheme </a:t>
            </a:r>
            <a:r>
              <a:rPr lang="tr-TR" altLang="tr-TR" sz="2400" smtClean="0"/>
              <a:t>birçok üniversitede</a:t>
            </a:r>
            <a:r>
              <a:rPr lang="en-US" altLang="tr-TR" sz="2400" smtClean="0"/>
              <a:t> </a:t>
            </a:r>
            <a:r>
              <a:rPr lang="tr-TR" altLang="tr-TR" sz="2400" smtClean="0"/>
              <a:t>p</a:t>
            </a:r>
            <a:r>
              <a:rPr lang="en-US" altLang="tr-TR" sz="2400" smtClean="0"/>
              <a:t>rogramlama</a:t>
            </a:r>
            <a:r>
              <a:rPr lang="tr-TR" altLang="tr-TR" sz="2400" smtClean="0"/>
              <a:t>yı</a:t>
            </a:r>
            <a:r>
              <a:rPr lang="en-US" altLang="tr-TR" sz="2400" smtClean="0"/>
              <a:t> </a:t>
            </a:r>
            <a:r>
              <a:rPr lang="tr-TR" altLang="tr-TR" sz="2400" smtClean="0"/>
              <a:t>öğretmeye giriş için kullanılır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D9D12EDD-0E4E-433C-B155-B49F867508F4}" type="slidenum">
              <a:rPr lang="en-US" altLang="tr-TR" sz="1000">
                <a:latin typeface="Arial" panose="020B0604020202020204" pitchFamily="34" charset="0"/>
              </a:rPr>
              <a:pPr/>
              <a:t>58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162800" cy="1295400"/>
          </a:xfrm>
        </p:spPr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onksiyonel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B</a:t>
            </a:r>
            <a:r>
              <a:rPr lang="en-US" altLang="tr-TR" smtClean="0"/>
              <a:t>uyurgan(imperative) </a:t>
            </a:r>
            <a:r>
              <a:rPr lang="tr-TR" altLang="tr-TR" smtClean="0"/>
              <a:t>D</a:t>
            </a:r>
            <a:r>
              <a:rPr lang="en-US" altLang="tr-TR" smtClean="0"/>
              <a:t>iller</a:t>
            </a:r>
            <a:r>
              <a:rPr lang="tr-TR" altLang="tr-TR" smtClean="0"/>
              <a:t>in Karşılaştırılması</a:t>
            </a:r>
            <a:endParaRPr lang="en-US" altLang="tr-TR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7162800" cy="4495800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buyurgan(imperative) diller:</a:t>
            </a:r>
          </a:p>
          <a:p>
            <a:pPr lvl="1" eaLnBrk="1" hangingPunct="1"/>
            <a:r>
              <a:rPr lang="tr-TR" altLang="tr-TR" sz="2000" smtClean="0"/>
              <a:t>Verimli çalışma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Karmaşık semantik(</a:t>
            </a:r>
            <a:r>
              <a:rPr lang="en-US" altLang="tr-TR" sz="2000" smtClean="0"/>
              <a:t>semantics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Karmaşık</a:t>
            </a:r>
            <a:r>
              <a:rPr lang="en-US" altLang="tr-TR" sz="2000" smtClean="0"/>
              <a:t> </a:t>
            </a:r>
            <a:r>
              <a:rPr lang="tr-TR" altLang="tr-TR" sz="2000" smtClean="0"/>
              <a:t>sentaks(</a:t>
            </a:r>
            <a:r>
              <a:rPr lang="en-US" altLang="tr-TR" sz="2000" smtClean="0"/>
              <a:t>syntax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Eşzamanlılık(</a:t>
            </a:r>
            <a:r>
              <a:rPr lang="en-US" altLang="tr-TR" sz="2000" smtClean="0"/>
              <a:t>Concurrency</a:t>
            </a:r>
            <a:r>
              <a:rPr lang="tr-TR" altLang="tr-TR" sz="2000" smtClean="0"/>
              <a:t>)</a:t>
            </a:r>
            <a:r>
              <a:rPr lang="en-US" altLang="tr-TR" sz="2000" smtClean="0"/>
              <a:t> program</a:t>
            </a:r>
            <a:r>
              <a:rPr lang="tr-TR" altLang="tr-TR" sz="2000" smtClean="0"/>
              <a:t>cı tarafından tasarlanır</a:t>
            </a:r>
            <a:endParaRPr lang="en-US" altLang="tr-TR" sz="2000" smtClean="0"/>
          </a:p>
          <a:p>
            <a:pPr eaLnBrk="1" hangingPunct="1"/>
            <a:r>
              <a:rPr lang="en-US" altLang="tr-TR" sz="2400" smtClean="0"/>
              <a:t>fonksiyonel diller:</a:t>
            </a:r>
          </a:p>
          <a:p>
            <a:pPr lvl="1" eaLnBrk="1" hangingPunct="1"/>
            <a:r>
              <a:rPr lang="tr-TR" altLang="tr-TR" sz="2000" smtClean="0"/>
              <a:t>Basit semantik(</a:t>
            </a:r>
            <a:r>
              <a:rPr lang="en-US" altLang="tr-TR" sz="2000" smtClean="0"/>
              <a:t>semantics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Basit sentaks(</a:t>
            </a:r>
            <a:r>
              <a:rPr lang="en-US" altLang="tr-TR" sz="2000" smtClean="0"/>
              <a:t>syntax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Verimsiz çalışma</a:t>
            </a:r>
            <a:endParaRPr lang="en-US" altLang="tr-TR" sz="2000" smtClean="0"/>
          </a:p>
          <a:p>
            <a:pPr lvl="1" eaLnBrk="1" hangingPunct="1"/>
            <a:r>
              <a:rPr lang="en-US" altLang="tr-TR" sz="2000" smtClean="0"/>
              <a:t>Program</a:t>
            </a:r>
            <a:r>
              <a:rPr lang="tr-TR" altLang="tr-TR" sz="2000" smtClean="0"/>
              <a:t>lar</a:t>
            </a:r>
            <a:r>
              <a:rPr lang="en-US" altLang="tr-TR" sz="2000" smtClean="0"/>
              <a:t> </a:t>
            </a:r>
            <a:r>
              <a:rPr lang="tr-TR" altLang="tr-TR" sz="2000" smtClean="0"/>
              <a:t>otomatik olarak eşzamanlı(</a:t>
            </a:r>
            <a:r>
              <a:rPr lang="en-US" altLang="tr-TR" sz="2000" smtClean="0"/>
              <a:t>concurrent</a:t>
            </a:r>
            <a:r>
              <a:rPr lang="tr-TR" altLang="tr-TR" sz="2000" smtClean="0"/>
              <a:t>) yapılabilir</a:t>
            </a:r>
            <a:r>
              <a:rPr lang="en-US" altLang="tr-TR" sz="200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689A1B3E-5652-466E-9819-DE3E094AFB59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Matematiksel Fonksiyonlar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Lambda </a:t>
            </a:r>
            <a:r>
              <a:rPr lang="tr-TR" altLang="tr-TR" smtClean="0"/>
              <a:t>ifadeleri</a:t>
            </a:r>
            <a:r>
              <a:rPr lang="en-US" altLang="tr-TR" smtClean="0"/>
              <a:t> </a:t>
            </a:r>
            <a:r>
              <a:rPr lang="tr-TR" altLang="tr-TR" smtClean="0"/>
              <a:t>adsız</a:t>
            </a:r>
            <a:r>
              <a:rPr lang="en-US" altLang="tr-TR" smtClean="0"/>
              <a:t> </a:t>
            </a:r>
            <a:r>
              <a:rPr lang="tr-TR" altLang="tr-TR" smtClean="0"/>
              <a:t>f</a:t>
            </a:r>
            <a:r>
              <a:rPr lang="en-US" altLang="tr-TR" smtClean="0"/>
              <a:t>onksiyonlar</a:t>
            </a:r>
            <a:r>
              <a:rPr lang="tr-TR" altLang="tr-TR" smtClean="0"/>
              <a:t>ı tanımlar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Lambda </a:t>
            </a:r>
            <a:r>
              <a:rPr lang="tr-TR" altLang="tr-TR" smtClean="0"/>
              <a:t>ifadelerinin</a:t>
            </a:r>
            <a:r>
              <a:rPr lang="en-US" altLang="tr-TR" smtClean="0"/>
              <a:t> </a:t>
            </a:r>
            <a:r>
              <a:rPr lang="tr-TR" altLang="tr-TR" smtClean="0"/>
              <a:t>parametreye(lere) uygulanması, parametrenin(lerin) ifadenin sonuna getirilmesiyle olur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</a:t>
            </a:r>
            <a:r>
              <a:rPr lang="tr-TR" altLang="tr-TR" smtClean="0"/>
              <a:t>örn</a:t>
            </a:r>
            <a:r>
              <a:rPr lang="en-US" altLang="tr-TR" smtClean="0"/>
              <a:t>.   (</a:t>
            </a:r>
            <a:r>
              <a:rPr lang="en-US" altLang="tr-TR" smtClean="0">
                <a:sym typeface="Symbol" panose="05050102010706020507" pitchFamily="18" charset="2"/>
              </a:rPr>
              <a:t></a:t>
            </a:r>
            <a:r>
              <a:rPr lang="en-US" altLang="tr-TR" smtClean="0"/>
              <a:t>(x) x * x * x)(3)</a:t>
            </a:r>
          </a:p>
          <a:p>
            <a:pPr eaLnBrk="1" hangingPunct="1">
              <a:buFontTx/>
              <a:buNone/>
            </a:pPr>
            <a:r>
              <a:rPr lang="tr-TR" altLang="tr-TR" smtClean="0"/>
              <a:t>     sonuç  </a:t>
            </a:r>
            <a:r>
              <a:rPr lang="en-US" altLang="tr-TR" smtClean="0"/>
              <a:t>27</a:t>
            </a:r>
            <a:r>
              <a:rPr lang="tr-TR" altLang="tr-TR" smtClean="0"/>
              <a:t> </a:t>
            </a:r>
            <a:endParaRPr lang="en-US" altLang="tr-T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CE3AE663-B6D9-45C4-A8CD-DA8A05299C1C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 </a:t>
            </a:r>
            <a:r>
              <a:rPr lang="tr-TR" altLang="tr-TR" smtClean="0"/>
              <a:t>Biçimleri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716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1. </a:t>
            </a:r>
            <a:r>
              <a:rPr lang="tr-TR" altLang="tr-TR" smtClean="0"/>
              <a:t>Fonksiyon Bileşimi(</a:t>
            </a:r>
            <a:r>
              <a:rPr lang="en-US" altLang="tr-TR" smtClean="0"/>
              <a:t>Function Composition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Parametre olarak iki</a:t>
            </a:r>
            <a:r>
              <a:rPr lang="en-US" altLang="tr-TR" smtClean="0"/>
              <a:t> </a:t>
            </a:r>
            <a:r>
              <a:rPr lang="tr-TR" altLang="tr-TR" smtClean="0"/>
              <a:t>f</a:t>
            </a:r>
            <a:r>
              <a:rPr lang="en-US" altLang="tr-TR" smtClean="0"/>
              <a:t>onksiyon </a:t>
            </a:r>
            <a:r>
              <a:rPr lang="tr-TR" altLang="tr-TR" smtClean="0"/>
              <a:t>alan ve</a:t>
            </a:r>
            <a:r>
              <a:rPr lang="en-US" altLang="tr-TR" smtClean="0"/>
              <a:t> </a:t>
            </a:r>
            <a:r>
              <a:rPr lang="tr-TR" altLang="tr-TR" smtClean="0"/>
              <a:t>sonuç olarak, değeri ilk gerçek(</a:t>
            </a:r>
            <a:r>
              <a:rPr lang="en-US" altLang="tr-TR" smtClean="0"/>
              <a:t>actual</a:t>
            </a:r>
            <a:r>
              <a:rPr lang="tr-TR" altLang="tr-TR" smtClean="0"/>
              <a:t>) parametre </a:t>
            </a:r>
            <a:r>
              <a:rPr lang="en-US" altLang="tr-TR" smtClean="0"/>
              <a:t>f</a:t>
            </a:r>
            <a:r>
              <a:rPr lang="tr-TR" altLang="tr-TR" smtClean="0"/>
              <a:t>o</a:t>
            </a:r>
            <a:r>
              <a:rPr lang="en-US" altLang="tr-TR" smtClean="0"/>
              <a:t>n</a:t>
            </a:r>
            <a:r>
              <a:rPr lang="tr-TR" altLang="tr-TR" smtClean="0"/>
              <a:t>ksiyonun</a:t>
            </a:r>
            <a:r>
              <a:rPr lang="en-US" altLang="tr-TR" smtClean="0"/>
              <a:t> </a:t>
            </a:r>
            <a:r>
              <a:rPr lang="tr-TR" altLang="tr-TR" smtClean="0"/>
              <a:t>ikincisine uygulanması olan bir fonksiyon veren </a:t>
            </a:r>
            <a:r>
              <a:rPr lang="en-US" altLang="tr-TR" smtClean="0"/>
              <a:t>fonksiyonel form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  Form: h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f ° 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   </a:t>
            </a:r>
            <a:r>
              <a:rPr lang="tr-TR" altLang="tr-TR" smtClean="0"/>
              <a:t>şu anlama gelir</a:t>
            </a:r>
            <a:r>
              <a:rPr lang="en-US" altLang="tr-TR" smtClean="0"/>
              <a:t> h (x)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>
                <a:sym typeface="Math1" pitchFamily="2" charset="2"/>
              </a:rPr>
              <a:t> </a:t>
            </a:r>
            <a:r>
              <a:rPr lang="en-US" altLang="tr-TR" smtClean="0"/>
              <a:t>f ( g ( x))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mtClean="0"/>
              <a:t>	   </a:t>
            </a:r>
            <a:r>
              <a:rPr lang="en-US" altLang="tr-TR" smtClean="0"/>
              <a:t>f (x)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x * x * x  </a:t>
            </a:r>
            <a:r>
              <a:rPr lang="tr-TR" altLang="tr-TR" smtClean="0"/>
              <a:t> ve</a:t>
            </a:r>
            <a:r>
              <a:rPr lang="en-US" altLang="tr-TR" smtClean="0"/>
              <a:t>  </a:t>
            </a:r>
            <a:r>
              <a:rPr lang="tr-TR" altLang="tr-TR" smtClean="0"/>
              <a:t> </a:t>
            </a:r>
            <a:r>
              <a:rPr lang="en-US" altLang="tr-TR" smtClean="0"/>
              <a:t>g (x)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x + 3</a:t>
            </a:r>
            <a:r>
              <a:rPr lang="tr-TR" altLang="tr-TR" smtClean="0"/>
              <a:t>  için</a:t>
            </a:r>
            <a:r>
              <a:rPr lang="en-US" altLang="tr-TR" smtClean="0"/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       h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f ° g </a:t>
            </a:r>
            <a:r>
              <a:rPr lang="tr-TR" altLang="tr-TR" smtClean="0"/>
              <a:t> şu sonucu verir: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mtClean="0"/>
              <a:t>		   	</a:t>
            </a:r>
            <a:r>
              <a:rPr lang="en-US" altLang="tr-TR" smtClean="0"/>
              <a:t>(x + 3)* (x + 3)* (x + 3)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55C7DD83-5C3D-4102-BC4B-40F599084FE5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 </a:t>
            </a:r>
            <a:r>
              <a:rPr lang="tr-TR" altLang="tr-TR" smtClean="0"/>
              <a:t>Biçimleri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2. </a:t>
            </a:r>
            <a:r>
              <a:rPr lang="tr-TR" altLang="tr-TR" smtClean="0"/>
              <a:t>Yapım(</a:t>
            </a:r>
            <a:r>
              <a:rPr lang="en-US" altLang="tr-TR" smtClean="0"/>
              <a:t>Construction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Parametre olarak f</a:t>
            </a:r>
            <a:r>
              <a:rPr lang="en-US" altLang="tr-TR" smtClean="0"/>
              <a:t>onksiyonlar</a:t>
            </a:r>
            <a:r>
              <a:rPr lang="tr-TR" altLang="tr-TR" smtClean="0"/>
              <a:t>dan oluşan bir liste alan ve</a:t>
            </a:r>
            <a:r>
              <a:rPr lang="en-US" altLang="tr-TR" smtClean="0"/>
              <a:t> </a:t>
            </a:r>
            <a:r>
              <a:rPr lang="tr-TR" altLang="tr-TR" smtClean="0"/>
              <a:t>sonuç olarak her bir parametre fonksiyonunu verilen bir parametreye uygulama sonuçlarının listesini veren </a:t>
            </a:r>
            <a:r>
              <a:rPr lang="en-US" altLang="tr-TR" smtClean="0"/>
              <a:t>fonksiyonel form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Form: [f, g]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f (x)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x * x * x  </a:t>
            </a:r>
            <a:r>
              <a:rPr lang="tr-TR" altLang="tr-TR" smtClean="0"/>
              <a:t>ve</a:t>
            </a:r>
            <a:r>
              <a:rPr lang="en-US" altLang="tr-TR" smtClean="0"/>
              <a:t>  g (x)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x + 3</a:t>
            </a:r>
            <a:r>
              <a:rPr lang="tr-TR" altLang="tr-TR" smtClean="0"/>
              <a:t> için</a:t>
            </a:r>
            <a:r>
              <a:rPr lang="en-US" altLang="tr-TR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[f, g] (4)  </a:t>
            </a:r>
            <a:r>
              <a:rPr lang="tr-TR" altLang="tr-TR" smtClean="0"/>
              <a:t>in sonucu: </a:t>
            </a:r>
            <a:r>
              <a:rPr lang="en-US" altLang="tr-TR" smtClean="0"/>
              <a:t>  (64, 7)</a:t>
            </a:r>
            <a:r>
              <a:rPr lang="tr-TR" altLang="tr-TR" smtClean="0"/>
              <a:t> dür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2004 Pearson Addison-Wesley. All rights reserved.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15-</a:t>
            </a:r>
            <a:fld id="{1E58014F-3EE9-4C1D-B2B5-644FBB738528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</a:t>
            </a:r>
            <a:r>
              <a:rPr lang="en-US" altLang="tr-TR" smtClean="0"/>
              <a:t>onksiyon</a:t>
            </a:r>
            <a:r>
              <a:rPr lang="tr-TR" altLang="tr-TR" smtClean="0"/>
              <a:t> Biçimleri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mtClean="0"/>
              <a:t>3. </a:t>
            </a:r>
            <a:r>
              <a:rPr lang="tr-TR" altLang="tr-TR" smtClean="0"/>
              <a:t>Tümüne uygula(</a:t>
            </a:r>
            <a:r>
              <a:rPr lang="en-US" altLang="tr-TR" smtClean="0"/>
              <a:t>Apply-to-all</a:t>
            </a:r>
            <a:r>
              <a:rPr lang="tr-TR" altLang="tr-TR" smtClean="0"/>
              <a:t>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Parametre olarak bir tek fonksiyon alan ve sonuç olarak parametrelerden oluşan bir listenin her bir elemanına verilen fonksiyonun uygulanmasıyla elde edilen değerlerden oluşan bir liste döndüren</a:t>
            </a:r>
            <a:r>
              <a:rPr lang="en-US" altLang="tr-TR" smtClean="0"/>
              <a:t> fonksiyonel form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Form: </a:t>
            </a:r>
            <a:r>
              <a:rPr lang="en-US" altLang="tr-TR" smtClean="0">
                <a:sym typeface="Symbol" panose="05050102010706020507" pitchFamily="18" charset="2"/>
              </a:rPr>
              <a:t>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h (x) </a:t>
            </a:r>
            <a:r>
              <a:rPr lang="en-US" altLang="tr-TR" smtClean="0">
                <a:sym typeface="Symbol" panose="05050102010706020507" pitchFamily="18" charset="2"/>
              </a:rPr>
              <a:t></a:t>
            </a:r>
            <a:r>
              <a:rPr lang="en-US" altLang="tr-TR" smtClean="0"/>
              <a:t> x * x * x</a:t>
            </a:r>
            <a:r>
              <a:rPr lang="tr-TR" altLang="tr-TR" smtClean="0"/>
              <a:t>   için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</a:t>
            </a:r>
            <a:r>
              <a:rPr lang="en-US" altLang="tr-TR" smtClean="0">
                <a:sym typeface="Symbol" panose="05050102010706020507" pitchFamily="18" charset="2"/>
              </a:rPr>
              <a:t></a:t>
            </a:r>
            <a:r>
              <a:rPr lang="en-US" altLang="tr-TR" smtClean="0"/>
              <a:t>( h, (3, 2, 4))  </a:t>
            </a:r>
            <a:r>
              <a:rPr lang="tr-TR" altLang="tr-TR" smtClean="0"/>
              <a:t>in sonucu:</a:t>
            </a:r>
            <a:r>
              <a:rPr lang="en-US" altLang="tr-TR" smtClean="0"/>
              <a:t>  (27, 8, 64)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3872</Words>
  <PresentationFormat>Ekran Gösterisi (4:3)</PresentationFormat>
  <Paragraphs>524</Paragraphs>
  <Slides>58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8" baseType="lpstr">
      <vt:lpstr>Times</vt:lpstr>
      <vt:lpstr>Arial</vt:lpstr>
      <vt:lpstr>Courier</vt:lpstr>
      <vt:lpstr>Symbol</vt:lpstr>
      <vt:lpstr>Math1</vt:lpstr>
      <vt:lpstr>Courier New</vt:lpstr>
      <vt:lpstr>Times New Roman</vt:lpstr>
      <vt:lpstr>MS Mincho</vt:lpstr>
      <vt:lpstr>Arial Unicode MS</vt:lpstr>
      <vt:lpstr>Blank</vt:lpstr>
      <vt:lpstr>Bölüm 10</vt:lpstr>
      <vt:lpstr>Bölüm 10 Başlıklar</vt:lpstr>
      <vt:lpstr>Giriş</vt:lpstr>
      <vt:lpstr>Giriş</vt:lpstr>
      <vt:lpstr>Matematiksel Fonksiyonlar</vt:lpstr>
      <vt:lpstr>Matematiksel Fonksiyonlar</vt:lpstr>
      <vt:lpstr>Fonksiyon Biçimleri</vt:lpstr>
      <vt:lpstr>Fonksiyon Biçimleri</vt:lpstr>
      <vt:lpstr>Fonksiyon Biçimleri</vt:lpstr>
      <vt:lpstr>Fonksiyonel Programlama Dillerinin Temelleri</vt:lpstr>
      <vt:lpstr>Fonksiyonel Programlama Dillerinin Temelleri</vt:lpstr>
      <vt:lpstr>LISP</vt:lpstr>
      <vt:lpstr>LISP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Scheme’ e Giriş</vt:lpstr>
      <vt:lpstr>COND Örneği</vt:lpstr>
      <vt:lpstr>Örnek Scheme Fonksiyonları</vt:lpstr>
      <vt:lpstr>Example Scheme Fonksiyonlar</vt:lpstr>
      <vt:lpstr>Example Scheme Fonksiyonlar</vt:lpstr>
      <vt:lpstr>Example Scheme Fonksiyonlar</vt:lpstr>
      <vt:lpstr>Scheme’ e Giriş</vt:lpstr>
      <vt:lpstr>Scheme’ e Giriş</vt:lpstr>
      <vt:lpstr>Scheme’ e Giriş</vt:lpstr>
      <vt:lpstr>Scheme’ e Giriş</vt:lpstr>
      <vt:lpstr>Bir Listedeki Sayıları Toplama</vt:lpstr>
      <vt:lpstr>Scheme’ e Giriş</vt:lpstr>
      <vt:lpstr>COMMON LISP</vt:lpstr>
      <vt:lpstr>COMMON LISP</vt:lpstr>
      <vt:lpstr>COMMON LISP</vt:lpstr>
      <vt:lpstr>ML</vt:lpstr>
      <vt:lpstr>ML</vt:lpstr>
      <vt:lpstr>Haskell</vt:lpstr>
      <vt:lpstr>Haskell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Haskell örnekleri</vt:lpstr>
      <vt:lpstr>Fonksiyonel Dillerin uygulamaları</vt:lpstr>
      <vt:lpstr>Fonksiyonel ve Buyurgan(imperative) Dillerin Karşılaştırılması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2014-06-29T06:37:00Z</dcterms:modified>
</cp:coreProperties>
</file>