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60"/>
  </p:normalViewPr>
  <p:slideViewPr>
    <p:cSldViewPr>
      <p:cViewPr varScale="1">
        <p:scale>
          <a:sx n="74" d="100"/>
          <a:sy n="74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6AE93A-50D1-4B85-A992-8FD6A8554FF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01847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2A37664-3DDB-4D3F-AF90-418E7BE1EEA0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86" tIns="44993" rIns="89986" bIns="44993"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9717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0"/>
          <p:cNvSpPr txBox="1">
            <a:spLocks noChangeArrowheads="1"/>
          </p:cNvSpPr>
          <p:nvPr userDrawn="1"/>
        </p:nvSpPr>
        <p:spPr bwMode="auto">
          <a:xfrm>
            <a:off x="6727825" y="6172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r>
              <a:rPr lang="en-US" sz="1200" smtClean="0">
                <a:latin typeface="Courier" pitchFamily="49" charset="0"/>
              </a:rPr>
              <a:t>ISBN 0-321-19362-8</a:t>
            </a:r>
          </a:p>
        </p:txBody>
      </p:sp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5334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36576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42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709750BB-C60E-45BF-8B26-AE959C640A2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809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790700" cy="5867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2197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1E6FAC52-9DD4-4FD2-B158-ACDD2C6961C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4369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5231AB2D-3C11-4DF6-A506-ED7880B412D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971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A0BCDC6B-CDC1-4C3D-B1B9-1ED38D680FC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435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F05E1EC6-810B-4A77-935B-19BF1BCAB1A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29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586535F8-7916-4C32-815C-575DF577762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206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2BFDB3AE-5251-4A8A-8D57-87817E0DE9B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398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FCAD1D8A-24DA-4865-A37A-7DD64426FFF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226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5D52B59A-8A68-4B1D-B664-AB22AE7E40F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9687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16-</a:t>
            </a:r>
            <a:fld id="{B90C256D-1335-43A2-ACA5-683A4892DEF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920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16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16-</a:t>
            </a:r>
            <a:fld id="{FC343476-0516-4FF1-B92E-D7070F2A3D7F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B</a:t>
            </a:r>
            <a:r>
              <a:rPr lang="en-US" altLang="tr-TR" dirty="0" err="1" smtClean="0"/>
              <a:t>ölüm</a:t>
            </a:r>
            <a:r>
              <a:rPr lang="en-US" altLang="tr-TR" dirty="0" smtClean="0"/>
              <a:t> </a:t>
            </a:r>
            <a:r>
              <a:rPr lang="en-US" altLang="tr-TR" dirty="0" smtClean="0"/>
              <a:t>1</a:t>
            </a:r>
            <a:r>
              <a:rPr lang="tr-TR" altLang="tr-TR" dirty="0" smtClean="0"/>
              <a:t>1</a:t>
            </a:r>
            <a:endParaRPr lang="en-US" altLang="tr-TR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Mantık (</a:t>
            </a:r>
            <a:r>
              <a:rPr lang="tr-TR" altLang="tr-TR" dirty="0" smtClean="0"/>
              <a:t>Lojik-</a:t>
            </a:r>
            <a:r>
              <a:rPr lang="en-US" altLang="tr-TR" dirty="0" smtClean="0"/>
              <a:t>Logic</a:t>
            </a:r>
            <a:r>
              <a:rPr lang="tr-TR" altLang="tr-TR" dirty="0" smtClean="0"/>
              <a:t>)</a:t>
            </a:r>
            <a:r>
              <a:rPr lang="en-US" altLang="tr-TR" dirty="0" smtClean="0"/>
              <a:t> Program</a:t>
            </a:r>
            <a:r>
              <a:rPr lang="tr-TR" altLang="tr-TR" dirty="0" smtClean="0"/>
              <a:t>lama</a:t>
            </a:r>
            <a:r>
              <a:rPr lang="en-US" altLang="tr-TR" dirty="0" smtClean="0"/>
              <a:t> </a:t>
            </a:r>
            <a:r>
              <a:rPr lang="tr-TR" altLang="tr-TR" dirty="0" smtClean="0"/>
              <a:t>Dilleri</a:t>
            </a:r>
            <a:endParaRPr lang="en-US" altLang="tr-T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41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722BB3A8-42BA-42C9-91E0-3B01F310FF5E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</a:t>
            </a:r>
            <a:r>
              <a:rPr lang="en-US" altLang="tr-TR" smtClean="0"/>
              <a:t>antık</a:t>
            </a:r>
            <a:r>
              <a:rPr lang="tr-TR" altLang="tr-TR" smtClean="0"/>
              <a:t>s</a:t>
            </a:r>
            <a:r>
              <a:rPr lang="en-US" altLang="tr-TR" smtClean="0"/>
              <a:t>al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ler</a:t>
            </a:r>
            <a:endParaRPr lang="en-US" altLang="tr-TR" smtClean="0"/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/>
        </p:nvGraphicFramePr>
        <p:xfrm>
          <a:off x="1371600" y="838200"/>
          <a:ext cx="7391400" cy="5889625"/>
        </p:xfrm>
        <a:graphic>
          <a:graphicData uri="http://schemas.openxmlformats.org/drawingml/2006/table">
            <a:tbl>
              <a:tblPr/>
              <a:tblGrid>
                <a:gridCol w="2076450"/>
                <a:gridCol w="1352550"/>
                <a:gridCol w="1524000"/>
                <a:gridCol w="2438400"/>
              </a:tblGrid>
              <a:tr h="677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Adı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S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mbol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Örnek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Anlamı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Negation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(olumsuzluk)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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a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’nın değili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1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Conjunction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(birleşme ve ile)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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ve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1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isjunction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(ayrılma veya ile)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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veya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quivalence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(eşitlik)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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eşittir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Implication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(içerme)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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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Symbol" pitchFamily="18" charset="2"/>
                        </a:rPr>
                        <a:t>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sym typeface="Math1" pitchFamily="2" charset="2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,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b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yi içerir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b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,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yı içerir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22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09A4CAD4-6657-4F96-B529-786B0BE61A2B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Niceleyiciler(</a:t>
            </a:r>
            <a:r>
              <a:rPr lang="en-US" altLang="tr-TR" smtClean="0"/>
              <a:t>Quantifiers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/>
        </p:nvGraphicFramePr>
        <p:xfrm>
          <a:off x="1447800" y="1905000"/>
          <a:ext cx="6724650" cy="2470150"/>
        </p:xfrm>
        <a:graphic>
          <a:graphicData uri="http://schemas.openxmlformats.org/drawingml/2006/table">
            <a:tbl>
              <a:tblPr/>
              <a:tblGrid>
                <a:gridCol w="1676400"/>
                <a:gridCol w="1524000"/>
                <a:gridCol w="3524250"/>
              </a:tblGrid>
              <a:tr h="67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adı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örnek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anlamı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Universal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(evrensel)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∀X.P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her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X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 için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, P </a:t>
                      </a: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doğrudur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Existential</a:t>
                      </a: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(varoluşsal)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∃X.P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P nin doğru değeri için bir X değeri vardır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A19E2C9E-9648-4CE8-BC79-890E41E7C557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Cümlesel Biçim(</a:t>
            </a:r>
            <a:r>
              <a:rPr lang="en-US" altLang="tr-TR" smtClean="0"/>
              <a:t>Clausal Form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4763" eaLnBrk="1" hangingPunct="1"/>
            <a:r>
              <a:rPr lang="tr-TR" altLang="tr-TR" smtClean="0"/>
              <a:t>Aynı şeyi belirtmek için çok fazla yol</a:t>
            </a:r>
            <a:endParaRPr lang="en-US" altLang="tr-TR" smtClean="0"/>
          </a:p>
          <a:p>
            <a:pPr indent="-4763" eaLnBrk="1" hangingPunct="1"/>
            <a:r>
              <a:rPr lang="tr-TR" altLang="tr-TR" smtClean="0"/>
              <a:t>Önermeler için standart bir form kullan</a:t>
            </a:r>
            <a:endParaRPr lang="en-US" altLang="tr-TR" smtClean="0"/>
          </a:p>
          <a:p>
            <a:pPr indent="-4763" eaLnBrk="1" hangingPunct="1"/>
            <a:r>
              <a:rPr lang="tr-TR" altLang="tr-TR" smtClean="0">
                <a:solidFill>
                  <a:schemeClr val="accent2"/>
                </a:solidFill>
              </a:rPr>
              <a:t>Cümlesel Biçim(</a:t>
            </a:r>
            <a:r>
              <a:rPr lang="en-US" altLang="tr-TR" smtClean="0">
                <a:solidFill>
                  <a:schemeClr val="accent2"/>
                </a:solidFill>
              </a:rPr>
              <a:t>Clausal form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</a:t>
            </a:r>
          </a:p>
          <a:p>
            <a:pPr indent="-4763" eaLnBrk="1" hangingPunct="1">
              <a:buFontTx/>
              <a:buNone/>
            </a:pPr>
            <a:r>
              <a:rPr lang="en-US" altLang="tr-TR" smtClean="0"/>
              <a:t>	B</a:t>
            </a:r>
            <a:r>
              <a:rPr lang="en-US" altLang="tr-TR" baseline="-25000" smtClean="0"/>
              <a:t>1 </a:t>
            </a:r>
            <a:r>
              <a:rPr lang="en-US" altLang="tr-TR" smtClean="0">
                <a:sym typeface="Symbol" panose="05050102010706020507" pitchFamily="18" charset="2"/>
              </a:rPr>
              <a:t></a:t>
            </a:r>
            <a:r>
              <a:rPr lang="en-US" altLang="tr-TR" smtClean="0">
                <a:sym typeface="Math1" pitchFamily="2" charset="2"/>
              </a:rPr>
              <a:t> B</a:t>
            </a:r>
            <a:r>
              <a:rPr lang="en-US" altLang="tr-TR" baseline="-25000" smtClean="0">
                <a:sym typeface="Math1" pitchFamily="2" charset="2"/>
              </a:rPr>
              <a:t>2 </a:t>
            </a:r>
            <a:r>
              <a:rPr lang="en-US" altLang="tr-TR" smtClean="0">
                <a:sym typeface="Symbol" panose="05050102010706020507" pitchFamily="18" charset="2"/>
              </a:rPr>
              <a:t></a:t>
            </a:r>
            <a:r>
              <a:rPr lang="en-US" altLang="tr-TR" smtClean="0">
                <a:sym typeface="Math1" pitchFamily="2" charset="2"/>
              </a:rPr>
              <a:t> … </a:t>
            </a:r>
            <a:r>
              <a:rPr lang="en-US" altLang="tr-TR" smtClean="0">
                <a:sym typeface="Symbol" panose="05050102010706020507" pitchFamily="18" charset="2"/>
              </a:rPr>
              <a:t></a:t>
            </a:r>
            <a:r>
              <a:rPr lang="en-US" altLang="tr-TR" smtClean="0"/>
              <a:t> B</a:t>
            </a:r>
            <a:r>
              <a:rPr lang="en-US" altLang="tr-TR" baseline="-25000" smtClean="0"/>
              <a:t>n</a:t>
            </a:r>
            <a:r>
              <a:rPr lang="en-US" altLang="tr-TR" smtClean="0"/>
              <a:t> </a:t>
            </a:r>
            <a:r>
              <a:rPr lang="en-US" altLang="tr-TR" smtClean="0">
                <a:sym typeface="Symbol" panose="05050102010706020507" pitchFamily="18" charset="2"/>
              </a:rPr>
              <a:t></a:t>
            </a:r>
            <a:r>
              <a:rPr lang="en-US" altLang="tr-TR" smtClean="0">
                <a:sym typeface="Math1" pitchFamily="2" charset="2"/>
              </a:rPr>
              <a:t> A</a:t>
            </a:r>
            <a:r>
              <a:rPr lang="en-US" altLang="tr-TR" baseline="-25000" smtClean="0">
                <a:sym typeface="Math1" pitchFamily="2" charset="2"/>
              </a:rPr>
              <a:t>1 </a:t>
            </a:r>
            <a:r>
              <a:rPr lang="en-US" altLang="tr-TR" smtClean="0">
                <a:sym typeface="Symbol" panose="05050102010706020507" pitchFamily="18" charset="2"/>
              </a:rPr>
              <a:t></a:t>
            </a:r>
            <a:r>
              <a:rPr lang="en-US" altLang="tr-TR" smtClean="0">
                <a:sym typeface="Math1" pitchFamily="2" charset="2"/>
              </a:rPr>
              <a:t> A</a:t>
            </a:r>
            <a:r>
              <a:rPr lang="en-US" altLang="tr-TR" baseline="-25000" smtClean="0">
                <a:sym typeface="Math1" pitchFamily="2" charset="2"/>
              </a:rPr>
              <a:t>2 </a:t>
            </a:r>
            <a:r>
              <a:rPr lang="en-US" altLang="tr-TR" smtClean="0">
                <a:sym typeface="Symbol" panose="05050102010706020507" pitchFamily="18" charset="2"/>
              </a:rPr>
              <a:t></a:t>
            </a:r>
            <a:r>
              <a:rPr lang="en-US" altLang="tr-TR" smtClean="0">
                <a:sym typeface="Math1" pitchFamily="2" charset="2"/>
              </a:rPr>
              <a:t> … </a:t>
            </a:r>
            <a:r>
              <a:rPr lang="en-US" altLang="tr-TR" smtClean="0">
                <a:sym typeface="Symbol" panose="05050102010706020507" pitchFamily="18" charset="2"/>
              </a:rPr>
              <a:t></a:t>
            </a:r>
            <a:r>
              <a:rPr lang="en-US" altLang="tr-TR" smtClean="0">
                <a:sym typeface="Math1" pitchFamily="2" charset="2"/>
              </a:rPr>
              <a:t> A</a:t>
            </a:r>
            <a:r>
              <a:rPr lang="en-US" altLang="tr-TR" baseline="-25000" smtClean="0">
                <a:sym typeface="Math1" pitchFamily="2" charset="2"/>
              </a:rPr>
              <a:t>m</a:t>
            </a:r>
          </a:p>
          <a:p>
            <a:pPr indent="-4763" eaLnBrk="1" hangingPunct="1">
              <a:buFontTx/>
              <a:buNone/>
            </a:pPr>
            <a:r>
              <a:rPr lang="tr-TR" altLang="tr-TR" smtClean="0">
                <a:sym typeface="Math1" pitchFamily="2" charset="2"/>
              </a:rPr>
              <a:t>şu anlama gelir : eğer bütün</a:t>
            </a:r>
            <a:r>
              <a:rPr lang="en-US" altLang="tr-TR" smtClean="0">
                <a:sym typeface="Math1" pitchFamily="2" charset="2"/>
              </a:rPr>
              <a:t> A</a:t>
            </a:r>
            <a:r>
              <a:rPr lang="tr-TR" altLang="tr-TR" smtClean="0">
                <a:sym typeface="Math1" pitchFamily="2" charset="2"/>
              </a:rPr>
              <a:t> lar</a:t>
            </a:r>
            <a:r>
              <a:rPr lang="en-US" altLang="tr-TR" smtClean="0">
                <a:sym typeface="Math1" pitchFamily="2" charset="2"/>
              </a:rPr>
              <a:t> </a:t>
            </a:r>
            <a:r>
              <a:rPr lang="tr-TR" altLang="tr-TR" smtClean="0">
                <a:sym typeface="Math1" pitchFamily="2" charset="2"/>
              </a:rPr>
              <a:t>doğru ise</a:t>
            </a:r>
            <a:r>
              <a:rPr lang="en-US" altLang="tr-TR" smtClean="0">
                <a:sym typeface="Math1" pitchFamily="2" charset="2"/>
              </a:rPr>
              <a:t>, </a:t>
            </a:r>
            <a:r>
              <a:rPr lang="tr-TR" altLang="tr-TR" smtClean="0">
                <a:sym typeface="Math1" pitchFamily="2" charset="2"/>
              </a:rPr>
              <a:t>o zaman</a:t>
            </a:r>
            <a:r>
              <a:rPr lang="en-US" altLang="tr-TR" smtClean="0">
                <a:sym typeface="Math1" pitchFamily="2" charset="2"/>
              </a:rPr>
              <a:t> </a:t>
            </a:r>
            <a:r>
              <a:rPr lang="tr-TR" altLang="tr-TR" smtClean="0">
                <a:sym typeface="Math1" pitchFamily="2" charset="2"/>
              </a:rPr>
              <a:t>en az bir</a:t>
            </a:r>
            <a:r>
              <a:rPr lang="en-US" altLang="tr-TR" smtClean="0">
                <a:sym typeface="Math1" pitchFamily="2" charset="2"/>
              </a:rPr>
              <a:t> B </a:t>
            </a:r>
            <a:r>
              <a:rPr lang="tr-TR" altLang="tr-TR" smtClean="0">
                <a:sym typeface="Math1" pitchFamily="2" charset="2"/>
              </a:rPr>
              <a:t>doğrudur</a:t>
            </a:r>
            <a:endParaRPr lang="en-US" altLang="tr-TR" smtClean="0">
              <a:sym typeface="Math1" pitchFamily="2" charset="2"/>
            </a:endParaRPr>
          </a:p>
          <a:p>
            <a:pPr indent="-4763" eaLnBrk="1" hangingPunct="1"/>
            <a:r>
              <a:rPr lang="tr-TR" altLang="tr-TR" smtClean="0">
                <a:solidFill>
                  <a:schemeClr val="accent2"/>
                </a:solidFill>
              </a:rPr>
              <a:t>Önceki(</a:t>
            </a:r>
            <a:r>
              <a:rPr lang="en-US" altLang="tr-TR" smtClean="0">
                <a:solidFill>
                  <a:schemeClr val="accent2"/>
                </a:solidFill>
              </a:rPr>
              <a:t>Antecedent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sağ taraf</a:t>
            </a:r>
            <a:endParaRPr lang="en-US" altLang="tr-TR" smtClean="0"/>
          </a:p>
          <a:p>
            <a:pPr indent="-4763" eaLnBrk="1" hangingPunct="1"/>
            <a:r>
              <a:rPr lang="tr-TR" altLang="tr-TR" smtClean="0">
                <a:solidFill>
                  <a:schemeClr val="accent2"/>
                </a:solidFill>
              </a:rPr>
              <a:t>Sonuç(</a:t>
            </a:r>
            <a:r>
              <a:rPr lang="en-US" altLang="tr-TR" smtClean="0">
                <a:solidFill>
                  <a:schemeClr val="accent2"/>
                </a:solidFill>
              </a:rPr>
              <a:t>Consequent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sol taraf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027F47CD-568F-428A-97E1-3AE3BC98C9E0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Predicate Calculus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Teorem(t</a:t>
            </a:r>
            <a:r>
              <a:rPr lang="en-US" altLang="tr-TR" smtClean="0"/>
              <a:t>heorems</a:t>
            </a:r>
            <a:r>
              <a:rPr lang="tr-TR" altLang="tr-TR" smtClean="0"/>
              <a:t>) ispatlama</a:t>
            </a:r>
            <a:endParaRPr lang="en-US" altLang="tr-TR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65338"/>
            <a:ext cx="7162800" cy="4106862"/>
          </a:xfrm>
        </p:spPr>
        <p:txBody>
          <a:bodyPr/>
          <a:lstStyle/>
          <a:p>
            <a:pPr eaLnBrk="1" hangingPunct="1"/>
            <a:r>
              <a:rPr lang="tr-TR" altLang="tr-TR" smtClean="0"/>
              <a:t>Önermelerin (</a:t>
            </a:r>
            <a:r>
              <a:rPr lang="en-US" altLang="tr-TR" smtClean="0"/>
              <a:t>propositions</a:t>
            </a:r>
            <a:r>
              <a:rPr lang="tr-TR" altLang="tr-TR" smtClean="0"/>
              <a:t>) bir kullanımı bilinen aksiyomlardan(</a:t>
            </a:r>
            <a:r>
              <a:rPr lang="en-US" altLang="tr-TR" smtClean="0"/>
              <a:t>axioms</a:t>
            </a:r>
            <a:r>
              <a:rPr lang="tr-TR" altLang="tr-TR" smtClean="0"/>
              <a:t>) ve teoremlerden(</a:t>
            </a:r>
            <a:r>
              <a:rPr lang="en-US" altLang="tr-TR" smtClean="0"/>
              <a:t>theorems</a:t>
            </a:r>
            <a:r>
              <a:rPr lang="tr-TR" altLang="tr-TR" smtClean="0"/>
              <a:t>) çıkarılabilen yeni teoremler keşfetmektir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Çözüm(</a:t>
            </a:r>
            <a:r>
              <a:rPr lang="en-US" altLang="tr-TR" smtClean="0">
                <a:solidFill>
                  <a:schemeClr val="accent2"/>
                </a:solidFill>
              </a:rPr>
              <a:t>Resolution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verilen önermelerden</a:t>
            </a:r>
            <a:r>
              <a:rPr lang="en-US" altLang="tr-TR" smtClean="0"/>
              <a:t> </a:t>
            </a:r>
            <a:r>
              <a:rPr lang="tr-TR" altLang="tr-TR" smtClean="0"/>
              <a:t>çıkarılmış önermelerin(</a:t>
            </a:r>
            <a:r>
              <a:rPr lang="en-US" altLang="tr-TR" smtClean="0"/>
              <a:t>inferred propositions</a:t>
            </a:r>
            <a:r>
              <a:rPr lang="tr-TR" altLang="tr-TR" smtClean="0"/>
              <a:t>) hesaplanmasına imkan veren bir çıkarım prensibi (</a:t>
            </a:r>
            <a:r>
              <a:rPr lang="en-US" altLang="tr-TR" smtClean="0"/>
              <a:t>inference principle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686BDF80-B038-47B7-83C2-6933DC8C1A67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Çözüm(</a:t>
            </a:r>
            <a:r>
              <a:rPr lang="en-US" altLang="tr-TR" smtClean="0"/>
              <a:t>Resolution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Birleştirme(</a:t>
            </a:r>
            <a:r>
              <a:rPr lang="en-US" altLang="tr-TR" sz="2400" smtClean="0">
                <a:solidFill>
                  <a:schemeClr val="accent2"/>
                </a:solidFill>
              </a:rPr>
              <a:t>Unification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: </a:t>
            </a:r>
            <a:r>
              <a:rPr lang="tr-TR" altLang="tr-TR" sz="2400" smtClean="0"/>
              <a:t>eşlenme(matching) işleminin başarılı olması için önermelerdeki(</a:t>
            </a:r>
            <a:r>
              <a:rPr lang="en-US" altLang="tr-TR" sz="2400" smtClean="0"/>
              <a:t>propositions</a:t>
            </a:r>
            <a:r>
              <a:rPr lang="tr-TR" altLang="tr-TR" sz="2400" smtClean="0"/>
              <a:t>) değişkenler(</a:t>
            </a:r>
            <a:r>
              <a:rPr lang="en-US" altLang="tr-TR" sz="2400" smtClean="0"/>
              <a:t>variables</a:t>
            </a:r>
            <a:r>
              <a:rPr lang="tr-TR" altLang="tr-TR" sz="2400" smtClean="0"/>
              <a:t>) için değerler(</a:t>
            </a:r>
            <a:r>
              <a:rPr lang="en-US" altLang="tr-TR" sz="2400" smtClean="0"/>
              <a:t>values</a:t>
            </a:r>
            <a:r>
              <a:rPr lang="tr-TR" altLang="tr-TR" sz="2400" smtClean="0"/>
              <a:t>) bulma</a:t>
            </a:r>
            <a:endParaRPr lang="en-US" altLang="tr-TR" sz="2400" smtClean="0"/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Başlatma(</a:t>
            </a:r>
            <a:r>
              <a:rPr lang="en-US" altLang="tr-TR" sz="2400" smtClean="0">
                <a:solidFill>
                  <a:schemeClr val="accent2"/>
                </a:solidFill>
              </a:rPr>
              <a:t>Instantiation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: </a:t>
            </a:r>
            <a:r>
              <a:rPr lang="tr-TR" altLang="tr-TR" sz="2400" smtClean="0"/>
              <a:t>birleştirmenin(</a:t>
            </a:r>
            <a:r>
              <a:rPr lang="en-US" altLang="tr-TR" sz="2400" smtClean="0"/>
              <a:t>unification</a:t>
            </a:r>
            <a:r>
              <a:rPr lang="tr-TR" altLang="tr-TR" sz="2400" smtClean="0"/>
              <a:t>) başarılı olması için değişkenlere(</a:t>
            </a:r>
            <a:r>
              <a:rPr lang="en-US" altLang="tr-TR" sz="2400" smtClean="0"/>
              <a:t>variables</a:t>
            </a:r>
            <a:r>
              <a:rPr lang="tr-TR" altLang="tr-TR" sz="2400" smtClean="0"/>
              <a:t>) geçici değerler atama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Bir değişkeni(</a:t>
            </a:r>
            <a:r>
              <a:rPr lang="en-US" altLang="tr-TR" sz="2400" smtClean="0"/>
              <a:t>variable</a:t>
            </a:r>
            <a:r>
              <a:rPr lang="tr-TR" altLang="tr-TR" sz="2400" smtClean="0"/>
              <a:t>) bir değerle başlattıktan sonra</a:t>
            </a:r>
            <a:r>
              <a:rPr lang="en-US" altLang="tr-TR" sz="2400" smtClean="0"/>
              <a:t>,  </a:t>
            </a:r>
            <a:r>
              <a:rPr lang="tr-TR" altLang="tr-TR" sz="2400" smtClean="0"/>
              <a:t>eğer</a:t>
            </a:r>
            <a:r>
              <a:rPr lang="en-US" altLang="tr-TR" sz="2400" smtClean="0"/>
              <a:t> </a:t>
            </a:r>
            <a:r>
              <a:rPr lang="tr-TR" altLang="tr-TR" sz="2400" smtClean="0"/>
              <a:t>eşlenme(</a:t>
            </a:r>
            <a:r>
              <a:rPr lang="en-US" altLang="tr-TR" sz="2400" smtClean="0"/>
              <a:t>matching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başarısız olursa</a:t>
            </a:r>
            <a:r>
              <a:rPr lang="en-US" altLang="tr-TR" sz="2400" smtClean="0"/>
              <a:t>, </a:t>
            </a:r>
            <a:r>
              <a:rPr lang="tr-TR" altLang="tr-TR" sz="2400" smtClean="0">
                <a:solidFill>
                  <a:schemeClr val="accent2"/>
                </a:solidFill>
              </a:rPr>
              <a:t>geri-izleme(</a:t>
            </a:r>
            <a:r>
              <a:rPr lang="en-US" altLang="tr-TR" sz="2400" smtClean="0">
                <a:solidFill>
                  <a:schemeClr val="accent2"/>
                </a:solidFill>
              </a:rPr>
              <a:t>backtrack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</a:t>
            </a:r>
            <a:r>
              <a:rPr lang="tr-TR" altLang="tr-TR" sz="2400" smtClean="0"/>
              <a:t>farklı bir değerle yeniden başlatma yapmaya gereksinim duyabilir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D27F73F3-03E5-4938-9BD7-6AF84F525292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Teorem İspatlama(</a:t>
            </a:r>
            <a:r>
              <a:rPr lang="en-US" altLang="tr-TR" smtClean="0"/>
              <a:t>Theorem Proving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Çelişki(</a:t>
            </a:r>
            <a:r>
              <a:rPr lang="en-US" altLang="tr-TR" smtClean="0"/>
              <a:t>contradiction</a:t>
            </a:r>
            <a:r>
              <a:rPr lang="tr-TR" altLang="tr-TR" smtClean="0"/>
              <a:t>) ile kanıt (</a:t>
            </a:r>
            <a:r>
              <a:rPr lang="en-US" altLang="tr-TR" smtClean="0"/>
              <a:t>proof</a:t>
            </a:r>
            <a:r>
              <a:rPr lang="tr-TR" altLang="tr-TR" smtClean="0"/>
              <a:t>) kullanır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Hipotez(</a:t>
            </a:r>
            <a:r>
              <a:rPr lang="en-US" altLang="tr-TR" smtClean="0">
                <a:solidFill>
                  <a:schemeClr val="accent2"/>
                </a:solidFill>
              </a:rPr>
              <a:t>Hypotheses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bir geçerli önermeler (</a:t>
            </a:r>
            <a:r>
              <a:rPr lang="en-US" altLang="tr-TR" smtClean="0"/>
              <a:t>pertinent propositions</a:t>
            </a:r>
            <a:r>
              <a:rPr lang="tr-TR" altLang="tr-TR" smtClean="0"/>
              <a:t>) kümesi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Hedef(</a:t>
            </a:r>
            <a:r>
              <a:rPr lang="en-US" altLang="tr-TR" smtClean="0">
                <a:solidFill>
                  <a:schemeClr val="accent2"/>
                </a:solidFill>
              </a:rPr>
              <a:t>Goal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teoremin(</a:t>
            </a:r>
            <a:r>
              <a:rPr lang="en-US" altLang="tr-TR" smtClean="0"/>
              <a:t>theorem</a:t>
            </a:r>
            <a:r>
              <a:rPr lang="tr-TR" altLang="tr-TR" smtClean="0"/>
              <a:t>) olumsuzluğu(</a:t>
            </a:r>
            <a:r>
              <a:rPr lang="en-US" altLang="tr-TR" smtClean="0"/>
              <a:t>negation</a:t>
            </a:r>
            <a:r>
              <a:rPr lang="tr-TR" altLang="tr-TR" smtClean="0"/>
              <a:t>) önerme(</a:t>
            </a:r>
            <a:r>
              <a:rPr lang="en-US" altLang="tr-TR" smtClean="0"/>
              <a:t>proposition</a:t>
            </a:r>
            <a:r>
              <a:rPr lang="tr-TR" altLang="tr-TR" smtClean="0"/>
              <a:t>) olarak belirtilir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Bir tutarsızlık(</a:t>
            </a:r>
            <a:r>
              <a:rPr lang="en-US" altLang="tr-TR" smtClean="0"/>
              <a:t>inconsistency</a:t>
            </a:r>
            <a:r>
              <a:rPr lang="tr-TR" altLang="tr-TR" smtClean="0"/>
              <a:t>) bulunarak teorem (t</a:t>
            </a:r>
            <a:r>
              <a:rPr lang="en-US" altLang="tr-TR" smtClean="0"/>
              <a:t>heorem</a:t>
            </a:r>
            <a:r>
              <a:rPr lang="tr-TR" altLang="tr-TR" smtClean="0"/>
              <a:t>) ispatlanır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B5167DD2-321D-425A-B710-68F9C306484F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Teorem İspatlama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M</a:t>
            </a:r>
            <a:r>
              <a:rPr lang="en-US" altLang="tr-TR" smtClean="0"/>
              <a:t>antık</a:t>
            </a:r>
            <a:r>
              <a:rPr lang="tr-TR" altLang="tr-TR" smtClean="0"/>
              <a:t>(logic)</a:t>
            </a:r>
            <a:r>
              <a:rPr lang="en-US" altLang="tr-TR" smtClean="0"/>
              <a:t> programlama</a:t>
            </a:r>
            <a:r>
              <a:rPr lang="tr-TR" altLang="tr-TR" smtClean="0"/>
              <a:t>nın temeli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Önermeler(</a:t>
            </a:r>
            <a:r>
              <a:rPr lang="en-US" altLang="tr-TR" smtClean="0"/>
              <a:t>propositions</a:t>
            </a:r>
            <a:r>
              <a:rPr lang="tr-TR" altLang="tr-TR" smtClean="0"/>
              <a:t>) çözüm(</a:t>
            </a:r>
            <a:r>
              <a:rPr lang="en-US" altLang="tr-TR" smtClean="0"/>
              <a:t>resolution</a:t>
            </a:r>
            <a:r>
              <a:rPr lang="tr-TR" altLang="tr-TR" smtClean="0"/>
              <a:t>) için kullanıldığı zaman</a:t>
            </a:r>
            <a:r>
              <a:rPr lang="en-US" altLang="tr-TR" smtClean="0"/>
              <a:t>, </a:t>
            </a:r>
            <a:r>
              <a:rPr lang="tr-TR" altLang="tr-TR" smtClean="0"/>
              <a:t>sadece</a:t>
            </a:r>
            <a:r>
              <a:rPr lang="en-US" altLang="tr-TR" smtClean="0"/>
              <a:t> </a:t>
            </a:r>
            <a:r>
              <a:rPr lang="tr-TR" altLang="tr-TR" smtClean="0"/>
              <a:t>kısıtlanmış(</a:t>
            </a:r>
            <a:r>
              <a:rPr lang="en-US" altLang="tr-TR" smtClean="0"/>
              <a:t>restricted</a:t>
            </a:r>
            <a:r>
              <a:rPr lang="tr-TR" altLang="tr-TR" smtClean="0"/>
              <a:t>) biçim kullanılabilir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Horn clause</a:t>
            </a:r>
            <a:r>
              <a:rPr lang="en-US" altLang="tr-TR" smtClean="0"/>
              <a:t> – </a:t>
            </a:r>
            <a:r>
              <a:rPr lang="tr-TR" altLang="tr-TR" smtClean="0"/>
              <a:t>sadece iki biçimi olabilir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Headed</a:t>
            </a:r>
            <a:r>
              <a:rPr lang="en-US" altLang="tr-TR" smtClean="0"/>
              <a:t>: </a:t>
            </a:r>
            <a:r>
              <a:rPr lang="tr-TR" altLang="tr-TR" smtClean="0"/>
              <a:t>sol kısımda basit atomik önerme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Headless</a:t>
            </a:r>
            <a:r>
              <a:rPr lang="en-US" altLang="tr-TR" smtClean="0"/>
              <a:t>: </a:t>
            </a:r>
            <a:r>
              <a:rPr lang="tr-TR" altLang="tr-TR" smtClean="0"/>
              <a:t>boş sol kısım</a:t>
            </a:r>
            <a:r>
              <a:rPr lang="en-US" altLang="tr-TR" smtClean="0"/>
              <a:t> (</a:t>
            </a:r>
            <a:r>
              <a:rPr lang="tr-TR" altLang="tr-TR" smtClean="0"/>
              <a:t>gerçek(</a:t>
            </a:r>
            <a:r>
              <a:rPr lang="en-US" altLang="tr-TR" smtClean="0"/>
              <a:t>fact</a:t>
            </a:r>
            <a:r>
              <a:rPr lang="tr-TR" altLang="tr-TR" smtClean="0"/>
              <a:t>)leri belirtmek için kullanılır</a:t>
            </a:r>
            <a:r>
              <a:rPr lang="en-US" altLang="tr-TR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Çoğu önermeler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990000"/>
                </a:solidFill>
              </a:rPr>
              <a:t>Horn clause</a:t>
            </a:r>
            <a:r>
              <a:rPr lang="tr-TR" altLang="tr-TR" smtClean="0"/>
              <a:t> olarak belirtilebilir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EF27068C-5494-4AA6-A529-01D0FEC783B1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Mantık </a:t>
            </a:r>
            <a:r>
              <a:rPr lang="en-US" altLang="tr-TR" smtClean="0"/>
              <a:t>programlama</a:t>
            </a:r>
            <a:r>
              <a:rPr lang="tr-TR" altLang="tr-TR" smtClean="0"/>
              <a:t>ya genel bakış</a:t>
            </a:r>
            <a:endParaRPr lang="en-US" altLang="tr-T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Tanıtıcı semantik(</a:t>
            </a:r>
            <a:r>
              <a:rPr lang="en-US" altLang="tr-TR" smtClean="0"/>
              <a:t>Declarative semantics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Her bir ifadenin anlamını belirlemek için basit bir yol vardır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Buyurgan dillerin sematiğinden daha basittir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P</a:t>
            </a:r>
            <a:r>
              <a:rPr lang="en-US" altLang="tr-TR" smtClean="0"/>
              <a:t>rogramlama </a:t>
            </a:r>
            <a:r>
              <a:rPr lang="tr-TR" altLang="tr-TR" smtClean="0"/>
              <a:t>yordamsal değildir(</a:t>
            </a:r>
            <a:r>
              <a:rPr lang="en-US" altLang="tr-TR" smtClean="0"/>
              <a:t>nonprocedural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Program</a:t>
            </a:r>
            <a:r>
              <a:rPr lang="tr-TR" altLang="tr-TR" smtClean="0"/>
              <a:t>lar</a:t>
            </a:r>
            <a:r>
              <a:rPr lang="en-US" altLang="tr-TR" smtClean="0"/>
              <a:t> </a:t>
            </a:r>
            <a:r>
              <a:rPr lang="tr-TR" altLang="tr-TR" smtClean="0"/>
              <a:t>hesaplanan bir sonuç belirtmez</a:t>
            </a:r>
            <a:r>
              <a:rPr lang="en-US" altLang="tr-TR" smtClean="0"/>
              <a:t>, </a:t>
            </a:r>
            <a:r>
              <a:rPr lang="tr-TR" altLang="tr-TR" smtClean="0"/>
              <a:t>fakat</a:t>
            </a:r>
            <a:r>
              <a:rPr lang="en-US" altLang="tr-TR" smtClean="0"/>
              <a:t> </a:t>
            </a:r>
            <a:r>
              <a:rPr lang="tr-TR" altLang="tr-TR" smtClean="0"/>
              <a:t>sonucun biçimini belirtir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E07202DF-F113-4421-A102-D3ED5C545511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Örnek</a:t>
            </a:r>
            <a:r>
              <a:rPr lang="en-US" altLang="tr-TR" smtClean="0"/>
              <a:t>: </a:t>
            </a:r>
            <a:r>
              <a:rPr lang="tr-TR" altLang="tr-TR" smtClean="0"/>
              <a:t>bir l</a:t>
            </a:r>
            <a:r>
              <a:rPr lang="en-US" altLang="tr-TR" smtClean="0"/>
              <a:t>ist</a:t>
            </a:r>
            <a:r>
              <a:rPr lang="tr-TR" altLang="tr-TR" smtClean="0"/>
              <a:t>eyi sıralama</a:t>
            </a:r>
            <a:endParaRPr lang="en-US" altLang="tr-T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sıralı listenin özelliğini tanımlamak</a:t>
            </a:r>
            <a:r>
              <a:rPr lang="en-US" altLang="tr-TR" smtClean="0"/>
              <a:t>, </a:t>
            </a:r>
            <a:r>
              <a:rPr lang="tr-TR" altLang="tr-TR" smtClean="0"/>
              <a:t>listeyi yeniden düzenleme işlemi değildir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sort(old_list, new_list) </a:t>
            </a:r>
            <a:r>
              <a:rPr lang="en-US" altLang="tr-TR" smtClean="0">
                <a:sym typeface="Symbol" panose="05050102010706020507" pitchFamily="18" charset="2"/>
              </a:rPr>
              <a:t></a:t>
            </a:r>
            <a:r>
              <a:rPr lang="en-US" altLang="tr-TR" sz="2400" smtClean="0">
                <a:sym typeface="Math1" pitchFamily="2" charset="2"/>
              </a:rPr>
              <a:t> permute (old_list, new_list) </a:t>
            </a:r>
            <a:r>
              <a:rPr lang="en-US" altLang="tr-TR" smtClean="0">
                <a:sym typeface="Symbol" panose="05050102010706020507" pitchFamily="18" charset="2"/>
              </a:rPr>
              <a:t></a:t>
            </a:r>
            <a:r>
              <a:rPr lang="en-US" altLang="tr-TR" sz="2400" smtClean="0">
                <a:sym typeface="Math1" pitchFamily="2" charset="2"/>
              </a:rPr>
              <a:t> sorted (new_list)</a:t>
            </a:r>
          </a:p>
          <a:p>
            <a:pPr eaLnBrk="1" hangingPunct="1">
              <a:buFontTx/>
              <a:buNone/>
            </a:pPr>
            <a:endParaRPr lang="en-US" altLang="tr-TR" sz="2400" smtClean="0">
              <a:sym typeface="Math1" pitchFamily="2" charset="2"/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sorted (list) </a:t>
            </a:r>
            <a:r>
              <a:rPr lang="en-US" altLang="tr-TR" smtClean="0">
                <a:sym typeface="Symbol" panose="05050102010706020507" pitchFamily="18" charset="2"/>
              </a:rPr>
              <a:t>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∀</a:t>
            </a:r>
            <a:r>
              <a:rPr lang="en-US" altLang="tr-TR" sz="2400" baseline="-250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j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such that 1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j &lt; n, list(j) 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tr-TR" sz="2400" smtClean="0"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list (j+1)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7428F6D4-42DC-477B-9CE3-E0CA819E0C67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</a:t>
            </a:r>
            <a:r>
              <a:rPr lang="tr-TR" altLang="tr-TR" smtClean="0"/>
              <a:t>’un esasları</a:t>
            </a:r>
            <a:endParaRPr lang="en-US" altLang="tr-TR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University of Aix-Marseille</a:t>
            </a:r>
          </a:p>
          <a:p>
            <a:pPr lvl="1" eaLnBrk="1" hangingPunct="1"/>
            <a:r>
              <a:rPr lang="tr-TR" altLang="tr-TR" smtClean="0"/>
              <a:t>Doğal Dil İşleme(</a:t>
            </a:r>
            <a:r>
              <a:rPr lang="en-US" altLang="tr-TR" smtClean="0"/>
              <a:t>Natural language processing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University of Edinburgh</a:t>
            </a:r>
          </a:p>
          <a:p>
            <a:pPr lvl="1" eaLnBrk="1" hangingPunct="1"/>
            <a:r>
              <a:rPr lang="tr-TR" altLang="tr-TR" smtClean="0"/>
              <a:t>Otomatik Teorem İspatlama(</a:t>
            </a:r>
            <a:r>
              <a:rPr lang="en-US" altLang="tr-TR" smtClean="0"/>
              <a:t>Automated theorem proving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A627A363-C9E1-4AE0-B1F7-92C257AFDB9C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B</a:t>
            </a:r>
            <a:r>
              <a:rPr lang="en-US" altLang="tr-TR" dirty="0" err="1" smtClean="0"/>
              <a:t>ölüm</a:t>
            </a:r>
            <a:r>
              <a:rPr lang="en-US" altLang="tr-TR" dirty="0" smtClean="0"/>
              <a:t> </a:t>
            </a:r>
            <a:r>
              <a:rPr lang="tr-TR" altLang="tr-TR" dirty="0" smtClean="0"/>
              <a:t>11 Başlıklar</a:t>
            </a:r>
            <a:endParaRPr lang="en-US" altLang="tr-TR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dirty="0" smtClean="0"/>
              <a:t>G</a:t>
            </a:r>
            <a:r>
              <a:rPr lang="en-US" altLang="tr-TR" dirty="0" err="1" smtClean="0"/>
              <a:t>iriş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>
                <a:solidFill>
                  <a:srgbClr val="990000"/>
                </a:solidFill>
              </a:rPr>
              <a:t>Hüküm </a:t>
            </a:r>
            <a:r>
              <a:rPr lang="tr-TR" altLang="tr-TR" dirty="0" smtClean="0">
                <a:solidFill>
                  <a:srgbClr val="990000"/>
                </a:solidFill>
              </a:rPr>
              <a:t>Hesabına (</a:t>
            </a:r>
            <a:r>
              <a:rPr lang="en-US" altLang="tr-TR" dirty="0" smtClean="0">
                <a:solidFill>
                  <a:srgbClr val="990000"/>
                </a:solidFill>
              </a:rPr>
              <a:t>Predicate Calculus</a:t>
            </a:r>
            <a:r>
              <a:rPr lang="tr-TR" altLang="tr-TR" dirty="0" smtClean="0"/>
              <a:t>) Kısa bir G</a:t>
            </a:r>
            <a:r>
              <a:rPr lang="en-US" altLang="tr-TR" dirty="0" err="1" smtClean="0"/>
              <a:t>iriş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>
                <a:solidFill>
                  <a:srgbClr val="990000"/>
                </a:solidFill>
              </a:rPr>
              <a:t>Hüküm </a:t>
            </a:r>
            <a:r>
              <a:rPr lang="tr-TR" altLang="tr-TR" dirty="0" smtClean="0">
                <a:solidFill>
                  <a:srgbClr val="990000"/>
                </a:solidFill>
              </a:rPr>
              <a:t>Hesabı (</a:t>
            </a:r>
            <a:r>
              <a:rPr lang="en-US" altLang="tr-TR" dirty="0" smtClean="0"/>
              <a:t>Predicate Calculus</a:t>
            </a:r>
            <a:r>
              <a:rPr lang="tr-TR" altLang="tr-TR" dirty="0" smtClean="0"/>
              <a:t>)</a:t>
            </a:r>
            <a:r>
              <a:rPr lang="en-US" altLang="tr-TR" dirty="0" smtClean="0"/>
              <a:t> </a:t>
            </a:r>
            <a:r>
              <a:rPr lang="tr-TR" altLang="tr-TR" dirty="0" smtClean="0"/>
              <a:t>ve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Teorem</a:t>
            </a:r>
            <a:r>
              <a:rPr lang="tr-TR" altLang="tr-TR" dirty="0" smtClean="0"/>
              <a:t> İspatlama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/>
              <a:t>Mantık</a:t>
            </a:r>
            <a:r>
              <a:rPr lang="en-US" altLang="tr-TR" dirty="0" smtClean="0"/>
              <a:t> Program</a:t>
            </a:r>
            <a:r>
              <a:rPr lang="tr-TR" altLang="tr-TR" dirty="0" smtClean="0"/>
              <a:t>lamaya Genel Bakış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Prolog</a:t>
            </a:r>
            <a:r>
              <a:rPr lang="tr-TR" altLang="tr-TR" dirty="0" smtClean="0"/>
              <a:t>’un Kökenleri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Prolog</a:t>
            </a:r>
            <a:r>
              <a:rPr lang="tr-TR" altLang="tr-TR" dirty="0" smtClean="0"/>
              <a:t>’un temel elemanları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/>
              <a:t>Prolog</a:t>
            </a:r>
            <a:r>
              <a:rPr lang="tr-TR" altLang="tr-TR" dirty="0" smtClean="0"/>
              <a:t>’un eksikleri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/>
              <a:t>Mantık programlama uygulamaları</a:t>
            </a:r>
            <a:endParaRPr lang="en-US" altLang="tr-T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44CC1BD7-8068-4CBE-834E-670D85E5F5A4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</a:t>
            </a:r>
            <a:r>
              <a:rPr lang="tr-TR" altLang="tr-TR" smtClean="0"/>
              <a:t>’un temel elemanları</a:t>
            </a:r>
            <a:endParaRPr lang="en-US" altLang="tr-T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400" smtClean="0"/>
              <a:t>Edinburgh Syntax</a:t>
            </a: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Terim(T</a:t>
            </a:r>
            <a:r>
              <a:rPr lang="en-US" altLang="tr-TR" sz="2400" smtClean="0">
                <a:solidFill>
                  <a:schemeClr val="accent2"/>
                </a:solidFill>
              </a:rPr>
              <a:t>erm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: </a:t>
            </a:r>
            <a:r>
              <a:rPr lang="tr-TR" altLang="tr-TR" sz="2400" smtClean="0"/>
              <a:t>bir sabit(</a:t>
            </a:r>
            <a:r>
              <a:rPr lang="en-US" altLang="tr-TR" sz="2400" smtClean="0"/>
              <a:t>constant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değişken(</a:t>
            </a:r>
            <a:r>
              <a:rPr lang="en-US" altLang="tr-TR" sz="2400" smtClean="0"/>
              <a:t>variable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veya yapı(</a:t>
            </a:r>
            <a:r>
              <a:rPr lang="en-US" altLang="tr-TR" sz="2400" smtClean="0"/>
              <a:t>structure</a:t>
            </a:r>
            <a:r>
              <a:rPr lang="tr-TR" altLang="tr-TR" sz="2400" smtClean="0"/>
              <a:t>)</a:t>
            </a:r>
            <a:endParaRPr lang="en-US" altLang="tr-TR" sz="2400" smtClean="0"/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Sabit(</a:t>
            </a:r>
            <a:r>
              <a:rPr lang="en-US" altLang="tr-TR" sz="2400" smtClean="0">
                <a:solidFill>
                  <a:schemeClr val="accent2"/>
                </a:solidFill>
              </a:rPr>
              <a:t>Constant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: </a:t>
            </a:r>
            <a:r>
              <a:rPr lang="tr-TR" altLang="tr-TR" sz="2400" smtClean="0"/>
              <a:t>bir</a:t>
            </a:r>
            <a:r>
              <a:rPr lang="en-US" altLang="tr-TR" sz="2400" smtClean="0"/>
              <a:t> atom </a:t>
            </a:r>
            <a:r>
              <a:rPr lang="tr-TR" altLang="tr-TR" sz="2400" smtClean="0"/>
              <a:t>veya</a:t>
            </a:r>
            <a:r>
              <a:rPr lang="en-US" altLang="tr-TR" sz="2400" smtClean="0"/>
              <a:t> </a:t>
            </a:r>
            <a:r>
              <a:rPr lang="tr-TR" altLang="tr-TR" sz="2400" smtClean="0"/>
              <a:t>bir tamsayı(</a:t>
            </a:r>
            <a:r>
              <a:rPr lang="en-US" altLang="tr-TR" sz="2400" smtClean="0"/>
              <a:t>integer</a:t>
            </a:r>
            <a:r>
              <a:rPr lang="tr-TR" altLang="tr-TR" sz="2400" smtClean="0"/>
              <a:t>)</a:t>
            </a:r>
            <a:endParaRPr lang="en-US" altLang="tr-TR" sz="2400" smtClean="0"/>
          </a:p>
          <a:p>
            <a:pPr eaLnBrk="1" hangingPunct="1"/>
            <a:r>
              <a:rPr lang="en-US" altLang="tr-TR" sz="2400" smtClean="0">
                <a:solidFill>
                  <a:schemeClr val="accent2"/>
                </a:solidFill>
              </a:rPr>
              <a:t>Atom</a:t>
            </a:r>
            <a:r>
              <a:rPr lang="en-US" altLang="tr-TR" sz="2400" smtClean="0"/>
              <a:t>: Prolog</a:t>
            </a:r>
            <a:r>
              <a:rPr lang="tr-TR" altLang="tr-TR" sz="2400" smtClean="0"/>
              <a:t>’un sembolik değeri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Atom </a:t>
            </a:r>
            <a:r>
              <a:rPr lang="tr-TR" altLang="tr-TR" sz="2400" smtClean="0"/>
              <a:t>şunlardan birinden oluşur</a:t>
            </a:r>
            <a:r>
              <a:rPr lang="en-US" altLang="tr-TR" sz="2400" smtClean="0"/>
              <a:t>:</a:t>
            </a:r>
          </a:p>
          <a:p>
            <a:pPr lvl="1" eaLnBrk="1" hangingPunct="1"/>
            <a:r>
              <a:rPr lang="tr-TR" altLang="tr-TR" sz="2000" smtClean="0"/>
              <a:t>Küçük harfle başlayan harfler(</a:t>
            </a:r>
            <a:r>
              <a:rPr lang="en-US" altLang="tr-TR" sz="2000" smtClean="0"/>
              <a:t>letters</a:t>
            </a:r>
            <a:r>
              <a:rPr lang="tr-TR" altLang="tr-TR" sz="2000" smtClean="0"/>
              <a:t>)</a:t>
            </a:r>
            <a:r>
              <a:rPr lang="en-US" altLang="tr-TR" sz="2000" smtClean="0"/>
              <a:t>, </a:t>
            </a:r>
            <a:r>
              <a:rPr lang="tr-TR" altLang="tr-TR" sz="2000" smtClean="0"/>
              <a:t>rakamlar(</a:t>
            </a:r>
            <a:r>
              <a:rPr lang="en-US" altLang="tr-TR" sz="2000" smtClean="0"/>
              <a:t>digits</a:t>
            </a:r>
            <a:r>
              <a:rPr lang="tr-TR" altLang="tr-TR" sz="2000" smtClean="0"/>
              <a:t>)</a:t>
            </a:r>
            <a:r>
              <a:rPr lang="en-US" altLang="tr-TR" sz="2000" smtClean="0"/>
              <a:t>,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alt-tirelerden(</a:t>
            </a:r>
            <a:r>
              <a:rPr lang="en-US" altLang="tr-TR" sz="2000" smtClean="0"/>
              <a:t>underscores</a:t>
            </a:r>
            <a:r>
              <a:rPr lang="tr-TR" altLang="tr-TR" sz="2000" smtClean="0"/>
              <a:t>) oluşan bir string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Kesme işaretleriyle (a</a:t>
            </a:r>
            <a:r>
              <a:rPr lang="en-US" altLang="tr-TR" sz="2000" smtClean="0"/>
              <a:t>postrophes</a:t>
            </a:r>
            <a:r>
              <a:rPr lang="tr-TR" altLang="tr-TR" sz="2000" smtClean="0"/>
              <a:t>) yazdırılabilir</a:t>
            </a:r>
            <a:r>
              <a:rPr lang="en-US" altLang="tr-TR" sz="2000" smtClean="0"/>
              <a:t> ASCII </a:t>
            </a:r>
            <a:r>
              <a:rPr lang="tr-TR" altLang="tr-TR" sz="2000" smtClean="0"/>
              <a:t>karakterlerinden oluşan bir string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B97860E4-784D-4344-AF8D-990A1E666F4B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</a:t>
            </a:r>
            <a:r>
              <a:rPr lang="tr-TR" altLang="tr-TR" smtClean="0"/>
              <a:t>’un temel elemanları</a:t>
            </a:r>
            <a:endParaRPr lang="en-US" altLang="tr-TR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Değişken(</a:t>
            </a:r>
            <a:r>
              <a:rPr lang="en-US" altLang="tr-TR" smtClean="0">
                <a:solidFill>
                  <a:schemeClr val="accent2"/>
                </a:solidFill>
              </a:rPr>
              <a:t>Variable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büyük harfle başlayan, harfler(</a:t>
            </a:r>
            <a:r>
              <a:rPr lang="en-US" altLang="tr-TR" smtClean="0"/>
              <a:t>letters</a:t>
            </a:r>
            <a:r>
              <a:rPr lang="tr-TR" altLang="tr-TR" smtClean="0"/>
              <a:t>)</a:t>
            </a:r>
            <a:r>
              <a:rPr lang="en-US" altLang="tr-TR" smtClean="0"/>
              <a:t>, </a:t>
            </a:r>
            <a:r>
              <a:rPr lang="tr-TR" altLang="tr-TR" smtClean="0"/>
              <a:t>rakamlar(</a:t>
            </a:r>
            <a:r>
              <a:rPr lang="en-US" altLang="tr-TR" smtClean="0"/>
              <a:t>digits</a:t>
            </a:r>
            <a:r>
              <a:rPr lang="tr-TR" altLang="tr-TR" smtClean="0"/>
              <a:t>)</a:t>
            </a:r>
            <a:r>
              <a:rPr lang="en-US" altLang="tr-TR" smtClean="0"/>
              <a:t>,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alt-tirelerden (</a:t>
            </a:r>
            <a:r>
              <a:rPr lang="en-US" altLang="tr-TR" smtClean="0"/>
              <a:t>underscores</a:t>
            </a:r>
            <a:r>
              <a:rPr lang="tr-TR" altLang="tr-TR" smtClean="0"/>
              <a:t>) oluşan</a:t>
            </a:r>
            <a:r>
              <a:rPr lang="en-US" altLang="tr-TR" smtClean="0"/>
              <a:t> </a:t>
            </a:r>
            <a:r>
              <a:rPr lang="tr-TR" altLang="tr-TR" smtClean="0"/>
              <a:t>herhangi bir string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Başlatma(</a:t>
            </a:r>
            <a:r>
              <a:rPr lang="en-US" altLang="tr-TR" smtClean="0">
                <a:solidFill>
                  <a:schemeClr val="accent2"/>
                </a:solidFill>
              </a:rPr>
              <a:t>Instantiation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bir değişkenin bir değere bağlanması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	</a:t>
            </a:r>
            <a:r>
              <a:rPr lang="tr-TR" altLang="tr-TR" smtClean="0"/>
              <a:t>Sadece bir hedefe tamamen ulaşana kadar sürer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Yapı(</a:t>
            </a:r>
            <a:r>
              <a:rPr lang="en-US" altLang="tr-TR" smtClean="0">
                <a:solidFill>
                  <a:schemeClr val="accent2"/>
                </a:solidFill>
              </a:rPr>
              <a:t>Structure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atomi</a:t>
            </a:r>
            <a:r>
              <a:rPr lang="tr-TR" altLang="tr-TR" smtClean="0"/>
              <a:t>k</a:t>
            </a:r>
            <a:r>
              <a:rPr lang="en-US" altLang="tr-TR" smtClean="0"/>
              <a:t> </a:t>
            </a:r>
            <a:r>
              <a:rPr lang="tr-TR" altLang="tr-TR" smtClean="0"/>
              <a:t>önerme </a:t>
            </a:r>
            <a:r>
              <a:rPr lang="en-US" altLang="tr-TR" smtClean="0"/>
              <a:t>		</a:t>
            </a:r>
            <a:r>
              <a:rPr lang="en-US" altLang="tr-TR" smtClean="0">
                <a:solidFill>
                  <a:srgbClr val="990000"/>
                </a:solidFill>
              </a:rPr>
              <a:t>functor</a:t>
            </a:r>
            <a:r>
              <a:rPr lang="en-US" altLang="tr-TR" smtClean="0"/>
              <a:t>(paramet</a:t>
            </a:r>
            <a:r>
              <a:rPr lang="tr-TR" altLang="tr-TR" smtClean="0"/>
              <a:t>re</a:t>
            </a:r>
            <a:r>
              <a:rPr lang="en-US" altLang="tr-TR" smtClean="0"/>
              <a:t> list</a:t>
            </a:r>
            <a:r>
              <a:rPr lang="tr-TR" altLang="tr-TR" smtClean="0"/>
              <a:t>esi</a:t>
            </a:r>
            <a:r>
              <a:rPr lang="en-US" altLang="tr-TR" smtClean="0"/>
              <a:t>)</a:t>
            </a:r>
            <a:r>
              <a:rPr lang="tr-TR" altLang="tr-TR" smtClean="0"/>
              <a:t>’ı gösterir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D9914EBD-BA15-4DA7-BBB9-607BC445075C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Gerçek İfadeleri(</a:t>
            </a:r>
            <a:r>
              <a:rPr lang="en-US" altLang="tr-TR" smtClean="0"/>
              <a:t>Fact Statements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Hipotezler(</a:t>
            </a:r>
            <a:r>
              <a:rPr lang="en-US" altLang="tr-TR" smtClean="0"/>
              <a:t>hypotheses</a:t>
            </a:r>
            <a:r>
              <a:rPr lang="tr-TR" altLang="tr-TR" smtClean="0"/>
              <a:t>) için kullanılır</a:t>
            </a:r>
            <a:endParaRPr lang="en-US" altLang="tr-TR" smtClean="0"/>
          </a:p>
          <a:p>
            <a:pPr eaLnBrk="1" hangingPunct="1"/>
            <a:r>
              <a:rPr lang="en-US" altLang="tr-TR" smtClean="0">
                <a:solidFill>
                  <a:srgbClr val="990000"/>
                </a:solidFill>
              </a:rPr>
              <a:t>Headless Horn c</a:t>
            </a:r>
            <a:r>
              <a:rPr lang="tr-TR" altLang="tr-TR" smtClean="0">
                <a:solidFill>
                  <a:srgbClr val="990000"/>
                </a:solidFill>
              </a:rPr>
              <a:t>ümleleri</a:t>
            </a:r>
            <a:endParaRPr lang="en-US" altLang="tr-TR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mtClean="0"/>
              <a:t>		</a:t>
            </a:r>
            <a:r>
              <a:rPr lang="en-US" altLang="tr-TR" sz="2400" b="1" smtClean="0">
                <a:latin typeface="Courier New" panose="02070309020205020404" pitchFamily="49" charset="0"/>
              </a:rPr>
              <a:t>student(jonathan).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	sophomore(ben).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	brother(tyler, cj).</a:t>
            </a:r>
          </a:p>
          <a:p>
            <a:pPr eaLnBrk="1" hangingPunct="1">
              <a:buFontTx/>
              <a:buNone/>
            </a:pPr>
            <a:endParaRPr lang="en-US" altLang="tr-TR" sz="24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5939EF76-6B9D-4435-8DCD-A8D8253B0C96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Kural ifadeleri(</a:t>
            </a:r>
            <a:r>
              <a:rPr lang="en-US" altLang="tr-TR" smtClean="0"/>
              <a:t>Rule Statements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Hipotezler(</a:t>
            </a:r>
            <a:r>
              <a:rPr lang="en-US" altLang="tr-TR" smtClean="0"/>
              <a:t>hypotheses</a:t>
            </a:r>
            <a:r>
              <a:rPr lang="tr-TR" altLang="tr-TR" smtClean="0"/>
              <a:t>) için kullanılır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Headed Horn c</a:t>
            </a:r>
            <a:r>
              <a:rPr lang="tr-TR" altLang="tr-TR" smtClean="0"/>
              <a:t>ümlesi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Sağ kısım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önceki(</a:t>
            </a:r>
            <a:r>
              <a:rPr lang="en-US" altLang="tr-TR" smtClean="0">
                <a:solidFill>
                  <a:schemeClr val="accent2"/>
                </a:solidFill>
              </a:rPr>
              <a:t>antecedent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(</a:t>
            </a:r>
            <a:r>
              <a:rPr lang="en-US" altLang="tr-TR" b="1" i="1" smtClean="0"/>
              <a:t>if</a:t>
            </a:r>
            <a:r>
              <a:rPr lang="en-US" altLang="tr-TR" smtClean="0"/>
              <a:t> </a:t>
            </a:r>
            <a:r>
              <a:rPr lang="tr-TR" altLang="tr-TR" smtClean="0"/>
              <a:t>kısmı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Basit terim veya</a:t>
            </a:r>
            <a:r>
              <a:rPr lang="en-US" altLang="tr-TR" smtClean="0"/>
              <a:t> </a:t>
            </a:r>
            <a:r>
              <a:rPr lang="tr-TR" altLang="tr-TR" smtClean="0"/>
              <a:t>birleşme(</a:t>
            </a:r>
            <a:r>
              <a:rPr lang="en-US" altLang="tr-TR" smtClean="0"/>
              <a:t>conjunction</a:t>
            </a:r>
            <a:r>
              <a:rPr lang="tr-TR" altLang="tr-TR" smtClean="0"/>
              <a:t>) olabilir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Sol kısım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sonuç(</a:t>
            </a:r>
            <a:r>
              <a:rPr lang="en-US" altLang="tr-TR" smtClean="0">
                <a:solidFill>
                  <a:schemeClr val="accent2"/>
                </a:solidFill>
              </a:rPr>
              <a:t>consequent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/>
              <a:t>(</a:t>
            </a:r>
            <a:r>
              <a:rPr lang="en-US" altLang="tr-TR" b="1" i="1" smtClean="0"/>
              <a:t>then</a:t>
            </a:r>
            <a:r>
              <a:rPr lang="en-US" altLang="tr-TR" smtClean="0"/>
              <a:t> </a:t>
            </a:r>
            <a:r>
              <a:rPr lang="tr-TR" altLang="tr-TR" smtClean="0"/>
              <a:t>kısmı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Basit terim olmalıdır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Birleşme(</a:t>
            </a:r>
            <a:r>
              <a:rPr lang="en-US" altLang="tr-TR" smtClean="0">
                <a:solidFill>
                  <a:schemeClr val="accent2"/>
                </a:solidFill>
              </a:rPr>
              <a:t>Conjunction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mantık</a:t>
            </a:r>
            <a:r>
              <a:rPr lang="tr-TR" altLang="tr-TR" smtClean="0"/>
              <a:t>s</a:t>
            </a:r>
            <a:r>
              <a:rPr lang="en-US" altLang="tr-TR" smtClean="0"/>
              <a:t>al AND </a:t>
            </a:r>
            <a:r>
              <a:rPr lang="tr-TR" altLang="tr-TR" smtClean="0"/>
              <a:t>işlemleriyle ayrılmış çoklu terimler(multiple terms)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4709B256-ABF8-4CB1-9AEB-170EB5DA533F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Kural ifadeleri(</a:t>
            </a:r>
            <a:r>
              <a:rPr lang="en-US" altLang="tr-TR" smtClean="0"/>
              <a:t>Rule Statements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7315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parent(kim,kathy):- mother(kim,kathy).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altLang="tr-TR" sz="3200" smtClean="0"/>
          </a:p>
          <a:p>
            <a:pPr eaLnBrk="1" hangingPunct="1">
              <a:lnSpc>
                <a:spcPct val="90000"/>
              </a:lnSpc>
              <a:tabLst>
                <a:tab pos="3195638" algn="l"/>
              </a:tabLst>
            </a:pPr>
            <a:r>
              <a:rPr lang="tr-TR" altLang="tr-TR" smtClean="0"/>
              <a:t>Anlamı genelleştirmek için değişkenler</a:t>
            </a:r>
            <a:r>
              <a:rPr lang="en-US" altLang="tr-TR" smtClean="0"/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evrensel nesneler</a:t>
            </a:r>
            <a:r>
              <a:rPr lang="tr-TR" altLang="tr-TR" smtClean="0"/>
              <a:t>-</a:t>
            </a:r>
            <a:r>
              <a:rPr lang="en-US" altLang="tr-TR" smtClean="0">
                <a:solidFill>
                  <a:schemeClr val="accent2"/>
                </a:solidFill>
              </a:rPr>
              <a:t>universal objects</a:t>
            </a:r>
            <a:r>
              <a:rPr lang="en-US" altLang="tr-TR" smtClean="0"/>
              <a:t>) </a:t>
            </a:r>
            <a:r>
              <a:rPr lang="tr-TR" altLang="tr-TR" smtClean="0"/>
              <a:t>kullanabilir</a:t>
            </a:r>
            <a:r>
              <a:rPr lang="en-US" altLang="tr-TR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parent(X,Y):-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sibling(X,Y):- mother(M,X),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 		mother(M,Y),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 		father(F,X),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 		father(F,Y).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FA21D6A2-3147-4C5D-AC44-B6F918D99B1C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Hedef İfadeleri(</a:t>
            </a:r>
            <a:r>
              <a:rPr lang="en-US" altLang="tr-TR" smtClean="0"/>
              <a:t>Goal Statements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Teorem ispatlama için</a:t>
            </a:r>
            <a:r>
              <a:rPr lang="en-US" altLang="tr-TR" smtClean="0"/>
              <a:t>, teorem </a:t>
            </a:r>
            <a:r>
              <a:rPr lang="tr-TR" altLang="tr-TR" smtClean="0"/>
              <a:t>sistemin ispat etmesini veya etmemesini istediğimiz önermenin biçimindedir</a:t>
            </a:r>
            <a:r>
              <a:rPr lang="en-US" altLang="tr-TR" smtClean="0"/>
              <a:t> – </a:t>
            </a:r>
            <a:r>
              <a:rPr lang="tr-TR" altLang="tr-TR" smtClean="0">
                <a:solidFill>
                  <a:schemeClr val="accent2"/>
                </a:solidFill>
              </a:rPr>
              <a:t>hedef ifadesi</a:t>
            </a:r>
            <a:r>
              <a:rPr lang="tr-TR" altLang="tr-TR" smtClean="0"/>
              <a:t>(</a:t>
            </a:r>
            <a:r>
              <a:rPr lang="en-US" altLang="tr-TR" smtClean="0">
                <a:solidFill>
                  <a:schemeClr val="accent2"/>
                </a:solidFill>
              </a:rPr>
              <a:t>goal statement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mtClean="0"/>
              <a:t>headless Horn</a:t>
            </a:r>
            <a:r>
              <a:rPr lang="tr-TR" altLang="tr-TR" smtClean="0"/>
              <a:t> daki aynı biçim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	student(james)</a:t>
            </a:r>
          </a:p>
          <a:p>
            <a:pPr eaLnBrk="1" hangingPunct="1"/>
            <a:r>
              <a:rPr lang="tr-TR" altLang="tr-TR" smtClean="0"/>
              <a:t>Bileşik önermeler(</a:t>
            </a:r>
            <a:r>
              <a:rPr lang="en-US" altLang="tr-TR" smtClean="0"/>
              <a:t>Conjunctive propositions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değişkenli önermeler de geçerli hedeflerdir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	father(X,joe)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A158F73F-6027-47A4-AC0D-2BF96606306C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</a:t>
            </a:r>
            <a:r>
              <a:rPr lang="tr-TR" altLang="tr-TR" smtClean="0"/>
              <a:t>’un Çıkarsama işlemi(</a:t>
            </a:r>
            <a:r>
              <a:rPr lang="en-US" altLang="tr-TR" smtClean="0"/>
              <a:t>Inferencing Process 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Sorgulara(</a:t>
            </a:r>
            <a:r>
              <a:rPr lang="en-US" altLang="tr-TR" sz="2400" smtClean="0"/>
              <a:t>Queries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hedef(</a:t>
            </a:r>
            <a:r>
              <a:rPr lang="en-US" altLang="tr-TR" sz="2400" smtClean="0"/>
              <a:t>goals</a:t>
            </a:r>
            <a:r>
              <a:rPr lang="tr-TR" altLang="tr-TR" sz="2400" smtClean="0"/>
              <a:t>) denir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Eğer bir hedef(</a:t>
            </a:r>
            <a:r>
              <a:rPr lang="en-US" altLang="tr-TR" sz="2400" smtClean="0"/>
              <a:t>goal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bir bileşik ifade ise(</a:t>
            </a:r>
            <a:r>
              <a:rPr lang="en-US" altLang="tr-TR" sz="2400" smtClean="0"/>
              <a:t> compound proposition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her bir gerçek(</a:t>
            </a:r>
            <a:r>
              <a:rPr lang="en-US" altLang="tr-TR" sz="2400" smtClean="0"/>
              <a:t>facts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bir alt-hedeftir</a:t>
            </a:r>
            <a:r>
              <a:rPr lang="en-US" altLang="tr-TR" sz="2400" smtClean="0"/>
              <a:t> </a:t>
            </a:r>
            <a:r>
              <a:rPr lang="tr-TR" altLang="tr-TR" sz="2400" smtClean="0"/>
              <a:t>(</a:t>
            </a:r>
            <a:r>
              <a:rPr lang="en-US" altLang="tr-TR" sz="2400" smtClean="0"/>
              <a:t>subgoal</a:t>
            </a:r>
            <a:r>
              <a:rPr lang="tr-TR" altLang="tr-TR" sz="2400" smtClean="0"/>
              <a:t>)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</a:t>
            </a:r>
            <a:r>
              <a:rPr lang="en-US" altLang="tr-TR" sz="2400" smtClean="0"/>
              <a:t> </a:t>
            </a:r>
            <a:r>
              <a:rPr lang="tr-TR" altLang="tr-TR" sz="2400" smtClean="0"/>
              <a:t>hedefin(</a:t>
            </a:r>
            <a:r>
              <a:rPr lang="en-US" altLang="tr-TR" sz="2400" smtClean="0"/>
              <a:t>goal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doğruluğunu(</a:t>
            </a:r>
            <a:r>
              <a:rPr lang="en-US" altLang="tr-TR" sz="2400" smtClean="0"/>
              <a:t>true</a:t>
            </a:r>
            <a:r>
              <a:rPr lang="tr-TR" altLang="tr-TR" sz="2400" smtClean="0"/>
              <a:t>) ispatlamak için</a:t>
            </a:r>
            <a:r>
              <a:rPr lang="en-US" altLang="tr-TR" sz="2400" smtClean="0"/>
              <a:t>, </a:t>
            </a:r>
            <a:r>
              <a:rPr lang="tr-TR" altLang="tr-TR" sz="2400" smtClean="0"/>
              <a:t>çıkarım kuralları(</a:t>
            </a:r>
            <a:r>
              <a:rPr lang="en-US" altLang="tr-TR" sz="2400" smtClean="0"/>
              <a:t>inference rules </a:t>
            </a:r>
            <a:r>
              <a:rPr lang="tr-TR" altLang="tr-TR" sz="2400" smtClean="0"/>
              <a:t>) ve/veya gerçeklerden(</a:t>
            </a:r>
            <a:r>
              <a:rPr lang="en-US" altLang="tr-TR" sz="2400" smtClean="0"/>
              <a:t>facts</a:t>
            </a:r>
            <a:r>
              <a:rPr lang="tr-TR" altLang="tr-TR" sz="2400" smtClean="0"/>
              <a:t>) oluşan bir zincir bulmalıdır</a:t>
            </a:r>
            <a:r>
              <a:rPr lang="en-US" altLang="tr-TR" sz="2400" smtClean="0"/>
              <a:t>. </a:t>
            </a:r>
            <a:endParaRPr lang="tr-TR" alt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/>
              <a:t> </a:t>
            </a:r>
            <a:r>
              <a:rPr lang="tr-TR" altLang="tr-TR" sz="2400" smtClean="0"/>
              <a:t>Hedef(</a:t>
            </a:r>
            <a:r>
              <a:rPr lang="en-US" altLang="tr-TR" sz="2400" smtClean="0"/>
              <a:t>goal</a:t>
            </a:r>
            <a:r>
              <a:rPr lang="tr-TR" altLang="tr-TR" sz="2400" smtClean="0"/>
              <a:t>)</a:t>
            </a:r>
            <a:r>
              <a:rPr lang="en-US" altLang="tr-TR" sz="2400" smtClean="0"/>
              <a:t> Q</a:t>
            </a:r>
            <a:r>
              <a:rPr lang="tr-TR" altLang="tr-TR" sz="2400" smtClean="0"/>
              <a:t> için</a:t>
            </a:r>
            <a:r>
              <a:rPr lang="en-US" altLang="tr-TR" sz="24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B :-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C :-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Q :- P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Althedefi ispatlama işlemine</a:t>
            </a:r>
            <a:r>
              <a:rPr lang="en-US" altLang="tr-TR" sz="2400" smtClean="0"/>
              <a:t> </a:t>
            </a:r>
            <a:r>
              <a:rPr lang="tr-TR" altLang="tr-TR" sz="2400" smtClean="0"/>
              <a:t>eşleme(</a:t>
            </a:r>
            <a:r>
              <a:rPr lang="en-US" altLang="tr-TR" sz="2400" smtClean="0"/>
              <a:t>matching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sağlama(</a:t>
            </a:r>
            <a:r>
              <a:rPr lang="en-US" altLang="tr-TR" sz="2400" smtClean="0"/>
              <a:t>satisfying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veya</a:t>
            </a:r>
            <a:r>
              <a:rPr lang="en-US" altLang="tr-TR" sz="2400" smtClean="0"/>
              <a:t> </a:t>
            </a:r>
            <a:r>
              <a:rPr lang="tr-TR" altLang="tr-TR" sz="2400" smtClean="0"/>
              <a:t>çözüm(</a:t>
            </a:r>
            <a:r>
              <a:rPr lang="en-US" altLang="tr-TR" sz="2400" smtClean="0"/>
              <a:t>resolution</a:t>
            </a:r>
            <a:r>
              <a:rPr lang="tr-TR" altLang="tr-TR" sz="2400" smtClean="0"/>
              <a:t>) adı verilir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AE23262A-4486-4B1F-840E-F462362A1813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Çıkarsama işlemi(</a:t>
            </a:r>
            <a:r>
              <a:rPr lang="en-US" altLang="tr-TR" smtClean="0"/>
              <a:t>Inferencing Process 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Aşağıdan-yukarıya çözüm, ileri zincirleme(</a:t>
            </a:r>
            <a:r>
              <a:rPr lang="en-US" altLang="tr-TR" sz="2400" smtClean="0">
                <a:solidFill>
                  <a:schemeClr val="accent2"/>
                </a:solidFill>
              </a:rPr>
              <a:t>Bottom-up resolution, forward chaining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z="2000" smtClean="0"/>
              <a:t>Gerçekler(</a:t>
            </a:r>
            <a:r>
              <a:rPr lang="en-US" altLang="tr-TR" sz="2000" smtClean="0"/>
              <a:t>facts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</a:t>
            </a:r>
            <a:r>
              <a:rPr lang="tr-TR" altLang="tr-TR" sz="2000" smtClean="0"/>
              <a:t>veritabanı(</a:t>
            </a:r>
            <a:r>
              <a:rPr lang="en-US" altLang="tr-TR" sz="2000" smtClean="0"/>
              <a:t>database</a:t>
            </a:r>
            <a:r>
              <a:rPr lang="tr-TR" altLang="tr-TR" sz="2000" smtClean="0"/>
              <a:t>) kurallarıyla (</a:t>
            </a:r>
            <a:r>
              <a:rPr lang="en-US" altLang="tr-TR" sz="2000" smtClean="0"/>
              <a:t>rules</a:t>
            </a:r>
            <a:r>
              <a:rPr lang="tr-TR" altLang="tr-TR" sz="2000" smtClean="0"/>
              <a:t>) başlar</a:t>
            </a:r>
            <a:r>
              <a:rPr lang="en-US" altLang="tr-TR" sz="2000" smtClean="0"/>
              <a:t>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</a:t>
            </a:r>
            <a:r>
              <a:rPr lang="tr-TR" altLang="tr-TR" sz="2000" smtClean="0"/>
              <a:t>hedefe(</a:t>
            </a:r>
            <a:r>
              <a:rPr lang="en-US" altLang="tr-TR" sz="2000" smtClean="0"/>
              <a:t>goal</a:t>
            </a:r>
            <a:r>
              <a:rPr lang="tr-TR" altLang="tr-TR" sz="2000" smtClean="0"/>
              <a:t>) ulaştıracak sırayı bulmaya çalışır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Geniş bir olası doğru cevaplar kümesiyle iyi çalışır</a:t>
            </a:r>
            <a:endParaRPr lang="en-US" altLang="tr-TR" sz="2000" smtClean="0"/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Yukarıdan-aşağıya çözüm, geri zincirleme(</a:t>
            </a:r>
            <a:r>
              <a:rPr lang="en-US" altLang="tr-TR" sz="2400" smtClean="0">
                <a:solidFill>
                  <a:schemeClr val="accent2"/>
                </a:solidFill>
              </a:rPr>
              <a:t>Top-down resolution, backward chaining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z="2000" smtClean="0"/>
              <a:t>Hedef ile başlar ve </a:t>
            </a:r>
            <a:r>
              <a:rPr lang="en-US" altLang="tr-TR" sz="2000" smtClean="0"/>
              <a:t> </a:t>
            </a:r>
            <a:r>
              <a:rPr lang="tr-TR" altLang="tr-TR" sz="2000" smtClean="0"/>
              <a:t>veritabanındaki gerçekler(</a:t>
            </a:r>
            <a:r>
              <a:rPr lang="en-US" altLang="tr-TR" sz="2000" smtClean="0"/>
              <a:t>facts</a:t>
            </a:r>
            <a:r>
              <a:rPr lang="tr-TR" altLang="tr-TR" sz="2000" smtClean="0"/>
              <a:t>) kümesine ulaştıran sırayı(</a:t>
            </a:r>
            <a:r>
              <a:rPr lang="en-US" altLang="tr-TR" sz="2000" smtClean="0"/>
              <a:t>sequence</a:t>
            </a:r>
            <a:r>
              <a:rPr lang="tr-TR" altLang="tr-TR" sz="2000" smtClean="0"/>
              <a:t>) bulmaya çalışır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Küçük bir olası doğru cevaplar kümesiyle iyi çalışır</a:t>
            </a:r>
            <a:endParaRPr lang="en-US" altLang="tr-TR" sz="2000" smtClean="0"/>
          </a:p>
          <a:p>
            <a:pPr eaLnBrk="1" hangingPunct="1"/>
            <a:r>
              <a:rPr lang="en-US" altLang="tr-TR" sz="2400" smtClean="0"/>
              <a:t>Prolog implementa</a:t>
            </a:r>
            <a:r>
              <a:rPr lang="tr-TR" altLang="tr-TR" sz="2400" smtClean="0"/>
              <a:t>sy</a:t>
            </a:r>
            <a:r>
              <a:rPr lang="en-US" altLang="tr-TR" sz="2400" smtClean="0"/>
              <a:t>on</a:t>
            </a:r>
            <a:r>
              <a:rPr lang="tr-TR" altLang="tr-TR" sz="2400" smtClean="0"/>
              <a:t>ları</a:t>
            </a:r>
            <a:r>
              <a:rPr lang="en-US" altLang="tr-TR" sz="2400" smtClean="0"/>
              <a:t> </a:t>
            </a:r>
            <a:r>
              <a:rPr lang="tr-TR" altLang="tr-TR" sz="2400" smtClean="0"/>
              <a:t>geri zincirleme(</a:t>
            </a:r>
            <a:r>
              <a:rPr lang="en-US" altLang="tr-TR" sz="2400" smtClean="0"/>
              <a:t>backward chaining</a:t>
            </a:r>
            <a:r>
              <a:rPr lang="tr-TR" altLang="tr-TR" sz="2400" smtClean="0"/>
              <a:t>) kullanır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7C0D3C30-8FA7-430E-8DD8-ACC09BE2638F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Çıkarsama işlemi(</a:t>
            </a:r>
            <a:r>
              <a:rPr lang="en-US" altLang="tr-TR" smtClean="0"/>
              <a:t>Inferencing Process 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Hedef birden fazla alt hedefe sahipse</a:t>
            </a:r>
            <a:r>
              <a:rPr lang="en-US" altLang="tr-TR" smtClean="0"/>
              <a:t>, </a:t>
            </a:r>
            <a:r>
              <a:rPr lang="tr-TR" altLang="tr-TR" smtClean="0"/>
              <a:t>şunlardan birini kullanır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Depth-first </a:t>
            </a:r>
            <a:r>
              <a:rPr lang="tr-TR" altLang="tr-TR" smtClean="0"/>
              <a:t>arama</a:t>
            </a:r>
            <a:r>
              <a:rPr lang="en-US" altLang="tr-TR" smtClean="0"/>
              <a:t>:  </a:t>
            </a:r>
            <a:r>
              <a:rPr lang="tr-TR" altLang="tr-TR" smtClean="0"/>
              <a:t>diğerleriyle çaılşmadan önce ilk althedefin tamamen ispatını bulmak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Breadth-first </a:t>
            </a:r>
            <a:r>
              <a:rPr lang="tr-TR" altLang="tr-TR" smtClean="0"/>
              <a:t>arama</a:t>
            </a:r>
            <a:r>
              <a:rPr lang="en-US" altLang="tr-TR" smtClean="0"/>
              <a:t>: </a:t>
            </a:r>
            <a:r>
              <a:rPr lang="tr-TR" altLang="tr-TR" smtClean="0"/>
              <a:t>bütün alt hedefler üzerinde paralel çalışma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Prolog depth-first </a:t>
            </a:r>
            <a:r>
              <a:rPr lang="tr-TR" altLang="tr-TR" smtClean="0"/>
              <a:t>arama kullanır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Daha az bilgisayar kaynağıyla yapılabilir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7ABDBE6C-384A-45AA-9A9A-EDE4009B4699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Çıkarsama işlemi(</a:t>
            </a:r>
            <a:r>
              <a:rPr lang="en-US" altLang="tr-TR" smtClean="0"/>
              <a:t>Inferencing Process 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Birden çok alt-hedefi(subgoal) bulunan bir hedef(goal) ile</a:t>
            </a:r>
            <a:r>
              <a:rPr lang="en-US" altLang="tr-TR" smtClean="0"/>
              <a:t>, </a:t>
            </a:r>
            <a:r>
              <a:rPr lang="tr-TR" altLang="tr-TR" smtClean="0"/>
              <a:t>eğer althedeflerden birinin doğruluğunu göstermekte başarısız olunursa</a:t>
            </a:r>
            <a:r>
              <a:rPr lang="en-US" altLang="tr-TR" smtClean="0"/>
              <a:t>, </a:t>
            </a:r>
            <a:r>
              <a:rPr lang="tr-TR" altLang="tr-TR" smtClean="0"/>
              <a:t>alternatif bir çözüm için bir önceki althedef yeniden ele alınır</a:t>
            </a:r>
            <a:r>
              <a:rPr lang="en-US" altLang="tr-TR" smtClean="0"/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geri-izleme</a:t>
            </a:r>
            <a:r>
              <a:rPr lang="tr-TR" altLang="tr-TR" smtClean="0"/>
              <a:t>(</a:t>
            </a:r>
            <a:r>
              <a:rPr lang="en-US" altLang="tr-TR" smtClean="0">
                <a:solidFill>
                  <a:schemeClr val="accent2"/>
                </a:solidFill>
              </a:rPr>
              <a:t>backtracking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/>
              <a:t>Bir önceki aramanın bıraktığı yerden aramaya başlanır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Çok fazla zaman ve alan alabilir çünkü</a:t>
            </a:r>
            <a:r>
              <a:rPr lang="en-US" altLang="tr-TR" smtClean="0"/>
              <a:t> </a:t>
            </a:r>
            <a:r>
              <a:rPr lang="tr-TR" altLang="tr-TR" smtClean="0"/>
              <a:t>her bir alt-hedefin(subgoal) olası bütün ispatlarını bulabilir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F7A51D5A-DCCE-4814-8612-5A029C6A7E0A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</a:t>
            </a:r>
            <a:r>
              <a:rPr lang="en-US" altLang="tr-TR" smtClean="0"/>
              <a:t>iriş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dirty="0" smtClean="0">
                <a:solidFill>
                  <a:schemeClr val="accent2"/>
                </a:solidFill>
              </a:rPr>
              <a:t>Mantık (</a:t>
            </a:r>
            <a:r>
              <a:rPr lang="en-US" altLang="tr-TR" dirty="0" smtClean="0">
                <a:solidFill>
                  <a:schemeClr val="accent2"/>
                </a:solidFill>
              </a:rPr>
              <a:t>Logic</a:t>
            </a:r>
            <a:r>
              <a:rPr lang="tr-TR" altLang="tr-TR" dirty="0" smtClean="0">
                <a:solidFill>
                  <a:schemeClr val="accent2"/>
                </a:solidFill>
              </a:rPr>
              <a:t>)</a:t>
            </a:r>
            <a:r>
              <a:rPr lang="en-US" altLang="tr-TR" dirty="0" smtClean="0"/>
              <a:t> program</a:t>
            </a:r>
            <a:r>
              <a:rPr lang="tr-TR" altLang="tr-TR" dirty="0" smtClean="0"/>
              <a:t>lama</a:t>
            </a:r>
            <a:r>
              <a:rPr lang="en-US" altLang="tr-TR" dirty="0" smtClean="0"/>
              <a:t> </a:t>
            </a:r>
            <a:r>
              <a:rPr lang="tr-TR" altLang="tr-TR" dirty="0" smtClean="0"/>
              <a:t>dili</a:t>
            </a:r>
            <a:r>
              <a:rPr lang="en-US" altLang="tr-TR" dirty="0" smtClean="0"/>
              <a:t> </a:t>
            </a:r>
            <a:r>
              <a:rPr lang="tr-TR" altLang="tr-TR" dirty="0" smtClean="0"/>
              <a:t>veya</a:t>
            </a:r>
            <a:r>
              <a:rPr lang="en-US" altLang="tr-TR" dirty="0" smtClean="0"/>
              <a:t> </a:t>
            </a:r>
            <a:r>
              <a:rPr lang="tr-TR" altLang="tr-TR" dirty="0" smtClean="0">
                <a:solidFill>
                  <a:schemeClr val="accent2"/>
                </a:solidFill>
              </a:rPr>
              <a:t>tanıtıcı (</a:t>
            </a:r>
            <a:r>
              <a:rPr lang="en-US" altLang="tr-TR" dirty="0" smtClean="0">
                <a:solidFill>
                  <a:schemeClr val="accent2"/>
                </a:solidFill>
              </a:rPr>
              <a:t>declarative</a:t>
            </a:r>
            <a:r>
              <a:rPr lang="tr-TR" altLang="tr-TR" dirty="0" smtClean="0">
                <a:solidFill>
                  <a:schemeClr val="accent2"/>
                </a:solidFill>
              </a:rPr>
              <a:t>)</a:t>
            </a:r>
            <a:r>
              <a:rPr lang="en-US" altLang="tr-TR" dirty="0" smtClean="0">
                <a:solidFill>
                  <a:schemeClr val="accent2"/>
                </a:solidFill>
              </a:rPr>
              <a:t> </a:t>
            </a:r>
            <a:r>
              <a:rPr lang="en-US" altLang="tr-TR" dirty="0" err="1" smtClean="0"/>
              <a:t>programlama</a:t>
            </a:r>
            <a:r>
              <a:rPr lang="en-US" altLang="tr-TR" dirty="0" smtClean="0"/>
              <a:t> </a:t>
            </a:r>
            <a:r>
              <a:rPr lang="tr-TR" altLang="tr-TR" dirty="0" smtClean="0"/>
              <a:t>dili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/>
              <a:t>P</a:t>
            </a:r>
            <a:r>
              <a:rPr lang="en-US" altLang="tr-TR" dirty="0" err="1" smtClean="0"/>
              <a:t>rogram</a:t>
            </a:r>
            <a:r>
              <a:rPr lang="tr-TR" altLang="tr-TR" dirty="0" err="1" smtClean="0"/>
              <a:t>ları</a:t>
            </a:r>
            <a:r>
              <a:rPr lang="en-US" altLang="tr-TR" dirty="0" smtClean="0"/>
              <a:t> </a:t>
            </a:r>
            <a:r>
              <a:rPr lang="tr-TR" altLang="tr-TR" dirty="0" smtClean="0"/>
              <a:t>sembolik</a:t>
            </a:r>
            <a:r>
              <a:rPr lang="en-US" altLang="tr-TR" dirty="0" smtClean="0"/>
              <a:t> </a:t>
            </a:r>
            <a:r>
              <a:rPr lang="en-US" altLang="tr-TR" dirty="0" err="1" smtClean="0"/>
              <a:t>mantık</a:t>
            </a:r>
            <a:r>
              <a:rPr lang="tr-TR" altLang="tr-TR" dirty="0" smtClean="0"/>
              <a:t> biçiminde ifade etme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smtClean="0"/>
              <a:t>Sonuçları üretmek için </a:t>
            </a:r>
            <a:r>
              <a:rPr lang="en-US" altLang="tr-TR" dirty="0" err="1" smtClean="0"/>
              <a:t>mantık</a:t>
            </a:r>
            <a:r>
              <a:rPr lang="tr-TR" altLang="tr-TR" dirty="0" smtClean="0"/>
              <a:t>s</a:t>
            </a:r>
            <a:r>
              <a:rPr lang="en-US" altLang="tr-TR" dirty="0" smtClean="0"/>
              <a:t>al</a:t>
            </a:r>
            <a:r>
              <a:rPr lang="tr-TR" altLang="tr-TR" dirty="0" smtClean="0"/>
              <a:t> çıkarsama (</a:t>
            </a:r>
            <a:r>
              <a:rPr lang="tr-TR" altLang="tr-TR" dirty="0" err="1" smtClean="0"/>
              <a:t>logical</a:t>
            </a:r>
            <a:r>
              <a:rPr lang="tr-TR" altLang="tr-TR" dirty="0" smtClean="0"/>
              <a:t> </a:t>
            </a:r>
            <a:r>
              <a:rPr lang="en-US" altLang="tr-TR" dirty="0" err="1" smtClean="0"/>
              <a:t>inferencing</a:t>
            </a:r>
            <a:r>
              <a:rPr lang="tr-TR" altLang="tr-TR" dirty="0" smtClean="0"/>
              <a:t>)</a:t>
            </a:r>
            <a:r>
              <a:rPr lang="en-US" altLang="tr-TR" dirty="0" smtClean="0"/>
              <a:t> </a:t>
            </a:r>
            <a:r>
              <a:rPr lang="tr-TR" altLang="tr-TR" dirty="0" smtClean="0"/>
              <a:t>işlemi kullanma</a:t>
            </a:r>
            <a:endParaRPr lang="en-US" altLang="tr-TR" dirty="0" smtClean="0"/>
          </a:p>
          <a:p>
            <a:pPr eaLnBrk="1" hangingPunct="1">
              <a:lnSpc>
                <a:spcPct val="90000"/>
              </a:lnSpc>
            </a:pPr>
            <a:r>
              <a:rPr lang="tr-TR" altLang="tr-TR" dirty="0" err="1" smtClean="0">
                <a:solidFill>
                  <a:schemeClr val="accent2"/>
                </a:solidFill>
              </a:rPr>
              <a:t>Yordamsal</a:t>
            </a:r>
            <a:r>
              <a:rPr lang="tr-TR" altLang="tr-TR" dirty="0" smtClean="0">
                <a:solidFill>
                  <a:schemeClr val="accent2"/>
                </a:solidFill>
              </a:rPr>
              <a:t> (</a:t>
            </a:r>
            <a:r>
              <a:rPr lang="en-US" altLang="tr-TR" dirty="0" smtClean="0">
                <a:solidFill>
                  <a:schemeClr val="accent2"/>
                </a:solidFill>
              </a:rPr>
              <a:t>procedural</a:t>
            </a:r>
            <a:r>
              <a:rPr lang="tr-TR" altLang="tr-TR" dirty="0" smtClean="0">
                <a:solidFill>
                  <a:schemeClr val="accent2"/>
                </a:solidFill>
              </a:rPr>
              <a:t>) </a:t>
            </a:r>
            <a:r>
              <a:rPr lang="tr-TR" altLang="tr-TR" dirty="0" smtClean="0"/>
              <a:t>yerine</a:t>
            </a:r>
            <a:r>
              <a:rPr lang="tr-TR" altLang="tr-TR" dirty="0" smtClean="0">
                <a:solidFill>
                  <a:schemeClr val="accent2"/>
                </a:solidFill>
              </a:rPr>
              <a:t> </a:t>
            </a:r>
            <a:r>
              <a:rPr lang="tr-TR" altLang="tr-TR" dirty="0" smtClean="0">
                <a:solidFill>
                  <a:schemeClr val="accent2"/>
                </a:solidFill>
              </a:rPr>
              <a:t>Tanıtıcı (</a:t>
            </a:r>
            <a:r>
              <a:rPr lang="en-US" altLang="tr-TR" dirty="0" smtClean="0">
                <a:solidFill>
                  <a:schemeClr val="accent2"/>
                </a:solidFill>
              </a:rPr>
              <a:t>Declarative</a:t>
            </a:r>
            <a:r>
              <a:rPr lang="tr-TR" altLang="tr-TR" dirty="0" smtClean="0">
                <a:solidFill>
                  <a:schemeClr val="accent2"/>
                </a:solidFill>
              </a:rPr>
              <a:t>)</a:t>
            </a:r>
            <a:r>
              <a:rPr lang="en-US" altLang="tr-TR" dirty="0" smtClean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dirty="0" smtClean="0"/>
              <a:t>Sadece </a:t>
            </a:r>
            <a:r>
              <a:rPr lang="tr-TR" altLang="tr-TR" dirty="0" smtClean="0">
                <a:solidFill>
                  <a:schemeClr val="accent2"/>
                </a:solidFill>
              </a:rPr>
              <a:t>sonuçların (</a:t>
            </a:r>
            <a:r>
              <a:rPr lang="en-US" altLang="tr-TR" dirty="0" smtClean="0">
                <a:solidFill>
                  <a:schemeClr val="accent2"/>
                </a:solidFill>
              </a:rPr>
              <a:t>results</a:t>
            </a:r>
            <a:r>
              <a:rPr lang="tr-TR" altLang="tr-TR" dirty="0" smtClean="0">
                <a:solidFill>
                  <a:schemeClr val="accent2"/>
                </a:solidFill>
              </a:rPr>
              <a:t>) </a:t>
            </a:r>
            <a:r>
              <a:rPr lang="tr-TR" altLang="tr-TR" dirty="0" smtClean="0"/>
              <a:t>özelliği belirtilir</a:t>
            </a:r>
            <a:r>
              <a:rPr lang="en-US" altLang="tr-TR" dirty="0" smtClean="0"/>
              <a:t> (</a:t>
            </a:r>
            <a:r>
              <a:rPr lang="tr-TR" altLang="tr-TR" dirty="0" smtClean="0"/>
              <a:t>onları üreten detaylı</a:t>
            </a:r>
            <a:r>
              <a:rPr lang="en-US" altLang="tr-TR" dirty="0" smtClean="0"/>
              <a:t> </a:t>
            </a:r>
            <a:r>
              <a:rPr lang="tr-TR" altLang="tr-TR" dirty="0" smtClean="0">
                <a:solidFill>
                  <a:schemeClr val="accent2"/>
                </a:solidFill>
              </a:rPr>
              <a:t>prosedürlerin (</a:t>
            </a:r>
            <a:r>
              <a:rPr lang="tr-TR" altLang="tr-TR" dirty="0" smtClean="0">
                <a:solidFill>
                  <a:schemeClr val="accent2"/>
                </a:solidFill>
              </a:rPr>
              <a:t>yordamların)</a:t>
            </a:r>
            <a:r>
              <a:rPr lang="tr-TR" altLang="tr-TR" dirty="0" smtClean="0"/>
              <a:t> (</a:t>
            </a:r>
            <a:r>
              <a:rPr lang="en-US" altLang="tr-TR" dirty="0" smtClean="0">
                <a:solidFill>
                  <a:schemeClr val="accent2"/>
                </a:solidFill>
              </a:rPr>
              <a:t>procedures</a:t>
            </a:r>
            <a:r>
              <a:rPr lang="tr-TR" altLang="tr-TR" dirty="0" smtClean="0">
                <a:solidFill>
                  <a:schemeClr val="accent2"/>
                </a:solidFill>
              </a:rPr>
              <a:t> </a:t>
            </a:r>
            <a:r>
              <a:rPr lang="tr-TR" altLang="tr-TR" dirty="0" smtClean="0"/>
              <a:t>değil</a:t>
            </a:r>
            <a:r>
              <a:rPr lang="en-US" altLang="tr-TR" dirty="0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6F2186F6-DBB4-4472-ADBD-E49A8F3379AA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Basit</a:t>
            </a:r>
            <a:r>
              <a:rPr lang="en-US" altLang="tr-TR" smtClean="0"/>
              <a:t> Aritmet</a:t>
            </a:r>
            <a:r>
              <a:rPr lang="tr-TR" altLang="tr-TR" smtClean="0"/>
              <a:t>ik</a:t>
            </a:r>
            <a:endParaRPr lang="en-US" altLang="tr-TR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 </a:t>
            </a:r>
            <a:r>
              <a:rPr lang="tr-TR" altLang="tr-TR" smtClean="0"/>
              <a:t>tamsayı değişkenlerini(</a:t>
            </a:r>
            <a:r>
              <a:rPr lang="en-US" altLang="tr-TR" smtClean="0"/>
              <a:t> integer variables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tamsayı aritmetiğini destekler</a:t>
            </a:r>
            <a:endParaRPr lang="en-US" altLang="tr-TR" smtClean="0"/>
          </a:p>
          <a:p>
            <a:pPr eaLnBrk="1" hangingPunct="1"/>
            <a:r>
              <a:rPr lang="en-US" altLang="tr-TR" b="1" i="1" smtClean="0">
                <a:solidFill>
                  <a:schemeClr val="accent2"/>
                </a:solidFill>
              </a:rPr>
              <a:t>is</a:t>
            </a:r>
            <a:r>
              <a:rPr lang="en-US" altLang="tr-TR" smtClean="0"/>
              <a:t>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ü</a:t>
            </a:r>
            <a:r>
              <a:rPr lang="en-US" altLang="tr-TR" smtClean="0"/>
              <a:t>: </a:t>
            </a:r>
            <a:r>
              <a:rPr lang="tr-TR" altLang="tr-TR" smtClean="0"/>
              <a:t>sağ işlenen(operand) olarak bir aritmetik ifadeyi ve</a:t>
            </a:r>
            <a:r>
              <a:rPr lang="en-US" altLang="tr-TR" smtClean="0"/>
              <a:t> </a:t>
            </a:r>
            <a:r>
              <a:rPr lang="tr-TR" altLang="tr-TR" smtClean="0"/>
              <a:t>sol işlenen(operand) olarak da değişkeni(</a:t>
            </a:r>
            <a:r>
              <a:rPr lang="en-US" altLang="tr-TR" smtClean="0"/>
              <a:t>variable</a:t>
            </a:r>
            <a:r>
              <a:rPr lang="tr-TR" altLang="tr-TR" smtClean="0"/>
              <a:t>) alır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 is B / 10 + C</a:t>
            </a:r>
          </a:p>
          <a:p>
            <a:pPr eaLnBrk="1" hangingPunct="1"/>
            <a:r>
              <a:rPr lang="tr-TR" altLang="tr-TR" smtClean="0"/>
              <a:t>Atama ifadesi(</a:t>
            </a:r>
            <a:r>
              <a:rPr lang="en-US" altLang="tr-TR" smtClean="0"/>
              <a:t>assignment statement</a:t>
            </a:r>
            <a:r>
              <a:rPr lang="tr-TR" altLang="tr-TR" smtClean="0"/>
              <a:t>) ile aynı değildir</a:t>
            </a:r>
            <a:r>
              <a:rPr lang="en-US" altLang="tr-TR" smtClean="0"/>
              <a:t>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1061C328-2575-4BA8-B669-52AAB673A389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Örnek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speed(ford,100).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speed(chevy,105).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speed(dodge,95).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speed(volvo,80).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time(ford,20).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time(chevy,21).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time(dodge,24).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time(volvo,24).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distance(X,Y) :- 	speed(X,Speed),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					time(X,Time), 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tr-TR" sz="2400" b="1" smtClean="0">
                <a:latin typeface="Courier New" panose="02070309020205020404" pitchFamily="49" charset="0"/>
              </a:rPr>
              <a:t>					Y is Speed * Time.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D147817C-4517-45A8-8BB5-B75EB2405DA4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İzleme(</a:t>
            </a:r>
            <a:r>
              <a:rPr lang="en-US" altLang="tr-TR" smtClean="0"/>
              <a:t>Trace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Her adımdaki başlatmaları(</a:t>
            </a:r>
            <a:r>
              <a:rPr lang="en-US" altLang="tr-TR" smtClean="0"/>
              <a:t>instantiations</a:t>
            </a:r>
            <a:r>
              <a:rPr lang="tr-TR" altLang="tr-TR" smtClean="0"/>
              <a:t>) gösteren yerleşik yapı(b</a:t>
            </a:r>
            <a:r>
              <a:rPr lang="en-US" altLang="tr-TR" smtClean="0"/>
              <a:t>uilt-in structure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Yürütmenin</a:t>
            </a:r>
            <a:r>
              <a:rPr lang="tr-TR" altLang="tr-TR" smtClean="0">
                <a:solidFill>
                  <a:schemeClr val="accent2"/>
                </a:solidFill>
              </a:rPr>
              <a:t> İzleme Modeli( </a:t>
            </a:r>
            <a:r>
              <a:rPr lang="en-US" altLang="tr-TR" smtClean="0">
                <a:solidFill>
                  <a:schemeClr val="accent2"/>
                </a:solidFill>
              </a:rPr>
              <a:t>Tracing model</a:t>
            </a:r>
            <a:r>
              <a:rPr lang="en-US" altLang="tr-TR" smtClean="0"/>
              <a:t> of execution </a:t>
            </a:r>
            <a:r>
              <a:rPr lang="tr-TR" altLang="tr-TR" smtClean="0"/>
              <a:t>)</a:t>
            </a:r>
            <a:r>
              <a:rPr lang="en-US" altLang="tr-TR" smtClean="0"/>
              <a:t>- </a:t>
            </a:r>
            <a:r>
              <a:rPr lang="tr-TR" altLang="tr-TR" smtClean="0"/>
              <a:t>dört olay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Çağırma(</a:t>
            </a:r>
            <a:r>
              <a:rPr lang="en-US" altLang="tr-TR" smtClean="0">
                <a:solidFill>
                  <a:schemeClr val="accent2"/>
                </a:solidFill>
              </a:rPr>
              <a:t>Call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/>
              <a:t>(</a:t>
            </a:r>
            <a:r>
              <a:rPr lang="tr-TR" altLang="tr-TR" smtClean="0"/>
              <a:t>hedefi(</a:t>
            </a:r>
            <a:r>
              <a:rPr lang="en-US" altLang="tr-TR" smtClean="0"/>
              <a:t>goal</a:t>
            </a:r>
            <a:r>
              <a:rPr lang="tr-TR" altLang="tr-TR" smtClean="0"/>
              <a:t>) gerçekleştirme çabasının başlangıcı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Çıkış(</a:t>
            </a:r>
            <a:r>
              <a:rPr lang="en-US" altLang="tr-TR" smtClean="0">
                <a:solidFill>
                  <a:schemeClr val="accent2"/>
                </a:solidFill>
              </a:rPr>
              <a:t>Exit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(</a:t>
            </a:r>
            <a:r>
              <a:rPr lang="tr-TR" altLang="tr-TR" smtClean="0"/>
              <a:t>hedef gerçekleştirilmiş olunca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Yinele(</a:t>
            </a:r>
            <a:r>
              <a:rPr lang="en-US" altLang="tr-TR" smtClean="0">
                <a:solidFill>
                  <a:schemeClr val="accent2"/>
                </a:solidFill>
              </a:rPr>
              <a:t>Redo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(</a:t>
            </a:r>
            <a:r>
              <a:rPr lang="tr-TR" altLang="tr-TR" smtClean="0"/>
              <a:t>geriizleme(</a:t>
            </a:r>
            <a:r>
              <a:rPr lang="en-US" altLang="tr-TR" smtClean="0"/>
              <a:t>backtrack</a:t>
            </a:r>
            <a:r>
              <a:rPr lang="tr-TR" altLang="tr-TR" smtClean="0"/>
              <a:t>)</a:t>
            </a:r>
            <a:r>
              <a:rPr lang="en-US" altLang="tr-TR" smtClean="0"/>
              <a:t> o</a:t>
            </a:r>
            <a:r>
              <a:rPr lang="tr-TR" altLang="tr-TR" smtClean="0"/>
              <a:t>l</a:t>
            </a:r>
            <a:r>
              <a:rPr lang="en-US" altLang="tr-TR" smtClean="0"/>
              <a:t>ur)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Başarısız(</a:t>
            </a:r>
            <a:r>
              <a:rPr lang="en-US" altLang="tr-TR" smtClean="0">
                <a:solidFill>
                  <a:schemeClr val="accent2"/>
                </a:solidFill>
              </a:rPr>
              <a:t>Fail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(</a:t>
            </a:r>
            <a:r>
              <a:rPr lang="tr-TR" altLang="tr-TR" smtClean="0"/>
              <a:t>hedef başarısız olduğunda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266CA3C8-B154-4A8F-88D9-C25D01F624E9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876300"/>
            <a:ext cx="36369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Örnek</a:t>
            </a:r>
            <a:endParaRPr lang="en-US" altLang="tr-TR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441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likes(jake,chocolate).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likes(jake,apricots).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likes(darcie,licorice).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likes(darcie,apricots).</a:t>
            </a:r>
          </a:p>
          <a:p>
            <a:pPr eaLnBrk="1" hangingPunct="1">
              <a:buFontTx/>
              <a:buNone/>
            </a:pPr>
            <a:endParaRPr lang="en-US" altLang="tr-TR" sz="2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trace.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likes(jake,X),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likes(darcie,X).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03AE6EF0-C45C-4947-BCCB-C507BF5906DC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Liste yapıları(</a:t>
            </a:r>
            <a:r>
              <a:rPr lang="en-US" altLang="tr-TR" smtClean="0"/>
              <a:t>List Structures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467600" cy="44958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Diğer temel veri yapısı(</a:t>
            </a:r>
            <a:r>
              <a:rPr lang="en-US" altLang="tr-TR" sz="2400" smtClean="0"/>
              <a:t>data structure</a:t>
            </a:r>
            <a:r>
              <a:rPr lang="tr-TR" altLang="tr-TR" sz="2400" smtClean="0"/>
              <a:t>)</a:t>
            </a:r>
            <a:r>
              <a:rPr lang="en-US" altLang="tr-TR" sz="2400" smtClean="0"/>
              <a:t> (</a:t>
            </a:r>
            <a:r>
              <a:rPr lang="tr-TR" altLang="tr-TR" sz="2400" smtClean="0"/>
              <a:t>daha önce gördüğümüz</a:t>
            </a:r>
            <a:r>
              <a:rPr lang="en-US" altLang="tr-TR" sz="2400" smtClean="0"/>
              <a:t> atomi</a:t>
            </a:r>
            <a:r>
              <a:rPr lang="tr-TR" altLang="tr-TR" sz="2400" smtClean="0"/>
              <a:t>k</a:t>
            </a:r>
            <a:r>
              <a:rPr lang="en-US" altLang="tr-TR" sz="2400" smtClean="0"/>
              <a:t> </a:t>
            </a:r>
            <a:r>
              <a:rPr lang="tr-TR" altLang="tr-TR" sz="2400" smtClean="0"/>
              <a:t>önermelere(</a:t>
            </a:r>
            <a:r>
              <a:rPr lang="en-US" altLang="tr-TR" sz="2400" smtClean="0"/>
              <a:t>propositions</a:t>
            </a:r>
            <a:r>
              <a:rPr lang="tr-TR" altLang="tr-TR" sz="2400" smtClean="0"/>
              <a:t>) ek olarak</a:t>
            </a:r>
            <a:r>
              <a:rPr lang="en-US" altLang="tr-TR" sz="2400" smtClean="0"/>
              <a:t>): list</a:t>
            </a:r>
            <a:r>
              <a:rPr lang="tr-TR" altLang="tr-TR" sz="2400" smtClean="0"/>
              <a:t>e</a:t>
            </a:r>
            <a:endParaRPr lang="en-US" altLang="tr-TR" sz="2400" smtClean="0"/>
          </a:p>
          <a:p>
            <a:pPr eaLnBrk="1" hangingPunct="1"/>
            <a:r>
              <a:rPr lang="en-US" altLang="tr-TR" sz="2400" smtClean="0">
                <a:solidFill>
                  <a:schemeClr val="accent2"/>
                </a:solidFill>
              </a:rPr>
              <a:t>List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/>
              <a:t>herhangi bir sayıdaki elemanlar(elements) sırasıdır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Elem</a:t>
            </a:r>
            <a:r>
              <a:rPr lang="tr-TR" altLang="tr-TR" sz="2400" smtClean="0"/>
              <a:t>a</a:t>
            </a:r>
            <a:r>
              <a:rPr lang="en-US" altLang="tr-TR" sz="2400" smtClean="0"/>
              <a:t>n</a:t>
            </a:r>
            <a:r>
              <a:rPr lang="tr-TR" altLang="tr-TR" sz="2400" smtClean="0"/>
              <a:t>lar</a:t>
            </a:r>
            <a:r>
              <a:rPr lang="en-US" altLang="tr-TR" sz="2400" smtClean="0"/>
              <a:t> atom</a:t>
            </a:r>
            <a:r>
              <a:rPr lang="tr-TR" altLang="tr-TR" sz="2400" smtClean="0"/>
              <a:t>lar</a:t>
            </a:r>
            <a:r>
              <a:rPr lang="en-US" altLang="tr-TR" sz="2400" smtClean="0"/>
              <a:t>, atomi</a:t>
            </a:r>
            <a:r>
              <a:rPr lang="tr-TR" altLang="tr-TR" sz="2400" smtClean="0"/>
              <a:t>k</a:t>
            </a:r>
            <a:r>
              <a:rPr lang="en-US" altLang="tr-TR" sz="2400" smtClean="0"/>
              <a:t> </a:t>
            </a:r>
            <a:r>
              <a:rPr lang="tr-TR" altLang="tr-TR" sz="2400" smtClean="0"/>
              <a:t>önermeler(</a:t>
            </a:r>
            <a:r>
              <a:rPr lang="en-US" altLang="tr-TR" sz="2400" smtClean="0"/>
              <a:t>propositions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veya</a:t>
            </a:r>
            <a:r>
              <a:rPr lang="en-US" altLang="tr-TR" sz="2400" smtClean="0"/>
              <a:t> </a:t>
            </a:r>
            <a:r>
              <a:rPr lang="tr-TR" altLang="tr-TR" sz="2400" smtClean="0"/>
              <a:t>diğer</a:t>
            </a:r>
            <a:r>
              <a:rPr lang="en-US" altLang="tr-TR" sz="2400" smtClean="0"/>
              <a:t> ter</a:t>
            </a:r>
            <a:r>
              <a:rPr lang="tr-TR" altLang="tr-TR" sz="2400" smtClean="0"/>
              <a:t>i</a:t>
            </a:r>
            <a:r>
              <a:rPr lang="en-US" altLang="tr-TR" sz="2400" smtClean="0"/>
              <a:t>m</a:t>
            </a:r>
            <a:r>
              <a:rPr lang="tr-TR" altLang="tr-TR" sz="2400" smtClean="0"/>
              <a:t>ler</a:t>
            </a:r>
            <a:r>
              <a:rPr lang="en-US" altLang="tr-TR" sz="2400" smtClean="0"/>
              <a:t> (</a:t>
            </a:r>
            <a:r>
              <a:rPr lang="tr-TR" altLang="tr-TR" sz="2400" smtClean="0"/>
              <a:t>diğer</a:t>
            </a:r>
            <a:r>
              <a:rPr lang="en-US" altLang="tr-TR" sz="2400" smtClean="0"/>
              <a:t> list</a:t>
            </a:r>
            <a:r>
              <a:rPr lang="tr-TR" altLang="tr-TR" sz="2400" smtClean="0"/>
              <a:t>eler de dahil</a:t>
            </a:r>
            <a:r>
              <a:rPr lang="en-US" altLang="tr-TR" sz="2400" smtClean="0"/>
              <a:t>)</a:t>
            </a:r>
            <a:r>
              <a:rPr lang="tr-TR" altLang="tr-TR" sz="2400" smtClean="0"/>
              <a:t> olabilir</a:t>
            </a:r>
            <a:endParaRPr lang="en-US" altLang="tr-TR" sz="2400" smtClean="0"/>
          </a:p>
          <a:p>
            <a:pPr eaLnBrk="1" hangingPunct="1">
              <a:buFontTx/>
              <a:buNone/>
            </a:pP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[apple, prune, grape, kumquat]</a:t>
            </a:r>
          </a:p>
          <a:p>
            <a:pPr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[] 		</a:t>
            </a:r>
            <a:r>
              <a:rPr lang="en-US" altLang="tr-TR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tr-TR" altLang="tr-TR" sz="2000" smtClean="0">
                <a:solidFill>
                  <a:schemeClr val="accent2"/>
                </a:solidFill>
              </a:rPr>
              <a:t>boş</a:t>
            </a:r>
            <a:r>
              <a:rPr lang="en-US" altLang="tr-TR" sz="2000" smtClean="0">
                <a:solidFill>
                  <a:schemeClr val="accent2"/>
                </a:solidFill>
              </a:rPr>
              <a:t> list</a:t>
            </a:r>
            <a:r>
              <a:rPr lang="tr-TR" altLang="tr-TR" sz="2000" smtClean="0">
                <a:solidFill>
                  <a:schemeClr val="accent2"/>
                </a:solidFill>
              </a:rPr>
              <a:t>e</a:t>
            </a:r>
            <a:r>
              <a:rPr lang="en-US" altLang="tr-TR" sz="2000" smtClean="0">
                <a:solidFill>
                  <a:schemeClr val="accent2"/>
                </a:solidFill>
              </a:rPr>
              <a:t>)</a:t>
            </a:r>
            <a:endParaRPr lang="en-US" altLang="tr-TR" sz="2000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[X | Y] 	</a:t>
            </a:r>
            <a:r>
              <a:rPr lang="en-US" altLang="tr-TR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tr-TR" altLang="tr-TR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baş(</a:t>
            </a:r>
            <a:r>
              <a:rPr lang="en-US" altLang="tr-TR" sz="2000" smtClean="0">
                <a:solidFill>
                  <a:schemeClr val="accent2"/>
                </a:solidFill>
              </a:rPr>
              <a:t>head</a:t>
            </a:r>
            <a:r>
              <a:rPr lang="tr-TR" altLang="tr-TR" sz="2000" smtClean="0">
                <a:solidFill>
                  <a:schemeClr val="accent2"/>
                </a:solidFill>
              </a:rPr>
              <a:t>)</a:t>
            </a:r>
            <a:r>
              <a:rPr lang="en-US" altLang="tr-TR" sz="2000" smtClean="0">
                <a:solidFill>
                  <a:schemeClr val="accent2"/>
                </a:solidFill>
              </a:rPr>
              <a:t> X </a:t>
            </a:r>
            <a:r>
              <a:rPr lang="tr-TR" altLang="tr-TR" sz="2000" smtClean="0">
                <a:solidFill>
                  <a:schemeClr val="accent2"/>
                </a:solidFill>
              </a:rPr>
              <a:t>ve</a:t>
            </a:r>
            <a:r>
              <a:rPr lang="en-US" altLang="tr-TR" sz="2000" smtClean="0">
                <a:solidFill>
                  <a:schemeClr val="accent2"/>
                </a:solidFill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</a:rPr>
              <a:t>kuyruk(</a:t>
            </a:r>
            <a:r>
              <a:rPr lang="en-US" altLang="tr-TR" sz="2000" smtClean="0">
                <a:solidFill>
                  <a:schemeClr val="accent2"/>
                </a:solidFill>
              </a:rPr>
              <a:t>tail</a:t>
            </a:r>
            <a:r>
              <a:rPr lang="tr-TR" altLang="tr-TR" sz="2000" smtClean="0">
                <a:solidFill>
                  <a:schemeClr val="accent2"/>
                </a:solidFill>
              </a:rPr>
              <a:t>)</a:t>
            </a:r>
            <a:r>
              <a:rPr lang="en-US" altLang="tr-TR" sz="2000" smtClean="0">
                <a:solidFill>
                  <a:schemeClr val="accent2"/>
                </a:solidFill>
              </a:rPr>
              <a:t> 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7F42F42A-AF0B-4D4D-9E17-F215F1DB8BF7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Örnek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append f</a:t>
            </a:r>
            <a:r>
              <a:rPr lang="tr-TR" altLang="tr-TR" smtClean="0"/>
              <a:t>onksiyonunun tanımı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endParaRPr lang="en-US" altLang="tr-TR" sz="2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append([], List, List).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append([Head | List_1], List_2, [Head | List_3]) :- 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append (List_1, List_2, List_3).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8DB11BA7-B246-4A9E-B1B5-3E261F1B8380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Örnek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reverse 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ksiyonunun tanımı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endParaRPr lang="en-US" altLang="tr-TR" sz="2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reverse([], []).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reverse([Head | Tail], List) :- 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reverse (Tail, Result),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append (Result, [Head], List).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860ACDA7-E1E1-4974-90B1-CD009BA07530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Prolog</a:t>
            </a:r>
            <a:r>
              <a:rPr lang="tr-TR" altLang="tr-TR" smtClean="0"/>
              <a:t>’un eksiklikleri(</a:t>
            </a:r>
            <a:r>
              <a:rPr lang="en-US" altLang="tr-TR" smtClean="0"/>
              <a:t>Deficiencies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Çözüm (</a:t>
            </a:r>
            <a:r>
              <a:rPr lang="en-US" altLang="tr-TR" smtClean="0"/>
              <a:t>Resolution</a:t>
            </a:r>
            <a:r>
              <a:rPr lang="tr-TR" altLang="tr-TR" smtClean="0"/>
              <a:t>) sırası kontrolü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Kapalı-çevre varsayımı</a:t>
            </a:r>
            <a:r>
              <a:rPr lang="en-US" altLang="tr-TR" smtClean="0"/>
              <a:t> </a:t>
            </a:r>
            <a:r>
              <a:rPr lang="tr-TR" altLang="tr-TR" smtClean="0"/>
              <a:t>(</a:t>
            </a:r>
            <a:r>
              <a:rPr lang="en-US" altLang="tr-TR" smtClean="0"/>
              <a:t>closed-world</a:t>
            </a:r>
            <a:r>
              <a:rPr lang="tr-TR" altLang="tr-TR" smtClean="0"/>
              <a:t> </a:t>
            </a:r>
            <a:r>
              <a:rPr lang="en-US" altLang="tr-TR" smtClean="0"/>
              <a:t>assumption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Değilini alma (</a:t>
            </a:r>
            <a:r>
              <a:rPr lang="en-US" altLang="tr-TR" smtClean="0"/>
              <a:t>negation</a:t>
            </a:r>
            <a:r>
              <a:rPr lang="tr-TR" altLang="tr-TR" smtClean="0"/>
              <a:t>) problemi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Yerleşik kısıtlamalar(</a:t>
            </a:r>
            <a:r>
              <a:rPr lang="en-US" altLang="tr-TR" smtClean="0"/>
              <a:t>Intrinsic limitations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F9DF0C3A-29A7-454C-A59D-27695C45C2C0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</a:t>
            </a:r>
            <a:r>
              <a:rPr lang="en-US" altLang="tr-TR" smtClean="0"/>
              <a:t>antık programlama</a:t>
            </a:r>
            <a:r>
              <a:rPr lang="tr-TR" altLang="tr-TR" smtClean="0"/>
              <a:t> uygulamaları</a:t>
            </a:r>
            <a:endParaRPr lang="en-US" altLang="tr-TR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İlişkisel veritabanı yönetim sistemleri(</a:t>
            </a:r>
            <a:r>
              <a:rPr lang="en-US" altLang="tr-TR" smtClean="0"/>
              <a:t>Relational database management systems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Exper Sistemleri(</a:t>
            </a:r>
            <a:r>
              <a:rPr lang="en-US" altLang="tr-TR" smtClean="0"/>
              <a:t>Expert systems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Doğal Dil işleme(</a:t>
            </a:r>
            <a:r>
              <a:rPr lang="en-US" altLang="tr-TR" smtClean="0"/>
              <a:t>Natural language processing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Eğitim(</a:t>
            </a:r>
            <a:r>
              <a:rPr lang="en-US" altLang="tr-TR" smtClean="0"/>
              <a:t>Education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8389F941-E058-44C0-88BB-E482E27673AF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Sonuçlar</a:t>
            </a:r>
            <a:endParaRPr lang="en-US" altLang="tr-T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Avanta</a:t>
            </a:r>
            <a:r>
              <a:rPr lang="tr-TR" altLang="tr-TR" smtClean="0"/>
              <a:t>jlar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en-US" altLang="tr-TR" smtClean="0"/>
              <a:t>Prolog program</a:t>
            </a:r>
            <a:r>
              <a:rPr lang="tr-TR" altLang="tr-TR" smtClean="0"/>
              <a:t>lar</a:t>
            </a:r>
            <a:r>
              <a:rPr lang="en-US" altLang="tr-TR" smtClean="0"/>
              <a:t> mantı</a:t>
            </a:r>
            <a:r>
              <a:rPr lang="tr-TR" altLang="tr-TR" smtClean="0"/>
              <a:t>ğa dayalıdır</a:t>
            </a:r>
            <a:r>
              <a:rPr lang="en-US" altLang="tr-TR" smtClean="0"/>
              <a:t>, </a:t>
            </a:r>
            <a:r>
              <a:rPr lang="tr-TR" altLang="tr-TR" smtClean="0"/>
              <a:t>bu yüzden </a:t>
            </a:r>
            <a:r>
              <a:rPr lang="en-US" altLang="tr-TR" smtClean="0"/>
              <a:t>so </a:t>
            </a:r>
            <a:r>
              <a:rPr lang="tr-TR" altLang="tr-TR" smtClean="0"/>
              <a:t>daha</a:t>
            </a:r>
            <a:r>
              <a:rPr lang="en-US" altLang="tr-TR" smtClean="0"/>
              <a:t> mantık</a:t>
            </a:r>
            <a:r>
              <a:rPr lang="tr-TR" altLang="tr-TR" smtClean="0"/>
              <a:t>s</a:t>
            </a:r>
            <a:r>
              <a:rPr lang="en-US" altLang="tr-TR" smtClean="0"/>
              <a:t>al </a:t>
            </a:r>
            <a:r>
              <a:rPr lang="tr-TR" altLang="tr-TR" smtClean="0"/>
              <a:t>düzenlenebilir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yazılabilir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İşleme</a:t>
            </a:r>
            <a:r>
              <a:rPr lang="en-US" altLang="tr-TR" smtClean="0"/>
              <a:t> </a:t>
            </a:r>
            <a:r>
              <a:rPr lang="tr-TR" altLang="tr-TR" smtClean="0"/>
              <a:t>doğal olarak</a:t>
            </a:r>
            <a:r>
              <a:rPr lang="en-US" altLang="tr-TR" smtClean="0"/>
              <a:t> paralel</a:t>
            </a:r>
            <a:r>
              <a:rPr lang="tr-TR" altLang="tr-TR" smtClean="0"/>
              <a:t>dir</a:t>
            </a:r>
            <a:r>
              <a:rPr lang="en-US" altLang="tr-TR" smtClean="0"/>
              <a:t>, </a:t>
            </a:r>
            <a:r>
              <a:rPr lang="tr-TR" altLang="tr-TR" smtClean="0"/>
              <a:t>bu yüzden</a:t>
            </a:r>
            <a:r>
              <a:rPr lang="en-US" altLang="tr-TR" smtClean="0"/>
              <a:t> Prolog </a:t>
            </a:r>
            <a:r>
              <a:rPr lang="tr-TR" altLang="tr-TR" smtClean="0"/>
              <a:t>yorumlayıcıları(</a:t>
            </a:r>
            <a:r>
              <a:rPr lang="en-US" altLang="tr-TR" smtClean="0"/>
              <a:t>interpreters</a:t>
            </a:r>
            <a:r>
              <a:rPr lang="tr-TR" altLang="tr-TR" smtClean="0"/>
              <a:t>) çoklu-işlemcili makine avantajını kullanabilirler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Program</a:t>
            </a:r>
            <a:r>
              <a:rPr lang="tr-TR" altLang="tr-TR" smtClean="0"/>
              <a:t>la</a:t>
            </a:r>
            <a:r>
              <a:rPr lang="en-US" altLang="tr-TR" smtClean="0"/>
              <a:t> </a:t>
            </a:r>
            <a:r>
              <a:rPr lang="tr-TR" altLang="tr-TR" smtClean="0"/>
              <a:t>kısa ve özdür</a:t>
            </a:r>
            <a:r>
              <a:rPr lang="en-US" altLang="tr-TR" smtClean="0"/>
              <a:t>, </a:t>
            </a:r>
            <a:r>
              <a:rPr lang="tr-TR" altLang="tr-TR" smtClean="0"/>
              <a:t>bu yüzden</a:t>
            </a:r>
            <a:r>
              <a:rPr lang="en-US" altLang="tr-TR" smtClean="0"/>
              <a:t> </a:t>
            </a:r>
            <a:r>
              <a:rPr lang="tr-TR" altLang="tr-TR" smtClean="0"/>
              <a:t>geliştirme süresi azalmıştır</a:t>
            </a:r>
            <a:r>
              <a:rPr lang="en-US" altLang="tr-TR" smtClean="0"/>
              <a:t>–</a:t>
            </a:r>
            <a:r>
              <a:rPr lang="tr-TR" altLang="tr-TR" smtClean="0"/>
              <a:t> prototipleme(ilk-ürün oluşturma-</a:t>
            </a:r>
            <a:r>
              <a:rPr lang="en-US" altLang="tr-TR" smtClean="0"/>
              <a:t>prototyping</a:t>
            </a:r>
            <a:r>
              <a:rPr lang="tr-TR" altLang="tr-TR" smtClean="0"/>
              <a:t>) için iyidir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556AD905-8E98-42D6-8CD5-7F94CF795080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altLang="tr-TR" smtClean="0"/>
              <a:t>Predicate Calculus</a:t>
            </a:r>
            <a:r>
              <a:rPr lang="tr-TR" altLang="tr-TR" smtClean="0"/>
              <a:t> ‘a G</a:t>
            </a:r>
            <a:r>
              <a:rPr lang="en-US" altLang="tr-TR" smtClean="0"/>
              <a:t>iriş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Önerme(</a:t>
            </a:r>
            <a:r>
              <a:rPr lang="en-US" altLang="tr-TR" smtClean="0">
                <a:solidFill>
                  <a:schemeClr val="accent2"/>
                </a:solidFill>
              </a:rPr>
              <a:t>Proposition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doğru olan veya olmayan bir </a:t>
            </a:r>
            <a:r>
              <a:rPr lang="en-US" altLang="tr-TR" smtClean="0"/>
              <a:t>mantık</a:t>
            </a:r>
            <a:r>
              <a:rPr lang="tr-TR" altLang="tr-TR" smtClean="0"/>
              <a:t>s</a:t>
            </a:r>
            <a:r>
              <a:rPr lang="en-US" altLang="tr-TR" smtClean="0"/>
              <a:t>al </a:t>
            </a:r>
            <a:r>
              <a:rPr lang="tr-TR" altLang="tr-TR" smtClean="0"/>
              <a:t>ifade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Nesneler(</a:t>
            </a:r>
            <a:r>
              <a:rPr lang="en-US" altLang="tr-TR" smtClean="0"/>
              <a:t>objects</a:t>
            </a:r>
            <a:r>
              <a:rPr lang="tr-TR" altLang="tr-TR" smtClean="0"/>
              <a:t>) ve bunların birbiri arasındaki ilişkilerini(</a:t>
            </a:r>
            <a:r>
              <a:rPr lang="en-US" altLang="tr-TR" smtClean="0"/>
              <a:t>relationships</a:t>
            </a:r>
            <a:r>
              <a:rPr lang="tr-TR" altLang="tr-TR" smtClean="0"/>
              <a:t>) içerir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57039F11-76F0-49BE-99B7-1ABC91C482A6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altLang="tr-TR" smtClean="0"/>
              <a:t>Predicate Calculus</a:t>
            </a:r>
            <a:r>
              <a:rPr lang="tr-TR" altLang="tr-TR" smtClean="0"/>
              <a:t> ‘a G</a:t>
            </a:r>
            <a:r>
              <a:rPr lang="en-US" altLang="tr-TR" smtClean="0"/>
              <a:t>iriş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Sembolik Mantık(</a:t>
            </a:r>
            <a:r>
              <a:rPr lang="en-US" altLang="tr-TR" smtClean="0">
                <a:solidFill>
                  <a:schemeClr val="accent2"/>
                </a:solidFill>
              </a:rPr>
              <a:t>Symbolic logic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</a:t>
            </a:r>
            <a:r>
              <a:rPr lang="tr-TR" altLang="tr-TR" smtClean="0"/>
              <a:t>biçimsel mantığın(</a:t>
            </a:r>
            <a:r>
              <a:rPr lang="en-US" altLang="tr-TR" smtClean="0"/>
              <a:t>formal logic</a:t>
            </a:r>
            <a:r>
              <a:rPr lang="tr-TR" altLang="tr-TR" smtClean="0"/>
              <a:t>) temel ihtiyaçları kullanılabilir </a:t>
            </a:r>
            <a:r>
              <a:rPr lang="en-US" altLang="tr-TR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Önermeleri(</a:t>
            </a:r>
            <a:r>
              <a:rPr lang="en-US" altLang="tr-TR" smtClean="0"/>
              <a:t>propositions</a:t>
            </a:r>
            <a:r>
              <a:rPr lang="tr-TR" altLang="tr-TR" smtClean="0"/>
              <a:t>) ifade etme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Önermeler arasındaki ilişkileri(</a:t>
            </a:r>
            <a:r>
              <a:rPr lang="en-US" altLang="tr-TR" smtClean="0"/>
              <a:t>relationships</a:t>
            </a:r>
            <a:r>
              <a:rPr lang="tr-TR" altLang="tr-TR" smtClean="0"/>
              <a:t>) ifade etme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Diğer önermelerden nasıl yeni önermeler çıkarılabileceğini anlatma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Se</a:t>
            </a:r>
            <a:r>
              <a:rPr lang="en-US" altLang="tr-TR" smtClean="0"/>
              <a:t>mboli</a:t>
            </a:r>
            <a:r>
              <a:rPr lang="tr-TR" altLang="tr-TR" smtClean="0"/>
              <a:t>k</a:t>
            </a:r>
            <a:r>
              <a:rPr lang="en-US" altLang="tr-TR" smtClean="0"/>
              <a:t> mantı</a:t>
            </a:r>
            <a:r>
              <a:rPr lang="tr-TR" altLang="tr-TR" smtClean="0"/>
              <a:t>ğın</a:t>
            </a:r>
            <a:r>
              <a:rPr lang="en-US" altLang="tr-TR" smtClean="0"/>
              <a:t> mantık programlama </a:t>
            </a:r>
            <a:r>
              <a:rPr lang="tr-TR" altLang="tr-TR" smtClean="0"/>
              <a:t>için kullanılan</a:t>
            </a:r>
            <a:r>
              <a:rPr lang="en-US" altLang="tr-TR" smtClean="0"/>
              <a:t> </a:t>
            </a:r>
            <a:r>
              <a:rPr lang="tr-TR" altLang="tr-TR" smtClean="0"/>
              <a:t>belli bir biçimine </a:t>
            </a:r>
            <a:r>
              <a:rPr lang="en-US" altLang="tr-TR" smtClean="0">
                <a:solidFill>
                  <a:schemeClr val="accent2"/>
                </a:solidFill>
              </a:rPr>
              <a:t>predicate calculus</a:t>
            </a:r>
            <a:r>
              <a:rPr lang="tr-TR" altLang="tr-TR" smtClean="0">
                <a:solidFill>
                  <a:schemeClr val="accent2"/>
                </a:solidFill>
              </a:rPr>
              <a:t> adı </a:t>
            </a:r>
            <a:r>
              <a:rPr lang="tr-TR" altLang="tr-TR" smtClean="0"/>
              <a:t>verilir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FA6586D2-C336-4BD0-9103-574BFFF603C0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Önermeler(</a:t>
            </a:r>
            <a:r>
              <a:rPr lang="en-US" altLang="tr-TR" smtClean="0"/>
              <a:t>Propositions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Önermelerdeki nesneler basit terimlerle ifade edilir</a:t>
            </a:r>
            <a:r>
              <a:rPr lang="en-US" altLang="tr-TR" smtClean="0"/>
              <a:t>: </a:t>
            </a:r>
            <a:r>
              <a:rPr lang="tr-TR" altLang="tr-TR" smtClean="0"/>
              <a:t>sabitler(</a:t>
            </a:r>
            <a:r>
              <a:rPr lang="en-US" altLang="tr-TR" smtClean="0"/>
              <a:t>constants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veya</a:t>
            </a:r>
            <a:r>
              <a:rPr lang="en-US" altLang="tr-TR" smtClean="0"/>
              <a:t> </a:t>
            </a:r>
            <a:r>
              <a:rPr lang="tr-TR" altLang="tr-TR" smtClean="0"/>
              <a:t>değişkenler(</a:t>
            </a:r>
            <a:r>
              <a:rPr lang="en-US" altLang="tr-TR" smtClean="0"/>
              <a:t>variables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Sabit(</a:t>
            </a:r>
            <a:r>
              <a:rPr lang="en-US" altLang="tr-TR" smtClean="0">
                <a:solidFill>
                  <a:schemeClr val="accent2"/>
                </a:solidFill>
              </a:rPr>
              <a:t>Constant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bir nesneyi gösteren bir sembol(</a:t>
            </a:r>
            <a:r>
              <a:rPr lang="en-US" altLang="tr-TR" smtClean="0"/>
              <a:t>symbol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Değişken(</a:t>
            </a:r>
            <a:r>
              <a:rPr lang="en-US" altLang="tr-TR" smtClean="0">
                <a:solidFill>
                  <a:schemeClr val="accent2"/>
                </a:solidFill>
              </a:rPr>
              <a:t>Variable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farklı zamanlarda farklı nesneleri gösterebilen bir sembol(</a:t>
            </a:r>
            <a:r>
              <a:rPr lang="en-US" altLang="tr-TR" smtClean="0"/>
              <a:t>symbol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Buyurgan dillerdeki(</a:t>
            </a:r>
            <a:r>
              <a:rPr lang="en-US" altLang="tr-TR" smtClean="0"/>
              <a:t>imperative languages</a:t>
            </a:r>
            <a:r>
              <a:rPr lang="tr-TR" altLang="tr-TR" smtClean="0"/>
              <a:t>) değişkenlerden(</a:t>
            </a:r>
            <a:r>
              <a:rPr lang="en-US" altLang="tr-TR" smtClean="0"/>
              <a:t>variables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farklıdır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E6417B95-736A-4DE8-97B4-57BE1CBCCD35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Önermeler(</a:t>
            </a:r>
            <a:r>
              <a:rPr lang="en-US" altLang="tr-TR" smtClean="0"/>
              <a:t>Propositions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Atomik Önermeler(</a:t>
            </a:r>
            <a:r>
              <a:rPr lang="en-US" altLang="tr-TR" smtClean="0">
                <a:solidFill>
                  <a:schemeClr val="accent2"/>
                </a:solidFill>
              </a:rPr>
              <a:t>Atomic propositions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</a:t>
            </a:r>
            <a:r>
              <a:rPr lang="tr-TR" altLang="tr-TR" smtClean="0"/>
              <a:t>bileşik terimlerden(</a:t>
            </a:r>
            <a:r>
              <a:rPr lang="en-US" altLang="tr-TR" smtClean="0"/>
              <a:t>compound terms</a:t>
            </a:r>
            <a:r>
              <a:rPr lang="tr-TR" altLang="tr-TR" smtClean="0"/>
              <a:t>) oluşur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Bileşik Terim(</a:t>
            </a:r>
            <a:r>
              <a:rPr lang="en-US" altLang="tr-TR" smtClean="0">
                <a:solidFill>
                  <a:schemeClr val="accent2"/>
                </a:solidFill>
              </a:rPr>
              <a:t>Compound term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matematiksel fonksiyon gibi yazılan, matematiksel ilişkinin bir elemanı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Matemati</a:t>
            </a:r>
            <a:r>
              <a:rPr lang="tr-TR" altLang="tr-TR" smtClean="0"/>
              <a:t>ksel</a:t>
            </a:r>
            <a:r>
              <a:rPr lang="en-US" altLang="tr-TR" smtClean="0"/>
              <a:t> 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ksiy</a:t>
            </a:r>
            <a:r>
              <a:rPr lang="en-US" altLang="tr-TR" smtClean="0"/>
              <a:t>on </a:t>
            </a:r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tr-TR" altLang="tr-TR" smtClean="0"/>
              <a:t>eşlemedir(</a:t>
            </a:r>
            <a:r>
              <a:rPr lang="en-US" altLang="tr-TR" smtClean="0"/>
              <a:t>mapping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Bir tablo olarak yazılabilir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889BDF3C-FCCC-4247-A220-463FCF7C0753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Önermeler(</a:t>
            </a:r>
            <a:r>
              <a:rPr lang="en-US" altLang="tr-TR" smtClean="0"/>
              <a:t>Propositions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Bileşik terim(</a:t>
            </a:r>
            <a:r>
              <a:rPr lang="en-US" altLang="tr-TR" smtClean="0"/>
              <a:t>Compound term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iki kısımdan oluşur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Functor: </a:t>
            </a:r>
            <a:r>
              <a:rPr lang="tr-TR" altLang="tr-TR" smtClean="0"/>
              <a:t>ilişkiyi(</a:t>
            </a:r>
            <a:r>
              <a:rPr lang="en-US" altLang="tr-TR" smtClean="0"/>
              <a:t>relationship</a:t>
            </a:r>
            <a:r>
              <a:rPr lang="tr-TR" altLang="tr-TR" smtClean="0"/>
              <a:t>) adlandıran fonksiyon sembolü(</a:t>
            </a:r>
            <a:r>
              <a:rPr lang="en-US" altLang="tr-TR" smtClean="0"/>
              <a:t>symbol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Parametrelerin sıralı listesi</a:t>
            </a:r>
            <a:r>
              <a:rPr lang="en-US" altLang="tr-TR" smtClean="0"/>
              <a:t> </a:t>
            </a:r>
            <a:r>
              <a:rPr lang="tr-TR" altLang="tr-TR" smtClean="0"/>
              <a:t> </a:t>
            </a:r>
            <a:r>
              <a:rPr lang="en-US" altLang="tr-TR" smtClean="0"/>
              <a:t>(tuple)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Örnekler</a:t>
            </a:r>
            <a:r>
              <a:rPr lang="en-US" altLang="tr-TR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	student(jon)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	like(seth, OSX)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	like(nick, windows)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	like(jim, linux)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16-</a:t>
            </a:r>
            <a:fld id="{A2B8D4B2-4032-4A36-ABA1-46AC5F1181E1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Önermeler(</a:t>
            </a:r>
            <a:r>
              <a:rPr lang="en-US" altLang="tr-TR" smtClean="0"/>
              <a:t>Propositions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Önermeler iki biçimde belirtilir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Gerçek(</a:t>
            </a:r>
            <a:r>
              <a:rPr lang="en-US" altLang="tr-TR" smtClean="0">
                <a:solidFill>
                  <a:schemeClr val="accent2"/>
                </a:solidFill>
              </a:rPr>
              <a:t>Fact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doğru olduğu varsayılan önerme</a:t>
            </a:r>
            <a:endParaRPr lang="en-US" altLang="tr-TR" smtClean="0"/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Sorgu(</a:t>
            </a:r>
            <a:r>
              <a:rPr lang="en-US" altLang="tr-TR" smtClean="0">
                <a:solidFill>
                  <a:schemeClr val="accent2"/>
                </a:solidFill>
              </a:rPr>
              <a:t>Query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önermenin doğruluğuna karar verilir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Bileşik Önerme(</a:t>
            </a:r>
            <a:r>
              <a:rPr lang="en-US" altLang="tr-TR" smtClean="0"/>
              <a:t>Compound proposition</a:t>
            </a:r>
            <a:r>
              <a:rPr lang="tr-TR" altLang="tr-TR" smtClean="0"/>
              <a:t>)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/>
              <a:t>İki veya daha fazla atomik önerme içerir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Önermeler operatörlerle bağlanır</a:t>
            </a:r>
            <a:endParaRPr lang="en-US" altLang="tr-T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2189</Words>
  <PresentationFormat>Ekran Gösterisi (4:3)</PresentationFormat>
  <Paragraphs>358</Paragraphs>
  <Slides>39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7" baseType="lpstr">
      <vt:lpstr>Times</vt:lpstr>
      <vt:lpstr>Arial</vt:lpstr>
      <vt:lpstr>Courier</vt:lpstr>
      <vt:lpstr>Symbol</vt:lpstr>
      <vt:lpstr>Math1</vt:lpstr>
      <vt:lpstr>Arial Unicode MS</vt:lpstr>
      <vt:lpstr>Courier New</vt:lpstr>
      <vt:lpstr>Blank</vt:lpstr>
      <vt:lpstr>Bölüm 11</vt:lpstr>
      <vt:lpstr>Bölüm 11 Başlıklar</vt:lpstr>
      <vt:lpstr>Giriş</vt:lpstr>
      <vt:lpstr>Predicate Calculus ‘a Giriş</vt:lpstr>
      <vt:lpstr>Predicate Calculus ‘a Giriş</vt:lpstr>
      <vt:lpstr>Önermeler(Propositions)</vt:lpstr>
      <vt:lpstr>Önermeler(Propositions)</vt:lpstr>
      <vt:lpstr>Önermeler(Propositions)</vt:lpstr>
      <vt:lpstr>Önermeler(Propositions)</vt:lpstr>
      <vt:lpstr>Mantıksal Operatörler</vt:lpstr>
      <vt:lpstr>Niceleyiciler(Quantifiers)</vt:lpstr>
      <vt:lpstr>Cümlesel Biçim(Clausal Form)</vt:lpstr>
      <vt:lpstr>Predicate Calculus ve Teorem(theorems) ispatlama</vt:lpstr>
      <vt:lpstr>Çözüm(Resolution)</vt:lpstr>
      <vt:lpstr>Teorem İspatlama(Theorem Proving)</vt:lpstr>
      <vt:lpstr>Teorem İspatlama</vt:lpstr>
      <vt:lpstr>Mantık programlamaya genel bakış</vt:lpstr>
      <vt:lpstr>Örnek: bir listeyi sıralama</vt:lpstr>
      <vt:lpstr>Prolog’un esasları</vt:lpstr>
      <vt:lpstr>Prolog’un temel elemanları</vt:lpstr>
      <vt:lpstr>Prolog’un temel elemanları</vt:lpstr>
      <vt:lpstr>Gerçek İfadeleri(Fact Statements)</vt:lpstr>
      <vt:lpstr>Kural ifadeleri(Rule Statements)</vt:lpstr>
      <vt:lpstr>Kural ifadeleri(Rule Statements)</vt:lpstr>
      <vt:lpstr>Hedef İfadeleri(Goal Statements)</vt:lpstr>
      <vt:lpstr>Prolog’un Çıkarsama işlemi(Inferencing Process )</vt:lpstr>
      <vt:lpstr>Çıkarsama işlemi(Inferencing Process )</vt:lpstr>
      <vt:lpstr>Çıkarsama işlemi(Inferencing Process )</vt:lpstr>
      <vt:lpstr>Çıkarsama işlemi(Inferencing Process )</vt:lpstr>
      <vt:lpstr>Basit Aritmetik</vt:lpstr>
      <vt:lpstr>Örnek</vt:lpstr>
      <vt:lpstr>İzleme(Trace)</vt:lpstr>
      <vt:lpstr>Örnek</vt:lpstr>
      <vt:lpstr>Liste yapıları(List Structures)</vt:lpstr>
      <vt:lpstr>Örnek</vt:lpstr>
      <vt:lpstr>Örnek</vt:lpstr>
      <vt:lpstr>Prolog’un eksiklikleri(Deficiencies)</vt:lpstr>
      <vt:lpstr>Mantık programlama uygulamaları</vt:lpstr>
      <vt:lpstr>Sonuçlar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2014-06-29T06:38:13Z</dcterms:modified>
</cp:coreProperties>
</file>