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660"/>
  </p:normalViewPr>
  <p:slideViewPr>
    <p:cSldViewPr>
      <p:cViewPr varScale="1">
        <p:scale>
          <a:sx n="69" d="100"/>
          <a:sy n="69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E6C90-97F2-4095-979D-A4B90CE2C043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68275-B60E-4AA4-957E-4357A40B098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0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A3EBED-95B7-4CB6-9BC8-68A6A23098AF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64120-E9A3-4B9A-A0CF-727E1C28B94C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536A7-4D40-4685-BCEA-92D4B412EE49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62A4E-F93D-4FFE-8C98-909A43BB2933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CF9E0-0D9B-42EC-80C8-A52651FD6F8A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0F815-80A1-418A-A0C5-D2288A0AA133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D72C35-2107-464D-BEEC-A5186658129B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3B3A3-2350-42C1-9A0D-5B81300F6CC8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A9D66-2C85-4320-8F23-B2175EE34CC4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43C95-1B84-4622-B5E9-5673568B9744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ADD7B-EA43-493B-AB08-BF66E6E05C5C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E7BF1C-A39D-4DF2-8935-857BDDC0B37D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ihza.com/py3/icindekiler_python.html" TargetMode="External"/><Relationship Id="rId2" Type="http://schemas.openxmlformats.org/officeDocument/2006/relationships/hyperlink" Target="http://ocw.mit.edu/courses/electrical-engineering-and-computer-science/6-00-introduction-to-computer-science-and-programming-fall-2008/lecture-vide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214282" y="4309126"/>
            <a:ext cx="3429024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214282" y="3929066"/>
            <a:ext cx="6215106" cy="38472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1900" b="1" dirty="0" smtClean="0">
                <a:latin typeface="Times New Roman" pitchFamily="18" charset="0"/>
                <a:cs typeface="Times New Roman" pitchFamily="18" charset="0"/>
              </a:rPr>
              <a:t>PYTHON PROGRAMLAMA DİLİNE GİRİŞ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857224" y="2714620"/>
          <a:ext cx="7858179" cy="31013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14512"/>
                <a:gridCol w="2357454"/>
                <a:gridCol w="378621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Operatör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İşlem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Örnek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&gt;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Büyüklük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A&gt;B (A,</a:t>
                      </a:r>
                      <a:r>
                        <a:rPr lang="tr-TR" baseline="0" dirty="0" smtClean="0"/>
                        <a:t> B’ den büyüktür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&gt;=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Büyüklük</a:t>
                      </a:r>
                      <a:r>
                        <a:rPr lang="tr-TR" baseline="0" dirty="0" smtClean="0"/>
                        <a:t> ya da eşitlik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A&gt;=B</a:t>
                      </a:r>
                      <a:r>
                        <a:rPr lang="tr-TR" baseline="0" dirty="0" smtClean="0"/>
                        <a:t> (A, B’ ye eşit veya büyük)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&lt;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Küçüklük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A&lt;B</a:t>
                      </a:r>
                      <a:r>
                        <a:rPr lang="tr-TR" baseline="0" dirty="0" smtClean="0"/>
                        <a:t> (A, B’ den küçüktür)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&lt;=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Küçüklük</a:t>
                      </a:r>
                      <a:r>
                        <a:rPr lang="tr-TR" baseline="0" dirty="0" smtClean="0"/>
                        <a:t> ya da eşitlik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A&lt;=</a:t>
                      </a:r>
                      <a:r>
                        <a:rPr lang="tr-TR" baseline="0" dirty="0" smtClean="0"/>
                        <a:t>B (A, B’ den küçük veya eşit)</a:t>
                      </a:r>
                      <a:endParaRPr lang="tr-TR" dirty="0" smtClean="0"/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==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Eşitlik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A=B</a:t>
                      </a:r>
                      <a:r>
                        <a:rPr lang="tr-TR" baseline="0" dirty="0" smtClean="0"/>
                        <a:t> (A, B’ ye eşit)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dirty="0" smtClean="0"/>
                        <a:t>&lt;&gt;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Eşit</a:t>
                      </a:r>
                      <a:r>
                        <a:rPr lang="tr-TR" baseline="0" dirty="0" smtClean="0"/>
                        <a:t> değil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A&lt;&gt;B (A, B’ ye eşit değil)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857224" y="100010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OPERATÖRLERİ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71538" y="1500174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Karşılaştırma Operatörleri</a:t>
            </a:r>
            <a:endParaRPr lang="tr-TR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857224" y="1142984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PROGRAMLAMA DİLİNDE DEĞİŞKENLER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1" name="Picture 3" descr="C:\Users\ALİ MURAT\Desktop\tez\resimler\icon ve resimler\PNG\err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85992"/>
            <a:ext cx="642942" cy="588382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1714480" y="3000372"/>
            <a:ext cx="6286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2000" dirty="0" smtClean="0"/>
              <a:t> Diğer dillerde de olduğu gibi bir değişken RAKAM ile başlayamaz. İlk karakter bir harf veya _ (altçizgi) olmak zorundadır.</a:t>
            </a:r>
          </a:p>
          <a:p>
            <a:pPr>
              <a:buFont typeface="Wingdings" pitchFamily="2" charset="2"/>
              <a:buChar char="§"/>
            </a:pPr>
            <a:endParaRPr lang="tr-TR" sz="2000" dirty="0" smtClean="0"/>
          </a:p>
          <a:p>
            <a:pPr>
              <a:buFont typeface="Wingdings" pitchFamily="2" charset="2"/>
              <a:buChar char="§"/>
            </a:pPr>
            <a:r>
              <a:rPr lang="tr-TR" sz="2000" dirty="0" smtClean="0"/>
              <a:t> Harf, Rakam ve _ (alt çizgi) haricinde bir karakter içeremez (örn: $, #,*, ? veya boşluk gibi).</a:t>
            </a:r>
          </a:p>
          <a:p>
            <a:pPr>
              <a:buFont typeface="Wingdings" pitchFamily="2" charset="2"/>
              <a:buChar char="§"/>
            </a:pPr>
            <a:endParaRPr lang="tr-TR" sz="2000" dirty="0" smtClean="0"/>
          </a:p>
          <a:p>
            <a:pPr>
              <a:buFont typeface="Wingdings" pitchFamily="2" charset="2"/>
              <a:buChar char="§"/>
            </a:pPr>
            <a:r>
              <a:rPr lang="tr-TR" sz="2000" dirty="0" smtClean="0"/>
              <a:t>Aksi belirtilmedikçe tüm değişkenler yerel olarak algılanırlar.</a:t>
            </a:r>
            <a:endParaRPr lang="tr-TR" sz="2000" dirty="0"/>
          </a:p>
        </p:txBody>
      </p:sp>
      <p:sp>
        <p:nvSpPr>
          <p:cNvPr id="11" name="10 Dikdörtgen"/>
          <p:cNvSpPr/>
          <p:nvPr/>
        </p:nvSpPr>
        <p:spPr>
          <a:xfrm>
            <a:off x="1643042" y="2428868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tr-TR" sz="2000" b="1" dirty="0" smtClean="0">
                <a:solidFill>
                  <a:schemeClr val="accent1"/>
                </a:solidFill>
              </a:rPr>
              <a:t>Uyarı !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142976" y="1428736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Sayısal Değişkenler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1071538" y="2643182"/>
          <a:ext cx="7143800" cy="33334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28760"/>
                <a:gridCol w="5715040"/>
              </a:tblGrid>
              <a:tr h="295513">
                <a:tc>
                  <a:txBody>
                    <a:bodyPr/>
                    <a:lstStyle/>
                    <a:p>
                      <a:r>
                        <a:rPr lang="tr-TR" sz="1700" b="1" dirty="0">
                          <a:solidFill>
                            <a:srgbClr val="FF0000"/>
                          </a:solidFill>
                        </a:rPr>
                        <a:t>Fonksiyon 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tr-TR" sz="1700" b="1" dirty="0">
                          <a:solidFill>
                            <a:srgbClr val="FF0000"/>
                          </a:solidFill>
                        </a:rPr>
                        <a:t>Anlamı </a:t>
                      </a:r>
                    </a:p>
                  </a:txBody>
                  <a:tcPr marL="88348" marR="88348" marT="44174" marB="44174" anchor="ctr"/>
                </a:tc>
              </a:tr>
              <a:tr h="480303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int</a:t>
                      </a:r>
                      <a:r>
                        <a:rPr lang="tr-TR" sz="1700" b="1" dirty="0"/>
                        <a:t>(n)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n sayısını tamsayıya (</a:t>
                      </a:r>
                      <a:r>
                        <a:rPr lang="tr-TR" sz="1700" dirty="0" err="1"/>
                        <a:t>integer</a:t>
                      </a:r>
                      <a:r>
                        <a:rPr lang="tr-TR" sz="1700" dirty="0"/>
                        <a:t>) dönüştürür. Örn: </a:t>
                      </a:r>
                      <a:r>
                        <a:rPr lang="tr-TR" sz="1700" dirty="0" err="1"/>
                        <a:t>int</a:t>
                      </a:r>
                      <a:r>
                        <a:rPr lang="tr-TR" sz="1700" dirty="0"/>
                        <a:t>(010) </a:t>
                      </a:r>
                    </a:p>
                  </a:txBody>
                  <a:tcPr marL="88348" marR="88348" marT="44174" marB="44174" anchor="ctr"/>
                </a:tc>
              </a:tr>
              <a:tr h="480303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float</a:t>
                      </a:r>
                      <a:r>
                        <a:rPr lang="tr-TR" sz="1700" b="1" dirty="0"/>
                        <a:t>(n)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tr-TR" sz="1700"/>
                        <a:t>n sayısını kayan noktalı sayıya (float) dönüştürür. Örn: float(13) </a:t>
                      </a:r>
                    </a:p>
                  </a:txBody>
                  <a:tcPr marL="88348" marR="88348" marT="44174" marB="44174" anchor="ctr"/>
                </a:tc>
              </a:tr>
              <a:tr h="686147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long</a:t>
                      </a:r>
                      <a:r>
                        <a:rPr lang="tr-TR" sz="1700" b="1" dirty="0"/>
                        <a:t>(n)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n sayısını uzun tamsayıya (</a:t>
                      </a:r>
                      <a:r>
                        <a:rPr lang="tr-TR" sz="1700" dirty="0" err="1"/>
                        <a:t>long</a:t>
                      </a:r>
                      <a:r>
                        <a:rPr lang="tr-TR" sz="1700" dirty="0"/>
                        <a:t> </a:t>
                      </a:r>
                      <a:r>
                        <a:rPr lang="tr-TR" sz="1700" dirty="0" err="1"/>
                        <a:t>integer</a:t>
                      </a:r>
                      <a:r>
                        <a:rPr lang="tr-TR" sz="1700" dirty="0"/>
                        <a:t>) dönüştürür. Örn: </a:t>
                      </a:r>
                      <a:r>
                        <a:rPr lang="tr-TR" sz="1700" dirty="0" err="1"/>
                        <a:t>long</a:t>
                      </a:r>
                      <a:r>
                        <a:rPr lang="tr-TR" sz="1700" dirty="0"/>
                        <a:t>(13) </a:t>
                      </a:r>
                    </a:p>
                  </a:txBody>
                  <a:tcPr marL="88348" marR="88348" marT="44174" marB="44174" anchor="ctr"/>
                </a:tc>
              </a:tr>
              <a:tr h="480303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oct</a:t>
                      </a:r>
                      <a:r>
                        <a:rPr lang="tr-TR" sz="1700" b="1" dirty="0"/>
                        <a:t>(n)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tr-TR" sz="1700"/>
                        <a:t>n sayısının sekizlik tabandaki karşılığını verir. Örn: oct(13) </a:t>
                      </a:r>
                    </a:p>
                  </a:txBody>
                  <a:tcPr marL="88348" marR="88348" marT="44174" marB="44174" anchor="ctr"/>
                </a:tc>
              </a:tr>
              <a:tr h="480303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hex</a:t>
                      </a:r>
                      <a:r>
                        <a:rPr lang="tr-TR" sz="1700" b="1" dirty="0"/>
                        <a:t>(n)</a:t>
                      </a:r>
                    </a:p>
                  </a:txBody>
                  <a:tcPr marL="88348" marR="88348" marT="44174" marB="44174" anchor="ctr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n sayısının onaltılık tabandaki karşılığını verir. Örn: </a:t>
                      </a:r>
                      <a:r>
                        <a:rPr lang="tr-TR" sz="1700" dirty="0" err="1"/>
                        <a:t>hex</a:t>
                      </a:r>
                      <a:r>
                        <a:rPr lang="tr-TR" sz="1700" dirty="0"/>
                        <a:t>(13) </a:t>
                      </a:r>
                    </a:p>
                  </a:txBody>
                  <a:tcPr marL="88348" marR="88348" marT="44174" marB="44174" anchor="ctr"/>
                </a:tc>
              </a:tr>
            </a:tbl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928662" y="100010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DİLİNDE DEĞİŞKENLER ve VERİ TİPLERİ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928662" y="1571612"/>
            <a:ext cx="800105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chemeClr val="accent1"/>
                </a:solidFill>
              </a:rPr>
              <a:t>String</a:t>
            </a:r>
            <a:r>
              <a:rPr lang="tr-TR" sz="2000" b="1" dirty="0" smtClean="0">
                <a:solidFill>
                  <a:schemeClr val="accent1"/>
                </a:solidFill>
              </a:rPr>
              <a:t> Değişkenler </a:t>
            </a: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bir değişkene değer atamak için “ (çift tırnak) veya ‘ (tek tırnak) ifadesi kullanılır. Eğer karakter dizisi belirtilirken çift tırnak kullanılırsa o karakter dizisi içerisinde çeşitli özel karakterler (%s , %d vs.) aranır , varsa değiştirilir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accent1"/>
              </a:buClr>
            </a:pP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&gt;&gt;&gt;ad=“</a:t>
            </a:r>
            <a:r>
              <a:rPr lang="tr-TR" sz="16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alimurat</a:t>
            </a: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Clr>
                <a:schemeClr val="accent1"/>
              </a:buClr>
            </a:pP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&gt;&gt;&gt;ad=‘</a:t>
            </a:r>
            <a:r>
              <a:rPr lang="tr-TR" sz="16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alimurat</a:t>
            </a: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&gt;&gt;&gt;=a=9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&gt;&gt;&gt;b=“5”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&gt;&gt;&gt;c=a+b</a:t>
            </a:r>
          </a:p>
          <a:p>
            <a:pPr lvl="2">
              <a:buClr>
                <a:schemeClr val="accent1"/>
              </a:buClr>
            </a:pP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lvl="2">
              <a:buClr>
                <a:schemeClr val="accent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"&lt;pyshell#11&gt;", line 1, in &lt;module&gt;</a:t>
            </a:r>
          </a:p>
          <a:p>
            <a:pPr lvl="2">
              <a:buClr>
                <a:schemeClr val="accent1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endParaRPr lang="en-U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unsupported operand type(s) for +: '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 and '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endParaRPr lang="tr-TR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714316" y="1071546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DİLİNDE DEĞİŞKENLER ve VERİ TİPLERİ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85786" y="785794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DİLİNDE DEĞİŞKENLER ve VERİ TİPLERİ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1142976" y="1285861"/>
            <a:ext cx="750099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Listeler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Bir liste birden çok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yada sayı sabitini belirli bir sırada barındıran değişkenlerden veya sabitlerden oluşur ve oluştururken [] (köşeli parantez) ifadesi kullanılır. Liste içerisindeki elemanların indeks numarası 0 (sıfır) ile başlar. Listenin elemanlarına ulaşmak için 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liste[indeks numarası]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şeklinde bir yazım kullanılırız. Dikkat edilmesi gereken diğer nokta ise indeks değerinin mutlaka bir tam sayı olması zorunluluğudur.</a:t>
            </a: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:</a:t>
            </a: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&gt;&gt;&gt; adi=[‘ali’, ‘murat’, ‘</a:t>
            </a:r>
            <a:r>
              <a:rPr lang="tr-TR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garipcan</a:t>
            </a: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&gt;&gt;&gt;adi</a:t>
            </a: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&gt;&gt;&gt;[‘ali’, ‘murat’, ‘</a:t>
            </a:r>
            <a:r>
              <a:rPr lang="tr-TR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garipcan</a:t>
            </a: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lvl="2">
              <a:buClr>
                <a:schemeClr val="accent1"/>
              </a:buClr>
            </a:pPr>
            <a:endParaRPr lang="tr-TR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&gt;&gt;&gt;adi[0]</a:t>
            </a: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&gt;&gt;&gt;ali</a:t>
            </a:r>
          </a:p>
          <a:p>
            <a:pPr lvl="2">
              <a:buClr>
                <a:schemeClr val="accent1"/>
              </a:buClr>
            </a:pPr>
            <a:endParaRPr lang="tr-TR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&gt;&gt;&gt;adi[-3]</a:t>
            </a: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&gt;&gt;&gt;’ali’</a:t>
            </a:r>
          </a:p>
          <a:p>
            <a:pPr lvl="2">
              <a:buClr>
                <a:schemeClr val="accent1"/>
              </a:buClr>
            </a:pPr>
            <a:endParaRPr lang="tr-TR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&gt;&gt;&gt;adi[1:2]</a:t>
            </a:r>
          </a:p>
          <a:p>
            <a:pPr lvl="2">
              <a:buClr>
                <a:schemeClr val="accent1"/>
              </a:buClr>
            </a:pPr>
            <a:r>
              <a:rPr lang="tr-TR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 ‘murat’</a:t>
            </a:r>
          </a:p>
          <a:p>
            <a:pPr lvl="2">
              <a:buClr>
                <a:schemeClr val="accent1"/>
              </a:buClr>
            </a:pPr>
            <a:endParaRPr lang="tr-TR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857224" y="92867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DİLİNDE DEĞİŞKENLER ve VERİ TİPLERİ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1142976" y="150017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b="1" dirty="0" smtClean="0">
                <a:solidFill>
                  <a:schemeClr val="accent1"/>
                </a:solidFill>
              </a:rPr>
              <a:t> En Çok Kullanılan Liste Fonksiyonları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214414" y="2285992"/>
            <a:ext cx="7072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count</a:t>
            </a:r>
            <a:r>
              <a:rPr lang="tr-TR" sz="1600" b="1" dirty="0" smtClean="0">
                <a:solidFill>
                  <a:srgbClr val="FF0000"/>
                </a:solidFill>
              </a:rPr>
              <a:t> (): </a:t>
            </a:r>
            <a:r>
              <a:rPr lang="tr-TR" sz="1600" dirty="0" smtClean="0"/>
              <a:t>Listede bir elemanın kaç defa tekrarlandığını verir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smtClean="0"/>
              <a:t>programlar.</a:t>
            </a:r>
            <a:r>
              <a:rPr lang="tr-TR" sz="1600" b="1" dirty="0" err="1" smtClean="0"/>
              <a:t>count</a:t>
            </a:r>
            <a:r>
              <a:rPr lang="tr-TR" sz="1600" b="1" dirty="0" smtClean="0"/>
              <a:t>(‘</a:t>
            </a:r>
            <a:r>
              <a:rPr lang="tr-TR" sz="1600" b="1" dirty="0" err="1" smtClean="0"/>
              <a:t>python</a:t>
            </a:r>
            <a:r>
              <a:rPr lang="tr-TR" sz="1600" b="1" dirty="0" smtClean="0"/>
              <a:t>’)</a:t>
            </a: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extend</a:t>
            </a:r>
            <a:r>
              <a:rPr lang="tr-TR" sz="1600" b="1" dirty="0" smtClean="0">
                <a:solidFill>
                  <a:srgbClr val="FF0000"/>
                </a:solidFill>
              </a:rPr>
              <a:t> (): </a:t>
            </a:r>
            <a:r>
              <a:rPr lang="tr-TR" sz="1600" dirty="0" smtClean="0"/>
              <a:t>İki listeyi toplar.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/>
              <a:t> programlar.</a:t>
            </a:r>
            <a:r>
              <a:rPr lang="tr-TR" sz="1600" b="1" dirty="0" err="1" smtClean="0"/>
              <a:t>extend</a:t>
            </a:r>
            <a:r>
              <a:rPr lang="tr-TR" sz="1600" b="1" dirty="0" smtClean="0"/>
              <a:t>([‘Java’])</a:t>
            </a: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index</a:t>
            </a:r>
            <a:r>
              <a:rPr lang="tr-TR" sz="1600" b="1" dirty="0" smtClean="0">
                <a:solidFill>
                  <a:srgbClr val="FF0000"/>
                </a:solidFill>
              </a:rPr>
              <a:t>(): </a:t>
            </a:r>
            <a:r>
              <a:rPr lang="tr-TR" sz="1600" dirty="0" smtClean="0"/>
              <a:t>İstenilen bir elemanın liste içindeki indeksini verir.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/>
              <a:t>programlar.</a:t>
            </a:r>
            <a:r>
              <a:rPr lang="tr-TR" sz="1600" b="1" dirty="0" err="1" smtClean="0"/>
              <a:t>index</a:t>
            </a:r>
            <a:r>
              <a:rPr lang="tr-TR" sz="1600" b="1" dirty="0" smtClean="0"/>
              <a:t>(‘istenen değer’)</a:t>
            </a:r>
            <a:endParaRPr lang="tr-TR" sz="1600" dirty="0" smtClean="0"/>
          </a:p>
          <a:p>
            <a:pPr lvl="3"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smtClean="0">
                <a:solidFill>
                  <a:srgbClr val="FF0000"/>
                </a:solidFill>
              </a:rPr>
              <a:t>pop():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smtClean="0"/>
              <a:t>Listenin son elemanını çıkartır.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/>
              <a:t>programlar.pop()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remove</a:t>
            </a:r>
            <a:r>
              <a:rPr lang="tr-TR" sz="1600" b="1" dirty="0" smtClean="0">
                <a:solidFill>
                  <a:srgbClr val="FF0000"/>
                </a:solidFill>
              </a:rPr>
              <a:t> ():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smtClean="0"/>
              <a:t>Herhangi bir elemanı listeden çıkartmak için kullanılır.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smtClean="0"/>
              <a:t>Programlar.</a:t>
            </a:r>
            <a:r>
              <a:rPr lang="tr-TR" sz="1600" b="1" dirty="0" err="1" smtClean="0"/>
              <a:t>remove</a:t>
            </a:r>
            <a:r>
              <a:rPr lang="tr-TR" sz="1600" b="1" dirty="0" smtClean="0"/>
              <a:t>(‘Java’)</a:t>
            </a:r>
          </a:p>
          <a:p>
            <a:pPr lvl="2"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reverse</a:t>
            </a:r>
            <a:r>
              <a:rPr lang="tr-TR" sz="1600" b="1" dirty="0" smtClean="0">
                <a:solidFill>
                  <a:srgbClr val="FF0000"/>
                </a:solidFill>
              </a:rPr>
              <a:t>(): </a:t>
            </a:r>
            <a:r>
              <a:rPr lang="tr-TR" sz="1600" dirty="0" smtClean="0"/>
              <a:t>Listeyi tersten yazdırır.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s</a:t>
            </a:r>
            <a:r>
              <a:rPr lang="tr-TR" sz="1600" b="1" smtClean="0">
                <a:solidFill>
                  <a:srgbClr val="FF0000"/>
                </a:solidFill>
              </a:rPr>
              <a:t>ort</a:t>
            </a:r>
            <a:r>
              <a:rPr lang="tr-TR" sz="1600" b="1" dirty="0" smtClean="0">
                <a:solidFill>
                  <a:srgbClr val="FF0000"/>
                </a:solidFill>
              </a:rPr>
              <a:t>():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smtClean="0"/>
              <a:t>Liste elamanlarını sıralamak için kullanılır.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b="1" dirty="0" smtClean="0">
                <a:solidFill>
                  <a:schemeClr val="accent1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len</a:t>
            </a:r>
            <a:r>
              <a:rPr lang="tr-TR" sz="1600" b="1" dirty="0" smtClean="0">
                <a:solidFill>
                  <a:srgbClr val="FF0000"/>
                </a:solidFill>
              </a:rPr>
              <a:t>(): </a:t>
            </a:r>
            <a:r>
              <a:rPr lang="tr-TR" sz="1600" dirty="0" smtClean="0"/>
              <a:t>Listenin kaç elemandan oluştuğunu bulur.</a:t>
            </a:r>
          </a:p>
          <a:p>
            <a:pPr lvl="2">
              <a:buClr>
                <a:schemeClr val="accent1"/>
              </a:buClr>
            </a:pPr>
            <a:r>
              <a:rPr lang="tr-TR" sz="1600" b="1" dirty="0" err="1" smtClean="0"/>
              <a:t>len</a:t>
            </a:r>
            <a:r>
              <a:rPr lang="tr-TR" sz="1600" b="1" dirty="0" smtClean="0"/>
              <a:t>(programlar)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1600" b="1" dirty="0">
              <a:solidFill>
                <a:schemeClr val="accent1"/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14316" y="100010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DİLİNDE DEĞİŞKENLER ve VERİ TİPLERİ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1071538" y="1533465"/>
            <a:ext cx="84296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Tüpler</a:t>
            </a:r>
            <a:r>
              <a:rPr lang="tr-TR" sz="1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Tüpler de listeler gibidir fakat bir tüpün içeriğini değiştiremezsiniz. Listelerden farklı olarak tanımlama işlemi yaparken parantezler kullanılır.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</a:t>
            </a:r>
            <a:r>
              <a:rPr lang="tr-TR" sz="1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meyvalar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=(‘Elma’, ‘’Armut , ‘Portakal’)</a:t>
            </a: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</a:t>
            </a:r>
            <a:r>
              <a:rPr lang="tr-TR" sz="1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meyvalar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(-2)</a:t>
            </a: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 ‘Portakal’</a:t>
            </a:r>
          </a:p>
          <a:p>
            <a:pPr>
              <a:buClr>
                <a:schemeClr val="accent1"/>
              </a:buClr>
            </a:pP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&gt;&gt;&gt;(a,b,c)=(100, ‘Murat’, ‘000,1’) </a:t>
            </a: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</a:t>
            </a: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&gt;&gt;&gt;100</a:t>
            </a: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&gt;&gt;&gt;a*c</a:t>
            </a:r>
          </a:p>
          <a:p>
            <a:pPr>
              <a:buClr>
                <a:schemeClr val="accent1"/>
              </a:buClr>
            </a:pP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&gt;&gt;&gt;0,1</a:t>
            </a:r>
          </a:p>
          <a:p>
            <a:pPr>
              <a:buClr>
                <a:schemeClr val="accent1"/>
              </a:buClr>
            </a:pP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928662" y="100010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DİLİNDE DEĞİŞKENLER ve VERİ TİPLERİ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1000100" y="1500174"/>
            <a:ext cx="771530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Dosyalar</a:t>
            </a: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da dosya açmak için hazır </a:t>
            </a:r>
            <a:r>
              <a:rPr lang="tr-TR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tr-T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fonksiyonunu kullanırız. Dosya dört değişik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modda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açılabilir: Okuma(r), yazma(w), ekleme(a), okuma ve yazma(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tr-TR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chemeClr val="accent1"/>
              </a:buClr>
            </a:pPr>
            <a:r>
              <a:rPr lang="tr-T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Yazımı :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dosyadeğişkeni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dosyayolu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acma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modu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Clr>
                <a:schemeClr val="accent1"/>
              </a:buClr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Clr>
                <a:schemeClr val="accent1"/>
              </a:buClr>
            </a:pPr>
            <a:r>
              <a:rPr lang="tr-TR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&gt;&gt;&gt;dosya=</a:t>
            </a:r>
            <a:r>
              <a:rPr lang="tr-TR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tr-TR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(‘C:\\deneme’, ‘w’)</a:t>
            </a:r>
          </a:p>
          <a:p>
            <a:pPr>
              <a:buClr>
                <a:schemeClr val="accent1"/>
              </a:buClr>
            </a:pPr>
            <a:endParaRPr lang="tr-TR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tr-TR" sz="16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857224" y="1000108"/>
            <a:ext cx="842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KAYNAKLAR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1000100" y="2357430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[1] </a:t>
            </a:r>
            <a:r>
              <a:rPr lang="tr-TR" u="sng" dirty="0" smtClean="0"/>
              <a:t>http://ocw.mit.edu/courses/electrical-engineering-and-computer-science/6-00-introduction-to-computer-science-and-programming-fall-2008/lecture-videos</a:t>
            </a:r>
            <a:r>
              <a:rPr lang="tr-TR" u="sng" dirty="0" smtClean="0">
                <a:hlinkClick r:id="rId2"/>
              </a:rPr>
              <a:t>/</a:t>
            </a:r>
            <a:endParaRPr lang="tr-TR" u="sng" dirty="0" smtClean="0"/>
          </a:p>
          <a:p>
            <a:endParaRPr lang="tr-TR" u="sng" dirty="0" smtClean="0"/>
          </a:p>
          <a:p>
            <a:r>
              <a:rPr lang="tr-TR" dirty="0" smtClean="0"/>
              <a:t>[2] http://mesaj.</a:t>
            </a:r>
            <a:r>
              <a:rPr lang="tr-TR" dirty="0" err="1" smtClean="0"/>
              <a:t>pclabs</a:t>
            </a:r>
            <a:r>
              <a:rPr lang="tr-TR" dirty="0" smtClean="0"/>
              <a:t>.com.tr/51398/</a:t>
            </a:r>
            <a:r>
              <a:rPr lang="tr-TR" dirty="0" err="1" smtClean="0"/>
              <a:t>python</a:t>
            </a:r>
            <a:r>
              <a:rPr lang="tr-TR" dirty="0" smtClean="0"/>
              <a:t>-programlama-dili/</a:t>
            </a:r>
          </a:p>
          <a:p>
            <a:endParaRPr lang="tr-TR" dirty="0" smtClean="0"/>
          </a:p>
          <a:p>
            <a:r>
              <a:rPr lang="tr-TR" dirty="0" smtClean="0"/>
              <a:t>[3] </a:t>
            </a:r>
            <a:r>
              <a:rPr lang="tr-TR" dirty="0" smtClean="0">
                <a:hlinkClick r:id="rId3"/>
              </a:rPr>
              <a:t>http://www.istihza.com/py3/</a:t>
            </a:r>
            <a:r>
              <a:rPr lang="tr-TR" dirty="0" err="1" smtClean="0">
                <a:hlinkClick r:id="rId3"/>
              </a:rPr>
              <a:t>icindekiler</a:t>
            </a:r>
            <a:r>
              <a:rPr lang="tr-TR" dirty="0" smtClean="0">
                <a:hlinkClick r:id="rId3"/>
              </a:rPr>
              <a:t>_</a:t>
            </a:r>
            <a:r>
              <a:rPr lang="tr-TR" dirty="0" err="1" smtClean="0">
                <a:hlinkClick r:id="rId3"/>
              </a:rPr>
              <a:t>python</a:t>
            </a:r>
            <a:r>
              <a:rPr lang="tr-TR" dirty="0" smtClean="0">
                <a:hlinkClick r:id="rId3"/>
              </a:rPr>
              <a:t>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[4] </a:t>
            </a:r>
            <a:r>
              <a:rPr lang="tr-TR" dirty="0" err="1" smtClean="0"/>
              <a:t>Başer</a:t>
            </a:r>
            <a:r>
              <a:rPr lang="tr-TR" dirty="0" smtClean="0"/>
              <a:t>, M., Çok Amaçlı, Nesne Tabanlı Modüler Programlama Dili </a:t>
            </a:r>
            <a:r>
              <a:rPr lang="tr-TR" dirty="0" err="1" smtClean="0"/>
              <a:t>Python</a:t>
            </a:r>
            <a:r>
              <a:rPr lang="tr-TR" dirty="0" smtClean="0"/>
              <a:t>, Pusula Yayıncılık, 2003, İstanbul</a:t>
            </a:r>
          </a:p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İÇERİK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200" y="2362200"/>
            <a:ext cx="8305800" cy="3724275"/>
          </a:xfrm>
        </p:spPr>
        <p:txBody>
          <a:bodyPr/>
          <a:lstStyle/>
          <a:p>
            <a:r>
              <a:rPr lang="tr-TR" smtClean="0"/>
              <a:t>Kursun Amacı</a:t>
            </a:r>
            <a:endParaRPr lang="tr-TR" dirty="0" smtClean="0"/>
          </a:p>
          <a:p>
            <a:r>
              <a:rPr lang="tr-TR" dirty="0" err="1" smtClean="0"/>
              <a:t>Python</a:t>
            </a:r>
            <a:r>
              <a:rPr lang="tr-TR" dirty="0" smtClean="0"/>
              <a:t> Programlama Dili ile İlgili Temel Bilgiler</a:t>
            </a:r>
          </a:p>
          <a:p>
            <a:r>
              <a:rPr lang="tr-TR" dirty="0" err="1" smtClean="0"/>
              <a:t>Python’un</a:t>
            </a:r>
            <a:r>
              <a:rPr lang="tr-TR" dirty="0" smtClean="0"/>
              <a:t> Özellikleri ve Avantajları</a:t>
            </a:r>
          </a:p>
          <a:p>
            <a:r>
              <a:rPr lang="tr-TR" dirty="0" smtClean="0"/>
              <a:t>Python Dilinde Değişkenler</a:t>
            </a:r>
          </a:p>
          <a:p>
            <a:r>
              <a:rPr lang="tr-TR" dirty="0" smtClean="0"/>
              <a:t>Python Operatörleri</a:t>
            </a:r>
          </a:p>
          <a:p>
            <a:r>
              <a:rPr lang="tr-TR" dirty="0" smtClean="0"/>
              <a:t>Python Veri Tipleri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857224" y="857232"/>
            <a:ext cx="8286776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200" b="1" dirty="0" smtClean="0"/>
              <a:t>BİLGİSAYAR BİLİMLERİ ve PROGRAMLAMA KURSUN TEMEL AMACI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1000100" y="2428868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MIT Üniversitesinde örgün ve uzaktan eğitim kapsamında öğrencilere sunulmakta olan 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Bilgisayar Bilimleri ve Programlama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dersinin temel amaçları :</a:t>
            </a:r>
          </a:p>
          <a:p>
            <a:pPr algn="just">
              <a:buClr>
                <a:schemeClr val="accent1"/>
              </a:buClr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Clr>
                <a:schemeClr val="accent1"/>
              </a:buClr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- Sayısal düşünme araçlarını kullanarak küçük ölçekli programlar yazmak, başkaları tarafından yazılan mevcut programların çalışma mekanizmalarını anlamak ve kodlarını yorumlama yeteneği kazandırarak öğrencilere bir bilgisayar bilimcisi gibi nasıl düşüneceklerini öğretmeye çalışmaktır.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85786" y="857232"/>
            <a:ext cx="864399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400" b="1" dirty="0" smtClean="0"/>
              <a:t>PYTHON PROGRAMLAMA DİLİ İLE İLGİLİ TEMEL BİLGİLER</a:t>
            </a:r>
            <a:endParaRPr lang="tr-TR" sz="2400" dirty="0"/>
          </a:p>
        </p:txBody>
      </p:sp>
      <p:pic>
        <p:nvPicPr>
          <p:cNvPr id="2050" name="Picture 2" descr="C:\Users\ALİ MURAT\Desktop\ELB-516\ders-1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3000372"/>
            <a:ext cx="1362075" cy="1857375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785786" y="2357430"/>
            <a:ext cx="55007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tr-TR" sz="2000" dirty="0" smtClean="0"/>
              <a:t>  Python; nesne yönelimli, yorumlanabilen, birimsel (modüler) ve etkileşimli bir programlama dilidir.</a:t>
            </a:r>
          </a:p>
          <a:p>
            <a:pPr algn="just"/>
            <a:endParaRPr lang="tr-TR" sz="2000" dirty="0" smtClean="0"/>
          </a:p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tr-TR" sz="2000" dirty="0" smtClean="0"/>
              <a:t> Python, </a:t>
            </a:r>
            <a:r>
              <a:rPr lang="tr-TR" sz="2000" dirty="0" err="1" smtClean="0"/>
              <a:t>Guido</a:t>
            </a:r>
            <a:r>
              <a:rPr lang="tr-TR" sz="2000" dirty="0" smtClean="0"/>
              <a:t> Van </a:t>
            </a:r>
            <a:r>
              <a:rPr lang="tr-TR" sz="2000" dirty="0" err="1" smtClean="0"/>
              <a:t>Rossum</a:t>
            </a:r>
            <a:r>
              <a:rPr lang="tr-TR" sz="2000" dirty="0" smtClean="0"/>
              <a:t> adlı Hollandalı bir programcı tarafından 90’lı yılların başında geliştirilmeye başlanmış bir programlama dilidir. Zannedildiğinin aksine bu programlama dilinin adı piton yılanından gelmez... </a:t>
            </a:r>
            <a:r>
              <a:rPr lang="tr-TR" sz="2000" dirty="0" err="1" smtClean="0"/>
              <a:t>Guido</a:t>
            </a:r>
            <a:r>
              <a:rPr lang="tr-TR" sz="2000" dirty="0" smtClean="0"/>
              <a:t> Van </a:t>
            </a:r>
            <a:r>
              <a:rPr lang="tr-TR" sz="2000" dirty="0" err="1" smtClean="0"/>
              <a:t>Rossum</a:t>
            </a:r>
            <a:r>
              <a:rPr lang="tr-TR" sz="2000" dirty="0" smtClean="0"/>
              <a:t> bu programlama dilini, “</a:t>
            </a:r>
            <a:r>
              <a:rPr lang="tr-TR" sz="2000" i="1" dirty="0" err="1" smtClean="0"/>
              <a:t>The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Monty</a:t>
            </a:r>
            <a:r>
              <a:rPr lang="tr-TR" sz="2000" i="1" dirty="0" smtClean="0"/>
              <a:t> Python</a:t>
            </a:r>
            <a:r>
              <a:rPr lang="tr-TR" sz="2000" dirty="0" smtClean="0"/>
              <a:t>” adlı bir İngiliz komedi grubunun, “</a:t>
            </a:r>
            <a:r>
              <a:rPr lang="tr-TR" sz="2000" i="1" dirty="0" err="1" smtClean="0"/>
              <a:t>Monty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Python’s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Flying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Circus</a:t>
            </a:r>
            <a:r>
              <a:rPr lang="tr-TR" sz="2000" dirty="0" smtClean="0"/>
              <a:t>” adlı gösterisinden esinlenerek adlandırmıştır.</a:t>
            </a:r>
            <a:endParaRPr lang="tr-TR" sz="20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85786" y="1142984"/>
            <a:ext cx="77867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PYTHON PROGRAMLAMA DİLİNİN ÖZELLİKLERİ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Lİ MURAT\Desktop\ELB-516\smilingpyth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928934"/>
            <a:ext cx="2667000" cy="2667000"/>
          </a:xfrm>
          <a:prstGeom prst="rect">
            <a:avLst/>
          </a:prstGeom>
          <a:noFill/>
        </p:spPr>
      </p:pic>
      <p:sp>
        <p:nvSpPr>
          <p:cNvPr id="8" name="7 Metin kutusu"/>
          <p:cNvSpPr txBox="1"/>
          <p:nvPr/>
        </p:nvSpPr>
        <p:spPr>
          <a:xfrm>
            <a:off x="857224" y="2285992"/>
            <a:ext cx="459478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Nesneye yönelik bir programlama dilidir.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Özgürdür.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Derlenebilir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Taşınabilirdir.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Güçlü ve hızlıdır.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Yazılımı kolay ve sadedir.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Ticari uygulamalar geliştirilebilir.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14316" y="1285860"/>
            <a:ext cx="842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PYTHON PROGRAMLAMA DİLİ NERELERDE KULLANILIR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1142976" y="2571744"/>
            <a:ext cx="48734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Veritabanı Programcılığı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GUI (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Graphic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) Programcılığı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İnternet Programcılığı</a:t>
            </a:r>
          </a:p>
        </p:txBody>
      </p:sp>
      <p:pic>
        <p:nvPicPr>
          <p:cNvPr id="4098" name="Picture 2" descr="C:\Users\ALİ MURAT\Desktop\ELB-516\programmingPyth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2143116"/>
            <a:ext cx="2571768" cy="2286016"/>
          </a:xfrm>
          <a:prstGeom prst="rect">
            <a:avLst/>
          </a:prstGeom>
          <a:noFill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14316" y="1214422"/>
            <a:ext cx="84296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DİLBİLGİSİ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714316" y="2357430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Diğer programlama dillerinde olduğu gibi </a:t>
            </a:r>
            <a:r>
              <a:rPr lang="tr-TR" dirty="0" err="1" smtClean="0"/>
              <a:t>Python’da</a:t>
            </a:r>
            <a:r>
              <a:rPr lang="tr-TR" dirty="0" smtClean="0"/>
              <a:t> da kod yazımında uyulması gereken kurallar vardır. Bir dili kullanabilmek için bu kuralları iyi bilmek ve uygulamak gereklidir. 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857224" y="3571876"/>
            <a:ext cx="4143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/>
              <a:t> Python büyük-küçük harf ayrımı yapar.</a:t>
            </a:r>
          </a:p>
          <a:p>
            <a:pPr>
              <a:buClr>
                <a:schemeClr val="accent1"/>
              </a:buClr>
            </a:pPr>
            <a:endParaRPr lang="tr-TR" sz="16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/>
              <a:t> Komutların sonlarında ; (noktalı virgül) ve benzeri işleçler konulmaz.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16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/>
              <a:t> Pythonda kod yazarken girintiler kullanmak zorundasınız.</a:t>
            </a:r>
          </a:p>
          <a:p>
            <a:pPr>
              <a:buClr>
                <a:schemeClr val="accent1"/>
              </a:buClr>
            </a:pPr>
            <a:endParaRPr lang="tr-TR" sz="16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/>
              <a:t> Pythonda değişkenleri tanımlama yoktur.</a:t>
            </a:r>
            <a:br>
              <a:rPr lang="tr-TR" sz="1600" dirty="0" smtClean="0"/>
            </a:br>
            <a:r>
              <a:rPr lang="tr-TR" sz="1600" dirty="0" smtClean="0"/>
              <a:t> </a:t>
            </a:r>
            <a:br>
              <a:rPr lang="tr-TR" sz="1600" dirty="0" smtClean="0"/>
            </a:br>
            <a:r>
              <a:rPr lang="tr-TR" sz="1600" dirty="0" smtClean="0"/>
              <a:t> </a:t>
            </a:r>
            <a:br>
              <a:rPr lang="tr-TR" sz="1600" dirty="0" smtClean="0"/>
            </a:br>
            <a:endParaRPr lang="tr-TR" sz="1600" dirty="0"/>
          </a:p>
        </p:txBody>
      </p:sp>
      <p:pic>
        <p:nvPicPr>
          <p:cNvPr id="5122" name="Picture 2" descr="C:\Users\ALİ MURAT\Desktop\ELB-516\e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714752"/>
            <a:ext cx="4000560" cy="2714644"/>
          </a:xfrm>
          <a:prstGeom prst="rect">
            <a:avLst/>
          </a:prstGeom>
          <a:noFill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142976" y="2786058"/>
          <a:ext cx="6858048" cy="31013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86016"/>
                <a:gridCol w="2286016"/>
                <a:gridCol w="228601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Operatör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İşlem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Örnek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=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Atama Operatörü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A=4, b=’Oku’</a:t>
                      </a: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+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Toplama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A=4+86</a:t>
                      </a: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-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Çıkarma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A=86-52</a:t>
                      </a: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*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Çarpma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A=9*86</a:t>
                      </a: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/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Bölme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A=86/12</a:t>
                      </a: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800" b="1" dirty="0"/>
                        <a:t>**</a:t>
                      </a:r>
                      <a:endParaRPr lang="tr-TR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Kuvvet alma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A=8**3 (8′in 3.kuvveti)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857224" y="1000108"/>
            <a:ext cx="84296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OPERATÖRLERİ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71538" y="1500174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Aritmetik Operatörler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357290" y="2714620"/>
          <a:ext cx="7429552" cy="167480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85950"/>
                <a:gridCol w="1488291"/>
                <a:gridCol w="4155311"/>
              </a:tblGrid>
              <a:tr h="280692"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Operatör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İşlem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smtClean="0">
                          <a:solidFill>
                            <a:srgbClr val="FF0000"/>
                          </a:solidFill>
                        </a:rPr>
                        <a:t>Örnek</a:t>
                      </a:r>
                      <a:endParaRPr lang="tr-T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417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err="1" smtClean="0"/>
                        <a:t>and</a:t>
                      </a:r>
                      <a:endParaRPr lang="tr-TR" sz="20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Ve</a:t>
                      </a:r>
                      <a:r>
                        <a:rPr lang="tr-TR" baseline="0" dirty="0" smtClean="0"/>
                        <a:t> işlemi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r>
                        <a:rPr lang="en-US" dirty="0" smtClean="0"/>
                        <a:t>a == 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b == 12 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  <a:tr h="417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err="1" smtClean="0"/>
                        <a:t>or</a:t>
                      </a:r>
                      <a:r>
                        <a:rPr lang="tr-TR" sz="2000" b="1" baseline="0" dirty="0" smtClean="0"/>
                        <a:t> </a:t>
                      </a:r>
                      <a:endParaRPr lang="tr-TR" sz="20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Veya</a:t>
                      </a:r>
                      <a:r>
                        <a:rPr lang="tr-TR" baseline="0" dirty="0" smtClean="0"/>
                        <a:t> İşlemi</a:t>
                      </a:r>
                      <a:endParaRPr lang="tr-TR" dirty="0" smtClean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 </a:t>
                      </a:r>
                      <a:r>
                        <a:rPr lang="en-US" dirty="0" smtClean="0"/>
                        <a:t>a == 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 smtClean="0"/>
                        <a:t> b == 43 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  <a:tr h="527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smtClean="0"/>
                        <a:t>not</a:t>
                      </a:r>
                      <a:endParaRPr lang="tr-TR" sz="20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Değil</a:t>
                      </a:r>
                      <a:r>
                        <a:rPr lang="tr-TR" baseline="0" dirty="0" smtClean="0"/>
                        <a:t> İşlemi</a:t>
                      </a:r>
                      <a:endParaRPr lang="tr-TR" dirty="0" smtClean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tr-TR" dirty="0" smtClean="0"/>
                        <a:t> a % 2 == 0 </a:t>
                      </a:r>
                      <a:endParaRPr lang="tr-TR" dirty="0"/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928662" y="92867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PYTHON OPERATÖRLERİ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42976" y="1428736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tr-TR" sz="2000" b="1" dirty="0" smtClean="0">
                <a:solidFill>
                  <a:schemeClr val="accent1"/>
                </a:solidFill>
              </a:rPr>
              <a:t> Mantıksal Operatörler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339</TotalTime>
  <Words>950</Words>
  <PresentationFormat>Ekran Gösterisi (4:3)</PresentationFormat>
  <Paragraphs>247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Tema1</vt:lpstr>
      <vt:lpstr>PowerPoint Sunusu</vt:lpstr>
      <vt:lpstr>İÇERİK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2010-08-08T15:21:12Z</dcterms:created>
  <dcterms:modified xsi:type="dcterms:W3CDTF">2013-07-05T15:28:31Z</dcterms:modified>
</cp:coreProperties>
</file>