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7" r:id="rId13"/>
    <p:sldId id="278" r:id="rId14"/>
    <p:sldId id="279" r:id="rId15"/>
    <p:sldId id="276" r:id="rId16"/>
    <p:sldId id="273" r:id="rId17"/>
    <p:sldId id="274" r:id="rId18"/>
    <p:sldId id="275" r:id="rId19"/>
    <p:sldId id="258" r:id="rId20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60"/>
  </p:normalViewPr>
  <p:slideViewPr>
    <p:cSldViewPr>
      <p:cViewPr varScale="1">
        <p:scale>
          <a:sx n="69" d="100"/>
          <a:sy n="69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tr-T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tr-T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833C52-2892-4BAE-B59E-C7F4FB2873CA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A46E392B-061A-4C9F-9236-AE6D8088303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8AB17-252F-460D-95B0-7BBA96613AC0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5941C-ED6D-40F3-B399-512D0D033C1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43CD6-9716-445E-8C8C-CFBA3BCF9AE2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BE7E0-362F-4DE9-8A1F-8F9B138382F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9E8AE-329E-4373-8EAD-85F1165976DF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3151-87B7-44D7-844F-34F5571B9D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EBF09-997D-41A1-BD97-9C9867C7B003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FF90D-3570-4BA8-B992-5D13D529DB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04F77-3571-4E4F-88D3-7687517205F7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5C457-B9FD-4C6F-B95B-D034F88D1A8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5DFAC-EF69-499A-B266-9EA6DECF3233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8692E-D5B6-4D50-BCE6-6BCE5AD410F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41F10-14C5-42E2-8D76-58207AEA405B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9D531-3F40-4633-8FF0-3FA06DDA6EC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BA778-F9E8-4C81-92DC-DACD4BDEF276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5D6C3-F90D-405B-8EAD-3286F1C9A81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2919D-2336-4C15-9A35-451BD544C2F2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452E8-9E02-466D-B648-D06C0C0BA89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EB6F8-AABB-4A70-BFE6-C5A6B9BE5A1A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7B907-3335-4C81-8167-0152A2E9DAA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8A22005-691C-4581-8CCB-BCA28FE27696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26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E88DED-1679-4963-BC8F-5BAF5A13492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courses/electrical-engineering-and-computer-science/6-00-introduction-to-computer-science-and-programming-fall-2008/lecture-vide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3400679" y="1071546"/>
            <a:ext cx="3215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FIRAT ÜNİVERSİTESİ</a:t>
            </a:r>
          </a:p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TEKNOLOJİ FAKÜLTESİ</a:t>
            </a: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214282" y="4309126"/>
            <a:ext cx="3429024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DERLEYENLER: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Ahmet Can ÇAKIL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Ali Murat GARİPCAN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Özgür AYDIN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Şahin KARA</a:t>
            </a:r>
          </a:p>
        </p:txBody>
      </p:sp>
      <p:sp>
        <p:nvSpPr>
          <p:cNvPr id="7" name="6 Metin kutusu"/>
          <p:cNvSpPr txBox="1"/>
          <p:nvPr/>
        </p:nvSpPr>
        <p:spPr bwMode="auto">
          <a:xfrm>
            <a:off x="3786182" y="4786322"/>
            <a:ext cx="463492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KONTROL : 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Asaf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VAROL</a:t>
            </a:r>
          </a:p>
        </p:txBody>
      </p:sp>
      <p:sp>
        <p:nvSpPr>
          <p:cNvPr id="8" name="7 Metin kutusu"/>
          <p:cNvSpPr txBox="1"/>
          <p:nvPr/>
        </p:nvSpPr>
        <p:spPr bwMode="auto">
          <a:xfrm>
            <a:off x="214282" y="3284985"/>
            <a:ext cx="8462174" cy="40011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KONU : </a:t>
            </a:r>
            <a:r>
              <a:rPr lang="tr-T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OPERATÖRLER, ŞARTLI 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İFADELER, </a:t>
            </a:r>
            <a:r>
              <a:rPr lang="tr-T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DÖNGÜLER</a:t>
            </a:r>
            <a:endParaRPr lang="tr-TR" sz="19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088" y="836613"/>
            <a:ext cx="9144000" cy="615791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cs typeface="Arial" pitchFamily="34" charset="0"/>
              </a:rPr>
              <a:t>Örnekler: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cs typeface="Arial" pitchFamily="34" charset="0"/>
              </a:rPr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cs typeface="Arial" pitchFamily="34" charset="0"/>
              </a:rPr>
              <a:t>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>
                <a:cs typeface="Arial" pitchFamily="34" charset="0"/>
              </a:rPr>
              <a:t>	</a:t>
            </a:r>
            <a:r>
              <a:rPr lang="tr-TR" sz="1600" b="1" dirty="0" smtClean="0">
                <a:cs typeface="Arial" pitchFamily="34" charset="0"/>
              </a:rPr>
              <a:t>İç içe </a:t>
            </a:r>
            <a:r>
              <a:rPr lang="tr-TR" sz="1600" b="1" dirty="0" err="1" smtClean="0">
                <a:cs typeface="Arial" pitchFamily="34" charset="0"/>
              </a:rPr>
              <a:t>if</a:t>
            </a:r>
            <a:r>
              <a:rPr lang="tr-TR" sz="1600" b="1" dirty="0" smtClean="0">
                <a:cs typeface="Arial" pitchFamily="34" charset="0"/>
              </a:rPr>
              <a:t> else yapısı kullanılarak sayılar arasında en küçük olanın bulunması sağlanmıştır.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>
                <a:cs typeface="Arial" pitchFamily="34" charset="0"/>
              </a:rPr>
              <a:t>	</a:t>
            </a:r>
            <a:r>
              <a:rPr lang="tr-TR" sz="1600" b="1" dirty="0" smtClean="0">
                <a:cs typeface="Arial" pitchFamily="34" charset="0"/>
              </a:rPr>
              <a:t>Programı çalıştırdığımızda sonuç aşağıdaki gibi olur.</a:t>
            </a:r>
            <a:endParaRPr lang="tr-TR" sz="1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dirty="0" smtClean="0">
                <a:cs typeface="Arial" pitchFamily="34" charset="0"/>
              </a:rPr>
              <a:t>	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412875"/>
            <a:ext cx="6048375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5318125"/>
            <a:ext cx="73501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İçerik Yer Tutucusu 2"/>
          <p:cNvSpPr>
            <a:spLocks noGrp="1"/>
          </p:cNvSpPr>
          <p:nvPr>
            <p:ph idx="1"/>
          </p:nvPr>
        </p:nvSpPr>
        <p:spPr>
          <a:xfrm>
            <a:off x="755650" y="981075"/>
            <a:ext cx="9144000" cy="615791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İTERASYON (TEKRARLANMA-DÖNGÜ)</a:t>
            </a: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FOR DÖNGÜSÜ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	</a:t>
            </a:r>
            <a:r>
              <a:rPr lang="tr-TR" b="1" smtClean="0">
                <a:solidFill>
                  <a:srgbClr val="FF0000"/>
                </a:solidFill>
                <a:cs typeface="Arial" charset="0"/>
              </a:rPr>
              <a:t>for i in range (başlangıç,bitiş,artışmiktari):</a:t>
            </a: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	                bitiş sayısına veya daha büyük bir sayıya ulaşana kadar işletilecek blok</a:t>
            </a: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           Bitiş sayısına veya daha büyük bir sayıya ulaşıldıktan  	sonra  işletilecek blok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	</a:t>
            </a:r>
            <a:r>
              <a:rPr lang="tr-TR" smtClean="0">
                <a:cs typeface="Arial" charset="0"/>
              </a:rPr>
              <a:t>	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088" y="908050"/>
            <a:ext cx="9144000" cy="6157913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100" b="1" dirty="0" smtClean="0">
                <a:cs typeface="Arial" pitchFamily="34" charset="0"/>
              </a:rPr>
              <a:t>İTERASYON (TEKRARLANMA-DÖNGÜ)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100" b="1" dirty="0" smtClean="0">
                <a:cs typeface="Arial" pitchFamily="34" charset="0"/>
              </a:rPr>
              <a:t>FOR DÖNGÜSÜ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Örnekler:1 den 10’a kadar sayıların toplamını bulan program.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Programın Sonucu: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>
                <a:cs typeface="Arial" pitchFamily="34" charset="0"/>
              </a:rPr>
              <a:t>	</a:t>
            </a: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	</a:t>
            </a:r>
            <a:r>
              <a:rPr lang="tr-TR" dirty="0" smtClean="0">
                <a:cs typeface="Arial" pitchFamily="34" charset="0"/>
              </a:rPr>
              <a:t>	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3070225"/>
            <a:ext cx="48260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5732463"/>
            <a:ext cx="616902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3" y="908050"/>
            <a:ext cx="9359900" cy="6157913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600" b="1" dirty="0" smtClean="0">
                <a:cs typeface="Arial" pitchFamily="34" charset="0"/>
              </a:rPr>
              <a:t>  İTERASYON (TEKRARLANMA-DÖNGÜ)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600" b="1" dirty="0" smtClean="0">
                <a:cs typeface="Arial" pitchFamily="34" charset="0"/>
              </a:rPr>
              <a:t>  FOR DÖNGÜSÜ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Örnekler:1 den 10’a kadar tek sayıların toplamını bulan program.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Programın Sonucu: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>
                <a:cs typeface="Arial" pitchFamily="34" charset="0"/>
              </a:rPr>
              <a:t>	</a:t>
            </a: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	</a:t>
            </a:r>
            <a:r>
              <a:rPr lang="tr-TR" dirty="0" smtClean="0">
                <a:cs typeface="Arial" pitchFamily="34" charset="0"/>
              </a:rPr>
              <a:t>	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2997200"/>
            <a:ext cx="5383213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5778500"/>
            <a:ext cx="55022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868363"/>
            <a:ext cx="9144000" cy="6156325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400" b="1" dirty="0" smtClean="0">
                <a:cs typeface="Arial" pitchFamily="34" charset="0"/>
              </a:rPr>
              <a:t>İTERASYON (TEKRARLANMA-DÖNGÜ)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400" b="1" dirty="0" smtClean="0">
                <a:cs typeface="Arial" pitchFamily="34" charset="0"/>
              </a:rPr>
              <a:t>FOR DÖNGÜSÜ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300" b="1" dirty="0" smtClean="0">
                <a:cs typeface="Arial" pitchFamily="34" charset="0"/>
              </a:rPr>
              <a:t>Örnekler:Klavyeden girilen sayının kendisinden küçük tam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300" b="1" dirty="0">
                <a:cs typeface="Arial" pitchFamily="34" charset="0"/>
              </a:rPr>
              <a:t> </a:t>
            </a:r>
            <a:r>
              <a:rPr lang="tr-TR" sz="2300" b="1" dirty="0" smtClean="0">
                <a:cs typeface="Arial" pitchFamily="34" charset="0"/>
              </a:rPr>
              <a:t>               bölenlerini bulan program.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Programın Sonucu: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>
                <a:cs typeface="Arial" pitchFamily="34" charset="0"/>
              </a:rPr>
              <a:t>	</a:t>
            </a: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	</a:t>
            </a:r>
            <a:r>
              <a:rPr lang="tr-TR" dirty="0" smtClean="0">
                <a:cs typeface="Arial" pitchFamily="34" charset="0"/>
              </a:rPr>
              <a:t>	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0350" y="2997200"/>
            <a:ext cx="6480175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4868863"/>
            <a:ext cx="52609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3" y="981075"/>
            <a:ext cx="9286875" cy="6157913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İTERASYON (TEKRARLANMA-DÖNGÜ)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WHILE DÖNGÜSÜ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>
                <a:cs typeface="Arial" pitchFamily="34" charset="0"/>
              </a:rPr>
              <a:t>	</a:t>
            </a:r>
            <a:r>
              <a:rPr lang="tr-TR" b="1" dirty="0" smtClean="0">
                <a:solidFill>
                  <a:srgbClr val="FF0000"/>
                </a:solidFill>
                <a:cs typeface="Arial" pitchFamily="34" charset="0"/>
              </a:rPr>
              <a:t>while &lt;şart&gt;:</a:t>
            </a: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		Şart Doğru olduğu sürece işletilecek blok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>
                <a:cs typeface="Arial" pitchFamily="34" charset="0"/>
              </a:rPr>
              <a:t> </a:t>
            </a:r>
            <a:r>
              <a:rPr lang="tr-TR" b="1" dirty="0" smtClean="0">
                <a:cs typeface="Arial" pitchFamily="34" charset="0"/>
              </a:rPr>
              <a:t>         Şart sağlanmadığında devam edilecek blok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tr-TR" b="1" dirty="0" smtClean="0">
                <a:cs typeface="Arial" pitchFamily="34" charset="0"/>
              </a:rPr>
              <a:t>While ifadesi doğru olduğu müddetçe devam eden döngüdür.</a:t>
            </a:r>
          </a:p>
          <a:p>
            <a:pPr fontAlgn="auto">
              <a:spcAft>
                <a:spcPts val="0"/>
              </a:spcAft>
              <a:defRPr/>
            </a:pPr>
            <a:r>
              <a:rPr lang="tr-TR" b="1" dirty="0" smtClean="0">
                <a:cs typeface="Arial" pitchFamily="34" charset="0"/>
              </a:rPr>
              <a:t>While döngüsü ile diğer döngü ve şart ifadeleri 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b="1" dirty="0" smtClean="0">
                <a:cs typeface="Arial" pitchFamily="34" charset="0"/>
              </a:rPr>
              <a:t>beraber içiçe kullanılabilinir.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	</a:t>
            </a:r>
            <a:r>
              <a:rPr lang="tr-TR" dirty="0" smtClean="0"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İçerik Yer Tutucusu 2"/>
          <p:cNvSpPr>
            <a:spLocks noGrp="1"/>
          </p:cNvSpPr>
          <p:nvPr>
            <p:ph idx="1"/>
          </p:nvPr>
        </p:nvSpPr>
        <p:spPr>
          <a:xfrm>
            <a:off x="755650" y="836613"/>
            <a:ext cx="9144000" cy="61579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İTERASYON (TEKRARLANMA-DÖNGÜ)</a:t>
            </a: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WHILE DÖNGÜSÜ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Örnekler: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	</a:t>
            </a:r>
            <a:r>
              <a:rPr lang="tr-TR" sz="2000" b="1" smtClean="0">
                <a:cs typeface="Arial" charset="0"/>
              </a:rPr>
              <a:t>iterasyonsayisi değeri 0’dan büyük iken y değişkeninin değerini her defasında x değeri kadar arttıran program. </a:t>
            </a:r>
          </a:p>
          <a:p>
            <a:pPr marL="0" indent="0">
              <a:buFont typeface="Arial" charset="0"/>
              <a:buNone/>
            </a:pPr>
            <a:r>
              <a:rPr lang="tr-TR" sz="2000" b="1" smtClean="0">
                <a:cs typeface="Arial" charset="0"/>
              </a:rPr>
              <a:t>	Program çalıştırıldığında sonuç aşağıdaki gibi olur.</a:t>
            </a: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	</a:t>
            </a:r>
            <a:r>
              <a:rPr lang="tr-TR" smtClean="0">
                <a:cs typeface="Arial" charset="0"/>
              </a:rPr>
              <a:t>	</a:t>
            </a: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389188"/>
            <a:ext cx="602615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5702300"/>
            <a:ext cx="56356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İçerik Yer Tutucusu 2"/>
          <p:cNvSpPr>
            <a:spLocks noGrp="1"/>
          </p:cNvSpPr>
          <p:nvPr>
            <p:ph idx="1"/>
          </p:nvPr>
        </p:nvSpPr>
        <p:spPr>
          <a:xfrm>
            <a:off x="827088" y="836613"/>
            <a:ext cx="8316912" cy="61579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WHILE DÖNGÜSÜ</a:t>
            </a: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Örnekler: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	</a:t>
            </a:r>
            <a:r>
              <a:rPr lang="tr-TR" sz="2000" b="1" smtClean="0">
                <a:cs typeface="Arial" charset="0"/>
              </a:rPr>
              <a:t>Yukarıdaki program</a:t>
            </a:r>
            <a:r>
              <a:rPr lang="tr-TR" b="1" smtClean="0">
                <a:cs typeface="Arial" charset="0"/>
              </a:rPr>
              <a:t> </a:t>
            </a:r>
            <a:r>
              <a:rPr lang="tr-TR" sz="2000" b="1" smtClean="0">
                <a:cs typeface="Arial" charset="0"/>
              </a:rPr>
              <a:t>x değerini tam bölen sayıların bulunmasını sağlar. Program çalıştırıldığında sonuç aşağıdaki gibi olur.</a:t>
            </a: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	</a:t>
            </a:r>
            <a:r>
              <a:rPr lang="tr-TR" smtClean="0">
                <a:cs typeface="Arial" charset="0"/>
              </a:rPr>
              <a:t>	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16113"/>
            <a:ext cx="69119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5229225"/>
            <a:ext cx="4824412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İçerik Yer Tutucusu 2"/>
          <p:cNvSpPr>
            <a:spLocks noGrp="1"/>
          </p:cNvSpPr>
          <p:nvPr>
            <p:ph idx="1"/>
          </p:nvPr>
        </p:nvSpPr>
        <p:spPr>
          <a:xfrm>
            <a:off x="755650" y="836613"/>
            <a:ext cx="9144000" cy="61579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İTERASYON (TEKRARLANMA-DÖNGÜ)</a:t>
            </a: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WHILE DÖNGÜSÜ</a:t>
            </a:r>
          </a:p>
          <a:p>
            <a:pPr marL="0" indent="0">
              <a:buFont typeface="Arial" charset="0"/>
              <a:buNone/>
            </a:pPr>
            <a:endParaRPr lang="tr-TR" sz="2400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sz="2400" b="1" smtClean="0">
                <a:cs typeface="Arial" charset="0"/>
              </a:rPr>
              <a:t>Örnekler: Girilen Sayının Faktöriyelini while </a:t>
            </a:r>
          </a:p>
          <a:p>
            <a:pPr marL="0" indent="0">
              <a:buFont typeface="Arial" charset="0"/>
              <a:buNone/>
            </a:pPr>
            <a:r>
              <a:rPr lang="tr-TR" sz="2400" b="1" smtClean="0">
                <a:cs typeface="Arial" charset="0"/>
              </a:rPr>
              <a:t>döngüsü ile bulan program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sz="2000" b="1" smtClean="0">
                <a:cs typeface="Arial" charset="0"/>
              </a:rPr>
              <a:t>Program çalıştırıldığında sonuç aşağıdaki gibi olur.</a:t>
            </a: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	</a:t>
            </a:r>
            <a:r>
              <a:rPr lang="tr-TR" smtClean="0">
                <a:cs typeface="Arial" charset="0"/>
              </a:rPr>
              <a:t>	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3144838"/>
            <a:ext cx="5700712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5273675"/>
            <a:ext cx="805815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KAYNAKLAR</a:t>
            </a:r>
          </a:p>
        </p:txBody>
      </p:sp>
      <p:sp>
        <p:nvSpPr>
          <p:cNvPr id="18435" name="İçerik Yer Tutucusu 2"/>
          <p:cNvSpPr>
            <a:spLocks noGrp="1"/>
          </p:cNvSpPr>
          <p:nvPr>
            <p:ph idx="1"/>
          </p:nvPr>
        </p:nvSpPr>
        <p:spPr>
          <a:xfrm>
            <a:off x="755650" y="2636838"/>
            <a:ext cx="9036050" cy="4525962"/>
          </a:xfrm>
        </p:spPr>
        <p:txBody>
          <a:bodyPr/>
          <a:lstStyle/>
          <a:p>
            <a:pPr>
              <a:defRPr/>
            </a:pPr>
            <a:r>
              <a:rPr lang="tr-TR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MIT Üniversitesinin </a:t>
            </a:r>
            <a:r>
              <a:rPr lang="tr-T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ders notları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1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hlinkClick r:id="rId2"/>
              </a:rPr>
              <a:t>http</a:t>
            </a:r>
            <a:r>
              <a:rPr lang="tr-TR" sz="1800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hlinkClick r:id="rId2"/>
              </a:rPr>
              <a:t>://ocw.mit.edu/courses/electrical-engineering-and-computer-science/6-00-introduction-to-computer-science-and-programming-fall-2008/lecture-videos</a:t>
            </a:r>
            <a:r>
              <a:rPr lang="tr-TR" sz="1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hlinkClick r:id="rId2"/>
              </a:rPr>
              <a:t>/</a:t>
            </a:r>
            <a:endParaRPr lang="tr-TR" sz="1800" u="sng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sz="1800" u="sng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tr-TR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http://www.python.org/</a:t>
            </a:r>
          </a:p>
          <a:p>
            <a:pPr>
              <a:defRPr/>
            </a:pPr>
            <a:endParaRPr lang="tr-TR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İçerik Yer Tutucusu 2"/>
          <p:cNvSpPr>
            <a:spLocks noGrp="1"/>
          </p:cNvSpPr>
          <p:nvPr>
            <p:ph idx="1"/>
          </p:nvPr>
        </p:nvSpPr>
        <p:spPr>
          <a:xfrm>
            <a:off x="3203575" y="0"/>
            <a:ext cx="6985000" cy="5762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OPERATÖRLER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	 		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179388" y="1268413"/>
          <a:ext cx="8640959" cy="512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979"/>
                <a:gridCol w="3174230"/>
                <a:gridCol w="3438750"/>
              </a:tblGrid>
              <a:tr h="325376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OPERATÖR</a:t>
                      </a:r>
                      <a:endParaRPr lang="tr-TR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ANLAMI</a:t>
                      </a:r>
                      <a:endParaRPr lang="tr-TR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ÖRNEK</a:t>
                      </a:r>
                      <a:r>
                        <a:rPr lang="tr-TR" sz="1800" baseline="0" dirty="0" smtClean="0"/>
                        <a:t> </a:t>
                      </a:r>
                      <a:r>
                        <a:rPr lang="tr-TR" sz="1800" dirty="0" smtClean="0"/>
                        <a:t>KULLANIMI</a:t>
                      </a:r>
                      <a:endParaRPr lang="tr-TR" sz="1800" dirty="0"/>
                    </a:p>
                  </a:txBody>
                  <a:tcPr marL="91442" marR="91442" marT="45716" marB="45716"/>
                </a:tc>
              </a:tr>
              <a:tr h="311536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Atama Operatörü 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A=4, b=’Oku’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</a:tr>
              <a:tr h="311536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Toplama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A=4+86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</a:tr>
              <a:tr h="311536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Çıkarma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A=86-52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</a:tr>
              <a:tr h="311536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Çarpma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A=9*86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</a:tr>
              <a:tr h="311536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Bölme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A=86/12 </a:t>
                      </a:r>
                    </a:p>
                  </a:txBody>
                  <a:tcPr marL="91442" marR="91442" marT="45716" marB="45716"/>
                </a:tc>
              </a:tr>
              <a:tr h="331516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**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Kuvvet alma 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A=8**3 (8′in 3.kuvveti) </a:t>
                      </a:r>
                    </a:p>
                  </a:txBody>
                  <a:tcPr marL="91442" marR="91442" marT="45716" marB="45716"/>
                </a:tc>
              </a:tr>
              <a:tr h="311536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Küçük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if x&lt;y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</a:tr>
              <a:tr h="311536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&lt;=</a:t>
                      </a:r>
                      <a:endParaRPr lang="tr-TR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Küçük</a:t>
                      </a:r>
                      <a:r>
                        <a:rPr lang="tr-TR" sz="2000" baseline="0" dirty="0" smtClean="0">
                          <a:latin typeface="Arial" pitchFamily="34" charset="0"/>
                          <a:cs typeface="Arial" pitchFamily="34" charset="0"/>
                        </a:rPr>
                        <a:t> veya Eşit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if x&lt;=y</a:t>
                      </a:r>
                    </a:p>
                  </a:txBody>
                  <a:tcPr marL="91442" marR="91442" marT="45716" marB="45716"/>
                </a:tc>
              </a:tr>
              <a:tr h="311536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Büyük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tr-TR" sz="2000" baseline="0" dirty="0" smtClean="0">
                          <a:latin typeface="Arial" pitchFamily="34" charset="0"/>
                          <a:cs typeface="Arial" pitchFamily="34" charset="0"/>
                        </a:rPr>
                        <a:t> x&gt;y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</a:tr>
              <a:tr h="311536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Büyük veya Eşit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tr-TR" sz="2000" baseline="0" dirty="0" smtClean="0">
                          <a:latin typeface="Arial" pitchFamily="34" charset="0"/>
                          <a:cs typeface="Arial" pitchFamily="34" charset="0"/>
                        </a:rPr>
                        <a:t> x&gt;=y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</a:tr>
              <a:tr h="3115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Eşit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tr-TR" sz="2000" baseline="0" dirty="0" smtClean="0">
                          <a:latin typeface="Arial" pitchFamily="34" charset="0"/>
                          <a:cs typeface="Arial" pitchFamily="34" charset="0"/>
                        </a:rPr>
                        <a:t> x==y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</a:tr>
              <a:tr h="404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Eşit Değil</a:t>
                      </a: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tr-TR" sz="2000" baseline="0" dirty="0" smtClean="0">
                          <a:latin typeface="Arial" pitchFamily="34" charset="0"/>
                          <a:cs typeface="Arial" pitchFamily="34" charset="0"/>
                        </a:rPr>
                        <a:t> x!=y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16" marB="45716"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İçerik Yer Tutucusu 2"/>
          <p:cNvSpPr>
            <a:spLocks noGrp="1"/>
          </p:cNvSpPr>
          <p:nvPr>
            <p:ph idx="1"/>
          </p:nvPr>
        </p:nvSpPr>
        <p:spPr>
          <a:xfrm>
            <a:off x="3276600" y="0"/>
            <a:ext cx="6911975" cy="5048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OPERATÖRLER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	 		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179388" y="1341438"/>
          <a:ext cx="8856984" cy="443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679"/>
                <a:gridCol w="3253586"/>
                <a:gridCol w="3524719"/>
              </a:tblGrid>
              <a:tr h="482252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OPERATÖR</a:t>
                      </a:r>
                      <a:endParaRPr lang="tr-TR" sz="1800" dirty="0"/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ANLAMI</a:t>
                      </a:r>
                      <a:endParaRPr lang="tr-TR" sz="1800" dirty="0"/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ÖRNEK</a:t>
                      </a:r>
                      <a:r>
                        <a:rPr lang="tr-TR" sz="1800" baseline="0" dirty="0" smtClean="0"/>
                        <a:t> </a:t>
                      </a:r>
                      <a:r>
                        <a:rPr lang="tr-TR" sz="1800" dirty="0" smtClean="0"/>
                        <a:t>KULLANIMI</a:t>
                      </a:r>
                      <a:endParaRPr lang="tr-TR" sz="1800" dirty="0"/>
                    </a:p>
                  </a:txBody>
                  <a:tcPr marL="91441" marR="91441" marT="45716" marB="45716"/>
                </a:tc>
              </a:tr>
              <a:tr h="461739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Kalanı verir 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5%2     Sonuç:1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</a:tr>
              <a:tr h="461739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Bölümü verir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20//2    Sonuç=10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</a:tr>
              <a:tr h="461739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 smtClean="0">
                          <a:latin typeface="Arial" pitchFamily="34" charset="0"/>
                          <a:cs typeface="Arial" pitchFamily="34" charset="0"/>
                        </a:rPr>
                        <a:t>Pow</a:t>
                      </a: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tr-TR" sz="2000" dirty="0" err="1" smtClean="0">
                          <a:latin typeface="Arial" pitchFamily="34" charset="0"/>
                          <a:cs typeface="Arial" pitchFamily="34" charset="0"/>
                        </a:rPr>
                        <a:t>x,y</a:t>
                      </a: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Kuvvet alır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err="1" smtClean="0">
                          <a:latin typeface="Arial" pitchFamily="34" charset="0"/>
                          <a:cs typeface="Arial" pitchFamily="34" charset="0"/>
                        </a:rPr>
                        <a:t>Pow</a:t>
                      </a: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(3,4)  Sonuç=81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</a:tr>
              <a:tr h="461739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 smtClean="0">
                          <a:latin typeface="Arial" pitchFamily="34" charset="0"/>
                          <a:cs typeface="Arial" pitchFamily="34" charset="0"/>
                        </a:rPr>
                        <a:t>abs</a:t>
                      </a: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(x)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Mutlak Değer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err="1" smtClean="0">
                          <a:latin typeface="Arial" pitchFamily="34" charset="0"/>
                          <a:cs typeface="Arial" pitchFamily="34" charset="0"/>
                        </a:rPr>
                        <a:t>Abs</a:t>
                      </a: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(-10)   Sonuç=10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</a:tr>
              <a:tr h="70103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Or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Veya (Biri Doğru Olunca Sonuç Doğru)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tr-TR" sz="2000" dirty="0" err="1" smtClean="0">
                          <a:latin typeface="Arial" pitchFamily="34" charset="0"/>
                          <a:cs typeface="Arial" pitchFamily="34" charset="0"/>
                        </a:rPr>
                        <a:t>or</a:t>
                      </a: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</a:p>
                  </a:txBody>
                  <a:tcPr marL="91441" marR="91441" marT="45716" marB="45716"/>
                </a:tc>
              </a:tr>
              <a:tr h="70103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 smtClean="0">
                          <a:latin typeface="Arial" pitchFamily="34" charset="0"/>
                          <a:cs typeface="Arial" pitchFamily="34" charset="0"/>
                        </a:rPr>
                        <a:t>And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Ve(Sadece İkisi doğru olunca sonuç doğru)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tr-TR" sz="2000" dirty="0" err="1" smtClean="0">
                          <a:latin typeface="Arial" pitchFamily="34" charset="0"/>
                          <a:cs typeface="Arial" pitchFamily="34" charset="0"/>
                        </a:rPr>
                        <a:t>and</a:t>
                      </a: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</a:p>
                  </a:txBody>
                  <a:tcPr marL="91441" marR="91441" marT="45716" marB="45716"/>
                </a:tc>
              </a:tr>
              <a:tr h="70103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Değil(Doğru ise yanlış,</a:t>
                      </a:r>
                      <a:r>
                        <a:rPr lang="tr-TR" sz="2000" baseline="0" dirty="0" smtClean="0">
                          <a:latin typeface="Arial" pitchFamily="34" charset="0"/>
                          <a:cs typeface="Arial" pitchFamily="34" charset="0"/>
                        </a:rPr>
                        <a:t> Yanlış ise doğru yapar)</a:t>
                      </a:r>
                      <a:endParaRPr lang="tr-TR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tr-TR" sz="2000" dirty="0" smtClean="0">
                          <a:latin typeface="Arial" pitchFamily="34" charset="0"/>
                          <a:cs typeface="Arial" pitchFamily="34" charset="0"/>
                        </a:rPr>
                        <a:t>Not X</a:t>
                      </a:r>
                      <a:endParaRPr lang="tr-T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6" marB="45716"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İçerik Yer Tutucusu 2"/>
          <p:cNvSpPr>
            <a:spLocks noGrp="1"/>
          </p:cNvSpPr>
          <p:nvPr>
            <p:ph idx="1"/>
          </p:nvPr>
        </p:nvSpPr>
        <p:spPr>
          <a:xfrm>
            <a:off x="971550" y="908050"/>
            <a:ext cx="8353425" cy="8651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OPERATÖRLER</a:t>
            </a: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Örnekler: 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	 		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638" y="2513013"/>
            <a:ext cx="729615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4388" y="1125538"/>
            <a:ext cx="8582025" cy="4175125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OPERATÖRLER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Örnekler:</a:t>
            </a:r>
            <a:endParaRPr lang="tr-TR" sz="1600" b="1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	</a:t>
            </a:r>
            <a:endParaRPr lang="tr-TR" sz="1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cs typeface="Arial" pitchFamily="34" charset="0"/>
              </a:rPr>
              <a:t>		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sz="1600" dirty="0" smtClean="0">
                <a:cs typeface="Arial" pitchFamily="34" charset="0"/>
              </a:rPr>
              <a:t>	</a:t>
            </a:r>
            <a:r>
              <a:rPr lang="tr-TR" sz="1600" dirty="0">
                <a:cs typeface="Arial" pitchFamily="34" charset="0"/>
              </a:rPr>
              <a:t> </a:t>
            </a:r>
            <a:r>
              <a:rPr lang="tr-TR" sz="1600" dirty="0" smtClean="0">
                <a:cs typeface="Arial" pitchFamily="34" charset="0"/>
              </a:rPr>
              <a:t>                        </a:t>
            </a:r>
            <a:r>
              <a:rPr lang="tr-TR" sz="1600" b="1" dirty="0" smtClean="0">
                <a:cs typeface="Arial" pitchFamily="34" charset="0"/>
              </a:rPr>
              <a:t>değerleri </a:t>
            </a:r>
            <a:r>
              <a:rPr lang="tr-TR" sz="1600" b="1" dirty="0">
                <a:cs typeface="Arial" pitchFamily="34" charset="0"/>
              </a:rPr>
              <a:t>için </a:t>
            </a:r>
            <a:r>
              <a:rPr lang="tr-TR" sz="1600" b="1" dirty="0" smtClean="0">
                <a:cs typeface="Arial" pitchFamily="34" charset="0"/>
              </a:rPr>
              <a:t>; 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sz="1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Eşittir </a:t>
            </a:r>
            <a:r>
              <a:rPr lang="tr-TR" sz="16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Operatörünün Kullanımı; </a:t>
            </a:r>
            <a:r>
              <a:rPr lang="tr-TR" sz="1600" dirty="0" smtClean="0">
                <a:cs typeface="Arial" pitchFamily="34" charset="0"/>
              </a:rPr>
              <a:t>	</a:t>
            </a:r>
            <a:r>
              <a:rPr lang="tr-TR" dirty="0" smtClean="0">
                <a:cs typeface="Arial" pitchFamily="34" charset="0"/>
              </a:rPr>
              <a:t>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cs typeface="Arial" pitchFamily="34" charset="0"/>
              </a:rPr>
              <a:t>	 		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cs typeface="Arial" pitchFamily="34" charset="0"/>
              </a:rPr>
              <a:t>	 		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Eşit Değildir </a:t>
            </a:r>
            <a:r>
              <a:rPr lang="tr-TR" sz="16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Operatörünün Kullanımı</a:t>
            </a:r>
            <a:r>
              <a:rPr lang="tr-TR" sz="1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;</a:t>
            </a:r>
            <a:r>
              <a:rPr lang="tr-TR" dirty="0" smtClean="0">
                <a:cs typeface="Arial" pitchFamily="34" charset="0"/>
              </a:rPr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938" y="2428875"/>
            <a:ext cx="20161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925" y="3213100"/>
            <a:ext cx="8137525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725" y="5457825"/>
            <a:ext cx="82137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1538" y="981075"/>
            <a:ext cx="7848600" cy="1008063"/>
          </a:xfrm>
        </p:spPr>
        <p:txBody>
          <a:bodyPr rtlCol="0">
            <a:normAutofit fontScale="25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9600" b="1" dirty="0" smtClean="0">
                <a:cs typeface="Arial" pitchFamily="34" charset="0"/>
              </a:rPr>
              <a:t>OPERATÖRLER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9600" b="1" dirty="0" smtClean="0">
                <a:cs typeface="Arial" pitchFamily="34" charset="0"/>
              </a:rPr>
              <a:t>Örnekler:                         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cs typeface="Arial" pitchFamily="34" charset="0"/>
              </a:rPr>
              <a:t>	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cs typeface="Arial" pitchFamily="34" charset="0"/>
              </a:rPr>
              <a:t>	 		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cs typeface="Arial" pitchFamily="34" charset="0"/>
              </a:rPr>
              <a:t>	 		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cs typeface="Arial" pitchFamily="34" charset="0"/>
              </a:rPr>
              <a:t>	 		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cs typeface="Arial" pitchFamily="34" charset="0"/>
              </a:rPr>
              <a:t>	 				 		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13" y="3241675"/>
            <a:ext cx="773588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2366963"/>
            <a:ext cx="201136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5267325"/>
            <a:ext cx="788035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ikdörtgen 3"/>
          <p:cNvSpPr/>
          <p:nvPr/>
        </p:nvSpPr>
        <p:spPr>
          <a:xfrm>
            <a:off x="862013" y="2781300"/>
            <a:ext cx="3981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Büyüktür Operatörünün Kullanımı;</a:t>
            </a:r>
          </a:p>
        </p:txBody>
      </p:sp>
      <p:sp>
        <p:nvSpPr>
          <p:cNvPr id="5" name="Dikdörtgen 4"/>
          <p:cNvSpPr/>
          <p:nvPr/>
        </p:nvSpPr>
        <p:spPr>
          <a:xfrm>
            <a:off x="827088" y="4897438"/>
            <a:ext cx="396875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(veya) Operatörünün Kullanımı;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088" y="908050"/>
            <a:ext cx="9144000" cy="615791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ŞARTLI İFADELER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İF ELSE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cs typeface="Arial" pitchFamily="34" charset="0"/>
              </a:rPr>
              <a:t>	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>
                <a:cs typeface="Arial" pitchFamily="34" charset="0"/>
              </a:rPr>
              <a:t>	</a:t>
            </a:r>
            <a:r>
              <a:rPr lang="tr-TR" dirty="0" smtClean="0">
                <a:cs typeface="Arial" pitchFamily="34" charset="0"/>
              </a:rPr>
              <a:t> </a:t>
            </a:r>
            <a:r>
              <a:rPr lang="tr-TR" sz="3200" dirty="0" smtClean="0">
                <a:solidFill>
                  <a:srgbClr val="FF0000"/>
                </a:solidFill>
                <a:cs typeface="Arial" pitchFamily="34" charset="0"/>
              </a:rPr>
              <a:t>if &lt;şart&gt;: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rgbClr val="FF0000"/>
                </a:solidFill>
                <a:cs typeface="Arial" pitchFamily="34" charset="0"/>
              </a:rPr>
              <a:t>	</a:t>
            </a:r>
            <a:r>
              <a:rPr lang="tr-TR" sz="3200" dirty="0" smtClean="0">
                <a:solidFill>
                  <a:srgbClr val="FF0000"/>
                </a:solidFill>
                <a:cs typeface="Arial" pitchFamily="34" charset="0"/>
              </a:rPr>
              <a:t>	</a:t>
            </a:r>
            <a:r>
              <a:rPr lang="tr-TR" sz="32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doğruysa işletilecek blok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tr-TR" sz="3200" dirty="0" smtClean="0">
                <a:solidFill>
                  <a:srgbClr val="FF0000"/>
                </a:solidFill>
                <a:cs typeface="Arial" pitchFamily="34" charset="0"/>
              </a:rPr>
              <a:t>        elif</a:t>
            </a:r>
            <a:r>
              <a:rPr lang="tr-TR" sz="3200" dirty="0">
                <a:solidFill>
                  <a:srgbClr val="FF0000"/>
                </a:solidFill>
                <a:cs typeface="Arial" pitchFamily="34" charset="0"/>
              </a:rPr>
              <a:t>&lt;şart</a:t>
            </a:r>
            <a:r>
              <a:rPr lang="tr-TR" sz="3200" dirty="0" smtClean="0">
                <a:solidFill>
                  <a:srgbClr val="FF0000"/>
                </a:solidFill>
                <a:cs typeface="Arial" pitchFamily="34" charset="0"/>
              </a:rPr>
              <a:t>&gt;: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tr-TR" sz="3200" dirty="0" smtClean="0">
                <a:solidFill>
                  <a:srgbClr val="FF0000"/>
                </a:solidFill>
                <a:cs typeface="Arial" pitchFamily="34" charset="0"/>
              </a:rPr>
              <a:t>               </a:t>
            </a:r>
            <a:r>
              <a:rPr lang="tr-TR" sz="32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doğruysa  işletilecek blok</a:t>
            </a:r>
            <a:r>
              <a:rPr lang="tr-TR" sz="3200" dirty="0" smtClean="0">
                <a:solidFill>
                  <a:srgbClr val="FF0000"/>
                </a:solidFill>
                <a:cs typeface="Arial" pitchFamily="34" charset="0"/>
              </a:rPr>
              <a:t>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tr-TR" sz="3200" dirty="0" smtClean="0">
                <a:solidFill>
                  <a:srgbClr val="FF0000"/>
                </a:solidFill>
                <a:cs typeface="Arial" pitchFamily="34" charset="0"/>
              </a:rPr>
              <a:t>        else: </a:t>
            </a:r>
            <a:r>
              <a:rPr lang="tr-TR" sz="32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şartlar yanlışsa işletilecek blok</a:t>
            </a:r>
            <a:r>
              <a:rPr lang="tr-TR" dirty="0" smtClean="0">
                <a:cs typeface="Arial" pitchFamily="34" charset="0"/>
              </a:rPr>
              <a:t>			 		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İçerik Yer Tutucusu 2"/>
          <p:cNvSpPr>
            <a:spLocks noGrp="1"/>
          </p:cNvSpPr>
          <p:nvPr>
            <p:ph idx="1"/>
          </p:nvPr>
        </p:nvSpPr>
        <p:spPr>
          <a:xfrm>
            <a:off x="900113" y="836613"/>
            <a:ext cx="9144000" cy="61579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ŞARTLI İFADELER</a:t>
            </a: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İF ELSE 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sz="1800" b="1" smtClean="0">
                <a:cs typeface="Arial" charset="0"/>
              </a:rPr>
              <a:t>Örnekler: Sayının çift veya tek olduğunu bulan program</a:t>
            </a:r>
          </a:p>
          <a:p>
            <a:pPr marL="0" indent="0">
              <a:buFont typeface="Arial" charset="0"/>
              <a:buNone/>
            </a:pPr>
            <a:r>
              <a:rPr lang="tr-TR" sz="1600" b="1" smtClean="0">
                <a:cs typeface="Arial" charset="0"/>
              </a:rPr>
              <a:t>Sayı   Tek Olduğunda</a:t>
            </a:r>
          </a:p>
          <a:p>
            <a:pPr marL="0" indent="0">
              <a:buFont typeface="Arial" charset="0"/>
              <a:buNone/>
            </a:pPr>
            <a:endParaRPr lang="tr-TR" sz="1600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sz="1600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sz="1600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sz="1600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tr-TR" b="1" smtClean="0">
                <a:cs typeface="Arial" charset="0"/>
              </a:rPr>
              <a:t>_____________________________________________</a:t>
            </a:r>
          </a:p>
          <a:p>
            <a:pPr marL="0" indent="0">
              <a:buFont typeface="Arial" charset="0"/>
              <a:buNone/>
            </a:pPr>
            <a:r>
              <a:rPr lang="tr-TR" sz="1600" b="1" smtClean="0">
                <a:cs typeface="Arial" charset="0"/>
              </a:rPr>
              <a:t>Sayı  Çift olduğunda</a:t>
            </a: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tr-TR" smtClean="0">
              <a:cs typeface="Arial" charset="0"/>
            </a:endParaRPr>
          </a:p>
        </p:txBody>
      </p:sp>
      <p:pic>
        <p:nvPicPr>
          <p:cNvPr id="102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852738"/>
            <a:ext cx="3540125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1075" y="4905375"/>
            <a:ext cx="4206875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650" y="908050"/>
            <a:ext cx="9144000" cy="6453188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İF ELSE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b="1" dirty="0" smtClean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b="1" dirty="0" smtClean="0">
                <a:cs typeface="Arial" pitchFamily="34" charset="0"/>
              </a:rPr>
              <a:t>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2000" b="1" dirty="0"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>
                <a:cs typeface="Arial" pitchFamily="34" charset="0"/>
              </a:rPr>
              <a:t> </a:t>
            </a:r>
            <a:r>
              <a:rPr lang="tr-TR" sz="2000" b="1" dirty="0" smtClean="0">
                <a:cs typeface="Arial" pitchFamily="34" charset="0"/>
              </a:rPr>
              <a:t>            </a:t>
            </a:r>
            <a:r>
              <a:rPr lang="tr-TR" sz="1800" b="1" dirty="0" smtClean="0">
                <a:cs typeface="Arial" pitchFamily="34" charset="0"/>
              </a:rPr>
              <a:t>Birinci ifadede z değişkenine atanan b değeri x değerinden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800" b="1" dirty="0" smtClean="0">
                <a:cs typeface="Arial" pitchFamily="34" charset="0"/>
              </a:rPr>
              <a:t>büyük olduğu için şart sağlanamamıştır. Ancak else satırı olmadığı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800" b="1" dirty="0" smtClean="0">
                <a:cs typeface="Arial" pitchFamily="34" charset="0"/>
              </a:rPr>
              <a:t>için ekrana herhangi bir şey yazılmamıştır.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800" b="1" dirty="0">
                <a:cs typeface="Arial" pitchFamily="34" charset="0"/>
              </a:rPr>
              <a:t>	</a:t>
            </a:r>
            <a:r>
              <a:rPr lang="tr-TR" sz="1800" b="1" dirty="0" smtClean="0">
                <a:cs typeface="Arial" pitchFamily="34" charset="0"/>
              </a:rPr>
              <a:t>İkinci ifadede z değişkenine atanan y değeri x değerinden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800" b="1" dirty="0" smtClean="0">
                <a:cs typeface="Arial" pitchFamily="34" charset="0"/>
              </a:rPr>
              <a:t>büyük olduğu için şart sağlanmıştır ve ekrana </a:t>
            </a:r>
            <a:r>
              <a:rPr lang="tr-TR" sz="1800" b="1" dirty="0" err="1" smtClean="0">
                <a:cs typeface="Arial" pitchFamily="34" charset="0"/>
              </a:rPr>
              <a:t>print</a:t>
            </a:r>
            <a:r>
              <a:rPr lang="tr-TR" sz="1800" b="1" dirty="0" smtClean="0">
                <a:cs typeface="Arial" pitchFamily="34" charset="0"/>
              </a:rPr>
              <a:t> komut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800" b="1" dirty="0" smtClean="0">
                <a:cs typeface="Arial" pitchFamily="34" charset="0"/>
              </a:rPr>
              <a:t>satırındaki ifadeler yazılmıştır.</a:t>
            </a:r>
            <a:endParaRPr lang="tr-TR" sz="18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cs typeface="Arial" pitchFamily="34" charset="0"/>
              </a:rPr>
              <a:t>	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00213"/>
            <a:ext cx="5832475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Kapsüller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üll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solidFill>
          <a:schemeClr val="tx1">
            <a:lumMod val="20000"/>
            <a:lumOff val="80000"/>
          </a:schemeClr>
        </a:solidFill>
        <a:ln w="38100">
          <a:solidFill>
            <a:srgbClr val="0070C0"/>
          </a:solidFill>
          <a:miter lim="800000"/>
          <a:headEnd/>
          <a:tailEnd/>
        </a:ln>
        <a:effectLst/>
      </a:spPr>
      <a:bodyPr wrap="square">
        <a:spAutoFit/>
      </a:bodyPr>
      <a:lstStyle>
        <a:defPPr algn="l">
          <a:spcBef>
            <a:spcPct val="20000"/>
          </a:spcBef>
          <a:buClr>
            <a:schemeClr val="tx1"/>
          </a:buClr>
          <a:buSzPct val="75000"/>
          <a:buFont typeface="Wingdings" pitchFamily="2" charset="2"/>
          <a:buNone/>
          <a:defRPr sz="2400" dirty="0" smtClean="0"/>
        </a:defPPr>
      </a:lstStyle>
    </a:txDef>
  </a:objectDefaults>
  <a:extraClrSchemeLst>
    <a:extraClrScheme>
      <a:clrScheme name="Kapsüller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395</TotalTime>
  <Words>341</Words>
  <PresentationFormat>Ekran Gösterisi (4:3)</PresentationFormat>
  <Paragraphs>284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Tema1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2010-10-06T17:29:26Z</dcterms:created>
  <dcterms:modified xsi:type="dcterms:W3CDTF">2013-07-05T15:28:43Z</dcterms:modified>
</cp:coreProperties>
</file>