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3" r:id="rId2"/>
    <p:sldId id="268" r:id="rId3"/>
    <p:sldId id="273" r:id="rId4"/>
    <p:sldId id="269" r:id="rId5"/>
    <p:sldId id="271" r:id="rId6"/>
    <p:sldId id="270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63" r:id="rId16"/>
  </p:sldIdLst>
  <p:sldSz cx="9144000" cy="6858000" type="screen4x3"/>
  <p:notesSz cx="6858000" cy="9144000"/>
  <p:defaultTextStyle>
    <a:defPPr>
      <a:defRPr lang="tr-T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 varScale="1">
        <p:scale>
          <a:sx n="69" d="100"/>
          <a:sy n="69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tr-TR" sz="2400">
                <a:latin typeface="Times New Roman" pitchFamily="18" charset="0"/>
              </a:endParaRPr>
            </a:p>
          </p:txBody>
        </p:sp>
        <p:sp>
          <p:nvSpPr>
            <p:cNvPr id="5124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tr-TR" sz="2400">
                <a:latin typeface="Times New Roman" pitchFamily="18" charset="0"/>
              </a:endParaRPr>
            </a:p>
          </p:txBody>
        </p:sp>
      </p:grp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tr-TR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5A07138F-58F0-42ED-992A-F8BC076BD874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AD594-3CAC-49F1-A732-60D1A68265C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6955B-0F82-4359-8C1B-4B1575D4372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D9D04-33E0-4454-969F-4EF4FF11696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77273-1432-41AA-AF0A-9B010EE42AA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3DD03-AC6E-4273-96A6-552342C8707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DC47F-D35B-447A-BEE5-6C6DD6DA444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9F5DF-C6AA-4059-978D-88564A811B36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B3979-A572-4323-8939-3A4D9A15769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54916-A660-4715-9CF0-7A60F61CFB3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C4F14-5D9E-4873-A43A-B6C82059D12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4099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4100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01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410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0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tr-TR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fld id="{A2F1182D-6B79-49E4-9FC5-8A66AD7396B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3400679" y="1071546"/>
            <a:ext cx="3215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FIRAT ÜNİVERSİTESİ</a:t>
            </a:r>
          </a:p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TEKNOLOJİ FAKÜLTESİ</a:t>
            </a:r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214282" y="4309126"/>
            <a:ext cx="3429024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DERLEYENLER: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Ahmet Can ÇAKIL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Ali Murat GARİPCAN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Özgür AYDIN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Şahin KARA</a:t>
            </a:r>
          </a:p>
        </p:txBody>
      </p:sp>
      <p:sp>
        <p:nvSpPr>
          <p:cNvPr id="7" name="6 Metin kutusu"/>
          <p:cNvSpPr txBox="1"/>
          <p:nvPr/>
        </p:nvSpPr>
        <p:spPr bwMode="auto">
          <a:xfrm>
            <a:off x="3786182" y="4786322"/>
            <a:ext cx="463492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KONTROL : 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Asaf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VAROL</a:t>
            </a:r>
          </a:p>
        </p:txBody>
      </p:sp>
      <p:sp>
        <p:nvSpPr>
          <p:cNvPr id="8" name="7 Metin kutusu"/>
          <p:cNvSpPr txBox="1"/>
          <p:nvPr/>
        </p:nvSpPr>
        <p:spPr bwMode="auto">
          <a:xfrm>
            <a:off x="214282" y="3573016"/>
            <a:ext cx="8318158" cy="40011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KONU : </a:t>
            </a:r>
            <a:r>
              <a:rPr lang="tr-TR" sz="2000" b="1" dirty="0" smtClean="0"/>
              <a:t>KOMUT KOD DESENLERİ: İTERATİF PROGRAMLAR </a:t>
            </a:r>
            <a:endParaRPr lang="tr-TR" sz="19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Range Fonksiyonu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00113" y="2349500"/>
            <a:ext cx="79216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200"/>
              <a:t>Range fonksiyonu sıralı sayı üretir: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tr-TR" sz="2200"/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tr-TR"/>
              <a:t> range(10)	: 1 den 10’a kadar sayı üretir.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tr-TR"/>
              <a:t> range(5,20)	: 5’den 20’ye kadar sayı üretir.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tr-TR"/>
              <a:t> range(3,30,2)  	: 3’den 30’e kadar 2 şer artan sayı üretir.30 hariç.</a:t>
            </a:r>
          </a:p>
        </p:txBody>
      </p:sp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2" cstate="print"/>
          <a:srcRect l="10335" t="18707" r="25439" b="42903"/>
          <a:stretch>
            <a:fillRect/>
          </a:stretch>
        </p:blipFill>
        <p:spPr bwMode="auto">
          <a:xfrm>
            <a:off x="971550" y="2973388"/>
            <a:ext cx="7921625" cy="3551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range Fonksiyonu ile For kullanımı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042988" y="2398713"/>
            <a:ext cx="404177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sz="2200">
                <a:solidFill>
                  <a:srgbClr val="000000"/>
                </a:solidFill>
              </a:rPr>
              <a:t>1.Örnek :</a:t>
            </a:r>
          </a:p>
          <a:p>
            <a:pPr algn="l"/>
            <a:r>
              <a:rPr lang="tr-TR"/>
              <a:t>for harf in </a:t>
            </a:r>
            <a:r>
              <a:rPr lang="tr-TR" b="1"/>
              <a:t>'Python':</a:t>
            </a:r>
            <a:endParaRPr lang="tr-TR"/>
          </a:p>
          <a:p>
            <a:pPr algn="l"/>
            <a:r>
              <a:rPr lang="tr-TR"/>
              <a:t>	print ('Okunan Değer :', harf) 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042988" y="3429000"/>
            <a:ext cx="233045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sz="2200">
                <a:solidFill>
                  <a:srgbClr val="000000"/>
                </a:solidFill>
              </a:rPr>
              <a:t>2.Örnek :</a:t>
            </a:r>
          </a:p>
          <a:p>
            <a:pPr algn="l"/>
            <a:r>
              <a:rPr lang="tr-TR"/>
              <a:t>for sayi in </a:t>
            </a:r>
            <a:r>
              <a:rPr lang="tr-TR" b="1"/>
              <a:t>range(10):</a:t>
            </a:r>
            <a:endParaRPr lang="tr-TR"/>
          </a:p>
          <a:p>
            <a:pPr algn="l"/>
            <a:r>
              <a:rPr lang="tr-TR"/>
              <a:t>	print (sayi) 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042988" y="4508500"/>
            <a:ext cx="296545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sz="2200">
                <a:solidFill>
                  <a:srgbClr val="000000"/>
                </a:solidFill>
              </a:rPr>
              <a:t>3.Örnek :</a:t>
            </a:r>
          </a:p>
          <a:p>
            <a:pPr algn="l"/>
            <a:r>
              <a:rPr lang="tr-TR"/>
              <a:t>for ardisik in </a:t>
            </a:r>
            <a:r>
              <a:rPr lang="tr-TR" b="1"/>
              <a:t>range(5,20,3):</a:t>
            </a:r>
            <a:endParaRPr lang="tr-TR"/>
          </a:p>
          <a:p>
            <a:pPr algn="l"/>
            <a:r>
              <a:rPr lang="tr-TR"/>
              <a:t>	print (ardisik) 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1042988" y="5418138"/>
            <a:ext cx="528637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sz="2200">
                <a:solidFill>
                  <a:srgbClr val="000000"/>
                </a:solidFill>
              </a:rPr>
              <a:t>4.Örnek :</a:t>
            </a:r>
          </a:p>
          <a:p>
            <a:pPr algn="l"/>
            <a:r>
              <a:rPr lang="tr-TR"/>
              <a:t>meyveler = ['elma', 'armut',  'ayva']</a:t>
            </a:r>
          </a:p>
          <a:p>
            <a:pPr algn="l"/>
            <a:r>
              <a:rPr lang="tr-TR"/>
              <a:t>for meyve_no in range(len(meyveler)):</a:t>
            </a:r>
          </a:p>
          <a:p>
            <a:pPr algn="l"/>
            <a:r>
              <a:rPr lang="tr-TR"/>
              <a:t>   	print ('Meyva Adı :', meyveler[meyve_no])</a:t>
            </a:r>
          </a:p>
        </p:txBody>
      </p:sp>
      <p:pic>
        <p:nvPicPr>
          <p:cNvPr id="36877" name="Picture 13"/>
          <p:cNvPicPr>
            <a:picLocks noChangeAspect="1" noChangeArrowheads="1"/>
          </p:cNvPicPr>
          <p:nvPr/>
        </p:nvPicPr>
        <p:blipFill>
          <a:blip r:embed="rId2" cstate="print"/>
          <a:srcRect l="22151" t="17731" r="45361" b="36978"/>
          <a:stretch>
            <a:fillRect/>
          </a:stretch>
        </p:blipFill>
        <p:spPr bwMode="auto">
          <a:xfrm>
            <a:off x="4833938" y="2349500"/>
            <a:ext cx="4130675" cy="43195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878" name="Picture 14"/>
          <p:cNvPicPr>
            <a:picLocks noChangeAspect="1" noChangeArrowheads="1"/>
          </p:cNvPicPr>
          <p:nvPr/>
        </p:nvPicPr>
        <p:blipFill>
          <a:blip r:embed="rId3" cstate="print"/>
          <a:srcRect l="22151" t="17708" r="44629" b="26193"/>
          <a:stretch>
            <a:fillRect/>
          </a:stretch>
        </p:blipFill>
        <p:spPr bwMode="auto">
          <a:xfrm>
            <a:off x="4859338" y="1800225"/>
            <a:ext cx="3844925" cy="48688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879" name="Picture 15"/>
          <p:cNvPicPr>
            <a:picLocks noChangeAspect="1" noChangeArrowheads="1"/>
          </p:cNvPicPr>
          <p:nvPr/>
        </p:nvPicPr>
        <p:blipFill>
          <a:blip r:embed="rId4" cstate="print"/>
          <a:srcRect l="22563" t="18060" r="43149" b="35027"/>
          <a:stretch>
            <a:fillRect/>
          </a:stretch>
        </p:blipFill>
        <p:spPr bwMode="auto">
          <a:xfrm>
            <a:off x="4643438" y="2205038"/>
            <a:ext cx="4281487" cy="43926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880" name="Picture 16"/>
          <p:cNvPicPr>
            <a:picLocks noChangeAspect="1" noChangeArrowheads="1"/>
          </p:cNvPicPr>
          <p:nvPr/>
        </p:nvPicPr>
        <p:blipFill>
          <a:blip r:embed="rId5" cstate="print"/>
          <a:srcRect l="22151" t="17731" r="37239" b="38953"/>
          <a:stretch>
            <a:fillRect/>
          </a:stretch>
        </p:blipFill>
        <p:spPr bwMode="auto">
          <a:xfrm>
            <a:off x="3635375" y="2420938"/>
            <a:ext cx="5364163" cy="4291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36873" grpId="0"/>
      <p:bldP spid="368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Loop Kontrolü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042988" y="2520950"/>
            <a:ext cx="78501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FontTx/>
              <a:buChar char="•"/>
            </a:pPr>
            <a:r>
              <a:rPr lang="tr-TR" sz="2400"/>
              <a:t> Bir döngüden kaçış yapmak veya devam etmek için kullanılırlar.</a:t>
            </a:r>
          </a:p>
          <a:p>
            <a:pPr algn="l">
              <a:buFontTx/>
              <a:buChar char="•"/>
            </a:pPr>
            <a:r>
              <a:rPr lang="tr-TR" sz="2400"/>
              <a:t> break ve continue olmak üzere iki adettir.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042988" y="3644900"/>
            <a:ext cx="2881312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</a:rPr>
              <a:t>sayi = 10                  </a:t>
            </a:r>
          </a:p>
          <a:p>
            <a:pPr algn="l"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</a:rPr>
              <a:t>while sayi &gt; 0:              </a:t>
            </a:r>
          </a:p>
          <a:p>
            <a:pPr algn="l"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</a:rPr>
              <a:t>   print </a:t>
            </a:r>
            <a:r>
              <a:rPr lang="tr-TR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rgbClr val="000000"/>
                </a:solidFill>
              </a:rPr>
              <a:t>'Deger :', sayi</a:t>
            </a:r>
            <a:r>
              <a:rPr lang="tr-TR">
                <a:solidFill>
                  <a:srgbClr val="000000"/>
                </a:solidFill>
              </a:rPr>
              <a:t>)</a:t>
            </a:r>
            <a:endParaRPr lang="en-US">
              <a:solidFill>
                <a:srgbClr val="000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</a:rPr>
              <a:t>   sayi = sayi-1</a:t>
            </a:r>
          </a:p>
          <a:p>
            <a:pPr algn="l"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</a:rPr>
              <a:t>   if sayi == 5:</a:t>
            </a:r>
          </a:p>
          <a:p>
            <a:pPr algn="l"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</a:rPr>
              <a:t>      break</a:t>
            </a:r>
          </a:p>
          <a:p>
            <a:pPr algn="l"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</a:rPr>
              <a:t>   else:</a:t>
            </a:r>
          </a:p>
          <a:p>
            <a:pPr algn="l"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</a:rPr>
              <a:t>      continue</a:t>
            </a:r>
            <a:endParaRPr lang="tr-TR" sz="2400">
              <a:solidFill>
                <a:srgbClr val="000000"/>
              </a:solidFill>
            </a:endParaRPr>
          </a:p>
        </p:txBody>
      </p:sp>
      <p:pic>
        <p:nvPicPr>
          <p:cNvPr id="37902" name="Picture 14"/>
          <p:cNvPicPr>
            <a:picLocks noChangeAspect="1" noChangeArrowheads="1"/>
          </p:cNvPicPr>
          <p:nvPr/>
        </p:nvPicPr>
        <p:blipFill>
          <a:blip r:embed="rId2" cstate="print"/>
          <a:srcRect l="21419" t="10829" r="44614" b="35025"/>
          <a:stretch>
            <a:fillRect/>
          </a:stretch>
        </p:blipFill>
        <p:spPr bwMode="auto">
          <a:xfrm>
            <a:off x="4140200" y="2060575"/>
            <a:ext cx="3854450" cy="46085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Örnekler : 1</a:t>
            </a: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420938"/>
            <a:ext cx="8064500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900113" y="6165850"/>
            <a:ext cx="806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/>
              <a:t>Klavyeden girilen sayıları H/h harfleri girilinceye kadar toplayan program…</a:t>
            </a:r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3284538"/>
            <a:ext cx="7920037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Örnekler : 1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8640762" cy="651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3" cstate="print"/>
          <a:srcRect r="56149"/>
          <a:stretch>
            <a:fillRect/>
          </a:stretch>
        </p:blipFill>
        <p:spPr bwMode="auto">
          <a:xfrm>
            <a:off x="5435600" y="549275"/>
            <a:ext cx="360045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KAYNAKLAR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306888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tr-TR" sz="1600"/>
              <a:t>http://ocw.mit.edu/courses/electrical-engineering-and-computer-science/6-00-introduction-to-computer-science-and-programming-fall-2008/lecture-videos/embed03/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tr-TR" sz="1600"/>
              <a:t>http://yzgrafik.ege.edu.tr/~tekrei/dersler/bbgd_p/ch06.xhtml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tr-TR" sz="1600"/>
              <a:t>http://www.tutorialspoint.com/python/python_while_loop.htm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tr-TR" sz="1600"/>
              <a:t>http://www.tutorialspoint.com/python/python_for_loop.htm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tr-TR" sz="1600"/>
              <a:t>http://www.tutorialspoint.com/python/python_loop_control.htm</a:t>
            </a:r>
          </a:p>
          <a:p>
            <a:pPr>
              <a:lnSpc>
                <a:spcPct val="80000"/>
              </a:lnSpc>
            </a:pPr>
            <a:endParaRPr lang="tr-TR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Konu Başlıkları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42988" y="2420938"/>
            <a:ext cx="777716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tr-TR" sz="2400"/>
              <a:t>Yineleme Nedir?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tr-TR" sz="2400"/>
              <a:t>While…Loop Cümlesi</a:t>
            </a:r>
          </a:p>
          <a:p>
            <a:pPr marL="800100" lvl="1" indent="-342900" algn="l">
              <a:spcBef>
                <a:spcPct val="50000"/>
              </a:spcBef>
              <a:buFontTx/>
              <a:buAutoNum type="alphaLcPeriod"/>
            </a:pPr>
            <a:r>
              <a:rPr lang="tr-TR"/>
              <a:t>Değişkenleri güncelleme</a:t>
            </a:r>
          </a:p>
          <a:p>
            <a:pPr marL="800100" lvl="1" indent="-342900" algn="l">
              <a:spcBef>
                <a:spcPct val="50000"/>
              </a:spcBef>
              <a:buFontTx/>
              <a:buAutoNum type="alphaLcPeriod"/>
            </a:pPr>
            <a:r>
              <a:rPr lang="tr-TR"/>
              <a:t>While Kullanımı</a:t>
            </a:r>
            <a:endParaRPr lang="tr-TR" sz="2400"/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tr-TR" sz="2400"/>
              <a:t>For…Loop Cümlesi</a:t>
            </a:r>
          </a:p>
          <a:p>
            <a:pPr marL="800100" lvl="1" indent="-342900" algn="l">
              <a:spcBef>
                <a:spcPct val="50000"/>
              </a:spcBef>
              <a:buFontTx/>
              <a:buAutoNum type="alphaLcPeriod"/>
            </a:pPr>
            <a:r>
              <a:rPr lang="tr-TR"/>
              <a:t>Range fonksiyonu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tr-TR" sz="2400"/>
              <a:t>Loop Kontrolü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tr-TR" sz="2400"/>
              <a:t>Örnekler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/>
              <a:t>Komut Kod Tasarımı : Yineleme Nedir?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42988" y="2420938"/>
            <a:ext cx="7777162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sz="2400"/>
              <a:t>Bir cümle kümesinin yinelemeli (tekrarlı) olarak yürütülmesi işlemine yineleme (iteration) adı verilir.</a:t>
            </a:r>
          </a:p>
          <a:p>
            <a:pPr algn="l">
              <a:spcBef>
                <a:spcPct val="50000"/>
              </a:spcBef>
            </a:pPr>
            <a:r>
              <a:rPr lang="tr-TR" sz="2400"/>
              <a:t>Bilgisayarlar genellikle tekrarlayan görevleri otomatikleştirmek için kullanılmaktadır. Aynı veya benzer görevleri hatasız bir şekilde tekrarlama işlemi bilgisayarların iyi yaptığı, insanların zorlandığı bir şeydir. </a:t>
            </a:r>
          </a:p>
          <a:p>
            <a:pPr algn="l">
              <a:spcBef>
                <a:spcPct val="50000"/>
              </a:spcBef>
            </a:pPr>
            <a:r>
              <a:rPr lang="tr-TR" sz="2400"/>
              <a:t>Yineleme çok yaygın olduğu için, Python işlemi kolaylaştırmak için bir çok dil özelliği sağlamıştır.</a:t>
            </a:r>
          </a:p>
          <a:p>
            <a:pPr algn="l">
              <a:spcBef>
                <a:spcPct val="50000"/>
              </a:spcBef>
            </a:pPr>
            <a:r>
              <a:rPr lang="tr-TR" sz="2400"/>
              <a:t>Bu bağlamda ilk inceleyeceğimiz özellik </a:t>
            </a:r>
            <a:r>
              <a:rPr lang="tr-TR" sz="2400">
                <a:solidFill>
                  <a:srgbClr val="000000"/>
                </a:solidFill>
              </a:rPr>
              <a:t>while</a:t>
            </a:r>
            <a:r>
              <a:rPr lang="tr-TR" sz="2400"/>
              <a:t> cümlesidir.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Yineleme : While Cümlesi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00113" y="2492375"/>
            <a:ext cx="79216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200"/>
              <a:t>While cümlesi anlatımına geçmeden önce bir değişkene ilk değeri atama ve daha sonra bu değişkenin içeriğini değiştirme işlemlerini hatırlamak faydalı olacaktır.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tr-TR" sz="2200"/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>
                <a:solidFill>
                  <a:srgbClr val="000000"/>
                </a:solidFill>
              </a:rPr>
              <a:t>Örnek: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/>
              <a:t>a=5	#a değişkenine ilk değer 5 atandı.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/>
              <a:t>b=4	#b değişkenine ilk değer 4 atandı.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/>
              <a:t>a=a+b	#a değişkeni a+b toplamı olan 9 olarak değiştirildi.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tr-TR"/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>
                <a:solidFill>
                  <a:srgbClr val="000000"/>
                </a:solidFill>
              </a:rPr>
              <a:t>Uyarı: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/>
              <a:t>Bir değişkeni güncellemeden önce, o değişkeni ilklemeniz gerekir.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While Cümlesinin Yürütme Akışı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27088" y="2420938"/>
            <a:ext cx="80137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tr-TR"/>
              <a:t>   1. Koşulu değerlendir, False veya True sonucu üret</a:t>
            </a:r>
          </a:p>
          <a:p>
            <a:pPr algn="l"/>
            <a:endParaRPr lang="tr-TR"/>
          </a:p>
          <a:p>
            <a:pPr algn="l"/>
            <a:r>
              <a:rPr lang="tr-TR"/>
              <a:t>   2. Eğer koşul yanlış ise, while cümlesinden çıkıp bir sonraki satırdan yürütmeye devam et.</a:t>
            </a:r>
          </a:p>
          <a:p>
            <a:pPr algn="l"/>
            <a:endParaRPr lang="tr-TR"/>
          </a:p>
          <a:p>
            <a:pPr algn="l"/>
            <a:r>
              <a:rPr lang="tr-TR"/>
              <a:t>   3. Eğer koşul doğru ise, cümlenin gövdesindeki her cümleyi çalıştır ve 1. adıma geri dön.</a:t>
            </a:r>
          </a:p>
          <a:p>
            <a:pPr algn="l"/>
            <a:endParaRPr lang="tr-TR"/>
          </a:p>
          <a:p>
            <a:pPr algn="l"/>
            <a:r>
              <a:rPr lang="tr-TR"/>
              <a:t>Gövde başlığın altında eşit girintiye sahip olan tüm cümleleri içermektedir.</a:t>
            </a:r>
          </a:p>
          <a:p>
            <a:pPr algn="l"/>
            <a:endParaRPr lang="tr-TR"/>
          </a:p>
          <a:p>
            <a:pPr algn="l"/>
            <a:r>
              <a:rPr lang="tr-TR"/>
              <a:t>Bu şekildeki akışa döngü(yineleme) adı verilmektedir, çünkü üçüncü adımda işlem başa dönmektedir. Eğer koşul ilk seferinde yanlış ise, döngünün içerisindeki cümleler hiç bir zaman çalıştırılmazlar.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24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7175" y="2179638"/>
            <a:ext cx="6300788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Yineleme : While (1. Örnek)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00113" y="4941888"/>
            <a:ext cx="3168650" cy="1247775"/>
          </a:xfrm>
          <a:prstGeom prst="rect">
            <a:avLst/>
          </a:prstGeom>
          <a:solidFill>
            <a:srgbClr val="3366FF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tr-TR">
                <a:solidFill>
                  <a:schemeClr val="bg1"/>
                </a:solidFill>
              </a:rPr>
              <a:t>Yinelenecek satırlar while sözcüğünden iç kısımda aynı hizada yazılır.</a:t>
            </a:r>
          </a:p>
          <a:p>
            <a:pPr algn="l"/>
            <a:r>
              <a:rPr lang="tr-TR">
                <a:solidFill>
                  <a:schemeClr val="bg1"/>
                </a:solidFill>
              </a:rPr>
              <a:t>Pyhton standartı 4 boşluktur!</a:t>
            </a:r>
          </a:p>
        </p:txBody>
      </p:sp>
      <p:sp>
        <p:nvSpPr>
          <p:cNvPr id="21521" name="AutoShape 17"/>
          <p:cNvSpPr>
            <a:spLocks/>
          </p:cNvSpPr>
          <p:nvPr/>
        </p:nvSpPr>
        <p:spPr bwMode="auto">
          <a:xfrm>
            <a:off x="3081338" y="3716338"/>
            <a:ext cx="215900" cy="360362"/>
          </a:xfrm>
          <a:prstGeom prst="leftBrace">
            <a:avLst>
              <a:gd name="adj1" fmla="val 13909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1458913" y="3922713"/>
            <a:ext cx="0" cy="1079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>
            <a:off x="1436688" y="3900488"/>
            <a:ext cx="165576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pic>
        <p:nvPicPr>
          <p:cNvPr id="21525" name="Picture 21"/>
          <p:cNvPicPr>
            <a:picLocks noChangeAspect="1" noChangeArrowheads="1"/>
          </p:cNvPicPr>
          <p:nvPr/>
        </p:nvPicPr>
        <p:blipFill>
          <a:blip r:embed="rId3" cstate="print"/>
          <a:srcRect r="46381" b="60886"/>
          <a:stretch>
            <a:fillRect/>
          </a:stretch>
        </p:blipFill>
        <p:spPr bwMode="auto">
          <a:xfrm>
            <a:off x="4210050" y="2519363"/>
            <a:ext cx="4826000" cy="371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420938"/>
            <a:ext cx="7488238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Yineleme : While (2. Örnek)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27088" y="5624513"/>
            <a:ext cx="3600450" cy="973137"/>
          </a:xfrm>
          <a:prstGeom prst="rect">
            <a:avLst/>
          </a:prstGeom>
          <a:solidFill>
            <a:srgbClr val="3366FF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tr-TR">
                <a:solidFill>
                  <a:schemeClr val="bg1"/>
                </a:solidFill>
              </a:rPr>
              <a:t>Belirtilen bitiş değerine kadar olan sayıların teklik/çiftlik durumunu veren program…</a:t>
            </a:r>
          </a:p>
        </p:txBody>
      </p:sp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3" cstate="print"/>
          <a:srcRect r="42102" b="9796"/>
          <a:stretch>
            <a:fillRect/>
          </a:stretch>
        </p:blipFill>
        <p:spPr bwMode="auto">
          <a:xfrm>
            <a:off x="4211638" y="2565400"/>
            <a:ext cx="4779962" cy="41735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Yineleme : For Loop Cümlesi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900113" y="2349500"/>
            <a:ext cx="792162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200"/>
              <a:t>For Cümlesi de while cümleciği gibi yinelenen blokların işlenmesinde sıkça başvurulan bir yöntemdir. 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>
                <a:solidFill>
                  <a:srgbClr val="000000"/>
                </a:solidFill>
              </a:rPr>
              <a:t>Örnek for kullanımı: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/>
              <a:t>	VBasic 		:  for i=1 to 10 step 1	</a:t>
            </a:r>
          </a:p>
          <a:p>
            <a:pPr algn="l">
              <a:lnSpc>
                <a:spcPct val="2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/>
              <a:t>	Pascal 		:  for i:=1 to 10 step 1</a:t>
            </a:r>
          </a:p>
          <a:p>
            <a:pPr algn="l">
              <a:lnSpc>
                <a:spcPct val="2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/>
              <a:t>	C,C++,C#	:  for(int i:=1;i&lt;=10;i++)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>
                <a:solidFill>
                  <a:srgbClr val="000000"/>
                </a:solidFill>
              </a:rPr>
              <a:t>Pyhton for kullanımı :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>
                <a:solidFill>
                  <a:srgbClr val="000000"/>
                </a:solidFill>
              </a:rPr>
              <a:t>			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>
                <a:solidFill>
                  <a:srgbClr val="000000"/>
                </a:solidFill>
              </a:rPr>
              <a:t>			   </a:t>
            </a:r>
            <a:r>
              <a:rPr lang="tr-TR" b="1"/>
              <a:t>for</a:t>
            </a:r>
            <a:r>
              <a:rPr lang="tr-TR"/>
              <a:t> degisken_adi </a:t>
            </a:r>
            <a:r>
              <a:rPr lang="tr-TR" b="1"/>
              <a:t>in</a:t>
            </a:r>
            <a:r>
              <a:rPr lang="tr-TR"/>
              <a:t> kaynak_icerigi: 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643438" y="5157788"/>
            <a:ext cx="144462" cy="10795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2776" name="AutoShape 8"/>
          <p:cNvSpPr>
            <a:spLocks/>
          </p:cNvSpPr>
          <p:nvPr/>
        </p:nvSpPr>
        <p:spPr bwMode="auto">
          <a:xfrm rot="5400000">
            <a:off x="5364956" y="4829969"/>
            <a:ext cx="288925" cy="865188"/>
          </a:xfrm>
          <a:prstGeom prst="rightBrace">
            <a:avLst>
              <a:gd name="adj1" fmla="val 2495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521325" y="5467350"/>
            <a:ext cx="1066800" cy="769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5148263" y="4398963"/>
            <a:ext cx="71437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724525" y="4398963"/>
            <a:ext cx="71438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5003800" y="3722688"/>
            <a:ext cx="133350" cy="382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5508625" y="3716338"/>
            <a:ext cx="71438" cy="411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6300788" y="4581525"/>
            <a:ext cx="2663825" cy="12287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Pyhton’da bitiş değeri ve atlatma değeri gösterimi daha gelişmiş ve esnektir!..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4511675" y="4891088"/>
            <a:ext cx="142875" cy="2159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  <p:bldP spid="32776" grpId="0" animBg="1"/>
      <p:bldP spid="32777" grpId="0" animBg="1"/>
      <p:bldP spid="32778" grpId="0" animBg="1"/>
      <p:bldP spid="32779" grpId="0" animBg="1"/>
      <p:bldP spid="32780" grpId="0" animBg="1"/>
      <p:bldP spid="32781" grpId="0" animBg="1"/>
      <p:bldP spid="32782" grpId="0" animBg="1"/>
      <p:bldP spid="327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Yineleme : For Loop Cümlesi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00113" y="2349500"/>
            <a:ext cx="7921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200"/>
              <a:t>For Cümlesini daha etkin kullanabilmek için dizilerin kullanımını iyi bilmek gereklidir.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tr-TR" sz="2200"/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200"/>
              <a:t>Örnek bir dizi oluşturma 1: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tr-TR" sz="2200"/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200"/>
              <a:t>	</a:t>
            </a:r>
            <a:r>
              <a:rPr lang="tr-TR"/>
              <a:t>meyveler=['elma','armut','ayva']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tr-TR"/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/>
              <a:t>	sayilar=[5,3,6,4]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H="1">
            <a:off x="2484438" y="5338763"/>
            <a:ext cx="3206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3205163" y="5345113"/>
            <a:ext cx="10795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692275" y="5805488"/>
            <a:ext cx="1584325" cy="808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/>
              <a:t>0.eleman</a:t>
            </a:r>
          </a:p>
          <a:p>
            <a:pPr algn="l">
              <a:spcBef>
                <a:spcPct val="50000"/>
              </a:spcBef>
            </a:pPr>
            <a:r>
              <a:rPr lang="tr-TR"/>
              <a:t>-4.eleman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4284663" y="5661025"/>
            <a:ext cx="1584325" cy="8080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/>
              <a:t>2.eleman</a:t>
            </a:r>
          </a:p>
          <a:p>
            <a:pPr algn="l">
              <a:spcBef>
                <a:spcPct val="50000"/>
              </a:spcBef>
            </a:pPr>
            <a:r>
              <a:rPr lang="tr-TR"/>
              <a:t>-2.eleman</a:t>
            </a:r>
          </a:p>
        </p:txBody>
      </p:sp>
      <p:pic>
        <p:nvPicPr>
          <p:cNvPr id="34836" name="Picture 20"/>
          <p:cNvPicPr>
            <a:picLocks noChangeAspect="1" noChangeArrowheads="1"/>
          </p:cNvPicPr>
          <p:nvPr/>
        </p:nvPicPr>
        <p:blipFill>
          <a:blip r:embed="rId2" cstate="print"/>
          <a:srcRect l="22151" t="17731" r="52751" b="42903"/>
          <a:stretch>
            <a:fillRect/>
          </a:stretch>
        </p:blipFill>
        <p:spPr bwMode="auto">
          <a:xfrm>
            <a:off x="5508625" y="2781300"/>
            <a:ext cx="3405188" cy="40052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animBg="1"/>
      <p:bldP spid="34832" grpId="0" animBg="1"/>
      <p:bldP spid="34833" grpId="0" animBg="1"/>
      <p:bldP spid="34834" grpId="0" animBg="1"/>
    </p:bldLst>
  </p:timing>
</p:sld>
</file>

<file path=ppt/theme/theme1.xml><?xml version="1.0" encoding="utf-8"?>
<a:theme xmlns:a="http://schemas.openxmlformats.org/drawingml/2006/main" name="Kapsüller">
  <a:themeElements>
    <a:clrScheme name="Kapsüller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üll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apsüller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752</TotalTime>
  <Words>496</Words>
  <PresentationFormat>Ekran Gösterisi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Kapsüller</vt:lpstr>
      <vt:lpstr>PowerPoint Sunusu</vt:lpstr>
      <vt:lpstr>Konu Başlıkları</vt:lpstr>
      <vt:lpstr>Komut Kod Tasarımı : Yineleme Nedir?</vt:lpstr>
      <vt:lpstr>Yineleme : While Cümlesi</vt:lpstr>
      <vt:lpstr>While Cümlesinin Yürütme Akışı</vt:lpstr>
      <vt:lpstr>Yineleme : While (1. Örnek)</vt:lpstr>
      <vt:lpstr>Yineleme : While (2. Örnek)</vt:lpstr>
      <vt:lpstr>Yineleme : For Loop Cümlesi</vt:lpstr>
      <vt:lpstr>Yineleme : For Loop Cümlesi</vt:lpstr>
      <vt:lpstr>Range Fonksiyonu</vt:lpstr>
      <vt:lpstr>range Fonksiyonu ile For kullanımı</vt:lpstr>
      <vt:lpstr>Loop Kontrolü</vt:lpstr>
      <vt:lpstr>Örnekler : 1</vt:lpstr>
      <vt:lpstr>Örnekler : 1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2010-10-04T07:31:59Z</dcterms:created>
  <dcterms:modified xsi:type="dcterms:W3CDTF">2013-07-05T15:28:52Z</dcterms:modified>
</cp:coreProperties>
</file>