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80" r:id="rId2"/>
    <p:sldId id="257" r:id="rId3"/>
    <p:sldId id="258" r:id="rId4"/>
    <p:sldId id="267" r:id="rId5"/>
    <p:sldId id="259" r:id="rId6"/>
    <p:sldId id="262" r:id="rId7"/>
    <p:sldId id="263" r:id="rId8"/>
    <p:sldId id="264" r:id="rId9"/>
    <p:sldId id="266" r:id="rId10"/>
    <p:sldId id="268" r:id="rId11"/>
    <p:sldId id="269" r:id="rId12"/>
    <p:sldId id="276" r:id="rId13"/>
    <p:sldId id="270" r:id="rId14"/>
    <p:sldId id="271" r:id="rId15"/>
    <p:sldId id="274" r:id="rId16"/>
    <p:sldId id="272" r:id="rId17"/>
    <p:sldId id="273" r:id="rId18"/>
    <p:sldId id="277" r:id="rId19"/>
    <p:sldId id="279" r:id="rId20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5" autoAdjust="0"/>
    <p:restoredTop sz="94660"/>
  </p:normalViewPr>
  <p:slideViewPr>
    <p:cSldViewPr>
      <p:cViewPr varScale="1">
        <p:scale>
          <a:sx n="69" d="100"/>
          <a:sy n="69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1" lang="tr-TR" sz="2400">
                <a:latin typeface="Times New Roman" pitchFamily="18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1" lang="tr-TR" sz="2400">
                <a:latin typeface="Times New Roman" pitchFamily="18" charset="0"/>
              </a:endParaRP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/>
            </a:p>
          </p:txBody>
        </p:sp>
      </p:grpSp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513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492D8B-9DC7-4370-B176-5DE28AFAA23A}" type="datetimeFigureOut">
              <a:rPr lang="tr-TR" smtClean="0"/>
              <a:pPr/>
              <a:t>05.07.2013</a:t>
            </a:fld>
            <a:endParaRPr lang="tr-TR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tr-TR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73DD332D-B8D4-450E-A06D-E394DEEAE61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strips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492D8B-9DC7-4370-B176-5DE28AFAA23A}" type="datetimeFigureOut">
              <a:rPr lang="tr-TR" smtClean="0"/>
              <a:pPr/>
              <a:t>05.07.2013</a:t>
            </a:fld>
            <a:endParaRPr lang="tr-T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D332D-B8D4-450E-A06D-E394DEEAE61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strips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492D8B-9DC7-4370-B176-5DE28AFAA23A}" type="datetimeFigureOut">
              <a:rPr lang="tr-TR" smtClean="0"/>
              <a:pPr/>
              <a:t>05.07.2013</a:t>
            </a:fld>
            <a:endParaRPr lang="tr-T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D332D-B8D4-450E-A06D-E394DEEAE61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strips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492D8B-9DC7-4370-B176-5DE28AFAA23A}" type="datetimeFigureOut">
              <a:rPr lang="tr-TR" smtClean="0"/>
              <a:pPr/>
              <a:t>05.07.2013</a:t>
            </a:fld>
            <a:endParaRPr lang="tr-T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D332D-B8D4-450E-A06D-E394DEEAE61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strips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492D8B-9DC7-4370-B176-5DE28AFAA23A}" type="datetimeFigureOut">
              <a:rPr lang="tr-TR" smtClean="0"/>
              <a:pPr/>
              <a:t>05.07.2013</a:t>
            </a:fld>
            <a:endParaRPr lang="tr-T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D332D-B8D4-450E-A06D-E394DEEAE61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strips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492D8B-9DC7-4370-B176-5DE28AFAA23A}" type="datetimeFigureOut">
              <a:rPr lang="tr-TR" smtClean="0"/>
              <a:pPr/>
              <a:t>05.07.2013</a:t>
            </a:fld>
            <a:endParaRPr lang="tr-T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D332D-B8D4-450E-A06D-E394DEEAE61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strips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492D8B-9DC7-4370-B176-5DE28AFAA23A}" type="datetimeFigureOut">
              <a:rPr lang="tr-TR" smtClean="0"/>
              <a:pPr/>
              <a:t>05.07.2013</a:t>
            </a:fld>
            <a:endParaRPr lang="tr-T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D332D-B8D4-450E-A06D-E394DEEAE61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strips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492D8B-9DC7-4370-B176-5DE28AFAA23A}" type="datetimeFigureOut">
              <a:rPr lang="tr-TR" smtClean="0"/>
              <a:pPr/>
              <a:t>05.07.2013</a:t>
            </a:fld>
            <a:endParaRPr lang="tr-T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D332D-B8D4-450E-A06D-E394DEEAE61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strips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492D8B-9DC7-4370-B176-5DE28AFAA23A}" type="datetimeFigureOut">
              <a:rPr lang="tr-TR" smtClean="0"/>
              <a:pPr/>
              <a:t>05.07.2013</a:t>
            </a:fld>
            <a:endParaRPr lang="tr-T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D332D-B8D4-450E-A06D-E394DEEAE61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strips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492D8B-9DC7-4370-B176-5DE28AFAA23A}" type="datetimeFigureOut">
              <a:rPr lang="tr-TR" smtClean="0"/>
              <a:pPr/>
              <a:t>05.07.2013</a:t>
            </a:fld>
            <a:endParaRPr lang="tr-T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D332D-B8D4-450E-A06D-E394DEEAE61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strips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tr-TR" noProof="0" smtClean="0"/>
              <a:t>Resim eklemek için simgeyi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492D8B-9DC7-4370-B176-5DE28AFAA23A}" type="datetimeFigureOut">
              <a:rPr lang="tr-TR" smtClean="0"/>
              <a:pPr/>
              <a:t>05.07.2013</a:t>
            </a:fld>
            <a:endParaRPr lang="tr-T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D332D-B8D4-450E-A06D-E394DEEAE61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3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4100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tr-TR"/>
              </a:p>
            </p:txBody>
          </p:sp>
          <p:sp>
            <p:nvSpPr>
              <p:cNvPr id="4101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tr-TR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4103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tr-TR"/>
              </a:p>
            </p:txBody>
          </p:sp>
          <p:sp>
            <p:nvSpPr>
              <p:cNvPr id="4104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tr-TR"/>
              </a:p>
            </p:txBody>
          </p:sp>
        </p:grpSp>
      </p:grpSp>
      <p:sp>
        <p:nvSpPr>
          <p:cNvPr id="102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başlık stili için tıklatın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9492D8B-9DC7-4370-B176-5DE28AFAA23A}" type="datetimeFigureOut">
              <a:rPr lang="tr-TR" smtClean="0"/>
              <a:pPr/>
              <a:t>05.07.2013</a:t>
            </a:fld>
            <a:endParaRPr lang="tr-TR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tr-TR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l">
              <a:defRPr sz="2600" b="1">
                <a:solidFill>
                  <a:schemeClr val="bg1"/>
                </a:solidFill>
              </a:defRPr>
            </a:lvl1pPr>
          </a:lstStyle>
          <a:p>
            <a:fld id="{73DD332D-B8D4-450E-A06D-E394DEEAE61E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>
    <p:strips dir="rd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etin kutusu"/>
          <p:cNvSpPr txBox="1"/>
          <p:nvPr/>
        </p:nvSpPr>
        <p:spPr>
          <a:xfrm>
            <a:off x="3400679" y="1071546"/>
            <a:ext cx="32150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b="1" dirty="0" smtClean="0">
                <a:latin typeface="Times New Roman" pitchFamily="18" charset="0"/>
                <a:cs typeface="Times New Roman" pitchFamily="18" charset="0"/>
              </a:rPr>
              <a:t>FIRAT ÜNİVERSİTESİ</a:t>
            </a:r>
          </a:p>
          <a:p>
            <a:pPr algn="ctr"/>
            <a:r>
              <a:rPr lang="tr-TR" sz="2000" b="1" dirty="0" smtClean="0">
                <a:latin typeface="Times New Roman" pitchFamily="18" charset="0"/>
                <a:cs typeface="Times New Roman" pitchFamily="18" charset="0"/>
              </a:rPr>
              <a:t>TEKNOLOJİ FAKÜLTESİ</a:t>
            </a:r>
            <a:endParaRPr lang="tr-TR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8 Metin kutusu"/>
          <p:cNvSpPr txBox="1"/>
          <p:nvPr/>
        </p:nvSpPr>
        <p:spPr>
          <a:xfrm>
            <a:off x="214282" y="4309126"/>
            <a:ext cx="3429024" cy="14773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DERLEYENLER:</a:t>
            </a:r>
          </a:p>
          <a:p>
            <a:r>
              <a:rPr lang="tr-TR" b="1" dirty="0" smtClean="0">
                <a:latin typeface="Times New Roman" pitchFamily="18" charset="0"/>
                <a:cs typeface="Times New Roman" pitchFamily="18" charset="0"/>
              </a:rPr>
              <a:t>Ahmet Can ÇAKIL</a:t>
            </a:r>
          </a:p>
          <a:p>
            <a:r>
              <a:rPr lang="tr-TR" b="1" dirty="0" smtClean="0">
                <a:latin typeface="Times New Roman" pitchFamily="18" charset="0"/>
                <a:cs typeface="Times New Roman" pitchFamily="18" charset="0"/>
              </a:rPr>
              <a:t>Ali Murat GARİPCAN </a:t>
            </a:r>
          </a:p>
          <a:p>
            <a:r>
              <a:rPr lang="tr-TR" b="1" dirty="0" smtClean="0">
                <a:latin typeface="Times New Roman" pitchFamily="18" charset="0"/>
                <a:cs typeface="Times New Roman" pitchFamily="18" charset="0"/>
              </a:rPr>
              <a:t>Özgür AYDIN </a:t>
            </a:r>
          </a:p>
          <a:p>
            <a:r>
              <a:rPr lang="tr-TR" b="1" dirty="0" smtClean="0">
                <a:latin typeface="Times New Roman" pitchFamily="18" charset="0"/>
                <a:cs typeface="Times New Roman" pitchFamily="18" charset="0"/>
              </a:rPr>
              <a:t>Şahin KARA</a:t>
            </a:r>
          </a:p>
        </p:txBody>
      </p:sp>
      <p:sp>
        <p:nvSpPr>
          <p:cNvPr id="7" name="6 Metin kutusu"/>
          <p:cNvSpPr txBox="1"/>
          <p:nvPr/>
        </p:nvSpPr>
        <p:spPr bwMode="auto">
          <a:xfrm>
            <a:off x="3786182" y="4786322"/>
            <a:ext cx="4634923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tr-TR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KONTROL : </a:t>
            </a:r>
            <a:r>
              <a:rPr lang="tr-TR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Prof. Dr. </a:t>
            </a:r>
            <a:r>
              <a:rPr lang="tr-TR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Asaf</a:t>
            </a:r>
            <a:r>
              <a:rPr lang="tr-TR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VAROL</a:t>
            </a:r>
          </a:p>
        </p:txBody>
      </p:sp>
      <p:sp>
        <p:nvSpPr>
          <p:cNvPr id="8" name="7 Metin kutusu"/>
          <p:cNvSpPr txBox="1"/>
          <p:nvPr/>
        </p:nvSpPr>
        <p:spPr bwMode="auto">
          <a:xfrm>
            <a:off x="214282" y="3284984"/>
            <a:ext cx="8462174" cy="707886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tr-TR" sz="19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KONU : </a:t>
            </a:r>
            <a:r>
              <a:rPr lang="tr-TR" sz="1900" b="1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K</a:t>
            </a:r>
            <a:r>
              <a:rPr lang="tr-TR" sz="2000" b="1" dirty="0" smtClean="0">
                <a:solidFill>
                  <a:srgbClr val="002060"/>
                </a:solidFill>
                <a:latin typeface="+mj-lt"/>
              </a:rPr>
              <a:t>AYAN NOKTALI SAYILAR, </a:t>
            </a:r>
            <a:r>
              <a:rPr lang="tr-TR" sz="2000" b="1" smtClean="0">
                <a:solidFill>
                  <a:srgbClr val="002060"/>
                </a:solidFill>
                <a:latin typeface="+mj-lt"/>
              </a:rPr>
              <a:t>ARDIŞIK MÜKEMMELLEŞTİRME  VE </a:t>
            </a:r>
            <a:r>
              <a:rPr lang="tr-TR" sz="2000" b="1" dirty="0" smtClean="0">
                <a:solidFill>
                  <a:srgbClr val="002060"/>
                </a:solidFill>
                <a:latin typeface="+mj-lt"/>
              </a:rPr>
              <a:t>KÖK BULMA</a:t>
            </a:r>
            <a:endParaRPr lang="tr-TR" sz="1900" b="1" dirty="0" smtClean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Başlık"/>
          <p:cNvSpPr>
            <a:spLocks noGrp="1"/>
          </p:cNvSpPr>
          <p:nvPr>
            <p:ph type="title"/>
          </p:nvPr>
        </p:nvSpPr>
        <p:spPr>
          <a:xfrm>
            <a:off x="899592" y="1268760"/>
            <a:ext cx="1571636" cy="642942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Not</a:t>
            </a:r>
            <a:endParaRPr lang="tr-TR" dirty="0"/>
          </a:p>
        </p:txBody>
      </p:sp>
      <p:sp>
        <p:nvSpPr>
          <p:cNvPr id="2" name="1 İçerik Yer Tutucusu"/>
          <p:cNvSpPr>
            <a:spLocks noGrp="1"/>
          </p:cNvSpPr>
          <p:nvPr>
            <p:ph idx="1"/>
          </p:nvPr>
        </p:nvSpPr>
        <p:spPr>
          <a:xfrm>
            <a:off x="899592" y="2348880"/>
            <a:ext cx="7830042" cy="3105753"/>
          </a:xfrm>
        </p:spPr>
        <p:txBody>
          <a:bodyPr/>
          <a:lstStyle/>
          <a:p>
            <a:r>
              <a:rPr lang="tr-TR" dirty="0" smtClean="0"/>
              <a:t> a,  2 sayısının karekökü olduğuna göre</a:t>
            </a:r>
          </a:p>
          <a:p>
            <a:pPr>
              <a:buNone/>
            </a:pPr>
            <a:r>
              <a:rPr lang="tr-TR" dirty="0" smtClean="0"/>
              <a:t> a*a=2 olmalıdır diyebiliriz. </a:t>
            </a:r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r>
              <a:rPr lang="tr-TR" dirty="0" smtClean="0"/>
              <a:t>Ancak görüyoruz ki a*a =2 için </a:t>
            </a:r>
            <a:r>
              <a:rPr lang="tr-TR" dirty="0" err="1" smtClean="0"/>
              <a:t>false</a:t>
            </a:r>
            <a:r>
              <a:rPr lang="tr-TR" dirty="0" smtClean="0"/>
              <a:t> (yanlış) çıktı. Ve a*a az da olsa farklı çıktı. Bunun nedeni:</a:t>
            </a:r>
            <a:endParaRPr lang="tr-T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501008"/>
            <a:ext cx="7344816" cy="1428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İçerik Yer Tutucusu"/>
          <p:cNvSpPr>
            <a:spLocks noGrp="1"/>
          </p:cNvSpPr>
          <p:nvPr>
            <p:ph idx="1"/>
          </p:nvPr>
        </p:nvSpPr>
        <p:spPr>
          <a:xfrm>
            <a:off x="357158" y="2204863"/>
            <a:ext cx="8229600" cy="4464497"/>
          </a:xfrm>
        </p:spPr>
        <p:txBody>
          <a:bodyPr/>
          <a:lstStyle/>
          <a:p>
            <a:pPr>
              <a:buNone/>
            </a:pPr>
            <a:r>
              <a:rPr lang="tr-TR" sz="2900" dirty="0" smtClean="0"/>
              <a:t>   Kayan noktalı sayılar ikili(</a:t>
            </a:r>
            <a:r>
              <a:rPr lang="tr-TR" sz="2900" dirty="0" err="1" smtClean="0"/>
              <a:t>binary</a:t>
            </a:r>
            <a:r>
              <a:rPr lang="tr-TR" sz="2900" dirty="0" smtClean="0"/>
              <a:t>) tabana dönüştürülürken ikinin üssü olarak tam dönüşmeyen sayılar sonsuz bir </a:t>
            </a:r>
            <a:r>
              <a:rPr lang="tr-TR" sz="2900" dirty="0" err="1" smtClean="0"/>
              <a:t>küsürat</a:t>
            </a:r>
            <a:r>
              <a:rPr lang="tr-TR" sz="2900" dirty="0" smtClean="0"/>
              <a:t> oluşturur.örneğin                                         </a:t>
            </a:r>
          </a:p>
          <a:p>
            <a:pPr>
              <a:buNone/>
            </a:pPr>
            <a:r>
              <a:rPr lang="tr-TR" sz="2900" dirty="0" smtClean="0"/>
              <a:t>                                         sayısı   </a:t>
            </a:r>
          </a:p>
          <a:p>
            <a:pPr>
              <a:buNone/>
            </a:pPr>
            <a:r>
              <a:rPr lang="tr-TR" sz="2900" dirty="0" smtClean="0"/>
              <a:t>                                </a:t>
            </a:r>
          </a:p>
          <a:p>
            <a:pPr>
              <a:buNone/>
            </a:pPr>
            <a:r>
              <a:rPr lang="tr-TR" sz="2900" dirty="0" smtClean="0"/>
              <a:t>   10 tabanında                ,                </a:t>
            </a:r>
          </a:p>
          <a:p>
            <a:pPr>
              <a:buNone/>
            </a:pPr>
            <a:r>
              <a:rPr lang="tr-TR" sz="2900" dirty="0" smtClean="0"/>
              <a:t>   2 tabanında                           olarak yazılır.</a:t>
            </a:r>
            <a:r>
              <a:rPr lang="tr-TR" dirty="0" smtClean="0"/>
              <a:t>                               </a:t>
            </a:r>
            <a:endParaRPr lang="tr-TR" dirty="0"/>
          </a:p>
        </p:txBody>
      </p:sp>
      <p:graphicFrame>
        <p:nvGraphicFramePr>
          <p:cNvPr id="4" name="3 Nesne"/>
          <p:cNvGraphicFramePr>
            <a:graphicFrameLocks noChangeAspect="1"/>
          </p:cNvGraphicFramePr>
          <p:nvPr/>
        </p:nvGraphicFramePr>
        <p:xfrm>
          <a:off x="2915816" y="3861048"/>
          <a:ext cx="2448272" cy="2431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Denklem" r:id="rId3" imgW="1143000" imgH="901440" progId="Equation.3">
                  <p:embed/>
                </p:oleObj>
              </mc:Choice>
              <mc:Fallback>
                <p:oleObj name="Denklem" r:id="rId3" imgW="1143000" imgH="9014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3861048"/>
                        <a:ext cx="2448272" cy="24311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İçerik Yer Tutucusu"/>
          <p:cNvSpPr txBox="1">
            <a:spLocks noGrp="1"/>
          </p:cNvSpPr>
          <p:nvPr>
            <p:ph idx="1"/>
          </p:nvPr>
        </p:nvSpPr>
        <p:spPr>
          <a:xfrm>
            <a:off x="755576" y="2250585"/>
            <a:ext cx="7693025" cy="460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tr-TR" sz="2700" dirty="0" smtClean="0"/>
              <a:t>Ancak                         sayısı (onluk sistem)</a:t>
            </a:r>
          </a:p>
          <a:p>
            <a:pPr>
              <a:buNone/>
            </a:pPr>
            <a:endParaRPr lang="tr-TR" sz="2700" dirty="0" smtClean="0"/>
          </a:p>
          <a:p>
            <a:pPr>
              <a:buNone/>
            </a:pPr>
            <a:r>
              <a:rPr lang="tr-TR" sz="2700" dirty="0" smtClean="0"/>
              <a:t>İkili sistemde =000110011000.... devirli gider</a:t>
            </a:r>
          </a:p>
          <a:p>
            <a:pPr>
              <a:buNone/>
            </a:pPr>
            <a:r>
              <a:rPr lang="tr-TR" dirty="0" err="1" smtClean="0"/>
              <a:t>Python</a:t>
            </a:r>
            <a:r>
              <a:rPr lang="tr-TR" dirty="0" smtClean="0"/>
              <a:t> bunu önlemek için  17 basamağa kadar</a:t>
            </a:r>
          </a:p>
          <a:p>
            <a:pPr>
              <a:buNone/>
            </a:pPr>
            <a:r>
              <a:rPr lang="tr-TR" dirty="0" smtClean="0"/>
              <a:t>yuvarlayıp indirger. </a:t>
            </a:r>
            <a:r>
              <a:rPr lang="tr-TR" dirty="0" err="1" smtClean="0"/>
              <a:t>Dolayısiyle</a:t>
            </a:r>
            <a:r>
              <a:rPr lang="tr-TR" dirty="0" smtClean="0"/>
              <a:t>  karekök 2’nin </a:t>
            </a:r>
          </a:p>
          <a:p>
            <a:pPr>
              <a:buNone/>
            </a:pPr>
            <a:r>
              <a:rPr lang="tr-TR" dirty="0" smtClean="0"/>
              <a:t>değerini kendisiyle çarpınca tam olarak 2 </a:t>
            </a:r>
          </a:p>
          <a:p>
            <a:pPr>
              <a:buNone/>
            </a:pPr>
            <a:r>
              <a:rPr lang="tr-TR" dirty="0" smtClean="0"/>
              <a:t>çıkmaz, yaklaşık değeri:</a:t>
            </a:r>
          </a:p>
          <a:p>
            <a:pPr>
              <a:buNone/>
            </a:pPr>
            <a:r>
              <a:rPr lang="tr-TR" dirty="0" smtClean="0"/>
              <a:t> (2,0000000000000004 ) çıkar.</a:t>
            </a:r>
          </a:p>
          <a:p>
            <a:pPr>
              <a:buNone/>
            </a:pPr>
            <a:r>
              <a:rPr lang="tr-TR" dirty="0" smtClean="0"/>
              <a:t> </a:t>
            </a:r>
            <a:endParaRPr lang="tr-TR" dirty="0"/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2123728" y="2276872"/>
          <a:ext cx="1797332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Denklem" r:id="rId3" imgW="647640" imgH="393480" progId="Equation.3">
                  <p:embed/>
                </p:oleObj>
              </mc:Choice>
              <mc:Fallback>
                <p:oleObj name="Denklem" r:id="rId3" imgW="64764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2276872"/>
                        <a:ext cx="1797332" cy="8640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etin kutusu"/>
          <p:cNvSpPr txBox="1"/>
          <p:nvPr/>
        </p:nvSpPr>
        <p:spPr>
          <a:xfrm>
            <a:off x="827584" y="1340768"/>
            <a:ext cx="6858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dirty="0" smtClean="0"/>
              <a:t>ARDIŞIK YAKLAŞIM METODU:</a:t>
            </a:r>
            <a:endParaRPr lang="tr-TR" sz="3600" dirty="0"/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755576" y="2512928"/>
            <a:ext cx="8136904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</a:rPr>
              <a:t>Ardışık yaklaşımda x değeri için bir başlangıç değeri tahmin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sz="2400" dirty="0" smtClean="0">
                <a:latin typeface="+mj-lt"/>
                <a:ea typeface="Times New Roman" pitchFamily="18" charset="0"/>
              </a:rPr>
              <a:t>e</a:t>
            </a:r>
            <a:r>
              <a:rPr kumimoji="0" lang="tr-T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</a:rPr>
              <a:t>dilir ve </a:t>
            </a:r>
            <a:r>
              <a:rPr lang="tr-TR" sz="2400" dirty="0" smtClean="0">
                <a:latin typeface="+mj-lt"/>
              </a:rPr>
              <a:t>bu</a:t>
            </a:r>
            <a:r>
              <a:rPr kumimoji="0" lang="tr-T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</a:rPr>
              <a:t> değer f(x) fonksiyonunda yerine konur. Buradan bulunan x değeri tekrar f(x) fonksiyonun yerine konur. f(x) fonksiyonunda yerine konulan x değeri ile elde edilen x değeri arasındaki fark daha önceden sınır olarak verilen bir değerden küçük ise denklemin kökü en son elde edilen x değeridir ve </a:t>
            </a:r>
            <a:r>
              <a:rPr kumimoji="0" lang="tr-T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</a:rPr>
              <a:t>iterasyon</a:t>
            </a:r>
            <a:r>
              <a:rPr kumimoji="0" lang="tr-T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</a:rPr>
              <a:t> durur (Bu arada en büyük </a:t>
            </a:r>
            <a:r>
              <a:rPr kumimoji="0" lang="tr-T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</a:rPr>
              <a:t>iterasyon</a:t>
            </a:r>
            <a:r>
              <a:rPr kumimoji="0" lang="tr-T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</a:rPr>
              <a:t> sayısına erişilmemiş ise).</a:t>
            </a:r>
            <a:endParaRPr kumimoji="0" lang="tr-T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827584" y="2566737"/>
            <a:ext cx="8030696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t" hangingPunct="0">
              <a:spcBef>
                <a:spcPct val="0"/>
              </a:spcBef>
              <a:spcAft>
                <a:spcPct val="0"/>
              </a:spcAft>
            </a:pPr>
            <a:r>
              <a:rPr lang="tr-TR" sz="2400" dirty="0" smtClean="0"/>
              <a:t>Kök-bulma Algoritması verilen bir fonksiyonda fonksiyonun değerini sıfır yapacak bir ''x'' değerini bulmaya yarayan bir nümerik </a:t>
            </a:r>
            <a:r>
              <a:rPr lang="tr-TR" sz="2400" dirty="0" err="1" smtClean="0"/>
              <a:t>metod</a:t>
            </a:r>
            <a:r>
              <a:rPr lang="tr-TR" sz="2400" dirty="0" smtClean="0"/>
              <a:t> ya da algoritmadır (öyle bir ''x'' bul ki ''f''(''x'') = 0 olsun). Böyle bir ''x'' değerine fonksiyonun kökü denir.</a:t>
            </a:r>
          </a:p>
          <a:p>
            <a:pPr lvl="0" eaLnBrk="0" fontAlgn="t" hangingPunct="0">
              <a:spcBef>
                <a:spcPct val="0"/>
              </a:spcBef>
              <a:spcAft>
                <a:spcPct val="0"/>
              </a:spcAft>
            </a:pPr>
            <a:r>
              <a:rPr lang="tr-TR" sz="2400" dirty="0" smtClean="0"/>
              <a:t>En basit kök-bulma algoritması ikiye bölme metodudur. Yalnızca ''f'' sürekli fonksiyon|sürekli fonksiyonsa uygulanabilir. Ayrıca iki ilk tahmine ihtiyacı vardır. Bu ilk tahminler ''a'' ve ''b'' öyle değerler </a:t>
            </a:r>
            <a:r>
              <a:rPr lang="tr-TR" sz="2400" dirty="0" err="1" smtClean="0"/>
              <a:t>olmalıdırlarki</a:t>
            </a:r>
            <a:r>
              <a:rPr lang="tr-TR" sz="2400" dirty="0" smtClean="0"/>
              <a:t>; ''f''(''a'') ve ''f''(''b'')'</a:t>
            </a:r>
            <a:r>
              <a:rPr lang="tr-TR" sz="2400" dirty="0" err="1" smtClean="0"/>
              <a:t>nin</a:t>
            </a:r>
            <a:r>
              <a:rPr lang="tr-TR" sz="2400" dirty="0" smtClean="0"/>
              <a:t> birbirine zıt işaretli olmalıdır.</a:t>
            </a:r>
            <a:r>
              <a:rPr kumimoji="0" lang="tr-T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             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    </a:t>
            </a:r>
          </a:p>
        </p:txBody>
      </p:sp>
      <p:sp>
        <p:nvSpPr>
          <p:cNvPr id="4" name="3 Metin kutusu"/>
          <p:cNvSpPr txBox="1"/>
          <p:nvPr/>
        </p:nvSpPr>
        <p:spPr>
          <a:xfrm>
            <a:off x="827584" y="1268760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tr-TR" sz="3600" dirty="0" err="1" smtClean="0"/>
              <a:t>Bisection</a:t>
            </a:r>
            <a:r>
              <a:rPr lang="tr-TR" sz="3600" dirty="0" smtClean="0"/>
              <a:t> </a:t>
            </a:r>
            <a:r>
              <a:rPr lang="tr-TR" sz="3600" dirty="0" err="1" smtClean="0"/>
              <a:t>Method</a:t>
            </a:r>
            <a:r>
              <a:rPr lang="tr-TR" sz="3600" dirty="0" smtClean="0"/>
              <a:t>(İkiye bölme metodu)</a:t>
            </a:r>
            <a:endParaRPr lang="tr-TR" sz="3600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Dikdörtgen"/>
          <p:cNvSpPr/>
          <p:nvPr/>
        </p:nvSpPr>
        <p:spPr>
          <a:xfrm>
            <a:off x="755576" y="548680"/>
            <a:ext cx="8102704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t" hangingPunct="0">
              <a:spcBef>
                <a:spcPct val="0"/>
              </a:spcBef>
              <a:spcAft>
                <a:spcPct val="0"/>
              </a:spcAft>
            </a:pPr>
            <a:endParaRPr lang="tr-TR" sz="2000" dirty="0" smtClean="0"/>
          </a:p>
          <a:p>
            <a:pPr lvl="0" eaLnBrk="0" fontAlgn="t" hangingPunct="0">
              <a:spcBef>
                <a:spcPct val="0"/>
              </a:spcBef>
              <a:spcAft>
                <a:spcPct val="0"/>
              </a:spcAft>
            </a:pPr>
            <a:r>
              <a:rPr lang="tr-TR" sz="2000" dirty="0" smtClean="0"/>
              <a:t>Bir örnek çözelim. </a:t>
            </a:r>
            <a:br>
              <a:rPr lang="tr-TR" sz="2000" dirty="0" smtClean="0"/>
            </a:br>
            <a:r>
              <a:rPr lang="tr-TR" sz="2000" dirty="0" smtClean="0"/>
              <a:t>Örn: y = f(x) = x</a:t>
            </a:r>
            <a:r>
              <a:rPr lang="tr-TR" sz="2000" baseline="30000" dirty="0" smtClean="0"/>
              <a:t>3</a:t>
            </a:r>
            <a:r>
              <a:rPr lang="tr-TR" sz="2000" dirty="0" smtClean="0"/>
              <a:t> - x -1 = 0 fonksiyonunun [1,2] aralığındaki kökünü </a:t>
            </a:r>
            <a:r>
              <a:rPr lang="tr-TR" sz="2000" dirty="0" err="1" smtClean="0"/>
              <a:t>bisection</a:t>
            </a:r>
            <a:r>
              <a:rPr lang="tr-TR" sz="2000" dirty="0" smtClean="0"/>
              <a:t> </a:t>
            </a:r>
            <a:r>
              <a:rPr lang="tr-TR" sz="2000" dirty="0" err="1" smtClean="0"/>
              <a:t>method</a:t>
            </a:r>
            <a:r>
              <a:rPr lang="tr-TR" sz="2000" dirty="0" smtClean="0"/>
              <a:t> ile bulunuz. </a:t>
            </a:r>
          </a:p>
          <a:p>
            <a:pPr lvl="0" eaLnBrk="0" fontAlgn="t" hangingPunct="0">
              <a:spcBef>
                <a:spcPct val="0"/>
              </a:spcBef>
              <a:spcAft>
                <a:spcPct val="0"/>
              </a:spcAft>
            </a:pPr>
            <a:endParaRPr lang="tr-TR" sz="2000" dirty="0" smtClean="0"/>
          </a:p>
          <a:p>
            <a:pPr lvl="0" eaLnBrk="0" fontAlgn="t" hangingPunct="0">
              <a:spcBef>
                <a:spcPct val="0"/>
              </a:spcBef>
              <a:spcAft>
                <a:spcPct val="0"/>
              </a:spcAft>
            </a:pPr>
            <a:r>
              <a:rPr lang="tr-TR" sz="2000" dirty="0" smtClean="0"/>
              <a:t/>
            </a:r>
            <a:br>
              <a:rPr lang="tr-TR" sz="2000" dirty="0" smtClean="0"/>
            </a:br>
            <a:r>
              <a:rPr lang="tr-TR" sz="2000" dirty="0" smtClean="0"/>
              <a:t>1.Adım: </a:t>
            </a:r>
            <a:br>
              <a:rPr lang="tr-TR" sz="2000" dirty="0" smtClean="0"/>
            </a:br>
            <a:r>
              <a:rPr lang="tr-TR" sz="2000" dirty="0" smtClean="0"/>
              <a:t>f(1) = 1</a:t>
            </a:r>
            <a:r>
              <a:rPr lang="tr-TR" sz="2000" baseline="30000" dirty="0" smtClean="0"/>
              <a:t>3</a:t>
            </a:r>
            <a:r>
              <a:rPr lang="tr-TR" sz="2000" dirty="0" smtClean="0"/>
              <a:t> -1 -1 = -1 </a:t>
            </a:r>
            <a:br>
              <a:rPr lang="tr-TR" sz="2000" dirty="0" smtClean="0"/>
            </a:br>
            <a:r>
              <a:rPr lang="tr-TR" sz="2000" dirty="0" smtClean="0"/>
              <a:t>f(2) = 2</a:t>
            </a:r>
            <a:r>
              <a:rPr lang="tr-TR" sz="2000" baseline="30000" dirty="0" smtClean="0"/>
              <a:t>3</a:t>
            </a:r>
            <a:r>
              <a:rPr lang="tr-TR" sz="2000" dirty="0" smtClean="0"/>
              <a:t> -2 - 1 = 5 </a:t>
            </a:r>
            <a:br>
              <a:rPr lang="tr-TR" sz="2000" dirty="0" smtClean="0"/>
            </a:br>
            <a:r>
              <a:rPr lang="tr-TR" sz="2000" dirty="0" smtClean="0"/>
              <a:t>c =( 1 + 2 ) /2 = 1.5 </a:t>
            </a:r>
            <a:br>
              <a:rPr lang="tr-TR" sz="2000" dirty="0" smtClean="0"/>
            </a:br>
            <a:r>
              <a:rPr lang="tr-TR" sz="2000" dirty="0" smtClean="0"/>
              <a:t>f(c) = 1.5</a:t>
            </a:r>
            <a:r>
              <a:rPr lang="tr-TR" sz="2000" baseline="30000" dirty="0" smtClean="0"/>
              <a:t>3</a:t>
            </a:r>
            <a:r>
              <a:rPr lang="tr-TR" sz="2000" dirty="0" smtClean="0"/>
              <a:t> - 1.5 - 1 = 0.875000 </a:t>
            </a:r>
            <a:br>
              <a:rPr lang="tr-TR" sz="2000" dirty="0" smtClean="0"/>
            </a:br>
            <a:r>
              <a:rPr lang="tr-TR" sz="2000" dirty="0" smtClean="0"/>
              <a:t>f(1)*f(1.5) ters işaretli.Yeni aralık [1,1.5] </a:t>
            </a:r>
          </a:p>
          <a:p>
            <a:pPr lvl="0" eaLnBrk="0" fontAlgn="t" hangingPunct="0">
              <a:spcBef>
                <a:spcPct val="0"/>
              </a:spcBef>
              <a:spcAft>
                <a:spcPct val="0"/>
              </a:spcAft>
            </a:pPr>
            <a:endParaRPr lang="tr-TR" sz="2000" dirty="0" smtClean="0"/>
          </a:p>
          <a:p>
            <a:pPr lvl="0" eaLnBrk="0" fontAlgn="t" hangingPunct="0">
              <a:spcBef>
                <a:spcPct val="0"/>
              </a:spcBef>
              <a:spcAft>
                <a:spcPct val="0"/>
              </a:spcAft>
            </a:pPr>
            <a:r>
              <a:rPr lang="tr-TR" sz="2000" dirty="0" smtClean="0"/>
              <a:t>2.Adım:</a:t>
            </a:r>
            <a:br>
              <a:rPr lang="tr-TR" sz="2000" dirty="0" smtClean="0"/>
            </a:br>
            <a:r>
              <a:rPr lang="tr-TR" sz="2000" dirty="0" smtClean="0"/>
              <a:t>f(1) = -1</a:t>
            </a:r>
            <a:br>
              <a:rPr lang="tr-TR" sz="2000" dirty="0" smtClean="0"/>
            </a:br>
            <a:r>
              <a:rPr lang="tr-TR" sz="2000" dirty="0" smtClean="0"/>
              <a:t>f(1.5) = 0.87500</a:t>
            </a:r>
            <a:br>
              <a:rPr lang="tr-TR" sz="2000" dirty="0" smtClean="0"/>
            </a:br>
            <a:r>
              <a:rPr lang="tr-TR" sz="2000" dirty="0" smtClean="0"/>
              <a:t>c = (1 + 1.5)/2 = 1.25</a:t>
            </a:r>
            <a:br>
              <a:rPr lang="tr-TR" sz="2000" dirty="0" smtClean="0"/>
            </a:br>
            <a:r>
              <a:rPr lang="tr-TR" sz="2000" dirty="0" smtClean="0"/>
              <a:t>f(c) = f(1.25) = 1.25</a:t>
            </a:r>
            <a:r>
              <a:rPr lang="tr-TR" sz="2000" baseline="30000" dirty="0" smtClean="0"/>
              <a:t>3</a:t>
            </a:r>
            <a:r>
              <a:rPr lang="tr-TR" sz="2000" dirty="0" smtClean="0"/>
              <a:t> - 1.25 - 1 =-0.29688</a:t>
            </a:r>
            <a:br>
              <a:rPr lang="tr-TR" sz="2000" dirty="0" smtClean="0"/>
            </a:br>
            <a:r>
              <a:rPr lang="tr-TR" sz="2000" dirty="0" smtClean="0"/>
              <a:t>f(1.25) ve f(1.5) ters işaretli.Yeni aralık [1.25,1.5] </a:t>
            </a:r>
            <a:br>
              <a:rPr lang="tr-TR" sz="2000" dirty="0" smtClean="0"/>
            </a:br>
            <a:r>
              <a:rPr lang="tr-TR" sz="2000" dirty="0" smtClean="0"/>
              <a:t/>
            </a:r>
            <a:br>
              <a:rPr lang="tr-TR" sz="2000" dirty="0" smtClean="0"/>
            </a:br>
            <a:endParaRPr lang="tr-TR" sz="2000" dirty="0" smtClean="0">
              <a:latin typeface="Arial" pitchFamily="34" charset="0"/>
            </a:endParaRPr>
          </a:p>
        </p:txBody>
      </p:sp>
      <p:pic>
        <p:nvPicPr>
          <p:cNvPr id="4" name="Picture 6" descr="http://3.bp.blogspot.com/_jwFFsjXPRMo/Sohx6ZRbpKI/AAAAAAAAAEY/P4l7ke_4Icg/s320/nmrc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57786" y="1500174"/>
            <a:ext cx="3571932" cy="2716959"/>
          </a:xfrm>
          <a:prstGeom prst="rect">
            <a:avLst/>
          </a:prstGeom>
          <a:noFill/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827584" y="2420888"/>
            <a:ext cx="7143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err="1" smtClean="0"/>
              <a:t>SağSınır</a:t>
            </a:r>
            <a:r>
              <a:rPr lang="tr-TR" sz="2400" b="1" dirty="0" smtClean="0"/>
              <a:t>     </a:t>
            </a:r>
            <a:r>
              <a:rPr lang="tr-TR" sz="2400" b="1" dirty="0" err="1" smtClean="0"/>
              <a:t>SolSınır</a:t>
            </a:r>
            <a:r>
              <a:rPr lang="tr-TR" sz="2400" dirty="0" smtClean="0"/>
              <a:t/>
            </a:r>
            <a:br>
              <a:rPr lang="tr-TR" sz="2400" dirty="0" smtClean="0"/>
            </a:br>
            <a:r>
              <a:rPr lang="tr-TR" sz="2400" dirty="0" smtClean="0"/>
              <a:t>1.00000    2.00000</a:t>
            </a:r>
            <a:br>
              <a:rPr lang="tr-TR" sz="2400" dirty="0" smtClean="0"/>
            </a:br>
            <a:r>
              <a:rPr lang="tr-TR" sz="2400" dirty="0" smtClean="0"/>
              <a:t>1.00000    1.50000</a:t>
            </a:r>
            <a:br>
              <a:rPr lang="tr-TR" sz="2400" dirty="0" smtClean="0"/>
            </a:br>
            <a:r>
              <a:rPr lang="tr-TR" sz="2400" dirty="0" smtClean="0"/>
              <a:t>1.25000    1.50000</a:t>
            </a:r>
            <a:br>
              <a:rPr lang="tr-TR" sz="2400" dirty="0" smtClean="0"/>
            </a:br>
            <a:r>
              <a:rPr lang="tr-TR" sz="2400" dirty="0" smtClean="0"/>
              <a:t>* * *</a:t>
            </a:r>
            <a:br>
              <a:rPr lang="tr-TR" sz="2400" dirty="0" smtClean="0"/>
            </a:br>
            <a:r>
              <a:rPr lang="tr-TR" sz="2400" dirty="0" smtClean="0"/>
              <a:t>* * *</a:t>
            </a:r>
            <a:br>
              <a:rPr lang="tr-TR" sz="2400" dirty="0" smtClean="0"/>
            </a:br>
            <a:r>
              <a:rPr lang="tr-TR" sz="2400" dirty="0" smtClean="0"/>
              <a:t>1.324717    1.324718</a:t>
            </a:r>
            <a:br>
              <a:rPr lang="tr-TR" sz="2400" dirty="0" smtClean="0"/>
            </a:br>
            <a:r>
              <a:rPr lang="tr-TR" sz="2400" dirty="0" smtClean="0"/>
              <a:t>20. adımda karşımıza gelen sonuç. </a:t>
            </a:r>
            <a:endParaRPr lang="tr-TR" sz="2000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dörtgen"/>
          <p:cNvSpPr/>
          <p:nvPr/>
        </p:nvSpPr>
        <p:spPr>
          <a:xfrm>
            <a:off x="971600" y="2276873"/>
            <a:ext cx="7272808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smtClean="0"/>
              <a:t>def </a:t>
            </a:r>
            <a:r>
              <a:rPr lang="tr-TR" sz="1400" dirty="0" err="1" smtClean="0"/>
              <a:t>squareRootBi</a:t>
            </a:r>
            <a:r>
              <a:rPr lang="tr-TR" sz="1400" dirty="0" smtClean="0"/>
              <a:t>(x, epsilon):</a:t>
            </a:r>
          </a:p>
          <a:p>
            <a:r>
              <a:rPr lang="tr-TR" sz="1400" dirty="0" smtClean="0"/>
              <a:t>    """"</a:t>
            </a:r>
            <a:r>
              <a:rPr lang="tr-TR" sz="1400" dirty="0" err="1" smtClean="0"/>
              <a:t>Assume</a:t>
            </a:r>
            <a:r>
              <a:rPr lang="tr-TR" sz="1400" dirty="0" smtClean="0"/>
              <a:t> y&gt;=0 </a:t>
            </a:r>
            <a:r>
              <a:rPr lang="tr-TR" sz="1400" dirty="0" err="1" smtClean="0"/>
              <a:t>and</a:t>
            </a:r>
            <a:r>
              <a:rPr lang="tr-TR" sz="1400" dirty="0" smtClean="0"/>
              <a:t> epsilon&gt;0</a:t>
            </a:r>
          </a:p>
          <a:p>
            <a:r>
              <a:rPr lang="tr-TR" sz="1400" dirty="0" smtClean="0"/>
              <a:t>    </a:t>
            </a:r>
            <a:r>
              <a:rPr lang="tr-TR" sz="1400" dirty="0" err="1" smtClean="0"/>
              <a:t>Return</a:t>
            </a:r>
            <a:r>
              <a:rPr lang="tr-TR" sz="1400" dirty="0" smtClean="0"/>
              <a:t> y s.t. y*y is </a:t>
            </a:r>
            <a:r>
              <a:rPr lang="tr-TR" sz="1400" dirty="0" err="1" smtClean="0"/>
              <a:t>within</a:t>
            </a:r>
            <a:r>
              <a:rPr lang="tr-TR" sz="1400" dirty="0" smtClean="0"/>
              <a:t> epsilon of x"""</a:t>
            </a:r>
          </a:p>
          <a:p>
            <a:r>
              <a:rPr lang="tr-TR" sz="1400" dirty="0" smtClean="0"/>
              <a:t>    </a:t>
            </a:r>
            <a:r>
              <a:rPr lang="tr-TR" sz="1400" dirty="0" err="1" smtClean="0"/>
              <a:t>assert</a:t>
            </a:r>
            <a:r>
              <a:rPr lang="tr-TR" sz="1400" dirty="0" smtClean="0"/>
              <a:t> epsilon &gt; 0, 'epsilon </a:t>
            </a:r>
            <a:r>
              <a:rPr lang="tr-TR" sz="1400" dirty="0" err="1" smtClean="0"/>
              <a:t>must</a:t>
            </a:r>
            <a:r>
              <a:rPr lang="tr-TR" sz="1400" dirty="0" smtClean="0"/>
              <a:t> be </a:t>
            </a:r>
            <a:r>
              <a:rPr lang="tr-TR" sz="1400" dirty="0" err="1" smtClean="0"/>
              <a:t>postive</a:t>
            </a:r>
            <a:r>
              <a:rPr lang="tr-TR" sz="1400" dirty="0" smtClean="0"/>
              <a:t>, not' + </a:t>
            </a:r>
            <a:r>
              <a:rPr lang="tr-TR" sz="1400" dirty="0" err="1" smtClean="0"/>
              <a:t>str</a:t>
            </a:r>
            <a:r>
              <a:rPr lang="tr-TR" sz="1400" dirty="0" smtClean="0"/>
              <a:t>(epsilon)</a:t>
            </a:r>
          </a:p>
          <a:p>
            <a:r>
              <a:rPr lang="tr-TR" sz="1400" dirty="0" smtClean="0"/>
              <a:t>    </a:t>
            </a:r>
            <a:r>
              <a:rPr lang="tr-TR" sz="1400" dirty="0" err="1" smtClean="0"/>
              <a:t>low</a:t>
            </a:r>
            <a:r>
              <a:rPr lang="tr-TR" sz="1400" dirty="0" smtClean="0"/>
              <a:t> = 0</a:t>
            </a:r>
          </a:p>
          <a:p>
            <a:r>
              <a:rPr lang="tr-TR" sz="1400" dirty="0" smtClean="0"/>
              <a:t>    </a:t>
            </a:r>
            <a:r>
              <a:rPr lang="tr-TR" sz="1400" dirty="0" err="1" smtClean="0"/>
              <a:t>high</a:t>
            </a:r>
            <a:r>
              <a:rPr lang="tr-TR" sz="1400" dirty="0" smtClean="0"/>
              <a:t> = </a:t>
            </a:r>
            <a:r>
              <a:rPr lang="tr-TR" sz="1400" dirty="0" err="1" smtClean="0"/>
              <a:t>max</a:t>
            </a:r>
            <a:r>
              <a:rPr lang="tr-TR" sz="1400" dirty="0" smtClean="0"/>
              <a:t>(x, 1)</a:t>
            </a:r>
          </a:p>
          <a:p>
            <a:r>
              <a:rPr lang="tr-TR" sz="1400" dirty="0" smtClean="0"/>
              <a:t>    </a:t>
            </a:r>
            <a:r>
              <a:rPr lang="tr-TR" sz="1400" dirty="0" err="1" smtClean="0"/>
              <a:t>guess</a:t>
            </a:r>
            <a:r>
              <a:rPr lang="tr-TR" sz="1400" dirty="0" smtClean="0"/>
              <a:t> = (</a:t>
            </a:r>
            <a:r>
              <a:rPr lang="tr-TR" sz="1400" dirty="0" err="1" smtClean="0"/>
              <a:t>low</a:t>
            </a:r>
            <a:r>
              <a:rPr lang="tr-TR" sz="1400" dirty="0" smtClean="0"/>
              <a:t> + </a:t>
            </a:r>
            <a:r>
              <a:rPr lang="tr-TR" sz="1400" dirty="0" err="1" smtClean="0"/>
              <a:t>high</a:t>
            </a:r>
            <a:r>
              <a:rPr lang="tr-TR" sz="1400" dirty="0" smtClean="0"/>
              <a:t>)/2.0</a:t>
            </a:r>
          </a:p>
          <a:p>
            <a:r>
              <a:rPr lang="tr-TR" sz="1400" dirty="0" smtClean="0"/>
              <a:t>    </a:t>
            </a:r>
            <a:r>
              <a:rPr lang="tr-TR" sz="1400" dirty="0" err="1" smtClean="0"/>
              <a:t>ctr</a:t>
            </a:r>
            <a:r>
              <a:rPr lang="tr-TR" sz="1400" dirty="0" smtClean="0"/>
              <a:t> = 1</a:t>
            </a:r>
          </a:p>
          <a:p>
            <a:r>
              <a:rPr lang="tr-TR" sz="1400" dirty="0" err="1" smtClean="0"/>
              <a:t>while</a:t>
            </a:r>
            <a:r>
              <a:rPr lang="tr-TR" sz="1400" dirty="0" smtClean="0"/>
              <a:t> </a:t>
            </a:r>
            <a:r>
              <a:rPr lang="tr-TR" sz="1400" dirty="0" err="1" smtClean="0"/>
              <a:t>abs</a:t>
            </a:r>
            <a:r>
              <a:rPr lang="tr-TR" sz="1400" dirty="0" smtClean="0"/>
              <a:t>(</a:t>
            </a:r>
            <a:r>
              <a:rPr lang="tr-TR" sz="1400" dirty="0" err="1" smtClean="0"/>
              <a:t>guess</a:t>
            </a:r>
            <a:r>
              <a:rPr lang="tr-TR" sz="1400" dirty="0" smtClean="0"/>
              <a:t>**2 - x) &gt; epsilon </a:t>
            </a:r>
            <a:r>
              <a:rPr lang="tr-TR" sz="1400" dirty="0" err="1" smtClean="0"/>
              <a:t>and</a:t>
            </a:r>
            <a:r>
              <a:rPr lang="tr-TR" sz="1400" dirty="0" smtClean="0"/>
              <a:t> </a:t>
            </a:r>
            <a:r>
              <a:rPr lang="tr-TR" sz="1400" dirty="0" err="1" smtClean="0"/>
              <a:t>ctr</a:t>
            </a:r>
            <a:r>
              <a:rPr lang="tr-TR" sz="1400" dirty="0" smtClean="0"/>
              <a:t> &lt;= 100:</a:t>
            </a:r>
          </a:p>
          <a:p>
            <a:r>
              <a:rPr lang="tr-TR" sz="1400" dirty="0" smtClean="0"/>
              <a:t>    #</a:t>
            </a:r>
            <a:r>
              <a:rPr lang="tr-TR" sz="1400" dirty="0" err="1" smtClean="0"/>
              <a:t>print</a:t>
            </a:r>
            <a:r>
              <a:rPr lang="tr-TR" sz="1400" dirty="0" smtClean="0"/>
              <a:t> '</a:t>
            </a:r>
            <a:r>
              <a:rPr lang="tr-TR" sz="1400" dirty="0" err="1" smtClean="0"/>
              <a:t>low</a:t>
            </a:r>
            <a:r>
              <a:rPr lang="tr-TR" sz="1400" dirty="0" smtClean="0"/>
              <a:t>:', </a:t>
            </a:r>
            <a:r>
              <a:rPr lang="tr-TR" sz="1400" dirty="0" err="1" smtClean="0"/>
              <a:t>low</a:t>
            </a:r>
            <a:r>
              <a:rPr lang="tr-TR" sz="1400" dirty="0" smtClean="0"/>
              <a:t>, '</a:t>
            </a:r>
            <a:r>
              <a:rPr lang="tr-TR" sz="1400" dirty="0" err="1" smtClean="0"/>
              <a:t>high</a:t>
            </a:r>
            <a:r>
              <a:rPr lang="tr-TR" sz="1400" dirty="0" smtClean="0"/>
              <a:t>:', </a:t>
            </a:r>
            <a:r>
              <a:rPr lang="tr-TR" sz="1400" dirty="0" err="1" smtClean="0"/>
              <a:t>high</a:t>
            </a:r>
            <a:r>
              <a:rPr lang="tr-TR" sz="1400" dirty="0" smtClean="0"/>
              <a:t>, '</a:t>
            </a:r>
            <a:r>
              <a:rPr lang="tr-TR" sz="1400" dirty="0" err="1" smtClean="0"/>
              <a:t>guess</a:t>
            </a:r>
            <a:r>
              <a:rPr lang="tr-TR" sz="1400" dirty="0" smtClean="0"/>
              <a:t>:', </a:t>
            </a:r>
            <a:r>
              <a:rPr lang="tr-TR" sz="1400" dirty="0" err="1" smtClean="0"/>
              <a:t>guess</a:t>
            </a:r>
            <a:endParaRPr lang="tr-TR" sz="1400" dirty="0" smtClean="0"/>
          </a:p>
          <a:p>
            <a:r>
              <a:rPr lang="tr-TR" sz="1400" dirty="0" smtClean="0"/>
              <a:t>    </a:t>
            </a:r>
            <a:r>
              <a:rPr lang="tr-TR" sz="1400" dirty="0" err="1" smtClean="0"/>
              <a:t>if</a:t>
            </a:r>
            <a:r>
              <a:rPr lang="tr-TR" sz="1400" dirty="0" smtClean="0"/>
              <a:t> </a:t>
            </a:r>
            <a:r>
              <a:rPr lang="tr-TR" sz="1400" dirty="0" err="1" smtClean="0"/>
              <a:t>guess</a:t>
            </a:r>
            <a:r>
              <a:rPr lang="tr-TR" sz="1400" dirty="0" smtClean="0"/>
              <a:t>**2 &lt; x:</a:t>
            </a:r>
          </a:p>
          <a:p>
            <a:r>
              <a:rPr lang="tr-TR" sz="1400" dirty="0" smtClean="0"/>
              <a:t>        </a:t>
            </a:r>
            <a:r>
              <a:rPr lang="tr-TR" sz="1400" dirty="0" err="1" smtClean="0"/>
              <a:t>low</a:t>
            </a:r>
            <a:r>
              <a:rPr lang="tr-TR" sz="1400" dirty="0" smtClean="0"/>
              <a:t> = </a:t>
            </a:r>
            <a:r>
              <a:rPr lang="tr-TR" sz="1400" dirty="0" err="1" smtClean="0"/>
              <a:t>guess</a:t>
            </a:r>
            <a:endParaRPr lang="tr-TR" sz="1400" dirty="0" smtClean="0"/>
          </a:p>
          <a:p>
            <a:r>
              <a:rPr lang="tr-TR" sz="1400" dirty="0" smtClean="0"/>
              <a:t>    else:</a:t>
            </a:r>
          </a:p>
          <a:p>
            <a:r>
              <a:rPr lang="tr-TR" sz="1400" dirty="0" smtClean="0"/>
              <a:t>        </a:t>
            </a:r>
            <a:r>
              <a:rPr lang="tr-TR" sz="1400" dirty="0" err="1" smtClean="0"/>
              <a:t>high</a:t>
            </a:r>
            <a:r>
              <a:rPr lang="tr-TR" sz="1400" dirty="0" smtClean="0"/>
              <a:t> = </a:t>
            </a:r>
            <a:r>
              <a:rPr lang="tr-TR" sz="1400" dirty="0" err="1" smtClean="0"/>
              <a:t>guess</a:t>
            </a:r>
            <a:endParaRPr lang="tr-TR" sz="1400" dirty="0" smtClean="0"/>
          </a:p>
          <a:p>
            <a:r>
              <a:rPr lang="tr-TR" sz="1400" dirty="0" smtClean="0"/>
              <a:t>    </a:t>
            </a:r>
            <a:r>
              <a:rPr lang="tr-TR" sz="1400" dirty="0" err="1" smtClean="0"/>
              <a:t>guess</a:t>
            </a:r>
            <a:r>
              <a:rPr lang="tr-TR" sz="1400" dirty="0" smtClean="0"/>
              <a:t> = (</a:t>
            </a:r>
            <a:r>
              <a:rPr lang="tr-TR" sz="1400" dirty="0" err="1" smtClean="0"/>
              <a:t>low</a:t>
            </a:r>
            <a:r>
              <a:rPr lang="tr-TR" sz="1400" dirty="0" smtClean="0"/>
              <a:t> + </a:t>
            </a:r>
            <a:r>
              <a:rPr lang="tr-TR" sz="1400" dirty="0" err="1" smtClean="0"/>
              <a:t>high</a:t>
            </a:r>
            <a:r>
              <a:rPr lang="tr-TR" sz="1400" dirty="0" smtClean="0"/>
              <a:t>)/2.0</a:t>
            </a:r>
          </a:p>
          <a:p>
            <a:r>
              <a:rPr lang="tr-TR" sz="1400" dirty="0" smtClean="0"/>
              <a:t>    </a:t>
            </a:r>
            <a:r>
              <a:rPr lang="tr-TR" sz="1400" dirty="0" err="1" smtClean="0"/>
              <a:t>ctr</a:t>
            </a:r>
            <a:r>
              <a:rPr lang="tr-TR" sz="1400" dirty="0" smtClean="0"/>
              <a:t> += 1</a:t>
            </a:r>
          </a:p>
          <a:p>
            <a:r>
              <a:rPr lang="tr-TR" sz="1400" dirty="0" err="1" smtClean="0"/>
              <a:t>assert</a:t>
            </a:r>
            <a:r>
              <a:rPr lang="tr-TR" sz="1400" dirty="0" smtClean="0"/>
              <a:t> </a:t>
            </a:r>
            <a:r>
              <a:rPr lang="tr-TR" sz="1400" dirty="0" err="1" smtClean="0"/>
              <a:t>ctr</a:t>
            </a:r>
            <a:r>
              <a:rPr lang="tr-TR" sz="1400" dirty="0" smtClean="0"/>
              <a:t> &lt;= 100, '</a:t>
            </a:r>
            <a:r>
              <a:rPr lang="tr-TR" sz="1400" dirty="0" err="1" smtClean="0"/>
              <a:t>Iteration</a:t>
            </a:r>
            <a:r>
              <a:rPr lang="tr-TR" sz="1400" dirty="0" smtClean="0"/>
              <a:t> </a:t>
            </a:r>
            <a:r>
              <a:rPr lang="tr-TR" sz="1400" dirty="0" err="1" smtClean="0"/>
              <a:t>count</a:t>
            </a:r>
            <a:r>
              <a:rPr lang="tr-TR" sz="1400" dirty="0" smtClean="0"/>
              <a:t> </a:t>
            </a:r>
            <a:r>
              <a:rPr lang="tr-TR" sz="1400" dirty="0" err="1" smtClean="0"/>
              <a:t>exceeded</a:t>
            </a:r>
            <a:r>
              <a:rPr lang="tr-TR" sz="1400" dirty="0" smtClean="0"/>
              <a:t>'</a:t>
            </a:r>
          </a:p>
          <a:p>
            <a:r>
              <a:rPr lang="tr-TR" sz="1400" dirty="0" err="1" smtClean="0"/>
              <a:t>print</a:t>
            </a:r>
            <a:r>
              <a:rPr lang="tr-TR" sz="1400" dirty="0" smtClean="0"/>
              <a:t> '</a:t>
            </a:r>
            <a:r>
              <a:rPr lang="tr-TR" sz="1400" dirty="0" err="1" smtClean="0"/>
              <a:t>Bi</a:t>
            </a:r>
            <a:r>
              <a:rPr lang="tr-TR" sz="1400" dirty="0" smtClean="0"/>
              <a:t> </a:t>
            </a:r>
            <a:r>
              <a:rPr lang="tr-TR" sz="1400" dirty="0" err="1" smtClean="0"/>
              <a:t>method</a:t>
            </a:r>
            <a:r>
              <a:rPr lang="tr-TR" sz="1400" dirty="0" smtClean="0"/>
              <a:t>. </a:t>
            </a:r>
            <a:r>
              <a:rPr lang="tr-TR" sz="1400" dirty="0" err="1" smtClean="0"/>
              <a:t>Num</a:t>
            </a:r>
            <a:r>
              <a:rPr lang="tr-TR" sz="1400" dirty="0" smtClean="0"/>
              <a:t>. </a:t>
            </a:r>
            <a:r>
              <a:rPr lang="tr-TR" sz="1400" dirty="0" err="1" smtClean="0"/>
              <a:t>iterations</a:t>
            </a:r>
            <a:r>
              <a:rPr lang="tr-TR" sz="1400" dirty="0" smtClean="0"/>
              <a:t>:', </a:t>
            </a:r>
            <a:r>
              <a:rPr lang="tr-TR" sz="1400" dirty="0" err="1" smtClean="0"/>
              <a:t>ctr</a:t>
            </a:r>
            <a:r>
              <a:rPr lang="tr-TR" sz="1400" dirty="0" smtClean="0"/>
              <a:t>, '</a:t>
            </a:r>
            <a:r>
              <a:rPr lang="tr-TR" sz="1400" dirty="0" err="1" smtClean="0"/>
              <a:t>Estimate</a:t>
            </a:r>
            <a:r>
              <a:rPr lang="tr-TR" sz="1400" dirty="0" smtClean="0"/>
              <a:t>:', </a:t>
            </a:r>
            <a:r>
              <a:rPr lang="tr-TR" sz="1400" dirty="0" err="1" smtClean="0"/>
              <a:t>guess</a:t>
            </a:r>
            <a:endParaRPr lang="tr-TR" sz="1400" dirty="0" smtClean="0"/>
          </a:p>
          <a:p>
            <a:r>
              <a:rPr lang="tr-TR" sz="1400" dirty="0" err="1" smtClean="0"/>
              <a:t>return</a:t>
            </a:r>
            <a:r>
              <a:rPr lang="tr-TR" sz="1400" dirty="0" smtClean="0"/>
              <a:t> </a:t>
            </a:r>
            <a:r>
              <a:rPr lang="tr-TR" sz="1400" dirty="0" err="1" smtClean="0"/>
              <a:t>guess</a:t>
            </a:r>
            <a:endParaRPr lang="tr-TR" sz="1400" dirty="0"/>
          </a:p>
        </p:txBody>
      </p:sp>
      <p:sp>
        <p:nvSpPr>
          <p:cNvPr id="3" name="2 Metin kutusu"/>
          <p:cNvSpPr txBox="1"/>
          <p:nvPr/>
        </p:nvSpPr>
        <p:spPr>
          <a:xfrm>
            <a:off x="827584" y="1412776"/>
            <a:ext cx="4643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/>
              <a:t>Örnek  program</a:t>
            </a:r>
            <a:endParaRPr lang="tr-TR" sz="2800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etin kutusu"/>
          <p:cNvSpPr txBox="1"/>
          <p:nvPr/>
        </p:nvSpPr>
        <p:spPr bwMode="auto">
          <a:xfrm>
            <a:off x="1043608" y="1484784"/>
            <a:ext cx="3600400" cy="5232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tr-TR" sz="2800" dirty="0" smtClean="0"/>
              <a:t>Programı Çıktısı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420888"/>
            <a:ext cx="7778958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800" dirty="0" smtClean="0"/>
              <a:t>KAYNAKÇA</a:t>
            </a:r>
            <a:endParaRPr lang="tr-TR" sz="2800" dirty="0"/>
          </a:p>
        </p:txBody>
      </p:sp>
      <p:sp>
        <p:nvSpPr>
          <p:cNvPr id="2" name="1 İçerik Yer Tutucusu"/>
          <p:cNvSpPr>
            <a:spLocks noGrp="1"/>
          </p:cNvSpPr>
          <p:nvPr>
            <p:ph idx="1"/>
          </p:nvPr>
        </p:nvSpPr>
        <p:spPr>
          <a:xfrm>
            <a:off x="899592" y="2276872"/>
            <a:ext cx="7787208" cy="3730419"/>
          </a:xfrm>
        </p:spPr>
        <p:txBody>
          <a:bodyPr>
            <a:normAutofit/>
          </a:bodyPr>
          <a:lstStyle/>
          <a:p>
            <a:r>
              <a:rPr lang="tr-TR" dirty="0" smtClean="0"/>
              <a:t>MIT </a:t>
            </a:r>
            <a:r>
              <a:rPr lang="tr-TR" dirty="0" err="1" smtClean="0"/>
              <a:t>OpenCourseWare</a:t>
            </a:r>
            <a:r>
              <a:rPr lang="tr-TR" dirty="0" smtClean="0"/>
              <a:t> </a:t>
            </a:r>
          </a:p>
          <a:p>
            <a:pPr>
              <a:buNone/>
            </a:pPr>
            <a:r>
              <a:rPr lang="tr-TR" u="sng" dirty="0" smtClean="0"/>
              <a:t>http://ocw.mit.edu </a:t>
            </a:r>
          </a:p>
          <a:p>
            <a:pPr>
              <a:buNone/>
            </a:pPr>
            <a:r>
              <a:rPr lang="tr-TR" dirty="0" smtClean="0"/>
              <a:t> </a:t>
            </a:r>
            <a:r>
              <a:rPr lang="en-US" dirty="0" smtClean="0"/>
              <a:t>6.00 Introduction to Computer Science and </a:t>
            </a:r>
            <a:endParaRPr lang="tr-TR" dirty="0" smtClean="0"/>
          </a:p>
          <a:p>
            <a:pPr>
              <a:buNone/>
            </a:pPr>
            <a:r>
              <a:rPr lang="en-US" dirty="0" smtClean="0"/>
              <a:t>Programming, Fall 2008 </a:t>
            </a:r>
            <a:endParaRPr lang="tr-TR" dirty="0" smtClean="0"/>
          </a:p>
          <a:p>
            <a:r>
              <a:rPr lang="tr-TR" smtClean="0"/>
              <a:t>http</a:t>
            </a:r>
            <a:r>
              <a:rPr lang="tr-TR" dirty="0" smtClean="0"/>
              <a:t>://wiki.pardus-linux.org/index.php/Python</a:t>
            </a:r>
          </a:p>
          <a:p>
            <a:r>
              <a:rPr lang="tr-TR" dirty="0" smtClean="0"/>
              <a:t>http://www.</a:t>
            </a:r>
            <a:r>
              <a:rPr lang="tr-TR" dirty="0" err="1" smtClean="0"/>
              <a:t>python</a:t>
            </a:r>
            <a:r>
              <a:rPr lang="tr-TR" dirty="0" smtClean="0"/>
              <a:t>.</a:t>
            </a:r>
            <a:r>
              <a:rPr lang="tr-TR" dirty="0" err="1" smtClean="0"/>
              <a:t>quotaless</a:t>
            </a:r>
            <a:r>
              <a:rPr lang="tr-TR" dirty="0" smtClean="0"/>
              <a:t>.com/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İçerik Yer Tutucusu"/>
          <p:cNvSpPr>
            <a:spLocks noGrp="1"/>
          </p:cNvSpPr>
          <p:nvPr>
            <p:ph idx="1"/>
          </p:nvPr>
        </p:nvSpPr>
        <p:spPr>
          <a:xfrm>
            <a:off x="1259632" y="2564904"/>
            <a:ext cx="6984776" cy="3449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dirty="0" smtClean="0"/>
              <a:t>Python’da temel olarak iki farklı sayı</a:t>
            </a:r>
          </a:p>
          <a:p>
            <a:pPr>
              <a:buNone/>
            </a:pPr>
            <a:r>
              <a:rPr lang="tr-TR" dirty="0" smtClean="0"/>
              <a:t>tipi vardır:</a:t>
            </a:r>
          </a:p>
          <a:p>
            <a:r>
              <a:rPr lang="tr-TR" dirty="0" smtClean="0"/>
              <a:t>1. Tamsayılar (</a:t>
            </a:r>
            <a:r>
              <a:rPr lang="tr-TR" dirty="0" err="1" smtClean="0"/>
              <a:t>Integers</a:t>
            </a:r>
            <a:r>
              <a:rPr lang="tr-TR" dirty="0" smtClean="0"/>
              <a:t>)</a:t>
            </a:r>
          </a:p>
          <a:p>
            <a:r>
              <a:rPr lang="tr-TR" dirty="0" smtClean="0"/>
              <a:t>2. Ondalık Sayılar (</a:t>
            </a:r>
            <a:r>
              <a:rPr lang="tr-TR" dirty="0" err="1" smtClean="0"/>
              <a:t>Floats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2 Metin kutusu"/>
          <p:cNvSpPr txBox="1"/>
          <p:nvPr/>
        </p:nvSpPr>
        <p:spPr bwMode="auto">
          <a:xfrm>
            <a:off x="1115616" y="1196752"/>
            <a:ext cx="6552728" cy="5847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tr-TR" sz="3200" b="1" dirty="0" smtClean="0"/>
              <a:t>PYTHON’DA SAYI TİPLERİ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İçerik Yer Tutucusu"/>
          <p:cNvSpPr>
            <a:spLocks noGrp="1"/>
          </p:cNvSpPr>
          <p:nvPr>
            <p:ph idx="1"/>
          </p:nvPr>
        </p:nvSpPr>
        <p:spPr>
          <a:xfrm>
            <a:off x="755576" y="2420888"/>
            <a:ext cx="7959828" cy="4104456"/>
          </a:xfrm>
        </p:spPr>
        <p:txBody>
          <a:bodyPr>
            <a:normAutofit fontScale="55000" lnSpcReduction="20000"/>
          </a:bodyPr>
          <a:lstStyle/>
          <a:p>
            <a:r>
              <a:rPr lang="tr-TR" sz="3300" dirty="0" smtClean="0"/>
              <a:t>Tamsayılar, ondalık bir kısım içermeyen sayılardır. Mesela “5”, “20”, “17” </a:t>
            </a:r>
          </a:p>
          <a:p>
            <a:pPr>
              <a:buNone/>
            </a:pPr>
            <a:r>
              <a:rPr lang="tr-TR" sz="3300" dirty="0" smtClean="0"/>
              <a:t>gibi sayılara tamsayı</a:t>
            </a:r>
          </a:p>
          <a:p>
            <a:pPr>
              <a:buNone/>
            </a:pPr>
            <a:r>
              <a:rPr lang="tr-TR" sz="3300" dirty="0" smtClean="0"/>
              <a:t>adı verilir. </a:t>
            </a:r>
            <a:r>
              <a:rPr lang="tr-TR" sz="3300" dirty="0" err="1" smtClean="0"/>
              <a:t>Pyton’da</a:t>
            </a:r>
            <a:r>
              <a:rPr lang="tr-TR" sz="3300" dirty="0" smtClean="0"/>
              <a:t> tamsayılar(</a:t>
            </a:r>
            <a:r>
              <a:rPr lang="tr-TR" sz="3300" dirty="0" err="1" smtClean="0"/>
              <a:t>integer</a:t>
            </a:r>
            <a:r>
              <a:rPr lang="tr-TR" sz="3300" dirty="0" smtClean="0"/>
              <a:t>) üsleri alınarak  büyük sayılara </a:t>
            </a:r>
          </a:p>
          <a:p>
            <a:pPr>
              <a:buNone/>
            </a:pPr>
            <a:r>
              <a:rPr lang="tr-TR" sz="3300" dirty="0" smtClean="0"/>
              <a:t>çevrilebilirler.</a:t>
            </a:r>
          </a:p>
          <a:p>
            <a:pPr>
              <a:buNone/>
            </a:pPr>
            <a:r>
              <a:rPr lang="tr-TR" sz="3300" dirty="0" smtClean="0"/>
              <a:t>Örneğin  2 üssü 1000 ile </a:t>
            </a:r>
            <a:r>
              <a:rPr lang="tr-TR" sz="3300" dirty="0" err="1" smtClean="0"/>
              <a:t>long</a:t>
            </a:r>
            <a:r>
              <a:rPr lang="tr-TR" sz="3300" dirty="0" smtClean="0"/>
              <a:t> </a:t>
            </a:r>
            <a:r>
              <a:rPr lang="tr-TR" sz="3300" dirty="0" err="1" smtClean="0"/>
              <a:t>integer</a:t>
            </a:r>
            <a:r>
              <a:rPr lang="tr-TR" sz="3300" dirty="0" smtClean="0"/>
              <a:t> bir sayı elde edilebilir</a:t>
            </a:r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tr-TR" dirty="0" smtClean="0"/>
          </a:p>
          <a:p>
            <a:endParaRPr lang="tr-TR" sz="3300" dirty="0" smtClean="0"/>
          </a:p>
          <a:p>
            <a:r>
              <a:rPr lang="tr-TR" sz="3300" dirty="0" smtClean="0"/>
              <a:t>Ondalık sayılar ise, içinde ondalık bir kısım barındıran sayılardır. Mesela, “12.7”, “5.4”, “56.8”,“0.5” gibi sayılar ondalık sayılardır.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861048"/>
            <a:ext cx="7670212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Python</a:t>
            </a:r>
            <a:r>
              <a:rPr lang="tr-TR" dirty="0" smtClean="0"/>
              <a:t> her modern programlama dili gibi </a:t>
            </a:r>
            <a:r>
              <a:rPr lang="tr-TR" dirty="0" err="1" smtClean="0"/>
              <a:t>float</a:t>
            </a:r>
            <a:r>
              <a:rPr lang="tr-TR" dirty="0" smtClean="0"/>
              <a:t> sayılar için IEEE754 kayan nokta aritmetiği standardını kullanır.</a:t>
            </a:r>
          </a:p>
          <a:p>
            <a:r>
              <a:rPr lang="tr-TR" dirty="0" smtClean="0"/>
              <a:t>Tipik olarak sayılar mantis ve üs formunda gösterilir. Kayan noktalı sayılar da mantis ve üs çiftiyle gösterilir.Bilgisayar </a:t>
            </a:r>
            <a:r>
              <a:rPr lang="tr-TR" dirty="0" err="1" smtClean="0"/>
              <a:t>binary</a:t>
            </a:r>
            <a:r>
              <a:rPr lang="tr-TR" dirty="0" smtClean="0"/>
              <a:t> sistemde çalıştığı için sayılar ikinin üssü şeklinde ifade edilirler.</a:t>
            </a:r>
          </a:p>
          <a:p>
            <a:endParaRPr lang="tr-TR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642918"/>
            <a:ext cx="7944573" cy="5292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620688"/>
            <a:ext cx="8001056" cy="540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714356"/>
            <a:ext cx="7786742" cy="5249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478860"/>
            <a:ext cx="8072494" cy="538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Kök Bulma</a:t>
            </a:r>
            <a:endParaRPr lang="tr-TR" dirty="0"/>
          </a:p>
        </p:txBody>
      </p:sp>
      <p:sp>
        <p:nvSpPr>
          <p:cNvPr id="2" name="1 İçerik Yer Tutucusu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4032448"/>
          </a:xfrm>
        </p:spPr>
        <p:txBody>
          <a:bodyPr/>
          <a:lstStyle/>
          <a:p>
            <a:pPr>
              <a:buNone/>
            </a:pPr>
            <a:r>
              <a:rPr lang="tr-TR" dirty="0" smtClean="0"/>
              <a:t>   Karekök hesaplamak için </a:t>
            </a:r>
            <a:r>
              <a:rPr lang="tr-TR" dirty="0" err="1" smtClean="0"/>
              <a:t>Sqrt</a:t>
            </a:r>
            <a:r>
              <a:rPr lang="tr-TR" dirty="0" smtClean="0"/>
              <a:t>() fonksiyonu kullanılır.Bu fonksiyonu kullanabilmek için </a:t>
            </a:r>
            <a:r>
              <a:rPr lang="tr-TR" dirty="0" err="1" smtClean="0"/>
              <a:t>math</a:t>
            </a:r>
            <a:r>
              <a:rPr lang="tr-TR" dirty="0" smtClean="0"/>
              <a:t> modülünü </a:t>
            </a:r>
            <a:r>
              <a:rPr lang="tr-TR" dirty="0" err="1" smtClean="0"/>
              <a:t>import</a:t>
            </a:r>
            <a:r>
              <a:rPr lang="tr-TR" dirty="0" smtClean="0"/>
              <a:t> ile içe aktarmak gerekir. Örneğin a değişkenine 2’nin karekök değerini atayıp </a:t>
            </a:r>
            <a:r>
              <a:rPr lang="tr-TR" dirty="0" err="1" smtClean="0"/>
              <a:t>a’nın</a:t>
            </a:r>
            <a:r>
              <a:rPr lang="tr-TR" dirty="0" smtClean="0"/>
              <a:t> değerini görelim.</a:t>
            </a:r>
            <a:endParaRPr lang="tr-T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4869160"/>
            <a:ext cx="7277928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1">
  <a:themeElements>
    <a:clrScheme name="Kapsüller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Kapsüll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solidFill>
          <a:schemeClr val="tx1">
            <a:lumMod val="20000"/>
            <a:lumOff val="80000"/>
          </a:schemeClr>
        </a:solidFill>
        <a:ln w="38100">
          <a:solidFill>
            <a:srgbClr val="0070C0"/>
          </a:solidFill>
          <a:miter lim="800000"/>
          <a:headEnd/>
          <a:tailEnd/>
        </a:ln>
        <a:effectLst/>
      </a:spPr>
      <a:bodyPr wrap="square">
        <a:spAutoFit/>
      </a:bodyPr>
      <a:lstStyle>
        <a:defPPr algn="l">
          <a:spcBef>
            <a:spcPct val="20000"/>
          </a:spcBef>
          <a:buClr>
            <a:schemeClr val="tx1"/>
          </a:buClr>
          <a:buSzPct val="75000"/>
          <a:buFont typeface="Wingdings" pitchFamily="2" charset="2"/>
          <a:buNone/>
          <a:defRPr sz="2400" dirty="0" smtClean="0"/>
        </a:defPPr>
      </a:lstStyle>
    </a:txDef>
  </a:objectDefaults>
  <a:extraClrSchemeLst>
    <a:extraClrScheme>
      <a:clrScheme name="Kapsüller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psüller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psüller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psüller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psüller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psüller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psüller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psüller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460</TotalTime>
  <Words>693</Words>
  <PresentationFormat>Ekran Gösterisi (4:3)</PresentationFormat>
  <Paragraphs>92</Paragraphs>
  <Slides>19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Katıştırılmış OLE Hizmet Programları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1" baseType="lpstr">
      <vt:lpstr>Tema1</vt:lpstr>
      <vt:lpstr>Denklem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Kök Bulma</vt:lpstr>
      <vt:lpstr>Not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KAYNAKÇA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2010-10-07T16:26:53Z</dcterms:created>
  <dcterms:modified xsi:type="dcterms:W3CDTF">2013-07-05T15:29:20Z</dcterms:modified>
</cp:coreProperties>
</file>