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97" r:id="rId2"/>
    <p:sldId id="257" r:id="rId3"/>
    <p:sldId id="275" r:id="rId4"/>
    <p:sldId id="258" r:id="rId5"/>
    <p:sldId id="276" r:id="rId6"/>
    <p:sldId id="277" r:id="rId7"/>
    <p:sldId id="278" r:id="rId8"/>
    <p:sldId id="280" r:id="rId9"/>
    <p:sldId id="281" r:id="rId10"/>
    <p:sldId id="282" r:id="rId11"/>
    <p:sldId id="293" r:id="rId12"/>
    <p:sldId id="295" r:id="rId13"/>
    <p:sldId id="284" r:id="rId14"/>
    <p:sldId id="283" r:id="rId15"/>
    <p:sldId id="285" r:id="rId16"/>
    <p:sldId id="296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74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94660"/>
  </p:normalViewPr>
  <p:slideViewPr>
    <p:cSldViewPr>
      <p:cViewPr varScale="1">
        <p:scale>
          <a:sx n="69" d="100"/>
          <a:sy n="69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2AB9-1000-4B58-B5A4-A308EC21198D}" type="datetimeFigureOut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A9444-5F51-4852-9447-A84CF5B386B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29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tr-TR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16E1D-A3B2-4E74-9979-941A090D9439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tr-T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CF228-74AC-4853-B166-51C747D9FF99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47509-13A8-4771-8D18-F67FB10A94CB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E2A13-7431-4ADE-8940-B2A96C8D8DC0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234DE-7AE9-4ABA-B691-E95D351AB10F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B115F-E664-47BD-9200-9C6DAB7DDA96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F2E8C-8E6A-4302-A0E3-F81516281D52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D09A1-075F-41B3-9FB3-9282E9A491DB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99184-942B-48C0-9F91-572641D0A377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AF25D-F6E5-4DB8-903E-96F005D42E52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3B1C2-8940-4726-8A31-830227C0ACA9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4100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1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tr-T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4103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  <p:sp>
            <p:nvSpPr>
              <p:cNvPr id="4104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r-T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2EFBB4-FBDA-41B0-8B01-D6825CD167AE}" type="datetime1">
              <a:rPr lang="tr-TR" smtClean="0"/>
              <a:pPr/>
              <a:t>05.07.2013</a:t>
            </a:fld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2600" b="1">
                <a:solidFill>
                  <a:schemeClr val="bg1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ihza.com/py3/icindekiler_python.html" TargetMode="External"/><Relationship Id="rId2" Type="http://schemas.openxmlformats.org/officeDocument/2006/relationships/hyperlink" Target="http://ocw.mit.edu/courses/electrical-engineering-and-computer-science/6-00-introduction-to-computer-science-and-programming-fall-2008/lecture-video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3400679" y="1071546"/>
            <a:ext cx="321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FIRAT ÜNİVERSİTESİ</a:t>
            </a:r>
          </a:p>
          <a:p>
            <a:pPr algn="ctr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TEKNOLOJİ FAKÜLTESİ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357158" y="4175004"/>
            <a:ext cx="3286148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DERLEYENLER: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Ahmet Can ÇAKIL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Ali Murat GARİPCAN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Özgür AYDIN </a:t>
            </a:r>
          </a:p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Şahin KARA</a:t>
            </a:r>
          </a:p>
        </p:txBody>
      </p:sp>
      <p:sp>
        <p:nvSpPr>
          <p:cNvPr id="7" name="6 Metin kutusu"/>
          <p:cNvSpPr txBox="1"/>
          <p:nvPr/>
        </p:nvSpPr>
        <p:spPr bwMode="auto">
          <a:xfrm>
            <a:off x="3786182" y="4786322"/>
            <a:ext cx="463492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KONTROL : 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Asaf</a:t>
            </a:r>
            <a:r>
              <a:rPr lang="tr-T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VAROL</a:t>
            </a:r>
          </a:p>
        </p:txBody>
      </p:sp>
      <p:sp>
        <p:nvSpPr>
          <p:cNvPr id="8" name="7 Metin kutusu"/>
          <p:cNvSpPr txBox="1"/>
          <p:nvPr/>
        </p:nvSpPr>
        <p:spPr bwMode="auto">
          <a:xfrm>
            <a:off x="357158" y="3786190"/>
            <a:ext cx="8700780" cy="38472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tr-TR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KONU : </a:t>
            </a:r>
            <a:r>
              <a:rPr lang="tr-TR" sz="1900" b="1" dirty="0" smtClean="0">
                <a:latin typeface="Times New Roman" pitchFamily="18" charset="0"/>
                <a:cs typeface="Times New Roman" pitchFamily="18" charset="0"/>
              </a:rPr>
              <a:t>PYTHON PROGRAMLAMA DİLİNDE LİSTELER ve DEĞİŞKENLİK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1142976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Liste Metotları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071538" y="2357430"/>
            <a:ext cx="7715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count</a:t>
            </a:r>
            <a:r>
              <a:rPr lang="tr-TR" sz="2000" b="1" dirty="0" smtClean="0">
                <a:solidFill>
                  <a:srgbClr val="FF0000"/>
                </a:solidFill>
              </a:rPr>
              <a:t> (): </a:t>
            </a:r>
            <a:r>
              <a:rPr lang="tr-TR" sz="2000" dirty="0" smtClean="0"/>
              <a:t>Listede bir elemanın kaç defa tekrarlandığını verir</a:t>
            </a:r>
          </a:p>
          <a:p>
            <a:pPr lvl="2">
              <a:buClr>
                <a:schemeClr val="accent1"/>
              </a:buClr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dirty="0" smtClean="0"/>
              <a:t>Liste_değişkeni</a:t>
            </a:r>
            <a:r>
              <a:rPr lang="tr-TR" sz="2000" b="1" dirty="0" smtClean="0">
                <a:solidFill>
                  <a:schemeClr val="accent1"/>
                </a:solidFill>
              </a:rPr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count</a:t>
            </a:r>
            <a:r>
              <a:rPr lang="tr-TR" sz="2000" b="1" dirty="0" smtClean="0">
                <a:solidFill>
                  <a:schemeClr val="accent1"/>
                </a:solidFill>
              </a:rPr>
              <a:t>(‘</a:t>
            </a:r>
            <a:r>
              <a:rPr lang="tr-TR" sz="2000" dirty="0" smtClean="0"/>
              <a:t>parametre_</a:t>
            </a:r>
            <a:r>
              <a:rPr lang="tr-TR" sz="2000" dirty="0" err="1" smtClean="0"/>
              <a:t>girisi</a:t>
            </a:r>
            <a:r>
              <a:rPr lang="tr-TR" sz="2000" b="1" dirty="0" smtClean="0">
                <a:solidFill>
                  <a:schemeClr val="accent1"/>
                </a:solidFill>
              </a:rPr>
              <a:t>’)</a:t>
            </a:r>
          </a:p>
          <a:p>
            <a:pPr lvl="2">
              <a:buClr>
                <a:schemeClr val="accent1"/>
              </a:buClr>
            </a:pPr>
            <a:endParaRPr lang="tr-TR" sz="20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extend</a:t>
            </a:r>
            <a:r>
              <a:rPr lang="tr-TR" sz="2000" b="1" dirty="0" smtClean="0">
                <a:solidFill>
                  <a:srgbClr val="FF0000"/>
                </a:solidFill>
              </a:rPr>
              <a:t> (): </a:t>
            </a:r>
            <a:r>
              <a:rPr lang="tr-TR" sz="2000" dirty="0" smtClean="0"/>
              <a:t>İki listeyi toplar.</a:t>
            </a:r>
          </a:p>
          <a:p>
            <a:pPr lvl="2">
              <a:buClr>
                <a:schemeClr val="accent1"/>
              </a:buClr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dirty="0" smtClean="0"/>
              <a:t> Liste_</a:t>
            </a:r>
            <a:r>
              <a:rPr lang="tr-TR" sz="2000" dirty="0" err="1" smtClean="0"/>
              <a:t>değiskeni</a:t>
            </a:r>
            <a:r>
              <a:rPr lang="tr-TR" sz="2000" dirty="0" smtClean="0"/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extend</a:t>
            </a:r>
            <a:r>
              <a:rPr lang="tr-TR" sz="2000" dirty="0" smtClean="0">
                <a:solidFill>
                  <a:schemeClr val="accent1"/>
                </a:solidFill>
              </a:rPr>
              <a:t>(</a:t>
            </a:r>
            <a:r>
              <a:rPr lang="tr-TR" sz="2000" dirty="0" smtClean="0"/>
              <a:t>[Listenin_kendisi]/liste_değişkeni</a:t>
            </a:r>
            <a:r>
              <a:rPr lang="tr-TR" sz="2000" b="1" dirty="0" smtClean="0">
                <a:solidFill>
                  <a:schemeClr val="accent1"/>
                </a:solidFill>
              </a:rPr>
              <a:t>)</a:t>
            </a:r>
          </a:p>
          <a:p>
            <a:pPr lvl="2">
              <a:buClr>
                <a:schemeClr val="accent1"/>
              </a:buClr>
            </a:pPr>
            <a:endParaRPr lang="tr-TR" sz="20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index</a:t>
            </a:r>
            <a:r>
              <a:rPr lang="tr-TR" sz="2000" b="1" dirty="0" smtClean="0">
                <a:solidFill>
                  <a:srgbClr val="FF0000"/>
                </a:solidFill>
              </a:rPr>
              <a:t>(): </a:t>
            </a:r>
            <a:r>
              <a:rPr lang="tr-TR" sz="2000" dirty="0" smtClean="0"/>
              <a:t>İstenilen bir elemanın liste içindeki indeksini verir.</a:t>
            </a:r>
          </a:p>
          <a:p>
            <a:pPr lvl="2">
              <a:buClr>
                <a:schemeClr val="accent1"/>
              </a:buClr>
            </a:pPr>
            <a:r>
              <a:rPr lang="tr-TR" sz="2000" dirty="0" smtClean="0"/>
              <a:t> Liste_</a:t>
            </a:r>
            <a:r>
              <a:rPr lang="tr-TR" sz="2000" dirty="0" err="1" smtClean="0"/>
              <a:t>değiskeni</a:t>
            </a:r>
            <a:r>
              <a:rPr lang="tr-TR" sz="2000" dirty="0" smtClean="0"/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index</a:t>
            </a:r>
            <a:r>
              <a:rPr lang="tr-TR" sz="2000" b="1" dirty="0" smtClean="0">
                <a:solidFill>
                  <a:schemeClr val="accent1"/>
                </a:solidFill>
              </a:rPr>
              <a:t>(‘</a:t>
            </a:r>
            <a:r>
              <a:rPr lang="tr-TR" sz="2000" dirty="0" smtClean="0"/>
              <a:t>istenen değer</a:t>
            </a:r>
            <a:r>
              <a:rPr lang="tr-TR" sz="2000" b="1" dirty="0" smtClean="0">
                <a:solidFill>
                  <a:schemeClr val="accent1"/>
                </a:solidFill>
              </a:rPr>
              <a:t>’)</a:t>
            </a:r>
            <a:endParaRPr lang="tr-TR" sz="2000" dirty="0" smtClean="0"/>
          </a:p>
          <a:p>
            <a:pPr lvl="3">
              <a:buClr>
                <a:schemeClr val="accent1"/>
              </a:buClr>
            </a:pPr>
            <a:endParaRPr lang="tr-TR" sz="20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pop():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Listenin son elemanını çıkartır.</a:t>
            </a:r>
          </a:p>
          <a:p>
            <a:pPr lvl="2">
              <a:buClr>
                <a:schemeClr val="accent1"/>
              </a:buClr>
            </a:pPr>
            <a:r>
              <a:rPr lang="tr-TR" sz="2000" dirty="0" smtClean="0"/>
              <a:t>Liste_değişkeni</a:t>
            </a:r>
            <a:r>
              <a:rPr lang="tr-TR" sz="2000" b="1" dirty="0" smtClean="0">
                <a:solidFill>
                  <a:schemeClr val="accent1"/>
                </a:solidFill>
              </a:rPr>
              <a:t>.pop()</a:t>
            </a:r>
          </a:p>
          <a:p>
            <a:pPr>
              <a:buClr>
                <a:schemeClr val="accent1"/>
              </a:buClr>
            </a:pPr>
            <a:endParaRPr lang="tr-TR" sz="2000" b="1" dirty="0" smtClean="0"/>
          </a:p>
        </p:txBody>
      </p:sp>
      <p:sp>
        <p:nvSpPr>
          <p:cNvPr id="5" name="4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1142976" y="142873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Liste Metotları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928662" y="2428868"/>
            <a:ext cx="7500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err="1" smtClean="0">
                <a:solidFill>
                  <a:srgbClr val="FF0000"/>
                </a:solidFill>
              </a:rPr>
              <a:t>remove</a:t>
            </a:r>
            <a:r>
              <a:rPr lang="tr-TR" sz="2000" b="1" dirty="0" smtClean="0">
                <a:solidFill>
                  <a:srgbClr val="FF0000"/>
                </a:solidFill>
              </a:rPr>
              <a:t> ():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Herhangi bir elemanı listeden çıkartmak için kullanılır.</a:t>
            </a:r>
          </a:p>
          <a:p>
            <a:pPr lvl="2">
              <a:buClr>
                <a:schemeClr val="accent1"/>
              </a:buClr>
            </a:pPr>
            <a:r>
              <a:rPr lang="tr-TR" sz="2000" dirty="0" smtClean="0"/>
              <a:t>Liste_değişkeni</a:t>
            </a:r>
            <a:r>
              <a:rPr lang="tr-TR" sz="2000" b="1" dirty="0" smtClean="0">
                <a:solidFill>
                  <a:schemeClr val="accent1"/>
                </a:solidFill>
              </a:rPr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remove</a:t>
            </a:r>
            <a:r>
              <a:rPr lang="tr-TR" sz="2000" b="1" dirty="0" smtClean="0">
                <a:solidFill>
                  <a:schemeClr val="accent1"/>
                </a:solidFill>
              </a:rPr>
              <a:t>(</a:t>
            </a:r>
            <a:r>
              <a:rPr lang="tr-TR" sz="2000" dirty="0" smtClean="0">
                <a:solidFill>
                  <a:schemeClr val="accent1"/>
                </a:solidFill>
              </a:rPr>
              <a:t>‘</a:t>
            </a:r>
            <a:r>
              <a:rPr lang="tr-TR" sz="2000" dirty="0" smtClean="0"/>
              <a:t>parametre_</a:t>
            </a:r>
            <a:r>
              <a:rPr lang="tr-TR" sz="2000" dirty="0" err="1" smtClean="0"/>
              <a:t>girisi</a:t>
            </a:r>
            <a:r>
              <a:rPr lang="tr-TR" sz="2000" dirty="0" smtClean="0">
                <a:solidFill>
                  <a:schemeClr val="accent1"/>
                </a:solidFill>
              </a:rPr>
              <a:t>’</a:t>
            </a:r>
            <a:r>
              <a:rPr lang="tr-TR" sz="2000" b="1" dirty="0" smtClean="0"/>
              <a:t>)</a:t>
            </a:r>
          </a:p>
          <a:p>
            <a:pPr lvl="2">
              <a:buClr>
                <a:schemeClr val="accent1"/>
              </a:buClr>
            </a:pPr>
            <a:endParaRPr lang="tr-TR" sz="2000" b="1" dirty="0" smtClean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reverse</a:t>
            </a:r>
            <a:r>
              <a:rPr lang="tr-TR" sz="2000" b="1" dirty="0" smtClean="0">
                <a:solidFill>
                  <a:srgbClr val="FF0000"/>
                </a:solidFill>
              </a:rPr>
              <a:t>(): </a:t>
            </a:r>
            <a:r>
              <a:rPr lang="tr-TR" sz="2000" dirty="0" smtClean="0"/>
              <a:t>Listeyi tersten yazdırır.</a:t>
            </a:r>
          </a:p>
          <a:p>
            <a:pPr lvl="2">
              <a:buClr>
                <a:schemeClr val="accent1"/>
              </a:buClr>
            </a:pPr>
            <a:r>
              <a:rPr lang="tr-TR" sz="2000" dirty="0" smtClean="0"/>
              <a:t>    Liste_</a:t>
            </a:r>
            <a:r>
              <a:rPr lang="tr-TR" sz="2000" dirty="0" err="1" smtClean="0"/>
              <a:t>değiskeni</a:t>
            </a:r>
            <a:r>
              <a:rPr lang="tr-TR" sz="2000" dirty="0" smtClean="0"/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reverse</a:t>
            </a:r>
            <a:r>
              <a:rPr lang="tr-TR" sz="2000" b="1" dirty="0" smtClean="0">
                <a:solidFill>
                  <a:schemeClr val="accent1"/>
                </a:solidFill>
              </a:rPr>
              <a:t>()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s</a:t>
            </a:r>
            <a:r>
              <a:rPr lang="tr-TR" sz="2000" b="1" smtClean="0">
                <a:solidFill>
                  <a:srgbClr val="FF0000"/>
                </a:solidFill>
              </a:rPr>
              <a:t>ort</a:t>
            </a:r>
            <a:r>
              <a:rPr lang="tr-TR" sz="2000" b="1" dirty="0" smtClean="0">
                <a:solidFill>
                  <a:srgbClr val="FF0000"/>
                </a:solidFill>
              </a:rPr>
              <a:t>():</a:t>
            </a:r>
            <a:r>
              <a:rPr lang="tr-TR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/>
              <a:t>Liste elamanlarını alfabetik olarak sıralamak için kullanılır.	Liste_değişkeni.</a:t>
            </a:r>
            <a:r>
              <a:rPr lang="tr-TR" sz="2000" b="1" dirty="0" err="1" smtClean="0">
                <a:solidFill>
                  <a:schemeClr val="accent1"/>
                </a:solidFill>
              </a:rPr>
              <a:t>sort</a:t>
            </a:r>
            <a:r>
              <a:rPr lang="tr-TR" sz="2000" b="1" dirty="0" smtClean="0">
                <a:solidFill>
                  <a:schemeClr val="accent1"/>
                </a:solidFill>
              </a:rPr>
              <a:t>()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dirty="0" smtClean="0"/>
              <a:t> 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2000" b="1" dirty="0" smtClean="0">
                <a:solidFill>
                  <a:schemeClr val="accent1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append</a:t>
            </a:r>
            <a:r>
              <a:rPr lang="tr-TR" sz="2000" b="1" dirty="0" smtClean="0">
                <a:solidFill>
                  <a:srgbClr val="FF0000"/>
                </a:solidFill>
              </a:rPr>
              <a:t>() : </a:t>
            </a:r>
            <a:r>
              <a:rPr lang="tr-TR" sz="2000" dirty="0" smtClean="0"/>
              <a:t>Listeye dışarıdan eleman eklemek için kullanılır.</a:t>
            </a:r>
          </a:p>
          <a:p>
            <a:pPr lvl="3">
              <a:buClr>
                <a:schemeClr val="accent1"/>
              </a:buClr>
            </a:pPr>
            <a:r>
              <a:rPr lang="tr-TR" sz="2000" dirty="0" smtClean="0"/>
              <a:t>Liste_</a:t>
            </a:r>
            <a:r>
              <a:rPr lang="tr-TR" sz="2000" dirty="0" err="1" smtClean="0"/>
              <a:t>degiskeni</a:t>
            </a:r>
            <a:r>
              <a:rPr lang="tr-TR" sz="2000" dirty="0" smtClean="0"/>
              <a:t>.</a:t>
            </a:r>
            <a:r>
              <a:rPr lang="tr-TR" sz="2000" b="1" dirty="0" err="1" smtClean="0">
                <a:solidFill>
                  <a:schemeClr val="accent1"/>
                </a:solidFill>
              </a:rPr>
              <a:t>append</a:t>
            </a:r>
            <a:r>
              <a:rPr lang="tr-TR" sz="2000" b="1" dirty="0" smtClean="0">
                <a:solidFill>
                  <a:schemeClr val="accent1"/>
                </a:solidFill>
              </a:rPr>
              <a:t>(“</a:t>
            </a:r>
            <a:r>
              <a:rPr lang="tr-TR" sz="2000" dirty="0" smtClean="0"/>
              <a:t>parametre_</a:t>
            </a:r>
            <a:r>
              <a:rPr lang="tr-TR" sz="2000" dirty="0" err="1" smtClean="0"/>
              <a:t>girisi</a:t>
            </a:r>
            <a:r>
              <a:rPr lang="tr-TR" sz="2000" b="1" dirty="0" smtClean="0">
                <a:solidFill>
                  <a:schemeClr val="accent1"/>
                </a:solidFill>
              </a:rPr>
              <a:t>”)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4884"/>
            <a:ext cx="8096307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072462" cy="471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714348" y="1571612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>
                <a:solidFill>
                  <a:srgbClr val="FF0000"/>
                </a:solidFill>
              </a:rPr>
              <a:t>  </a:t>
            </a:r>
            <a:r>
              <a:rPr lang="tr-TR" b="1" dirty="0" smtClean="0">
                <a:solidFill>
                  <a:schemeClr val="accent1"/>
                </a:solidFill>
              </a:rPr>
              <a:t>Sözlükler</a:t>
            </a:r>
          </a:p>
          <a:p>
            <a:pPr algn="just">
              <a:buFont typeface="Wingdings" pitchFamily="2" charset="2"/>
              <a:buChar char="q"/>
            </a:pPr>
            <a:endParaRPr lang="tr-TR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tr-TR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tr-TR" dirty="0" err="1" smtClean="0"/>
              <a:t>Python</a:t>
            </a:r>
            <a:r>
              <a:rPr lang="tr-TR" dirty="0" smtClean="0"/>
              <a:t> programlama dilinde özellikle veritabanı uygulamalarında büyük kolaylıklar 	    sağlamaktadırlar. Sözlükler de tıpkı listeler gibi birden çok elaman taşırlar. Ancak 	    elemanların konumu sıfırdan başlayan sayılar yerine, sizin belirlediğiniz herhangi bir cümle olabilir.</a:t>
            </a: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428596" y="3687079"/>
            <a:ext cx="4786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tr-TR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Sözlükleri şöyle tanımlıyoruz: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Sözlüğün_adı = 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	          “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Anahtar1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Değer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”, 			         “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Anahtar 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Değer2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tr-TR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929066"/>
            <a:ext cx="5000660" cy="107157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0" name="9 Metin kutusu"/>
          <p:cNvSpPr txBox="1"/>
          <p:nvPr/>
        </p:nvSpPr>
        <p:spPr>
          <a:xfrm>
            <a:off x="1000100" y="5214950"/>
            <a:ext cx="7858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500" dirty="0" err="1" smtClean="0"/>
              <a:t>Python</a:t>
            </a:r>
            <a:r>
              <a:rPr lang="tr-TR" sz="1500" dirty="0" smtClean="0"/>
              <a:t> dilinde sözlükler “anahtar-değer” çifti olarak tanımlanırlar.Yani her sözlükte bir anahtar, bir de değer bulunur.</a:t>
            </a:r>
            <a:endParaRPr lang="tr-TR" sz="1500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1000100" y="5715017"/>
            <a:ext cx="8072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500" dirty="0" smtClean="0"/>
              <a:t>Sözlüklerde listelerden farklı olarak değerlere ulaşmak için o değerin ismini yada indeks numarasını değil anahtar değerini kullanırız.</a:t>
            </a:r>
            <a:endParaRPr lang="tr-TR" sz="1500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pic>
        <p:nvPicPr>
          <p:cNvPr id="14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830906"/>
            <a:ext cx="266700" cy="241300"/>
          </a:xfrm>
          <a:prstGeom prst="rect">
            <a:avLst/>
          </a:prstGeom>
          <a:noFill/>
        </p:spPr>
      </p:pic>
      <p:pic>
        <p:nvPicPr>
          <p:cNvPr id="15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330840"/>
            <a:ext cx="266700" cy="241300"/>
          </a:xfrm>
          <a:prstGeom prst="rect">
            <a:avLst/>
          </a:prstGeom>
          <a:noFill/>
        </p:spPr>
      </p:pic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857224" y="2428868"/>
            <a:ext cx="592935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Sözlükleri aşağıdaki gibi de tanımlayabiliriz: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sözlüğün_adi = </a:t>
            </a:r>
            <a:r>
              <a:rPr lang="tr-TR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algn="just">
              <a:buClr>
                <a:schemeClr val="accent1"/>
              </a:buClr>
            </a:pPr>
            <a:r>
              <a:rPr lang="tr-TR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sözlüğün_adi[“anahtar1”]=değer1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sözlüğün_adi[“anahtar1”]=değer1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…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sözlüğün_adi[“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anahtarN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”]=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değerN</a:t>
            </a:r>
            <a:endParaRPr lang="tr-TR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</a:pPr>
            <a:r>
              <a:rPr lang="tr-TR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Clr>
                <a:schemeClr val="accent1"/>
              </a:buClr>
            </a:pPr>
            <a:endParaRPr lang="tr-T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tr-TR" b="1" dirty="0"/>
          </a:p>
        </p:txBody>
      </p:sp>
      <p:pic>
        <p:nvPicPr>
          <p:cNvPr id="9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786322"/>
            <a:ext cx="266700" cy="241300"/>
          </a:xfrm>
          <a:prstGeom prst="rect">
            <a:avLst/>
          </a:prstGeom>
          <a:noFill/>
        </p:spPr>
      </p:pic>
      <p:sp>
        <p:nvSpPr>
          <p:cNvPr id="10" name="9 Metin kutusu"/>
          <p:cNvSpPr txBox="1"/>
          <p:nvPr/>
        </p:nvSpPr>
        <p:spPr>
          <a:xfrm>
            <a:off x="1071538" y="478632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smtClean="0"/>
              <a:t>Sözlükler </a:t>
            </a:r>
            <a:r>
              <a:rPr lang="tr-TR" b="1" dirty="0" err="1" smtClean="0"/>
              <a:t>dict</a:t>
            </a:r>
            <a:r>
              <a:rPr lang="tr-TR" b="1" dirty="0" smtClean="0"/>
              <a:t>(</a:t>
            </a:r>
            <a:r>
              <a:rPr lang="tr-TR" b="1" dirty="0" err="1" smtClean="0"/>
              <a:t>dictionary</a:t>
            </a:r>
            <a:r>
              <a:rPr lang="tr-TR" b="1" dirty="0" smtClean="0"/>
              <a:t>)</a:t>
            </a:r>
            <a:r>
              <a:rPr lang="tr-TR" dirty="0" smtClean="0"/>
              <a:t> komutuyla da tanımlanabilir.</a:t>
            </a:r>
            <a:endParaRPr lang="tr-T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928934"/>
            <a:ext cx="3476625" cy="135732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5" name="14 Metin kutusu"/>
          <p:cNvSpPr txBox="1"/>
          <p:nvPr/>
        </p:nvSpPr>
        <p:spPr>
          <a:xfrm>
            <a:off x="1071538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 Tanımlama:</a:t>
            </a:r>
            <a:endParaRPr lang="tr-TR" dirty="0">
              <a:solidFill>
                <a:schemeClr val="accent1"/>
              </a:solidFill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5500702"/>
            <a:ext cx="4643471" cy="5715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1" name="10 Metin kutusu"/>
          <p:cNvSpPr txBox="1"/>
          <p:nvPr/>
        </p:nvSpPr>
        <p:spPr>
          <a:xfrm>
            <a:off x="857224" y="1071546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71538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Sözlüklerin Metotları: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857496"/>
            <a:ext cx="7394575" cy="21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71538" y="142873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Metotları: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857224" y="2285992"/>
            <a:ext cx="598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clear</a:t>
            </a:r>
            <a:r>
              <a:rPr lang="tr-TR" b="1" dirty="0" smtClean="0">
                <a:solidFill>
                  <a:srgbClr val="FF0000"/>
                </a:solidFill>
              </a:rPr>
              <a:t> metodu :</a:t>
            </a:r>
            <a:r>
              <a:rPr lang="tr-TR" dirty="0" smtClean="0"/>
              <a:t> Görevi sözlükteki öğeleri temizlemektir.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786058"/>
            <a:ext cx="3381375" cy="762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2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000504"/>
            <a:ext cx="266700" cy="241300"/>
          </a:xfrm>
          <a:prstGeom prst="rect">
            <a:avLst/>
          </a:prstGeom>
          <a:noFill/>
        </p:spPr>
      </p:pic>
      <p:sp>
        <p:nvSpPr>
          <p:cNvPr id="13" name="12 Metin kutusu"/>
          <p:cNvSpPr txBox="1"/>
          <p:nvPr/>
        </p:nvSpPr>
        <p:spPr>
          <a:xfrm>
            <a:off x="1071538" y="4071942"/>
            <a:ext cx="350046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Yukarıdaki örnekte program sözlüğün içeriği temizlendi fakat sözlüğü hafızadan silmedi. Eğer </a:t>
            </a:r>
          </a:p>
          <a:p>
            <a:r>
              <a:rPr lang="tr-TR" dirty="0" smtClean="0"/>
              <a:t>sözlüğü tamamıyla silmek istiyorsak </a:t>
            </a:r>
            <a:r>
              <a:rPr lang="tr-TR" b="1" dirty="0" smtClean="0"/>
              <a:t>del</a:t>
            </a:r>
            <a:r>
              <a:rPr lang="tr-TR" dirty="0" smtClean="0"/>
              <a:t> komutunu kullanırız.</a:t>
            </a:r>
            <a:endParaRPr lang="tr-T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3857628"/>
            <a:ext cx="3486151" cy="24003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928662" y="263104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Kullanımı</a:t>
            </a:r>
            <a:r>
              <a:rPr lang="tr-TR" dirty="0" smtClean="0"/>
              <a:t>: Sözlüğün_adı.</a:t>
            </a:r>
            <a:r>
              <a:rPr lang="tr-TR" b="1" dirty="0" err="1" smtClean="0">
                <a:solidFill>
                  <a:srgbClr val="FF0000"/>
                </a:solidFill>
              </a:rPr>
              <a:t>clear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857192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Metotları: 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642910" y="2285992"/>
            <a:ext cx="815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copy</a:t>
            </a:r>
            <a:r>
              <a:rPr lang="tr-TR" b="1" dirty="0" smtClean="0">
                <a:solidFill>
                  <a:srgbClr val="FF0000"/>
                </a:solidFill>
              </a:rPr>
              <a:t> metodu :</a:t>
            </a:r>
            <a:r>
              <a:rPr lang="tr-TR" dirty="0" smtClean="0"/>
              <a:t> Görevi sözlükteki öğeleri başka bir sözlüğe transfer etmektir.</a:t>
            </a:r>
            <a:endParaRPr lang="tr-TR" dirty="0"/>
          </a:p>
        </p:txBody>
      </p:sp>
      <p:pic>
        <p:nvPicPr>
          <p:cNvPr id="12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214818"/>
            <a:ext cx="266700" cy="241300"/>
          </a:xfrm>
          <a:prstGeom prst="rect">
            <a:avLst/>
          </a:prstGeom>
          <a:noFill/>
        </p:spPr>
      </p:pic>
      <p:sp>
        <p:nvSpPr>
          <p:cNvPr id="13" name="12 Metin kutusu"/>
          <p:cNvSpPr txBox="1"/>
          <p:nvPr/>
        </p:nvSpPr>
        <p:spPr>
          <a:xfrm>
            <a:off x="785786" y="4429132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Yukarıdaki örnekte asıl sözlükte meydana gelen değişiklikler yedek(kopyalanmış) sözlüğe de yansımaktadır. Bu istenen bir durum değildir.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286124"/>
            <a:ext cx="5429251" cy="1143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5143512"/>
            <a:ext cx="6858048" cy="121444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785786" y="2714620"/>
            <a:ext cx="54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Kullanımı</a:t>
            </a:r>
            <a:r>
              <a:rPr lang="tr-TR" dirty="0" smtClean="0"/>
              <a:t>: Yeni_Sözlüğün_adı=eski_sözlük.</a:t>
            </a:r>
            <a:r>
              <a:rPr lang="tr-TR" b="1" dirty="0" err="1" smtClean="0">
                <a:solidFill>
                  <a:srgbClr val="FF0000"/>
                </a:solidFill>
              </a:rPr>
              <a:t>copy</a:t>
            </a:r>
            <a:r>
              <a:rPr lang="tr-TR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857192" y="142873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785786" y="2428868"/>
            <a:ext cx="813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get</a:t>
            </a:r>
            <a:r>
              <a:rPr lang="tr-TR" b="1" dirty="0" smtClean="0">
                <a:solidFill>
                  <a:srgbClr val="FF0000"/>
                </a:solidFill>
              </a:rPr>
              <a:t> metodu :</a:t>
            </a:r>
            <a:r>
              <a:rPr lang="tr-TR" dirty="0" smtClean="0"/>
              <a:t> Görevi, tanımlanmış olan bir sözlükte tanımlı olmayan anahtar kelimeler ve değerlerinin aranması sonucu programın hata vermesini </a:t>
            </a:r>
          </a:p>
          <a:p>
            <a:pPr algn="just"/>
            <a:r>
              <a:rPr lang="tr-TR" dirty="0" smtClean="0"/>
              <a:t>engellemektir. Bu </a:t>
            </a:r>
            <a:r>
              <a:rPr lang="tr-TR" dirty="0" err="1" smtClean="0"/>
              <a:t>metod</a:t>
            </a:r>
            <a:r>
              <a:rPr lang="tr-TR" dirty="0" smtClean="0"/>
              <a:t>  tanımlı olmayan değerler için kullanıcıya bilgi verir. 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00504"/>
            <a:ext cx="6572296" cy="857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214950"/>
            <a:ext cx="5786479" cy="128588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4" name="13 Aşağı Ok"/>
          <p:cNvSpPr/>
          <p:nvPr/>
        </p:nvSpPr>
        <p:spPr>
          <a:xfrm>
            <a:off x="3786182" y="4929198"/>
            <a:ext cx="500067" cy="21431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>
            <a:off x="857224" y="3571876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Kullanımı</a:t>
            </a:r>
            <a:r>
              <a:rPr lang="tr-TR" dirty="0" smtClean="0"/>
              <a:t>: Sözlüğün_adı.</a:t>
            </a:r>
            <a:r>
              <a:rPr lang="tr-TR" b="1" dirty="0" err="1" smtClean="0">
                <a:solidFill>
                  <a:srgbClr val="FF0000"/>
                </a:solidFill>
              </a:rPr>
              <a:t>get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dirty="0" smtClean="0"/>
              <a:t>“Aranan_ anahtar_ değ” , “Uyarı_mesajı”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71538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714348" y="2357430"/>
            <a:ext cx="371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tr-TR" sz="1600" b="1" dirty="0" err="1" smtClean="0">
                <a:solidFill>
                  <a:srgbClr val="FF0000"/>
                </a:solidFill>
              </a:rPr>
              <a:t>items</a:t>
            </a:r>
            <a:r>
              <a:rPr lang="tr-TR" sz="1600" b="1" dirty="0" smtClean="0">
                <a:solidFill>
                  <a:srgbClr val="FF0000"/>
                </a:solidFill>
              </a:rPr>
              <a:t> metodu :</a:t>
            </a:r>
            <a:r>
              <a:rPr lang="tr-TR" sz="1600" b="1" dirty="0" smtClean="0"/>
              <a:t> </a:t>
            </a:r>
            <a:r>
              <a:rPr lang="tr-TR" sz="1600" dirty="0" smtClean="0"/>
              <a:t>Bu metot yardımıyla sözlüğün bütün elemanlarına ulaşabiliriz. Yalnız bu metot doğrudan sözlüğün öğelerini vermez .</a:t>
            </a:r>
            <a:endParaRPr lang="tr-TR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714620"/>
            <a:ext cx="4429156" cy="78581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9" name="8 Metin kutusu"/>
          <p:cNvSpPr txBox="1"/>
          <p:nvPr/>
        </p:nvSpPr>
        <p:spPr>
          <a:xfrm>
            <a:off x="714348" y="3857628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tr-TR" sz="1600" b="1" dirty="0" err="1" smtClean="0">
                <a:solidFill>
                  <a:srgbClr val="FF0000"/>
                </a:solidFill>
              </a:rPr>
              <a:t>keys</a:t>
            </a:r>
            <a:r>
              <a:rPr lang="tr-TR" sz="1600" b="1" dirty="0" smtClean="0">
                <a:solidFill>
                  <a:srgbClr val="FF0000"/>
                </a:solidFill>
              </a:rPr>
              <a:t> metodu :</a:t>
            </a:r>
            <a:r>
              <a:rPr lang="tr-TR" sz="1600" b="1" dirty="0" smtClean="0"/>
              <a:t> </a:t>
            </a:r>
            <a:r>
              <a:rPr lang="tr-TR" sz="1600" dirty="0" smtClean="0"/>
              <a:t>Bu metot sözlük içerisindeki bütün elamanların anahtar değerlerini almaya yarıyor.</a:t>
            </a:r>
            <a:endParaRPr lang="tr-TR" sz="1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5000636"/>
            <a:ext cx="3143273" cy="64294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5929330"/>
            <a:ext cx="2143140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786322"/>
            <a:ext cx="4386291" cy="186213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3" name="12 Aşağı Ok"/>
          <p:cNvSpPr/>
          <p:nvPr/>
        </p:nvSpPr>
        <p:spPr>
          <a:xfrm>
            <a:off x="1643042" y="5715016"/>
            <a:ext cx="357191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3916957" y="4839970"/>
            <a:ext cx="7264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800" dirty="0" smtClean="0">
                <a:solidFill>
                  <a:prstClr val="black"/>
                </a:solidFill>
              </a:rPr>
              <a:t>}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785786" y="4429132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Kullanımı</a:t>
            </a:r>
            <a:r>
              <a:rPr lang="tr-TR" sz="1600" dirty="0" smtClean="0"/>
              <a:t>: Sözlüğün_adı.</a:t>
            </a:r>
            <a:r>
              <a:rPr lang="tr-TR" sz="1600" b="1" dirty="0" err="1" smtClean="0">
                <a:solidFill>
                  <a:srgbClr val="FF0000"/>
                </a:solidFill>
              </a:rPr>
              <a:t>keys</a:t>
            </a:r>
            <a:r>
              <a:rPr lang="tr-TR" sz="1600" b="1" dirty="0" smtClean="0">
                <a:solidFill>
                  <a:srgbClr val="FF0000"/>
                </a:solidFill>
              </a:rPr>
              <a:t>()</a:t>
            </a:r>
            <a:endParaRPr lang="tr-TR" sz="1600" dirty="0" smtClean="0">
              <a:solidFill>
                <a:srgbClr val="FF0000"/>
              </a:solidFill>
            </a:endParaRPr>
          </a:p>
        </p:txBody>
      </p:sp>
      <p:sp>
        <p:nvSpPr>
          <p:cNvPr id="14" name="13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İÇERİK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Listeler ve Değişkenlik</a:t>
            </a:r>
          </a:p>
          <a:p>
            <a:pPr lvl="1"/>
            <a:r>
              <a:rPr lang="tr-TR" dirty="0" smtClean="0"/>
              <a:t>Listeleri Tanımlama</a:t>
            </a:r>
          </a:p>
          <a:p>
            <a:pPr lvl="1"/>
            <a:r>
              <a:rPr lang="tr-TR" dirty="0" smtClean="0"/>
              <a:t>Listelerin Öğelerine Erişmek</a:t>
            </a:r>
          </a:p>
          <a:p>
            <a:pPr lvl="1"/>
            <a:r>
              <a:rPr lang="tr-TR" dirty="0" err="1" smtClean="0"/>
              <a:t>len</a:t>
            </a:r>
            <a:r>
              <a:rPr lang="tr-TR" dirty="0" smtClean="0"/>
              <a:t>() fonksiyonu</a:t>
            </a:r>
          </a:p>
          <a:p>
            <a:pPr lvl="1"/>
            <a:r>
              <a:rPr lang="tr-TR" dirty="0" smtClean="0"/>
              <a:t>in parçacığı ile aitlik kontrolü</a:t>
            </a:r>
          </a:p>
          <a:p>
            <a:pPr lvl="1"/>
            <a:r>
              <a:rPr lang="tr-TR" dirty="0" smtClean="0"/>
              <a:t>Listelere ait metodlar</a:t>
            </a:r>
          </a:p>
          <a:p>
            <a:r>
              <a:rPr lang="tr-TR" dirty="0" smtClean="0"/>
              <a:t>Sözlükler</a:t>
            </a:r>
          </a:p>
          <a:p>
            <a:pPr lvl="1"/>
            <a:r>
              <a:rPr lang="tr-TR" dirty="0" smtClean="0"/>
              <a:t>Sözlükleri Tanımlama</a:t>
            </a:r>
          </a:p>
          <a:p>
            <a:pPr lvl="1"/>
            <a:r>
              <a:rPr lang="tr-TR" dirty="0" smtClean="0"/>
              <a:t>Sözlüklere ait metodlar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71538" y="1500174"/>
            <a:ext cx="828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chemeClr val="accent1"/>
                </a:solidFill>
              </a:rPr>
              <a:t>Sözlüklerin Metotları </a:t>
            </a:r>
            <a:endParaRPr lang="tr-TR" sz="1600" dirty="0">
              <a:solidFill>
                <a:schemeClr val="accent1"/>
              </a:solidFill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714349" y="2272721"/>
            <a:ext cx="8429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tr-TR" sz="1600" b="1" dirty="0" smtClean="0">
                <a:solidFill>
                  <a:srgbClr val="FF0000"/>
                </a:solidFill>
              </a:rPr>
              <a:t> </a:t>
            </a:r>
            <a:r>
              <a:rPr lang="tr-TR" sz="1600" b="1" dirty="0" err="1" smtClean="0">
                <a:solidFill>
                  <a:srgbClr val="FF0000"/>
                </a:solidFill>
              </a:rPr>
              <a:t>values</a:t>
            </a:r>
            <a:r>
              <a:rPr lang="tr-TR" sz="1600" b="1" dirty="0" smtClean="0">
                <a:solidFill>
                  <a:srgbClr val="FF0000"/>
                </a:solidFill>
              </a:rPr>
              <a:t> metodu :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Keys</a:t>
            </a:r>
            <a:r>
              <a:rPr lang="tr-TR" sz="1600" b="1" dirty="0" smtClean="0"/>
              <a:t> </a:t>
            </a:r>
            <a:r>
              <a:rPr lang="tr-TR" sz="1600" dirty="0" smtClean="0"/>
              <a:t>metodunun tersini yapar yani anahtar kelimelerin sözlük içerisindeki tanımlı değerlerini üzerinde tutar.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701280" y="4201547"/>
            <a:ext cx="851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tr-TR" sz="1600" b="1" dirty="0" smtClean="0">
                <a:solidFill>
                  <a:srgbClr val="FF0000"/>
                </a:solidFill>
              </a:rPr>
              <a:t> pop metodu :</a:t>
            </a:r>
            <a:r>
              <a:rPr lang="tr-TR" sz="1600" b="1" dirty="0" smtClean="0"/>
              <a:t> </a:t>
            </a:r>
            <a:r>
              <a:rPr lang="tr-TR" sz="1600" dirty="0" smtClean="0"/>
              <a:t>Bu metot listelerdeki pop metodundan farklı olup parametre ile beraber kullanılır.</a:t>
            </a:r>
            <a:endParaRPr lang="tr-T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357562"/>
            <a:ext cx="5572164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5214950"/>
            <a:ext cx="5181600" cy="107157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85786" y="2876132"/>
            <a:ext cx="331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Kullanımı</a:t>
            </a:r>
            <a:r>
              <a:rPr lang="tr-TR" sz="1600" dirty="0" smtClean="0"/>
              <a:t>: Sözlüğün_adı.</a:t>
            </a:r>
            <a:r>
              <a:rPr lang="tr-TR" sz="1600" b="1" dirty="0" err="1" smtClean="0">
                <a:solidFill>
                  <a:srgbClr val="FF0000"/>
                </a:solidFill>
              </a:rPr>
              <a:t>values</a:t>
            </a:r>
            <a:r>
              <a:rPr lang="tr-TR" sz="1600" b="1" dirty="0" smtClean="0">
                <a:solidFill>
                  <a:srgbClr val="FF0000"/>
                </a:solidFill>
              </a:rPr>
              <a:t>()</a:t>
            </a:r>
            <a:endParaRPr lang="tr-TR" sz="1600" dirty="0" smtClean="0">
              <a:solidFill>
                <a:srgbClr val="FF0000"/>
              </a:solidFill>
            </a:endParaRPr>
          </a:p>
        </p:txBody>
      </p:sp>
      <p:sp>
        <p:nvSpPr>
          <p:cNvPr id="10" name="9 Metin kutusu"/>
          <p:cNvSpPr txBox="1"/>
          <p:nvPr/>
        </p:nvSpPr>
        <p:spPr>
          <a:xfrm>
            <a:off x="785786" y="4786322"/>
            <a:ext cx="4519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Kullanımı</a:t>
            </a:r>
            <a:r>
              <a:rPr lang="tr-TR" sz="1600" dirty="0" smtClean="0"/>
              <a:t>: Sözlüğün_adı.</a:t>
            </a:r>
            <a:r>
              <a:rPr lang="tr-TR" sz="1600" b="1" dirty="0" smtClean="0">
                <a:solidFill>
                  <a:srgbClr val="FF0000"/>
                </a:solidFill>
              </a:rPr>
              <a:t>pop(</a:t>
            </a:r>
            <a:r>
              <a:rPr lang="tr-TR" sz="1600" dirty="0" smtClean="0"/>
              <a:t>“anahtar_değer”</a:t>
            </a:r>
            <a:r>
              <a:rPr lang="tr-TR" sz="1600" b="1" dirty="0" smtClean="0">
                <a:solidFill>
                  <a:srgbClr val="FF0000"/>
                </a:solidFill>
              </a:rPr>
              <a:t>)</a:t>
            </a:r>
            <a:endParaRPr lang="tr-TR" sz="1600" dirty="0" smtClean="0">
              <a:solidFill>
                <a:srgbClr val="FF0000"/>
              </a:solidFill>
            </a:endParaRPr>
          </a:p>
        </p:txBody>
      </p:sp>
      <p:sp>
        <p:nvSpPr>
          <p:cNvPr id="12" name="11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857192" y="1285860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26191" y="2272721"/>
            <a:ext cx="806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1600" b="1" dirty="0" err="1" smtClean="0">
                <a:solidFill>
                  <a:srgbClr val="FF0000"/>
                </a:solidFill>
              </a:rPr>
              <a:t>popitem</a:t>
            </a:r>
            <a:r>
              <a:rPr lang="tr-TR" sz="1600" b="1" dirty="0" smtClean="0">
                <a:solidFill>
                  <a:srgbClr val="FF0000"/>
                </a:solidFill>
              </a:rPr>
              <a:t> metodu :</a:t>
            </a:r>
            <a:r>
              <a:rPr lang="tr-TR" sz="1600" b="1" dirty="0" smtClean="0"/>
              <a:t> </a:t>
            </a:r>
            <a:r>
              <a:rPr lang="tr-TR" sz="1600" dirty="0" smtClean="0"/>
              <a:t>Sözlükteki mevcut öğeleri </a:t>
            </a:r>
            <a:r>
              <a:rPr lang="tr-TR" sz="1600" b="1" dirty="0" smtClean="0"/>
              <a:t>rastgele</a:t>
            </a:r>
            <a:r>
              <a:rPr lang="tr-TR" sz="1600" dirty="0" smtClean="0"/>
              <a:t> silmek için kullanılır. Pop metodundan farklı olarak parametresiz kullanılır.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676428" y="4058671"/>
            <a:ext cx="812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sz="1600" b="1" dirty="0" err="1" smtClean="0">
                <a:solidFill>
                  <a:srgbClr val="FF0000"/>
                </a:solidFill>
              </a:rPr>
              <a:t>setdefault</a:t>
            </a:r>
            <a:r>
              <a:rPr lang="tr-TR" sz="1600" b="1" dirty="0" smtClean="0">
                <a:solidFill>
                  <a:srgbClr val="FF0000"/>
                </a:solidFill>
              </a:rPr>
              <a:t> metodu :</a:t>
            </a:r>
            <a:r>
              <a:rPr lang="tr-TR" sz="1600" b="1" dirty="0" smtClean="0"/>
              <a:t> </a:t>
            </a:r>
            <a:r>
              <a:rPr lang="tr-TR" sz="1600" dirty="0" smtClean="0"/>
              <a:t>Bu </a:t>
            </a:r>
            <a:r>
              <a:rPr lang="tr-TR" sz="1600" dirty="0" err="1" smtClean="0"/>
              <a:t>metod</a:t>
            </a:r>
            <a:r>
              <a:rPr lang="tr-TR" sz="1600" dirty="0" smtClean="0"/>
              <a:t> sözlüğe eleman eklemek için kullanılır. Eğer eklenecek</a:t>
            </a:r>
          </a:p>
          <a:p>
            <a:r>
              <a:rPr lang="tr-TR" sz="1600" dirty="0" smtClean="0"/>
              <a:t>eleman daha önce eklenmiş ise ekleme işlemi yapmaz. </a:t>
            </a:r>
            <a:endParaRPr lang="tr-TR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8"/>
            <a:ext cx="7786742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7" y="5072074"/>
            <a:ext cx="7572397" cy="15716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714348" y="2804694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Kullanımı</a:t>
            </a:r>
            <a:r>
              <a:rPr lang="tr-TR" sz="1600" dirty="0" smtClean="0"/>
              <a:t>: Sözlüğün_adı.</a:t>
            </a:r>
            <a:r>
              <a:rPr lang="tr-TR" sz="1600" b="1" dirty="0" err="1" smtClean="0">
                <a:solidFill>
                  <a:srgbClr val="FF0000"/>
                </a:solidFill>
              </a:rPr>
              <a:t>popitem</a:t>
            </a:r>
            <a:r>
              <a:rPr lang="tr-TR" sz="1600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714348" y="4590644"/>
            <a:ext cx="683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Kullanımı</a:t>
            </a:r>
            <a:r>
              <a:rPr lang="tr-TR" sz="1600" dirty="0" smtClean="0"/>
              <a:t>: Sözlüğün_adı.</a:t>
            </a:r>
            <a:r>
              <a:rPr lang="tr-TR" sz="1600" b="1" dirty="0" err="1" smtClean="0">
                <a:solidFill>
                  <a:srgbClr val="FF0000"/>
                </a:solidFill>
              </a:rPr>
              <a:t>setdefault</a:t>
            </a:r>
            <a:r>
              <a:rPr lang="tr-TR" sz="1600" b="1" dirty="0" smtClean="0">
                <a:solidFill>
                  <a:srgbClr val="FF0000"/>
                </a:solidFill>
              </a:rPr>
              <a:t>(</a:t>
            </a:r>
            <a:r>
              <a:rPr lang="tr-TR" sz="1600" dirty="0" smtClean="0"/>
              <a:t>“anahtar_değer”, “değer”/(değerler)</a:t>
            </a:r>
            <a:r>
              <a:rPr lang="tr-TR" sz="16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714348" y="785794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00100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85786" y="2500306"/>
            <a:ext cx="839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b="1" dirty="0" err="1" smtClean="0">
                <a:solidFill>
                  <a:srgbClr val="FF0000"/>
                </a:solidFill>
              </a:rPr>
              <a:t>update</a:t>
            </a:r>
            <a:r>
              <a:rPr lang="tr-TR" b="1" dirty="0" smtClean="0">
                <a:solidFill>
                  <a:srgbClr val="FF0000"/>
                </a:solidFill>
              </a:rPr>
              <a:t> metodu : </a:t>
            </a:r>
            <a:r>
              <a:rPr lang="tr-TR" dirty="0" smtClean="0"/>
              <a:t>Sözlükteki mevcut öğelerin güncellenmesi amacıyla kullanılır.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429000"/>
            <a:ext cx="600079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857760"/>
            <a:ext cx="557216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etin kutusu"/>
          <p:cNvSpPr txBox="1"/>
          <p:nvPr/>
        </p:nvSpPr>
        <p:spPr>
          <a:xfrm>
            <a:off x="1142976" y="292893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Kullanımı</a:t>
            </a:r>
            <a:r>
              <a:rPr lang="tr-TR" dirty="0" smtClean="0"/>
              <a:t>: </a:t>
            </a:r>
            <a:r>
              <a:rPr lang="tr-TR" dirty="0" err="1" smtClean="0"/>
              <a:t>eskisözlük</a:t>
            </a:r>
            <a:r>
              <a:rPr lang="tr-TR" dirty="0" smtClean="0"/>
              <a:t>.</a:t>
            </a:r>
            <a:r>
              <a:rPr lang="tr-TR" b="1" dirty="0" err="1" smtClean="0">
                <a:solidFill>
                  <a:srgbClr val="FF0000"/>
                </a:solidFill>
              </a:rPr>
              <a:t>update</a:t>
            </a:r>
            <a:r>
              <a:rPr lang="tr-TR" dirty="0" smtClean="0"/>
              <a:t>(</a:t>
            </a:r>
            <a:r>
              <a:rPr lang="tr-TR" dirty="0" err="1" smtClean="0"/>
              <a:t>yenisözlük</a:t>
            </a:r>
            <a:r>
              <a:rPr lang="tr-TR" dirty="0" smtClean="0"/>
              <a:t>)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etin kutusu"/>
          <p:cNvSpPr txBox="1"/>
          <p:nvPr/>
        </p:nvSpPr>
        <p:spPr>
          <a:xfrm>
            <a:off x="1071538" y="142873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Sözlüklerin Metotları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1000100" y="2428868"/>
            <a:ext cx="566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tr-TR" b="1" dirty="0" smtClean="0">
                <a:solidFill>
                  <a:srgbClr val="FF0000"/>
                </a:solidFill>
              </a:rPr>
              <a:t>del metodu :</a:t>
            </a:r>
            <a:r>
              <a:rPr lang="tr-TR" b="1" dirty="0" smtClean="0"/>
              <a:t> </a:t>
            </a:r>
            <a:r>
              <a:rPr lang="tr-TR" dirty="0" smtClean="0"/>
              <a:t>Sözlükten eleman silmek için kullanılır.</a:t>
            </a:r>
          </a:p>
          <a:p>
            <a:pPr>
              <a:buFont typeface="Wingdings" pitchFamily="2" charset="2"/>
              <a:buChar char="§"/>
            </a:pPr>
            <a:endParaRPr lang="tr-TR" dirty="0" smtClean="0"/>
          </a:p>
          <a:p>
            <a:r>
              <a:rPr lang="tr-TR" dirty="0" smtClean="0"/>
              <a:t>	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786190"/>
            <a:ext cx="5429288" cy="11525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1142976" y="2928934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Kullanımı</a:t>
            </a:r>
            <a:r>
              <a:rPr lang="tr-TR" dirty="0" smtClean="0"/>
              <a:t>: </a:t>
            </a:r>
            <a:r>
              <a:rPr lang="tr-TR" b="1" dirty="0" smtClean="0">
                <a:solidFill>
                  <a:srgbClr val="FF0000"/>
                </a:solidFill>
              </a:rPr>
              <a:t>del_</a:t>
            </a:r>
            <a:r>
              <a:rPr lang="tr-TR" dirty="0" smtClean="0"/>
              <a:t>Sözlüğün_adı(“silinecek_anahtar_değer”)</a:t>
            </a:r>
          </a:p>
        </p:txBody>
      </p:sp>
      <p:sp>
        <p:nvSpPr>
          <p:cNvPr id="7" name="6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071538" y="1500174"/>
            <a:ext cx="842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KAYNAKLAR</a:t>
            </a:r>
            <a:endParaRPr lang="tr-TR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928662" y="2786058"/>
            <a:ext cx="7429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[1] </a:t>
            </a:r>
            <a:r>
              <a:rPr lang="tr-TR" u="sng" dirty="0" smtClean="0"/>
              <a:t>http://ocw.mit.edu/courses/electrical-engineering-and-computer-science/6-00-introduction-to-computer-science-and-programming-fall-2008/lecture-videos</a:t>
            </a:r>
            <a:r>
              <a:rPr lang="tr-TR" u="sng" dirty="0" smtClean="0">
                <a:hlinkClick r:id="rId2"/>
              </a:rPr>
              <a:t>/</a:t>
            </a:r>
            <a:endParaRPr lang="tr-TR" u="sng" dirty="0" smtClean="0"/>
          </a:p>
          <a:p>
            <a:endParaRPr lang="tr-TR" u="sng" dirty="0" smtClean="0"/>
          </a:p>
          <a:p>
            <a:r>
              <a:rPr lang="tr-TR" dirty="0" smtClean="0"/>
              <a:t>[2] http://mesaj.</a:t>
            </a:r>
            <a:r>
              <a:rPr lang="tr-TR" dirty="0" err="1" smtClean="0"/>
              <a:t>pclabs</a:t>
            </a:r>
            <a:r>
              <a:rPr lang="tr-TR" dirty="0" smtClean="0"/>
              <a:t>.com.tr/51398/</a:t>
            </a:r>
            <a:r>
              <a:rPr lang="tr-TR" dirty="0" err="1" smtClean="0"/>
              <a:t>python</a:t>
            </a:r>
            <a:r>
              <a:rPr lang="tr-TR" dirty="0" smtClean="0"/>
              <a:t>-programlama-dili/</a:t>
            </a:r>
          </a:p>
          <a:p>
            <a:endParaRPr lang="tr-TR" dirty="0" smtClean="0"/>
          </a:p>
          <a:p>
            <a:r>
              <a:rPr lang="tr-TR" dirty="0" smtClean="0"/>
              <a:t>[3] </a:t>
            </a:r>
            <a:r>
              <a:rPr lang="tr-TR" dirty="0" smtClean="0">
                <a:hlinkClick r:id="rId3"/>
              </a:rPr>
              <a:t>http://www.istihza.com/py3/</a:t>
            </a:r>
            <a:r>
              <a:rPr lang="tr-TR" dirty="0" err="1" smtClean="0">
                <a:hlinkClick r:id="rId3"/>
              </a:rPr>
              <a:t>icindekiler</a:t>
            </a:r>
            <a:r>
              <a:rPr lang="tr-TR" dirty="0" smtClean="0">
                <a:hlinkClick r:id="rId3"/>
              </a:rPr>
              <a:t>_</a:t>
            </a:r>
            <a:r>
              <a:rPr lang="tr-TR" dirty="0" err="1" smtClean="0">
                <a:hlinkClick r:id="rId3"/>
              </a:rPr>
              <a:t>python</a:t>
            </a:r>
            <a:r>
              <a:rPr lang="tr-TR" dirty="0" smtClean="0">
                <a:hlinkClick r:id="rId3"/>
              </a:rPr>
              <a:t>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[4] </a:t>
            </a:r>
            <a:r>
              <a:rPr lang="tr-TR" dirty="0" err="1" smtClean="0"/>
              <a:t>Başer</a:t>
            </a:r>
            <a:r>
              <a:rPr lang="tr-TR" dirty="0" smtClean="0"/>
              <a:t>, M., Çok Amaçlı, Nesne Tabanlı Modüler Programlama Dili </a:t>
            </a:r>
            <a:r>
              <a:rPr lang="tr-TR" dirty="0" err="1" smtClean="0"/>
              <a:t>Python</a:t>
            </a:r>
            <a:r>
              <a:rPr lang="tr-TR" dirty="0" smtClean="0"/>
              <a:t>, Pusula Yayıncılık, 2003, İstanbul</a:t>
            </a:r>
          </a:p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785786" y="2500306"/>
            <a:ext cx="8215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  <a:buFont typeface="Wingdings" pitchFamily="2" charset="2"/>
              <a:buChar char="q"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Listeler: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Bir liste, birden çok cümle veya sayı sabitini belirli bir sırada barındıran değişkenlerden  ya da sabitlerden oluşur. Listeleri oluşturmak için </a:t>
            </a:r>
            <a:r>
              <a:rPr lang="tr-TR" sz="1600" b="1" i="1" dirty="0" smtClean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ifadesini kullanırız. Köşeli parantezler arasına sabitleri/değişkenleri virgül koyarak sıralarız.</a:t>
            </a:r>
          </a:p>
          <a:p>
            <a:pPr algn="just">
              <a:buClr>
                <a:schemeClr val="accent1"/>
              </a:buClr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Listeleri şöyle tanımlıyoruz: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Liste =[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parametreler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500438"/>
            <a:ext cx="4857784" cy="7858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7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786190"/>
            <a:ext cx="266700" cy="241300"/>
          </a:xfrm>
          <a:prstGeom prst="rect">
            <a:avLst/>
          </a:prstGeom>
          <a:noFill/>
        </p:spPr>
      </p:pic>
      <p:pic>
        <p:nvPicPr>
          <p:cNvPr id="10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572008"/>
            <a:ext cx="266700" cy="241300"/>
          </a:xfrm>
          <a:prstGeom prst="rect">
            <a:avLst/>
          </a:prstGeom>
          <a:noFill/>
        </p:spPr>
      </p:pic>
      <p:sp>
        <p:nvSpPr>
          <p:cNvPr id="11" name="10 Metin kutusu"/>
          <p:cNvSpPr txBox="1"/>
          <p:nvPr/>
        </p:nvSpPr>
        <p:spPr>
          <a:xfrm>
            <a:off x="1142976" y="4500570"/>
            <a:ext cx="7572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Tanımlamış olduğumuz listenin bir öğesi başka bir liste de olabilir.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072074"/>
            <a:ext cx="6191251" cy="1143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4" name="13 Metin kutusu"/>
          <p:cNvSpPr txBox="1"/>
          <p:nvPr/>
        </p:nvSpPr>
        <p:spPr>
          <a:xfrm>
            <a:off x="1142976" y="1500174"/>
            <a:ext cx="7572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Listeleri Tanımlama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714348" y="2214554"/>
            <a:ext cx="8215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Oluşturulan bir listenin elamanlarına erişmek için söz konusu elemanın liste içerisindeki </a:t>
            </a:r>
            <a:r>
              <a:rPr lang="tr-TR" sz="1600" dirty="0" err="1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numarası yazılarak erişilir. Dikkat edilmesi gereken nokta aşağıdaki erişim yöntemlerindeki indeks numarasının mutlaka bir tamsayı olması zorunluluğudur.</a:t>
            </a:r>
          </a:p>
          <a:p>
            <a:pPr algn="just">
              <a:buClr>
                <a:schemeClr val="accent1"/>
              </a:buClr>
            </a:pPr>
            <a:endParaRPr lang="tr-T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Listenin herhangi bir elemanına erişme: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  Liste [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indeks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214686"/>
            <a:ext cx="266700" cy="241300"/>
          </a:xfrm>
          <a:prstGeom prst="rect">
            <a:avLst/>
          </a:prstGeom>
          <a:noFill/>
        </p:spPr>
      </p:pic>
      <p:pic>
        <p:nvPicPr>
          <p:cNvPr id="10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143380"/>
            <a:ext cx="266700" cy="241300"/>
          </a:xfrm>
          <a:prstGeom prst="rect">
            <a:avLst/>
          </a:prstGeom>
          <a:noFill/>
        </p:spPr>
      </p:pic>
      <p:sp>
        <p:nvSpPr>
          <p:cNvPr id="11" name="10 Metin kutusu"/>
          <p:cNvSpPr txBox="1"/>
          <p:nvPr/>
        </p:nvSpPr>
        <p:spPr>
          <a:xfrm>
            <a:off x="1000100" y="4143380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İstenen aralıktaki liste </a:t>
            </a:r>
          </a:p>
          <a:p>
            <a:r>
              <a:rPr lang="tr-TR" sz="1600" b="1" dirty="0" smtClean="0"/>
              <a:t>elemanlarına erişme:</a:t>
            </a:r>
          </a:p>
          <a:p>
            <a:pPr>
              <a:buFont typeface="Wingdings" pitchFamily="2" charset="2"/>
              <a:buChar char="§"/>
            </a:pPr>
            <a:r>
              <a:rPr lang="tr-TR" sz="1600" dirty="0" smtClean="0"/>
              <a:t>    Liste[</a:t>
            </a:r>
            <a:r>
              <a:rPr lang="tr-TR" sz="1600" i="1" dirty="0" smtClean="0">
                <a:solidFill>
                  <a:srgbClr val="FF0000"/>
                </a:solidFill>
              </a:rPr>
              <a:t>Başlangıç değeri : Bitiş değeri</a:t>
            </a:r>
            <a:r>
              <a:rPr lang="tr-TR" sz="1600" dirty="0" smtClean="0"/>
              <a:t>]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pPr>
              <a:buFont typeface="Wingdings" pitchFamily="2" charset="2"/>
              <a:buChar char="§"/>
            </a:pPr>
            <a:r>
              <a:rPr lang="tr-TR" sz="1600" dirty="0" smtClean="0"/>
              <a:t>    Liste[</a:t>
            </a:r>
            <a:r>
              <a:rPr lang="tr-TR" sz="1600" i="1" dirty="0" smtClean="0">
                <a:solidFill>
                  <a:srgbClr val="FF0000"/>
                </a:solidFill>
              </a:rPr>
              <a:t> :Bitiş değeri]</a:t>
            </a:r>
          </a:p>
          <a:p>
            <a:endParaRPr lang="tr-TR" sz="16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000100" y="142873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Listelerin Öğelerine Erişme</a:t>
            </a:r>
            <a:endParaRPr lang="tr-TR" b="1" dirty="0">
              <a:solidFill>
                <a:schemeClr val="accent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286124"/>
            <a:ext cx="3643339" cy="7858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757" y="4429132"/>
            <a:ext cx="4367243" cy="857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5429264"/>
            <a:ext cx="5629275" cy="857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2" name="11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714348" y="2285992"/>
            <a:ext cx="8215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  Artış miktarı belirterek listenin</a:t>
            </a:r>
          </a:p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  istenen elemanına erişme: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Liste [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Başlangıç </a:t>
            </a:r>
            <a:r>
              <a:rPr lang="tr-TR" sz="16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Bitiş </a:t>
            </a:r>
            <a:r>
              <a:rPr lang="tr-TR" sz="16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Artış_Miktarı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266700" cy="241300"/>
          </a:xfrm>
          <a:prstGeom prst="rect">
            <a:avLst/>
          </a:prstGeom>
          <a:noFill/>
        </p:spPr>
      </p:pic>
      <p:pic>
        <p:nvPicPr>
          <p:cNvPr id="10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429132"/>
            <a:ext cx="266700" cy="241300"/>
          </a:xfrm>
          <a:prstGeom prst="rect">
            <a:avLst/>
          </a:prstGeom>
          <a:noFill/>
        </p:spPr>
      </p:pic>
      <p:sp>
        <p:nvSpPr>
          <p:cNvPr id="11" name="10 Metin kutusu"/>
          <p:cNvSpPr txBox="1"/>
          <p:nvPr/>
        </p:nvSpPr>
        <p:spPr>
          <a:xfrm>
            <a:off x="1000100" y="4500570"/>
            <a:ext cx="75724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İç içe liste elamanlarına erişme:</a:t>
            </a:r>
          </a:p>
          <a:p>
            <a:endParaRPr lang="tr-TR" sz="1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400" dirty="0" smtClean="0"/>
              <a:t>  Liste[</a:t>
            </a:r>
            <a:r>
              <a:rPr lang="tr-TR" sz="1400" i="1" dirty="0" smtClean="0">
                <a:solidFill>
                  <a:srgbClr val="FF0000"/>
                </a:solidFill>
              </a:rPr>
              <a:t>Başlangıç değeri</a:t>
            </a:r>
            <a:r>
              <a:rPr lang="tr-TR" sz="1400" i="1" dirty="0" smtClean="0"/>
              <a:t>]</a:t>
            </a:r>
            <a:r>
              <a:rPr lang="tr-TR" sz="1400" i="1" dirty="0" smtClean="0">
                <a:solidFill>
                  <a:srgbClr val="FF0000"/>
                </a:solidFill>
              </a:rPr>
              <a:t> </a:t>
            </a:r>
            <a:r>
              <a:rPr lang="tr-TR" sz="1400" i="1" dirty="0" smtClean="0"/>
              <a:t>[</a:t>
            </a:r>
            <a:r>
              <a:rPr lang="tr-TR" sz="1400" i="1" dirty="0" smtClean="0">
                <a:solidFill>
                  <a:srgbClr val="FF0000"/>
                </a:solidFill>
              </a:rPr>
              <a:t> Bitiş değeri</a:t>
            </a:r>
            <a:r>
              <a:rPr lang="tr-TR" sz="1400" dirty="0" smtClean="0"/>
              <a:t>]</a:t>
            </a:r>
          </a:p>
          <a:p>
            <a:pPr marL="0"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Liste [</a:t>
            </a:r>
            <a:r>
              <a:rPr lang="tr-TR" sz="1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Başlangıç </a:t>
            </a:r>
            <a:r>
              <a:rPr lang="tr-TR" sz="1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Bitiş </a:t>
            </a:r>
            <a:r>
              <a:rPr lang="tr-TR" sz="14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1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Artış_Miktarı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tr-TR" sz="1400" dirty="0" smtClean="0"/>
          </a:p>
          <a:p>
            <a:r>
              <a:rPr lang="tr-TR" sz="1400" dirty="0" smtClean="0"/>
              <a:t>     </a:t>
            </a:r>
            <a:endParaRPr lang="tr-TR" sz="1400" i="1" dirty="0" smtClean="0">
              <a:solidFill>
                <a:srgbClr val="FF0000"/>
              </a:solidFill>
            </a:endParaRPr>
          </a:p>
          <a:p>
            <a:endParaRPr lang="tr-TR" sz="14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1000100" y="142873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Listelerin Öğelerine Erişmek</a:t>
            </a:r>
            <a:endParaRPr lang="tr-TR" b="1" dirty="0">
              <a:solidFill>
                <a:schemeClr val="accent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9" y="2357429"/>
            <a:ext cx="4286279" cy="18573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7" y="2214554"/>
            <a:ext cx="4158760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7" y="3000371"/>
            <a:ext cx="1516684" cy="5715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3643314"/>
            <a:ext cx="4154393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4857760"/>
            <a:ext cx="4714908" cy="14287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0066" y="4643446"/>
            <a:ext cx="4589177" cy="85725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0066" y="5857893"/>
            <a:ext cx="4589177" cy="5715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5" name="14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714348" y="2857496"/>
            <a:ext cx="821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  Kullanım Şekli: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(Liste) 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928934"/>
            <a:ext cx="266700" cy="241300"/>
          </a:xfrm>
          <a:prstGeom prst="rect">
            <a:avLst/>
          </a:prstGeom>
          <a:noFill/>
        </p:spPr>
      </p:pic>
      <p:pic>
        <p:nvPicPr>
          <p:cNvPr id="10" name="Picture 3" descr="C:\Users\ALİ MURAT\Desktop\tez\enson1\ikonlar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572008"/>
            <a:ext cx="266700" cy="241300"/>
          </a:xfrm>
          <a:prstGeom prst="rect">
            <a:avLst/>
          </a:prstGeom>
          <a:noFill/>
        </p:spPr>
      </p:pic>
      <p:sp>
        <p:nvSpPr>
          <p:cNvPr id="11" name="10 Metin kutusu"/>
          <p:cNvSpPr txBox="1"/>
          <p:nvPr/>
        </p:nvSpPr>
        <p:spPr>
          <a:xfrm>
            <a:off x="1142976" y="485745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ifadeler için  de kullanımı aynıdır.</a:t>
            </a:r>
            <a:r>
              <a:rPr lang="tr-TR" sz="1600" dirty="0" smtClean="0"/>
              <a:t>   </a:t>
            </a:r>
            <a:endParaRPr lang="tr-TR" i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857224" y="2345288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Len</a:t>
            </a:r>
            <a:r>
              <a:rPr lang="tr-TR" b="1" dirty="0" smtClean="0">
                <a:solidFill>
                  <a:srgbClr val="FF0000"/>
                </a:solidFill>
              </a:rPr>
              <a:t>() Fonksiyonu : </a:t>
            </a:r>
            <a:r>
              <a:rPr lang="tr-TR" dirty="0" smtClean="0"/>
              <a:t>Listenin kaç elemandan oluştuğunu bulur.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4"/>
            <a:ext cx="3214711" cy="14287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3286124"/>
            <a:ext cx="3071834" cy="15716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5214950"/>
            <a:ext cx="3000396" cy="7143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2" name="11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928629" y="3071810"/>
            <a:ext cx="821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  Kullanım Şekli: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lvl="1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Aranacak_değer </a:t>
            </a:r>
            <a:r>
              <a:rPr lang="tr-TR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tr-TR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Liste_değişkeninin_adı</a:t>
            </a:r>
            <a:endParaRPr lang="tr-T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0 Metin kutusu"/>
          <p:cNvSpPr txBox="1"/>
          <p:nvPr/>
        </p:nvSpPr>
        <p:spPr>
          <a:xfrm>
            <a:off x="928662" y="4357694"/>
            <a:ext cx="757242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ifadeler için  de kullanımı aynıdır.</a:t>
            </a:r>
            <a:r>
              <a:rPr lang="tr-TR" sz="1600" dirty="0" smtClean="0"/>
              <a:t>   </a:t>
            </a:r>
          </a:p>
          <a:p>
            <a:endParaRPr lang="tr-TR" sz="16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    </a:t>
            </a:r>
            <a:endParaRPr lang="tr-TR" i="1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714348" y="2285992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rgbClr val="FF0000"/>
                </a:solidFill>
              </a:rPr>
              <a:t> </a:t>
            </a:r>
            <a:r>
              <a:rPr lang="tr-TR" sz="1600" i="1" dirty="0" err="1" smtClean="0">
                <a:solidFill>
                  <a:srgbClr val="FF0000"/>
                </a:solidFill>
              </a:rPr>
              <a:t>In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smtClean="0"/>
              <a:t>komutu ile bir öğenin liste içinde olup olmadığını kontrol etmek amacıyla kullanılır. . Bu parçacık </a:t>
            </a:r>
            <a:r>
              <a:rPr lang="tr-TR" sz="1600" dirty="0" err="1" smtClean="0"/>
              <a:t>for</a:t>
            </a:r>
            <a:r>
              <a:rPr lang="tr-TR" sz="1600" dirty="0" smtClean="0"/>
              <a:t> döngüsünde de kullanılmakta olup her iki kullanımda da “içinde” anlamını katmaktadır.</a:t>
            </a:r>
            <a:endParaRPr lang="tr-T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857496"/>
            <a:ext cx="3624293" cy="128588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9" y="4857760"/>
            <a:ext cx="5019675" cy="1143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5143512"/>
            <a:ext cx="3357555" cy="57150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5715016"/>
            <a:ext cx="3643306" cy="64294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2" name="11 Metin kutusu"/>
          <p:cNvSpPr txBox="1"/>
          <p:nvPr/>
        </p:nvSpPr>
        <p:spPr>
          <a:xfrm>
            <a:off x="857224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3" name="12 Metin kutusu"/>
          <p:cNvSpPr txBox="1"/>
          <p:nvPr/>
        </p:nvSpPr>
        <p:spPr bwMode="auto">
          <a:xfrm>
            <a:off x="857224" y="1500174"/>
            <a:ext cx="509126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chemeClr val="accent1"/>
                </a:solidFill>
              </a:rPr>
              <a:t>“ in ” Parçacığı ile Aitlik Kontrolü </a:t>
            </a: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00034" y="2285992"/>
            <a:ext cx="821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komut parçacığı </a:t>
            </a:r>
            <a:r>
              <a:rPr lang="tr-TR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tr-TR" sz="1600" b="1" dirty="0" smtClean="0">
                <a:latin typeface="Times New Roman" pitchFamily="18" charset="0"/>
                <a:cs typeface="Times New Roman" pitchFamily="18" charset="0"/>
              </a:rPr>
              <a:t> komutu ile beraberde kullanılabilir.</a:t>
            </a:r>
          </a:p>
          <a:p>
            <a:pPr algn="just">
              <a:buClr>
                <a:schemeClr val="accent1"/>
              </a:buClr>
            </a:pPr>
            <a:r>
              <a:rPr lang="tr-TR" sz="1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</p:txBody>
      </p:sp>
      <p:sp>
        <p:nvSpPr>
          <p:cNvPr id="14" name="13 Metin kutusu"/>
          <p:cNvSpPr txBox="1"/>
          <p:nvPr/>
        </p:nvSpPr>
        <p:spPr>
          <a:xfrm>
            <a:off x="857192" y="150017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“ in ” Parçacığı ile Aitlik Kontrolü 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15" name="14 Dikdörtgen"/>
          <p:cNvSpPr/>
          <p:nvPr/>
        </p:nvSpPr>
        <p:spPr>
          <a:xfrm>
            <a:off x="785786" y="271462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571744"/>
            <a:ext cx="6143625" cy="15716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7" name="16 Dikdörtgen"/>
          <p:cNvSpPr/>
          <p:nvPr/>
        </p:nvSpPr>
        <p:spPr>
          <a:xfrm>
            <a:off x="714348" y="4643446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Biraz daha düzenlersek: 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12" name="11 Metin kutusu"/>
          <p:cNvSpPr txBox="1"/>
          <p:nvPr/>
        </p:nvSpPr>
        <p:spPr bwMode="auto">
          <a:xfrm>
            <a:off x="3357554" y="4143380"/>
            <a:ext cx="4500594" cy="27145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&gt;&gt;&gt;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for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dir(list):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... if "_" not </a:t>
            </a:r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... print(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append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count 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extend index 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insert 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1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op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remove 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tr-TR" sz="12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everse</a:t>
            </a:r>
            <a:endParaRPr lang="tr-TR" sz="1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sort 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/>
          <p:nvPr/>
        </p:nvSpPr>
        <p:spPr>
          <a:xfrm>
            <a:off x="1142976" y="1428736"/>
            <a:ext cx="650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Klavyeden rastgele girilen sayıları tek ve çift olarak ayırma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4071967" cy="424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2857496"/>
            <a:ext cx="4214842" cy="314327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714348" y="1000108"/>
            <a:ext cx="864399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000" b="1" dirty="0" smtClean="0"/>
              <a:t>PYTHON PROGRAMLAMA DİLİNDE LİSTELER ve DEĞİŞKENLİK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Kapsüller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ül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chemeClr val="tx1">
            <a:lumMod val="20000"/>
            <a:lumOff val="80000"/>
          </a:schemeClr>
        </a:solidFill>
        <a:ln w="38100">
          <a:solidFill>
            <a:srgbClr val="0070C0"/>
          </a:solidFill>
          <a:miter lim="800000"/>
          <a:headEnd/>
          <a:tailEnd/>
        </a:ln>
        <a:effectLst/>
      </a:spPr>
      <a:bodyPr wrap="square">
        <a:spAutoFit/>
      </a:bodyPr>
      <a:lstStyle>
        <a:defPPr algn="l">
          <a:spcBef>
            <a:spcPct val="20000"/>
          </a:spcBef>
          <a:buClr>
            <a:schemeClr val="tx1"/>
          </a:buClr>
          <a:buSzPct val="75000"/>
          <a:buFont typeface="Wingdings" pitchFamily="2" charset="2"/>
          <a:buNone/>
          <a:defRPr sz="2400" dirty="0" smtClean="0"/>
        </a:defPPr>
      </a:lstStyle>
    </a:txDef>
  </a:objectDefaults>
  <a:extraClrSchemeLst>
    <a:extraClrScheme>
      <a:clrScheme name="Kapsüller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üller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üller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922</TotalTime>
  <Words>1045</Words>
  <PresentationFormat>Ekran Gösterisi 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Tema1</vt:lpstr>
      <vt:lpstr>PowerPoint Sunusu</vt:lpstr>
      <vt:lpstr>İÇERİK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2010-08-08T15:21:12Z</dcterms:created>
  <dcterms:modified xsi:type="dcterms:W3CDTF">2013-07-05T15:29:41Z</dcterms:modified>
</cp:coreProperties>
</file>