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91" r:id="rId2"/>
    <p:sldId id="263" r:id="rId3"/>
    <p:sldId id="264" r:id="rId4"/>
    <p:sldId id="280" r:id="rId5"/>
    <p:sldId id="281" r:id="rId6"/>
    <p:sldId id="282" r:id="rId7"/>
    <p:sldId id="286" r:id="rId8"/>
    <p:sldId id="283" r:id="rId9"/>
    <p:sldId id="284" r:id="rId10"/>
    <p:sldId id="285" r:id="rId11"/>
    <p:sldId id="287" r:id="rId12"/>
    <p:sldId id="288" r:id="rId13"/>
    <p:sldId id="289" r:id="rId14"/>
    <p:sldId id="290" r:id="rId15"/>
    <p:sldId id="258" r:id="rId16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5" autoAdjust="0"/>
    <p:restoredTop sz="94660"/>
  </p:normalViewPr>
  <p:slideViewPr>
    <p:cSldViewPr>
      <p:cViewPr varScale="1">
        <p:scale>
          <a:sx n="69" d="100"/>
          <a:sy n="69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1" lang="tr-TR" sz="240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tr-TR" sz="240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AD56E21-CF46-4878-A664-82412F63C3D8}" type="datetimeFigureOut">
              <a:rPr lang="tr-TR"/>
              <a:pPr>
                <a:defRPr/>
              </a:pPr>
              <a:t>05.07.2013</a:t>
            </a:fld>
            <a:endParaRPr lang="tr-TR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468B0C3F-178C-4FEE-AA2F-E0BC58A8022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B67F2-49B8-467C-85AE-95CEB1CF5F20}" type="datetimeFigureOut">
              <a:rPr lang="tr-TR"/>
              <a:pPr>
                <a:defRPr/>
              </a:pPr>
              <a:t>05.07.2013</a:t>
            </a:fld>
            <a:endParaRPr lang="tr-T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28BAB-8FDB-4156-8130-96CEC178FEC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0F171-B76C-42A4-B012-C9D409F0066E}" type="datetimeFigureOut">
              <a:rPr lang="tr-TR"/>
              <a:pPr>
                <a:defRPr/>
              </a:pPr>
              <a:t>05.07.2013</a:t>
            </a:fld>
            <a:endParaRPr lang="tr-T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62D58-7A75-4D80-ADB0-9261639ABA5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4F877-6574-4953-9160-073F41710E40}" type="datetimeFigureOut">
              <a:rPr lang="tr-TR"/>
              <a:pPr>
                <a:defRPr/>
              </a:pPr>
              <a:t>05.07.2013</a:t>
            </a:fld>
            <a:endParaRPr lang="tr-T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3CDFC-B202-45CE-BB46-604238EDD4D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D16D9-0674-4B2B-818D-FF4227CE8302}" type="datetimeFigureOut">
              <a:rPr lang="tr-TR"/>
              <a:pPr>
                <a:defRPr/>
              </a:pPr>
              <a:t>05.07.2013</a:t>
            </a:fld>
            <a:endParaRPr lang="tr-T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EF924-523E-4888-8296-760B1B5F945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A3418-6289-4AFE-A820-ABB63751FECE}" type="datetimeFigureOut">
              <a:rPr lang="tr-TR"/>
              <a:pPr>
                <a:defRPr/>
              </a:pPr>
              <a:t>05.07.2013</a:t>
            </a:fld>
            <a:endParaRPr lang="tr-T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E2F0F-B644-497E-A277-CDFAFBAC9EB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DF6EA-95C6-41E0-A752-7CFC5F78FA94}" type="datetimeFigureOut">
              <a:rPr lang="tr-TR"/>
              <a:pPr>
                <a:defRPr/>
              </a:pPr>
              <a:t>05.07.2013</a:t>
            </a:fld>
            <a:endParaRPr lang="tr-T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D9C4E-3838-4CD7-905C-D133A0A552D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D97392-B738-4478-93C7-60475A747BE6}" type="datetimeFigureOut">
              <a:rPr lang="tr-TR"/>
              <a:pPr>
                <a:defRPr/>
              </a:pPr>
              <a:t>05.07.2013</a:t>
            </a:fld>
            <a:endParaRPr lang="tr-T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8AB234-3089-4CB1-9CDF-FFFC7A8DF9D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77BB5-1209-41CD-B5CB-92E1CEC4D688}" type="datetimeFigureOut">
              <a:rPr lang="tr-TR"/>
              <a:pPr>
                <a:defRPr/>
              </a:pPr>
              <a:t>05.07.2013</a:t>
            </a:fld>
            <a:endParaRPr lang="tr-T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80442-A363-4A0B-A36E-1D2AB7A9AB7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69264-8374-4CDF-B702-66E0120D132B}" type="datetimeFigureOut">
              <a:rPr lang="tr-TR"/>
              <a:pPr>
                <a:defRPr/>
              </a:pPr>
              <a:t>05.07.2013</a:t>
            </a:fld>
            <a:endParaRPr lang="tr-T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5A5B3-DA26-4A79-B920-EFC6BCB5DC4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r-TR" noProof="0" smtClean="0"/>
              <a:t>Resim eklemek için simgeyi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F7942-5C18-451D-B1DA-E2C819B42B06}" type="datetimeFigureOut">
              <a:rPr lang="tr-TR"/>
              <a:pPr>
                <a:defRPr/>
              </a:pPr>
              <a:t>05.07.2013</a:t>
            </a:fld>
            <a:endParaRPr lang="tr-T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473C-35F7-4677-BB69-763B66DF4B4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3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3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4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35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F2F5D58C-7896-4899-8E6D-0DC2BD8CC515}" type="datetimeFigureOut">
              <a:rPr lang="tr-TR"/>
              <a:pPr>
                <a:defRPr/>
              </a:pPr>
              <a:t>05.07.2013</a:t>
            </a:fld>
            <a:endParaRPr lang="tr-TR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defRPr sz="26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5599584-8183-438B-8207-B8305D27A76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ransition>
    <p:strips dir="rd"/>
  </p:transition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ocw.mit.edu/courses/electrical-engineering-and-computer-science/6-00-introduction-to-computer-science-and-programming-fall-2008/lecture-video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etin kutusu"/>
          <p:cNvSpPr txBox="1"/>
          <p:nvPr/>
        </p:nvSpPr>
        <p:spPr>
          <a:xfrm>
            <a:off x="3400679" y="1071546"/>
            <a:ext cx="32150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FIRAT ÜNİVERSİTESİ</a:t>
            </a:r>
          </a:p>
          <a:p>
            <a:pPr algn="ctr"/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TEKNOLOJİ FAKÜLTESİ</a:t>
            </a:r>
            <a:endParaRPr lang="tr-T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8 Metin kutusu"/>
          <p:cNvSpPr txBox="1"/>
          <p:nvPr/>
        </p:nvSpPr>
        <p:spPr>
          <a:xfrm>
            <a:off x="214282" y="4309126"/>
            <a:ext cx="3429024" cy="1477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DERLEYENLER:</a:t>
            </a:r>
          </a:p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Ahmet Can ÇAKIL</a:t>
            </a:r>
          </a:p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Ali Murat GARİPCAN </a:t>
            </a:r>
          </a:p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Özgür AYDIN </a:t>
            </a:r>
          </a:p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Şahin KARA</a:t>
            </a:r>
          </a:p>
        </p:txBody>
      </p:sp>
      <p:sp>
        <p:nvSpPr>
          <p:cNvPr id="7" name="6 Metin kutusu"/>
          <p:cNvSpPr txBox="1"/>
          <p:nvPr/>
        </p:nvSpPr>
        <p:spPr bwMode="auto">
          <a:xfrm>
            <a:off x="3786182" y="4786322"/>
            <a:ext cx="4634923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tr-T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KONTROL : </a:t>
            </a:r>
            <a:r>
              <a:rPr lang="tr-TR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tr-TR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Asaf</a:t>
            </a:r>
            <a:r>
              <a:rPr lang="tr-TR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VAROL</a:t>
            </a:r>
          </a:p>
        </p:txBody>
      </p:sp>
      <p:sp>
        <p:nvSpPr>
          <p:cNvPr id="8" name="7 Metin kutusu"/>
          <p:cNvSpPr txBox="1"/>
          <p:nvPr/>
        </p:nvSpPr>
        <p:spPr bwMode="auto">
          <a:xfrm>
            <a:off x="214282" y="3429000"/>
            <a:ext cx="8462174" cy="707886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19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KONU : </a:t>
            </a:r>
            <a:r>
              <a:rPr lang="tr-TR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:</a:t>
            </a:r>
            <a:r>
              <a:rPr lang="tr-TR" sz="2000" b="1" dirty="0">
                <a:cs typeface="Arial" pitchFamily="34" charset="0"/>
              </a:rPr>
              <a:t> </a:t>
            </a:r>
            <a:r>
              <a:rPr lang="tr-TR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KARMAŞIK SAYILAR,LOGARİTMİK,KUADRATİK ve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            EXPONANSİYEL  ALGORİTMALAR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İçerik Yer Tutucusu 2"/>
          <p:cNvSpPr>
            <a:spLocks noGrp="1"/>
          </p:cNvSpPr>
          <p:nvPr>
            <p:ph idx="1"/>
          </p:nvPr>
        </p:nvSpPr>
        <p:spPr>
          <a:xfrm>
            <a:off x="714375" y="1268413"/>
            <a:ext cx="8250238" cy="6157912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tr-TR" b="1" dirty="0" smtClean="0">
                <a:solidFill>
                  <a:schemeClr val="tx2"/>
                </a:solidFill>
              </a:rPr>
              <a:t>Logaritma (log10) Fonksiyonu</a:t>
            </a:r>
          </a:p>
          <a:p>
            <a:pPr marL="0" indent="0">
              <a:buFont typeface="Arial" charset="0"/>
              <a:buNone/>
              <a:defRPr/>
            </a:pPr>
            <a:endParaRPr lang="tr-TR" b="1" dirty="0" smtClean="0">
              <a:solidFill>
                <a:srgbClr val="C00000"/>
              </a:solidFill>
            </a:endParaRPr>
          </a:p>
          <a:p>
            <a:pPr marL="0" indent="0">
              <a:buFont typeface="Arial" charset="0"/>
              <a:buNone/>
              <a:defRPr/>
            </a:pPr>
            <a:r>
              <a:rPr lang="tr-TR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r-TR" dirty="0" smtClean="0"/>
              <a:t>Bu fonksiyonun </a:t>
            </a:r>
            <a:r>
              <a:rPr lang="tr-TR" dirty="0" err="1" smtClean="0"/>
              <a:t>log</a:t>
            </a:r>
            <a:r>
              <a:rPr lang="tr-TR" dirty="0" smtClean="0"/>
              <a:t> fonksiyonundan</a:t>
            </a:r>
            <a:r>
              <a:rPr lang="tr-TR" b="1" dirty="0" smtClean="0">
                <a:solidFill>
                  <a:srgbClr val="C00000"/>
                </a:solidFill>
              </a:rPr>
              <a:t> </a:t>
            </a:r>
            <a:r>
              <a:rPr lang="tr-TR" dirty="0" smtClean="0"/>
              <a:t> tek farkı taban sayısının önceden belirlenmiş ve 10 olması. </a:t>
            </a:r>
          </a:p>
          <a:p>
            <a:pPr marL="0" indent="0">
              <a:buFont typeface="Arial" charset="0"/>
              <a:buNone/>
              <a:defRPr/>
            </a:pPr>
            <a:r>
              <a:rPr lang="tr-TR" dirty="0" smtClean="0"/>
              <a:t>	Bu yüzden fonksiyonun kullanımı şöyle; </a:t>
            </a:r>
          </a:p>
          <a:p>
            <a:pPr marL="0" indent="0">
              <a:buFont typeface="Arial" charset="0"/>
              <a:buNone/>
              <a:defRPr/>
            </a:pPr>
            <a:r>
              <a:rPr lang="tr-TR" dirty="0" smtClean="0"/>
              <a:t>			       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log10(x) </a:t>
            </a:r>
          </a:p>
          <a:p>
            <a:pPr marL="0" indent="0">
              <a:buFont typeface="Arial" charset="0"/>
              <a:buNone/>
              <a:defRPr/>
            </a:pPr>
            <a:r>
              <a:rPr lang="tr-TR" dirty="0" smtClean="0"/>
              <a:t>	Burada x onluk tabana göre logaritması alınacak sayıdır.</a:t>
            </a:r>
          </a:p>
          <a:p>
            <a:pPr marL="0" indent="0">
              <a:buFont typeface="Arial" charset="0"/>
              <a:buNone/>
              <a:defRPr/>
            </a:pPr>
            <a:endParaRPr lang="tr-TR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tr-TR" b="1" dirty="0" smtClean="0"/>
              <a:t>Örnek :</a:t>
            </a:r>
            <a:endParaRPr lang="tr-TR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tr-TR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tr-TR" dirty="0" smtClean="0">
                <a:cs typeface="Arial" charset="0"/>
              </a:rPr>
              <a:t>		</a:t>
            </a:r>
          </a:p>
          <a:p>
            <a:pPr marL="0" indent="0">
              <a:buFont typeface="Arial" charset="0"/>
              <a:buNone/>
              <a:defRPr/>
            </a:pPr>
            <a:r>
              <a:rPr lang="tr-TR" dirty="0" smtClean="0">
                <a:cs typeface="Arial" charset="0"/>
              </a:rPr>
              <a:t>	 			</a:t>
            </a:r>
          </a:p>
          <a:p>
            <a:pPr marL="0" indent="0">
              <a:buFont typeface="Arial" charset="0"/>
              <a:buNone/>
              <a:defRPr/>
            </a:pPr>
            <a:r>
              <a:rPr lang="tr-TR" dirty="0" smtClean="0">
                <a:cs typeface="Arial" charset="0"/>
              </a:rPr>
              <a:t>	 			</a:t>
            </a:r>
          </a:p>
          <a:p>
            <a:pPr marL="0" indent="0">
              <a:buFont typeface="Arial" charset="0"/>
              <a:buNone/>
              <a:defRPr/>
            </a:pPr>
            <a:r>
              <a:rPr lang="tr-TR" dirty="0" smtClean="0">
                <a:cs typeface="Arial" charset="0"/>
              </a:rPr>
              <a:t>	 			</a:t>
            </a:r>
          </a:p>
          <a:p>
            <a:pPr marL="0" indent="0">
              <a:buFont typeface="Arial" charset="0"/>
              <a:buNone/>
              <a:defRPr/>
            </a:pPr>
            <a:r>
              <a:rPr lang="tr-TR" dirty="0" smtClean="0">
                <a:cs typeface="Arial" charset="0"/>
              </a:rPr>
              <a:t>	 				 		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8538" y="5805488"/>
            <a:ext cx="39274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İçerik Yer Tutucusu 2"/>
          <p:cNvSpPr>
            <a:spLocks noGrp="1"/>
          </p:cNvSpPr>
          <p:nvPr>
            <p:ph idx="1"/>
          </p:nvPr>
        </p:nvSpPr>
        <p:spPr>
          <a:xfrm>
            <a:off x="827088" y="1268413"/>
            <a:ext cx="9144000" cy="6157912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tr-TR" b="1" smtClean="0">
                <a:solidFill>
                  <a:schemeClr val="tx2"/>
                </a:solidFill>
              </a:rPr>
              <a:t>Exponansiyel (exp) Fonksiyonu</a:t>
            </a:r>
          </a:p>
          <a:p>
            <a:pPr marL="0" indent="0">
              <a:buFont typeface="Arial" charset="0"/>
              <a:buNone/>
            </a:pPr>
            <a:endParaRPr lang="tr-TR" b="1" smtClean="0">
              <a:solidFill>
                <a:srgbClr val="C00000"/>
              </a:solidFill>
            </a:endParaRPr>
          </a:p>
          <a:p>
            <a:pPr marL="0" indent="0">
              <a:buFont typeface="Arial" charset="0"/>
              <a:buNone/>
            </a:pPr>
            <a:r>
              <a:rPr lang="tr-TR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r-TR" smtClean="0"/>
              <a:t>exp fonksiyonu yukarıda bahsettiğimiz euler sabitinin kuvvetini alan bir fonksiyondur. </a:t>
            </a:r>
          </a:p>
          <a:p>
            <a:pPr marL="0" indent="0">
              <a:buFont typeface="Arial" charset="0"/>
              <a:buNone/>
            </a:pPr>
            <a:r>
              <a:rPr lang="tr-TR" smtClean="0"/>
              <a:t>	exp(x) ifadesindeki x parametresi bizim kuvvetimizdir.</a:t>
            </a:r>
          </a:p>
          <a:p>
            <a:pPr marL="0" indent="0">
              <a:buFont typeface="Arial" charset="0"/>
              <a:buNone/>
            </a:pPr>
            <a:endParaRPr lang="tr-TR" smtClean="0"/>
          </a:p>
          <a:p>
            <a:pPr marL="0" indent="0">
              <a:buFont typeface="Arial" charset="0"/>
              <a:buNone/>
            </a:pPr>
            <a:r>
              <a:rPr lang="tr-TR" smtClean="0"/>
              <a:t>Kullanımı Şu Şekildedir;</a:t>
            </a:r>
          </a:p>
          <a:p>
            <a:pPr marL="0" indent="0">
              <a:buFont typeface="Arial" charset="0"/>
              <a:buNone/>
            </a:pPr>
            <a:endParaRPr lang="tr-TR" b="1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endParaRPr lang="tr-TR" b="1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endParaRPr lang="tr-TR" b="1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endParaRPr lang="tr-TR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endParaRPr lang="tr-TR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r>
              <a:rPr lang="tr-TR" smtClean="0">
                <a:cs typeface="Arial" charset="0"/>
              </a:rPr>
              <a:t>		</a:t>
            </a:r>
          </a:p>
          <a:p>
            <a:pPr marL="0" indent="0">
              <a:buFont typeface="Arial" charset="0"/>
              <a:buNone/>
            </a:pPr>
            <a:r>
              <a:rPr lang="tr-TR" smtClean="0">
                <a:cs typeface="Arial" charset="0"/>
              </a:rPr>
              <a:t>	 			</a:t>
            </a:r>
          </a:p>
          <a:p>
            <a:pPr marL="0" indent="0">
              <a:buFont typeface="Arial" charset="0"/>
              <a:buNone/>
            </a:pPr>
            <a:r>
              <a:rPr lang="tr-TR" smtClean="0">
                <a:cs typeface="Arial" charset="0"/>
              </a:rPr>
              <a:t>	 			</a:t>
            </a:r>
          </a:p>
          <a:p>
            <a:pPr marL="0" indent="0">
              <a:buFont typeface="Arial" charset="0"/>
              <a:buNone/>
            </a:pPr>
            <a:r>
              <a:rPr lang="tr-TR" smtClean="0">
                <a:cs typeface="Arial" charset="0"/>
              </a:rPr>
              <a:t>	 			</a:t>
            </a:r>
          </a:p>
          <a:p>
            <a:pPr marL="0" indent="0">
              <a:buFont typeface="Arial" charset="0"/>
              <a:buNone/>
            </a:pPr>
            <a:r>
              <a:rPr lang="tr-TR" smtClean="0">
                <a:cs typeface="Arial" charset="0"/>
              </a:rPr>
              <a:t>	 				 		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0338" y="5589588"/>
            <a:ext cx="3781425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İçerik Yer Tutucusu 2"/>
          <p:cNvSpPr>
            <a:spLocks noGrp="1"/>
          </p:cNvSpPr>
          <p:nvPr>
            <p:ph idx="1"/>
          </p:nvPr>
        </p:nvSpPr>
        <p:spPr>
          <a:xfrm>
            <a:off x="827088" y="1052513"/>
            <a:ext cx="9144000" cy="6157912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tr-TR" b="1" smtClean="0">
                <a:solidFill>
                  <a:schemeClr val="tx2"/>
                </a:solidFill>
              </a:rPr>
              <a:t>Exponansiyel (exp) Fonksiyonu</a:t>
            </a:r>
          </a:p>
          <a:p>
            <a:pPr marL="0" indent="0">
              <a:buFont typeface="Arial" charset="0"/>
              <a:buNone/>
            </a:pPr>
            <a:endParaRPr lang="tr-TR" b="1" smtClean="0">
              <a:solidFill>
                <a:srgbClr val="C00000"/>
              </a:solidFill>
            </a:endParaRPr>
          </a:p>
          <a:p>
            <a:pPr marL="0" indent="0">
              <a:buFont typeface="Arial" charset="0"/>
              <a:buNone/>
            </a:pPr>
            <a:endParaRPr lang="tr-TR" b="1" smtClean="0">
              <a:solidFill>
                <a:srgbClr val="C00000"/>
              </a:solidFill>
            </a:endParaRPr>
          </a:p>
          <a:p>
            <a:pPr marL="0" indent="0">
              <a:buFont typeface="Arial" charset="0"/>
              <a:buNone/>
            </a:pPr>
            <a:r>
              <a:rPr lang="tr-TR" b="1" smtClean="0"/>
              <a:t>Örnek:</a:t>
            </a:r>
          </a:p>
          <a:p>
            <a:pPr marL="0" indent="0">
              <a:buFont typeface="Arial" charset="0"/>
              <a:buNone/>
            </a:pPr>
            <a:endParaRPr lang="tr-TR" b="1" smtClean="0"/>
          </a:p>
          <a:p>
            <a:pPr marL="0" indent="0">
              <a:buFont typeface="Arial" charset="0"/>
              <a:buNone/>
            </a:pPr>
            <a:endParaRPr lang="tr-TR" b="1" smtClean="0"/>
          </a:p>
          <a:p>
            <a:pPr marL="0" indent="0">
              <a:buFont typeface="Arial" charset="0"/>
              <a:buNone/>
            </a:pPr>
            <a:endParaRPr lang="tr-TR" b="1" smtClean="0"/>
          </a:p>
          <a:p>
            <a:pPr marL="0" indent="0">
              <a:buFont typeface="Arial" charset="0"/>
              <a:buNone/>
            </a:pPr>
            <a:r>
              <a:rPr lang="tr-TR" b="1" smtClean="0"/>
              <a:t>	</a:t>
            </a:r>
            <a:r>
              <a:rPr lang="tr-TR" smtClean="0"/>
              <a:t>exp(2) dediğimizde esasen biz Python’a şunu demiş oluyoruz;</a:t>
            </a:r>
          </a:p>
          <a:p>
            <a:pPr marL="0" indent="0">
              <a:buFont typeface="Arial" charset="0"/>
              <a:buNone/>
            </a:pPr>
            <a:r>
              <a:rPr lang="tr-TR" smtClean="0"/>
              <a:t>	(2.7182818284590451)²  Yani euler (e) sabitinin karesini almış olduk.</a:t>
            </a:r>
            <a:r>
              <a:rPr lang="tr-TR" b="1" smtClean="0"/>
              <a:t> </a:t>
            </a:r>
          </a:p>
          <a:p>
            <a:pPr marL="0" indent="0">
              <a:buFont typeface="Arial" charset="0"/>
              <a:buNone/>
            </a:pPr>
            <a:endParaRPr lang="tr-TR" b="1" smtClean="0">
              <a:solidFill>
                <a:srgbClr val="C00000"/>
              </a:solidFill>
            </a:endParaRPr>
          </a:p>
          <a:p>
            <a:pPr marL="0" indent="0">
              <a:buFont typeface="Arial" charset="0"/>
              <a:buNone/>
            </a:pPr>
            <a:r>
              <a:rPr lang="tr-TR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tr-TR" b="1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endParaRPr lang="tr-TR" b="1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endParaRPr lang="tr-TR" b="1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endParaRPr lang="tr-TR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endParaRPr lang="tr-TR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r>
              <a:rPr lang="tr-TR" smtClean="0">
                <a:cs typeface="Arial" charset="0"/>
              </a:rPr>
              <a:t>		</a:t>
            </a:r>
          </a:p>
          <a:p>
            <a:pPr marL="0" indent="0">
              <a:buFont typeface="Arial" charset="0"/>
              <a:buNone/>
            </a:pPr>
            <a:r>
              <a:rPr lang="tr-TR" smtClean="0">
                <a:cs typeface="Arial" charset="0"/>
              </a:rPr>
              <a:t>	 			</a:t>
            </a:r>
          </a:p>
          <a:p>
            <a:pPr marL="0" indent="0">
              <a:buFont typeface="Arial" charset="0"/>
              <a:buNone/>
            </a:pPr>
            <a:r>
              <a:rPr lang="tr-TR" smtClean="0">
                <a:cs typeface="Arial" charset="0"/>
              </a:rPr>
              <a:t>	 			</a:t>
            </a:r>
          </a:p>
          <a:p>
            <a:pPr marL="0" indent="0">
              <a:buFont typeface="Arial" charset="0"/>
              <a:buNone/>
            </a:pPr>
            <a:r>
              <a:rPr lang="tr-TR" smtClean="0">
                <a:cs typeface="Arial" charset="0"/>
              </a:rPr>
              <a:t>	 			</a:t>
            </a:r>
          </a:p>
          <a:p>
            <a:pPr marL="0" indent="0">
              <a:buFont typeface="Arial" charset="0"/>
              <a:buNone/>
            </a:pPr>
            <a:r>
              <a:rPr lang="tr-TR" smtClean="0">
                <a:cs typeface="Arial" charset="0"/>
              </a:rPr>
              <a:t>	 				 		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413" y="3141663"/>
            <a:ext cx="3649662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İçerik Yer Tutucusu 2"/>
          <p:cNvSpPr>
            <a:spLocks noGrp="1"/>
          </p:cNvSpPr>
          <p:nvPr>
            <p:ph idx="1"/>
          </p:nvPr>
        </p:nvSpPr>
        <p:spPr>
          <a:xfrm>
            <a:off x="755650" y="1268413"/>
            <a:ext cx="9144000" cy="6157912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tr-TR" b="1" dirty="0" smtClean="0">
                <a:solidFill>
                  <a:schemeClr val="tx2"/>
                </a:solidFill>
              </a:rPr>
              <a:t>KUADRATİK (2.DERECEDEN) DENKLEM</a:t>
            </a:r>
          </a:p>
          <a:p>
            <a:pPr marL="0" indent="0">
              <a:buFont typeface="Arial" charset="0"/>
              <a:buNone/>
              <a:defRPr/>
            </a:pPr>
            <a:endParaRPr lang="tr-TR" b="1" dirty="0" smtClean="0">
              <a:solidFill>
                <a:srgbClr val="C00000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tr-TR" dirty="0" smtClean="0"/>
              <a:t>		</a:t>
            </a:r>
            <a:r>
              <a:rPr lang="tr-TR" sz="2000" dirty="0" smtClean="0"/>
              <a:t>a, b, c </a:t>
            </a:r>
            <a:r>
              <a:rPr lang="tr-TR" sz="2000" dirty="0" err="1" smtClean="0"/>
              <a:t>gerçel</a:t>
            </a:r>
            <a:r>
              <a:rPr lang="tr-TR" sz="2000" dirty="0" smtClean="0"/>
              <a:t> sayı ve a ≠ 0 olmak üzere,</a:t>
            </a:r>
          </a:p>
          <a:p>
            <a:pPr>
              <a:buFont typeface="Arial" charset="0"/>
              <a:buNone/>
              <a:defRPr/>
            </a:pPr>
            <a:r>
              <a:rPr lang="tr-TR" sz="2000" dirty="0" smtClean="0"/>
              <a:t>				</a:t>
            </a:r>
            <a:r>
              <a:rPr lang="tr-T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ax</a:t>
            </a:r>
            <a:r>
              <a:rPr lang="tr-TR" sz="20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tr-T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</a:t>
            </a:r>
            <a:r>
              <a:rPr lang="tr-T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bx</a:t>
            </a:r>
            <a:r>
              <a:rPr lang="tr-T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c = 0</a:t>
            </a:r>
          </a:p>
          <a:p>
            <a:pPr>
              <a:buFont typeface="Arial" charset="0"/>
              <a:buNone/>
              <a:defRPr/>
            </a:pPr>
            <a:r>
              <a:rPr lang="tr-TR" sz="2000" dirty="0" smtClean="0"/>
              <a:t>		biçimindeki her açık önermeye </a:t>
            </a:r>
            <a:r>
              <a:rPr lang="tr-TR" sz="2000" b="1" dirty="0" smtClean="0"/>
              <a:t>ikinci dereceden bir </a:t>
            </a:r>
          </a:p>
          <a:p>
            <a:pPr>
              <a:buFont typeface="Arial" charset="0"/>
              <a:buNone/>
              <a:defRPr/>
            </a:pPr>
            <a:r>
              <a:rPr lang="tr-TR" sz="2000" b="1" dirty="0" smtClean="0"/>
              <a:t>bilinmeyenli </a:t>
            </a:r>
            <a:r>
              <a:rPr lang="tr-TR" sz="2000" dirty="0" smtClean="0"/>
              <a:t>denklem denir.</a:t>
            </a:r>
          </a:p>
          <a:p>
            <a:pPr>
              <a:buFont typeface="Arial" charset="0"/>
              <a:buNone/>
              <a:defRPr/>
            </a:pPr>
            <a:r>
              <a:rPr lang="tr-TR" sz="2000" b="1" dirty="0" smtClean="0"/>
              <a:t>	</a:t>
            </a:r>
            <a:r>
              <a:rPr lang="tr-TR" sz="2000" b="1" dirty="0" err="1" smtClean="0"/>
              <a:t>Diskiriminant</a:t>
            </a:r>
            <a:r>
              <a:rPr lang="tr-TR" sz="2000" b="1" dirty="0" smtClean="0"/>
              <a:t> (</a:t>
            </a:r>
            <a:r>
              <a:rPr lang="el-GR" sz="2000" dirty="0" smtClean="0"/>
              <a:t>Δ</a:t>
            </a:r>
            <a:r>
              <a:rPr lang="tr-TR" sz="2000" b="1" dirty="0" smtClean="0"/>
              <a:t>) Yöntemi İle Çözüm Kümesinin Bulunması:</a:t>
            </a:r>
            <a:endParaRPr lang="tr-TR" sz="2000" dirty="0" smtClean="0"/>
          </a:p>
          <a:p>
            <a:pPr>
              <a:buFont typeface="Arial" charset="0"/>
              <a:buNone/>
              <a:defRPr/>
            </a:pPr>
            <a:r>
              <a:rPr lang="tr-TR" sz="2000" dirty="0" smtClean="0"/>
              <a:t>ax</a:t>
            </a:r>
            <a:r>
              <a:rPr lang="tr-TR" sz="2000" baseline="30000" dirty="0" smtClean="0"/>
              <a:t>2</a:t>
            </a:r>
            <a:r>
              <a:rPr lang="tr-TR" sz="2000" dirty="0" smtClean="0"/>
              <a:t> + </a:t>
            </a:r>
            <a:r>
              <a:rPr lang="tr-TR" sz="2000" dirty="0" err="1" smtClean="0"/>
              <a:t>bx</a:t>
            </a:r>
            <a:r>
              <a:rPr lang="tr-TR" sz="2000" dirty="0" smtClean="0"/>
              <a:t> + c = 0 denklemi a ≠ 0 ve  </a:t>
            </a:r>
            <a:r>
              <a:rPr lang="el-GR" sz="2000" dirty="0" smtClean="0"/>
              <a:t>Δ</a:t>
            </a:r>
            <a:r>
              <a:rPr lang="tr-TR" sz="2000" dirty="0" smtClean="0"/>
              <a:t>= b</a:t>
            </a:r>
            <a:r>
              <a:rPr lang="tr-TR" sz="2000" baseline="30000" dirty="0" smtClean="0"/>
              <a:t>2</a:t>
            </a:r>
            <a:r>
              <a:rPr lang="tr-TR" sz="2000" dirty="0" smtClean="0"/>
              <a:t> – 4ac ise, </a:t>
            </a:r>
          </a:p>
          <a:p>
            <a:pPr>
              <a:buFont typeface="Arial" charset="0"/>
              <a:buNone/>
              <a:defRPr/>
            </a:pPr>
            <a:r>
              <a:rPr lang="tr-TR" sz="2000" b="1" u="sng" dirty="0" smtClean="0"/>
              <a:t>Çözüm Kümesi:</a:t>
            </a:r>
          </a:p>
          <a:p>
            <a:pPr>
              <a:buFont typeface="Arial" charset="0"/>
              <a:buNone/>
              <a:defRPr/>
            </a:pPr>
            <a:endParaRPr lang="tr-TR" dirty="0" smtClean="0"/>
          </a:p>
          <a:p>
            <a:pPr marL="0" indent="0">
              <a:buFont typeface="Arial" charset="0"/>
              <a:buNone/>
              <a:defRPr/>
            </a:pPr>
            <a:endParaRPr lang="tr-TR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tr-TR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tr-TR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tr-TR" dirty="0" smtClean="0">
                <a:cs typeface="Arial" charset="0"/>
              </a:rPr>
              <a:t>		</a:t>
            </a:r>
          </a:p>
          <a:p>
            <a:pPr marL="0" indent="0">
              <a:buFont typeface="Arial" charset="0"/>
              <a:buNone/>
              <a:defRPr/>
            </a:pPr>
            <a:r>
              <a:rPr lang="tr-TR" dirty="0" smtClean="0">
                <a:cs typeface="Arial" charset="0"/>
              </a:rPr>
              <a:t>	 			</a:t>
            </a:r>
          </a:p>
          <a:p>
            <a:pPr marL="0" indent="0">
              <a:buFont typeface="Arial" charset="0"/>
              <a:buNone/>
              <a:defRPr/>
            </a:pPr>
            <a:r>
              <a:rPr lang="tr-TR" dirty="0" smtClean="0">
                <a:cs typeface="Arial" charset="0"/>
              </a:rPr>
              <a:t>	 			</a:t>
            </a:r>
          </a:p>
          <a:p>
            <a:pPr marL="0" indent="0">
              <a:buFont typeface="Arial" charset="0"/>
              <a:buNone/>
              <a:defRPr/>
            </a:pPr>
            <a:r>
              <a:rPr lang="tr-TR" dirty="0" smtClean="0">
                <a:cs typeface="Arial" charset="0"/>
              </a:rPr>
              <a:t>	 			</a:t>
            </a:r>
          </a:p>
          <a:p>
            <a:pPr marL="0" indent="0">
              <a:buFont typeface="Arial" charset="0"/>
              <a:buNone/>
              <a:defRPr/>
            </a:pPr>
            <a:r>
              <a:rPr lang="tr-TR" dirty="0" smtClean="0">
                <a:cs typeface="Arial" charset="0"/>
              </a:rPr>
              <a:t>	 				 		</a:t>
            </a:r>
          </a:p>
        </p:txBody>
      </p:sp>
      <p:pic>
        <p:nvPicPr>
          <p:cNvPr id="15363" name="Picture 2" descr="mhtml:file://C:\Documents%20and%20Settings\Singlewolf\Desktop\sunum\kuadritik.mht!http://www.matematikci.org/oss/cebir/20c_dosyalar/cep_ma22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775" y="5330825"/>
            <a:ext cx="421640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İçerik Yer Tutucusu 2"/>
          <p:cNvSpPr>
            <a:spLocks noGrp="1"/>
          </p:cNvSpPr>
          <p:nvPr>
            <p:ph idx="1"/>
          </p:nvPr>
        </p:nvSpPr>
        <p:spPr>
          <a:xfrm>
            <a:off x="0" y="700088"/>
            <a:ext cx="9144000" cy="6157912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tr-TR" b="1" dirty="0" smtClean="0"/>
              <a:t>         Örnek:</a:t>
            </a:r>
          </a:p>
          <a:p>
            <a:pPr marL="0" indent="0">
              <a:buFont typeface="Arial" charset="0"/>
              <a:buNone/>
              <a:defRPr/>
            </a:pPr>
            <a:endParaRPr lang="tr-TR" b="1" dirty="0" smtClean="0"/>
          </a:p>
          <a:p>
            <a:pPr marL="0" indent="0">
              <a:buFont typeface="Arial" charset="0"/>
              <a:buNone/>
              <a:defRPr/>
            </a:pPr>
            <a:endParaRPr lang="tr-TR" b="1" dirty="0" smtClean="0"/>
          </a:p>
          <a:p>
            <a:pPr marL="0" indent="0">
              <a:buFont typeface="Arial" charset="0"/>
              <a:buNone/>
              <a:defRPr/>
            </a:pPr>
            <a:endParaRPr lang="tr-TR" b="1" dirty="0" smtClean="0"/>
          </a:p>
          <a:p>
            <a:pPr marL="0" indent="0">
              <a:buFont typeface="Arial" charset="0"/>
              <a:buNone/>
              <a:defRPr/>
            </a:pPr>
            <a:endParaRPr lang="tr-TR" b="1" dirty="0" smtClean="0"/>
          </a:p>
          <a:p>
            <a:pPr marL="0" indent="0">
              <a:buFont typeface="Arial" charset="0"/>
              <a:buNone/>
              <a:defRPr/>
            </a:pPr>
            <a:endParaRPr lang="tr-TR" b="1" dirty="0" smtClean="0"/>
          </a:p>
          <a:p>
            <a:pPr marL="0" indent="0">
              <a:buFont typeface="Arial" charset="0"/>
              <a:buNone/>
              <a:defRPr/>
            </a:pPr>
            <a:endParaRPr lang="tr-TR" b="1" dirty="0" smtClean="0"/>
          </a:p>
          <a:p>
            <a:pPr marL="0" indent="0">
              <a:buFont typeface="Arial" charset="0"/>
              <a:buNone/>
              <a:defRPr/>
            </a:pPr>
            <a:r>
              <a:rPr lang="tr-T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Programı Çalıştırdığımızda;</a:t>
            </a:r>
          </a:p>
          <a:p>
            <a:pPr marL="0" indent="0">
              <a:buFont typeface="Arial" charset="0"/>
              <a:buNone/>
              <a:defRPr/>
            </a:pPr>
            <a:endParaRPr lang="tr-TR" b="1" dirty="0" smtClean="0">
              <a:solidFill>
                <a:srgbClr val="C00000"/>
              </a:solidFill>
            </a:endParaRPr>
          </a:p>
          <a:p>
            <a:pPr marL="0" indent="0">
              <a:buFont typeface="Arial" charset="0"/>
              <a:buNone/>
              <a:defRPr/>
            </a:pPr>
            <a:endParaRPr lang="tr-TR" b="1" dirty="0" smtClean="0">
              <a:solidFill>
                <a:srgbClr val="C00000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tr-TR" dirty="0" smtClean="0"/>
              <a:t>		</a:t>
            </a:r>
            <a:endParaRPr lang="tr-TR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tr-TR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tr-TR" dirty="0" smtClean="0">
                <a:cs typeface="Arial" charset="0"/>
              </a:rPr>
              <a:t>		</a:t>
            </a:r>
          </a:p>
          <a:p>
            <a:pPr marL="0" indent="0">
              <a:buFont typeface="Arial" charset="0"/>
              <a:buNone/>
              <a:defRPr/>
            </a:pPr>
            <a:r>
              <a:rPr lang="tr-TR" dirty="0" smtClean="0">
                <a:cs typeface="Arial" charset="0"/>
              </a:rPr>
              <a:t>	 			</a:t>
            </a:r>
          </a:p>
          <a:p>
            <a:pPr marL="0" indent="0">
              <a:buFont typeface="Arial" charset="0"/>
              <a:buNone/>
              <a:defRPr/>
            </a:pPr>
            <a:r>
              <a:rPr lang="tr-TR" dirty="0" smtClean="0">
                <a:cs typeface="Arial" charset="0"/>
              </a:rPr>
              <a:t>	 			</a:t>
            </a:r>
          </a:p>
          <a:p>
            <a:pPr marL="0" indent="0">
              <a:buFont typeface="Arial" charset="0"/>
              <a:buNone/>
              <a:defRPr/>
            </a:pPr>
            <a:r>
              <a:rPr lang="tr-TR" dirty="0" smtClean="0">
                <a:cs typeface="Arial" charset="0"/>
              </a:rPr>
              <a:t>	 			</a:t>
            </a:r>
          </a:p>
          <a:p>
            <a:pPr marL="0" indent="0">
              <a:buFont typeface="Arial" charset="0"/>
              <a:buNone/>
              <a:defRPr/>
            </a:pPr>
            <a:r>
              <a:rPr lang="tr-TR" dirty="0" smtClean="0">
                <a:cs typeface="Arial" charset="0"/>
              </a:rPr>
              <a:t>	 				 		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268413"/>
            <a:ext cx="8713787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813" y="4868863"/>
            <a:ext cx="7691437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KAYNAKLAR</a:t>
            </a:r>
          </a:p>
        </p:txBody>
      </p:sp>
      <p:sp>
        <p:nvSpPr>
          <p:cNvPr id="18435" name="İçerik Yer Tutucusu 2"/>
          <p:cNvSpPr>
            <a:spLocks noGrp="1"/>
          </p:cNvSpPr>
          <p:nvPr>
            <p:ph idx="1"/>
          </p:nvPr>
        </p:nvSpPr>
        <p:spPr>
          <a:xfrm>
            <a:off x="827088" y="2492375"/>
            <a:ext cx="7489825" cy="4525963"/>
          </a:xfrm>
        </p:spPr>
        <p:txBody>
          <a:bodyPr/>
          <a:lstStyle/>
          <a:p>
            <a:pPr>
              <a:defRPr/>
            </a:pPr>
            <a:r>
              <a:rPr lang="tr-T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MIT Üniversitesinin </a:t>
            </a:r>
            <a:r>
              <a:rPr lang="tr-T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ders notları</a:t>
            </a:r>
          </a:p>
          <a:p>
            <a:pPr marL="0" indent="0">
              <a:buFont typeface="Arial" charset="0"/>
              <a:buNone/>
              <a:defRPr/>
            </a:pPr>
            <a:r>
              <a:rPr lang="tr-TR" sz="2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  <a:hlinkClick r:id="rId2"/>
              </a:rPr>
              <a:t>http</a:t>
            </a:r>
            <a:r>
              <a:rPr lang="tr-TR" sz="2400" u="sng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  <a:hlinkClick r:id="rId2"/>
              </a:rPr>
              <a:t>://ocw.mit.edu/courses/electrical-engineering-and-computer-science/6-00-introduction-to-computer-science-and-programming-fall-2008/lecture-videos</a:t>
            </a:r>
            <a:r>
              <a:rPr lang="tr-TR" sz="2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  <a:hlinkClick r:id="rId2"/>
              </a:rPr>
              <a:t>/</a:t>
            </a:r>
            <a:endParaRPr lang="tr-TR" sz="2400" u="sng" dirty="0" smtClean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0" indent="0">
              <a:buFont typeface="Arial" charset="0"/>
              <a:buNone/>
              <a:defRPr/>
            </a:pPr>
            <a:endParaRPr lang="tr-TR" sz="2400" u="sng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>
              <a:defRPr/>
            </a:pPr>
            <a:r>
              <a:rPr lang="tr-TR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http://www.python.org/</a:t>
            </a:r>
          </a:p>
          <a:p>
            <a:pPr>
              <a:defRPr/>
            </a:pPr>
            <a:endParaRPr lang="tr-TR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İçerik Yer Tutucusu 2"/>
          <p:cNvSpPr>
            <a:spLocks noGrp="1"/>
          </p:cNvSpPr>
          <p:nvPr>
            <p:ph idx="1"/>
          </p:nvPr>
        </p:nvSpPr>
        <p:spPr>
          <a:xfrm>
            <a:off x="900113" y="1196975"/>
            <a:ext cx="7993062" cy="5256213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tr-TR" b="1" dirty="0" smtClean="0">
                <a:solidFill>
                  <a:schemeClr val="tx2"/>
                </a:solidFill>
                <a:cs typeface="Arial" charset="0"/>
              </a:rPr>
              <a:t>KARMAŞIK SAYILAR</a:t>
            </a:r>
          </a:p>
          <a:p>
            <a:pPr marL="0" indent="0">
              <a:buFont typeface="Arial" charset="0"/>
              <a:buNone/>
              <a:defRPr/>
            </a:pPr>
            <a:endParaRPr lang="tr-TR" b="1" dirty="0" smtClean="0">
              <a:solidFill>
                <a:srgbClr val="C00000"/>
              </a:solidFill>
              <a:cs typeface="Arial" charset="0"/>
            </a:endParaRPr>
          </a:p>
          <a:p>
            <a:pPr marL="0" indent="0">
              <a:buFont typeface="Arial" charset="0"/>
              <a:buNone/>
              <a:defRPr/>
            </a:pPr>
            <a:endParaRPr lang="tr-TR" b="1" dirty="0" smtClean="0"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            a ve b birer reel sayı ve i =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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-1 olmak üzere, </a:t>
            </a:r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z = a + </a:t>
            </a:r>
            <a:r>
              <a:rPr lang="tr-TR" sz="2000" b="1" dirty="0" err="1" smtClean="0">
                <a:latin typeface="Times New Roman" pitchFamily="18" charset="0"/>
                <a:cs typeface="Times New Roman" pitchFamily="18" charset="0"/>
              </a:rPr>
              <a:t>bi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şeklinde ifade edilen  z sayına  </a:t>
            </a:r>
            <a:r>
              <a:rPr lang="tr-TR" sz="2000" b="1" i="1" dirty="0" smtClean="0">
                <a:latin typeface="Times New Roman" pitchFamily="18" charset="0"/>
                <a:cs typeface="Times New Roman" pitchFamily="18" charset="0"/>
              </a:rPr>
              <a:t>Karmaşık ( Kompleks ) Sayı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denir. Karmaşık sayılar kümesi </a:t>
            </a:r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tr-TR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ile gösterilir.</a:t>
            </a:r>
          </a:p>
          <a:p>
            <a:pPr>
              <a:buFont typeface="Arial" charset="0"/>
              <a:buNone/>
              <a:defRPr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	z = a +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bi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  karmaşık sayısında  a  ya</a:t>
            </a:r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karmaşık sayının</a:t>
            </a:r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 reel( gerçel )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kısmı,</a:t>
            </a:r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b  ye karmaşık sayının</a:t>
            </a:r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 imajiner (sanal)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kısmı</a:t>
            </a:r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denir. </a:t>
            </a:r>
          </a:p>
          <a:p>
            <a:pPr>
              <a:buFont typeface="Arial" charset="0"/>
              <a:buNone/>
              <a:defRPr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    ve </a:t>
            </a:r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Re(z) = a, İm(z) = b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şeklinde gösterilir.</a:t>
            </a:r>
          </a:p>
          <a:p>
            <a:pPr>
              <a:buFont typeface="Arial" charset="0"/>
              <a:buNone/>
              <a:defRPr/>
            </a:pP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  <a:defRPr/>
            </a:pPr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Örnek:</a:t>
            </a: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  <a:defRPr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		Z1 = 3 + 4i,  Z2 = 2 – 3i sayıları birer karmaşık sayıdır.</a:t>
            </a:r>
          </a:p>
          <a:p>
            <a:pPr>
              <a:buFont typeface="Arial" charset="0"/>
              <a:buNone/>
              <a:defRPr/>
            </a:pP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  <a:defRPr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Z1 karmaşık sayısının reel kısmı 3, imajiner kısmı 4 tür.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İçerik Yer Tutucusu 2"/>
          <p:cNvSpPr>
            <a:spLocks noGrp="1"/>
          </p:cNvSpPr>
          <p:nvPr>
            <p:ph idx="1"/>
          </p:nvPr>
        </p:nvSpPr>
        <p:spPr>
          <a:xfrm>
            <a:off x="900113" y="836613"/>
            <a:ext cx="9144000" cy="5329237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tr-TR" sz="2400" b="1" dirty="0" smtClean="0">
                <a:solidFill>
                  <a:schemeClr val="tx2"/>
                </a:solidFill>
                <a:cs typeface="Arial" charset="0"/>
              </a:rPr>
              <a:t>PYTHON’DA KARMAŞIK SAYI YAZIMI ve İŞLEMLERİ</a:t>
            </a:r>
          </a:p>
          <a:p>
            <a:pPr marL="0" indent="0">
              <a:buFont typeface="Arial" charset="0"/>
              <a:buNone/>
              <a:defRPr/>
            </a:pPr>
            <a:endParaRPr lang="tr-TR" b="1" dirty="0" smtClean="0">
              <a:cs typeface="Arial" charset="0"/>
            </a:endParaRPr>
          </a:p>
          <a:p>
            <a:pPr marL="0" indent="0">
              <a:buFont typeface="Arial" charset="0"/>
              <a:buNone/>
              <a:defRPr/>
            </a:pPr>
            <a:endParaRPr lang="tr-TR" b="1" dirty="0" smtClean="0">
              <a:cs typeface="Arial" charset="0"/>
            </a:endParaRPr>
          </a:p>
          <a:p>
            <a:pPr marL="0" indent="0">
              <a:buFont typeface="Arial" charset="0"/>
              <a:buNone/>
              <a:defRPr/>
            </a:pPr>
            <a:endParaRPr lang="tr-TR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Font typeface="Arial" charset="0"/>
              <a:buNone/>
              <a:defRPr/>
            </a:pPr>
            <a:r>
              <a:rPr lang="tr-TR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complex</a:t>
            </a:r>
            <a:r>
              <a:rPr lang="tr-T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tr-TR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re,im</a:t>
            </a:r>
            <a:r>
              <a:rPr lang="tr-T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: </a:t>
            </a:r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Karmaşık sayı oluşturmak için kullanılır.</a:t>
            </a:r>
          </a:p>
          <a:p>
            <a:pPr marL="0" indent="0">
              <a:buFont typeface="Arial" charset="0"/>
              <a:buNone/>
              <a:defRPr/>
            </a:pPr>
            <a:r>
              <a:rPr lang="tr-TR" sz="2000" b="1" dirty="0" smtClean="0">
                <a:solidFill>
                  <a:srgbClr val="0070C0"/>
                </a:solidFill>
                <a:cs typeface="Arial" charset="0"/>
              </a:rPr>
              <a:t>&gt;&gt;&gt; z=complex(3,7)</a:t>
            </a:r>
          </a:p>
          <a:p>
            <a:pPr marL="0" indent="0">
              <a:buFont typeface="Arial" charset="0"/>
              <a:buNone/>
              <a:defRPr/>
            </a:pPr>
            <a:r>
              <a:rPr lang="tr-TR" sz="2000" b="1" dirty="0" smtClean="0">
                <a:solidFill>
                  <a:srgbClr val="0070C0"/>
                </a:solidFill>
                <a:cs typeface="Arial" charset="0"/>
              </a:rPr>
              <a:t>&gt;&gt;&gt; z</a:t>
            </a:r>
          </a:p>
          <a:p>
            <a:pPr marL="0" indent="0">
              <a:buFont typeface="Arial" charset="0"/>
              <a:buNone/>
              <a:defRPr/>
            </a:pPr>
            <a:r>
              <a:rPr lang="tr-TR" sz="2000" b="1" dirty="0" smtClean="0">
                <a:solidFill>
                  <a:srgbClr val="0070C0"/>
                </a:solidFill>
                <a:cs typeface="Arial" charset="0"/>
              </a:rPr>
              <a:t>(3+7j) </a:t>
            </a:r>
            <a:r>
              <a:rPr lang="tr-TR" sz="2000" dirty="0" smtClean="0">
                <a:cs typeface="Arial" charset="0"/>
              </a:rPr>
              <a:t>	</a:t>
            </a:r>
          </a:p>
          <a:p>
            <a:pPr marL="0" indent="0">
              <a:buFont typeface="Arial" charset="0"/>
              <a:buNone/>
              <a:defRPr/>
            </a:pPr>
            <a:r>
              <a:rPr lang="tr-TR" sz="2000" b="1" dirty="0" smtClean="0">
                <a:cs typeface="Arial" charset="0"/>
              </a:rPr>
              <a:t>Real:</a:t>
            </a:r>
            <a:r>
              <a:rPr lang="tr-TR" sz="2000" dirty="0" smtClean="0">
                <a:cs typeface="Arial" charset="0"/>
              </a:rPr>
              <a:t>Karmaşık Sayının reel(gerçek) kısmını verir.</a:t>
            </a:r>
          </a:p>
          <a:p>
            <a:pPr marL="0" indent="0">
              <a:buFont typeface="Arial" charset="0"/>
              <a:buNone/>
              <a:defRPr/>
            </a:pPr>
            <a:r>
              <a:rPr lang="tr-TR" sz="2000" b="1" dirty="0" smtClean="0">
                <a:solidFill>
                  <a:srgbClr val="0070C0"/>
                </a:solidFill>
                <a:cs typeface="Arial" charset="0"/>
              </a:rPr>
              <a:t>&gt;&gt;&gt; z.</a:t>
            </a:r>
            <a:r>
              <a:rPr lang="tr-TR" sz="2000" b="1" dirty="0" err="1" smtClean="0">
                <a:solidFill>
                  <a:srgbClr val="0070C0"/>
                </a:solidFill>
                <a:cs typeface="Arial" charset="0"/>
              </a:rPr>
              <a:t>real</a:t>
            </a:r>
            <a:endParaRPr lang="tr-TR" sz="2000" b="1" dirty="0" smtClean="0">
              <a:solidFill>
                <a:srgbClr val="0070C0"/>
              </a:solidFill>
              <a:cs typeface="Arial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tr-TR" sz="2000" b="1" dirty="0" smtClean="0">
                <a:solidFill>
                  <a:srgbClr val="0070C0"/>
                </a:solidFill>
                <a:cs typeface="Arial" charset="0"/>
              </a:rPr>
              <a:t>3.0 </a:t>
            </a:r>
            <a:r>
              <a:rPr lang="tr-TR" sz="2000" dirty="0" smtClean="0">
                <a:cs typeface="Arial" charset="0"/>
              </a:rPr>
              <a:t>	</a:t>
            </a:r>
          </a:p>
          <a:p>
            <a:pPr marL="0" indent="0">
              <a:buFont typeface="Arial" charset="0"/>
              <a:buNone/>
              <a:defRPr/>
            </a:pPr>
            <a:r>
              <a:rPr lang="tr-TR" sz="2000" b="1" dirty="0" err="1" smtClean="0">
                <a:cs typeface="Arial" charset="0"/>
              </a:rPr>
              <a:t>imag</a:t>
            </a:r>
            <a:r>
              <a:rPr lang="tr-TR" sz="2000" b="1" dirty="0" smtClean="0">
                <a:cs typeface="Arial" charset="0"/>
              </a:rPr>
              <a:t>:</a:t>
            </a:r>
            <a:r>
              <a:rPr lang="tr-TR" sz="2000" dirty="0" smtClean="0">
                <a:cs typeface="Arial" charset="0"/>
              </a:rPr>
              <a:t>Karmaşık Sayının </a:t>
            </a:r>
            <a:r>
              <a:rPr lang="tr-TR" sz="2000" dirty="0" err="1" smtClean="0">
                <a:cs typeface="Arial" charset="0"/>
              </a:rPr>
              <a:t>imajiner</a:t>
            </a:r>
            <a:r>
              <a:rPr lang="tr-TR" sz="2000" dirty="0" smtClean="0">
                <a:cs typeface="Arial" charset="0"/>
              </a:rPr>
              <a:t>(sanal) kısmını verir.</a:t>
            </a:r>
          </a:p>
          <a:p>
            <a:pPr marL="0" indent="0">
              <a:buFont typeface="Arial" charset="0"/>
              <a:buNone/>
              <a:defRPr/>
            </a:pPr>
            <a:r>
              <a:rPr lang="tr-TR" sz="2000" b="1" dirty="0" smtClean="0">
                <a:solidFill>
                  <a:srgbClr val="0070C0"/>
                </a:solidFill>
                <a:cs typeface="Arial" charset="0"/>
              </a:rPr>
              <a:t>&gt;&gt;&gt; z.</a:t>
            </a:r>
            <a:r>
              <a:rPr lang="tr-TR" sz="2000" b="1" dirty="0" err="1" smtClean="0">
                <a:solidFill>
                  <a:srgbClr val="0070C0"/>
                </a:solidFill>
                <a:cs typeface="Arial" charset="0"/>
              </a:rPr>
              <a:t>imag</a:t>
            </a:r>
            <a:endParaRPr lang="tr-TR" sz="2000" b="1" dirty="0" smtClean="0">
              <a:solidFill>
                <a:srgbClr val="0070C0"/>
              </a:solidFill>
              <a:cs typeface="Arial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tr-TR" sz="2000" b="1" dirty="0" smtClean="0">
                <a:solidFill>
                  <a:srgbClr val="0070C0"/>
                </a:solidFill>
                <a:cs typeface="Arial" charset="0"/>
              </a:rPr>
              <a:t>7.0</a:t>
            </a:r>
          </a:p>
          <a:p>
            <a:pPr marL="0" indent="0">
              <a:buFont typeface="Arial" charset="0"/>
              <a:buNone/>
              <a:defRPr/>
            </a:pPr>
            <a:r>
              <a:rPr lang="tr-TR" sz="2000" dirty="0" smtClean="0">
                <a:cs typeface="Arial" charset="0"/>
              </a:rPr>
              <a:t>	 			</a:t>
            </a:r>
          </a:p>
          <a:p>
            <a:pPr marL="0" indent="0">
              <a:buFont typeface="Arial" charset="0"/>
              <a:buNone/>
              <a:defRPr/>
            </a:pPr>
            <a:r>
              <a:rPr lang="tr-TR" sz="2000" dirty="0" smtClean="0">
                <a:cs typeface="Arial" charset="0"/>
              </a:rPr>
              <a:t>	 			</a:t>
            </a:r>
          </a:p>
          <a:p>
            <a:pPr marL="0" indent="0">
              <a:buFont typeface="Arial" charset="0"/>
              <a:buNone/>
              <a:defRPr/>
            </a:pPr>
            <a:r>
              <a:rPr lang="tr-TR" sz="2000" dirty="0" smtClean="0">
                <a:cs typeface="Arial" charset="0"/>
              </a:rPr>
              <a:t>	 			</a:t>
            </a:r>
          </a:p>
          <a:p>
            <a:pPr marL="0" indent="0">
              <a:buFont typeface="Arial" charset="0"/>
              <a:buNone/>
              <a:defRPr/>
            </a:pPr>
            <a:r>
              <a:rPr lang="tr-TR" sz="2000" dirty="0" smtClean="0">
                <a:cs typeface="Arial" charset="0"/>
              </a:rPr>
              <a:t>	 			</a:t>
            </a:r>
            <a:r>
              <a:rPr lang="tr-TR" dirty="0" smtClean="0">
                <a:cs typeface="Arial" charset="0"/>
              </a:rPr>
              <a:t>	 		</a:t>
            </a:r>
          </a:p>
        </p:txBody>
      </p:sp>
      <p:sp>
        <p:nvSpPr>
          <p:cNvPr id="2" name="4 Dikdörtgen"/>
          <p:cNvSpPr>
            <a:spLocks noChangeArrowheads="1"/>
          </p:cNvSpPr>
          <p:nvPr/>
        </p:nvSpPr>
        <p:spPr bwMode="auto">
          <a:xfrm>
            <a:off x="827088" y="1268413"/>
            <a:ext cx="7848600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tr-TR"/>
          </a:p>
          <a:p>
            <a:r>
              <a:rPr lang="tr-TR" sz="2000" b="1">
                <a:solidFill>
                  <a:schemeClr val="tx2"/>
                </a:solidFill>
              </a:rPr>
              <a:t>complex, real, imag, conjugate( )   Operatörlerinin Kullanımı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İçerik Yer Tutucusu 2"/>
          <p:cNvSpPr>
            <a:spLocks noGrp="1"/>
          </p:cNvSpPr>
          <p:nvPr>
            <p:ph idx="1"/>
          </p:nvPr>
        </p:nvSpPr>
        <p:spPr>
          <a:xfrm>
            <a:off x="900113" y="981075"/>
            <a:ext cx="8243887" cy="5534025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tr-TR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Conjugate</a:t>
            </a:r>
            <a:r>
              <a:rPr lang="tr-T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 : 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Karmaşık sayının eşleniğini alır.</a:t>
            </a:r>
            <a:endParaRPr lang="tr-TR" b="1" dirty="0" smtClean="0">
              <a:solidFill>
                <a:srgbClr val="0070C0"/>
              </a:solidFill>
              <a:cs typeface="Arial" charset="0"/>
            </a:endParaRPr>
          </a:p>
          <a:p>
            <a:pPr marL="0" indent="0">
              <a:buFont typeface="Arial" charset="0"/>
              <a:buNone/>
              <a:defRPr/>
            </a:pPr>
            <a:endParaRPr lang="tr-TR" b="1" dirty="0" smtClean="0">
              <a:solidFill>
                <a:srgbClr val="0070C0"/>
              </a:solidFill>
              <a:cs typeface="Arial" charset="0"/>
            </a:endParaRPr>
          </a:p>
          <a:p>
            <a:pPr marL="0" indent="0">
              <a:buFont typeface="Arial" charset="0"/>
              <a:buNone/>
              <a:defRPr/>
            </a:pPr>
            <a:endParaRPr lang="tr-TR" b="1" dirty="0">
              <a:solidFill>
                <a:srgbClr val="0070C0"/>
              </a:solidFill>
              <a:cs typeface="Arial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tr-TR" b="1" dirty="0" smtClean="0">
                <a:solidFill>
                  <a:srgbClr val="0070C0"/>
                </a:solidFill>
                <a:cs typeface="Arial" charset="0"/>
              </a:rPr>
              <a:t>&gt;&gt;&gt; z</a:t>
            </a:r>
          </a:p>
          <a:p>
            <a:pPr marL="0" indent="0">
              <a:buFont typeface="Arial" charset="0"/>
              <a:buNone/>
              <a:defRPr/>
            </a:pPr>
            <a:r>
              <a:rPr lang="tr-TR" b="1" dirty="0" smtClean="0">
                <a:solidFill>
                  <a:srgbClr val="0070C0"/>
                </a:solidFill>
                <a:cs typeface="Arial" charset="0"/>
              </a:rPr>
              <a:t>(3+7j)</a:t>
            </a:r>
          </a:p>
          <a:p>
            <a:pPr marL="0" indent="0">
              <a:buFont typeface="Arial" charset="0"/>
              <a:buNone/>
              <a:defRPr/>
            </a:pPr>
            <a:r>
              <a:rPr lang="tr-TR" b="1" dirty="0" smtClean="0">
                <a:solidFill>
                  <a:srgbClr val="0070C0"/>
                </a:solidFill>
                <a:cs typeface="Arial" charset="0"/>
              </a:rPr>
              <a:t>&gt;&gt;&gt; z.</a:t>
            </a:r>
            <a:r>
              <a:rPr lang="tr-TR" b="1" dirty="0" err="1" smtClean="0">
                <a:solidFill>
                  <a:srgbClr val="0070C0"/>
                </a:solidFill>
                <a:cs typeface="Arial" charset="0"/>
              </a:rPr>
              <a:t>conjugate</a:t>
            </a:r>
            <a:r>
              <a:rPr lang="tr-TR" b="1" dirty="0" smtClean="0">
                <a:solidFill>
                  <a:srgbClr val="0070C0"/>
                </a:solidFill>
                <a:cs typeface="Arial" charset="0"/>
              </a:rPr>
              <a:t>()</a:t>
            </a:r>
          </a:p>
          <a:p>
            <a:pPr marL="0" indent="0">
              <a:buFont typeface="Arial" charset="0"/>
              <a:buNone/>
              <a:defRPr/>
            </a:pPr>
            <a:r>
              <a:rPr lang="tr-TR" b="1" dirty="0" smtClean="0">
                <a:solidFill>
                  <a:srgbClr val="0070C0"/>
                </a:solidFill>
                <a:cs typeface="Arial" charset="0"/>
              </a:rPr>
              <a:t>(3-7j) </a:t>
            </a:r>
            <a:r>
              <a:rPr lang="tr-TR" dirty="0" smtClean="0">
                <a:cs typeface="Arial" charset="0"/>
              </a:rPr>
              <a:t>		</a:t>
            </a:r>
          </a:p>
          <a:p>
            <a:pPr marL="0" indent="0">
              <a:buFont typeface="Arial" charset="0"/>
              <a:buNone/>
              <a:defRPr/>
            </a:pPr>
            <a:endParaRPr lang="tr-TR" dirty="0" smtClean="0">
              <a:cs typeface="Arial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tr-TR" dirty="0" smtClean="0">
                <a:cs typeface="Arial" charset="0"/>
              </a:rPr>
              <a:t>	 			</a:t>
            </a:r>
          </a:p>
          <a:p>
            <a:pPr marL="0" indent="0">
              <a:buFont typeface="Arial" charset="0"/>
              <a:buNone/>
              <a:defRPr/>
            </a:pPr>
            <a:r>
              <a:rPr lang="tr-TR" dirty="0" smtClean="0">
                <a:cs typeface="Arial" charset="0"/>
              </a:rPr>
              <a:t>	 			</a:t>
            </a:r>
          </a:p>
          <a:p>
            <a:pPr marL="0" indent="0">
              <a:buFont typeface="Arial" charset="0"/>
              <a:buNone/>
              <a:defRPr/>
            </a:pPr>
            <a:r>
              <a:rPr lang="tr-TR" dirty="0" smtClean="0">
                <a:cs typeface="Arial" charset="0"/>
              </a:rPr>
              <a:t>	 				 		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İçerik Yer Tutucusu 2"/>
          <p:cNvSpPr>
            <a:spLocks noGrp="1"/>
          </p:cNvSpPr>
          <p:nvPr>
            <p:ph idx="1"/>
          </p:nvPr>
        </p:nvSpPr>
        <p:spPr>
          <a:xfrm>
            <a:off x="971550" y="836613"/>
            <a:ext cx="8172450" cy="5678487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tr-T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Karmaşık sayılarla 4 işlem yapılabilir.</a:t>
            </a:r>
            <a:endParaRPr lang="tr-TR" b="1" dirty="0" smtClean="0">
              <a:solidFill>
                <a:schemeClr val="tx1">
                  <a:lumMod val="95000"/>
                  <a:lumOff val="5000"/>
                </a:schemeClr>
              </a:solidFill>
              <a:cs typeface="Arial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tr-TR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charset="0"/>
              </a:rPr>
              <a:t>Örnek:</a:t>
            </a:r>
          </a:p>
          <a:p>
            <a:pPr marL="0" indent="0">
              <a:buFont typeface="Arial" charset="0"/>
              <a:buNone/>
              <a:defRPr/>
            </a:pPr>
            <a:endParaRPr lang="tr-TR" b="1" dirty="0" smtClean="0">
              <a:solidFill>
                <a:schemeClr val="tx1">
                  <a:lumMod val="95000"/>
                  <a:lumOff val="5000"/>
                </a:schemeClr>
              </a:solidFill>
              <a:cs typeface="Arial" charset="0"/>
            </a:endParaRPr>
          </a:p>
          <a:p>
            <a:pPr marL="0" indent="0">
              <a:buFont typeface="Arial" charset="0"/>
              <a:buNone/>
              <a:defRPr/>
            </a:pPr>
            <a:endParaRPr lang="tr-TR" b="1" dirty="0" smtClean="0">
              <a:solidFill>
                <a:srgbClr val="0070C0"/>
              </a:solidFill>
              <a:cs typeface="Arial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tr-TR" dirty="0" smtClean="0">
                <a:cs typeface="Arial" charset="0"/>
              </a:rPr>
              <a:t>	</a:t>
            </a:r>
          </a:p>
          <a:p>
            <a:pPr marL="0" indent="0">
              <a:buFont typeface="Arial" charset="0"/>
              <a:buNone/>
              <a:defRPr/>
            </a:pPr>
            <a:endParaRPr lang="tr-TR" dirty="0" smtClean="0">
              <a:cs typeface="Arial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tr-TR" dirty="0" smtClean="0">
                <a:cs typeface="Arial" charset="0"/>
              </a:rPr>
              <a:t>	 			</a:t>
            </a:r>
          </a:p>
          <a:p>
            <a:pPr marL="0" indent="0">
              <a:buFont typeface="Arial" charset="0"/>
              <a:buNone/>
              <a:defRPr/>
            </a:pPr>
            <a:r>
              <a:rPr lang="tr-TR" dirty="0" smtClean="0">
                <a:cs typeface="Arial" charset="0"/>
              </a:rPr>
              <a:t>	 			</a:t>
            </a:r>
          </a:p>
          <a:p>
            <a:pPr marL="0" indent="0">
              <a:buFont typeface="Arial" charset="0"/>
              <a:buNone/>
              <a:defRPr/>
            </a:pPr>
            <a:r>
              <a:rPr lang="tr-TR" dirty="0" smtClean="0">
                <a:cs typeface="Arial" charset="0"/>
              </a:rPr>
              <a:t>	 				 		</a:t>
            </a:r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38" y="2349500"/>
            <a:ext cx="7215187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İçerik Yer Tutucusu 2"/>
          <p:cNvSpPr>
            <a:spLocks noGrp="1"/>
          </p:cNvSpPr>
          <p:nvPr>
            <p:ph idx="1"/>
          </p:nvPr>
        </p:nvSpPr>
        <p:spPr>
          <a:xfrm>
            <a:off x="0" y="706438"/>
            <a:ext cx="9144000" cy="6157912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tr-TR" b="1" smtClean="0">
                <a:solidFill>
                  <a:srgbClr val="C00000"/>
                </a:solidFill>
                <a:cs typeface="Arial" charset="0"/>
              </a:rPr>
              <a:t>	</a:t>
            </a:r>
            <a:r>
              <a:rPr lang="tr-TR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>
              <a:buFont typeface="Wingdings" pitchFamily="2" charset="2"/>
              <a:buNone/>
            </a:pPr>
            <a:r>
              <a:rPr lang="tr-TR" b="1" smtClean="0">
                <a:solidFill>
                  <a:srgbClr val="C00000"/>
                </a:solidFill>
                <a:cs typeface="Arial" charset="0"/>
              </a:rPr>
              <a:t>	</a:t>
            </a:r>
            <a:r>
              <a:rPr lang="tr-TR" b="1" smtClean="0">
                <a:solidFill>
                  <a:schemeClr val="tx2"/>
                </a:solidFill>
                <a:cs typeface="Arial" charset="0"/>
              </a:rPr>
              <a:t>MATH MODÜLÜ</a:t>
            </a:r>
          </a:p>
          <a:p>
            <a:pPr marL="0" indent="0">
              <a:buFont typeface="Arial" charset="0"/>
              <a:buNone/>
            </a:pPr>
            <a:endParaRPr lang="tr-TR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r>
              <a:rPr lang="tr-TR" smtClean="0">
                <a:latin typeface="Times New Roman" pitchFamily="18" charset="0"/>
                <a:cs typeface="Times New Roman" pitchFamily="18" charset="0"/>
              </a:rPr>
              <a:t>	Python’da matematiksel fonksiyonları </a:t>
            </a:r>
            <a:r>
              <a:rPr lang="tr-TR" b="1" i="1" smtClean="0">
                <a:latin typeface="Times New Roman" pitchFamily="18" charset="0"/>
                <a:cs typeface="Times New Roman" pitchFamily="18" charset="0"/>
              </a:rPr>
              <a:t>math</a:t>
            </a:r>
            <a:r>
              <a:rPr lang="tr-TR" smtClean="0">
                <a:latin typeface="Times New Roman" pitchFamily="18" charset="0"/>
                <a:cs typeface="Times New Roman" pitchFamily="18" charset="0"/>
              </a:rPr>
              <a:t> modülü ile 	kullanmaktayız. Kullanılmadığı zaman programımız 	hata verir.</a:t>
            </a:r>
          </a:p>
          <a:p>
            <a:pPr marL="0" indent="0">
              <a:buFont typeface="Arial" charset="0"/>
              <a:buNone/>
            </a:pPr>
            <a:endParaRPr lang="tr-TR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r>
              <a:rPr lang="tr-TR" smtClean="0">
                <a:latin typeface="Times New Roman" pitchFamily="18" charset="0"/>
                <a:cs typeface="Times New Roman" pitchFamily="18" charset="0"/>
              </a:rPr>
              <a:t>	Math modülünün çağrılması; </a:t>
            </a:r>
          </a:p>
          <a:p>
            <a:pPr marL="0" indent="0">
              <a:buFont typeface="Arial" charset="0"/>
              <a:buNone/>
            </a:pPr>
            <a:endParaRPr lang="tr-TR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r>
              <a:rPr lang="tr-TR" smtClean="0">
                <a:latin typeface="Times New Roman" pitchFamily="18" charset="0"/>
                <a:cs typeface="Times New Roman" pitchFamily="18" charset="0"/>
              </a:rPr>
              <a:t>	Math modülünün içeriği;</a:t>
            </a:r>
          </a:p>
          <a:p>
            <a:pPr marL="0" indent="0">
              <a:buFont typeface="Arial" charset="0"/>
              <a:buNone/>
            </a:pPr>
            <a:endParaRPr lang="tr-TR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endParaRPr lang="tr-TR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endParaRPr lang="tr-TR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r>
              <a:rPr lang="tr-TR" smtClean="0">
                <a:cs typeface="Arial" charset="0"/>
              </a:rPr>
              <a:t>		</a:t>
            </a:r>
          </a:p>
          <a:p>
            <a:pPr marL="0" indent="0">
              <a:buFont typeface="Arial" charset="0"/>
              <a:buNone/>
            </a:pPr>
            <a:r>
              <a:rPr lang="tr-TR" smtClean="0">
                <a:cs typeface="Arial" charset="0"/>
              </a:rPr>
              <a:t>	 			</a:t>
            </a:r>
          </a:p>
          <a:p>
            <a:pPr marL="0" indent="0">
              <a:buFont typeface="Arial" charset="0"/>
              <a:buNone/>
            </a:pPr>
            <a:r>
              <a:rPr lang="tr-TR" smtClean="0">
                <a:cs typeface="Arial" charset="0"/>
              </a:rPr>
              <a:t>	 			</a:t>
            </a:r>
          </a:p>
          <a:p>
            <a:pPr marL="0" indent="0">
              <a:buFont typeface="Arial" charset="0"/>
              <a:buNone/>
            </a:pPr>
            <a:r>
              <a:rPr lang="tr-TR" smtClean="0">
                <a:cs typeface="Arial" charset="0"/>
              </a:rPr>
              <a:t>	 			</a:t>
            </a:r>
          </a:p>
          <a:p>
            <a:pPr marL="0" indent="0">
              <a:buFont typeface="Arial" charset="0"/>
              <a:buNone/>
            </a:pPr>
            <a:r>
              <a:rPr lang="tr-TR" smtClean="0">
                <a:cs typeface="Arial" charset="0"/>
              </a:rPr>
              <a:t>	 				 		</a:t>
            </a:r>
          </a:p>
        </p:txBody>
      </p:sp>
      <p:pic>
        <p:nvPicPr>
          <p:cNvPr id="819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675" y="3213100"/>
            <a:ext cx="4392613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913" y="5661025"/>
            <a:ext cx="6769100" cy="121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3613" y="4722813"/>
            <a:ext cx="350996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3138" y="4651375"/>
            <a:ext cx="259715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İçerik Yer Tutucusu 2"/>
          <p:cNvSpPr>
            <a:spLocks noGrp="1"/>
          </p:cNvSpPr>
          <p:nvPr>
            <p:ph idx="1"/>
          </p:nvPr>
        </p:nvSpPr>
        <p:spPr>
          <a:xfrm>
            <a:off x="863600" y="1201738"/>
            <a:ext cx="8280400" cy="6157912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tr-TR" b="1" smtClean="0">
                <a:solidFill>
                  <a:schemeClr val="tx2"/>
                </a:solidFill>
              </a:rPr>
              <a:t>Euler Sabiti (e)</a:t>
            </a:r>
          </a:p>
          <a:p>
            <a:pPr marL="0" indent="0">
              <a:buFont typeface="Arial" charset="0"/>
              <a:buNone/>
            </a:pPr>
            <a:endParaRPr lang="tr-TR" b="1" smtClean="0">
              <a:solidFill>
                <a:srgbClr val="C00000"/>
              </a:solidFill>
            </a:endParaRPr>
          </a:p>
          <a:p>
            <a:pPr marL="0" indent="0">
              <a:buFont typeface="Arial" charset="0"/>
              <a:buNone/>
            </a:pPr>
            <a:r>
              <a:rPr lang="tr-TR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>
              <a:buFont typeface="Arial" charset="0"/>
              <a:buNone/>
            </a:pPr>
            <a:r>
              <a:rPr lang="tr-TR" smtClean="0"/>
              <a:t>Bu nitelik, matematikteki euler sabitini veriyor. Kullanımı ise aşağıdaki gibidir.</a:t>
            </a:r>
          </a:p>
          <a:p>
            <a:pPr marL="0" indent="0">
              <a:buFont typeface="Arial" charset="0"/>
              <a:buNone/>
            </a:pPr>
            <a:endParaRPr lang="tr-TR" smtClean="0"/>
          </a:p>
          <a:p>
            <a:pPr marL="0" indent="0">
              <a:buFont typeface="Arial" charset="0"/>
              <a:buNone/>
            </a:pPr>
            <a:endParaRPr lang="tr-TR" smtClean="0"/>
          </a:p>
          <a:p>
            <a:pPr marL="0" indent="0">
              <a:buFont typeface="Arial" charset="0"/>
              <a:buNone/>
            </a:pPr>
            <a:endParaRPr lang="tr-TR" smtClean="0"/>
          </a:p>
          <a:p>
            <a:pPr marL="0" indent="0">
              <a:buFont typeface="Arial" charset="0"/>
              <a:buNone/>
            </a:pPr>
            <a:r>
              <a:rPr lang="tr-TR" smtClean="0"/>
              <a:t>	Yukarıdaki kodu yazıp enter’e bastığımızda </a:t>
            </a:r>
          </a:p>
          <a:p>
            <a:pPr marL="0" indent="0">
              <a:buFont typeface="Arial" charset="0"/>
              <a:buNone/>
            </a:pPr>
            <a:r>
              <a:rPr lang="tr-TR" smtClean="0"/>
              <a:t>karşımıza euler sabiti (e) 2.7182818284590451 cevap olarak Python tarafından gösteriliyor.</a:t>
            </a:r>
          </a:p>
          <a:p>
            <a:pPr marL="0" indent="0">
              <a:buFont typeface="Arial" charset="0"/>
              <a:buNone/>
            </a:pPr>
            <a:endParaRPr lang="tr-TR" smtClean="0"/>
          </a:p>
          <a:p>
            <a:pPr marL="0" indent="0">
              <a:buFont typeface="Arial" charset="0"/>
              <a:buNone/>
            </a:pPr>
            <a:endParaRPr lang="tr-TR" b="1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r>
              <a:rPr lang="tr-TR" smtClean="0">
                <a:cs typeface="Arial" charset="0"/>
              </a:rPr>
              <a:t>	 			</a:t>
            </a:r>
          </a:p>
          <a:p>
            <a:pPr marL="0" indent="0">
              <a:buFont typeface="Arial" charset="0"/>
              <a:buNone/>
            </a:pPr>
            <a:r>
              <a:rPr lang="tr-TR" smtClean="0">
                <a:cs typeface="Arial" charset="0"/>
              </a:rPr>
              <a:t>	 				 		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4813" y="3959225"/>
            <a:ext cx="268922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İçerik Yer Tutucusu 2"/>
          <p:cNvSpPr>
            <a:spLocks noGrp="1"/>
          </p:cNvSpPr>
          <p:nvPr>
            <p:ph idx="1"/>
          </p:nvPr>
        </p:nvSpPr>
        <p:spPr>
          <a:xfrm>
            <a:off x="611188" y="704850"/>
            <a:ext cx="9144000" cy="6157913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endParaRPr lang="tr-TR" b="1" dirty="0" smtClean="0">
              <a:solidFill>
                <a:srgbClr val="C00000"/>
              </a:solidFill>
            </a:endParaRPr>
          </a:p>
          <a:p>
            <a:pPr marL="0" indent="0">
              <a:buFont typeface="Arial" charset="0"/>
              <a:buNone/>
              <a:defRPr/>
            </a:pP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smtClean="0">
                <a:solidFill>
                  <a:srgbClr val="C00000"/>
                </a:solidFill>
              </a:rPr>
              <a:t>  </a:t>
            </a:r>
            <a:r>
              <a:rPr lang="tr-TR" b="1" dirty="0" smtClean="0">
                <a:solidFill>
                  <a:schemeClr val="tx2"/>
                </a:solidFill>
              </a:rPr>
              <a:t>Logaritma (</a:t>
            </a:r>
            <a:r>
              <a:rPr lang="tr-TR" b="1" dirty="0" err="1" smtClean="0">
                <a:solidFill>
                  <a:schemeClr val="tx2"/>
                </a:solidFill>
              </a:rPr>
              <a:t>log</a:t>
            </a:r>
            <a:r>
              <a:rPr lang="tr-TR" b="1" dirty="0" smtClean="0">
                <a:solidFill>
                  <a:schemeClr val="tx2"/>
                </a:solidFill>
              </a:rPr>
              <a:t>) Fonksiyonu</a:t>
            </a:r>
            <a:endParaRPr lang="tr-TR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tr-TR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  <a:defRPr/>
            </a:pPr>
            <a:r>
              <a:rPr lang="tr-TR" dirty="0" smtClean="0"/>
              <a:t>	</a:t>
            </a:r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tr-TR" sz="24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x </a:t>
            </a:r>
            <a:r>
              <a:rPr lang="tr-TR" sz="2400" dirty="0" smtClean="0"/>
              <a:t>eşitliğini ele alırsak;</a:t>
            </a:r>
          </a:p>
          <a:p>
            <a:pPr>
              <a:buFont typeface="Arial" charset="0"/>
              <a:buNone/>
              <a:defRPr/>
            </a:pPr>
            <a:r>
              <a:rPr lang="tr-TR" sz="2400" dirty="0" smtClean="0"/>
              <a:t>		Bu eşitlikte; a değerini bulmak için </a:t>
            </a:r>
            <a:r>
              <a:rPr lang="tr-TR" sz="2400" b="1" dirty="0" smtClean="0"/>
              <a:t>kök alma</a:t>
            </a:r>
            <a:r>
              <a:rPr lang="tr-TR" sz="2400" dirty="0" smtClean="0"/>
              <a:t>, x değerini bulmak için </a:t>
            </a:r>
            <a:r>
              <a:rPr lang="tr-TR" sz="2400" b="1" dirty="0" smtClean="0"/>
              <a:t>kuvvet (üs) alma</a:t>
            </a:r>
            <a:r>
              <a:rPr lang="tr-TR" sz="2400" dirty="0" smtClean="0"/>
              <a:t> , y </a:t>
            </a:r>
            <a:r>
              <a:rPr lang="tr-TR" sz="2400" u="sng" dirty="0" smtClean="0"/>
              <a:t>değerini</a:t>
            </a:r>
            <a:r>
              <a:rPr lang="tr-TR" sz="2400" dirty="0" smtClean="0"/>
              <a:t> bulmak içinde </a:t>
            </a:r>
            <a:r>
              <a:rPr lang="tr-TR" sz="2400" b="1" u="sng" dirty="0" smtClean="0"/>
              <a:t>logaritma</a:t>
            </a:r>
            <a:r>
              <a:rPr lang="tr-TR" sz="2400" b="1" dirty="0" smtClean="0"/>
              <a:t> </a:t>
            </a:r>
            <a:r>
              <a:rPr lang="tr-TR" sz="2400" dirty="0" smtClean="0"/>
              <a:t>işlemi yapılır.</a:t>
            </a: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tr-TR" sz="2400" dirty="0" smtClean="0"/>
              <a:t>	Logaritma fonksiyonumuzun kullanımı şu şekilde; </a:t>
            </a:r>
          </a:p>
          <a:p>
            <a:pPr marL="0" indent="0">
              <a:buFont typeface="Arial" charset="0"/>
              <a:buNone/>
              <a:defRPr/>
            </a:pPr>
            <a:r>
              <a:rPr lang="tr-TR" sz="2400" dirty="0" smtClean="0"/>
              <a:t>				</a:t>
            </a:r>
            <a:r>
              <a:rPr lang="tr-T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</a:t>
            </a:r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y)</a:t>
            </a:r>
          </a:p>
          <a:p>
            <a:pPr marL="0" indent="0">
              <a:buFont typeface="Arial" charset="0"/>
              <a:buNone/>
              <a:defRPr/>
            </a:pPr>
            <a:r>
              <a:rPr lang="tr-TR" sz="2400" dirty="0" smtClean="0"/>
              <a:t>	Burada x sayısı logaritması alınacak sayı, y sayısı ise </a:t>
            </a:r>
          </a:p>
          <a:p>
            <a:pPr marL="0" indent="0">
              <a:buFont typeface="Arial" charset="0"/>
              <a:buNone/>
              <a:defRPr/>
            </a:pPr>
            <a:r>
              <a:rPr lang="tr-TR" sz="2400" dirty="0"/>
              <a:t> </a:t>
            </a:r>
            <a:r>
              <a:rPr lang="tr-TR" sz="2400" dirty="0" smtClean="0"/>
              <a:t>  taban sayısını temsil etmektedir.</a:t>
            </a: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r-TR" sz="2400" dirty="0" smtClean="0">
                <a:cs typeface="Times New Roman" pitchFamily="18" charset="0"/>
              </a:rPr>
              <a:t>y değeri girilmezse e değeri olan </a:t>
            </a:r>
            <a:r>
              <a:rPr lang="tr-TR" sz="2400" b="1" dirty="0" smtClean="0">
                <a:solidFill>
                  <a:srgbClr val="FF0000"/>
                </a:solidFill>
                <a:cs typeface="Times New Roman" pitchFamily="18" charset="0"/>
              </a:rPr>
              <a:t>2.718281828459045</a:t>
            </a:r>
            <a:r>
              <a:rPr lang="tr-TR" sz="2400" dirty="0" smtClean="0">
                <a:cs typeface="Times New Roman" pitchFamily="18" charset="0"/>
              </a:rPr>
              <a:t> </a:t>
            </a:r>
          </a:p>
          <a:p>
            <a:pPr marL="0" indent="0">
              <a:buFont typeface="Arial" charset="0"/>
              <a:buNone/>
              <a:defRPr/>
            </a:pPr>
            <a:r>
              <a:rPr lang="tr-TR" sz="2400" dirty="0">
                <a:cs typeface="Times New Roman" pitchFamily="18" charset="0"/>
              </a:rPr>
              <a:t> </a:t>
            </a:r>
            <a:r>
              <a:rPr lang="tr-TR" sz="2400" dirty="0" smtClean="0">
                <a:cs typeface="Times New Roman" pitchFamily="18" charset="0"/>
              </a:rPr>
              <a:t>  sayısı otomatik atanır.</a:t>
            </a:r>
          </a:p>
          <a:p>
            <a:pPr marL="0" indent="0">
              <a:buFont typeface="Arial" charset="0"/>
              <a:buNone/>
              <a:defRPr/>
            </a:pPr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tr-TR" dirty="0" smtClean="0">
                <a:cs typeface="Arial" charset="0"/>
              </a:rPr>
              <a:t>		</a:t>
            </a:r>
          </a:p>
          <a:p>
            <a:pPr marL="0" indent="0">
              <a:buFont typeface="Arial" charset="0"/>
              <a:buNone/>
              <a:defRPr/>
            </a:pPr>
            <a:r>
              <a:rPr lang="tr-TR" dirty="0" smtClean="0">
                <a:cs typeface="Arial" charset="0"/>
              </a:rPr>
              <a:t>	 			</a:t>
            </a:r>
          </a:p>
          <a:p>
            <a:pPr marL="0" indent="0">
              <a:buFont typeface="Arial" charset="0"/>
              <a:buNone/>
              <a:defRPr/>
            </a:pPr>
            <a:r>
              <a:rPr lang="tr-TR" dirty="0" smtClean="0">
                <a:cs typeface="Arial" charset="0"/>
              </a:rPr>
              <a:t>	 			</a:t>
            </a:r>
          </a:p>
          <a:p>
            <a:pPr marL="0" indent="0">
              <a:buFont typeface="Arial" charset="0"/>
              <a:buNone/>
              <a:defRPr/>
            </a:pPr>
            <a:r>
              <a:rPr lang="tr-TR" dirty="0" smtClean="0">
                <a:cs typeface="Arial" charset="0"/>
              </a:rPr>
              <a:t>	 			</a:t>
            </a:r>
          </a:p>
          <a:p>
            <a:pPr marL="0" indent="0">
              <a:buFont typeface="Arial" charset="0"/>
              <a:buNone/>
              <a:defRPr/>
            </a:pPr>
            <a:r>
              <a:rPr lang="tr-TR" dirty="0" smtClean="0">
                <a:cs typeface="Arial" charset="0"/>
              </a:rPr>
              <a:t>	 				 		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İçerik Yer Tutucusu 2"/>
          <p:cNvSpPr>
            <a:spLocks noGrp="1"/>
          </p:cNvSpPr>
          <p:nvPr>
            <p:ph idx="1"/>
          </p:nvPr>
        </p:nvSpPr>
        <p:spPr>
          <a:xfrm>
            <a:off x="611188" y="1052513"/>
            <a:ext cx="9144000" cy="6157912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tr-TR" b="1" dirty="0" smtClean="0">
                <a:solidFill>
                  <a:srgbClr val="C00000"/>
                </a:solidFill>
              </a:rPr>
              <a:t> </a:t>
            </a:r>
            <a:r>
              <a:rPr lang="tr-TR" b="1" dirty="0" smtClean="0">
                <a:solidFill>
                  <a:schemeClr val="tx2"/>
                </a:solidFill>
              </a:rPr>
              <a:t>Logaritma (</a:t>
            </a:r>
            <a:r>
              <a:rPr lang="tr-TR" b="1" dirty="0" err="1" smtClean="0">
                <a:solidFill>
                  <a:schemeClr val="tx2"/>
                </a:solidFill>
              </a:rPr>
              <a:t>log</a:t>
            </a:r>
            <a:r>
              <a:rPr lang="tr-TR" b="1" dirty="0" smtClean="0">
                <a:solidFill>
                  <a:schemeClr val="tx2"/>
                </a:solidFill>
              </a:rPr>
              <a:t>) Fonksiyonu</a:t>
            </a:r>
          </a:p>
          <a:p>
            <a:pPr marL="0" indent="0">
              <a:buFont typeface="Arial" charset="0"/>
              <a:buNone/>
              <a:defRPr/>
            </a:pPr>
            <a:endParaRPr lang="tr-TR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tr-TR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  <a:defRPr/>
            </a:pPr>
            <a:r>
              <a:rPr lang="tr-TR" b="1" dirty="0" smtClean="0"/>
              <a:t> Örnek :</a:t>
            </a:r>
            <a:endParaRPr lang="tr-TR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tr-TR" dirty="0" smtClean="0">
                <a:cs typeface="Arial" charset="0"/>
              </a:rPr>
              <a:t>		</a:t>
            </a:r>
          </a:p>
          <a:p>
            <a:pPr marL="0" indent="0">
              <a:buFont typeface="Arial" charset="0"/>
              <a:buNone/>
              <a:defRPr/>
            </a:pPr>
            <a:r>
              <a:rPr lang="tr-TR" dirty="0" smtClean="0">
                <a:cs typeface="Arial" charset="0"/>
              </a:rPr>
              <a:t>	 			</a:t>
            </a:r>
          </a:p>
          <a:p>
            <a:pPr marL="0" indent="0">
              <a:buFont typeface="Arial" charset="0"/>
              <a:buNone/>
              <a:defRPr/>
            </a:pPr>
            <a:r>
              <a:rPr lang="tr-TR" dirty="0" smtClean="0">
                <a:cs typeface="Arial" charset="0"/>
              </a:rPr>
              <a:t>	 			</a:t>
            </a:r>
          </a:p>
          <a:p>
            <a:pPr marL="0" indent="0">
              <a:buFont typeface="Arial" charset="0"/>
              <a:buNone/>
              <a:defRPr/>
            </a:pPr>
            <a:r>
              <a:rPr lang="tr-TR" dirty="0" smtClean="0">
                <a:cs typeface="Arial" charset="0"/>
              </a:rPr>
              <a:t>	 			</a:t>
            </a:r>
          </a:p>
          <a:p>
            <a:pPr marL="0" indent="0">
              <a:buFont typeface="Arial" charset="0"/>
              <a:buNone/>
              <a:defRPr/>
            </a:pPr>
            <a:r>
              <a:rPr lang="tr-TR" dirty="0" smtClean="0">
                <a:cs typeface="Arial" charset="0"/>
              </a:rPr>
              <a:t>	 				 		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3209925"/>
            <a:ext cx="6956425" cy="250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Kapsüller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Kapsüll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solidFill>
          <a:schemeClr val="tx1">
            <a:lumMod val="20000"/>
            <a:lumOff val="80000"/>
          </a:schemeClr>
        </a:solidFill>
        <a:ln w="38100">
          <a:solidFill>
            <a:srgbClr val="0070C0"/>
          </a:solidFill>
          <a:miter lim="800000"/>
          <a:headEnd/>
          <a:tailEnd/>
        </a:ln>
        <a:effectLst/>
      </a:spPr>
      <a:bodyPr wrap="square">
        <a:spAutoFit/>
      </a:bodyPr>
      <a:lstStyle>
        <a:defPPr algn="l">
          <a:spcBef>
            <a:spcPct val="20000"/>
          </a:spcBef>
          <a:buClr>
            <a:schemeClr val="tx1"/>
          </a:buClr>
          <a:buSzPct val="75000"/>
          <a:buFont typeface="Wingdings" pitchFamily="2" charset="2"/>
          <a:buNone/>
          <a:defRPr sz="2400" dirty="0" smtClean="0"/>
        </a:defPPr>
      </a:lstStyle>
    </a:txDef>
  </a:objectDefaults>
  <a:extraClrSchemeLst>
    <a:extraClrScheme>
      <a:clrScheme name="Kapsüller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psüller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psüller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üller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psüller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üller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üller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üller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533</TotalTime>
  <Words>198</Words>
  <PresentationFormat>Ekran Gösterisi (4:3)</PresentationFormat>
  <Paragraphs>216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6" baseType="lpstr">
      <vt:lpstr>Tema1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KAYNAKLAR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2010-10-06T17:29:26Z</dcterms:created>
  <dcterms:modified xsi:type="dcterms:W3CDTF">2013-07-05T15:29:50Z</dcterms:modified>
</cp:coreProperties>
</file>