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7" r:id="rId2"/>
    <p:sldId id="292" r:id="rId3"/>
    <p:sldId id="293" r:id="rId4"/>
    <p:sldId id="257" r:id="rId5"/>
    <p:sldId id="258" r:id="rId6"/>
    <p:sldId id="259" r:id="rId7"/>
    <p:sldId id="260" r:id="rId8"/>
    <p:sldId id="262" r:id="rId9"/>
    <p:sldId id="263" r:id="rId10"/>
    <p:sldId id="264"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4" r:id="rId26"/>
    <p:sldId id="285" r:id="rId27"/>
    <p:sldId id="290" r:id="rId28"/>
    <p:sldId id="286" r:id="rId29"/>
    <p:sldId id="287" r:id="rId30"/>
    <p:sldId id="291" r:id="rId31"/>
    <p:sldId id="294"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4660"/>
  </p:normalViewPr>
  <p:slideViewPr>
    <p:cSldViewPr>
      <p:cViewPr varScale="1">
        <p:scale>
          <a:sx n="69" d="100"/>
          <a:sy n="69" d="100"/>
        </p:scale>
        <p:origin x="-126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kumimoji="1" lang="tr-TR" sz="2400">
                <a:latin typeface="Times New Roman" pitchFamily="18" charset="0"/>
              </a:endParaRPr>
            </a:p>
          </p:txBody>
        </p:sp>
      </p:grpSp>
      <p:grpSp>
        <p:nvGrpSpPr>
          <p:cNvPr id="3"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smtClean="0"/>
              <a:t>Asıl alt başlık stilini düzenlemek için tıklatın</a:t>
            </a:r>
            <a:endParaRPr lang="tr-T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smtClean="0"/>
              <a:t>Asıl başlık stili için tıklatın</a:t>
            </a:r>
            <a:endParaRPr lang="tr-TR"/>
          </a:p>
        </p:txBody>
      </p:sp>
      <p:sp>
        <p:nvSpPr>
          <p:cNvPr id="10" name="Rectangle 9"/>
          <p:cNvSpPr>
            <a:spLocks noGrp="1" noChangeArrowheads="1"/>
          </p:cNvSpPr>
          <p:nvPr>
            <p:ph type="dt" sz="quarter" idx="10"/>
          </p:nvPr>
        </p:nvSpPr>
        <p:spPr/>
        <p:txBody>
          <a:bodyPr/>
          <a:lstStyle>
            <a:lvl1pPr>
              <a:defRPr>
                <a:solidFill>
                  <a:schemeClr val="bg1"/>
                </a:solidFill>
              </a:defRPr>
            </a:lvl1pPr>
          </a:lstStyle>
          <a:p>
            <a:fld id="{FB804200-EB32-4E06-BA0C-A7769D6C8B9F}" type="datetimeFigureOut">
              <a:rPr lang="tr-TR" smtClean="0"/>
              <a:pPr/>
              <a:t>05.07.2013</a:t>
            </a:fld>
            <a:endParaRPr lang="tr-TR"/>
          </a:p>
        </p:txBody>
      </p:sp>
      <p:sp>
        <p:nvSpPr>
          <p:cNvPr id="11" name="Rectangle 10"/>
          <p:cNvSpPr>
            <a:spLocks noGrp="1" noChangeArrowheads="1"/>
          </p:cNvSpPr>
          <p:nvPr>
            <p:ph type="ftr" sz="quarter" idx="11"/>
          </p:nvPr>
        </p:nvSpPr>
        <p:spPr/>
        <p:txBody>
          <a:bodyPr/>
          <a:lstStyle>
            <a:lvl1pPr algn="r">
              <a:defRPr/>
            </a:lvl1pPr>
          </a:lstStyle>
          <a:p>
            <a:endParaRPr lang="tr-T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8" name="Rectangle 12"/>
          <p:cNvSpPr>
            <a:spLocks noGrp="1" noChangeArrowheads="1"/>
          </p:cNvSpPr>
          <p:nvPr>
            <p:ph type="ftr" sz="quarter" idx="11"/>
          </p:nvPr>
        </p:nvSpPr>
        <p:spPr>
          <a:ln/>
        </p:spPr>
        <p:txBody>
          <a:bodyPr/>
          <a:lstStyle>
            <a:lvl1pPr>
              <a:defRPr/>
            </a:lvl1pPr>
          </a:lstStyle>
          <a:p>
            <a:endParaRPr lang="tr-TR"/>
          </a:p>
        </p:txBody>
      </p:sp>
      <p:sp>
        <p:nvSpPr>
          <p:cNvPr id="9"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4" name="Rectangle 12"/>
          <p:cNvSpPr>
            <a:spLocks noGrp="1" noChangeArrowheads="1"/>
          </p:cNvSpPr>
          <p:nvPr>
            <p:ph type="ftr" sz="quarter" idx="11"/>
          </p:nvPr>
        </p:nvSpPr>
        <p:spPr>
          <a:ln/>
        </p:spPr>
        <p:txBody>
          <a:bodyPr/>
          <a:lstStyle>
            <a:lvl1pPr>
              <a:defRPr/>
            </a:lvl1pPr>
          </a:lstStyle>
          <a:p>
            <a:endParaRPr lang="tr-TR"/>
          </a:p>
        </p:txBody>
      </p:sp>
      <p:sp>
        <p:nvSpPr>
          <p:cNvPr id="5"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3" name="Rectangle 12"/>
          <p:cNvSpPr>
            <a:spLocks noGrp="1" noChangeArrowheads="1"/>
          </p:cNvSpPr>
          <p:nvPr>
            <p:ph type="ftr" sz="quarter" idx="11"/>
          </p:nvPr>
        </p:nvSpPr>
        <p:spPr>
          <a:ln/>
        </p:spPr>
        <p:txBody>
          <a:bodyPr/>
          <a:lstStyle>
            <a:lvl1pPr>
              <a:defRPr/>
            </a:lvl1pPr>
          </a:lstStyle>
          <a:p>
            <a:endParaRPr lang="tr-TR"/>
          </a:p>
        </p:txBody>
      </p:sp>
      <p:sp>
        <p:nvSpPr>
          <p:cNvPr id="4"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tr-TR"/>
              </a:p>
            </p:txBody>
          </p:sp>
        </p:grpSp>
        <p:grpSp>
          <p:nvGrpSpPr>
            <p:cNvPr id="4"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B804200-EB32-4E06-BA0C-A7769D6C8B9F}" type="datetimeFigureOut">
              <a:rPr lang="tr-TR" smtClean="0"/>
              <a:pPr/>
              <a:t>05.07.2013</a:t>
            </a:fld>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fld id="{C0467616-20E5-4F83-ABA4-062DC95AE5DA}"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strips dir="rd"/>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214282" y="4309126"/>
            <a:ext cx="3429024"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dirty="0" smtClean="0">
                <a:latin typeface="Times New Roman" pitchFamily="18" charset="0"/>
                <a:cs typeface="Times New Roman" pitchFamily="18" charset="0"/>
              </a:rPr>
              <a:t>Ali 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214282" y="3284984"/>
            <a:ext cx="8462174" cy="400110"/>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rtlCol="0">
            <a:spAutoFit/>
          </a:bodyPr>
          <a:lstStyle/>
          <a:p>
            <a:pPr>
              <a:spcBef>
                <a:spcPct val="20000"/>
              </a:spcBef>
              <a:buClr>
                <a:schemeClr val="tx1"/>
              </a:buClr>
              <a:buSzPct val="75000"/>
            </a:pPr>
            <a:r>
              <a:rPr lang="tr-TR" sz="1900" b="1" dirty="0" smtClean="0">
                <a:solidFill>
                  <a:srgbClr val="FF0000"/>
                </a:solidFill>
                <a:latin typeface="Times New Roman" pitchFamily="18" charset="0"/>
                <a:cs typeface="Times New Roman" pitchFamily="18" charset="0"/>
              </a:rPr>
              <a:t>KONU : </a:t>
            </a:r>
            <a:r>
              <a:rPr lang="tr-TR" sz="2000" dirty="0" smtClean="0">
                <a:solidFill>
                  <a:schemeClr val="bg2">
                    <a:lumMod val="25000"/>
                  </a:schemeClr>
                </a:solidFill>
              </a:rPr>
              <a:t> </a:t>
            </a:r>
            <a:r>
              <a:rPr lang="tr-TR" sz="2000" b="1" dirty="0" smtClean="0">
                <a:solidFill>
                  <a:srgbClr val="002060"/>
                </a:solidFill>
              </a:rPr>
              <a:t>TEST ETME VE HATA AYIKLAMA</a:t>
            </a:r>
            <a:endParaRPr lang="tr-TR" sz="1900" b="1" dirty="0" smtClean="0">
              <a:solidFill>
                <a:srgbClr val="002060"/>
              </a:solidFill>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0" y="404664"/>
            <a:ext cx="8706922" cy="3429000"/>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endParaRPr lang="tr-TR"/>
          </a:p>
        </p:txBody>
      </p:sp>
      <p:pic>
        <p:nvPicPr>
          <p:cNvPr id="4" name="Picture 5"/>
          <p:cNvPicPr>
            <a:picLocks noGrp="1" noChangeAspect="1" noChangeArrowheads="1"/>
          </p:cNvPicPr>
          <p:nvPr>
            <p:ph idx="1"/>
          </p:nvPr>
        </p:nvPicPr>
        <p:blipFill>
          <a:blip r:embed="rId2" cstate="print"/>
          <a:srcRect/>
          <a:stretch>
            <a:fillRect/>
          </a:stretch>
        </p:blipFill>
        <p:spPr bwMode="auto">
          <a:xfrm>
            <a:off x="323528" y="836712"/>
            <a:ext cx="7632848" cy="5050023"/>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Çalışma Zamanı Hataları</a:t>
            </a:r>
            <a:endParaRPr lang="tr-TR" dirty="0"/>
          </a:p>
        </p:txBody>
      </p:sp>
      <p:sp>
        <p:nvSpPr>
          <p:cNvPr id="2" name="1 İçerik Yer Tutucusu"/>
          <p:cNvSpPr>
            <a:spLocks noGrp="1"/>
          </p:cNvSpPr>
          <p:nvPr>
            <p:ph idx="1"/>
          </p:nvPr>
        </p:nvSpPr>
        <p:spPr/>
        <p:txBody>
          <a:bodyPr>
            <a:normAutofit fontScale="85000" lnSpcReduction="20000"/>
          </a:bodyPr>
          <a:lstStyle/>
          <a:p>
            <a:r>
              <a:rPr lang="tr-TR" dirty="0" smtClean="0"/>
              <a:t>İkinci tür hatalar, çalışma zamanı hatalarıdır. </a:t>
            </a:r>
            <a:r>
              <a:rPr lang="tr-TR" dirty="0"/>
              <a:t>B</a:t>
            </a:r>
            <a:r>
              <a:rPr lang="tr-TR" dirty="0" smtClean="0"/>
              <a:t>u ismin verilmesinin nedeni program çalıştırılana kadar bu hataların ortaya çıkmamasıdır. Bu hatalara ayrıca istisna (</a:t>
            </a:r>
            <a:r>
              <a:rPr lang="tr-TR" dirty="0" err="1" smtClean="0"/>
              <a:t>exception</a:t>
            </a:r>
            <a:r>
              <a:rPr lang="tr-TR" dirty="0" smtClean="0"/>
              <a:t>) adı da verilmektedir, çünkü istisnai (ve kötü) bir durumun ortaya çıktığını</a:t>
            </a:r>
          </a:p>
          <a:p>
            <a:pPr marL="0" indent="0">
              <a:buNone/>
            </a:pPr>
            <a:r>
              <a:rPr lang="tr-TR" dirty="0"/>
              <a:t> </a:t>
            </a:r>
            <a:r>
              <a:rPr lang="tr-TR" dirty="0" smtClean="0"/>
              <a:t>   belirtirler. </a:t>
            </a:r>
          </a:p>
          <a:p>
            <a:r>
              <a:rPr lang="tr-TR" dirty="0" smtClean="0"/>
              <a:t>Programcı programı iyi test etmemiş ise, hatayı</a:t>
            </a:r>
          </a:p>
          <a:p>
            <a:pPr>
              <a:buNone/>
            </a:pPr>
            <a:r>
              <a:rPr lang="tr-TR" dirty="0" smtClean="0"/>
              <a:t> 	kullanıcının keşfetmesine fırsat vermiş demektir. Test etmek için her değişiklikten sonra bol bol denemeler yapmamız gereklidir. Uç değerler denenmelidir.</a:t>
            </a:r>
            <a:endParaRPr lang="tr-TR" dirty="0"/>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251520" y="332656"/>
            <a:ext cx="8686800" cy="1440160"/>
          </a:xfrm>
        </p:spPr>
        <p:txBody>
          <a:bodyPr>
            <a:noAutofit/>
          </a:bodyPr>
          <a:lstStyle/>
          <a:p>
            <a:r>
              <a:rPr lang="tr-TR" sz="1800" dirty="0" smtClean="0"/>
              <a:t>Amacımız iki sayıyı toplayan bir program yazmak olsun:</a:t>
            </a:r>
            <a:br>
              <a:rPr lang="tr-TR" sz="1800" dirty="0" smtClean="0"/>
            </a:br>
            <a:r>
              <a:rPr lang="tr-TR" sz="1800" dirty="0" smtClean="0"/>
              <a:t>Burada işlerin doğru gitmesi kullanıcının ekrana iki adet sayı yazmasına bağlıdır. Eğer kullanıcı sayı yerine harf girerse </a:t>
            </a:r>
            <a:r>
              <a:rPr lang="tr-TR" sz="1800" dirty="0" err="1" smtClean="0"/>
              <a:t>Python’un</a:t>
            </a:r>
            <a:r>
              <a:rPr lang="tr-TR" sz="1800" dirty="0" smtClean="0"/>
              <a:t> bize vereceği çıktı şuna benzer bir şey olacaktır </a:t>
            </a:r>
            <a:r>
              <a:rPr lang="tr-TR" sz="2400" dirty="0" smtClean="0"/>
              <a:t/>
            </a:r>
            <a:br>
              <a:rPr lang="tr-TR" sz="2400" dirty="0" smtClean="0"/>
            </a:br>
            <a:endParaRPr lang="tr-TR" sz="2400" dirty="0"/>
          </a:p>
        </p:txBody>
      </p:sp>
      <p:pic>
        <p:nvPicPr>
          <p:cNvPr id="6147" name="Picture 3"/>
          <p:cNvPicPr>
            <a:picLocks noChangeAspect="1" noChangeArrowheads="1"/>
          </p:cNvPicPr>
          <p:nvPr/>
        </p:nvPicPr>
        <p:blipFill>
          <a:blip r:embed="rId2" cstate="print"/>
          <a:srcRect/>
          <a:stretch>
            <a:fillRect/>
          </a:stretch>
        </p:blipFill>
        <p:spPr bwMode="auto">
          <a:xfrm>
            <a:off x="323528" y="1412776"/>
            <a:ext cx="8547732" cy="4680520"/>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971600" y="2348880"/>
            <a:ext cx="7715200" cy="3658411"/>
          </a:xfrm>
        </p:spPr>
        <p:txBody>
          <a:bodyPr>
            <a:normAutofit/>
          </a:bodyPr>
          <a:lstStyle/>
          <a:p>
            <a:r>
              <a:rPr lang="tr-TR" sz="3200" dirty="0" err="1" smtClean="0"/>
              <a:t>Python’da</a:t>
            </a:r>
            <a:r>
              <a:rPr lang="tr-TR" sz="3200" dirty="0" smtClean="0"/>
              <a:t> hatalarla baş etmek için </a:t>
            </a:r>
            <a:r>
              <a:rPr lang="tr-TR" sz="3200" dirty="0" err="1" smtClean="0"/>
              <a:t>try</a:t>
            </a:r>
            <a:r>
              <a:rPr lang="tr-TR" sz="3200" dirty="0" smtClean="0"/>
              <a:t>... </a:t>
            </a:r>
            <a:r>
              <a:rPr lang="tr-TR" sz="3200" dirty="0" err="1" smtClean="0"/>
              <a:t>except</a:t>
            </a:r>
            <a:r>
              <a:rPr lang="tr-TR" sz="3200" dirty="0" smtClean="0"/>
              <a:t>... adlı bloklardan yararlanılır. Bu blokları Türkçe olarak söylemek gerekirse: “dene... kabul_et...” diye düşünebiliriz. Bir hata meydana gelirse, </a:t>
            </a:r>
            <a:r>
              <a:rPr lang="tr-TR" sz="3200" dirty="0" err="1" smtClean="0"/>
              <a:t>Python</a:t>
            </a:r>
            <a:r>
              <a:rPr lang="tr-TR" sz="3200" dirty="0" smtClean="0"/>
              <a:t> bu hatayı kabul edecek, hiçbir şey olmamış gibi devam edecektir. </a:t>
            </a:r>
            <a:endParaRPr lang="tr-TR" sz="3200" dirty="0"/>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3200" dirty="0" smtClean="0"/>
              <a:t>Hata mesajı:</a:t>
            </a:r>
            <a:endParaRPr lang="tr-TR" sz="3200" dirty="0"/>
          </a:p>
        </p:txBody>
      </p:sp>
      <p:pic>
        <p:nvPicPr>
          <p:cNvPr id="4097" name="Picture 1"/>
          <p:cNvPicPr>
            <a:picLocks noGrp="1" noChangeAspect="1" noChangeArrowheads="1"/>
          </p:cNvPicPr>
          <p:nvPr>
            <p:ph idx="1"/>
          </p:nvPr>
        </p:nvPicPr>
        <p:blipFill>
          <a:blip r:embed="rId2" cstate="print"/>
          <a:srcRect/>
          <a:stretch>
            <a:fillRect/>
          </a:stretch>
        </p:blipFill>
        <p:spPr bwMode="auto">
          <a:xfrm>
            <a:off x="395536" y="1484784"/>
            <a:ext cx="7748061" cy="1728192"/>
          </a:xfrm>
          <a:prstGeom prst="rect">
            <a:avLst/>
          </a:prstGeom>
          <a:noFill/>
          <a:ln w="9525">
            <a:noFill/>
            <a:miter lim="800000"/>
            <a:headEnd/>
            <a:tailEnd/>
          </a:ln>
        </p:spPr>
      </p:pic>
      <p:sp>
        <p:nvSpPr>
          <p:cNvPr id="5" name="4 Metin kutusu"/>
          <p:cNvSpPr txBox="1"/>
          <p:nvPr/>
        </p:nvSpPr>
        <p:spPr>
          <a:xfrm>
            <a:off x="251520" y="3356992"/>
            <a:ext cx="8352928" cy="2677656"/>
          </a:xfrm>
          <a:prstGeom prst="rect">
            <a:avLst/>
          </a:prstGeom>
          <a:noFill/>
        </p:spPr>
        <p:txBody>
          <a:bodyPr wrap="square" rtlCol="0">
            <a:spAutoFit/>
          </a:bodyPr>
          <a:lstStyle/>
          <a:p>
            <a:r>
              <a:rPr lang="tr-TR" sz="2400" dirty="0" smtClean="0"/>
              <a:t>Bu hata mesajı bizim için önemli bazı bilgiler içeriyor. Burada bizim dikkat etmemiz gereken, bu hatanın son satırı... Görüyoruz ki hata mesajının son satırında “</a:t>
            </a:r>
            <a:r>
              <a:rPr lang="tr-TR" sz="2400" dirty="0" err="1" smtClean="0"/>
              <a:t>ValueError</a:t>
            </a:r>
            <a:r>
              <a:rPr lang="tr-TR" sz="2400" dirty="0" smtClean="0"/>
              <a:t>” ifadesi var. İşte hata mesajının bizim işimize yarayacak kısmı bu. Demek ki kullanıcı sayı yerine harf girerse </a:t>
            </a:r>
            <a:r>
              <a:rPr lang="tr-TR" sz="2400" dirty="0" err="1" smtClean="0"/>
              <a:t>Python’un</a:t>
            </a:r>
            <a:r>
              <a:rPr lang="tr-TR" sz="2400" dirty="0" smtClean="0"/>
              <a:t> verdiği hata türü “</a:t>
            </a:r>
            <a:r>
              <a:rPr lang="tr-TR" sz="2400" dirty="0" err="1" smtClean="0"/>
              <a:t>ValueError</a:t>
            </a:r>
            <a:r>
              <a:rPr lang="tr-TR" sz="2400" dirty="0" smtClean="0"/>
              <a:t>” dur... </a:t>
            </a:r>
            <a:endParaRPr lang="tr-TR" sz="2400" dirty="0"/>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971600" y="548680"/>
            <a:ext cx="7632848" cy="1440160"/>
          </a:xfrm>
          <a:ln>
            <a:solidFill>
              <a:schemeClr val="accent1"/>
            </a:solidFill>
          </a:ln>
        </p:spPr>
        <p:txBody>
          <a:bodyPr>
            <a:normAutofit/>
          </a:bodyPr>
          <a:lstStyle/>
          <a:p>
            <a:r>
              <a:rPr lang="tr-TR" sz="2000" dirty="0" smtClean="0">
                <a:solidFill>
                  <a:schemeClr val="tx1"/>
                </a:solidFill>
                <a:effectLst/>
              </a:rPr>
              <a:t>Programı aşağıdaki gibi  </a:t>
            </a:r>
            <a:r>
              <a:rPr lang="tr-TR" sz="2000" dirty="0" err="1" smtClean="0">
                <a:solidFill>
                  <a:schemeClr val="tx1"/>
                </a:solidFill>
                <a:effectLst/>
              </a:rPr>
              <a:t>try</a:t>
            </a:r>
            <a:r>
              <a:rPr lang="tr-TR" sz="2000" dirty="0" smtClean="0">
                <a:solidFill>
                  <a:schemeClr val="tx1"/>
                </a:solidFill>
                <a:effectLst/>
              </a:rPr>
              <a:t>… </a:t>
            </a:r>
            <a:r>
              <a:rPr lang="tr-TR" sz="2000" dirty="0" err="1" smtClean="0">
                <a:solidFill>
                  <a:schemeClr val="tx1"/>
                </a:solidFill>
                <a:effectLst/>
              </a:rPr>
              <a:t>except</a:t>
            </a:r>
            <a:r>
              <a:rPr lang="tr-TR" sz="2000" dirty="0" smtClean="0">
                <a:solidFill>
                  <a:schemeClr val="tx1"/>
                </a:solidFill>
                <a:effectLst/>
              </a:rPr>
              <a:t> bloğunda yazarsak artık kullanıcı sayı dışında bir değer girerse, programımız hata vermek yerine daha anlamlı bir çıktı üretecek ve kullanıcıya “Yanlış değer!” uyarısı gösterecektir.</a:t>
            </a:r>
            <a:endParaRPr lang="tr-TR" sz="2000" dirty="0">
              <a:solidFill>
                <a:schemeClr val="tx1"/>
              </a:solidFill>
              <a:effectLst/>
            </a:endParaRPr>
          </a:p>
        </p:txBody>
      </p:sp>
      <p:pic>
        <p:nvPicPr>
          <p:cNvPr id="29698" name="Picture 2"/>
          <p:cNvPicPr>
            <a:picLocks noGrp="1" noChangeAspect="1" noChangeArrowheads="1"/>
          </p:cNvPicPr>
          <p:nvPr>
            <p:ph idx="1"/>
          </p:nvPr>
        </p:nvPicPr>
        <p:blipFill>
          <a:blip r:embed="rId2" cstate="print"/>
          <a:stretch>
            <a:fillRect/>
          </a:stretch>
        </p:blipFill>
        <p:spPr bwMode="auto">
          <a:xfrm>
            <a:off x="1445227" y="2362200"/>
            <a:ext cx="6478970" cy="372427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67544" y="260648"/>
            <a:ext cx="8229600" cy="1080120"/>
          </a:xfrm>
        </p:spPr>
        <p:txBody>
          <a:bodyPr>
            <a:noAutofit/>
          </a:bodyPr>
          <a:lstStyle/>
          <a:p>
            <a:r>
              <a:rPr lang="tr-TR" sz="2000" b="0" dirty="0" smtClean="0"/>
              <a:t>Programlama dillerinde bir sayının sıfıra bölünmesi programın çökmesiyle sonuçlanır . Örneğin</a:t>
            </a:r>
            <a:r>
              <a:rPr lang="tr-TR" sz="2400" dirty="0" smtClean="0"/>
              <a:t/>
            </a:r>
            <a:br>
              <a:rPr lang="tr-TR" sz="2400" dirty="0" smtClean="0"/>
            </a:br>
            <a:endParaRPr lang="tr-TR" sz="2400" dirty="0"/>
          </a:p>
        </p:txBody>
      </p:sp>
      <p:pic>
        <p:nvPicPr>
          <p:cNvPr id="30723" name="Picture 3"/>
          <p:cNvPicPr>
            <a:picLocks noGrp="1" noChangeAspect="1" noChangeArrowheads="1"/>
          </p:cNvPicPr>
          <p:nvPr>
            <p:ph idx="1"/>
          </p:nvPr>
        </p:nvPicPr>
        <p:blipFill>
          <a:blip r:embed="rId2" cstate="print"/>
          <a:srcRect/>
          <a:stretch>
            <a:fillRect/>
          </a:stretch>
        </p:blipFill>
        <p:spPr bwMode="auto">
          <a:xfrm>
            <a:off x="395536" y="980728"/>
            <a:ext cx="8568952" cy="4176463"/>
          </a:xfrm>
          <a:prstGeom prst="rect">
            <a:avLst/>
          </a:prstGeom>
          <a:noFill/>
          <a:ln w="9525">
            <a:noFill/>
            <a:miter lim="800000"/>
            <a:headEnd/>
            <a:tailEnd/>
          </a:ln>
        </p:spPr>
      </p:pic>
      <p:sp>
        <p:nvSpPr>
          <p:cNvPr id="7" name="6 Metin kutusu"/>
          <p:cNvSpPr txBox="1"/>
          <p:nvPr/>
        </p:nvSpPr>
        <p:spPr>
          <a:xfrm>
            <a:off x="503040" y="5157192"/>
            <a:ext cx="8640960" cy="923330"/>
          </a:xfrm>
          <a:prstGeom prst="rect">
            <a:avLst/>
          </a:prstGeom>
          <a:noFill/>
        </p:spPr>
        <p:txBody>
          <a:bodyPr wrap="square" rtlCol="0">
            <a:spAutoFit/>
          </a:bodyPr>
          <a:lstStyle/>
          <a:p>
            <a:r>
              <a:rPr lang="tr-TR" dirty="0" smtClean="0"/>
              <a:t>Yukarıdaki hata mesajında bizi ilgilendiren kısım “</a:t>
            </a:r>
            <a:r>
              <a:rPr lang="tr-TR" dirty="0" err="1" smtClean="0"/>
              <a:t>ZeroDivisionError</a:t>
            </a:r>
            <a:r>
              <a:rPr lang="tr-TR" dirty="0" smtClean="0"/>
              <a:t>”. Dolayısıyla hata mesajını yakalarken bu ifadeyi kullanacağız. Yazacağımız              kodun taslağı şöyle olacak:</a:t>
            </a:r>
            <a:endParaRPr lang="tr-TR" dirty="0"/>
          </a:p>
        </p:txBody>
      </p:sp>
      <p:cxnSp>
        <p:nvCxnSpPr>
          <p:cNvPr id="9" name="8 Düz Bağlayıcı"/>
          <p:cNvCxnSpPr/>
          <p:nvPr/>
        </p:nvCxnSpPr>
        <p:spPr>
          <a:xfrm>
            <a:off x="0" y="5157192"/>
            <a:ext cx="914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endParaRPr lang="tr-TR"/>
          </a:p>
        </p:txBody>
      </p:sp>
      <p:pic>
        <p:nvPicPr>
          <p:cNvPr id="31746" name="Picture 2"/>
          <p:cNvPicPr>
            <a:picLocks noGrp="1" noChangeAspect="1" noChangeArrowheads="1"/>
          </p:cNvPicPr>
          <p:nvPr>
            <p:ph idx="1"/>
          </p:nvPr>
        </p:nvPicPr>
        <p:blipFill>
          <a:blip r:embed="rId2" cstate="print"/>
          <a:srcRect/>
          <a:stretch>
            <a:fillRect/>
          </a:stretch>
        </p:blipFill>
        <p:spPr bwMode="auto">
          <a:xfrm>
            <a:off x="323528" y="980728"/>
            <a:ext cx="8496944" cy="437254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274638"/>
            <a:ext cx="8229600" cy="2290266"/>
          </a:xfrm>
        </p:spPr>
        <p:txBody>
          <a:bodyPr>
            <a:normAutofit/>
          </a:bodyPr>
          <a:lstStyle/>
          <a:p>
            <a:r>
              <a:rPr lang="tr-TR" sz="2800" u="sng" dirty="0" smtClean="0"/>
              <a:t>“break”  Deyimi:</a:t>
            </a:r>
            <a:r>
              <a:rPr lang="tr-TR" sz="2800" dirty="0" smtClean="0"/>
              <a:t/>
            </a:r>
            <a:br>
              <a:rPr lang="tr-TR" sz="2800" dirty="0" smtClean="0"/>
            </a:br>
            <a:r>
              <a:rPr lang="tr-TR" sz="2000" dirty="0" err="1" smtClean="0"/>
              <a:t>Python’da</a:t>
            </a:r>
            <a:r>
              <a:rPr lang="tr-TR" sz="2000" dirty="0" smtClean="0"/>
              <a:t> break özel bir deyimdir. Bu deyim yardımıyla, devam eden bir süreci kesintiye uğratabiliriz. Bu deyimin kullanıldığı basit bir örnek verelim:</a:t>
            </a:r>
            <a:r>
              <a:rPr lang="tr-TR" sz="2800" dirty="0" smtClean="0"/>
              <a:t/>
            </a:r>
            <a:br>
              <a:rPr lang="tr-TR" sz="2800" dirty="0" smtClean="0"/>
            </a:br>
            <a:endParaRPr lang="tr-TR" sz="2800"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539552" y="1988840"/>
            <a:ext cx="7992888" cy="2448272"/>
          </a:xfrm>
          <a:prstGeom prst="rect">
            <a:avLst/>
          </a:prstGeom>
          <a:noFill/>
          <a:ln w="9525">
            <a:noFill/>
            <a:miter lim="800000"/>
            <a:headEnd/>
            <a:tailEnd/>
          </a:ln>
        </p:spPr>
      </p:pic>
      <p:sp>
        <p:nvSpPr>
          <p:cNvPr id="5" name="4 Metin kutusu"/>
          <p:cNvSpPr txBox="1"/>
          <p:nvPr/>
        </p:nvSpPr>
        <p:spPr>
          <a:xfrm>
            <a:off x="395536" y="4365104"/>
            <a:ext cx="8352928" cy="2031325"/>
          </a:xfrm>
          <a:prstGeom prst="rect">
            <a:avLst/>
          </a:prstGeom>
          <a:noFill/>
        </p:spPr>
        <p:txBody>
          <a:bodyPr wrap="square" rtlCol="0">
            <a:spAutoFit/>
          </a:bodyPr>
          <a:lstStyle/>
          <a:p>
            <a:r>
              <a:rPr lang="tr-TR" dirty="0" smtClean="0"/>
              <a:t>Eğer kullanıcı “</a:t>
            </a:r>
            <a:r>
              <a:rPr lang="tr-TR" dirty="0" err="1" smtClean="0"/>
              <a:t>ValueError</a:t>
            </a:r>
            <a:r>
              <a:rPr lang="tr-TR" dirty="0" smtClean="0"/>
              <a:t>” hatasının verilmesine yol açacak bir veri girerse programımız sessizce sonlanacaktır</a:t>
            </a:r>
          </a:p>
          <a:p>
            <a:r>
              <a:rPr lang="tr-TR" dirty="0" smtClean="0"/>
              <a:t>Gördüğünüz gibi, break ifadesinin temel görevi bir döngüyü sona erdirmek. Buradan anlayacağımız gibi, break ifadesinin her zaman bir döngü içinde yer alması gerekiyor. Aksi halde </a:t>
            </a:r>
            <a:r>
              <a:rPr lang="tr-TR" dirty="0" err="1" smtClean="0"/>
              <a:t>Python</a:t>
            </a:r>
            <a:r>
              <a:rPr lang="tr-TR" dirty="0" smtClean="0"/>
              <a:t> bize </a:t>
            </a:r>
            <a:r>
              <a:rPr lang="tr-TR" dirty="0" err="1" smtClean="0"/>
              <a:t>syntax</a:t>
            </a:r>
            <a:r>
              <a:rPr lang="tr-TR" dirty="0" smtClean="0"/>
              <a:t> </a:t>
            </a:r>
            <a:r>
              <a:rPr lang="tr-TR" dirty="0" err="1" smtClean="0"/>
              <a:t>error</a:t>
            </a:r>
            <a:r>
              <a:rPr lang="tr-TR" dirty="0" smtClean="0"/>
              <a:t> hatası verecektir:</a:t>
            </a:r>
          </a:p>
          <a:p>
            <a:endParaRPr lang="tr-TR" dirty="0"/>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Test Etme</a:t>
            </a:r>
            <a:endParaRPr lang="tr-TR" dirty="0"/>
          </a:p>
        </p:txBody>
      </p:sp>
      <p:sp>
        <p:nvSpPr>
          <p:cNvPr id="2" name="1 İçerik Yer Tutucusu"/>
          <p:cNvSpPr>
            <a:spLocks noGrp="1"/>
          </p:cNvSpPr>
          <p:nvPr>
            <p:ph idx="1"/>
          </p:nvPr>
        </p:nvSpPr>
        <p:spPr/>
        <p:txBody>
          <a:bodyPr>
            <a:normAutofit fontScale="77500" lnSpcReduction="20000"/>
          </a:bodyPr>
          <a:lstStyle/>
          <a:p>
            <a:r>
              <a:rPr lang="tr-TR" dirty="0" smtClean="0"/>
              <a:t>Bu aşamada, problem çözümünde kullanılacak yöntem ve yöntem adımları belirlendikten, yani algoritma hazırlandıktan ve akış şeması düzenlendikten sonra, seçilen programlama dilinin kurallarına uyularak yazılması, yani kodlanması gerekir.</a:t>
            </a:r>
          </a:p>
          <a:p>
            <a:r>
              <a:rPr lang="tr-TR" dirty="0" smtClean="0"/>
              <a:t>Program kodlanmasında, programlama sırasında yapılabilecek olası mantık hatalarına dikkat etmek ve kullanılan programlama dilinin kurallarına uymak gereklidir. Hazırlanan bir bilgisayar programının çalıştırılabilmesi için makine diline çevrilmesi gerekir. Program, derlenerek veya yorumlanarak makine diline çevrilir. Derlenen program artık makine diline çevrilmiştir ve çalıştırılmaya hazırdır.</a:t>
            </a: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2 Başlık"/>
          <p:cNvSpPr>
            <a:spLocks noGrp="1"/>
          </p:cNvSpPr>
          <p:nvPr>
            <p:ph type="title"/>
          </p:nvPr>
        </p:nvSpPr>
        <p:spPr>
          <a:xfrm>
            <a:off x="457200" y="274638"/>
            <a:ext cx="8229600" cy="1570186"/>
          </a:xfrm>
        </p:spPr>
        <p:txBody>
          <a:bodyPr>
            <a:noAutofit/>
          </a:bodyPr>
          <a:lstStyle/>
          <a:p>
            <a:r>
              <a:rPr lang="tr-TR" sz="2800" u="sng" dirty="0" smtClean="0"/>
              <a:t>“</a:t>
            </a:r>
            <a:r>
              <a:rPr lang="tr-TR" sz="2800" u="sng" dirty="0" err="1" smtClean="0"/>
              <a:t>pass</a:t>
            </a:r>
            <a:r>
              <a:rPr lang="tr-TR" sz="2800" u="sng" dirty="0" smtClean="0"/>
              <a:t>” Deyimi:</a:t>
            </a:r>
            <a:r>
              <a:rPr lang="tr-TR" sz="1800" dirty="0" smtClean="0"/>
              <a:t/>
            </a:r>
            <a:br>
              <a:rPr lang="tr-TR" sz="1800" dirty="0" smtClean="0"/>
            </a:br>
            <a:r>
              <a:rPr lang="tr-TR" sz="1800" dirty="0" err="1" smtClean="0"/>
              <a:t>Pass</a:t>
            </a:r>
            <a:r>
              <a:rPr lang="tr-TR" sz="1800" dirty="0" smtClean="0"/>
              <a:t>  kelimesi </a:t>
            </a:r>
            <a:r>
              <a:rPr lang="tr-TR" sz="1800" dirty="0" err="1" smtClean="0"/>
              <a:t>İngilizce’de</a:t>
            </a:r>
            <a:r>
              <a:rPr lang="tr-TR" sz="1800" dirty="0" smtClean="0"/>
              <a:t> “geçmek” anlamına gelir. Bu deyimin </a:t>
            </a:r>
            <a:r>
              <a:rPr lang="tr-TR" sz="1800" dirty="0" err="1" smtClean="0"/>
              <a:t>Python</a:t>
            </a:r>
            <a:r>
              <a:rPr lang="tr-TR" sz="1800" dirty="0" smtClean="0"/>
              <a:t> programlama dilindeki anlamı da buna çok yakındır. Bu deyimi </a:t>
            </a:r>
            <a:r>
              <a:rPr lang="tr-TR" sz="1800" dirty="0" err="1" smtClean="0"/>
              <a:t>Pyhon’da</a:t>
            </a:r>
            <a:r>
              <a:rPr lang="tr-TR" sz="1800" dirty="0" smtClean="0"/>
              <a:t> “görmezden gel, hiçbir şey yapma” anlamında kullanacağız:</a:t>
            </a:r>
            <a:br>
              <a:rPr lang="tr-TR" sz="1800" dirty="0" smtClean="0"/>
            </a:br>
            <a:endParaRPr lang="tr-TR" sz="18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39552" y="1628801"/>
            <a:ext cx="7632848" cy="2664296"/>
          </a:xfrm>
          <a:prstGeom prst="rect">
            <a:avLst/>
          </a:prstGeom>
          <a:noFill/>
          <a:ln w="9525">
            <a:noFill/>
            <a:miter lim="800000"/>
            <a:headEnd/>
            <a:tailEnd/>
          </a:ln>
        </p:spPr>
      </p:pic>
      <p:sp>
        <p:nvSpPr>
          <p:cNvPr id="5" name="4 Metin kutusu"/>
          <p:cNvSpPr txBox="1"/>
          <p:nvPr/>
        </p:nvSpPr>
        <p:spPr>
          <a:xfrm>
            <a:off x="539552" y="4365104"/>
            <a:ext cx="8352928" cy="1754326"/>
          </a:xfrm>
          <a:prstGeom prst="rect">
            <a:avLst/>
          </a:prstGeom>
          <a:noFill/>
        </p:spPr>
        <p:txBody>
          <a:bodyPr wrap="square" rtlCol="0">
            <a:spAutoFit/>
          </a:bodyPr>
          <a:lstStyle/>
          <a:p>
            <a:r>
              <a:rPr lang="tr-TR" dirty="0" smtClean="0"/>
              <a:t>Burada eğer kullanıcının girdiği karakter “0” ise hiçbir şey yapmıyoruz. Ama eğer kullanıcı “0” dışında herhangi bir karakter girerse, bu karakterleri alıp listeye ekliyoruz. </a:t>
            </a:r>
            <a:r>
              <a:rPr lang="tr-TR" dirty="0" err="1" smtClean="0"/>
              <a:t>pass</a:t>
            </a:r>
            <a:r>
              <a:rPr lang="tr-TR" dirty="0" smtClean="0"/>
              <a:t> deyimini hata yakalama işlemlerinde de kullanabiliriz. Eğer bir hata yakalandığında programımızın hiç bir şey yapmadan yoluna devam etmesini istiyorsak bu deyim işimize yarayacaktır.</a:t>
            </a:r>
          </a:p>
          <a:p>
            <a:endParaRPr lang="tr-TR" dirty="0"/>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cstate="print"/>
          <a:srcRect/>
          <a:stretch>
            <a:fillRect/>
          </a:stretch>
        </p:blipFill>
        <p:spPr bwMode="auto">
          <a:xfrm>
            <a:off x="971600" y="620689"/>
            <a:ext cx="6552728" cy="1440160"/>
          </a:xfrm>
          <a:prstGeom prst="rect">
            <a:avLst/>
          </a:prstGeom>
          <a:noFill/>
          <a:ln w="9525">
            <a:noFill/>
            <a:miter lim="800000"/>
            <a:headEnd/>
            <a:tailEnd/>
          </a:ln>
        </p:spPr>
      </p:pic>
      <p:sp>
        <p:nvSpPr>
          <p:cNvPr id="5" name="4 Metin kutusu"/>
          <p:cNvSpPr txBox="1"/>
          <p:nvPr/>
        </p:nvSpPr>
        <p:spPr>
          <a:xfrm>
            <a:off x="539552" y="2204864"/>
            <a:ext cx="7848872" cy="646331"/>
          </a:xfrm>
          <a:prstGeom prst="rect">
            <a:avLst/>
          </a:prstGeom>
          <a:noFill/>
        </p:spPr>
        <p:txBody>
          <a:bodyPr wrap="square" rtlCol="0">
            <a:spAutoFit/>
          </a:bodyPr>
          <a:lstStyle/>
          <a:p>
            <a:r>
              <a:rPr lang="tr-TR" dirty="0" smtClean="0"/>
              <a:t>Bu şekilde programımız “</a:t>
            </a:r>
            <a:r>
              <a:rPr lang="tr-TR" dirty="0" err="1" smtClean="0"/>
              <a:t>IndexError</a:t>
            </a:r>
            <a:r>
              <a:rPr lang="tr-TR" dirty="0" smtClean="0"/>
              <a:t>” hatasıyla karşılaşırsa hiç bir şey yapmadan yoluna devam edecek</a:t>
            </a:r>
            <a:endParaRPr lang="tr-TR" dirty="0"/>
          </a:p>
        </p:txBody>
      </p:sp>
      <p:pic>
        <p:nvPicPr>
          <p:cNvPr id="32771" name="Picture 3"/>
          <p:cNvPicPr>
            <a:picLocks noChangeAspect="1" noChangeArrowheads="1"/>
          </p:cNvPicPr>
          <p:nvPr/>
        </p:nvPicPr>
        <p:blipFill>
          <a:blip r:embed="rId3" cstate="print"/>
          <a:srcRect/>
          <a:stretch>
            <a:fillRect/>
          </a:stretch>
        </p:blipFill>
        <p:spPr bwMode="auto">
          <a:xfrm>
            <a:off x="683568" y="2852936"/>
            <a:ext cx="6768752" cy="1944216"/>
          </a:xfrm>
          <a:prstGeom prst="rect">
            <a:avLst/>
          </a:prstGeom>
          <a:noFill/>
          <a:ln w="9525">
            <a:noFill/>
            <a:miter lim="800000"/>
            <a:headEnd/>
            <a:tailEnd/>
          </a:ln>
        </p:spPr>
      </p:pic>
      <p:sp>
        <p:nvSpPr>
          <p:cNvPr id="9" name="8 Metin kutusu"/>
          <p:cNvSpPr txBox="1"/>
          <p:nvPr/>
        </p:nvSpPr>
        <p:spPr>
          <a:xfrm>
            <a:off x="539552" y="4869160"/>
            <a:ext cx="7704856" cy="1477328"/>
          </a:xfrm>
          <a:prstGeom prst="rect">
            <a:avLst/>
          </a:prstGeom>
          <a:noFill/>
        </p:spPr>
        <p:txBody>
          <a:bodyPr wrap="square" rtlCol="0">
            <a:spAutoFit/>
          </a:bodyPr>
          <a:lstStyle/>
          <a:p>
            <a:r>
              <a:rPr lang="tr-TR" dirty="0" smtClean="0"/>
              <a:t>Burada henüz else bloğunda ne yapılacağına karar vermemiş olduğumuz için,  </a:t>
            </a:r>
            <a:r>
              <a:rPr lang="tr-TR" dirty="0" err="1" smtClean="0"/>
              <a:t>pass</a:t>
            </a:r>
            <a:r>
              <a:rPr lang="tr-TR" dirty="0" smtClean="0"/>
              <a:t> koyarak  geçiyoruz. </a:t>
            </a:r>
            <a:r>
              <a:rPr lang="tr-TR" dirty="0" err="1" smtClean="0"/>
              <a:t>Pass</a:t>
            </a:r>
            <a:r>
              <a:rPr lang="tr-TR" dirty="0" smtClean="0"/>
              <a:t> deyimlerini, herhangi bir işlem yapılmasının gerekli olmadığı durumlar için kullanıyoruz.. </a:t>
            </a:r>
          </a:p>
          <a:p>
            <a:endParaRPr lang="tr-TR" dirty="0"/>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2800" u="sng" dirty="0" smtClean="0"/>
              <a:t>“</a:t>
            </a:r>
            <a:r>
              <a:rPr lang="tr-TR" sz="2800" u="sng" dirty="0" err="1" smtClean="0"/>
              <a:t>continue</a:t>
            </a:r>
            <a:r>
              <a:rPr lang="tr-TR" sz="2800" u="sng" dirty="0" smtClean="0"/>
              <a:t>” Deyimi:</a:t>
            </a:r>
            <a:r>
              <a:rPr lang="tr-TR" sz="1800" u="sng" dirty="0" smtClean="0"/>
              <a:t/>
            </a:r>
            <a:br>
              <a:rPr lang="tr-TR" sz="1800" u="sng" dirty="0" smtClean="0"/>
            </a:br>
            <a:r>
              <a:rPr lang="tr-TR" sz="1800" dirty="0" err="1" smtClean="0"/>
              <a:t>Continue</a:t>
            </a:r>
            <a:r>
              <a:rPr lang="tr-TR" sz="1800" dirty="0" smtClean="0"/>
              <a:t> deyiminin görevi kendisinden sonra gelen her şeyin es geçilip döngünün başına dönülmesini sağlamaktır.</a:t>
            </a:r>
            <a:endParaRPr lang="tr-TR" sz="1800" u="sng" dirty="0"/>
          </a:p>
        </p:txBody>
      </p:sp>
      <p:pic>
        <p:nvPicPr>
          <p:cNvPr id="34817" name="Picture 1"/>
          <p:cNvPicPr>
            <a:picLocks noGrp="1" noChangeAspect="1" noChangeArrowheads="1"/>
          </p:cNvPicPr>
          <p:nvPr>
            <p:ph idx="1"/>
          </p:nvPr>
        </p:nvPicPr>
        <p:blipFill>
          <a:blip r:embed="rId2" cstate="print"/>
          <a:srcRect/>
          <a:stretch>
            <a:fillRect/>
          </a:stretch>
        </p:blipFill>
        <p:spPr bwMode="auto">
          <a:xfrm>
            <a:off x="899592" y="1801105"/>
            <a:ext cx="7200800" cy="2636007"/>
          </a:xfrm>
          <a:prstGeom prst="rect">
            <a:avLst/>
          </a:prstGeom>
          <a:noFill/>
          <a:ln w="9525">
            <a:noFill/>
            <a:miter lim="800000"/>
            <a:headEnd/>
            <a:tailEnd/>
          </a:ln>
        </p:spPr>
      </p:pic>
      <p:sp>
        <p:nvSpPr>
          <p:cNvPr id="5" name="4 Metin kutusu"/>
          <p:cNvSpPr txBox="1"/>
          <p:nvPr/>
        </p:nvSpPr>
        <p:spPr>
          <a:xfrm>
            <a:off x="539552" y="4437112"/>
            <a:ext cx="8352928" cy="1200329"/>
          </a:xfrm>
          <a:prstGeom prst="rect">
            <a:avLst/>
          </a:prstGeom>
          <a:noFill/>
        </p:spPr>
        <p:txBody>
          <a:bodyPr wrap="square" rtlCol="0">
            <a:spAutoFit/>
          </a:bodyPr>
          <a:lstStyle/>
          <a:p>
            <a:r>
              <a:rPr lang="tr-TR" dirty="0" smtClean="0"/>
              <a:t>Burada eğer kullanıcı klavyede “iptal” yazarsa programdan çıkılacaktır. Bunu break ifadesi sağlayacaktır.</a:t>
            </a:r>
          </a:p>
          <a:p>
            <a:r>
              <a:rPr lang="tr-TR" dirty="0" smtClean="0"/>
              <a:t>Eğer kullanıcı tarafından girilen sayı üç haneli veya daha az haneli bir sayı ise, </a:t>
            </a:r>
            <a:r>
              <a:rPr lang="tr-TR" dirty="0" err="1" smtClean="0"/>
              <a:t>continue</a:t>
            </a:r>
            <a:r>
              <a:rPr lang="tr-TR" dirty="0" smtClean="0"/>
              <a:t> ifadesinin etkisiyle döngünün en başına dönülecektir.</a:t>
            </a:r>
            <a:endParaRPr lang="tr-TR" dirty="0"/>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755576" y="260648"/>
            <a:ext cx="7931224" cy="2088232"/>
          </a:xfrm>
        </p:spPr>
        <p:txBody>
          <a:bodyPr>
            <a:normAutofit fontScale="90000"/>
          </a:bodyPr>
          <a:lstStyle/>
          <a:p>
            <a:r>
              <a:rPr lang="tr-TR" sz="1800" u="sng" dirty="0" smtClean="0"/>
              <a:t>“</a:t>
            </a:r>
            <a:r>
              <a:rPr lang="tr-TR" sz="1800" u="sng" dirty="0" err="1" smtClean="0"/>
              <a:t>try</a:t>
            </a:r>
            <a:r>
              <a:rPr lang="tr-TR" sz="1800" u="sng" dirty="0" smtClean="0"/>
              <a:t>…</a:t>
            </a:r>
            <a:r>
              <a:rPr lang="tr-TR" sz="1800" u="sng" dirty="0" err="1" smtClean="0"/>
              <a:t>except</a:t>
            </a:r>
            <a:r>
              <a:rPr lang="tr-TR" sz="1800" u="sng" dirty="0" smtClean="0"/>
              <a:t>...</a:t>
            </a:r>
            <a:r>
              <a:rPr lang="tr-TR" sz="1800" u="sng" dirty="0" err="1" smtClean="0"/>
              <a:t>finally</a:t>
            </a:r>
            <a:r>
              <a:rPr lang="tr-TR" sz="1800" u="sng" dirty="0" smtClean="0"/>
              <a:t>…” Deyimi:</a:t>
            </a:r>
            <a:br>
              <a:rPr lang="tr-TR" sz="1800" u="sng" dirty="0" smtClean="0"/>
            </a:br>
            <a:r>
              <a:rPr lang="tr-TR" sz="1800" dirty="0" smtClean="0"/>
              <a:t> </a:t>
            </a:r>
            <a:r>
              <a:rPr lang="tr-TR" sz="1800" dirty="0" err="1" smtClean="0"/>
              <a:t>finally</a:t>
            </a:r>
            <a:r>
              <a:rPr lang="tr-TR" sz="1800" dirty="0" smtClean="0"/>
              <a:t>.. bloğunun en önemli özelliği, programın çalışması sırasında herhangi bir hata gerçekleşse de gerçekleşmese de işletilecek olmasıdır. Eğer yazdığınız programda mutlaka ama mutlaka işletilmesi gereken bir kısım varsa, o kısmı </a:t>
            </a:r>
            <a:r>
              <a:rPr lang="tr-TR" sz="1800" dirty="0" err="1" smtClean="0"/>
              <a:t>finally</a:t>
            </a:r>
            <a:r>
              <a:rPr lang="tr-TR" sz="1800" dirty="0" smtClean="0"/>
              <a:t>... bloğu içine yazabiliriz.</a:t>
            </a:r>
            <a:br>
              <a:rPr lang="tr-TR" sz="1800" dirty="0" smtClean="0"/>
            </a:br>
            <a:r>
              <a:rPr lang="tr-TR" sz="1800" dirty="0" err="1" smtClean="0"/>
              <a:t>finally</a:t>
            </a:r>
            <a:r>
              <a:rPr lang="tr-TR" sz="1800" dirty="0" smtClean="0"/>
              <a:t>... bloğu özellikle dosya işlemlerinde işimize yarayabilir.</a:t>
            </a:r>
            <a:r>
              <a:rPr lang="tr-TR" sz="2000" dirty="0" smtClean="0"/>
              <a:t/>
            </a:r>
            <a:br>
              <a:rPr lang="tr-TR" sz="2000" dirty="0" smtClean="0"/>
            </a:br>
            <a:endParaRPr lang="tr-TR" sz="2000" dirty="0"/>
          </a:p>
        </p:txBody>
      </p:sp>
      <p:pic>
        <p:nvPicPr>
          <p:cNvPr id="1026" name="Picture 2"/>
          <p:cNvPicPr>
            <a:picLocks noGrp="1" noChangeAspect="1" noChangeArrowheads="1"/>
          </p:cNvPicPr>
          <p:nvPr>
            <p:ph idx="1"/>
          </p:nvPr>
        </p:nvPicPr>
        <p:blipFill>
          <a:blip r:embed="rId2" cstate="print"/>
          <a:stretch>
            <a:fillRect/>
          </a:stretch>
        </p:blipFill>
        <p:spPr bwMode="auto">
          <a:xfrm>
            <a:off x="838200" y="2980579"/>
            <a:ext cx="7693025" cy="2487517"/>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755576" y="548680"/>
            <a:ext cx="7931224" cy="1800200"/>
          </a:xfrm>
        </p:spPr>
        <p:txBody>
          <a:bodyPr>
            <a:noAutofit/>
          </a:bodyPr>
          <a:lstStyle/>
          <a:p>
            <a:r>
              <a:rPr lang="tr-TR" sz="1600" dirty="0" smtClean="0"/>
              <a:t>Genel olarak </a:t>
            </a:r>
            <a:r>
              <a:rPr lang="tr-TR" sz="1600" dirty="0" err="1" smtClean="0"/>
              <a:t>Python’da</a:t>
            </a:r>
            <a:r>
              <a:rPr lang="tr-TR" sz="1600" dirty="0" smtClean="0"/>
              <a:t> dosyalarla çalışabilmek için öncelikle bilgisayarda bulunan bir dosyayı okuma veya yazma kipinde açarız. Dosyayı açtıktan sonra bu dosyayla ihtiyacımız olan birtakım işlemler gerçekleştiririz. Dosyayla işimiz bittikten sonra ise dosyamızı mutlaka kapatmamız gerekir. Ancak eğer dosya üzerinde işlem yapılırken bir hata ile karşılaşılırsa dosyamızı kapatma işlemini gerçekleştirdiğimiz bölüme hiç ulaşılamayabilir. İşte </a:t>
            </a:r>
            <a:r>
              <a:rPr lang="tr-TR" sz="1600" dirty="0" err="1" smtClean="0"/>
              <a:t>finally</a:t>
            </a:r>
            <a:r>
              <a:rPr lang="tr-TR" sz="1600" dirty="0" smtClean="0"/>
              <a:t>... bloğu böyle bir durumda işimize yarayacaktır:</a:t>
            </a:r>
            <a:r>
              <a:rPr lang="tr-TR" sz="1800" dirty="0" smtClean="0"/>
              <a:t/>
            </a:r>
            <a:br>
              <a:rPr lang="tr-TR" sz="1800" dirty="0" smtClean="0"/>
            </a:br>
            <a:endParaRPr lang="tr-TR" sz="18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71600" y="2643182"/>
            <a:ext cx="7294736" cy="3214710"/>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076" name="Picture 4"/>
          <p:cNvPicPr>
            <a:picLocks noGrp="1" noChangeAspect="1" noChangeArrowheads="1"/>
          </p:cNvPicPr>
          <p:nvPr>
            <p:ph idx="1"/>
          </p:nvPr>
        </p:nvPicPr>
        <p:blipFill>
          <a:blip r:embed="rId2" cstate="print"/>
          <a:srcRect/>
          <a:stretch>
            <a:fillRect/>
          </a:stretch>
        </p:blipFill>
        <p:spPr bwMode="auto">
          <a:xfrm>
            <a:off x="357158" y="428604"/>
            <a:ext cx="8429684" cy="5072098"/>
          </a:xfrm>
          <a:prstGeom prst="rect">
            <a:avLst/>
          </a:prstGeom>
          <a:noFill/>
          <a:ln w="9525">
            <a:noFill/>
            <a:miter lim="800000"/>
            <a:headEnd/>
            <a:tailEnd/>
          </a:ln>
          <a:effectLst/>
        </p:spPr>
      </p:pic>
      <p:sp>
        <p:nvSpPr>
          <p:cNvPr id="11" name="10 Metin kutusu"/>
          <p:cNvSpPr txBox="1"/>
          <p:nvPr/>
        </p:nvSpPr>
        <p:spPr>
          <a:xfrm>
            <a:off x="1571604" y="5000637"/>
            <a:ext cx="6786610" cy="1200329"/>
          </a:xfrm>
          <a:prstGeom prst="rect">
            <a:avLst/>
          </a:prstGeom>
          <a:noFill/>
          <a:ln>
            <a:solidFill>
              <a:schemeClr val="accent1"/>
            </a:solidFill>
          </a:ln>
        </p:spPr>
        <p:txBody>
          <a:bodyPr wrap="square" rtlCol="0">
            <a:spAutoFit/>
          </a:bodyPr>
          <a:lstStyle/>
          <a:p>
            <a:pPr algn="r"/>
            <a:r>
              <a:rPr lang="tr-TR" dirty="0" smtClean="0"/>
              <a:t>Burada </a:t>
            </a:r>
            <a:r>
              <a:rPr lang="tr-TR" dirty="0" err="1" smtClean="0"/>
              <a:t>finally</a:t>
            </a:r>
            <a:r>
              <a:rPr lang="tr-TR" dirty="0" smtClean="0"/>
              <a:t>... bloğu içine yazdığımız “dosya.</a:t>
            </a:r>
            <a:r>
              <a:rPr lang="tr-TR" dirty="0" err="1" smtClean="0"/>
              <a:t>close</a:t>
            </a:r>
            <a:r>
              <a:rPr lang="tr-TR" dirty="0" smtClean="0"/>
              <a:t>()” ifadesi dosyamızı kapatmaya yarıyor. Bu blok, yazdığımız program hata verse de vermese de işletilecektir.</a:t>
            </a:r>
          </a:p>
          <a:p>
            <a:pPr algn="r"/>
            <a:endParaRPr lang="tr-TR" dirty="0"/>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Anlambilimsel Hatalar</a:t>
            </a:r>
            <a:endParaRPr lang="tr-TR" dirty="0"/>
          </a:p>
        </p:txBody>
      </p:sp>
      <p:sp>
        <p:nvSpPr>
          <p:cNvPr id="5" name="4 İçerik Yer Tutucusu"/>
          <p:cNvSpPr>
            <a:spLocks noGrp="1"/>
          </p:cNvSpPr>
          <p:nvPr>
            <p:ph idx="1"/>
          </p:nvPr>
        </p:nvSpPr>
        <p:spPr>
          <a:xfrm>
            <a:off x="755576" y="2492896"/>
            <a:ext cx="7931224" cy="3514395"/>
          </a:xfrm>
        </p:spPr>
        <p:txBody>
          <a:bodyPr>
            <a:normAutofit fontScale="77500" lnSpcReduction="20000"/>
          </a:bodyPr>
          <a:lstStyle/>
          <a:p>
            <a:r>
              <a:rPr lang="tr-TR" dirty="0" smtClean="0"/>
              <a:t>Üçüncü hata tipi </a:t>
            </a:r>
            <a:r>
              <a:rPr lang="tr-TR" b="1" dirty="0" smtClean="0"/>
              <a:t>anlambilimsel hatalardır. Programda bir anlambilimsel hata </a:t>
            </a:r>
            <a:r>
              <a:rPr lang="tr-TR" dirty="0" smtClean="0"/>
              <a:t>varsa, başarılı bir şekilde çalışmayacaktır, bundan kastedilen bilgisayarın herhangi bir hata mesajı üretmeyeceği, ancak doğru şeyi yapmayacağıdır. Beklenilenden farklı bir şey yapacaktır. Bilgisayarlar siz ona ne derseniz, onu yapan aygıtlardır.</a:t>
            </a:r>
          </a:p>
          <a:p>
            <a:r>
              <a:rPr lang="tr-TR" dirty="0" smtClean="0"/>
              <a:t>Sorun, yazdığınız program yazmak istediğiniz program değildir. Programın anlamı (anlambilimi) hatalıdır. Anlambilimsel hataları tanımlamak ustalık (beceri) ister, çünkü programın çıktısını inceleyerek geriye yönelik olarak takip etmenizi ve ne yaptığını anlamaya çalışmanızı gerektirir.</a:t>
            </a:r>
            <a:endParaRPr lang="tr-TR" dirty="0"/>
          </a:p>
        </p:txBody>
      </p:sp>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1800" dirty="0" smtClean="0"/>
              <a:t>Aşağıdaki program hata mesajı vermeden çalışıyor ama  beklediğimiz sonuçları  vermiyor.</a:t>
            </a:r>
            <a:endParaRPr lang="tr-TR" sz="18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11560" y="1196752"/>
            <a:ext cx="7920880" cy="4536504"/>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endParaRPr lang="tr-TR"/>
          </a:p>
        </p:txBody>
      </p:sp>
      <p:pic>
        <p:nvPicPr>
          <p:cNvPr id="2050" name="Picture 2"/>
          <p:cNvPicPr>
            <a:picLocks noGrp="1" noChangeAspect="1" noChangeArrowheads="1"/>
          </p:cNvPicPr>
          <p:nvPr>
            <p:ph idx="1"/>
          </p:nvPr>
        </p:nvPicPr>
        <p:blipFill>
          <a:blip r:embed="rId2" cstate="print"/>
          <a:srcRect/>
          <a:stretch>
            <a:fillRect/>
          </a:stretch>
        </p:blipFill>
        <p:spPr bwMode="auto">
          <a:xfrm>
            <a:off x="755576" y="332656"/>
            <a:ext cx="7642917" cy="5544616"/>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endParaRPr lang="tr-TR"/>
          </a:p>
        </p:txBody>
      </p:sp>
      <p:pic>
        <p:nvPicPr>
          <p:cNvPr id="3074" name="Picture 2"/>
          <p:cNvPicPr>
            <a:picLocks noGrp="1" noChangeAspect="1" noChangeArrowheads="1"/>
          </p:cNvPicPr>
          <p:nvPr>
            <p:ph idx="1"/>
          </p:nvPr>
        </p:nvPicPr>
        <p:blipFill>
          <a:blip r:embed="rId2" cstate="print"/>
          <a:srcRect/>
          <a:stretch>
            <a:fillRect/>
          </a:stretch>
        </p:blipFill>
        <p:spPr bwMode="auto">
          <a:xfrm>
            <a:off x="0" y="332656"/>
            <a:ext cx="8411849" cy="5328592"/>
          </a:xfrm>
          <a:prstGeom prst="rect">
            <a:avLst/>
          </a:prstGeom>
          <a:noFill/>
          <a:ln w="9525">
            <a:noFill/>
            <a:miter lim="800000"/>
            <a:headEnd/>
            <a:tailEnd/>
          </a:ln>
        </p:spPr>
      </p:pic>
      <p:cxnSp>
        <p:nvCxnSpPr>
          <p:cNvPr id="9" name="8 Düz Ok Bağlayıcısı"/>
          <p:cNvCxnSpPr/>
          <p:nvPr/>
        </p:nvCxnSpPr>
        <p:spPr>
          <a:xfrm rot="10800000">
            <a:off x="2339752" y="4005064"/>
            <a:ext cx="129614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Test Etme</a:t>
            </a:r>
            <a:endParaRPr lang="tr-TR" dirty="0"/>
          </a:p>
        </p:txBody>
      </p:sp>
      <p:sp>
        <p:nvSpPr>
          <p:cNvPr id="2" name="1 İçerik Yer Tutucusu"/>
          <p:cNvSpPr>
            <a:spLocks noGrp="1"/>
          </p:cNvSpPr>
          <p:nvPr>
            <p:ph idx="1"/>
          </p:nvPr>
        </p:nvSpPr>
        <p:spPr/>
        <p:txBody>
          <a:bodyPr>
            <a:normAutofit fontScale="62500" lnSpcReduction="20000"/>
          </a:bodyPr>
          <a:lstStyle/>
          <a:p>
            <a:r>
              <a:rPr lang="tr-TR" dirty="0" smtClean="0"/>
              <a:t>Program kodlanıp bitirildiğinde çoğu zaman çalışır durumda değildir. Bir program yazılırken genellikle iki tip hata yapılır. Bu hatalar yazım  ve mantık hatalarıdır.Yazım hataları, kullanılan programlama dilinin yazım kurallarına uyulmamasından kaynaklanan hatalardır. Mantık hataları ise problemin çözüm adımları belirlenirken yapılan yanlışlıklardan kaynaklanan hatalardır.</a:t>
            </a:r>
          </a:p>
          <a:p>
            <a:r>
              <a:rPr lang="tr-TR" dirty="0" smtClean="0"/>
              <a:t>Hazırlanan programda hataların giderilmesi, program hazırlanmasında hiç görev almamış programcılar tarafından gözden geçirilerek daha kolay yapılır. Masa başında yapılan bu ilk kontrolden sonra program tekrar makine diline çevrilir. Yazım hataları giderilmiş program çalışır hâle getirildikten sonra örnek veriler kullanılarak ulaşılan sonucun doğruluğu kontrol edilir. Program bir veri için doğru sonuç verirken diğer bir veri için yanlış sonuç verebilir. Bu sebeple programlar kritik uç değerler için çalıştırılarak doğruluğu kontrol edilmelidir.</a:t>
            </a:r>
          </a:p>
          <a:p>
            <a:endParaRPr lang="tr-TR" dirty="0"/>
          </a:p>
        </p:txBody>
      </p:sp>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67544" y="260648"/>
            <a:ext cx="8229600" cy="576064"/>
          </a:xfrm>
        </p:spPr>
        <p:txBody>
          <a:bodyPr>
            <a:normAutofit/>
          </a:bodyPr>
          <a:lstStyle/>
          <a:p>
            <a:r>
              <a:rPr lang="tr-TR" sz="1800" dirty="0" smtClean="0"/>
              <a:t>Program şimdi doğru sonuç üretiyor.</a:t>
            </a:r>
            <a:endParaRPr lang="tr-TR" sz="18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51520" y="764704"/>
            <a:ext cx="8622135" cy="5112568"/>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Kaynaklar:</a:t>
            </a:r>
            <a:endParaRPr lang="tr-TR" dirty="0"/>
          </a:p>
        </p:txBody>
      </p:sp>
      <p:sp>
        <p:nvSpPr>
          <p:cNvPr id="4" name="Rectangle 3"/>
          <p:cNvSpPr>
            <a:spLocks noGrp="1" noChangeArrowheads="1"/>
          </p:cNvSpPr>
          <p:nvPr>
            <p:ph idx="1"/>
          </p:nvPr>
        </p:nvSpPr>
        <p:spPr/>
        <p:txBody>
          <a:bodyPr/>
          <a:lstStyle/>
          <a:p>
            <a:pPr eaLnBrk="1" hangingPunct="1">
              <a:spcBef>
                <a:spcPct val="50000"/>
              </a:spcBef>
              <a:spcAft>
                <a:spcPct val="50000"/>
              </a:spcAft>
            </a:pPr>
            <a:r>
              <a:rPr lang="tr-TR" sz="1600" dirty="0" smtClean="0"/>
              <a:t>http://ocw.mit.edu/courses/electrical-engineering-and-computer-science/6-00-introduction-to-computer-science-and-programming-fall-2008/lecture-videos/embed03/</a:t>
            </a:r>
          </a:p>
          <a:p>
            <a:pPr eaLnBrk="1" hangingPunct="1">
              <a:spcBef>
                <a:spcPct val="50000"/>
              </a:spcBef>
              <a:spcAft>
                <a:spcPct val="50000"/>
              </a:spcAft>
            </a:pPr>
            <a:r>
              <a:rPr lang="tr-TR" sz="1600" dirty="0" smtClean="0"/>
              <a:t>http://yzgrafik.ege.edu.tr/~tekrei/dersler/bbgd_p/ch06.xhtml</a:t>
            </a:r>
          </a:p>
          <a:p>
            <a:pPr eaLnBrk="1" hangingPunct="1">
              <a:spcBef>
                <a:spcPct val="50000"/>
              </a:spcBef>
              <a:spcAft>
                <a:spcPct val="50000"/>
              </a:spcAft>
            </a:pPr>
            <a:r>
              <a:rPr lang="tr-TR" sz="1600" dirty="0" smtClean="0"/>
              <a:t>http://docs.python.org/release/2.5.2/lib/module-bisect.html</a:t>
            </a:r>
          </a:p>
          <a:p>
            <a:pPr eaLnBrk="1" hangingPunct="1">
              <a:spcBef>
                <a:spcPct val="50000"/>
              </a:spcBef>
              <a:spcAft>
                <a:spcPct val="50000"/>
              </a:spcAft>
            </a:pPr>
            <a:r>
              <a:rPr lang="tr-TR" sz="1600" dirty="0" smtClean="0"/>
              <a:t>http://docs.python.org/release/2.5.2/lib/bisect-example.html</a:t>
            </a:r>
          </a:p>
          <a:p>
            <a:pPr eaLnBrk="1" hangingPunct="1">
              <a:spcBef>
                <a:spcPct val="50000"/>
              </a:spcBef>
              <a:spcAft>
                <a:spcPct val="50000"/>
              </a:spcAft>
            </a:pPr>
            <a:r>
              <a:rPr lang="tr-TR" sz="1600" dirty="0" smtClean="0"/>
              <a:t>http://www.istihza.com/py3/liste.html</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dirty="0" smtClean="0"/>
              <a:t>Hata ayıklama (</a:t>
            </a:r>
            <a:r>
              <a:rPr lang="tr-TR" dirty="0" err="1" smtClean="0"/>
              <a:t>Debugging</a:t>
            </a:r>
            <a:r>
              <a:rPr lang="tr-TR" dirty="0" smtClean="0"/>
              <a:t>) nedir?</a:t>
            </a:r>
            <a:endParaRPr lang="tr-TR" dirty="0"/>
          </a:p>
        </p:txBody>
      </p:sp>
      <p:sp>
        <p:nvSpPr>
          <p:cNvPr id="2" name="1 İçerik Yer Tutucusu"/>
          <p:cNvSpPr>
            <a:spLocks noGrp="1"/>
          </p:cNvSpPr>
          <p:nvPr>
            <p:ph idx="1"/>
          </p:nvPr>
        </p:nvSpPr>
        <p:spPr/>
        <p:txBody>
          <a:bodyPr>
            <a:normAutofit fontScale="85000" lnSpcReduction="20000"/>
          </a:bodyPr>
          <a:lstStyle/>
          <a:p>
            <a:r>
              <a:rPr lang="tr-TR" dirty="0" smtClean="0"/>
              <a:t>Programlama karmaşık bir süreçtir ve insanlar tarafından yapıldığı için hatalara yol açabilir. Garip nedenlerden dolayı, programlama hatalarına </a:t>
            </a:r>
            <a:r>
              <a:rPr lang="tr-TR" dirty="0" err="1" smtClean="0"/>
              <a:t>bug</a:t>
            </a:r>
            <a:r>
              <a:rPr lang="tr-TR" dirty="0" smtClean="0"/>
              <a:t> adı verilmektedir ve bu hataları belirleme ve düzeltme işlemine </a:t>
            </a:r>
            <a:r>
              <a:rPr lang="tr-TR" b="1" dirty="0" err="1" smtClean="0"/>
              <a:t>debugging</a:t>
            </a:r>
            <a:r>
              <a:rPr lang="tr-TR" b="1" dirty="0" smtClean="0"/>
              <a:t> adı </a:t>
            </a:r>
            <a:r>
              <a:rPr lang="tr-TR" dirty="0" smtClean="0"/>
              <a:t>verilmektedir.</a:t>
            </a:r>
          </a:p>
          <a:p>
            <a:r>
              <a:rPr lang="tr-TR" dirty="0" smtClean="0"/>
              <a:t>(</a:t>
            </a:r>
            <a:r>
              <a:rPr lang="tr-TR" dirty="0" err="1" smtClean="0"/>
              <a:t>Bug</a:t>
            </a:r>
            <a:r>
              <a:rPr lang="tr-TR" dirty="0" smtClean="0"/>
              <a:t>, böcek anlamına gelir. Eski dönemlerde odayı kaplayan bilgisayarlarda böcek görülmesi üzerine kullanıldığına dair iddialar var. </a:t>
            </a:r>
            <a:r>
              <a:rPr lang="tr-TR" dirty="0" err="1" smtClean="0"/>
              <a:t>Türkçe'de</a:t>
            </a:r>
            <a:r>
              <a:rPr lang="tr-TR" dirty="0" smtClean="0"/>
              <a:t> hata ayıklama ifadesini kullanacağımız için aslında bu açıklamanın sadece </a:t>
            </a:r>
            <a:r>
              <a:rPr lang="tr-TR" dirty="0"/>
              <a:t>İ</a:t>
            </a:r>
            <a:r>
              <a:rPr lang="tr-TR" dirty="0" smtClean="0"/>
              <a:t>ngilizce için geçerli olduğunu belirtmek gerekiyor).</a:t>
            </a:r>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Hata Ayıklama</a:t>
            </a:r>
            <a:endParaRPr lang="tr-TR" dirty="0"/>
          </a:p>
        </p:txBody>
      </p:sp>
      <p:sp>
        <p:nvSpPr>
          <p:cNvPr id="2" name="1 İçerik Yer Tutucusu"/>
          <p:cNvSpPr>
            <a:spLocks noGrp="1"/>
          </p:cNvSpPr>
          <p:nvPr>
            <p:ph idx="1"/>
          </p:nvPr>
        </p:nvSpPr>
        <p:spPr/>
        <p:txBody>
          <a:bodyPr>
            <a:normAutofit fontScale="92500" lnSpcReduction="10000"/>
          </a:bodyPr>
          <a:lstStyle/>
          <a:p>
            <a:pPr>
              <a:buNone/>
            </a:pPr>
            <a:r>
              <a:rPr lang="tr-TR" dirty="0" smtClean="0"/>
              <a:t>  Bir programda üç tür hata oluşabilir: </a:t>
            </a:r>
          </a:p>
          <a:p>
            <a:endParaRPr lang="tr-TR" dirty="0" smtClean="0"/>
          </a:p>
          <a:p>
            <a:r>
              <a:rPr lang="tr-TR" dirty="0" smtClean="0"/>
              <a:t>Sözdizimsel hatalar</a:t>
            </a:r>
          </a:p>
          <a:p>
            <a:r>
              <a:rPr lang="tr-TR" dirty="0" smtClean="0"/>
              <a:t>Çalışma zamanı hataları</a:t>
            </a:r>
          </a:p>
          <a:p>
            <a:r>
              <a:rPr lang="tr-TR" dirty="0" err="1" smtClean="0"/>
              <a:t>Anlambilimsel</a:t>
            </a:r>
            <a:r>
              <a:rPr lang="tr-TR" dirty="0" smtClean="0"/>
              <a:t> hatalar</a:t>
            </a:r>
          </a:p>
          <a:p>
            <a:pPr>
              <a:buNone/>
            </a:pPr>
            <a:endParaRPr lang="tr-TR" dirty="0" smtClean="0"/>
          </a:p>
          <a:p>
            <a:pPr>
              <a:buNone/>
            </a:pPr>
            <a:r>
              <a:rPr lang="tr-TR" dirty="0" smtClean="0"/>
              <a:t>Bu hataları daha hızlı belirleyebilmek için ayırt</a:t>
            </a:r>
          </a:p>
          <a:p>
            <a:pPr>
              <a:buNone/>
            </a:pPr>
            <a:r>
              <a:rPr lang="tr-TR" dirty="0" smtClean="0"/>
              <a:t>edici özelliklerinin anlatılması önemlidir.</a:t>
            </a:r>
          </a:p>
          <a:p>
            <a:endParaRPr lang="tr-TR" dirty="0"/>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r>
              <a:rPr lang="tr-TR" dirty="0" smtClean="0"/>
              <a:t>Sözdizimsel Hatalar</a:t>
            </a:r>
            <a:endParaRPr lang="tr-TR" dirty="0"/>
          </a:p>
        </p:txBody>
      </p:sp>
      <p:sp>
        <p:nvSpPr>
          <p:cNvPr id="2" name="1 İçerik Yer Tutucusu"/>
          <p:cNvSpPr>
            <a:spLocks noGrp="1"/>
          </p:cNvSpPr>
          <p:nvPr>
            <p:ph idx="1"/>
          </p:nvPr>
        </p:nvSpPr>
        <p:spPr/>
        <p:txBody>
          <a:bodyPr>
            <a:normAutofit lnSpcReduction="10000"/>
          </a:bodyPr>
          <a:lstStyle/>
          <a:p>
            <a:r>
              <a:rPr lang="tr-TR" dirty="0" err="1" smtClean="0"/>
              <a:t>Python</a:t>
            </a:r>
            <a:r>
              <a:rPr lang="tr-TR" dirty="0" smtClean="0"/>
              <a:t> bir programı eğer sözdizimsel olarak doğruysa çalıştırabilir; aksi halde, işlem başarısız olur ve bir hata mesajı döndürür. Sözdizimi programın yapısını kasteder ve bu yapı hakkındaki kuralları tanımlar.</a:t>
            </a:r>
          </a:p>
          <a:p>
            <a:r>
              <a:rPr lang="tr-TR" dirty="0" err="1" smtClean="0"/>
              <a:t>Python</a:t>
            </a:r>
            <a:r>
              <a:rPr lang="tr-TR" dirty="0" smtClean="0"/>
              <a:t>, programın herhangi bir yerinde tek bir sözdizimi hatası olduğunda bile, bir hata mesajı verip çıkacaktır ve programı çalıştırmanız mümkün olmayacaktır.</a:t>
            </a:r>
            <a:endParaRPr lang="tr-TR" dirty="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755576" y="2420888"/>
            <a:ext cx="7931224" cy="3586403"/>
          </a:xfrm>
        </p:spPr>
        <p:txBody>
          <a:bodyPr>
            <a:normAutofit lnSpcReduction="10000"/>
          </a:bodyPr>
          <a:lstStyle/>
          <a:p>
            <a:r>
              <a:rPr lang="tr-TR" dirty="0" smtClean="0"/>
              <a:t>Sözdizimsel hatalar, komutun yanlış yazılması, unutulan noktalama işaretleri gibi derleyicinin hemen bulduğu, kolay düzeltilebilen hatalardır.</a:t>
            </a:r>
          </a:p>
          <a:p>
            <a:r>
              <a:rPr lang="tr-TR" dirty="0" smtClean="0"/>
              <a:t>Yazım hatalarını, dikkatle kodları gözden geçirerek ve program derlenirken verdiği hata mesajını iyi inceleyerek çözebilirsiniz.</a:t>
            </a:r>
          </a:p>
          <a:p>
            <a:r>
              <a:rPr lang="tr-TR" dirty="0" smtClean="0"/>
              <a:t>Derleyici genellikle hatalı yere imleci getirerek, düzeltmenizi bekler. Örneğin:</a:t>
            </a:r>
            <a:endParaRPr lang="tr-TR" dirty="0"/>
          </a:p>
        </p:txBody>
      </p:sp>
      <p:sp>
        <p:nvSpPr>
          <p:cNvPr id="3" name="2 Metin kutusu"/>
          <p:cNvSpPr txBox="1"/>
          <p:nvPr/>
        </p:nvSpPr>
        <p:spPr bwMode="auto">
          <a:xfrm>
            <a:off x="1115616" y="980728"/>
            <a:ext cx="6264696" cy="864096"/>
          </a:xfrm>
          <a:prstGeom prst="rect">
            <a:avLst/>
          </a:prstGeom>
          <a:noFill/>
          <a:ln w="9525">
            <a:noFill/>
            <a:round/>
            <a:headEnd/>
            <a:tailEnd/>
          </a:ln>
        </p:spPr>
        <p:txBody>
          <a:bodyPr vert="horz" wrap="square" lIns="91440" tIns="45720" rIns="91440" bIns="45720" numCol="1" anchor="b" anchorCtr="0" compatLnSpc="1">
            <a:prstTxWarp prst="textNoShape">
              <a:avLst/>
            </a:prstTxWarp>
          </a:bodyPr>
          <a:lstStyle/>
          <a:p>
            <a:pPr fontAlgn="base">
              <a:lnSpc>
                <a:spcPct val="90000"/>
              </a:lnSpc>
              <a:spcBef>
                <a:spcPct val="0"/>
              </a:spcBef>
              <a:spcAft>
                <a:spcPct val="0"/>
              </a:spcAft>
              <a:buClr>
                <a:schemeClr val="tx1"/>
              </a:buClr>
              <a:buSzPct val="75000"/>
            </a:pPr>
            <a:r>
              <a:rPr lang="tr-TR" sz="3600" b="1" dirty="0" smtClean="0">
                <a:solidFill>
                  <a:schemeClr val="tx2"/>
                </a:solidFill>
                <a:latin typeface="+mj-lt"/>
                <a:ea typeface="+mj-ea"/>
                <a:cs typeface="+mj-cs"/>
              </a:rPr>
              <a:t>Sözdizimsel Hatalar</a:t>
            </a: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683568" y="548680"/>
            <a:ext cx="6984776" cy="4852499"/>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11560" y="613859"/>
            <a:ext cx="7643052" cy="4730807"/>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Tema1">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Tema1</Template>
  <TotalTime>1056</TotalTime>
  <Words>1123</Words>
  <PresentationFormat>Ekran Gösterisi (4:3)</PresentationFormat>
  <Paragraphs>70</Paragraphs>
  <Slides>31</Slides>
  <Notes>0</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Tema1</vt:lpstr>
      <vt:lpstr>PowerPoint Sunusu</vt:lpstr>
      <vt:lpstr>Test Etme</vt:lpstr>
      <vt:lpstr>Test Etme</vt:lpstr>
      <vt:lpstr>Hata ayıklama (Debugging) nedir?</vt:lpstr>
      <vt:lpstr>Hata Ayıklama</vt:lpstr>
      <vt:lpstr>Sözdizimsel Hatalar</vt:lpstr>
      <vt:lpstr>PowerPoint Sunusu</vt:lpstr>
      <vt:lpstr>PowerPoint Sunusu</vt:lpstr>
      <vt:lpstr>PowerPoint Sunusu</vt:lpstr>
      <vt:lpstr>PowerPoint Sunusu</vt:lpstr>
      <vt:lpstr>PowerPoint Sunusu</vt:lpstr>
      <vt:lpstr>Çalışma Zamanı Hataları</vt:lpstr>
      <vt:lpstr>Amacımız iki sayıyı toplayan bir program yazmak olsun: Burada işlerin doğru gitmesi kullanıcının ekrana iki adet sayı yazmasına bağlıdır. Eğer kullanıcı sayı yerine harf girerse Python’un bize vereceği çıktı şuna benzer bir şey olacaktır  </vt:lpstr>
      <vt:lpstr>PowerPoint Sunusu</vt:lpstr>
      <vt:lpstr>Hata mesajı:</vt:lpstr>
      <vt:lpstr>Programı aşağıdaki gibi  try… except bloğunda yazarsak artık kullanıcı sayı dışında bir değer girerse, programımız hata vermek yerine daha anlamlı bir çıktı üretecek ve kullanıcıya “Yanlış değer!” uyarısı gösterecektir.</vt:lpstr>
      <vt:lpstr>Programlama dillerinde bir sayının sıfıra bölünmesi programın çökmesiyle sonuçlanır . Örneğin </vt:lpstr>
      <vt:lpstr>PowerPoint Sunusu</vt:lpstr>
      <vt:lpstr>“break”  Deyimi: Python’da break özel bir deyimdir. Bu deyim yardımıyla, devam eden bir süreci kesintiye uğratabiliriz. Bu deyimin kullanıldığı basit bir örnek verelim: </vt:lpstr>
      <vt:lpstr>“pass” Deyimi: Pass  kelimesi İngilizce’de “geçmek” anlamına gelir. Bu deyimin Python programlama dilindeki anlamı da buna çok yakındır. Bu deyimi Pyhon’da “görmezden gel, hiçbir şey yapma” anlamında kullanacağız: </vt:lpstr>
      <vt:lpstr>PowerPoint Sunusu</vt:lpstr>
      <vt:lpstr>“continue” Deyimi: Continue deyiminin görevi kendisinden sonra gelen her şeyin es geçilip döngünün başına dönülmesini sağlamaktır.</vt:lpstr>
      <vt:lpstr>“try…except...finally…” Deyimi:  finally.. bloğunun en önemli özelliği, programın çalışması sırasında herhangi bir hata gerçekleşse de gerçekleşmese de işletilecek olmasıdır. Eğer yazdığınız programda mutlaka ama mutlaka işletilmesi gereken bir kısım varsa, o kısmı finally... bloğu içine yazabiliriz. finally... bloğu özellikle dosya işlemlerinde işimize yarayabilir. </vt:lpstr>
      <vt:lpstr>Genel olarak Python’da dosyalarla çalışabilmek için öncelikle bilgisayarda bulunan bir dosyayı okuma veya yazma kipinde açarız. Dosyayı açtıktan sonra bu dosyayla ihtiyacımız olan birtakım işlemler gerçekleştiririz. Dosyayla işimiz bittikten sonra ise dosyamızı mutlaka kapatmamız gerekir. Ancak eğer dosya üzerinde işlem yapılırken bir hata ile karşılaşılırsa dosyamızı kapatma işlemini gerçekleştirdiğimiz bölüme hiç ulaşılamayabilir. İşte finally... bloğu böyle bir durumda işimize yarayacaktır: </vt:lpstr>
      <vt:lpstr>PowerPoint Sunusu</vt:lpstr>
      <vt:lpstr>Anlambilimsel Hatalar</vt:lpstr>
      <vt:lpstr>Aşağıdaki program hata mesajı vermeden çalışıyor ama  beklediğimiz sonuçları  vermiyor.</vt:lpstr>
      <vt:lpstr>PowerPoint Sunusu</vt:lpstr>
      <vt:lpstr>PowerPoint Sunusu</vt:lpstr>
      <vt:lpstr>Program şimdi doğru sonuç üretiyor.</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2010-10-18T18:54:36Z</dcterms:created>
  <dcterms:modified xsi:type="dcterms:W3CDTF">2013-07-05T15:30:12Z</dcterms:modified>
</cp:coreProperties>
</file>