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96" r:id="rId2"/>
    <p:sldId id="268" r:id="rId3"/>
    <p:sldId id="273" r:id="rId4"/>
    <p:sldId id="281" r:id="rId5"/>
    <p:sldId id="282" r:id="rId6"/>
    <p:sldId id="283" r:id="rId7"/>
    <p:sldId id="290" r:id="rId8"/>
    <p:sldId id="291" r:id="rId9"/>
    <p:sldId id="284" r:id="rId10"/>
    <p:sldId id="292" r:id="rId11"/>
    <p:sldId id="293" r:id="rId12"/>
    <p:sldId id="294" r:id="rId13"/>
    <p:sldId id="295" r:id="rId14"/>
    <p:sldId id="263" r:id="rId15"/>
  </p:sldIdLst>
  <p:sldSz cx="9144000" cy="6858000" type="screen4x3"/>
  <p:notesSz cx="6858000" cy="9144000"/>
  <p:defaultTextStyle>
    <a:defPPr>
      <a:defRPr lang="tr-TR"/>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2838BEF-8BB2-4498-84A7-C5851F593DF1}" styleName="Orta Stil 4 - Vurgu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7292A2E-F333-43FB-9621-5CBBE7FDCDCB}" styleName="Açık Stil 2 - Vurgu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65" autoAdjust="0"/>
    <p:restoredTop sz="94660"/>
  </p:normalViewPr>
  <p:slideViewPr>
    <p:cSldViewPr>
      <p:cViewPr varScale="1">
        <p:scale>
          <a:sx n="69" d="100"/>
          <a:sy n="69" d="100"/>
        </p:scale>
        <p:origin x="-126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chemeClr val="accent2"/>
            </a:solidFill>
            <a:ln w="9525">
              <a:noFill/>
              <a:miter lim="800000"/>
              <a:headEnd/>
              <a:tailEnd/>
            </a:ln>
          </p:spPr>
          <p:txBody>
            <a:bodyPr wrap="none" anchor="ctr"/>
            <a:lstStyle/>
            <a:p>
              <a:endParaRPr kumimoji="1" lang="tr-TR" sz="2400">
                <a:latin typeface="Times New Roman"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p:spPr>
          <p:txBody>
            <a:bodyPr wrap="none" anchor="ctr"/>
            <a:lstStyle/>
            <a:p>
              <a:endParaRPr kumimoji="1" lang="tr-TR" sz="2400">
                <a:latin typeface="Times New Roman" pitchFamily="18" charset="0"/>
              </a:endParaRPr>
            </a:p>
          </p:txBody>
        </p:sp>
      </p:grpSp>
      <p:grpSp>
        <p:nvGrpSpPr>
          <p:cNvPr id="7"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p:spPr>
          <p:txBody>
            <a:bodyPr wrap="none" anchor="ctr"/>
            <a:lstStyle/>
            <a:p>
              <a:endParaRPr lang="tr-TR"/>
            </a:p>
          </p:txBody>
        </p:sp>
        <p:sp>
          <p:nvSpPr>
            <p:cNvPr id="9"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p:spPr>
          <p:txBody>
            <a:bodyPr wrap="none" anchor="ctr"/>
            <a:lstStyle/>
            <a:p>
              <a:endParaRPr lang="tr-TR"/>
            </a:p>
          </p:txBody>
        </p:sp>
      </p:grpSp>
      <p:sp>
        <p:nvSpPr>
          <p:cNvPr id="5128"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tr-TR"/>
              <a:t>Asıl alt başlık stilini düzenlemek için tıklatın</a:t>
            </a:r>
          </a:p>
        </p:txBody>
      </p:sp>
      <p:sp>
        <p:nvSpPr>
          <p:cNvPr id="5132"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tr-TR"/>
              <a:t>Asıl başlık stili için tıklatın</a:t>
            </a:r>
          </a:p>
        </p:txBody>
      </p:sp>
      <p:sp>
        <p:nvSpPr>
          <p:cNvPr id="10" name="Rectangle 9"/>
          <p:cNvSpPr>
            <a:spLocks noGrp="1" noChangeArrowheads="1"/>
          </p:cNvSpPr>
          <p:nvPr>
            <p:ph type="dt" sz="quarter" idx="10"/>
          </p:nvPr>
        </p:nvSpPr>
        <p:spPr/>
        <p:txBody>
          <a:bodyPr/>
          <a:lstStyle>
            <a:lvl1pPr>
              <a:defRPr>
                <a:solidFill>
                  <a:schemeClr val="bg1"/>
                </a:solidFill>
              </a:defRPr>
            </a:lvl1pPr>
          </a:lstStyle>
          <a:p>
            <a:pPr>
              <a:defRPr/>
            </a:pPr>
            <a:endParaRPr lang="tr-TR"/>
          </a:p>
        </p:txBody>
      </p:sp>
      <p:sp>
        <p:nvSpPr>
          <p:cNvPr id="11" name="Rectangle 10"/>
          <p:cNvSpPr>
            <a:spLocks noGrp="1" noChangeArrowheads="1"/>
          </p:cNvSpPr>
          <p:nvPr>
            <p:ph type="ftr" sz="quarter" idx="11"/>
          </p:nvPr>
        </p:nvSpPr>
        <p:spPr/>
        <p:txBody>
          <a:bodyPr/>
          <a:lstStyle>
            <a:lvl1pPr algn="r">
              <a:defRPr/>
            </a:lvl1pPr>
          </a:lstStyle>
          <a:p>
            <a:pPr>
              <a:defRPr/>
            </a:pPr>
            <a:endParaRPr lang="tr-TR"/>
          </a:p>
        </p:txBody>
      </p:sp>
      <p:sp>
        <p:nvSpPr>
          <p:cNvPr id="12" name="Rectangle 11"/>
          <p:cNvSpPr>
            <a:spLocks noGrp="1" noChangeArrowheads="1"/>
          </p:cNvSpPr>
          <p:nvPr>
            <p:ph type="sldNum" sz="quarter" idx="12"/>
          </p:nvPr>
        </p:nvSpPr>
        <p:spPr>
          <a:xfrm>
            <a:off x="76200" y="6248400"/>
            <a:ext cx="587375" cy="488950"/>
          </a:xfrm>
        </p:spPr>
        <p:txBody>
          <a:bodyPr anchorCtr="0"/>
          <a:lstStyle>
            <a:lvl1pPr>
              <a:defRPr/>
            </a:lvl1pPr>
          </a:lstStyle>
          <a:p>
            <a:pPr>
              <a:defRPr/>
            </a:pPr>
            <a:fld id="{95C96600-4571-46E2-93B9-2C444A2BEAFB}" type="slidenum">
              <a:rPr lang="tr-TR"/>
              <a:pPr>
                <a:defRPr/>
              </a:pPr>
              <a:t>‹#›</a:t>
            </a:fld>
            <a:endParaRPr lang="tr-TR"/>
          </a:p>
        </p:txBody>
      </p:sp>
    </p:spTree>
  </p:cSld>
  <p:clrMapOvr>
    <a:masterClrMapping/>
  </p:clrMapOvr>
  <p:transition>
    <p:strips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11"/>
          <p:cNvSpPr>
            <a:spLocks noGrp="1" noChangeArrowheads="1"/>
          </p:cNvSpPr>
          <p:nvPr>
            <p:ph type="dt" sz="half" idx="10"/>
          </p:nvPr>
        </p:nvSpPr>
        <p:spPr>
          <a:ln/>
        </p:spPr>
        <p:txBody>
          <a:bodyPr/>
          <a:lstStyle>
            <a:lvl1pPr>
              <a:defRPr/>
            </a:lvl1pPr>
          </a:lstStyle>
          <a:p>
            <a:pPr>
              <a:defRPr/>
            </a:pPr>
            <a:endParaRPr lang="tr-TR"/>
          </a:p>
        </p:txBody>
      </p:sp>
      <p:sp>
        <p:nvSpPr>
          <p:cNvPr id="5" name="Rectangle 12"/>
          <p:cNvSpPr>
            <a:spLocks noGrp="1" noChangeArrowheads="1"/>
          </p:cNvSpPr>
          <p:nvPr>
            <p:ph type="ftr" sz="quarter" idx="11"/>
          </p:nvPr>
        </p:nvSpPr>
        <p:spPr>
          <a:ln/>
        </p:spPr>
        <p:txBody>
          <a:bodyPr/>
          <a:lstStyle>
            <a:lvl1pPr>
              <a:defRPr/>
            </a:lvl1pPr>
          </a:lstStyle>
          <a:p>
            <a:pPr>
              <a:defRPr/>
            </a:pPr>
            <a:endParaRPr lang="tr-TR"/>
          </a:p>
        </p:txBody>
      </p:sp>
      <p:sp>
        <p:nvSpPr>
          <p:cNvPr id="6" name="Rectangle 13"/>
          <p:cNvSpPr>
            <a:spLocks noGrp="1" noChangeArrowheads="1"/>
          </p:cNvSpPr>
          <p:nvPr>
            <p:ph type="sldNum" sz="quarter" idx="12"/>
          </p:nvPr>
        </p:nvSpPr>
        <p:spPr>
          <a:ln/>
        </p:spPr>
        <p:txBody>
          <a:bodyPr/>
          <a:lstStyle>
            <a:lvl1pPr>
              <a:defRPr/>
            </a:lvl1pPr>
          </a:lstStyle>
          <a:p>
            <a:pPr>
              <a:defRPr/>
            </a:pPr>
            <a:fld id="{1B74328A-BE1C-43A9-932D-ABB0264925A2}" type="slidenum">
              <a:rPr lang="tr-TR"/>
              <a:pPr>
                <a:defRPr/>
              </a:pPr>
              <a:t>‹#›</a:t>
            </a:fld>
            <a:endParaRPr lang="tr-TR"/>
          </a:p>
        </p:txBody>
      </p:sp>
    </p:spTree>
  </p:cSld>
  <p:clrMapOvr>
    <a:masterClrMapping/>
  </p:clrMapOvr>
  <p:transition>
    <p:strips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705600" y="762000"/>
            <a:ext cx="1981200" cy="532447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762000" y="762000"/>
            <a:ext cx="5791200" cy="532447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11"/>
          <p:cNvSpPr>
            <a:spLocks noGrp="1" noChangeArrowheads="1"/>
          </p:cNvSpPr>
          <p:nvPr>
            <p:ph type="dt" sz="half" idx="10"/>
          </p:nvPr>
        </p:nvSpPr>
        <p:spPr>
          <a:ln/>
        </p:spPr>
        <p:txBody>
          <a:bodyPr/>
          <a:lstStyle>
            <a:lvl1pPr>
              <a:defRPr/>
            </a:lvl1pPr>
          </a:lstStyle>
          <a:p>
            <a:pPr>
              <a:defRPr/>
            </a:pPr>
            <a:endParaRPr lang="tr-TR"/>
          </a:p>
        </p:txBody>
      </p:sp>
      <p:sp>
        <p:nvSpPr>
          <p:cNvPr id="5" name="Rectangle 12"/>
          <p:cNvSpPr>
            <a:spLocks noGrp="1" noChangeArrowheads="1"/>
          </p:cNvSpPr>
          <p:nvPr>
            <p:ph type="ftr" sz="quarter" idx="11"/>
          </p:nvPr>
        </p:nvSpPr>
        <p:spPr>
          <a:ln/>
        </p:spPr>
        <p:txBody>
          <a:bodyPr/>
          <a:lstStyle>
            <a:lvl1pPr>
              <a:defRPr/>
            </a:lvl1pPr>
          </a:lstStyle>
          <a:p>
            <a:pPr>
              <a:defRPr/>
            </a:pPr>
            <a:endParaRPr lang="tr-TR"/>
          </a:p>
        </p:txBody>
      </p:sp>
      <p:sp>
        <p:nvSpPr>
          <p:cNvPr id="6" name="Rectangle 13"/>
          <p:cNvSpPr>
            <a:spLocks noGrp="1" noChangeArrowheads="1"/>
          </p:cNvSpPr>
          <p:nvPr>
            <p:ph type="sldNum" sz="quarter" idx="12"/>
          </p:nvPr>
        </p:nvSpPr>
        <p:spPr>
          <a:ln/>
        </p:spPr>
        <p:txBody>
          <a:bodyPr/>
          <a:lstStyle>
            <a:lvl1pPr>
              <a:defRPr/>
            </a:lvl1pPr>
          </a:lstStyle>
          <a:p>
            <a:pPr>
              <a:defRPr/>
            </a:pPr>
            <a:fld id="{EDD963F6-09A5-43A6-9759-F8F5400B0091}" type="slidenum">
              <a:rPr lang="tr-TR"/>
              <a:pPr>
                <a:defRPr/>
              </a:pPr>
              <a:t>‹#›</a:t>
            </a:fld>
            <a:endParaRPr lang="tr-TR"/>
          </a:p>
        </p:txBody>
      </p:sp>
    </p:spTree>
  </p:cSld>
  <p:clrMapOvr>
    <a:masterClrMapping/>
  </p:clrMapOvr>
  <p:transition>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11"/>
          <p:cNvSpPr>
            <a:spLocks noGrp="1" noChangeArrowheads="1"/>
          </p:cNvSpPr>
          <p:nvPr>
            <p:ph type="dt" sz="half" idx="10"/>
          </p:nvPr>
        </p:nvSpPr>
        <p:spPr>
          <a:ln/>
        </p:spPr>
        <p:txBody>
          <a:bodyPr/>
          <a:lstStyle>
            <a:lvl1pPr>
              <a:defRPr/>
            </a:lvl1pPr>
          </a:lstStyle>
          <a:p>
            <a:pPr>
              <a:defRPr/>
            </a:pPr>
            <a:endParaRPr lang="tr-TR"/>
          </a:p>
        </p:txBody>
      </p:sp>
      <p:sp>
        <p:nvSpPr>
          <p:cNvPr id="5" name="Rectangle 12"/>
          <p:cNvSpPr>
            <a:spLocks noGrp="1" noChangeArrowheads="1"/>
          </p:cNvSpPr>
          <p:nvPr>
            <p:ph type="ftr" sz="quarter" idx="11"/>
          </p:nvPr>
        </p:nvSpPr>
        <p:spPr>
          <a:ln/>
        </p:spPr>
        <p:txBody>
          <a:bodyPr/>
          <a:lstStyle>
            <a:lvl1pPr>
              <a:defRPr/>
            </a:lvl1pPr>
          </a:lstStyle>
          <a:p>
            <a:pPr>
              <a:defRPr/>
            </a:pPr>
            <a:endParaRPr lang="tr-TR"/>
          </a:p>
        </p:txBody>
      </p:sp>
      <p:sp>
        <p:nvSpPr>
          <p:cNvPr id="6" name="Rectangle 13"/>
          <p:cNvSpPr>
            <a:spLocks noGrp="1" noChangeArrowheads="1"/>
          </p:cNvSpPr>
          <p:nvPr>
            <p:ph type="sldNum" sz="quarter" idx="12"/>
          </p:nvPr>
        </p:nvSpPr>
        <p:spPr>
          <a:ln/>
        </p:spPr>
        <p:txBody>
          <a:bodyPr/>
          <a:lstStyle>
            <a:lvl1pPr>
              <a:defRPr/>
            </a:lvl1pPr>
          </a:lstStyle>
          <a:p>
            <a:pPr>
              <a:defRPr/>
            </a:pPr>
            <a:fld id="{FF19CA54-9447-498A-9B9C-30958CADCA68}" type="slidenum">
              <a:rPr lang="tr-TR"/>
              <a:pPr>
                <a:defRPr/>
              </a:pPr>
              <a:t>‹#›</a:t>
            </a:fld>
            <a:endParaRPr lang="tr-TR"/>
          </a:p>
        </p:txBody>
      </p:sp>
    </p:spTree>
  </p:cSld>
  <p:clrMapOvr>
    <a:masterClrMapping/>
  </p:clrMapOvr>
  <p:transition>
    <p:strips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11"/>
          <p:cNvSpPr>
            <a:spLocks noGrp="1" noChangeArrowheads="1"/>
          </p:cNvSpPr>
          <p:nvPr>
            <p:ph type="dt" sz="half" idx="10"/>
          </p:nvPr>
        </p:nvSpPr>
        <p:spPr>
          <a:ln/>
        </p:spPr>
        <p:txBody>
          <a:bodyPr/>
          <a:lstStyle>
            <a:lvl1pPr>
              <a:defRPr/>
            </a:lvl1pPr>
          </a:lstStyle>
          <a:p>
            <a:pPr>
              <a:defRPr/>
            </a:pPr>
            <a:endParaRPr lang="tr-TR"/>
          </a:p>
        </p:txBody>
      </p:sp>
      <p:sp>
        <p:nvSpPr>
          <p:cNvPr id="5" name="Rectangle 12"/>
          <p:cNvSpPr>
            <a:spLocks noGrp="1" noChangeArrowheads="1"/>
          </p:cNvSpPr>
          <p:nvPr>
            <p:ph type="ftr" sz="quarter" idx="11"/>
          </p:nvPr>
        </p:nvSpPr>
        <p:spPr>
          <a:ln/>
        </p:spPr>
        <p:txBody>
          <a:bodyPr/>
          <a:lstStyle>
            <a:lvl1pPr>
              <a:defRPr/>
            </a:lvl1pPr>
          </a:lstStyle>
          <a:p>
            <a:pPr>
              <a:defRPr/>
            </a:pPr>
            <a:endParaRPr lang="tr-TR"/>
          </a:p>
        </p:txBody>
      </p:sp>
      <p:sp>
        <p:nvSpPr>
          <p:cNvPr id="6" name="Rectangle 13"/>
          <p:cNvSpPr>
            <a:spLocks noGrp="1" noChangeArrowheads="1"/>
          </p:cNvSpPr>
          <p:nvPr>
            <p:ph type="sldNum" sz="quarter" idx="12"/>
          </p:nvPr>
        </p:nvSpPr>
        <p:spPr>
          <a:ln/>
        </p:spPr>
        <p:txBody>
          <a:bodyPr/>
          <a:lstStyle>
            <a:lvl1pPr>
              <a:defRPr/>
            </a:lvl1pPr>
          </a:lstStyle>
          <a:p>
            <a:pPr>
              <a:defRPr/>
            </a:pPr>
            <a:fld id="{839029B6-C979-4C9F-B2A0-C0CCC2D40886}" type="slidenum">
              <a:rPr lang="tr-TR"/>
              <a:pPr>
                <a:defRPr/>
              </a:pPr>
              <a:t>‹#›</a:t>
            </a:fld>
            <a:endParaRPr lang="tr-TR"/>
          </a:p>
        </p:txBody>
      </p:sp>
    </p:spTree>
  </p:cSld>
  <p:clrMapOvr>
    <a:masterClrMapping/>
  </p:clrMapOvr>
  <p:transition>
    <p:strips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11"/>
          <p:cNvSpPr>
            <a:spLocks noGrp="1" noChangeArrowheads="1"/>
          </p:cNvSpPr>
          <p:nvPr>
            <p:ph type="dt" sz="half" idx="10"/>
          </p:nvPr>
        </p:nvSpPr>
        <p:spPr>
          <a:ln/>
        </p:spPr>
        <p:txBody>
          <a:bodyPr/>
          <a:lstStyle>
            <a:lvl1pPr>
              <a:defRPr/>
            </a:lvl1pPr>
          </a:lstStyle>
          <a:p>
            <a:pPr>
              <a:defRPr/>
            </a:pPr>
            <a:endParaRPr lang="tr-TR"/>
          </a:p>
        </p:txBody>
      </p:sp>
      <p:sp>
        <p:nvSpPr>
          <p:cNvPr id="6" name="Rectangle 12"/>
          <p:cNvSpPr>
            <a:spLocks noGrp="1" noChangeArrowheads="1"/>
          </p:cNvSpPr>
          <p:nvPr>
            <p:ph type="ftr" sz="quarter" idx="11"/>
          </p:nvPr>
        </p:nvSpPr>
        <p:spPr>
          <a:ln/>
        </p:spPr>
        <p:txBody>
          <a:bodyPr/>
          <a:lstStyle>
            <a:lvl1pPr>
              <a:defRPr/>
            </a:lvl1pPr>
          </a:lstStyle>
          <a:p>
            <a:pPr>
              <a:defRPr/>
            </a:pPr>
            <a:endParaRPr lang="tr-TR"/>
          </a:p>
        </p:txBody>
      </p:sp>
      <p:sp>
        <p:nvSpPr>
          <p:cNvPr id="7" name="Rectangle 13"/>
          <p:cNvSpPr>
            <a:spLocks noGrp="1" noChangeArrowheads="1"/>
          </p:cNvSpPr>
          <p:nvPr>
            <p:ph type="sldNum" sz="quarter" idx="12"/>
          </p:nvPr>
        </p:nvSpPr>
        <p:spPr>
          <a:ln/>
        </p:spPr>
        <p:txBody>
          <a:bodyPr/>
          <a:lstStyle>
            <a:lvl1pPr>
              <a:defRPr/>
            </a:lvl1pPr>
          </a:lstStyle>
          <a:p>
            <a:pPr>
              <a:defRPr/>
            </a:pPr>
            <a:fld id="{3FEF9174-503F-4C97-AB21-97E900857C5C}" type="slidenum">
              <a:rPr lang="tr-TR"/>
              <a:pPr>
                <a:defRPr/>
              </a:pPr>
              <a:t>‹#›</a:t>
            </a:fld>
            <a:endParaRPr lang="tr-TR"/>
          </a:p>
        </p:txBody>
      </p:sp>
    </p:spTree>
  </p:cSld>
  <p:clrMapOvr>
    <a:masterClrMapping/>
  </p:clrMapOvr>
  <p:transition>
    <p:strips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11"/>
          <p:cNvSpPr>
            <a:spLocks noGrp="1" noChangeArrowheads="1"/>
          </p:cNvSpPr>
          <p:nvPr>
            <p:ph type="dt" sz="half" idx="10"/>
          </p:nvPr>
        </p:nvSpPr>
        <p:spPr>
          <a:ln/>
        </p:spPr>
        <p:txBody>
          <a:bodyPr/>
          <a:lstStyle>
            <a:lvl1pPr>
              <a:defRPr/>
            </a:lvl1pPr>
          </a:lstStyle>
          <a:p>
            <a:pPr>
              <a:defRPr/>
            </a:pPr>
            <a:endParaRPr lang="tr-TR"/>
          </a:p>
        </p:txBody>
      </p:sp>
      <p:sp>
        <p:nvSpPr>
          <p:cNvPr id="8" name="Rectangle 12"/>
          <p:cNvSpPr>
            <a:spLocks noGrp="1" noChangeArrowheads="1"/>
          </p:cNvSpPr>
          <p:nvPr>
            <p:ph type="ftr" sz="quarter" idx="11"/>
          </p:nvPr>
        </p:nvSpPr>
        <p:spPr>
          <a:ln/>
        </p:spPr>
        <p:txBody>
          <a:bodyPr/>
          <a:lstStyle>
            <a:lvl1pPr>
              <a:defRPr/>
            </a:lvl1pPr>
          </a:lstStyle>
          <a:p>
            <a:pPr>
              <a:defRPr/>
            </a:pPr>
            <a:endParaRPr lang="tr-TR"/>
          </a:p>
        </p:txBody>
      </p:sp>
      <p:sp>
        <p:nvSpPr>
          <p:cNvPr id="9" name="Rectangle 13"/>
          <p:cNvSpPr>
            <a:spLocks noGrp="1" noChangeArrowheads="1"/>
          </p:cNvSpPr>
          <p:nvPr>
            <p:ph type="sldNum" sz="quarter" idx="12"/>
          </p:nvPr>
        </p:nvSpPr>
        <p:spPr>
          <a:ln/>
        </p:spPr>
        <p:txBody>
          <a:bodyPr/>
          <a:lstStyle>
            <a:lvl1pPr>
              <a:defRPr/>
            </a:lvl1pPr>
          </a:lstStyle>
          <a:p>
            <a:pPr>
              <a:defRPr/>
            </a:pPr>
            <a:fld id="{BF02F22F-1BD1-468A-93ED-710D17AB3E6D}" type="slidenum">
              <a:rPr lang="tr-TR"/>
              <a:pPr>
                <a:defRPr/>
              </a:pPr>
              <a:t>‹#›</a:t>
            </a:fld>
            <a:endParaRPr lang="tr-TR"/>
          </a:p>
        </p:txBody>
      </p:sp>
    </p:spTree>
  </p:cSld>
  <p:clrMapOvr>
    <a:masterClrMapping/>
  </p:clrMapOvr>
  <p:transition>
    <p:strips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11"/>
          <p:cNvSpPr>
            <a:spLocks noGrp="1" noChangeArrowheads="1"/>
          </p:cNvSpPr>
          <p:nvPr>
            <p:ph type="dt" sz="half" idx="10"/>
          </p:nvPr>
        </p:nvSpPr>
        <p:spPr>
          <a:ln/>
        </p:spPr>
        <p:txBody>
          <a:bodyPr/>
          <a:lstStyle>
            <a:lvl1pPr>
              <a:defRPr/>
            </a:lvl1pPr>
          </a:lstStyle>
          <a:p>
            <a:pPr>
              <a:defRPr/>
            </a:pPr>
            <a:endParaRPr lang="tr-TR"/>
          </a:p>
        </p:txBody>
      </p:sp>
      <p:sp>
        <p:nvSpPr>
          <p:cNvPr id="4" name="Rectangle 12"/>
          <p:cNvSpPr>
            <a:spLocks noGrp="1" noChangeArrowheads="1"/>
          </p:cNvSpPr>
          <p:nvPr>
            <p:ph type="ftr" sz="quarter" idx="11"/>
          </p:nvPr>
        </p:nvSpPr>
        <p:spPr>
          <a:ln/>
        </p:spPr>
        <p:txBody>
          <a:bodyPr/>
          <a:lstStyle>
            <a:lvl1pPr>
              <a:defRPr/>
            </a:lvl1pPr>
          </a:lstStyle>
          <a:p>
            <a:pPr>
              <a:defRPr/>
            </a:pPr>
            <a:endParaRPr lang="tr-TR"/>
          </a:p>
        </p:txBody>
      </p:sp>
      <p:sp>
        <p:nvSpPr>
          <p:cNvPr id="5" name="Rectangle 13"/>
          <p:cNvSpPr>
            <a:spLocks noGrp="1" noChangeArrowheads="1"/>
          </p:cNvSpPr>
          <p:nvPr>
            <p:ph type="sldNum" sz="quarter" idx="12"/>
          </p:nvPr>
        </p:nvSpPr>
        <p:spPr>
          <a:ln/>
        </p:spPr>
        <p:txBody>
          <a:bodyPr/>
          <a:lstStyle>
            <a:lvl1pPr>
              <a:defRPr/>
            </a:lvl1pPr>
          </a:lstStyle>
          <a:p>
            <a:pPr>
              <a:defRPr/>
            </a:pPr>
            <a:fld id="{85A48EBE-EF37-4930-91D4-562013E55454}" type="slidenum">
              <a:rPr lang="tr-TR"/>
              <a:pPr>
                <a:defRPr/>
              </a:pPr>
              <a:t>‹#›</a:t>
            </a:fld>
            <a:endParaRPr lang="tr-TR"/>
          </a:p>
        </p:txBody>
      </p:sp>
    </p:spTree>
  </p:cSld>
  <p:clrMapOvr>
    <a:masterClrMapping/>
  </p:clrMapOvr>
  <p:transition>
    <p:strips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tr-TR"/>
          </a:p>
        </p:txBody>
      </p:sp>
      <p:sp>
        <p:nvSpPr>
          <p:cNvPr id="3" name="Rectangle 12"/>
          <p:cNvSpPr>
            <a:spLocks noGrp="1" noChangeArrowheads="1"/>
          </p:cNvSpPr>
          <p:nvPr>
            <p:ph type="ftr" sz="quarter" idx="11"/>
          </p:nvPr>
        </p:nvSpPr>
        <p:spPr>
          <a:ln/>
        </p:spPr>
        <p:txBody>
          <a:bodyPr/>
          <a:lstStyle>
            <a:lvl1pPr>
              <a:defRPr/>
            </a:lvl1pPr>
          </a:lstStyle>
          <a:p>
            <a:pPr>
              <a:defRPr/>
            </a:pPr>
            <a:endParaRPr lang="tr-TR"/>
          </a:p>
        </p:txBody>
      </p:sp>
      <p:sp>
        <p:nvSpPr>
          <p:cNvPr id="4" name="Rectangle 13"/>
          <p:cNvSpPr>
            <a:spLocks noGrp="1" noChangeArrowheads="1"/>
          </p:cNvSpPr>
          <p:nvPr>
            <p:ph type="sldNum" sz="quarter" idx="12"/>
          </p:nvPr>
        </p:nvSpPr>
        <p:spPr>
          <a:ln/>
        </p:spPr>
        <p:txBody>
          <a:bodyPr/>
          <a:lstStyle>
            <a:lvl1pPr>
              <a:defRPr/>
            </a:lvl1pPr>
          </a:lstStyle>
          <a:p>
            <a:pPr>
              <a:defRPr/>
            </a:pPr>
            <a:fld id="{41834B45-AA23-4148-A03D-6658D03DBD12}" type="slidenum">
              <a:rPr lang="tr-TR"/>
              <a:pPr>
                <a:defRPr/>
              </a:pPr>
              <a:t>‹#›</a:t>
            </a:fld>
            <a:endParaRPr lang="tr-TR"/>
          </a:p>
        </p:txBody>
      </p:sp>
    </p:spTree>
  </p:cSld>
  <p:clrMapOvr>
    <a:masterClrMapping/>
  </p:clrMapOvr>
  <p:transition>
    <p:strips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11"/>
          <p:cNvSpPr>
            <a:spLocks noGrp="1" noChangeArrowheads="1"/>
          </p:cNvSpPr>
          <p:nvPr>
            <p:ph type="dt" sz="half" idx="10"/>
          </p:nvPr>
        </p:nvSpPr>
        <p:spPr>
          <a:ln/>
        </p:spPr>
        <p:txBody>
          <a:bodyPr/>
          <a:lstStyle>
            <a:lvl1pPr>
              <a:defRPr/>
            </a:lvl1pPr>
          </a:lstStyle>
          <a:p>
            <a:pPr>
              <a:defRPr/>
            </a:pPr>
            <a:endParaRPr lang="tr-TR"/>
          </a:p>
        </p:txBody>
      </p:sp>
      <p:sp>
        <p:nvSpPr>
          <p:cNvPr id="6" name="Rectangle 12"/>
          <p:cNvSpPr>
            <a:spLocks noGrp="1" noChangeArrowheads="1"/>
          </p:cNvSpPr>
          <p:nvPr>
            <p:ph type="ftr" sz="quarter" idx="11"/>
          </p:nvPr>
        </p:nvSpPr>
        <p:spPr>
          <a:ln/>
        </p:spPr>
        <p:txBody>
          <a:bodyPr/>
          <a:lstStyle>
            <a:lvl1pPr>
              <a:defRPr/>
            </a:lvl1pPr>
          </a:lstStyle>
          <a:p>
            <a:pPr>
              <a:defRPr/>
            </a:pPr>
            <a:endParaRPr lang="tr-TR"/>
          </a:p>
        </p:txBody>
      </p:sp>
      <p:sp>
        <p:nvSpPr>
          <p:cNvPr id="7" name="Rectangle 13"/>
          <p:cNvSpPr>
            <a:spLocks noGrp="1" noChangeArrowheads="1"/>
          </p:cNvSpPr>
          <p:nvPr>
            <p:ph type="sldNum" sz="quarter" idx="12"/>
          </p:nvPr>
        </p:nvSpPr>
        <p:spPr>
          <a:ln/>
        </p:spPr>
        <p:txBody>
          <a:bodyPr/>
          <a:lstStyle>
            <a:lvl1pPr>
              <a:defRPr/>
            </a:lvl1pPr>
          </a:lstStyle>
          <a:p>
            <a:pPr>
              <a:defRPr/>
            </a:pPr>
            <a:fld id="{86AE8A1F-3EE7-4634-B5AD-823ABE862B40}" type="slidenum">
              <a:rPr lang="tr-TR"/>
              <a:pPr>
                <a:defRPr/>
              </a:pPr>
              <a:t>‹#›</a:t>
            </a:fld>
            <a:endParaRPr lang="tr-TR"/>
          </a:p>
        </p:txBody>
      </p:sp>
    </p:spTree>
  </p:cSld>
  <p:clrMapOvr>
    <a:masterClrMapping/>
  </p:clrMapOvr>
  <p:transition>
    <p:strips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11"/>
          <p:cNvSpPr>
            <a:spLocks noGrp="1" noChangeArrowheads="1"/>
          </p:cNvSpPr>
          <p:nvPr>
            <p:ph type="dt" sz="half" idx="10"/>
          </p:nvPr>
        </p:nvSpPr>
        <p:spPr>
          <a:ln/>
        </p:spPr>
        <p:txBody>
          <a:bodyPr/>
          <a:lstStyle>
            <a:lvl1pPr>
              <a:defRPr/>
            </a:lvl1pPr>
          </a:lstStyle>
          <a:p>
            <a:pPr>
              <a:defRPr/>
            </a:pPr>
            <a:endParaRPr lang="tr-TR"/>
          </a:p>
        </p:txBody>
      </p:sp>
      <p:sp>
        <p:nvSpPr>
          <p:cNvPr id="6" name="Rectangle 12"/>
          <p:cNvSpPr>
            <a:spLocks noGrp="1" noChangeArrowheads="1"/>
          </p:cNvSpPr>
          <p:nvPr>
            <p:ph type="ftr" sz="quarter" idx="11"/>
          </p:nvPr>
        </p:nvSpPr>
        <p:spPr>
          <a:ln/>
        </p:spPr>
        <p:txBody>
          <a:bodyPr/>
          <a:lstStyle>
            <a:lvl1pPr>
              <a:defRPr/>
            </a:lvl1pPr>
          </a:lstStyle>
          <a:p>
            <a:pPr>
              <a:defRPr/>
            </a:pPr>
            <a:endParaRPr lang="tr-TR"/>
          </a:p>
        </p:txBody>
      </p:sp>
      <p:sp>
        <p:nvSpPr>
          <p:cNvPr id="7" name="Rectangle 13"/>
          <p:cNvSpPr>
            <a:spLocks noGrp="1" noChangeArrowheads="1"/>
          </p:cNvSpPr>
          <p:nvPr>
            <p:ph type="sldNum" sz="quarter" idx="12"/>
          </p:nvPr>
        </p:nvSpPr>
        <p:spPr>
          <a:ln/>
        </p:spPr>
        <p:txBody>
          <a:bodyPr/>
          <a:lstStyle>
            <a:lvl1pPr>
              <a:defRPr/>
            </a:lvl1pPr>
          </a:lstStyle>
          <a:p>
            <a:pPr>
              <a:defRPr/>
            </a:pPr>
            <a:fld id="{1D85F07E-35E3-4D83-A6B9-8B2DE7179015}" type="slidenum">
              <a:rPr lang="tr-TR"/>
              <a:pPr>
                <a:defRPr/>
              </a:pPr>
              <a:t>‹#›</a:t>
            </a:fld>
            <a:endParaRPr lang="tr-TR"/>
          </a:p>
        </p:txBody>
      </p:sp>
    </p:spTree>
  </p:cSld>
  <p:clrMapOvr>
    <a:masterClrMapping/>
  </p:clrMapOvr>
  <p:transition>
    <p:strips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7620000" cy="6858000"/>
            <a:chOff x="0" y="0"/>
            <a:chExt cx="4800" cy="4320"/>
          </a:xfrm>
        </p:grpSpPr>
        <p:grpSp>
          <p:nvGrpSpPr>
            <p:cNvPr id="1032" name="Group 3"/>
            <p:cNvGrpSpPr>
              <a:grpSpLocks/>
            </p:cNvGrpSpPr>
            <p:nvPr userDrawn="1"/>
          </p:nvGrpSpPr>
          <p:grpSpPr bwMode="auto">
            <a:xfrm>
              <a:off x="0" y="0"/>
              <a:ext cx="2016" cy="4320"/>
              <a:chOff x="0" y="0"/>
              <a:chExt cx="2016" cy="4320"/>
            </a:xfrm>
          </p:grpSpPr>
          <p:sp>
            <p:nvSpPr>
              <p:cNvPr id="1036"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p:spPr>
            <p:txBody>
              <a:bodyPr wrap="none" anchor="ctr"/>
              <a:lstStyle/>
              <a:p>
                <a:endParaRPr lang="tr-TR"/>
              </a:p>
            </p:txBody>
          </p:sp>
          <p:sp>
            <p:nvSpPr>
              <p:cNvPr id="1037"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p:spPr>
            <p:txBody>
              <a:bodyPr wrap="none"/>
              <a:lstStyle/>
              <a:p>
                <a:endParaRPr lang="tr-TR"/>
              </a:p>
            </p:txBody>
          </p:sp>
        </p:grpSp>
        <p:grpSp>
          <p:nvGrpSpPr>
            <p:cNvPr id="1033" name="Group 6"/>
            <p:cNvGrpSpPr>
              <a:grpSpLocks/>
            </p:cNvGrpSpPr>
            <p:nvPr/>
          </p:nvGrpSpPr>
          <p:grpSpPr bwMode="auto">
            <a:xfrm>
              <a:off x="144" y="1248"/>
              <a:ext cx="4656" cy="201"/>
              <a:chOff x="144" y="1248"/>
              <a:chExt cx="4656" cy="201"/>
            </a:xfrm>
          </p:grpSpPr>
          <p:sp>
            <p:nvSpPr>
              <p:cNvPr id="1034"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p:spPr>
            <p:txBody>
              <a:bodyPr wrap="none" anchor="ctr"/>
              <a:lstStyle/>
              <a:p>
                <a:endParaRPr lang="tr-TR"/>
              </a:p>
            </p:txBody>
          </p:sp>
          <p:sp>
            <p:nvSpPr>
              <p:cNvPr id="1035"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p:spPr>
            <p:txBody>
              <a:bodyPr wrap="none" anchor="ctr"/>
              <a:lstStyle/>
              <a:p>
                <a:endParaRPr lang="tr-TR"/>
              </a:p>
            </p:txBody>
          </p:sp>
        </p:grpSp>
      </p:grpSp>
      <p:sp>
        <p:nvSpPr>
          <p:cNvPr id="1027" name="AutoShape 9"/>
          <p:cNvSpPr>
            <a:spLocks noGrp="1" noChangeArrowheads="1"/>
          </p:cNvSpPr>
          <p:nvPr>
            <p:ph type="title"/>
          </p:nvPr>
        </p:nvSpPr>
        <p:spPr bwMode="auto">
          <a:xfrm>
            <a:off x="762000" y="762000"/>
            <a:ext cx="7924800" cy="11430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r>
              <a:rPr lang="tr-TR" smtClean="0"/>
              <a:t>Asıl başlık stili için tıklatın</a:t>
            </a:r>
          </a:p>
        </p:txBody>
      </p:sp>
      <p:sp>
        <p:nvSpPr>
          <p:cNvPr id="1028" name="Rectangle 10"/>
          <p:cNvSpPr>
            <a:spLocks noGrp="1" noChangeArrowheads="1"/>
          </p:cNvSpPr>
          <p:nvPr>
            <p:ph type="body" idx="1"/>
          </p:nvPr>
        </p:nvSpPr>
        <p:spPr bwMode="auto">
          <a:xfrm>
            <a:off x="838200" y="2362200"/>
            <a:ext cx="7693025" cy="3724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4107" name="Rectangle 11"/>
          <p:cNvSpPr>
            <a:spLocks noGrp="1" noChangeArrowheads="1"/>
          </p:cNvSpPr>
          <p:nvPr>
            <p:ph type="dt" sz="half" idx="2"/>
          </p:nvPr>
        </p:nvSpPr>
        <p:spPr bwMode="auto">
          <a:xfrm>
            <a:off x="2438400" y="6248400"/>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endParaRPr lang="tr-TR"/>
          </a:p>
        </p:txBody>
      </p:sp>
      <p:sp>
        <p:nvSpPr>
          <p:cNvPr id="4108" name="Rectangle 12"/>
          <p:cNvSpPr>
            <a:spLocks noGrp="1" noChangeArrowheads="1"/>
          </p:cNvSpPr>
          <p:nvPr>
            <p:ph type="ftr" sz="quarter" idx="3"/>
          </p:nvPr>
        </p:nvSpPr>
        <p:spPr bwMode="auto">
          <a:xfrm>
            <a:off x="5791200" y="6248400"/>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endParaRPr lang="tr-TR"/>
          </a:p>
        </p:txBody>
      </p:sp>
      <p:sp>
        <p:nvSpPr>
          <p:cNvPr id="4109"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lgn="l">
              <a:defRPr sz="2600" b="1">
                <a:solidFill>
                  <a:schemeClr val="bg1"/>
                </a:solidFill>
              </a:defRPr>
            </a:lvl1pPr>
          </a:lstStyle>
          <a:p>
            <a:pPr>
              <a:defRPr/>
            </a:pPr>
            <a:fld id="{9B69BAAB-9208-41B4-899D-7112030E85F3}"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p:strips dir="rd"/>
  </p:transition>
  <p:timing>
    <p:tnLst>
      <p:par>
        <p:cTn id="1" dur="indefinite" restart="never" nodeType="tmRoot"/>
      </p:par>
    </p:tnLst>
  </p:timing>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defRPr>
      </a:lvl2pPr>
      <a:lvl3pPr algn="l" rtl="0" eaLnBrk="0" fontAlgn="base" hangingPunct="0">
        <a:lnSpc>
          <a:spcPct val="90000"/>
        </a:lnSpc>
        <a:spcBef>
          <a:spcPct val="0"/>
        </a:spcBef>
        <a:spcAft>
          <a:spcPct val="0"/>
        </a:spcAft>
        <a:defRPr sz="3600" b="1">
          <a:solidFill>
            <a:schemeClr val="tx2"/>
          </a:solidFill>
          <a:latin typeface="Arial" charset="0"/>
        </a:defRPr>
      </a:lvl3pPr>
      <a:lvl4pPr algn="l" rtl="0" eaLnBrk="0" fontAlgn="base" hangingPunct="0">
        <a:lnSpc>
          <a:spcPct val="90000"/>
        </a:lnSpc>
        <a:spcBef>
          <a:spcPct val="0"/>
        </a:spcBef>
        <a:spcAft>
          <a:spcPct val="0"/>
        </a:spcAft>
        <a:defRPr sz="3600" b="1">
          <a:solidFill>
            <a:schemeClr val="tx2"/>
          </a:solidFill>
          <a:latin typeface="Arial" charset="0"/>
        </a:defRPr>
      </a:lvl4pPr>
      <a:lvl5pPr algn="l" rtl="0" eaLnBrk="0" fontAlgn="base" hangingPunct="0">
        <a:lnSpc>
          <a:spcPct val="90000"/>
        </a:lnSpc>
        <a:spcBef>
          <a:spcPct val="0"/>
        </a:spcBef>
        <a:spcAft>
          <a:spcPct val="0"/>
        </a:spcAft>
        <a:defRPr sz="3600" b="1">
          <a:solidFill>
            <a:schemeClr val="tx2"/>
          </a:solidFill>
          <a:latin typeface="Arial" charset="0"/>
        </a:defRPr>
      </a:lvl5pPr>
      <a:lvl6pPr marL="457200" algn="l" rtl="0" fontAlgn="base">
        <a:lnSpc>
          <a:spcPct val="90000"/>
        </a:lnSpc>
        <a:spcBef>
          <a:spcPct val="0"/>
        </a:spcBef>
        <a:spcAft>
          <a:spcPct val="0"/>
        </a:spcAft>
        <a:defRPr sz="3600" b="1">
          <a:solidFill>
            <a:schemeClr val="tx2"/>
          </a:solidFill>
          <a:latin typeface="Arial" charset="0"/>
        </a:defRPr>
      </a:lvl6pPr>
      <a:lvl7pPr marL="914400" algn="l" rtl="0" fontAlgn="base">
        <a:lnSpc>
          <a:spcPct val="90000"/>
        </a:lnSpc>
        <a:spcBef>
          <a:spcPct val="0"/>
        </a:spcBef>
        <a:spcAft>
          <a:spcPct val="0"/>
        </a:spcAft>
        <a:defRPr sz="3600" b="1">
          <a:solidFill>
            <a:schemeClr val="tx2"/>
          </a:solidFill>
          <a:latin typeface="Arial" charset="0"/>
        </a:defRPr>
      </a:lvl7pPr>
      <a:lvl8pPr marL="1371600" algn="l" rtl="0" fontAlgn="base">
        <a:lnSpc>
          <a:spcPct val="90000"/>
        </a:lnSpc>
        <a:spcBef>
          <a:spcPct val="0"/>
        </a:spcBef>
        <a:spcAft>
          <a:spcPct val="0"/>
        </a:spcAft>
        <a:defRPr sz="3600" b="1">
          <a:solidFill>
            <a:schemeClr val="tx2"/>
          </a:solidFill>
          <a:latin typeface="Arial" charset="0"/>
        </a:defRPr>
      </a:lvl8pPr>
      <a:lvl9pPr marL="1828800" algn="l" rtl="0" fontAlgn="base">
        <a:lnSpc>
          <a:spcPct val="90000"/>
        </a:lnSpc>
        <a:spcBef>
          <a:spcPct val="0"/>
        </a:spcBef>
        <a:spcAft>
          <a:spcPct val="0"/>
        </a:spcAft>
        <a:defRPr sz="36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bilgisayarkavramlari.com/2007/12/03/parcala-fethet-yontemi-divide-and-conquer/"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www.cyber-warrior.org/FORum/display_topic_threads.asp?ForumID=124&amp;TopicID=394638&amp;light=1&amp;ThreadPage=1" TargetMode="External"/><Relationship Id="rId2" Type="http://schemas.openxmlformats.org/officeDocument/2006/relationships/hyperlink" Target="http://ocw.mit.edu/courses/electrical-engineering-and-computer-science/6-00-introduction-to-computer-science-and-programming-fall-2008/lecture-video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etin kutusu"/>
          <p:cNvSpPr txBox="1"/>
          <p:nvPr/>
        </p:nvSpPr>
        <p:spPr>
          <a:xfrm>
            <a:off x="3400679" y="1071546"/>
            <a:ext cx="3215047" cy="707886"/>
          </a:xfrm>
          <a:prstGeom prst="rect">
            <a:avLst/>
          </a:prstGeom>
          <a:noFill/>
        </p:spPr>
        <p:txBody>
          <a:bodyPr wrap="none" rtlCol="0">
            <a:spAutoFit/>
          </a:bodyPr>
          <a:lstStyle/>
          <a:p>
            <a:pPr algn="ctr"/>
            <a:r>
              <a:rPr lang="tr-TR" sz="2000" b="1" dirty="0" smtClean="0">
                <a:latin typeface="Times New Roman" pitchFamily="18" charset="0"/>
                <a:cs typeface="Times New Roman" pitchFamily="18" charset="0"/>
              </a:rPr>
              <a:t>FIRAT ÜNİVERSİTESİ</a:t>
            </a:r>
          </a:p>
          <a:p>
            <a:pPr algn="ctr"/>
            <a:r>
              <a:rPr lang="tr-TR" sz="2000" b="1" dirty="0" smtClean="0">
                <a:latin typeface="Times New Roman" pitchFamily="18" charset="0"/>
                <a:cs typeface="Times New Roman" pitchFamily="18" charset="0"/>
              </a:rPr>
              <a:t>TEKNOLOJİ FAKÜLTESİ</a:t>
            </a:r>
            <a:endParaRPr lang="tr-TR" sz="2000" b="1" dirty="0">
              <a:latin typeface="Times New Roman" pitchFamily="18" charset="0"/>
              <a:cs typeface="Times New Roman" pitchFamily="18" charset="0"/>
            </a:endParaRPr>
          </a:p>
        </p:txBody>
      </p:sp>
      <p:sp>
        <p:nvSpPr>
          <p:cNvPr id="9" name="8 Metin kutusu"/>
          <p:cNvSpPr txBox="1"/>
          <p:nvPr/>
        </p:nvSpPr>
        <p:spPr>
          <a:xfrm>
            <a:off x="214282" y="4309126"/>
            <a:ext cx="3429024" cy="1477328"/>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tr-TR" b="1" dirty="0" smtClean="0">
                <a:solidFill>
                  <a:srgbClr val="FF0000"/>
                </a:solidFill>
                <a:latin typeface="Times New Roman" pitchFamily="18" charset="0"/>
                <a:cs typeface="Times New Roman" pitchFamily="18" charset="0"/>
              </a:rPr>
              <a:t>DERLEYENLER:</a:t>
            </a:r>
          </a:p>
          <a:p>
            <a:r>
              <a:rPr lang="tr-TR" b="1" dirty="0" smtClean="0">
                <a:latin typeface="Times New Roman" pitchFamily="18" charset="0"/>
                <a:cs typeface="Times New Roman" pitchFamily="18" charset="0"/>
              </a:rPr>
              <a:t>Ahmet Can ÇAKIL</a:t>
            </a:r>
          </a:p>
          <a:p>
            <a:r>
              <a:rPr lang="tr-TR" b="1" dirty="0" smtClean="0">
                <a:latin typeface="Times New Roman" pitchFamily="18" charset="0"/>
                <a:cs typeface="Times New Roman" pitchFamily="18" charset="0"/>
              </a:rPr>
              <a:t>Ali Murat GARİPCAN </a:t>
            </a:r>
          </a:p>
          <a:p>
            <a:r>
              <a:rPr lang="tr-TR" b="1" dirty="0" smtClean="0">
                <a:latin typeface="Times New Roman" pitchFamily="18" charset="0"/>
                <a:cs typeface="Times New Roman" pitchFamily="18" charset="0"/>
              </a:rPr>
              <a:t>Özgür AYDIN </a:t>
            </a:r>
          </a:p>
          <a:p>
            <a:r>
              <a:rPr lang="tr-TR" b="1" dirty="0" smtClean="0">
                <a:latin typeface="Times New Roman" pitchFamily="18" charset="0"/>
                <a:cs typeface="Times New Roman" pitchFamily="18" charset="0"/>
              </a:rPr>
              <a:t>Şahin KARA</a:t>
            </a:r>
          </a:p>
        </p:txBody>
      </p:sp>
      <p:sp>
        <p:nvSpPr>
          <p:cNvPr id="7" name="6 Metin kutusu"/>
          <p:cNvSpPr txBox="1"/>
          <p:nvPr/>
        </p:nvSpPr>
        <p:spPr bwMode="auto">
          <a:xfrm>
            <a:off x="3786182" y="4786322"/>
            <a:ext cx="4634923" cy="461665"/>
          </a:xfrm>
          <a:prstGeom prst="rect">
            <a:avLst/>
          </a:prstGeom>
          <a:noFill/>
          <a:ln w="38100">
            <a:noFill/>
            <a:miter lim="800000"/>
            <a:headEnd/>
            <a:tailEnd/>
          </a:ln>
          <a:effectLst/>
        </p:spPr>
        <p:txBody>
          <a:bodyPr wrap="none" rtlCol="0">
            <a:spAutoFit/>
          </a:bodyPr>
          <a:lstStyle/>
          <a:p>
            <a:pPr algn="l">
              <a:spcBef>
                <a:spcPct val="20000"/>
              </a:spcBef>
              <a:buClr>
                <a:schemeClr val="tx1"/>
              </a:buClr>
              <a:buSzPct val="75000"/>
              <a:buFont typeface="Wingdings" pitchFamily="2" charset="2"/>
              <a:buNone/>
            </a:pPr>
            <a:r>
              <a:rPr lang="tr-TR" sz="2000" b="1" dirty="0" smtClean="0">
                <a:solidFill>
                  <a:srgbClr val="FF0000"/>
                </a:solidFill>
                <a:latin typeface="Times New Roman" pitchFamily="18" charset="0"/>
                <a:cs typeface="Times New Roman" pitchFamily="18" charset="0"/>
              </a:rPr>
              <a:t>KONTROL : </a:t>
            </a:r>
            <a:r>
              <a:rPr lang="tr-TR" sz="2400" b="1" dirty="0" smtClean="0">
                <a:solidFill>
                  <a:schemeClr val="bg1"/>
                </a:solidFill>
                <a:latin typeface="Times New Roman" pitchFamily="18" charset="0"/>
                <a:cs typeface="Times New Roman" pitchFamily="18" charset="0"/>
              </a:rPr>
              <a:t>Prof. Dr. </a:t>
            </a:r>
            <a:r>
              <a:rPr lang="tr-TR" sz="2400" b="1" dirty="0" err="1" smtClean="0">
                <a:solidFill>
                  <a:schemeClr val="bg1"/>
                </a:solidFill>
                <a:latin typeface="Times New Roman" pitchFamily="18" charset="0"/>
                <a:cs typeface="Times New Roman" pitchFamily="18" charset="0"/>
              </a:rPr>
              <a:t>Asaf</a:t>
            </a:r>
            <a:r>
              <a:rPr lang="tr-TR" sz="2400" b="1" dirty="0" smtClean="0">
                <a:solidFill>
                  <a:schemeClr val="bg1"/>
                </a:solidFill>
                <a:latin typeface="Times New Roman" pitchFamily="18" charset="0"/>
                <a:cs typeface="Times New Roman" pitchFamily="18" charset="0"/>
              </a:rPr>
              <a:t> VAROL</a:t>
            </a:r>
          </a:p>
        </p:txBody>
      </p:sp>
      <p:sp>
        <p:nvSpPr>
          <p:cNvPr id="8" name="7 Metin kutusu"/>
          <p:cNvSpPr txBox="1"/>
          <p:nvPr/>
        </p:nvSpPr>
        <p:spPr bwMode="auto">
          <a:xfrm>
            <a:off x="214282" y="3501008"/>
            <a:ext cx="8606190" cy="707886"/>
          </a:xfrm>
          <a:prstGeom prst="rect">
            <a:avLst/>
          </a:prstGeom>
          <a:noFill/>
          <a:ln>
            <a:headEnd/>
            <a:tailEnd/>
          </a:ln>
        </p:spPr>
        <p:style>
          <a:lnRef idx="2">
            <a:schemeClr val="dk1"/>
          </a:lnRef>
          <a:fillRef idx="1">
            <a:schemeClr val="lt1"/>
          </a:fillRef>
          <a:effectRef idx="0">
            <a:schemeClr val="dk1"/>
          </a:effectRef>
          <a:fontRef idx="minor">
            <a:schemeClr val="dk1"/>
          </a:fontRef>
        </p:style>
        <p:txBody>
          <a:bodyPr wrap="square" rtlCol="0">
            <a:spAutoFit/>
          </a:bodyPr>
          <a:lstStyle/>
          <a:p>
            <a:pPr algn="l">
              <a:spcBef>
                <a:spcPct val="20000"/>
              </a:spcBef>
              <a:buClr>
                <a:schemeClr val="tx1"/>
              </a:buClr>
              <a:buSzPct val="75000"/>
              <a:buFont typeface="Wingdings" pitchFamily="2" charset="2"/>
              <a:buNone/>
            </a:pPr>
            <a:r>
              <a:rPr lang="tr-TR" sz="1900" b="1" dirty="0" smtClean="0">
                <a:solidFill>
                  <a:srgbClr val="FF0000"/>
                </a:solidFill>
                <a:latin typeface="Times New Roman" pitchFamily="18" charset="0"/>
                <a:cs typeface="Times New Roman" pitchFamily="18" charset="0"/>
              </a:rPr>
              <a:t>KONU : </a:t>
            </a:r>
            <a:r>
              <a:rPr lang="tr-TR" sz="2000" b="1" dirty="0" smtClean="0"/>
              <a:t>HATA AYIKLAMA HAKKINDA BİLGİ, KNAPSACK PROBLEMİ, DİNAMİK PROGRAMLAMAYA GİRİŞ</a:t>
            </a:r>
            <a:endParaRPr lang="tr-TR" sz="1900" b="1" dirty="0" smtClean="0">
              <a:latin typeface="Times New Roman" pitchFamily="18" charset="0"/>
              <a:cs typeface="Times New Roman" pitchFamily="18" charset="0"/>
            </a:endParaRPr>
          </a:p>
        </p:txBody>
      </p:sp>
    </p:spTree>
  </p:cSld>
  <p:clrMapOvr>
    <a:masterClrMapping/>
  </p:clrMapOvr>
  <p:transition>
    <p:strips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2"/>
          <p:cNvSpPr>
            <a:spLocks noGrp="1" noChangeArrowheads="1"/>
          </p:cNvSpPr>
          <p:nvPr>
            <p:ph type="title" idx="4294967295"/>
          </p:nvPr>
        </p:nvSpPr>
        <p:spPr/>
        <p:txBody>
          <a:bodyPr/>
          <a:lstStyle/>
          <a:p>
            <a:r>
              <a:rPr lang="tr-TR" sz="3200" smtClean="0"/>
              <a:t>0-1 Torba problemi </a:t>
            </a:r>
          </a:p>
        </p:txBody>
      </p:sp>
      <p:sp>
        <p:nvSpPr>
          <p:cNvPr id="12291" name="Dikdörtgen 1"/>
          <p:cNvSpPr>
            <a:spLocks noChangeArrowheads="1"/>
          </p:cNvSpPr>
          <p:nvPr/>
        </p:nvSpPr>
        <p:spPr bwMode="auto">
          <a:xfrm>
            <a:off x="938213" y="2420938"/>
            <a:ext cx="7831137" cy="4062412"/>
          </a:xfrm>
          <a:prstGeom prst="rect">
            <a:avLst/>
          </a:prstGeom>
          <a:noFill/>
          <a:ln w="9525">
            <a:noFill/>
            <a:miter lim="800000"/>
            <a:headEnd/>
            <a:tailEnd/>
          </a:ln>
        </p:spPr>
        <p:txBody>
          <a:bodyPr>
            <a:spAutoFit/>
          </a:bodyPr>
          <a:lstStyle/>
          <a:p>
            <a:pPr algn="l"/>
            <a:endParaRPr lang="tr-TR" b="1" dirty="0"/>
          </a:p>
          <a:p>
            <a:pPr algn="l"/>
            <a:r>
              <a:rPr lang="tr-TR" b="1" dirty="0"/>
              <a:t>	</a:t>
            </a:r>
            <a:r>
              <a:rPr lang="tr-TR" sz="2400" dirty="0"/>
              <a:t>Bu problem tipinde eşyalar ya tamamen alınır ya da tamamen bırakılır. Alınacak olan eşyanın bir kısmını almak mümkün değildir. Dolayısıyla bir eşyanın alınıp alınmamasını x</a:t>
            </a:r>
            <a:r>
              <a:rPr lang="tr-TR" sz="2400" baseline="-25000" dirty="0"/>
              <a:t>i</a:t>
            </a:r>
            <a:r>
              <a:rPr lang="tr-TR" sz="2400" dirty="0"/>
              <a:t> ile gösterecek olursak problem aşağıdaki şekilde modellenebilir:</a:t>
            </a:r>
          </a:p>
          <a:p>
            <a:pPr algn="l"/>
            <a:endParaRPr lang="tr-TR" sz="2400" dirty="0"/>
          </a:p>
          <a:p>
            <a:pPr algn="l"/>
            <a:r>
              <a:rPr lang="tr-TR" sz="2400" dirty="0"/>
              <a:t>	Bu modelde görüldüğü üzere, x</a:t>
            </a:r>
            <a:r>
              <a:rPr lang="tr-TR" sz="2400" baseline="-25000" dirty="0"/>
              <a:t>i</a:t>
            </a:r>
            <a:r>
              <a:rPr lang="tr-TR" sz="2400" dirty="0"/>
              <a:t> değeri, 0 veya 1 olabilmektedir. </a:t>
            </a:r>
          </a:p>
          <a:p>
            <a:pPr algn="l"/>
            <a:r>
              <a:rPr lang="tr-TR" sz="2400" dirty="0"/>
              <a:t>	0 olması durumunda i elemanından alınmıyor, 1 olduğunda ise i elemanının tamamı alınıyor demektir.</a:t>
            </a:r>
          </a:p>
        </p:txBody>
      </p:sp>
    </p:spTree>
  </p:cSld>
  <p:clrMapOvr>
    <a:masterClrMapping/>
  </p:clrMapOvr>
  <p:transition>
    <p:strips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p:cNvSpPr>
            <a:spLocks noGrp="1" noChangeArrowheads="1"/>
          </p:cNvSpPr>
          <p:nvPr>
            <p:ph type="title" idx="4294967295"/>
          </p:nvPr>
        </p:nvSpPr>
        <p:spPr>
          <a:xfrm>
            <a:off x="762000" y="762000"/>
            <a:ext cx="8382000" cy="1143000"/>
          </a:xfrm>
        </p:spPr>
        <p:txBody>
          <a:bodyPr/>
          <a:lstStyle/>
          <a:p>
            <a:r>
              <a:rPr lang="tr-TR" sz="3200" smtClean="0"/>
              <a:t>Sınırlı Torba Problemi </a:t>
            </a:r>
            <a:br>
              <a:rPr lang="tr-TR" sz="3200" smtClean="0"/>
            </a:br>
            <a:r>
              <a:rPr lang="tr-TR" sz="3200" smtClean="0"/>
              <a:t>(Bounded Knapsack Problem)</a:t>
            </a:r>
          </a:p>
        </p:txBody>
      </p:sp>
      <p:sp>
        <p:nvSpPr>
          <p:cNvPr id="13315" name="Dikdörtgen 1"/>
          <p:cNvSpPr>
            <a:spLocks noChangeArrowheads="1"/>
          </p:cNvSpPr>
          <p:nvPr/>
        </p:nvSpPr>
        <p:spPr bwMode="auto">
          <a:xfrm>
            <a:off x="863600" y="2528888"/>
            <a:ext cx="8280400" cy="1939925"/>
          </a:xfrm>
          <a:prstGeom prst="rect">
            <a:avLst/>
          </a:prstGeom>
          <a:noFill/>
          <a:ln w="9525">
            <a:noFill/>
            <a:miter lim="800000"/>
            <a:headEnd/>
            <a:tailEnd/>
          </a:ln>
        </p:spPr>
        <p:txBody>
          <a:bodyPr>
            <a:spAutoFit/>
          </a:bodyPr>
          <a:lstStyle/>
          <a:p>
            <a:pPr algn="l">
              <a:buFont typeface="Arial" charset="0"/>
              <a:buNone/>
            </a:pPr>
            <a:r>
              <a:rPr lang="tr-TR" sz="2400"/>
              <a:t>Bu problem tipinde ise her eşyadan alınabilecek miktarda sınır vardır. </a:t>
            </a:r>
          </a:p>
          <a:p>
            <a:pPr algn="l">
              <a:buFont typeface="Arial" charset="0"/>
              <a:buNone/>
            </a:pPr>
            <a:r>
              <a:rPr lang="tr-TR" sz="2400"/>
              <a:t>	Bu problemin modeli aşağıda verilmiştir:</a:t>
            </a:r>
          </a:p>
          <a:p>
            <a:pPr algn="l">
              <a:buFont typeface="Arial" charset="0"/>
              <a:buNone/>
            </a:pPr>
            <a:endParaRPr lang="tr-TR" sz="2400"/>
          </a:p>
          <a:p>
            <a:pPr algn="l">
              <a:buFont typeface="Arial" charset="0"/>
              <a:buNone/>
            </a:pPr>
            <a:r>
              <a:rPr lang="tr-TR" sz="2400"/>
              <a:t>bi=Üründen alınabilecek maksimum miktar</a:t>
            </a:r>
          </a:p>
        </p:txBody>
      </p:sp>
      <p:pic>
        <p:nvPicPr>
          <p:cNvPr id="13316" name="Picture 2" descr="http://bilgisayarkavramlari.com/wp-content/uploads/2008/03/torba2.jpg"/>
          <p:cNvPicPr>
            <a:picLocks noChangeAspect="1" noChangeArrowheads="1"/>
          </p:cNvPicPr>
          <p:nvPr/>
        </p:nvPicPr>
        <p:blipFill>
          <a:blip r:embed="rId2" cstate="print"/>
          <a:srcRect/>
          <a:stretch>
            <a:fillRect/>
          </a:stretch>
        </p:blipFill>
        <p:spPr bwMode="auto">
          <a:xfrm>
            <a:off x="939800" y="4468813"/>
            <a:ext cx="7359650" cy="2232025"/>
          </a:xfrm>
          <a:prstGeom prst="rect">
            <a:avLst/>
          </a:prstGeom>
          <a:noFill/>
          <a:ln w="9525">
            <a:noFill/>
            <a:miter lim="800000"/>
            <a:headEnd/>
            <a:tailEnd/>
          </a:ln>
        </p:spPr>
      </p:pic>
    </p:spTree>
  </p:cSld>
  <p:clrMapOvr>
    <a:masterClrMapping/>
  </p:clrMapOvr>
  <p:transition>
    <p:strips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2"/>
          <p:cNvSpPr>
            <a:spLocks noGrp="1" noChangeArrowheads="1"/>
          </p:cNvSpPr>
          <p:nvPr>
            <p:ph type="title" idx="4294967295"/>
          </p:nvPr>
        </p:nvSpPr>
        <p:spPr>
          <a:xfrm>
            <a:off x="755650" y="908050"/>
            <a:ext cx="7924800" cy="781050"/>
          </a:xfrm>
        </p:spPr>
        <p:txBody>
          <a:bodyPr/>
          <a:lstStyle/>
          <a:p>
            <a:pPr eaLnBrk="1" hangingPunct="1"/>
            <a:r>
              <a:rPr lang="tr-TR" sz="3200" smtClean="0"/>
              <a:t>Dinamik Programlama</a:t>
            </a:r>
          </a:p>
        </p:txBody>
      </p:sp>
      <p:sp>
        <p:nvSpPr>
          <p:cNvPr id="14339" name="Dikdörtgen 1"/>
          <p:cNvSpPr>
            <a:spLocks noChangeArrowheads="1"/>
          </p:cNvSpPr>
          <p:nvPr/>
        </p:nvSpPr>
        <p:spPr bwMode="auto">
          <a:xfrm>
            <a:off x="971550" y="2366963"/>
            <a:ext cx="8064500" cy="4524375"/>
          </a:xfrm>
          <a:prstGeom prst="rect">
            <a:avLst/>
          </a:prstGeom>
          <a:noFill/>
          <a:ln w="9525">
            <a:noFill/>
            <a:miter lim="800000"/>
            <a:headEnd/>
            <a:tailEnd/>
          </a:ln>
        </p:spPr>
        <p:txBody>
          <a:bodyPr>
            <a:spAutoFit/>
          </a:bodyPr>
          <a:lstStyle/>
          <a:p>
            <a:pPr algn="just"/>
            <a:r>
              <a:rPr lang="tr-TR" sz="2400" dirty="0"/>
              <a:t>Bir problem tahlil ve çözüm yöntemi olan dinamik programlama yapı </a:t>
            </a:r>
            <a:r>
              <a:rPr lang="tr-TR" sz="2400" dirty="0" smtClean="0"/>
              <a:t>olarak</a:t>
            </a:r>
            <a:r>
              <a:rPr lang="tr-TR" sz="2400" u="sng" dirty="0"/>
              <a:t> </a:t>
            </a:r>
            <a:r>
              <a:rPr lang="tr-TR" sz="2400" dirty="0" smtClean="0">
                <a:hlinkClick r:id="rId2"/>
              </a:rPr>
              <a:t>parçala </a:t>
            </a:r>
            <a:r>
              <a:rPr lang="tr-TR" sz="2400" dirty="0">
                <a:hlinkClick r:id="rId2"/>
              </a:rPr>
              <a:t>fethet</a:t>
            </a:r>
            <a:r>
              <a:rPr lang="tr-TR" sz="2400" dirty="0"/>
              <a:t> yöntemine benzer. Tek farkı problemi parçalara böldükten sonra aynı problemin tekrarı olan parçaları bir kerede çözüp her tekrar için ayrı bir çözüm yapmamasıdır.</a:t>
            </a:r>
          </a:p>
          <a:p>
            <a:pPr algn="just"/>
            <a:endParaRPr lang="tr-TR" sz="2400" dirty="0"/>
          </a:p>
          <a:p>
            <a:pPr algn="just"/>
            <a:r>
              <a:rPr lang="tr-TR" sz="2400" dirty="0"/>
              <a:t>Dinamik programlama bir başka açıdan bakıldığında ise bir optimizasyon tekniğidir.</a:t>
            </a:r>
          </a:p>
          <a:p>
            <a:pPr algn="just"/>
            <a:endParaRPr lang="tr-TR" sz="2400" dirty="0"/>
          </a:p>
          <a:p>
            <a:pPr algn="just"/>
            <a:r>
              <a:rPr lang="tr-TR" sz="2400" dirty="0" err="1" smtClean="0"/>
              <a:t>Özyinemeli</a:t>
            </a:r>
            <a:r>
              <a:rPr lang="tr-TR" sz="2400" dirty="0" smtClean="0"/>
              <a:t> (</a:t>
            </a:r>
            <a:r>
              <a:rPr lang="tr-TR" sz="2400" dirty="0" err="1"/>
              <a:t>rekürsif</a:t>
            </a:r>
            <a:r>
              <a:rPr lang="tr-TR" sz="2400" dirty="0"/>
              <a:t>) çözüme sahip problemlerde dinamik programlama problem çözüm yolumuzun verimini olağanüstü bir biçimde artırmaktadır.</a:t>
            </a:r>
            <a:endParaRPr lang="en-US" sz="2400" b="1" dirty="0">
              <a:latin typeface="Gill Sans MT" pitchFamily="34" charset="0"/>
            </a:endParaRPr>
          </a:p>
        </p:txBody>
      </p:sp>
    </p:spTree>
  </p:cSld>
  <p:clrMapOvr>
    <a:masterClrMapping/>
  </p:clrMapOvr>
  <p:transition>
    <p:strips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p:cNvSpPr>
            <a:spLocks noGrp="1" noChangeArrowheads="1"/>
          </p:cNvSpPr>
          <p:nvPr>
            <p:ph type="title" idx="4294967295"/>
          </p:nvPr>
        </p:nvSpPr>
        <p:spPr/>
        <p:txBody>
          <a:bodyPr/>
          <a:lstStyle/>
          <a:p>
            <a:pPr eaLnBrk="1" hangingPunct="1"/>
            <a:r>
              <a:rPr lang="tr-TR" sz="3200" smtClean="0"/>
              <a:t>Dinamik Programlama</a:t>
            </a:r>
          </a:p>
        </p:txBody>
      </p:sp>
      <p:sp>
        <p:nvSpPr>
          <p:cNvPr id="2" name="Dikdörtgen 1"/>
          <p:cNvSpPr/>
          <p:nvPr/>
        </p:nvSpPr>
        <p:spPr>
          <a:xfrm>
            <a:off x="827088" y="2492375"/>
            <a:ext cx="7993062" cy="4156075"/>
          </a:xfrm>
          <a:prstGeom prst="rect">
            <a:avLst/>
          </a:prstGeom>
        </p:spPr>
        <p:txBody>
          <a:bodyPr>
            <a:spAutoFit/>
          </a:bodyPr>
          <a:lstStyle/>
          <a:p>
            <a:pPr algn="l">
              <a:defRPr/>
            </a:pPr>
            <a:r>
              <a:rPr lang="tr-TR" sz="2400" dirty="0"/>
              <a:t>	Dinamik programlama uygulamalarımızda temel olarak;</a:t>
            </a:r>
          </a:p>
          <a:p>
            <a:pPr marL="342900" indent="-342900" algn="l">
              <a:buFont typeface="Arial" pitchFamily="34" charset="0"/>
              <a:buChar char="•"/>
              <a:defRPr/>
            </a:pPr>
            <a:r>
              <a:rPr lang="tr-TR" sz="2400" dirty="0"/>
              <a:t>çözümü aynı olan alt-problemler,</a:t>
            </a:r>
          </a:p>
          <a:p>
            <a:pPr marL="342900" indent="-342900" algn="l">
              <a:buFont typeface="Arial" pitchFamily="34" charset="0"/>
              <a:buChar char="•"/>
              <a:defRPr/>
            </a:pPr>
            <a:r>
              <a:rPr lang="tr-TR" sz="2400" dirty="0"/>
              <a:t>büyük bir problemi küçük parçalara bölmek ve bu küçük parçaları kullanarak baştaki büyük problemimizin sonucuna ulaşmak,</a:t>
            </a:r>
          </a:p>
          <a:p>
            <a:pPr marL="342900" indent="-342900" algn="l">
              <a:buFont typeface="Arial" pitchFamily="34" charset="0"/>
              <a:buChar char="•"/>
              <a:defRPr/>
            </a:pPr>
            <a:r>
              <a:rPr lang="tr-TR" sz="2400" dirty="0"/>
              <a:t>çözdüğümüz her alt-problemin sonucunu bir yere not almak ve gerektiğinde bu sonucu kullanarak aynı problemi tekrar tekrar çözmeyi engellemek, </a:t>
            </a:r>
          </a:p>
          <a:p>
            <a:pPr marL="342900" indent="-342900" algn="l">
              <a:buFont typeface="Arial" pitchFamily="34" charset="0"/>
              <a:buChar char="•"/>
              <a:defRPr/>
            </a:pPr>
            <a:endParaRPr lang="tr-TR" sz="2400" dirty="0"/>
          </a:p>
          <a:p>
            <a:pPr algn="l">
              <a:defRPr/>
            </a:pPr>
            <a:r>
              <a:rPr lang="tr-TR" sz="2400" dirty="0"/>
              <a:t>gibi üç ayrı teknikten faydalanılmaktadır.</a:t>
            </a:r>
          </a:p>
        </p:txBody>
      </p:sp>
    </p:spTree>
  </p:cSld>
  <p:clrMapOvr>
    <a:masterClrMapping/>
  </p:clrMapOvr>
  <p:transition>
    <p:strips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p:cNvSpPr>
            <a:spLocks noGrp="1" noChangeArrowheads="1"/>
          </p:cNvSpPr>
          <p:nvPr>
            <p:ph type="title"/>
          </p:nvPr>
        </p:nvSpPr>
        <p:spPr/>
        <p:txBody>
          <a:bodyPr/>
          <a:lstStyle/>
          <a:p>
            <a:pPr eaLnBrk="1" hangingPunct="1"/>
            <a:r>
              <a:rPr lang="tr-TR" smtClean="0"/>
              <a:t>KAYNAKLAR</a:t>
            </a:r>
          </a:p>
        </p:txBody>
      </p:sp>
      <p:sp>
        <p:nvSpPr>
          <p:cNvPr id="16387" name="Rectangle 3"/>
          <p:cNvSpPr>
            <a:spLocks noGrp="1" noChangeArrowheads="1"/>
          </p:cNvSpPr>
          <p:nvPr>
            <p:ph type="body" idx="1"/>
          </p:nvPr>
        </p:nvSpPr>
        <p:spPr>
          <a:xfrm>
            <a:off x="827088" y="2349500"/>
            <a:ext cx="7693025" cy="4306888"/>
          </a:xfrm>
        </p:spPr>
        <p:txBody>
          <a:bodyPr/>
          <a:lstStyle/>
          <a:p>
            <a:r>
              <a:rPr lang="tr-TR" sz="1800" smtClean="0"/>
              <a:t>http://ocw.mit.edu/courses/electrical-engineering-and-computer-science/6-00-introduction-to-computer-science-and-programming-fall-2008/lecture-videos</a:t>
            </a:r>
            <a:r>
              <a:rPr lang="tr-TR" sz="1800" smtClean="0">
                <a:hlinkClick r:id="rId2"/>
              </a:rPr>
              <a:t>/</a:t>
            </a:r>
            <a:endParaRPr lang="tr-TR" sz="1800" smtClean="0"/>
          </a:p>
          <a:p>
            <a:endParaRPr lang="tr-TR" sz="1800" u="sng" smtClean="0"/>
          </a:p>
          <a:p>
            <a:r>
              <a:rPr lang="tr-TR" sz="1800" smtClean="0"/>
              <a:t>http://e-bergi.com/2008/Mart/Dinamik-Programlama</a:t>
            </a:r>
          </a:p>
          <a:p>
            <a:pPr eaLnBrk="1" hangingPunct="1">
              <a:spcBef>
                <a:spcPct val="50000"/>
              </a:spcBef>
              <a:spcAft>
                <a:spcPct val="50000"/>
              </a:spcAft>
            </a:pPr>
            <a:r>
              <a:rPr lang="tr-TR" sz="1800" smtClean="0"/>
              <a:t>http://yzgrafik.ege.edu.tr/~tekrei/dersler/bbgd_p/ch06.xhtml</a:t>
            </a:r>
          </a:p>
          <a:p>
            <a:pPr eaLnBrk="1" hangingPunct="1"/>
            <a:r>
              <a:rPr lang="tr-TR" sz="1800" smtClean="0">
                <a:cs typeface="Arial" charset="0"/>
                <a:hlinkClick r:id="rId3"/>
              </a:rPr>
              <a:t>http://www.cyber-warrior.org/FORum/display_topic_threads.asp?ForumID=124&amp;TopicID=394638&amp;light=1&amp;ThreadPage=1</a:t>
            </a:r>
            <a:endParaRPr lang="tr-TR" sz="1800" smtClean="0">
              <a:cs typeface="Arial" charset="0"/>
            </a:endParaRPr>
          </a:p>
        </p:txBody>
      </p:sp>
    </p:spTree>
  </p:cSld>
  <p:clrMapOvr>
    <a:masterClrMapping/>
  </p:clrMapOvr>
  <p:transition>
    <p:strips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Grp="1" noChangeArrowheads="1"/>
          </p:cNvSpPr>
          <p:nvPr>
            <p:ph type="title"/>
          </p:nvPr>
        </p:nvSpPr>
        <p:spPr/>
        <p:txBody>
          <a:bodyPr/>
          <a:lstStyle/>
          <a:p>
            <a:pPr eaLnBrk="1" hangingPunct="1"/>
            <a:r>
              <a:rPr lang="tr-TR" smtClean="0"/>
              <a:t>Konu Başlıkları</a:t>
            </a:r>
          </a:p>
        </p:txBody>
      </p:sp>
      <p:sp>
        <p:nvSpPr>
          <p:cNvPr id="4099" name="Text Box 4"/>
          <p:cNvSpPr txBox="1">
            <a:spLocks noChangeArrowheads="1"/>
          </p:cNvSpPr>
          <p:nvPr/>
        </p:nvSpPr>
        <p:spPr bwMode="auto">
          <a:xfrm>
            <a:off x="827088" y="2565400"/>
            <a:ext cx="8316912" cy="2122488"/>
          </a:xfrm>
          <a:prstGeom prst="rect">
            <a:avLst/>
          </a:prstGeom>
          <a:noFill/>
          <a:ln w="9525">
            <a:noFill/>
            <a:miter lim="800000"/>
            <a:headEnd/>
            <a:tailEnd/>
          </a:ln>
        </p:spPr>
        <p:txBody>
          <a:bodyPr>
            <a:spAutoFit/>
          </a:bodyPr>
          <a:lstStyle/>
          <a:p>
            <a:pPr marL="342900" indent="-342900" algn="l">
              <a:spcBef>
                <a:spcPct val="50000"/>
              </a:spcBef>
              <a:buFontTx/>
              <a:buAutoNum type="arabicPeriod"/>
            </a:pPr>
            <a:r>
              <a:rPr lang="tr-TR" sz="2400" b="1"/>
              <a:t>Hata Ayıklama</a:t>
            </a:r>
          </a:p>
          <a:p>
            <a:pPr marL="342900" indent="-342900" algn="l">
              <a:spcBef>
                <a:spcPct val="50000"/>
              </a:spcBef>
              <a:buFontTx/>
              <a:buAutoNum type="arabicPeriod"/>
            </a:pPr>
            <a:r>
              <a:rPr lang="tr-TR" sz="2400" b="1"/>
              <a:t>Knapsack Problemi</a:t>
            </a:r>
          </a:p>
          <a:p>
            <a:pPr marL="342900" indent="-342900" algn="l">
              <a:spcBef>
                <a:spcPct val="50000"/>
              </a:spcBef>
              <a:buFontTx/>
              <a:buAutoNum type="arabicPeriod"/>
            </a:pPr>
            <a:r>
              <a:rPr lang="tr-TR" sz="2400" b="1"/>
              <a:t>Dinamik Programlamaya Giriş</a:t>
            </a:r>
          </a:p>
          <a:p>
            <a:pPr marL="342900" indent="-342900" algn="l">
              <a:spcBef>
                <a:spcPct val="50000"/>
              </a:spcBef>
              <a:buFontTx/>
              <a:buAutoNum type="arabicPeriod"/>
            </a:pPr>
            <a:r>
              <a:rPr lang="tr-TR" sz="2400" b="1"/>
              <a:t>Kaynaklar</a:t>
            </a:r>
          </a:p>
        </p:txBody>
      </p:sp>
    </p:spTree>
  </p:cSld>
  <p:clrMapOvr>
    <a:masterClrMapping/>
  </p:clrMapOvr>
  <p:transition>
    <p:strips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2"/>
          <p:cNvSpPr>
            <a:spLocks noGrp="1" noChangeArrowheads="1"/>
          </p:cNvSpPr>
          <p:nvPr>
            <p:ph type="title"/>
          </p:nvPr>
        </p:nvSpPr>
        <p:spPr/>
        <p:txBody>
          <a:bodyPr/>
          <a:lstStyle/>
          <a:p>
            <a:pPr eaLnBrk="1" hangingPunct="1"/>
            <a:r>
              <a:rPr lang="tr-TR" sz="3200" smtClean="0"/>
              <a:t>Hata Ayıklama</a:t>
            </a:r>
          </a:p>
        </p:txBody>
      </p:sp>
      <p:sp>
        <p:nvSpPr>
          <p:cNvPr id="5123" name="Text Box 3"/>
          <p:cNvSpPr txBox="1">
            <a:spLocks noChangeArrowheads="1"/>
          </p:cNvSpPr>
          <p:nvPr/>
        </p:nvSpPr>
        <p:spPr bwMode="auto">
          <a:xfrm>
            <a:off x="900113" y="2349500"/>
            <a:ext cx="8064500" cy="3786188"/>
          </a:xfrm>
          <a:prstGeom prst="rect">
            <a:avLst/>
          </a:prstGeom>
          <a:noFill/>
          <a:ln w="9525">
            <a:noFill/>
            <a:miter lim="800000"/>
            <a:headEnd/>
            <a:tailEnd/>
          </a:ln>
        </p:spPr>
        <p:txBody>
          <a:bodyPr>
            <a:spAutoFit/>
          </a:bodyPr>
          <a:lstStyle/>
          <a:p>
            <a:pPr algn="l" eaLnBrk="0" hangingPunct="0"/>
            <a:r>
              <a:rPr lang="tr-TR" sz="2400" dirty="0" smtClean="0"/>
              <a:t>Programlama </a:t>
            </a:r>
            <a:r>
              <a:rPr lang="tr-TR" sz="2400" dirty="0"/>
              <a:t>karmaşık bir süreçtir, ve insanlar tarafından yapıldığı için hatalara yol açabilir. Garip nedenlerden dolayı, programlama hatalarına </a:t>
            </a:r>
            <a:r>
              <a:rPr lang="tr-TR" sz="2400" dirty="0" err="1"/>
              <a:t>bug</a:t>
            </a:r>
            <a:r>
              <a:rPr lang="tr-TR" sz="2400" dirty="0"/>
              <a:t> adı verilmektedir, ve bu hataları belirleme ve düzeltme işlemine </a:t>
            </a:r>
            <a:r>
              <a:rPr lang="tr-TR" sz="2400" b="1" dirty="0" err="1"/>
              <a:t>debugging</a:t>
            </a:r>
            <a:r>
              <a:rPr lang="tr-TR" sz="2400" b="1" dirty="0"/>
              <a:t> adı </a:t>
            </a:r>
            <a:r>
              <a:rPr lang="tr-TR" sz="2400" dirty="0"/>
              <a:t>verilmektedir. </a:t>
            </a:r>
          </a:p>
          <a:p>
            <a:pPr algn="l" eaLnBrk="0" hangingPunct="0"/>
            <a:r>
              <a:rPr lang="tr-TR" sz="2400" dirty="0" smtClean="0"/>
              <a:t>(</a:t>
            </a:r>
            <a:r>
              <a:rPr lang="tr-TR" sz="2400" dirty="0" err="1" smtClean="0"/>
              <a:t>Bug</a:t>
            </a:r>
            <a:r>
              <a:rPr lang="tr-TR" sz="2400" dirty="0" smtClean="0"/>
              <a:t> </a:t>
            </a:r>
            <a:r>
              <a:rPr lang="tr-TR" sz="2400" dirty="0"/>
              <a:t>böcek anlamına gelir. Eski dönemlerde odayı kaplayan bilgisayarlarda böcek görülmesi üzerine kullanıldığına dair iddialar var. </a:t>
            </a:r>
            <a:r>
              <a:rPr lang="tr-TR" sz="2400" dirty="0" err="1"/>
              <a:t>Türkçe'de</a:t>
            </a:r>
            <a:r>
              <a:rPr lang="tr-TR" sz="2400" dirty="0"/>
              <a:t> hata ayıklama ifadesini kullanacağımız için aslında bu açıklamanın sadece </a:t>
            </a:r>
            <a:r>
              <a:rPr lang="tr-TR" sz="2400" dirty="0" err="1"/>
              <a:t>ingilizce</a:t>
            </a:r>
            <a:r>
              <a:rPr lang="tr-TR" sz="2400" dirty="0"/>
              <a:t> için geçerli olduğunu belirtmek gerekiyor).</a:t>
            </a:r>
          </a:p>
        </p:txBody>
      </p:sp>
    </p:spTree>
  </p:cSld>
  <p:clrMapOvr>
    <a:masterClrMapping/>
  </p:clrMapOvr>
  <p:transition>
    <p:strips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p:cNvSpPr>
            <a:spLocks noGrp="1" noChangeArrowheads="1"/>
          </p:cNvSpPr>
          <p:nvPr>
            <p:ph type="title"/>
          </p:nvPr>
        </p:nvSpPr>
        <p:spPr/>
        <p:txBody>
          <a:bodyPr/>
          <a:lstStyle/>
          <a:p>
            <a:pPr eaLnBrk="1" hangingPunct="1"/>
            <a:r>
              <a:rPr lang="tr-TR" sz="3200" smtClean="0"/>
              <a:t>Hata Ayıklama</a:t>
            </a:r>
          </a:p>
        </p:txBody>
      </p:sp>
      <p:sp>
        <p:nvSpPr>
          <p:cNvPr id="6147" name="Text Box 3"/>
          <p:cNvSpPr txBox="1">
            <a:spLocks noChangeArrowheads="1"/>
          </p:cNvSpPr>
          <p:nvPr/>
        </p:nvSpPr>
        <p:spPr bwMode="auto">
          <a:xfrm>
            <a:off x="900113" y="2349500"/>
            <a:ext cx="80645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a:defRPr/>
            </a:pPr>
            <a:r>
              <a:rPr lang="tr-TR" sz="2400" dirty="0" smtClean="0"/>
              <a:t> Bir programda üç tür hata oluşabilir : </a:t>
            </a:r>
          </a:p>
          <a:p>
            <a:pPr>
              <a:defRPr/>
            </a:pPr>
            <a:endParaRPr lang="tr-TR" sz="2400" dirty="0" smtClean="0"/>
          </a:p>
          <a:p>
            <a:pPr marL="342900" indent="-342900" algn="l">
              <a:buFont typeface="Arial" pitchFamily="34" charset="0"/>
              <a:buChar char="•"/>
              <a:defRPr/>
            </a:pPr>
            <a:r>
              <a:rPr lang="tr-TR" sz="2400" dirty="0" err="1" smtClean="0"/>
              <a:t>Sözdizimsel</a:t>
            </a:r>
            <a:r>
              <a:rPr lang="tr-TR" sz="2400" dirty="0" smtClean="0"/>
              <a:t> hatalar</a:t>
            </a:r>
          </a:p>
          <a:p>
            <a:pPr marL="342900" indent="-342900" algn="l">
              <a:buFont typeface="Arial" pitchFamily="34" charset="0"/>
              <a:buChar char="•"/>
              <a:defRPr/>
            </a:pPr>
            <a:r>
              <a:rPr lang="tr-TR" sz="2400" dirty="0" smtClean="0"/>
              <a:t>Çalışma zamanı hataları</a:t>
            </a:r>
          </a:p>
          <a:p>
            <a:pPr marL="342900" indent="-342900" algn="l">
              <a:buFont typeface="Arial" pitchFamily="34" charset="0"/>
              <a:buChar char="•"/>
              <a:defRPr/>
            </a:pPr>
            <a:r>
              <a:rPr lang="tr-TR" sz="2400" dirty="0" err="1" smtClean="0"/>
              <a:t>Anlambilimsel</a:t>
            </a:r>
            <a:r>
              <a:rPr lang="tr-TR" sz="2400" dirty="0" smtClean="0"/>
              <a:t> hatalar. </a:t>
            </a:r>
          </a:p>
          <a:p>
            <a:pPr>
              <a:defRPr/>
            </a:pPr>
            <a:endParaRPr lang="tr-TR" sz="2400" dirty="0" smtClean="0"/>
          </a:p>
          <a:p>
            <a:pPr algn="l">
              <a:defRPr/>
            </a:pPr>
            <a:r>
              <a:rPr lang="tr-TR" sz="2400" dirty="0" smtClean="0"/>
              <a:t>Bu hataları daha hızlı belirleyebilmek için ayırt</a:t>
            </a:r>
          </a:p>
          <a:p>
            <a:pPr algn="l">
              <a:defRPr/>
            </a:pPr>
            <a:r>
              <a:rPr lang="tr-TR" sz="2400" dirty="0" smtClean="0"/>
              <a:t>edici özelliklerinin anlatılması önemlidir.</a:t>
            </a:r>
            <a:endParaRPr lang="tr-TR" dirty="0" smtClean="0"/>
          </a:p>
        </p:txBody>
      </p:sp>
    </p:spTree>
  </p:cSld>
  <p:clrMapOvr>
    <a:masterClrMapping/>
  </p:clrMapOvr>
  <p:transition>
    <p:strips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2"/>
          <p:cNvSpPr>
            <a:spLocks noGrp="1" noChangeArrowheads="1"/>
          </p:cNvSpPr>
          <p:nvPr>
            <p:ph type="title"/>
          </p:nvPr>
        </p:nvSpPr>
        <p:spPr/>
        <p:txBody>
          <a:bodyPr/>
          <a:lstStyle/>
          <a:p>
            <a:pPr eaLnBrk="1" hangingPunct="1"/>
            <a:r>
              <a:rPr lang="tr-TR" sz="3200" smtClean="0"/>
              <a:t>Sözdizimsel Hatalar</a:t>
            </a:r>
          </a:p>
        </p:txBody>
      </p:sp>
      <p:sp>
        <p:nvSpPr>
          <p:cNvPr id="7171" name="Text Box 3"/>
          <p:cNvSpPr txBox="1">
            <a:spLocks noChangeArrowheads="1"/>
          </p:cNvSpPr>
          <p:nvPr/>
        </p:nvSpPr>
        <p:spPr bwMode="auto">
          <a:xfrm>
            <a:off x="900113" y="2316163"/>
            <a:ext cx="8064500" cy="1568450"/>
          </a:xfrm>
          <a:prstGeom prst="rect">
            <a:avLst/>
          </a:prstGeom>
          <a:noFill/>
          <a:ln w="9525">
            <a:noFill/>
            <a:miter lim="800000"/>
            <a:headEnd/>
            <a:tailEnd/>
          </a:ln>
        </p:spPr>
        <p:txBody>
          <a:bodyPr>
            <a:spAutoFit/>
          </a:bodyPr>
          <a:lstStyle/>
          <a:p>
            <a:pPr algn="l" eaLnBrk="0" hangingPunct="0"/>
            <a:r>
              <a:rPr lang="tr-TR" sz="2400"/>
              <a:t>	Python bir programı eğer sözdizimsel olarak doğruysa çalıştırabilir; aksi halde,işlem başarısız olur ve bir hata mesajı döndürür. Sözdizimi programın yapısını kasteder ve bu yapı hakkındaki kuralları tanımlar.</a:t>
            </a:r>
          </a:p>
        </p:txBody>
      </p:sp>
      <p:pic>
        <p:nvPicPr>
          <p:cNvPr id="7172" name="Picture 3"/>
          <p:cNvPicPr>
            <a:picLocks noGrp="1" noChangeAspect="1" noChangeArrowheads="1"/>
          </p:cNvPicPr>
          <p:nvPr>
            <p:ph idx="1"/>
          </p:nvPr>
        </p:nvPicPr>
        <p:blipFill>
          <a:blip r:embed="rId2" cstate="print"/>
          <a:srcRect/>
          <a:stretch>
            <a:fillRect/>
          </a:stretch>
        </p:blipFill>
        <p:spPr>
          <a:xfrm>
            <a:off x="900113" y="3862388"/>
            <a:ext cx="7920037" cy="2957512"/>
          </a:xfrm>
        </p:spPr>
      </p:pic>
    </p:spTree>
  </p:cSld>
  <p:clrMapOvr>
    <a:masterClrMapping/>
  </p:clrMapOvr>
  <p:transition>
    <p:strips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p:cNvSpPr>
            <a:spLocks noGrp="1" noChangeArrowheads="1"/>
          </p:cNvSpPr>
          <p:nvPr>
            <p:ph type="title"/>
          </p:nvPr>
        </p:nvSpPr>
        <p:spPr/>
        <p:txBody>
          <a:bodyPr/>
          <a:lstStyle/>
          <a:p>
            <a:pPr eaLnBrk="1" hangingPunct="1"/>
            <a:r>
              <a:rPr lang="tr-TR" sz="3200" smtClean="0"/>
              <a:t>Çalışma Zamanı Hataları</a:t>
            </a:r>
          </a:p>
        </p:txBody>
      </p:sp>
      <p:sp>
        <p:nvSpPr>
          <p:cNvPr id="8195" name="Text Box 3"/>
          <p:cNvSpPr txBox="1">
            <a:spLocks noChangeArrowheads="1"/>
          </p:cNvSpPr>
          <p:nvPr/>
        </p:nvSpPr>
        <p:spPr bwMode="auto">
          <a:xfrm>
            <a:off x="900113" y="2349500"/>
            <a:ext cx="8135937" cy="1938338"/>
          </a:xfrm>
          <a:prstGeom prst="rect">
            <a:avLst/>
          </a:prstGeom>
          <a:noFill/>
          <a:ln w="9525">
            <a:noFill/>
            <a:miter lim="800000"/>
            <a:headEnd/>
            <a:tailEnd/>
          </a:ln>
        </p:spPr>
        <p:txBody>
          <a:bodyPr>
            <a:spAutoFit/>
          </a:bodyPr>
          <a:lstStyle/>
          <a:p>
            <a:pPr algn="l" eaLnBrk="0" hangingPunct="0"/>
            <a:r>
              <a:rPr lang="tr-TR" sz="2400"/>
              <a:t>	İkinci tür hatalar, çalışma zamanı hatalarıdır, bu ismin verilmesinin nedeni program çalıştırılana kadar bu hataların ortaya çıkmamasıdır. Bu hatalara ayrıca istisna (exception) adı da verilmektedir, çünkü istisnai (ve kötü) bir durumun ortaya çıktığını belirtirler. </a:t>
            </a:r>
          </a:p>
        </p:txBody>
      </p:sp>
    </p:spTree>
  </p:cSld>
  <p:clrMapOvr>
    <a:masterClrMapping/>
  </p:clrMapOvr>
  <p:transition>
    <p:strips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p:cNvSpPr>
            <a:spLocks noGrp="1" noChangeArrowheads="1"/>
          </p:cNvSpPr>
          <p:nvPr>
            <p:ph type="title" idx="4294967295"/>
          </p:nvPr>
        </p:nvSpPr>
        <p:spPr/>
        <p:txBody>
          <a:bodyPr/>
          <a:lstStyle/>
          <a:p>
            <a:pPr eaLnBrk="1" hangingPunct="1"/>
            <a:r>
              <a:rPr lang="tr-TR" sz="3200" smtClean="0"/>
              <a:t>Anlambilimsel Hatalar</a:t>
            </a:r>
          </a:p>
        </p:txBody>
      </p:sp>
      <p:sp>
        <p:nvSpPr>
          <p:cNvPr id="9219" name="Text Box 3"/>
          <p:cNvSpPr txBox="1">
            <a:spLocks noChangeArrowheads="1"/>
          </p:cNvSpPr>
          <p:nvPr/>
        </p:nvSpPr>
        <p:spPr bwMode="auto">
          <a:xfrm>
            <a:off x="900113" y="2565400"/>
            <a:ext cx="8064500" cy="2676525"/>
          </a:xfrm>
          <a:prstGeom prst="rect">
            <a:avLst/>
          </a:prstGeom>
          <a:noFill/>
          <a:ln w="9525">
            <a:noFill/>
            <a:miter lim="800000"/>
            <a:headEnd/>
            <a:tailEnd/>
          </a:ln>
        </p:spPr>
        <p:txBody>
          <a:bodyPr>
            <a:spAutoFit/>
          </a:bodyPr>
          <a:lstStyle/>
          <a:p>
            <a:pPr algn="l" eaLnBrk="0" hangingPunct="0"/>
            <a:r>
              <a:rPr lang="tr-TR" sz="2400"/>
              <a:t>	Üçüncü hata tipi </a:t>
            </a:r>
            <a:r>
              <a:rPr lang="tr-TR" sz="2400" b="1"/>
              <a:t>anlambilimsel hatalardır. Programda bir anlambilimsel hata </a:t>
            </a:r>
            <a:r>
              <a:rPr lang="tr-TR" sz="2400"/>
              <a:t>varsa, başarılı bir şekilde çalışmayacaktır, bundan kastedilen bilgisayarın herhangi bir hata mesajı üretmeyeceği, ancak doğru şeyi yapmayacağıdır. </a:t>
            </a:r>
          </a:p>
          <a:p>
            <a:pPr algn="l" eaLnBrk="0" hangingPunct="0"/>
            <a:r>
              <a:rPr lang="tr-TR" sz="2400"/>
              <a:t>	Beklenilenden farklı bir şey yapacaktır. Bilgisayarlar siz ona ne derseniz, onu yapan aygıtlardır.</a:t>
            </a:r>
          </a:p>
        </p:txBody>
      </p:sp>
    </p:spTree>
  </p:cSld>
  <p:clrMapOvr>
    <a:masterClrMapping/>
  </p:clrMapOvr>
  <p:transition>
    <p:strips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2"/>
          <p:cNvSpPr>
            <a:spLocks noGrp="1" noChangeArrowheads="1"/>
          </p:cNvSpPr>
          <p:nvPr>
            <p:ph type="title" idx="4294967295"/>
          </p:nvPr>
        </p:nvSpPr>
        <p:spPr>
          <a:xfrm>
            <a:off x="762000" y="981075"/>
            <a:ext cx="8382000" cy="779463"/>
          </a:xfrm>
        </p:spPr>
        <p:txBody>
          <a:bodyPr/>
          <a:lstStyle/>
          <a:p>
            <a:pPr eaLnBrk="1" hangingPunct="1"/>
            <a:r>
              <a:rPr lang="tr-TR" sz="3200" smtClean="0">
                <a:solidFill>
                  <a:schemeClr val="tx1"/>
                </a:solidFill>
              </a:rPr>
              <a:t/>
            </a:r>
            <a:br>
              <a:rPr lang="tr-TR" sz="3200" smtClean="0">
                <a:solidFill>
                  <a:schemeClr val="tx1"/>
                </a:solidFill>
              </a:rPr>
            </a:br>
            <a:r>
              <a:rPr lang="tr-TR" sz="2800" smtClean="0"/>
              <a:t>Sırt Çantası Problemi (Knapsack Problem) </a:t>
            </a:r>
          </a:p>
        </p:txBody>
      </p:sp>
      <p:sp>
        <p:nvSpPr>
          <p:cNvPr id="10243" name="Dikdörtgen 1"/>
          <p:cNvSpPr>
            <a:spLocks noChangeArrowheads="1"/>
          </p:cNvSpPr>
          <p:nvPr/>
        </p:nvSpPr>
        <p:spPr bwMode="auto">
          <a:xfrm>
            <a:off x="900113" y="2349500"/>
            <a:ext cx="7993062" cy="3784600"/>
          </a:xfrm>
          <a:prstGeom prst="rect">
            <a:avLst/>
          </a:prstGeom>
          <a:noFill/>
          <a:ln w="9525">
            <a:noFill/>
            <a:miter lim="800000"/>
            <a:headEnd/>
            <a:tailEnd/>
          </a:ln>
        </p:spPr>
        <p:txBody>
          <a:bodyPr>
            <a:spAutoFit/>
          </a:bodyPr>
          <a:lstStyle/>
          <a:p>
            <a:pPr algn="l">
              <a:buFont typeface="Arial" charset="0"/>
              <a:buNone/>
            </a:pPr>
            <a:r>
              <a:rPr lang="tr-TR" sz="2400" dirty="0"/>
              <a:t>	Sırt çantası problemi </a:t>
            </a:r>
            <a:r>
              <a:rPr lang="tr-TR" sz="2400" dirty="0" smtClean="0"/>
              <a:t>(</a:t>
            </a:r>
            <a:r>
              <a:rPr lang="tr-TR" sz="2400" dirty="0" err="1" smtClean="0"/>
              <a:t>Knapsack</a:t>
            </a:r>
            <a:r>
              <a:rPr lang="tr-TR" sz="2400" dirty="0" smtClean="0"/>
              <a:t> Problem - SÇP</a:t>
            </a:r>
            <a:r>
              <a:rPr lang="tr-TR" sz="2400" dirty="0"/>
              <a:t>) tam sayılı programlamada en çok uğraşılan problemlerden birisidir. </a:t>
            </a:r>
          </a:p>
          <a:p>
            <a:pPr algn="l">
              <a:buFont typeface="Arial" charset="0"/>
              <a:buNone/>
            </a:pPr>
            <a:r>
              <a:rPr lang="tr-TR" sz="2400" dirty="0"/>
              <a:t>	1950 yılından beri bu türde problemlerin artması sonucu bilgisayar teknolojisi ile çözüm aranan ve çözüm sürelerinin iyileştirmeye çalışılan problemdir. </a:t>
            </a:r>
          </a:p>
          <a:p>
            <a:pPr algn="l">
              <a:buFont typeface="Arial" charset="0"/>
              <a:buNone/>
            </a:pPr>
            <a:r>
              <a:rPr lang="tr-TR" sz="2400" dirty="0"/>
              <a:t>	Bilgisayar kullanımı ile birlikte karşılaşılan problemlerin bir çoğu çözüme ulaşmıştır. Bu tip problemleri incelersek en önemlisinin çözüm sürelerinde görülen uzamalardır. </a:t>
            </a:r>
            <a:endParaRPr lang="tr-TR" sz="2400" b="1" dirty="0">
              <a:cs typeface="Arial" charset="0"/>
            </a:endParaRPr>
          </a:p>
        </p:txBody>
      </p:sp>
    </p:spTree>
  </p:cSld>
  <p:clrMapOvr>
    <a:masterClrMapping/>
  </p:clrMapOvr>
  <p:transition>
    <p:strips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p:cNvSpPr>
            <a:spLocks noGrp="1" noChangeArrowheads="1"/>
          </p:cNvSpPr>
          <p:nvPr>
            <p:ph type="title"/>
          </p:nvPr>
        </p:nvSpPr>
        <p:spPr/>
        <p:txBody>
          <a:bodyPr/>
          <a:lstStyle/>
          <a:p>
            <a:pPr eaLnBrk="1" hangingPunct="1"/>
            <a:r>
              <a:rPr lang="tr-TR" sz="3200" smtClean="0"/>
              <a:t>Torba Problemi</a:t>
            </a:r>
          </a:p>
        </p:txBody>
      </p:sp>
      <p:sp>
        <p:nvSpPr>
          <p:cNvPr id="11267" name="Dikdörtgen 2"/>
          <p:cNvSpPr>
            <a:spLocks noChangeArrowheads="1"/>
          </p:cNvSpPr>
          <p:nvPr/>
        </p:nvSpPr>
        <p:spPr bwMode="auto">
          <a:xfrm>
            <a:off x="719138" y="2492375"/>
            <a:ext cx="8424862" cy="4156075"/>
          </a:xfrm>
          <a:prstGeom prst="rect">
            <a:avLst/>
          </a:prstGeom>
          <a:noFill/>
          <a:ln w="9525">
            <a:noFill/>
            <a:miter lim="800000"/>
            <a:headEnd/>
            <a:tailEnd/>
          </a:ln>
        </p:spPr>
        <p:txBody>
          <a:bodyPr>
            <a:spAutoFit/>
          </a:bodyPr>
          <a:lstStyle/>
          <a:p>
            <a:pPr algn="l"/>
            <a:r>
              <a:rPr lang="tr-TR" dirty="0" smtClean="0"/>
              <a:t>	</a:t>
            </a:r>
            <a:r>
              <a:rPr lang="tr-TR" sz="2400" dirty="0" smtClean="0"/>
              <a:t>Torba </a:t>
            </a:r>
            <a:r>
              <a:rPr lang="tr-TR" sz="2400" dirty="0"/>
              <a:t>problemi basitçe bir torbanın içerisine en fazla eşyanın yerleştirilmesini hedefler. Problem hırsız örneğinden daha iyi anlaşılabilir. Buna göre bir hırsız çantasına </a:t>
            </a:r>
            <a:r>
              <a:rPr lang="tr-TR" sz="2400" dirty="0" smtClean="0"/>
              <a:t>ağırlıkça en </a:t>
            </a:r>
            <a:r>
              <a:rPr lang="tr-TR" sz="2400" dirty="0"/>
              <a:t>az, pahaca en çok eşyayı doldurmak ister. </a:t>
            </a:r>
          </a:p>
          <a:p>
            <a:endParaRPr lang="tr-TR" sz="2400" dirty="0"/>
          </a:p>
          <a:p>
            <a:r>
              <a:rPr lang="tr-TR" sz="2400" dirty="0"/>
              <a:t>Bu durumda her </a:t>
            </a:r>
            <a:r>
              <a:rPr lang="tr-TR" sz="2400" dirty="0" smtClean="0"/>
              <a:t>eşyanın;</a:t>
            </a:r>
            <a:endParaRPr lang="tr-TR" sz="2400" dirty="0"/>
          </a:p>
          <a:p>
            <a:r>
              <a:rPr lang="tr-TR" sz="2400" b="1" dirty="0"/>
              <a:t>Pahası;</a:t>
            </a:r>
            <a:r>
              <a:rPr lang="tr-TR" sz="2400" dirty="0"/>
              <a:t> p</a:t>
            </a:r>
            <a:r>
              <a:rPr lang="tr-TR" sz="2400" baseline="-25000" dirty="0"/>
              <a:t>i</a:t>
            </a:r>
            <a:r>
              <a:rPr lang="tr-TR" sz="2400" dirty="0"/>
              <a:t> </a:t>
            </a:r>
          </a:p>
          <a:p>
            <a:r>
              <a:rPr lang="tr-TR" sz="2400" b="1" dirty="0"/>
              <a:t>Ağırlığı;</a:t>
            </a:r>
            <a:r>
              <a:rPr lang="tr-TR" sz="2400" dirty="0"/>
              <a:t> </a:t>
            </a:r>
            <a:r>
              <a:rPr lang="tr-TR" sz="2400" dirty="0" err="1"/>
              <a:t>a</a:t>
            </a:r>
            <a:r>
              <a:rPr lang="tr-TR" sz="2400" baseline="-25000" dirty="0" err="1"/>
              <a:t>i</a:t>
            </a:r>
            <a:r>
              <a:rPr lang="tr-TR" sz="2400" dirty="0"/>
              <a:t>  </a:t>
            </a:r>
          </a:p>
          <a:p>
            <a:r>
              <a:rPr lang="tr-TR" sz="2400" b="1" dirty="0"/>
              <a:t>Çantanın taşıyabileceği azamî kapasite;</a:t>
            </a:r>
            <a:r>
              <a:rPr lang="tr-TR" sz="2400" dirty="0"/>
              <a:t> </a:t>
            </a:r>
            <a:r>
              <a:rPr lang="tr-TR" sz="2400" dirty="0" err="1"/>
              <a:t>ci</a:t>
            </a:r>
            <a:r>
              <a:rPr lang="tr-TR" sz="2400" dirty="0"/>
              <a:t> </a:t>
            </a:r>
          </a:p>
          <a:p>
            <a:endParaRPr lang="tr-TR" sz="2400" dirty="0"/>
          </a:p>
          <a:p>
            <a:r>
              <a:rPr lang="tr-TR" sz="2400" dirty="0"/>
              <a:t>olarak tanımlansın.</a:t>
            </a:r>
          </a:p>
        </p:txBody>
      </p:sp>
    </p:spTree>
  </p:cSld>
  <p:clrMapOvr>
    <a:masterClrMapping/>
  </p:clrMapOvr>
  <p:transition>
    <p:strips dir="rd"/>
  </p:transition>
  <p:timing>
    <p:tnLst>
      <p:par>
        <p:cTn id="1" dur="indefinite" restart="never" nodeType="tmRoot"/>
      </p:par>
    </p:tnLst>
  </p:timing>
</p:sld>
</file>

<file path=ppt/theme/theme1.xml><?xml version="1.0" encoding="utf-8"?>
<a:theme xmlns:a="http://schemas.openxmlformats.org/drawingml/2006/main" name="Kapsüller">
  <a:themeElements>
    <a:clrScheme name="Kapsüller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Kapsüller">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lnDef>
    <a:txDef>
      <a:spPr bwMode="auto">
        <a:solidFill>
          <a:schemeClr val="tx1">
            <a:lumMod val="20000"/>
            <a:lumOff val="80000"/>
          </a:schemeClr>
        </a:solidFill>
        <a:ln w="38100">
          <a:solidFill>
            <a:srgbClr val="0070C0"/>
          </a:solidFill>
          <a:miter lim="800000"/>
          <a:headEnd/>
          <a:tailEnd/>
        </a:ln>
        <a:effectLst/>
      </a:spPr>
      <a:bodyPr wrap="square">
        <a:spAutoFit/>
      </a:bodyPr>
      <a:lstStyle>
        <a:defPPr algn="l">
          <a:spcBef>
            <a:spcPct val="20000"/>
          </a:spcBef>
          <a:buClr>
            <a:schemeClr val="tx1"/>
          </a:buClr>
          <a:buSzPct val="75000"/>
          <a:buFont typeface="Wingdings" pitchFamily="2" charset="2"/>
          <a:buNone/>
          <a:defRPr sz="2400" dirty="0" smtClean="0"/>
        </a:defPPr>
      </a:lstStyle>
    </a:txDef>
  </a:objectDefaults>
  <a:extraClrSchemeLst>
    <a:extraClrScheme>
      <a:clrScheme name="Kapsüller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Kapsüller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Kapsüller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Kapsüller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Kapsüller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Kapsüller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Kapsüller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Kapsüller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Capsules</Template>
  <TotalTime>1862</TotalTime>
  <Words>263</Words>
  <PresentationFormat>Ekran Gösterisi (4:3)</PresentationFormat>
  <Paragraphs>76</Paragraphs>
  <Slides>14</Slides>
  <Notes>0</Notes>
  <HiddenSlides>0</HiddenSlides>
  <MMClips>0</MMClips>
  <ScaleCrop>false</ScaleCrop>
  <HeadingPairs>
    <vt:vector size="4" baseType="variant">
      <vt:variant>
        <vt:lpstr>Tema</vt:lpstr>
      </vt:variant>
      <vt:variant>
        <vt:i4>1</vt:i4>
      </vt:variant>
      <vt:variant>
        <vt:lpstr>Slayt Başlıkları</vt:lpstr>
      </vt:variant>
      <vt:variant>
        <vt:i4>14</vt:i4>
      </vt:variant>
    </vt:vector>
  </HeadingPairs>
  <TitlesOfParts>
    <vt:vector size="15" baseType="lpstr">
      <vt:lpstr>Kapsüller</vt:lpstr>
      <vt:lpstr>PowerPoint Sunusu</vt:lpstr>
      <vt:lpstr>Konu Başlıkları</vt:lpstr>
      <vt:lpstr>Hata Ayıklama</vt:lpstr>
      <vt:lpstr>Hata Ayıklama</vt:lpstr>
      <vt:lpstr>Sözdizimsel Hatalar</vt:lpstr>
      <vt:lpstr>Çalışma Zamanı Hataları</vt:lpstr>
      <vt:lpstr>Anlambilimsel Hatalar</vt:lpstr>
      <vt:lpstr> Sırt Çantası Problemi (Knapsack Problem) </vt:lpstr>
      <vt:lpstr>Torba Problemi</vt:lpstr>
      <vt:lpstr>0-1 Torba problemi </vt:lpstr>
      <vt:lpstr>Sınırlı Torba Problemi  (Bounded Knapsack Problem)</vt:lpstr>
      <vt:lpstr>Dinamik Programlama</vt:lpstr>
      <vt:lpstr>Dinamik Programlama</vt:lpstr>
      <vt:lpstr>KAYNAKLAR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2010-10-04T07:31:59Z</dcterms:created>
  <dcterms:modified xsi:type="dcterms:W3CDTF">2013-07-05T15:30:19Z</dcterms:modified>
</cp:coreProperties>
</file>