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361" r:id="rId2"/>
    <p:sldId id="257" r:id="rId3"/>
    <p:sldId id="347" r:id="rId4"/>
    <p:sldId id="348" r:id="rId5"/>
    <p:sldId id="349" r:id="rId6"/>
    <p:sldId id="360" r:id="rId7"/>
    <p:sldId id="350" r:id="rId8"/>
    <p:sldId id="352" r:id="rId9"/>
    <p:sldId id="354" r:id="rId10"/>
    <p:sldId id="355" r:id="rId11"/>
    <p:sldId id="356" r:id="rId12"/>
    <p:sldId id="357" r:id="rId13"/>
    <p:sldId id="358" r:id="rId14"/>
    <p:sldId id="359" r:id="rId15"/>
  </p:sldIdLst>
  <p:sldSz cx="9144000" cy="6858000" type="screen4x3"/>
  <p:notesSz cx="7102475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1800"/>
    <a:srgbClr val="33CC33"/>
    <a:srgbClr val="514E4D"/>
    <a:srgbClr val="BA3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4660"/>
  </p:normalViewPr>
  <p:slideViewPr>
    <p:cSldViewPr>
      <p:cViewPr varScale="1">
        <p:scale>
          <a:sx n="69" d="100"/>
          <a:sy n="69" d="100"/>
        </p:scale>
        <p:origin x="-1266" y="-96"/>
      </p:cViewPr>
      <p:guideLst>
        <p:guide orient="horz" pos="4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2482D713-0C9A-4D2F-B7FC-78F60F54BEE2}" type="datetimeFigureOut">
              <a:rPr lang="tr-TR"/>
              <a:pPr>
                <a:defRPr/>
              </a:pPr>
              <a:t>05.07.2013</a:t>
            </a:fld>
            <a:endParaRPr lang="tr-TR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7B6856DE-DD8E-489B-8807-27E76094D38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4430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77B5B331-47CE-4ADC-825E-C55725E2C767}" type="datetimeFigureOut">
              <a:rPr lang="en-US"/>
              <a:pPr>
                <a:defRPr/>
              </a:pPr>
              <a:t>7/5/2013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09DAC66B-61A7-427B-B8A8-2A8F7B2CC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81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BD3DA-5282-4852-A4D7-75A8578CBCDF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BD3DA-5282-4852-A4D7-75A8578CBCDF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BD3DA-5282-4852-A4D7-75A8578CBCDF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BD3DA-5282-4852-A4D7-75A8578CBCDF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BD3DA-5282-4852-A4D7-75A8578CBCDF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BD3DA-5282-4852-A4D7-75A8578CBCDF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BD3DA-5282-4852-A4D7-75A8578CBCDF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BD3DA-5282-4852-A4D7-75A8578CBCDF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BD3DA-5282-4852-A4D7-75A8578CBCD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BD3DA-5282-4852-A4D7-75A8578CBCDF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BD3DA-5282-4852-A4D7-75A8578CBCDF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BD3DA-5282-4852-A4D7-75A8578CBCDF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BD3DA-5282-4852-A4D7-75A8578CBCDF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tr-TR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tr-TR" sz="2400">
                <a:latin typeface="Times New Roman" pitchFamily="18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D0D74DC-CC29-4CC2-9CE2-DFD846E2B2BF}" type="datetime1">
              <a:rPr lang="en-US" smtClean="0"/>
              <a:pPr>
                <a:defRPr/>
              </a:pPr>
              <a:t>7/5/2013</a:t>
            </a:fld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smtClean="0"/>
              <a:t>INDR 553 ASM Project Presentation, Spr. 09, Author Name</a:t>
            </a: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C6CA177A-CD20-4579-BA39-56FAB5C1EA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D74DC-CC29-4CC2-9CE2-DFD846E2B2BF}" type="datetime1">
              <a:rPr lang="en-US" smtClean="0"/>
              <a:pPr>
                <a:defRPr/>
              </a:pPr>
              <a:t>7/5/2013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INDR 553 ASM Project Presentation, Spr. 09, Author Name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A177A-CD20-4579-BA39-56FAB5C1EA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D74DC-CC29-4CC2-9CE2-DFD846E2B2BF}" type="datetime1">
              <a:rPr lang="en-US" smtClean="0"/>
              <a:pPr>
                <a:defRPr/>
              </a:pPr>
              <a:t>7/5/2013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INDR 553 ASM Project Presentation, Spr. 09, Author Name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A177A-CD20-4579-BA39-56FAB5C1EA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D74DC-CC29-4CC2-9CE2-DFD846E2B2BF}" type="datetime1">
              <a:rPr lang="en-US" smtClean="0"/>
              <a:pPr>
                <a:defRPr/>
              </a:pPr>
              <a:t>7/5/2013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INDR 553 ASM Project Presentation, Spr. 09, Author Name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A177A-CD20-4579-BA39-56FAB5C1EA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D74DC-CC29-4CC2-9CE2-DFD846E2B2BF}" type="datetime1">
              <a:rPr lang="en-US" smtClean="0"/>
              <a:pPr>
                <a:defRPr/>
              </a:pPr>
              <a:t>7/5/2013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INDR 553 ASM Project Presentation, Spr. 09, Author Name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A177A-CD20-4579-BA39-56FAB5C1EA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D74DC-CC29-4CC2-9CE2-DFD846E2B2BF}" type="datetime1">
              <a:rPr lang="en-US" smtClean="0"/>
              <a:pPr>
                <a:defRPr/>
              </a:pPr>
              <a:t>7/5/2013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INDR 553 ASM Project Presentation, Spr. 09, Author Name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A177A-CD20-4579-BA39-56FAB5C1EA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D74DC-CC29-4CC2-9CE2-DFD846E2B2BF}" type="datetime1">
              <a:rPr lang="en-US" smtClean="0"/>
              <a:pPr>
                <a:defRPr/>
              </a:pPr>
              <a:t>7/5/2013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INDR 553 ASM Project Presentation, Spr. 09, Author Name</a:t>
            </a: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A177A-CD20-4579-BA39-56FAB5C1EA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D74DC-CC29-4CC2-9CE2-DFD846E2B2BF}" type="datetime1">
              <a:rPr lang="en-US" smtClean="0"/>
              <a:pPr>
                <a:defRPr/>
              </a:pPr>
              <a:t>7/5/2013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INDR 553 ASM Project Presentation, Spr. 09, Author Name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A177A-CD20-4579-BA39-56FAB5C1EA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D74DC-CC29-4CC2-9CE2-DFD846E2B2BF}" type="datetime1">
              <a:rPr lang="en-US" smtClean="0"/>
              <a:pPr>
                <a:defRPr/>
              </a:pPr>
              <a:t>7/5/2013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INDR 553 ASM Project Presentation, Spr. 09, Author Name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A177A-CD20-4579-BA39-56FAB5C1EA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D74DC-CC29-4CC2-9CE2-DFD846E2B2BF}" type="datetime1">
              <a:rPr lang="en-US" smtClean="0"/>
              <a:pPr>
                <a:defRPr/>
              </a:pPr>
              <a:t>7/5/2013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INDR 553 ASM Project Presentation, Spr. 09, Author Name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A177A-CD20-4579-BA39-56FAB5C1EA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D74DC-CC29-4CC2-9CE2-DFD846E2B2BF}" type="datetime1">
              <a:rPr lang="en-US" smtClean="0"/>
              <a:pPr>
                <a:defRPr/>
              </a:pPr>
              <a:t>7/5/2013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INDR 553 ASM Project Presentation, Spr. 09, Author Name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A177A-CD20-4579-BA39-56FAB5C1EA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4100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  <p:sp>
            <p:nvSpPr>
              <p:cNvPr id="4101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tr-TR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4103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  <p:sp>
            <p:nvSpPr>
              <p:cNvPr id="4104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D0D74DC-CC29-4CC2-9CE2-DFD846E2B2BF}" type="datetime1">
              <a:rPr lang="en-US" smtClean="0"/>
              <a:pPr>
                <a:defRPr/>
              </a:pPr>
              <a:t>7/5/2013</a:t>
            </a:fld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smtClean="0"/>
              <a:t>INDR 553 ASM Project Presentation, Spr. 09, Author Name</a:t>
            </a: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CA177A-CD20-4579-BA39-56FAB5C1EA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strips dir="r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cw.mit.edu/courses/electrical-engineering-and-computer-science/6-00-introduction-to-computer-science-and-programming-fall-2008/lecture-video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lgisayarkavramlari.com/2007/12/03/parcala-fethet-yontemi-divide-and-conqu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etin kutusu"/>
          <p:cNvSpPr txBox="1"/>
          <p:nvPr/>
        </p:nvSpPr>
        <p:spPr>
          <a:xfrm>
            <a:off x="3400679" y="1071546"/>
            <a:ext cx="3215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FIRAT ÜNİVERSİTESİ</a:t>
            </a:r>
          </a:p>
          <a:p>
            <a:pPr algn="ctr"/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TEKNOLOJİ FAKÜLTESİ</a:t>
            </a:r>
            <a:endParaRPr lang="tr-T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357158" y="4175004"/>
            <a:ext cx="3286148" cy="1477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DERLEYENLER: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Ahmet Can ÇAKIL</a:t>
            </a:r>
          </a:p>
          <a:p>
            <a:r>
              <a:rPr lang="tr-TR" b="1" smtClean="0">
                <a:latin typeface="Times New Roman" pitchFamily="18" charset="0"/>
                <a:cs typeface="Times New Roman" pitchFamily="18" charset="0"/>
              </a:rPr>
              <a:t>Ali </a:t>
            </a: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Murat GARİPCAN 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Özgür AYDIN 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Şahin KARA</a:t>
            </a:r>
          </a:p>
        </p:txBody>
      </p:sp>
      <p:sp>
        <p:nvSpPr>
          <p:cNvPr id="7" name="6 Metin kutusu"/>
          <p:cNvSpPr txBox="1"/>
          <p:nvPr/>
        </p:nvSpPr>
        <p:spPr bwMode="auto">
          <a:xfrm>
            <a:off x="3786182" y="4786322"/>
            <a:ext cx="463492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KONTROL : </a:t>
            </a:r>
            <a:r>
              <a:rPr lang="tr-T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tr-TR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Asaf</a:t>
            </a:r>
            <a:r>
              <a:rPr lang="tr-T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VAROL</a:t>
            </a:r>
          </a:p>
        </p:txBody>
      </p:sp>
      <p:sp>
        <p:nvSpPr>
          <p:cNvPr id="8" name="7 Metin kutusu"/>
          <p:cNvSpPr txBox="1"/>
          <p:nvPr/>
        </p:nvSpPr>
        <p:spPr bwMode="auto">
          <a:xfrm>
            <a:off x="357158" y="3786190"/>
            <a:ext cx="8164607" cy="38472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KONU : </a:t>
            </a:r>
            <a:r>
              <a:rPr lang="tr-TR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DİNAMİK</a:t>
            </a:r>
            <a:r>
              <a:rPr lang="tr-TR" sz="1900" b="1" dirty="0" smtClean="0">
                <a:latin typeface="Times New Roman" pitchFamily="18" charset="0"/>
                <a:cs typeface="Times New Roman" pitchFamily="18" charset="0"/>
              </a:rPr>
              <a:t> PROGRAMLAMA ve ÖRTÜŞEN ALT PROBLEMLER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8458200" cy="990600"/>
          </a:xfrm>
        </p:spPr>
        <p:txBody>
          <a:bodyPr/>
          <a:lstStyle/>
          <a:p>
            <a:pPr eaLnBrk="1" hangingPunct="1"/>
            <a:r>
              <a:rPr lang="tr-TR" sz="2800" dirty="0" smtClean="0"/>
              <a:t>Dinamik Programlama ve Optimum Altyapılar</a:t>
            </a:r>
            <a:endParaRPr lang="en-US" sz="280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7A3514-F06F-42F8-A011-A0F862623D89}" type="slidenum">
              <a:rPr lang="en-US" smtClean="0">
                <a:latin typeface="Gill Sans MT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mtClean="0">
              <a:latin typeface="Gill Sans MT" pitchFamily="34" charset="0"/>
              <a:cs typeface="Arial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0" y="1295400"/>
            <a:ext cx="8229600" cy="4937125"/>
          </a:xfrm>
        </p:spPr>
        <p:txBody>
          <a:bodyPr/>
          <a:lstStyle/>
          <a:p>
            <a:pPr algn="just" eaLnBrk="1" hangingPunct="1"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		</a:t>
            </a:r>
          </a:p>
          <a:p>
            <a:pPr algn="just" eaLnBrk="1" hangingPunct="1"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  </a:t>
            </a:r>
            <a:r>
              <a:rPr lang="tr-TR" sz="2000" b="1" dirty="0" smtClean="0">
                <a:solidFill>
                  <a:schemeClr val="accent1"/>
                </a:solidFill>
              </a:rPr>
              <a:t>Çözüm</a:t>
            </a:r>
          </a:p>
          <a:p>
            <a:pPr algn="just" eaLnBrk="1" hangingPunct="1"/>
            <a:endParaRPr lang="tr-TR" sz="1800" b="1" dirty="0" smtClean="0">
              <a:solidFill>
                <a:srgbClr val="FF0000"/>
              </a:solidFill>
              <a:latin typeface="+mn-lt"/>
            </a:endParaRPr>
          </a:p>
          <a:p>
            <a:pPr algn="just" eaLnBrk="1" hangingPunct="1"/>
            <a:r>
              <a:rPr lang="tr-TR" sz="1800" b="1" dirty="0" smtClean="0">
                <a:solidFill>
                  <a:srgbClr val="FF0000"/>
                </a:solidFill>
                <a:latin typeface="+mn-lt"/>
              </a:rPr>
              <a:t>1. Yol(Dinamik Olmayan Yöntem):</a:t>
            </a:r>
          </a:p>
          <a:p>
            <a:pPr algn="just" eaLnBrk="1" hangingPunct="1">
              <a:buNone/>
            </a:pPr>
            <a:endParaRPr lang="tr-TR" sz="2000" dirty="0" smtClean="0">
              <a:latin typeface="+mn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819400"/>
            <a:ext cx="6629400" cy="99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graphicFrame>
        <p:nvGraphicFramePr>
          <p:cNvPr id="13" name="12 Tablo"/>
          <p:cNvGraphicFramePr>
            <a:graphicFrameLocks noGrp="1"/>
          </p:cNvGraphicFramePr>
          <p:nvPr/>
        </p:nvGraphicFramePr>
        <p:xfrm>
          <a:off x="990600" y="3962400"/>
          <a:ext cx="7543801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6800"/>
                <a:gridCol w="1143000"/>
                <a:gridCol w="2971800"/>
                <a:gridCol w="14478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i değerleri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j değerleri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Alt dizi sınırları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Dizi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/>
                        <a:t>Max</a:t>
                      </a:r>
                      <a:r>
                        <a:rPr lang="tr-TR" sz="1400" dirty="0" smtClean="0"/>
                        <a:t>.Top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0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(0,1)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[1,2,-5,4,7,-2]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0,1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(0,2)-(1,2)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[1,2,-5,4,7,-2]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0,1,2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(0,3)-(1,3)-(2,3)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[1,2,-5,4,7,-2]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-2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0,1,2,3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(0,4)-(1,4)-(2,4)-(3,4)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[1,2,-5,4,7,-2]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0,1,2,3,4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(0,5)-(1,5)-(2,5)-(3,5)-(4,5)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[1,2,-5,4,7,-2]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11</a:t>
                      </a:r>
                      <a:endParaRPr lang="tr-TR" dirty="0">
                        <a:solidFill>
                          <a:srgbClr val="FE18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500" dirty="0" smtClean="0"/>
                        <a:t>0,1,2,3,4,5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500" dirty="0" smtClean="0"/>
                        <a:t>(0,6)-(1,6)-(2,6)-(3,6)-(4,6)-(5,6)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[1,2,-5,4,7,-2]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8458200" cy="990600"/>
          </a:xfrm>
        </p:spPr>
        <p:txBody>
          <a:bodyPr/>
          <a:lstStyle/>
          <a:p>
            <a:pPr eaLnBrk="1" hangingPunct="1"/>
            <a:r>
              <a:rPr lang="tr-TR" sz="2800" dirty="0" smtClean="0"/>
              <a:t>Dinamik Programlama ve Optimum Altyapılar</a:t>
            </a:r>
            <a:endParaRPr lang="en-US" sz="280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7A3514-F06F-42F8-A011-A0F862623D89}" type="slidenum">
              <a:rPr lang="en-US" smtClean="0">
                <a:latin typeface="Gill Sans MT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mtClean="0">
              <a:latin typeface="Gill Sans MT" pitchFamily="34" charset="0"/>
              <a:cs typeface="Arial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158875"/>
            <a:ext cx="8229600" cy="4937125"/>
          </a:xfrm>
        </p:spPr>
        <p:txBody>
          <a:bodyPr/>
          <a:lstStyle/>
          <a:p>
            <a:pPr algn="just" eaLnBrk="1" hangingPunct="1">
              <a:buNone/>
            </a:pPr>
            <a:endParaRPr lang="tr-TR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r>
              <a:rPr lang="tr-TR" sz="2000" b="1" dirty="0" smtClean="0">
                <a:solidFill>
                  <a:schemeClr val="accent1"/>
                </a:solidFill>
              </a:rPr>
              <a:t>		Çözüm</a:t>
            </a:r>
          </a:p>
          <a:p>
            <a:pPr algn="just" eaLnBrk="1" hangingPunct="1"/>
            <a:endParaRPr lang="tr-TR" sz="1800" b="1" dirty="0" smtClean="0">
              <a:solidFill>
                <a:srgbClr val="FF0000"/>
              </a:solidFill>
              <a:latin typeface="+mn-lt"/>
            </a:endParaRPr>
          </a:p>
          <a:p>
            <a:pPr algn="just" eaLnBrk="1" hangingPunct="1"/>
            <a:endParaRPr lang="tr-TR" sz="1800" b="1" dirty="0" smtClean="0">
              <a:solidFill>
                <a:srgbClr val="FF0000"/>
              </a:solidFill>
              <a:latin typeface="+mn-lt"/>
            </a:endParaRPr>
          </a:p>
          <a:p>
            <a:pPr algn="just" eaLnBrk="1" hangingPunct="1">
              <a:buNone/>
            </a:pPr>
            <a:r>
              <a:rPr lang="tr-TR" sz="1800" b="1" dirty="0" smtClean="0">
                <a:solidFill>
                  <a:srgbClr val="FF0000"/>
                </a:solidFill>
                <a:latin typeface="+mn-lt"/>
              </a:rPr>
              <a:t>		2. Yol(Dinamik Yöntem):</a:t>
            </a:r>
          </a:p>
          <a:p>
            <a:pPr algn="just" eaLnBrk="1" hangingPunct="1">
              <a:buNone/>
            </a:pPr>
            <a:endParaRPr lang="tr-TR" sz="2000" dirty="0" smtClean="0">
              <a:latin typeface="+mn-lt"/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1219200" y="2971800"/>
            <a:ext cx="6635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t= Sol sınırdan dizinin ilgili elemanına kadar olan toplam</a:t>
            </a:r>
          </a:p>
          <a:p>
            <a:r>
              <a:rPr lang="tr-TR" dirty="0" smtClean="0"/>
              <a:t>s= En yüksek toplam değeri</a:t>
            </a:r>
          </a:p>
          <a:p>
            <a:r>
              <a:rPr lang="tr-TR" dirty="0" err="1" smtClean="0"/>
              <a:t>bounds</a:t>
            </a:r>
            <a:r>
              <a:rPr lang="tr-TR" dirty="0" smtClean="0"/>
              <a:t>= En yüksek toplamı veren alt dizinin ana dizi içindeki sınırları</a:t>
            </a:r>
            <a:endParaRPr lang="tr-T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91000"/>
            <a:ext cx="5791200" cy="228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8458200" cy="990600"/>
          </a:xfrm>
        </p:spPr>
        <p:txBody>
          <a:bodyPr/>
          <a:lstStyle/>
          <a:p>
            <a:pPr eaLnBrk="1" hangingPunct="1"/>
            <a:r>
              <a:rPr lang="tr-TR" sz="2800" dirty="0" smtClean="0"/>
              <a:t>Dinamik Programlama ve Optimum Altyapılar</a:t>
            </a:r>
            <a:endParaRPr lang="en-US" sz="280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7A3514-F06F-42F8-A011-A0F862623D89}" type="slidenum">
              <a:rPr lang="en-US" smtClean="0">
                <a:latin typeface="Gill Sans MT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mtClean="0">
              <a:latin typeface="Gill Sans MT" pitchFamily="34" charset="0"/>
              <a:cs typeface="Arial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158875"/>
            <a:ext cx="8229600" cy="4937125"/>
          </a:xfrm>
        </p:spPr>
        <p:txBody>
          <a:bodyPr/>
          <a:lstStyle/>
          <a:p>
            <a:pPr algn="just" eaLnBrk="1" hangingPunct="1">
              <a:buNone/>
            </a:pPr>
            <a:endParaRPr lang="tr-TR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r>
              <a:rPr lang="tr-TR" sz="2000" b="1" dirty="0" smtClean="0">
                <a:solidFill>
                  <a:schemeClr val="accent1"/>
                </a:solidFill>
              </a:rPr>
              <a:t>		Çözüm:</a:t>
            </a:r>
          </a:p>
          <a:p>
            <a:pPr algn="just" eaLnBrk="1" hangingPunct="1"/>
            <a:endParaRPr lang="tr-TR" sz="1800" b="1" dirty="0" smtClean="0">
              <a:solidFill>
                <a:srgbClr val="FF0000"/>
              </a:solidFill>
              <a:latin typeface="+mn-lt"/>
            </a:endParaRPr>
          </a:p>
          <a:p>
            <a:pPr algn="just" eaLnBrk="1" hangingPunct="1">
              <a:buNone/>
            </a:pPr>
            <a:r>
              <a:rPr lang="tr-TR" sz="1800" b="1" dirty="0" smtClean="0">
                <a:solidFill>
                  <a:srgbClr val="FF0000"/>
                </a:solidFill>
                <a:latin typeface="+mn-lt"/>
              </a:rPr>
              <a:t>		2. Yol(Dinamik Yöntem):</a:t>
            </a:r>
          </a:p>
          <a:p>
            <a:pPr algn="just" eaLnBrk="1" hangingPunct="1">
              <a:buNone/>
            </a:pPr>
            <a:endParaRPr lang="tr-TR" sz="2000" dirty="0" smtClean="0">
              <a:latin typeface="+mn-lt"/>
            </a:endParaRPr>
          </a:p>
        </p:txBody>
      </p:sp>
      <p:pic>
        <p:nvPicPr>
          <p:cNvPr id="3074" name="Picture 2" descr="C:\Users\ALİ MURAT\Desktop\aalalak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514600"/>
            <a:ext cx="7315200" cy="26670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838200" y="990600"/>
            <a:ext cx="8458200" cy="990600"/>
          </a:xfrm>
        </p:spPr>
        <p:txBody>
          <a:bodyPr/>
          <a:lstStyle/>
          <a:p>
            <a:pPr eaLnBrk="1" hangingPunct="1"/>
            <a:r>
              <a:rPr lang="tr-TR" dirty="0" smtClean="0"/>
              <a:t>Dinamik Programlama ve Optimum Altyapılar</a:t>
            </a:r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7A3514-F06F-42F8-A011-A0F862623D89}" type="slidenum">
              <a:rPr lang="en-US" smtClean="0">
                <a:latin typeface="Gill Sans MT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mtClean="0">
              <a:latin typeface="Gill Sans MT" pitchFamily="34" charset="0"/>
              <a:cs typeface="Arial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0" y="1920875"/>
            <a:ext cx="3581400" cy="4937125"/>
          </a:xfrm>
        </p:spPr>
        <p:txBody>
          <a:bodyPr/>
          <a:lstStyle/>
          <a:p>
            <a:pPr algn="just" eaLnBrk="1" hangingPunct="1">
              <a:buNone/>
            </a:pPr>
            <a:endParaRPr lang="tr-TR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Sonuç:</a:t>
            </a:r>
          </a:p>
          <a:p>
            <a:pPr algn="just" eaLnBrk="1" hangingPunct="1"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	</a:t>
            </a:r>
          </a:p>
          <a:p>
            <a:pPr algn="just" eaLnBrk="1" hangingPunct="1">
              <a:buNone/>
            </a:pPr>
            <a:r>
              <a:rPr lang="tr-TR" sz="1600" dirty="0" smtClean="0"/>
              <a:t>	Bu problemde "global en iyi" çözüm, global en yüksek toplama sahip alt dizi ile ilişkilidir, her aşamada o ana kadar gördüklerimizi kullanarak karar veririz. Yani her aşamada, o ana kadarki en iyi sonucu biliriz fakat bir sonraki aşamaya geçmeden bu aşamada gördüklerimizle değerlendirip değiştirebiliriz. Problemin en iyi altyapı özelliğine sahip olması budur.</a:t>
            </a:r>
            <a:endParaRPr lang="tr-TR" sz="1600" dirty="0" smtClean="0">
              <a:latin typeface="+mn-lt"/>
            </a:endParaRPr>
          </a:p>
        </p:txBody>
      </p:sp>
      <p:pic>
        <p:nvPicPr>
          <p:cNvPr id="5122" name="Picture 2" descr="http://ismailari.com/wp-content/uploads/2010/06/msum_performa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667000"/>
            <a:ext cx="4381500" cy="3571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762000" y="914400"/>
            <a:ext cx="8458200" cy="990600"/>
          </a:xfrm>
        </p:spPr>
        <p:txBody>
          <a:bodyPr/>
          <a:lstStyle/>
          <a:p>
            <a:pPr eaLnBrk="1" hangingPunct="1"/>
            <a:r>
              <a:rPr lang="tr-TR" dirty="0" smtClean="0"/>
              <a:t>Kaynaklar</a:t>
            </a:r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7A3514-F06F-42F8-A011-A0F862623D89}" type="slidenum">
              <a:rPr lang="en-US" smtClean="0">
                <a:latin typeface="Gill Sans MT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mtClean="0">
              <a:latin typeface="Gill Sans MT" pitchFamily="34" charset="0"/>
              <a:cs typeface="Arial" charset="0"/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990600" y="26670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[1] http://ocw.mit.edu/courses/electrical-engineering-and-computer-science/6-00-introduction-to-computer-science-and-programming-fall-2008/lecture-videos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endParaRPr lang="tr-TR" u="sng" dirty="0" smtClean="0"/>
          </a:p>
          <a:p>
            <a:r>
              <a:rPr lang="tr-TR" dirty="0" smtClean="0"/>
              <a:t>[2] http://e-</a:t>
            </a:r>
            <a:r>
              <a:rPr lang="tr-TR" dirty="0" err="1" smtClean="0"/>
              <a:t>bergi</a:t>
            </a:r>
            <a:r>
              <a:rPr lang="tr-TR" dirty="0" smtClean="0"/>
              <a:t>.com/2008/Mart/Dinamik-Programlama</a:t>
            </a:r>
          </a:p>
          <a:p>
            <a:endParaRPr lang="tr-TR" dirty="0" smtClean="0"/>
          </a:p>
          <a:p>
            <a:r>
              <a:rPr lang="tr-TR" dirty="0" smtClean="0"/>
              <a:t>[3] http://burakisikli.wordpress.com/2009/08/14/dinamik-programlamadynamic-programming/</a:t>
            </a:r>
          </a:p>
          <a:p>
            <a:endParaRPr lang="tr-TR" dirty="0" smtClean="0"/>
          </a:p>
          <a:p>
            <a:r>
              <a:rPr lang="tr-TR" dirty="0" smtClean="0"/>
              <a:t>[4] http://ismailari.com/?s=dinamik+programlama</a:t>
            </a:r>
          </a:p>
          <a:p>
            <a:endParaRPr lang="tr-TR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914400" y="914400"/>
            <a:ext cx="8229600" cy="990600"/>
          </a:xfrm>
        </p:spPr>
        <p:txBody>
          <a:bodyPr/>
          <a:lstStyle/>
          <a:p>
            <a:pPr eaLnBrk="1" hangingPunct="1"/>
            <a:r>
              <a:rPr lang="tr-TR" dirty="0" smtClean="0"/>
              <a:t>İÇERİK</a:t>
            </a:r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7A3514-F06F-42F8-A011-A0F862623D89}" type="slidenum">
              <a:rPr lang="en-US" smtClean="0">
                <a:latin typeface="Gill Sans MT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Gill Sans MT" pitchFamily="34" charset="0"/>
              <a:cs typeface="Arial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920875"/>
            <a:ext cx="8229600" cy="4937125"/>
          </a:xfrm>
        </p:spPr>
        <p:txBody>
          <a:bodyPr/>
          <a:lstStyle/>
          <a:p>
            <a:pPr eaLnBrk="1" hangingPunct="1"/>
            <a:r>
              <a:rPr lang="tr-TR" sz="2000" dirty="0" smtClean="0"/>
              <a:t>Dinamik Programlama</a:t>
            </a:r>
          </a:p>
          <a:p>
            <a:pPr eaLnBrk="1" hangingPunct="1"/>
            <a:r>
              <a:rPr lang="tr-TR" sz="2000" dirty="0" smtClean="0"/>
              <a:t>Dinamik Programlama ve Örtüşen Alt Problemler</a:t>
            </a:r>
          </a:p>
          <a:p>
            <a:pPr eaLnBrk="1" hangingPunct="1"/>
            <a:r>
              <a:rPr lang="tr-TR" sz="2000" dirty="0" smtClean="0"/>
              <a:t>Dinamik Programlama ve Optimum (En iyi) Alt Yapılar</a:t>
            </a:r>
          </a:p>
          <a:p>
            <a:pPr eaLnBrk="1" hangingPunct="1"/>
            <a:r>
              <a:rPr lang="tr-TR" sz="2000" dirty="0" smtClean="0">
                <a:latin typeface="Gill Sans MT" pitchFamily="34" charset="0"/>
              </a:rPr>
              <a:t>Kaynaklar</a:t>
            </a:r>
            <a:endParaRPr lang="en-US" sz="2000" dirty="0" smtClean="0">
              <a:latin typeface="Gill Sans MT" pitchFamily="34" charset="0"/>
            </a:endParaRPr>
          </a:p>
          <a:p>
            <a:pPr eaLnBrk="1" hangingPunct="1"/>
            <a:endParaRPr lang="en-US" sz="2400" b="1" dirty="0" smtClean="0">
              <a:latin typeface="Gill Sans MT" pitchFamily="34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914400" y="914400"/>
            <a:ext cx="8229600" cy="990600"/>
          </a:xfrm>
        </p:spPr>
        <p:txBody>
          <a:bodyPr/>
          <a:lstStyle/>
          <a:p>
            <a:pPr eaLnBrk="1" hangingPunct="1"/>
            <a:r>
              <a:rPr lang="tr-TR" dirty="0" smtClean="0"/>
              <a:t>Dinamik Programlama</a:t>
            </a:r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7A3514-F06F-42F8-A011-A0F862623D89}" type="slidenum">
              <a:rPr lang="en-US" smtClean="0">
                <a:latin typeface="Gill Sans MT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latin typeface="Gill Sans MT" pitchFamily="34" charset="0"/>
              <a:cs typeface="Arial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2590800"/>
            <a:ext cx="7848600" cy="3657600"/>
          </a:xfrm>
        </p:spPr>
        <p:txBody>
          <a:bodyPr/>
          <a:lstStyle/>
          <a:p>
            <a:pPr algn="just" eaLnBrk="1" hangingPunct="1"/>
            <a:r>
              <a:rPr lang="tr-TR" sz="1800" dirty="0" smtClean="0"/>
              <a:t>Bir problem tahlil ve çözüm yöntemi olan dinamik programlama yapı olarak </a:t>
            </a:r>
            <a:r>
              <a:rPr lang="tr-TR" sz="1800" dirty="0" smtClean="0">
                <a:hlinkClick r:id="rId3"/>
              </a:rPr>
              <a:t>parçala fethet</a:t>
            </a:r>
            <a:r>
              <a:rPr lang="tr-TR" sz="1800" dirty="0" smtClean="0"/>
              <a:t> yöntemine benzer. Tek farkı problemi parçalara böldükten sonra aynı problemin tekrarı olan parçaları bir kerede çözüp her tekrar için ayrı bir çözüm yapmamasıdır.</a:t>
            </a:r>
          </a:p>
          <a:p>
            <a:pPr algn="just" eaLnBrk="1" hangingPunct="1"/>
            <a:endParaRPr lang="tr-TR" sz="1800" dirty="0" smtClean="0"/>
          </a:p>
          <a:p>
            <a:pPr algn="just" eaLnBrk="1" hangingPunct="1"/>
            <a:r>
              <a:rPr lang="tr-TR" sz="1800" dirty="0" smtClean="0"/>
              <a:t>Dinamik programlama bir başka açıdan bakıldığında ise bir optimizasyon tekniğidir.</a:t>
            </a:r>
          </a:p>
          <a:p>
            <a:pPr algn="just" eaLnBrk="1" hangingPunct="1"/>
            <a:endParaRPr lang="tr-TR" sz="1800" dirty="0" smtClean="0"/>
          </a:p>
          <a:p>
            <a:pPr algn="just" eaLnBrk="1" hangingPunct="1"/>
            <a:r>
              <a:rPr lang="tr-TR" sz="1800" dirty="0" err="1" smtClean="0"/>
              <a:t>Özyinemeli</a:t>
            </a:r>
            <a:r>
              <a:rPr lang="tr-TR" sz="1800" dirty="0" smtClean="0"/>
              <a:t> (</a:t>
            </a:r>
            <a:r>
              <a:rPr lang="tr-TR" sz="1800" dirty="0" err="1" smtClean="0"/>
              <a:t>rekürsif</a:t>
            </a:r>
            <a:r>
              <a:rPr lang="tr-TR" sz="1800" dirty="0" smtClean="0"/>
              <a:t>) çözüme sahip problemlerde dinamik programlama problem çözüm yolumuzun verimini olağanüstü bir biçimde artırmaktadır.</a:t>
            </a:r>
          </a:p>
          <a:p>
            <a:pPr algn="just" eaLnBrk="1" hangingPunct="1">
              <a:buNone/>
            </a:pPr>
            <a:endParaRPr lang="tr-TR" sz="1800" b="1" dirty="0" smtClean="0">
              <a:latin typeface="Gill Sans MT" pitchFamily="34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762000" y="914400"/>
            <a:ext cx="8229600" cy="990600"/>
          </a:xfrm>
        </p:spPr>
        <p:txBody>
          <a:bodyPr/>
          <a:lstStyle/>
          <a:p>
            <a:pPr eaLnBrk="1" hangingPunct="1"/>
            <a:r>
              <a:rPr lang="tr-TR" dirty="0" smtClean="0"/>
              <a:t>Dinamik Programlama</a:t>
            </a:r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7A3514-F06F-42F8-A011-A0F862623D89}" type="slidenum">
              <a:rPr lang="en-US" smtClean="0">
                <a:latin typeface="Gill Sans MT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>
              <a:latin typeface="Gill Sans MT" pitchFamily="34" charset="0"/>
              <a:cs typeface="Arial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0" y="2438400"/>
            <a:ext cx="8382000" cy="4175125"/>
          </a:xfrm>
        </p:spPr>
        <p:txBody>
          <a:bodyPr/>
          <a:lstStyle/>
          <a:p>
            <a:pPr>
              <a:buNone/>
            </a:pPr>
            <a:r>
              <a:rPr lang="tr-TR" sz="1800" dirty="0" smtClean="0"/>
              <a:t>Dinamik programlama uygulamalarımızda temel olarak;</a:t>
            </a:r>
          </a:p>
          <a:p>
            <a:pPr>
              <a:buNone/>
            </a:pPr>
            <a:endParaRPr lang="tr-TR" sz="1800" dirty="0" smtClean="0"/>
          </a:p>
          <a:p>
            <a:r>
              <a:rPr lang="tr-TR" sz="1800" dirty="0" smtClean="0"/>
              <a:t>çözümü aynı olan alt-problemler,</a:t>
            </a:r>
          </a:p>
          <a:p>
            <a:endParaRPr lang="tr-TR" sz="1800" dirty="0" smtClean="0"/>
          </a:p>
          <a:p>
            <a:r>
              <a:rPr lang="tr-TR" sz="1800" dirty="0" smtClean="0"/>
              <a:t>büyük bir problemi küçük parçalara bölmek ve bu küçük parçaları kullanarak baştaki büyük problemimizin sonucuna ulaşmak,</a:t>
            </a:r>
          </a:p>
          <a:p>
            <a:endParaRPr lang="tr-TR" sz="1800" dirty="0" smtClean="0"/>
          </a:p>
          <a:p>
            <a:r>
              <a:rPr lang="tr-TR" sz="1800" dirty="0" smtClean="0"/>
              <a:t>çözdüğümüz her alt-problemin sonucunu bir yere not almak ve gerektiğinde bu sonucu kullanarak aynı problemi tekrar tekrar çözmeyi engellemek, </a:t>
            </a:r>
          </a:p>
          <a:p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gibi üç ayrı teknikten faydalanılmaktadır.</a:t>
            </a:r>
            <a:endParaRPr lang="tr-TR" sz="18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990600"/>
          </a:xfrm>
        </p:spPr>
        <p:txBody>
          <a:bodyPr/>
          <a:lstStyle/>
          <a:p>
            <a:pPr eaLnBrk="1" hangingPunct="1"/>
            <a:r>
              <a:rPr lang="tr-TR" sz="2800" dirty="0" smtClean="0"/>
              <a:t>Dinamik Programlama ve Örtüşen Alt problemler</a:t>
            </a:r>
            <a:endParaRPr lang="en-US" sz="280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7A3514-F06F-42F8-A011-A0F862623D89}" type="slidenum">
              <a:rPr lang="en-US" smtClean="0">
                <a:latin typeface="Gill Sans MT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mtClean="0">
              <a:latin typeface="Gill Sans MT" pitchFamily="34" charset="0"/>
              <a:cs typeface="Arial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800" y="2286000"/>
            <a:ext cx="7772400" cy="4937125"/>
          </a:xfrm>
        </p:spPr>
        <p:txBody>
          <a:bodyPr/>
          <a:lstStyle/>
          <a:p>
            <a:r>
              <a:rPr lang="tr-TR" sz="1800" dirty="0" smtClean="0"/>
              <a:t>Dinamik programlamanın çok güzel ve zekice kullanılabileceği temel bir problem olan </a:t>
            </a:r>
            <a:r>
              <a:rPr lang="tr-TR" sz="1800" dirty="0" err="1" smtClean="0"/>
              <a:t>Fibonacci</a:t>
            </a:r>
            <a:r>
              <a:rPr lang="tr-TR" sz="1800" dirty="0" smtClean="0"/>
              <a:t> dizisi üzerinden dinamik programlamanın ne olduğunu daha net bir şekilde inceleyelim.</a:t>
            </a:r>
          </a:p>
          <a:p>
            <a:pPr>
              <a:buNone/>
            </a:pPr>
            <a:endParaRPr lang="tr-TR" sz="1800" dirty="0" smtClean="0"/>
          </a:p>
        </p:txBody>
      </p:sp>
      <p:pic>
        <p:nvPicPr>
          <p:cNvPr id="61444" name="Picture 4" descr="C:\Users\ALİ MURAT\Desktop\Ekran Alıntısı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91000"/>
            <a:ext cx="3657600" cy="533400"/>
          </a:xfrm>
          <a:prstGeom prst="rect">
            <a:avLst/>
          </a:prstGeom>
          <a:noFill/>
        </p:spPr>
      </p:pic>
      <p:pic>
        <p:nvPicPr>
          <p:cNvPr id="6144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5791200"/>
            <a:ext cx="1038225" cy="3429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1451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4343400"/>
            <a:ext cx="1314450" cy="3048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7" name="16 Bükülü Ok"/>
          <p:cNvSpPr/>
          <p:nvPr/>
        </p:nvSpPr>
        <p:spPr>
          <a:xfrm>
            <a:off x="6477000" y="4495800"/>
            <a:ext cx="533400" cy="228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9" name="18 Bükülü Ok"/>
          <p:cNvSpPr/>
          <p:nvPr/>
        </p:nvSpPr>
        <p:spPr>
          <a:xfrm flipV="1">
            <a:off x="6477000" y="5791200"/>
            <a:ext cx="609600" cy="228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4648200"/>
            <a:ext cx="63627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23 Metin kutusu"/>
          <p:cNvSpPr txBox="1"/>
          <p:nvPr/>
        </p:nvSpPr>
        <p:spPr>
          <a:xfrm>
            <a:off x="990600" y="3505200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Yol (</a:t>
            </a:r>
            <a:r>
              <a:rPr lang="tr-TR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Rekürsif</a:t>
            </a:r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Yöntem): </a:t>
            </a:r>
            <a:endParaRPr lang="tr-T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762000" y="914400"/>
            <a:ext cx="8839200" cy="990600"/>
          </a:xfrm>
        </p:spPr>
        <p:txBody>
          <a:bodyPr/>
          <a:lstStyle/>
          <a:p>
            <a:pPr eaLnBrk="1" hangingPunct="1"/>
            <a:r>
              <a:rPr lang="tr-TR" sz="3100" dirty="0" smtClean="0"/>
              <a:t>Dinamik Programlama ve Örtüşen Alt problemler</a:t>
            </a:r>
            <a:endParaRPr lang="en-US" sz="310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7A3514-F06F-42F8-A011-A0F862623D89}" type="slidenum">
              <a:rPr lang="en-US" smtClean="0">
                <a:latin typeface="Gill Sans MT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mtClean="0">
              <a:latin typeface="Gill Sans MT" pitchFamily="34" charset="0"/>
              <a:cs typeface="Arial" charset="0"/>
            </a:endParaRP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3434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23 Metin kutusu"/>
          <p:cNvSpPr txBox="1"/>
          <p:nvPr/>
        </p:nvSpPr>
        <p:spPr>
          <a:xfrm>
            <a:off x="838200" y="2362200"/>
            <a:ext cx="201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Örtüşme Tablosu :</a:t>
            </a:r>
            <a:endParaRPr lang="tr-T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5 Dikdörtgen"/>
          <p:cNvSpPr/>
          <p:nvPr/>
        </p:nvSpPr>
        <p:spPr>
          <a:xfrm>
            <a:off x="838200" y="2743200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Dikkat edilirse fonksiyonlar açıldığında kendisinden önceki iki sayının toplamını bulmakta ve bu işlemi yaparken de ortak elemanlar kullanmaktadır. Örneğin </a:t>
            </a:r>
            <a:r>
              <a:rPr lang="tr-TR" dirty="0" err="1" smtClean="0"/>
              <a:t>fib</a:t>
            </a:r>
            <a:r>
              <a:rPr lang="tr-TR" dirty="0" smtClean="0"/>
              <a:t>(2) fonksiyonu çözüm ağacın üç farklı yerinde bulunmaktadır ve her defasında iç içe hesaplanmıştır. İşte dinamik programlamada amaç bunu kaldırarak bir kerede çözüme ulaşmaktır</a:t>
            </a:r>
            <a:endParaRPr lang="tr-TR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8229600" cy="990600"/>
          </a:xfrm>
        </p:spPr>
        <p:txBody>
          <a:bodyPr/>
          <a:lstStyle/>
          <a:p>
            <a:pPr eaLnBrk="1" hangingPunct="1"/>
            <a:r>
              <a:rPr lang="tr-TR" dirty="0" smtClean="0"/>
              <a:t>Dinamik Programlama</a:t>
            </a:r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7A3514-F06F-42F8-A011-A0F862623D89}" type="slidenum">
              <a:rPr lang="en-US" smtClean="0">
                <a:latin typeface="Gill Sans MT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>
              <a:latin typeface="Gill Sans MT" pitchFamily="34" charset="0"/>
              <a:cs typeface="Arial" charset="0"/>
            </a:endParaRPr>
          </a:p>
        </p:txBody>
      </p:sp>
      <p:pic>
        <p:nvPicPr>
          <p:cNvPr id="63491" name="Picture 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572000"/>
            <a:ext cx="62198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Metin kutusu"/>
          <p:cNvSpPr txBox="1"/>
          <p:nvPr/>
        </p:nvSpPr>
        <p:spPr>
          <a:xfrm>
            <a:off x="914400" y="2362200"/>
            <a:ext cx="425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Yol (Dinamik Programlama Yöntemi): </a:t>
            </a:r>
            <a:endParaRPr lang="tr-T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990600" y="2819400"/>
            <a:ext cx="79248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cs typeface="Arial" pitchFamily="34" charset="0"/>
              </a:rPr>
              <a:t>k. aşamada, yalnızca 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fib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(k-1)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cs typeface="Arial" pitchFamily="34" charset="0"/>
              </a:rPr>
              <a:t> ve  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fib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(k-2)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cs typeface="Arial" pitchFamily="34" charset="0"/>
              </a:rPr>
              <a:t>'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cs typeface="Arial" pitchFamily="34" charset="0"/>
              </a:rPr>
              <a:t>nin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cs typeface="Arial" pitchFamily="34" charset="0"/>
              </a:rPr>
              <a:t> değerlerine ihtiyaç duyarız, fakat, her birini birçok kez çağırmışızdır. Kuru kalabalığı azaltmak için sondan başlayıp yukarı çıkarak bir sonraki aşamada gerekli sayıları aşağıdaki</a:t>
            </a:r>
            <a:r>
              <a:rPr kumimoji="0" lang="tr-T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cs typeface="Arial" pitchFamily="34" charset="0"/>
              </a:rPr>
              <a:t> şekilde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cs typeface="Arial" pitchFamily="34" charset="0"/>
              </a:rPr>
              <a:t> hesaplayabiliriz.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990600"/>
          </a:xfrm>
        </p:spPr>
        <p:txBody>
          <a:bodyPr/>
          <a:lstStyle/>
          <a:p>
            <a:pPr eaLnBrk="1" hangingPunct="1"/>
            <a:r>
              <a:rPr lang="tr-TR" dirty="0" smtClean="0"/>
              <a:t>Dinamik Programlama</a:t>
            </a:r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7A3514-F06F-42F8-A011-A0F862623D89}" type="slidenum">
              <a:rPr lang="en-US" smtClean="0">
                <a:latin typeface="Gill Sans MT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mtClean="0">
              <a:latin typeface="Gill Sans MT" pitchFamily="34" charset="0"/>
              <a:cs typeface="Arial" charset="0"/>
            </a:endParaRPr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838200" y="3124200"/>
            <a:ext cx="373380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fib</a:t>
            </a:r>
            <a:r>
              <a:rPr kumimoji="0" lang="tr-TR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ve</a:t>
            </a:r>
            <a:r>
              <a:rPr kumimoji="0" lang="tr-TR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tr-TR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fib2</a:t>
            </a:r>
            <a:r>
              <a:rPr lang="tr-TR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fonksiyonlarına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karşılık girdi parametrelerinin gösterildiği çalışma zamanları (milisaniye cinsinden) karşılaştırıldığında fib2</a:t>
            </a:r>
            <a:r>
              <a:rPr kumimoji="0" lang="tr-T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fonksiyonunun daha verimli çalıştığı görülmektedir.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684" name="Picture 4" descr="http://ismailari.com/wp-content/uploads/2010/06/fib_performa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514600"/>
            <a:ext cx="3924300" cy="3571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7 Dikdörtgen"/>
          <p:cNvSpPr/>
          <p:nvPr/>
        </p:nvSpPr>
        <p:spPr>
          <a:xfrm>
            <a:off x="838200" y="2667000"/>
            <a:ext cx="90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buNone/>
            </a:pPr>
            <a:r>
              <a:rPr lang="tr-TR" b="1" dirty="0" smtClean="0">
                <a:solidFill>
                  <a:srgbClr val="FF0000"/>
                </a:solidFill>
              </a:rPr>
              <a:t>Sonuç: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838200" y="990600"/>
            <a:ext cx="8458200" cy="990600"/>
          </a:xfrm>
        </p:spPr>
        <p:txBody>
          <a:bodyPr/>
          <a:lstStyle/>
          <a:p>
            <a:pPr eaLnBrk="1" hangingPunct="1"/>
            <a:r>
              <a:rPr lang="tr-TR" dirty="0" smtClean="0"/>
              <a:t>Dinamik Programlama ve Optimum Altyapılar</a:t>
            </a:r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7A3514-F06F-42F8-A011-A0F862623D89}" type="slidenum">
              <a:rPr lang="en-US" smtClean="0">
                <a:latin typeface="Gill Sans MT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mtClean="0">
              <a:latin typeface="Gill Sans MT" pitchFamily="34" charset="0"/>
              <a:cs typeface="Arial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800" y="2286000"/>
            <a:ext cx="8229600" cy="4937125"/>
          </a:xfrm>
        </p:spPr>
        <p:txBody>
          <a:bodyPr/>
          <a:lstStyle/>
          <a:p>
            <a:pPr algn="just" eaLnBrk="1" hangingPunct="1"/>
            <a:r>
              <a:rPr lang="tr-TR" sz="1600" b="1" dirty="0" smtClean="0">
                <a:solidFill>
                  <a:srgbClr val="FF0000"/>
                </a:solidFill>
              </a:rPr>
              <a:t>Optimum (En İyi) Altyapı: </a:t>
            </a:r>
            <a:r>
              <a:rPr lang="tr-TR" sz="1600" dirty="0" smtClean="0"/>
              <a:t>Global çözüm, alt problemlerdeki yerel en iyi çözümlerden inşa edilebiliyorsa, böyle bir problem için en iyi altyapıya sahiptir denir.</a:t>
            </a:r>
            <a:endParaRPr lang="tr-TR" sz="1600" b="1" dirty="0" smtClean="0">
              <a:solidFill>
                <a:srgbClr val="FF0000"/>
              </a:solidFill>
            </a:endParaRPr>
          </a:p>
          <a:p>
            <a:pPr algn="just" eaLnBrk="1" hangingPunct="1"/>
            <a:endParaRPr lang="tr-TR" sz="1600" b="1" dirty="0" smtClean="0">
              <a:latin typeface="Gill Sans MT" pitchFamily="34" charset="0"/>
            </a:endParaRPr>
          </a:p>
          <a:p>
            <a:pPr algn="just" eaLnBrk="1" hangingPunct="1">
              <a:buNone/>
            </a:pPr>
            <a:r>
              <a:rPr lang="tr-TR" sz="1600" b="1" smtClean="0">
                <a:solidFill>
                  <a:srgbClr val="FF0000"/>
                </a:solidFill>
              </a:rPr>
              <a:t>Örnek: </a:t>
            </a:r>
            <a:r>
              <a:rPr lang="en-US" sz="1600" b="1" dirty="0" err="1" smtClean="0">
                <a:solidFill>
                  <a:srgbClr val="FF0000"/>
                </a:solidFill>
              </a:rPr>
              <a:t>Maksimum</a:t>
            </a:r>
            <a:r>
              <a:rPr lang="en-US" sz="1600" b="1" dirty="0" smtClean="0">
                <a:solidFill>
                  <a:srgbClr val="FF0000"/>
                </a:solidFill>
              </a:rPr>
              <a:t> Alt</a:t>
            </a:r>
            <a:r>
              <a:rPr lang="tr-TR" sz="1600" b="1" dirty="0" smtClean="0">
                <a:solidFill>
                  <a:srgbClr val="FF0000"/>
                </a:solidFill>
              </a:rPr>
              <a:t> D</a:t>
            </a:r>
            <a:r>
              <a:rPr lang="en-US" sz="1600" b="1" dirty="0" err="1" smtClean="0">
                <a:solidFill>
                  <a:srgbClr val="FF0000"/>
                </a:solidFill>
              </a:rPr>
              <a:t>izi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Toplamı</a:t>
            </a:r>
            <a:r>
              <a:rPr lang="en-US" sz="1600" b="1" dirty="0" smtClean="0">
                <a:solidFill>
                  <a:srgbClr val="FF0000"/>
                </a:solidFill>
              </a:rPr>
              <a:t> (Maximum </a:t>
            </a:r>
            <a:r>
              <a:rPr lang="en-US" sz="1600" b="1" dirty="0" err="1" smtClean="0">
                <a:solidFill>
                  <a:srgbClr val="FF0000"/>
                </a:solidFill>
              </a:rPr>
              <a:t>Subarray</a:t>
            </a:r>
            <a:r>
              <a:rPr lang="en-US" sz="1600" b="1" dirty="0" smtClean="0">
                <a:solidFill>
                  <a:srgbClr val="FF0000"/>
                </a:solidFill>
              </a:rPr>
              <a:t> Sum)</a:t>
            </a:r>
            <a:endParaRPr lang="tr-TR" sz="1600" b="1" dirty="0" smtClean="0">
              <a:solidFill>
                <a:srgbClr val="FF0000"/>
              </a:solidFill>
            </a:endParaRPr>
          </a:p>
          <a:p>
            <a:pPr algn="just" eaLnBrk="1" hangingPunct="1"/>
            <a:r>
              <a:rPr lang="tr-TR" sz="1600" dirty="0" smtClean="0"/>
              <a:t>Verilen bir tamsayı listesi içerisinde/dizisinde </a:t>
            </a:r>
            <a:r>
              <a:rPr lang="tr-TR" sz="1600" b="1" i="1" dirty="0" smtClean="0"/>
              <a:t>elemanları komşu olmak şartıyla</a:t>
            </a:r>
            <a:r>
              <a:rPr lang="tr-TR" sz="1600" dirty="0" smtClean="0"/>
              <a:t> hangi (bitişik) alt dizi en yüksek toplamı verir? </a:t>
            </a:r>
          </a:p>
          <a:p>
            <a:pPr algn="just" eaLnBrk="1" hangingPunct="1">
              <a:buNone/>
            </a:pPr>
            <a:endParaRPr lang="en-US" sz="1600" b="1" dirty="0" smtClean="0"/>
          </a:p>
          <a:p>
            <a:pPr algn="just" eaLnBrk="1" hangingPunct="1">
              <a:buNone/>
            </a:pPr>
            <a:r>
              <a:rPr lang="tr-TR" sz="1600" dirty="0" smtClean="0">
                <a:latin typeface="+mn-lt"/>
              </a:rPr>
              <a:t>	Örneğin ; </a:t>
            </a:r>
          </a:p>
          <a:p>
            <a:pPr algn="just" eaLnBrk="1" hangingPunct="1">
              <a:buNone/>
            </a:pPr>
            <a:r>
              <a:rPr lang="tr-TR" sz="1600" dirty="0" smtClean="0">
                <a:latin typeface="+mn-lt"/>
              </a:rPr>
              <a:t>			a=[1,2,-5,4,7,-2]                   [4,7], </a:t>
            </a:r>
          </a:p>
          <a:p>
            <a:pPr algn="just" eaLnBrk="1" hangingPunct="1">
              <a:buNone/>
            </a:pPr>
            <a:r>
              <a:rPr lang="tr-TR" sz="1600" dirty="0" smtClean="0">
                <a:latin typeface="+mn-lt"/>
              </a:rPr>
              <a:t>			b=[1,5,-3,4,-2,1]                    </a:t>
            </a:r>
            <a:r>
              <a:rPr lang="tr-TR" sz="1600" dirty="0" smtClean="0"/>
              <a:t>[1, 5, -3, 4]</a:t>
            </a:r>
          </a:p>
          <a:p>
            <a:pPr algn="just" eaLnBrk="1" hangingPunct="1">
              <a:buNone/>
            </a:pPr>
            <a:endParaRPr lang="tr-TR" sz="1600" dirty="0" smtClean="0">
              <a:latin typeface="+mn-lt"/>
            </a:endParaRPr>
          </a:p>
          <a:p>
            <a:pPr algn="just" eaLnBrk="1" hangingPunct="1">
              <a:buNone/>
            </a:pPr>
            <a:r>
              <a:rPr lang="tr-TR" sz="1600" dirty="0" smtClean="0">
                <a:latin typeface="+mn-lt"/>
              </a:rPr>
              <a:t>	alt dizileri en büyük toplama sahip alt dizilerdir.</a:t>
            </a:r>
          </a:p>
          <a:p>
            <a:pPr algn="just" eaLnBrk="1" hangingPunct="1">
              <a:buNone/>
            </a:pPr>
            <a:endParaRPr lang="tr-TR" sz="1600" dirty="0" smtClean="0">
              <a:latin typeface="+mn-lt"/>
            </a:endParaRPr>
          </a:p>
        </p:txBody>
      </p:sp>
      <p:sp>
        <p:nvSpPr>
          <p:cNvPr id="6" name="5 Sağ Ok"/>
          <p:cNvSpPr/>
          <p:nvPr/>
        </p:nvSpPr>
        <p:spPr>
          <a:xfrm>
            <a:off x="4267200" y="45720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Sağ Ok"/>
          <p:cNvSpPr/>
          <p:nvPr/>
        </p:nvSpPr>
        <p:spPr>
          <a:xfrm>
            <a:off x="4267200" y="48768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Kapsüller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Kapsüll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solidFill>
          <a:schemeClr val="tx1">
            <a:lumMod val="20000"/>
            <a:lumOff val="80000"/>
          </a:schemeClr>
        </a:solidFill>
        <a:ln w="38100">
          <a:solidFill>
            <a:srgbClr val="0070C0"/>
          </a:solidFill>
          <a:miter lim="800000"/>
          <a:headEnd/>
          <a:tailEnd/>
        </a:ln>
        <a:effectLst/>
      </a:spPr>
      <a:bodyPr wrap="square">
        <a:spAutoFit/>
      </a:bodyPr>
      <a:lstStyle>
        <a:defPPr algn="l">
          <a:spcBef>
            <a:spcPct val="20000"/>
          </a:spcBef>
          <a:buClr>
            <a:schemeClr val="tx1"/>
          </a:buClr>
          <a:buSzPct val="75000"/>
          <a:buFont typeface="Wingdings" pitchFamily="2" charset="2"/>
          <a:buNone/>
          <a:defRPr sz="2400" dirty="0" smtClean="0"/>
        </a:defPPr>
      </a:lstStyle>
    </a:txDef>
  </a:objectDefaults>
  <a:extraClrSchemeLst>
    <a:extraClrScheme>
      <a:clrScheme name="Kapsüller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7042</TotalTime>
  <Words>578</Words>
  <PresentationFormat>Ekran Gösterisi (4:3)</PresentationFormat>
  <Paragraphs>145</Paragraphs>
  <Slides>14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Tema1</vt:lpstr>
      <vt:lpstr>PowerPoint Sunusu</vt:lpstr>
      <vt:lpstr>İÇERİK</vt:lpstr>
      <vt:lpstr>Dinamik Programlama</vt:lpstr>
      <vt:lpstr>Dinamik Programlama</vt:lpstr>
      <vt:lpstr>Dinamik Programlama ve Örtüşen Alt problemler</vt:lpstr>
      <vt:lpstr>Dinamik Programlama ve Örtüşen Alt problemler</vt:lpstr>
      <vt:lpstr>Dinamik Programlama</vt:lpstr>
      <vt:lpstr>Dinamik Programlama</vt:lpstr>
      <vt:lpstr>Dinamik Programlama ve Optimum Altyapılar</vt:lpstr>
      <vt:lpstr>Dinamik Programlama ve Optimum Altyapılar</vt:lpstr>
      <vt:lpstr>Dinamik Programlama ve Optimum Altyapılar</vt:lpstr>
      <vt:lpstr>Dinamik Programlama ve Optimum Altyapılar</vt:lpstr>
      <vt:lpstr>Dinamik Programlama ve Optimum Altyapılar</vt:lpstr>
      <vt:lpstr>Kaynaklar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2009-05-12T08:48:45Z</dcterms:created>
  <dcterms:modified xsi:type="dcterms:W3CDTF">2013-07-05T15:30:27Z</dcterms:modified>
</cp:coreProperties>
</file>