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91" r:id="rId2"/>
    <p:sldId id="263" r:id="rId3"/>
    <p:sldId id="264" r:id="rId4"/>
    <p:sldId id="280" r:id="rId5"/>
    <p:sldId id="281" r:id="rId6"/>
    <p:sldId id="282" r:id="rId7"/>
    <p:sldId id="283" r:id="rId8"/>
    <p:sldId id="284" r:id="rId9"/>
    <p:sldId id="285" r:id="rId10"/>
    <p:sldId id="265" r:id="rId11"/>
    <p:sldId id="286" r:id="rId12"/>
    <p:sldId id="287" r:id="rId13"/>
    <p:sldId id="289" r:id="rId14"/>
    <p:sldId id="288" r:id="rId15"/>
    <p:sldId id="290" r:id="rId16"/>
    <p:sldId id="258" r:id="rId17"/>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Palatino Linotype" pitchFamily="18" charset="0"/>
        <a:ea typeface="+mn-ea"/>
        <a:cs typeface="+mn-cs"/>
      </a:defRPr>
    </a:lvl1pPr>
    <a:lvl2pPr marL="457200" algn="l" rtl="0" fontAlgn="base">
      <a:spcBef>
        <a:spcPct val="0"/>
      </a:spcBef>
      <a:spcAft>
        <a:spcPct val="0"/>
      </a:spcAft>
      <a:defRPr kern="1200">
        <a:solidFill>
          <a:schemeClr val="tx1"/>
        </a:solidFill>
        <a:latin typeface="Palatino Linotype" pitchFamily="18" charset="0"/>
        <a:ea typeface="+mn-ea"/>
        <a:cs typeface="+mn-cs"/>
      </a:defRPr>
    </a:lvl2pPr>
    <a:lvl3pPr marL="914400" algn="l" rtl="0" fontAlgn="base">
      <a:spcBef>
        <a:spcPct val="0"/>
      </a:spcBef>
      <a:spcAft>
        <a:spcPct val="0"/>
      </a:spcAft>
      <a:defRPr kern="1200">
        <a:solidFill>
          <a:schemeClr val="tx1"/>
        </a:solidFill>
        <a:latin typeface="Palatino Linotype" pitchFamily="18" charset="0"/>
        <a:ea typeface="+mn-ea"/>
        <a:cs typeface="+mn-cs"/>
      </a:defRPr>
    </a:lvl3pPr>
    <a:lvl4pPr marL="1371600" algn="l" rtl="0" fontAlgn="base">
      <a:spcBef>
        <a:spcPct val="0"/>
      </a:spcBef>
      <a:spcAft>
        <a:spcPct val="0"/>
      </a:spcAft>
      <a:defRPr kern="1200">
        <a:solidFill>
          <a:schemeClr val="tx1"/>
        </a:solidFill>
        <a:latin typeface="Palatino Linotype" pitchFamily="18" charset="0"/>
        <a:ea typeface="+mn-ea"/>
        <a:cs typeface="+mn-cs"/>
      </a:defRPr>
    </a:lvl4pPr>
    <a:lvl5pPr marL="1828800" algn="l" rtl="0" fontAlgn="base">
      <a:spcBef>
        <a:spcPct val="0"/>
      </a:spcBef>
      <a:spcAft>
        <a:spcPct val="0"/>
      </a:spcAft>
      <a:defRPr kern="1200">
        <a:solidFill>
          <a:schemeClr val="tx1"/>
        </a:solidFill>
        <a:latin typeface="Palatino Linotype" pitchFamily="18" charset="0"/>
        <a:ea typeface="+mn-ea"/>
        <a:cs typeface="+mn-cs"/>
      </a:defRPr>
    </a:lvl5pPr>
    <a:lvl6pPr marL="2286000" algn="l" defTabSz="914400" rtl="0" eaLnBrk="1" latinLnBrk="0" hangingPunct="1">
      <a:defRPr kern="1200">
        <a:solidFill>
          <a:schemeClr val="tx1"/>
        </a:solidFill>
        <a:latin typeface="Palatino Linotype" pitchFamily="18" charset="0"/>
        <a:ea typeface="+mn-ea"/>
        <a:cs typeface="+mn-cs"/>
      </a:defRPr>
    </a:lvl6pPr>
    <a:lvl7pPr marL="2743200" algn="l" defTabSz="914400" rtl="0" eaLnBrk="1" latinLnBrk="0" hangingPunct="1">
      <a:defRPr kern="1200">
        <a:solidFill>
          <a:schemeClr val="tx1"/>
        </a:solidFill>
        <a:latin typeface="Palatino Linotype" pitchFamily="18" charset="0"/>
        <a:ea typeface="+mn-ea"/>
        <a:cs typeface="+mn-cs"/>
      </a:defRPr>
    </a:lvl7pPr>
    <a:lvl8pPr marL="3200400" algn="l" defTabSz="914400" rtl="0" eaLnBrk="1" latinLnBrk="0" hangingPunct="1">
      <a:defRPr kern="1200">
        <a:solidFill>
          <a:schemeClr val="tx1"/>
        </a:solidFill>
        <a:latin typeface="Palatino Linotype" pitchFamily="18" charset="0"/>
        <a:ea typeface="+mn-ea"/>
        <a:cs typeface="+mn-cs"/>
      </a:defRPr>
    </a:lvl8pPr>
    <a:lvl9pPr marL="3657600" algn="l" defTabSz="914400" rtl="0" eaLnBrk="1" latinLnBrk="0" hangingPunct="1">
      <a:defRPr kern="1200">
        <a:solidFill>
          <a:schemeClr val="tx1"/>
        </a:solidFill>
        <a:latin typeface="Palatino Linotype"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4660"/>
  </p:normalViewPr>
  <p:slideViewPr>
    <p:cSldViewPr>
      <p:cViewPr varScale="1">
        <p:scale>
          <a:sx n="69" d="100"/>
          <a:sy n="69" d="100"/>
        </p:scale>
        <p:origin x="-126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p:spPr>
          <p:txBody>
            <a:bodyPr wrap="none" anchor="ctr"/>
            <a:lstStyle/>
            <a:p>
              <a:endParaRPr kumimoji="1" lang="tr-TR"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p:spPr>
          <p:txBody>
            <a:bodyPr wrap="none" anchor="ctr"/>
            <a:lstStyle/>
            <a:p>
              <a:endParaRPr kumimoji="1" lang="tr-TR"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p:spPr>
          <p:txBody>
            <a:bodyPr wrap="none" anchor="ctr"/>
            <a:lstStyle/>
            <a:p>
              <a:endParaRPr lang="tr-T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p:spPr>
          <p:txBody>
            <a:bodyPr wrap="none" anchor="ctr"/>
            <a:lstStyle/>
            <a:p>
              <a:endParaRPr lang="tr-TR"/>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tr-TR" smtClean="0"/>
              <a:t>Asıl alt başlık stilini düzenlemek için tıklatın</a:t>
            </a:r>
            <a:endParaRPr lang="tr-T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tr-TR" smtClean="0"/>
              <a:t>Asıl başlık stili için tıklatın</a:t>
            </a:r>
            <a:endParaRPr lang="tr-TR"/>
          </a:p>
        </p:txBody>
      </p:sp>
      <p:sp>
        <p:nvSpPr>
          <p:cNvPr id="10" name="Rectangle 9"/>
          <p:cNvSpPr>
            <a:spLocks noGrp="1" noChangeArrowheads="1"/>
          </p:cNvSpPr>
          <p:nvPr>
            <p:ph type="dt" sz="quarter" idx="10"/>
          </p:nvPr>
        </p:nvSpPr>
        <p:spPr/>
        <p:txBody>
          <a:bodyPr/>
          <a:lstStyle>
            <a:lvl1pPr>
              <a:defRPr smtClean="0">
                <a:solidFill>
                  <a:schemeClr val="bg1"/>
                </a:solidFill>
              </a:defRPr>
            </a:lvl1pPr>
          </a:lstStyle>
          <a:p>
            <a:pPr>
              <a:defRPr/>
            </a:pPr>
            <a:fld id="{563200F8-124B-4E82-BD8A-F1BDA6418602}" type="datetimeFigureOut">
              <a:rPr lang="tr-TR"/>
              <a:pPr>
                <a:defRPr/>
              </a:pPr>
              <a:t>05.07.2013</a:t>
            </a:fld>
            <a:endParaRPr lang="tr-TR"/>
          </a:p>
        </p:txBody>
      </p:sp>
      <p:sp>
        <p:nvSpPr>
          <p:cNvPr id="11" name="Rectangle 10"/>
          <p:cNvSpPr>
            <a:spLocks noGrp="1" noChangeArrowheads="1"/>
          </p:cNvSpPr>
          <p:nvPr>
            <p:ph type="ftr" sz="quarter" idx="11"/>
          </p:nvPr>
        </p:nvSpPr>
        <p:spPr/>
        <p:txBody>
          <a:bodyPr/>
          <a:lstStyle>
            <a:lvl1pPr algn="r">
              <a:defRPr/>
            </a:lvl1pPr>
          </a:lstStyle>
          <a:p>
            <a:pPr>
              <a:defRPr/>
            </a:pPr>
            <a:endParaRPr lang="tr-T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smtClean="0"/>
            </a:lvl1pPr>
          </a:lstStyle>
          <a:p>
            <a:pPr>
              <a:defRPr/>
            </a:pPr>
            <a:fld id="{58C02AC2-720E-4A54-81F2-D1E69306A999}" type="slidenum">
              <a:rPr lang="tr-TR"/>
              <a:pPr>
                <a:defRPr/>
              </a:pPr>
              <a:t>‹#›</a:t>
            </a:fld>
            <a:endParaRPr lang="tr-TR"/>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fld id="{47CADE4F-D16B-4AB0-BD23-6E598A9450AE}" type="datetimeFigureOut">
              <a:rPr lang="tr-TR"/>
              <a:pPr>
                <a:defRPr/>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C7785ADE-AE07-4245-ACF4-050DFC563790}" type="slidenum">
              <a:rPr lang="tr-TR"/>
              <a:pPr>
                <a:defRPr/>
              </a:pPr>
              <a:t>‹#›</a:t>
            </a:fld>
            <a:endParaRPr lang="tr-TR"/>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05600" y="762000"/>
            <a:ext cx="1981200" cy="532447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762000" y="762000"/>
            <a:ext cx="5791200" cy="53244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fld id="{FBC89082-9159-450F-8A2E-B1A0080244F0}" type="datetimeFigureOut">
              <a:rPr lang="tr-TR"/>
              <a:pPr>
                <a:defRPr/>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10B6FCCC-F989-431E-9A2E-2BBE3E7425EC}" type="slidenum">
              <a:rPr lang="tr-TR"/>
              <a:pPr>
                <a:defRPr/>
              </a:pPr>
              <a:t>‹#›</a:t>
            </a:fld>
            <a:endParaRPr lang="tr-TR"/>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fld id="{83723CA7-628F-4650-BFB3-D28FE830D1E0}" type="datetimeFigureOut">
              <a:rPr lang="tr-TR"/>
              <a:pPr>
                <a:defRPr/>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2D279E82-8A54-48B8-8E93-1EAE82550467}" type="slidenum">
              <a:rPr lang="tr-TR"/>
              <a:pPr>
                <a:defRPr/>
              </a:pPr>
              <a:t>‹#›</a:t>
            </a:fld>
            <a:endParaRPr lang="tr-TR"/>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pPr>
              <a:defRPr/>
            </a:pPr>
            <a:fld id="{9CF5E8B7-4719-4FEB-87E1-2ECE7AD31C9E}" type="datetimeFigureOut">
              <a:rPr lang="tr-TR"/>
              <a:pPr>
                <a:defRPr/>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26CE091C-BDFE-4CFA-BDBB-FD27C7B4E182}" type="slidenum">
              <a:rPr lang="tr-TR"/>
              <a:pPr>
                <a:defRPr/>
              </a:pPr>
              <a:t>‹#›</a:t>
            </a:fld>
            <a:endParaRPr lang="tr-T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11"/>
          <p:cNvSpPr>
            <a:spLocks noGrp="1" noChangeArrowheads="1"/>
          </p:cNvSpPr>
          <p:nvPr>
            <p:ph type="dt" sz="half" idx="10"/>
          </p:nvPr>
        </p:nvSpPr>
        <p:spPr>
          <a:ln/>
        </p:spPr>
        <p:txBody>
          <a:bodyPr/>
          <a:lstStyle>
            <a:lvl1pPr>
              <a:defRPr/>
            </a:lvl1pPr>
          </a:lstStyle>
          <a:p>
            <a:pPr>
              <a:defRPr/>
            </a:pPr>
            <a:fld id="{03C310C8-B24C-4C4F-B930-8D6E51286D8B}" type="datetimeFigureOut">
              <a:rPr lang="tr-TR"/>
              <a:pPr>
                <a:defRPr/>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A56EFD13-2D7E-4282-8CF8-FE54A1EEE266}" type="slidenum">
              <a:rPr lang="tr-TR"/>
              <a:pPr>
                <a:defRPr/>
              </a:pPr>
              <a:t>‹#›</a:t>
            </a:fld>
            <a:endParaRPr lang="tr-TR"/>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11"/>
          <p:cNvSpPr>
            <a:spLocks noGrp="1" noChangeArrowheads="1"/>
          </p:cNvSpPr>
          <p:nvPr>
            <p:ph type="dt" sz="half" idx="10"/>
          </p:nvPr>
        </p:nvSpPr>
        <p:spPr>
          <a:ln/>
        </p:spPr>
        <p:txBody>
          <a:bodyPr/>
          <a:lstStyle>
            <a:lvl1pPr>
              <a:defRPr/>
            </a:lvl1pPr>
          </a:lstStyle>
          <a:p>
            <a:pPr>
              <a:defRPr/>
            </a:pPr>
            <a:fld id="{15EB925A-DD92-48AD-B5BB-6CDD5A26F828}" type="datetimeFigureOut">
              <a:rPr lang="tr-TR"/>
              <a:pPr>
                <a:defRPr/>
              </a:pPr>
              <a:t>05.07.2013</a:t>
            </a:fld>
            <a:endParaRPr lang="tr-TR"/>
          </a:p>
        </p:txBody>
      </p:sp>
      <p:sp>
        <p:nvSpPr>
          <p:cNvPr id="8" name="Rectangle 12"/>
          <p:cNvSpPr>
            <a:spLocks noGrp="1" noChangeArrowheads="1"/>
          </p:cNvSpPr>
          <p:nvPr>
            <p:ph type="ftr" sz="quarter" idx="11"/>
          </p:nvPr>
        </p:nvSpPr>
        <p:spPr>
          <a:ln/>
        </p:spPr>
        <p:txBody>
          <a:bodyPr/>
          <a:lstStyle>
            <a:lvl1pPr>
              <a:defRPr/>
            </a:lvl1pPr>
          </a:lstStyle>
          <a:p>
            <a:pPr>
              <a:defRPr/>
            </a:pPr>
            <a:endParaRPr lang="tr-TR"/>
          </a:p>
        </p:txBody>
      </p:sp>
      <p:sp>
        <p:nvSpPr>
          <p:cNvPr id="9" name="Rectangle 13"/>
          <p:cNvSpPr>
            <a:spLocks noGrp="1" noChangeArrowheads="1"/>
          </p:cNvSpPr>
          <p:nvPr>
            <p:ph type="sldNum" sz="quarter" idx="12"/>
          </p:nvPr>
        </p:nvSpPr>
        <p:spPr>
          <a:ln/>
        </p:spPr>
        <p:txBody>
          <a:bodyPr/>
          <a:lstStyle>
            <a:lvl1pPr>
              <a:defRPr/>
            </a:lvl1pPr>
          </a:lstStyle>
          <a:p>
            <a:pPr>
              <a:defRPr/>
            </a:pPr>
            <a:fld id="{9E6AC9FF-80E1-443A-88C1-536BD69BB2BA}" type="slidenum">
              <a:rPr lang="tr-TR"/>
              <a:pPr>
                <a:defRPr/>
              </a:pPr>
              <a:t>‹#›</a:t>
            </a:fld>
            <a:endParaRPr lang="tr-TR"/>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11"/>
          <p:cNvSpPr>
            <a:spLocks noGrp="1" noChangeArrowheads="1"/>
          </p:cNvSpPr>
          <p:nvPr>
            <p:ph type="dt" sz="half" idx="10"/>
          </p:nvPr>
        </p:nvSpPr>
        <p:spPr>
          <a:ln/>
        </p:spPr>
        <p:txBody>
          <a:bodyPr/>
          <a:lstStyle>
            <a:lvl1pPr>
              <a:defRPr/>
            </a:lvl1pPr>
          </a:lstStyle>
          <a:p>
            <a:pPr>
              <a:defRPr/>
            </a:pPr>
            <a:fld id="{F6F0DD14-07CA-4DE2-9D17-1A3D01869C14}" type="datetimeFigureOut">
              <a:rPr lang="tr-TR"/>
              <a:pPr>
                <a:defRPr/>
              </a:pPr>
              <a:t>05.07.2013</a:t>
            </a:fld>
            <a:endParaRPr lang="tr-TR"/>
          </a:p>
        </p:txBody>
      </p:sp>
      <p:sp>
        <p:nvSpPr>
          <p:cNvPr id="4" name="Rectangle 12"/>
          <p:cNvSpPr>
            <a:spLocks noGrp="1" noChangeArrowheads="1"/>
          </p:cNvSpPr>
          <p:nvPr>
            <p:ph type="ftr" sz="quarter" idx="11"/>
          </p:nvPr>
        </p:nvSpPr>
        <p:spPr>
          <a:ln/>
        </p:spPr>
        <p:txBody>
          <a:bodyPr/>
          <a:lstStyle>
            <a:lvl1pPr>
              <a:defRPr/>
            </a:lvl1pPr>
          </a:lstStyle>
          <a:p>
            <a:pPr>
              <a:defRPr/>
            </a:pPr>
            <a:endParaRPr lang="tr-TR"/>
          </a:p>
        </p:txBody>
      </p:sp>
      <p:sp>
        <p:nvSpPr>
          <p:cNvPr id="5" name="Rectangle 13"/>
          <p:cNvSpPr>
            <a:spLocks noGrp="1" noChangeArrowheads="1"/>
          </p:cNvSpPr>
          <p:nvPr>
            <p:ph type="sldNum" sz="quarter" idx="12"/>
          </p:nvPr>
        </p:nvSpPr>
        <p:spPr>
          <a:ln/>
        </p:spPr>
        <p:txBody>
          <a:bodyPr/>
          <a:lstStyle>
            <a:lvl1pPr>
              <a:defRPr/>
            </a:lvl1pPr>
          </a:lstStyle>
          <a:p>
            <a:pPr>
              <a:defRPr/>
            </a:pPr>
            <a:fld id="{B443C5C8-2615-474C-976A-182B1287FB09}" type="slidenum">
              <a:rPr lang="tr-TR"/>
              <a:pPr>
                <a:defRPr/>
              </a:pPr>
              <a:t>‹#›</a:t>
            </a:fld>
            <a:endParaRPr lang="tr-TR"/>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14BDB511-7393-4DD4-9B82-A2ABC660D927}" type="datetimeFigureOut">
              <a:rPr lang="tr-TR"/>
              <a:pPr>
                <a:defRPr/>
              </a:pPr>
              <a:t>05.07.2013</a:t>
            </a:fld>
            <a:endParaRPr lang="tr-TR"/>
          </a:p>
        </p:txBody>
      </p:sp>
      <p:sp>
        <p:nvSpPr>
          <p:cNvPr id="3" name="Rectangle 12"/>
          <p:cNvSpPr>
            <a:spLocks noGrp="1" noChangeArrowheads="1"/>
          </p:cNvSpPr>
          <p:nvPr>
            <p:ph type="ftr" sz="quarter" idx="11"/>
          </p:nvPr>
        </p:nvSpPr>
        <p:spPr>
          <a:ln/>
        </p:spPr>
        <p:txBody>
          <a:bodyPr/>
          <a:lstStyle>
            <a:lvl1pPr>
              <a:defRPr/>
            </a:lvl1pPr>
          </a:lstStyle>
          <a:p>
            <a:pPr>
              <a:defRPr/>
            </a:pPr>
            <a:endParaRPr lang="tr-TR"/>
          </a:p>
        </p:txBody>
      </p:sp>
      <p:sp>
        <p:nvSpPr>
          <p:cNvPr id="4" name="Rectangle 13"/>
          <p:cNvSpPr>
            <a:spLocks noGrp="1" noChangeArrowheads="1"/>
          </p:cNvSpPr>
          <p:nvPr>
            <p:ph type="sldNum" sz="quarter" idx="12"/>
          </p:nvPr>
        </p:nvSpPr>
        <p:spPr>
          <a:ln/>
        </p:spPr>
        <p:txBody>
          <a:bodyPr/>
          <a:lstStyle>
            <a:lvl1pPr>
              <a:defRPr/>
            </a:lvl1pPr>
          </a:lstStyle>
          <a:p>
            <a:pPr>
              <a:defRPr/>
            </a:pPr>
            <a:fld id="{1904083D-4779-4EA1-BF27-D40B7F59627A}" type="slidenum">
              <a:rPr lang="tr-TR"/>
              <a:pPr>
                <a:defRPr/>
              </a:pPr>
              <a:t>‹#›</a:t>
            </a:fld>
            <a:endParaRPr lang="tr-TR"/>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fld id="{A1A5FBC5-F4EE-434E-BEA3-C91273523B53}" type="datetimeFigureOut">
              <a:rPr lang="tr-TR"/>
              <a:pPr>
                <a:defRPr/>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7C0FC049-55E2-484C-A7A4-1AE46E868917}" type="slidenum">
              <a:rPr lang="tr-TR"/>
              <a:pPr>
                <a:defRPr/>
              </a:pPr>
              <a:t>‹#›</a:t>
            </a:fld>
            <a:endParaRPr lang="tr-T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fld id="{5B5AAC1B-4CAB-4FFC-85D7-DE67CC359DFE}" type="datetimeFigureOut">
              <a:rPr lang="tr-TR"/>
              <a:pPr>
                <a:defRPr/>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3EF8E438-C372-4988-AB4B-454C78267A60}" type="slidenum">
              <a:rPr lang="tr-TR"/>
              <a:pPr>
                <a:defRPr/>
              </a:pPr>
              <a:t>‹#›</a:t>
            </a:fld>
            <a:endParaRPr lang="tr-T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0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p:spPr>
            <p:txBody>
              <a:bodyPr wrap="none" anchor="ctr"/>
              <a:lstStyle/>
              <a:p>
                <a:endParaRPr lang="tr-TR"/>
              </a:p>
            </p:txBody>
          </p:sp>
          <p:sp>
            <p:nvSpPr>
              <p:cNvPr id="1037"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p:spPr>
            <p:txBody>
              <a:bodyPr wrap="none"/>
              <a:lstStyle/>
              <a:p>
                <a:endParaRPr lang="tr-TR"/>
              </a:p>
            </p:txBody>
          </p:sp>
        </p:grpSp>
        <p:grpSp>
          <p:nvGrpSpPr>
            <p:cNvPr id="1033" name="Group 6"/>
            <p:cNvGrpSpPr>
              <a:grpSpLocks/>
            </p:cNvGrpSpPr>
            <p:nvPr/>
          </p:nvGrpSpPr>
          <p:grpSpPr bwMode="auto">
            <a:xfrm>
              <a:off x="144" y="1248"/>
              <a:ext cx="4656" cy="201"/>
              <a:chOff x="144" y="1248"/>
              <a:chExt cx="4656" cy="201"/>
            </a:xfrm>
          </p:grpSpPr>
          <p:sp>
            <p:nvSpPr>
              <p:cNvPr id="1034"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p:spPr>
            <p:txBody>
              <a:bodyPr wrap="none" anchor="ctr"/>
              <a:lstStyle/>
              <a:p>
                <a:endParaRPr lang="tr-TR"/>
              </a:p>
            </p:txBody>
          </p:sp>
          <p:sp>
            <p:nvSpPr>
              <p:cNvPr id="1035"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p:spPr>
            <p:txBody>
              <a:bodyPr wrap="none" anchor="ctr"/>
              <a:lstStyle/>
              <a:p>
                <a:endParaRPr lang="tr-TR"/>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fld id="{57FAA7B1-CFD8-4B5D-80E6-01D3CF232257}" type="datetimeFigureOut">
              <a:rPr lang="tr-TR"/>
              <a:pPr>
                <a:defRPr/>
              </a:pPr>
              <a:t>05.07.2013</a:t>
            </a:fld>
            <a:endParaRPr lang="tr-TR"/>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tr-TR"/>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2600" b="1" smtClean="0">
                <a:solidFill>
                  <a:schemeClr val="bg1"/>
                </a:solidFill>
              </a:defRPr>
            </a:lvl1pPr>
          </a:lstStyle>
          <a:p>
            <a:pPr>
              <a:defRPr/>
            </a:pPr>
            <a:fld id="{8C9507FB-A4EC-47A3-B76A-E8F2DD4A353E}"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ransition>
    <p:strips dir="rd"/>
  </p:transition>
  <p:timing>
    <p:tnLst>
      <p:par>
        <p:cTn id="1" dur="indefinite" restart="never" nodeType="tmRoot"/>
      </p:par>
    </p:tnLst>
  </p:timing>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sz="2000">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tr.wikipedia.org/wiki/Python" TargetMode="External"/><Relationship Id="rId3" Type="http://schemas.openxmlformats.org/officeDocument/2006/relationships/hyperlink" Target="http://tr.wikipedia.org/wiki/Smalltalk" TargetMode="External"/><Relationship Id="rId7" Type="http://schemas.openxmlformats.org/officeDocument/2006/relationships/hyperlink" Target="http://tr.wikipedia.org/w/index.php?title=Eiffel&amp;action=edit&amp;redlink=1" TargetMode="External"/><Relationship Id="rId12" Type="http://schemas.openxmlformats.org/officeDocument/2006/relationships/hyperlink" Target="http://tr.wikipedia.org/w/index.php?title=REALbasic&amp;action=edit&amp;redlink=1" TargetMode="External"/><Relationship Id="rId2" Type="http://schemas.openxmlformats.org/officeDocument/2006/relationships/hyperlink" Target="http://tr.wikipedia.org/w/index.php?title=Simula&amp;action=edit&amp;redlink=1" TargetMode="External"/><Relationship Id="rId1" Type="http://schemas.openxmlformats.org/officeDocument/2006/relationships/slideLayout" Target="../slideLayouts/slideLayout2.xml"/><Relationship Id="rId6" Type="http://schemas.openxmlformats.org/officeDocument/2006/relationships/hyperlink" Target="http://tr.wikipedia.org/wiki/Objective-C" TargetMode="External"/><Relationship Id="rId11" Type="http://schemas.openxmlformats.org/officeDocument/2006/relationships/hyperlink" Target="http://tr.wikipedia.org/w/index.php?title=Visual_Basic_.NET&amp;action=edit&amp;redlink=1" TargetMode="External"/><Relationship Id="rId5" Type="http://schemas.openxmlformats.org/officeDocument/2006/relationships/hyperlink" Target="http://tr.wikipedia.org/wiki/Object_Pascal" TargetMode="External"/><Relationship Id="rId10" Type="http://schemas.openxmlformats.org/officeDocument/2006/relationships/hyperlink" Target="http://tr.wikipedia.org/wiki/C_Sharp_programlama_dili" TargetMode="External"/><Relationship Id="rId4" Type="http://schemas.openxmlformats.org/officeDocument/2006/relationships/hyperlink" Target="http://tr.wikipedia.org/wiki/C++" TargetMode="External"/><Relationship Id="rId9" Type="http://schemas.openxmlformats.org/officeDocument/2006/relationships/hyperlink" Target="http://tr.wikipedia.org/wiki/Java_programlama_dil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hyperlink" Target="http://ocw.mit.edu/courses/electrical-engineering-and-computer-science/6-00-introduction-to-computer-science-and-programming-fall-2008/lecture-videos/" TargetMode="External"/><Relationship Id="rId1" Type="http://schemas.openxmlformats.org/officeDocument/2006/relationships/slideLayout" Target="../slideLayouts/slideLayout2.xml"/><Relationship Id="rId5" Type="http://schemas.openxmlformats.org/officeDocument/2006/relationships/hyperlink" Target="http://www.istihza.com/" TargetMode="External"/><Relationship Id="rId4" Type="http://schemas.openxmlformats.org/officeDocument/2006/relationships/hyperlink" Target="http://www.cyber-warrior.org/FORum/display_topic_threads.asp?ForumID=124&amp;TopicID=394638&amp;light=1&amp;ThreadPage=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etin kutusu"/>
          <p:cNvSpPr txBox="1"/>
          <p:nvPr/>
        </p:nvSpPr>
        <p:spPr>
          <a:xfrm>
            <a:off x="3400679" y="1071546"/>
            <a:ext cx="3215047" cy="707886"/>
          </a:xfrm>
          <a:prstGeom prst="rect">
            <a:avLst/>
          </a:prstGeom>
          <a:noFill/>
        </p:spPr>
        <p:txBody>
          <a:bodyPr wrap="none" rtlCol="0">
            <a:spAutoFit/>
          </a:bodyPr>
          <a:lstStyle/>
          <a:p>
            <a:pPr algn="ctr"/>
            <a:r>
              <a:rPr lang="tr-TR" sz="2000" b="1" dirty="0" smtClean="0">
                <a:latin typeface="Times New Roman" pitchFamily="18" charset="0"/>
                <a:cs typeface="Times New Roman" pitchFamily="18" charset="0"/>
              </a:rPr>
              <a:t>FIRAT ÜNİVERSİTESİ</a:t>
            </a:r>
          </a:p>
          <a:p>
            <a:pPr algn="ctr"/>
            <a:r>
              <a:rPr lang="tr-TR" sz="2000" b="1" dirty="0" smtClean="0">
                <a:latin typeface="Times New Roman" pitchFamily="18" charset="0"/>
                <a:cs typeface="Times New Roman" pitchFamily="18" charset="0"/>
              </a:rPr>
              <a:t>TEKNOLOJİ FAKÜLTESİ</a:t>
            </a:r>
            <a:endParaRPr lang="tr-TR" sz="2000" b="1" dirty="0">
              <a:latin typeface="Times New Roman" pitchFamily="18" charset="0"/>
              <a:cs typeface="Times New Roman" pitchFamily="18" charset="0"/>
            </a:endParaRPr>
          </a:p>
        </p:txBody>
      </p:sp>
      <p:sp>
        <p:nvSpPr>
          <p:cNvPr id="9" name="8 Metin kutusu"/>
          <p:cNvSpPr txBox="1"/>
          <p:nvPr/>
        </p:nvSpPr>
        <p:spPr>
          <a:xfrm>
            <a:off x="214282" y="4309126"/>
            <a:ext cx="3429024"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tr-TR" b="1" dirty="0" smtClean="0">
                <a:solidFill>
                  <a:srgbClr val="FF0000"/>
                </a:solidFill>
                <a:latin typeface="Times New Roman" pitchFamily="18" charset="0"/>
                <a:cs typeface="Times New Roman" pitchFamily="18" charset="0"/>
              </a:rPr>
              <a:t>DERLEYENLER:</a:t>
            </a:r>
          </a:p>
          <a:p>
            <a:r>
              <a:rPr lang="tr-TR" b="1" dirty="0" smtClean="0">
                <a:latin typeface="Times New Roman" pitchFamily="18" charset="0"/>
                <a:cs typeface="Times New Roman" pitchFamily="18" charset="0"/>
              </a:rPr>
              <a:t>Ahmet Can ÇAKIL</a:t>
            </a:r>
          </a:p>
          <a:p>
            <a:r>
              <a:rPr lang="tr-TR" b="1" dirty="0" smtClean="0">
                <a:latin typeface="Times New Roman" pitchFamily="18" charset="0"/>
                <a:cs typeface="Times New Roman" pitchFamily="18" charset="0"/>
              </a:rPr>
              <a:t>Ali Murat GARİPCAN </a:t>
            </a:r>
          </a:p>
          <a:p>
            <a:r>
              <a:rPr lang="tr-TR" b="1" dirty="0" smtClean="0">
                <a:latin typeface="Times New Roman" pitchFamily="18" charset="0"/>
                <a:cs typeface="Times New Roman" pitchFamily="18" charset="0"/>
              </a:rPr>
              <a:t>Özgür AYDIN </a:t>
            </a:r>
          </a:p>
          <a:p>
            <a:r>
              <a:rPr lang="tr-TR" b="1" dirty="0" smtClean="0">
                <a:latin typeface="Times New Roman" pitchFamily="18" charset="0"/>
                <a:cs typeface="Times New Roman" pitchFamily="18" charset="0"/>
              </a:rPr>
              <a:t>Şahin KARA</a:t>
            </a:r>
          </a:p>
        </p:txBody>
      </p:sp>
      <p:sp>
        <p:nvSpPr>
          <p:cNvPr id="7" name="6 Metin kutusu"/>
          <p:cNvSpPr txBox="1"/>
          <p:nvPr/>
        </p:nvSpPr>
        <p:spPr bwMode="auto">
          <a:xfrm>
            <a:off x="3786182" y="4786322"/>
            <a:ext cx="4634923" cy="461665"/>
          </a:xfrm>
          <a:prstGeom prst="rect">
            <a:avLst/>
          </a:prstGeom>
          <a:noFill/>
          <a:ln w="38100">
            <a:noFill/>
            <a:miter lim="800000"/>
            <a:headEnd/>
            <a:tailEnd/>
          </a:ln>
          <a:effectLst/>
        </p:spPr>
        <p:txBody>
          <a:bodyPr wrap="none" rtlCol="0">
            <a:spAutoFit/>
          </a:bodyPr>
          <a:lstStyle/>
          <a:p>
            <a:pPr algn="l">
              <a:spcBef>
                <a:spcPct val="20000"/>
              </a:spcBef>
              <a:buClr>
                <a:schemeClr val="tx1"/>
              </a:buClr>
              <a:buSzPct val="75000"/>
              <a:buFont typeface="Wingdings" pitchFamily="2" charset="2"/>
              <a:buNone/>
            </a:pPr>
            <a:r>
              <a:rPr lang="tr-TR" sz="2000" b="1" dirty="0" smtClean="0">
                <a:solidFill>
                  <a:srgbClr val="FF0000"/>
                </a:solidFill>
                <a:latin typeface="Times New Roman" pitchFamily="18" charset="0"/>
                <a:cs typeface="Times New Roman" pitchFamily="18" charset="0"/>
              </a:rPr>
              <a:t>KONTROL : </a:t>
            </a:r>
            <a:r>
              <a:rPr lang="tr-TR" sz="2400" b="1" dirty="0" smtClean="0">
                <a:solidFill>
                  <a:schemeClr val="bg1"/>
                </a:solidFill>
                <a:latin typeface="Times New Roman" pitchFamily="18" charset="0"/>
                <a:cs typeface="Times New Roman" pitchFamily="18" charset="0"/>
              </a:rPr>
              <a:t>Prof. Dr. </a:t>
            </a:r>
            <a:r>
              <a:rPr lang="tr-TR" sz="2400" b="1" dirty="0" err="1" smtClean="0">
                <a:solidFill>
                  <a:schemeClr val="bg1"/>
                </a:solidFill>
                <a:latin typeface="Times New Roman" pitchFamily="18" charset="0"/>
                <a:cs typeface="Times New Roman" pitchFamily="18" charset="0"/>
              </a:rPr>
              <a:t>Asaf</a:t>
            </a:r>
            <a:r>
              <a:rPr lang="tr-TR" sz="2400" b="1" dirty="0" smtClean="0">
                <a:solidFill>
                  <a:schemeClr val="bg1"/>
                </a:solidFill>
                <a:latin typeface="Times New Roman" pitchFamily="18" charset="0"/>
                <a:cs typeface="Times New Roman" pitchFamily="18" charset="0"/>
              </a:rPr>
              <a:t> VAROL</a:t>
            </a:r>
          </a:p>
        </p:txBody>
      </p:sp>
      <p:sp>
        <p:nvSpPr>
          <p:cNvPr id="8" name="7 Metin kutusu"/>
          <p:cNvSpPr txBox="1"/>
          <p:nvPr/>
        </p:nvSpPr>
        <p:spPr bwMode="auto">
          <a:xfrm>
            <a:off x="214282" y="3068960"/>
            <a:ext cx="8534182" cy="707886"/>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square" rtlCol="0">
            <a:spAutoFit/>
          </a:bodyPr>
          <a:lstStyle/>
          <a:p>
            <a:pPr fontAlgn="auto">
              <a:spcAft>
                <a:spcPts val="0"/>
              </a:spcAft>
              <a:defRPr/>
            </a:pPr>
            <a:r>
              <a:rPr lang="tr-TR" sz="1900" b="1" dirty="0" smtClean="0">
                <a:solidFill>
                  <a:srgbClr val="FF0000"/>
                </a:solidFill>
                <a:latin typeface="Times New Roman" pitchFamily="18" charset="0"/>
                <a:cs typeface="Times New Roman" pitchFamily="18" charset="0"/>
              </a:rPr>
              <a:t>KONU : </a:t>
            </a:r>
            <a:r>
              <a:rPr lang="tr-TR" sz="2000" b="1" dirty="0" smtClean="0">
                <a:solidFill>
                  <a:schemeClr val="tx1"/>
                </a:solidFill>
                <a:cs typeface="Arial" pitchFamily="34" charset="0"/>
              </a:rPr>
              <a:t>KNAPSACK PROBLEMİNİN ANALİZİ, NESNE TABANLI  </a:t>
            </a:r>
          </a:p>
          <a:p>
            <a:pPr fontAlgn="auto">
              <a:spcAft>
                <a:spcPts val="0"/>
              </a:spcAft>
              <a:defRPr/>
            </a:pPr>
            <a:r>
              <a:rPr lang="tr-TR" sz="2000" b="1" dirty="0" smtClean="0">
                <a:solidFill>
                  <a:schemeClr val="tx1"/>
                </a:solidFill>
                <a:cs typeface="Arial" pitchFamily="34" charset="0"/>
              </a:rPr>
              <a:t>             PROGRAMLAMAYA GİRİŞ</a:t>
            </a:r>
            <a:endParaRPr lang="tr-TR" sz="1900" b="1" dirty="0" smtClean="0">
              <a:latin typeface="Times New Roman" pitchFamily="18" charset="0"/>
              <a:cs typeface="Times New Roman" pitchFamily="18" charset="0"/>
            </a:endParaRP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İçerik Yer Tutucusu 2"/>
          <p:cNvSpPr>
            <a:spLocks noGrp="1"/>
          </p:cNvSpPr>
          <p:nvPr>
            <p:ph idx="1"/>
          </p:nvPr>
        </p:nvSpPr>
        <p:spPr>
          <a:xfrm>
            <a:off x="755650" y="908050"/>
            <a:ext cx="7993063" cy="5800725"/>
          </a:xfrm>
        </p:spPr>
        <p:txBody>
          <a:bodyPr/>
          <a:lstStyle/>
          <a:p>
            <a:pPr marL="0" indent="0">
              <a:buFont typeface="Arial" charset="0"/>
              <a:buNone/>
            </a:pPr>
            <a:r>
              <a:rPr lang="tr-TR" b="1" dirty="0" smtClean="0">
                <a:solidFill>
                  <a:schemeClr val="tx2"/>
                </a:solidFill>
              </a:rPr>
              <a:t>Nesne Tabanlı Programlama (NTP)</a:t>
            </a:r>
          </a:p>
          <a:p>
            <a:pPr marL="0" indent="0">
              <a:buFont typeface="Arial" charset="0"/>
              <a:buNone/>
            </a:pPr>
            <a:r>
              <a:rPr lang="tr-TR" b="1" dirty="0" smtClean="0">
                <a:solidFill>
                  <a:schemeClr val="tx2"/>
                </a:solidFill>
              </a:rPr>
              <a:t>(Object </a:t>
            </a:r>
            <a:r>
              <a:rPr lang="tr-TR" b="1" dirty="0" err="1" smtClean="0">
                <a:solidFill>
                  <a:schemeClr val="tx2"/>
                </a:solidFill>
              </a:rPr>
              <a:t>Oriented</a:t>
            </a:r>
            <a:r>
              <a:rPr lang="tr-TR" b="1" dirty="0" smtClean="0">
                <a:solidFill>
                  <a:schemeClr val="tx2"/>
                </a:solidFill>
              </a:rPr>
              <a:t> Programming)</a:t>
            </a:r>
          </a:p>
          <a:p>
            <a:pPr marL="0" indent="0">
              <a:buFont typeface="Arial" charset="0"/>
              <a:buNone/>
            </a:pPr>
            <a:endParaRPr lang="tr-TR" b="1" dirty="0" smtClean="0">
              <a:cs typeface="Arial" charset="0"/>
            </a:endParaRPr>
          </a:p>
          <a:p>
            <a:pPr marL="0" indent="0">
              <a:buFont typeface="Arial" charset="0"/>
              <a:buNone/>
            </a:pPr>
            <a:r>
              <a:rPr lang="tr-TR" dirty="0" smtClean="0">
                <a:cs typeface="Arial" charset="0"/>
              </a:rPr>
              <a:t>	</a:t>
            </a:r>
            <a:r>
              <a:rPr lang="tr-TR" sz="2000" dirty="0" smtClean="0"/>
              <a:t> Temelde NTP belirli bir problemin çözüm adımlarını parçalara bölerek bunları objeler haline dönüştürmektir. Buradaki temel amaç ileriki zamanlarda aynı problem ile karşılaşıldığında bu objelerin kullanılması. </a:t>
            </a:r>
          </a:p>
          <a:p>
            <a:pPr marL="0" indent="0">
              <a:buFont typeface="Arial" charset="0"/>
              <a:buNone/>
            </a:pPr>
            <a:r>
              <a:rPr lang="tr-TR" sz="2000" dirty="0" smtClean="0"/>
              <a:t>	Tabii çözümü bir bütün olarak değil de bir parçalar olarak ele alındığından dolayı müdahalesi ve değişimi de daha hızlı olmaktadır. </a:t>
            </a:r>
          </a:p>
          <a:p>
            <a:pPr marL="0" indent="0">
              <a:buFont typeface="Arial" charset="0"/>
              <a:buNone/>
            </a:pPr>
            <a:r>
              <a:rPr lang="tr-TR" sz="2000" dirty="0" smtClean="0"/>
              <a:t>Nesne Tabanlı Programlama dillerinden;</a:t>
            </a:r>
          </a:p>
          <a:p>
            <a:pPr marL="0" indent="0">
              <a:buFont typeface="Arial" charset="0"/>
              <a:buNone/>
            </a:pPr>
            <a:r>
              <a:rPr lang="tr-TR" sz="2000" dirty="0" err="1" smtClean="0">
                <a:hlinkClick r:id="rId2" action="ppaction://hlinkfile" tooltip="Simula (sayfa mevcut değil)"/>
              </a:rPr>
              <a:t>Simula</a:t>
            </a:r>
            <a:r>
              <a:rPr lang="tr-TR" sz="2000" dirty="0" smtClean="0"/>
              <a:t>, </a:t>
            </a:r>
            <a:r>
              <a:rPr lang="tr-TR" sz="2000" dirty="0" err="1" smtClean="0">
                <a:hlinkClick r:id="rId3" action="ppaction://hlinkfile" tooltip="Smalltalk"/>
              </a:rPr>
              <a:t>Smalltalk</a:t>
            </a:r>
            <a:r>
              <a:rPr lang="tr-TR" sz="2000" dirty="0" smtClean="0"/>
              <a:t>, </a:t>
            </a:r>
            <a:r>
              <a:rPr lang="tr-TR" sz="2000" dirty="0" smtClean="0">
                <a:hlinkClick r:id="rId4" action="ppaction://hlinkfile" tooltip="C++"/>
              </a:rPr>
              <a:t>C++</a:t>
            </a:r>
            <a:r>
              <a:rPr lang="tr-TR" sz="2000" dirty="0" smtClean="0"/>
              <a:t>, </a:t>
            </a:r>
            <a:r>
              <a:rPr lang="tr-TR" sz="2000" dirty="0" smtClean="0">
                <a:hlinkClick r:id="rId5" action="ppaction://hlinkfile" tooltip="Object Pascal"/>
              </a:rPr>
              <a:t>Object Pascal</a:t>
            </a:r>
            <a:r>
              <a:rPr lang="tr-TR" sz="2000" dirty="0" smtClean="0"/>
              <a:t>, </a:t>
            </a:r>
            <a:r>
              <a:rPr lang="tr-TR" sz="2000" dirty="0" err="1" smtClean="0">
                <a:hlinkClick r:id="rId6" action="ppaction://hlinkfile" tooltip="Objective-C"/>
              </a:rPr>
              <a:t>Objective</a:t>
            </a:r>
            <a:r>
              <a:rPr lang="tr-TR" sz="2000" dirty="0" smtClean="0">
                <a:hlinkClick r:id="rId6" action="ppaction://hlinkfile" tooltip="Objective-C"/>
              </a:rPr>
              <a:t>-C</a:t>
            </a:r>
            <a:r>
              <a:rPr lang="tr-TR" sz="2000" dirty="0" smtClean="0"/>
              <a:t>, </a:t>
            </a:r>
            <a:r>
              <a:rPr lang="tr-TR" sz="2000" dirty="0" smtClean="0">
                <a:hlinkClick r:id="rId7" action="ppaction://hlinkfile" tooltip="Eiffel (sayfa mevcut değil)"/>
              </a:rPr>
              <a:t>Eiffel</a:t>
            </a:r>
            <a:r>
              <a:rPr lang="tr-TR" sz="2000" dirty="0" smtClean="0"/>
              <a:t>, </a:t>
            </a:r>
            <a:r>
              <a:rPr lang="tr-TR" sz="2000" dirty="0" err="1" smtClean="0">
                <a:hlinkClick r:id="rId8" action="ppaction://hlinkfile" tooltip="Python"/>
              </a:rPr>
              <a:t>Python</a:t>
            </a:r>
            <a:r>
              <a:rPr lang="tr-TR" sz="2000" dirty="0" smtClean="0"/>
              <a:t>, </a:t>
            </a:r>
            <a:r>
              <a:rPr lang="tr-TR" sz="2000" dirty="0" smtClean="0">
                <a:hlinkClick r:id="rId9" action="ppaction://hlinkfile" tooltip="Java programlama dili"/>
              </a:rPr>
              <a:t>Java</a:t>
            </a:r>
            <a:r>
              <a:rPr lang="tr-TR" sz="2000" dirty="0" smtClean="0"/>
              <a:t>, </a:t>
            </a:r>
            <a:r>
              <a:rPr lang="tr-TR" sz="2000" dirty="0" smtClean="0">
                <a:hlinkClick r:id="rId10" action="ppaction://hlinkfile" tooltip="C Sharp programlama dili"/>
              </a:rPr>
              <a:t>C </a:t>
            </a:r>
            <a:r>
              <a:rPr lang="tr-TR" sz="2000" dirty="0" err="1" smtClean="0">
                <a:hlinkClick r:id="rId10" action="ppaction://hlinkfile" tooltip="C Sharp programlama dili"/>
              </a:rPr>
              <a:t>Sharp</a:t>
            </a:r>
            <a:r>
              <a:rPr lang="tr-TR" sz="2000" dirty="0" smtClean="0">
                <a:hlinkClick r:id="rId10" action="ppaction://hlinkfile" tooltip="C Sharp programlama dili"/>
              </a:rPr>
              <a:t> programlama dili</a:t>
            </a:r>
            <a:r>
              <a:rPr lang="tr-TR" sz="2000" dirty="0" smtClean="0"/>
              <a:t>, </a:t>
            </a:r>
            <a:r>
              <a:rPr lang="tr-TR" sz="2000" dirty="0" smtClean="0">
                <a:hlinkClick r:id="rId11" action="ppaction://hlinkfile" tooltip="Visual Basic .NET (sayfa mevcut değil)"/>
              </a:rPr>
              <a:t>Visual Basic .NET</a:t>
            </a:r>
            <a:r>
              <a:rPr lang="tr-TR" sz="2000" dirty="0" smtClean="0"/>
              <a:t> ve </a:t>
            </a:r>
            <a:r>
              <a:rPr lang="tr-TR" sz="2000" dirty="0" err="1" smtClean="0">
                <a:hlinkClick r:id="rId12" action="ppaction://hlinkfile" tooltip="REALbasic (sayfa mevcut değil)"/>
              </a:rPr>
              <a:t>REALbasic</a:t>
            </a:r>
            <a:r>
              <a:rPr lang="tr-TR" sz="2000" dirty="0" err="1" smtClean="0"/>
              <a:t>'i</a:t>
            </a:r>
            <a:r>
              <a:rPr lang="tr-TR" sz="2000" dirty="0" smtClean="0"/>
              <a:t> sayabiliriz.</a:t>
            </a:r>
          </a:p>
          <a:p>
            <a:pPr marL="0" indent="0">
              <a:buFont typeface="Arial" charset="0"/>
              <a:buNone/>
            </a:pPr>
            <a:r>
              <a:rPr lang="tr-TR" sz="2400" dirty="0" smtClean="0"/>
              <a:t>	 </a:t>
            </a:r>
            <a:r>
              <a:rPr lang="tr-TR" sz="2400" dirty="0" smtClean="0">
                <a:cs typeface="Arial" charset="0"/>
              </a:rPr>
              <a:t>	</a:t>
            </a:r>
          </a:p>
          <a:p>
            <a:pPr marL="0" indent="0">
              <a:buFont typeface="Arial" charset="0"/>
              <a:buNone/>
            </a:pPr>
            <a:r>
              <a:rPr lang="tr-TR" sz="2400" dirty="0" smtClean="0">
                <a:cs typeface="Arial" charset="0"/>
              </a:rPr>
              <a:t>	 			</a:t>
            </a:r>
          </a:p>
          <a:p>
            <a:pPr marL="0" indent="0">
              <a:buFont typeface="Arial" charset="0"/>
              <a:buNone/>
            </a:pPr>
            <a:r>
              <a:rPr lang="tr-TR" sz="2400" dirty="0" smtClean="0">
                <a:cs typeface="Arial" charset="0"/>
              </a:rPr>
              <a:t>	 			</a:t>
            </a:r>
          </a:p>
          <a:p>
            <a:pPr marL="0" indent="0">
              <a:buFont typeface="Arial" charset="0"/>
              <a:buNone/>
            </a:pPr>
            <a:r>
              <a:rPr lang="tr-TR" sz="2400" dirty="0" smtClean="0">
                <a:cs typeface="Arial" charset="0"/>
              </a:rPr>
              <a:t>	 			</a:t>
            </a:r>
          </a:p>
          <a:p>
            <a:pPr marL="0" indent="0">
              <a:buFont typeface="Arial" charset="0"/>
              <a:buNone/>
            </a:pPr>
            <a:r>
              <a:rPr lang="tr-TR" sz="2400" dirty="0" smtClean="0">
                <a:cs typeface="Arial" charset="0"/>
              </a:rPr>
              <a:t>	 				 	</a:t>
            </a:r>
            <a:r>
              <a:rPr lang="tr-TR" dirty="0" smtClean="0">
                <a:cs typeface="Arial" charset="0"/>
              </a:rPr>
              <a:t>	</a:t>
            </a:r>
          </a:p>
        </p:txBody>
      </p: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Başlık 1"/>
          <p:cNvSpPr>
            <a:spLocks noGrp="1"/>
          </p:cNvSpPr>
          <p:nvPr>
            <p:ph type="title"/>
          </p:nvPr>
        </p:nvSpPr>
        <p:spPr>
          <a:xfrm>
            <a:off x="0" y="188913"/>
            <a:ext cx="9144000" cy="1123950"/>
          </a:xfrm>
        </p:spPr>
        <p:txBody>
          <a:bodyPr/>
          <a:lstStyle/>
          <a:p>
            <a:r>
              <a:rPr lang="tr-TR" sz="2800" smtClean="0">
                <a:cs typeface="Arial" charset="0"/>
              </a:rPr>
              <a:t>PYTHON PROGRAMLAMA DİLİ  </a:t>
            </a:r>
            <a:br>
              <a:rPr lang="tr-TR" sz="2800" smtClean="0">
                <a:cs typeface="Arial" charset="0"/>
              </a:rPr>
            </a:br>
            <a:endParaRPr lang="tr-TR" sz="2800" smtClean="0">
              <a:cs typeface="Arial" charset="0"/>
            </a:endParaRPr>
          </a:p>
        </p:txBody>
      </p:sp>
      <p:sp>
        <p:nvSpPr>
          <p:cNvPr id="13315" name="İçerik Yer Tutucusu 2"/>
          <p:cNvSpPr>
            <a:spLocks noGrp="1"/>
          </p:cNvSpPr>
          <p:nvPr>
            <p:ph idx="1"/>
          </p:nvPr>
        </p:nvSpPr>
        <p:spPr>
          <a:xfrm>
            <a:off x="684213" y="836613"/>
            <a:ext cx="8280400" cy="4679950"/>
          </a:xfrm>
        </p:spPr>
        <p:txBody>
          <a:bodyPr/>
          <a:lstStyle/>
          <a:p>
            <a:pPr marL="0" indent="0">
              <a:buFont typeface="Arial" charset="0"/>
              <a:buNone/>
            </a:pPr>
            <a:r>
              <a:rPr lang="tr-TR" b="1" dirty="0" smtClean="0"/>
              <a:t>Nesne Tabanlı Programlama </a:t>
            </a:r>
          </a:p>
          <a:p>
            <a:pPr marL="0" indent="0">
              <a:buFont typeface="Arial" charset="0"/>
              <a:buNone/>
            </a:pPr>
            <a:r>
              <a:rPr lang="tr-TR" dirty="0" smtClean="0"/>
              <a:t>Örnek vermemiz gerekirse;</a:t>
            </a:r>
          </a:p>
          <a:p>
            <a:pPr marL="0" indent="0">
              <a:buFont typeface="Arial" charset="0"/>
              <a:buNone/>
            </a:pPr>
            <a:endParaRPr lang="tr-TR" dirty="0" smtClean="0">
              <a:cs typeface="Arial" charset="0"/>
            </a:endParaRPr>
          </a:p>
          <a:p>
            <a:pPr marL="0" indent="0">
              <a:buFont typeface="Arial" charset="0"/>
              <a:buNone/>
            </a:pPr>
            <a:r>
              <a:rPr lang="tr-TR" dirty="0" smtClean="0">
                <a:cs typeface="Arial" charset="0"/>
              </a:rPr>
              <a:t>	</a:t>
            </a:r>
            <a:r>
              <a:rPr lang="tr-TR" sz="2400" dirty="0" smtClean="0"/>
              <a:t> Mesela bir araba üreticisinin yeni bir araba serisi üretmek istediğini düşünün. Bu araba serisinin belirli özellikleri olduğu gibi birbirinden farklı özellikleri de olacaktır. </a:t>
            </a:r>
          </a:p>
          <a:p>
            <a:pPr marL="0" indent="0">
              <a:buFont typeface="Arial" charset="0"/>
              <a:buNone/>
            </a:pPr>
            <a:r>
              <a:rPr lang="tr-TR" sz="2400" dirty="0" smtClean="0"/>
              <a:t>	Yapılacak araba serisi: A10, A11, A12 diye adlandırıldığını farz edelim. </a:t>
            </a:r>
          </a:p>
          <a:p>
            <a:pPr marL="0" indent="0">
              <a:buFont typeface="Arial" charset="0"/>
              <a:buNone/>
            </a:pPr>
            <a:r>
              <a:rPr lang="tr-TR" sz="2400" dirty="0" smtClean="0"/>
              <a:t>	Her üç araba serisi içinde klima, merkezi kilit, müzik sistemi olacaktır. A11 serisinde ekstra olarak yol bilgisayarı, yağmur </a:t>
            </a:r>
            <a:r>
              <a:rPr lang="tr-TR" sz="2400" dirty="0" err="1" smtClean="0"/>
              <a:t>sensörü</a:t>
            </a:r>
            <a:r>
              <a:rPr lang="tr-TR" sz="2400" dirty="0" smtClean="0"/>
              <a:t> olacaktır. A12 serisinde ise yol bilgisayarı, yağmur </a:t>
            </a:r>
            <a:r>
              <a:rPr lang="tr-TR" sz="2400" dirty="0" err="1" smtClean="0"/>
              <a:t>sensörü</a:t>
            </a:r>
            <a:r>
              <a:rPr lang="tr-TR" sz="2400" dirty="0" smtClean="0"/>
              <a:t>, hava yastığı, sesli kontrol sistemi yer alıyor.</a:t>
            </a:r>
          </a:p>
          <a:p>
            <a:pPr marL="0" indent="0">
              <a:buFont typeface="Arial" charset="0"/>
              <a:buNone/>
            </a:pPr>
            <a:r>
              <a:rPr lang="tr-TR" dirty="0" smtClean="0"/>
              <a:t>	 </a:t>
            </a:r>
            <a:r>
              <a:rPr lang="tr-TR" dirty="0" smtClean="0">
                <a:cs typeface="Arial" charset="0"/>
              </a:rPr>
              <a:t>	 			</a:t>
            </a:r>
          </a:p>
          <a:p>
            <a:pPr marL="0" indent="0">
              <a:buFont typeface="Arial" charset="0"/>
              <a:buNone/>
            </a:pPr>
            <a:r>
              <a:rPr lang="tr-TR" dirty="0" smtClean="0">
                <a:cs typeface="Arial" charset="0"/>
              </a:rPr>
              <a:t>	 			</a:t>
            </a:r>
          </a:p>
          <a:p>
            <a:pPr marL="0" indent="0">
              <a:buFont typeface="Arial" charset="0"/>
              <a:buNone/>
            </a:pPr>
            <a:r>
              <a:rPr lang="tr-TR" dirty="0" smtClean="0">
                <a:cs typeface="Arial" charset="0"/>
              </a:rPr>
              <a:t>	 			</a:t>
            </a:r>
          </a:p>
          <a:p>
            <a:pPr marL="0" indent="0">
              <a:buFont typeface="Arial" charset="0"/>
              <a:buNone/>
            </a:pPr>
            <a:r>
              <a:rPr lang="tr-TR" dirty="0" smtClean="0">
                <a:cs typeface="Arial" charset="0"/>
              </a:rPr>
              <a:t>	 				 		</a:t>
            </a:r>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İçerik Yer Tutucusu 2"/>
          <p:cNvSpPr>
            <a:spLocks noGrp="1"/>
          </p:cNvSpPr>
          <p:nvPr>
            <p:ph idx="1"/>
          </p:nvPr>
        </p:nvSpPr>
        <p:spPr>
          <a:xfrm>
            <a:off x="1042988" y="908050"/>
            <a:ext cx="7850187" cy="5689600"/>
          </a:xfrm>
        </p:spPr>
        <p:txBody>
          <a:bodyPr/>
          <a:lstStyle/>
          <a:p>
            <a:pPr marL="0" indent="0">
              <a:buFont typeface="Arial" charset="0"/>
              <a:buNone/>
            </a:pPr>
            <a:r>
              <a:rPr lang="tr-TR" b="1" smtClean="0"/>
              <a:t>Nesne Tabanlı Programlama </a:t>
            </a:r>
          </a:p>
          <a:p>
            <a:pPr marL="0" indent="0">
              <a:buFont typeface="Arial" charset="0"/>
              <a:buNone/>
            </a:pPr>
            <a:endParaRPr lang="tr-TR" b="1" smtClean="0">
              <a:cs typeface="Arial" charset="0"/>
            </a:endParaRPr>
          </a:p>
          <a:p>
            <a:pPr marL="0" indent="0">
              <a:buFont typeface="Arial" charset="0"/>
              <a:buNone/>
            </a:pPr>
            <a:endParaRPr lang="tr-TR" b="1" smtClean="0">
              <a:cs typeface="Arial" charset="0"/>
            </a:endParaRPr>
          </a:p>
          <a:p>
            <a:pPr marL="0" indent="0">
              <a:buFont typeface="Arial" charset="0"/>
              <a:buNone/>
            </a:pPr>
            <a:r>
              <a:rPr lang="tr-TR" smtClean="0">
                <a:cs typeface="Arial" charset="0"/>
              </a:rPr>
              <a:t>	</a:t>
            </a:r>
            <a:r>
              <a:rPr lang="tr-TR" sz="2000" smtClean="0"/>
              <a:t>Her üç araba serisi içinde kullanılan ortak materyaller </a:t>
            </a:r>
            <a:r>
              <a:rPr lang="tr-TR" sz="2000" b="1" i="1" smtClean="0"/>
              <a:t>klima, merkezi kilit, müzik sistemi, camlar, kapılar, farlar, direksiyon, vb</a:t>
            </a:r>
            <a:r>
              <a:rPr lang="tr-TR" sz="2000" smtClean="0"/>
              <a:t> materyallerdir. Firma bu materyallerin tasarımı ve üretimini bir sefer yapmaktadır. Ama aynı materyalleri üç farklı araba serisinde kullanmaktadır.</a:t>
            </a:r>
            <a:br>
              <a:rPr lang="tr-TR" sz="2000" smtClean="0"/>
            </a:br>
            <a:endParaRPr lang="tr-TR" sz="2000" smtClean="0">
              <a:cs typeface="Arial" charset="0"/>
            </a:endParaRPr>
          </a:p>
          <a:p>
            <a:pPr marL="0" indent="0">
              <a:buFont typeface="Arial" charset="0"/>
              <a:buNone/>
            </a:pPr>
            <a:r>
              <a:rPr lang="tr-TR" sz="2000" smtClean="0"/>
              <a:t> 	NTP’daki ana mantık da budur. Problemimiz araba yapmaktır, problemin çözümü için gerekli olan yol belirlenir. Daha sonra bu çözüm yolu parçalara bölünür. </a:t>
            </a:r>
          </a:p>
          <a:p>
            <a:pPr marL="0" indent="0">
              <a:buFont typeface="Arial" charset="0"/>
              <a:buNone/>
            </a:pPr>
            <a:r>
              <a:rPr lang="tr-TR" sz="2000" smtClean="0"/>
              <a:t>	Bütün parçalar birer objedir. Ve objeler birleşimi problemin çözümüdür. </a:t>
            </a:r>
            <a:r>
              <a:rPr lang="tr-TR" sz="2000" smtClean="0">
                <a:cs typeface="Arial" charset="0"/>
              </a:rPr>
              <a:t>	 	</a:t>
            </a:r>
            <a:r>
              <a:rPr lang="tr-TR" smtClean="0">
                <a:cs typeface="Arial" charset="0"/>
              </a:rPr>
              <a:t>		</a:t>
            </a:r>
          </a:p>
          <a:p>
            <a:pPr marL="0" indent="0">
              <a:buFont typeface="Arial" charset="0"/>
              <a:buNone/>
            </a:pPr>
            <a:r>
              <a:rPr lang="tr-TR" smtClean="0">
                <a:cs typeface="Arial" charset="0"/>
              </a:rPr>
              <a:t>	 			</a:t>
            </a:r>
          </a:p>
          <a:p>
            <a:pPr marL="0" indent="0">
              <a:buFont typeface="Arial" charset="0"/>
              <a:buNone/>
            </a:pPr>
            <a:r>
              <a:rPr lang="tr-TR" smtClean="0">
                <a:cs typeface="Arial" charset="0"/>
              </a:rPr>
              <a:t>	 			</a:t>
            </a:r>
          </a:p>
          <a:p>
            <a:pPr marL="0" indent="0">
              <a:buFont typeface="Arial" charset="0"/>
              <a:buNone/>
            </a:pPr>
            <a:r>
              <a:rPr lang="tr-TR" smtClean="0">
                <a:cs typeface="Arial" charset="0"/>
              </a:rPr>
              <a:t>	 				 		</a:t>
            </a:r>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İçerik Yer Tutucusu 2"/>
          <p:cNvSpPr>
            <a:spLocks noGrp="1"/>
          </p:cNvSpPr>
          <p:nvPr>
            <p:ph idx="1"/>
          </p:nvPr>
        </p:nvSpPr>
        <p:spPr>
          <a:xfrm>
            <a:off x="827088" y="836712"/>
            <a:ext cx="7993062" cy="6021288"/>
          </a:xfrm>
        </p:spPr>
        <p:txBody>
          <a:bodyPr/>
          <a:lstStyle/>
          <a:p>
            <a:pPr marL="0" indent="0">
              <a:buFont typeface="Arial" charset="0"/>
              <a:buNone/>
            </a:pPr>
            <a:r>
              <a:rPr lang="tr-TR" b="1" dirty="0" smtClean="0"/>
              <a:t>Nesne Tabanlı Programlamanın Ortaya Çıkışı ve Faydaları</a:t>
            </a:r>
          </a:p>
          <a:p>
            <a:pPr marL="0" indent="0">
              <a:buFont typeface="Arial" charset="0"/>
              <a:buNone/>
            </a:pPr>
            <a:endParaRPr lang="tr-TR" b="1" dirty="0" smtClean="0"/>
          </a:p>
          <a:p>
            <a:pPr marL="0" indent="0">
              <a:buFont typeface="Arial" charset="0"/>
              <a:buNone/>
            </a:pPr>
            <a:r>
              <a:rPr lang="tr-TR" dirty="0" smtClean="0"/>
              <a:t>	</a:t>
            </a:r>
            <a:r>
              <a:rPr lang="tr-TR" sz="1800" dirty="0" smtClean="0"/>
              <a:t>NTP aslında bir mecburiyetten ortaya çıkmıştır. </a:t>
            </a:r>
            <a:r>
              <a:rPr lang="tr-TR" sz="1800" dirty="0" err="1" smtClean="0"/>
              <a:t>NTP’nin</a:t>
            </a:r>
            <a:r>
              <a:rPr lang="tr-TR" sz="1800" dirty="0" smtClean="0"/>
              <a:t> en büyük avantajı büyük çaplı projelerdeki zaman ve para kaybını önlemesidir. </a:t>
            </a:r>
          </a:p>
          <a:p>
            <a:pPr marL="0" indent="0">
              <a:buFont typeface="Arial" charset="0"/>
              <a:buNone/>
            </a:pPr>
            <a:r>
              <a:rPr lang="tr-TR" sz="1800" dirty="0" smtClean="0"/>
              <a:t>	1960’ların sonuna doğru programların git gide büyümesi ve programlardaki değişikliklerin çok uzun zaman alması ve maliyetinin yüksek olması ile ortaya çıkmış bir programlama yaklaşımıdır. </a:t>
            </a:r>
          </a:p>
          <a:p>
            <a:pPr marL="0" indent="0">
              <a:buFont typeface="Arial" charset="0"/>
              <a:buNone/>
            </a:pPr>
            <a:r>
              <a:rPr lang="tr-TR" sz="1800" dirty="0" smtClean="0"/>
              <a:t>	</a:t>
            </a:r>
            <a:r>
              <a:rPr lang="tr-TR" sz="1800" dirty="0" err="1" smtClean="0"/>
              <a:t>Prosedürel</a:t>
            </a:r>
            <a:r>
              <a:rPr lang="tr-TR" sz="1800" dirty="0" smtClean="0"/>
              <a:t> Programlama (sınıf yapısı olmadan) ile kodlanan yazılımlardaki değişiklikler çok uzun zaman alır. </a:t>
            </a:r>
          </a:p>
          <a:p>
            <a:pPr marL="0" indent="0">
              <a:buFont typeface="Arial" charset="0"/>
              <a:buNone/>
            </a:pPr>
            <a:r>
              <a:rPr lang="tr-TR" sz="1800" dirty="0" smtClean="0"/>
              <a:t>	Mesela değiştirmek istediğiniz bir işlev için binlerce satır kod arasına girip saatlerce belki günlerce uğraşmanız gerekmektedir. </a:t>
            </a:r>
            <a:r>
              <a:rPr lang="tr-TR" sz="1800" dirty="0" err="1" smtClean="0"/>
              <a:t>NTP’de</a:t>
            </a:r>
            <a:r>
              <a:rPr lang="tr-TR" sz="1800" dirty="0" smtClean="0"/>
              <a:t> ise bu mantık farklıdır. Değiştirmek istediğiniz işlevi sınıf yapısı içerisinde değiştirip hemen güncelleyebilirsiniz. Bu hem kodların daha derli toplu olmasını sağlar. Hem yapılacak olan değişiklikler için zaman kaybı olmaz ve maliyeti düşürür. Ayrıca yazılan sınıf yapılarını tekrar tekrar kullanabilirsiniz. Yani bir proje içerisinde yer alan sınıf yapısını farklı bir projede kullanabilirsiniz.</a:t>
            </a:r>
            <a:br>
              <a:rPr lang="tr-TR" sz="1800" dirty="0" smtClean="0"/>
            </a:br>
            <a:r>
              <a:rPr lang="tr-TR" sz="2000" dirty="0" smtClean="0"/>
              <a:t/>
            </a:r>
            <a:br>
              <a:rPr lang="tr-TR" sz="2000" dirty="0" smtClean="0"/>
            </a:br>
            <a:r>
              <a:rPr lang="tr-TR" dirty="0" smtClean="0">
                <a:cs typeface="Arial" charset="0"/>
              </a:rPr>
              <a:t>	 			</a:t>
            </a:r>
          </a:p>
          <a:p>
            <a:pPr marL="0" indent="0">
              <a:buFont typeface="Arial" charset="0"/>
              <a:buNone/>
            </a:pPr>
            <a:r>
              <a:rPr lang="tr-TR" dirty="0" smtClean="0">
                <a:cs typeface="Arial" charset="0"/>
              </a:rPr>
              <a:t>	 				 		</a:t>
            </a:r>
          </a:p>
        </p:txBody>
      </p:sp>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İçerik Yer Tutucusu 2"/>
          <p:cNvSpPr>
            <a:spLocks noGrp="1"/>
          </p:cNvSpPr>
          <p:nvPr>
            <p:ph idx="1"/>
          </p:nvPr>
        </p:nvSpPr>
        <p:spPr>
          <a:xfrm>
            <a:off x="827088" y="1412875"/>
            <a:ext cx="8316912" cy="4608513"/>
          </a:xfrm>
        </p:spPr>
        <p:txBody>
          <a:bodyPr/>
          <a:lstStyle/>
          <a:p>
            <a:pPr marL="0" indent="0">
              <a:buFont typeface="Arial" charset="0"/>
              <a:buNone/>
            </a:pPr>
            <a:r>
              <a:rPr lang="tr-TR" b="1" smtClean="0"/>
              <a:t>Nesne Tabanlı Programlamanın Kullanımı</a:t>
            </a:r>
          </a:p>
          <a:p>
            <a:pPr marL="0" indent="0">
              <a:buFont typeface="Arial" charset="0"/>
              <a:buNone/>
            </a:pPr>
            <a:endParaRPr lang="tr-TR" b="1" smtClean="0"/>
          </a:p>
          <a:p>
            <a:pPr marL="0" indent="0">
              <a:buFont typeface="Arial" charset="0"/>
              <a:buNone/>
            </a:pPr>
            <a:r>
              <a:rPr lang="tr-TR" smtClean="0"/>
              <a:t>	</a:t>
            </a:r>
            <a:r>
              <a:rPr lang="tr-TR" sz="2000" smtClean="0"/>
              <a:t> NTP  kullanmadaki temel amaç iş gücünü düşürtmek ve aynı işlemleri tekrar tekrar yapmamaktır. Diyelim ki sıklıkla kullandığınız bir animasyonun temel işlevlerini bir sınıf haline dönüştürmek istiyorsunuz. Böylece her seferinde aynı kodları yazmak zorunda kalmadan sorununuzu çözmüş olursunuz. </a:t>
            </a:r>
          </a:p>
          <a:p>
            <a:pPr marL="0" indent="0">
              <a:buFont typeface="Arial" charset="0"/>
              <a:buNone/>
            </a:pPr>
            <a:endParaRPr lang="tr-TR" sz="2000" smtClean="0">
              <a:cs typeface="Arial" charset="0"/>
            </a:endParaRPr>
          </a:p>
          <a:p>
            <a:pPr marL="0" indent="0">
              <a:buFont typeface="Arial" charset="0"/>
              <a:buNone/>
            </a:pPr>
            <a:r>
              <a:rPr lang="tr-TR" sz="2000" smtClean="0">
                <a:cs typeface="Arial" charset="0"/>
              </a:rPr>
              <a:t>	</a:t>
            </a:r>
            <a:r>
              <a:rPr lang="tr-TR" sz="2000" smtClean="0"/>
              <a:t> Ancak sırf şaşalı olsun diye de her zaman sınıf yapılarını kullanmak mantıklı değildir. Yani sadece bir sefer yapacağınız bir işlem için oturup sınıflar yazmanızın bir anlamı yoktur. Çünkü işlemi sadece bir sefer yapıyorsunuzdur. </a:t>
            </a:r>
            <a:r>
              <a:rPr lang="tr-TR" sz="2000" smtClean="0">
                <a:cs typeface="Arial" charset="0"/>
              </a:rPr>
              <a:t>	 			</a:t>
            </a:r>
          </a:p>
          <a:p>
            <a:pPr marL="0" indent="0">
              <a:buFont typeface="Arial" charset="0"/>
              <a:buNone/>
            </a:pPr>
            <a:r>
              <a:rPr lang="tr-TR" smtClean="0">
                <a:cs typeface="Arial" charset="0"/>
              </a:rPr>
              <a:t>	 				 		</a:t>
            </a:r>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İçerik Yer Tutucusu 2"/>
          <p:cNvSpPr>
            <a:spLocks noGrp="1"/>
          </p:cNvSpPr>
          <p:nvPr>
            <p:ph idx="1"/>
          </p:nvPr>
        </p:nvSpPr>
        <p:spPr>
          <a:xfrm>
            <a:off x="971550" y="836613"/>
            <a:ext cx="7561263" cy="5545137"/>
          </a:xfrm>
        </p:spPr>
        <p:txBody>
          <a:bodyPr/>
          <a:lstStyle/>
          <a:p>
            <a:pPr marL="0" indent="0">
              <a:buFont typeface="Arial" charset="0"/>
              <a:buNone/>
            </a:pPr>
            <a:endParaRPr lang="tr-TR" b="1" smtClean="0"/>
          </a:p>
          <a:p>
            <a:pPr marL="0" indent="0">
              <a:buFont typeface="Arial" charset="0"/>
              <a:buNone/>
            </a:pPr>
            <a:r>
              <a:rPr lang="tr-TR" b="1" smtClean="0">
                <a:solidFill>
                  <a:schemeClr val="tx2"/>
                </a:solidFill>
              </a:rPr>
              <a:t>Sonuç Olarak;</a:t>
            </a:r>
          </a:p>
          <a:p>
            <a:pPr marL="0" indent="0">
              <a:buFont typeface="Arial" charset="0"/>
              <a:buNone/>
            </a:pPr>
            <a:endParaRPr lang="tr-TR" b="1" smtClean="0"/>
          </a:p>
          <a:p>
            <a:pPr marL="0" indent="0">
              <a:buFont typeface="Arial" charset="0"/>
              <a:buNone/>
            </a:pPr>
            <a:r>
              <a:rPr lang="tr-TR" smtClean="0"/>
              <a:t>	 </a:t>
            </a:r>
            <a:r>
              <a:rPr lang="tr-TR" sz="2000" smtClean="0"/>
              <a:t>Nesne Yönelimli Programlama (Object Oriented Programming) önce ne yapacağınıza karar veririsiniz sonra bunları oluşturmaya başlarsınız. </a:t>
            </a:r>
          </a:p>
          <a:p>
            <a:pPr marL="0" indent="0">
              <a:buFont typeface="Arial" charset="0"/>
              <a:buNone/>
            </a:pPr>
            <a:r>
              <a:rPr lang="tr-TR" sz="2000" smtClean="0"/>
              <a:t>	Her bir parça ayrı ayrı sınıf (class) yapılarından oluşur. Bu yapılara istediğiniz zaman müdahale edebilir istediğiniz zaman değiştirebilirsiniz. Tabii bu yapıları farklı projeler için kullanabilirsiniz. </a:t>
            </a:r>
          </a:p>
          <a:p>
            <a:pPr marL="0" indent="0">
              <a:buFont typeface="Arial" charset="0"/>
              <a:buNone/>
            </a:pPr>
            <a:r>
              <a:rPr lang="tr-TR" sz="2000" smtClean="0"/>
              <a:t>	Buradaki ana mantık bir sefer oluşturduğunuz sınıfı farklı projelerde kullanabilmenizdir. Tabii zaman ve maliyette düşmektedir.</a:t>
            </a:r>
            <a:r>
              <a:rPr lang="tr-TR" smtClean="0"/>
              <a:t/>
            </a:r>
            <a:br>
              <a:rPr lang="tr-TR" smtClean="0"/>
            </a:br>
            <a:r>
              <a:rPr lang="tr-TR" smtClean="0"/>
              <a:t> </a:t>
            </a:r>
            <a:r>
              <a:rPr lang="tr-TR" smtClean="0">
                <a:cs typeface="Arial" charset="0"/>
              </a:rPr>
              <a:t>	 			</a:t>
            </a:r>
          </a:p>
          <a:p>
            <a:pPr marL="0" indent="0">
              <a:buFont typeface="Arial" charset="0"/>
              <a:buNone/>
            </a:pPr>
            <a:r>
              <a:rPr lang="tr-TR" smtClean="0">
                <a:cs typeface="Arial" charset="0"/>
              </a:rPr>
              <a:t>	 				 		</a:t>
            </a:r>
          </a:p>
        </p:txBody>
      </p:sp>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Başlık 1"/>
          <p:cNvSpPr>
            <a:spLocks noGrp="1"/>
          </p:cNvSpPr>
          <p:nvPr>
            <p:ph type="title"/>
          </p:nvPr>
        </p:nvSpPr>
        <p:spPr>
          <a:xfrm>
            <a:off x="755650" y="908050"/>
            <a:ext cx="8229600" cy="1052513"/>
          </a:xfrm>
        </p:spPr>
        <p:txBody>
          <a:bodyPr/>
          <a:lstStyle/>
          <a:p>
            <a:r>
              <a:rPr lang="tr-TR" smtClean="0"/>
              <a:t>KAYNAKLAR</a:t>
            </a:r>
          </a:p>
        </p:txBody>
      </p:sp>
      <p:sp>
        <p:nvSpPr>
          <p:cNvPr id="18435" name="İçerik Yer Tutucusu 2"/>
          <p:cNvSpPr>
            <a:spLocks noGrp="1"/>
          </p:cNvSpPr>
          <p:nvPr>
            <p:ph idx="1"/>
          </p:nvPr>
        </p:nvSpPr>
        <p:spPr>
          <a:xfrm>
            <a:off x="900113" y="2349500"/>
            <a:ext cx="7920037" cy="4103688"/>
          </a:xfrm>
        </p:spPr>
        <p:txBody>
          <a:bodyPr/>
          <a:lstStyle/>
          <a:p>
            <a:pPr>
              <a:defRPr/>
            </a:pPr>
            <a:r>
              <a:rPr lang="tr-TR" sz="1800" dirty="0">
                <a:solidFill>
                  <a:schemeClr val="tx1">
                    <a:lumMod val="85000"/>
                    <a:lumOff val="15000"/>
                  </a:schemeClr>
                </a:solidFill>
                <a:cs typeface="Arial" pitchFamily="34" charset="0"/>
              </a:rPr>
              <a:t>MIT Üniversitesinin </a:t>
            </a:r>
            <a:r>
              <a:rPr lang="tr-TR" sz="1800" dirty="0" smtClean="0">
                <a:solidFill>
                  <a:schemeClr val="tx1">
                    <a:lumMod val="85000"/>
                    <a:lumOff val="15000"/>
                  </a:schemeClr>
                </a:solidFill>
                <a:cs typeface="Arial" pitchFamily="34" charset="0"/>
              </a:rPr>
              <a:t>ders notları</a:t>
            </a:r>
          </a:p>
          <a:p>
            <a:pPr marL="0" indent="0">
              <a:buFont typeface="Arial" charset="0"/>
              <a:buNone/>
              <a:defRPr/>
            </a:pPr>
            <a:r>
              <a:rPr lang="tr-TR" sz="1800" u="sng" dirty="0" smtClean="0">
                <a:cs typeface="Arial" pitchFamily="34" charset="0"/>
                <a:hlinkClick r:id="rId2"/>
              </a:rPr>
              <a:t>http</a:t>
            </a:r>
            <a:r>
              <a:rPr lang="tr-TR" sz="1800" u="sng" dirty="0">
                <a:cs typeface="Arial" pitchFamily="34" charset="0"/>
                <a:hlinkClick r:id="rId2"/>
              </a:rPr>
              <a:t>://ocw.mit.edu/courses/electrical-engineering-and-computer-science/6-00-introduction-to-computer-science-and-programming-fall-2008/lecture-videos</a:t>
            </a:r>
            <a:r>
              <a:rPr lang="tr-TR" sz="1800" u="sng" dirty="0" smtClean="0">
                <a:cs typeface="Arial" pitchFamily="34" charset="0"/>
                <a:hlinkClick r:id="rId2"/>
              </a:rPr>
              <a:t>/</a:t>
            </a:r>
            <a:endParaRPr lang="tr-TR" sz="1800" u="sng" dirty="0" smtClean="0">
              <a:cs typeface="Arial" pitchFamily="34" charset="0"/>
            </a:endParaRPr>
          </a:p>
          <a:p>
            <a:pPr marL="0" indent="0">
              <a:buFont typeface="Arial" charset="0"/>
              <a:buNone/>
              <a:defRPr/>
            </a:pPr>
            <a:endParaRPr lang="tr-TR" sz="1800" u="sng" dirty="0">
              <a:cs typeface="Arial" pitchFamily="34" charset="0"/>
            </a:endParaRPr>
          </a:p>
          <a:p>
            <a:pPr marL="0" indent="0">
              <a:buFont typeface="Arial" charset="0"/>
              <a:buNone/>
              <a:defRPr/>
            </a:pPr>
            <a:r>
              <a:rPr lang="tr-TR" sz="1800" dirty="0" smtClean="0">
                <a:cs typeface="Arial" pitchFamily="34" charset="0"/>
                <a:hlinkClick r:id="rId3"/>
              </a:rPr>
              <a:t>http://www.python.org/</a:t>
            </a:r>
            <a:endParaRPr lang="tr-TR" sz="1800" dirty="0" smtClean="0">
              <a:cs typeface="Arial" pitchFamily="34" charset="0"/>
            </a:endParaRPr>
          </a:p>
          <a:p>
            <a:pPr marL="0" indent="0">
              <a:buFont typeface="Arial" charset="0"/>
              <a:buNone/>
              <a:defRPr/>
            </a:pPr>
            <a:endParaRPr lang="tr-TR" sz="1800" dirty="0" smtClean="0">
              <a:cs typeface="Arial" pitchFamily="34" charset="0"/>
            </a:endParaRPr>
          </a:p>
          <a:p>
            <a:pPr marL="0" indent="0">
              <a:buFont typeface="Arial" charset="0"/>
              <a:buNone/>
              <a:defRPr/>
            </a:pPr>
            <a:r>
              <a:rPr lang="tr-TR" sz="1800" dirty="0">
                <a:cs typeface="Arial" pitchFamily="34" charset="0"/>
                <a:hlinkClick r:id="rId4"/>
              </a:rPr>
              <a:t>http://</a:t>
            </a:r>
            <a:r>
              <a:rPr lang="tr-TR" sz="1800" dirty="0" smtClean="0">
                <a:cs typeface="Arial" pitchFamily="34" charset="0"/>
                <a:hlinkClick r:id="rId4"/>
              </a:rPr>
              <a:t>www.cyber-warrior.org/FORum/display_topic_threads.asp?ForumID=124&amp;TopicID=394638&amp;light=1&amp;ThreadPage=1</a:t>
            </a:r>
            <a:endParaRPr lang="tr-TR" sz="1800" dirty="0" smtClean="0">
              <a:cs typeface="Arial" pitchFamily="34" charset="0"/>
            </a:endParaRPr>
          </a:p>
          <a:p>
            <a:pPr marL="0" indent="0">
              <a:buFont typeface="Arial" charset="0"/>
              <a:buNone/>
              <a:defRPr/>
            </a:pPr>
            <a:endParaRPr lang="tr-TR" sz="1800" dirty="0" smtClean="0">
              <a:cs typeface="Arial" pitchFamily="34" charset="0"/>
            </a:endParaRPr>
          </a:p>
          <a:p>
            <a:pPr marL="0" indent="0">
              <a:buFont typeface="Arial" charset="0"/>
              <a:buNone/>
              <a:defRPr/>
            </a:pPr>
            <a:r>
              <a:rPr lang="tr-TR" sz="1800" dirty="0">
                <a:cs typeface="Arial" pitchFamily="34" charset="0"/>
                <a:hlinkClick r:id="rId5"/>
              </a:rPr>
              <a:t>http://www.istihza.com</a:t>
            </a:r>
            <a:r>
              <a:rPr lang="tr-TR" sz="1800" dirty="0">
                <a:cs typeface="Arial" pitchFamily="34" charset="0"/>
              </a:rPr>
              <a:t> </a:t>
            </a:r>
            <a:r>
              <a:rPr lang="tr-TR" sz="1800" dirty="0"/>
              <a:t/>
            </a:r>
            <a:br>
              <a:rPr lang="tr-TR" sz="1800" dirty="0"/>
            </a:br>
            <a:endParaRPr lang="tr-TR" sz="1800" dirty="0" smtClean="0">
              <a:cs typeface="Arial" pitchFamily="34" charset="0"/>
            </a:endParaRPr>
          </a:p>
          <a:p>
            <a:pPr>
              <a:defRPr/>
            </a:pPr>
            <a:endParaRPr lang="tr-TR" dirty="0" smtClean="0"/>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İçerik Yer Tutucusu 2"/>
          <p:cNvSpPr>
            <a:spLocks noGrp="1"/>
          </p:cNvSpPr>
          <p:nvPr>
            <p:ph idx="1"/>
          </p:nvPr>
        </p:nvSpPr>
        <p:spPr>
          <a:xfrm>
            <a:off x="900113" y="836613"/>
            <a:ext cx="8135937" cy="6021387"/>
          </a:xfrm>
        </p:spPr>
        <p:txBody>
          <a:bodyPr/>
          <a:lstStyle/>
          <a:p>
            <a:pPr marL="0" indent="0">
              <a:buFont typeface="Arial" charset="0"/>
              <a:buNone/>
            </a:pPr>
            <a:endParaRPr lang="tr-TR" b="1" smtClean="0"/>
          </a:p>
          <a:p>
            <a:pPr marL="0" indent="0">
              <a:buFont typeface="Arial" charset="0"/>
              <a:buNone/>
            </a:pPr>
            <a:r>
              <a:rPr lang="tr-TR" b="1" smtClean="0">
                <a:solidFill>
                  <a:schemeClr val="tx2"/>
                </a:solidFill>
              </a:rPr>
              <a:t>Sırt Çantası Problemi (Knapsack Problem) </a:t>
            </a:r>
          </a:p>
          <a:p>
            <a:pPr marL="0" indent="0">
              <a:buFont typeface="Arial" charset="0"/>
              <a:buNone/>
            </a:pPr>
            <a:endParaRPr lang="tr-TR" b="1" smtClean="0">
              <a:cs typeface="Arial" charset="0"/>
            </a:endParaRPr>
          </a:p>
          <a:p>
            <a:pPr marL="0" indent="0">
              <a:buFont typeface="Arial" charset="0"/>
              <a:buNone/>
            </a:pPr>
            <a:r>
              <a:rPr lang="tr-TR" smtClean="0"/>
              <a:t>	</a:t>
            </a:r>
            <a:r>
              <a:rPr lang="tr-TR" sz="2400" smtClean="0"/>
              <a:t>Sırt çantası problemi ( Knapsack Problem- SÇP) tam sayılı programlamada en çok uğraşılan problemlerden birisidir. </a:t>
            </a:r>
          </a:p>
          <a:p>
            <a:pPr marL="0" indent="0">
              <a:buFont typeface="Arial" charset="0"/>
              <a:buNone/>
            </a:pPr>
            <a:r>
              <a:rPr lang="tr-TR" sz="2400" smtClean="0"/>
              <a:t>	1950 yılından beri bu türde problemlerin artması sonucu bilgisayar teknolojisi ile çözüm aranan ve çözüm sürelerinin iyileştirmeye çalışılan problemdir. </a:t>
            </a:r>
          </a:p>
          <a:p>
            <a:pPr marL="0" indent="0">
              <a:buFont typeface="Arial" charset="0"/>
              <a:buNone/>
            </a:pPr>
            <a:r>
              <a:rPr lang="tr-TR" sz="2400" smtClean="0"/>
              <a:t>	Bilgisayar kullanımı ile birlikte karşılaşılan problemlerin bir çoğu çözüme ulaşmıştır. Bu tip problemleri incelersek en önemlisinin çözüm sürelerinde görülen uzamalardır. </a:t>
            </a:r>
            <a:endParaRPr lang="tr-TR" sz="2400" b="1" smtClean="0">
              <a:cs typeface="Arial" charset="0"/>
            </a:endParaRPr>
          </a:p>
          <a:p>
            <a:pPr marL="0" indent="0">
              <a:buFont typeface="Arial" charset="0"/>
              <a:buNone/>
            </a:pPr>
            <a:r>
              <a:rPr lang="tr-TR" sz="2400" smtClean="0">
                <a:cs typeface="Arial" charset="0"/>
              </a:rPr>
              <a:t>		</a:t>
            </a:r>
          </a:p>
          <a:p>
            <a:pPr marL="0" indent="0">
              <a:buFont typeface="Arial" charset="0"/>
              <a:buNone/>
            </a:pPr>
            <a:r>
              <a:rPr lang="tr-TR" smtClean="0">
                <a:cs typeface="Arial" charset="0"/>
              </a:rPr>
              <a:t>	 			</a:t>
            </a:r>
          </a:p>
          <a:p>
            <a:pPr marL="0" indent="0">
              <a:buFont typeface="Arial" charset="0"/>
              <a:buNone/>
            </a:pPr>
            <a:r>
              <a:rPr lang="tr-TR" smtClean="0">
                <a:cs typeface="Arial" charset="0"/>
              </a:rPr>
              <a:t>	 			</a:t>
            </a:r>
          </a:p>
          <a:p>
            <a:pPr marL="0" indent="0">
              <a:buFont typeface="Arial" charset="0"/>
              <a:buNone/>
            </a:pPr>
            <a:r>
              <a:rPr lang="tr-TR" smtClean="0">
                <a:cs typeface="Arial" charset="0"/>
              </a:rPr>
              <a:t>	 			</a:t>
            </a:r>
          </a:p>
          <a:p>
            <a:pPr marL="0" indent="0">
              <a:buFont typeface="Arial" charset="0"/>
              <a:buNone/>
            </a:pPr>
            <a:r>
              <a:rPr lang="tr-TR" smtClean="0">
                <a:cs typeface="Arial" charset="0"/>
              </a:rPr>
              <a:t>	 				 		</a:t>
            </a: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ikdörtgen 2"/>
          <p:cNvSpPr>
            <a:spLocks noChangeArrowheads="1"/>
          </p:cNvSpPr>
          <p:nvPr/>
        </p:nvSpPr>
        <p:spPr bwMode="auto">
          <a:xfrm>
            <a:off x="827088" y="2349500"/>
            <a:ext cx="8964612" cy="4524375"/>
          </a:xfrm>
          <a:prstGeom prst="rect">
            <a:avLst/>
          </a:prstGeom>
          <a:noFill/>
          <a:ln w="9525">
            <a:noFill/>
            <a:miter lim="800000"/>
            <a:headEnd/>
            <a:tailEnd/>
          </a:ln>
        </p:spPr>
        <p:txBody>
          <a:bodyPr>
            <a:spAutoFit/>
          </a:bodyPr>
          <a:lstStyle/>
          <a:p>
            <a:r>
              <a:rPr lang="tr-TR"/>
              <a:t>	</a:t>
            </a:r>
            <a:r>
              <a:rPr lang="tr-TR" sz="2400"/>
              <a:t>Torba problemi basitçe bir torbanın içerisine en fazla eşyanın yerleştirilmesini hedefler. Problem hırsız örneğinden daha iyi anlaşılabilir. </a:t>
            </a:r>
          </a:p>
          <a:p>
            <a:r>
              <a:rPr lang="tr-TR" sz="2400"/>
              <a:t>Buna göre bir hırsız çantasına ağırlıkça en az, pahaca en çok eşyayı doldurmak ister. </a:t>
            </a:r>
          </a:p>
          <a:p>
            <a:endParaRPr lang="tr-TR" sz="2400"/>
          </a:p>
          <a:p>
            <a:r>
              <a:rPr lang="tr-TR" sz="2400"/>
              <a:t>Bu durumda her eşyanın ;</a:t>
            </a:r>
          </a:p>
          <a:p>
            <a:endParaRPr lang="tr-TR" sz="2400"/>
          </a:p>
          <a:p>
            <a:r>
              <a:rPr lang="tr-TR" sz="2400" b="1"/>
              <a:t>Pahası;</a:t>
            </a:r>
            <a:r>
              <a:rPr lang="tr-TR" sz="2400"/>
              <a:t> p</a:t>
            </a:r>
            <a:r>
              <a:rPr lang="tr-TR" sz="2400" baseline="-25000"/>
              <a:t>i</a:t>
            </a:r>
            <a:r>
              <a:rPr lang="tr-TR" sz="2400"/>
              <a:t>     </a:t>
            </a:r>
            <a:r>
              <a:rPr lang="tr-TR" sz="2400" b="1"/>
              <a:t>Ağırlığı;</a:t>
            </a:r>
            <a:r>
              <a:rPr lang="tr-TR" sz="2400"/>
              <a:t> a</a:t>
            </a:r>
            <a:r>
              <a:rPr lang="tr-TR" sz="2400" baseline="-25000"/>
              <a:t>i</a:t>
            </a:r>
            <a:r>
              <a:rPr lang="tr-TR" sz="2400"/>
              <a:t> </a:t>
            </a:r>
          </a:p>
          <a:p>
            <a:r>
              <a:rPr lang="tr-TR" sz="2400"/>
              <a:t> </a:t>
            </a:r>
          </a:p>
          <a:p>
            <a:r>
              <a:rPr lang="tr-TR" sz="2400" b="1"/>
              <a:t>Çantanın taşıyabileceği azamî kapasite;</a:t>
            </a:r>
            <a:r>
              <a:rPr lang="tr-TR" sz="2400"/>
              <a:t> ci  </a:t>
            </a:r>
          </a:p>
          <a:p>
            <a:r>
              <a:rPr lang="tr-TR" sz="2400"/>
              <a:t>olarak tanımlansın.</a:t>
            </a: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ikdörtgen 2"/>
          <p:cNvSpPr>
            <a:spLocks noChangeArrowheads="1"/>
          </p:cNvSpPr>
          <p:nvPr/>
        </p:nvSpPr>
        <p:spPr bwMode="auto">
          <a:xfrm>
            <a:off x="755650" y="1471613"/>
            <a:ext cx="7993063" cy="5448300"/>
          </a:xfrm>
          <a:prstGeom prst="rect">
            <a:avLst/>
          </a:prstGeom>
          <a:noFill/>
          <a:ln w="9525">
            <a:noFill/>
            <a:miter lim="800000"/>
            <a:headEnd/>
            <a:tailEnd/>
          </a:ln>
        </p:spPr>
        <p:txBody>
          <a:bodyPr>
            <a:spAutoFit/>
          </a:bodyPr>
          <a:lstStyle/>
          <a:p>
            <a:r>
              <a:rPr lang="tr-TR" sz="2400" b="1" dirty="0">
                <a:solidFill>
                  <a:schemeClr val="tx2"/>
                </a:solidFill>
              </a:rPr>
              <a:t>0-1 Torba problemi </a:t>
            </a:r>
          </a:p>
          <a:p>
            <a:endParaRPr lang="tr-TR" sz="2400" b="1" dirty="0">
              <a:solidFill>
                <a:srgbClr val="C00000"/>
              </a:solidFill>
            </a:endParaRPr>
          </a:p>
          <a:p>
            <a:endParaRPr lang="tr-TR" sz="2000" b="1" dirty="0"/>
          </a:p>
          <a:p>
            <a:r>
              <a:rPr lang="tr-TR" sz="2000" b="1" dirty="0"/>
              <a:t>	</a:t>
            </a:r>
            <a:r>
              <a:rPr lang="tr-TR" sz="2000" dirty="0"/>
              <a:t>Bu problem tipinde eşyalar ya tamamen alınır ya da tamamen bırakılır. Alınacak olan eşyanın bir kısmını almak mümkün değildir. Dolayısıyla bir eşyanın alınıp alınmamasını x</a:t>
            </a:r>
            <a:r>
              <a:rPr lang="tr-TR" sz="2000" baseline="-25000" dirty="0"/>
              <a:t>i</a:t>
            </a:r>
            <a:r>
              <a:rPr lang="tr-TR" sz="2000" dirty="0"/>
              <a:t> ile gösterecek olursak problem aşağıdaki şekilde modellenebilir:</a:t>
            </a:r>
          </a:p>
          <a:p>
            <a:endParaRPr lang="tr-TR" sz="2000" dirty="0"/>
          </a:p>
          <a:p>
            <a:endParaRPr lang="tr-TR" sz="2000" dirty="0"/>
          </a:p>
          <a:p>
            <a:endParaRPr lang="tr-TR" sz="2000" dirty="0"/>
          </a:p>
          <a:p>
            <a:endParaRPr lang="tr-TR" sz="2000" dirty="0"/>
          </a:p>
          <a:p>
            <a:endParaRPr lang="tr-TR" sz="2000" dirty="0"/>
          </a:p>
          <a:p>
            <a:endParaRPr lang="tr-TR" sz="2000" dirty="0"/>
          </a:p>
          <a:p>
            <a:r>
              <a:rPr lang="tr-TR" sz="2000" dirty="0"/>
              <a:t>	Bu modelde görüldüğü üzere, x</a:t>
            </a:r>
            <a:r>
              <a:rPr lang="tr-TR" sz="2000" baseline="-25000" dirty="0"/>
              <a:t>i</a:t>
            </a:r>
            <a:r>
              <a:rPr lang="tr-TR" sz="2000" dirty="0"/>
              <a:t> değeri, 0 veya 1 olabilmektedir. </a:t>
            </a:r>
          </a:p>
          <a:p>
            <a:r>
              <a:rPr lang="tr-TR" sz="2000" dirty="0"/>
              <a:t>0 olması durumunda i elemanından alınmıyor, 1 olduğunda ise i elemanının tamamı alınıyor demektir.</a:t>
            </a:r>
          </a:p>
        </p:txBody>
      </p:sp>
      <p:pic>
        <p:nvPicPr>
          <p:cNvPr id="6147" name="Picture 2" descr="http://bilgisayarkavramlari.com/wp-content/uploads/2008/03/torba.jpg"/>
          <p:cNvPicPr>
            <a:picLocks noChangeAspect="1" noChangeArrowheads="1"/>
          </p:cNvPicPr>
          <p:nvPr/>
        </p:nvPicPr>
        <p:blipFill>
          <a:blip r:embed="rId2" cstate="print"/>
          <a:srcRect/>
          <a:stretch>
            <a:fillRect/>
          </a:stretch>
        </p:blipFill>
        <p:spPr bwMode="auto">
          <a:xfrm>
            <a:off x="2051050" y="3789363"/>
            <a:ext cx="4886325" cy="1584325"/>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ikdörtgen 2"/>
          <p:cNvSpPr>
            <a:spLocks noChangeArrowheads="1"/>
          </p:cNvSpPr>
          <p:nvPr/>
        </p:nvSpPr>
        <p:spPr bwMode="auto">
          <a:xfrm>
            <a:off x="179388" y="1141413"/>
            <a:ext cx="9396412" cy="768350"/>
          </a:xfrm>
          <a:prstGeom prst="rect">
            <a:avLst/>
          </a:prstGeom>
          <a:noFill/>
          <a:ln w="9525">
            <a:noFill/>
            <a:miter lim="800000"/>
            <a:headEnd/>
            <a:tailEnd/>
          </a:ln>
        </p:spPr>
        <p:txBody>
          <a:bodyPr>
            <a:spAutoFit/>
          </a:bodyPr>
          <a:lstStyle/>
          <a:p>
            <a:r>
              <a:rPr lang="tr-TR" sz="2400" b="1">
                <a:solidFill>
                  <a:srgbClr val="C00000"/>
                </a:solidFill>
              </a:rPr>
              <a:t>           </a:t>
            </a:r>
            <a:r>
              <a:rPr lang="tr-TR" sz="2400" b="1">
                <a:solidFill>
                  <a:schemeClr val="tx2"/>
                </a:solidFill>
              </a:rPr>
              <a:t>Örnek:</a:t>
            </a:r>
            <a:endParaRPr lang="tr-TR" sz="2000" b="1">
              <a:solidFill>
                <a:schemeClr val="tx2"/>
              </a:solidFill>
            </a:endParaRPr>
          </a:p>
          <a:p>
            <a:r>
              <a:rPr lang="tr-TR" sz="2000" b="1"/>
              <a:t>	</a:t>
            </a:r>
            <a:endParaRPr lang="tr-TR" sz="2000"/>
          </a:p>
        </p:txBody>
      </p:sp>
      <p:graphicFrame>
        <p:nvGraphicFramePr>
          <p:cNvPr id="4" name="Tablo 3"/>
          <p:cNvGraphicFramePr>
            <a:graphicFrameLocks noGrp="1"/>
          </p:cNvGraphicFramePr>
          <p:nvPr/>
        </p:nvGraphicFramePr>
        <p:xfrm>
          <a:off x="1457325" y="2565400"/>
          <a:ext cx="6840438" cy="2346984"/>
        </p:xfrm>
        <a:graphic>
          <a:graphicData uri="http://schemas.openxmlformats.org/drawingml/2006/table">
            <a:tbl>
              <a:tblPr firstRow="1" bandRow="1">
                <a:tableStyleId>{5C22544A-7EE6-4342-B048-85BDC9FD1C3A}</a:tableStyleId>
              </a:tblPr>
              <a:tblGrid>
                <a:gridCol w="2630938"/>
                <a:gridCol w="2068145"/>
                <a:gridCol w="2141355"/>
              </a:tblGrid>
              <a:tr h="294240">
                <a:tc>
                  <a:txBody>
                    <a:bodyPr/>
                    <a:lstStyle/>
                    <a:p>
                      <a:r>
                        <a:rPr lang="tr-TR" sz="1800" dirty="0" smtClean="0"/>
                        <a:t>ÜRÜN</a:t>
                      </a:r>
                      <a:endParaRPr lang="tr-TR" sz="1800" dirty="0"/>
                    </a:p>
                  </a:txBody>
                  <a:tcPr marL="91433" marR="91433" marT="45722" marB="45722"/>
                </a:tc>
                <a:tc>
                  <a:txBody>
                    <a:bodyPr/>
                    <a:lstStyle/>
                    <a:p>
                      <a:pPr algn="ctr"/>
                      <a:r>
                        <a:rPr lang="tr-TR" sz="1800" dirty="0" smtClean="0"/>
                        <a:t>AĞIRLIK</a:t>
                      </a:r>
                      <a:endParaRPr lang="tr-TR" sz="1800" dirty="0"/>
                    </a:p>
                  </a:txBody>
                  <a:tcPr marL="91433" marR="91433" marT="45722" marB="45722"/>
                </a:tc>
                <a:tc>
                  <a:txBody>
                    <a:bodyPr/>
                    <a:lstStyle/>
                    <a:p>
                      <a:pPr algn="ctr"/>
                      <a:r>
                        <a:rPr lang="tr-TR" sz="1800" dirty="0" smtClean="0"/>
                        <a:t>DEĞER</a:t>
                      </a:r>
                      <a:endParaRPr lang="tr-TR" sz="1800" dirty="0"/>
                    </a:p>
                  </a:txBody>
                  <a:tcPr marL="91433" marR="91433" marT="45722" marB="45722"/>
                </a:tc>
              </a:tr>
              <a:tr h="341054">
                <a:tc>
                  <a:txBody>
                    <a:bodyPr/>
                    <a:lstStyle/>
                    <a:p>
                      <a:r>
                        <a:rPr lang="tr-TR" sz="2000" b="1" dirty="0" smtClean="0">
                          <a:solidFill>
                            <a:schemeClr val="tx2">
                              <a:lumMod val="75000"/>
                            </a:schemeClr>
                          </a:solidFill>
                        </a:rPr>
                        <a:t>1.Saat</a:t>
                      </a:r>
                      <a:endParaRPr lang="tr-TR" sz="2000" b="1" dirty="0">
                        <a:solidFill>
                          <a:schemeClr val="tx2">
                            <a:lumMod val="75000"/>
                          </a:schemeClr>
                        </a:solidFill>
                      </a:endParaRPr>
                    </a:p>
                  </a:txBody>
                  <a:tcPr marL="91433" marR="91433" marT="45722" marB="45722"/>
                </a:tc>
                <a:tc>
                  <a:txBody>
                    <a:bodyPr/>
                    <a:lstStyle/>
                    <a:p>
                      <a:pPr algn="ctr"/>
                      <a:r>
                        <a:rPr lang="tr-TR" sz="2000" dirty="0" smtClean="0"/>
                        <a:t>0,2 Kg</a:t>
                      </a:r>
                      <a:endParaRPr lang="tr-TR" sz="2000" dirty="0"/>
                    </a:p>
                  </a:txBody>
                  <a:tcPr marL="91433" marR="91433" marT="45722" marB="45722"/>
                </a:tc>
                <a:tc>
                  <a:txBody>
                    <a:bodyPr/>
                    <a:lstStyle/>
                    <a:p>
                      <a:pPr algn="ctr"/>
                      <a:r>
                        <a:rPr lang="tr-TR" sz="2000" dirty="0" smtClean="0"/>
                        <a:t>100 TL</a:t>
                      </a:r>
                      <a:endParaRPr lang="tr-TR" sz="2000" dirty="0"/>
                    </a:p>
                  </a:txBody>
                  <a:tcPr marL="91433" marR="91433" marT="45722" marB="45722"/>
                </a:tc>
              </a:tr>
              <a:tr h="347823">
                <a:tc>
                  <a:txBody>
                    <a:bodyPr/>
                    <a:lstStyle/>
                    <a:p>
                      <a:r>
                        <a:rPr lang="tr-TR" sz="2000" b="1" dirty="0" smtClean="0">
                          <a:solidFill>
                            <a:schemeClr val="tx2">
                              <a:lumMod val="75000"/>
                            </a:schemeClr>
                          </a:solidFill>
                        </a:rPr>
                        <a:t>2.Fotoğraf Makinası</a:t>
                      </a:r>
                      <a:endParaRPr lang="tr-TR" sz="2000" b="1" dirty="0">
                        <a:solidFill>
                          <a:schemeClr val="tx2">
                            <a:lumMod val="75000"/>
                          </a:schemeClr>
                        </a:solidFill>
                      </a:endParaRPr>
                    </a:p>
                  </a:txBody>
                  <a:tcPr marL="91433" marR="91433" marT="45722" marB="45722"/>
                </a:tc>
                <a:tc>
                  <a:txBody>
                    <a:bodyPr/>
                    <a:lstStyle/>
                    <a:p>
                      <a:pPr algn="ctr"/>
                      <a:r>
                        <a:rPr lang="tr-TR" sz="2000" dirty="0" smtClean="0"/>
                        <a:t>0,5 Kg</a:t>
                      </a:r>
                      <a:endParaRPr lang="tr-TR" sz="2000" dirty="0"/>
                    </a:p>
                  </a:txBody>
                  <a:tcPr marL="91433" marR="91433" marT="45722" marB="45722"/>
                </a:tc>
                <a:tc>
                  <a:txBody>
                    <a:bodyPr/>
                    <a:lstStyle/>
                    <a:p>
                      <a:pPr algn="ctr"/>
                      <a:r>
                        <a:rPr lang="tr-TR" sz="2000" dirty="0" smtClean="0"/>
                        <a:t>300 TL</a:t>
                      </a:r>
                      <a:endParaRPr lang="tr-TR" sz="2000" dirty="0"/>
                    </a:p>
                  </a:txBody>
                  <a:tcPr marL="91433" marR="91433" marT="45722" marB="45722"/>
                </a:tc>
              </a:tr>
              <a:tr h="341054">
                <a:tc>
                  <a:txBody>
                    <a:bodyPr/>
                    <a:lstStyle/>
                    <a:p>
                      <a:r>
                        <a:rPr lang="tr-TR" sz="2000" b="1" dirty="0" smtClean="0">
                          <a:solidFill>
                            <a:schemeClr val="tx2">
                              <a:lumMod val="75000"/>
                            </a:schemeClr>
                          </a:solidFill>
                        </a:rPr>
                        <a:t>3.Kamera</a:t>
                      </a:r>
                      <a:endParaRPr lang="tr-TR" sz="2000" b="1" dirty="0">
                        <a:solidFill>
                          <a:schemeClr val="tx2">
                            <a:lumMod val="75000"/>
                          </a:schemeClr>
                        </a:solidFill>
                      </a:endParaRPr>
                    </a:p>
                  </a:txBody>
                  <a:tcPr marL="91433" marR="91433" marT="45722" marB="45722"/>
                </a:tc>
                <a:tc>
                  <a:txBody>
                    <a:bodyPr/>
                    <a:lstStyle/>
                    <a:p>
                      <a:pPr algn="ctr"/>
                      <a:r>
                        <a:rPr lang="tr-TR" sz="2000" dirty="0" smtClean="0"/>
                        <a:t>0,7</a:t>
                      </a:r>
                      <a:r>
                        <a:rPr lang="tr-TR" sz="2000" baseline="0" dirty="0" smtClean="0"/>
                        <a:t> Kg</a:t>
                      </a:r>
                      <a:endParaRPr lang="tr-TR" sz="2000" dirty="0"/>
                    </a:p>
                  </a:txBody>
                  <a:tcPr marL="91433" marR="91433" marT="45722" marB="45722"/>
                </a:tc>
                <a:tc>
                  <a:txBody>
                    <a:bodyPr/>
                    <a:lstStyle/>
                    <a:p>
                      <a:pPr algn="ctr"/>
                      <a:r>
                        <a:rPr lang="tr-TR" sz="2000" dirty="0" smtClean="0"/>
                        <a:t>700 TL</a:t>
                      </a:r>
                      <a:endParaRPr lang="tr-TR" sz="2000" dirty="0"/>
                    </a:p>
                  </a:txBody>
                  <a:tcPr marL="91433" marR="91433" marT="45722" marB="45722"/>
                </a:tc>
              </a:tr>
              <a:tr h="341054">
                <a:tc>
                  <a:txBody>
                    <a:bodyPr/>
                    <a:lstStyle/>
                    <a:p>
                      <a:r>
                        <a:rPr lang="tr-TR" sz="2000" b="1" dirty="0" smtClean="0">
                          <a:solidFill>
                            <a:schemeClr val="tx2">
                              <a:lumMod val="75000"/>
                            </a:schemeClr>
                          </a:solidFill>
                        </a:rPr>
                        <a:t>4.Cep Telefonu</a:t>
                      </a:r>
                      <a:endParaRPr lang="tr-TR" sz="2000" b="1" dirty="0">
                        <a:solidFill>
                          <a:schemeClr val="tx2">
                            <a:lumMod val="75000"/>
                          </a:schemeClr>
                        </a:solidFill>
                      </a:endParaRPr>
                    </a:p>
                  </a:txBody>
                  <a:tcPr marL="91433" marR="91433" marT="45722" marB="45722"/>
                </a:tc>
                <a:tc>
                  <a:txBody>
                    <a:bodyPr/>
                    <a:lstStyle/>
                    <a:p>
                      <a:pPr algn="ctr"/>
                      <a:r>
                        <a:rPr lang="tr-TR" sz="2000" dirty="0" smtClean="0"/>
                        <a:t>0,3</a:t>
                      </a:r>
                      <a:r>
                        <a:rPr lang="tr-TR" sz="2000" baseline="0" dirty="0" smtClean="0"/>
                        <a:t> Kg</a:t>
                      </a:r>
                      <a:endParaRPr lang="tr-TR" sz="2000" dirty="0"/>
                    </a:p>
                  </a:txBody>
                  <a:tcPr marL="91433" marR="91433" marT="45722" marB="45722"/>
                </a:tc>
                <a:tc>
                  <a:txBody>
                    <a:bodyPr/>
                    <a:lstStyle/>
                    <a:p>
                      <a:pPr algn="ctr"/>
                      <a:r>
                        <a:rPr lang="tr-TR" sz="2000" dirty="0" smtClean="0"/>
                        <a:t>500 TL</a:t>
                      </a:r>
                      <a:endParaRPr lang="tr-TR" sz="2000" dirty="0"/>
                    </a:p>
                  </a:txBody>
                  <a:tcPr marL="91433" marR="91433" marT="45722" marB="45722"/>
                </a:tc>
              </a:tr>
              <a:tr h="341054">
                <a:tc>
                  <a:txBody>
                    <a:bodyPr/>
                    <a:lstStyle/>
                    <a:p>
                      <a:r>
                        <a:rPr lang="tr-TR" sz="2000" b="1" dirty="0" smtClean="0">
                          <a:solidFill>
                            <a:schemeClr val="tx2">
                              <a:lumMod val="75000"/>
                            </a:schemeClr>
                          </a:solidFill>
                        </a:rPr>
                        <a:t>5.Anahtar</a:t>
                      </a:r>
                      <a:endParaRPr lang="tr-TR" sz="2000" b="1" dirty="0">
                        <a:solidFill>
                          <a:schemeClr val="tx2">
                            <a:lumMod val="75000"/>
                          </a:schemeClr>
                        </a:solidFill>
                      </a:endParaRPr>
                    </a:p>
                  </a:txBody>
                  <a:tcPr marL="91433" marR="91433" marT="45722" marB="45722"/>
                </a:tc>
                <a:tc>
                  <a:txBody>
                    <a:bodyPr/>
                    <a:lstStyle/>
                    <a:p>
                      <a:pPr algn="ctr"/>
                      <a:r>
                        <a:rPr lang="tr-TR" sz="2000" dirty="0" smtClean="0"/>
                        <a:t>0,1</a:t>
                      </a:r>
                      <a:r>
                        <a:rPr lang="tr-TR" sz="2000" baseline="0" dirty="0" smtClean="0"/>
                        <a:t> Kg</a:t>
                      </a:r>
                      <a:endParaRPr lang="tr-TR" sz="2000" dirty="0"/>
                    </a:p>
                  </a:txBody>
                  <a:tcPr marL="91433" marR="91433" marT="45722" marB="45722"/>
                </a:tc>
                <a:tc>
                  <a:txBody>
                    <a:bodyPr/>
                    <a:lstStyle/>
                    <a:p>
                      <a:pPr algn="ctr"/>
                      <a:r>
                        <a:rPr lang="tr-TR" sz="2000" dirty="0" smtClean="0"/>
                        <a:t>10</a:t>
                      </a:r>
                      <a:r>
                        <a:rPr lang="tr-TR" sz="2000" baseline="0" dirty="0" smtClean="0"/>
                        <a:t> TL</a:t>
                      </a:r>
                      <a:endParaRPr lang="tr-TR" sz="2000" dirty="0"/>
                    </a:p>
                  </a:txBody>
                  <a:tcPr marL="91433" marR="91433" marT="45722" marB="45722"/>
                </a:tc>
              </a:tr>
            </a:tbl>
          </a:graphicData>
        </a:graphic>
      </p:graphicFrame>
      <p:sp>
        <p:nvSpPr>
          <p:cNvPr id="7201" name="İçerik Yer Tutucusu 4"/>
          <p:cNvSpPr txBox="1">
            <a:spLocks/>
          </p:cNvSpPr>
          <p:nvPr/>
        </p:nvSpPr>
        <p:spPr bwMode="auto">
          <a:xfrm>
            <a:off x="971550" y="5157788"/>
            <a:ext cx="7956550" cy="865187"/>
          </a:xfrm>
          <a:prstGeom prst="rect">
            <a:avLst/>
          </a:prstGeom>
          <a:noFill/>
          <a:ln w="9525">
            <a:noFill/>
            <a:miter lim="800000"/>
            <a:headEnd/>
            <a:tailEnd/>
          </a:ln>
        </p:spPr>
        <p:txBody>
          <a:bodyPr/>
          <a:lstStyle/>
          <a:p>
            <a:pPr eaLnBrk="0" hangingPunct="0">
              <a:spcBef>
                <a:spcPct val="20000"/>
              </a:spcBef>
              <a:buFont typeface="Arial" charset="0"/>
              <a:buNone/>
            </a:pPr>
            <a:r>
              <a:rPr lang="tr-TR" sz="2400">
                <a:solidFill>
                  <a:srgbClr val="7F7F7F"/>
                </a:solidFill>
                <a:latin typeface="Century Gothic" pitchFamily="34" charset="0"/>
              </a:rPr>
              <a:t>	</a:t>
            </a:r>
            <a:r>
              <a:rPr lang="tr-TR" sz="2000" b="1">
                <a:latin typeface="Century Gothic" pitchFamily="34" charset="0"/>
              </a:rPr>
              <a:t>Şimdi  elimizdeki  1 Kg kapasiteli bir torbaya  yukarıdaki eşyaları en fazla para edecek şekilde yerleştirelim.</a:t>
            </a:r>
          </a:p>
          <a:p>
            <a:pPr eaLnBrk="0" hangingPunct="0">
              <a:spcBef>
                <a:spcPct val="20000"/>
              </a:spcBef>
              <a:buFont typeface="Arial" charset="0"/>
              <a:buNone/>
            </a:pPr>
            <a:endParaRPr lang="tr-TR" sz="2000" b="1">
              <a:latin typeface="Century Gothic" pitchFamily="34" charset="0"/>
            </a:endParaRPr>
          </a:p>
          <a:p>
            <a:pPr eaLnBrk="0" hangingPunct="0">
              <a:spcBef>
                <a:spcPct val="20000"/>
              </a:spcBef>
            </a:pPr>
            <a:r>
              <a:rPr lang="tr-TR" sz="2000" b="1"/>
              <a:t>Bu durumda c</a:t>
            </a:r>
            <a:r>
              <a:rPr lang="tr-TR" sz="2000" b="1" baseline="-25000"/>
              <a:t>i</a:t>
            </a:r>
            <a:r>
              <a:rPr lang="tr-TR" sz="2000" b="1"/>
              <a:t>=1kg olarak tanımlamış oluyoruz.</a:t>
            </a:r>
          </a:p>
          <a:p>
            <a:pPr eaLnBrk="0" hangingPunct="0">
              <a:spcBef>
                <a:spcPct val="20000"/>
              </a:spcBef>
              <a:buFont typeface="Arial" charset="0"/>
              <a:buNone/>
            </a:pPr>
            <a:endParaRPr lang="tr-TR" sz="2000" b="1">
              <a:latin typeface="Century Gothic" pitchFamily="34" charset="0"/>
            </a:endParaRPr>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İçerik Yer Tutucusu 5"/>
          <p:cNvSpPr>
            <a:spLocks noGrp="1"/>
          </p:cNvSpPr>
          <p:nvPr>
            <p:ph idx="1"/>
          </p:nvPr>
        </p:nvSpPr>
        <p:spPr>
          <a:xfrm>
            <a:off x="1042988" y="941388"/>
            <a:ext cx="7850187" cy="5903912"/>
          </a:xfrm>
        </p:spPr>
        <p:txBody>
          <a:bodyPr/>
          <a:lstStyle/>
          <a:p>
            <a:pPr marL="0" indent="0">
              <a:buFont typeface="Arial" charset="0"/>
              <a:buNone/>
            </a:pPr>
            <a:endParaRPr lang="tr-TR" smtClean="0"/>
          </a:p>
          <a:p>
            <a:pPr marL="0" indent="0">
              <a:buFont typeface="Arial" charset="0"/>
              <a:buNone/>
            </a:pPr>
            <a:r>
              <a:rPr lang="tr-TR" sz="2000" b="1" smtClean="0">
                <a:solidFill>
                  <a:schemeClr val="tx2"/>
                </a:solidFill>
              </a:rPr>
              <a:t>Örnek Çözümler; </a:t>
            </a:r>
          </a:p>
          <a:p>
            <a:pPr marL="0" indent="0">
              <a:buFont typeface="Arial" charset="0"/>
              <a:buNone/>
            </a:pPr>
            <a:endParaRPr lang="tr-TR" smtClean="0"/>
          </a:p>
          <a:p>
            <a:pPr marL="0" indent="0">
              <a:buFont typeface="Arial" charset="0"/>
              <a:buNone/>
            </a:pPr>
            <a:r>
              <a:rPr lang="tr-TR" smtClean="0"/>
              <a:t>i = { 1,2,4}  100+300+500=900 TL</a:t>
            </a:r>
          </a:p>
          <a:p>
            <a:pPr marL="0" indent="0">
              <a:buFont typeface="Arial" charset="0"/>
              <a:buNone/>
            </a:pPr>
            <a:r>
              <a:rPr lang="tr-TR" smtClean="0"/>
              <a:t>i = { 1,3,5}  100+700+10=810 TL</a:t>
            </a:r>
          </a:p>
          <a:p>
            <a:pPr marL="0" indent="0">
              <a:buFont typeface="Arial" charset="0"/>
              <a:buNone/>
            </a:pPr>
            <a:r>
              <a:rPr lang="tr-TR" smtClean="0"/>
              <a:t>i = { 3,4}      700+500=1200 TL</a:t>
            </a:r>
          </a:p>
          <a:p>
            <a:pPr marL="0" indent="0">
              <a:buFont typeface="Arial" charset="0"/>
              <a:buNone/>
            </a:pPr>
            <a:endParaRPr lang="tr-TR" smtClean="0"/>
          </a:p>
          <a:p>
            <a:pPr marL="0" indent="0">
              <a:buFont typeface="Arial" charset="0"/>
              <a:buNone/>
            </a:pPr>
            <a:endParaRPr lang="tr-TR" smtClean="0"/>
          </a:p>
          <a:p>
            <a:pPr marL="0" indent="0">
              <a:buFont typeface="Arial" charset="0"/>
              <a:buNone/>
            </a:pPr>
            <a:r>
              <a:rPr lang="tr-TR" smtClean="0"/>
              <a:t>	Çözümde ise i = { 3,4} kümesi alınıyor. Yani kamera ve cep telefonunu aldığımızda 1200 TL ile en pahalı ve torbamıza sığan kümeyi almış oluyoruz.</a:t>
            </a:r>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İçerik Yer Tutucusu 5"/>
          <p:cNvSpPr>
            <a:spLocks noGrp="1"/>
          </p:cNvSpPr>
          <p:nvPr>
            <p:ph idx="1"/>
          </p:nvPr>
        </p:nvSpPr>
        <p:spPr>
          <a:xfrm>
            <a:off x="887413" y="969963"/>
            <a:ext cx="7500937" cy="5903912"/>
          </a:xfrm>
        </p:spPr>
        <p:txBody>
          <a:bodyPr/>
          <a:lstStyle/>
          <a:p>
            <a:pPr marL="0" indent="0">
              <a:buFont typeface="Arial" charset="0"/>
              <a:buNone/>
            </a:pPr>
            <a:r>
              <a:rPr lang="tr-TR" b="1" smtClean="0">
                <a:solidFill>
                  <a:schemeClr val="tx2"/>
                </a:solidFill>
              </a:rPr>
              <a:t>Sınırlı Torba Problemi (Bounded Knapsack Problem)</a:t>
            </a:r>
          </a:p>
          <a:p>
            <a:pPr marL="0" indent="0">
              <a:buFont typeface="Arial" charset="0"/>
              <a:buNone/>
            </a:pPr>
            <a:endParaRPr lang="tr-TR" b="1" smtClean="0">
              <a:solidFill>
                <a:srgbClr val="C00000"/>
              </a:solidFill>
            </a:endParaRPr>
          </a:p>
          <a:p>
            <a:pPr marL="0" indent="0">
              <a:buFont typeface="Arial" charset="0"/>
              <a:buNone/>
            </a:pPr>
            <a:r>
              <a:rPr lang="tr-TR" smtClean="0"/>
              <a:t>	Bu problem tipinde ise her eşyadan alınabilecek miktarda sınır vardır. </a:t>
            </a:r>
          </a:p>
          <a:p>
            <a:pPr marL="0" indent="0">
              <a:buFont typeface="Arial" charset="0"/>
              <a:buNone/>
            </a:pPr>
            <a:r>
              <a:rPr lang="tr-TR" smtClean="0"/>
              <a:t>	Bu problemin modeli aşağıda verilmiştir:</a:t>
            </a:r>
          </a:p>
          <a:p>
            <a:pPr marL="0" indent="0">
              <a:buFont typeface="Arial" charset="0"/>
              <a:buNone/>
            </a:pPr>
            <a:endParaRPr lang="tr-TR" smtClean="0"/>
          </a:p>
          <a:p>
            <a:pPr marL="0" indent="0">
              <a:buFont typeface="Arial" charset="0"/>
              <a:buNone/>
            </a:pPr>
            <a:r>
              <a:rPr lang="tr-TR" smtClean="0"/>
              <a:t>bi=Üründen alınabilecek maksimum miktar</a:t>
            </a:r>
          </a:p>
        </p:txBody>
      </p:sp>
      <p:pic>
        <p:nvPicPr>
          <p:cNvPr id="9219" name="Picture 2" descr="http://bilgisayarkavramlari.com/wp-content/uploads/2008/03/torba2.jpg"/>
          <p:cNvPicPr>
            <a:picLocks noChangeAspect="1" noChangeArrowheads="1"/>
          </p:cNvPicPr>
          <p:nvPr/>
        </p:nvPicPr>
        <p:blipFill>
          <a:blip r:embed="rId2" cstate="print"/>
          <a:srcRect/>
          <a:stretch>
            <a:fillRect/>
          </a:stretch>
        </p:blipFill>
        <p:spPr bwMode="auto">
          <a:xfrm>
            <a:off x="887413" y="4365625"/>
            <a:ext cx="7359650" cy="2232025"/>
          </a:xfrm>
          <a:prstGeom prst="rect">
            <a:avLst/>
          </a:prstGeom>
          <a:noFill/>
          <a:ln w="9525">
            <a:noFill/>
            <a:miter lim="800000"/>
            <a:headEnd/>
            <a:tailEnd/>
          </a:ln>
        </p:spPr>
      </p:pic>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ikdörtgen 2"/>
          <p:cNvSpPr>
            <a:spLocks noChangeArrowheads="1"/>
          </p:cNvSpPr>
          <p:nvPr/>
        </p:nvSpPr>
        <p:spPr bwMode="auto">
          <a:xfrm>
            <a:off x="827088" y="1135063"/>
            <a:ext cx="9396412" cy="768350"/>
          </a:xfrm>
          <a:prstGeom prst="rect">
            <a:avLst/>
          </a:prstGeom>
          <a:noFill/>
          <a:ln w="9525">
            <a:noFill/>
            <a:miter lim="800000"/>
            <a:headEnd/>
            <a:tailEnd/>
          </a:ln>
        </p:spPr>
        <p:txBody>
          <a:bodyPr>
            <a:spAutoFit/>
          </a:bodyPr>
          <a:lstStyle/>
          <a:p>
            <a:r>
              <a:rPr lang="tr-TR" sz="2400" b="1">
                <a:solidFill>
                  <a:schemeClr val="tx2"/>
                </a:solidFill>
              </a:rPr>
              <a:t>Örnek:</a:t>
            </a:r>
            <a:endParaRPr lang="tr-TR" sz="2000" b="1">
              <a:solidFill>
                <a:schemeClr val="tx2"/>
              </a:solidFill>
            </a:endParaRPr>
          </a:p>
          <a:p>
            <a:r>
              <a:rPr lang="tr-TR" sz="2000" b="1"/>
              <a:t>	</a:t>
            </a:r>
            <a:endParaRPr lang="tr-TR" sz="2000"/>
          </a:p>
        </p:txBody>
      </p:sp>
      <p:graphicFrame>
        <p:nvGraphicFramePr>
          <p:cNvPr id="4" name="Tablo 3"/>
          <p:cNvGraphicFramePr>
            <a:graphicFrameLocks noGrp="1"/>
          </p:cNvGraphicFramePr>
          <p:nvPr>
            <p:extLst>
              <p:ext uri="{D42A27DB-BD31-4B8C-83A1-F6EECF244321}">
                <p14:modId xmlns:p14="http://schemas.microsoft.com/office/powerpoint/2010/main" val="2879452837"/>
              </p:ext>
            </p:extLst>
          </p:nvPr>
        </p:nvGraphicFramePr>
        <p:xfrm>
          <a:off x="1169988" y="2565400"/>
          <a:ext cx="7057478" cy="2095796"/>
        </p:xfrm>
        <a:graphic>
          <a:graphicData uri="http://schemas.openxmlformats.org/drawingml/2006/table">
            <a:tbl>
              <a:tblPr firstRow="1" bandRow="1">
                <a:tableStyleId>{5C22544A-7EE6-4342-B048-85BDC9FD1C3A}</a:tableStyleId>
              </a:tblPr>
              <a:tblGrid>
                <a:gridCol w="2714415"/>
                <a:gridCol w="2133765"/>
                <a:gridCol w="2209298"/>
              </a:tblGrid>
              <a:tr h="370320">
                <a:tc>
                  <a:txBody>
                    <a:bodyPr/>
                    <a:lstStyle/>
                    <a:p>
                      <a:r>
                        <a:rPr lang="tr-TR" sz="1800" dirty="0" smtClean="0"/>
                        <a:t>ÜRÜN</a:t>
                      </a:r>
                      <a:endParaRPr lang="tr-TR" sz="1800" dirty="0"/>
                    </a:p>
                  </a:txBody>
                  <a:tcPr marL="91449" marR="91449" marT="45707" marB="45707"/>
                </a:tc>
                <a:tc>
                  <a:txBody>
                    <a:bodyPr/>
                    <a:lstStyle/>
                    <a:p>
                      <a:pPr algn="ctr"/>
                      <a:r>
                        <a:rPr lang="tr-TR" sz="1800" dirty="0" smtClean="0"/>
                        <a:t>KG</a:t>
                      </a:r>
                      <a:r>
                        <a:rPr lang="tr-TR" sz="1800" baseline="0" dirty="0" smtClean="0"/>
                        <a:t> FİYATI</a:t>
                      </a:r>
                      <a:endParaRPr lang="tr-TR" sz="1800" dirty="0"/>
                    </a:p>
                  </a:txBody>
                  <a:tcPr marL="91449" marR="91449" marT="45707" marB="45707"/>
                </a:tc>
                <a:tc>
                  <a:txBody>
                    <a:bodyPr/>
                    <a:lstStyle/>
                    <a:p>
                      <a:pPr algn="ctr"/>
                      <a:r>
                        <a:rPr lang="tr-TR" sz="1800" dirty="0" smtClean="0"/>
                        <a:t>MEVCUT</a:t>
                      </a:r>
                      <a:endParaRPr lang="tr-TR" sz="1800" dirty="0"/>
                    </a:p>
                  </a:txBody>
                  <a:tcPr marL="91449" marR="91449" marT="45707" marB="45707"/>
                </a:tc>
              </a:tr>
              <a:tr h="429239">
                <a:tc>
                  <a:txBody>
                    <a:bodyPr/>
                    <a:lstStyle/>
                    <a:p>
                      <a:r>
                        <a:rPr lang="tr-TR" sz="2000" b="1" dirty="0" smtClean="0">
                          <a:solidFill>
                            <a:schemeClr val="tx2">
                              <a:lumMod val="75000"/>
                            </a:schemeClr>
                          </a:solidFill>
                        </a:rPr>
                        <a:t>1.Elma</a:t>
                      </a:r>
                      <a:endParaRPr lang="tr-TR" sz="2000" b="1" dirty="0">
                        <a:solidFill>
                          <a:schemeClr val="tx2">
                            <a:lumMod val="75000"/>
                          </a:schemeClr>
                        </a:solidFill>
                      </a:endParaRPr>
                    </a:p>
                  </a:txBody>
                  <a:tcPr marL="91449" marR="91449" marT="45707" marB="45707"/>
                </a:tc>
                <a:tc>
                  <a:txBody>
                    <a:bodyPr/>
                    <a:lstStyle/>
                    <a:p>
                      <a:pPr algn="ctr"/>
                      <a:r>
                        <a:rPr lang="tr-TR" sz="2000" dirty="0" smtClean="0"/>
                        <a:t>2 TL</a:t>
                      </a:r>
                      <a:endParaRPr lang="tr-TR" sz="2000" dirty="0"/>
                    </a:p>
                  </a:txBody>
                  <a:tcPr marL="91449" marR="91449" marT="45707" marB="45707"/>
                </a:tc>
                <a:tc>
                  <a:txBody>
                    <a:bodyPr/>
                    <a:lstStyle/>
                    <a:p>
                      <a:pPr algn="ctr"/>
                      <a:r>
                        <a:rPr lang="tr-TR" sz="2000" dirty="0" smtClean="0"/>
                        <a:t>100 g</a:t>
                      </a:r>
                      <a:endParaRPr lang="tr-TR" sz="2000" dirty="0"/>
                    </a:p>
                  </a:txBody>
                  <a:tcPr marL="91449" marR="91449" marT="45707" marB="45707"/>
                </a:tc>
              </a:tr>
              <a:tr h="437759">
                <a:tc>
                  <a:txBody>
                    <a:bodyPr/>
                    <a:lstStyle/>
                    <a:p>
                      <a:r>
                        <a:rPr lang="tr-TR" sz="2000" b="1" dirty="0" smtClean="0">
                          <a:solidFill>
                            <a:schemeClr val="tx2">
                              <a:lumMod val="75000"/>
                            </a:schemeClr>
                          </a:solidFill>
                        </a:rPr>
                        <a:t>2.Armut</a:t>
                      </a:r>
                      <a:endParaRPr lang="tr-TR" sz="2000" b="1" dirty="0">
                        <a:solidFill>
                          <a:schemeClr val="tx2">
                            <a:lumMod val="75000"/>
                          </a:schemeClr>
                        </a:solidFill>
                      </a:endParaRPr>
                    </a:p>
                  </a:txBody>
                  <a:tcPr marL="91449" marR="91449" marT="45707" marB="45707"/>
                </a:tc>
                <a:tc>
                  <a:txBody>
                    <a:bodyPr/>
                    <a:lstStyle/>
                    <a:p>
                      <a:pPr algn="ctr"/>
                      <a:r>
                        <a:rPr lang="tr-TR" sz="2000" dirty="0" smtClean="0"/>
                        <a:t>5</a:t>
                      </a:r>
                      <a:r>
                        <a:rPr lang="tr-TR" sz="2000" baseline="0" dirty="0" smtClean="0"/>
                        <a:t> TL</a:t>
                      </a:r>
                      <a:endParaRPr lang="tr-TR" sz="2000" dirty="0"/>
                    </a:p>
                  </a:txBody>
                  <a:tcPr marL="91449" marR="91449" marT="45707" marB="45707"/>
                </a:tc>
                <a:tc>
                  <a:txBody>
                    <a:bodyPr/>
                    <a:lstStyle/>
                    <a:p>
                      <a:pPr algn="ctr"/>
                      <a:r>
                        <a:rPr lang="tr-TR" sz="2000" dirty="0" smtClean="0"/>
                        <a:t>300 g</a:t>
                      </a:r>
                      <a:endParaRPr lang="tr-TR" sz="2000" dirty="0"/>
                    </a:p>
                  </a:txBody>
                  <a:tcPr marL="91449" marR="91449" marT="45707" marB="45707"/>
                </a:tc>
              </a:tr>
              <a:tr h="429239">
                <a:tc>
                  <a:txBody>
                    <a:bodyPr/>
                    <a:lstStyle/>
                    <a:p>
                      <a:r>
                        <a:rPr lang="tr-TR" sz="2000" b="1" dirty="0" smtClean="0">
                          <a:solidFill>
                            <a:schemeClr val="tx2">
                              <a:lumMod val="75000"/>
                            </a:schemeClr>
                          </a:solidFill>
                        </a:rPr>
                        <a:t>3.Kiraz</a:t>
                      </a:r>
                      <a:endParaRPr lang="tr-TR" sz="2000" b="1" dirty="0">
                        <a:solidFill>
                          <a:schemeClr val="tx2">
                            <a:lumMod val="75000"/>
                          </a:schemeClr>
                        </a:solidFill>
                      </a:endParaRPr>
                    </a:p>
                  </a:txBody>
                  <a:tcPr marL="91449" marR="91449" marT="45707" marB="45707"/>
                </a:tc>
                <a:tc>
                  <a:txBody>
                    <a:bodyPr/>
                    <a:lstStyle/>
                    <a:p>
                      <a:pPr algn="ctr"/>
                      <a:r>
                        <a:rPr lang="tr-TR" sz="2000" dirty="0" smtClean="0"/>
                        <a:t>4</a:t>
                      </a:r>
                      <a:r>
                        <a:rPr lang="tr-TR" sz="2000" baseline="0" dirty="0" smtClean="0"/>
                        <a:t> TL</a:t>
                      </a:r>
                      <a:endParaRPr lang="tr-TR" sz="2000" dirty="0"/>
                    </a:p>
                  </a:txBody>
                  <a:tcPr marL="91449" marR="91449" marT="45707" marB="45707"/>
                </a:tc>
                <a:tc>
                  <a:txBody>
                    <a:bodyPr/>
                    <a:lstStyle/>
                    <a:p>
                      <a:pPr algn="ctr"/>
                      <a:r>
                        <a:rPr lang="tr-TR" sz="2000" dirty="0" smtClean="0"/>
                        <a:t>700 g</a:t>
                      </a:r>
                      <a:endParaRPr lang="tr-TR" sz="2000" dirty="0"/>
                    </a:p>
                  </a:txBody>
                  <a:tcPr marL="91449" marR="91449" marT="45707" marB="45707"/>
                </a:tc>
              </a:tr>
              <a:tr h="429239">
                <a:tc>
                  <a:txBody>
                    <a:bodyPr/>
                    <a:lstStyle/>
                    <a:p>
                      <a:r>
                        <a:rPr lang="tr-TR" sz="2000" b="1" dirty="0" smtClean="0">
                          <a:solidFill>
                            <a:schemeClr val="tx2">
                              <a:lumMod val="75000"/>
                            </a:schemeClr>
                          </a:solidFill>
                        </a:rPr>
                        <a:t>4.Portakal</a:t>
                      </a:r>
                      <a:endParaRPr lang="tr-TR" sz="2000" b="1" dirty="0">
                        <a:solidFill>
                          <a:schemeClr val="tx2">
                            <a:lumMod val="75000"/>
                          </a:schemeClr>
                        </a:solidFill>
                      </a:endParaRPr>
                    </a:p>
                  </a:txBody>
                  <a:tcPr marL="91449" marR="91449" marT="45707" marB="45707"/>
                </a:tc>
                <a:tc>
                  <a:txBody>
                    <a:bodyPr/>
                    <a:lstStyle/>
                    <a:p>
                      <a:pPr algn="ctr"/>
                      <a:r>
                        <a:rPr lang="tr-TR" sz="2000" dirty="0" smtClean="0"/>
                        <a:t>3,5</a:t>
                      </a:r>
                      <a:r>
                        <a:rPr lang="tr-TR" sz="2000" baseline="0" dirty="0" smtClean="0"/>
                        <a:t> TL</a:t>
                      </a:r>
                      <a:endParaRPr lang="tr-TR" sz="2000" dirty="0"/>
                    </a:p>
                  </a:txBody>
                  <a:tcPr marL="91449" marR="91449" marT="45707" marB="45707"/>
                </a:tc>
                <a:tc>
                  <a:txBody>
                    <a:bodyPr/>
                    <a:lstStyle/>
                    <a:p>
                      <a:pPr algn="ctr"/>
                      <a:r>
                        <a:rPr lang="tr-TR" sz="2000" dirty="0" smtClean="0"/>
                        <a:t>500 g</a:t>
                      </a:r>
                      <a:endParaRPr lang="tr-TR" sz="2000" dirty="0"/>
                    </a:p>
                  </a:txBody>
                  <a:tcPr marL="91449" marR="91449" marT="45707" marB="45707"/>
                </a:tc>
              </a:tr>
            </a:tbl>
          </a:graphicData>
        </a:graphic>
      </p:graphicFrame>
      <p:sp>
        <p:nvSpPr>
          <p:cNvPr id="10269" name="İçerik Yer Tutucusu 4"/>
          <p:cNvSpPr txBox="1">
            <a:spLocks/>
          </p:cNvSpPr>
          <p:nvPr/>
        </p:nvSpPr>
        <p:spPr bwMode="auto">
          <a:xfrm>
            <a:off x="1116013" y="5013325"/>
            <a:ext cx="7580312" cy="863600"/>
          </a:xfrm>
          <a:prstGeom prst="rect">
            <a:avLst/>
          </a:prstGeom>
          <a:noFill/>
          <a:ln w="9525">
            <a:noFill/>
            <a:miter lim="800000"/>
            <a:headEnd/>
            <a:tailEnd/>
          </a:ln>
        </p:spPr>
        <p:txBody>
          <a:bodyPr/>
          <a:lstStyle/>
          <a:p>
            <a:pPr eaLnBrk="0" hangingPunct="0">
              <a:spcBef>
                <a:spcPct val="20000"/>
              </a:spcBef>
              <a:buFont typeface="Arial" charset="0"/>
              <a:buNone/>
            </a:pPr>
            <a:r>
              <a:rPr lang="tr-TR" sz="2400" dirty="0">
                <a:solidFill>
                  <a:srgbClr val="7F7F7F"/>
                </a:solidFill>
                <a:latin typeface="Century Gothic" pitchFamily="34" charset="0"/>
              </a:rPr>
              <a:t>	</a:t>
            </a:r>
            <a:r>
              <a:rPr lang="tr-TR" sz="2400" dirty="0">
                <a:latin typeface="Century Gothic" pitchFamily="34" charset="0"/>
              </a:rPr>
              <a:t> </a:t>
            </a:r>
            <a:r>
              <a:rPr lang="tr-TR" sz="2400" b="1" dirty="0">
                <a:latin typeface="Century Gothic" pitchFamily="34" charset="0"/>
              </a:rPr>
              <a:t>Şeklinde verilen ürünlerden </a:t>
            </a:r>
            <a:r>
              <a:rPr lang="tr-TR" sz="2400" b="1" dirty="0" smtClean="0">
                <a:latin typeface="Century Gothic" pitchFamily="34" charset="0"/>
              </a:rPr>
              <a:t>10 kg’lık </a:t>
            </a:r>
            <a:r>
              <a:rPr lang="tr-TR" sz="2400" b="1" dirty="0">
                <a:latin typeface="Century Gothic" pitchFamily="34" charset="0"/>
              </a:rPr>
              <a:t>bir fileye en pahalı nasıl bir seçim yapılmalıdır sorusu sorulabilir.</a:t>
            </a:r>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Başlık 1"/>
          <p:cNvSpPr>
            <a:spLocks noGrp="1"/>
          </p:cNvSpPr>
          <p:nvPr>
            <p:ph type="title"/>
          </p:nvPr>
        </p:nvSpPr>
        <p:spPr>
          <a:xfrm>
            <a:off x="0" y="188913"/>
            <a:ext cx="9144000" cy="1123950"/>
          </a:xfrm>
        </p:spPr>
        <p:txBody>
          <a:bodyPr/>
          <a:lstStyle/>
          <a:p>
            <a:r>
              <a:rPr lang="tr-TR" sz="2800" smtClean="0">
                <a:cs typeface="Arial" charset="0"/>
              </a:rPr>
              <a:t>PYTHON PROGRAMLAMA DİLİ  </a:t>
            </a:r>
            <a:br>
              <a:rPr lang="tr-TR" sz="2800" smtClean="0">
                <a:cs typeface="Arial" charset="0"/>
              </a:rPr>
            </a:br>
            <a:endParaRPr lang="tr-TR" sz="2800" smtClean="0">
              <a:cs typeface="Arial" charset="0"/>
            </a:endParaRPr>
          </a:p>
        </p:txBody>
      </p:sp>
      <p:sp>
        <p:nvSpPr>
          <p:cNvPr id="11267" name="İçerik Yer Tutucusu 2"/>
          <p:cNvSpPr>
            <a:spLocks noGrp="1"/>
          </p:cNvSpPr>
          <p:nvPr>
            <p:ph idx="1"/>
          </p:nvPr>
        </p:nvSpPr>
        <p:spPr>
          <a:xfrm>
            <a:off x="755650" y="2349500"/>
            <a:ext cx="8388350" cy="4645025"/>
          </a:xfrm>
        </p:spPr>
        <p:txBody>
          <a:bodyPr/>
          <a:lstStyle/>
          <a:p>
            <a:pPr marL="0" indent="0">
              <a:buFont typeface="Arial" charset="0"/>
              <a:buNone/>
            </a:pPr>
            <a:r>
              <a:rPr lang="tr-TR" sz="2400" dirty="0" smtClean="0"/>
              <a:t>	Bu durumda her üründen değişik miktarlarda var. Örneğin en fazla 4 kg elma alabiliyoruz bu değer modelimizdeki </a:t>
            </a:r>
            <a:r>
              <a:rPr lang="tr-TR" sz="2400" dirty="0" err="1" smtClean="0"/>
              <a:t>b</a:t>
            </a:r>
            <a:r>
              <a:rPr lang="tr-TR" sz="2400" baseline="-25000" dirty="0" err="1" smtClean="0"/>
              <a:t>i</a:t>
            </a:r>
            <a:r>
              <a:rPr lang="tr-TR" sz="2400" baseline="-25000" dirty="0" smtClean="0"/>
              <a:t> </a:t>
            </a:r>
            <a:r>
              <a:rPr lang="tr-TR" sz="2400" dirty="0" smtClean="0"/>
              <a:t>ile gösterilen ve bir üründen en fazla alınabilen değerdir. </a:t>
            </a:r>
          </a:p>
          <a:p>
            <a:pPr marL="0" indent="0">
              <a:buFont typeface="Arial" charset="0"/>
              <a:buNone/>
            </a:pPr>
            <a:r>
              <a:rPr lang="tr-TR" sz="2400" dirty="0" smtClean="0"/>
              <a:t>	Toplamda en fazla alabileceğimiz değer ise hala </a:t>
            </a:r>
            <a:r>
              <a:rPr lang="tr-TR" sz="2400" dirty="0" err="1" smtClean="0"/>
              <a:t>c</a:t>
            </a:r>
            <a:r>
              <a:rPr lang="tr-TR" sz="2400" baseline="-25000" dirty="0" err="1" smtClean="0"/>
              <a:t>i</a:t>
            </a:r>
            <a:r>
              <a:rPr lang="tr-TR" sz="2400" dirty="0" err="1" smtClean="0"/>
              <a:t>‘dir</a:t>
            </a:r>
            <a:r>
              <a:rPr lang="tr-TR" sz="2400" dirty="0" smtClean="0"/>
              <a:t>. Bu problem tipinde her üründen alınan miktar ise değişmektedir ve bu miktar x</a:t>
            </a:r>
            <a:r>
              <a:rPr lang="tr-TR" sz="2400" baseline="-25000" dirty="0" smtClean="0"/>
              <a:t>i</a:t>
            </a:r>
            <a:r>
              <a:rPr lang="tr-TR" sz="2400" dirty="0" smtClean="0"/>
              <a:t> ile gösterilir.</a:t>
            </a:r>
          </a:p>
          <a:p>
            <a:pPr marL="0" indent="0">
              <a:buFont typeface="Arial" charset="0"/>
              <a:buNone/>
            </a:pPr>
            <a:endParaRPr lang="tr-TR" sz="2400" dirty="0" smtClean="0"/>
          </a:p>
          <a:p>
            <a:pPr marL="0" indent="0">
              <a:buFont typeface="Arial" charset="0"/>
              <a:buNone/>
            </a:pPr>
            <a:r>
              <a:rPr lang="tr-TR" sz="2400" dirty="0" smtClean="0"/>
              <a:t>	Örneğin yukarıdaki problemin çözümünde </a:t>
            </a:r>
          </a:p>
          <a:p>
            <a:pPr marL="0" indent="0">
              <a:buFont typeface="Arial" charset="0"/>
              <a:buNone/>
            </a:pPr>
            <a:r>
              <a:rPr lang="tr-TR" sz="2400" dirty="0" smtClean="0"/>
              <a:t>1kg portakal fileye konulacaksa, bu durumda </a:t>
            </a:r>
          </a:p>
          <a:p>
            <a:pPr marL="0" indent="0">
              <a:buFont typeface="Arial" charset="0"/>
              <a:buNone/>
            </a:pPr>
            <a:r>
              <a:rPr lang="tr-TR" sz="2400" b="1" dirty="0" smtClean="0"/>
              <a:t>x</a:t>
            </a:r>
            <a:r>
              <a:rPr lang="tr-TR" sz="2400" b="1" baseline="-25000" dirty="0" smtClean="0"/>
              <a:t>4</a:t>
            </a:r>
            <a:r>
              <a:rPr lang="tr-TR" sz="2400" b="1" dirty="0" smtClean="0"/>
              <a:t> = 1, b</a:t>
            </a:r>
            <a:r>
              <a:rPr lang="tr-TR" sz="2400" b="1" baseline="-25000" dirty="0" smtClean="0"/>
              <a:t>4</a:t>
            </a:r>
            <a:r>
              <a:rPr lang="tr-TR" sz="2400" b="1" dirty="0" smtClean="0"/>
              <a:t> = 5 , p</a:t>
            </a:r>
            <a:r>
              <a:rPr lang="tr-TR" sz="2400" b="1" baseline="-25000" dirty="0" smtClean="0"/>
              <a:t>4</a:t>
            </a:r>
            <a:r>
              <a:rPr lang="tr-TR" sz="2400" b="1" dirty="0" smtClean="0"/>
              <a:t> = 3.5 </a:t>
            </a:r>
            <a:r>
              <a:rPr lang="tr-TR" sz="2400" dirty="0" smtClean="0"/>
              <a:t>olarak alınmalıdır.</a:t>
            </a:r>
          </a:p>
          <a:p>
            <a:pPr marL="0" indent="0">
              <a:buFont typeface="Arial" charset="0"/>
              <a:buNone/>
            </a:pPr>
            <a:endParaRPr lang="tr-TR" dirty="0" smtClean="0"/>
          </a:p>
          <a:p>
            <a:pPr marL="0" indent="0">
              <a:buFont typeface="Arial" charset="0"/>
              <a:buNone/>
            </a:pPr>
            <a:endParaRPr lang="tr-TR" dirty="0" smtClean="0"/>
          </a:p>
          <a:p>
            <a:pPr marL="0" indent="0">
              <a:buFont typeface="Arial" charset="0"/>
              <a:buNone/>
            </a:pPr>
            <a:endParaRPr lang="tr-TR" dirty="0" smtClean="0"/>
          </a:p>
          <a:p>
            <a:pPr marL="0" indent="0">
              <a:buFont typeface="Arial" charset="0"/>
              <a:buNone/>
            </a:pPr>
            <a:endParaRPr lang="tr-TR" dirty="0" smtClean="0"/>
          </a:p>
          <a:p>
            <a:pPr marL="0" indent="0">
              <a:buFont typeface="Arial" charset="0"/>
              <a:buNone/>
            </a:pPr>
            <a:r>
              <a:rPr lang="tr-TR" dirty="0" smtClean="0">
                <a:cs typeface="Arial" charset="0"/>
              </a:rPr>
              <a:t>		</a:t>
            </a:r>
          </a:p>
          <a:p>
            <a:pPr marL="0" indent="0">
              <a:buFont typeface="Arial" charset="0"/>
              <a:buNone/>
            </a:pPr>
            <a:r>
              <a:rPr lang="tr-TR" dirty="0" smtClean="0">
                <a:cs typeface="Arial" charset="0"/>
              </a:rPr>
              <a:t>	 			</a:t>
            </a:r>
          </a:p>
          <a:p>
            <a:pPr marL="0" indent="0">
              <a:buFont typeface="Arial" charset="0"/>
              <a:buNone/>
            </a:pPr>
            <a:r>
              <a:rPr lang="tr-TR" dirty="0" smtClean="0">
                <a:cs typeface="Arial" charset="0"/>
              </a:rPr>
              <a:t>	 			</a:t>
            </a:r>
          </a:p>
          <a:p>
            <a:pPr marL="0" indent="0">
              <a:buFont typeface="Arial" charset="0"/>
              <a:buNone/>
            </a:pPr>
            <a:r>
              <a:rPr lang="tr-TR" dirty="0" smtClean="0">
                <a:cs typeface="Arial" charset="0"/>
              </a:rPr>
              <a:t>	 			</a:t>
            </a:r>
          </a:p>
          <a:p>
            <a:pPr marL="0" indent="0">
              <a:buFont typeface="Arial" charset="0"/>
              <a:buNone/>
            </a:pPr>
            <a:r>
              <a:rPr lang="tr-TR" dirty="0" smtClean="0">
                <a:cs typeface="Arial" charset="0"/>
              </a:rPr>
              <a:t>	 				 		</a:t>
            </a:r>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Tema1">
  <a:themeElements>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Kapsüller">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txDef>
      <a:spPr bwMode="auto">
        <a:solidFill>
          <a:schemeClr val="tx1">
            <a:lumMod val="20000"/>
            <a:lumOff val="80000"/>
          </a:schemeClr>
        </a:solidFill>
        <a:ln w="38100">
          <a:solidFill>
            <a:srgbClr val="0070C0"/>
          </a:solidFill>
          <a:miter lim="800000"/>
          <a:headEnd/>
          <a:tailEnd/>
        </a:ln>
        <a:effectLst/>
      </a:spPr>
      <a:bodyPr wrap="square">
        <a:spAutoFit/>
      </a:bodyPr>
      <a:lstStyle>
        <a:defPPr algn="l">
          <a:spcBef>
            <a:spcPct val="20000"/>
          </a:spcBef>
          <a:buClr>
            <a:schemeClr val="tx1"/>
          </a:buClr>
          <a:buSzPct val="75000"/>
          <a:buFont typeface="Wingdings" pitchFamily="2" charset="2"/>
          <a:buNone/>
          <a:defRPr sz="2400" dirty="0" smtClean="0"/>
        </a:defPPr>
      </a:lstStyle>
    </a:txDef>
  </a:objectDefaults>
  <a:extraClrSchemeLst>
    <a:extraClrScheme>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Kapsüller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Kapsüller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Kapsüller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Kapsüller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Kapsüller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Kapsüller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Kapsüller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Tema1</Template>
  <TotalTime>581</TotalTime>
  <Words>196</Words>
  <PresentationFormat>Ekran Gösterisi (4:3)</PresentationFormat>
  <Paragraphs>175</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Tema1</vt:lpstr>
      <vt:lpstr>PowerPoint Sunusu</vt:lpstr>
      <vt:lpstr>PowerPoint Sunusu</vt:lpstr>
      <vt:lpstr>PowerPoint Sunusu</vt:lpstr>
      <vt:lpstr>PowerPoint Sunusu</vt:lpstr>
      <vt:lpstr>PowerPoint Sunusu</vt:lpstr>
      <vt:lpstr>PowerPoint Sunusu</vt:lpstr>
      <vt:lpstr>PowerPoint Sunusu</vt:lpstr>
      <vt:lpstr>PowerPoint Sunusu</vt:lpstr>
      <vt:lpstr>PYTHON PROGRAMLAMA DİLİ   </vt:lpstr>
      <vt:lpstr>PowerPoint Sunusu</vt:lpstr>
      <vt:lpstr>PYTHON PROGRAMLAMA DİLİ   </vt:lpstr>
      <vt:lpstr>PowerPoint Sunusu</vt:lpstr>
      <vt:lpstr>PowerPoint Sunusu</vt:lpstr>
      <vt:lpstr>PowerPoint Sunusu</vt:lpstr>
      <vt:lpstr>PowerPoint Sunusu</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2010-10-06T17:29:26Z</dcterms:created>
  <dcterms:modified xsi:type="dcterms:W3CDTF">2013-07-05T15:30:40Z</dcterms:modified>
</cp:coreProperties>
</file>