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5"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BB5"/>
    <a:srgbClr val="0E63E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4660"/>
  </p:normalViewPr>
  <p:slideViewPr>
    <p:cSldViewPr>
      <p:cViewPr varScale="1">
        <p:scale>
          <a:sx n="69" d="100"/>
          <a:sy n="69" d="100"/>
        </p:scale>
        <p:origin x="-126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kumimoji="1" lang="tr-TR" sz="2400">
                <a:latin typeface="Times New Roman" pitchFamily="18" charset="0"/>
              </a:endParaRPr>
            </a:p>
          </p:txBody>
        </p:sp>
      </p:grpSp>
      <p:grpSp>
        <p:nvGrpSpPr>
          <p:cNvPr id="3"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smtClean="0"/>
              <a:t>Asıl alt başlık stilini düzenlemek için tıklatın</a:t>
            </a:r>
            <a:endParaRPr lang="tr-T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smtClean="0"/>
              <a:t>Asıl başlık stili için tıklatın</a:t>
            </a:r>
            <a:endParaRPr lang="tr-TR"/>
          </a:p>
        </p:txBody>
      </p:sp>
      <p:sp>
        <p:nvSpPr>
          <p:cNvPr id="10" name="Rectangle 9"/>
          <p:cNvSpPr>
            <a:spLocks noGrp="1" noChangeArrowheads="1"/>
          </p:cNvSpPr>
          <p:nvPr>
            <p:ph type="dt" sz="quarter" idx="10"/>
          </p:nvPr>
        </p:nvSpPr>
        <p:spPr/>
        <p:txBody>
          <a:bodyPr/>
          <a:lstStyle>
            <a:lvl1pPr>
              <a:defRPr>
                <a:solidFill>
                  <a:schemeClr val="bg1"/>
                </a:solidFill>
              </a:defRPr>
            </a:lvl1pPr>
          </a:lstStyle>
          <a:p>
            <a:fld id="{FB804200-EB32-4E06-BA0C-A7769D6C8B9F}" type="datetimeFigureOut">
              <a:rPr lang="tr-TR" smtClean="0"/>
              <a:pPr/>
              <a:t>05.07.2013</a:t>
            </a:fld>
            <a:endParaRPr lang="tr-TR"/>
          </a:p>
        </p:txBody>
      </p:sp>
      <p:sp>
        <p:nvSpPr>
          <p:cNvPr id="11" name="Rectangle 10"/>
          <p:cNvSpPr>
            <a:spLocks noGrp="1" noChangeArrowheads="1"/>
          </p:cNvSpPr>
          <p:nvPr>
            <p:ph type="ftr" sz="quarter" idx="11"/>
          </p:nvPr>
        </p:nvSpPr>
        <p:spPr/>
        <p:txBody>
          <a:bodyPr/>
          <a:lstStyle>
            <a:lvl1pPr algn="r">
              <a:defRPr/>
            </a:lvl1pPr>
          </a:lstStyle>
          <a:p>
            <a:endParaRPr lang="tr-T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8" name="Rectangle 12"/>
          <p:cNvSpPr>
            <a:spLocks noGrp="1" noChangeArrowheads="1"/>
          </p:cNvSpPr>
          <p:nvPr>
            <p:ph type="ftr" sz="quarter" idx="11"/>
          </p:nvPr>
        </p:nvSpPr>
        <p:spPr>
          <a:ln/>
        </p:spPr>
        <p:txBody>
          <a:bodyPr/>
          <a:lstStyle>
            <a:lvl1pPr>
              <a:defRPr/>
            </a:lvl1pPr>
          </a:lstStyle>
          <a:p>
            <a:endParaRPr lang="tr-TR"/>
          </a:p>
        </p:txBody>
      </p:sp>
      <p:sp>
        <p:nvSpPr>
          <p:cNvPr id="9"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4" name="Rectangle 12"/>
          <p:cNvSpPr>
            <a:spLocks noGrp="1" noChangeArrowheads="1"/>
          </p:cNvSpPr>
          <p:nvPr>
            <p:ph type="ftr" sz="quarter" idx="11"/>
          </p:nvPr>
        </p:nvSpPr>
        <p:spPr>
          <a:ln/>
        </p:spPr>
        <p:txBody>
          <a:bodyPr/>
          <a:lstStyle>
            <a:lvl1pPr>
              <a:defRPr/>
            </a:lvl1pPr>
          </a:lstStyle>
          <a:p>
            <a:endParaRPr lang="tr-TR"/>
          </a:p>
        </p:txBody>
      </p:sp>
      <p:sp>
        <p:nvSpPr>
          <p:cNvPr id="5"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3" name="Rectangle 12"/>
          <p:cNvSpPr>
            <a:spLocks noGrp="1" noChangeArrowheads="1"/>
          </p:cNvSpPr>
          <p:nvPr>
            <p:ph type="ftr" sz="quarter" idx="11"/>
          </p:nvPr>
        </p:nvSpPr>
        <p:spPr>
          <a:ln/>
        </p:spPr>
        <p:txBody>
          <a:bodyPr/>
          <a:lstStyle>
            <a:lvl1pPr>
              <a:defRPr/>
            </a:lvl1pPr>
          </a:lstStyle>
          <a:p>
            <a:endParaRPr lang="tr-TR"/>
          </a:p>
        </p:txBody>
      </p:sp>
      <p:sp>
        <p:nvSpPr>
          <p:cNvPr id="4"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tr-TR"/>
              </a:p>
            </p:txBody>
          </p:sp>
        </p:grpSp>
        <p:grpSp>
          <p:nvGrpSpPr>
            <p:cNvPr id="4"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B804200-EB32-4E06-BA0C-A7769D6C8B9F}" type="datetimeFigureOut">
              <a:rPr lang="tr-TR" smtClean="0"/>
              <a:pPr/>
              <a:t>05.07.2013</a:t>
            </a:fld>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fld id="{C0467616-20E5-4F83-ABA4-062DC95AE5DA}"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strips dir="rd"/>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214282" y="4309126"/>
            <a:ext cx="3429024"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dirty="0" smtClean="0">
                <a:latin typeface="Times New Roman" pitchFamily="18" charset="0"/>
                <a:cs typeface="Times New Roman" pitchFamily="18" charset="0"/>
              </a:rPr>
              <a:t>Ali 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214282" y="3284984"/>
            <a:ext cx="8462174" cy="384721"/>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rtlCol="0">
            <a:spAutoFit/>
          </a:bodyPr>
          <a:lstStyle/>
          <a:p>
            <a:pPr>
              <a:spcBef>
                <a:spcPct val="20000"/>
              </a:spcBef>
              <a:buClr>
                <a:schemeClr val="tx1"/>
              </a:buClr>
              <a:buSzPct val="75000"/>
            </a:pPr>
            <a:r>
              <a:rPr lang="tr-TR" sz="1900" b="1" dirty="0" smtClean="0">
                <a:solidFill>
                  <a:srgbClr val="FF0000"/>
                </a:solidFill>
                <a:latin typeface="Times New Roman" pitchFamily="18" charset="0"/>
                <a:cs typeface="Times New Roman" pitchFamily="18" charset="0"/>
              </a:rPr>
              <a:t>KONU </a:t>
            </a:r>
            <a:r>
              <a:rPr lang="tr-TR" sz="1900" b="1" smtClean="0">
                <a:solidFill>
                  <a:srgbClr val="FF0000"/>
                </a:solidFill>
                <a:latin typeface="Times New Roman" pitchFamily="18" charset="0"/>
                <a:cs typeface="Times New Roman" pitchFamily="18" charset="0"/>
              </a:rPr>
              <a:t>: </a:t>
            </a:r>
            <a:r>
              <a:rPr lang="tr-TR" sz="1900" b="1" smtClean="0">
                <a:solidFill>
                  <a:schemeClr val="tx1"/>
                </a:solidFill>
                <a:latin typeface="Times New Roman" pitchFamily="18" charset="0"/>
                <a:cs typeface="Times New Roman" pitchFamily="18" charset="0"/>
              </a:rPr>
              <a:t>KAPSÜLLEME VE KALITIM</a:t>
            </a:r>
            <a:endParaRPr lang="tr-TR" sz="1900" b="1" dirty="0" smtClean="0">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adsız2.bmp"/>
          <p:cNvPicPr>
            <a:picLocks noGrp="1" noChangeAspect="1"/>
          </p:cNvPicPr>
          <p:nvPr>
            <p:ph idx="1"/>
          </p:nvPr>
        </p:nvPicPr>
        <p:blipFill>
          <a:blip r:embed="rId2" cstate="print"/>
          <a:stretch>
            <a:fillRect/>
          </a:stretch>
        </p:blipFill>
        <p:spPr>
          <a:xfrm>
            <a:off x="467544" y="548680"/>
            <a:ext cx="8487903" cy="5616624"/>
          </a:xfrm>
        </p:spPr>
      </p:pic>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adsız3.bmp"/>
          <p:cNvPicPr>
            <a:picLocks noGrp="1" noChangeAspect="1"/>
          </p:cNvPicPr>
          <p:nvPr>
            <p:ph idx="1"/>
          </p:nvPr>
        </p:nvPicPr>
        <p:blipFill>
          <a:blip r:embed="rId2" cstate="print"/>
          <a:stretch>
            <a:fillRect/>
          </a:stretch>
        </p:blipFill>
        <p:spPr>
          <a:xfrm>
            <a:off x="467544" y="764704"/>
            <a:ext cx="8026676" cy="3888432"/>
          </a:xfrm>
        </p:spPr>
      </p:pic>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827584" y="2492896"/>
            <a:ext cx="8208912" cy="3514395"/>
          </a:xfrm>
        </p:spPr>
        <p:txBody>
          <a:bodyPr>
            <a:normAutofit fontScale="77500" lnSpcReduction="20000"/>
          </a:bodyPr>
          <a:lstStyle/>
          <a:p>
            <a:r>
              <a:rPr lang="tr-TR" dirty="0" smtClean="0"/>
              <a:t>Türetilmiş sınıfın özelliklerine ek olarak bir de “puan” adlı bir niteliği olmasını istiyorsak aşağıdaki gibi bir yol izleriz.</a:t>
            </a:r>
          </a:p>
          <a:p>
            <a:r>
              <a:rPr lang="tr-TR" dirty="0" smtClean="0"/>
              <a:t>Önce şöyle deneyelim:</a:t>
            </a:r>
          </a:p>
          <a:p>
            <a:pPr>
              <a:buNone/>
            </a:pPr>
            <a:r>
              <a:rPr lang="tr-TR" dirty="0" smtClean="0"/>
              <a:t>		</a:t>
            </a:r>
            <a:r>
              <a:rPr lang="tr-TR" dirty="0" smtClean="0">
                <a:solidFill>
                  <a:srgbClr val="0B2BB5"/>
                </a:solidFill>
              </a:rPr>
              <a:t>Class Rakip(Oyun):</a:t>
            </a:r>
          </a:p>
          <a:p>
            <a:pPr>
              <a:buNone/>
            </a:pPr>
            <a:r>
              <a:rPr lang="tr-TR" dirty="0" smtClean="0">
                <a:solidFill>
                  <a:srgbClr val="0B2BB5"/>
                </a:solidFill>
              </a:rPr>
              <a:t>		def __init__(self):</a:t>
            </a:r>
          </a:p>
          <a:p>
            <a:pPr>
              <a:buNone/>
            </a:pPr>
            <a:r>
              <a:rPr lang="tr-TR" dirty="0" smtClean="0">
                <a:solidFill>
                  <a:srgbClr val="0B2BB5"/>
                </a:solidFill>
              </a:rPr>
              <a:t>		self.puan = 0</a:t>
            </a:r>
          </a:p>
          <a:p>
            <a:pPr>
              <a:buNone/>
            </a:pPr>
            <a:r>
              <a:rPr lang="tr-TR" dirty="0" smtClean="0"/>
              <a:t>   Bu kodları çalıştırdığımızda hata alırız. Çünkü burada yeni bir “__init__” fonksiyonu tanımladığımız için, bu yeni fonksiyon kendini Oyun sınıfının __init__ fonksiyonunun üzerine yazıyor. Dolayısıyla Oyun sınıfından miras aldığımız bütün nitelikleri kaybediyoruz.</a:t>
            </a:r>
          </a:p>
        </p:txBody>
      </p:sp>
      <p:sp>
        <p:nvSpPr>
          <p:cNvPr id="4" name="3 Metin kutusu"/>
          <p:cNvSpPr txBox="1"/>
          <p:nvPr/>
        </p:nvSpPr>
        <p:spPr>
          <a:xfrm>
            <a:off x="971600" y="1052736"/>
            <a:ext cx="4536504" cy="523220"/>
          </a:xfrm>
          <a:prstGeom prst="rect">
            <a:avLst/>
          </a:prstGeom>
          <a:noFill/>
        </p:spPr>
        <p:txBody>
          <a:bodyPr wrap="square" rtlCol="0">
            <a:spAutoFit/>
          </a:bodyPr>
          <a:lstStyle/>
          <a:p>
            <a:r>
              <a:rPr lang="tr-TR" sz="2800" dirty="0" smtClean="0"/>
              <a:t>Nitelik Ekleme:</a:t>
            </a:r>
            <a:endParaRPr lang="tr-TR" sz="2800" dirty="0"/>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755576" y="2348880"/>
            <a:ext cx="7931224" cy="3658411"/>
          </a:xfrm>
        </p:spPr>
        <p:txBody>
          <a:bodyPr>
            <a:normAutofit fontScale="62500" lnSpcReduction="20000"/>
          </a:bodyPr>
          <a:lstStyle/>
          <a:p>
            <a:pPr>
              <a:buNone/>
            </a:pPr>
            <a:r>
              <a:rPr lang="tr-TR" dirty="0" smtClean="0"/>
              <a:t>Bunu önlemek için şöyle bir şey yapmamız gerekir:</a:t>
            </a:r>
          </a:p>
          <a:p>
            <a:pPr>
              <a:buNone/>
            </a:pPr>
            <a:r>
              <a:rPr lang="tr-TR" dirty="0" smtClean="0"/>
              <a:t>		</a:t>
            </a:r>
            <a:r>
              <a:rPr lang="tr-TR" dirty="0" smtClean="0">
                <a:solidFill>
                  <a:srgbClr val="0B2BB5"/>
                </a:solidFill>
              </a:rPr>
              <a:t>class Rakip(Oyun):</a:t>
            </a:r>
          </a:p>
          <a:p>
            <a:pPr>
              <a:buNone/>
            </a:pPr>
            <a:r>
              <a:rPr lang="tr-TR" dirty="0" smtClean="0">
                <a:solidFill>
                  <a:srgbClr val="0B2BB5"/>
                </a:solidFill>
              </a:rPr>
              <a:t>		def __init__(self):</a:t>
            </a:r>
          </a:p>
          <a:p>
            <a:pPr>
              <a:buNone/>
            </a:pPr>
            <a:r>
              <a:rPr lang="tr-TR" dirty="0" smtClean="0">
                <a:solidFill>
                  <a:srgbClr val="0B2BB5"/>
                </a:solidFill>
              </a:rPr>
              <a:t>		Oyun.__init__(self)</a:t>
            </a:r>
          </a:p>
          <a:p>
            <a:pPr>
              <a:buNone/>
            </a:pPr>
            <a:r>
              <a:rPr lang="tr-TR" dirty="0" smtClean="0">
                <a:solidFill>
                  <a:srgbClr val="0B2BB5"/>
                </a:solidFill>
              </a:rPr>
              <a:t>		self.puan = 0</a:t>
            </a:r>
          </a:p>
          <a:p>
            <a:pPr>
              <a:buNone/>
            </a:pPr>
            <a:r>
              <a:rPr lang="tr-TR" dirty="0" smtClean="0"/>
              <a:t>Burada “Oyun.__init__(self)” ifadesiyle “Oyun” adlı</a:t>
            </a:r>
          </a:p>
          <a:p>
            <a:pPr>
              <a:buNone/>
            </a:pPr>
            <a:r>
              <a:rPr lang="tr-TR" dirty="0" smtClean="0"/>
              <a:t>sınıfın “__init__” fonksiyonu içinde yer </a:t>
            </a:r>
          </a:p>
          <a:p>
            <a:pPr>
              <a:buNone/>
            </a:pPr>
            <a:r>
              <a:rPr lang="tr-TR" dirty="0" smtClean="0"/>
              <a:t>alan bütün nitelikleri, “Rakip” adlı sınıfın __init__ </a:t>
            </a:r>
          </a:p>
          <a:p>
            <a:pPr>
              <a:buNone/>
            </a:pPr>
            <a:r>
              <a:rPr lang="tr-TR" dirty="0" smtClean="0"/>
              <a:t>fonksiyonu içine kopyalıyoruz. Böylece “self.puan”  </a:t>
            </a:r>
          </a:p>
          <a:p>
            <a:pPr>
              <a:buNone/>
            </a:pPr>
            <a:r>
              <a:rPr lang="tr-TR" dirty="0" smtClean="0"/>
              <a:t>değişkenini tanımlarken, “enerji, para, vb.” </a:t>
            </a:r>
          </a:p>
          <a:p>
            <a:pPr>
              <a:buNone/>
            </a:pPr>
            <a:r>
              <a:rPr lang="tr-TR" dirty="0" smtClean="0"/>
              <a:t>niteliklerin kaybolmasını engelliyoruz.</a:t>
            </a:r>
          </a:p>
          <a:p>
            <a:pPr>
              <a:buNone/>
            </a:pPr>
            <a:r>
              <a:rPr lang="tr-TR" dirty="0" smtClean="0"/>
              <a:t>Kodlarımızın son halini topluca görelim ve </a:t>
            </a:r>
          </a:p>
          <a:p>
            <a:pPr>
              <a:buNone/>
            </a:pPr>
            <a:r>
              <a:rPr lang="tr-TR" dirty="0" smtClean="0"/>
              <a:t>çalıştıralım</a:t>
            </a:r>
          </a:p>
          <a:p>
            <a:endParaRPr lang="tr-TR" dirty="0"/>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descr="adsız4.bmp"/>
          <p:cNvPicPr>
            <a:picLocks noChangeAspect="1"/>
          </p:cNvPicPr>
          <p:nvPr/>
        </p:nvPicPr>
        <p:blipFill>
          <a:blip r:embed="rId2" cstate="print"/>
          <a:stretch>
            <a:fillRect/>
          </a:stretch>
        </p:blipFill>
        <p:spPr>
          <a:xfrm>
            <a:off x="0" y="0"/>
            <a:ext cx="9144000" cy="6578990"/>
          </a:xfrm>
          <a:prstGeom prst="rect">
            <a:avLst/>
          </a:prstGeom>
        </p:spPr>
      </p:pic>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çerik Yer Tutucusu" descr="adsız6.bmp"/>
          <p:cNvPicPr>
            <a:picLocks noGrp="1" noChangeAspect="1"/>
          </p:cNvPicPr>
          <p:nvPr>
            <p:ph idx="1"/>
          </p:nvPr>
        </p:nvPicPr>
        <p:blipFill>
          <a:blip r:embed="rId2" cstate="print"/>
          <a:stretch>
            <a:fillRect/>
          </a:stretch>
        </p:blipFill>
        <p:spPr>
          <a:xfrm>
            <a:off x="827584" y="548680"/>
            <a:ext cx="7128792" cy="6165304"/>
          </a:xfrm>
        </p:spPr>
      </p:pic>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827584" y="2348880"/>
            <a:ext cx="8136904" cy="3658411"/>
          </a:xfrm>
        </p:spPr>
        <p:txBody>
          <a:bodyPr>
            <a:normAutofit fontScale="62500" lnSpcReduction="20000"/>
          </a:bodyPr>
          <a:lstStyle/>
          <a:p>
            <a:r>
              <a:rPr lang="tr-TR" dirty="0" smtClean="0"/>
              <a:t>Yukarıda “Rakip” sınıfı için “puan” adlı yeni bir nitelik tanımlamıştık. Bu nitelik sadece “Rakip” tarafından kullanılabiliyordu, Oyuncu tarafından değil. Aynı şekilde, yeni bir nitelik belirlemek yerine, istersek var olan bir niteliği iptal de edebiliriz.</a:t>
            </a:r>
          </a:p>
          <a:p>
            <a:endParaRPr lang="tr-TR" dirty="0" smtClean="0"/>
          </a:p>
          <a:p>
            <a:r>
              <a:rPr lang="tr-TR" dirty="0" smtClean="0"/>
              <a:t>Diyelim ki Oyuncu’nun oyuna başlarken “fabrika”ları olsun istiyoruz, ama Rakip’in oyun başlangıcında fabrikası olsun istemiyoruz. Bunu şöyle yapabiliriz:</a:t>
            </a:r>
          </a:p>
          <a:p>
            <a:pPr>
              <a:buNone/>
            </a:pPr>
            <a:r>
              <a:rPr lang="tr-TR" dirty="0" smtClean="0"/>
              <a:t>			</a:t>
            </a:r>
            <a:r>
              <a:rPr lang="tr-TR" dirty="0" smtClean="0">
                <a:solidFill>
                  <a:srgbClr val="0B2BB5"/>
                </a:solidFill>
              </a:rPr>
              <a:t>class Rakip(Oyun):</a:t>
            </a:r>
          </a:p>
          <a:p>
            <a:pPr>
              <a:buNone/>
            </a:pPr>
            <a:r>
              <a:rPr lang="tr-TR" dirty="0" smtClean="0">
                <a:solidFill>
                  <a:srgbClr val="0B2BB5"/>
                </a:solidFill>
              </a:rPr>
              <a:t>			def __init__(self):</a:t>
            </a:r>
          </a:p>
          <a:p>
            <a:pPr>
              <a:buNone/>
            </a:pPr>
            <a:r>
              <a:rPr lang="tr-TR" dirty="0" smtClean="0">
                <a:solidFill>
                  <a:srgbClr val="0B2BB5"/>
                </a:solidFill>
              </a:rPr>
              <a:t>			Oyun.__init__(self)</a:t>
            </a:r>
          </a:p>
          <a:p>
            <a:pPr>
              <a:buNone/>
            </a:pPr>
            <a:r>
              <a:rPr lang="tr-TR" dirty="0" smtClean="0">
                <a:solidFill>
                  <a:srgbClr val="0B2BB5"/>
                </a:solidFill>
              </a:rPr>
              <a:t>			del self.fabrika</a:t>
            </a:r>
          </a:p>
          <a:p>
            <a:pPr>
              <a:buNone/>
            </a:pPr>
            <a:r>
              <a:rPr lang="tr-TR" dirty="0" smtClean="0">
                <a:solidFill>
                  <a:srgbClr val="0B2BB5"/>
                </a:solidFill>
              </a:rPr>
              <a:t>			self.puan = 0</a:t>
            </a:r>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827584" y="2420888"/>
            <a:ext cx="7859216" cy="3586403"/>
          </a:xfrm>
        </p:spPr>
        <p:txBody>
          <a:bodyPr>
            <a:normAutofit fontScale="70000" lnSpcReduction="20000"/>
          </a:bodyPr>
          <a:lstStyle/>
          <a:p>
            <a:endParaRPr lang="tr-TR" dirty="0" smtClean="0"/>
          </a:p>
          <a:p>
            <a:r>
              <a:rPr lang="tr-TR" dirty="0" smtClean="0"/>
              <a:t>Gördüğünüz gibi “Rakip” sınıfı için “__init__” fonksiyonunu tanımlarken “fabrika” niteliğini  “del” komutuyla siliyoruz. Bu silme işlemi sadece “Rakip” sınıfı için geçerli oluyor. Bu işlem öteki sınıfları etkilemiyor. Bunu şöyle de ifade edebiliriz:</a:t>
            </a:r>
          </a:p>
          <a:p>
            <a:pPr>
              <a:buNone/>
            </a:pPr>
            <a:r>
              <a:rPr lang="tr-TR" dirty="0" smtClean="0"/>
              <a:t>	“del komutu yardımıyla fabrika adlı değişkene Rakip adlı bölgeden </a:t>
            </a:r>
            <a:r>
              <a:rPr lang="tr-TR" i="1" dirty="0" smtClean="0"/>
              <a:t>erişilmesini engelliyoruz</a:t>
            </a:r>
            <a:r>
              <a:rPr lang="tr-TR" dirty="0" smtClean="0"/>
              <a:t>.”</a:t>
            </a:r>
          </a:p>
          <a:p>
            <a:r>
              <a:rPr lang="tr-TR" dirty="0" smtClean="0"/>
              <a:t>Dolayısıyla bu değişiklik sadece o “bölgeyi” etkiliyor. Öteki sınıflar ve daha sonra oluşturulacak</a:t>
            </a:r>
          </a:p>
          <a:p>
            <a:pPr>
              <a:buNone/>
            </a:pPr>
            <a:r>
              <a:rPr lang="tr-TR" dirty="0" smtClean="0"/>
              <a:t>   yeni sınıflar bu işlemden etkilenmez. Yani aslında “del” komutuyla herhangi bir şeyi sildiğimiz yok!</a:t>
            </a:r>
          </a:p>
          <a:p>
            <a:pPr>
              <a:buNone/>
            </a:pPr>
            <a:r>
              <a:rPr lang="tr-TR" dirty="0" smtClean="0"/>
              <a:t>   sadece “erişimi engelliyoruz”.</a:t>
            </a:r>
            <a:endParaRPr lang="tr-TR" dirty="0"/>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2800" dirty="0" smtClean="0"/>
              <a:t>KAYNAKÇA</a:t>
            </a:r>
            <a:endParaRPr lang="tr-TR" sz="2800" dirty="0"/>
          </a:p>
        </p:txBody>
      </p:sp>
      <p:sp>
        <p:nvSpPr>
          <p:cNvPr id="2" name="1 İçerik Yer Tutucusu"/>
          <p:cNvSpPr>
            <a:spLocks noGrp="1"/>
          </p:cNvSpPr>
          <p:nvPr>
            <p:ph idx="1"/>
          </p:nvPr>
        </p:nvSpPr>
        <p:spPr>
          <a:xfrm>
            <a:off x="899592" y="2276872"/>
            <a:ext cx="7787208" cy="3730419"/>
          </a:xfrm>
        </p:spPr>
        <p:txBody>
          <a:bodyPr>
            <a:normAutofit/>
          </a:bodyPr>
          <a:lstStyle/>
          <a:p>
            <a:r>
              <a:rPr lang="tr-TR" dirty="0" smtClean="0"/>
              <a:t>MIT </a:t>
            </a:r>
            <a:r>
              <a:rPr lang="tr-TR" dirty="0" err="1" smtClean="0"/>
              <a:t>OpenCourseWare</a:t>
            </a:r>
            <a:r>
              <a:rPr lang="tr-TR" dirty="0" smtClean="0"/>
              <a:t> </a:t>
            </a:r>
          </a:p>
          <a:p>
            <a:pPr>
              <a:buNone/>
            </a:pPr>
            <a:r>
              <a:rPr lang="tr-TR" u="sng" dirty="0" smtClean="0"/>
              <a:t>http://ocw.mit.edu </a:t>
            </a:r>
          </a:p>
          <a:p>
            <a:pPr>
              <a:buNone/>
            </a:pPr>
            <a:r>
              <a:rPr lang="tr-TR" dirty="0" smtClean="0"/>
              <a:t> </a:t>
            </a:r>
            <a:r>
              <a:rPr lang="en-US" dirty="0" smtClean="0"/>
              <a:t>6.00 Introduction to Computer Science and </a:t>
            </a:r>
            <a:endParaRPr lang="tr-TR" dirty="0" smtClean="0"/>
          </a:p>
          <a:p>
            <a:pPr>
              <a:buNone/>
            </a:pPr>
            <a:r>
              <a:rPr lang="en-US" dirty="0" smtClean="0"/>
              <a:t>Programming, Fall 2008 </a:t>
            </a:r>
            <a:endParaRPr lang="tr-TR" dirty="0" smtClean="0"/>
          </a:p>
          <a:p>
            <a:r>
              <a:rPr lang="tr-TR" smtClean="0"/>
              <a:t>http</a:t>
            </a:r>
            <a:r>
              <a:rPr lang="tr-TR" dirty="0" smtClean="0"/>
              <a:t>://wiki.pardus-linux.org/index.php/Python</a:t>
            </a:r>
          </a:p>
          <a:p>
            <a:r>
              <a:rPr lang="tr-TR" dirty="0" smtClean="0"/>
              <a:t>http://www.</a:t>
            </a:r>
            <a:r>
              <a:rPr lang="tr-TR" dirty="0" err="1" smtClean="0"/>
              <a:t>python</a:t>
            </a:r>
            <a:r>
              <a:rPr lang="tr-TR" dirty="0" smtClean="0"/>
              <a:t>.</a:t>
            </a:r>
            <a:r>
              <a:rPr lang="tr-TR" dirty="0" err="1" smtClean="0"/>
              <a:t>quotaless</a:t>
            </a:r>
            <a:r>
              <a:rPr lang="tr-TR" dirty="0" smtClean="0"/>
              <a:t>.com/</a:t>
            </a:r>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179512" y="1412776"/>
            <a:ext cx="8229600" cy="590314"/>
          </a:xfrm>
        </p:spPr>
        <p:txBody>
          <a:bodyPr>
            <a:normAutofit fontScale="90000"/>
          </a:bodyPr>
          <a:lstStyle/>
          <a:p>
            <a:pPr algn="ctr"/>
            <a:r>
              <a:rPr lang="tr-TR" dirty="0" err="1" smtClean="0"/>
              <a:t>Kapsülleme</a:t>
            </a:r>
            <a:r>
              <a:rPr lang="tr-TR" dirty="0" smtClean="0"/>
              <a:t/>
            </a:r>
            <a:br>
              <a:rPr lang="tr-TR" dirty="0" smtClean="0"/>
            </a:br>
            <a:endParaRPr lang="tr-TR" dirty="0"/>
          </a:p>
        </p:txBody>
      </p:sp>
      <p:sp>
        <p:nvSpPr>
          <p:cNvPr id="2" name="1 İçerik Yer Tutucusu"/>
          <p:cNvSpPr>
            <a:spLocks noGrp="1"/>
          </p:cNvSpPr>
          <p:nvPr>
            <p:ph idx="1"/>
          </p:nvPr>
        </p:nvSpPr>
        <p:spPr>
          <a:xfrm>
            <a:off x="457200" y="2348880"/>
            <a:ext cx="8229600" cy="4248472"/>
          </a:xfrm>
        </p:spPr>
        <p:txBody>
          <a:bodyPr>
            <a:normAutofit fontScale="92500" lnSpcReduction="20000"/>
          </a:bodyPr>
          <a:lstStyle/>
          <a:p>
            <a:r>
              <a:rPr lang="tr-TR" dirty="0" smtClean="0"/>
              <a:t>Genelde Class öğeleri(</a:t>
            </a:r>
            <a:r>
              <a:rPr lang="tr-TR" dirty="0" err="1" smtClean="0"/>
              <a:t>Property</a:t>
            </a:r>
            <a:r>
              <a:rPr lang="tr-TR" dirty="0" smtClean="0"/>
              <a:t>,</a:t>
            </a:r>
            <a:r>
              <a:rPr lang="tr-TR" dirty="0" err="1" smtClean="0"/>
              <a:t>Method</a:t>
            </a:r>
            <a:r>
              <a:rPr lang="tr-TR" dirty="0" smtClean="0"/>
              <a:t>), başka bir Class tarafından kullanılmak amacıyla yazılır. Bunun yanında bazı Class öğeleri de diğer öğelere yardımcı olmak amacıyla yazılır. Bu öğeler genellikle </a:t>
            </a:r>
            <a:r>
              <a:rPr lang="tr-TR" dirty="0" err="1" smtClean="0"/>
              <a:t>Class'ın</a:t>
            </a:r>
            <a:r>
              <a:rPr lang="tr-TR" dirty="0" smtClean="0"/>
              <a:t> iç işlerinde kullanılır. Belli bir </a:t>
            </a:r>
            <a:r>
              <a:rPr lang="tr-TR" dirty="0" err="1" smtClean="0"/>
              <a:t>Class'ı</a:t>
            </a:r>
            <a:r>
              <a:rPr lang="tr-TR" dirty="0" smtClean="0"/>
              <a:t> kullanan başka bir </a:t>
            </a:r>
            <a:r>
              <a:rPr lang="tr-TR" dirty="0" err="1" smtClean="0"/>
              <a:t>Class'ın</a:t>
            </a:r>
            <a:r>
              <a:rPr lang="tr-TR" dirty="0" smtClean="0"/>
              <a:t>, iç işlerde kullanılan bu öğeleri görmesi veya bilmesi gerekmez. Bu amaçla bazı </a:t>
            </a:r>
            <a:r>
              <a:rPr lang="tr-TR" dirty="0" err="1" smtClean="0"/>
              <a:t>property</a:t>
            </a:r>
            <a:r>
              <a:rPr lang="tr-TR" dirty="0" smtClean="0"/>
              <a:t> ve </a:t>
            </a:r>
            <a:r>
              <a:rPr lang="tr-TR" dirty="0" err="1" smtClean="0"/>
              <a:t>methodların</a:t>
            </a:r>
            <a:r>
              <a:rPr lang="tr-TR" dirty="0" smtClean="0"/>
              <a:t>, ait olduğu class dışından, erişimini sınırlama özelliğine </a:t>
            </a:r>
            <a:r>
              <a:rPr lang="tr-TR" dirty="0" err="1" smtClean="0"/>
              <a:t>encapsulation</a:t>
            </a:r>
            <a:r>
              <a:rPr lang="tr-TR" dirty="0" smtClean="0"/>
              <a:t> (</a:t>
            </a:r>
            <a:r>
              <a:rPr lang="tr-TR" dirty="0" err="1" smtClean="0"/>
              <a:t>kapsülleme</a:t>
            </a:r>
            <a:r>
              <a:rPr lang="tr-TR" dirty="0" smtClean="0"/>
              <a:t>) denir.</a:t>
            </a:r>
            <a:br>
              <a:rPr lang="tr-TR" dirty="0" smtClean="0"/>
            </a:br>
            <a:r>
              <a:rPr lang="tr-TR" dirty="0" smtClean="0"/>
              <a:t/>
            </a:r>
            <a:br>
              <a:rPr lang="tr-TR" dirty="0" smtClean="0"/>
            </a:br>
            <a:endParaRPr lang="tr-TR" dirty="0"/>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Kalıtım (</a:t>
            </a:r>
            <a:r>
              <a:rPr lang="tr-TR" dirty="0" err="1" smtClean="0"/>
              <a:t>inheritance</a:t>
            </a:r>
            <a:r>
              <a:rPr lang="tr-TR" dirty="0" smtClean="0"/>
              <a:t>)</a:t>
            </a:r>
            <a:endParaRPr lang="tr-TR" dirty="0"/>
          </a:p>
        </p:txBody>
      </p:sp>
      <p:sp>
        <p:nvSpPr>
          <p:cNvPr id="2" name="1 İçerik Yer Tutucusu"/>
          <p:cNvSpPr>
            <a:spLocks noGrp="1"/>
          </p:cNvSpPr>
          <p:nvPr>
            <p:ph idx="1"/>
          </p:nvPr>
        </p:nvSpPr>
        <p:spPr>
          <a:xfrm>
            <a:off x="539552" y="2276872"/>
            <a:ext cx="8424936" cy="4018451"/>
          </a:xfrm>
        </p:spPr>
        <p:txBody>
          <a:bodyPr>
            <a:normAutofit fontScale="85000" lnSpcReduction="10000"/>
          </a:bodyPr>
          <a:lstStyle/>
          <a:p>
            <a:r>
              <a:rPr lang="tr-TR" sz="3100" dirty="0" smtClean="0"/>
              <a:t>Kalıtım nesne tabanlı programlamanın  temel öğelerinden biridir. Çünkü,kalıtım hiyerarşik sınıflandırma oluşturmayı sağlar. Birbiriyle bağlantılı bir grup elemanın ortak özelliklerinden oluşan bir sınıf oluşturulabilir. Bu sınıf daha sonra yeni değişiklikler yapılarak daha özel sınıflara kalıtım yoluyla aktarılır ve her sınıf kendisinde bulunan ek özellikleri buna aktarır. Böylece uygulamanın yeni baştan yazılmasına gerek kalmaz. </a:t>
            </a:r>
            <a:br>
              <a:rPr lang="tr-TR" sz="3100" dirty="0" smtClean="0"/>
            </a:br>
            <a:r>
              <a:rPr lang="tr-TR" dirty="0" smtClean="0"/>
              <a:t/>
            </a:r>
            <a:br>
              <a:rPr lang="tr-TR" dirty="0" smtClean="0"/>
            </a:br>
            <a:endParaRPr lang="tr-TR" dirty="0"/>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Kalıtım (</a:t>
            </a:r>
            <a:r>
              <a:rPr lang="tr-TR" dirty="0" err="1" smtClean="0"/>
              <a:t>inheritance</a:t>
            </a:r>
            <a:r>
              <a:rPr lang="tr-TR" dirty="0" smtClean="0"/>
              <a:t>)</a:t>
            </a:r>
            <a:endParaRPr lang="tr-TR" dirty="0"/>
          </a:p>
        </p:txBody>
      </p:sp>
      <p:sp>
        <p:nvSpPr>
          <p:cNvPr id="2" name="1 İçerik Yer Tutucusu"/>
          <p:cNvSpPr>
            <a:spLocks noGrp="1"/>
          </p:cNvSpPr>
          <p:nvPr>
            <p:ph idx="1"/>
          </p:nvPr>
        </p:nvSpPr>
        <p:spPr>
          <a:xfrm>
            <a:off x="827584" y="2420888"/>
            <a:ext cx="7581528" cy="3445843"/>
          </a:xfrm>
        </p:spPr>
        <p:txBody>
          <a:bodyPr/>
          <a:lstStyle/>
          <a:p>
            <a:r>
              <a:rPr lang="tr-TR" sz="2800" dirty="0" smtClean="0"/>
              <a:t>Nesne tabanlı programlamada kalıtım yoluyla aktarılan sınıf, temel sınıftır. Kalıtım işlemi yapılmış olan sınıf da oluşturulmuş (türetilmiş) sınıftır. Türetilmiş sınıf, temel sınıf tarafından tanımlanan tüm metot, özellik, operatör ve değişkenleri kalıtım yoluyla elde eder ve sadece kendisinde kullanılacak özellikleri, değişkenleri, metotları vb.yi kendisine ekler.</a:t>
            </a:r>
            <a:endParaRPr lang="tr-TR" dirty="0"/>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899592" y="692696"/>
            <a:ext cx="7787208" cy="936104"/>
          </a:xfrm>
        </p:spPr>
        <p:txBody>
          <a:bodyPr>
            <a:noAutofit/>
          </a:bodyPr>
          <a:lstStyle/>
          <a:p>
            <a:r>
              <a:rPr lang="tr-TR" sz="2800" dirty="0" smtClean="0"/>
              <a:t>Bunu bir örnekle gösterelim:</a:t>
            </a:r>
            <a:endParaRPr lang="tr-TR" sz="2800" dirty="0"/>
          </a:p>
        </p:txBody>
      </p:sp>
      <p:sp>
        <p:nvSpPr>
          <p:cNvPr id="2" name="1 İçerik Yer Tutucusu"/>
          <p:cNvSpPr>
            <a:spLocks noGrp="1"/>
          </p:cNvSpPr>
          <p:nvPr>
            <p:ph sz="half" idx="2"/>
          </p:nvPr>
        </p:nvSpPr>
        <p:spPr>
          <a:xfrm>
            <a:off x="611560" y="2276872"/>
            <a:ext cx="7632848" cy="3960440"/>
          </a:xfrm>
        </p:spPr>
        <p:txBody>
          <a:bodyPr>
            <a:normAutofit fontScale="92500" lnSpcReduction="20000"/>
          </a:bodyPr>
          <a:lstStyle/>
          <a:p>
            <a:pPr>
              <a:buNone/>
            </a:pPr>
            <a:r>
              <a:rPr lang="tr-TR" dirty="0" smtClean="0">
                <a:solidFill>
                  <a:srgbClr val="0B2BB5"/>
                </a:solidFill>
              </a:rPr>
              <a:t>class Oyun:</a:t>
            </a:r>
          </a:p>
          <a:p>
            <a:pPr>
              <a:buNone/>
            </a:pPr>
            <a:r>
              <a:rPr lang="tr-TR" dirty="0" smtClean="0">
                <a:solidFill>
                  <a:srgbClr val="0B2BB5"/>
                </a:solidFill>
              </a:rPr>
              <a:t>    def __init__(self):</a:t>
            </a:r>
          </a:p>
          <a:p>
            <a:pPr>
              <a:buNone/>
            </a:pPr>
            <a:r>
              <a:rPr lang="tr-TR" dirty="0" smtClean="0">
                <a:solidFill>
                  <a:srgbClr val="0B2BB5"/>
                </a:solidFill>
              </a:rPr>
              <a:t>        self.enerji = 50</a:t>
            </a:r>
          </a:p>
          <a:p>
            <a:pPr lvl="1">
              <a:buNone/>
            </a:pPr>
            <a:r>
              <a:rPr lang="tr-TR" dirty="0" smtClean="0">
                <a:solidFill>
                  <a:srgbClr val="0B2BB5"/>
                </a:solidFill>
              </a:rPr>
              <a:t>      </a:t>
            </a:r>
            <a:r>
              <a:rPr lang="tr-TR" sz="2400" dirty="0" smtClean="0">
                <a:solidFill>
                  <a:srgbClr val="0B2BB5"/>
                </a:solidFill>
              </a:rPr>
              <a:t>self.para = 100</a:t>
            </a:r>
          </a:p>
          <a:p>
            <a:pPr>
              <a:buNone/>
            </a:pPr>
            <a:r>
              <a:rPr lang="tr-TR" dirty="0" smtClean="0">
                <a:solidFill>
                  <a:srgbClr val="0B2BB5"/>
                </a:solidFill>
              </a:rPr>
              <a:t>        self.fabrika = 4</a:t>
            </a:r>
          </a:p>
          <a:p>
            <a:pPr>
              <a:buNone/>
            </a:pPr>
            <a:r>
              <a:rPr lang="tr-TR" dirty="0" smtClean="0">
                <a:solidFill>
                  <a:srgbClr val="0B2BB5"/>
                </a:solidFill>
              </a:rPr>
              <a:t>        self.</a:t>
            </a:r>
            <a:r>
              <a:rPr lang="tr-TR" dirty="0" err="1" smtClean="0">
                <a:solidFill>
                  <a:srgbClr val="0B2BB5"/>
                </a:solidFill>
              </a:rPr>
              <a:t>isci</a:t>
            </a:r>
            <a:r>
              <a:rPr lang="tr-TR" dirty="0" smtClean="0">
                <a:solidFill>
                  <a:srgbClr val="0B2BB5"/>
                </a:solidFill>
              </a:rPr>
              <a:t> = 10</a:t>
            </a:r>
          </a:p>
          <a:p>
            <a:pPr>
              <a:buNone/>
            </a:pPr>
            <a:r>
              <a:rPr lang="tr-TR" dirty="0" smtClean="0">
                <a:solidFill>
                  <a:srgbClr val="0B2BB5"/>
                </a:solidFill>
              </a:rPr>
              <a:t>    def </a:t>
            </a:r>
            <a:r>
              <a:rPr lang="tr-TR" dirty="0" err="1" smtClean="0">
                <a:solidFill>
                  <a:srgbClr val="0B2BB5"/>
                </a:solidFill>
              </a:rPr>
              <a:t>goster</a:t>
            </a:r>
            <a:r>
              <a:rPr lang="tr-TR" dirty="0" smtClean="0">
                <a:solidFill>
                  <a:srgbClr val="0B2BB5"/>
                </a:solidFill>
              </a:rPr>
              <a:t>(self):</a:t>
            </a:r>
          </a:p>
          <a:p>
            <a:pPr>
              <a:buNone/>
            </a:pPr>
            <a:r>
              <a:rPr lang="tr-TR" dirty="0" smtClean="0">
                <a:solidFill>
                  <a:srgbClr val="0B2BB5"/>
                </a:solidFill>
              </a:rPr>
              <a:t>        </a:t>
            </a:r>
            <a:r>
              <a:rPr lang="tr-TR" dirty="0" err="1" smtClean="0">
                <a:solidFill>
                  <a:srgbClr val="0B2BB5"/>
                </a:solidFill>
              </a:rPr>
              <a:t>print</a:t>
            </a:r>
            <a:r>
              <a:rPr lang="tr-TR" dirty="0" smtClean="0">
                <a:solidFill>
                  <a:srgbClr val="0B2BB5"/>
                </a:solidFill>
              </a:rPr>
              <a:t> ("enerji:", self.enerji)</a:t>
            </a:r>
          </a:p>
          <a:p>
            <a:pPr>
              <a:buNone/>
            </a:pPr>
            <a:r>
              <a:rPr lang="tr-TR" dirty="0" smtClean="0">
                <a:solidFill>
                  <a:srgbClr val="0B2BB5"/>
                </a:solidFill>
              </a:rPr>
              <a:t>        </a:t>
            </a:r>
            <a:r>
              <a:rPr lang="tr-TR" dirty="0" err="1" smtClean="0">
                <a:solidFill>
                  <a:srgbClr val="0B2BB5"/>
                </a:solidFill>
              </a:rPr>
              <a:t>print</a:t>
            </a:r>
            <a:r>
              <a:rPr lang="tr-TR" dirty="0" smtClean="0">
                <a:solidFill>
                  <a:srgbClr val="0B2BB5"/>
                </a:solidFill>
              </a:rPr>
              <a:t> ("para:", self.para)</a:t>
            </a:r>
          </a:p>
          <a:p>
            <a:pPr>
              <a:buNone/>
            </a:pPr>
            <a:r>
              <a:rPr lang="tr-TR" dirty="0" smtClean="0">
                <a:solidFill>
                  <a:srgbClr val="0B2BB5"/>
                </a:solidFill>
              </a:rPr>
              <a:t>        </a:t>
            </a:r>
            <a:r>
              <a:rPr lang="tr-TR" dirty="0" err="1" smtClean="0">
                <a:solidFill>
                  <a:srgbClr val="0B2BB5"/>
                </a:solidFill>
              </a:rPr>
              <a:t>print</a:t>
            </a:r>
            <a:r>
              <a:rPr lang="tr-TR" dirty="0" smtClean="0">
                <a:solidFill>
                  <a:srgbClr val="0B2BB5"/>
                </a:solidFill>
              </a:rPr>
              <a:t> ("fabrika:", self.fabrika)</a:t>
            </a:r>
          </a:p>
          <a:p>
            <a:pPr>
              <a:buNone/>
            </a:pPr>
            <a:r>
              <a:rPr lang="tr-TR" dirty="0" smtClean="0">
                <a:solidFill>
                  <a:srgbClr val="0B2BB5"/>
                </a:solidFill>
              </a:rPr>
              <a:t>        </a:t>
            </a:r>
            <a:r>
              <a:rPr lang="tr-TR" dirty="0" err="1" smtClean="0">
                <a:solidFill>
                  <a:srgbClr val="0B2BB5"/>
                </a:solidFill>
              </a:rPr>
              <a:t>print</a:t>
            </a:r>
            <a:r>
              <a:rPr lang="tr-TR" dirty="0" smtClean="0">
                <a:solidFill>
                  <a:srgbClr val="0B2BB5"/>
                </a:solidFill>
              </a:rPr>
              <a:t> ("işçi:", self.</a:t>
            </a:r>
            <a:r>
              <a:rPr lang="tr-TR" dirty="0" err="1" smtClean="0">
                <a:solidFill>
                  <a:srgbClr val="0B2BB5"/>
                </a:solidFill>
              </a:rPr>
              <a:t>isci</a:t>
            </a:r>
            <a:r>
              <a:rPr lang="tr-TR" dirty="0" smtClean="0">
                <a:solidFill>
                  <a:srgbClr val="0B2BB5"/>
                </a:solidFill>
              </a:rPr>
              <a:t>)</a:t>
            </a: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827584" y="2348880"/>
            <a:ext cx="8316416" cy="3661867"/>
          </a:xfrm>
        </p:spPr>
        <p:txBody>
          <a:bodyPr>
            <a:normAutofit fontScale="70000" lnSpcReduction="20000"/>
          </a:bodyPr>
          <a:lstStyle/>
          <a:p>
            <a:pPr>
              <a:buNone/>
            </a:pPr>
            <a:r>
              <a:rPr lang="tr-TR" dirty="0" smtClean="0">
                <a:solidFill>
                  <a:srgbClr val="0B2BB5"/>
                </a:solidFill>
              </a:rPr>
              <a:t>def </a:t>
            </a:r>
            <a:r>
              <a:rPr lang="tr-TR" dirty="0" err="1" smtClean="0">
                <a:solidFill>
                  <a:srgbClr val="0B2BB5"/>
                </a:solidFill>
              </a:rPr>
              <a:t>fabrikakur</a:t>
            </a:r>
            <a:r>
              <a:rPr lang="tr-TR" dirty="0" smtClean="0">
                <a:solidFill>
                  <a:srgbClr val="0B2BB5"/>
                </a:solidFill>
              </a:rPr>
              <a:t>(self,miktar):</a:t>
            </a:r>
          </a:p>
          <a:p>
            <a:pPr>
              <a:buNone/>
            </a:pPr>
            <a:r>
              <a:rPr lang="tr-TR" dirty="0" smtClean="0">
                <a:solidFill>
                  <a:srgbClr val="0B2BB5"/>
                </a:solidFill>
              </a:rPr>
              <a:t>        </a:t>
            </a:r>
            <a:r>
              <a:rPr lang="en-US" dirty="0" smtClean="0">
                <a:solidFill>
                  <a:srgbClr val="0B2BB5"/>
                </a:solidFill>
              </a:rPr>
              <a:t>if </a:t>
            </a:r>
            <a:r>
              <a:rPr lang="en-US" dirty="0" err="1" smtClean="0">
                <a:solidFill>
                  <a:srgbClr val="0B2BB5"/>
                </a:solidFill>
              </a:rPr>
              <a:t>self.enerji</a:t>
            </a:r>
            <a:r>
              <a:rPr lang="en-US" dirty="0" smtClean="0">
                <a:solidFill>
                  <a:srgbClr val="0B2BB5"/>
                </a:solidFill>
              </a:rPr>
              <a:t> &gt; 3 and </a:t>
            </a:r>
            <a:r>
              <a:rPr lang="en-US" dirty="0" err="1" smtClean="0">
                <a:solidFill>
                  <a:srgbClr val="0B2BB5"/>
                </a:solidFill>
              </a:rPr>
              <a:t>self.para</a:t>
            </a:r>
            <a:r>
              <a:rPr lang="en-US" dirty="0" smtClean="0">
                <a:solidFill>
                  <a:srgbClr val="0B2BB5"/>
                </a:solidFill>
              </a:rPr>
              <a:t> &gt; 10:</a:t>
            </a:r>
            <a:endParaRPr lang="tr-TR" dirty="0" smtClean="0">
              <a:solidFill>
                <a:srgbClr val="0B2BB5"/>
              </a:solidFill>
            </a:endParaRPr>
          </a:p>
          <a:p>
            <a:pPr>
              <a:buNone/>
            </a:pPr>
            <a:r>
              <a:rPr lang="tr-TR" dirty="0" smtClean="0">
                <a:solidFill>
                  <a:srgbClr val="0B2BB5"/>
                </a:solidFill>
              </a:rPr>
              <a:t>            self.fabrika = miktar + self.fabrika</a:t>
            </a:r>
          </a:p>
          <a:p>
            <a:pPr>
              <a:buNone/>
            </a:pPr>
            <a:r>
              <a:rPr lang="tr-TR" dirty="0" smtClean="0">
                <a:solidFill>
                  <a:srgbClr val="0B2BB5"/>
                </a:solidFill>
              </a:rPr>
              <a:t>            self.enerji = self.enerji – miktar*3</a:t>
            </a:r>
          </a:p>
          <a:p>
            <a:pPr>
              <a:buNone/>
            </a:pPr>
            <a:r>
              <a:rPr lang="tr-TR" dirty="0" smtClean="0">
                <a:solidFill>
                  <a:srgbClr val="0B2BB5"/>
                </a:solidFill>
              </a:rPr>
              <a:t>            self.para = self.para – miktar*10</a:t>
            </a:r>
          </a:p>
          <a:p>
            <a:pPr>
              <a:buNone/>
            </a:pPr>
            <a:r>
              <a:rPr lang="tr-TR" dirty="0" smtClean="0">
                <a:solidFill>
                  <a:srgbClr val="0B2BB5"/>
                </a:solidFill>
              </a:rPr>
              <a:t>            </a:t>
            </a:r>
            <a:r>
              <a:rPr lang="sv-SE" dirty="0" smtClean="0">
                <a:solidFill>
                  <a:srgbClr val="0B2BB5"/>
                </a:solidFill>
              </a:rPr>
              <a:t>print </a:t>
            </a:r>
            <a:r>
              <a:rPr lang="tr-TR" dirty="0" smtClean="0">
                <a:solidFill>
                  <a:srgbClr val="0B2BB5"/>
                </a:solidFill>
              </a:rPr>
              <a:t>(</a:t>
            </a:r>
            <a:r>
              <a:rPr lang="sv-SE" dirty="0" smtClean="0">
                <a:solidFill>
                  <a:srgbClr val="0B2BB5"/>
                </a:solidFill>
              </a:rPr>
              <a:t>miktar, "adet fabrika kurdunuz! </a:t>
            </a:r>
            <a:endParaRPr lang="tr-TR" dirty="0" smtClean="0">
              <a:solidFill>
                <a:srgbClr val="0B2BB5"/>
              </a:solidFill>
            </a:endParaRPr>
          </a:p>
          <a:p>
            <a:pPr>
              <a:buNone/>
            </a:pPr>
            <a:r>
              <a:rPr lang="tr-TR" dirty="0" smtClean="0">
                <a:solidFill>
                  <a:srgbClr val="0B2BB5"/>
                </a:solidFill>
              </a:rPr>
              <a:t>                     </a:t>
            </a:r>
            <a:r>
              <a:rPr lang="sv-SE" dirty="0" smtClean="0">
                <a:solidFill>
                  <a:srgbClr val="0B2BB5"/>
                </a:solidFill>
              </a:rPr>
              <a:t>Tebrikler!“</a:t>
            </a:r>
            <a:r>
              <a:rPr lang="tr-TR" dirty="0" smtClean="0">
                <a:solidFill>
                  <a:srgbClr val="0B2BB5"/>
                </a:solidFill>
              </a:rPr>
              <a:t>)</a:t>
            </a:r>
            <a:endParaRPr lang="sv-SE" dirty="0" smtClean="0">
              <a:solidFill>
                <a:srgbClr val="0B2BB5"/>
              </a:solidFill>
            </a:endParaRPr>
          </a:p>
          <a:p>
            <a:pPr>
              <a:buNone/>
            </a:pPr>
            <a:r>
              <a:rPr lang="tr-TR" dirty="0" smtClean="0">
                <a:solidFill>
                  <a:srgbClr val="0B2BB5"/>
                </a:solidFill>
              </a:rPr>
              <a:t>       else:</a:t>
            </a:r>
          </a:p>
          <a:p>
            <a:pPr>
              <a:buNone/>
            </a:pPr>
            <a:r>
              <a:rPr lang="tr-TR" dirty="0" smtClean="0">
                <a:solidFill>
                  <a:srgbClr val="0B2BB5"/>
                </a:solidFill>
              </a:rPr>
              <a:t>            </a:t>
            </a:r>
            <a:r>
              <a:rPr lang="tr-TR" dirty="0" err="1" smtClean="0">
                <a:solidFill>
                  <a:srgbClr val="0B2BB5"/>
                </a:solidFill>
              </a:rPr>
              <a:t>print</a:t>
            </a:r>
            <a:r>
              <a:rPr lang="tr-TR" dirty="0" smtClean="0">
                <a:solidFill>
                  <a:srgbClr val="0B2BB5"/>
                </a:solidFill>
              </a:rPr>
              <a:t> ("Yeni fabrika kuramazsınız. Çünkü </a:t>
            </a:r>
          </a:p>
          <a:p>
            <a:pPr>
              <a:buNone/>
            </a:pPr>
            <a:r>
              <a:rPr lang="tr-TR" dirty="0" smtClean="0">
                <a:solidFill>
                  <a:srgbClr val="0B2BB5"/>
                </a:solidFill>
              </a:rPr>
              <a:t>                       yeterli enerjiniz/paranız yok!“)</a:t>
            </a:r>
          </a:p>
          <a:p>
            <a:pPr>
              <a:buNone/>
            </a:pPr>
            <a:r>
              <a:rPr lang="tr-TR" dirty="0" smtClean="0">
                <a:solidFill>
                  <a:srgbClr val="0B2BB5"/>
                </a:solidFill>
              </a:rPr>
              <a:t>macera = Oyun()</a:t>
            </a:r>
          </a:p>
          <a:p>
            <a:endParaRPr lang="tr-TR" dirty="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683568" y="836712"/>
            <a:ext cx="7941568" cy="936104"/>
          </a:xfrm>
        </p:spPr>
        <p:txBody>
          <a:bodyPr>
            <a:normAutofit/>
          </a:bodyPr>
          <a:lstStyle/>
          <a:p>
            <a:r>
              <a:rPr lang="tr-TR" sz="2400" dirty="0" smtClean="0"/>
              <a:t>Sınıfı örnekleyip çalıştırıyoruz</a:t>
            </a:r>
            <a:endParaRPr lang="tr-TR" sz="2400" dirty="0"/>
          </a:p>
        </p:txBody>
      </p:sp>
      <p:pic>
        <p:nvPicPr>
          <p:cNvPr id="6" name="5 İçerik Yer Tutucusu" descr="adsız.bmp"/>
          <p:cNvPicPr>
            <a:picLocks noGrp="1" noChangeAspect="1"/>
          </p:cNvPicPr>
          <p:nvPr>
            <p:ph idx="1"/>
          </p:nvPr>
        </p:nvPicPr>
        <p:blipFill>
          <a:blip r:embed="rId2" cstate="print"/>
          <a:stretch>
            <a:fillRect/>
          </a:stretch>
        </p:blipFill>
        <p:spPr>
          <a:xfrm>
            <a:off x="899592" y="2348880"/>
            <a:ext cx="7632848" cy="4509120"/>
          </a:xfrm>
        </p:spPr>
      </p:pic>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2400" dirty="0" smtClean="0"/>
              <a:t>Şimdi miras alabileceğimiz bir sınıfımız var ve özelliklerini aktaracağımız yeni bir sınıf tanımlayalım</a:t>
            </a:r>
            <a:endParaRPr lang="tr-TR" sz="2400" dirty="0"/>
          </a:p>
        </p:txBody>
      </p:sp>
      <p:sp>
        <p:nvSpPr>
          <p:cNvPr id="2" name="1 İçerik Yer Tutucusu"/>
          <p:cNvSpPr>
            <a:spLocks noGrp="1"/>
          </p:cNvSpPr>
          <p:nvPr>
            <p:ph idx="1"/>
          </p:nvPr>
        </p:nvSpPr>
        <p:spPr>
          <a:xfrm>
            <a:off x="755576" y="2276872"/>
            <a:ext cx="7931224" cy="3730419"/>
          </a:xfrm>
        </p:spPr>
        <p:txBody>
          <a:bodyPr>
            <a:normAutofit fontScale="92500" lnSpcReduction="10000"/>
          </a:bodyPr>
          <a:lstStyle/>
          <a:p>
            <a:pPr algn="just">
              <a:buNone/>
            </a:pPr>
            <a:r>
              <a:rPr lang="tr-TR" dirty="0" smtClean="0"/>
              <a:t>   Bunun için sınıfımızı şöyle tanımlamamız    gerekiyor:</a:t>
            </a:r>
          </a:p>
          <a:p>
            <a:pPr algn="just">
              <a:buNone/>
            </a:pPr>
            <a:r>
              <a:rPr lang="tr-TR" dirty="0" smtClean="0">
                <a:solidFill>
                  <a:srgbClr val="0B2BB5"/>
                </a:solidFill>
              </a:rPr>
              <a:t>            Class Rakip(Oyun): </a:t>
            </a:r>
          </a:p>
          <a:p>
            <a:endParaRPr lang="tr-TR" dirty="0" smtClean="0"/>
          </a:p>
          <a:p>
            <a:r>
              <a:rPr lang="tr-TR" dirty="0" smtClean="0"/>
              <a:t>Böylelikle daha en başta tanımladığımız “Oyun” adlı sınıfı, bu yeni oluşturduğumuz “Rakip” adlı</a:t>
            </a:r>
          </a:p>
          <a:p>
            <a:pPr>
              <a:buNone/>
            </a:pPr>
            <a:r>
              <a:rPr lang="tr-TR" dirty="0" smtClean="0"/>
              <a:t>  sınıfa miras verdik (Rakip</a:t>
            </a:r>
            <a:r>
              <a:rPr lang="tr-TR" i="1" dirty="0" smtClean="0"/>
              <a:t> </a:t>
            </a:r>
            <a:r>
              <a:rPr lang="tr-TR" i="1" dirty="0" err="1" smtClean="0"/>
              <a:t>inherits</a:t>
            </a:r>
            <a:r>
              <a:rPr lang="tr-TR" i="1" dirty="0" smtClean="0"/>
              <a:t> </a:t>
            </a:r>
            <a:r>
              <a:rPr lang="tr-TR" i="1" dirty="0" err="1" smtClean="0"/>
              <a:t>from</a:t>
            </a:r>
            <a:r>
              <a:rPr lang="tr-TR" i="1" dirty="0" smtClean="0"/>
              <a:t> Oyun)</a:t>
            </a:r>
          </a:p>
          <a:p>
            <a:r>
              <a:rPr lang="tr-TR" dirty="0" smtClean="0"/>
              <a:t>Dolayısıyla “Rakip” adlı sınıf “Oyun” adlı sınıfın bütün özelliklerine sahip olmuş oldu.</a:t>
            </a:r>
            <a:endParaRPr lang="tr-TR" i="1" dirty="0" smtClean="0"/>
          </a:p>
          <a:p>
            <a:pPr>
              <a:buNone/>
            </a:pPr>
            <a:endParaRPr lang="tr-TR" dirty="0"/>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755576" y="2348880"/>
            <a:ext cx="8388424" cy="3658411"/>
          </a:xfrm>
        </p:spPr>
        <p:txBody>
          <a:bodyPr/>
          <a:lstStyle/>
          <a:p>
            <a:r>
              <a:rPr lang="tr-TR" dirty="0" smtClean="0"/>
              <a:t>Oyun sınıfının birer fonksiyonu olan “</a:t>
            </a:r>
            <a:r>
              <a:rPr lang="tr-TR" dirty="0" err="1" smtClean="0"/>
              <a:t>goster”i</a:t>
            </a:r>
            <a:r>
              <a:rPr lang="tr-TR" dirty="0" smtClean="0"/>
              <a:t> ve “</a:t>
            </a:r>
            <a:r>
              <a:rPr lang="tr-TR" dirty="0" err="1" smtClean="0"/>
              <a:t>fabrikakur</a:t>
            </a:r>
            <a:r>
              <a:rPr lang="tr-TR" dirty="0" smtClean="0"/>
              <a:t>” u “Rakip” sınıfı içinden de çalıştırabiliriz. Üstelik Rakip içinde bu değişkenleri tekrar tanımlamak zorunda kalmadan. Programa</a:t>
            </a:r>
          </a:p>
          <a:p>
            <a:pPr>
              <a:buNone/>
            </a:pPr>
            <a:r>
              <a:rPr lang="tr-TR" dirty="0" smtClean="0"/>
              <a:t>  aşağıdaki kodları ekleyip test edelim.</a:t>
            </a:r>
          </a:p>
          <a:p>
            <a:pPr>
              <a:buNone/>
            </a:pPr>
            <a:r>
              <a:rPr lang="tr-TR" dirty="0" smtClean="0"/>
              <a:t> 			</a:t>
            </a:r>
            <a:r>
              <a:rPr lang="tr-TR" dirty="0" smtClean="0">
                <a:solidFill>
                  <a:srgbClr val="0B2BB5"/>
                </a:solidFill>
              </a:rPr>
              <a:t>class Rakip(Oyun):</a:t>
            </a:r>
          </a:p>
          <a:p>
            <a:pPr>
              <a:buNone/>
            </a:pPr>
            <a:r>
              <a:rPr lang="tr-TR" dirty="0" smtClean="0">
                <a:solidFill>
                  <a:srgbClr val="0B2BB5"/>
                </a:solidFill>
              </a:rPr>
              <a:t>     			</a:t>
            </a:r>
            <a:r>
              <a:rPr lang="tr-TR" dirty="0" err="1" smtClean="0">
                <a:solidFill>
                  <a:srgbClr val="0B2BB5"/>
                </a:solidFill>
              </a:rPr>
              <a:t>pass</a:t>
            </a:r>
            <a:endParaRPr lang="tr-TR" dirty="0" smtClean="0">
              <a:solidFill>
                <a:srgbClr val="0B2BB5"/>
              </a:solidFill>
            </a:endParaRPr>
          </a:p>
          <a:p>
            <a:pPr>
              <a:buNone/>
            </a:pPr>
            <a:r>
              <a:rPr lang="tr-TR" dirty="0" smtClean="0">
                <a:solidFill>
                  <a:srgbClr val="0B2BB5"/>
                </a:solidFill>
              </a:rPr>
              <a:t> 			</a:t>
            </a:r>
            <a:r>
              <a:rPr lang="tr-TR" dirty="0" err="1" smtClean="0">
                <a:solidFill>
                  <a:srgbClr val="0B2BB5"/>
                </a:solidFill>
              </a:rPr>
              <a:t>rakp</a:t>
            </a:r>
            <a:r>
              <a:rPr lang="tr-TR" dirty="0" smtClean="0">
                <a:solidFill>
                  <a:srgbClr val="0B2BB5"/>
                </a:solidFill>
              </a:rPr>
              <a:t>=Rakip()</a:t>
            </a:r>
          </a:p>
          <a:p>
            <a:endParaRPr lang="tr-TR" dirty="0" smtClean="0"/>
          </a:p>
          <a:p>
            <a:endParaRPr lang="tr-TR" dirty="0"/>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Tema1">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2019</TotalTime>
  <Words>637</Words>
  <PresentationFormat>Ekran Gösterisi (4:3)</PresentationFormat>
  <Paragraphs>92</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Tema1</vt:lpstr>
      <vt:lpstr>PowerPoint Sunusu</vt:lpstr>
      <vt:lpstr>Kapsülleme </vt:lpstr>
      <vt:lpstr>Kalıtım (inheritance)</vt:lpstr>
      <vt:lpstr>Kalıtım (inheritance)</vt:lpstr>
      <vt:lpstr>Bunu bir örnekle gösterelim:</vt:lpstr>
      <vt:lpstr>PowerPoint Sunusu</vt:lpstr>
      <vt:lpstr>Sınıfı örnekleyip çalıştırıyoruz</vt:lpstr>
      <vt:lpstr>Şimdi miras alabileceğimiz bir sınıfımız var ve özelliklerini aktaracağımız yeni bir sınıf tanımlayalım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2010-10-18T18:54:36Z</dcterms:created>
  <dcterms:modified xsi:type="dcterms:W3CDTF">2013-07-05T15:30:55Z</dcterms:modified>
</cp:coreProperties>
</file>