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5"/>
  </p:notesMasterIdLst>
  <p:handoutMasterIdLst>
    <p:handoutMasterId r:id="rId16"/>
  </p:handoutMasterIdLst>
  <p:sldIdLst>
    <p:sldId id="371" r:id="rId2"/>
    <p:sldId id="370" r:id="rId3"/>
    <p:sldId id="347" r:id="rId4"/>
    <p:sldId id="348" r:id="rId5"/>
    <p:sldId id="349" r:id="rId6"/>
    <p:sldId id="360" r:id="rId7"/>
    <p:sldId id="362" r:id="rId8"/>
    <p:sldId id="363" r:id="rId9"/>
    <p:sldId id="364" r:id="rId10"/>
    <p:sldId id="367" r:id="rId11"/>
    <p:sldId id="368" r:id="rId12"/>
    <p:sldId id="369" r:id="rId13"/>
    <p:sldId id="359" r:id="rId14"/>
  </p:sldIdLst>
  <p:sldSz cx="9144000" cy="6858000" type="screen4x3"/>
  <p:notesSz cx="7102475" cy="10234613"/>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E1800"/>
    <a:srgbClr val="514E4D"/>
    <a:srgbClr val="BA3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60"/>
  </p:normalViewPr>
  <p:slideViewPr>
    <p:cSldViewPr>
      <p:cViewPr varScale="1">
        <p:scale>
          <a:sx n="69" d="100"/>
          <a:sy n="69" d="100"/>
        </p:scale>
        <p:origin x="-1266" y="-96"/>
      </p:cViewPr>
      <p:guideLst>
        <p:guide orient="horz" pos="48"/>
        <p:guide pos="57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defTabSz="990600">
              <a:defRPr sz="1300"/>
            </a:lvl1pPr>
          </a:lstStyle>
          <a:p>
            <a:pPr>
              <a:defRPr/>
            </a:pPr>
            <a:endParaRPr lang="tr-TR"/>
          </a:p>
        </p:txBody>
      </p:sp>
      <p:sp>
        <p:nvSpPr>
          <p:cNvPr id="19661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algn="r" defTabSz="990600">
              <a:defRPr sz="1300"/>
            </a:lvl1pPr>
          </a:lstStyle>
          <a:p>
            <a:pPr>
              <a:defRPr/>
            </a:pPr>
            <a:fld id="{96F427F0-D76F-40E2-9F7F-A7E07A494C22}" type="datetimeFigureOut">
              <a:rPr lang="tr-TR"/>
              <a:pPr>
                <a:defRPr/>
              </a:pPr>
              <a:t>05.07.2013</a:t>
            </a:fld>
            <a:endParaRPr lang="tr-TR"/>
          </a:p>
        </p:txBody>
      </p:sp>
      <p:sp>
        <p:nvSpPr>
          <p:cNvPr id="196612"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defTabSz="990600">
              <a:defRPr sz="1300"/>
            </a:lvl1pPr>
          </a:lstStyle>
          <a:p>
            <a:pPr>
              <a:defRPr/>
            </a:pPr>
            <a:endParaRPr lang="tr-TR"/>
          </a:p>
        </p:txBody>
      </p:sp>
      <p:sp>
        <p:nvSpPr>
          <p:cNvPr id="196613" name="Rectangle 5"/>
          <p:cNvSpPr>
            <a:spLocks noGrp="1" noChangeArrowheads="1"/>
          </p:cNvSpPr>
          <p:nvPr>
            <p:ph type="sldNum" sz="quarter" idx="3"/>
          </p:nvPr>
        </p:nvSpPr>
        <p:spPr bwMode="auto">
          <a:xfrm>
            <a:off x="4022725"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algn="r" defTabSz="990600">
              <a:defRPr sz="1300"/>
            </a:lvl1pPr>
          </a:lstStyle>
          <a:p>
            <a:pPr>
              <a:defRPr/>
            </a:pPr>
            <a:fld id="{D53DE21E-CC96-4951-8ED3-869948FCB19D}" type="slidenum">
              <a:rPr lang="tr-TR"/>
              <a:pPr>
                <a:defRPr/>
              </a:pPr>
              <a:t>‹#›</a:t>
            </a:fld>
            <a:endParaRPr lang="tr-TR"/>
          </a:p>
        </p:txBody>
      </p:sp>
    </p:spTree>
    <p:extLst>
      <p:ext uri="{BB962C8B-B14F-4D97-AF65-F5344CB8AC3E}">
        <p14:creationId xmlns:p14="http://schemas.microsoft.com/office/powerpoint/2010/main" val="3677621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defTabSz="990600">
              <a:defRPr sz="1300">
                <a:latin typeface="Calibri" pitchFamily="34" charset="0"/>
              </a:defRPr>
            </a:lvl1pPr>
          </a:lstStyle>
          <a:p>
            <a:pPr>
              <a:defRPr/>
            </a:pPr>
            <a:endParaRPr lang="tr-TR"/>
          </a:p>
        </p:txBody>
      </p:sp>
      <p:sp>
        <p:nvSpPr>
          <p:cNvPr id="3" name="Date Placeholder 2"/>
          <p:cNvSpPr>
            <a:spLocks noGrp="1"/>
          </p:cNvSpPr>
          <p:nvPr>
            <p:ph type="dt" idx="1"/>
          </p:nvPr>
        </p:nvSpPr>
        <p:spPr bwMode="auto">
          <a:xfrm>
            <a:off x="4022725"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algn="r" defTabSz="990600">
              <a:defRPr sz="1300">
                <a:latin typeface="Calibri" pitchFamily="34" charset="0"/>
              </a:defRPr>
            </a:lvl1pPr>
          </a:lstStyle>
          <a:p>
            <a:pPr>
              <a:defRPr/>
            </a:pPr>
            <a:fld id="{DAE74F61-DECC-4133-8E5A-F98BF0954355}" type="datetimeFigureOut">
              <a:rPr lang="en-US"/>
              <a:pPr>
                <a:defRPr/>
              </a:pPr>
              <a:t>7/5/2013</a:t>
            </a:fld>
            <a:endParaRPr lang="en-US"/>
          </a:p>
        </p:txBody>
      </p:sp>
      <p:sp>
        <p:nvSpPr>
          <p:cNvPr id="4" name="Slide Image Placeholder 3"/>
          <p:cNvSpPr>
            <a:spLocks noGrp="1" noRot="1" noChangeAspect="1"/>
          </p:cNvSpPr>
          <p:nvPr>
            <p:ph type="sldImg" idx="2"/>
          </p:nvPr>
        </p:nvSpPr>
        <p:spPr>
          <a:xfrm>
            <a:off x="992188" y="768350"/>
            <a:ext cx="5118100" cy="3836988"/>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bwMode="auto">
          <a:xfrm>
            <a:off x="709613" y="4860925"/>
            <a:ext cx="5683250" cy="4605338"/>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defTabSz="990600">
              <a:defRPr sz="1300">
                <a:latin typeface="Calibri" pitchFamily="34" charset="0"/>
              </a:defRPr>
            </a:lvl1pPr>
          </a:lstStyle>
          <a:p>
            <a:pPr>
              <a:defRPr/>
            </a:pPr>
            <a:endParaRPr lang="tr-TR"/>
          </a:p>
        </p:txBody>
      </p:sp>
      <p:sp>
        <p:nvSpPr>
          <p:cNvPr id="7" name="Slide Number Placeholder 6"/>
          <p:cNvSpPr>
            <a:spLocks noGrp="1"/>
          </p:cNvSpPr>
          <p:nvPr>
            <p:ph type="sldNum" sz="quarter" idx="5"/>
          </p:nvPr>
        </p:nvSpPr>
        <p:spPr bwMode="auto">
          <a:xfrm>
            <a:off x="4022725"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algn="r" defTabSz="990600">
              <a:defRPr sz="1300">
                <a:latin typeface="Calibri" pitchFamily="34" charset="0"/>
              </a:defRPr>
            </a:lvl1pPr>
          </a:lstStyle>
          <a:p>
            <a:pPr>
              <a:defRPr/>
            </a:pPr>
            <a:fld id="{70A59878-4AE3-417D-9F7A-C271E9D6F724}" type="slidenum">
              <a:rPr lang="en-US"/>
              <a:pPr>
                <a:defRPr/>
              </a:pPr>
              <a:t>‹#›</a:t>
            </a:fld>
            <a:endParaRPr lang="en-US"/>
          </a:p>
        </p:txBody>
      </p:sp>
    </p:spTree>
    <p:extLst>
      <p:ext uri="{BB962C8B-B14F-4D97-AF65-F5344CB8AC3E}">
        <p14:creationId xmlns:p14="http://schemas.microsoft.com/office/powerpoint/2010/main" val="87893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53251" name="Notes Placeholder 2"/>
          <p:cNvSpPr>
            <a:spLocks noGrp="1"/>
          </p:cNvSpPr>
          <p:nvPr>
            <p:ph type="body" idx="1"/>
          </p:nvPr>
        </p:nvSpPr>
        <p:spPr>
          <a:noFill/>
          <a:ln/>
        </p:spPr>
        <p:txBody>
          <a:bodyPr/>
          <a:lstStyle/>
          <a:p>
            <a:pPr eaLnBrk="1" hangingPunct="1">
              <a:spcBef>
                <a:spcPct val="0"/>
              </a:spcBef>
            </a:pPr>
            <a:endParaRPr lang="tr-TR" smtClean="0"/>
          </a:p>
        </p:txBody>
      </p:sp>
      <p:sp>
        <p:nvSpPr>
          <p:cNvPr id="53252" name="Slide Number Placeholder 3"/>
          <p:cNvSpPr txBox="1">
            <a:spLocks noGrp="1"/>
          </p:cNvSpPr>
          <p:nvPr/>
        </p:nvSpPr>
        <p:spPr bwMode="auto">
          <a:xfrm>
            <a:off x="4022725" y="9721850"/>
            <a:ext cx="3078163" cy="511175"/>
          </a:xfrm>
          <a:prstGeom prst="rect">
            <a:avLst/>
          </a:prstGeom>
          <a:noFill/>
          <a:ln w="9525">
            <a:noFill/>
            <a:miter lim="800000"/>
            <a:headEnd/>
            <a:tailEnd/>
          </a:ln>
        </p:spPr>
        <p:txBody>
          <a:bodyPr lIns="99066" tIns="49533" rIns="99066" bIns="49533" anchor="b"/>
          <a:lstStyle/>
          <a:p>
            <a:pPr algn="r" defTabSz="990600"/>
            <a:fld id="{88AE617A-D4A4-4BF0-9275-38CE1FEB2045}" type="slidenum">
              <a:rPr lang="en-US" sz="1300">
                <a:latin typeface="Calibri" pitchFamily="34" charset="0"/>
              </a:rPr>
              <a:pPr algn="r" defTabSz="990600"/>
              <a:t>11</a:t>
            </a:fld>
            <a:endParaRPr lang="en-US" sz="13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53251" name="Notes Placeholder 2"/>
          <p:cNvSpPr>
            <a:spLocks noGrp="1"/>
          </p:cNvSpPr>
          <p:nvPr>
            <p:ph type="body" idx="1"/>
          </p:nvPr>
        </p:nvSpPr>
        <p:spPr>
          <a:noFill/>
          <a:ln/>
        </p:spPr>
        <p:txBody>
          <a:bodyPr/>
          <a:lstStyle/>
          <a:p>
            <a:pPr eaLnBrk="1" hangingPunct="1">
              <a:spcBef>
                <a:spcPct val="0"/>
              </a:spcBef>
            </a:pPr>
            <a:endParaRPr lang="tr-TR" smtClean="0"/>
          </a:p>
        </p:txBody>
      </p:sp>
      <p:sp>
        <p:nvSpPr>
          <p:cNvPr id="53252" name="Slide Number Placeholder 3"/>
          <p:cNvSpPr txBox="1">
            <a:spLocks noGrp="1"/>
          </p:cNvSpPr>
          <p:nvPr/>
        </p:nvSpPr>
        <p:spPr bwMode="auto">
          <a:xfrm>
            <a:off x="4022725" y="9721850"/>
            <a:ext cx="3078163" cy="511175"/>
          </a:xfrm>
          <a:prstGeom prst="rect">
            <a:avLst/>
          </a:prstGeom>
          <a:noFill/>
          <a:ln w="9525">
            <a:noFill/>
            <a:miter lim="800000"/>
            <a:headEnd/>
            <a:tailEnd/>
          </a:ln>
        </p:spPr>
        <p:txBody>
          <a:bodyPr lIns="99066" tIns="49533" rIns="99066" bIns="49533" anchor="b"/>
          <a:lstStyle/>
          <a:p>
            <a:pPr algn="r" defTabSz="990600"/>
            <a:fld id="{88AE617A-D4A4-4BF0-9275-38CE1FEB2045}" type="slidenum">
              <a:rPr lang="en-US" sz="1300">
                <a:latin typeface="Calibri" pitchFamily="34" charset="0"/>
              </a:rPr>
              <a:pPr algn="r" defTabSz="990600"/>
              <a:t>12</a:t>
            </a:fld>
            <a:endParaRPr lang="en-US" sz="1300">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38914" name="Notes Placeholder 2"/>
          <p:cNvSpPr>
            <a:spLocks noGrp="1"/>
          </p:cNvSpPr>
          <p:nvPr>
            <p:ph type="body" idx="1"/>
          </p:nvPr>
        </p:nvSpPr>
        <p:spPr>
          <a:noFill/>
          <a:ln/>
        </p:spPr>
        <p:txBody>
          <a:bodyPr/>
          <a:lstStyle/>
          <a:p>
            <a:pPr eaLnBrk="1" hangingPunct="1">
              <a:spcBef>
                <a:spcPct val="0"/>
              </a:spcBef>
            </a:pPr>
            <a:endParaRPr lang="tr-TR" smtClean="0"/>
          </a:p>
        </p:txBody>
      </p:sp>
      <p:sp>
        <p:nvSpPr>
          <p:cNvPr id="38915" name="Slide Number Placeholder 3"/>
          <p:cNvSpPr>
            <a:spLocks noGrp="1"/>
          </p:cNvSpPr>
          <p:nvPr>
            <p:ph type="sldNum" sz="quarter" idx="5"/>
          </p:nvPr>
        </p:nvSpPr>
        <p:spPr>
          <a:noFill/>
        </p:spPr>
        <p:txBody>
          <a:bodyPr/>
          <a:lstStyle/>
          <a:p>
            <a:fld id="{0BC17519-DA07-4EE0-A975-C316C32C682E}" type="slidenum">
              <a:rPr lang="en-US" smtClean="0"/>
              <a:pPr/>
              <a:t>13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8434"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8435" name="Slide Number Placeholder 3"/>
          <p:cNvSpPr>
            <a:spLocks noGrp="1"/>
          </p:cNvSpPr>
          <p:nvPr>
            <p:ph type="sldNum" sz="quarter" idx="5"/>
          </p:nvPr>
        </p:nvSpPr>
        <p:spPr>
          <a:noFill/>
        </p:spPr>
        <p:txBody>
          <a:bodyPr/>
          <a:lstStyle/>
          <a:p>
            <a:fld id="{B2416CB6-2F3D-4485-8A78-7AC89C4BBE21}"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20482" name="Notes Placeholder 2"/>
          <p:cNvSpPr>
            <a:spLocks noGrp="1"/>
          </p:cNvSpPr>
          <p:nvPr>
            <p:ph type="body" idx="1"/>
          </p:nvPr>
        </p:nvSpPr>
        <p:spPr>
          <a:noFill/>
          <a:ln/>
        </p:spPr>
        <p:txBody>
          <a:bodyPr/>
          <a:lstStyle/>
          <a:p>
            <a:pPr eaLnBrk="1" hangingPunct="1">
              <a:spcBef>
                <a:spcPct val="0"/>
              </a:spcBef>
            </a:pPr>
            <a:endParaRPr lang="tr-TR" smtClean="0"/>
          </a:p>
        </p:txBody>
      </p:sp>
      <p:sp>
        <p:nvSpPr>
          <p:cNvPr id="20483" name="Slide Number Placeholder 3"/>
          <p:cNvSpPr>
            <a:spLocks noGrp="1"/>
          </p:cNvSpPr>
          <p:nvPr>
            <p:ph type="sldNum" sz="quarter" idx="5"/>
          </p:nvPr>
        </p:nvSpPr>
        <p:spPr>
          <a:noFill/>
        </p:spPr>
        <p:txBody>
          <a:bodyPr/>
          <a:lstStyle/>
          <a:p>
            <a:fld id="{34279403-F421-4DC2-8A57-AB53C753409B}"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22530" name="Notes Placeholder 2"/>
          <p:cNvSpPr>
            <a:spLocks noGrp="1"/>
          </p:cNvSpPr>
          <p:nvPr>
            <p:ph type="body" idx="1"/>
          </p:nvPr>
        </p:nvSpPr>
        <p:spPr>
          <a:noFill/>
          <a:ln/>
        </p:spPr>
        <p:txBody>
          <a:bodyPr/>
          <a:lstStyle/>
          <a:p>
            <a:pPr eaLnBrk="1" hangingPunct="1">
              <a:spcBef>
                <a:spcPct val="0"/>
              </a:spcBef>
            </a:pPr>
            <a:endParaRPr lang="tr-TR" smtClean="0"/>
          </a:p>
        </p:txBody>
      </p:sp>
      <p:sp>
        <p:nvSpPr>
          <p:cNvPr id="22531" name="Slide Number Placeholder 3"/>
          <p:cNvSpPr>
            <a:spLocks noGrp="1"/>
          </p:cNvSpPr>
          <p:nvPr>
            <p:ph type="sldNum" sz="quarter" idx="5"/>
          </p:nvPr>
        </p:nvSpPr>
        <p:spPr>
          <a:noFill/>
        </p:spPr>
        <p:txBody>
          <a:bodyPr/>
          <a:lstStyle/>
          <a:p>
            <a:fld id="{3D4DE4C2-81BF-486B-80D5-0F36AB1B0E37}"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53251" name="Notes Placeholder 2"/>
          <p:cNvSpPr>
            <a:spLocks noGrp="1"/>
          </p:cNvSpPr>
          <p:nvPr>
            <p:ph type="body" idx="1"/>
          </p:nvPr>
        </p:nvSpPr>
        <p:spPr>
          <a:noFill/>
          <a:ln/>
        </p:spPr>
        <p:txBody>
          <a:bodyPr/>
          <a:lstStyle/>
          <a:p>
            <a:pPr eaLnBrk="1" hangingPunct="1">
              <a:spcBef>
                <a:spcPct val="0"/>
              </a:spcBef>
            </a:pPr>
            <a:endParaRPr lang="tr-TR" smtClean="0"/>
          </a:p>
        </p:txBody>
      </p:sp>
      <p:sp>
        <p:nvSpPr>
          <p:cNvPr id="53252" name="Slide Number Placeholder 3"/>
          <p:cNvSpPr txBox="1">
            <a:spLocks noGrp="1"/>
          </p:cNvSpPr>
          <p:nvPr/>
        </p:nvSpPr>
        <p:spPr bwMode="auto">
          <a:xfrm>
            <a:off x="4022725" y="9721850"/>
            <a:ext cx="3078163" cy="511175"/>
          </a:xfrm>
          <a:prstGeom prst="rect">
            <a:avLst/>
          </a:prstGeom>
          <a:noFill/>
          <a:ln w="9525">
            <a:noFill/>
            <a:miter lim="800000"/>
            <a:headEnd/>
            <a:tailEnd/>
          </a:ln>
        </p:spPr>
        <p:txBody>
          <a:bodyPr lIns="99066" tIns="49533" rIns="99066" bIns="49533" anchor="b"/>
          <a:lstStyle/>
          <a:p>
            <a:pPr algn="r" defTabSz="990600"/>
            <a:fld id="{88AE617A-D4A4-4BF0-9275-38CE1FEB2045}" type="slidenum">
              <a:rPr lang="en-US" sz="1300">
                <a:latin typeface="Calibri" pitchFamily="34" charset="0"/>
              </a:rPr>
              <a:pPr algn="r" defTabSz="990600"/>
              <a:t>7</a:t>
            </a:fld>
            <a:endParaRPr lang="en-US" sz="13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53251" name="Notes Placeholder 2"/>
          <p:cNvSpPr>
            <a:spLocks noGrp="1"/>
          </p:cNvSpPr>
          <p:nvPr>
            <p:ph type="body" idx="1"/>
          </p:nvPr>
        </p:nvSpPr>
        <p:spPr>
          <a:noFill/>
          <a:ln/>
        </p:spPr>
        <p:txBody>
          <a:bodyPr/>
          <a:lstStyle/>
          <a:p>
            <a:pPr eaLnBrk="1" hangingPunct="1">
              <a:spcBef>
                <a:spcPct val="0"/>
              </a:spcBef>
            </a:pPr>
            <a:endParaRPr lang="tr-TR" smtClean="0"/>
          </a:p>
        </p:txBody>
      </p:sp>
      <p:sp>
        <p:nvSpPr>
          <p:cNvPr id="53252" name="Slide Number Placeholder 3"/>
          <p:cNvSpPr txBox="1">
            <a:spLocks noGrp="1"/>
          </p:cNvSpPr>
          <p:nvPr/>
        </p:nvSpPr>
        <p:spPr bwMode="auto">
          <a:xfrm>
            <a:off x="4022725" y="9721850"/>
            <a:ext cx="3078163" cy="511175"/>
          </a:xfrm>
          <a:prstGeom prst="rect">
            <a:avLst/>
          </a:prstGeom>
          <a:noFill/>
          <a:ln w="9525">
            <a:noFill/>
            <a:miter lim="800000"/>
            <a:headEnd/>
            <a:tailEnd/>
          </a:ln>
        </p:spPr>
        <p:txBody>
          <a:bodyPr lIns="99066" tIns="49533" rIns="99066" bIns="49533" anchor="b"/>
          <a:lstStyle/>
          <a:p>
            <a:pPr algn="r" defTabSz="990600"/>
            <a:fld id="{88AE617A-D4A4-4BF0-9275-38CE1FEB2045}" type="slidenum">
              <a:rPr lang="en-US" sz="1300">
                <a:latin typeface="Calibri" pitchFamily="34" charset="0"/>
              </a:rPr>
              <a:pPr algn="r" defTabSz="990600"/>
              <a:t>8</a:t>
            </a:fld>
            <a:endParaRPr lang="en-US" sz="13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53251" name="Notes Placeholder 2"/>
          <p:cNvSpPr>
            <a:spLocks noGrp="1"/>
          </p:cNvSpPr>
          <p:nvPr>
            <p:ph type="body" idx="1"/>
          </p:nvPr>
        </p:nvSpPr>
        <p:spPr>
          <a:noFill/>
          <a:ln/>
        </p:spPr>
        <p:txBody>
          <a:bodyPr/>
          <a:lstStyle/>
          <a:p>
            <a:pPr eaLnBrk="1" hangingPunct="1">
              <a:spcBef>
                <a:spcPct val="0"/>
              </a:spcBef>
            </a:pPr>
            <a:endParaRPr lang="tr-TR" smtClean="0"/>
          </a:p>
        </p:txBody>
      </p:sp>
      <p:sp>
        <p:nvSpPr>
          <p:cNvPr id="53252" name="Slide Number Placeholder 3"/>
          <p:cNvSpPr txBox="1">
            <a:spLocks noGrp="1"/>
          </p:cNvSpPr>
          <p:nvPr/>
        </p:nvSpPr>
        <p:spPr bwMode="auto">
          <a:xfrm>
            <a:off x="4022725" y="9721850"/>
            <a:ext cx="3078163" cy="511175"/>
          </a:xfrm>
          <a:prstGeom prst="rect">
            <a:avLst/>
          </a:prstGeom>
          <a:noFill/>
          <a:ln w="9525">
            <a:noFill/>
            <a:miter lim="800000"/>
            <a:headEnd/>
            <a:tailEnd/>
          </a:ln>
        </p:spPr>
        <p:txBody>
          <a:bodyPr lIns="99066" tIns="49533" rIns="99066" bIns="49533" anchor="b"/>
          <a:lstStyle/>
          <a:p>
            <a:pPr algn="r" defTabSz="990600"/>
            <a:fld id="{88AE617A-D4A4-4BF0-9275-38CE1FEB2045}" type="slidenum">
              <a:rPr lang="en-US" sz="1300">
                <a:latin typeface="Calibri" pitchFamily="34" charset="0"/>
              </a:rPr>
              <a:pPr algn="r" defTabSz="990600"/>
              <a:t>9</a:t>
            </a:fld>
            <a:endParaRPr lang="en-US" sz="13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53251" name="Notes Placeholder 2"/>
          <p:cNvSpPr>
            <a:spLocks noGrp="1"/>
          </p:cNvSpPr>
          <p:nvPr>
            <p:ph type="body" idx="1"/>
          </p:nvPr>
        </p:nvSpPr>
        <p:spPr>
          <a:noFill/>
          <a:ln/>
        </p:spPr>
        <p:txBody>
          <a:bodyPr/>
          <a:lstStyle/>
          <a:p>
            <a:pPr eaLnBrk="1" hangingPunct="1">
              <a:spcBef>
                <a:spcPct val="0"/>
              </a:spcBef>
            </a:pPr>
            <a:endParaRPr lang="tr-TR" smtClean="0"/>
          </a:p>
        </p:txBody>
      </p:sp>
      <p:sp>
        <p:nvSpPr>
          <p:cNvPr id="53252" name="Slide Number Placeholder 3"/>
          <p:cNvSpPr txBox="1">
            <a:spLocks noGrp="1"/>
          </p:cNvSpPr>
          <p:nvPr/>
        </p:nvSpPr>
        <p:spPr bwMode="auto">
          <a:xfrm>
            <a:off x="4022725" y="9721850"/>
            <a:ext cx="3078163" cy="511175"/>
          </a:xfrm>
          <a:prstGeom prst="rect">
            <a:avLst/>
          </a:prstGeom>
          <a:noFill/>
          <a:ln w="9525">
            <a:noFill/>
            <a:miter lim="800000"/>
            <a:headEnd/>
            <a:tailEnd/>
          </a:ln>
        </p:spPr>
        <p:txBody>
          <a:bodyPr lIns="99066" tIns="49533" rIns="99066" bIns="49533" anchor="b"/>
          <a:lstStyle/>
          <a:p>
            <a:pPr algn="r" defTabSz="990600"/>
            <a:fld id="{88AE617A-D4A4-4BF0-9275-38CE1FEB2045}" type="slidenum">
              <a:rPr lang="en-US" sz="1300">
                <a:latin typeface="Calibri" pitchFamily="34" charset="0"/>
              </a:rPr>
              <a:pPr algn="r" defTabSz="990600"/>
              <a:t>10</a:t>
            </a:fld>
            <a:endParaRPr lang="en-US" sz="13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smtClean="0"/>
              <a:t>Asıl alt başlık stilini düzenlemek için tıklatın</a:t>
            </a:r>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smtClean="0"/>
              <a:t>Asıl başlık stili için tıklatın</a:t>
            </a:r>
            <a:endParaRPr lang="tr-T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fld id="{E8ECECA2-D89D-4385-98ED-979518176063}" type="datetime1">
              <a:rPr lang="en-US" smtClean="0"/>
              <a:pPr>
                <a:defRPr/>
              </a:pPr>
              <a:t>7/5/2013</a:t>
            </a:fld>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D7ABC318-4B97-459C-B562-1EC298320CD3}"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500E97BD-FCE5-4E3A-82A8-9B7CD1F91882}"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C1D25D9D-8A39-425D-A5C2-E228904C94C5}"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fld id="{327E68D2-5B83-45B3-B657-8F3968C1A1DC}"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fld id="{DFE932A7-E553-4643-B016-E2C22CC2E224}" type="datetime1">
              <a:rPr lang="en-US" smtClean="0"/>
              <a:pPr>
                <a:defRPr/>
              </a:pPr>
              <a:t>7/5/2013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fld id="{3776501D-5764-4B42-84BD-B1EBE693D570}" type="datetime1">
              <a:rPr lang="en-US" smtClean="0"/>
              <a:pPr>
                <a:defRPr/>
              </a:pPr>
              <a:t>7/5/2013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fld id="{DAF9C10E-68F5-4C46-9097-11223FC1D3FC}" type="datetime1">
              <a:rPr lang="en-US" smtClean="0"/>
              <a:pPr>
                <a:defRPr/>
              </a:pPr>
              <a:t>7/5/2013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90CE919C-7C0C-4267-8BD1-4A2D62056356}" type="datetime1">
              <a:rPr lang="en-US" smtClean="0"/>
              <a:pPr>
                <a:defRPr/>
              </a:pPr>
              <a:t>7/5/2013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fld id="{20D103F4-E0A4-47B1-A880-65A8E4057C20}" type="datetime1">
              <a:rPr lang="en-US" smtClean="0"/>
              <a:pPr>
                <a:defRPr/>
              </a:pPr>
              <a:t>7/5/2013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fld id="{046425FD-5A5D-44DC-BF6A-BEBC8417E7DD}" type="datetime1">
              <a:rPr lang="en-US" smtClean="0"/>
              <a:pPr>
                <a:defRPr/>
              </a:pPr>
              <a:t>7/5/2013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4"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929F9B70-B849-4E74-9D24-D980DB680E71}" type="datetime1">
              <a:rPr lang="en-US" smtClean="0"/>
              <a:pPr>
                <a:defRPr/>
              </a:pPr>
              <a:t>7/5/2013</a:t>
            </a:fld>
            <a:endParaRPr lang="en-US"/>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pPr>
              <a:defRPr/>
            </a:pPr>
            <a:fld id="{328E5A88-54E6-4ADD-92C7-8B35F46C8A3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strips dir="rd"/>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ocw.mit.edu/courses/electrical-engineering-and-computer-science/6-00-introduction-to-computer-science-and-programming-fall-2008/lecture-videos/"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en.wikipedia.org/wiki/Random_walk" TargetMode="External"/><Relationship Id="rId4" Type="http://schemas.openxmlformats.org/officeDocument/2006/relationships/hyperlink" Target="http://www.alinesin.org/04.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357158" y="4175004"/>
            <a:ext cx="3286148"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smtClean="0">
                <a:latin typeface="Times New Roman" pitchFamily="18" charset="0"/>
                <a:cs typeface="Times New Roman" pitchFamily="18" charset="0"/>
              </a:rPr>
              <a:t>Ali </a:t>
            </a:r>
            <a:r>
              <a:rPr lang="tr-TR" b="1" dirty="0" smtClean="0">
                <a:latin typeface="Times New Roman" pitchFamily="18" charset="0"/>
                <a:cs typeface="Times New Roman" pitchFamily="18" charset="0"/>
              </a:rPr>
              <a:t>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357158" y="3852446"/>
            <a:ext cx="8683211" cy="338554"/>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algn="l">
              <a:spcBef>
                <a:spcPct val="20000"/>
              </a:spcBef>
              <a:buClr>
                <a:schemeClr val="tx1"/>
              </a:buClr>
              <a:buSzPct val="75000"/>
              <a:buFont typeface="Wingdings" pitchFamily="2" charset="2"/>
              <a:buNone/>
            </a:pPr>
            <a:r>
              <a:rPr lang="tr-TR" sz="1600" b="1" dirty="0" smtClean="0">
                <a:solidFill>
                  <a:srgbClr val="FF0000"/>
                </a:solidFill>
                <a:latin typeface="Times New Roman" pitchFamily="18" charset="0"/>
                <a:cs typeface="Times New Roman" pitchFamily="18" charset="0"/>
              </a:rPr>
              <a:t>KONU : </a:t>
            </a:r>
            <a:r>
              <a:rPr lang="tr-TR" sz="1600" b="1" dirty="0" smtClean="0">
                <a:solidFill>
                  <a:schemeClr val="tx1"/>
                </a:solidFill>
                <a:latin typeface="Times New Roman" pitchFamily="18" charset="0"/>
                <a:cs typeface="Times New Roman" pitchFamily="18" charset="0"/>
              </a:rPr>
              <a:t>BİLGİSAYARLI HESAPLAMA MODELLERİ, RASTGELE YÜRÜTÜM BENZETİMİ</a:t>
            </a:r>
            <a:endParaRPr lang="tr-TR" sz="16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p:cNvSpPr>
          <p:nvPr/>
        </p:nvSpPr>
        <p:spPr bwMode="auto">
          <a:xfrm>
            <a:off x="838200" y="838200"/>
            <a:ext cx="8839200" cy="990600"/>
          </a:xfrm>
          <a:prstGeom prst="rect">
            <a:avLst/>
          </a:prstGeom>
          <a:noFill/>
          <a:ln w="9525">
            <a:noFill/>
            <a:miter lim="800000"/>
            <a:headEnd/>
            <a:tailEnd/>
          </a:ln>
        </p:spPr>
        <p:txBody>
          <a:bodyPr anchor="b"/>
          <a:lstStyle/>
          <a:p>
            <a:r>
              <a:rPr lang="tr-TR" sz="2800" b="1" dirty="0" smtClean="0">
                <a:solidFill>
                  <a:schemeClr val="tx2"/>
                </a:solidFill>
                <a:latin typeface="Arial" charset="0"/>
              </a:rPr>
              <a:t>Çekirge Kaç Sıçrar ya da “Rastgele Yürüyüş” Problemi</a:t>
            </a:r>
            <a:endParaRPr lang="en-US" sz="2800" b="1" dirty="0">
              <a:solidFill>
                <a:schemeClr val="tx2"/>
              </a:solidFill>
              <a:latin typeface="Arial" charset="0"/>
            </a:endParaRPr>
          </a:p>
        </p:txBody>
      </p:sp>
      <p:sp>
        <p:nvSpPr>
          <p:cNvPr id="32781" name="Rectangle 1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30188"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Content Placeholder 2"/>
          <p:cNvSpPr txBox="1">
            <a:spLocks/>
          </p:cNvSpPr>
          <p:nvPr/>
        </p:nvSpPr>
        <p:spPr bwMode="auto">
          <a:xfrm>
            <a:off x="685800" y="23622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lvl="0" indent="-273050" algn="just" eaLnBrk="0" hangingPunct="0">
              <a:spcBef>
                <a:spcPts val="600"/>
              </a:spcBef>
              <a:buClr>
                <a:schemeClr val="accent1"/>
              </a:buClr>
              <a:buSzPct val="76000"/>
              <a:buFont typeface="Wingdings 3" pitchFamily="18" charset="2"/>
              <a:buChar char=""/>
            </a:pPr>
            <a:r>
              <a:rPr lang="tr-TR" sz="1400" dirty="0" smtClean="0">
                <a:latin typeface="Arial" pitchFamily="34" charset="0"/>
                <a:cs typeface="Arial" pitchFamily="34" charset="0"/>
              </a:rPr>
              <a:t>(1, 0), (2, 1), (3, 2) gibi, şekilde koyu renkle belirtilmiş noktalara varılırsa, çekirgenin doğru üzerinde +1 noktasına ulaştığı anlaşılır. </a:t>
            </a:r>
          </a:p>
          <a:p>
            <a:pPr marL="730250" lvl="1" indent="-273050" algn="just" eaLnBrk="0" hangingPunct="0">
              <a:spcBef>
                <a:spcPts val="600"/>
              </a:spcBef>
              <a:buClr>
                <a:schemeClr val="accent1"/>
              </a:buClr>
              <a:buSzPct val="76000"/>
              <a:buFont typeface="Wingdings 3" pitchFamily="18" charset="2"/>
              <a:buChar char=""/>
            </a:pPr>
            <a:r>
              <a:rPr lang="tr-TR" sz="1400" dirty="0" smtClean="0">
                <a:solidFill>
                  <a:schemeClr val="tx2"/>
                </a:solidFill>
                <a:latin typeface="Arial" pitchFamily="34" charset="0"/>
                <a:cs typeface="Arial" pitchFamily="34" charset="0"/>
              </a:rPr>
              <a:t>Örneğin yukarıdaki şekilde (1, 0) noktasına varılırsa, çekirge hemen, daha ilk hamleden 1 noktasına sıçramış demektir.</a:t>
            </a:r>
            <a:endParaRPr lang="tr-TR" sz="1400" dirty="0" smtClean="0">
              <a:latin typeface="Arial" pitchFamily="34" charset="0"/>
              <a:cs typeface="Arial" pitchFamily="34" charset="0"/>
            </a:endParaRPr>
          </a:p>
        </p:txBody>
      </p:sp>
      <p:pic>
        <p:nvPicPr>
          <p:cNvPr id="11" name="Picture 2"/>
          <p:cNvPicPr>
            <a:picLocks noChangeAspect="1" noChangeArrowheads="1"/>
          </p:cNvPicPr>
          <p:nvPr/>
        </p:nvPicPr>
        <p:blipFill>
          <a:blip r:embed="rId3" cstate="print"/>
          <a:srcRect/>
          <a:stretch>
            <a:fillRect/>
          </a:stretch>
        </p:blipFill>
        <p:spPr bwMode="auto">
          <a:xfrm>
            <a:off x="6096000" y="3505200"/>
            <a:ext cx="3048000" cy="3352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Content Placeholder 2"/>
          <p:cNvSpPr txBox="1">
            <a:spLocks/>
          </p:cNvSpPr>
          <p:nvPr/>
        </p:nvSpPr>
        <p:spPr bwMode="auto">
          <a:xfrm>
            <a:off x="762000" y="3505200"/>
            <a:ext cx="52578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lvl="0" indent="-273050" algn="just" eaLnBrk="0" hangingPunct="0">
              <a:spcBef>
                <a:spcPts val="600"/>
              </a:spcBef>
              <a:buClr>
                <a:schemeClr val="accent1"/>
              </a:buClr>
              <a:buSzPct val="76000"/>
              <a:buFont typeface="Wingdings 3" pitchFamily="18" charset="2"/>
              <a:buChar char=""/>
            </a:pPr>
            <a:r>
              <a:rPr lang="tr-TR" sz="1400" dirty="0" smtClean="0">
                <a:latin typeface="Arial" pitchFamily="34" charset="0"/>
                <a:cs typeface="Arial" pitchFamily="34" charset="0"/>
              </a:rPr>
              <a:t>Eğer (2, 1) noktasına varılırsa, çekirge doğru üzerinde önce bir adım sola ( </a:t>
            </a:r>
            <a:r>
              <a:rPr lang="tr-TR" sz="1400" dirty="0" smtClean="0">
                <a:latin typeface="Arial" pitchFamily="34" charset="0"/>
                <a:cs typeface="Arial" pitchFamily="34" charset="0"/>
                <a:sym typeface="Symbol"/>
              </a:rPr>
              <a:t></a:t>
            </a:r>
            <a:r>
              <a:rPr lang="tr-TR" sz="1400" dirty="0" smtClean="0">
                <a:latin typeface="Arial" pitchFamily="34" charset="0"/>
                <a:cs typeface="Arial" pitchFamily="34" charset="0"/>
              </a:rPr>
              <a:t> ), sonra iki adım sağa ( </a:t>
            </a:r>
            <a:r>
              <a:rPr lang="tr-TR" sz="1400" dirty="0" smtClean="0">
                <a:latin typeface="Arial" pitchFamily="34" charset="0"/>
                <a:cs typeface="Arial" pitchFamily="34" charset="0"/>
                <a:sym typeface="Symbol"/>
              </a:rPr>
              <a:t></a:t>
            </a:r>
            <a:r>
              <a:rPr lang="tr-TR" sz="1400" dirty="0" smtClean="0">
                <a:latin typeface="Arial" pitchFamily="34" charset="0"/>
                <a:cs typeface="Arial" pitchFamily="34" charset="0"/>
              </a:rPr>
              <a:t> ) sıçramış demektir. </a:t>
            </a:r>
          </a:p>
          <a:p>
            <a:pPr marL="730250" lvl="1" indent="-273050" algn="just" eaLnBrk="0" hangingPunct="0">
              <a:spcBef>
                <a:spcPts val="600"/>
              </a:spcBef>
              <a:buClr>
                <a:schemeClr val="accent1"/>
              </a:buClr>
              <a:buSzPct val="76000"/>
              <a:buFont typeface="Wingdings 3" pitchFamily="18" charset="2"/>
              <a:buChar char=""/>
            </a:pPr>
            <a:r>
              <a:rPr lang="tr-TR" sz="1400" dirty="0" smtClean="0">
                <a:solidFill>
                  <a:schemeClr val="tx2"/>
                </a:solidFill>
                <a:latin typeface="Arial" pitchFamily="34" charset="0"/>
                <a:cs typeface="Arial" pitchFamily="34" charset="0"/>
              </a:rPr>
              <a:t>Eğer (3, 2) noktasına varılırsa, çekirge doğru üzerinde</a:t>
            </a:r>
          </a:p>
          <a:p>
            <a:pPr marL="1187450" lvl="2" indent="-273050" algn="just" eaLnBrk="0" hangingPunct="0">
              <a:spcBef>
                <a:spcPts val="600"/>
              </a:spcBef>
              <a:buClr>
                <a:schemeClr val="accent1"/>
              </a:buClr>
              <a:buSzPct val="76000"/>
              <a:buFont typeface="Wingdings 3" pitchFamily="18" charset="2"/>
              <a:buChar char=""/>
            </a:pPr>
            <a:r>
              <a:rPr lang="tr-TR" sz="1400" dirty="0" smtClean="0">
                <a:solidFill>
                  <a:schemeClr val="tx2"/>
                </a:solidFill>
                <a:latin typeface="Arial" pitchFamily="34" charset="0"/>
                <a:cs typeface="Arial" pitchFamily="34" charset="0"/>
              </a:rPr>
              <a:t> ya </a:t>
            </a:r>
            <a:r>
              <a:rPr lang="tr-TR" sz="1400" dirty="0" smtClean="0">
                <a:solidFill>
                  <a:srgbClr val="00B050"/>
                </a:solidFill>
                <a:latin typeface="Arial" pitchFamily="34" charset="0"/>
                <a:cs typeface="Arial" pitchFamily="34" charset="0"/>
              </a:rPr>
              <a:t>sol</a:t>
            </a:r>
            <a:r>
              <a:rPr lang="tr-TR" sz="1400" dirty="0" smtClean="0">
                <a:solidFill>
                  <a:schemeClr val="tx2"/>
                </a:solidFill>
                <a:latin typeface="Arial" pitchFamily="34" charset="0"/>
                <a:cs typeface="Arial" pitchFamily="34" charset="0"/>
              </a:rPr>
              <a:t>-</a:t>
            </a:r>
            <a:r>
              <a:rPr lang="tr-TR" sz="1400" dirty="0" smtClean="0">
                <a:solidFill>
                  <a:srgbClr val="C00000"/>
                </a:solidFill>
                <a:latin typeface="Arial" pitchFamily="34" charset="0"/>
                <a:cs typeface="Arial" pitchFamily="34" charset="0"/>
              </a:rPr>
              <a:t>sağ</a:t>
            </a:r>
            <a:r>
              <a:rPr lang="tr-TR" sz="1400" dirty="0" smtClean="0">
                <a:solidFill>
                  <a:schemeClr val="tx2"/>
                </a:solidFill>
                <a:latin typeface="Arial" pitchFamily="34" charset="0"/>
                <a:cs typeface="Arial" pitchFamily="34" charset="0"/>
              </a:rPr>
              <a:t>-</a:t>
            </a:r>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-sağ-sağ</a:t>
            </a:r>
            <a:r>
              <a:rPr lang="tr-TR" sz="1400" dirty="0" smtClean="0">
                <a:solidFill>
                  <a:schemeClr val="tx2"/>
                </a:solidFill>
                <a:latin typeface="Arial" pitchFamily="34" charset="0"/>
                <a:cs typeface="Arial" pitchFamily="34" charset="0"/>
              </a:rPr>
              <a:t> yapmıştır</a:t>
            </a:r>
          </a:p>
          <a:p>
            <a:pPr marL="1187450" lvl="2" indent="-273050" algn="just" eaLnBrk="0" hangingPunct="0">
              <a:spcBef>
                <a:spcPts val="600"/>
              </a:spcBef>
              <a:buClr>
                <a:schemeClr val="accent1"/>
              </a:buClr>
              <a:buSzPct val="76000"/>
              <a:buFont typeface="Wingdings 3" pitchFamily="18" charset="2"/>
              <a:buChar char=""/>
            </a:pPr>
            <a:r>
              <a:rPr lang="tr-TR" sz="1400" dirty="0" smtClean="0">
                <a:solidFill>
                  <a:schemeClr val="tx2"/>
                </a:solidFill>
                <a:latin typeface="Arial" pitchFamily="34" charset="0"/>
                <a:cs typeface="Arial" pitchFamily="34" charset="0"/>
              </a:rPr>
              <a:t> ya da </a:t>
            </a:r>
            <a:r>
              <a:rPr lang="tr-TR" sz="1400" dirty="0" smtClean="0">
                <a:solidFill>
                  <a:srgbClr val="00B050"/>
                </a:solidFill>
                <a:latin typeface="Arial" pitchFamily="34" charset="0"/>
                <a:cs typeface="Arial" pitchFamily="34" charset="0"/>
              </a:rPr>
              <a:t>sol</a:t>
            </a:r>
            <a:r>
              <a:rPr lang="tr-TR" sz="1400" dirty="0" smtClean="0">
                <a:solidFill>
                  <a:schemeClr val="tx2"/>
                </a:solidFill>
                <a:latin typeface="Arial" pitchFamily="34" charset="0"/>
                <a:cs typeface="Arial" pitchFamily="34" charset="0"/>
              </a:rPr>
              <a:t>-</a:t>
            </a:r>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-sağ-sağ-sağ</a:t>
            </a:r>
            <a:r>
              <a:rPr lang="tr-TR" sz="1400" dirty="0" smtClean="0">
                <a:solidFill>
                  <a:schemeClr val="tx2"/>
                </a:solidFill>
                <a:latin typeface="Arial" pitchFamily="34" charset="0"/>
                <a:cs typeface="Arial" pitchFamily="34" charset="0"/>
              </a:rPr>
              <a:t>.</a:t>
            </a:r>
          </a:p>
          <a:p>
            <a:pPr marL="273050" indent="-273050" algn="just" eaLnBrk="0" hangingPunct="0">
              <a:spcBef>
                <a:spcPts val="600"/>
              </a:spcBef>
              <a:buClr>
                <a:schemeClr val="accent1"/>
              </a:buClr>
              <a:buSzPct val="76000"/>
              <a:buFont typeface="Wingdings 3" pitchFamily="18" charset="2"/>
              <a:buChar char=""/>
            </a:pPr>
            <a:r>
              <a:rPr lang="tr-TR" sz="1400" dirty="0" smtClean="0">
                <a:latin typeface="Arial" pitchFamily="34" charset="0"/>
                <a:cs typeface="Arial" pitchFamily="34" charset="0"/>
              </a:rPr>
              <a:t>Yani (3, 2) noktasına iki değişik biçimde ulaşılabilir. (4, 3) noktasına da beş değişik biçimde ulaşır:</a:t>
            </a:r>
          </a:p>
          <a:p>
            <a:pPr lvl="1"/>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a:t>
            </a:r>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a:t>
            </a:r>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sağ-sağ</a:t>
            </a:r>
            <a:r>
              <a:rPr lang="tr-TR" sz="1400" dirty="0" smtClean="0">
                <a:solidFill>
                  <a:schemeClr val="tx2"/>
                </a:solidFill>
                <a:latin typeface="Arial" pitchFamily="34" charset="0"/>
                <a:cs typeface="Arial" pitchFamily="34" charset="0"/>
              </a:rPr>
              <a:t> = </a:t>
            </a:r>
            <a:r>
              <a:rPr lang="tr-TR" sz="1400" dirty="0" smtClean="0">
                <a:solidFill>
                  <a:schemeClr val="tx2"/>
                </a:solidFill>
                <a:latin typeface="Arial" pitchFamily="34" charset="0"/>
                <a:cs typeface="Arial" pitchFamily="34" charset="0"/>
                <a:sym typeface="Symbol"/>
              </a:rPr>
              <a:t></a:t>
            </a:r>
            <a:endParaRPr lang="tr-TR" sz="1400" dirty="0" smtClean="0">
              <a:solidFill>
                <a:schemeClr val="tx2"/>
              </a:solidFill>
              <a:latin typeface="Arial" pitchFamily="34" charset="0"/>
              <a:cs typeface="Arial" pitchFamily="34" charset="0"/>
            </a:endParaRPr>
          </a:p>
          <a:p>
            <a:pPr lvl="1"/>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a:t>
            </a:r>
            <a:r>
              <a:rPr lang="tr-TR" sz="1400" dirty="0" smtClean="0">
                <a:solidFill>
                  <a:srgbClr val="00B050"/>
                </a:solidFill>
                <a:latin typeface="Arial" pitchFamily="34" charset="0"/>
                <a:cs typeface="Arial" pitchFamily="34" charset="0"/>
              </a:rPr>
              <a:t>sol-sol-</a:t>
            </a:r>
            <a:r>
              <a:rPr lang="tr-TR" sz="1400" dirty="0" smtClean="0">
                <a:solidFill>
                  <a:srgbClr val="C00000"/>
                </a:solidFill>
                <a:latin typeface="Arial" pitchFamily="34" charset="0"/>
                <a:cs typeface="Arial" pitchFamily="34" charset="0"/>
              </a:rPr>
              <a:t>sağ-sağ-sağ</a:t>
            </a:r>
            <a:r>
              <a:rPr lang="tr-TR" sz="1400" dirty="0" smtClean="0">
                <a:solidFill>
                  <a:schemeClr val="tx2"/>
                </a:solidFill>
                <a:latin typeface="Arial" pitchFamily="34" charset="0"/>
                <a:cs typeface="Arial" pitchFamily="34" charset="0"/>
              </a:rPr>
              <a:t> = </a:t>
            </a:r>
            <a:r>
              <a:rPr lang="tr-TR" sz="1400" dirty="0" smtClean="0">
                <a:solidFill>
                  <a:schemeClr val="tx2"/>
                </a:solidFill>
                <a:latin typeface="Arial" pitchFamily="34" charset="0"/>
                <a:cs typeface="Arial" pitchFamily="34" charset="0"/>
                <a:sym typeface="Symbol"/>
              </a:rPr>
              <a:t></a:t>
            </a:r>
            <a:endParaRPr lang="tr-TR" sz="1400" dirty="0" smtClean="0">
              <a:solidFill>
                <a:schemeClr val="tx2"/>
              </a:solidFill>
              <a:latin typeface="Arial" pitchFamily="34" charset="0"/>
              <a:cs typeface="Arial" pitchFamily="34" charset="0"/>
            </a:endParaRPr>
          </a:p>
          <a:p>
            <a:pPr lvl="1"/>
            <a:r>
              <a:rPr lang="tr-TR" sz="1400" dirty="0" smtClean="0">
                <a:solidFill>
                  <a:srgbClr val="00B050"/>
                </a:solidFill>
                <a:latin typeface="Arial" pitchFamily="34" charset="0"/>
                <a:cs typeface="Arial" pitchFamily="34" charset="0"/>
              </a:rPr>
              <a:t>sol-sol-</a:t>
            </a:r>
            <a:r>
              <a:rPr lang="tr-TR" sz="1400" dirty="0" smtClean="0">
                <a:solidFill>
                  <a:srgbClr val="C00000"/>
                </a:solidFill>
                <a:latin typeface="Arial" pitchFamily="34" charset="0"/>
                <a:cs typeface="Arial" pitchFamily="34" charset="0"/>
              </a:rPr>
              <a:t>sağ-sağ-</a:t>
            </a:r>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-sağ-sağ</a:t>
            </a:r>
            <a:r>
              <a:rPr lang="tr-TR" sz="1400" dirty="0" smtClean="0">
                <a:solidFill>
                  <a:schemeClr val="tx2"/>
                </a:solidFill>
                <a:latin typeface="Arial" pitchFamily="34" charset="0"/>
                <a:cs typeface="Arial" pitchFamily="34" charset="0"/>
              </a:rPr>
              <a:t> = </a:t>
            </a:r>
            <a:r>
              <a:rPr lang="tr-TR" sz="1400" dirty="0" smtClean="0">
                <a:solidFill>
                  <a:schemeClr val="tx2"/>
                </a:solidFill>
                <a:latin typeface="Arial" pitchFamily="34" charset="0"/>
                <a:cs typeface="Arial" pitchFamily="34" charset="0"/>
                <a:sym typeface="Symbol"/>
              </a:rPr>
              <a:t></a:t>
            </a:r>
            <a:endParaRPr lang="tr-TR" sz="1400" dirty="0" smtClean="0">
              <a:solidFill>
                <a:schemeClr val="tx2"/>
              </a:solidFill>
              <a:latin typeface="Arial" pitchFamily="34" charset="0"/>
              <a:cs typeface="Arial" pitchFamily="34" charset="0"/>
            </a:endParaRPr>
          </a:p>
          <a:p>
            <a:pPr lvl="1"/>
            <a:r>
              <a:rPr lang="tr-TR" sz="1400" dirty="0" smtClean="0">
                <a:solidFill>
                  <a:srgbClr val="00B050"/>
                </a:solidFill>
                <a:latin typeface="Arial" pitchFamily="34" charset="0"/>
                <a:cs typeface="Arial" pitchFamily="34" charset="0"/>
              </a:rPr>
              <a:t>sol-sol-</a:t>
            </a:r>
            <a:r>
              <a:rPr lang="tr-TR" sz="1400" dirty="0" smtClean="0">
                <a:solidFill>
                  <a:srgbClr val="C00000"/>
                </a:solidFill>
                <a:latin typeface="Arial" pitchFamily="34" charset="0"/>
                <a:cs typeface="Arial" pitchFamily="34" charset="0"/>
              </a:rPr>
              <a:t>sağ-</a:t>
            </a:r>
            <a:r>
              <a:rPr lang="tr-TR" sz="1400" dirty="0" smtClean="0">
                <a:solidFill>
                  <a:srgbClr val="00B050"/>
                </a:solidFill>
                <a:latin typeface="Arial" pitchFamily="34" charset="0"/>
                <a:cs typeface="Arial" pitchFamily="34" charset="0"/>
              </a:rPr>
              <a:t>sol-</a:t>
            </a:r>
            <a:r>
              <a:rPr lang="tr-TR" sz="1400" dirty="0" smtClean="0">
                <a:solidFill>
                  <a:srgbClr val="C00000"/>
                </a:solidFill>
                <a:latin typeface="Arial" pitchFamily="34" charset="0"/>
                <a:cs typeface="Arial" pitchFamily="34" charset="0"/>
              </a:rPr>
              <a:t>sağ-sağ-sağ</a:t>
            </a:r>
            <a:r>
              <a:rPr lang="tr-TR" sz="1400" dirty="0" smtClean="0">
                <a:solidFill>
                  <a:schemeClr val="tx2"/>
                </a:solidFill>
                <a:latin typeface="Arial" pitchFamily="34" charset="0"/>
                <a:cs typeface="Arial" pitchFamily="34" charset="0"/>
              </a:rPr>
              <a:t> = </a:t>
            </a:r>
            <a:r>
              <a:rPr lang="tr-TR" sz="1400" dirty="0" smtClean="0">
                <a:solidFill>
                  <a:schemeClr val="tx2"/>
                </a:solidFill>
                <a:latin typeface="Arial" pitchFamily="34" charset="0"/>
                <a:cs typeface="Arial" pitchFamily="34" charset="0"/>
                <a:sym typeface="Symbol"/>
              </a:rPr>
              <a:t></a:t>
            </a:r>
            <a:endParaRPr lang="tr-TR" sz="1400" dirty="0" smtClean="0">
              <a:solidFill>
                <a:schemeClr val="tx2"/>
              </a:solidFill>
              <a:latin typeface="Arial" pitchFamily="34" charset="0"/>
              <a:cs typeface="Arial" pitchFamily="34" charset="0"/>
            </a:endParaRPr>
          </a:p>
          <a:p>
            <a:pPr lvl="1"/>
            <a:r>
              <a:rPr lang="tr-TR" sz="1400" dirty="0" smtClean="0">
                <a:solidFill>
                  <a:srgbClr val="00B050"/>
                </a:solidFill>
                <a:latin typeface="Arial" pitchFamily="34" charset="0"/>
                <a:cs typeface="Arial" pitchFamily="34" charset="0"/>
              </a:rPr>
              <a:t>sol-sol-sol-</a:t>
            </a:r>
            <a:r>
              <a:rPr lang="tr-TR" sz="1400" dirty="0" smtClean="0">
                <a:solidFill>
                  <a:srgbClr val="C00000"/>
                </a:solidFill>
                <a:latin typeface="Arial" pitchFamily="34" charset="0"/>
                <a:cs typeface="Arial" pitchFamily="34" charset="0"/>
              </a:rPr>
              <a:t>sağ-sağ-sağ-sağ</a:t>
            </a:r>
            <a:r>
              <a:rPr lang="tr-TR" sz="1400" dirty="0" smtClean="0">
                <a:solidFill>
                  <a:schemeClr val="tx2"/>
                </a:solidFill>
                <a:latin typeface="Arial" pitchFamily="34" charset="0"/>
                <a:cs typeface="Arial" pitchFamily="34" charset="0"/>
              </a:rPr>
              <a:t> = </a:t>
            </a:r>
            <a:r>
              <a:rPr lang="tr-TR" sz="1400" dirty="0" smtClean="0">
                <a:solidFill>
                  <a:schemeClr val="tx2"/>
                </a:solidFill>
                <a:latin typeface="Arial" pitchFamily="34" charset="0"/>
                <a:cs typeface="Arial" pitchFamily="34" charset="0"/>
                <a:sym typeface="Symbol"/>
              </a:rPr>
              <a:t></a:t>
            </a:r>
            <a:endParaRPr lang="tr-TR" sz="1400" dirty="0" smtClean="0">
              <a:solidFill>
                <a:schemeClr val="tx2"/>
              </a:solidFill>
              <a:latin typeface="Arial" pitchFamily="34" charset="0"/>
              <a:cs typeface="Arial" pitchFamily="34" charset="0"/>
            </a:endParaRPr>
          </a:p>
          <a:p>
            <a:pPr marL="730250" lvl="1" indent="-273050" algn="just" eaLnBrk="0" hangingPunct="0">
              <a:spcBef>
                <a:spcPts val="600"/>
              </a:spcBef>
              <a:buClr>
                <a:schemeClr val="accent1"/>
              </a:buClr>
              <a:buSzPct val="76000"/>
              <a:buFont typeface="Wingdings 3" pitchFamily="18" charset="2"/>
              <a:buChar char=""/>
            </a:pPr>
            <a:endParaRPr lang="tr-TR" sz="1400" dirty="0" smtClean="0">
              <a:latin typeface="Arial" pitchFamily="34" charset="0"/>
              <a:cs typeface="Arial" pitchFamily="34" charset="0"/>
            </a:endParaRPr>
          </a:p>
          <a:p>
            <a:pPr marL="742950" lvl="1" indent="-285750" eaLnBrk="0" hangingPunct="0">
              <a:spcBef>
                <a:spcPts val="500"/>
              </a:spcBef>
              <a:buClr>
                <a:schemeClr val="accent2"/>
              </a:buClr>
              <a:buSzPct val="76000"/>
            </a:pPr>
            <a:endParaRPr lang="tr-TR" sz="1400" dirty="0" smtClean="0">
              <a:latin typeface="Arial" pitchFamily="34" charset="0"/>
              <a:cs typeface="Arial" pitchFamily="34" charset="0"/>
            </a:endParaRPr>
          </a:p>
        </p:txBody>
      </p:sp>
      <p:sp>
        <p:nvSpPr>
          <p:cNvPr id="12" name="11 Slayt Numarası Yer Tutucusu"/>
          <p:cNvSpPr>
            <a:spLocks noGrp="1"/>
          </p:cNvSpPr>
          <p:nvPr>
            <p:ph type="sldNum" sz="quarter" idx="12"/>
          </p:nvPr>
        </p:nvSpPr>
        <p:spPr/>
        <p:txBody>
          <a:bodyPr/>
          <a:lstStyle/>
          <a:p>
            <a:pPr>
              <a:defRPr/>
            </a:pPr>
            <a:fld id="{328E5A88-54E6-4ADD-92C7-8B35F46C8A33}" type="slidenum">
              <a:rPr lang="en-US" smtClean="0"/>
              <a:pPr>
                <a:defRPr/>
              </a:pPr>
              <a:t>10</a:t>
            </a:fld>
            <a:endParaRPr lang="en-US"/>
          </a:p>
        </p:txBody>
      </p:sp>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p:cNvSpPr>
          <p:nvPr/>
        </p:nvSpPr>
        <p:spPr bwMode="auto">
          <a:xfrm>
            <a:off x="304800" y="-76200"/>
            <a:ext cx="8839200" cy="990600"/>
          </a:xfrm>
          <a:prstGeom prst="rect">
            <a:avLst/>
          </a:prstGeom>
          <a:noFill/>
          <a:ln w="9525">
            <a:noFill/>
            <a:miter lim="800000"/>
            <a:headEnd/>
            <a:tailEnd/>
          </a:ln>
        </p:spPr>
        <p:txBody>
          <a:bodyPr anchor="b"/>
          <a:lstStyle/>
          <a:p>
            <a:r>
              <a:rPr lang="tr-TR" sz="2800" dirty="0" smtClean="0">
                <a:solidFill>
                  <a:schemeClr val="tx2"/>
                </a:solidFill>
                <a:latin typeface="Arial" charset="0"/>
              </a:rPr>
              <a:t>Çekirge Kaç Sıçrar ya da “Rastgele Yürüyüş” Problemi</a:t>
            </a:r>
            <a:endParaRPr lang="en-US" sz="2800" dirty="0">
              <a:solidFill>
                <a:schemeClr val="tx2"/>
              </a:solidFill>
              <a:latin typeface="Arial" charset="0"/>
            </a:endParaRPr>
          </a:p>
        </p:txBody>
      </p:sp>
      <p:sp>
        <p:nvSpPr>
          <p:cNvPr id="32781" name="Rectangle 1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30188"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Content Placeholder 2"/>
          <p:cNvSpPr txBox="1">
            <a:spLocks/>
          </p:cNvSpPr>
          <p:nvPr/>
        </p:nvSpPr>
        <p:spPr bwMode="auto">
          <a:xfrm>
            <a:off x="685800" y="2209800"/>
            <a:ext cx="5486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lvl="0" indent="-273050" algn="just" eaLnBrk="0" hangingPunct="0">
              <a:spcBef>
                <a:spcPts val="600"/>
              </a:spcBef>
              <a:buClr>
                <a:schemeClr val="accent1"/>
              </a:buClr>
              <a:buSzPct val="76000"/>
              <a:buFont typeface="Wingdings 3" pitchFamily="18" charset="2"/>
              <a:buChar char=""/>
            </a:pPr>
            <a:r>
              <a:rPr lang="tr-TR" sz="1400" dirty="0" smtClean="0">
                <a:latin typeface="Arial" pitchFamily="34" charset="0"/>
                <a:cs typeface="Arial" pitchFamily="34" charset="0"/>
              </a:rPr>
              <a:t>Genel olarak, çekirge (0, 0) noktasından başlayarak kaç çeşitli yoldan (</a:t>
            </a:r>
            <a:r>
              <a:rPr lang="tr-TR" sz="1400" i="1" dirty="0" smtClean="0">
                <a:latin typeface="Arial" pitchFamily="34" charset="0"/>
                <a:cs typeface="Arial" pitchFamily="34" charset="0"/>
              </a:rPr>
              <a:t>n </a:t>
            </a:r>
            <a:r>
              <a:rPr lang="tr-TR" sz="1400" dirty="0" smtClean="0">
                <a:latin typeface="Arial" pitchFamily="34" charset="0"/>
                <a:cs typeface="Arial" pitchFamily="34" charset="0"/>
              </a:rPr>
              <a:t>+ 1, </a:t>
            </a:r>
            <a:r>
              <a:rPr lang="tr-TR" sz="1400" i="1" dirty="0" smtClean="0">
                <a:latin typeface="Arial" pitchFamily="34" charset="0"/>
                <a:cs typeface="Arial" pitchFamily="34" charset="0"/>
              </a:rPr>
              <a:t>n</a:t>
            </a:r>
            <a:r>
              <a:rPr lang="tr-TR" sz="1400" dirty="0" smtClean="0">
                <a:latin typeface="Arial" pitchFamily="34" charset="0"/>
                <a:cs typeface="Arial" pitchFamily="34" charset="0"/>
              </a:rPr>
              <a:t>) noktasına ulaşabilir?</a:t>
            </a:r>
          </a:p>
          <a:p>
            <a:pPr marL="273050" lvl="0" indent="-273050" algn="just" eaLnBrk="0" hangingPunct="0">
              <a:spcBef>
                <a:spcPts val="600"/>
              </a:spcBef>
              <a:buClr>
                <a:schemeClr val="accent1"/>
              </a:buClr>
              <a:buSzPct val="76000"/>
              <a:buFont typeface="Wingdings 3" pitchFamily="18" charset="2"/>
              <a:buChar char=""/>
            </a:pPr>
            <a:endParaRPr lang="tr-TR" sz="1400" dirty="0" smtClean="0">
              <a:solidFill>
                <a:srgbClr val="0070C0"/>
              </a:solidFill>
            </a:endParaRPr>
          </a:p>
          <a:p>
            <a:pPr lvl="2"/>
            <a:r>
              <a:rPr lang="tr-TR" sz="1400" i="1" dirty="0" smtClean="0">
                <a:solidFill>
                  <a:srgbClr val="0070C0"/>
                </a:solidFill>
                <a:latin typeface="Arial" pitchFamily="34" charset="0"/>
                <a:cs typeface="Arial" pitchFamily="34" charset="0"/>
              </a:rPr>
              <a:t>f</a:t>
            </a:r>
            <a:r>
              <a:rPr lang="tr-TR" sz="1400" dirty="0" smtClean="0">
                <a:solidFill>
                  <a:srgbClr val="0070C0"/>
                </a:solidFill>
                <a:latin typeface="Arial" pitchFamily="34" charset="0"/>
                <a:cs typeface="Arial" pitchFamily="34" charset="0"/>
              </a:rPr>
              <a:t>(0) = 1</a:t>
            </a:r>
          </a:p>
          <a:p>
            <a:pPr lvl="2"/>
            <a:r>
              <a:rPr lang="tr-TR" sz="1400" i="1" dirty="0" smtClean="0">
                <a:solidFill>
                  <a:srgbClr val="0070C0"/>
                </a:solidFill>
                <a:latin typeface="Arial" pitchFamily="34" charset="0"/>
                <a:cs typeface="Arial" pitchFamily="34" charset="0"/>
              </a:rPr>
              <a:t>f</a:t>
            </a:r>
            <a:r>
              <a:rPr lang="tr-TR" sz="1400" dirty="0" smtClean="0">
                <a:solidFill>
                  <a:srgbClr val="0070C0"/>
                </a:solidFill>
                <a:latin typeface="Arial" pitchFamily="34" charset="0"/>
                <a:cs typeface="Arial" pitchFamily="34" charset="0"/>
              </a:rPr>
              <a:t>(1) = 1</a:t>
            </a:r>
          </a:p>
          <a:p>
            <a:pPr lvl="2"/>
            <a:r>
              <a:rPr lang="tr-TR" sz="1400" i="1" dirty="0" smtClean="0">
                <a:solidFill>
                  <a:srgbClr val="0070C0"/>
                </a:solidFill>
                <a:latin typeface="Arial" pitchFamily="34" charset="0"/>
                <a:cs typeface="Arial" pitchFamily="34" charset="0"/>
              </a:rPr>
              <a:t>f</a:t>
            </a:r>
            <a:r>
              <a:rPr lang="tr-TR" sz="1400" dirty="0" smtClean="0">
                <a:solidFill>
                  <a:srgbClr val="0070C0"/>
                </a:solidFill>
                <a:latin typeface="Arial" pitchFamily="34" charset="0"/>
                <a:cs typeface="Arial" pitchFamily="34" charset="0"/>
              </a:rPr>
              <a:t>(2) = 2</a:t>
            </a:r>
          </a:p>
          <a:p>
            <a:pPr lvl="2"/>
            <a:r>
              <a:rPr lang="tr-TR" sz="1400" i="1" dirty="0" smtClean="0">
                <a:solidFill>
                  <a:srgbClr val="0070C0"/>
                </a:solidFill>
                <a:latin typeface="Arial" pitchFamily="34" charset="0"/>
                <a:cs typeface="Arial" pitchFamily="34" charset="0"/>
              </a:rPr>
              <a:t>f</a:t>
            </a:r>
            <a:r>
              <a:rPr lang="tr-TR" sz="1400" dirty="0" smtClean="0">
                <a:solidFill>
                  <a:srgbClr val="0070C0"/>
                </a:solidFill>
                <a:latin typeface="Arial" pitchFamily="34" charset="0"/>
                <a:cs typeface="Arial" pitchFamily="34" charset="0"/>
              </a:rPr>
              <a:t>(3) = 5</a:t>
            </a:r>
            <a:endParaRPr lang="tr-TR" sz="1400" dirty="0" smtClean="0">
              <a:latin typeface="Arial" pitchFamily="34" charset="0"/>
              <a:cs typeface="Arial" pitchFamily="34" charset="0"/>
            </a:endParaRPr>
          </a:p>
          <a:p>
            <a:pPr marL="273050" indent="-273050" algn="just" eaLnBrk="0" hangingPunct="0">
              <a:spcBef>
                <a:spcPts val="600"/>
              </a:spcBef>
              <a:buClr>
                <a:schemeClr val="accent1"/>
              </a:buClr>
              <a:buSzPct val="76000"/>
              <a:buFont typeface="Wingdings 3" pitchFamily="18" charset="2"/>
              <a:buChar char=""/>
            </a:pPr>
            <a:r>
              <a:rPr lang="tr-TR" sz="1400" dirty="0" smtClean="0">
                <a:latin typeface="Arial" pitchFamily="34" charset="0"/>
                <a:cs typeface="Arial" pitchFamily="34" charset="0"/>
              </a:rPr>
              <a:t>(0, 0) noktasınd</a:t>
            </a:r>
            <a:r>
              <a:rPr lang="tr-TR" sz="1400" dirty="0" smtClean="0"/>
              <a:t>an (</a:t>
            </a:r>
            <a:r>
              <a:rPr lang="tr-TR" sz="1400" i="1" dirty="0" smtClean="0"/>
              <a:t>n</a:t>
            </a:r>
            <a:r>
              <a:rPr lang="tr-TR" sz="1400" dirty="0" smtClean="0"/>
              <a:t> + 1, </a:t>
            </a:r>
            <a:r>
              <a:rPr lang="tr-TR" sz="1400" i="1" dirty="0" smtClean="0"/>
              <a:t>n</a:t>
            </a:r>
            <a:r>
              <a:rPr lang="tr-TR" sz="1400" dirty="0" smtClean="0"/>
              <a:t>) noktasına giden her yolda,</a:t>
            </a:r>
          </a:p>
          <a:p>
            <a:pPr marL="273050" indent="-273050" algn="just" eaLnBrk="0" hangingPunct="0">
              <a:spcBef>
                <a:spcPts val="600"/>
              </a:spcBef>
              <a:buClr>
                <a:schemeClr val="accent1"/>
              </a:buClr>
              <a:buSzPct val="76000"/>
            </a:pPr>
            <a:r>
              <a:rPr lang="tr-TR" sz="1400" dirty="0" smtClean="0"/>
              <a:t> çekirge </a:t>
            </a:r>
            <a:r>
              <a:rPr lang="tr-TR" sz="1400" i="1" dirty="0" smtClean="0"/>
              <a:t>n</a:t>
            </a:r>
            <a:r>
              <a:rPr lang="tr-TR" sz="1400" dirty="0" smtClean="0"/>
              <a:t> kez sola ( </a:t>
            </a:r>
            <a:r>
              <a:rPr lang="tr-TR" sz="1400" dirty="0" smtClean="0">
                <a:sym typeface="Symbol"/>
              </a:rPr>
              <a:t></a:t>
            </a:r>
            <a:r>
              <a:rPr lang="tr-TR" sz="1400" dirty="0" smtClean="0"/>
              <a:t> ), </a:t>
            </a:r>
            <a:r>
              <a:rPr lang="tr-TR" sz="1400" i="1" dirty="0" smtClean="0"/>
              <a:t>n</a:t>
            </a:r>
            <a:r>
              <a:rPr lang="tr-TR" sz="1400" dirty="0" smtClean="0"/>
              <a:t>+1 kez sağa ( </a:t>
            </a:r>
            <a:r>
              <a:rPr lang="tr-TR" sz="1400" dirty="0" smtClean="0">
                <a:sym typeface="Symbol"/>
              </a:rPr>
              <a:t></a:t>
            </a:r>
            <a:r>
              <a:rPr lang="tr-TR" sz="1400" dirty="0" smtClean="0"/>
              <a:t> ) gitmelidir.</a:t>
            </a:r>
          </a:p>
          <a:p>
            <a:pPr marL="730250" lvl="1" indent="-273050" algn="just" eaLnBrk="0" hangingPunct="0">
              <a:spcBef>
                <a:spcPts val="600"/>
              </a:spcBef>
              <a:buClr>
                <a:schemeClr val="accent1"/>
              </a:buClr>
              <a:buSzPct val="76000"/>
              <a:buFont typeface="Wingdings 3" pitchFamily="18" charset="2"/>
              <a:buChar char=""/>
            </a:pPr>
            <a:r>
              <a:rPr lang="tr-TR" sz="1400" dirty="0" smtClean="0">
                <a:solidFill>
                  <a:srgbClr val="0070C0"/>
                </a:solidFill>
              </a:rPr>
              <a:t>Bunun da olasılığı </a:t>
            </a:r>
            <a:r>
              <a:rPr lang="tr-TR" sz="1600" b="1" i="1" dirty="0" err="1" smtClean="0">
                <a:solidFill>
                  <a:srgbClr val="FF0000"/>
                </a:solidFill>
                <a:latin typeface="Arial" pitchFamily="34" charset="0"/>
                <a:cs typeface="Arial" pitchFamily="34" charset="0"/>
              </a:rPr>
              <a:t>q</a:t>
            </a:r>
            <a:r>
              <a:rPr lang="tr-TR" sz="1600" b="1" i="1" baseline="30000" dirty="0" err="1" smtClean="0">
                <a:solidFill>
                  <a:srgbClr val="FF0000"/>
                </a:solidFill>
                <a:latin typeface="Arial" pitchFamily="34" charset="0"/>
                <a:cs typeface="Arial" pitchFamily="34" charset="0"/>
              </a:rPr>
              <a:t>n</a:t>
            </a:r>
            <a:r>
              <a:rPr lang="tr-TR" sz="1600" b="1" i="1" dirty="0" err="1" smtClean="0">
                <a:solidFill>
                  <a:srgbClr val="FF0000"/>
                </a:solidFill>
                <a:latin typeface="Arial" pitchFamily="34" charset="0"/>
                <a:cs typeface="Arial" pitchFamily="34" charset="0"/>
              </a:rPr>
              <a:t>p</a:t>
            </a:r>
            <a:r>
              <a:rPr lang="tr-TR" sz="1600" b="1" i="1" baseline="30000" dirty="0" err="1" smtClean="0">
                <a:solidFill>
                  <a:srgbClr val="FF0000"/>
                </a:solidFill>
                <a:latin typeface="Arial" pitchFamily="34" charset="0"/>
                <a:cs typeface="Arial" pitchFamily="34" charset="0"/>
              </a:rPr>
              <a:t>n</a:t>
            </a:r>
            <a:r>
              <a:rPr lang="tr-TR" sz="1600" b="1" baseline="30000" dirty="0" smtClean="0">
                <a:solidFill>
                  <a:srgbClr val="FF0000"/>
                </a:solidFill>
                <a:latin typeface="Arial" pitchFamily="34" charset="0"/>
                <a:cs typeface="Arial" pitchFamily="34" charset="0"/>
              </a:rPr>
              <a:t>+1</a:t>
            </a:r>
            <a:r>
              <a:rPr lang="tr-TR" sz="1400" dirty="0" smtClean="0">
                <a:solidFill>
                  <a:srgbClr val="0070C0"/>
                </a:solidFill>
              </a:rPr>
              <a:t> dir.</a:t>
            </a:r>
            <a:endParaRPr lang="tr-TR" sz="1400" dirty="0" smtClean="0">
              <a:solidFill>
                <a:srgbClr val="0070C0"/>
              </a:solidFill>
              <a:latin typeface="Arial" pitchFamily="34" charset="0"/>
              <a:cs typeface="Arial" pitchFamily="34" charset="0"/>
            </a:endParaRPr>
          </a:p>
          <a:p>
            <a:pPr marL="730250" lvl="1" indent="-273050" algn="just" eaLnBrk="0" hangingPunct="0">
              <a:spcBef>
                <a:spcPts val="600"/>
              </a:spcBef>
              <a:buClr>
                <a:schemeClr val="accent1"/>
              </a:buClr>
              <a:buSzPct val="76000"/>
              <a:buFont typeface="Wingdings 3" pitchFamily="18" charset="2"/>
              <a:buChar char=""/>
            </a:pPr>
            <a:endParaRPr lang="tr-TR" sz="1400" dirty="0" smtClean="0"/>
          </a:p>
          <a:p>
            <a:pPr marL="273050" lvl="1" indent="-273050" algn="just" eaLnBrk="0" hangingPunct="0">
              <a:spcBef>
                <a:spcPts val="600"/>
              </a:spcBef>
              <a:buClr>
                <a:schemeClr val="accent1"/>
              </a:buClr>
              <a:buSzPct val="76000"/>
              <a:buFont typeface="Wingdings 3" pitchFamily="18" charset="2"/>
              <a:buChar char=""/>
            </a:pPr>
            <a:r>
              <a:rPr lang="tr-TR" sz="1400" dirty="0" smtClean="0">
                <a:latin typeface="Arial" pitchFamily="34" charset="0"/>
                <a:cs typeface="Arial" pitchFamily="34" charset="0"/>
              </a:rPr>
              <a:t>O halde çekirgenin </a:t>
            </a:r>
            <a:r>
              <a:rPr lang="tr-TR" sz="1400" i="1" dirty="0" smtClean="0">
                <a:latin typeface="Arial" pitchFamily="34" charset="0"/>
                <a:cs typeface="Arial" pitchFamily="34" charset="0"/>
              </a:rPr>
              <a:t>n</a:t>
            </a:r>
            <a:r>
              <a:rPr lang="tr-TR" sz="1400" dirty="0" smtClean="0">
                <a:latin typeface="Arial" pitchFamily="34" charset="0"/>
                <a:cs typeface="Arial" pitchFamily="34" charset="0"/>
              </a:rPr>
              <a:t> kez sola, </a:t>
            </a:r>
            <a:r>
              <a:rPr lang="tr-TR" sz="1400" i="1" dirty="0" smtClean="0">
                <a:latin typeface="Arial" pitchFamily="34" charset="0"/>
                <a:cs typeface="Arial" pitchFamily="34" charset="0"/>
              </a:rPr>
              <a:t>n</a:t>
            </a:r>
            <a:r>
              <a:rPr lang="tr-TR" sz="1400" dirty="0" smtClean="0">
                <a:latin typeface="Arial" pitchFamily="34" charset="0"/>
                <a:cs typeface="Arial" pitchFamily="34" charset="0"/>
              </a:rPr>
              <a:t> + 1 kez sağa </a:t>
            </a:r>
          </a:p>
          <a:p>
            <a:pPr marL="273050" lvl="1" indent="-273050" algn="just" eaLnBrk="0" hangingPunct="0">
              <a:spcBef>
                <a:spcPts val="600"/>
              </a:spcBef>
              <a:buClr>
                <a:schemeClr val="accent1"/>
              </a:buClr>
              <a:buSzPct val="76000"/>
            </a:pPr>
            <a:r>
              <a:rPr lang="tr-TR" sz="1400" dirty="0" smtClean="0">
                <a:latin typeface="Arial" pitchFamily="34" charset="0"/>
                <a:cs typeface="Arial" pitchFamily="34" charset="0"/>
              </a:rPr>
              <a:t>	giderek +1 noktasına ulaşma olasılığı, </a:t>
            </a:r>
          </a:p>
          <a:p>
            <a:pPr marL="730250" lvl="2" indent="-273050" algn="just" eaLnBrk="0" hangingPunct="0">
              <a:spcBef>
                <a:spcPts val="600"/>
              </a:spcBef>
              <a:buClr>
                <a:schemeClr val="accent1"/>
              </a:buClr>
              <a:buSzPct val="76000"/>
              <a:buFont typeface="Wingdings 3" pitchFamily="18" charset="2"/>
              <a:buChar char=""/>
            </a:pPr>
            <a:r>
              <a:rPr lang="tr-TR" sz="1600" b="1" i="1" dirty="0" smtClean="0">
                <a:solidFill>
                  <a:srgbClr val="FF0000"/>
                </a:solidFill>
                <a:latin typeface="Arial" pitchFamily="34" charset="0"/>
                <a:cs typeface="Arial" pitchFamily="34" charset="0"/>
              </a:rPr>
              <a:t>f</a:t>
            </a:r>
            <a:r>
              <a:rPr lang="tr-TR" sz="1600" b="1" dirty="0" smtClean="0">
                <a:solidFill>
                  <a:srgbClr val="FF0000"/>
                </a:solidFill>
                <a:latin typeface="Arial" pitchFamily="34" charset="0"/>
                <a:cs typeface="Arial" pitchFamily="34" charset="0"/>
              </a:rPr>
              <a:t>(</a:t>
            </a:r>
            <a:r>
              <a:rPr lang="tr-TR" sz="1600" b="1" i="1" dirty="0" smtClean="0">
                <a:solidFill>
                  <a:srgbClr val="FF0000"/>
                </a:solidFill>
                <a:latin typeface="Arial" pitchFamily="34" charset="0"/>
                <a:cs typeface="Arial" pitchFamily="34" charset="0"/>
              </a:rPr>
              <a:t>n</a:t>
            </a:r>
            <a:r>
              <a:rPr lang="tr-TR" sz="1600" b="1" dirty="0" smtClean="0">
                <a:solidFill>
                  <a:srgbClr val="FF0000"/>
                </a:solidFill>
                <a:latin typeface="Arial" pitchFamily="34" charset="0"/>
                <a:cs typeface="Arial" pitchFamily="34" charset="0"/>
              </a:rPr>
              <a:t>)</a:t>
            </a:r>
            <a:r>
              <a:rPr lang="tr-TR" sz="1600" b="1" i="1" dirty="0" err="1" smtClean="0">
                <a:solidFill>
                  <a:srgbClr val="FF0000"/>
                </a:solidFill>
                <a:latin typeface="Arial" pitchFamily="34" charset="0"/>
                <a:cs typeface="Arial" pitchFamily="34" charset="0"/>
              </a:rPr>
              <a:t>q</a:t>
            </a:r>
            <a:r>
              <a:rPr lang="tr-TR" sz="1600" b="1" i="1" baseline="30000" dirty="0" err="1" smtClean="0">
                <a:solidFill>
                  <a:srgbClr val="FF0000"/>
                </a:solidFill>
                <a:latin typeface="Arial" pitchFamily="34" charset="0"/>
                <a:cs typeface="Arial" pitchFamily="34" charset="0"/>
              </a:rPr>
              <a:t>n</a:t>
            </a:r>
            <a:r>
              <a:rPr lang="tr-TR" sz="1600" b="1" i="1" dirty="0" err="1" smtClean="0">
                <a:solidFill>
                  <a:srgbClr val="FF0000"/>
                </a:solidFill>
                <a:latin typeface="Arial" pitchFamily="34" charset="0"/>
                <a:cs typeface="Arial" pitchFamily="34" charset="0"/>
              </a:rPr>
              <a:t>p</a:t>
            </a:r>
            <a:r>
              <a:rPr lang="tr-TR" sz="1600" b="1" i="1" baseline="30000" dirty="0" err="1" smtClean="0">
                <a:solidFill>
                  <a:srgbClr val="FF0000"/>
                </a:solidFill>
                <a:latin typeface="Arial" pitchFamily="34" charset="0"/>
                <a:cs typeface="Arial" pitchFamily="34" charset="0"/>
              </a:rPr>
              <a:t>n</a:t>
            </a:r>
            <a:r>
              <a:rPr lang="tr-TR" sz="1600" b="1" baseline="30000" dirty="0" smtClean="0">
                <a:solidFill>
                  <a:srgbClr val="FF0000"/>
                </a:solidFill>
                <a:latin typeface="Arial" pitchFamily="34" charset="0"/>
                <a:cs typeface="Arial" pitchFamily="34" charset="0"/>
              </a:rPr>
              <a:t>+1</a:t>
            </a:r>
            <a:r>
              <a:rPr lang="tr-TR" sz="1400" dirty="0" smtClean="0">
                <a:latin typeface="Arial" pitchFamily="34" charset="0"/>
                <a:cs typeface="Arial" pitchFamily="34" charset="0"/>
              </a:rPr>
              <a:t> ‘</a:t>
            </a:r>
            <a:r>
              <a:rPr lang="tr-TR" sz="1400" dirty="0" err="1" smtClean="0">
                <a:latin typeface="Arial" pitchFamily="34" charset="0"/>
                <a:cs typeface="Arial" pitchFamily="34" charset="0"/>
              </a:rPr>
              <a:t>dir</a:t>
            </a:r>
            <a:r>
              <a:rPr lang="tr-TR" sz="1400" dirty="0" smtClean="0">
                <a:latin typeface="Arial" pitchFamily="34" charset="0"/>
                <a:cs typeface="Arial" pitchFamily="34" charset="0"/>
              </a:rPr>
              <a:t>.</a:t>
            </a:r>
          </a:p>
          <a:p>
            <a:pPr marL="273050" lvl="1" indent="-273050" algn="just" eaLnBrk="0" hangingPunct="0">
              <a:spcBef>
                <a:spcPts val="600"/>
              </a:spcBef>
              <a:buClr>
                <a:schemeClr val="accent1"/>
              </a:buClr>
              <a:buSzPct val="76000"/>
              <a:buFont typeface="Wingdings 3" pitchFamily="18" charset="2"/>
              <a:buChar char=""/>
            </a:pPr>
            <a:r>
              <a:rPr lang="tr-TR" sz="1400" dirty="0" smtClean="0">
                <a:latin typeface="Arial" pitchFamily="34" charset="0"/>
                <a:cs typeface="Arial" pitchFamily="34" charset="0"/>
              </a:rPr>
              <a:t>Dolayısıyla, çekirgenin 1 noktasına ulaşma olasılığı,</a:t>
            </a:r>
          </a:p>
          <a:p>
            <a:pPr marL="730250" lvl="2" indent="-273050" algn="just" eaLnBrk="0" hangingPunct="0">
              <a:spcBef>
                <a:spcPts val="600"/>
              </a:spcBef>
              <a:buClr>
                <a:schemeClr val="accent1"/>
              </a:buClr>
              <a:buSzPct val="76000"/>
              <a:buFont typeface="Wingdings 3" pitchFamily="18" charset="2"/>
              <a:buChar char=""/>
            </a:pPr>
            <a:endParaRPr lang="tr-TR" sz="1400" dirty="0" smtClean="0">
              <a:latin typeface="Arial" pitchFamily="34" charset="0"/>
              <a:cs typeface="Arial" pitchFamily="34" charset="0"/>
            </a:endParaRPr>
          </a:p>
          <a:p>
            <a:pPr marL="273050" indent="-273050" algn="just" eaLnBrk="0" hangingPunct="0">
              <a:spcBef>
                <a:spcPts val="600"/>
              </a:spcBef>
              <a:buClr>
                <a:schemeClr val="accent1"/>
              </a:buClr>
              <a:buSzPct val="76000"/>
              <a:buFont typeface="Wingdings 3" pitchFamily="18" charset="2"/>
              <a:buChar char=""/>
            </a:pPr>
            <a:endParaRPr lang="tr-TR" sz="1400" dirty="0" smtClean="0"/>
          </a:p>
          <a:p>
            <a:pPr marL="1187450" lvl="2" indent="-273050" algn="just" eaLnBrk="0" hangingPunct="0">
              <a:spcBef>
                <a:spcPts val="600"/>
              </a:spcBef>
              <a:buClr>
                <a:schemeClr val="accent1"/>
              </a:buClr>
              <a:buSzPct val="76000"/>
            </a:pPr>
            <a:endParaRPr lang="tr-TR" sz="1400" dirty="0" smtClean="0">
              <a:latin typeface="Arial" pitchFamily="34" charset="0"/>
              <a:cs typeface="Arial" pitchFamily="34" charset="0"/>
            </a:endParaRPr>
          </a:p>
          <a:p>
            <a:pPr marL="742950" lvl="1" indent="-285750" eaLnBrk="0" hangingPunct="0">
              <a:spcBef>
                <a:spcPts val="500"/>
              </a:spcBef>
              <a:buClr>
                <a:schemeClr val="accent2"/>
              </a:buClr>
              <a:buSzPct val="76000"/>
            </a:pPr>
            <a:endParaRPr lang="tr-TR" sz="1400" dirty="0" smtClean="0">
              <a:latin typeface="Arial" pitchFamily="34" charset="0"/>
              <a:cs typeface="Arial" pitchFamily="34" charset="0"/>
            </a:endParaRPr>
          </a:p>
        </p:txBody>
      </p:sp>
      <p:pic>
        <p:nvPicPr>
          <p:cNvPr id="11" name="Picture 2"/>
          <p:cNvPicPr>
            <a:picLocks noChangeAspect="1" noChangeArrowheads="1"/>
          </p:cNvPicPr>
          <p:nvPr/>
        </p:nvPicPr>
        <p:blipFill>
          <a:blip r:embed="rId3" cstate="print"/>
          <a:srcRect/>
          <a:stretch>
            <a:fillRect/>
          </a:stretch>
        </p:blipFill>
        <p:spPr bwMode="auto">
          <a:xfrm>
            <a:off x="5257800" y="3124200"/>
            <a:ext cx="3429000" cy="33528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50" name="Picture 2"/>
          <p:cNvPicPr>
            <a:picLocks noChangeAspect="1" noChangeArrowheads="1"/>
          </p:cNvPicPr>
          <p:nvPr/>
        </p:nvPicPr>
        <p:blipFill>
          <a:blip r:embed="rId4" cstate="print"/>
          <a:srcRect/>
          <a:stretch>
            <a:fillRect/>
          </a:stretch>
        </p:blipFill>
        <p:spPr bwMode="auto">
          <a:xfrm>
            <a:off x="1066800" y="6172200"/>
            <a:ext cx="2590800" cy="685800"/>
          </a:xfrm>
          <a:prstGeom prst="rect">
            <a:avLst/>
          </a:prstGeom>
          <a:noFill/>
          <a:ln w="9525">
            <a:noFill/>
            <a:miter lim="800000"/>
            <a:headEnd/>
            <a:tailEnd/>
          </a:ln>
          <a:effectLst/>
        </p:spPr>
      </p:pic>
      <p:sp>
        <p:nvSpPr>
          <p:cNvPr id="9" name="8 Slayt Numarası Yer Tutucusu"/>
          <p:cNvSpPr>
            <a:spLocks noGrp="1"/>
          </p:cNvSpPr>
          <p:nvPr>
            <p:ph type="sldNum" sz="quarter" idx="12"/>
          </p:nvPr>
        </p:nvSpPr>
        <p:spPr/>
        <p:txBody>
          <a:bodyPr/>
          <a:lstStyle/>
          <a:p>
            <a:pPr>
              <a:defRPr/>
            </a:pPr>
            <a:fld id="{328E5A88-54E6-4ADD-92C7-8B35F46C8A33}" type="slidenum">
              <a:rPr lang="en-US" smtClean="0"/>
              <a:pPr>
                <a:defRPr/>
              </a:pPr>
              <a:t>11</a:t>
            </a:fld>
            <a:endParaRPr lang="en-US"/>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p:cNvSpPr>
          <p:nvPr/>
        </p:nvSpPr>
        <p:spPr bwMode="auto">
          <a:xfrm>
            <a:off x="838200" y="914400"/>
            <a:ext cx="8839200" cy="990600"/>
          </a:xfrm>
          <a:prstGeom prst="rect">
            <a:avLst/>
          </a:prstGeom>
          <a:noFill/>
          <a:ln w="9525">
            <a:noFill/>
            <a:miter lim="800000"/>
            <a:headEnd/>
            <a:tailEnd/>
          </a:ln>
        </p:spPr>
        <p:txBody>
          <a:bodyPr anchor="b"/>
          <a:lstStyle/>
          <a:p>
            <a:r>
              <a:rPr lang="tr-TR" sz="2800" dirty="0" smtClean="0">
                <a:solidFill>
                  <a:schemeClr val="tx2"/>
                </a:solidFill>
                <a:latin typeface="Arial" charset="0"/>
              </a:rPr>
              <a:t>Çekirge Kaç Sıçrar ya da “Rastgele Yürüyüş” Problemi</a:t>
            </a:r>
            <a:endParaRPr lang="en-US" sz="2800" dirty="0">
              <a:solidFill>
                <a:schemeClr val="tx2"/>
              </a:solidFill>
              <a:latin typeface="Arial" charset="0"/>
            </a:endParaRPr>
          </a:p>
        </p:txBody>
      </p:sp>
      <p:sp>
        <p:nvSpPr>
          <p:cNvPr id="32781" name="Rectangle 1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30188"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Content Placeholder 2"/>
          <p:cNvSpPr txBox="1">
            <a:spLocks/>
          </p:cNvSpPr>
          <p:nvPr/>
        </p:nvSpPr>
        <p:spPr bwMode="auto">
          <a:xfrm>
            <a:off x="838200" y="2209800"/>
            <a:ext cx="8001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lvl="0" indent="-273050" algn="just" eaLnBrk="0" hangingPunct="0">
              <a:spcBef>
                <a:spcPts val="600"/>
              </a:spcBef>
              <a:buClr>
                <a:schemeClr val="accent1"/>
              </a:buClr>
              <a:buSzPct val="76000"/>
              <a:buFont typeface="Wingdings 3" pitchFamily="18" charset="2"/>
              <a:buChar char=""/>
            </a:pPr>
            <a:r>
              <a:rPr lang="tr-TR" sz="1600" dirty="0" smtClean="0">
                <a:latin typeface="Arial" pitchFamily="34" charset="0"/>
                <a:cs typeface="Arial" pitchFamily="34" charset="0"/>
              </a:rPr>
              <a:t>Denklem çözülürse,</a:t>
            </a: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indent="-273050" algn="just" eaLnBrk="0" hangingPunct="0">
              <a:spcBef>
                <a:spcPts val="600"/>
              </a:spcBef>
              <a:buClr>
                <a:schemeClr val="accent1"/>
              </a:buClr>
              <a:buSzPct val="76000"/>
              <a:buFont typeface="Wingdings 3" pitchFamily="18" charset="2"/>
              <a:buChar char=""/>
            </a:pPr>
            <a:r>
              <a:rPr lang="tr-TR" sz="1600" i="1" dirty="0" smtClean="0">
                <a:latin typeface="Arial" pitchFamily="34" charset="0"/>
                <a:cs typeface="Arial" pitchFamily="34" charset="0"/>
              </a:rPr>
              <a:t>p</a:t>
            </a:r>
            <a:r>
              <a:rPr lang="tr-TR" sz="1600" dirty="0" smtClean="0">
                <a:latin typeface="Arial" pitchFamily="34" charset="0"/>
                <a:cs typeface="Arial" pitchFamily="34" charset="0"/>
              </a:rPr>
              <a:t> ≤ </a:t>
            </a:r>
            <a:r>
              <a:rPr lang="tr-TR" sz="1600" i="1" dirty="0" smtClean="0">
                <a:latin typeface="Arial" pitchFamily="34" charset="0"/>
                <a:cs typeface="Arial" pitchFamily="34" charset="0"/>
              </a:rPr>
              <a:t>q</a:t>
            </a:r>
            <a:r>
              <a:rPr lang="tr-TR" sz="1600" dirty="0" smtClean="0">
                <a:latin typeface="Arial" pitchFamily="34" charset="0"/>
                <a:cs typeface="Arial" pitchFamily="34" charset="0"/>
              </a:rPr>
              <a:t> ise, </a:t>
            </a:r>
            <a:r>
              <a:rPr lang="tr-TR" sz="1600" i="1" dirty="0" smtClean="0">
                <a:latin typeface="Arial" pitchFamily="34" charset="0"/>
                <a:cs typeface="Arial" pitchFamily="34" charset="0"/>
              </a:rPr>
              <a:t>q ≥  p</a:t>
            </a:r>
            <a:r>
              <a:rPr lang="tr-TR" sz="1600" dirty="0" smtClean="0">
                <a:latin typeface="Arial" pitchFamily="34" charset="0"/>
                <a:cs typeface="Arial" pitchFamily="34" charset="0"/>
              </a:rPr>
              <a:t> olduğundan ve bu durumda olas(</a:t>
            </a:r>
            <a:r>
              <a:rPr lang="tr-TR" sz="1600" i="1" dirty="0" smtClean="0">
                <a:latin typeface="Arial" pitchFamily="34" charset="0"/>
                <a:cs typeface="Arial" pitchFamily="34" charset="0"/>
              </a:rPr>
              <a:t>q</a:t>
            </a:r>
            <a:r>
              <a:rPr lang="tr-TR" sz="1600" dirty="0" smtClean="0">
                <a:latin typeface="Arial" pitchFamily="34" charset="0"/>
                <a:cs typeface="Arial" pitchFamily="34" charset="0"/>
              </a:rPr>
              <a:t>, </a:t>
            </a:r>
            <a:r>
              <a:rPr lang="tr-TR" sz="1600" i="1" dirty="0" smtClean="0">
                <a:latin typeface="Arial" pitchFamily="34" charset="0"/>
                <a:cs typeface="Arial" pitchFamily="34" charset="0"/>
              </a:rPr>
              <a:t>p</a:t>
            </a:r>
            <a:r>
              <a:rPr lang="tr-TR" sz="1600" dirty="0" smtClean="0">
                <a:latin typeface="Arial" pitchFamily="34" charset="0"/>
                <a:cs typeface="Arial" pitchFamily="34" charset="0"/>
              </a:rPr>
              <a:t>) = 1 olduğundan,</a:t>
            </a: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lvl="0" indent="-273050" algn="just" eaLnBrk="0" hangingPunct="0">
              <a:spcBef>
                <a:spcPts val="600"/>
              </a:spcBef>
              <a:buClr>
                <a:schemeClr val="accent1"/>
              </a:buClr>
              <a:buSzPct val="76000"/>
              <a:buFont typeface="Wingdings 3" pitchFamily="18" charset="2"/>
              <a:buChar char=""/>
            </a:pPr>
            <a:r>
              <a:rPr lang="tr-TR" sz="1600" b="1" dirty="0" smtClean="0">
                <a:solidFill>
                  <a:srgbClr val="C00000"/>
                </a:solidFill>
                <a:latin typeface="Arial" pitchFamily="34" charset="0"/>
                <a:cs typeface="Arial" pitchFamily="34" charset="0"/>
              </a:rPr>
              <a:t>Demek ki, </a:t>
            </a:r>
            <a:r>
              <a:rPr lang="tr-TR" sz="1600" b="1" i="1" dirty="0" smtClean="0">
                <a:solidFill>
                  <a:srgbClr val="C00000"/>
                </a:solidFill>
                <a:latin typeface="Arial" pitchFamily="34" charset="0"/>
                <a:cs typeface="Arial" pitchFamily="34" charset="0"/>
              </a:rPr>
              <a:t>p</a:t>
            </a:r>
            <a:r>
              <a:rPr lang="tr-TR" sz="1600" b="1" dirty="0" smtClean="0">
                <a:solidFill>
                  <a:srgbClr val="C00000"/>
                </a:solidFill>
                <a:latin typeface="Arial" pitchFamily="34" charset="0"/>
                <a:cs typeface="Arial" pitchFamily="34" charset="0"/>
              </a:rPr>
              <a:t> ≤ </a:t>
            </a:r>
            <a:r>
              <a:rPr lang="tr-TR" sz="1600" b="1" i="1" dirty="0" smtClean="0">
                <a:solidFill>
                  <a:srgbClr val="C00000"/>
                </a:solidFill>
                <a:latin typeface="Arial" pitchFamily="34" charset="0"/>
                <a:cs typeface="Arial" pitchFamily="34" charset="0"/>
              </a:rPr>
              <a:t>q</a:t>
            </a:r>
            <a:r>
              <a:rPr lang="tr-TR" sz="1600" b="1" dirty="0" smtClean="0">
                <a:solidFill>
                  <a:srgbClr val="C00000"/>
                </a:solidFill>
                <a:latin typeface="Arial" pitchFamily="34" charset="0"/>
                <a:cs typeface="Arial" pitchFamily="34" charset="0"/>
              </a:rPr>
              <a:t> olduğunda, </a:t>
            </a:r>
            <a:r>
              <a:rPr lang="tr-TR" sz="1600" b="1" i="1" dirty="0" smtClean="0">
                <a:solidFill>
                  <a:srgbClr val="C00000"/>
                </a:solidFill>
                <a:latin typeface="Arial" pitchFamily="34" charset="0"/>
                <a:cs typeface="Arial" pitchFamily="34" charset="0"/>
              </a:rPr>
              <a:t>x</a:t>
            </a:r>
            <a:r>
              <a:rPr lang="tr-TR" sz="1600" b="1" baseline="-25000" dirty="0" smtClean="0">
                <a:solidFill>
                  <a:srgbClr val="C00000"/>
                </a:solidFill>
                <a:latin typeface="Arial" pitchFamily="34" charset="0"/>
                <a:cs typeface="Arial" pitchFamily="34" charset="0"/>
              </a:rPr>
              <a:t>1</a:t>
            </a:r>
            <a:r>
              <a:rPr lang="tr-TR" sz="1600" b="1" dirty="0" smtClean="0">
                <a:solidFill>
                  <a:srgbClr val="C00000"/>
                </a:solidFill>
                <a:latin typeface="Arial" pitchFamily="34" charset="0"/>
                <a:cs typeface="Arial" pitchFamily="34" charset="0"/>
              </a:rPr>
              <a:t> = </a:t>
            </a:r>
            <a:r>
              <a:rPr lang="tr-TR" sz="1600" b="1" i="1" dirty="0" smtClean="0">
                <a:solidFill>
                  <a:srgbClr val="C00000"/>
                </a:solidFill>
                <a:latin typeface="Arial" pitchFamily="34" charset="0"/>
                <a:cs typeface="Arial" pitchFamily="34" charset="0"/>
              </a:rPr>
              <a:t>p</a:t>
            </a:r>
            <a:r>
              <a:rPr lang="tr-TR" sz="1600" b="1" dirty="0" smtClean="0">
                <a:solidFill>
                  <a:srgbClr val="C00000"/>
                </a:solidFill>
                <a:latin typeface="Arial" pitchFamily="34" charset="0"/>
                <a:cs typeface="Arial" pitchFamily="34" charset="0"/>
              </a:rPr>
              <a:t>/</a:t>
            </a:r>
            <a:r>
              <a:rPr lang="tr-TR" sz="1600" b="1" i="1" dirty="0" smtClean="0">
                <a:solidFill>
                  <a:srgbClr val="C00000"/>
                </a:solidFill>
                <a:latin typeface="Arial" pitchFamily="34" charset="0"/>
                <a:cs typeface="Arial" pitchFamily="34" charset="0"/>
              </a:rPr>
              <a:t>q</a:t>
            </a:r>
            <a:r>
              <a:rPr lang="tr-TR" sz="1600" b="1" dirty="0" smtClean="0">
                <a:solidFill>
                  <a:srgbClr val="C00000"/>
                </a:solidFill>
                <a:latin typeface="Arial" pitchFamily="34" charset="0"/>
                <a:cs typeface="Arial" pitchFamily="34" charset="0"/>
              </a:rPr>
              <a:t> imiş. Dolayısıyla </a:t>
            </a:r>
            <a:r>
              <a:rPr lang="tr-TR" sz="1600" b="1" i="1" dirty="0" smtClean="0">
                <a:solidFill>
                  <a:srgbClr val="C00000"/>
                </a:solidFill>
                <a:latin typeface="Arial" pitchFamily="34" charset="0"/>
                <a:cs typeface="Arial" pitchFamily="34" charset="0"/>
              </a:rPr>
              <a:t>x</a:t>
            </a:r>
            <a:r>
              <a:rPr lang="tr-TR" sz="1600" b="1" baseline="-25000" dirty="0" smtClean="0">
                <a:solidFill>
                  <a:srgbClr val="C00000"/>
                </a:solidFill>
                <a:latin typeface="Arial" pitchFamily="34" charset="0"/>
                <a:cs typeface="Arial" pitchFamily="34" charset="0"/>
              </a:rPr>
              <a:t>1000</a:t>
            </a:r>
            <a:r>
              <a:rPr lang="tr-TR" sz="1600" b="1" dirty="0" smtClean="0">
                <a:solidFill>
                  <a:srgbClr val="C00000"/>
                </a:solidFill>
                <a:latin typeface="Arial" pitchFamily="34" charset="0"/>
                <a:cs typeface="Arial" pitchFamily="34" charset="0"/>
              </a:rPr>
              <a:t> = (</a:t>
            </a:r>
            <a:r>
              <a:rPr lang="tr-TR" sz="1600" b="1" i="1" dirty="0" smtClean="0">
                <a:solidFill>
                  <a:srgbClr val="C00000"/>
                </a:solidFill>
                <a:latin typeface="Arial" pitchFamily="34" charset="0"/>
                <a:cs typeface="Arial" pitchFamily="34" charset="0"/>
              </a:rPr>
              <a:t>p</a:t>
            </a:r>
            <a:r>
              <a:rPr lang="tr-TR" sz="1600" b="1" dirty="0" smtClean="0">
                <a:solidFill>
                  <a:srgbClr val="C00000"/>
                </a:solidFill>
                <a:latin typeface="Arial" pitchFamily="34" charset="0"/>
                <a:cs typeface="Arial" pitchFamily="34" charset="0"/>
              </a:rPr>
              <a:t>/</a:t>
            </a:r>
            <a:r>
              <a:rPr lang="tr-TR" sz="1600" b="1" i="1" dirty="0" smtClean="0">
                <a:solidFill>
                  <a:srgbClr val="C00000"/>
                </a:solidFill>
                <a:latin typeface="Arial" pitchFamily="34" charset="0"/>
                <a:cs typeface="Arial" pitchFamily="34" charset="0"/>
              </a:rPr>
              <a:t>q</a:t>
            </a:r>
            <a:r>
              <a:rPr lang="tr-TR" sz="1600" b="1" dirty="0" smtClean="0">
                <a:solidFill>
                  <a:srgbClr val="C00000"/>
                </a:solidFill>
                <a:latin typeface="Arial" pitchFamily="34" charset="0"/>
                <a:cs typeface="Arial" pitchFamily="34" charset="0"/>
              </a:rPr>
              <a:t>)</a:t>
            </a:r>
            <a:r>
              <a:rPr lang="tr-TR" sz="1600" b="1" baseline="30000" dirty="0" smtClean="0">
                <a:solidFill>
                  <a:srgbClr val="C00000"/>
                </a:solidFill>
                <a:latin typeface="Arial" pitchFamily="34" charset="0"/>
                <a:cs typeface="Arial" pitchFamily="34" charset="0"/>
              </a:rPr>
              <a:t>1000’ </a:t>
            </a:r>
            <a:r>
              <a:rPr lang="tr-TR" sz="1600" b="1" dirty="0" smtClean="0">
                <a:solidFill>
                  <a:srgbClr val="C00000"/>
                </a:solidFill>
                <a:latin typeface="Arial" pitchFamily="34" charset="0"/>
                <a:cs typeface="Arial" pitchFamily="34" charset="0"/>
              </a:rPr>
              <a:t>dir, genellikle oldukça küçük bir olasılıktır.</a:t>
            </a:r>
          </a:p>
          <a:p>
            <a:pPr marL="730250" lvl="1" indent="-273050" algn="just" eaLnBrk="0" hangingPunct="0">
              <a:spcBef>
                <a:spcPts val="600"/>
              </a:spcBef>
              <a:buClr>
                <a:schemeClr val="accent1"/>
              </a:buClr>
              <a:buSzPct val="76000"/>
              <a:buFont typeface="Wingdings 3" pitchFamily="18" charset="2"/>
              <a:buChar char=""/>
            </a:pPr>
            <a:endParaRPr lang="tr-TR" sz="1600" dirty="0" smtClean="0">
              <a:latin typeface="Arial" pitchFamily="34" charset="0"/>
              <a:cs typeface="Arial" pitchFamily="34" charset="0"/>
            </a:endParaRPr>
          </a:p>
          <a:p>
            <a:pPr marL="273050" indent="-273050" algn="just" eaLnBrk="0" hangingPunct="0">
              <a:spcBef>
                <a:spcPts val="600"/>
              </a:spcBef>
              <a:buClr>
                <a:schemeClr val="accent1"/>
              </a:buClr>
              <a:buSzPct val="76000"/>
              <a:buFont typeface="Wingdings 3" pitchFamily="18" charset="2"/>
              <a:buChar char=""/>
            </a:pPr>
            <a:endParaRPr lang="tr-TR" sz="1600" dirty="0" smtClean="0"/>
          </a:p>
          <a:p>
            <a:pPr marL="1187450" lvl="2" indent="-273050" algn="just" eaLnBrk="0" hangingPunct="0">
              <a:spcBef>
                <a:spcPts val="600"/>
              </a:spcBef>
              <a:buClr>
                <a:schemeClr val="accent1"/>
              </a:buClr>
              <a:buSzPct val="76000"/>
            </a:pPr>
            <a:endParaRPr lang="tr-TR" sz="1500" dirty="0" smtClean="0">
              <a:latin typeface="Arial" pitchFamily="34" charset="0"/>
              <a:cs typeface="Arial" pitchFamily="34" charset="0"/>
            </a:endParaRPr>
          </a:p>
          <a:p>
            <a:pPr marL="742950" lvl="1" indent="-285750" eaLnBrk="0" hangingPunct="0">
              <a:spcBef>
                <a:spcPts val="500"/>
              </a:spcBef>
              <a:buClr>
                <a:schemeClr val="accent2"/>
              </a:buClr>
              <a:buSzPct val="76000"/>
            </a:pPr>
            <a:endParaRPr lang="tr-TR" sz="1500"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752600" y="2743200"/>
            <a:ext cx="2428875" cy="6858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676400" y="3810000"/>
            <a:ext cx="5929313" cy="685800"/>
          </a:xfrm>
          <a:prstGeom prst="rect">
            <a:avLst/>
          </a:prstGeom>
          <a:noFill/>
          <a:ln w="9525">
            <a:noFill/>
            <a:miter lim="800000"/>
            <a:headEnd/>
            <a:tailEnd/>
          </a:ln>
          <a:effectLst/>
        </p:spPr>
      </p:pic>
      <p:sp>
        <p:nvSpPr>
          <p:cNvPr id="14" name="13 Yukarı Bükülü Ok"/>
          <p:cNvSpPr/>
          <p:nvPr/>
        </p:nvSpPr>
        <p:spPr>
          <a:xfrm rot="10800000">
            <a:off x="1828801" y="3238500"/>
            <a:ext cx="428625" cy="6858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075" name="Picture 3"/>
          <p:cNvPicPr>
            <a:picLocks noChangeAspect="1" noChangeArrowheads="1"/>
          </p:cNvPicPr>
          <p:nvPr/>
        </p:nvPicPr>
        <p:blipFill>
          <a:blip r:embed="rId5" cstate="print"/>
          <a:srcRect/>
          <a:stretch>
            <a:fillRect/>
          </a:stretch>
        </p:blipFill>
        <p:spPr bwMode="auto">
          <a:xfrm>
            <a:off x="1981200" y="5181600"/>
            <a:ext cx="2428875" cy="990600"/>
          </a:xfrm>
          <a:prstGeom prst="rect">
            <a:avLst/>
          </a:prstGeom>
          <a:noFill/>
          <a:ln w="9525">
            <a:noFill/>
            <a:miter lim="800000"/>
            <a:headEnd/>
            <a:tailEnd/>
          </a:ln>
          <a:effectLst/>
        </p:spPr>
      </p:pic>
      <p:sp>
        <p:nvSpPr>
          <p:cNvPr id="15" name="14 Metin kutusu"/>
          <p:cNvSpPr txBox="1"/>
          <p:nvPr/>
        </p:nvSpPr>
        <p:spPr>
          <a:xfrm>
            <a:off x="4267200" y="5410200"/>
            <a:ext cx="913905" cy="338554"/>
          </a:xfrm>
          <a:prstGeom prst="rect">
            <a:avLst/>
          </a:prstGeom>
          <a:noFill/>
        </p:spPr>
        <p:txBody>
          <a:bodyPr wrap="none" rtlCol="0">
            <a:spAutoFit/>
          </a:bodyPr>
          <a:lstStyle/>
          <a:p>
            <a:r>
              <a:rPr lang="tr-TR" sz="1600" dirty="0" smtClean="0">
                <a:latin typeface="Arial" pitchFamily="34" charset="0"/>
                <a:cs typeface="Arial" pitchFamily="34" charset="0"/>
              </a:rPr>
              <a:t>bulunur.</a:t>
            </a:r>
            <a:endParaRPr lang="tr-TR" sz="1600" dirty="0">
              <a:latin typeface="Arial" pitchFamily="34" charset="0"/>
              <a:cs typeface="Arial" pitchFamily="34" charset="0"/>
            </a:endParaRPr>
          </a:p>
        </p:txBody>
      </p:sp>
      <p:sp>
        <p:nvSpPr>
          <p:cNvPr id="12" name="11 Slayt Numarası Yer Tutucusu"/>
          <p:cNvSpPr>
            <a:spLocks noGrp="1"/>
          </p:cNvSpPr>
          <p:nvPr>
            <p:ph type="sldNum" sz="quarter" idx="12"/>
          </p:nvPr>
        </p:nvSpPr>
        <p:spPr/>
        <p:txBody>
          <a:bodyPr/>
          <a:lstStyle/>
          <a:p>
            <a:pPr>
              <a:defRPr/>
            </a:pPr>
            <a:fld id="{328E5A88-54E6-4ADD-92C7-8B35F46C8A33}" type="slidenum">
              <a:rPr lang="en-US" smtClean="0"/>
              <a:pPr>
                <a:defRPr/>
              </a:pPr>
              <a:t>12</a:t>
            </a:fld>
            <a:endParaRPr lang="en-US"/>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838200" y="990600"/>
            <a:ext cx="8458200" cy="990600"/>
          </a:xfrm>
        </p:spPr>
        <p:txBody>
          <a:bodyPr/>
          <a:lstStyle/>
          <a:p>
            <a:pPr eaLnBrk="1" hangingPunct="1"/>
            <a:r>
              <a:rPr lang="tr-TR" dirty="0" smtClean="0"/>
              <a:t>Kaynaklar</a:t>
            </a:r>
            <a:endParaRPr lang="en-US" dirty="0" smtClean="0"/>
          </a:p>
        </p:txBody>
      </p:sp>
      <p:sp>
        <p:nvSpPr>
          <p:cNvPr id="37889"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4B3CA52-944A-4199-A3EC-0F052B7D58DF}" type="slidenum">
              <a:rPr lang="en-US" smtClean="0">
                <a:latin typeface="Gill Sans MT" pitchFamily="34" charset="0"/>
                <a:cs typeface="Arial" charset="0"/>
              </a:rPr>
              <a:pPr fontAlgn="base">
                <a:spcBef>
                  <a:spcPct val="0"/>
                </a:spcBef>
                <a:spcAft>
                  <a:spcPct val="0"/>
                </a:spcAft>
              </a:pPr>
              <a:t>13</a:t>
            </a:fld>
            <a:endParaRPr lang="en-US" smtClean="0">
              <a:latin typeface="Gill Sans MT" pitchFamily="34" charset="0"/>
              <a:cs typeface="Arial" charset="0"/>
            </a:endParaRPr>
          </a:p>
        </p:txBody>
      </p:sp>
      <p:sp>
        <p:nvSpPr>
          <p:cNvPr id="6" name="5 Metin kutusu"/>
          <p:cNvSpPr txBox="1"/>
          <p:nvPr/>
        </p:nvSpPr>
        <p:spPr>
          <a:xfrm>
            <a:off x="990600" y="2667000"/>
            <a:ext cx="8153400" cy="3139321"/>
          </a:xfrm>
          <a:prstGeom prst="rect">
            <a:avLst/>
          </a:prstGeom>
          <a:noFill/>
        </p:spPr>
        <p:txBody>
          <a:bodyPr wrap="square" rtlCol="0">
            <a:spAutoFit/>
          </a:bodyPr>
          <a:lstStyle/>
          <a:p>
            <a:r>
              <a:rPr lang="tr-TR" dirty="0" smtClean="0"/>
              <a:t>[1] http://ocw.mit.edu/courses/electrical-engineering-and-computer-science/6-00-introduction-to-computer-science-and-programming-fall-2008/lecture-videos</a:t>
            </a:r>
            <a:r>
              <a:rPr lang="tr-TR" dirty="0" smtClean="0">
                <a:hlinkClick r:id="rId3"/>
              </a:rPr>
              <a:t>/</a:t>
            </a:r>
            <a:endParaRPr lang="tr-TR" dirty="0" smtClean="0"/>
          </a:p>
          <a:p>
            <a:endParaRPr lang="tr-TR" u="sng" dirty="0" smtClean="0"/>
          </a:p>
          <a:p>
            <a:r>
              <a:rPr lang="tr-TR" dirty="0" smtClean="0"/>
              <a:t>[2] </a:t>
            </a:r>
            <a:r>
              <a:rPr lang="tr-TR" dirty="0" smtClean="0">
                <a:hlinkClick r:id="rId4"/>
              </a:rPr>
              <a:t>http://www.</a:t>
            </a:r>
            <a:r>
              <a:rPr lang="tr-TR" dirty="0" err="1" smtClean="0">
                <a:hlinkClick r:id="rId4"/>
              </a:rPr>
              <a:t>alinesin</a:t>
            </a:r>
            <a:r>
              <a:rPr lang="tr-TR" dirty="0" smtClean="0">
                <a:hlinkClick r:id="rId4"/>
              </a:rPr>
              <a:t>.org/04.</a:t>
            </a:r>
            <a:r>
              <a:rPr lang="tr-TR" dirty="0" err="1" smtClean="0">
                <a:hlinkClick r:id="rId4"/>
              </a:rPr>
              <a:t>htm</a:t>
            </a:r>
            <a:r>
              <a:rPr lang="tr-TR" dirty="0" smtClean="0"/>
              <a:t> </a:t>
            </a:r>
          </a:p>
          <a:p>
            <a:endParaRPr lang="tr-TR" dirty="0" smtClean="0"/>
          </a:p>
          <a:p>
            <a:r>
              <a:rPr lang="tr-TR" dirty="0" smtClean="0"/>
              <a:t>[3] </a:t>
            </a:r>
            <a:r>
              <a:rPr lang="tr-TR" dirty="0" smtClean="0">
                <a:hlinkClick r:id="rId5"/>
              </a:rPr>
              <a:t>http://en.</a:t>
            </a:r>
            <a:r>
              <a:rPr lang="tr-TR" dirty="0" err="1" smtClean="0">
                <a:hlinkClick r:id="rId5"/>
              </a:rPr>
              <a:t>wikipedia</a:t>
            </a:r>
            <a:r>
              <a:rPr lang="tr-TR" dirty="0" smtClean="0">
                <a:hlinkClick r:id="rId5"/>
              </a:rPr>
              <a:t>.org/</a:t>
            </a:r>
            <a:r>
              <a:rPr lang="tr-TR" dirty="0" err="1" smtClean="0">
                <a:hlinkClick r:id="rId5"/>
              </a:rPr>
              <a:t>wiki</a:t>
            </a:r>
            <a:r>
              <a:rPr lang="tr-TR" dirty="0" smtClean="0">
                <a:hlinkClick r:id="rId5"/>
              </a:rPr>
              <a:t>/</a:t>
            </a:r>
            <a:r>
              <a:rPr lang="tr-TR" dirty="0" err="1" smtClean="0">
                <a:hlinkClick r:id="rId5"/>
              </a:rPr>
              <a:t>Random</a:t>
            </a:r>
            <a:r>
              <a:rPr lang="tr-TR" dirty="0" smtClean="0">
                <a:hlinkClick r:id="rId5"/>
              </a:rPr>
              <a:t>_</a:t>
            </a:r>
            <a:r>
              <a:rPr lang="tr-TR" dirty="0" err="1" smtClean="0">
                <a:hlinkClick r:id="rId5"/>
              </a:rPr>
              <a:t>walk</a:t>
            </a:r>
            <a:endParaRPr lang="tr-TR" dirty="0" smtClean="0"/>
          </a:p>
          <a:p>
            <a:endParaRPr lang="tr-TR" dirty="0" smtClean="0"/>
          </a:p>
          <a:p>
            <a:endParaRPr lang="tr-TR" dirty="0" smtClean="0"/>
          </a:p>
          <a:p>
            <a:r>
              <a:rPr lang="tr-TR" dirty="0" smtClean="0"/>
              <a:t>[4] http://webphysics.davidson.edu/webtalks/clark/onedimensionalwalk.html</a:t>
            </a:r>
            <a:endParaRPr lang="en-US" dirty="0" smtClean="0"/>
          </a:p>
          <a:p>
            <a:r>
              <a:rPr lang="en-US" dirty="0" smtClean="0"/>
              <a:t/>
            </a:r>
            <a:br>
              <a:rPr lang="en-US" dirty="0" smtClean="0"/>
            </a:br>
            <a:endParaRPr lang="tr-TR" dirty="0" smtClean="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pPr eaLnBrk="1" hangingPunct="1"/>
            <a:r>
              <a:rPr lang="tr-TR" dirty="0" smtClean="0"/>
              <a:t>İçerik</a:t>
            </a:r>
            <a:endParaRPr lang="en-US"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2</a:t>
            </a:fld>
            <a:endParaRPr lang="en-US" smtClean="0">
              <a:latin typeface="Gill Sans MT" pitchFamily="34" charset="0"/>
              <a:cs typeface="Arial" charset="0"/>
            </a:endParaRPr>
          </a:p>
        </p:txBody>
      </p:sp>
      <p:sp>
        <p:nvSpPr>
          <p:cNvPr id="15363" name="4 Metin kutusu"/>
          <p:cNvSpPr txBox="1">
            <a:spLocks noChangeArrowheads="1"/>
          </p:cNvSpPr>
          <p:nvPr/>
        </p:nvSpPr>
        <p:spPr bwMode="auto">
          <a:xfrm>
            <a:off x="0" y="0"/>
            <a:ext cx="3810000" cy="923925"/>
          </a:xfrm>
          <a:prstGeom prst="rect">
            <a:avLst/>
          </a:prstGeom>
          <a:solidFill>
            <a:schemeClr val="bg1"/>
          </a:solidFill>
          <a:ln w="9525">
            <a:noFill/>
            <a:miter lim="800000"/>
            <a:headEnd/>
            <a:tailEnd/>
          </a:ln>
        </p:spPr>
        <p:txBody>
          <a:bodyPr>
            <a:spAutoFit/>
          </a:bodyPr>
          <a:lstStyle/>
          <a:p>
            <a:endParaRPr lang="tr-TR"/>
          </a:p>
          <a:p>
            <a:endParaRPr lang="tr-TR"/>
          </a:p>
          <a:p>
            <a:endParaRPr lang="tr-TR"/>
          </a:p>
        </p:txBody>
      </p:sp>
      <p:sp>
        <p:nvSpPr>
          <p:cNvPr id="6" name="Content Placeholder 2"/>
          <p:cNvSpPr txBox="1">
            <a:spLocks/>
          </p:cNvSpPr>
          <p:nvPr/>
        </p:nvSpPr>
        <p:spPr bwMode="auto">
          <a:xfrm>
            <a:off x="762000" y="2286000"/>
            <a:ext cx="8382000" cy="327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effectLst/>
              <a:uLnTx/>
              <a:uFillTx/>
              <a:latin typeface="Arial" charset="0"/>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effectLst/>
              <a:uLnTx/>
              <a:uFillTx/>
              <a:latin typeface="Arial" charset="0"/>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1" i="0" u="none" strike="noStrike" kern="1200" cap="none" spc="0" normalizeH="0" baseline="0" noProof="0" dirty="0" err="1" smtClean="0">
                <a:ln>
                  <a:noFill/>
                </a:ln>
                <a:effectLst/>
                <a:uLnTx/>
                <a:uFillTx/>
                <a:latin typeface="Arial" charset="0"/>
                <a:ea typeface="+mn-ea"/>
                <a:cs typeface="+mn-cs"/>
              </a:rPr>
              <a:t>Random</a:t>
            </a:r>
            <a:r>
              <a:rPr kumimoji="0" lang="tr-TR" sz="1600" b="1" i="0" u="none" strike="noStrike" kern="1200" cap="none" spc="0" normalizeH="0" noProof="0" dirty="0" smtClean="0">
                <a:ln>
                  <a:noFill/>
                </a:ln>
                <a:effectLst/>
                <a:uLnTx/>
                <a:uFillTx/>
                <a:latin typeface="Arial" charset="0"/>
                <a:ea typeface="+mn-ea"/>
                <a:cs typeface="+mn-cs"/>
              </a:rPr>
              <a:t>  </a:t>
            </a:r>
            <a:r>
              <a:rPr kumimoji="0" lang="tr-TR" sz="1600" b="1" i="0" u="none" strike="noStrike" kern="1200" cap="none" spc="0" normalizeH="0" noProof="0" dirty="0" err="1" smtClean="0">
                <a:ln>
                  <a:noFill/>
                </a:ln>
                <a:effectLst/>
                <a:uLnTx/>
                <a:uFillTx/>
                <a:latin typeface="Arial" charset="0"/>
                <a:ea typeface="+mn-ea"/>
                <a:cs typeface="+mn-cs"/>
              </a:rPr>
              <a:t>Walk</a:t>
            </a:r>
            <a:r>
              <a:rPr kumimoji="0" lang="tr-TR" sz="1600" b="1" i="0" u="none" strike="noStrike" kern="1200" cap="none" spc="0" normalizeH="0" noProof="0" dirty="0" smtClean="0">
                <a:ln>
                  <a:noFill/>
                </a:ln>
                <a:effectLst/>
                <a:uLnTx/>
                <a:uFillTx/>
                <a:latin typeface="Arial" charset="0"/>
                <a:ea typeface="+mn-ea"/>
                <a:cs typeface="+mn-cs"/>
              </a:rPr>
              <a:t> / Rastgele Yürüyüş Teoremi</a:t>
            </a:r>
            <a:endParaRPr kumimoji="0" lang="tr-TR" sz="1600" b="1" i="0" u="none" strike="noStrike" kern="1200" cap="none" spc="0" normalizeH="0" baseline="0" noProof="0" dirty="0" smtClean="0">
              <a:ln>
                <a:noFill/>
              </a:ln>
              <a:effectLst/>
              <a:uLnTx/>
              <a:uFillTx/>
              <a:latin typeface="Arial" charset="0"/>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kumimoji="0" lang="tr-TR" sz="1600" b="1" i="0" u="none" strike="noStrike" kern="1200" cap="none" spc="0" normalizeH="0" baseline="0" noProof="0" dirty="0" smtClean="0">
              <a:ln>
                <a:noFill/>
              </a:ln>
              <a:effectLst/>
              <a:uLnTx/>
              <a:uFillTx/>
              <a:latin typeface="Arial" charset="0"/>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1" i="0" u="none" strike="noStrike" kern="1200" cap="none" spc="0" normalizeH="0" baseline="0" noProof="0" dirty="0" smtClean="0">
                <a:ln>
                  <a:noFill/>
                </a:ln>
                <a:effectLst/>
                <a:uLnTx/>
                <a:uFillTx/>
                <a:latin typeface="Arial" charset="0"/>
                <a:ea typeface="+mn-ea"/>
                <a:cs typeface="+mn-cs"/>
              </a:rPr>
              <a:t>Çekirge</a:t>
            </a:r>
            <a:r>
              <a:rPr kumimoji="0" lang="tr-TR" sz="1600" b="1" i="0" u="none" strike="noStrike" kern="1200" cap="none" spc="0" normalizeH="0" noProof="0" dirty="0" smtClean="0">
                <a:ln>
                  <a:noFill/>
                </a:ln>
                <a:effectLst/>
                <a:uLnTx/>
                <a:uFillTx/>
                <a:latin typeface="Arial" charset="0"/>
                <a:ea typeface="+mn-ea"/>
                <a:cs typeface="+mn-cs"/>
              </a:rPr>
              <a:t> Kaç Sıçrar ya da Rastgele Yürüyüş Problemi ve Çözümü</a:t>
            </a:r>
            <a:endParaRPr kumimoji="0" lang="tr-TR" sz="1600" b="1" i="0" u="none" strike="noStrike" kern="1200" cap="none" spc="0" normalizeH="0" baseline="0" noProof="0" dirty="0" smtClean="0">
              <a:ln>
                <a:noFill/>
              </a:ln>
              <a:effectLst/>
              <a:uLnTx/>
              <a:uFillTx/>
              <a:latin typeface="Arial" charset="0"/>
              <a:ea typeface="+mn-ea"/>
              <a:cs typeface="+mn-cs"/>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pPr eaLnBrk="1" hangingPunct="1"/>
            <a:r>
              <a:rPr lang="tr-TR" dirty="0" err="1" smtClean="0"/>
              <a:t>Rassal</a:t>
            </a:r>
            <a:r>
              <a:rPr lang="tr-TR" dirty="0" smtClean="0"/>
              <a:t> Yürüyüş (</a:t>
            </a:r>
            <a:r>
              <a:rPr lang="tr-TR" dirty="0" err="1" smtClean="0"/>
              <a:t>Random</a:t>
            </a:r>
            <a:r>
              <a:rPr lang="tr-TR" dirty="0" smtClean="0"/>
              <a:t> </a:t>
            </a:r>
            <a:r>
              <a:rPr lang="tr-TR" dirty="0" err="1" smtClean="0"/>
              <a:t>Walk</a:t>
            </a:r>
            <a:r>
              <a:rPr lang="tr-TR" dirty="0" smtClean="0"/>
              <a:t>) Kuramı</a:t>
            </a:r>
            <a:endParaRPr lang="en-US"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3</a:t>
            </a:fld>
            <a:endParaRPr lang="en-US" smtClean="0">
              <a:latin typeface="Gill Sans MT" pitchFamily="34" charset="0"/>
              <a:cs typeface="Arial" charset="0"/>
            </a:endParaRPr>
          </a:p>
        </p:txBody>
      </p:sp>
      <p:sp>
        <p:nvSpPr>
          <p:cNvPr id="15361" name="Content Placeholder 2"/>
          <p:cNvSpPr>
            <a:spLocks noGrp="1"/>
          </p:cNvSpPr>
          <p:nvPr>
            <p:ph sz="quarter" idx="4294967295"/>
          </p:nvPr>
        </p:nvSpPr>
        <p:spPr>
          <a:xfrm>
            <a:off x="533400" y="2133600"/>
            <a:ext cx="8229600" cy="4937125"/>
          </a:xfrm>
        </p:spPr>
        <p:txBody>
          <a:bodyPr/>
          <a:lstStyle/>
          <a:p>
            <a:pPr eaLnBrk="1" hangingPunct="1"/>
            <a:endParaRPr lang="tr-TR" sz="1600" dirty="0" smtClean="0">
              <a:latin typeface="Arial" pitchFamily="34" charset="0"/>
              <a:cs typeface="Arial" pitchFamily="34" charset="0"/>
            </a:endParaRPr>
          </a:p>
          <a:p>
            <a:pPr eaLnBrk="1" hangingPunct="1"/>
            <a:r>
              <a:rPr lang="tr-TR" sz="1600" dirty="0" smtClean="0">
                <a:latin typeface="Arial" pitchFamily="34" charset="0"/>
                <a:cs typeface="Arial" pitchFamily="34" charset="0"/>
              </a:rPr>
              <a:t>Rastgele yürüyüş terimi ilk olarak 1905 yılında Karl </a:t>
            </a:r>
            <a:r>
              <a:rPr lang="tr-TR" sz="1600" dirty="0" err="1" smtClean="0">
                <a:latin typeface="Arial" pitchFamily="34" charset="0"/>
                <a:cs typeface="Arial" pitchFamily="34" charset="0"/>
              </a:rPr>
              <a:t>Peason</a:t>
            </a:r>
            <a:r>
              <a:rPr lang="tr-TR" sz="1600" dirty="0" smtClean="0">
                <a:latin typeface="Arial" pitchFamily="34" charset="0"/>
                <a:cs typeface="Arial" pitchFamily="34" charset="0"/>
              </a:rPr>
              <a:t> tarafından ortaya atılmıştır.</a:t>
            </a:r>
          </a:p>
          <a:p>
            <a:pPr eaLnBrk="1" hangingPunct="1"/>
            <a:endParaRPr lang="tr-TR" sz="1600" dirty="0" smtClean="0">
              <a:latin typeface="Arial" pitchFamily="34" charset="0"/>
              <a:cs typeface="Arial" pitchFamily="34" charset="0"/>
            </a:endParaRPr>
          </a:p>
          <a:p>
            <a:pPr eaLnBrk="1" hangingPunct="1"/>
            <a:r>
              <a:rPr lang="tr-TR" sz="1600" dirty="0" smtClean="0">
                <a:latin typeface="Arial" pitchFamily="34" charset="0"/>
                <a:cs typeface="Arial" pitchFamily="34" charset="0"/>
              </a:rPr>
              <a:t>Bir ekonomik terim olan bu kuram; ilk olarak 1964 yılında Paul H. </a:t>
            </a:r>
            <a:r>
              <a:rPr lang="tr-TR" sz="1600" dirty="0" err="1" smtClean="0">
                <a:latin typeface="Arial" pitchFamily="34" charset="0"/>
                <a:cs typeface="Arial" pitchFamily="34" charset="0"/>
              </a:rPr>
              <a:t>Cootner</a:t>
            </a:r>
            <a:r>
              <a:rPr lang="tr-TR" sz="1600" dirty="0" smtClean="0">
                <a:latin typeface="Arial" pitchFamily="34" charset="0"/>
                <a:cs typeface="Arial" pitchFamily="34" charset="0"/>
              </a:rPr>
              <a:t> tarafından yazılan “</a:t>
            </a:r>
            <a:r>
              <a:rPr lang="tr-TR" sz="1600" dirty="0" err="1" smtClean="0">
                <a:latin typeface="Arial" pitchFamily="34" charset="0"/>
                <a:cs typeface="Arial" pitchFamily="34" charset="0"/>
              </a:rPr>
              <a:t>The</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Random</a:t>
            </a:r>
            <a:r>
              <a:rPr lang="tr-TR" sz="1600" dirty="0" smtClean="0">
                <a:latin typeface="Arial" pitchFamily="34" charset="0"/>
                <a:cs typeface="Arial" pitchFamily="34" charset="0"/>
              </a:rPr>
              <a:t> </a:t>
            </a:r>
            <a:r>
              <a:rPr lang="tr-TR" sz="1600" dirty="0" err="1" smtClean="0">
                <a:latin typeface="Arial" pitchFamily="34" charset="0"/>
                <a:cs typeface="Arial" pitchFamily="34" charset="0"/>
              </a:rPr>
              <a:t>Character</a:t>
            </a:r>
            <a:r>
              <a:rPr lang="tr-TR" sz="1600" dirty="0" smtClean="0">
                <a:latin typeface="Arial" pitchFamily="34" charset="0"/>
                <a:cs typeface="Arial" pitchFamily="34" charset="0"/>
              </a:rPr>
              <a:t> of </a:t>
            </a:r>
            <a:r>
              <a:rPr lang="tr-TR" sz="1600" dirty="0" err="1" smtClean="0">
                <a:latin typeface="Arial" pitchFamily="34" charset="0"/>
                <a:cs typeface="Arial" pitchFamily="34" charset="0"/>
              </a:rPr>
              <a:t>Stock</a:t>
            </a:r>
            <a:r>
              <a:rPr lang="tr-TR" sz="1600" dirty="0" smtClean="0">
                <a:latin typeface="Arial" pitchFamily="34" charset="0"/>
                <a:cs typeface="Arial" pitchFamily="34" charset="0"/>
              </a:rPr>
              <a:t> Market </a:t>
            </a:r>
            <a:r>
              <a:rPr lang="tr-TR" sz="1600" dirty="0" err="1" smtClean="0">
                <a:latin typeface="Arial" pitchFamily="34" charset="0"/>
                <a:cs typeface="Arial" pitchFamily="34" charset="0"/>
              </a:rPr>
              <a:t>Prices</a:t>
            </a:r>
            <a:r>
              <a:rPr lang="tr-TR" sz="1600" dirty="0" smtClean="0">
                <a:latin typeface="Arial" pitchFamily="34" charset="0"/>
                <a:cs typeface="Arial" pitchFamily="34" charset="0"/>
              </a:rPr>
              <a:t>” isimli kitapta tanıtılmıştır.</a:t>
            </a:r>
          </a:p>
          <a:p>
            <a:pPr eaLnBrk="1" hangingPunct="1"/>
            <a:endParaRPr lang="tr-TR" sz="1600" dirty="0" smtClean="0">
              <a:latin typeface="Arial" pitchFamily="34" charset="0"/>
              <a:cs typeface="Arial" pitchFamily="34" charset="0"/>
            </a:endParaRPr>
          </a:p>
          <a:p>
            <a:pPr eaLnBrk="1" hangingPunct="1"/>
            <a:r>
              <a:rPr lang="tr-TR" sz="1600" dirty="0" smtClean="0">
                <a:latin typeface="Arial" pitchFamily="34" charset="0"/>
                <a:cs typeface="Arial" pitchFamily="34" charset="0"/>
              </a:rPr>
              <a:t> Fiyatların kendi gerçek değerleri etrafında rastlantısal olarak salındığını savunan “etkin piyasa hipotezi’ ne dayanır. Kuram aynı zamanda, “piyasayı bozabilecek” herhangi bir girişime karşı izlenecek en iyi piyasa stratejisini de belirlemeye yarar.</a:t>
            </a:r>
            <a:br>
              <a:rPr lang="tr-TR" sz="1600" dirty="0" smtClean="0">
                <a:latin typeface="Arial" pitchFamily="34" charset="0"/>
                <a:cs typeface="Arial" pitchFamily="34" charset="0"/>
              </a:rPr>
            </a:br>
            <a:endParaRPr lang="tr-TR" sz="1600" dirty="0" smtClean="0">
              <a:latin typeface="Arial" pitchFamily="34" charset="0"/>
              <a:cs typeface="Arial" pitchFamily="34" charset="0"/>
            </a:endParaRPr>
          </a:p>
          <a:p>
            <a:pPr algn="just" eaLnBrk="1" hangingPunct="1"/>
            <a:r>
              <a:rPr lang="tr-TR" sz="1600" dirty="0" err="1" smtClean="0">
                <a:latin typeface="Arial" pitchFamily="34" charset="0"/>
                <a:cs typeface="Arial" pitchFamily="34" charset="0"/>
              </a:rPr>
              <a:t>Rassal</a:t>
            </a:r>
            <a:r>
              <a:rPr lang="tr-TR" sz="1600" dirty="0" smtClean="0">
                <a:latin typeface="Arial" pitchFamily="34" charset="0"/>
                <a:cs typeface="Arial" pitchFamily="34" charset="0"/>
              </a:rPr>
              <a:t> Yürüyüş Kuramı, fiyat değişikliklerinin “seri olarak bağımsız” olduğunu ve fiyatın, gelecekteki fiyatın yönü için güvenilir bir gösterge olmadığını savunur. Diğer bir deyişle, fiyat hareketi tamamen </a:t>
            </a:r>
            <a:r>
              <a:rPr lang="tr-TR" sz="1600" dirty="0" err="1" smtClean="0">
                <a:latin typeface="Arial" pitchFamily="34" charset="0"/>
                <a:cs typeface="Arial" pitchFamily="34" charset="0"/>
              </a:rPr>
              <a:t>raslantısaldır</a:t>
            </a:r>
            <a:r>
              <a:rPr lang="tr-TR" sz="1600" dirty="0" smtClean="0">
                <a:latin typeface="Arial" pitchFamily="34" charset="0"/>
                <a:cs typeface="Arial" pitchFamily="34" charset="0"/>
              </a:rPr>
              <a:t>. Bu nedenle önceden tahmin yapılamaz. </a:t>
            </a:r>
          </a:p>
          <a:p>
            <a:pPr algn="just" eaLnBrk="1" hangingPunct="1"/>
            <a:endParaRPr lang="tr-TR" sz="1600" dirty="0" smtClean="0">
              <a:latin typeface="Arial" pitchFamily="34" charset="0"/>
              <a:cs typeface="Arial" pitchFamily="34" charset="0"/>
            </a:endParaRPr>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7F7FBFD1-72DD-4B3A-BD38-5D7C120F87BB}" type="slidenum">
              <a:rPr lang="en-US" smtClean="0">
                <a:latin typeface="Gill Sans MT" pitchFamily="34" charset="0"/>
                <a:cs typeface="Arial" charset="0"/>
              </a:rPr>
              <a:pPr fontAlgn="base">
                <a:spcBef>
                  <a:spcPct val="0"/>
                </a:spcBef>
                <a:spcAft>
                  <a:spcPct val="0"/>
                </a:spcAft>
              </a:pPr>
              <a:t>4</a:t>
            </a:fld>
            <a:endParaRPr lang="en-US" smtClean="0">
              <a:latin typeface="Gill Sans MT" pitchFamily="34" charset="0"/>
              <a:cs typeface="Arial" charset="0"/>
            </a:endParaRPr>
          </a:p>
        </p:txBody>
      </p:sp>
      <p:sp>
        <p:nvSpPr>
          <p:cNvPr id="17409" name="Content Placeholder 2"/>
          <p:cNvSpPr>
            <a:spLocks noGrp="1"/>
          </p:cNvSpPr>
          <p:nvPr>
            <p:ph sz="quarter" idx="4294967295"/>
          </p:nvPr>
        </p:nvSpPr>
        <p:spPr>
          <a:xfrm>
            <a:off x="914400" y="2286000"/>
            <a:ext cx="8382000" cy="4937125"/>
          </a:xfrm>
        </p:spPr>
        <p:txBody>
          <a:bodyPr/>
          <a:lstStyle/>
          <a:p>
            <a:pPr>
              <a:buFont typeface="Wingdings 3" pitchFamily="18" charset="2"/>
              <a:buNone/>
            </a:pPr>
            <a:endParaRPr lang="tr-TR" sz="1600" dirty="0" smtClean="0"/>
          </a:p>
          <a:p>
            <a:pPr>
              <a:buFont typeface="Wingdings 3" pitchFamily="18" charset="2"/>
              <a:buNone/>
            </a:pPr>
            <a:endParaRPr lang="tr-TR" sz="1600" dirty="0" smtClean="0"/>
          </a:p>
          <a:p>
            <a:r>
              <a:rPr lang="tr-TR" sz="1600" dirty="0" smtClean="0"/>
              <a:t>Bu kuram, bilgisayar, ekoloji, fizik, ekonomi, olasılık gibi zaman içerisinde rastgele süreçlerden oluşan alanlarda kullanılmaktadır.</a:t>
            </a:r>
          </a:p>
          <a:p>
            <a:endParaRPr lang="tr-TR" sz="1600" dirty="0" smtClean="0"/>
          </a:p>
          <a:p>
            <a:r>
              <a:rPr lang="tr-TR" sz="1600" dirty="0" smtClean="0"/>
              <a:t>Örneğin; sıvı veya gaz moleküllerinin hareketi, bazı hayvanların yiyecek bulmak için kullandıkları yol dalgalı bir hisse senedinin fiyat ve bir kumarbazın mali durumu gibi rastlantısal süreçler bu modelle açıklanabilir.</a:t>
            </a:r>
          </a:p>
        </p:txBody>
      </p:sp>
      <p:sp>
        <p:nvSpPr>
          <p:cNvPr id="6" name="Rectangle 2"/>
          <p:cNvSpPr>
            <a:spLocks noGrp="1"/>
          </p:cNvSpPr>
          <p:nvPr>
            <p:ph type="title"/>
          </p:nvPr>
        </p:nvSpPr>
        <p:spPr>
          <a:xfrm>
            <a:off x="762000" y="762000"/>
            <a:ext cx="7924800" cy="1143000"/>
          </a:xfrm>
        </p:spPr>
        <p:txBody>
          <a:bodyPr/>
          <a:lstStyle/>
          <a:p>
            <a:pPr eaLnBrk="1" hangingPunct="1"/>
            <a:r>
              <a:rPr lang="tr-TR" dirty="0" err="1" smtClean="0"/>
              <a:t>Rassal</a:t>
            </a:r>
            <a:r>
              <a:rPr lang="tr-TR" dirty="0" smtClean="0"/>
              <a:t> Yürüyüş (</a:t>
            </a:r>
            <a:r>
              <a:rPr lang="tr-TR" dirty="0" err="1" smtClean="0"/>
              <a:t>Random</a:t>
            </a:r>
            <a:r>
              <a:rPr lang="tr-TR" dirty="0" smtClean="0"/>
              <a:t> </a:t>
            </a:r>
            <a:r>
              <a:rPr lang="tr-TR" dirty="0" err="1" smtClean="0"/>
              <a:t>Walk</a:t>
            </a:r>
            <a:r>
              <a:rPr lang="tr-TR" dirty="0" smtClean="0"/>
              <a:t>) Kuramı</a:t>
            </a:r>
            <a:endParaRPr lang="en-US" dirty="0" smtClean="0"/>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p:cNvSpPr>
          <p:nvPr>
            <p:ph type="title"/>
          </p:nvPr>
        </p:nvSpPr>
        <p:spPr>
          <a:xfrm>
            <a:off x="838200" y="914400"/>
            <a:ext cx="8839200" cy="990600"/>
          </a:xfrm>
        </p:spPr>
        <p:txBody>
          <a:bodyPr/>
          <a:lstStyle/>
          <a:p>
            <a:pPr eaLnBrk="1" hangingPunct="1"/>
            <a:r>
              <a:rPr lang="tr-TR" sz="2800" dirty="0" smtClean="0"/>
              <a:t>Çekirge Kaç Sıçrar ya da “Rastgele Yürüyüş” Problemi</a:t>
            </a:r>
            <a:endParaRPr lang="en-US" sz="2800" dirty="0" smtClean="0"/>
          </a:p>
        </p:txBody>
      </p:sp>
      <p:sp>
        <p:nvSpPr>
          <p:cNvPr id="19458"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9B0961B6-4E40-4446-AA04-16564F441894}" type="slidenum">
              <a:rPr lang="en-US" smtClean="0">
                <a:latin typeface="Gill Sans MT" pitchFamily="34" charset="0"/>
                <a:cs typeface="Arial" charset="0"/>
              </a:rPr>
              <a:pPr fontAlgn="base">
                <a:spcBef>
                  <a:spcPct val="0"/>
                </a:spcBef>
                <a:spcAft>
                  <a:spcPct val="0"/>
                </a:spcAft>
              </a:pPr>
              <a:t>5</a:t>
            </a:fld>
            <a:endParaRPr lang="en-US" smtClean="0">
              <a:latin typeface="Gill Sans MT" pitchFamily="34" charset="0"/>
              <a:cs typeface="Arial" charset="0"/>
            </a:endParaRPr>
          </a:p>
        </p:txBody>
      </p:sp>
      <p:sp>
        <p:nvSpPr>
          <p:cNvPr id="19457" name="Content Placeholder 2"/>
          <p:cNvSpPr>
            <a:spLocks noGrp="1"/>
          </p:cNvSpPr>
          <p:nvPr>
            <p:ph sz="quarter" idx="4294967295"/>
          </p:nvPr>
        </p:nvSpPr>
        <p:spPr>
          <a:xfrm>
            <a:off x="685800" y="2225675"/>
            <a:ext cx="8229600" cy="4937125"/>
          </a:xfrm>
        </p:spPr>
        <p:txBody>
          <a:bodyPr/>
          <a:lstStyle/>
          <a:p>
            <a:pPr algn="just"/>
            <a:r>
              <a:rPr lang="tr-TR" sz="2000" dirty="0" smtClean="0"/>
              <a:t>Düz ve uzun bir yol üzerinde çekirge öne ya da arkaya sadece 1 m sıçrayabiliyor. Belli bir olasılıkla öne, belli bir olasılıkla arkaya sıçrayabiliyor. </a:t>
            </a:r>
          </a:p>
          <a:p>
            <a:pPr marL="742950" lvl="1" indent="-285750"/>
            <a:r>
              <a:rPr lang="tr-TR" sz="1800" dirty="0" smtClean="0"/>
              <a:t>Çekirgenin sonlu bir zaman içinde, fakat zaman limiti olmaksızın 1000 m ileri gitme olasılığı kaçtır?</a:t>
            </a:r>
          </a:p>
          <a:p>
            <a:pPr marL="742950" lvl="1" indent="-285750"/>
            <a:endParaRPr lang="tr-TR" sz="1800" dirty="0" smtClean="0"/>
          </a:p>
          <a:p>
            <a:pPr marL="742950" lvl="1" indent="-285750"/>
            <a:endParaRPr lang="tr-TR" sz="1800" dirty="0" smtClean="0"/>
          </a:p>
          <a:p>
            <a:pPr marL="742950" lvl="1" indent="-285750"/>
            <a:endParaRPr lang="tr-TR" sz="1800" dirty="0" smtClean="0"/>
          </a:p>
          <a:p>
            <a:pPr marL="742950" lvl="1" indent="-285750"/>
            <a:endParaRPr lang="tr-TR" sz="1800" dirty="0" smtClean="0"/>
          </a:p>
          <a:p>
            <a:pPr marL="742950" lvl="1" indent="-285750"/>
            <a:r>
              <a:rPr lang="tr-TR" sz="1800" dirty="0" smtClean="0"/>
              <a:t>Diyelim ki ;</a:t>
            </a:r>
          </a:p>
          <a:p>
            <a:pPr marL="742950" lvl="1" indent="-285750">
              <a:buFont typeface="Wingdings 3" pitchFamily="18" charset="2"/>
              <a:buNone/>
            </a:pPr>
            <a:r>
              <a:rPr lang="tr-TR" sz="1800" dirty="0" smtClean="0"/>
              <a:t>	</a:t>
            </a:r>
            <a:r>
              <a:rPr lang="tr-TR" sz="1600" dirty="0" smtClean="0"/>
              <a:t>çekirge p olasılıkla ileri,</a:t>
            </a:r>
            <a:r>
              <a:rPr lang="tr-TR" sz="1800" dirty="0" smtClean="0"/>
              <a:t>                                               p+q=1</a:t>
            </a:r>
          </a:p>
          <a:p>
            <a:pPr marL="742950" lvl="1" indent="-285750">
              <a:buFont typeface="Wingdings 3" pitchFamily="18" charset="2"/>
              <a:buNone/>
            </a:pPr>
            <a:r>
              <a:rPr lang="tr-TR" sz="1800" dirty="0" smtClean="0"/>
              <a:t>    </a:t>
            </a:r>
            <a:r>
              <a:rPr lang="tr-TR" sz="1600" dirty="0" smtClean="0"/>
              <a:t>q olasılıkla geri sıçrasın.</a:t>
            </a:r>
          </a:p>
          <a:p>
            <a:pPr marL="742950" lvl="1" indent="-285750">
              <a:buFont typeface="Wingdings 3" pitchFamily="18" charset="2"/>
              <a:buNone/>
            </a:pPr>
            <a:r>
              <a:rPr lang="tr-TR" sz="1600" dirty="0" smtClean="0"/>
              <a:t>     Ayrıca başlangıç noktasının sağındaki ilk noktaya +1, solundaki noktaya -1 diyelim.</a:t>
            </a:r>
          </a:p>
          <a:p>
            <a:pPr marL="742950" lvl="1" indent="-285750">
              <a:buFont typeface="Wingdings 3" pitchFamily="18" charset="2"/>
              <a:buNone/>
            </a:pPr>
            <a:r>
              <a:rPr lang="tr-TR" sz="1600" dirty="0" smtClean="0"/>
              <a:t>   </a:t>
            </a:r>
          </a:p>
          <a:p>
            <a:pPr>
              <a:buFont typeface="Wingdings 3" pitchFamily="18" charset="2"/>
              <a:buNone/>
            </a:pPr>
            <a:endParaRPr lang="tr-TR" sz="1600" dirty="0" smtClean="0"/>
          </a:p>
        </p:txBody>
      </p:sp>
      <p:pic>
        <p:nvPicPr>
          <p:cNvPr id="19470" name="Picture 14"/>
          <p:cNvPicPr>
            <a:picLocks noChangeAspect="1" noChangeArrowheads="1"/>
          </p:cNvPicPr>
          <p:nvPr/>
        </p:nvPicPr>
        <p:blipFill>
          <a:blip r:embed="rId3" cstate="print"/>
          <a:srcRect/>
          <a:stretch>
            <a:fillRect/>
          </a:stretch>
        </p:blipFill>
        <p:spPr bwMode="auto">
          <a:xfrm>
            <a:off x="1371600" y="3825875"/>
            <a:ext cx="5257800" cy="714375"/>
          </a:xfrm>
          <a:prstGeom prst="rect">
            <a:avLst/>
          </a:prstGeom>
          <a:noFill/>
          <a:ln w="9525">
            <a:noFill/>
            <a:miter lim="800000"/>
            <a:headEnd/>
            <a:tailEnd/>
          </a:ln>
          <a:effectLst/>
        </p:spPr>
      </p:pic>
      <p:sp>
        <p:nvSpPr>
          <p:cNvPr id="19471" name="AutoShape 15"/>
          <p:cNvSpPr>
            <a:spLocks noChangeArrowheads="1"/>
          </p:cNvSpPr>
          <p:nvPr/>
        </p:nvSpPr>
        <p:spPr bwMode="auto">
          <a:xfrm>
            <a:off x="4343400" y="5486400"/>
            <a:ext cx="1295400" cy="381000"/>
          </a:xfrm>
          <a:prstGeom prst="rightArrow">
            <a:avLst>
              <a:gd name="adj1" fmla="val 50000"/>
              <a:gd name="adj2" fmla="val 120000"/>
            </a:avLst>
          </a:prstGeom>
          <a:solidFill>
            <a:schemeClr val="accent1"/>
          </a:solidFill>
          <a:ln w="9525">
            <a:solidFill>
              <a:schemeClr val="tx1"/>
            </a:solidFill>
            <a:miter lim="800000"/>
            <a:headEnd/>
            <a:tailEnd/>
          </a:ln>
          <a:effectLst/>
        </p:spPr>
        <p:txBody>
          <a:bodyPr wrap="none" anchor="ctr"/>
          <a:lstStyle/>
          <a:p>
            <a:endParaRPr lang="tr-TR"/>
          </a:p>
        </p:txBody>
      </p:sp>
      <p:sp>
        <p:nvSpPr>
          <p:cNvPr id="8" name="7 Aşağı Bükülü Ok"/>
          <p:cNvSpPr/>
          <p:nvPr/>
        </p:nvSpPr>
        <p:spPr>
          <a:xfrm>
            <a:off x="4343400" y="3825875"/>
            <a:ext cx="3810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1" name="10 Aşağı Bükülü Ok"/>
          <p:cNvSpPr/>
          <p:nvPr/>
        </p:nvSpPr>
        <p:spPr>
          <a:xfrm flipH="1">
            <a:off x="3733800" y="3851805"/>
            <a:ext cx="340146" cy="278870"/>
          </a:xfrm>
          <a:prstGeom prst="curvedDown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2" name="11 Oval"/>
          <p:cNvSpPr/>
          <p:nvPr/>
        </p:nvSpPr>
        <p:spPr>
          <a:xfrm>
            <a:off x="4038600" y="3825875"/>
            <a:ext cx="304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12 Şeritli Sağ Ok"/>
          <p:cNvSpPr/>
          <p:nvPr/>
        </p:nvSpPr>
        <p:spPr>
          <a:xfrm>
            <a:off x="4267200" y="4435475"/>
            <a:ext cx="838200" cy="152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13 Metin kutusu"/>
          <p:cNvSpPr txBox="1"/>
          <p:nvPr/>
        </p:nvSpPr>
        <p:spPr>
          <a:xfrm>
            <a:off x="5181600" y="4343400"/>
            <a:ext cx="381000" cy="369332"/>
          </a:xfrm>
          <a:prstGeom prst="rect">
            <a:avLst/>
          </a:prstGeom>
          <a:noFill/>
        </p:spPr>
        <p:txBody>
          <a:bodyPr wrap="square" rtlCol="0">
            <a:spAutoFit/>
          </a:bodyPr>
          <a:lstStyle/>
          <a:p>
            <a:r>
              <a:rPr lang="tr-TR" dirty="0" smtClean="0"/>
              <a:t>p</a:t>
            </a:r>
            <a:endParaRPr lang="tr-TR" dirty="0"/>
          </a:p>
        </p:txBody>
      </p:sp>
      <p:sp>
        <p:nvSpPr>
          <p:cNvPr id="15" name="14 Metin kutusu"/>
          <p:cNvSpPr txBox="1"/>
          <p:nvPr/>
        </p:nvSpPr>
        <p:spPr>
          <a:xfrm>
            <a:off x="2895600" y="4355068"/>
            <a:ext cx="381000" cy="369332"/>
          </a:xfrm>
          <a:prstGeom prst="rect">
            <a:avLst/>
          </a:prstGeom>
          <a:noFill/>
        </p:spPr>
        <p:txBody>
          <a:bodyPr wrap="square" rtlCol="0">
            <a:spAutoFit/>
          </a:bodyPr>
          <a:lstStyle/>
          <a:p>
            <a:r>
              <a:rPr lang="tr-TR" dirty="0" smtClean="0"/>
              <a:t>q</a:t>
            </a:r>
            <a:endParaRPr lang="tr-TR" dirty="0"/>
          </a:p>
        </p:txBody>
      </p:sp>
      <p:sp>
        <p:nvSpPr>
          <p:cNvPr id="17" name="16 Şeritli Sağ Ok"/>
          <p:cNvSpPr/>
          <p:nvPr/>
        </p:nvSpPr>
        <p:spPr>
          <a:xfrm flipH="1">
            <a:off x="3276600" y="4435475"/>
            <a:ext cx="838200" cy="152400"/>
          </a:xfrm>
          <a:prstGeom prst="stripedRight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C1F623DA-B2BC-4D46-8E90-5D1601A2692F}" type="slidenum">
              <a:rPr lang="en-US" smtClean="0">
                <a:latin typeface="Gill Sans MT" pitchFamily="34" charset="0"/>
                <a:cs typeface="Arial" charset="0"/>
              </a:rPr>
              <a:pPr fontAlgn="base">
                <a:spcBef>
                  <a:spcPct val="0"/>
                </a:spcBef>
                <a:spcAft>
                  <a:spcPct val="0"/>
                </a:spcAft>
              </a:pPr>
              <a:t>6</a:t>
            </a:fld>
            <a:endParaRPr lang="en-US" smtClean="0">
              <a:latin typeface="Gill Sans MT" pitchFamily="34" charset="0"/>
              <a:cs typeface="Arial" charset="0"/>
            </a:endParaRPr>
          </a:p>
        </p:txBody>
      </p:sp>
      <p:sp>
        <p:nvSpPr>
          <p:cNvPr id="10" name="Content Placeholder 2"/>
          <p:cNvSpPr txBox="1">
            <a:spLocks/>
          </p:cNvSpPr>
          <p:nvPr/>
        </p:nvSpPr>
        <p:spPr bwMode="auto">
          <a:xfrm>
            <a:off x="762000" y="2362200"/>
            <a:ext cx="80772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2000" b="0" i="0" u="none" strike="noStrike" kern="1200" cap="none" spc="0" normalizeH="0" baseline="0" noProof="0" dirty="0" smtClean="0">
                <a:ln>
                  <a:noFill/>
                </a:ln>
                <a:effectLst/>
                <a:uLnTx/>
                <a:uFillTx/>
                <a:latin typeface="Arial" charset="0"/>
                <a:ea typeface="+mn-ea"/>
                <a:cs typeface="+mn-cs"/>
              </a:rPr>
              <a:t>Elbette p ne kadar büyükse,</a:t>
            </a:r>
            <a:r>
              <a:rPr kumimoji="0" lang="tr-TR" sz="2000" b="0" i="0" u="none" strike="noStrike" kern="1200" cap="none" spc="0" normalizeH="0" noProof="0" dirty="0" smtClean="0">
                <a:ln>
                  <a:noFill/>
                </a:ln>
                <a:effectLst/>
                <a:uLnTx/>
                <a:uFillTx/>
                <a:latin typeface="Arial" charset="0"/>
                <a:ea typeface="+mn-ea"/>
                <a:cs typeface="+mn-cs"/>
              </a:rPr>
              <a:t> çekirgenin 1000 metre sağa gitme olasılığı da o kadar büyüktür.</a:t>
            </a:r>
            <a:r>
              <a:rPr kumimoji="0" lang="tr-TR" sz="2000" b="0" i="0" u="none" strike="noStrike" kern="1200" cap="none" spc="0" normalizeH="0" baseline="0" noProof="0" dirty="0" smtClean="0">
                <a:ln>
                  <a:noFill/>
                </a:ln>
                <a:effectLst/>
                <a:uLnTx/>
                <a:uFillTx/>
                <a:latin typeface="Arial" charset="0"/>
                <a:ea typeface="+mn-ea"/>
                <a:cs typeface="+mn-cs"/>
              </a:rPr>
              <a:t>. </a:t>
            </a:r>
          </a:p>
          <a:p>
            <a:pPr marL="742950" marR="0" lvl="1" indent="-285750" algn="l" defTabSz="914400" rtl="0" eaLnBrk="0" fontAlgn="base" latinLnBrk="0" hangingPunct="0">
              <a:lnSpc>
                <a:spcPct val="100000"/>
              </a:lnSpc>
              <a:spcBef>
                <a:spcPts val="500"/>
              </a:spcBef>
              <a:spcAft>
                <a:spcPct val="0"/>
              </a:spcAft>
              <a:buClr>
                <a:schemeClr val="accent2"/>
              </a:buClr>
              <a:buSzPct val="76000"/>
              <a:buFont typeface="Wingdings 3" pitchFamily="18" charset="2"/>
              <a:buChar char=""/>
              <a:tabLst/>
              <a:defRPr/>
            </a:pPr>
            <a:r>
              <a:rPr kumimoji="0" lang="tr-TR" sz="1800" b="0" i="0" u="none" strike="noStrike" kern="1200" cap="none" spc="0" normalizeH="0" baseline="0" noProof="0" dirty="0" smtClean="0">
                <a:ln>
                  <a:noFill/>
                </a:ln>
                <a:effectLst/>
                <a:uLnTx/>
                <a:uFillTx/>
                <a:latin typeface="Arial" charset="0"/>
                <a:ea typeface="+mn-ea"/>
                <a:cs typeface="+mn-cs"/>
              </a:rPr>
              <a:t>Örneğin,</a:t>
            </a:r>
            <a:r>
              <a:rPr kumimoji="0" lang="tr-TR" sz="1800" b="0" i="0" u="none" strike="noStrike" kern="1200" cap="none" spc="0" normalizeH="0" noProof="0" dirty="0" smtClean="0">
                <a:ln>
                  <a:noFill/>
                </a:ln>
                <a:effectLst/>
                <a:uLnTx/>
                <a:uFillTx/>
                <a:latin typeface="Arial" charset="0"/>
                <a:ea typeface="+mn-ea"/>
                <a:cs typeface="+mn-cs"/>
              </a:rPr>
              <a:t> p=1 ise, çekirge hep sağa doğru ilerliyor demektir ve çekirge %100 olasılıkla 1000 sıçrayışta başlangıç noktasının 1000 m ilerisinde olur.</a:t>
            </a:r>
          </a:p>
          <a:p>
            <a:pPr marL="742950" marR="0" lvl="1" indent="-285750" algn="l" defTabSz="914400" rtl="0" eaLnBrk="0" fontAlgn="base" latinLnBrk="0" hangingPunct="0">
              <a:lnSpc>
                <a:spcPct val="100000"/>
              </a:lnSpc>
              <a:spcBef>
                <a:spcPts val="500"/>
              </a:spcBef>
              <a:spcAft>
                <a:spcPct val="0"/>
              </a:spcAft>
              <a:buClr>
                <a:schemeClr val="accent2"/>
              </a:buClr>
              <a:buSzPct val="76000"/>
              <a:buFont typeface="Wingdings 3" pitchFamily="18" charset="2"/>
              <a:buChar char=""/>
              <a:tabLst/>
              <a:defRPr/>
            </a:pPr>
            <a:r>
              <a:rPr lang="tr-TR" baseline="0" dirty="0" smtClean="0">
                <a:latin typeface="Arial" charset="0"/>
                <a:cs typeface="+mn-cs"/>
              </a:rPr>
              <a:t>P=0</a:t>
            </a:r>
            <a:r>
              <a:rPr lang="tr-TR" dirty="0" smtClean="0">
                <a:latin typeface="Arial" charset="0"/>
                <a:cs typeface="+mn-cs"/>
              </a:rPr>
              <a:t> ise, çekirge hep sola gidiyor demektir ve hiçbir zaman başlangıç noktasının 1000 metre ilerisine gelemez.</a:t>
            </a:r>
            <a:r>
              <a:rPr kumimoji="0" lang="tr-TR" sz="1600" b="0" i="0" u="none" strike="noStrike" kern="1200" cap="none" spc="0" normalizeH="0" baseline="0" noProof="0" dirty="0" smtClean="0">
                <a:ln>
                  <a:noFill/>
                </a:ln>
                <a:effectLst/>
                <a:uLnTx/>
                <a:uFillTx/>
                <a:latin typeface="Arial" charset="0"/>
                <a:ea typeface="+mn-ea"/>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effectLst/>
              <a:uLnTx/>
              <a:uFillTx/>
              <a:latin typeface="Arial" charset="0"/>
              <a:ea typeface="+mn-ea"/>
              <a:cs typeface="+mn-cs"/>
            </a:endParaRPr>
          </a:p>
        </p:txBody>
      </p:sp>
      <p:sp>
        <p:nvSpPr>
          <p:cNvPr id="11" name="Content Placeholder 2"/>
          <p:cNvSpPr txBox="1">
            <a:spLocks/>
          </p:cNvSpPr>
          <p:nvPr/>
        </p:nvSpPr>
        <p:spPr bwMode="auto">
          <a:xfrm>
            <a:off x="685800" y="4648200"/>
            <a:ext cx="83820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2000" b="0" i="0" u="none" strike="noStrike" kern="1200" cap="none" spc="0" normalizeH="0" baseline="0" noProof="0" dirty="0" smtClean="0">
                <a:ln>
                  <a:noFill/>
                </a:ln>
                <a:effectLst/>
                <a:uLnTx/>
                <a:uFillTx/>
                <a:latin typeface="Arial" charset="0"/>
                <a:ea typeface="+mn-ea"/>
                <a:cs typeface="+mn-cs"/>
              </a:rPr>
              <a:t>Problemin çözümünde</a:t>
            </a:r>
            <a:r>
              <a:rPr kumimoji="0" lang="tr-TR" sz="2000" b="0" i="0" u="none" strike="noStrike" kern="1200" cap="none" spc="0" normalizeH="0" noProof="0" dirty="0" smtClean="0">
                <a:ln>
                  <a:noFill/>
                </a:ln>
                <a:effectLst/>
                <a:uLnTx/>
                <a:uFillTx/>
                <a:latin typeface="Arial" charset="0"/>
                <a:ea typeface="+mn-ea"/>
                <a:cs typeface="+mn-cs"/>
              </a:rPr>
              <a:t> asıl sorunlar;</a:t>
            </a:r>
            <a:r>
              <a:rPr kumimoji="0" lang="tr-TR" sz="2000" b="0" i="0" u="none" strike="noStrike" kern="1200" cap="none" spc="0" normalizeH="0" baseline="0" noProof="0" dirty="0" smtClean="0">
                <a:ln>
                  <a:noFill/>
                </a:ln>
                <a:effectLst/>
                <a:uLnTx/>
                <a:uFillTx/>
                <a:latin typeface="Arial" charset="0"/>
                <a:ea typeface="+mn-ea"/>
                <a:cs typeface="+mn-cs"/>
              </a:rPr>
              <a:t> </a:t>
            </a:r>
          </a:p>
          <a:p>
            <a:pPr marL="742950" marR="0" lvl="1" indent="-285750" algn="l" defTabSz="914400" rtl="0" eaLnBrk="0" fontAlgn="base" latinLnBrk="0" hangingPunct="0">
              <a:lnSpc>
                <a:spcPct val="100000"/>
              </a:lnSpc>
              <a:spcBef>
                <a:spcPts val="500"/>
              </a:spcBef>
              <a:spcAft>
                <a:spcPct val="0"/>
              </a:spcAft>
              <a:buClr>
                <a:schemeClr val="accent2"/>
              </a:buClr>
              <a:buSzPct val="76000"/>
              <a:buFont typeface="Wingdings 3" pitchFamily="18" charset="2"/>
              <a:buChar char=""/>
              <a:tabLst/>
              <a:defRPr/>
            </a:pPr>
            <a:r>
              <a:rPr kumimoji="0" lang="tr-TR" sz="1600" b="0" i="0" u="none" strike="noStrike" kern="1200" cap="none" spc="0" normalizeH="0" baseline="0" noProof="0" dirty="0" smtClean="0">
                <a:ln>
                  <a:noFill/>
                </a:ln>
                <a:effectLst/>
                <a:uLnTx/>
                <a:uFillTx/>
                <a:latin typeface="Arial" charset="0"/>
                <a:ea typeface="+mn-ea"/>
                <a:cs typeface="+mn-cs"/>
              </a:rPr>
              <a:t>P=1/2 ve q=1/2</a:t>
            </a:r>
            <a:r>
              <a:rPr kumimoji="0" lang="tr-TR" sz="1600" b="0" i="0" u="none" strike="noStrike" kern="1200" cap="none" spc="0" normalizeH="0" noProof="0" dirty="0" smtClean="0">
                <a:ln>
                  <a:noFill/>
                </a:ln>
                <a:effectLst/>
                <a:uLnTx/>
                <a:uFillTx/>
                <a:latin typeface="Arial" charset="0"/>
                <a:ea typeface="+mn-ea"/>
                <a:cs typeface="+mn-cs"/>
              </a:rPr>
              <a:t> yani ileri ve geri yönde ilerleme olasılıkları birbirine eşit olma durumunda çözüm nasıl olur.</a:t>
            </a:r>
          </a:p>
          <a:p>
            <a:pPr marL="742950" marR="0" lvl="1" indent="-285750" algn="l" defTabSz="914400" rtl="0" eaLnBrk="0" fontAlgn="base" latinLnBrk="0" hangingPunct="0">
              <a:lnSpc>
                <a:spcPct val="100000"/>
              </a:lnSpc>
              <a:spcBef>
                <a:spcPts val="500"/>
              </a:spcBef>
              <a:spcAft>
                <a:spcPct val="0"/>
              </a:spcAft>
              <a:buClr>
                <a:schemeClr val="accent2"/>
              </a:buClr>
              <a:buSzPct val="76000"/>
              <a:buFont typeface="Wingdings 3" pitchFamily="18" charset="2"/>
              <a:buChar char=""/>
              <a:tabLst/>
              <a:defRPr/>
            </a:pPr>
            <a:r>
              <a:rPr lang="tr-TR" sz="1600" dirty="0" smtClean="0">
                <a:latin typeface="Arial" charset="0"/>
                <a:cs typeface="+mn-cs"/>
              </a:rPr>
              <a:t>P  (ileri yönde ilerleme olasılığının) 0 ile 1 arasında herhangi bir değerse çekirgenin başlangıç noktasından 1000 m ileri ulaşma olasılıklarının hesaplanmasıdır.</a:t>
            </a:r>
            <a:endParaRPr kumimoji="0" lang="tr-TR" sz="1600" b="0" i="0" u="none" strike="noStrike" kern="1200" cap="none" spc="0" normalizeH="0" baseline="0" noProof="0" dirty="0" smtClean="0">
              <a:ln>
                <a:noFill/>
              </a:ln>
              <a:effectLst/>
              <a:uLnTx/>
              <a:uFillTx/>
              <a:latin typeface="Arial" charset="0"/>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effectLst/>
              <a:uLnTx/>
              <a:uFillTx/>
              <a:latin typeface="Arial" charset="0"/>
              <a:ea typeface="+mn-ea"/>
              <a:cs typeface="+mn-cs"/>
            </a:endParaRPr>
          </a:p>
        </p:txBody>
      </p:sp>
      <p:sp>
        <p:nvSpPr>
          <p:cNvPr id="7" name="Rectangle 2"/>
          <p:cNvSpPr>
            <a:spLocks noGrp="1"/>
          </p:cNvSpPr>
          <p:nvPr>
            <p:ph type="title"/>
          </p:nvPr>
        </p:nvSpPr>
        <p:spPr>
          <a:xfrm>
            <a:off x="838200" y="914400"/>
            <a:ext cx="8839200" cy="990600"/>
          </a:xfrm>
        </p:spPr>
        <p:txBody>
          <a:bodyPr/>
          <a:lstStyle/>
          <a:p>
            <a:pPr eaLnBrk="1" hangingPunct="1"/>
            <a:r>
              <a:rPr lang="tr-TR" sz="2800" dirty="0" smtClean="0"/>
              <a:t>Çekirge Kaç Sıçrar ya da “Rastgele Yürüyüş” Problemi</a:t>
            </a:r>
            <a:endParaRPr lang="en-US" sz="2800" dirty="0" smtClean="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txBox="1">
            <a:spLocks noGrp="1"/>
          </p:cNvSpPr>
          <p:nvPr/>
        </p:nvSpPr>
        <p:spPr bwMode="auto">
          <a:xfrm>
            <a:off x="612775" y="6356350"/>
            <a:ext cx="1981200" cy="365125"/>
          </a:xfrm>
          <a:prstGeom prst="rect">
            <a:avLst/>
          </a:prstGeom>
          <a:noFill/>
          <a:ln w="9525">
            <a:noFill/>
            <a:miter lim="800000"/>
            <a:headEnd/>
            <a:tailEnd/>
          </a:ln>
        </p:spPr>
        <p:txBody>
          <a:bodyPr/>
          <a:lstStyle/>
          <a:p>
            <a:endParaRPr lang="en-US" sz="1400" dirty="0">
              <a:solidFill>
                <a:schemeClr val="tx2"/>
              </a:solidFill>
            </a:endParaRPr>
          </a:p>
        </p:txBody>
      </p:sp>
      <p:sp>
        <p:nvSpPr>
          <p:cNvPr id="52228" name="Rectangle 2"/>
          <p:cNvSpPr>
            <a:spLocks/>
          </p:cNvSpPr>
          <p:nvPr/>
        </p:nvSpPr>
        <p:spPr bwMode="auto">
          <a:xfrm>
            <a:off x="762000" y="838200"/>
            <a:ext cx="8382000" cy="990600"/>
          </a:xfrm>
          <a:prstGeom prst="rect">
            <a:avLst/>
          </a:prstGeom>
          <a:noFill/>
          <a:ln w="9525">
            <a:noFill/>
            <a:miter lim="800000"/>
            <a:headEnd/>
            <a:tailEnd/>
          </a:ln>
        </p:spPr>
        <p:txBody>
          <a:bodyPr anchor="b"/>
          <a:lstStyle/>
          <a:p>
            <a:r>
              <a:rPr lang="tr-TR" sz="2800" b="1" dirty="0" smtClean="0">
                <a:solidFill>
                  <a:schemeClr val="tx2"/>
                </a:solidFill>
                <a:latin typeface="Arial" charset="0"/>
              </a:rPr>
              <a:t>Çekirge Kaç Sıçrar ya da “Rastgele Yürüyüş” Problemi</a:t>
            </a:r>
            <a:endParaRPr lang="en-US" sz="2800" b="1" dirty="0">
              <a:solidFill>
                <a:schemeClr val="tx2"/>
              </a:solidFill>
              <a:latin typeface="Arial" charset="0"/>
            </a:endParaRPr>
          </a:p>
        </p:txBody>
      </p:sp>
      <p:sp>
        <p:nvSpPr>
          <p:cNvPr id="11" name="Content Placeholder 2"/>
          <p:cNvSpPr txBox="1">
            <a:spLocks/>
          </p:cNvSpPr>
          <p:nvPr/>
        </p:nvSpPr>
        <p:spPr bwMode="auto">
          <a:xfrm>
            <a:off x="762000" y="2301875"/>
            <a:ext cx="48006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lvl="0" indent="-273050">
              <a:spcBef>
                <a:spcPts val="600"/>
              </a:spcBef>
              <a:buClr>
                <a:schemeClr val="accent1"/>
              </a:buClr>
              <a:buSzPct val="76000"/>
            </a:pPr>
            <a:r>
              <a:rPr lang="tr-TR" sz="1600" b="1" dirty="0" smtClean="0">
                <a:solidFill>
                  <a:srgbClr val="C00000"/>
                </a:solidFill>
                <a:latin typeface="Arial" pitchFamily="34" charset="0"/>
                <a:cs typeface="Arial" pitchFamily="34" charset="0"/>
              </a:rPr>
              <a:t>a) İlk sıçrayışı sağa doğru (pozitif yönde) ise;</a:t>
            </a:r>
          </a:p>
          <a:p>
            <a:pPr marL="273050" lvl="0" indent="-273050">
              <a:spcBef>
                <a:spcPts val="600"/>
              </a:spcBef>
              <a:buClr>
                <a:schemeClr val="accent1"/>
              </a:buClr>
              <a:buSzPct val="76000"/>
              <a:buFont typeface="Wingdings 3" pitchFamily="18" charset="2"/>
              <a:buChar char=""/>
            </a:pPr>
            <a:r>
              <a:rPr lang="en-US" sz="1600" dirty="0" smtClean="0">
                <a:latin typeface="Arial" pitchFamily="34" charset="0"/>
                <a:cs typeface="Arial" pitchFamily="34" charset="0"/>
              </a:rPr>
              <a:t>Çekirgenin </a:t>
            </a:r>
            <a:r>
              <a:rPr lang="en-US" sz="1600" i="1" dirty="0" smtClean="0">
                <a:latin typeface="Arial" pitchFamily="34" charset="0"/>
                <a:cs typeface="Arial" pitchFamily="34" charset="0"/>
              </a:rPr>
              <a:t>n</a:t>
            </a:r>
            <a:r>
              <a:rPr lang="tr-TR" sz="1600" i="1" dirty="0" smtClean="0">
                <a:latin typeface="Arial" pitchFamily="34" charset="0"/>
                <a:cs typeface="Arial" pitchFamily="34" charset="0"/>
              </a:rPr>
              <a:t> </a:t>
            </a:r>
            <a:r>
              <a:rPr lang="tr-TR" sz="1600" dirty="0" smtClean="0">
                <a:latin typeface="Arial" pitchFamily="34" charset="0"/>
                <a:cs typeface="Arial" pitchFamily="34" charset="0"/>
              </a:rPr>
              <a:t>birim uzaklığa </a:t>
            </a:r>
            <a:r>
              <a:rPr lang="en-US" sz="1600" dirty="0" smtClean="0">
                <a:latin typeface="Arial" pitchFamily="34" charset="0"/>
                <a:cs typeface="Arial" pitchFamily="34" charset="0"/>
              </a:rPr>
              <a:t>ulaşma olasılığına </a:t>
            </a:r>
            <a:r>
              <a:rPr lang="en-US" sz="1600" i="1" dirty="0" err="1" smtClean="0">
                <a:latin typeface="Arial" pitchFamily="34" charset="0"/>
                <a:cs typeface="Arial" pitchFamily="34" charset="0"/>
              </a:rPr>
              <a:t>x</a:t>
            </a:r>
            <a:r>
              <a:rPr lang="en-US" sz="1600" i="1" baseline="-25000" dirty="0" err="1" smtClean="0">
                <a:latin typeface="Arial" pitchFamily="34" charset="0"/>
                <a:cs typeface="Arial" pitchFamily="34" charset="0"/>
              </a:rPr>
              <a:t>n</a:t>
            </a:r>
            <a:r>
              <a:rPr lang="en-US" sz="1600" dirty="0" smtClean="0">
                <a:latin typeface="Arial" pitchFamily="34" charset="0"/>
                <a:cs typeface="Arial" pitchFamily="34" charset="0"/>
              </a:rPr>
              <a:t> diyelim.</a:t>
            </a:r>
            <a:endParaRPr lang="tr-TR" sz="1600" dirty="0" smtClean="0">
              <a:latin typeface="Arial" pitchFamily="34" charset="0"/>
              <a:cs typeface="Arial" pitchFamily="34" charset="0"/>
            </a:endParaRPr>
          </a:p>
          <a:p>
            <a:pPr marL="273050" lvl="0" indent="-273050">
              <a:spcBef>
                <a:spcPts val="600"/>
              </a:spcBef>
              <a:buClr>
                <a:schemeClr val="accent1"/>
              </a:buClr>
              <a:buSzPct val="76000"/>
              <a:buFont typeface="Wingdings 3" pitchFamily="18" charset="2"/>
              <a:buChar char=""/>
            </a:pP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1000</a:t>
            </a:r>
            <a:r>
              <a:rPr lang="en-US" sz="1600" dirty="0" smtClean="0">
                <a:latin typeface="Arial" pitchFamily="34" charset="0"/>
                <a:cs typeface="Arial" pitchFamily="34" charset="0"/>
              </a:rPr>
              <a:t>’i </a:t>
            </a:r>
            <a:r>
              <a:rPr lang="tr-TR" sz="1600" dirty="0" smtClean="0">
                <a:latin typeface="Arial" pitchFamily="34" charset="0"/>
                <a:cs typeface="Arial" pitchFamily="34" charset="0"/>
              </a:rPr>
              <a:t> </a:t>
            </a:r>
            <a:r>
              <a:rPr lang="en-US" sz="1600" dirty="0" smtClean="0">
                <a:latin typeface="Arial" pitchFamily="34" charset="0"/>
                <a:cs typeface="Arial" pitchFamily="34" charset="0"/>
              </a:rPr>
              <a:t>sorduk. Eğer </a:t>
            </a:r>
            <a:r>
              <a:rPr lang="en-US" sz="1600" i="1" dirty="0" smtClean="0">
                <a:latin typeface="Arial" pitchFamily="34" charset="0"/>
                <a:cs typeface="Arial" pitchFamily="34" charset="0"/>
              </a:rPr>
              <a:t>n</a:t>
            </a:r>
            <a:r>
              <a:rPr lang="en-US" sz="1600" dirty="0" smtClean="0">
                <a:latin typeface="Arial" pitchFamily="34" charset="0"/>
                <a:cs typeface="Arial" pitchFamily="34" charset="0"/>
              </a:rPr>
              <a:t> &gt; 0 ise, </a:t>
            </a:r>
            <a:r>
              <a:rPr lang="en-US" sz="1600" i="1" dirty="0" err="1" smtClean="0">
                <a:latin typeface="Arial" pitchFamily="34" charset="0"/>
                <a:cs typeface="Arial" pitchFamily="34" charset="0"/>
              </a:rPr>
              <a:t>x</a:t>
            </a:r>
            <a:r>
              <a:rPr lang="en-US" sz="1600" i="1" baseline="-25000" dirty="0" err="1" smtClean="0">
                <a:latin typeface="Arial" pitchFamily="34" charset="0"/>
                <a:cs typeface="Arial" pitchFamily="34" charset="0"/>
              </a:rPr>
              <a:t>n</a:t>
            </a:r>
            <a:r>
              <a:rPr lang="en-US" sz="1600" dirty="0" smtClean="0">
                <a:latin typeface="Arial" pitchFamily="34" charset="0"/>
                <a:cs typeface="Arial" pitchFamily="34" charset="0"/>
              </a:rPr>
              <a:t> =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i="1" baseline="30000" dirty="0" smtClean="0">
                <a:latin typeface="Arial" pitchFamily="34" charset="0"/>
                <a:cs typeface="Arial" pitchFamily="34" charset="0"/>
              </a:rPr>
              <a:t>n</a:t>
            </a:r>
            <a:r>
              <a:rPr lang="en-US" sz="1600" dirty="0" smtClean="0">
                <a:latin typeface="Arial" pitchFamily="34" charset="0"/>
                <a:cs typeface="Arial" pitchFamily="34" charset="0"/>
              </a:rPr>
              <a:t> </a:t>
            </a:r>
            <a:r>
              <a:rPr lang="tr-TR" sz="1600" dirty="0" smtClean="0">
                <a:latin typeface="Arial" pitchFamily="34" charset="0"/>
                <a:cs typeface="Arial" pitchFamily="34" charset="0"/>
              </a:rPr>
              <a:t>olur. </a:t>
            </a:r>
          </a:p>
          <a:p>
            <a:pPr marL="273050" lvl="0" indent="-273050">
              <a:spcBef>
                <a:spcPts val="600"/>
              </a:spcBef>
              <a:buClr>
                <a:schemeClr val="accent1"/>
              </a:buClr>
              <a:buSzPct val="76000"/>
            </a:pPr>
            <a:r>
              <a:rPr lang="tr-TR" sz="1600" dirty="0" smtClean="0">
                <a:latin typeface="Arial" pitchFamily="34" charset="0"/>
                <a:cs typeface="Arial" pitchFamily="34" charset="0"/>
              </a:rPr>
              <a:t>	</a:t>
            </a:r>
            <a:r>
              <a:rPr lang="tr-TR" sz="1600" dirty="0" smtClean="0">
                <a:solidFill>
                  <a:schemeClr val="tx2"/>
                </a:solidFill>
                <a:latin typeface="Arial" pitchFamily="34" charset="0"/>
                <a:cs typeface="Arial" pitchFamily="34" charset="0"/>
              </a:rPr>
              <a:t>Çünkü çekirgenin n metre sağa </a:t>
            </a:r>
            <a:r>
              <a:rPr lang="tr-TR" sz="1600" dirty="0" err="1" smtClean="0">
                <a:solidFill>
                  <a:schemeClr val="tx2"/>
                </a:solidFill>
                <a:latin typeface="Arial" pitchFamily="34" charset="0"/>
                <a:cs typeface="Arial" pitchFamily="34" charset="0"/>
              </a:rPr>
              <a:t>gidebillmesi</a:t>
            </a:r>
            <a:r>
              <a:rPr lang="tr-TR" sz="1600" dirty="0" smtClean="0">
                <a:solidFill>
                  <a:schemeClr val="tx2"/>
                </a:solidFill>
                <a:latin typeface="Arial" pitchFamily="34" charset="0"/>
                <a:cs typeface="Arial" pitchFamily="34" charset="0"/>
              </a:rPr>
              <a:t> için, çekirgenin n kez 1 m sağa gitmesi gerekir. Bu nedenle </a:t>
            </a:r>
            <a:r>
              <a:rPr lang="en-US" sz="1600" i="1" dirty="0" smtClean="0">
                <a:solidFill>
                  <a:schemeClr val="tx2"/>
                </a:solidFill>
                <a:latin typeface="Arial" pitchFamily="34" charset="0"/>
                <a:cs typeface="Arial" pitchFamily="34" charset="0"/>
              </a:rPr>
              <a:t>x</a:t>
            </a:r>
            <a:r>
              <a:rPr lang="en-US" sz="1600" baseline="-25000" dirty="0" smtClean="0">
                <a:solidFill>
                  <a:schemeClr val="tx2"/>
                </a:solidFill>
                <a:latin typeface="Arial" pitchFamily="34" charset="0"/>
                <a:cs typeface="Arial" pitchFamily="34" charset="0"/>
              </a:rPr>
              <a:t>1</a:t>
            </a:r>
            <a:r>
              <a:rPr lang="tr-TR" sz="1600" baseline="-25000" dirty="0" smtClean="0">
                <a:solidFill>
                  <a:schemeClr val="tx2"/>
                </a:solidFill>
                <a:latin typeface="Arial" pitchFamily="34" charset="0"/>
                <a:cs typeface="Arial" pitchFamily="34" charset="0"/>
              </a:rPr>
              <a:t> </a:t>
            </a:r>
            <a:r>
              <a:rPr lang="tr-TR" sz="1600" dirty="0" smtClean="0">
                <a:solidFill>
                  <a:schemeClr val="tx2"/>
                </a:solidFill>
                <a:latin typeface="Arial" pitchFamily="34" charset="0"/>
                <a:cs typeface="Arial" pitchFamily="34" charset="0"/>
              </a:rPr>
              <a:t> ‘ hesaplamak yeterlidir.</a:t>
            </a:r>
          </a:p>
          <a:p>
            <a:pPr marL="273050" lvl="0" indent="-273050">
              <a:spcBef>
                <a:spcPts val="600"/>
              </a:spcBef>
              <a:buClr>
                <a:schemeClr val="accent1"/>
              </a:buClr>
              <a:buSzPct val="76000"/>
            </a:pPr>
            <a:endParaRPr lang="tr-TR" sz="1600" dirty="0" smtClean="0">
              <a:solidFill>
                <a:schemeClr val="tx2"/>
              </a:solidFill>
              <a:latin typeface="Arial" pitchFamily="34" charset="0"/>
              <a:cs typeface="Arial" pitchFamily="34" charset="0"/>
            </a:endParaRPr>
          </a:p>
          <a:p>
            <a:pPr marL="273050" lvl="0" indent="-273050">
              <a:spcBef>
                <a:spcPts val="600"/>
              </a:spcBef>
              <a:buClr>
                <a:schemeClr val="accent1"/>
              </a:buClr>
              <a:buSzPct val="76000"/>
            </a:pPr>
            <a:r>
              <a:rPr lang="tr-TR" sz="1600" b="1" dirty="0" smtClean="0">
                <a:solidFill>
                  <a:srgbClr val="C00000"/>
                </a:solidFill>
                <a:latin typeface="Arial" pitchFamily="34" charset="0"/>
                <a:cs typeface="Arial" pitchFamily="34" charset="0"/>
              </a:rPr>
              <a:t>b) İlk sıçrayış sola doğru (negatif yönde) ise;</a:t>
            </a:r>
          </a:p>
          <a:p>
            <a:pPr marL="273050" lvl="0" indent="-273050">
              <a:spcBef>
                <a:spcPts val="600"/>
              </a:spcBef>
              <a:buClr>
                <a:schemeClr val="accent1"/>
              </a:buClr>
              <a:buSzPct val="76000"/>
              <a:buFont typeface="Wingdings 3" pitchFamily="18" charset="2"/>
              <a:buChar char=""/>
            </a:pPr>
            <a:r>
              <a:rPr lang="tr-TR" sz="1600" dirty="0" smtClean="0">
                <a:latin typeface="Arial" pitchFamily="34" charset="0"/>
                <a:cs typeface="Arial" pitchFamily="34" charset="0"/>
              </a:rPr>
              <a:t> Çekirge q olasılıkla ters yönde -1 noktasına geldiği düşünülürse, +1 noktasına gelmesi için 2 defa ilk atlayışının tersi yönde hareket etmelidir.</a:t>
            </a:r>
          </a:p>
          <a:p>
            <a:pPr marL="273050" lvl="0" indent="-273050">
              <a:spcBef>
                <a:spcPts val="600"/>
              </a:spcBef>
              <a:buClr>
                <a:schemeClr val="accent1"/>
              </a:buClr>
              <a:buSzPct val="76000"/>
            </a:pPr>
            <a:r>
              <a:rPr lang="tr-TR" sz="1600" dirty="0" smtClean="0">
                <a:latin typeface="Arial" pitchFamily="34" charset="0"/>
                <a:cs typeface="Arial" pitchFamily="34" charset="0"/>
              </a:rPr>
              <a:t>    q=1-p’ dir.</a:t>
            </a:r>
          </a:p>
          <a:p>
            <a:r>
              <a:rPr lang="tr-TR" sz="1600" i="1" dirty="0" smtClean="0">
                <a:latin typeface="Arial" pitchFamily="34" charset="0"/>
                <a:cs typeface="Arial" pitchFamily="34" charset="0"/>
              </a:rPr>
              <a:t>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 + (1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2</a:t>
            </a:r>
            <a:r>
              <a:rPr lang="en-US" sz="1600" dirty="0" smtClean="0">
                <a:latin typeface="Arial" pitchFamily="34" charset="0"/>
                <a:cs typeface="Arial" pitchFamily="34" charset="0"/>
              </a:rPr>
              <a:t> eşitliği </a:t>
            </a:r>
            <a:r>
              <a:rPr lang="tr-TR" sz="1600" dirty="0" smtClean="0">
                <a:latin typeface="Arial" pitchFamily="34" charset="0"/>
                <a:cs typeface="Arial" pitchFamily="34" charset="0"/>
              </a:rPr>
              <a:t>ortaya çıkar</a:t>
            </a:r>
            <a:r>
              <a:rPr lang="en-US" sz="1600" dirty="0" smtClean="0">
                <a:latin typeface="Arial" pitchFamily="34" charset="0"/>
                <a:cs typeface="Arial" pitchFamily="34" charset="0"/>
              </a:rPr>
              <a:t> </a:t>
            </a:r>
            <a:endParaRPr lang="tr-TR" sz="1600" dirty="0" smtClean="0">
              <a:latin typeface="Arial" pitchFamily="34" charset="0"/>
              <a:cs typeface="Arial" pitchFamily="34" charset="0"/>
            </a:endParaRPr>
          </a:p>
          <a:p>
            <a:r>
              <a:rPr lang="tr-TR" sz="1600" i="1" dirty="0" smtClean="0">
                <a:latin typeface="Arial" pitchFamily="34" charset="0"/>
                <a:cs typeface="Arial" pitchFamily="34" charset="0"/>
              </a:rPr>
              <a:t>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2</a:t>
            </a:r>
            <a:r>
              <a:rPr lang="en-US" sz="1600" dirty="0" smtClean="0">
                <a:latin typeface="Arial" pitchFamily="34" charset="0"/>
                <a:cs typeface="Arial" pitchFamily="34" charset="0"/>
              </a:rPr>
              <a:t> =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baseline="30000" dirty="0" smtClean="0">
                <a:latin typeface="Arial" pitchFamily="34" charset="0"/>
                <a:cs typeface="Arial" pitchFamily="34" charset="0"/>
              </a:rPr>
              <a:t>2</a:t>
            </a:r>
            <a:endParaRPr lang="tr-TR" sz="1600" dirty="0" smtClean="0">
              <a:latin typeface="Arial" pitchFamily="34" charset="0"/>
              <a:cs typeface="Arial" pitchFamily="34" charset="0"/>
            </a:endParaRPr>
          </a:p>
          <a:p>
            <a:r>
              <a:rPr lang="tr-TR" sz="1600" i="1" dirty="0" smtClean="0">
                <a:latin typeface="Arial" pitchFamily="34" charset="0"/>
                <a:cs typeface="Arial" pitchFamily="34" charset="0"/>
              </a:rPr>
              <a:t>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 + (1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baseline="30000" dirty="0" smtClean="0">
                <a:latin typeface="Arial" pitchFamily="34" charset="0"/>
                <a:cs typeface="Arial" pitchFamily="34" charset="0"/>
              </a:rPr>
              <a:t>2</a:t>
            </a:r>
            <a:endParaRPr lang="tr-TR" sz="1600" dirty="0" smtClean="0">
              <a:latin typeface="Arial" pitchFamily="34" charset="0"/>
              <a:cs typeface="Arial" pitchFamily="34" charset="0"/>
            </a:endParaRPr>
          </a:p>
          <a:p>
            <a:pPr marL="273050" lvl="0" indent="-273050">
              <a:spcBef>
                <a:spcPts val="600"/>
              </a:spcBef>
              <a:buClr>
                <a:schemeClr val="accent1"/>
              </a:buClr>
              <a:buSzPct val="76000"/>
            </a:pPr>
            <a:endParaRPr lang="tr-TR" sz="16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6172200" y="3048000"/>
            <a:ext cx="2895600" cy="838200"/>
          </a:xfrm>
          <a:prstGeom prst="rect">
            <a:avLst/>
          </a:prstGeom>
          <a:noFill/>
          <a:ln w="9525">
            <a:noFill/>
            <a:miter lim="800000"/>
            <a:headEnd/>
            <a:tailEnd/>
          </a:ln>
          <a:effectLst/>
        </p:spPr>
      </p:pic>
      <p:sp>
        <p:nvSpPr>
          <p:cNvPr id="18" name="17 Aşağı Bükülü Ok"/>
          <p:cNvSpPr/>
          <p:nvPr/>
        </p:nvSpPr>
        <p:spPr>
          <a:xfrm>
            <a:off x="6400800" y="3032125"/>
            <a:ext cx="4572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18 Oval"/>
          <p:cNvSpPr/>
          <p:nvPr/>
        </p:nvSpPr>
        <p:spPr>
          <a:xfrm>
            <a:off x="6781800" y="3352800"/>
            <a:ext cx="152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19 Aşağı Bükülü Ok"/>
          <p:cNvSpPr/>
          <p:nvPr/>
        </p:nvSpPr>
        <p:spPr>
          <a:xfrm>
            <a:off x="7010400" y="2971800"/>
            <a:ext cx="457200" cy="304800"/>
          </a:xfrm>
          <a:prstGeom prst="curvedDown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1" name="20 Aşağı Bükülü Ok"/>
          <p:cNvSpPr/>
          <p:nvPr/>
        </p:nvSpPr>
        <p:spPr>
          <a:xfrm>
            <a:off x="8077200" y="2971800"/>
            <a:ext cx="457200" cy="304800"/>
          </a:xfrm>
          <a:prstGeom prst="curvedDown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2" name="21 Aşağı Bükülü Ok"/>
          <p:cNvSpPr/>
          <p:nvPr/>
        </p:nvSpPr>
        <p:spPr>
          <a:xfrm>
            <a:off x="7543800" y="2971800"/>
            <a:ext cx="457200" cy="304800"/>
          </a:xfrm>
          <a:prstGeom prst="curvedDown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3" name="22 Oval"/>
          <p:cNvSpPr/>
          <p:nvPr/>
        </p:nvSpPr>
        <p:spPr>
          <a:xfrm>
            <a:off x="7391400" y="3352800"/>
            <a:ext cx="152400" cy="304800"/>
          </a:xfrm>
          <a:prstGeom prst="ellipse">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23 Oval"/>
          <p:cNvSpPr/>
          <p:nvPr/>
        </p:nvSpPr>
        <p:spPr>
          <a:xfrm>
            <a:off x="8001000" y="3352800"/>
            <a:ext cx="152400" cy="304800"/>
          </a:xfrm>
          <a:prstGeom prst="ellipse">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24 Oval"/>
          <p:cNvSpPr/>
          <p:nvPr/>
        </p:nvSpPr>
        <p:spPr>
          <a:xfrm>
            <a:off x="8610600" y="3352800"/>
            <a:ext cx="152400" cy="304800"/>
          </a:xfrm>
          <a:prstGeom prst="ellipse">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25 Oval"/>
          <p:cNvSpPr/>
          <p:nvPr/>
        </p:nvSpPr>
        <p:spPr>
          <a:xfrm>
            <a:off x="6400800" y="2895600"/>
            <a:ext cx="6096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26 Sağ Ayraç"/>
          <p:cNvSpPr/>
          <p:nvPr/>
        </p:nvSpPr>
        <p:spPr>
          <a:xfrm>
            <a:off x="5486400" y="2378075"/>
            <a:ext cx="6096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pic>
        <p:nvPicPr>
          <p:cNvPr id="1027" name="Picture 3"/>
          <p:cNvPicPr>
            <a:picLocks noChangeAspect="1" noChangeArrowheads="1"/>
          </p:cNvPicPr>
          <p:nvPr/>
        </p:nvPicPr>
        <p:blipFill>
          <a:blip r:embed="rId4" cstate="print"/>
          <a:srcRect/>
          <a:stretch>
            <a:fillRect/>
          </a:stretch>
        </p:blipFill>
        <p:spPr bwMode="auto">
          <a:xfrm>
            <a:off x="6298096" y="5351393"/>
            <a:ext cx="2617304" cy="628650"/>
          </a:xfrm>
          <a:prstGeom prst="rect">
            <a:avLst/>
          </a:prstGeom>
          <a:noFill/>
          <a:ln w="9525">
            <a:noFill/>
            <a:miter lim="800000"/>
            <a:headEnd/>
            <a:tailEnd/>
          </a:ln>
          <a:effectLst/>
        </p:spPr>
      </p:pic>
      <p:sp>
        <p:nvSpPr>
          <p:cNvPr id="30" name="29 Sağ Ayraç"/>
          <p:cNvSpPr/>
          <p:nvPr/>
        </p:nvSpPr>
        <p:spPr>
          <a:xfrm>
            <a:off x="5562600" y="4648200"/>
            <a:ext cx="6096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34" name="33 Aşağı Bükülü Ok"/>
          <p:cNvSpPr/>
          <p:nvPr/>
        </p:nvSpPr>
        <p:spPr>
          <a:xfrm rot="10800000" flipH="1">
            <a:off x="7060096" y="5827643"/>
            <a:ext cx="416389" cy="304800"/>
          </a:xfrm>
          <a:prstGeom prst="curvedDown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8" name="27 Aşağı Bükülü Ok"/>
          <p:cNvSpPr/>
          <p:nvPr/>
        </p:nvSpPr>
        <p:spPr>
          <a:xfrm flipH="1">
            <a:off x="6324600" y="5257800"/>
            <a:ext cx="416389"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9" name="28 Aşağı Bükülü Ok"/>
          <p:cNvSpPr/>
          <p:nvPr/>
        </p:nvSpPr>
        <p:spPr>
          <a:xfrm rot="10800000" flipH="1">
            <a:off x="6400800" y="5791199"/>
            <a:ext cx="416389" cy="304800"/>
          </a:xfrm>
          <a:prstGeom prst="curvedDownArrow">
            <a:avLst/>
          </a:prstGeom>
          <a:solidFill>
            <a:srgbClr val="33CC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36" name="35 Oval"/>
          <p:cNvSpPr/>
          <p:nvPr/>
        </p:nvSpPr>
        <p:spPr>
          <a:xfrm>
            <a:off x="6172200" y="5105400"/>
            <a:ext cx="71381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36 Metin kutusu"/>
          <p:cNvSpPr txBox="1"/>
          <p:nvPr/>
        </p:nvSpPr>
        <p:spPr>
          <a:xfrm>
            <a:off x="7086600" y="5257800"/>
            <a:ext cx="609600" cy="369332"/>
          </a:xfrm>
          <a:prstGeom prst="rect">
            <a:avLst/>
          </a:prstGeom>
          <a:noFill/>
        </p:spPr>
        <p:txBody>
          <a:bodyPr wrap="square" rtlCol="0">
            <a:spAutoFit/>
          </a:bodyPr>
          <a:lstStyle/>
          <a:p>
            <a:r>
              <a:rPr lang="tr-TR" dirty="0" smtClean="0"/>
              <a:t>+</a:t>
            </a:r>
            <a:r>
              <a:rPr lang="tr-TR" dirty="0" smtClean="0">
                <a:latin typeface="Times New Roman" pitchFamily="18" charset="0"/>
                <a:cs typeface="Times New Roman" pitchFamily="18" charset="0"/>
              </a:rPr>
              <a:t>1</a:t>
            </a:r>
            <a:endParaRPr lang="tr-TR" dirty="0">
              <a:latin typeface="Times New Roman" pitchFamily="18" charset="0"/>
              <a:cs typeface="Times New Roman" pitchFamily="18" charset="0"/>
            </a:endParaRPr>
          </a:p>
        </p:txBody>
      </p:sp>
      <p:sp>
        <p:nvSpPr>
          <p:cNvPr id="38" name="37 Slayt Numarası Yer Tutucusu"/>
          <p:cNvSpPr>
            <a:spLocks noGrp="1"/>
          </p:cNvSpPr>
          <p:nvPr>
            <p:ph type="sldNum" sz="quarter" idx="12"/>
          </p:nvPr>
        </p:nvSpPr>
        <p:spPr/>
        <p:txBody>
          <a:bodyPr/>
          <a:lstStyle/>
          <a:p>
            <a:pPr>
              <a:defRPr/>
            </a:pPr>
            <a:fld id="{328E5A88-54E6-4ADD-92C7-8B35F46C8A33}" type="slidenum">
              <a:rPr lang="en-US" smtClean="0"/>
              <a:pPr>
                <a:defRPr/>
              </a:pPr>
              <a:t>7</a:t>
            </a:fld>
            <a:endParaRPr lang="en-US"/>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p:cNvSpPr>
          <p:nvPr/>
        </p:nvSpPr>
        <p:spPr bwMode="auto">
          <a:xfrm>
            <a:off x="838200" y="838200"/>
            <a:ext cx="8839200" cy="990600"/>
          </a:xfrm>
          <a:prstGeom prst="rect">
            <a:avLst/>
          </a:prstGeom>
          <a:noFill/>
          <a:ln w="9525">
            <a:noFill/>
            <a:miter lim="800000"/>
            <a:headEnd/>
            <a:tailEnd/>
          </a:ln>
        </p:spPr>
        <p:txBody>
          <a:bodyPr anchor="b"/>
          <a:lstStyle/>
          <a:p>
            <a:r>
              <a:rPr lang="tr-TR" sz="2800" b="1" dirty="0" smtClean="0">
                <a:solidFill>
                  <a:schemeClr val="tx2"/>
                </a:solidFill>
                <a:latin typeface="Arial" charset="0"/>
              </a:rPr>
              <a:t>Çekirge Kaç Sıçrar ya da “Rastgele Yürüyüş”</a:t>
            </a:r>
          </a:p>
          <a:p>
            <a:r>
              <a:rPr lang="tr-TR" sz="2800" b="1" dirty="0" smtClean="0">
                <a:solidFill>
                  <a:schemeClr val="tx2"/>
                </a:solidFill>
                <a:latin typeface="Arial" charset="0"/>
              </a:rPr>
              <a:t> Problemi</a:t>
            </a:r>
            <a:endParaRPr lang="en-US" sz="2800" b="1" dirty="0">
              <a:solidFill>
                <a:schemeClr val="tx2"/>
              </a:solidFill>
              <a:latin typeface="Arial" charset="0"/>
            </a:endParaRPr>
          </a:p>
        </p:txBody>
      </p:sp>
      <p:sp>
        <p:nvSpPr>
          <p:cNvPr id="6" name="Content Placeholder 2"/>
          <p:cNvSpPr txBox="1">
            <a:spLocks/>
          </p:cNvSpPr>
          <p:nvPr/>
        </p:nvSpPr>
        <p:spPr bwMode="auto">
          <a:xfrm>
            <a:off x="762000" y="2286000"/>
            <a:ext cx="82296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tabLst/>
              <a:defRPr/>
            </a:pPr>
            <a:endParaRPr kumimoji="0" lang="tr-TR"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73050" lvl="0" indent="-273050">
              <a:spcBef>
                <a:spcPts val="600"/>
              </a:spcBef>
              <a:buClr>
                <a:schemeClr val="accent1"/>
              </a:buClr>
              <a:buSzPct val="76000"/>
              <a:buFont typeface="Wingdings 3" pitchFamily="18" charset="2"/>
              <a:buChar char=""/>
            </a:pP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 + (1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baseline="30000" dirty="0" smtClean="0">
                <a:latin typeface="Arial" pitchFamily="34" charset="0"/>
                <a:cs typeface="Arial" pitchFamily="34" charset="0"/>
              </a:rPr>
              <a:t>2</a:t>
            </a:r>
            <a:r>
              <a:rPr lang="tr-TR" sz="1600" baseline="30000" dirty="0" smtClean="0">
                <a:latin typeface="Arial" pitchFamily="34" charset="0"/>
                <a:cs typeface="Arial" pitchFamily="34" charset="0"/>
              </a:rPr>
              <a:t>    </a:t>
            </a:r>
            <a:r>
              <a:rPr lang="tr-TR" sz="1600" dirty="0" smtClean="0">
                <a:latin typeface="Arial" pitchFamily="34" charset="0"/>
                <a:cs typeface="Arial" pitchFamily="34" charset="0"/>
              </a:rPr>
              <a:t> bir ikinci dereceden denklemdir.</a:t>
            </a:r>
          </a:p>
          <a:p>
            <a:pPr marL="273050" lvl="0" indent="-273050">
              <a:spcBef>
                <a:spcPts val="600"/>
              </a:spcBef>
              <a:buClr>
                <a:schemeClr val="accent1"/>
              </a:buClr>
              <a:buSzPct val="76000"/>
              <a:buFont typeface="Wingdings 3" pitchFamily="18" charset="2"/>
              <a:buChar char=""/>
            </a:pPr>
            <a:endParaRPr kumimoji="0" lang="tr-TR"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730250" lvl="1" indent="-273050">
              <a:spcBef>
                <a:spcPts val="600"/>
              </a:spcBef>
              <a:buClr>
                <a:schemeClr val="accent1"/>
              </a:buClr>
              <a:buSzPct val="76000"/>
              <a:buFont typeface="Wingdings 3" pitchFamily="18" charset="2"/>
              <a:buChar char=""/>
            </a:pPr>
            <a:r>
              <a:rPr lang="en-US" sz="1600" dirty="0" smtClean="0">
                <a:latin typeface="Arial" pitchFamily="34" charset="0"/>
                <a:cs typeface="Arial" pitchFamily="34" charset="0"/>
              </a:rPr>
              <a:t>(1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baseline="30000" dirty="0" smtClean="0">
                <a:latin typeface="Arial" pitchFamily="34" charset="0"/>
                <a:cs typeface="Arial" pitchFamily="34" charset="0"/>
              </a:rPr>
              <a:t>2</a:t>
            </a:r>
            <a:r>
              <a:rPr lang="en-US" sz="1600" i="1" dirty="0" smtClean="0">
                <a:latin typeface="Arial" pitchFamily="34" charset="0"/>
                <a:cs typeface="Arial" pitchFamily="34" charset="0"/>
              </a:rPr>
              <a:t>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 = 0</a:t>
            </a:r>
            <a:endParaRPr lang="tr-TR" sz="1600" dirty="0" smtClean="0">
              <a:latin typeface="Arial" pitchFamily="34" charset="0"/>
              <a:cs typeface="Arial" pitchFamily="34" charset="0"/>
            </a:endParaRPr>
          </a:p>
          <a:p>
            <a:pPr marL="730250" lvl="1" indent="-273050">
              <a:spcBef>
                <a:spcPts val="600"/>
              </a:spcBef>
              <a:buClr>
                <a:schemeClr val="accent1"/>
              </a:buClr>
              <a:buSzPct val="76000"/>
              <a:buFont typeface="Wingdings 3" pitchFamily="18" charset="2"/>
              <a:buChar char=""/>
            </a:pPr>
            <a:r>
              <a:rPr lang="en-US" sz="1600" dirty="0" smtClean="0">
                <a:latin typeface="Arial" pitchFamily="34" charset="0"/>
                <a:cs typeface="Arial" pitchFamily="34" charset="0"/>
              </a:rPr>
              <a:t>0 = (1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baseline="30000" dirty="0" smtClean="0">
                <a:latin typeface="Arial" pitchFamily="34" charset="0"/>
                <a:cs typeface="Arial" pitchFamily="34" charset="0"/>
              </a:rPr>
              <a:t>2</a:t>
            </a:r>
            <a:r>
              <a:rPr lang="en-US" sz="1600" i="1" dirty="0" smtClean="0">
                <a:latin typeface="Arial" pitchFamily="34" charset="0"/>
                <a:cs typeface="Arial" pitchFamily="34" charset="0"/>
              </a:rPr>
              <a:t>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 = (1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(1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a:t>
            </a:r>
            <a:r>
              <a:rPr lang="en-US" sz="1600" i="1" dirty="0" smtClean="0">
                <a:latin typeface="Arial" pitchFamily="34" charset="0"/>
                <a:cs typeface="Arial" pitchFamily="34" charset="0"/>
              </a:rPr>
              <a:t>p</a:t>
            </a:r>
            <a:r>
              <a:rPr lang="en-US" sz="1600" dirty="0" smtClean="0">
                <a:latin typeface="Arial" pitchFamily="34" charset="0"/>
                <a:cs typeface="Arial" pitchFamily="34" charset="0"/>
              </a:rPr>
              <a:t>)</a:t>
            </a:r>
            <a:r>
              <a:rPr lang="en-US" sz="1600" i="1" dirty="0" smtClean="0">
                <a:latin typeface="Arial" pitchFamily="34" charset="0"/>
                <a:cs typeface="Arial" pitchFamily="34" charset="0"/>
              </a:rPr>
              <a:t>x</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a:t>
            </a:r>
            <a:r>
              <a:rPr lang="tr-TR" sz="1600" dirty="0" smtClean="0">
                <a:latin typeface="Arial" pitchFamily="34" charset="0"/>
                <a:cs typeface="Arial" pitchFamily="34" charset="0"/>
              </a:rPr>
              <a:t> olur.</a:t>
            </a:r>
          </a:p>
          <a:p>
            <a:pPr marL="730250" lvl="1" indent="-273050">
              <a:spcBef>
                <a:spcPts val="600"/>
              </a:spcBef>
              <a:buClr>
                <a:schemeClr val="accent1"/>
              </a:buClr>
              <a:buSzPct val="76000"/>
              <a:buFont typeface="Wingdings 3" pitchFamily="18" charset="2"/>
              <a:buChar char=""/>
            </a:pPr>
            <a:endParaRPr lang="tr-TR" sz="1600" dirty="0" smtClean="0"/>
          </a:p>
          <a:p>
            <a:r>
              <a:rPr lang="tr-TR" sz="1600" dirty="0" smtClean="0">
                <a:latin typeface="Arial" pitchFamily="34" charset="0"/>
                <a:cs typeface="Arial" pitchFamily="34" charset="0"/>
              </a:rPr>
              <a:t>		</a:t>
            </a:r>
            <a:r>
              <a:rPr lang="en-US" sz="1600" b="1" i="1" dirty="0" smtClean="0">
                <a:solidFill>
                  <a:srgbClr val="C00000"/>
                </a:solidFill>
                <a:latin typeface="Arial" pitchFamily="34" charset="0"/>
                <a:cs typeface="Arial" pitchFamily="34" charset="0"/>
              </a:rPr>
              <a:t>x</a:t>
            </a:r>
            <a:r>
              <a:rPr lang="en-US" sz="1600" b="1" baseline="-25000" dirty="0" smtClean="0">
                <a:solidFill>
                  <a:srgbClr val="C00000"/>
                </a:solidFill>
                <a:latin typeface="Arial" pitchFamily="34" charset="0"/>
                <a:cs typeface="Arial" pitchFamily="34" charset="0"/>
              </a:rPr>
              <a:t>1</a:t>
            </a:r>
            <a:r>
              <a:rPr lang="en-US" sz="1600" b="1" dirty="0" smtClean="0">
                <a:solidFill>
                  <a:srgbClr val="C00000"/>
                </a:solidFill>
                <a:latin typeface="Arial" pitchFamily="34" charset="0"/>
                <a:cs typeface="Arial" pitchFamily="34" charset="0"/>
              </a:rPr>
              <a:t> = 1 </a:t>
            </a:r>
            <a:r>
              <a:rPr lang="en-US" sz="1600" b="1" dirty="0" err="1" smtClean="0">
                <a:solidFill>
                  <a:srgbClr val="C00000"/>
                </a:solidFill>
                <a:latin typeface="Arial" pitchFamily="34" charset="0"/>
                <a:cs typeface="Arial" pitchFamily="34" charset="0"/>
              </a:rPr>
              <a:t>ya</a:t>
            </a:r>
            <a:r>
              <a:rPr lang="en-US" sz="1600" b="1" dirty="0" smtClean="0">
                <a:solidFill>
                  <a:srgbClr val="C00000"/>
                </a:solidFill>
                <a:latin typeface="Arial" pitchFamily="34" charset="0"/>
                <a:cs typeface="Arial" pitchFamily="34" charset="0"/>
              </a:rPr>
              <a:t> </a:t>
            </a:r>
            <a:r>
              <a:rPr lang="en-US" sz="1600" b="1" dirty="0" err="1" smtClean="0">
                <a:solidFill>
                  <a:srgbClr val="C00000"/>
                </a:solidFill>
                <a:latin typeface="Arial" pitchFamily="34" charset="0"/>
                <a:cs typeface="Arial" pitchFamily="34" charset="0"/>
              </a:rPr>
              <a:t>da</a:t>
            </a:r>
            <a:r>
              <a:rPr lang="en-US" sz="1600" b="1" dirty="0" smtClean="0">
                <a:solidFill>
                  <a:srgbClr val="C00000"/>
                </a:solidFill>
                <a:latin typeface="Arial" pitchFamily="34" charset="0"/>
                <a:cs typeface="Arial" pitchFamily="34" charset="0"/>
              </a:rPr>
              <a:t> </a:t>
            </a:r>
            <a:r>
              <a:rPr lang="en-US" sz="1600" b="1" i="1" dirty="0" smtClean="0">
                <a:solidFill>
                  <a:srgbClr val="C00000"/>
                </a:solidFill>
                <a:latin typeface="Arial" pitchFamily="34" charset="0"/>
                <a:cs typeface="Arial" pitchFamily="34" charset="0"/>
              </a:rPr>
              <a:t>x</a:t>
            </a:r>
            <a:r>
              <a:rPr lang="en-US" sz="1600" b="1" baseline="-25000" dirty="0" smtClean="0">
                <a:solidFill>
                  <a:srgbClr val="C00000"/>
                </a:solidFill>
                <a:latin typeface="Arial" pitchFamily="34" charset="0"/>
                <a:cs typeface="Arial" pitchFamily="34" charset="0"/>
              </a:rPr>
              <a:t>1</a:t>
            </a:r>
            <a:r>
              <a:rPr lang="en-US" sz="1600" b="1" dirty="0" smtClean="0">
                <a:solidFill>
                  <a:srgbClr val="C00000"/>
                </a:solidFill>
                <a:latin typeface="Arial" pitchFamily="34" charset="0"/>
                <a:cs typeface="Arial" pitchFamily="34" charset="0"/>
              </a:rPr>
              <a:t> = </a:t>
            </a:r>
            <a:r>
              <a:rPr lang="tr-TR" sz="1600" b="1" dirty="0" smtClean="0">
                <a:solidFill>
                  <a:srgbClr val="C00000"/>
                </a:solidFill>
                <a:latin typeface="Arial" pitchFamily="34" charset="0"/>
                <a:cs typeface="Arial" pitchFamily="34" charset="0"/>
              </a:rPr>
              <a:t>p / (1-p)</a:t>
            </a: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tabLst/>
              <a:defRPr/>
            </a:pPr>
            <a:endParaRPr kumimoji="0" lang="tr-TR"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73050" marR="0" lvl="0" indent="-273050" algn="l" defTabSz="914400" rtl="0" eaLnBrk="1" fontAlgn="base" latinLnBrk="0" hangingPunct="1">
              <a:lnSpc>
                <a:spcPct val="100000"/>
              </a:lnSpc>
              <a:spcBef>
                <a:spcPts val="600"/>
              </a:spcBef>
              <a:spcAft>
                <a:spcPct val="0"/>
              </a:spcAft>
              <a:buClr>
                <a:schemeClr val="accent1"/>
              </a:buClr>
              <a:buSzPct val="76000"/>
              <a:buFont typeface="Wingdings 3" pitchFamily="18" charset="2"/>
              <a:buChar char=""/>
              <a:tabLst/>
              <a:defRPr/>
            </a:pPr>
            <a:endParaRPr kumimoji="0" lang="tr-TR"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73050" indent="-273050">
              <a:spcBef>
                <a:spcPts val="600"/>
              </a:spcBef>
              <a:buClr>
                <a:schemeClr val="accent1"/>
              </a:buClr>
              <a:buSzPct val="76000"/>
            </a:pPr>
            <a:r>
              <a:rPr kumimoji="0" lang="tr-TR" sz="1600" b="1"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
            </a:r>
            <a:br>
              <a:rPr kumimoji="0" lang="tr-TR" sz="1600" b="1"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br>
            <a:endParaRPr kumimoji="0" lang="tr-TR" sz="1600" b="1"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endParaRPr>
          </a:p>
        </p:txBody>
      </p:sp>
      <p:sp>
        <p:nvSpPr>
          <p:cNvPr id="7" name="6 Metin kutusu"/>
          <p:cNvSpPr txBox="1"/>
          <p:nvPr/>
        </p:nvSpPr>
        <p:spPr>
          <a:xfrm>
            <a:off x="1066800" y="4648200"/>
            <a:ext cx="80772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tr-TR" b="1" dirty="0" smtClean="0">
                <a:solidFill>
                  <a:srgbClr val="C00000"/>
                </a:solidFill>
                <a:latin typeface="Arial" pitchFamily="34" charset="0"/>
                <a:cs typeface="Arial" pitchFamily="34" charset="0"/>
              </a:rPr>
              <a:t>Sonuç olarak e</a:t>
            </a:r>
            <a:r>
              <a:rPr lang="en-US" b="1" dirty="0" err="1" smtClean="0">
                <a:solidFill>
                  <a:srgbClr val="C00000"/>
                </a:solidFill>
                <a:latin typeface="Arial" pitchFamily="34" charset="0"/>
                <a:cs typeface="Arial" pitchFamily="34" charset="0"/>
              </a:rPr>
              <a:t>ğer</a:t>
            </a:r>
            <a:r>
              <a:rPr lang="en-US" b="1" dirty="0" smtClean="0">
                <a:solidFill>
                  <a:srgbClr val="C00000"/>
                </a:solidFill>
                <a:latin typeface="Arial" pitchFamily="34" charset="0"/>
                <a:cs typeface="Arial" pitchFamily="34" charset="0"/>
              </a:rPr>
              <a:t> </a:t>
            </a:r>
            <a:r>
              <a:rPr lang="en-US" b="1" i="1" dirty="0" smtClean="0">
                <a:solidFill>
                  <a:srgbClr val="C00000"/>
                </a:solidFill>
                <a:latin typeface="Arial" pitchFamily="34" charset="0"/>
                <a:cs typeface="Arial" pitchFamily="34" charset="0"/>
              </a:rPr>
              <a:t>p</a:t>
            </a:r>
            <a:r>
              <a:rPr lang="en-US" b="1" dirty="0" smtClean="0">
                <a:solidFill>
                  <a:srgbClr val="C00000"/>
                </a:solidFill>
                <a:latin typeface="Arial" pitchFamily="34" charset="0"/>
                <a:cs typeface="Arial" pitchFamily="34" charset="0"/>
              </a:rPr>
              <a:t> ≥ 1/2 </a:t>
            </a:r>
            <a:r>
              <a:rPr lang="en-US" b="1" dirty="0" err="1" smtClean="0">
                <a:solidFill>
                  <a:srgbClr val="C00000"/>
                </a:solidFill>
                <a:latin typeface="Arial" pitchFamily="34" charset="0"/>
                <a:cs typeface="Arial" pitchFamily="34" charset="0"/>
              </a:rPr>
              <a:t>ise</a:t>
            </a:r>
            <a:r>
              <a:rPr lang="en-US" b="1" dirty="0" smtClean="0">
                <a:solidFill>
                  <a:srgbClr val="C00000"/>
                </a:solidFill>
                <a:latin typeface="Arial" pitchFamily="34" charset="0"/>
                <a:cs typeface="Arial" pitchFamily="34" charset="0"/>
              </a:rPr>
              <a:t> (</a:t>
            </a:r>
            <a:r>
              <a:rPr lang="en-US" b="1" dirty="0" err="1" smtClean="0">
                <a:solidFill>
                  <a:srgbClr val="C00000"/>
                </a:solidFill>
                <a:latin typeface="Arial" pitchFamily="34" charset="0"/>
                <a:cs typeface="Arial" pitchFamily="34" charset="0"/>
              </a:rPr>
              <a:t>yani</a:t>
            </a:r>
            <a:r>
              <a:rPr lang="en-US" b="1" dirty="0" smtClean="0">
                <a:solidFill>
                  <a:srgbClr val="C00000"/>
                </a:solidFill>
                <a:latin typeface="Arial" pitchFamily="34" charset="0"/>
                <a:cs typeface="Arial" pitchFamily="34" charset="0"/>
              </a:rPr>
              <a:t> </a:t>
            </a:r>
            <a:r>
              <a:rPr lang="en-US" b="1" i="1" dirty="0" smtClean="0">
                <a:solidFill>
                  <a:srgbClr val="C00000"/>
                </a:solidFill>
                <a:latin typeface="Arial" pitchFamily="34" charset="0"/>
                <a:cs typeface="Arial" pitchFamily="34" charset="0"/>
              </a:rPr>
              <a:t>p</a:t>
            </a:r>
            <a:r>
              <a:rPr lang="en-US" b="1" dirty="0" smtClean="0">
                <a:solidFill>
                  <a:srgbClr val="C00000"/>
                </a:solidFill>
                <a:latin typeface="Arial" pitchFamily="34" charset="0"/>
                <a:cs typeface="Arial" pitchFamily="34" charset="0"/>
              </a:rPr>
              <a:t> ≥ </a:t>
            </a:r>
            <a:r>
              <a:rPr lang="en-US" b="1" i="1" dirty="0" smtClean="0">
                <a:solidFill>
                  <a:srgbClr val="C00000"/>
                </a:solidFill>
                <a:latin typeface="Arial" pitchFamily="34" charset="0"/>
                <a:cs typeface="Arial" pitchFamily="34" charset="0"/>
              </a:rPr>
              <a:t>q</a:t>
            </a:r>
            <a:r>
              <a:rPr lang="en-US" b="1" dirty="0" smtClean="0">
                <a:solidFill>
                  <a:srgbClr val="C00000"/>
                </a:solidFill>
                <a:latin typeface="Arial" pitchFamily="34" charset="0"/>
                <a:cs typeface="Arial" pitchFamily="34" charset="0"/>
              </a:rPr>
              <a:t> </a:t>
            </a:r>
            <a:r>
              <a:rPr lang="en-US" b="1" dirty="0" err="1" smtClean="0">
                <a:solidFill>
                  <a:srgbClr val="C00000"/>
                </a:solidFill>
                <a:latin typeface="Arial" pitchFamily="34" charset="0"/>
                <a:cs typeface="Arial" pitchFamily="34" charset="0"/>
              </a:rPr>
              <a:t>ise</a:t>
            </a:r>
            <a:r>
              <a:rPr lang="en-US" b="1" dirty="0" smtClean="0">
                <a:solidFill>
                  <a:srgbClr val="C00000"/>
                </a:solidFill>
                <a:latin typeface="Arial" pitchFamily="34" charset="0"/>
                <a:cs typeface="Arial" pitchFamily="34" charset="0"/>
              </a:rPr>
              <a:t>), </a:t>
            </a:r>
            <a:r>
              <a:rPr lang="tr-TR" b="1" dirty="0" smtClean="0">
                <a:solidFill>
                  <a:srgbClr val="C00000"/>
                </a:solidFill>
                <a:latin typeface="Arial" pitchFamily="34" charset="0"/>
                <a:cs typeface="Arial" pitchFamily="34" charset="0"/>
              </a:rPr>
              <a:t>p / (1-p)</a:t>
            </a:r>
            <a:r>
              <a:rPr lang="en-US" b="1" dirty="0" smtClean="0">
                <a:solidFill>
                  <a:srgbClr val="C00000"/>
                </a:solidFill>
                <a:latin typeface="Arial" pitchFamily="34" charset="0"/>
                <a:cs typeface="Arial" pitchFamily="34" charset="0"/>
              </a:rPr>
              <a:t> ≥ 1 </a:t>
            </a:r>
            <a:r>
              <a:rPr lang="en-US" b="1" dirty="0" err="1" smtClean="0">
                <a:solidFill>
                  <a:srgbClr val="C00000"/>
                </a:solidFill>
                <a:latin typeface="Arial" pitchFamily="34" charset="0"/>
                <a:cs typeface="Arial" pitchFamily="34" charset="0"/>
              </a:rPr>
              <a:t>olduğundan</a:t>
            </a:r>
            <a:r>
              <a:rPr lang="tr-TR" b="1" dirty="0" smtClean="0">
                <a:solidFill>
                  <a:srgbClr val="C00000"/>
                </a:solidFill>
                <a:latin typeface="Arial" pitchFamily="34" charset="0"/>
                <a:cs typeface="Arial" pitchFamily="34" charset="0"/>
              </a:rPr>
              <a:t> çekirgenin belirsiz bir süre sonra pozitif yönde 1m noktasına gelme olasılığı yüzde yüzdür dolayısıyla 1000 m varma olasılığı da bu değere eşittir.</a:t>
            </a:r>
            <a:endParaRPr lang="tr-TR" dirty="0"/>
          </a:p>
        </p:txBody>
      </p:sp>
      <p:sp>
        <p:nvSpPr>
          <p:cNvPr id="8" name="7 Slayt Numarası Yer Tutucusu"/>
          <p:cNvSpPr>
            <a:spLocks noGrp="1"/>
          </p:cNvSpPr>
          <p:nvPr>
            <p:ph type="sldNum" sz="quarter" idx="12"/>
          </p:nvPr>
        </p:nvSpPr>
        <p:spPr/>
        <p:txBody>
          <a:bodyPr/>
          <a:lstStyle/>
          <a:p>
            <a:pPr>
              <a:defRPr/>
            </a:pPr>
            <a:fld id="{328E5A88-54E6-4ADD-92C7-8B35F46C8A33}" type="slidenum">
              <a:rPr lang="en-US" smtClean="0"/>
              <a:pPr>
                <a:defRPr/>
              </a:pPr>
              <a:t>8</a:t>
            </a:fld>
            <a:endParaRPr lang="en-US"/>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p:cNvSpPr>
          <p:nvPr/>
        </p:nvSpPr>
        <p:spPr bwMode="auto">
          <a:xfrm>
            <a:off x="838200" y="914400"/>
            <a:ext cx="8839200" cy="990600"/>
          </a:xfrm>
          <a:prstGeom prst="rect">
            <a:avLst/>
          </a:prstGeom>
          <a:noFill/>
          <a:ln w="9525">
            <a:noFill/>
            <a:miter lim="800000"/>
            <a:headEnd/>
            <a:tailEnd/>
          </a:ln>
        </p:spPr>
        <p:txBody>
          <a:bodyPr anchor="b"/>
          <a:lstStyle/>
          <a:p>
            <a:r>
              <a:rPr lang="tr-TR" sz="2800" b="1" dirty="0" smtClean="0">
                <a:solidFill>
                  <a:schemeClr val="tx2"/>
                </a:solidFill>
                <a:latin typeface="Arial" charset="0"/>
              </a:rPr>
              <a:t>Çekirge Kaç Sıçrar ya da “Rastgele Yürüyüş”</a:t>
            </a:r>
          </a:p>
          <a:p>
            <a:r>
              <a:rPr lang="tr-TR" sz="2800" b="1" dirty="0" smtClean="0">
                <a:solidFill>
                  <a:schemeClr val="tx2"/>
                </a:solidFill>
                <a:latin typeface="Arial" charset="0"/>
              </a:rPr>
              <a:t> Problemi</a:t>
            </a:r>
            <a:endParaRPr lang="en-US" sz="2800" b="1" dirty="0">
              <a:solidFill>
                <a:schemeClr val="tx2"/>
              </a:solidFill>
              <a:latin typeface="Arial" charset="0"/>
            </a:endParaRPr>
          </a:p>
        </p:txBody>
      </p:sp>
      <p:sp>
        <p:nvSpPr>
          <p:cNvPr id="32781" name="Rectangle 1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30188"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Content Placeholder 2"/>
          <p:cNvSpPr txBox="1">
            <a:spLocks/>
          </p:cNvSpPr>
          <p:nvPr/>
        </p:nvSpPr>
        <p:spPr bwMode="auto">
          <a:xfrm>
            <a:off x="533400" y="2286000"/>
            <a:ext cx="89154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lvl="0" indent="-273050" algn="just" eaLnBrk="0" hangingPunct="0">
              <a:spcBef>
                <a:spcPts val="600"/>
              </a:spcBef>
              <a:buClr>
                <a:schemeClr val="accent1"/>
              </a:buClr>
              <a:buSzPct val="76000"/>
              <a:buFont typeface="Wingdings 3" pitchFamily="18" charset="2"/>
              <a:buChar char=""/>
            </a:pPr>
            <a:r>
              <a:rPr lang="en-US" dirty="0" smtClean="0">
                <a:solidFill>
                  <a:srgbClr val="FF0000"/>
                </a:solidFill>
                <a:latin typeface="Arial" pitchFamily="34" charset="0"/>
                <a:cs typeface="Arial" pitchFamily="34" charset="0"/>
              </a:rPr>
              <a:t>Eğer </a:t>
            </a:r>
            <a:r>
              <a:rPr lang="en-US" i="1" dirty="0" smtClean="0">
                <a:solidFill>
                  <a:srgbClr val="FF0000"/>
                </a:solidFill>
                <a:latin typeface="Arial" pitchFamily="34" charset="0"/>
                <a:cs typeface="Arial" pitchFamily="34" charset="0"/>
              </a:rPr>
              <a:t>p</a:t>
            </a:r>
            <a:r>
              <a:rPr lang="en-US" dirty="0" smtClean="0">
                <a:solidFill>
                  <a:srgbClr val="FF0000"/>
                </a:solidFill>
                <a:latin typeface="Arial" pitchFamily="34" charset="0"/>
                <a:cs typeface="Arial" pitchFamily="34" charset="0"/>
              </a:rPr>
              <a:t> ≤ 1/2 ise, yani </a:t>
            </a:r>
            <a:r>
              <a:rPr lang="en-US" i="1" dirty="0" smtClean="0">
                <a:solidFill>
                  <a:srgbClr val="FF0000"/>
                </a:solidFill>
                <a:latin typeface="Arial" pitchFamily="34" charset="0"/>
                <a:cs typeface="Arial" pitchFamily="34" charset="0"/>
              </a:rPr>
              <a:t>p</a:t>
            </a:r>
            <a:r>
              <a:rPr lang="en-US" dirty="0" smtClean="0">
                <a:solidFill>
                  <a:srgbClr val="FF0000"/>
                </a:solidFill>
                <a:latin typeface="Arial" pitchFamily="34" charset="0"/>
                <a:cs typeface="Arial" pitchFamily="34" charset="0"/>
              </a:rPr>
              <a:t> ≤ </a:t>
            </a:r>
            <a:r>
              <a:rPr lang="en-US" i="1" dirty="0" smtClean="0">
                <a:solidFill>
                  <a:srgbClr val="FF0000"/>
                </a:solidFill>
                <a:latin typeface="Arial" pitchFamily="34" charset="0"/>
                <a:cs typeface="Arial" pitchFamily="34" charset="0"/>
              </a:rPr>
              <a:t>q</a:t>
            </a:r>
            <a:r>
              <a:rPr lang="en-US" dirty="0" smtClean="0">
                <a:solidFill>
                  <a:srgbClr val="FF0000"/>
                </a:solidFill>
                <a:latin typeface="Arial" pitchFamily="34" charset="0"/>
                <a:cs typeface="Arial" pitchFamily="34" charset="0"/>
              </a:rPr>
              <a:t> ise bu olasılık kaçtır?</a:t>
            </a:r>
            <a:r>
              <a:rPr kumimoji="0" lang="tr-TR" b="0" i="0" u="none" strike="noStrike" kern="1200" cap="none" spc="0" normalizeH="0" baseline="0" noProof="0" dirty="0" smtClean="0">
                <a:ln>
                  <a:noFill/>
                </a:ln>
                <a:solidFill>
                  <a:srgbClr val="FF0000"/>
                </a:solidFill>
                <a:effectLst/>
                <a:uLnTx/>
                <a:uFillTx/>
                <a:latin typeface="Arial" pitchFamily="34" charset="0"/>
                <a:cs typeface="Arial" pitchFamily="34" charset="0"/>
              </a:rPr>
              <a:t> </a:t>
            </a:r>
          </a:p>
          <a:p>
            <a:pPr marL="742950" lvl="1" indent="-285750" eaLnBrk="0" hangingPunct="0">
              <a:spcBef>
                <a:spcPts val="500"/>
              </a:spcBef>
              <a:buClr>
                <a:schemeClr val="accent2"/>
              </a:buClr>
              <a:buSzPct val="76000"/>
              <a:buFont typeface="Wingdings 3" pitchFamily="18" charset="2"/>
              <a:buChar char=""/>
            </a:pPr>
            <a:r>
              <a:rPr kumimoji="0" lang="tr-TR" sz="1600" b="0" i="0" u="none" strike="noStrike" kern="1200" cap="none" spc="0" normalizeH="0" noProof="0" dirty="0" smtClean="0">
                <a:ln>
                  <a:noFill/>
                </a:ln>
                <a:solidFill>
                  <a:schemeClr val="accent6"/>
                </a:solidFill>
                <a:effectLst/>
                <a:uLnTx/>
                <a:uFillTx/>
                <a:latin typeface="Arial" pitchFamily="34" charset="0"/>
                <a:cs typeface="Arial" pitchFamily="34" charset="0"/>
              </a:rPr>
              <a:t>Yine </a:t>
            </a:r>
            <a:r>
              <a:rPr lang="en-US" sz="1600" i="1" dirty="0" smtClean="0">
                <a:solidFill>
                  <a:schemeClr val="accent6"/>
                </a:solidFill>
                <a:latin typeface="Arial" pitchFamily="34" charset="0"/>
                <a:cs typeface="Arial" pitchFamily="34" charset="0"/>
              </a:rPr>
              <a:t>x</a:t>
            </a:r>
            <a:r>
              <a:rPr lang="en-US" sz="1600" baseline="-25000" dirty="0" smtClean="0">
                <a:solidFill>
                  <a:schemeClr val="accent6"/>
                </a:solidFill>
                <a:latin typeface="Arial" pitchFamily="34" charset="0"/>
                <a:cs typeface="Arial" pitchFamily="34" charset="0"/>
              </a:rPr>
              <a:t>1</a:t>
            </a:r>
            <a:r>
              <a:rPr lang="en-US" sz="1600" dirty="0" smtClean="0">
                <a:solidFill>
                  <a:schemeClr val="accent6"/>
                </a:solidFill>
                <a:latin typeface="Arial" pitchFamily="34" charset="0"/>
                <a:cs typeface="Arial" pitchFamily="34" charset="0"/>
              </a:rPr>
              <a:t>’i</a:t>
            </a:r>
            <a:r>
              <a:rPr lang="tr-TR" sz="1600" dirty="0" smtClean="0">
                <a:solidFill>
                  <a:schemeClr val="accent6"/>
                </a:solidFill>
                <a:latin typeface="Arial" pitchFamily="34" charset="0"/>
                <a:cs typeface="Arial" pitchFamily="34" charset="0"/>
              </a:rPr>
              <a:t> (başlangıç noktasından 1 birim uzaklığı)</a:t>
            </a:r>
            <a:r>
              <a:rPr lang="en-US" sz="1600" dirty="0" smtClean="0">
                <a:solidFill>
                  <a:schemeClr val="accent6"/>
                </a:solidFill>
                <a:latin typeface="Arial" pitchFamily="34" charset="0"/>
                <a:cs typeface="Arial" pitchFamily="34" charset="0"/>
              </a:rPr>
              <a:t> hesaplamak yeter</a:t>
            </a:r>
            <a:r>
              <a:rPr lang="tr-TR" sz="1600" dirty="0" err="1" smtClean="0">
                <a:solidFill>
                  <a:schemeClr val="tx2"/>
                </a:solidFill>
                <a:latin typeface="Arial" charset="0"/>
                <a:cs typeface="+mn-cs"/>
              </a:rPr>
              <a:t>lidir</a:t>
            </a:r>
            <a:r>
              <a:rPr lang="tr-TR" sz="1600" dirty="0" smtClean="0">
                <a:solidFill>
                  <a:schemeClr val="tx2"/>
                </a:solidFill>
                <a:latin typeface="Arial" charset="0"/>
                <a:cs typeface="+mn-cs"/>
              </a:rPr>
              <a:t>.</a:t>
            </a:r>
          </a:p>
          <a:p>
            <a:pPr marL="742950" lvl="1" indent="-285750" eaLnBrk="0" hangingPunct="0">
              <a:spcBef>
                <a:spcPts val="500"/>
              </a:spcBef>
              <a:buClr>
                <a:schemeClr val="accent2"/>
              </a:buClr>
              <a:buSzPct val="76000"/>
            </a:pPr>
            <a:endParaRPr lang="tr-TR" sz="1600" dirty="0" smtClean="0">
              <a:solidFill>
                <a:schemeClr val="tx2"/>
              </a:solidFill>
              <a:latin typeface="Arial" charset="0"/>
              <a:cs typeface="+mn-cs"/>
            </a:endParaRPr>
          </a:p>
          <a:p>
            <a:pPr marL="742950" lvl="1" indent="-285750" eaLnBrk="0" hangingPunct="0">
              <a:spcBef>
                <a:spcPts val="500"/>
              </a:spcBef>
              <a:buClr>
                <a:schemeClr val="accent2"/>
              </a:buClr>
              <a:buSzPct val="76000"/>
            </a:pPr>
            <a:r>
              <a:rPr lang="tr-TR" sz="1600" dirty="0" smtClean="0">
                <a:latin typeface="Arial" charset="0"/>
                <a:cs typeface="+mn-cs"/>
              </a:rPr>
              <a:t>Ayrıntılı bir çözüm için şekle bakarsak,</a:t>
            </a:r>
            <a:endParaRPr lang="tr-TR" dirty="0" smtClean="0">
              <a:latin typeface="Arial" charset="0"/>
              <a:cs typeface="+mn-cs"/>
            </a:endParaRPr>
          </a:p>
        </p:txBody>
      </p:sp>
      <p:pic>
        <p:nvPicPr>
          <p:cNvPr id="11" name="Picture 2"/>
          <p:cNvPicPr>
            <a:picLocks noChangeAspect="1" noChangeArrowheads="1"/>
          </p:cNvPicPr>
          <p:nvPr/>
        </p:nvPicPr>
        <p:blipFill>
          <a:blip r:embed="rId3" cstate="print"/>
          <a:srcRect/>
          <a:stretch>
            <a:fillRect/>
          </a:stretch>
        </p:blipFill>
        <p:spPr bwMode="auto">
          <a:xfrm>
            <a:off x="838200" y="3505200"/>
            <a:ext cx="3581400" cy="2895600"/>
          </a:xfrm>
          <a:prstGeom prst="rect">
            <a:avLst/>
          </a:prstGeom>
          <a:noFill/>
          <a:ln w="9525">
            <a:noFill/>
            <a:miter lim="800000"/>
            <a:headEnd/>
            <a:tailEnd/>
          </a:ln>
          <a:effectLst/>
        </p:spPr>
      </p:pic>
      <p:sp>
        <p:nvSpPr>
          <p:cNvPr id="12" name="11 Dikdörtgen"/>
          <p:cNvSpPr/>
          <p:nvPr/>
        </p:nvSpPr>
        <p:spPr>
          <a:xfrm>
            <a:off x="4191000" y="4114800"/>
            <a:ext cx="4572000" cy="1323439"/>
          </a:xfrm>
          <a:prstGeom prst="rect">
            <a:avLst/>
          </a:prstGeom>
        </p:spPr>
        <p:txBody>
          <a:bodyPr>
            <a:spAutoFit/>
          </a:bodyPr>
          <a:lstStyle/>
          <a:p>
            <a:pPr algn="just"/>
            <a:r>
              <a:rPr lang="en-US" sz="1600" dirty="0" smtClean="0">
                <a:latin typeface="Arial" pitchFamily="34" charset="0"/>
                <a:cs typeface="Arial" pitchFamily="34" charset="0"/>
              </a:rPr>
              <a:t>En alt sol noktadan, yani (0, 0) noktasından başlayarak, çekirge doğru üzerinde sola sıçradığında yukar</a:t>
            </a:r>
            <a:r>
              <a:rPr lang="tr-TR" sz="1600" dirty="0" smtClean="0">
                <a:latin typeface="Arial" pitchFamily="34" charset="0"/>
                <a:cs typeface="Arial" pitchFamily="34" charset="0"/>
              </a:rPr>
              <a:t>ı</a:t>
            </a:r>
            <a:r>
              <a:rPr lang="en-US" sz="1600" dirty="0" err="1" smtClean="0">
                <a:latin typeface="Arial" pitchFamily="34" charset="0"/>
                <a:cs typeface="Arial" pitchFamily="34" charset="0"/>
              </a:rPr>
              <a:t>daki</a:t>
            </a:r>
            <a:r>
              <a:rPr lang="en-US" sz="1600" dirty="0" smtClean="0">
                <a:latin typeface="Arial" pitchFamily="34" charset="0"/>
                <a:cs typeface="Arial" pitchFamily="34" charset="0"/>
              </a:rPr>
              <a:t> şekilde bir adım yukarı çıkalım (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 sağa sıçradığında yukardaki şekilde bir adım sağa gidelim ( </a:t>
            </a:r>
            <a:r>
              <a:rPr lang="en-US" sz="1600" dirty="0" smtClean="0">
                <a:latin typeface="Arial" pitchFamily="34" charset="0"/>
                <a:cs typeface="Arial" pitchFamily="34" charset="0"/>
                <a:sym typeface="Symbol"/>
              </a:rPr>
              <a:t></a:t>
            </a:r>
            <a:r>
              <a:rPr lang="en-US" sz="1600" dirty="0" smtClean="0">
                <a:latin typeface="Arial" pitchFamily="34" charset="0"/>
                <a:cs typeface="Arial" pitchFamily="34" charset="0"/>
              </a:rPr>
              <a:t> ). </a:t>
            </a:r>
            <a:endParaRPr lang="tr-TR" sz="1600" dirty="0">
              <a:latin typeface="Arial" pitchFamily="34" charset="0"/>
              <a:cs typeface="Arial" pitchFamily="34" charset="0"/>
            </a:endParaRPr>
          </a:p>
        </p:txBody>
      </p:sp>
      <p:sp>
        <p:nvSpPr>
          <p:cNvPr id="9" name="8 Slayt Numarası Yer Tutucusu"/>
          <p:cNvSpPr>
            <a:spLocks noGrp="1"/>
          </p:cNvSpPr>
          <p:nvPr>
            <p:ph type="sldNum" sz="quarter" idx="12"/>
          </p:nvPr>
        </p:nvSpPr>
        <p:spPr/>
        <p:txBody>
          <a:bodyPr/>
          <a:lstStyle/>
          <a:p>
            <a:pPr>
              <a:defRPr/>
            </a:pPr>
            <a:fld id="{328E5A88-54E6-4ADD-92C7-8B35F46C8A33}" type="slidenum">
              <a:rPr lang="en-US" smtClean="0"/>
              <a:pPr>
                <a:defRPr/>
              </a:pPr>
              <a:t>9</a:t>
            </a:fld>
            <a:endParaRPr lang="en-US"/>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a1">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7675</TotalTime>
  <Words>986</Words>
  <PresentationFormat>Ekran Gösterisi (4:3)</PresentationFormat>
  <Paragraphs>169</Paragraphs>
  <Slides>13</Slides>
  <Notes>12</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Tema1</vt:lpstr>
      <vt:lpstr>PowerPoint Sunusu</vt:lpstr>
      <vt:lpstr>İçerik</vt:lpstr>
      <vt:lpstr>Rassal Yürüyüş (Random Walk) Kuramı</vt:lpstr>
      <vt:lpstr>Rassal Yürüyüş (Random Walk) Kuramı</vt:lpstr>
      <vt:lpstr>Çekirge Kaç Sıçrar ya da “Rastgele Yürüyüş” Problemi</vt:lpstr>
      <vt:lpstr>Çekirge Kaç Sıçrar ya da “Rastgele Yürüyüş” Problemi</vt:lpstr>
      <vt:lpstr>PowerPoint Sunusu</vt:lpstr>
      <vt:lpstr>PowerPoint Sunusu</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2009-05-12T08:48:45Z</dcterms:created>
  <dcterms:modified xsi:type="dcterms:W3CDTF">2013-07-05T15:31:03Z</dcterms:modified>
</cp:coreProperties>
</file>