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5" r:id="rId2"/>
    <p:sldId id="268" r:id="rId3"/>
    <p:sldId id="273" r:id="rId4"/>
    <p:sldId id="281" r:id="rId5"/>
    <p:sldId id="282" r:id="rId6"/>
    <p:sldId id="283" r:id="rId7"/>
    <p:sldId id="290" r:id="rId8"/>
    <p:sldId id="291" r:id="rId9"/>
    <p:sldId id="284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1" r:id="rId21"/>
    <p:sldId id="304" r:id="rId22"/>
    <p:sldId id="303" r:id="rId23"/>
    <p:sldId id="263" r:id="rId24"/>
  </p:sldIdLst>
  <p:sldSz cx="9144000" cy="6858000" type="screen4x3"/>
  <p:notesSz cx="6858000" cy="9144000"/>
  <p:defaultTextStyle>
    <a:defPPr>
      <a:defRPr lang="tr-T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Açık Stil 2 - Vurgu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4660"/>
  </p:normalViewPr>
  <p:slideViewPr>
    <p:cSldViewPr>
      <p:cViewPr varScale="1">
        <p:scale>
          <a:sx n="69" d="100"/>
          <a:sy n="69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tr-TR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tr-TR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225A13F9-B613-4BDA-BF0F-20932A57472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BB2E3-6571-47F5-ADB8-DECA35B3C8A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8954D-BF7D-4BD7-B046-29C0249515C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5C593-B632-42FE-A93A-FC47E9E6368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7F69C-E94A-4D1D-AB91-DED912E11C6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8230E-89B9-46EF-80AA-88EB289B806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72F95-D454-43C4-8581-5408E297249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E5DD9-1CDC-4F7B-A06C-897F6B9612C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55389-5E5D-4113-B911-DC168CD6B36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03243-BAE0-4C2A-A3B2-DC5459A671F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FB1E1-09E0-449D-871A-285A0EAA755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4100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  <p:sp>
            <p:nvSpPr>
              <p:cNvPr id="4101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tr-TR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4103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  <p:sp>
            <p:nvSpPr>
              <p:cNvPr id="4104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DF01EC-B239-4262-B600-F26E9547817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hyperlink" Target="http://matplotlib.sourceforge.net/examples/pylab_examples/axhspan_demo.html" TargetMode="External"/><Relationship Id="rId12" Type="http://schemas.openxmlformats.org/officeDocument/2006/relationships/image" Target="../media/image31.png"/><Relationship Id="rId2" Type="http://schemas.openxmlformats.org/officeDocument/2006/relationships/hyperlink" Target="http://matplotlib.sourceforge.net/gallery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hyperlink" Target="http://matplotlib.sourceforge.net/examples/pylab_examples/aspect_loglog.html" TargetMode="External"/><Relationship Id="rId5" Type="http://schemas.openxmlformats.org/officeDocument/2006/relationships/hyperlink" Target="http://matplotlib.sourceforge.net/examples/pylab_examples/axes_props.html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matplotlib.sourceforge.net/examples/pylab_examples/axis_equal_demo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numpy/files/" TargetMode="External"/><Relationship Id="rId2" Type="http://schemas.openxmlformats.org/officeDocument/2006/relationships/hyperlink" Target="http://sourceforge.net/projects/matplotlib/files/matplotlib/matplotlib-1.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etin kutusu"/>
          <p:cNvSpPr txBox="1"/>
          <p:nvPr/>
        </p:nvSpPr>
        <p:spPr>
          <a:xfrm>
            <a:off x="3400679" y="1071546"/>
            <a:ext cx="3215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FIRAT ÜNİVERSİTESİ</a:t>
            </a:r>
          </a:p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TEKNOLOJİ FAKÜLTESİ</a:t>
            </a:r>
            <a:endParaRPr lang="tr-T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214282" y="4309126"/>
            <a:ext cx="3429024" cy="1477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DERLEYENLER: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Ahmet Can ÇAKIL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Ali Murat GARİPCAN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Özgür AYDIN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Şahin KARA</a:t>
            </a:r>
          </a:p>
        </p:txBody>
      </p:sp>
      <p:sp>
        <p:nvSpPr>
          <p:cNvPr id="7" name="6 Metin kutusu"/>
          <p:cNvSpPr txBox="1"/>
          <p:nvPr/>
        </p:nvSpPr>
        <p:spPr bwMode="auto">
          <a:xfrm>
            <a:off x="3786182" y="4786322"/>
            <a:ext cx="463492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KONTROL : 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tr-TR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Asaf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VAROL</a:t>
            </a:r>
          </a:p>
        </p:txBody>
      </p:sp>
      <p:sp>
        <p:nvSpPr>
          <p:cNvPr id="8" name="7 Metin kutusu"/>
          <p:cNvSpPr txBox="1"/>
          <p:nvPr/>
        </p:nvSpPr>
        <p:spPr bwMode="auto">
          <a:xfrm>
            <a:off x="214282" y="3573016"/>
            <a:ext cx="8246150" cy="40011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KONU : </a:t>
            </a:r>
            <a:r>
              <a:rPr lang="tr-TR" sz="2000" b="1" dirty="0" smtClean="0"/>
              <a:t>BENZETİM SONUÇLARININ SUNUMU, PYLAB, ÇİZİM</a:t>
            </a:r>
            <a:r>
              <a:rPr lang="tr-TR" sz="2000" b="1" dirty="0" smtClean="0">
                <a:solidFill>
                  <a:schemeClr val="tx2"/>
                </a:solidFill>
              </a:rPr>
              <a:t> </a:t>
            </a:r>
            <a:endParaRPr lang="tr-TR" sz="19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2" cstate="print"/>
          <a:srcRect r="27179" b="13158"/>
          <a:stretch>
            <a:fillRect/>
          </a:stretch>
        </p:blipFill>
        <p:spPr bwMode="auto">
          <a:xfrm>
            <a:off x="971550" y="2349500"/>
            <a:ext cx="331311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2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Plot parametreleri:</a:t>
            </a:r>
            <a:br>
              <a:rPr lang="tr-TR" sz="3200" smtClean="0"/>
            </a:br>
            <a:r>
              <a:rPr lang="tr-TR" sz="3200" smtClean="0"/>
              <a:t>Çizgi rengi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2555875" y="3644900"/>
            <a:ext cx="720725" cy="3587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71550" y="4365625"/>
            <a:ext cx="2881313" cy="23272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tr-TR"/>
              <a:t>b	: blue</a:t>
            </a:r>
          </a:p>
          <a:p>
            <a:pPr algn="l"/>
            <a:r>
              <a:rPr lang="tr-TR"/>
              <a:t>g	: green</a:t>
            </a:r>
          </a:p>
          <a:p>
            <a:pPr algn="l"/>
            <a:r>
              <a:rPr lang="tr-TR"/>
              <a:t>r	: red</a:t>
            </a:r>
          </a:p>
          <a:p>
            <a:pPr algn="l"/>
            <a:r>
              <a:rPr lang="tr-TR"/>
              <a:t>c	: cyan</a:t>
            </a:r>
          </a:p>
          <a:p>
            <a:pPr algn="l"/>
            <a:r>
              <a:rPr lang="tr-TR"/>
              <a:t>m	: magenta</a:t>
            </a:r>
          </a:p>
          <a:p>
            <a:pPr algn="l"/>
            <a:r>
              <a:rPr lang="tr-TR"/>
              <a:t>y	: yellow</a:t>
            </a:r>
          </a:p>
          <a:p>
            <a:pPr algn="l"/>
            <a:r>
              <a:rPr lang="tr-TR"/>
              <a:t>k	: black</a:t>
            </a:r>
          </a:p>
          <a:p>
            <a:pPr algn="l"/>
            <a:r>
              <a:rPr lang="tr-TR"/>
              <a:t>w	: white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2924175"/>
            <a:ext cx="4648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 cstate="print"/>
          <a:srcRect r="43518" b="14091"/>
          <a:stretch>
            <a:fillRect/>
          </a:stretch>
        </p:blipFill>
        <p:spPr bwMode="auto">
          <a:xfrm>
            <a:off x="900113" y="2276475"/>
            <a:ext cx="3167062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47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Plot parametreleri:</a:t>
            </a:r>
            <a:br>
              <a:rPr lang="tr-TR" sz="3200" smtClean="0"/>
            </a:br>
            <a:r>
              <a:rPr lang="tr-TR" sz="3200" smtClean="0"/>
              <a:t>Uç nokta gösterimi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555875" y="3602038"/>
            <a:ext cx="720725" cy="3587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71550" y="4365625"/>
            <a:ext cx="2881313" cy="6794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tr-TR"/>
              <a:t>sr komutu ile uç noktalar vurgulanmaktadır.</a:t>
            </a: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2781300"/>
            <a:ext cx="4648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 cstate="print"/>
          <a:srcRect r="19444" b="16000"/>
          <a:stretch>
            <a:fillRect/>
          </a:stretch>
        </p:blipFill>
        <p:spPr bwMode="auto">
          <a:xfrm>
            <a:off x="952500" y="2341563"/>
            <a:ext cx="3240088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1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Plot parametreleri:</a:t>
            </a:r>
            <a:br>
              <a:rPr lang="tr-TR" sz="3200" smtClean="0"/>
            </a:br>
            <a:r>
              <a:rPr lang="tr-TR" sz="3200" smtClean="0"/>
              <a:t>Uç nokta gösterimi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2698750" y="3716338"/>
            <a:ext cx="720725" cy="3587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71550" y="4491038"/>
            <a:ext cx="2881313" cy="9540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tr-TR"/>
              <a:t>-rs komutu ile uç noktalar çizgi ile birlikte vurgulanmaktadır.</a:t>
            </a:r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2781300"/>
            <a:ext cx="4648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 cstate="print"/>
          <a:srcRect r="35991" b="28009"/>
          <a:stretch>
            <a:fillRect/>
          </a:stretch>
        </p:blipFill>
        <p:spPr bwMode="auto">
          <a:xfrm>
            <a:off x="900113" y="2352675"/>
            <a:ext cx="4932362" cy="165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5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Plot parametreleri:</a:t>
            </a:r>
            <a:br>
              <a:rPr lang="tr-TR" sz="3200" smtClean="0"/>
            </a:br>
            <a:r>
              <a:rPr lang="tr-TR" sz="3200" smtClean="0"/>
              <a:t>Aynı anda birçok parametre kullanımı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2474913" y="3433763"/>
            <a:ext cx="3167062" cy="50323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163" y="3806825"/>
            <a:ext cx="3744912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71550" y="4491038"/>
            <a:ext cx="3816350" cy="15033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tr-TR"/>
              <a:t>color : Çizginin rengi</a:t>
            </a:r>
          </a:p>
          <a:p>
            <a:pPr algn="l"/>
            <a:endParaRPr lang="tr-TR"/>
          </a:p>
          <a:p>
            <a:pPr algn="l"/>
            <a:r>
              <a:rPr lang="tr-TR"/>
              <a:t>marker : İşaretçi tipi</a:t>
            </a:r>
          </a:p>
          <a:p>
            <a:pPr algn="l"/>
            <a:endParaRPr lang="tr-TR"/>
          </a:p>
          <a:p>
            <a:pPr algn="l"/>
            <a:r>
              <a:rPr lang="tr-TR"/>
              <a:t>markerfacecolor= : İşaretçi rengi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Diğer çizim komutları:</a:t>
            </a:r>
          </a:p>
        </p:txBody>
      </p:sp>
      <p:sp>
        <p:nvSpPr>
          <p:cNvPr id="34823" name="Text Box 3"/>
          <p:cNvSpPr txBox="1">
            <a:spLocks noChangeArrowheads="1"/>
          </p:cNvSpPr>
          <p:nvPr/>
        </p:nvSpPr>
        <p:spPr bwMode="auto">
          <a:xfrm>
            <a:off x="900113" y="2349500"/>
            <a:ext cx="80645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 sz="2400"/>
              <a:t>Python programlama dilinde kullanabileceğiniz diğer çizim komutlarından bazıları ;</a:t>
            </a:r>
          </a:p>
          <a:p>
            <a:pPr marL="1600200" lvl="3" indent="-228600" algn="l">
              <a:spcBef>
                <a:spcPct val="50000"/>
              </a:spcBef>
              <a:buFontTx/>
              <a:buChar char="•"/>
            </a:pPr>
            <a:r>
              <a:rPr lang="tr-TR" sz="2000"/>
              <a:t> </a:t>
            </a:r>
            <a:r>
              <a:rPr lang="tr-TR" sz="2000" b="1"/>
              <a:t>bar(x , y)</a:t>
            </a:r>
          </a:p>
          <a:p>
            <a:pPr marL="1600200" lvl="3" indent="-228600" algn="l">
              <a:spcBef>
                <a:spcPct val="50000"/>
              </a:spcBef>
              <a:buFontTx/>
              <a:buChar char="•"/>
            </a:pPr>
            <a:endParaRPr lang="tr-TR" sz="2000" b="1"/>
          </a:p>
          <a:p>
            <a:pPr marL="1600200" lvl="3" indent="-228600" algn="l">
              <a:spcBef>
                <a:spcPct val="50000"/>
              </a:spcBef>
              <a:buFontTx/>
              <a:buChar char="•"/>
            </a:pPr>
            <a:r>
              <a:rPr lang="tr-TR" sz="2000" b="1"/>
              <a:t> barh(x , y)</a:t>
            </a:r>
          </a:p>
          <a:p>
            <a:pPr marL="1600200" lvl="3" indent="-228600" algn="l">
              <a:spcBef>
                <a:spcPct val="50000"/>
              </a:spcBef>
              <a:buFontTx/>
              <a:buChar char="•"/>
            </a:pPr>
            <a:endParaRPr lang="tr-TR" sz="2000" b="1"/>
          </a:p>
          <a:p>
            <a:pPr marL="1600200" lvl="3" indent="-228600" algn="l">
              <a:spcBef>
                <a:spcPct val="50000"/>
              </a:spcBef>
              <a:buFontTx/>
              <a:buChar char="•"/>
            </a:pPr>
            <a:r>
              <a:rPr lang="tr-TR" sz="2000" b="1"/>
              <a:t> stem(x , y)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endParaRPr lang="tr-TR" sz="200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Bar(x,y)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349500"/>
            <a:ext cx="62579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2852738"/>
            <a:ext cx="4648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862013" y="3500438"/>
            <a:ext cx="1871662" cy="50323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barh(x,y)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349500"/>
            <a:ext cx="62579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846138" y="3924300"/>
            <a:ext cx="1871662" cy="50323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2852738"/>
            <a:ext cx="4648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barh(x,y)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349500"/>
            <a:ext cx="62579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874713" y="4400550"/>
            <a:ext cx="1871662" cy="50323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2924175"/>
            <a:ext cx="4648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Örnek 1:</a:t>
            </a: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349500"/>
            <a:ext cx="6448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2781300"/>
            <a:ext cx="4648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5589588"/>
            <a:ext cx="7924800" cy="1143000"/>
          </a:xfrm>
        </p:spPr>
        <p:txBody>
          <a:bodyPr/>
          <a:lstStyle/>
          <a:p>
            <a:pPr eaLnBrk="1" hangingPunct="1"/>
            <a:r>
              <a:rPr lang="tr-TR" sz="3200" smtClean="0"/>
              <a:t>Örnek 2: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2" cstate="print"/>
          <a:srcRect r="27847"/>
          <a:stretch>
            <a:fillRect/>
          </a:stretch>
        </p:blipFill>
        <p:spPr bwMode="auto">
          <a:xfrm>
            <a:off x="179388" y="115888"/>
            <a:ext cx="49276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221038"/>
            <a:ext cx="4359275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Konu Başlıkları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827088" y="2265363"/>
            <a:ext cx="8316912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tr-TR" sz="2400" b="1"/>
              <a:t>Matplotlib kütüphanesinin kurulumu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tr-TR" sz="2400" b="1"/>
              <a:t>Numpy modülünün kurulumu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tr-TR" sz="2400" b="1"/>
              <a:t>Plot kullanımı ve parametreleri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tr-TR" sz="2400" b="1"/>
              <a:t>Diğer çizim komutları</a:t>
            </a:r>
          </a:p>
          <a:p>
            <a:pPr marL="800100" lvl="1" indent="-342900" algn="l">
              <a:spcBef>
                <a:spcPct val="50000"/>
              </a:spcBef>
              <a:buFontTx/>
              <a:buAutoNum type="arabicPeriod"/>
            </a:pPr>
            <a:r>
              <a:rPr lang="tr-TR" sz="1600"/>
              <a:t>bar  </a:t>
            </a:r>
          </a:p>
          <a:p>
            <a:pPr marL="800100" lvl="1" indent="-342900" algn="l">
              <a:spcBef>
                <a:spcPct val="50000"/>
              </a:spcBef>
              <a:buFontTx/>
              <a:buAutoNum type="arabicPeriod"/>
            </a:pPr>
            <a:r>
              <a:rPr lang="tr-TR" sz="1600"/>
              <a:t>barh  </a:t>
            </a:r>
          </a:p>
          <a:p>
            <a:pPr marL="800100" lvl="1" indent="-342900" algn="l">
              <a:spcBef>
                <a:spcPct val="50000"/>
              </a:spcBef>
              <a:buFontTx/>
              <a:buAutoNum type="arabicPeriod"/>
            </a:pPr>
            <a:r>
              <a:rPr lang="tr-TR" sz="1600"/>
              <a:t>stem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tr-TR" sz="2400" b="1"/>
              <a:t>Örnekler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tr-TR" sz="2400" b="1"/>
              <a:t>Kaynaklar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5526088"/>
            <a:ext cx="3348037" cy="1143000"/>
          </a:xfrm>
        </p:spPr>
        <p:txBody>
          <a:bodyPr/>
          <a:lstStyle/>
          <a:p>
            <a:pPr eaLnBrk="1" hangingPunct="1"/>
            <a:r>
              <a:rPr lang="tr-TR" sz="3200" smtClean="0"/>
              <a:t>Örnek 3: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 r="20975" b="35197"/>
          <a:stretch>
            <a:fillRect/>
          </a:stretch>
        </p:blipFill>
        <p:spPr bwMode="auto">
          <a:xfrm>
            <a:off x="179388" y="115888"/>
            <a:ext cx="5095875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3063875"/>
            <a:ext cx="45053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5526088"/>
            <a:ext cx="3348037" cy="1143000"/>
          </a:xfrm>
        </p:spPr>
        <p:txBody>
          <a:bodyPr/>
          <a:lstStyle/>
          <a:p>
            <a:pPr eaLnBrk="1" hangingPunct="1"/>
            <a:r>
              <a:rPr lang="tr-TR" sz="3200" smtClean="0"/>
              <a:t>Örnek 4: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 cstate="print"/>
          <a:srcRect r="38943"/>
          <a:stretch>
            <a:fillRect/>
          </a:stretch>
        </p:blipFill>
        <p:spPr bwMode="auto">
          <a:xfrm>
            <a:off x="107950" y="115888"/>
            <a:ext cx="47688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1888" y="2349500"/>
            <a:ext cx="5364162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765175"/>
            <a:ext cx="7561262" cy="1143000"/>
          </a:xfrm>
        </p:spPr>
        <p:txBody>
          <a:bodyPr/>
          <a:lstStyle/>
          <a:p>
            <a:pPr eaLnBrk="1" hangingPunct="1"/>
            <a:r>
              <a:rPr lang="tr-TR" sz="3200" smtClean="0"/>
              <a:t>Açık Kaynak Kod;</a:t>
            </a:r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971550" y="2432050"/>
            <a:ext cx="7561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tr-TR">
                <a:hlinkClick r:id="rId2"/>
              </a:rPr>
              <a:t>http://matplotlib.sourceforge.net/gallery.html</a:t>
            </a:r>
            <a:r>
              <a:rPr lang="tr-TR"/>
              <a:t> web sitesi adresinde Python için yapılmış örnekler ve kaynak kodları mevcuttur.</a:t>
            </a: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3213100"/>
            <a:ext cx="1257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113" y="3789363"/>
            <a:ext cx="1257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6" name="Picture 12" descr="axes_props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825" y="3213100"/>
            <a:ext cx="1257300" cy="1028700"/>
          </a:xfrm>
          <a:prstGeom prst="rect">
            <a:avLst/>
          </a:prstGeom>
          <a:noFill/>
        </p:spPr>
      </p:pic>
      <p:pic>
        <p:nvPicPr>
          <p:cNvPr id="41997" name="Picture 13" descr="axhspan_demo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7050" y="5157788"/>
            <a:ext cx="1257300" cy="1028700"/>
          </a:xfrm>
          <a:prstGeom prst="rect">
            <a:avLst/>
          </a:prstGeom>
          <a:noFill/>
        </p:spPr>
      </p:pic>
      <p:pic>
        <p:nvPicPr>
          <p:cNvPr id="41998" name="Picture 14" descr="axis_equal_demo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63713" y="5229225"/>
            <a:ext cx="1257300" cy="1028700"/>
          </a:xfrm>
          <a:prstGeom prst="rect">
            <a:avLst/>
          </a:prstGeom>
          <a:noFill/>
        </p:spPr>
      </p:pic>
      <p:pic>
        <p:nvPicPr>
          <p:cNvPr id="41994" name="Picture 10" descr="aspect_loglo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00563" y="5013325"/>
            <a:ext cx="1257300" cy="1028700"/>
          </a:xfrm>
          <a:prstGeom prst="rect">
            <a:avLst/>
          </a:prstGeom>
          <a:noFill/>
        </p:spPr>
      </p:pic>
      <p:pic>
        <p:nvPicPr>
          <p:cNvPr id="41999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48488" y="3573463"/>
            <a:ext cx="1257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KAYNAKLAR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30688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tr-TR" sz="1800" smtClean="0"/>
              <a:t>http://ocw.mit.edu/courses/electrical-engineering-and-computer-science/6-00-introduction-to-computer-science-and-programming-fall-2008/video-lectures/lecture-18/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tr-TR" sz="1800" smtClean="0"/>
              <a:t>http://ebookpedia.net/CMSC-120--Visualizing-Information-Python-2-5-and-Pylab-Interface----.html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tr-TR" sz="1800" smtClean="0"/>
              <a:t>http://sourceforge.net/projects/matplotlib/files/matplotlib/matplotlib-1.0/ 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tr-TR" sz="1800" smtClean="0"/>
              <a:t>http://sourceforge.net/projects/numpy/files/ 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tr-TR" sz="1800" smtClean="0"/>
              <a:t>http://msenux.redwoods.edu/math/python/simple.php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tr-TR" sz="1800" smtClean="0"/>
              <a:t>http://matplotlib.sourceforge.net/gallery.html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Giriş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00113" y="2349500"/>
            <a:ext cx="80645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 sz="2400"/>
              <a:t>Python programlama dilinde 2D ve 3D çizimlerin gerçekleştirilebilmesi için python ile birlikte gelen dosyalar yeterli olmamaktadır. Bu nedenle aşağıda bazı modül ve kütüphanelerin indirilip bilgisayarımıza kurulumunu gerçekleştirmeliyiz. </a:t>
            </a:r>
          </a:p>
          <a:p>
            <a:pPr algn="l">
              <a:spcBef>
                <a:spcPct val="50000"/>
              </a:spcBef>
            </a:pPr>
            <a:r>
              <a:rPr lang="tr-TR" sz="2400"/>
              <a:t>Aşağıda verilen modül ve kütüphaneler Python’un şu an ki mevcut 3.1.3 versiyonu ile uyumlu değildir. Bundan dolayı python sürümlerinden bilgisayarımıza 2.6 versiyonunu kurmamız gerekmektedir.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Giriş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00113" y="2349500"/>
            <a:ext cx="80645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 sz="2400"/>
              <a:t>Python 2.6 versionunun kurulumu gerçekleştirildikten sonra sırasıyla ;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tr-TR" sz="2400"/>
              <a:t> </a:t>
            </a:r>
            <a:r>
              <a:rPr lang="tr-TR" b="1"/>
              <a:t>Matplotlib kütüphanesinin kurulumunun yapılması gerekmektedir;</a:t>
            </a:r>
          </a:p>
          <a:p>
            <a:pPr marL="742950" lvl="1" indent="-285750" algn="l">
              <a:spcBef>
                <a:spcPct val="50000"/>
              </a:spcBef>
              <a:buFontTx/>
              <a:buChar char="•"/>
            </a:pPr>
            <a:r>
              <a:rPr lang="tr-TR">
                <a:hlinkClick r:id="rId2"/>
              </a:rPr>
              <a:t>http://sourceforge.net/projects/matplotlib/files/matplotlib/matplotlib-1.0/</a:t>
            </a:r>
            <a:endParaRPr lang="tr-TR"/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tr-TR"/>
              <a:t> </a:t>
            </a:r>
            <a:r>
              <a:rPr lang="tr-TR" b="1"/>
              <a:t>Numpy modülünün kurulumu ;</a:t>
            </a:r>
          </a:p>
          <a:p>
            <a:pPr marL="742950" lvl="1" indent="-285750" algn="l">
              <a:spcBef>
                <a:spcPct val="50000"/>
              </a:spcBef>
              <a:buFontTx/>
              <a:buChar char="•"/>
            </a:pPr>
            <a:r>
              <a:rPr lang="tr-TR">
                <a:hlinkClick r:id="rId3"/>
              </a:rPr>
              <a:t>http://sourceforge.net/projects/numpy/files/</a:t>
            </a:r>
            <a:endParaRPr lang="tr-TR"/>
          </a:p>
          <a:p>
            <a:pPr algn="l">
              <a:spcBef>
                <a:spcPct val="50000"/>
              </a:spcBef>
              <a:buFontTx/>
              <a:buChar char="•"/>
            </a:pPr>
            <a:endParaRPr lang="tr-TR"/>
          </a:p>
          <a:p>
            <a:pPr algn="l">
              <a:spcBef>
                <a:spcPct val="50000"/>
              </a:spcBef>
            </a:pPr>
            <a:r>
              <a:rPr lang="tr-TR"/>
              <a:t>Tüm bu işlemlerden sonra eğer kurulumları hatasız bir şekilde yaptıysanız ilk örneğimizin sorunsuz bir şekilde çalışıyor olması gerekiyor.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Örnek 1: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00113" y="2349500"/>
            <a:ext cx="80645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 sz="2400"/>
              <a:t>Python komut satırında yapmış olduğumuz yükleme işlemlerinde hata olup olmadığını kontrol etmek için </a:t>
            </a:r>
          </a:p>
          <a:p>
            <a:pPr marL="742950" lvl="1" indent="-285750" algn="l">
              <a:spcBef>
                <a:spcPct val="50000"/>
              </a:spcBef>
              <a:buFontTx/>
              <a:buChar char="•"/>
            </a:pPr>
            <a:r>
              <a:rPr lang="tr-TR" sz="2400"/>
              <a:t>from pylab import *</a:t>
            </a:r>
          </a:p>
          <a:p>
            <a:pPr algn="l">
              <a:spcBef>
                <a:spcPct val="50000"/>
              </a:spcBef>
            </a:pPr>
            <a:r>
              <a:rPr lang="tr-TR" sz="2400"/>
              <a:t>Komutunu yazıyoruz. Şayet bir hata ile karşılaşıyorsak bilgisayarımızdaki python ile ilgili tüm programları kaldırıp tekrar en başından itibaren kuruluma geri dönüyoruz.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3716338"/>
            <a:ext cx="73914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Plot(x,y) Kullanımı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00113" y="2349500"/>
            <a:ext cx="3887787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 sz="2400"/>
              <a:t>Plot komutu matlab programından da hatırlayacağınız üzere 2 boyutlu grafik çizimlerinde kullanılabilen bir komuttur. Plot komutunu daha iyi anlayabilmek için bir tablo oluşturalım ve bu tablodaki verileri çizdirelim.</a:t>
            </a:r>
          </a:p>
        </p:txBody>
      </p:sp>
      <p:graphicFrame>
        <p:nvGraphicFramePr>
          <p:cNvPr id="8253" name="Group 61"/>
          <p:cNvGraphicFramePr>
            <a:graphicFrameLocks noGrp="1"/>
          </p:cNvGraphicFramePr>
          <p:nvPr/>
        </p:nvGraphicFramePr>
        <p:xfrm>
          <a:off x="5435600" y="2492375"/>
          <a:ext cx="3240088" cy="3622676"/>
        </p:xfrm>
        <a:graphic>
          <a:graphicData uri="http://schemas.openxmlformats.org/drawingml/2006/table">
            <a:tbl>
              <a:tblPr/>
              <a:tblGrid>
                <a:gridCol w="1439863"/>
                <a:gridCol w="180022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YILLAR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İHRACAT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1.YIL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2. YIL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3. YIL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4. YIL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5. YIL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Plot(x,y) Kullanımı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00113" y="2349500"/>
            <a:ext cx="3887787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 sz="2400"/>
              <a:t>Plot kullanımı aşağıdaki gibidir ;</a:t>
            </a:r>
          </a:p>
          <a:p>
            <a:pPr algn="l">
              <a:spcBef>
                <a:spcPct val="50000"/>
              </a:spcBef>
            </a:pPr>
            <a:r>
              <a:rPr lang="tr-TR" sz="2400"/>
              <a:t>	plot(x , y)</a:t>
            </a:r>
          </a:p>
          <a:p>
            <a:pPr algn="l">
              <a:spcBef>
                <a:spcPct val="50000"/>
              </a:spcBef>
            </a:pPr>
            <a:r>
              <a:rPr lang="tr-TR" sz="2400"/>
              <a:t>Bu nedenle biz yıllar bilgisini bir listeye, ihracat bilgisini ise başka bir listeye atacağız. Bu iki listeyi plot ile çizdireceğiz. </a:t>
            </a:r>
          </a:p>
        </p:txBody>
      </p:sp>
      <p:graphicFrame>
        <p:nvGraphicFramePr>
          <p:cNvPr id="28676" name="Group 4"/>
          <p:cNvGraphicFramePr>
            <a:graphicFrameLocks noGrp="1"/>
          </p:cNvGraphicFramePr>
          <p:nvPr/>
        </p:nvGraphicFramePr>
        <p:xfrm>
          <a:off x="5435600" y="2492375"/>
          <a:ext cx="3240088" cy="3622676"/>
        </p:xfrm>
        <a:graphic>
          <a:graphicData uri="http://schemas.openxmlformats.org/drawingml/2006/table">
            <a:tbl>
              <a:tblPr/>
              <a:tblGrid>
                <a:gridCol w="1439863"/>
                <a:gridCol w="180022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YILLAR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İHRACAT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1.YIL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2. YIL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3. YIL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4. YIL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5. YIL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Plot(x,y) Kullanımı</a:t>
            </a:r>
          </a:p>
        </p:txBody>
      </p:sp>
      <p:pic>
        <p:nvPicPr>
          <p:cNvPr id="29723" name="Picture 27"/>
          <p:cNvPicPr>
            <a:picLocks noChangeAspect="1" noChangeArrowheads="1"/>
          </p:cNvPicPr>
          <p:nvPr/>
        </p:nvPicPr>
        <p:blipFill>
          <a:blip r:embed="rId2" cstate="print"/>
          <a:srcRect r="47610"/>
          <a:stretch>
            <a:fillRect/>
          </a:stretch>
        </p:blipFill>
        <p:spPr bwMode="auto">
          <a:xfrm>
            <a:off x="952500" y="476250"/>
            <a:ext cx="4392613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24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2349500"/>
            <a:ext cx="4449762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725" name="AutoShape 29"/>
          <p:cNvSpPr>
            <a:spLocks/>
          </p:cNvSpPr>
          <p:nvPr/>
        </p:nvSpPr>
        <p:spPr bwMode="auto">
          <a:xfrm>
            <a:off x="3760788" y="2909888"/>
            <a:ext cx="720725" cy="2592387"/>
          </a:xfrm>
          <a:prstGeom prst="leftBrace">
            <a:avLst>
              <a:gd name="adj1" fmla="val 29974"/>
              <a:gd name="adj2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 flipH="1" flipV="1">
            <a:off x="2555875" y="2349500"/>
            <a:ext cx="1152525" cy="18716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9727" name="AutoShape 31"/>
          <p:cNvSpPr>
            <a:spLocks/>
          </p:cNvSpPr>
          <p:nvPr/>
        </p:nvSpPr>
        <p:spPr bwMode="auto">
          <a:xfrm rot="16200000">
            <a:off x="6155531" y="4407695"/>
            <a:ext cx="720725" cy="3313112"/>
          </a:xfrm>
          <a:prstGeom prst="leftBrace">
            <a:avLst>
              <a:gd name="adj1" fmla="val 38308"/>
              <a:gd name="adj2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flipH="1" flipV="1">
            <a:off x="1763713" y="2349500"/>
            <a:ext cx="2303462" cy="4175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H="1" flipV="1">
            <a:off x="4067175" y="6524625"/>
            <a:ext cx="2449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42988" y="3068638"/>
            <a:ext cx="2881312" cy="1955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400"/>
              <a:t>Yapmış olduğumuz çizimleri görebilmek için show() komutu kullanılır…</a:t>
            </a:r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Plot parametreleri:</a:t>
            </a:r>
            <a:br>
              <a:rPr lang="tr-TR" sz="3200" smtClean="0"/>
            </a:br>
            <a:r>
              <a:rPr lang="tr-TR" sz="3200" smtClean="0"/>
              <a:t>Kesik çizgi gösterimi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/>
          <a:srcRect r="31650"/>
          <a:stretch>
            <a:fillRect/>
          </a:stretch>
        </p:blipFill>
        <p:spPr bwMode="auto">
          <a:xfrm>
            <a:off x="971550" y="2349500"/>
            <a:ext cx="3887788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2987675" y="3933825"/>
            <a:ext cx="720725" cy="3587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3141663"/>
            <a:ext cx="4225925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71550" y="5078413"/>
            <a:ext cx="2881313" cy="15906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400"/>
              <a:t>Kesik çizgi şeklindeki gösterim için gerekli kullanım.</a:t>
            </a:r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animBg="1"/>
      <p:bldP spid="5" grpId="0" animBg="1"/>
    </p:bldLst>
  </p:timing>
</p:sld>
</file>

<file path=ppt/theme/theme1.xml><?xml version="1.0" encoding="utf-8"?>
<a:theme xmlns:a="http://schemas.openxmlformats.org/drawingml/2006/main" name="Kapsüller">
  <a:themeElements>
    <a:clrScheme name="Kapsüller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üll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solidFill>
          <a:schemeClr val="tx1">
            <a:lumMod val="20000"/>
            <a:lumOff val="80000"/>
          </a:schemeClr>
        </a:solidFill>
        <a:ln w="38100">
          <a:solidFill>
            <a:srgbClr val="0070C0"/>
          </a:solidFill>
          <a:miter lim="800000"/>
          <a:headEnd/>
          <a:tailEnd/>
        </a:ln>
        <a:effectLst/>
      </a:spPr>
      <a:bodyPr wrap="square">
        <a:spAutoFit/>
      </a:bodyPr>
      <a:lstStyle>
        <a:defPPr algn="l">
          <a:spcBef>
            <a:spcPct val="20000"/>
          </a:spcBef>
          <a:buClr>
            <a:schemeClr val="tx1"/>
          </a:buClr>
          <a:buSzPct val="75000"/>
          <a:buFont typeface="Wingdings" pitchFamily="2" charset="2"/>
          <a:buNone/>
          <a:defRPr sz="2400" dirty="0" smtClean="0"/>
        </a:defPPr>
      </a:lstStyle>
    </a:txDef>
  </a:objectDefaults>
  <a:extraClrSchemeLst>
    <a:extraClrScheme>
      <a:clrScheme name="Kapsüller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1825</TotalTime>
  <Words>440</Words>
  <PresentationFormat>Ekran Gösterisi (4:3)</PresentationFormat>
  <Paragraphs>110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Kapsüller</vt:lpstr>
      <vt:lpstr>PowerPoint Sunusu</vt:lpstr>
      <vt:lpstr>Konu Başlıkları</vt:lpstr>
      <vt:lpstr>Giriş</vt:lpstr>
      <vt:lpstr>Giriş</vt:lpstr>
      <vt:lpstr>Örnek 1:</vt:lpstr>
      <vt:lpstr>Plot(x,y) Kullanımı</vt:lpstr>
      <vt:lpstr>Plot(x,y) Kullanımı</vt:lpstr>
      <vt:lpstr>Plot(x,y) Kullanımı</vt:lpstr>
      <vt:lpstr>Plot parametreleri: Kesik çizgi gösterimi</vt:lpstr>
      <vt:lpstr>Plot parametreleri: Çizgi rengi</vt:lpstr>
      <vt:lpstr>Plot parametreleri: Uç nokta gösterimi</vt:lpstr>
      <vt:lpstr>Plot parametreleri: Uç nokta gösterimi</vt:lpstr>
      <vt:lpstr>Plot parametreleri: Aynı anda birçok parametre kullanımı</vt:lpstr>
      <vt:lpstr>Diğer çizim komutları:</vt:lpstr>
      <vt:lpstr>Bar(x,y)</vt:lpstr>
      <vt:lpstr>barh(x,y)</vt:lpstr>
      <vt:lpstr>barh(x,y)</vt:lpstr>
      <vt:lpstr>Örnek 1:</vt:lpstr>
      <vt:lpstr>Örnek 2:</vt:lpstr>
      <vt:lpstr>Örnek 3:</vt:lpstr>
      <vt:lpstr>Örnek 4:</vt:lpstr>
      <vt:lpstr>Açık Kaynak Kod;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2010-10-04T07:31:59Z</dcterms:created>
  <dcterms:modified xsi:type="dcterms:W3CDTF">2013-07-05T15:31:10Z</dcterms:modified>
</cp:coreProperties>
</file>