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3"/>
  </p:notesMasterIdLst>
  <p:handoutMasterIdLst>
    <p:handoutMasterId r:id="rId24"/>
  </p:handoutMasterIdLst>
  <p:sldIdLst>
    <p:sldId id="381" r:id="rId2"/>
    <p:sldId id="257" r:id="rId3"/>
    <p:sldId id="347" r:id="rId4"/>
    <p:sldId id="363" r:id="rId5"/>
    <p:sldId id="364"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59" r:id="rId22"/>
  </p:sldIdLst>
  <p:sldSz cx="9144000" cy="6858000" type="screen4x3"/>
  <p:notesSz cx="7102475" cy="10234613"/>
  <p:defaultTextStyle>
    <a:defPPr>
      <a:defRPr lang="en-US"/>
    </a:defPPr>
    <a:lvl1pPr algn="l" rtl="0" fontAlgn="base">
      <a:spcBef>
        <a:spcPct val="0"/>
      </a:spcBef>
      <a:spcAft>
        <a:spcPct val="0"/>
      </a:spcAft>
      <a:defRPr kern="1200">
        <a:solidFill>
          <a:schemeClr val="tx1"/>
        </a:solidFill>
        <a:latin typeface="Gill Sans MT" pitchFamily="34" charset="0"/>
        <a:ea typeface="+mn-ea"/>
        <a:cs typeface="Arial" charset="0"/>
      </a:defRPr>
    </a:lvl1pPr>
    <a:lvl2pPr marL="457200" algn="l" rtl="0" fontAlgn="base">
      <a:spcBef>
        <a:spcPct val="0"/>
      </a:spcBef>
      <a:spcAft>
        <a:spcPct val="0"/>
      </a:spcAft>
      <a:defRPr kern="1200">
        <a:solidFill>
          <a:schemeClr val="tx1"/>
        </a:solidFill>
        <a:latin typeface="Gill Sans MT" pitchFamily="34" charset="0"/>
        <a:ea typeface="+mn-ea"/>
        <a:cs typeface="Arial" charset="0"/>
      </a:defRPr>
    </a:lvl2pPr>
    <a:lvl3pPr marL="914400" algn="l" rtl="0" fontAlgn="base">
      <a:spcBef>
        <a:spcPct val="0"/>
      </a:spcBef>
      <a:spcAft>
        <a:spcPct val="0"/>
      </a:spcAft>
      <a:defRPr kern="1200">
        <a:solidFill>
          <a:schemeClr val="tx1"/>
        </a:solidFill>
        <a:latin typeface="Gill Sans MT" pitchFamily="34" charset="0"/>
        <a:ea typeface="+mn-ea"/>
        <a:cs typeface="Arial" charset="0"/>
      </a:defRPr>
    </a:lvl3pPr>
    <a:lvl4pPr marL="1371600" algn="l" rtl="0" fontAlgn="base">
      <a:spcBef>
        <a:spcPct val="0"/>
      </a:spcBef>
      <a:spcAft>
        <a:spcPct val="0"/>
      </a:spcAft>
      <a:defRPr kern="1200">
        <a:solidFill>
          <a:schemeClr val="tx1"/>
        </a:solidFill>
        <a:latin typeface="Gill Sans MT" pitchFamily="34" charset="0"/>
        <a:ea typeface="+mn-ea"/>
        <a:cs typeface="Arial" charset="0"/>
      </a:defRPr>
    </a:lvl4pPr>
    <a:lvl5pPr marL="1828800" algn="l" rtl="0" fontAlgn="base">
      <a:spcBef>
        <a:spcPct val="0"/>
      </a:spcBef>
      <a:spcAft>
        <a:spcPct val="0"/>
      </a:spcAft>
      <a:defRPr kern="1200">
        <a:solidFill>
          <a:schemeClr val="tx1"/>
        </a:solidFill>
        <a:latin typeface="Gill Sans MT" pitchFamily="34" charset="0"/>
        <a:ea typeface="+mn-ea"/>
        <a:cs typeface="Arial" charset="0"/>
      </a:defRPr>
    </a:lvl5pPr>
    <a:lvl6pPr marL="2286000" algn="l" defTabSz="914400" rtl="0" eaLnBrk="1" latinLnBrk="0" hangingPunct="1">
      <a:defRPr kern="1200">
        <a:solidFill>
          <a:schemeClr val="tx1"/>
        </a:solidFill>
        <a:latin typeface="Gill Sans MT" pitchFamily="34" charset="0"/>
        <a:ea typeface="+mn-ea"/>
        <a:cs typeface="Arial" charset="0"/>
      </a:defRPr>
    </a:lvl6pPr>
    <a:lvl7pPr marL="2743200" algn="l" defTabSz="914400" rtl="0" eaLnBrk="1" latinLnBrk="0" hangingPunct="1">
      <a:defRPr kern="1200">
        <a:solidFill>
          <a:schemeClr val="tx1"/>
        </a:solidFill>
        <a:latin typeface="Gill Sans MT" pitchFamily="34" charset="0"/>
        <a:ea typeface="+mn-ea"/>
        <a:cs typeface="Arial" charset="0"/>
      </a:defRPr>
    </a:lvl7pPr>
    <a:lvl8pPr marL="3200400" algn="l" defTabSz="914400" rtl="0" eaLnBrk="1" latinLnBrk="0" hangingPunct="1">
      <a:defRPr kern="1200">
        <a:solidFill>
          <a:schemeClr val="tx1"/>
        </a:solidFill>
        <a:latin typeface="Gill Sans MT" pitchFamily="34" charset="0"/>
        <a:ea typeface="+mn-ea"/>
        <a:cs typeface="Arial" charset="0"/>
      </a:defRPr>
    </a:lvl8pPr>
    <a:lvl9pPr marL="3657600" algn="l" defTabSz="914400" rtl="0" eaLnBrk="1" latinLnBrk="0" hangingPunct="1">
      <a:defRPr kern="1200">
        <a:solidFill>
          <a:schemeClr val="tx1"/>
        </a:solidFill>
        <a:latin typeface="Gill Sans MT"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eynep"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1800"/>
    <a:srgbClr val="33CC33"/>
    <a:srgbClr val="514E4D"/>
    <a:srgbClr val="BA3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Açık Stil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5" autoAdjust="0"/>
    <p:restoredTop sz="94660"/>
  </p:normalViewPr>
  <p:slideViewPr>
    <p:cSldViewPr>
      <p:cViewPr varScale="1">
        <p:scale>
          <a:sx n="74" d="100"/>
          <a:sy n="74" d="100"/>
        </p:scale>
        <p:origin x="-1116" y="-90"/>
      </p:cViewPr>
      <p:guideLst>
        <p:guide orient="horz" pos="48"/>
        <p:guide pos="575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3078163" cy="511175"/>
          </a:xfrm>
          <a:prstGeom prst="rect">
            <a:avLst/>
          </a:prstGeom>
          <a:noFill/>
          <a:ln w="9525">
            <a:noFill/>
            <a:miter lim="800000"/>
            <a:headEnd/>
            <a:tailEnd/>
          </a:ln>
        </p:spPr>
        <p:txBody>
          <a:bodyPr vert="horz" wrap="square" lIns="99066" tIns="49533" rIns="99066" bIns="49533" numCol="1" anchor="t" anchorCtr="0" compatLnSpc="1">
            <a:prstTxWarp prst="textNoShape">
              <a:avLst/>
            </a:prstTxWarp>
          </a:bodyPr>
          <a:lstStyle>
            <a:lvl1pPr defTabSz="990600">
              <a:defRPr sz="1300"/>
            </a:lvl1pPr>
          </a:lstStyle>
          <a:p>
            <a:pPr>
              <a:defRPr/>
            </a:pPr>
            <a:endParaRPr lang="tr-TR"/>
          </a:p>
        </p:txBody>
      </p:sp>
      <p:sp>
        <p:nvSpPr>
          <p:cNvPr id="196611" name="Rectangle 3"/>
          <p:cNvSpPr>
            <a:spLocks noGrp="1" noChangeArrowheads="1"/>
          </p:cNvSpPr>
          <p:nvPr>
            <p:ph type="dt" sz="quarter" idx="1"/>
          </p:nvPr>
        </p:nvSpPr>
        <p:spPr bwMode="auto">
          <a:xfrm>
            <a:off x="4022725" y="0"/>
            <a:ext cx="3078163" cy="511175"/>
          </a:xfrm>
          <a:prstGeom prst="rect">
            <a:avLst/>
          </a:prstGeom>
          <a:noFill/>
          <a:ln w="9525">
            <a:noFill/>
            <a:miter lim="800000"/>
            <a:headEnd/>
            <a:tailEnd/>
          </a:ln>
        </p:spPr>
        <p:txBody>
          <a:bodyPr vert="horz" wrap="square" lIns="99066" tIns="49533" rIns="99066" bIns="49533" numCol="1" anchor="t" anchorCtr="0" compatLnSpc="1">
            <a:prstTxWarp prst="textNoShape">
              <a:avLst/>
            </a:prstTxWarp>
          </a:bodyPr>
          <a:lstStyle>
            <a:lvl1pPr algn="r" defTabSz="990600">
              <a:defRPr sz="1300"/>
            </a:lvl1pPr>
          </a:lstStyle>
          <a:p>
            <a:pPr>
              <a:defRPr/>
            </a:pPr>
            <a:fld id="{96F427F0-D76F-40E2-9F7F-A7E07A494C22}" type="datetimeFigureOut">
              <a:rPr lang="tr-TR"/>
              <a:pPr>
                <a:defRPr/>
              </a:pPr>
              <a:t>05.07.2013</a:t>
            </a:fld>
            <a:endParaRPr lang="tr-TR"/>
          </a:p>
        </p:txBody>
      </p:sp>
      <p:sp>
        <p:nvSpPr>
          <p:cNvPr id="196612" name="Rectangle 4"/>
          <p:cNvSpPr>
            <a:spLocks noGrp="1" noChangeArrowheads="1"/>
          </p:cNvSpPr>
          <p:nvPr>
            <p:ph type="ftr" sz="quarter" idx="2"/>
          </p:nvPr>
        </p:nvSpPr>
        <p:spPr bwMode="auto">
          <a:xfrm>
            <a:off x="0" y="9721850"/>
            <a:ext cx="3078163" cy="511175"/>
          </a:xfrm>
          <a:prstGeom prst="rect">
            <a:avLst/>
          </a:prstGeom>
          <a:noFill/>
          <a:ln w="9525">
            <a:noFill/>
            <a:miter lim="800000"/>
            <a:headEnd/>
            <a:tailEnd/>
          </a:ln>
        </p:spPr>
        <p:txBody>
          <a:bodyPr vert="horz" wrap="square" lIns="99066" tIns="49533" rIns="99066" bIns="49533" numCol="1" anchor="b" anchorCtr="0" compatLnSpc="1">
            <a:prstTxWarp prst="textNoShape">
              <a:avLst/>
            </a:prstTxWarp>
          </a:bodyPr>
          <a:lstStyle>
            <a:lvl1pPr defTabSz="990600">
              <a:defRPr sz="1300"/>
            </a:lvl1pPr>
          </a:lstStyle>
          <a:p>
            <a:pPr>
              <a:defRPr/>
            </a:pPr>
            <a:endParaRPr lang="tr-TR"/>
          </a:p>
        </p:txBody>
      </p:sp>
      <p:sp>
        <p:nvSpPr>
          <p:cNvPr id="196613" name="Rectangle 5"/>
          <p:cNvSpPr>
            <a:spLocks noGrp="1" noChangeArrowheads="1"/>
          </p:cNvSpPr>
          <p:nvPr>
            <p:ph type="sldNum" sz="quarter" idx="3"/>
          </p:nvPr>
        </p:nvSpPr>
        <p:spPr bwMode="auto">
          <a:xfrm>
            <a:off x="4022725" y="9721850"/>
            <a:ext cx="3078163" cy="511175"/>
          </a:xfrm>
          <a:prstGeom prst="rect">
            <a:avLst/>
          </a:prstGeom>
          <a:noFill/>
          <a:ln w="9525">
            <a:noFill/>
            <a:miter lim="800000"/>
            <a:headEnd/>
            <a:tailEnd/>
          </a:ln>
        </p:spPr>
        <p:txBody>
          <a:bodyPr vert="horz" wrap="square" lIns="99066" tIns="49533" rIns="99066" bIns="49533" numCol="1" anchor="b" anchorCtr="0" compatLnSpc="1">
            <a:prstTxWarp prst="textNoShape">
              <a:avLst/>
            </a:prstTxWarp>
          </a:bodyPr>
          <a:lstStyle>
            <a:lvl1pPr algn="r" defTabSz="990600">
              <a:defRPr sz="1300"/>
            </a:lvl1pPr>
          </a:lstStyle>
          <a:p>
            <a:pPr>
              <a:defRPr/>
            </a:pPr>
            <a:fld id="{D53DE21E-CC96-4951-8ED3-869948FCB19D}" type="slidenum">
              <a:rPr lang="tr-TR"/>
              <a:pPr>
                <a:defRPr/>
              </a:pPr>
              <a:t>‹#›</a:t>
            </a:fld>
            <a:endParaRPr lang="tr-TR"/>
          </a:p>
        </p:txBody>
      </p:sp>
    </p:spTree>
    <p:extLst>
      <p:ext uri="{BB962C8B-B14F-4D97-AF65-F5344CB8AC3E}">
        <p14:creationId xmlns:p14="http://schemas.microsoft.com/office/powerpoint/2010/main" val="3782228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78163" cy="511175"/>
          </a:xfrm>
          <a:prstGeom prst="rect">
            <a:avLst/>
          </a:prstGeom>
          <a:noFill/>
          <a:ln w="9525">
            <a:noFill/>
            <a:miter lim="800000"/>
            <a:headEnd/>
            <a:tailEnd/>
          </a:ln>
        </p:spPr>
        <p:txBody>
          <a:bodyPr vert="horz" wrap="square" lIns="99066" tIns="49533" rIns="99066" bIns="49533" numCol="1" anchor="t" anchorCtr="0" compatLnSpc="1">
            <a:prstTxWarp prst="textNoShape">
              <a:avLst/>
            </a:prstTxWarp>
          </a:bodyPr>
          <a:lstStyle>
            <a:lvl1pPr defTabSz="990600">
              <a:defRPr sz="1300">
                <a:latin typeface="Calibri" pitchFamily="34" charset="0"/>
              </a:defRPr>
            </a:lvl1pPr>
          </a:lstStyle>
          <a:p>
            <a:pPr>
              <a:defRPr/>
            </a:pPr>
            <a:endParaRPr lang="tr-TR"/>
          </a:p>
        </p:txBody>
      </p:sp>
      <p:sp>
        <p:nvSpPr>
          <p:cNvPr id="3" name="Date Placeholder 2"/>
          <p:cNvSpPr>
            <a:spLocks noGrp="1"/>
          </p:cNvSpPr>
          <p:nvPr>
            <p:ph type="dt" idx="1"/>
          </p:nvPr>
        </p:nvSpPr>
        <p:spPr bwMode="auto">
          <a:xfrm>
            <a:off x="4022725" y="0"/>
            <a:ext cx="3078163" cy="511175"/>
          </a:xfrm>
          <a:prstGeom prst="rect">
            <a:avLst/>
          </a:prstGeom>
          <a:noFill/>
          <a:ln w="9525">
            <a:noFill/>
            <a:miter lim="800000"/>
            <a:headEnd/>
            <a:tailEnd/>
          </a:ln>
        </p:spPr>
        <p:txBody>
          <a:bodyPr vert="horz" wrap="square" lIns="99066" tIns="49533" rIns="99066" bIns="49533" numCol="1" anchor="t" anchorCtr="0" compatLnSpc="1">
            <a:prstTxWarp prst="textNoShape">
              <a:avLst/>
            </a:prstTxWarp>
          </a:bodyPr>
          <a:lstStyle>
            <a:lvl1pPr algn="r" defTabSz="990600">
              <a:defRPr sz="1300">
                <a:latin typeface="Calibri" pitchFamily="34" charset="0"/>
              </a:defRPr>
            </a:lvl1pPr>
          </a:lstStyle>
          <a:p>
            <a:pPr>
              <a:defRPr/>
            </a:pPr>
            <a:fld id="{DAE74F61-DECC-4133-8E5A-F98BF0954355}" type="datetimeFigureOut">
              <a:rPr lang="en-US"/>
              <a:pPr>
                <a:defRPr/>
              </a:pPr>
              <a:t>7/5/2013</a:t>
            </a:fld>
            <a:endParaRPr lang="en-US"/>
          </a:p>
        </p:txBody>
      </p:sp>
      <p:sp>
        <p:nvSpPr>
          <p:cNvPr id="4" name="Slide Image Placeholder 3"/>
          <p:cNvSpPr>
            <a:spLocks noGrp="1" noRot="1" noChangeAspect="1"/>
          </p:cNvSpPr>
          <p:nvPr>
            <p:ph type="sldImg" idx="2"/>
          </p:nvPr>
        </p:nvSpPr>
        <p:spPr>
          <a:xfrm>
            <a:off x="992188" y="768350"/>
            <a:ext cx="5118100" cy="3836988"/>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bwMode="auto">
          <a:xfrm>
            <a:off x="709613" y="4860925"/>
            <a:ext cx="5683250" cy="4605338"/>
          </a:xfrm>
          <a:prstGeom prst="rect">
            <a:avLst/>
          </a:prstGeom>
          <a:noFill/>
          <a:ln w="9525">
            <a:noFill/>
            <a:miter lim="800000"/>
            <a:headEnd/>
            <a:tailEnd/>
          </a:ln>
        </p:spPr>
        <p:txBody>
          <a:bodyPr vert="horz" wrap="square" lIns="99066" tIns="49533" rIns="99066" bIns="4953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bwMode="auto">
          <a:xfrm>
            <a:off x="0" y="9721850"/>
            <a:ext cx="3078163" cy="511175"/>
          </a:xfrm>
          <a:prstGeom prst="rect">
            <a:avLst/>
          </a:prstGeom>
          <a:noFill/>
          <a:ln w="9525">
            <a:noFill/>
            <a:miter lim="800000"/>
            <a:headEnd/>
            <a:tailEnd/>
          </a:ln>
        </p:spPr>
        <p:txBody>
          <a:bodyPr vert="horz" wrap="square" lIns="99066" tIns="49533" rIns="99066" bIns="49533" numCol="1" anchor="b" anchorCtr="0" compatLnSpc="1">
            <a:prstTxWarp prst="textNoShape">
              <a:avLst/>
            </a:prstTxWarp>
          </a:bodyPr>
          <a:lstStyle>
            <a:lvl1pPr defTabSz="990600">
              <a:defRPr sz="1300">
                <a:latin typeface="Calibri" pitchFamily="34" charset="0"/>
              </a:defRPr>
            </a:lvl1pPr>
          </a:lstStyle>
          <a:p>
            <a:pPr>
              <a:defRPr/>
            </a:pPr>
            <a:endParaRPr lang="tr-TR"/>
          </a:p>
        </p:txBody>
      </p:sp>
      <p:sp>
        <p:nvSpPr>
          <p:cNvPr id="7" name="Slide Number Placeholder 6"/>
          <p:cNvSpPr>
            <a:spLocks noGrp="1"/>
          </p:cNvSpPr>
          <p:nvPr>
            <p:ph type="sldNum" sz="quarter" idx="5"/>
          </p:nvPr>
        </p:nvSpPr>
        <p:spPr bwMode="auto">
          <a:xfrm>
            <a:off x="4022725" y="9721850"/>
            <a:ext cx="3078163" cy="511175"/>
          </a:xfrm>
          <a:prstGeom prst="rect">
            <a:avLst/>
          </a:prstGeom>
          <a:noFill/>
          <a:ln w="9525">
            <a:noFill/>
            <a:miter lim="800000"/>
            <a:headEnd/>
            <a:tailEnd/>
          </a:ln>
        </p:spPr>
        <p:txBody>
          <a:bodyPr vert="horz" wrap="square" lIns="99066" tIns="49533" rIns="99066" bIns="49533" numCol="1" anchor="b" anchorCtr="0" compatLnSpc="1">
            <a:prstTxWarp prst="textNoShape">
              <a:avLst/>
            </a:prstTxWarp>
          </a:bodyPr>
          <a:lstStyle>
            <a:lvl1pPr algn="r" defTabSz="990600">
              <a:defRPr sz="1300">
                <a:latin typeface="Calibri" pitchFamily="34" charset="0"/>
              </a:defRPr>
            </a:lvl1pPr>
          </a:lstStyle>
          <a:p>
            <a:pPr>
              <a:defRPr/>
            </a:pPr>
            <a:fld id="{70A59878-4AE3-417D-9F7A-C271E9D6F724}" type="slidenum">
              <a:rPr lang="en-US"/>
              <a:pPr>
                <a:defRPr/>
              </a:pPr>
              <a:t>‹#›</a:t>
            </a:fld>
            <a:endParaRPr lang="en-US"/>
          </a:p>
        </p:txBody>
      </p:sp>
    </p:spTree>
    <p:extLst>
      <p:ext uri="{BB962C8B-B14F-4D97-AF65-F5344CB8AC3E}">
        <p14:creationId xmlns:p14="http://schemas.microsoft.com/office/powerpoint/2010/main" val="3034504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4338"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4339" name="Slide Number Placeholder 3"/>
          <p:cNvSpPr>
            <a:spLocks noGrp="1"/>
          </p:cNvSpPr>
          <p:nvPr>
            <p:ph type="sldNum" sz="quarter" idx="5"/>
          </p:nvPr>
        </p:nvSpPr>
        <p:spPr>
          <a:noFill/>
        </p:spPr>
        <p:txBody>
          <a:bodyPr/>
          <a:lstStyle/>
          <a:p>
            <a:fld id="{9C37C970-2D2D-4AA3-9EAA-6A7C1C290F7B}"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38914" name="Notes Placeholder 2"/>
          <p:cNvSpPr>
            <a:spLocks noGrp="1"/>
          </p:cNvSpPr>
          <p:nvPr>
            <p:ph type="body" idx="1"/>
          </p:nvPr>
        </p:nvSpPr>
        <p:spPr>
          <a:noFill/>
          <a:ln/>
        </p:spPr>
        <p:txBody>
          <a:bodyPr/>
          <a:lstStyle/>
          <a:p>
            <a:pPr eaLnBrk="1" hangingPunct="1">
              <a:spcBef>
                <a:spcPct val="0"/>
              </a:spcBef>
            </a:pPr>
            <a:endParaRPr lang="tr-TR" smtClean="0"/>
          </a:p>
        </p:txBody>
      </p:sp>
      <p:sp>
        <p:nvSpPr>
          <p:cNvPr id="38915" name="Slide Number Placeholder 3"/>
          <p:cNvSpPr>
            <a:spLocks noGrp="1"/>
          </p:cNvSpPr>
          <p:nvPr>
            <p:ph type="sldNum" sz="quarter" idx="5"/>
          </p:nvPr>
        </p:nvSpPr>
        <p:spPr>
          <a:noFill/>
        </p:spPr>
        <p:txBody>
          <a:bodyPr/>
          <a:lstStyle/>
          <a:p>
            <a:fld id="{0BC17519-DA07-4EE0-A975-C316C32C682E}" type="slidenum">
              <a:rPr lang="en-US" smtClean="0"/>
              <a:pPr/>
              <a:t>21</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dirty="0"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993775" y="768350"/>
            <a:ext cx="5114925" cy="3836988"/>
          </a:xfrm>
          <a:noFill/>
          <a:ln>
            <a:solidFill>
              <a:srgbClr val="000000"/>
            </a:solidFill>
            <a:miter lim="800000"/>
            <a:headEnd/>
            <a:tailEnd/>
          </a:ln>
        </p:spPr>
      </p:sp>
      <p:sp>
        <p:nvSpPr>
          <p:cNvPr id="16386" name="Notes Placeholder 2"/>
          <p:cNvSpPr>
            <a:spLocks noGrp="1"/>
          </p:cNvSpPr>
          <p:nvPr>
            <p:ph type="body" idx="1"/>
          </p:nvPr>
        </p:nvSpPr>
        <p:spPr>
          <a:noFill/>
          <a:ln/>
        </p:spPr>
        <p:txBody>
          <a:bodyPr/>
          <a:lstStyle/>
          <a:p>
            <a:pPr eaLnBrk="1" hangingPunct="1">
              <a:spcBef>
                <a:spcPct val="0"/>
              </a:spcBef>
            </a:pPr>
            <a:endParaRPr lang="tr-TR" smtClean="0"/>
          </a:p>
        </p:txBody>
      </p:sp>
      <p:sp>
        <p:nvSpPr>
          <p:cNvPr id="16387" name="Slide Number Placeholder 3"/>
          <p:cNvSpPr>
            <a:spLocks noGrp="1"/>
          </p:cNvSpPr>
          <p:nvPr>
            <p:ph type="sldNum" sz="quarter" idx="5"/>
          </p:nvPr>
        </p:nvSpPr>
        <p:spPr>
          <a:noFill/>
        </p:spPr>
        <p:txBody>
          <a:bodyPr/>
          <a:lstStyle/>
          <a:p>
            <a:fld id="{452C59B7-160E-4AF1-9CB0-4EC10BDAECFA}" type="slidenum">
              <a:rPr lang="en-US" smtClean="0"/>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defRPr/>
              </a:pPr>
              <a:endParaRPr kumimoji="1" lang="tr-TR"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defRPr/>
              </a:pPr>
              <a:endParaRPr kumimoji="1" lang="tr-TR" sz="2400">
                <a:latin typeface="Times New Roman" pitchFamily="18" charset="0"/>
              </a:endParaRPr>
            </a:p>
          </p:txBody>
        </p:sp>
      </p:grpSp>
      <p:grpSp>
        <p:nvGrpSpPr>
          <p:cNvPr id="3"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tr-TR" smtClean="0"/>
              <a:t>Asıl alt başlık stilini düzenlemek için tıklatın</a:t>
            </a:r>
            <a:endParaRPr lang="tr-TR"/>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tr-TR" smtClean="0"/>
              <a:t>Asıl başlık stili için tıklatın</a:t>
            </a:r>
            <a:endParaRPr lang="tr-T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fld id="{0864AC9A-F83E-4D7B-A936-1CEF39745612}" type="datetime1">
              <a:rPr lang="en-US" smtClean="0"/>
              <a:pPr>
                <a:defRPr/>
              </a:pPr>
              <a:t>7/5/2013</a:t>
            </a:fld>
            <a:endParaRPr lang="en-US"/>
          </a:p>
        </p:txBody>
      </p:sp>
      <p:sp>
        <p:nvSpPr>
          <p:cNvPr id="11" name="Rectangle 10"/>
          <p:cNvSpPr>
            <a:spLocks noGrp="1" noChangeArrowheads="1"/>
          </p:cNvSpPr>
          <p:nvPr>
            <p:ph type="ftr" sz="quarter" idx="11"/>
          </p:nvPr>
        </p:nvSpPr>
        <p:spPr/>
        <p:txBody>
          <a:bodyPr/>
          <a:lstStyle>
            <a:lvl1pPr algn="r">
              <a:defRPr/>
            </a:lvl1pPr>
          </a:lstStyle>
          <a:p>
            <a:pPr>
              <a:defRPr/>
            </a:pPr>
            <a:r>
              <a:rPr lang="en-US" smtClean="0"/>
              <a:t>INDR 553 ASM Project Presentation, Spr. 09, Author Name</a:t>
            </a: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fld id="{0864AC9A-F83E-4D7B-A936-1CEF39745612}" type="datetime1">
              <a:rPr lang="en-US" smtClean="0"/>
              <a:pPr>
                <a:defRPr/>
              </a:pPr>
              <a:t>7/5/2013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INDR 553 ASM Project Presentation, Spr. 09, Author Name</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05600" y="762000"/>
            <a:ext cx="1981200" cy="532447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762000" y="762000"/>
            <a:ext cx="5791200" cy="532447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fld id="{0864AC9A-F83E-4D7B-A936-1CEF39745612}" type="datetime1">
              <a:rPr lang="en-US" smtClean="0"/>
              <a:pPr>
                <a:defRPr/>
              </a:pPr>
              <a:t>7/5/2013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INDR 553 ASM Project Presentation, Spr. 09, Author Name</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11"/>
          <p:cNvSpPr>
            <a:spLocks noGrp="1" noChangeArrowheads="1"/>
          </p:cNvSpPr>
          <p:nvPr>
            <p:ph type="dt" sz="half" idx="10"/>
          </p:nvPr>
        </p:nvSpPr>
        <p:spPr>
          <a:ln/>
        </p:spPr>
        <p:txBody>
          <a:bodyPr/>
          <a:lstStyle>
            <a:lvl1pPr>
              <a:defRPr/>
            </a:lvl1pPr>
          </a:lstStyle>
          <a:p>
            <a:pPr>
              <a:defRPr/>
            </a:pPr>
            <a:fld id="{0864AC9A-F83E-4D7B-A936-1CEF39745612}" type="datetime1">
              <a:rPr lang="en-US" smtClean="0"/>
              <a:pPr>
                <a:defRPr/>
              </a:pPr>
              <a:t>7/5/2013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INDR 553 ASM Project Presentation, Spr. 09, Author Name</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11"/>
          <p:cNvSpPr>
            <a:spLocks noGrp="1" noChangeArrowheads="1"/>
          </p:cNvSpPr>
          <p:nvPr>
            <p:ph type="dt" sz="half" idx="10"/>
          </p:nvPr>
        </p:nvSpPr>
        <p:spPr>
          <a:ln/>
        </p:spPr>
        <p:txBody>
          <a:bodyPr/>
          <a:lstStyle>
            <a:lvl1pPr>
              <a:defRPr/>
            </a:lvl1pPr>
          </a:lstStyle>
          <a:p>
            <a:pPr>
              <a:defRPr/>
            </a:pPr>
            <a:fld id="{0864AC9A-F83E-4D7B-A936-1CEF39745612}" type="datetime1">
              <a:rPr lang="en-US" smtClean="0"/>
              <a:pPr>
                <a:defRPr/>
              </a:pPr>
              <a:t>7/5/2013</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INDR 553 ASM Project Presentation, Spr. 09, Author Name</a:t>
            </a: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11"/>
          <p:cNvSpPr>
            <a:spLocks noGrp="1" noChangeArrowheads="1"/>
          </p:cNvSpPr>
          <p:nvPr>
            <p:ph type="dt" sz="half" idx="10"/>
          </p:nvPr>
        </p:nvSpPr>
        <p:spPr>
          <a:ln/>
        </p:spPr>
        <p:txBody>
          <a:bodyPr/>
          <a:lstStyle>
            <a:lvl1pPr>
              <a:defRPr/>
            </a:lvl1pPr>
          </a:lstStyle>
          <a:p>
            <a:pPr>
              <a:defRPr/>
            </a:pPr>
            <a:fld id="{0864AC9A-F83E-4D7B-A936-1CEF39745612}" type="datetime1">
              <a:rPr lang="en-US" smtClean="0"/>
              <a:pPr>
                <a:defRPr/>
              </a:pPr>
              <a:t>7/5/2013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INDR 553 ASM Project Presentation, Spr. 09, Author Name</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11"/>
          <p:cNvSpPr>
            <a:spLocks noGrp="1" noChangeArrowheads="1"/>
          </p:cNvSpPr>
          <p:nvPr>
            <p:ph type="dt" sz="half" idx="10"/>
          </p:nvPr>
        </p:nvSpPr>
        <p:spPr>
          <a:ln/>
        </p:spPr>
        <p:txBody>
          <a:bodyPr/>
          <a:lstStyle>
            <a:lvl1pPr>
              <a:defRPr/>
            </a:lvl1pPr>
          </a:lstStyle>
          <a:p>
            <a:pPr>
              <a:defRPr/>
            </a:pPr>
            <a:fld id="{0864AC9A-F83E-4D7B-A936-1CEF39745612}" type="datetime1">
              <a:rPr lang="en-US" smtClean="0"/>
              <a:pPr>
                <a:defRPr/>
              </a:pPr>
              <a:t>7/5/2013</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smtClean="0"/>
              <a:t>INDR 553 ASM Project Presentation, Spr. 09, Author Name</a:t>
            </a: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11"/>
          <p:cNvSpPr>
            <a:spLocks noGrp="1" noChangeArrowheads="1"/>
          </p:cNvSpPr>
          <p:nvPr>
            <p:ph type="dt" sz="half" idx="10"/>
          </p:nvPr>
        </p:nvSpPr>
        <p:spPr>
          <a:ln/>
        </p:spPr>
        <p:txBody>
          <a:bodyPr/>
          <a:lstStyle>
            <a:lvl1pPr>
              <a:defRPr/>
            </a:lvl1pPr>
          </a:lstStyle>
          <a:p>
            <a:pPr>
              <a:defRPr/>
            </a:pPr>
            <a:fld id="{0864AC9A-F83E-4D7B-A936-1CEF39745612}" type="datetime1">
              <a:rPr lang="en-US" smtClean="0"/>
              <a:pPr>
                <a:defRPr/>
              </a:pPr>
              <a:t>7/5/2013</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smtClean="0"/>
              <a:t>INDR 553 ASM Project Presentation, Spr. 09, Author Name</a:t>
            </a: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0864AC9A-F83E-4D7B-A936-1CEF39745612}" type="datetime1">
              <a:rPr lang="en-US" smtClean="0"/>
              <a:pPr>
                <a:defRPr/>
              </a:pPr>
              <a:t>7/5/2013</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smtClean="0"/>
              <a:t>INDR 553 ASM Project Presentation, Spr. 09, Author Name</a:t>
            </a: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fld id="{0864AC9A-F83E-4D7B-A936-1CEF39745612}" type="datetime1">
              <a:rPr lang="en-US" smtClean="0"/>
              <a:pPr>
                <a:defRPr/>
              </a:pPr>
              <a:t>7/5/2013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INDR 553 ASM Project Presentation, Spr. 09, Author Name</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11"/>
          <p:cNvSpPr>
            <a:spLocks noGrp="1" noChangeArrowheads="1"/>
          </p:cNvSpPr>
          <p:nvPr>
            <p:ph type="dt" sz="half" idx="10"/>
          </p:nvPr>
        </p:nvSpPr>
        <p:spPr>
          <a:ln/>
        </p:spPr>
        <p:txBody>
          <a:bodyPr/>
          <a:lstStyle>
            <a:lvl1pPr>
              <a:defRPr/>
            </a:lvl1pPr>
          </a:lstStyle>
          <a:p>
            <a:pPr>
              <a:defRPr/>
            </a:pPr>
            <a:fld id="{0864AC9A-F83E-4D7B-A936-1CEF39745612}" type="datetime1">
              <a:rPr lang="en-US" smtClean="0"/>
              <a:pPr>
                <a:defRPr/>
              </a:pPr>
              <a:t>7/5/2013</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INDR 553 ASM Project Presentation, Spr. 09, Author Name</a:t>
            </a: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328E5A88-54E6-4ADD-92C7-8B35F46C8A33}" type="slidenum">
              <a:rPr lang="en-US" smtClean="0"/>
              <a:pPr>
                <a:defRPr/>
              </a:pPr>
              <a:t>‹#›</a:t>
            </a:fld>
            <a:endParaRPr lang="en-US"/>
          </a:p>
        </p:txBody>
      </p:sp>
    </p:spTree>
  </p:cSld>
  <p:clrMapOvr>
    <a:masterClrMapping/>
  </p:clrMapOvr>
  <p:transition>
    <p:strips dir="rd"/>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tr-TR"/>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tr-TR"/>
              </a:p>
            </p:txBody>
          </p:sp>
        </p:grpSp>
        <p:grpSp>
          <p:nvGrpSpPr>
            <p:cNvPr id="4"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tr-TR"/>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tr-TR"/>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tr-TR" smtClean="0"/>
              <a:t>Asıl başlık stili için tıklatın</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0864AC9A-F83E-4D7B-A936-1CEF39745612}" type="datetime1">
              <a:rPr lang="en-US" smtClean="0"/>
              <a:pPr>
                <a:defRPr/>
              </a:pPr>
              <a:t>7/5/2013</a:t>
            </a:fld>
            <a:endParaRPr lang="en-US"/>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r>
              <a:rPr lang="en-US" smtClean="0"/>
              <a:t>INDR 553 ASM Project Presentation, Spr. 09, Author Name</a:t>
            </a:r>
            <a:endParaRPr lang="en-US"/>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pPr>
              <a:defRPr/>
            </a:pPr>
            <a:fld id="{328E5A88-54E6-4ADD-92C7-8B35F46C8A3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strips dir="rd"/>
  </p:transition>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hyperlink" Target="http://tr.wikipedia.org/wiki/Yunanca" TargetMode="Externa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hyperlink" Target="http://tr.wikipedia.org/wiki/Matematik_sabiti" TargetMode="External"/><Relationship Id="rId12"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hyperlink" Target="http://tr.wikipedia.org/wiki/%C3%87ap" TargetMode="External"/><Relationship Id="rId11" Type="http://schemas.openxmlformats.org/officeDocument/2006/relationships/image" Target="../media/image15.png"/><Relationship Id="rId5" Type="http://schemas.openxmlformats.org/officeDocument/2006/relationships/hyperlink" Target="http://tr.wikipedia.org/wiki/%C3%87evre" TargetMode="External"/><Relationship Id="rId10" Type="http://schemas.openxmlformats.org/officeDocument/2006/relationships/image" Target="../media/image14.png"/><Relationship Id="rId4" Type="http://schemas.openxmlformats.org/officeDocument/2006/relationships/hyperlink" Target="http://tr.wikipedia.org/wiki/Daire" TargetMode="External"/><Relationship Id="rId9" Type="http://schemas.openxmlformats.org/officeDocument/2006/relationships/image" Target="../media/image13.png"/><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hyperlink" Target="http://ocw.mit.edu/courses/electrical-engineering-and-computer-science/6-00-introduction-to-computer-science-and-programming-fall-2008/lecture-videos/"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hyperlink" Target="http://thepasifik.blogspot.com/2010/10/monte-carlo-simulasyonu-ile-pi-saysn.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etin kutusu"/>
          <p:cNvSpPr txBox="1"/>
          <p:nvPr/>
        </p:nvSpPr>
        <p:spPr>
          <a:xfrm>
            <a:off x="3400679" y="1071546"/>
            <a:ext cx="3215047" cy="707886"/>
          </a:xfrm>
          <a:prstGeom prst="rect">
            <a:avLst/>
          </a:prstGeom>
          <a:noFill/>
        </p:spPr>
        <p:txBody>
          <a:bodyPr wrap="none" rtlCol="0">
            <a:spAutoFit/>
          </a:bodyPr>
          <a:lstStyle/>
          <a:p>
            <a:pPr algn="ctr"/>
            <a:r>
              <a:rPr lang="tr-TR" sz="2000" b="1" dirty="0" smtClean="0">
                <a:latin typeface="Times New Roman" pitchFamily="18" charset="0"/>
                <a:cs typeface="Times New Roman" pitchFamily="18" charset="0"/>
              </a:rPr>
              <a:t>FIRAT ÜNİVERSİTESİ</a:t>
            </a:r>
          </a:p>
          <a:p>
            <a:pPr algn="ctr"/>
            <a:r>
              <a:rPr lang="tr-TR" sz="2000" b="1" dirty="0" smtClean="0">
                <a:latin typeface="Times New Roman" pitchFamily="18" charset="0"/>
                <a:cs typeface="Times New Roman" pitchFamily="18" charset="0"/>
              </a:rPr>
              <a:t>TEKNOLOJİ FAKÜLTESİ</a:t>
            </a:r>
            <a:endParaRPr lang="tr-TR" sz="2000" b="1" dirty="0">
              <a:latin typeface="Times New Roman" pitchFamily="18" charset="0"/>
              <a:cs typeface="Times New Roman" pitchFamily="18" charset="0"/>
            </a:endParaRPr>
          </a:p>
        </p:txBody>
      </p:sp>
      <p:sp>
        <p:nvSpPr>
          <p:cNvPr id="9" name="8 Metin kutusu"/>
          <p:cNvSpPr txBox="1"/>
          <p:nvPr/>
        </p:nvSpPr>
        <p:spPr>
          <a:xfrm>
            <a:off x="357158" y="4175004"/>
            <a:ext cx="3286148" cy="147732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tr-TR" b="1" dirty="0" smtClean="0">
                <a:solidFill>
                  <a:srgbClr val="FF0000"/>
                </a:solidFill>
                <a:latin typeface="Times New Roman" pitchFamily="18" charset="0"/>
                <a:cs typeface="Times New Roman" pitchFamily="18" charset="0"/>
              </a:rPr>
              <a:t>DERLEYENLER:</a:t>
            </a:r>
          </a:p>
          <a:p>
            <a:r>
              <a:rPr lang="tr-TR" b="1" dirty="0" smtClean="0">
                <a:latin typeface="Times New Roman" pitchFamily="18" charset="0"/>
                <a:cs typeface="Times New Roman" pitchFamily="18" charset="0"/>
              </a:rPr>
              <a:t>Ahmet Can ÇAKIL</a:t>
            </a:r>
          </a:p>
          <a:p>
            <a:r>
              <a:rPr lang="tr-TR" b="1" smtClean="0">
                <a:latin typeface="Times New Roman" pitchFamily="18" charset="0"/>
                <a:cs typeface="Times New Roman" pitchFamily="18" charset="0"/>
              </a:rPr>
              <a:t>Ali </a:t>
            </a:r>
            <a:r>
              <a:rPr lang="tr-TR" b="1" dirty="0" smtClean="0">
                <a:latin typeface="Times New Roman" pitchFamily="18" charset="0"/>
                <a:cs typeface="Times New Roman" pitchFamily="18" charset="0"/>
              </a:rPr>
              <a:t>Murat GARİPCAN </a:t>
            </a:r>
          </a:p>
          <a:p>
            <a:r>
              <a:rPr lang="tr-TR" b="1" dirty="0" smtClean="0">
                <a:latin typeface="Times New Roman" pitchFamily="18" charset="0"/>
                <a:cs typeface="Times New Roman" pitchFamily="18" charset="0"/>
              </a:rPr>
              <a:t>Özgür AYDIN </a:t>
            </a:r>
          </a:p>
          <a:p>
            <a:r>
              <a:rPr lang="tr-TR" b="1" dirty="0" smtClean="0">
                <a:latin typeface="Times New Roman" pitchFamily="18" charset="0"/>
                <a:cs typeface="Times New Roman" pitchFamily="18" charset="0"/>
              </a:rPr>
              <a:t>Şahin KARA</a:t>
            </a:r>
          </a:p>
        </p:txBody>
      </p:sp>
      <p:sp>
        <p:nvSpPr>
          <p:cNvPr id="7" name="6 Metin kutusu"/>
          <p:cNvSpPr txBox="1"/>
          <p:nvPr/>
        </p:nvSpPr>
        <p:spPr bwMode="auto">
          <a:xfrm>
            <a:off x="3786182" y="4786322"/>
            <a:ext cx="4634923" cy="461665"/>
          </a:xfrm>
          <a:prstGeom prst="rect">
            <a:avLst/>
          </a:prstGeom>
          <a:noFill/>
          <a:ln w="38100">
            <a:noFill/>
            <a:miter lim="800000"/>
            <a:headEnd/>
            <a:tailEnd/>
          </a:ln>
          <a:effectLst/>
        </p:spPr>
        <p:txBody>
          <a:bodyPr wrap="none" rtlCol="0">
            <a:spAutoFit/>
          </a:bodyPr>
          <a:lstStyle/>
          <a:p>
            <a:pPr algn="l">
              <a:spcBef>
                <a:spcPct val="20000"/>
              </a:spcBef>
              <a:buClr>
                <a:schemeClr val="tx1"/>
              </a:buClr>
              <a:buSzPct val="75000"/>
              <a:buFont typeface="Wingdings" pitchFamily="2" charset="2"/>
              <a:buNone/>
            </a:pPr>
            <a:r>
              <a:rPr lang="tr-TR" sz="2000" b="1" dirty="0" smtClean="0">
                <a:solidFill>
                  <a:srgbClr val="FF0000"/>
                </a:solidFill>
                <a:latin typeface="Times New Roman" pitchFamily="18" charset="0"/>
                <a:cs typeface="Times New Roman" pitchFamily="18" charset="0"/>
              </a:rPr>
              <a:t>KONTROL : </a:t>
            </a:r>
            <a:r>
              <a:rPr lang="tr-TR" sz="2400" b="1" dirty="0" smtClean="0">
                <a:solidFill>
                  <a:schemeClr val="bg1"/>
                </a:solidFill>
                <a:latin typeface="Times New Roman" pitchFamily="18" charset="0"/>
                <a:cs typeface="Times New Roman" pitchFamily="18" charset="0"/>
              </a:rPr>
              <a:t>Prof. Dr. </a:t>
            </a:r>
            <a:r>
              <a:rPr lang="tr-TR" sz="2400" b="1" dirty="0" err="1" smtClean="0">
                <a:solidFill>
                  <a:schemeClr val="bg1"/>
                </a:solidFill>
                <a:latin typeface="Times New Roman" pitchFamily="18" charset="0"/>
                <a:cs typeface="Times New Roman" pitchFamily="18" charset="0"/>
              </a:rPr>
              <a:t>Asaf</a:t>
            </a:r>
            <a:r>
              <a:rPr lang="tr-TR" sz="2400" b="1" dirty="0" smtClean="0">
                <a:solidFill>
                  <a:schemeClr val="bg1"/>
                </a:solidFill>
                <a:latin typeface="Times New Roman" pitchFamily="18" charset="0"/>
                <a:cs typeface="Times New Roman" pitchFamily="18" charset="0"/>
              </a:rPr>
              <a:t> VAROL</a:t>
            </a:r>
          </a:p>
        </p:txBody>
      </p:sp>
      <p:sp>
        <p:nvSpPr>
          <p:cNvPr id="8" name="7 Metin kutusu"/>
          <p:cNvSpPr txBox="1"/>
          <p:nvPr/>
        </p:nvSpPr>
        <p:spPr bwMode="auto">
          <a:xfrm>
            <a:off x="357158" y="3786190"/>
            <a:ext cx="7923964" cy="384721"/>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none" rtlCol="0">
            <a:spAutoFit/>
          </a:bodyPr>
          <a:lstStyle/>
          <a:p>
            <a:pPr algn="l">
              <a:spcBef>
                <a:spcPct val="20000"/>
              </a:spcBef>
              <a:buClr>
                <a:schemeClr val="tx1"/>
              </a:buClr>
              <a:buSzPct val="75000"/>
              <a:buFont typeface="Wingdings" pitchFamily="2" charset="2"/>
              <a:buNone/>
            </a:pPr>
            <a:r>
              <a:rPr lang="tr-TR" sz="1900" b="1" dirty="0" smtClean="0">
                <a:solidFill>
                  <a:srgbClr val="FF0000"/>
                </a:solidFill>
                <a:latin typeface="Times New Roman" pitchFamily="18" charset="0"/>
                <a:cs typeface="Times New Roman" pitchFamily="18" charset="0"/>
              </a:rPr>
              <a:t>KONU : </a:t>
            </a:r>
            <a:r>
              <a:rPr lang="tr-TR" sz="1900" b="1" dirty="0" smtClean="0">
                <a:solidFill>
                  <a:schemeClr val="tx1"/>
                </a:solidFill>
                <a:latin typeface="Times New Roman" pitchFamily="18" charset="0"/>
                <a:cs typeface="Times New Roman" pitchFamily="18" charset="0"/>
              </a:rPr>
              <a:t>MONTE CARLO SİMÜLASYONU ve Pİ SAYISININ TAHMİNİ</a:t>
            </a:r>
            <a:endParaRPr lang="tr-TR" sz="1900" b="1" dirty="0" smtClean="0">
              <a:latin typeface="Times New Roman" pitchFamily="18" charset="0"/>
              <a:cs typeface="Times New Roman" pitchFamily="18" charset="0"/>
            </a:endParaRPr>
          </a:p>
        </p:txBody>
      </p:sp>
    </p:spTree>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838200" y="533400"/>
            <a:ext cx="8458200" cy="990600"/>
          </a:xfrm>
        </p:spPr>
        <p:txBody>
          <a:bodyPr/>
          <a:lstStyle/>
          <a:p>
            <a:pPr eaLnBrk="1" hangingPunct="1"/>
            <a:r>
              <a:rPr lang="tr-TR" sz="2800" dirty="0" smtClean="0"/>
              <a:t>Monte </a:t>
            </a:r>
            <a:r>
              <a:rPr lang="tr-TR" sz="2800" dirty="0" err="1" smtClean="0"/>
              <a:t>Carlo</a:t>
            </a:r>
            <a:r>
              <a:rPr lang="tr-TR" sz="2800" dirty="0" smtClean="0"/>
              <a:t> Yöntemine Ait Teknikler</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10</a:t>
            </a:fld>
            <a:endParaRPr lang="en-US" smtClean="0">
              <a:latin typeface="Gill Sans MT" pitchFamily="34" charset="0"/>
              <a:cs typeface="Arial" charset="0"/>
            </a:endParaRP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5" name="Content Placeholder 2"/>
          <p:cNvSpPr txBox="1">
            <a:spLocks/>
          </p:cNvSpPr>
          <p:nvPr/>
        </p:nvSpPr>
        <p:spPr bwMode="auto">
          <a:xfrm>
            <a:off x="762000" y="2378075"/>
            <a:ext cx="4495800" cy="4937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6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dirty="0" smtClean="0">
                <a:latin typeface="Arial" charset="0"/>
                <a:cs typeface="+mn-cs"/>
              </a:rPr>
              <a:t>Bu yöntemde, integrali alınmak istenen f(x) fonksiyonuna oldukça yakın bir </a:t>
            </a:r>
            <a:r>
              <a:rPr lang="tr-TR" sz="1600" dirty="0" smtClean="0">
                <a:solidFill>
                  <a:srgbClr val="FF0000"/>
                </a:solidFill>
                <a:latin typeface="Arial" charset="0"/>
                <a:cs typeface="+mn-cs"/>
              </a:rPr>
              <a:t>h(x) </a:t>
            </a:r>
            <a:r>
              <a:rPr lang="tr-TR" sz="1600" dirty="0" smtClean="0">
                <a:latin typeface="Arial" charset="0"/>
                <a:cs typeface="+mn-cs"/>
              </a:rPr>
              <a:t>yardımcı fonksiyonu kullanılır.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dirty="0" smtClean="0">
                <a:latin typeface="Arial" charset="0"/>
                <a:cs typeface="+mn-cs"/>
              </a:rPr>
              <a:t>Bu yardımcı fonksiyonun integral değeri, f(x) fonksiyonumuzdan daha kolay hesaplanabilir veya çözümü bilinen bir fonksiyon olmalıdır.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kumimoji="0" lang="tr-TR" sz="1600" b="0" i="0" u="none" strike="noStrike" kern="1200" cap="none" spc="0" normalizeH="0" baseline="0" noProof="0" dirty="0" smtClean="0">
                <a:ln>
                  <a:noFill/>
                </a:ln>
                <a:solidFill>
                  <a:schemeClr val="tx1"/>
                </a:solidFill>
                <a:effectLst/>
                <a:uLnTx/>
                <a:uFillTx/>
                <a:latin typeface="Arial" charset="0"/>
                <a:ea typeface="+mn-ea"/>
                <a:cs typeface="+mn-cs"/>
              </a:rPr>
              <a:t>Böylelikle</a:t>
            </a:r>
            <a:r>
              <a:rPr kumimoji="0" lang="tr-TR" sz="1600" b="0" i="0" u="none" strike="noStrike" kern="1200" cap="none" spc="0" normalizeH="0" noProof="0" dirty="0" smtClean="0">
                <a:ln>
                  <a:noFill/>
                </a:ln>
                <a:solidFill>
                  <a:schemeClr val="tx1"/>
                </a:solidFill>
                <a:effectLst/>
                <a:uLnTx/>
                <a:uFillTx/>
                <a:latin typeface="Arial" charset="0"/>
                <a:ea typeface="+mn-ea"/>
                <a:cs typeface="+mn-cs"/>
              </a:rPr>
              <a:t> seçilen her rastgele noktada iki fonksiyonun farkından, integral değerleri arasındaki fark bulunmaya çalışılır.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baseline="0" dirty="0" smtClean="0">
                <a:latin typeface="Arial" charset="0"/>
                <a:cs typeface="+mn-cs"/>
              </a:rPr>
              <a:t>Elde</a:t>
            </a:r>
            <a:r>
              <a:rPr lang="tr-TR" sz="1600" dirty="0" smtClean="0">
                <a:latin typeface="Arial" charset="0"/>
                <a:cs typeface="+mn-cs"/>
              </a:rPr>
              <a:t> edilen fark değeri h(x) fonksiyonunun integral değerine eklenerek f(x) fonksiyonuna ulaşılmaya çalışılır.</a:t>
            </a:r>
            <a:endParaRPr kumimoji="0" lang="tr-TR" sz="16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600" b="1" i="0" u="none" strike="noStrike" kern="1200" cap="none" spc="0" normalizeH="0" baseline="0" noProof="0" dirty="0" smtClean="0">
                <a:ln>
                  <a:noFill/>
                </a:ln>
                <a:solidFill>
                  <a:schemeClr val="tx1"/>
                </a:solidFill>
                <a:effectLst/>
                <a:uLnTx/>
                <a:uFillTx/>
                <a:latin typeface="Arial" charset="0"/>
                <a:ea typeface="+mn-ea"/>
                <a:cs typeface="+mn-cs"/>
              </a:rPr>
              <a:t>		</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600" b="1" i="0" u="none" strike="noStrike" kern="1200" cap="none" spc="0" normalizeH="0" baseline="0" noProof="0" dirty="0" smtClean="0">
                <a:ln>
                  <a:noFill/>
                </a:ln>
                <a:solidFill>
                  <a:schemeClr val="tx1"/>
                </a:solidFill>
                <a:effectLst/>
                <a:uLnTx/>
                <a:uFillTx/>
                <a:latin typeface="Arial" charset="0"/>
                <a:ea typeface="+mn-ea"/>
                <a:cs typeface="+mn-cs"/>
              </a:rPr>
              <a:t>	</a:t>
            </a:r>
          </a:p>
        </p:txBody>
      </p:sp>
      <p:sp>
        <p:nvSpPr>
          <p:cNvPr id="17" name="16 Metin kutusu"/>
          <p:cNvSpPr txBox="1"/>
          <p:nvPr/>
        </p:nvSpPr>
        <p:spPr>
          <a:xfrm>
            <a:off x="1219200" y="1524000"/>
            <a:ext cx="4754378" cy="369332"/>
          </a:xfrm>
          <a:prstGeom prst="rect">
            <a:avLst/>
          </a:prstGeom>
          <a:noFill/>
        </p:spPr>
        <p:txBody>
          <a:bodyPr wrap="none" rtlCol="0">
            <a:spAutoFit/>
          </a:bodyPr>
          <a:lstStyle/>
          <a:p>
            <a:r>
              <a:rPr lang="tr-TR" dirty="0" smtClean="0">
                <a:solidFill>
                  <a:srgbClr val="FF0000"/>
                </a:solidFill>
                <a:latin typeface="+mj-lt"/>
              </a:rPr>
              <a:t>Kontrol Değişkeni (</a:t>
            </a:r>
            <a:r>
              <a:rPr lang="tr-TR" dirty="0" err="1" smtClean="0">
                <a:solidFill>
                  <a:srgbClr val="FF0000"/>
                </a:solidFill>
                <a:latin typeface="+mj-lt"/>
              </a:rPr>
              <a:t>Control</a:t>
            </a:r>
            <a:r>
              <a:rPr lang="tr-TR" dirty="0" smtClean="0">
                <a:solidFill>
                  <a:srgbClr val="FF0000"/>
                </a:solidFill>
                <a:latin typeface="+mj-lt"/>
              </a:rPr>
              <a:t> </a:t>
            </a:r>
            <a:r>
              <a:rPr lang="tr-TR" dirty="0" err="1" smtClean="0">
                <a:solidFill>
                  <a:srgbClr val="FF0000"/>
                </a:solidFill>
                <a:latin typeface="+mj-lt"/>
              </a:rPr>
              <a:t>Variates</a:t>
            </a:r>
            <a:r>
              <a:rPr lang="tr-TR" dirty="0" smtClean="0">
                <a:solidFill>
                  <a:srgbClr val="FF0000"/>
                </a:solidFill>
                <a:latin typeface="+mj-lt"/>
              </a:rPr>
              <a:t>) Yöntemi</a:t>
            </a:r>
            <a:endParaRPr lang="tr-TR" dirty="0">
              <a:solidFill>
                <a:srgbClr val="FF0000"/>
              </a:solidFill>
              <a:latin typeface="+mj-lt"/>
            </a:endParaRPr>
          </a:p>
        </p:txBody>
      </p:sp>
      <p:pic>
        <p:nvPicPr>
          <p:cNvPr id="3074" name="Picture 2"/>
          <p:cNvPicPr>
            <a:picLocks noChangeAspect="1" noChangeArrowheads="1"/>
          </p:cNvPicPr>
          <p:nvPr/>
        </p:nvPicPr>
        <p:blipFill>
          <a:blip r:embed="rId3" cstate="print"/>
          <a:srcRect/>
          <a:stretch>
            <a:fillRect/>
          </a:stretch>
        </p:blipFill>
        <p:spPr bwMode="auto">
          <a:xfrm>
            <a:off x="5486400" y="2895600"/>
            <a:ext cx="3429000" cy="2895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762000" y="5931796"/>
            <a:ext cx="8305800" cy="141979"/>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2819400" y="6416675"/>
            <a:ext cx="3248025" cy="390525"/>
          </a:xfrm>
          <a:prstGeom prst="rect">
            <a:avLst/>
          </a:prstGeom>
          <a:noFill/>
          <a:ln w="9525">
            <a:solidFill>
              <a:schemeClr val="accent1"/>
            </a:solid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685800" y="533400"/>
            <a:ext cx="8458200" cy="990600"/>
          </a:xfrm>
        </p:spPr>
        <p:txBody>
          <a:bodyPr/>
          <a:lstStyle/>
          <a:p>
            <a:pPr eaLnBrk="1" hangingPunct="1"/>
            <a:r>
              <a:rPr lang="tr-TR" sz="3200" dirty="0" smtClean="0"/>
              <a:t>Monte </a:t>
            </a:r>
            <a:r>
              <a:rPr lang="tr-TR" sz="3200" dirty="0" err="1" smtClean="0"/>
              <a:t>Carlo</a:t>
            </a:r>
            <a:r>
              <a:rPr lang="tr-TR" sz="3200" dirty="0" smtClean="0"/>
              <a:t> Yöntemine Ait Teknikler</a:t>
            </a:r>
            <a:endParaRPr lang="en-US" sz="32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11</a:t>
            </a:fld>
            <a:endParaRPr lang="en-US" smtClean="0">
              <a:latin typeface="Gill Sans MT" pitchFamily="34" charset="0"/>
              <a:cs typeface="Arial" charset="0"/>
            </a:endParaRP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5" name="Content Placeholder 2"/>
          <p:cNvSpPr txBox="1">
            <a:spLocks/>
          </p:cNvSpPr>
          <p:nvPr/>
        </p:nvSpPr>
        <p:spPr bwMode="auto">
          <a:xfrm>
            <a:off x="762000" y="2073275"/>
            <a:ext cx="4495800" cy="4937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6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dirty="0" smtClean="0">
                <a:latin typeface="Arial" charset="0"/>
                <a:cs typeface="+mn-cs"/>
              </a:rPr>
              <a:t>Bu yöntem, bir önceki kontrol değişkeni yöntemine oldukça benzerdir.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dirty="0" smtClean="0">
                <a:latin typeface="Arial" charset="0"/>
                <a:cs typeface="+mn-cs"/>
              </a:rPr>
              <a:t>Kontrol yönteminden farklı olarak kullanılan h(x) yardımcı fonksiyonunun etkisi toplamsal değil çarpımsaldır.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kumimoji="0" lang="tr-TR" sz="1600" b="0" i="0" u="none" strike="noStrike" kern="1200" cap="none" spc="0" normalizeH="0" noProof="0" dirty="0" smtClean="0">
                <a:ln>
                  <a:noFill/>
                </a:ln>
                <a:solidFill>
                  <a:schemeClr val="tx1"/>
                </a:solidFill>
                <a:effectLst/>
                <a:uLnTx/>
                <a:uFillTx/>
                <a:latin typeface="Arial" charset="0"/>
                <a:ea typeface="+mn-ea"/>
                <a:cs typeface="+mn-cs"/>
              </a:rPr>
              <a:t>Kontrol değişkeni yönteminde olduğu gibi seçilen h(x) fonksiyonunun doğruluğu hata oranını azaltmaktadır.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baseline="0" dirty="0" smtClean="0">
                <a:latin typeface="Arial" charset="0"/>
                <a:cs typeface="+mn-cs"/>
              </a:rPr>
              <a:t>Elde</a:t>
            </a:r>
            <a:r>
              <a:rPr lang="tr-TR" sz="1600" dirty="0" smtClean="0">
                <a:latin typeface="Arial" charset="0"/>
                <a:cs typeface="+mn-cs"/>
              </a:rPr>
              <a:t> edilen fark değeri h(x) fonksiyonunun integral değeri ile çarpılarak f(x) fonksiyonuna ulaşılmaya çalışılır.</a:t>
            </a:r>
            <a:endParaRPr kumimoji="0" lang="tr-TR" sz="16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600" b="1" i="0" u="none" strike="noStrike" kern="1200" cap="none" spc="0" normalizeH="0" baseline="0" noProof="0" dirty="0" smtClean="0">
                <a:ln>
                  <a:noFill/>
                </a:ln>
                <a:solidFill>
                  <a:schemeClr val="tx1"/>
                </a:solidFill>
                <a:effectLst/>
                <a:uLnTx/>
                <a:uFillTx/>
                <a:latin typeface="Arial" charset="0"/>
                <a:ea typeface="+mn-ea"/>
                <a:cs typeface="+mn-cs"/>
              </a:rPr>
              <a:t>		</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600" b="1" i="0" u="none" strike="noStrike" kern="1200" cap="none" spc="0" normalizeH="0" baseline="0" noProof="0" dirty="0" smtClean="0">
                <a:ln>
                  <a:noFill/>
                </a:ln>
                <a:solidFill>
                  <a:schemeClr val="tx1"/>
                </a:solidFill>
                <a:effectLst/>
                <a:uLnTx/>
                <a:uFillTx/>
                <a:latin typeface="Arial" charset="0"/>
                <a:ea typeface="+mn-ea"/>
                <a:cs typeface="+mn-cs"/>
              </a:rPr>
              <a:t>	</a:t>
            </a:r>
          </a:p>
        </p:txBody>
      </p:sp>
      <p:sp>
        <p:nvSpPr>
          <p:cNvPr id="17" name="16 Metin kutusu"/>
          <p:cNvSpPr txBox="1"/>
          <p:nvPr/>
        </p:nvSpPr>
        <p:spPr>
          <a:xfrm>
            <a:off x="1000180" y="1447800"/>
            <a:ext cx="5476820" cy="369332"/>
          </a:xfrm>
          <a:prstGeom prst="rect">
            <a:avLst/>
          </a:prstGeom>
          <a:noFill/>
        </p:spPr>
        <p:txBody>
          <a:bodyPr wrap="none" rtlCol="0">
            <a:spAutoFit/>
          </a:bodyPr>
          <a:lstStyle/>
          <a:p>
            <a:r>
              <a:rPr lang="tr-TR" dirty="0" smtClean="0">
                <a:solidFill>
                  <a:srgbClr val="FF0000"/>
                </a:solidFill>
                <a:latin typeface="+mj-lt"/>
              </a:rPr>
              <a:t>Önem Örneklemesi (</a:t>
            </a:r>
            <a:r>
              <a:rPr lang="tr-TR" dirty="0" err="1" smtClean="0">
                <a:solidFill>
                  <a:srgbClr val="FF0000"/>
                </a:solidFill>
                <a:latin typeface="+mj-lt"/>
              </a:rPr>
              <a:t>Importance</a:t>
            </a:r>
            <a:r>
              <a:rPr lang="tr-TR" dirty="0" smtClean="0">
                <a:solidFill>
                  <a:srgbClr val="FF0000"/>
                </a:solidFill>
                <a:latin typeface="+mj-lt"/>
              </a:rPr>
              <a:t> </a:t>
            </a:r>
            <a:r>
              <a:rPr lang="tr-TR" dirty="0" err="1" smtClean="0">
                <a:solidFill>
                  <a:srgbClr val="FF0000"/>
                </a:solidFill>
                <a:latin typeface="+mj-lt"/>
              </a:rPr>
              <a:t>Sampling</a:t>
            </a:r>
            <a:r>
              <a:rPr lang="tr-TR" dirty="0" smtClean="0">
                <a:solidFill>
                  <a:srgbClr val="FF0000"/>
                </a:solidFill>
                <a:latin typeface="+mj-lt"/>
              </a:rPr>
              <a:t>) Yöntemi</a:t>
            </a:r>
            <a:endParaRPr lang="tr-TR" dirty="0">
              <a:solidFill>
                <a:srgbClr val="FF0000"/>
              </a:solidFill>
              <a:latin typeface="+mj-lt"/>
            </a:endParaRPr>
          </a:p>
        </p:txBody>
      </p:sp>
      <p:pic>
        <p:nvPicPr>
          <p:cNvPr id="3074" name="Picture 2"/>
          <p:cNvPicPr>
            <a:picLocks noChangeAspect="1" noChangeArrowheads="1"/>
          </p:cNvPicPr>
          <p:nvPr/>
        </p:nvPicPr>
        <p:blipFill>
          <a:blip r:embed="rId3" cstate="print"/>
          <a:srcRect/>
          <a:stretch>
            <a:fillRect/>
          </a:stretch>
        </p:blipFill>
        <p:spPr bwMode="auto">
          <a:xfrm>
            <a:off x="5562600" y="2759075"/>
            <a:ext cx="2895600" cy="2895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066800" y="5634811"/>
            <a:ext cx="7848600" cy="134164"/>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3124200" y="6111875"/>
            <a:ext cx="3248025" cy="390525"/>
          </a:xfrm>
          <a:prstGeom prst="rect">
            <a:avLst/>
          </a:prstGeom>
          <a:noFill/>
          <a:ln w="9525">
            <a:solidFill>
              <a:schemeClr val="accent1"/>
            </a:solidFill>
            <a:miter lim="800000"/>
            <a:headEnd/>
            <a:tailEnd/>
          </a:ln>
          <a:effectLst/>
        </p:spPr>
      </p:pic>
      <p:sp>
        <p:nvSpPr>
          <p:cNvPr id="12" name="11 Metin kutusu"/>
          <p:cNvSpPr txBox="1"/>
          <p:nvPr/>
        </p:nvSpPr>
        <p:spPr>
          <a:xfrm>
            <a:off x="5410200" y="5559623"/>
            <a:ext cx="152400" cy="307777"/>
          </a:xfrm>
          <a:prstGeom prst="rect">
            <a:avLst/>
          </a:prstGeom>
          <a:solidFill>
            <a:schemeClr val="bg1"/>
          </a:solidFill>
        </p:spPr>
        <p:txBody>
          <a:bodyPr wrap="square" rtlCol="0">
            <a:spAutoFit/>
          </a:bodyPr>
          <a:lstStyle/>
          <a:p>
            <a:r>
              <a:rPr lang="tr-TR" sz="1400" dirty="0" smtClean="0"/>
              <a:t>*</a:t>
            </a:r>
            <a:endParaRPr lang="tr-TR" sz="1400" dirty="0"/>
          </a:p>
        </p:txBody>
      </p:sp>
    </p:spTree>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762000" y="838200"/>
            <a:ext cx="8686800" cy="990600"/>
          </a:xfrm>
        </p:spPr>
        <p:txBody>
          <a:bodyPr/>
          <a:lstStyle/>
          <a:p>
            <a:pPr eaLnBrk="1" hangingPunct="1"/>
            <a:r>
              <a:rPr lang="tr-TR" sz="2800" dirty="0" smtClean="0"/>
              <a:t>Monte </a:t>
            </a:r>
            <a:r>
              <a:rPr lang="tr-TR" sz="2800" dirty="0" err="1" smtClean="0"/>
              <a:t>Carlo</a:t>
            </a:r>
            <a:r>
              <a:rPr lang="tr-TR" sz="2800" dirty="0" smtClean="0"/>
              <a:t> Yöntemi ile Pi (</a:t>
            </a:r>
            <a:r>
              <a:rPr lang="el-GR" sz="2800" dirty="0" smtClean="0"/>
              <a:t>π</a:t>
            </a:r>
            <a:r>
              <a:rPr lang="tr-TR" sz="2800" dirty="0" smtClean="0"/>
              <a:t>) Sayısının Tahmini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12</a:t>
            </a:fld>
            <a:endParaRPr lang="en-US" smtClean="0">
              <a:latin typeface="Gill Sans MT" pitchFamily="34" charset="0"/>
              <a:cs typeface="Arial" charset="0"/>
            </a:endParaRP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15" name="Content Placeholder 2"/>
          <p:cNvSpPr txBox="1">
            <a:spLocks/>
          </p:cNvSpPr>
          <p:nvPr/>
        </p:nvSpPr>
        <p:spPr bwMode="auto">
          <a:xfrm>
            <a:off x="838200" y="3124200"/>
            <a:ext cx="4495800" cy="4937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4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400" dirty="0" smtClean="0">
                <a:latin typeface="Arial" charset="0"/>
                <a:cs typeface="+mn-cs"/>
              </a:rPr>
              <a:t>Analitik düzlemde daire formülü.</a:t>
            </a:r>
          </a:p>
          <a:p>
            <a:pPr marL="730250" lvl="1" indent="-273050" algn="just" eaLnBrk="0" hangingPunct="0">
              <a:spcBef>
                <a:spcPts val="600"/>
              </a:spcBef>
              <a:buClr>
                <a:schemeClr val="accent1"/>
              </a:buClr>
              <a:buSzPct val="76000"/>
              <a:defRPr/>
            </a:pPr>
            <a:endParaRPr lang="tr-TR" sz="1400" dirty="0" smtClean="0">
              <a:latin typeface="Arial" charset="0"/>
              <a:cs typeface="+mn-cs"/>
            </a:endParaRPr>
          </a:p>
          <a:p>
            <a:pPr marL="730250" lvl="1" indent="-273050" algn="just" eaLnBrk="0" hangingPunct="0">
              <a:spcBef>
                <a:spcPts val="600"/>
              </a:spcBef>
              <a:buClr>
                <a:schemeClr val="accent1"/>
              </a:buClr>
              <a:buSzPct val="76000"/>
              <a:defRPr/>
            </a:pPr>
            <a:endParaRPr lang="tr-TR" sz="1400" dirty="0" smtClean="0">
              <a:latin typeface="Arial" charset="0"/>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400" dirty="0" smtClean="0">
                <a:latin typeface="Arial" charset="0"/>
                <a:cs typeface="+mn-cs"/>
              </a:rPr>
              <a:t>Birim dairenin yarıçapı 1 olduğundan</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endParaRPr lang="tr-TR" sz="1400" dirty="0" smtClean="0">
              <a:latin typeface="Arial" charset="0"/>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endParaRPr lang="tr-TR" sz="1400" dirty="0" smtClean="0">
              <a:latin typeface="Arial" charset="0"/>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400" dirty="0" smtClean="0">
                <a:latin typeface="Arial" charset="0"/>
                <a:cs typeface="+mn-cs"/>
              </a:rPr>
              <a:t>y’ </a:t>
            </a:r>
            <a:r>
              <a:rPr lang="tr-TR" sz="1400" dirty="0" err="1" smtClean="0">
                <a:latin typeface="Arial" charset="0"/>
                <a:cs typeface="+mn-cs"/>
              </a:rPr>
              <a:t>yi</a:t>
            </a:r>
            <a:r>
              <a:rPr lang="tr-TR" sz="1400" dirty="0" smtClean="0">
                <a:latin typeface="Arial" charset="0"/>
                <a:cs typeface="+mn-cs"/>
              </a:rPr>
              <a:t> x cinsinden yazarsak </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endParaRPr lang="tr-TR" sz="1400" dirty="0" smtClean="0">
              <a:latin typeface="Arial" charset="0"/>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endParaRPr lang="tr-TR" sz="1400" dirty="0" smtClean="0">
              <a:latin typeface="Arial" charset="0"/>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400" dirty="0" smtClean="0">
                <a:latin typeface="Arial" charset="0"/>
                <a:cs typeface="+mn-cs"/>
              </a:rPr>
              <a:t>Dairenin alanı </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400" b="1" i="0" u="none" strike="noStrike" kern="1200" cap="none" spc="0" normalizeH="0" baseline="0" noProof="0" dirty="0" smtClean="0">
                <a:ln>
                  <a:noFill/>
                </a:ln>
                <a:solidFill>
                  <a:schemeClr val="tx1"/>
                </a:solidFill>
                <a:effectLst/>
                <a:uLnTx/>
                <a:uFillTx/>
                <a:latin typeface="Arial" charset="0"/>
                <a:ea typeface="+mn-ea"/>
                <a:cs typeface="+mn-cs"/>
              </a:rPr>
              <a:t>	</a:t>
            </a:r>
          </a:p>
        </p:txBody>
      </p:sp>
      <p:pic>
        <p:nvPicPr>
          <p:cNvPr id="5125" name="Picture 5"/>
          <p:cNvPicPr>
            <a:picLocks noChangeAspect="1" noChangeArrowheads="1"/>
          </p:cNvPicPr>
          <p:nvPr/>
        </p:nvPicPr>
        <p:blipFill>
          <a:blip r:embed="rId3" cstate="print"/>
          <a:srcRect/>
          <a:stretch>
            <a:fillRect/>
          </a:stretch>
        </p:blipFill>
        <p:spPr bwMode="auto">
          <a:xfrm>
            <a:off x="5391150" y="3352800"/>
            <a:ext cx="2381250" cy="2390775"/>
          </a:xfrm>
          <a:prstGeom prst="rect">
            <a:avLst/>
          </a:prstGeom>
          <a:noFill/>
          <a:ln w="9525">
            <a:noFill/>
            <a:miter lim="800000"/>
            <a:headEnd/>
            <a:tailEnd/>
          </a:ln>
          <a:effectLst/>
        </p:spPr>
      </p:pic>
      <p:sp>
        <p:nvSpPr>
          <p:cNvPr id="18" name="17 Dikdörtgen"/>
          <p:cNvSpPr/>
          <p:nvPr/>
        </p:nvSpPr>
        <p:spPr>
          <a:xfrm>
            <a:off x="914400" y="2362200"/>
            <a:ext cx="7848600" cy="954107"/>
          </a:xfrm>
          <a:prstGeom prst="rect">
            <a:avLst/>
          </a:prstGeom>
        </p:spPr>
        <p:txBody>
          <a:bodyPr wrap="square">
            <a:spAutoFit/>
          </a:bodyPr>
          <a:lstStyle/>
          <a:p>
            <a:r>
              <a:rPr lang="tr-TR" sz="1400" b="1" i="1" dirty="0" smtClean="0">
                <a:solidFill>
                  <a:srgbClr val="FF0000"/>
                </a:solidFill>
                <a:latin typeface="+mn-lt"/>
              </a:rPr>
              <a:t>Pi sayısı (</a:t>
            </a:r>
            <a:r>
              <a:rPr lang="el-GR" sz="1400" b="1" i="1" dirty="0" smtClean="0">
                <a:solidFill>
                  <a:srgbClr val="FF0000"/>
                </a:solidFill>
                <a:latin typeface="+mn-lt"/>
              </a:rPr>
              <a:t>π)</a:t>
            </a:r>
            <a:r>
              <a:rPr lang="el-GR" sz="1400" b="1" i="1" dirty="0" smtClean="0">
                <a:latin typeface="+mn-lt"/>
              </a:rPr>
              <a:t>, </a:t>
            </a:r>
            <a:r>
              <a:rPr lang="tr-TR" sz="1400" b="1" i="1" dirty="0" smtClean="0">
                <a:latin typeface="+mn-lt"/>
              </a:rPr>
              <a:t> bir </a:t>
            </a:r>
            <a:r>
              <a:rPr lang="tr-TR" sz="1400" b="1" i="1" dirty="0" smtClean="0">
                <a:latin typeface="+mn-lt"/>
                <a:hlinkClick r:id="rId4" action="ppaction://hlinkfile" tooltip="Daire"/>
              </a:rPr>
              <a:t>dairenin</a:t>
            </a:r>
            <a:r>
              <a:rPr lang="tr-TR" sz="1400" b="1" i="1" dirty="0" smtClean="0">
                <a:latin typeface="+mn-lt"/>
              </a:rPr>
              <a:t> </a:t>
            </a:r>
            <a:r>
              <a:rPr lang="tr-TR" sz="1400" b="1" i="1" dirty="0" smtClean="0">
                <a:latin typeface="+mn-lt"/>
                <a:hlinkClick r:id="rId5" action="ppaction://hlinkfile" tooltip="Çevre"/>
              </a:rPr>
              <a:t>çevresinin</a:t>
            </a:r>
            <a:r>
              <a:rPr lang="tr-TR" sz="1400" b="1" i="1" dirty="0" smtClean="0">
                <a:latin typeface="+mn-lt"/>
              </a:rPr>
              <a:t> </a:t>
            </a:r>
            <a:r>
              <a:rPr lang="tr-TR" sz="1400" b="1" i="1" dirty="0" smtClean="0">
                <a:latin typeface="+mn-lt"/>
                <a:hlinkClick r:id="rId6" action="ppaction://hlinkfile" tooltip="Çap"/>
              </a:rPr>
              <a:t>çapına</a:t>
            </a:r>
            <a:r>
              <a:rPr lang="tr-TR" sz="1400" b="1" i="1" dirty="0" smtClean="0">
                <a:latin typeface="+mn-lt"/>
              </a:rPr>
              <a:t> bölümü ile elde edilen </a:t>
            </a:r>
            <a:r>
              <a:rPr lang="tr-TR" sz="1400" b="1" i="1" dirty="0" smtClean="0">
                <a:latin typeface="+mn-lt"/>
                <a:hlinkClick r:id="rId7" action="ppaction://hlinkfile" tooltip="Matematik sabiti"/>
              </a:rPr>
              <a:t>matematik sabiti</a:t>
            </a:r>
            <a:r>
              <a:rPr lang="tr-TR" sz="1400" b="1" i="1" dirty="0" smtClean="0">
                <a:latin typeface="+mn-lt"/>
              </a:rPr>
              <a:t>.  İsmini, </a:t>
            </a:r>
            <a:r>
              <a:rPr lang="tr-TR" sz="1400" b="1" i="1" dirty="0" smtClean="0">
                <a:latin typeface="+mn-lt"/>
                <a:hlinkClick r:id="rId8" action="ppaction://hlinkfile" tooltip="Yunanca"/>
              </a:rPr>
              <a:t>Yunanca</a:t>
            </a:r>
            <a:r>
              <a:rPr lang="tr-TR" sz="1400" b="1" i="1" dirty="0" smtClean="0">
                <a:latin typeface="+mn-lt"/>
              </a:rPr>
              <a:t> </a:t>
            </a:r>
            <a:r>
              <a:rPr lang="el-GR" sz="1400" b="1" i="1" dirty="0" smtClean="0">
                <a:latin typeface="+mn-lt"/>
              </a:rPr>
              <a:t>περίμετρον (</a:t>
            </a:r>
            <a:r>
              <a:rPr lang="tr-TR" sz="1400" b="1" i="1" dirty="0" smtClean="0">
                <a:latin typeface="+mn-lt"/>
              </a:rPr>
              <a:t>çevre) sözcüğünün ilk harfi olan </a:t>
            </a:r>
            <a:r>
              <a:rPr lang="el-GR" sz="1400" b="1" i="1" dirty="0" smtClean="0">
                <a:latin typeface="+mn-lt"/>
              </a:rPr>
              <a:t>π </a:t>
            </a:r>
            <a:r>
              <a:rPr lang="tr-TR" sz="1400" b="1" i="1" dirty="0" smtClean="0">
                <a:latin typeface="+mn-lt"/>
              </a:rPr>
              <a:t>den alır. Günlük kullanımda basitçe 3, 3.14 veya 3.1415 olarak ifade edilmesine rağmen gerçek değeri bilinmemektedir.</a:t>
            </a:r>
            <a:endParaRPr lang="tr-TR" sz="1400" b="1" i="1" dirty="0">
              <a:latin typeface="+mn-lt"/>
            </a:endParaRPr>
          </a:p>
        </p:txBody>
      </p:sp>
      <p:pic>
        <p:nvPicPr>
          <p:cNvPr id="5126" name="Picture 6"/>
          <p:cNvPicPr>
            <a:picLocks noChangeAspect="1" noChangeArrowheads="1"/>
          </p:cNvPicPr>
          <p:nvPr/>
        </p:nvPicPr>
        <p:blipFill>
          <a:blip r:embed="rId9" cstate="print"/>
          <a:srcRect/>
          <a:stretch>
            <a:fillRect/>
          </a:stretch>
        </p:blipFill>
        <p:spPr bwMode="auto">
          <a:xfrm>
            <a:off x="2057400" y="3810000"/>
            <a:ext cx="1247775" cy="304800"/>
          </a:xfrm>
          <a:prstGeom prst="rect">
            <a:avLst/>
          </a:prstGeom>
          <a:noFill/>
          <a:ln w="9525">
            <a:noFill/>
            <a:miter lim="800000"/>
            <a:headEnd/>
            <a:tailEnd/>
          </a:ln>
          <a:effectLst/>
        </p:spPr>
      </p:pic>
      <p:pic>
        <p:nvPicPr>
          <p:cNvPr id="5127" name="Picture 7"/>
          <p:cNvPicPr>
            <a:picLocks noChangeAspect="1" noChangeArrowheads="1"/>
          </p:cNvPicPr>
          <p:nvPr/>
        </p:nvPicPr>
        <p:blipFill>
          <a:blip r:embed="rId10" cstate="print"/>
          <a:srcRect/>
          <a:stretch>
            <a:fillRect/>
          </a:stretch>
        </p:blipFill>
        <p:spPr bwMode="auto">
          <a:xfrm>
            <a:off x="1828800" y="4648200"/>
            <a:ext cx="1343025" cy="380999"/>
          </a:xfrm>
          <a:prstGeom prst="rect">
            <a:avLst/>
          </a:prstGeom>
          <a:noFill/>
          <a:ln w="9525">
            <a:noFill/>
            <a:miter lim="800000"/>
            <a:headEnd/>
            <a:tailEnd/>
          </a:ln>
          <a:effectLst/>
        </p:spPr>
      </p:pic>
      <p:pic>
        <p:nvPicPr>
          <p:cNvPr id="5128" name="Picture 8"/>
          <p:cNvPicPr>
            <a:picLocks noChangeAspect="1" noChangeArrowheads="1"/>
          </p:cNvPicPr>
          <p:nvPr/>
        </p:nvPicPr>
        <p:blipFill>
          <a:blip r:embed="rId11" cstate="print"/>
          <a:srcRect/>
          <a:stretch>
            <a:fillRect/>
          </a:stretch>
        </p:blipFill>
        <p:spPr bwMode="auto">
          <a:xfrm>
            <a:off x="1981200" y="5486400"/>
            <a:ext cx="1181100" cy="419100"/>
          </a:xfrm>
          <a:prstGeom prst="rect">
            <a:avLst/>
          </a:prstGeom>
          <a:noFill/>
          <a:ln w="9525">
            <a:noFill/>
            <a:miter lim="800000"/>
            <a:headEnd/>
            <a:tailEnd/>
          </a:ln>
          <a:effectLst/>
        </p:spPr>
      </p:pic>
      <p:pic>
        <p:nvPicPr>
          <p:cNvPr id="5129" name="Picture 9"/>
          <p:cNvPicPr>
            <a:picLocks noChangeAspect="1" noChangeArrowheads="1"/>
          </p:cNvPicPr>
          <p:nvPr/>
        </p:nvPicPr>
        <p:blipFill>
          <a:blip r:embed="rId12" cstate="print"/>
          <a:srcRect/>
          <a:stretch>
            <a:fillRect/>
          </a:stretch>
        </p:blipFill>
        <p:spPr bwMode="auto">
          <a:xfrm>
            <a:off x="1828800" y="6248400"/>
            <a:ext cx="1190625" cy="381000"/>
          </a:xfrm>
          <a:prstGeom prst="rect">
            <a:avLst/>
          </a:prstGeom>
          <a:noFill/>
          <a:ln w="9525">
            <a:noFill/>
            <a:miter lim="800000"/>
            <a:headEnd/>
            <a:tailEnd/>
          </a:ln>
          <a:effectLst/>
        </p:spPr>
      </p:pic>
      <p:sp>
        <p:nvSpPr>
          <p:cNvPr id="27" name="26 Metin kutusu"/>
          <p:cNvSpPr txBox="1"/>
          <p:nvPr/>
        </p:nvSpPr>
        <p:spPr>
          <a:xfrm>
            <a:off x="3657600" y="5715000"/>
            <a:ext cx="5410200"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tr-TR" sz="1600" dirty="0" smtClean="0">
                <a:solidFill>
                  <a:schemeClr val="tx1"/>
                </a:solidFill>
              </a:rPr>
              <a:t>Birim daire ile ilgilendiğimizden dolayı alan    ’ </a:t>
            </a:r>
            <a:r>
              <a:rPr lang="tr-TR" sz="1600" dirty="0" err="1" smtClean="0">
                <a:solidFill>
                  <a:schemeClr val="tx1"/>
                </a:solidFill>
              </a:rPr>
              <a:t>dir</a:t>
            </a:r>
            <a:r>
              <a:rPr lang="tr-TR" sz="1600" dirty="0" smtClean="0">
                <a:solidFill>
                  <a:schemeClr val="tx1"/>
                </a:solidFill>
              </a:rPr>
              <a:t>. Monte </a:t>
            </a:r>
            <a:r>
              <a:rPr lang="tr-TR" sz="1600" dirty="0" err="1" smtClean="0">
                <a:solidFill>
                  <a:schemeClr val="tx1"/>
                </a:solidFill>
              </a:rPr>
              <a:t>Carlo</a:t>
            </a:r>
            <a:r>
              <a:rPr lang="tr-TR" sz="1600" dirty="0" smtClean="0">
                <a:solidFill>
                  <a:schemeClr val="tx1"/>
                </a:solidFill>
              </a:rPr>
              <a:t> yöntemi kullanılarak bulunacak bölgenin alanı,           </a:t>
            </a:r>
          </a:p>
          <a:p>
            <a:pPr algn="just"/>
            <a:r>
              <a:rPr lang="tr-TR" sz="1600" dirty="0" smtClean="0">
                <a:solidFill>
                  <a:schemeClr val="tx1"/>
                </a:solidFill>
              </a:rPr>
              <a:t>olan çeyrek dairenin alanı olduğundan, bu çeyrek dairenin alanını bularak pi sayısına ulaşmış oluruz.</a:t>
            </a:r>
            <a:endParaRPr lang="tr-TR" sz="1600" dirty="0">
              <a:solidFill>
                <a:schemeClr val="tx1"/>
              </a:solidFill>
            </a:endParaRPr>
          </a:p>
        </p:txBody>
      </p:sp>
      <p:pic>
        <p:nvPicPr>
          <p:cNvPr id="5130" name="Picture 10"/>
          <p:cNvPicPr>
            <a:picLocks noChangeAspect="1" noChangeArrowheads="1"/>
          </p:cNvPicPr>
          <p:nvPr/>
        </p:nvPicPr>
        <p:blipFill>
          <a:blip r:embed="rId13" cstate="print"/>
          <a:srcRect/>
          <a:stretch>
            <a:fillRect/>
          </a:stretch>
        </p:blipFill>
        <p:spPr bwMode="auto">
          <a:xfrm>
            <a:off x="7696200" y="5819775"/>
            <a:ext cx="219075" cy="200025"/>
          </a:xfrm>
          <a:prstGeom prst="rect">
            <a:avLst/>
          </a:prstGeom>
          <a:noFill/>
          <a:ln w="9525">
            <a:noFill/>
            <a:miter lim="800000"/>
            <a:headEnd/>
            <a:tailEnd/>
          </a:ln>
          <a:effectLst/>
        </p:spPr>
      </p:pic>
      <p:pic>
        <p:nvPicPr>
          <p:cNvPr id="5131" name="Picture 11"/>
          <p:cNvPicPr>
            <a:picLocks noChangeAspect="1" noChangeArrowheads="1"/>
          </p:cNvPicPr>
          <p:nvPr/>
        </p:nvPicPr>
        <p:blipFill>
          <a:blip r:embed="rId14" cstate="print"/>
          <a:srcRect/>
          <a:stretch>
            <a:fillRect/>
          </a:stretch>
        </p:blipFill>
        <p:spPr bwMode="auto">
          <a:xfrm>
            <a:off x="8458200" y="6019800"/>
            <a:ext cx="323850" cy="190500"/>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685800" y="533400"/>
            <a:ext cx="8686800" cy="990600"/>
          </a:xfrm>
        </p:spPr>
        <p:txBody>
          <a:bodyPr/>
          <a:lstStyle/>
          <a:p>
            <a:pPr eaLnBrk="1" hangingPunct="1"/>
            <a:r>
              <a:rPr lang="tr-TR" sz="2800" dirty="0" smtClean="0"/>
              <a:t>Monte </a:t>
            </a:r>
            <a:r>
              <a:rPr lang="tr-TR" sz="2800" dirty="0" err="1" smtClean="0"/>
              <a:t>Carlo</a:t>
            </a:r>
            <a:r>
              <a:rPr lang="tr-TR" sz="2800" dirty="0" smtClean="0"/>
              <a:t> Yöntemi ile Pi (</a:t>
            </a:r>
            <a:r>
              <a:rPr lang="el-GR" sz="2800" dirty="0" smtClean="0"/>
              <a:t>π</a:t>
            </a:r>
            <a:r>
              <a:rPr lang="tr-TR" sz="2800" dirty="0" smtClean="0"/>
              <a:t>) Sayısının Tahmini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13</a:t>
            </a:fld>
            <a:endParaRPr lang="en-US" smtClean="0">
              <a:latin typeface="Gill Sans MT" pitchFamily="34" charset="0"/>
              <a:cs typeface="Arial" charset="0"/>
            </a:endParaRP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5" name="Content Placeholder 2"/>
          <p:cNvSpPr txBox="1">
            <a:spLocks/>
          </p:cNvSpPr>
          <p:nvPr/>
        </p:nvSpPr>
        <p:spPr bwMode="auto">
          <a:xfrm>
            <a:off x="838200" y="2819400"/>
            <a:ext cx="4495800" cy="4937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dirty="0" smtClean="0">
                <a:latin typeface="Arial" charset="0"/>
                <a:cs typeface="+mn-cs"/>
              </a:rPr>
              <a:t>Taranacak alanının belirlenebilmesi için, fonksiyonun ilgilenilen aralıkta en yüksek tepe değerinin bilinmesi gerekir.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dirty="0" smtClean="0">
                <a:latin typeface="Arial" charset="0"/>
                <a:cs typeface="+mn-cs"/>
              </a:rPr>
              <a:t>Reddedilen noktalar bizim için herhangi bir önemi olmadığı için, alanı hesaplanacak bölgenin  doğru şekilde seçilmesi gerekir. </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dirty="0" smtClean="0">
                <a:latin typeface="Arial" charset="0"/>
                <a:cs typeface="+mn-cs"/>
              </a:rPr>
              <a:t>Fonksiyon eğrisinin altında kalan alanlar integral değerine eklenecek, üstünde kalan noktalar ise reddedilecektir.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dirty="0" smtClean="0">
                <a:latin typeface="Arial" charset="0"/>
                <a:cs typeface="+mn-cs"/>
              </a:rPr>
              <a:t>Rastgele sayılara göre taranan noktaların kaçının eğrinin altında, kaçının eğrinin üstünde kaldığının oranı </a:t>
            </a:r>
            <a:r>
              <a:rPr lang="tr-TR" sz="1600" dirty="0" err="1" smtClean="0">
                <a:latin typeface="Arial" charset="0"/>
                <a:cs typeface="+mn-cs"/>
              </a:rPr>
              <a:t>integralin</a:t>
            </a:r>
            <a:r>
              <a:rPr lang="tr-TR" sz="1600" dirty="0" smtClean="0">
                <a:latin typeface="Arial" charset="0"/>
                <a:cs typeface="+mn-cs"/>
              </a:rPr>
              <a:t> değerini verecektir.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600" b="1" i="0" u="none" strike="noStrike" kern="1200" cap="none" spc="0" normalizeH="0" baseline="0" noProof="0" dirty="0" smtClean="0">
                <a:ln>
                  <a:noFill/>
                </a:ln>
                <a:solidFill>
                  <a:schemeClr val="tx1"/>
                </a:solidFill>
                <a:effectLst/>
                <a:uLnTx/>
                <a:uFillTx/>
                <a:latin typeface="Arial" charset="0"/>
                <a:ea typeface="+mn-ea"/>
                <a:cs typeface="+mn-cs"/>
              </a:rPr>
              <a:t>	</a:t>
            </a:r>
          </a:p>
        </p:txBody>
      </p:sp>
      <p:sp>
        <p:nvSpPr>
          <p:cNvPr id="10" name="9 Metin kutusu"/>
          <p:cNvSpPr txBox="1"/>
          <p:nvPr/>
        </p:nvSpPr>
        <p:spPr>
          <a:xfrm>
            <a:off x="838200" y="1524000"/>
            <a:ext cx="4963859" cy="369332"/>
          </a:xfrm>
          <a:prstGeom prst="rect">
            <a:avLst/>
          </a:prstGeom>
          <a:noFill/>
        </p:spPr>
        <p:txBody>
          <a:bodyPr wrap="none" rtlCol="0">
            <a:spAutoFit/>
          </a:bodyPr>
          <a:lstStyle/>
          <a:p>
            <a:r>
              <a:rPr lang="tr-TR" dirty="0" smtClean="0">
                <a:solidFill>
                  <a:srgbClr val="FF0000"/>
                </a:solidFill>
                <a:latin typeface="+mj-lt"/>
              </a:rPr>
              <a:t>Reddetme Yönteminin Uygulanışı ve Sonuçları</a:t>
            </a:r>
            <a:endParaRPr lang="tr-TR" dirty="0">
              <a:solidFill>
                <a:srgbClr val="FF0000"/>
              </a:solidFill>
              <a:latin typeface="+mj-lt"/>
            </a:endParaRPr>
          </a:p>
        </p:txBody>
      </p:sp>
      <p:pic>
        <p:nvPicPr>
          <p:cNvPr id="13" name="Picture 2"/>
          <p:cNvPicPr>
            <a:picLocks noChangeAspect="1" noChangeArrowheads="1"/>
          </p:cNvPicPr>
          <p:nvPr/>
        </p:nvPicPr>
        <p:blipFill>
          <a:blip r:embed="rId3" cstate="print"/>
          <a:srcRect/>
          <a:stretch>
            <a:fillRect/>
          </a:stretch>
        </p:blipFill>
        <p:spPr bwMode="auto">
          <a:xfrm>
            <a:off x="5486400" y="3276600"/>
            <a:ext cx="2990850" cy="2971800"/>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609600" y="381000"/>
            <a:ext cx="8686800" cy="990600"/>
          </a:xfrm>
        </p:spPr>
        <p:txBody>
          <a:bodyPr/>
          <a:lstStyle/>
          <a:p>
            <a:pPr eaLnBrk="1" hangingPunct="1"/>
            <a:r>
              <a:rPr lang="tr-TR" sz="2800" dirty="0" smtClean="0"/>
              <a:t>Monte </a:t>
            </a:r>
            <a:r>
              <a:rPr lang="tr-TR" sz="2800" dirty="0" err="1" smtClean="0"/>
              <a:t>Carlo</a:t>
            </a:r>
            <a:r>
              <a:rPr lang="tr-TR" sz="2800" dirty="0" smtClean="0"/>
              <a:t> Yöntemi ile Pi (</a:t>
            </a:r>
            <a:r>
              <a:rPr lang="el-GR" sz="2800" dirty="0" smtClean="0"/>
              <a:t>π</a:t>
            </a:r>
            <a:r>
              <a:rPr lang="tr-TR" sz="2800" dirty="0" smtClean="0"/>
              <a:t>) Sayısının Tahmini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14</a:t>
            </a:fld>
            <a:endParaRPr lang="en-US" smtClean="0">
              <a:latin typeface="Gill Sans MT" pitchFamily="34" charset="0"/>
              <a:cs typeface="Arial" charset="0"/>
            </a:endParaRP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0" name="9 Metin kutusu"/>
          <p:cNvSpPr txBox="1"/>
          <p:nvPr/>
        </p:nvSpPr>
        <p:spPr>
          <a:xfrm>
            <a:off x="751141" y="1447800"/>
            <a:ext cx="4963859" cy="369332"/>
          </a:xfrm>
          <a:prstGeom prst="rect">
            <a:avLst/>
          </a:prstGeom>
          <a:noFill/>
        </p:spPr>
        <p:txBody>
          <a:bodyPr wrap="none" rtlCol="0">
            <a:spAutoFit/>
          </a:bodyPr>
          <a:lstStyle/>
          <a:p>
            <a:r>
              <a:rPr lang="tr-TR" dirty="0" smtClean="0">
                <a:solidFill>
                  <a:srgbClr val="FF0000"/>
                </a:solidFill>
                <a:latin typeface="+mj-lt"/>
              </a:rPr>
              <a:t>Reddetme Yönteminin Uygulanışı ve Sonuçları</a:t>
            </a:r>
            <a:endParaRPr lang="tr-TR" dirty="0">
              <a:solidFill>
                <a:srgbClr val="FF0000"/>
              </a:solidFill>
              <a:latin typeface="+mj-lt"/>
            </a:endParaRPr>
          </a:p>
        </p:txBody>
      </p:sp>
      <p:pic>
        <p:nvPicPr>
          <p:cNvPr id="2050" name="Picture 2"/>
          <p:cNvPicPr>
            <a:picLocks noChangeAspect="1" noChangeArrowheads="1"/>
          </p:cNvPicPr>
          <p:nvPr/>
        </p:nvPicPr>
        <p:blipFill>
          <a:blip r:embed="rId3" cstate="print"/>
          <a:srcRect/>
          <a:stretch>
            <a:fillRect/>
          </a:stretch>
        </p:blipFill>
        <p:spPr bwMode="auto">
          <a:xfrm>
            <a:off x="5257800" y="1853625"/>
            <a:ext cx="3733800" cy="39624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152400" y="1929825"/>
            <a:ext cx="5105400" cy="3990975"/>
          </a:xfrm>
          <a:prstGeom prst="rect">
            <a:avLst/>
          </a:prstGeom>
          <a:noFill/>
          <a:ln w="9525">
            <a:noFill/>
            <a:miter lim="800000"/>
            <a:headEnd/>
            <a:tailEnd/>
          </a:ln>
          <a:effectLst/>
        </p:spPr>
      </p:pic>
      <p:pic>
        <p:nvPicPr>
          <p:cNvPr id="12" name="Picture 3"/>
          <p:cNvPicPr>
            <a:picLocks noChangeAspect="1" noChangeArrowheads="1"/>
          </p:cNvPicPr>
          <p:nvPr/>
        </p:nvPicPr>
        <p:blipFill>
          <a:blip r:embed="rId5" cstate="print"/>
          <a:srcRect/>
          <a:stretch>
            <a:fillRect/>
          </a:stretch>
        </p:blipFill>
        <p:spPr bwMode="auto">
          <a:xfrm>
            <a:off x="381000" y="5978846"/>
            <a:ext cx="8305800" cy="141979"/>
          </a:xfrm>
          <a:prstGeom prst="rect">
            <a:avLst/>
          </a:prstGeom>
          <a:noFill/>
          <a:ln w="9525">
            <a:noFill/>
            <a:miter lim="800000"/>
            <a:headEnd/>
            <a:tailEnd/>
          </a:ln>
          <a:effectLst/>
        </p:spPr>
      </p:pic>
      <p:sp>
        <p:nvSpPr>
          <p:cNvPr id="14" name="13 Metin kutusu"/>
          <p:cNvSpPr txBox="1"/>
          <p:nvPr/>
        </p:nvSpPr>
        <p:spPr>
          <a:xfrm>
            <a:off x="781225" y="6182380"/>
            <a:ext cx="8057975" cy="523220"/>
          </a:xfrm>
          <a:prstGeom prst="rect">
            <a:avLst/>
          </a:prstGeom>
          <a:noFill/>
        </p:spPr>
        <p:txBody>
          <a:bodyPr wrap="none" rtlCol="0">
            <a:spAutoFit/>
          </a:bodyPr>
          <a:lstStyle/>
          <a:p>
            <a:r>
              <a:rPr lang="tr-TR" sz="1400" dirty="0" smtClean="0">
                <a:latin typeface="+mj-lt"/>
              </a:rPr>
              <a:t>Tablodan da anlaşılacağı üzere, bu yöntemde örnek miktarının arttırılmasına rağmen pi değerinden </a:t>
            </a:r>
          </a:p>
          <a:p>
            <a:r>
              <a:rPr lang="tr-TR" sz="1400" dirty="0" smtClean="0">
                <a:latin typeface="+mj-lt"/>
              </a:rPr>
              <a:t>önemli bir iyileşme göstermemiştir. Bu durum yöntemin söz konusu örnek için verimsizliğini gösterir.</a:t>
            </a:r>
          </a:p>
        </p:txBody>
      </p:sp>
    </p:spTree>
  </p:cSld>
  <p:clrMapOvr>
    <a:masterClrMapping/>
  </p:clrMapOvr>
  <p:transition>
    <p:strips dir="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685800" y="533400"/>
            <a:ext cx="8686800" cy="990600"/>
          </a:xfrm>
        </p:spPr>
        <p:txBody>
          <a:bodyPr/>
          <a:lstStyle/>
          <a:p>
            <a:pPr eaLnBrk="1" hangingPunct="1"/>
            <a:r>
              <a:rPr lang="tr-TR" sz="2800" dirty="0" smtClean="0"/>
              <a:t>Monte </a:t>
            </a:r>
            <a:r>
              <a:rPr lang="tr-TR" sz="2800" dirty="0" err="1" smtClean="0"/>
              <a:t>Carlo</a:t>
            </a:r>
            <a:r>
              <a:rPr lang="tr-TR" sz="2800" dirty="0" smtClean="0"/>
              <a:t> Yöntemi ile Pi (</a:t>
            </a:r>
            <a:r>
              <a:rPr lang="el-GR" sz="2800" dirty="0" smtClean="0"/>
              <a:t>π</a:t>
            </a:r>
            <a:r>
              <a:rPr lang="tr-TR" sz="2800" dirty="0" smtClean="0"/>
              <a:t>) Sayısının Tahmini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15</a:t>
            </a:fld>
            <a:endParaRPr lang="en-US" smtClean="0">
              <a:latin typeface="Gill Sans MT" pitchFamily="34" charset="0"/>
              <a:cs typeface="Arial" charset="0"/>
            </a:endParaRP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5" name="Content Placeholder 2"/>
          <p:cNvSpPr txBox="1">
            <a:spLocks/>
          </p:cNvSpPr>
          <p:nvPr/>
        </p:nvSpPr>
        <p:spPr bwMode="auto">
          <a:xfrm>
            <a:off x="514350" y="1828800"/>
            <a:ext cx="46482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5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5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500" dirty="0" smtClean="0">
                <a:latin typeface="Arial" charset="0"/>
                <a:cs typeface="+mn-cs"/>
              </a:rPr>
              <a:t>Reddetme yönteminden farklı olarak, alan taramak yerine, seçilen noktalardaki fonksiyonun değerlerini kullanarak </a:t>
            </a:r>
            <a:r>
              <a:rPr lang="tr-TR" sz="1500" dirty="0" err="1" smtClean="0">
                <a:latin typeface="Arial" charset="0"/>
                <a:cs typeface="+mn-cs"/>
              </a:rPr>
              <a:t>integralin</a:t>
            </a:r>
            <a:r>
              <a:rPr lang="tr-TR" sz="1500" dirty="0" smtClean="0">
                <a:latin typeface="Arial" charset="0"/>
                <a:cs typeface="+mn-cs"/>
              </a:rPr>
              <a:t> bulunmasını sağlar.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500" dirty="0" smtClean="0">
                <a:latin typeface="Arial" charset="0"/>
                <a:cs typeface="+mn-cs"/>
              </a:rPr>
              <a:t>Sadece x- ekseninden rastgele sayılar seçilerek                 </a:t>
            </a:r>
          </a:p>
          <a:p>
            <a:pPr marL="273050" marR="0" lvl="0" indent="-273050" algn="just" defTabSz="914400" rtl="0" eaLnBrk="0" fontAlgn="base" latinLnBrk="0" hangingPunct="0">
              <a:lnSpc>
                <a:spcPct val="100000"/>
              </a:lnSpc>
              <a:spcBef>
                <a:spcPts val="600"/>
              </a:spcBef>
              <a:spcAft>
                <a:spcPct val="0"/>
              </a:spcAft>
              <a:buClr>
                <a:schemeClr val="accent1"/>
              </a:buClr>
              <a:buSzPct val="76000"/>
              <a:tabLst/>
              <a:defRPr/>
            </a:pPr>
            <a:r>
              <a:rPr lang="tr-TR" sz="1500" dirty="0" smtClean="0">
                <a:latin typeface="Arial" charset="0"/>
                <a:cs typeface="+mn-cs"/>
              </a:rPr>
              <a:t>                       fonksiyonunun y eksenindeki değerleri bulunur.</a:t>
            </a:r>
          </a:p>
          <a:p>
            <a:pPr marL="273050" marR="0" lvl="0" indent="-273050" algn="just" defTabSz="914400" rtl="0" eaLnBrk="0" fontAlgn="base" latinLnBrk="0" hangingPunct="0">
              <a:lnSpc>
                <a:spcPct val="100000"/>
              </a:lnSpc>
              <a:spcBef>
                <a:spcPts val="600"/>
              </a:spcBef>
              <a:spcAft>
                <a:spcPct val="0"/>
              </a:spcAft>
              <a:buClr>
                <a:schemeClr val="accent1"/>
              </a:buClr>
              <a:buSzPct val="76000"/>
              <a:tabLst/>
              <a:defRPr/>
            </a:pPr>
            <a:endParaRPr lang="tr-TR" sz="1500" dirty="0" smtClean="0">
              <a:latin typeface="Arial" charset="0"/>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endParaRPr lang="tr-TR" sz="1500" dirty="0" smtClean="0">
              <a:latin typeface="Arial" charset="0"/>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endParaRPr lang="tr-TR" sz="1500" dirty="0" smtClean="0">
              <a:latin typeface="Arial" charset="0"/>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500" dirty="0" smtClean="0">
                <a:latin typeface="Arial" charset="0"/>
                <a:cs typeface="+mn-cs"/>
              </a:rPr>
              <a:t>Üretilen her x değeri için hesaplanan ortalamanın, fonksiyonun ilgilendiğimiz aralıktaki ortalaması olduğunu varsayıp, bu elde edilen ortalama değerini aralık büyüklüğümüz ile çarparsak integral değerimize ulaşmış oluruz.</a:t>
            </a:r>
          </a:p>
        </p:txBody>
      </p:sp>
      <p:sp>
        <p:nvSpPr>
          <p:cNvPr id="10" name="9 Metin kutusu"/>
          <p:cNvSpPr txBox="1"/>
          <p:nvPr/>
        </p:nvSpPr>
        <p:spPr>
          <a:xfrm>
            <a:off x="990600" y="1447800"/>
            <a:ext cx="4848443" cy="369332"/>
          </a:xfrm>
          <a:prstGeom prst="rect">
            <a:avLst/>
          </a:prstGeom>
          <a:noFill/>
        </p:spPr>
        <p:txBody>
          <a:bodyPr wrap="none" rtlCol="0">
            <a:spAutoFit/>
          </a:bodyPr>
          <a:lstStyle/>
          <a:p>
            <a:r>
              <a:rPr lang="tr-TR" dirty="0" smtClean="0">
                <a:solidFill>
                  <a:srgbClr val="FF0000"/>
                </a:solidFill>
                <a:latin typeface="+mj-lt"/>
              </a:rPr>
              <a:t>Ortalama Yönteminin Uygulanışı ve Sonuçları</a:t>
            </a:r>
            <a:endParaRPr lang="tr-TR" dirty="0">
              <a:solidFill>
                <a:srgbClr val="FF0000"/>
              </a:solidFill>
              <a:latin typeface="+mj-lt"/>
            </a:endParaRPr>
          </a:p>
        </p:txBody>
      </p:sp>
      <p:pic>
        <p:nvPicPr>
          <p:cNvPr id="3074" name="Picture 2"/>
          <p:cNvPicPr>
            <a:picLocks noChangeAspect="1" noChangeArrowheads="1"/>
          </p:cNvPicPr>
          <p:nvPr/>
        </p:nvPicPr>
        <p:blipFill>
          <a:blip r:embed="rId3" cstate="print"/>
          <a:srcRect/>
          <a:stretch>
            <a:fillRect/>
          </a:stretch>
        </p:blipFill>
        <p:spPr bwMode="auto">
          <a:xfrm>
            <a:off x="819150" y="3733799"/>
            <a:ext cx="866775" cy="304800"/>
          </a:xfrm>
          <a:prstGeom prst="rect">
            <a:avLst/>
          </a:prstGeom>
          <a:noFill/>
          <a:ln w="9525">
            <a:noFill/>
            <a:miter lim="800000"/>
            <a:headEnd/>
            <a:tailEnd/>
          </a:ln>
          <a:effectLst/>
        </p:spPr>
      </p:pic>
      <p:sp>
        <p:nvSpPr>
          <p:cNvPr id="17" name="16 Metin kutusu"/>
          <p:cNvSpPr txBox="1"/>
          <p:nvPr/>
        </p:nvSpPr>
        <p:spPr>
          <a:xfrm>
            <a:off x="1524000" y="5943600"/>
            <a:ext cx="184731" cy="369332"/>
          </a:xfrm>
          <a:prstGeom prst="rect">
            <a:avLst/>
          </a:prstGeom>
          <a:noFill/>
        </p:spPr>
        <p:txBody>
          <a:bodyPr wrap="none" rtlCol="0">
            <a:spAutoFit/>
          </a:bodyPr>
          <a:lstStyle/>
          <a:p>
            <a:endParaRPr lang="tr-TR" dirty="0"/>
          </a:p>
        </p:txBody>
      </p:sp>
      <p:pic>
        <p:nvPicPr>
          <p:cNvPr id="18" name="Picture 3"/>
          <p:cNvPicPr>
            <a:picLocks noChangeAspect="1" noChangeArrowheads="1"/>
          </p:cNvPicPr>
          <p:nvPr/>
        </p:nvPicPr>
        <p:blipFill>
          <a:blip r:embed="rId4" cstate="print"/>
          <a:srcRect/>
          <a:stretch>
            <a:fillRect/>
          </a:stretch>
        </p:blipFill>
        <p:spPr bwMode="auto">
          <a:xfrm>
            <a:off x="1809750" y="6400799"/>
            <a:ext cx="304800" cy="304800"/>
          </a:xfrm>
          <a:prstGeom prst="rect">
            <a:avLst/>
          </a:prstGeom>
          <a:noFill/>
          <a:ln w="9525">
            <a:noFill/>
            <a:miter lim="800000"/>
            <a:headEnd/>
            <a:tailEnd/>
          </a:ln>
          <a:effectLst/>
        </p:spPr>
      </p:pic>
      <p:pic>
        <p:nvPicPr>
          <p:cNvPr id="19" name="Picture 4"/>
          <p:cNvPicPr>
            <a:picLocks noChangeAspect="1" noChangeArrowheads="1"/>
          </p:cNvPicPr>
          <p:nvPr/>
        </p:nvPicPr>
        <p:blipFill>
          <a:blip r:embed="rId5" cstate="print"/>
          <a:srcRect/>
          <a:stretch>
            <a:fillRect/>
          </a:stretch>
        </p:blipFill>
        <p:spPr bwMode="auto">
          <a:xfrm>
            <a:off x="2419350" y="6400799"/>
            <a:ext cx="428625" cy="304800"/>
          </a:xfrm>
          <a:prstGeom prst="rect">
            <a:avLst/>
          </a:prstGeom>
          <a:noFill/>
          <a:ln w="9525">
            <a:noFill/>
            <a:miter lim="800000"/>
            <a:headEnd/>
            <a:tailEnd/>
          </a:ln>
          <a:effectLst/>
        </p:spPr>
      </p:pic>
      <p:sp>
        <p:nvSpPr>
          <p:cNvPr id="20" name="19 Metin kutusu"/>
          <p:cNvSpPr txBox="1"/>
          <p:nvPr/>
        </p:nvSpPr>
        <p:spPr>
          <a:xfrm>
            <a:off x="2114550" y="6400799"/>
            <a:ext cx="280846" cy="369332"/>
          </a:xfrm>
          <a:prstGeom prst="rect">
            <a:avLst/>
          </a:prstGeom>
          <a:noFill/>
        </p:spPr>
        <p:txBody>
          <a:bodyPr wrap="none" rtlCol="0">
            <a:spAutoFit/>
          </a:bodyPr>
          <a:lstStyle/>
          <a:p>
            <a:r>
              <a:rPr lang="tr-TR" dirty="0" smtClean="0"/>
              <a:t>*</a:t>
            </a:r>
            <a:endParaRPr lang="tr-TR" dirty="0"/>
          </a:p>
        </p:txBody>
      </p:sp>
      <p:pic>
        <p:nvPicPr>
          <p:cNvPr id="3077" name="Picture 5"/>
          <p:cNvPicPr>
            <a:picLocks noChangeAspect="1" noChangeArrowheads="1"/>
          </p:cNvPicPr>
          <p:nvPr/>
        </p:nvPicPr>
        <p:blipFill>
          <a:blip r:embed="rId6" cstate="print"/>
          <a:srcRect/>
          <a:stretch>
            <a:fillRect/>
          </a:stretch>
        </p:blipFill>
        <p:spPr bwMode="auto">
          <a:xfrm>
            <a:off x="5848350" y="4648199"/>
            <a:ext cx="2381250" cy="2219325"/>
          </a:xfrm>
          <a:prstGeom prst="rect">
            <a:avLst/>
          </a:prstGeom>
          <a:noFill/>
          <a:ln w="9525">
            <a:noFill/>
            <a:miter lim="800000"/>
            <a:headEnd/>
            <a:tailEnd/>
          </a:ln>
          <a:effectLst/>
        </p:spPr>
      </p:pic>
      <p:pic>
        <p:nvPicPr>
          <p:cNvPr id="3078" name="Picture 6"/>
          <p:cNvPicPr>
            <a:picLocks noChangeAspect="1" noChangeArrowheads="1"/>
          </p:cNvPicPr>
          <p:nvPr/>
        </p:nvPicPr>
        <p:blipFill>
          <a:blip r:embed="rId7" cstate="print"/>
          <a:srcRect/>
          <a:stretch>
            <a:fillRect/>
          </a:stretch>
        </p:blipFill>
        <p:spPr bwMode="auto">
          <a:xfrm>
            <a:off x="5695950" y="2333625"/>
            <a:ext cx="2381250" cy="2314575"/>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457200" y="228600"/>
            <a:ext cx="8686800" cy="990600"/>
          </a:xfrm>
        </p:spPr>
        <p:txBody>
          <a:bodyPr/>
          <a:lstStyle/>
          <a:p>
            <a:pPr eaLnBrk="1" hangingPunct="1"/>
            <a:r>
              <a:rPr lang="tr-TR" sz="2800" dirty="0" smtClean="0"/>
              <a:t>Monte </a:t>
            </a:r>
            <a:r>
              <a:rPr lang="tr-TR" sz="2800" dirty="0" err="1" smtClean="0"/>
              <a:t>Carlo</a:t>
            </a:r>
            <a:r>
              <a:rPr lang="tr-TR" sz="2800" dirty="0" smtClean="0"/>
              <a:t> Yöntemi ile Pi (</a:t>
            </a:r>
            <a:r>
              <a:rPr lang="el-GR" sz="2800" dirty="0" smtClean="0"/>
              <a:t>π</a:t>
            </a:r>
            <a:r>
              <a:rPr lang="tr-TR" sz="2800" dirty="0" smtClean="0"/>
              <a:t>) Sayısının Tahmini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16</a:t>
            </a:fld>
            <a:endParaRPr lang="en-US" smtClean="0">
              <a:latin typeface="Gill Sans MT" pitchFamily="34" charset="0"/>
              <a:cs typeface="Arial" charset="0"/>
            </a:endParaRP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0" name="9 Metin kutusu"/>
          <p:cNvSpPr txBox="1"/>
          <p:nvPr/>
        </p:nvSpPr>
        <p:spPr>
          <a:xfrm>
            <a:off x="381000" y="1219200"/>
            <a:ext cx="4848443" cy="369332"/>
          </a:xfrm>
          <a:prstGeom prst="rect">
            <a:avLst/>
          </a:prstGeom>
          <a:noFill/>
        </p:spPr>
        <p:txBody>
          <a:bodyPr wrap="none" rtlCol="0">
            <a:spAutoFit/>
          </a:bodyPr>
          <a:lstStyle/>
          <a:p>
            <a:r>
              <a:rPr lang="tr-TR" dirty="0" smtClean="0">
                <a:solidFill>
                  <a:srgbClr val="FF0000"/>
                </a:solidFill>
                <a:latin typeface="+mj-lt"/>
              </a:rPr>
              <a:t>Ortalama Yönteminin Uygulanışı ve Sonuçları</a:t>
            </a:r>
            <a:endParaRPr lang="tr-TR" dirty="0">
              <a:solidFill>
                <a:srgbClr val="FF0000"/>
              </a:solidFill>
              <a:latin typeface="+mj-lt"/>
            </a:endParaRPr>
          </a:p>
        </p:txBody>
      </p:sp>
      <p:sp>
        <p:nvSpPr>
          <p:cNvPr id="17" name="16 Metin kutusu"/>
          <p:cNvSpPr txBox="1"/>
          <p:nvPr/>
        </p:nvSpPr>
        <p:spPr>
          <a:xfrm>
            <a:off x="1524000" y="5943600"/>
            <a:ext cx="184731" cy="369332"/>
          </a:xfrm>
          <a:prstGeom prst="rect">
            <a:avLst/>
          </a:prstGeom>
          <a:noFill/>
        </p:spPr>
        <p:txBody>
          <a:bodyPr wrap="none" rtlCol="0">
            <a:spAutoFit/>
          </a:bodyPr>
          <a:lstStyle/>
          <a:p>
            <a:endParaRPr lang="tr-TR" dirty="0"/>
          </a:p>
        </p:txBody>
      </p:sp>
      <p:pic>
        <p:nvPicPr>
          <p:cNvPr id="4098" name="Picture 2"/>
          <p:cNvPicPr>
            <a:picLocks noChangeAspect="1" noChangeArrowheads="1"/>
          </p:cNvPicPr>
          <p:nvPr/>
        </p:nvPicPr>
        <p:blipFill>
          <a:blip r:embed="rId3" cstate="print"/>
          <a:srcRect/>
          <a:stretch>
            <a:fillRect/>
          </a:stretch>
        </p:blipFill>
        <p:spPr bwMode="auto">
          <a:xfrm>
            <a:off x="5029200" y="1752600"/>
            <a:ext cx="3657600" cy="3581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152400" y="1752600"/>
            <a:ext cx="4876800" cy="3810000"/>
          </a:xfrm>
          <a:prstGeom prst="rect">
            <a:avLst/>
          </a:prstGeom>
          <a:noFill/>
          <a:ln w="9525">
            <a:noFill/>
            <a:miter lim="800000"/>
            <a:headEnd/>
            <a:tailEnd/>
          </a:ln>
          <a:effectLst/>
        </p:spPr>
      </p:pic>
      <p:sp>
        <p:nvSpPr>
          <p:cNvPr id="21" name="20 Metin kutusu"/>
          <p:cNvSpPr txBox="1"/>
          <p:nvPr/>
        </p:nvSpPr>
        <p:spPr>
          <a:xfrm>
            <a:off x="708087" y="5953780"/>
            <a:ext cx="8588313" cy="523220"/>
          </a:xfrm>
          <a:prstGeom prst="rect">
            <a:avLst/>
          </a:prstGeom>
          <a:noFill/>
        </p:spPr>
        <p:txBody>
          <a:bodyPr wrap="none" rtlCol="0">
            <a:spAutoFit/>
          </a:bodyPr>
          <a:lstStyle/>
          <a:p>
            <a:r>
              <a:rPr lang="tr-TR" sz="1400" dirty="0" smtClean="0">
                <a:latin typeface="+mj-lt"/>
              </a:rPr>
              <a:t>Tablodan da anlaşılacağı üzere, bu yöntemde pi sayısına yaklaşım reddetme yöntemine oranla daha iyidir.</a:t>
            </a:r>
          </a:p>
          <a:p>
            <a:r>
              <a:rPr lang="tr-TR" sz="1400" dirty="0" smtClean="0">
                <a:latin typeface="+mj-lt"/>
              </a:rPr>
              <a:t>Aynı aralıktaki rastgele sayılar için ortalama yöntemi daha iyi sonuçlar vermiştir.</a:t>
            </a:r>
          </a:p>
        </p:txBody>
      </p:sp>
      <p:pic>
        <p:nvPicPr>
          <p:cNvPr id="22" name="Picture 3"/>
          <p:cNvPicPr>
            <a:picLocks noChangeAspect="1" noChangeArrowheads="1"/>
          </p:cNvPicPr>
          <p:nvPr/>
        </p:nvPicPr>
        <p:blipFill>
          <a:blip r:embed="rId5" cstate="print"/>
          <a:srcRect/>
          <a:stretch>
            <a:fillRect/>
          </a:stretch>
        </p:blipFill>
        <p:spPr bwMode="auto">
          <a:xfrm>
            <a:off x="838200" y="5649222"/>
            <a:ext cx="8153400" cy="139374"/>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685800" y="533400"/>
            <a:ext cx="8686800" cy="990600"/>
          </a:xfrm>
        </p:spPr>
        <p:txBody>
          <a:bodyPr/>
          <a:lstStyle/>
          <a:p>
            <a:pPr eaLnBrk="1" hangingPunct="1"/>
            <a:r>
              <a:rPr lang="tr-TR" sz="2800" dirty="0" smtClean="0"/>
              <a:t>Monte </a:t>
            </a:r>
            <a:r>
              <a:rPr lang="tr-TR" sz="2800" dirty="0" err="1" smtClean="0"/>
              <a:t>Carlo</a:t>
            </a:r>
            <a:r>
              <a:rPr lang="tr-TR" sz="2800" dirty="0" smtClean="0"/>
              <a:t> Yöntemi ile Pi (</a:t>
            </a:r>
            <a:r>
              <a:rPr lang="el-GR" sz="2800" dirty="0" smtClean="0"/>
              <a:t>π</a:t>
            </a:r>
            <a:r>
              <a:rPr lang="tr-TR" sz="2800" dirty="0" smtClean="0"/>
              <a:t>) Sayısının Tahmini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17</a:t>
            </a:fld>
            <a:endParaRPr lang="en-US" smtClean="0">
              <a:latin typeface="Gill Sans MT" pitchFamily="34" charset="0"/>
              <a:cs typeface="Arial" charset="0"/>
            </a:endParaRP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5" name="Content Placeholder 2"/>
          <p:cNvSpPr txBox="1">
            <a:spLocks/>
          </p:cNvSpPr>
          <p:nvPr/>
        </p:nvSpPr>
        <p:spPr bwMode="auto">
          <a:xfrm>
            <a:off x="762000" y="1905000"/>
            <a:ext cx="441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5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5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500" dirty="0" smtClean="0">
                <a:latin typeface="Arial" charset="0"/>
                <a:cs typeface="+mn-cs"/>
              </a:rPr>
              <a:t>Bu yöntemde integral çözümü bilinen ve de aradığımız fonksiyona oldukça benzer olan ve onu iyi takip eden bir yardımcı fonksiyon seçilir.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500" b="1" i="1" dirty="0" smtClean="0">
                <a:latin typeface="Times New Roman" pitchFamily="18" charset="0"/>
                <a:cs typeface="Times New Roman" pitchFamily="18" charset="0"/>
              </a:rPr>
              <a:t>h(x)=              </a:t>
            </a:r>
            <a:r>
              <a:rPr lang="tr-TR" sz="1500" b="1" i="1" dirty="0" smtClean="0">
                <a:latin typeface="+mn-lt"/>
                <a:cs typeface="Times New Roman" pitchFamily="18" charset="0"/>
              </a:rPr>
              <a:t> </a:t>
            </a:r>
            <a:r>
              <a:rPr lang="tr-TR" sz="1500" dirty="0" smtClean="0">
                <a:latin typeface="Arial "/>
                <a:cs typeface="Times New Roman" pitchFamily="18" charset="0"/>
              </a:rPr>
              <a:t>fonksiyonu seçilmiş olsun.</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500" dirty="0" smtClean="0">
                <a:latin typeface="Arial "/>
                <a:cs typeface="Times New Roman" pitchFamily="18" charset="0"/>
              </a:rPr>
              <a:t>Bu yöntemde, ortalama yönteminde olduğu gibi x koordinat düzlemindeki rastgele sayılara karşılık gelen her iki fonksiyonun değerleri hesaplanır.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500" dirty="0" smtClean="0">
                <a:latin typeface="Arial "/>
                <a:cs typeface="Times New Roman" pitchFamily="18" charset="0"/>
              </a:rPr>
              <a:t>Her iki fonksiyonun farkı alınarak aralık değeri ile çarpılır.</a:t>
            </a:r>
          </a:p>
          <a:p>
            <a:pPr marL="273050" marR="0" lvl="0" indent="-273050" algn="just" defTabSz="914400" rtl="0" eaLnBrk="0" fontAlgn="base" latinLnBrk="0" hangingPunct="0">
              <a:lnSpc>
                <a:spcPct val="100000"/>
              </a:lnSpc>
              <a:spcBef>
                <a:spcPts val="600"/>
              </a:spcBef>
              <a:spcAft>
                <a:spcPct val="0"/>
              </a:spcAft>
              <a:buClr>
                <a:schemeClr val="accent1"/>
              </a:buClr>
              <a:buSzPct val="76000"/>
              <a:tabLst/>
              <a:defRPr/>
            </a:pPr>
            <a:endParaRPr lang="tr-TR" sz="1500" dirty="0" smtClean="0">
              <a:latin typeface="Arial" charset="0"/>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endParaRPr lang="tr-TR" sz="1500" dirty="0" smtClean="0">
              <a:latin typeface="Arial" charset="0"/>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endParaRPr lang="tr-TR" sz="1500" dirty="0" smtClean="0">
              <a:latin typeface="Arial" charset="0"/>
              <a:cs typeface="+mn-cs"/>
            </a:endParaRPr>
          </a:p>
        </p:txBody>
      </p:sp>
      <p:sp>
        <p:nvSpPr>
          <p:cNvPr id="10" name="9 Metin kutusu"/>
          <p:cNvSpPr txBox="1"/>
          <p:nvPr/>
        </p:nvSpPr>
        <p:spPr>
          <a:xfrm>
            <a:off x="1066800" y="1459468"/>
            <a:ext cx="5707653" cy="369332"/>
          </a:xfrm>
          <a:prstGeom prst="rect">
            <a:avLst/>
          </a:prstGeom>
          <a:noFill/>
        </p:spPr>
        <p:txBody>
          <a:bodyPr wrap="none" rtlCol="0">
            <a:spAutoFit/>
          </a:bodyPr>
          <a:lstStyle/>
          <a:p>
            <a:r>
              <a:rPr lang="tr-TR" dirty="0" smtClean="0">
                <a:solidFill>
                  <a:srgbClr val="FF0000"/>
                </a:solidFill>
                <a:latin typeface="+mj-lt"/>
              </a:rPr>
              <a:t>Kontrol Değişkeni Yönteminin Uygulanışı ve Sonuçları</a:t>
            </a:r>
            <a:endParaRPr lang="tr-TR" dirty="0">
              <a:solidFill>
                <a:srgbClr val="FF0000"/>
              </a:solidFill>
              <a:latin typeface="+mj-lt"/>
            </a:endParaRPr>
          </a:p>
        </p:txBody>
      </p:sp>
      <p:sp>
        <p:nvSpPr>
          <p:cNvPr id="17" name="16 Metin kutusu"/>
          <p:cNvSpPr txBox="1"/>
          <p:nvPr/>
        </p:nvSpPr>
        <p:spPr>
          <a:xfrm>
            <a:off x="1524000" y="5943600"/>
            <a:ext cx="184731" cy="369332"/>
          </a:xfrm>
          <a:prstGeom prst="rect">
            <a:avLst/>
          </a:prstGeom>
          <a:noFill/>
        </p:spPr>
        <p:txBody>
          <a:bodyPr wrap="none" rtlCol="0">
            <a:spAutoFit/>
          </a:bodyPr>
          <a:lstStyle/>
          <a:p>
            <a:endParaRPr lang="tr-TR" dirty="0"/>
          </a:p>
        </p:txBody>
      </p:sp>
      <p:pic>
        <p:nvPicPr>
          <p:cNvPr id="5122" name="Picture 2"/>
          <p:cNvPicPr>
            <a:picLocks noChangeAspect="1" noChangeArrowheads="1"/>
          </p:cNvPicPr>
          <p:nvPr/>
        </p:nvPicPr>
        <p:blipFill>
          <a:blip r:embed="rId3" cstate="print"/>
          <a:srcRect/>
          <a:stretch>
            <a:fillRect/>
          </a:stretch>
        </p:blipFill>
        <p:spPr bwMode="auto">
          <a:xfrm>
            <a:off x="5410200" y="2381250"/>
            <a:ext cx="3505200" cy="29527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1295400" y="3200400"/>
            <a:ext cx="571500" cy="304800"/>
          </a:xfrm>
          <a:prstGeom prst="rect">
            <a:avLst/>
          </a:prstGeom>
          <a:noFill/>
          <a:ln w="9525">
            <a:noFill/>
            <a:miter lim="800000"/>
            <a:headEnd/>
            <a:tailEnd/>
          </a:ln>
          <a:effectLst/>
        </p:spPr>
      </p:pic>
      <p:pic>
        <p:nvPicPr>
          <p:cNvPr id="21" name="Picture 3"/>
          <p:cNvPicPr>
            <a:picLocks noChangeAspect="1" noChangeArrowheads="1"/>
          </p:cNvPicPr>
          <p:nvPr/>
        </p:nvPicPr>
        <p:blipFill>
          <a:blip r:embed="rId5" cstate="print"/>
          <a:srcRect/>
          <a:stretch>
            <a:fillRect/>
          </a:stretch>
        </p:blipFill>
        <p:spPr bwMode="auto">
          <a:xfrm>
            <a:off x="762000" y="5649221"/>
            <a:ext cx="8305800" cy="141979"/>
          </a:xfrm>
          <a:prstGeom prst="rect">
            <a:avLst/>
          </a:prstGeom>
          <a:noFill/>
          <a:ln w="9525">
            <a:noFill/>
            <a:miter lim="800000"/>
            <a:headEnd/>
            <a:tailEnd/>
          </a:ln>
          <a:effectLst/>
        </p:spPr>
      </p:pic>
      <p:sp>
        <p:nvSpPr>
          <p:cNvPr id="22" name="21 Metin kutusu"/>
          <p:cNvSpPr txBox="1"/>
          <p:nvPr/>
        </p:nvSpPr>
        <p:spPr>
          <a:xfrm>
            <a:off x="1094956" y="5968425"/>
            <a:ext cx="6753644" cy="584775"/>
          </a:xfrm>
          <a:prstGeom prst="rect">
            <a:avLst/>
          </a:prstGeom>
          <a:noFill/>
        </p:spPr>
        <p:txBody>
          <a:bodyPr wrap="none" rtlCol="0">
            <a:spAutoFit/>
          </a:bodyPr>
          <a:lstStyle/>
          <a:p>
            <a:pPr lvl="0"/>
            <a:r>
              <a:rPr lang="tr-TR" sz="1600" dirty="0" smtClean="0">
                <a:latin typeface="Arial" charset="0"/>
              </a:rPr>
              <a:t>Bu yöntemin en temel zorluğu yardımcı fonksiyonun bulunması işlemidir.</a:t>
            </a:r>
          </a:p>
          <a:p>
            <a:endParaRPr lang="tr-TR" sz="1600" dirty="0"/>
          </a:p>
        </p:txBody>
      </p:sp>
    </p:spTree>
  </p:cSld>
  <p:clrMapOvr>
    <a:masterClrMapping/>
  </p:clrMapOvr>
  <p:transition>
    <p:strips dir="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685800" y="457200"/>
            <a:ext cx="8686800" cy="990600"/>
          </a:xfrm>
        </p:spPr>
        <p:txBody>
          <a:bodyPr/>
          <a:lstStyle/>
          <a:p>
            <a:pPr eaLnBrk="1" hangingPunct="1"/>
            <a:r>
              <a:rPr lang="tr-TR" sz="2800" dirty="0" smtClean="0"/>
              <a:t>Monte </a:t>
            </a:r>
            <a:r>
              <a:rPr lang="tr-TR" sz="2800" dirty="0" err="1" smtClean="0"/>
              <a:t>Carlo</a:t>
            </a:r>
            <a:r>
              <a:rPr lang="tr-TR" sz="2800" dirty="0" smtClean="0"/>
              <a:t> Yöntemi ile Pi (</a:t>
            </a:r>
            <a:r>
              <a:rPr lang="el-GR" sz="2800" dirty="0" smtClean="0"/>
              <a:t>π</a:t>
            </a:r>
            <a:r>
              <a:rPr lang="tr-TR" sz="2800" dirty="0" smtClean="0"/>
              <a:t>) Sayısının Tahmini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18</a:t>
            </a:fld>
            <a:endParaRPr lang="en-US" smtClean="0">
              <a:latin typeface="Gill Sans MT" pitchFamily="34" charset="0"/>
              <a:cs typeface="Arial" charset="0"/>
            </a:endParaRP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0" name="9 Metin kutusu"/>
          <p:cNvSpPr txBox="1"/>
          <p:nvPr/>
        </p:nvSpPr>
        <p:spPr>
          <a:xfrm>
            <a:off x="1074147" y="1295400"/>
            <a:ext cx="5707653" cy="369332"/>
          </a:xfrm>
          <a:prstGeom prst="rect">
            <a:avLst/>
          </a:prstGeom>
          <a:noFill/>
        </p:spPr>
        <p:txBody>
          <a:bodyPr wrap="none" rtlCol="0">
            <a:spAutoFit/>
          </a:bodyPr>
          <a:lstStyle/>
          <a:p>
            <a:r>
              <a:rPr lang="tr-TR" dirty="0" smtClean="0">
                <a:solidFill>
                  <a:srgbClr val="FF0000"/>
                </a:solidFill>
                <a:latin typeface="+mj-lt"/>
              </a:rPr>
              <a:t>Kontrol Değişkeni Yönteminin Uygulanışı ve Sonuçları</a:t>
            </a:r>
            <a:endParaRPr lang="tr-TR" dirty="0">
              <a:solidFill>
                <a:srgbClr val="FF0000"/>
              </a:solidFill>
              <a:latin typeface="+mj-lt"/>
            </a:endParaRPr>
          </a:p>
        </p:txBody>
      </p:sp>
      <p:sp>
        <p:nvSpPr>
          <p:cNvPr id="17" name="16 Metin kutusu"/>
          <p:cNvSpPr txBox="1"/>
          <p:nvPr/>
        </p:nvSpPr>
        <p:spPr>
          <a:xfrm>
            <a:off x="1524000" y="5943600"/>
            <a:ext cx="184731" cy="369332"/>
          </a:xfrm>
          <a:prstGeom prst="rect">
            <a:avLst/>
          </a:prstGeom>
          <a:noFill/>
        </p:spPr>
        <p:txBody>
          <a:bodyPr wrap="none" rtlCol="0">
            <a:spAutoFit/>
          </a:bodyPr>
          <a:lstStyle/>
          <a:p>
            <a:endParaRPr lang="tr-TR" dirty="0"/>
          </a:p>
        </p:txBody>
      </p:sp>
      <p:sp>
        <p:nvSpPr>
          <p:cNvPr id="21" name="20 Metin kutusu"/>
          <p:cNvSpPr txBox="1"/>
          <p:nvPr/>
        </p:nvSpPr>
        <p:spPr>
          <a:xfrm>
            <a:off x="838200" y="6019800"/>
            <a:ext cx="8534400" cy="584775"/>
          </a:xfrm>
          <a:prstGeom prst="rect">
            <a:avLst/>
          </a:prstGeom>
          <a:noFill/>
        </p:spPr>
        <p:txBody>
          <a:bodyPr wrap="square" rtlCol="0">
            <a:spAutoFit/>
          </a:bodyPr>
          <a:lstStyle/>
          <a:p>
            <a:r>
              <a:rPr lang="tr-TR" sz="1600" dirty="0" smtClean="0">
                <a:latin typeface="Arial "/>
              </a:rPr>
              <a:t>Az sayıda örnek alınmasına rağmen diğer yöntemlere göre daha hızlı ve yakın sonuç üretmiştir.</a:t>
            </a:r>
          </a:p>
        </p:txBody>
      </p:sp>
      <p:pic>
        <p:nvPicPr>
          <p:cNvPr id="22" name="Picture 3"/>
          <p:cNvPicPr>
            <a:picLocks noChangeAspect="1" noChangeArrowheads="1"/>
          </p:cNvPicPr>
          <p:nvPr/>
        </p:nvPicPr>
        <p:blipFill>
          <a:blip r:embed="rId3" cstate="print"/>
          <a:srcRect/>
          <a:stretch>
            <a:fillRect/>
          </a:stretch>
        </p:blipFill>
        <p:spPr bwMode="auto">
          <a:xfrm>
            <a:off x="838200" y="5877821"/>
            <a:ext cx="8305800" cy="141979"/>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cstate="print"/>
          <a:srcRect/>
          <a:stretch>
            <a:fillRect/>
          </a:stretch>
        </p:blipFill>
        <p:spPr bwMode="auto">
          <a:xfrm>
            <a:off x="76200" y="1866900"/>
            <a:ext cx="4952999" cy="40005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5" cstate="print"/>
          <a:srcRect/>
          <a:stretch>
            <a:fillRect/>
          </a:stretch>
        </p:blipFill>
        <p:spPr bwMode="auto">
          <a:xfrm>
            <a:off x="4953000" y="1981200"/>
            <a:ext cx="3733800" cy="3733800"/>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762000" y="609600"/>
            <a:ext cx="8686800" cy="990600"/>
          </a:xfrm>
        </p:spPr>
        <p:txBody>
          <a:bodyPr/>
          <a:lstStyle/>
          <a:p>
            <a:pPr eaLnBrk="1" hangingPunct="1"/>
            <a:r>
              <a:rPr lang="tr-TR" sz="2800" dirty="0" smtClean="0"/>
              <a:t>Monte </a:t>
            </a:r>
            <a:r>
              <a:rPr lang="tr-TR" sz="2800" dirty="0" err="1" smtClean="0"/>
              <a:t>Carlo</a:t>
            </a:r>
            <a:r>
              <a:rPr lang="tr-TR" sz="2800" dirty="0" smtClean="0"/>
              <a:t> Yöntemi ile Pi (</a:t>
            </a:r>
            <a:r>
              <a:rPr lang="el-GR" sz="2800" dirty="0" smtClean="0"/>
              <a:t>π</a:t>
            </a:r>
            <a:r>
              <a:rPr lang="tr-TR" sz="2800" dirty="0" smtClean="0"/>
              <a:t>) Sayısının Tahmini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19</a:t>
            </a:fld>
            <a:endParaRPr lang="en-US" smtClean="0">
              <a:latin typeface="Gill Sans MT" pitchFamily="34" charset="0"/>
              <a:cs typeface="Arial" charset="0"/>
            </a:endParaRPr>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0" name="9 Metin kutusu"/>
          <p:cNvSpPr txBox="1"/>
          <p:nvPr/>
        </p:nvSpPr>
        <p:spPr>
          <a:xfrm>
            <a:off x="990600" y="1524000"/>
            <a:ext cx="5887189" cy="369332"/>
          </a:xfrm>
          <a:prstGeom prst="rect">
            <a:avLst/>
          </a:prstGeom>
          <a:noFill/>
        </p:spPr>
        <p:txBody>
          <a:bodyPr wrap="none" rtlCol="0">
            <a:spAutoFit/>
          </a:bodyPr>
          <a:lstStyle/>
          <a:p>
            <a:r>
              <a:rPr lang="tr-TR" dirty="0" smtClean="0">
                <a:solidFill>
                  <a:srgbClr val="FF0000"/>
                </a:solidFill>
                <a:latin typeface="+mj-lt"/>
              </a:rPr>
              <a:t>Önem Örneklemesi Yönteminin Uygulanışı ve Sonuçları</a:t>
            </a:r>
            <a:endParaRPr lang="tr-TR" dirty="0">
              <a:solidFill>
                <a:srgbClr val="FF0000"/>
              </a:solidFill>
              <a:latin typeface="+mj-lt"/>
            </a:endParaRPr>
          </a:p>
        </p:txBody>
      </p:sp>
      <p:sp>
        <p:nvSpPr>
          <p:cNvPr id="17" name="16 Metin kutusu"/>
          <p:cNvSpPr txBox="1"/>
          <p:nvPr/>
        </p:nvSpPr>
        <p:spPr>
          <a:xfrm>
            <a:off x="1524000" y="5943600"/>
            <a:ext cx="184731" cy="369332"/>
          </a:xfrm>
          <a:prstGeom prst="rect">
            <a:avLst/>
          </a:prstGeom>
          <a:noFill/>
        </p:spPr>
        <p:txBody>
          <a:bodyPr wrap="none" rtlCol="0">
            <a:spAutoFit/>
          </a:bodyPr>
          <a:lstStyle/>
          <a:p>
            <a:endParaRPr lang="tr-TR" dirty="0"/>
          </a:p>
        </p:txBody>
      </p:sp>
      <p:pic>
        <p:nvPicPr>
          <p:cNvPr id="8194" name="Picture 2"/>
          <p:cNvPicPr>
            <a:picLocks noChangeAspect="1" noChangeArrowheads="1"/>
          </p:cNvPicPr>
          <p:nvPr/>
        </p:nvPicPr>
        <p:blipFill>
          <a:blip r:embed="rId3" cstate="print"/>
          <a:srcRect/>
          <a:stretch>
            <a:fillRect/>
          </a:stretch>
        </p:blipFill>
        <p:spPr bwMode="auto">
          <a:xfrm>
            <a:off x="4343400" y="2286000"/>
            <a:ext cx="2869324" cy="27432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4" cstate="print"/>
          <a:srcRect/>
          <a:stretch>
            <a:fillRect/>
          </a:stretch>
        </p:blipFill>
        <p:spPr bwMode="auto">
          <a:xfrm>
            <a:off x="6629400" y="4648200"/>
            <a:ext cx="2254469" cy="2005394"/>
          </a:xfrm>
          <a:prstGeom prst="rect">
            <a:avLst/>
          </a:prstGeom>
          <a:noFill/>
          <a:ln w="9525">
            <a:noFill/>
            <a:miter lim="800000"/>
            <a:headEnd/>
            <a:tailEnd/>
          </a:ln>
          <a:effectLst/>
        </p:spPr>
      </p:pic>
      <p:sp>
        <p:nvSpPr>
          <p:cNvPr id="15" name="Content Placeholder 2"/>
          <p:cNvSpPr txBox="1">
            <a:spLocks/>
          </p:cNvSpPr>
          <p:nvPr/>
        </p:nvSpPr>
        <p:spPr bwMode="auto">
          <a:xfrm>
            <a:off x="685800" y="1905000"/>
            <a:ext cx="3581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5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5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500" dirty="0" smtClean="0">
                <a:latin typeface="Arial" charset="0"/>
                <a:cs typeface="+mn-cs"/>
              </a:rPr>
              <a:t>Bu yöntem, kontrol değişkeni yöntemine oldukça benzer bir yöntemdir.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500" dirty="0" smtClean="0">
                <a:latin typeface="Arial" charset="0"/>
                <a:cs typeface="+mn-cs"/>
              </a:rPr>
              <a:t>Fakat aranılan fonksiyona yakınsamak amacıyla kullanılan yardımcı fonksiyonun etkisi, toplamsal değil çarpımsaldır.</a:t>
            </a:r>
          </a:p>
        </p:txBody>
      </p:sp>
    </p:spTree>
  </p:cSld>
  <p:clrMapOvr>
    <a:masterClrMapping/>
  </p:clrMapOvr>
  <p:transition>
    <p:strips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pPr eaLnBrk="1" hangingPunct="1"/>
            <a:r>
              <a:rPr lang="tr-TR" dirty="0" smtClean="0"/>
              <a:t>İÇERİK</a:t>
            </a:r>
            <a:endParaRPr lang="en-US" dirty="0" smtClean="0"/>
          </a:p>
        </p:txBody>
      </p:sp>
      <p:sp>
        <p:nvSpPr>
          <p:cNvPr id="13314"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F960C50F-82A1-4FE6-8857-02E5DA4F17C5}" type="slidenum">
              <a:rPr lang="en-US" smtClean="0">
                <a:latin typeface="Gill Sans MT" pitchFamily="34" charset="0"/>
                <a:cs typeface="Arial" charset="0"/>
              </a:rPr>
              <a:pPr fontAlgn="base">
                <a:spcBef>
                  <a:spcPct val="0"/>
                </a:spcBef>
                <a:spcAft>
                  <a:spcPct val="0"/>
                </a:spcAft>
              </a:pPr>
              <a:t>2</a:t>
            </a:fld>
            <a:endParaRPr lang="en-US" smtClean="0">
              <a:latin typeface="Gill Sans MT" pitchFamily="34" charset="0"/>
              <a:cs typeface="Arial" charset="0"/>
            </a:endParaRPr>
          </a:p>
        </p:txBody>
      </p:sp>
      <p:sp>
        <p:nvSpPr>
          <p:cNvPr id="13313" name="Content Placeholder 2"/>
          <p:cNvSpPr>
            <a:spLocks noGrp="1"/>
          </p:cNvSpPr>
          <p:nvPr>
            <p:ph sz="quarter" idx="4294967295"/>
          </p:nvPr>
        </p:nvSpPr>
        <p:spPr>
          <a:xfrm>
            <a:off x="914400" y="2286000"/>
            <a:ext cx="8229600" cy="4937125"/>
          </a:xfrm>
        </p:spPr>
        <p:txBody>
          <a:bodyPr/>
          <a:lstStyle/>
          <a:p>
            <a:pPr eaLnBrk="1" hangingPunct="1"/>
            <a:r>
              <a:rPr lang="tr-TR" sz="2000" dirty="0" smtClean="0"/>
              <a:t>Monte </a:t>
            </a:r>
            <a:r>
              <a:rPr lang="tr-TR" sz="2000" dirty="0" err="1" smtClean="0"/>
              <a:t>Carlo</a:t>
            </a:r>
            <a:r>
              <a:rPr lang="tr-TR" sz="2000" dirty="0" smtClean="0"/>
              <a:t> Benzetimi</a:t>
            </a:r>
          </a:p>
          <a:p>
            <a:pPr eaLnBrk="1" hangingPunct="1"/>
            <a:r>
              <a:rPr lang="tr-TR" sz="2000" dirty="0" smtClean="0"/>
              <a:t>Monte </a:t>
            </a:r>
            <a:r>
              <a:rPr lang="tr-TR" sz="2000" dirty="0" err="1" smtClean="0"/>
              <a:t>Carlo</a:t>
            </a:r>
            <a:r>
              <a:rPr lang="tr-TR" sz="2000" dirty="0" smtClean="0"/>
              <a:t> Benzetimi için Hata Değerlendirmesi</a:t>
            </a:r>
          </a:p>
          <a:p>
            <a:pPr eaLnBrk="1" hangingPunct="1"/>
            <a:r>
              <a:rPr lang="tr-TR" sz="2000" dirty="0" smtClean="0"/>
              <a:t>Monte </a:t>
            </a:r>
            <a:r>
              <a:rPr lang="tr-TR" sz="2000" dirty="0" err="1" smtClean="0"/>
              <a:t>Carlo</a:t>
            </a:r>
            <a:r>
              <a:rPr lang="tr-TR" sz="2000" dirty="0" smtClean="0"/>
              <a:t> Yöntemine ait Benzetim Teknikleri</a:t>
            </a:r>
          </a:p>
          <a:p>
            <a:pPr lvl="1" eaLnBrk="1" hangingPunct="1"/>
            <a:r>
              <a:rPr lang="tr-TR" sz="1700" dirty="0" smtClean="0"/>
              <a:t>Reddetme (</a:t>
            </a:r>
            <a:r>
              <a:rPr lang="tr-TR" sz="1700" dirty="0" err="1" smtClean="0"/>
              <a:t>Rejection</a:t>
            </a:r>
            <a:r>
              <a:rPr lang="tr-TR" sz="1700" dirty="0" smtClean="0"/>
              <a:t>) Yöntemi</a:t>
            </a:r>
          </a:p>
          <a:p>
            <a:pPr lvl="1" eaLnBrk="1" hangingPunct="1"/>
            <a:r>
              <a:rPr lang="tr-TR" sz="1700" dirty="0" smtClean="0"/>
              <a:t>Ortalama (</a:t>
            </a:r>
            <a:r>
              <a:rPr lang="tr-TR" sz="1700" dirty="0" err="1" smtClean="0"/>
              <a:t>Averaging</a:t>
            </a:r>
            <a:r>
              <a:rPr lang="tr-TR" sz="1700" dirty="0" smtClean="0"/>
              <a:t>) Yöntemi</a:t>
            </a:r>
          </a:p>
          <a:p>
            <a:pPr lvl="1" eaLnBrk="1" hangingPunct="1"/>
            <a:r>
              <a:rPr lang="tr-TR" sz="1700" dirty="0" smtClean="0"/>
              <a:t>Kontrol Değişkeni Yöntemi</a:t>
            </a:r>
          </a:p>
          <a:p>
            <a:pPr lvl="1" eaLnBrk="1" hangingPunct="1"/>
            <a:r>
              <a:rPr lang="tr-TR" sz="1700" dirty="0" smtClean="0"/>
              <a:t>Önem Örneklemesi Yöntemi</a:t>
            </a:r>
          </a:p>
          <a:p>
            <a:pPr eaLnBrk="1" hangingPunct="1"/>
            <a:r>
              <a:rPr lang="tr-TR" sz="2000" dirty="0" smtClean="0">
                <a:latin typeface="Gill Sans MT" pitchFamily="34" charset="0"/>
              </a:rPr>
              <a:t>Pi Sayısını Monte </a:t>
            </a:r>
            <a:r>
              <a:rPr lang="tr-TR" sz="2000" dirty="0" err="1" smtClean="0">
                <a:latin typeface="Gill Sans MT" pitchFamily="34" charset="0"/>
              </a:rPr>
              <a:t>Carlo</a:t>
            </a:r>
            <a:r>
              <a:rPr lang="tr-TR" sz="2000" dirty="0" smtClean="0">
                <a:latin typeface="Gill Sans MT" pitchFamily="34" charset="0"/>
              </a:rPr>
              <a:t> Yöntemi ile Hesaplama</a:t>
            </a:r>
          </a:p>
          <a:p>
            <a:pPr eaLnBrk="1" hangingPunct="1"/>
            <a:r>
              <a:rPr lang="tr-TR" sz="2000" dirty="0" smtClean="0">
                <a:latin typeface="Gill Sans MT" pitchFamily="34" charset="0"/>
              </a:rPr>
              <a:t>Kaynaklar</a:t>
            </a:r>
            <a:endParaRPr lang="en-US" sz="2000" dirty="0" smtClean="0">
              <a:latin typeface="Gill Sans MT" pitchFamily="34" charset="0"/>
            </a:endParaRPr>
          </a:p>
          <a:p>
            <a:pPr eaLnBrk="1" hangingPunct="1"/>
            <a:endParaRPr lang="en-US" sz="2400" b="1" dirty="0" smtClean="0">
              <a:latin typeface="Gill Sans MT" pitchFamily="34" charset="0"/>
            </a:endParaRPr>
          </a:p>
        </p:txBody>
      </p:sp>
    </p:spTree>
  </p:cSld>
  <p:clrMapOvr>
    <a:masterClrMapping/>
  </p:clrMapOvr>
  <p:transition>
    <p:strips dir="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685800" y="381000"/>
            <a:ext cx="8686800" cy="990600"/>
          </a:xfrm>
        </p:spPr>
        <p:txBody>
          <a:bodyPr/>
          <a:lstStyle/>
          <a:p>
            <a:pPr eaLnBrk="1" hangingPunct="1"/>
            <a:r>
              <a:rPr lang="tr-TR" sz="2800" dirty="0" smtClean="0"/>
              <a:t>Monte </a:t>
            </a:r>
            <a:r>
              <a:rPr lang="tr-TR" sz="2800" dirty="0" err="1" smtClean="0"/>
              <a:t>Carlo</a:t>
            </a:r>
            <a:r>
              <a:rPr lang="tr-TR" sz="2800" dirty="0" smtClean="0"/>
              <a:t> Yöntemi ile Pi (</a:t>
            </a:r>
            <a:r>
              <a:rPr lang="el-GR" sz="2800" dirty="0" smtClean="0"/>
              <a:t>π</a:t>
            </a:r>
            <a:r>
              <a:rPr lang="tr-TR" sz="2800" dirty="0" smtClean="0"/>
              <a:t>) Sayısının Tahmini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20</a:t>
            </a:fld>
            <a:endParaRPr lang="en-US" smtClean="0">
              <a:latin typeface="Gill Sans MT" pitchFamily="34" charset="0"/>
              <a:cs typeface="Arial" charset="0"/>
            </a:endParaRP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0" name="9 Metin kutusu"/>
          <p:cNvSpPr txBox="1"/>
          <p:nvPr/>
        </p:nvSpPr>
        <p:spPr>
          <a:xfrm>
            <a:off x="970811" y="1307068"/>
            <a:ext cx="5887189" cy="369332"/>
          </a:xfrm>
          <a:prstGeom prst="rect">
            <a:avLst/>
          </a:prstGeom>
          <a:noFill/>
        </p:spPr>
        <p:txBody>
          <a:bodyPr wrap="none" rtlCol="0">
            <a:spAutoFit/>
          </a:bodyPr>
          <a:lstStyle/>
          <a:p>
            <a:r>
              <a:rPr lang="tr-TR" dirty="0" smtClean="0">
                <a:solidFill>
                  <a:srgbClr val="FF0000"/>
                </a:solidFill>
                <a:latin typeface="+mj-lt"/>
              </a:rPr>
              <a:t>Önem Örneklemesi Yönteminin Uygulanışı ve Sonuçları</a:t>
            </a:r>
            <a:endParaRPr lang="tr-TR" dirty="0">
              <a:solidFill>
                <a:srgbClr val="FF0000"/>
              </a:solidFill>
              <a:latin typeface="+mj-lt"/>
            </a:endParaRPr>
          </a:p>
        </p:txBody>
      </p:sp>
      <p:sp>
        <p:nvSpPr>
          <p:cNvPr id="17" name="16 Metin kutusu"/>
          <p:cNvSpPr txBox="1"/>
          <p:nvPr/>
        </p:nvSpPr>
        <p:spPr>
          <a:xfrm>
            <a:off x="1524000" y="5943600"/>
            <a:ext cx="184731" cy="369332"/>
          </a:xfrm>
          <a:prstGeom prst="rect">
            <a:avLst/>
          </a:prstGeom>
          <a:noFill/>
        </p:spPr>
        <p:txBody>
          <a:bodyPr wrap="none" rtlCol="0">
            <a:spAutoFit/>
          </a:bodyPr>
          <a:lstStyle/>
          <a:p>
            <a:endParaRPr lang="tr-TR" dirty="0"/>
          </a:p>
        </p:txBody>
      </p:sp>
      <p:sp>
        <p:nvSpPr>
          <p:cNvPr id="21" name="20 Metin kutusu"/>
          <p:cNvSpPr txBox="1"/>
          <p:nvPr/>
        </p:nvSpPr>
        <p:spPr>
          <a:xfrm>
            <a:off x="838200" y="5877580"/>
            <a:ext cx="8534400" cy="523220"/>
          </a:xfrm>
          <a:prstGeom prst="rect">
            <a:avLst/>
          </a:prstGeom>
          <a:noFill/>
        </p:spPr>
        <p:txBody>
          <a:bodyPr wrap="square" rtlCol="0">
            <a:spAutoFit/>
          </a:bodyPr>
          <a:lstStyle/>
          <a:p>
            <a:r>
              <a:rPr lang="tr-TR" sz="1400" dirty="0" smtClean="0">
                <a:latin typeface="Arial "/>
              </a:rPr>
              <a:t>Bu yöntem; hiçbir zaman kontrol değişkeni yöntemi kadar iyi sonuç veren bir yöntem değildir fakat uygun yaklaşım fonksiyonu seçilir ise ortalama ve reddetme yöntemine göre daha verimli sonuçlar üretir.</a:t>
            </a:r>
          </a:p>
        </p:txBody>
      </p:sp>
      <p:pic>
        <p:nvPicPr>
          <p:cNvPr id="22" name="Picture 3"/>
          <p:cNvPicPr>
            <a:picLocks noChangeAspect="1" noChangeArrowheads="1"/>
          </p:cNvPicPr>
          <p:nvPr/>
        </p:nvPicPr>
        <p:blipFill>
          <a:blip r:embed="rId3" cstate="print"/>
          <a:srcRect/>
          <a:stretch>
            <a:fillRect/>
          </a:stretch>
        </p:blipFill>
        <p:spPr bwMode="auto">
          <a:xfrm>
            <a:off x="838200" y="5801621"/>
            <a:ext cx="8305800" cy="141979"/>
          </a:xfrm>
          <a:prstGeom prst="rect">
            <a:avLst/>
          </a:prstGeom>
          <a:noFill/>
          <a:ln w="9525">
            <a:noFill/>
            <a:miter lim="800000"/>
            <a:headEnd/>
            <a:tailEnd/>
          </a:ln>
          <a:effectLst/>
        </p:spPr>
      </p:pic>
      <p:pic>
        <p:nvPicPr>
          <p:cNvPr id="7170" name="Picture 2"/>
          <p:cNvPicPr>
            <a:picLocks noChangeAspect="1" noChangeArrowheads="1"/>
          </p:cNvPicPr>
          <p:nvPr/>
        </p:nvPicPr>
        <p:blipFill>
          <a:blip r:embed="rId4" cstate="print"/>
          <a:srcRect/>
          <a:stretch>
            <a:fillRect/>
          </a:stretch>
        </p:blipFill>
        <p:spPr bwMode="auto">
          <a:xfrm>
            <a:off x="152400" y="1795462"/>
            <a:ext cx="4495800" cy="3995738"/>
          </a:xfrm>
          <a:prstGeom prst="rect">
            <a:avLst/>
          </a:prstGeom>
          <a:noFill/>
          <a:ln w="9525">
            <a:noFill/>
            <a:miter lim="800000"/>
            <a:headEnd/>
            <a:tailEnd/>
          </a:ln>
          <a:effectLst/>
        </p:spPr>
      </p:pic>
      <p:pic>
        <p:nvPicPr>
          <p:cNvPr id="7171" name="Picture 3"/>
          <p:cNvPicPr>
            <a:picLocks noChangeAspect="1" noChangeArrowheads="1"/>
          </p:cNvPicPr>
          <p:nvPr/>
        </p:nvPicPr>
        <p:blipFill>
          <a:blip r:embed="rId5" cstate="print"/>
          <a:srcRect/>
          <a:stretch>
            <a:fillRect/>
          </a:stretch>
        </p:blipFill>
        <p:spPr bwMode="auto">
          <a:xfrm>
            <a:off x="4648200" y="1828800"/>
            <a:ext cx="3429000" cy="3733800"/>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p:cNvSpPr>
          <p:nvPr>
            <p:ph type="title"/>
          </p:nvPr>
        </p:nvSpPr>
        <p:spPr>
          <a:xfrm>
            <a:off x="838200" y="914400"/>
            <a:ext cx="8458200" cy="990600"/>
          </a:xfrm>
        </p:spPr>
        <p:txBody>
          <a:bodyPr/>
          <a:lstStyle/>
          <a:p>
            <a:pPr eaLnBrk="1" hangingPunct="1"/>
            <a:r>
              <a:rPr lang="tr-TR" dirty="0" smtClean="0"/>
              <a:t>Kaynaklar</a:t>
            </a:r>
            <a:endParaRPr lang="en-US" dirty="0" smtClean="0"/>
          </a:p>
        </p:txBody>
      </p:sp>
      <p:sp>
        <p:nvSpPr>
          <p:cNvPr id="37889"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4B3CA52-944A-4199-A3EC-0F052B7D58DF}" type="slidenum">
              <a:rPr lang="en-US" smtClean="0">
                <a:latin typeface="Gill Sans MT" pitchFamily="34" charset="0"/>
                <a:cs typeface="Arial" charset="0"/>
              </a:rPr>
              <a:pPr fontAlgn="base">
                <a:spcBef>
                  <a:spcPct val="0"/>
                </a:spcBef>
                <a:spcAft>
                  <a:spcPct val="0"/>
                </a:spcAft>
              </a:pPr>
              <a:t>21</a:t>
            </a:fld>
            <a:endParaRPr lang="en-US" smtClean="0">
              <a:latin typeface="Gill Sans MT" pitchFamily="34" charset="0"/>
              <a:cs typeface="Arial" charset="0"/>
            </a:endParaRPr>
          </a:p>
        </p:txBody>
      </p:sp>
      <p:sp>
        <p:nvSpPr>
          <p:cNvPr id="5" name="4 Metin kutusu"/>
          <p:cNvSpPr txBox="1"/>
          <p:nvPr/>
        </p:nvSpPr>
        <p:spPr>
          <a:xfrm>
            <a:off x="990600" y="2667000"/>
            <a:ext cx="8153400" cy="3139321"/>
          </a:xfrm>
          <a:prstGeom prst="rect">
            <a:avLst/>
          </a:prstGeom>
          <a:noFill/>
        </p:spPr>
        <p:txBody>
          <a:bodyPr wrap="square" rtlCol="0">
            <a:spAutoFit/>
          </a:bodyPr>
          <a:lstStyle/>
          <a:p>
            <a:r>
              <a:rPr lang="tr-TR" dirty="0" smtClean="0"/>
              <a:t>[1] http://ocw.mit.edu/courses/electrical-engineering-and-computer-science/6-00-introduction-to-computer-science-and-programming-fall-2008/lecture-videos</a:t>
            </a:r>
            <a:r>
              <a:rPr lang="tr-TR" dirty="0" smtClean="0">
                <a:hlinkClick r:id="rId3"/>
              </a:rPr>
              <a:t>/</a:t>
            </a:r>
            <a:endParaRPr lang="tr-TR" dirty="0" smtClean="0"/>
          </a:p>
          <a:p>
            <a:endParaRPr lang="tr-TR" u="sng" dirty="0" smtClean="0"/>
          </a:p>
          <a:p>
            <a:r>
              <a:rPr lang="tr-TR" dirty="0" smtClean="0"/>
              <a:t>[2] </a:t>
            </a:r>
            <a:r>
              <a:rPr lang="tr-TR" sz="1600" b="1" dirty="0" smtClean="0"/>
              <a:t>Tavukçu, D</a:t>
            </a:r>
            <a:r>
              <a:rPr lang="tr-TR" dirty="0" smtClean="0"/>
              <a:t>., 2000, Monte </a:t>
            </a:r>
            <a:r>
              <a:rPr lang="tr-TR" dirty="0" err="1" smtClean="0"/>
              <a:t>Carlo</a:t>
            </a:r>
            <a:r>
              <a:rPr lang="tr-TR" dirty="0" smtClean="0"/>
              <a:t> Yönteminin Sayısal </a:t>
            </a:r>
            <a:r>
              <a:rPr lang="tr-TR" dirty="0" err="1" smtClean="0"/>
              <a:t>İntegrallere</a:t>
            </a:r>
            <a:r>
              <a:rPr lang="tr-TR" dirty="0" smtClean="0"/>
              <a:t> ve Elektromanyetik    </a:t>
            </a:r>
          </a:p>
          <a:p>
            <a:r>
              <a:rPr lang="tr-TR" dirty="0" smtClean="0"/>
              <a:t>     Denklem </a:t>
            </a:r>
            <a:r>
              <a:rPr lang="tr-TR" dirty="0" err="1" smtClean="0"/>
              <a:t>İntegrallerine</a:t>
            </a:r>
            <a:r>
              <a:rPr lang="tr-TR" dirty="0" smtClean="0"/>
              <a:t> Uygulanması, Yüksek Lisans Tezi, İstanbul</a:t>
            </a:r>
          </a:p>
          <a:p>
            <a:endParaRPr lang="tr-TR" dirty="0" smtClean="0"/>
          </a:p>
          <a:p>
            <a:r>
              <a:rPr lang="tr-TR" dirty="0" smtClean="0"/>
              <a:t>[3] </a:t>
            </a:r>
            <a:r>
              <a:rPr lang="tr-TR" dirty="0" smtClean="0">
                <a:hlinkClick r:id="rId4"/>
              </a:rPr>
              <a:t>http://thepasifik.blogspot.com/2010/10/monte-carlo-simulasyonu-ile-pi-saysn.html</a:t>
            </a:r>
            <a:endParaRPr lang="tr-TR" dirty="0" smtClean="0"/>
          </a:p>
          <a:p>
            <a:endParaRPr lang="tr-TR" dirty="0" smtClean="0"/>
          </a:p>
          <a:p>
            <a:endParaRPr lang="tr-TR" dirty="0" smtClean="0"/>
          </a:p>
          <a:p>
            <a:r>
              <a:rPr lang="tr-TR" dirty="0" smtClean="0"/>
              <a:t>[4] http://tr.</a:t>
            </a:r>
            <a:r>
              <a:rPr lang="tr-TR" dirty="0" err="1" smtClean="0"/>
              <a:t>wikipedia</a:t>
            </a:r>
            <a:r>
              <a:rPr lang="tr-TR" dirty="0" smtClean="0"/>
              <a:t>.org/</a:t>
            </a:r>
            <a:r>
              <a:rPr lang="tr-TR" dirty="0" err="1" smtClean="0"/>
              <a:t>wiki</a:t>
            </a:r>
            <a:r>
              <a:rPr lang="tr-TR" dirty="0" smtClean="0"/>
              <a:t>/Monte_</a:t>
            </a:r>
            <a:r>
              <a:rPr lang="tr-TR" dirty="0" err="1" smtClean="0"/>
              <a:t>Carlo</a:t>
            </a:r>
            <a:r>
              <a:rPr lang="tr-TR" smtClean="0"/>
              <a:t>_benzetimi</a:t>
            </a:r>
          </a:p>
          <a:p>
            <a:endParaRPr lang="tr-TR" dirty="0"/>
          </a:p>
        </p:txBody>
      </p:sp>
    </p:spTree>
  </p:cSld>
  <p:clrMapOvr>
    <a:masterClrMapping/>
  </p:clrMapOvr>
  <p:transition>
    <p:strips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p:txBody>
          <a:bodyPr/>
          <a:lstStyle/>
          <a:p>
            <a:pPr eaLnBrk="1" hangingPunct="1"/>
            <a:r>
              <a:rPr lang="tr-TR" sz="2800" dirty="0" smtClean="0"/>
              <a:t>Monte </a:t>
            </a:r>
            <a:r>
              <a:rPr lang="tr-TR" sz="2800" dirty="0" err="1" smtClean="0"/>
              <a:t>Carlo</a:t>
            </a:r>
            <a:r>
              <a:rPr lang="tr-TR" sz="2800" dirty="0" smtClean="0"/>
              <a:t> Simülasyonu/Benzetimi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3</a:t>
            </a:fld>
            <a:endParaRPr lang="en-US" smtClean="0">
              <a:latin typeface="Gill Sans MT" pitchFamily="34" charset="0"/>
              <a:cs typeface="Arial" charset="0"/>
            </a:endParaRPr>
          </a:p>
        </p:txBody>
      </p:sp>
      <p:sp>
        <p:nvSpPr>
          <p:cNvPr id="15361" name="Content Placeholder 2"/>
          <p:cNvSpPr>
            <a:spLocks noGrp="1"/>
          </p:cNvSpPr>
          <p:nvPr>
            <p:ph sz="quarter" idx="4294967295"/>
          </p:nvPr>
        </p:nvSpPr>
        <p:spPr>
          <a:xfrm>
            <a:off x="762000" y="2286000"/>
            <a:ext cx="8229600" cy="4937125"/>
          </a:xfrm>
        </p:spPr>
        <p:txBody>
          <a:bodyPr/>
          <a:lstStyle/>
          <a:p>
            <a:pPr eaLnBrk="1" hangingPunct="1"/>
            <a:endParaRPr lang="tr-TR" sz="2000" dirty="0" smtClean="0"/>
          </a:p>
          <a:p>
            <a:pPr eaLnBrk="1" hangingPunct="1"/>
            <a:r>
              <a:rPr lang="tr-TR" sz="1600" dirty="0" smtClean="0"/>
              <a:t>Monte </a:t>
            </a:r>
            <a:r>
              <a:rPr lang="tr-TR" sz="1600" dirty="0" err="1" smtClean="0"/>
              <a:t>Carlo</a:t>
            </a:r>
            <a:r>
              <a:rPr lang="tr-TR" sz="1600" dirty="0" smtClean="0"/>
              <a:t> Simülasyonu adında da anlaşılabileceği gibi Monte </a:t>
            </a:r>
            <a:r>
              <a:rPr lang="tr-TR" sz="1600" dirty="0" err="1" smtClean="0"/>
              <a:t>Carlo</a:t>
            </a:r>
            <a:r>
              <a:rPr lang="tr-TR" sz="1600" dirty="0" smtClean="0"/>
              <a:t> Yöntemi ailesine aittir. Monte </a:t>
            </a:r>
            <a:r>
              <a:rPr lang="tr-TR" sz="1600" dirty="0" err="1" smtClean="0"/>
              <a:t>Carlo</a:t>
            </a:r>
            <a:r>
              <a:rPr lang="tr-TR" sz="1600" dirty="0" smtClean="0"/>
              <a:t> Yöntemi rastgele sayılarla denenerek yaparak sonuca ulaşmayı amaçlayan deneysel bir yöntemdir. Bu şekilde matematiksel ve fiziksel problemlerin çözümü amaçlanmaktadır.</a:t>
            </a:r>
            <a:br>
              <a:rPr lang="tr-TR" sz="1600" dirty="0" smtClean="0"/>
            </a:br>
            <a:endParaRPr lang="tr-TR" sz="1600" b="1" dirty="0" smtClean="0"/>
          </a:p>
          <a:p>
            <a:pPr eaLnBrk="1" hangingPunct="1"/>
            <a:r>
              <a:rPr lang="tr-TR" sz="1600" dirty="0" smtClean="0"/>
              <a:t>Los </a:t>
            </a:r>
            <a:r>
              <a:rPr lang="tr-TR" sz="1600" dirty="0" err="1" smtClean="0"/>
              <a:t>Alamos</a:t>
            </a:r>
            <a:r>
              <a:rPr lang="tr-TR" sz="1600" dirty="0" smtClean="0"/>
              <a:t> Bilimsel Laboratuar’ından John </a:t>
            </a:r>
            <a:r>
              <a:rPr lang="tr-TR" sz="1600" dirty="0" err="1" smtClean="0"/>
              <a:t>Von</a:t>
            </a:r>
            <a:r>
              <a:rPr lang="tr-TR" sz="1600" dirty="0" smtClean="0"/>
              <a:t> </a:t>
            </a:r>
            <a:r>
              <a:rPr lang="tr-TR" sz="1600" dirty="0" err="1" smtClean="0"/>
              <a:t>Neumann</a:t>
            </a:r>
            <a:r>
              <a:rPr lang="tr-TR" sz="1600" dirty="0" smtClean="0"/>
              <a:t>, </a:t>
            </a:r>
            <a:r>
              <a:rPr lang="tr-TR" sz="1600" dirty="0" err="1" smtClean="0"/>
              <a:t>Stan</a:t>
            </a:r>
            <a:r>
              <a:rPr lang="tr-TR" sz="1600" dirty="0" smtClean="0"/>
              <a:t> Ulam ve </a:t>
            </a:r>
            <a:r>
              <a:rPr lang="tr-TR" sz="1600" dirty="0" err="1" smtClean="0"/>
              <a:t>Nick</a:t>
            </a:r>
            <a:r>
              <a:rPr lang="tr-TR" sz="1600" dirty="0" smtClean="0"/>
              <a:t> </a:t>
            </a:r>
            <a:r>
              <a:rPr lang="tr-TR" sz="1600" dirty="0" err="1" smtClean="0"/>
              <a:t>Metropolis</a:t>
            </a:r>
            <a:r>
              <a:rPr lang="tr-TR" sz="1600" dirty="0" smtClean="0"/>
              <a:t> adlarında üç bilim adamı tarafından ortaya çıkarılmıştır. </a:t>
            </a:r>
            <a:r>
              <a:rPr lang="tr-TR" sz="1600" dirty="0" err="1" smtClean="0"/>
              <a:t>Metropolis</a:t>
            </a:r>
            <a:r>
              <a:rPr lang="tr-TR" sz="1600" dirty="0" smtClean="0"/>
              <a:t> algoritması olarak da bilinir. Algoritma, kesin çözüm yapmanın zor olduğu problemlerde tahmini çözümlere gitmeyi amaçlar. Yani olasılık teorisi üzerine kurulmuştur.</a:t>
            </a:r>
            <a:endParaRPr lang="tr-TR" sz="1600" b="1" dirty="0" smtClean="0"/>
          </a:p>
          <a:p>
            <a:pPr eaLnBrk="1" hangingPunct="1"/>
            <a:r>
              <a:rPr lang="tr-TR" sz="1600" b="1" dirty="0" smtClean="0"/>
              <a:t> </a:t>
            </a:r>
            <a:r>
              <a:rPr lang="tr-TR" sz="1600" dirty="0" smtClean="0"/>
              <a:t>1930 yılında İtalyan bir fizikçi olan </a:t>
            </a:r>
            <a:r>
              <a:rPr lang="tr-TR" sz="1600" dirty="0" err="1" smtClean="0"/>
              <a:t>Enrico</a:t>
            </a:r>
            <a:r>
              <a:rPr lang="tr-TR" sz="1600" dirty="0" smtClean="0"/>
              <a:t> </a:t>
            </a:r>
            <a:r>
              <a:rPr lang="tr-TR" sz="1600" dirty="0" err="1" smtClean="0"/>
              <a:t>Fermi’nin</a:t>
            </a:r>
            <a:r>
              <a:rPr lang="tr-TR" sz="1600" dirty="0" smtClean="0"/>
              <a:t>, yeni keşfedilmiş olan </a:t>
            </a:r>
            <a:r>
              <a:rPr lang="tr-TR" sz="1600" i="1" dirty="0" smtClean="0"/>
              <a:t>nötron</a:t>
            </a:r>
            <a:r>
              <a:rPr lang="tr-TR" sz="1600" dirty="0" smtClean="0"/>
              <a:t>un özelliklerinin hesaplaması sırasında Monte </a:t>
            </a:r>
            <a:r>
              <a:rPr lang="tr-TR" sz="1600" dirty="0" err="1" smtClean="0"/>
              <a:t>Carlo</a:t>
            </a:r>
            <a:r>
              <a:rPr lang="tr-TR" sz="1600" dirty="0" smtClean="0"/>
              <a:t> Yöntemi’ni kullanması ile bu yöntemin adı duyulmuş oldu. Sınırlı hesaplama kaynaklarına sahip olunduğunda sıklıkla kullanılan bir yöntemdir. Örnek olarak Monte </a:t>
            </a:r>
            <a:r>
              <a:rPr lang="tr-TR" sz="1600" dirty="0" err="1" smtClean="0"/>
              <a:t>Carlo</a:t>
            </a:r>
            <a:r>
              <a:rPr lang="tr-TR" sz="1600" dirty="0" smtClean="0"/>
              <a:t> Yöntemi İkinci Dünya Savaşı sırasında ilk atom bombasının geliştirildiği Manhattan Projesi’nde kullanılmıştır.</a:t>
            </a:r>
            <a:br>
              <a:rPr lang="tr-TR" sz="1600" dirty="0" smtClean="0"/>
            </a:br>
            <a:r>
              <a:rPr lang="tr-TR" sz="1600" b="1" dirty="0" smtClean="0"/>
              <a:t/>
            </a:r>
            <a:br>
              <a:rPr lang="tr-TR" sz="1600" b="1" dirty="0" smtClean="0"/>
            </a:br>
            <a:endParaRPr lang="tr-TR" sz="1600" b="1" dirty="0" smtClean="0"/>
          </a:p>
        </p:txBody>
      </p:sp>
    </p:spTree>
  </p:cSld>
  <p:clrMapOvr>
    <a:masterClrMapping/>
  </p:clrMapOvr>
  <p:transition>
    <p:strips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p:txBody>
          <a:bodyPr/>
          <a:lstStyle/>
          <a:p>
            <a:pPr eaLnBrk="1" hangingPunct="1"/>
            <a:r>
              <a:rPr lang="tr-TR" sz="2800" dirty="0" smtClean="0"/>
              <a:t>Monte </a:t>
            </a:r>
            <a:r>
              <a:rPr lang="tr-TR" sz="2800" dirty="0" err="1" smtClean="0"/>
              <a:t>Carlo</a:t>
            </a:r>
            <a:r>
              <a:rPr lang="tr-TR" sz="2800" dirty="0" smtClean="0"/>
              <a:t> Simülasyonu/Benzetimi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4</a:t>
            </a:fld>
            <a:endParaRPr lang="en-US" smtClean="0">
              <a:latin typeface="Gill Sans MT" pitchFamily="34" charset="0"/>
              <a:cs typeface="Arial" charset="0"/>
            </a:endParaRPr>
          </a:p>
        </p:txBody>
      </p:sp>
      <p:sp>
        <p:nvSpPr>
          <p:cNvPr id="15361" name="Content Placeholder 2"/>
          <p:cNvSpPr>
            <a:spLocks noGrp="1"/>
          </p:cNvSpPr>
          <p:nvPr>
            <p:ph sz="quarter" idx="4294967295"/>
          </p:nvPr>
        </p:nvSpPr>
        <p:spPr>
          <a:xfrm>
            <a:off x="914400" y="2286000"/>
            <a:ext cx="8229600" cy="4937125"/>
          </a:xfrm>
        </p:spPr>
        <p:txBody>
          <a:bodyPr/>
          <a:lstStyle/>
          <a:p>
            <a:pPr eaLnBrk="1" hangingPunct="1">
              <a:buNone/>
            </a:pPr>
            <a:endParaRPr lang="tr-TR" sz="2000" dirty="0" smtClean="0"/>
          </a:p>
          <a:p>
            <a:r>
              <a:rPr lang="tr-TR" sz="1600" dirty="0" smtClean="0"/>
              <a:t>Monte </a:t>
            </a:r>
            <a:r>
              <a:rPr lang="tr-TR" sz="1600" dirty="0" err="1" smtClean="0"/>
              <a:t>Carlo</a:t>
            </a:r>
            <a:r>
              <a:rPr lang="tr-TR" sz="1600" dirty="0" smtClean="0"/>
              <a:t> yönteminin temel amacı, büyük elemanlar topluluğunun özelliklerinin rastgele olarak seçilmiş bir alt kümesi aracılığı ile çıkartılmasıdır. Örneğin herhangi bir f(x) fonksiyonunun (a, b) aralığındaki beklenen değerinin, bu fonksiyonun yine bu aralıkta, rastgele seçilen sonlu sayıdaki noktalarındaki tahmini değerinden çıkartılmasını amaçlar.</a:t>
            </a:r>
          </a:p>
          <a:p>
            <a:pPr>
              <a:buNone/>
            </a:pPr>
            <a:r>
              <a:rPr lang="tr-TR" sz="1600" b="1" dirty="0" smtClean="0"/>
              <a:t>		</a:t>
            </a:r>
          </a:p>
          <a:p>
            <a:pPr>
              <a:buNone/>
            </a:pPr>
            <a:r>
              <a:rPr lang="tr-TR" sz="1600" b="1" dirty="0" smtClean="0"/>
              <a:t>	</a:t>
            </a:r>
            <a:r>
              <a:rPr lang="tr-TR" sz="1600" b="1" dirty="0" smtClean="0">
                <a:solidFill>
                  <a:srgbClr val="C00000"/>
                </a:solidFill>
              </a:rPr>
              <a:t>Yöntem;</a:t>
            </a:r>
          </a:p>
          <a:p>
            <a:pPr>
              <a:buNone/>
            </a:pPr>
            <a:r>
              <a:rPr lang="tr-TR" sz="1600" b="1" dirty="0" smtClean="0">
                <a:solidFill>
                  <a:srgbClr val="C00000"/>
                </a:solidFill>
              </a:rPr>
              <a:t>	</a:t>
            </a:r>
            <a:r>
              <a:rPr lang="tr-TR" sz="1600" dirty="0" smtClean="0"/>
              <a:t>Hücre Simülasyonu,</a:t>
            </a:r>
          </a:p>
          <a:p>
            <a:pPr>
              <a:buNone/>
            </a:pPr>
            <a:r>
              <a:rPr lang="tr-TR" sz="1600" dirty="0" smtClean="0"/>
              <a:t>	Borsa Modelleri,</a:t>
            </a:r>
          </a:p>
          <a:p>
            <a:pPr>
              <a:buNone/>
            </a:pPr>
            <a:r>
              <a:rPr lang="tr-TR" sz="1600" dirty="0" smtClean="0"/>
              <a:t>	Dağılım Fonksiyonları, </a:t>
            </a:r>
          </a:p>
          <a:p>
            <a:pPr>
              <a:buNone/>
            </a:pPr>
            <a:r>
              <a:rPr lang="tr-TR" sz="1600" dirty="0" smtClean="0"/>
              <a:t> 	Sayısal Analiz, </a:t>
            </a:r>
          </a:p>
          <a:p>
            <a:pPr>
              <a:buNone/>
            </a:pPr>
            <a:r>
              <a:rPr lang="tr-TR" sz="1600" dirty="0" smtClean="0"/>
              <a:t>	Doğal olayların simülasyonu,</a:t>
            </a:r>
          </a:p>
          <a:p>
            <a:pPr>
              <a:buNone/>
            </a:pPr>
            <a:r>
              <a:rPr lang="tr-TR" sz="1600" dirty="0" smtClean="0"/>
              <a:t>	 Atom ve Molekül Fiziği,</a:t>
            </a:r>
          </a:p>
          <a:p>
            <a:pPr>
              <a:buNone/>
            </a:pPr>
            <a:r>
              <a:rPr lang="tr-TR" sz="1600" dirty="0" smtClean="0"/>
              <a:t>	 Nükleer Fizik ve Yüksek Enerji Fiziği modellerini test etmek amacıyla kullanılır.</a:t>
            </a:r>
            <a:endParaRPr lang="tr-TR" sz="1600" b="1" dirty="0" smtClean="0">
              <a:solidFill>
                <a:srgbClr val="C00000"/>
              </a:solidFill>
            </a:endParaRPr>
          </a:p>
          <a:p>
            <a:pPr>
              <a:buNone/>
            </a:pPr>
            <a:endParaRPr lang="tr-TR" sz="1600" b="1" dirty="0" smtClean="0"/>
          </a:p>
        </p:txBody>
      </p:sp>
    </p:spTree>
  </p:cSld>
  <p:clrMapOvr>
    <a:masterClrMapping/>
  </p:clrMapOvr>
  <p:transition>
    <p:strips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838200" y="914400"/>
            <a:ext cx="8458200" cy="990600"/>
          </a:xfrm>
        </p:spPr>
        <p:txBody>
          <a:bodyPr/>
          <a:lstStyle/>
          <a:p>
            <a:pPr eaLnBrk="1" hangingPunct="1"/>
            <a:r>
              <a:rPr lang="tr-TR" sz="2800" dirty="0" smtClean="0"/>
              <a:t>Monte </a:t>
            </a:r>
            <a:r>
              <a:rPr lang="tr-TR" sz="2800" dirty="0" err="1" smtClean="0"/>
              <a:t>Carlo</a:t>
            </a:r>
            <a:r>
              <a:rPr lang="tr-TR" sz="2800" dirty="0" smtClean="0"/>
              <a:t> Yöntemi ile Sayısal </a:t>
            </a:r>
            <a:r>
              <a:rPr lang="tr-TR" sz="2800" dirty="0" err="1" smtClean="0"/>
              <a:t>İntegrasyon</a:t>
            </a:r>
            <a:r>
              <a:rPr lang="tr-TR" sz="2800" dirty="0" smtClean="0"/>
              <a:t> ve Hata Değerlendirmesi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5</a:t>
            </a:fld>
            <a:endParaRPr lang="en-US" smtClean="0">
              <a:latin typeface="Gill Sans MT" pitchFamily="34" charset="0"/>
              <a:cs typeface="Arial" charset="0"/>
            </a:endParaRPr>
          </a:p>
        </p:txBody>
      </p:sp>
      <p:sp>
        <p:nvSpPr>
          <p:cNvPr id="15361" name="Content Placeholder 2"/>
          <p:cNvSpPr>
            <a:spLocks noGrp="1"/>
          </p:cNvSpPr>
          <p:nvPr>
            <p:ph sz="quarter" idx="4294967295"/>
          </p:nvPr>
        </p:nvSpPr>
        <p:spPr>
          <a:xfrm>
            <a:off x="762000" y="2362200"/>
            <a:ext cx="8382000" cy="5105400"/>
          </a:xfrm>
        </p:spPr>
        <p:txBody>
          <a:bodyPr/>
          <a:lstStyle/>
          <a:p>
            <a:pPr algn="just"/>
            <a:r>
              <a:rPr lang="tr-TR" sz="1600" dirty="0" smtClean="0"/>
              <a:t>Matematik ve fizikte sıklıkla analitik olarak çözülemeyen problemlerle karşılaşırız. </a:t>
            </a:r>
          </a:p>
          <a:p>
            <a:pPr algn="just"/>
            <a:r>
              <a:rPr lang="tr-TR" sz="1600" dirty="0" smtClean="0"/>
              <a:t>Özellikle çok boyutlu integral alma durumu söz konusu olunca hesaplamalar gittikçe karmaşıklaşmakta ve maliyet yükselmektedir.</a:t>
            </a:r>
          </a:p>
          <a:p>
            <a:pPr algn="just"/>
            <a:r>
              <a:rPr lang="tr-TR" sz="1600" dirty="0" smtClean="0"/>
              <a:t> Monte </a:t>
            </a:r>
            <a:r>
              <a:rPr lang="tr-TR" sz="1600" dirty="0" err="1" smtClean="0"/>
              <a:t>Carlo</a:t>
            </a:r>
            <a:r>
              <a:rPr lang="tr-TR" sz="1600" dirty="0" smtClean="0"/>
              <a:t> yönteminde yüksek boyutlu entegrallerin çözümü daha kolaylaşmakta ve hata oranı işlem yapılmadan önce yaklaşık olarak rahatlıkla kestirilebilmektedir.</a:t>
            </a:r>
          </a:p>
          <a:p>
            <a:pPr algn="just">
              <a:buNone/>
            </a:pPr>
            <a:endParaRPr lang="tr-TR" sz="1600" dirty="0" smtClean="0"/>
          </a:p>
          <a:p>
            <a:pPr algn="just">
              <a:buNone/>
            </a:pPr>
            <a:r>
              <a:rPr lang="tr-TR" sz="1600" b="1" dirty="0" smtClean="0">
                <a:solidFill>
                  <a:srgbClr val="C00000"/>
                </a:solidFill>
              </a:rPr>
              <a:t>	Genel Olarak Monte </a:t>
            </a:r>
            <a:r>
              <a:rPr lang="tr-TR" sz="1600" b="1" dirty="0" err="1" smtClean="0">
                <a:solidFill>
                  <a:srgbClr val="C00000"/>
                </a:solidFill>
              </a:rPr>
              <a:t>Carlo</a:t>
            </a:r>
            <a:r>
              <a:rPr lang="tr-TR" sz="1600" b="1" dirty="0" smtClean="0">
                <a:solidFill>
                  <a:srgbClr val="C00000"/>
                </a:solidFill>
              </a:rPr>
              <a:t> Yöntemi Şu Şekildedir:</a:t>
            </a:r>
          </a:p>
          <a:p>
            <a:pPr algn="just">
              <a:buNone/>
            </a:pPr>
            <a:r>
              <a:rPr lang="tr-TR" sz="1600" b="1" dirty="0" smtClean="0"/>
              <a:t>	Herhangi bir R bölgesinde f fonksiyonunun integralini almak isteyelim.</a:t>
            </a:r>
          </a:p>
          <a:p>
            <a:pPr algn="just">
              <a:buNone/>
            </a:pPr>
            <a:r>
              <a:rPr lang="tr-TR" sz="1600" b="1" dirty="0" smtClean="0"/>
              <a:t>		</a:t>
            </a:r>
          </a:p>
          <a:p>
            <a:pPr algn="just">
              <a:buNone/>
            </a:pPr>
            <a:r>
              <a:rPr lang="tr-TR" sz="1600" b="1" dirty="0" smtClean="0"/>
              <a:t>	</a:t>
            </a:r>
          </a:p>
        </p:txBody>
      </p:sp>
      <p:sp>
        <p:nvSpPr>
          <p:cNvPr id="8" name="7 Metin kutusu"/>
          <p:cNvSpPr txBox="1"/>
          <p:nvPr/>
        </p:nvSpPr>
        <p:spPr>
          <a:xfrm>
            <a:off x="6934200" y="3810000"/>
            <a:ext cx="1752600" cy="369332"/>
          </a:xfrm>
          <a:prstGeom prst="rect">
            <a:avLst/>
          </a:prstGeom>
          <a:solidFill>
            <a:schemeClr val="bg1"/>
          </a:solidFill>
        </p:spPr>
        <p:txBody>
          <a:bodyPr wrap="square" rtlCol="0">
            <a:spAutoFit/>
          </a:bodyPr>
          <a:lstStyle/>
          <a:p>
            <a:endParaRPr lang="tr-TR" dirty="0"/>
          </a:p>
        </p:txBody>
      </p:sp>
      <p:sp>
        <p:nvSpPr>
          <p:cNvPr id="9" name="8 Metin kutusu"/>
          <p:cNvSpPr txBox="1"/>
          <p:nvPr/>
        </p:nvSpPr>
        <p:spPr>
          <a:xfrm>
            <a:off x="7010400" y="5791200"/>
            <a:ext cx="1752600" cy="369332"/>
          </a:xfrm>
          <a:prstGeom prst="rect">
            <a:avLst/>
          </a:prstGeom>
          <a:solidFill>
            <a:schemeClr val="bg1"/>
          </a:solidFill>
        </p:spPr>
        <p:txBody>
          <a:bodyPr wrap="square" rtlCol="0">
            <a:spAutoFit/>
          </a:bodyPr>
          <a:lstStyle/>
          <a:p>
            <a:endParaRPr lang="tr-TR" dirty="0"/>
          </a:p>
        </p:txBody>
      </p:sp>
      <p:sp>
        <p:nvSpPr>
          <p:cNvPr id="10" name="9 Metin kutusu"/>
          <p:cNvSpPr txBox="1"/>
          <p:nvPr/>
        </p:nvSpPr>
        <p:spPr>
          <a:xfrm>
            <a:off x="7086600" y="3962400"/>
            <a:ext cx="1752600" cy="369332"/>
          </a:xfrm>
          <a:prstGeom prst="rect">
            <a:avLst/>
          </a:prstGeom>
          <a:noFill/>
        </p:spPr>
        <p:txBody>
          <a:bodyPr wrap="square" rtlCol="0">
            <a:spAutoFit/>
          </a:bodyPr>
          <a:lstStyle/>
          <a:p>
            <a:endParaRPr lang="tr-TR" dirty="0"/>
          </a:p>
        </p:txBody>
      </p:sp>
      <p:pic>
        <p:nvPicPr>
          <p:cNvPr id="11" name="Picture 2"/>
          <p:cNvPicPr>
            <a:picLocks noChangeAspect="1" noChangeArrowheads="1"/>
          </p:cNvPicPr>
          <p:nvPr/>
        </p:nvPicPr>
        <p:blipFill>
          <a:blip r:embed="rId3" cstate="print"/>
          <a:srcRect/>
          <a:stretch>
            <a:fillRect/>
          </a:stretch>
        </p:blipFill>
        <p:spPr bwMode="auto">
          <a:xfrm>
            <a:off x="1219200" y="4648200"/>
            <a:ext cx="7696200" cy="2133600"/>
          </a:xfrm>
          <a:prstGeom prst="rect">
            <a:avLst/>
          </a:prstGeom>
          <a:noFill/>
          <a:ln w="9525">
            <a:noFill/>
            <a:miter lim="800000"/>
            <a:headEnd/>
            <a:tailEnd/>
          </a:ln>
          <a:effectLst/>
        </p:spPr>
      </p:pic>
      <p:sp>
        <p:nvSpPr>
          <p:cNvPr id="12" name="11 Metin kutusu"/>
          <p:cNvSpPr txBox="1"/>
          <p:nvPr/>
        </p:nvSpPr>
        <p:spPr bwMode="auto">
          <a:xfrm>
            <a:off x="7391400" y="4800600"/>
            <a:ext cx="1600200" cy="461665"/>
          </a:xfrm>
          <a:prstGeom prst="rect">
            <a:avLst/>
          </a:prstGeom>
          <a:solidFill>
            <a:schemeClr val="bg1"/>
          </a:solidFill>
          <a:ln w="38100">
            <a:solidFill>
              <a:schemeClr val="bg1"/>
            </a:solidFill>
            <a:miter lim="800000"/>
            <a:headEnd/>
            <a:tailEnd/>
          </a:ln>
          <a:effectLst/>
        </p:spPr>
        <p:txBody>
          <a:bodyPr wrap="square" rtlCol="0">
            <a:spAutoFit/>
          </a:bodyPr>
          <a:lstStyle/>
          <a:p>
            <a:pPr algn="l">
              <a:spcBef>
                <a:spcPct val="20000"/>
              </a:spcBef>
              <a:buClr>
                <a:schemeClr val="tx1"/>
              </a:buClr>
              <a:buSzPct val="75000"/>
              <a:buFont typeface="Wingdings" pitchFamily="2" charset="2"/>
              <a:buNone/>
            </a:pPr>
            <a:endParaRPr lang="tr-TR" sz="2400" dirty="0" smtClean="0"/>
          </a:p>
        </p:txBody>
      </p:sp>
      <p:sp>
        <p:nvSpPr>
          <p:cNvPr id="13" name="12 Metin kutusu"/>
          <p:cNvSpPr txBox="1"/>
          <p:nvPr/>
        </p:nvSpPr>
        <p:spPr bwMode="auto">
          <a:xfrm>
            <a:off x="7391400" y="6248400"/>
            <a:ext cx="1600200" cy="461665"/>
          </a:xfrm>
          <a:prstGeom prst="rect">
            <a:avLst/>
          </a:prstGeom>
          <a:solidFill>
            <a:schemeClr val="bg1"/>
          </a:solidFill>
          <a:ln w="38100">
            <a:noFill/>
            <a:miter lim="800000"/>
            <a:headEnd/>
            <a:tailEnd/>
          </a:ln>
          <a:effectLst/>
        </p:spPr>
        <p:txBody>
          <a:bodyPr wrap="square" rtlCol="0">
            <a:spAutoFit/>
          </a:bodyPr>
          <a:lstStyle/>
          <a:p>
            <a:pPr algn="l">
              <a:spcBef>
                <a:spcPct val="20000"/>
              </a:spcBef>
              <a:buClr>
                <a:schemeClr val="tx1"/>
              </a:buClr>
              <a:buSzPct val="75000"/>
              <a:buFont typeface="Wingdings" pitchFamily="2" charset="2"/>
              <a:buNone/>
            </a:pPr>
            <a:endParaRPr lang="tr-TR" sz="2400" dirty="0" smtClean="0"/>
          </a:p>
        </p:txBody>
      </p:sp>
    </p:spTree>
  </p:cSld>
  <p:clrMapOvr>
    <a:masterClrMapping/>
  </p:clrMapOvr>
  <p:transition>
    <p:strips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914400" y="914400"/>
            <a:ext cx="8458200" cy="990600"/>
          </a:xfrm>
        </p:spPr>
        <p:txBody>
          <a:bodyPr/>
          <a:lstStyle/>
          <a:p>
            <a:pPr eaLnBrk="1" hangingPunct="1"/>
            <a:r>
              <a:rPr lang="tr-TR" sz="2800" dirty="0" smtClean="0"/>
              <a:t>Monte </a:t>
            </a:r>
            <a:r>
              <a:rPr lang="tr-TR" sz="2800" dirty="0" err="1" smtClean="0"/>
              <a:t>Carlo</a:t>
            </a:r>
            <a:r>
              <a:rPr lang="tr-TR" sz="2800" dirty="0" smtClean="0"/>
              <a:t> Yöntemi ile Sayısal </a:t>
            </a:r>
            <a:r>
              <a:rPr lang="tr-TR" sz="2800" dirty="0" err="1" smtClean="0"/>
              <a:t>İntegrasyon</a:t>
            </a:r>
            <a:r>
              <a:rPr lang="tr-TR" sz="2800" dirty="0" smtClean="0"/>
              <a:t> ve Hata Değerlendirmesi</a:t>
            </a:r>
            <a:endParaRPr lang="en-US" sz="28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6</a:t>
            </a:fld>
            <a:endParaRPr lang="en-US" smtClean="0">
              <a:latin typeface="Gill Sans MT" pitchFamily="34" charset="0"/>
              <a:cs typeface="Arial" charset="0"/>
            </a:endParaRPr>
          </a:p>
        </p:txBody>
      </p:sp>
      <p:sp>
        <p:nvSpPr>
          <p:cNvPr id="15361" name="Content Placeholder 2"/>
          <p:cNvSpPr>
            <a:spLocks noGrp="1"/>
          </p:cNvSpPr>
          <p:nvPr>
            <p:ph sz="quarter" idx="4294967295"/>
          </p:nvPr>
        </p:nvSpPr>
        <p:spPr>
          <a:xfrm>
            <a:off x="0" y="1447800"/>
            <a:ext cx="8229600" cy="4937125"/>
          </a:xfrm>
        </p:spPr>
        <p:txBody>
          <a:bodyPr/>
          <a:lstStyle/>
          <a:p>
            <a:pPr>
              <a:buNone/>
            </a:pPr>
            <a:r>
              <a:rPr lang="tr-TR" sz="1600" b="1" dirty="0" smtClean="0"/>
              <a:t>		</a:t>
            </a:r>
          </a:p>
          <a:p>
            <a:pPr>
              <a:buNone/>
            </a:pPr>
            <a:r>
              <a:rPr lang="tr-TR" sz="1600" b="1" dirty="0" smtClean="0"/>
              <a:t>	</a:t>
            </a: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pic>
        <p:nvPicPr>
          <p:cNvPr id="2050" name="Picture 2"/>
          <p:cNvPicPr>
            <a:picLocks noChangeAspect="1" noChangeArrowheads="1"/>
          </p:cNvPicPr>
          <p:nvPr/>
        </p:nvPicPr>
        <p:blipFill>
          <a:blip r:embed="rId3" cstate="print"/>
          <a:srcRect/>
          <a:stretch>
            <a:fillRect/>
          </a:stretch>
        </p:blipFill>
        <p:spPr bwMode="auto">
          <a:xfrm>
            <a:off x="1143000" y="2438400"/>
            <a:ext cx="4343400" cy="609600"/>
          </a:xfrm>
          <a:prstGeom prst="rect">
            <a:avLst/>
          </a:prstGeom>
          <a:noFill/>
          <a:ln w="9525">
            <a:noFill/>
            <a:miter lim="800000"/>
            <a:headEnd/>
            <a:tailEnd/>
          </a:ln>
          <a:effectLst/>
        </p:spPr>
      </p:pic>
      <p:sp>
        <p:nvSpPr>
          <p:cNvPr id="11" name="10 Metin kutusu"/>
          <p:cNvSpPr txBox="1"/>
          <p:nvPr/>
        </p:nvSpPr>
        <p:spPr>
          <a:xfrm>
            <a:off x="1066800" y="3200400"/>
            <a:ext cx="7696200" cy="1138773"/>
          </a:xfrm>
          <a:prstGeom prst="rect">
            <a:avLst/>
          </a:prstGeom>
          <a:noFill/>
        </p:spPr>
        <p:txBody>
          <a:bodyPr wrap="square" rtlCol="0">
            <a:spAutoFit/>
          </a:bodyPr>
          <a:lstStyle/>
          <a:p>
            <a:r>
              <a:rPr lang="tr-TR" sz="1600" dirty="0" smtClean="0">
                <a:latin typeface="+mj-lt"/>
              </a:rPr>
              <a:t>İntegral boyutunu 5 olarak kabul edip her boyut için 10 adet örnek elaman kullandığımızda yapmamız gereken toplam işlem sayısı ve hata oranını </a:t>
            </a:r>
          </a:p>
          <a:p>
            <a:endParaRPr lang="tr-TR" dirty="0" smtClean="0">
              <a:latin typeface="+mj-lt"/>
            </a:endParaRPr>
          </a:p>
          <a:p>
            <a:endParaRPr lang="tr-TR" dirty="0" smtClean="0">
              <a:latin typeface="+mj-lt"/>
            </a:endParaRPr>
          </a:p>
        </p:txBody>
      </p:sp>
      <p:graphicFrame>
        <p:nvGraphicFramePr>
          <p:cNvPr id="15" name="14 Tablo"/>
          <p:cNvGraphicFramePr>
            <a:graphicFrameLocks noGrp="1"/>
          </p:cNvGraphicFramePr>
          <p:nvPr/>
        </p:nvGraphicFramePr>
        <p:xfrm>
          <a:off x="1295400" y="3886200"/>
          <a:ext cx="7543800" cy="1952701"/>
        </p:xfrm>
        <a:graphic>
          <a:graphicData uri="http://schemas.openxmlformats.org/drawingml/2006/table">
            <a:tbl>
              <a:tblPr firstRow="1" bandRow="1">
                <a:effectLst>
                  <a:reflection blurRad="6350" stA="52000" endA="300" endPos="35000" dir="5400000" sy="-100000" algn="bl" rotWithShape="0"/>
                </a:effectLst>
                <a:tableStyleId>{5940675A-B579-460E-94D1-54222C63F5DA}</a:tableStyleId>
              </a:tblPr>
              <a:tblGrid>
                <a:gridCol w="1371600"/>
                <a:gridCol w="2209800"/>
                <a:gridCol w="3962400"/>
              </a:tblGrid>
              <a:tr h="304800">
                <a:tc>
                  <a:txBody>
                    <a:bodyPr/>
                    <a:lstStyle/>
                    <a:p>
                      <a:pPr algn="ctr"/>
                      <a:r>
                        <a:rPr lang="tr-TR" sz="1600" b="1" dirty="0" smtClean="0">
                          <a:solidFill>
                            <a:schemeClr val="bg1"/>
                          </a:solidFill>
                        </a:rPr>
                        <a:t>Yöntem</a:t>
                      </a:r>
                      <a:endParaRPr lang="tr-TR" sz="1600" b="1" dirty="0">
                        <a:solidFill>
                          <a:schemeClr val="bg1"/>
                        </a:solidFill>
                      </a:endParaRPr>
                    </a:p>
                  </a:txBody>
                  <a:tcPr>
                    <a:solidFill>
                      <a:schemeClr val="accent2"/>
                    </a:solidFill>
                  </a:tcPr>
                </a:tc>
                <a:tc>
                  <a:txBody>
                    <a:bodyPr/>
                    <a:lstStyle/>
                    <a:p>
                      <a:pPr algn="ctr"/>
                      <a:r>
                        <a:rPr lang="tr-TR" sz="1600" b="1" dirty="0" smtClean="0">
                          <a:solidFill>
                            <a:schemeClr val="bg1"/>
                          </a:solidFill>
                        </a:rPr>
                        <a:t>Toplam İşlem</a:t>
                      </a:r>
                      <a:r>
                        <a:rPr lang="tr-TR" sz="1600" b="1" baseline="0" dirty="0" smtClean="0">
                          <a:solidFill>
                            <a:schemeClr val="bg1"/>
                          </a:solidFill>
                        </a:rPr>
                        <a:t> Sayısı</a:t>
                      </a:r>
                      <a:endParaRPr lang="tr-TR" sz="1600" b="1" dirty="0">
                        <a:solidFill>
                          <a:schemeClr val="bg1"/>
                        </a:solidFill>
                      </a:endParaRPr>
                    </a:p>
                  </a:txBody>
                  <a:tcPr>
                    <a:solidFill>
                      <a:schemeClr val="accent2"/>
                    </a:solidFill>
                  </a:tcPr>
                </a:tc>
                <a:tc>
                  <a:txBody>
                    <a:bodyPr/>
                    <a:lstStyle/>
                    <a:p>
                      <a:pPr algn="ctr"/>
                      <a:r>
                        <a:rPr lang="tr-TR" sz="1600" b="1" dirty="0" smtClean="0">
                          <a:solidFill>
                            <a:schemeClr val="bg1"/>
                          </a:solidFill>
                        </a:rPr>
                        <a:t>Hata Oranı</a:t>
                      </a:r>
                      <a:endParaRPr lang="tr-TR" sz="1600" b="1" dirty="0">
                        <a:solidFill>
                          <a:schemeClr val="bg1"/>
                        </a:solidFill>
                      </a:endParaRPr>
                    </a:p>
                  </a:txBody>
                  <a:tcPr>
                    <a:solidFill>
                      <a:schemeClr val="accent2"/>
                    </a:solidFill>
                  </a:tcPr>
                </a:tc>
              </a:tr>
              <a:tr h="779221">
                <a:tc>
                  <a:txBody>
                    <a:bodyPr/>
                    <a:lstStyle/>
                    <a:p>
                      <a:r>
                        <a:rPr lang="tr-TR" sz="1600" dirty="0" smtClean="0"/>
                        <a:t>Normal </a:t>
                      </a:r>
                      <a:endParaRPr lang="tr-TR" sz="1600" dirty="0"/>
                    </a:p>
                  </a:txBody>
                  <a:tcPr/>
                </a:tc>
                <a:tc>
                  <a:txBody>
                    <a:bodyPr/>
                    <a:lstStyle/>
                    <a:p>
                      <a:endParaRPr lang="tr-TR" dirty="0"/>
                    </a:p>
                  </a:txBody>
                  <a:tcPr/>
                </a:tc>
                <a:tc>
                  <a:txBody>
                    <a:bodyPr/>
                    <a:lstStyle/>
                    <a:p>
                      <a:endParaRPr lang="tr-TR" dirty="0"/>
                    </a:p>
                  </a:txBody>
                  <a:tcPr/>
                </a:tc>
              </a:tr>
              <a:tr h="838200">
                <a:tc>
                  <a:txBody>
                    <a:bodyPr/>
                    <a:lstStyle/>
                    <a:p>
                      <a:r>
                        <a:rPr lang="tr-TR" sz="1600" dirty="0" smtClean="0"/>
                        <a:t>Monte </a:t>
                      </a:r>
                      <a:r>
                        <a:rPr lang="tr-TR" sz="1600" dirty="0" err="1" smtClean="0"/>
                        <a:t>Carlo</a:t>
                      </a:r>
                      <a:endParaRPr lang="tr-TR" sz="1600" dirty="0"/>
                    </a:p>
                  </a:txBody>
                  <a:tcPr/>
                </a:tc>
                <a:tc>
                  <a:txBody>
                    <a:bodyPr/>
                    <a:lstStyle/>
                    <a:p>
                      <a:endParaRPr lang="tr-TR" dirty="0"/>
                    </a:p>
                  </a:txBody>
                  <a:tcPr/>
                </a:tc>
                <a:tc>
                  <a:txBody>
                    <a:bodyPr/>
                    <a:lstStyle/>
                    <a:p>
                      <a:endParaRPr lang="tr-TR" dirty="0"/>
                    </a:p>
                  </a:txBody>
                  <a:tcPr/>
                </a:tc>
              </a:tr>
            </a:tbl>
          </a:graphicData>
        </a:graphic>
      </p:graphicFrame>
      <p:pic>
        <p:nvPicPr>
          <p:cNvPr id="16" name="Picture 4"/>
          <p:cNvPicPr>
            <a:picLocks noChangeAspect="1" noChangeArrowheads="1"/>
          </p:cNvPicPr>
          <p:nvPr/>
        </p:nvPicPr>
        <p:blipFill>
          <a:blip r:embed="rId4" cstate="print"/>
          <a:srcRect/>
          <a:stretch>
            <a:fillRect/>
          </a:stretch>
        </p:blipFill>
        <p:spPr bwMode="auto">
          <a:xfrm>
            <a:off x="5410200" y="4267200"/>
            <a:ext cx="2781300" cy="685800"/>
          </a:xfrm>
          <a:prstGeom prst="rect">
            <a:avLst/>
          </a:prstGeom>
          <a:noFill/>
          <a:ln w="9525">
            <a:noFill/>
            <a:miter lim="800000"/>
            <a:headEnd/>
            <a:tailEnd/>
          </a:ln>
          <a:effectLst/>
        </p:spPr>
      </p:pic>
      <p:pic>
        <p:nvPicPr>
          <p:cNvPr id="17" name="Picture 5"/>
          <p:cNvPicPr>
            <a:picLocks noChangeAspect="1" noChangeArrowheads="1"/>
          </p:cNvPicPr>
          <p:nvPr/>
        </p:nvPicPr>
        <p:blipFill>
          <a:blip r:embed="rId5" cstate="print"/>
          <a:srcRect/>
          <a:stretch>
            <a:fillRect/>
          </a:stretch>
        </p:blipFill>
        <p:spPr bwMode="auto">
          <a:xfrm>
            <a:off x="5105400" y="5029200"/>
            <a:ext cx="3429000" cy="771525"/>
          </a:xfrm>
          <a:prstGeom prst="rect">
            <a:avLst/>
          </a:prstGeom>
          <a:noFill/>
          <a:ln w="9525">
            <a:noFill/>
            <a:miter lim="800000"/>
            <a:headEnd/>
            <a:tailEnd/>
          </a:ln>
          <a:effectLst/>
        </p:spPr>
      </p:pic>
      <p:pic>
        <p:nvPicPr>
          <p:cNvPr id="21" name="Picture 3"/>
          <p:cNvPicPr>
            <a:picLocks noChangeAspect="1" noChangeArrowheads="1"/>
          </p:cNvPicPr>
          <p:nvPr/>
        </p:nvPicPr>
        <p:blipFill>
          <a:blip r:embed="rId6" cstate="print"/>
          <a:srcRect/>
          <a:stretch>
            <a:fillRect/>
          </a:stretch>
        </p:blipFill>
        <p:spPr bwMode="auto">
          <a:xfrm>
            <a:off x="3048000" y="5334000"/>
            <a:ext cx="1571625" cy="333375"/>
          </a:xfrm>
          <a:prstGeom prst="rect">
            <a:avLst/>
          </a:prstGeom>
          <a:noFill/>
          <a:ln w="9525">
            <a:noFill/>
            <a:miter lim="800000"/>
            <a:headEnd/>
            <a:tailEnd/>
          </a:ln>
          <a:effectLst/>
        </p:spPr>
      </p:pic>
      <p:pic>
        <p:nvPicPr>
          <p:cNvPr id="22" name="Picture 3"/>
          <p:cNvPicPr>
            <a:picLocks noChangeAspect="1" noChangeArrowheads="1"/>
          </p:cNvPicPr>
          <p:nvPr/>
        </p:nvPicPr>
        <p:blipFill>
          <a:blip r:embed="rId6" cstate="print"/>
          <a:srcRect/>
          <a:stretch>
            <a:fillRect/>
          </a:stretch>
        </p:blipFill>
        <p:spPr bwMode="auto">
          <a:xfrm>
            <a:off x="3048000" y="4572000"/>
            <a:ext cx="1571625" cy="333375"/>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685800" y="533400"/>
            <a:ext cx="8458200" cy="990600"/>
          </a:xfrm>
        </p:spPr>
        <p:txBody>
          <a:bodyPr/>
          <a:lstStyle/>
          <a:p>
            <a:pPr eaLnBrk="1" hangingPunct="1"/>
            <a:r>
              <a:rPr lang="tr-TR" sz="3200" dirty="0" smtClean="0"/>
              <a:t>Monte </a:t>
            </a:r>
            <a:r>
              <a:rPr lang="tr-TR" sz="3200" dirty="0" err="1" smtClean="0"/>
              <a:t>Carlo</a:t>
            </a:r>
            <a:r>
              <a:rPr lang="tr-TR" sz="3200" dirty="0" smtClean="0"/>
              <a:t> Yöntemine Ait Teknikler</a:t>
            </a:r>
            <a:endParaRPr lang="en-US" sz="32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7</a:t>
            </a:fld>
            <a:endParaRPr lang="en-US" smtClean="0">
              <a:latin typeface="Gill Sans MT" pitchFamily="34" charset="0"/>
              <a:cs typeface="Arial" charset="0"/>
            </a:endParaRPr>
          </a:p>
        </p:txBody>
      </p:sp>
      <p:sp>
        <p:nvSpPr>
          <p:cNvPr id="15361" name="Content Placeholder 2"/>
          <p:cNvSpPr>
            <a:spLocks noGrp="1"/>
          </p:cNvSpPr>
          <p:nvPr>
            <p:ph sz="quarter" idx="4294967295"/>
          </p:nvPr>
        </p:nvSpPr>
        <p:spPr>
          <a:xfrm>
            <a:off x="0" y="1447800"/>
            <a:ext cx="8229600" cy="4937125"/>
          </a:xfrm>
        </p:spPr>
        <p:txBody>
          <a:bodyPr/>
          <a:lstStyle/>
          <a:p>
            <a:pPr>
              <a:buNone/>
            </a:pPr>
            <a:r>
              <a:rPr lang="tr-TR" sz="1600" b="1" dirty="0" smtClean="0"/>
              <a:t>		</a:t>
            </a:r>
          </a:p>
          <a:p>
            <a:pPr>
              <a:buNone/>
            </a:pPr>
            <a:r>
              <a:rPr lang="tr-TR" sz="1600" b="1" dirty="0" smtClean="0"/>
              <a:t>	</a:t>
            </a: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5" name="Content Placeholder 2"/>
          <p:cNvSpPr txBox="1">
            <a:spLocks/>
          </p:cNvSpPr>
          <p:nvPr/>
        </p:nvSpPr>
        <p:spPr bwMode="auto">
          <a:xfrm>
            <a:off x="457200" y="2209800"/>
            <a:ext cx="4648200" cy="4937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6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kumimoji="0" lang="tr-TR" sz="1600" b="0" i="0" u="none" strike="noStrike" kern="1200" cap="none" spc="0" normalizeH="0" baseline="0" noProof="0" dirty="0" smtClean="0">
                <a:ln>
                  <a:noFill/>
                </a:ln>
                <a:solidFill>
                  <a:schemeClr val="tx1"/>
                </a:solidFill>
                <a:effectLst/>
                <a:uLnTx/>
                <a:uFillTx/>
                <a:latin typeface="Arial" charset="0"/>
                <a:ea typeface="+mn-ea"/>
                <a:cs typeface="+mn-cs"/>
              </a:rPr>
              <a:t>Bu</a:t>
            </a:r>
            <a:r>
              <a:rPr kumimoji="0" lang="tr-TR" sz="1600" b="0" i="0" u="none" strike="noStrike" kern="1200" cap="none" spc="0" normalizeH="0" noProof="0" dirty="0" smtClean="0">
                <a:ln>
                  <a:noFill/>
                </a:ln>
                <a:solidFill>
                  <a:schemeClr val="tx1"/>
                </a:solidFill>
                <a:effectLst/>
                <a:uLnTx/>
                <a:uFillTx/>
                <a:latin typeface="Arial" charset="0"/>
                <a:ea typeface="+mn-ea"/>
                <a:cs typeface="+mn-cs"/>
              </a:rPr>
              <a:t> yöntem uygulanmak istendiğinde, öncelikle seçilen bir dağılım fonksiyonu kullanılarak elde edilen rastgele değerlerden çözüme gidilmeye çalışılır</a:t>
            </a:r>
            <a:r>
              <a:rPr kumimoji="0" lang="tr-TR" sz="1600" b="0" i="0" u="none" strike="noStrike" kern="1200" cap="none" spc="0" normalizeH="0" baseline="0" noProof="0" dirty="0" smtClean="0">
                <a:ln>
                  <a:noFill/>
                </a:ln>
                <a:solidFill>
                  <a:schemeClr val="tx1"/>
                </a:solidFill>
                <a:effectLst/>
                <a:uLnTx/>
                <a:uFillTx/>
                <a:latin typeface="Arial" charset="0"/>
                <a:ea typeface="+mn-ea"/>
                <a:cs typeface="+mn-cs"/>
              </a:rPr>
              <a:t>.</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dirty="0" smtClean="0">
                <a:latin typeface="Arial" charset="0"/>
                <a:cs typeface="+mn-cs"/>
              </a:rPr>
              <a:t>Seçilen rastgele noktalar, eğer f(x) fonksiyonuna ait eğrinin altında kalıyorsa kabul, üstünde ise reddedilerek toplam yapılan denemelerden kaç tanesinin başarılı sonuç verdiği hesaplanır.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kumimoji="0" lang="tr-TR" sz="1600" b="0" i="0" u="none" strike="noStrike" kern="1200" cap="none" spc="0" normalizeH="0" baseline="0" noProof="0" dirty="0" smtClean="0">
                <a:ln>
                  <a:noFill/>
                </a:ln>
                <a:solidFill>
                  <a:schemeClr val="tx1"/>
                </a:solidFill>
                <a:effectLst/>
                <a:uLnTx/>
                <a:uFillTx/>
                <a:latin typeface="Arial" charset="0"/>
                <a:ea typeface="+mn-ea"/>
                <a:cs typeface="+mn-cs"/>
              </a:rPr>
              <a:t>Yapılan işlemler sonucunda</a:t>
            </a:r>
            <a:r>
              <a:rPr lang="tr-TR" sz="1600" baseline="0" dirty="0" smtClean="0">
                <a:latin typeface="Arial" charset="0"/>
                <a:cs typeface="+mn-cs"/>
              </a:rPr>
              <a:t>,</a:t>
            </a:r>
            <a:r>
              <a:rPr lang="tr-TR" sz="1600" dirty="0" smtClean="0">
                <a:latin typeface="Arial" charset="0"/>
                <a:cs typeface="+mn-cs"/>
              </a:rPr>
              <a:t> toplam deneme sayısının başarılı deneme sayısına oranı, toplam alanın integrali alınmak istenen f(x) fonksiyonunun alanına oranını verir.</a:t>
            </a:r>
            <a:endParaRPr kumimoji="0" lang="tr-TR" sz="16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600" b="1" i="0" u="none" strike="noStrike" kern="1200" cap="none" spc="0" normalizeH="0" baseline="0" noProof="0" dirty="0" smtClean="0">
                <a:ln>
                  <a:noFill/>
                </a:ln>
                <a:solidFill>
                  <a:schemeClr val="tx1"/>
                </a:solidFill>
                <a:effectLst/>
                <a:uLnTx/>
                <a:uFillTx/>
                <a:latin typeface="Arial" charset="0"/>
                <a:ea typeface="+mn-ea"/>
                <a:cs typeface="+mn-cs"/>
              </a:rPr>
              <a:t>		</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600" b="1" i="0" u="none" strike="noStrike" kern="1200" cap="none" spc="0" normalizeH="0" baseline="0" noProof="0" dirty="0" smtClean="0">
                <a:ln>
                  <a:noFill/>
                </a:ln>
                <a:solidFill>
                  <a:schemeClr val="tx1"/>
                </a:solidFill>
                <a:effectLst/>
                <a:uLnTx/>
                <a:uFillTx/>
                <a:latin typeface="Arial" charset="0"/>
                <a:ea typeface="+mn-ea"/>
                <a:cs typeface="+mn-cs"/>
              </a:rPr>
              <a:t>	</a:t>
            </a:r>
          </a:p>
        </p:txBody>
      </p:sp>
      <p:pic>
        <p:nvPicPr>
          <p:cNvPr id="3074" name="Picture 2"/>
          <p:cNvPicPr>
            <a:picLocks noChangeAspect="1" noChangeArrowheads="1"/>
          </p:cNvPicPr>
          <p:nvPr/>
        </p:nvPicPr>
        <p:blipFill>
          <a:blip r:embed="rId3" cstate="print"/>
          <a:srcRect/>
          <a:stretch>
            <a:fillRect/>
          </a:stretch>
        </p:blipFill>
        <p:spPr bwMode="auto">
          <a:xfrm>
            <a:off x="5257800" y="2590800"/>
            <a:ext cx="3886200" cy="3733800"/>
          </a:xfrm>
          <a:prstGeom prst="rect">
            <a:avLst/>
          </a:prstGeom>
          <a:noFill/>
          <a:ln w="9525">
            <a:noFill/>
            <a:miter lim="800000"/>
            <a:headEnd/>
            <a:tailEnd/>
          </a:ln>
          <a:effectLst/>
        </p:spPr>
      </p:pic>
      <p:sp>
        <p:nvSpPr>
          <p:cNvPr id="17" name="16 Metin kutusu"/>
          <p:cNvSpPr txBox="1"/>
          <p:nvPr/>
        </p:nvSpPr>
        <p:spPr>
          <a:xfrm>
            <a:off x="1066800" y="1524000"/>
            <a:ext cx="3219792" cy="369332"/>
          </a:xfrm>
          <a:prstGeom prst="rect">
            <a:avLst/>
          </a:prstGeom>
          <a:noFill/>
        </p:spPr>
        <p:txBody>
          <a:bodyPr wrap="none" rtlCol="0">
            <a:spAutoFit/>
          </a:bodyPr>
          <a:lstStyle/>
          <a:p>
            <a:r>
              <a:rPr lang="tr-TR" dirty="0" smtClean="0">
                <a:solidFill>
                  <a:srgbClr val="FF0000"/>
                </a:solidFill>
                <a:latin typeface="+mj-lt"/>
              </a:rPr>
              <a:t>Reddetme (</a:t>
            </a:r>
            <a:r>
              <a:rPr lang="tr-TR" dirty="0" err="1" smtClean="0">
                <a:solidFill>
                  <a:srgbClr val="FF0000"/>
                </a:solidFill>
                <a:latin typeface="+mj-lt"/>
              </a:rPr>
              <a:t>Rejetion</a:t>
            </a:r>
            <a:r>
              <a:rPr lang="tr-TR" dirty="0" smtClean="0">
                <a:solidFill>
                  <a:srgbClr val="FF0000"/>
                </a:solidFill>
                <a:latin typeface="+mj-lt"/>
              </a:rPr>
              <a:t>) Yöntemi</a:t>
            </a:r>
            <a:endParaRPr lang="tr-TR" dirty="0">
              <a:solidFill>
                <a:srgbClr val="FF0000"/>
              </a:solidFill>
              <a:latin typeface="+mj-lt"/>
            </a:endParaRPr>
          </a:p>
        </p:txBody>
      </p:sp>
    </p:spTree>
  </p:cSld>
  <p:clrMapOvr>
    <a:masterClrMapping/>
  </p:clrMapOvr>
  <p:transition>
    <p:strips dir="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685800" y="685800"/>
            <a:ext cx="8458200" cy="990600"/>
          </a:xfrm>
        </p:spPr>
        <p:txBody>
          <a:bodyPr/>
          <a:lstStyle/>
          <a:p>
            <a:pPr eaLnBrk="1" hangingPunct="1"/>
            <a:r>
              <a:rPr lang="tr-TR" sz="3200" dirty="0" smtClean="0"/>
              <a:t>Monte </a:t>
            </a:r>
            <a:r>
              <a:rPr lang="tr-TR" sz="3200" dirty="0" err="1" smtClean="0"/>
              <a:t>Carlo</a:t>
            </a:r>
            <a:r>
              <a:rPr lang="tr-TR" sz="3200" dirty="0" smtClean="0"/>
              <a:t> Yöntemine Ait Teknikler</a:t>
            </a:r>
            <a:endParaRPr lang="en-US" sz="32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8</a:t>
            </a:fld>
            <a:endParaRPr lang="en-US" smtClean="0">
              <a:latin typeface="Gill Sans MT" pitchFamily="34" charset="0"/>
              <a:cs typeface="Arial" charset="0"/>
            </a:endParaRPr>
          </a:p>
        </p:txBody>
      </p:sp>
      <p:sp>
        <p:nvSpPr>
          <p:cNvPr id="15361" name="Content Placeholder 2"/>
          <p:cNvSpPr>
            <a:spLocks noGrp="1"/>
          </p:cNvSpPr>
          <p:nvPr>
            <p:ph sz="quarter" idx="4294967295"/>
          </p:nvPr>
        </p:nvSpPr>
        <p:spPr>
          <a:xfrm>
            <a:off x="0" y="1447800"/>
            <a:ext cx="8229600" cy="4937125"/>
          </a:xfrm>
        </p:spPr>
        <p:txBody>
          <a:bodyPr/>
          <a:lstStyle/>
          <a:p>
            <a:pPr>
              <a:buNone/>
            </a:pPr>
            <a:r>
              <a:rPr lang="tr-TR" sz="1600" b="1" dirty="0" smtClean="0"/>
              <a:t>		</a:t>
            </a:r>
          </a:p>
          <a:p>
            <a:pPr>
              <a:buNone/>
            </a:pPr>
            <a:r>
              <a:rPr lang="tr-TR" sz="1600" b="1" dirty="0" smtClean="0"/>
              <a:t>	</a:t>
            </a:r>
          </a:p>
        </p:txBody>
      </p:sp>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15" name="Content Placeholder 2"/>
          <p:cNvSpPr txBox="1">
            <a:spLocks/>
          </p:cNvSpPr>
          <p:nvPr/>
        </p:nvSpPr>
        <p:spPr bwMode="auto">
          <a:xfrm>
            <a:off x="838200" y="2743200"/>
            <a:ext cx="4114800" cy="4937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6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dirty="0" smtClean="0">
                <a:latin typeface="Arial" charset="0"/>
                <a:cs typeface="+mn-cs"/>
              </a:rPr>
              <a:t>Bu yöntem, bir veya daha fazla keskin tepesi olan fonksiyonlar için uygun bir yöntem değildir.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kumimoji="0" lang="tr-TR" sz="1600" b="0" i="0" u="none" strike="noStrike" kern="1200" cap="none" spc="0" normalizeH="0" baseline="0" noProof="0" dirty="0" smtClean="0">
                <a:ln>
                  <a:noFill/>
                </a:ln>
                <a:solidFill>
                  <a:schemeClr val="tx1"/>
                </a:solidFill>
                <a:effectLst/>
                <a:uLnTx/>
                <a:uFillTx/>
                <a:latin typeface="Arial" charset="0"/>
                <a:ea typeface="+mn-ea"/>
                <a:cs typeface="+mn-cs"/>
              </a:rPr>
              <a:t>Ayrıca</a:t>
            </a:r>
            <a:r>
              <a:rPr kumimoji="0" lang="tr-TR" sz="1600" b="0" i="0" u="none" strike="noStrike" kern="1200" cap="none" spc="0" normalizeH="0" noProof="0" dirty="0" smtClean="0">
                <a:ln>
                  <a:noFill/>
                </a:ln>
                <a:solidFill>
                  <a:schemeClr val="tx1"/>
                </a:solidFill>
                <a:effectLst/>
                <a:uLnTx/>
                <a:uFillTx/>
                <a:latin typeface="Arial" charset="0"/>
                <a:ea typeface="+mn-ea"/>
                <a:cs typeface="+mn-cs"/>
              </a:rPr>
              <a:t> reddetme yönteminde analitik düzlem üzerinde bölge sınırları yanlış belirlenmiş ise reddedilen noktalar vakit kaybına sebep olur</a:t>
            </a:r>
            <a:endParaRPr kumimoji="0" lang="tr-TR" sz="16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600" b="1" i="0" u="none" strike="noStrike" kern="1200" cap="none" spc="0" normalizeH="0" baseline="0" noProof="0" dirty="0" smtClean="0">
                <a:ln>
                  <a:noFill/>
                </a:ln>
                <a:solidFill>
                  <a:schemeClr val="tx1"/>
                </a:solidFill>
                <a:effectLst/>
                <a:uLnTx/>
                <a:uFillTx/>
                <a:latin typeface="Arial" charset="0"/>
                <a:ea typeface="+mn-ea"/>
                <a:cs typeface="+mn-cs"/>
              </a:rPr>
              <a:t>		</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600" b="1" i="0" u="none" strike="noStrike" kern="1200" cap="none" spc="0" normalizeH="0" baseline="0" noProof="0" dirty="0" smtClean="0">
                <a:ln>
                  <a:noFill/>
                </a:ln>
                <a:solidFill>
                  <a:schemeClr val="tx1"/>
                </a:solidFill>
                <a:effectLst/>
                <a:uLnTx/>
                <a:uFillTx/>
                <a:latin typeface="Arial" charset="0"/>
                <a:ea typeface="+mn-ea"/>
                <a:cs typeface="+mn-cs"/>
              </a:rPr>
              <a:t>	</a:t>
            </a:r>
          </a:p>
        </p:txBody>
      </p:sp>
      <p:sp>
        <p:nvSpPr>
          <p:cNvPr id="17" name="16 Metin kutusu"/>
          <p:cNvSpPr txBox="1"/>
          <p:nvPr/>
        </p:nvSpPr>
        <p:spPr>
          <a:xfrm>
            <a:off x="1066800" y="1600200"/>
            <a:ext cx="3219792" cy="369332"/>
          </a:xfrm>
          <a:prstGeom prst="rect">
            <a:avLst/>
          </a:prstGeom>
          <a:noFill/>
        </p:spPr>
        <p:txBody>
          <a:bodyPr wrap="none" rtlCol="0">
            <a:spAutoFit/>
          </a:bodyPr>
          <a:lstStyle/>
          <a:p>
            <a:r>
              <a:rPr lang="tr-TR" dirty="0" smtClean="0">
                <a:solidFill>
                  <a:srgbClr val="FF0000"/>
                </a:solidFill>
                <a:latin typeface="+mj-lt"/>
              </a:rPr>
              <a:t>Reddetme (</a:t>
            </a:r>
            <a:r>
              <a:rPr lang="tr-TR" dirty="0" err="1" smtClean="0">
                <a:solidFill>
                  <a:srgbClr val="FF0000"/>
                </a:solidFill>
                <a:latin typeface="+mj-lt"/>
              </a:rPr>
              <a:t>Rejetion</a:t>
            </a:r>
            <a:r>
              <a:rPr lang="tr-TR" dirty="0" smtClean="0">
                <a:solidFill>
                  <a:srgbClr val="FF0000"/>
                </a:solidFill>
                <a:latin typeface="+mj-lt"/>
              </a:rPr>
              <a:t>) Yöntemi</a:t>
            </a:r>
            <a:endParaRPr lang="tr-TR" dirty="0">
              <a:solidFill>
                <a:srgbClr val="FF0000"/>
              </a:solidFill>
              <a:latin typeface="+mj-lt"/>
            </a:endParaRPr>
          </a:p>
        </p:txBody>
      </p:sp>
      <p:pic>
        <p:nvPicPr>
          <p:cNvPr id="1026" name="Picture 2"/>
          <p:cNvPicPr>
            <a:picLocks noChangeAspect="1" noChangeArrowheads="1"/>
          </p:cNvPicPr>
          <p:nvPr/>
        </p:nvPicPr>
        <p:blipFill>
          <a:blip r:embed="rId3" cstate="print"/>
          <a:srcRect/>
          <a:stretch>
            <a:fillRect/>
          </a:stretch>
        </p:blipFill>
        <p:spPr bwMode="auto">
          <a:xfrm>
            <a:off x="5029200" y="2971800"/>
            <a:ext cx="3810000" cy="2362200"/>
          </a:xfrm>
          <a:prstGeom prst="rect">
            <a:avLst/>
          </a:prstGeom>
          <a:noFill/>
          <a:ln w="9525">
            <a:noFill/>
            <a:miter lim="800000"/>
            <a:headEnd/>
            <a:tailEnd/>
          </a:ln>
          <a:effectLst/>
        </p:spPr>
      </p:pic>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p:cNvSpPr>
          <p:nvPr>
            <p:ph type="title"/>
          </p:nvPr>
        </p:nvSpPr>
        <p:spPr>
          <a:xfrm>
            <a:off x="762000" y="457200"/>
            <a:ext cx="8458200" cy="990600"/>
          </a:xfrm>
        </p:spPr>
        <p:txBody>
          <a:bodyPr/>
          <a:lstStyle/>
          <a:p>
            <a:pPr eaLnBrk="1" hangingPunct="1"/>
            <a:r>
              <a:rPr lang="tr-TR" sz="3200" dirty="0" smtClean="0"/>
              <a:t>Monte </a:t>
            </a:r>
            <a:r>
              <a:rPr lang="tr-TR" sz="3200" dirty="0" err="1" smtClean="0"/>
              <a:t>Carlo</a:t>
            </a:r>
            <a:r>
              <a:rPr lang="tr-TR" sz="3200" dirty="0" smtClean="0"/>
              <a:t> Yöntemine Ait Teknikler</a:t>
            </a:r>
            <a:endParaRPr lang="en-US" sz="3200" dirty="0" smtClean="0"/>
          </a:p>
        </p:txBody>
      </p:sp>
      <p:sp>
        <p:nvSpPr>
          <p:cNvPr id="15362" name="Slide Number Placeholder 3"/>
          <p:cNvSpPr>
            <a:spLocks noGrp="1"/>
          </p:cNvSpPr>
          <p:nvPr>
            <p:ph type="sldNum" sz="quarter" idx="12"/>
          </p:nvPr>
        </p:nvSpPr>
        <p:spPr bwMode="auto">
          <a:noFill/>
          <a:ln>
            <a:miter lim="800000"/>
            <a:headEnd/>
            <a:tailEnd/>
          </a:ln>
        </p:spPr>
        <p:txBody>
          <a:bodyPr wrap="square" lIns="91440" tIns="45720" rIns="91440" bIns="45720" numCol="1" anchor="t" anchorCtr="0" compatLnSpc="1">
            <a:prstTxWarp prst="textNoShape">
              <a:avLst/>
            </a:prstTxWarp>
          </a:bodyPr>
          <a:lstStyle/>
          <a:p>
            <a:pPr fontAlgn="base">
              <a:spcBef>
                <a:spcPct val="0"/>
              </a:spcBef>
              <a:spcAft>
                <a:spcPct val="0"/>
              </a:spcAft>
            </a:pPr>
            <a:fld id="{A533D2CB-1BBF-4AA6-8970-C69FC2EAA910}" type="slidenum">
              <a:rPr lang="en-US" smtClean="0">
                <a:latin typeface="Gill Sans MT" pitchFamily="34" charset="0"/>
                <a:cs typeface="Arial" charset="0"/>
              </a:rPr>
              <a:pPr fontAlgn="base">
                <a:spcBef>
                  <a:spcPct val="0"/>
                </a:spcBef>
                <a:spcAft>
                  <a:spcPct val="0"/>
                </a:spcAft>
              </a:pPr>
              <a:t>9</a:t>
            </a:fld>
            <a:endParaRPr lang="en-US" smtClean="0">
              <a:latin typeface="Gill Sans MT" pitchFamily="34" charset="0"/>
              <a:cs typeface="Arial" charset="0"/>
            </a:endParaRPr>
          </a:p>
        </p:txBody>
      </p:sp>
      <p:pic>
        <p:nvPicPr>
          <p:cNvPr id="2050" name="Picture 2"/>
          <p:cNvPicPr>
            <a:picLocks noGrp="1" noChangeAspect="1" noChangeArrowheads="1"/>
          </p:cNvPicPr>
          <p:nvPr>
            <p:ph sz="quarter" idx="4294967295"/>
          </p:nvPr>
        </p:nvPicPr>
        <p:blipFill>
          <a:blip r:embed="rId3" cstate="print"/>
          <a:srcRect/>
          <a:stretch>
            <a:fillRect/>
          </a:stretch>
        </p:blipFill>
        <p:spPr bwMode="auto">
          <a:xfrm>
            <a:off x="5334000" y="2895600"/>
            <a:ext cx="3810000" cy="2438400"/>
          </a:xfrm>
          <a:prstGeom prst="rect">
            <a:avLst/>
          </a:prstGeom>
          <a:noFill/>
          <a:ln w="9525">
            <a:noFill/>
            <a:miter lim="800000"/>
            <a:headEnd/>
            <a:tailEnd/>
          </a:ln>
          <a:effectLst/>
        </p:spPr>
      </p:pic>
      <p:sp>
        <p:nvSpPr>
          <p:cNvPr id="7" name="6 Metin kutusu"/>
          <p:cNvSpPr txBox="1"/>
          <p:nvPr/>
        </p:nvSpPr>
        <p:spPr>
          <a:xfrm>
            <a:off x="7086600" y="3733800"/>
            <a:ext cx="1752600" cy="369332"/>
          </a:xfrm>
          <a:prstGeom prst="rect">
            <a:avLst/>
          </a:prstGeom>
          <a:solidFill>
            <a:schemeClr val="bg1"/>
          </a:solidFill>
        </p:spPr>
        <p:txBody>
          <a:bodyPr wrap="square" rtlCol="0">
            <a:spAutoFit/>
          </a:bodyPr>
          <a:lstStyle/>
          <a:p>
            <a:endParaRPr lang="tr-TR" dirty="0"/>
          </a:p>
        </p:txBody>
      </p:sp>
      <p:sp>
        <p:nvSpPr>
          <p:cNvPr id="8" name="7 Metin kutusu"/>
          <p:cNvSpPr txBox="1"/>
          <p:nvPr/>
        </p:nvSpPr>
        <p:spPr>
          <a:xfrm>
            <a:off x="7391400" y="1524000"/>
            <a:ext cx="1752600" cy="369332"/>
          </a:xfrm>
          <a:prstGeom prst="rect">
            <a:avLst/>
          </a:prstGeom>
          <a:solidFill>
            <a:schemeClr val="bg1"/>
          </a:solidFill>
        </p:spPr>
        <p:txBody>
          <a:bodyPr wrap="square" rtlCol="0">
            <a:spAutoFit/>
          </a:bodyPr>
          <a:lstStyle/>
          <a:p>
            <a:endParaRPr lang="tr-TR" dirty="0"/>
          </a:p>
        </p:txBody>
      </p:sp>
      <p:sp>
        <p:nvSpPr>
          <p:cNvPr id="15" name="Content Placeholder 2"/>
          <p:cNvSpPr txBox="1">
            <a:spLocks/>
          </p:cNvSpPr>
          <p:nvPr/>
        </p:nvSpPr>
        <p:spPr bwMode="auto">
          <a:xfrm>
            <a:off x="762000" y="2362200"/>
            <a:ext cx="4495800" cy="4937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600"/>
              </a:spcBef>
              <a:spcAft>
                <a:spcPct val="0"/>
              </a:spcAft>
              <a:buClr>
                <a:schemeClr val="accent1"/>
              </a:buClr>
              <a:buSzPct val="76000"/>
              <a:buFont typeface="Wingdings 3" pitchFamily="18" charset="2"/>
              <a:buNone/>
              <a:tabLst/>
              <a:defRPr/>
            </a:pPr>
            <a:endParaRPr kumimoji="0" lang="tr-TR" sz="16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lang="tr-TR" sz="1600" dirty="0" smtClean="0">
                <a:latin typeface="Arial" charset="0"/>
                <a:cs typeface="+mn-cs"/>
              </a:rPr>
              <a:t>Ortalama yöntemi de rastgele seçilen sayılar/noktalar üzerinde işlem yapar.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r>
              <a:rPr kumimoji="0" lang="tr-TR" sz="1600" b="0" i="0" u="none" strike="noStrike" kern="1200" cap="none" spc="0" normalizeH="0" baseline="0" noProof="0" dirty="0" smtClean="0">
                <a:ln>
                  <a:noFill/>
                </a:ln>
                <a:solidFill>
                  <a:schemeClr val="tx1"/>
                </a:solidFill>
                <a:effectLst/>
                <a:uLnTx/>
                <a:uFillTx/>
                <a:latin typeface="Arial" charset="0"/>
                <a:ea typeface="+mn-ea"/>
                <a:cs typeface="+mn-cs"/>
              </a:rPr>
              <a:t>Reddetme</a:t>
            </a:r>
            <a:r>
              <a:rPr kumimoji="0" lang="tr-TR" sz="1600" b="0" i="0" u="none" strike="noStrike" kern="1200" cap="none" spc="0" normalizeH="0" noProof="0" dirty="0" smtClean="0">
                <a:ln>
                  <a:noFill/>
                </a:ln>
                <a:solidFill>
                  <a:schemeClr val="tx1"/>
                </a:solidFill>
                <a:effectLst/>
                <a:uLnTx/>
                <a:uFillTx/>
                <a:latin typeface="Arial" charset="0"/>
                <a:ea typeface="+mn-ea"/>
                <a:cs typeface="+mn-cs"/>
              </a:rPr>
              <a:t> yönteminden farklı olarak, alan taramak yerine, seçilen noktalardaki fonksiyonun değerinden yola çıkarak sonucu bulmaya çalışır.</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tabLst/>
              <a:defRPr/>
            </a:pPr>
            <a:endParaRPr kumimoji="0" lang="tr-TR" sz="1600" b="0" i="0" u="none" strike="noStrike" kern="1200" cap="none" spc="0" normalizeH="0" baseline="0" noProof="0" dirty="0" smtClean="0">
              <a:ln>
                <a:noFill/>
              </a:ln>
              <a:solidFill>
                <a:schemeClr val="tx1"/>
              </a:solidFill>
              <a:effectLst/>
              <a:uLnTx/>
              <a:uFillTx/>
              <a:latin typeface="Arial" charset="0"/>
              <a:ea typeface="+mn-ea"/>
              <a:cs typeface="+mn-cs"/>
            </a:endParaRP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600" b="1" i="0" u="none" strike="noStrike" kern="1200" cap="none" spc="0" normalizeH="0" baseline="0" noProof="0" dirty="0" smtClean="0">
                <a:ln>
                  <a:noFill/>
                </a:ln>
                <a:solidFill>
                  <a:schemeClr val="tx1"/>
                </a:solidFill>
                <a:effectLst/>
                <a:uLnTx/>
                <a:uFillTx/>
                <a:latin typeface="Arial" charset="0"/>
                <a:ea typeface="+mn-ea"/>
                <a:cs typeface="+mn-cs"/>
              </a:rPr>
              <a:t>		</a:t>
            </a:r>
          </a:p>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itchFamily="18" charset="2"/>
              <a:buNone/>
              <a:tabLst/>
              <a:defRPr/>
            </a:pPr>
            <a:r>
              <a:rPr kumimoji="0" lang="tr-TR" sz="1600" b="1" i="0" u="none" strike="noStrike" kern="1200" cap="none" spc="0" normalizeH="0" baseline="0" noProof="0" dirty="0" smtClean="0">
                <a:ln>
                  <a:noFill/>
                </a:ln>
                <a:solidFill>
                  <a:schemeClr val="tx1"/>
                </a:solidFill>
                <a:effectLst/>
                <a:uLnTx/>
                <a:uFillTx/>
                <a:latin typeface="Arial" charset="0"/>
                <a:ea typeface="+mn-ea"/>
                <a:cs typeface="+mn-cs"/>
              </a:rPr>
              <a:t>	</a:t>
            </a:r>
          </a:p>
        </p:txBody>
      </p:sp>
      <p:sp>
        <p:nvSpPr>
          <p:cNvPr id="17" name="16 Metin kutusu"/>
          <p:cNvSpPr txBox="1"/>
          <p:nvPr/>
        </p:nvSpPr>
        <p:spPr>
          <a:xfrm>
            <a:off x="1143000" y="1524000"/>
            <a:ext cx="3292568" cy="369332"/>
          </a:xfrm>
          <a:prstGeom prst="rect">
            <a:avLst/>
          </a:prstGeom>
          <a:noFill/>
        </p:spPr>
        <p:txBody>
          <a:bodyPr wrap="none" rtlCol="0">
            <a:spAutoFit/>
          </a:bodyPr>
          <a:lstStyle/>
          <a:p>
            <a:r>
              <a:rPr lang="tr-TR" dirty="0" smtClean="0">
                <a:solidFill>
                  <a:srgbClr val="FF0000"/>
                </a:solidFill>
                <a:latin typeface="+mj-lt"/>
              </a:rPr>
              <a:t>Ortalama (</a:t>
            </a:r>
            <a:r>
              <a:rPr lang="tr-TR" dirty="0" err="1" smtClean="0">
                <a:solidFill>
                  <a:srgbClr val="FF0000"/>
                </a:solidFill>
                <a:latin typeface="+mj-lt"/>
              </a:rPr>
              <a:t>Averaging</a:t>
            </a:r>
            <a:r>
              <a:rPr lang="tr-TR" dirty="0" smtClean="0">
                <a:solidFill>
                  <a:srgbClr val="FF0000"/>
                </a:solidFill>
                <a:latin typeface="+mj-lt"/>
              </a:rPr>
              <a:t>) Yöntemi</a:t>
            </a:r>
            <a:endParaRPr lang="tr-TR" dirty="0">
              <a:solidFill>
                <a:srgbClr val="FF0000"/>
              </a:solidFill>
              <a:latin typeface="+mj-lt"/>
            </a:endParaRPr>
          </a:p>
        </p:txBody>
      </p:sp>
    </p:spTree>
  </p:cSld>
  <p:clrMapOvr>
    <a:masterClrMapping/>
  </p:clrMapOvr>
  <p:transition>
    <p:strips dir="rd"/>
  </p:transition>
  <p:timing>
    <p:tnLst>
      <p:par>
        <p:cTn id="1" dur="indefinite" restart="never" nodeType="tmRoot"/>
      </p:par>
    </p:tnLst>
  </p:timing>
</p:sld>
</file>

<file path=ppt/theme/theme1.xml><?xml version="1.0" encoding="utf-8"?>
<a:theme xmlns:a="http://schemas.openxmlformats.org/drawingml/2006/main" name="Tema1">
  <a:themeElements>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Kapsüller">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txDef>
      <a:spPr bwMode="auto">
        <a:solidFill>
          <a:schemeClr val="tx1">
            <a:lumMod val="20000"/>
            <a:lumOff val="80000"/>
          </a:schemeClr>
        </a:solidFill>
        <a:ln w="38100">
          <a:solidFill>
            <a:srgbClr val="0070C0"/>
          </a:solidFill>
          <a:miter lim="800000"/>
          <a:headEnd/>
          <a:tailEnd/>
        </a:ln>
        <a:effectLst/>
      </a:spPr>
      <a:bodyPr wrap="square">
        <a:spAutoFit/>
      </a:bodyPr>
      <a:lstStyle>
        <a:defPPr algn="l">
          <a:spcBef>
            <a:spcPct val="20000"/>
          </a:spcBef>
          <a:buClr>
            <a:schemeClr val="tx1"/>
          </a:buClr>
          <a:buSzPct val="75000"/>
          <a:buFont typeface="Wingdings" pitchFamily="2" charset="2"/>
          <a:buNone/>
          <a:defRPr sz="2400" dirty="0" smtClean="0"/>
        </a:defPPr>
      </a:lstStyle>
    </a:txDef>
  </a:objectDefaults>
  <a:extraClrSchemeLst>
    <a:extraClrScheme>
      <a:clrScheme name="Kapsüller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Kapsüller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Kapsüller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Kapsüller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Kapsüller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Kapsüller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Kapsüller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Kapsüller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Tema1</Template>
  <TotalTime>7850</TotalTime>
  <Words>1215</Words>
  <PresentationFormat>Ekran Gösterisi (4:3)</PresentationFormat>
  <Paragraphs>215</Paragraphs>
  <Slides>21</Slides>
  <Notes>20</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Tema1</vt:lpstr>
      <vt:lpstr>PowerPoint Sunusu</vt:lpstr>
      <vt:lpstr>İÇERİK</vt:lpstr>
      <vt:lpstr>Monte Carlo Simülasyonu/Benzetimi</vt:lpstr>
      <vt:lpstr>Monte Carlo Simülasyonu/Benzetimi</vt:lpstr>
      <vt:lpstr>Monte Carlo Yöntemi ile Sayısal İntegrasyon ve Hata Değerlendirmesi</vt:lpstr>
      <vt:lpstr>Monte Carlo Yöntemi ile Sayısal İntegrasyon ve Hata Değerlendirmesi</vt:lpstr>
      <vt:lpstr>Monte Carlo Yöntemine Ait Teknikler</vt:lpstr>
      <vt:lpstr>Monte Carlo Yöntemine Ait Teknikler</vt:lpstr>
      <vt:lpstr>Monte Carlo Yöntemine Ait Teknikler</vt:lpstr>
      <vt:lpstr>Monte Carlo Yöntemine Ait Teknikler</vt:lpstr>
      <vt:lpstr>Monte Carlo Yöntemine Ait Teknikler</vt:lpstr>
      <vt:lpstr>Monte Carlo Yöntemi ile Pi (π) Sayısının Tahmini</vt:lpstr>
      <vt:lpstr>Monte Carlo Yöntemi ile Pi (π) Sayısının Tahmini</vt:lpstr>
      <vt:lpstr>Monte Carlo Yöntemi ile Pi (π) Sayısının Tahmini</vt:lpstr>
      <vt:lpstr>Monte Carlo Yöntemi ile Pi (π) Sayısının Tahmini</vt:lpstr>
      <vt:lpstr>Monte Carlo Yöntemi ile Pi (π) Sayısının Tahmini</vt:lpstr>
      <vt:lpstr>Monte Carlo Yöntemi ile Pi (π) Sayısının Tahmini</vt:lpstr>
      <vt:lpstr>Monte Carlo Yöntemi ile Pi (π) Sayısının Tahmini</vt:lpstr>
      <vt:lpstr>Monte Carlo Yöntemi ile Pi (π) Sayısının Tahmini</vt:lpstr>
      <vt:lpstr>Monte Carlo Yöntemi ile Pi (π) Sayısının Tahmini</vt:lpstr>
      <vt:lpstr>Kaynaklar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2009-05-12T08:48:45Z</dcterms:created>
  <dcterms:modified xsi:type="dcterms:W3CDTF">2013-07-05T15:31:20Z</dcterms:modified>
</cp:coreProperties>
</file>