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59" r:id="rId3"/>
    <p:sldId id="261" r:id="rId4"/>
    <p:sldId id="265" r:id="rId5"/>
    <p:sldId id="267" r:id="rId6"/>
    <p:sldId id="268" r:id="rId7"/>
    <p:sldId id="269" r:id="rId8"/>
    <p:sldId id="270" r:id="rId9"/>
    <p:sldId id="271" r:id="rId10"/>
    <p:sldId id="272" r:id="rId11"/>
    <p:sldId id="273" r:id="rId12"/>
    <p:sldId id="274" r:id="rId13"/>
    <p:sldId id="266"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BB5"/>
    <a:srgbClr val="0E63E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689" autoAdjust="0"/>
  </p:normalViewPr>
  <p:slideViewPr>
    <p:cSldViewPr>
      <p:cViewPr varScale="1">
        <p:scale>
          <a:sx n="70" d="100"/>
          <a:sy n="70" d="100"/>
        </p:scale>
        <p:origin x="-1230" y="-90"/>
      </p:cViewPr>
      <p:guideLst>
        <p:guide orient="horz" pos="2160"/>
        <p:guide pos="2880"/>
      </p:guideLst>
    </p:cSldViewPr>
  </p:slideViewPr>
  <p:outlineViewPr>
    <p:cViewPr>
      <p:scale>
        <a:sx n="33" d="100"/>
        <a:sy n="33" d="100"/>
      </p:scale>
      <p:origin x="0" y="49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a:solidFill>
                  <a:schemeClr val="bg1"/>
                </a:solidFill>
              </a:defRPr>
            </a:lvl1pPr>
          </a:lstStyle>
          <a:p>
            <a:fld id="{FB804200-EB32-4E06-BA0C-A7769D6C8B9F}" type="datetimeFigureOut">
              <a:rPr lang="tr-TR" smtClean="0"/>
              <a:pPr/>
              <a:t>05.07.2013</a:t>
            </a:fld>
            <a:endParaRPr lang="tr-TR"/>
          </a:p>
        </p:txBody>
      </p:sp>
      <p:sp>
        <p:nvSpPr>
          <p:cNvPr id="11" name="Rectangle 10"/>
          <p:cNvSpPr>
            <a:spLocks noGrp="1" noChangeArrowheads="1"/>
          </p:cNvSpPr>
          <p:nvPr>
            <p:ph type="ftr" sz="quarter" idx="11"/>
          </p:nvPr>
        </p:nvSpPr>
        <p:spPr/>
        <p:txBody>
          <a:bodyPr/>
          <a:lstStyle>
            <a:lvl1pPr algn="r">
              <a:defRPr/>
            </a:lvl1pPr>
          </a:lstStyle>
          <a:p>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8" name="Rectangle 12"/>
          <p:cNvSpPr>
            <a:spLocks noGrp="1" noChangeArrowheads="1"/>
          </p:cNvSpPr>
          <p:nvPr>
            <p:ph type="ftr" sz="quarter" idx="11"/>
          </p:nvPr>
        </p:nvSpPr>
        <p:spPr>
          <a:ln/>
        </p:spPr>
        <p:txBody>
          <a:bodyPr/>
          <a:lstStyle>
            <a:lvl1pPr>
              <a:defRPr/>
            </a:lvl1pPr>
          </a:lstStyle>
          <a:p>
            <a:endParaRPr lang="tr-TR"/>
          </a:p>
        </p:txBody>
      </p:sp>
      <p:sp>
        <p:nvSpPr>
          <p:cNvPr id="9"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4" name="Rectangle 12"/>
          <p:cNvSpPr>
            <a:spLocks noGrp="1" noChangeArrowheads="1"/>
          </p:cNvSpPr>
          <p:nvPr>
            <p:ph type="ftr" sz="quarter" idx="11"/>
          </p:nvPr>
        </p:nvSpPr>
        <p:spPr>
          <a:ln/>
        </p:spPr>
        <p:txBody>
          <a:bodyPr/>
          <a:lstStyle>
            <a:lvl1pPr>
              <a:defRPr/>
            </a:lvl1pPr>
          </a:lstStyle>
          <a:p>
            <a:endParaRPr lang="tr-TR"/>
          </a:p>
        </p:txBody>
      </p:sp>
      <p:sp>
        <p:nvSpPr>
          <p:cNvPr id="5"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3" name="Rectangle 12"/>
          <p:cNvSpPr>
            <a:spLocks noGrp="1" noChangeArrowheads="1"/>
          </p:cNvSpPr>
          <p:nvPr>
            <p:ph type="ftr" sz="quarter" idx="11"/>
          </p:nvPr>
        </p:nvSpPr>
        <p:spPr>
          <a:ln/>
        </p:spPr>
        <p:txBody>
          <a:bodyPr/>
          <a:lstStyle>
            <a:lvl1pPr>
              <a:defRPr/>
            </a:lvl1pPr>
          </a:lstStyle>
          <a:p>
            <a:endParaRPr lang="tr-TR"/>
          </a:p>
        </p:txBody>
      </p:sp>
      <p:sp>
        <p:nvSpPr>
          <p:cNvPr id="4"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B804200-EB32-4E06-BA0C-A7769D6C8B9F}" type="datetimeFigureOut">
              <a:rPr lang="tr-TR" smtClean="0"/>
              <a:pPr/>
              <a:t>05.07.2013</a:t>
            </a:fld>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C0467616-20E5-4F83-ABA4-062DC95AE5D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strips dir="rd"/>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212976"/>
            <a:ext cx="8606190" cy="677108"/>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spcBef>
                <a:spcPct val="20000"/>
              </a:spcBef>
              <a:buClr>
                <a:schemeClr val="tx1"/>
              </a:buClr>
              <a:buSzPct val="75000"/>
            </a:pPr>
            <a:r>
              <a:rPr lang="tr-TR" sz="1900" b="1" dirty="0" smtClean="0">
                <a:solidFill>
                  <a:srgbClr val="FF0000"/>
                </a:solidFill>
                <a:latin typeface="Times New Roman" pitchFamily="18" charset="0"/>
                <a:cs typeface="Times New Roman" pitchFamily="18" charset="0"/>
              </a:rPr>
              <a:t>KONU : </a:t>
            </a:r>
            <a:r>
              <a:rPr lang="tr-TR" sz="1900" b="1" dirty="0" smtClean="0">
                <a:solidFill>
                  <a:schemeClr val="tx1"/>
                </a:solidFill>
                <a:latin typeface="Times New Roman" pitchFamily="18" charset="0"/>
                <a:cs typeface="Times New Roman" pitchFamily="18" charset="0"/>
              </a:rPr>
              <a:t>BENZETİM SONUÇLARININ ONAYI, EĞRİ UYDURMA VE     DOĞRUSAL REGRASYON</a:t>
            </a: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3100" dirty="0" smtClean="0"/>
              <a:t>En Küçük Kareler Yöntemi</a:t>
            </a:r>
            <a:endParaRPr lang="tr-TR" dirty="0"/>
          </a:p>
        </p:txBody>
      </p:sp>
      <p:sp>
        <p:nvSpPr>
          <p:cNvPr id="2" name="1 İçerik Yer Tutucusu"/>
          <p:cNvSpPr>
            <a:spLocks noGrp="1"/>
          </p:cNvSpPr>
          <p:nvPr>
            <p:ph idx="1"/>
          </p:nvPr>
        </p:nvSpPr>
        <p:spPr/>
        <p:txBody>
          <a:bodyPr>
            <a:normAutofit fontScale="92500" lnSpcReduction="10000"/>
          </a:bodyPr>
          <a:lstStyle/>
          <a:p>
            <a:r>
              <a:rPr lang="tr-TR" b="1" dirty="0" smtClean="0"/>
              <a:t>En küçük kareler yöntemi</a:t>
            </a:r>
            <a:r>
              <a:rPr lang="tr-TR" dirty="0" smtClean="0"/>
              <a:t>, birbirine bağlı olarak değişen iki fiziksel büyüklük arasındaki matematiksel bağlantıyı, mümkün olduğunca gerçeğe uygun bir denklem olarak yazmak için kullanılan, standart bir regresyon yöntemidir. Bir başka deyişle bu yöntem, ölçüm sonucu elde edilmiş veri noktalarına "mümkün olduğu kadar yakın" geçecek bir fonksiyon eğrisi bulmaya yarar. En küçük kareler yöntemi, regresyon için optimal bir yöntemdir.</a:t>
            </a:r>
          </a:p>
          <a:p>
            <a:endParaRPr lang="tr-TR" dirty="0"/>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print"/>
          <a:srcRect/>
          <a:stretch>
            <a:fillRect/>
          </a:stretch>
        </p:blipFill>
        <p:spPr bwMode="auto">
          <a:xfrm>
            <a:off x="611560" y="718684"/>
            <a:ext cx="7848872" cy="501616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683568" y="4869160"/>
            <a:ext cx="8085584" cy="1287016"/>
          </a:xfrm>
        </p:spPr>
        <p:txBody>
          <a:bodyPr>
            <a:normAutofit/>
          </a:bodyPr>
          <a:lstStyle/>
          <a:p>
            <a:r>
              <a:rPr lang="tr-TR" sz="2000" dirty="0" smtClean="0"/>
              <a:t>Mavi noktalar ölçümle elde edilmiş veri noktalarını, kırmızı çizgi ise en küçük kareler yöntemi ile bulunmuş teorik bağlantıyı ifade eder</a:t>
            </a:r>
            <a:endParaRPr lang="tr-TR" sz="2000"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1619672" y="548680"/>
            <a:ext cx="5356932" cy="4525962"/>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KAYNAKLAR</a:t>
            </a:r>
            <a:endParaRPr lang="tr-TR" dirty="0"/>
          </a:p>
        </p:txBody>
      </p:sp>
      <p:sp>
        <p:nvSpPr>
          <p:cNvPr id="2" name="1 İçerik Yer Tutucusu"/>
          <p:cNvSpPr>
            <a:spLocks noGrp="1"/>
          </p:cNvSpPr>
          <p:nvPr>
            <p:ph idx="1"/>
          </p:nvPr>
        </p:nvSpPr>
        <p:spPr/>
        <p:txBody>
          <a:bodyPr>
            <a:normAutofit fontScale="62500" lnSpcReduction="20000"/>
          </a:bodyPr>
          <a:lstStyle/>
          <a:p>
            <a:pPr>
              <a:spcBef>
                <a:spcPct val="50000"/>
              </a:spcBef>
              <a:spcAft>
                <a:spcPct val="50000"/>
              </a:spcAft>
            </a:pPr>
            <a:r>
              <a:rPr lang="tr-TR" sz="2800" u="sng" dirty="0" smtClean="0">
                <a:solidFill>
                  <a:srgbClr val="0B2BB5"/>
                </a:solidFill>
              </a:rPr>
              <a:t>http://ocw.mit.edu/courses/electrical-engineering-and-computer-science/6-00-introduction-to-computer-science-and-programming-fall-2008/video-lectures/lecture-18/</a:t>
            </a:r>
          </a:p>
          <a:p>
            <a:pPr>
              <a:spcBef>
                <a:spcPct val="50000"/>
              </a:spcBef>
              <a:spcAft>
                <a:spcPct val="50000"/>
              </a:spcAft>
            </a:pPr>
            <a:r>
              <a:rPr lang="tr-TR" sz="2800" u="sng" dirty="0" smtClean="0">
                <a:solidFill>
                  <a:srgbClr val="0B2BB5"/>
                </a:solidFill>
              </a:rPr>
              <a:t>http://ebookpedia.net/CMSC-120--Visualizing-Information-Python-2-5-and-Pylab-Interface----.html</a:t>
            </a:r>
          </a:p>
          <a:p>
            <a:pPr>
              <a:spcBef>
                <a:spcPct val="50000"/>
              </a:spcBef>
              <a:spcAft>
                <a:spcPct val="50000"/>
              </a:spcAft>
            </a:pPr>
            <a:r>
              <a:rPr lang="tr-TR" sz="2800" u="sng" dirty="0" smtClean="0">
                <a:solidFill>
                  <a:srgbClr val="0B2BB5"/>
                </a:solidFill>
              </a:rPr>
              <a:t>http://sourceforge.net/projects/matplotlib/files/matplotlib/matplotlib-1.0/ </a:t>
            </a:r>
          </a:p>
          <a:p>
            <a:pPr>
              <a:spcBef>
                <a:spcPct val="50000"/>
              </a:spcBef>
              <a:spcAft>
                <a:spcPct val="50000"/>
              </a:spcAft>
            </a:pPr>
            <a:r>
              <a:rPr lang="tr-TR" sz="2800" u="sng" dirty="0" smtClean="0">
                <a:solidFill>
                  <a:srgbClr val="0B2BB5"/>
                </a:solidFill>
              </a:rPr>
              <a:t>http://sourceforge.net/projects/numpy/files/ </a:t>
            </a:r>
          </a:p>
          <a:p>
            <a:pPr>
              <a:spcBef>
                <a:spcPct val="50000"/>
              </a:spcBef>
              <a:spcAft>
                <a:spcPct val="50000"/>
              </a:spcAft>
            </a:pPr>
            <a:r>
              <a:rPr lang="tr-TR" sz="2800" u="sng" dirty="0" smtClean="0">
                <a:solidFill>
                  <a:srgbClr val="0B2BB5"/>
                </a:solidFill>
              </a:rPr>
              <a:t>http://msenux.redwoods.edu/math/python/simple.php</a:t>
            </a:r>
          </a:p>
          <a:p>
            <a:pPr>
              <a:spcBef>
                <a:spcPct val="50000"/>
              </a:spcBef>
              <a:spcAft>
                <a:spcPct val="50000"/>
              </a:spcAft>
            </a:pPr>
            <a:r>
              <a:rPr lang="tr-TR" sz="2800" u="sng" dirty="0" smtClean="0">
                <a:solidFill>
                  <a:srgbClr val="0B2BB5"/>
                </a:solidFill>
              </a:rPr>
              <a:t>http://matplotlib.sourceforge.net/gallery.html</a:t>
            </a:r>
          </a:p>
          <a:p>
            <a:endParaRPr lang="tr-TR" dirty="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3200" smtClean="0"/>
              <a:t>BENZETİM (</a:t>
            </a:r>
            <a:r>
              <a:rPr lang="tr-TR" sz="3200" dirty="0" smtClean="0"/>
              <a:t>SİMÜLASYON) </a:t>
            </a:r>
            <a:endParaRPr lang="tr-TR" sz="3200" dirty="0"/>
          </a:p>
        </p:txBody>
      </p:sp>
      <p:sp>
        <p:nvSpPr>
          <p:cNvPr id="2" name="1 İçerik Yer Tutucusu"/>
          <p:cNvSpPr>
            <a:spLocks noGrp="1"/>
          </p:cNvSpPr>
          <p:nvPr>
            <p:ph idx="1"/>
          </p:nvPr>
        </p:nvSpPr>
        <p:spPr>
          <a:xfrm>
            <a:off x="539552" y="2348880"/>
            <a:ext cx="8280920" cy="4032448"/>
          </a:xfrm>
        </p:spPr>
        <p:txBody>
          <a:bodyPr>
            <a:normAutofit fontScale="70000" lnSpcReduction="20000"/>
          </a:bodyPr>
          <a:lstStyle/>
          <a:p>
            <a:pPr>
              <a:buNone/>
            </a:pPr>
            <a:r>
              <a:rPr lang="tr-TR" dirty="0" smtClean="0"/>
              <a:t/>
            </a:r>
            <a:br>
              <a:rPr lang="tr-TR" dirty="0" smtClean="0"/>
            </a:br>
            <a:r>
              <a:rPr lang="tr-TR" dirty="0" smtClean="0"/>
              <a:t>Simülasyon, gerçek hayatta yaşayıp deneyerek elde edinilmek istenen tecrübelerin, bilgisayarlar kullanılarak birebir sanal ortamda tecrübe edilmesi işleminin bilgisayar dilleri ile modellenmesidir.</a:t>
            </a:r>
          </a:p>
          <a:p>
            <a:pPr>
              <a:buNone/>
            </a:pPr>
            <a:r>
              <a:rPr lang="tr-TR" dirty="0" smtClean="0"/>
              <a:t>	Bilgisayarların gelişimi  ile  simülasyon modelleri geliştirilmiştir. Simülasyon modelleri, bilgisayar kullanarak bir problemi çok sayıda deneme ile inceleme işlemidir. Matematik olarak formüle edilemeyen karmaşık problemleri inceleme olanağı simülasyon ile</a:t>
            </a:r>
          </a:p>
          <a:p>
            <a:pPr>
              <a:buNone/>
            </a:pPr>
            <a:r>
              <a:rPr lang="tr-TR" dirty="0" smtClean="0"/>
              <a:t>	sağlanabilir.</a:t>
            </a:r>
          </a:p>
          <a:p>
            <a:pPr>
              <a:buNone/>
            </a:pPr>
            <a:r>
              <a:rPr lang="tr-TR" dirty="0" smtClean="0"/>
              <a:t>	</a:t>
            </a:r>
            <a:br>
              <a:rPr lang="tr-TR" dirty="0" smtClean="0"/>
            </a:br>
            <a:r>
              <a:rPr lang="tr-TR" dirty="0" smtClean="0"/>
              <a:t/>
            </a:r>
            <a:br>
              <a:rPr lang="tr-TR" dirty="0" smtClean="0"/>
            </a:br>
            <a:endParaRPr lang="tr-TR" dirty="0"/>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899592" y="2348880"/>
            <a:ext cx="8244408" cy="3229819"/>
          </a:xfrm>
        </p:spPr>
        <p:txBody>
          <a:bodyPr>
            <a:normAutofit fontScale="92500" lnSpcReduction="10000"/>
          </a:bodyPr>
          <a:lstStyle/>
          <a:p>
            <a:pPr>
              <a:buNone/>
            </a:pPr>
            <a:r>
              <a:rPr lang="tr-TR" dirty="0" err="1" smtClean="0"/>
              <a:t>Simulasyon</a:t>
            </a:r>
            <a:r>
              <a:rPr lang="tr-TR" dirty="0" smtClean="0"/>
              <a:t> modeli; bir problemin analitik</a:t>
            </a:r>
          </a:p>
          <a:p>
            <a:pPr>
              <a:buNone/>
            </a:pPr>
            <a:r>
              <a:rPr lang="tr-TR" dirty="0" smtClean="0"/>
              <a:t>model ile çözüm bulunamayacak kadar</a:t>
            </a:r>
          </a:p>
          <a:p>
            <a:pPr>
              <a:buNone/>
            </a:pPr>
            <a:r>
              <a:rPr lang="tr-TR" dirty="0" smtClean="0"/>
              <a:t>karmaşık olduğu hallerde veya bir problemin</a:t>
            </a:r>
          </a:p>
          <a:p>
            <a:pPr>
              <a:buNone/>
            </a:pPr>
            <a:r>
              <a:rPr lang="tr-TR" dirty="0" smtClean="0"/>
              <a:t>analitik modelinin kurulamadığı hallerde</a:t>
            </a:r>
          </a:p>
          <a:p>
            <a:pPr>
              <a:buNone/>
            </a:pPr>
            <a:r>
              <a:rPr lang="tr-TR" dirty="0" smtClean="0"/>
              <a:t>kullanılır. Çoğunlukla değişkenler arasındaki</a:t>
            </a:r>
          </a:p>
          <a:p>
            <a:pPr>
              <a:buNone/>
            </a:pPr>
            <a:r>
              <a:rPr lang="tr-TR" dirty="0" smtClean="0"/>
              <a:t>Bağlantının  kesin olmayıp olasılıklı olması </a:t>
            </a:r>
          </a:p>
          <a:p>
            <a:pPr>
              <a:buNone/>
            </a:pPr>
            <a:r>
              <a:rPr lang="tr-TR" dirty="0" smtClean="0"/>
              <a:t>halinde başvurulan çözüm tekniğidir. </a:t>
            </a:r>
            <a:endParaRPr lang="tr-TR" dirty="0"/>
          </a:p>
        </p:txBody>
      </p:sp>
      <p:sp>
        <p:nvSpPr>
          <p:cNvPr id="5" name="4 Metin kutusu"/>
          <p:cNvSpPr txBox="1"/>
          <p:nvPr/>
        </p:nvSpPr>
        <p:spPr>
          <a:xfrm>
            <a:off x="827584" y="1268760"/>
            <a:ext cx="6408712" cy="584775"/>
          </a:xfrm>
          <a:prstGeom prst="rect">
            <a:avLst/>
          </a:prstGeom>
          <a:noFill/>
        </p:spPr>
        <p:txBody>
          <a:bodyPr wrap="square" rtlCol="0">
            <a:spAutoFit/>
          </a:bodyPr>
          <a:lstStyle/>
          <a:p>
            <a:r>
              <a:rPr lang="tr-TR" sz="3200" b="1" dirty="0" smtClean="0">
                <a:solidFill>
                  <a:schemeClr val="tx2"/>
                </a:solidFill>
                <a:effectLst>
                  <a:outerShdw blurRad="31750" dist="25400" dir="5400000" algn="tl" rotWithShape="0">
                    <a:srgbClr val="000000">
                      <a:alpha val="25000"/>
                    </a:srgbClr>
                  </a:outerShdw>
                </a:effectLst>
                <a:latin typeface="+mj-lt"/>
                <a:ea typeface="+mj-ea"/>
                <a:cs typeface="+mj-cs"/>
              </a:rPr>
              <a:t>SİMÜLASYON MODELİ </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755576" y="620688"/>
            <a:ext cx="7056784" cy="1224136"/>
          </a:xfrm>
        </p:spPr>
        <p:txBody>
          <a:bodyPr>
            <a:normAutofit/>
          </a:bodyPr>
          <a:lstStyle/>
          <a:p>
            <a:r>
              <a:rPr lang="tr-TR" sz="2200" dirty="0" smtClean="0"/>
              <a:t>Problemin modelini kurarak bu model üzerinde denemeler yapalım:</a:t>
            </a:r>
            <a:endParaRPr lang="tr-TR"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755576" y="2348880"/>
            <a:ext cx="2712139" cy="3960440"/>
          </a:xfrm>
          <a:prstGeom prst="rect">
            <a:avLst/>
          </a:prstGeom>
          <a:noFill/>
          <a:ln w="9525">
            <a:noFill/>
            <a:miter lim="800000"/>
            <a:headEnd/>
            <a:tailEnd/>
          </a:ln>
        </p:spPr>
      </p:pic>
      <p:sp>
        <p:nvSpPr>
          <p:cNvPr id="6" name="5 Metin kutusu"/>
          <p:cNvSpPr txBox="1"/>
          <p:nvPr/>
        </p:nvSpPr>
        <p:spPr>
          <a:xfrm>
            <a:off x="3563888" y="2348880"/>
            <a:ext cx="4824536" cy="3693319"/>
          </a:xfrm>
          <a:prstGeom prst="rect">
            <a:avLst/>
          </a:prstGeom>
          <a:noFill/>
        </p:spPr>
        <p:txBody>
          <a:bodyPr wrap="square" rtlCol="0">
            <a:spAutoFit/>
          </a:bodyPr>
          <a:lstStyle/>
          <a:p>
            <a:r>
              <a:rPr lang="tr-TR" dirty="0" smtClean="0"/>
              <a:t> </a:t>
            </a:r>
            <a:r>
              <a:rPr lang="tr-TR" dirty="0" err="1" smtClean="0"/>
              <a:t>Hooke</a:t>
            </a:r>
            <a:r>
              <a:rPr lang="tr-TR" dirty="0" smtClean="0"/>
              <a:t> kanununa uyan sistemlerde uzanım miktarı  ağırlığa lineer bağlıdır. Bu bağıntı şu biçimde ifade edilebilir:</a:t>
            </a:r>
          </a:p>
          <a:p>
            <a:endParaRPr lang="tr-TR" dirty="0" smtClean="0"/>
          </a:p>
          <a:p>
            <a:endParaRPr lang="tr-TR" dirty="0" smtClean="0"/>
          </a:p>
          <a:p>
            <a:r>
              <a:rPr lang="tr-TR" dirty="0" smtClean="0"/>
              <a:t>Eksi (-), hareketin yönünü belirtir. Burada,</a:t>
            </a:r>
          </a:p>
          <a:p>
            <a:r>
              <a:rPr lang="tr-TR" i="1" dirty="0" smtClean="0"/>
              <a:t>x</a:t>
            </a:r>
            <a:r>
              <a:rPr lang="tr-TR" dirty="0" smtClean="0"/>
              <a:t>, çekilen durumun sistemin denge durumuna olan uzaklığı (genellikle metre cinsinden) </a:t>
            </a:r>
            <a:r>
              <a:rPr lang="tr-TR" i="1" dirty="0" smtClean="0"/>
              <a:t>F</a:t>
            </a:r>
            <a:r>
              <a:rPr lang="tr-TR" dirty="0" smtClean="0"/>
              <a:t>, sistemin denge durumuna ulaşmak için uyguladığı kuvvet (genellikle Newton cinsinden) ve </a:t>
            </a:r>
            <a:r>
              <a:rPr lang="tr-TR" i="1" dirty="0" smtClean="0"/>
              <a:t>k</a:t>
            </a:r>
            <a:r>
              <a:rPr lang="tr-TR" dirty="0" smtClean="0"/>
              <a:t>, </a:t>
            </a:r>
            <a:r>
              <a:rPr lang="tr-TR" b="1" dirty="0" smtClean="0"/>
              <a:t>kuvvet sabiti</a:t>
            </a:r>
            <a:r>
              <a:rPr lang="tr-TR" dirty="0" smtClean="0"/>
              <a:t> veya </a:t>
            </a:r>
            <a:r>
              <a:rPr lang="tr-TR" b="1" dirty="0" smtClean="0"/>
              <a:t>yay sabiti</a:t>
            </a:r>
            <a:r>
              <a:rPr lang="tr-TR" dirty="0" smtClean="0"/>
              <a:t> olarak tanımlanır.</a:t>
            </a:r>
          </a:p>
          <a:p>
            <a:endParaRPr lang="tr-TR" dirty="0"/>
          </a:p>
        </p:txBody>
      </p:sp>
      <p:pic>
        <p:nvPicPr>
          <p:cNvPr id="1033" name="Picture 9"/>
          <p:cNvPicPr>
            <a:picLocks noChangeAspect="1" noChangeArrowheads="1"/>
          </p:cNvPicPr>
          <p:nvPr/>
        </p:nvPicPr>
        <p:blipFill>
          <a:blip r:embed="rId3" cstate="print"/>
          <a:srcRect/>
          <a:stretch>
            <a:fillRect/>
          </a:stretch>
        </p:blipFill>
        <p:spPr bwMode="auto">
          <a:xfrm>
            <a:off x="4499992" y="3212976"/>
            <a:ext cx="1584176" cy="54006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827584" y="2204864"/>
            <a:ext cx="7344816" cy="3816424"/>
          </a:xfrm>
        </p:spPr>
        <p:txBody>
          <a:bodyPr>
            <a:noAutofit/>
          </a:bodyPr>
          <a:lstStyle/>
          <a:p>
            <a:pPr marL="342900" indent="-342900">
              <a:spcBef>
                <a:spcPct val="20000"/>
              </a:spcBef>
              <a:buClr>
                <a:schemeClr val="tx1"/>
              </a:buClr>
              <a:buSzPct val="75000"/>
            </a:pPr>
            <a:r>
              <a:rPr lang="tr-TR" sz="2600" dirty="0" smtClean="0">
                <a:solidFill>
                  <a:schemeClr val="tx1"/>
                </a:solidFill>
                <a:latin typeface="+mn-lt"/>
                <a:ea typeface="+mn-ea"/>
                <a:cs typeface="+mn-cs"/>
              </a:rPr>
              <a:t>k: yay sabitini yaya bağlayacağımız farklı ağırlıkların etkisiyle uzama miktarını  yukarıdaki formülde yerine yazarak hesaplayalım. Bulacağımız  k değerleri az da olsa çoğu ölçümde farklı çıkacaktır. Bu, deney ortamı  ve ölçüm hatalarından kaynaklanmaktadır. İdeal deney ortamlarında ölçümler teorikteki  değerlere yaklaşır. </a:t>
            </a:r>
            <a:endParaRPr lang="tr-TR" sz="2600" dirty="0">
              <a:solidFill>
                <a:schemeClr val="tx1"/>
              </a:solidFill>
              <a:latin typeface="+mn-lt"/>
              <a:ea typeface="+mn-ea"/>
              <a:cs typeface="+mn-cs"/>
            </a:endParaRPr>
          </a:p>
        </p:txBody>
      </p:sp>
      <p:pic>
        <p:nvPicPr>
          <p:cNvPr id="19458" name="Picture 2"/>
          <p:cNvPicPr>
            <a:picLocks noGrp="1" noChangeAspect="1" noChangeArrowheads="1"/>
          </p:cNvPicPr>
          <p:nvPr>
            <p:ph idx="1"/>
          </p:nvPr>
        </p:nvPicPr>
        <p:blipFill>
          <a:blip r:embed="rId2" cstate="print"/>
          <a:srcRect/>
          <a:stretch>
            <a:fillRect/>
          </a:stretch>
        </p:blipFill>
        <p:spPr bwMode="auto">
          <a:xfrm>
            <a:off x="971600" y="1196752"/>
            <a:ext cx="1872208" cy="71026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Veri seti:</a:t>
            </a:r>
            <a:endParaRPr lang="tr-TR"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3635896" y="908720"/>
            <a:ext cx="3816424" cy="5544616"/>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fontScale="90000"/>
          </a:bodyPr>
          <a:lstStyle/>
          <a:p>
            <a:r>
              <a:rPr lang="tr-TR" sz="2400" dirty="0" smtClean="0"/>
              <a:t>Hazırladığımız veri setini yayverisi.</a:t>
            </a:r>
            <a:r>
              <a:rPr lang="tr-TR" sz="2400" dirty="0" err="1" smtClean="0"/>
              <a:t>txt</a:t>
            </a:r>
            <a:r>
              <a:rPr lang="tr-TR" sz="2400" dirty="0" smtClean="0"/>
              <a:t> dosyasına kaydedip programda  kuvvet – uzunluk verilerini buradan alıp  grafiği oluşturabiliriz.</a:t>
            </a:r>
            <a:endParaRPr lang="tr-TR" sz="2400" dirty="0"/>
          </a:p>
        </p:txBody>
      </p:sp>
      <p:pic>
        <p:nvPicPr>
          <p:cNvPr id="21507" name="Picture 3"/>
          <p:cNvPicPr>
            <a:picLocks noChangeAspect="1" noChangeArrowheads="1"/>
          </p:cNvPicPr>
          <p:nvPr/>
        </p:nvPicPr>
        <p:blipFill>
          <a:blip r:embed="rId2" cstate="print"/>
          <a:srcRect/>
          <a:stretch>
            <a:fillRect/>
          </a:stretch>
        </p:blipFill>
        <p:spPr bwMode="auto">
          <a:xfrm>
            <a:off x="539552" y="1988840"/>
            <a:ext cx="8424936" cy="4513487"/>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cstate="print"/>
          <a:srcRect/>
          <a:stretch>
            <a:fillRect/>
          </a:stretch>
        </p:blipFill>
        <p:spPr bwMode="auto">
          <a:xfrm>
            <a:off x="1259632" y="980728"/>
            <a:ext cx="6614683" cy="5602436"/>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683568" y="2348880"/>
            <a:ext cx="8003232" cy="4032448"/>
          </a:xfrm>
        </p:spPr>
        <p:txBody>
          <a:bodyPr/>
          <a:lstStyle/>
          <a:p>
            <a:pPr>
              <a:buNone/>
            </a:pPr>
            <a:r>
              <a:rPr lang="tr-TR" dirty="0" smtClean="0"/>
              <a:t>   Yukarıdaki formüle göre  kuvvet yol grafiğinde  bütün noktaların doğrusal olması gerekiyordu. Bunun nedeni yukarıda geçtiği gibi  ölçüm hatalarıdır. Peki, bu durumda ne yapılır?  Ölçüm hataları teorik noktaları bire bir bulamayacağımızı gösteriyor.  Şimdi veri noktalarına mümkün olduğu kadar yakın geçecek bir fonksiyon eğrisi bulmalıyız. Bunun için </a:t>
            </a:r>
            <a:r>
              <a:rPr lang="tr-TR" i="1" u="sng" dirty="0" smtClean="0"/>
              <a:t>en küçük kareler </a:t>
            </a:r>
            <a:r>
              <a:rPr lang="tr-TR" dirty="0" smtClean="0"/>
              <a:t>yöntemi kullanılır.</a:t>
            </a:r>
            <a:endParaRPr lang="tr-TR" dirty="0"/>
          </a:p>
        </p:txBody>
      </p:sp>
      <p:pic>
        <p:nvPicPr>
          <p:cNvPr id="4" name="Picture 2"/>
          <p:cNvPicPr>
            <a:picLocks noGrp="1" noChangeAspect="1" noChangeArrowheads="1"/>
          </p:cNvPicPr>
          <p:nvPr>
            <p:ph idx="4294967295"/>
          </p:nvPr>
        </p:nvPicPr>
        <p:blipFill>
          <a:blip r:embed="rId2" cstate="print"/>
          <a:srcRect/>
          <a:stretch>
            <a:fillRect/>
          </a:stretch>
        </p:blipFill>
        <p:spPr bwMode="auto">
          <a:xfrm>
            <a:off x="1043608" y="1124744"/>
            <a:ext cx="2321714" cy="792088"/>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Tema1</Template>
  <TotalTime>2517</TotalTime>
  <Words>383</Words>
  <PresentationFormat>Ekran Gösterisi (4:3)</PresentationFormat>
  <Paragraphs>42</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Tema1</vt:lpstr>
      <vt:lpstr>PowerPoint Sunusu</vt:lpstr>
      <vt:lpstr>BENZETİM (SİMÜLASYON) </vt:lpstr>
      <vt:lpstr>PowerPoint Sunusu</vt:lpstr>
      <vt:lpstr>Problemin modelini kurarak bu model üzerinde denemeler yapalım:</vt:lpstr>
      <vt:lpstr>k: yay sabitini yaya bağlayacağımız farklı ağırlıkların etkisiyle uzama miktarını  yukarıdaki formülde yerine yazarak hesaplayalım. Bulacağımız  k değerleri az da olsa çoğu ölçümde farklı çıkacaktır. Bu, deney ortamı  ve ölçüm hatalarından kaynaklanmaktadır. İdeal deney ortamlarında ölçümler teorikteki  değerlere yaklaşır. </vt:lpstr>
      <vt:lpstr>Veri seti:</vt:lpstr>
      <vt:lpstr>Hazırladığımız veri setini yayverisi.txt dosyasına kaydedip programda  kuvvet – uzunluk verilerini buradan alıp  grafiği oluşturabiliriz.</vt:lpstr>
      <vt:lpstr>PowerPoint Sunusu</vt:lpstr>
      <vt:lpstr>PowerPoint Sunusu</vt:lpstr>
      <vt:lpstr>En Küçük Kareler Yöntemi</vt:lpstr>
      <vt:lpstr>PowerPoint Sunusu</vt:lpstr>
      <vt:lpstr>Mavi noktalar ölçümle elde edilmiş veri noktalarını, kırmızı çizgi ise en küçük kareler yöntemi ile bulunmuş teorik bağlantıyı ifade eder</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2010-10-18T18:54:36Z</dcterms:created>
  <dcterms:modified xsi:type="dcterms:W3CDTF">2013-07-05T15:31:29Z</dcterms:modified>
</cp:coreProperties>
</file>