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6" r:id="rId2"/>
    <p:sldId id="261" r:id="rId3"/>
    <p:sldId id="264" r:id="rId4"/>
    <p:sldId id="263" r:id="rId5"/>
    <p:sldId id="265" r:id="rId6"/>
    <p:sldId id="266" r:id="rId7"/>
    <p:sldId id="267" r:id="rId8"/>
    <p:sldId id="285" r:id="rId9"/>
    <p:sldId id="297" r:id="rId10"/>
    <p:sldId id="271" r:id="rId11"/>
    <p:sldId id="272" r:id="rId12"/>
    <p:sldId id="273" r:id="rId13"/>
    <p:sldId id="274" r:id="rId14"/>
    <p:sldId id="279" r:id="rId15"/>
    <p:sldId id="276" r:id="rId16"/>
    <p:sldId id="275" r:id="rId17"/>
    <p:sldId id="277" r:id="rId18"/>
    <p:sldId id="280" r:id="rId19"/>
    <p:sldId id="281" r:id="rId20"/>
    <p:sldId id="282" r:id="rId21"/>
    <p:sldId id="283" r:id="rId22"/>
    <p:sldId id="284" r:id="rId23"/>
    <p:sldId id="286" r:id="rId24"/>
    <p:sldId id="287" r:id="rId25"/>
    <p:sldId id="288" r:id="rId26"/>
    <p:sldId id="289" r:id="rId27"/>
    <p:sldId id="291" r:id="rId28"/>
    <p:sldId id="290" r:id="rId29"/>
    <p:sldId id="292" r:id="rId30"/>
    <p:sldId id="293" r:id="rId31"/>
    <p:sldId id="294" r:id="rId32"/>
    <p:sldId id="295" r:id="rId33"/>
    <p:sldId id="296" r:id="rId3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AF606853-7671-496A-8E4F-DF71F8EC918B}" styleName="Koyu Stil 1 - Vurgu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Koyu Stil 1 - Vurgu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Koyu Stil 1 - Vurgu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ema Uygulanmış Stil 2 - Vurgu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ema Uygulanmış Stil 2 - Vurgu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331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tr-TR"/>
          </a:p>
        </p:txBody>
      </p:sp>
      <p:sp>
        <p:nvSpPr>
          <p:cNvPr id="13315" name="Rectangle 3"/>
          <p:cNvSpPr>
            <a:spLocks noGrp="1" noChangeArrowheads="1"/>
          </p:cNvSpPr>
          <p:nvPr>
            <p:ph type="ctrTitle"/>
          </p:nvPr>
        </p:nvSpPr>
        <p:spPr>
          <a:xfrm>
            <a:off x="315913" y="466725"/>
            <a:ext cx="6781800" cy="2133600"/>
          </a:xfrm>
        </p:spPr>
        <p:txBody>
          <a:bodyPr/>
          <a:lstStyle>
            <a:lvl1pPr algn="r">
              <a:defRPr sz="4800"/>
            </a:lvl1pPr>
          </a:lstStyle>
          <a:p>
            <a:r>
              <a:rPr lang="tr-TR" altLang="en-US"/>
              <a:t>Asıl başlık stili için tıklatın</a:t>
            </a:r>
          </a:p>
        </p:txBody>
      </p:sp>
      <p:sp>
        <p:nvSpPr>
          <p:cNvPr id="1331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tr-TR" altLang="en-US"/>
              <a:t>Asıl alt başlık stilini düzenlemek için tıklatın</a:t>
            </a:r>
          </a:p>
        </p:txBody>
      </p:sp>
      <p:sp>
        <p:nvSpPr>
          <p:cNvPr id="13317" name="Rectangle 5"/>
          <p:cNvSpPr>
            <a:spLocks noGrp="1" noChangeArrowheads="1"/>
          </p:cNvSpPr>
          <p:nvPr>
            <p:ph type="dt" sz="half" idx="2"/>
          </p:nvPr>
        </p:nvSpPr>
        <p:spPr/>
        <p:txBody>
          <a:bodyPr/>
          <a:lstStyle>
            <a:lvl1pPr>
              <a:defRPr/>
            </a:lvl1pPr>
          </a:lstStyle>
          <a:p>
            <a:endParaRPr lang="tr-TR" altLang="en-US"/>
          </a:p>
        </p:txBody>
      </p:sp>
      <p:sp>
        <p:nvSpPr>
          <p:cNvPr id="13318" name="Rectangle 6"/>
          <p:cNvSpPr>
            <a:spLocks noGrp="1" noChangeArrowheads="1"/>
          </p:cNvSpPr>
          <p:nvPr>
            <p:ph type="ftr" sz="quarter" idx="3"/>
          </p:nvPr>
        </p:nvSpPr>
        <p:spPr/>
        <p:txBody>
          <a:bodyPr/>
          <a:lstStyle>
            <a:lvl1pPr>
              <a:defRPr/>
            </a:lvl1pPr>
          </a:lstStyle>
          <a:p>
            <a:endParaRPr lang="tr-TR" altLang="en-US"/>
          </a:p>
        </p:txBody>
      </p:sp>
      <p:sp>
        <p:nvSpPr>
          <p:cNvPr id="13319" name="Rectangle 7"/>
          <p:cNvSpPr>
            <a:spLocks noGrp="1" noChangeArrowheads="1"/>
          </p:cNvSpPr>
          <p:nvPr>
            <p:ph type="sldNum" sz="quarter" idx="4"/>
          </p:nvPr>
        </p:nvSpPr>
        <p:spPr/>
        <p:txBody>
          <a:bodyPr/>
          <a:lstStyle>
            <a:lvl1pPr>
              <a:defRPr/>
            </a:lvl1pPr>
          </a:lstStyle>
          <a:p>
            <a:fld id="{D6FAF22B-DB1A-4CD9-AEAE-16418DCDACB9}" type="slidenum">
              <a:rPr lang="tr-TR" altLang="en-US"/>
              <a:pPr/>
              <a:t>‹#›</a:t>
            </a:fld>
            <a:endParaRPr lang="tr-TR" altLang="en-US"/>
          </a:p>
        </p:txBody>
      </p:sp>
      <p:grpSp>
        <p:nvGrpSpPr>
          <p:cNvPr id="13320" name="Group 8"/>
          <p:cNvGrpSpPr>
            <a:grpSpLocks/>
          </p:cNvGrpSpPr>
          <p:nvPr/>
        </p:nvGrpSpPr>
        <p:grpSpPr bwMode="auto">
          <a:xfrm>
            <a:off x="7493000" y="2992438"/>
            <a:ext cx="1338263" cy="2189162"/>
            <a:chOff x="4704" y="1885"/>
            <a:chExt cx="843" cy="1379"/>
          </a:xfrm>
        </p:grpSpPr>
        <p:sp>
          <p:nvSpPr>
            <p:cNvPr id="13321"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tr-TR"/>
            </a:p>
          </p:txBody>
        </p:sp>
        <p:sp>
          <p:nvSpPr>
            <p:cNvPr id="13322"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tr-TR"/>
            </a:p>
          </p:txBody>
        </p:sp>
        <p:sp>
          <p:nvSpPr>
            <p:cNvPr id="13323"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tr-TR"/>
            </a:p>
          </p:txBody>
        </p:sp>
        <p:sp>
          <p:nvSpPr>
            <p:cNvPr id="13324"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tr-TR"/>
            </a:p>
          </p:txBody>
        </p:sp>
        <p:sp>
          <p:nvSpPr>
            <p:cNvPr id="13325"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tr-TR"/>
            </a:p>
          </p:txBody>
        </p:sp>
        <p:sp>
          <p:nvSpPr>
            <p:cNvPr id="13326"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tr-TR"/>
            </a:p>
          </p:txBody>
        </p:sp>
        <p:sp>
          <p:nvSpPr>
            <p:cNvPr id="13327"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tr-TR"/>
            </a:p>
          </p:txBody>
        </p:sp>
        <p:sp>
          <p:nvSpPr>
            <p:cNvPr id="13328"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tr-TR"/>
            </a:p>
          </p:txBody>
        </p:sp>
        <p:sp>
          <p:nvSpPr>
            <p:cNvPr id="13329"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tr-TR"/>
            </a:p>
          </p:txBody>
        </p:sp>
        <p:sp>
          <p:nvSpPr>
            <p:cNvPr id="13330"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tr-TR"/>
            </a:p>
          </p:txBody>
        </p:sp>
        <p:sp>
          <p:nvSpPr>
            <p:cNvPr id="13331"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tr-TR"/>
            </a:p>
          </p:txBody>
        </p:sp>
        <p:sp>
          <p:nvSpPr>
            <p:cNvPr id="13332"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tr-TR"/>
            </a:p>
          </p:txBody>
        </p:sp>
        <p:sp>
          <p:nvSpPr>
            <p:cNvPr id="13333"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tr-TR"/>
            </a:p>
          </p:txBody>
        </p:sp>
        <p:sp>
          <p:nvSpPr>
            <p:cNvPr id="13334"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tr-TR"/>
            </a:p>
          </p:txBody>
        </p:sp>
        <p:sp>
          <p:nvSpPr>
            <p:cNvPr id="13335"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tr-TR"/>
            </a:p>
          </p:txBody>
        </p:sp>
        <p:sp>
          <p:nvSpPr>
            <p:cNvPr id="13336"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tr-TR"/>
            </a:p>
          </p:txBody>
        </p:sp>
        <p:sp>
          <p:nvSpPr>
            <p:cNvPr id="13337"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tr-TR"/>
            </a:p>
          </p:txBody>
        </p:sp>
        <p:sp>
          <p:nvSpPr>
            <p:cNvPr id="13338"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tr-TR"/>
            </a:p>
          </p:txBody>
        </p:sp>
        <p:sp>
          <p:nvSpPr>
            <p:cNvPr id="13339"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tr-TR"/>
            </a:p>
          </p:txBody>
        </p:sp>
        <p:sp>
          <p:nvSpPr>
            <p:cNvPr id="13340"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tr-TR"/>
            </a:p>
          </p:txBody>
        </p:sp>
        <p:sp>
          <p:nvSpPr>
            <p:cNvPr id="13341"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tr-TR"/>
            </a:p>
          </p:txBody>
        </p:sp>
        <p:sp>
          <p:nvSpPr>
            <p:cNvPr id="13342"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tr-TR"/>
            </a:p>
          </p:txBody>
        </p:sp>
        <p:sp>
          <p:nvSpPr>
            <p:cNvPr id="13343"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tr-TR"/>
            </a:p>
          </p:txBody>
        </p:sp>
        <p:sp>
          <p:nvSpPr>
            <p:cNvPr id="13344"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tr-TR"/>
            </a:p>
          </p:txBody>
        </p:sp>
        <p:sp>
          <p:nvSpPr>
            <p:cNvPr id="13345"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tr-TR"/>
            </a:p>
          </p:txBody>
        </p:sp>
        <p:sp>
          <p:nvSpPr>
            <p:cNvPr id="13346"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tr-TR"/>
            </a:p>
          </p:txBody>
        </p:sp>
        <p:sp>
          <p:nvSpPr>
            <p:cNvPr id="13347"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tr-TR"/>
            </a:p>
          </p:txBody>
        </p:sp>
        <p:sp>
          <p:nvSpPr>
            <p:cNvPr id="13348"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tr-TR"/>
            </a:p>
          </p:txBody>
        </p:sp>
        <p:sp>
          <p:nvSpPr>
            <p:cNvPr id="13349"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tr-TR"/>
            </a:p>
          </p:txBody>
        </p:sp>
        <p:sp>
          <p:nvSpPr>
            <p:cNvPr id="13350"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tr-TR"/>
            </a:p>
          </p:txBody>
        </p:sp>
        <p:sp>
          <p:nvSpPr>
            <p:cNvPr id="13351"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tr-TR"/>
            </a:p>
          </p:txBody>
        </p:sp>
      </p:grpSp>
      <p:sp>
        <p:nvSpPr>
          <p:cNvPr id="13352"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tr-T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ltLang="en-US"/>
          </a:p>
        </p:txBody>
      </p:sp>
      <p:sp>
        <p:nvSpPr>
          <p:cNvPr id="5" name="4 Altbilgi Yer Tutucusu"/>
          <p:cNvSpPr>
            <a:spLocks noGrp="1"/>
          </p:cNvSpPr>
          <p:nvPr>
            <p:ph type="ftr" sz="quarter" idx="11"/>
          </p:nvPr>
        </p:nvSpPr>
        <p:spPr/>
        <p:txBody>
          <a:bodyPr/>
          <a:lstStyle>
            <a:lvl1pPr>
              <a:defRPr/>
            </a:lvl1pPr>
          </a:lstStyle>
          <a:p>
            <a:endParaRPr lang="tr-TR" altLang="en-US"/>
          </a:p>
        </p:txBody>
      </p:sp>
      <p:sp>
        <p:nvSpPr>
          <p:cNvPr id="6" name="5 Slayt Numarası Yer Tutucusu"/>
          <p:cNvSpPr>
            <a:spLocks noGrp="1"/>
          </p:cNvSpPr>
          <p:nvPr>
            <p:ph type="sldNum" sz="quarter" idx="12"/>
          </p:nvPr>
        </p:nvSpPr>
        <p:spPr/>
        <p:txBody>
          <a:bodyPr/>
          <a:lstStyle>
            <a:lvl1pPr>
              <a:defRPr/>
            </a:lvl1pPr>
          </a:lstStyle>
          <a:p>
            <a:fld id="{2DFBA9AC-8FE1-43B1-B779-E295A964E294}" type="slidenum">
              <a:rPr lang="tr-TR" altLang="en-US"/>
              <a:pPr/>
              <a:t>‹#›</a:t>
            </a:fld>
            <a:endParaRPr lang="tr-T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122238"/>
            <a:ext cx="2057400" cy="6008687"/>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122238"/>
            <a:ext cx="6019800" cy="600868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ltLang="en-US"/>
          </a:p>
        </p:txBody>
      </p:sp>
      <p:sp>
        <p:nvSpPr>
          <p:cNvPr id="5" name="4 Altbilgi Yer Tutucusu"/>
          <p:cNvSpPr>
            <a:spLocks noGrp="1"/>
          </p:cNvSpPr>
          <p:nvPr>
            <p:ph type="ftr" sz="quarter" idx="11"/>
          </p:nvPr>
        </p:nvSpPr>
        <p:spPr/>
        <p:txBody>
          <a:bodyPr/>
          <a:lstStyle>
            <a:lvl1pPr>
              <a:defRPr/>
            </a:lvl1pPr>
          </a:lstStyle>
          <a:p>
            <a:endParaRPr lang="tr-TR" altLang="en-US"/>
          </a:p>
        </p:txBody>
      </p:sp>
      <p:sp>
        <p:nvSpPr>
          <p:cNvPr id="6" name="5 Slayt Numarası Yer Tutucusu"/>
          <p:cNvSpPr>
            <a:spLocks noGrp="1"/>
          </p:cNvSpPr>
          <p:nvPr>
            <p:ph type="sldNum" sz="quarter" idx="12"/>
          </p:nvPr>
        </p:nvSpPr>
        <p:spPr/>
        <p:txBody>
          <a:bodyPr/>
          <a:lstStyle>
            <a:lvl1pPr>
              <a:defRPr/>
            </a:lvl1pPr>
          </a:lstStyle>
          <a:p>
            <a:fld id="{FF5CB040-986E-45A2-8113-E239FCE77198}" type="slidenum">
              <a:rPr lang="tr-TR" altLang="en-US"/>
              <a:pPr/>
              <a:t>‹#›</a:t>
            </a:fld>
            <a:endParaRPr lang="tr-T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22238"/>
            <a:ext cx="7543800" cy="12954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719263"/>
            <a:ext cx="4038600" cy="441166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719263"/>
            <a:ext cx="4038600" cy="441166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a:xfrm>
            <a:off x="457200" y="6248400"/>
            <a:ext cx="2133600" cy="457200"/>
          </a:xfrm>
        </p:spPr>
        <p:txBody>
          <a:bodyPr/>
          <a:lstStyle>
            <a:lvl1pPr>
              <a:defRPr/>
            </a:lvl1pPr>
          </a:lstStyle>
          <a:p>
            <a:endParaRPr lang="tr-TR" altLang="en-US"/>
          </a:p>
        </p:txBody>
      </p:sp>
      <p:sp>
        <p:nvSpPr>
          <p:cNvPr id="6" name="5 Altbilgi Yer Tutucusu"/>
          <p:cNvSpPr>
            <a:spLocks noGrp="1"/>
          </p:cNvSpPr>
          <p:nvPr>
            <p:ph type="ftr" sz="quarter" idx="11"/>
          </p:nvPr>
        </p:nvSpPr>
        <p:spPr>
          <a:xfrm>
            <a:off x="3124200" y="6248400"/>
            <a:ext cx="2895600" cy="457200"/>
          </a:xfrm>
        </p:spPr>
        <p:txBody>
          <a:bodyPr/>
          <a:lstStyle>
            <a:lvl1pPr>
              <a:defRPr/>
            </a:lvl1pPr>
          </a:lstStyle>
          <a:p>
            <a:endParaRPr lang="tr-TR" altLang="en-US"/>
          </a:p>
        </p:txBody>
      </p:sp>
      <p:sp>
        <p:nvSpPr>
          <p:cNvPr id="7" name="6 Slayt Numarası Yer Tutucusu"/>
          <p:cNvSpPr>
            <a:spLocks noGrp="1"/>
          </p:cNvSpPr>
          <p:nvPr>
            <p:ph type="sldNum" sz="quarter" idx="12"/>
          </p:nvPr>
        </p:nvSpPr>
        <p:spPr>
          <a:xfrm>
            <a:off x="6553200" y="6248400"/>
            <a:ext cx="2133600" cy="457200"/>
          </a:xfrm>
        </p:spPr>
        <p:txBody>
          <a:bodyPr/>
          <a:lstStyle>
            <a:lvl1pPr>
              <a:defRPr/>
            </a:lvl1pPr>
          </a:lstStyle>
          <a:p>
            <a:fld id="{614A17B0-0772-446C-AEFD-FE4F108EFE40}" type="slidenum">
              <a:rPr lang="tr-TR" altLang="en-US"/>
              <a:pPr/>
              <a:t>‹#›</a:t>
            </a:fld>
            <a:endParaRPr lang="tr-T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endParaRPr lang="tr-TR" altLang="en-US"/>
          </a:p>
        </p:txBody>
      </p:sp>
      <p:sp>
        <p:nvSpPr>
          <p:cNvPr id="5" name="4 Altbilgi Yer Tutucusu"/>
          <p:cNvSpPr>
            <a:spLocks noGrp="1"/>
          </p:cNvSpPr>
          <p:nvPr>
            <p:ph type="ftr" sz="quarter" idx="11"/>
          </p:nvPr>
        </p:nvSpPr>
        <p:spPr/>
        <p:txBody>
          <a:bodyPr/>
          <a:lstStyle>
            <a:lvl1pPr>
              <a:defRPr/>
            </a:lvl1pPr>
          </a:lstStyle>
          <a:p>
            <a:endParaRPr lang="tr-TR" altLang="en-US"/>
          </a:p>
        </p:txBody>
      </p:sp>
      <p:sp>
        <p:nvSpPr>
          <p:cNvPr id="6" name="5 Slayt Numarası Yer Tutucusu"/>
          <p:cNvSpPr>
            <a:spLocks noGrp="1"/>
          </p:cNvSpPr>
          <p:nvPr>
            <p:ph type="sldNum" sz="quarter" idx="12"/>
          </p:nvPr>
        </p:nvSpPr>
        <p:spPr/>
        <p:txBody>
          <a:bodyPr/>
          <a:lstStyle>
            <a:lvl1pPr>
              <a:defRPr/>
            </a:lvl1pPr>
          </a:lstStyle>
          <a:p>
            <a:fld id="{8EC10082-0D1F-4171-A0C0-1C9A83946360}" type="slidenum">
              <a:rPr lang="tr-TR" altLang="en-US"/>
              <a:pPr/>
              <a:t>‹#›</a:t>
            </a:fld>
            <a:endParaRPr lang="tr-T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endParaRPr lang="tr-TR" altLang="en-US"/>
          </a:p>
        </p:txBody>
      </p:sp>
      <p:sp>
        <p:nvSpPr>
          <p:cNvPr id="5" name="4 Altbilgi Yer Tutucusu"/>
          <p:cNvSpPr>
            <a:spLocks noGrp="1"/>
          </p:cNvSpPr>
          <p:nvPr>
            <p:ph type="ftr" sz="quarter" idx="11"/>
          </p:nvPr>
        </p:nvSpPr>
        <p:spPr/>
        <p:txBody>
          <a:bodyPr/>
          <a:lstStyle>
            <a:lvl1pPr>
              <a:defRPr/>
            </a:lvl1pPr>
          </a:lstStyle>
          <a:p>
            <a:endParaRPr lang="tr-TR" altLang="en-US"/>
          </a:p>
        </p:txBody>
      </p:sp>
      <p:sp>
        <p:nvSpPr>
          <p:cNvPr id="6" name="5 Slayt Numarası Yer Tutucusu"/>
          <p:cNvSpPr>
            <a:spLocks noGrp="1"/>
          </p:cNvSpPr>
          <p:nvPr>
            <p:ph type="sldNum" sz="quarter" idx="12"/>
          </p:nvPr>
        </p:nvSpPr>
        <p:spPr/>
        <p:txBody>
          <a:bodyPr/>
          <a:lstStyle>
            <a:lvl1pPr>
              <a:defRPr/>
            </a:lvl1pPr>
          </a:lstStyle>
          <a:p>
            <a:fld id="{79007F64-5A41-4E58-B749-E0A3D36F775C}" type="slidenum">
              <a:rPr lang="tr-TR" altLang="en-US"/>
              <a:pPr/>
              <a:t>‹#›</a:t>
            </a:fld>
            <a:endParaRPr lang="tr-T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endParaRPr lang="tr-TR" altLang="en-US"/>
          </a:p>
        </p:txBody>
      </p:sp>
      <p:sp>
        <p:nvSpPr>
          <p:cNvPr id="6" name="5 Altbilgi Yer Tutucusu"/>
          <p:cNvSpPr>
            <a:spLocks noGrp="1"/>
          </p:cNvSpPr>
          <p:nvPr>
            <p:ph type="ftr" sz="quarter" idx="11"/>
          </p:nvPr>
        </p:nvSpPr>
        <p:spPr/>
        <p:txBody>
          <a:bodyPr/>
          <a:lstStyle>
            <a:lvl1pPr>
              <a:defRPr/>
            </a:lvl1pPr>
          </a:lstStyle>
          <a:p>
            <a:endParaRPr lang="tr-TR" altLang="en-US"/>
          </a:p>
        </p:txBody>
      </p:sp>
      <p:sp>
        <p:nvSpPr>
          <p:cNvPr id="7" name="6 Slayt Numarası Yer Tutucusu"/>
          <p:cNvSpPr>
            <a:spLocks noGrp="1"/>
          </p:cNvSpPr>
          <p:nvPr>
            <p:ph type="sldNum" sz="quarter" idx="12"/>
          </p:nvPr>
        </p:nvSpPr>
        <p:spPr/>
        <p:txBody>
          <a:bodyPr/>
          <a:lstStyle>
            <a:lvl1pPr>
              <a:defRPr/>
            </a:lvl1pPr>
          </a:lstStyle>
          <a:p>
            <a:fld id="{9A514800-693F-42B7-B740-32811120979D}" type="slidenum">
              <a:rPr lang="tr-TR" altLang="en-US"/>
              <a:pPr/>
              <a:t>‹#›</a:t>
            </a:fld>
            <a:endParaRPr lang="tr-T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endParaRPr lang="tr-TR" altLang="en-US"/>
          </a:p>
        </p:txBody>
      </p:sp>
      <p:sp>
        <p:nvSpPr>
          <p:cNvPr id="8" name="7 Altbilgi Yer Tutucusu"/>
          <p:cNvSpPr>
            <a:spLocks noGrp="1"/>
          </p:cNvSpPr>
          <p:nvPr>
            <p:ph type="ftr" sz="quarter" idx="11"/>
          </p:nvPr>
        </p:nvSpPr>
        <p:spPr/>
        <p:txBody>
          <a:bodyPr/>
          <a:lstStyle>
            <a:lvl1pPr>
              <a:defRPr/>
            </a:lvl1pPr>
          </a:lstStyle>
          <a:p>
            <a:endParaRPr lang="tr-TR" altLang="en-US"/>
          </a:p>
        </p:txBody>
      </p:sp>
      <p:sp>
        <p:nvSpPr>
          <p:cNvPr id="9" name="8 Slayt Numarası Yer Tutucusu"/>
          <p:cNvSpPr>
            <a:spLocks noGrp="1"/>
          </p:cNvSpPr>
          <p:nvPr>
            <p:ph type="sldNum" sz="quarter" idx="12"/>
          </p:nvPr>
        </p:nvSpPr>
        <p:spPr/>
        <p:txBody>
          <a:bodyPr/>
          <a:lstStyle>
            <a:lvl1pPr>
              <a:defRPr/>
            </a:lvl1pPr>
          </a:lstStyle>
          <a:p>
            <a:fld id="{5B1773A3-D11A-47CB-AA74-47F9C68DDFEC}" type="slidenum">
              <a:rPr lang="tr-TR" altLang="en-US"/>
              <a:pPr/>
              <a:t>‹#›</a:t>
            </a:fld>
            <a:endParaRPr lang="tr-T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endParaRPr lang="tr-TR" altLang="en-US"/>
          </a:p>
        </p:txBody>
      </p:sp>
      <p:sp>
        <p:nvSpPr>
          <p:cNvPr id="4" name="3 Altbilgi Yer Tutucusu"/>
          <p:cNvSpPr>
            <a:spLocks noGrp="1"/>
          </p:cNvSpPr>
          <p:nvPr>
            <p:ph type="ftr" sz="quarter" idx="11"/>
          </p:nvPr>
        </p:nvSpPr>
        <p:spPr/>
        <p:txBody>
          <a:bodyPr/>
          <a:lstStyle>
            <a:lvl1pPr>
              <a:defRPr/>
            </a:lvl1pPr>
          </a:lstStyle>
          <a:p>
            <a:endParaRPr lang="tr-TR" altLang="en-US"/>
          </a:p>
        </p:txBody>
      </p:sp>
      <p:sp>
        <p:nvSpPr>
          <p:cNvPr id="5" name="4 Slayt Numarası Yer Tutucusu"/>
          <p:cNvSpPr>
            <a:spLocks noGrp="1"/>
          </p:cNvSpPr>
          <p:nvPr>
            <p:ph type="sldNum" sz="quarter" idx="12"/>
          </p:nvPr>
        </p:nvSpPr>
        <p:spPr/>
        <p:txBody>
          <a:bodyPr/>
          <a:lstStyle>
            <a:lvl1pPr>
              <a:defRPr/>
            </a:lvl1pPr>
          </a:lstStyle>
          <a:p>
            <a:fld id="{97D15C1B-7E97-4C9D-9140-EB6741AC67E8}" type="slidenum">
              <a:rPr lang="tr-TR" altLang="en-US"/>
              <a:pPr/>
              <a:t>‹#›</a:t>
            </a:fld>
            <a:endParaRPr lang="tr-T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endParaRPr lang="tr-TR" altLang="en-US"/>
          </a:p>
        </p:txBody>
      </p:sp>
      <p:sp>
        <p:nvSpPr>
          <p:cNvPr id="3" name="2 Altbilgi Yer Tutucusu"/>
          <p:cNvSpPr>
            <a:spLocks noGrp="1"/>
          </p:cNvSpPr>
          <p:nvPr>
            <p:ph type="ftr" sz="quarter" idx="11"/>
          </p:nvPr>
        </p:nvSpPr>
        <p:spPr/>
        <p:txBody>
          <a:bodyPr/>
          <a:lstStyle>
            <a:lvl1pPr>
              <a:defRPr/>
            </a:lvl1pPr>
          </a:lstStyle>
          <a:p>
            <a:endParaRPr lang="tr-TR" altLang="en-US"/>
          </a:p>
        </p:txBody>
      </p:sp>
      <p:sp>
        <p:nvSpPr>
          <p:cNvPr id="4" name="3 Slayt Numarası Yer Tutucusu"/>
          <p:cNvSpPr>
            <a:spLocks noGrp="1"/>
          </p:cNvSpPr>
          <p:nvPr>
            <p:ph type="sldNum" sz="quarter" idx="12"/>
          </p:nvPr>
        </p:nvSpPr>
        <p:spPr/>
        <p:txBody>
          <a:bodyPr/>
          <a:lstStyle>
            <a:lvl1pPr>
              <a:defRPr/>
            </a:lvl1pPr>
          </a:lstStyle>
          <a:p>
            <a:fld id="{2C6816F4-F0F5-4C45-BD04-6EFC20760EB9}" type="slidenum">
              <a:rPr lang="tr-TR" altLang="en-US"/>
              <a:pPr/>
              <a:t>‹#›</a:t>
            </a:fld>
            <a:endParaRPr lang="tr-T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ltLang="en-US"/>
          </a:p>
        </p:txBody>
      </p:sp>
      <p:sp>
        <p:nvSpPr>
          <p:cNvPr id="6" name="5 Altbilgi Yer Tutucusu"/>
          <p:cNvSpPr>
            <a:spLocks noGrp="1"/>
          </p:cNvSpPr>
          <p:nvPr>
            <p:ph type="ftr" sz="quarter" idx="11"/>
          </p:nvPr>
        </p:nvSpPr>
        <p:spPr/>
        <p:txBody>
          <a:bodyPr/>
          <a:lstStyle>
            <a:lvl1pPr>
              <a:defRPr/>
            </a:lvl1pPr>
          </a:lstStyle>
          <a:p>
            <a:endParaRPr lang="tr-TR" altLang="en-US"/>
          </a:p>
        </p:txBody>
      </p:sp>
      <p:sp>
        <p:nvSpPr>
          <p:cNvPr id="7" name="6 Slayt Numarası Yer Tutucusu"/>
          <p:cNvSpPr>
            <a:spLocks noGrp="1"/>
          </p:cNvSpPr>
          <p:nvPr>
            <p:ph type="sldNum" sz="quarter" idx="12"/>
          </p:nvPr>
        </p:nvSpPr>
        <p:spPr/>
        <p:txBody>
          <a:bodyPr/>
          <a:lstStyle>
            <a:lvl1pPr>
              <a:defRPr/>
            </a:lvl1pPr>
          </a:lstStyle>
          <a:p>
            <a:fld id="{C33F5A36-93CF-4099-B19F-DE4AD2995A24}" type="slidenum">
              <a:rPr lang="tr-TR" altLang="en-US"/>
              <a:pPr/>
              <a:t>‹#›</a:t>
            </a:fld>
            <a:endParaRPr lang="tr-T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ltLang="en-US"/>
          </a:p>
        </p:txBody>
      </p:sp>
      <p:sp>
        <p:nvSpPr>
          <p:cNvPr id="6" name="5 Altbilgi Yer Tutucusu"/>
          <p:cNvSpPr>
            <a:spLocks noGrp="1"/>
          </p:cNvSpPr>
          <p:nvPr>
            <p:ph type="ftr" sz="quarter" idx="11"/>
          </p:nvPr>
        </p:nvSpPr>
        <p:spPr/>
        <p:txBody>
          <a:bodyPr/>
          <a:lstStyle>
            <a:lvl1pPr>
              <a:defRPr/>
            </a:lvl1pPr>
          </a:lstStyle>
          <a:p>
            <a:endParaRPr lang="tr-TR" altLang="en-US"/>
          </a:p>
        </p:txBody>
      </p:sp>
      <p:sp>
        <p:nvSpPr>
          <p:cNvPr id="7" name="6 Slayt Numarası Yer Tutucusu"/>
          <p:cNvSpPr>
            <a:spLocks noGrp="1"/>
          </p:cNvSpPr>
          <p:nvPr>
            <p:ph type="sldNum" sz="quarter" idx="12"/>
          </p:nvPr>
        </p:nvSpPr>
        <p:spPr/>
        <p:txBody>
          <a:bodyPr/>
          <a:lstStyle>
            <a:lvl1pPr>
              <a:defRPr/>
            </a:lvl1pPr>
          </a:lstStyle>
          <a:p>
            <a:fld id="{F65F82D5-6E24-4BF6-B039-879EB54B10E8}" type="slidenum">
              <a:rPr lang="tr-TR" altLang="en-US"/>
              <a:pPr/>
              <a:t>‹#›</a:t>
            </a:fld>
            <a:endParaRPr lang="tr-T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tr-TR"/>
          </a:p>
        </p:txBody>
      </p:sp>
      <p:sp>
        <p:nvSpPr>
          <p:cNvPr id="1229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tr-TR" altLang="en-US" smtClean="0"/>
              <a:t>Asıl başlık stili için tıklatın</a:t>
            </a:r>
          </a:p>
        </p:txBody>
      </p:sp>
      <p:sp>
        <p:nvSpPr>
          <p:cNvPr id="1229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ltLang="en-US" smtClean="0"/>
              <a:t>Asıl metin stillerini düzenlemek için tıklatın</a:t>
            </a:r>
          </a:p>
          <a:p>
            <a:pPr lvl="1"/>
            <a:r>
              <a:rPr lang="tr-TR" altLang="en-US" smtClean="0"/>
              <a:t>İkinci düzey</a:t>
            </a:r>
          </a:p>
          <a:p>
            <a:pPr lvl="2"/>
            <a:r>
              <a:rPr lang="tr-TR" altLang="en-US" smtClean="0"/>
              <a:t>Üçüncü düzey</a:t>
            </a:r>
          </a:p>
          <a:p>
            <a:pPr lvl="3"/>
            <a:r>
              <a:rPr lang="tr-TR" altLang="en-US" smtClean="0"/>
              <a:t>Dördüncü düzey</a:t>
            </a:r>
          </a:p>
          <a:p>
            <a:pPr lvl="4"/>
            <a:r>
              <a:rPr lang="tr-TR" altLang="en-US" smtClean="0"/>
              <a:t>Beşinci düzey</a:t>
            </a:r>
          </a:p>
        </p:txBody>
      </p:sp>
      <p:sp>
        <p:nvSpPr>
          <p:cNvPr id="12293"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tr-TR" altLang="en-US"/>
          </a:p>
        </p:txBody>
      </p:sp>
      <p:sp>
        <p:nvSpPr>
          <p:cNvPr id="12294"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tr-TR" altLang="en-US"/>
          </a:p>
        </p:txBody>
      </p:sp>
      <p:sp>
        <p:nvSpPr>
          <p:cNvPr id="12295"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3584F52E-4048-42CB-9C1C-D2E2EC234AE5}" type="slidenum">
              <a:rPr lang="tr-TR" altLang="en-US"/>
              <a:pPr/>
              <a:t>‹#›</a:t>
            </a:fld>
            <a:endParaRPr lang="tr-TR" altLang="en-US"/>
          </a:p>
        </p:txBody>
      </p:sp>
      <p:grpSp>
        <p:nvGrpSpPr>
          <p:cNvPr id="12296" name="Group 8"/>
          <p:cNvGrpSpPr>
            <a:grpSpLocks/>
          </p:cNvGrpSpPr>
          <p:nvPr/>
        </p:nvGrpSpPr>
        <p:grpSpPr bwMode="auto">
          <a:xfrm>
            <a:off x="8153400" y="152400"/>
            <a:ext cx="792163" cy="1295400"/>
            <a:chOff x="5136" y="960"/>
            <a:chExt cx="528" cy="864"/>
          </a:xfrm>
        </p:grpSpPr>
        <p:sp>
          <p:nvSpPr>
            <p:cNvPr id="12297"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tr-TR"/>
            </a:p>
          </p:txBody>
        </p:sp>
        <p:sp>
          <p:nvSpPr>
            <p:cNvPr id="12298"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tr-TR"/>
            </a:p>
          </p:txBody>
        </p:sp>
        <p:sp>
          <p:nvSpPr>
            <p:cNvPr id="12299"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tr-TR"/>
            </a:p>
          </p:txBody>
        </p:sp>
        <p:sp>
          <p:nvSpPr>
            <p:cNvPr id="12300"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tr-TR"/>
            </a:p>
          </p:txBody>
        </p:sp>
        <p:sp>
          <p:nvSpPr>
            <p:cNvPr id="12301"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tr-TR"/>
            </a:p>
          </p:txBody>
        </p:sp>
        <p:sp>
          <p:nvSpPr>
            <p:cNvPr id="12302"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tr-TR"/>
            </a:p>
          </p:txBody>
        </p:sp>
        <p:sp>
          <p:nvSpPr>
            <p:cNvPr id="12303"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tr-TR"/>
            </a:p>
          </p:txBody>
        </p:sp>
        <p:sp>
          <p:nvSpPr>
            <p:cNvPr id="12304"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tr-TR"/>
            </a:p>
          </p:txBody>
        </p:sp>
        <p:sp>
          <p:nvSpPr>
            <p:cNvPr id="12305"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tr-TR"/>
            </a:p>
          </p:txBody>
        </p:sp>
        <p:sp>
          <p:nvSpPr>
            <p:cNvPr id="12306"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tr-TR"/>
            </a:p>
          </p:txBody>
        </p:sp>
        <p:sp>
          <p:nvSpPr>
            <p:cNvPr id="12307"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tr-TR"/>
            </a:p>
          </p:txBody>
        </p:sp>
        <p:sp>
          <p:nvSpPr>
            <p:cNvPr id="12308"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tr-TR"/>
            </a:p>
          </p:txBody>
        </p:sp>
        <p:sp>
          <p:nvSpPr>
            <p:cNvPr id="12309"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tr-TR"/>
            </a:p>
          </p:txBody>
        </p:sp>
        <p:sp>
          <p:nvSpPr>
            <p:cNvPr id="12310"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tr-TR"/>
            </a:p>
          </p:txBody>
        </p:sp>
        <p:sp>
          <p:nvSpPr>
            <p:cNvPr id="12311"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tr-TR"/>
            </a:p>
          </p:txBody>
        </p:sp>
        <p:sp>
          <p:nvSpPr>
            <p:cNvPr id="12312"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tr-TR"/>
            </a:p>
          </p:txBody>
        </p:sp>
        <p:sp>
          <p:nvSpPr>
            <p:cNvPr id="12313"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tr-TR"/>
            </a:p>
          </p:txBody>
        </p:sp>
        <p:sp>
          <p:nvSpPr>
            <p:cNvPr id="12314"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tr-TR"/>
            </a:p>
          </p:txBody>
        </p:sp>
        <p:sp>
          <p:nvSpPr>
            <p:cNvPr id="12315"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tr-TR"/>
            </a:p>
          </p:txBody>
        </p:sp>
        <p:sp>
          <p:nvSpPr>
            <p:cNvPr id="12316"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tr-TR"/>
            </a:p>
          </p:txBody>
        </p:sp>
        <p:sp>
          <p:nvSpPr>
            <p:cNvPr id="12317"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tr-TR"/>
            </a:p>
          </p:txBody>
        </p:sp>
        <p:sp>
          <p:nvSpPr>
            <p:cNvPr id="12318"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tr-TR"/>
            </a:p>
          </p:txBody>
        </p:sp>
        <p:sp>
          <p:nvSpPr>
            <p:cNvPr id="12319"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tr-TR"/>
            </a:p>
          </p:txBody>
        </p:sp>
        <p:sp>
          <p:nvSpPr>
            <p:cNvPr id="12320"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tr-TR"/>
            </a:p>
          </p:txBody>
        </p:sp>
        <p:sp>
          <p:nvSpPr>
            <p:cNvPr id="12321"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tr-TR"/>
            </a:p>
          </p:txBody>
        </p:sp>
        <p:sp>
          <p:nvSpPr>
            <p:cNvPr id="12322"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tr-TR"/>
            </a:p>
          </p:txBody>
        </p:sp>
        <p:sp>
          <p:nvSpPr>
            <p:cNvPr id="12323"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tr-TR"/>
            </a:p>
          </p:txBody>
        </p:sp>
        <p:sp>
          <p:nvSpPr>
            <p:cNvPr id="12324"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tr-TR"/>
            </a:p>
          </p:txBody>
        </p:sp>
        <p:sp>
          <p:nvSpPr>
            <p:cNvPr id="12325"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tr-TR"/>
            </a:p>
          </p:txBody>
        </p:sp>
        <p:sp>
          <p:nvSpPr>
            <p:cNvPr id="12326"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tr-TR"/>
            </a:p>
          </p:txBody>
        </p:sp>
        <p:sp>
          <p:nvSpPr>
            <p:cNvPr id="12327"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tr-TR"/>
            </a:p>
          </p:txBody>
        </p:sp>
      </p:gr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cs typeface="Arial" charset="0"/>
        </a:defRPr>
      </a:lvl2pPr>
      <a:lvl3pPr algn="l" rtl="0" fontAlgn="base">
        <a:spcBef>
          <a:spcPct val="0"/>
        </a:spcBef>
        <a:spcAft>
          <a:spcPct val="0"/>
        </a:spcAft>
        <a:defRPr sz="3900" b="1">
          <a:solidFill>
            <a:schemeClr val="tx2"/>
          </a:solidFill>
          <a:latin typeface="Arial" charset="0"/>
          <a:cs typeface="Arial" charset="0"/>
        </a:defRPr>
      </a:lvl3pPr>
      <a:lvl4pPr algn="l" rtl="0" fontAlgn="base">
        <a:spcBef>
          <a:spcPct val="0"/>
        </a:spcBef>
        <a:spcAft>
          <a:spcPct val="0"/>
        </a:spcAft>
        <a:defRPr sz="3900" b="1">
          <a:solidFill>
            <a:schemeClr val="tx2"/>
          </a:solidFill>
          <a:latin typeface="Arial" charset="0"/>
          <a:cs typeface="Arial" charset="0"/>
        </a:defRPr>
      </a:lvl4pPr>
      <a:lvl5pPr algn="l" rtl="0" fontAlgn="base">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tr-TR"/>
              <a:t>BÖLÜM 1</a:t>
            </a:r>
          </a:p>
        </p:txBody>
      </p:sp>
      <p:sp>
        <p:nvSpPr>
          <p:cNvPr id="2051" name="Rectangle 3"/>
          <p:cNvSpPr>
            <a:spLocks noGrp="1" noChangeArrowheads="1"/>
          </p:cNvSpPr>
          <p:nvPr>
            <p:ph type="subTitle" idx="1"/>
          </p:nvPr>
        </p:nvSpPr>
        <p:spPr/>
        <p:txBody>
          <a:bodyPr/>
          <a:lstStyle/>
          <a:p>
            <a:r>
              <a:rPr lang="tr-TR" b="1">
                <a:effectLst>
                  <a:outerShdw blurRad="38100" dist="38100" dir="2700000" algn="tl">
                    <a:srgbClr val="C0C0C0"/>
                  </a:outerShdw>
                </a:effectLst>
              </a:rPr>
              <a:t>VERİ TABANI YÖNETİM SİSTEMLERİ (VTYS)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107950" y="511175"/>
            <a:ext cx="8229600" cy="5726113"/>
          </a:xfrm>
        </p:spPr>
        <p:txBody>
          <a:bodyPr/>
          <a:lstStyle/>
          <a:p>
            <a:pPr>
              <a:lnSpc>
                <a:spcPct val="90000"/>
              </a:lnSpc>
            </a:pPr>
            <a:r>
              <a:rPr lang="tr-TR" sz="1800" b="1" u="sng"/>
              <a:t>Veritabanı ile ilgili bazı tanımlamalar aşağıda sıralanmıştır. Bunlar</a:t>
            </a:r>
            <a:r>
              <a:rPr lang="tr-TR" sz="1800" b="1"/>
              <a:t>:</a:t>
            </a:r>
          </a:p>
          <a:p>
            <a:pPr>
              <a:lnSpc>
                <a:spcPct val="90000"/>
              </a:lnSpc>
            </a:pPr>
            <a:endParaRPr lang="tr-TR" sz="1900" b="1"/>
          </a:p>
          <a:p>
            <a:pPr>
              <a:lnSpc>
                <a:spcPct val="90000"/>
              </a:lnSpc>
            </a:pPr>
            <a:r>
              <a:rPr lang="tr-TR" sz="1900" b="1"/>
              <a:t>Veritabanı;</a:t>
            </a:r>
            <a:r>
              <a:rPr lang="tr-TR" sz="1900"/>
              <a:t> birbirleriyle ilişkisi olan verilerin tutulduğu, kullanım amacına uygun olarak düzenlenmiş veriler topluluğunun mantıksal ve fiziksel olarak tanımlarının olduğu bilgi depolarıdır. Veritabanları gerçekte var olan ve birbirleriyle ilişkileri olan nesneleri ve ilişkilerini modeller.</a:t>
            </a:r>
          </a:p>
          <a:p>
            <a:pPr>
              <a:lnSpc>
                <a:spcPct val="90000"/>
              </a:lnSpc>
            </a:pPr>
            <a:endParaRPr lang="tr-TR" sz="900" b="1"/>
          </a:p>
          <a:p>
            <a:pPr>
              <a:lnSpc>
                <a:spcPct val="90000"/>
              </a:lnSpc>
            </a:pPr>
            <a:r>
              <a:rPr lang="tr-TR" sz="1900" b="1"/>
              <a:t>Veritabanı sistemi; </a:t>
            </a:r>
            <a:r>
              <a:rPr lang="tr-TR" sz="1900"/>
              <a:t>veritabanlarını kurmayı, oluşturmayı, tanımlamayı, işletmeyi ve kullanmayı sağlayan programlar topluluğudur. Veritabanı yönetim sistemi (VTYS) veya database management system (DBMS) ismi ile de kullanılabilir. </a:t>
            </a:r>
          </a:p>
          <a:p>
            <a:pPr>
              <a:lnSpc>
                <a:spcPct val="90000"/>
              </a:lnSpc>
            </a:pPr>
            <a:endParaRPr lang="tr-TR" sz="900" b="1"/>
          </a:p>
          <a:p>
            <a:pPr>
              <a:lnSpc>
                <a:spcPct val="90000"/>
              </a:lnSpc>
            </a:pPr>
            <a:r>
              <a:rPr lang="tr-TR" sz="1900" b="1"/>
              <a:t>Veritabanı yönetim sistemi; </a:t>
            </a:r>
            <a:r>
              <a:rPr lang="tr-TR" sz="1900"/>
              <a:t>yeni bir veritabanı oluşturmak, veritabanını düzenlemek, geliştirmek ve bakımını yaptırmak gibi çeşitli karmaşık işlemlerin gerçekleştirildiği birden fazla programdan oluşmuş bir yazılım sistemidir. Veritabanı yönetim sistemi, kullanıcı ile veritabanı arasında arabirim oluşturur ve veritabanına her türlü erişimi sağlar.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250825" y="908050"/>
            <a:ext cx="8064500" cy="5222875"/>
          </a:xfrm>
        </p:spPr>
        <p:txBody>
          <a:bodyPr/>
          <a:lstStyle/>
          <a:p>
            <a:pPr>
              <a:lnSpc>
                <a:spcPct val="90000"/>
              </a:lnSpc>
            </a:pPr>
            <a:r>
              <a:rPr lang="tr-TR" sz="2200" b="1"/>
              <a:t>Veri tabanı yöneticisi (Database Administrator); </a:t>
            </a:r>
            <a:r>
              <a:rPr lang="tr-TR" sz="2200"/>
              <a:t>Bir veri tabanı üzerinde her türlü yetkiye sahip olan kişidir. Veri tabanının tasarımı, üzerinde değişiklikler yapma, kullanıcılara izinler verme gibi fonksiyonlara sahiptir. Veri tabanı yöneticisi, gerçek bir kişi olabileceği gibi, bir gruba da yetki verilmiş olabilir.</a:t>
            </a:r>
            <a:endParaRPr lang="tr-TR" sz="800"/>
          </a:p>
          <a:p>
            <a:pPr>
              <a:lnSpc>
                <a:spcPct val="90000"/>
              </a:lnSpc>
            </a:pPr>
            <a:endParaRPr lang="tr-TR" sz="800" b="1"/>
          </a:p>
          <a:p>
            <a:pPr>
              <a:lnSpc>
                <a:spcPct val="90000"/>
              </a:lnSpc>
            </a:pPr>
            <a:r>
              <a:rPr lang="tr-TR" sz="2200" b="1"/>
              <a:t>Veritabanının tanımlanması; </a:t>
            </a:r>
            <a:r>
              <a:rPr lang="tr-TR" sz="2200"/>
              <a:t>veritabanını oluşturan verilerin tip ve uzunluklarının belirlenmesidir.</a:t>
            </a:r>
          </a:p>
          <a:p>
            <a:pPr>
              <a:lnSpc>
                <a:spcPct val="90000"/>
              </a:lnSpc>
            </a:pPr>
            <a:endParaRPr lang="tr-TR" sz="800" b="1"/>
          </a:p>
          <a:p>
            <a:pPr>
              <a:lnSpc>
                <a:spcPct val="90000"/>
              </a:lnSpc>
            </a:pPr>
            <a:r>
              <a:rPr lang="tr-TR" sz="2200" b="1"/>
              <a:t>Veritabanını oluşturulması;</a:t>
            </a:r>
            <a:r>
              <a:rPr lang="tr-TR" sz="2200"/>
              <a:t> veri için yer belirlemesi ve saklama ortamına verilerin yüklenmesini ifade eder. </a:t>
            </a:r>
          </a:p>
          <a:p>
            <a:pPr>
              <a:lnSpc>
                <a:spcPct val="90000"/>
              </a:lnSpc>
            </a:pPr>
            <a:endParaRPr lang="tr-TR" sz="800" b="1"/>
          </a:p>
          <a:p>
            <a:pPr>
              <a:lnSpc>
                <a:spcPct val="90000"/>
              </a:lnSpc>
            </a:pPr>
            <a:r>
              <a:rPr lang="tr-TR" sz="2200" b="1"/>
              <a:t>Veritabanı üzerinde işlem yapmak;</a:t>
            </a:r>
            <a:r>
              <a:rPr lang="tr-TR" sz="2200"/>
              <a:t> belirli bir veri üzerinde sorgulama yapmak, meydana gelen değişiklikleri yansıtmak için veritabanının güncellenmesi ve rapor üretilmesi gibi işleri teslim eder.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457200" y="620713"/>
            <a:ext cx="7643813" cy="5510212"/>
          </a:xfrm>
        </p:spPr>
        <p:txBody>
          <a:bodyPr/>
          <a:lstStyle/>
          <a:p>
            <a:pPr>
              <a:lnSpc>
                <a:spcPct val="90000"/>
              </a:lnSpc>
            </a:pPr>
            <a:r>
              <a:rPr lang="tr-TR" sz="2200" b="1"/>
              <a:t>Verinin bakım ve sürekliği</a:t>
            </a:r>
            <a:r>
              <a:rPr lang="tr-TR" sz="2200"/>
              <a:t>; veritabanına yeni kayıt eklemek, eskileri çağırmak ve gerekli düzenleme, düzeltme ve silme işlemlerini yapmak gibi işlemlerin gerçekleştirilmesini ifade eder. Veritabanı yönetim sistemi aynı zamanda verinin geri çağrılabilmesini de sağlar.</a:t>
            </a:r>
          </a:p>
          <a:p>
            <a:pPr>
              <a:lnSpc>
                <a:spcPct val="90000"/>
              </a:lnSpc>
            </a:pPr>
            <a:endParaRPr lang="tr-TR" sz="1000" b="1"/>
          </a:p>
          <a:p>
            <a:pPr>
              <a:lnSpc>
                <a:spcPct val="90000"/>
              </a:lnSpc>
            </a:pPr>
            <a:r>
              <a:rPr lang="tr-TR" sz="2200" b="1"/>
              <a:t>Veritabanını genişletme;</a:t>
            </a:r>
            <a:r>
              <a:rPr lang="tr-TR" sz="2200"/>
              <a:t> kayıtlara yeni veri eklemek ve yeni kayıtlar oluşturmak gibi işlemleri ifade eder.</a:t>
            </a:r>
          </a:p>
          <a:p>
            <a:pPr>
              <a:lnSpc>
                <a:spcPct val="90000"/>
              </a:lnSpc>
            </a:pPr>
            <a:endParaRPr lang="tr-TR" sz="1400" b="1"/>
          </a:p>
          <a:p>
            <a:pPr>
              <a:lnSpc>
                <a:spcPct val="90000"/>
              </a:lnSpc>
            </a:pPr>
            <a:r>
              <a:rPr lang="tr-TR" sz="2200" b="1"/>
              <a:t>Veritabanı yönetim sistemi programları;</a:t>
            </a:r>
            <a:r>
              <a:rPr lang="tr-TR" sz="2200"/>
              <a:t> fiziksel hafızaya ve veri tiplerini kullanıcılar adına şekillendirip denetleyen ve kullanıcılarına standart bir SQL ara yüzü sağlayarak onların dosya yapıları, veri yapısı, fiziksel hafıza gibi sorunlarla ilgilenmek yerine veri giriş – çıkışı için uygun ara yüzler geliştirmelerine olanak sağlayan yazılımlardır.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323850" y="333375"/>
            <a:ext cx="7704138" cy="5759450"/>
          </a:xfrm>
        </p:spPr>
        <p:txBody>
          <a:bodyPr/>
          <a:lstStyle/>
          <a:p>
            <a:r>
              <a:rPr lang="tr-TR" sz="2000"/>
              <a:t>Veritabanı yönetim sisteminde kullanıcılar, roller ve gruplar vardır ve bunlar verileri tutmak üzere birçok türde nesne ve bu nesnelere erişimlere düzenleme görevi yaparlar. Her bir kullanıcının veritabanı yöneticisi tarafından yapılan tanımlanmış belirli hakları vardır. Bu haklar verilebilir, verilmiş haklar artırılabilir, kısıtlanabilir veya silinebilir. </a:t>
            </a:r>
            <a:r>
              <a:rPr lang="tr-TR" sz="2000">
                <a:solidFill>
                  <a:schemeClr val="hlink"/>
                </a:solidFill>
              </a:rPr>
              <a:t>Örneğin;</a:t>
            </a:r>
            <a:r>
              <a:rPr lang="tr-TR" sz="2000"/>
              <a:t> bir tablo ya da programı bir kullanıcı kullanabiliyorken bir başkasının hakları kaldırılabilir ve kısıtlanabilir. </a:t>
            </a:r>
          </a:p>
          <a:p>
            <a:endParaRPr lang="tr-TR" sz="2000"/>
          </a:p>
          <a:p>
            <a:r>
              <a:rPr lang="tr-TR" sz="2000"/>
              <a:t>Veritabanı yönetim sisteminde kullanıcılar, roller ve gruplar vardır ve bunlar verileri tutmak üzere birçok türde nesne ve bu nesnelere erişimlere düzenleme görevi yaparlar. Her bir kullanıcının veritabanı yöneticisi tarafından yapılan tanımlanmış belirli hakları vardır. Bu haklar verilebilir, verilmiş haklar artırılabilir, kısıtlanabilir veya silinebilir. Örneğin bir tablo ya da programı bir kullanıcı kullanabiliyorken bir başkasının hakları kaldırılabilir ve kısıtlanabilir.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ChangeArrowheads="1"/>
          </p:cNvSpPr>
          <p:nvPr/>
        </p:nvSpPr>
        <p:spPr bwMode="auto">
          <a:xfrm>
            <a:off x="3492500" y="6092825"/>
            <a:ext cx="2890838" cy="431800"/>
          </a:xfrm>
          <a:prstGeom prst="rect">
            <a:avLst/>
          </a:prstGeom>
          <a:noFill/>
          <a:ln w="9525">
            <a:noFill/>
            <a:miter lim="800000"/>
            <a:headEnd/>
            <a:tailEnd/>
          </a:ln>
        </p:spPr>
        <p:txBody>
          <a:bodyPr anchor="ctr"/>
          <a:lstStyle/>
          <a:p>
            <a:r>
              <a:rPr lang="tr-TR" sz="1200" b="1">
                <a:solidFill>
                  <a:schemeClr val="tx2"/>
                </a:solidFill>
              </a:rPr>
              <a:t>VTYS’nin Temel Bileşenleri (1)</a:t>
            </a:r>
          </a:p>
        </p:txBody>
      </p:sp>
      <p:sp>
        <p:nvSpPr>
          <p:cNvPr id="37894" name="Rectangle 3"/>
          <p:cNvSpPr>
            <a:spLocks noChangeArrowheads="1"/>
          </p:cNvSpPr>
          <p:nvPr/>
        </p:nvSpPr>
        <p:spPr bwMode="auto">
          <a:xfrm>
            <a:off x="2627313" y="2565400"/>
            <a:ext cx="1296987" cy="1150938"/>
          </a:xfrm>
          <a:prstGeom prst="rect">
            <a:avLst/>
          </a:prstGeom>
          <a:solidFill>
            <a:srgbClr val="3366FF">
              <a:alpha val="85001"/>
            </a:srgbClr>
          </a:solidFill>
          <a:ln w="9525">
            <a:solidFill>
              <a:schemeClr val="tx1"/>
            </a:solidFill>
            <a:miter lim="800000"/>
            <a:headEnd/>
            <a:tailEnd/>
          </a:ln>
        </p:spPr>
        <p:txBody>
          <a:bodyPr anchor="ctr"/>
          <a:lstStyle/>
          <a:p>
            <a:pPr algn="ctr" eaLnBrk="0" hangingPunct="0"/>
            <a:r>
              <a:rPr lang="tr-TR" sz="2000"/>
              <a:t>Veri Tabanı Yöneticisi</a:t>
            </a:r>
          </a:p>
        </p:txBody>
      </p:sp>
      <p:sp>
        <p:nvSpPr>
          <p:cNvPr id="37895" name="Line 5"/>
          <p:cNvSpPr>
            <a:spLocks noChangeShapeType="1"/>
          </p:cNvSpPr>
          <p:nvPr/>
        </p:nvSpPr>
        <p:spPr bwMode="auto">
          <a:xfrm>
            <a:off x="1906588" y="3141663"/>
            <a:ext cx="720725" cy="0"/>
          </a:xfrm>
          <a:prstGeom prst="line">
            <a:avLst/>
          </a:prstGeom>
          <a:noFill/>
          <a:ln w="38100">
            <a:solidFill>
              <a:schemeClr val="tx1"/>
            </a:solidFill>
            <a:round/>
            <a:headEnd type="triangle" w="med" len="med"/>
            <a:tailEnd type="triangle" w="med" len="med"/>
          </a:ln>
        </p:spPr>
        <p:txBody>
          <a:bodyPr wrap="none" anchor="ctr"/>
          <a:lstStyle/>
          <a:p>
            <a:endParaRPr lang="tr-TR"/>
          </a:p>
        </p:txBody>
      </p:sp>
      <p:sp>
        <p:nvSpPr>
          <p:cNvPr id="37896" name="Line 6"/>
          <p:cNvSpPr>
            <a:spLocks noChangeShapeType="1"/>
          </p:cNvSpPr>
          <p:nvPr/>
        </p:nvSpPr>
        <p:spPr bwMode="auto">
          <a:xfrm flipH="1">
            <a:off x="3851275" y="4581525"/>
            <a:ext cx="1081088" cy="0"/>
          </a:xfrm>
          <a:prstGeom prst="line">
            <a:avLst/>
          </a:prstGeom>
          <a:noFill/>
          <a:ln w="38100">
            <a:solidFill>
              <a:schemeClr val="tx1"/>
            </a:solidFill>
            <a:round/>
            <a:headEnd type="triangle" w="med" len="med"/>
            <a:tailEnd type="triangle" w="med" len="med"/>
          </a:ln>
        </p:spPr>
        <p:txBody>
          <a:bodyPr wrap="none" anchor="ctr"/>
          <a:lstStyle/>
          <a:p>
            <a:endParaRPr lang="tr-TR"/>
          </a:p>
        </p:txBody>
      </p:sp>
      <p:graphicFrame>
        <p:nvGraphicFramePr>
          <p:cNvPr id="37897" name="Object 7"/>
          <p:cNvGraphicFramePr>
            <a:graphicFrameLocks noChangeAspect="1"/>
          </p:cNvGraphicFramePr>
          <p:nvPr/>
        </p:nvGraphicFramePr>
        <p:xfrm>
          <a:off x="7448550" y="1069975"/>
          <a:ext cx="1011238" cy="1150938"/>
        </p:xfrm>
        <a:graphic>
          <a:graphicData uri="http://schemas.openxmlformats.org/presentationml/2006/ole">
            <p:oleObj spid="_x0000_s37897" name="Clip" r:id="rId3" imgW="5640120" imgH="6414840" progId="MS_ClipArt_Gallery.2">
              <p:embed/>
            </p:oleObj>
          </a:graphicData>
        </a:graphic>
      </p:graphicFrame>
      <p:sp>
        <p:nvSpPr>
          <p:cNvPr id="37898" name="Line 8"/>
          <p:cNvSpPr>
            <a:spLocks noChangeShapeType="1"/>
          </p:cNvSpPr>
          <p:nvPr/>
        </p:nvSpPr>
        <p:spPr bwMode="auto">
          <a:xfrm flipH="1">
            <a:off x="3851275" y="1628775"/>
            <a:ext cx="1081088" cy="0"/>
          </a:xfrm>
          <a:prstGeom prst="line">
            <a:avLst/>
          </a:prstGeom>
          <a:noFill/>
          <a:ln w="38100">
            <a:solidFill>
              <a:schemeClr val="tx1"/>
            </a:solidFill>
            <a:round/>
            <a:headEnd type="triangle" w="med" len="med"/>
            <a:tailEnd type="triangle" w="med" len="med"/>
          </a:ln>
        </p:spPr>
        <p:txBody>
          <a:bodyPr wrap="none" anchor="ctr"/>
          <a:lstStyle/>
          <a:p>
            <a:endParaRPr lang="tr-TR"/>
          </a:p>
        </p:txBody>
      </p:sp>
      <p:sp>
        <p:nvSpPr>
          <p:cNvPr id="37899" name="Line 9"/>
          <p:cNvSpPr>
            <a:spLocks noChangeShapeType="1"/>
          </p:cNvSpPr>
          <p:nvPr/>
        </p:nvSpPr>
        <p:spPr bwMode="auto">
          <a:xfrm flipH="1" flipV="1">
            <a:off x="6516688" y="1628775"/>
            <a:ext cx="790575" cy="0"/>
          </a:xfrm>
          <a:prstGeom prst="line">
            <a:avLst/>
          </a:prstGeom>
          <a:noFill/>
          <a:ln w="38100">
            <a:solidFill>
              <a:schemeClr val="tx1"/>
            </a:solidFill>
            <a:round/>
            <a:headEnd type="triangle" w="med" len="med"/>
            <a:tailEnd type="triangle" w="med" len="med"/>
          </a:ln>
        </p:spPr>
        <p:txBody>
          <a:bodyPr wrap="none" anchor="ctr"/>
          <a:lstStyle/>
          <a:p>
            <a:endParaRPr lang="tr-TR"/>
          </a:p>
        </p:txBody>
      </p:sp>
      <p:sp>
        <p:nvSpPr>
          <p:cNvPr id="37900" name="Line 10"/>
          <p:cNvSpPr>
            <a:spLocks noChangeShapeType="1"/>
          </p:cNvSpPr>
          <p:nvPr/>
        </p:nvSpPr>
        <p:spPr bwMode="auto">
          <a:xfrm flipH="1">
            <a:off x="6516688" y="4292600"/>
            <a:ext cx="790575" cy="288925"/>
          </a:xfrm>
          <a:prstGeom prst="line">
            <a:avLst/>
          </a:prstGeom>
          <a:noFill/>
          <a:ln w="38100">
            <a:solidFill>
              <a:schemeClr val="tx1"/>
            </a:solidFill>
            <a:round/>
            <a:headEnd type="triangle" w="med" len="med"/>
            <a:tailEnd type="triangle" w="med" len="med"/>
          </a:ln>
        </p:spPr>
        <p:txBody>
          <a:bodyPr wrap="none" anchor="ctr"/>
          <a:lstStyle/>
          <a:p>
            <a:endParaRPr lang="tr-TR"/>
          </a:p>
        </p:txBody>
      </p:sp>
      <p:graphicFrame>
        <p:nvGraphicFramePr>
          <p:cNvPr id="37901" name="Object 11"/>
          <p:cNvGraphicFramePr>
            <a:graphicFrameLocks noChangeAspect="1"/>
          </p:cNvGraphicFramePr>
          <p:nvPr/>
        </p:nvGraphicFramePr>
        <p:xfrm>
          <a:off x="7385050" y="3673475"/>
          <a:ext cx="1219200" cy="763588"/>
        </p:xfrm>
        <a:graphic>
          <a:graphicData uri="http://schemas.openxmlformats.org/presentationml/2006/ole">
            <p:oleObj spid="_x0000_s37901" name="Clip" r:id="rId4" imgW="4038840" imgH="2534400" progId="MS_ClipArt_Gallery.2">
              <p:embed/>
            </p:oleObj>
          </a:graphicData>
        </a:graphic>
      </p:graphicFrame>
      <p:sp>
        <p:nvSpPr>
          <p:cNvPr id="37902" name="Line 12"/>
          <p:cNvSpPr>
            <a:spLocks noChangeShapeType="1"/>
          </p:cNvSpPr>
          <p:nvPr/>
        </p:nvSpPr>
        <p:spPr bwMode="auto">
          <a:xfrm>
            <a:off x="6516688" y="3500438"/>
            <a:ext cx="790575" cy="287337"/>
          </a:xfrm>
          <a:prstGeom prst="line">
            <a:avLst/>
          </a:prstGeom>
          <a:noFill/>
          <a:ln w="38100">
            <a:solidFill>
              <a:schemeClr val="tx1"/>
            </a:solidFill>
            <a:round/>
            <a:headEnd type="triangle" w="med" len="med"/>
            <a:tailEnd type="triangle" w="med" len="med"/>
          </a:ln>
        </p:spPr>
        <p:txBody>
          <a:bodyPr wrap="none" anchor="ctr"/>
          <a:lstStyle/>
          <a:p>
            <a:endParaRPr lang="tr-TR"/>
          </a:p>
        </p:txBody>
      </p:sp>
      <p:sp>
        <p:nvSpPr>
          <p:cNvPr id="37903" name="Rectangle 13"/>
          <p:cNvSpPr>
            <a:spLocks noChangeArrowheads="1"/>
          </p:cNvSpPr>
          <p:nvPr/>
        </p:nvSpPr>
        <p:spPr bwMode="auto">
          <a:xfrm>
            <a:off x="4932363" y="3213100"/>
            <a:ext cx="1577975" cy="576263"/>
          </a:xfrm>
          <a:prstGeom prst="rect">
            <a:avLst/>
          </a:prstGeom>
          <a:solidFill>
            <a:srgbClr val="3366FF">
              <a:alpha val="85001"/>
            </a:srgbClr>
          </a:solidFill>
          <a:ln w="9525">
            <a:solidFill>
              <a:schemeClr val="tx1"/>
            </a:solidFill>
            <a:miter lim="800000"/>
            <a:headEnd/>
            <a:tailEnd/>
          </a:ln>
        </p:spPr>
        <p:txBody>
          <a:bodyPr anchor="ctr"/>
          <a:lstStyle/>
          <a:p>
            <a:pPr algn="ctr" eaLnBrk="0" hangingPunct="0"/>
            <a:r>
              <a:rPr lang="tr-TR" sz="1600"/>
              <a:t>Sorgu İşleyicisi (SQL)</a:t>
            </a:r>
            <a:endParaRPr lang="tr-TR" sz="2000"/>
          </a:p>
        </p:txBody>
      </p:sp>
      <p:sp>
        <p:nvSpPr>
          <p:cNvPr id="37904" name="Line 14"/>
          <p:cNvSpPr>
            <a:spLocks noChangeShapeType="1"/>
          </p:cNvSpPr>
          <p:nvPr/>
        </p:nvSpPr>
        <p:spPr bwMode="auto">
          <a:xfrm flipH="1" flipV="1">
            <a:off x="3922713" y="3141663"/>
            <a:ext cx="1009650" cy="358775"/>
          </a:xfrm>
          <a:prstGeom prst="line">
            <a:avLst/>
          </a:prstGeom>
          <a:noFill/>
          <a:ln w="38100">
            <a:solidFill>
              <a:schemeClr val="tx1"/>
            </a:solidFill>
            <a:round/>
            <a:headEnd type="triangle" w="med" len="med"/>
            <a:tailEnd type="triangle" w="med" len="med"/>
          </a:ln>
        </p:spPr>
        <p:txBody>
          <a:bodyPr wrap="none" anchor="ctr"/>
          <a:lstStyle/>
          <a:p>
            <a:endParaRPr lang="tr-TR"/>
          </a:p>
        </p:txBody>
      </p:sp>
      <p:sp>
        <p:nvSpPr>
          <p:cNvPr id="37905" name="Rectangle 15"/>
          <p:cNvSpPr>
            <a:spLocks noChangeArrowheads="1"/>
          </p:cNvSpPr>
          <p:nvPr/>
        </p:nvSpPr>
        <p:spPr bwMode="auto">
          <a:xfrm>
            <a:off x="4932363" y="2198688"/>
            <a:ext cx="1565275" cy="822325"/>
          </a:xfrm>
          <a:prstGeom prst="rect">
            <a:avLst/>
          </a:prstGeom>
          <a:noFill/>
          <a:ln w="9525">
            <a:noFill/>
            <a:miter lim="800000"/>
            <a:headEnd/>
            <a:tailEnd/>
          </a:ln>
        </p:spPr>
        <p:txBody>
          <a:bodyPr>
            <a:spAutoFit/>
          </a:bodyPr>
          <a:lstStyle/>
          <a:p>
            <a:pPr algn="ctr"/>
            <a:r>
              <a:rPr lang="tr-TR" sz="1200"/>
              <a:t>Tablo yaratma</a:t>
            </a:r>
          </a:p>
          <a:p>
            <a:pPr algn="ctr"/>
            <a:r>
              <a:rPr lang="tr-TR" sz="1200"/>
              <a:t>Form yaratma</a:t>
            </a:r>
          </a:p>
          <a:p>
            <a:pPr algn="ctr"/>
            <a:r>
              <a:rPr lang="tr-TR" sz="1200"/>
              <a:t>Sorgu yaratma</a:t>
            </a:r>
          </a:p>
          <a:p>
            <a:pPr algn="ctr"/>
            <a:r>
              <a:rPr lang="tr-TR" sz="1200"/>
              <a:t>Rapor yaratma</a:t>
            </a:r>
          </a:p>
        </p:txBody>
      </p:sp>
      <p:sp>
        <p:nvSpPr>
          <p:cNvPr id="37906" name="Rectangle 16"/>
          <p:cNvSpPr>
            <a:spLocks noChangeArrowheads="1"/>
          </p:cNvSpPr>
          <p:nvPr/>
        </p:nvSpPr>
        <p:spPr bwMode="auto">
          <a:xfrm>
            <a:off x="4932363" y="5237163"/>
            <a:ext cx="1584325" cy="639762"/>
          </a:xfrm>
          <a:prstGeom prst="rect">
            <a:avLst/>
          </a:prstGeom>
          <a:noFill/>
          <a:ln w="9525">
            <a:noFill/>
            <a:miter lim="800000"/>
            <a:headEnd/>
            <a:tailEnd/>
          </a:ln>
        </p:spPr>
        <p:txBody>
          <a:bodyPr>
            <a:spAutoFit/>
          </a:bodyPr>
          <a:lstStyle/>
          <a:p>
            <a:pPr algn="ctr"/>
            <a:r>
              <a:rPr lang="tr-TR" sz="1200"/>
              <a:t>Kayıt ekleme</a:t>
            </a:r>
          </a:p>
          <a:p>
            <a:pPr algn="ctr"/>
            <a:r>
              <a:rPr lang="tr-TR" sz="1200"/>
              <a:t>Kayıt silme</a:t>
            </a:r>
          </a:p>
          <a:p>
            <a:pPr algn="ctr"/>
            <a:r>
              <a:rPr lang="tr-TR" sz="1200"/>
              <a:t>Kayıt güncelleme</a:t>
            </a:r>
          </a:p>
        </p:txBody>
      </p:sp>
      <p:sp>
        <p:nvSpPr>
          <p:cNvPr id="37907" name="AutoShape 17"/>
          <p:cNvSpPr>
            <a:spLocks noChangeArrowheads="1"/>
          </p:cNvSpPr>
          <p:nvPr/>
        </p:nvSpPr>
        <p:spPr bwMode="auto">
          <a:xfrm>
            <a:off x="179388" y="2492375"/>
            <a:ext cx="1727200" cy="1296988"/>
          </a:xfrm>
          <a:prstGeom prst="can">
            <a:avLst>
              <a:gd name="adj" fmla="val 15421"/>
            </a:avLst>
          </a:prstGeom>
          <a:solidFill>
            <a:srgbClr val="3366FF">
              <a:alpha val="85001"/>
            </a:srgbClr>
          </a:solidFill>
          <a:ln w="9525">
            <a:solidFill>
              <a:schemeClr val="tx1"/>
            </a:solidFill>
            <a:round/>
            <a:headEnd/>
            <a:tailEnd/>
          </a:ln>
          <a:effectLst/>
        </p:spPr>
        <p:txBody>
          <a:bodyPr wrap="none" anchor="ctr"/>
          <a:lstStyle/>
          <a:p>
            <a:pPr algn="ctr"/>
            <a:r>
              <a:rPr lang="tr-TR" sz="2000"/>
              <a:t>Veri Tabanı</a:t>
            </a:r>
          </a:p>
        </p:txBody>
      </p:sp>
      <p:sp>
        <p:nvSpPr>
          <p:cNvPr id="37908" name="Rectangle 18"/>
          <p:cNvSpPr>
            <a:spLocks noChangeArrowheads="1"/>
          </p:cNvSpPr>
          <p:nvPr/>
        </p:nvSpPr>
        <p:spPr bwMode="auto">
          <a:xfrm>
            <a:off x="4932363" y="3932238"/>
            <a:ext cx="1584325" cy="1296987"/>
          </a:xfrm>
          <a:prstGeom prst="rect">
            <a:avLst/>
          </a:prstGeom>
          <a:solidFill>
            <a:srgbClr val="3366FF">
              <a:alpha val="85001"/>
            </a:srgbClr>
          </a:solidFill>
          <a:ln w="9525">
            <a:solidFill>
              <a:schemeClr val="tx1"/>
            </a:solidFill>
            <a:miter lim="800000"/>
            <a:headEnd/>
            <a:tailEnd/>
          </a:ln>
        </p:spPr>
        <p:txBody>
          <a:bodyPr anchor="ctr"/>
          <a:lstStyle/>
          <a:p>
            <a:pPr algn="ctr"/>
            <a:r>
              <a:rPr lang="tr-TR" sz="1600"/>
              <a:t>Genişletilmiş Programlama Dili (DML + taşıyıcı dil) Derleyicisi</a:t>
            </a:r>
          </a:p>
        </p:txBody>
      </p:sp>
      <p:sp>
        <p:nvSpPr>
          <p:cNvPr id="37909" name="Text Box 19"/>
          <p:cNvSpPr txBox="1">
            <a:spLocks noChangeArrowheads="1"/>
          </p:cNvSpPr>
          <p:nvPr/>
        </p:nvSpPr>
        <p:spPr bwMode="auto">
          <a:xfrm>
            <a:off x="6588125" y="4581525"/>
            <a:ext cx="1008063" cy="517525"/>
          </a:xfrm>
          <a:prstGeom prst="rect">
            <a:avLst/>
          </a:prstGeom>
          <a:noFill/>
          <a:ln w="9525">
            <a:noFill/>
            <a:miter lim="800000"/>
            <a:headEnd/>
            <a:tailEnd/>
          </a:ln>
        </p:spPr>
        <p:txBody>
          <a:bodyPr>
            <a:spAutoFit/>
          </a:bodyPr>
          <a:lstStyle/>
          <a:p>
            <a:pPr algn="ctr">
              <a:spcBef>
                <a:spcPct val="50000"/>
              </a:spcBef>
            </a:pPr>
            <a:r>
              <a:rPr lang="tr-TR" sz="1400"/>
              <a:t>Uygulama Programı</a:t>
            </a:r>
          </a:p>
        </p:txBody>
      </p:sp>
      <p:sp>
        <p:nvSpPr>
          <p:cNvPr id="37910" name="Text Box 20"/>
          <p:cNvSpPr txBox="1">
            <a:spLocks noChangeArrowheads="1"/>
          </p:cNvSpPr>
          <p:nvPr/>
        </p:nvSpPr>
        <p:spPr bwMode="auto">
          <a:xfrm>
            <a:off x="6588125" y="3068638"/>
            <a:ext cx="1008063" cy="517525"/>
          </a:xfrm>
          <a:prstGeom prst="rect">
            <a:avLst/>
          </a:prstGeom>
          <a:noFill/>
          <a:ln w="9525">
            <a:noFill/>
            <a:miter lim="800000"/>
            <a:headEnd/>
            <a:tailEnd/>
          </a:ln>
        </p:spPr>
        <p:txBody>
          <a:bodyPr>
            <a:spAutoFit/>
          </a:bodyPr>
          <a:lstStyle/>
          <a:p>
            <a:pPr algn="ctr">
              <a:spcBef>
                <a:spcPct val="50000"/>
              </a:spcBef>
            </a:pPr>
            <a:r>
              <a:rPr lang="tr-TR" sz="1400"/>
              <a:t>VT Sorgusu</a:t>
            </a:r>
          </a:p>
        </p:txBody>
      </p:sp>
      <p:sp>
        <p:nvSpPr>
          <p:cNvPr id="37911" name="Text Box 21"/>
          <p:cNvSpPr txBox="1">
            <a:spLocks noChangeArrowheads="1"/>
          </p:cNvSpPr>
          <p:nvPr/>
        </p:nvSpPr>
        <p:spPr bwMode="auto">
          <a:xfrm>
            <a:off x="6588125" y="1052513"/>
            <a:ext cx="1008063" cy="517525"/>
          </a:xfrm>
          <a:prstGeom prst="rect">
            <a:avLst/>
          </a:prstGeom>
          <a:noFill/>
          <a:ln w="9525">
            <a:noFill/>
            <a:miter lim="800000"/>
            <a:headEnd/>
            <a:tailEnd/>
          </a:ln>
        </p:spPr>
        <p:txBody>
          <a:bodyPr>
            <a:spAutoFit/>
          </a:bodyPr>
          <a:lstStyle/>
          <a:p>
            <a:pPr algn="ctr">
              <a:spcBef>
                <a:spcPct val="50000"/>
              </a:spcBef>
            </a:pPr>
            <a:r>
              <a:rPr lang="tr-TR" sz="1400"/>
              <a:t>VT Tanımları</a:t>
            </a:r>
          </a:p>
        </p:txBody>
      </p:sp>
      <p:sp>
        <p:nvSpPr>
          <p:cNvPr id="37912" name="Rectangle 22"/>
          <p:cNvSpPr>
            <a:spLocks noChangeArrowheads="1"/>
          </p:cNvSpPr>
          <p:nvPr/>
        </p:nvSpPr>
        <p:spPr bwMode="auto">
          <a:xfrm>
            <a:off x="2698750" y="4149725"/>
            <a:ext cx="1168400" cy="863600"/>
          </a:xfrm>
          <a:prstGeom prst="rect">
            <a:avLst/>
          </a:prstGeom>
          <a:solidFill>
            <a:srgbClr val="3366FF">
              <a:alpha val="85001"/>
            </a:srgbClr>
          </a:solidFill>
          <a:ln w="9525">
            <a:solidFill>
              <a:schemeClr val="tx1"/>
            </a:solidFill>
            <a:miter lim="800000"/>
            <a:headEnd/>
            <a:tailEnd/>
          </a:ln>
        </p:spPr>
        <p:txBody>
          <a:bodyPr anchor="ctr"/>
          <a:lstStyle/>
          <a:p>
            <a:pPr algn="ctr" eaLnBrk="0" hangingPunct="0"/>
            <a:r>
              <a:rPr lang="tr-TR" sz="1600"/>
              <a:t>Derlenmiş Uygulama Programı</a:t>
            </a:r>
          </a:p>
        </p:txBody>
      </p:sp>
      <p:sp>
        <p:nvSpPr>
          <p:cNvPr id="37913" name="Rectangle 23"/>
          <p:cNvSpPr>
            <a:spLocks noChangeArrowheads="1"/>
          </p:cNvSpPr>
          <p:nvPr/>
        </p:nvSpPr>
        <p:spPr bwMode="auto">
          <a:xfrm>
            <a:off x="2698750" y="1196975"/>
            <a:ext cx="1168400" cy="863600"/>
          </a:xfrm>
          <a:prstGeom prst="rect">
            <a:avLst/>
          </a:prstGeom>
          <a:solidFill>
            <a:srgbClr val="3366FF">
              <a:alpha val="85001"/>
            </a:srgbClr>
          </a:solidFill>
          <a:ln w="9525">
            <a:solidFill>
              <a:schemeClr val="tx1"/>
            </a:solidFill>
            <a:miter lim="800000"/>
            <a:headEnd/>
            <a:tailEnd/>
          </a:ln>
        </p:spPr>
        <p:txBody>
          <a:bodyPr anchor="ctr"/>
          <a:lstStyle/>
          <a:p>
            <a:pPr algn="ctr" eaLnBrk="0" hangingPunct="0"/>
            <a:r>
              <a:rPr lang="tr-TR" sz="1600"/>
              <a:t>Derlenmiş VT Tanımları</a:t>
            </a:r>
          </a:p>
        </p:txBody>
      </p:sp>
      <p:sp>
        <p:nvSpPr>
          <p:cNvPr id="37914" name="Line 24"/>
          <p:cNvSpPr>
            <a:spLocks noChangeShapeType="1"/>
          </p:cNvSpPr>
          <p:nvPr/>
        </p:nvSpPr>
        <p:spPr bwMode="auto">
          <a:xfrm flipH="1" flipV="1">
            <a:off x="3275013" y="3716338"/>
            <a:ext cx="0" cy="433387"/>
          </a:xfrm>
          <a:prstGeom prst="line">
            <a:avLst/>
          </a:prstGeom>
          <a:noFill/>
          <a:ln w="38100">
            <a:solidFill>
              <a:schemeClr val="tx1"/>
            </a:solidFill>
            <a:round/>
            <a:headEnd type="triangle" w="med" len="med"/>
            <a:tailEnd type="triangle" w="med" len="med"/>
          </a:ln>
        </p:spPr>
        <p:txBody>
          <a:bodyPr wrap="none" anchor="ctr"/>
          <a:lstStyle/>
          <a:p>
            <a:endParaRPr lang="tr-TR"/>
          </a:p>
        </p:txBody>
      </p:sp>
      <p:sp>
        <p:nvSpPr>
          <p:cNvPr id="37915" name="Line 25"/>
          <p:cNvSpPr>
            <a:spLocks noChangeShapeType="1"/>
          </p:cNvSpPr>
          <p:nvPr/>
        </p:nvSpPr>
        <p:spPr bwMode="auto">
          <a:xfrm flipH="1" flipV="1">
            <a:off x="3275013" y="2060575"/>
            <a:ext cx="0" cy="504825"/>
          </a:xfrm>
          <a:prstGeom prst="line">
            <a:avLst/>
          </a:prstGeom>
          <a:noFill/>
          <a:ln w="38100">
            <a:solidFill>
              <a:schemeClr val="tx1"/>
            </a:solidFill>
            <a:round/>
            <a:headEnd type="triangle" w="med" len="med"/>
            <a:tailEnd type="triangle" w="med" len="med"/>
          </a:ln>
        </p:spPr>
        <p:txBody>
          <a:bodyPr wrap="none" anchor="ctr"/>
          <a:lstStyle/>
          <a:p>
            <a:endParaRPr lang="tr-TR"/>
          </a:p>
        </p:txBody>
      </p:sp>
      <p:sp>
        <p:nvSpPr>
          <p:cNvPr id="37916" name="Line 26"/>
          <p:cNvSpPr>
            <a:spLocks noChangeShapeType="1"/>
          </p:cNvSpPr>
          <p:nvPr/>
        </p:nvSpPr>
        <p:spPr bwMode="auto">
          <a:xfrm>
            <a:off x="3851275" y="1844675"/>
            <a:ext cx="647700" cy="0"/>
          </a:xfrm>
          <a:prstGeom prst="line">
            <a:avLst/>
          </a:prstGeom>
          <a:noFill/>
          <a:ln w="25400">
            <a:solidFill>
              <a:schemeClr val="tx1"/>
            </a:solidFill>
            <a:prstDash val="sysDot"/>
            <a:round/>
            <a:headEnd type="triangle" w="med" len="med"/>
            <a:tailEnd/>
          </a:ln>
        </p:spPr>
        <p:txBody>
          <a:bodyPr/>
          <a:lstStyle/>
          <a:p>
            <a:endParaRPr lang="tr-TR"/>
          </a:p>
        </p:txBody>
      </p:sp>
      <p:sp>
        <p:nvSpPr>
          <p:cNvPr id="37917" name="Line 27"/>
          <p:cNvSpPr>
            <a:spLocks noChangeShapeType="1"/>
          </p:cNvSpPr>
          <p:nvPr/>
        </p:nvSpPr>
        <p:spPr bwMode="auto">
          <a:xfrm>
            <a:off x="4498975" y="1844675"/>
            <a:ext cx="0" cy="1223963"/>
          </a:xfrm>
          <a:prstGeom prst="line">
            <a:avLst/>
          </a:prstGeom>
          <a:noFill/>
          <a:ln w="25400">
            <a:solidFill>
              <a:schemeClr val="tx1"/>
            </a:solidFill>
            <a:prstDash val="sysDot"/>
            <a:round/>
            <a:headEnd/>
            <a:tailEnd/>
          </a:ln>
        </p:spPr>
        <p:txBody>
          <a:bodyPr/>
          <a:lstStyle/>
          <a:p>
            <a:endParaRPr lang="tr-TR"/>
          </a:p>
        </p:txBody>
      </p:sp>
      <p:sp>
        <p:nvSpPr>
          <p:cNvPr id="37918" name="Line 28"/>
          <p:cNvSpPr>
            <a:spLocks noChangeShapeType="1"/>
          </p:cNvSpPr>
          <p:nvPr/>
        </p:nvSpPr>
        <p:spPr bwMode="auto">
          <a:xfrm>
            <a:off x="4498975" y="3068638"/>
            <a:ext cx="576263" cy="0"/>
          </a:xfrm>
          <a:prstGeom prst="line">
            <a:avLst/>
          </a:prstGeom>
          <a:noFill/>
          <a:ln w="25400">
            <a:solidFill>
              <a:schemeClr val="tx1"/>
            </a:solidFill>
            <a:prstDash val="sysDot"/>
            <a:round/>
            <a:headEnd/>
            <a:tailEnd/>
          </a:ln>
        </p:spPr>
        <p:txBody>
          <a:bodyPr/>
          <a:lstStyle/>
          <a:p>
            <a:endParaRPr lang="tr-TR"/>
          </a:p>
        </p:txBody>
      </p:sp>
      <p:sp>
        <p:nvSpPr>
          <p:cNvPr id="37919" name="Line 29"/>
          <p:cNvSpPr>
            <a:spLocks noChangeShapeType="1"/>
          </p:cNvSpPr>
          <p:nvPr/>
        </p:nvSpPr>
        <p:spPr bwMode="auto">
          <a:xfrm>
            <a:off x="5075238" y="3068638"/>
            <a:ext cx="0" cy="144462"/>
          </a:xfrm>
          <a:prstGeom prst="line">
            <a:avLst/>
          </a:prstGeom>
          <a:noFill/>
          <a:ln w="25400">
            <a:solidFill>
              <a:schemeClr val="tx1"/>
            </a:solidFill>
            <a:prstDash val="sysDot"/>
            <a:round/>
            <a:headEnd/>
            <a:tailEnd type="triangle" w="med" len="med"/>
          </a:ln>
        </p:spPr>
        <p:txBody>
          <a:bodyPr/>
          <a:lstStyle/>
          <a:p>
            <a:endParaRPr lang="tr-TR"/>
          </a:p>
        </p:txBody>
      </p:sp>
      <p:sp>
        <p:nvSpPr>
          <p:cNvPr id="37920" name="Line 30"/>
          <p:cNvSpPr>
            <a:spLocks noChangeShapeType="1"/>
          </p:cNvSpPr>
          <p:nvPr/>
        </p:nvSpPr>
        <p:spPr bwMode="auto">
          <a:xfrm>
            <a:off x="3635375" y="2276475"/>
            <a:ext cx="576263" cy="0"/>
          </a:xfrm>
          <a:prstGeom prst="line">
            <a:avLst/>
          </a:prstGeom>
          <a:noFill/>
          <a:ln w="25400">
            <a:solidFill>
              <a:schemeClr val="tx1"/>
            </a:solidFill>
            <a:prstDash val="sysDot"/>
            <a:round/>
            <a:headEnd/>
            <a:tailEnd/>
          </a:ln>
        </p:spPr>
        <p:txBody>
          <a:bodyPr/>
          <a:lstStyle/>
          <a:p>
            <a:endParaRPr lang="tr-TR"/>
          </a:p>
        </p:txBody>
      </p:sp>
      <p:sp>
        <p:nvSpPr>
          <p:cNvPr id="37921" name="Line 31"/>
          <p:cNvSpPr>
            <a:spLocks noChangeShapeType="1"/>
          </p:cNvSpPr>
          <p:nvPr/>
        </p:nvSpPr>
        <p:spPr bwMode="auto">
          <a:xfrm>
            <a:off x="4211638" y="2276475"/>
            <a:ext cx="0" cy="1873250"/>
          </a:xfrm>
          <a:prstGeom prst="line">
            <a:avLst/>
          </a:prstGeom>
          <a:noFill/>
          <a:ln w="25400">
            <a:solidFill>
              <a:schemeClr val="tx1"/>
            </a:solidFill>
            <a:prstDash val="sysDot"/>
            <a:round/>
            <a:headEnd/>
            <a:tailEnd/>
          </a:ln>
        </p:spPr>
        <p:txBody>
          <a:bodyPr/>
          <a:lstStyle/>
          <a:p>
            <a:endParaRPr lang="tr-TR"/>
          </a:p>
        </p:txBody>
      </p:sp>
      <p:sp>
        <p:nvSpPr>
          <p:cNvPr id="37922" name="Line 32"/>
          <p:cNvSpPr>
            <a:spLocks noChangeShapeType="1"/>
          </p:cNvSpPr>
          <p:nvPr/>
        </p:nvSpPr>
        <p:spPr bwMode="auto">
          <a:xfrm>
            <a:off x="4211638" y="4149725"/>
            <a:ext cx="720725" cy="0"/>
          </a:xfrm>
          <a:prstGeom prst="line">
            <a:avLst/>
          </a:prstGeom>
          <a:noFill/>
          <a:ln w="25400">
            <a:solidFill>
              <a:schemeClr val="tx1"/>
            </a:solidFill>
            <a:prstDash val="sysDot"/>
            <a:round/>
            <a:headEnd/>
            <a:tailEnd type="triangle" w="med" len="med"/>
          </a:ln>
        </p:spPr>
        <p:txBody>
          <a:bodyPr/>
          <a:lstStyle/>
          <a:p>
            <a:endParaRPr lang="tr-TR"/>
          </a:p>
        </p:txBody>
      </p:sp>
      <p:sp>
        <p:nvSpPr>
          <p:cNvPr id="37923" name="Line 33"/>
          <p:cNvSpPr>
            <a:spLocks noChangeShapeType="1"/>
          </p:cNvSpPr>
          <p:nvPr/>
        </p:nvSpPr>
        <p:spPr bwMode="auto">
          <a:xfrm>
            <a:off x="3635375" y="2060575"/>
            <a:ext cx="0" cy="215900"/>
          </a:xfrm>
          <a:prstGeom prst="line">
            <a:avLst/>
          </a:prstGeom>
          <a:noFill/>
          <a:ln w="25400">
            <a:solidFill>
              <a:schemeClr val="tx1"/>
            </a:solidFill>
            <a:prstDash val="sysDot"/>
            <a:round/>
            <a:headEnd type="triangle" w="med" len="med"/>
            <a:tailEnd/>
          </a:ln>
        </p:spPr>
        <p:txBody>
          <a:bodyPr/>
          <a:lstStyle/>
          <a:p>
            <a:endParaRPr lang="tr-TR"/>
          </a:p>
        </p:txBody>
      </p:sp>
      <p:sp>
        <p:nvSpPr>
          <p:cNvPr id="37924" name="Rectangle 34"/>
          <p:cNvSpPr>
            <a:spLocks noChangeArrowheads="1"/>
          </p:cNvSpPr>
          <p:nvPr/>
        </p:nvSpPr>
        <p:spPr bwMode="auto">
          <a:xfrm>
            <a:off x="179388" y="3759200"/>
            <a:ext cx="1727200" cy="822325"/>
          </a:xfrm>
          <a:prstGeom prst="rect">
            <a:avLst/>
          </a:prstGeom>
          <a:noFill/>
          <a:ln w="9525">
            <a:noFill/>
            <a:miter lim="800000"/>
            <a:headEnd/>
            <a:tailEnd/>
          </a:ln>
        </p:spPr>
        <p:txBody>
          <a:bodyPr>
            <a:spAutoFit/>
          </a:bodyPr>
          <a:lstStyle/>
          <a:p>
            <a:pPr algn="ctr"/>
            <a:r>
              <a:rPr lang="tr-TR" sz="1200"/>
              <a:t>Kullanıcı verileri</a:t>
            </a:r>
          </a:p>
          <a:p>
            <a:pPr algn="ctr"/>
            <a:r>
              <a:rPr lang="tr-TR" sz="1200"/>
              <a:t>Metadata</a:t>
            </a:r>
          </a:p>
          <a:p>
            <a:pPr algn="ctr"/>
            <a:r>
              <a:rPr lang="tr-TR" sz="1200"/>
              <a:t>Dizinler</a:t>
            </a:r>
          </a:p>
          <a:p>
            <a:pPr algn="ctr"/>
            <a:r>
              <a:rPr lang="tr-TR" sz="1200"/>
              <a:t>Uygulama Metadatası</a:t>
            </a:r>
          </a:p>
        </p:txBody>
      </p:sp>
      <p:sp>
        <p:nvSpPr>
          <p:cNvPr id="37925" name="Text Box 35"/>
          <p:cNvSpPr txBox="1">
            <a:spLocks noChangeArrowheads="1"/>
          </p:cNvSpPr>
          <p:nvPr/>
        </p:nvSpPr>
        <p:spPr bwMode="auto">
          <a:xfrm>
            <a:off x="7596188" y="2263775"/>
            <a:ext cx="1296987" cy="517525"/>
          </a:xfrm>
          <a:prstGeom prst="rect">
            <a:avLst/>
          </a:prstGeom>
          <a:noFill/>
          <a:ln w="9525">
            <a:noFill/>
            <a:miter lim="800000"/>
            <a:headEnd/>
            <a:tailEnd/>
          </a:ln>
        </p:spPr>
        <p:txBody>
          <a:bodyPr>
            <a:spAutoFit/>
          </a:bodyPr>
          <a:lstStyle/>
          <a:p>
            <a:pPr algn="r">
              <a:spcBef>
                <a:spcPct val="50000"/>
              </a:spcBef>
            </a:pPr>
            <a:r>
              <a:rPr lang="tr-TR" sz="1400">
                <a:solidFill>
                  <a:srgbClr val="FF0000"/>
                </a:solidFill>
              </a:rPr>
              <a:t>Veri Tabanını Oluşturma</a:t>
            </a:r>
          </a:p>
        </p:txBody>
      </p:sp>
      <p:sp>
        <p:nvSpPr>
          <p:cNvPr id="37926" name="Text Box 36"/>
          <p:cNvSpPr txBox="1">
            <a:spLocks noChangeArrowheads="1"/>
          </p:cNvSpPr>
          <p:nvPr/>
        </p:nvSpPr>
        <p:spPr bwMode="auto">
          <a:xfrm>
            <a:off x="7594600" y="4424363"/>
            <a:ext cx="1296988" cy="517525"/>
          </a:xfrm>
          <a:prstGeom prst="rect">
            <a:avLst/>
          </a:prstGeom>
          <a:noFill/>
          <a:ln w="9525">
            <a:noFill/>
            <a:miter lim="800000"/>
            <a:headEnd/>
            <a:tailEnd/>
          </a:ln>
        </p:spPr>
        <p:txBody>
          <a:bodyPr>
            <a:spAutoFit/>
          </a:bodyPr>
          <a:lstStyle/>
          <a:p>
            <a:pPr algn="r">
              <a:spcBef>
                <a:spcPct val="50000"/>
              </a:spcBef>
            </a:pPr>
            <a:r>
              <a:rPr lang="tr-TR" sz="1400">
                <a:solidFill>
                  <a:srgbClr val="FF0000"/>
                </a:solidFill>
              </a:rPr>
              <a:t>Veri Tabanını Kullanma</a:t>
            </a:r>
          </a:p>
        </p:txBody>
      </p:sp>
      <p:sp>
        <p:nvSpPr>
          <p:cNvPr id="28676" name="Rectangle 4"/>
          <p:cNvSpPr>
            <a:spLocks noChangeArrowheads="1"/>
          </p:cNvSpPr>
          <p:nvPr/>
        </p:nvSpPr>
        <p:spPr bwMode="auto">
          <a:xfrm>
            <a:off x="4932363" y="1052513"/>
            <a:ext cx="1584325" cy="1152525"/>
          </a:xfrm>
          <a:prstGeom prst="rect">
            <a:avLst/>
          </a:prstGeom>
          <a:solidFill>
            <a:srgbClr val="3366FF">
              <a:alpha val="85001"/>
            </a:srgbClr>
          </a:solidFill>
          <a:ln w="9525">
            <a:solidFill>
              <a:schemeClr val="tx1"/>
            </a:solidFill>
            <a:miter lim="800000"/>
            <a:headEnd/>
            <a:tailEnd/>
          </a:ln>
        </p:spPr>
        <p:txBody>
          <a:bodyPr anchor="ctr"/>
          <a:lstStyle/>
          <a:p>
            <a:pPr algn="ctr"/>
            <a:r>
              <a:rPr lang="tr-TR" sz="1600"/>
              <a:t>Veri Tanımlama Dili (DDL) Derleyicisi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endParaRPr lang="tr-TR"/>
          </a:p>
        </p:txBody>
      </p:sp>
      <p:sp>
        <p:nvSpPr>
          <p:cNvPr id="34819" name="Rectangle 3"/>
          <p:cNvSpPr>
            <a:spLocks noGrp="1" noChangeArrowheads="1"/>
          </p:cNvSpPr>
          <p:nvPr>
            <p:ph type="body" idx="1"/>
          </p:nvPr>
        </p:nvSpPr>
        <p:spPr>
          <a:xfrm>
            <a:off x="457200" y="1341438"/>
            <a:ext cx="8229600" cy="4789487"/>
          </a:xfrm>
        </p:spPr>
        <p:txBody>
          <a:bodyPr/>
          <a:lstStyle/>
          <a:p>
            <a:pPr>
              <a:lnSpc>
                <a:spcPct val="90000"/>
              </a:lnSpc>
            </a:pPr>
            <a:r>
              <a:rPr lang="tr-TR" sz="2200"/>
              <a:t>Bir veritabanından beklenen özellikler, verileri koruması, onlara erişilmesini sağlaması ve başka verilerle ilişkilendirilmesi gibi temel işlemleri yapabilmesidir.</a:t>
            </a:r>
          </a:p>
          <a:p>
            <a:pPr>
              <a:lnSpc>
                <a:spcPct val="90000"/>
              </a:lnSpc>
            </a:pPr>
            <a:endParaRPr lang="tr-TR" sz="2200"/>
          </a:p>
          <a:p>
            <a:pPr>
              <a:lnSpc>
                <a:spcPct val="90000"/>
              </a:lnSpc>
            </a:pPr>
            <a:r>
              <a:rPr lang="tr-TR" sz="2200"/>
              <a:t> Veritabanı kullanılarak, verilerden daha kolay yararlanılabilir, istenilen veriye çok kolay erişilebilir, çeşitli sorunların çözümünde yardımcı olacak yeni bilgiler üretilebilir.</a:t>
            </a:r>
          </a:p>
          <a:p>
            <a:pPr>
              <a:lnSpc>
                <a:spcPct val="90000"/>
              </a:lnSpc>
            </a:pPr>
            <a:endParaRPr lang="tr-TR" sz="2200"/>
          </a:p>
          <a:p>
            <a:pPr>
              <a:lnSpc>
                <a:spcPct val="90000"/>
              </a:lnSpc>
            </a:pPr>
            <a:r>
              <a:rPr lang="tr-TR" sz="2200"/>
              <a:t> En önemlisi veriler bir merkezde toplanabilir, herkesin bu verilere yetkileri ölçüsünde erişmesi, düzeltmesi, silmesi veya görebilmesi sağalabilir. Böylece veri girişinde ve veriye erişimde etkinlik ve güvenilirlik sağlanır.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180975" y="404813"/>
            <a:ext cx="8027988" cy="5132387"/>
          </a:xfrm>
        </p:spPr>
        <p:txBody>
          <a:bodyPr/>
          <a:lstStyle/>
          <a:p>
            <a:pPr algn="just"/>
            <a:r>
              <a:rPr lang="tr-TR" sz="2000"/>
              <a:t>Veritabanı kullanıldığı zaman bir kuruluşa ait tüm operasyonel veriler merkezi bir yerde ve merkezi kontrol altında tutulmuş olur. Bir veritabanı üzerinde birden fazla veritabanı bileşeni vardır; bu bileşenler, saklanmak istenen ham bilginin, belli bir formatta alınarak, veri haline gelmesi işleminde etkin rol oynarlar. Şekil 1.4’te örnek bir veritabanı gösterilmiştir. </a:t>
            </a:r>
          </a:p>
        </p:txBody>
      </p:sp>
      <p:pic>
        <p:nvPicPr>
          <p:cNvPr id="33800" name="Resim 3" descr="adsız"/>
          <p:cNvPicPr>
            <a:picLocks noChangeAspect="1" noChangeArrowheads="1"/>
          </p:cNvPicPr>
          <p:nvPr/>
        </p:nvPicPr>
        <p:blipFill>
          <a:blip r:embed="rId2" cstate="print"/>
          <a:srcRect/>
          <a:stretch>
            <a:fillRect/>
          </a:stretch>
        </p:blipFill>
        <p:spPr bwMode="auto">
          <a:xfrm>
            <a:off x="468313" y="2708275"/>
            <a:ext cx="3673475" cy="2520950"/>
          </a:xfrm>
          <a:prstGeom prst="rect">
            <a:avLst/>
          </a:prstGeom>
          <a:noFill/>
          <a:ln w="9525">
            <a:noFill/>
            <a:miter lim="800000"/>
            <a:headEnd/>
            <a:tailEnd/>
          </a:ln>
        </p:spPr>
      </p:pic>
      <p:pic>
        <p:nvPicPr>
          <p:cNvPr id="33801" name="Resim 4" descr="adsız1"/>
          <p:cNvPicPr>
            <a:picLocks noChangeAspect="1" noChangeArrowheads="1"/>
          </p:cNvPicPr>
          <p:nvPr/>
        </p:nvPicPr>
        <p:blipFill>
          <a:blip r:embed="rId3" cstate="print"/>
          <a:srcRect/>
          <a:stretch>
            <a:fillRect/>
          </a:stretch>
        </p:blipFill>
        <p:spPr bwMode="auto">
          <a:xfrm>
            <a:off x="4932363" y="2708275"/>
            <a:ext cx="3600450" cy="2547938"/>
          </a:xfrm>
          <a:prstGeom prst="rect">
            <a:avLst/>
          </a:prstGeom>
          <a:noFill/>
          <a:ln w="9525">
            <a:noFill/>
            <a:miter lim="800000"/>
            <a:headEnd/>
            <a:tailEnd/>
          </a:ln>
        </p:spPr>
      </p:pic>
      <p:sp>
        <p:nvSpPr>
          <p:cNvPr id="33802" name="Line 10"/>
          <p:cNvSpPr>
            <a:spLocks noChangeShapeType="1"/>
          </p:cNvSpPr>
          <p:nvPr/>
        </p:nvSpPr>
        <p:spPr bwMode="auto">
          <a:xfrm flipH="1">
            <a:off x="3779838" y="4233863"/>
            <a:ext cx="792162" cy="0"/>
          </a:xfrm>
          <a:prstGeom prst="line">
            <a:avLst/>
          </a:prstGeom>
          <a:noFill/>
          <a:ln w="28575">
            <a:solidFill>
              <a:srgbClr val="000000"/>
            </a:solidFill>
            <a:round/>
            <a:headEnd/>
            <a:tailEnd/>
          </a:ln>
        </p:spPr>
        <p:txBody>
          <a:bodyPr/>
          <a:lstStyle/>
          <a:p>
            <a:endParaRPr lang="tr-TR"/>
          </a:p>
        </p:txBody>
      </p:sp>
      <p:sp>
        <p:nvSpPr>
          <p:cNvPr id="33803" name="Line 11"/>
          <p:cNvSpPr>
            <a:spLocks noChangeShapeType="1"/>
          </p:cNvSpPr>
          <p:nvPr/>
        </p:nvSpPr>
        <p:spPr bwMode="auto">
          <a:xfrm flipH="1">
            <a:off x="4572000" y="3932238"/>
            <a:ext cx="406400" cy="0"/>
          </a:xfrm>
          <a:prstGeom prst="line">
            <a:avLst/>
          </a:prstGeom>
          <a:noFill/>
          <a:ln w="28575">
            <a:solidFill>
              <a:srgbClr val="000000"/>
            </a:solidFill>
            <a:round/>
            <a:headEnd/>
            <a:tailEnd/>
          </a:ln>
        </p:spPr>
        <p:txBody>
          <a:bodyPr/>
          <a:lstStyle/>
          <a:p>
            <a:endParaRPr lang="tr-TR"/>
          </a:p>
        </p:txBody>
      </p:sp>
      <p:sp>
        <p:nvSpPr>
          <p:cNvPr id="33804" name="Rectangle 12"/>
          <p:cNvSpPr>
            <a:spLocks noChangeArrowheads="1"/>
          </p:cNvSpPr>
          <p:nvPr/>
        </p:nvSpPr>
        <p:spPr bwMode="auto">
          <a:xfrm>
            <a:off x="2843213" y="5600700"/>
            <a:ext cx="2836862" cy="366713"/>
          </a:xfrm>
          <a:prstGeom prst="rect">
            <a:avLst/>
          </a:prstGeom>
          <a:noFill/>
          <a:ln w="9525">
            <a:noFill/>
            <a:miter lim="800000"/>
            <a:headEnd/>
            <a:tailEnd/>
          </a:ln>
          <a:effectLst/>
        </p:spPr>
        <p:txBody>
          <a:bodyPr wrap="none" anchor="ctr">
            <a:spAutoFit/>
          </a:bodyPr>
          <a:lstStyle/>
          <a:p>
            <a:pPr algn="ctr"/>
            <a:r>
              <a:rPr kumimoji="1" lang="tr-TR" b="1">
                <a:effectLst>
                  <a:outerShdw blurRad="38100" dist="38100" dir="2700000" algn="tl">
                    <a:srgbClr val="C0C0C0"/>
                  </a:outerShdw>
                </a:effectLst>
                <a:latin typeface="Trebuchet MS" pitchFamily="34" charset="0"/>
                <a:ea typeface="Calibri" pitchFamily="34" charset="0"/>
                <a:cs typeface="Times New Roman" pitchFamily="18" charset="0"/>
              </a:rPr>
              <a:t>Şekil 1.4:</a:t>
            </a:r>
            <a:r>
              <a:rPr kumimoji="1" lang="tr-TR">
                <a:latin typeface="Trebuchet MS" pitchFamily="34" charset="0"/>
                <a:ea typeface="Calibri" pitchFamily="34" charset="0"/>
                <a:cs typeface="Times New Roman" pitchFamily="18" charset="0"/>
              </a:rPr>
              <a:t> Okul Veritabanı</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5763" y="476250"/>
            <a:ext cx="8362950" cy="1295400"/>
          </a:xfrm>
        </p:spPr>
        <p:txBody>
          <a:bodyPr/>
          <a:lstStyle/>
          <a:p>
            <a:r>
              <a:rPr lang="tr-TR" sz="3200"/>
              <a:t>1.3.Veritabanı Nerelerde Kullanılır?</a:t>
            </a:r>
            <a:br>
              <a:rPr lang="tr-TR" sz="3200"/>
            </a:br>
            <a:endParaRPr lang="tr-TR" sz="3200"/>
          </a:p>
        </p:txBody>
      </p:sp>
      <p:sp>
        <p:nvSpPr>
          <p:cNvPr id="35843" name="Rectangle 3"/>
          <p:cNvSpPr>
            <a:spLocks noGrp="1" noChangeArrowheads="1"/>
          </p:cNvSpPr>
          <p:nvPr>
            <p:ph type="body" idx="1"/>
          </p:nvPr>
        </p:nvSpPr>
        <p:spPr>
          <a:xfrm>
            <a:off x="468313" y="1557338"/>
            <a:ext cx="8229600" cy="4554537"/>
          </a:xfrm>
        </p:spPr>
        <p:txBody>
          <a:bodyPr/>
          <a:lstStyle/>
          <a:p>
            <a:pPr>
              <a:lnSpc>
                <a:spcPct val="90000"/>
              </a:lnSpc>
            </a:pPr>
            <a:r>
              <a:rPr lang="tr-TR" sz="2400"/>
              <a:t>Veritabanı programlama ile birçok proje geliştirilebilir. Bir İngilizce-Türkçe sözlük bu yolla kolayca yazılabilir. Bir kütüphane takip otomasyonu, bir hastane otomasyonu, muhasebe programları ve daha birçok otomasyon programı temelde veritabanı projesidir.</a:t>
            </a:r>
          </a:p>
          <a:p>
            <a:pPr>
              <a:lnSpc>
                <a:spcPct val="90000"/>
              </a:lnSpc>
            </a:pPr>
            <a:endParaRPr lang="tr-TR" sz="900"/>
          </a:p>
          <a:p>
            <a:pPr>
              <a:lnSpc>
                <a:spcPct val="90000"/>
              </a:lnSpc>
            </a:pPr>
            <a:r>
              <a:rPr lang="tr-TR" sz="2400"/>
              <a:t> Günlük hayatta veritabanı programlama telefon şirketleri tarafından yoğun olara kullanılır. Konuşmaların süreleri ay boyunca veritabanlarında saklanır ve ay sonu geldiğinde istemci programlar tarafından her bir abonenin telefon faturası teker teker hesaplanır.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p:txBody>
          <a:bodyPr/>
          <a:lstStyle/>
          <a:p>
            <a:pPr>
              <a:lnSpc>
                <a:spcPct val="115000"/>
              </a:lnSpc>
            </a:pPr>
            <a:r>
              <a:rPr lang="tr-TR" sz="2600" b="1"/>
              <a:t> </a:t>
            </a:r>
            <a:r>
              <a:rPr lang="tr-TR" sz="2600" b="1">
                <a:solidFill>
                  <a:schemeClr val="hlink"/>
                </a:solidFill>
              </a:rPr>
              <a:t>1.4.1. Veri Modeline Göre Veritabanı Yönetim Sistemleri</a:t>
            </a:r>
          </a:p>
          <a:p>
            <a:pPr>
              <a:lnSpc>
                <a:spcPct val="115000"/>
              </a:lnSpc>
              <a:buFont typeface="Wingdings" pitchFamily="2" charset="2"/>
              <a:buNone/>
            </a:pPr>
            <a:r>
              <a:rPr lang="tr-TR" sz="2600" b="1"/>
              <a:t>     </a:t>
            </a:r>
            <a:r>
              <a:rPr lang="tr-TR" sz="1900" b="1"/>
              <a:t>Yapısal olarak bütün veri tabanları bir değildir. Veritabanları verileri saklama ve onlara erişme bakımından farklı tiplere ayrılır.</a:t>
            </a:r>
          </a:p>
          <a:p>
            <a:pPr lvl="2">
              <a:lnSpc>
                <a:spcPct val="90000"/>
              </a:lnSpc>
            </a:pPr>
            <a:endParaRPr lang="tr-TR" sz="2100" b="1"/>
          </a:p>
          <a:p>
            <a:pPr lvl="2">
              <a:lnSpc>
                <a:spcPct val="90000"/>
              </a:lnSpc>
            </a:pPr>
            <a:r>
              <a:rPr lang="tr-TR" sz="2100" b="1"/>
              <a:t>Hiyerarşik Veritabanları</a:t>
            </a:r>
          </a:p>
          <a:p>
            <a:pPr lvl="2">
              <a:lnSpc>
                <a:spcPct val="90000"/>
              </a:lnSpc>
            </a:pPr>
            <a:r>
              <a:rPr lang="tr-TR" sz="2100" b="1"/>
              <a:t>Ağ Veritabanları</a:t>
            </a:r>
          </a:p>
          <a:p>
            <a:pPr lvl="2">
              <a:lnSpc>
                <a:spcPct val="90000"/>
              </a:lnSpc>
            </a:pPr>
            <a:r>
              <a:rPr lang="tr-TR" sz="2100" b="1"/>
              <a:t>İlişkisel Veritabanları</a:t>
            </a:r>
          </a:p>
          <a:p>
            <a:pPr lvl="2">
              <a:lnSpc>
                <a:spcPct val="90000"/>
              </a:lnSpc>
            </a:pPr>
            <a:r>
              <a:rPr lang="tr-TR" sz="2100" b="1"/>
              <a:t>Nesneye Yönelik Veritabanları</a:t>
            </a:r>
            <a:r>
              <a:rPr lang="tr-TR" sz="2100"/>
              <a:t> </a:t>
            </a:r>
          </a:p>
          <a:p>
            <a:pPr lvl="2">
              <a:lnSpc>
                <a:spcPct val="90000"/>
              </a:lnSpc>
            </a:pPr>
            <a:r>
              <a:rPr lang="tr-TR" sz="2100" b="1"/>
              <a:t>Kullanıcı Sayısına Göre Veritabanı Yönetim Sistemleri</a:t>
            </a:r>
            <a:r>
              <a:rPr lang="tr-TR" sz="2100"/>
              <a:t> </a:t>
            </a:r>
          </a:p>
        </p:txBody>
      </p:sp>
      <p:sp>
        <p:nvSpPr>
          <p:cNvPr id="38915" name="Rectangle 3"/>
          <p:cNvSpPr>
            <a:spLocks noGrp="1" noChangeArrowheads="1"/>
          </p:cNvSpPr>
          <p:nvPr>
            <p:ph type="title"/>
          </p:nvPr>
        </p:nvSpPr>
        <p:spPr>
          <a:xfrm>
            <a:off x="250825" y="549275"/>
            <a:ext cx="8077200" cy="914400"/>
          </a:xfrm>
        </p:spPr>
        <p:txBody>
          <a:bodyPr/>
          <a:lstStyle/>
          <a:p>
            <a:pPr algn="ctr"/>
            <a:r>
              <a:rPr lang="tr-TR" sz="3200"/>
              <a:t>1.4.Veritabanı Yönetim Sistemlerinin Sınıflandırılması</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8313" y="-26988"/>
            <a:ext cx="8077200" cy="914401"/>
          </a:xfrm>
        </p:spPr>
        <p:txBody>
          <a:bodyPr/>
          <a:lstStyle/>
          <a:p>
            <a:pPr algn="ctr"/>
            <a:r>
              <a:rPr lang="tr-TR" sz="2600">
                <a:solidFill>
                  <a:schemeClr val="hlink"/>
                </a:solidFill>
              </a:rPr>
              <a:t>1.4.1.1. Hiyerarşik Veritabanları</a:t>
            </a:r>
          </a:p>
        </p:txBody>
      </p:sp>
      <p:sp>
        <p:nvSpPr>
          <p:cNvPr id="39939" name="Rectangle 3"/>
          <p:cNvSpPr>
            <a:spLocks noGrp="1" noChangeArrowheads="1"/>
          </p:cNvSpPr>
          <p:nvPr>
            <p:ph type="body" idx="1"/>
          </p:nvPr>
        </p:nvSpPr>
        <p:spPr>
          <a:xfrm>
            <a:off x="34925" y="981075"/>
            <a:ext cx="8077200" cy="5229225"/>
          </a:xfrm>
        </p:spPr>
        <p:txBody>
          <a:bodyPr/>
          <a:lstStyle/>
          <a:p>
            <a:pPr>
              <a:lnSpc>
                <a:spcPct val="115000"/>
              </a:lnSpc>
            </a:pPr>
            <a:r>
              <a:rPr lang="tr-TR" sz="1800"/>
              <a:t>Veritabanları için kullanılan ilk modeldir. Bu veritabanı tipi, ana bilgisayar ortamlarında çalışan yazılımlar tarafından kullanılmaktadır. IBM tarafından çıkarılan IMS bu türde en çok kullanılan yazılımdır. Hiyerarşik veritabanları uzun bir geçmişe sahip olmalarına rağmen, PC ortamına uyarlanmış olanı bulunmamaktadır. Hiyerarşik veritabanları, bilgileri bir ağaç (tree) yapısında saklarlar.</a:t>
            </a:r>
          </a:p>
          <a:p>
            <a:pPr>
              <a:lnSpc>
                <a:spcPct val="115000"/>
              </a:lnSpc>
            </a:pPr>
            <a:r>
              <a:rPr lang="tr-TR" sz="1800"/>
              <a:t> Kök (root) olarak bir kayıt ve bu köke bağlı dal (branch) kayıtlar hiyerarşik veritabanının yapısı Şekil 1.5’te gösterildiği gibidir:</a:t>
            </a:r>
          </a:p>
          <a:p>
            <a:pPr>
              <a:lnSpc>
                <a:spcPct val="115000"/>
              </a:lnSpc>
            </a:pPr>
            <a:endParaRPr lang="tr-TR" sz="1800"/>
          </a:p>
        </p:txBody>
      </p:sp>
      <p:sp>
        <p:nvSpPr>
          <p:cNvPr id="39940" name="Rectangle 4"/>
          <p:cNvSpPr>
            <a:spLocks noChangeArrowheads="1"/>
          </p:cNvSpPr>
          <p:nvPr/>
        </p:nvSpPr>
        <p:spPr bwMode="auto">
          <a:xfrm>
            <a:off x="3706813" y="3679825"/>
            <a:ext cx="1800225" cy="539750"/>
          </a:xfrm>
          <a:prstGeom prst="rect">
            <a:avLst/>
          </a:prstGeom>
          <a:solidFill>
            <a:srgbClr val="FFFFFF"/>
          </a:solidFill>
          <a:ln w="9525">
            <a:solidFill>
              <a:srgbClr val="000000"/>
            </a:solidFill>
            <a:miter lim="800000"/>
            <a:headEnd/>
            <a:tailEnd/>
          </a:ln>
        </p:spPr>
        <p:txBody>
          <a:bodyPr/>
          <a:lstStyle/>
          <a:p>
            <a:pPr algn="ctr"/>
            <a:r>
              <a:rPr lang="tr-TR" sz="1400" b="1">
                <a:latin typeface="Times New Roman" pitchFamily="18" charset="0"/>
              </a:rPr>
              <a:t>KÖK</a:t>
            </a:r>
            <a:endParaRPr lang="tr-TR" sz="1400" b="1"/>
          </a:p>
        </p:txBody>
      </p:sp>
      <p:sp>
        <p:nvSpPr>
          <p:cNvPr id="39941" name="Rectangle 5"/>
          <p:cNvSpPr>
            <a:spLocks noChangeArrowheads="1"/>
          </p:cNvSpPr>
          <p:nvPr/>
        </p:nvSpPr>
        <p:spPr bwMode="auto">
          <a:xfrm>
            <a:off x="1763713" y="5553075"/>
            <a:ext cx="1008062" cy="539750"/>
          </a:xfrm>
          <a:prstGeom prst="rect">
            <a:avLst/>
          </a:prstGeom>
          <a:solidFill>
            <a:srgbClr val="FFFFFF"/>
          </a:solidFill>
          <a:ln w="9525">
            <a:solidFill>
              <a:srgbClr val="000000"/>
            </a:solidFill>
            <a:miter lim="800000"/>
            <a:headEnd/>
            <a:tailEnd/>
          </a:ln>
        </p:spPr>
        <p:txBody>
          <a:bodyPr/>
          <a:lstStyle/>
          <a:p>
            <a:pPr algn="ctr"/>
            <a:r>
              <a:rPr lang="tr-TR" sz="1400" b="1">
                <a:latin typeface="Times New Roman" pitchFamily="18" charset="0"/>
              </a:rPr>
              <a:t>DAL</a:t>
            </a:r>
            <a:endParaRPr lang="tr-TR" sz="1400" b="1"/>
          </a:p>
        </p:txBody>
      </p:sp>
      <p:sp>
        <p:nvSpPr>
          <p:cNvPr id="39942" name="Rectangle 6"/>
          <p:cNvSpPr>
            <a:spLocks noChangeArrowheads="1"/>
          </p:cNvSpPr>
          <p:nvPr/>
        </p:nvSpPr>
        <p:spPr bwMode="auto">
          <a:xfrm>
            <a:off x="2554288" y="4687888"/>
            <a:ext cx="1008062" cy="539750"/>
          </a:xfrm>
          <a:prstGeom prst="rect">
            <a:avLst/>
          </a:prstGeom>
          <a:solidFill>
            <a:srgbClr val="FFFFFF"/>
          </a:solidFill>
          <a:ln w="9525">
            <a:solidFill>
              <a:srgbClr val="000000"/>
            </a:solidFill>
            <a:miter lim="800000"/>
            <a:headEnd/>
            <a:tailEnd/>
          </a:ln>
        </p:spPr>
        <p:txBody>
          <a:bodyPr/>
          <a:lstStyle/>
          <a:p>
            <a:pPr algn="ctr"/>
            <a:r>
              <a:rPr lang="tr-TR" sz="1400" b="1">
                <a:latin typeface="Times New Roman" pitchFamily="18" charset="0"/>
              </a:rPr>
              <a:t>DAL</a:t>
            </a:r>
            <a:endParaRPr lang="tr-TR" sz="1400" b="1"/>
          </a:p>
        </p:txBody>
      </p:sp>
      <p:sp>
        <p:nvSpPr>
          <p:cNvPr id="39943" name="Rectangle 7"/>
          <p:cNvSpPr>
            <a:spLocks noChangeArrowheads="1"/>
          </p:cNvSpPr>
          <p:nvPr/>
        </p:nvSpPr>
        <p:spPr bwMode="auto">
          <a:xfrm>
            <a:off x="3201988" y="5553075"/>
            <a:ext cx="1008062" cy="539750"/>
          </a:xfrm>
          <a:prstGeom prst="rect">
            <a:avLst/>
          </a:prstGeom>
          <a:solidFill>
            <a:srgbClr val="FFFFFF"/>
          </a:solidFill>
          <a:ln w="9525">
            <a:solidFill>
              <a:srgbClr val="000000"/>
            </a:solidFill>
            <a:miter lim="800000"/>
            <a:headEnd/>
            <a:tailEnd/>
          </a:ln>
        </p:spPr>
        <p:txBody>
          <a:bodyPr/>
          <a:lstStyle/>
          <a:p>
            <a:pPr algn="ctr"/>
            <a:r>
              <a:rPr lang="tr-TR" sz="1400" b="1">
                <a:latin typeface="Times New Roman" pitchFamily="18" charset="0"/>
              </a:rPr>
              <a:t>DAL</a:t>
            </a:r>
            <a:endParaRPr lang="tr-TR" sz="1400" b="1"/>
          </a:p>
        </p:txBody>
      </p:sp>
      <p:sp>
        <p:nvSpPr>
          <p:cNvPr id="39944" name="Rectangle 8"/>
          <p:cNvSpPr>
            <a:spLocks noChangeArrowheads="1"/>
          </p:cNvSpPr>
          <p:nvPr/>
        </p:nvSpPr>
        <p:spPr bwMode="auto">
          <a:xfrm>
            <a:off x="5218113" y="5553075"/>
            <a:ext cx="1008062" cy="539750"/>
          </a:xfrm>
          <a:prstGeom prst="rect">
            <a:avLst/>
          </a:prstGeom>
          <a:solidFill>
            <a:srgbClr val="FFFFFF"/>
          </a:solidFill>
          <a:ln w="9525">
            <a:solidFill>
              <a:srgbClr val="000000"/>
            </a:solidFill>
            <a:miter lim="800000"/>
            <a:headEnd/>
            <a:tailEnd/>
          </a:ln>
        </p:spPr>
        <p:txBody>
          <a:bodyPr/>
          <a:lstStyle/>
          <a:p>
            <a:pPr algn="ctr"/>
            <a:r>
              <a:rPr lang="tr-TR" sz="1400" b="1">
                <a:latin typeface="Times New Roman" pitchFamily="18" charset="0"/>
              </a:rPr>
              <a:t>DAL</a:t>
            </a:r>
            <a:endParaRPr lang="tr-TR" sz="1400" b="1"/>
          </a:p>
        </p:txBody>
      </p:sp>
      <p:sp>
        <p:nvSpPr>
          <p:cNvPr id="39945" name="Rectangle 9"/>
          <p:cNvSpPr>
            <a:spLocks noChangeArrowheads="1"/>
          </p:cNvSpPr>
          <p:nvPr/>
        </p:nvSpPr>
        <p:spPr bwMode="auto">
          <a:xfrm>
            <a:off x="6515100" y="5553075"/>
            <a:ext cx="1008063" cy="539750"/>
          </a:xfrm>
          <a:prstGeom prst="rect">
            <a:avLst/>
          </a:prstGeom>
          <a:solidFill>
            <a:srgbClr val="FFFFFF"/>
          </a:solidFill>
          <a:ln w="9525">
            <a:solidFill>
              <a:srgbClr val="000000"/>
            </a:solidFill>
            <a:miter lim="800000"/>
            <a:headEnd/>
            <a:tailEnd/>
          </a:ln>
        </p:spPr>
        <p:txBody>
          <a:bodyPr/>
          <a:lstStyle/>
          <a:p>
            <a:pPr algn="ctr"/>
            <a:r>
              <a:rPr lang="tr-TR" sz="1400" b="1">
                <a:latin typeface="Times New Roman" pitchFamily="18" charset="0"/>
              </a:rPr>
              <a:t>DAL</a:t>
            </a:r>
            <a:endParaRPr lang="tr-TR" sz="1400" b="1"/>
          </a:p>
        </p:txBody>
      </p:sp>
      <p:sp>
        <p:nvSpPr>
          <p:cNvPr id="39946" name="Rectangle 10"/>
          <p:cNvSpPr>
            <a:spLocks noChangeArrowheads="1"/>
          </p:cNvSpPr>
          <p:nvPr/>
        </p:nvSpPr>
        <p:spPr bwMode="auto">
          <a:xfrm>
            <a:off x="5649913" y="4724400"/>
            <a:ext cx="1008062" cy="539750"/>
          </a:xfrm>
          <a:prstGeom prst="rect">
            <a:avLst/>
          </a:prstGeom>
          <a:solidFill>
            <a:srgbClr val="FFFFFF"/>
          </a:solidFill>
          <a:ln w="9525">
            <a:solidFill>
              <a:srgbClr val="000000"/>
            </a:solidFill>
            <a:miter lim="800000"/>
            <a:headEnd/>
            <a:tailEnd/>
          </a:ln>
        </p:spPr>
        <p:txBody>
          <a:bodyPr/>
          <a:lstStyle/>
          <a:p>
            <a:pPr algn="ctr"/>
            <a:r>
              <a:rPr lang="tr-TR" sz="1400" b="1">
                <a:latin typeface="Times New Roman" pitchFamily="18" charset="0"/>
              </a:rPr>
              <a:t>DAL</a:t>
            </a:r>
            <a:endParaRPr lang="tr-TR" sz="1400" b="1"/>
          </a:p>
        </p:txBody>
      </p:sp>
      <p:sp>
        <p:nvSpPr>
          <p:cNvPr id="39947" name="Line 11"/>
          <p:cNvSpPr>
            <a:spLocks noChangeShapeType="1"/>
          </p:cNvSpPr>
          <p:nvPr/>
        </p:nvSpPr>
        <p:spPr bwMode="auto">
          <a:xfrm flipH="1">
            <a:off x="3130550" y="4256088"/>
            <a:ext cx="792163" cy="414337"/>
          </a:xfrm>
          <a:prstGeom prst="line">
            <a:avLst/>
          </a:prstGeom>
          <a:noFill/>
          <a:ln w="9525">
            <a:solidFill>
              <a:srgbClr val="000000"/>
            </a:solidFill>
            <a:round/>
            <a:headEnd/>
            <a:tailEnd type="triangle" w="med" len="med"/>
          </a:ln>
        </p:spPr>
        <p:txBody>
          <a:bodyPr/>
          <a:lstStyle/>
          <a:p>
            <a:endParaRPr lang="tr-TR"/>
          </a:p>
        </p:txBody>
      </p:sp>
      <p:sp>
        <p:nvSpPr>
          <p:cNvPr id="39948" name="Line 12"/>
          <p:cNvSpPr>
            <a:spLocks noChangeShapeType="1"/>
          </p:cNvSpPr>
          <p:nvPr/>
        </p:nvSpPr>
        <p:spPr bwMode="auto">
          <a:xfrm>
            <a:off x="5075238" y="4256088"/>
            <a:ext cx="863600" cy="431800"/>
          </a:xfrm>
          <a:prstGeom prst="line">
            <a:avLst/>
          </a:prstGeom>
          <a:noFill/>
          <a:ln w="9525">
            <a:solidFill>
              <a:srgbClr val="000000"/>
            </a:solidFill>
            <a:round/>
            <a:headEnd/>
            <a:tailEnd type="triangle" w="med" len="med"/>
          </a:ln>
        </p:spPr>
        <p:txBody>
          <a:bodyPr/>
          <a:lstStyle/>
          <a:p>
            <a:endParaRPr lang="tr-TR"/>
          </a:p>
        </p:txBody>
      </p:sp>
      <p:sp>
        <p:nvSpPr>
          <p:cNvPr id="39949" name="Line 13"/>
          <p:cNvSpPr>
            <a:spLocks noChangeShapeType="1"/>
          </p:cNvSpPr>
          <p:nvPr/>
        </p:nvSpPr>
        <p:spPr bwMode="auto">
          <a:xfrm flipH="1">
            <a:off x="2411413" y="5192713"/>
            <a:ext cx="287337" cy="373062"/>
          </a:xfrm>
          <a:prstGeom prst="line">
            <a:avLst/>
          </a:prstGeom>
          <a:noFill/>
          <a:ln w="9525">
            <a:solidFill>
              <a:srgbClr val="000000"/>
            </a:solidFill>
            <a:round/>
            <a:headEnd/>
            <a:tailEnd type="triangle" w="med" len="med"/>
          </a:ln>
        </p:spPr>
        <p:txBody>
          <a:bodyPr/>
          <a:lstStyle/>
          <a:p>
            <a:endParaRPr lang="tr-TR"/>
          </a:p>
        </p:txBody>
      </p:sp>
      <p:sp>
        <p:nvSpPr>
          <p:cNvPr id="39950" name="Line 14"/>
          <p:cNvSpPr>
            <a:spLocks noChangeShapeType="1"/>
          </p:cNvSpPr>
          <p:nvPr/>
        </p:nvSpPr>
        <p:spPr bwMode="auto">
          <a:xfrm flipH="1">
            <a:off x="5578475" y="5264150"/>
            <a:ext cx="360363" cy="301625"/>
          </a:xfrm>
          <a:prstGeom prst="line">
            <a:avLst/>
          </a:prstGeom>
          <a:noFill/>
          <a:ln w="9525">
            <a:solidFill>
              <a:srgbClr val="000000"/>
            </a:solidFill>
            <a:round/>
            <a:headEnd/>
            <a:tailEnd type="triangle" w="med" len="med"/>
          </a:ln>
        </p:spPr>
        <p:txBody>
          <a:bodyPr/>
          <a:lstStyle/>
          <a:p>
            <a:endParaRPr lang="tr-TR"/>
          </a:p>
        </p:txBody>
      </p:sp>
      <p:sp>
        <p:nvSpPr>
          <p:cNvPr id="39951" name="Line 15"/>
          <p:cNvSpPr>
            <a:spLocks noChangeShapeType="1"/>
          </p:cNvSpPr>
          <p:nvPr/>
        </p:nvSpPr>
        <p:spPr bwMode="auto">
          <a:xfrm>
            <a:off x="6515100" y="5264150"/>
            <a:ext cx="215900" cy="288925"/>
          </a:xfrm>
          <a:prstGeom prst="line">
            <a:avLst/>
          </a:prstGeom>
          <a:noFill/>
          <a:ln w="9525">
            <a:solidFill>
              <a:srgbClr val="000000"/>
            </a:solidFill>
            <a:round/>
            <a:headEnd/>
            <a:tailEnd type="triangle" w="med" len="med"/>
          </a:ln>
        </p:spPr>
        <p:txBody>
          <a:bodyPr/>
          <a:lstStyle/>
          <a:p>
            <a:endParaRPr lang="tr-TR"/>
          </a:p>
        </p:txBody>
      </p:sp>
      <p:sp>
        <p:nvSpPr>
          <p:cNvPr id="39952" name="Line 16"/>
          <p:cNvSpPr>
            <a:spLocks noChangeShapeType="1"/>
          </p:cNvSpPr>
          <p:nvPr/>
        </p:nvSpPr>
        <p:spPr bwMode="auto">
          <a:xfrm>
            <a:off x="3419475" y="5264150"/>
            <a:ext cx="288925" cy="288925"/>
          </a:xfrm>
          <a:prstGeom prst="line">
            <a:avLst/>
          </a:prstGeom>
          <a:noFill/>
          <a:ln w="9525">
            <a:solidFill>
              <a:srgbClr val="000000"/>
            </a:solidFill>
            <a:round/>
            <a:headEnd/>
            <a:tailEnd type="triangle" w="med" len="med"/>
          </a:ln>
        </p:spPr>
        <p:txBody>
          <a:bodyPr/>
          <a:lstStyle/>
          <a:p>
            <a:endParaRPr lang="tr-TR"/>
          </a:p>
        </p:txBody>
      </p:sp>
      <p:sp>
        <p:nvSpPr>
          <p:cNvPr id="39953" name="Rectangle 17"/>
          <p:cNvSpPr>
            <a:spLocks noChangeArrowheads="1"/>
          </p:cNvSpPr>
          <p:nvPr/>
        </p:nvSpPr>
        <p:spPr bwMode="auto">
          <a:xfrm>
            <a:off x="2411413" y="6237288"/>
            <a:ext cx="4089400" cy="366712"/>
          </a:xfrm>
          <a:prstGeom prst="rect">
            <a:avLst/>
          </a:prstGeom>
          <a:noFill/>
          <a:ln w="9525">
            <a:noFill/>
            <a:miter lim="800000"/>
            <a:headEnd/>
            <a:tailEnd/>
          </a:ln>
          <a:effectLst/>
        </p:spPr>
        <p:txBody>
          <a:bodyPr wrap="none" anchor="ctr">
            <a:spAutoFit/>
          </a:bodyPr>
          <a:lstStyle/>
          <a:p>
            <a:pPr algn="ctr"/>
            <a:r>
              <a:rPr kumimoji="1" lang="tr-TR" b="1">
                <a:effectLst>
                  <a:outerShdw blurRad="38100" dist="38100" dir="2700000" algn="tl">
                    <a:srgbClr val="C0C0C0"/>
                  </a:outerShdw>
                </a:effectLst>
                <a:latin typeface="Trebuchet MS" pitchFamily="34" charset="0"/>
              </a:rPr>
              <a:t>Şekil 1.5:</a:t>
            </a:r>
            <a:r>
              <a:rPr kumimoji="1" lang="tr-TR">
                <a:latin typeface="Trebuchet MS" pitchFamily="34" charset="0"/>
              </a:rPr>
              <a:t> Hiyerarşik Veritabanı Yapısı</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179388" y="1196975"/>
            <a:ext cx="8229600" cy="5870575"/>
          </a:xfrm>
        </p:spPr>
        <p:txBody>
          <a:bodyPr/>
          <a:lstStyle/>
          <a:p>
            <a:r>
              <a:rPr lang="tr-TR" sz="2400"/>
              <a:t>Veritabanı yönetim sistemleri, fiziksel hafızada bilgileri çeşitli özelliklere göre gruplandırıp şekillendirdikten sonra saklayan programdır. </a:t>
            </a:r>
          </a:p>
          <a:p>
            <a:endParaRPr lang="tr-TR" sz="2400"/>
          </a:p>
          <a:p>
            <a:r>
              <a:rPr lang="tr-TR" sz="2400"/>
              <a:t>Kısaca VTYS diye adlandırılır. VTYS, saklanan bu veriyi, SQL komutları ile insanların istekleri çerçevesinde işler, yeniden şekillendirir. Yani, Veritabanı Yönetim Sistemi’nin bir ucunda, bilgisayar disk(ler)inde saklanan düzenlenmiş veriler, diğer ucunda ise bir kullanıcı (genellikle insan) vardır.</a:t>
            </a:r>
          </a:p>
          <a:p>
            <a:endParaRPr lang="tr-TR" sz="2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9750" y="0"/>
            <a:ext cx="8077200" cy="914400"/>
          </a:xfrm>
        </p:spPr>
        <p:txBody>
          <a:bodyPr/>
          <a:lstStyle/>
          <a:p>
            <a:pPr algn="ctr"/>
            <a:r>
              <a:rPr lang="tr-TR" sz="2600">
                <a:solidFill>
                  <a:schemeClr val="hlink"/>
                </a:solidFill>
              </a:rPr>
              <a:t>1.4.1.2. Ağ Veritabanları</a:t>
            </a:r>
          </a:p>
        </p:txBody>
      </p:sp>
      <p:sp>
        <p:nvSpPr>
          <p:cNvPr id="40963" name="Rectangle 3"/>
          <p:cNvSpPr>
            <a:spLocks noGrp="1" noChangeArrowheads="1"/>
          </p:cNvSpPr>
          <p:nvPr>
            <p:ph type="body" idx="1"/>
          </p:nvPr>
        </p:nvSpPr>
        <p:spPr>
          <a:xfrm>
            <a:off x="-36513" y="908050"/>
            <a:ext cx="8280401" cy="5732463"/>
          </a:xfrm>
        </p:spPr>
        <p:txBody>
          <a:bodyPr/>
          <a:lstStyle/>
          <a:p>
            <a:pPr>
              <a:lnSpc>
                <a:spcPct val="115000"/>
              </a:lnSpc>
            </a:pPr>
            <a:r>
              <a:rPr lang="tr-TR" sz="1800"/>
              <a:t>Hiyerarşik veritabanlarının yetersiz kalmasından dolayı; 1960’ların sonunda toplanan Conference on Data System Languages (CODASYL) isimli bilimsel konferanstaki veritabanı çalışma grubu (Database Task Group – DBTG) bilim adamlarının ortak çalışması sonucu ortaya konulmuş bir veri tabanı türüdür. </a:t>
            </a:r>
          </a:p>
          <a:p>
            <a:pPr>
              <a:lnSpc>
                <a:spcPct val="115000"/>
              </a:lnSpc>
            </a:pPr>
            <a:r>
              <a:rPr lang="tr-TR" sz="1800"/>
              <a:t>Ağ veritabanları verileri, ağaçların daha da gelişmiş hali olan graflar ( ağacın kendisi de özel bir graftır) şeklinde saklarlar ve bu yapı en karışık yapılardan biridir. Aşagıdaki diyagramda da görüldüğü gibi her öğrenciden birden fazla öğretim elemanına, her öğretim elemanı birden fazla derse bağlı olabilir.</a:t>
            </a:r>
          </a:p>
        </p:txBody>
      </p:sp>
      <p:pic>
        <p:nvPicPr>
          <p:cNvPr id="40964" name="Picture 4" descr="Adsız"/>
          <p:cNvPicPr>
            <a:picLocks noChangeAspect="1" noChangeArrowheads="1"/>
          </p:cNvPicPr>
          <p:nvPr/>
        </p:nvPicPr>
        <p:blipFill>
          <a:blip r:embed="rId2" cstate="print"/>
          <a:srcRect/>
          <a:stretch>
            <a:fillRect/>
          </a:stretch>
        </p:blipFill>
        <p:spPr bwMode="auto">
          <a:xfrm>
            <a:off x="827088" y="4076700"/>
            <a:ext cx="6429375" cy="2420938"/>
          </a:xfrm>
          <a:prstGeom prst="rect">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3850" y="0"/>
            <a:ext cx="8077200" cy="914400"/>
          </a:xfrm>
        </p:spPr>
        <p:txBody>
          <a:bodyPr/>
          <a:lstStyle/>
          <a:p>
            <a:pPr algn="ctr"/>
            <a:r>
              <a:rPr lang="tr-TR" sz="2600">
                <a:solidFill>
                  <a:schemeClr val="hlink"/>
                </a:solidFill>
              </a:rPr>
              <a:t>1.4.1.3.İlişkisel Veritabanları</a:t>
            </a:r>
          </a:p>
        </p:txBody>
      </p:sp>
      <p:sp>
        <p:nvSpPr>
          <p:cNvPr id="41987" name="Rectangle 3"/>
          <p:cNvSpPr>
            <a:spLocks noGrp="1" noChangeArrowheads="1"/>
          </p:cNvSpPr>
          <p:nvPr>
            <p:ph type="body" idx="1"/>
          </p:nvPr>
        </p:nvSpPr>
        <p:spPr>
          <a:xfrm>
            <a:off x="0" y="1052513"/>
            <a:ext cx="8077200" cy="5445125"/>
          </a:xfrm>
        </p:spPr>
        <p:txBody>
          <a:bodyPr/>
          <a:lstStyle/>
          <a:p>
            <a:pPr>
              <a:lnSpc>
                <a:spcPct val="105000"/>
              </a:lnSpc>
            </a:pPr>
            <a:r>
              <a:rPr lang="tr-TR" sz="1800"/>
              <a:t>1970’lein başında E.F.Codd tarafından geliştirilmiştir. Bu sistemde veriler tablo şeklinde saklanırlar. Bu veritabanı yönetim sisteminde; veri alışverişi için özel işlemler kullanılır. Bu işlemlerde tablolar operandlar olarak kullanılır. Tablolar arasındaki matematiksel bağıntılarla (ilişkilerle) temsil edilen ilişkiler belirtilir. Günümüzde hemen hemen tüm veri tabanı yönetim sistemleri ilişkisel veri modelini kullanırlar. </a:t>
            </a:r>
          </a:p>
          <a:p>
            <a:pPr>
              <a:lnSpc>
                <a:spcPct val="105000"/>
              </a:lnSpc>
            </a:pPr>
            <a:r>
              <a:rPr lang="tr-TR" sz="1800"/>
              <a:t>Bu model, matematikteki ilişki teorisine (“the relational theory”) dayanır. İlişkisel veri modelinde (Relational Data Model) veriler basit tablolar halinde tutulur. Tablolar, satır ve sütunlardan oluşur. Sütunlar bilgi alanlarını, satırlar ise bilgilerin içeriğini belirlerler. </a:t>
            </a:r>
          </a:p>
          <a:p>
            <a:pPr>
              <a:lnSpc>
                <a:spcPct val="105000"/>
              </a:lnSpc>
              <a:buFont typeface="Wingdings" pitchFamily="2" charset="2"/>
              <a:buNone/>
            </a:pPr>
            <a:endParaRPr lang="tr-TR" sz="1800"/>
          </a:p>
        </p:txBody>
      </p:sp>
      <p:pic>
        <p:nvPicPr>
          <p:cNvPr id="41988" name="Picture 4" descr="Adsız2"/>
          <p:cNvPicPr>
            <a:picLocks noChangeAspect="1" noChangeArrowheads="1"/>
          </p:cNvPicPr>
          <p:nvPr/>
        </p:nvPicPr>
        <p:blipFill>
          <a:blip r:embed="rId2" cstate="print"/>
          <a:srcRect/>
          <a:stretch>
            <a:fillRect/>
          </a:stretch>
        </p:blipFill>
        <p:spPr bwMode="auto">
          <a:xfrm>
            <a:off x="2195513" y="4149725"/>
            <a:ext cx="4608512" cy="2014538"/>
          </a:xfrm>
          <a:prstGeom prst="rect">
            <a:avLst/>
          </a:prstGeom>
          <a:noFill/>
        </p:spPr>
      </p:pic>
      <p:sp>
        <p:nvSpPr>
          <p:cNvPr id="41989" name="Rectangle 5"/>
          <p:cNvSpPr>
            <a:spLocks noChangeArrowheads="1"/>
          </p:cNvSpPr>
          <p:nvPr/>
        </p:nvSpPr>
        <p:spPr bwMode="auto">
          <a:xfrm>
            <a:off x="2555875" y="6237288"/>
            <a:ext cx="3817938" cy="366712"/>
          </a:xfrm>
          <a:prstGeom prst="rect">
            <a:avLst/>
          </a:prstGeom>
          <a:noFill/>
          <a:ln w="9525">
            <a:noFill/>
            <a:miter lim="800000"/>
            <a:headEnd/>
            <a:tailEnd/>
          </a:ln>
          <a:effectLst/>
        </p:spPr>
        <p:txBody>
          <a:bodyPr wrap="none" anchor="ctr">
            <a:spAutoFit/>
          </a:bodyPr>
          <a:lstStyle/>
          <a:p>
            <a:pPr algn="ctr"/>
            <a:r>
              <a:rPr kumimoji="1" lang="tr-TR" b="1">
                <a:effectLst>
                  <a:outerShdw blurRad="38100" dist="38100" dir="2700000" algn="tl">
                    <a:srgbClr val="C0C0C0"/>
                  </a:outerShdw>
                </a:effectLst>
                <a:latin typeface="Trebuchet MS" pitchFamily="34" charset="0"/>
              </a:rPr>
              <a:t>Şekil 1.6:</a:t>
            </a:r>
            <a:r>
              <a:rPr kumimoji="1" lang="tr-TR">
                <a:latin typeface="Trebuchet MS" pitchFamily="34" charset="0"/>
              </a:rPr>
              <a:t> İlişkisel Veritabanı Yapısı</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tr-TR" sz="3000">
                <a:solidFill>
                  <a:schemeClr val="hlink"/>
                </a:solidFill>
              </a:rPr>
              <a:t>1.4.1.4. Nesneye Yönelik Veritabanları</a:t>
            </a:r>
            <a:br>
              <a:rPr lang="tr-TR" sz="3000">
                <a:solidFill>
                  <a:schemeClr val="hlink"/>
                </a:solidFill>
              </a:rPr>
            </a:br>
            <a:endParaRPr lang="tr-TR" sz="3000">
              <a:solidFill>
                <a:schemeClr val="hlink"/>
              </a:solidFill>
            </a:endParaRPr>
          </a:p>
        </p:txBody>
      </p:sp>
      <p:sp>
        <p:nvSpPr>
          <p:cNvPr id="43011" name="Rectangle 3"/>
          <p:cNvSpPr>
            <a:spLocks noGrp="1" noChangeArrowheads="1"/>
          </p:cNvSpPr>
          <p:nvPr>
            <p:ph type="body" idx="1"/>
          </p:nvPr>
        </p:nvSpPr>
        <p:spPr>
          <a:xfrm>
            <a:off x="395288" y="1341438"/>
            <a:ext cx="8229600" cy="4430712"/>
          </a:xfrm>
        </p:spPr>
        <p:txBody>
          <a:bodyPr/>
          <a:lstStyle/>
          <a:p>
            <a:pPr>
              <a:lnSpc>
                <a:spcPct val="80000"/>
              </a:lnSpc>
            </a:pPr>
            <a:r>
              <a:rPr lang="tr-TR" sz="2200"/>
              <a:t>Günümüzde pek çok kelime işlemci ve hesap tablosu programlarında kullanmaya alışılan nesneler artık veritabanı yönetim sistemi yazılımlarında da kullanılmaktadır. Yüzde yüz nesneye yönelik bir yazılımın tamamen nesne temelli çalışması ve yazılımın mutlaka nesneye yönelik bir dilde yazılmış olması beklendiğinden;</a:t>
            </a:r>
          </a:p>
          <a:p>
            <a:pPr>
              <a:lnSpc>
                <a:spcPct val="80000"/>
              </a:lnSpc>
              <a:buFont typeface="Wingdings" pitchFamily="2" charset="2"/>
              <a:buNone/>
            </a:pPr>
            <a:r>
              <a:rPr lang="tr-TR" sz="2200"/>
              <a:t>    nesneye yönelik veritabanları gerçek anlamda bir nesneye yönelik yazılım değildirler.</a:t>
            </a:r>
          </a:p>
          <a:p>
            <a:pPr>
              <a:lnSpc>
                <a:spcPct val="80000"/>
              </a:lnSpc>
              <a:buFont typeface="Wingdings" pitchFamily="2" charset="2"/>
              <a:buNone/>
            </a:pPr>
            <a:r>
              <a:rPr lang="tr-TR" sz="2200"/>
              <a:t> </a:t>
            </a:r>
          </a:p>
          <a:p>
            <a:pPr>
              <a:lnSpc>
                <a:spcPct val="80000"/>
              </a:lnSpc>
            </a:pPr>
            <a:r>
              <a:rPr lang="tr-TR" sz="2200"/>
              <a:t>Nesneye yönelik veritabanı, C + + </a:t>
            </a:r>
            <a:r>
              <a:rPr lang="tr-TR" sz="2200" b="1"/>
              <a:t> </a:t>
            </a:r>
            <a:r>
              <a:rPr lang="tr-TR" sz="2200"/>
              <a:t>gibi nesneye dayalı bir dille (OOPL) yazılmış olan ve yine C + + gibi nesneye dayalı (OOPL) bir dille kullanılan veritabanı anlamına gelir.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endParaRPr lang="tr-TR"/>
          </a:p>
        </p:txBody>
      </p:sp>
      <p:sp>
        <p:nvSpPr>
          <p:cNvPr id="46083" name="Rectangle 3"/>
          <p:cNvSpPr>
            <a:spLocks noGrp="1" noChangeArrowheads="1"/>
          </p:cNvSpPr>
          <p:nvPr>
            <p:ph type="body" idx="1"/>
          </p:nvPr>
        </p:nvSpPr>
        <p:spPr>
          <a:xfrm>
            <a:off x="446088" y="1412875"/>
            <a:ext cx="8229600" cy="4411663"/>
          </a:xfrm>
        </p:spPr>
        <p:txBody>
          <a:bodyPr/>
          <a:lstStyle/>
          <a:p>
            <a:pPr marL="571500" indent="-571500"/>
            <a:r>
              <a:rPr lang="tr-TR" sz="2400"/>
              <a:t>Günümüz teknolojisinde yüzde yüz nesneye yönelik bir veritabanı yaygın olarak kullanıma sunulmamış olmasına rağmen nesneye yönelik veritabanlarının bazı üstünlükleri olacağından söz edilmektedir. Nesneye yönelik veritabanlarının ilişkisel veritabanlarına göre sahip olması gereken üstünlükleri şunlardır:</a:t>
            </a:r>
          </a:p>
          <a:p>
            <a:pPr marL="571500" indent="-571500"/>
            <a:endParaRPr lang="tr-TR" sz="2400"/>
          </a:p>
          <a:p>
            <a:pPr marL="571500" indent="-571500">
              <a:buFont typeface="Wingdings" pitchFamily="2" charset="2"/>
              <a:buAutoNum type="arabicPeriod"/>
            </a:pPr>
            <a:r>
              <a:rPr lang="tr-TR" sz="2400"/>
              <a:t>Nesneler, bir tabloda yer alan bir kayıttan çok daha karmaşık bir yapıya sahiplerdir ve daha esnek bir yapıda çok daha kullanışlı düzenlenebilirler.</a:t>
            </a:r>
          </a:p>
          <a:p>
            <a:pPr marL="571500" indent="-571500"/>
            <a:endParaRPr lang="tr-TR"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68313" y="0"/>
            <a:ext cx="7543800" cy="1295400"/>
          </a:xfrm>
        </p:spPr>
        <p:txBody>
          <a:bodyPr/>
          <a:lstStyle/>
          <a:p>
            <a:endParaRPr lang="tr-TR"/>
          </a:p>
        </p:txBody>
      </p:sp>
      <p:sp>
        <p:nvSpPr>
          <p:cNvPr id="47107" name="Rectangle 3"/>
          <p:cNvSpPr>
            <a:spLocks noGrp="1" noChangeArrowheads="1"/>
          </p:cNvSpPr>
          <p:nvPr>
            <p:ph type="body" idx="1"/>
          </p:nvPr>
        </p:nvSpPr>
        <p:spPr>
          <a:xfrm>
            <a:off x="457200" y="1412875"/>
            <a:ext cx="8229600" cy="4411663"/>
          </a:xfrm>
        </p:spPr>
        <p:txBody>
          <a:bodyPr/>
          <a:lstStyle/>
          <a:p>
            <a:pPr marL="571500" indent="-571500">
              <a:buFont typeface="Wingdings" pitchFamily="2" charset="2"/>
              <a:buAutoNum type="arabicPeriod" startAt="2"/>
            </a:pPr>
            <a:r>
              <a:rPr lang="tr-TR" sz="2400"/>
              <a:t>Nesneye dayalı bir veritabanında, yapısı gereği arama işlemleri çok hızlı yapılabilir. Özellikle büyük tablolarla uğraşırken ilişkisel veritabanlarından çok daha hızlı sonuca ulaşırlar. Ancak çalışma mantığı tümüyle değişir.</a:t>
            </a:r>
          </a:p>
          <a:p>
            <a:pPr marL="571500" indent="-571500">
              <a:buFont typeface="Wingdings" pitchFamily="2" charset="2"/>
              <a:buAutoNum type="arabicPeriod" startAt="2"/>
            </a:pPr>
            <a:endParaRPr lang="tr-TR" sz="2400"/>
          </a:p>
          <a:p>
            <a:pPr marL="571500" indent="-571500"/>
            <a:r>
              <a:rPr lang="tr-TR" sz="2400"/>
              <a:t>Tüm bu özellikler tamamen nesneye yönelik olan veritabanları için geçerlidir. Bazı ilişkisel veritabanları ile çalışan yazılımlarda da nesnelerin bazı özellikleri kullanılırlar. Ama nesneye yönelik veritabanı bunu kendini ilişkisel veritabanı kurallarına uydurarak gerçekleştirebilir.</a:t>
            </a:r>
          </a:p>
          <a:p>
            <a:pPr marL="571500" indent="-571500"/>
            <a:endParaRPr lang="tr-TR"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8313" y="0"/>
            <a:ext cx="7543800" cy="1295400"/>
          </a:xfrm>
        </p:spPr>
        <p:txBody>
          <a:bodyPr/>
          <a:lstStyle/>
          <a:p>
            <a:pPr algn="ctr"/>
            <a:r>
              <a:rPr lang="tr-TR" sz="3000">
                <a:solidFill>
                  <a:schemeClr val="hlink"/>
                </a:solidFill>
              </a:rPr>
              <a:t>1.4.1.5. Kullanıcı Sayısına Göre Veritabanı Yönetim Sistemleri</a:t>
            </a:r>
          </a:p>
        </p:txBody>
      </p:sp>
      <p:sp>
        <p:nvSpPr>
          <p:cNvPr id="48131" name="Rectangle 3"/>
          <p:cNvSpPr>
            <a:spLocks noGrp="1" noChangeArrowheads="1"/>
          </p:cNvSpPr>
          <p:nvPr>
            <p:ph type="body" idx="1"/>
          </p:nvPr>
        </p:nvSpPr>
        <p:spPr>
          <a:xfrm>
            <a:off x="468313" y="1268413"/>
            <a:ext cx="8229600" cy="4411662"/>
          </a:xfrm>
        </p:spPr>
        <p:txBody>
          <a:bodyPr/>
          <a:lstStyle/>
          <a:p>
            <a:endParaRPr lang="tr-TR" sz="2800"/>
          </a:p>
          <a:p>
            <a:r>
              <a:rPr lang="tr-TR" sz="2800"/>
              <a:t>Tek kullanıcılı ve çok kullanıcılı olmak üzere ikiye ayrılır. Günümüzde PC tabanlı VTYS’ler de dâhil olmak üzere tek kullanıcılı veritabanı yönetim sistemi pek kalmamıştır. Çok kullanıcılı ise sınırsız kullanıcı veya belirtilen sayı kullanıcı olarak iki kategoride satılır ve kullanılırlar.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8313" y="-100013"/>
            <a:ext cx="7543800" cy="1295401"/>
          </a:xfrm>
        </p:spPr>
        <p:txBody>
          <a:bodyPr/>
          <a:lstStyle/>
          <a:p>
            <a:pPr algn="ctr"/>
            <a:r>
              <a:rPr lang="tr-TR" sz="3500"/>
              <a:t>1.5. Klasik Dosya Sisteminin Sakıncaları</a:t>
            </a:r>
          </a:p>
        </p:txBody>
      </p:sp>
      <p:sp>
        <p:nvSpPr>
          <p:cNvPr id="49155" name="Rectangle 3"/>
          <p:cNvSpPr>
            <a:spLocks noGrp="1" noChangeArrowheads="1"/>
          </p:cNvSpPr>
          <p:nvPr>
            <p:ph type="body" idx="1"/>
          </p:nvPr>
        </p:nvSpPr>
        <p:spPr>
          <a:xfrm>
            <a:off x="457200" y="1412875"/>
            <a:ext cx="8229600" cy="4718050"/>
          </a:xfrm>
        </p:spPr>
        <p:txBody>
          <a:bodyPr/>
          <a:lstStyle/>
          <a:p>
            <a:pPr>
              <a:lnSpc>
                <a:spcPct val="90000"/>
              </a:lnSpc>
            </a:pPr>
            <a:r>
              <a:rPr lang="tr-TR" sz="2200"/>
              <a:t>Veri tekrarları, klasik dosya sisteminde, ayrı veri çeşitli dosyalar içinde tekrar tekrar yer alabilmektedir.</a:t>
            </a:r>
          </a:p>
          <a:p>
            <a:pPr>
              <a:lnSpc>
                <a:spcPct val="90000"/>
              </a:lnSpc>
            </a:pPr>
            <a:r>
              <a:rPr lang="tr-TR" sz="2200"/>
              <a:t>Çoklu güncelleme, aynı veri birden fazla dosyada tekrar ettiği için bir dosyada güncellenip, diğer dosyalarda güncellenmemesi veri bütünlüğünün kaybolmasına neden olur. Bunun sonucunda birbiri ile uyumsuz ve çelişen raporlar üretilmesi söz konusu olabilir.</a:t>
            </a:r>
          </a:p>
          <a:p>
            <a:pPr>
              <a:lnSpc>
                <a:spcPct val="90000"/>
              </a:lnSpc>
            </a:pPr>
            <a:r>
              <a:rPr lang="tr-TR" sz="2200"/>
              <a:t>Bellek hacmi israfı, aynı verinin birden fazla dosyada tekrar tekrar kullanılması, kullanılan bellek alanın da israfa yol açacaktır.</a:t>
            </a:r>
          </a:p>
          <a:p>
            <a:pPr>
              <a:lnSpc>
                <a:spcPct val="90000"/>
              </a:lnSpc>
            </a:pPr>
            <a:r>
              <a:rPr lang="tr-TR" sz="2200"/>
              <a:t>Erişim dili, klasik dosya sisteminde kullanılan programa göre dosyaya erişim farklılıklar gösterebilir. Standart bir dil kullanımı söz konusu değildir.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23850" y="288925"/>
            <a:ext cx="7543800" cy="1268413"/>
          </a:xfrm>
        </p:spPr>
        <p:txBody>
          <a:bodyPr/>
          <a:lstStyle/>
          <a:p>
            <a:r>
              <a:rPr lang="tr-TR" sz="3500"/>
              <a:t>1.6. Veritabanı Sisteminin Yararları</a:t>
            </a:r>
            <a:r>
              <a:rPr lang="tr-TR" sz="3500" i="1"/>
              <a:t/>
            </a:r>
            <a:br>
              <a:rPr lang="tr-TR" sz="3500" i="1"/>
            </a:br>
            <a:endParaRPr lang="tr-TR" sz="3500" i="1"/>
          </a:p>
        </p:txBody>
      </p:sp>
      <p:sp>
        <p:nvSpPr>
          <p:cNvPr id="51203" name="Rectangle 3"/>
          <p:cNvSpPr>
            <a:spLocks noGrp="1" noChangeArrowheads="1"/>
          </p:cNvSpPr>
          <p:nvPr>
            <p:ph type="body" idx="1"/>
          </p:nvPr>
        </p:nvSpPr>
        <p:spPr>
          <a:xfrm>
            <a:off x="395288" y="1268413"/>
            <a:ext cx="8229600" cy="5040312"/>
          </a:xfrm>
        </p:spPr>
        <p:txBody>
          <a:bodyPr/>
          <a:lstStyle/>
          <a:p>
            <a:pPr>
              <a:lnSpc>
                <a:spcPct val="90000"/>
              </a:lnSpc>
              <a:buFont typeface="Wingdings" pitchFamily="2" charset="2"/>
              <a:buNone/>
            </a:pPr>
            <a:r>
              <a:rPr lang="tr-TR" sz="2100" b="1">
                <a:solidFill>
                  <a:schemeClr val="accent2"/>
                </a:solidFill>
              </a:rPr>
              <a:t>Verinin tekrarlanmasını önler.</a:t>
            </a:r>
          </a:p>
          <a:p>
            <a:pPr>
              <a:lnSpc>
                <a:spcPct val="90000"/>
              </a:lnSpc>
            </a:pPr>
            <a:r>
              <a:rPr lang="tr-TR" sz="2100"/>
              <a:t>Veritabanı sistemleri alt sistemler arasında ilişki kurulması ve birçok uygulamada verilerin aynı veritabanı içersinde ortak olarak tasarlanmasını öngörür.</a:t>
            </a:r>
          </a:p>
          <a:p>
            <a:pPr>
              <a:lnSpc>
                <a:spcPct val="90000"/>
              </a:lnSpc>
              <a:buFont typeface="Wingdings" pitchFamily="2" charset="2"/>
              <a:buNone/>
            </a:pPr>
            <a:r>
              <a:rPr lang="tr-TR" sz="2100" b="1">
                <a:solidFill>
                  <a:schemeClr val="accent2"/>
                </a:solidFill>
              </a:rPr>
              <a:t>Verilerin tutarlı olmasını sağlar.</a:t>
            </a:r>
          </a:p>
          <a:p>
            <a:pPr>
              <a:lnSpc>
                <a:spcPct val="90000"/>
              </a:lnSpc>
            </a:pPr>
            <a:r>
              <a:rPr lang="tr-TR" sz="2100"/>
              <a:t>Veri bütünlüğü(data integrity), verinin doğruluğunu ve tutarlığını ifade etmektedir. Veri girişlerine kısıtlar konularak sadece istenilen aralıkta değer girişi sağlanabilir.</a:t>
            </a:r>
          </a:p>
          <a:p>
            <a:pPr>
              <a:lnSpc>
                <a:spcPct val="90000"/>
              </a:lnSpc>
              <a:buFont typeface="Wingdings" pitchFamily="2" charset="2"/>
              <a:buNone/>
            </a:pPr>
            <a:r>
              <a:rPr lang="tr-TR" sz="2100" b="1">
                <a:solidFill>
                  <a:schemeClr val="accent2"/>
                </a:solidFill>
              </a:rPr>
              <a:t>Aynı andaki erişimlerde tutarsızlıkların ortaya çıkmasını önler.</a:t>
            </a:r>
          </a:p>
          <a:p>
            <a:pPr>
              <a:lnSpc>
                <a:spcPct val="90000"/>
              </a:lnSpc>
            </a:pPr>
            <a:r>
              <a:rPr lang="tr-TR" sz="2100" b="1"/>
              <a:t> </a:t>
            </a:r>
            <a:r>
              <a:rPr lang="tr-TR" sz="2100"/>
              <a:t>Veritabanı uygulamalarında, veritabanı nesneleri başka uygulamalar</a:t>
            </a:r>
            <a:r>
              <a:rPr lang="tr-TR" sz="2100" b="1"/>
              <a:t> </a:t>
            </a:r>
            <a:r>
              <a:rPr lang="tr-TR" sz="2100"/>
              <a:t>ve farklı kullanıcılar tarafından paylaşılabilir.</a:t>
            </a:r>
            <a:endParaRPr lang="tr-TR" sz="2100" b="1"/>
          </a:p>
          <a:p>
            <a:pPr>
              <a:lnSpc>
                <a:spcPct val="90000"/>
              </a:lnSpc>
              <a:buFont typeface="Wingdings" pitchFamily="2" charset="2"/>
              <a:buNone/>
            </a:pPr>
            <a:r>
              <a:rPr lang="tr-TR" sz="2100" b="1">
                <a:solidFill>
                  <a:schemeClr val="accent2"/>
                </a:solidFill>
              </a:rPr>
              <a:t>Verilerin güvenliğini sağlar.</a:t>
            </a:r>
          </a:p>
          <a:p>
            <a:pPr>
              <a:lnSpc>
                <a:spcPct val="90000"/>
              </a:lnSpc>
            </a:pPr>
            <a:r>
              <a:rPr lang="tr-TR" sz="2100"/>
              <a:t> Her kullanıcının erişeceği veriler ayrı ayrı tanımlanabilir. Yetkiler ve kısıtlamalar ile istenilen kullanıcı erişim ayarları gerçekleştirilir.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765175"/>
            <a:ext cx="7543800" cy="863600"/>
          </a:xfrm>
        </p:spPr>
        <p:txBody>
          <a:bodyPr/>
          <a:lstStyle/>
          <a:p>
            <a:r>
              <a:rPr lang="tr-TR" sz="3100"/>
              <a:t>1.7 Veritabanı Sisteminin Sakıncaları</a:t>
            </a:r>
            <a:br>
              <a:rPr lang="tr-TR" sz="3100"/>
            </a:br>
            <a:endParaRPr lang="tr-TR" sz="3100"/>
          </a:p>
        </p:txBody>
      </p:sp>
      <p:sp>
        <p:nvSpPr>
          <p:cNvPr id="50179" name="Rectangle 3"/>
          <p:cNvSpPr>
            <a:spLocks noGrp="1" noChangeArrowheads="1"/>
          </p:cNvSpPr>
          <p:nvPr>
            <p:ph type="body" idx="1"/>
          </p:nvPr>
        </p:nvSpPr>
        <p:spPr/>
        <p:txBody>
          <a:bodyPr/>
          <a:lstStyle/>
          <a:p>
            <a:r>
              <a:rPr lang="tr-TR" sz="2800"/>
              <a:t>Veri tabanı sisteminin kurulumu ve bakımı klasik dosya sisteminden daha pahalı ve                                          zordur.</a:t>
            </a:r>
            <a:endParaRPr lang="tr-TR" sz="2800" b="1"/>
          </a:p>
          <a:p>
            <a:r>
              <a:rPr lang="tr-TR" sz="2800" b="1"/>
              <a:t> </a:t>
            </a:r>
            <a:r>
              <a:rPr lang="tr-TR" sz="2800"/>
              <a:t>Veri tabanı sistemi içinde, bazı bileşenler iyi tasarlanmadığı durumlarda, bir bütün olarak ciddi sistem başarısızlıklarına yol açabilir. </a:t>
            </a:r>
          </a:p>
          <a:p>
            <a:endParaRPr lang="tr-TR" sz="28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627063"/>
            <a:ext cx="7543800" cy="785812"/>
          </a:xfrm>
        </p:spPr>
        <p:txBody>
          <a:bodyPr/>
          <a:lstStyle/>
          <a:p>
            <a:pPr algn="ctr"/>
            <a:r>
              <a:rPr lang="tr-TR" sz="3100"/>
              <a:t>1.8.Bilinen VTYS Programları</a:t>
            </a:r>
            <a:br>
              <a:rPr lang="tr-TR" sz="3100"/>
            </a:br>
            <a:endParaRPr lang="tr-TR" sz="3100"/>
          </a:p>
        </p:txBody>
      </p:sp>
      <p:sp>
        <p:nvSpPr>
          <p:cNvPr id="53251" name="Rectangle 3"/>
          <p:cNvSpPr>
            <a:spLocks noGrp="1" noChangeArrowheads="1"/>
          </p:cNvSpPr>
          <p:nvPr>
            <p:ph type="body" idx="1"/>
          </p:nvPr>
        </p:nvSpPr>
        <p:spPr>
          <a:xfrm>
            <a:off x="195263" y="1196975"/>
            <a:ext cx="8553450" cy="4411663"/>
          </a:xfrm>
        </p:spPr>
        <p:txBody>
          <a:bodyPr/>
          <a:lstStyle/>
          <a:p>
            <a:pPr marL="762000" indent="-762000">
              <a:lnSpc>
                <a:spcPct val="80000"/>
              </a:lnSpc>
            </a:pPr>
            <a:r>
              <a:rPr lang="tr-TR" sz="1800"/>
              <a:t>MS SQL Server, bir orta ve büyük ölçekli VTYS’dir. ANSI SQL’e eklentiler yazmak için T-SQL’i destekler.</a:t>
            </a:r>
          </a:p>
          <a:p>
            <a:pPr marL="762000" indent="-762000">
              <a:lnSpc>
                <a:spcPct val="80000"/>
              </a:lnSpc>
            </a:pPr>
            <a:endParaRPr lang="tr-TR" sz="1800"/>
          </a:p>
          <a:p>
            <a:pPr marL="762000" indent="-762000">
              <a:lnSpc>
                <a:spcPct val="80000"/>
              </a:lnSpc>
            </a:pPr>
            <a:r>
              <a:rPr lang="tr-TR" sz="1800"/>
              <a:t> Oracle, daha çok yüksek ölçekli uygulamalarda tercih edilen bir VTYS’dir. ANSI SQL’e eklentiler yapmak için PL/SQL geliştirilmiştir.</a:t>
            </a:r>
          </a:p>
          <a:p>
            <a:pPr marL="762000" indent="-762000">
              <a:lnSpc>
                <a:spcPct val="80000"/>
              </a:lnSpc>
            </a:pPr>
            <a:endParaRPr lang="tr-TR" sz="1800"/>
          </a:p>
          <a:p>
            <a:pPr marL="762000" indent="-762000">
              <a:lnSpc>
                <a:spcPct val="80000"/>
              </a:lnSpc>
            </a:pPr>
            <a:r>
              <a:rPr lang="tr-TR" sz="1800"/>
              <a:t>Sysbase, bir orta ve büyük ölçekli VTYS’dir. ANSI SQL’E eklentiler yazmak için T-SQL komutlarını destekler. Ülkemizde daha çok bankacılık ve kamusal alanlarda tercih edilmektedir.</a:t>
            </a:r>
          </a:p>
          <a:p>
            <a:pPr marL="762000" indent="-762000">
              <a:lnSpc>
                <a:spcPct val="80000"/>
              </a:lnSpc>
            </a:pPr>
            <a:endParaRPr lang="tr-TR" sz="1800"/>
          </a:p>
          <a:p>
            <a:pPr marL="762000" indent="-762000">
              <a:lnSpc>
                <a:spcPct val="80000"/>
              </a:lnSpc>
            </a:pPr>
            <a:r>
              <a:rPr lang="tr-TR" sz="1800"/>
              <a:t> Informix, bir orta ve büyük ölçekli VTYS’dir.</a:t>
            </a:r>
          </a:p>
          <a:p>
            <a:pPr marL="762000" indent="-762000">
              <a:lnSpc>
                <a:spcPct val="80000"/>
              </a:lnSpc>
            </a:pPr>
            <a:endParaRPr lang="tr-TR" sz="1800"/>
          </a:p>
          <a:p>
            <a:pPr marL="762000" indent="-762000">
              <a:lnSpc>
                <a:spcPct val="80000"/>
              </a:lnSpc>
            </a:pPr>
            <a:r>
              <a:rPr lang="tr-TR" sz="1800"/>
              <a:t>MySQL, genellikle Unix – Linux temelli Web uygulamalarında tercih edilen bir VTYS’dir. Açık kod bir yazılımdır. Küçük – orta ölçeklidir. Özellikle Web için geliştirilmiş bir VTYS’dir denilebilir.</a:t>
            </a:r>
          </a:p>
          <a:p>
            <a:pPr marL="762000" indent="-762000">
              <a:lnSpc>
                <a:spcPct val="80000"/>
              </a:lnSpc>
            </a:pPr>
            <a:endParaRPr lang="tr-TR" sz="1800"/>
          </a:p>
          <a:p>
            <a:pPr marL="762000" indent="-762000">
              <a:lnSpc>
                <a:spcPct val="80000"/>
              </a:lnSpc>
            </a:pPr>
            <a:r>
              <a:rPr lang="tr-TR" sz="1800"/>
              <a:t> Postrage SQL, buda MySQL gibi açık kod bir VTYS’dir.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916238" y="5516563"/>
            <a:ext cx="2881312" cy="504825"/>
          </a:xfrm>
        </p:spPr>
        <p:txBody>
          <a:bodyPr/>
          <a:lstStyle/>
          <a:p>
            <a:r>
              <a:rPr lang="tr-TR" sz="1700" b="0">
                <a:solidFill>
                  <a:schemeClr val="tx1"/>
                </a:solidFill>
                <a:effectLst>
                  <a:outerShdw blurRad="38100" dist="38100" dir="2700000" algn="tl">
                    <a:srgbClr val="C0C0C0"/>
                  </a:outerShdw>
                </a:effectLst>
              </a:rPr>
              <a:t>Şekil 1.1:</a:t>
            </a:r>
            <a:r>
              <a:rPr lang="tr-TR" sz="1700">
                <a:solidFill>
                  <a:schemeClr val="tx1"/>
                </a:solidFill>
              </a:rPr>
              <a:t>  VTYS Kalıbı</a:t>
            </a:r>
          </a:p>
        </p:txBody>
      </p:sp>
      <p:pic>
        <p:nvPicPr>
          <p:cNvPr id="22531" name="Resim 1"/>
          <p:cNvPicPr>
            <a:picLocks noChangeAspect="1" noChangeArrowheads="1"/>
          </p:cNvPicPr>
          <p:nvPr>
            <p:ph type="body" idx="1"/>
          </p:nvPr>
        </p:nvPicPr>
        <p:blipFill>
          <a:blip r:embed="rId2" cstate="print"/>
          <a:srcRect/>
          <a:stretch>
            <a:fillRect/>
          </a:stretch>
        </p:blipFill>
        <p:spPr>
          <a:xfrm>
            <a:off x="2124075" y="1916113"/>
            <a:ext cx="4681538" cy="3744912"/>
          </a:xfrm>
          <a:noFill/>
          <a:ln/>
        </p:spPr>
      </p:pic>
      <p:sp>
        <p:nvSpPr>
          <p:cNvPr id="22532" name="Rectangle 4"/>
          <p:cNvSpPr>
            <a:spLocks noChangeArrowheads="1"/>
          </p:cNvSpPr>
          <p:nvPr/>
        </p:nvSpPr>
        <p:spPr bwMode="auto">
          <a:xfrm>
            <a:off x="323850" y="260350"/>
            <a:ext cx="7272338" cy="1552575"/>
          </a:xfrm>
          <a:prstGeom prst="rect">
            <a:avLst/>
          </a:prstGeom>
          <a:noFill/>
          <a:ln w="9525">
            <a:noFill/>
            <a:miter lim="800000"/>
            <a:headEnd/>
            <a:tailEnd/>
          </a:ln>
          <a:effectLst/>
        </p:spPr>
        <p:txBody>
          <a:bodyPr>
            <a:spAutoFit/>
          </a:bodyPr>
          <a:lstStyle/>
          <a:p>
            <a:pPr>
              <a:spcBef>
                <a:spcPct val="20000"/>
              </a:spcBef>
              <a:buClr>
                <a:schemeClr val="tx2"/>
              </a:buClr>
              <a:buSzPct val="70000"/>
              <a:buFont typeface="Wingdings" pitchFamily="2" charset="2"/>
              <a:buChar char="l"/>
            </a:pPr>
            <a:r>
              <a:rPr lang="tr-TR" sz="2400"/>
              <a:t>Veritabanı Yönetim Sistemleri, her zaman bir kullanıcıya, yönetim ekranlarından bilgi vermek için kullanılmaz. Bazen kullanıcı konumunda doğrudan bir insan yerine bir programda olabilir.</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179388" y="981075"/>
            <a:ext cx="8229600" cy="5510213"/>
          </a:xfrm>
        </p:spPr>
        <p:txBody>
          <a:bodyPr/>
          <a:lstStyle/>
          <a:p>
            <a:pPr>
              <a:lnSpc>
                <a:spcPct val="80000"/>
              </a:lnSpc>
            </a:pPr>
            <a:r>
              <a:rPr lang="tr-TR" sz="1800"/>
              <a:t>MS Access, çoklu kullanıcı desteği yoktur. İşletim sisteminin sağladığı güvenlik seçeneklerini kullanır. Bunun yanında belli sayıda kayda kadar (1000000 civarı) ya da belli bir boyutun (yaklaşık 25 MB) altına kadar bir sorun çıkartmadan kullanılabilecek bir küçük ölçekli VTYS’dir.</a:t>
            </a:r>
          </a:p>
          <a:p>
            <a:pPr>
              <a:lnSpc>
                <a:spcPct val="80000"/>
              </a:lnSpc>
            </a:pPr>
            <a:endParaRPr lang="tr-TR" sz="1800"/>
          </a:p>
          <a:p>
            <a:pPr>
              <a:lnSpc>
                <a:spcPct val="80000"/>
              </a:lnSpc>
            </a:pPr>
            <a:r>
              <a:rPr lang="tr-TR" sz="1800"/>
              <a:t>Advantage, Türk programcılar tarafından geliştirilen bir orta ve büyük ölçekli VTYS’dir.</a:t>
            </a:r>
          </a:p>
          <a:p>
            <a:pPr>
              <a:lnSpc>
                <a:spcPct val="80000"/>
              </a:lnSpc>
            </a:pPr>
            <a:endParaRPr lang="tr-TR" sz="1800"/>
          </a:p>
          <a:p>
            <a:pPr>
              <a:lnSpc>
                <a:spcPct val="80000"/>
              </a:lnSpc>
            </a:pPr>
            <a:r>
              <a:rPr lang="tr-TR" sz="1800"/>
              <a:t>DB/2, IBM’in framework’lere yönelik büyük ölçekli VTYS’dir.</a:t>
            </a:r>
          </a:p>
          <a:p>
            <a:pPr>
              <a:lnSpc>
                <a:spcPct val="80000"/>
              </a:lnSpc>
            </a:pPr>
            <a:endParaRPr lang="tr-TR" sz="1800"/>
          </a:p>
          <a:p>
            <a:pPr>
              <a:lnSpc>
                <a:spcPct val="80000"/>
              </a:lnSpc>
            </a:pPr>
            <a:r>
              <a:rPr lang="tr-TR" sz="1800"/>
              <a:t>Bunların dışında daha birçok VTYS programı mevcuttur. VTYS’lerin Avrupa genelindeki yaklaşık olarak pazar payları Tablo 1.1 ’de gösterilmiştir. En büyük Pazar payı IBM (DB/2) ile Oracle arasındadır. Hemen arkasından MS SQL Server, Informix ve Sybase gelmektedir. Yeni başlayanlar için; hangi VTYS’yi öğrenmem en iyisi olur sorusunu yanıtlamak gerekebilir. Ülkemizde insan kaynakları açısından en çok kalifiye eleman aranan VTYS Oracle ve arkasından da MS SQL Server gelmektedir.</a:t>
            </a:r>
            <a:endParaRPr lang="tr-TR" sz="1800" b="1"/>
          </a:p>
          <a:p>
            <a:pPr>
              <a:lnSpc>
                <a:spcPct val="80000"/>
              </a:lnSpc>
            </a:pPr>
            <a:endParaRPr lang="tr-TR" sz="1800"/>
          </a:p>
          <a:p>
            <a:pPr>
              <a:lnSpc>
                <a:spcPct val="80000"/>
              </a:lnSpc>
            </a:pPr>
            <a:endParaRPr lang="tr-TR" sz="1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sz="half" idx="1"/>
          </p:nvPr>
        </p:nvSpPr>
        <p:spPr>
          <a:xfrm>
            <a:off x="4427538" y="1628775"/>
            <a:ext cx="4176712" cy="3925888"/>
          </a:xfrm>
        </p:spPr>
        <p:txBody>
          <a:bodyPr/>
          <a:lstStyle/>
          <a:p>
            <a:pPr>
              <a:lnSpc>
                <a:spcPct val="80000"/>
              </a:lnSpc>
            </a:pPr>
            <a:r>
              <a:rPr lang="tr-TR" sz="2000"/>
              <a:t>VTYS’lerin birçoğu ANSI SQL’in karşılayamadığı durumlarda kullanılmak üzere ek programlama komutları barındırırlar. Bu iş için MS SQL Server ve Sybase SQL Server Transact SQL (T-SQL) denilen komut takımlarını içerir. Oracle ise PL/SQL ile bu işe çözüm getirmiştir. Bu diller sayesinde, Stored  (saklı prosedürler), Trigger, Fonksiyon gibi veritabanları için vazgeçilmez olan nesneler yazılabilmektedir.</a:t>
            </a:r>
          </a:p>
        </p:txBody>
      </p:sp>
      <p:graphicFrame>
        <p:nvGraphicFramePr>
          <p:cNvPr id="55390" name="Group 94"/>
          <p:cNvGraphicFramePr>
            <a:graphicFrameLocks noGrp="1"/>
          </p:cNvGraphicFramePr>
          <p:nvPr>
            <p:ph sz="half" idx="2"/>
          </p:nvPr>
        </p:nvGraphicFramePr>
        <p:xfrm>
          <a:off x="899592" y="1665288"/>
          <a:ext cx="3164408" cy="2590800"/>
        </p:xfrm>
        <a:graphic>
          <a:graphicData uri="http://schemas.openxmlformats.org/drawingml/2006/table">
            <a:tbl>
              <a:tblPr firstRow="1">
                <a:effectLst>
                  <a:innerShdw blurRad="114300">
                    <a:prstClr val="black"/>
                  </a:innerShdw>
                </a:effectLst>
                <a:tableStyleId>{3C2FFA5D-87B4-456A-9821-1D502468CF0F}</a:tableStyleId>
              </a:tblPr>
              <a:tblGrid>
                <a:gridCol w="1500126"/>
                <a:gridCol w="1664282"/>
              </a:tblGrid>
              <a:tr h="323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solidFill>
                            <a:schemeClr val="accent6"/>
                          </a:solidFill>
                          <a:effectLst>
                            <a:outerShdw blurRad="38100" dist="38100" dir="2700000" algn="tl">
                              <a:srgbClr val="C0C0C0"/>
                            </a:outerShdw>
                          </a:effectLst>
                        </a:rPr>
                        <a:t>VTYS</a:t>
                      </a:r>
                      <a:endParaRPr kumimoji="0" lang="tr-TR" sz="2000" b="1" i="0" u="none" strike="noStrike" cap="none" normalizeH="0" baseline="0" dirty="0" smtClean="0">
                        <a:ln>
                          <a:noFill/>
                        </a:ln>
                        <a:solidFill>
                          <a:schemeClr val="accent6"/>
                        </a:solidFill>
                        <a:effectLst>
                          <a:outerShdw blurRad="38100" dist="38100" dir="2700000" algn="tl">
                            <a:srgbClr val="C0C0C0"/>
                          </a:outerShdw>
                        </a:effectLst>
                        <a:latin typeface="Arial" charset="0"/>
                        <a:ea typeface="Calibri" pitchFamily="34"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2000" u="none" strike="noStrike" cap="none" normalizeH="0" baseline="0" dirty="0" smtClean="0">
                          <a:ln>
                            <a:noFill/>
                          </a:ln>
                          <a:solidFill>
                            <a:schemeClr val="accent6"/>
                          </a:solidFill>
                          <a:effectLst>
                            <a:outerShdw blurRad="38100" dist="38100" dir="2700000" algn="tl">
                              <a:srgbClr val="C0C0C0"/>
                            </a:outerShdw>
                          </a:effectLst>
                        </a:rPr>
                        <a:t>Yüzdesi (%)</a:t>
                      </a:r>
                      <a:endParaRPr kumimoji="0" lang="tr-TR" sz="2000" b="1" i="0" u="none" strike="noStrike" cap="none" normalizeH="0" baseline="0" dirty="0" smtClean="0">
                        <a:ln>
                          <a:noFill/>
                        </a:ln>
                        <a:solidFill>
                          <a:schemeClr val="accent6"/>
                        </a:solidFill>
                        <a:effectLst>
                          <a:outerShdw blurRad="38100" dist="38100" dir="2700000" algn="tl">
                            <a:srgbClr val="C0C0C0"/>
                          </a:outerShdw>
                        </a:effectLst>
                        <a:latin typeface="Arial" charset="0"/>
                        <a:ea typeface="Calibri" pitchFamily="34" charset="0"/>
                        <a:cs typeface="Times New Roman" pitchFamily="18" charset="0"/>
                      </a:endParaRPr>
                    </a:p>
                  </a:txBody>
                  <a:tcPr horzOverflow="overflow"/>
                </a:tc>
              </a:tr>
              <a:tr h="3254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IBM</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37.8</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r>
              <a:tr h="3238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Oracle</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%26.3</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r>
              <a:tr h="3238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Microsoft</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rPr>
                        <a:t>15.4</a:t>
                      </a:r>
                      <a:endParaRPr kumimoji="0" lang="tr-TR" sz="1800" b="1" i="0" u="none" strike="noStrike" cap="none" normalizeH="0" baseline="0" dirty="0" smtClean="0">
                        <a:ln>
                          <a:noFill/>
                        </a:ln>
                        <a:solidFill>
                          <a:schemeClr val="tx1"/>
                        </a:solidFill>
                        <a:effectLst/>
                        <a:latin typeface="Arial" charset="0"/>
                        <a:ea typeface="Calibri" pitchFamily="34" charset="0"/>
                        <a:cs typeface="Times New Roman" pitchFamily="18" charset="0"/>
                      </a:endParaRPr>
                    </a:p>
                  </a:txBody>
                  <a:tcPr horzOverflow="overflow"/>
                </a:tc>
              </a:tr>
              <a:tr h="3238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Informix</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3.2</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r>
              <a:tr h="3254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Sybase</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3</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r>
              <a:tr h="3238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smtClean="0">
                          <a:ln>
                            <a:noFill/>
                          </a:ln>
                          <a:effectLst/>
                        </a:rPr>
                        <a:t>Diğerleri</a:t>
                      </a:r>
                      <a:endParaRPr kumimoji="0" lang="tr-TR" sz="1800" b="1" i="0" u="none" strike="noStrike" cap="none" normalizeH="0" baseline="0" smtClean="0">
                        <a:ln>
                          <a:noFill/>
                        </a:ln>
                        <a:solidFill>
                          <a:schemeClr val="tx1"/>
                        </a:solidFill>
                        <a:effectLst/>
                        <a:latin typeface="Arial" charset="0"/>
                        <a:ea typeface="Calibri" pitchFamily="34" charset="0"/>
                        <a:cs typeface="Times New Roman" pitchFamily="18" charset="0"/>
                      </a:endParaRPr>
                    </a:p>
                  </a:txBody>
                  <a:tcPr horzOverflow="overflow"/>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1800" u="none" strike="noStrike" cap="none" normalizeH="0" baseline="0" dirty="0" smtClean="0">
                          <a:ln>
                            <a:noFill/>
                          </a:ln>
                          <a:effectLst/>
                        </a:rPr>
                        <a:t>14.3</a:t>
                      </a:r>
                      <a:endParaRPr kumimoji="0" lang="tr-TR" sz="1800" b="1" i="0" u="none" strike="noStrike" cap="none" normalizeH="0" baseline="0" dirty="0" smtClean="0">
                        <a:ln>
                          <a:noFill/>
                        </a:ln>
                        <a:solidFill>
                          <a:schemeClr val="tx1"/>
                        </a:solidFill>
                        <a:effectLst/>
                        <a:latin typeface="Arial" charset="0"/>
                        <a:ea typeface="Calibri" pitchFamily="34" charset="0"/>
                        <a:cs typeface="Times New Roman" pitchFamily="18" charset="0"/>
                      </a:endParaRPr>
                    </a:p>
                  </a:txBody>
                  <a:tcPr horzOverflow="overflow"/>
                </a:tc>
              </a:tr>
            </a:tbl>
          </a:graphicData>
        </a:graphic>
      </p:graphicFrame>
      <p:sp>
        <p:nvSpPr>
          <p:cNvPr id="55418" name="Rectangle 122"/>
          <p:cNvSpPr>
            <a:spLocks noChangeArrowheads="1"/>
          </p:cNvSpPr>
          <p:nvPr/>
        </p:nvSpPr>
        <p:spPr bwMode="auto">
          <a:xfrm>
            <a:off x="688975" y="4508500"/>
            <a:ext cx="3738563" cy="238125"/>
          </a:xfrm>
          <a:prstGeom prst="rect">
            <a:avLst/>
          </a:prstGeom>
          <a:noFill/>
          <a:ln w="9525">
            <a:noFill/>
            <a:miter lim="800000"/>
            <a:headEnd/>
            <a:tailEnd/>
          </a:ln>
          <a:effectLst/>
        </p:spPr>
        <p:txBody>
          <a:bodyPr wrap="none">
            <a:spAutoFit/>
          </a:bodyPr>
          <a:lstStyle/>
          <a:p>
            <a:pPr>
              <a:lnSpc>
                <a:spcPct val="80000"/>
              </a:lnSpc>
              <a:spcBef>
                <a:spcPct val="20000"/>
              </a:spcBef>
              <a:buClr>
                <a:schemeClr val="tx2"/>
              </a:buClr>
              <a:buSzPct val="70000"/>
              <a:buFont typeface="Wingdings" pitchFamily="2" charset="2"/>
              <a:buNone/>
            </a:pPr>
            <a:r>
              <a:rPr lang="tr-TR" sz="1200" b="1">
                <a:effectLst>
                  <a:outerShdw blurRad="38100" dist="38100" dir="2700000" algn="tl">
                    <a:srgbClr val="C0C0C0"/>
                  </a:outerShdw>
                </a:effectLst>
              </a:rPr>
              <a:t>Tablo 1.1: </a:t>
            </a:r>
            <a:r>
              <a:rPr lang="tr-TR" sz="1200">
                <a:effectLst>
                  <a:outerShdw blurRad="38100" dist="38100" dir="2700000" algn="tl">
                    <a:srgbClr val="C0C0C0"/>
                  </a:outerShdw>
                </a:effectLst>
              </a:rPr>
              <a:t> VTYS’lerin Pazar Payları (Gartner, 2001)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79388" y="404813"/>
            <a:ext cx="7821612" cy="652462"/>
          </a:xfrm>
        </p:spPr>
        <p:txBody>
          <a:bodyPr/>
          <a:lstStyle/>
          <a:p>
            <a:pPr algn="ctr"/>
            <a:r>
              <a:rPr lang="tr-TR" sz="3500"/>
              <a:t>1.9. Proje ve VTYS Arasındaki İlişki</a:t>
            </a:r>
          </a:p>
        </p:txBody>
      </p:sp>
      <p:sp>
        <p:nvSpPr>
          <p:cNvPr id="57347" name="Rectangle 3"/>
          <p:cNvSpPr>
            <a:spLocks noGrp="1" noChangeArrowheads="1"/>
          </p:cNvSpPr>
          <p:nvPr>
            <p:ph type="body" idx="1"/>
          </p:nvPr>
        </p:nvSpPr>
        <p:spPr>
          <a:xfrm>
            <a:off x="468313" y="1484313"/>
            <a:ext cx="8229600" cy="4411662"/>
          </a:xfrm>
        </p:spPr>
        <p:txBody>
          <a:bodyPr/>
          <a:lstStyle/>
          <a:p>
            <a:pPr>
              <a:lnSpc>
                <a:spcPct val="80000"/>
              </a:lnSpc>
            </a:pPr>
            <a:r>
              <a:rPr lang="tr-TR" sz="2400"/>
              <a:t>Herhangi bir veritabanı programında çalışmaya başlanılmadan önce, yapılacak işe uygun veritabanı tasarımı yapılmalıdır. Bu, işin en önemli aşamasıdır. Başlangıçta iyi tasarlanamayan bir veritabanı, ilerde geriye dönüşü olmayan verimsiz bir bilgi yığınına dönüşebilir.</a:t>
            </a:r>
          </a:p>
          <a:p>
            <a:pPr>
              <a:lnSpc>
                <a:spcPct val="80000"/>
              </a:lnSpc>
            </a:pPr>
            <a:endParaRPr lang="tr-TR" sz="800"/>
          </a:p>
          <a:p>
            <a:pPr>
              <a:lnSpc>
                <a:spcPct val="80000"/>
              </a:lnSpc>
            </a:pPr>
            <a:r>
              <a:rPr lang="tr-TR" sz="2400"/>
              <a:t> </a:t>
            </a:r>
            <a:r>
              <a:rPr lang="tr-TR" sz="2400" u="sng"/>
              <a:t>En basit hali ile veritabanı tasarımında;</a:t>
            </a:r>
            <a:r>
              <a:rPr lang="tr-TR" sz="2400"/>
              <a:t> hangi tabloların olacağı, bu tablolarda hangi alanların olacağı, tablolar arasındaki alan ilişkilerinin neler olacağı ve alanlara ait özelliklerin tanımlanması yapılır. Alan özelliklerinde alan adı, alan tipi, alanın uzunluğu, alanın varsayılan değeri, bu alana yazılacak verilerin geçerlilik koşullarının başlangıçta tasarlanması gerekir.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457200" y="765175"/>
            <a:ext cx="7643813" cy="5365750"/>
          </a:xfrm>
        </p:spPr>
        <p:txBody>
          <a:bodyPr/>
          <a:lstStyle/>
          <a:p>
            <a:pPr>
              <a:lnSpc>
                <a:spcPct val="80000"/>
              </a:lnSpc>
            </a:pPr>
            <a:r>
              <a:rPr lang="tr-TR" sz="2100"/>
              <a:t>Bir projede hangi veritabanının seçileceği, projenin büyüklüğü ile ilgili bir karardır. Aşağıdaki sorulara verilecek cevaplar projenin büyüklüğü konusunda karar vermede yardımcı olurlar.</a:t>
            </a:r>
          </a:p>
          <a:p>
            <a:pPr>
              <a:lnSpc>
                <a:spcPct val="80000"/>
              </a:lnSpc>
            </a:pPr>
            <a:r>
              <a:rPr lang="tr-TR" sz="2100"/>
              <a:t>Projede kaç tablonun kullanılacağı,</a:t>
            </a:r>
          </a:p>
          <a:p>
            <a:pPr>
              <a:lnSpc>
                <a:spcPct val="80000"/>
              </a:lnSpc>
            </a:pPr>
            <a:r>
              <a:rPr lang="tr-TR" sz="2100"/>
              <a:t>Her bir tabloda en fazla kaç satırın yer alabileceği (tablodaki bilgi sayısıdır),</a:t>
            </a:r>
          </a:p>
          <a:p>
            <a:pPr>
              <a:lnSpc>
                <a:spcPct val="80000"/>
              </a:lnSpc>
            </a:pPr>
            <a:r>
              <a:rPr lang="tr-TR" sz="2100"/>
              <a:t>Projeye aynı anda en fazla kaç kullanıcının bağlanacağı,</a:t>
            </a:r>
          </a:p>
          <a:p>
            <a:pPr>
              <a:lnSpc>
                <a:spcPct val="80000"/>
              </a:lnSpc>
            </a:pPr>
            <a:r>
              <a:rPr lang="tr-TR" sz="2100"/>
              <a:t>Projede günlük kaç transaction (insert-update-delete) gerçekleştirileceği,</a:t>
            </a:r>
          </a:p>
          <a:p>
            <a:pPr>
              <a:lnSpc>
                <a:spcPct val="80000"/>
              </a:lnSpc>
            </a:pPr>
            <a:r>
              <a:rPr lang="tr-TR" sz="2100"/>
              <a:t>Proje en fazla ne kadar yer kaplayacak, ne kadar bir veritabanı dosyasına ihtiyaç duyulacağı, </a:t>
            </a:r>
          </a:p>
          <a:p>
            <a:pPr>
              <a:lnSpc>
                <a:spcPct val="80000"/>
              </a:lnSpc>
            </a:pPr>
            <a:r>
              <a:rPr lang="tr-TR" sz="2100"/>
              <a:t>Proje için güvenliğin ne derece önemli olduğu.</a:t>
            </a:r>
          </a:p>
          <a:p>
            <a:pPr>
              <a:lnSpc>
                <a:spcPct val="80000"/>
              </a:lnSpc>
            </a:pPr>
            <a:r>
              <a:rPr lang="tr-TR" sz="2100"/>
              <a:t>Ancak bir VTYS kullanılarak proje geliştirilecekse, hangi veritabanının seçileceği ile birlikte, veritabanının hangi sürümlerinin kullanılacağı ve hangi donanımlar üzerinde çalıştırılacağı da çok önemlidir.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50825" y="981075"/>
            <a:ext cx="7705725" cy="5149850"/>
          </a:xfrm>
        </p:spPr>
        <p:txBody>
          <a:bodyPr/>
          <a:lstStyle/>
          <a:p>
            <a:pPr>
              <a:lnSpc>
                <a:spcPct val="90000"/>
              </a:lnSpc>
            </a:pPr>
            <a:r>
              <a:rPr lang="tr-TR" sz="2400"/>
              <a:t>Bilgi ve veri kavramları birbiriyle karıştırılabilmektedir. Veri bilgiyi elde etmeye yönelik olan ve işlenmemiş ham bir malzeme, dağınık haldeki bir topluluktur.</a:t>
            </a:r>
          </a:p>
          <a:p>
            <a:pPr>
              <a:lnSpc>
                <a:spcPct val="90000"/>
              </a:lnSpc>
              <a:buFont typeface="Wingdings" pitchFamily="2" charset="2"/>
              <a:buNone/>
            </a:pPr>
            <a:endParaRPr lang="tr-TR" sz="2400"/>
          </a:p>
          <a:p>
            <a:pPr>
              <a:lnSpc>
                <a:spcPct val="90000"/>
              </a:lnSpc>
            </a:pPr>
            <a:r>
              <a:rPr lang="tr-TR" sz="2400"/>
              <a:t> Bilgi ise verilerden anlamlı bir bütün teşkil edecek şekilde bir araya getirilmiş ve gelecekle ilgili olayları yada organizasyonları etkileyecek bir topluluktur. </a:t>
            </a:r>
          </a:p>
          <a:p>
            <a:pPr>
              <a:lnSpc>
                <a:spcPct val="90000"/>
              </a:lnSpc>
            </a:pPr>
            <a:endParaRPr lang="tr-TR" sz="2400"/>
          </a:p>
          <a:p>
            <a:pPr>
              <a:lnSpc>
                <a:spcPct val="90000"/>
              </a:lnSpc>
            </a:pPr>
            <a:r>
              <a:rPr lang="tr-TR" sz="2400"/>
              <a:t>Bilgisayarda veri depolama işlemleri için çoğunlukla veritabanı yönetim sistemleri kullanılır.</a:t>
            </a:r>
          </a:p>
          <a:p>
            <a:pPr>
              <a:lnSpc>
                <a:spcPct val="90000"/>
              </a:lnSpc>
            </a:pPr>
            <a:endParaRPr lang="tr-TR"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endParaRPr lang="tr-TR"/>
          </a:p>
        </p:txBody>
      </p:sp>
      <p:sp>
        <p:nvSpPr>
          <p:cNvPr id="23555" name="Rectangle 3"/>
          <p:cNvSpPr>
            <a:spLocks noGrp="1" noChangeArrowheads="1"/>
          </p:cNvSpPr>
          <p:nvPr>
            <p:ph type="body" idx="1"/>
          </p:nvPr>
        </p:nvSpPr>
        <p:spPr>
          <a:xfrm>
            <a:off x="457200" y="1719263"/>
            <a:ext cx="7859713" cy="4411662"/>
          </a:xfrm>
        </p:spPr>
        <p:txBody>
          <a:bodyPr/>
          <a:lstStyle/>
          <a:p>
            <a:r>
              <a:rPr lang="tr-TR" sz="2400"/>
              <a:t>Veritabanı yönetim sistemlerinde yanlış verinin depolanmasına ve/veya verinin istenmeyen kişilerin kullanımına sunulmasının engelleyen birtakım imkânlar bulunur. Çeşitli konularda birçok bilgi saklanması gerektiği zaman bu işlemler klasik dosya sistemi ve veritabanı sistemi ile yürütülebilir.</a:t>
            </a:r>
          </a:p>
          <a:p>
            <a:endParaRPr lang="tr-TR"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42888"/>
            <a:ext cx="7543800" cy="1295401"/>
          </a:xfrm>
        </p:spPr>
        <p:txBody>
          <a:bodyPr/>
          <a:lstStyle/>
          <a:p>
            <a:r>
              <a:rPr lang="tr-TR" sz="3500"/>
              <a:t>1.1.Klasik Dosya (File) Sistemi</a:t>
            </a:r>
          </a:p>
        </p:txBody>
      </p:sp>
      <p:sp>
        <p:nvSpPr>
          <p:cNvPr id="24579" name="Rectangle 3"/>
          <p:cNvSpPr>
            <a:spLocks noGrp="1" noChangeArrowheads="1"/>
          </p:cNvSpPr>
          <p:nvPr>
            <p:ph type="body" idx="1"/>
          </p:nvPr>
        </p:nvSpPr>
        <p:spPr>
          <a:xfrm>
            <a:off x="457200" y="1341438"/>
            <a:ext cx="8229600" cy="4411662"/>
          </a:xfrm>
        </p:spPr>
        <p:txBody>
          <a:bodyPr/>
          <a:lstStyle/>
          <a:p>
            <a:r>
              <a:rPr lang="tr-TR" sz="2000"/>
              <a:t>Burada n tane ayrı dosya n tane ayrı program tarafından işlenmektedir. Her program rapor üretme esnasında ayrı ayrı işletim sistemi ile yüz yüze (face to face) gelmektedir.</a:t>
            </a:r>
          </a:p>
        </p:txBody>
      </p:sp>
      <p:grpSp>
        <p:nvGrpSpPr>
          <p:cNvPr id="24580" name="Group 4"/>
          <p:cNvGrpSpPr>
            <a:grpSpLocks noChangeAspect="1"/>
          </p:cNvGrpSpPr>
          <p:nvPr/>
        </p:nvGrpSpPr>
        <p:grpSpPr bwMode="auto">
          <a:xfrm>
            <a:off x="1547813" y="2492375"/>
            <a:ext cx="6408737" cy="2925763"/>
            <a:chOff x="1985" y="5729"/>
            <a:chExt cx="8504" cy="4268"/>
          </a:xfrm>
        </p:grpSpPr>
        <p:sp>
          <p:nvSpPr>
            <p:cNvPr id="24581" name="AutoShape 5"/>
            <p:cNvSpPr>
              <a:spLocks noChangeAspect="1" noChangeArrowheads="1"/>
            </p:cNvSpPr>
            <p:nvPr/>
          </p:nvSpPr>
          <p:spPr bwMode="auto">
            <a:xfrm>
              <a:off x="1985" y="5729"/>
              <a:ext cx="8504" cy="4268"/>
            </a:xfrm>
            <a:prstGeom prst="rect">
              <a:avLst/>
            </a:prstGeom>
            <a:noFill/>
          </p:spPr>
          <p:txBody>
            <a:bodyPr/>
            <a:lstStyle/>
            <a:p>
              <a:endParaRPr lang="tr-TR"/>
            </a:p>
          </p:txBody>
        </p:sp>
        <p:sp>
          <p:nvSpPr>
            <p:cNvPr id="24582" name="Line 6"/>
            <p:cNvSpPr>
              <a:spLocks noChangeShapeType="1"/>
            </p:cNvSpPr>
            <p:nvPr/>
          </p:nvSpPr>
          <p:spPr bwMode="auto">
            <a:xfrm>
              <a:off x="4862" y="6691"/>
              <a:ext cx="1" cy="331"/>
            </a:xfrm>
            <a:prstGeom prst="line">
              <a:avLst/>
            </a:prstGeom>
            <a:noFill/>
            <a:ln w="9525">
              <a:solidFill>
                <a:srgbClr val="000000"/>
              </a:solidFill>
              <a:round/>
              <a:headEnd/>
              <a:tailEnd/>
            </a:ln>
          </p:spPr>
          <p:txBody>
            <a:bodyPr/>
            <a:lstStyle/>
            <a:p>
              <a:endParaRPr lang="tr-TR"/>
            </a:p>
          </p:txBody>
        </p:sp>
        <p:sp>
          <p:nvSpPr>
            <p:cNvPr id="24583" name="Line 7"/>
            <p:cNvSpPr>
              <a:spLocks noChangeShapeType="1"/>
            </p:cNvSpPr>
            <p:nvPr/>
          </p:nvSpPr>
          <p:spPr bwMode="auto">
            <a:xfrm>
              <a:off x="3704" y="7022"/>
              <a:ext cx="1158" cy="1"/>
            </a:xfrm>
            <a:prstGeom prst="line">
              <a:avLst/>
            </a:prstGeom>
            <a:noFill/>
            <a:ln w="9525">
              <a:solidFill>
                <a:srgbClr val="000000"/>
              </a:solidFill>
              <a:round/>
              <a:headEnd type="triangle" w="med" len="med"/>
              <a:tailEnd/>
            </a:ln>
          </p:spPr>
          <p:txBody>
            <a:bodyPr/>
            <a:lstStyle/>
            <a:p>
              <a:endParaRPr lang="tr-TR"/>
            </a:p>
          </p:txBody>
        </p:sp>
        <p:sp>
          <p:nvSpPr>
            <p:cNvPr id="24584" name="Text Box 8"/>
            <p:cNvSpPr txBox="1">
              <a:spLocks noChangeArrowheads="1"/>
            </p:cNvSpPr>
            <p:nvPr/>
          </p:nvSpPr>
          <p:spPr bwMode="auto">
            <a:xfrm>
              <a:off x="1985" y="6769"/>
              <a:ext cx="1653" cy="418"/>
            </a:xfrm>
            <a:prstGeom prst="rect">
              <a:avLst/>
            </a:prstGeom>
            <a:solidFill>
              <a:srgbClr val="FFFFFF"/>
            </a:solidFill>
            <a:ln w="9525">
              <a:solidFill>
                <a:srgbClr val="000000"/>
              </a:solidFill>
              <a:miter lim="800000"/>
              <a:headEnd/>
              <a:tailEnd/>
            </a:ln>
          </p:spPr>
          <p:txBody>
            <a:bodyPr lIns="83814" tIns="41908" rIns="83814" bIns="41908"/>
            <a:lstStyle/>
            <a:p>
              <a:r>
                <a:rPr lang="tr-TR" sz="900" b="1"/>
                <a:t>İstenen Bilgiler</a:t>
              </a:r>
              <a:endParaRPr lang="tr-TR" b="1"/>
            </a:p>
          </p:txBody>
        </p:sp>
        <p:sp>
          <p:nvSpPr>
            <p:cNvPr id="24585" name="Text Box 9"/>
            <p:cNvSpPr txBox="1">
              <a:spLocks noChangeArrowheads="1"/>
            </p:cNvSpPr>
            <p:nvPr/>
          </p:nvSpPr>
          <p:spPr bwMode="auto">
            <a:xfrm>
              <a:off x="1985" y="5943"/>
              <a:ext cx="1587" cy="331"/>
            </a:xfrm>
            <a:prstGeom prst="rect">
              <a:avLst/>
            </a:prstGeom>
            <a:solidFill>
              <a:srgbClr val="FFFFFF"/>
            </a:solidFill>
            <a:ln w="9525">
              <a:solidFill>
                <a:srgbClr val="000000"/>
              </a:solidFill>
              <a:miter lim="800000"/>
              <a:headEnd/>
              <a:tailEnd/>
            </a:ln>
          </p:spPr>
          <p:txBody>
            <a:bodyPr lIns="83814" tIns="41908" rIns="83814" bIns="41908"/>
            <a:lstStyle/>
            <a:p>
              <a:r>
                <a:rPr lang="tr-TR" sz="900" b="1"/>
                <a:t>1.Kullanıcı</a:t>
              </a:r>
              <a:endParaRPr lang="tr-TR" b="1"/>
            </a:p>
          </p:txBody>
        </p:sp>
        <p:sp>
          <p:nvSpPr>
            <p:cNvPr id="24586" name="Line 10"/>
            <p:cNvSpPr>
              <a:spLocks noChangeShapeType="1"/>
            </p:cNvSpPr>
            <p:nvPr/>
          </p:nvSpPr>
          <p:spPr bwMode="auto">
            <a:xfrm>
              <a:off x="5959" y="8014"/>
              <a:ext cx="496" cy="1"/>
            </a:xfrm>
            <a:prstGeom prst="line">
              <a:avLst/>
            </a:prstGeom>
            <a:noFill/>
            <a:ln w="9525">
              <a:solidFill>
                <a:srgbClr val="000000"/>
              </a:solidFill>
              <a:round/>
              <a:headEnd/>
              <a:tailEnd type="triangle" w="med" len="med"/>
            </a:ln>
          </p:spPr>
          <p:txBody>
            <a:bodyPr/>
            <a:lstStyle/>
            <a:p>
              <a:endParaRPr lang="tr-TR"/>
            </a:p>
          </p:txBody>
        </p:sp>
        <p:sp>
          <p:nvSpPr>
            <p:cNvPr id="24587" name="Line 11"/>
            <p:cNvSpPr>
              <a:spLocks noChangeShapeType="1"/>
            </p:cNvSpPr>
            <p:nvPr/>
          </p:nvSpPr>
          <p:spPr bwMode="auto">
            <a:xfrm>
              <a:off x="7447" y="8014"/>
              <a:ext cx="496" cy="1"/>
            </a:xfrm>
            <a:prstGeom prst="line">
              <a:avLst/>
            </a:prstGeom>
            <a:noFill/>
            <a:ln w="9525">
              <a:solidFill>
                <a:srgbClr val="000000"/>
              </a:solidFill>
              <a:round/>
              <a:headEnd/>
              <a:tailEnd type="triangle" w="med" len="med"/>
            </a:ln>
          </p:spPr>
          <p:txBody>
            <a:bodyPr/>
            <a:lstStyle/>
            <a:p>
              <a:endParaRPr lang="tr-TR"/>
            </a:p>
          </p:txBody>
        </p:sp>
        <p:sp>
          <p:nvSpPr>
            <p:cNvPr id="24588" name="Line 12"/>
            <p:cNvSpPr>
              <a:spLocks noChangeShapeType="1"/>
            </p:cNvSpPr>
            <p:nvPr/>
          </p:nvSpPr>
          <p:spPr bwMode="auto">
            <a:xfrm>
              <a:off x="8770" y="8014"/>
              <a:ext cx="496" cy="1"/>
            </a:xfrm>
            <a:prstGeom prst="line">
              <a:avLst/>
            </a:prstGeom>
            <a:noFill/>
            <a:ln w="9525">
              <a:solidFill>
                <a:srgbClr val="000000"/>
              </a:solidFill>
              <a:round/>
              <a:headEnd/>
              <a:tailEnd type="triangle" w="med" len="med"/>
            </a:ln>
          </p:spPr>
          <p:txBody>
            <a:bodyPr/>
            <a:lstStyle/>
            <a:p>
              <a:endParaRPr lang="tr-TR"/>
            </a:p>
          </p:txBody>
        </p:sp>
        <p:sp>
          <p:nvSpPr>
            <p:cNvPr id="24589" name="Line 13"/>
            <p:cNvSpPr>
              <a:spLocks noChangeShapeType="1"/>
            </p:cNvSpPr>
            <p:nvPr/>
          </p:nvSpPr>
          <p:spPr bwMode="auto">
            <a:xfrm>
              <a:off x="4868" y="8510"/>
              <a:ext cx="1" cy="330"/>
            </a:xfrm>
            <a:prstGeom prst="line">
              <a:avLst/>
            </a:prstGeom>
            <a:noFill/>
            <a:ln w="9525">
              <a:solidFill>
                <a:srgbClr val="000000"/>
              </a:solidFill>
              <a:round/>
              <a:headEnd/>
              <a:tailEnd/>
            </a:ln>
          </p:spPr>
          <p:txBody>
            <a:bodyPr/>
            <a:lstStyle/>
            <a:p>
              <a:endParaRPr lang="tr-TR"/>
            </a:p>
          </p:txBody>
        </p:sp>
        <p:sp>
          <p:nvSpPr>
            <p:cNvPr id="24590" name="Rectangle 14"/>
            <p:cNvSpPr>
              <a:spLocks noChangeArrowheads="1"/>
            </p:cNvSpPr>
            <p:nvPr/>
          </p:nvSpPr>
          <p:spPr bwMode="auto">
            <a:xfrm>
              <a:off x="4208" y="7518"/>
              <a:ext cx="6281" cy="992"/>
            </a:xfrm>
            <a:prstGeom prst="rect">
              <a:avLst/>
            </a:prstGeom>
            <a:solidFill>
              <a:srgbClr val="FFFFFF"/>
            </a:solidFill>
            <a:ln w="9525">
              <a:solidFill>
                <a:srgbClr val="000000"/>
              </a:solidFill>
              <a:miter lim="800000"/>
              <a:headEnd/>
              <a:tailEnd/>
            </a:ln>
          </p:spPr>
          <p:txBody>
            <a:bodyPr/>
            <a:lstStyle/>
            <a:p>
              <a:endParaRPr lang="tr-TR"/>
            </a:p>
          </p:txBody>
        </p:sp>
        <p:sp>
          <p:nvSpPr>
            <p:cNvPr id="24591" name="Line 15"/>
            <p:cNvSpPr>
              <a:spLocks noChangeShapeType="1"/>
            </p:cNvSpPr>
            <p:nvPr/>
          </p:nvSpPr>
          <p:spPr bwMode="auto">
            <a:xfrm>
              <a:off x="3711" y="8840"/>
              <a:ext cx="1157" cy="1"/>
            </a:xfrm>
            <a:prstGeom prst="line">
              <a:avLst/>
            </a:prstGeom>
            <a:noFill/>
            <a:ln w="9525">
              <a:solidFill>
                <a:srgbClr val="000000"/>
              </a:solidFill>
              <a:round/>
              <a:headEnd type="triangle" w="med" len="med"/>
              <a:tailEnd/>
            </a:ln>
          </p:spPr>
          <p:txBody>
            <a:bodyPr/>
            <a:lstStyle/>
            <a:p>
              <a:endParaRPr lang="tr-TR"/>
            </a:p>
          </p:txBody>
        </p:sp>
        <p:sp>
          <p:nvSpPr>
            <p:cNvPr id="24592" name="Text Box 16"/>
            <p:cNvSpPr txBox="1">
              <a:spLocks noChangeArrowheads="1"/>
            </p:cNvSpPr>
            <p:nvPr/>
          </p:nvSpPr>
          <p:spPr bwMode="auto">
            <a:xfrm>
              <a:off x="1985" y="8588"/>
              <a:ext cx="1653" cy="418"/>
            </a:xfrm>
            <a:prstGeom prst="rect">
              <a:avLst/>
            </a:prstGeom>
            <a:solidFill>
              <a:srgbClr val="FFFFFF"/>
            </a:solidFill>
            <a:ln w="9525">
              <a:solidFill>
                <a:srgbClr val="000000"/>
              </a:solidFill>
              <a:miter lim="800000"/>
              <a:headEnd/>
              <a:tailEnd/>
            </a:ln>
          </p:spPr>
          <p:txBody>
            <a:bodyPr lIns="83814" tIns="41908" rIns="83814" bIns="41908"/>
            <a:lstStyle/>
            <a:p>
              <a:r>
                <a:rPr lang="tr-TR" sz="900" b="1"/>
                <a:t>İstenen Bilgiler</a:t>
              </a:r>
              <a:endParaRPr lang="tr-TR" b="1"/>
            </a:p>
          </p:txBody>
        </p:sp>
        <p:sp>
          <p:nvSpPr>
            <p:cNvPr id="24593" name="Text Box 17"/>
            <p:cNvSpPr txBox="1">
              <a:spLocks noChangeArrowheads="1"/>
            </p:cNvSpPr>
            <p:nvPr/>
          </p:nvSpPr>
          <p:spPr bwMode="auto">
            <a:xfrm>
              <a:off x="1985" y="7761"/>
              <a:ext cx="1554" cy="417"/>
            </a:xfrm>
            <a:prstGeom prst="rect">
              <a:avLst/>
            </a:prstGeom>
            <a:solidFill>
              <a:srgbClr val="FFFFFF"/>
            </a:solidFill>
            <a:ln w="9525">
              <a:solidFill>
                <a:srgbClr val="000000"/>
              </a:solidFill>
              <a:miter lim="800000"/>
              <a:headEnd/>
              <a:tailEnd/>
            </a:ln>
          </p:spPr>
          <p:txBody>
            <a:bodyPr lIns="83814" tIns="41908" rIns="83814" bIns="41908"/>
            <a:lstStyle/>
            <a:p>
              <a:r>
                <a:rPr lang="tr-TR" sz="900" b="1"/>
                <a:t>2.Kullanıcı</a:t>
              </a:r>
              <a:endParaRPr lang="tr-TR" b="1"/>
            </a:p>
          </p:txBody>
        </p:sp>
        <p:sp>
          <p:nvSpPr>
            <p:cNvPr id="24594" name="Text Box 18"/>
            <p:cNvSpPr txBox="1">
              <a:spLocks noChangeArrowheads="1"/>
            </p:cNvSpPr>
            <p:nvPr/>
          </p:nvSpPr>
          <p:spPr bwMode="auto">
            <a:xfrm>
              <a:off x="4696" y="7683"/>
              <a:ext cx="1323" cy="661"/>
            </a:xfrm>
            <a:prstGeom prst="rect">
              <a:avLst/>
            </a:prstGeom>
            <a:solidFill>
              <a:srgbClr val="FFFFFF"/>
            </a:solidFill>
            <a:ln w="9525">
              <a:solidFill>
                <a:srgbClr val="000000"/>
              </a:solidFill>
              <a:miter lim="800000"/>
              <a:headEnd/>
              <a:tailEnd/>
            </a:ln>
          </p:spPr>
          <p:txBody>
            <a:bodyPr lIns="83814" tIns="41908" rIns="83814" bIns="41908"/>
            <a:lstStyle/>
            <a:p>
              <a:r>
                <a:rPr lang="tr-TR" sz="900" b="1"/>
                <a:t>Programlama dili C++</a:t>
              </a:r>
              <a:endParaRPr lang="tr-TR" b="1"/>
            </a:p>
          </p:txBody>
        </p:sp>
        <p:sp>
          <p:nvSpPr>
            <p:cNvPr id="24595" name="Text Box 19"/>
            <p:cNvSpPr txBox="1">
              <a:spLocks noChangeArrowheads="1"/>
            </p:cNvSpPr>
            <p:nvPr/>
          </p:nvSpPr>
          <p:spPr bwMode="auto">
            <a:xfrm>
              <a:off x="6515" y="7683"/>
              <a:ext cx="992" cy="661"/>
            </a:xfrm>
            <a:prstGeom prst="rect">
              <a:avLst/>
            </a:prstGeom>
            <a:solidFill>
              <a:srgbClr val="FFFFFF"/>
            </a:solidFill>
            <a:ln w="9525">
              <a:solidFill>
                <a:srgbClr val="000000"/>
              </a:solidFill>
              <a:miter lim="800000"/>
              <a:headEnd/>
              <a:tailEnd/>
            </a:ln>
          </p:spPr>
          <p:txBody>
            <a:bodyPr lIns="83814" tIns="41908" rIns="83814" bIns="41908"/>
            <a:lstStyle/>
            <a:p>
              <a:r>
                <a:rPr lang="tr-TR" sz="1000" b="1"/>
                <a:t>İşletim Sistemi</a:t>
              </a:r>
            </a:p>
            <a:p>
              <a:endParaRPr lang="tr-TR" b="1"/>
            </a:p>
          </p:txBody>
        </p:sp>
        <p:sp>
          <p:nvSpPr>
            <p:cNvPr id="24596" name="Text Box 20"/>
            <p:cNvSpPr txBox="1">
              <a:spLocks noChangeArrowheads="1"/>
            </p:cNvSpPr>
            <p:nvPr/>
          </p:nvSpPr>
          <p:spPr bwMode="auto">
            <a:xfrm>
              <a:off x="8003" y="7683"/>
              <a:ext cx="926" cy="661"/>
            </a:xfrm>
            <a:prstGeom prst="rect">
              <a:avLst/>
            </a:prstGeom>
            <a:solidFill>
              <a:srgbClr val="FFFFFF"/>
            </a:solidFill>
            <a:ln w="9525">
              <a:solidFill>
                <a:srgbClr val="000000"/>
              </a:solidFill>
              <a:miter lim="800000"/>
              <a:headEnd/>
              <a:tailEnd/>
            </a:ln>
          </p:spPr>
          <p:txBody>
            <a:bodyPr lIns="83814" tIns="41908" rIns="83814" bIns="41908"/>
            <a:lstStyle/>
            <a:p>
              <a:r>
                <a:rPr lang="tr-TR" sz="900" b="1"/>
                <a:t>Dosya 2</a:t>
              </a:r>
              <a:endParaRPr lang="tr-TR" b="1"/>
            </a:p>
          </p:txBody>
        </p:sp>
        <p:sp>
          <p:nvSpPr>
            <p:cNvPr id="24597" name="Text Box 21"/>
            <p:cNvSpPr txBox="1">
              <a:spLocks noChangeArrowheads="1"/>
            </p:cNvSpPr>
            <p:nvPr/>
          </p:nvSpPr>
          <p:spPr bwMode="auto">
            <a:xfrm>
              <a:off x="9325" y="7683"/>
              <a:ext cx="992" cy="661"/>
            </a:xfrm>
            <a:prstGeom prst="rect">
              <a:avLst/>
            </a:prstGeom>
            <a:solidFill>
              <a:srgbClr val="FFFFFF"/>
            </a:solidFill>
            <a:ln w="9525">
              <a:solidFill>
                <a:srgbClr val="000000"/>
              </a:solidFill>
              <a:miter lim="800000"/>
              <a:headEnd/>
              <a:tailEnd/>
            </a:ln>
          </p:spPr>
          <p:txBody>
            <a:bodyPr lIns="83814" tIns="41908" rIns="83814" bIns="41908"/>
            <a:lstStyle/>
            <a:p>
              <a:r>
                <a:rPr lang="tr-TR" sz="900" b="1"/>
                <a:t>İlgili Alanlar</a:t>
              </a:r>
              <a:endParaRPr lang="tr-TR" b="1"/>
            </a:p>
          </p:txBody>
        </p:sp>
        <p:sp>
          <p:nvSpPr>
            <p:cNvPr id="24598" name="Line 22"/>
            <p:cNvSpPr>
              <a:spLocks noChangeShapeType="1"/>
            </p:cNvSpPr>
            <p:nvPr/>
          </p:nvSpPr>
          <p:spPr bwMode="auto">
            <a:xfrm>
              <a:off x="6019" y="8014"/>
              <a:ext cx="496" cy="1"/>
            </a:xfrm>
            <a:prstGeom prst="line">
              <a:avLst/>
            </a:prstGeom>
            <a:noFill/>
            <a:ln w="9525">
              <a:solidFill>
                <a:srgbClr val="000000"/>
              </a:solidFill>
              <a:round/>
              <a:headEnd/>
              <a:tailEnd type="triangle" w="med" len="med"/>
            </a:ln>
          </p:spPr>
          <p:txBody>
            <a:bodyPr/>
            <a:lstStyle/>
            <a:p>
              <a:endParaRPr lang="tr-TR"/>
            </a:p>
          </p:txBody>
        </p:sp>
        <p:sp>
          <p:nvSpPr>
            <p:cNvPr id="24599" name="Line 23"/>
            <p:cNvSpPr>
              <a:spLocks noChangeShapeType="1"/>
            </p:cNvSpPr>
            <p:nvPr/>
          </p:nvSpPr>
          <p:spPr bwMode="auto">
            <a:xfrm>
              <a:off x="7507" y="8014"/>
              <a:ext cx="496" cy="1"/>
            </a:xfrm>
            <a:prstGeom prst="line">
              <a:avLst/>
            </a:prstGeom>
            <a:noFill/>
            <a:ln w="9525">
              <a:solidFill>
                <a:srgbClr val="000000"/>
              </a:solidFill>
              <a:round/>
              <a:headEnd/>
              <a:tailEnd type="triangle" w="med" len="med"/>
            </a:ln>
          </p:spPr>
          <p:txBody>
            <a:bodyPr/>
            <a:lstStyle/>
            <a:p>
              <a:endParaRPr lang="tr-TR"/>
            </a:p>
          </p:txBody>
        </p:sp>
        <p:sp>
          <p:nvSpPr>
            <p:cNvPr id="24600" name="Line 24"/>
            <p:cNvSpPr>
              <a:spLocks noChangeShapeType="1"/>
            </p:cNvSpPr>
            <p:nvPr/>
          </p:nvSpPr>
          <p:spPr bwMode="auto">
            <a:xfrm>
              <a:off x="8929" y="8014"/>
              <a:ext cx="396" cy="1"/>
            </a:xfrm>
            <a:prstGeom prst="line">
              <a:avLst/>
            </a:prstGeom>
            <a:noFill/>
            <a:ln w="9525">
              <a:solidFill>
                <a:srgbClr val="000000"/>
              </a:solidFill>
              <a:round/>
              <a:headEnd/>
              <a:tailEnd type="triangle" w="med" len="med"/>
            </a:ln>
          </p:spPr>
          <p:txBody>
            <a:bodyPr/>
            <a:lstStyle/>
            <a:p>
              <a:endParaRPr lang="tr-TR"/>
            </a:p>
          </p:txBody>
        </p:sp>
        <p:sp>
          <p:nvSpPr>
            <p:cNvPr id="24601" name="Rectangle 25"/>
            <p:cNvSpPr>
              <a:spLocks noChangeArrowheads="1"/>
            </p:cNvSpPr>
            <p:nvPr/>
          </p:nvSpPr>
          <p:spPr bwMode="auto">
            <a:xfrm>
              <a:off x="4145" y="5729"/>
              <a:ext cx="6281" cy="992"/>
            </a:xfrm>
            <a:prstGeom prst="rect">
              <a:avLst/>
            </a:prstGeom>
            <a:solidFill>
              <a:srgbClr val="FFFFFF"/>
            </a:solidFill>
            <a:ln w="9525">
              <a:solidFill>
                <a:srgbClr val="000000"/>
              </a:solidFill>
              <a:miter lim="800000"/>
              <a:headEnd/>
              <a:tailEnd/>
            </a:ln>
          </p:spPr>
          <p:txBody>
            <a:bodyPr/>
            <a:lstStyle/>
            <a:p>
              <a:endParaRPr lang="tr-TR"/>
            </a:p>
          </p:txBody>
        </p:sp>
        <p:sp>
          <p:nvSpPr>
            <p:cNvPr id="24602" name="Text Box 26"/>
            <p:cNvSpPr txBox="1">
              <a:spLocks noChangeArrowheads="1"/>
            </p:cNvSpPr>
            <p:nvPr/>
          </p:nvSpPr>
          <p:spPr bwMode="auto">
            <a:xfrm>
              <a:off x="4630" y="5865"/>
              <a:ext cx="1389" cy="661"/>
            </a:xfrm>
            <a:prstGeom prst="rect">
              <a:avLst/>
            </a:prstGeom>
            <a:solidFill>
              <a:srgbClr val="FFFFFF"/>
            </a:solidFill>
            <a:ln w="9525">
              <a:solidFill>
                <a:srgbClr val="000000"/>
              </a:solidFill>
              <a:miter lim="800000"/>
              <a:headEnd/>
              <a:tailEnd/>
            </a:ln>
          </p:spPr>
          <p:txBody>
            <a:bodyPr lIns="83814" tIns="41908" rIns="83814" bIns="41908"/>
            <a:lstStyle/>
            <a:p>
              <a:r>
                <a:rPr lang="tr-TR" sz="900" b="1"/>
                <a:t>Programlama dili BASIC</a:t>
              </a:r>
              <a:endParaRPr lang="tr-TR" b="1"/>
            </a:p>
          </p:txBody>
        </p:sp>
        <p:sp>
          <p:nvSpPr>
            <p:cNvPr id="24603" name="Text Box 27"/>
            <p:cNvSpPr txBox="1">
              <a:spLocks noChangeArrowheads="1"/>
            </p:cNvSpPr>
            <p:nvPr/>
          </p:nvSpPr>
          <p:spPr bwMode="auto">
            <a:xfrm>
              <a:off x="6515" y="5865"/>
              <a:ext cx="992" cy="661"/>
            </a:xfrm>
            <a:prstGeom prst="rect">
              <a:avLst/>
            </a:prstGeom>
            <a:solidFill>
              <a:srgbClr val="FFFFFF"/>
            </a:solidFill>
            <a:ln w="9525">
              <a:solidFill>
                <a:srgbClr val="000000"/>
              </a:solidFill>
              <a:miter lim="800000"/>
              <a:headEnd/>
              <a:tailEnd/>
            </a:ln>
          </p:spPr>
          <p:txBody>
            <a:bodyPr lIns="83814" tIns="41908" rIns="83814" bIns="41908"/>
            <a:lstStyle/>
            <a:p>
              <a:r>
                <a:rPr lang="tr-TR" sz="1000" b="1"/>
                <a:t>İşletim Sistemi</a:t>
              </a:r>
              <a:endParaRPr lang="tr-TR" b="1"/>
            </a:p>
          </p:txBody>
        </p:sp>
        <p:sp>
          <p:nvSpPr>
            <p:cNvPr id="24604" name="Text Box 28"/>
            <p:cNvSpPr txBox="1">
              <a:spLocks noChangeArrowheads="1"/>
            </p:cNvSpPr>
            <p:nvPr/>
          </p:nvSpPr>
          <p:spPr bwMode="auto">
            <a:xfrm>
              <a:off x="8003" y="5865"/>
              <a:ext cx="926" cy="661"/>
            </a:xfrm>
            <a:prstGeom prst="rect">
              <a:avLst/>
            </a:prstGeom>
            <a:solidFill>
              <a:srgbClr val="FFFFFF"/>
            </a:solidFill>
            <a:ln w="9525">
              <a:solidFill>
                <a:srgbClr val="000000"/>
              </a:solidFill>
              <a:miter lim="800000"/>
              <a:headEnd/>
              <a:tailEnd/>
            </a:ln>
          </p:spPr>
          <p:txBody>
            <a:bodyPr lIns="83814" tIns="41908" rIns="83814" bIns="41908"/>
            <a:lstStyle/>
            <a:p>
              <a:r>
                <a:rPr lang="tr-TR" sz="900" b="1"/>
                <a:t>Dosya 1	</a:t>
              </a:r>
              <a:endParaRPr lang="tr-TR" b="1"/>
            </a:p>
          </p:txBody>
        </p:sp>
        <p:sp>
          <p:nvSpPr>
            <p:cNvPr id="24605" name="Text Box 29"/>
            <p:cNvSpPr txBox="1">
              <a:spLocks noChangeArrowheads="1"/>
            </p:cNvSpPr>
            <p:nvPr/>
          </p:nvSpPr>
          <p:spPr bwMode="auto">
            <a:xfrm>
              <a:off x="9325" y="5865"/>
              <a:ext cx="992" cy="661"/>
            </a:xfrm>
            <a:prstGeom prst="rect">
              <a:avLst/>
            </a:prstGeom>
            <a:solidFill>
              <a:srgbClr val="FFFFFF"/>
            </a:solidFill>
            <a:ln w="9525">
              <a:solidFill>
                <a:srgbClr val="000000"/>
              </a:solidFill>
              <a:miter lim="800000"/>
              <a:headEnd/>
              <a:tailEnd/>
            </a:ln>
          </p:spPr>
          <p:txBody>
            <a:bodyPr lIns="83814" tIns="41908" rIns="83814" bIns="41908"/>
            <a:lstStyle/>
            <a:p>
              <a:r>
                <a:rPr lang="tr-TR" sz="900" b="1"/>
                <a:t>İlgili Alanlar</a:t>
              </a:r>
              <a:endParaRPr lang="tr-TR" b="1"/>
            </a:p>
          </p:txBody>
        </p:sp>
        <p:sp>
          <p:nvSpPr>
            <p:cNvPr id="24606" name="Line 30"/>
            <p:cNvSpPr>
              <a:spLocks noChangeShapeType="1"/>
            </p:cNvSpPr>
            <p:nvPr/>
          </p:nvSpPr>
          <p:spPr bwMode="auto">
            <a:xfrm>
              <a:off x="6019" y="6196"/>
              <a:ext cx="496" cy="0"/>
            </a:xfrm>
            <a:prstGeom prst="line">
              <a:avLst/>
            </a:prstGeom>
            <a:noFill/>
            <a:ln w="9525">
              <a:solidFill>
                <a:srgbClr val="000000"/>
              </a:solidFill>
              <a:round/>
              <a:headEnd/>
              <a:tailEnd type="triangle" w="med" len="med"/>
            </a:ln>
          </p:spPr>
          <p:txBody>
            <a:bodyPr/>
            <a:lstStyle/>
            <a:p>
              <a:endParaRPr lang="tr-TR"/>
            </a:p>
          </p:txBody>
        </p:sp>
        <p:sp>
          <p:nvSpPr>
            <p:cNvPr id="24607" name="Line 31"/>
            <p:cNvSpPr>
              <a:spLocks noChangeShapeType="1"/>
            </p:cNvSpPr>
            <p:nvPr/>
          </p:nvSpPr>
          <p:spPr bwMode="auto">
            <a:xfrm>
              <a:off x="7507" y="6196"/>
              <a:ext cx="496" cy="0"/>
            </a:xfrm>
            <a:prstGeom prst="line">
              <a:avLst/>
            </a:prstGeom>
            <a:noFill/>
            <a:ln w="9525">
              <a:solidFill>
                <a:srgbClr val="000000"/>
              </a:solidFill>
              <a:round/>
              <a:headEnd/>
              <a:tailEnd type="triangle" w="med" len="med"/>
            </a:ln>
          </p:spPr>
          <p:txBody>
            <a:bodyPr/>
            <a:lstStyle/>
            <a:p>
              <a:endParaRPr lang="tr-TR"/>
            </a:p>
          </p:txBody>
        </p:sp>
        <p:sp>
          <p:nvSpPr>
            <p:cNvPr id="24608" name="Line 32"/>
            <p:cNvSpPr>
              <a:spLocks noChangeShapeType="1"/>
            </p:cNvSpPr>
            <p:nvPr/>
          </p:nvSpPr>
          <p:spPr bwMode="auto">
            <a:xfrm>
              <a:off x="8929" y="6196"/>
              <a:ext cx="396" cy="0"/>
            </a:xfrm>
            <a:prstGeom prst="line">
              <a:avLst/>
            </a:prstGeom>
            <a:noFill/>
            <a:ln w="9525">
              <a:solidFill>
                <a:srgbClr val="000000"/>
              </a:solidFill>
              <a:round/>
              <a:headEnd/>
              <a:tailEnd type="triangle" w="med" len="med"/>
            </a:ln>
          </p:spPr>
          <p:txBody>
            <a:bodyPr/>
            <a:lstStyle/>
            <a:p>
              <a:endParaRPr lang="tr-TR"/>
            </a:p>
          </p:txBody>
        </p:sp>
        <p:sp>
          <p:nvSpPr>
            <p:cNvPr id="24609" name="Text Box 33"/>
            <p:cNvSpPr txBox="1">
              <a:spLocks noChangeArrowheads="1"/>
            </p:cNvSpPr>
            <p:nvPr/>
          </p:nvSpPr>
          <p:spPr bwMode="auto">
            <a:xfrm>
              <a:off x="1985" y="9336"/>
              <a:ext cx="1653" cy="418"/>
            </a:xfrm>
            <a:prstGeom prst="rect">
              <a:avLst/>
            </a:prstGeom>
            <a:solidFill>
              <a:srgbClr val="FFFFFF"/>
            </a:solidFill>
            <a:ln w="9525">
              <a:solidFill>
                <a:srgbClr val="000000"/>
              </a:solidFill>
              <a:miter lim="800000"/>
              <a:headEnd/>
              <a:tailEnd/>
            </a:ln>
          </p:spPr>
          <p:txBody>
            <a:bodyPr lIns="83814" tIns="41908" rIns="83814" bIns="41908"/>
            <a:lstStyle/>
            <a:p>
              <a:r>
                <a:rPr lang="tr-TR" sz="900" b="1"/>
                <a:t>3.Kullanıcı</a:t>
              </a:r>
              <a:endParaRPr lang="tr-TR" b="1"/>
            </a:p>
          </p:txBody>
        </p:sp>
        <p:sp>
          <p:nvSpPr>
            <p:cNvPr id="24610" name="Line 34"/>
            <p:cNvSpPr>
              <a:spLocks noChangeShapeType="1"/>
            </p:cNvSpPr>
            <p:nvPr/>
          </p:nvSpPr>
          <p:spPr bwMode="auto">
            <a:xfrm>
              <a:off x="5186" y="8510"/>
              <a:ext cx="0" cy="1487"/>
            </a:xfrm>
            <a:prstGeom prst="line">
              <a:avLst/>
            </a:prstGeom>
            <a:noFill/>
            <a:ln w="12700">
              <a:solidFill>
                <a:srgbClr val="000000"/>
              </a:solidFill>
              <a:prstDash val="sysDot"/>
              <a:round/>
              <a:headEnd/>
              <a:tailEnd/>
            </a:ln>
          </p:spPr>
          <p:txBody>
            <a:bodyPr/>
            <a:lstStyle/>
            <a:p>
              <a:endParaRPr lang="tr-TR"/>
            </a:p>
          </p:txBody>
        </p:sp>
        <p:sp>
          <p:nvSpPr>
            <p:cNvPr id="24611" name="Line 35"/>
            <p:cNvSpPr>
              <a:spLocks noChangeShapeType="1"/>
            </p:cNvSpPr>
            <p:nvPr/>
          </p:nvSpPr>
          <p:spPr bwMode="auto">
            <a:xfrm>
              <a:off x="3704" y="9666"/>
              <a:ext cx="992" cy="1"/>
            </a:xfrm>
            <a:prstGeom prst="line">
              <a:avLst/>
            </a:prstGeom>
            <a:noFill/>
            <a:ln w="9525">
              <a:solidFill>
                <a:srgbClr val="000000"/>
              </a:solidFill>
              <a:round/>
              <a:headEnd/>
              <a:tailEnd type="triangle" w="med" len="med"/>
            </a:ln>
          </p:spPr>
          <p:txBody>
            <a:bodyPr/>
            <a:lstStyle/>
            <a:p>
              <a:endParaRPr lang="tr-TR"/>
            </a:p>
          </p:txBody>
        </p:sp>
        <p:sp>
          <p:nvSpPr>
            <p:cNvPr id="24612" name="Line 36"/>
            <p:cNvSpPr>
              <a:spLocks noChangeShapeType="1"/>
            </p:cNvSpPr>
            <p:nvPr/>
          </p:nvSpPr>
          <p:spPr bwMode="auto">
            <a:xfrm>
              <a:off x="4690" y="9667"/>
              <a:ext cx="1488" cy="0"/>
            </a:xfrm>
            <a:prstGeom prst="line">
              <a:avLst/>
            </a:prstGeom>
            <a:noFill/>
            <a:ln w="12700">
              <a:solidFill>
                <a:srgbClr val="000000"/>
              </a:solidFill>
              <a:prstDash val="sysDot"/>
              <a:round/>
              <a:headEnd/>
              <a:tailEnd/>
            </a:ln>
          </p:spPr>
          <p:txBody>
            <a:bodyPr/>
            <a:lstStyle/>
            <a:p>
              <a:endParaRPr lang="tr-TR"/>
            </a:p>
          </p:txBody>
        </p:sp>
        <p:sp>
          <p:nvSpPr>
            <p:cNvPr id="24613" name="Line 37"/>
            <p:cNvSpPr>
              <a:spLocks noChangeShapeType="1"/>
            </p:cNvSpPr>
            <p:nvPr/>
          </p:nvSpPr>
          <p:spPr bwMode="auto">
            <a:xfrm>
              <a:off x="3605" y="7889"/>
              <a:ext cx="1080" cy="1"/>
            </a:xfrm>
            <a:prstGeom prst="line">
              <a:avLst/>
            </a:prstGeom>
            <a:noFill/>
            <a:ln w="9525">
              <a:solidFill>
                <a:srgbClr val="000000"/>
              </a:solidFill>
              <a:round/>
              <a:headEnd/>
              <a:tailEnd/>
            </a:ln>
          </p:spPr>
          <p:txBody>
            <a:bodyPr/>
            <a:lstStyle/>
            <a:p>
              <a:endParaRPr lang="tr-TR"/>
            </a:p>
          </p:txBody>
        </p:sp>
        <p:sp>
          <p:nvSpPr>
            <p:cNvPr id="24614" name="Line 38"/>
            <p:cNvSpPr>
              <a:spLocks noChangeShapeType="1"/>
            </p:cNvSpPr>
            <p:nvPr/>
          </p:nvSpPr>
          <p:spPr bwMode="auto">
            <a:xfrm flipH="1">
              <a:off x="3605" y="6089"/>
              <a:ext cx="1080" cy="1"/>
            </a:xfrm>
            <a:prstGeom prst="line">
              <a:avLst/>
            </a:prstGeom>
            <a:noFill/>
            <a:ln w="9525">
              <a:solidFill>
                <a:srgbClr val="000000"/>
              </a:solidFill>
              <a:round/>
              <a:headEnd/>
              <a:tailEnd/>
            </a:ln>
          </p:spPr>
          <p:txBody>
            <a:bodyPr/>
            <a:lstStyle/>
            <a:p>
              <a:endParaRPr lang="tr-TR"/>
            </a:p>
          </p:txBody>
        </p:sp>
      </p:grpSp>
      <p:sp>
        <p:nvSpPr>
          <p:cNvPr id="24615" name="Text Box 39"/>
          <p:cNvSpPr txBox="1">
            <a:spLocks noChangeArrowheads="1"/>
          </p:cNvSpPr>
          <p:nvPr/>
        </p:nvSpPr>
        <p:spPr bwMode="auto">
          <a:xfrm>
            <a:off x="2843213" y="5661025"/>
            <a:ext cx="3319462" cy="366713"/>
          </a:xfrm>
          <a:prstGeom prst="rect">
            <a:avLst/>
          </a:prstGeom>
          <a:noFill/>
          <a:ln w="9525">
            <a:noFill/>
            <a:miter lim="800000"/>
            <a:headEnd/>
            <a:tailEnd/>
          </a:ln>
          <a:effectLst/>
        </p:spPr>
        <p:txBody>
          <a:bodyPr wrap="none">
            <a:spAutoFit/>
          </a:bodyPr>
          <a:lstStyle/>
          <a:p>
            <a:r>
              <a:rPr lang="tr-TR" b="1">
                <a:effectLst>
                  <a:outerShdw blurRad="38100" dist="38100" dir="2700000" algn="tl">
                    <a:srgbClr val="C0C0C0"/>
                  </a:outerShdw>
                </a:effectLst>
                <a:latin typeface="Trebuchet MS" pitchFamily="34" charset="0"/>
              </a:rPr>
              <a:t>Şekil 1.2:</a:t>
            </a:r>
            <a:r>
              <a:rPr lang="tr-TR">
                <a:latin typeface="Trebuchet MS" pitchFamily="34" charset="0"/>
              </a:rPr>
              <a:t> Klasik Dosya Sistemi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42888"/>
            <a:ext cx="7543800" cy="1295401"/>
          </a:xfrm>
        </p:spPr>
        <p:txBody>
          <a:bodyPr/>
          <a:lstStyle/>
          <a:p>
            <a:r>
              <a:rPr lang="tr-TR" sz="3500"/>
              <a:t>1.2.Veritabanı Sistemi</a:t>
            </a:r>
          </a:p>
        </p:txBody>
      </p:sp>
      <p:sp>
        <p:nvSpPr>
          <p:cNvPr id="25603" name="Rectangle 3"/>
          <p:cNvSpPr>
            <a:spLocks noGrp="1" noChangeArrowheads="1"/>
          </p:cNvSpPr>
          <p:nvPr>
            <p:ph type="body" idx="1"/>
          </p:nvPr>
        </p:nvSpPr>
        <p:spPr>
          <a:xfrm>
            <a:off x="250825" y="1268413"/>
            <a:ext cx="8229600" cy="4862512"/>
          </a:xfrm>
        </p:spPr>
        <p:txBody>
          <a:bodyPr/>
          <a:lstStyle/>
          <a:p>
            <a:r>
              <a:rPr lang="tr-TR" sz="2000"/>
              <a:t>N tane ayrı program tarafından ihtiyaç duyulan tüm veriler tek bir mantıksal dosya içerisine yerleştirilmiştir. Böylece klasik dosya sisteminden farklı olarak her uygulama programı için ayrı bir dosya tutulması yerine bir veri tabanı dosyası kullanılmaktadır.</a:t>
            </a:r>
          </a:p>
        </p:txBody>
      </p:sp>
      <p:grpSp>
        <p:nvGrpSpPr>
          <p:cNvPr id="25604" name="Group 4"/>
          <p:cNvGrpSpPr>
            <a:grpSpLocks noChangeAspect="1"/>
          </p:cNvGrpSpPr>
          <p:nvPr/>
        </p:nvGrpSpPr>
        <p:grpSpPr bwMode="auto">
          <a:xfrm>
            <a:off x="971550" y="2636838"/>
            <a:ext cx="7704138" cy="3457575"/>
            <a:chOff x="1985" y="1701"/>
            <a:chExt cx="9071" cy="4140"/>
          </a:xfrm>
        </p:grpSpPr>
        <p:sp>
          <p:nvSpPr>
            <p:cNvPr id="25605" name="AutoShape 5"/>
            <p:cNvSpPr>
              <a:spLocks noChangeAspect="1" noChangeArrowheads="1"/>
            </p:cNvSpPr>
            <p:nvPr/>
          </p:nvSpPr>
          <p:spPr bwMode="auto">
            <a:xfrm>
              <a:off x="1985" y="1701"/>
              <a:ext cx="9071" cy="4140"/>
            </a:xfrm>
            <a:prstGeom prst="rect">
              <a:avLst/>
            </a:prstGeom>
            <a:noFill/>
          </p:spPr>
          <p:txBody>
            <a:bodyPr/>
            <a:lstStyle/>
            <a:p>
              <a:endParaRPr lang="tr-TR"/>
            </a:p>
          </p:txBody>
        </p:sp>
        <p:sp>
          <p:nvSpPr>
            <p:cNvPr id="25606" name="Line 6"/>
            <p:cNvSpPr>
              <a:spLocks noChangeShapeType="1"/>
            </p:cNvSpPr>
            <p:nvPr/>
          </p:nvSpPr>
          <p:spPr bwMode="auto">
            <a:xfrm>
              <a:off x="4941" y="2550"/>
              <a:ext cx="1" cy="340"/>
            </a:xfrm>
            <a:prstGeom prst="line">
              <a:avLst/>
            </a:prstGeom>
            <a:noFill/>
            <a:ln w="9525">
              <a:solidFill>
                <a:srgbClr val="000000"/>
              </a:solidFill>
              <a:round/>
              <a:headEnd/>
              <a:tailEnd/>
            </a:ln>
          </p:spPr>
          <p:txBody>
            <a:bodyPr/>
            <a:lstStyle/>
            <a:p>
              <a:endParaRPr lang="tr-TR"/>
            </a:p>
          </p:txBody>
        </p:sp>
        <p:sp>
          <p:nvSpPr>
            <p:cNvPr id="25607" name="Text Box 7"/>
            <p:cNvSpPr txBox="1">
              <a:spLocks noChangeArrowheads="1"/>
            </p:cNvSpPr>
            <p:nvPr/>
          </p:nvSpPr>
          <p:spPr bwMode="auto">
            <a:xfrm>
              <a:off x="1985" y="1871"/>
              <a:ext cx="1631" cy="339"/>
            </a:xfrm>
            <a:prstGeom prst="rect">
              <a:avLst/>
            </a:prstGeom>
            <a:solidFill>
              <a:srgbClr val="FFFFFF"/>
            </a:solidFill>
            <a:ln w="9525">
              <a:solidFill>
                <a:srgbClr val="000000"/>
              </a:solidFill>
              <a:miter lim="800000"/>
              <a:headEnd/>
              <a:tailEnd/>
            </a:ln>
          </p:spPr>
          <p:txBody>
            <a:bodyPr lIns="86638" tIns="43319" rIns="86638" bIns="43319"/>
            <a:lstStyle/>
            <a:p>
              <a:r>
                <a:rPr lang="tr-TR" sz="900" b="1">
                  <a:latin typeface="Times New Roman" pitchFamily="18" charset="0"/>
                </a:rPr>
                <a:t>1.Kullanıcı</a:t>
              </a:r>
              <a:endParaRPr lang="tr-TR" b="1"/>
            </a:p>
          </p:txBody>
        </p:sp>
        <p:sp>
          <p:nvSpPr>
            <p:cNvPr id="25608" name="Line 8"/>
            <p:cNvSpPr>
              <a:spLocks noChangeShapeType="1"/>
            </p:cNvSpPr>
            <p:nvPr/>
          </p:nvSpPr>
          <p:spPr bwMode="auto">
            <a:xfrm>
              <a:off x="4947" y="4418"/>
              <a:ext cx="1" cy="340"/>
            </a:xfrm>
            <a:prstGeom prst="line">
              <a:avLst/>
            </a:prstGeom>
            <a:noFill/>
            <a:ln w="9525">
              <a:solidFill>
                <a:srgbClr val="000000"/>
              </a:solidFill>
              <a:round/>
              <a:headEnd/>
              <a:tailEnd/>
            </a:ln>
          </p:spPr>
          <p:txBody>
            <a:bodyPr/>
            <a:lstStyle/>
            <a:p>
              <a:endParaRPr lang="tr-TR"/>
            </a:p>
          </p:txBody>
        </p:sp>
        <p:sp>
          <p:nvSpPr>
            <p:cNvPr id="25609" name="Text Box 9"/>
            <p:cNvSpPr txBox="1">
              <a:spLocks noChangeArrowheads="1"/>
            </p:cNvSpPr>
            <p:nvPr/>
          </p:nvSpPr>
          <p:spPr bwMode="auto">
            <a:xfrm>
              <a:off x="1985" y="4062"/>
              <a:ext cx="1624" cy="339"/>
            </a:xfrm>
            <a:prstGeom prst="rect">
              <a:avLst/>
            </a:prstGeom>
            <a:solidFill>
              <a:srgbClr val="FFFFFF"/>
            </a:solidFill>
            <a:ln w="9525">
              <a:solidFill>
                <a:srgbClr val="000000"/>
              </a:solidFill>
              <a:miter lim="800000"/>
              <a:headEnd/>
              <a:tailEnd/>
            </a:ln>
          </p:spPr>
          <p:txBody>
            <a:bodyPr lIns="86638" tIns="43319" rIns="86638" bIns="43319"/>
            <a:lstStyle/>
            <a:p>
              <a:r>
                <a:rPr lang="tr-TR" sz="900" b="1">
                  <a:latin typeface="Times New Roman" pitchFamily="18" charset="0"/>
                </a:rPr>
                <a:t>İstenen Bilgiler</a:t>
              </a:r>
              <a:endParaRPr lang="tr-TR" b="1"/>
            </a:p>
          </p:txBody>
        </p:sp>
        <p:sp>
          <p:nvSpPr>
            <p:cNvPr id="25610" name="Text Box 10"/>
            <p:cNvSpPr txBox="1">
              <a:spLocks noChangeArrowheads="1"/>
            </p:cNvSpPr>
            <p:nvPr/>
          </p:nvSpPr>
          <p:spPr bwMode="auto">
            <a:xfrm>
              <a:off x="1985" y="3399"/>
              <a:ext cx="1631" cy="340"/>
            </a:xfrm>
            <a:prstGeom prst="rect">
              <a:avLst/>
            </a:prstGeom>
            <a:solidFill>
              <a:srgbClr val="FFFFFF"/>
            </a:solidFill>
            <a:ln w="9525">
              <a:solidFill>
                <a:srgbClr val="000000"/>
              </a:solidFill>
              <a:miter lim="800000"/>
              <a:headEnd/>
              <a:tailEnd/>
            </a:ln>
          </p:spPr>
          <p:txBody>
            <a:bodyPr lIns="86638" tIns="43319" rIns="86638" bIns="43319"/>
            <a:lstStyle/>
            <a:p>
              <a:r>
                <a:rPr lang="tr-TR" sz="900" b="1">
                  <a:latin typeface="Times New Roman" pitchFamily="18" charset="0"/>
                </a:rPr>
                <a:t>2.Kullanıcı</a:t>
              </a:r>
              <a:endParaRPr lang="tr-TR" b="1"/>
            </a:p>
          </p:txBody>
        </p:sp>
        <p:sp>
          <p:nvSpPr>
            <p:cNvPr id="25611" name="Rectangle 11"/>
            <p:cNvSpPr>
              <a:spLocks noChangeArrowheads="1"/>
            </p:cNvSpPr>
            <p:nvPr/>
          </p:nvSpPr>
          <p:spPr bwMode="auto">
            <a:xfrm>
              <a:off x="4208" y="1871"/>
              <a:ext cx="2888" cy="3745"/>
            </a:xfrm>
            <a:prstGeom prst="rect">
              <a:avLst/>
            </a:prstGeom>
            <a:solidFill>
              <a:srgbClr val="FFFFFF"/>
            </a:solidFill>
            <a:ln w="9525">
              <a:solidFill>
                <a:srgbClr val="000000"/>
              </a:solidFill>
              <a:miter lim="800000"/>
              <a:headEnd/>
              <a:tailEnd/>
            </a:ln>
          </p:spPr>
          <p:txBody>
            <a:bodyPr/>
            <a:lstStyle/>
            <a:p>
              <a:endParaRPr lang="tr-TR"/>
            </a:p>
          </p:txBody>
        </p:sp>
        <p:sp>
          <p:nvSpPr>
            <p:cNvPr id="25612" name="Text Box 12"/>
            <p:cNvSpPr txBox="1">
              <a:spLocks noChangeArrowheads="1"/>
            </p:cNvSpPr>
            <p:nvPr/>
          </p:nvSpPr>
          <p:spPr bwMode="auto">
            <a:xfrm>
              <a:off x="1985" y="4758"/>
              <a:ext cx="1631" cy="340"/>
            </a:xfrm>
            <a:prstGeom prst="rect">
              <a:avLst/>
            </a:prstGeom>
            <a:solidFill>
              <a:srgbClr val="FFFFFF"/>
            </a:solidFill>
            <a:ln w="9525">
              <a:solidFill>
                <a:srgbClr val="000000"/>
              </a:solidFill>
              <a:miter lim="800000"/>
              <a:headEnd/>
              <a:tailEnd/>
            </a:ln>
          </p:spPr>
          <p:txBody>
            <a:bodyPr lIns="86638" tIns="43319" rIns="86638" bIns="43319"/>
            <a:lstStyle/>
            <a:p>
              <a:r>
                <a:rPr lang="tr-TR" sz="900" b="1">
                  <a:latin typeface="Times New Roman" pitchFamily="18" charset="0"/>
                </a:rPr>
                <a:t>3.Kullanıcı</a:t>
              </a:r>
              <a:endParaRPr lang="tr-TR" b="1"/>
            </a:p>
          </p:txBody>
        </p:sp>
        <p:sp>
          <p:nvSpPr>
            <p:cNvPr id="25613" name="Line 13"/>
            <p:cNvSpPr>
              <a:spLocks noChangeShapeType="1"/>
            </p:cNvSpPr>
            <p:nvPr/>
          </p:nvSpPr>
          <p:spPr bwMode="auto">
            <a:xfrm flipV="1">
              <a:off x="2664" y="2210"/>
              <a:ext cx="1" cy="510"/>
            </a:xfrm>
            <a:prstGeom prst="line">
              <a:avLst/>
            </a:prstGeom>
            <a:noFill/>
            <a:ln w="9525">
              <a:solidFill>
                <a:srgbClr val="000000"/>
              </a:solidFill>
              <a:round/>
              <a:headEnd/>
              <a:tailEnd type="triangle" w="med" len="med"/>
            </a:ln>
          </p:spPr>
          <p:txBody>
            <a:bodyPr/>
            <a:lstStyle/>
            <a:p>
              <a:endParaRPr lang="tr-TR"/>
            </a:p>
          </p:txBody>
        </p:sp>
        <p:sp>
          <p:nvSpPr>
            <p:cNvPr id="25614" name="Line 14"/>
            <p:cNvSpPr>
              <a:spLocks noChangeShapeType="1"/>
            </p:cNvSpPr>
            <p:nvPr/>
          </p:nvSpPr>
          <p:spPr bwMode="auto">
            <a:xfrm>
              <a:off x="3684" y="2041"/>
              <a:ext cx="509" cy="1"/>
            </a:xfrm>
            <a:prstGeom prst="line">
              <a:avLst/>
            </a:prstGeom>
            <a:noFill/>
            <a:ln w="9525">
              <a:solidFill>
                <a:srgbClr val="000000"/>
              </a:solidFill>
              <a:round/>
              <a:headEnd/>
              <a:tailEnd/>
            </a:ln>
          </p:spPr>
          <p:txBody>
            <a:bodyPr/>
            <a:lstStyle/>
            <a:p>
              <a:endParaRPr lang="tr-TR"/>
            </a:p>
          </p:txBody>
        </p:sp>
        <p:sp>
          <p:nvSpPr>
            <p:cNvPr id="25615" name="Line 15"/>
            <p:cNvSpPr>
              <a:spLocks noChangeShapeType="1"/>
            </p:cNvSpPr>
            <p:nvPr/>
          </p:nvSpPr>
          <p:spPr bwMode="auto">
            <a:xfrm>
              <a:off x="3684" y="2890"/>
              <a:ext cx="509" cy="1"/>
            </a:xfrm>
            <a:prstGeom prst="line">
              <a:avLst/>
            </a:prstGeom>
            <a:noFill/>
            <a:ln w="9525">
              <a:solidFill>
                <a:srgbClr val="000000"/>
              </a:solidFill>
              <a:round/>
              <a:headEnd/>
              <a:tailEnd/>
            </a:ln>
          </p:spPr>
          <p:txBody>
            <a:bodyPr/>
            <a:lstStyle/>
            <a:p>
              <a:endParaRPr lang="tr-TR"/>
            </a:p>
          </p:txBody>
        </p:sp>
        <p:sp>
          <p:nvSpPr>
            <p:cNvPr id="25616" name="Line 16"/>
            <p:cNvSpPr>
              <a:spLocks noChangeShapeType="1"/>
            </p:cNvSpPr>
            <p:nvPr/>
          </p:nvSpPr>
          <p:spPr bwMode="auto">
            <a:xfrm>
              <a:off x="3684" y="3569"/>
              <a:ext cx="509" cy="1"/>
            </a:xfrm>
            <a:prstGeom prst="line">
              <a:avLst/>
            </a:prstGeom>
            <a:noFill/>
            <a:ln w="9525">
              <a:solidFill>
                <a:srgbClr val="000000"/>
              </a:solidFill>
              <a:round/>
              <a:headEnd/>
              <a:tailEnd/>
            </a:ln>
          </p:spPr>
          <p:txBody>
            <a:bodyPr/>
            <a:lstStyle/>
            <a:p>
              <a:endParaRPr lang="tr-TR"/>
            </a:p>
          </p:txBody>
        </p:sp>
        <p:sp>
          <p:nvSpPr>
            <p:cNvPr id="25617" name="Line 17"/>
            <p:cNvSpPr>
              <a:spLocks noChangeShapeType="1"/>
            </p:cNvSpPr>
            <p:nvPr/>
          </p:nvSpPr>
          <p:spPr bwMode="auto">
            <a:xfrm>
              <a:off x="3684" y="4248"/>
              <a:ext cx="509" cy="1"/>
            </a:xfrm>
            <a:prstGeom prst="line">
              <a:avLst/>
            </a:prstGeom>
            <a:noFill/>
            <a:ln w="9525">
              <a:solidFill>
                <a:srgbClr val="000000"/>
              </a:solidFill>
              <a:round/>
              <a:headEnd/>
              <a:tailEnd/>
            </a:ln>
          </p:spPr>
          <p:txBody>
            <a:bodyPr/>
            <a:lstStyle/>
            <a:p>
              <a:endParaRPr lang="tr-TR"/>
            </a:p>
          </p:txBody>
        </p:sp>
        <p:sp>
          <p:nvSpPr>
            <p:cNvPr id="25618" name="Line 18"/>
            <p:cNvSpPr>
              <a:spLocks noChangeShapeType="1"/>
            </p:cNvSpPr>
            <p:nvPr/>
          </p:nvSpPr>
          <p:spPr bwMode="auto">
            <a:xfrm flipH="1">
              <a:off x="3684" y="4928"/>
              <a:ext cx="509" cy="1"/>
            </a:xfrm>
            <a:prstGeom prst="line">
              <a:avLst/>
            </a:prstGeom>
            <a:noFill/>
            <a:ln w="9525">
              <a:solidFill>
                <a:srgbClr val="000000"/>
              </a:solidFill>
              <a:round/>
              <a:headEnd/>
              <a:tailEnd/>
            </a:ln>
          </p:spPr>
          <p:txBody>
            <a:bodyPr/>
            <a:lstStyle/>
            <a:p>
              <a:endParaRPr lang="tr-TR"/>
            </a:p>
          </p:txBody>
        </p:sp>
        <p:sp>
          <p:nvSpPr>
            <p:cNvPr id="25619" name="Line 19"/>
            <p:cNvSpPr>
              <a:spLocks noChangeShapeType="1"/>
            </p:cNvSpPr>
            <p:nvPr/>
          </p:nvSpPr>
          <p:spPr bwMode="auto">
            <a:xfrm flipV="1">
              <a:off x="2664" y="3739"/>
              <a:ext cx="1" cy="340"/>
            </a:xfrm>
            <a:prstGeom prst="line">
              <a:avLst/>
            </a:prstGeom>
            <a:noFill/>
            <a:ln w="9525">
              <a:solidFill>
                <a:srgbClr val="000000"/>
              </a:solidFill>
              <a:round/>
              <a:headEnd/>
              <a:tailEnd type="triangle" w="med" len="med"/>
            </a:ln>
          </p:spPr>
          <p:txBody>
            <a:bodyPr/>
            <a:lstStyle/>
            <a:p>
              <a:endParaRPr lang="tr-TR"/>
            </a:p>
          </p:txBody>
        </p:sp>
        <p:sp>
          <p:nvSpPr>
            <p:cNvPr id="25620" name="Text Box 20"/>
            <p:cNvSpPr txBox="1">
              <a:spLocks noChangeArrowheads="1"/>
            </p:cNvSpPr>
            <p:nvPr/>
          </p:nvSpPr>
          <p:spPr bwMode="auto">
            <a:xfrm>
              <a:off x="4703" y="2550"/>
              <a:ext cx="1019" cy="679"/>
            </a:xfrm>
            <a:prstGeom prst="rect">
              <a:avLst/>
            </a:prstGeom>
            <a:solidFill>
              <a:srgbClr val="FFFFFF"/>
            </a:solidFill>
            <a:ln w="9525">
              <a:solidFill>
                <a:srgbClr val="000000"/>
              </a:solidFill>
              <a:miter lim="800000"/>
              <a:headEnd/>
              <a:tailEnd/>
            </a:ln>
          </p:spPr>
          <p:txBody>
            <a:bodyPr lIns="86638" tIns="43319" rIns="86638" bIns="43319"/>
            <a:lstStyle/>
            <a:p>
              <a:r>
                <a:rPr lang="tr-TR" sz="900" b="1">
                  <a:latin typeface="Times New Roman" pitchFamily="18" charset="0"/>
                </a:rPr>
                <a:t>   Sorgu </a:t>
              </a:r>
            </a:p>
            <a:p>
              <a:r>
                <a:rPr lang="tr-TR" sz="900" b="1">
                  <a:latin typeface="Times New Roman" pitchFamily="18" charset="0"/>
                </a:rPr>
                <a:t>    Dili</a:t>
              </a:r>
              <a:endParaRPr lang="tr-TR" b="1"/>
            </a:p>
          </p:txBody>
        </p:sp>
        <p:sp>
          <p:nvSpPr>
            <p:cNvPr id="25621" name="Text Box 21"/>
            <p:cNvSpPr txBox="1">
              <a:spLocks noChangeArrowheads="1"/>
            </p:cNvSpPr>
            <p:nvPr/>
          </p:nvSpPr>
          <p:spPr bwMode="auto">
            <a:xfrm>
              <a:off x="4703" y="4248"/>
              <a:ext cx="1019" cy="850"/>
            </a:xfrm>
            <a:prstGeom prst="rect">
              <a:avLst/>
            </a:prstGeom>
            <a:solidFill>
              <a:srgbClr val="FFFFFF"/>
            </a:solidFill>
            <a:ln w="9525">
              <a:solidFill>
                <a:srgbClr val="000000"/>
              </a:solidFill>
              <a:miter lim="800000"/>
              <a:headEnd/>
              <a:tailEnd/>
            </a:ln>
          </p:spPr>
          <p:txBody>
            <a:bodyPr lIns="86638" tIns="43319" rIns="86638" bIns="43319"/>
            <a:lstStyle/>
            <a:p>
              <a:pPr algn="ctr"/>
              <a:r>
                <a:rPr lang="tr-TR" sz="900" b="1">
                  <a:latin typeface="Times New Roman" pitchFamily="18" charset="0"/>
                </a:rPr>
                <a:t>Veri                İşleme                                                                                                                                                   Dili</a:t>
              </a:r>
              <a:endParaRPr lang="tr-TR" b="1"/>
            </a:p>
          </p:txBody>
        </p:sp>
        <p:sp>
          <p:nvSpPr>
            <p:cNvPr id="25622" name="Text Box 22"/>
            <p:cNvSpPr txBox="1">
              <a:spLocks noChangeArrowheads="1"/>
            </p:cNvSpPr>
            <p:nvPr/>
          </p:nvSpPr>
          <p:spPr bwMode="auto">
            <a:xfrm>
              <a:off x="5892" y="3569"/>
              <a:ext cx="1019" cy="340"/>
            </a:xfrm>
            <a:prstGeom prst="rect">
              <a:avLst/>
            </a:prstGeom>
            <a:solidFill>
              <a:srgbClr val="FFFFFF"/>
            </a:solidFill>
            <a:ln w="9525">
              <a:solidFill>
                <a:srgbClr val="000000"/>
              </a:solidFill>
              <a:miter lim="800000"/>
              <a:headEnd/>
              <a:tailEnd/>
            </a:ln>
          </p:spPr>
          <p:txBody>
            <a:bodyPr lIns="86638" tIns="43319" rIns="86638" bIns="43319"/>
            <a:lstStyle/>
            <a:p>
              <a:r>
                <a:rPr lang="tr-TR" sz="900" b="1">
                  <a:latin typeface="Times New Roman" pitchFamily="18" charset="0"/>
                </a:rPr>
                <a:t>VTYS</a:t>
              </a:r>
              <a:endParaRPr lang="tr-TR" b="1"/>
            </a:p>
          </p:txBody>
        </p:sp>
        <p:sp>
          <p:nvSpPr>
            <p:cNvPr id="25623" name="Text Box 23"/>
            <p:cNvSpPr txBox="1">
              <a:spLocks noChangeArrowheads="1"/>
            </p:cNvSpPr>
            <p:nvPr/>
          </p:nvSpPr>
          <p:spPr bwMode="auto">
            <a:xfrm>
              <a:off x="7591" y="3399"/>
              <a:ext cx="1019" cy="680"/>
            </a:xfrm>
            <a:prstGeom prst="rect">
              <a:avLst/>
            </a:prstGeom>
            <a:solidFill>
              <a:srgbClr val="FFFFFF"/>
            </a:solidFill>
            <a:ln w="9525">
              <a:solidFill>
                <a:srgbClr val="000000"/>
              </a:solidFill>
              <a:miter lim="800000"/>
              <a:headEnd/>
              <a:tailEnd/>
            </a:ln>
          </p:spPr>
          <p:txBody>
            <a:bodyPr lIns="86638" tIns="43319" rIns="86638" bIns="43319"/>
            <a:lstStyle/>
            <a:p>
              <a:r>
                <a:rPr lang="tr-TR" sz="1000" b="1">
                  <a:latin typeface="Times New Roman" pitchFamily="18" charset="0"/>
                </a:rPr>
                <a:t>İşletim Sistemi</a:t>
              </a:r>
            </a:p>
            <a:p>
              <a:endParaRPr lang="tr-TR" b="1"/>
            </a:p>
          </p:txBody>
        </p:sp>
        <p:sp>
          <p:nvSpPr>
            <p:cNvPr id="25624" name="Text Box 24"/>
            <p:cNvSpPr txBox="1">
              <a:spLocks noChangeArrowheads="1"/>
            </p:cNvSpPr>
            <p:nvPr/>
          </p:nvSpPr>
          <p:spPr bwMode="auto">
            <a:xfrm>
              <a:off x="9289" y="3399"/>
              <a:ext cx="1020" cy="680"/>
            </a:xfrm>
            <a:prstGeom prst="rect">
              <a:avLst/>
            </a:prstGeom>
            <a:solidFill>
              <a:srgbClr val="FFFFFF"/>
            </a:solidFill>
            <a:ln w="9525">
              <a:solidFill>
                <a:srgbClr val="000000"/>
              </a:solidFill>
              <a:miter lim="800000"/>
              <a:headEnd/>
              <a:tailEnd/>
            </a:ln>
          </p:spPr>
          <p:txBody>
            <a:bodyPr lIns="86638" tIns="43319" rIns="86638" bIns="43319"/>
            <a:lstStyle/>
            <a:p>
              <a:r>
                <a:rPr lang="tr-TR" sz="1000" b="1">
                  <a:latin typeface="Times New Roman" pitchFamily="18" charset="0"/>
                </a:rPr>
                <a:t>Veri Tabanı</a:t>
              </a:r>
            </a:p>
            <a:p>
              <a:endParaRPr lang="tr-TR" b="1"/>
            </a:p>
          </p:txBody>
        </p:sp>
        <p:sp>
          <p:nvSpPr>
            <p:cNvPr id="25625" name="Line 25"/>
            <p:cNvSpPr>
              <a:spLocks noChangeShapeType="1"/>
            </p:cNvSpPr>
            <p:nvPr/>
          </p:nvSpPr>
          <p:spPr bwMode="auto">
            <a:xfrm>
              <a:off x="7081" y="3739"/>
              <a:ext cx="510" cy="0"/>
            </a:xfrm>
            <a:prstGeom prst="line">
              <a:avLst/>
            </a:prstGeom>
            <a:noFill/>
            <a:ln w="9525">
              <a:solidFill>
                <a:srgbClr val="000000"/>
              </a:solidFill>
              <a:round/>
              <a:headEnd/>
              <a:tailEnd/>
            </a:ln>
          </p:spPr>
          <p:txBody>
            <a:bodyPr/>
            <a:lstStyle/>
            <a:p>
              <a:endParaRPr lang="tr-TR"/>
            </a:p>
          </p:txBody>
        </p:sp>
        <p:sp>
          <p:nvSpPr>
            <p:cNvPr id="25626" name="Line 26"/>
            <p:cNvSpPr>
              <a:spLocks noChangeShapeType="1"/>
            </p:cNvSpPr>
            <p:nvPr/>
          </p:nvSpPr>
          <p:spPr bwMode="auto">
            <a:xfrm>
              <a:off x="8610" y="3739"/>
              <a:ext cx="679" cy="0"/>
            </a:xfrm>
            <a:prstGeom prst="line">
              <a:avLst/>
            </a:prstGeom>
            <a:noFill/>
            <a:ln w="9525">
              <a:solidFill>
                <a:srgbClr val="000000"/>
              </a:solidFill>
              <a:round/>
              <a:headEnd/>
              <a:tailEnd/>
            </a:ln>
          </p:spPr>
          <p:txBody>
            <a:bodyPr/>
            <a:lstStyle/>
            <a:p>
              <a:endParaRPr lang="tr-TR"/>
            </a:p>
          </p:txBody>
        </p:sp>
        <p:sp>
          <p:nvSpPr>
            <p:cNvPr id="25627" name="Text Box 27"/>
            <p:cNvSpPr txBox="1">
              <a:spLocks noChangeArrowheads="1"/>
            </p:cNvSpPr>
            <p:nvPr/>
          </p:nvSpPr>
          <p:spPr bwMode="auto">
            <a:xfrm>
              <a:off x="1985" y="5437"/>
              <a:ext cx="1631" cy="340"/>
            </a:xfrm>
            <a:prstGeom prst="rect">
              <a:avLst/>
            </a:prstGeom>
            <a:solidFill>
              <a:srgbClr val="FFFFFF"/>
            </a:solidFill>
            <a:ln w="9525">
              <a:solidFill>
                <a:srgbClr val="000000"/>
              </a:solidFill>
              <a:miter lim="800000"/>
              <a:headEnd/>
              <a:tailEnd/>
            </a:ln>
          </p:spPr>
          <p:txBody>
            <a:bodyPr lIns="86638" tIns="43319" rIns="86638" bIns="43319"/>
            <a:lstStyle/>
            <a:p>
              <a:r>
                <a:rPr lang="tr-TR" sz="900" b="1">
                  <a:latin typeface="Times New Roman" pitchFamily="18" charset="0"/>
                </a:rPr>
                <a:t>İstenen Bilgiler</a:t>
              </a:r>
              <a:endParaRPr lang="tr-TR" b="1"/>
            </a:p>
          </p:txBody>
        </p:sp>
        <p:sp>
          <p:nvSpPr>
            <p:cNvPr id="25628" name="Line 28"/>
            <p:cNvSpPr>
              <a:spLocks noChangeShapeType="1"/>
            </p:cNvSpPr>
            <p:nvPr/>
          </p:nvSpPr>
          <p:spPr bwMode="auto">
            <a:xfrm flipH="1">
              <a:off x="3684" y="5607"/>
              <a:ext cx="509" cy="1"/>
            </a:xfrm>
            <a:prstGeom prst="line">
              <a:avLst/>
            </a:prstGeom>
            <a:noFill/>
            <a:ln w="9525">
              <a:solidFill>
                <a:srgbClr val="000000"/>
              </a:solidFill>
              <a:round/>
              <a:headEnd/>
              <a:tailEnd/>
            </a:ln>
          </p:spPr>
          <p:txBody>
            <a:bodyPr/>
            <a:lstStyle/>
            <a:p>
              <a:endParaRPr lang="tr-TR"/>
            </a:p>
          </p:txBody>
        </p:sp>
        <p:sp>
          <p:nvSpPr>
            <p:cNvPr id="25629" name="Line 29"/>
            <p:cNvSpPr>
              <a:spLocks noChangeShapeType="1"/>
            </p:cNvSpPr>
            <p:nvPr/>
          </p:nvSpPr>
          <p:spPr bwMode="auto">
            <a:xfrm flipV="1">
              <a:off x="2664" y="5098"/>
              <a:ext cx="1" cy="339"/>
            </a:xfrm>
            <a:prstGeom prst="line">
              <a:avLst/>
            </a:prstGeom>
            <a:noFill/>
            <a:ln w="9525">
              <a:solidFill>
                <a:srgbClr val="000000"/>
              </a:solidFill>
              <a:round/>
              <a:headEnd/>
              <a:tailEnd type="triangle" w="med" len="med"/>
            </a:ln>
          </p:spPr>
          <p:txBody>
            <a:bodyPr/>
            <a:lstStyle/>
            <a:p>
              <a:endParaRPr lang="tr-TR"/>
            </a:p>
          </p:txBody>
        </p:sp>
        <p:sp>
          <p:nvSpPr>
            <p:cNvPr id="25630" name="Text Box 30"/>
            <p:cNvSpPr txBox="1">
              <a:spLocks noChangeArrowheads="1"/>
            </p:cNvSpPr>
            <p:nvPr/>
          </p:nvSpPr>
          <p:spPr bwMode="auto">
            <a:xfrm>
              <a:off x="1985" y="2720"/>
              <a:ext cx="1631" cy="340"/>
            </a:xfrm>
            <a:prstGeom prst="rect">
              <a:avLst/>
            </a:prstGeom>
            <a:solidFill>
              <a:srgbClr val="FFFFFF"/>
            </a:solidFill>
            <a:ln w="9525">
              <a:solidFill>
                <a:srgbClr val="000000"/>
              </a:solidFill>
              <a:miter lim="800000"/>
              <a:headEnd/>
              <a:tailEnd/>
            </a:ln>
          </p:spPr>
          <p:txBody>
            <a:bodyPr lIns="86638" tIns="43319" rIns="86638" bIns="43319"/>
            <a:lstStyle/>
            <a:p>
              <a:r>
                <a:rPr lang="tr-TR" sz="900" b="1">
                  <a:latin typeface="Times New Roman" pitchFamily="18" charset="0"/>
                </a:rPr>
                <a:t>İstenen Bilgiler</a:t>
              </a:r>
              <a:endParaRPr lang="tr-TR" b="1"/>
            </a:p>
          </p:txBody>
        </p:sp>
      </p:grpSp>
      <p:sp>
        <p:nvSpPr>
          <p:cNvPr id="25631" name="Text Box 31"/>
          <p:cNvSpPr txBox="1">
            <a:spLocks noChangeArrowheads="1"/>
          </p:cNvSpPr>
          <p:nvPr/>
        </p:nvSpPr>
        <p:spPr bwMode="auto">
          <a:xfrm>
            <a:off x="2627313" y="6092825"/>
            <a:ext cx="3246437" cy="366713"/>
          </a:xfrm>
          <a:prstGeom prst="rect">
            <a:avLst/>
          </a:prstGeom>
          <a:noFill/>
          <a:ln w="9525">
            <a:noFill/>
            <a:miter lim="800000"/>
            <a:headEnd/>
            <a:tailEnd/>
          </a:ln>
          <a:effectLst/>
        </p:spPr>
        <p:txBody>
          <a:bodyPr wrap="none">
            <a:spAutoFit/>
          </a:bodyPr>
          <a:lstStyle/>
          <a:p>
            <a:r>
              <a:rPr lang="tr-TR" b="1">
                <a:effectLst>
                  <a:outerShdw blurRad="38100" dist="38100" dir="2700000" algn="tl">
                    <a:srgbClr val="C0C0C0"/>
                  </a:outerShdw>
                </a:effectLst>
                <a:latin typeface="Trebuchet MS" pitchFamily="34" charset="0"/>
              </a:rPr>
              <a:t>Şekil 1.3:</a:t>
            </a:r>
            <a:r>
              <a:rPr lang="tr-TR">
                <a:latin typeface="Trebuchet MS" pitchFamily="34" charset="0"/>
              </a:rPr>
              <a:t> Veri Tabanı Sistemi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22238"/>
            <a:ext cx="7543800" cy="1074737"/>
          </a:xfrm>
        </p:spPr>
        <p:txBody>
          <a:bodyPr/>
          <a:lstStyle/>
          <a:p>
            <a:r>
              <a:rPr lang="tr-TR" sz="2300" b="0"/>
              <a:t/>
            </a:r>
            <a:br>
              <a:rPr lang="tr-TR" sz="2300" b="0"/>
            </a:br>
            <a:endParaRPr lang="tr-TR" sz="2300" b="0"/>
          </a:p>
        </p:txBody>
      </p:sp>
      <p:sp>
        <p:nvSpPr>
          <p:cNvPr id="44035" name="Rectangle 3"/>
          <p:cNvSpPr>
            <a:spLocks noGrp="1" noChangeArrowheads="1"/>
          </p:cNvSpPr>
          <p:nvPr>
            <p:ph type="body" idx="1"/>
          </p:nvPr>
        </p:nvSpPr>
        <p:spPr>
          <a:xfrm>
            <a:off x="457200" y="655638"/>
            <a:ext cx="8229600" cy="5942012"/>
          </a:xfrm>
        </p:spPr>
        <p:txBody>
          <a:bodyPr/>
          <a:lstStyle/>
          <a:p>
            <a:pPr>
              <a:lnSpc>
                <a:spcPct val="80000"/>
              </a:lnSpc>
              <a:buFont typeface="Wingdings" pitchFamily="2" charset="2"/>
              <a:buNone/>
            </a:pPr>
            <a:r>
              <a:rPr lang="tr-TR" sz="2400" b="1">
                <a:solidFill>
                  <a:schemeClr val="accent2"/>
                </a:solidFill>
              </a:rPr>
              <a:t>VYS’ler aşağıdaki bilgileri barındırmaktadır</a:t>
            </a:r>
          </a:p>
          <a:p>
            <a:pPr>
              <a:lnSpc>
                <a:spcPct val="80000"/>
              </a:lnSpc>
            </a:pPr>
            <a:r>
              <a:rPr lang="tr-TR" sz="2400"/>
              <a:t>İlişkili olan veriler (Collection of interrelated data)</a:t>
            </a:r>
          </a:p>
          <a:p>
            <a:pPr>
              <a:lnSpc>
                <a:spcPct val="80000"/>
              </a:lnSpc>
            </a:pPr>
            <a:r>
              <a:rPr lang="tr-TR" sz="2400"/>
              <a:t>Veriye ulaşmak için gerekli olan yazılımlar kümesi</a:t>
            </a:r>
          </a:p>
          <a:p>
            <a:pPr>
              <a:lnSpc>
                <a:spcPct val="80000"/>
              </a:lnSpc>
              <a:buFont typeface="Wingdings" pitchFamily="2" charset="2"/>
              <a:buNone/>
            </a:pPr>
            <a:r>
              <a:rPr lang="tr-TR" sz="2400" b="1">
                <a:solidFill>
                  <a:schemeClr val="accent2"/>
                </a:solidFill>
              </a:rPr>
              <a:t>Veritabanı Uygulamaları (Database Applications)</a:t>
            </a:r>
          </a:p>
          <a:p>
            <a:pPr>
              <a:lnSpc>
                <a:spcPct val="80000"/>
              </a:lnSpc>
            </a:pPr>
            <a:r>
              <a:rPr lang="tr-TR" sz="2400"/>
              <a:t>Bankalar: tüm işlemler / hareketler</a:t>
            </a:r>
          </a:p>
          <a:p>
            <a:pPr>
              <a:lnSpc>
                <a:spcPct val="80000"/>
              </a:lnSpc>
            </a:pPr>
            <a:r>
              <a:rPr lang="tr-TR" sz="2400"/>
              <a:t>Havayolları:rezervasyonlar, zaman programları</a:t>
            </a:r>
          </a:p>
          <a:p>
            <a:pPr>
              <a:lnSpc>
                <a:spcPct val="80000"/>
              </a:lnSpc>
            </a:pPr>
            <a:r>
              <a:rPr lang="tr-TR" sz="2400"/>
              <a:t>Üniversiteler:Kayıt, notlar</a:t>
            </a:r>
          </a:p>
          <a:p>
            <a:pPr>
              <a:lnSpc>
                <a:spcPct val="80000"/>
              </a:lnSpc>
            </a:pPr>
            <a:r>
              <a:rPr lang="tr-TR" sz="2400"/>
              <a:t>Satış: müşteriler,ürünler, alımlar</a:t>
            </a:r>
          </a:p>
          <a:p>
            <a:pPr>
              <a:lnSpc>
                <a:spcPct val="80000"/>
              </a:lnSpc>
            </a:pPr>
            <a:r>
              <a:rPr lang="tr-TR" sz="2400"/>
              <a:t>Çevrimiçi Perakendicileri:Sipariş Kayıtlar, Kişiselleştirilmiş</a:t>
            </a:r>
          </a:p>
          <a:p>
            <a:pPr>
              <a:lnSpc>
                <a:spcPct val="80000"/>
              </a:lnSpc>
              <a:buFont typeface="Wingdings" pitchFamily="2" charset="2"/>
              <a:buNone/>
            </a:pPr>
            <a:r>
              <a:rPr lang="tr-TR" sz="2400"/>
              <a:t>     tavsiyeler.</a:t>
            </a:r>
          </a:p>
          <a:p>
            <a:pPr>
              <a:lnSpc>
                <a:spcPct val="80000"/>
              </a:lnSpc>
            </a:pPr>
            <a:r>
              <a:rPr lang="tr-TR" sz="2400"/>
              <a:t>Üretim: imalat, stok, siparişler, tedarik ihtiyaçları</a:t>
            </a:r>
          </a:p>
          <a:p>
            <a:pPr>
              <a:lnSpc>
                <a:spcPct val="80000"/>
              </a:lnSpc>
            </a:pPr>
            <a:r>
              <a:rPr lang="tr-TR" sz="2400"/>
              <a:t>İnsan Kaynakları:personel kayıtları,maaşlar, vergi kesintileri</a:t>
            </a:r>
          </a:p>
          <a:p>
            <a:pPr>
              <a:lnSpc>
                <a:spcPct val="80000"/>
              </a:lnSpc>
              <a:buFont typeface="Wingdings" pitchFamily="2" charset="2"/>
              <a:buNone/>
            </a:pPr>
            <a:r>
              <a:rPr lang="tr-TR" sz="2400" b="1">
                <a:solidFill>
                  <a:schemeClr val="accent2"/>
                </a:solidFill>
              </a:rPr>
              <a:t>Veritabanları hayatımızın her alanında kullanılmaktadır.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8313" y="0"/>
            <a:ext cx="7543800" cy="1125538"/>
          </a:xfrm>
        </p:spPr>
        <p:txBody>
          <a:bodyPr/>
          <a:lstStyle/>
          <a:p>
            <a:r>
              <a:rPr lang="tr-TR" sz="2100"/>
              <a:t>ÖRNEK VERİ TABANI:</a:t>
            </a:r>
            <a:br>
              <a:rPr lang="tr-TR" sz="2100"/>
            </a:br>
            <a:endParaRPr lang="tr-TR" sz="2100"/>
          </a:p>
        </p:txBody>
      </p:sp>
      <p:sp>
        <p:nvSpPr>
          <p:cNvPr id="60419" name="Rectangle 3"/>
          <p:cNvSpPr>
            <a:spLocks noGrp="1" noChangeArrowheads="1"/>
          </p:cNvSpPr>
          <p:nvPr>
            <p:ph type="body" idx="1"/>
          </p:nvPr>
        </p:nvSpPr>
        <p:spPr>
          <a:xfrm>
            <a:off x="468313" y="3573463"/>
            <a:ext cx="8229600" cy="2557462"/>
          </a:xfrm>
        </p:spPr>
        <p:txBody>
          <a:bodyPr/>
          <a:lstStyle/>
          <a:p>
            <a:pPr>
              <a:lnSpc>
                <a:spcPct val="90000"/>
              </a:lnSpc>
            </a:pPr>
            <a:r>
              <a:rPr lang="tr-TR" sz="2600"/>
              <a:t>	</a:t>
            </a:r>
            <a:r>
              <a:rPr lang="tr-TR" sz="2000"/>
              <a:t>Bu veri tabanının </a:t>
            </a:r>
            <a:r>
              <a:rPr lang="tr-TR" sz="2000" b="1"/>
              <a:t>tanımlanması</a:t>
            </a:r>
            <a:r>
              <a:rPr lang="tr-TR" sz="2000"/>
              <a:t> için her dosya içindeki </a:t>
            </a:r>
            <a:r>
              <a:rPr lang="tr-TR" sz="2000" b="1"/>
              <a:t>kayıt yapıları</a:t>
            </a:r>
            <a:r>
              <a:rPr lang="tr-TR" sz="2000"/>
              <a:t>, kayıtlar içindeki bulunan</a:t>
            </a:r>
            <a:r>
              <a:rPr lang="tr-TR" sz="2000" b="1"/>
              <a:t> alanlar</a:t>
            </a:r>
            <a:r>
              <a:rPr lang="tr-TR" sz="2000"/>
              <a:t> ve bu alanların </a:t>
            </a:r>
            <a:r>
              <a:rPr lang="tr-TR" sz="2000" b="1"/>
              <a:t>tipleri</a:t>
            </a:r>
            <a:r>
              <a:rPr lang="tr-TR" sz="2000"/>
              <a:t> belirlenmelidir. Farklı dosyalar içindeki alanlar birbirleri ile ilişkili olabilirler. Ayrıca veri tabanı üzerinde bir işlem yapıldığında birçok dosyaya birden erişim gerekebilir.</a:t>
            </a:r>
          </a:p>
          <a:p>
            <a:pPr>
              <a:lnSpc>
                <a:spcPct val="90000"/>
              </a:lnSpc>
            </a:pPr>
            <a:r>
              <a:rPr lang="tr-TR" sz="2000"/>
              <a:t>	ÖĞRENCİ dosyasından öğrencinin adı, soyadı bilgileri listelenmek istenirse bunun için gerekli komut yazılır.</a:t>
            </a:r>
          </a:p>
        </p:txBody>
      </p:sp>
      <p:sp>
        <p:nvSpPr>
          <p:cNvPr id="60429" name="Line 13"/>
          <p:cNvSpPr>
            <a:spLocks noChangeShapeType="1"/>
          </p:cNvSpPr>
          <p:nvPr/>
        </p:nvSpPr>
        <p:spPr bwMode="auto">
          <a:xfrm>
            <a:off x="755650" y="2276475"/>
            <a:ext cx="0" cy="936625"/>
          </a:xfrm>
          <a:prstGeom prst="line">
            <a:avLst/>
          </a:prstGeom>
          <a:noFill/>
          <a:ln w="9525">
            <a:solidFill>
              <a:srgbClr val="000000"/>
            </a:solidFill>
            <a:round/>
            <a:headEnd/>
            <a:tailEnd/>
          </a:ln>
        </p:spPr>
        <p:txBody>
          <a:bodyPr/>
          <a:lstStyle/>
          <a:p>
            <a:endParaRPr lang="tr-TR"/>
          </a:p>
        </p:txBody>
      </p:sp>
      <p:sp>
        <p:nvSpPr>
          <p:cNvPr id="60428" name="Line 12"/>
          <p:cNvSpPr>
            <a:spLocks noChangeShapeType="1"/>
          </p:cNvSpPr>
          <p:nvPr/>
        </p:nvSpPr>
        <p:spPr bwMode="auto">
          <a:xfrm>
            <a:off x="755650" y="3213100"/>
            <a:ext cx="4895850" cy="0"/>
          </a:xfrm>
          <a:prstGeom prst="line">
            <a:avLst/>
          </a:prstGeom>
          <a:noFill/>
          <a:ln w="9525">
            <a:solidFill>
              <a:srgbClr val="000000"/>
            </a:solidFill>
            <a:round/>
            <a:headEnd/>
            <a:tailEnd/>
          </a:ln>
        </p:spPr>
        <p:txBody>
          <a:bodyPr/>
          <a:lstStyle/>
          <a:p>
            <a:endParaRPr lang="tr-TR"/>
          </a:p>
        </p:txBody>
      </p:sp>
      <p:sp>
        <p:nvSpPr>
          <p:cNvPr id="60427" name="Line 11"/>
          <p:cNvSpPr>
            <a:spLocks noChangeShapeType="1"/>
          </p:cNvSpPr>
          <p:nvPr/>
        </p:nvSpPr>
        <p:spPr bwMode="auto">
          <a:xfrm flipV="1">
            <a:off x="5651500" y="1700213"/>
            <a:ext cx="0" cy="1512887"/>
          </a:xfrm>
          <a:prstGeom prst="line">
            <a:avLst/>
          </a:prstGeom>
          <a:noFill/>
          <a:ln w="9525">
            <a:solidFill>
              <a:srgbClr val="000000"/>
            </a:solidFill>
            <a:round/>
            <a:headEnd/>
            <a:tailEnd/>
          </a:ln>
        </p:spPr>
        <p:txBody>
          <a:bodyPr/>
          <a:lstStyle/>
          <a:p>
            <a:endParaRPr lang="tr-TR"/>
          </a:p>
        </p:txBody>
      </p:sp>
      <p:sp>
        <p:nvSpPr>
          <p:cNvPr id="60426" name="Line 10"/>
          <p:cNvSpPr>
            <a:spLocks noChangeShapeType="1"/>
          </p:cNvSpPr>
          <p:nvPr/>
        </p:nvSpPr>
        <p:spPr bwMode="auto">
          <a:xfrm>
            <a:off x="773113" y="2276475"/>
            <a:ext cx="342900" cy="0"/>
          </a:xfrm>
          <a:prstGeom prst="line">
            <a:avLst/>
          </a:prstGeom>
          <a:noFill/>
          <a:ln w="9525">
            <a:solidFill>
              <a:srgbClr val="000000"/>
            </a:solidFill>
            <a:round/>
            <a:headEnd/>
            <a:tailEnd type="triangle" w="med" len="med"/>
          </a:ln>
        </p:spPr>
        <p:txBody>
          <a:bodyPr/>
          <a:lstStyle/>
          <a:p>
            <a:endParaRPr lang="tr-TR"/>
          </a:p>
        </p:txBody>
      </p:sp>
      <p:sp>
        <p:nvSpPr>
          <p:cNvPr id="60425" name="Line 9"/>
          <p:cNvSpPr>
            <a:spLocks noChangeShapeType="1"/>
          </p:cNvSpPr>
          <p:nvPr/>
        </p:nvSpPr>
        <p:spPr bwMode="auto">
          <a:xfrm>
            <a:off x="5651500" y="1700213"/>
            <a:ext cx="504825" cy="0"/>
          </a:xfrm>
          <a:prstGeom prst="line">
            <a:avLst/>
          </a:prstGeom>
          <a:noFill/>
          <a:ln w="9525">
            <a:solidFill>
              <a:srgbClr val="000000"/>
            </a:solidFill>
            <a:round/>
            <a:headEnd/>
            <a:tailEnd type="triangle" w="med" len="med"/>
          </a:ln>
        </p:spPr>
        <p:txBody>
          <a:bodyPr/>
          <a:lstStyle/>
          <a:p>
            <a:endParaRPr lang="tr-TR"/>
          </a:p>
        </p:txBody>
      </p:sp>
      <p:sp>
        <p:nvSpPr>
          <p:cNvPr id="60424" name="Line 8"/>
          <p:cNvSpPr>
            <a:spLocks noChangeShapeType="1"/>
          </p:cNvSpPr>
          <p:nvPr/>
        </p:nvSpPr>
        <p:spPr bwMode="auto">
          <a:xfrm flipV="1">
            <a:off x="3067050" y="5545138"/>
            <a:ext cx="0" cy="146050"/>
          </a:xfrm>
          <a:prstGeom prst="line">
            <a:avLst/>
          </a:prstGeom>
          <a:noFill/>
          <a:ln w="9525">
            <a:solidFill>
              <a:srgbClr val="000000"/>
            </a:solidFill>
            <a:round/>
            <a:headEnd/>
            <a:tailEnd/>
          </a:ln>
        </p:spPr>
        <p:txBody>
          <a:bodyPr/>
          <a:lstStyle/>
          <a:p>
            <a:endParaRPr lang="tr-TR"/>
          </a:p>
        </p:txBody>
      </p:sp>
      <p:sp>
        <p:nvSpPr>
          <p:cNvPr id="60423" name="Line 7"/>
          <p:cNvSpPr>
            <a:spLocks noChangeShapeType="1"/>
          </p:cNvSpPr>
          <p:nvPr/>
        </p:nvSpPr>
        <p:spPr bwMode="auto">
          <a:xfrm>
            <a:off x="3067050" y="5534025"/>
            <a:ext cx="228600" cy="0"/>
          </a:xfrm>
          <a:prstGeom prst="line">
            <a:avLst/>
          </a:prstGeom>
          <a:noFill/>
          <a:ln w="9525">
            <a:solidFill>
              <a:srgbClr val="000000"/>
            </a:solidFill>
            <a:round/>
            <a:headEnd/>
            <a:tailEnd type="triangle" w="med" len="med"/>
          </a:ln>
        </p:spPr>
        <p:txBody>
          <a:bodyPr/>
          <a:lstStyle/>
          <a:p>
            <a:endParaRPr lang="tr-TR"/>
          </a:p>
        </p:txBody>
      </p:sp>
      <p:sp>
        <p:nvSpPr>
          <p:cNvPr id="60430" name="Line 14"/>
          <p:cNvSpPr>
            <a:spLocks noChangeShapeType="1"/>
          </p:cNvSpPr>
          <p:nvPr/>
        </p:nvSpPr>
        <p:spPr bwMode="auto">
          <a:xfrm flipH="1">
            <a:off x="4572000" y="2276475"/>
            <a:ext cx="1368425" cy="0"/>
          </a:xfrm>
          <a:prstGeom prst="line">
            <a:avLst/>
          </a:prstGeom>
          <a:noFill/>
          <a:ln w="9525">
            <a:solidFill>
              <a:srgbClr val="000000"/>
            </a:solidFill>
            <a:round/>
            <a:headEnd/>
            <a:tailEnd type="triangle" w="med" len="med"/>
          </a:ln>
        </p:spPr>
        <p:txBody>
          <a:bodyPr/>
          <a:lstStyle/>
          <a:p>
            <a:endParaRPr lang="tr-TR"/>
          </a:p>
        </p:txBody>
      </p:sp>
      <p:sp>
        <p:nvSpPr>
          <p:cNvPr id="60431" name="Rectangle 15"/>
          <p:cNvSpPr>
            <a:spLocks noChangeArrowheads="1"/>
          </p:cNvSpPr>
          <p:nvPr/>
        </p:nvSpPr>
        <p:spPr bwMode="auto">
          <a:xfrm>
            <a:off x="592138" y="636588"/>
            <a:ext cx="9144000" cy="0"/>
          </a:xfrm>
          <a:prstGeom prst="rect">
            <a:avLst/>
          </a:prstGeom>
          <a:noFill/>
          <a:ln w="9525">
            <a:noFill/>
            <a:miter lim="800000"/>
            <a:headEnd/>
            <a:tailEnd/>
          </a:ln>
          <a:effectLst/>
        </p:spPr>
        <p:txBody>
          <a:bodyPr wrap="none" anchor="ctr">
            <a:spAutoFit/>
          </a:bodyPr>
          <a:lstStyle/>
          <a:p>
            <a:endParaRPr lang="tr-TR"/>
          </a:p>
        </p:txBody>
      </p:sp>
      <p:graphicFrame>
        <p:nvGraphicFramePr>
          <p:cNvPr id="60542" name="Group 126"/>
          <p:cNvGraphicFramePr>
            <a:graphicFrameLocks noGrp="1"/>
          </p:cNvGraphicFramePr>
          <p:nvPr/>
        </p:nvGraphicFramePr>
        <p:xfrm>
          <a:off x="1116013" y="1341438"/>
          <a:ext cx="1152525" cy="1528764"/>
        </p:xfrm>
        <a:graphic>
          <a:graphicData uri="http://schemas.openxmlformats.org/drawingml/2006/table">
            <a:tbl>
              <a:tblPr/>
              <a:tblGrid>
                <a:gridCol w="1152525"/>
              </a:tblGrid>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OGRENCI</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99"/>
                    </a:solidFill>
                  </a:tcPr>
                </a:tc>
              </a:tr>
              <a:tr h="254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ADI </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SOYADI</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NO</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SINIF</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BOLUM</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0501" name="Group 85"/>
          <p:cNvGraphicFramePr>
            <a:graphicFrameLocks noGrp="1"/>
          </p:cNvGraphicFramePr>
          <p:nvPr/>
        </p:nvGraphicFramePr>
        <p:xfrm>
          <a:off x="6156325" y="1341438"/>
          <a:ext cx="1081088" cy="1530352"/>
        </p:xfrm>
        <a:graphic>
          <a:graphicData uri="http://schemas.openxmlformats.org/drawingml/2006/table">
            <a:tbl>
              <a:tblPr/>
              <a:tblGrid>
                <a:gridCol w="1081088"/>
              </a:tblGrid>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KODLAR</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99"/>
                    </a:solidFill>
                  </a:tcPr>
                </a:tc>
              </a:tr>
              <a:tr h="254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OG_NO</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O_KODU</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VIZE</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FINAL</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ORT</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0505" name="Rectangle 89"/>
          <p:cNvSpPr>
            <a:spLocks noChangeArrowheads="1"/>
          </p:cNvSpPr>
          <p:nvPr/>
        </p:nvSpPr>
        <p:spPr bwMode="auto">
          <a:xfrm>
            <a:off x="611188" y="620713"/>
            <a:ext cx="715962" cy="0"/>
          </a:xfrm>
          <a:prstGeom prst="rect">
            <a:avLst/>
          </a:prstGeom>
          <a:noFill/>
          <a:ln w="9525">
            <a:noFill/>
            <a:miter lim="800000"/>
            <a:headEnd/>
            <a:tailEnd/>
          </a:ln>
          <a:effectLst/>
        </p:spPr>
        <p:txBody>
          <a:bodyPr wrap="none">
            <a:spAutoFit/>
          </a:bodyPr>
          <a:lstStyle/>
          <a:p>
            <a:endParaRPr lang="tr-TR"/>
          </a:p>
        </p:txBody>
      </p:sp>
      <p:graphicFrame>
        <p:nvGraphicFramePr>
          <p:cNvPr id="60540" name="Group 124"/>
          <p:cNvGraphicFramePr>
            <a:graphicFrameLocks noGrp="1"/>
          </p:cNvGraphicFramePr>
          <p:nvPr/>
        </p:nvGraphicFramePr>
        <p:xfrm>
          <a:off x="3419475" y="1341438"/>
          <a:ext cx="1152525" cy="1528764"/>
        </p:xfrm>
        <a:graphic>
          <a:graphicData uri="http://schemas.openxmlformats.org/drawingml/2006/table">
            <a:tbl>
              <a:tblPr/>
              <a:tblGrid>
                <a:gridCol w="1152525"/>
              </a:tblGrid>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DERSLER</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9999"/>
                    </a:solidFill>
                  </a:tcPr>
                </a:tc>
              </a:tr>
              <a:tr h="254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D_ADI</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D_KODU</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O_KODU</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5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KREDI</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54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chemeClr val="tx1"/>
                          </a:solidFill>
                          <a:effectLst/>
                          <a:latin typeface="Times New Roman" pitchFamily="18" charset="0"/>
                          <a:cs typeface="Times New Roman" pitchFamily="18" charset="0"/>
                        </a:rPr>
                        <a:t>BOLUM</a:t>
                      </a:r>
                      <a:endParaRPr kumimoji="0" lang="tr-TR" sz="18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0538" name="Rectangle 122"/>
          <p:cNvSpPr>
            <a:spLocks noChangeArrowheads="1"/>
          </p:cNvSpPr>
          <p:nvPr/>
        </p:nvSpPr>
        <p:spPr bwMode="auto">
          <a:xfrm>
            <a:off x="592138" y="5160963"/>
            <a:ext cx="9144000" cy="0"/>
          </a:xfrm>
          <a:prstGeom prst="rect">
            <a:avLst/>
          </a:prstGeom>
          <a:noFill/>
          <a:ln w="9525">
            <a:noFill/>
            <a:miter lim="800000"/>
            <a:headEnd/>
            <a:tailEnd/>
          </a:ln>
          <a:effectLst/>
        </p:spPr>
        <p:txBody>
          <a:bodyPr wrap="none" anchor="ctr">
            <a:spAutoFit/>
          </a:bodyPr>
          <a:lstStyle/>
          <a:p>
            <a:endParaRPr lang="tr-TR"/>
          </a:p>
        </p:txBody>
      </p:sp>
      <p:sp>
        <p:nvSpPr>
          <p:cNvPr id="60539" name="Rectangle 123"/>
          <p:cNvSpPr>
            <a:spLocks noChangeArrowheads="1"/>
          </p:cNvSpPr>
          <p:nvPr/>
        </p:nvSpPr>
        <p:spPr bwMode="auto">
          <a:xfrm>
            <a:off x="592138" y="5160963"/>
            <a:ext cx="9144000" cy="0"/>
          </a:xfrm>
          <a:prstGeom prst="rect">
            <a:avLst/>
          </a:prstGeom>
          <a:noFill/>
          <a:ln w="9525">
            <a:noFill/>
            <a:miter lim="800000"/>
            <a:headEnd/>
            <a:tailEnd/>
          </a:ln>
          <a:effectLst/>
        </p:spPr>
        <p:txBody>
          <a:bodyPr wrap="none" anchor="ctr">
            <a:spAutoFit/>
          </a:bodyPr>
          <a:lstStyle/>
          <a:p>
            <a:endParaRPr lang="tr-TR"/>
          </a:p>
        </p:txBody>
      </p:sp>
      <p:sp>
        <p:nvSpPr>
          <p:cNvPr id="60544" name="Line 128"/>
          <p:cNvSpPr>
            <a:spLocks noChangeShapeType="1"/>
          </p:cNvSpPr>
          <p:nvPr/>
        </p:nvSpPr>
        <p:spPr bwMode="auto">
          <a:xfrm flipV="1">
            <a:off x="5940425" y="1989138"/>
            <a:ext cx="0" cy="287337"/>
          </a:xfrm>
          <a:prstGeom prst="line">
            <a:avLst/>
          </a:prstGeom>
          <a:noFill/>
          <a:ln w="9525">
            <a:solidFill>
              <a:srgbClr val="000000"/>
            </a:solidFill>
            <a:round/>
            <a:headEnd/>
            <a:tailEnd/>
          </a:ln>
        </p:spPr>
        <p:txBody>
          <a:bodyPr/>
          <a:lstStyle/>
          <a:p>
            <a:endParaRPr lang="tr-TR"/>
          </a:p>
        </p:txBody>
      </p:sp>
      <p:sp>
        <p:nvSpPr>
          <p:cNvPr id="60545" name="Line 129"/>
          <p:cNvSpPr>
            <a:spLocks noChangeShapeType="1"/>
          </p:cNvSpPr>
          <p:nvPr/>
        </p:nvSpPr>
        <p:spPr bwMode="auto">
          <a:xfrm>
            <a:off x="5940425" y="1989138"/>
            <a:ext cx="228600" cy="0"/>
          </a:xfrm>
          <a:prstGeom prst="line">
            <a:avLst/>
          </a:prstGeom>
          <a:noFill/>
          <a:ln w="9525">
            <a:solidFill>
              <a:srgbClr val="000000"/>
            </a:solidFill>
            <a:round/>
            <a:headEnd/>
            <a:tailEnd type="triangle" w="med" len="med"/>
          </a:ln>
        </p:spPr>
        <p:txBody>
          <a:bodyPr/>
          <a:lstStyle/>
          <a:p>
            <a:endParaRPr 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2467</TotalTime>
  <Words>2607</Words>
  <PresentationFormat>Ekran Gösterisi (4:3)</PresentationFormat>
  <Paragraphs>241</Paragraphs>
  <Slides>33</Slides>
  <Notes>0</Notes>
  <HiddenSlides>0</HiddenSlides>
  <MMClips>0</MMClips>
  <ScaleCrop>false</ScaleCrop>
  <HeadingPairs>
    <vt:vector size="8" baseType="variant">
      <vt:variant>
        <vt:lpstr>Kullanılan Yazı Tipleri</vt:lpstr>
      </vt:variant>
      <vt:variant>
        <vt:i4>5</vt:i4>
      </vt:variant>
      <vt:variant>
        <vt:lpstr>Tema</vt:lpstr>
      </vt:variant>
      <vt:variant>
        <vt:i4>1</vt:i4>
      </vt:variant>
      <vt:variant>
        <vt:lpstr>Katıştırılmış OLE Hizmet Programları</vt:lpstr>
      </vt:variant>
      <vt:variant>
        <vt:i4>1</vt:i4>
      </vt:variant>
      <vt:variant>
        <vt:lpstr>Slayt Başlıkları</vt:lpstr>
      </vt:variant>
      <vt:variant>
        <vt:i4>33</vt:i4>
      </vt:variant>
    </vt:vector>
  </HeadingPairs>
  <TitlesOfParts>
    <vt:vector size="40" baseType="lpstr">
      <vt:lpstr>Arial</vt:lpstr>
      <vt:lpstr>Times New Roman</vt:lpstr>
      <vt:lpstr>Wingdings</vt:lpstr>
      <vt:lpstr>Trebuchet MS</vt:lpstr>
      <vt:lpstr>Calibri</vt:lpstr>
      <vt:lpstr>Network</vt:lpstr>
      <vt:lpstr>Microsoft Clip Gallery</vt:lpstr>
      <vt:lpstr>BÖLÜM 1</vt:lpstr>
      <vt:lpstr>Slayt 2</vt:lpstr>
      <vt:lpstr>Şekil 1.1:  VTYS Kalıbı</vt:lpstr>
      <vt:lpstr>Slayt 4</vt:lpstr>
      <vt:lpstr>Slayt 5</vt:lpstr>
      <vt:lpstr>1.1.Klasik Dosya (File) Sistemi</vt:lpstr>
      <vt:lpstr>1.2.Veritabanı Sistemi</vt:lpstr>
      <vt:lpstr> </vt:lpstr>
      <vt:lpstr>ÖRNEK VERİ TABANI: </vt:lpstr>
      <vt:lpstr>Slayt 10</vt:lpstr>
      <vt:lpstr>Slayt 11</vt:lpstr>
      <vt:lpstr>Slayt 12</vt:lpstr>
      <vt:lpstr>Slayt 13</vt:lpstr>
      <vt:lpstr>Slayt 14</vt:lpstr>
      <vt:lpstr>Slayt 15</vt:lpstr>
      <vt:lpstr>Slayt 16</vt:lpstr>
      <vt:lpstr>1.3.Veritabanı Nerelerde Kullanılır? </vt:lpstr>
      <vt:lpstr>1.4.Veritabanı Yönetim Sistemlerinin Sınıflandırılması</vt:lpstr>
      <vt:lpstr>1.4.1.1. Hiyerarşik Veritabanları</vt:lpstr>
      <vt:lpstr>1.4.1.2. Ağ Veritabanları</vt:lpstr>
      <vt:lpstr>1.4.1.3.İlişkisel Veritabanları</vt:lpstr>
      <vt:lpstr>1.4.1.4. Nesneye Yönelik Veritabanları </vt:lpstr>
      <vt:lpstr>Slayt 23</vt:lpstr>
      <vt:lpstr>Slayt 24</vt:lpstr>
      <vt:lpstr>1.4.1.5. Kullanıcı Sayısına Göre Veritabanı Yönetim Sistemleri</vt:lpstr>
      <vt:lpstr>1.5. Klasik Dosya Sisteminin Sakıncaları</vt:lpstr>
      <vt:lpstr>1.6. Veritabanı Sisteminin Yararları </vt:lpstr>
      <vt:lpstr>1.7 Veritabanı Sisteminin Sakıncaları </vt:lpstr>
      <vt:lpstr>1.8.Bilinen VTYS Programları </vt:lpstr>
      <vt:lpstr>Slayt 30</vt:lpstr>
      <vt:lpstr>Slayt 31</vt:lpstr>
      <vt:lpstr>1.9. Proje ve VTYS Arasındaki İlişki</vt:lpstr>
      <vt:lpstr>Slayt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2012-04-25T13:30:09Z</dcterms:created>
  <dcterms:modified xsi:type="dcterms:W3CDTF">2012-05-20T15:29:59Z</dcterms:modified>
</cp:coreProperties>
</file>