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8" r:id="rId24"/>
    <p:sldId id="281" r:id="rId25"/>
    <p:sldId id="280" r:id="rId26"/>
    <p:sldId id="279" r:id="rId27"/>
    <p:sldId id="282" r:id="rId28"/>
    <p:sldId id="284" r:id="rId29"/>
    <p:sldId id="283" r:id="rId30"/>
    <p:sldId id="285" r:id="rId31"/>
    <p:sldId id="286" r:id="rId32"/>
    <p:sldId id="287" r:id="rId33"/>
    <p:sldId id="288" r:id="rId34"/>
    <p:sldId id="289" r:id="rId35"/>
    <p:sldId id="290" r:id="rId36"/>
    <p:sldId id="291" r:id="rId37"/>
    <p:sldId id="292" r:id="rId38"/>
    <p:sldId id="293" r:id="rId39"/>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7D8F8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Başlık Slaydı">
    <p:bg>
      <p:bgPr>
        <a:solidFill>
          <a:schemeClr val="tx1"/>
        </a:solidFill>
        <a:effectLst/>
      </p:bgPr>
    </p:bg>
    <p:spTree>
      <p:nvGrpSpPr>
        <p:cNvPr id="1" name=""/>
        <p:cNvGrpSpPr/>
        <p:nvPr/>
      </p:nvGrpSpPr>
      <p:grpSpPr>
        <a:xfrm>
          <a:off x="0" y="0"/>
          <a:ext cx="0" cy="0"/>
          <a:chOff x="0" y="0"/>
          <a:chExt cx="0" cy="0"/>
        </a:xfrm>
      </p:grpSpPr>
      <p:grpSp>
        <p:nvGrpSpPr>
          <p:cNvPr id="4" name="Group 8"/>
          <p:cNvGrpSpPr>
            <a:grpSpLocks/>
          </p:cNvGrpSpPr>
          <p:nvPr/>
        </p:nvGrpSpPr>
        <p:grpSpPr bwMode="auto">
          <a:xfrm>
            <a:off x="-1588" y="0"/>
            <a:ext cx="9144001" cy="6858000"/>
            <a:chOff x="-1574" y="0"/>
            <a:chExt cx="9144000" cy="6858000"/>
          </a:xfrm>
        </p:grpSpPr>
        <p:pic>
          <p:nvPicPr>
            <p:cNvPr id="5" name="Rectangle 6"/>
            <p:cNvPicPr>
              <a:picLocks noChangeAspect="1"/>
            </p:cNvPicPr>
            <p:nvPr/>
          </p:nvPicPr>
          <p:blipFill>
            <a:blip r:embed="rId2" cstate="print">
              <a:lum bright="-10000"/>
            </a:blip>
            <a:srcRect/>
            <a:stretch>
              <a:fillRect/>
            </a:stretch>
          </p:blipFill>
          <p:spPr bwMode="auto">
            <a:xfrm>
              <a:off x="-1574" y="381000"/>
              <a:ext cx="9144000" cy="6093619"/>
            </a:xfrm>
            <a:prstGeom prst="rect">
              <a:avLst/>
            </a:prstGeom>
            <a:noFill/>
            <a:ln w="9525">
              <a:noFill/>
              <a:miter lim="800000"/>
              <a:headEnd/>
              <a:tailEnd/>
            </a:ln>
          </p:spPr>
        </p:pic>
        <p:sp>
          <p:nvSpPr>
            <p:cNvPr id="6" name="Rectangle 10"/>
            <p:cNvSpPr/>
            <p:nvPr userDrawn="1"/>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11"/>
            <p:cNvSpPr/>
            <p:nvPr userDrawn="1"/>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8" name="Straight Connector 14"/>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21" name="Shape 20"/>
          <p:cNvSpPr>
            <a:spLocks noGrp="1"/>
          </p:cNvSpPr>
          <p:nvPr>
            <p:ph type="title"/>
          </p:nvPr>
        </p:nvSpPr>
        <p:spPr>
          <a:xfrm>
            <a:off x="704850" y="4495800"/>
            <a:ext cx="7772400" cy="1362075"/>
          </a:xfrm>
          <a:prstGeom prst="rect">
            <a:avLst/>
          </a:prstGeom>
        </p:spPr>
        <p:txBody>
          <a:bodyPr anchor="t"/>
          <a:lstStyle>
            <a:lvl1pPr algn="ctr">
              <a:defRPr sz="4000" b="0" cap="none" baseline="0">
                <a:solidFill>
                  <a:schemeClr val="tx1"/>
                </a:solidFill>
                <a:effectLst>
                  <a:outerShdw blurRad="50800" dist="50800" dir="2700000" algn="tl" rotWithShape="0">
                    <a:srgbClr val="000000">
                      <a:alpha val="43137"/>
                    </a:srgbClr>
                  </a:outerShdw>
                </a:effectLst>
              </a:defRPr>
            </a:lvl1pPr>
          </a:lstStyle>
          <a:p>
            <a:r>
              <a:rPr lang="tr-TR" smtClean="0"/>
              <a:t>Asıl başlık stili için tıklatın</a:t>
            </a:r>
            <a:endParaRPr lang="en-US"/>
          </a:p>
        </p:txBody>
      </p:sp>
      <p:sp>
        <p:nvSpPr>
          <p:cNvPr id="3" name="Subtitle 2"/>
          <p:cNvSpPr>
            <a:spLocks noGrp="1"/>
          </p:cNvSpPr>
          <p:nvPr>
            <p:ph type="subTitle" idx="1"/>
          </p:nvPr>
        </p:nvSpPr>
        <p:spPr>
          <a:xfrm>
            <a:off x="1371600" y="2667000"/>
            <a:ext cx="6400800" cy="1752600"/>
          </a:xfrm>
        </p:spPr>
        <p:txBody>
          <a:bodyPr anchor="b" anchorCtr="0"/>
          <a:lstStyle>
            <a:lvl1pPr marL="0" indent="0" algn="ctr">
              <a:buNone/>
              <a:defRPr>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aşlık ve İçerik">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Rectangle 6"/>
          <p:cNvSpPr>
            <a:spLocks noGrp="1"/>
          </p:cNvSpPr>
          <p:nvPr>
            <p:ph type="title"/>
          </p:nvPr>
        </p:nvSpPr>
        <p:spPr/>
        <p:txBody>
          <a:bodyPr/>
          <a:lstStyle/>
          <a:p>
            <a:r>
              <a:rPr lang="tr-TR" smtClean="0"/>
              <a:t>Asıl başlık stili için tıklatın</a:t>
            </a:r>
            <a:endParaRPr lang="en-US"/>
          </a:p>
        </p:txBody>
      </p:sp>
      <p:sp>
        <p:nvSpPr>
          <p:cNvPr id="4" name="Date Placeholder 3"/>
          <p:cNvSpPr>
            <a:spLocks noGrp="1"/>
          </p:cNvSpPr>
          <p:nvPr>
            <p:ph type="dt" sz="half" idx="10"/>
          </p:nvPr>
        </p:nvSpPr>
        <p:spPr/>
        <p:txBody>
          <a:bodyPr/>
          <a:lstStyle>
            <a:lvl1pPr>
              <a:defRPr/>
            </a:lvl1pPr>
          </a:lstStyle>
          <a:p>
            <a:pPr>
              <a:defRPr/>
            </a:pPr>
            <a:fld id="{F626E4D3-9EAE-4706-8790-96B116412629}" type="datetimeFigureOut">
              <a:rPr lang="tr-TR"/>
              <a:pPr>
                <a:defRPr/>
              </a:pPr>
              <a:t>20.05.2012</a:t>
            </a:fld>
            <a:endParaRPr lang="tr-TR"/>
          </a:p>
        </p:txBody>
      </p:sp>
      <p:sp>
        <p:nvSpPr>
          <p:cNvPr id="5" name="Footer Placeholder 4"/>
          <p:cNvSpPr>
            <a:spLocks noGrp="1"/>
          </p:cNvSpPr>
          <p:nvPr>
            <p:ph type="ftr" sz="quarter" idx="11"/>
          </p:nvPr>
        </p:nvSpPr>
        <p:spPr/>
        <p:txBody>
          <a:bodyPr/>
          <a:lstStyle>
            <a:lvl1pPr>
              <a:defRPr/>
            </a:lvl1pPr>
          </a:lstStyle>
          <a:p>
            <a:pPr>
              <a:defRPr/>
            </a:pPr>
            <a:endParaRPr lang="tr-TR"/>
          </a:p>
        </p:txBody>
      </p:sp>
      <p:sp>
        <p:nvSpPr>
          <p:cNvPr id="6" name="Slide Number Placeholder 5"/>
          <p:cNvSpPr>
            <a:spLocks noGrp="1"/>
          </p:cNvSpPr>
          <p:nvPr>
            <p:ph type="sldNum" sz="quarter" idx="12"/>
          </p:nvPr>
        </p:nvSpPr>
        <p:spPr/>
        <p:txBody>
          <a:bodyPr/>
          <a:lstStyle>
            <a:lvl1pPr>
              <a:defRPr/>
            </a:lvl1pPr>
          </a:lstStyle>
          <a:p>
            <a:pPr>
              <a:defRPr/>
            </a:pPr>
            <a:fld id="{394D74B5-09F5-47EB-9B3C-BF41517086FE}"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tx1"/>
        </a:solidFill>
        <a:effectLst/>
      </p:bgPr>
    </p:bg>
    <p:spTree>
      <p:nvGrpSpPr>
        <p:cNvPr id="1" name=""/>
        <p:cNvGrpSpPr/>
        <p:nvPr/>
      </p:nvGrpSpPr>
      <p:grpSpPr>
        <a:xfrm>
          <a:off x="0" y="0"/>
          <a:ext cx="0" cy="0"/>
          <a:chOff x="0" y="0"/>
          <a:chExt cx="0" cy="0"/>
        </a:xfrm>
      </p:grpSpPr>
      <p:grpSp>
        <p:nvGrpSpPr>
          <p:cNvPr id="4" name="Group 8"/>
          <p:cNvGrpSpPr>
            <a:grpSpLocks/>
          </p:cNvGrpSpPr>
          <p:nvPr/>
        </p:nvGrpSpPr>
        <p:grpSpPr bwMode="auto">
          <a:xfrm>
            <a:off x="-1588" y="0"/>
            <a:ext cx="9145588" cy="6858000"/>
            <a:chOff x="-1574" y="0"/>
            <a:chExt cx="9145574" cy="6858000"/>
          </a:xfrm>
        </p:grpSpPr>
        <p:sp>
          <p:nvSpPr>
            <p:cNvPr id="5" name="Rectangle 17"/>
            <p:cNvSpPr/>
            <p:nvPr userDrawn="1"/>
          </p:nvSpPr>
          <p:spPr>
            <a:xfrm>
              <a:off x="0" y="381000"/>
              <a:ext cx="9144000" cy="6096000"/>
            </a:xfrm>
            <a:prstGeom prst="rect">
              <a:avLst/>
            </a:prstGeom>
            <a:gradFill>
              <a:gsLst>
                <a:gs pos="0">
                  <a:schemeClr val="accent1">
                    <a:tint val="40000"/>
                  </a:schemeClr>
                </a:gs>
                <a:gs pos="100000">
                  <a:schemeClr val="accent1">
                    <a:shade val="75000"/>
                  </a:schemeClr>
                </a:gs>
              </a:gsLst>
              <a:path path="circle">
                <a:fillToRect l="100000" t="100000" r="100000" b="100000"/>
              </a:path>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9"/>
            <p:cNvSpPr/>
            <p:nvPr userDrawn="1"/>
          </p:nvSpPr>
          <p:spPr>
            <a:xfrm>
              <a:off x="-1574" y="0"/>
              <a:ext cx="9143987"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14"/>
            <p:cNvSpPr/>
            <p:nvPr userDrawn="1"/>
          </p:nvSpPr>
          <p:spPr>
            <a:xfrm>
              <a:off x="-1574" y="6553200"/>
              <a:ext cx="9143987"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8" name="Straight Connector 15"/>
            <p:cNvCxnSpPr/>
            <p:nvPr/>
          </p:nvCxnSpPr>
          <p:spPr>
            <a:xfrm>
              <a:off x="-1574" y="381000"/>
              <a:ext cx="9143987"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16"/>
            <p:cNvCxnSpPr/>
            <p:nvPr/>
          </p:nvCxnSpPr>
          <p:spPr>
            <a:xfrm>
              <a:off x="-1574" y="6477000"/>
              <a:ext cx="9143987"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2" name="Shape 1"/>
          <p:cNvSpPr>
            <a:spLocks noGrp="1"/>
          </p:cNvSpPr>
          <p:nvPr>
            <p:ph type="title"/>
          </p:nvPr>
        </p:nvSpPr>
        <p:spPr>
          <a:xfrm>
            <a:off x="722313" y="4505325"/>
            <a:ext cx="7772400" cy="1362075"/>
          </a:xfrm>
          <a:prstGeom prst="rect">
            <a:avLst/>
          </a:prstGeom>
        </p:spPr>
        <p:txBody>
          <a:bodyPr anchor="t"/>
          <a:lstStyle>
            <a:lvl1pPr algn="ctr">
              <a:defRPr sz="4000" b="0" cap="none" baseline="0">
                <a:solidFill>
                  <a:schemeClr val="tx1"/>
                </a:solidFill>
                <a:effectLst>
                  <a:outerShdw blurRad="50800" dist="50800" dir="2700000" algn="tl" rotWithShape="0">
                    <a:srgbClr val="000000">
                      <a:alpha val="43137"/>
                    </a:srgbClr>
                  </a:outerShdw>
                </a:effectLst>
              </a:defRPr>
            </a:lvl1pPr>
          </a:lstStyle>
          <a:p>
            <a:r>
              <a:rPr lang="tr-TR" smtClean="0"/>
              <a:t>Asıl başlık stili için tıklatın</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ki İçerik">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8" name="Rectangle 7"/>
          <p:cNvSpPr>
            <a:spLocks noGrp="1"/>
          </p:cNvSpPr>
          <p:nvPr>
            <p:ph type="title"/>
          </p:nvPr>
        </p:nvSpPr>
        <p:spPr/>
        <p:txBody>
          <a:bodyPr/>
          <a:lstStyle/>
          <a:p>
            <a:r>
              <a:rPr lang="tr-TR" smtClean="0"/>
              <a:t>Asıl başlık stili için tıklatın</a:t>
            </a:r>
            <a:endParaRPr lang="en-US"/>
          </a:p>
        </p:txBody>
      </p:sp>
      <p:sp>
        <p:nvSpPr>
          <p:cNvPr id="5" name="Date Placeholder 3"/>
          <p:cNvSpPr>
            <a:spLocks noGrp="1"/>
          </p:cNvSpPr>
          <p:nvPr>
            <p:ph type="dt" sz="half" idx="10"/>
          </p:nvPr>
        </p:nvSpPr>
        <p:spPr/>
        <p:txBody>
          <a:bodyPr/>
          <a:lstStyle>
            <a:lvl1pPr>
              <a:defRPr/>
            </a:lvl1pPr>
          </a:lstStyle>
          <a:p>
            <a:pPr>
              <a:defRPr/>
            </a:pPr>
            <a:fld id="{4AD6B593-7511-4AF9-A3C4-551F8881E720}" type="datetimeFigureOut">
              <a:rPr lang="tr-TR"/>
              <a:pPr>
                <a:defRPr/>
              </a:pPr>
              <a:t>20.05.2012</a:t>
            </a:fld>
            <a:endParaRPr lang="tr-TR"/>
          </a:p>
        </p:txBody>
      </p:sp>
      <p:sp>
        <p:nvSpPr>
          <p:cNvPr id="6" name="Footer Placeholder 4"/>
          <p:cNvSpPr>
            <a:spLocks noGrp="1"/>
          </p:cNvSpPr>
          <p:nvPr>
            <p:ph type="ftr" sz="quarter" idx="11"/>
          </p:nvPr>
        </p:nvSpPr>
        <p:spPr/>
        <p:txBody>
          <a:bodyPr/>
          <a:lstStyle>
            <a:lvl1pPr>
              <a:defRPr/>
            </a:lvl1pPr>
          </a:lstStyle>
          <a:p>
            <a:pPr>
              <a:defRPr/>
            </a:pPr>
            <a:endParaRPr lang="tr-TR"/>
          </a:p>
        </p:txBody>
      </p:sp>
      <p:sp>
        <p:nvSpPr>
          <p:cNvPr id="7" name="Slide Number Placeholder 5"/>
          <p:cNvSpPr>
            <a:spLocks noGrp="1"/>
          </p:cNvSpPr>
          <p:nvPr>
            <p:ph type="sldNum" sz="quarter" idx="12"/>
          </p:nvPr>
        </p:nvSpPr>
        <p:spPr/>
        <p:txBody>
          <a:bodyPr/>
          <a:lstStyle>
            <a:lvl1pPr>
              <a:defRPr/>
            </a:lvl1pPr>
          </a:lstStyle>
          <a:p>
            <a:pPr>
              <a:defRPr/>
            </a:pPr>
            <a:fld id="{14ED5259-B088-475B-BC4B-B216BB1AF04B}"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10" name="Rectangle 9"/>
          <p:cNvSpPr>
            <a:spLocks noGrp="1"/>
          </p:cNvSpPr>
          <p:nvPr>
            <p:ph type="title"/>
          </p:nvPr>
        </p:nvSpPr>
        <p:spPr/>
        <p:txBody>
          <a:bodyPr/>
          <a:lstStyle/>
          <a:p>
            <a:r>
              <a:rPr lang="tr-TR" smtClean="0"/>
              <a:t>Asıl başlık stili için tıklatın</a:t>
            </a:r>
            <a:endParaRPr lang="en-US"/>
          </a:p>
        </p:txBody>
      </p:sp>
      <p:sp>
        <p:nvSpPr>
          <p:cNvPr id="7" name="Date Placeholder 3"/>
          <p:cNvSpPr>
            <a:spLocks noGrp="1"/>
          </p:cNvSpPr>
          <p:nvPr>
            <p:ph type="dt" sz="half" idx="10"/>
          </p:nvPr>
        </p:nvSpPr>
        <p:spPr/>
        <p:txBody>
          <a:bodyPr/>
          <a:lstStyle>
            <a:lvl1pPr>
              <a:defRPr/>
            </a:lvl1pPr>
          </a:lstStyle>
          <a:p>
            <a:pPr>
              <a:defRPr/>
            </a:pPr>
            <a:fld id="{87D1AA2B-67D4-4A1E-873B-1C2AAC2B2C4E}" type="datetimeFigureOut">
              <a:rPr lang="tr-TR"/>
              <a:pPr>
                <a:defRPr/>
              </a:pPr>
              <a:t>20.05.2012</a:t>
            </a:fld>
            <a:endParaRPr lang="tr-TR"/>
          </a:p>
        </p:txBody>
      </p:sp>
      <p:sp>
        <p:nvSpPr>
          <p:cNvPr id="8" name="Footer Placeholder 4"/>
          <p:cNvSpPr>
            <a:spLocks noGrp="1"/>
          </p:cNvSpPr>
          <p:nvPr>
            <p:ph type="ftr" sz="quarter" idx="11"/>
          </p:nvPr>
        </p:nvSpPr>
        <p:spPr/>
        <p:txBody>
          <a:bodyPr/>
          <a:lstStyle>
            <a:lvl1pPr>
              <a:defRPr/>
            </a:lvl1pPr>
          </a:lstStyle>
          <a:p>
            <a:pPr>
              <a:defRPr/>
            </a:pPr>
            <a:endParaRPr lang="tr-TR"/>
          </a:p>
        </p:txBody>
      </p:sp>
      <p:sp>
        <p:nvSpPr>
          <p:cNvPr id="9" name="Slide Number Placeholder 5"/>
          <p:cNvSpPr>
            <a:spLocks noGrp="1"/>
          </p:cNvSpPr>
          <p:nvPr>
            <p:ph type="sldNum" sz="quarter" idx="12"/>
          </p:nvPr>
        </p:nvSpPr>
        <p:spPr/>
        <p:txBody>
          <a:bodyPr/>
          <a:lstStyle>
            <a:lvl1pPr>
              <a:defRPr/>
            </a:lvl1pPr>
          </a:lstStyle>
          <a:p>
            <a:pPr>
              <a:defRPr/>
            </a:pPr>
            <a:fld id="{60A8FDE7-9BD7-4BE8-9735-BAC0F399E91B}"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Yalnızca Başlık">
    <p:spTree>
      <p:nvGrpSpPr>
        <p:cNvPr id="1" name=""/>
        <p:cNvGrpSpPr/>
        <p:nvPr/>
      </p:nvGrpSpPr>
      <p:grpSpPr>
        <a:xfrm>
          <a:off x="0" y="0"/>
          <a:ext cx="0" cy="0"/>
          <a:chOff x="0" y="0"/>
          <a:chExt cx="0" cy="0"/>
        </a:xfrm>
      </p:grpSpPr>
      <p:sp>
        <p:nvSpPr>
          <p:cNvPr id="6" name="Rectangle 5"/>
          <p:cNvSpPr>
            <a:spLocks noGrp="1"/>
          </p:cNvSpPr>
          <p:nvPr>
            <p:ph type="title"/>
          </p:nvPr>
        </p:nvSpPr>
        <p:spPr/>
        <p:txBody>
          <a:bodyPr/>
          <a:lstStyle/>
          <a:p>
            <a:r>
              <a:rPr lang="tr-TR" smtClean="0"/>
              <a:t>Asıl başlık stili için tıklatın</a:t>
            </a:r>
            <a:endParaRPr lang="en-US"/>
          </a:p>
        </p:txBody>
      </p:sp>
      <p:sp>
        <p:nvSpPr>
          <p:cNvPr id="3" name="Date Placeholder 3"/>
          <p:cNvSpPr>
            <a:spLocks noGrp="1"/>
          </p:cNvSpPr>
          <p:nvPr>
            <p:ph type="dt" sz="half" idx="10"/>
          </p:nvPr>
        </p:nvSpPr>
        <p:spPr/>
        <p:txBody>
          <a:bodyPr/>
          <a:lstStyle>
            <a:lvl1pPr>
              <a:defRPr/>
            </a:lvl1pPr>
          </a:lstStyle>
          <a:p>
            <a:pPr>
              <a:defRPr/>
            </a:pPr>
            <a:fld id="{25E86345-D0BF-49BB-B381-F1697AB4941F}" type="datetimeFigureOut">
              <a:rPr lang="tr-TR"/>
              <a:pPr>
                <a:defRPr/>
              </a:pPr>
              <a:t>20.05.2012</a:t>
            </a:fld>
            <a:endParaRPr lang="tr-TR"/>
          </a:p>
        </p:txBody>
      </p:sp>
      <p:sp>
        <p:nvSpPr>
          <p:cNvPr id="4" name="Footer Placeholder 4"/>
          <p:cNvSpPr>
            <a:spLocks noGrp="1"/>
          </p:cNvSpPr>
          <p:nvPr>
            <p:ph type="ftr" sz="quarter" idx="11"/>
          </p:nvPr>
        </p:nvSpPr>
        <p:spPr/>
        <p:txBody>
          <a:bodyPr/>
          <a:lstStyle>
            <a:lvl1pPr>
              <a:defRPr/>
            </a:lvl1pPr>
          </a:lstStyle>
          <a:p>
            <a:pPr>
              <a:defRPr/>
            </a:pPr>
            <a:endParaRPr lang="tr-TR"/>
          </a:p>
        </p:txBody>
      </p:sp>
      <p:sp>
        <p:nvSpPr>
          <p:cNvPr id="5" name="Slide Number Placeholder 5"/>
          <p:cNvSpPr>
            <a:spLocks noGrp="1"/>
          </p:cNvSpPr>
          <p:nvPr>
            <p:ph type="sldNum" sz="quarter" idx="12"/>
          </p:nvPr>
        </p:nvSpPr>
        <p:spPr/>
        <p:txBody>
          <a:bodyPr/>
          <a:lstStyle>
            <a:lvl1pPr>
              <a:defRPr/>
            </a:lvl1pPr>
          </a:lstStyle>
          <a:p>
            <a:pPr>
              <a:defRPr/>
            </a:pPr>
            <a:fld id="{F6BF156A-45FE-4193-B89E-151C1741DA04}" type="slidenum">
              <a:rPr lang="tr-TR"/>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tr-TR"/>
          </a:p>
        </p:txBody>
      </p:sp>
      <p:sp>
        <p:nvSpPr>
          <p:cNvPr id="3" name="Footer Placeholder 2"/>
          <p:cNvSpPr>
            <a:spLocks noGrp="1"/>
          </p:cNvSpPr>
          <p:nvPr>
            <p:ph type="ftr" sz="quarter" idx="11"/>
          </p:nvPr>
        </p:nvSpPr>
        <p:spPr/>
        <p:txBody>
          <a:bodyPr/>
          <a:lstStyle>
            <a:lvl1pPr>
              <a:defRPr/>
            </a:lvl1pPr>
          </a:lstStyle>
          <a:p>
            <a:pPr>
              <a:defRPr/>
            </a:pPr>
            <a:endParaRPr lang="tr-TR"/>
          </a:p>
        </p:txBody>
      </p:sp>
      <p:sp>
        <p:nvSpPr>
          <p:cNvPr id="4" name="Slide Number Placeholder 3"/>
          <p:cNvSpPr>
            <a:spLocks noGrp="1"/>
          </p:cNvSpPr>
          <p:nvPr>
            <p:ph type="sldNum" sz="quarter" idx="12"/>
          </p:nvPr>
        </p:nvSpPr>
        <p:spPr/>
        <p:txBody>
          <a:bodyPr/>
          <a:lstStyle>
            <a:lvl1pPr>
              <a:defRPr/>
            </a:lvl1pPr>
          </a:lstStyle>
          <a:p>
            <a:pPr>
              <a:defRPr/>
            </a:pPr>
            <a:fld id="{9377A507-7A2C-4920-AAD9-A375A7D537A6}"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aşlıklı İçerik">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1"/>
            <a:ext cx="5111750" cy="4525963"/>
          </a:xfrm>
        </p:spPr>
        <p:txBody>
          <a:bodyPr/>
          <a:lstStyle>
            <a:lvl1pPr>
              <a:defRPr sz="3200">
                <a:solidFill>
                  <a:schemeClr val="tx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Text Placeholder 3"/>
          <p:cNvSpPr>
            <a:spLocks noGrp="1"/>
          </p:cNvSpPr>
          <p:nvPr>
            <p:ph type="body" sz="half" idx="2"/>
          </p:nvPr>
        </p:nvSpPr>
        <p:spPr>
          <a:xfrm>
            <a:off x="457201" y="1600201"/>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9" name="Rectangle 8"/>
          <p:cNvSpPr>
            <a:spLocks noGrp="1"/>
          </p:cNvSpPr>
          <p:nvPr>
            <p:ph type="title"/>
          </p:nvPr>
        </p:nvSpPr>
        <p:spPr/>
        <p:txBody>
          <a:bodyPr/>
          <a:lstStyle/>
          <a:p>
            <a:r>
              <a:rPr lang="tr-TR" smtClean="0"/>
              <a:t>Asıl başlık stili için tıklatın</a:t>
            </a:r>
            <a:endParaRPr lang="en-US"/>
          </a:p>
        </p:txBody>
      </p:sp>
      <p:sp>
        <p:nvSpPr>
          <p:cNvPr id="5" name="Date Placeholder 3"/>
          <p:cNvSpPr>
            <a:spLocks noGrp="1"/>
          </p:cNvSpPr>
          <p:nvPr>
            <p:ph type="dt" sz="half" idx="10"/>
          </p:nvPr>
        </p:nvSpPr>
        <p:spPr/>
        <p:txBody>
          <a:bodyPr/>
          <a:lstStyle>
            <a:lvl1pPr>
              <a:defRPr/>
            </a:lvl1pPr>
          </a:lstStyle>
          <a:p>
            <a:pPr>
              <a:defRPr/>
            </a:pPr>
            <a:fld id="{2B2C5841-8732-49C0-B30C-8D3F087D4E2D}" type="datetimeFigureOut">
              <a:rPr lang="tr-TR"/>
              <a:pPr>
                <a:defRPr/>
              </a:pPr>
              <a:t>20.05.2012</a:t>
            </a:fld>
            <a:endParaRPr lang="tr-TR"/>
          </a:p>
        </p:txBody>
      </p:sp>
      <p:sp>
        <p:nvSpPr>
          <p:cNvPr id="6" name="Footer Placeholder 4"/>
          <p:cNvSpPr>
            <a:spLocks noGrp="1"/>
          </p:cNvSpPr>
          <p:nvPr>
            <p:ph type="ftr" sz="quarter" idx="11"/>
          </p:nvPr>
        </p:nvSpPr>
        <p:spPr/>
        <p:txBody>
          <a:bodyPr/>
          <a:lstStyle>
            <a:lvl1pPr>
              <a:defRPr/>
            </a:lvl1pPr>
          </a:lstStyle>
          <a:p>
            <a:pPr>
              <a:defRPr/>
            </a:pPr>
            <a:endParaRPr lang="tr-TR"/>
          </a:p>
        </p:txBody>
      </p:sp>
      <p:sp>
        <p:nvSpPr>
          <p:cNvPr id="7" name="Slide Number Placeholder 5"/>
          <p:cNvSpPr>
            <a:spLocks noGrp="1"/>
          </p:cNvSpPr>
          <p:nvPr>
            <p:ph type="sldNum" sz="quarter" idx="12"/>
          </p:nvPr>
        </p:nvSpPr>
        <p:spPr/>
        <p:txBody>
          <a:bodyPr/>
          <a:lstStyle>
            <a:lvl1pPr>
              <a:defRPr/>
            </a:lvl1pPr>
          </a:lstStyle>
          <a:p>
            <a:pPr>
              <a:defRPr/>
            </a:pPr>
            <a:fld id="{844536D9-6D9B-41E9-9F16-C9CAADA2F9D2}"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Shape 1"/>
          <p:cNvSpPr>
            <a:spLocks noGrp="1"/>
          </p:cNvSpPr>
          <p:nvPr>
            <p:ph type="title"/>
          </p:nvPr>
        </p:nvSpPr>
        <p:spPr>
          <a:xfrm>
            <a:off x="1792288" y="4800600"/>
            <a:ext cx="5486400" cy="566738"/>
          </a:xfrm>
          <a:prstGeom prst="rect">
            <a:avLst/>
          </a:prstGeom>
        </p:spPr>
        <p:txBody>
          <a:bodyPr anchor="b"/>
          <a:lstStyle>
            <a:lvl1pPr algn="l">
              <a:defRPr sz="2000" b="0">
                <a:solidFill>
                  <a:schemeClr val="tx1"/>
                </a:solidFill>
              </a:defRPr>
            </a:lvl1pPr>
          </a:lstStyle>
          <a:p>
            <a:r>
              <a:rPr lang="tr-TR" smtClean="0"/>
              <a:t>Asıl başlık stili için tıklatın</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tr-TR" noProof="0" smtClean="0"/>
              <a:t>Resim eklemek için simgeyi tıklatın</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3"/>
          <p:cNvSpPr>
            <a:spLocks noGrp="1"/>
          </p:cNvSpPr>
          <p:nvPr>
            <p:ph type="dt" sz="half" idx="10"/>
          </p:nvPr>
        </p:nvSpPr>
        <p:spPr/>
        <p:txBody>
          <a:bodyPr/>
          <a:lstStyle>
            <a:lvl1pPr>
              <a:defRPr/>
            </a:lvl1pPr>
          </a:lstStyle>
          <a:p>
            <a:pPr>
              <a:defRPr/>
            </a:pPr>
            <a:fld id="{AF360BA3-4F8B-4E44-8076-48D3F1F8FDBE}" type="datetimeFigureOut">
              <a:rPr lang="tr-TR"/>
              <a:pPr>
                <a:defRPr/>
              </a:pPr>
              <a:t>20.05.2012</a:t>
            </a:fld>
            <a:endParaRPr lang="tr-TR"/>
          </a:p>
        </p:txBody>
      </p:sp>
      <p:sp>
        <p:nvSpPr>
          <p:cNvPr id="6" name="Footer Placeholder 4"/>
          <p:cNvSpPr>
            <a:spLocks noGrp="1"/>
          </p:cNvSpPr>
          <p:nvPr>
            <p:ph type="ftr" sz="quarter" idx="11"/>
          </p:nvPr>
        </p:nvSpPr>
        <p:spPr/>
        <p:txBody>
          <a:bodyPr/>
          <a:lstStyle>
            <a:lvl1pPr>
              <a:defRPr/>
            </a:lvl1pPr>
          </a:lstStyle>
          <a:p>
            <a:pPr>
              <a:defRPr/>
            </a:pPr>
            <a:endParaRPr lang="tr-TR"/>
          </a:p>
        </p:txBody>
      </p:sp>
      <p:sp>
        <p:nvSpPr>
          <p:cNvPr id="7" name="Slide Number Placeholder 5"/>
          <p:cNvSpPr>
            <a:spLocks noGrp="1"/>
          </p:cNvSpPr>
          <p:nvPr>
            <p:ph type="sldNum" sz="quarter" idx="12"/>
          </p:nvPr>
        </p:nvSpPr>
        <p:spPr/>
        <p:txBody>
          <a:bodyPr/>
          <a:lstStyle>
            <a:lvl1pPr>
              <a:defRPr/>
            </a:lvl1pPr>
          </a:lstStyle>
          <a:p>
            <a:pPr>
              <a:defRPr/>
            </a:pPr>
            <a:fld id="{CFFE6EB4-0221-45C4-A90C-65E790E4D167}"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026" name="Group 13"/>
          <p:cNvGrpSpPr>
            <a:grpSpLocks/>
          </p:cNvGrpSpPr>
          <p:nvPr/>
        </p:nvGrpSpPr>
        <p:grpSpPr bwMode="auto">
          <a:xfrm>
            <a:off x="0" y="0"/>
            <a:ext cx="9144000" cy="1506538"/>
            <a:chOff x="0" y="0"/>
            <a:chExt cx="9144000" cy="1506538"/>
          </a:xfrm>
        </p:grpSpPr>
        <p:pic>
          <p:nvPicPr>
            <p:cNvPr id="1032" name="Rectangle 6"/>
            <p:cNvPicPr>
              <a:picLocks noChangeAspect="1"/>
            </p:cNvPicPr>
            <p:nvPr/>
          </p:nvPicPr>
          <p:blipFill>
            <a:blip r:embed="rId11" cstate="print"/>
            <a:srcRect/>
            <a:stretch>
              <a:fillRect/>
            </a:stretch>
          </p:blipFill>
          <p:spPr bwMode="auto">
            <a:xfrm>
              <a:off x="0" y="1"/>
              <a:ext cx="9144000" cy="1419224"/>
            </a:xfrm>
            <a:prstGeom prst="rect">
              <a:avLst/>
            </a:prstGeom>
            <a:noFill/>
            <a:ln w="9525">
              <a:noFill/>
              <a:miter lim="800000"/>
              <a:headEnd/>
              <a:tailEnd/>
            </a:ln>
          </p:spPr>
        </p:pic>
        <p:sp>
          <p:nvSpPr>
            <p:cNvPr id="10" name="Rectangle 9"/>
            <p:cNvSpPr/>
            <p:nvPr userDrawn="1"/>
          </p:nvSpPr>
          <p:spPr>
            <a:xfrm>
              <a:off x="0" y="0"/>
              <a:ext cx="9144000" cy="1447800"/>
            </a:xfrm>
            <a:prstGeom prst="rect">
              <a:avLst/>
            </a:prstGeom>
            <a:gradFill flip="none" rotWithShape="1">
              <a:gsLst>
                <a:gs pos="0">
                  <a:schemeClr val="accent1"/>
                </a:gs>
                <a:gs pos="49000">
                  <a:schemeClr val="accent1">
                    <a:tint val="20000"/>
                    <a:alpha val="0"/>
                  </a:schemeClr>
                </a:gs>
              </a:gsLst>
              <a:lin ang="0" scaled="1"/>
              <a:tileRect/>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8" name="Straight Connector 7"/>
            <p:cNvCxnSpPr/>
            <p:nvPr/>
          </p:nvCxnSpPr>
          <p:spPr>
            <a:xfrm>
              <a:off x="0" y="142875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1504950"/>
              <a:ext cx="9144000" cy="1588"/>
            </a:xfrm>
            <a:prstGeom prst="line">
              <a:avLst/>
            </a:prstGeom>
            <a:ln w="15875" cap="flat" cmpd="sng" algn="ctr">
              <a:solidFill>
                <a:schemeClr val="tx1"/>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457200" y="1600200"/>
            <a:ext cx="8229600" cy="4525963"/>
          </a:xfrm>
          <a:prstGeom prst="rect">
            <a:avLst/>
          </a:prstGeom>
        </p:spPr>
        <p:txBody>
          <a:bodyPr vert="horz"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E8948F2C-982B-4B41-B945-9932507416B1}" type="datetimeFigureOut">
              <a:rPr lang="tr-TR"/>
              <a:pPr>
                <a:defRPr/>
              </a:pPr>
              <a:t>20.05.2012</a:t>
            </a:fld>
            <a:endParaRPr lang="tr-TR"/>
          </a:p>
        </p:txBody>
      </p:sp>
      <p:sp>
        <p:nvSpPr>
          <p:cNvPr id="5" name="Footer Placeholder 4"/>
          <p:cNvSpPr>
            <a:spLocks noGrp="1"/>
          </p:cNvSpPr>
          <p:nvPr>
            <p:ph type="ftr" sz="quarter" idx="3"/>
          </p:nvPr>
        </p:nvSpPr>
        <p:spPr>
          <a:xfrm>
            <a:off x="3124200" y="6356350"/>
            <a:ext cx="2895600" cy="365125"/>
          </a:xfrm>
          <a:prstGeom prst="rect">
            <a:avLst/>
          </a:prstGeom>
        </p:spPr>
        <p:txBody>
          <a:bodyPr vert="horz"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6932F41E-43B3-41A5-9C5E-7DE7C1A5A1E7}" type="slidenum">
              <a:rPr lang="tr-TR"/>
              <a:pPr>
                <a:defRPr/>
              </a:pPr>
              <a:t>‹#›</a:t>
            </a:fld>
            <a:endParaRPr lang="tr-TR"/>
          </a:p>
        </p:txBody>
      </p:sp>
      <p:sp>
        <p:nvSpPr>
          <p:cNvPr id="13" name="Title Placeholder 12"/>
          <p:cNvSpPr>
            <a:spLocks noGrp="1"/>
          </p:cNvSpPr>
          <p:nvPr>
            <p:ph type="title"/>
          </p:nvPr>
        </p:nvSpPr>
        <p:spPr>
          <a:xfrm>
            <a:off x="457200" y="152400"/>
            <a:ext cx="8229600" cy="1265238"/>
          </a:xfrm>
          <a:prstGeom prst="rect">
            <a:avLst/>
          </a:prstGeom>
        </p:spPr>
        <p:txBody>
          <a:bodyPr vert="horz" rtlCol="0" anchor="ctr">
            <a:normAutofit/>
          </a:bodyPr>
          <a:lstStyle/>
          <a:p>
            <a:r>
              <a:rPr lang="tr-TR" smtClean="0"/>
              <a:t>Asıl başlık stili için tıklatın</a:t>
            </a:r>
            <a:endParaRPr lang="en-US"/>
          </a:p>
        </p:txBody>
      </p:sp>
    </p:spTree>
  </p:cSld>
  <p:clrMap bg1="dk1" tx1="lt1" bg2="dk2" tx2="lt2" accent1="accent1" accent2="accent2" accent3="accent3" accent4="accent4" accent5="accent5" accent6="accent6" hlink="hlink" folHlink="folHlink"/>
  <p:sldLayoutIdLst>
    <p:sldLayoutId id="2147483793" r:id="rId1"/>
    <p:sldLayoutId id="2147483787" r:id="rId2"/>
    <p:sldLayoutId id="2147483794" r:id="rId3"/>
    <p:sldLayoutId id="2147483788" r:id="rId4"/>
    <p:sldLayoutId id="2147483789" r:id="rId5"/>
    <p:sldLayoutId id="2147483790" r:id="rId6"/>
    <p:sldLayoutId id="2147483795" r:id="rId7"/>
    <p:sldLayoutId id="2147483791" r:id="rId8"/>
    <p:sldLayoutId id="2147483792" r:id="rId9"/>
  </p:sldLayoutIdLst>
  <p:transition>
    <p:fade/>
  </p:transition>
  <p:timing>
    <p:tnLst>
      <p:par>
        <p:cTn id="1" dur="indefinite" restart="never" nodeType="tmRoot"/>
      </p:par>
    </p:tnLst>
  </p:timing>
  <p:txStyles>
    <p:titleStyle>
      <a:lvl1pPr algn="l" rtl="0" eaLnBrk="0" fontAlgn="base" hangingPunct="0">
        <a:spcBef>
          <a:spcPct val="0"/>
        </a:spcBef>
        <a:spcAft>
          <a:spcPct val="0"/>
        </a:spcAft>
        <a:defRPr lang="en-US" sz="4000" kern="1200">
          <a:solidFill>
            <a:schemeClr val="tx1"/>
          </a:solidFill>
          <a:effectLst>
            <a:outerShdw blurRad="50800" dist="50800" dir="2700000" algn="tl" rotWithShape="0">
              <a:srgbClr val="000000">
                <a:alpha val="43137"/>
              </a:srgbClr>
            </a:outerShdw>
          </a:effectLst>
          <a:latin typeface="+mj-lt"/>
          <a:ea typeface="+mj-ea"/>
          <a:cs typeface="+mj-cs"/>
        </a:defRPr>
      </a:lvl1pPr>
      <a:lvl2pPr algn="l" rtl="0" eaLnBrk="0" fontAlgn="base" hangingPunct="0">
        <a:spcBef>
          <a:spcPct val="0"/>
        </a:spcBef>
        <a:spcAft>
          <a:spcPct val="0"/>
        </a:spcAft>
        <a:defRPr sz="4000">
          <a:solidFill>
            <a:schemeClr val="tx1"/>
          </a:solidFill>
          <a:latin typeface="Bookman Old Style" pitchFamily="18" charset="0"/>
        </a:defRPr>
      </a:lvl2pPr>
      <a:lvl3pPr algn="l" rtl="0" eaLnBrk="0" fontAlgn="base" hangingPunct="0">
        <a:spcBef>
          <a:spcPct val="0"/>
        </a:spcBef>
        <a:spcAft>
          <a:spcPct val="0"/>
        </a:spcAft>
        <a:defRPr sz="4000">
          <a:solidFill>
            <a:schemeClr val="tx1"/>
          </a:solidFill>
          <a:latin typeface="Bookman Old Style" pitchFamily="18" charset="0"/>
        </a:defRPr>
      </a:lvl3pPr>
      <a:lvl4pPr algn="l" rtl="0" eaLnBrk="0" fontAlgn="base" hangingPunct="0">
        <a:spcBef>
          <a:spcPct val="0"/>
        </a:spcBef>
        <a:spcAft>
          <a:spcPct val="0"/>
        </a:spcAft>
        <a:defRPr sz="4000">
          <a:solidFill>
            <a:schemeClr val="tx1"/>
          </a:solidFill>
          <a:latin typeface="Bookman Old Style" pitchFamily="18" charset="0"/>
        </a:defRPr>
      </a:lvl4pPr>
      <a:lvl5pPr algn="l" rtl="0" eaLnBrk="0" fontAlgn="base" hangingPunct="0">
        <a:spcBef>
          <a:spcPct val="0"/>
        </a:spcBef>
        <a:spcAft>
          <a:spcPct val="0"/>
        </a:spcAft>
        <a:defRPr sz="4000">
          <a:solidFill>
            <a:schemeClr val="tx1"/>
          </a:solidFill>
          <a:latin typeface="Bookman Old Style" pitchFamily="18" charset="0"/>
        </a:defRPr>
      </a:lvl5pPr>
      <a:lvl6pPr marL="457200" algn="l" rtl="0" fontAlgn="base">
        <a:spcBef>
          <a:spcPct val="0"/>
        </a:spcBef>
        <a:spcAft>
          <a:spcPct val="0"/>
        </a:spcAft>
        <a:defRPr sz="4000">
          <a:solidFill>
            <a:schemeClr val="tx1"/>
          </a:solidFill>
          <a:latin typeface="Bookman Old Style" pitchFamily="18" charset="0"/>
        </a:defRPr>
      </a:lvl6pPr>
      <a:lvl7pPr marL="914400" algn="l" rtl="0" fontAlgn="base">
        <a:spcBef>
          <a:spcPct val="0"/>
        </a:spcBef>
        <a:spcAft>
          <a:spcPct val="0"/>
        </a:spcAft>
        <a:defRPr sz="4000">
          <a:solidFill>
            <a:schemeClr val="tx1"/>
          </a:solidFill>
          <a:latin typeface="Bookman Old Style" pitchFamily="18" charset="0"/>
        </a:defRPr>
      </a:lvl7pPr>
      <a:lvl8pPr marL="1371600" algn="l" rtl="0" fontAlgn="base">
        <a:spcBef>
          <a:spcPct val="0"/>
        </a:spcBef>
        <a:spcAft>
          <a:spcPct val="0"/>
        </a:spcAft>
        <a:defRPr sz="4000">
          <a:solidFill>
            <a:schemeClr val="tx1"/>
          </a:solidFill>
          <a:latin typeface="Bookman Old Style" pitchFamily="18" charset="0"/>
        </a:defRPr>
      </a:lvl8pPr>
      <a:lvl9pPr marL="1828800" algn="l" rtl="0" fontAlgn="base">
        <a:spcBef>
          <a:spcPct val="0"/>
        </a:spcBef>
        <a:spcAft>
          <a:spcPct val="0"/>
        </a:spcAft>
        <a:defRPr sz="4000">
          <a:solidFill>
            <a:schemeClr val="tx1"/>
          </a:solidFill>
          <a:latin typeface="Bookman Old Style" pitchFamily="18" charset="0"/>
        </a:defRPr>
      </a:lvl9pPr>
    </p:titleStyle>
    <p:bodyStyle>
      <a:lvl1pPr marL="342900" indent="-342900" algn="l" rtl="0" eaLnBrk="0" fontAlgn="base" hangingPunct="0">
        <a:spcBef>
          <a:spcPct val="20000"/>
        </a:spcBef>
        <a:spcAft>
          <a:spcPts val="400"/>
        </a:spcAft>
        <a:buFont typeface="Arial" charset="0"/>
        <a:buChar char="•"/>
        <a:defRPr sz="2800" kern="1200">
          <a:solidFill>
            <a:schemeClr val="tx1"/>
          </a:solidFill>
          <a:effectLst>
            <a:outerShdw blurRad="50800" dist="50800" dir="2700000" algn="tl" rotWithShape="0">
              <a:srgbClr val="000000">
                <a:alpha val="43137"/>
              </a:srgbClr>
            </a:outerShdw>
          </a:effectLst>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effectLst>
            <a:outerShdw blurRad="50800" dist="50800" dir="2700000" algn="tl" rotWithShape="0">
              <a:srgbClr val="000000">
                <a:alpha val="43137"/>
              </a:srgbClr>
            </a:outerShdw>
          </a:effectLst>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effectLst>
            <a:outerShdw blurRad="50800" dist="50800" dir="2700000" algn="tl" rotWithShape="0">
              <a:srgbClr val="000000">
                <a:alpha val="43137"/>
              </a:srgbClr>
            </a:outerShdw>
          </a:effectLst>
          <a:latin typeface="+mn-lt"/>
          <a:ea typeface="+mn-ea"/>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effectLst>
            <a:outerShdw blurRad="50800" dist="50800" dir="2700000" algn="tl" rotWithShape="0">
              <a:srgbClr val="000000">
                <a:alpha val="43137"/>
              </a:srgbClr>
            </a:outerShdw>
          </a:effectLst>
          <a:latin typeface="+mn-lt"/>
          <a:ea typeface="+mn-ea"/>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effectLst>
            <a:outerShdw blurRad="50800" dist="50800" dir="2700000" algn="tl" rotWithShape="0">
              <a:srgbClr val="000000">
                <a:alpha val="43137"/>
              </a:srgbClr>
            </a:outerShdw>
          </a:effectLst>
          <a:latin typeface="+mn-lt"/>
          <a:ea typeface="+mn-ea"/>
          <a:cs typeface="+mn-cs"/>
        </a:defRPr>
      </a:lvl5pPr>
      <a:lvl6pPr marL="2514600" indent="-228600" algn="l"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sz="20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wrap="square" lIns="91440" tIns="45720" rIns="91440" bIns="45720" numCol="1" anchorCtr="0" compatLnSpc="1">
            <a:prstTxWarp prst="textNoShape">
              <a:avLst/>
            </a:prstTxWarp>
          </a:bodyPr>
          <a:lstStyle/>
          <a:p>
            <a:pPr eaLnBrk="1" hangingPunct="1">
              <a:defRPr/>
            </a:pPr>
            <a:r>
              <a:rPr lang="tr-TR" b="1" smtClean="0">
                <a:solidFill>
                  <a:srgbClr val="FFFFFF"/>
                </a:solidFill>
                <a:effectLst>
                  <a:outerShdw blurRad="38100" dist="38100" dir="2700000" algn="tl">
                    <a:srgbClr val="C0C0C0"/>
                  </a:outerShdw>
                </a:effectLst>
              </a:rPr>
              <a:t>2.VERİ ve VERİ MODELLERİ</a:t>
            </a:r>
            <a:r>
              <a:rPr lang="tr-TR" smtClean="0">
                <a:solidFill>
                  <a:srgbClr val="FFFFFF"/>
                </a:solidFill>
                <a:effectLst>
                  <a:outerShdw blurRad="38100" dist="38100" dir="2700000" algn="tl">
                    <a:srgbClr val="C0C0C0"/>
                  </a:outerShdw>
                </a:effectLst>
              </a:rPr>
              <a:t/>
            </a:r>
            <a:br>
              <a:rPr lang="tr-TR" smtClean="0">
                <a:solidFill>
                  <a:srgbClr val="FFFFFF"/>
                </a:solidFill>
                <a:effectLst>
                  <a:outerShdw blurRad="38100" dist="38100" dir="2700000" algn="tl">
                    <a:srgbClr val="C0C0C0"/>
                  </a:outerShdw>
                </a:effectLst>
              </a:rPr>
            </a:br>
            <a:endParaRPr lang="tr-TR" smtClean="0">
              <a:solidFill>
                <a:srgbClr val="FFFFFF"/>
              </a:solidFill>
              <a:effectLst>
                <a:outerShdw blurRad="38100" dist="38100" dir="2700000" algn="tl">
                  <a:srgbClr val="C0C0C0"/>
                </a:outerShdw>
              </a:effectLst>
            </a:endParaRPr>
          </a:p>
        </p:txBody>
      </p:sp>
      <p:sp>
        <p:nvSpPr>
          <p:cNvPr id="5123" name="2 Alt Başlık"/>
          <p:cNvSpPr>
            <a:spLocks noGrp="1"/>
          </p:cNvSpPr>
          <p:nvPr>
            <p:ph type="subTitle" idx="1"/>
          </p:nvPr>
        </p:nvSpPr>
        <p:spPr bwMode="auto"/>
        <p:txBody>
          <a:bodyPr wrap="square" lIns="91440" tIns="45720" rIns="91440" bIns="45720" numCol="1" compatLnSpc="1">
            <a:prstTxWarp prst="textNoShape">
              <a:avLst/>
            </a:prstTxWarp>
          </a:bodyPr>
          <a:lstStyle/>
          <a:p>
            <a:pPr eaLnBrk="1" hangingPunct="1"/>
            <a:r>
              <a:rPr lang="tr-TR" smtClean="0"/>
              <a:t>BÖLÜM 2</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p:txBody>
          <a:bodyPr/>
          <a:lstStyle/>
          <a:p>
            <a:pPr eaLnBrk="1" fontAlgn="auto" hangingPunct="1">
              <a:buFont typeface="Arial"/>
              <a:buChar char="•"/>
              <a:defRPr/>
            </a:pPr>
            <a:r>
              <a:rPr lang="tr-TR" dirty="0" smtClean="0"/>
              <a:t>Özellikle veritabanının sorgulanmasında güvenlik problemleri ortaya çıkmaktadır. Hangi tür kullanıcının, hangi sorgu tiplerini sisteme yöneltebileceğinin daha önceden tespit edilmesi gerekmektedir. Fakat yukarıda bahsedilen önlemlerden hiçbiri tam bir koruma sağlamaz. Bu yüzden, birden fazla önlem kullanılarak güvenlik artırılabilir. </a:t>
            </a:r>
          </a:p>
          <a:p>
            <a:pPr eaLnBrk="1" fontAlgn="auto" hangingPunct="1">
              <a:buFont typeface="Arial"/>
              <a:buChar char="•"/>
              <a:defRPr/>
            </a:pPr>
            <a:endParaRPr lang="tr-TR" dirty="0"/>
          </a:p>
        </p:txBody>
      </p:sp>
      <p:sp>
        <p:nvSpPr>
          <p:cNvPr id="3" name="2 Başlık"/>
          <p:cNvSpPr>
            <a:spLocks noGrp="1"/>
          </p:cNvSpPr>
          <p:nvPr>
            <p:ph type="title"/>
          </p:nvPr>
        </p:nvSpPr>
        <p:spPr/>
        <p:txBody>
          <a:bodyPr/>
          <a:lstStyle/>
          <a:p>
            <a:pPr eaLnBrk="1" fontAlgn="auto" hangingPunct="1">
              <a:spcAft>
                <a:spcPts val="0"/>
              </a:spcAft>
              <a:defRPr/>
            </a:pPr>
            <a:endParaRPr lang="tr-T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p:txBody>
          <a:bodyPr/>
          <a:lstStyle/>
          <a:p>
            <a:pPr eaLnBrk="1" fontAlgn="auto" hangingPunct="1">
              <a:buFont typeface="Arial"/>
              <a:buChar char="•"/>
              <a:defRPr/>
            </a:pPr>
            <a:r>
              <a:rPr lang="tr-TR" dirty="0" smtClean="0"/>
              <a:t>Bir veritabanı yönetim sisteminde farklı veri dosyalarında; isim, adres, numara gibi bilgilerin bulunması gerekebilir. Örneğin, hem personel bilgilerini içeren bir veritabanı dosyasında, hem de ödenecek maaşların yapılacağı ödemelerin bulunduğu başka bir veri dosyasında, ödenen maaş bilgilerinin yer alması gerekir. Bazen aynı verinin birden fazla veri dosyasında bulunması gerekebilir. Bu durum, veri tekrarı olarak ifade edilmektedir. </a:t>
            </a:r>
            <a:endParaRPr lang="tr-TR" dirty="0"/>
          </a:p>
        </p:txBody>
      </p:sp>
      <p:sp>
        <p:nvSpPr>
          <p:cNvPr id="3" name="2 Başlık"/>
          <p:cNvSpPr>
            <a:spLocks noGrp="1"/>
          </p:cNvSpPr>
          <p:nvPr>
            <p:ph type="title"/>
          </p:nvPr>
        </p:nvSpPr>
        <p:spPr>
          <a:xfrm>
            <a:off x="395288" y="363538"/>
            <a:ext cx="8280400" cy="1265237"/>
          </a:xfrm>
        </p:spPr>
        <p:txBody>
          <a:bodyPr>
            <a:normAutofit fontScale="90000"/>
          </a:bodyPr>
          <a:lstStyle/>
          <a:p>
            <a:pPr algn="ctr" eaLnBrk="1" fontAlgn="auto" hangingPunct="1">
              <a:spcAft>
                <a:spcPts val="0"/>
              </a:spcAft>
              <a:defRPr/>
            </a:pPr>
            <a:r>
              <a:rPr lang="tr-TR" b="1" dirty="0" smtClean="0">
                <a:solidFill>
                  <a:srgbClr val="FFC000"/>
                </a:solidFill>
              </a:rPr>
              <a:t>2.2.2. Veri Tekrarı ve Veri Bütünlüğü</a:t>
            </a:r>
            <a:r>
              <a:rPr lang="tr-TR" dirty="0"/>
              <a:t/>
            </a:r>
            <a:br>
              <a:rPr lang="tr-TR" dirty="0"/>
            </a:br>
            <a:endParaRPr lang="tr-TR"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p:txBody>
          <a:bodyPr/>
          <a:lstStyle/>
          <a:p>
            <a:pPr eaLnBrk="1" fontAlgn="auto" hangingPunct="1">
              <a:buFont typeface="Arial"/>
              <a:buChar char="•"/>
              <a:defRPr/>
            </a:pPr>
            <a:r>
              <a:rPr lang="tr-TR" dirty="0" smtClean="0"/>
              <a:t>Böyle bir durum, veri bütünlüğünün bozulmasına neden olur. Veri üzerinde yapılacak değişiklik, silme, ekleme gibi işlemlerin, o verinin bulunduğu bütün dosyalarda gerçekleştirilmesi gerekir. Bütün dosyalarda gerçekleşmezse, veritabanında uygun olmayan veri ile çalışılmış olunur. Özellikle çok kullanıcılı ortamlarda veri bütünlüğü çok önemlidir. Veri bütünlüğünün bozulmasının bir sebebi de veri tekrarıdır. Bir başka sebep de, verinin zayıf geçerlilik kontrolüdür. Bunun sebepleri de şu şekilde sıralanabilir:</a:t>
            </a:r>
          </a:p>
          <a:p>
            <a:pPr eaLnBrk="1" fontAlgn="auto" hangingPunct="1">
              <a:buFont typeface="Arial"/>
              <a:buChar char="•"/>
              <a:defRPr/>
            </a:pPr>
            <a:endParaRPr lang="tr-TR" dirty="0"/>
          </a:p>
        </p:txBody>
      </p:sp>
      <p:sp>
        <p:nvSpPr>
          <p:cNvPr id="3" name="2 Başlık"/>
          <p:cNvSpPr>
            <a:spLocks noGrp="1"/>
          </p:cNvSpPr>
          <p:nvPr>
            <p:ph type="title"/>
          </p:nvPr>
        </p:nvSpPr>
        <p:spPr/>
        <p:txBody>
          <a:bodyPr/>
          <a:lstStyle/>
          <a:p>
            <a:pPr eaLnBrk="1" fontAlgn="auto" hangingPunct="1">
              <a:spcAft>
                <a:spcPts val="0"/>
              </a:spcAft>
              <a:defRPr/>
            </a:pPr>
            <a:endParaRPr lang="tr-T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p:txBody>
          <a:bodyPr/>
          <a:lstStyle/>
          <a:p>
            <a:pPr eaLnBrk="1" fontAlgn="auto" hangingPunct="1">
              <a:buFont typeface="Arial"/>
              <a:buChar char="•"/>
              <a:defRPr/>
            </a:pPr>
            <a:r>
              <a:rPr lang="tr-TR" dirty="0" smtClean="0"/>
              <a:t>Veri güvenliğinin yetersiz oluşu,</a:t>
            </a:r>
          </a:p>
          <a:p>
            <a:pPr eaLnBrk="1" fontAlgn="auto" hangingPunct="1">
              <a:buFont typeface="Arial"/>
              <a:buChar char="•"/>
              <a:defRPr/>
            </a:pPr>
            <a:r>
              <a:rPr lang="tr-TR" dirty="0" smtClean="0"/>
              <a:t>Veritabanının zarar görmesi durumunda kurtarma yöntemlerinin yetersiz oluşu,</a:t>
            </a:r>
          </a:p>
          <a:p>
            <a:pPr eaLnBrk="1" fontAlgn="auto" hangingPunct="1">
              <a:buFont typeface="Arial"/>
              <a:buChar char="•"/>
              <a:defRPr/>
            </a:pPr>
            <a:r>
              <a:rPr lang="tr-TR" dirty="0" smtClean="0"/>
              <a:t>Uzun kayıtların idaresinin zorluğu,</a:t>
            </a:r>
          </a:p>
          <a:p>
            <a:pPr eaLnBrk="1" fontAlgn="auto" hangingPunct="1">
              <a:buFont typeface="Arial"/>
              <a:buChar char="•"/>
              <a:defRPr/>
            </a:pPr>
            <a:r>
              <a:rPr lang="tr-TR" dirty="0" smtClean="0"/>
              <a:t>Değişikliklerin esnek olmaması,</a:t>
            </a:r>
          </a:p>
          <a:p>
            <a:pPr eaLnBrk="1" fontAlgn="auto" hangingPunct="1">
              <a:buFont typeface="Arial"/>
              <a:buChar char="•"/>
              <a:defRPr/>
            </a:pPr>
            <a:r>
              <a:rPr lang="tr-TR" dirty="0" smtClean="0"/>
              <a:t>Programlama ve bakım masraflarının yüksek olması,</a:t>
            </a:r>
          </a:p>
          <a:p>
            <a:pPr eaLnBrk="1" fontAlgn="auto" hangingPunct="1">
              <a:buFont typeface="Arial"/>
              <a:buChar char="•"/>
              <a:defRPr/>
            </a:pPr>
            <a:r>
              <a:rPr lang="tr-TR" dirty="0" smtClean="0"/>
              <a:t>İnsandan kaynaklanan hatalar.</a:t>
            </a:r>
          </a:p>
          <a:p>
            <a:pPr eaLnBrk="1" fontAlgn="auto" hangingPunct="1">
              <a:buFont typeface="Arial"/>
              <a:buChar char="•"/>
              <a:defRPr/>
            </a:pPr>
            <a:endParaRPr lang="tr-TR" dirty="0"/>
          </a:p>
        </p:txBody>
      </p:sp>
      <p:sp>
        <p:nvSpPr>
          <p:cNvPr id="3" name="2 Başlık"/>
          <p:cNvSpPr>
            <a:spLocks noGrp="1"/>
          </p:cNvSpPr>
          <p:nvPr>
            <p:ph type="title"/>
          </p:nvPr>
        </p:nvSpPr>
        <p:spPr/>
        <p:txBody>
          <a:bodyPr/>
          <a:lstStyle/>
          <a:p>
            <a:pPr eaLnBrk="1" fontAlgn="auto" hangingPunct="1">
              <a:spcAft>
                <a:spcPts val="0"/>
              </a:spcAft>
              <a:defRPr/>
            </a:pPr>
            <a:endParaRPr lang="tr-T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p:txBody>
          <a:bodyPr/>
          <a:lstStyle/>
          <a:p>
            <a:pPr eaLnBrk="1" fontAlgn="auto" hangingPunct="1">
              <a:buFont typeface="Arial"/>
              <a:buChar char="•"/>
              <a:defRPr/>
            </a:pPr>
            <a:r>
              <a:rPr lang="tr-TR" dirty="0" smtClean="0"/>
              <a:t>Günümüzde kullanılan çeşitli veritabanı yönetim sistemi programları, yukarıda sayılan bütün problemlerin pek çoğunu halledebilecek çözümler üretmişler ve bunları kolay kullanılabilir hale getirmişlerdir. Böylece kullanıcıların veritabanı oluştururken, ayrıca bu problemler için önlem almalarına gerek kalmamıştır.</a:t>
            </a:r>
          </a:p>
          <a:p>
            <a:pPr eaLnBrk="1" fontAlgn="auto" hangingPunct="1">
              <a:buFont typeface="Arial"/>
              <a:buChar char="•"/>
              <a:defRPr/>
            </a:pPr>
            <a:endParaRPr lang="tr-TR" dirty="0"/>
          </a:p>
        </p:txBody>
      </p:sp>
      <p:sp>
        <p:nvSpPr>
          <p:cNvPr id="3" name="2 Başlık"/>
          <p:cNvSpPr>
            <a:spLocks noGrp="1"/>
          </p:cNvSpPr>
          <p:nvPr>
            <p:ph type="title"/>
          </p:nvPr>
        </p:nvSpPr>
        <p:spPr/>
        <p:txBody>
          <a:bodyPr/>
          <a:lstStyle/>
          <a:p>
            <a:pPr eaLnBrk="1" fontAlgn="auto" hangingPunct="1">
              <a:spcAft>
                <a:spcPts val="0"/>
              </a:spcAft>
              <a:defRPr/>
            </a:pPr>
            <a:endParaRPr lang="tr-T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a:xfrm>
            <a:off x="457200" y="1484313"/>
            <a:ext cx="8229600" cy="4525962"/>
          </a:xfrm>
        </p:spPr>
        <p:txBody>
          <a:bodyPr>
            <a:noAutofit/>
          </a:bodyPr>
          <a:lstStyle/>
          <a:p>
            <a:pPr eaLnBrk="1" fontAlgn="auto" hangingPunct="1">
              <a:buFont typeface="Arial"/>
              <a:buChar char="•"/>
              <a:defRPr/>
            </a:pPr>
            <a:r>
              <a:rPr lang="tr-TR" dirty="0" smtClean="0"/>
              <a:t>Bir veri modeli, verinin hangi kurallara göre yapılandırıldığını belirler.</a:t>
            </a:r>
          </a:p>
          <a:p>
            <a:pPr eaLnBrk="1" fontAlgn="auto" hangingPunct="1">
              <a:lnSpc>
                <a:spcPct val="90000"/>
              </a:lnSpc>
              <a:spcBef>
                <a:spcPct val="0"/>
              </a:spcBef>
              <a:buFont typeface="Arial" charset="0"/>
              <a:buNone/>
              <a:defRPr/>
            </a:pPr>
            <a:r>
              <a:rPr lang="tr-TR" sz="3600" b="1" dirty="0" smtClean="0">
                <a:solidFill>
                  <a:srgbClr val="FFC000"/>
                </a:solidFill>
                <a:latin typeface="+mj-lt"/>
                <a:ea typeface="+mj-ea"/>
                <a:cs typeface="+mj-cs"/>
              </a:rPr>
              <a:t>2.3.1. Yapılar</a:t>
            </a:r>
          </a:p>
          <a:p>
            <a:pPr eaLnBrk="1" fontAlgn="auto" hangingPunct="1">
              <a:buFont typeface="Arial"/>
              <a:buChar char="•"/>
              <a:defRPr/>
            </a:pPr>
            <a:r>
              <a:rPr lang="tr-TR" dirty="0" smtClean="0"/>
              <a:t>Soyutlama, küme ve ilişki veri yapılarının temel unsurlarıdır. Detayları gizleme ve genel üzerinde yoğunlaşma yeteneği olan soyutlama veriyi yapılandırma ve görüntüleme işlemini yapar ve veri kategorilerini elde etmek için kullanılır. Yapılar düzgün şekilde tanımlanmış veri gruplarıdır. Kendisi de aynı zamanda bir küme olan ilişki, iki nesne arasındaki ilişkiyi gösteren bir tip olarak kümelerin toplanmasını ifade eder. Örneğin, öğrenci ve okul arasında bir not ilişkisi vardır.</a:t>
            </a:r>
          </a:p>
          <a:p>
            <a:pPr eaLnBrk="1" fontAlgn="auto" hangingPunct="1">
              <a:buFont typeface="Arial"/>
              <a:buChar char="•"/>
              <a:defRPr/>
            </a:pPr>
            <a:endParaRPr lang="tr-TR" dirty="0"/>
          </a:p>
        </p:txBody>
      </p:sp>
      <p:sp>
        <p:nvSpPr>
          <p:cNvPr id="3" name="2 Başlık"/>
          <p:cNvSpPr>
            <a:spLocks noGrp="1"/>
          </p:cNvSpPr>
          <p:nvPr>
            <p:ph type="title"/>
          </p:nvPr>
        </p:nvSpPr>
        <p:spPr/>
        <p:txBody>
          <a:bodyPr/>
          <a:lstStyle/>
          <a:p>
            <a:pPr eaLnBrk="1" fontAlgn="auto" hangingPunct="1">
              <a:spcAft>
                <a:spcPts val="0"/>
              </a:spcAft>
              <a:defRPr/>
            </a:pPr>
            <a:r>
              <a:rPr lang="tr-TR" b="1" dirty="0"/>
              <a:t>2.3. Veri Modeli</a:t>
            </a:r>
            <a:endParaRPr lang="tr-TR"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p:txBody>
          <a:bodyPr>
            <a:normAutofit lnSpcReduction="10000"/>
          </a:bodyPr>
          <a:lstStyle/>
          <a:p>
            <a:pPr eaLnBrk="1" fontAlgn="auto" hangingPunct="1">
              <a:buFont typeface="Arial"/>
              <a:buChar char="•"/>
              <a:defRPr/>
            </a:pPr>
            <a:r>
              <a:rPr lang="tr-TR" dirty="0" smtClean="0"/>
              <a:t>Veri yapısı oluşturulurken, verideki nesneler ve onlar arasındaki ilişkiler tablo ile temsil edilir. Veritabanlarında uygulanabilecek genel kayıt ilişkilendirme tipleri şu şekilde sıralanabilir:</a:t>
            </a:r>
          </a:p>
          <a:p>
            <a:pPr eaLnBrk="1" fontAlgn="auto" hangingPunct="1">
              <a:buFont typeface="Arial"/>
              <a:buChar char="•"/>
              <a:defRPr/>
            </a:pPr>
            <a:r>
              <a:rPr lang="tr-TR" b="1" dirty="0" smtClean="0">
                <a:solidFill>
                  <a:srgbClr val="FF0000"/>
                </a:solidFill>
                <a:effectLst>
                  <a:outerShdw blurRad="38100" dist="38100" dir="2700000" algn="tl">
                    <a:srgbClr val="000000">
                      <a:alpha val="43137"/>
                    </a:srgbClr>
                  </a:outerShdw>
                </a:effectLst>
              </a:rPr>
              <a:t>Birebir ilişkiler (</a:t>
            </a:r>
            <a:r>
              <a:rPr lang="tr-TR" b="1" dirty="0" err="1" smtClean="0">
                <a:solidFill>
                  <a:srgbClr val="FF0000"/>
                </a:solidFill>
                <a:effectLst>
                  <a:outerShdw blurRad="38100" dist="38100" dir="2700000" algn="tl">
                    <a:srgbClr val="000000">
                      <a:alpha val="43137"/>
                    </a:srgbClr>
                  </a:outerShdw>
                </a:effectLst>
              </a:rPr>
              <a:t>one</a:t>
            </a:r>
            <a:r>
              <a:rPr lang="tr-TR" b="1" dirty="0" smtClean="0">
                <a:solidFill>
                  <a:srgbClr val="FF0000"/>
                </a:solidFill>
                <a:effectLst>
                  <a:outerShdw blurRad="38100" dist="38100" dir="2700000" algn="tl">
                    <a:srgbClr val="000000">
                      <a:alpha val="43137"/>
                    </a:srgbClr>
                  </a:outerShdw>
                </a:effectLst>
              </a:rPr>
              <a:t> - </a:t>
            </a:r>
            <a:r>
              <a:rPr lang="tr-TR" b="1" dirty="0" err="1" smtClean="0">
                <a:solidFill>
                  <a:srgbClr val="FF0000"/>
                </a:solidFill>
                <a:effectLst>
                  <a:outerShdw blurRad="38100" dist="38100" dir="2700000" algn="tl">
                    <a:srgbClr val="000000">
                      <a:alpha val="43137"/>
                    </a:srgbClr>
                  </a:outerShdw>
                </a:effectLst>
              </a:rPr>
              <a:t>to</a:t>
            </a:r>
            <a:r>
              <a:rPr lang="tr-TR" b="1" dirty="0" smtClean="0">
                <a:solidFill>
                  <a:srgbClr val="FF0000"/>
                </a:solidFill>
                <a:effectLst>
                  <a:outerShdw blurRad="38100" dist="38100" dir="2700000" algn="tl">
                    <a:srgbClr val="000000">
                      <a:alpha val="43137"/>
                    </a:srgbClr>
                  </a:outerShdw>
                </a:effectLst>
              </a:rPr>
              <a:t> - </a:t>
            </a:r>
            <a:r>
              <a:rPr lang="tr-TR" b="1" dirty="0" err="1" smtClean="0">
                <a:solidFill>
                  <a:srgbClr val="FF0000"/>
                </a:solidFill>
                <a:effectLst>
                  <a:outerShdw blurRad="38100" dist="38100" dir="2700000" algn="tl">
                    <a:srgbClr val="000000">
                      <a:alpha val="43137"/>
                    </a:srgbClr>
                  </a:outerShdw>
                </a:effectLst>
              </a:rPr>
              <a:t>one</a:t>
            </a:r>
            <a:r>
              <a:rPr lang="tr-TR" b="1" dirty="0" smtClean="0">
                <a:solidFill>
                  <a:srgbClr val="FF0000"/>
                </a:solidFill>
                <a:effectLst>
                  <a:outerShdw blurRad="38100" dist="38100" dir="2700000" algn="tl">
                    <a:srgbClr val="000000">
                      <a:alpha val="43137"/>
                    </a:srgbClr>
                  </a:outerShdw>
                </a:effectLst>
              </a:rPr>
              <a:t> </a:t>
            </a:r>
            <a:r>
              <a:rPr lang="tr-TR" b="1" dirty="0" err="1" smtClean="0">
                <a:solidFill>
                  <a:srgbClr val="FF0000"/>
                </a:solidFill>
                <a:effectLst>
                  <a:outerShdw blurRad="38100" dist="38100" dir="2700000" algn="tl">
                    <a:srgbClr val="000000">
                      <a:alpha val="43137"/>
                    </a:srgbClr>
                  </a:outerShdw>
                </a:effectLst>
              </a:rPr>
              <a:t>relationhips</a:t>
            </a:r>
            <a:r>
              <a:rPr lang="tr-TR" b="1" dirty="0" smtClean="0">
                <a:solidFill>
                  <a:srgbClr val="FF0000"/>
                </a:solidFill>
                <a:effectLst>
                  <a:outerShdw blurRad="38100" dist="38100" dir="2700000" algn="tl">
                    <a:srgbClr val="000000">
                      <a:alpha val="43137"/>
                    </a:srgbClr>
                  </a:outerShdw>
                </a:effectLst>
              </a:rPr>
              <a:t>), </a:t>
            </a:r>
            <a:r>
              <a:rPr lang="tr-TR" dirty="0" smtClean="0"/>
              <a:t>aralarında bir ilişki olan iki tablo arasında, tablolardan birindeki asıl anahtar alanın kayıt değerinin, diğer tablodaki sadece bir kayıtta karşılığının olması durumunu gösteren ilişki tipi. Örneğin, bir öğrencinin doğum yeri bilgisinin doğum yerleri tablosunda bir şehre karşılık gelmesi gibi.</a:t>
            </a:r>
          </a:p>
          <a:p>
            <a:pPr eaLnBrk="1" fontAlgn="auto" hangingPunct="1">
              <a:buFont typeface="Arial"/>
              <a:buChar char="•"/>
              <a:defRPr/>
            </a:pPr>
            <a:endParaRPr lang="tr-TR" dirty="0"/>
          </a:p>
        </p:txBody>
      </p:sp>
      <p:sp>
        <p:nvSpPr>
          <p:cNvPr id="3" name="2 Başlık"/>
          <p:cNvSpPr>
            <a:spLocks noGrp="1"/>
          </p:cNvSpPr>
          <p:nvPr>
            <p:ph type="title"/>
          </p:nvPr>
        </p:nvSpPr>
        <p:spPr/>
        <p:txBody>
          <a:bodyPr/>
          <a:lstStyle/>
          <a:p>
            <a:pPr eaLnBrk="1" fontAlgn="auto" hangingPunct="1">
              <a:spcAft>
                <a:spcPts val="0"/>
              </a:spcAft>
              <a:defRPr/>
            </a:pPr>
            <a:endParaRPr lang="tr-T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p:txBody>
          <a:bodyPr/>
          <a:lstStyle/>
          <a:p>
            <a:pPr eaLnBrk="1" fontAlgn="auto" hangingPunct="1">
              <a:buFont typeface="Arial"/>
              <a:buChar char="•"/>
              <a:defRPr/>
            </a:pPr>
            <a:r>
              <a:rPr lang="tr-TR" b="1" dirty="0" smtClean="0">
                <a:solidFill>
                  <a:srgbClr val="FF0000"/>
                </a:solidFill>
              </a:rPr>
              <a:t>Tekil çoklu ilişkiler (</a:t>
            </a:r>
            <a:r>
              <a:rPr lang="tr-TR" b="1" dirty="0" err="1" smtClean="0">
                <a:solidFill>
                  <a:srgbClr val="FF0000"/>
                </a:solidFill>
              </a:rPr>
              <a:t>one</a:t>
            </a:r>
            <a:r>
              <a:rPr lang="tr-TR" b="1" dirty="0" smtClean="0">
                <a:solidFill>
                  <a:srgbClr val="FF0000"/>
                </a:solidFill>
              </a:rPr>
              <a:t> - </a:t>
            </a:r>
            <a:r>
              <a:rPr lang="tr-TR" b="1" dirty="0" err="1" smtClean="0">
                <a:solidFill>
                  <a:srgbClr val="FF0000"/>
                </a:solidFill>
              </a:rPr>
              <a:t>to</a:t>
            </a:r>
            <a:r>
              <a:rPr lang="tr-TR" b="1" dirty="0" smtClean="0">
                <a:solidFill>
                  <a:srgbClr val="FF0000"/>
                </a:solidFill>
              </a:rPr>
              <a:t> - </a:t>
            </a:r>
            <a:r>
              <a:rPr lang="tr-TR" b="1" dirty="0" err="1" smtClean="0">
                <a:solidFill>
                  <a:srgbClr val="FF0000"/>
                </a:solidFill>
              </a:rPr>
              <a:t>many</a:t>
            </a:r>
            <a:r>
              <a:rPr lang="tr-TR" b="1" dirty="0" smtClean="0">
                <a:solidFill>
                  <a:srgbClr val="FF0000"/>
                </a:solidFill>
              </a:rPr>
              <a:t> </a:t>
            </a:r>
            <a:r>
              <a:rPr lang="tr-TR" b="1" dirty="0" err="1" smtClean="0">
                <a:solidFill>
                  <a:srgbClr val="FF0000"/>
                </a:solidFill>
              </a:rPr>
              <a:t>relationships</a:t>
            </a:r>
            <a:r>
              <a:rPr lang="tr-TR" b="1" dirty="0" smtClean="0">
                <a:solidFill>
                  <a:srgbClr val="FF0000"/>
                </a:solidFill>
              </a:rPr>
              <a:t>),</a:t>
            </a:r>
            <a:r>
              <a:rPr lang="tr-TR" dirty="0" smtClean="0">
                <a:solidFill>
                  <a:srgbClr val="FF0000"/>
                </a:solidFill>
              </a:rPr>
              <a:t> </a:t>
            </a:r>
            <a:r>
              <a:rPr lang="tr-TR" dirty="0" smtClean="0"/>
              <a:t>aralarında bir ilişki olan iki tablo arasında, asıl anahtar alanın kayır değerinin, diğer tablodaki birden fazla kayıtta karşılığının olması durumunu gösteren ilişki tipi. Örneğin, bir öğrencinin birden fazla almış olduğu derse ve bu derse ait vize, final ve sınav sonuçları gibi. Bir öğrenciye karşılık gelen birden fazla ders notu.</a:t>
            </a:r>
          </a:p>
          <a:p>
            <a:pPr eaLnBrk="1" fontAlgn="auto" hangingPunct="1">
              <a:buFont typeface="Arial"/>
              <a:buChar char="•"/>
              <a:defRPr/>
            </a:pPr>
            <a:endParaRPr lang="tr-TR" dirty="0"/>
          </a:p>
        </p:txBody>
      </p:sp>
      <p:sp>
        <p:nvSpPr>
          <p:cNvPr id="3" name="2 Başlık"/>
          <p:cNvSpPr>
            <a:spLocks noGrp="1"/>
          </p:cNvSpPr>
          <p:nvPr>
            <p:ph type="title"/>
          </p:nvPr>
        </p:nvSpPr>
        <p:spPr/>
        <p:txBody>
          <a:bodyPr/>
          <a:lstStyle/>
          <a:p>
            <a:pPr eaLnBrk="1" fontAlgn="auto" hangingPunct="1">
              <a:spcAft>
                <a:spcPts val="0"/>
              </a:spcAft>
              <a:defRPr/>
            </a:pPr>
            <a:endParaRPr lang="tr-T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p:txBody>
          <a:bodyPr/>
          <a:lstStyle/>
          <a:p>
            <a:pPr eaLnBrk="1" fontAlgn="auto" hangingPunct="1">
              <a:buFont typeface="Arial"/>
              <a:buChar char="•"/>
              <a:defRPr/>
            </a:pPr>
            <a:r>
              <a:rPr lang="tr-TR" b="1" dirty="0" smtClean="0">
                <a:solidFill>
                  <a:srgbClr val="FF0000"/>
                </a:solidFill>
              </a:rPr>
              <a:t>Çoğul tekli ilişkiler (</a:t>
            </a:r>
            <a:r>
              <a:rPr lang="tr-TR" b="1" dirty="0" err="1" smtClean="0">
                <a:solidFill>
                  <a:srgbClr val="FF0000"/>
                </a:solidFill>
              </a:rPr>
              <a:t>many</a:t>
            </a:r>
            <a:r>
              <a:rPr lang="tr-TR" b="1" dirty="0" smtClean="0">
                <a:solidFill>
                  <a:srgbClr val="FF0000"/>
                </a:solidFill>
              </a:rPr>
              <a:t> - </a:t>
            </a:r>
            <a:r>
              <a:rPr lang="tr-TR" b="1" dirty="0" err="1" smtClean="0">
                <a:solidFill>
                  <a:srgbClr val="FF0000"/>
                </a:solidFill>
              </a:rPr>
              <a:t>to</a:t>
            </a:r>
            <a:r>
              <a:rPr lang="tr-TR" b="1" dirty="0" smtClean="0">
                <a:solidFill>
                  <a:srgbClr val="FF0000"/>
                </a:solidFill>
              </a:rPr>
              <a:t> - </a:t>
            </a:r>
            <a:r>
              <a:rPr lang="tr-TR" b="1" dirty="0" err="1" smtClean="0">
                <a:solidFill>
                  <a:srgbClr val="FF0000"/>
                </a:solidFill>
              </a:rPr>
              <a:t>one</a:t>
            </a:r>
            <a:r>
              <a:rPr lang="tr-TR" b="1" dirty="0" smtClean="0">
                <a:solidFill>
                  <a:srgbClr val="FF0000"/>
                </a:solidFill>
              </a:rPr>
              <a:t> </a:t>
            </a:r>
            <a:r>
              <a:rPr lang="tr-TR" b="1" dirty="0" err="1" smtClean="0">
                <a:solidFill>
                  <a:srgbClr val="FF0000"/>
                </a:solidFill>
              </a:rPr>
              <a:t>relationships</a:t>
            </a:r>
            <a:r>
              <a:rPr lang="tr-TR" b="1" dirty="0" smtClean="0">
                <a:solidFill>
                  <a:srgbClr val="FF0000"/>
                </a:solidFill>
              </a:rPr>
              <a:t>),</a:t>
            </a:r>
            <a:r>
              <a:rPr lang="tr-TR" dirty="0" smtClean="0">
                <a:solidFill>
                  <a:srgbClr val="FF0000"/>
                </a:solidFill>
              </a:rPr>
              <a:t> </a:t>
            </a:r>
            <a:r>
              <a:rPr lang="tr-TR" dirty="0" smtClean="0"/>
              <a:t>aralarında bir ilişki olan iki tablo arasında, tablolardan birindeki bir kaydın değerinin, asıl anahtar alanın olduğu diğer tabloda, birden fazla kayıtta karşılının olması durumunu gösteren ilişki tipi.</a:t>
            </a:r>
          </a:p>
          <a:p>
            <a:pPr eaLnBrk="1" fontAlgn="auto" hangingPunct="1">
              <a:buFont typeface="Arial"/>
              <a:buChar char="•"/>
              <a:defRPr/>
            </a:pPr>
            <a:r>
              <a:rPr lang="tr-TR" b="1" dirty="0" smtClean="0">
                <a:solidFill>
                  <a:srgbClr val="FF0000"/>
                </a:solidFill>
              </a:rPr>
              <a:t>Çoklu ilişkiler (</a:t>
            </a:r>
            <a:r>
              <a:rPr lang="tr-TR" b="1" dirty="0" err="1" smtClean="0">
                <a:solidFill>
                  <a:srgbClr val="FF0000"/>
                </a:solidFill>
              </a:rPr>
              <a:t>many</a:t>
            </a:r>
            <a:r>
              <a:rPr lang="tr-TR" b="1" dirty="0" smtClean="0">
                <a:solidFill>
                  <a:srgbClr val="FF0000"/>
                </a:solidFill>
              </a:rPr>
              <a:t> - </a:t>
            </a:r>
            <a:r>
              <a:rPr lang="tr-TR" b="1" dirty="0" err="1" smtClean="0">
                <a:solidFill>
                  <a:srgbClr val="FF0000"/>
                </a:solidFill>
              </a:rPr>
              <a:t>to</a:t>
            </a:r>
            <a:r>
              <a:rPr lang="tr-TR" b="1" dirty="0" smtClean="0">
                <a:solidFill>
                  <a:srgbClr val="FF0000"/>
                </a:solidFill>
              </a:rPr>
              <a:t> - </a:t>
            </a:r>
            <a:r>
              <a:rPr lang="tr-TR" b="1" dirty="0" err="1" smtClean="0">
                <a:solidFill>
                  <a:srgbClr val="FF0000"/>
                </a:solidFill>
              </a:rPr>
              <a:t>many</a:t>
            </a:r>
            <a:r>
              <a:rPr lang="tr-TR" b="1" dirty="0" smtClean="0">
                <a:solidFill>
                  <a:srgbClr val="FF0000"/>
                </a:solidFill>
              </a:rPr>
              <a:t> </a:t>
            </a:r>
            <a:r>
              <a:rPr lang="tr-TR" b="1" dirty="0" err="1" smtClean="0">
                <a:solidFill>
                  <a:srgbClr val="FF0000"/>
                </a:solidFill>
              </a:rPr>
              <a:t>relationships</a:t>
            </a:r>
            <a:r>
              <a:rPr lang="tr-TR" b="1" dirty="0" smtClean="0">
                <a:solidFill>
                  <a:srgbClr val="FF0000"/>
                </a:solidFill>
              </a:rPr>
              <a:t>),</a:t>
            </a:r>
            <a:r>
              <a:rPr lang="tr-TR" dirty="0" smtClean="0">
                <a:solidFill>
                  <a:srgbClr val="FF0000"/>
                </a:solidFill>
              </a:rPr>
              <a:t> </a:t>
            </a:r>
            <a:r>
              <a:rPr lang="tr-TR" dirty="0" smtClean="0"/>
              <a:t>aralarında bir ilişki olan iki tablo arasında, tablolardan herhangi birindeki herhangi bir kaydın, diğer tablodaki birden fazla kayıt ile ilişkilendirilebildiği ilişki tipi.</a:t>
            </a:r>
          </a:p>
          <a:p>
            <a:pPr eaLnBrk="1" fontAlgn="auto" hangingPunct="1">
              <a:buFont typeface="Arial"/>
              <a:buChar char="•"/>
              <a:defRPr/>
            </a:pPr>
            <a:endParaRPr lang="tr-TR" dirty="0"/>
          </a:p>
        </p:txBody>
      </p:sp>
      <p:sp>
        <p:nvSpPr>
          <p:cNvPr id="3" name="2 Başlık"/>
          <p:cNvSpPr>
            <a:spLocks noGrp="1"/>
          </p:cNvSpPr>
          <p:nvPr>
            <p:ph type="title"/>
          </p:nvPr>
        </p:nvSpPr>
        <p:spPr/>
        <p:txBody>
          <a:bodyPr/>
          <a:lstStyle/>
          <a:p>
            <a:pPr eaLnBrk="1" fontAlgn="auto" hangingPunct="1">
              <a:spcAft>
                <a:spcPts val="0"/>
              </a:spcAft>
              <a:defRPr/>
            </a:pPr>
            <a:endParaRPr lang="tr-T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p:txBody>
          <a:bodyPr>
            <a:normAutofit fontScale="92500" lnSpcReduction="10000"/>
          </a:bodyPr>
          <a:lstStyle/>
          <a:p>
            <a:pPr eaLnBrk="1" fontAlgn="auto" hangingPunct="1">
              <a:buFont typeface="Arial"/>
              <a:buChar char="•"/>
              <a:defRPr/>
            </a:pPr>
            <a:r>
              <a:rPr lang="tr-TR" dirty="0" smtClean="0"/>
              <a:t>Veriler üzerindeki sınırlamalara kısıt adı verilir. Kısıtlar, veri modellerinde bütünlük sağlamak için kullanılır. Örneğin, “öğrenciye ait not bilgisinin 0 – 100 arasında olması gibi.</a:t>
            </a:r>
          </a:p>
          <a:p>
            <a:pPr eaLnBrk="1" fontAlgn="auto" hangingPunct="1">
              <a:spcBef>
                <a:spcPct val="0"/>
              </a:spcBef>
              <a:buFont typeface="Arial"/>
              <a:buNone/>
              <a:defRPr/>
            </a:pPr>
            <a:r>
              <a:rPr lang="tr-TR" sz="3900" b="1" dirty="0" smtClean="0">
                <a:solidFill>
                  <a:srgbClr val="FFC000"/>
                </a:solidFill>
                <a:latin typeface="+mj-lt"/>
                <a:ea typeface="+mj-ea"/>
                <a:cs typeface="+mj-cs"/>
              </a:rPr>
              <a:t>2.3.3. İşlemler</a:t>
            </a:r>
          </a:p>
          <a:p>
            <a:pPr eaLnBrk="1" fontAlgn="auto" hangingPunct="1">
              <a:buFont typeface="Arial"/>
              <a:buChar char="•"/>
              <a:defRPr/>
            </a:pPr>
            <a:r>
              <a:rPr lang="tr-TR" dirty="0" smtClean="0"/>
              <a:t>İşlemler, bir veritabanı durumundan, bir başka veritabanı durumu elde etmek için yapılan işlemlerdir. Bunlar, verinin çağırılması, güncellenmesi, eklenmesi veya silinmesi ile ilgili işlemlerdir. Bütünlük mekanizması, toplam fonksiyonları (istatistiksel fonksiyonlar da bunlar arasındadır), veriye ulaşım kontrolleri gibi genel işlemler vardır. CODASYL tarafından yayılan bu mekanizmalara veritabanı yöntemleri denir.</a:t>
            </a:r>
          </a:p>
          <a:p>
            <a:pPr eaLnBrk="1" fontAlgn="auto" hangingPunct="1">
              <a:buFont typeface="Arial"/>
              <a:buChar char="•"/>
              <a:defRPr/>
            </a:pPr>
            <a:endParaRPr lang="tr-TR" dirty="0"/>
          </a:p>
        </p:txBody>
      </p:sp>
      <p:sp>
        <p:nvSpPr>
          <p:cNvPr id="3" name="2 Başlık"/>
          <p:cNvSpPr>
            <a:spLocks noGrp="1"/>
          </p:cNvSpPr>
          <p:nvPr>
            <p:ph type="title"/>
          </p:nvPr>
        </p:nvSpPr>
        <p:spPr/>
        <p:txBody>
          <a:bodyPr/>
          <a:lstStyle/>
          <a:p>
            <a:pPr eaLnBrk="1" fontAlgn="auto" hangingPunct="1">
              <a:spcAft>
                <a:spcPts val="0"/>
              </a:spcAft>
              <a:defRPr/>
            </a:pPr>
            <a:r>
              <a:rPr lang="tr-TR" sz="3600" b="1" dirty="0">
                <a:solidFill>
                  <a:srgbClr val="FFC000"/>
                </a:solidFill>
              </a:rPr>
              <a:t>2.3.2. Kısıtlar</a:t>
            </a:r>
            <a:endParaRPr lang="tr-TR" sz="3600" dirty="0">
              <a:solidFill>
                <a:srgbClr val="FFC000"/>
              </a:solidFill>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p:txBody>
          <a:bodyPr/>
          <a:lstStyle/>
          <a:p>
            <a:pPr eaLnBrk="1" fontAlgn="auto" hangingPunct="1">
              <a:buFont typeface="Arial"/>
              <a:buChar char="•"/>
              <a:defRPr/>
            </a:pPr>
            <a:r>
              <a:rPr lang="tr-TR" dirty="0" smtClean="0"/>
              <a:t>Model kelimesi; isim, sıfat ve fiil olarak kullanılmaktadır. İsim olarak “model”, bir mimarın, bir binanın küçük ölçekli modeli veya bir fizikçinin bir atomun büyük ölçekli modelini oluşturması gibi bir temsili ifade eder. Sıfat olarak “model” , “model uçak”, “model öğrenci”, “model ev” ifadelerinde olduğu gibi mükemmeliyetin veya idealin ölçüsünü ifade eder. Fiil olarak “model” ise, bir şeyin nasıl olduğunu ispat etmek, açıklamak, göstermek anlamındadır. Bilimde simgesel model, benzetim modeli ve sembolik model kavramları vardır.</a:t>
            </a:r>
          </a:p>
          <a:p>
            <a:pPr eaLnBrk="1" fontAlgn="auto" hangingPunct="1">
              <a:buFont typeface="Arial"/>
              <a:buChar char="•"/>
              <a:defRPr/>
            </a:pPr>
            <a:endParaRPr lang="tr-TR" dirty="0"/>
          </a:p>
        </p:txBody>
      </p:sp>
      <p:sp>
        <p:nvSpPr>
          <p:cNvPr id="3" name="2 Başlık"/>
          <p:cNvSpPr>
            <a:spLocks noGrp="1"/>
          </p:cNvSpPr>
          <p:nvPr>
            <p:ph type="title"/>
          </p:nvPr>
        </p:nvSpPr>
        <p:spPr/>
        <p:txBody>
          <a:bodyPr/>
          <a:lstStyle/>
          <a:p>
            <a:pPr eaLnBrk="1" fontAlgn="auto" hangingPunct="1">
              <a:spcAft>
                <a:spcPts val="0"/>
              </a:spcAft>
              <a:defRPr/>
            </a:pPr>
            <a:r>
              <a:rPr lang="tr-TR" b="1" dirty="0"/>
              <a:t>2.1. Modelin Tanımı</a:t>
            </a:r>
            <a:endParaRPr lang="tr-TR"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a:xfrm>
            <a:off x="250825" y="1484313"/>
            <a:ext cx="8642350" cy="5184775"/>
          </a:xfrm>
        </p:spPr>
        <p:txBody>
          <a:bodyPr>
            <a:normAutofit lnSpcReduction="10000"/>
          </a:bodyPr>
          <a:lstStyle/>
          <a:p>
            <a:pPr eaLnBrk="1" hangingPunct="1">
              <a:buFont typeface="Arial" charset="0"/>
              <a:buNone/>
              <a:defRPr/>
            </a:pPr>
            <a:r>
              <a:rPr lang="tr-TR" dirty="0" smtClean="0">
                <a:solidFill>
                  <a:schemeClr val="bg2">
                    <a:lumMod val="20000"/>
                    <a:lumOff val="80000"/>
                  </a:schemeClr>
                </a:solidFill>
              </a:rPr>
              <a:t>	</a:t>
            </a:r>
            <a:r>
              <a:rPr lang="tr-TR" dirty="0" smtClean="0">
                <a:solidFill>
                  <a:srgbClr val="FFFF00"/>
                </a:solidFill>
              </a:rPr>
              <a:t>Veri modellemesi yapmak amacıyla farklı durumlara uygun olan ve birbiriyle farklı özellikler taşıyan pek çok veri modeli vardır. </a:t>
            </a:r>
            <a:r>
              <a:rPr lang="tr-TR" dirty="0" smtClean="0">
                <a:solidFill>
                  <a:srgbClr val="FFFF00"/>
                </a:solidFill>
                <a:effectLst>
                  <a:outerShdw blurRad="50800" dist="38100" algn="tr" rotWithShape="0">
                    <a:prstClr val="black">
                      <a:alpha val="40000"/>
                    </a:prstClr>
                  </a:outerShdw>
                </a:effectLst>
              </a:rPr>
              <a:t>Veri modelleri aşağıdaki gibi sınıflandırılabilir:</a:t>
            </a:r>
          </a:p>
          <a:p>
            <a:pPr eaLnBrk="1" hangingPunct="1">
              <a:defRPr/>
            </a:pPr>
            <a:r>
              <a:rPr lang="tr-TR" dirty="0" smtClean="0"/>
              <a:t>Basit Veri Modelleri</a:t>
            </a:r>
          </a:p>
          <a:p>
            <a:pPr eaLnBrk="1" hangingPunct="1">
              <a:defRPr/>
            </a:pPr>
            <a:r>
              <a:rPr lang="tr-TR" dirty="0" smtClean="0"/>
              <a:t>Hiyerarşik Veri Modelleri</a:t>
            </a:r>
          </a:p>
          <a:p>
            <a:pPr eaLnBrk="1" hangingPunct="1">
              <a:defRPr/>
            </a:pPr>
            <a:r>
              <a:rPr lang="tr-TR" dirty="0" smtClean="0"/>
              <a:t>Şebeke Veri Modelleri</a:t>
            </a:r>
          </a:p>
          <a:p>
            <a:pPr eaLnBrk="1" hangingPunct="1">
              <a:defRPr/>
            </a:pPr>
            <a:r>
              <a:rPr lang="tr-TR" dirty="0" smtClean="0"/>
              <a:t>Geliştirilmiş Veri Modelleri</a:t>
            </a:r>
          </a:p>
          <a:p>
            <a:pPr eaLnBrk="1" hangingPunct="1">
              <a:defRPr/>
            </a:pPr>
            <a:r>
              <a:rPr lang="tr-TR" dirty="0" smtClean="0"/>
              <a:t>Varlık-İlişki Veri Modelleri ( Vİ Modeli) </a:t>
            </a:r>
          </a:p>
          <a:p>
            <a:pPr eaLnBrk="1" hangingPunct="1">
              <a:defRPr/>
            </a:pPr>
            <a:r>
              <a:rPr lang="tr-TR" dirty="0" smtClean="0"/>
              <a:t>İlişkisel Veri Modelleri</a:t>
            </a:r>
          </a:p>
          <a:p>
            <a:pPr eaLnBrk="1" hangingPunct="1">
              <a:defRPr/>
            </a:pPr>
            <a:r>
              <a:rPr lang="tr-TR" dirty="0" smtClean="0"/>
              <a:t>Nesne Yönelimli Veri Modelleri</a:t>
            </a:r>
          </a:p>
          <a:p>
            <a:pPr eaLnBrk="1" hangingPunct="1">
              <a:defRPr/>
            </a:pPr>
            <a:endParaRPr lang="tr-TR" dirty="0" smtClean="0"/>
          </a:p>
          <a:p>
            <a:pPr eaLnBrk="1" hangingPunct="1">
              <a:defRPr/>
            </a:pPr>
            <a:endParaRPr lang="tr-TR" dirty="0"/>
          </a:p>
        </p:txBody>
      </p:sp>
      <p:sp>
        <p:nvSpPr>
          <p:cNvPr id="3" name="2 Başlık"/>
          <p:cNvSpPr>
            <a:spLocks noGrp="1"/>
          </p:cNvSpPr>
          <p:nvPr>
            <p:ph type="title"/>
          </p:nvPr>
        </p:nvSpPr>
        <p:spPr/>
        <p:txBody>
          <a:bodyPr/>
          <a:lstStyle/>
          <a:p>
            <a:pPr eaLnBrk="1" hangingPunct="1">
              <a:defRPr/>
            </a:pPr>
            <a:r>
              <a:rPr lang="x-none" b="1" smtClean="0"/>
              <a:t>2.4. Başlıca Veri Modelleri </a:t>
            </a:r>
            <a:endParaRPr lang="tr-TR" dirty="0" smtClean="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p:txBody>
          <a:bodyPr/>
          <a:lstStyle/>
          <a:p>
            <a:pPr eaLnBrk="1" hangingPunct="1">
              <a:defRPr/>
            </a:pPr>
            <a:r>
              <a:rPr lang="tr-TR" sz="3200" dirty="0" smtClean="0"/>
              <a:t>Bilgisayarlarda veri işleme ihtiyacının ortaya çıkmasıyla, dosyalama sistemleri oluşturmak amacıyla kullanılmaya başlanan Hiyerarşik ve Şebeke veri modelleridir.</a:t>
            </a:r>
          </a:p>
          <a:p>
            <a:pPr eaLnBrk="1" fontAlgn="auto" hangingPunct="1">
              <a:buFont typeface="Arial"/>
              <a:buChar char="•"/>
              <a:defRPr/>
            </a:pPr>
            <a:endParaRPr lang="tr-TR" sz="3200" dirty="0"/>
          </a:p>
        </p:txBody>
      </p:sp>
      <p:sp>
        <p:nvSpPr>
          <p:cNvPr id="3" name="2 Başlık"/>
          <p:cNvSpPr>
            <a:spLocks noGrp="1"/>
          </p:cNvSpPr>
          <p:nvPr>
            <p:ph type="title"/>
          </p:nvPr>
        </p:nvSpPr>
        <p:spPr/>
        <p:txBody>
          <a:bodyPr/>
          <a:lstStyle/>
          <a:p>
            <a:pPr eaLnBrk="1" hangingPunct="1">
              <a:defRPr/>
            </a:pPr>
            <a:r>
              <a:rPr lang="x-none" sz="3600" b="1" smtClean="0">
                <a:solidFill>
                  <a:srgbClr val="FFC000"/>
                </a:solidFill>
              </a:rPr>
              <a:t>2.4.1. Basit Veri Modelleri</a:t>
            </a:r>
            <a:endParaRPr lang="tr-TR" sz="3600" b="1" dirty="0" smtClean="0">
              <a:solidFill>
                <a:srgbClr val="FFC000"/>
              </a:solidFill>
            </a:endParaRP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p:txBody>
          <a:bodyPr/>
          <a:lstStyle/>
          <a:p>
            <a:pPr eaLnBrk="1" hangingPunct="1">
              <a:defRPr/>
            </a:pPr>
            <a:r>
              <a:rPr lang="tr-TR" dirty="0" smtClean="0"/>
              <a:t>Çoklu ilişkileri temsil edebilmek için, varlık tiplerinin gereksiz veri tekrarı yapmadan her ilişki için ayrı ayrı tanımlanmasına Hiyerarşik veri modeli denilir. Bu model, bir ağaç yapısına benzer. Model içerisindeki herhangi bir düğüm, altındaki n sayıda düğüme bağlanırken, kendisinin üstünde ancak bir düğüme bağlanabilir. Hiyerarşik yapının en tepesindeki düğüm noktasına kök denir ve bu düğümün sadece bağımlı düğümleri bulunur. Bu veri yapısını gösteren grafiğe de hiyerarşik tanım ağacı denir.(Şekil 2.1)</a:t>
            </a:r>
          </a:p>
          <a:p>
            <a:pPr eaLnBrk="1" hangingPunct="1">
              <a:defRPr/>
            </a:pPr>
            <a:endParaRPr lang="tr-TR" dirty="0"/>
          </a:p>
        </p:txBody>
      </p:sp>
      <p:sp>
        <p:nvSpPr>
          <p:cNvPr id="3" name="2 Başlık"/>
          <p:cNvSpPr>
            <a:spLocks noGrp="1"/>
          </p:cNvSpPr>
          <p:nvPr>
            <p:ph type="title"/>
          </p:nvPr>
        </p:nvSpPr>
        <p:spPr/>
        <p:txBody>
          <a:bodyPr/>
          <a:lstStyle/>
          <a:p>
            <a:pPr eaLnBrk="1" hangingPunct="1">
              <a:defRPr/>
            </a:pPr>
            <a:r>
              <a:rPr lang="x-none" sz="3600" b="1" smtClean="0">
                <a:solidFill>
                  <a:srgbClr val="FFC000"/>
                </a:solidFill>
              </a:rPr>
              <a:t>2.4.2. Hiyerarşik Veri Modelleri</a:t>
            </a:r>
            <a:endParaRPr lang="tr-TR" sz="3600" b="1" dirty="0" smtClean="0">
              <a:solidFill>
                <a:srgbClr val="FFC000"/>
              </a:solidFill>
            </a:endParaRP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a:xfrm>
            <a:off x="457200" y="1600200"/>
            <a:ext cx="8229600" cy="4852988"/>
          </a:xfrm>
        </p:spPr>
        <p:txBody>
          <a:bodyPr>
            <a:normAutofit fontScale="77500" lnSpcReduction="20000"/>
          </a:bodyPr>
          <a:lstStyle/>
          <a:p>
            <a:pPr eaLnBrk="1" hangingPunct="1">
              <a:buFont typeface="Arial" charset="0"/>
              <a:buNone/>
              <a:defRPr/>
            </a:pPr>
            <a:endParaRPr lang="tr-TR" dirty="0" smtClean="0"/>
          </a:p>
          <a:p>
            <a:pPr eaLnBrk="1" hangingPunct="1">
              <a:buFont typeface="Arial" charset="0"/>
              <a:buNone/>
              <a:defRPr/>
            </a:pPr>
            <a:endParaRPr lang="tr-TR" dirty="0" smtClean="0"/>
          </a:p>
          <a:p>
            <a:pPr eaLnBrk="1" hangingPunct="1">
              <a:buFont typeface="Arial" charset="0"/>
              <a:buNone/>
              <a:defRPr/>
            </a:pPr>
            <a:endParaRPr lang="tr-TR" dirty="0" smtClean="0"/>
          </a:p>
          <a:p>
            <a:pPr eaLnBrk="1" hangingPunct="1">
              <a:buFont typeface="Arial" charset="0"/>
              <a:buNone/>
              <a:defRPr/>
            </a:pPr>
            <a:endParaRPr lang="tr-TR" dirty="0" smtClean="0"/>
          </a:p>
          <a:p>
            <a:pPr eaLnBrk="1" hangingPunct="1">
              <a:buFont typeface="Arial" charset="0"/>
              <a:buNone/>
              <a:defRPr/>
            </a:pPr>
            <a:endParaRPr lang="tr-TR" dirty="0" smtClean="0"/>
          </a:p>
          <a:p>
            <a:pPr eaLnBrk="1" hangingPunct="1">
              <a:buFont typeface="Arial" charset="0"/>
              <a:buNone/>
              <a:defRPr/>
            </a:pPr>
            <a:endParaRPr lang="tr-TR" dirty="0" smtClean="0"/>
          </a:p>
          <a:p>
            <a:pPr eaLnBrk="1" hangingPunct="1">
              <a:buFont typeface="Arial" charset="0"/>
              <a:buNone/>
              <a:defRPr/>
            </a:pPr>
            <a:endParaRPr lang="tr-TR" dirty="0" smtClean="0"/>
          </a:p>
          <a:p>
            <a:pPr eaLnBrk="1" hangingPunct="1">
              <a:buFont typeface="Arial" charset="0"/>
              <a:buNone/>
              <a:defRPr/>
            </a:pPr>
            <a:endParaRPr lang="tr-TR" dirty="0" smtClean="0"/>
          </a:p>
          <a:p>
            <a:pPr eaLnBrk="1" hangingPunct="1">
              <a:buFont typeface="Arial" charset="0"/>
              <a:buNone/>
              <a:defRPr/>
            </a:pPr>
            <a:endParaRPr lang="tr-TR" dirty="0" smtClean="0"/>
          </a:p>
          <a:p>
            <a:pPr eaLnBrk="1" hangingPunct="1">
              <a:buFont typeface="Arial" charset="0"/>
              <a:buNone/>
              <a:defRPr/>
            </a:pPr>
            <a:endParaRPr lang="tr-TR" dirty="0" smtClean="0"/>
          </a:p>
          <a:p>
            <a:pPr algn="ctr" eaLnBrk="1" hangingPunct="1">
              <a:buFont typeface="Arial" charset="0"/>
              <a:buNone/>
              <a:defRPr/>
            </a:pPr>
            <a:endParaRPr lang="tr-TR" b="1" dirty="0" smtClean="0"/>
          </a:p>
          <a:p>
            <a:pPr algn="ctr" eaLnBrk="1" hangingPunct="1">
              <a:buFont typeface="Arial" charset="0"/>
              <a:buNone/>
              <a:defRPr/>
            </a:pPr>
            <a:r>
              <a:rPr lang="tr-TR" b="1" dirty="0" smtClean="0"/>
              <a:t>Şekil 2.1:</a:t>
            </a:r>
            <a:r>
              <a:rPr lang="tr-TR" dirty="0" smtClean="0"/>
              <a:t> Hiyerarşik Tanım Ağacı</a:t>
            </a:r>
          </a:p>
          <a:p>
            <a:pPr eaLnBrk="1" hangingPunct="1">
              <a:buFont typeface="Arial" charset="0"/>
              <a:buNone/>
              <a:defRPr/>
            </a:pPr>
            <a:endParaRPr lang="tr-TR" dirty="0"/>
          </a:p>
        </p:txBody>
      </p:sp>
      <p:sp>
        <p:nvSpPr>
          <p:cNvPr id="3" name="2 Başlık"/>
          <p:cNvSpPr>
            <a:spLocks noGrp="1"/>
          </p:cNvSpPr>
          <p:nvPr>
            <p:ph type="title"/>
          </p:nvPr>
        </p:nvSpPr>
        <p:spPr/>
        <p:txBody>
          <a:bodyPr/>
          <a:lstStyle/>
          <a:p>
            <a:pPr eaLnBrk="1" hangingPunct="1">
              <a:defRPr/>
            </a:pPr>
            <a:endParaRPr lang="tr-TR" smtClean="0"/>
          </a:p>
        </p:txBody>
      </p:sp>
      <p:sp>
        <p:nvSpPr>
          <p:cNvPr id="27652" name="Rectangle 43"/>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tr-TR">
              <a:latin typeface="Segoe Condensed" pitchFamily="34" charset="0"/>
            </a:endParaRPr>
          </a:p>
        </p:txBody>
      </p:sp>
      <p:pic>
        <p:nvPicPr>
          <p:cNvPr id="34868" name="Picture 52" descr="Adsız"/>
          <p:cNvPicPr>
            <a:picLocks noChangeAspect="1" noChangeArrowheads="1"/>
          </p:cNvPicPr>
          <p:nvPr/>
        </p:nvPicPr>
        <p:blipFill>
          <a:blip r:embed="rId2" cstate="print"/>
          <a:srcRect/>
          <a:stretch>
            <a:fillRect/>
          </a:stretch>
        </p:blipFill>
        <p:spPr bwMode="auto">
          <a:xfrm>
            <a:off x="72008" y="1700808"/>
            <a:ext cx="4716016" cy="3456384"/>
          </a:xfrm>
          <a:prstGeom prst="rect">
            <a:avLst/>
          </a:prstGeom>
          <a:ln w="28575"/>
          <a:effectLst>
            <a:glow rad="228600">
              <a:schemeClr val="accent5">
                <a:satMod val="175000"/>
                <a:alpha val="40000"/>
              </a:schemeClr>
            </a:glow>
          </a:effectLst>
        </p:spPr>
        <p:style>
          <a:lnRef idx="2">
            <a:schemeClr val="accent5">
              <a:shade val="50000"/>
            </a:schemeClr>
          </a:lnRef>
          <a:fillRef idx="1">
            <a:schemeClr val="accent5"/>
          </a:fillRef>
          <a:effectRef idx="0">
            <a:schemeClr val="accent5"/>
          </a:effectRef>
          <a:fontRef idx="minor">
            <a:schemeClr val="lt1"/>
          </a:fontRef>
        </p:style>
      </p:pic>
      <p:grpSp>
        <p:nvGrpSpPr>
          <p:cNvPr id="27654" name="Group 4"/>
          <p:cNvGrpSpPr>
            <a:grpSpLocks/>
          </p:cNvGrpSpPr>
          <p:nvPr/>
        </p:nvGrpSpPr>
        <p:grpSpPr bwMode="auto">
          <a:xfrm>
            <a:off x="4859338" y="1989138"/>
            <a:ext cx="4249737" cy="2952750"/>
            <a:chOff x="1248" y="2064"/>
            <a:chExt cx="3264" cy="1536"/>
          </a:xfrm>
        </p:grpSpPr>
        <p:sp>
          <p:nvSpPr>
            <p:cNvPr id="27655" name="Rectangle 5"/>
            <p:cNvSpPr>
              <a:spLocks noChangeArrowheads="1"/>
            </p:cNvSpPr>
            <p:nvPr/>
          </p:nvSpPr>
          <p:spPr bwMode="auto">
            <a:xfrm>
              <a:off x="2400" y="2064"/>
              <a:ext cx="816" cy="624"/>
            </a:xfrm>
            <a:prstGeom prst="rect">
              <a:avLst/>
            </a:prstGeom>
            <a:solidFill>
              <a:schemeClr val="accent1"/>
            </a:solidFill>
            <a:ln w="9525">
              <a:solidFill>
                <a:schemeClr val="tx1"/>
              </a:solidFill>
              <a:miter lim="800000"/>
              <a:headEnd/>
              <a:tailEnd/>
            </a:ln>
          </p:spPr>
          <p:txBody>
            <a:bodyPr wrap="none" anchor="ctr"/>
            <a:lstStyle/>
            <a:p>
              <a:pPr algn="ctr"/>
              <a:r>
                <a:rPr lang="tr-TR" sz="2000">
                  <a:latin typeface="Times New Roman" pitchFamily="18" charset="0"/>
                </a:rPr>
                <a:t>Kitaplar</a:t>
              </a:r>
              <a:endParaRPr lang="en-US" sz="2000">
                <a:latin typeface="Times New Roman" pitchFamily="18" charset="0"/>
              </a:endParaRPr>
            </a:p>
            <a:p>
              <a:pPr algn="ctr"/>
              <a:r>
                <a:rPr lang="en-US" sz="2000">
                  <a:latin typeface="Times New Roman" pitchFamily="18" charset="0"/>
                </a:rPr>
                <a:t>(</a:t>
              </a:r>
              <a:r>
                <a:rPr lang="tr-TR" sz="2000">
                  <a:latin typeface="Times New Roman" pitchFamily="18" charset="0"/>
                </a:rPr>
                <a:t>no</a:t>
              </a:r>
              <a:r>
                <a:rPr lang="en-US" sz="2000">
                  <a:latin typeface="Times New Roman" pitchFamily="18" charset="0"/>
                </a:rPr>
                <a:t>, </a:t>
              </a:r>
              <a:r>
                <a:rPr lang="tr-TR" sz="2000">
                  <a:latin typeface="Times New Roman" pitchFamily="18" charset="0"/>
                </a:rPr>
                <a:t>başlık</a:t>
              </a:r>
              <a:r>
                <a:rPr lang="en-US" sz="2000">
                  <a:latin typeface="Times New Roman" pitchFamily="18" charset="0"/>
                </a:rPr>
                <a:t>)</a:t>
              </a:r>
              <a:endParaRPr lang="tr-TR"/>
            </a:p>
          </p:txBody>
        </p:sp>
        <p:sp>
          <p:nvSpPr>
            <p:cNvPr id="27656" name="Rectangle 6"/>
            <p:cNvSpPr>
              <a:spLocks noChangeArrowheads="1"/>
            </p:cNvSpPr>
            <p:nvPr/>
          </p:nvSpPr>
          <p:spPr bwMode="auto">
            <a:xfrm>
              <a:off x="2400" y="2880"/>
              <a:ext cx="816" cy="624"/>
            </a:xfrm>
            <a:prstGeom prst="rect">
              <a:avLst/>
            </a:prstGeom>
            <a:solidFill>
              <a:schemeClr val="accent1"/>
            </a:solidFill>
            <a:ln w="9525">
              <a:solidFill>
                <a:schemeClr val="tx1"/>
              </a:solidFill>
              <a:miter lim="800000"/>
              <a:headEnd/>
              <a:tailEnd/>
            </a:ln>
          </p:spPr>
          <p:txBody>
            <a:bodyPr wrap="none" anchor="ctr"/>
            <a:lstStyle/>
            <a:p>
              <a:pPr algn="ctr"/>
              <a:r>
                <a:rPr lang="tr-TR" sz="2000">
                  <a:latin typeface="Times New Roman" pitchFamily="18" charset="0"/>
                </a:rPr>
                <a:t>Yayıncılar</a:t>
              </a:r>
              <a:endParaRPr lang="tr-TR"/>
            </a:p>
          </p:txBody>
        </p:sp>
        <p:sp>
          <p:nvSpPr>
            <p:cNvPr id="27657" name="Rectangle 7"/>
            <p:cNvSpPr>
              <a:spLocks noChangeArrowheads="1"/>
            </p:cNvSpPr>
            <p:nvPr/>
          </p:nvSpPr>
          <p:spPr bwMode="auto">
            <a:xfrm>
              <a:off x="3696" y="2976"/>
              <a:ext cx="816" cy="624"/>
            </a:xfrm>
            <a:prstGeom prst="rect">
              <a:avLst/>
            </a:prstGeom>
            <a:solidFill>
              <a:schemeClr val="accent1"/>
            </a:solidFill>
            <a:ln w="9525">
              <a:solidFill>
                <a:schemeClr val="tx1"/>
              </a:solidFill>
              <a:miter lim="800000"/>
              <a:headEnd/>
              <a:tailEnd/>
            </a:ln>
          </p:spPr>
          <p:txBody>
            <a:bodyPr wrap="none" anchor="ctr"/>
            <a:lstStyle/>
            <a:p>
              <a:pPr algn="ctr"/>
              <a:endParaRPr lang="tr-TR"/>
            </a:p>
          </p:txBody>
        </p:sp>
        <p:sp>
          <p:nvSpPr>
            <p:cNvPr id="27658" name="Line 8"/>
            <p:cNvSpPr>
              <a:spLocks noChangeShapeType="1"/>
            </p:cNvSpPr>
            <p:nvPr/>
          </p:nvSpPr>
          <p:spPr bwMode="auto">
            <a:xfrm flipH="1">
              <a:off x="1728" y="2400"/>
              <a:ext cx="672" cy="480"/>
            </a:xfrm>
            <a:prstGeom prst="line">
              <a:avLst/>
            </a:prstGeom>
            <a:noFill/>
            <a:ln w="9525">
              <a:solidFill>
                <a:schemeClr val="tx1"/>
              </a:solidFill>
              <a:round/>
              <a:headEnd/>
              <a:tailEnd type="triangle" w="med" len="med"/>
            </a:ln>
          </p:spPr>
          <p:txBody>
            <a:bodyPr wrap="none" anchor="ctr"/>
            <a:lstStyle/>
            <a:p>
              <a:endParaRPr lang="tr-TR"/>
            </a:p>
          </p:txBody>
        </p:sp>
        <p:sp>
          <p:nvSpPr>
            <p:cNvPr id="27659" name="Line 9"/>
            <p:cNvSpPr>
              <a:spLocks noChangeShapeType="1"/>
            </p:cNvSpPr>
            <p:nvPr/>
          </p:nvSpPr>
          <p:spPr bwMode="auto">
            <a:xfrm>
              <a:off x="2832" y="2688"/>
              <a:ext cx="0" cy="192"/>
            </a:xfrm>
            <a:prstGeom prst="line">
              <a:avLst/>
            </a:prstGeom>
            <a:noFill/>
            <a:ln w="9525">
              <a:solidFill>
                <a:schemeClr val="tx1"/>
              </a:solidFill>
              <a:round/>
              <a:headEnd/>
              <a:tailEnd type="triangle" w="med" len="med"/>
            </a:ln>
          </p:spPr>
          <p:txBody>
            <a:bodyPr wrap="none" anchor="ctr"/>
            <a:lstStyle/>
            <a:p>
              <a:endParaRPr lang="tr-TR"/>
            </a:p>
          </p:txBody>
        </p:sp>
        <p:sp>
          <p:nvSpPr>
            <p:cNvPr id="27660" name="Line 10"/>
            <p:cNvSpPr>
              <a:spLocks noChangeShapeType="1"/>
            </p:cNvSpPr>
            <p:nvPr/>
          </p:nvSpPr>
          <p:spPr bwMode="auto">
            <a:xfrm>
              <a:off x="3216" y="2352"/>
              <a:ext cx="672" cy="528"/>
            </a:xfrm>
            <a:prstGeom prst="line">
              <a:avLst/>
            </a:prstGeom>
            <a:noFill/>
            <a:ln w="9525">
              <a:solidFill>
                <a:schemeClr val="tx1"/>
              </a:solidFill>
              <a:round/>
              <a:headEnd/>
              <a:tailEnd type="triangle" w="med" len="med"/>
            </a:ln>
          </p:spPr>
          <p:txBody>
            <a:bodyPr wrap="none" anchor="ctr"/>
            <a:lstStyle/>
            <a:p>
              <a:endParaRPr lang="tr-TR"/>
            </a:p>
          </p:txBody>
        </p:sp>
        <p:sp>
          <p:nvSpPr>
            <p:cNvPr id="27661" name="Rectangle 11"/>
            <p:cNvSpPr>
              <a:spLocks noChangeArrowheads="1"/>
            </p:cNvSpPr>
            <p:nvPr/>
          </p:nvSpPr>
          <p:spPr bwMode="auto">
            <a:xfrm>
              <a:off x="3600" y="2880"/>
              <a:ext cx="816" cy="624"/>
            </a:xfrm>
            <a:prstGeom prst="rect">
              <a:avLst/>
            </a:prstGeom>
            <a:solidFill>
              <a:schemeClr val="accent1"/>
            </a:solidFill>
            <a:ln w="9525">
              <a:solidFill>
                <a:schemeClr val="tx1"/>
              </a:solidFill>
              <a:miter lim="800000"/>
              <a:headEnd/>
              <a:tailEnd/>
            </a:ln>
          </p:spPr>
          <p:txBody>
            <a:bodyPr wrap="none" anchor="ctr"/>
            <a:lstStyle/>
            <a:p>
              <a:pPr algn="ctr"/>
              <a:r>
                <a:rPr lang="tr-TR" sz="2000">
                  <a:latin typeface="Times New Roman" pitchFamily="18" charset="0"/>
                </a:rPr>
                <a:t>Konular</a:t>
              </a:r>
              <a:endParaRPr lang="tr-TR"/>
            </a:p>
          </p:txBody>
        </p:sp>
        <p:sp>
          <p:nvSpPr>
            <p:cNvPr id="27662" name="Rectangle 12"/>
            <p:cNvSpPr>
              <a:spLocks noChangeArrowheads="1"/>
            </p:cNvSpPr>
            <p:nvPr/>
          </p:nvSpPr>
          <p:spPr bwMode="auto">
            <a:xfrm>
              <a:off x="1344" y="2976"/>
              <a:ext cx="816" cy="624"/>
            </a:xfrm>
            <a:prstGeom prst="rect">
              <a:avLst/>
            </a:prstGeom>
            <a:solidFill>
              <a:schemeClr val="accent1"/>
            </a:solidFill>
            <a:ln w="9525">
              <a:solidFill>
                <a:schemeClr val="tx1"/>
              </a:solidFill>
              <a:miter lim="800000"/>
              <a:headEnd/>
              <a:tailEnd/>
            </a:ln>
          </p:spPr>
          <p:txBody>
            <a:bodyPr wrap="none" anchor="ctr"/>
            <a:lstStyle/>
            <a:p>
              <a:pPr algn="ctr"/>
              <a:endParaRPr lang="tr-TR"/>
            </a:p>
          </p:txBody>
        </p:sp>
        <p:sp>
          <p:nvSpPr>
            <p:cNvPr id="27663" name="Rectangle 13"/>
            <p:cNvSpPr>
              <a:spLocks noChangeArrowheads="1"/>
            </p:cNvSpPr>
            <p:nvPr/>
          </p:nvSpPr>
          <p:spPr bwMode="auto">
            <a:xfrm>
              <a:off x="1248" y="2880"/>
              <a:ext cx="816" cy="624"/>
            </a:xfrm>
            <a:prstGeom prst="rect">
              <a:avLst/>
            </a:prstGeom>
            <a:solidFill>
              <a:schemeClr val="accent1"/>
            </a:solidFill>
            <a:ln w="9525">
              <a:solidFill>
                <a:schemeClr val="tx1"/>
              </a:solidFill>
              <a:miter lim="800000"/>
              <a:headEnd/>
              <a:tailEnd/>
            </a:ln>
          </p:spPr>
          <p:txBody>
            <a:bodyPr wrap="none" anchor="ctr"/>
            <a:lstStyle/>
            <a:p>
              <a:pPr algn="ctr"/>
              <a:r>
                <a:rPr lang="tr-TR" sz="2000">
                  <a:latin typeface="Times New Roman" pitchFamily="18" charset="0"/>
                </a:rPr>
                <a:t>Yazarlar</a:t>
              </a:r>
              <a:endParaRPr lang="en-US" sz="2000">
                <a:latin typeface="Times New Roman" pitchFamily="18" charset="0"/>
              </a:endParaRPr>
            </a:p>
            <a:p>
              <a:pPr algn="ctr"/>
              <a:r>
                <a:rPr lang="en-US" sz="2000">
                  <a:latin typeface="Times New Roman" pitchFamily="18" charset="0"/>
                </a:rPr>
                <a:t>(</a:t>
              </a:r>
              <a:r>
                <a:rPr lang="tr-TR" sz="2000">
                  <a:latin typeface="Times New Roman" pitchFamily="18" charset="0"/>
                </a:rPr>
                <a:t>ad</a:t>
              </a:r>
              <a:r>
                <a:rPr lang="en-US" sz="2000">
                  <a:latin typeface="Times New Roman" pitchFamily="18" charset="0"/>
                </a:rPr>
                <a:t>, </a:t>
              </a:r>
              <a:r>
                <a:rPr lang="tr-TR" sz="2000">
                  <a:latin typeface="Times New Roman" pitchFamily="18" charset="0"/>
                </a:rPr>
                <a:t>soyad</a:t>
              </a:r>
              <a:r>
                <a:rPr lang="en-US" sz="2000">
                  <a:latin typeface="Times New Roman" pitchFamily="18" charset="0"/>
                </a:rPr>
                <a:t>)</a:t>
              </a:r>
              <a:endParaRPr lang="tr-TR"/>
            </a:p>
          </p:txBody>
        </p:sp>
      </p:gr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p:txBody>
          <a:bodyPr/>
          <a:lstStyle/>
          <a:p>
            <a:pPr eaLnBrk="1" hangingPunct="1">
              <a:defRPr/>
            </a:pPr>
            <a:r>
              <a:rPr lang="tr-TR" dirty="0" smtClean="0"/>
              <a:t>Tablo ve grafiklerden oluşan veri modeli Şebeke Veri Modelidir. Tablolar grafikteki düğümler olup varlık tiplerine karşılık gelirler. Grafiğin okları ise ilişkileri temsil eder. Özellikleri, 1971 yılında DBTG – CODASYL tarafından belirlenmiştir. Kayıt tipi ve bağlantı olmak üzere iki ayrı veri yapılandırma aracı vardır. Kayıt tipleri varlık tiplerini, bağlantılar ise ilişki tiplerini belirler. Bu yapıyı gösteren grafiğe de veri yapısı grafiği adı verilir.(Şekil 2.2) </a:t>
            </a:r>
            <a:endParaRPr lang="tr-TR" dirty="0"/>
          </a:p>
        </p:txBody>
      </p:sp>
      <p:sp>
        <p:nvSpPr>
          <p:cNvPr id="3" name="2 Başlık"/>
          <p:cNvSpPr>
            <a:spLocks noGrp="1"/>
          </p:cNvSpPr>
          <p:nvPr>
            <p:ph type="title"/>
          </p:nvPr>
        </p:nvSpPr>
        <p:spPr/>
        <p:txBody>
          <a:bodyPr/>
          <a:lstStyle/>
          <a:p>
            <a:pPr eaLnBrk="1" hangingPunct="1">
              <a:defRPr/>
            </a:pPr>
            <a:r>
              <a:rPr lang="x-none" sz="3600" b="1" smtClean="0">
                <a:solidFill>
                  <a:srgbClr val="FFC000"/>
                </a:solidFill>
              </a:rPr>
              <a:t>2.4.3. Şebeke Veri Modelleri</a:t>
            </a:r>
            <a:endParaRPr lang="tr-TR" sz="3600" b="1" dirty="0" smtClean="0">
              <a:solidFill>
                <a:srgbClr val="FFC000"/>
              </a:solidFill>
            </a:endParaRP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p:txBody>
          <a:bodyPr/>
          <a:lstStyle/>
          <a:p>
            <a:pPr eaLnBrk="1" hangingPunct="1">
              <a:defRPr/>
            </a:pPr>
            <a:endParaRPr lang="tr-TR" dirty="0"/>
          </a:p>
        </p:txBody>
      </p:sp>
      <p:sp>
        <p:nvSpPr>
          <p:cNvPr id="3" name="2 Başlık"/>
          <p:cNvSpPr>
            <a:spLocks noGrp="1"/>
          </p:cNvSpPr>
          <p:nvPr>
            <p:ph type="title"/>
          </p:nvPr>
        </p:nvSpPr>
        <p:spPr/>
        <p:txBody>
          <a:bodyPr/>
          <a:lstStyle/>
          <a:p>
            <a:pPr eaLnBrk="1" hangingPunct="1">
              <a:defRPr/>
            </a:pPr>
            <a:endParaRPr lang="tr-TR" smtClean="0"/>
          </a:p>
        </p:txBody>
      </p:sp>
      <p:pic>
        <p:nvPicPr>
          <p:cNvPr id="47106" name="Picture 2" descr="Adsız1"/>
          <p:cNvPicPr>
            <a:picLocks noChangeAspect="1" noChangeArrowheads="1"/>
          </p:cNvPicPr>
          <p:nvPr/>
        </p:nvPicPr>
        <p:blipFill>
          <a:blip r:embed="rId2" cstate="print"/>
          <a:srcRect/>
          <a:stretch>
            <a:fillRect/>
          </a:stretch>
        </p:blipFill>
        <p:spPr bwMode="auto">
          <a:xfrm>
            <a:off x="1547664" y="2276872"/>
            <a:ext cx="5904656" cy="2664296"/>
          </a:xfrm>
          <a:prstGeom prst="rect">
            <a:avLst/>
          </a:prstGeom>
          <a:noFill/>
          <a:effectLst>
            <a:glow rad="228600">
              <a:schemeClr val="accent5">
                <a:satMod val="175000"/>
                <a:alpha val="40000"/>
              </a:schemeClr>
            </a:glow>
          </a:effectLst>
        </p:spPr>
      </p:pic>
      <p:sp>
        <p:nvSpPr>
          <p:cNvPr id="47107" name="Text Box 3"/>
          <p:cNvSpPr txBox="1">
            <a:spLocks noChangeArrowheads="1"/>
          </p:cNvSpPr>
          <p:nvPr/>
        </p:nvSpPr>
        <p:spPr bwMode="auto">
          <a:xfrm>
            <a:off x="2411413" y="5084763"/>
            <a:ext cx="3905250" cy="366712"/>
          </a:xfrm>
          <a:prstGeom prst="rect">
            <a:avLst/>
          </a:prstGeom>
          <a:noFill/>
          <a:ln w="9525">
            <a:noFill/>
            <a:miter lim="800000"/>
            <a:headEnd/>
            <a:tailEnd/>
          </a:ln>
          <a:effectLst/>
        </p:spPr>
        <p:txBody>
          <a:bodyPr wrap="none">
            <a:spAutoFit/>
          </a:bodyPr>
          <a:lstStyle/>
          <a:p>
            <a:pPr>
              <a:defRPr/>
            </a:pPr>
            <a:r>
              <a:rPr lang="tr-TR" b="1" dirty="0">
                <a:effectLst>
                  <a:outerShdw blurRad="38100" dist="38100" dir="2700000" algn="tl">
                    <a:srgbClr val="C0C0C0"/>
                  </a:outerShdw>
                </a:effectLst>
                <a:latin typeface="Trebuchet MS" pitchFamily="34" charset="0"/>
                <a:cs typeface="Arial" pitchFamily="34" charset="0"/>
              </a:rPr>
              <a:t>Şekil 2.2:</a:t>
            </a:r>
            <a:r>
              <a:rPr lang="tr-TR" dirty="0">
                <a:latin typeface="Trebuchet MS" pitchFamily="34" charset="0"/>
                <a:cs typeface="Arial" pitchFamily="34" charset="0"/>
              </a:rPr>
              <a:t> Şebeke Veri Yapısı Grafiği</a:t>
            </a:r>
            <a:endParaRPr lang="tr-TR" dirty="0">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p:txBody>
          <a:bodyPr/>
          <a:lstStyle/>
          <a:p>
            <a:pPr eaLnBrk="1" hangingPunct="1">
              <a:defRPr/>
            </a:pPr>
            <a:r>
              <a:rPr lang="tr-TR" dirty="0" smtClean="0"/>
              <a:t>Şebeke içinde bir eleman, herhangi başka bir elemana bağlanabilir. Hiyerarşik yapılardan farklı olarak, şebeke yapılarında bağlantı açısından herhangi bir sınırlama yoktur. Şebeke veri modelleri, düğümler arasında çoklu ilişkiler kurulamadığı için, kısıtlı bir veri modeli olarak kabul edilir. Hiyerarşik veri modelleri ise, daha da kısıtlı bir veri modelidir. Şebeke veri modelinde kullanılan işlemler, ilişkisel veri modelinde kullanılan işlemlerin benzeridir. Fakat şebeke veri modellerinde bağlantılar tarafından belirlenmiş ilişkiler dışında, kayıt tipleri arasında ilişki belirlenemez.</a:t>
            </a:r>
          </a:p>
          <a:p>
            <a:pPr eaLnBrk="1" hangingPunct="1">
              <a:defRPr/>
            </a:pPr>
            <a:endParaRPr lang="tr-TR" dirty="0"/>
          </a:p>
        </p:txBody>
      </p:sp>
      <p:sp>
        <p:nvSpPr>
          <p:cNvPr id="3" name="2 Başlık"/>
          <p:cNvSpPr>
            <a:spLocks noGrp="1"/>
          </p:cNvSpPr>
          <p:nvPr>
            <p:ph type="title"/>
          </p:nvPr>
        </p:nvSpPr>
        <p:spPr/>
        <p:txBody>
          <a:bodyPr/>
          <a:lstStyle/>
          <a:p>
            <a:pPr eaLnBrk="1" hangingPunct="1">
              <a:defRPr/>
            </a:pPr>
            <a:endParaRPr lang="tr-TR" sz="3600" b="1" dirty="0" smtClean="0">
              <a:solidFill>
                <a:srgbClr val="FFC000"/>
              </a:solidFill>
            </a:endParaRP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p:txBody>
          <a:bodyPr/>
          <a:lstStyle/>
          <a:p>
            <a:pPr eaLnBrk="1" hangingPunct="1">
              <a:defRPr/>
            </a:pPr>
            <a:r>
              <a:rPr lang="tr-TR" dirty="0" smtClean="0"/>
              <a:t>1960 ve 1970’li yıllarda hiyerarşik veri modeli üzerine geliştirilmiş VTYS, sonra şebeke veri modeli ile çalışan VTYS yaygı kullanım alanı bulmuştur. 1970’li yıllarda gelişmesini tamamlamış olan ilişkisel veri modeline dayalı VTYS 1980’li yıllarda ticari kullanıma girerek çok hızla yaygınlaşmaya başlamıştır. </a:t>
            </a:r>
          </a:p>
          <a:p>
            <a:pPr eaLnBrk="1" hangingPunct="1">
              <a:defRPr/>
            </a:pPr>
            <a:r>
              <a:rPr lang="tr-TR" dirty="0" smtClean="0"/>
              <a:t>Geliştirilmiş veri modelleri, Varlık – İlişki Veri Modelleri, İlişkisel Veri Modelleri ve Nesne Yönelimli Veri Modelleri olarak sıralanabilir.</a:t>
            </a:r>
            <a:endParaRPr lang="tr-TR" dirty="0"/>
          </a:p>
        </p:txBody>
      </p:sp>
      <p:sp>
        <p:nvSpPr>
          <p:cNvPr id="3" name="2 Başlık"/>
          <p:cNvSpPr>
            <a:spLocks noGrp="1"/>
          </p:cNvSpPr>
          <p:nvPr>
            <p:ph type="title"/>
          </p:nvPr>
        </p:nvSpPr>
        <p:spPr>
          <a:xfrm>
            <a:off x="468313" y="188913"/>
            <a:ext cx="8229600" cy="1265237"/>
          </a:xfrm>
        </p:spPr>
        <p:txBody>
          <a:bodyPr/>
          <a:lstStyle/>
          <a:p>
            <a:pPr eaLnBrk="1" hangingPunct="1">
              <a:defRPr/>
            </a:pPr>
            <a:r>
              <a:rPr lang="tr-TR" sz="3600" b="1" dirty="0" smtClean="0">
                <a:solidFill>
                  <a:srgbClr val="FFC000"/>
                </a:solidFill>
              </a:rPr>
              <a:t>2.4.4. Geliştirilmiş Veri Modelleri</a:t>
            </a:r>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p:txBody>
          <a:bodyPr/>
          <a:lstStyle/>
          <a:p>
            <a:pPr eaLnBrk="1" hangingPunct="1">
              <a:defRPr/>
            </a:pPr>
            <a:r>
              <a:rPr lang="tr-TR" dirty="0" smtClean="0"/>
              <a:t>Varlık-ilişki modeli, ya da kısaca E-R modeli (</a:t>
            </a:r>
            <a:r>
              <a:rPr lang="tr-TR" dirty="0" err="1" smtClean="0"/>
              <a:t>Entity</a:t>
            </a:r>
            <a:r>
              <a:rPr lang="tr-TR" dirty="0" smtClean="0"/>
              <a:t>-</a:t>
            </a:r>
            <a:r>
              <a:rPr lang="tr-TR" dirty="0" err="1" smtClean="0"/>
              <a:t>Relationship</a:t>
            </a:r>
            <a:r>
              <a:rPr lang="tr-TR" dirty="0" smtClean="0"/>
              <a:t> model) 1976 yılında P.P. </a:t>
            </a:r>
            <a:r>
              <a:rPr lang="tr-TR" dirty="0" err="1" smtClean="0"/>
              <a:t>Chen</a:t>
            </a:r>
            <a:r>
              <a:rPr lang="tr-TR" dirty="0" smtClean="0"/>
              <a:t> tarafından geliştirilen bir modeldir. </a:t>
            </a:r>
          </a:p>
          <a:p>
            <a:pPr eaLnBrk="1" hangingPunct="1">
              <a:defRPr/>
            </a:pPr>
            <a:r>
              <a:rPr lang="tr-TR" dirty="0" smtClean="0"/>
              <a:t>Bugüne kadar varlık-ilişki modeline dayalı hiçbir VTYS geliştirilmemiştir.</a:t>
            </a:r>
          </a:p>
          <a:p>
            <a:pPr eaLnBrk="1" hangingPunct="1">
              <a:defRPr/>
            </a:pPr>
            <a:r>
              <a:rPr lang="tr-TR" dirty="0" smtClean="0"/>
              <a:t>Buna karşılık varlık-ilişki modeli, </a:t>
            </a:r>
            <a:r>
              <a:rPr lang="tr-TR" dirty="0" err="1" smtClean="0"/>
              <a:t>VTYS'den</a:t>
            </a:r>
            <a:r>
              <a:rPr lang="tr-TR" dirty="0" smtClean="0"/>
              <a:t> bağımsız veri çözümlemede ve semantik veri modellemede en çok kullanılan modeldir.</a:t>
            </a:r>
          </a:p>
          <a:p>
            <a:pPr eaLnBrk="1" hangingPunct="1">
              <a:defRPr/>
            </a:pPr>
            <a:endParaRPr lang="tr-TR" dirty="0"/>
          </a:p>
        </p:txBody>
      </p:sp>
      <p:sp>
        <p:nvSpPr>
          <p:cNvPr id="3" name="2 Başlık"/>
          <p:cNvSpPr>
            <a:spLocks noGrp="1"/>
          </p:cNvSpPr>
          <p:nvPr>
            <p:ph type="title"/>
          </p:nvPr>
        </p:nvSpPr>
        <p:spPr>
          <a:xfrm>
            <a:off x="-396875" y="333375"/>
            <a:ext cx="9828213" cy="1265238"/>
          </a:xfrm>
        </p:spPr>
        <p:txBody>
          <a:bodyPr>
            <a:noAutofit/>
          </a:bodyPr>
          <a:lstStyle/>
          <a:p>
            <a:pPr algn="ctr" eaLnBrk="1" hangingPunct="1">
              <a:defRPr/>
            </a:pPr>
            <a:r>
              <a:rPr lang="x-none" sz="3600" b="1" dirty="0" smtClean="0">
                <a:solidFill>
                  <a:srgbClr val="FFC000"/>
                </a:solidFill>
              </a:rPr>
              <a:t>2.4.5.Varlık-İlişki Veri </a:t>
            </a:r>
            <a:r>
              <a:rPr lang="x-none" sz="3600" b="1" smtClean="0">
                <a:solidFill>
                  <a:srgbClr val="FFC000"/>
                </a:solidFill>
              </a:rPr>
              <a:t>Modelleri </a:t>
            </a:r>
            <a:r>
              <a:rPr lang="tr-TR" sz="3600" b="1" dirty="0" smtClean="0">
                <a:solidFill>
                  <a:srgbClr val="FFC000"/>
                </a:solidFill>
              </a:rPr>
              <a:t/>
            </a:r>
            <a:br>
              <a:rPr lang="tr-TR" sz="3600" b="1" dirty="0" smtClean="0">
                <a:solidFill>
                  <a:srgbClr val="FFC000"/>
                </a:solidFill>
              </a:rPr>
            </a:br>
            <a:r>
              <a:rPr lang="tr-TR" sz="3600" b="1" dirty="0" smtClean="0">
                <a:solidFill>
                  <a:srgbClr val="FFC000"/>
                </a:solidFill>
              </a:rPr>
              <a:t> (E-R Modeli)</a:t>
            </a:r>
            <a:r>
              <a:rPr lang="tr-TR" sz="3600" dirty="0" smtClean="0"/>
              <a:t/>
            </a:r>
            <a:br>
              <a:rPr lang="tr-TR" sz="3600" dirty="0" smtClean="0"/>
            </a:br>
            <a:endParaRPr lang="tr-TR" sz="3600" dirty="0" smtClean="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p:txBody>
          <a:bodyPr/>
          <a:lstStyle/>
          <a:p>
            <a:pPr eaLnBrk="1" hangingPunct="1">
              <a:defRPr/>
            </a:pPr>
            <a:r>
              <a:rPr lang="tr-TR" dirty="0" smtClean="0"/>
              <a:t>Bu model kullanılarak önce;</a:t>
            </a:r>
          </a:p>
          <a:p>
            <a:pPr eaLnBrk="1" hangingPunct="1">
              <a:defRPr/>
            </a:pPr>
            <a:r>
              <a:rPr lang="tr-TR" dirty="0" err="1" smtClean="0"/>
              <a:t>VTYS'den</a:t>
            </a:r>
            <a:r>
              <a:rPr lang="tr-TR" dirty="0" smtClean="0"/>
              <a:t> bağımsız olarak veriler çözümlenir, </a:t>
            </a:r>
          </a:p>
          <a:p>
            <a:pPr eaLnBrk="1" hangingPunct="1">
              <a:defRPr/>
            </a:pPr>
            <a:r>
              <a:rPr lang="tr-TR" dirty="0" smtClean="0"/>
              <a:t>veri modellemesi yapılır, </a:t>
            </a:r>
          </a:p>
          <a:p>
            <a:pPr eaLnBrk="1" hangingPunct="1">
              <a:defRPr/>
            </a:pPr>
            <a:r>
              <a:rPr lang="tr-TR" dirty="0" smtClean="0"/>
              <a:t>veriler ve veriler arası ilişkilerin anlamları ve özellikleri incelenerek E-R çizelgeleri oluşturulur;</a:t>
            </a:r>
          </a:p>
          <a:p>
            <a:pPr eaLnBrk="1" hangingPunct="1">
              <a:defRPr/>
            </a:pPr>
            <a:r>
              <a:rPr lang="tr-TR" dirty="0" smtClean="0"/>
              <a:t>kullanılacak VTYS belirlenir </a:t>
            </a:r>
          </a:p>
          <a:p>
            <a:pPr eaLnBrk="1" hangingPunct="1">
              <a:buFont typeface="Arial" charset="0"/>
              <a:buNone/>
              <a:defRPr/>
            </a:pPr>
            <a:r>
              <a:rPr lang="tr-TR" dirty="0" smtClean="0"/>
              <a:t>	sonra da E-R çizelgeleri bu sistemin veri modeline dönüştürülerek veri tabanı şemaları oluşturulur.</a:t>
            </a:r>
          </a:p>
          <a:p>
            <a:pPr eaLnBrk="1" hangingPunct="1">
              <a:defRPr/>
            </a:pPr>
            <a:endParaRPr lang="tr-TR" dirty="0"/>
          </a:p>
        </p:txBody>
      </p:sp>
      <p:sp>
        <p:nvSpPr>
          <p:cNvPr id="3" name="2 Başlık"/>
          <p:cNvSpPr>
            <a:spLocks noGrp="1"/>
          </p:cNvSpPr>
          <p:nvPr>
            <p:ph type="title"/>
          </p:nvPr>
        </p:nvSpPr>
        <p:spPr/>
        <p:txBody>
          <a:bodyPr/>
          <a:lstStyle/>
          <a:p>
            <a:pPr eaLnBrk="1" hangingPunct="1">
              <a:defRPr/>
            </a:pPr>
            <a:endParaRPr lang="tr-TR" smtClean="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p:txBody>
          <a:bodyPr/>
          <a:lstStyle/>
          <a:p>
            <a:pPr eaLnBrk="1" fontAlgn="auto" hangingPunct="1">
              <a:buFont typeface="Arial"/>
              <a:buChar char="•"/>
              <a:defRPr/>
            </a:pPr>
            <a:r>
              <a:rPr lang="tr-TR" dirty="0" smtClean="0"/>
              <a:t>Simgesel modeller, durumların büyük veya küçük ölçekli temsilleridir. Gerçek şeylerin uygun özelliklerini temsil ederler. Şekilleri, temsil ettikleri şeyler benzerler. Yol haritaları, hava fotoğrafları bu tip modellere örnek verilebilir. Benzetim modelleri, bazı durumlarda ise; haritada yükseltiler, yol genişlikleri gibi özellikleri belirtmek gerekebilir. O zaman, renkler ve kontur çizgileri gibi bir takım açıklayıcı özelliklere ihtiyaç duyulur. Bu tip modeller Benzetim Modelleri olarak isimlendirilir. Sembolik modellerde,  temsil edilen şeylerin özellikleri sembollerle ifade edilir. </a:t>
            </a:r>
          </a:p>
        </p:txBody>
      </p:sp>
      <p:sp>
        <p:nvSpPr>
          <p:cNvPr id="3" name="2 Başlık"/>
          <p:cNvSpPr>
            <a:spLocks noGrp="1"/>
          </p:cNvSpPr>
          <p:nvPr>
            <p:ph type="title"/>
          </p:nvPr>
        </p:nvSpPr>
        <p:spPr/>
        <p:txBody>
          <a:bodyPr/>
          <a:lstStyle/>
          <a:p>
            <a:pPr eaLnBrk="1" fontAlgn="auto" hangingPunct="1">
              <a:spcAft>
                <a:spcPts val="0"/>
              </a:spcAft>
              <a:defRPr/>
            </a:pPr>
            <a:endParaRPr lang="tr-TR"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p:txBody>
          <a:bodyPr>
            <a:normAutofit fontScale="92500"/>
          </a:bodyPr>
          <a:lstStyle/>
          <a:p>
            <a:pPr eaLnBrk="1" hangingPunct="1">
              <a:defRPr/>
            </a:pPr>
            <a:r>
              <a:rPr lang="tr-TR" dirty="0" smtClean="0"/>
              <a:t>Bir veritabanı uygulamasında hakkında tanımlayıcı bilgi saklanabilen her şey varlık olarak kabul edilir. Varlık, bağımsızdır ve tek başına tanımlanabilir. Bir varlık, ev, öğrenci, araba gibi bir nesne ya da futbol maçı, tatil, satış gibi olaylar olabilir. En anlamlı şekilde kendi öznitelikleri tarafından temsil edilir.</a:t>
            </a:r>
          </a:p>
          <a:p>
            <a:pPr eaLnBrk="1" hangingPunct="1">
              <a:defRPr/>
            </a:pPr>
            <a:r>
              <a:rPr lang="tr-TR" dirty="0" smtClean="0">
                <a:solidFill>
                  <a:srgbClr val="FFFF00"/>
                </a:solidFill>
              </a:rPr>
              <a:t>Örneğin, bir EV; </a:t>
            </a:r>
            <a:r>
              <a:rPr lang="tr-TR" dirty="0" smtClean="0"/>
              <a:t>öznitelikleri olan ADRES, STİL, RENK ve MALZEME ile tanımlanabilir. Eğer bir özniteliğin kendisi tanımlayıcı bilgi içeriyorsa, onu varlık olarak tanımlamak gerekir. Örneğin, eğer evin malzemesi hakkında ek bilgi depolamak gerekiyorsa MALZEME’Yİ de varlık olarak sınıflamak gerekir. </a:t>
            </a:r>
          </a:p>
          <a:p>
            <a:pPr eaLnBrk="1" hangingPunct="1">
              <a:defRPr/>
            </a:pPr>
            <a:endParaRPr lang="tr-TR" dirty="0"/>
          </a:p>
        </p:txBody>
      </p:sp>
      <p:sp>
        <p:nvSpPr>
          <p:cNvPr id="3" name="2 Başlık"/>
          <p:cNvSpPr>
            <a:spLocks noGrp="1"/>
          </p:cNvSpPr>
          <p:nvPr>
            <p:ph type="title"/>
          </p:nvPr>
        </p:nvSpPr>
        <p:spPr/>
        <p:txBody>
          <a:bodyPr/>
          <a:lstStyle/>
          <a:p>
            <a:pPr eaLnBrk="1" hangingPunct="1">
              <a:defRPr/>
            </a:pPr>
            <a:endParaRPr lang="tr-TR" smtClean="0"/>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a:xfrm>
            <a:off x="457200" y="1455738"/>
            <a:ext cx="8229600" cy="4997450"/>
          </a:xfrm>
        </p:spPr>
        <p:txBody>
          <a:bodyPr/>
          <a:lstStyle/>
          <a:p>
            <a:pPr>
              <a:defRPr/>
            </a:pPr>
            <a:r>
              <a:rPr lang="tr-TR" dirty="0" smtClean="0"/>
              <a:t>İlişkiler ve onların temsilleri olan tablolardan oluşan ilişkisel veri modeli ilk olarak 1970 yılında </a:t>
            </a:r>
            <a:r>
              <a:rPr lang="tr-TR" dirty="0" err="1" smtClean="0"/>
              <a:t>Codd</a:t>
            </a:r>
            <a:r>
              <a:rPr lang="tr-TR" dirty="0" smtClean="0"/>
              <a:t> tarafından ortaya atılmıştır. İlişkisel veri modellerinde kullanılan tek yapılandırma aracı ilişkidir. Tablo-2’de ki örneklerde büyük harflerle yazılan ifadeler ilişki isimlerini, parantez içindeki ifadeler de tanım kümesi isimlerini göstermektedir.</a:t>
            </a:r>
          </a:p>
          <a:p>
            <a:pPr algn="ctr">
              <a:buFont typeface="Arial" charset="0"/>
              <a:buNone/>
              <a:defRPr/>
            </a:pPr>
            <a:r>
              <a:rPr lang="tr-TR" sz="2000" b="1" dirty="0" smtClean="0">
                <a:effectLst/>
                <a:latin typeface="Times New Roman" pitchFamily="18" charset="0"/>
                <a:ea typeface="Calibri" pitchFamily="34" charset="0"/>
                <a:cs typeface="Arial" pitchFamily="34" charset="0"/>
              </a:rPr>
              <a:t>Tablo 2.1:</a:t>
            </a:r>
            <a:r>
              <a:rPr lang="tr-TR" sz="2000" dirty="0" smtClean="0">
                <a:effectLst/>
                <a:latin typeface="Times New Roman" pitchFamily="18" charset="0"/>
                <a:ea typeface="Calibri" pitchFamily="34" charset="0"/>
                <a:cs typeface="Arial" pitchFamily="34" charset="0"/>
              </a:rPr>
              <a:t> İlişkisel veri Modeli Tanım K</a:t>
            </a:r>
            <a:r>
              <a:rPr lang="tr-TR" sz="2000" dirty="0" smtClean="0">
                <a:effectLst/>
                <a:latin typeface="Arial"/>
                <a:ea typeface="Calibri" pitchFamily="34" charset="0"/>
                <a:cs typeface="Arial" pitchFamily="34" charset="0"/>
              </a:rPr>
              <a:t>ü</a:t>
            </a:r>
            <a:r>
              <a:rPr lang="tr-TR" sz="2000" dirty="0" smtClean="0">
                <a:effectLst/>
                <a:latin typeface="Times New Roman" pitchFamily="18" charset="0"/>
                <a:ea typeface="Calibri" pitchFamily="34" charset="0"/>
                <a:cs typeface="Arial" pitchFamily="34" charset="0"/>
              </a:rPr>
              <a:t>mesi</a:t>
            </a:r>
            <a:endParaRPr lang="tr-TR" sz="2000" dirty="0" smtClean="0"/>
          </a:p>
          <a:p>
            <a:pPr>
              <a:defRPr/>
            </a:pPr>
            <a:endParaRPr lang="tr-TR" dirty="0"/>
          </a:p>
        </p:txBody>
      </p:sp>
      <p:sp>
        <p:nvSpPr>
          <p:cNvPr id="3" name="2 Başlık"/>
          <p:cNvSpPr>
            <a:spLocks noGrp="1"/>
          </p:cNvSpPr>
          <p:nvPr>
            <p:ph type="title"/>
          </p:nvPr>
        </p:nvSpPr>
        <p:spPr/>
        <p:txBody>
          <a:bodyPr/>
          <a:lstStyle/>
          <a:p>
            <a:pPr>
              <a:defRPr/>
            </a:pPr>
            <a:r>
              <a:rPr lang="tr-TR" sz="3600" b="1" dirty="0" smtClean="0">
                <a:solidFill>
                  <a:srgbClr val="FFC000"/>
                </a:solidFill>
              </a:rPr>
              <a:t>2.4.6. İlişkisel Veri Modelleri</a:t>
            </a:r>
          </a:p>
        </p:txBody>
      </p:sp>
      <p:graphicFrame>
        <p:nvGraphicFramePr>
          <p:cNvPr id="4" name="3 Tablo"/>
          <p:cNvGraphicFramePr>
            <a:graphicFrameLocks noGrp="1"/>
          </p:cNvGraphicFramePr>
          <p:nvPr/>
        </p:nvGraphicFramePr>
        <p:xfrm>
          <a:off x="827088" y="4464050"/>
          <a:ext cx="7200900" cy="2278063"/>
        </p:xfrm>
        <a:graphic>
          <a:graphicData uri="http://schemas.openxmlformats.org/drawingml/2006/table">
            <a:tbl>
              <a:tblPr/>
              <a:tblGrid>
                <a:gridCol w="7200800"/>
              </a:tblGrid>
              <a:tr h="2276872">
                <a:tc>
                  <a:txBody>
                    <a:bodyPr/>
                    <a:lstStyle/>
                    <a:p>
                      <a:pPr marL="36195" algn="just">
                        <a:lnSpc>
                          <a:spcPct val="150000"/>
                        </a:lnSpc>
                        <a:spcBef>
                          <a:spcPts val="600"/>
                        </a:spcBef>
                        <a:spcAft>
                          <a:spcPts val="600"/>
                        </a:spcAft>
                      </a:pPr>
                      <a:r>
                        <a:rPr lang="tr-TR" sz="1400" b="1" dirty="0">
                          <a:solidFill>
                            <a:srgbClr val="C00000"/>
                          </a:solidFill>
                          <a:latin typeface="Arial" pitchFamily="34" charset="0"/>
                          <a:ea typeface="Calibri"/>
                          <a:cs typeface="Arial" pitchFamily="34" charset="0"/>
                        </a:rPr>
                        <a:t>UNIVERSITE (</a:t>
                      </a:r>
                      <a:r>
                        <a:rPr lang="tr-TR" sz="1400" b="1" dirty="0" err="1">
                          <a:solidFill>
                            <a:srgbClr val="C00000"/>
                          </a:solidFill>
                          <a:latin typeface="Arial" pitchFamily="34" charset="0"/>
                          <a:ea typeface="Calibri"/>
                          <a:cs typeface="Arial" pitchFamily="34" charset="0"/>
                        </a:rPr>
                        <a:t>UniversiteKodu</a:t>
                      </a:r>
                      <a:r>
                        <a:rPr lang="tr-TR" sz="1400" b="1" dirty="0">
                          <a:solidFill>
                            <a:srgbClr val="C00000"/>
                          </a:solidFill>
                          <a:latin typeface="Arial" pitchFamily="34" charset="0"/>
                          <a:ea typeface="Calibri"/>
                          <a:cs typeface="Arial" pitchFamily="34" charset="0"/>
                        </a:rPr>
                        <a:t>, </a:t>
                      </a:r>
                      <a:r>
                        <a:rPr lang="tr-TR" sz="1400" b="1" dirty="0" err="1">
                          <a:solidFill>
                            <a:srgbClr val="C00000"/>
                          </a:solidFill>
                          <a:latin typeface="Arial" pitchFamily="34" charset="0"/>
                          <a:ea typeface="Calibri"/>
                          <a:cs typeface="Arial" pitchFamily="34" charset="0"/>
                        </a:rPr>
                        <a:t>UniversiteAdi</a:t>
                      </a:r>
                      <a:r>
                        <a:rPr lang="tr-TR" sz="1400" b="1" dirty="0">
                          <a:solidFill>
                            <a:srgbClr val="C00000"/>
                          </a:solidFill>
                          <a:latin typeface="Arial" pitchFamily="34" charset="0"/>
                          <a:ea typeface="Calibri"/>
                          <a:cs typeface="Arial" pitchFamily="34" charset="0"/>
                        </a:rPr>
                        <a:t>, Adres)</a:t>
                      </a:r>
                    </a:p>
                    <a:p>
                      <a:pPr marL="36195" algn="just">
                        <a:lnSpc>
                          <a:spcPct val="150000"/>
                        </a:lnSpc>
                        <a:spcBef>
                          <a:spcPts val="600"/>
                        </a:spcBef>
                        <a:spcAft>
                          <a:spcPts val="600"/>
                        </a:spcAft>
                      </a:pPr>
                      <a:r>
                        <a:rPr lang="tr-TR" sz="1400" b="1" dirty="0">
                          <a:solidFill>
                            <a:srgbClr val="C00000"/>
                          </a:solidFill>
                          <a:latin typeface="Arial" pitchFamily="34" charset="0"/>
                          <a:ea typeface="Calibri"/>
                          <a:cs typeface="Arial" pitchFamily="34" charset="0"/>
                        </a:rPr>
                        <a:t>OGRETIMELEMANI (</a:t>
                      </a:r>
                      <a:r>
                        <a:rPr lang="tr-TR" sz="1400" b="1" dirty="0" err="1">
                          <a:solidFill>
                            <a:srgbClr val="C00000"/>
                          </a:solidFill>
                          <a:latin typeface="Arial" pitchFamily="34" charset="0"/>
                          <a:ea typeface="Calibri"/>
                          <a:cs typeface="Arial" pitchFamily="34" charset="0"/>
                        </a:rPr>
                        <a:t>OgrKodu</a:t>
                      </a:r>
                      <a:r>
                        <a:rPr lang="tr-TR" sz="1400" b="1" dirty="0">
                          <a:solidFill>
                            <a:srgbClr val="C00000"/>
                          </a:solidFill>
                          <a:latin typeface="Arial" pitchFamily="34" charset="0"/>
                          <a:ea typeface="Calibri"/>
                          <a:cs typeface="Arial" pitchFamily="34" charset="0"/>
                        </a:rPr>
                        <a:t>, </a:t>
                      </a:r>
                      <a:r>
                        <a:rPr lang="tr-TR" sz="1400" b="1" dirty="0" err="1">
                          <a:solidFill>
                            <a:srgbClr val="C00000"/>
                          </a:solidFill>
                          <a:latin typeface="Arial" pitchFamily="34" charset="0"/>
                          <a:ea typeface="Calibri"/>
                          <a:cs typeface="Arial" pitchFamily="34" charset="0"/>
                        </a:rPr>
                        <a:t>OgrAdi</a:t>
                      </a:r>
                      <a:r>
                        <a:rPr lang="tr-TR" sz="1400" b="1" dirty="0">
                          <a:solidFill>
                            <a:srgbClr val="C00000"/>
                          </a:solidFill>
                          <a:latin typeface="Arial" pitchFamily="34" charset="0"/>
                          <a:ea typeface="Calibri"/>
                          <a:cs typeface="Arial" pitchFamily="34" charset="0"/>
                        </a:rPr>
                        <a:t>, </a:t>
                      </a:r>
                      <a:r>
                        <a:rPr lang="tr-TR" sz="1400" b="1" dirty="0" err="1">
                          <a:solidFill>
                            <a:srgbClr val="C00000"/>
                          </a:solidFill>
                          <a:latin typeface="Arial" pitchFamily="34" charset="0"/>
                          <a:ea typeface="Calibri"/>
                          <a:cs typeface="Arial" pitchFamily="34" charset="0"/>
                        </a:rPr>
                        <a:t>OgrSoyadi</a:t>
                      </a:r>
                      <a:r>
                        <a:rPr lang="tr-TR" sz="1400" b="1" dirty="0">
                          <a:solidFill>
                            <a:srgbClr val="C00000"/>
                          </a:solidFill>
                          <a:latin typeface="Arial" pitchFamily="34" charset="0"/>
                          <a:ea typeface="Calibri"/>
                          <a:cs typeface="Arial" pitchFamily="34" charset="0"/>
                        </a:rPr>
                        <a:t>, Bolum, </a:t>
                      </a:r>
                      <a:r>
                        <a:rPr lang="tr-TR" sz="1400" b="1" dirty="0" err="1">
                          <a:solidFill>
                            <a:srgbClr val="C00000"/>
                          </a:solidFill>
                          <a:latin typeface="Arial" pitchFamily="34" charset="0"/>
                          <a:ea typeface="Calibri"/>
                          <a:cs typeface="Arial" pitchFamily="34" charset="0"/>
                        </a:rPr>
                        <a:t>Brans</a:t>
                      </a:r>
                      <a:r>
                        <a:rPr lang="tr-TR" sz="1400" b="1" dirty="0">
                          <a:solidFill>
                            <a:srgbClr val="C00000"/>
                          </a:solidFill>
                          <a:latin typeface="Arial" pitchFamily="34" charset="0"/>
                          <a:ea typeface="Calibri"/>
                          <a:cs typeface="Arial" pitchFamily="34" charset="0"/>
                        </a:rPr>
                        <a:t>)</a:t>
                      </a:r>
                    </a:p>
                    <a:p>
                      <a:pPr marL="36195" algn="just">
                        <a:lnSpc>
                          <a:spcPct val="150000"/>
                        </a:lnSpc>
                        <a:spcBef>
                          <a:spcPts val="600"/>
                        </a:spcBef>
                        <a:spcAft>
                          <a:spcPts val="600"/>
                        </a:spcAft>
                      </a:pPr>
                      <a:r>
                        <a:rPr lang="tr-TR" sz="1400" b="1" dirty="0">
                          <a:solidFill>
                            <a:srgbClr val="C00000"/>
                          </a:solidFill>
                          <a:latin typeface="Arial" pitchFamily="34" charset="0"/>
                          <a:ea typeface="Calibri"/>
                          <a:cs typeface="Arial" pitchFamily="34" charset="0"/>
                        </a:rPr>
                        <a:t>OGRENCI (</a:t>
                      </a:r>
                      <a:r>
                        <a:rPr lang="tr-TR" sz="1400" b="1" dirty="0" err="1">
                          <a:solidFill>
                            <a:srgbClr val="C00000"/>
                          </a:solidFill>
                          <a:latin typeface="Arial" pitchFamily="34" charset="0"/>
                          <a:ea typeface="Calibri"/>
                          <a:cs typeface="Arial" pitchFamily="34" charset="0"/>
                        </a:rPr>
                        <a:t>OgrenciNo</a:t>
                      </a:r>
                      <a:r>
                        <a:rPr lang="tr-TR" sz="1400" b="1" dirty="0">
                          <a:solidFill>
                            <a:srgbClr val="C00000"/>
                          </a:solidFill>
                          <a:latin typeface="Arial" pitchFamily="34" charset="0"/>
                          <a:ea typeface="Calibri"/>
                          <a:cs typeface="Arial" pitchFamily="34" charset="0"/>
                        </a:rPr>
                        <a:t>, </a:t>
                      </a:r>
                      <a:r>
                        <a:rPr lang="tr-TR" sz="1400" b="1" dirty="0" err="1">
                          <a:solidFill>
                            <a:srgbClr val="C00000"/>
                          </a:solidFill>
                          <a:latin typeface="Arial" pitchFamily="34" charset="0"/>
                          <a:ea typeface="Calibri"/>
                          <a:cs typeface="Arial" pitchFamily="34" charset="0"/>
                        </a:rPr>
                        <a:t>OgrenciAdi</a:t>
                      </a:r>
                      <a:r>
                        <a:rPr lang="tr-TR" sz="1400" b="1" dirty="0">
                          <a:solidFill>
                            <a:srgbClr val="C00000"/>
                          </a:solidFill>
                          <a:latin typeface="Arial" pitchFamily="34" charset="0"/>
                          <a:ea typeface="Calibri"/>
                          <a:cs typeface="Arial" pitchFamily="34" charset="0"/>
                        </a:rPr>
                        <a:t>, </a:t>
                      </a:r>
                      <a:r>
                        <a:rPr lang="tr-TR" sz="1400" b="1" dirty="0" err="1">
                          <a:solidFill>
                            <a:srgbClr val="C00000"/>
                          </a:solidFill>
                          <a:latin typeface="Arial" pitchFamily="34" charset="0"/>
                          <a:ea typeface="Calibri"/>
                          <a:cs typeface="Arial" pitchFamily="34" charset="0"/>
                        </a:rPr>
                        <a:t>OgrenciSoyadi</a:t>
                      </a:r>
                      <a:r>
                        <a:rPr lang="tr-TR" sz="1400" b="1" dirty="0">
                          <a:solidFill>
                            <a:srgbClr val="C00000"/>
                          </a:solidFill>
                          <a:latin typeface="Arial" pitchFamily="34" charset="0"/>
                          <a:ea typeface="Calibri"/>
                          <a:cs typeface="Arial" pitchFamily="34" charset="0"/>
                        </a:rPr>
                        <a:t>, Bolum, Adres)</a:t>
                      </a:r>
                    </a:p>
                    <a:p>
                      <a:pPr marL="36195" algn="just">
                        <a:lnSpc>
                          <a:spcPct val="150000"/>
                        </a:lnSpc>
                        <a:spcBef>
                          <a:spcPts val="600"/>
                        </a:spcBef>
                        <a:spcAft>
                          <a:spcPts val="600"/>
                        </a:spcAft>
                      </a:pPr>
                      <a:r>
                        <a:rPr lang="tr-TR" sz="1400" b="1" dirty="0">
                          <a:solidFill>
                            <a:srgbClr val="C00000"/>
                          </a:solidFill>
                          <a:latin typeface="Arial" pitchFamily="34" charset="0"/>
                          <a:ea typeface="Calibri"/>
                          <a:cs typeface="Arial" pitchFamily="34" charset="0"/>
                        </a:rPr>
                        <a:t>DERSLER (</a:t>
                      </a:r>
                      <a:r>
                        <a:rPr lang="tr-TR" sz="1400" b="1" dirty="0" err="1">
                          <a:solidFill>
                            <a:srgbClr val="C00000"/>
                          </a:solidFill>
                          <a:latin typeface="Arial" pitchFamily="34" charset="0"/>
                          <a:ea typeface="Calibri"/>
                          <a:cs typeface="Arial" pitchFamily="34" charset="0"/>
                        </a:rPr>
                        <a:t>DersKodu</a:t>
                      </a:r>
                      <a:r>
                        <a:rPr lang="tr-TR" sz="1400" b="1" dirty="0">
                          <a:solidFill>
                            <a:srgbClr val="C00000"/>
                          </a:solidFill>
                          <a:latin typeface="Arial" pitchFamily="34" charset="0"/>
                          <a:ea typeface="Calibri"/>
                          <a:cs typeface="Arial" pitchFamily="34" charset="0"/>
                        </a:rPr>
                        <a:t>, </a:t>
                      </a:r>
                      <a:r>
                        <a:rPr lang="tr-TR" sz="1400" b="1" dirty="0" err="1">
                          <a:solidFill>
                            <a:srgbClr val="C00000"/>
                          </a:solidFill>
                          <a:latin typeface="Arial" pitchFamily="34" charset="0"/>
                          <a:ea typeface="Calibri"/>
                          <a:cs typeface="Arial" pitchFamily="34" charset="0"/>
                        </a:rPr>
                        <a:t>DersinAdi</a:t>
                      </a:r>
                      <a:r>
                        <a:rPr lang="tr-TR" sz="1400" b="1" dirty="0">
                          <a:solidFill>
                            <a:srgbClr val="C00000"/>
                          </a:solidFill>
                          <a:latin typeface="Arial" pitchFamily="34" charset="0"/>
                          <a:ea typeface="Calibri"/>
                          <a:cs typeface="Arial" pitchFamily="34" charset="0"/>
                        </a:rPr>
                        <a:t>, Kredisi, </a:t>
                      </a:r>
                      <a:r>
                        <a:rPr lang="tr-TR" sz="1400" b="1" dirty="0" err="1">
                          <a:solidFill>
                            <a:srgbClr val="C00000"/>
                          </a:solidFill>
                          <a:latin typeface="Arial" pitchFamily="34" charset="0"/>
                          <a:ea typeface="Calibri"/>
                          <a:cs typeface="Arial" pitchFamily="34" charset="0"/>
                        </a:rPr>
                        <a:t>Yariyil</a:t>
                      </a:r>
                      <a:r>
                        <a:rPr lang="tr-TR" sz="1400" b="1" dirty="0">
                          <a:solidFill>
                            <a:srgbClr val="C00000"/>
                          </a:solidFill>
                          <a:latin typeface="Arial" pitchFamily="34" charset="0"/>
                          <a:ea typeface="Calibri"/>
                          <a:cs typeface="Arial" pitchFamily="34" charset="0"/>
                        </a:rPr>
                        <a:t>)</a:t>
                      </a:r>
                    </a:p>
                    <a:p>
                      <a:pPr algn="just">
                        <a:lnSpc>
                          <a:spcPct val="150000"/>
                        </a:lnSpc>
                        <a:spcAft>
                          <a:spcPts val="0"/>
                        </a:spcAft>
                      </a:pPr>
                      <a:r>
                        <a:rPr lang="tr-TR" sz="1400" b="1" dirty="0">
                          <a:solidFill>
                            <a:srgbClr val="C00000"/>
                          </a:solidFill>
                          <a:latin typeface="Arial" pitchFamily="34" charset="0"/>
                          <a:ea typeface="Calibri"/>
                          <a:cs typeface="Arial" pitchFamily="34" charset="0"/>
                        </a:rPr>
                        <a:t>OGRENCINOTLAR (</a:t>
                      </a:r>
                      <a:r>
                        <a:rPr lang="tr-TR" sz="1400" b="1" dirty="0" err="1">
                          <a:solidFill>
                            <a:srgbClr val="C00000"/>
                          </a:solidFill>
                          <a:latin typeface="Arial" pitchFamily="34" charset="0"/>
                          <a:ea typeface="Calibri"/>
                          <a:cs typeface="Arial" pitchFamily="34" charset="0"/>
                        </a:rPr>
                        <a:t>OgrenciNo</a:t>
                      </a:r>
                      <a:r>
                        <a:rPr lang="tr-TR" sz="1400" b="1" dirty="0">
                          <a:solidFill>
                            <a:srgbClr val="C00000"/>
                          </a:solidFill>
                          <a:latin typeface="Arial" pitchFamily="34" charset="0"/>
                          <a:ea typeface="Calibri"/>
                          <a:cs typeface="Arial" pitchFamily="34" charset="0"/>
                        </a:rPr>
                        <a:t>, </a:t>
                      </a:r>
                      <a:r>
                        <a:rPr lang="tr-TR" sz="1400" b="1" dirty="0" err="1">
                          <a:solidFill>
                            <a:srgbClr val="C00000"/>
                          </a:solidFill>
                          <a:latin typeface="Arial" pitchFamily="34" charset="0"/>
                          <a:ea typeface="Calibri"/>
                          <a:cs typeface="Arial" pitchFamily="34" charset="0"/>
                        </a:rPr>
                        <a:t>DersKodu</a:t>
                      </a:r>
                      <a:r>
                        <a:rPr lang="tr-TR" sz="1400" b="1" dirty="0">
                          <a:solidFill>
                            <a:srgbClr val="C00000"/>
                          </a:solidFill>
                          <a:latin typeface="Arial" pitchFamily="34" charset="0"/>
                          <a:ea typeface="Calibri"/>
                          <a:cs typeface="Arial" pitchFamily="34" charset="0"/>
                        </a:rPr>
                        <a:t>, Vize, Final)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r>
            </a:tbl>
          </a:graphicData>
        </a:graphic>
      </p:graphicFrame>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a:xfrm>
            <a:off x="457200" y="1600200"/>
            <a:ext cx="8229600" cy="4708525"/>
          </a:xfrm>
        </p:spPr>
        <p:txBody>
          <a:bodyPr/>
          <a:lstStyle/>
          <a:p>
            <a:pPr marL="0" indent="449263" algn="just">
              <a:spcBef>
                <a:spcPct val="0"/>
              </a:spcBef>
              <a:spcAft>
                <a:spcPct val="0"/>
              </a:spcAft>
              <a:buFont typeface="Arial" charset="0"/>
              <a:buNone/>
              <a:defRPr/>
            </a:pPr>
            <a:r>
              <a:rPr lang="tr-TR" dirty="0" smtClean="0">
                <a:effectLst/>
                <a:latin typeface="Times New Roman" pitchFamily="18" charset="0"/>
                <a:ea typeface="Calibri" pitchFamily="34" charset="0"/>
                <a:cs typeface="Arial" pitchFamily="34" charset="0"/>
              </a:rPr>
              <a:t>Yukarıdaki satırlar, basit bir </a:t>
            </a:r>
            <a:r>
              <a:rPr lang="tr-TR" dirty="0" smtClean="0">
                <a:effectLst/>
                <a:latin typeface="Arial"/>
                <a:ea typeface="Calibri" pitchFamily="34" charset="0"/>
                <a:cs typeface="Arial" pitchFamily="34" charset="0"/>
              </a:rPr>
              <a:t>ü</a:t>
            </a:r>
            <a:r>
              <a:rPr lang="tr-TR" dirty="0" smtClean="0">
                <a:effectLst/>
                <a:latin typeface="Times New Roman" pitchFamily="18" charset="0"/>
                <a:ea typeface="Calibri" pitchFamily="34" charset="0"/>
                <a:cs typeface="Arial" pitchFamily="34" charset="0"/>
              </a:rPr>
              <a:t>niversite veritabanının ilişkisel şemasını g</a:t>
            </a:r>
            <a:r>
              <a:rPr lang="tr-TR" dirty="0" smtClean="0">
                <a:effectLst/>
                <a:latin typeface="Arial"/>
                <a:ea typeface="Calibri" pitchFamily="34" charset="0"/>
                <a:cs typeface="Arial" pitchFamily="34" charset="0"/>
              </a:rPr>
              <a:t>ö</a:t>
            </a:r>
            <a:r>
              <a:rPr lang="tr-TR" dirty="0" smtClean="0">
                <a:effectLst/>
                <a:latin typeface="Times New Roman" pitchFamily="18" charset="0"/>
                <a:ea typeface="Calibri" pitchFamily="34" charset="0"/>
                <a:cs typeface="Arial" pitchFamily="34" charset="0"/>
              </a:rPr>
              <a:t>stermektedir. İlişkisel şema, ilişki isimlerinin ve karşılık gelen tanım k</a:t>
            </a:r>
            <a:r>
              <a:rPr lang="tr-TR" dirty="0" smtClean="0">
                <a:effectLst/>
                <a:latin typeface="Arial"/>
                <a:ea typeface="Calibri" pitchFamily="34" charset="0"/>
                <a:cs typeface="Arial" pitchFamily="34" charset="0"/>
              </a:rPr>
              <a:t>ü</a:t>
            </a:r>
            <a:r>
              <a:rPr lang="tr-TR" dirty="0" smtClean="0">
                <a:effectLst/>
                <a:latin typeface="Times New Roman" pitchFamily="18" charset="0"/>
                <a:ea typeface="Calibri" pitchFamily="34" charset="0"/>
                <a:cs typeface="Arial" pitchFamily="34" charset="0"/>
              </a:rPr>
              <a:t>mesi isimlerinin listesidir. Varlık tiplerini belirlemekte kullanılır.</a:t>
            </a:r>
            <a:endParaRPr lang="tr-TR" sz="1600" dirty="0" smtClean="0">
              <a:effectLst/>
              <a:latin typeface="Arial" pitchFamily="34" charset="0"/>
              <a:cs typeface="Arial" pitchFamily="34" charset="0"/>
            </a:endParaRPr>
          </a:p>
          <a:p>
            <a:pPr marL="0" indent="449263" algn="ctr">
              <a:spcBef>
                <a:spcPct val="0"/>
              </a:spcBef>
              <a:spcAft>
                <a:spcPct val="0"/>
              </a:spcAft>
              <a:buFont typeface="Arial" charset="0"/>
              <a:buNone/>
              <a:defRPr/>
            </a:pPr>
            <a:endParaRPr lang="tr-TR" dirty="0" smtClean="0">
              <a:effectLst/>
              <a:latin typeface="Times New Roman" pitchFamily="18" charset="0"/>
              <a:ea typeface="Calibri" pitchFamily="34" charset="0"/>
              <a:cs typeface="Arial" pitchFamily="34" charset="0"/>
            </a:endParaRPr>
          </a:p>
          <a:p>
            <a:pPr marL="0" indent="449263" algn="ctr">
              <a:spcBef>
                <a:spcPct val="0"/>
              </a:spcBef>
              <a:spcAft>
                <a:spcPct val="0"/>
              </a:spcAft>
              <a:buFont typeface="Arial" charset="0"/>
              <a:buNone/>
              <a:defRPr/>
            </a:pPr>
            <a:r>
              <a:rPr lang="tr-TR" dirty="0" smtClean="0">
                <a:effectLst/>
                <a:latin typeface="Times New Roman" pitchFamily="18" charset="0"/>
                <a:ea typeface="Calibri" pitchFamily="34" charset="0"/>
                <a:cs typeface="Arial" pitchFamily="34" charset="0"/>
              </a:rPr>
              <a:t> </a:t>
            </a:r>
            <a:r>
              <a:rPr lang="tr-TR" sz="2000" b="1" dirty="0" smtClean="0">
                <a:effectLst/>
                <a:latin typeface="Times New Roman" pitchFamily="18" charset="0"/>
                <a:ea typeface="Calibri" pitchFamily="34" charset="0"/>
                <a:cs typeface="Arial" pitchFamily="34" charset="0"/>
              </a:rPr>
              <a:t>Tablo 2.2:</a:t>
            </a:r>
            <a:r>
              <a:rPr lang="tr-TR" sz="2000" dirty="0" smtClean="0">
                <a:effectLst/>
                <a:latin typeface="Times New Roman" pitchFamily="18" charset="0"/>
                <a:ea typeface="Calibri" pitchFamily="34" charset="0"/>
                <a:cs typeface="Arial" pitchFamily="34" charset="0"/>
              </a:rPr>
              <a:t> İlişkisel Şema</a:t>
            </a:r>
          </a:p>
          <a:p>
            <a:pPr marL="0" indent="449263" algn="ctr">
              <a:spcBef>
                <a:spcPct val="0"/>
              </a:spcBef>
              <a:spcAft>
                <a:spcPct val="0"/>
              </a:spcAft>
              <a:buFont typeface="Arial" charset="0"/>
              <a:buNone/>
              <a:defRPr/>
            </a:pPr>
            <a:endParaRPr lang="tr-TR" sz="2000" dirty="0" smtClean="0">
              <a:effectLst/>
              <a:latin typeface="Times New Roman" pitchFamily="18" charset="0"/>
              <a:cs typeface="Arial" pitchFamily="34" charset="0"/>
            </a:endParaRPr>
          </a:p>
          <a:p>
            <a:pPr marL="0" indent="449263" algn="ctr">
              <a:spcBef>
                <a:spcPct val="0"/>
              </a:spcBef>
              <a:spcAft>
                <a:spcPct val="0"/>
              </a:spcAft>
              <a:buFont typeface="Arial" charset="0"/>
              <a:buNone/>
              <a:defRPr/>
            </a:pPr>
            <a:endParaRPr lang="tr-TR" sz="2000" dirty="0" smtClean="0">
              <a:effectLst/>
              <a:latin typeface="Times New Roman" pitchFamily="18" charset="0"/>
              <a:cs typeface="Arial" pitchFamily="34" charset="0"/>
            </a:endParaRPr>
          </a:p>
          <a:p>
            <a:pPr marL="0" indent="449263" algn="ctr">
              <a:spcBef>
                <a:spcPct val="0"/>
              </a:spcBef>
              <a:spcAft>
                <a:spcPct val="0"/>
              </a:spcAft>
              <a:buFont typeface="Arial" charset="0"/>
              <a:buNone/>
              <a:defRPr/>
            </a:pPr>
            <a:endParaRPr lang="tr-TR" sz="2000" dirty="0" smtClean="0">
              <a:effectLst/>
              <a:latin typeface="Times New Roman" pitchFamily="18" charset="0"/>
              <a:cs typeface="Arial" pitchFamily="34" charset="0"/>
            </a:endParaRPr>
          </a:p>
          <a:p>
            <a:pPr marL="0" indent="449263" algn="ctr">
              <a:spcBef>
                <a:spcPct val="0"/>
              </a:spcBef>
              <a:spcAft>
                <a:spcPct val="0"/>
              </a:spcAft>
              <a:buFont typeface="Arial" charset="0"/>
              <a:buNone/>
              <a:defRPr/>
            </a:pPr>
            <a:endParaRPr lang="tr-TR" sz="2000" dirty="0" smtClean="0">
              <a:effectLst/>
              <a:latin typeface="Times New Roman" pitchFamily="18" charset="0"/>
              <a:cs typeface="Arial" pitchFamily="34" charset="0"/>
            </a:endParaRPr>
          </a:p>
          <a:p>
            <a:pPr marL="0" indent="449263" algn="ctr">
              <a:spcBef>
                <a:spcPct val="0"/>
              </a:spcBef>
              <a:spcAft>
                <a:spcPct val="0"/>
              </a:spcAft>
              <a:buFont typeface="Arial" charset="0"/>
              <a:buNone/>
              <a:defRPr/>
            </a:pPr>
            <a:endParaRPr lang="tr-TR" sz="4400" dirty="0" smtClean="0">
              <a:effectLst/>
              <a:latin typeface="Arial" pitchFamily="34" charset="0"/>
              <a:cs typeface="Arial" pitchFamily="34" charset="0"/>
            </a:endParaRPr>
          </a:p>
          <a:p>
            <a:pPr>
              <a:defRPr/>
            </a:pPr>
            <a:endParaRPr lang="tr-TR" dirty="0"/>
          </a:p>
        </p:txBody>
      </p:sp>
      <p:sp>
        <p:nvSpPr>
          <p:cNvPr id="3" name="2 Başlık"/>
          <p:cNvSpPr>
            <a:spLocks noGrp="1"/>
          </p:cNvSpPr>
          <p:nvPr>
            <p:ph type="title"/>
          </p:nvPr>
        </p:nvSpPr>
        <p:spPr/>
        <p:txBody>
          <a:bodyPr/>
          <a:lstStyle/>
          <a:p>
            <a:pPr>
              <a:defRPr/>
            </a:pPr>
            <a:endParaRPr lang="tr-TR" dirty="0"/>
          </a:p>
        </p:txBody>
      </p:sp>
      <p:graphicFrame>
        <p:nvGraphicFramePr>
          <p:cNvPr id="9" name="3 İçerik Yer Tutucusu"/>
          <p:cNvGraphicFramePr>
            <a:graphicFrameLocks noGrp="1"/>
          </p:cNvGraphicFramePr>
          <p:nvPr/>
        </p:nvGraphicFramePr>
        <p:xfrm>
          <a:off x="2268538" y="4292600"/>
          <a:ext cx="4797425" cy="1327150"/>
        </p:xfrm>
        <a:graphic>
          <a:graphicData uri="http://schemas.openxmlformats.org/drawingml/2006/table">
            <a:tbl>
              <a:tblPr/>
              <a:tblGrid>
                <a:gridCol w="1693862"/>
                <a:gridCol w="1960563"/>
                <a:gridCol w="1143000"/>
              </a:tblGrid>
              <a:tr h="0">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tr-TR" sz="1600" b="1" i="0" u="none" strike="noStrike" cap="none" normalizeH="0" baseline="0" smtClean="0">
                          <a:ln>
                            <a:noFill/>
                          </a:ln>
                          <a:solidFill>
                            <a:srgbClr val="953735"/>
                          </a:solidFill>
                          <a:effectLst>
                            <a:outerShdw blurRad="38100" dist="38100" dir="2700000" algn="tl">
                              <a:srgbClr val="000000"/>
                            </a:outerShdw>
                          </a:effectLst>
                          <a:latin typeface="Arial" charset="0"/>
                          <a:cs typeface="Calibri" pitchFamily="34" charset="0"/>
                        </a:rPr>
                        <a:t>UniversiteKodu</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BB59"/>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tr-TR" sz="1600" b="1" i="0" u="none" strike="noStrike" cap="none" normalizeH="0" baseline="0" smtClean="0">
                          <a:ln>
                            <a:noFill/>
                          </a:ln>
                          <a:solidFill>
                            <a:srgbClr val="953735"/>
                          </a:solidFill>
                          <a:effectLst>
                            <a:outerShdw blurRad="38100" dist="38100" dir="2700000" algn="tl">
                              <a:srgbClr val="000000"/>
                            </a:outerShdw>
                          </a:effectLst>
                          <a:latin typeface="Arial" charset="0"/>
                          <a:cs typeface="Calibri" pitchFamily="34" charset="0"/>
                        </a:rPr>
                        <a:t>UniversiteAdi</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BB59"/>
                    </a:solid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tr-TR" sz="1600" b="1" i="0" u="none" strike="noStrike" cap="none" normalizeH="0" baseline="0" smtClean="0">
                          <a:ln>
                            <a:noFill/>
                          </a:ln>
                          <a:solidFill>
                            <a:srgbClr val="953735"/>
                          </a:solidFill>
                          <a:effectLst>
                            <a:outerShdw blurRad="38100" dist="38100" dir="2700000" algn="tl">
                              <a:srgbClr val="000000"/>
                            </a:outerShdw>
                          </a:effectLst>
                          <a:latin typeface="Arial" charset="0"/>
                          <a:cs typeface="Calibri" pitchFamily="34" charset="0"/>
                        </a:rPr>
                        <a:t>Adres</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BB59"/>
                    </a:solidFill>
                  </a:tcPr>
                </a:tc>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Arial" charset="0"/>
                          <a:cs typeface="Calibri" pitchFamily="34" charset="0"/>
                        </a:rPr>
                        <a:t>3300</a:t>
                      </a:r>
                      <a:endParaRPr kumimoji="0" lang="tr-TR" sz="1600" b="0" i="0" u="none" strike="noStrike" cap="none" normalizeH="0" baseline="0" smtClean="0">
                        <a:ln>
                          <a:noFill/>
                        </a:ln>
                        <a:solidFill>
                          <a:schemeClr val="tx1"/>
                        </a:solidFill>
                        <a:effectLst/>
                        <a:latin typeface="Arial" charset="0"/>
                        <a:cs typeface="Calibri" pitchFamily="34"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7375E"/>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Arial" charset="0"/>
                          <a:cs typeface="Calibri" pitchFamily="34" charset="0"/>
                        </a:rPr>
                        <a:t>Fırat Üniversitesi</a:t>
                      </a:r>
                      <a:endParaRPr kumimoji="0" lang="tr-TR" sz="1600" b="0" i="0" u="none" strike="noStrike" cap="none" normalizeH="0" baseline="0" smtClean="0">
                        <a:ln>
                          <a:noFill/>
                        </a:ln>
                        <a:solidFill>
                          <a:schemeClr val="tx1"/>
                        </a:solidFill>
                        <a:effectLst/>
                        <a:latin typeface="Arial" charset="0"/>
                        <a:cs typeface="Calibri" pitchFamily="34"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7375E"/>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Arial" charset="0"/>
                          <a:cs typeface="Calibri" pitchFamily="34" charset="0"/>
                        </a:rPr>
                        <a:t>Elazığ</a:t>
                      </a:r>
                      <a:endParaRPr kumimoji="0" lang="tr-TR" sz="1600" b="0" i="0" u="none" strike="noStrike" cap="none" normalizeH="0" baseline="0" smtClean="0">
                        <a:ln>
                          <a:noFill/>
                        </a:ln>
                        <a:solidFill>
                          <a:schemeClr val="tx1"/>
                        </a:solidFill>
                        <a:effectLst/>
                        <a:latin typeface="Arial" charset="0"/>
                        <a:cs typeface="Calibri" pitchFamily="34"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7375E"/>
                    </a:solidFill>
                  </a:tcPr>
                </a:tc>
              </a:tr>
              <a:tr h="0">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Arial" charset="0"/>
                          <a:cs typeface="Calibri" pitchFamily="34" charset="0"/>
                        </a:rPr>
                        <a:t>0600</a:t>
                      </a:r>
                      <a:endParaRPr kumimoji="0" lang="tr-TR" sz="1600" b="0" i="0" u="none" strike="noStrike" cap="none" normalizeH="0" baseline="0" smtClean="0">
                        <a:ln>
                          <a:noFill/>
                        </a:ln>
                        <a:solidFill>
                          <a:schemeClr val="tx1"/>
                        </a:solidFill>
                        <a:effectLst/>
                        <a:latin typeface="Arial" charset="0"/>
                        <a:cs typeface="Calibri" pitchFamily="34"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7375E"/>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Arial" charset="0"/>
                          <a:cs typeface="Calibri" pitchFamily="34" charset="0"/>
                        </a:rPr>
                        <a:t>İnönü Üniversitesi</a:t>
                      </a:r>
                      <a:endParaRPr kumimoji="0" lang="tr-TR" sz="1600" b="0" i="0" u="none" strike="noStrike" cap="none" normalizeH="0" baseline="0" smtClean="0">
                        <a:ln>
                          <a:noFill/>
                        </a:ln>
                        <a:solidFill>
                          <a:schemeClr val="tx1"/>
                        </a:solidFill>
                        <a:effectLst/>
                        <a:latin typeface="Arial" charset="0"/>
                        <a:cs typeface="Calibri" pitchFamily="34"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7375E"/>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Arial" charset="0"/>
                          <a:cs typeface="Calibri" pitchFamily="34" charset="0"/>
                        </a:rPr>
                        <a:t>Malatya</a:t>
                      </a:r>
                      <a:endParaRPr kumimoji="0" lang="tr-TR" sz="1600" b="0" i="0" u="none" strike="noStrike" cap="none" normalizeH="0" baseline="0" smtClean="0">
                        <a:ln>
                          <a:noFill/>
                        </a:ln>
                        <a:solidFill>
                          <a:schemeClr val="tx1"/>
                        </a:solidFill>
                        <a:effectLst/>
                        <a:latin typeface="Arial" charset="0"/>
                        <a:cs typeface="Calibri" pitchFamily="34"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7375E"/>
                    </a:solidFill>
                  </a:tcPr>
                </a:tc>
              </a:tr>
              <a:tr h="212725">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Arial" charset="0"/>
                          <a:cs typeface="Calibri" pitchFamily="34" charset="0"/>
                        </a:rPr>
                        <a:t>3400</a:t>
                      </a:r>
                      <a:endParaRPr kumimoji="0" lang="tr-TR" sz="1600" b="0" i="0" u="none" strike="noStrike" cap="none" normalizeH="0" baseline="0" smtClean="0">
                        <a:ln>
                          <a:noFill/>
                        </a:ln>
                        <a:solidFill>
                          <a:schemeClr val="tx1"/>
                        </a:solidFill>
                        <a:effectLst/>
                        <a:latin typeface="Arial" charset="0"/>
                        <a:cs typeface="Calibri" pitchFamily="34"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7375E"/>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Arial" charset="0"/>
                          <a:cs typeface="Calibri" pitchFamily="34" charset="0"/>
                        </a:rPr>
                        <a:t>Hacettepe Üniversitesi</a:t>
                      </a:r>
                      <a:endParaRPr kumimoji="0" lang="tr-TR" sz="1600" b="0" i="0" u="none" strike="noStrike" cap="none" normalizeH="0" baseline="0" smtClean="0">
                        <a:ln>
                          <a:noFill/>
                        </a:ln>
                        <a:solidFill>
                          <a:schemeClr val="tx1"/>
                        </a:solidFill>
                        <a:effectLst/>
                        <a:latin typeface="Arial" charset="0"/>
                        <a:cs typeface="Calibri" pitchFamily="34"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7375E"/>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tr-TR" sz="1400" b="0" i="0" u="none" strike="noStrike" cap="none" normalizeH="0" baseline="0" smtClean="0">
                          <a:ln>
                            <a:noFill/>
                          </a:ln>
                          <a:solidFill>
                            <a:schemeClr val="tx1"/>
                          </a:solidFill>
                          <a:effectLst/>
                          <a:latin typeface="Arial" charset="0"/>
                          <a:cs typeface="Calibri" pitchFamily="34" charset="0"/>
                        </a:rPr>
                        <a:t>İstanbul</a:t>
                      </a:r>
                      <a:endParaRPr kumimoji="0" lang="tr-TR" sz="1600" b="0" i="0" u="none" strike="noStrike" cap="none" normalizeH="0" baseline="0" smtClean="0">
                        <a:ln>
                          <a:noFill/>
                        </a:ln>
                        <a:solidFill>
                          <a:schemeClr val="tx1"/>
                        </a:solidFill>
                        <a:effectLst/>
                        <a:latin typeface="Arial" charset="0"/>
                        <a:cs typeface="Calibri" pitchFamily="34"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7375E"/>
                    </a:solidFill>
                  </a:tcPr>
                </a:tc>
              </a:tr>
            </a:tbl>
          </a:graphicData>
        </a:graphic>
      </p:graphicFrame>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Başlık"/>
          <p:cNvSpPr>
            <a:spLocks noGrp="1"/>
          </p:cNvSpPr>
          <p:nvPr>
            <p:ph type="title"/>
          </p:nvPr>
        </p:nvSpPr>
        <p:spPr/>
        <p:txBody>
          <a:bodyPr/>
          <a:lstStyle/>
          <a:p>
            <a:pPr>
              <a:defRPr/>
            </a:pPr>
            <a:endParaRPr lang="tr-TR"/>
          </a:p>
        </p:txBody>
      </p:sp>
      <p:sp>
        <p:nvSpPr>
          <p:cNvPr id="6" name="5 İçerik Yer Tutucusu"/>
          <p:cNvSpPr>
            <a:spLocks noGrp="1"/>
          </p:cNvSpPr>
          <p:nvPr>
            <p:ph idx="1"/>
          </p:nvPr>
        </p:nvSpPr>
        <p:spPr/>
        <p:txBody>
          <a:bodyPr>
            <a:normAutofit fontScale="92500"/>
          </a:bodyPr>
          <a:lstStyle/>
          <a:p>
            <a:pPr>
              <a:defRPr/>
            </a:pPr>
            <a:r>
              <a:rPr lang="tr-TR" dirty="0" smtClean="0"/>
              <a:t>İlişkisel şema listesini oluşturan her bir satır, bir tablo olarak temsil edilir. Tablonun sütunları öznitelik olarak isimlendirilir. Örneğin Tablo 2.2’te gösterildiği gibi </a:t>
            </a:r>
            <a:r>
              <a:rPr lang="tr-TR" dirty="0" err="1" smtClean="0"/>
              <a:t>Universite</a:t>
            </a:r>
            <a:r>
              <a:rPr lang="tr-TR" dirty="0" smtClean="0"/>
              <a:t> tablosunun öznitelikleri; </a:t>
            </a:r>
            <a:r>
              <a:rPr lang="tr-TR" dirty="0" err="1" smtClean="0"/>
              <a:t>UniversiteKodu</a:t>
            </a:r>
            <a:r>
              <a:rPr lang="tr-TR" dirty="0" smtClean="0"/>
              <a:t>, </a:t>
            </a:r>
            <a:r>
              <a:rPr lang="tr-TR" dirty="0" err="1" smtClean="0"/>
              <a:t>UniversiteAdi</a:t>
            </a:r>
            <a:r>
              <a:rPr lang="tr-TR" dirty="0" smtClean="0"/>
              <a:t> ve Adres bilgisidir. Tabloda veri tekrarı olmaması için her satır diğerlerinden farklıdır ve tabloda bütün özniteliklerin aynı değerleri aldığı ikinci bir satır bulunmaz. İlişki için bir anahtar kullanılması gerekir. Anahtar, bir satırı tek başına tanımlayabilen öznitelikler kümesidir. Anahtar kavramı, ilişkisel veri modelinde kullanılan önemli bir kısıttır. Bu kurallar kullanılarak hazırlanan bir ilişkisel modelde, yine de belirsizlikler ve uyumsuzluklar bulunabilir. </a:t>
            </a:r>
          </a:p>
          <a:p>
            <a:pPr>
              <a:defRPr/>
            </a:pPr>
            <a:endParaRPr lang="tr-TR" dirty="0"/>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p:txBody>
          <a:bodyPr/>
          <a:lstStyle/>
          <a:p>
            <a:pPr>
              <a:defRPr/>
            </a:pPr>
            <a:r>
              <a:rPr lang="tr-TR" dirty="0" smtClean="0"/>
              <a:t>Bunları gidermek için de bir dizi </a:t>
            </a:r>
            <a:r>
              <a:rPr lang="tr-TR" dirty="0" err="1" smtClean="0"/>
              <a:t>düzgüleme</a:t>
            </a:r>
            <a:r>
              <a:rPr lang="tr-TR" dirty="0" smtClean="0"/>
              <a:t> işlemine gerek duyulabilir. </a:t>
            </a:r>
            <a:r>
              <a:rPr lang="tr-TR" dirty="0" err="1" smtClean="0"/>
              <a:t>Düzgülemek</a:t>
            </a:r>
            <a:r>
              <a:rPr lang="tr-TR" dirty="0" smtClean="0"/>
              <a:t>, veritabanı tasarım prensiplerini yapısallaştırmayı amaçlar. İlişkiler ve öznitelikler arasındaki fonksiyonel bağımlılıkları düzenler. Birbirini takip eden beş işlemden oluşur. Fonksiyonel bağımlılık şu şekilde tarif edilebilir: “x ve y öznitelikleri arasındaki ilişki R ile gösterildiğinde, her bir x değerine bir tek y değeri karşılık geliyorsa, </a:t>
            </a:r>
            <a:r>
              <a:rPr lang="tr-TR" dirty="0" err="1" smtClean="0"/>
              <a:t>R’nin</a:t>
            </a:r>
            <a:r>
              <a:rPr lang="tr-TR" dirty="0" smtClean="0"/>
              <a:t> y özniteliğinin, </a:t>
            </a:r>
            <a:r>
              <a:rPr lang="tr-TR" dirty="0" err="1" smtClean="0"/>
              <a:t>R’nin</a:t>
            </a:r>
            <a:r>
              <a:rPr lang="tr-TR" dirty="0" smtClean="0"/>
              <a:t> x özniteliğine fonksiyonel olarak bağımlı oluğu söylenir.”</a:t>
            </a:r>
            <a:endParaRPr lang="tr-TR" dirty="0"/>
          </a:p>
        </p:txBody>
      </p:sp>
      <p:sp>
        <p:nvSpPr>
          <p:cNvPr id="3" name="2 Başlık"/>
          <p:cNvSpPr>
            <a:spLocks noGrp="1"/>
          </p:cNvSpPr>
          <p:nvPr>
            <p:ph type="title"/>
          </p:nvPr>
        </p:nvSpPr>
        <p:spPr/>
        <p:txBody>
          <a:bodyPr/>
          <a:lstStyle/>
          <a:p>
            <a:pPr>
              <a:defRPr/>
            </a:pPr>
            <a:endParaRPr lang="tr-T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p:txBody>
          <a:bodyPr>
            <a:normAutofit lnSpcReduction="10000"/>
          </a:bodyPr>
          <a:lstStyle/>
          <a:p>
            <a:pPr>
              <a:defRPr/>
            </a:pPr>
            <a:r>
              <a:rPr lang="tr-TR" dirty="0" smtClean="0"/>
              <a:t>Veri üzerinde yapılacak işlemler için, ilişkisel veri modellerinde üç tip dil kullanılır. Birincisi, matematikteki ilişkisel işlemlere dayanır. Bu tip dillere örnek olarak INGRES ve QUEL verilebilir. İkinci tip dil, görüntü yönelimlidir. Boşluk doldurma yöntemiyle çalışır. Örneğin, QBE (</a:t>
            </a:r>
            <a:r>
              <a:rPr lang="tr-TR" dirty="0" err="1" smtClean="0"/>
              <a:t>Query</a:t>
            </a:r>
            <a:r>
              <a:rPr lang="tr-TR" dirty="0" smtClean="0"/>
              <a:t> </a:t>
            </a:r>
            <a:r>
              <a:rPr lang="tr-TR" dirty="0" err="1" smtClean="0"/>
              <a:t>By</a:t>
            </a:r>
            <a:r>
              <a:rPr lang="tr-TR" dirty="0" smtClean="0"/>
              <a:t> </a:t>
            </a:r>
            <a:r>
              <a:rPr lang="tr-TR" dirty="0" err="1" smtClean="0"/>
              <a:t>Example</a:t>
            </a:r>
            <a:r>
              <a:rPr lang="tr-TR" dirty="0" smtClean="0"/>
              <a:t>) ve CUPID bu tür dillerdendir. Üçüncü tip dil, haritalandırma yönelimli dildir. Bu tip diller, bilinen bir özniteliğin ya da öznitelik kümesinin, aranan bir özniteliğin ya da öznitelik kümesinin üzerinde, bir ilişki yoluyla haritalandırılması prensibiyle çalışır. Örneğin, yapısal sorgulama dili (SQL) but ip bir veri dilidir.</a:t>
            </a:r>
          </a:p>
          <a:p>
            <a:pPr>
              <a:defRPr/>
            </a:pPr>
            <a:endParaRPr lang="tr-TR" dirty="0"/>
          </a:p>
        </p:txBody>
      </p:sp>
      <p:sp>
        <p:nvSpPr>
          <p:cNvPr id="3" name="2 Başlık"/>
          <p:cNvSpPr>
            <a:spLocks noGrp="1"/>
          </p:cNvSpPr>
          <p:nvPr>
            <p:ph type="title"/>
          </p:nvPr>
        </p:nvSpPr>
        <p:spPr/>
        <p:txBody>
          <a:bodyPr/>
          <a:lstStyle/>
          <a:p>
            <a:pPr>
              <a:defRPr/>
            </a:pPr>
            <a:endParaRPr lang="tr-T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p:txBody>
          <a:bodyPr/>
          <a:lstStyle/>
          <a:p>
            <a:pPr>
              <a:defRPr/>
            </a:pPr>
            <a:r>
              <a:rPr lang="tr-TR" dirty="0" smtClean="0"/>
              <a:t>Nesne yönelimli programlamanın başlangıcı, 1960’ların sonu ve 1970’lerin başı arasında geliştirilen simülasyon dili </a:t>
            </a:r>
            <a:r>
              <a:rPr lang="tr-TR" dirty="0" err="1" smtClean="0"/>
              <a:t>Simula’ya</a:t>
            </a:r>
            <a:r>
              <a:rPr lang="tr-TR" dirty="0" smtClean="0"/>
              <a:t> kadar uzanır. Nesne yönelimli veri modelinde, bir sorgunun karşılığında mutlaka önceden tanımlanmış belirli bir nesne kümesi olması gerekir. Bir sorgunun sonucu olarak tesadüfî bir nesne kümesinin elde edilmesi mümkün değildir. Çünkü bütün nesnelerin, modelde önceden tanımlanmış olması gerekmektedir. Buna ilişkin bir örnek Şekil 2.3 ’da verilmiştir. Genellikle soyutlama olarak anılan bu tip işlemler, şu başlıklar altında toplanabilir:</a:t>
            </a:r>
          </a:p>
          <a:p>
            <a:pPr>
              <a:defRPr/>
            </a:pPr>
            <a:endParaRPr lang="tr-TR" dirty="0"/>
          </a:p>
        </p:txBody>
      </p:sp>
      <p:sp>
        <p:nvSpPr>
          <p:cNvPr id="3" name="2 Başlık"/>
          <p:cNvSpPr>
            <a:spLocks noGrp="1"/>
          </p:cNvSpPr>
          <p:nvPr>
            <p:ph type="title"/>
          </p:nvPr>
        </p:nvSpPr>
        <p:spPr>
          <a:xfrm>
            <a:off x="34925" y="152400"/>
            <a:ext cx="9217025" cy="1265238"/>
          </a:xfrm>
        </p:spPr>
        <p:txBody>
          <a:bodyPr/>
          <a:lstStyle/>
          <a:p>
            <a:pPr>
              <a:defRPr/>
            </a:pPr>
            <a:r>
              <a:rPr lang="tr-TR" sz="3600" b="1" dirty="0" smtClean="0">
                <a:solidFill>
                  <a:srgbClr val="FFC000"/>
                </a:solidFill>
              </a:rPr>
              <a:t>2.4.7. Nesne Yönelimli Veri Modelleri</a:t>
            </a: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p:txBody>
          <a:bodyPr/>
          <a:lstStyle/>
          <a:p>
            <a:pPr>
              <a:defRPr/>
            </a:pPr>
            <a:r>
              <a:rPr lang="tr-TR" dirty="0" smtClean="0"/>
              <a:t>Sınıflandırma ve elemanlarına ayırma, sınıflandırma, nesne yönelimli veri modeli yaklaşımının temelini oluşturmaktadır ve aynı özellik ve davranışlara sahip nesnelerin nesne sınıfları içinde gruplanması ile ilgilidir. Bir sınıftaki nesneler, o sınıfın tanımına göre tarif edilebilir. Böylece her nesneyi ayrı ayrı tarif etmeye gerek kalmaz. Elemanlarına ayırma ise sınıflandırma işleminin tersidir ve bir sınıf içinde farklı nesneler oluşturulması ile ilgilidir.</a:t>
            </a:r>
          </a:p>
          <a:p>
            <a:pPr>
              <a:defRPr/>
            </a:pPr>
            <a:endParaRPr lang="tr-TR" dirty="0"/>
          </a:p>
        </p:txBody>
      </p:sp>
      <p:sp>
        <p:nvSpPr>
          <p:cNvPr id="3" name="2 Başlık"/>
          <p:cNvSpPr>
            <a:spLocks noGrp="1"/>
          </p:cNvSpPr>
          <p:nvPr>
            <p:ph type="title"/>
          </p:nvPr>
        </p:nvSpPr>
        <p:spPr/>
        <p:txBody>
          <a:bodyPr/>
          <a:lstStyle/>
          <a:p>
            <a:pPr>
              <a:defRPr/>
            </a:pPr>
            <a:endParaRPr lang="tr-TR"/>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55 Başlık"/>
          <p:cNvSpPr>
            <a:spLocks noGrp="1"/>
          </p:cNvSpPr>
          <p:nvPr>
            <p:ph type="title"/>
          </p:nvPr>
        </p:nvSpPr>
        <p:spPr bwMode="auto">
          <a:xfrm>
            <a:off x="0" y="3789363"/>
            <a:ext cx="9144000" cy="1362075"/>
          </a:xfrm>
        </p:spPr>
        <p:txBody>
          <a:bodyPr wrap="square" lIns="91440" tIns="45720" rIns="91440" bIns="45720" numCol="1" anchorCtr="0" compatLnSpc="1">
            <a:prstTxWarp prst="textNoShape">
              <a:avLst/>
            </a:prstTxWarp>
          </a:bodyPr>
          <a:lstStyle/>
          <a:p>
            <a:pPr algn="l"/>
            <a:r>
              <a:rPr lang="tr-TR" sz="2000" smtClean="0">
                <a:solidFill>
                  <a:schemeClr val="bg1"/>
                </a:solidFill>
                <a:effectLst/>
                <a:latin typeface="Arial" charset="0"/>
                <a:cs typeface="Arial" charset="0"/>
              </a:rPr>
              <a:t>	Tanımlama, bu işlem hem soyut kavramların (sınıf), hem de somut kavramların (elemanlar), teker teker tanımlanması ile ilgilidir ve anahtar değerler yardımıyla yapılır. Toplam, nesneler arasındaki ilişkilerin daha üst düzeyde, bir toplam nesne veya tip tarafından temsil edilmesiyle ilgili bir soyutlama yöntemidir. Bu toplam tipe genellikle anlamlı bir isim verilir ve bu isim modelin başka yerlerinde, ona ait özellikler referans olarak verilmeden kullanılabilir. Genelleştirme, aynı özelliklere sahip bir grup nesnenin, sosyal nesne olarak temsil edilmesiyle ilgili bir soyutlama yöntemidir.</a:t>
            </a:r>
            <a:br>
              <a:rPr lang="tr-TR" sz="2000" smtClean="0">
                <a:solidFill>
                  <a:schemeClr val="bg1"/>
                </a:solidFill>
                <a:effectLst/>
                <a:latin typeface="Arial" charset="0"/>
                <a:cs typeface="Arial" charset="0"/>
              </a:rPr>
            </a:br>
            <a:endParaRPr lang="tr-TR" sz="2000" smtClean="0">
              <a:solidFill>
                <a:schemeClr val="bg1"/>
              </a:solidFill>
              <a:effectLst/>
              <a:latin typeface="Arial" charset="0"/>
              <a:cs typeface="Arial" charset="0"/>
            </a:endParaRPr>
          </a:p>
        </p:txBody>
      </p:sp>
      <p:sp>
        <p:nvSpPr>
          <p:cNvPr id="2" name="1 İçerik Yer Tutucusu"/>
          <p:cNvSpPr>
            <a:spLocks noGrp="1"/>
          </p:cNvSpPr>
          <p:nvPr>
            <p:ph type="body" idx="1"/>
          </p:nvPr>
        </p:nvSpPr>
        <p:spPr>
          <a:xfrm>
            <a:off x="722313" y="3429000"/>
            <a:ext cx="7772400" cy="360363"/>
          </a:xfrm>
        </p:spPr>
        <p:txBody>
          <a:bodyPr>
            <a:noAutofit/>
          </a:bodyPr>
          <a:lstStyle/>
          <a:p>
            <a:pPr>
              <a:defRPr/>
            </a:pPr>
            <a:endParaRPr lang="tr-TR" sz="1400" dirty="0" smtClean="0">
              <a:solidFill>
                <a:srgbClr val="C00000"/>
              </a:solidFill>
            </a:endParaRPr>
          </a:p>
          <a:p>
            <a:pPr>
              <a:defRPr/>
            </a:pPr>
            <a:endParaRPr lang="tr-TR" sz="1400" dirty="0" smtClean="0">
              <a:solidFill>
                <a:srgbClr val="C00000"/>
              </a:solidFill>
            </a:endParaRPr>
          </a:p>
          <a:p>
            <a:pPr>
              <a:defRPr/>
            </a:pPr>
            <a:r>
              <a:rPr lang="tr-TR" sz="1400" b="1" dirty="0" smtClean="0">
                <a:solidFill>
                  <a:srgbClr val="C00000"/>
                </a:solidFill>
                <a:effectLst/>
              </a:rPr>
              <a:t>Şekil 2.3: Sınıf Hiyerarşisi</a:t>
            </a:r>
          </a:p>
        </p:txBody>
      </p:sp>
      <p:grpSp>
        <p:nvGrpSpPr>
          <p:cNvPr id="43012" name="Group 28"/>
          <p:cNvGrpSpPr>
            <a:grpSpLocks noChangeAspect="1"/>
          </p:cNvGrpSpPr>
          <p:nvPr/>
        </p:nvGrpSpPr>
        <p:grpSpPr bwMode="auto">
          <a:xfrm>
            <a:off x="1762125" y="476250"/>
            <a:ext cx="5689600" cy="2979738"/>
            <a:chOff x="1416" y="9576"/>
            <a:chExt cx="8648" cy="4688"/>
          </a:xfrm>
        </p:grpSpPr>
        <p:sp>
          <p:nvSpPr>
            <p:cNvPr id="57373" name="AutoShape 29"/>
            <p:cNvSpPr>
              <a:spLocks noChangeAspect="1" noChangeArrowheads="1"/>
            </p:cNvSpPr>
            <p:nvPr/>
          </p:nvSpPr>
          <p:spPr bwMode="auto">
            <a:xfrm>
              <a:off x="1416" y="9576"/>
              <a:ext cx="8648" cy="4688"/>
            </a:xfrm>
            <a:prstGeom prst="rect">
              <a:avLst/>
            </a:prstGeom>
          </p:spPr>
          <p:style>
            <a:lnRef idx="1">
              <a:schemeClr val="accent1"/>
            </a:lnRef>
            <a:fillRef idx="2">
              <a:schemeClr val="accent1"/>
            </a:fillRef>
            <a:effectRef idx="1">
              <a:schemeClr val="accent1"/>
            </a:effectRef>
            <a:fontRef idx="minor">
              <a:schemeClr val="dk1"/>
            </a:fontRef>
          </p:style>
          <p:txBody>
            <a:bodyPr/>
            <a:lstStyle/>
            <a:p>
              <a:pPr>
                <a:defRPr/>
              </a:pPr>
              <a:endParaRPr lang="tr-TR" sz="1100" b="1" dirty="0">
                <a:solidFill>
                  <a:schemeClr val="bg1">
                    <a:lumMod val="95000"/>
                    <a:lumOff val="5000"/>
                  </a:schemeClr>
                </a:solidFill>
                <a:latin typeface="Arial" pitchFamily="34" charset="0"/>
                <a:cs typeface="Arial" pitchFamily="34" charset="0"/>
              </a:endParaRPr>
            </a:p>
          </p:txBody>
        </p:sp>
        <p:sp>
          <p:nvSpPr>
            <p:cNvPr id="57374" name="Rectangle 30"/>
            <p:cNvSpPr>
              <a:spLocks noChangeArrowheads="1"/>
            </p:cNvSpPr>
            <p:nvPr/>
          </p:nvSpPr>
          <p:spPr bwMode="auto">
            <a:xfrm>
              <a:off x="2497" y="10115"/>
              <a:ext cx="1619" cy="162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r>
                <a:rPr lang="tr-TR" sz="1100" b="1" dirty="0">
                  <a:solidFill>
                    <a:schemeClr val="bg1">
                      <a:lumMod val="95000"/>
                      <a:lumOff val="5000"/>
                    </a:schemeClr>
                  </a:solidFill>
                  <a:latin typeface="Arial" pitchFamily="34" charset="0"/>
                  <a:cs typeface="Arial" pitchFamily="34" charset="0"/>
                </a:rPr>
                <a:t>Numara </a:t>
              </a:r>
            </a:p>
            <a:p>
              <a:pPr>
                <a:defRPr/>
              </a:pPr>
              <a:endParaRPr lang="tr-TR" sz="1100" b="1" dirty="0">
                <a:solidFill>
                  <a:schemeClr val="bg1">
                    <a:lumMod val="95000"/>
                    <a:lumOff val="5000"/>
                  </a:schemeClr>
                </a:solidFill>
                <a:latin typeface="Arial" pitchFamily="34" charset="0"/>
                <a:cs typeface="Arial" pitchFamily="34" charset="0"/>
              </a:endParaRPr>
            </a:p>
            <a:p>
              <a:pPr>
                <a:defRPr/>
              </a:pPr>
              <a:r>
                <a:rPr lang="tr-TR" sz="1100" b="1" dirty="0">
                  <a:solidFill>
                    <a:schemeClr val="bg1">
                      <a:lumMod val="95000"/>
                      <a:lumOff val="5000"/>
                    </a:schemeClr>
                  </a:solidFill>
                  <a:latin typeface="Arial" pitchFamily="34" charset="0"/>
                  <a:cs typeface="Arial" pitchFamily="34" charset="0"/>
                </a:rPr>
                <a:t>Ağırlık </a:t>
              </a:r>
            </a:p>
            <a:p>
              <a:pPr>
                <a:defRPr/>
              </a:pPr>
              <a:endParaRPr lang="tr-TR" sz="1100" b="1" dirty="0">
                <a:solidFill>
                  <a:schemeClr val="bg1">
                    <a:lumMod val="95000"/>
                    <a:lumOff val="5000"/>
                  </a:schemeClr>
                </a:solidFill>
                <a:latin typeface="Arial" pitchFamily="34" charset="0"/>
                <a:cs typeface="Arial" pitchFamily="34" charset="0"/>
              </a:endParaRPr>
            </a:p>
            <a:p>
              <a:pPr>
                <a:defRPr/>
              </a:pPr>
              <a:r>
                <a:rPr lang="tr-TR" sz="1100" b="1" dirty="0">
                  <a:solidFill>
                    <a:schemeClr val="bg1">
                      <a:lumMod val="95000"/>
                      <a:lumOff val="5000"/>
                    </a:schemeClr>
                  </a:solidFill>
                  <a:latin typeface="Arial" pitchFamily="34" charset="0"/>
                  <a:cs typeface="Arial" pitchFamily="34" charset="0"/>
                </a:rPr>
                <a:t>Üretici Firma</a:t>
              </a:r>
            </a:p>
          </p:txBody>
        </p:sp>
        <p:sp>
          <p:nvSpPr>
            <p:cNvPr id="57375" name="Rectangle 31"/>
            <p:cNvSpPr>
              <a:spLocks noChangeArrowheads="1"/>
            </p:cNvSpPr>
            <p:nvPr/>
          </p:nvSpPr>
          <p:spPr bwMode="auto">
            <a:xfrm>
              <a:off x="6104" y="9583"/>
              <a:ext cx="1619" cy="90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tr-TR" sz="1400" b="1" dirty="0">
                  <a:solidFill>
                    <a:srgbClr val="C00000"/>
                  </a:solidFill>
                  <a:effectLst>
                    <a:outerShdw blurRad="38100" dist="38100" dir="2700000" algn="tl">
                      <a:srgbClr val="000000">
                        <a:alpha val="43137"/>
                      </a:srgbClr>
                    </a:outerShdw>
                  </a:effectLst>
                  <a:latin typeface="Arial" pitchFamily="34" charset="0"/>
                  <a:cs typeface="Arial" pitchFamily="34" charset="0"/>
                </a:rPr>
                <a:t>ÜRETİCİ FİRMA</a:t>
              </a:r>
            </a:p>
          </p:txBody>
        </p:sp>
        <p:sp>
          <p:nvSpPr>
            <p:cNvPr id="57376" name="Rectangle 32"/>
            <p:cNvSpPr>
              <a:spLocks noChangeArrowheads="1"/>
            </p:cNvSpPr>
            <p:nvPr/>
          </p:nvSpPr>
          <p:spPr bwMode="auto">
            <a:xfrm>
              <a:off x="6104" y="10303"/>
              <a:ext cx="1619" cy="162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r>
                <a:rPr lang="tr-TR" sz="1100" b="1">
                  <a:solidFill>
                    <a:schemeClr val="bg1">
                      <a:lumMod val="95000"/>
                      <a:lumOff val="5000"/>
                    </a:schemeClr>
                  </a:solidFill>
                  <a:latin typeface="Arial" pitchFamily="34" charset="0"/>
                  <a:cs typeface="Arial" pitchFamily="34" charset="0"/>
                </a:rPr>
                <a:t>İsim  </a:t>
              </a:r>
            </a:p>
            <a:p>
              <a:pPr>
                <a:defRPr/>
              </a:pPr>
              <a:endParaRPr lang="tr-TR" sz="1100" b="1">
                <a:solidFill>
                  <a:schemeClr val="bg1">
                    <a:lumMod val="95000"/>
                    <a:lumOff val="5000"/>
                  </a:schemeClr>
                </a:solidFill>
                <a:latin typeface="Arial" pitchFamily="34" charset="0"/>
                <a:cs typeface="Arial" pitchFamily="34" charset="0"/>
              </a:endParaRPr>
            </a:p>
            <a:p>
              <a:pPr>
                <a:defRPr/>
              </a:pPr>
              <a:r>
                <a:rPr lang="tr-TR" sz="1100" b="1">
                  <a:solidFill>
                    <a:schemeClr val="bg1">
                      <a:lumMod val="95000"/>
                      <a:lumOff val="5000"/>
                    </a:schemeClr>
                  </a:solidFill>
                  <a:latin typeface="Arial" pitchFamily="34" charset="0"/>
                  <a:cs typeface="Arial" pitchFamily="34" charset="0"/>
                </a:rPr>
                <a:t>Adres </a:t>
              </a:r>
            </a:p>
            <a:p>
              <a:pPr>
                <a:defRPr/>
              </a:pPr>
              <a:endParaRPr lang="tr-TR" sz="1100" b="1">
                <a:solidFill>
                  <a:schemeClr val="bg1">
                    <a:lumMod val="95000"/>
                    <a:lumOff val="5000"/>
                  </a:schemeClr>
                </a:solidFill>
                <a:latin typeface="Arial" pitchFamily="34" charset="0"/>
                <a:cs typeface="Arial" pitchFamily="34" charset="0"/>
              </a:endParaRPr>
            </a:p>
            <a:p>
              <a:pPr>
                <a:defRPr/>
              </a:pPr>
              <a:r>
                <a:rPr lang="tr-TR" sz="1100" b="1">
                  <a:solidFill>
                    <a:schemeClr val="bg1">
                      <a:lumMod val="95000"/>
                      <a:lumOff val="5000"/>
                    </a:schemeClr>
                  </a:solidFill>
                  <a:latin typeface="Arial" pitchFamily="34" charset="0"/>
                  <a:cs typeface="Arial" pitchFamily="34" charset="0"/>
                </a:rPr>
                <a:t>Başkan</a:t>
              </a:r>
            </a:p>
          </p:txBody>
        </p:sp>
        <p:sp>
          <p:nvSpPr>
            <p:cNvPr id="57377" name="Rectangle 33"/>
            <p:cNvSpPr>
              <a:spLocks noChangeArrowheads="1"/>
            </p:cNvSpPr>
            <p:nvPr/>
          </p:nvSpPr>
          <p:spPr bwMode="auto">
            <a:xfrm>
              <a:off x="8445" y="10123"/>
              <a:ext cx="1619" cy="162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r>
                <a:rPr lang="tr-TR" sz="1100" b="1">
                  <a:solidFill>
                    <a:schemeClr val="bg1">
                      <a:lumMod val="95000"/>
                      <a:lumOff val="5000"/>
                    </a:schemeClr>
                  </a:solidFill>
                  <a:latin typeface="Arial" pitchFamily="34" charset="0"/>
                  <a:cs typeface="Arial" pitchFamily="34" charset="0"/>
                </a:rPr>
                <a:t>Sigorta No </a:t>
              </a:r>
            </a:p>
            <a:p>
              <a:pPr>
                <a:defRPr/>
              </a:pPr>
              <a:endParaRPr lang="tr-TR" sz="1100" b="1">
                <a:solidFill>
                  <a:schemeClr val="bg1">
                    <a:lumMod val="95000"/>
                    <a:lumOff val="5000"/>
                  </a:schemeClr>
                </a:solidFill>
                <a:latin typeface="Arial" pitchFamily="34" charset="0"/>
                <a:cs typeface="Arial" pitchFamily="34" charset="0"/>
              </a:endParaRPr>
            </a:p>
            <a:p>
              <a:pPr>
                <a:defRPr/>
              </a:pPr>
              <a:r>
                <a:rPr lang="tr-TR" sz="1100" b="1">
                  <a:solidFill>
                    <a:schemeClr val="bg1">
                      <a:lumMod val="95000"/>
                      <a:lumOff val="5000"/>
                    </a:schemeClr>
                  </a:solidFill>
                  <a:latin typeface="Arial" pitchFamily="34" charset="0"/>
                  <a:cs typeface="Arial" pitchFamily="34" charset="0"/>
                </a:rPr>
                <a:t>İsim </a:t>
              </a:r>
            </a:p>
            <a:p>
              <a:pPr>
                <a:defRPr/>
              </a:pPr>
              <a:endParaRPr lang="tr-TR" sz="1100" b="1">
                <a:solidFill>
                  <a:schemeClr val="bg1">
                    <a:lumMod val="95000"/>
                    <a:lumOff val="5000"/>
                  </a:schemeClr>
                </a:solidFill>
                <a:latin typeface="Arial" pitchFamily="34" charset="0"/>
                <a:cs typeface="Arial" pitchFamily="34" charset="0"/>
              </a:endParaRPr>
            </a:p>
            <a:p>
              <a:pPr>
                <a:defRPr/>
              </a:pPr>
              <a:r>
                <a:rPr lang="tr-TR" sz="1100" b="1">
                  <a:solidFill>
                    <a:schemeClr val="bg1">
                      <a:lumMod val="95000"/>
                      <a:lumOff val="5000"/>
                    </a:schemeClr>
                  </a:solidFill>
                  <a:latin typeface="Arial" pitchFamily="34" charset="0"/>
                  <a:cs typeface="Arial" pitchFamily="34" charset="0"/>
                </a:rPr>
                <a:t>Yaş</a:t>
              </a:r>
            </a:p>
          </p:txBody>
        </p:sp>
        <p:sp>
          <p:nvSpPr>
            <p:cNvPr id="57378" name="Rectangle 34"/>
            <p:cNvSpPr>
              <a:spLocks noChangeArrowheads="1"/>
            </p:cNvSpPr>
            <p:nvPr/>
          </p:nvSpPr>
          <p:spPr bwMode="auto">
            <a:xfrm>
              <a:off x="8445" y="9583"/>
              <a:ext cx="1619" cy="53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tr-TR" sz="1400" b="1" dirty="0">
                  <a:solidFill>
                    <a:srgbClr val="C00000"/>
                  </a:solidFill>
                  <a:effectLst>
                    <a:outerShdw blurRad="38100" dist="38100" dir="2700000" algn="tl">
                      <a:srgbClr val="000000">
                        <a:alpha val="43137"/>
                      </a:srgbClr>
                    </a:outerShdw>
                  </a:effectLst>
                  <a:latin typeface="Arial" pitchFamily="34" charset="0"/>
                  <a:cs typeface="Arial" pitchFamily="34" charset="0"/>
                </a:rPr>
                <a:t>İŞÇİLER</a:t>
              </a:r>
            </a:p>
          </p:txBody>
        </p:sp>
        <p:sp>
          <p:nvSpPr>
            <p:cNvPr id="57379" name="Rectangle 35"/>
            <p:cNvSpPr>
              <a:spLocks noChangeArrowheads="1"/>
            </p:cNvSpPr>
            <p:nvPr/>
          </p:nvSpPr>
          <p:spPr bwMode="auto">
            <a:xfrm>
              <a:off x="1423" y="12283"/>
              <a:ext cx="1260" cy="36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r>
                <a:rPr lang="tr-TR" sz="1100" b="1">
                  <a:solidFill>
                    <a:schemeClr val="bg1">
                      <a:lumMod val="95000"/>
                      <a:lumOff val="5000"/>
                    </a:schemeClr>
                  </a:solidFill>
                  <a:latin typeface="Arial" pitchFamily="34" charset="0"/>
                  <a:cs typeface="Arial" pitchFamily="34" charset="0"/>
                </a:rPr>
                <a:t>Otomobil</a:t>
              </a:r>
            </a:p>
          </p:txBody>
        </p:sp>
        <p:sp>
          <p:nvSpPr>
            <p:cNvPr id="57380" name="Rectangle 36"/>
            <p:cNvSpPr>
              <a:spLocks noChangeArrowheads="1"/>
            </p:cNvSpPr>
            <p:nvPr/>
          </p:nvSpPr>
          <p:spPr bwMode="auto">
            <a:xfrm>
              <a:off x="2840" y="12283"/>
              <a:ext cx="1214" cy="35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r>
                <a:rPr lang="tr-TR" sz="1100" b="1" dirty="0">
                  <a:solidFill>
                    <a:schemeClr val="bg1">
                      <a:lumMod val="95000"/>
                      <a:lumOff val="5000"/>
                    </a:schemeClr>
                  </a:solidFill>
                  <a:latin typeface="Arial" pitchFamily="34" charset="0"/>
                  <a:cs typeface="Arial" pitchFamily="34" charset="0"/>
                </a:rPr>
                <a:t>Kamyon </a:t>
              </a:r>
            </a:p>
          </p:txBody>
        </p:sp>
        <p:sp>
          <p:nvSpPr>
            <p:cNvPr id="57381" name="Rectangle 37"/>
            <p:cNvSpPr>
              <a:spLocks noChangeArrowheads="1"/>
            </p:cNvSpPr>
            <p:nvPr/>
          </p:nvSpPr>
          <p:spPr bwMode="auto">
            <a:xfrm>
              <a:off x="4123" y="12283"/>
              <a:ext cx="900" cy="36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r>
                <a:rPr lang="tr-TR" sz="1100" b="1">
                  <a:solidFill>
                    <a:schemeClr val="bg1">
                      <a:lumMod val="95000"/>
                      <a:lumOff val="5000"/>
                    </a:schemeClr>
                  </a:solidFill>
                  <a:latin typeface="Arial" pitchFamily="34" charset="0"/>
                  <a:cs typeface="Arial" pitchFamily="34" charset="0"/>
                </a:rPr>
                <a:t>Uçak</a:t>
              </a:r>
            </a:p>
          </p:txBody>
        </p:sp>
        <p:sp>
          <p:nvSpPr>
            <p:cNvPr id="57382" name="Rectangle 38"/>
            <p:cNvSpPr>
              <a:spLocks noChangeArrowheads="1"/>
            </p:cNvSpPr>
            <p:nvPr/>
          </p:nvSpPr>
          <p:spPr bwMode="auto">
            <a:xfrm>
              <a:off x="5383" y="12283"/>
              <a:ext cx="1262" cy="72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r>
                <a:rPr lang="tr-TR" sz="1100" b="1">
                  <a:solidFill>
                    <a:schemeClr val="bg1">
                      <a:lumMod val="95000"/>
                      <a:lumOff val="5000"/>
                    </a:schemeClr>
                  </a:solidFill>
                  <a:latin typeface="Arial" pitchFamily="34" charset="0"/>
                  <a:cs typeface="Arial" pitchFamily="34" charset="0"/>
                </a:rPr>
                <a:t>Otomobil</a:t>
              </a:r>
            </a:p>
            <a:p>
              <a:pPr>
                <a:defRPr/>
              </a:pPr>
              <a:r>
                <a:rPr lang="tr-TR" sz="1100" b="1">
                  <a:solidFill>
                    <a:schemeClr val="bg1">
                      <a:lumMod val="95000"/>
                      <a:lumOff val="5000"/>
                    </a:schemeClr>
                  </a:solidFill>
                  <a:latin typeface="Arial" pitchFamily="34" charset="0"/>
                  <a:cs typeface="Arial" pitchFamily="34" charset="0"/>
                </a:rPr>
                <a:t>Üreticisi</a:t>
              </a:r>
            </a:p>
          </p:txBody>
        </p:sp>
        <p:sp>
          <p:nvSpPr>
            <p:cNvPr id="57383" name="Rectangle 39"/>
            <p:cNvSpPr>
              <a:spLocks noChangeArrowheads="1"/>
            </p:cNvSpPr>
            <p:nvPr/>
          </p:nvSpPr>
          <p:spPr bwMode="auto">
            <a:xfrm>
              <a:off x="7004" y="12283"/>
              <a:ext cx="1260" cy="72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r>
                <a:rPr lang="tr-TR" sz="1100" b="1">
                  <a:solidFill>
                    <a:schemeClr val="bg1">
                      <a:lumMod val="95000"/>
                      <a:lumOff val="5000"/>
                    </a:schemeClr>
                  </a:solidFill>
                  <a:latin typeface="Arial" pitchFamily="34" charset="0"/>
                  <a:cs typeface="Arial" pitchFamily="34" charset="0"/>
                </a:rPr>
                <a:t>Kamyon</a:t>
              </a:r>
            </a:p>
            <a:p>
              <a:pPr>
                <a:defRPr/>
              </a:pPr>
              <a:r>
                <a:rPr lang="tr-TR" sz="1100" b="1">
                  <a:solidFill>
                    <a:schemeClr val="bg1">
                      <a:lumMod val="95000"/>
                      <a:lumOff val="5000"/>
                    </a:schemeClr>
                  </a:solidFill>
                  <a:latin typeface="Arial" pitchFamily="34" charset="0"/>
                  <a:cs typeface="Arial" pitchFamily="34" charset="0"/>
                </a:rPr>
                <a:t>Üreticisi</a:t>
              </a:r>
            </a:p>
          </p:txBody>
        </p:sp>
        <p:sp>
          <p:nvSpPr>
            <p:cNvPr id="57384" name="Line 40"/>
            <p:cNvSpPr>
              <a:spLocks noChangeShapeType="1"/>
            </p:cNvSpPr>
            <p:nvPr/>
          </p:nvSpPr>
          <p:spPr bwMode="auto">
            <a:xfrm flipH="1">
              <a:off x="6104" y="11924"/>
              <a:ext cx="360" cy="360"/>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a:lstStyle/>
            <a:p>
              <a:pPr>
                <a:defRPr/>
              </a:pPr>
              <a:endParaRPr lang="tr-TR" sz="1100" b="1">
                <a:solidFill>
                  <a:schemeClr val="bg1">
                    <a:lumMod val="95000"/>
                    <a:lumOff val="5000"/>
                  </a:schemeClr>
                </a:solidFill>
                <a:latin typeface="Arial" pitchFamily="34" charset="0"/>
                <a:cs typeface="Arial" pitchFamily="34" charset="0"/>
              </a:endParaRPr>
            </a:p>
          </p:txBody>
        </p:sp>
        <p:sp>
          <p:nvSpPr>
            <p:cNvPr id="57385" name="Line 41"/>
            <p:cNvSpPr>
              <a:spLocks noChangeShapeType="1"/>
            </p:cNvSpPr>
            <p:nvPr/>
          </p:nvSpPr>
          <p:spPr bwMode="auto">
            <a:xfrm flipH="1">
              <a:off x="2323" y="11744"/>
              <a:ext cx="360" cy="539"/>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a:lstStyle/>
            <a:p>
              <a:pPr>
                <a:defRPr/>
              </a:pPr>
              <a:endParaRPr lang="tr-TR" sz="1100" b="1">
                <a:solidFill>
                  <a:schemeClr val="bg1">
                    <a:lumMod val="95000"/>
                    <a:lumOff val="5000"/>
                  </a:schemeClr>
                </a:solidFill>
                <a:latin typeface="Arial" pitchFamily="34" charset="0"/>
                <a:cs typeface="Arial" pitchFamily="34" charset="0"/>
              </a:endParaRPr>
            </a:p>
          </p:txBody>
        </p:sp>
        <p:sp>
          <p:nvSpPr>
            <p:cNvPr id="57386" name="Line 42"/>
            <p:cNvSpPr>
              <a:spLocks noChangeShapeType="1"/>
            </p:cNvSpPr>
            <p:nvPr/>
          </p:nvSpPr>
          <p:spPr bwMode="auto">
            <a:xfrm>
              <a:off x="3404" y="11744"/>
              <a:ext cx="0" cy="539"/>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a:lstStyle/>
            <a:p>
              <a:pPr>
                <a:defRPr/>
              </a:pPr>
              <a:endParaRPr lang="tr-TR" sz="1100" b="1">
                <a:solidFill>
                  <a:schemeClr val="bg1">
                    <a:lumMod val="95000"/>
                    <a:lumOff val="5000"/>
                  </a:schemeClr>
                </a:solidFill>
                <a:latin typeface="Arial" pitchFamily="34" charset="0"/>
                <a:cs typeface="Arial" pitchFamily="34" charset="0"/>
              </a:endParaRPr>
            </a:p>
          </p:txBody>
        </p:sp>
        <p:sp>
          <p:nvSpPr>
            <p:cNvPr id="57387" name="Line 43"/>
            <p:cNvSpPr>
              <a:spLocks noChangeShapeType="1"/>
            </p:cNvSpPr>
            <p:nvPr/>
          </p:nvSpPr>
          <p:spPr bwMode="auto">
            <a:xfrm>
              <a:off x="3945" y="11744"/>
              <a:ext cx="360" cy="539"/>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a:lstStyle/>
            <a:p>
              <a:pPr>
                <a:defRPr/>
              </a:pPr>
              <a:endParaRPr lang="tr-TR" sz="1100" b="1">
                <a:solidFill>
                  <a:schemeClr val="bg1">
                    <a:lumMod val="95000"/>
                    <a:lumOff val="5000"/>
                  </a:schemeClr>
                </a:solidFill>
                <a:latin typeface="Arial" pitchFamily="34" charset="0"/>
                <a:cs typeface="Arial" pitchFamily="34" charset="0"/>
              </a:endParaRPr>
            </a:p>
          </p:txBody>
        </p:sp>
        <p:sp>
          <p:nvSpPr>
            <p:cNvPr id="57388" name="Line 44"/>
            <p:cNvSpPr>
              <a:spLocks noChangeShapeType="1"/>
            </p:cNvSpPr>
            <p:nvPr/>
          </p:nvSpPr>
          <p:spPr bwMode="auto">
            <a:xfrm>
              <a:off x="7723" y="9763"/>
              <a:ext cx="721" cy="0"/>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a:lstStyle/>
            <a:p>
              <a:pPr>
                <a:defRPr/>
              </a:pPr>
              <a:endParaRPr lang="tr-TR" sz="1100" b="1">
                <a:solidFill>
                  <a:schemeClr val="bg1">
                    <a:lumMod val="95000"/>
                    <a:lumOff val="5000"/>
                  </a:schemeClr>
                </a:solidFill>
                <a:latin typeface="Arial" pitchFamily="34" charset="0"/>
                <a:cs typeface="Arial" pitchFamily="34" charset="0"/>
              </a:endParaRPr>
            </a:p>
          </p:txBody>
        </p:sp>
        <p:sp>
          <p:nvSpPr>
            <p:cNvPr id="57389" name="Rectangle 45"/>
            <p:cNvSpPr>
              <a:spLocks noChangeArrowheads="1"/>
            </p:cNvSpPr>
            <p:nvPr/>
          </p:nvSpPr>
          <p:spPr bwMode="auto">
            <a:xfrm>
              <a:off x="2145" y="13365"/>
              <a:ext cx="1260" cy="71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r>
                <a:rPr lang="tr-TR" sz="1100" b="1">
                  <a:solidFill>
                    <a:schemeClr val="bg1">
                      <a:lumMod val="95000"/>
                      <a:lumOff val="5000"/>
                    </a:schemeClr>
                  </a:solidFill>
                  <a:latin typeface="Arial" pitchFamily="34" charset="0"/>
                  <a:cs typeface="Arial" pitchFamily="34" charset="0"/>
                </a:rPr>
                <a:t>Yerli</a:t>
              </a:r>
            </a:p>
            <a:p>
              <a:pPr>
                <a:defRPr/>
              </a:pPr>
              <a:r>
                <a:rPr lang="tr-TR" sz="1100" b="1">
                  <a:solidFill>
                    <a:schemeClr val="bg1">
                      <a:lumMod val="95000"/>
                      <a:lumOff val="5000"/>
                    </a:schemeClr>
                  </a:solidFill>
                  <a:latin typeface="Arial" pitchFamily="34" charset="0"/>
                  <a:cs typeface="Arial" pitchFamily="34" charset="0"/>
                </a:rPr>
                <a:t>Otomobil</a:t>
              </a:r>
            </a:p>
          </p:txBody>
        </p:sp>
        <p:sp>
          <p:nvSpPr>
            <p:cNvPr id="57390" name="Rectangle 46"/>
            <p:cNvSpPr>
              <a:spLocks noChangeArrowheads="1"/>
            </p:cNvSpPr>
            <p:nvPr/>
          </p:nvSpPr>
          <p:spPr bwMode="auto">
            <a:xfrm>
              <a:off x="3583" y="13365"/>
              <a:ext cx="1262" cy="71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r>
                <a:rPr lang="tr-TR" sz="1100" b="1">
                  <a:solidFill>
                    <a:schemeClr val="bg1">
                      <a:lumMod val="95000"/>
                      <a:lumOff val="5000"/>
                    </a:schemeClr>
                  </a:solidFill>
                  <a:latin typeface="Arial" pitchFamily="34" charset="0"/>
                  <a:cs typeface="Arial" pitchFamily="34" charset="0"/>
                </a:rPr>
                <a:t>Yabancı</a:t>
              </a:r>
            </a:p>
            <a:p>
              <a:pPr>
                <a:defRPr/>
              </a:pPr>
              <a:r>
                <a:rPr lang="tr-TR" sz="1100" b="1">
                  <a:solidFill>
                    <a:schemeClr val="bg1">
                      <a:lumMod val="95000"/>
                      <a:lumOff val="5000"/>
                    </a:schemeClr>
                  </a:solidFill>
                  <a:latin typeface="Arial" pitchFamily="34" charset="0"/>
                  <a:cs typeface="Arial" pitchFamily="34" charset="0"/>
                </a:rPr>
                <a:t>Otomobil</a:t>
              </a:r>
            </a:p>
          </p:txBody>
        </p:sp>
        <p:sp>
          <p:nvSpPr>
            <p:cNvPr id="57391" name="Line 47"/>
            <p:cNvSpPr>
              <a:spLocks noChangeShapeType="1"/>
            </p:cNvSpPr>
            <p:nvPr/>
          </p:nvSpPr>
          <p:spPr bwMode="auto">
            <a:xfrm flipH="1">
              <a:off x="2864" y="12643"/>
              <a:ext cx="360" cy="722"/>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a:lstStyle/>
            <a:p>
              <a:pPr>
                <a:defRPr/>
              </a:pPr>
              <a:endParaRPr lang="tr-TR" sz="1100" b="1">
                <a:solidFill>
                  <a:schemeClr val="bg1">
                    <a:lumMod val="95000"/>
                    <a:lumOff val="5000"/>
                  </a:schemeClr>
                </a:solidFill>
                <a:latin typeface="Arial" pitchFamily="34" charset="0"/>
                <a:cs typeface="Arial" pitchFamily="34" charset="0"/>
              </a:endParaRPr>
            </a:p>
          </p:txBody>
        </p:sp>
        <p:sp>
          <p:nvSpPr>
            <p:cNvPr id="57392" name="Line 48"/>
            <p:cNvSpPr>
              <a:spLocks noChangeShapeType="1"/>
            </p:cNvSpPr>
            <p:nvPr/>
          </p:nvSpPr>
          <p:spPr bwMode="auto">
            <a:xfrm>
              <a:off x="3764" y="12643"/>
              <a:ext cx="360" cy="722"/>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a:lstStyle/>
            <a:p>
              <a:pPr>
                <a:defRPr/>
              </a:pPr>
              <a:endParaRPr lang="tr-TR" sz="1100" b="1">
                <a:solidFill>
                  <a:schemeClr val="bg1">
                    <a:lumMod val="95000"/>
                    <a:lumOff val="5000"/>
                  </a:schemeClr>
                </a:solidFill>
                <a:latin typeface="Arial" pitchFamily="34" charset="0"/>
                <a:cs typeface="Arial" pitchFamily="34" charset="0"/>
              </a:endParaRPr>
            </a:p>
          </p:txBody>
        </p:sp>
        <p:sp>
          <p:nvSpPr>
            <p:cNvPr id="57393" name="Rectangle 49"/>
            <p:cNvSpPr>
              <a:spLocks noChangeArrowheads="1"/>
            </p:cNvSpPr>
            <p:nvPr/>
          </p:nvSpPr>
          <p:spPr bwMode="auto">
            <a:xfrm>
              <a:off x="5376" y="13355"/>
              <a:ext cx="1260" cy="90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defRPr/>
              </a:pPr>
              <a:r>
                <a:rPr lang="tr-TR" sz="1100" b="1">
                  <a:solidFill>
                    <a:schemeClr val="bg1">
                      <a:lumMod val="95000"/>
                      <a:lumOff val="5000"/>
                    </a:schemeClr>
                  </a:solidFill>
                  <a:latin typeface="Arial" pitchFamily="34" charset="0"/>
                  <a:cs typeface="Arial" pitchFamily="34" charset="0"/>
                </a:rPr>
                <a:t>Japon</a:t>
              </a:r>
            </a:p>
            <a:p>
              <a:pPr>
                <a:defRPr/>
              </a:pPr>
              <a:r>
                <a:rPr lang="tr-TR" sz="1100" b="1">
                  <a:solidFill>
                    <a:schemeClr val="bg1">
                      <a:lumMod val="95000"/>
                      <a:lumOff val="5000"/>
                    </a:schemeClr>
                  </a:solidFill>
                  <a:latin typeface="Arial" pitchFamily="34" charset="0"/>
                  <a:cs typeface="Arial" pitchFamily="34" charset="0"/>
                </a:rPr>
                <a:t>Otomobil</a:t>
              </a:r>
            </a:p>
            <a:p>
              <a:pPr>
                <a:defRPr/>
              </a:pPr>
              <a:r>
                <a:rPr lang="tr-TR" sz="1100" b="1">
                  <a:solidFill>
                    <a:schemeClr val="bg1">
                      <a:lumMod val="95000"/>
                      <a:lumOff val="5000"/>
                    </a:schemeClr>
                  </a:solidFill>
                  <a:latin typeface="Arial" pitchFamily="34" charset="0"/>
                  <a:cs typeface="Arial" pitchFamily="34" charset="0"/>
                </a:rPr>
                <a:t>Üreticisi</a:t>
              </a:r>
            </a:p>
          </p:txBody>
        </p:sp>
        <p:sp>
          <p:nvSpPr>
            <p:cNvPr id="57394" name="Line 50"/>
            <p:cNvSpPr>
              <a:spLocks noChangeShapeType="1"/>
            </p:cNvSpPr>
            <p:nvPr/>
          </p:nvSpPr>
          <p:spPr bwMode="auto">
            <a:xfrm>
              <a:off x="5916" y="12995"/>
              <a:ext cx="0" cy="360"/>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a:lstStyle/>
            <a:p>
              <a:pPr>
                <a:defRPr/>
              </a:pPr>
              <a:endParaRPr lang="tr-TR" sz="1100" b="1">
                <a:solidFill>
                  <a:schemeClr val="bg1">
                    <a:lumMod val="95000"/>
                    <a:lumOff val="5000"/>
                  </a:schemeClr>
                </a:solidFill>
                <a:latin typeface="Arial" pitchFamily="34" charset="0"/>
                <a:cs typeface="Arial" pitchFamily="34" charset="0"/>
              </a:endParaRPr>
            </a:p>
          </p:txBody>
        </p:sp>
        <p:sp>
          <p:nvSpPr>
            <p:cNvPr id="57395" name="Rectangle 51"/>
            <p:cNvSpPr>
              <a:spLocks noChangeArrowheads="1"/>
            </p:cNvSpPr>
            <p:nvPr/>
          </p:nvSpPr>
          <p:spPr bwMode="auto">
            <a:xfrm>
              <a:off x="2497" y="9576"/>
              <a:ext cx="1619" cy="53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algn="ctr">
                <a:defRPr/>
              </a:pPr>
              <a:r>
                <a:rPr lang="tr-TR" sz="1400" b="1" dirty="0">
                  <a:solidFill>
                    <a:srgbClr val="C00000"/>
                  </a:solidFill>
                  <a:effectLst>
                    <a:outerShdw blurRad="38100" dist="38100" dir="2700000" algn="tl">
                      <a:srgbClr val="000000">
                        <a:alpha val="43137"/>
                      </a:srgbClr>
                    </a:outerShdw>
                  </a:effectLst>
                  <a:latin typeface="Arial" pitchFamily="34" charset="0"/>
                  <a:cs typeface="Arial" pitchFamily="34" charset="0"/>
                </a:rPr>
                <a:t>ARAÇ</a:t>
              </a:r>
            </a:p>
          </p:txBody>
        </p:sp>
        <p:sp>
          <p:nvSpPr>
            <p:cNvPr id="57396" name="Line 52"/>
            <p:cNvSpPr>
              <a:spLocks noChangeShapeType="1"/>
            </p:cNvSpPr>
            <p:nvPr/>
          </p:nvSpPr>
          <p:spPr bwMode="auto">
            <a:xfrm>
              <a:off x="4116" y="9756"/>
              <a:ext cx="1981" cy="0"/>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a:lstStyle/>
            <a:p>
              <a:pPr>
                <a:defRPr/>
              </a:pPr>
              <a:endParaRPr lang="tr-TR" sz="1100" b="1">
                <a:solidFill>
                  <a:schemeClr val="bg1">
                    <a:lumMod val="95000"/>
                    <a:lumOff val="5000"/>
                  </a:schemeClr>
                </a:solidFill>
                <a:latin typeface="Arial" pitchFamily="34" charset="0"/>
                <a:cs typeface="Arial" pitchFamily="34" charset="0"/>
              </a:endParaRPr>
            </a:p>
          </p:txBody>
        </p:sp>
        <p:sp>
          <p:nvSpPr>
            <p:cNvPr id="57397" name="Line 53"/>
            <p:cNvSpPr>
              <a:spLocks noChangeShapeType="1"/>
            </p:cNvSpPr>
            <p:nvPr/>
          </p:nvSpPr>
          <p:spPr bwMode="auto">
            <a:xfrm>
              <a:off x="7357" y="11916"/>
              <a:ext cx="360" cy="360"/>
            </a:xfrm>
            <a:prstGeom prst="line">
              <a:avLst/>
            </a:prstGeom>
            <a:ln>
              <a:headEnd/>
              <a:tailEnd type="triangle" w="med" len="med"/>
            </a:ln>
          </p:spPr>
          <p:style>
            <a:lnRef idx="1">
              <a:schemeClr val="accent1"/>
            </a:lnRef>
            <a:fillRef idx="2">
              <a:schemeClr val="accent1"/>
            </a:fillRef>
            <a:effectRef idx="1">
              <a:schemeClr val="accent1"/>
            </a:effectRef>
            <a:fontRef idx="minor">
              <a:schemeClr val="dk1"/>
            </a:fontRef>
          </p:style>
          <p:txBody>
            <a:bodyPr/>
            <a:lstStyle/>
            <a:p>
              <a:pPr>
                <a:defRPr/>
              </a:pPr>
              <a:endParaRPr lang="tr-TR" sz="1100" b="1">
                <a:solidFill>
                  <a:schemeClr val="bg1">
                    <a:lumMod val="95000"/>
                    <a:lumOff val="5000"/>
                  </a:schemeClr>
                </a:solidFill>
                <a:latin typeface="Arial" pitchFamily="34" charset="0"/>
                <a:cs typeface="Arial" pitchFamily="34" charset="0"/>
              </a:endParaRPr>
            </a:p>
          </p:txBody>
        </p:sp>
      </p:gr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p:txBody>
          <a:bodyPr/>
          <a:lstStyle/>
          <a:p>
            <a:pPr eaLnBrk="1" fontAlgn="auto" hangingPunct="1">
              <a:buFont typeface="Arial"/>
              <a:buChar char="•"/>
              <a:defRPr/>
            </a:pPr>
            <a:r>
              <a:rPr lang="tr-TR" dirty="0" smtClean="0"/>
              <a:t>Böylece bir grafik ile gösterilen ilişki (benzetim modeli), bir eşitlik olarak da ifade edilebilir. Bu tip modellere Matematiksel Modeller de denilmektedir. Bu üç tip modelden benzetim modeli, soyut ve geneldir. Matematiksel model ise en soyut ve en genel modeldir. Üzerinde düzenleme yapılabilmesi daha kolaydır. Simgesel modellerin ise anlaşılması diğerlerine göre daha kolaydır. Bilişim sistemlerinin oluşturulması için kullanılan veri modelleri, benzetim modelleri ve sembolik modellerdir.</a:t>
            </a:r>
            <a:endParaRPr lang="tr-TR" dirty="0"/>
          </a:p>
        </p:txBody>
      </p:sp>
      <p:sp>
        <p:nvSpPr>
          <p:cNvPr id="3" name="2 Başlık"/>
          <p:cNvSpPr>
            <a:spLocks noGrp="1"/>
          </p:cNvSpPr>
          <p:nvPr>
            <p:ph type="title"/>
          </p:nvPr>
        </p:nvSpPr>
        <p:spPr/>
        <p:txBody>
          <a:bodyPr/>
          <a:lstStyle/>
          <a:p>
            <a:pPr eaLnBrk="1" fontAlgn="auto" hangingPunct="1">
              <a:spcAft>
                <a:spcPts val="0"/>
              </a:spcAft>
              <a:defRPr/>
            </a:pPr>
            <a:endParaRPr lang="tr-T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p:txBody>
          <a:bodyPr/>
          <a:lstStyle/>
          <a:p>
            <a:pPr eaLnBrk="1" fontAlgn="auto" hangingPunct="1">
              <a:buFont typeface="Arial"/>
              <a:buChar char="•"/>
              <a:defRPr/>
            </a:pPr>
            <a:r>
              <a:rPr lang="tr-TR" dirty="0" smtClean="0"/>
              <a:t>Bir bilişim sistemi kullanıcısı, özellikle bir karar verici, kendisini sonsuz denebilecek kadar bilgi karşısında bulur. Bir bilişim sistemi modeli, gerçek bilgi kümesini oluşturur ve onun daha basit bir şeklidir. Bu şekil, işlenebilmeye imkân verir ve bunu kullanarak elde edilen çözüm veya cevap, gerçek hayatta uygulanmaya çalışılır. Model, var olan bilgi yığınına bir düzen getirmeyi, hatta bir yapı oluşturmayı amaçlar. Tek bir model yoktur. Var olan bilgi yığınına, uygulanan farklı modeller doğal olarak farklı modeller getirir.</a:t>
            </a:r>
          </a:p>
          <a:p>
            <a:pPr eaLnBrk="1" fontAlgn="auto" hangingPunct="1">
              <a:buFont typeface="Arial"/>
              <a:buChar char="•"/>
              <a:defRPr/>
            </a:pPr>
            <a:endParaRPr lang="tr-TR" dirty="0"/>
          </a:p>
        </p:txBody>
      </p:sp>
      <p:sp>
        <p:nvSpPr>
          <p:cNvPr id="3" name="2 Başlık"/>
          <p:cNvSpPr>
            <a:spLocks noGrp="1"/>
          </p:cNvSpPr>
          <p:nvPr>
            <p:ph type="title"/>
          </p:nvPr>
        </p:nvSpPr>
        <p:spPr/>
        <p:txBody>
          <a:bodyPr/>
          <a:lstStyle/>
          <a:p>
            <a:pPr eaLnBrk="1" fontAlgn="auto" hangingPunct="1">
              <a:spcAft>
                <a:spcPts val="0"/>
              </a:spcAft>
              <a:defRPr/>
            </a:pPr>
            <a:endParaRPr lang="tr-T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p:txBody>
          <a:bodyPr/>
          <a:lstStyle/>
          <a:p>
            <a:pPr eaLnBrk="1" fontAlgn="auto" hangingPunct="1">
              <a:buFont typeface="Arial"/>
              <a:buChar char="•"/>
              <a:defRPr/>
            </a:pPr>
            <a:r>
              <a:rPr lang="tr-TR" dirty="0" smtClean="0"/>
              <a:t>Yanlış verinin iki türlü kaynağı olabilir: Programlama hataları, klavyeden hatalı giriş nedeniyle oluşan yanlışlıklar ve veritabanı programının kötü niyetli kullanımı.</a:t>
            </a:r>
          </a:p>
          <a:p>
            <a:pPr eaLnBrk="1" fontAlgn="auto" hangingPunct="1">
              <a:buFont typeface="Arial"/>
              <a:buChar char="•"/>
              <a:defRPr/>
            </a:pPr>
            <a:r>
              <a:rPr lang="tr-TR" dirty="0" smtClean="0"/>
              <a:t>Veritabanlarının korunması iki başlık altında incelenebilir: Bunlar;</a:t>
            </a:r>
          </a:p>
          <a:p>
            <a:pPr eaLnBrk="1" fontAlgn="auto" hangingPunct="1">
              <a:buFont typeface="Arial"/>
              <a:buChar char="•"/>
              <a:defRPr/>
            </a:pPr>
            <a:r>
              <a:rPr lang="tr-TR" dirty="0" smtClean="0"/>
              <a:t> veri güvenliği ve </a:t>
            </a:r>
          </a:p>
          <a:p>
            <a:pPr eaLnBrk="1" fontAlgn="auto" hangingPunct="1">
              <a:buFont typeface="Arial"/>
              <a:buChar char="•"/>
              <a:defRPr/>
            </a:pPr>
            <a:r>
              <a:rPr lang="tr-TR" dirty="0" smtClean="0"/>
              <a:t>veri bütünlüğünün sağlanmasıdır.</a:t>
            </a:r>
          </a:p>
        </p:txBody>
      </p:sp>
      <p:sp>
        <p:nvSpPr>
          <p:cNvPr id="3" name="2 Başlık"/>
          <p:cNvSpPr>
            <a:spLocks noGrp="1"/>
          </p:cNvSpPr>
          <p:nvPr>
            <p:ph type="title"/>
          </p:nvPr>
        </p:nvSpPr>
        <p:spPr>
          <a:xfrm>
            <a:off x="144463" y="152400"/>
            <a:ext cx="8964612" cy="1265238"/>
          </a:xfrm>
        </p:spPr>
        <p:txBody>
          <a:bodyPr>
            <a:noAutofit/>
          </a:bodyPr>
          <a:lstStyle/>
          <a:p>
            <a:pPr eaLnBrk="1" fontAlgn="auto" hangingPunct="1">
              <a:spcAft>
                <a:spcPts val="0"/>
              </a:spcAft>
              <a:defRPr/>
            </a:pPr>
            <a:r>
              <a:rPr lang="x-none" b="1"/>
              <a:t>2.2.Veritabanlarının Korunması</a:t>
            </a:r>
            <a:endParaRPr lang="tr-TR"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p:txBody>
          <a:bodyPr/>
          <a:lstStyle/>
          <a:p>
            <a:pPr eaLnBrk="1" fontAlgn="auto" hangingPunct="1">
              <a:buFont typeface="Arial"/>
              <a:buChar char="•"/>
              <a:defRPr/>
            </a:pPr>
            <a:r>
              <a:rPr lang="tr-TR" dirty="0" smtClean="0"/>
              <a:t>Veri güvenliği veri tabanını ve verilerini yetkisiz kullanımlara karşı korumadır. Bu verinin istenmeyen şekilde değiştirilmesine veya zarar görmesine ve yetkisiz kullanımlara engel olmaktadır. Bunu sağlamak için bazı genel teknikler geliştirilmiştir.</a:t>
            </a:r>
          </a:p>
          <a:p>
            <a:pPr eaLnBrk="1" fontAlgn="auto" hangingPunct="1">
              <a:buFont typeface="Arial"/>
              <a:buChar char="•"/>
              <a:defRPr/>
            </a:pPr>
            <a:endParaRPr lang="tr-TR" dirty="0"/>
          </a:p>
        </p:txBody>
      </p:sp>
      <p:sp>
        <p:nvSpPr>
          <p:cNvPr id="3" name="2 Başlık"/>
          <p:cNvSpPr>
            <a:spLocks noGrp="1"/>
          </p:cNvSpPr>
          <p:nvPr>
            <p:ph type="title"/>
          </p:nvPr>
        </p:nvSpPr>
        <p:spPr/>
        <p:txBody>
          <a:bodyPr/>
          <a:lstStyle/>
          <a:p>
            <a:pPr eaLnBrk="1" fontAlgn="auto" hangingPunct="1">
              <a:spcAft>
                <a:spcPts val="0"/>
              </a:spcAft>
              <a:defRPr/>
            </a:pPr>
            <a:r>
              <a:rPr lang="tr-TR" sz="3600" b="1" dirty="0" smtClean="0">
                <a:solidFill>
                  <a:srgbClr val="FFC000"/>
                </a:solidFill>
              </a:rPr>
              <a:t>2.2.1 Veri Güvenliği</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p:txBody>
          <a:bodyPr/>
          <a:lstStyle/>
          <a:p>
            <a:pPr eaLnBrk="1" fontAlgn="auto" hangingPunct="1">
              <a:buFont typeface="Arial"/>
              <a:buChar char="•"/>
              <a:defRPr/>
            </a:pPr>
            <a:r>
              <a:rPr lang="tr-TR" dirty="0" smtClean="0"/>
              <a:t>Çok kullanıcılı ortamlarda farklı yetkilere sahip kullanıcılar vardır. Farklı yetkilere sahip kişilerin, veritabanında ulaşabilecekleri veriler farklıdır. Örneğin, bilgisayara veri girişi yapan bir memurun, kurumun muhasebe kayıtlarına, muhasebe müdürü kadar yetkiliymiş gibi girerek değişiklikler yapması engellenmelidir. Bu amaçla, hangi kullanıcıların hangi yetkilerinin olduğu ve bu yetkilerini kullanabilmek için gerekli şifreler daha önceden tespit edilmelidir.</a:t>
            </a:r>
          </a:p>
          <a:p>
            <a:pPr eaLnBrk="1" fontAlgn="auto" hangingPunct="1">
              <a:buFont typeface="Arial"/>
              <a:buChar char="•"/>
              <a:defRPr/>
            </a:pPr>
            <a:endParaRPr lang="tr-TR" dirty="0"/>
          </a:p>
        </p:txBody>
      </p:sp>
      <p:sp>
        <p:nvSpPr>
          <p:cNvPr id="3" name="2 Başlık"/>
          <p:cNvSpPr>
            <a:spLocks noGrp="1"/>
          </p:cNvSpPr>
          <p:nvPr>
            <p:ph type="title"/>
          </p:nvPr>
        </p:nvSpPr>
        <p:spPr/>
        <p:txBody>
          <a:bodyPr/>
          <a:lstStyle/>
          <a:p>
            <a:pPr eaLnBrk="1" fontAlgn="auto" hangingPunct="1">
              <a:spcAft>
                <a:spcPts val="0"/>
              </a:spcAft>
              <a:defRPr/>
            </a:pPr>
            <a:endParaRPr lang="tr-T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İçerik Yer Tutucusu"/>
          <p:cNvSpPr>
            <a:spLocks noGrp="1"/>
          </p:cNvSpPr>
          <p:nvPr>
            <p:ph idx="1"/>
          </p:nvPr>
        </p:nvSpPr>
        <p:spPr/>
        <p:txBody>
          <a:bodyPr wrap="square" lIns="91440" tIns="45720" rIns="91440" bIns="45720" numCol="1" anchor="t" anchorCtr="0" compatLnSpc="1">
            <a:prstTxWarp prst="textNoShape">
              <a:avLst/>
            </a:prstTxWarp>
          </a:bodyPr>
          <a:lstStyle/>
          <a:p>
            <a:pPr eaLnBrk="1" hangingPunct="1">
              <a:defRPr/>
            </a:pPr>
            <a:r>
              <a:rPr lang="tr-TR" smtClean="0">
                <a:effectLst>
                  <a:outerShdw blurRad="38100" dist="38100" dir="2700000" algn="tl">
                    <a:srgbClr val="1F497D"/>
                  </a:outerShdw>
                </a:effectLst>
              </a:rPr>
              <a:t>Şifre sisteminin yeterli olmadığı durumlarda, verinin fiziksel koruma altına alınması gerekir. (Yangın veya hırsızlığa karşı verinin yedeklenmesinin yapılması gibi.)</a:t>
            </a:r>
            <a:endParaRPr lang="tr-TR" smtClean="0">
              <a:effectLst>
                <a:outerShdw blurRad="38100" dist="38100" dir="2700000" algn="tl">
                  <a:srgbClr val="1F497D"/>
                </a:outerShdw>
              </a:effectLst>
              <a:latin typeface="Arial" charset="0"/>
            </a:endParaRPr>
          </a:p>
          <a:p>
            <a:pPr eaLnBrk="1" hangingPunct="1">
              <a:defRPr/>
            </a:pPr>
            <a:endParaRPr lang="tr-TR" smtClean="0">
              <a:effectLst>
                <a:outerShdw blurRad="38100" dist="38100" dir="2700000" algn="tl">
                  <a:srgbClr val="1F497D"/>
                </a:outerShdw>
              </a:effectLst>
              <a:latin typeface="Arial" charset="0"/>
            </a:endParaRPr>
          </a:p>
          <a:p>
            <a:pPr eaLnBrk="1" hangingPunct="1">
              <a:defRPr/>
            </a:pPr>
            <a:r>
              <a:rPr lang="tr-TR" smtClean="0">
                <a:effectLst>
                  <a:outerShdw blurRad="38100" dist="38100" dir="2700000" algn="tl">
                    <a:srgbClr val="1F497D"/>
                  </a:outerShdw>
                </a:effectLst>
              </a:rPr>
              <a:t>Sistemde hangi kullanıcının hangi yetkilere ve haklara sahip olduğu ve neler yapabileceğinin önceden belirlenmiş olması gerekir.</a:t>
            </a:r>
          </a:p>
          <a:p>
            <a:pPr eaLnBrk="1" hangingPunct="1">
              <a:defRPr/>
            </a:pPr>
            <a:endParaRPr lang="tr-TR" smtClean="0">
              <a:effectLst>
                <a:outerShdw blurRad="38100" dist="38100" dir="2700000" algn="tl">
                  <a:srgbClr val="1F497D"/>
                </a:outerShdw>
              </a:effectLst>
            </a:endParaRPr>
          </a:p>
        </p:txBody>
      </p:sp>
      <p:sp>
        <p:nvSpPr>
          <p:cNvPr id="3" name="2 Başlık"/>
          <p:cNvSpPr>
            <a:spLocks noGrp="1"/>
          </p:cNvSpPr>
          <p:nvPr>
            <p:ph type="title"/>
          </p:nvPr>
        </p:nvSpPr>
        <p:spPr/>
        <p:txBody>
          <a:bodyPr/>
          <a:lstStyle/>
          <a:p>
            <a:pPr eaLnBrk="1" fontAlgn="auto" hangingPunct="1">
              <a:spcAft>
                <a:spcPts val="0"/>
              </a:spcAft>
              <a:defRPr/>
            </a:pPr>
            <a:endParaRPr lang="tr-T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EdBackToSchl">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chool Presentation">
      <a:majorFont>
        <a:latin typeface="Bookman Old Style"/>
        <a:ea typeface=""/>
        <a:cs typeface=""/>
      </a:majorFont>
      <a:minorFont>
        <a:latin typeface="Segoe Condensed"/>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Öğretmenin Adı – X</Template>
  <TotalTime>452</TotalTime>
  <Words>2401</Words>
  <PresentationFormat>Ekran Gösterisi (4:3)</PresentationFormat>
  <Paragraphs>161</Paragraphs>
  <Slides>38</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38</vt:i4>
      </vt:variant>
    </vt:vector>
  </HeadingPairs>
  <TitlesOfParts>
    <vt:vector size="45" baseType="lpstr">
      <vt:lpstr>Arial</vt:lpstr>
      <vt:lpstr>Bookman Old Style</vt:lpstr>
      <vt:lpstr>Segoe Condensed</vt:lpstr>
      <vt:lpstr>Calibri</vt:lpstr>
      <vt:lpstr>Times New Roman</vt:lpstr>
      <vt:lpstr>Trebuchet MS</vt:lpstr>
      <vt:lpstr>EdBackToSchl</vt:lpstr>
      <vt:lpstr>2.VERİ ve VERİ MODELLERİ </vt:lpstr>
      <vt:lpstr>2.1. Modelin Tanımı</vt:lpstr>
      <vt:lpstr>Slayt 3</vt:lpstr>
      <vt:lpstr>Slayt 4</vt:lpstr>
      <vt:lpstr>Slayt 5</vt:lpstr>
      <vt:lpstr>2.2.Veritabanlarının Korunması</vt:lpstr>
      <vt:lpstr>2.2.1 Veri Güvenliği</vt:lpstr>
      <vt:lpstr>Slayt 8</vt:lpstr>
      <vt:lpstr>Slayt 9</vt:lpstr>
      <vt:lpstr>Slayt 10</vt:lpstr>
      <vt:lpstr>2.2.2. Veri Tekrarı ve Veri Bütünlüğü </vt:lpstr>
      <vt:lpstr>Slayt 12</vt:lpstr>
      <vt:lpstr>Slayt 13</vt:lpstr>
      <vt:lpstr>Slayt 14</vt:lpstr>
      <vt:lpstr>2.3. Veri Modeli</vt:lpstr>
      <vt:lpstr>Slayt 16</vt:lpstr>
      <vt:lpstr>Slayt 17</vt:lpstr>
      <vt:lpstr>Slayt 18</vt:lpstr>
      <vt:lpstr>2.3.2. Kısıtlar</vt:lpstr>
      <vt:lpstr>2.4. Başlıca Veri Modelleri </vt:lpstr>
      <vt:lpstr>2.4.1. Basit Veri Modelleri</vt:lpstr>
      <vt:lpstr>2.4.2. Hiyerarşik Veri Modelleri</vt:lpstr>
      <vt:lpstr>Slayt 23</vt:lpstr>
      <vt:lpstr>2.4.3. Şebeke Veri Modelleri</vt:lpstr>
      <vt:lpstr>Slayt 25</vt:lpstr>
      <vt:lpstr>Slayt 26</vt:lpstr>
      <vt:lpstr>2.4.4. Geliştirilmiş Veri Modelleri</vt:lpstr>
      <vt:lpstr>2.4.5.Varlık-İlişki Veri Modelleri   (E-R Modeli) </vt:lpstr>
      <vt:lpstr>Slayt 29</vt:lpstr>
      <vt:lpstr>Slayt 30</vt:lpstr>
      <vt:lpstr>2.4.6. İlişkisel Veri Modelleri</vt:lpstr>
      <vt:lpstr>Slayt 32</vt:lpstr>
      <vt:lpstr>Slayt 33</vt:lpstr>
      <vt:lpstr>Slayt 34</vt:lpstr>
      <vt:lpstr>Slayt 35</vt:lpstr>
      <vt:lpstr>2.4.7. Nesne Yönelimli Veri Modelleri</vt:lpstr>
      <vt:lpstr>Slayt 37</vt:lpstr>
      <vt:lpstr> Tanımlama, bu işlem hem soyut kavramların (sınıf), hem de somut kavramların (elemanlar), teker teker tanımlanması ile ilgilidir ve anahtar değerler yardımıyla yapılır. Toplam, nesneler arasındaki ilişkilerin daha üst düzeyde, bir toplam nesne veya tip tarafından temsil edilmesiyle ilgili bir soyutlama yöntemidir. Bu toplam tipe genellikle anlamlı bir isim verilir ve bu isim modelin başka yerlerinde, ona ait özellikler referans olarak verilmeden kullanılabilir. Genelleştirme, aynı özelliklere sahip bir grup nesnenin, sosyal nesne olarak temsil edilmesiyle ilgili bir soyutlama yöntemidir.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2012-05-06T23:50:34Z</dcterms:created>
  <dcterms:modified xsi:type="dcterms:W3CDTF">2012-05-20T15:33:19Z</dcterms:modified>
</cp:coreProperties>
</file>