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8" r:id="rId4"/>
    <p:sldId id="259" r:id="rId5"/>
    <p:sldId id="260" r:id="rId6"/>
    <p:sldId id="261" r:id="rId7"/>
    <p:sldId id="262" r:id="rId8"/>
    <p:sldId id="265" r:id="rId9"/>
    <p:sldId id="264" r:id="rId10"/>
    <p:sldId id="263" r:id="rId11"/>
    <p:sldId id="271" r:id="rId12"/>
    <p:sldId id="270" r:id="rId13"/>
    <p:sldId id="269" r:id="rId14"/>
    <p:sldId id="272" r:id="rId15"/>
    <p:sldId id="273" r:id="rId16"/>
    <p:sldId id="274" r:id="rId17"/>
    <p:sldId id="268" r:id="rId18"/>
    <p:sldId id="275" r:id="rId19"/>
    <p:sldId id="276" r:id="rId20"/>
    <p:sldId id="267" r:id="rId21"/>
    <p:sldId id="278" r:id="rId22"/>
    <p:sldId id="277" r:id="rId23"/>
    <p:sldId id="266" r:id="rId24"/>
    <p:sldId id="279" r:id="rId25"/>
    <p:sldId id="281" r:id="rId26"/>
    <p:sldId id="280" r:id="rId27"/>
    <p:sldId id="282" r:id="rId28"/>
    <p:sldId id="283" r:id="rId29"/>
    <p:sldId id="284"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371600"/>
            <a:ext cx="7772400" cy="1470025"/>
          </a:xfrm>
        </p:spPr>
        <p:txBody>
          <a:bodyPr/>
          <a:lstStyle>
            <a:lvl1pPr>
              <a:defRPr/>
            </a:lvl1pPr>
          </a:lstStyle>
          <a:p>
            <a:r>
              <a:rPr lang="tr-TR" smtClean="0"/>
              <a:t>Asıl başlık stili için tıklatın</a:t>
            </a:r>
            <a:endParaRPr lang="tr-TR"/>
          </a:p>
        </p:txBody>
      </p:sp>
      <p:sp>
        <p:nvSpPr>
          <p:cNvPr id="3075" name="Rectangle 3"/>
          <p:cNvSpPr>
            <a:spLocks noGrp="1" noChangeArrowheads="1"/>
          </p:cNvSpPr>
          <p:nvPr>
            <p:ph type="subTitle" idx="1"/>
          </p:nvPr>
        </p:nvSpPr>
        <p:spPr>
          <a:xfrm>
            <a:off x="1295400" y="3048000"/>
            <a:ext cx="6400800" cy="685800"/>
          </a:xfrm>
        </p:spPr>
        <p:txBody>
          <a:bodyPr/>
          <a:lstStyle>
            <a:lvl1pPr marL="0" indent="0" algn="ctr">
              <a:buFontTx/>
              <a:buNone/>
              <a:defRPr/>
            </a:lvl1pPr>
          </a:lstStyle>
          <a:p>
            <a:r>
              <a:rPr lang="tr-TR" smtClean="0"/>
              <a:t>Asıl alt başlık stilini düzenlemek için tıklatın</a:t>
            </a:r>
            <a:endParaRPr lang="tr-TR"/>
          </a:p>
        </p:txBody>
      </p:sp>
      <p:sp>
        <p:nvSpPr>
          <p:cNvPr id="3076" name="Rectangle 4"/>
          <p:cNvSpPr>
            <a:spLocks noGrp="1" noChangeArrowheads="1"/>
          </p:cNvSpPr>
          <p:nvPr>
            <p:ph type="dt" sz="half" idx="2"/>
          </p:nvPr>
        </p:nvSpPr>
        <p:spPr/>
        <p:txBody>
          <a:bodyPr/>
          <a:lstStyle>
            <a:lvl1pPr>
              <a:defRPr sz="1200"/>
            </a:lvl1pPr>
          </a:lstStyle>
          <a:p>
            <a:fld id="{DED051C4-D6F2-4ACF-BBB2-F531860969FE}" type="datetimeFigureOut">
              <a:rPr lang="tr-TR" smtClean="0"/>
              <a:t>10.05.2012</a:t>
            </a:fld>
            <a:endParaRPr lang="tr-TR"/>
          </a:p>
        </p:txBody>
      </p:sp>
      <p:sp>
        <p:nvSpPr>
          <p:cNvPr id="3077" name="Rectangle 5"/>
          <p:cNvSpPr>
            <a:spLocks noGrp="1" noChangeArrowheads="1"/>
          </p:cNvSpPr>
          <p:nvPr>
            <p:ph type="ftr" sz="quarter" idx="3"/>
          </p:nvPr>
        </p:nvSpPr>
        <p:spPr/>
        <p:txBody>
          <a:bodyPr/>
          <a:lstStyle>
            <a:lvl1pPr>
              <a:defRPr sz="1200"/>
            </a:lvl1pPr>
          </a:lstStyle>
          <a:p>
            <a:endParaRPr lang="tr-TR"/>
          </a:p>
        </p:txBody>
      </p:sp>
      <p:sp>
        <p:nvSpPr>
          <p:cNvPr id="3078" name="Rectangle 6"/>
          <p:cNvSpPr>
            <a:spLocks noGrp="1" noChangeArrowheads="1"/>
          </p:cNvSpPr>
          <p:nvPr>
            <p:ph type="sldNum" sz="quarter" idx="4"/>
          </p:nvPr>
        </p:nvSpPr>
        <p:spPr/>
        <p:txBody>
          <a:bodyPr/>
          <a:lstStyle>
            <a:lvl1pPr>
              <a:defRPr sz="1200"/>
            </a:lvl1pPr>
          </a:lstStyle>
          <a:p>
            <a:fld id="{C6D645D1-533C-40F9-9E2A-09A9F478C37E}"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 name="14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tr-TR" smtClean="0"/>
              <a:t>Asıl başlık stili için tıklatın</a:t>
            </a:r>
            <a:endParaRPr kumimoji="0" lang="en-US"/>
          </a:p>
        </p:txBody>
      </p:sp>
      <p:sp>
        <p:nvSpPr>
          <p:cNvPr id="20" name="19 Alt Başlık"/>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9" name="18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11" name="10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a:xfrm>
            <a:off x="502920" y="530352"/>
            <a:ext cx="8183880" cy="4187952"/>
          </a:xfrm>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13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nchor="b"/>
          <a:lstStyle>
            <a:lvl1pPr>
              <a:defRPr b="1"/>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7" name="6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3" name="2 Altbilgi Yer Tutucusu"/>
          <p:cNvSpPr>
            <a:spLocks noGrp="1"/>
          </p:cNvSpPr>
          <p:nvPr>
            <p:ph type="ftr" sz="quarter" idx="11"/>
          </p:nvPr>
        </p:nvSpPr>
        <p:spPr/>
        <p:txBody>
          <a:bodyPr/>
          <a:lstStyle>
            <a:extLst/>
          </a:lstStyle>
          <a:p>
            <a:endParaRPr lang="tr-TR"/>
          </a:p>
        </p:txBody>
      </p:sp>
      <p:sp>
        <p:nvSpPr>
          <p:cNvPr id="4" name="3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14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Tek Köşesi Yuvarlatılmış Dikdörtgen"/>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tr-TR" smtClean="0"/>
              <a:t>Asıl başlık stili için tıklatın</a:t>
            </a:r>
            <a:endParaRPr kumimoji="0"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tr-TR" smtClean="0"/>
              <a:t>Resim eklemek için simgeyi tıklatın</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C6D645D1-533C-40F9-9E2A-09A9F478C37E}"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8" name="7 Altbilgi Yer Tutucusu"/>
          <p:cNvSpPr>
            <a:spLocks noGrp="1"/>
          </p:cNvSpPr>
          <p:nvPr>
            <p:ph type="ftr" sz="quarter" idx="11"/>
          </p:nvPr>
        </p:nvSpPr>
        <p:spPr/>
        <p:txBody>
          <a:bodyPr/>
          <a:lstStyle>
            <a:lvl1pPr>
              <a:defRPr/>
            </a:lvl1pPr>
          </a:lstStyle>
          <a:p>
            <a:endParaRPr lang="tr-TR"/>
          </a:p>
        </p:txBody>
      </p:sp>
      <p:sp>
        <p:nvSpPr>
          <p:cNvPr id="9" name="8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4" name="3 Altbilgi Yer Tutucusu"/>
          <p:cNvSpPr>
            <a:spLocks noGrp="1"/>
          </p:cNvSpPr>
          <p:nvPr>
            <p:ph type="ftr" sz="quarter" idx="11"/>
          </p:nvPr>
        </p:nvSpPr>
        <p:spPr/>
        <p:txBody>
          <a:bodyPr/>
          <a:lstStyle>
            <a:lvl1pPr>
              <a:defRPr/>
            </a:lvl1pPr>
          </a:lstStyle>
          <a:p>
            <a:endParaRPr lang="tr-TR"/>
          </a:p>
        </p:txBody>
      </p:sp>
      <p:sp>
        <p:nvSpPr>
          <p:cNvPr id="5" name="4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3" name="2 Altbilgi Yer Tutucusu"/>
          <p:cNvSpPr>
            <a:spLocks noGrp="1"/>
          </p:cNvSpPr>
          <p:nvPr>
            <p:ph type="ftr" sz="quarter" idx="11"/>
          </p:nvPr>
        </p:nvSpPr>
        <p:spPr/>
        <p:txBody>
          <a:bodyPr/>
          <a:lstStyle>
            <a:lvl1pPr>
              <a:defRPr/>
            </a:lvl1pPr>
          </a:lstStyle>
          <a:p>
            <a:endParaRPr lang="tr-TR"/>
          </a:p>
        </p:txBody>
      </p:sp>
      <p:sp>
        <p:nvSpPr>
          <p:cNvPr id="4" name="3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DED051C4-D6F2-4ACF-BBB2-F531860969FE}" type="datetimeFigureOut">
              <a:rPr lang="tr-TR" smtClean="0"/>
              <a:t>10.05.2012</a:t>
            </a:fld>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C6D645D1-533C-40F9-9E2A-09A9F478C37E}"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DED051C4-D6F2-4ACF-BBB2-F531860969FE}" type="datetimeFigureOut">
              <a:rPr lang="tr-TR" smtClean="0"/>
              <a:t>10.05.2012</a:t>
            </a:fld>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C6D645D1-533C-40F9-9E2A-09A9F478C37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rebuchet MS" pitchFamily="34" charset="0"/>
        </a:defRPr>
      </a:lvl2pPr>
      <a:lvl3pPr algn="ctr" rtl="0" eaLnBrk="1" fontAlgn="base" hangingPunct="1">
        <a:spcBef>
          <a:spcPct val="0"/>
        </a:spcBef>
        <a:spcAft>
          <a:spcPct val="0"/>
        </a:spcAft>
        <a:defRPr sz="3600">
          <a:solidFill>
            <a:schemeClr val="tx2"/>
          </a:solidFill>
          <a:latin typeface="Trebuchet MS" pitchFamily="34" charset="0"/>
        </a:defRPr>
      </a:lvl3pPr>
      <a:lvl4pPr algn="ctr" rtl="0" eaLnBrk="1" fontAlgn="base" hangingPunct="1">
        <a:spcBef>
          <a:spcPct val="0"/>
        </a:spcBef>
        <a:spcAft>
          <a:spcPct val="0"/>
        </a:spcAft>
        <a:defRPr sz="3600">
          <a:solidFill>
            <a:schemeClr val="tx2"/>
          </a:solidFill>
          <a:latin typeface="Trebuchet MS" pitchFamily="34" charset="0"/>
        </a:defRPr>
      </a:lvl4pPr>
      <a:lvl5pPr algn="ctr" rtl="0" eaLnBrk="1" fontAlgn="base" hangingPunct="1">
        <a:spcBef>
          <a:spcPct val="0"/>
        </a:spcBef>
        <a:spcAft>
          <a:spcPct val="0"/>
        </a:spcAft>
        <a:defRPr sz="3600">
          <a:solidFill>
            <a:schemeClr val="tx2"/>
          </a:solidFill>
          <a:latin typeface="Trebuchet MS" pitchFamily="34" charset="0"/>
        </a:defRPr>
      </a:lvl5pPr>
      <a:lvl6pPr marL="457200" algn="ctr" rtl="0" eaLnBrk="1" fontAlgn="base" hangingPunct="1">
        <a:spcBef>
          <a:spcPct val="0"/>
        </a:spcBef>
        <a:spcAft>
          <a:spcPct val="0"/>
        </a:spcAft>
        <a:defRPr sz="3600">
          <a:solidFill>
            <a:schemeClr val="tx2"/>
          </a:solidFill>
          <a:latin typeface="Trebuchet MS" pitchFamily="34" charset="0"/>
        </a:defRPr>
      </a:lvl6pPr>
      <a:lvl7pPr marL="914400" algn="ctr" rtl="0" eaLnBrk="1" fontAlgn="base" hangingPunct="1">
        <a:spcBef>
          <a:spcPct val="0"/>
        </a:spcBef>
        <a:spcAft>
          <a:spcPct val="0"/>
        </a:spcAft>
        <a:defRPr sz="3600">
          <a:solidFill>
            <a:schemeClr val="tx2"/>
          </a:solidFill>
          <a:latin typeface="Trebuchet MS" pitchFamily="34" charset="0"/>
        </a:defRPr>
      </a:lvl7pPr>
      <a:lvl8pPr marL="1371600" algn="ctr" rtl="0" eaLnBrk="1" fontAlgn="base" hangingPunct="1">
        <a:spcBef>
          <a:spcPct val="0"/>
        </a:spcBef>
        <a:spcAft>
          <a:spcPct val="0"/>
        </a:spcAft>
        <a:defRPr sz="3600">
          <a:solidFill>
            <a:schemeClr val="tx2"/>
          </a:solidFill>
          <a:latin typeface="Trebuchet MS" pitchFamily="34" charset="0"/>
        </a:defRPr>
      </a:lvl8pPr>
      <a:lvl9pPr marL="1828800" algn="ctr" rtl="0" eaLnBrk="1" fontAlgn="base" hangingPunct="1">
        <a:spcBef>
          <a:spcPct val="0"/>
        </a:spcBef>
        <a:spcAft>
          <a:spcPct val="0"/>
        </a:spcAft>
        <a:defRPr sz="3600">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Başlık Yer Tutucusu"/>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tr-TR" smtClean="0"/>
              <a:t>Asıl başlık stili için tıklatın</a:t>
            </a:r>
            <a:endParaRPr kumimoji="0" lang="en-US"/>
          </a:p>
        </p:txBody>
      </p:sp>
      <p:sp>
        <p:nvSpPr>
          <p:cNvPr id="4" name="3 Metin Yer Tutucusu"/>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5" name="24 Veri Yer Tutucusu"/>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D051C4-D6F2-4ACF-BBB2-F531860969FE}" type="datetimeFigureOut">
              <a:rPr lang="tr-TR" smtClean="0"/>
              <a:t>10.05.2012</a:t>
            </a:fld>
            <a:endParaRPr lang="tr-TR"/>
          </a:p>
        </p:txBody>
      </p:sp>
      <p:sp>
        <p:nvSpPr>
          <p:cNvPr id="18" name="17 Altbilgi Yer Tutucusu"/>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tr-TR"/>
          </a:p>
        </p:txBody>
      </p:sp>
      <p:sp>
        <p:nvSpPr>
          <p:cNvPr id="5" name="4 Slayt Numarası Yer Tutucusu"/>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6D645D1-533C-40F9-9E2A-09A9F478C37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67544" y="1484784"/>
            <a:ext cx="7772400" cy="1828800"/>
          </a:xfrm>
        </p:spPr>
        <p:txBody>
          <a:bodyPr/>
          <a:lstStyle/>
          <a:p>
            <a:r>
              <a:rPr lang="tr-TR" dirty="0" smtClean="0"/>
              <a:t>BÖLÜM 3</a:t>
            </a:r>
            <a:endParaRPr lang="tr-TR" dirty="0"/>
          </a:p>
        </p:txBody>
      </p:sp>
      <p:sp>
        <p:nvSpPr>
          <p:cNvPr id="3" name="2 Alt Başlık"/>
          <p:cNvSpPr>
            <a:spLocks noGrp="1"/>
          </p:cNvSpPr>
          <p:nvPr>
            <p:ph type="subTitle" idx="1"/>
          </p:nvPr>
        </p:nvSpPr>
        <p:spPr>
          <a:xfrm>
            <a:off x="-36512" y="3810744"/>
            <a:ext cx="8820472" cy="914400"/>
          </a:xfrm>
        </p:spPr>
        <p:txBody>
          <a:bodyPr>
            <a:normAutofit/>
          </a:bodyPr>
          <a:lstStyle/>
          <a:p>
            <a:r>
              <a:rPr lang="tr-TR" sz="3200" b="1" dirty="0" smtClean="0">
                <a:effectLst>
                  <a:outerShdw blurRad="50800" dist="38100" algn="tr" rotWithShape="0">
                    <a:prstClr val="black">
                      <a:alpha val="40000"/>
                    </a:prstClr>
                  </a:outerShdw>
                </a:effectLst>
              </a:rPr>
              <a:t>VERİTABANI TEMEL KAVRAMLARI</a:t>
            </a:r>
          </a:p>
          <a:p>
            <a:endParaRPr lang="tr-TR"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20568" y="1124744"/>
            <a:ext cx="8255888" cy="5112568"/>
          </a:xfrm>
        </p:spPr>
        <p:style>
          <a:lnRef idx="2">
            <a:schemeClr val="accent3"/>
          </a:lnRef>
          <a:fillRef idx="1">
            <a:schemeClr val="lt1"/>
          </a:fillRef>
          <a:effectRef idx="0">
            <a:schemeClr val="accent3"/>
          </a:effectRef>
          <a:fontRef idx="minor">
            <a:schemeClr val="dk1"/>
          </a:fontRef>
        </p:style>
        <p:txBody>
          <a:bodyPr>
            <a:noAutofit/>
          </a:bodyPr>
          <a:lstStyle/>
          <a:p>
            <a:pPr algn="just"/>
            <a:r>
              <a:rPr lang="tr-TR" sz="2400" dirty="0" smtClean="0">
                <a:latin typeface="Arial" pitchFamily="34" charset="0"/>
                <a:cs typeface="Arial" pitchFamily="34" charset="0"/>
              </a:rPr>
              <a:t>Bir </a:t>
            </a:r>
            <a:r>
              <a:rPr lang="tr-TR" sz="2400" dirty="0" smtClean="0">
                <a:latin typeface="Arial" pitchFamily="34" charset="0"/>
                <a:cs typeface="Arial" pitchFamily="34" charset="0"/>
              </a:rPr>
              <a:t>tablo alanına veri girişi yapılmadan önce o alanın tamsayı mı yoksa harf mi; tarih mi yoksa ondalıklı bir sayı mı olacağı tanımlanmalı ve veriler daha sonra tabloya yazılmalıdır. Ayrıca, “bir alanın uzunluğu ne kadar olacak, harf girilebiliyorsa en fazla kaç harf girilebilecek?”, “rakam ise en fazla kaç basamaklı olabilir?” türünden soruları yanıtlamak için de yine VTYS bir alan için veri tipi belirlenmesini ister. Her Veri Tabanı Programının veri tipleri farklıdır.</a:t>
            </a:r>
          </a:p>
          <a:p>
            <a:pPr algn="just">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Group 1"/>
          <p:cNvGraphicFramePr>
            <a:graphicFrameLocks noGrp="1"/>
          </p:cNvGraphicFramePr>
          <p:nvPr/>
        </p:nvGraphicFramePr>
        <p:xfrm>
          <a:off x="395288" y="764704"/>
          <a:ext cx="8281167" cy="5702408"/>
        </p:xfrm>
        <a:graphic>
          <a:graphicData uri="http://schemas.openxmlformats.org/drawingml/2006/table">
            <a:tbl>
              <a:tblPr firstRow="1">
                <a:effectLst>
                  <a:outerShdw blurRad="63500" sx="102000" sy="102000" algn="ctr" rotWithShape="0">
                    <a:prstClr val="black">
                      <a:alpha val="40000"/>
                    </a:prstClr>
                  </a:outerShdw>
                </a:effectLst>
                <a:tableStyleId>{69C7853C-536D-4A76-A0AE-DD22124D55A5}</a:tableStyleId>
              </a:tblPr>
              <a:tblGrid>
                <a:gridCol w="1773140"/>
                <a:gridCol w="2112742"/>
                <a:gridCol w="4395285"/>
              </a:tblGrid>
              <a:tr h="3702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outerShdw blurRad="38100" dist="38100" dir="2700000" algn="tl">
                              <a:srgbClr val="C0C0C0"/>
                            </a:outerShdw>
                          </a:effectLst>
                        </a:rPr>
                        <a:t>VERİ TİPİ</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outerShdw blurRad="38100" dist="38100" dir="2700000" algn="tl">
                              <a:srgbClr val="C0C0C0"/>
                            </a:outerShdw>
                          </a:effectLst>
                        </a:rPr>
                        <a:t>SQL KOMUTU</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outerShdw blurRad="38100" dist="38100" dir="2700000" algn="tl">
                              <a:srgbClr val="C0C0C0"/>
                            </a:outerShdw>
                          </a:effectLst>
                        </a:rPr>
                        <a:t>ÖZELLİĞİ</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10391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Sabit uzunluklu karakter</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CHAR (Uzunluk)</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Örnek: CHAR(15)</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smtClean="0">
                          <a:ln>
                            <a:noFill/>
                          </a:ln>
                          <a:effectLst>
                            <a:outerShdw blurRad="38100" dist="38100" dir="2700000" algn="tl">
                              <a:srgbClr val="C0C0C0"/>
                            </a:outerShdw>
                          </a:effectLst>
                          <a:latin typeface="Arial" pitchFamily="34" charset="0"/>
                          <a:cs typeface="Arial" pitchFamily="34" charset="0"/>
                        </a:rPr>
                        <a:t>Sayısal işleme sokulmayacak veriler için kullanılır. Adres, isim, açıklama v.b. Uzunluk sabit olarak belirlenir. Maksimum uzunluk 254 karakterdir.</a:t>
                      </a:r>
                      <a:endParaRPr kumimoji="0" lang="tr-TR" sz="20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091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Değişken uzunluklu karakter </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VARCHAR (Uzunluk) </a:t>
                      </a:r>
                      <a:r>
                        <a:rPr kumimoji="0" lang="tr-TR" sz="16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Buradaki uzunluk, maksimum uzunluktur. Veri daha kısa ise, uzunluğun gerektiği kadarı kullanılır.ÖRNEK: VARCHAR(23) gibi. </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Karakter türündeki veriler gibidir. Tek fark, uzunluk değişkendir; yani verinin gerektirdiği uzunluk kullanılır. Bu veri tipi standart değildir. Her derleyicide bulunmaz. </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86337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Nümerik tam sayı </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INTEGER</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smtClean="0">
                          <a:ln>
                            <a:noFill/>
                          </a:ln>
                          <a:effectLst>
                            <a:outerShdw blurRad="38100" dist="38100" dir="2700000" algn="tl">
                              <a:srgbClr val="C0C0C0"/>
                            </a:outerShdw>
                          </a:effectLst>
                          <a:latin typeface="Arial" pitchFamily="34" charset="0"/>
                          <a:cs typeface="Arial" pitchFamily="34" charset="0"/>
                        </a:rPr>
                        <a:t>-2147483648 ile +2147483647 arasındaki tam sayılar için kullanılır. Ondalıklı nokta kullanılamaz. Bellekte 4 byte’lik yer kaplar. </a:t>
                      </a:r>
                      <a:endParaRPr kumimoji="0" lang="tr-TR" sz="20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11236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Nümerik kısa tam sayı </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SMALLINT</a:t>
                      </a:r>
                      <a:r>
                        <a:rPr kumimoji="0" lang="tr-TR" sz="16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 </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-32768 ile +32767 arasındaki tamsayılardır. Bu veri tipi standart değildir. Bazı derleyicilerde tanımlanmamıştır. Bu durumda veri tipi </a:t>
                      </a:r>
                      <a:r>
                        <a:rPr kumimoji="0" lang="tr-TR" sz="16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INTEGER’a</a:t>
                      </a:r>
                      <a:r>
                        <a:rPr kumimoji="0" lang="tr-TR" sz="16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 çevrilir. </a:t>
                      </a:r>
                      <a:r>
                        <a:rPr kumimoji="0" lang="tr-TR" sz="16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Hafızada 2 </a:t>
                      </a:r>
                      <a:r>
                        <a:rPr kumimoji="0" lang="tr-TR" sz="1600" u="none" strike="noStrike" kern="1200" cap="none" normalizeH="0" baseline="0" dirty="0" err="1"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byte</a:t>
                      </a:r>
                      <a:r>
                        <a:rPr kumimoji="0" lang="tr-TR" sz="16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 yer kaplar.</a:t>
                      </a:r>
                    </a:p>
                  </a:txBody>
                  <a:tcPr horzOverflow="overflow"/>
                </a:tc>
              </a:tr>
            </a:tbl>
          </a:graphicData>
        </a:graphic>
      </p:graphicFrame>
      <p:sp>
        <p:nvSpPr>
          <p:cNvPr id="35867" name="Text Box 27"/>
          <p:cNvSpPr txBox="1">
            <a:spLocks noChangeArrowheads="1"/>
          </p:cNvSpPr>
          <p:nvPr/>
        </p:nvSpPr>
        <p:spPr bwMode="auto">
          <a:xfrm>
            <a:off x="1115616" y="332656"/>
            <a:ext cx="6314657" cy="4001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smtClean="0">
                <a:ln>
                  <a:noFill/>
                </a:ln>
                <a:solidFill>
                  <a:srgbClr val="FF0000"/>
                </a:solidFill>
                <a:latin typeface="Arial" pitchFamily="34" charset="0"/>
                <a:cs typeface="Arial" pitchFamily="34" charset="0"/>
              </a:rPr>
              <a:t>Tablo 3.1: SOL Server Veri Tipleri ve Özellikleri (1)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Group 1"/>
          <p:cNvGraphicFramePr>
            <a:graphicFrameLocks noGrp="1"/>
          </p:cNvGraphicFramePr>
          <p:nvPr/>
        </p:nvGraphicFramePr>
        <p:xfrm>
          <a:off x="323155" y="768162"/>
          <a:ext cx="8569325" cy="5829190"/>
        </p:xfrm>
        <a:graphic>
          <a:graphicData uri="http://schemas.openxmlformats.org/drawingml/2006/table">
            <a:tbl>
              <a:tblPr firstRow="1">
                <a:effectLst>
                  <a:outerShdw blurRad="63500" sx="102000" sy="102000" algn="ctr" rotWithShape="0">
                    <a:prstClr val="black">
                      <a:alpha val="40000"/>
                    </a:prstClr>
                  </a:outerShdw>
                </a:effectLst>
                <a:tableStyleId>{69C7853C-536D-4A76-A0AE-DD22124D55A5}</a:tableStyleId>
              </a:tblPr>
              <a:tblGrid>
                <a:gridCol w="1728565"/>
                <a:gridCol w="1872208"/>
                <a:gridCol w="4968552"/>
              </a:tblGrid>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kern="1200" cap="none" normalizeH="0" baseline="0" dirty="0" smtClean="0">
                          <a:ln>
                            <a:noFill/>
                          </a:ln>
                          <a:solidFill>
                            <a:schemeClr val="lt1"/>
                          </a:solidFill>
                          <a:effectLst>
                            <a:outerShdw blurRad="38100" dist="38100" dir="2700000" algn="tl">
                              <a:srgbClr val="C0C0C0"/>
                            </a:outerShdw>
                          </a:effectLst>
                          <a:latin typeface="+mn-lt"/>
                          <a:ea typeface="+mn-ea"/>
                          <a:cs typeface="+mn-cs"/>
                        </a:rPr>
                        <a:t>VERİ TİPİ</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kern="1200" cap="none" normalizeH="0" baseline="0" dirty="0" smtClean="0">
                          <a:ln>
                            <a:noFill/>
                          </a:ln>
                          <a:solidFill>
                            <a:schemeClr val="lt1"/>
                          </a:solidFill>
                          <a:effectLst>
                            <a:outerShdw blurRad="38100" dist="38100" dir="2700000" algn="tl">
                              <a:srgbClr val="C0C0C0"/>
                            </a:outerShdw>
                          </a:effectLst>
                          <a:latin typeface="+mn-lt"/>
                          <a:ea typeface="+mn-ea"/>
                          <a:cs typeface="+mn-cs"/>
                        </a:rPr>
                        <a:t>SQL KOMUTU</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kern="1200" cap="none" normalizeH="0" baseline="0" dirty="0" smtClean="0">
                          <a:ln>
                            <a:noFill/>
                          </a:ln>
                          <a:solidFill>
                            <a:schemeClr val="lt1"/>
                          </a:solidFill>
                          <a:effectLst>
                            <a:outerShdw blurRad="38100" dist="38100" dir="2700000" algn="tl">
                              <a:srgbClr val="C0C0C0"/>
                            </a:outerShdw>
                          </a:effectLst>
                          <a:latin typeface="+mn-lt"/>
                          <a:ea typeface="+mn-ea"/>
                          <a:cs typeface="+mn-cs"/>
                        </a:rPr>
                        <a:t>ÖZELLİĞİ</a:t>
                      </a:r>
                    </a:p>
                  </a:txBody>
                  <a:tcPr horzOverflow="overflow"/>
                </a:tc>
              </a:tr>
              <a:tr h="631874">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600" b="1" u="none" strike="noStrike" cap="none" normalizeH="0" baseline="0" dirty="0" smtClean="0">
                          <a:ln>
                            <a:noFill/>
                          </a:ln>
                          <a:effectLst>
                            <a:outerShdw blurRad="38100" dist="38100" dir="2700000" algn="tl">
                              <a:srgbClr val="C0C0C0"/>
                            </a:outerShdw>
                          </a:effectLst>
                          <a:latin typeface="+mj-lt"/>
                          <a:cs typeface="Arial" pitchFamily="34" charset="0"/>
                        </a:rPr>
                        <a:t>Nümerik kısa tam sayı </a:t>
                      </a:r>
                      <a:endParaRPr kumimoji="0" lang="tr-TR" sz="1600" b="1"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solidFill>
                          <a:schemeClr val="lt1"/>
                        </a:solidFill>
                        <a:effectLst>
                          <a:outerShdw blurRad="38100" dist="38100" dir="2700000" algn="tl">
                            <a:srgbClr val="C0C0C0"/>
                          </a:outerShdw>
                        </a:effectLst>
                        <a:latin typeface="+mj-lt"/>
                        <a:ea typeface="+mn-ea"/>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solidFill>
                          <a:schemeClr val="tx1"/>
                        </a:solidFill>
                        <a:effectLst>
                          <a:outerShdw blurRad="38100" dist="38100" dir="2700000" algn="tl">
                            <a:srgbClr val="C0C0C0"/>
                          </a:outerShdw>
                        </a:effectLst>
                        <a:latin typeface="+mj-lt"/>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solidFill>
                            <a:schemeClr val="tx1"/>
                          </a:solidFill>
                          <a:effectLst>
                            <a:outerShdw blurRad="38100" dist="38100" dir="2700000" algn="tl">
                              <a:srgbClr val="C0C0C0"/>
                            </a:outerShdw>
                          </a:effectLst>
                          <a:latin typeface="+mj-lt"/>
                          <a:ea typeface="+mn-ea"/>
                          <a:cs typeface="Arial" pitchFamily="34" charset="0"/>
                        </a:rPr>
                        <a:t>TINYINT</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kern="1200" dirty="0" smtClean="0">
                          <a:solidFill>
                            <a:schemeClr val="dk1"/>
                          </a:solidFill>
                          <a:latin typeface="+mj-lt"/>
                          <a:ea typeface="+mn-ea"/>
                          <a:cs typeface="Arial" pitchFamily="34" charset="0"/>
                        </a:rPr>
                        <a:t>0 dan 255 e kadar olan sayıları tutarlar. Hafızada 1 </a:t>
                      </a:r>
                      <a:r>
                        <a:rPr kumimoji="0" lang="tr-TR" sz="1600" kern="1200" dirty="0" err="1" smtClean="0">
                          <a:solidFill>
                            <a:schemeClr val="dk1"/>
                          </a:solidFill>
                          <a:latin typeface="+mj-lt"/>
                          <a:ea typeface="+mn-ea"/>
                          <a:cs typeface="Arial" pitchFamily="34" charset="0"/>
                        </a:rPr>
                        <a:t>byte</a:t>
                      </a:r>
                      <a:r>
                        <a:rPr kumimoji="0" lang="tr-TR" sz="1600" kern="1200" dirty="0" smtClean="0">
                          <a:solidFill>
                            <a:schemeClr val="dk1"/>
                          </a:solidFill>
                          <a:latin typeface="+mj-lt"/>
                          <a:ea typeface="+mn-ea"/>
                          <a:cs typeface="Arial" pitchFamily="34" charset="0"/>
                        </a:rPr>
                        <a:t> yer kaplar.</a:t>
                      </a:r>
                      <a:endParaRPr kumimoji="0" lang="tr-TR" sz="1600" b="1" u="none" strike="noStrike" kern="1200" cap="none" normalizeH="0" baseline="0" dirty="0" smtClean="0">
                        <a:ln>
                          <a:noFill/>
                        </a:ln>
                        <a:solidFill>
                          <a:schemeClr val="lt1"/>
                        </a:solidFill>
                        <a:effectLst>
                          <a:outerShdw blurRad="38100" dist="38100" dir="2700000" algn="tl">
                            <a:srgbClr val="C0C0C0"/>
                          </a:outerShdw>
                        </a:effectLst>
                        <a:latin typeface="+mj-lt"/>
                        <a:ea typeface="+mn-ea"/>
                        <a:cs typeface="Arial" pitchFamily="34" charset="0"/>
                      </a:endParaRPr>
                    </a:p>
                  </a:txBody>
                  <a:tcPr horzOverflow="overflow"/>
                </a:tc>
              </a:tr>
              <a:tr h="1321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Ondalık sayı </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400" b="1" u="none" strike="noStrike" kern="1200" cap="none" normalizeH="0" baseline="0" dirty="0" smtClean="0">
                          <a:ln>
                            <a:noFill/>
                          </a:ln>
                          <a:effectLst>
                            <a:outerShdw blurRad="38100" dist="38100" dir="2700000" algn="tl">
                              <a:srgbClr val="C0C0C0"/>
                            </a:outerShdw>
                          </a:effectLst>
                        </a:rPr>
                        <a:t>DECIMAL(x,y) REAL(x,y) ya da NUMERIC(x,y) </a:t>
                      </a:r>
                      <a:r>
                        <a:rPr kumimoji="0" lang="tr-TR" sz="1600" b="0" u="none" strike="noStrike" kern="1200" cap="none" normalizeH="0" baseline="0" dirty="0" smtClean="0">
                          <a:ln>
                            <a:noFill/>
                          </a:ln>
                          <a:effectLst>
                            <a:outerShdw blurRad="38100" dist="38100" dir="2700000" algn="tl">
                              <a:srgbClr val="C0C0C0"/>
                            </a:outerShdw>
                          </a:effectLst>
                        </a:rPr>
                        <a:t>şeklinde tanımlanabilir. </a:t>
                      </a:r>
                      <a:endParaRPr kumimoji="0" lang="tr-TR" sz="1600" b="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kern="1200" cap="none" normalizeH="0" baseline="0" dirty="0" smtClean="0">
                          <a:ln>
                            <a:noFill/>
                          </a:ln>
                          <a:effectLst>
                            <a:outerShdw blurRad="38100" dist="38100" dir="2700000" algn="tl">
                              <a:srgbClr val="C0C0C0"/>
                            </a:outerShdw>
                          </a:effectLst>
                        </a:rPr>
                        <a:t>x sayısı maksimum hane (</a:t>
                      </a:r>
                      <a:r>
                        <a:rPr kumimoji="0" lang="tr-TR" sz="1600" u="none" strike="noStrike" kern="1200" cap="none" normalizeH="0" baseline="0" dirty="0" err="1" smtClean="0">
                          <a:ln>
                            <a:noFill/>
                          </a:ln>
                          <a:effectLst>
                            <a:outerShdw blurRad="38100" dist="38100" dir="2700000" algn="tl">
                              <a:srgbClr val="C0C0C0"/>
                            </a:outerShdw>
                          </a:effectLst>
                        </a:rPr>
                        <a:t>digit</a:t>
                      </a:r>
                      <a:r>
                        <a:rPr kumimoji="0" lang="tr-TR" sz="1600" u="none" strike="noStrike" kern="1200" cap="none" normalizeH="0" baseline="0" dirty="0" smtClean="0">
                          <a:ln>
                            <a:noFill/>
                          </a:ln>
                          <a:effectLst>
                            <a:outerShdw blurRad="38100" dist="38100" dir="2700000" algn="tl">
                              <a:srgbClr val="C0C0C0"/>
                            </a:outerShdw>
                          </a:effectLst>
                        </a:rPr>
                        <a:t>) sayısı, y ondalık noktadan sonraki hane sayısıdır. x en fazla 20 olabilir. y  0-18 arasındadır.Örnek: -10.22 veya 1056.82 gibi sayılar. </a:t>
                      </a:r>
                      <a:endParaRPr kumimoji="0" lang="tr-TR" sz="16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r>
              <a:tr h="151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Üstel sayı</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FLOAT(x,y)</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kern="1200" cap="none" normalizeH="0" baseline="0" dirty="0" smtClean="0">
                          <a:ln>
                            <a:noFill/>
                          </a:ln>
                          <a:effectLst>
                            <a:outerShdw blurRad="38100" dist="38100" dir="2700000" algn="tl">
                              <a:srgbClr val="C0C0C0"/>
                            </a:outerShdw>
                          </a:effectLst>
                        </a:rPr>
                        <a:t>x sayısı toplam hane (</a:t>
                      </a:r>
                      <a:r>
                        <a:rPr kumimoji="0" lang="tr-TR" sz="1600" u="none" strike="noStrike" kern="1200" cap="none" normalizeH="0" baseline="0" dirty="0" err="1" smtClean="0">
                          <a:ln>
                            <a:noFill/>
                          </a:ln>
                          <a:effectLst>
                            <a:outerShdw blurRad="38100" dist="38100" dir="2700000" algn="tl">
                              <a:srgbClr val="C0C0C0"/>
                            </a:outerShdw>
                          </a:effectLst>
                        </a:rPr>
                        <a:t>digit</a:t>
                      </a:r>
                      <a:r>
                        <a:rPr kumimoji="0" lang="tr-TR" sz="1600" u="none" strike="noStrike" kern="1200" cap="none" normalizeH="0" baseline="0" dirty="0" smtClean="0">
                          <a:ln>
                            <a:noFill/>
                          </a:ln>
                          <a:effectLst>
                            <a:outerShdw blurRad="38100" dist="38100" dir="2700000" algn="tl">
                              <a:srgbClr val="C0C0C0"/>
                            </a:outerShdw>
                          </a:effectLst>
                        </a:rPr>
                        <a:t>) miktarıdır. Maksimum değer 20’dir. y ondalık noktadan sonraki hane sayısıdır. 0-18 arasındadır.0.1 E-307 ile 0.9 E+308 arasındaki değerleri alabilir. Çok küçük ve çok büyük sayılar için uygun olan veri tipidir. </a:t>
                      </a:r>
                      <a:endParaRPr kumimoji="0" lang="tr-TR" sz="16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r>
              <a:tr h="10924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Tarih türü veriler </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1" u="none" strike="noStrike" kern="1200"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DATE</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kern="1200" cap="none" normalizeH="0" baseline="0" dirty="0" smtClean="0">
                          <a:ln>
                            <a:noFill/>
                          </a:ln>
                          <a:effectLst>
                            <a:outerShdw blurRad="38100" dist="38100" dir="2700000" algn="tl">
                              <a:srgbClr val="C0C0C0"/>
                            </a:outerShdw>
                          </a:effectLst>
                        </a:rPr>
                        <a:t>Tarih türü bilgiler üzerinde işlem yapma imkânı sağlar. SQL için standart bir veri tipi değildir. Bir gerçekleştirimden diğerine farklı şekilde kullanımı mümkündür. </a:t>
                      </a:r>
                      <a:endParaRPr kumimoji="0" lang="tr-TR" sz="16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r>
              <a:tr h="66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Mantıksal veri </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u="none" strike="noStrike" kern="1200" cap="none" normalizeH="0" baseline="0" dirty="0" smtClean="0">
                          <a:ln>
                            <a:noFill/>
                          </a:ln>
                          <a:effectLst>
                            <a:outerShdw blurRad="38100" dist="38100" dir="2700000" algn="tl">
                              <a:srgbClr val="C0C0C0"/>
                            </a:outerShdw>
                          </a:effectLst>
                        </a:rPr>
                        <a:t>LOGICAL</a:t>
                      </a:r>
                      <a:endParaRPr kumimoji="0" lang="tr-TR" sz="1600" b="1"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u="none" strike="noStrike" kern="1200" cap="none" normalizeH="0" baseline="0" dirty="0" smtClean="0">
                          <a:ln>
                            <a:noFill/>
                          </a:ln>
                          <a:effectLst>
                            <a:outerShdw blurRad="38100" dist="38100" dir="2700000" algn="tl">
                              <a:srgbClr val="C0C0C0"/>
                            </a:outerShdw>
                          </a:effectLst>
                        </a:rPr>
                        <a:t>Doğru (</a:t>
                      </a:r>
                      <a:r>
                        <a:rPr kumimoji="0" lang="tr-TR" sz="1600" u="none" strike="noStrike" kern="1200" cap="none" normalizeH="0" baseline="0" dirty="0" err="1" smtClean="0">
                          <a:ln>
                            <a:noFill/>
                          </a:ln>
                          <a:effectLst>
                            <a:outerShdw blurRad="38100" dist="38100" dir="2700000" algn="tl">
                              <a:srgbClr val="C0C0C0"/>
                            </a:outerShdw>
                          </a:effectLst>
                        </a:rPr>
                        <a:t>True</a:t>
                      </a:r>
                      <a:r>
                        <a:rPr kumimoji="0" lang="tr-TR" sz="1600" u="none" strike="noStrike" kern="1200" cap="none" normalizeH="0" baseline="0" dirty="0" smtClean="0">
                          <a:ln>
                            <a:noFill/>
                          </a:ln>
                          <a:effectLst>
                            <a:outerShdw blurRad="38100" dist="38100" dir="2700000" algn="tl">
                              <a:srgbClr val="C0C0C0"/>
                            </a:outerShdw>
                          </a:effectLst>
                        </a:rPr>
                        <a:t>, .T.) ya da yanlış (</a:t>
                      </a:r>
                      <a:r>
                        <a:rPr kumimoji="0" lang="tr-TR" sz="1600" u="none" strike="noStrike" kern="1200" cap="none" normalizeH="0" baseline="0" dirty="0" err="1" smtClean="0">
                          <a:ln>
                            <a:noFill/>
                          </a:ln>
                          <a:effectLst>
                            <a:outerShdw blurRad="38100" dist="38100" dir="2700000" algn="tl">
                              <a:srgbClr val="C0C0C0"/>
                            </a:outerShdw>
                          </a:effectLst>
                        </a:rPr>
                        <a:t>False</a:t>
                      </a:r>
                      <a:r>
                        <a:rPr kumimoji="0" lang="tr-TR" sz="1600" u="none" strike="noStrike" kern="1200" cap="none" normalizeH="0" baseline="0" dirty="0" smtClean="0">
                          <a:ln>
                            <a:noFill/>
                          </a:ln>
                          <a:effectLst>
                            <a:outerShdw blurRad="38100" dist="38100" dir="2700000" algn="tl">
                              <a:srgbClr val="C0C0C0"/>
                            </a:outerShdw>
                          </a:effectLst>
                        </a:rPr>
                        <a:t>, .F.) şeklinde değer alabilen veriler için kullanılır.</a:t>
                      </a:r>
                      <a:endParaRPr kumimoji="0" lang="tr-TR" sz="16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r>
            </a:tbl>
          </a:graphicData>
        </a:graphic>
      </p:graphicFrame>
      <p:sp>
        <p:nvSpPr>
          <p:cNvPr id="36891" name="Text Box 27"/>
          <p:cNvSpPr txBox="1">
            <a:spLocks noChangeArrowheads="1"/>
          </p:cNvSpPr>
          <p:nvPr/>
        </p:nvSpPr>
        <p:spPr bwMode="auto">
          <a:xfrm>
            <a:off x="1475656" y="292586"/>
            <a:ext cx="6214394"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tr-TR" sz="2000" b="1" dirty="0">
                <a:solidFill>
                  <a:srgbClr val="FF0000"/>
                </a:solidFill>
                <a:latin typeface="Arial" pitchFamily="34" charset="0"/>
                <a:cs typeface="Arial" pitchFamily="34" charset="0"/>
              </a:rPr>
              <a:t>Tablo 3.1: SOL Server Veri Tipleri ve Özellikleri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9" name="Group 29"/>
          <p:cNvGraphicFramePr>
            <a:graphicFrameLocks noGrp="1"/>
          </p:cNvGraphicFramePr>
          <p:nvPr/>
        </p:nvGraphicFramePr>
        <p:xfrm>
          <a:off x="527248" y="1309463"/>
          <a:ext cx="8243380" cy="4553903"/>
        </p:xfrm>
        <a:graphic>
          <a:graphicData uri="http://schemas.openxmlformats.org/drawingml/2006/table">
            <a:tbl>
              <a:tblPr firstRow="1">
                <a:tableStyleId>{69C7853C-536D-4A76-A0AE-DD22124D55A5}</a:tableStyleId>
              </a:tblPr>
              <a:tblGrid>
                <a:gridCol w="1628775"/>
                <a:gridCol w="1983929"/>
                <a:gridCol w="4630676"/>
              </a:tblGrid>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smtClean="0">
                          <a:ln>
                            <a:noFill/>
                          </a:ln>
                          <a:effectLst/>
                        </a:rPr>
                        <a:t>VERİ TİPİ</a:t>
                      </a:r>
                      <a:endParaRPr kumimoji="0" lang="tr-TR" sz="20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smtClean="0">
                          <a:ln>
                            <a:noFill/>
                          </a:ln>
                          <a:effectLst/>
                        </a:rPr>
                        <a:t>SQL KOMUTU</a:t>
                      </a:r>
                      <a:endParaRPr kumimoji="0" lang="tr-TR" sz="20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rPr>
                        <a:t>ÖZELLİĞİ</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825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smtClean="0">
                          <a:ln>
                            <a:noFill/>
                          </a:ln>
                          <a:effectLst>
                            <a:outerShdw blurRad="38100" dist="38100" dir="2700000" algn="tl">
                              <a:srgbClr val="C0C0C0"/>
                            </a:outerShdw>
                          </a:effectLst>
                        </a:rPr>
                        <a:t>Zaman türü veriler </a:t>
                      </a:r>
                      <a:endParaRPr kumimoji="0" lang="tr-TR" sz="18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500" b="1" u="none" strike="noStrike"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dirty="0" smtClean="0">
                          <a:ln>
                            <a:noFill/>
                          </a:ln>
                          <a:effectLst>
                            <a:outerShdw blurRad="38100" dist="38100" dir="2700000" algn="tl">
                              <a:srgbClr val="C0C0C0"/>
                            </a:outerShdw>
                          </a:effectLst>
                        </a:rPr>
                        <a:t>TIME </a:t>
                      </a:r>
                      <a:endParaRPr kumimoji="0" lang="tr-TR"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err="1" smtClean="0">
                          <a:ln>
                            <a:noFill/>
                          </a:ln>
                          <a:effectLst>
                            <a:outerShdw blurRad="38100" dist="38100" dir="2700000" algn="tl">
                              <a:srgbClr val="C0C0C0"/>
                            </a:outerShdw>
                          </a:effectLst>
                        </a:rPr>
                        <a:t>ss</a:t>
                      </a:r>
                      <a:r>
                        <a:rPr kumimoji="0" lang="tr-TR" sz="1500" u="none" strike="noStrike" cap="none" normalizeH="0" baseline="0" dirty="0" smtClean="0">
                          <a:ln>
                            <a:noFill/>
                          </a:ln>
                          <a:effectLst>
                            <a:outerShdw blurRad="38100" dist="38100" dir="2700000" algn="tl">
                              <a:srgbClr val="C0C0C0"/>
                            </a:outerShdw>
                          </a:effectLst>
                        </a:rPr>
                        <a:t>:</a:t>
                      </a:r>
                      <a:r>
                        <a:rPr kumimoji="0" lang="tr-TR" sz="1500" u="none" strike="noStrike" cap="none" normalizeH="0" baseline="0" dirty="0" err="1" smtClean="0">
                          <a:ln>
                            <a:noFill/>
                          </a:ln>
                          <a:effectLst>
                            <a:outerShdw blurRad="38100" dist="38100" dir="2700000" algn="tl">
                              <a:srgbClr val="C0C0C0"/>
                            </a:outerShdw>
                          </a:effectLst>
                        </a:rPr>
                        <a:t>dd</a:t>
                      </a:r>
                      <a:r>
                        <a:rPr kumimoji="0" lang="tr-TR" sz="1500" u="none" strike="noStrike" cap="none" normalizeH="0" baseline="0" dirty="0" smtClean="0">
                          <a:ln>
                            <a:noFill/>
                          </a:ln>
                          <a:effectLst>
                            <a:outerShdw blurRad="38100" dist="38100" dir="2700000" algn="tl">
                              <a:srgbClr val="C0C0C0"/>
                            </a:outerShdw>
                          </a:effectLst>
                        </a:rPr>
                        <a:t>:sn (saat, dakika, saniye) şeklinde veriler için kullanılır. Standart değildir.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smtClean="0">
                          <a:ln>
                            <a:noFill/>
                          </a:ln>
                          <a:effectLst>
                            <a:outerShdw blurRad="38100" dist="38100" dir="2700000" algn="tl">
                              <a:srgbClr val="C0C0C0"/>
                            </a:outerShdw>
                          </a:effectLst>
                        </a:rPr>
                        <a:t>Tarih ve zaman türü veriler </a:t>
                      </a:r>
                      <a:endParaRPr kumimoji="0" lang="tr-TR" sz="18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500" b="1" u="none" strike="noStrike"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dirty="0" smtClean="0">
                          <a:ln>
                            <a:noFill/>
                          </a:ln>
                          <a:effectLst>
                            <a:outerShdw blurRad="38100" dist="38100" dir="2700000" algn="tl">
                              <a:srgbClr val="C0C0C0"/>
                            </a:outerShdw>
                          </a:effectLst>
                        </a:rPr>
                        <a:t>TIMESTAMP </a:t>
                      </a:r>
                      <a:endParaRPr kumimoji="0" lang="tr-TR"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outerShdw blurRad="38100" dist="38100" dir="2700000" algn="tl">
                              <a:srgbClr val="C0C0C0"/>
                            </a:outerShdw>
                          </a:effectLst>
                        </a:rPr>
                        <a:t>Tarih ve zaman türü verilerin bir karışık şeklinde kullanılan veriler içindir. Standart değildir.</a:t>
                      </a:r>
                      <a:endParaRPr kumimoji="0" lang="tr-TR"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1327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smtClean="0">
                          <a:ln>
                            <a:noFill/>
                          </a:ln>
                          <a:effectLst>
                            <a:outerShdw blurRad="38100" dist="38100" dir="2700000" algn="tl">
                              <a:srgbClr val="C0C0C0"/>
                            </a:outerShdw>
                          </a:effectLst>
                        </a:rPr>
                        <a:t>Grafik türü veriler </a:t>
                      </a:r>
                      <a:endParaRPr kumimoji="0" lang="tr-TR" sz="18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500" b="1" u="none" strike="noStrike"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dirty="0" smtClean="0">
                          <a:ln>
                            <a:noFill/>
                          </a:ln>
                          <a:effectLst>
                            <a:outerShdw blurRad="38100" dist="38100" dir="2700000" algn="tl">
                              <a:srgbClr val="C0C0C0"/>
                            </a:outerShdw>
                          </a:effectLst>
                        </a:rPr>
                        <a:t>GRAPHIC(n) </a:t>
                      </a:r>
                      <a:endParaRPr kumimoji="0" lang="tr-TR"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outerShdw blurRad="38100" dist="38100" dir="2700000" algn="tl">
                              <a:srgbClr val="C0C0C0"/>
                            </a:outerShdw>
                          </a:effectLst>
                        </a:rPr>
                        <a:t>n adet 16 bitlik karakterden oluşan bir sabit uzunluklu bilgi tanımlamak için kullanılır. (Karakter türü veri, 8 bitlik karakterden oluşmaktadır.) Standart değildir.</a:t>
                      </a:r>
                      <a:endParaRPr kumimoji="0" lang="tr-TR"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947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smtClean="0">
                          <a:ln>
                            <a:noFill/>
                          </a:ln>
                          <a:effectLst>
                            <a:outerShdw blurRad="38100" dist="38100" dir="2700000" algn="tl">
                              <a:srgbClr val="C0C0C0"/>
                            </a:outerShdw>
                          </a:effectLst>
                        </a:rPr>
                        <a:t>Değişken uzunluklu grafik türü veri </a:t>
                      </a:r>
                      <a:endParaRPr kumimoji="0" lang="tr-TR" sz="18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500" b="1" u="none" strike="noStrike" cap="none" normalizeH="0" baseline="0" dirty="0" smtClean="0">
                        <a:ln>
                          <a:noFill/>
                        </a:ln>
                        <a:effectLst>
                          <a:outerShdw blurRad="38100" dist="38100" dir="2700000" algn="tl">
                            <a:srgbClr val="C0C0C0"/>
                          </a:outerShdw>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b="1" u="none" strike="noStrike" cap="none" normalizeH="0" baseline="0" dirty="0" smtClean="0">
                          <a:ln>
                            <a:noFill/>
                          </a:ln>
                          <a:effectLst>
                            <a:outerShdw blurRad="38100" dist="38100" dir="2700000" algn="tl">
                              <a:srgbClr val="C0C0C0"/>
                            </a:outerShdw>
                          </a:effectLst>
                        </a:rPr>
                        <a:t>VARGRAPHIC(n) </a:t>
                      </a:r>
                      <a:endParaRPr kumimoji="0" lang="tr-TR" sz="18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outerShdw blurRad="38100" dist="38100" dir="2700000" algn="tl">
                              <a:srgbClr val="C0C0C0"/>
                            </a:outerShdw>
                          </a:effectLst>
                        </a:rPr>
                        <a:t>n adet 16 bitlik karakterden oluşan değişken uzunluklu (n maksimum uzunluktur.) bir bilgi tanımlamak için kullanılır. Standart değildir.</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sp>
        <p:nvSpPr>
          <p:cNvPr id="41015" name="Text Box 55"/>
          <p:cNvSpPr txBox="1">
            <a:spLocks noChangeArrowheads="1"/>
          </p:cNvSpPr>
          <p:nvPr/>
        </p:nvSpPr>
        <p:spPr bwMode="auto">
          <a:xfrm>
            <a:off x="1690885" y="614016"/>
            <a:ext cx="6214394"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tr-TR" sz="2000" b="1" dirty="0">
                <a:solidFill>
                  <a:srgbClr val="FF0000"/>
                </a:solidFill>
                <a:latin typeface="Arial" pitchFamily="34" charset="0"/>
                <a:cs typeface="Arial" pitchFamily="34" charset="0"/>
              </a:rPr>
              <a:t>Tablo 3.1: SOL Server Veri Tipleri ve Özellikleri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graphicFrame>
        <p:nvGraphicFramePr>
          <p:cNvPr id="41986" name="Group 2"/>
          <p:cNvGraphicFramePr>
            <a:graphicFrameLocks noGrp="1"/>
          </p:cNvGraphicFramePr>
          <p:nvPr/>
        </p:nvGraphicFramePr>
        <p:xfrm>
          <a:off x="323528" y="1053381"/>
          <a:ext cx="8545513" cy="4606305"/>
        </p:xfrm>
        <a:graphic>
          <a:graphicData uri="http://schemas.openxmlformats.org/drawingml/2006/table">
            <a:tbl>
              <a:tblPr firstRow="1" firstCol="1" bandRow="1">
                <a:tableStyleId>{3C2FFA5D-87B4-456A-9821-1D502468CF0F}</a:tableStyleId>
              </a:tblPr>
              <a:tblGrid>
                <a:gridCol w="2847975"/>
                <a:gridCol w="2849563"/>
                <a:gridCol w="2847975"/>
              </a:tblGrid>
              <a:tr h="5034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latin typeface="Arial" pitchFamily="34" charset="0"/>
                          <a:cs typeface="Arial" pitchFamily="34" charset="0"/>
                        </a:rPr>
                        <a:t>STANDART ADI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rPr>
                        <a:t>TARİH FORMATI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ÖRNEK </a:t>
                      </a:r>
                      <a:endParaRPr kumimoji="0" lang="tr-TR"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12961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Uluslararası Standartlar Organizasyonu (ISO)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yyyy</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aa</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gg</a:t>
                      </a: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y –yıl</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 –ay</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g –gün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1992-11-29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10081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IBM ABD Standardı USA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aa</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gg</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yyyy</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aa</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gg</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yyyy</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900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IBM Avrupa Standardı EUR</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gg</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aa</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yyyy</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29.11.1992</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898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Japon Endüstri Standardı JIS</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yyyy</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aa</a:t>
                      </a: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a:t>
                      </a:r>
                      <a:r>
                        <a:rPr kumimoji="0" lang="tr-TR" sz="1800" u="none" strike="noStrike" cap="none" normalizeH="0" baseline="0" dirty="0" err="1" smtClean="0">
                          <a:ln>
                            <a:noFill/>
                          </a:ln>
                          <a:effectLst>
                            <a:outerShdw blurRad="38100" dist="38100" dir="2700000" algn="tl">
                              <a:srgbClr val="C0C0C0"/>
                            </a:outerShdw>
                          </a:effectLst>
                          <a:latin typeface="Arial" pitchFamily="34" charset="0"/>
                          <a:cs typeface="Arial" pitchFamily="34" charset="0"/>
                        </a:rPr>
                        <a:t>gg</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outerShdw blurRad="38100" dist="38100" dir="2700000" algn="tl">
                              <a:srgbClr val="C0C0C0"/>
                            </a:outerShdw>
                          </a:effectLst>
                          <a:latin typeface="Arial" pitchFamily="34" charset="0"/>
                          <a:cs typeface="Arial" pitchFamily="34" charset="0"/>
                        </a:rPr>
                        <a:t>1992-11-29</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sp>
        <p:nvSpPr>
          <p:cNvPr id="42012" name="Text Box 28"/>
          <p:cNvSpPr txBox="1">
            <a:spLocks noChangeArrowheads="1"/>
          </p:cNvSpPr>
          <p:nvPr/>
        </p:nvSpPr>
        <p:spPr bwMode="auto">
          <a:xfrm>
            <a:off x="2268216" y="467380"/>
            <a:ext cx="4912307"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smtClean="0">
                <a:ln>
                  <a:noFill/>
                </a:ln>
                <a:solidFill>
                  <a:srgbClr val="002060"/>
                </a:solidFill>
                <a:effectLst/>
                <a:latin typeface="Arial" pitchFamily="34" charset="0"/>
                <a:cs typeface="Arial" pitchFamily="34" charset="0"/>
              </a:rPr>
              <a:t>Tablo 3.2: Tarih Formatları ve Örnekleri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graphicFrame>
        <p:nvGraphicFramePr>
          <p:cNvPr id="43010" name="Group 2"/>
          <p:cNvGraphicFramePr>
            <a:graphicFrameLocks noGrp="1"/>
          </p:cNvGraphicFramePr>
          <p:nvPr/>
        </p:nvGraphicFramePr>
        <p:xfrm>
          <a:off x="467544" y="967827"/>
          <a:ext cx="8352928" cy="4357888"/>
        </p:xfrm>
        <a:graphic>
          <a:graphicData uri="http://schemas.openxmlformats.org/drawingml/2006/table">
            <a:tbl>
              <a:tblPr firstRow="1" firstCol="1" bandRow="1">
                <a:tableStyleId>{3C2FFA5D-87B4-456A-9821-1D502468CF0F}</a:tableStyleId>
              </a:tblPr>
              <a:tblGrid>
                <a:gridCol w="2599370"/>
                <a:gridCol w="2599370"/>
                <a:gridCol w="3154188"/>
              </a:tblGrid>
              <a:tr h="5169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latin typeface="Arial" pitchFamily="34" charset="0"/>
                          <a:cs typeface="Arial" pitchFamily="34" charset="0"/>
                        </a:rPr>
                        <a:t>STANDART ADI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latin typeface="Arial" pitchFamily="34" charset="0"/>
                          <a:cs typeface="Arial" pitchFamily="34" charset="0"/>
                        </a:rPr>
                        <a:t>ZAMAN FORMATI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latin typeface="Arial" pitchFamily="34" charset="0"/>
                          <a:cs typeface="Arial" pitchFamily="34" charset="0"/>
                        </a:rPr>
                        <a:t>ÖRNEK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13681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latin typeface="Arial" pitchFamily="34" charset="0"/>
                          <a:cs typeface="Arial" pitchFamily="34" charset="0"/>
                        </a:rPr>
                        <a:t>Uluslararası Standartlar Organizasyonu (ISO)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SS.dd.ss</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 –saat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d -dakika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 –saniye </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16.25.07</a:t>
                      </a:r>
                    </a:p>
                  </a:txBody>
                  <a:tcPr horzOverflow="overflow"/>
                </a:tc>
              </a:tr>
              <a:tr h="8640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latin typeface="Arial" pitchFamily="34" charset="0"/>
                          <a:cs typeface="Arial" pitchFamily="34" charset="0"/>
                        </a:rPr>
                        <a:t>IBM ABD Standardı USA </a:t>
                      </a:r>
                      <a:endParaRPr kumimoji="0" lang="tr-TR"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SS:</a:t>
                      </a:r>
                      <a:r>
                        <a:rPr kumimoji="0" lang="tr-TR" sz="1800" u="none" strike="noStrike" kern="1200" cap="none" normalizeH="0" baseline="0" dirty="0" err="1"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dd</a:t>
                      </a: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 AM veya PM </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16:25 PM</a:t>
                      </a:r>
                    </a:p>
                  </a:txBody>
                  <a:tcPr horzOverflow="overflow"/>
                </a:tc>
              </a:tr>
              <a:tr h="8323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latin typeface="Arial" pitchFamily="34" charset="0"/>
                          <a:cs typeface="Arial" pitchFamily="34" charset="0"/>
                        </a:rPr>
                        <a:t>IBM Avrupa Standardı EUR</a:t>
                      </a:r>
                      <a:endParaRPr kumimoji="0" lang="tr-TR" sz="1800" b="0"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SS.</a:t>
                      </a:r>
                      <a:r>
                        <a:rPr kumimoji="0" lang="tr-TR" sz="1800" u="none" strike="noStrike" kern="1200" cap="none" normalizeH="0" baseline="0" dirty="0" err="1"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dd</a:t>
                      </a: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a:t>
                      </a:r>
                      <a:r>
                        <a:rPr kumimoji="0" lang="tr-TR" sz="1800" u="none" strike="noStrike" kern="1200" cap="none" normalizeH="0" baseline="0" dirty="0" err="1"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ss</a:t>
                      </a: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16.25.07</a:t>
                      </a:r>
                    </a:p>
                  </a:txBody>
                  <a:tcPr horzOverflow="overflow"/>
                </a:tc>
              </a:tr>
              <a:tr h="776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latin typeface="Arial" pitchFamily="34" charset="0"/>
                          <a:cs typeface="Arial" pitchFamily="34" charset="0"/>
                        </a:rPr>
                        <a:t>Japon Endüstri Standardı JIS</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SS:</a:t>
                      </a:r>
                      <a:r>
                        <a:rPr kumimoji="0" lang="tr-TR" sz="1800" u="none" strike="noStrike" kern="1200" cap="none" normalizeH="0" baseline="0" dirty="0" err="1"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dd</a:t>
                      </a: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a:t>
                      </a:r>
                      <a:r>
                        <a:rPr kumimoji="0" lang="tr-TR" sz="1800" u="none" strike="noStrike" kern="1200" cap="none" normalizeH="0" baseline="0" dirty="0" err="1"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ss</a:t>
                      </a: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 </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u="none" strike="noStrike" kern="1200" cap="none" normalizeH="0" baseline="0" dirty="0" smtClean="0">
                          <a:ln>
                            <a:noFill/>
                          </a:ln>
                          <a:solidFill>
                            <a:schemeClr val="dk1"/>
                          </a:solidFill>
                          <a:effectLst>
                            <a:outerShdw blurRad="38100" dist="38100" dir="2700000" algn="tl">
                              <a:srgbClr val="C0C0C0"/>
                            </a:outerShdw>
                          </a:effectLst>
                          <a:latin typeface="Arial" pitchFamily="34" charset="0"/>
                          <a:ea typeface="+mn-ea"/>
                          <a:cs typeface="Arial" pitchFamily="34" charset="0"/>
                        </a:rPr>
                        <a:t>16:25:07</a:t>
                      </a:r>
                    </a:p>
                  </a:txBody>
                  <a:tcPr horzOverflow="overflow"/>
                </a:tc>
              </a:tr>
            </a:tbl>
          </a:graphicData>
        </a:graphic>
      </p:graphicFrame>
      <p:sp>
        <p:nvSpPr>
          <p:cNvPr id="43036" name="Text Box 28"/>
          <p:cNvSpPr txBox="1">
            <a:spLocks noChangeArrowheads="1"/>
          </p:cNvSpPr>
          <p:nvPr/>
        </p:nvSpPr>
        <p:spPr bwMode="auto">
          <a:xfrm>
            <a:off x="2195191" y="404264"/>
            <a:ext cx="5131726"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tr-TR" sz="2000" b="1" dirty="0">
                <a:solidFill>
                  <a:srgbClr val="002060"/>
                </a:solidFill>
                <a:latin typeface="Arial" pitchFamily="34" charset="0"/>
                <a:cs typeface="Arial" pitchFamily="34" charset="0"/>
              </a:rPr>
              <a:t>Tablo 3.3: Zaman Formatları ve Örnekleri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67544" y="1196752"/>
            <a:ext cx="8255888" cy="4968552"/>
          </a:xfrm>
        </p:spPr>
        <p:style>
          <a:lnRef idx="2">
            <a:schemeClr val="accent3"/>
          </a:lnRef>
          <a:fillRef idx="1">
            <a:schemeClr val="lt1"/>
          </a:fillRef>
          <a:effectRef idx="0">
            <a:schemeClr val="accent3"/>
          </a:effectRef>
          <a:fontRef idx="minor">
            <a:schemeClr val="dk1"/>
          </a:fontRef>
        </p:style>
        <p:txBody>
          <a:bodyPr>
            <a:noAutofit/>
          </a:bodyPr>
          <a:lstStyle/>
          <a:p>
            <a:pPr>
              <a:buNone/>
            </a:pPr>
            <a:r>
              <a:rPr lang="tr-TR" sz="2400" dirty="0" smtClean="0">
                <a:latin typeface="Arial" pitchFamily="34" charset="0"/>
                <a:cs typeface="Arial" pitchFamily="34" charset="0"/>
              </a:rPr>
              <a:t>	</a:t>
            </a:r>
          </a:p>
          <a:p>
            <a:pPr algn="just"/>
            <a:r>
              <a:rPr lang="tr-TR" sz="2400" dirty="0" smtClean="0">
                <a:effectLst>
                  <a:outerShdw blurRad="50800" dist="38100" algn="tr" rotWithShape="0">
                    <a:prstClr val="black">
                      <a:alpha val="40000"/>
                    </a:prstClr>
                  </a:outerShdw>
                </a:effectLst>
                <a:latin typeface="Arial" pitchFamily="34" charset="0"/>
                <a:cs typeface="Arial" pitchFamily="34" charset="0"/>
              </a:rPr>
              <a:t> </a:t>
            </a:r>
            <a:r>
              <a:rPr lang="tr-TR" sz="2400" dirty="0" smtClean="0">
                <a:latin typeface="Arial" pitchFamily="34" charset="0"/>
                <a:cs typeface="Arial" pitchFamily="34" charset="0"/>
              </a:rPr>
              <a:t>Veri tipleri tablolarda tutacağımız verilerin yapısını belirlemeye yarar. Tabloları oluştururken doğru veri tiplerini kullanmak bize sonradan (hazırladığımız veri tabanını kullanırken) kaynak ve performans açısından büyük kazançlar sağlar. Aksi takdirde hazırladığımız veri tabanları gereğinden büyük boyutta veriler tutmamıza sebep olacağı için hazırladığımız veri tabanını kullanan programların performansını da olumsuz yönde etkileyecektir.</a:t>
            </a:r>
          </a:p>
          <a:p>
            <a:pPr>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dirty="0" smtClean="0"/>
              <a:t>3.4. Zorlayıcı (</a:t>
            </a:r>
            <a:r>
              <a:rPr lang="tr-TR" dirty="0" err="1" smtClean="0"/>
              <a:t>Constraint</a:t>
            </a:r>
            <a:r>
              <a:rPr lang="tr-TR" dirty="0" smtClean="0"/>
              <a:t>)</a:t>
            </a:r>
            <a:endParaRPr lang="tr-TR" dirty="0"/>
          </a:p>
        </p:txBody>
      </p:sp>
      <p:sp>
        <p:nvSpPr>
          <p:cNvPr id="3" name="2 İçerik Yer Tutucusu"/>
          <p:cNvSpPr>
            <a:spLocks noGrp="1"/>
          </p:cNvSpPr>
          <p:nvPr>
            <p:ph idx="1"/>
          </p:nvPr>
        </p:nvSpPr>
        <p:spPr>
          <a:xfrm>
            <a:off x="467544" y="1340768"/>
            <a:ext cx="8255888" cy="4464496"/>
          </a:xfrm>
        </p:spPr>
        <p:style>
          <a:lnRef idx="2">
            <a:schemeClr val="accent2"/>
          </a:lnRef>
          <a:fillRef idx="1">
            <a:schemeClr val="lt1"/>
          </a:fillRef>
          <a:effectRef idx="0">
            <a:schemeClr val="accent2"/>
          </a:effectRef>
          <a:fontRef idx="minor">
            <a:schemeClr val="dk1"/>
          </a:fontRef>
        </p:style>
        <p:txBody>
          <a:bodyPr>
            <a:noAutofit/>
          </a:bodyPr>
          <a:lstStyle/>
          <a:p>
            <a:pPr algn="just">
              <a:buNone/>
            </a:pPr>
            <a:r>
              <a:rPr lang="tr-TR" sz="2400" dirty="0" smtClean="0">
                <a:latin typeface="Arial" pitchFamily="34" charset="0"/>
                <a:cs typeface="Arial" pitchFamily="34" charset="0"/>
              </a:rPr>
              <a:t>	</a:t>
            </a:r>
            <a:r>
              <a:rPr lang="tr-TR" dirty="0" smtClean="0">
                <a:latin typeface="Arial" pitchFamily="34" charset="0"/>
                <a:cs typeface="Arial" pitchFamily="34" charset="0"/>
              </a:rPr>
              <a:t> </a:t>
            </a:r>
            <a:endParaRPr lang="tr-TR" dirty="0" smtClean="0">
              <a:latin typeface="Arial" pitchFamily="34" charset="0"/>
              <a:cs typeface="Arial" pitchFamily="34" charset="0"/>
            </a:endParaRPr>
          </a:p>
          <a:p>
            <a:pPr algn="just">
              <a:buNone/>
            </a:pPr>
            <a:r>
              <a:rPr lang="tr-TR" dirty="0" smtClean="0">
                <a:latin typeface="Arial" pitchFamily="34" charset="0"/>
                <a:cs typeface="Arial" pitchFamily="34" charset="0"/>
              </a:rPr>
              <a:t>	</a:t>
            </a:r>
            <a:r>
              <a:rPr lang="tr-TR" dirty="0" smtClean="0">
                <a:latin typeface="Arial" pitchFamily="34" charset="0"/>
                <a:cs typeface="Arial" pitchFamily="34" charset="0"/>
              </a:rPr>
              <a:t>	Herhangi </a:t>
            </a:r>
            <a:r>
              <a:rPr lang="tr-TR" dirty="0" smtClean="0">
                <a:latin typeface="Arial" pitchFamily="34" charset="0"/>
                <a:cs typeface="Arial" pitchFamily="34" charset="0"/>
              </a:rPr>
              <a:t>bir alan için girilebilecek verileri kısıtlayıcı kurallara zorlayıcılar denir. İlgili alana girilebilecek değerleri sınırlayan bir deyim yazılır. Kullanımı bazen çok faydalıdır ve özellikle yanlış bilgi girişini engeller ve verilerin doğru girilmesini zorunlu hale getirir.</a:t>
            </a:r>
          </a:p>
          <a:p>
            <a:pPr algn="just"/>
            <a:endParaRPr lang="tr-TR" dirty="0" smtClean="0">
              <a:latin typeface="Arial" pitchFamily="34" charset="0"/>
              <a:cs typeface="Arial" pitchFamily="34" charset="0"/>
            </a:endParaRPr>
          </a:p>
          <a:p>
            <a:pPr algn="just">
              <a:buNone/>
            </a:pPr>
            <a:endParaRPr lang="tr-TR"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67544" y="1052736"/>
            <a:ext cx="8255888" cy="5112568"/>
          </a:xfrm>
        </p:spPr>
        <p:style>
          <a:lnRef idx="2">
            <a:schemeClr val="accent2"/>
          </a:lnRef>
          <a:fillRef idx="1">
            <a:schemeClr val="lt1"/>
          </a:fillRef>
          <a:effectRef idx="0">
            <a:schemeClr val="accent2"/>
          </a:effectRef>
          <a:fontRef idx="minor">
            <a:schemeClr val="dk1"/>
          </a:fontRef>
        </p:style>
        <p:txBody>
          <a:bodyPr>
            <a:noAutofit/>
          </a:bodyPr>
          <a:lstStyle/>
          <a:p>
            <a:pPr algn="just">
              <a:buNone/>
            </a:pPr>
            <a:r>
              <a:rPr lang="tr-TR" sz="2000" dirty="0" smtClean="0">
                <a:latin typeface="Arial" pitchFamily="34" charset="0"/>
                <a:cs typeface="Arial" pitchFamily="34" charset="0"/>
              </a:rPr>
              <a:t>	</a:t>
            </a:r>
          </a:p>
          <a:p>
            <a:pPr algn="just"/>
            <a:r>
              <a:rPr lang="tr-TR" sz="2400" dirty="0" smtClean="0">
                <a:latin typeface="Arial" pitchFamily="34" charset="0"/>
                <a:cs typeface="Arial" pitchFamily="34" charset="0"/>
              </a:rPr>
              <a:t> 	Kullanıcı</a:t>
            </a:r>
            <a:r>
              <a:rPr lang="tr-TR" sz="2400" dirty="0" smtClean="0">
                <a:latin typeface="Arial" pitchFamily="34" charset="0"/>
                <a:cs typeface="Arial" pitchFamily="34" charset="0"/>
              </a:rPr>
              <a:t>, zorlayıcıda belirtilen kural dışında bir veriyi tabloya yazmaya çalıştığında, VTYS hata verir. Böylelikle veritabanına kullanıcının keyfi değerler girmesi önlenmiş olur ve veri tabanında tutarlılık sağlanmış olur. Örneğin, bir öğrencinin sınıf bilgisine ait değerler yazılırken bu alan için rakamsal 1 ile 6 arasında bir zorlayıcı değer tanımlanırsa; veri girişi sırasında 1 ile 6 arasındaki değer dışında bir değerin sınıf bilgisi alanına yazılması engellenmiş olur. Dolayısı ile sınıf için yazılmaması gereken bir değer; bilgi girişi başlangıcında kontrol edilmiş olur.</a:t>
            </a:r>
          </a:p>
          <a:p>
            <a:pPr algn="just"/>
            <a:endParaRPr lang="tr-TR" sz="2400" dirty="0" smtClean="0">
              <a:latin typeface="Arial" pitchFamily="34" charset="0"/>
              <a:cs typeface="Arial" pitchFamily="34" charset="0"/>
            </a:endParaRPr>
          </a:p>
          <a:p>
            <a:pPr algn="just">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dirty="0" smtClean="0"/>
              <a:t>3.5. Anahtar (</a:t>
            </a:r>
            <a:r>
              <a:rPr lang="tr-TR" dirty="0" err="1" smtClean="0"/>
              <a:t>Key</a:t>
            </a:r>
            <a:r>
              <a:rPr lang="tr-TR" dirty="0" smtClean="0"/>
              <a:t>)</a:t>
            </a:r>
            <a:endParaRPr lang="tr-TR" dirty="0"/>
          </a:p>
        </p:txBody>
      </p:sp>
      <p:sp>
        <p:nvSpPr>
          <p:cNvPr id="3" name="2 İçerik Yer Tutucusu"/>
          <p:cNvSpPr>
            <a:spLocks noGrp="1"/>
          </p:cNvSpPr>
          <p:nvPr>
            <p:ph idx="1"/>
          </p:nvPr>
        </p:nvSpPr>
        <p:spPr>
          <a:xfrm>
            <a:off x="467544" y="1340768"/>
            <a:ext cx="8255888" cy="4968552"/>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tr-TR" sz="2400" dirty="0" smtClean="0">
                <a:latin typeface="Arial" pitchFamily="34" charset="0"/>
                <a:cs typeface="Arial" pitchFamily="34" charset="0"/>
              </a:rPr>
              <a:t>		</a:t>
            </a:r>
            <a:r>
              <a:rPr lang="tr-TR" sz="2400" dirty="0" smtClean="0">
                <a:latin typeface="Arial" pitchFamily="34" charset="0"/>
                <a:cs typeface="Arial" pitchFamily="34" charset="0"/>
              </a:rPr>
              <a:t>Anahtar bir veya birden fazla alanın bir satır için niteleyici olarak girilmesi için tanımlanan özel bir çeşit zorlayıcıdır. Tekrarlamayacak bir anahtar alan tanımlandığında, bu anahtar alana birincil anahtar alan denir. </a:t>
            </a:r>
          </a:p>
          <a:p>
            <a:endParaRPr lang="tr-TR" sz="1000" dirty="0" smtClean="0">
              <a:latin typeface="Arial" pitchFamily="34" charset="0"/>
              <a:cs typeface="Arial" pitchFamily="34" charset="0"/>
            </a:endParaRPr>
          </a:p>
          <a:p>
            <a:r>
              <a:rPr lang="tr-TR" sz="2400" dirty="0" smtClean="0">
                <a:latin typeface="Arial" pitchFamily="34" charset="0"/>
                <a:cs typeface="Arial" pitchFamily="34" charset="0"/>
              </a:rPr>
              <a:t>3 çeşit anahtar vardır:</a:t>
            </a:r>
          </a:p>
          <a:p>
            <a:r>
              <a:rPr lang="tr-TR" sz="2400" dirty="0" err="1" smtClean="0">
                <a:latin typeface="Arial" pitchFamily="34" charset="0"/>
                <a:cs typeface="Arial" pitchFamily="34" charset="0"/>
              </a:rPr>
              <a:t>Primary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(Birincil Anahtar)</a:t>
            </a:r>
          </a:p>
          <a:p>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(Tekil Anahtar)</a:t>
            </a:r>
          </a:p>
          <a:p>
            <a:r>
              <a:rPr lang="tr-TR" sz="2400" dirty="0" err="1" smtClean="0">
                <a:latin typeface="Arial" pitchFamily="34" charset="0"/>
                <a:cs typeface="Arial" pitchFamily="34" charset="0"/>
              </a:rPr>
              <a:t>Foreign</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(Yabancı Anahtar)</a:t>
            </a:r>
          </a:p>
          <a:p>
            <a:pPr>
              <a:buNone/>
            </a:pPr>
            <a:endParaRPr lang="tr-TR" sz="2400" dirty="0" smtClean="0">
              <a:latin typeface="Arial" pitchFamily="34" charset="0"/>
              <a:cs typeface="Arial" pitchFamily="34" charset="0"/>
            </a:endParaRPr>
          </a:p>
          <a:p>
            <a:pPr>
              <a:buNone/>
            </a:pPr>
            <a:r>
              <a:rPr lang="tr-TR" sz="2400" dirty="0" smtClean="0">
                <a:latin typeface="Arial" pitchFamily="34" charset="0"/>
                <a:cs typeface="Arial" pitchFamily="34" charset="0"/>
              </a:rPr>
              <a:t>(</a:t>
            </a:r>
            <a:r>
              <a:rPr lang="tr-TR" sz="2400" dirty="0" smtClean="0">
                <a:latin typeface="Arial" pitchFamily="34" charset="0"/>
                <a:cs typeface="Arial" pitchFamily="34" charset="0"/>
              </a:rPr>
              <a:t>Bu konular ileride örneklerle tekrar anlatılacaktır.) </a:t>
            </a:r>
          </a:p>
          <a:p>
            <a:pPr>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r>
              <a:rPr lang="tr-TR" dirty="0" smtClean="0"/>
              <a:t>3.1. Veritabanı (</a:t>
            </a:r>
            <a:r>
              <a:rPr lang="tr-TR" dirty="0" err="1" smtClean="0"/>
              <a:t>DataBase</a:t>
            </a:r>
            <a:r>
              <a:rPr lang="tr-TR" dirty="0" smtClean="0"/>
              <a:t>) :</a:t>
            </a:r>
            <a:endParaRPr lang="tr-TR" dirty="0"/>
          </a:p>
        </p:txBody>
      </p:sp>
      <p:sp>
        <p:nvSpPr>
          <p:cNvPr id="3" name="2 İçerik Yer Tutucusu"/>
          <p:cNvSpPr>
            <a:spLocks noGrp="1"/>
          </p:cNvSpPr>
          <p:nvPr>
            <p:ph idx="1"/>
          </p:nvPr>
        </p:nvSpPr>
        <p:spPr>
          <a:xfrm>
            <a:off x="539552" y="1412776"/>
            <a:ext cx="8064896" cy="4608512"/>
          </a:xfrm>
        </p:spPr>
        <p:style>
          <a:lnRef idx="2">
            <a:schemeClr val="accent6"/>
          </a:lnRef>
          <a:fillRef idx="1">
            <a:schemeClr val="lt1"/>
          </a:fillRef>
          <a:effectRef idx="0">
            <a:schemeClr val="accent6"/>
          </a:effectRef>
          <a:fontRef idx="minor">
            <a:schemeClr val="dk1"/>
          </a:fontRef>
        </p:style>
        <p:txBody>
          <a:bodyPr>
            <a:normAutofit/>
          </a:bodyPr>
          <a:lstStyle/>
          <a:p>
            <a:pPr>
              <a:buNone/>
            </a:pPr>
            <a:r>
              <a:rPr lang="tr-TR" sz="2400" b="1" dirty="0" smtClean="0"/>
              <a:t>		</a:t>
            </a:r>
            <a:r>
              <a:rPr lang="tr-TR" sz="2400" dirty="0" smtClean="0"/>
              <a:t>En </a:t>
            </a:r>
            <a:r>
              <a:rPr lang="tr-TR" sz="2400" dirty="0" smtClean="0"/>
              <a:t>genel tanımıyla, kullanım amacına uygun olarak düzenlenmiş veriler topluluğudur. Müşteri adres defterleri, ürün satış bilgilerinin saklandığı dosyalar, öğrenciler ve öğrenciler ait harç ve not bilgileri gibi, personel bilgi dosyaları gibi bilgi düzenleri veritabanlarına örnek olarak verilebilir. Belirli bir konu hakkında toplanmış veriler; bir veritabanı programı altında toplanırlar. </a:t>
            </a:r>
            <a:endParaRPr lang="tr-T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0"/>
            <a:ext cx="8686800" cy="792088"/>
          </a:xfrm>
        </p:spPr>
        <p:txBody>
          <a:bodyPr>
            <a:normAutofit/>
          </a:bodyPr>
          <a:lstStyle/>
          <a:p>
            <a:r>
              <a:rPr lang="tr-TR" sz="2800" dirty="0" smtClean="0">
                <a:solidFill>
                  <a:srgbClr val="C00000"/>
                </a:solidFill>
              </a:rPr>
              <a:t>3.5.1.</a:t>
            </a:r>
            <a:r>
              <a:rPr lang="tr-TR" sz="2800" dirty="0" err="1" smtClean="0">
                <a:solidFill>
                  <a:srgbClr val="C00000"/>
                </a:solidFill>
              </a:rPr>
              <a:t>Primary</a:t>
            </a:r>
            <a:r>
              <a:rPr lang="tr-TR" sz="2800" dirty="0" smtClean="0">
                <a:solidFill>
                  <a:srgbClr val="C00000"/>
                </a:solidFill>
              </a:rPr>
              <a:t> </a:t>
            </a:r>
            <a:r>
              <a:rPr lang="tr-TR" sz="2800" dirty="0" err="1" smtClean="0">
                <a:solidFill>
                  <a:srgbClr val="C00000"/>
                </a:solidFill>
              </a:rPr>
              <a:t>Key</a:t>
            </a:r>
            <a:r>
              <a:rPr lang="tr-TR" sz="2800" dirty="0" smtClean="0">
                <a:solidFill>
                  <a:srgbClr val="C00000"/>
                </a:solidFill>
              </a:rPr>
              <a:t> (Birincil Anahtar) :</a:t>
            </a:r>
            <a:endParaRPr lang="tr-TR" sz="2800" dirty="0">
              <a:solidFill>
                <a:srgbClr val="C00000"/>
              </a:solidFill>
            </a:endParaRPr>
          </a:p>
        </p:txBody>
      </p:sp>
      <p:sp>
        <p:nvSpPr>
          <p:cNvPr id="3" name="2 İçerik Yer Tutucusu"/>
          <p:cNvSpPr>
            <a:spLocks noGrp="1"/>
          </p:cNvSpPr>
          <p:nvPr>
            <p:ph idx="1"/>
          </p:nvPr>
        </p:nvSpPr>
        <p:spPr>
          <a:xfrm>
            <a:off x="251520" y="1052736"/>
            <a:ext cx="8568952" cy="5184576"/>
          </a:xfrm>
        </p:spPr>
        <p:style>
          <a:lnRef idx="2">
            <a:schemeClr val="accent5"/>
          </a:lnRef>
          <a:fillRef idx="1">
            <a:schemeClr val="lt1"/>
          </a:fillRef>
          <a:effectRef idx="0">
            <a:schemeClr val="accent5"/>
          </a:effectRef>
          <a:fontRef idx="minor">
            <a:schemeClr val="dk1"/>
          </a:fontRef>
        </p:style>
        <p:txBody>
          <a:bodyPr>
            <a:noAutofit/>
          </a:bodyPr>
          <a:lstStyle/>
          <a:p>
            <a:pPr>
              <a:buNone/>
            </a:pPr>
            <a:r>
              <a:rPr lang="tr-TR" sz="2400" dirty="0" smtClean="0">
                <a:latin typeface="Arial" pitchFamily="34" charset="0"/>
                <a:cs typeface="Arial" pitchFamily="34" charset="0"/>
              </a:rPr>
              <a:t>		Bir </a:t>
            </a:r>
            <a:r>
              <a:rPr lang="tr-TR" sz="2400" dirty="0" smtClean="0">
                <a:latin typeface="Arial" pitchFamily="34" charset="0"/>
                <a:cs typeface="Arial" pitchFamily="34" charset="0"/>
              </a:rPr>
              <a:t>tablodaki, her bir satırın yerine vekil olabilecek bir anahtar veridir. Tabloda bu alana ait bilginin tekrarlanmaması gerekir. Standart olarak bir tabloda verilerin, fiziksel hafıza üstünde de hangi alana göre dizileceğini de </a:t>
            </a:r>
            <a:r>
              <a:rPr lang="tr-TR" sz="2400" dirty="0" err="1" smtClean="0">
                <a:latin typeface="Arial" pitchFamily="34" charset="0"/>
                <a:cs typeface="Arial" pitchFamily="34" charset="0"/>
              </a:rPr>
              <a:t>primary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belirler. Bu, bazen bir tek alan olabileceği gibi, bazen birden fazla alan da birleşerek bir birincil anahtar oluşturabilir. </a:t>
            </a:r>
            <a:endParaRPr lang="tr-TR" sz="2400" dirty="0" smtClean="0">
              <a:latin typeface="Arial" pitchFamily="34" charset="0"/>
              <a:cs typeface="Arial" pitchFamily="34" charset="0"/>
            </a:endParaRPr>
          </a:p>
          <a:p>
            <a:pPr>
              <a:buNone/>
            </a:pPr>
            <a:endParaRPr lang="tr-TR" sz="800" dirty="0" smtClean="0">
              <a:latin typeface="Arial" pitchFamily="34" charset="0"/>
              <a:cs typeface="Arial" pitchFamily="34" charset="0"/>
            </a:endParaRPr>
          </a:p>
          <a:p>
            <a:pPr>
              <a:buNone/>
            </a:pPr>
            <a:r>
              <a:rPr lang="tr-TR" sz="2400" dirty="0" smtClean="0">
                <a:latin typeface="Arial" pitchFamily="34" charset="0"/>
                <a:cs typeface="Arial" pitchFamily="34" charset="0"/>
              </a:rPr>
              <a:t>	</a:t>
            </a:r>
            <a:r>
              <a:rPr lang="tr-TR" sz="2400" b="1" dirty="0" smtClean="0">
                <a:solidFill>
                  <a:srgbClr val="C00000"/>
                </a:solidFill>
                <a:latin typeface="Arial" pitchFamily="34" charset="0"/>
                <a:cs typeface="Arial" pitchFamily="34" charset="0"/>
              </a:rPr>
              <a:t>Örneğin</a:t>
            </a:r>
            <a:r>
              <a:rPr lang="tr-TR" sz="2400" dirty="0" smtClean="0">
                <a:latin typeface="Arial" pitchFamily="34" charset="0"/>
                <a:cs typeface="Arial" pitchFamily="34" charset="0"/>
              </a:rPr>
              <a:t> </a:t>
            </a:r>
            <a:r>
              <a:rPr lang="tr-TR" sz="2400" dirty="0" smtClean="0">
                <a:latin typeface="Arial" pitchFamily="34" charset="0"/>
                <a:cs typeface="Arial" pitchFamily="34" charset="0"/>
              </a:rPr>
              <a:t>programda personelin sicil numarası alanına göre aramalar yapılacaksa </a:t>
            </a:r>
            <a:r>
              <a:rPr lang="tr-TR" sz="2400" dirty="0" err="1" smtClean="0">
                <a:latin typeface="Arial" pitchFamily="34" charset="0"/>
                <a:cs typeface="Arial" pitchFamily="34" charset="0"/>
              </a:rPr>
              <a:t>Primary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personel sicil numarası olmalıdır. Personelin ad ve soyadına göre aramalar yapılacaksa ad ve </a:t>
            </a:r>
            <a:r>
              <a:rPr lang="tr-TR" sz="2400" dirty="0" err="1" smtClean="0">
                <a:latin typeface="Arial" pitchFamily="34" charset="0"/>
                <a:cs typeface="Arial" pitchFamily="34" charset="0"/>
              </a:rPr>
              <a:t>soyad</a:t>
            </a:r>
            <a:r>
              <a:rPr lang="tr-TR" sz="2400" dirty="0" smtClean="0">
                <a:latin typeface="Arial" pitchFamily="34" charset="0"/>
                <a:cs typeface="Arial" pitchFamily="34" charset="0"/>
              </a:rPr>
              <a:t> alanları birleştirilerek iki alandan tek anahtar alan tanımlaması yapılır. </a:t>
            </a:r>
          </a:p>
          <a:p>
            <a:pPr algn="just">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395536" y="692696"/>
            <a:ext cx="8352928" cy="5472608"/>
          </a:xfrm>
        </p:spPr>
        <p:style>
          <a:lnRef idx="2">
            <a:schemeClr val="accent5"/>
          </a:lnRef>
          <a:fillRef idx="1">
            <a:schemeClr val="lt1"/>
          </a:fillRef>
          <a:effectRef idx="0">
            <a:schemeClr val="accent5"/>
          </a:effectRef>
          <a:fontRef idx="minor">
            <a:schemeClr val="dk1"/>
          </a:fontRef>
        </p:style>
        <p:txBody>
          <a:bodyPr>
            <a:noAutofit/>
          </a:bodyPr>
          <a:lstStyle/>
          <a:p>
            <a:pPr>
              <a:buNone/>
            </a:pPr>
            <a:r>
              <a:rPr lang="tr-TR" sz="2000" dirty="0" smtClean="0">
                <a:latin typeface="Arial" pitchFamily="34" charset="0"/>
                <a:cs typeface="Arial" pitchFamily="34" charset="0"/>
              </a:rPr>
              <a:t>	</a:t>
            </a:r>
            <a:endParaRPr lang="tr-TR" sz="2000" dirty="0">
              <a:latin typeface="Arial" pitchFamily="34" charset="0"/>
              <a:cs typeface="Arial" pitchFamily="34" charset="0"/>
            </a:endParaRPr>
          </a:p>
        </p:txBody>
      </p:sp>
      <p:pic>
        <p:nvPicPr>
          <p:cNvPr id="45058" name="Picture 2" descr="3"/>
          <p:cNvPicPr>
            <a:picLocks noChangeAspect="1" noChangeArrowheads="1"/>
          </p:cNvPicPr>
          <p:nvPr/>
        </p:nvPicPr>
        <p:blipFill>
          <a:blip r:embed="rId2" cstate="print"/>
          <a:srcRect/>
          <a:stretch>
            <a:fillRect/>
          </a:stretch>
        </p:blipFill>
        <p:spPr bwMode="auto">
          <a:xfrm>
            <a:off x="611758" y="836365"/>
            <a:ext cx="8064500" cy="53101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sz="2800" dirty="0" smtClean="0">
                <a:solidFill>
                  <a:srgbClr val="C00000"/>
                </a:solidFill>
              </a:rPr>
              <a:t>3.5.2.</a:t>
            </a:r>
            <a:r>
              <a:rPr lang="tr-TR" sz="2800" dirty="0" err="1" smtClean="0">
                <a:solidFill>
                  <a:srgbClr val="C00000"/>
                </a:solidFill>
              </a:rPr>
              <a:t>Unique</a:t>
            </a:r>
            <a:r>
              <a:rPr lang="tr-TR" sz="2800" dirty="0" smtClean="0">
                <a:solidFill>
                  <a:srgbClr val="C00000"/>
                </a:solidFill>
              </a:rPr>
              <a:t> </a:t>
            </a:r>
            <a:r>
              <a:rPr lang="tr-TR" sz="2800" dirty="0" err="1" smtClean="0">
                <a:solidFill>
                  <a:srgbClr val="C00000"/>
                </a:solidFill>
              </a:rPr>
              <a:t>Key</a:t>
            </a:r>
            <a:r>
              <a:rPr lang="tr-TR" sz="2800" dirty="0" smtClean="0">
                <a:solidFill>
                  <a:srgbClr val="C00000"/>
                </a:solidFill>
              </a:rPr>
              <a:t>(Tekil Anahtar):</a:t>
            </a:r>
            <a:endParaRPr lang="tr-TR" sz="2800" dirty="0">
              <a:solidFill>
                <a:srgbClr val="C00000"/>
              </a:solidFill>
            </a:endParaRPr>
          </a:p>
        </p:txBody>
      </p:sp>
      <p:sp>
        <p:nvSpPr>
          <p:cNvPr id="3" name="2 İçerik Yer Tutucusu"/>
          <p:cNvSpPr>
            <a:spLocks noGrp="1"/>
          </p:cNvSpPr>
          <p:nvPr>
            <p:ph idx="1"/>
          </p:nvPr>
        </p:nvSpPr>
        <p:spPr>
          <a:xfrm>
            <a:off x="467544" y="1340768"/>
            <a:ext cx="8255888" cy="4824536"/>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tr-TR" sz="2400" dirty="0" smtClean="0">
                <a:latin typeface="Arial" pitchFamily="34" charset="0"/>
                <a:cs typeface="Arial" pitchFamily="34" charset="0"/>
              </a:rPr>
              <a:t>	</a:t>
            </a:r>
            <a:r>
              <a:rPr lang="tr-TR" sz="2400" b="1" dirty="0" smtClean="0">
                <a:latin typeface="Arial" pitchFamily="34" charset="0"/>
                <a:cs typeface="Arial" pitchFamily="34" charset="0"/>
              </a:rPr>
              <a:t> </a:t>
            </a:r>
            <a:r>
              <a:rPr lang="tr-TR" sz="2400" b="1" dirty="0" smtClean="0">
                <a:latin typeface="Arial" pitchFamily="34" charset="0"/>
                <a:cs typeface="Arial" pitchFamily="34" charset="0"/>
              </a:rPr>
              <a:t>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olarak tanımlanan alan için bir değer sadece bir kere girilebilir. Bir başka satıra daha aynı verinin girilmesine izin verilmez. </a:t>
            </a:r>
            <a:r>
              <a:rPr lang="tr-TR" sz="2400" dirty="0" err="1" smtClean="0">
                <a:latin typeface="Arial" pitchFamily="34" charset="0"/>
                <a:cs typeface="Arial" pitchFamily="34" charset="0"/>
              </a:rPr>
              <a:t>Primary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’den farklı olarak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NULL (boşluk) değerini alabilir. Örneğin programda her personele ait bir sicil numarası olacağı için bu alan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olarak tanımlanabilir. Ama isim alanı birden fazla aynı isme sahip personel olabileceği için bir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olarak tanımlanamaz. Ali isimli birden fazla personel olabileceği gibi.</a:t>
            </a:r>
          </a:p>
          <a:p>
            <a:pPr>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71400"/>
            <a:ext cx="8229600" cy="792088"/>
          </a:xfrm>
        </p:spPr>
        <p:txBody>
          <a:bodyPr>
            <a:normAutofit/>
          </a:bodyPr>
          <a:lstStyle/>
          <a:p>
            <a:r>
              <a:rPr lang="tr-TR" sz="2800" dirty="0" smtClean="0">
                <a:solidFill>
                  <a:srgbClr val="C00000"/>
                </a:solidFill>
              </a:rPr>
              <a:t>3.5.3.</a:t>
            </a:r>
            <a:r>
              <a:rPr lang="tr-TR" sz="2800" dirty="0" err="1" smtClean="0">
                <a:solidFill>
                  <a:srgbClr val="C00000"/>
                </a:solidFill>
              </a:rPr>
              <a:t>Foreign</a:t>
            </a:r>
            <a:r>
              <a:rPr lang="tr-TR" sz="2800" dirty="0" smtClean="0">
                <a:solidFill>
                  <a:srgbClr val="C00000"/>
                </a:solidFill>
              </a:rPr>
              <a:t> </a:t>
            </a:r>
            <a:r>
              <a:rPr lang="tr-TR" sz="2800" dirty="0" err="1" smtClean="0">
                <a:solidFill>
                  <a:srgbClr val="C00000"/>
                </a:solidFill>
              </a:rPr>
              <a:t>Key</a:t>
            </a:r>
            <a:r>
              <a:rPr lang="tr-TR" sz="2800" dirty="0" smtClean="0">
                <a:solidFill>
                  <a:srgbClr val="C00000"/>
                </a:solidFill>
              </a:rPr>
              <a:t> (Yabancı Anahtar) :</a:t>
            </a:r>
            <a:endParaRPr lang="tr-TR" sz="2800" dirty="0">
              <a:solidFill>
                <a:srgbClr val="C00000"/>
              </a:solidFill>
            </a:endParaRPr>
          </a:p>
        </p:txBody>
      </p:sp>
      <p:sp>
        <p:nvSpPr>
          <p:cNvPr id="3" name="2 İçerik Yer Tutucusu"/>
          <p:cNvSpPr>
            <a:spLocks noGrp="1"/>
          </p:cNvSpPr>
          <p:nvPr>
            <p:ph idx="1"/>
          </p:nvPr>
        </p:nvSpPr>
        <p:spPr>
          <a:xfrm>
            <a:off x="323528" y="692696"/>
            <a:ext cx="8496944" cy="6021288"/>
          </a:xfrm>
        </p:spPr>
        <p:style>
          <a:lnRef idx="2">
            <a:schemeClr val="accent6"/>
          </a:lnRef>
          <a:fillRef idx="1">
            <a:schemeClr val="lt1"/>
          </a:fillRef>
          <a:effectRef idx="0">
            <a:schemeClr val="accent6"/>
          </a:effectRef>
          <a:fontRef idx="minor">
            <a:schemeClr val="dk1"/>
          </a:fontRef>
        </p:style>
        <p:txBody>
          <a:bodyPr>
            <a:noAutofit/>
          </a:bodyPr>
          <a:lstStyle/>
          <a:p>
            <a:pPr>
              <a:buNone/>
            </a:pPr>
            <a:r>
              <a:rPr lang="tr-TR" sz="2000" dirty="0" smtClean="0">
                <a:latin typeface="Arial" pitchFamily="34" charset="0"/>
                <a:cs typeface="Arial" pitchFamily="34" charset="0"/>
              </a:rPr>
              <a:t>	</a:t>
            </a:r>
            <a:r>
              <a:rPr lang="tr-TR" sz="2000" b="1" dirty="0" smtClean="0"/>
              <a:t> </a:t>
            </a:r>
            <a:r>
              <a:rPr lang="tr-TR" sz="2000" b="1" dirty="0" smtClean="0"/>
              <a:t>	</a:t>
            </a:r>
            <a:r>
              <a:rPr lang="tr-TR" sz="2000" dirty="0" smtClean="0"/>
              <a:t>Bir </a:t>
            </a:r>
            <a:r>
              <a:rPr lang="tr-TR" sz="2000" dirty="0" smtClean="0"/>
              <a:t>tabloya girilebilecek değerleri başka </a:t>
            </a:r>
            <a:r>
              <a:rPr lang="tr-TR" sz="2000" dirty="0" smtClean="0"/>
              <a:t>bir tablonun </a:t>
            </a:r>
            <a:r>
              <a:rPr lang="tr-TR" sz="2000" dirty="0" smtClean="0"/>
              <a:t>belli bir alanında yer alabilecek veri grubu ile sınırlandırmaya ve en önemlisi de ilişkilendirmeye yarar. Örneğin, olmayan bir kitabın ödünç tablosuna eklenememesi ve ödünç tablosuna eklenen bir kitabın numarası aracılığıyla detay bilgilerine erişilmesi gibi. Burada Kitap.</a:t>
            </a:r>
            <a:r>
              <a:rPr lang="tr-TR" sz="2000" dirty="0" err="1" smtClean="0"/>
              <a:t>KitapNo</a:t>
            </a:r>
            <a:r>
              <a:rPr lang="tr-TR" sz="2000" dirty="0" smtClean="0"/>
              <a:t> birincil anahtar alan; </a:t>
            </a:r>
            <a:r>
              <a:rPr lang="tr-TR" sz="2000" dirty="0" err="1" smtClean="0"/>
              <a:t>Odunc</a:t>
            </a:r>
            <a:r>
              <a:rPr lang="tr-TR" sz="2000" dirty="0" smtClean="0"/>
              <a:t>.</a:t>
            </a:r>
            <a:r>
              <a:rPr lang="tr-TR" sz="2000" dirty="0" err="1" smtClean="0"/>
              <a:t>kitapNo</a:t>
            </a:r>
            <a:r>
              <a:rPr lang="tr-TR" sz="2000" dirty="0" smtClean="0"/>
              <a:t> ise yabancı anahtardır.</a:t>
            </a:r>
          </a:p>
          <a:p>
            <a:pPr>
              <a:buNone/>
            </a:pPr>
            <a:endParaRPr lang="tr-TR" sz="2000" dirty="0">
              <a:latin typeface="Arial" pitchFamily="34" charset="0"/>
              <a:cs typeface="Arial" pitchFamily="34" charset="0"/>
            </a:endParaRPr>
          </a:p>
        </p:txBody>
      </p:sp>
      <p:pic>
        <p:nvPicPr>
          <p:cNvPr id="48130" name="Picture 2" descr="j"/>
          <p:cNvPicPr>
            <a:picLocks noChangeAspect="1" noChangeArrowheads="1"/>
          </p:cNvPicPr>
          <p:nvPr/>
        </p:nvPicPr>
        <p:blipFill>
          <a:blip r:embed="rId2" cstate="print"/>
          <a:srcRect/>
          <a:stretch>
            <a:fillRect/>
          </a:stretch>
        </p:blipFill>
        <p:spPr bwMode="auto">
          <a:xfrm>
            <a:off x="1043608" y="2924944"/>
            <a:ext cx="6624736" cy="373492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4624"/>
            <a:ext cx="8229600" cy="792088"/>
          </a:xfrm>
        </p:spPr>
        <p:txBody>
          <a:bodyPr>
            <a:normAutofit/>
          </a:bodyPr>
          <a:lstStyle/>
          <a:p>
            <a:r>
              <a:rPr lang="tr-TR" dirty="0" smtClean="0"/>
              <a:t>3.6.</a:t>
            </a:r>
            <a:r>
              <a:rPr lang="tr-TR" dirty="0" err="1" smtClean="0"/>
              <a:t>Index</a:t>
            </a:r>
            <a:r>
              <a:rPr lang="tr-TR" dirty="0" smtClean="0"/>
              <a:t> (İndeks</a:t>
            </a:r>
            <a:r>
              <a:rPr lang="tr-TR" dirty="0" smtClean="0"/>
              <a:t>)</a:t>
            </a:r>
            <a:endParaRPr lang="tr-TR" dirty="0"/>
          </a:p>
        </p:txBody>
      </p:sp>
      <p:sp>
        <p:nvSpPr>
          <p:cNvPr id="3" name="2 İçerik Yer Tutucusu"/>
          <p:cNvSpPr>
            <a:spLocks noGrp="1"/>
          </p:cNvSpPr>
          <p:nvPr>
            <p:ph idx="1"/>
          </p:nvPr>
        </p:nvSpPr>
        <p:spPr>
          <a:xfrm>
            <a:off x="323528" y="908720"/>
            <a:ext cx="8496944" cy="5400600"/>
          </a:xfrm>
        </p:spPr>
        <p:style>
          <a:lnRef idx="1">
            <a:schemeClr val="accent6"/>
          </a:lnRef>
          <a:fillRef idx="2">
            <a:schemeClr val="accent6"/>
          </a:fillRef>
          <a:effectRef idx="1">
            <a:schemeClr val="accent6"/>
          </a:effectRef>
          <a:fontRef idx="minor">
            <a:schemeClr val="dk1"/>
          </a:fontRef>
        </p:style>
        <p:txBody>
          <a:bodyPr>
            <a:noAutofit/>
          </a:bodyPr>
          <a:lstStyle/>
          <a:p>
            <a:pPr>
              <a:buNone/>
            </a:pPr>
            <a:r>
              <a:rPr lang="tr-TR" sz="2300" dirty="0" smtClean="0">
                <a:latin typeface="Arial" pitchFamily="34" charset="0"/>
                <a:cs typeface="Arial" pitchFamily="34" charset="0"/>
              </a:rPr>
              <a:t>		Kütüphanelerdeki </a:t>
            </a:r>
            <a:r>
              <a:rPr lang="tr-TR" sz="2300" dirty="0" smtClean="0">
                <a:latin typeface="Arial" pitchFamily="34" charset="0"/>
                <a:cs typeface="Arial" pitchFamily="34" charset="0"/>
              </a:rPr>
              <a:t>kitapların raflardaki dizilişlerini ele alalım. Bir kitap arandığında, kitaplar bir kurala göre dizilmemişlerse, her bir kitaba teker teker bakılması gerekir. Kitaplar raflara alfabetik dizilirse, her bir kitap tek tek gözden geçirilmek zorunda kalınmaz. Aranılan kitap ile bakılmakta olunan kitabın isimleri karşılaştırılır, sağa ya da sola yönelip aramaya devam edilir. Aynı şekilde yazarlarına ya da kütüphane numarasına göre sıralanmış birer liste olursa, bu kriterlere göre de aranılan kitap kolayca bulunur. Veritabanlarında indeks oluşturularak, veriler veritabanındaki kayıtlı oldukları sıradan başka bir sırada gösterilebilir ve tıpkı kütüphanedeki bir kitaba ulaşmada olduğu gibi istenilen veriye daha kısa sürede ve kolayca ulaşılabilir.</a:t>
            </a:r>
          </a:p>
          <a:p>
            <a:pPr>
              <a:buNone/>
            </a:pPr>
            <a:endParaRPr lang="tr-TR" sz="23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dirty="0" smtClean="0">
                <a:latin typeface="Arial" pitchFamily="34" charset="0"/>
                <a:cs typeface="Arial" pitchFamily="34" charset="0"/>
              </a:rPr>
              <a:t>3.7. </a:t>
            </a:r>
            <a:r>
              <a:rPr lang="tr-TR" dirty="0" err="1" smtClean="0">
                <a:latin typeface="Arial" pitchFamily="34" charset="0"/>
                <a:cs typeface="Arial" pitchFamily="34" charset="0"/>
              </a:rPr>
              <a:t>View</a:t>
            </a:r>
            <a:r>
              <a:rPr lang="tr-TR" dirty="0" smtClean="0">
                <a:latin typeface="Arial" pitchFamily="34" charset="0"/>
                <a:cs typeface="Arial" pitchFamily="34" charset="0"/>
              </a:rPr>
              <a:t> (Görüntü):</a:t>
            </a:r>
            <a:endParaRPr lang="tr-TR" dirty="0"/>
          </a:p>
        </p:txBody>
      </p:sp>
      <p:sp>
        <p:nvSpPr>
          <p:cNvPr id="3" name="2 İçerik Yer Tutucusu"/>
          <p:cNvSpPr>
            <a:spLocks noGrp="1"/>
          </p:cNvSpPr>
          <p:nvPr>
            <p:ph idx="1"/>
          </p:nvPr>
        </p:nvSpPr>
        <p:spPr>
          <a:xfrm>
            <a:off x="323528" y="1052736"/>
            <a:ext cx="8568952" cy="5256584"/>
          </a:xfrm>
        </p:spPr>
        <p:style>
          <a:lnRef idx="1">
            <a:schemeClr val="accent3"/>
          </a:lnRef>
          <a:fillRef idx="2">
            <a:schemeClr val="accent3"/>
          </a:fillRef>
          <a:effectRef idx="1">
            <a:schemeClr val="accent3"/>
          </a:effectRef>
          <a:fontRef idx="minor">
            <a:schemeClr val="dk1"/>
          </a:fontRef>
        </p:style>
        <p:txBody>
          <a:bodyPr>
            <a:noAutofit/>
          </a:bodyPr>
          <a:lstStyle/>
          <a:p>
            <a:pPr>
              <a:buNone/>
            </a:pPr>
            <a:r>
              <a:rPr lang="tr-TR" sz="2200" dirty="0" smtClean="0">
                <a:latin typeface="Arial" pitchFamily="34" charset="0"/>
                <a:cs typeface="Arial" pitchFamily="34" charset="0"/>
              </a:rPr>
              <a:t>		Bazen</a:t>
            </a:r>
            <a:r>
              <a:rPr lang="tr-TR" sz="2200" dirty="0" smtClean="0">
                <a:latin typeface="Arial" pitchFamily="34" charset="0"/>
                <a:cs typeface="Arial" pitchFamily="34" charset="0"/>
              </a:rPr>
              <a:t>, tabloları olduklarından farklı gösterecek filtrelere ihtiyaç duyulur. Bu türden işlevler için VIEW kullanılır. VIEW ’</a:t>
            </a:r>
            <a:r>
              <a:rPr lang="tr-TR" sz="2200" dirty="0" err="1" smtClean="0">
                <a:latin typeface="Arial" pitchFamily="34" charset="0"/>
                <a:cs typeface="Arial" pitchFamily="34" charset="0"/>
              </a:rPr>
              <a:t>ler</a:t>
            </a:r>
            <a:r>
              <a:rPr lang="tr-TR" sz="2200" dirty="0" smtClean="0">
                <a:latin typeface="Arial" pitchFamily="34" charset="0"/>
                <a:cs typeface="Arial" pitchFamily="34" charset="0"/>
              </a:rPr>
              <a:t>, saklanmış sorgulardan ibarettirler. Aslında tablo gibi kullanılsa da hâlihazırda böyle bir tablo veritabanında bulunmaz, sadece </a:t>
            </a:r>
            <a:r>
              <a:rPr lang="tr-TR" sz="2200" dirty="0" err="1" smtClean="0">
                <a:latin typeface="Arial" pitchFamily="34" charset="0"/>
                <a:cs typeface="Arial" pitchFamily="34" charset="0"/>
              </a:rPr>
              <a:t>view</a:t>
            </a:r>
            <a:r>
              <a:rPr lang="tr-TR" sz="2200" dirty="0" smtClean="0">
                <a:latin typeface="Arial" pitchFamily="34" charset="0"/>
                <a:cs typeface="Arial" pitchFamily="34" charset="0"/>
              </a:rPr>
              <a:t>(görüntüsü) bulunur. VIEW ’</a:t>
            </a:r>
            <a:r>
              <a:rPr lang="tr-TR" sz="2200" dirty="0" err="1" smtClean="0">
                <a:latin typeface="Arial" pitchFamily="34" charset="0"/>
                <a:cs typeface="Arial" pitchFamily="34" charset="0"/>
              </a:rPr>
              <a:t>ler</a:t>
            </a:r>
            <a:r>
              <a:rPr lang="tr-TR" sz="2200" dirty="0" smtClean="0">
                <a:latin typeface="Arial" pitchFamily="34" charset="0"/>
                <a:cs typeface="Arial" pitchFamily="34" charset="0"/>
              </a:rPr>
              <a:t> şu görevler için kullanılır</a:t>
            </a:r>
            <a:r>
              <a:rPr lang="tr-TR" sz="2200" dirty="0" smtClean="0">
                <a:latin typeface="Arial" pitchFamily="34" charset="0"/>
                <a:cs typeface="Arial" pitchFamily="34" charset="0"/>
              </a:rPr>
              <a:t>:</a:t>
            </a:r>
          </a:p>
          <a:p>
            <a:pPr>
              <a:buNone/>
            </a:pPr>
            <a:endParaRPr lang="tr-TR" sz="2200" dirty="0" smtClean="0">
              <a:latin typeface="Arial" pitchFamily="34" charset="0"/>
              <a:cs typeface="Arial" pitchFamily="34" charset="0"/>
            </a:endParaRPr>
          </a:p>
          <a:p>
            <a:r>
              <a:rPr lang="tr-TR" sz="2200" dirty="0" smtClean="0">
                <a:latin typeface="Arial" pitchFamily="34" charset="0"/>
                <a:cs typeface="Arial" pitchFamily="34" charset="0"/>
              </a:rPr>
              <a:t> </a:t>
            </a:r>
            <a:r>
              <a:rPr lang="tr-TR" sz="2200" dirty="0" smtClean="0">
                <a:latin typeface="Arial" pitchFamily="34" charset="0"/>
                <a:cs typeface="Arial" pitchFamily="34" charset="0"/>
              </a:rPr>
              <a:t>Kullanıcıların bazı kritik tabloların sadece belli sütunlarını veya satırlarını görmesi istenildiğinde,</a:t>
            </a:r>
          </a:p>
          <a:p>
            <a:r>
              <a:rPr lang="tr-TR" sz="2200" dirty="0" smtClean="0">
                <a:latin typeface="Arial" pitchFamily="34" charset="0"/>
                <a:cs typeface="Arial" pitchFamily="34" charset="0"/>
              </a:rPr>
              <a:t> </a:t>
            </a:r>
            <a:r>
              <a:rPr lang="tr-TR" sz="2200" dirty="0" smtClean="0">
                <a:latin typeface="Arial" pitchFamily="34" charset="0"/>
                <a:cs typeface="Arial" pitchFamily="34" charset="0"/>
              </a:rPr>
              <a:t>Kullanıcıların, çeşitli birim dönüşümlerinden geçmiş değerler görmeleri gerektiğinde,</a:t>
            </a:r>
          </a:p>
          <a:p>
            <a:r>
              <a:rPr lang="tr-TR" sz="2200" dirty="0" smtClean="0">
                <a:latin typeface="Arial" pitchFamily="34" charset="0"/>
                <a:cs typeface="Arial" pitchFamily="34" charset="0"/>
              </a:rPr>
              <a:t>Hâlihazırdaki </a:t>
            </a:r>
            <a:r>
              <a:rPr lang="tr-TR" sz="2200" dirty="0" smtClean="0">
                <a:latin typeface="Arial" pitchFamily="34" charset="0"/>
                <a:cs typeface="Arial" pitchFamily="34" charset="0"/>
              </a:rPr>
              <a:t>tablolarda var olan verilerin başka bir tablo formatında sunulması gerektiğinde,</a:t>
            </a:r>
          </a:p>
          <a:p>
            <a:r>
              <a:rPr lang="tr-TR" sz="2200" dirty="0" smtClean="0">
                <a:latin typeface="Arial" pitchFamily="34" charset="0"/>
                <a:cs typeface="Arial" pitchFamily="34" charset="0"/>
              </a:rPr>
              <a:t>Çok </a:t>
            </a:r>
            <a:r>
              <a:rPr lang="tr-TR" sz="2200" dirty="0" smtClean="0">
                <a:latin typeface="Arial" pitchFamily="34" charset="0"/>
                <a:cs typeface="Arial" pitchFamily="34" charset="0"/>
              </a:rPr>
              <a:t>karmaşık sorguları basitleştirmek için,</a:t>
            </a:r>
          </a:p>
          <a:p>
            <a:pPr>
              <a:buNone/>
            </a:pPr>
            <a:endParaRPr lang="tr-TR"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20568" y="836712"/>
            <a:ext cx="8255888" cy="5256584"/>
          </a:xfrm>
        </p:spPr>
        <p:style>
          <a:lnRef idx="1">
            <a:schemeClr val="accent3"/>
          </a:lnRef>
          <a:fillRef idx="2">
            <a:schemeClr val="accent3"/>
          </a:fillRef>
          <a:effectRef idx="1">
            <a:schemeClr val="accent3"/>
          </a:effectRef>
          <a:fontRef idx="minor">
            <a:schemeClr val="dk1"/>
          </a:fontRef>
        </p:style>
        <p:txBody>
          <a:bodyPr>
            <a:noAutofit/>
          </a:bodyPr>
          <a:lstStyle/>
          <a:p>
            <a:pPr>
              <a:buNone/>
            </a:pPr>
            <a:r>
              <a:rPr lang="tr-TR" sz="2400" dirty="0" smtClean="0">
                <a:latin typeface="Arial" pitchFamily="34" charset="0"/>
                <a:cs typeface="Arial" pitchFamily="34" charset="0"/>
              </a:rPr>
              <a:t>	</a:t>
            </a:r>
            <a:r>
              <a:rPr lang="tr-TR" sz="2400" dirty="0" smtClean="0">
                <a:solidFill>
                  <a:srgbClr val="C00000"/>
                </a:solidFill>
                <a:latin typeface="Arial" pitchFamily="34" charset="0"/>
                <a:cs typeface="Arial" pitchFamily="34" charset="0"/>
              </a:rPr>
              <a:t>Örneğin</a:t>
            </a:r>
            <a:r>
              <a:rPr lang="tr-TR" sz="2400" dirty="0" smtClean="0">
                <a:latin typeface="Arial" pitchFamily="34" charset="0"/>
                <a:cs typeface="Arial" pitchFamily="34" charset="0"/>
              </a:rPr>
              <a:t> </a:t>
            </a:r>
            <a:r>
              <a:rPr lang="tr-TR" sz="2400" dirty="0" smtClean="0">
                <a:latin typeface="Arial" pitchFamily="34" charset="0"/>
                <a:cs typeface="Arial" pitchFamily="34" charset="0"/>
              </a:rPr>
              <a:t>Kitap tablosunda sadece Bilgi Teknolojileri türündeki kitapların yer alacağı bir VIEW şu şekilde oluşturulabilir</a:t>
            </a:r>
            <a:r>
              <a:rPr lang="tr-TR" sz="2400" dirty="0" smtClean="0">
                <a:latin typeface="Arial" pitchFamily="34" charset="0"/>
                <a:cs typeface="Arial" pitchFamily="34" charset="0"/>
              </a:rPr>
              <a:t>:</a:t>
            </a:r>
          </a:p>
          <a:p>
            <a:pPr>
              <a:buNone/>
            </a:pPr>
            <a:endParaRPr lang="tr-TR" sz="2400" dirty="0" smtClean="0">
              <a:latin typeface="Arial" pitchFamily="34" charset="0"/>
              <a:cs typeface="Arial" pitchFamily="34" charset="0"/>
            </a:endParaRPr>
          </a:p>
          <a:p>
            <a:pPr>
              <a:buNone/>
            </a:pPr>
            <a:r>
              <a:rPr lang="tr-TR" sz="2400" dirty="0" smtClean="0">
                <a:solidFill>
                  <a:srgbClr val="0000FF"/>
                </a:solidFill>
                <a:latin typeface="Arial" pitchFamily="34" charset="0"/>
                <a:cs typeface="Arial" pitchFamily="34" charset="0"/>
              </a:rPr>
              <a:t>CREATE VIEW </a:t>
            </a:r>
            <a:r>
              <a:rPr lang="tr-TR" sz="2400" dirty="0" err="1" smtClean="0">
                <a:latin typeface="Arial" pitchFamily="34" charset="0"/>
                <a:cs typeface="Arial" pitchFamily="34" charset="0"/>
              </a:rPr>
              <a:t>view</a:t>
            </a:r>
            <a:r>
              <a:rPr lang="tr-TR" sz="2400" dirty="0" smtClean="0">
                <a:latin typeface="Arial" pitchFamily="34" charset="0"/>
                <a:cs typeface="Arial" pitchFamily="34" charset="0"/>
              </a:rPr>
              <a:t>_adi [(</a:t>
            </a:r>
            <a:r>
              <a:rPr lang="tr-TR" sz="2400" dirty="0" smtClean="0">
                <a:latin typeface="Arial" pitchFamily="34" charset="0"/>
                <a:cs typeface="Arial" pitchFamily="34" charset="0"/>
              </a:rPr>
              <a:t>kolon1,kolon2</a:t>
            </a:r>
            <a:r>
              <a:rPr lang="tr-TR" sz="2400" dirty="0" smtClean="0">
                <a:latin typeface="Arial" pitchFamily="34" charset="0"/>
                <a:cs typeface="Arial" pitchFamily="34" charset="0"/>
              </a:rPr>
              <a:t>...)] </a:t>
            </a:r>
            <a:r>
              <a:rPr lang="tr-TR" sz="2400" dirty="0" smtClean="0">
                <a:solidFill>
                  <a:srgbClr val="0000FF"/>
                </a:solidFill>
                <a:latin typeface="Arial" pitchFamily="34" charset="0"/>
                <a:cs typeface="Arial" pitchFamily="34" charset="0"/>
              </a:rPr>
              <a:t>AS</a:t>
            </a:r>
          </a:p>
          <a:p>
            <a:pPr>
              <a:buNone/>
            </a:pPr>
            <a:r>
              <a:rPr lang="tr-TR" sz="2400" dirty="0" smtClean="0">
                <a:solidFill>
                  <a:srgbClr val="0000FF"/>
                </a:solidFill>
                <a:latin typeface="Arial" pitchFamily="34" charset="0"/>
                <a:cs typeface="Arial" pitchFamily="34" charset="0"/>
              </a:rPr>
              <a:t>SELECT</a:t>
            </a:r>
            <a:r>
              <a:rPr lang="tr-TR" sz="2400" dirty="0" smtClean="0">
                <a:latin typeface="Arial" pitchFamily="34" charset="0"/>
                <a:cs typeface="Arial" pitchFamily="34" charset="0"/>
              </a:rPr>
              <a:t> tablo1.kolon_adi_1, tablo2.kolon_adi_1</a:t>
            </a:r>
          </a:p>
          <a:p>
            <a:pPr>
              <a:buNone/>
            </a:pPr>
            <a:r>
              <a:rPr lang="tr-TR" sz="2400" dirty="0" smtClean="0">
                <a:solidFill>
                  <a:srgbClr val="0000FF"/>
                </a:solidFill>
                <a:latin typeface="Arial" pitchFamily="34" charset="0"/>
                <a:cs typeface="Arial" pitchFamily="34" charset="0"/>
              </a:rPr>
              <a:t>FROM</a:t>
            </a:r>
            <a:r>
              <a:rPr lang="tr-TR" sz="2400" dirty="0" smtClean="0">
                <a:latin typeface="Arial" pitchFamily="34" charset="0"/>
                <a:cs typeface="Arial" pitchFamily="34" charset="0"/>
              </a:rPr>
              <a:t> tablo_adi_1, tablo_adi_2;</a:t>
            </a:r>
          </a:p>
          <a:p>
            <a:pPr>
              <a:buNone/>
            </a:pPr>
            <a:r>
              <a:rPr lang="tr-TR" sz="2400" b="1" dirty="0" smtClean="0">
                <a:latin typeface="Arial" pitchFamily="34" charset="0"/>
                <a:cs typeface="Arial" pitchFamily="34" charset="0"/>
              </a:rPr>
              <a:t> </a:t>
            </a:r>
            <a:endParaRPr lang="tr-TR" sz="2400" dirty="0" smtClean="0">
              <a:latin typeface="Arial" pitchFamily="34" charset="0"/>
              <a:cs typeface="Arial" pitchFamily="34" charset="0"/>
            </a:endParaRPr>
          </a:p>
          <a:p>
            <a:pPr>
              <a:buNone/>
            </a:pPr>
            <a:r>
              <a:rPr lang="tr-TR" sz="2400" b="1" dirty="0" smtClean="0">
                <a:solidFill>
                  <a:srgbClr val="C00000"/>
                </a:solidFill>
                <a:latin typeface="Arial" pitchFamily="34" charset="0"/>
                <a:cs typeface="Arial" pitchFamily="34" charset="0"/>
              </a:rPr>
              <a:t>Not:</a:t>
            </a:r>
            <a:r>
              <a:rPr lang="tr-TR" sz="2400" dirty="0" smtClean="0">
                <a:solidFill>
                  <a:srgbClr val="C00000"/>
                </a:solidFill>
                <a:latin typeface="Arial" pitchFamily="34" charset="0"/>
                <a:cs typeface="Arial" pitchFamily="34" charset="0"/>
              </a:rPr>
              <a:t> </a:t>
            </a:r>
            <a:r>
              <a:rPr lang="tr-TR" sz="2400" dirty="0" err="1" smtClean="0">
                <a:latin typeface="Arial" pitchFamily="34" charset="0"/>
                <a:cs typeface="Arial" pitchFamily="34" charset="0"/>
              </a:rPr>
              <a:t>MSAccess</a:t>
            </a:r>
            <a:r>
              <a:rPr lang="tr-TR" sz="2400" dirty="0" smtClean="0">
                <a:latin typeface="Arial" pitchFamily="34" charset="0"/>
                <a:cs typeface="Arial" pitchFamily="34" charset="0"/>
              </a:rPr>
              <a:t> ’de VIEW oluşturulamaz. </a:t>
            </a:r>
            <a:r>
              <a:rPr lang="tr-TR" sz="2400" dirty="0" err="1" smtClean="0">
                <a:latin typeface="Arial" pitchFamily="34" charset="0"/>
                <a:cs typeface="Arial" pitchFamily="34" charset="0"/>
              </a:rPr>
              <a:t>SQLServer</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SyBase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Oracle</a:t>
            </a:r>
            <a:r>
              <a:rPr lang="tr-TR" sz="2400" dirty="0" smtClean="0">
                <a:latin typeface="Arial" pitchFamily="34" charset="0"/>
                <a:cs typeface="Arial" pitchFamily="34" charset="0"/>
              </a:rPr>
              <a:t> gibi orta ve büyük ölçekli VTYS ’</a:t>
            </a:r>
            <a:r>
              <a:rPr lang="tr-TR" sz="2400" dirty="0" err="1" smtClean="0">
                <a:latin typeface="Arial" pitchFamily="34" charset="0"/>
                <a:cs typeface="Arial" pitchFamily="34" charset="0"/>
              </a:rPr>
              <a:t>lerde</a:t>
            </a:r>
            <a:r>
              <a:rPr lang="tr-TR" sz="2400" dirty="0" smtClean="0">
                <a:latin typeface="Arial" pitchFamily="34" charset="0"/>
                <a:cs typeface="Arial" pitchFamily="34" charset="0"/>
              </a:rPr>
              <a:t> oluşturulabilir.</a:t>
            </a:r>
          </a:p>
          <a:p>
            <a:pPr>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dirty="0" smtClean="0">
                <a:latin typeface="Arial" pitchFamily="34" charset="0"/>
                <a:cs typeface="Arial" pitchFamily="34" charset="0"/>
              </a:rPr>
              <a:t>3.8. </a:t>
            </a:r>
            <a:r>
              <a:rPr lang="tr-TR" dirty="0" err="1" smtClean="0">
                <a:latin typeface="Arial" pitchFamily="34" charset="0"/>
                <a:cs typeface="Arial" pitchFamily="34" charset="0"/>
              </a:rPr>
              <a:t>Joining</a:t>
            </a:r>
            <a:r>
              <a:rPr lang="tr-TR" dirty="0" smtClean="0">
                <a:latin typeface="Arial" pitchFamily="34" charset="0"/>
                <a:cs typeface="Arial" pitchFamily="34" charset="0"/>
              </a:rPr>
              <a:t> (ilişkilendirme</a:t>
            </a:r>
            <a:r>
              <a:rPr lang="tr-TR" dirty="0" smtClean="0">
                <a:latin typeface="Arial" pitchFamily="34" charset="0"/>
                <a:cs typeface="Arial" pitchFamily="34" charset="0"/>
              </a:rPr>
              <a:t>)</a:t>
            </a:r>
            <a:endParaRPr lang="tr-TR" dirty="0"/>
          </a:p>
        </p:txBody>
      </p:sp>
      <p:sp>
        <p:nvSpPr>
          <p:cNvPr id="3" name="2 İçerik Yer Tutucusu"/>
          <p:cNvSpPr>
            <a:spLocks noGrp="1"/>
          </p:cNvSpPr>
          <p:nvPr>
            <p:ph idx="1"/>
          </p:nvPr>
        </p:nvSpPr>
        <p:spPr>
          <a:xfrm>
            <a:off x="467544" y="1268760"/>
            <a:ext cx="8208912" cy="4968552"/>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tr-TR" sz="2400" dirty="0" smtClean="0">
                <a:latin typeface="Arial" pitchFamily="34" charset="0"/>
                <a:cs typeface="Arial" pitchFamily="34" charset="0"/>
              </a:rPr>
              <a:t>		</a:t>
            </a:r>
            <a:r>
              <a:rPr lang="tr-TR" sz="2400" b="1" dirty="0" smtClean="0">
                <a:latin typeface="Arial" pitchFamily="34" charset="0"/>
                <a:cs typeface="Arial" pitchFamily="34" charset="0"/>
              </a:rPr>
              <a:t> </a:t>
            </a:r>
            <a:r>
              <a:rPr lang="tr-TR" sz="2400" dirty="0" smtClean="0">
                <a:latin typeface="Arial" pitchFamily="34" charset="0"/>
                <a:cs typeface="Arial" pitchFamily="34" charset="0"/>
              </a:rPr>
              <a:t>İki </a:t>
            </a:r>
            <a:r>
              <a:rPr lang="tr-TR" sz="2400" dirty="0" smtClean="0">
                <a:latin typeface="Arial" pitchFamily="34" charset="0"/>
                <a:cs typeface="Arial" pitchFamily="34" charset="0"/>
              </a:rPr>
              <a:t>veya daha fazla tabloyu birlikte sorgulama işlemine </a:t>
            </a:r>
            <a:r>
              <a:rPr lang="tr-TR" sz="2400" dirty="0" err="1" smtClean="0">
                <a:latin typeface="Arial" pitchFamily="34" charset="0"/>
                <a:cs typeface="Arial" pitchFamily="34" charset="0"/>
              </a:rPr>
              <a:t>join</a:t>
            </a:r>
            <a:r>
              <a:rPr lang="tr-TR" sz="2400" dirty="0" smtClean="0">
                <a:latin typeface="Arial" pitchFamily="34" charset="0"/>
                <a:cs typeface="Arial" pitchFamily="34" charset="0"/>
              </a:rPr>
              <a:t> ismi verilir. İlişkisel veritabanının en temelinde birden fazla tablo üstünde birlikte işlem yapabilmek yatar. Bu sayede verilerin tekrarlanması önlenmiş olur ve sonuçta veri yönetimi kolaylaşır. Örneğin, Kitap tablosunda, Kitabın bir tekil numara ile listesini tutmak ve ödünç listesinde de bu Kitabın kim tarafından alındığının, geri getirilip getirilmediğinin kaydı tutulmaktadır. Bazen, bu iki tablodaki bilgilere de bir tek sorgu sonucu olarak ihtiyaç duyulabilir. </a:t>
            </a: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67544" y="1052736"/>
            <a:ext cx="8255888" cy="5112568"/>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tr-TR" sz="2400" dirty="0" smtClean="0">
                <a:latin typeface="Arial" pitchFamily="34" charset="0"/>
                <a:cs typeface="Arial" pitchFamily="34" charset="0"/>
              </a:rPr>
              <a:t>		</a:t>
            </a:r>
          </a:p>
          <a:p>
            <a:pPr>
              <a:buNone/>
            </a:pPr>
            <a:r>
              <a:rPr lang="tr-TR" sz="2400" dirty="0" smtClean="0">
                <a:latin typeface="Arial" pitchFamily="34" charset="0"/>
                <a:cs typeface="Arial" pitchFamily="34" charset="0"/>
              </a:rPr>
              <a:t>	</a:t>
            </a:r>
            <a:r>
              <a:rPr lang="tr-TR" sz="2400" b="1" dirty="0" smtClean="0">
                <a:solidFill>
                  <a:srgbClr val="C00000"/>
                </a:solidFill>
                <a:latin typeface="Arial" pitchFamily="34" charset="0"/>
                <a:cs typeface="Arial" pitchFamily="34" charset="0"/>
              </a:rPr>
              <a:t>Örneğin</a:t>
            </a:r>
            <a:r>
              <a:rPr lang="tr-TR" sz="2400" b="1" dirty="0" smtClean="0">
                <a:solidFill>
                  <a:srgbClr val="C00000"/>
                </a:solidFill>
                <a:latin typeface="Arial" pitchFamily="34" charset="0"/>
                <a:cs typeface="Arial" pitchFamily="34" charset="0"/>
              </a:rPr>
              <a:t>; </a:t>
            </a:r>
            <a:r>
              <a:rPr lang="tr-TR" sz="2400" dirty="0" smtClean="0">
                <a:latin typeface="Arial" pitchFamily="34" charset="0"/>
                <a:cs typeface="Arial" pitchFamily="34" charset="0"/>
              </a:rPr>
              <a:t>elimizde öyle bir sonuç olmalıdır ki, hangi kitabın kim tarafından ödünç alındığını bir listede görme ihtiyacı duyulsun. Bu iki tablo birbirine, </a:t>
            </a:r>
            <a:r>
              <a:rPr lang="tr-TR" sz="2400" dirty="0" err="1" smtClean="0">
                <a:latin typeface="Arial" pitchFamily="34" charset="0"/>
                <a:cs typeface="Arial" pitchFamily="34" charset="0"/>
              </a:rPr>
              <a:t>kitapNo</a:t>
            </a:r>
            <a:r>
              <a:rPr lang="tr-TR" sz="2400" dirty="0" smtClean="0">
                <a:latin typeface="Arial" pitchFamily="34" charset="0"/>
                <a:cs typeface="Arial" pitchFamily="34" charset="0"/>
              </a:rPr>
              <a:t> alanı ile bağlıdır. Çünkü ödünç verilen bir kitap hakkında detaylı bilgi edinilmek istenildiğinde, ödünç listesinden kitap numarasını alıp, daha sonra Kitap tablosundan aynı numarayı bulmak ve karşılığındaki kitap hakkındaki detayları görmek.</a:t>
            </a:r>
          </a:p>
          <a:p>
            <a:pPr>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92088"/>
          </a:xfrm>
        </p:spPr>
        <p:txBody>
          <a:bodyPr>
            <a:normAutofit/>
          </a:bodyPr>
          <a:lstStyle/>
          <a:p>
            <a:endParaRPr lang="tr-TR" dirty="0"/>
          </a:p>
        </p:txBody>
      </p:sp>
      <p:sp>
        <p:nvSpPr>
          <p:cNvPr id="3" name="2 İçerik Yer Tutucusu"/>
          <p:cNvSpPr>
            <a:spLocks noGrp="1"/>
          </p:cNvSpPr>
          <p:nvPr>
            <p:ph idx="1"/>
          </p:nvPr>
        </p:nvSpPr>
        <p:spPr>
          <a:xfrm>
            <a:off x="395536" y="908720"/>
            <a:ext cx="8280920" cy="5256584"/>
          </a:xfrm>
        </p:spPr>
        <p:style>
          <a:lnRef idx="2">
            <a:schemeClr val="accent6"/>
          </a:lnRef>
          <a:fillRef idx="1">
            <a:schemeClr val="lt1"/>
          </a:fillRef>
          <a:effectRef idx="0">
            <a:schemeClr val="accent6"/>
          </a:effectRef>
          <a:fontRef idx="minor">
            <a:schemeClr val="dk1"/>
          </a:fontRef>
        </p:style>
        <p:txBody>
          <a:bodyPr>
            <a:noAutofit/>
          </a:bodyPr>
          <a:lstStyle/>
          <a:p>
            <a:pPr>
              <a:buNone/>
            </a:pPr>
            <a:r>
              <a:rPr lang="tr-TR" sz="2400" dirty="0" smtClean="0">
                <a:latin typeface="Arial" pitchFamily="34" charset="0"/>
                <a:cs typeface="Arial" pitchFamily="34" charset="0"/>
              </a:rPr>
              <a:t>	-İstenildiğinde </a:t>
            </a:r>
            <a:r>
              <a:rPr lang="tr-TR" sz="2400" dirty="0" smtClean="0">
                <a:latin typeface="Arial" pitchFamily="34" charset="0"/>
                <a:cs typeface="Arial" pitchFamily="34" charset="0"/>
              </a:rPr>
              <a:t>toplanan bilgilerin tümü veya istenilen özelliklere uyanları görüntülenebilir, yazdırılabilir hatta bilgilerinden yeni bilgiler üretilerek bunlar çeşitli amaçlarla kullanılabilirler</a:t>
            </a:r>
            <a:r>
              <a:rPr lang="tr-TR" sz="2400" dirty="0" smtClean="0">
                <a:latin typeface="Arial" pitchFamily="34" charset="0"/>
                <a:cs typeface="Arial" pitchFamily="34" charset="0"/>
              </a:rPr>
              <a:t>.</a:t>
            </a:r>
          </a:p>
          <a:p>
            <a:pPr>
              <a:buNone/>
            </a:pPr>
            <a:endParaRPr lang="tr-TR" sz="900" dirty="0" smtClean="0">
              <a:latin typeface="Arial" pitchFamily="34" charset="0"/>
              <a:cs typeface="Arial" pitchFamily="34" charset="0"/>
            </a:endParaRPr>
          </a:p>
          <a:p>
            <a:pPr>
              <a:buNone/>
            </a:pPr>
            <a:r>
              <a:rPr lang="tr-TR" sz="2400" dirty="0" smtClean="0">
                <a:latin typeface="Arial" pitchFamily="34" charset="0"/>
                <a:cs typeface="Arial" pitchFamily="34" charset="0"/>
              </a:rPr>
              <a:t>	-Veriler </a:t>
            </a:r>
            <a:r>
              <a:rPr lang="tr-TR" sz="2400" dirty="0" smtClean="0">
                <a:latin typeface="Arial" pitchFamily="34" charset="0"/>
                <a:cs typeface="Arial" pitchFamily="34" charset="0"/>
              </a:rPr>
              <a:t>fiziksel hafızada Veri Dosyaları (</a:t>
            </a:r>
            <a:r>
              <a:rPr lang="tr-TR" sz="2400" dirty="0" err="1" smtClean="0">
                <a:latin typeface="Arial" pitchFamily="34" charset="0"/>
                <a:cs typeface="Arial" pitchFamily="34" charset="0"/>
              </a:rPr>
              <a:t>DataFiles</a:t>
            </a:r>
            <a:r>
              <a:rPr lang="tr-TR" sz="2400" dirty="0" smtClean="0">
                <a:latin typeface="Arial" pitchFamily="34" charset="0"/>
                <a:cs typeface="Arial" pitchFamily="34" charset="0"/>
              </a:rPr>
              <a:t>) halinde saklanırlar. Dosya, bilgisayarların bilgileri birbirinden ayırarak saklamak için kullandığı temel bilgi depolama yapısıdır. Bir dosyada, birçok veri yer alabilir. Bir personel otomasyonu ele alınacak olursa, personel ile ilgili bilgiler, personelin çalıştığı birimler, meslekleri, aldığı maaş ile ilgili bilgiler aynı veri dosyasında ama farklı tablolar içerisinde yer alabilirler.</a:t>
            </a:r>
          </a:p>
          <a:p>
            <a:pPr>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dirty="0" smtClean="0"/>
              <a:t>3.2. Tablo ve Elemanları:</a:t>
            </a:r>
            <a:endParaRPr lang="tr-TR" dirty="0"/>
          </a:p>
        </p:txBody>
      </p:sp>
      <p:sp>
        <p:nvSpPr>
          <p:cNvPr id="3" name="2 İçerik Yer Tutucusu"/>
          <p:cNvSpPr>
            <a:spLocks noGrp="1"/>
          </p:cNvSpPr>
          <p:nvPr>
            <p:ph idx="1"/>
          </p:nvPr>
        </p:nvSpPr>
        <p:spPr>
          <a:xfrm>
            <a:off x="467544" y="1340768"/>
            <a:ext cx="8255888" cy="4968552"/>
          </a:xfrm>
        </p:spPr>
        <p:style>
          <a:lnRef idx="2">
            <a:schemeClr val="accent4"/>
          </a:lnRef>
          <a:fillRef idx="1">
            <a:schemeClr val="lt1"/>
          </a:fillRef>
          <a:effectRef idx="0">
            <a:schemeClr val="accent4"/>
          </a:effectRef>
          <a:fontRef idx="minor">
            <a:schemeClr val="dk1"/>
          </a:fontRef>
        </p:style>
        <p:txBody>
          <a:bodyPr>
            <a:noAutofit/>
          </a:bodyPr>
          <a:lstStyle/>
          <a:p>
            <a:pPr algn="just">
              <a:buNone/>
            </a:pPr>
            <a:r>
              <a:rPr lang="tr-TR" sz="2200" dirty="0" smtClean="0">
                <a:latin typeface="Arial" pitchFamily="34" charset="0"/>
                <a:cs typeface="Arial" pitchFamily="34" charset="0"/>
              </a:rPr>
              <a:t>		Tablo </a:t>
            </a:r>
            <a:r>
              <a:rPr lang="tr-TR" sz="2200" dirty="0" smtClean="0">
                <a:latin typeface="Arial" pitchFamily="34" charset="0"/>
                <a:cs typeface="Arial" pitchFamily="34" charset="0"/>
              </a:rPr>
              <a:t>verilerin satırlar (</a:t>
            </a:r>
            <a:r>
              <a:rPr lang="tr-TR" sz="2200" dirty="0" err="1" smtClean="0">
                <a:latin typeface="Arial" pitchFamily="34" charset="0"/>
                <a:cs typeface="Arial" pitchFamily="34" charset="0"/>
              </a:rPr>
              <a:t>row</a:t>
            </a:r>
            <a:r>
              <a:rPr lang="tr-TR" sz="2200" dirty="0" smtClean="0">
                <a:latin typeface="Arial" pitchFamily="34" charset="0"/>
                <a:cs typeface="Arial" pitchFamily="34" charset="0"/>
              </a:rPr>
              <a:t>) ve sütunlar (</a:t>
            </a:r>
            <a:r>
              <a:rPr lang="tr-TR" sz="2200" dirty="0" err="1" smtClean="0">
                <a:latin typeface="Arial" pitchFamily="34" charset="0"/>
                <a:cs typeface="Arial" pitchFamily="34" charset="0"/>
              </a:rPr>
              <a:t>colomn</a:t>
            </a:r>
            <a:r>
              <a:rPr lang="tr-TR" sz="2200" dirty="0" smtClean="0">
                <a:latin typeface="Arial" pitchFamily="34" charset="0"/>
                <a:cs typeface="Arial" pitchFamily="34" charset="0"/>
              </a:rPr>
              <a:t>) halinde düzenlenmesiyle oluşan veri grubudur. Veritabanları bir veya daha fazla tablodan oluşurlar. Tablolar arasında ilişkiler düzenlenebilir. Tablonun satırlarındaki her bir bilgi kayıt (</a:t>
            </a:r>
            <a:r>
              <a:rPr lang="tr-TR" sz="2200" dirty="0" err="1" smtClean="0">
                <a:latin typeface="Arial" pitchFamily="34" charset="0"/>
                <a:cs typeface="Arial" pitchFamily="34" charset="0"/>
              </a:rPr>
              <a:t>record</a:t>
            </a:r>
            <a:r>
              <a:rPr lang="tr-TR" sz="2200" dirty="0" smtClean="0">
                <a:latin typeface="Arial" pitchFamily="34" charset="0"/>
                <a:cs typeface="Arial" pitchFamily="34" charset="0"/>
              </a:rPr>
              <a:t>), sütunlar ise alan (</a:t>
            </a:r>
            <a:r>
              <a:rPr lang="tr-TR" sz="2200" dirty="0" err="1" smtClean="0">
                <a:latin typeface="Arial" pitchFamily="34" charset="0"/>
                <a:cs typeface="Arial" pitchFamily="34" charset="0"/>
              </a:rPr>
              <a:t>field</a:t>
            </a:r>
            <a:r>
              <a:rPr lang="tr-TR" sz="2200" dirty="0" smtClean="0">
                <a:latin typeface="Arial" pitchFamily="34" charset="0"/>
                <a:cs typeface="Arial" pitchFamily="34" charset="0"/>
              </a:rPr>
              <a:t>) olarak isimlendirilir. Bir tabloda yer alan her bir kayıt bir satıra karşılık gelir</a:t>
            </a:r>
            <a:r>
              <a:rPr lang="tr-TR" sz="2200" dirty="0" smtClean="0">
                <a:latin typeface="Arial" pitchFamily="34" charset="0"/>
                <a:cs typeface="Arial" pitchFamily="34" charset="0"/>
              </a:rPr>
              <a:t>.</a:t>
            </a:r>
          </a:p>
          <a:p>
            <a:pPr algn="just">
              <a:buNone/>
            </a:pPr>
            <a:r>
              <a:rPr lang="tr-TR" sz="2200" dirty="0" smtClean="0">
                <a:latin typeface="Arial" pitchFamily="34" charset="0"/>
                <a:cs typeface="Arial" pitchFamily="34" charset="0"/>
              </a:rPr>
              <a:t>	</a:t>
            </a:r>
            <a:r>
              <a:rPr lang="tr-TR" sz="2200" b="1" dirty="0" smtClean="0">
                <a:solidFill>
                  <a:srgbClr val="FF0000"/>
                </a:solidFill>
                <a:latin typeface="Arial" pitchFamily="34" charset="0"/>
                <a:cs typeface="Arial" pitchFamily="34" charset="0"/>
              </a:rPr>
              <a:t> </a:t>
            </a:r>
            <a:r>
              <a:rPr lang="tr-TR" sz="2200" b="1" dirty="0" smtClean="0">
                <a:solidFill>
                  <a:srgbClr val="FF0000"/>
                </a:solidFill>
                <a:latin typeface="Arial" pitchFamily="34" charset="0"/>
                <a:cs typeface="Arial" pitchFamily="34" charset="0"/>
              </a:rPr>
              <a:t>Örneğin </a:t>
            </a:r>
            <a:r>
              <a:rPr lang="tr-TR" sz="2200" dirty="0" smtClean="0">
                <a:latin typeface="Arial" pitchFamily="34" charset="0"/>
                <a:cs typeface="Arial" pitchFamily="34" charset="0"/>
              </a:rPr>
              <a:t>personel listesi (yani personel tablosunu) ele alınacak olursa, her bir satırda bir personele ait bilgiler yer alır. Sütunlardaki alanlar (</a:t>
            </a:r>
            <a:r>
              <a:rPr lang="tr-TR" sz="2200" dirty="0" err="1" smtClean="0">
                <a:latin typeface="Arial" pitchFamily="34" charset="0"/>
                <a:cs typeface="Arial" pitchFamily="34" charset="0"/>
              </a:rPr>
              <a:t>Field</a:t>
            </a:r>
            <a:r>
              <a:rPr lang="tr-TR" sz="2200" dirty="0" smtClean="0">
                <a:latin typeface="Arial" pitchFamily="34" charset="0"/>
                <a:cs typeface="Arial" pitchFamily="34" charset="0"/>
              </a:rPr>
              <a:t>) ise yapılandırılmış bilginin her bir kısmını saklamak üzere yapılan tanımlamadır. Bir personele ait bilgilerin her biri sütunlarda tutulur.</a:t>
            </a:r>
            <a:endParaRPr lang="tr-TR"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39552" y="980728"/>
            <a:ext cx="8183880" cy="5040560"/>
          </a:xfrm>
        </p:spPr>
        <p:style>
          <a:lnRef idx="2">
            <a:schemeClr val="accent4"/>
          </a:lnRef>
          <a:fillRef idx="1">
            <a:schemeClr val="lt1"/>
          </a:fillRef>
          <a:effectRef idx="0">
            <a:schemeClr val="accent4"/>
          </a:effectRef>
          <a:fontRef idx="minor">
            <a:schemeClr val="dk1"/>
          </a:fontRef>
        </p:style>
        <p:txBody>
          <a:bodyPr>
            <a:noAutofit/>
          </a:bodyPr>
          <a:lstStyle/>
          <a:p>
            <a:pPr algn="just"/>
            <a:r>
              <a:rPr lang="tr-TR" sz="2400" dirty="0" smtClean="0">
                <a:latin typeface="Arial" pitchFamily="34" charset="0"/>
                <a:cs typeface="Arial" pitchFamily="34" charset="0"/>
              </a:rPr>
              <a:t>Personelin </a:t>
            </a:r>
            <a:r>
              <a:rPr lang="tr-TR" sz="2400" dirty="0" smtClean="0">
                <a:latin typeface="Arial" pitchFamily="34" charset="0"/>
                <a:cs typeface="Arial" pitchFamily="34" charset="0"/>
              </a:rPr>
              <a:t>sicil numarası, adı, soyadı, çalıştığı birim, doğum tarihi gibi bilgilerin her biri bir sütun alanıdır. Her bir alan, yapılandırılmış verinin bir birimini tutmak üzere tanımlanır. Her bir sütunun adı ile birlikte diğer bilgilerinin (en fazla kaç birimlik bilgi bu hücrede saklanabilecek, ne tür bilgi saklanacak vs.) ortaya koyduğu tanıma alan denir. Herhangi bir veritabanı programında çalışmaya başlamadan önce yapılacak işe uygun veri tabanı tasarımı yapılmalıdır. Bu işin en önemli </a:t>
            </a:r>
            <a:r>
              <a:rPr lang="tr-TR" sz="2400" dirty="0" smtClean="0">
                <a:latin typeface="Arial" pitchFamily="34" charset="0"/>
                <a:cs typeface="Arial" pitchFamily="34" charset="0"/>
              </a:rPr>
              <a:t>aşamasıdır.</a:t>
            </a:r>
          </a:p>
          <a:p>
            <a:pPr>
              <a:buNone/>
            </a:pPr>
            <a:endParaRPr lang="tr-TR" sz="9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67544" y="1124744"/>
            <a:ext cx="8255888" cy="4968552"/>
          </a:xfrm>
        </p:spPr>
        <p:style>
          <a:lnRef idx="2">
            <a:schemeClr val="accent4"/>
          </a:lnRef>
          <a:fillRef idx="1">
            <a:schemeClr val="lt1"/>
          </a:fillRef>
          <a:effectRef idx="0">
            <a:schemeClr val="accent4"/>
          </a:effectRef>
          <a:fontRef idx="minor">
            <a:schemeClr val="dk1"/>
          </a:fontRef>
        </p:style>
        <p:txBody>
          <a:bodyPr>
            <a:noAutofit/>
          </a:bodyPr>
          <a:lstStyle/>
          <a:p>
            <a:pPr algn="just"/>
            <a:r>
              <a:rPr lang="tr-TR" sz="2400" dirty="0" smtClean="0">
                <a:latin typeface="Arial" pitchFamily="34" charset="0"/>
                <a:cs typeface="Arial" pitchFamily="34" charset="0"/>
              </a:rPr>
              <a:t>Başlangıçta iyi tasarlanmayan bir veritabanı ileride geriye dönüşü olmayan verimsiz bir bilgi yığınına dönüşebilir. En basit hali ile veritabanı tasarımında; hangi tabloların olacağı, bu tablolarda hangi alanların olacağı, tablolar arasındaki alan ilişkilerinin neler olacağı ve alanlara ait özelliklerin tanımlanması yapılır. Alan özelliklerinde alan adı, alan tipi, alanın uzunluğu, alanın varsayılan değeri, bu alana yazılacak verilerin geçerlilik koşulları başlangıçta tasarlanması gerekir.</a:t>
            </a: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323528" y="908720"/>
            <a:ext cx="8424936" cy="5040560"/>
          </a:xfrm>
        </p:spPr>
        <p:style>
          <a:lnRef idx="2">
            <a:schemeClr val="accent4"/>
          </a:lnRef>
          <a:fillRef idx="1">
            <a:schemeClr val="lt1"/>
          </a:fillRef>
          <a:effectRef idx="0">
            <a:schemeClr val="accent4"/>
          </a:effectRef>
          <a:fontRef idx="minor">
            <a:schemeClr val="dk1"/>
          </a:fontRef>
        </p:style>
        <p:txBody>
          <a:bodyPr>
            <a:noAutofit/>
          </a:bodyPr>
          <a:lstStyle/>
          <a:p>
            <a:pPr algn="just"/>
            <a:r>
              <a:rPr lang="tr-TR" sz="2400" dirty="0" smtClean="0">
                <a:latin typeface="Arial" pitchFamily="34" charset="0"/>
                <a:cs typeface="Arial" pitchFamily="34" charset="0"/>
              </a:rPr>
              <a:t>Veritabanının </a:t>
            </a:r>
            <a:r>
              <a:rPr lang="tr-TR" sz="2400" dirty="0" smtClean="0">
                <a:latin typeface="Arial" pitchFamily="34" charset="0"/>
                <a:cs typeface="Arial" pitchFamily="34" charset="0"/>
              </a:rPr>
              <a:t>en önemli bileşeni tablodur. Her veritabanında en az bir tablo bulunur. Veritabanı işlemlerinde önce tablo/tablolar tanımlanır. Daha sonra tablolara kaydedilecek bilgilerin neler olacağı ve bu bilgilere ait özellikler tanımlanır. Personelin sicil numarası ve bunun sayılardan oluşması, personelin adı soyadı ve bunun harflerden oluşması gibi. Tanımlamalar bittikten sonra tablodaki bu alanlara ait gerçek bilgiler yazılır. Yazılan bu bilgiler tablolarda tutulur. </a:t>
            </a:r>
          </a:p>
          <a:p>
            <a:pPr algn="just">
              <a:buNone/>
            </a:pP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endParaRPr lang="tr-TR" dirty="0"/>
          </a:p>
        </p:txBody>
      </p:sp>
      <p:sp>
        <p:nvSpPr>
          <p:cNvPr id="3" name="2 İçerik Yer Tutucusu"/>
          <p:cNvSpPr>
            <a:spLocks noGrp="1"/>
          </p:cNvSpPr>
          <p:nvPr>
            <p:ph idx="1"/>
          </p:nvPr>
        </p:nvSpPr>
        <p:spPr>
          <a:xfrm>
            <a:off x="467544" y="1196752"/>
            <a:ext cx="8255888" cy="4824536"/>
          </a:xfrm>
        </p:spPr>
        <p:style>
          <a:lnRef idx="2">
            <a:schemeClr val="accent4"/>
          </a:lnRef>
          <a:fillRef idx="1">
            <a:schemeClr val="lt1"/>
          </a:fillRef>
          <a:effectRef idx="0">
            <a:schemeClr val="accent4"/>
          </a:effectRef>
          <a:fontRef idx="minor">
            <a:schemeClr val="dk1"/>
          </a:fontRef>
        </p:style>
        <p:txBody>
          <a:bodyPr>
            <a:noAutofit/>
          </a:bodyPr>
          <a:lstStyle/>
          <a:p>
            <a:r>
              <a:rPr lang="tr-TR" sz="2400" dirty="0" smtClean="0">
                <a:latin typeface="Arial" pitchFamily="34" charset="0"/>
                <a:cs typeface="Arial" pitchFamily="34" charset="0"/>
              </a:rPr>
              <a:t>Kayıt ile satır arasındaki temel fark, kayıt ile kastedilen yapının sütunlar hakkındaki bilgileri de içermesidir. Tablolara girilmiş bilgilerden belirli şartlara uyanların liste şeklinde alınmasına sorgu</a:t>
            </a:r>
            <a:r>
              <a:rPr lang="tr-TR" sz="2400" b="1" dirty="0" smtClean="0">
                <a:latin typeface="Arial" pitchFamily="34" charset="0"/>
                <a:cs typeface="Arial" pitchFamily="34" charset="0"/>
              </a:rPr>
              <a:t> </a:t>
            </a:r>
            <a:r>
              <a:rPr lang="tr-TR" sz="2400" dirty="0" smtClean="0">
                <a:latin typeface="Arial" pitchFamily="34" charset="0"/>
                <a:cs typeface="Arial" pitchFamily="34" charset="0"/>
              </a:rPr>
              <a:t>adı verilir. Tablolardan gerektiğinde sorgulamalar yapılabilir. Değişik amaçlara göre sorgular hazırlanarak tablodaki bilgilerin tümü, bir kısmı veya belirli şartı sağlayanların listesi alınabilir. </a:t>
            </a:r>
            <a:r>
              <a:rPr lang="tr-TR" sz="2400" b="1" dirty="0" smtClean="0">
                <a:solidFill>
                  <a:srgbClr val="FF0000"/>
                </a:solidFill>
                <a:latin typeface="Arial" pitchFamily="34" charset="0"/>
                <a:cs typeface="Arial" pitchFamily="34" charset="0"/>
              </a:rPr>
              <a:t>Örneğin; </a:t>
            </a:r>
            <a:r>
              <a:rPr lang="tr-TR" sz="2400" dirty="0" smtClean="0">
                <a:latin typeface="Arial" pitchFamily="34" charset="0"/>
                <a:cs typeface="Arial" pitchFamily="34" charset="0"/>
              </a:rPr>
              <a:t>muhasebe bölümünde çalışan personelin listesi gibi.</a:t>
            </a: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792088"/>
          </a:xfrm>
        </p:spPr>
        <p:txBody>
          <a:bodyPr>
            <a:normAutofit/>
          </a:bodyPr>
          <a:lstStyle/>
          <a:p>
            <a:r>
              <a:rPr lang="tr-TR" dirty="0" smtClean="0"/>
              <a:t>3.3. Veri Tipi (Data </a:t>
            </a:r>
            <a:r>
              <a:rPr lang="tr-TR" dirty="0" err="1" smtClean="0"/>
              <a:t>Type</a:t>
            </a:r>
            <a:r>
              <a:rPr lang="tr-TR" dirty="0" smtClean="0"/>
              <a:t>):</a:t>
            </a:r>
            <a:endParaRPr lang="tr-TR" dirty="0"/>
          </a:p>
        </p:txBody>
      </p:sp>
      <p:sp>
        <p:nvSpPr>
          <p:cNvPr id="3" name="2 İçerik Yer Tutucusu"/>
          <p:cNvSpPr>
            <a:spLocks noGrp="1"/>
          </p:cNvSpPr>
          <p:nvPr>
            <p:ph idx="1"/>
          </p:nvPr>
        </p:nvSpPr>
        <p:spPr>
          <a:xfrm>
            <a:off x="467544" y="1196752"/>
            <a:ext cx="8255888" cy="4968552"/>
          </a:xfrm>
        </p:spPr>
        <p:style>
          <a:lnRef idx="2">
            <a:schemeClr val="accent3"/>
          </a:lnRef>
          <a:fillRef idx="1">
            <a:schemeClr val="lt1"/>
          </a:fillRef>
          <a:effectRef idx="0">
            <a:schemeClr val="accent3"/>
          </a:effectRef>
          <a:fontRef idx="minor">
            <a:schemeClr val="dk1"/>
          </a:fontRef>
        </p:style>
        <p:txBody>
          <a:bodyPr>
            <a:noAutofit/>
          </a:bodyPr>
          <a:lstStyle/>
          <a:p>
            <a:pPr algn="just"/>
            <a:r>
              <a:rPr lang="tr-TR" sz="2400" dirty="0" smtClean="0">
                <a:latin typeface="Arial" pitchFamily="34" charset="0"/>
                <a:cs typeface="Arial" pitchFamily="34" charset="0"/>
              </a:rPr>
              <a:t>Bilgisayar</a:t>
            </a:r>
            <a:r>
              <a:rPr lang="tr-TR" sz="2400" dirty="0" smtClean="0">
                <a:latin typeface="Arial" pitchFamily="34" charset="0"/>
                <a:cs typeface="Arial" pitchFamily="34" charset="0"/>
              </a:rPr>
              <a:t>, kayıtları tablolarda yapısal olarak tutarken, onların yapıları hakkında fikir sahibi olabilmek için bazı özelliklerinin önceden tanımlanması gerekir. Örneğin, personel sicil numarası alanının mutlaka bir tam sayıdan oluşacağı, personel ad ve soyadının harflerden oluşacağı, personelin çalıştığı bölümün harf ya da rakamlardan oluşacağı, personelin doğum tarihinin tarih bilgilerinden oluşacağı gibi. Bir veritabanı oluşturulurken, önce tablolar ve sonrada bu tablodaki her bir alanın veri tiplerinin ne olacağı tanımlanmak zorundadır. </a:t>
            </a:r>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Çok fazla dosya var tasarım şablonu">
  <a:themeElements>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Teması">
      <a:majorFont>
        <a:latin typeface="Trebuchet MS"/>
        <a:ea typeface=""/>
        <a:cs typeface=""/>
      </a:majorFont>
      <a:minorFont>
        <a:latin typeface="Trebuchet MS"/>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is Temas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is Temas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is Temas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is Temas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is Temas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is Temas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is Temas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is Temas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4">
  <a:themeElements>
    <a:clrScheme name="Görünüş">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Görünüş">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Çok fazla dosya var tasarım şablonu</Template>
  <TotalTime>147</TotalTime>
  <Words>1082</Words>
  <PresentationFormat>Ekran Gösterisi (4:3)</PresentationFormat>
  <Paragraphs>191</Paragraphs>
  <Slides>28</Slides>
  <Notes>0</Notes>
  <HiddenSlides>0</HiddenSlides>
  <MMClips>0</MMClips>
  <ScaleCrop>false</ScaleCrop>
  <HeadingPairs>
    <vt:vector size="4" baseType="variant">
      <vt:variant>
        <vt:lpstr>Tema</vt:lpstr>
      </vt:variant>
      <vt:variant>
        <vt:i4>2</vt:i4>
      </vt:variant>
      <vt:variant>
        <vt:lpstr>Slayt Başlıkları</vt:lpstr>
      </vt:variant>
      <vt:variant>
        <vt:i4>28</vt:i4>
      </vt:variant>
    </vt:vector>
  </HeadingPairs>
  <TitlesOfParts>
    <vt:vector size="30" baseType="lpstr">
      <vt:lpstr>Çok fazla dosya var tasarım şablonu</vt:lpstr>
      <vt:lpstr>Tema4</vt:lpstr>
      <vt:lpstr>BÖLÜM 3</vt:lpstr>
      <vt:lpstr>3.1. Veritabanı (DataBase) :</vt:lpstr>
      <vt:lpstr>Slayt 3</vt:lpstr>
      <vt:lpstr>3.2. Tablo ve Elemanları:</vt:lpstr>
      <vt:lpstr>Slayt 5</vt:lpstr>
      <vt:lpstr>Slayt 6</vt:lpstr>
      <vt:lpstr>Slayt 7</vt:lpstr>
      <vt:lpstr>Slayt 8</vt:lpstr>
      <vt:lpstr>3.3. Veri Tipi (Data Type):</vt:lpstr>
      <vt:lpstr>Slayt 10</vt:lpstr>
      <vt:lpstr>Slayt 11</vt:lpstr>
      <vt:lpstr>Slayt 12</vt:lpstr>
      <vt:lpstr>Slayt 13</vt:lpstr>
      <vt:lpstr>Slayt 14</vt:lpstr>
      <vt:lpstr>Slayt 15</vt:lpstr>
      <vt:lpstr>Slayt 16</vt:lpstr>
      <vt:lpstr>3.4. Zorlayıcı (Constraint)</vt:lpstr>
      <vt:lpstr>Slayt 18</vt:lpstr>
      <vt:lpstr>3.5. Anahtar (Key)</vt:lpstr>
      <vt:lpstr>3.5.1.Primary Key (Birincil Anahtar) :</vt:lpstr>
      <vt:lpstr>Slayt 21</vt:lpstr>
      <vt:lpstr>3.5.2.Unique Key(Tekil Anahtar):</vt:lpstr>
      <vt:lpstr>3.5.3.Foreign Key (Yabancı Anahtar) :</vt:lpstr>
      <vt:lpstr>3.6.Index (İndeks)</vt:lpstr>
      <vt:lpstr>3.7. View (Görüntü):</vt:lpstr>
      <vt:lpstr>Slayt 26</vt:lpstr>
      <vt:lpstr>3.8. Joining (ilişkilendirme)</vt:lpstr>
      <vt:lpstr>Slayt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2012-05-10T06:04:26Z</dcterms:created>
  <dcterms:modified xsi:type="dcterms:W3CDTF">2012-05-10T08:32:09Z</dcterms:modified>
</cp:coreProperties>
</file>