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4" r:id="rId31"/>
    <p:sldId id="285" r:id="rId3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775DCB02-9BB8-47FD-8907-85C794F793BA}" styleName="Tema Uygulanmış Stil 1 - Vurgu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EC32B-E545-47D3-B6B3-5CA30FFAA372}" type="datetimeFigureOut">
              <a:rPr lang="tr-TR" smtClean="0"/>
              <a:t>20.05.2012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390776-31DC-43CF-9F5A-85BE50C8E4BD}"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69390776-31DC-43CF-9F5A-85BE50C8E4BD}" type="slidenum">
              <a:rPr lang="tr-TR" smtClean="0"/>
              <a:t>27</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26635" name="Picture 11" descr="scifair_front"/>
          <p:cNvPicPr>
            <a:picLocks noChangeAspect="1" noChangeArrowheads="1"/>
          </p:cNvPicPr>
          <p:nvPr/>
        </p:nvPicPr>
        <p:blipFill>
          <a:blip r:embed="rId2" cstate="print"/>
          <a:srcRect/>
          <a:stretch>
            <a:fillRect/>
          </a:stretch>
        </p:blipFill>
        <p:spPr bwMode="auto">
          <a:xfrm>
            <a:off x="-9525" y="-4763"/>
            <a:ext cx="9163050" cy="6867526"/>
          </a:xfrm>
          <a:prstGeom prst="rect">
            <a:avLst/>
          </a:prstGeom>
          <a:noFill/>
        </p:spPr>
      </p:pic>
      <p:sp>
        <p:nvSpPr>
          <p:cNvPr id="26626" name="Rectangle 2"/>
          <p:cNvSpPr>
            <a:spLocks noGrp="1" noChangeArrowheads="1"/>
          </p:cNvSpPr>
          <p:nvPr>
            <p:ph type="ctrTitle"/>
          </p:nvPr>
        </p:nvSpPr>
        <p:spPr>
          <a:xfrm>
            <a:off x="1905000" y="685800"/>
            <a:ext cx="6477000" cy="1752600"/>
          </a:xfrm>
        </p:spPr>
        <p:txBody>
          <a:bodyPr/>
          <a:lstStyle>
            <a:lvl1pPr algn="r">
              <a:defRPr sz="4400"/>
            </a:lvl1pPr>
          </a:lstStyle>
          <a:p>
            <a:r>
              <a:rPr lang="tr-TR" smtClean="0"/>
              <a:t>Asıl başlık stili için tıklatın</a:t>
            </a:r>
            <a:endParaRPr lang="tr-TR"/>
          </a:p>
        </p:txBody>
      </p:sp>
      <p:sp>
        <p:nvSpPr>
          <p:cNvPr id="26627" name="Rectangle 3"/>
          <p:cNvSpPr>
            <a:spLocks noGrp="1" noChangeArrowheads="1"/>
          </p:cNvSpPr>
          <p:nvPr>
            <p:ph type="subTitle" idx="1"/>
          </p:nvPr>
        </p:nvSpPr>
        <p:spPr>
          <a:xfrm>
            <a:off x="1676400" y="2133600"/>
            <a:ext cx="6477000" cy="1981200"/>
          </a:xfrm>
        </p:spPr>
        <p:txBody>
          <a:bodyPr/>
          <a:lstStyle>
            <a:lvl1pPr marL="0" indent="0" algn="r">
              <a:buFont typeface="Wingdings" pitchFamily="2" charset="2"/>
              <a:buNone/>
              <a:defRPr sz="1400" i="1"/>
            </a:lvl1pPr>
          </a:lstStyle>
          <a:p>
            <a:r>
              <a:rPr lang="tr-TR" smtClean="0"/>
              <a:t>Asıl alt başlık stilini düzenlemek için tıklatın</a:t>
            </a:r>
            <a:endParaRPr lang="tr-TR"/>
          </a:p>
        </p:txBody>
      </p:sp>
      <p:sp>
        <p:nvSpPr>
          <p:cNvPr id="26628" name="Rectangle 4"/>
          <p:cNvSpPr>
            <a:spLocks noGrp="1" noChangeArrowheads="1"/>
          </p:cNvSpPr>
          <p:nvPr>
            <p:ph type="dt" sz="half" idx="2"/>
          </p:nvPr>
        </p:nvSpPr>
        <p:spPr>
          <a:xfrm>
            <a:off x="7086600" y="6248400"/>
            <a:ext cx="1524000" cy="457200"/>
          </a:xfrm>
        </p:spPr>
        <p:txBody>
          <a:bodyPr/>
          <a:lstStyle>
            <a:lvl1pPr>
              <a:defRPr/>
            </a:lvl1pPr>
          </a:lstStyle>
          <a:p>
            <a:endParaRPr lang="tr-TR"/>
          </a:p>
        </p:txBody>
      </p:sp>
      <p:sp>
        <p:nvSpPr>
          <p:cNvPr id="26629" name="Rectangle 5"/>
          <p:cNvSpPr>
            <a:spLocks noGrp="1" noChangeArrowheads="1"/>
          </p:cNvSpPr>
          <p:nvPr>
            <p:ph type="ftr" sz="quarter" idx="3"/>
          </p:nvPr>
        </p:nvSpPr>
        <p:spPr>
          <a:xfrm>
            <a:off x="3810000" y="6248400"/>
            <a:ext cx="2895600" cy="457200"/>
          </a:xfrm>
        </p:spPr>
        <p:txBody>
          <a:bodyPr/>
          <a:lstStyle>
            <a:lvl1pPr>
              <a:defRPr/>
            </a:lvl1pPr>
          </a:lstStyle>
          <a:p>
            <a:endParaRPr lang="tr-TR"/>
          </a:p>
        </p:txBody>
      </p:sp>
      <p:sp>
        <p:nvSpPr>
          <p:cNvPr id="26630" name="Rectangle 6"/>
          <p:cNvSpPr>
            <a:spLocks noGrp="1" noChangeArrowheads="1"/>
          </p:cNvSpPr>
          <p:nvPr>
            <p:ph type="sldNum" sz="quarter" idx="4"/>
          </p:nvPr>
        </p:nvSpPr>
        <p:spPr>
          <a:xfrm>
            <a:off x="2209800" y="6248400"/>
            <a:ext cx="1219200" cy="457200"/>
          </a:xfrm>
        </p:spPr>
        <p:txBody>
          <a:bodyPr/>
          <a:lstStyle>
            <a:lvl1pPr>
              <a:defRPr/>
            </a:lvl1pPr>
          </a:lstStyle>
          <a:p>
            <a:fld id="{8159F25E-B707-46F0-9AEA-FF0FABC1F5CB}" type="slidenum">
              <a:rPr lang="tr-TR"/>
              <a:pPr/>
              <a:t>‹#›</a:t>
            </a:fld>
            <a:endParaRPr lang="tr-T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F17B3D58-0EBD-4AEB-920D-69ACB72A6BEB}" type="datetimeFigureOut">
              <a:rPr lang="tr-TR" smtClean="0"/>
              <a:pPr/>
              <a:t>20.05.2012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DA6A82E0-D179-4CFF-97AF-37513C5F0148}"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838200"/>
            <a:ext cx="2286000" cy="51816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0" y="838200"/>
            <a:ext cx="6705600" cy="51816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F17B3D58-0EBD-4AEB-920D-69ACB72A6BEB}" type="datetimeFigureOut">
              <a:rPr lang="tr-TR" smtClean="0"/>
              <a:pPr/>
              <a:t>20.05.2012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DA6A82E0-D179-4CFF-97AF-37513C5F0148}"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F17B3D58-0EBD-4AEB-920D-69ACB72A6BEB}" type="datetimeFigureOut">
              <a:rPr lang="tr-TR" smtClean="0"/>
              <a:pPr/>
              <a:t>20.05.2012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DA6A82E0-D179-4CFF-97AF-37513C5F0148}"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D9F75050-0E15-4C5B-92B0-66D068882F1F}" type="datetimeFigureOut">
              <a:rPr lang="tr-TR" smtClean="0"/>
              <a:pPr/>
              <a:t>20.05.2012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B1DEFA8C-F947-479F-BE07-76B6B3F80BF1}"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0" y="2667000"/>
            <a:ext cx="44196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572000" y="2667000"/>
            <a:ext cx="44196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fld id="{F17B3D58-0EBD-4AEB-920D-69ACB72A6BEB}" type="datetimeFigureOut">
              <a:rPr lang="tr-TR" smtClean="0"/>
              <a:pPr/>
              <a:t>20.05.2012</a:t>
            </a:fld>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DA6A82E0-D179-4CFF-97AF-37513C5F0148}"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fld id="{F17B3D58-0EBD-4AEB-920D-69ACB72A6BEB}" type="datetimeFigureOut">
              <a:rPr lang="tr-TR" smtClean="0"/>
              <a:pPr/>
              <a:t>20.05.2012</a:t>
            </a:fld>
            <a:endParaRPr lang="tr-TR"/>
          </a:p>
        </p:txBody>
      </p:sp>
      <p:sp>
        <p:nvSpPr>
          <p:cNvPr id="8" name="7 Altbilgi Yer Tutucusu"/>
          <p:cNvSpPr>
            <a:spLocks noGrp="1"/>
          </p:cNvSpPr>
          <p:nvPr>
            <p:ph type="ftr" sz="quarter" idx="11"/>
          </p:nvPr>
        </p:nvSpPr>
        <p:spPr/>
        <p:txBody>
          <a:bodyPr/>
          <a:lstStyle>
            <a:lvl1pPr>
              <a:defRPr/>
            </a:lvl1pPr>
          </a:lstStyle>
          <a:p>
            <a:endParaRPr lang="tr-TR"/>
          </a:p>
        </p:txBody>
      </p:sp>
      <p:sp>
        <p:nvSpPr>
          <p:cNvPr id="9" name="8 Slayt Numarası Yer Tutucusu"/>
          <p:cNvSpPr>
            <a:spLocks noGrp="1"/>
          </p:cNvSpPr>
          <p:nvPr>
            <p:ph type="sldNum" sz="quarter" idx="12"/>
          </p:nvPr>
        </p:nvSpPr>
        <p:spPr/>
        <p:txBody>
          <a:bodyPr/>
          <a:lstStyle>
            <a:lvl1pPr>
              <a:defRPr/>
            </a:lvl1pPr>
          </a:lstStyle>
          <a:p>
            <a:fld id="{DA6A82E0-D179-4CFF-97AF-37513C5F0148}"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fld id="{F17B3D58-0EBD-4AEB-920D-69ACB72A6BEB}" type="datetimeFigureOut">
              <a:rPr lang="tr-TR" smtClean="0"/>
              <a:pPr/>
              <a:t>20.05.2012</a:t>
            </a:fld>
            <a:endParaRPr lang="tr-TR"/>
          </a:p>
        </p:txBody>
      </p:sp>
      <p:sp>
        <p:nvSpPr>
          <p:cNvPr id="4" name="3 Altbilgi Yer Tutucusu"/>
          <p:cNvSpPr>
            <a:spLocks noGrp="1"/>
          </p:cNvSpPr>
          <p:nvPr>
            <p:ph type="ftr" sz="quarter" idx="11"/>
          </p:nvPr>
        </p:nvSpPr>
        <p:spPr/>
        <p:txBody>
          <a:bodyPr/>
          <a:lstStyle>
            <a:lvl1pPr>
              <a:defRPr/>
            </a:lvl1pPr>
          </a:lstStyle>
          <a:p>
            <a:endParaRPr lang="tr-TR"/>
          </a:p>
        </p:txBody>
      </p:sp>
      <p:sp>
        <p:nvSpPr>
          <p:cNvPr id="5" name="4 Slayt Numarası Yer Tutucusu"/>
          <p:cNvSpPr>
            <a:spLocks noGrp="1"/>
          </p:cNvSpPr>
          <p:nvPr>
            <p:ph type="sldNum" sz="quarter" idx="12"/>
          </p:nvPr>
        </p:nvSpPr>
        <p:spPr/>
        <p:txBody>
          <a:bodyPr/>
          <a:lstStyle>
            <a:lvl1pPr>
              <a:defRPr/>
            </a:lvl1pPr>
          </a:lstStyle>
          <a:p>
            <a:fld id="{DA6A82E0-D179-4CFF-97AF-37513C5F0148}"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fld id="{F17B3D58-0EBD-4AEB-920D-69ACB72A6BEB}" type="datetimeFigureOut">
              <a:rPr lang="tr-TR" smtClean="0"/>
              <a:pPr/>
              <a:t>20.05.2012</a:t>
            </a:fld>
            <a:endParaRPr lang="tr-TR"/>
          </a:p>
        </p:txBody>
      </p:sp>
      <p:sp>
        <p:nvSpPr>
          <p:cNvPr id="3" name="2 Altbilgi Yer Tutucusu"/>
          <p:cNvSpPr>
            <a:spLocks noGrp="1"/>
          </p:cNvSpPr>
          <p:nvPr>
            <p:ph type="ftr" sz="quarter" idx="11"/>
          </p:nvPr>
        </p:nvSpPr>
        <p:spPr/>
        <p:txBody>
          <a:bodyPr/>
          <a:lstStyle>
            <a:lvl1pPr>
              <a:defRPr/>
            </a:lvl1pPr>
          </a:lstStyle>
          <a:p>
            <a:endParaRPr lang="tr-TR"/>
          </a:p>
        </p:txBody>
      </p:sp>
      <p:sp>
        <p:nvSpPr>
          <p:cNvPr id="4" name="3 Slayt Numarası Yer Tutucusu"/>
          <p:cNvSpPr>
            <a:spLocks noGrp="1"/>
          </p:cNvSpPr>
          <p:nvPr>
            <p:ph type="sldNum" sz="quarter" idx="12"/>
          </p:nvPr>
        </p:nvSpPr>
        <p:spPr/>
        <p:txBody>
          <a:bodyPr/>
          <a:lstStyle>
            <a:lvl1pPr>
              <a:defRPr/>
            </a:lvl1pPr>
          </a:lstStyle>
          <a:p>
            <a:fld id="{DA6A82E0-D179-4CFF-97AF-37513C5F0148}"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F17B3D58-0EBD-4AEB-920D-69ACB72A6BEB}" type="datetimeFigureOut">
              <a:rPr lang="tr-TR" smtClean="0"/>
              <a:pPr/>
              <a:t>20.05.2012</a:t>
            </a:fld>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DA6A82E0-D179-4CFF-97AF-37513C5F0148}"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F17B3D58-0EBD-4AEB-920D-69ACB72A6BEB}" type="datetimeFigureOut">
              <a:rPr lang="tr-TR" smtClean="0"/>
              <a:pPr/>
              <a:t>20.05.2012</a:t>
            </a:fld>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DA6A82E0-D179-4CFF-97AF-37513C5F0148}" type="slidenum">
              <a:rPr lang="tr-TR" smtClean="0"/>
              <a:pPr/>
              <a:t>‹#›</a:t>
            </a:fld>
            <a:endParaRPr lang="tr-T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13" name="Picture 13" descr="scifair_INSIDE"/>
          <p:cNvPicPr>
            <a:picLocks noChangeAspect="1" noChangeArrowheads="1"/>
          </p:cNvPicPr>
          <p:nvPr/>
        </p:nvPicPr>
        <p:blipFill>
          <a:blip r:embed="rId13" cstate="print"/>
          <a:srcRect/>
          <a:stretch>
            <a:fillRect/>
          </a:stretch>
        </p:blipFill>
        <p:spPr bwMode="auto">
          <a:xfrm>
            <a:off x="-9525" y="-4763"/>
            <a:ext cx="9163050" cy="6867526"/>
          </a:xfrm>
          <a:prstGeom prst="rect">
            <a:avLst/>
          </a:prstGeom>
          <a:noFill/>
        </p:spPr>
      </p:pic>
      <p:sp>
        <p:nvSpPr>
          <p:cNvPr id="25602" name="Rectangle 2"/>
          <p:cNvSpPr>
            <a:spLocks noGrp="1" noChangeArrowheads="1"/>
          </p:cNvSpPr>
          <p:nvPr>
            <p:ph type="title"/>
          </p:nvPr>
        </p:nvSpPr>
        <p:spPr bwMode="auto">
          <a:xfrm>
            <a:off x="0" y="838200"/>
            <a:ext cx="91440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25603" name="Rectangle 3"/>
          <p:cNvSpPr>
            <a:spLocks noGrp="1" noChangeArrowheads="1"/>
          </p:cNvSpPr>
          <p:nvPr>
            <p:ph type="body" idx="1"/>
          </p:nvPr>
        </p:nvSpPr>
        <p:spPr bwMode="auto">
          <a:xfrm>
            <a:off x="0" y="2667000"/>
            <a:ext cx="8991600" cy="3352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5604" name="Rectangle 4"/>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F17B3D58-0EBD-4AEB-920D-69ACB72A6BEB}" type="datetimeFigureOut">
              <a:rPr lang="tr-TR" smtClean="0"/>
              <a:pPr/>
              <a:t>20.05.2012</a:t>
            </a:fld>
            <a:endParaRPr lang="tr-TR"/>
          </a:p>
        </p:txBody>
      </p:sp>
      <p:sp>
        <p:nvSpPr>
          <p:cNvPr id="25605" name="Rectangle 5"/>
          <p:cNvSpPr>
            <a:spLocks noGrp="1" noChangeArrowheads="1"/>
          </p:cNvSpPr>
          <p:nvPr>
            <p:ph type="ftr" sz="quarter" idx="3"/>
          </p:nvPr>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tr-TR"/>
          </a:p>
        </p:txBody>
      </p:sp>
      <p:sp>
        <p:nvSpPr>
          <p:cNvPr id="25606" name="Rectangle 6"/>
          <p:cNvSpPr>
            <a:spLocks noGrp="1" noChangeArrowheads="1"/>
          </p:cNvSpPr>
          <p:nvPr>
            <p:ph type="sldNum" sz="quarter" idx="4"/>
          </p:nvPr>
        </p:nvSpPr>
        <p:spPr bwMode="auto">
          <a:xfrm>
            <a:off x="1524000" y="62484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fld id="{DA6A82E0-D179-4CFF-97AF-37513C5F0148}" type="slidenum">
              <a:rPr lang="tr-TR" smtClean="0"/>
              <a:pPr/>
              <a:t>‹#›</a:t>
            </a:fld>
            <a:endParaRPr lang="tr-TR"/>
          </a:p>
        </p:txBody>
      </p:sp>
      <p:sp>
        <p:nvSpPr>
          <p:cNvPr id="25615" name="Rectangle 15"/>
          <p:cNvSpPr>
            <a:spLocks noChangeArrowheads="1"/>
          </p:cNvSpPr>
          <p:nvPr/>
        </p:nvSpPr>
        <p:spPr bwMode="auto">
          <a:xfrm>
            <a:off x="1114425" y="1609725"/>
            <a:ext cx="6934200" cy="19050"/>
          </a:xfrm>
          <a:prstGeom prst="rect">
            <a:avLst/>
          </a:prstGeom>
          <a:solidFill>
            <a:srgbClr val="808080"/>
          </a:solidFill>
          <a:ln w="12700">
            <a:noFill/>
            <a:miter lim="800000"/>
            <a:headEnd type="none" w="sm" len="sm"/>
            <a:tailEnd type="none" w="sm" len="sm"/>
          </a:ln>
          <a:effectLst/>
        </p:spPr>
        <p:txBody>
          <a:bodyPr wrap="none" anchor="ctr"/>
          <a:lstStyle/>
          <a:p>
            <a:endParaRPr lang="tr-T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Verdana" pitchFamily="34" charset="0"/>
        </a:defRPr>
      </a:lvl2pPr>
      <a:lvl3pPr algn="ctr" rtl="0" eaLnBrk="1" fontAlgn="base" hangingPunct="1">
        <a:spcBef>
          <a:spcPct val="0"/>
        </a:spcBef>
        <a:spcAft>
          <a:spcPct val="0"/>
        </a:spcAft>
        <a:defRPr sz="3600">
          <a:solidFill>
            <a:schemeClr val="tx2"/>
          </a:solidFill>
          <a:latin typeface="Verdana" pitchFamily="34" charset="0"/>
        </a:defRPr>
      </a:lvl3pPr>
      <a:lvl4pPr algn="ctr" rtl="0" eaLnBrk="1" fontAlgn="base" hangingPunct="1">
        <a:spcBef>
          <a:spcPct val="0"/>
        </a:spcBef>
        <a:spcAft>
          <a:spcPct val="0"/>
        </a:spcAft>
        <a:defRPr sz="3600">
          <a:solidFill>
            <a:schemeClr val="tx2"/>
          </a:solidFill>
          <a:latin typeface="Verdana" pitchFamily="34" charset="0"/>
        </a:defRPr>
      </a:lvl4pPr>
      <a:lvl5pPr algn="ctr" rtl="0" eaLnBrk="1" fontAlgn="base" hangingPunct="1">
        <a:spcBef>
          <a:spcPct val="0"/>
        </a:spcBef>
        <a:spcAft>
          <a:spcPct val="0"/>
        </a:spcAft>
        <a:defRPr sz="3600">
          <a:solidFill>
            <a:schemeClr val="tx2"/>
          </a:solidFill>
          <a:latin typeface="Verdana" pitchFamily="34" charset="0"/>
        </a:defRPr>
      </a:lvl5pPr>
      <a:lvl6pPr marL="457200" algn="ctr" rtl="0" eaLnBrk="1" fontAlgn="base" hangingPunct="1">
        <a:spcBef>
          <a:spcPct val="0"/>
        </a:spcBef>
        <a:spcAft>
          <a:spcPct val="0"/>
        </a:spcAft>
        <a:defRPr sz="3600">
          <a:solidFill>
            <a:schemeClr val="tx2"/>
          </a:solidFill>
          <a:latin typeface="Verdana" pitchFamily="34" charset="0"/>
        </a:defRPr>
      </a:lvl6pPr>
      <a:lvl7pPr marL="914400" algn="ctr" rtl="0" eaLnBrk="1" fontAlgn="base" hangingPunct="1">
        <a:spcBef>
          <a:spcPct val="0"/>
        </a:spcBef>
        <a:spcAft>
          <a:spcPct val="0"/>
        </a:spcAft>
        <a:defRPr sz="3600">
          <a:solidFill>
            <a:schemeClr val="tx2"/>
          </a:solidFill>
          <a:latin typeface="Verdana" pitchFamily="34" charset="0"/>
        </a:defRPr>
      </a:lvl7pPr>
      <a:lvl8pPr marL="1371600" algn="ctr" rtl="0" eaLnBrk="1" fontAlgn="base" hangingPunct="1">
        <a:spcBef>
          <a:spcPct val="0"/>
        </a:spcBef>
        <a:spcAft>
          <a:spcPct val="0"/>
        </a:spcAft>
        <a:defRPr sz="3600">
          <a:solidFill>
            <a:schemeClr val="tx2"/>
          </a:solidFill>
          <a:latin typeface="Verdana" pitchFamily="34" charset="0"/>
        </a:defRPr>
      </a:lvl8pPr>
      <a:lvl9pPr marL="1828800" algn="ctr" rtl="0" eaLnBrk="1" fontAlgn="base" hangingPunct="1">
        <a:spcBef>
          <a:spcPct val="0"/>
        </a:spcBef>
        <a:spcAft>
          <a:spcPct val="0"/>
        </a:spcAft>
        <a:defRPr sz="3600">
          <a:solidFill>
            <a:schemeClr val="tx2"/>
          </a:solidFill>
          <a:latin typeface="Verdana" pitchFamily="34" charset="0"/>
        </a:defRPr>
      </a:lvl9pPr>
    </p:titleStyle>
    <p:bodyStyle>
      <a:lvl1pPr marL="342900" indent="-342900" algn="ctr" rtl="0" eaLnBrk="1" fontAlgn="base" hangingPunct="1">
        <a:spcBef>
          <a:spcPct val="20000"/>
        </a:spcBef>
        <a:spcAft>
          <a:spcPct val="0"/>
        </a:spcAft>
        <a:buClr>
          <a:srgbClr val="5F5F5F"/>
        </a:buClr>
        <a:buFont typeface="Wingdings" pitchFamily="2" charset="2"/>
        <a:buChar char="§"/>
        <a:defRPr>
          <a:solidFill>
            <a:schemeClr val="tx2"/>
          </a:solidFill>
          <a:latin typeface="+mn-lt"/>
          <a:ea typeface="+mn-ea"/>
          <a:cs typeface="+mn-cs"/>
        </a:defRPr>
      </a:lvl1pPr>
      <a:lvl2pPr marL="742950" indent="-285750" algn="ctr" rtl="0" eaLnBrk="1" fontAlgn="base" hangingPunct="1">
        <a:spcBef>
          <a:spcPct val="20000"/>
        </a:spcBef>
        <a:spcAft>
          <a:spcPct val="0"/>
        </a:spcAft>
        <a:buClr>
          <a:srgbClr val="5F5F5F"/>
        </a:buClr>
        <a:buFont typeface="Wingdings" pitchFamily="2" charset="2"/>
        <a:buChar char="§"/>
        <a:defRPr sz="1700">
          <a:solidFill>
            <a:schemeClr val="tx2"/>
          </a:solidFill>
          <a:latin typeface="+mn-lt"/>
        </a:defRPr>
      </a:lvl2pPr>
      <a:lvl3pPr marL="1143000" indent="-228600" algn="ctr" rtl="0" eaLnBrk="1" fontAlgn="base" hangingPunct="1">
        <a:spcBef>
          <a:spcPct val="20000"/>
        </a:spcBef>
        <a:spcAft>
          <a:spcPct val="0"/>
        </a:spcAft>
        <a:buClr>
          <a:srgbClr val="5F5F5F"/>
        </a:buClr>
        <a:buFont typeface="Wingdings" pitchFamily="2" charset="2"/>
        <a:buChar char="§"/>
        <a:defRPr sz="1600">
          <a:solidFill>
            <a:schemeClr val="tx2"/>
          </a:solidFill>
          <a:latin typeface="+mn-lt"/>
        </a:defRPr>
      </a:lvl3pPr>
      <a:lvl4pPr marL="1600200" indent="-228600" algn="ctr" rtl="0" eaLnBrk="1" fontAlgn="base" hangingPunct="1">
        <a:spcBef>
          <a:spcPct val="20000"/>
        </a:spcBef>
        <a:spcAft>
          <a:spcPct val="0"/>
        </a:spcAft>
        <a:buClr>
          <a:srgbClr val="5F5F5F"/>
        </a:buClr>
        <a:buFont typeface="Wingdings" pitchFamily="2" charset="2"/>
        <a:buChar char="§"/>
        <a:defRPr sz="1500">
          <a:solidFill>
            <a:schemeClr val="tx2"/>
          </a:solidFill>
          <a:latin typeface="+mn-lt"/>
        </a:defRPr>
      </a:lvl4pPr>
      <a:lvl5pPr marL="2057400" indent="-228600" algn="ctr" rtl="0" eaLnBrk="1" fontAlgn="base" hangingPunct="1">
        <a:spcBef>
          <a:spcPct val="20000"/>
        </a:spcBef>
        <a:spcAft>
          <a:spcPct val="0"/>
        </a:spcAft>
        <a:buClr>
          <a:srgbClr val="5F5F5F"/>
        </a:buClr>
        <a:buFont typeface="Wingdings" pitchFamily="2" charset="2"/>
        <a:buChar char="§"/>
        <a:defRPr sz="1400">
          <a:solidFill>
            <a:schemeClr val="tx2"/>
          </a:solidFill>
          <a:latin typeface="+mn-lt"/>
        </a:defRPr>
      </a:lvl5pPr>
      <a:lvl6pPr marL="2514600" indent="-228600" algn="ctr" rtl="0" eaLnBrk="1" fontAlgn="base" hangingPunct="1">
        <a:spcBef>
          <a:spcPct val="20000"/>
        </a:spcBef>
        <a:spcAft>
          <a:spcPct val="0"/>
        </a:spcAft>
        <a:buClr>
          <a:srgbClr val="5F5F5F"/>
        </a:buClr>
        <a:buFont typeface="Wingdings" pitchFamily="2" charset="2"/>
        <a:buChar char="§"/>
        <a:defRPr sz="1400">
          <a:solidFill>
            <a:schemeClr val="tx2"/>
          </a:solidFill>
          <a:latin typeface="+mn-lt"/>
        </a:defRPr>
      </a:lvl6pPr>
      <a:lvl7pPr marL="2971800" indent="-228600" algn="ctr" rtl="0" eaLnBrk="1" fontAlgn="base" hangingPunct="1">
        <a:spcBef>
          <a:spcPct val="20000"/>
        </a:spcBef>
        <a:spcAft>
          <a:spcPct val="0"/>
        </a:spcAft>
        <a:buClr>
          <a:srgbClr val="5F5F5F"/>
        </a:buClr>
        <a:buFont typeface="Wingdings" pitchFamily="2" charset="2"/>
        <a:buChar char="§"/>
        <a:defRPr sz="1400">
          <a:solidFill>
            <a:schemeClr val="tx2"/>
          </a:solidFill>
          <a:latin typeface="+mn-lt"/>
        </a:defRPr>
      </a:lvl7pPr>
      <a:lvl8pPr marL="3429000" indent="-228600" algn="ctr" rtl="0" eaLnBrk="1" fontAlgn="base" hangingPunct="1">
        <a:spcBef>
          <a:spcPct val="20000"/>
        </a:spcBef>
        <a:spcAft>
          <a:spcPct val="0"/>
        </a:spcAft>
        <a:buClr>
          <a:srgbClr val="5F5F5F"/>
        </a:buClr>
        <a:buFont typeface="Wingdings" pitchFamily="2" charset="2"/>
        <a:buChar char="§"/>
        <a:defRPr sz="1400">
          <a:solidFill>
            <a:schemeClr val="tx2"/>
          </a:solidFill>
          <a:latin typeface="+mn-lt"/>
        </a:defRPr>
      </a:lvl8pPr>
      <a:lvl9pPr marL="3886200" indent="-228600" algn="ctr" rtl="0" eaLnBrk="1" fontAlgn="base" hangingPunct="1">
        <a:spcBef>
          <a:spcPct val="20000"/>
        </a:spcBef>
        <a:spcAft>
          <a:spcPct val="0"/>
        </a:spcAft>
        <a:buClr>
          <a:srgbClr val="5F5F5F"/>
        </a:buClr>
        <a:buFont typeface="Wingdings" pitchFamily="2" charset="2"/>
        <a:buChar char="§"/>
        <a:defRPr sz="1400">
          <a:solidFill>
            <a:schemeClr val="tx2"/>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
            </a:r>
            <a:br>
              <a:rPr lang="tr-TR" dirty="0" smtClean="0"/>
            </a:br>
            <a:r>
              <a:rPr lang="tr-TR" b="1" dirty="0" smtClean="0">
                <a:solidFill>
                  <a:srgbClr val="FF0000"/>
                </a:solidFill>
                <a:effectLst>
                  <a:outerShdw blurRad="38100" dist="38100" dir="2700000" algn="tl">
                    <a:srgbClr val="000000">
                      <a:alpha val="43137"/>
                    </a:srgbClr>
                  </a:outerShdw>
                </a:effectLst>
              </a:rPr>
              <a:t>BÖLÜM 4</a:t>
            </a:r>
            <a:r>
              <a:rPr lang="tr-TR" dirty="0" smtClean="0"/>
              <a:t/>
            </a:r>
            <a:br>
              <a:rPr lang="tr-TR" dirty="0" smtClean="0"/>
            </a:br>
            <a:endParaRPr lang="tr-TR" dirty="0"/>
          </a:p>
        </p:txBody>
      </p:sp>
      <p:sp>
        <p:nvSpPr>
          <p:cNvPr id="3" name="2 Alt Başlık"/>
          <p:cNvSpPr>
            <a:spLocks noGrp="1"/>
          </p:cNvSpPr>
          <p:nvPr>
            <p:ph type="subTitle" idx="1"/>
          </p:nvPr>
        </p:nvSpPr>
        <p:spPr/>
        <p:txBody>
          <a:bodyPr/>
          <a:lstStyle/>
          <a:p>
            <a:r>
              <a:rPr lang="tr-TR" sz="3200" b="1" dirty="0" smtClean="0">
                <a:solidFill>
                  <a:schemeClr val="bg2">
                    <a:lumMod val="75000"/>
                  </a:schemeClr>
                </a:solidFill>
                <a:effectLst>
                  <a:outerShdw blurRad="38100" dist="38100" dir="2700000" algn="tl">
                    <a:srgbClr val="000000">
                      <a:alpha val="43137"/>
                    </a:srgbClr>
                  </a:outerShdw>
                </a:effectLst>
              </a:rPr>
              <a:t>4.VERİ TABANI TASARIMI ve NORMALİZASYONU</a:t>
            </a:r>
            <a:endParaRPr lang="tr-TR" sz="3200" dirty="0">
              <a:solidFill>
                <a:schemeClr val="bg2">
                  <a:lumMod val="7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251520" y="1844824"/>
            <a:ext cx="8740080" cy="4174976"/>
          </a:xfrm>
        </p:spPr>
        <p:txBody>
          <a:bodyPr/>
          <a:lstStyle/>
          <a:p>
            <a:pPr algn="l"/>
            <a:r>
              <a:rPr lang="tr-TR" sz="2100" dirty="0" smtClean="0">
                <a:latin typeface="Arial" pitchFamily="34" charset="0"/>
                <a:cs typeface="Arial" pitchFamily="34" charset="0"/>
              </a:rPr>
              <a:t>Veya bir kitap birden fazla kişi tarafından yazılmış olabilir. Bir kitap için birden fazla türü kaydedebilme ele alınsın: Bu türden bir sorunu çözmek için ilk akla gelen şey, Kitap tablosunda tür alanı için 2.sütun daha eklemek olabilir. Bu tabloya 2.Tür ve 3.Tür diye iki sütun alanı daha eklemek. Ama çoğu kitap bir tek türdendir ve bu kitap için eklenen 2 alan hep boş kalacaktır. Öte yandan, 4.türe birden giren bir kitap olduğunda 4.tür bilgisi nereye yazılacaktır? Aynı alana mı? Ya da dört adet bölüm mü açılacak? Bunlar, veritabanı tasarımının doğasına terstir. 2.Çözüm yolu ise, bir kitabı iki kere kaydedip, birincisini, ‘Kişisel Gelişim’ türü olarak; ikincisini de ‘Hikaye’ olarak girmektir. Bu durumda tabloda aynı kitaba ait iki kayıt olacaktır ve kitap türü dışındaki diğer tüm bilgiler tekrar edecektir. </a:t>
            </a:r>
            <a:endParaRPr lang="tr-TR" sz="21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1628800"/>
            <a:ext cx="8668072" cy="4391000"/>
          </a:xfrm>
        </p:spPr>
        <p:txBody>
          <a:bodyPr/>
          <a:lstStyle/>
          <a:p>
            <a:pPr algn="l"/>
            <a:r>
              <a:rPr lang="tr-TR" sz="2000" dirty="0" smtClean="0">
                <a:latin typeface="Arial" pitchFamily="34" charset="0"/>
                <a:cs typeface="Arial" pitchFamily="34" charset="0"/>
              </a:rPr>
              <a:t>Ya da bir süre sonra, kitap hakkında girilen bilgilerin yanlış olduğu fark edildi. Hangi kayıt güncellenecektir? Ya biri düzeltip diğeri unutulursa? Sonuçta veri tekrarı ve veri bütünlüğünün bozulması söz konusudur. Bu da yine ilişkisel veritabanı tasarımının doğasına terstir. Bu durumda, türler diye bir yeni tablo oluşturup, bir de kitap_</a:t>
            </a:r>
            <a:r>
              <a:rPr lang="tr-TR" sz="2000" dirty="0" err="1" smtClean="0">
                <a:latin typeface="Arial" pitchFamily="34" charset="0"/>
                <a:cs typeface="Arial" pitchFamily="34" charset="0"/>
              </a:rPr>
              <a:t>turler</a:t>
            </a:r>
            <a:r>
              <a:rPr lang="tr-TR" sz="2000" dirty="0" smtClean="0">
                <a:latin typeface="Arial" pitchFamily="34" charset="0"/>
                <a:cs typeface="Arial" pitchFamily="34" charset="0"/>
              </a:rPr>
              <a:t> diye 2.tablo’yu oluşturduktan sonra bu türden bilgileri burada tutmak gerekecektir. Böylelikle, hiçbir türde yer almayan kitaptan 10 ayrı türde yer alan kitaba kadar bütün olasılıklar için bir çözüm geliştirilmiş olur. Aynı işlem öğrenci ve öğrenciye ait ders notları için düşünülebilir. Öğrenciye ait ders not bilgilerinin yazıldığı tabloya ait sütunların aşağıdaki gibi olduğunu varsayılırsa;</a:t>
            </a:r>
            <a:endParaRPr lang="tr-TR" sz="2000" dirty="0">
              <a:latin typeface="Arial" pitchFamily="34" charset="0"/>
              <a:cs typeface="Arial" pitchFamily="34" charset="0"/>
            </a:endParaRPr>
          </a:p>
        </p:txBody>
      </p:sp>
      <p:graphicFrame>
        <p:nvGraphicFramePr>
          <p:cNvPr id="4" name="3 Tablo"/>
          <p:cNvGraphicFramePr>
            <a:graphicFrameLocks noGrp="1"/>
          </p:cNvGraphicFramePr>
          <p:nvPr/>
        </p:nvGraphicFramePr>
        <p:xfrm>
          <a:off x="1259632" y="5229200"/>
          <a:ext cx="6336704" cy="360040"/>
        </p:xfrm>
        <a:graphic>
          <a:graphicData uri="http://schemas.openxmlformats.org/drawingml/2006/table">
            <a:tbl>
              <a:tblPr>
                <a:tableStyleId>{775DCB02-9BB8-47FD-8907-85C794F793BA}</a:tableStyleId>
              </a:tblPr>
              <a:tblGrid>
                <a:gridCol w="1266901"/>
                <a:gridCol w="1266901"/>
                <a:gridCol w="1267634"/>
                <a:gridCol w="1267634"/>
                <a:gridCol w="1267634"/>
              </a:tblGrid>
              <a:tr h="360040">
                <a:tc>
                  <a:txBody>
                    <a:bodyPr/>
                    <a:lstStyle/>
                    <a:p>
                      <a:pPr algn="ctr">
                        <a:lnSpc>
                          <a:spcPct val="150000"/>
                        </a:lnSpc>
                        <a:spcAft>
                          <a:spcPts val="0"/>
                        </a:spcAft>
                      </a:pPr>
                      <a:r>
                        <a:rPr lang="tr-TR" sz="1200" b="1" dirty="0" err="1">
                          <a:latin typeface="Arial" pitchFamily="34" charset="0"/>
                          <a:cs typeface="Arial" pitchFamily="34" charset="0"/>
                        </a:rPr>
                        <a:t>ÖğrenciNo</a:t>
                      </a:r>
                      <a:endParaRPr lang="tr-TR" sz="1400" b="1" dirty="0">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b="1">
                          <a:latin typeface="Arial" pitchFamily="34" charset="0"/>
                          <a:cs typeface="Arial" pitchFamily="34" charset="0"/>
                        </a:rPr>
                        <a:t>DersinAdı</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b="1" dirty="0" err="1">
                          <a:latin typeface="Arial" pitchFamily="34" charset="0"/>
                          <a:cs typeface="Arial" pitchFamily="34" charset="0"/>
                        </a:rPr>
                        <a:t>VizeNotu</a:t>
                      </a:r>
                      <a:endParaRPr lang="tr-TR" sz="1400" b="1" dirty="0">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b="1">
                          <a:latin typeface="Arial" pitchFamily="34" charset="0"/>
                          <a:cs typeface="Arial" pitchFamily="34" charset="0"/>
                        </a:rPr>
                        <a:t>FinalNotu</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b="1" dirty="0">
                          <a:latin typeface="Arial" pitchFamily="34" charset="0"/>
                          <a:cs typeface="Arial" pitchFamily="34" charset="0"/>
                        </a:rPr>
                        <a:t>Ortalama</a:t>
                      </a:r>
                      <a:endParaRPr lang="tr-TR" sz="1400" b="1" dirty="0">
                        <a:latin typeface="Arial" pitchFamily="34" charset="0"/>
                        <a:ea typeface="Calibri"/>
                        <a:cs typeface="Arial"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179512" y="1628800"/>
            <a:ext cx="8812088" cy="4391000"/>
          </a:xfrm>
        </p:spPr>
        <p:txBody>
          <a:bodyPr/>
          <a:lstStyle/>
          <a:p>
            <a:pPr algn="l"/>
            <a:r>
              <a:rPr lang="tr-TR" sz="2000" dirty="0" smtClean="0">
                <a:latin typeface="Arial" pitchFamily="34" charset="0"/>
                <a:cs typeface="Arial" pitchFamily="34" charset="0"/>
              </a:rPr>
              <a:t>Bir öğrenci aldığı dersten başarılı olursa vize ve final notu yazılarak ortalaması hesaplanır ve sorun yaşanmaz. Ama öğrenci bu dersten başarısız olursa bu dersi yeniden almak zorundadır. Yeniden aldığı bu derse ait ders notlarının nereye yazılacağının düşünülmesi gerekir. Eski notlarının da kalması gerektiği düşündüğü bu durumda tablo aşağıdaki gibi tasarlanabilir.</a:t>
            </a:r>
          </a:p>
          <a:p>
            <a:pPr algn="l"/>
            <a:endParaRPr lang="tr-TR" sz="2000" dirty="0" smtClean="0">
              <a:latin typeface="Arial" pitchFamily="34" charset="0"/>
              <a:cs typeface="Arial" pitchFamily="34" charset="0"/>
            </a:endParaRPr>
          </a:p>
          <a:p>
            <a:pPr algn="l"/>
            <a:endParaRPr lang="tr-TR" sz="2000" dirty="0" smtClean="0">
              <a:latin typeface="Arial" pitchFamily="34" charset="0"/>
              <a:cs typeface="Arial" pitchFamily="34" charset="0"/>
            </a:endParaRPr>
          </a:p>
          <a:p>
            <a:pPr algn="l"/>
            <a:r>
              <a:rPr lang="tr-TR" sz="2000" dirty="0" smtClean="0">
                <a:latin typeface="Arial" pitchFamily="34" charset="0"/>
                <a:cs typeface="Arial" pitchFamily="34" charset="0"/>
              </a:rPr>
              <a:t>Tabloda 2 adet not yazılabilecek alan vardır. Peki, öğrencinin dersi ikiden fazla kere tekrar etmesi gerekirse ne olacak? Bu durumda yeni sütun alanları mı eklemek gerekecek? Tabloya 3 tane not yazma alanı eklendiğinde dersi bir kere alan ve başarılı olan öğrenciler için 2. ve 3.alanlar boş kalacaktır. Bu her öğrenci için değişebilecek bir durum olduğu için tablo tasarımında bu mantıkla düşünmek doğru değildir. Yukarıda ki örnekte de açıklandığı gibi bu şekilde bir tasarım yapılmaz.</a:t>
            </a:r>
          </a:p>
          <a:p>
            <a:pPr algn="l"/>
            <a:endParaRPr lang="tr-TR" sz="2000" dirty="0">
              <a:latin typeface="Arial" pitchFamily="34" charset="0"/>
              <a:cs typeface="Arial" pitchFamily="34" charset="0"/>
            </a:endParaRPr>
          </a:p>
        </p:txBody>
      </p:sp>
      <p:graphicFrame>
        <p:nvGraphicFramePr>
          <p:cNvPr id="4" name="3 Tablo"/>
          <p:cNvGraphicFramePr>
            <a:graphicFrameLocks noGrp="1"/>
          </p:cNvGraphicFramePr>
          <p:nvPr/>
        </p:nvGraphicFramePr>
        <p:xfrm>
          <a:off x="1043609" y="3562277"/>
          <a:ext cx="7253459" cy="548640"/>
        </p:xfrm>
        <a:graphic>
          <a:graphicData uri="http://schemas.openxmlformats.org/drawingml/2006/table">
            <a:tbl>
              <a:tblPr>
                <a:tableStyleId>{3C2FFA5D-87B4-456A-9821-1D502468CF0F}</a:tableStyleId>
              </a:tblPr>
              <a:tblGrid>
                <a:gridCol w="1065913"/>
                <a:gridCol w="1094326"/>
                <a:gridCol w="792088"/>
                <a:gridCol w="884873"/>
                <a:gridCol w="838835"/>
                <a:gridCol w="859141"/>
                <a:gridCol w="888795"/>
                <a:gridCol w="829488"/>
              </a:tblGrid>
              <a:tr h="0">
                <a:tc>
                  <a:txBody>
                    <a:bodyPr/>
                    <a:lstStyle/>
                    <a:p>
                      <a:pPr algn="just">
                        <a:lnSpc>
                          <a:spcPct val="150000"/>
                        </a:lnSpc>
                        <a:spcAft>
                          <a:spcPts val="0"/>
                        </a:spcAft>
                      </a:pPr>
                      <a:r>
                        <a:rPr lang="tr-TR" sz="1200" b="1" dirty="0" err="1">
                          <a:effectLst>
                            <a:outerShdw blurRad="38100" dist="38100" dir="2700000" algn="tl">
                              <a:srgbClr val="000000">
                                <a:alpha val="43137"/>
                              </a:srgbClr>
                            </a:outerShdw>
                          </a:effectLst>
                          <a:latin typeface="Arial" pitchFamily="34" charset="0"/>
                          <a:cs typeface="Arial" pitchFamily="34" charset="0"/>
                        </a:rPr>
                        <a:t>ÖğrenciNo</a:t>
                      </a:r>
                      <a:endParaRPr lang="tr-TR" sz="1400" b="1"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b="1">
                          <a:effectLst>
                            <a:outerShdw blurRad="38100" dist="38100" dir="2700000" algn="tl">
                              <a:srgbClr val="000000">
                                <a:alpha val="43137"/>
                              </a:srgbClr>
                            </a:outerShdw>
                          </a:effectLst>
                          <a:latin typeface="Arial" pitchFamily="34" charset="0"/>
                          <a:cs typeface="Arial" pitchFamily="34" charset="0"/>
                        </a:rPr>
                        <a:t>DersinAdı</a:t>
                      </a:r>
                      <a:endParaRPr lang="tr-TR" sz="1400" b="1">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b="1">
                          <a:effectLst>
                            <a:outerShdw blurRad="38100" dist="38100" dir="2700000" algn="tl">
                              <a:srgbClr val="000000">
                                <a:alpha val="43137"/>
                              </a:srgbClr>
                            </a:outerShdw>
                          </a:effectLst>
                          <a:latin typeface="Arial" pitchFamily="34" charset="0"/>
                          <a:cs typeface="Arial" pitchFamily="34" charset="0"/>
                        </a:rPr>
                        <a:t>VizeNotu</a:t>
                      </a:r>
                      <a:endParaRPr lang="tr-TR" sz="1400" b="1">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b="1">
                          <a:effectLst>
                            <a:outerShdw blurRad="38100" dist="38100" dir="2700000" algn="tl">
                              <a:srgbClr val="000000">
                                <a:alpha val="43137"/>
                              </a:srgbClr>
                            </a:outerShdw>
                          </a:effectLst>
                          <a:latin typeface="Arial" pitchFamily="34" charset="0"/>
                          <a:cs typeface="Arial" pitchFamily="34" charset="0"/>
                        </a:rPr>
                        <a:t>FinalNotu</a:t>
                      </a:r>
                      <a:endParaRPr lang="tr-TR" sz="1400" b="1">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b="1">
                          <a:effectLst>
                            <a:outerShdw blurRad="38100" dist="38100" dir="2700000" algn="tl">
                              <a:srgbClr val="000000">
                                <a:alpha val="43137"/>
                              </a:srgbClr>
                            </a:outerShdw>
                          </a:effectLst>
                          <a:latin typeface="Arial" pitchFamily="34" charset="0"/>
                          <a:cs typeface="Arial" pitchFamily="34" charset="0"/>
                        </a:rPr>
                        <a:t>Ortalama</a:t>
                      </a:r>
                      <a:endParaRPr lang="tr-TR" sz="1400" b="1">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b="1" dirty="0" err="1">
                          <a:effectLst>
                            <a:outerShdw blurRad="38100" dist="38100" dir="2700000" algn="tl">
                              <a:srgbClr val="000000">
                                <a:alpha val="43137"/>
                              </a:srgbClr>
                            </a:outerShdw>
                          </a:effectLst>
                          <a:latin typeface="Arial" pitchFamily="34" charset="0"/>
                          <a:cs typeface="Arial" pitchFamily="34" charset="0"/>
                        </a:rPr>
                        <a:t>VizeNotu</a:t>
                      </a:r>
                      <a:endParaRPr lang="tr-TR" sz="1400" b="1"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b="1">
                          <a:effectLst>
                            <a:outerShdw blurRad="38100" dist="38100" dir="2700000" algn="tl">
                              <a:srgbClr val="000000">
                                <a:alpha val="43137"/>
                              </a:srgbClr>
                            </a:outerShdw>
                          </a:effectLst>
                          <a:latin typeface="Arial" pitchFamily="34" charset="0"/>
                          <a:cs typeface="Arial" pitchFamily="34" charset="0"/>
                        </a:rPr>
                        <a:t>FinalNotu</a:t>
                      </a:r>
                      <a:endParaRPr lang="tr-TR" sz="1400" b="1">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b="1" dirty="0">
                          <a:effectLst>
                            <a:outerShdw blurRad="38100" dist="38100" dir="2700000" algn="tl">
                              <a:srgbClr val="000000">
                                <a:alpha val="43137"/>
                              </a:srgbClr>
                            </a:outerShdw>
                          </a:effectLst>
                          <a:latin typeface="Arial" pitchFamily="34" charset="0"/>
                          <a:cs typeface="Arial" pitchFamily="34" charset="0"/>
                        </a:rPr>
                        <a:t>Ortalama</a:t>
                      </a:r>
                      <a:endParaRPr lang="tr-TR" sz="1400" b="1"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r>
              <a:tr h="0">
                <a:tc>
                  <a:txBody>
                    <a:bodyPr/>
                    <a:lstStyle/>
                    <a:p>
                      <a:pPr algn="just">
                        <a:lnSpc>
                          <a:spcPct val="150000"/>
                        </a:lnSpc>
                        <a:spcAft>
                          <a:spcPts val="0"/>
                        </a:spcAft>
                      </a:pPr>
                      <a:r>
                        <a:rPr lang="tr-TR" sz="1200" b="1">
                          <a:latin typeface="Arial" pitchFamily="34" charset="0"/>
                          <a:cs typeface="Arial" pitchFamily="34" charset="0"/>
                        </a:rPr>
                        <a:t>03101001</a:t>
                      </a:r>
                      <a:endParaRPr lang="tr-TR" sz="1400" b="1">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b="1" dirty="0">
                          <a:latin typeface="Arial" pitchFamily="34" charset="0"/>
                          <a:cs typeface="Arial" pitchFamily="34" charset="0"/>
                        </a:rPr>
                        <a:t>BILGISAYAR</a:t>
                      </a:r>
                      <a:endParaRPr lang="tr-TR" sz="1400" b="1" dirty="0">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b="1">
                          <a:latin typeface="Arial" pitchFamily="34" charset="0"/>
                          <a:cs typeface="Arial" pitchFamily="34" charset="0"/>
                        </a:rPr>
                        <a:t>37</a:t>
                      </a:r>
                      <a:endParaRPr lang="tr-TR" sz="1400" b="1">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b="1">
                          <a:latin typeface="Arial" pitchFamily="34" charset="0"/>
                          <a:cs typeface="Arial" pitchFamily="34" charset="0"/>
                        </a:rPr>
                        <a:t>      40</a:t>
                      </a:r>
                      <a:endParaRPr lang="tr-TR" sz="1400" b="1">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endParaRPr lang="tr-TR" sz="12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b="1">
                          <a:latin typeface="Arial" pitchFamily="34" charset="0"/>
                          <a:cs typeface="Arial" pitchFamily="34" charset="0"/>
                        </a:rPr>
                        <a:t>45</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b="1">
                          <a:latin typeface="Arial" pitchFamily="34" charset="0"/>
                          <a:cs typeface="Arial" pitchFamily="34" charset="0"/>
                        </a:rPr>
                        <a:t>48</a:t>
                      </a:r>
                      <a:endParaRPr lang="tr-TR" sz="1400" b="1">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endParaRPr lang="tr-TR" sz="1200" b="1" dirty="0">
                        <a:latin typeface="Arial" pitchFamily="34" charset="0"/>
                        <a:ea typeface="Calibri"/>
                        <a:cs typeface="Arial"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0" y="1516360"/>
            <a:ext cx="8991600" cy="3352800"/>
          </a:xfrm>
        </p:spPr>
        <p:txBody>
          <a:bodyPr/>
          <a:lstStyle/>
          <a:p>
            <a:pPr algn="l"/>
            <a:r>
              <a:rPr lang="tr-TR" sz="2000" dirty="0" smtClean="0">
                <a:latin typeface="Arial" pitchFamily="34" charset="0"/>
                <a:cs typeface="Arial" pitchFamily="34" charset="0"/>
              </a:rPr>
              <a:t>Ayrıca; tabloda tanımlanan her sütun alanı, bu alana hiçbir bilgi yazılmasa bile </a:t>
            </a:r>
            <a:r>
              <a:rPr lang="tr-TR" sz="2000" dirty="0" err="1" smtClean="0">
                <a:latin typeface="Arial" pitchFamily="34" charset="0"/>
                <a:cs typeface="Arial" pitchFamily="34" charset="0"/>
              </a:rPr>
              <a:t>HD’de</a:t>
            </a:r>
            <a:r>
              <a:rPr lang="tr-TR" sz="2000" dirty="0" smtClean="0">
                <a:latin typeface="Arial" pitchFamily="34" charset="0"/>
                <a:cs typeface="Arial" pitchFamily="34" charset="0"/>
              </a:rPr>
              <a:t> yer kaplayacağı için; diskte tanımlanan bu alanlar boşuna kullanılmış olacaktır. Dolayısı ile diskte de boş yere alan işgal edilmiş olacağından tabloda gereksiz sütun alanlarının tanımlanmaması gerekir. Örneğin, tabloda gereksiz tanımlanan bir sütun alanı diskte 4byte yer kaplıyor ise ve tabloda toplam 15 bin öğrenci var ise; gereksiz kullanılan toplam HD alanı 4 * 15.000 = 60.000 </a:t>
            </a:r>
            <a:r>
              <a:rPr lang="tr-TR" sz="2000" dirty="0" err="1" smtClean="0">
                <a:latin typeface="Arial" pitchFamily="34" charset="0"/>
                <a:cs typeface="Arial" pitchFamily="34" charset="0"/>
              </a:rPr>
              <a:t>byte</a:t>
            </a:r>
            <a:r>
              <a:rPr lang="tr-TR" sz="2000" dirty="0" smtClean="0">
                <a:latin typeface="Arial" pitchFamily="34" charset="0"/>
                <a:cs typeface="Arial" pitchFamily="34" charset="0"/>
              </a:rPr>
              <a:t> olacaktır. Sadece tek bir alan için bu kadar alanın boş yere kullanılmış olması hoş bir durum değildir. Bu durumda tablo tasarımında yapılması gereken düzenleme aşağıdaki gibi olmalıdır. Bir öğrenciye ait dersler yazılırken alt alta satırlar şeklinde kayıt (</a:t>
            </a:r>
            <a:r>
              <a:rPr lang="tr-TR" sz="2000" dirty="0" err="1" smtClean="0">
                <a:latin typeface="Arial" pitchFamily="34" charset="0"/>
                <a:cs typeface="Arial" pitchFamily="34" charset="0"/>
              </a:rPr>
              <a:t>record</a:t>
            </a:r>
            <a:r>
              <a:rPr lang="tr-TR" sz="2000" dirty="0" smtClean="0">
                <a:latin typeface="Arial" pitchFamily="34" charset="0"/>
                <a:cs typeface="Arial" pitchFamily="34" charset="0"/>
              </a:rPr>
              <a:t>) olarak yazılarak yapılmalıdır.</a:t>
            </a:r>
          </a:p>
          <a:p>
            <a:pPr algn="l"/>
            <a:endParaRPr lang="tr-TR" sz="2000" dirty="0" smtClean="0">
              <a:latin typeface="Arial" pitchFamily="34" charset="0"/>
              <a:cs typeface="Arial" pitchFamily="34" charset="0"/>
            </a:endParaRPr>
          </a:p>
          <a:p>
            <a:pPr algn="l"/>
            <a:endParaRPr lang="tr-TR" sz="2000" dirty="0" smtClean="0">
              <a:latin typeface="Arial" pitchFamily="34" charset="0"/>
              <a:cs typeface="Arial" pitchFamily="34" charset="0"/>
            </a:endParaRPr>
          </a:p>
          <a:p>
            <a:pPr algn="l"/>
            <a:endParaRPr lang="tr-TR" sz="2000" dirty="0" smtClean="0">
              <a:latin typeface="Arial" pitchFamily="34" charset="0"/>
              <a:cs typeface="Arial" pitchFamily="34" charset="0"/>
            </a:endParaRPr>
          </a:p>
          <a:p>
            <a:pPr algn="l"/>
            <a:r>
              <a:rPr lang="tr-TR" sz="2000" dirty="0" smtClean="0">
                <a:latin typeface="Arial" pitchFamily="34" charset="0"/>
                <a:cs typeface="Arial" pitchFamily="34" charset="0"/>
              </a:rPr>
              <a:t>Doğru tablo tasarımı ve kayıt girişi yukarıdaki tabloda olduğu gibi olmalıdır.</a:t>
            </a:r>
          </a:p>
          <a:p>
            <a:pPr algn="l"/>
            <a:endParaRPr lang="tr-TR" sz="2000" dirty="0">
              <a:latin typeface="Arial" pitchFamily="34" charset="0"/>
              <a:cs typeface="Arial" pitchFamily="34" charset="0"/>
            </a:endParaRPr>
          </a:p>
        </p:txBody>
      </p:sp>
      <p:graphicFrame>
        <p:nvGraphicFramePr>
          <p:cNvPr id="4" name="3 Tablo"/>
          <p:cNvGraphicFramePr>
            <a:graphicFrameLocks noGrp="1"/>
          </p:cNvGraphicFramePr>
          <p:nvPr/>
        </p:nvGraphicFramePr>
        <p:xfrm>
          <a:off x="611559" y="4869160"/>
          <a:ext cx="7992888" cy="1143000"/>
        </p:xfrm>
        <a:graphic>
          <a:graphicData uri="http://schemas.openxmlformats.org/drawingml/2006/table">
            <a:tbl>
              <a:tblPr firstRow="1">
                <a:tableStyleId>{775DCB02-9BB8-47FD-8907-85C794F793BA}</a:tableStyleId>
              </a:tblPr>
              <a:tblGrid>
                <a:gridCol w="1352422"/>
                <a:gridCol w="1518834"/>
                <a:gridCol w="1415776"/>
                <a:gridCol w="1434361"/>
                <a:gridCol w="1156444"/>
                <a:gridCol w="1115051"/>
              </a:tblGrid>
              <a:tr h="0">
                <a:tc>
                  <a:txBody>
                    <a:bodyPr/>
                    <a:lstStyle/>
                    <a:p>
                      <a:pPr algn="ctr">
                        <a:lnSpc>
                          <a:spcPct val="150000"/>
                        </a:lnSpc>
                        <a:spcAft>
                          <a:spcPts val="0"/>
                        </a:spcAft>
                      </a:pPr>
                      <a:r>
                        <a:rPr lang="tr-TR" sz="1400" dirty="0" err="1">
                          <a:effectLst>
                            <a:outerShdw blurRad="38100" dist="38100" dir="2700000" algn="tl">
                              <a:srgbClr val="000000">
                                <a:alpha val="43137"/>
                              </a:srgbClr>
                            </a:outerShdw>
                          </a:effectLst>
                        </a:rPr>
                        <a:t>ÖğrenciNo</a:t>
                      </a:r>
                      <a:endParaRPr lang="tr-TR" sz="1600" b="1"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400" dirty="0" err="1">
                          <a:effectLst>
                            <a:outerShdw blurRad="38100" dist="38100" dir="2700000" algn="tl">
                              <a:srgbClr val="000000">
                                <a:alpha val="43137"/>
                              </a:srgbClr>
                            </a:outerShdw>
                          </a:effectLst>
                        </a:rPr>
                        <a:t>DersinAdı</a:t>
                      </a:r>
                      <a:endParaRPr lang="tr-TR" sz="1600" b="1"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400" dirty="0" err="1">
                          <a:effectLst>
                            <a:outerShdw blurRad="38100" dist="38100" dir="2700000" algn="tl">
                              <a:srgbClr val="000000">
                                <a:alpha val="43137"/>
                              </a:srgbClr>
                            </a:outerShdw>
                          </a:effectLst>
                        </a:rPr>
                        <a:t>VizeNotu</a:t>
                      </a:r>
                      <a:endParaRPr lang="tr-TR" sz="1600" b="1"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400" dirty="0" err="1">
                          <a:effectLst>
                            <a:outerShdw blurRad="38100" dist="38100" dir="2700000" algn="tl">
                              <a:srgbClr val="000000">
                                <a:alpha val="43137"/>
                              </a:srgbClr>
                            </a:outerShdw>
                          </a:effectLst>
                        </a:rPr>
                        <a:t>FinalNotu</a:t>
                      </a:r>
                      <a:endParaRPr lang="tr-TR" sz="1600" b="1"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400" dirty="0">
                          <a:effectLst>
                            <a:outerShdw blurRad="38100" dist="38100" dir="2700000" algn="tl">
                              <a:srgbClr val="000000">
                                <a:alpha val="43137"/>
                              </a:srgbClr>
                            </a:outerShdw>
                          </a:effectLst>
                        </a:rPr>
                        <a:t>Ortalama</a:t>
                      </a:r>
                      <a:endParaRPr lang="tr-TR" sz="1600" b="1"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400" dirty="0">
                          <a:effectLst>
                            <a:outerShdw blurRad="38100" dist="38100" dir="2700000" algn="tl">
                              <a:srgbClr val="000000">
                                <a:alpha val="43137"/>
                              </a:srgbClr>
                            </a:outerShdw>
                          </a:effectLst>
                        </a:rPr>
                        <a:t>Tekrar</a:t>
                      </a:r>
                      <a:endParaRPr lang="tr-TR" sz="1600" b="1"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r>
              <a:tr h="0">
                <a:tc>
                  <a:txBody>
                    <a:bodyPr/>
                    <a:lstStyle/>
                    <a:p>
                      <a:pPr algn="ctr">
                        <a:lnSpc>
                          <a:spcPct val="150000"/>
                        </a:lnSpc>
                        <a:spcAft>
                          <a:spcPts val="0"/>
                        </a:spcAft>
                      </a:pPr>
                      <a:r>
                        <a:rPr lang="tr-TR" sz="1200" dirty="0"/>
                        <a:t>03531020</a:t>
                      </a:r>
                      <a:endParaRPr lang="tr-TR" sz="1400" b="1" dirty="0">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dirty="0"/>
                        <a:t>BİLGİSAYAR</a:t>
                      </a:r>
                      <a:endParaRPr lang="tr-TR" sz="1400" b="1" dirty="0">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dirty="0"/>
                        <a:t>37</a:t>
                      </a:r>
                      <a:endParaRPr lang="tr-TR" sz="1400" b="1" dirty="0">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dirty="0"/>
                        <a:t>40</a:t>
                      </a:r>
                      <a:endParaRPr lang="tr-TR" sz="1400" b="1" dirty="0">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a:t>38,5</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endParaRPr lang="tr-TR" sz="1200" b="1">
                        <a:latin typeface="Arial" pitchFamily="34" charset="0"/>
                        <a:ea typeface="Calibri"/>
                        <a:cs typeface="Arial" pitchFamily="34" charset="0"/>
                      </a:endParaRPr>
                    </a:p>
                  </a:txBody>
                  <a:tcPr marL="68580" marR="68580" marT="0" marB="0"/>
                </a:tc>
              </a:tr>
              <a:tr h="0">
                <a:tc>
                  <a:txBody>
                    <a:bodyPr/>
                    <a:lstStyle/>
                    <a:p>
                      <a:pPr algn="ctr">
                        <a:lnSpc>
                          <a:spcPct val="150000"/>
                        </a:lnSpc>
                        <a:spcAft>
                          <a:spcPts val="0"/>
                        </a:spcAft>
                      </a:pPr>
                      <a:r>
                        <a:rPr lang="tr-TR" sz="1200"/>
                        <a:t>03531037</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a:t>İNGİLİZCE</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dirty="0"/>
                        <a:t>56</a:t>
                      </a:r>
                      <a:endParaRPr lang="tr-TR" sz="1400" b="1" dirty="0">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a:t>60</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a:t>58</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endParaRPr lang="tr-TR" sz="1200" b="1">
                        <a:latin typeface="Arial" pitchFamily="34" charset="0"/>
                        <a:ea typeface="Calibri"/>
                        <a:cs typeface="Arial" pitchFamily="34" charset="0"/>
                      </a:endParaRPr>
                    </a:p>
                  </a:txBody>
                  <a:tcPr marL="68580" marR="68580" marT="0" marB="0"/>
                </a:tc>
              </a:tr>
              <a:tr h="0">
                <a:tc>
                  <a:txBody>
                    <a:bodyPr/>
                    <a:lstStyle/>
                    <a:p>
                      <a:pPr algn="ctr">
                        <a:lnSpc>
                          <a:spcPct val="150000"/>
                        </a:lnSpc>
                        <a:spcAft>
                          <a:spcPts val="0"/>
                        </a:spcAft>
                      </a:pPr>
                      <a:r>
                        <a:rPr lang="tr-TR" sz="1200"/>
                        <a:t>03531025</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a:t>BİLGİSAYAR</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dirty="0"/>
                        <a:t>45</a:t>
                      </a:r>
                      <a:endParaRPr lang="tr-TR" sz="1400" b="1" dirty="0">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a:t>48</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200"/>
                        <a:t>46,5</a:t>
                      </a:r>
                      <a:endParaRPr lang="tr-TR" sz="1400" b="1">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endParaRPr lang="tr-TR" sz="1200" b="1" dirty="0">
                        <a:latin typeface="Arial" pitchFamily="34" charset="0"/>
                        <a:ea typeface="Calibri"/>
                        <a:cs typeface="Arial"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x-none" sz="3200" b="1" smtClean="0">
                <a:solidFill>
                  <a:srgbClr val="FF0000"/>
                </a:solidFill>
              </a:rPr>
              <a:t>4.1.6. Anahtar Alana Bağlı Olmayan Alanların Belirlenmesi</a:t>
            </a:r>
            <a:r>
              <a:rPr lang="tr-TR" sz="3200" b="1" dirty="0" smtClean="0">
                <a:solidFill>
                  <a:srgbClr val="FF0000"/>
                </a:solidFill>
              </a:rPr>
              <a:t/>
            </a:r>
            <a:br>
              <a:rPr lang="tr-TR" sz="3200" b="1" dirty="0" smtClean="0">
                <a:solidFill>
                  <a:srgbClr val="FF0000"/>
                </a:solidFill>
              </a:rPr>
            </a:br>
            <a:endParaRPr lang="tr-TR" sz="3200" dirty="0">
              <a:solidFill>
                <a:srgbClr val="FF0000"/>
              </a:solidFill>
            </a:endParaRPr>
          </a:p>
        </p:txBody>
      </p:sp>
      <p:sp>
        <p:nvSpPr>
          <p:cNvPr id="3" name="2 İçerik Yer Tutucusu"/>
          <p:cNvSpPr>
            <a:spLocks noGrp="1"/>
          </p:cNvSpPr>
          <p:nvPr>
            <p:ph idx="1"/>
          </p:nvPr>
        </p:nvSpPr>
        <p:spPr>
          <a:xfrm>
            <a:off x="179512" y="1772816"/>
            <a:ext cx="8812088" cy="4246984"/>
          </a:xfrm>
        </p:spPr>
        <p:txBody>
          <a:bodyPr/>
          <a:lstStyle/>
          <a:p>
            <a:pPr algn="l"/>
            <a:r>
              <a:rPr lang="tr-TR" sz="2000" dirty="0" smtClean="0">
                <a:latin typeface="Arial" pitchFamily="34" charset="0"/>
                <a:cs typeface="Arial" pitchFamily="34" charset="0"/>
              </a:rPr>
              <a:t>İlişkisel veritabanında, tablodan herhangi bir tek kayda erişmek için mutlaka bir farklı özellik sağlanmalıdır ve bu özellik de anahtar alan tarafından sağlanır. Ancak bazen, anahtar alan ile aynı satırda yer aldığı halde, anahtar alan ile birebir ilişkisi olmayan bir alan yer alabilir. Bu türden alanların elimine edilip ayrı tablolara ayrılması gerekir. Örneğin, ödünç tablosu ele alınacak olursa, ödünç verilen her kitap için ödünç alanın adresi de bilinmek istenirse, bu ödünç tablosuna yazılamaz. Çünkü ödünç tablosunun birincil anahtar alanı </a:t>
            </a:r>
            <a:r>
              <a:rPr lang="tr-TR" sz="2000" dirty="0" err="1" smtClean="0">
                <a:latin typeface="Arial" pitchFamily="34" charset="0"/>
                <a:cs typeface="Arial" pitchFamily="34" charset="0"/>
              </a:rPr>
              <a:t>oduncNo</a:t>
            </a:r>
            <a:r>
              <a:rPr lang="tr-TR" sz="2000" dirty="0" smtClean="0">
                <a:latin typeface="Arial" pitchFamily="34" charset="0"/>
                <a:cs typeface="Arial" pitchFamily="34" charset="0"/>
              </a:rPr>
              <a:t> ’dur ve bu alan, ödünç verme işlemi ile ilgilidir</a:t>
            </a:r>
          </a:p>
          <a:p>
            <a:pPr algn="l"/>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0" y="1988840"/>
            <a:ext cx="8991600" cy="4030960"/>
          </a:xfrm>
        </p:spPr>
        <p:txBody>
          <a:bodyPr/>
          <a:lstStyle/>
          <a:p>
            <a:pPr algn="l"/>
            <a:r>
              <a:rPr lang="tr-TR" sz="2000" dirty="0" smtClean="0">
                <a:latin typeface="Arial" pitchFamily="34" charset="0"/>
                <a:cs typeface="Arial" pitchFamily="34" charset="0"/>
              </a:rPr>
              <a:t>. Oysa ödünç alanın adresi, ödünç alan kişinin kendisine bağlı bir özelliktir. Bu kişinin her aldığı kitap için adresini tekrar yazmaya gerek yoktur. Aynı şekilde otomasyon içerisinde başka yerlerde de bu kişinin adres bilgilerine muhtemelen ihtiyaç duyulabilir çünkü adres, üyenin bir özelliğidir. Ödünç verilen kitabın adresi öğrenilmek istenildiğinde, üyeler adında bir tablo daha açılıp, burada herkesin adres bilgisi tutulmak zorunda kalınır. Ödünç tablosunun ise, </a:t>
            </a:r>
            <a:r>
              <a:rPr lang="tr-TR" sz="2000" dirty="0" err="1" smtClean="0">
                <a:latin typeface="Arial" pitchFamily="34" charset="0"/>
                <a:cs typeface="Arial" pitchFamily="34" charset="0"/>
              </a:rPr>
              <a:t>oduncAlan</a:t>
            </a:r>
            <a:r>
              <a:rPr lang="tr-TR" sz="2000" dirty="0" smtClean="0">
                <a:latin typeface="Arial" pitchFamily="34" charset="0"/>
                <a:cs typeface="Arial" pitchFamily="34" charset="0"/>
              </a:rPr>
              <a:t> bilgisi olarak, Üyeler tablosunun birincil anahtar alanına bir bağlantı (yabancı anahtar) içermesi daha doğru olur.</a:t>
            </a:r>
            <a:endParaRPr lang="tr-TR"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3200" b="1" dirty="0" smtClean="0">
                <a:solidFill>
                  <a:srgbClr val="FF0000"/>
                </a:solidFill>
              </a:rPr>
              <a:t>4.1.7. Tablolar Arasındaki İlişkiler Tanımlanması</a:t>
            </a:r>
            <a:r>
              <a:rPr lang="tr-TR" dirty="0" smtClean="0"/>
              <a:t/>
            </a:r>
            <a:br>
              <a:rPr lang="tr-TR" dirty="0" smtClean="0"/>
            </a:br>
            <a:endParaRPr lang="tr-TR" dirty="0"/>
          </a:p>
        </p:txBody>
      </p:sp>
      <p:sp>
        <p:nvSpPr>
          <p:cNvPr id="3" name="2 İçerik Yer Tutucusu"/>
          <p:cNvSpPr>
            <a:spLocks noGrp="1"/>
          </p:cNvSpPr>
          <p:nvPr>
            <p:ph idx="1"/>
          </p:nvPr>
        </p:nvSpPr>
        <p:spPr>
          <a:xfrm>
            <a:off x="116904" y="1772816"/>
            <a:ext cx="8991600" cy="4246984"/>
          </a:xfrm>
        </p:spPr>
        <p:txBody>
          <a:bodyPr/>
          <a:lstStyle/>
          <a:p>
            <a:pPr algn="l"/>
            <a:r>
              <a:rPr lang="tr-TR" sz="2000" dirty="0" smtClean="0">
                <a:latin typeface="Arial" pitchFamily="34" charset="0"/>
                <a:cs typeface="Arial" pitchFamily="34" charset="0"/>
              </a:rPr>
              <a:t>Tanımlanan tablolardaki alanların birbirleriyle olan ilişkileri tanımlanır. Örneğin öğrenci bilgilerinin tanımlandığı tablo ile öğrenci notlarının tanımlandığı tablo arasında bir ilişki kurulur ve bu ilişki öğrenci numarası ile olur. Öğrencinin hangi dersine ait not bilgisi yazılacaksa ders kodları ve adlarının tanımlandığı tablo ile öğrenci notları tablosu arasında bir ilişki vardır. Bu ilişki notlar tablosundaki ders kodu ile ders kodları tablosundaki dersin kodu alanları arasında yapılır. İlişki her iki tablo bir birincil alan ve bir yabancı anahtar alan üstünden birbirine bağlanır. Bu ilişkiler </a:t>
            </a:r>
            <a:r>
              <a:rPr lang="tr-TR" sz="2000" dirty="0" err="1" smtClean="0">
                <a:latin typeface="Arial" pitchFamily="34" charset="0"/>
                <a:cs typeface="Arial" pitchFamily="34" charset="0"/>
              </a:rPr>
              <a:t>Ms</a:t>
            </a:r>
            <a:r>
              <a:rPr lang="tr-TR" sz="2000" dirty="0" smtClean="0">
                <a:latin typeface="Arial" pitchFamily="34" charset="0"/>
                <a:cs typeface="Arial" pitchFamily="34" charset="0"/>
              </a:rPr>
              <a:t>-SQL Server, </a:t>
            </a:r>
            <a:r>
              <a:rPr lang="tr-TR" sz="2000" dirty="0" err="1" smtClean="0">
                <a:latin typeface="Arial" pitchFamily="34" charset="0"/>
                <a:cs typeface="Arial" pitchFamily="34" charset="0"/>
              </a:rPr>
              <a:t>Ms</a:t>
            </a:r>
            <a:r>
              <a:rPr lang="tr-TR" sz="2000" dirty="0" smtClean="0">
                <a:latin typeface="Arial" pitchFamily="34" charset="0"/>
                <a:cs typeface="Arial" pitchFamily="34" charset="0"/>
              </a:rPr>
              <a:t> Access veya </a:t>
            </a:r>
            <a:r>
              <a:rPr lang="tr-TR" sz="2000" dirty="0" err="1" smtClean="0">
                <a:latin typeface="Arial" pitchFamily="34" charset="0"/>
                <a:cs typeface="Arial" pitchFamily="34" charset="0"/>
              </a:rPr>
              <a:t>Oracle</a:t>
            </a:r>
            <a:r>
              <a:rPr lang="tr-TR" sz="2000" dirty="0" smtClean="0">
                <a:latin typeface="Arial" pitchFamily="34" charset="0"/>
                <a:cs typeface="Arial" pitchFamily="34" charset="0"/>
              </a:rPr>
              <a:t> veritabanlarında şematik olarak hazırlanabilir. </a:t>
            </a:r>
          </a:p>
          <a:p>
            <a:pPr algn="l"/>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a:xfrm>
            <a:off x="188912" y="1846312"/>
            <a:ext cx="8991600" cy="4391000"/>
          </a:xfrm>
        </p:spPr>
        <p:txBody>
          <a:bodyPr/>
          <a:lstStyle/>
          <a:p>
            <a:pPr algn="l"/>
            <a:r>
              <a:rPr lang="tr-TR" sz="2000" dirty="0" smtClean="0">
                <a:latin typeface="Arial" pitchFamily="34" charset="0"/>
                <a:cs typeface="Arial" pitchFamily="34" charset="0"/>
              </a:rPr>
              <a:t>Farklı tablolardaki iki alan aynı veriyi tutuyorsa iki alana da aynı ismi vermek karışıklığa yol açabilir gibi görünse de aslında daha düzgün bir yapının ortaya çıkmasını sağlar. </a:t>
            </a:r>
            <a:r>
              <a:rPr lang="tr-TR" sz="2000" dirty="0" err="1" smtClean="0">
                <a:latin typeface="Arial" pitchFamily="34" charset="0"/>
                <a:cs typeface="Arial" pitchFamily="34" charset="0"/>
              </a:rPr>
              <a:t>OgrenciNo</a:t>
            </a:r>
            <a:r>
              <a:rPr lang="tr-TR" sz="2000" dirty="0" smtClean="0">
                <a:latin typeface="Arial" pitchFamily="34" charset="0"/>
                <a:cs typeface="Arial" pitchFamily="34" charset="0"/>
              </a:rPr>
              <a:t> alanı örgenci tablosunda da notlar tablosunda da </a:t>
            </a:r>
            <a:r>
              <a:rPr lang="tr-TR" sz="2000" dirty="0" err="1" smtClean="0">
                <a:latin typeface="Arial" pitchFamily="34" charset="0"/>
                <a:cs typeface="Arial" pitchFamily="34" charset="0"/>
              </a:rPr>
              <a:t>ogrenci</a:t>
            </a:r>
            <a:r>
              <a:rPr lang="tr-TR" sz="2000" dirty="0" smtClean="0">
                <a:latin typeface="Arial" pitchFamily="34" charset="0"/>
                <a:cs typeface="Arial" pitchFamily="34" charset="0"/>
              </a:rPr>
              <a:t> numarası olarak tanımlanabilir. Bu alanlardan birine </a:t>
            </a:r>
            <a:r>
              <a:rPr lang="tr-TR" sz="2000" dirty="0" err="1" smtClean="0">
                <a:latin typeface="Arial" pitchFamily="34" charset="0"/>
                <a:cs typeface="Arial" pitchFamily="34" charset="0"/>
              </a:rPr>
              <a:t>OgrenciNo</a:t>
            </a:r>
            <a:r>
              <a:rPr lang="tr-TR" sz="2000" dirty="0" smtClean="0">
                <a:latin typeface="Arial" pitchFamily="34" charset="0"/>
                <a:cs typeface="Arial" pitchFamily="34" charset="0"/>
              </a:rPr>
              <a:t>, diğerine </a:t>
            </a:r>
            <a:r>
              <a:rPr lang="tr-TR" sz="2000" dirty="0" err="1" smtClean="0">
                <a:latin typeface="Arial" pitchFamily="34" charset="0"/>
                <a:cs typeface="Arial" pitchFamily="34" charset="0"/>
              </a:rPr>
              <a:t>NotlarOgrenciNo</a:t>
            </a:r>
            <a:r>
              <a:rPr lang="tr-TR" sz="2000" dirty="0" smtClean="0">
                <a:latin typeface="Arial" pitchFamily="34" charset="0"/>
                <a:cs typeface="Arial" pitchFamily="34" charset="0"/>
              </a:rPr>
              <a:t> ismi verilmesi sorgu ve program yazılımında isim karışıklıklarına neden olabilir. En önemlisi de her alan için her tabloda farklı isimlerin kullanılması değişkenlerin isimlerinin akılda tutulmasını ve daha sonraki tablolar üzerinde işlem yaparken işlemleri zorlaştırır.</a:t>
            </a:r>
          </a:p>
          <a:p>
            <a:pPr algn="l">
              <a:buNone/>
            </a:pPr>
            <a:endParaRPr lang="tr-TR" sz="2000" dirty="0" smtClean="0">
              <a:latin typeface="Arial" pitchFamily="34" charset="0"/>
              <a:cs typeface="Arial" pitchFamily="34" charset="0"/>
            </a:endParaRPr>
          </a:p>
          <a:p>
            <a:pPr algn="l"/>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116904" y="1876400"/>
            <a:ext cx="8991600" cy="3352800"/>
          </a:xfrm>
        </p:spPr>
        <p:txBody>
          <a:bodyPr/>
          <a:lstStyle/>
          <a:p>
            <a:pPr algn="l"/>
            <a:r>
              <a:rPr lang="tr-TR" sz="2000" dirty="0" smtClean="0">
                <a:latin typeface="Arial" pitchFamily="34" charset="0"/>
                <a:cs typeface="Arial" pitchFamily="34" charset="0"/>
              </a:rPr>
              <a:t>Tablo ve alanları kullanılacağı zaman her seferinde ilgili alanın hangi isimle kaydedildiğine bir listeden bakmak zorunda kalınır. Çünkü büyük bir veritabanı projesinde 250’den fazla tablo bulunabilir. Her tabloda da birçok alanın bulunacağı dikkate alındığında her alana ait isimlerin akılda tutulması mümkün olmamaktadır. Birden fazla tabloda olan alanlar için; aynı ismi kullanmak bu zorluğu ortadan kaldıracaktır. En mantıklısı her ikisine de </a:t>
            </a:r>
            <a:r>
              <a:rPr lang="tr-TR" sz="2000" dirty="0" err="1" smtClean="0">
                <a:latin typeface="Arial" pitchFamily="34" charset="0"/>
                <a:cs typeface="Arial" pitchFamily="34" charset="0"/>
              </a:rPr>
              <a:t>OgrenciNo</a:t>
            </a:r>
            <a:r>
              <a:rPr lang="tr-TR" sz="2000" dirty="0" smtClean="0">
                <a:latin typeface="Arial" pitchFamily="34" charset="0"/>
                <a:cs typeface="Arial" pitchFamily="34" charset="0"/>
              </a:rPr>
              <a:t> ismi verilmesidir.</a:t>
            </a:r>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x-none" b="1" dirty="0" smtClean="0">
                <a:solidFill>
                  <a:schemeClr val="bg2">
                    <a:lumMod val="75000"/>
                  </a:schemeClr>
                </a:solidFill>
              </a:rPr>
              <a:t>4.2 Veritabanı Normalizasyonu</a:t>
            </a:r>
            <a:r>
              <a:rPr lang="tr-TR" b="1" i="1" dirty="0" smtClean="0">
                <a:solidFill>
                  <a:schemeClr val="bg2">
                    <a:lumMod val="75000"/>
                  </a:schemeClr>
                </a:solidFill>
              </a:rPr>
              <a:t/>
            </a:r>
            <a:br>
              <a:rPr lang="tr-TR" b="1" i="1" dirty="0" smtClean="0">
                <a:solidFill>
                  <a:schemeClr val="bg2">
                    <a:lumMod val="75000"/>
                  </a:schemeClr>
                </a:solidFill>
              </a:rPr>
            </a:br>
            <a:endParaRPr lang="tr-TR" dirty="0">
              <a:solidFill>
                <a:schemeClr val="bg2">
                  <a:lumMod val="75000"/>
                </a:schemeClr>
              </a:solidFill>
            </a:endParaRPr>
          </a:p>
        </p:txBody>
      </p:sp>
      <p:sp>
        <p:nvSpPr>
          <p:cNvPr id="3" name="2 İçerik Yer Tutucusu"/>
          <p:cNvSpPr>
            <a:spLocks noGrp="1"/>
          </p:cNvSpPr>
          <p:nvPr>
            <p:ph idx="1"/>
          </p:nvPr>
        </p:nvSpPr>
        <p:spPr>
          <a:xfrm>
            <a:off x="152400" y="1948408"/>
            <a:ext cx="8991600" cy="3352800"/>
          </a:xfrm>
        </p:spPr>
        <p:txBody>
          <a:bodyPr/>
          <a:lstStyle/>
          <a:p>
            <a:pPr algn="l"/>
            <a:r>
              <a:rPr lang="tr-TR" sz="2000" dirty="0" smtClean="0">
                <a:latin typeface="Arial" pitchFamily="34" charset="0"/>
                <a:cs typeface="Arial" pitchFamily="34" charset="0"/>
              </a:rPr>
              <a:t>Bir tablo içerisinde yer alacak kaydın nelerden oluşmasına karar vermeye yarayan düzenlemelere </a:t>
            </a:r>
            <a:r>
              <a:rPr lang="tr-TR" sz="2000" dirty="0" err="1" smtClean="0">
                <a:latin typeface="Arial" pitchFamily="34" charset="0"/>
                <a:cs typeface="Arial" pitchFamily="34" charset="0"/>
              </a:rPr>
              <a:t>normalizasyon</a:t>
            </a:r>
            <a:r>
              <a:rPr lang="tr-TR" sz="2000" dirty="0" smtClean="0">
                <a:latin typeface="Arial" pitchFamily="34" charset="0"/>
                <a:cs typeface="Arial" pitchFamily="34" charset="0"/>
              </a:rPr>
              <a:t> kuralları denilir. Bu kurallar ilişkisel veritabanı tasarımından başlı başına bir işlemdir. </a:t>
            </a:r>
            <a:r>
              <a:rPr lang="tr-TR" sz="2000" dirty="0" err="1" smtClean="0">
                <a:latin typeface="Arial" pitchFamily="34" charset="0"/>
                <a:cs typeface="Arial" pitchFamily="34" charset="0"/>
              </a:rPr>
              <a:t>Normalizasyon</a:t>
            </a:r>
            <a:r>
              <a:rPr lang="tr-TR" sz="2000" dirty="0" smtClean="0">
                <a:latin typeface="Arial" pitchFamily="34" charset="0"/>
                <a:cs typeface="Arial" pitchFamily="34" charset="0"/>
              </a:rPr>
              <a:t>; veritabanı tasarım aşamasında çok önemli bir işlemdir. </a:t>
            </a:r>
            <a:r>
              <a:rPr lang="tr-TR" sz="2000" dirty="0" err="1" smtClean="0">
                <a:latin typeface="Arial" pitchFamily="34" charset="0"/>
                <a:cs typeface="Arial" pitchFamily="34" charset="0"/>
              </a:rPr>
              <a:t>Normalizasyon</a:t>
            </a:r>
            <a:r>
              <a:rPr lang="tr-TR" sz="2000" dirty="0" smtClean="0">
                <a:latin typeface="Arial" pitchFamily="34" charset="0"/>
                <a:cs typeface="Arial" pitchFamily="34" charset="0"/>
              </a:rPr>
              <a:t> arttıkça tablolar arasındaki ilişkiler artar. Bu nedenle tablodaki veriler erişmek için gerekli bağlantıların sayısı da artar. </a:t>
            </a:r>
          </a:p>
          <a:p>
            <a:pPr algn="l"/>
            <a:r>
              <a:rPr lang="tr-TR" sz="2000" dirty="0" smtClean="0">
                <a:latin typeface="Arial" pitchFamily="34" charset="0"/>
                <a:cs typeface="Arial" pitchFamily="34" charset="0"/>
              </a:rPr>
              <a:t>İlişkisel veritabanının tanımı ile birlikte ortaya atılmış ve kabul görmüş 5 </a:t>
            </a:r>
            <a:r>
              <a:rPr lang="tr-TR" sz="2000" dirty="0" err="1" smtClean="0">
                <a:latin typeface="Arial" pitchFamily="34" charset="0"/>
                <a:cs typeface="Arial" pitchFamily="34" charset="0"/>
              </a:rPr>
              <a:t>normalizasyon</a:t>
            </a:r>
            <a:r>
              <a:rPr lang="tr-TR" sz="2000" dirty="0" smtClean="0">
                <a:latin typeface="Arial" pitchFamily="34" charset="0"/>
                <a:cs typeface="Arial" pitchFamily="34" charset="0"/>
              </a:rPr>
              <a:t> kuralı vardır ve aşağıda anlatıldığı gibidir.</a:t>
            </a:r>
          </a:p>
          <a:p>
            <a:pPr algn="l"/>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692696"/>
            <a:ext cx="9144000" cy="914400"/>
          </a:xfrm>
        </p:spPr>
        <p:txBody>
          <a:bodyPr/>
          <a:lstStyle/>
          <a:p>
            <a:r>
              <a:rPr lang="tr-TR" b="1" dirty="0" smtClean="0">
                <a:solidFill>
                  <a:schemeClr val="bg2">
                    <a:lumMod val="75000"/>
                  </a:schemeClr>
                </a:solidFill>
              </a:rPr>
              <a:t>4.1. Veri Tabanı Tasarımı</a:t>
            </a:r>
            <a:endParaRPr lang="tr-TR" dirty="0">
              <a:solidFill>
                <a:schemeClr val="bg2">
                  <a:lumMod val="75000"/>
                </a:schemeClr>
              </a:solidFill>
            </a:endParaRPr>
          </a:p>
        </p:txBody>
      </p:sp>
      <p:sp>
        <p:nvSpPr>
          <p:cNvPr id="3" name="2 İçerik Yer Tutucusu"/>
          <p:cNvSpPr>
            <a:spLocks noGrp="1"/>
          </p:cNvSpPr>
          <p:nvPr>
            <p:ph idx="1"/>
          </p:nvPr>
        </p:nvSpPr>
        <p:spPr>
          <a:xfrm>
            <a:off x="0" y="1628800"/>
            <a:ext cx="8991600" cy="4318992"/>
          </a:xfrm>
        </p:spPr>
        <p:txBody>
          <a:bodyPr/>
          <a:lstStyle/>
          <a:p>
            <a:pPr algn="l"/>
            <a:r>
              <a:rPr lang="tr-TR" sz="2000" dirty="0" smtClean="0">
                <a:latin typeface="Arial" pitchFamily="34" charset="0"/>
                <a:cs typeface="Arial" pitchFamily="34" charset="0"/>
              </a:rPr>
              <a:t>          İyi bir veritabanı tasarımı yapabilmek için yetenek, bilgi ve tecrübe çok önemlidir. Öncelikle, ilişkisel veritabanının tanımını ve bununla ilgili 5 </a:t>
            </a:r>
            <a:r>
              <a:rPr lang="tr-TR" sz="2000" dirty="0" err="1" smtClean="0">
                <a:latin typeface="Arial" pitchFamily="34" charset="0"/>
                <a:cs typeface="Arial" pitchFamily="34" charset="0"/>
              </a:rPr>
              <a:t>Normalizasyon</a:t>
            </a:r>
            <a:r>
              <a:rPr lang="tr-TR" sz="2000" dirty="0" smtClean="0">
                <a:latin typeface="Arial" pitchFamily="34" charset="0"/>
                <a:cs typeface="Arial" pitchFamily="34" charset="0"/>
              </a:rPr>
              <a:t> kuralını çok iyi bilmek gerekir. 5N, tasarım aşamasında yol göstermek yerine hangi şartlara uygun tasarım yapılması gerektiğini anlatır. Bazen, bu kurallardan vazgeçmek durumunda olunabilir ancak, veritabanında saklanacak verilerin hacmi arttıkça yani veri tabanı büyüdükçe bu kuralların daha sıkı uygulanmasın gerekir.</a:t>
            </a:r>
          </a:p>
          <a:p>
            <a:pPr algn="l"/>
            <a:endParaRPr lang="tr-TR" sz="1000" dirty="0" smtClean="0">
              <a:latin typeface="Arial" pitchFamily="34" charset="0"/>
              <a:cs typeface="Arial" pitchFamily="34" charset="0"/>
            </a:endParaRPr>
          </a:p>
          <a:p>
            <a:pPr algn="l"/>
            <a:r>
              <a:rPr lang="tr-TR" sz="2000" dirty="0" smtClean="0">
                <a:latin typeface="Arial" pitchFamily="34" charset="0"/>
                <a:cs typeface="Arial" pitchFamily="34" charset="0"/>
              </a:rPr>
              <a:t>         Bir veri tabanı ile proje yapılırken işin en önemli aşaması veri tabanının tasarlanmasıdır. Başlangıçta yanlış tasarlanan bir veri tabanı ile yapılan projede sonradan yapılacak düzenlemelerle geri dönüş yapılamaz. O nedenle Veri tabanı tasarımı yapılırken aşağıdaki maddelere uyularak yapılması gerekir.</a:t>
            </a:r>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x-none" sz="3200" b="1" smtClean="0">
                <a:solidFill>
                  <a:srgbClr val="FF0000"/>
                </a:solidFill>
              </a:rPr>
              <a:t>4.2.1 Normalizasyon Kuralı</a:t>
            </a:r>
            <a:r>
              <a:rPr lang="tr-TR" sz="3200" b="1" dirty="0" smtClean="0">
                <a:solidFill>
                  <a:srgbClr val="FF0000"/>
                </a:solidFill>
              </a:rPr>
              <a:t/>
            </a:r>
            <a:br>
              <a:rPr lang="tr-TR" sz="3200" b="1" dirty="0" smtClean="0">
                <a:solidFill>
                  <a:srgbClr val="FF0000"/>
                </a:solidFill>
              </a:rPr>
            </a:br>
            <a:endParaRPr lang="tr-TR" sz="3200" dirty="0">
              <a:solidFill>
                <a:srgbClr val="FF0000"/>
              </a:solidFill>
            </a:endParaRPr>
          </a:p>
        </p:txBody>
      </p:sp>
      <p:sp>
        <p:nvSpPr>
          <p:cNvPr id="3" name="2 İçerik Yer Tutucusu"/>
          <p:cNvSpPr>
            <a:spLocks noGrp="1"/>
          </p:cNvSpPr>
          <p:nvPr>
            <p:ph idx="1"/>
          </p:nvPr>
        </p:nvSpPr>
        <p:spPr>
          <a:xfrm>
            <a:off x="395536" y="1772816"/>
            <a:ext cx="8352928" cy="4246984"/>
          </a:xfrm>
        </p:spPr>
        <p:txBody>
          <a:bodyPr/>
          <a:lstStyle/>
          <a:p>
            <a:pPr algn="l"/>
            <a:r>
              <a:rPr lang="tr-TR" sz="2400" dirty="0" smtClean="0">
                <a:latin typeface="Arial" pitchFamily="34" charset="0"/>
                <a:cs typeface="Arial" pitchFamily="34" charset="0"/>
              </a:rPr>
              <a:t>Bir satırdaki bir alan yalnızca bir tek bilgi içerebilir. Birden fazla notu olan öğrenci için not1, not2 ve not3 diye alanların açılması ile bu kurala uyulmamış olunur. Böyle bir durumda, ayrıca notlar tablosu oluşturularak veritabanı tasarımı ve </a:t>
            </a:r>
            <a:r>
              <a:rPr lang="tr-TR" sz="2400" dirty="0" err="1" smtClean="0">
                <a:latin typeface="Arial" pitchFamily="34" charset="0"/>
                <a:cs typeface="Arial" pitchFamily="34" charset="0"/>
              </a:rPr>
              <a:t>normalizasyon</a:t>
            </a:r>
            <a:r>
              <a:rPr lang="tr-TR" sz="2400" dirty="0" smtClean="0">
                <a:latin typeface="Arial" pitchFamily="34" charset="0"/>
                <a:cs typeface="Arial" pitchFamily="34" charset="0"/>
              </a:rPr>
              <a:t> kuralına uyulmuş olur.</a:t>
            </a:r>
          </a:p>
          <a:p>
            <a:pPr algn="l"/>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x-none" sz="3200" b="1" smtClean="0">
                <a:solidFill>
                  <a:srgbClr val="FF0000"/>
                </a:solidFill>
              </a:rPr>
              <a:t>4.2.2 Normalizasyon Kuralı</a:t>
            </a:r>
            <a:r>
              <a:rPr lang="tr-TR" sz="3200" b="1" dirty="0" smtClean="0">
                <a:solidFill>
                  <a:srgbClr val="FF0000"/>
                </a:solidFill>
              </a:rPr>
              <a:t/>
            </a:r>
            <a:br>
              <a:rPr lang="tr-TR" sz="3200" b="1" dirty="0" smtClean="0">
                <a:solidFill>
                  <a:srgbClr val="FF0000"/>
                </a:solidFill>
              </a:rPr>
            </a:br>
            <a:endParaRPr lang="tr-TR" sz="3200" dirty="0">
              <a:solidFill>
                <a:srgbClr val="FF0000"/>
              </a:solidFill>
            </a:endParaRPr>
          </a:p>
        </p:txBody>
      </p:sp>
      <p:sp>
        <p:nvSpPr>
          <p:cNvPr id="3" name="2 İçerik Yer Tutucusu"/>
          <p:cNvSpPr>
            <a:spLocks noGrp="1"/>
          </p:cNvSpPr>
          <p:nvPr>
            <p:ph idx="1"/>
          </p:nvPr>
        </p:nvSpPr>
        <p:spPr>
          <a:xfrm>
            <a:off x="179512" y="1846312"/>
            <a:ext cx="8740080" cy="3598912"/>
          </a:xfrm>
        </p:spPr>
        <p:txBody>
          <a:bodyPr/>
          <a:lstStyle/>
          <a:p>
            <a:pPr algn="l"/>
            <a:r>
              <a:rPr lang="tr-TR" sz="2000" dirty="0" smtClean="0">
                <a:latin typeface="Arial" pitchFamily="34" charset="0"/>
                <a:cs typeface="Arial" pitchFamily="34" charset="0"/>
              </a:rPr>
              <a:t>Bir tabloda, anahtar olmayan her alan, birincil anahtar olarak tanımlı tüm alanlara bağlı olmak zorundadır. Örneğin, Notlar tablosuna </a:t>
            </a:r>
            <a:r>
              <a:rPr lang="tr-TR" sz="2000" dirty="0" err="1" smtClean="0">
                <a:latin typeface="Arial" pitchFamily="34" charset="0"/>
                <a:cs typeface="Arial" pitchFamily="34" charset="0"/>
              </a:rPr>
              <a:t>DersinAdı</a:t>
            </a:r>
            <a:r>
              <a:rPr lang="tr-TR" sz="2000" dirty="0" smtClean="0">
                <a:latin typeface="Arial" pitchFamily="34" charset="0"/>
                <a:cs typeface="Arial" pitchFamily="34" charset="0"/>
              </a:rPr>
              <a:t> gibi bir alan eklenirse, bu sadece dersin adı ile ilgili bir bilgi olur ve </a:t>
            </a:r>
            <a:r>
              <a:rPr lang="tr-TR" sz="2000" dirty="0" err="1" smtClean="0">
                <a:latin typeface="Arial" pitchFamily="34" charset="0"/>
                <a:cs typeface="Arial" pitchFamily="34" charset="0"/>
              </a:rPr>
              <a:t>DersinKoduna</a:t>
            </a:r>
            <a:r>
              <a:rPr lang="tr-TR" sz="2000" dirty="0" smtClean="0">
                <a:latin typeface="Arial" pitchFamily="34" charset="0"/>
                <a:cs typeface="Arial" pitchFamily="34" charset="0"/>
              </a:rPr>
              <a:t> bağlı bir nitelik olmaz. Bu nedenle ders isimleri için ayrı bir tablo yapılarak sorun çözülebilir. Ya da anahtar alanın birden fazla alandan oluştuğu tablolarda, anahtar alanlardan sadece birine bağlı veriler tabloda yer almamalı, ayrı bir tabloya taşınmalıdır. Bunun tersi de geçerlidir. Yani iki ya da daha fazla tablonun birincil anahtarı aynı olamaz. Böyle bir durum söz konusu ise, bu iki tablo tek tabloya indirilmelidir.</a:t>
            </a:r>
          </a:p>
          <a:p>
            <a:pPr algn="l"/>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x-none" sz="3200" b="1" smtClean="0">
                <a:solidFill>
                  <a:srgbClr val="FF0000"/>
                </a:solidFill>
              </a:rPr>
              <a:t>4.2.3 Normalizasyon Kuralı</a:t>
            </a:r>
            <a:r>
              <a:rPr lang="tr-TR" sz="3200" b="1" dirty="0" smtClean="0">
                <a:solidFill>
                  <a:srgbClr val="FF0000"/>
                </a:solidFill>
              </a:rPr>
              <a:t/>
            </a:r>
            <a:br>
              <a:rPr lang="tr-TR" sz="3200" b="1" dirty="0" smtClean="0">
                <a:solidFill>
                  <a:srgbClr val="FF0000"/>
                </a:solidFill>
              </a:rPr>
            </a:br>
            <a:endParaRPr lang="tr-TR" sz="3200" dirty="0">
              <a:solidFill>
                <a:srgbClr val="FF0000"/>
              </a:solidFill>
            </a:endParaRPr>
          </a:p>
        </p:txBody>
      </p:sp>
      <p:sp>
        <p:nvSpPr>
          <p:cNvPr id="3" name="2 İçerik Yer Tutucusu"/>
          <p:cNvSpPr>
            <a:spLocks noGrp="1"/>
          </p:cNvSpPr>
          <p:nvPr>
            <p:ph idx="1"/>
          </p:nvPr>
        </p:nvSpPr>
        <p:spPr>
          <a:xfrm>
            <a:off x="116904" y="1772816"/>
            <a:ext cx="8991600" cy="4246984"/>
          </a:xfrm>
        </p:spPr>
        <p:txBody>
          <a:bodyPr/>
          <a:lstStyle/>
          <a:p>
            <a:pPr algn="l"/>
            <a:r>
              <a:rPr lang="tr-TR" sz="2000" dirty="0" smtClean="0">
                <a:latin typeface="Arial" pitchFamily="34" charset="0"/>
                <a:cs typeface="Arial" pitchFamily="34" charset="0"/>
              </a:rPr>
              <a:t>Bir tablo için, anahtarı olmayan bir alan, anahtarı olmayan başka hiçbir alana bağlı olamaz. Örneğin, notlar tablosunda hangi not bilgisi için Sınav Tipi isimli bir alan eklenip burada Vize için V, Final için F ve Bütünleme için B kodlaması yapılırsa bu alan notlar tablosunun birincil anahtarı olan </a:t>
            </a:r>
            <a:r>
              <a:rPr lang="tr-TR" sz="2000" dirty="0" err="1" smtClean="0">
                <a:latin typeface="Arial" pitchFamily="34" charset="0"/>
                <a:cs typeface="Arial" pitchFamily="34" charset="0"/>
              </a:rPr>
              <a:t>OgrenciNo</a:t>
            </a:r>
            <a:r>
              <a:rPr lang="tr-TR" sz="2000" dirty="0" smtClean="0">
                <a:latin typeface="Arial" pitchFamily="34" charset="0"/>
                <a:cs typeface="Arial" pitchFamily="34" charset="0"/>
              </a:rPr>
              <a:t> alanına bağlı bir kodlama olmaz. Çünkü bu kodlama bir başka anahtarı olmayan alana bağlıdır. Bunun sonucunda da veritabanında, karşılığı olmayan bir kodlama yer almış olur. Sınav tipi bilgisini kodlu olarak tutan alan aslında Sınav tipi açıklaması olan başka bir alana bağlıdır. Bu ilişki başka bir tabloda tutulmalıdır.</a:t>
            </a:r>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179512" y="1916832"/>
            <a:ext cx="8812088" cy="3670920"/>
          </a:xfrm>
        </p:spPr>
        <p:txBody>
          <a:bodyPr/>
          <a:lstStyle/>
          <a:p>
            <a:pPr algn="l"/>
            <a:r>
              <a:rPr lang="tr-TR" sz="2000" dirty="0" smtClean="0">
                <a:latin typeface="Arial" pitchFamily="34" charset="0"/>
                <a:cs typeface="Arial" pitchFamily="34" charset="0"/>
              </a:rPr>
              <a:t>Bu durumda, Sınav tipi bilgilerini tutan yeni bir tablo açılması daha doğru olur. Bu kodlamayı program içerisinde yapmak; ileride yeni oluşabilecek bir kodu tanımlama ve düzenleme açısından ve programın pek çok yerinde yeniden değişiklikler yapma nedeniyle birçok sorun meydana getirir. Bu tablonun alanları da </a:t>
            </a:r>
            <a:r>
              <a:rPr lang="tr-TR" sz="2000" dirty="0" err="1" smtClean="0">
                <a:latin typeface="Arial" pitchFamily="34" charset="0"/>
                <a:cs typeface="Arial" pitchFamily="34" charset="0"/>
              </a:rPr>
              <a:t>SınavTipiKodu</a:t>
            </a:r>
            <a:r>
              <a:rPr lang="tr-TR" sz="2000" dirty="0" smtClean="0">
                <a:latin typeface="Arial" pitchFamily="34" charset="0"/>
                <a:cs typeface="Arial" pitchFamily="34" charset="0"/>
              </a:rPr>
              <a:t> ve </a:t>
            </a:r>
            <a:r>
              <a:rPr lang="tr-TR" sz="2000" dirty="0" err="1" smtClean="0">
                <a:latin typeface="Arial" pitchFamily="34" charset="0"/>
                <a:cs typeface="Arial" pitchFamily="34" charset="0"/>
              </a:rPr>
              <a:t>SınavSekli</a:t>
            </a:r>
            <a:r>
              <a:rPr lang="tr-TR" sz="2000" dirty="0" smtClean="0">
                <a:latin typeface="Arial" pitchFamily="34" charset="0"/>
                <a:cs typeface="Arial" pitchFamily="34" charset="0"/>
              </a:rPr>
              <a:t> olarak tanımlanabilir ve Notlar tablosunda </a:t>
            </a:r>
            <a:r>
              <a:rPr lang="tr-TR" sz="2000" dirty="0" err="1" smtClean="0">
                <a:latin typeface="Arial" pitchFamily="34" charset="0"/>
                <a:cs typeface="Arial" pitchFamily="34" charset="0"/>
              </a:rPr>
              <a:t>SınavTipi</a:t>
            </a:r>
            <a:r>
              <a:rPr lang="tr-TR" sz="2000" dirty="0" smtClean="0">
                <a:latin typeface="Arial" pitchFamily="34" charset="0"/>
                <a:cs typeface="Arial" pitchFamily="34" charset="0"/>
              </a:rPr>
              <a:t> adında bir sütun eklenip buraya V,F,B gibi kodların yazılması gerekir.</a:t>
            </a:r>
            <a:endParaRPr lang="tr-TR"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x-none" sz="3200" b="1" smtClean="0">
                <a:solidFill>
                  <a:srgbClr val="FF0000"/>
                </a:solidFill>
                <a:latin typeface="Arial" pitchFamily="34" charset="0"/>
                <a:cs typeface="Arial" pitchFamily="34" charset="0"/>
              </a:rPr>
              <a:t>4.2.4 Normalizasyon Kuralı</a:t>
            </a:r>
            <a:r>
              <a:rPr lang="tr-TR" sz="3200" b="1" dirty="0" smtClean="0">
                <a:solidFill>
                  <a:srgbClr val="FF0000"/>
                </a:solidFill>
                <a:latin typeface="Arial" pitchFamily="34" charset="0"/>
                <a:cs typeface="Arial" pitchFamily="34" charset="0"/>
              </a:rPr>
              <a:t/>
            </a:r>
            <a:br>
              <a:rPr lang="tr-TR" sz="3200" b="1" dirty="0" smtClean="0">
                <a:solidFill>
                  <a:srgbClr val="FF0000"/>
                </a:solidFill>
                <a:latin typeface="Arial" pitchFamily="34" charset="0"/>
                <a:cs typeface="Arial" pitchFamily="34" charset="0"/>
              </a:rPr>
            </a:br>
            <a:endParaRPr lang="tr-TR" sz="3200" dirty="0">
              <a:solidFill>
                <a:srgbClr val="FF0000"/>
              </a:solidFill>
            </a:endParaRPr>
          </a:p>
        </p:txBody>
      </p:sp>
      <p:sp>
        <p:nvSpPr>
          <p:cNvPr id="3" name="2 İçerik Yer Tutucusu"/>
          <p:cNvSpPr>
            <a:spLocks noGrp="1"/>
          </p:cNvSpPr>
          <p:nvPr>
            <p:ph idx="1"/>
          </p:nvPr>
        </p:nvSpPr>
        <p:spPr>
          <a:xfrm>
            <a:off x="107504" y="2060848"/>
            <a:ext cx="8991600" cy="3352800"/>
          </a:xfrm>
        </p:spPr>
        <p:txBody>
          <a:bodyPr/>
          <a:lstStyle/>
          <a:p>
            <a:pPr algn="l"/>
            <a:r>
              <a:rPr lang="tr-TR" sz="2000" dirty="0" smtClean="0">
                <a:latin typeface="Arial" pitchFamily="34" charset="0"/>
                <a:cs typeface="Arial" pitchFamily="34" charset="0"/>
              </a:rPr>
              <a:t>Birincil anahtar alanlar ile anahtarı olmayan alanlar arasında, birden fazla bağımsız bire-çok ilişkisine izin verilmez. Örneğin, notlar tablosunda yer alan bir not hem vize, hem final, hem de bütünleme notu olamaz. Bu durumda notlar tablosu nasıl tasarlanabilir? Not ile birlikte bu notun hangi sınav tipine ait olduğu sütunu tanımlanır ve bilgiler ona göre yazılır.  4.Normal formu sağlamak için, her bağımsız bire çok ilişki için ayrı bir tablo oluşturulması gerekir.</a:t>
            </a:r>
          </a:p>
          <a:p>
            <a:pPr algn="l"/>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x-none" sz="3200" b="1" smtClean="0">
                <a:solidFill>
                  <a:srgbClr val="FF0000"/>
                </a:solidFill>
              </a:rPr>
              <a:t>4.2.5 Normalizasyon Kuralı</a:t>
            </a:r>
            <a:r>
              <a:rPr lang="tr-TR" sz="3200" b="1" dirty="0" smtClean="0">
                <a:solidFill>
                  <a:srgbClr val="FF0000"/>
                </a:solidFill>
              </a:rPr>
              <a:t/>
            </a:r>
            <a:br>
              <a:rPr lang="tr-TR" sz="3200" b="1" dirty="0" smtClean="0">
                <a:solidFill>
                  <a:srgbClr val="FF0000"/>
                </a:solidFill>
              </a:rPr>
            </a:br>
            <a:endParaRPr lang="tr-TR" sz="3200" dirty="0">
              <a:solidFill>
                <a:srgbClr val="FF0000"/>
              </a:solidFill>
            </a:endParaRPr>
          </a:p>
        </p:txBody>
      </p:sp>
      <p:sp>
        <p:nvSpPr>
          <p:cNvPr id="3" name="2 İçerik Yer Tutucusu"/>
          <p:cNvSpPr>
            <a:spLocks noGrp="1"/>
          </p:cNvSpPr>
          <p:nvPr>
            <p:ph idx="1"/>
          </p:nvPr>
        </p:nvSpPr>
        <p:spPr>
          <a:xfrm>
            <a:off x="0" y="1844824"/>
            <a:ext cx="8991600" cy="4174976"/>
          </a:xfrm>
        </p:spPr>
        <p:txBody>
          <a:bodyPr/>
          <a:lstStyle/>
          <a:p>
            <a:pPr algn="l">
              <a:buNone/>
            </a:pPr>
            <a:r>
              <a:rPr lang="tr-TR" sz="2000" b="1" dirty="0" smtClean="0">
                <a:latin typeface="Arial" pitchFamily="34" charset="0"/>
                <a:cs typeface="Arial" pitchFamily="34" charset="0"/>
              </a:rPr>
              <a:t>		</a:t>
            </a:r>
            <a:r>
              <a:rPr lang="tr-TR" sz="2000" dirty="0" smtClean="0">
                <a:latin typeface="Arial" pitchFamily="34" charset="0"/>
                <a:cs typeface="Arial" pitchFamily="34" charset="0"/>
              </a:rPr>
              <a:t>Tekrarlamaları ortadan kaldırmak için her bir tablonun mümkün olduğunca küçük parçalara bölünmesi gerekir. Aslında ilk 4 kural sonuçta bu işe yarar. Ancak bu kurallar kapsamında olmayan tekrarlamalar da 5 </a:t>
            </a:r>
            <a:r>
              <a:rPr lang="tr-TR" sz="2000" dirty="0" err="1" smtClean="0">
                <a:latin typeface="Arial" pitchFamily="34" charset="0"/>
                <a:cs typeface="Arial" pitchFamily="34" charset="0"/>
              </a:rPr>
              <a:t>normalizasyon</a:t>
            </a:r>
            <a:r>
              <a:rPr lang="tr-TR" sz="2000" dirty="0" smtClean="0">
                <a:latin typeface="Arial" pitchFamily="34" charset="0"/>
                <a:cs typeface="Arial" pitchFamily="34" charset="0"/>
              </a:rPr>
              <a:t> kuralı ile giderilebilir. Örneğin, öğrencilerin okula kayıt olma şekilleri olan OSYM sınavı ile Özel Yetenek Sınavı ile af ile gibi bilgileri içeren bir öğrenci okula kayıt şekli alanı olabilir. Bu kayıt şekilleri de </a:t>
            </a:r>
            <a:r>
              <a:rPr lang="tr-TR" sz="2000" dirty="0" err="1" smtClean="0">
                <a:latin typeface="Arial" pitchFamily="34" charset="0"/>
                <a:cs typeface="Arial" pitchFamily="34" charset="0"/>
              </a:rPr>
              <a:t>KayıtSekliKodu</a:t>
            </a:r>
            <a:r>
              <a:rPr lang="tr-TR" sz="2000" dirty="0" smtClean="0">
                <a:latin typeface="Arial" pitchFamily="34" charset="0"/>
                <a:cs typeface="Arial" pitchFamily="34" charset="0"/>
              </a:rPr>
              <a:t> ve </a:t>
            </a:r>
            <a:r>
              <a:rPr lang="tr-TR" sz="2000" dirty="0" err="1" smtClean="0">
                <a:latin typeface="Arial" pitchFamily="34" charset="0"/>
                <a:cs typeface="Arial" pitchFamily="34" charset="0"/>
              </a:rPr>
              <a:t>KayıtSekliAdı</a:t>
            </a:r>
            <a:r>
              <a:rPr lang="tr-TR" sz="2000" dirty="0" smtClean="0">
                <a:latin typeface="Arial" pitchFamily="34" charset="0"/>
                <a:cs typeface="Arial" pitchFamily="34" charset="0"/>
              </a:rPr>
              <a:t> alanını kapsayan başka bir tabloda tutulabilir. Bu tabloda </a:t>
            </a:r>
            <a:r>
              <a:rPr lang="tr-TR" sz="2000" dirty="0" err="1" smtClean="0">
                <a:latin typeface="Arial" pitchFamily="34" charset="0"/>
                <a:cs typeface="Arial" pitchFamily="34" charset="0"/>
              </a:rPr>
              <a:t>KayıtSekliKodu</a:t>
            </a:r>
            <a:r>
              <a:rPr lang="tr-TR" sz="2000" dirty="0" smtClean="0">
                <a:latin typeface="Arial" pitchFamily="34" charset="0"/>
                <a:cs typeface="Arial" pitchFamily="34" charset="0"/>
              </a:rPr>
              <a:t> için 1 ve </a:t>
            </a:r>
            <a:r>
              <a:rPr lang="tr-TR" sz="2000" dirty="0" err="1" smtClean="0">
                <a:latin typeface="Arial" pitchFamily="34" charset="0"/>
                <a:cs typeface="Arial" pitchFamily="34" charset="0"/>
              </a:rPr>
              <a:t>KayıtSekliAdı</a:t>
            </a:r>
            <a:r>
              <a:rPr lang="tr-TR" sz="2000" dirty="0" smtClean="0">
                <a:latin typeface="Arial" pitchFamily="34" charset="0"/>
                <a:cs typeface="Arial" pitchFamily="34" charset="0"/>
              </a:rPr>
              <a:t> için OSYM sınavı ile veya </a:t>
            </a:r>
            <a:r>
              <a:rPr lang="tr-TR" sz="2000" dirty="0" err="1" smtClean="0">
                <a:latin typeface="Arial" pitchFamily="34" charset="0"/>
                <a:cs typeface="Arial" pitchFamily="34" charset="0"/>
              </a:rPr>
              <a:t>KayıtSekliKodu</a:t>
            </a:r>
            <a:r>
              <a:rPr lang="tr-TR" sz="2000" dirty="0" smtClean="0">
                <a:latin typeface="Arial" pitchFamily="34" charset="0"/>
                <a:cs typeface="Arial" pitchFamily="34" charset="0"/>
              </a:rPr>
              <a:t> için 2 ve </a:t>
            </a:r>
            <a:r>
              <a:rPr lang="tr-TR" sz="2000" dirty="0" err="1" smtClean="0">
                <a:latin typeface="Arial" pitchFamily="34" charset="0"/>
                <a:cs typeface="Arial" pitchFamily="34" charset="0"/>
              </a:rPr>
              <a:t>KayıtSekliAdı</a:t>
            </a:r>
            <a:r>
              <a:rPr lang="tr-TR" sz="2000" dirty="0" smtClean="0">
                <a:latin typeface="Arial" pitchFamily="34" charset="0"/>
                <a:cs typeface="Arial" pitchFamily="34" charset="0"/>
              </a:rPr>
              <a:t> için Özel Yetenek Sınavı ile gibi bilgiler yazılabilir. </a:t>
            </a:r>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179512" y="1700808"/>
            <a:ext cx="8812088" cy="4102968"/>
          </a:xfrm>
        </p:spPr>
        <p:txBody>
          <a:bodyPr/>
          <a:lstStyle/>
          <a:p>
            <a:pPr algn="l"/>
            <a:r>
              <a:rPr lang="tr-TR" sz="2000" dirty="0" smtClean="0">
                <a:latin typeface="Arial" pitchFamily="34" charset="0"/>
                <a:cs typeface="Arial" pitchFamily="34" charset="0"/>
              </a:rPr>
              <a:t>Böylelikle, kullanıcıların bu alana gelişi güzel bilgiler girmesi engellenmiş olur. Bu da sorgulama esnasında veriler arasında bir tutarlılık sağlar. Bu işlem sonucunda, tutarsızlıklara neden olabilecek ve sık tekrarlayan veriler başka bir tabloya taşınmış olur. Bu tablo için, veritabanı programlamada ‘</a:t>
            </a:r>
            <a:r>
              <a:rPr lang="tr-TR" sz="2000" dirty="0" err="1" smtClean="0">
                <a:latin typeface="Arial" pitchFamily="34" charset="0"/>
                <a:cs typeface="Arial" pitchFamily="34" charset="0"/>
              </a:rPr>
              <a:t>look</a:t>
            </a:r>
            <a:r>
              <a:rPr lang="tr-TR" sz="2000" dirty="0" smtClean="0">
                <a:latin typeface="Arial" pitchFamily="34" charset="0"/>
                <a:cs typeface="Arial" pitchFamily="34" charset="0"/>
              </a:rPr>
              <a:t>-</a:t>
            </a:r>
            <a:r>
              <a:rPr lang="tr-TR" sz="2000" dirty="0" err="1" smtClean="0">
                <a:latin typeface="Arial" pitchFamily="34" charset="0"/>
                <a:cs typeface="Arial" pitchFamily="34" charset="0"/>
              </a:rPr>
              <a:t>up</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table</a:t>
            </a:r>
            <a:r>
              <a:rPr lang="tr-TR" sz="2000" dirty="0" smtClean="0">
                <a:latin typeface="Arial" pitchFamily="34" charset="0"/>
                <a:cs typeface="Arial" pitchFamily="34" charset="0"/>
              </a:rPr>
              <a:t>’ terimi kullanılır. Ancak veritabanı </a:t>
            </a:r>
            <a:r>
              <a:rPr lang="tr-TR" sz="2000" dirty="0" err="1" smtClean="0">
                <a:latin typeface="Arial" pitchFamily="34" charset="0"/>
                <a:cs typeface="Arial" pitchFamily="34" charset="0"/>
              </a:rPr>
              <a:t>normalizasyon</a:t>
            </a:r>
            <a:r>
              <a:rPr lang="tr-TR" sz="2000" dirty="0" smtClean="0">
                <a:latin typeface="Arial" pitchFamily="34" charset="0"/>
                <a:cs typeface="Arial" pitchFamily="34" charset="0"/>
              </a:rPr>
              <a:t> kuralları, bir ilişkisel veritabanının tasarlanma aşamalarını değil de ilişkisel veritabanında yer alacak kayıtların ilişkisel veritabanı ile uyumlu olup olmadığını denetlemeye yöneliktir. İlişkisel bir veritabanı tasarımı aşağıdaki dört özelliği taşımalıdır.</a:t>
            </a:r>
          </a:p>
          <a:p>
            <a:pPr lvl="0" algn="l"/>
            <a:r>
              <a:rPr lang="tr-TR" sz="2000" dirty="0" smtClean="0">
                <a:latin typeface="Arial" pitchFamily="34" charset="0"/>
                <a:cs typeface="Arial" pitchFamily="34" charset="0"/>
              </a:rPr>
              <a:t>Veri tekrarı yapılmamalıdır,</a:t>
            </a:r>
          </a:p>
          <a:p>
            <a:pPr lvl="0" algn="l"/>
            <a:r>
              <a:rPr lang="tr-TR" sz="2000" dirty="0" smtClean="0">
                <a:latin typeface="Arial" pitchFamily="34" charset="0"/>
                <a:cs typeface="Arial" pitchFamily="34" charset="0"/>
              </a:rPr>
              <a:t>Boş yer mümkün olduğunca az olmalıdır,</a:t>
            </a:r>
          </a:p>
          <a:p>
            <a:pPr lvl="0" algn="l"/>
            <a:r>
              <a:rPr lang="tr-TR" sz="2000" dirty="0" smtClean="0">
                <a:latin typeface="Arial" pitchFamily="34" charset="0"/>
                <a:cs typeface="Arial" pitchFamily="34" charset="0"/>
              </a:rPr>
              <a:t>Veri bütünlüğü sağlanmalıdır,</a:t>
            </a:r>
          </a:p>
          <a:p>
            <a:pPr lvl="0" algn="l"/>
            <a:r>
              <a:rPr lang="tr-TR" sz="2000" dirty="0" smtClean="0">
                <a:latin typeface="Arial" pitchFamily="34" charset="0"/>
                <a:cs typeface="Arial" pitchFamily="34" charset="0"/>
              </a:rPr>
              <a:t>Veriler, aralarında bir ilişki tanımlamaya müsait olmalıdır.</a:t>
            </a:r>
          </a:p>
          <a:p>
            <a:pPr algn="l"/>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251520" y="1700808"/>
            <a:ext cx="8740080" cy="4318992"/>
          </a:xfrm>
        </p:spPr>
        <p:txBody>
          <a:bodyPr/>
          <a:lstStyle/>
          <a:p>
            <a:pPr algn="l"/>
            <a:r>
              <a:rPr lang="tr-TR" sz="2000" dirty="0" smtClean="0">
                <a:latin typeface="Arial" pitchFamily="34" charset="0"/>
                <a:cs typeface="Arial" pitchFamily="34" charset="0"/>
              </a:rPr>
              <a:t>Az kolonlu çok sayıda tablo kullanmanın faydaları şunlardır;</a:t>
            </a:r>
          </a:p>
          <a:p>
            <a:pPr lvl="0" algn="l"/>
            <a:r>
              <a:rPr lang="tr-TR" sz="2000" dirty="0" smtClean="0">
                <a:latin typeface="Arial" pitchFamily="34" charset="0"/>
                <a:cs typeface="Arial" pitchFamily="34" charset="0"/>
              </a:rPr>
              <a:t>Hızlı sıralama ve </a:t>
            </a:r>
            <a:r>
              <a:rPr lang="tr-TR" sz="2000" dirty="0" err="1" smtClean="0">
                <a:latin typeface="Arial" pitchFamily="34" charset="0"/>
                <a:cs typeface="Arial" pitchFamily="34" charset="0"/>
              </a:rPr>
              <a:t>index</a:t>
            </a:r>
            <a:r>
              <a:rPr lang="tr-TR" sz="2000" dirty="0" smtClean="0">
                <a:latin typeface="Arial" pitchFamily="34" charset="0"/>
                <a:cs typeface="Arial" pitchFamily="34" charset="0"/>
              </a:rPr>
              <a:t> oluşturma,</a:t>
            </a:r>
          </a:p>
          <a:p>
            <a:pPr lvl="0" algn="l"/>
            <a:r>
              <a:rPr lang="tr-TR" sz="2000" dirty="0" smtClean="0">
                <a:latin typeface="Arial" pitchFamily="34" charset="0"/>
                <a:cs typeface="Arial" pitchFamily="34" charset="0"/>
              </a:rPr>
              <a:t>Daha fazla </a:t>
            </a:r>
            <a:r>
              <a:rPr lang="tr-TR" sz="2000" dirty="0" err="1" smtClean="0">
                <a:latin typeface="Arial" pitchFamily="34" charset="0"/>
                <a:cs typeface="Arial" pitchFamily="34" charset="0"/>
              </a:rPr>
              <a:t>clustered</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index</a:t>
            </a:r>
            <a:r>
              <a:rPr lang="tr-TR" sz="2000" dirty="0" smtClean="0">
                <a:latin typeface="Arial" pitchFamily="34" charset="0"/>
                <a:cs typeface="Arial" pitchFamily="34" charset="0"/>
              </a:rPr>
              <a:t>,</a:t>
            </a:r>
          </a:p>
          <a:p>
            <a:pPr lvl="0" algn="l"/>
            <a:r>
              <a:rPr lang="tr-TR" sz="2000" dirty="0" smtClean="0">
                <a:latin typeface="Arial" pitchFamily="34" charset="0"/>
                <a:cs typeface="Arial" pitchFamily="34" charset="0"/>
              </a:rPr>
              <a:t>Kısa alanlarda oluşan </a:t>
            </a:r>
            <a:r>
              <a:rPr lang="tr-TR" sz="2000" dirty="0" err="1" smtClean="0">
                <a:latin typeface="Arial" pitchFamily="34" charset="0"/>
                <a:cs typeface="Arial" pitchFamily="34" charset="0"/>
              </a:rPr>
              <a:t>indexler</a:t>
            </a:r>
            <a:r>
              <a:rPr lang="tr-TR" sz="2000" dirty="0" smtClean="0">
                <a:latin typeface="Arial" pitchFamily="34" charset="0"/>
                <a:cs typeface="Arial" pitchFamily="34" charset="0"/>
              </a:rPr>
              <a:t>,</a:t>
            </a:r>
          </a:p>
          <a:p>
            <a:pPr lvl="0" algn="l"/>
            <a:r>
              <a:rPr lang="tr-TR" sz="2000" dirty="0" err="1" smtClean="0">
                <a:latin typeface="Arial" pitchFamily="34" charset="0"/>
                <a:cs typeface="Arial" pitchFamily="34" charset="0"/>
              </a:rPr>
              <a:t>Insert</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update</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delete</a:t>
            </a:r>
            <a:r>
              <a:rPr lang="tr-TR" sz="2000" dirty="0" smtClean="0">
                <a:latin typeface="Arial" pitchFamily="34" charset="0"/>
                <a:cs typeface="Arial" pitchFamily="34" charset="0"/>
              </a:rPr>
              <a:t> işlemlerinde daha iyi performans,</a:t>
            </a:r>
          </a:p>
          <a:p>
            <a:pPr lvl="0" algn="l"/>
            <a:r>
              <a:rPr lang="tr-TR" sz="2000" dirty="0" smtClean="0">
                <a:latin typeface="Arial" pitchFamily="34" charset="0"/>
                <a:cs typeface="Arial" pitchFamily="34" charset="0"/>
              </a:rPr>
              <a:t>Daha az </a:t>
            </a:r>
            <a:r>
              <a:rPr lang="tr-TR" sz="2000" dirty="0" err="1" smtClean="0">
                <a:latin typeface="Arial" pitchFamily="34" charset="0"/>
                <a:cs typeface="Arial" pitchFamily="34" charset="0"/>
              </a:rPr>
              <a:t>null</a:t>
            </a:r>
            <a:r>
              <a:rPr lang="tr-TR" sz="2000" dirty="0" smtClean="0">
                <a:latin typeface="Arial" pitchFamily="34" charset="0"/>
                <a:cs typeface="Arial" pitchFamily="34" charset="0"/>
              </a:rPr>
              <a:t> bilgi ile </a:t>
            </a:r>
            <a:r>
              <a:rPr lang="tr-TR" sz="2000" dirty="0" err="1" smtClean="0">
                <a:latin typeface="Arial" pitchFamily="34" charset="0"/>
                <a:cs typeface="Arial" pitchFamily="34" charset="0"/>
              </a:rPr>
              <a:t>database</a:t>
            </a:r>
            <a:r>
              <a:rPr lang="tr-TR" sz="2000" dirty="0" smtClean="0">
                <a:latin typeface="Arial" pitchFamily="34" charset="0"/>
                <a:cs typeface="Arial" pitchFamily="34" charset="0"/>
              </a:rPr>
              <a:t> içerisinde tutarsızlığı engelleme.</a:t>
            </a:r>
          </a:p>
          <a:p>
            <a:pPr algn="l"/>
            <a:r>
              <a:rPr lang="tr-TR" sz="2000" dirty="0" smtClean="0">
                <a:latin typeface="Arial" pitchFamily="34" charset="0"/>
                <a:cs typeface="Arial" pitchFamily="34" charset="0"/>
              </a:rPr>
              <a:t>Tablolar arasında çok sayıda bağlantı performansı düşürebilir. Bu nedenle ilişkisel </a:t>
            </a:r>
            <a:r>
              <a:rPr lang="tr-TR" sz="2000" dirty="0" err="1" smtClean="0">
                <a:latin typeface="Arial" pitchFamily="34" charset="0"/>
                <a:cs typeface="Arial" pitchFamily="34" charset="0"/>
              </a:rPr>
              <a:t>database</a:t>
            </a:r>
            <a:r>
              <a:rPr lang="tr-TR" sz="2000" dirty="0" smtClean="0">
                <a:latin typeface="Arial" pitchFamily="34" charset="0"/>
                <a:cs typeface="Arial" pitchFamily="34" charset="0"/>
              </a:rPr>
              <a:t> tasarımında belli kurallara uyulması gerekir. Bunlar:</a:t>
            </a:r>
          </a:p>
          <a:p>
            <a:pPr lvl="0" algn="l"/>
            <a:r>
              <a:rPr lang="tr-TR" sz="2000" dirty="0" smtClean="0">
                <a:latin typeface="Arial" pitchFamily="34" charset="0"/>
                <a:cs typeface="Arial" pitchFamily="34" charset="0"/>
              </a:rPr>
              <a:t>Her tablonun bir tanımlayıcısı (</a:t>
            </a:r>
            <a:r>
              <a:rPr lang="tr-TR" sz="2000" dirty="0" err="1" smtClean="0">
                <a:latin typeface="Arial" pitchFamily="34" charset="0"/>
                <a:cs typeface="Arial" pitchFamily="34" charset="0"/>
              </a:rPr>
              <a:t>Primary</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Key</a:t>
            </a:r>
            <a:r>
              <a:rPr lang="tr-TR" sz="2000" dirty="0" smtClean="0">
                <a:latin typeface="Arial" pitchFamily="34" charset="0"/>
                <a:cs typeface="Arial" pitchFamily="34" charset="0"/>
              </a:rPr>
              <a:t>)  olması gerekir,</a:t>
            </a:r>
          </a:p>
          <a:p>
            <a:pPr lvl="0" algn="l"/>
            <a:r>
              <a:rPr lang="tr-TR" sz="2000" dirty="0" smtClean="0">
                <a:latin typeface="Arial" pitchFamily="34" charset="0"/>
                <a:cs typeface="Arial" pitchFamily="34" charset="0"/>
              </a:rPr>
              <a:t>Her tablo bir tek konuya ait bilgileri içermelidir,</a:t>
            </a:r>
          </a:p>
          <a:p>
            <a:pPr lvl="0" algn="l"/>
            <a:r>
              <a:rPr lang="tr-TR" sz="2000" dirty="0" smtClean="0">
                <a:latin typeface="Arial" pitchFamily="34" charset="0"/>
                <a:cs typeface="Arial" pitchFamily="34" charset="0"/>
              </a:rPr>
              <a:t>Tablolarda boş (</a:t>
            </a:r>
            <a:r>
              <a:rPr lang="tr-TR" sz="2000" dirty="0" err="1" smtClean="0">
                <a:latin typeface="Arial" pitchFamily="34" charset="0"/>
                <a:cs typeface="Arial" pitchFamily="34" charset="0"/>
              </a:rPr>
              <a:t>null</a:t>
            </a:r>
            <a:r>
              <a:rPr lang="tr-TR" sz="2000" dirty="0" smtClean="0">
                <a:latin typeface="Arial" pitchFamily="34" charset="0"/>
                <a:cs typeface="Arial" pitchFamily="34" charset="0"/>
              </a:rPr>
              <a:t>) kolon bulunmamalıdır,</a:t>
            </a:r>
          </a:p>
          <a:p>
            <a:pPr lvl="0" algn="l"/>
            <a:r>
              <a:rPr lang="tr-TR" sz="2000" dirty="0" smtClean="0">
                <a:latin typeface="Arial" pitchFamily="34" charset="0"/>
                <a:cs typeface="Arial" pitchFamily="34" charset="0"/>
              </a:rPr>
              <a:t>Tablolarda tekrar eden değer ya da kolon bulunmamalıdır.</a:t>
            </a:r>
          </a:p>
          <a:p>
            <a:pPr algn="l"/>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x-none" b="1" dirty="0" smtClean="0">
                <a:solidFill>
                  <a:schemeClr val="bg2">
                    <a:lumMod val="75000"/>
                  </a:schemeClr>
                </a:solidFill>
              </a:rPr>
              <a:t>4.3 İlişkisel Veritabanı Yönetim Sistemleri</a:t>
            </a:r>
            <a:r>
              <a:rPr lang="tr-TR" b="1" i="1" dirty="0" smtClean="0"/>
              <a:t/>
            </a:r>
            <a:br>
              <a:rPr lang="tr-TR" b="1" i="1" dirty="0" smtClean="0"/>
            </a:br>
            <a:endParaRPr lang="tr-TR" dirty="0"/>
          </a:p>
        </p:txBody>
      </p:sp>
      <p:sp>
        <p:nvSpPr>
          <p:cNvPr id="3" name="2 İçerik Yer Tutucusu"/>
          <p:cNvSpPr>
            <a:spLocks noGrp="1"/>
          </p:cNvSpPr>
          <p:nvPr>
            <p:ph idx="1"/>
          </p:nvPr>
        </p:nvSpPr>
        <p:spPr>
          <a:xfrm>
            <a:off x="251520" y="2060848"/>
            <a:ext cx="8740080" cy="4174976"/>
          </a:xfrm>
        </p:spPr>
        <p:txBody>
          <a:bodyPr/>
          <a:lstStyle/>
          <a:p>
            <a:pPr algn="l"/>
            <a:r>
              <a:rPr lang="tr-TR" sz="2400" dirty="0" smtClean="0">
                <a:latin typeface="Arial" pitchFamily="34" charset="0"/>
                <a:cs typeface="Arial" pitchFamily="34" charset="0"/>
              </a:rPr>
              <a:t>Günümüzde </a:t>
            </a:r>
            <a:r>
              <a:rPr lang="tr-TR" sz="2400" dirty="0" smtClean="0">
                <a:latin typeface="Arial" pitchFamily="34" charset="0"/>
                <a:cs typeface="Arial" pitchFamily="34" charset="0"/>
              </a:rPr>
              <a:t>kullanımı en yaygın veritabanı ilişkisel veritabanı ve en yaygın veritabanı yönetim sistemleri ilişkisel Veritabanı Yönetim Sistemleri (VTYS) dır. İlişkisel veritabanının en önemli yanı, tablolardan oluşması ve bu tabloların birbiriyle ilişkilerinin olmasıdır. Bu nedenle </a:t>
            </a:r>
            <a:r>
              <a:rPr lang="tr-TR" sz="2400" dirty="0" err="1" smtClean="0">
                <a:latin typeface="Arial" pitchFamily="34" charset="0"/>
                <a:cs typeface="Arial" pitchFamily="34" charset="0"/>
              </a:rPr>
              <a:t>VTYS’lere</a:t>
            </a:r>
            <a:r>
              <a:rPr lang="tr-TR" sz="2400" dirty="0" smtClean="0">
                <a:latin typeface="Arial" pitchFamily="34" charset="0"/>
                <a:cs typeface="Arial" pitchFamily="34" charset="0"/>
              </a:rPr>
              <a:t> “ilişkisel” denilir.</a:t>
            </a:r>
          </a:p>
          <a:p>
            <a:pPr algn="l"/>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0" y="1628800"/>
            <a:ext cx="8991600" cy="4246984"/>
          </a:xfrm>
        </p:spPr>
        <p:txBody>
          <a:bodyPr/>
          <a:lstStyle/>
          <a:p>
            <a:pPr algn="l"/>
            <a:r>
              <a:rPr lang="tr-TR" sz="2000" dirty="0" smtClean="0">
                <a:latin typeface="Arial" pitchFamily="34" charset="0"/>
                <a:cs typeface="Arial" pitchFamily="34" charset="0"/>
              </a:rPr>
              <a:t>Bir veritabanında ilişkiden söz edebilmek için veritabanında en az iki tablonun olması gerekir</a:t>
            </a:r>
            <a:r>
              <a:rPr lang="tr-TR" sz="2000" b="1" dirty="0" smtClean="0">
                <a:latin typeface="Arial" pitchFamily="34" charset="0"/>
                <a:cs typeface="Arial" pitchFamily="34" charset="0"/>
              </a:rPr>
              <a:t> </a:t>
            </a:r>
            <a:r>
              <a:rPr lang="tr-TR" sz="2000" dirty="0" smtClean="0">
                <a:latin typeface="Arial" pitchFamily="34" charset="0"/>
                <a:cs typeface="Arial" pitchFamily="34" charset="0"/>
              </a:rPr>
              <a:t>ve bu iki tablodaki verilerin birbiri ile bir şekilde ilişkilendirilebiliyor olması gerekir. Öğrenci Bilgileri ve Notlar tablosunda öğrenci numaraları arasında bir ilişki vardır ve öğrenci bilgisi tablosunda olmayan bir öğrencinin Notlar tablosunda not bilgisi olamaz. Aynı şekilde Notlar tablosunda kayıtlı bir öğrencinin numarası alınarak öğrenci bilgileri tablosundaki öğrenci hakkında ad, </a:t>
            </a:r>
            <a:r>
              <a:rPr lang="tr-TR" sz="2000" dirty="0" err="1" smtClean="0">
                <a:latin typeface="Arial" pitchFamily="34" charset="0"/>
                <a:cs typeface="Arial" pitchFamily="34" charset="0"/>
              </a:rPr>
              <a:t>soyad</a:t>
            </a:r>
            <a:r>
              <a:rPr lang="tr-TR" sz="2000" dirty="0" smtClean="0">
                <a:latin typeface="Arial" pitchFamily="34" charset="0"/>
                <a:cs typeface="Arial" pitchFamily="34" charset="0"/>
              </a:rPr>
              <a:t> gibi pek çok bilgi elde edilebilir.</a:t>
            </a:r>
          </a:p>
          <a:p>
            <a:pPr algn="l"/>
            <a:r>
              <a:rPr lang="tr-TR" sz="2000" u="sng" dirty="0" smtClean="0">
                <a:solidFill>
                  <a:srgbClr val="FF0000"/>
                </a:solidFill>
                <a:latin typeface="Arial" pitchFamily="34" charset="0"/>
                <a:cs typeface="Arial" pitchFamily="34" charset="0"/>
              </a:rPr>
              <a:t>İlişkisel veritabanı yönetim sistemi tablolar ile ilgili aşağıdaki üç işlevi yerine getirmek zorundadır.</a:t>
            </a:r>
          </a:p>
          <a:p>
            <a:pPr algn="l"/>
            <a:r>
              <a:rPr lang="tr-TR" sz="2000" dirty="0" smtClean="0">
                <a:solidFill>
                  <a:srgbClr val="FF0000"/>
                </a:solidFill>
                <a:latin typeface="Arial" pitchFamily="34" charset="0"/>
                <a:cs typeface="Arial" pitchFamily="34" charset="0"/>
              </a:rPr>
              <a:t>1- </a:t>
            </a:r>
            <a:r>
              <a:rPr lang="tr-TR" sz="2000" dirty="0" smtClean="0">
                <a:latin typeface="Arial" pitchFamily="34" charset="0"/>
                <a:cs typeface="Arial" pitchFamily="34" charset="0"/>
              </a:rPr>
              <a:t>Seçme, herhangi bir tabloda (listede) yer alan tüm bilgileri gösterebilmelidir. Örneğin, öğrenci tablosundaki öğrencilerin hepsinin tüm bilgilerini listeleyebilmeli veya öğrenciler içerisinden sınıf, fakülte, bölüm, cinsiyet gibi istenilen kritere uyanları listeleyebilmeli.</a:t>
            </a:r>
          </a:p>
          <a:p>
            <a:pPr algn="l"/>
            <a:endParaRPr lang="tr-TR"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764704"/>
            <a:ext cx="9144000" cy="914400"/>
          </a:xfrm>
        </p:spPr>
        <p:txBody>
          <a:bodyPr/>
          <a:lstStyle/>
          <a:p>
            <a:r>
              <a:rPr lang="tr-TR" sz="3200" b="1" dirty="0" smtClean="0">
                <a:solidFill>
                  <a:schemeClr val="accent6">
                    <a:lumMod val="60000"/>
                    <a:lumOff val="40000"/>
                  </a:schemeClr>
                </a:solidFill>
              </a:rPr>
              <a:t>4.1.1. Nesnelerin Tanımlanması</a:t>
            </a:r>
            <a:endParaRPr lang="tr-TR" sz="3200" dirty="0">
              <a:solidFill>
                <a:schemeClr val="accent6">
                  <a:lumMod val="60000"/>
                  <a:lumOff val="40000"/>
                </a:schemeClr>
              </a:solidFill>
            </a:endParaRPr>
          </a:p>
        </p:txBody>
      </p:sp>
      <p:sp>
        <p:nvSpPr>
          <p:cNvPr id="3" name="2 İçerik Yer Tutucusu"/>
          <p:cNvSpPr>
            <a:spLocks noGrp="1"/>
          </p:cNvSpPr>
          <p:nvPr>
            <p:ph idx="1"/>
          </p:nvPr>
        </p:nvSpPr>
        <p:spPr>
          <a:xfrm>
            <a:off x="0" y="1558280"/>
            <a:ext cx="8991600" cy="4391000"/>
          </a:xfrm>
        </p:spPr>
        <p:txBody>
          <a:bodyPr/>
          <a:lstStyle/>
          <a:p>
            <a:pPr algn="l"/>
            <a:r>
              <a:rPr lang="tr-TR" sz="2000" dirty="0" smtClean="0">
                <a:latin typeface="Arial" pitchFamily="34" charset="0"/>
                <a:cs typeface="Arial" pitchFamily="34" charset="0"/>
              </a:rPr>
              <a:t>         Nesne, çeşitli özellikleri bulunan bir varlıktır. Herhangi bir proje de öncelikle nesneler tanımlanır. Birkaç proje için nesnelere örnek verilecek olunursa,</a:t>
            </a:r>
          </a:p>
          <a:p>
            <a:pPr algn="l"/>
            <a:r>
              <a:rPr lang="tr-TR" sz="2000" u="sng" dirty="0" smtClean="0">
                <a:solidFill>
                  <a:schemeClr val="bg2"/>
                </a:solidFill>
                <a:latin typeface="Arial" pitchFamily="34" charset="0"/>
                <a:cs typeface="Arial" pitchFamily="34" charset="0"/>
              </a:rPr>
              <a:t>Kütüphane sistemi: </a:t>
            </a:r>
            <a:r>
              <a:rPr lang="tr-TR" sz="2000" dirty="0" smtClean="0">
                <a:latin typeface="Arial" pitchFamily="34" charset="0"/>
                <a:cs typeface="Arial" pitchFamily="34" charset="0"/>
              </a:rPr>
              <a:t>Kitap, üyeler, türler, ödünç hareketleri,</a:t>
            </a:r>
          </a:p>
          <a:p>
            <a:pPr algn="l"/>
            <a:r>
              <a:rPr lang="tr-TR" sz="2000" u="sng" dirty="0" smtClean="0">
                <a:solidFill>
                  <a:schemeClr val="bg2"/>
                </a:solidFill>
                <a:latin typeface="Arial" pitchFamily="34" charset="0"/>
                <a:cs typeface="Arial" pitchFamily="34" charset="0"/>
              </a:rPr>
              <a:t>E-ticaret sistemi</a:t>
            </a:r>
            <a:r>
              <a:rPr lang="tr-TR" sz="2000" dirty="0" smtClean="0">
                <a:latin typeface="Arial" pitchFamily="34" charset="0"/>
                <a:cs typeface="Arial" pitchFamily="34" charset="0"/>
              </a:rPr>
              <a:t>: Ürünler, müşteriler, siparişler, teslimat, fatura bilgileri, üreticiler, tedarikçiler, dağıtıcılar,</a:t>
            </a:r>
          </a:p>
          <a:p>
            <a:pPr algn="l"/>
            <a:r>
              <a:rPr lang="tr-TR" sz="2000" u="sng" dirty="0" smtClean="0">
                <a:solidFill>
                  <a:schemeClr val="bg2"/>
                </a:solidFill>
                <a:latin typeface="Arial" pitchFamily="34" charset="0"/>
                <a:cs typeface="Arial" pitchFamily="34" charset="0"/>
              </a:rPr>
              <a:t>Futbol Ligi: </a:t>
            </a:r>
            <a:r>
              <a:rPr lang="tr-TR" sz="2000" dirty="0" smtClean="0">
                <a:latin typeface="Arial" pitchFamily="34" charset="0"/>
                <a:cs typeface="Arial" pitchFamily="34" charset="0"/>
              </a:rPr>
              <a:t>Takımlar, sahalar, oyuncular, fikstür, hakemler, antrenörler,</a:t>
            </a:r>
          </a:p>
          <a:p>
            <a:pPr algn="l"/>
            <a:r>
              <a:rPr lang="tr-TR" sz="2000" u="sng" dirty="0" smtClean="0">
                <a:solidFill>
                  <a:schemeClr val="bg2"/>
                </a:solidFill>
                <a:latin typeface="Arial" pitchFamily="34" charset="0"/>
                <a:cs typeface="Arial" pitchFamily="34" charset="0"/>
              </a:rPr>
              <a:t>Okul Sistemi: </a:t>
            </a:r>
            <a:r>
              <a:rPr lang="tr-TR" sz="2000" dirty="0" smtClean="0">
                <a:latin typeface="Arial" pitchFamily="34" charset="0"/>
                <a:cs typeface="Arial" pitchFamily="34" charset="0"/>
              </a:rPr>
              <a:t>Öğrenciler, öğretmenler, dersler, derslikler,</a:t>
            </a:r>
          </a:p>
          <a:p>
            <a:pPr algn="l"/>
            <a:r>
              <a:rPr lang="tr-TR" sz="2000" u="sng" dirty="0" smtClean="0">
                <a:solidFill>
                  <a:schemeClr val="bg2"/>
                </a:solidFill>
                <a:latin typeface="Arial" pitchFamily="34" charset="0"/>
                <a:cs typeface="Arial" pitchFamily="34" charset="0"/>
              </a:rPr>
              <a:t>Personel Sistemi: </a:t>
            </a:r>
            <a:r>
              <a:rPr lang="tr-TR" sz="2000" dirty="0" smtClean="0">
                <a:latin typeface="Arial" pitchFamily="34" charset="0"/>
                <a:cs typeface="Arial" pitchFamily="34" charset="0"/>
              </a:rPr>
              <a:t>Çalışanlar, meslekler, çalışılan birimler, maaşlar, izinler,</a:t>
            </a:r>
          </a:p>
          <a:p>
            <a:pPr algn="l"/>
            <a:r>
              <a:rPr lang="tr-TR" sz="2000" u="sng" dirty="0" smtClean="0">
                <a:solidFill>
                  <a:schemeClr val="bg2"/>
                </a:solidFill>
                <a:latin typeface="Arial" pitchFamily="34" charset="0"/>
                <a:cs typeface="Arial" pitchFamily="34" charset="0"/>
              </a:rPr>
              <a:t>Sözlük: </a:t>
            </a:r>
            <a:r>
              <a:rPr lang="tr-TR" sz="2000" dirty="0" smtClean="0">
                <a:latin typeface="Arial" pitchFamily="34" charset="0"/>
                <a:cs typeface="Arial" pitchFamily="34" charset="0"/>
              </a:rPr>
              <a:t>kelimeler, anlamlar, diller,</a:t>
            </a:r>
          </a:p>
          <a:p>
            <a:pPr algn="l"/>
            <a:r>
              <a:rPr lang="tr-TR" sz="2000" b="1" dirty="0" smtClean="0">
                <a:solidFill>
                  <a:srgbClr val="FF0000"/>
                </a:solidFill>
                <a:latin typeface="Arial" pitchFamily="34" charset="0"/>
                <a:cs typeface="Arial" pitchFamily="34" charset="0"/>
              </a:rPr>
              <a:t>Not:</a:t>
            </a:r>
            <a:r>
              <a:rPr lang="tr-TR" sz="2000" dirty="0" smtClean="0">
                <a:solidFill>
                  <a:srgbClr val="FF0000"/>
                </a:solidFill>
                <a:latin typeface="Arial" pitchFamily="34" charset="0"/>
                <a:cs typeface="Arial" pitchFamily="34" charset="0"/>
              </a:rPr>
              <a:t> </a:t>
            </a:r>
            <a:r>
              <a:rPr lang="tr-TR" sz="2000" dirty="0" smtClean="0">
                <a:latin typeface="Arial" pitchFamily="34" charset="0"/>
                <a:cs typeface="Arial" pitchFamily="34" charset="0"/>
              </a:rPr>
              <a:t>Tablolara isim verilirken mümkünse tekil isimler kullanılmalıdır. Böyle yapılırsa; hem daha anlaşılır bir tasarım yapılmış olur hem de daha sonra kodlama aşamasında karışıklığın önüne geçilmiş olur. Örneğin içinde Kitap ile ilgili bilgiler bulunduran tablonun adını Kitap koymak oldukça mantıklıdır.</a:t>
            </a:r>
          </a:p>
          <a:p>
            <a:pPr algn="l"/>
            <a:endParaRPr lang="tr-TR" sz="2000" dirty="0">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251520" y="1628800"/>
            <a:ext cx="8740080" cy="4391000"/>
          </a:xfrm>
        </p:spPr>
        <p:txBody>
          <a:bodyPr/>
          <a:lstStyle/>
          <a:p>
            <a:pPr algn="l"/>
            <a:r>
              <a:rPr lang="tr-TR" sz="2000" dirty="0" smtClean="0">
                <a:solidFill>
                  <a:srgbClr val="FF0000"/>
                </a:solidFill>
                <a:latin typeface="Arial" pitchFamily="34" charset="0"/>
                <a:cs typeface="Arial" pitchFamily="34" charset="0"/>
              </a:rPr>
              <a:t>2- </a:t>
            </a:r>
            <a:r>
              <a:rPr lang="tr-TR" sz="2000" dirty="0" err="1" smtClean="0">
                <a:latin typeface="Arial" pitchFamily="34" charset="0"/>
                <a:cs typeface="Arial" pitchFamily="34" charset="0"/>
              </a:rPr>
              <a:t>İzdüşürme</a:t>
            </a:r>
            <a:r>
              <a:rPr lang="tr-TR" sz="2000" dirty="0" smtClean="0">
                <a:latin typeface="Arial" pitchFamily="34" charset="0"/>
                <a:cs typeface="Arial" pitchFamily="34" charset="0"/>
              </a:rPr>
              <a:t>, herhangi bir tablodan sadece belli sütunların yer aldığı seçme işlevlerini yerine getirebilmelidir. Örneğin, öğrenci bilgileri tablosundan sadece öğrenciye ait numara, ad, </a:t>
            </a:r>
            <a:r>
              <a:rPr lang="tr-TR" sz="2000" dirty="0" err="1" smtClean="0">
                <a:latin typeface="Arial" pitchFamily="34" charset="0"/>
                <a:cs typeface="Arial" pitchFamily="34" charset="0"/>
              </a:rPr>
              <a:t>soyad</a:t>
            </a:r>
            <a:r>
              <a:rPr lang="tr-TR" sz="2000" dirty="0" smtClean="0">
                <a:latin typeface="Arial" pitchFamily="34" charset="0"/>
                <a:cs typeface="Arial" pitchFamily="34" charset="0"/>
              </a:rPr>
              <a:t> ve sınıf bilgisi seçilebilmelidir</a:t>
            </a:r>
            <a:r>
              <a:rPr lang="tr-TR" sz="2000" dirty="0" smtClean="0">
                <a:latin typeface="Arial" pitchFamily="34" charset="0"/>
                <a:cs typeface="Arial" pitchFamily="34" charset="0"/>
              </a:rPr>
              <a:t>.</a:t>
            </a:r>
          </a:p>
          <a:p>
            <a:pPr algn="l"/>
            <a:r>
              <a:rPr lang="tr-TR" sz="2000" dirty="0" smtClean="0">
                <a:solidFill>
                  <a:srgbClr val="FF0000"/>
                </a:solidFill>
                <a:latin typeface="Arial" pitchFamily="34" charset="0"/>
                <a:cs typeface="Arial" pitchFamily="34" charset="0"/>
              </a:rPr>
              <a:t>3- </a:t>
            </a:r>
            <a:r>
              <a:rPr lang="tr-TR" sz="2000" dirty="0" smtClean="0">
                <a:latin typeface="Arial" pitchFamily="34" charset="0"/>
                <a:cs typeface="Arial" pitchFamily="34" charset="0"/>
              </a:rPr>
              <a:t>Birleştirme, birden fazla tabloda yer alan bilgiler, yeri geldiğinde tek bir tabloymuş gibi sunulabilmelidir. Örneğin, tüm notlarının ortalaması 2.00’den küçük olan ve sınıf tekrarı yapacak öğrencilerin kişisel bilgileri, not bilgileri ve harç ödeme bilgileri tek bir tablo bilgisi gibi görüntülenebilir. Öğrencinin kişisel bilgileri bir tablodan, not bilgileri bir tablodan ve harç bilgileri de bir başka tabloda bulunmaktadır.</a:t>
            </a:r>
          </a:p>
          <a:p>
            <a:pPr algn="l"/>
            <a:endParaRPr lang="tr-TR" sz="2000" dirty="0" smtClean="0">
              <a:latin typeface="Arial" pitchFamily="34" charset="0"/>
              <a:cs typeface="Arial" pitchFamily="34" charset="0"/>
            </a:endParaRPr>
          </a:p>
          <a:p>
            <a:pPr algn="l"/>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0" y="1628800"/>
            <a:ext cx="8991600" cy="4391000"/>
          </a:xfrm>
        </p:spPr>
        <p:txBody>
          <a:bodyPr/>
          <a:lstStyle/>
          <a:p>
            <a:pPr algn="l"/>
            <a:r>
              <a:rPr lang="tr-TR" sz="2000" dirty="0" smtClean="0">
                <a:latin typeface="Arial" pitchFamily="34" charset="0"/>
                <a:cs typeface="Arial" pitchFamily="34" charset="0"/>
              </a:rPr>
              <a:t>VTYS </a:t>
            </a:r>
            <a:r>
              <a:rPr lang="tr-TR" sz="2000" dirty="0" smtClean="0">
                <a:latin typeface="Arial" pitchFamily="34" charset="0"/>
                <a:cs typeface="Arial" pitchFamily="34" charset="0"/>
              </a:rPr>
              <a:t>bu 3 temel işlevi yerine getirebilmelidir. Bunlardan üçü, ikisi veya biri aynı anda kullanılabildiği gibi teker teker veya ikili kombinasyon şeklinde de kullanılabilir. Örneğin, not ortalaması 3.00’den büyük öğrencilerin numara, ad ve </a:t>
            </a:r>
            <a:r>
              <a:rPr lang="tr-TR" sz="2000" dirty="0" err="1" smtClean="0">
                <a:latin typeface="Arial" pitchFamily="34" charset="0"/>
                <a:cs typeface="Arial" pitchFamily="34" charset="0"/>
              </a:rPr>
              <a:t>soyad</a:t>
            </a:r>
            <a:r>
              <a:rPr lang="tr-TR" sz="2000" dirty="0" smtClean="0">
                <a:latin typeface="Arial" pitchFamily="34" charset="0"/>
                <a:cs typeface="Arial" pitchFamily="34" charset="0"/>
              </a:rPr>
              <a:t> bilgileri listelenirse, hem </a:t>
            </a:r>
            <a:r>
              <a:rPr lang="tr-TR" sz="2000" dirty="0" err="1" smtClean="0">
                <a:latin typeface="Arial" pitchFamily="34" charset="0"/>
                <a:cs typeface="Arial" pitchFamily="34" charset="0"/>
              </a:rPr>
              <a:t>izdüşürme</a:t>
            </a:r>
            <a:r>
              <a:rPr lang="tr-TR" sz="2000" dirty="0" smtClean="0">
                <a:latin typeface="Arial" pitchFamily="34" charset="0"/>
                <a:cs typeface="Arial" pitchFamily="34" charset="0"/>
              </a:rPr>
              <a:t> hem de seçme işlemine ihtiyaç duyulur. Veriler ve depolanma şekilleri farklı olabilir. Önemli olan, </a:t>
            </a:r>
            <a:r>
              <a:rPr lang="tr-TR" sz="2000" dirty="0" err="1" smtClean="0">
                <a:latin typeface="Arial" pitchFamily="34" charset="0"/>
                <a:cs typeface="Arial" pitchFamily="34" charset="0"/>
              </a:rPr>
              <a:t>VTYS’nin</a:t>
            </a:r>
            <a:r>
              <a:rPr lang="tr-TR" sz="2000" dirty="0" smtClean="0">
                <a:latin typeface="Arial" pitchFamily="34" charset="0"/>
                <a:cs typeface="Arial" pitchFamily="34" charset="0"/>
              </a:rPr>
              <a:t> SQL ile yönetilebilir olmasıdır. Böylece kullanıcı verilerin bilgisayarda fiziksel olarak ne şekilde depolandığını bilmek zorunda değildir. SQL ile kullanıcı temel veri saklama işlem ve yöntemlerinden izole edilmiş olur. Kullanıcının verileri etkili olarak kullanması için iyi SQL biliyor olması gerekir. </a:t>
            </a:r>
          </a:p>
          <a:p>
            <a:pPr algn="l"/>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4544" y="838200"/>
            <a:ext cx="9468544" cy="914400"/>
          </a:xfrm>
        </p:spPr>
        <p:txBody>
          <a:bodyPr/>
          <a:lstStyle/>
          <a:p>
            <a:r>
              <a:rPr lang="tr-TR" sz="2800" b="1" dirty="0" smtClean="0">
                <a:solidFill>
                  <a:schemeClr val="accent6">
                    <a:lumMod val="60000"/>
                    <a:lumOff val="40000"/>
                  </a:schemeClr>
                </a:solidFill>
              </a:rPr>
              <a:t>4.1.2. Her Nesne İçin Tablo Oluşturması</a:t>
            </a:r>
            <a:r>
              <a:rPr lang="tr-TR" sz="2800" dirty="0" smtClean="0">
                <a:solidFill>
                  <a:schemeClr val="accent6">
                    <a:lumMod val="60000"/>
                    <a:lumOff val="40000"/>
                  </a:schemeClr>
                </a:solidFill>
              </a:rPr>
              <a:t> </a:t>
            </a:r>
            <a:endParaRPr lang="tr-TR" sz="2800" dirty="0">
              <a:solidFill>
                <a:schemeClr val="accent6">
                  <a:lumMod val="60000"/>
                  <a:lumOff val="40000"/>
                </a:schemeClr>
              </a:solidFill>
            </a:endParaRPr>
          </a:p>
        </p:txBody>
      </p:sp>
      <p:sp>
        <p:nvSpPr>
          <p:cNvPr id="3" name="2 İçerik Yer Tutucusu"/>
          <p:cNvSpPr>
            <a:spLocks noGrp="1"/>
          </p:cNvSpPr>
          <p:nvPr>
            <p:ph idx="1"/>
          </p:nvPr>
        </p:nvSpPr>
        <p:spPr>
          <a:xfrm>
            <a:off x="44896" y="1772816"/>
            <a:ext cx="8991600" cy="4246984"/>
          </a:xfrm>
        </p:spPr>
        <p:txBody>
          <a:bodyPr/>
          <a:lstStyle/>
          <a:p>
            <a:pPr algn="l"/>
            <a:r>
              <a:rPr lang="tr-TR" sz="2400" dirty="0" smtClean="0">
                <a:latin typeface="Arial" pitchFamily="34" charset="0"/>
                <a:cs typeface="Arial" pitchFamily="34" charset="0"/>
              </a:rPr>
              <a:t>           Her nesne için bir tablo oluşturulur ve her bir tabloya içereceği veriyi en iyi anlatan bir isim verilir. Tablo oluşturma işi, bir kâğıt üstünde sembolik olarak gösterilebilir veya doğrudan MS Access, SQL Server, </a:t>
            </a:r>
            <a:r>
              <a:rPr lang="tr-TR" sz="2400" dirty="0" err="1" smtClean="0">
                <a:latin typeface="Arial" pitchFamily="34" charset="0"/>
                <a:cs typeface="Arial" pitchFamily="34" charset="0"/>
              </a:rPr>
              <a:t>MySQL</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Oracle</a:t>
            </a:r>
            <a:r>
              <a:rPr lang="tr-TR" sz="2400" dirty="0" smtClean="0">
                <a:latin typeface="Arial" pitchFamily="34" charset="0"/>
                <a:cs typeface="Arial" pitchFamily="34" charset="0"/>
              </a:rPr>
              <a:t>... gibi kullanılmakta olunan VTYS üstünden de oluşturulabilir. Tüm proje bitirilinceye kadar bu tablolar üzerinde muhtemel değişiklikler yapılabilir.</a:t>
            </a:r>
          </a:p>
          <a:p>
            <a:pPr algn="l"/>
            <a:endParaRPr lang="tr-TR" sz="24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570384"/>
            <a:ext cx="9144000" cy="914400"/>
          </a:xfrm>
        </p:spPr>
        <p:txBody>
          <a:bodyPr/>
          <a:lstStyle/>
          <a:p>
            <a:r>
              <a:rPr lang="tr-TR" sz="2800" b="1" dirty="0" smtClean="0">
                <a:solidFill>
                  <a:schemeClr val="accent6">
                    <a:lumMod val="60000"/>
                    <a:lumOff val="40000"/>
                  </a:schemeClr>
                </a:solidFill>
              </a:rPr>
              <a:t>4.1.3. Her Bir Tablo İçin Bir Anahtar Alan Seçilmesi</a:t>
            </a:r>
            <a:endParaRPr lang="tr-TR" sz="2800" dirty="0">
              <a:solidFill>
                <a:schemeClr val="accent6">
                  <a:lumMod val="60000"/>
                  <a:lumOff val="40000"/>
                </a:schemeClr>
              </a:solidFill>
            </a:endParaRPr>
          </a:p>
        </p:txBody>
      </p:sp>
      <p:sp>
        <p:nvSpPr>
          <p:cNvPr id="3" name="2 İçerik Yer Tutucusu"/>
          <p:cNvSpPr>
            <a:spLocks noGrp="1"/>
          </p:cNvSpPr>
          <p:nvPr>
            <p:ph idx="1"/>
          </p:nvPr>
        </p:nvSpPr>
        <p:spPr>
          <a:xfrm>
            <a:off x="0" y="1628800"/>
            <a:ext cx="8820472" cy="3352800"/>
          </a:xfrm>
        </p:spPr>
        <p:txBody>
          <a:bodyPr/>
          <a:lstStyle/>
          <a:p>
            <a:pPr algn="just"/>
            <a:r>
              <a:rPr lang="tr-TR" sz="2000" dirty="0" smtClean="0">
                <a:latin typeface="Arial" pitchFamily="34" charset="0"/>
                <a:cs typeface="Arial" pitchFamily="34" charset="0"/>
              </a:rPr>
              <a:t>            Veritabanındaki herhangi bir veriye erişilmeden önce tabloya erişilir. Bir veritabanında üzerinde en çok işlem yapılan nesne grubu genellikle tablolardır. Bu aşamaya kadar hangi tabloların oluşturulacağına karar verildi. Her bir tablonun içinde hangi bilgilerin saklanılacağı kabaca tasarlanır. Bu aşamada, tabloda yer alacak her bir kaydı bir diğerinden ayırabilecek bir sütuna ihtiyaç duyulur. Örneğin bir kitap seçilmek istenildiğinde, bu kitabın hangi kitap olacağı öyle bir anlatılabilmeli ki, başka hiçbir kitap ile karışmamalıdır. Bunu yapmanın tek yolu, bir alanı birincil anahtar alan olarak belirlemektir. Anahtar alan seçilirken, kısıtlamadığı sürece, doğal alanlar seçilmeye dikkat edilmelidir. Örneğin araçlar ile ilgili bir tablo yapılırken, plakalar anahtar alan olarak belirlenebilir. Çünkü her bir plakadan bir tek araç trafiğe çıkabilir ve plakalar kısıtlamaz. </a:t>
            </a:r>
          </a:p>
          <a:p>
            <a:pPr algn="just"/>
            <a:endParaRPr lang="tr-TR" sz="20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0" y="1772816"/>
            <a:ext cx="8991600" cy="4246984"/>
          </a:xfrm>
        </p:spPr>
        <p:txBody>
          <a:bodyPr/>
          <a:lstStyle/>
          <a:p>
            <a:pPr algn="l"/>
            <a:r>
              <a:rPr lang="tr-TR" sz="2000" dirty="0" smtClean="0">
                <a:latin typeface="Arial" pitchFamily="34" charset="0"/>
                <a:cs typeface="Arial" pitchFamily="34" charset="0"/>
              </a:rPr>
              <a:t>              Öğrenci tablosu için, öğrenci numarası doğal bir anahtar alandır çünkü aynı okulda, aynı numaradan bir öğrencinin daha bulunması söz konusu değildir. Personel tablosu için, personel sicil numarası doğal bir anahtar alandır çünkü aynı işyerinde, aynı numaradan bir personel daha bulunmaz. Kitap tablosu için ISBN numarası anahtar alan olarak tanımlanabilir ama aynı kitaptan iki adet olduğunda, ISBN numarası bizi kısıtlar. Elimizde iki adet “Önümüzdeki Yol” kitabı varsa, her iki kitabın da ISBN numarası aynıdır. Kitaplardan birisi eski diğeri yeni olabilir. Bu bir kargaşaya neden olabilir. Çünkü eski kitabı kime, yeni kitabı kime verdiğimizin takibini ISBN numarası ile yapmak mümkün değildir. Ancak bir E-Ticaret sitesi tasarlanırken, stoktaki tüm kitaplar birbiri ile eşdeğer olacağından ya da öyle olduğu varsayıldığından ISBN numarası birincil anahtar alan olabilir. Bu durumda, adet diye bir niteliğin aynı tabloda yer alması gerekecektir.</a:t>
            </a:r>
            <a:endParaRPr lang="tr-TR"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836712"/>
            <a:ext cx="9144000" cy="576064"/>
          </a:xfrm>
        </p:spPr>
        <p:txBody>
          <a:bodyPr/>
          <a:lstStyle/>
          <a:p>
            <a:r>
              <a:rPr lang="tr-TR" sz="2800" b="1" dirty="0" smtClean="0">
                <a:solidFill>
                  <a:schemeClr val="accent6">
                    <a:lumMod val="60000"/>
                    <a:lumOff val="40000"/>
                  </a:schemeClr>
                </a:solidFill>
              </a:rPr>
              <a:t>4.1.4. Nesnelerin Her Bir Özelliği İçin Tabloya Bir Sütun Eklenmesi</a:t>
            </a:r>
            <a:r>
              <a:rPr lang="tr-TR" sz="3200" dirty="0" smtClean="0">
                <a:latin typeface="Arial" pitchFamily="34" charset="0"/>
                <a:cs typeface="Arial" pitchFamily="34" charset="0"/>
              </a:rPr>
              <a:t/>
            </a:r>
            <a:br>
              <a:rPr lang="tr-TR" sz="3200" dirty="0" smtClean="0">
                <a:latin typeface="Arial" pitchFamily="34" charset="0"/>
                <a:cs typeface="Arial" pitchFamily="34" charset="0"/>
              </a:rPr>
            </a:br>
            <a:endParaRPr lang="tr-TR" sz="3200" dirty="0"/>
          </a:p>
        </p:txBody>
      </p:sp>
      <p:sp>
        <p:nvSpPr>
          <p:cNvPr id="3" name="2 İçerik Yer Tutucusu"/>
          <p:cNvSpPr>
            <a:spLocks noGrp="1"/>
          </p:cNvSpPr>
          <p:nvPr>
            <p:ph idx="1"/>
          </p:nvPr>
        </p:nvSpPr>
        <p:spPr>
          <a:xfrm>
            <a:off x="116904" y="1772816"/>
            <a:ext cx="8991600" cy="4968552"/>
          </a:xfrm>
        </p:spPr>
        <p:txBody>
          <a:bodyPr/>
          <a:lstStyle/>
          <a:p>
            <a:pPr algn="l"/>
            <a:r>
              <a:rPr lang="tr-TR" sz="2000" dirty="0" smtClean="0">
                <a:latin typeface="Arial" pitchFamily="34" charset="0"/>
                <a:cs typeface="Arial" pitchFamily="34" charset="0"/>
              </a:rPr>
              <a:t>Tablo adları tanımlandıktan ve anahtar adları belirlendikten sonra, tablolara sırasıyla adını veren nesnelerin her bir özelliği için bir alan (sütun) eklenir. Örneğin, kitap için;</a:t>
            </a:r>
          </a:p>
          <a:p>
            <a:pPr algn="l"/>
            <a:r>
              <a:rPr lang="tr-TR" sz="2000" dirty="0" smtClean="0">
                <a:latin typeface="Arial" pitchFamily="34" charset="0"/>
                <a:cs typeface="Arial" pitchFamily="34" charset="0"/>
              </a:rPr>
              <a:t>Kitap no, ISBN no, kitap adı, yazarı, türü, sayfa sayısı, özeti, fiyatı, baskı yılı...</a:t>
            </a:r>
          </a:p>
          <a:p>
            <a:pPr algn="l"/>
            <a:r>
              <a:rPr lang="tr-TR" sz="2000" dirty="0" smtClean="0">
                <a:latin typeface="Arial" pitchFamily="34" charset="0"/>
                <a:cs typeface="Arial" pitchFamily="34" charset="0"/>
              </a:rPr>
              <a:t>Üye için; </a:t>
            </a:r>
            <a:r>
              <a:rPr lang="tr-TR" sz="2000" dirty="0" err="1" smtClean="0">
                <a:latin typeface="Arial" pitchFamily="34" charset="0"/>
                <a:cs typeface="Arial" pitchFamily="34" charset="0"/>
              </a:rPr>
              <a:t>UyeNo</a:t>
            </a:r>
            <a:r>
              <a:rPr lang="tr-TR" sz="2000" dirty="0" smtClean="0">
                <a:latin typeface="Arial" pitchFamily="34" charset="0"/>
                <a:cs typeface="Arial" pitchFamily="34" charset="0"/>
              </a:rPr>
              <a:t>, adı, soyadı, e-mail adresi, ev telefonu, cep telefonu, iş telefonu....</a:t>
            </a:r>
          </a:p>
          <a:p>
            <a:pPr algn="l"/>
            <a:r>
              <a:rPr lang="tr-TR" sz="2000" dirty="0" smtClean="0">
                <a:latin typeface="Arial" pitchFamily="34" charset="0"/>
                <a:cs typeface="Arial" pitchFamily="34" charset="0"/>
              </a:rPr>
              <a:t>Personel için; Personel sicil No, adı, soyadı, e-mail adresi, mesleği, çalıştığı birim, maaş…</a:t>
            </a:r>
          </a:p>
          <a:p>
            <a:pPr algn="l"/>
            <a:r>
              <a:rPr lang="tr-TR" sz="2000" dirty="0" smtClean="0">
                <a:latin typeface="Arial" pitchFamily="34" charset="0"/>
                <a:cs typeface="Arial" pitchFamily="34" charset="0"/>
              </a:rPr>
              <a:t>Bu hazırlıklar yapılırken yapılması istenilen proje ile ilgili basılı formlar vs. varsa, onların incelenmesi tabloya eklenecek sütunların hangi özellikler olması gerektiği konusunda karar verilmesinde yardımcı olurlar.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107504" y="2060848"/>
            <a:ext cx="8855968" cy="3886944"/>
          </a:xfrm>
        </p:spPr>
        <p:txBody>
          <a:bodyPr/>
          <a:lstStyle/>
          <a:p>
            <a:pPr algn="l"/>
            <a:r>
              <a:rPr lang="tr-TR" sz="2400" b="1" dirty="0" smtClean="0">
                <a:solidFill>
                  <a:srgbClr val="FF0000"/>
                </a:solidFill>
                <a:latin typeface="Arial" pitchFamily="34" charset="0"/>
                <a:cs typeface="Arial" pitchFamily="34" charset="0"/>
              </a:rPr>
              <a:t>Not:</a:t>
            </a:r>
            <a:r>
              <a:rPr lang="tr-TR" sz="2400" dirty="0" smtClean="0">
                <a:solidFill>
                  <a:srgbClr val="FF0000"/>
                </a:solidFill>
                <a:latin typeface="Arial" pitchFamily="34" charset="0"/>
                <a:cs typeface="Arial" pitchFamily="34" charset="0"/>
              </a:rPr>
              <a:t> </a:t>
            </a:r>
            <a:r>
              <a:rPr lang="tr-TR" sz="2400" dirty="0" smtClean="0">
                <a:latin typeface="Arial" pitchFamily="34" charset="0"/>
                <a:cs typeface="Arial" pitchFamily="34" charset="0"/>
              </a:rPr>
              <a:t>1. En başa birincil anahtar olarak belirlenen alanı eklemek bir kural değildir, ancak tablonun anlaşılırlığı ve göze hoş görünmesi açısından tercih edilmesi faydalı olacak bir tekniktir.</a:t>
            </a:r>
          </a:p>
          <a:p>
            <a:pPr algn="l"/>
            <a:r>
              <a:rPr lang="tr-TR" sz="2400" dirty="0" smtClean="0">
                <a:latin typeface="Arial" pitchFamily="34" charset="0"/>
                <a:cs typeface="Arial" pitchFamily="34" charset="0"/>
              </a:rPr>
              <a:t>2. Genellikle, yapay birincil anahtar alanlar tablo adı ile başlar ve sonunda ID vardır. </a:t>
            </a:r>
            <a:r>
              <a:rPr lang="tr-TR" sz="2400" dirty="0" err="1" smtClean="0">
                <a:latin typeface="Arial" pitchFamily="34" charset="0"/>
                <a:cs typeface="Arial" pitchFamily="34" charset="0"/>
              </a:rPr>
              <a:t>Ogrenci</a:t>
            </a:r>
            <a:r>
              <a:rPr lang="tr-TR" sz="2400" dirty="0" smtClean="0">
                <a:latin typeface="Arial" pitchFamily="34" charset="0"/>
                <a:cs typeface="Arial" pitchFamily="34" charset="0"/>
              </a:rPr>
              <a:t> tablosu için </a:t>
            </a:r>
            <a:r>
              <a:rPr lang="tr-TR" sz="2400" dirty="0" err="1" smtClean="0">
                <a:latin typeface="Arial" pitchFamily="34" charset="0"/>
                <a:cs typeface="Arial" pitchFamily="34" charset="0"/>
              </a:rPr>
              <a:t>ogrenciID</a:t>
            </a:r>
            <a:r>
              <a:rPr lang="tr-TR" sz="2400" dirty="0" smtClean="0">
                <a:latin typeface="Arial" pitchFamily="34" charset="0"/>
                <a:cs typeface="Arial" pitchFamily="34" charset="0"/>
              </a:rPr>
              <a:t>, Personel tablosu için </a:t>
            </a:r>
            <a:r>
              <a:rPr lang="tr-TR" sz="2400" dirty="0" err="1" smtClean="0">
                <a:latin typeface="Arial" pitchFamily="34" charset="0"/>
                <a:cs typeface="Arial" pitchFamily="34" charset="0"/>
              </a:rPr>
              <a:t>personelID</a:t>
            </a:r>
            <a:r>
              <a:rPr lang="tr-TR" sz="2400" dirty="0" smtClean="0">
                <a:latin typeface="Arial" pitchFamily="34" charset="0"/>
                <a:cs typeface="Arial" pitchFamily="34" charset="0"/>
              </a:rPr>
              <a:t> gibi.</a:t>
            </a:r>
          </a:p>
          <a:p>
            <a:pPr algn="l">
              <a:buNone/>
            </a:pPr>
            <a:endParaRPr lang="tr-TR" sz="2000" dirty="0" smtClean="0">
              <a:latin typeface="Arial" pitchFamily="34" charset="0"/>
              <a:cs typeface="Arial" pitchFamily="34" charset="0"/>
            </a:endParaRPr>
          </a:p>
          <a:p>
            <a:endParaRPr lang="tr-T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1198240"/>
            <a:ext cx="9144000" cy="646584"/>
          </a:xfrm>
        </p:spPr>
        <p:txBody>
          <a:bodyPr/>
          <a:lstStyle/>
          <a:p>
            <a:r>
              <a:rPr lang="tr-TR" sz="2800" b="1" dirty="0" smtClean="0">
                <a:solidFill>
                  <a:schemeClr val="accent6">
                    <a:lumMod val="60000"/>
                    <a:lumOff val="40000"/>
                  </a:schemeClr>
                </a:solidFill>
              </a:rPr>
              <a:t>4.1.5. Tekrarlayan Nesne Özellikleri İçin Ek Tablolar Oluşturması</a:t>
            </a:r>
            <a:r>
              <a:rPr lang="tr-TR" dirty="0" smtClean="0"/>
              <a:t/>
            </a:r>
            <a:br>
              <a:rPr lang="tr-TR" dirty="0" smtClean="0"/>
            </a:br>
            <a:r>
              <a:rPr lang="tr-TR" dirty="0" smtClean="0"/>
              <a:t> </a:t>
            </a:r>
            <a:br>
              <a:rPr lang="tr-TR" dirty="0" smtClean="0"/>
            </a:br>
            <a:endParaRPr lang="tr-TR" dirty="0"/>
          </a:p>
        </p:txBody>
      </p:sp>
      <p:sp>
        <p:nvSpPr>
          <p:cNvPr id="3" name="2 İçerik Yer Tutucusu"/>
          <p:cNvSpPr>
            <a:spLocks noGrp="1"/>
          </p:cNvSpPr>
          <p:nvPr>
            <p:ph idx="1"/>
          </p:nvPr>
        </p:nvSpPr>
        <p:spPr>
          <a:xfrm>
            <a:off x="323528" y="1700808"/>
            <a:ext cx="8668072" cy="4318992"/>
          </a:xfrm>
        </p:spPr>
        <p:txBody>
          <a:bodyPr/>
          <a:lstStyle/>
          <a:p>
            <a:pPr algn="l"/>
            <a:r>
              <a:rPr lang="tr-TR" sz="2200" dirty="0" smtClean="0">
                <a:latin typeface="Arial" pitchFamily="34" charset="0"/>
                <a:cs typeface="Arial" pitchFamily="34" charset="0"/>
              </a:rPr>
              <a:t>Akılda hep şu soru olmalıdır: veri tekrarı olacak mı? Veri tekrarı olacaksa bir yerlerde hata yapılıyor demektir. Bu durumda eldeki tablonun en az bir tabloya daha ayrılması gerekiyor demektir. Şu da unutulmamalıdır, her projeye uyacak evrensel bir veritabanı tasarım tekniği yoktur. Yani her şey belli kurallar çerçevesinde ne kadar detayıyla düşünülüp tasarlandığına bağlıdır. Örneğin, her bir kitap için tür belirledik ama bir kitap hem kişisel gelişim kategorisine hem de hikâye kategorisine girebilir. Ya da e-ticaret sisteminde bir ürünün birden fazla reyonda yer alması gerekli olabilir.</a:t>
            </a:r>
            <a:endParaRPr lang="tr-TR" sz="22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Tema2">
  <a:themeElements>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fontScheme name="Echo">
      <a:majorFont>
        <a:latin typeface="Verdana"/>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Tema2</Template>
  <TotalTime>506</TotalTime>
  <Words>3075</Words>
  <PresentationFormat>Ekran Gösterisi (4:3)</PresentationFormat>
  <Paragraphs>127</Paragraphs>
  <Slides>31</Slides>
  <Notes>1</Notes>
  <HiddenSlides>0</HiddenSlides>
  <MMClips>0</MMClips>
  <ScaleCrop>false</ScaleCrop>
  <HeadingPairs>
    <vt:vector size="4" baseType="variant">
      <vt:variant>
        <vt:lpstr>Tema</vt:lpstr>
      </vt:variant>
      <vt:variant>
        <vt:i4>1</vt:i4>
      </vt:variant>
      <vt:variant>
        <vt:lpstr>Slayt Başlıkları</vt:lpstr>
      </vt:variant>
      <vt:variant>
        <vt:i4>31</vt:i4>
      </vt:variant>
    </vt:vector>
  </HeadingPairs>
  <TitlesOfParts>
    <vt:vector size="32" baseType="lpstr">
      <vt:lpstr>Tema2</vt:lpstr>
      <vt:lpstr> BÖLÜM 4 </vt:lpstr>
      <vt:lpstr>4.1. Veri Tabanı Tasarımı</vt:lpstr>
      <vt:lpstr>4.1.1. Nesnelerin Tanımlanması</vt:lpstr>
      <vt:lpstr>4.1.2. Her Nesne İçin Tablo Oluşturması </vt:lpstr>
      <vt:lpstr>4.1.3. Her Bir Tablo İçin Bir Anahtar Alan Seçilmesi</vt:lpstr>
      <vt:lpstr>Slayt 6</vt:lpstr>
      <vt:lpstr>4.1.4. Nesnelerin Her Bir Özelliği İçin Tabloya Bir Sütun Eklenmesi </vt:lpstr>
      <vt:lpstr>Slayt 8</vt:lpstr>
      <vt:lpstr>4.1.5. Tekrarlayan Nesne Özellikleri İçin Ek Tablolar Oluşturması   </vt:lpstr>
      <vt:lpstr>Slayt 10</vt:lpstr>
      <vt:lpstr>Slayt 11</vt:lpstr>
      <vt:lpstr>Slayt 12</vt:lpstr>
      <vt:lpstr>Slayt 13</vt:lpstr>
      <vt:lpstr>4.1.6. Anahtar Alana Bağlı Olmayan Alanların Belirlenmesi </vt:lpstr>
      <vt:lpstr>Slayt 15</vt:lpstr>
      <vt:lpstr>4.1.7. Tablolar Arasındaki İlişkiler Tanımlanması </vt:lpstr>
      <vt:lpstr>Slayt 17</vt:lpstr>
      <vt:lpstr>Slayt 18</vt:lpstr>
      <vt:lpstr>4.2 Veritabanı Normalizasyonu </vt:lpstr>
      <vt:lpstr>4.2.1 Normalizasyon Kuralı </vt:lpstr>
      <vt:lpstr>4.2.2 Normalizasyon Kuralı </vt:lpstr>
      <vt:lpstr>4.2.3 Normalizasyon Kuralı </vt:lpstr>
      <vt:lpstr>Slayt 23</vt:lpstr>
      <vt:lpstr>4.2.4 Normalizasyon Kuralı </vt:lpstr>
      <vt:lpstr>4.2.5 Normalizasyon Kuralı </vt:lpstr>
      <vt:lpstr>Slayt 26</vt:lpstr>
      <vt:lpstr>Slayt 27</vt:lpstr>
      <vt:lpstr>4.3 İlişkisel Veritabanı Yönetim Sistemleri </vt:lpstr>
      <vt:lpstr>Slayt 29</vt:lpstr>
      <vt:lpstr>Slayt 30</vt:lpstr>
      <vt:lpstr>Slayt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2012-05-12T21:14:03Z</dcterms:created>
  <dcterms:modified xsi:type="dcterms:W3CDTF">2012-05-20T15:24:43Z</dcterms:modified>
</cp:coreProperties>
</file>