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54" r:id="rId2"/>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8" r:id="rId10"/>
    <p:sldId id="263" r:id="rId11"/>
    <p:sldId id="264" r:id="rId12"/>
    <p:sldId id="265" r:id="rId13"/>
    <p:sldId id="266" r:id="rId14"/>
    <p:sldId id="26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50F61"/>
    <a:srgbClr val="AD0742"/>
    <a:srgbClr val="00CCFF"/>
    <a:srgbClr val="FFFF66"/>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94600"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tr-TR"/>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tr-TR"/>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tr-TR"/>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24258427-6A8F-42D3-B69D-20ACA33B9A16}"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tr-TR"/>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tr-TR"/>
          </a:p>
        </p:txBody>
      </p:sp>
      <p:sp>
        <p:nvSpPr>
          <p:cNvPr id="2253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tr-TR" noProof="0" smtClean="0"/>
              <a:t>Ana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tr-TR"/>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0D5EAE66-CB9A-4209-9D23-660342FE7D13}"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371600"/>
            <a:ext cx="7772400" cy="1470025"/>
          </a:xfrm>
        </p:spPr>
        <p:txBody>
          <a:bodyPr/>
          <a:lstStyle>
            <a:lvl1pPr>
              <a:defRPr/>
            </a:lvl1pPr>
          </a:lstStyle>
          <a:p>
            <a:r>
              <a:rPr lang="tr-TR" smtClean="0"/>
              <a:t>Asıl başlık stili için tıklatın</a:t>
            </a:r>
            <a:endParaRPr lang="tr-TR"/>
          </a:p>
        </p:txBody>
      </p:sp>
      <p:sp>
        <p:nvSpPr>
          <p:cNvPr id="3075" name="Rectangle 3"/>
          <p:cNvSpPr>
            <a:spLocks noGrp="1" noChangeArrowheads="1"/>
          </p:cNvSpPr>
          <p:nvPr>
            <p:ph type="subTitle" idx="1"/>
          </p:nvPr>
        </p:nvSpPr>
        <p:spPr>
          <a:xfrm>
            <a:off x="1295400" y="3048000"/>
            <a:ext cx="6400800" cy="685800"/>
          </a:xfrm>
        </p:spPr>
        <p:txBody>
          <a:bodyPr/>
          <a:lstStyle>
            <a:lvl1pPr marL="0" indent="0" algn="ctr">
              <a:buFontTx/>
              <a:buNone/>
              <a:defRPr/>
            </a:lvl1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p:txBody>
          <a:bodyPr/>
          <a:lstStyle>
            <a:lvl1pPr>
              <a:defRPr sz="1200" smtClean="0"/>
            </a:lvl1pPr>
          </a:lstStyle>
          <a:p>
            <a:pPr>
              <a:defRPr/>
            </a:pPr>
            <a:endParaRPr lang="tr-TR"/>
          </a:p>
        </p:txBody>
      </p:sp>
      <p:sp>
        <p:nvSpPr>
          <p:cNvPr id="5" name="Rectangle 5"/>
          <p:cNvSpPr>
            <a:spLocks noGrp="1" noChangeArrowheads="1"/>
          </p:cNvSpPr>
          <p:nvPr>
            <p:ph type="ftr" sz="quarter" idx="11"/>
          </p:nvPr>
        </p:nvSpPr>
        <p:spPr/>
        <p:txBody>
          <a:bodyPr/>
          <a:lstStyle>
            <a:lvl1pPr>
              <a:defRPr sz="1200" smtClean="0"/>
            </a:lvl1pPr>
          </a:lstStyle>
          <a:p>
            <a:pPr>
              <a:defRPr/>
            </a:pPr>
            <a:endParaRPr lang="tr-TR"/>
          </a:p>
        </p:txBody>
      </p:sp>
      <p:sp>
        <p:nvSpPr>
          <p:cNvPr id="6" name="Rectangle 6"/>
          <p:cNvSpPr>
            <a:spLocks noGrp="1" noChangeArrowheads="1"/>
          </p:cNvSpPr>
          <p:nvPr>
            <p:ph type="sldNum" sz="quarter" idx="12"/>
          </p:nvPr>
        </p:nvSpPr>
        <p:spPr/>
        <p:txBody>
          <a:bodyPr/>
          <a:lstStyle>
            <a:lvl1pPr>
              <a:defRPr sz="1200" smtClean="0"/>
            </a:lvl1pPr>
          </a:lstStyle>
          <a:p>
            <a:pPr>
              <a:defRPr/>
            </a:pPr>
            <a:fld id="{D5A748DF-A7D7-4C12-9C9B-A1A8F3640631}"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33F8835-18AF-45F2-A097-C8E82C83A060}"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43F070D4-73D4-4240-B089-4E96F3D4DADE}"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11"/>
          <p:cNvGrpSpPr/>
          <p:nvPr/>
        </p:nvGrpSpPr>
        <p:grpSpPr>
          <a:xfrm>
            <a:off x="0" y="0"/>
            <a:ext cx="9144000" cy="6858000"/>
            <a:chOff x="0" y="0"/>
            <a:chExt cx="9144000" cy="6858000"/>
          </a:xfrm>
        </p:grpSpPr>
        <p:grpSp>
          <p:nvGrpSpPr>
            <p:cNvPr id="5" name="Group 10"/>
            <p:cNvGrpSpPr/>
            <p:nvPr/>
          </p:nvGrpSpPr>
          <p:grpSpPr>
            <a:xfrm>
              <a:off x="0" y="0"/>
              <a:ext cx="9144000" cy="6858000"/>
              <a:chOff x="0" y="0"/>
              <a:chExt cx="9144000" cy="6858000"/>
            </a:xfrm>
          </p:grpSpPr>
          <p:pic>
            <p:nvPicPr>
              <p:cNvPr id="13" name="Rectangle 12"/>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15" name="Rectangle 14"/>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8" name="Rectangle 17"/>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8" name="Rectangle 7"/>
            <p:cNvSpPr/>
            <p:nvPr/>
          </p:nvSpPr>
          <p:spPr>
            <a:xfrm>
              <a:off x="685800" y="0"/>
              <a:ext cx="8458200" cy="5715000"/>
            </a:xfrm>
            <a:prstGeom prst="rect">
              <a:avLst/>
            </a:prstGeom>
            <a:gradFill flip="none" rotWithShape="1">
              <a:gsLst>
                <a:gs pos="100000">
                  <a:schemeClr val="bg1">
                    <a:alpha val="40000"/>
                  </a:schemeClr>
                </a:gs>
                <a:gs pos="40000">
                  <a:schemeClr val="bg1">
                    <a:alpha val="40000"/>
                  </a:schemeClr>
                </a:gs>
                <a:gs pos="0">
                  <a:schemeClr val="bg1">
                    <a:alpha val="0"/>
                  </a:schemeClr>
                </a:gs>
              </a:gsLst>
              <a:lin ang="1890000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ctangle 9"/>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cxnSp>
          <p:nvCxnSpPr>
            <p:cNvPr id="17" name="Straight Connector 16"/>
            <p:cNvCxnSpPr/>
            <p:nvPr/>
          </p:nvCxnSpPr>
          <p:spPr>
            <a:xfrm>
              <a:off x="685800" y="5713412"/>
              <a:ext cx="8458200" cy="1588"/>
            </a:xfrm>
            <a:prstGeom prst="line">
              <a:avLst/>
            </a:prstGeom>
            <a:ln w="6350" cap="rnd" cmpd="sng" algn="ctr">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04850" y="4648201"/>
            <a:ext cx="8134350" cy="1200152"/>
          </a:xfrm>
        </p:spPr>
        <p:txBody>
          <a:bodyPr anchor="b" anchorCtr="0">
            <a:normAutofit/>
          </a:bodyPr>
          <a:lstStyle>
            <a:lvl1pPr algn="l">
              <a:defRPr sz="7200" cap="all" baseline="0"/>
            </a:lvl1pPr>
          </a:lstStyle>
          <a:p>
            <a:r>
              <a:rPr lang="tr-TR" smtClean="0"/>
              <a:t>Asıl başlık stili için tıklatın</a:t>
            </a:r>
            <a:endParaRPr lang="en-US"/>
          </a:p>
        </p:txBody>
      </p:sp>
      <p:sp>
        <p:nvSpPr>
          <p:cNvPr id="3" name="Subtitle 2"/>
          <p:cNvSpPr>
            <a:spLocks noGrp="1"/>
          </p:cNvSpPr>
          <p:nvPr>
            <p:ph type="subTitle" idx="1"/>
          </p:nvPr>
        </p:nvSpPr>
        <p:spPr>
          <a:xfrm>
            <a:off x="762000" y="5820696"/>
            <a:ext cx="8077200" cy="914400"/>
          </a:xfrm>
        </p:spPr>
        <p:txBody>
          <a:bodyPr>
            <a:noAutofit/>
          </a:bodyPr>
          <a:lstStyle>
            <a:lvl1pPr marL="0" indent="0" algn="l">
              <a:spcAft>
                <a:spcPts val="0"/>
              </a:spcAft>
              <a:buNone/>
              <a:defRPr sz="1600" cap="none"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a:noFill/>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6A804007-C70C-4C6F-A15B-1AE7A167E446}" type="slidenum">
              <a:rPr lang="tr-TR" smtClean="0"/>
              <a:pPr>
                <a:defRPr/>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9144000" cy="6858000"/>
          </a:xfrm>
        </p:grpSpPr>
        <p:pic>
          <p:nvPicPr>
            <p:cNvPr id="8" name="Rectangle 7"/>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9" name="Rectangle 8"/>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0" name="Rectangle 9"/>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2" name="Title 1"/>
          <p:cNvSpPr>
            <a:spLocks noGrp="1"/>
          </p:cNvSpPr>
          <p:nvPr>
            <p:ph type="title"/>
          </p:nvPr>
        </p:nvSpPr>
        <p:spPr>
          <a:xfrm>
            <a:off x="722313" y="762000"/>
            <a:ext cx="7772400" cy="1362075"/>
          </a:xfrm>
        </p:spPr>
        <p:txBody>
          <a:bodyPr anchor="b" anchorCtr="0"/>
          <a:lstStyle>
            <a:lvl1pPr algn="l">
              <a:defRPr sz="4000" b="1" cap="all"/>
            </a:lvl1pPr>
          </a:lstStyle>
          <a:p>
            <a:r>
              <a:rPr lang="tr-TR" smtClean="0"/>
              <a:t>Asıl başlık stili için tıklatın</a:t>
            </a:r>
            <a:endParaRPr lang="en-US"/>
          </a:p>
        </p:txBody>
      </p:sp>
      <p:sp>
        <p:nvSpPr>
          <p:cNvPr id="3" name="Text Placeholder 2"/>
          <p:cNvSpPr>
            <a:spLocks noGrp="1"/>
          </p:cNvSpPr>
          <p:nvPr>
            <p:ph type="body" idx="1"/>
          </p:nvPr>
        </p:nvSpPr>
        <p:spPr>
          <a:xfrm>
            <a:off x="722313" y="2209800"/>
            <a:ext cx="7772400"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3B84C78E-6251-4439-B7E0-84E2D22F41FA}" type="slidenum">
              <a:rPr lang="tr-TR" smtClean="0"/>
              <a:pPr>
                <a:defRPr/>
              </a:pP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685800" y="1295401"/>
            <a:ext cx="3886200" cy="48307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800600" y="1295401"/>
            <a:ext cx="3886200" cy="48307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3A641F2E-3A70-4A12-A165-5BFCD015A73D}" type="slidenum">
              <a:rPr lang="tr-TR" smtClean="0"/>
              <a:pPr>
                <a:defRPr/>
              </a:pP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85800" y="1295400"/>
            <a:ext cx="3887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5800" y="1981201"/>
            <a:ext cx="3886200"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800600" y="1295400"/>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800600" y="1981201"/>
            <a:ext cx="3886200"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pPr>
              <a:defRPr/>
            </a:pPr>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A984EF6D-93E0-4E81-8F74-EF602CFFD49C}" type="slidenum">
              <a:rPr lang="tr-TR" smtClean="0"/>
              <a:pPr>
                <a:defRPr/>
              </a:pPr>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pPr>
              <a:defRPr/>
            </a:pPr>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4FE74016-6C3F-43C4-93F4-9B15F827C410}" type="slidenum">
              <a:rPr lang="tr-TR" smtClean="0"/>
              <a:pPr>
                <a:defRPr/>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9144000" cy="6858000"/>
          </a:xfrm>
        </p:grpSpPr>
        <p:pic>
          <p:nvPicPr>
            <p:cNvPr id="9" name="Rectangle 8"/>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10" name="Rectangle 9"/>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1" name="Rectangle 10"/>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65CD281E-369B-420E-84EF-E578C09977D8}"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3E5F321C-BCBB-4105-B68A-8441E38B8777}"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9144000" cy="6858000"/>
          </a:xfrm>
        </p:grpSpPr>
        <p:pic>
          <p:nvPicPr>
            <p:cNvPr id="9" name="Rectangle 8"/>
            <p:cNvPicPr>
              <a:picLocks noChangeAspect="1"/>
            </p:cNvPicPr>
            <p:nvPr/>
          </p:nvPicPr>
          <p:blipFill>
            <a:blip r:embed="rId2" cstate="print">
              <a:duotone>
                <a:schemeClr val="accent2"/>
                <a:srgbClr val="FFFFFF"/>
              </a:duotone>
            </a:blip>
            <a:stretch>
              <a:fillRect/>
            </a:stretch>
          </p:blipFill>
          <p:spPr>
            <a:xfrm>
              <a:off x="0" y="857"/>
              <a:ext cx="8139683" cy="6857143"/>
            </a:xfrm>
            <a:prstGeom prst="rect">
              <a:avLst/>
            </a:prstGeom>
            <a:noFill/>
            <a:ln>
              <a:noFill/>
            </a:ln>
          </p:spPr>
        </p:pic>
        <p:pic>
          <p:nvPicPr>
            <p:cNvPr id="10" name="Rectangle 9"/>
            <p:cNvPicPr>
              <a:picLocks noChangeAspect="1"/>
            </p:cNvPicPr>
            <p:nvPr/>
          </p:nvPicPr>
          <p:blipFill>
            <a:blip r:embed="rId3" cstate="print">
              <a:duotone>
                <a:schemeClr val="accent3"/>
                <a:srgbClr val="FFFFFF"/>
              </a:duotone>
            </a:blip>
            <a:stretch>
              <a:fillRect/>
            </a:stretch>
          </p:blipFill>
          <p:spPr>
            <a:xfrm>
              <a:off x="3150349" y="0"/>
              <a:ext cx="5993651" cy="5244445"/>
            </a:xfrm>
            <a:prstGeom prst="rect">
              <a:avLst/>
            </a:prstGeom>
            <a:noFill/>
            <a:ln>
              <a:noFill/>
            </a:ln>
          </p:spPr>
        </p:pic>
        <p:pic>
          <p:nvPicPr>
            <p:cNvPr id="11" name="Rectangle 10"/>
            <p:cNvPicPr>
              <a:picLocks noChangeAspect="1"/>
            </p:cNvPicPr>
            <p:nvPr/>
          </p:nvPicPr>
          <p:blipFill>
            <a:blip r:embed="rId4"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9ABA50E3-B5D6-4BB9-A10A-72F351E234EF}" type="slidenum">
              <a:rPr lang="tr-TR" smtClean="0"/>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43EFFFED-3193-4D06-8630-5E5090F39D30}"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5606FAD2-A25F-494A-9175-8D4D42D8C7FD}"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pPr>
              <a:defRPr/>
            </a:pPr>
            <a:fld id="{C276E7CD-9CF5-4E03-B21C-8B8AADCEDA8C}"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6733FCAF-7A63-4B1D-ABBF-6B747DB4B2A1}"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pPr>
              <a:defRPr/>
            </a:pPr>
            <a:fld id="{EDFB89DC-C926-4DD0-89EF-A741224FC20F}"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E350F229-2C7C-4D29-AE9B-452B88DBCF0C}"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3B1A5C5C-7E44-431B-A6E5-258258D0AB92}"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28CFA7B5-5A90-46C2-BBC9-D88C68B1BD54}"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48"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Trebuchet MS" pitchFamily="34" charset="0"/>
        </a:defRPr>
      </a:lvl2pPr>
      <a:lvl3pPr algn="ctr" rtl="0" fontAlgn="base">
        <a:spcBef>
          <a:spcPct val="0"/>
        </a:spcBef>
        <a:spcAft>
          <a:spcPct val="0"/>
        </a:spcAft>
        <a:defRPr sz="3600">
          <a:solidFill>
            <a:schemeClr val="tx2"/>
          </a:solidFill>
          <a:latin typeface="Trebuchet MS" pitchFamily="34" charset="0"/>
        </a:defRPr>
      </a:lvl3pPr>
      <a:lvl4pPr algn="ctr" rtl="0" fontAlgn="base">
        <a:spcBef>
          <a:spcPct val="0"/>
        </a:spcBef>
        <a:spcAft>
          <a:spcPct val="0"/>
        </a:spcAft>
        <a:defRPr sz="3600">
          <a:solidFill>
            <a:schemeClr val="tx2"/>
          </a:solidFill>
          <a:latin typeface="Trebuchet MS" pitchFamily="34" charset="0"/>
        </a:defRPr>
      </a:lvl4pPr>
      <a:lvl5pPr algn="ctr" rtl="0" fontAlgn="base">
        <a:spcBef>
          <a:spcPct val="0"/>
        </a:spcBef>
        <a:spcAft>
          <a:spcPct val="0"/>
        </a:spcAft>
        <a:defRPr sz="3600">
          <a:solidFill>
            <a:schemeClr val="tx2"/>
          </a:solidFill>
          <a:latin typeface="Trebuchet MS" pitchFamily="34" charset="0"/>
        </a:defRPr>
      </a:lvl5pPr>
      <a:lvl6pPr marL="457200" algn="ctr" rtl="0" eaLnBrk="1" fontAlgn="base" hangingPunct="1">
        <a:spcBef>
          <a:spcPct val="0"/>
        </a:spcBef>
        <a:spcAft>
          <a:spcPct val="0"/>
        </a:spcAft>
        <a:defRPr sz="3600">
          <a:solidFill>
            <a:schemeClr val="tx2"/>
          </a:solidFill>
          <a:latin typeface="Trebuchet MS" pitchFamily="34" charset="0"/>
        </a:defRPr>
      </a:lvl6pPr>
      <a:lvl7pPr marL="914400" algn="ctr" rtl="0" eaLnBrk="1" fontAlgn="base" hangingPunct="1">
        <a:spcBef>
          <a:spcPct val="0"/>
        </a:spcBef>
        <a:spcAft>
          <a:spcPct val="0"/>
        </a:spcAft>
        <a:defRPr sz="3600">
          <a:solidFill>
            <a:schemeClr val="tx2"/>
          </a:solidFill>
          <a:latin typeface="Trebuchet MS" pitchFamily="34" charset="0"/>
        </a:defRPr>
      </a:lvl7pPr>
      <a:lvl8pPr marL="1371600" algn="ctr" rtl="0" eaLnBrk="1" fontAlgn="base" hangingPunct="1">
        <a:spcBef>
          <a:spcPct val="0"/>
        </a:spcBef>
        <a:spcAft>
          <a:spcPct val="0"/>
        </a:spcAft>
        <a:defRPr sz="3600">
          <a:solidFill>
            <a:schemeClr val="tx2"/>
          </a:solidFill>
          <a:latin typeface="Trebuchet MS" pitchFamily="34" charset="0"/>
        </a:defRPr>
      </a:lvl8pPr>
      <a:lvl9pPr marL="1828800" algn="ctr" rtl="0" eaLnBrk="1" fontAlgn="base" hangingPunct="1">
        <a:spcBef>
          <a:spcPct val="0"/>
        </a:spcBef>
        <a:spcAft>
          <a:spcPct val="0"/>
        </a:spcAft>
        <a:defRPr sz="3600">
          <a:solidFill>
            <a:schemeClr val="tx2"/>
          </a:solidFill>
          <a:latin typeface="Trebuchet MS"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3"/>
          <p:cNvGrpSpPr/>
          <p:nvPr/>
        </p:nvGrpSpPr>
        <p:grpSpPr>
          <a:xfrm>
            <a:off x="0" y="0"/>
            <a:ext cx="9144000" cy="6867525"/>
            <a:chOff x="0" y="0"/>
            <a:chExt cx="9144000" cy="6867525"/>
          </a:xfrm>
        </p:grpSpPr>
        <p:grpSp>
          <p:nvGrpSpPr>
            <p:cNvPr id="11" name="Group 10"/>
            <p:cNvGrpSpPr/>
            <p:nvPr/>
          </p:nvGrpSpPr>
          <p:grpSpPr>
            <a:xfrm>
              <a:off x="0" y="0"/>
              <a:ext cx="9144000" cy="6858000"/>
              <a:chOff x="0" y="0"/>
              <a:chExt cx="9144000" cy="6858000"/>
            </a:xfrm>
          </p:grpSpPr>
          <p:pic>
            <p:nvPicPr>
              <p:cNvPr id="7" name="Rectangle 6"/>
              <p:cNvPicPr>
                <a:picLocks noChangeAspect="1"/>
              </p:cNvPicPr>
              <p:nvPr/>
            </p:nvPicPr>
            <p:blipFill>
              <a:blip r:embed="rId11" cstate="print">
                <a:duotone>
                  <a:schemeClr val="accent2"/>
                  <a:srgbClr val="FFFFFF"/>
                </a:duotone>
              </a:blip>
              <a:stretch>
                <a:fillRect/>
              </a:stretch>
            </p:blipFill>
            <p:spPr>
              <a:xfrm>
                <a:off x="0" y="857"/>
                <a:ext cx="8139683" cy="6857143"/>
              </a:xfrm>
              <a:prstGeom prst="rect">
                <a:avLst/>
              </a:prstGeom>
              <a:noFill/>
              <a:ln>
                <a:noFill/>
              </a:ln>
            </p:spPr>
          </p:pic>
          <p:pic>
            <p:nvPicPr>
              <p:cNvPr id="8" name="Rectangle 7"/>
              <p:cNvPicPr>
                <a:picLocks noChangeAspect="1"/>
              </p:cNvPicPr>
              <p:nvPr/>
            </p:nvPicPr>
            <p:blipFill>
              <a:blip r:embed="rId12" cstate="print">
                <a:duotone>
                  <a:schemeClr val="accent3"/>
                  <a:srgbClr val="FFFFFF"/>
                </a:duotone>
              </a:blip>
              <a:stretch>
                <a:fillRect/>
              </a:stretch>
            </p:blipFill>
            <p:spPr>
              <a:xfrm>
                <a:off x="3150349" y="0"/>
                <a:ext cx="5993651" cy="5244445"/>
              </a:xfrm>
              <a:prstGeom prst="rect">
                <a:avLst/>
              </a:prstGeom>
              <a:noFill/>
              <a:ln>
                <a:noFill/>
              </a:ln>
            </p:spPr>
          </p:pic>
          <p:pic>
            <p:nvPicPr>
              <p:cNvPr id="9" name="Rectangle 8"/>
              <p:cNvPicPr>
                <a:picLocks noChangeAspect="1"/>
              </p:cNvPicPr>
              <p:nvPr/>
            </p:nvPicPr>
            <p:blipFill>
              <a:blip r:embed="rId13" cstate="print">
                <a:duotone>
                  <a:schemeClr val="accent1"/>
                  <a:srgbClr val="FFFFFF"/>
                </a:duotone>
              </a:blip>
              <a:stretch>
                <a:fillRect/>
              </a:stretch>
            </p:blipFill>
            <p:spPr>
              <a:xfrm>
                <a:off x="293206" y="1042127"/>
                <a:ext cx="8850794" cy="5815873"/>
              </a:xfrm>
              <a:prstGeom prst="rect">
                <a:avLst/>
              </a:prstGeom>
              <a:noFill/>
              <a:ln>
                <a:noFill/>
              </a:ln>
            </p:spPr>
          </p:pic>
        </p:grpSp>
        <p:sp>
          <p:nvSpPr>
            <p:cNvPr id="12" name="Rectangle 11"/>
            <p:cNvSpPr/>
            <p:nvPr/>
          </p:nvSpPr>
          <p:spPr>
            <a:xfrm flipV="1">
              <a:off x="685800" y="1152525"/>
              <a:ext cx="8458200" cy="5715000"/>
            </a:xfrm>
            <a:prstGeom prst="rect">
              <a:avLst/>
            </a:prstGeom>
            <a:gradFill flip="none" rotWithShape="1">
              <a:gsLst>
                <a:gs pos="100000">
                  <a:schemeClr val="bg1">
                    <a:alpha val="35000"/>
                  </a:schemeClr>
                </a:gs>
                <a:gs pos="40000">
                  <a:schemeClr val="bg1">
                    <a:alpha val="35000"/>
                  </a:schemeClr>
                </a:gs>
                <a:gs pos="21000">
                  <a:schemeClr val="bg1">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685800" y="1152525"/>
              <a:ext cx="8458200" cy="1588"/>
            </a:xfrm>
            <a:prstGeom prst="line">
              <a:avLst/>
            </a:prstGeom>
            <a:ln w="6350" cap="rnd" cmpd="sng" algn="ctr">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685800" y="142875"/>
            <a:ext cx="8001000" cy="1112838"/>
          </a:xfrm>
          <a:prstGeom prst="rect">
            <a:avLst/>
          </a:prstGeom>
        </p:spPr>
        <p:txBody>
          <a:bodyPr vert="horz" rtlCol="0" anchor="b" anchorCtr="0">
            <a:normAutofit/>
          </a:bodyPr>
          <a:lstStyle/>
          <a:p>
            <a:r>
              <a:rPr lang="tr-TR" smtClean="0"/>
              <a:t>Asıl başlık stili için tıklatın</a:t>
            </a:r>
            <a:endParaRPr lang="en-US"/>
          </a:p>
        </p:txBody>
      </p:sp>
      <p:sp>
        <p:nvSpPr>
          <p:cNvPr id="3" name="Text Placeholder 2"/>
          <p:cNvSpPr>
            <a:spLocks noGrp="1"/>
          </p:cNvSpPr>
          <p:nvPr>
            <p:ph type="body" idx="1"/>
          </p:nvPr>
        </p:nvSpPr>
        <p:spPr>
          <a:xfrm>
            <a:off x="685800" y="1295401"/>
            <a:ext cx="8001000" cy="4830763"/>
          </a:xfrm>
          <a:prstGeom prst="rect">
            <a:avLst/>
          </a:prstGeom>
        </p:spPr>
        <p:txBody>
          <a:bodyPr vert="horz"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685800" y="6356350"/>
            <a:ext cx="2133600" cy="365125"/>
          </a:xfrm>
          <a:prstGeom prst="rect">
            <a:avLst/>
          </a:prstGeom>
        </p:spPr>
        <p:txBody>
          <a:bodyPr vert="horz" rtlCol="0" anchor="ctr"/>
          <a:lstStyle>
            <a:lvl1pPr algn="l">
              <a:defRPr sz="1200">
                <a:solidFill>
                  <a:schemeClr val="tx1"/>
                </a:solidFill>
              </a:defRPr>
            </a:lvl1pPr>
          </a:lstStyle>
          <a:p>
            <a:pPr>
              <a:defRPr/>
            </a:pPr>
            <a:endParaRPr lang="tr-TR"/>
          </a:p>
        </p:txBody>
      </p:sp>
      <p:sp>
        <p:nvSpPr>
          <p:cNvPr id="5" name="Footer Placeholder 4"/>
          <p:cNvSpPr>
            <a:spLocks noGrp="1"/>
          </p:cNvSpPr>
          <p:nvPr>
            <p:ph type="ftr" sz="quarter" idx="3"/>
          </p:nvPr>
        </p:nvSpPr>
        <p:spPr>
          <a:xfrm>
            <a:off x="3238500" y="6356350"/>
            <a:ext cx="2895600" cy="365125"/>
          </a:xfrm>
          <a:prstGeom prst="rect">
            <a:avLst/>
          </a:prstGeom>
        </p:spPr>
        <p:txBody>
          <a:bodyPr vert="horz" rtlCol="0" anchor="ctr"/>
          <a:lstStyle>
            <a:lvl1pPr algn="ctr">
              <a:defRPr sz="1200">
                <a:solidFill>
                  <a:schemeClr val="tx1"/>
                </a:solidFill>
              </a:defRPr>
            </a:lvl1pPr>
          </a:lstStyle>
          <a:p>
            <a:pPr>
              <a:defRPr/>
            </a:pPr>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a:defRPr sz="1200">
                <a:solidFill>
                  <a:schemeClr val="tx1"/>
                </a:solidFill>
              </a:defRPr>
            </a:lvl1pPr>
          </a:lstStyle>
          <a:p>
            <a:pPr>
              <a:defRPr/>
            </a:pPr>
            <a:fld id="{28CFA7B5-5A90-46C2-BBC9-D88C68B1BD54}"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Lst>
  <p:transition>
    <p:fade/>
  </p:transition>
  <p:timing>
    <p:tnLst>
      <p:par>
        <p:cTn id="1" dur="indefinite" restart="never" nodeType="tmRoot"/>
      </p:par>
    </p:tnLst>
  </p:timing>
  <p:txStyles>
    <p:titleStyle>
      <a:lvl1pPr algn="l" rtl="0" eaLnBrk="1" latinLnBrk="0" hangingPunct="1">
        <a:spcBef>
          <a:spcPct val="0"/>
        </a:spcBef>
        <a:buNone/>
        <a:defRPr sz="4000" kern="1200" cap="all" baseline="0">
          <a:solidFill>
            <a:schemeClr val="tx1"/>
          </a:solidFill>
          <a:latin typeface="+mj-lt"/>
          <a:ea typeface="+mj-ea"/>
          <a:cs typeface="+mj-cs"/>
        </a:defRPr>
      </a:lvl1pPr>
    </p:titleStyle>
    <p:bodyStyle>
      <a:lvl1pPr marL="342900" indent="-342900" algn="l" rtl="0" eaLnBrk="1" latinLnBrk="0" hangingPunct="1">
        <a:spcBef>
          <a:spcPts val="600"/>
        </a:spcBef>
        <a:spcAft>
          <a:spcPts val="600"/>
        </a:spcAft>
        <a:buFont typeface="Arial"/>
        <a:buChar char="•"/>
        <a:defRPr sz="2800" kern="1200">
          <a:solidFill>
            <a:schemeClr val="tx1"/>
          </a:solidFill>
          <a:latin typeface="+mn-lt"/>
          <a:ea typeface="+mn-ea"/>
          <a:cs typeface="+mn-cs"/>
        </a:defRPr>
      </a:lvl1pPr>
      <a:lvl2pPr marL="742950" indent="-285750" algn="l" rtl="0" eaLnBrk="1" latinLnBrk="0" hangingPunct="1">
        <a:spcBef>
          <a:spcPts val="600"/>
        </a:spcBef>
        <a:spcAft>
          <a:spcPts val="600"/>
        </a:spcAft>
        <a:buFont typeface="Arial"/>
        <a:buChar char="–"/>
        <a:defRPr sz="2400" kern="1200">
          <a:solidFill>
            <a:schemeClr val="tx1"/>
          </a:solidFill>
          <a:latin typeface="+mn-lt"/>
          <a:ea typeface="+mn-ea"/>
          <a:cs typeface="+mn-cs"/>
        </a:defRPr>
      </a:lvl2pPr>
      <a:lvl3pPr marL="1143000" indent="-228600" algn="l" rtl="0" eaLnBrk="1" latinLnBrk="0" hangingPunct="1">
        <a:spcBef>
          <a:spcPts val="600"/>
        </a:spcBef>
        <a:spcAft>
          <a:spcPts val="600"/>
        </a:spcAft>
        <a:buFont typeface="Arial"/>
        <a:buChar char="•"/>
        <a:defRPr sz="2000" kern="1200">
          <a:solidFill>
            <a:schemeClr val="tx1"/>
          </a:solidFill>
          <a:latin typeface="+mn-lt"/>
          <a:ea typeface="+mn-ea"/>
          <a:cs typeface="+mn-cs"/>
        </a:defRPr>
      </a:lvl3pPr>
      <a:lvl4pPr marL="1600200" indent="-228600" algn="l" rtl="0" eaLnBrk="1" latinLnBrk="0" hangingPunct="1">
        <a:spcBef>
          <a:spcPts val="600"/>
        </a:spcBef>
        <a:spcAft>
          <a:spcPts val="600"/>
        </a:spcAft>
        <a:buFont typeface="Arial"/>
        <a:buChar char="–"/>
        <a:defRPr sz="1800" kern="1200">
          <a:solidFill>
            <a:schemeClr val="tx1"/>
          </a:solidFill>
          <a:latin typeface="+mn-lt"/>
          <a:ea typeface="+mn-ea"/>
          <a:cs typeface="+mn-cs"/>
        </a:defRPr>
      </a:lvl4pPr>
      <a:lvl5pPr marL="2057400" indent="-228600" algn="l" rtl="0" eaLnBrk="1" latinLnBrk="0" hangingPunct="1">
        <a:spcBef>
          <a:spcPts val="600"/>
        </a:spcBef>
        <a:spcAft>
          <a:spcPts val="600"/>
        </a:spcAft>
        <a:buFont typeface="Arial"/>
        <a:buChar char="»"/>
        <a:defRPr sz="1800" kern="1200">
          <a:solidFill>
            <a:schemeClr val="tx1"/>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pPr fontAlgn="auto">
              <a:spcAft>
                <a:spcPts val="0"/>
              </a:spcAft>
              <a:defRPr/>
            </a:pPr>
            <a:r>
              <a:rPr lang="tr-TR" b="1" dirty="0">
                <a:solidFill>
                  <a:srgbClr val="F50F61"/>
                </a:solidFill>
                <a:effectLst>
                  <a:outerShdw blurRad="38100" dist="38100" dir="2700000" algn="tl">
                    <a:srgbClr val="000000">
                      <a:alpha val="43137"/>
                    </a:srgbClr>
                  </a:outerShdw>
                </a:effectLst>
              </a:rPr>
              <a:t>BÖLÜM 5</a:t>
            </a:r>
          </a:p>
        </p:txBody>
      </p:sp>
      <p:sp>
        <p:nvSpPr>
          <p:cNvPr id="9219" name="Rectangle 5"/>
          <p:cNvSpPr>
            <a:spLocks noGrp="1" noChangeArrowheads="1"/>
          </p:cNvSpPr>
          <p:nvPr>
            <p:ph type="subTitle" idx="1"/>
          </p:nvPr>
        </p:nvSpPr>
        <p:spPr>
          <a:xfrm>
            <a:off x="179388" y="3298825"/>
            <a:ext cx="8353425" cy="1425575"/>
          </a:xfrm>
        </p:spPr>
        <p:txBody>
          <a:bodyPr/>
          <a:lstStyle/>
          <a:p>
            <a:pPr algn="r">
              <a:spcAft>
                <a:spcPct val="0"/>
              </a:spcAft>
            </a:pPr>
            <a:r>
              <a:rPr lang="tr-TR" sz="3600" b="1" smtClean="0"/>
              <a:t>ÖRNEK BİR VERİTABANI TASARIMI VE NORMALİZASYONU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idx="1"/>
          </p:nvPr>
        </p:nvSpPr>
        <p:spPr>
          <a:xfrm>
            <a:off x="179388" y="333375"/>
            <a:ext cx="8713787" cy="6119813"/>
          </a:xfrm>
        </p:spPr>
        <p:txBody>
          <a:bodyPr rtlCol="0">
            <a:normAutofit/>
          </a:bodyPr>
          <a:lstStyle/>
          <a:p>
            <a:pPr fontAlgn="auto">
              <a:buFont typeface="Arial"/>
              <a:buChar char="•"/>
              <a:defRPr/>
            </a:pPr>
            <a:r>
              <a:rPr lang="tr-TR" sz="2000" dirty="0">
                <a:effectLst>
                  <a:outerShdw blurRad="38100" dist="38100" dir="2700000" algn="tl">
                    <a:srgbClr val="C0C0C0"/>
                  </a:outerShdw>
                </a:effectLst>
                <a:latin typeface="Arial" pitchFamily="34" charset="0"/>
                <a:cs typeface="Arial" pitchFamily="34" charset="0"/>
              </a:rPr>
              <a:t>Projede bir diğer tanımlanması gereken nokta da tablo için tanımlanan alanların (sütunların) hangi veri tipinden ve kaç karakterden oluşacağıdır. </a:t>
            </a:r>
          </a:p>
          <a:p>
            <a:pPr fontAlgn="auto">
              <a:buFontTx/>
              <a:buNone/>
              <a:defRPr/>
            </a:pPr>
            <a:endParaRPr lang="tr-TR" sz="2000" dirty="0">
              <a:effectLst>
                <a:outerShdw blurRad="38100" dist="38100" dir="2700000" algn="tl">
                  <a:srgbClr val="C0C0C0"/>
                </a:outerShdw>
              </a:effectLst>
              <a:latin typeface="Arial" pitchFamily="34" charset="0"/>
              <a:cs typeface="Arial" pitchFamily="34" charset="0"/>
            </a:endParaRPr>
          </a:p>
        </p:txBody>
      </p:sp>
      <p:sp>
        <p:nvSpPr>
          <p:cNvPr id="18435" name="Text Box 5"/>
          <p:cNvSpPr txBox="1">
            <a:spLocks noChangeArrowheads="1"/>
          </p:cNvSpPr>
          <p:nvPr/>
        </p:nvSpPr>
        <p:spPr bwMode="auto">
          <a:xfrm>
            <a:off x="2484438" y="6364288"/>
            <a:ext cx="4243387" cy="304800"/>
          </a:xfrm>
          <a:prstGeom prst="rect">
            <a:avLst/>
          </a:prstGeom>
          <a:noFill/>
          <a:ln w="9525">
            <a:noFill/>
            <a:miter lim="800000"/>
            <a:headEnd/>
            <a:tailEnd/>
          </a:ln>
        </p:spPr>
        <p:txBody>
          <a:bodyPr wrap="none">
            <a:spAutoFit/>
          </a:bodyPr>
          <a:lstStyle/>
          <a:p>
            <a:r>
              <a:rPr lang="tr-TR" sz="1400" b="1">
                <a:latin typeface="Trebuchet MS" pitchFamily="34" charset="0"/>
              </a:rPr>
              <a:t>Tablo 5.3:</a:t>
            </a:r>
            <a:r>
              <a:rPr lang="tr-TR" sz="1400">
                <a:latin typeface="Trebuchet MS" pitchFamily="34" charset="0"/>
              </a:rPr>
              <a:t> Örnek Projedeki Veri Alanlarının Tipleri</a:t>
            </a:r>
          </a:p>
        </p:txBody>
      </p:sp>
      <p:pic>
        <p:nvPicPr>
          <p:cNvPr id="279560" name="Picture 8"/>
          <p:cNvPicPr>
            <a:picLocks noChangeAspect="1" noChangeArrowheads="1"/>
          </p:cNvPicPr>
          <p:nvPr/>
        </p:nvPicPr>
        <p:blipFill>
          <a:blip r:embed="rId2" cstate="print"/>
          <a:srcRect/>
          <a:stretch>
            <a:fillRect/>
          </a:stretch>
        </p:blipFill>
        <p:spPr bwMode="auto">
          <a:xfrm>
            <a:off x="827584" y="1268760"/>
            <a:ext cx="3673475" cy="4967411"/>
          </a:xfrm>
          <a:prstGeom prst="rect">
            <a:avLst/>
          </a:prstGeom>
          <a:ln w="38100" cap="sq">
            <a:solidFill>
              <a:srgbClr val="000000"/>
            </a:solidFill>
            <a:prstDash val="solid"/>
            <a:miter lim="800000"/>
          </a:ln>
          <a:effectLst>
            <a:glow rad="101600">
              <a:schemeClr val="accent6">
                <a:satMod val="175000"/>
                <a:alpha val="40000"/>
              </a:schemeClr>
            </a:glow>
            <a:innerShdw blurRad="63500" dist="50800" dir="16200000">
              <a:prstClr val="black">
                <a:alpha val="50000"/>
              </a:prstClr>
            </a:innerShdw>
          </a:effectLst>
        </p:spPr>
      </p:pic>
      <p:pic>
        <p:nvPicPr>
          <p:cNvPr id="279561" name="Picture 9"/>
          <p:cNvPicPr>
            <a:picLocks noChangeAspect="1" noChangeArrowheads="1"/>
          </p:cNvPicPr>
          <p:nvPr/>
        </p:nvPicPr>
        <p:blipFill>
          <a:blip r:embed="rId3" cstate="print"/>
          <a:srcRect/>
          <a:stretch>
            <a:fillRect/>
          </a:stretch>
        </p:blipFill>
        <p:spPr bwMode="auto">
          <a:xfrm>
            <a:off x="4645522" y="1268760"/>
            <a:ext cx="3671887" cy="4968999"/>
          </a:xfrm>
          <a:prstGeom prst="rect">
            <a:avLst/>
          </a:prstGeom>
          <a:ln w="38100" cap="sq">
            <a:solidFill>
              <a:srgbClr val="000000"/>
            </a:solidFill>
            <a:prstDash val="solid"/>
            <a:miter lim="800000"/>
          </a:ln>
          <a:effectLst>
            <a:glow rad="101600">
              <a:schemeClr val="accent4">
                <a:satMod val="175000"/>
                <a:alpha val="40000"/>
              </a:schemeClr>
            </a:glow>
            <a:outerShdw blurRad="50800" dist="38100" dir="2700000" algn="tl" rotWithShape="0">
              <a:srgbClr val="000000">
                <a:alpha val="43000"/>
              </a:srgbClr>
            </a:outerShdw>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Ekran Alıntısı"/>
          <p:cNvPicPr>
            <a:picLocks noChangeAspect="1" noChangeArrowheads="1"/>
          </p:cNvPicPr>
          <p:nvPr/>
        </p:nvPicPr>
        <p:blipFill>
          <a:blip r:embed="rId2" cstate="print"/>
          <a:srcRect/>
          <a:stretch>
            <a:fillRect/>
          </a:stretch>
        </p:blipFill>
        <p:spPr bwMode="auto">
          <a:xfrm>
            <a:off x="539750" y="379413"/>
            <a:ext cx="7993063" cy="5399087"/>
          </a:xfrm>
          <a:prstGeom prst="rect">
            <a:avLst/>
          </a:prstGeom>
          <a:ln w="228600" cap="sq" cmpd="thickThin">
            <a:solidFill>
              <a:schemeClr val="accent1"/>
            </a:solidFill>
            <a:prstDash val="solid"/>
            <a:miter lim="800000"/>
          </a:ln>
          <a:effectLst>
            <a:outerShdw blurRad="50800" dist="38100" dir="8100000" algn="tr" rotWithShape="0">
              <a:prstClr val="black">
                <a:alpha val="40000"/>
              </a:prstClr>
            </a:outerShdw>
          </a:effectLst>
        </p:spPr>
      </p:pic>
      <p:sp>
        <p:nvSpPr>
          <p:cNvPr id="19459" name="Text Box 5"/>
          <p:cNvSpPr txBox="1">
            <a:spLocks noChangeArrowheads="1"/>
          </p:cNvSpPr>
          <p:nvPr/>
        </p:nvSpPr>
        <p:spPr bwMode="auto">
          <a:xfrm>
            <a:off x="1042988" y="6040438"/>
            <a:ext cx="7646987" cy="366712"/>
          </a:xfrm>
          <a:prstGeom prst="rect">
            <a:avLst/>
          </a:prstGeom>
          <a:noFill/>
          <a:ln w="9525">
            <a:noFill/>
            <a:miter lim="800000"/>
            <a:headEnd/>
            <a:tailEnd/>
          </a:ln>
        </p:spPr>
        <p:txBody>
          <a:bodyPr wrap="none">
            <a:spAutoFit/>
          </a:bodyPr>
          <a:lstStyle/>
          <a:p>
            <a:r>
              <a:rPr lang="tr-TR" b="1">
                <a:latin typeface="Trebuchet MS" pitchFamily="34" charset="0"/>
              </a:rPr>
              <a:t>Şekil 5.1:</a:t>
            </a:r>
            <a:r>
              <a:rPr lang="tr-TR">
                <a:latin typeface="Trebuchet MS" pitchFamily="34" charset="0"/>
              </a:rPr>
              <a:t> Örnek Projenin SQL Server 2008’de ki İlişkilendirme Diyagramı</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idx="1"/>
          </p:nvPr>
        </p:nvSpPr>
        <p:spPr>
          <a:xfrm>
            <a:off x="395536" y="-243408"/>
            <a:ext cx="8280400" cy="5975350"/>
          </a:xfrm>
        </p:spPr>
        <p:txBody>
          <a:bodyPr rtlCol="0">
            <a:normAutofit/>
          </a:bodyPr>
          <a:lstStyle/>
          <a:p>
            <a:pPr fontAlgn="auto">
              <a:lnSpc>
                <a:spcPct val="105000"/>
              </a:lnSpc>
              <a:buFont typeface="Arial"/>
              <a:buChar char="•"/>
              <a:defRPr/>
            </a:pPr>
            <a:endParaRPr lang="tr-TR" sz="2400" dirty="0">
              <a:effectLst>
                <a:outerShdw blurRad="38100" dist="38100" dir="2700000" algn="tl">
                  <a:srgbClr val="C0C0C0"/>
                </a:outerShdw>
              </a:effectLst>
              <a:latin typeface="Arial" pitchFamily="34" charset="0"/>
              <a:cs typeface="Arial" pitchFamily="34" charset="0"/>
            </a:endParaRPr>
          </a:p>
          <a:p>
            <a:pPr fontAlgn="auto">
              <a:lnSpc>
                <a:spcPct val="105000"/>
              </a:lnSpc>
              <a:buFont typeface="Arial"/>
              <a:buChar char="•"/>
              <a:defRPr/>
            </a:pPr>
            <a:endParaRPr lang="tr-TR" sz="2400" dirty="0">
              <a:effectLst>
                <a:outerShdw blurRad="38100" dist="38100" dir="2700000" algn="tl">
                  <a:srgbClr val="C0C0C0"/>
                </a:outerShdw>
              </a:effectLst>
              <a:latin typeface="Arial" pitchFamily="34" charset="0"/>
              <a:cs typeface="Arial" pitchFamily="34" charset="0"/>
            </a:endParaRPr>
          </a:p>
          <a:p>
            <a:pPr fontAlgn="auto">
              <a:lnSpc>
                <a:spcPct val="105000"/>
              </a:lnSpc>
              <a:buFont typeface="Arial"/>
              <a:buChar char="•"/>
              <a:defRPr/>
            </a:pPr>
            <a:endParaRPr lang="tr-TR" sz="2400" dirty="0">
              <a:effectLst>
                <a:outerShdw blurRad="38100" dist="38100" dir="2700000" algn="tl">
                  <a:srgbClr val="C0C0C0"/>
                </a:outerShdw>
              </a:effectLst>
              <a:latin typeface="Arial" pitchFamily="34" charset="0"/>
              <a:cs typeface="Arial" pitchFamily="34" charset="0"/>
            </a:endParaRPr>
          </a:p>
          <a:p>
            <a:pPr fontAlgn="auto">
              <a:lnSpc>
                <a:spcPct val="105000"/>
              </a:lnSpc>
              <a:buFont typeface="Arial"/>
              <a:buChar char="•"/>
              <a:defRPr/>
            </a:pPr>
            <a:r>
              <a:rPr lang="tr-TR" sz="2400" dirty="0">
                <a:effectLst>
                  <a:outerShdw blurRad="38100" dist="38100" dir="2700000" algn="tl">
                    <a:srgbClr val="C0C0C0"/>
                  </a:outerShdw>
                </a:effectLst>
                <a:latin typeface="Arial" pitchFamily="34" charset="0"/>
                <a:cs typeface="Arial" pitchFamily="34" charset="0"/>
              </a:rPr>
              <a:t>Yedi tablo ve tablolar arasındaki ilişkiler bir önceki slayttaki şekilde gösterilmiştir. Dikdörtgen kutu içerisine alınan ve ok işareti ile gösterilen bölge tablolar arasındaki ilişkileri belirtmektedir. Aynı diyagramın bir benzeri SQL-Server veya </a:t>
            </a:r>
            <a:r>
              <a:rPr lang="tr-TR" sz="2400" dirty="0" err="1">
                <a:effectLst>
                  <a:outerShdw blurRad="38100" dist="38100" dir="2700000" algn="tl">
                    <a:srgbClr val="C0C0C0"/>
                  </a:outerShdw>
                </a:effectLst>
                <a:latin typeface="Arial" pitchFamily="34" charset="0"/>
                <a:cs typeface="Arial" pitchFamily="34" charset="0"/>
              </a:rPr>
              <a:t>Oracle</a:t>
            </a:r>
            <a:r>
              <a:rPr lang="tr-TR" sz="2400" dirty="0">
                <a:effectLst>
                  <a:outerShdw blurRad="38100" dist="38100" dir="2700000" algn="tl">
                    <a:srgbClr val="C0C0C0"/>
                  </a:outerShdw>
                </a:effectLst>
                <a:latin typeface="Arial" pitchFamily="34" charset="0"/>
                <a:cs typeface="Arial" pitchFamily="34" charset="0"/>
              </a:rPr>
              <a:t> veritabanlarında da hazırlanabilir. Bu veri tabanının tanımlanması için her dosya içindeki kayıt yapıları, kayıtlar içindeki bulunan</a:t>
            </a:r>
            <a:r>
              <a:rPr lang="tr-TR" sz="2400" b="1" dirty="0">
                <a:effectLst>
                  <a:outerShdw blurRad="38100" dist="38100" dir="2700000" algn="tl">
                    <a:srgbClr val="C0C0C0"/>
                  </a:outerShdw>
                </a:effectLst>
                <a:latin typeface="Arial" pitchFamily="34" charset="0"/>
                <a:cs typeface="Arial" pitchFamily="34" charset="0"/>
              </a:rPr>
              <a:t> </a:t>
            </a:r>
            <a:r>
              <a:rPr lang="tr-TR" sz="2400" dirty="0">
                <a:effectLst>
                  <a:outerShdw blurRad="38100" dist="38100" dir="2700000" algn="tl">
                    <a:srgbClr val="C0C0C0"/>
                  </a:outerShdw>
                </a:effectLst>
                <a:latin typeface="Arial" pitchFamily="34" charset="0"/>
                <a:cs typeface="Arial" pitchFamily="34" charset="0"/>
              </a:rPr>
              <a:t>alanlar ve bu alanların tipleri belirlenmelidir. Farklı dosyalar içindeki alanlar birbirleri ile ilişkili olabilirler. Ayrıca veri tabanı üzerinde bir işlem yapıldığında birçok dosyaya birden erişim gerekebilir.</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idx="1"/>
          </p:nvPr>
        </p:nvSpPr>
        <p:spPr>
          <a:xfrm>
            <a:off x="468313" y="1124744"/>
            <a:ext cx="8077200" cy="5360988"/>
          </a:xfrm>
        </p:spPr>
        <p:txBody>
          <a:bodyPr rtlCol="0">
            <a:normAutofit lnSpcReduction="10000"/>
          </a:bodyPr>
          <a:lstStyle/>
          <a:p>
            <a:pPr fontAlgn="auto">
              <a:lnSpc>
                <a:spcPct val="105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ÖĞRENCİ dosyasından öğrencinin adı, soyadı bilgileri listelenmek istenirse bunun için gerekli komut yazılır.</a:t>
            </a:r>
          </a:p>
          <a:p>
            <a:pPr fontAlgn="auto">
              <a:lnSpc>
                <a:spcPct val="105000"/>
              </a:lnSpc>
              <a:buFontTx/>
              <a:buNone/>
              <a:defRPr/>
            </a:pPr>
            <a:r>
              <a:rPr lang="tr-TR" sz="2000" dirty="0" smtClean="0">
                <a:effectLst>
                  <a:outerShdw blurRad="38100" dist="38100" dir="2700000" algn="tl">
                    <a:srgbClr val="C0C0C0"/>
                  </a:outerShdw>
                </a:effectLst>
                <a:latin typeface="Arial" pitchFamily="34" charset="0"/>
                <a:cs typeface="Arial" pitchFamily="34" charset="0"/>
              </a:rPr>
              <a:t> </a:t>
            </a:r>
            <a:r>
              <a:rPr lang="tr-TR" sz="2100" b="1" dirty="0">
                <a:solidFill>
                  <a:schemeClr val="accent2"/>
                </a:solidFill>
                <a:effectLst>
                  <a:outerShdw blurRad="38100" dist="38100" dir="2700000" algn="tl">
                    <a:srgbClr val="C0C0C0"/>
                  </a:outerShdw>
                </a:effectLst>
                <a:latin typeface="Arial" pitchFamily="34" charset="0"/>
                <a:cs typeface="Arial" pitchFamily="34" charset="0"/>
              </a:rPr>
              <a:t>SELECT</a:t>
            </a:r>
            <a:r>
              <a:rPr lang="tr-TR" sz="2100" b="1" dirty="0">
                <a:effectLst>
                  <a:outerShdw blurRad="38100" dist="38100" dir="2700000" algn="tl">
                    <a:srgbClr val="C0C0C0"/>
                  </a:outerShdw>
                </a:effectLst>
                <a:latin typeface="Arial" pitchFamily="34" charset="0"/>
                <a:cs typeface="Arial" pitchFamily="34" charset="0"/>
              </a:rPr>
              <a:t> adi, </a:t>
            </a:r>
            <a:r>
              <a:rPr lang="tr-TR" sz="2100" b="1" dirty="0" err="1">
                <a:effectLst>
                  <a:outerShdw blurRad="38100" dist="38100" dir="2700000" algn="tl">
                    <a:srgbClr val="C0C0C0"/>
                  </a:outerShdw>
                </a:effectLst>
                <a:latin typeface="Arial" pitchFamily="34" charset="0"/>
                <a:cs typeface="Arial" pitchFamily="34" charset="0"/>
              </a:rPr>
              <a:t>soyadi</a:t>
            </a:r>
            <a:r>
              <a:rPr lang="tr-TR" sz="2100" b="1" dirty="0">
                <a:effectLst>
                  <a:outerShdw blurRad="38100" dist="38100" dir="2700000" algn="tl">
                    <a:srgbClr val="C0C0C0"/>
                  </a:outerShdw>
                </a:effectLst>
                <a:latin typeface="Arial" pitchFamily="34" charset="0"/>
                <a:cs typeface="Arial" pitchFamily="34" charset="0"/>
              </a:rPr>
              <a:t> </a:t>
            </a:r>
            <a:r>
              <a:rPr lang="tr-TR" sz="2100" b="1" dirty="0">
                <a:solidFill>
                  <a:schemeClr val="accent2"/>
                </a:solidFill>
                <a:effectLst>
                  <a:outerShdw blurRad="38100" dist="38100" dir="2700000" algn="tl">
                    <a:srgbClr val="C0C0C0"/>
                  </a:outerShdw>
                </a:effectLst>
                <a:latin typeface="Arial" pitchFamily="34" charset="0"/>
                <a:cs typeface="Arial" pitchFamily="34" charset="0"/>
              </a:rPr>
              <a:t>FROM</a:t>
            </a:r>
            <a:r>
              <a:rPr lang="tr-TR" sz="2100" b="1" dirty="0">
                <a:effectLst>
                  <a:outerShdw blurRad="38100" dist="38100" dir="2700000" algn="tl">
                    <a:srgbClr val="C0C0C0"/>
                  </a:outerShdw>
                </a:effectLst>
                <a:latin typeface="Arial" pitchFamily="34" charset="0"/>
                <a:cs typeface="Arial" pitchFamily="34" charset="0"/>
              </a:rPr>
              <a:t> </a:t>
            </a:r>
            <a:r>
              <a:rPr lang="tr-TR" sz="2100" b="1" dirty="0" err="1">
                <a:effectLst>
                  <a:outerShdw blurRad="38100" dist="38100" dir="2700000" algn="tl">
                    <a:srgbClr val="C0C0C0"/>
                  </a:outerShdw>
                </a:effectLst>
                <a:latin typeface="Arial" pitchFamily="34" charset="0"/>
                <a:cs typeface="Arial" pitchFamily="34" charset="0"/>
              </a:rPr>
              <a:t>ogrenci</a:t>
            </a:r>
            <a:r>
              <a:rPr lang="tr-TR" sz="2000" dirty="0">
                <a:effectLst>
                  <a:outerShdw blurRad="38100" dist="38100" dir="2700000" algn="tl">
                    <a:srgbClr val="C0C0C0"/>
                  </a:outerShdw>
                </a:effectLst>
                <a:latin typeface="Arial" pitchFamily="34" charset="0"/>
                <a:cs typeface="Arial" pitchFamily="34" charset="0"/>
              </a:rPr>
              <a:t>   </a:t>
            </a:r>
            <a:r>
              <a:rPr lang="tr-TR" sz="2000" dirty="0" err="1">
                <a:effectLst>
                  <a:outerShdw blurRad="38100" dist="38100" dir="2700000" algn="tl">
                    <a:srgbClr val="C0C0C0"/>
                  </a:outerShdw>
                </a:effectLst>
                <a:latin typeface="Arial" pitchFamily="34" charset="0"/>
                <a:cs typeface="Arial" pitchFamily="34" charset="0"/>
              </a:rPr>
              <a:t>çalıştılırsa</a:t>
            </a:r>
            <a:r>
              <a:rPr lang="tr-TR" sz="2000" dirty="0">
                <a:effectLst>
                  <a:outerShdw blurRad="38100" dist="38100" dir="2700000" algn="tl">
                    <a:srgbClr val="C0C0C0"/>
                  </a:outerShdw>
                </a:effectLst>
                <a:latin typeface="Arial" pitchFamily="34" charset="0"/>
                <a:cs typeface="Arial" pitchFamily="34" charset="0"/>
              </a:rPr>
              <a:t>; </a:t>
            </a:r>
          </a:p>
          <a:p>
            <a:pPr lvl="1" fontAlgn="auto">
              <a:lnSpc>
                <a:spcPct val="80000"/>
              </a:lnSpc>
              <a:buFont typeface="Arial"/>
              <a:buChar char="–"/>
              <a:defRPr/>
            </a:pPr>
            <a:endParaRPr lang="tr-TR" sz="2000" dirty="0">
              <a:effectLst>
                <a:outerShdw blurRad="38100" dist="38100" dir="2700000" algn="tl">
                  <a:srgbClr val="C0C0C0"/>
                </a:outerShdw>
              </a:effectLst>
              <a:latin typeface="Arial" pitchFamily="34" charset="0"/>
              <a:cs typeface="Arial" pitchFamily="34" charset="0"/>
            </a:endParaRPr>
          </a:p>
          <a:p>
            <a:pPr lvl="1" fontAlgn="auto">
              <a:lnSpc>
                <a:spcPct val="80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VTYS bu talebi alır ve analiz eder.</a:t>
            </a:r>
          </a:p>
          <a:p>
            <a:pPr lvl="1" fontAlgn="auto">
              <a:lnSpc>
                <a:spcPct val="80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OGRENCI dosyası ilişkili erişim talebi ve iki alan talebi(gerektiği) tespit edilir.</a:t>
            </a:r>
          </a:p>
          <a:p>
            <a:pPr lvl="1" fontAlgn="auto">
              <a:lnSpc>
                <a:spcPct val="80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VTYS veri sözlüğünden gerekli kayıtları içeren disk dosyalarının yerini öğrenir.</a:t>
            </a:r>
          </a:p>
          <a:p>
            <a:pPr lvl="1" fontAlgn="auto">
              <a:lnSpc>
                <a:spcPct val="80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VTYS gerekli kayıtları diskten okumak üzere kontrolü işletim sistemine bırakır.</a:t>
            </a:r>
          </a:p>
          <a:p>
            <a:pPr lvl="1" fontAlgn="auto">
              <a:lnSpc>
                <a:spcPct val="80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İşletim sistemi gerekli bilgiyi alır. </a:t>
            </a:r>
            <a:r>
              <a:rPr lang="tr-TR" sz="2000" dirty="0" err="1">
                <a:effectLst>
                  <a:outerShdw blurRad="38100" dist="38100" dir="2700000" algn="tl">
                    <a:srgbClr val="C0C0C0"/>
                  </a:outerShdw>
                </a:effectLst>
                <a:latin typeface="Arial" pitchFamily="34" charset="0"/>
                <a:cs typeface="Arial" pitchFamily="34" charset="0"/>
              </a:rPr>
              <a:t>Buffer’a</a:t>
            </a:r>
            <a:r>
              <a:rPr lang="tr-TR" sz="2000" dirty="0">
                <a:effectLst>
                  <a:outerShdw blurRad="38100" dist="38100" dir="2700000" algn="tl">
                    <a:srgbClr val="C0C0C0"/>
                  </a:outerShdw>
                </a:effectLst>
                <a:latin typeface="Arial" pitchFamily="34" charset="0"/>
                <a:cs typeface="Arial" pitchFamily="34" charset="0"/>
              </a:rPr>
              <a:t> aktarır ve kontrolü </a:t>
            </a:r>
            <a:r>
              <a:rPr lang="tr-TR" sz="2000" dirty="0" err="1">
                <a:effectLst>
                  <a:outerShdw blurRad="38100" dist="38100" dir="2700000" algn="tl">
                    <a:srgbClr val="C0C0C0"/>
                  </a:outerShdw>
                </a:effectLst>
                <a:latin typeface="Arial" pitchFamily="34" charset="0"/>
                <a:cs typeface="Arial" pitchFamily="34" charset="0"/>
              </a:rPr>
              <a:t>VTYS’ye</a:t>
            </a:r>
            <a:r>
              <a:rPr lang="tr-TR" sz="2000" dirty="0">
                <a:effectLst>
                  <a:outerShdw blurRad="38100" dist="38100" dir="2700000" algn="tl">
                    <a:srgbClr val="C0C0C0"/>
                  </a:outerShdw>
                </a:effectLst>
                <a:latin typeface="Arial" pitchFamily="34" charset="0"/>
                <a:cs typeface="Arial" pitchFamily="34" charset="0"/>
              </a:rPr>
              <a:t> bırakır.</a:t>
            </a:r>
          </a:p>
          <a:p>
            <a:pPr lvl="1" fontAlgn="auto">
              <a:lnSpc>
                <a:spcPct val="80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VTYS veriyi </a:t>
            </a:r>
            <a:r>
              <a:rPr lang="tr-TR" sz="2000" dirty="0" err="1">
                <a:effectLst>
                  <a:outerShdw blurRad="38100" dist="38100" dir="2700000" algn="tl">
                    <a:srgbClr val="C0C0C0"/>
                  </a:outerShdw>
                </a:effectLst>
                <a:latin typeface="Arial" pitchFamily="34" charset="0"/>
                <a:cs typeface="Arial" pitchFamily="34" charset="0"/>
              </a:rPr>
              <a:t>buffer’dan</a:t>
            </a:r>
            <a:r>
              <a:rPr lang="tr-TR" sz="2000" dirty="0">
                <a:effectLst>
                  <a:outerShdw blurRad="38100" dist="38100" dir="2700000" algn="tl">
                    <a:srgbClr val="C0C0C0"/>
                  </a:outerShdw>
                </a:effectLst>
                <a:latin typeface="Arial" pitchFamily="34" charset="0"/>
                <a:cs typeface="Arial" pitchFamily="34" charset="0"/>
              </a:rPr>
              <a:t> alarak kullanıcının çalışma alanına gönderir.</a:t>
            </a:r>
          </a:p>
          <a:p>
            <a:pPr lvl="1" fontAlgn="auto">
              <a:lnSpc>
                <a:spcPct val="80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İstenilen liste görüntülenir.</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68313" y="427038"/>
            <a:ext cx="8435975" cy="914400"/>
          </a:xfrm>
        </p:spPr>
        <p:txBody>
          <a:bodyPr>
            <a:normAutofit fontScale="90000"/>
          </a:bodyPr>
          <a:lstStyle/>
          <a:p>
            <a:pPr algn="ctr" fontAlgn="auto">
              <a:spcAft>
                <a:spcPts val="0"/>
              </a:spcAft>
              <a:defRPr/>
            </a:pPr>
            <a:r>
              <a:rPr lang="tr-TR" sz="3000" b="1" dirty="0">
                <a:solidFill>
                  <a:schemeClr val="accent3">
                    <a:lumMod val="75000"/>
                  </a:schemeClr>
                </a:solidFill>
                <a:latin typeface="Arial" pitchFamily="34" charset="0"/>
                <a:cs typeface="Arial" pitchFamily="34" charset="0"/>
              </a:rPr>
              <a:t/>
            </a:r>
            <a:br>
              <a:rPr lang="tr-TR" sz="3000" b="1" dirty="0">
                <a:solidFill>
                  <a:schemeClr val="accent3">
                    <a:lumMod val="75000"/>
                  </a:schemeClr>
                </a:solidFill>
                <a:latin typeface="Arial" pitchFamily="34" charset="0"/>
                <a:cs typeface="Arial" pitchFamily="34" charset="0"/>
              </a:rPr>
            </a:br>
            <a:r>
              <a:rPr lang="tr-TR" sz="3000" b="1" dirty="0">
                <a:solidFill>
                  <a:schemeClr val="accent3">
                    <a:lumMod val="75000"/>
                  </a:schemeClr>
                </a:solidFill>
                <a:latin typeface="Arial" pitchFamily="34" charset="0"/>
                <a:cs typeface="Arial" pitchFamily="34" charset="0"/>
              </a:rPr>
              <a:t>5.1. Örnek </a:t>
            </a:r>
            <a:r>
              <a:rPr lang="tr-TR" sz="3000" b="1" dirty="0" err="1" smtClean="0">
                <a:solidFill>
                  <a:schemeClr val="accent3">
                    <a:lumMod val="75000"/>
                  </a:schemeClr>
                </a:solidFill>
                <a:latin typeface="Arial" pitchFamily="34" charset="0"/>
                <a:cs typeface="Arial" pitchFamily="34" charset="0"/>
              </a:rPr>
              <a:t>Bİr</a:t>
            </a:r>
            <a:r>
              <a:rPr lang="tr-TR" sz="3000" b="1" dirty="0" smtClean="0">
                <a:solidFill>
                  <a:schemeClr val="accent3">
                    <a:lumMod val="75000"/>
                  </a:schemeClr>
                </a:solidFill>
                <a:latin typeface="Arial" pitchFamily="34" charset="0"/>
                <a:cs typeface="Arial" pitchFamily="34" charset="0"/>
              </a:rPr>
              <a:t> </a:t>
            </a:r>
            <a:r>
              <a:rPr lang="tr-TR" sz="3000" b="1" dirty="0" err="1" smtClean="0">
                <a:solidFill>
                  <a:schemeClr val="accent3">
                    <a:lumMod val="75000"/>
                  </a:schemeClr>
                </a:solidFill>
                <a:latin typeface="Arial" pitchFamily="34" charset="0"/>
                <a:cs typeface="Arial" pitchFamily="34" charset="0"/>
              </a:rPr>
              <a:t>VerİtabanI</a:t>
            </a:r>
            <a:r>
              <a:rPr lang="tr-TR" sz="3000" b="1" dirty="0" smtClean="0">
                <a:solidFill>
                  <a:schemeClr val="accent3">
                    <a:lumMod val="75000"/>
                  </a:schemeClr>
                </a:solidFill>
                <a:latin typeface="Arial" pitchFamily="34" charset="0"/>
                <a:cs typeface="Arial" pitchFamily="34" charset="0"/>
              </a:rPr>
              <a:t> </a:t>
            </a:r>
            <a:r>
              <a:rPr lang="tr-TR" sz="3000" b="1" dirty="0" err="1" smtClean="0">
                <a:solidFill>
                  <a:schemeClr val="accent3">
                    <a:lumMod val="75000"/>
                  </a:schemeClr>
                </a:solidFill>
                <a:latin typeface="Arial" pitchFamily="34" charset="0"/>
                <a:cs typeface="Arial" pitchFamily="34" charset="0"/>
              </a:rPr>
              <a:t>TasarImI</a:t>
            </a:r>
            <a:r>
              <a:rPr lang="tr-TR" sz="3000" b="1" dirty="0">
                <a:solidFill>
                  <a:schemeClr val="accent3">
                    <a:lumMod val="75000"/>
                  </a:schemeClr>
                </a:solidFill>
                <a:latin typeface="Arial" pitchFamily="34" charset="0"/>
                <a:cs typeface="Arial" pitchFamily="34" charset="0"/>
              </a:rPr>
              <a:t/>
            </a:r>
            <a:br>
              <a:rPr lang="tr-TR" sz="3000" b="1" dirty="0">
                <a:solidFill>
                  <a:schemeClr val="accent3">
                    <a:lumMod val="75000"/>
                  </a:schemeClr>
                </a:solidFill>
                <a:latin typeface="Arial" pitchFamily="34" charset="0"/>
                <a:cs typeface="Arial" pitchFamily="34" charset="0"/>
              </a:rPr>
            </a:br>
            <a:endParaRPr lang="tr-TR" sz="3000" b="1" dirty="0">
              <a:solidFill>
                <a:schemeClr val="accent3">
                  <a:lumMod val="75000"/>
                </a:schemeClr>
              </a:solidFill>
              <a:latin typeface="Arial" pitchFamily="34" charset="0"/>
              <a:cs typeface="Arial" pitchFamily="34" charset="0"/>
            </a:endParaRPr>
          </a:p>
        </p:txBody>
      </p:sp>
      <p:sp>
        <p:nvSpPr>
          <p:cNvPr id="272387" name="Rectangle 3"/>
          <p:cNvSpPr>
            <a:spLocks noGrp="1" noChangeArrowheads="1"/>
          </p:cNvSpPr>
          <p:nvPr>
            <p:ph idx="1"/>
          </p:nvPr>
        </p:nvSpPr>
        <p:spPr>
          <a:xfrm>
            <a:off x="684213" y="1484313"/>
            <a:ext cx="8001000" cy="4038600"/>
          </a:xfrm>
        </p:spPr>
        <p:txBody>
          <a:bodyPr rtlCol="0">
            <a:noAutofit/>
          </a:bodyPr>
          <a:lstStyle/>
          <a:p>
            <a:pPr fontAlgn="auto">
              <a:lnSpc>
                <a:spcPct val="115000"/>
              </a:lnSpc>
              <a:buFont typeface="Arial"/>
              <a:buChar char="•"/>
              <a:defRPr/>
            </a:pPr>
            <a:r>
              <a:rPr lang="tr-TR" sz="2400" dirty="0" smtClean="0">
                <a:effectLst>
                  <a:outerShdw blurRad="38100" dist="38100" dir="2700000" algn="tl">
                    <a:srgbClr val="C0C0C0"/>
                  </a:outerShdw>
                </a:effectLst>
                <a:latin typeface="Arial" pitchFamily="34" charset="0"/>
                <a:cs typeface="Arial" pitchFamily="34" charset="0"/>
              </a:rPr>
              <a:t>Şimdi </a:t>
            </a:r>
            <a:r>
              <a:rPr lang="tr-TR" sz="2400" dirty="0">
                <a:effectLst>
                  <a:outerShdw blurRad="38100" dist="38100" dir="2700000" algn="tl">
                    <a:srgbClr val="C0C0C0"/>
                  </a:outerShdw>
                </a:effectLst>
                <a:latin typeface="Arial" pitchFamily="34" charset="0"/>
                <a:cs typeface="Arial" pitchFamily="34" charset="0"/>
              </a:rPr>
              <a:t>örnek bir veritabanı tasarlanacak ve veritabanı </a:t>
            </a:r>
            <a:r>
              <a:rPr lang="tr-TR" sz="2400" dirty="0" err="1">
                <a:effectLst>
                  <a:outerShdw blurRad="38100" dist="38100" dir="2700000" algn="tl">
                    <a:srgbClr val="C0C0C0"/>
                  </a:outerShdw>
                </a:effectLst>
                <a:latin typeface="Arial" pitchFamily="34" charset="0"/>
                <a:cs typeface="Arial" pitchFamily="34" charset="0"/>
              </a:rPr>
              <a:t>normalizasyon</a:t>
            </a:r>
            <a:r>
              <a:rPr lang="tr-TR" sz="2400" dirty="0">
                <a:effectLst>
                  <a:outerShdw blurRad="38100" dist="38100" dir="2700000" algn="tl">
                    <a:srgbClr val="C0C0C0"/>
                  </a:outerShdw>
                </a:effectLst>
                <a:latin typeface="Arial" pitchFamily="34" charset="0"/>
                <a:cs typeface="Arial" pitchFamily="34" charset="0"/>
              </a:rPr>
              <a:t> işlemleri yapılacaktır. Örnek proje bir üniversitede bulunan teknik eğitim fakültesindeki öğrencilerin, hocaların bilgilerini ve not işlemlerini kapsamaktadır. Burada okul projesindeki notlara ilişkin bir kısım işlemler örnek verilecektir. Unutulmamalıdır ki okulda öğrenci işlemleri çok daha fazla tablo, sütun v.b. işlemlerden meydana gelmektedir. Burada konunun anlaşılması açısından projenin bir kısmı üzerinde çalışılacaktır.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idx="1"/>
          </p:nvPr>
        </p:nvSpPr>
        <p:spPr>
          <a:xfrm>
            <a:off x="468313" y="765175"/>
            <a:ext cx="8424862" cy="5400675"/>
          </a:xfrm>
        </p:spPr>
        <p:txBody>
          <a:bodyPr rtlCol="0">
            <a:normAutofit/>
          </a:bodyPr>
          <a:lstStyle/>
          <a:p>
            <a:pPr fontAlgn="auto">
              <a:buFont typeface="Arial"/>
              <a:buChar char="•"/>
              <a:defRPr/>
            </a:pPr>
            <a:endParaRPr lang="tr-TR" sz="2000" dirty="0">
              <a:effectLst>
                <a:outerShdw blurRad="38100" dist="38100" dir="2700000" algn="tl">
                  <a:srgbClr val="C0C0C0"/>
                </a:outerShdw>
              </a:effectLst>
              <a:latin typeface="Arial" pitchFamily="34" charset="0"/>
              <a:cs typeface="Arial" pitchFamily="34" charset="0"/>
            </a:endParaRPr>
          </a:p>
          <a:p>
            <a:pPr fontAlgn="auto">
              <a:buFont typeface="Arial"/>
              <a:buChar char="•"/>
              <a:defRPr/>
            </a:pPr>
            <a:r>
              <a:rPr lang="tr-TR" sz="2000" dirty="0">
                <a:effectLst>
                  <a:outerShdw blurRad="38100" dist="38100" dir="2700000" algn="tl">
                    <a:srgbClr val="C0C0C0"/>
                  </a:outerShdw>
                </a:effectLst>
                <a:latin typeface="Arial" pitchFamily="34" charset="0"/>
                <a:cs typeface="Arial" pitchFamily="34" charset="0"/>
              </a:rPr>
              <a:t>Örnek projemizin adı okul veritabanı ve projemiz 7 adet tablodan meydana gelmektedir. Bunlar; bölüm, </a:t>
            </a:r>
            <a:r>
              <a:rPr lang="tr-TR" sz="2000" dirty="0" err="1">
                <a:effectLst>
                  <a:outerShdw blurRad="38100" dist="38100" dir="2700000" algn="tl">
                    <a:srgbClr val="C0C0C0"/>
                  </a:outerShdw>
                </a:effectLst>
                <a:latin typeface="Arial" pitchFamily="34" charset="0"/>
                <a:cs typeface="Arial" pitchFamily="34" charset="0"/>
              </a:rPr>
              <a:t>ünvan</a:t>
            </a:r>
            <a:r>
              <a:rPr lang="tr-TR" sz="2000" dirty="0">
                <a:effectLst>
                  <a:outerShdw blurRad="38100" dist="38100" dir="2700000" algn="tl">
                    <a:srgbClr val="C0C0C0"/>
                  </a:outerShdw>
                </a:effectLst>
                <a:latin typeface="Arial" pitchFamily="34" charset="0"/>
                <a:cs typeface="Arial" pitchFamily="34" charset="0"/>
              </a:rPr>
              <a:t>, ders, hocalar, memleket, not ve öğrenci bilgilerinin tutulduğu tablodur.</a:t>
            </a:r>
          </a:p>
          <a:p>
            <a:pPr fontAlgn="auto">
              <a:buFontTx/>
              <a:buNone/>
              <a:defRPr/>
            </a:pPr>
            <a:endParaRPr lang="tr-TR" sz="2000" dirty="0">
              <a:effectLst>
                <a:outerShdw blurRad="38100" dist="38100" dir="2700000" algn="tl">
                  <a:srgbClr val="C0C0C0"/>
                </a:outerShdw>
              </a:effectLst>
              <a:latin typeface="Arial" pitchFamily="34" charset="0"/>
              <a:cs typeface="Arial" pitchFamily="34" charset="0"/>
            </a:endParaRPr>
          </a:p>
        </p:txBody>
      </p:sp>
      <p:pic>
        <p:nvPicPr>
          <p:cNvPr id="273412" name="Picture 4"/>
          <p:cNvPicPr>
            <a:picLocks noChangeAspect="1" noChangeArrowheads="1"/>
          </p:cNvPicPr>
          <p:nvPr/>
        </p:nvPicPr>
        <p:blipFill>
          <a:blip r:embed="rId2" cstate="print"/>
          <a:srcRect/>
          <a:stretch>
            <a:fillRect/>
          </a:stretch>
        </p:blipFill>
        <p:spPr bwMode="auto">
          <a:xfrm>
            <a:off x="971550" y="2432050"/>
            <a:ext cx="7488238" cy="2941638"/>
          </a:xfrm>
          <a:prstGeom prst="rect">
            <a:avLst/>
          </a:prstGeom>
          <a:ln w="76200" cap="sq">
            <a:solidFill>
              <a:srgbClr val="00CCFF"/>
            </a:solidFill>
            <a:prstDash val="solid"/>
            <a:miter lim="800000"/>
          </a:ln>
          <a:effectLst>
            <a:outerShdw blurRad="50800" dist="38100" dir="2700000" algn="tl" rotWithShape="0">
              <a:srgbClr val="000000">
                <a:alpha val="43000"/>
              </a:srgbClr>
            </a:outerShdw>
          </a:effectLst>
        </p:spPr>
      </p:pic>
      <p:sp>
        <p:nvSpPr>
          <p:cNvPr id="273413" name="Text Box 5"/>
          <p:cNvSpPr txBox="1">
            <a:spLocks noChangeArrowheads="1"/>
          </p:cNvSpPr>
          <p:nvPr/>
        </p:nvSpPr>
        <p:spPr bwMode="auto">
          <a:xfrm>
            <a:off x="2627313" y="5510213"/>
            <a:ext cx="4032250" cy="366712"/>
          </a:xfrm>
          <a:prstGeom prst="rect">
            <a:avLst/>
          </a:prstGeom>
          <a:noFill/>
          <a:ln w="9525">
            <a:noFill/>
            <a:miter lim="800000"/>
            <a:headEnd/>
            <a:tailEnd/>
          </a:ln>
          <a:effectLst/>
        </p:spPr>
        <p:txBody>
          <a:bodyPr wrap="none">
            <a:spAutoFit/>
          </a:bodyPr>
          <a:lstStyle/>
          <a:p>
            <a:pPr>
              <a:defRPr/>
            </a:pPr>
            <a:r>
              <a:rPr lang="tr-TR" b="1" dirty="0">
                <a:effectLst>
                  <a:outerShdw blurRad="38100" dist="38100" dir="2700000" algn="tl">
                    <a:srgbClr val="C0C0C0"/>
                  </a:outerShdw>
                </a:effectLst>
                <a:latin typeface="Trebuchet MS" pitchFamily="34" charset="0"/>
              </a:rPr>
              <a:t>Tablo 5.1:</a:t>
            </a:r>
            <a:r>
              <a:rPr lang="tr-TR" dirty="0">
                <a:latin typeface="Trebuchet MS" pitchFamily="34" charset="0"/>
              </a:rPr>
              <a:t> Örnek Veritabanı Tasarımı</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idx="1"/>
          </p:nvPr>
        </p:nvSpPr>
        <p:spPr>
          <a:xfrm>
            <a:off x="468313" y="1268413"/>
            <a:ext cx="8424862" cy="5256212"/>
          </a:xfrm>
        </p:spPr>
        <p:txBody>
          <a:bodyPr rtlCol="0">
            <a:normAutofit/>
          </a:bodyPr>
          <a:lstStyle/>
          <a:p>
            <a:pPr fontAlgn="auto">
              <a:buFont typeface="Arial"/>
              <a:buChar char="•"/>
              <a:defRPr/>
            </a:pPr>
            <a:r>
              <a:rPr lang="tr-TR" sz="2200" dirty="0" smtClean="0">
                <a:effectLst>
                  <a:outerShdw blurRad="38100" dist="38100" dir="2700000" algn="tl">
                    <a:srgbClr val="C0C0C0"/>
                  </a:outerShdw>
                </a:effectLst>
                <a:latin typeface="Arial" pitchFamily="34" charset="0"/>
                <a:cs typeface="Arial" pitchFamily="34" charset="0"/>
              </a:rPr>
              <a:t>	Bu </a:t>
            </a:r>
            <a:r>
              <a:rPr lang="tr-TR" sz="2200" dirty="0">
                <a:effectLst>
                  <a:outerShdw blurRad="38100" dist="38100" dir="2700000" algn="tl">
                    <a:srgbClr val="C0C0C0"/>
                  </a:outerShdw>
                </a:effectLst>
                <a:latin typeface="Arial" pitchFamily="34" charset="0"/>
                <a:cs typeface="Arial" pitchFamily="34" charset="0"/>
              </a:rPr>
              <a:t>tablolar ve bu tablolara ait alan (sütun) bilgileri aşağıda listelendiği gibi düzenlenmiştir. Veritabanlarında tablolar matris yapısında tutulurlar. Sütunlar tablo alanlarını, satırlar ise tablodaki kayıtları (</a:t>
            </a:r>
            <a:r>
              <a:rPr lang="tr-TR" sz="2200" dirty="0" err="1">
                <a:effectLst>
                  <a:outerShdw blurRad="38100" dist="38100" dir="2700000" algn="tl">
                    <a:srgbClr val="C0C0C0"/>
                  </a:outerShdw>
                </a:effectLst>
                <a:latin typeface="Arial" pitchFamily="34" charset="0"/>
                <a:cs typeface="Arial" pitchFamily="34" charset="0"/>
              </a:rPr>
              <a:t>record</a:t>
            </a:r>
            <a:r>
              <a:rPr lang="tr-TR" sz="2200" dirty="0">
                <a:effectLst>
                  <a:outerShdw blurRad="38100" dist="38100" dir="2700000" algn="tl">
                    <a:srgbClr val="C0C0C0"/>
                  </a:outerShdw>
                </a:effectLst>
                <a:latin typeface="Arial" pitchFamily="34" charset="0"/>
                <a:cs typeface="Arial" pitchFamily="34" charset="0"/>
              </a:rPr>
              <a:t>) teşkil ederler. Burada </a:t>
            </a:r>
            <a:r>
              <a:rPr lang="tr-TR" sz="2200" dirty="0" err="1">
                <a:effectLst>
                  <a:outerShdw blurRad="38100" dist="38100" dir="2700000" algn="tl">
                    <a:srgbClr val="C0C0C0"/>
                  </a:outerShdw>
                </a:effectLst>
                <a:latin typeface="Arial" pitchFamily="34" charset="0"/>
                <a:cs typeface="Arial" pitchFamily="34" charset="0"/>
              </a:rPr>
              <a:t>normalizasyon</a:t>
            </a:r>
            <a:r>
              <a:rPr lang="tr-TR" sz="2200" dirty="0">
                <a:effectLst>
                  <a:outerShdw blurRad="38100" dist="38100" dir="2700000" algn="tl">
                    <a:srgbClr val="C0C0C0"/>
                  </a:outerShdw>
                </a:effectLst>
                <a:latin typeface="Arial" pitchFamily="34" charset="0"/>
                <a:cs typeface="Arial" pitchFamily="34" charset="0"/>
              </a:rPr>
              <a:t> kurallarına göre bilgiler ayrı tablolarda tutulmuşlardır. Cinsiyet ve memleket için iki ayrı tablo tanımlanmıştır. Bunun nedeni öğrenci tablosunda cinsiyet ve memleket alanına bilgi yazılırken veri bütünlüğü ve standart sağlanabilmesi içindir. Bu tür bilgi girişlerinde ayrı tabloların tanımlanması gerektiği 3.</a:t>
            </a:r>
            <a:r>
              <a:rPr lang="tr-TR" sz="2200" dirty="0" err="1">
                <a:effectLst>
                  <a:outerShdw blurRad="38100" dist="38100" dir="2700000" algn="tl">
                    <a:srgbClr val="C0C0C0"/>
                  </a:outerShdw>
                </a:effectLst>
                <a:latin typeface="Arial" pitchFamily="34" charset="0"/>
                <a:cs typeface="Arial" pitchFamily="34" charset="0"/>
              </a:rPr>
              <a:t>normalizasyon</a:t>
            </a:r>
            <a:r>
              <a:rPr lang="tr-TR" sz="2200" dirty="0">
                <a:effectLst>
                  <a:outerShdw blurRad="38100" dist="38100" dir="2700000" algn="tl">
                    <a:srgbClr val="C0C0C0"/>
                  </a:outerShdw>
                </a:effectLst>
                <a:latin typeface="Arial" pitchFamily="34" charset="0"/>
                <a:cs typeface="Arial" pitchFamily="34" charset="0"/>
              </a:rPr>
              <a:t> kuralında belirtilmişti. </a:t>
            </a:r>
          </a:p>
          <a:p>
            <a:pPr fontAlgn="auto">
              <a:buFont typeface="Arial"/>
              <a:buChar char="•"/>
              <a:defRPr/>
            </a:pPr>
            <a:endParaRPr lang="tr-TR" sz="2200" dirty="0">
              <a:effectLst>
                <a:outerShdw blurRad="38100" dist="38100" dir="2700000" algn="tl">
                  <a:srgbClr val="C0C0C0"/>
                </a:outerShdw>
              </a:effectLst>
              <a:latin typeface="Arial" pitchFamily="34" charset="0"/>
              <a:cs typeface="Arial" pitchFamily="34"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idx="1"/>
          </p:nvPr>
        </p:nvSpPr>
        <p:spPr>
          <a:xfrm>
            <a:off x="457200" y="1196975"/>
            <a:ext cx="8077200" cy="4495800"/>
          </a:xfrm>
        </p:spPr>
        <p:txBody>
          <a:bodyPr rtlCol="0">
            <a:normAutofit fontScale="92500" lnSpcReduction="10000"/>
          </a:bodyPr>
          <a:lstStyle/>
          <a:p>
            <a:pPr fontAlgn="auto">
              <a:lnSpc>
                <a:spcPct val="105000"/>
              </a:lnSpc>
              <a:buFont typeface="Arial"/>
              <a:buChar char="•"/>
              <a:defRPr/>
            </a:pPr>
            <a:r>
              <a:rPr lang="tr-TR" sz="2200" dirty="0">
                <a:effectLst>
                  <a:outerShdw blurRad="38100" dist="38100" dir="2700000" algn="tl">
                    <a:srgbClr val="C0C0C0"/>
                  </a:outerShdw>
                </a:effectLst>
                <a:latin typeface="Arial" pitchFamily="34" charset="0"/>
                <a:cs typeface="Arial" pitchFamily="34" charset="0"/>
              </a:rPr>
              <a:t>Veritabanında bu kural çok önemlidir. Cinsiyet personel tablosuna yazılırken kod şeklinde tanımlanmayıp; öğrenci tablosunda isim olarak yazılsaydı bilgilerde sorun yaşanırdı. Örneğin; “Bayan” yazılırken kullanıcı bu bilgiyi kendine göre kısaltarak veya büyük küçük harfleri dikkate almayarak yazabilir. Bir kişi için “bayan” yazarken, bir diğeri için “Kız”, bir diğeri için “KIZ” veya “Bayan” yazabilir. Bu durumda veritabanındaki bu 4 bilgi birbirinden farklı bilgiler olur. Daha sonra “Bayan” olan kişilerin sorgusu yapılacak olursa, bu 4 bilgi birbirinden farklı olacağı için doğru sonuç elde edilemeyecektir. Cinsiyetler isim olarak yazılmayıp kodlanarak yazılmalıdır. Bu alana bayan için 0gibi bir kodlama yapılır ve bu alana 0 bilgisi yazılırsa cinsiyeti 0 olanların sorgusu için elde edilecek veriler doğru olur ve 4 kişiye ait bilgi gelir. Bu nedenle cinsiyet tablosu ayrı oluşturulmalı ve kodlama işlemi yapılmalıdır.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idx="1"/>
          </p:nvPr>
        </p:nvSpPr>
        <p:spPr>
          <a:xfrm>
            <a:off x="457200" y="1268413"/>
            <a:ext cx="8077200" cy="4495800"/>
          </a:xfrm>
        </p:spPr>
        <p:txBody>
          <a:bodyPr rtlCol="0">
            <a:noAutofit/>
          </a:bodyPr>
          <a:lstStyle/>
          <a:p>
            <a:pPr fontAlgn="auto">
              <a:lnSpc>
                <a:spcPct val="105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Öğrenci tablosuna cinsiyet yazılırken cinsiyet değil, cinsiyet tablosunda tanımlanmış cinsiyet yazılmalıdır. Aynı işlem memleket için yapılmış ve ayrı bir tablo oluşturularak memleket alanı kodlanmıştır. Örneğin; memleketi “Amasya” olan öğrenciye ait bilgiler tabloya yazılırken kullanıcı bunu da kendine göre kısaltarak veya büyük küçük harfleri dikkate almayarak yazabilir. Bir kişi için “AMASYA” yazarken, bir diğeri için “Amasya”, bir diğeri için “05” veya “Amasya” yazabilir. Veritabanında bu 4 bilgi birbirinden farklı bilgilerdir. Daha sonra “Amasya” memleketi olan öğrencilerin sorgusu yapılacak olursa bu 4 bilgi birbirinden farklı olacağı için doğru bir sonuç elde edilemeyecektir. Memleket isim olarak yazılıp bu alana Amasya için 5 gibi bir kodlama yapılır ve bu alana 5 bilgisi yazılırsa çalıştığı birim 5 olanların sorgusu için elde edilecek veriler doğru olacak ve ekrana 4 kişiye ait bilgi gelecektir.</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a:xfrm>
            <a:off x="468313" y="908050"/>
            <a:ext cx="8077200" cy="5503863"/>
          </a:xfrm>
        </p:spPr>
        <p:txBody>
          <a:bodyPr rtlCol="0">
            <a:noAutofit/>
          </a:bodyPr>
          <a:lstStyle/>
          <a:p>
            <a:pPr fontAlgn="auto">
              <a:lnSpc>
                <a:spcPct val="105000"/>
              </a:lnSpc>
              <a:buFont typeface="Arial"/>
              <a:buChar char="•"/>
              <a:defRPr/>
            </a:pPr>
            <a:endParaRPr lang="tr-TR" sz="2000" dirty="0">
              <a:effectLst>
                <a:outerShdw blurRad="38100" dist="38100" dir="2700000" algn="tl">
                  <a:srgbClr val="C0C0C0"/>
                </a:outerShdw>
              </a:effectLst>
              <a:latin typeface="Arial" pitchFamily="34" charset="0"/>
              <a:cs typeface="Arial" pitchFamily="34" charset="0"/>
            </a:endParaRPr>
          </a:p>
          <a:p>
            <a:pPr fontAlgn="auto">
              <a:lnSpc>
                <a:spcPct val="105000"/>
              </a:lnSpc>
              <a:buFont typeface="Arial"/>
              <a:buChar char="•"/>
              <a:defRPr/>
            </a:pPr>
            <a:r>
              <a:rPr lang="tr-TR" sz="2000" dirty="0">
                <a:effectLst>
                  <a:outerShdw blurRad="38100" dist="38100" dir="2700000" algn="tl">
                    <a:srgbClr val="C0C0C0"/>
                  </a:outerShdw>
                </a:effectLst>
                <a:latin typeface="Arial" pitchFamily="34" charset="0"/>
                <a:cs typeface="Arial" pitchFamily="34" charset="0"/>
              </a:rPr>
              <a:t>Veritabanında cinsiyet, memleket gibi birçok bilgi için standart olan bilgi girişi yapılacak alanlarda kodlama yapılmalıdır. Bu hem bilgilerin daha kısa sürede yazılmasını sağlayacak, hem de verilerde bütünlük ve tutarlılık sağlayacaktır. Bu kodlamalar numara veya harflerden veya her ikisinin karışımından oluşabilir. Daha önce anlatılan 3.</a:t>
            </a:r>
            <a:r>
              <a:rPr lang="tr-TR" sz="2000" dirty="0" err="1">
                <a:effectLst>
                  <a:outerShdw blurRad="38100" dist="38100" dir="2700000" algn="tl">
                    <a:srgbClr val="C0C0C0"/>
                  </a:outerShdw>
                </a:effectLst>
                <a:latin typeface="Arial" pitchFamily="34" charset="0"/>
                <a:cs typeface="Arial" pitchFamily="34" charset="0"/>
              </a:rPr>
              <a:t>normalizasyon</a:t>
            </a:r>
            <a:r>
              <a:rPr lang="tr-TR" sz="2000" dirty="0">
                <a:effectLst>
                  <a:outerShdw blurRad="38100" dist="38100" dir="2700000" algn="tl">
                    <a:srgbClr val="C0C0C0"/>
                  </a:outerShdw>
                </a:effectLst>
                <a:latin typeface="Arial" pitchFamily="34" charset="0"/>
                <a:cs typeface="Arial" pitchFamily="34" charset="0"/>
              </a:rPr>
              <a:t> kuralındaki Sınav Tipi alanı gibi. Sınav tipinde vize için V, Final için F ve Bütünleme için B kodlamasının kullanılması gibi. Dikkat edilmesi gereken nokta kodlamanın kısa karakterlerden oluşmasıdır.</a:t>
            </a:r>
          </a:p>
          <a:p>
            <a:pPr fontAlgn="auto">
              <a:lnSpc>
                <a:spcPct val="105000"/>
              </a:lnSpc>
              <a:buFont typeface="Arial"/>
              <a:buChar char="•"/>
              <a:defRPr/>
            </a:pPr>
            <a:endParaRPr lang="tr-TR" sz="2000" dirty="0">
              <a:effectLst>
                <a:outerShdw blurRad="38100" dist="38100" dir="2700000" algn="tl">
                  <a:srgbClr val="C0C0C0"/>
                </a:outerShdw>
              </a:effectLst>
              <a:latin typeface="Arial" pitchFamily="34" charset="0"/>
              <a:cs typeface="Arial" pitchFamily="3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fontAlgn="auto">
              <a:spcAft>
                <a:spcPts val="0"/>
              </a:spcAft>
              <a:defRPr/>
            </a:pPr>
            <a:endParaRPr lang="tr-TR"/>
          </a:p>
        </p:txBody>
      </p:sp>
      <p:sp>
        <p:nvSpPr>
          <p:cNvPr id="3" name="2 İçerik Yer Tutucusu"/>
          <p:cNvSpPr>
            <a:spLocks noGrp="1"/>
          </p:cNvSpPr>
          <p:nvPr>
            <p:ph idx="1"/>
          </p:nvPr>
        </p:nvSpPr>
        <p:spPr/>
        <p:txBody>
          <a:bodyPr rtlCol="0">
            <a:normAutofit/>
          </a:bodyPr>
          <a:lstStyle/>
          <a:p>
            <a:pPr fontAlgn="auto">
              <a:lnSpc>
                <a:spcPct val="105000"/>
              </a:lnSpc>
              <a:buFont typeface="Arial"/>
              <a:buChar char="•"/>
              <a:defRPr/>
            </a:pPr>
            <a:r>
              <a:rPr lang="tr-TR" sz="2400" dirty="0" smtClean="0">
                <a:effectLst>
                  <a:outerShdw blurRad="38100" dist="38100" dir="2700000" algn="tl">
                    <a:srgbClr val="C0C0C0"/>
                  </a:outerShdw>
                </a:effectLst>
                <a:latin typeface="Arial" pitchFamily="34" charset="0"/>
                <a:cs typeface="Arial" pitchFamily="34" charset="0"/>
              </a:rPr>
              <a:t>Bir diğer önemli özellik ise farklı tablolardaki aynı amaç için kullanılan alanların aynı isimle isimlendirilmesidir. Dersler tablosundaki op_kod ile notlar tablosundaki op_kod aynı isim ve aynı amaçla kullanılmıştır. Dersler tablosundaki op_kod ile notlar tablosundaki op_kod aynı isim ve aynı amaçla kullanılmıştır. Yine öğrenci tablosundaki </a:t>
            </a:r>
            <a:r>
              <a:rPr lang="tr-TR" sz="2400" dirty="0" err="1" smtClean="0">
                <a:effectLst>
                  <a:outerShdw blurRad="38100" dist="38100" dir="2700000" algn="tl">
                    <a:srgbClr val="C0C0C0"/>
                  </a:outerShdw>
                </a:effectLst>
                <a:latin typeface="Arial" pitchFamily="34" charset="0"/>
                <a:cs typeface="Arial" pitchFamily="34" charset="0"/>
              </a:rPr>
              <a:t>bolkod</a:t>
            </a:r>
            <a:r>
              <a:rPr lang="tr-TR" sz="2400" dirty="0" smtClean="0">
                <a:effectLst>
                  <a:outerShdw blurRad="38100" dist="38100" dir="2700000" algn="tl">
                    <a:srgbClr val="C0C0C0"/>
                  </a:outerShdw>
                </a:effectLst>
                <a:latin typeface="Arial" pitchFamily="34" charset="0"/>
                <a:cs typeface="Arial" pitchFamily="34" charset="0"/>
              </a:rPr>
              <a:t> ile bölüm tablosundaki </a:t>
            </a:r>
            <a:r>
              <a:rPr lang="tr-TR" sz="2400" dirty="0" err="1" smtClean="0">
                <a:effectLst>
                  <a:outerShdw blurRad="38100" dist="38100" dir="2700000" algn="tl">
                    <a:srgbClr val="C0C0C0"/>
                  </a:outerShdw>
                </a:effectLst>
                <a:latin typeface="Arial" pitchFamily="34" charset="0"/>
                <a:cs typeface="Arial" pitchFamily="34" charset="0"/>
              </a:rPr>
              <a:t>bolkod</a:t>
            </a:r>
            <a:r>
              <a:rPr lang="tr-TR" sz="2400" dirty="0" smtClean="0">
                <a:effectLst>
                  <a:outerShdw blurRad="38100" dist="38100" dir="2700000" algn="tl">
                    <a:srgbClr val="C0C0C0"/>
                  </a:outerShdw>
                </a:effectLst>
                <a:latin typeface="Arial" pitchFamily="34" charset="0"/>
                <a:cs typeface="Arial" pitchFamily="34" charset="0"/>
              </a:rPr>
              <a:t> aynı isim ve aynı amaçla kullanılmıştır.</a:t>
            </a:r>
            <a:endParaRPr lang="tr-TR" sz="24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idx="1"/>
          </p:nvPr>
        </p:nvSpPr>
        <p:spPr>
          <a:xfrm>
            <a:off x="468313" y="908050"/>
            <a:ext cx="8077200" cy="5492750"/>
          </a:xfrm>
        </p:spPr>
        <p:txBody>
          <a:bodyPr rtlCol="0">
            <a:normAutofit/>
          </a:bodyPr>
          <a:lstStyle/>
          <a:p>
            <a:pPr fontAlgn="auto">
              <a:buFont typeface="Arial"/>
              <a:buChar char="•"/>
              <a:defRPr/>
            </a:pPr>
            <a:endParaRPr lang="tr-TR" sz="2000" dirty="0" smtClean="0">
              <a:effectLst>
                <a:outerShdw blurRad="38100" dist="38100" dir="2700000" algn="tl">
                  <a:srgbClr val="C0C0C0"/>
                </a:outerShdw>
              </a:effectLst>
              <a:latin typeface="Arial" pitchFamily="34" charset="0"/>
              <a:cs typeface="Arial" pitchFamily="34" charset="0"/>
            </a:endParaRPr>
          </a:p>
          <a:p>
            <a:pPr fontAlgn="auto">
              <a:buFont typeface="Arial"/>
              <a:buChar char="•"/>
              <a:defRPr/>
            </a:pPr>
            <a:r>
              <a:rPr lang="tr-TR" sz="2000" dirty="0" smtClean="0">
                <a:effectLst>
                  <a:outerShdw blurRad="38100" dist="38100" dir="2700000" algn="tl">
                    <a:srgbClr val="C0C0C0"/>
                  </a:outerShdw>
                </a:effectLst>
                <a:latin typeface="Arial" pitchFamily="34" charset="0"/>
                <a:cs typeface="Arial" pitchFamily="34" charset="0"/>
              </a:rPr>
              <a:t>Aşağıda projemizdeki tabloların arasındaki ilişki (bağlantı) verilmiştir.</a:t>
            </a:r>
          </a:p>
          <a:p>
            <a:pPr fontAlgn="auto">
              <a:buFont typeface="Arial"/>
              <a:buChar char="•"/>
              <a:defRPr/>
            </a:pPr>
            <a:endParaRPr lang="tr-TR" sz="2000" dirty="0">
              <a:effectLst>
                <a:outerShdw blurRad="38100" dist="38100" dir="2700000" algn="tl">
                  <a:srgbClr val="C0C0C0"/>
                </a:outerShdw>
              </a:effectLst>
              <a:latin typeface="Arial" pitchFamily="34" charset="0"/>
              <a:cs typeface="Arial" pitchFamily="34" charset="0"/>
            </a:endParaRPr>
          </a:p>
        </p:txBody>
      </p:sp>
      <p:pic>
        <p:nvPicPr>
          <p:cNvPr id="278532" name="Picture 4"/>
          <p:cNvPicPr>
            <a:picLocks noChangeAspect="1" noChangeArrowheads="1"/>
          </p:cNvPicPr>
          <p:nvPr/>
        </p:nvPicPr>
        <p:blipFill>
          <a:blip r:embed="rId2" cstate="print"/>
          <a:srcRect/>
          <a:stretch>
            <a:fillRect/>
          </a:stretch>
        </p:blipFill>
        <p:spPr bwMode="auto">
          <a:xfrm>
            <a:off x="827088" y="2276475"/>
            <a:ext cx="7632700" cy="2573338"/>
          </a:xfrm>
          <a:prstGeom prst="rect">
            <a:avLst/>
          </a:prstGeom>
          <a:ln w="76200" cap="sq">
            <a:solidFill>
              <a:srgbClr val="F50F61"/>
            </a:solidFill>
            <a:prstDash val="solid"/>
            <a:miter lim="800000"/>
          </a:ln>
          <a:effectLst>
            <a:outerShdw blurRad="50800" dist="38100" dir="2700000" algn="tl" rotWithShape="0">
              <a:srgbClr val="000000">
                <a:alpha val="43000"/>
              </a:srgbClr>
            </a:outerShdw>
          </a:effectLst>
        </p:spPr>
      </p:pic>
      <p:sp>
        <p:nvSpPr>
          <p:cNvPr id="17412" name="Text Box 5"/>
          <p:cNvSpPr txBox="1">
            <a:spLocks noChangeArrowheads="1"/>
          </p:cNvSpPr>
          <p:nvPr/>
        </p:nvSpPr>
        <p:spPr bwMode="auto">
          <a:xfrm>
            <a:off x="2124075" y="5084763"/>
            <a:ext cx="4527550" cy="366712"/>
          </a:xfrm>
          <a:prstGeom prst="rect">
            <a:avLst/>
          </a:prstGeom>
          <a:noFill/>
          <a:ln w="9525">
            <a:noFill/>
            <a:miter lim="800000"/>
            <a:headEnd/>
            <a:tailEnd/>
          </a:ln>
        </p:spPr>
        <p:txBody>
          <a:bodyPr wrap="none">
            <a:spAutoFit/>
          </a:bodyPr>
          <a:lstStyle/>
          <a:p>
            <a:r>
              <a:rPr lang="tr-TR" b="1">
                <a:latin typeface="Trebuchet MS" pitchFamily="34" charset="0"/>
              </a:rPr>
              <a:t>Tablo 5.2:</a:t>
            </a:r>
            <a:r>
              <a:rPr lang="tr-TR">
                <a:latin typeface="Trebuchet MS" pitchFamily="34" charset="0"/>
              </a:rPr>
              <a:t> Örnek Projedeki Tablo ilişkileri</a:t>
            </a:r>
          </a:p>
        </p:txBody>
      </p:sp>
    </p:spTree>
  </p:cSld>
  <p:clrMapOvr>
    <a:masterClrMapping/>
  </p:clrMapOvr>
  <p:transition>
    <p:fade/>
  </p:transition>
</p:sld>
</file>

<file path=ppt/theme/theme1.xml><?xml version="1.0" encoding="utf-8"?>
<a:theme xmlns:a="http://schemas.openxmlformats.org/drawingml/2006/main" name="Çok fazla dosya var tasarım şablonu">
  <a:themeElements>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Teması">
      <a:majorFont>
        <a:latin typeface="Trebuchet MS"/>
        <a:ea typeface=""/>
        <a:cs typeface=""/>
      </a:majorFont>
      <a:minorFont>
        <a:latin typeface="Trebuchet MS"/>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is Temas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is Temas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is Temas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is Temas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is Temas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is Temas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is Temas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is Temas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1">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ience Fair">
      <a:majorFont>
        <a:latin typeface="Tw Cen MT Condensed"/>
        <a:ea typeface=""/>
        <a:cs typeface=""/>
      </a:majorFont>
      <a:minorFont>
        <a:latin typeface="Tw Cen MT Condensed"/>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Çok fazla dosya var tasarım şablonu</Template>
  <TotalTime>135</TotalTime>
  <Words>785</Words>
  <PresentationFormat>Ekran Gösterisi (4:3)</PresentationFormat>
  <Paragraphs>33</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13</vt:i4>
      </vt:variant>
    </vt:vector>
  </HeadingPairs>
  <TitlesOfParts>
    <vt:vector size="20" baseType="lpstr">
      <vt:lpstr>Arial</vt:lpstr>
      <vt:lpstr>Trebuchet MS</vt:lpstr>
      <vt:lpstr>Times New Roman</vt:lpstr>
      <vt:lpstr>Tw Cen MT Condensed</vt:lpstr>
      <vt:lpstr>Courier New</vt:lpstr>
      <vt:lpstr>Çok fazla dosya var tasarım şablonu</vt:lpstr>
      <vt:lpstr>Tema1</vt:lpstr>
      <vt:lpstr>BÖLÜM 5</vt:lpstr>
      <vt:lpstr> 5.1. Örnek Bİr VerİtabanI TasarImI </vt:lpstr>
      <vt:lpstr>Slayt 3</vt:lpstr>
      <vt:lpstr>Slayt 4</vt:lpstr>
      <vt:lpstr>Slayt 5</vt:lpstr>
      <vt:lpstr>Slayt 6</vt:lpstr>
      <vt:lpstr>Slayt 7</vt:lpstr>
      <vt:lpstr>Slayt 8</vt:lpstr>
      <vt:lpstr>Slayt 9</vt:lpstr>
      <vt:lpstr>Slayt 10</vt:lpstr>
      <vt:lpstr>Slayt 11</vt:lpstr>
      <vt:lpstr>Slayt 12</vt:lpstr>
      <vt:lpstr>Slayt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2011-12-14T22:39:18Z</dcterms:created>
  <dcterms:modified xsi:type="dcterms:W3CDTF">2012-05-21T07:39:02Z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TC062561689990</vt:lpwstr>
  </property>
</Properties>
</file>