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slides/slide8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3">
  <p:sldMasterIdLst>
    <p:sldMasterId id="2147483660" r:id="rId1"/>
  </p:sldMasterIdLst>
  <p:sldIdLst>
    <p:sldId id="256" r:id="rId2"/>
    <p:sldId id="257" r:id="rId3"/>
    <p:sldId id="258" r:id="rId4"/>
    <p:sldId id="259" r:id="rId5"/>
    <p:sldId id="263" r:id="rId6"/>
    <p:sldId id="264" r:id="rId7"/>
    <p:sldId id="265" r:id="rId8"/>
    <p:sldId id="267" r:id="rId9"/>
    <p:sldId id="268" r:id="rId10"/>
    <p:sldId id="270" r:id="rId11"/>
    <p:sldId id="278" r:id="rId12"/>
    <p:sldId id="279" r:id="rId13"/>
    <p:sldId id="271" r:id="rId14"/>
    <p:sldId id="280" r:id="rId15"/>
    <p:sldId id="272" r:id="rId16"/>
    <p:sldId id="281" r:id="rId17"/>
    <p:sldId id="273" r:id="rId18"/>
    <p:sldId id="274" r:id="rId19"/>
    <p:sldId id="275" r:id="rId20"/>
    <p:sldId id="282" r:id="rId21"/>
    <p:sldId id="283" r:id="rId22"/>
    <p:sldId id="276" r:id="rId23"/>
    <p:sldId id="277" r:id="rId24"/>
    <p:sldId id="288" r:id="rId25"/>
    <p:sldId id="287" r:id="rId26"/>
    <p:sldId id="286" r:id="rId27"/>
    <p:sldId id="295" r:id="rId28"/>
    <p:sldId id="285" r:id="rId29"/>
    <p:sldId id="302" r:id="rId30"/>
    <p:sldId id="284" r:id="rId31"/>
    <p:sldId id="303" r:id="rId32"/>
    <p:sldId id="310" r:id="rId33"/>
    <p:sldId id="269" r:id="rId34"/>
    <p:sldId id="309" r:id="rId35"/>
    <p:sldId id="308" r:id="rId36"/>
    <p:sldId id="307" r:id="rId37"/>
    <p:sldId id="301" r:id="rId38"/>
    <p:sldId id="304" r:id="rId39"/>
    <p:sldId id="306" r:id="rId40"/>
    <p:sldId id="299" r:id="rId41"/>
    <p:sldId id="312" r:id="rId42"/>
    <p:sldId id="311" r:id="rId43"/>
    <p:sldId id="315" r:id="rId44"/>
    <p:sldId id="321" r:id="rId45"/>
    <p:sldId id="320" r:id="rId46"/>
    <p:sldId id="297" r:id="rId47"/>
    <p:sldId id="319" r:id="rId48"/>
    <p:sldId id="318" r:id="rId49"/>
    <p:sldId id="298" r:id="rId50"/>
    <p:sldId id="317" r:id="rId51"/>
    <p:sldId id="290" r:id="rId52"/>
    <p:sldId id="296" r:id="rId53"/>
    <p:sldId id="330" r:id="rId54"/>
    <p:sldId id="316" r:id="rId55"/>
    <p:sldId id="331" r:id="rId56"/>
    <p:sldId id="328" r:id="rId57"/>
    <p:sldId id="329" r:id="rId58"/>
    <p:sldId id="332" r:id="rId59"/>
    <p:sldId id="333" r:id="rId60"/>
    <p:sldId id="335" r:id="rId61"/>
    <p:sldId id="334" r:id="rId62"/>
    <p:sldId id="336" r:id="rId63"/>
    <p:sldId id="322" r:id="rId64"/>
    <p:sldId id="323" r:id="rId65"/>
    <p:sldId id="324" r:id="rId66"/>
    <p:sldId id="292" r:id="rId67"/>
    <p:sldId id="337" r:id="rId68"/>
    <p:sldId id="341" r:id="rId69"/>
    <p:sldId id="339" r:id="rId70"/>
    <p:sldId id="340" r:id="rId71"/>
    <p:sldId id="342" r:id="rId72"/>
    <p:sldId id="338" r:id="rId73"/>
    <p:sldId id="345" r:id="rId74"/>
    <p:sldId id="344" r:id="rId75"/>
    <p:sldId id="346" r:id="rId76"/>
    <p:sldId id="343" r:id="rId77"/>
    <p:sldId id="350" r:id="rId78"/>
    <p:sldId id="351" r:id="rId79"/>
    <p:sldId id="353" r:id="rId80"/>
    <p:sldId id="354" r:id="rId81"/>
    <p:sldId id="348" r:id="rId82"/>
    <p:sldId id="358" r:id="rId83"/>
    <p:sldId id="362" r:id="rId84"/>
    <p:sldId id="361" r:id="rId85"/>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p:clrMru>
</p:presentationPr>
</file>

<file path=ppt/tableStyles.xml><?xml version="1.0" encoding="utf-8"?>
<a:tblStyleLst xmlns:a="http://schemas.openxmlformats.org/drawingml/2006/main" def="{5C22544A-7EE6-4342-B048-85BDC9FD1C3A}">
  <a:tblStyle styleId="{35758FB7-9AC5-4552-8A53-C91805E547FA}" styleName="Tema Uygulanmış Stil 1 - Vurgu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Tema Uygulanmış Stil 1 - Vurgu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ema Uygulanmış Stil 1 - Vurgu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ema Uygulanmış Stil 1 - Vurgu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2833802-FEF1-4C79-8D5D-14CF1EAF98D9}" styleName="Açık Stil 2 - Vurgu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A111915-BE36-4E01-A7E5-04B1672EAD32}" styleName="Açık Stil 2 - Vurgu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27F97BB-C833-4FB7-BDE5-3F7075034690}" styleName="Tema Uygulanmış Stil 2 - Vurgu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ema Uygulanmış Stil 2 - Vurgu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ema Uygulanmış Stil 1 - Vurgu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ema Uygulanmış Stil 1 - Vurgu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06799F8-075E-4A3A-A7F6-7FBC6576F1A4}" styleName="Tema Uygulanmış Stil 2 - Vurgu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1EBBBCC-DAD2-459C-BE2E-F6DE35CF9A28}" styleName="Koyu Stil 2 - Vurgu 3/Vurgu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26" autoAdjust="0"/>
    <p:restoredTop sz="94660"/>
  </p:normalViewPr>
  <p:slideViewPr>
    <p:cSldViewPr>
      <p:cViewPr varScale="1">
        <p:scale>
          <a:sx n="68" d="100"/>
          <a:sy n="68" d="100"/>
        </p:scale>
        <p:origin x="-147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5" name="14 Yuvarlatılmış Dikdörtgen"/>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9 Yuvarlatılmış Dikdörtgen"/>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4 Başlık"/>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tr-TR" smtClean="0"/>
              <a:t>Asıl başlık stili için tıklatın</a:t>
            </a:r>
            <a:endParaRPr kumimoji="0" lang="en-US"/>
          </a:p>
        </p:txBody>
      </p:sp>
      <p:sp>
        <p:nvSpPr>
          <p:cNvPr id="20" name="19 Alt Başlık"/>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tr-TR" smtClean="0"/>
              <a:t>Asıl alt başlık stilini düzenlemek için tıklatın</a:t>
            </a:r>
            <a:endParaRPr kumimoji="0" lang="en-US"/>
          </a:p>
        </p:txBody>
      </p:sp>
      <p:sp>
        <p:nvSpPr>
          <p:cNvPr id="19" name="18 Veri Yer Tutucusu"/>
          <p:cNvSpPr>
            <a:spLocks noGrp="1"/>
          </p:cNvSpPr>
          <p:nvPr>
            <p:ph type="dt" sz="half" idx="10"/>
          </p:nvPr>
        </p:nvSpPr>
        <p:spPr/>
        <p:txBody>
          <a:bodyPr/>
          <a:lstStyle>
            <a:extLst/>
          </a:lstStyle>
          <a:p>
            <a:fld id="{69934394-E477-4BE4-A46E-3EDECBC77CB1}" type="datetimeFigureOut">
              <a:rPr lang="tr-TR" smtClean="0"/>
              <a:pPr/>
              <a:t>21.05.2012</a:t>
            </a:fld>
            <a:endParaRPr lang="tr-TR"/>
          </a:p>
        </p:txBody>
      </p:sp>
      <p:sp>
        <p:nvSpPr>
          <p:cNvPr id="8" name="7 Altbilgi Yer Tutucusu"/>
          <p:cNvSpPr>
            <a:spLocks noGrp="1"/>
          </p:cNvSpPr>
          <p:nvPr>
            <p:ph type="ftr" sz="quarter" idx="11"/>
          </p:nvPr>
        </p:nvSpPr>
        <p:spPr/>
        <p:txBody>
          <a:bodyPr/>
          <a:lstStyle>
            <a:extLst/>
          </a:lstStyle>
          <a:p>
            <a:endParaRPr lang="tr-TR"/>
          </a:p>
        </p:txBody>
      </p:sp>
      <p:sp>
        <p:nvSpPr>
          <p:cNvPr id="11" name="10 Slayt Numarası Yer Tutucusu"/>
          <p:cNvSpPr>
            <a:spLocks noGrp="1"/>
          </p:cNvSpPr>
          <p:nvPr>
            <p:ph type="sldNum" sz="quarter" idx="12"/>
          </p:nvPr>
        </p:nvSpPr>
        <p:spPr/>
        <p:txBody>
          <a:bodyPr/>
          <a:lstStyle>
            <a:extLst/>
          </a:lstStyle>
          <a:p>
            <a:fld id="{0E8DA3EE-3D97-4C12-B4C3-FAC393C0B641}" type="slidenum">
              <a:rPr lang="tr-TR" smtClean="0"/>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a:xfrm>
            <a:off x="502920" y="4983480"/>
            <a:ext cx="8183880" cy="1051560"/>
          </a:xfrm>
        </p:spPr>
        <p:txBody>
          <a:bodyPr/>
          <a:lstStyle>
            <a:extLs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502920" y="530352"/>
            <a:ext cx="8183880" cy="4187952"/>
          </a:xfrm>
        </p:spPr>
        <p:txBody>
          <a:bodyPr vert="eaVert"/>
          <a:lstStyle>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extLst/>
          </a:lstStyle>
          <a:p>
            <a:fld id="{69934394-E477-4BE4-A46E-3EDECBC77CB1}" type="datetimeFigureOut">
              <a:rPr lang="tr-TR" smtClean="0"/>
              <a:pPr/>
              <a:t>21.05.2012</a:t>
            </a:fld>
            <a:endParaRPr lang="tr-TR"/>
          </a:p>
        </p:txBody>
      </p:sp>
      <p:sp>
        <p:nvSpPr>
          <p:cNvPr id="5" name="4 Altbilgi Yer Tutucusu"/>
          <p:cNvSpPr>
            <a:spLocks noGrp="1"/>
          </p:cNvSpPr>
          <p:nvPr>
            <p:ph type="ftr" sz="quarter" idx="11"/>
          </p:nvPr>
        </p:nvSpPr>
        <p:spPr/>
        <p:txBody>
          <a:bodyPr/>
          <a:lstStyle>
            <a:extLst/>
          </a:lstStyle>
          <a:p>
            <a:endParaRPr lang="tr-TR"/>
          </a:p>
        </p:txBody>
      </p:sp>
      <p:sp>
        <p:nvSpPr>
          <p:cNvPr id="6" name="5 Slayt Numarası Yer Tutucusu"/>
          <p:cNvSpPr>
            <a:spLocks noGrp="1"/>
          </p:cNvSpPr>
          <p:nvPr>
            <p:ph type="sldNum" sz="quarter" idx="12"/>
          </p:nvPr>
        </p:nvSpPr>
        <p:spPr/>
        <p:txBody>
          <a:bodyPr/>
          <a:lstStyle>
            <a:extLst/>
          </a:lstStyle>
          <a:p>
            <a:fld id="{0E8DA3EE-3D97-4C12-B4C3-FAC393C0B641}"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533404"/>
            <a:ext cx="1981200" cy="5257799"/>
          </a:xfrm>
        </p:spPr>
        <p:txBody>
          <a:bodyPr vert="eaVert"/>
          <a:lstStyle>
            <a:extLs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533400" y="533402"/>
            <a:ext cx="5943600" cy="5257801"/>
          </a:xfrm>
        </p:spPr>
        <p:txBody>
          <a:bodyPr vert="eaVert"/>
          <a:lstStyle>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extLst/>
          </a:lstStyle>
          <a:p>
            <a:fld id="{69934394-E477-4BE4-A46E-3EDECBC77CB1}" type="datetimeFigureOut">
              <a:rPr lang="tr-TR" smtClean="0"/>
              <a:pPr/>
              <a:t>21.05.2012</a:t>
            </a:fld>
            <a:endParaRPr lang="tr-TR"/>
          </a:p>
        </p:txBody>
      </p:sp>
      <p:sp>
        <p:nvSpPr>
          <p:cNvPr id="5" name="4 Altbilgi Yer Tutucusu"/>
          <p:cNvSpPr>
            <a:spLocks noGrp="1"/>
          </p:cNvSpPr>
          <p:nvPr>
            <p:ph type="ftr" sz="quarter" idx="11"/>
          </p:nvPr>
        </p:nvSpPr>
        <p:spPr/>
        <p:txBody>
          <a:bodyPr/>
          <a:lstStyle>
            <a:extLst/>
          </a:lstStyle>
          <a:p>
            <a:endParaRPr lang="tr-TR"/>
          </a:p>
        </p:txBody>
      </p:sp>
      <p:sp>
        <p:nvSpPr>
          <p:cNvPr id="6" name="5 Slayt Numarası Yer Tutucusu"/>
          <p:cNvSpPr>
            <a:spLocks noGrp="1"/>
          </p:cNvSpPr>
          <p:nvPr>
            <p:ph type="sldNum" sz="quarter" idx="12"/>
          </p:nvPr>
        </p:nvSpPr>
        <p:spPr/>
        <p:txBody>
          <a:bodyPr/>
          <a:lstStyle>
            <a:extLst/>
          </a:lstStyle>
          <a:p>
            <a:fld id="{0E8DA3EE-3D97-4C12-B4C3-FAC393C0B641}"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a:xfrm>
            <a:off x="502920" y="4983480"/>
            <a:ext cx="8183880" cy="1051560"/>
          </a:xfrm>
        </p:spPr>
        <p:txBody>
          <a:bodyPr/>
          <a:lstStyle>
            <a:extLst/>
          </a:lstStyle>
          <a:p>
            <a:r>
              <a:rPr kumimoji="0" lang="tr-TR" smtClean="0"/>
              <a:t>Asıl başlık stili için tıklatın</a:t>
            </a:r>
            <a:endParaRPr kumimoji="0" lang="en-US"/>
          </a:p>
        </p:txBody>
      </p:sp>
      <p:sp>
        <p:nvSpPr>
          <p:cNvPr id="3" name="2 İçerik Yer Tutucusu"/>
          <p:cNvSpPr>
            <a:spLocks noGrp="1"/>
          </p:cNvSpPr>
          <p:nvPr>
            <p:ph idx="1"/>
          </p:nvPr>
        </p:nvSpPr>
        <p:spPr>
          <a:xfrm>
            <a:off x="502920" y="530352"/>
            <a:ext cx="8183880" cy="4187952"/>
          </a:xfrm>
        </p:spPr>
        <p:txBody>
          <a:bodyPr/>
          <a:lstStyle>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extLst/>
          </a:lstStyle>
          <a:p>
            <a:fld id="{69934394-E477-4BE4-A46E-3EDECBC77CB1}" type="datetimeFigureOut">
              <a:rPr lang="tr-TR" smtClean="0"/>
              <a:pPr/>
              <a:t>21.05.2012</a:t>
            </a:fld>
            <a:endParaRPr lang="tr-TR"/>
          </a:p>
        </p:txBody>
      </p:sp>
      <p:sp>
        <p:nvSpPr>
          <p:cNvPr id="5" name="4 Altbilgi Yer Tutucusu"/>
          <p:cNvSpPr>
            <a:spLocks noGrp="1"/>
          </p:cNvSpPr>
          <p:nvPr>
            <p:ph type="ftr" sz="quarter" idx="11"/>
          </p:nvPr>
        </p:nvSpPr>
        <p:spPr/>
        <p:txBody>
          <a:bodyPr/>
          <a:lstStyle>
            <a:extLst/>
          </a:lstStyle>
          <a:p>
            <a:endParaRPr lang="tr-TR"/>
          </a:p>
        </p:txBody>
      </p:sp>
      <p:sp>
        <p:nvSpPr>
          <p:cNvPr id="6" name="5 Slayt Numarası Yer Tutucusu"/>
          <p:cNvSpPr>
            <a:spLocks noGrp="1"/>
          </p:cNvSpPr>
          <p:nvPr>
            <p:ph type="sldNum" sz="quarter" idx="12"/>
          </p:nvPr>
        </p:nvSpPr>
        <p:spPr/>
        <p:txBody>
          <a:bodyPr/>
          <a:lstStyle>
            <a:extLst/>
          </a:lstStyle>
          <a:p>
            <a:fld id="{0E8DA3EE-3D97-4C12-B4C3-FAC393C0B641}"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14" name="13 Yuvarlatılmış Dikdörtgen"/>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10 Yuvarlatılmış Dikdörtgen"/>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Başlık"/>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p:txBody>
          <a:bodyPr/>
          <a:lstStyle>
            <a:extLst/>
          </a:lstStyle>
          <a:p>
            <a:fld id="{69934394-E477-4BE4-A46E-3EDECBC77CB1}" type="datetimeFigureOut">
              <a:rPr lang="tr-TR" smtClean="0"/>
              <a:pPr/>
              <a:t>21.05.2012</a:t>
            </a:fld>
            <a:endParaRPr lang="tr-TR"/>
          </a:p>
        </p:txBody>
      </p:sp>
      <p:sp>
        <p:nvSpPr>
          <p:cNvPr id="5" name="4 Altbilgi Yer Tutucusu"/>
          <p:cNvSpPr>
            <a:spLocks noGrp="1"/>
          </p:cNvSpPr>
          <p:nvPr>
            <p:ph type="ftr" sz="quarter" idx="11"/>
          </p:nvPr>
        </p:nvSpPr>
        <p:spPr/>
        <p:txBody>
          <a:bodyPr/>
          <a:lstStyle>
            <a:extLst/>
          </a:lstStyle>
          <a:p>
            <a:endParaRPr lang="tr-TR"/>
          </a:p>
        </p:txBody>
      </p:sp>
      <p:sp>
        <p:nvSpPr>
          <p:cNvPr id="6" name="5 Slayt Numarası Yer Tutucusu"/>
          <p:cNvSpPr>
            <a:spLocks noGrp="1"/>
          </p:cNvSpPr>
          <p:nvPr>
            <p:ph type="sldNum" sz="quarter" idx="12"/>
          </p:nvPr>
        </p:nvSpPr>
        <p:spPr/>
        <p:txBody>
          <a:bodyPr/>
          <a:lstStyle>
            <a:extLst/>
          </a:lstStyle>
          <a:p>
            <a:fld id="{0E8DA3EE-3D97-4C12-B4C3-FAC393C0B641}" type="slidenum">
              <a:rPr lang="tr-TR" smtClean="0"/>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extLst/>
          </a:lstStyle>
          <a:p>
            <a:r>
              <a:rPr kumimoji="0" lang="tr-TR" smtClean="0"/>
              <a:t>Asıl başlık stili için tıklatın</a:t>
            </a:r>
            <a:endParaRPr kumimoji="0" lang="en-US"/>
          </a:p>
        </p:txBody>
      </p:sp>
      <p:sp>
        <p:nvSpPr>
          <p:cNvPr id="3" name="2 İçerik Yer Tutucusu"/>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İçerik Yer Tutucusu"/>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extLst/>
          </a:lstStyle>
          <a:p>
            <a:fld id="{69934394-E477-4BE4-A46E-3EDECBC77CB1}" type="datetimeFigureOut">
              <a:rPr lang="tr-TR" smtClean="0"/>
              <a:pPr/>
              <a:t>21.05.2012</a:t>
            </a:fld>
            <a:endParaRPr lang="tr-TR"/>
          </a:p>
        </p:txBody>
      </p:sp>
      <p:sp>
        <p:nvSpPr>
          <p:cNvPr id="6" name="5 Altbilgi Yer Tutucusu"/>
          <p:cNvSpPr>
            <a:spLocks noGrp="1"/>
          </p:cNvSpPr>
          <p:nvPr>
            <p:ph type="ftr" sz="quarter" idx="11"/>
          </p:nvPr>
        </p:nvSpPr>
        <p:spPr/>
        <p:txBody>
          <a:bodyPr/>
          <a:lstStyle>
            <a:extLst/>
          </a:lstStyle>
          <a:p>
            <a:endParaRPr lang="tr-TR"/>
          </a:p>
        </p:txBody>
      </p:sp>
      <p:sp>
        <p:nvSpPr>
          <p:cNvPr id="7" name="6 Slayt Numarası Yer Tutucusu"/>
          <p:cNvSpPr>
            <a:spLocks noGrp="1"/>
          </p:cNvSpPr>
          <p:nvPr>
            <p:ph type="sldNum" sz="quarter" idx="12"/>
          </p:nvPr>
        </p:nvSpPr>
        <p:spPr/>
        <p:txBody>
          <a:bodyPr/>
          <a:lstStyle>
            <a:extLst/>
          </a:lstStyle>
          <a:p>
            <a:fld id="{0E8DA3EE-3D97-4C12-B4C3-FAC393C0B641}"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502920" y="4983480"/>
            <a:ext cx="8183880" cy="1051560"/>
          </a:xfrm>
        </p:spPr>
        <p:txBody>
          <a:bodyPr anchor="b"/>
          <a:lstStyle>
            <a:lvl1pPr>
              <a:defRPr b="1"/>
            </a:lvl1pPr>
            <a:extLst/>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tr-TR" smtClean="0"/>
              <a:t>Asıl metin stillerini düzenlemek için tıklatın</a:t>
            </a:r>
          </a:p>
        </p:txBody>
      </p:sp>
      <p:sp>
        <p:nvSpPr>
          <p:cNvPr id="4" name="3 Metin Yer Tutucusu"/>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tr-TR" smtClean="0"/>
              <a:t>Asıl metin stillerini düzenlemek için tıklatın</a:t>
            </a:r>
          </a:p>
        </p:txBody>
      </p:sp>
      <p:sp>
        <p:nvSpPr>
          <p:cNvPr id="5" name="4 İçerik Yer Tutucusu"/>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5 İçerik Yer Tutucusu"/>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0"/>
          </p:nvPr>
        </p:nvSpPr>
        <p:spPr/>
        <p:txBody>
          <a:bodyPr/>
          <a:lstStyle>
            <a:extLst/>
          </a:lstStyle>
          <a:p>
            <a:fld id="{69934394-E477-4BE4-A46E-3EDECBC77CB1}" type="datetimeFigureOut">
              <a:rPr lang="tr-TR" smtClean="0"/>
              <a:pPr/>
              <a:t>21.05.2012</a:t>
            </a:fld>
            <a:endParaRPr lang="tr-TR"/>
          </a:p>
        </p:txBody>
      </p:sp>
      <p:sp>
        <p:nvSpPr>
          <p:cNvPr id="8" name="7 Altbilgi Yer Tutucusu"/>
          <p:cNvSpPr>
            <a:spLocks noGrp="1"/>
          </p:cNvSpPr>
          <p:nvPr>
            <p:ph type="ftr" sz="quarter" idx="11"/>
          </p:nvPr>
        </p:nvSpPr>
        <p:spPr/>
        <p:txBody>
          <a:bodyPr/>
          <a:lstStyle>
            <a:extLst/>
          </a:lstStyle>
          <a:p>
            <a:endParaRPr lang="tr-TR"/>
          </a:p>
        </p:txBody>
      </p:sp>
      <p:sp>
        <p:nvSpPr>
          <p:cNvPr id="9" name="8 Slayt Numarası Yer Tutucusu"/>
          <p:cNvSpPr>
            <a:spLocks noGrp="1"/>
          </p:cNvSpPr>
          <p:nvPr>
            <p:ph type="sldNum" sz="quarter" idx="12"/>
          </p:nvPr>
        </p:nvSpPr>
        <p:spPr/>
        <p:txBody>
          <a:bodyPr/>
          <a:lstStyle>
            <a:extLst/>
          </a:lstStyle>
          <a:p>
            <a:fld id="{0E8DA3EE-3D97-4C12-B4C3-FAC393C0B641}"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extLst/>
          </a:lstStyle>
          <a:p>
            <a:r>
              <a:rPr kumimoji="0" lang="tr-TR" smtClean="0"/>
              <a:t>Asıl başlık stili için tıklatın</a:t>
            </a:r>
            <a:endParaRPr kumimoji="0" lang="en-US"/>
          </a:p>
        </p:txBody>
      </p:sp>
      <p:sp>
        <p:nvSpPr>
          <p:cNvPr id="3" name="2 Veri Yer Tutucusu"/>
          <p:cNvSpPr>
            <a:spLocks noGrp="1"/>
          </p:cNvSpPr>
          <p:nvPr>
            <p:ph type="dt" sz="half" idx="10"/>
          </p:nvPr>
        </p:nvSpPr>
        <p:spPr/>
        <p:txBody>
          <a:bodyPr/>
          <a:lstStyle>
            <a:extLst/>
          </a:lstStyle>
          <a:p>
            <a:fld id="{69934394-E477-4BE4-A46E-3EDECBC77CB1}" type="datetimeFigureOut">
              <a:rPr lang="tr-TR" smtClean="0"/>
              <a:pPr/>
              <a:t>21.05.2012</a:t>
            </a:fld>
            <a:endParaRPr lang="tr-TR"/>
          </a:p>
        </p:txBody>
      </p:sp>
      <p:sp>
        <p:nvSpPr>
          <p:cNvPr id="4" name="3 Altbilgi Yer Tutucusu"/>
          <p:cNvSpPr>
            <a:spLocks noGrp="1"/>
          </p:cNvSpPr>
          <p:nvPr>
            <p:ph type="ftr" sz="quarter" idx="11"/>
          </p:nvPr>
        </p:nvSpPr>
        <p:spPr/>
        <p:txBody>
          <a:bodyPr/>
          <a:lstStyle>
            <a:extLst/>
          </a:lstStyle>
          <a:p>
            <a:endParaRPr lang="tr-TR"/>
          </a:p>
        </p:txBody>
      </p:sp>
      <p:sp>
        <p:nvSpPr>
          <p:cNvPr id="5" name="4 Slayt Numarası Yer Tutucusu"/>
          <p:cNvSpPr>
            <a:spLocks noGrp="1"/>
          </p:cNvSpPr>
          <p:nvPr>
            <p:ph type="sldNum" sz="quarter" idx="12"/>
          </p:nvPr>
        </p:nvSpPr>
        <p:spPr/>
        <p:txBody>
          <a:bodyPr/>
          <a:lstStyle>
            <a:extLst/>
          </a:lstStyle>
          <a:p>
            <a:fld id="{0E8DA3EE-3D97-4C12-B4C3-FAC393C0B641}"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7" name="6 Yuvarlatılmış Dikdörtgen"/>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Veri Yer Tutucusu"/>
          <p:cNvSpPr>
            <a:spLocks noGrp="1"/>
          </p:cNvSpPr>
          <p:nvPr>
            <p:ph type="dt" sz="half" idx="10"/>
          </p:nvPr>
        </p:nvSpPr>
        <p:spPr/>
        <p:txBody>
          <a:bodyPr/>
          <a:lstStyle>
            <a:extLst/>
          </a:lstStyle>
          <a:p>
            <a:fld id="{69934394-E477-4BE4-A46E-3EDECBC77CB1}" type="datetimeFigureOut">
              <a:rPr lang="tr-TR" smtClean="0"/>
              <a:pPr/>
              <a:t>21.05.2012</a:t>
            </a:fld>
            <a:endParaRPr lang="tr-TR"/>
          </a:p>
        </p:txBody>
      </p:sp>
      <p:sp>
        <p:nvSpPr>
          <p:cNvPr id="3" name="2 Altbilgi Yer Tutucusu"/>
          <p:cNvSpPr>
            <a:spLocks noGrp="1"/>
          </p:cNvSpPr>
          <p:nvPr>
            <p:ph type="ftr" sz="quarter" idx="11"/>
          </p:nvPr>
        </p:nvSpPr>
        <p:spPr/>
        <p:txBody>
          <a:bodyPr/>
          <a:lstStyle>
            <a:extLst/>
          </a:lstStyle>
          <a:p>
            <a:endParaRPr lang="tr-TR"/>
          </a:p>
        </p:txBody>
      </p:sp>
      <p:sp>
        <p:nvSpPr>
          <p:cNvPr id="4" name="3 Slayt Numarası Yer Tutucusu"/>
          <p:cNvSpPr>
            <a:spLocks noGrp="1"/>
          </p:cNvSpPr>
          <p:nvPr>
            <p:ph type="sldNum" sz="quarter" idx="12"/>
          </p:nvPr>
        </p:nvSpPr>
        <p:spPr/>
        <p:txBody>
          <a:bodyPr/>
          <a:lstStyle>
            <a:extLst/>
          </a:lstStyle>
          <a:p>
            <a:fld id="{0E8DA3EE-3D97-4C12-B4C3-FAC393C0B641}"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İçerik Yer Tutucusu"/>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extLst/>
          </a:lstStyle>
          <a:p>
            <a:fld id="{69934394-E477-4BE4-A46E-3EDECBC77CB1}" type="datetimeFigureOut">
              <a:rPr lang="tr-TR" smtClean="0"/>
              <a:pPr/>
              <a:t>21.05.2012</a:t>
            </a:fld>
            <a:endParaRPr lang="tr-TR"/>
          </a:p>
        </p:txBody>
      </p:sp>
      <p:sp>
        <p:nvSpPr>
          <p:cNvPr id="6" name="5 Altbilgi Yer Tutucusu"/>
          <p:cNvSpPr>
            <a:spLocks noGrp="1"/>
          </p:cNvSpPr>
          <p:nvPr>
            <p:ph type="ftr" sz="quarter" idx="11"/>
          </p:nvPr>
        </p:nvSpPr>
        <p:spPr/>
        <p:txBody>
          <a:bodyPr/>
          <a:lstStyle>
            <a:extLst/>
          </a:lstStyle>
          <a:p>
            <a:endParaRPr lang="tr-TR"/>
          </a:p>
        </p:txBody>
      </p:sp>
      <p:sp>
        <p:nvSpPr>
          <p:cNvPr id="7" name="6 Slayt Numarası Yer Tutucusu"/>
          <p:cNvSpPr>
            <a:spLocks noGrp="1"/>
          </p:cNvSpPr>
          <p:nvPr>
            <p:ph type="sldNum" sz="quarter" idx="12"/>
          </p:nvPr>
        </p:nvSpPr>
        <p:spPr/>
        <p:txBody>
          <a:bodyPr/>
          <a:lstStyle>
            <a:extLst/>
          </a:lstStyle>
          <a:p>
            <a:fld id="{0E8DA3EE-3D97-4C12-B4C3-FAC393C0B641}"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15" name="14 Yuvarlatılmış Dikdörtgen"/>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10 Tek Köşesi Yuvarlatılmış Dikdörtgen"/>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Başlık"/>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tr-TR" smtClean="0"/>
              <a:t>Asıl başlık stili için tıklatın</a:t>
            </a:r>
            <a:endParaRPr kumimoji="0" lang="en-US"/>
          </a:p>
        </p:txBody>
      </p:sp>
      <p:sp>
        <p:nvSpPr>
          <p:cNvPr id="4" name="3 Metin Yer Tutucusu"/>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extLst/>
          </a:lstStyle>
          <a:p>
            <a:fld id="{69934394-E477-4BE4-A46E-3EDECBC77CB1}" type="datetimeFigureOut">
              <a:rPr lang="tr-TR" smtClean="0"/>
              <a:pPr/>
              <a:t>21.05.2012</a:t>
            </a:fld>
            <a:endParaRPr lang="tr-TR"/>
          </a:p>
        </p:txBody>
      </p:sp>
      <p:sp>
        <p:nvSpPr>
          <p:cNvPr id="6" name="5 Altbilgi Yer Tutucusu"/>
          <p:cNvSpPr>
            <a:spLocks noGrp="1"/>
          </p:cNvSpPr>
          <p:nvPr>
            <p:ph type="ftr" sz="quarter" idx="11"/>
          </p:nvPr>
        </p:nvSpPr>
        <p:spPr/>
        <p:txBody>
          <a:bodyPr/>
          <a:lstStyle>
            <a:extLst/>
          </a:lstStyle>
          <a:p>
            <a:endParaRPr lang="tr-TR"/>
          </a:p>
        </p:txBody>
      </p:sp>
      <p:sp>
        <p:nvSpPr>
          <p:cNvPr id="7" name="6 Slayt Numarası Yer Tutucusu"/>
          <p:cNvSpPr>
            <a:spLocks noGrp="1"/>
          </p:cNvSpPr>
          <p:nvPr>
            <p:ph type="sldNum" sz="quarter" idx="12"/>
          </p:nvPr>
        </p:nvSpPr>
        <p:spPr/>
        <p:txBody>
          <a:bodyPr/>
          <a:lstStyle>
            <a:extLst/>
          </a:lstStyle>
          <a:p>
            <a:fld id="{0E8DA3EE-3D97-4C12-B4C3-FAC393C0B641}" type="slidenum">
              <a:rPr lang="tr-TR" smtClean="0"/>
              <a:pPr/>
              <a:t>‹#›</a:t>
            </a:fld>
            <a:endParaRPr lang="tr-TR"/>
          </a:p>
        </p:txBody>
      </p:sp>
      <p:sp>
        <p:nvSpPr>
          <p:cNvPr id="3" name="2 Resim Yer Tutucusu"/>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tr-TR" smtClean="0"/>
              <a:t>Resim eklemek için simgeyi tıklatın</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alpha val="38000"/>
          </a:schemeClr>
        </a:solidFill>
        <a:effectLst/>
      </p:bgPr>
    </p:bg>
    <p:spTree>
      <p:nvGrpSpPr>
        <p:cNvPr id="1" name=""/>
        <p:cNvGrpSpPr/>
        <p:nvPr/>
      </p:nvGrpSpPr>
      <p:grpSpPr>
        <a:xfrm>
          <a:off x="0" y="0"/>
          <a:ext cx="0" cy="0"/>
          <a:chOff x="0" y="0"/>
          <a:chExt cx="0" cy="0"/>
        </a:xfrm>
      </p:grpSpPr>
      <p:sp>
        <p:nvSpPr>
          <p:cNvPr id="7" name="6 Yuvarlatılmış Dikdörtgen"/>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Yuvarlatılmış Dikdörtgen"/>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12 Başlık Yer Tutucusu"/>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tr-TR" smtClean="0"/>
              <a:t>Asıl başlık stili için tıklatın</a:t>
            </a:r>
            <a:endParaRPr kumimoji="0" lang="en-US"/>
          </a:p>
        </p:txBody>
      </p:sp>
      <p:sp>
        <p:nvSpPr>
          <p:cNvPr id="4" name="3 Metin Yer Tutucusu"/>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25" name="24 Veri Yer Tutucusu"/>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69934394-E477-4BE4-A46E-3EDECBC77CB1}" type="datetimeFigureOut">
              <a:rPr lang="tr-TR" smtClean="0"/>
              <a:pPr/>
              <a:t>21.05.2012</a:t>
            </a:fld>
            <a:endParaRPr lang="tr-TR"/>
          </a:p>
        </p:txBody>
      </p:sp>
      <p:sp>
        <p:nvSpPr>
          <p:cNvPr id="18" name="17 Altbilgi Yer Tutucusu"/>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tr-TR"/>
          </a:p>
        </p:txBody>
      </p:sp>
      <p:sp>
        <p:nvSpPr>
          <p:cNvPr id="5" name="4 Slayt Numarası Yer Tutucusu"/>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0E8DA3EE-3D97-4C12-B4C3-FAC393C0B641}"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2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jpe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1 Başlık"/>
          <p:cNvSpPr>
            <a:spLocks noGrp="1"/>
          </p:cNvSpPr>
          <p:nvPr>
            <p:ph type="ctrTitle"/>
          </p:nvPr>
        </p:nvSpPr>
        <p:spPr/>
        <p:txBody>
          <a:bodyPr/>
          <a:lstStyle/>
          <a:p>
            <a:r>
              <a:rPr lang="tr-TR" sz="4800" dirty="0"/>
              <a:t>BÖLÜM 6</a:t>
            </a:r>
            <a:r>
              <a:rPr lang="tr-TR" dirty="0" smtClean="0"/>
              <a:t/>
            </a:r>
            <a:br>
              <a:rPr lang="tr-TR" dirty="0" smtClean="0"/>
            </a:br>
            <a:endParaRPr lang="tr-TR" dirty="0"/>
          </a:p>
        </p:txBody>
      </p:sp>
      <p:sp>
        <p:nvSpPr>
          <p:cNvPr id="3" name="2 Alt Başlık"/>
          <p:cNvSpPr>
            <a:spLocks noGrp="1"/>
          </p:cNvSpPr>
          <p:nvPr>
            <p:ph type="subTitle" idx="1"/>
          </p:nvPr>
        </p:nvSpPr>
        <p:spPr>
          <a:xfrm>
            <a:off x="722376" y="3789040"/>
            <a:ext cx="7772400" cy="1008112"/>
          </a:xfrm>
        </p:spPr>
        <p:txBody>
          <a:bodyPr>
            <a:normAutofit fontScale="92500"/>
          </a:bodyPr>
          <a:lstStyle/>
          <a:p>
            <a:r>
              <a:rPr lang="tr-TR" sz="4400" b="1" dirty="0">
                <a:effectLst>
                  <a:outerShdw blurRad="50800" dist="38100" algn="tr" rotWithShape="0">
                    <a:prstClr val="black">
                      <a:alpha val="40000"/>
                    </a:prstClr>
                  </a:outerShdw>
                </a:effectLst>
              </a:rPr>
              <a:t>SQL SERVER KOMUTLARI</a:t>
            </a:r>
          </a:p>
          <a:p>
            <a:endParaRPr lang="tr-T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251520" y="332656"/>
            <a:ext cx="8640960" cy="6264696"/>
          </a:xfrm>
          <a:solidFill>
            <a:schemeClr val="bg1"/>
          </a:solidFill>
        </p:spPr>
        <p:txBody>
          <a:bodyPr/>
          <a:lstStyle/>
          <a:p>
            <a:pPr marL="0" lvl="0" indent="0" fontAlgn="base">
              <a:spcBef>
                <a:spcPct val="0"/>
              </a:spcBef>
              <a:spcAft>
                <a:spcPct val="0"/>
              </a:spcAft>
              <a:buClrTx/>
              <a:buSzTx/>
              <a:buNone/>
            </a:pPr>
            <a:r>
              <a:rPr lang="tr-TR" sz="2000" dirty="0" smtClean="0">
                <a:solidFill>
                  <a:srgbClr val="0000FF"/>
                </a:solidFill>
                <a:latin typeface="Arial" pitchFamily="34" charset="0"/>
                <a:ea typeface="Calibri" pitchFamily="34" charset="0"/>
                <a:cs typeface="Arial" pitchFamily="34" charset="0"/>
              </a:rPr>
              <a:t>insert </a:t>
            </a:r>
            <a:r>
              <a:rPr lang="tr-TR" sz="2000" dirty="0" err="1" smtClean="0">
                <a:solidFill>
                  <a:srgbClr val="0000FF"/>
                </a:solidFill>
                <a:latin typeface="Arial" pitchFamily="34" charset="0"/>
                <a:ea typeface="Calibri" pitchFamily="34" charset="0"/>
                <a:cs typeface="Arial" pitchFamily="34" charset="0"/>
              </a:rPr>
              <a:t>into</a:t>
            </a:r>
            <a:r>
              <a:rPr lang="tr-TR" sz="2000" dirty="0" smtClean="0">
                <a:solidFill>
                  <a:srgbClr val="0000FF"/>
                </a:solidFill>
                <a:latin typeface="Arial" pitchFamily="34" charset="0"/>
                <a:ea typeface="Calibri" pitchFamily="34" charset="0"/>
                <a:cs typeface="Arial" pitchFamily="34" charset="0"/>
              </a:rPr>
              <a:t> </a:t>
            </a:r>
            <a:r>
              <a:rPr lang="tr-TR" sz="2000" dirty="0" err="1" smtClean="0">
                <a:latin typeface="Arial" pitchFamily="34" charset="0"/>
                <a:ea typeface="Calibri" pitchFamily="34" charset="0"/>
                <a:cs typeface="Arial" pitchFamily="34" charset="0"/>
              </a:rPr>
              <a:t>ogrenci</a:t>
            </a:r>
            <a:r>
              <a:rPr lang="tr-TR" sz="2000" dirty="0" smtClean="0">
                <a:latin typeface="Arial" pitchFamily="34" charset="0"/>
                <a:ea typeface="Calibri" pitchFamily="34" charset="0"/>
                <a:cs typeface="Arial" pitchFamily="34" charset="0"/>
              </a:rPr>
              <a:t> </a:t>
            </a:r>
            <a:r>
              <a:rPr lang="tr-TR" sz="2000" dirty="0" err="1" smtClean="0">
                <a:solidFill>
                  <a:srgbClr val="0000FF"/>
                </a:solidFill>
                <a:latin typeface="Arial" pitchFamily="34" charset="0"/>
                <a:ea typeface="Calibri" pitchFamily="34" charset="0"/>
                <a:cs typeface="Arial" pitchFamily="34" charset="0"/>
              </a:rPr>
              <a:t>values</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7536545</a:t>
            </a:r>
            <a:r>
              <a:rPr lang="tr-TR" sz="2000" dirty="0" smtClean="0">
                <a:solidFill>
                  <a:srgbClr val="808080"/>
                </a:solidFill>
                <a:latin typeface="Arial" pitchFamily="34" charset="0"/>
                <a:ea typeface="Calibri" pitchFamily="34" charset="0"/>
                <a:cs typeface="Arial" pitchFamily="34" charset="0"/>
              </a:rPr>
              <a:t>,</a:t>
            </a:r>
            <a:r>
              <a:rPr lang="tr-TR" sz="2000" dirty="0" smtClean="0">
                <a:solidFill>
                  <a:srgbClr val="FF0000"/>
                </a:solidFill>
                <a:latin typeface="Arial" pitchFamily="34" charset="0"/>
                <a:ea typeface="Calibri" pitchFamily="34" charset="0"/>
                <a:cs typeface="Arial" pitchFamily="34" charset="0"/>
              </a:rPr>
              <a:t>'Cengiz'</a:t>
            </a:r>
            <a:r>
              <a:rPr lang="tr-TR" sz="2000" dirty="0" smtClean="0">
                <a:solidFill>
                  <a:srgbClr val="808080"/>
                </a:solidFill>
                <a:latin typeface="Arial" pitchFamily="34" charset="0"/>
                <a:ea typeface="Calibri" pitchFamily="34" charset="0"/>
                <a:cs typeface="Arial" pitchFamily="34" charset="0"/>
              </a:rPr>
              <a:t>,</a:t>
            </a:r>
            <a:r>
              <a:rPr lang="tr-TR" sz="2000" dirty="0" smtClean="0">
                <a:solidFill>
                  <a:srgbClr val="FF0000"/>
                </a:solidFill>
                <a:latin typeface="Arial" pitchFamily="34" charset="0"/>
                <a:ea typeface="Calibri" pitchFamily="34" charset="0"/>
                <a:cs typeface="Arial" pitchFamily="34" charset="0"/>
              </a:rPr>
              <a:t>'Güneş'</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536</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2</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13</a:t>
            </a:r>
            <a:r>
              <a:rPr lang="tr-TR" sz="2000" dirty="0" smtClean="0">
                <a:solidFill>
                  <a:srgbClr val="808080"/>
                </a:solidFill>
                <a:latin typeface="Arial" pitchFamily="34" charset="0"/>
                <a:ea typeface="Calibri" pitchFamily="34" charset="0"/>
                <a:cs typeface="Arial" pitchFamily="34" charset="0"/>
              </a:rPr>
              <a:t>,</a:t>
            </a:r>
            <a:r>
              <a:rPr lang="tr-TR" sz="2000" dirty="0" smtClean="0">
                <a:solidFill>
                  <a:srgbClr val="FF0000"/>
                </a:solidFill>
                <a:latin typeface="Arial" pitchFamily="34" charset="0"/>
                <a:ea typeface="Calibri" pitchFamily="34" charset="0"/>
                <a:cs typeface="Arial" pitchFamily="34" charset="0"/>
              </a:rPr>
              <a:t>'04.11.1988'</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66</a:t>
            </a:r>
            <a:r>
              <a:rPr lang="tr-TR" sz="2000" dirty="0" smtClean="0">
                <a:solidFill>
                  <a:srgbClr val="808080"/>
                </a:solidFill>
                <a:latin typeface="Arial" pitchFamily="34" charset="0"/>
                <a:ea typeface="Calibri" pitchFamily="34" charset="0"/>
                <a:cs typeface="Arial" pitchFamily="34" charset="0"/>
              </a:rPr>
              <a:t>,</a:t>
            </a:r>
            <a:r>
              <a:rPr lang="tr-TR" sz="2000" dirty="0" smtClean="0">
                <a:solidFill>
                  <a:srgbClr val="FF0000"/>
                </a:solidFill>
                <a:latin typeface="Arial" pitchFamily="34" charset="0"/>
                <a:ea typeface="Calibri" pitchFamily="34" charset="0"/>
                <a:cs typeface="Arial" pitchFamily="34" charset="0"/>
              </a:rPr>
              <a:t>'Erkek'</a:t>
            </a:r>
            <a:r>
              <a:rPr lang="tr-TR" sz="2000" dirty="0" smtClean="0">
                <a:solidFill>
                  <a:srgbClr val="808080"/>
                </a:solidFill>
                <a:latin typeface="Arial" pitchFamily="34" charset="0"/>
                <a:ea typeface="Calibri" pitchFamily="34" charset="0"/>
                <a:cs typeface="Arial" pitchFamily="34" charset="0"/>
              </a:rPr>
              <a:t>)</a:t>
            </a:r>
          </a:p>
          <a:p>
            <a:pPr marL="0" lvl="0" indent="0" fontAlgn="base">
              <a:spcBef>
                <a:spcPct val="0"/>
              </a:spcBef>
              <a:spcAft>
                <a:spcPct val="0"/>
              </a:spcAft>
              <a:buClrTx/>
              <a:buSzTx/>
              <a:buNone/>
            </a:pPr>
            <a:endParaRPr lang="tr-TR" sz="200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tr-TR" sz="2000" b="1" dirty="0" smtClean="0">
                <a:latin typeface="Arial" pitchFamily="34" charset="0"/>
                <a:ea typeface="Calibri" pitchFamily="34" charset="0"/>
                <a:cs typeface="Arial" pitchFamily="34" charset="0"/>
              </a:rPr>
              <a:t>Tablo 6.7:</a:t>
            </a:r>
            <a:r>
              <a:rPr lang="tr-TR" sz="2000" dirty="0" smtClean="0">
                <a:latin typeface="Arial" pitchFamily="34" charset="0"/>
                <a:ea typeface="Calibri" pitchFamily="34" charset="0"/>
                <a:cs typeface="Arial" pitchFamily="34" charset="0"/>
              </a:rPr>
              <a:t> </a:t>
            </a:r>
            <a:r>
              <a:rPr lang="tr-TR" sz="2000" dirty="0" err="1" smtClean="0">
                <a:latin typeface="Arial" pitchFamily="34" charset="0"/>
                <a:ea typeface="Calibri" pitchFamily="34" charset="0"/>
                <a:cs typeface="Arial" pitchFamily="34" charset="0"/>
              </a:rPr>
              <a:t>Ogrenci</a:t>
            </a:r>
            <a:r>
              <a:rPr lang="tr-TR" sz="2000" dirty="0" smtClean="0">
                <a:latin typeface="Arial" pitchFamily="34" charset="0"/>
                <a:ea typeface="Calibri" pitchFamily="34" charset="0"/>
                <a:cs typeface="Arial" pitchFamily="34" charset="0"/>
              </a:rPr>
              <a:t> Tablosu</a:t>
            </a:r>
            <a:endParaRPr lang="tr-TR" sz="2000" dirty="0" smtClean="0">
              <a:latin typeface="Arial" pitchFamily="34" charset="0"/>
              <a:cs typeface="Arial" pitchFamily="34" charset="0"/>
            </a:endParaRPr>
          </a:p>
          <a:p>
            <a:endParaRPr lang="tr-TR" dirty="0"/>
          </a:p>
        </p:txBody>
      </p:sp>
      <p:pic>
        <p:nvPicPr>
          <p:cNvPr id="32769" name="Picture 1" descr="ogrenci"/>
          <p:cNvPicPr>
            <a:picLocks noChangeAspect="1" noChangeArrowheads="1"/>
          </p:cNvPicPr>
          <p:nvPr/>
        </p:nvPicPr>
        <p:blipFill>
          <a:blip r:embed="rId2" cstate="print"/>
          <a:srcRect/>
          <a:stretch>
            <a:fillRect/>
          </a:stretch>
        </p:blipFill>
        <p:spPr bwMode="auto">
          <a:xfrm>
            <a:off x="827584" y="1844824"/>
            <a:ext cx="6768752" cy="432048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51520" y="260648"/>
            <a:ext cx="8892480" cy="1368152"/>
          </a:xfrm>
        </p:spPr>
        <p:txBody>
          <a:bodyPr>
            <a:noAutofit/>
          </a:bodyPr>
          <a:lstStyle/>
          <a:p>
            <a:pPr algn="ctr"/>
            <a:r>
              <a:rPr lang="tr-TR" sz="3200" dirty="0" smtClean="0"/>
              <a:t>6.5</a:t>
            </a:r>
            <a:r>
              <a:rPr lang="tr-TR" sz="3200" i="1" dirty="0" smtClean="0"/>
              <a:t>.</a:t>
            </a:r>
            <a:r>
              <a:rPr lang="tr-TR" sz="3200" dirty="0" smtClean="0"/>
              <a:t> TEK TABLO İÇERİSİNDE SORGULAMA YAPMA</a:t>
            </a:r>
            <a:r>
              <a:rPr lang="tr-TR" sz="2400" i="1" dirty="0" smtClean="0"/>
              <a:t/>
            </a:r>
            <a:br>
              <a:rPr lang="tr-TR" sz="2400" i="1" dirty="0" smtClean="0"/>
            </a:br>
            <a:endParaRPr lang="tr-TR" sz="2400" dirty="0"/>
          </a:p>
        </p:txBody>
      </p:sp>
      <p:sp>
        <p:nvSpPr>
          <p:cNvPr id="3" name="2 İçerik Yer Tutucusu"/>
          <p:cNvSpPr>
            <a:spLocks noGrp="1"/>
          </p:cNvSpPr>
          <p:nvPr>
            <p:ph idx="1"/>
          </p:nvPr>
        </p:nvSpPr>
        <p:spPr>
          <a:xfrm>
            <a:off x="467544" y="1484784"/>
            <a:ext cx="8064896" cy="4176464"/>
          </a:xfrm>
        </p:spPr>
        <p:style>
          <a:lnRef idx="2">
            <a:schemeClr val="accent4"/>
          </a:lnRef>
          <a:fillRef idx="1">
            <a:schemeClr val="lt1"/>
          </a:fillRef>
          <a:effectRef idx="0">
            <a:schemeClr val="accent4"/>
          </a:effectRef>
          <a:fontRef idx="minor">
            <a:schemeClr val="dk1"/>
          </a:fontRef>
        </p:style>
        <p:txBody>
          <a:bodyPr>
            <a:normAutofit/>
          </a:bodyPr>
          <a:lstStyle/>
          <a:p>
            <a:r>
              <a:rPr lang="tr-TR" sz="2000" dirty="0" smtClean="0"/>
              <a:t>SQL Server’da, tek bir tablo içinde çeşitli kriterlere göre bilgi sorgulama, bilgiyi sıralı elde etme, bilgi özetleme, ortalama vb. gibi matematiksel işlemleri gerçekleştirmeyi sağlayan komut ve fonksiyonlar vardır. Ayrıca, birden çok tabloyu birlikte ele alarak sorgulama gerçekleştirmek de mümkündür.</a:t>
            </a:r>
          </a:p>
          <a:p>
            <a:endParaRPr lang="tr-T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39552" y="0"/>
            <a:ext cx="8183880" cy="1124744"/>
          </a:xfrm>
        </p:spPr>
        <p:txBody>
          <a:bodyPr>
            <a:normAutofit/>
          </a:bodyPr>
          <a:lstStyle/>
          <a:p>
            <a:r>
              <a:rPr lang="tr-TR" sz="2800" dirty="0" smtClean="0"/>
              <a:t>6.5.1.SELECT KOMUTU </a:t>
            </a:r>
            <a:br>
              <a:rPr lang="tr-TR" sz="2800" dirty="0" smtClean="0"/>
            </a:br>
            <a:endParaRPr lang="tr-TR" sz="2800" dirty="0"/>
          </a:p>
        </p:txBody>
      </p:sp>
      <p:sp>
        <p:nvSpPr>
          <p:cNvPr id="3" name="2 İçerik Yer Tutucusu"/>
          <p:cNvSpPr>
            <a:spLocks noGrp="1"/>
          </p:cNvSpPr>
          <p:nvPr>
            <p:ph idx="1"/>
          </p:nvPr>
        </p:nvSpPr>
        <p:spPr>
          <a:xfrm>
            <a:off x="467544" y="764704"/>
            <a:ext cx="8183880" cy="5472608"/>
          </a:xfrm>
        </p:spPr>
        <p:style>
          <a:lnRef idx="2">
            <a:schemeClr val="accent1"/>
          </a:lnRef>
          <a:fillRef idx="1">
            <a:schemeClr val="lt1"/>
          </a:fillRef>
          <a:effectRef idx="0">
            <a:schemeClr val="accent1"/>
          </a:effectRef>
          <a:fontRef idx="minor">
            <a:schemeClr val="dk1"/>
          </a:fontRef>
        </p:style>
        <p:txBody>
          <a:bodyPr>
            <a:normAutofit lnSpcReduction="10000"/>
          </a:bodyPr>
          <a:lstStyle/>
          <a:p>
            <a:pPr marL="0" lvl="0" indent="449263" algn="just" fontAlgn="base">
              <a:spcBef>
                <a:spcPct val="0"/>
              </a:spcBef>
              <a:spcAft>
                <a:spcPct val="0"/>
              </a:spcAft>
              <a:buClrTx/>
              <a:buSzTx/>
              <a:buNone/>
            </a:pPr>
            <a:r>
              <a:rPr lang="tr-TR" sz="2000" dirty="0" smtClean="0">
                <a:latin typeface="Arial" pitchFamily="34" charset="0"/>
                <a:ea typeface="Calibri" pitchFamily="34" charset="0"/>
                <a:cs typeface="Arial" pitchFamily="34" charset="0"/>
              </a:rPr>
              <a:t>Tablo üzerinden gerekli bilgileri elde etmek ve sorgulama yapmak için </a:t>
            </a:r>
            <a:r>
              <a:rPr lang="tr-TR" sz="2000" u="sng" dirty="0" smtClean="0">
                <a:latin typeface="Arial" pitchFamily="34" charset="0"/>
                <a:ea typeface="Calibri" pitchFamily="34" charset="0"/>
                <a:cs typeface="Arial" pitchFamily="34" charset="0"/>
              </a:rPr>
              <a:t>SELECT</a:t>
            </a:r>
            <a:r>
              <a:rPr lang="tr-TR" sz="2000" dirty="0" smtClean="0">
                <a:latin typeface="Arial" pitchFamily="34" charset="0"/>
                <a:ea typeface="Calibri" pitchFamily="34" charset="0"/>
                <a:cs typeface="Arial" pitchFamily="34" charset="0"/>
              </a:rPr>
              <a:t> komutu kullanılır. </a:t>
            </a: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u="sng" dirty="0" smtClean="0">
                <a:latin typeface="Arial" pitchFamily="34" charset="0"/>
                <a:ea typeface="Calibri" pitchFamily="34" charset="0"/>
                <a:cs typeface="Arial" pitchFamily="34" charset="0"/>
              </a:rPr>
              <a:t>Kullanılışı:</a:t>
            </a:r>
            <a:r>
              <a:rPr lang="tr-TR" sz="2000" dirty="0" smtClean="0">
                <a:latin typeface="Arial" pitchFamily="34" charset="0"/>
                <a:ea typeface="Calibri" pitchFamily="34" charset="0"/>
                <a:cs typeface="Arial" pitchFamily="34" charset="0"/>
              </a:rPr>
              <a:t> </a:t>
            </a: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dirty="0" smtClean="0">
                <a:solidFill>
                  <a:srgbClr val="0000FF"/>
                </a:solidFill>
                <a:latin typeface="Arial" pitchFamily="34" charset="0"/>
                <a:ea typeface="Calibri" pitchFamily="34" charset="0"/>
                <a:cs typeface="Arial" pitchFamily="34" charset="0"/>
              </a:rPr>
              <a:t>SELECT</a:t>
            </a:r>
            <a:r>
              <a:rPr lang="tr-TR" sz="2000" dirty="0" smtClean="0">
                <a:latin typeface="Arial" pitchFamily="34" charset="0"/>
                <a:ea typeface="Calibri" pitchFamily="34" charset="0"/>
                <a:cs typeface="Arial" pitchFamily="34" charset="0"/>
              </a:rPr>
              <a:t> </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FROM</a:t>
            </a:r>
            <a:r>
              <a:rPr lang="tr-TR" sz="2000" dirty="0" smtClean="0">
                <a:latin typeface="Arial" pitchFamily="34" charset="0"/>
                <a:ea typeface="Calibri" pitchFamily="34" charset="0"/>
                <a:cs typeface="Arial" pitchFamily="34" charset="0"/>
              </a:rPr>
              <a:t> tablo_adi</a:t>
            </a:r>
          </a:p>
          <a:p>
            <a:pPr marL="0" lvl="0" indent="449263" algn="just" eaLnBrk="0" fontAlgn="base" hangingPunct="0">
              <a:spcBef>
                <a:spcPct val="0"/>
              </a:spcBef>
              <a:spcAft>
                <a:spcPct val="0"/>
              </a:spcAft>
              <a:buClrTx/>
              <a:buSzTx/>
              <a:buNone/>
            </a:pP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dirty="0" smtClean="0">
                <a:latin typeface="Arial" pitchFamily="34" charset="0"/>
                <a:ea typeface="Calibri" pitchFamily="34" charset="0"/>
                <a:cs typeface="Arial" pitchFamily="34" charset="0"/>
              </a:rPr>
              <a:t>Tablo adı ile belirtilen tablo içindeki tüm bilgiler koşulsuz olarak listelenecektir. SELECT sözcüğünü izleyen kısmında  “ </a:t>
            </a:r>
            <a:r>
              <a:rPr lang="tr-TR" sz="2000" b="1" dirty="0" smtClean="0">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 ” karakterinin bulunması, ilgili tablodaki bütün alan isimlerinin ve bu alanlardaki bilgilerin listelenmesini sağlayacaktır. FROM ifadesinden sonra ise kullanılacak tablo adı belirtilebilir.</a:t>
            </a:r>
          </a:p>
          <a:p>
            <a:pPr marL="0" lvl="0" indent="449263" algn="just" eaLnBrk="0" fontAlgn="base" hangingPunct="0">
              <a:spcBef>
                <a:spcPct val="0"/>
              </a:spcBef>
              <a:spcAft>
                <a:spcPct val="0"/>
              </a:spcAft>
              <a:buClrTx/>
              <a:buSzTx/>
              <a:buNone/>
            </a:pP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dirty="0" smtClean="0">
                <a:latin typeface="Arial" pitchFamily="34" charset="0"/>
                <a:ea typeface="Calibri" pitchFamily="34" charset="0"/>
                <a:cs typeface="Arial" pitchFamily="34" charset="0"/>
              </a:rPr>
              <a:t>	</a:t>
            </a:r>
            <a:r>
              <a:rPr lang="tr-TR" sz="2000" u="sng" dirty="0" smtClean="0">
                <a:latin typeface="Arial" pitchFamily="34" charset="0"/>
                <a:ea typeface="Calibri" pitchFamily="34" charset="0"/>
                <a:cs typeface="Arial" pitchFamily="34" charset="0"/>
              </a:rPr>
              <a:t>SELECT komutunun genel kullanımı;</a:t>
            </a: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dirty="0" smtClean="0">
                <a:latin typeface="Arial" pitchFamily="34" charset="0"/>
                <a:ea typeface="Calibri" pitchFamily="34" charset="0"/>
                <a:cs typeface="Arial" pitchFamily="34" charset="0"/>
              </a:rPr>
              <a:t>SELECT  [ DISTINCT | ALL ]  &lt; sütun (</a:t>
            </a:r>
            <a:r>
              <a:rPr lang="tr-TR" sz="2000" dirty="0" err="1" smtClean="0">
                <a:latin typeface="Arial" pitchFamily="34" charset="0"/>
                <a:ea typeface="Calibri" pitchFamily="34" charset="0"/>
                <a:cs typeface="Arial" pitchFamily="34" charset="0"/>
              </a:rPr>
              <a:t>lar</a:t>
            </a:r>
            <a:r>
              <a:rPr lang="tr-TR" sz="2000" dirty="0" smtClean="0">
                <a:latin typeface="Arial" pitchFamily="34" charset="0"/>
                <a:ea typeface="Calibri" pitchFamily="34" charset="0"/>
                <a:cs typeface="Arial" pitchFamily="34" charset="0"/>
              </a:rPr>
              <a:t>) &gt;  FROM  &lt;tablo adı (</a:t>
            </a:r>
            <a:r>
              <a:rPr lang="tr-TR" sz="2000" dirty="0" err="1" smtClean="0">
                <a:latin typeface="Arial" pitchFamily="34" charset="0"/>
                <a:ea typeface="Calibri" pitchFamily="34" charset="0"/>
                <a:cs typeface="Arial" pitchFamily="34" charset="0"/>
              </a:rPr>
              <a:t>lar</a:t>
            </a:r>
            <a:r>
              <a:rPr lang="tr-TR" sz="2000" dirty="0" smtClean="0">
                <a:latin typeface="Arial" pitchFamily="34" charset="0"/>
                <a:ea typeface="Calibri" pitchFamily="34" charset="0"/>
                <a:cs typeface="Arial" pitchFamily="34" charset="0"/>
              </a:rPr>
              <a:t>)&gt;</a:t>
            </a: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dirty="0" smtClean="0">
                <a:latin typeface="Arial" pitchFamily="34" charset="0"/>
                <a:ea typeface="Calibri" pitchFamily="34" charset="0"/>
                <a:cs typeface="Arial" pitchFamily="34" charset="0"/>
              </a:rPr>
              <a:t>[  WHERE          &lt; şart  (</a:t>
            </a:r>
            <a:r>
              <a:rPr lang="tr-TR" sz="2000" dirty="0" err="1" smtClean="0">
                <a:latin typeface="Arial" pitchFamily="34" charset="0"/>
                <a:ea typeface="Calibri" pitchFamily="34" charset="0"/>
                <a:cs typeface="Arial" pitchFamily="34" charset="0"/>
              </a:rPr>
              <a:t>lar</a:t>
            </a:r>
            <a:r>
              <a:rPr lang="tr-TR" sz="2000" dirty="0" smtClean="0">
                <a:latin typeface="Arial" pitchFamily="34" charset="0"/>
                <a:ea typeface="Calibri" pitchFamily="34" charset="0"/>
                <a:cs typeface="Arial" pitchFamily="34" charset="0"/>
              </a:rPr>
              <a:t>) &gt;   ]</a:t>
            </a: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dirty="0" smtClean="0">
                <a:latin typeface="Arial" pitchFamily="34" charset="0"/>
                <a:ea typeface="Calibri" pitchFamily="34" charset="0"/>
                <a:cs typeface="Arial" pitchFamily="34" charset="0"/>
              </a:rPr>
              <a:t>[   GROUP BY    &lt; sütun (</a:t>
            </a:r>
            <a:r>
              <a:rPr lang="tr-TR" sz="2000" dirty="0" err="1" smtClean="0">
                <a:latin typeface="Arial" pitchFamily="34" charset="0"/>
                <a:ea typeface="Calibri" pitchFamily="34" charset="0"/>
                <a:cs typeface="Arial" pitchFamily="34" charset="0"/>
              </a:rPr>
              <a:t>lar</a:t>
            </a:r>
            <a:r>
              <a:rPr lang="tr-TR" sz="2000" dirty="0" smtClean="0">
                <a:latin typeface="Arial" pitchFamily="34" charset="0"/>
                <a:ea typeface="Calibri" pitchFamily="34" charset="0"/>
                <a:cs typeface="Arial" pitchFamily="34" charset="0"/>
              </a:rPr>
              <a:t>) &gt; ]</a:t>
            </a: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dirty="0" smtClean="0">
                <a:latin typeface="Arial" pitchFamily="34" charset="0"/>
                <a:ea typeface="Calibri" pitchFamily="34" charset="0"/>
                <a:cs typeface="Arial" pitchFamily="34" charset="0"/>
              </a:rPr>
              <a:t>[   HAVING   &lt; grup kısıtlaması  &gt; ]</a:t>
            </a: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dirty="0" smtClean="0">
                <a:latin typeface="Arial" pitchFamily="34" charset="0"/>
                <a:ea typeface="Calibri" pitchFamily="34" charset="0"/>
                <a:cs typeface="Arial" pitchFamily="34" charset="0"/>
              </a:rPr>
              <a:t>[  ORDER BY  &lt;sütun  (</a:t>
            </a:r>
            <a:r>
              <a:rPr lang="tr-TR" sz="2000" dirty="0" err="1" smtClean="0">
                <a:latin typeface="Arial" pitchFamily="34" charset="0"/>
                <a:ea typeface="Calibri" pitchFamily="34" charset="0"/>
                <a:cs typeface="Arial" pitchFamily="34" charset="0"/>
              </a:rPr>
              <a:t>lar</a:t>
            </a:r>
            <a:r>
              <a:rPr lang="tr-TR" sz="2000" dirty="0" smtClean="0">
                <a:latin typeface="Arial" pitchFamily="34" charset="0"/>
                <a:ea typeface="Calibri" pitchFamily="34" charset="0"/>
                <a:cs typeface="Arial" pitchFamily="34" charset="0"/>
              </a:rPr>
              <a:t>)  [ASC |  DESC &gt; ]  ]</a:t>
            </a:r>
            <a:endParaRPr lang="tr-TR" sz="2000" dirty="0" smtClean="0">
              <a:latin typeface="Arial" pitchFamily="34" charset="0"/>
              <a:cs typeface="Arial" pitchFamily="34" charset="0"/>
            </a:endParaRPr>
          </a:p>
          <a:p>
            <a:endParaRPr lang="tr-TR"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251520" y="332656"/>
            <a:ext cx="8640960" cy="6264696"/>
          </a:xfrm>
          <a:solidFill>
            <a:schemeClr val="bg1"/>
          </a:solidFill>
        </p:spPr>
        <p:txBody>
          <a:bodyPr/>
          <a:lstStyle/>
          <a:p>
            <a:pPr marL="0" lvl="0" indent="449263" algn="just" fontAlgn="base">
              <a:spcBef>
                <a:spcPct val="0"/>
              </a:spcBef>
              <a:spcAft>
                <a:spcPct val="0"/>
              </a:spcAft>
              <a:buClrTx/>
              <a:buSzTx/>
              <a:buNone/>
            </a:pPr>
            <a:endParaRPr lang="tr-TR" sz="2000" b="1" dirty="0" smtClean="0">
              <a:latin typeface="Arial" pitchFamily="34" charset="0"/>
              <a:ea typeface="Calibri" pitchFamily="34" charset="0"/>
              <a:cs typeface="Arial" pitchFamily="34" charset="0"/>
            </a:endParaRPr>
          </a:p>
          <a:p>
            <a:pPr marL="0" lvl="0" indent="449263" algn="just" fontAlgn="base">
              <a:spcBef>
                <a:spcPct val="0"/>
              </a:spcBef>
              <a:spcAft>
                <a:spcPct val="0"/>
              </a:spcAft>
              <a:buClrTx/>
              <a:buSzTx/>
              <a:buNone/>
            </a:pPr>
            <a:r>
              <a:rPr lang="tr-TR" sz="2000" b="1" dirty="0" smtClean="0">
                <a:latin typeface="Arial" pitchFamily="34" charset="0"/>
                <a:ea typeface="Calibri" pitchFamily="34" charset="0"/>
                <a:cs typeface="Arial" pitchFamily="34" charset="0"/>
              </a:rPr>
              <a:t>Örnek:  </a:t>
            </a:r>
            <a:r>
              <a:rPr lang="tr-TR" sz="2000" dirty="0" err="1" smtClean="0">
                <a:latin typeface="Arial" pitchFamily="34" charset="0"/>
                <a:ea typeface="Calibri" pitchFamily="34" charset="0"/>
                <a:cs typeface="Arial" pitchFamily="34" charset="0"/>
              </a:rPr>
              <a:t>Ogrenci</a:t>
            </a:r>
            <a:r>
              <a:rPr lang="tr-TR" sz="2000" dirty="0" smtClean="0">
                <a:latin typeface="Arial" pitchFamily="34" charset="0"/>
                <a:ea typeface="Calibri" pitchFamily="34" charset="0"/>
                <a:cs typeface="Arial" pitchFamily="34" charset="0"/>
              </a:rPr>
              <a:t> tablosunun tüm verileri gösteren sorguyu yazınız.</a:t>
            </a: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dirty="0" smtClean="0">
                <a:solidFill>
                  <a:srgbClr val="0000FF"/>
                </a:solidFill>
                <a:latin typeface="Arial" pitchFamily="34" charset="0"/>
                <a:ea typeface="Calibri" pitchFamily="34" charset="0"/>
                <a:cs typeface="Arial" pitchFamily="34" charset="0"/>
              </a:rPr>
              <a:t>SELECT</a:t>
            </a:r>
            <a:r>
              <a:rPr lang="tr-TR" sz="2000" dirty="0" smtClean="0">
                <a:latin typeface="Arial" pitchFamily="34" charset="0"/>
                <a:ea typeface="Calibri" pitchFamily="34" charset="0"/>
                <a:cs typeface="Arial" pitchFamily="34" charset="0"/>
              </a:rPr>
              <a:t> </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FROM</a:t>
            </a:r>
            <a:r>
              <a:rPr lang="tr-TR" sz="2000" dirty="0" smtClean="0">
                <a:latin typeface="Arial" pitchFamily="34" charset="0"/>
                <a:ea typeface="Calibri" pitchFamily="34" charset="0"/>
                <a:cs typeface="Arial" pitchFamily="34" charset="0"/>
              </a:rPr>
              <a:t> </a:t>
            </a:r>
            <a:r>
              <a:rPr lang="tr-TR" sz="2000" dirty="0" err="1" smtClean="0">
                <a:latin typeface="Arial" pitchFamily="34" charset="0"/>
                <a:ea typeface="Calibri" pitchFamily="34" charset="0"/>
                <a:cs typeface="Arial" pitchFamily="34" charset="0"/>
              </a:rPr>
              <a:t>ogrenci</a:t>
            </a:r>
            <a:r>
              <a:rPr lang="tr-TR" sz="2000" dirty="0" smtClean="0">
                <a:latin typeface="Arial" pitchFamily="34" charset="0"/>
                <a:ea typeface="Calibri" pitchFamily="34" charset="0"/>
                <a:cs typeface="Arial" pitchFamily="34" charset="0"/>
              </a:rPr>
              <a:t>;</a:t>
            </a:r>
          </a:p>
          <a:p>
            <a:pPr marL="0" lvl="0" indent="449263" algn="just" eaLnBrk="0" fontAlgn="base" hangingPunct="0">
              <a:spcBef>
                <a:spcPct val="0"/>
              </a:spcBef>
              <a:spcAft>
                <a:spcPct val="0"/>
              </a:spcAft>
              <a:buClrTx/>
              <a:buSzTx/>
              <a:buNone/>
            </a:pP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b="1" dirty="0" smtClean="0">
                <a:latin typeface="Arial" pitchFamily="34" charset="0"/>
                <a:ea typeface="Calibri" pitchFamily="34" charset="0"/>
                <a:cs typeface="Arial" pitchFamily="34" charset="0"/>
              </a:rPr>
              <a:t>Örnek: </a:t>
            </a:r>
            <a:r>
              <a:rPr lang="tr-TR" sz="2000" dirty="0" err="1" smtClean="0">
                <a:latin typeface="Arial" pitchFamily="34" charset="0"/>
                <a:ea typeface="Calibri" pitchFamily="34" charset="0"/>
                <a:cs typeface="Arial" pitchFamily="34" charset="0"/>
              </a:rPr>
              <a:t>Ogrenci</a:t>
            </a:r>
            <a:r>
              <a:rPr lang="tr-TR" sz="2000" dirty="0" smtClean="0">
                <a:latin typeface="Arial" pitchFamily="34" charset="0"/>
                <a:ea typeface="Calibri" pitchFamily="34" charset="0"/>
                <a:cs typeface="Arial" pitchFamily="34" charset="0"/>
              </a:rPr>
              <a:t> tablosundaki sadece adi kolonundaki tüm verileri veren sorguyu yazınız.</a:t>
            </a: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dirty="0" smtClean="0">
                <a:solidFill>
                  <a:srgbClr val="0000FF"/>
                </a:solidFill>
                <a:latin typeface="Arial" pitchFamily="34" charset="0"/>
                <a:ea typeface="Calibri" pitchFamily="34" charset="0"/>
                <a:cs typeface="Arial" pitchFamily="34" charset="0"/>
              </a:rPr>
              <a:t>SELECT</a:t>
            </a:r>
            <a:r>
              <a:rPr lang="tr-TR" sz="2000" dirty="0" smtClean="0">
                <a:latin typeface="Arial" pitchFamily="34" charset="0"/>
                <a:ea typeface="Calibri" pitchFamily="34" charset="0"/>
                <a:cs typeface="Arial" pitchFamily="34" charset="0"/>
              </a:rPr>
              <a:t> adi </a:t>
            </a:r>
            <a:r>
              <a:rPr lang="tr-TR" sz="2000" dirty="0" smtClean="0">
                <a:solidFill>
                  <a:srgbClr val="0000FF"/>
                </a:solidFill>
                <a:latin typeface="Arial" pitchFamily="34" charset="0"/>
                <a:ea typeface="Calibri" pitchFamily="34" charset="0"/>
                <a:cs typeface="Arial" pitchFamily="34" charset="0"/>
              </a:rPr>
              <a:t>FROM</a:t>
            </a:r>
            <a:r>
              <a:rPr lang="tr-TR" sz="2000" dirty="0" smtClean="0">
                <a:latin typeface="Arial" pitchFamily="34" charset="0"/>
                <a:ea typeface="Calibri" pitchFamily="34" charset="0"/>
                <a:cs typeface="Arial" pitchFamily="34" charset="0"/>
              </a:rPr>
              <a:t> </a:t>
            </a:r>
            <a:r>
              <a:rPr lang="tr-TR" sz="2000" dirty="0" err="1" smtClean="0">
                <a:latin typeface="Arial" pitchFamily="34" charset="0"/>
                <a:ea typeface="Calibri" pitchFamily="34" charset="0"/>
                <a:cs typeface="Arial" pitchFamily="34" charset="0"/>
              </a:rPr>
              <a:t>ogrenci</a:t>
            </a:r>
            <a:r>
              <a:rPr lang="tr-TR" sz="2000" dirty="0" smtClean="0">
                <a:latin typeface="Arial" pitchFamily="34" charset="0"/>
                <a:ea typeface="Calibri" pitchFamily="34" charset="0"/>
                <a:cs typeface="Arial" pitchFamily="34" charset="0"/>
              </a:rPr>
              <a:t>;</a:t>
            </a:r>
          </a:p>
          <a:p>
            <a:pPr marL="0" lvl="0" indent="449263" algn="just" eaLnBrk="0" fontAlgn="base" hangingPunct="0">
              <a:spcBef>
                <a:spcPct val="0"/>
              </a:spcBef>
              <a:spcAft>
                <a:spcPct val="0"/>
              </a:spcAft>
              <a:buClrTx/>
              <a:buSzTx/>
              <a:buNone/>
            </a:pP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b="1" dirty="0" smtClean="0">
                <a:latin typeface="Arial" pitchFamily="34" charset="0"/>
                <a:ea typeface="Calibri" pitchFamily="34" charset="0"/>
                <a:cs typeface="Arial" pitchFamily="34" charset="0"/>
              </a:rPr>
              <a:t>Örnek: </a:t>
            </a:r>
            <a:r>
              <a:rPr lang="tr-TR" sz="2000" dirty="0" err="1" smtClean="0">
                <a:latin typeface="Arial" pitchFamily="34" charset="0"/>
                <a:ea typeface="Calibri" pitchFamily="34" charset="0"/>
                <a:cs typeface="Arial" pitchFamily="34" charset="0"/>
              </a:rPr>
              <a:t>Ogrenci</a:t>
            </a:r>
            <a:r>
              <a:rPr lang="tr-TR" sz="2000" dirty="0" smtClean="0">
                <a:latin typeface="Arial" pitchFamily="34" charset="0"/>
                <a:ea typeface="Calibri" pitchFamily="34" charset="0"/>
                <a:cs typeface="Arial" pitchFamily="34" charset="0"/>
              </a:rPr>
              <a:t> tablosundaki adi ve </a:t>
            </a:r>
            <a:r>
              <a:rPr lang="tr-TR" sz="2000" dirty="0" err="1" smtClean="0">
                <a:latin typeface="Arial" pitchFamily="34" charset="0"/>
                <a:ea typeface="Calibri" pitchFamily="34" charset="0"/>
                <a:cs typeface="Arial" pitchFamily="34" charset="0"/>
              </a:rPr>
              <a:t>soyadi</a:t>
            </a:r>
            <a:r>
              <a:rPr lang="tr-TR" sz="2000" dirty="0" smtClean="0">
                <a:latin typeface="Arial" pitchFamily="34" charset="0"/>
                <a:ea typeface="Calibri" pitchFamily="34" charset="0"/>
                <a:cs typeface="Arial" pitchFamily="34" charset="0"/>
              </a:rPr>
              <a:t> kolonundaki tüm verileri veren sorguyu yazınız.</a:t>
            </a: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dirty="0" smtClean="0">
                <a:solidFill>
                  <a:srgbClr val="0000FF"/>
                </a:solidFill>
                <a:latin typeface="Arial" pitchFamily="34" charset="0"/>
                <a:ea typeface="Calibri" pitchFamily="34" charset="0"/>
                <a:cs typeface="Arial" pitchFamily="34" charset="0"/>
              </a:rPr>
              <a:t>SELECT</a:t>
            </a:r>
            <a:r>
              <a:rPr lang="tr-TR" sz="2000" dirty="0" smtClean="0">
                <a:latin typeface="Arial" pitchFamily="34" charset="0"/>
                <a:ea typeface="Calibri" pitchFamily="34" charset="0"/>
                <a:cs typeface="Arial" pitchFamily="34" charset="0"/>
              </a:rPr>
              <a:t> adi</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 </a:t>
            </a:r>
            <a:r>
              <a:rPr lang="tr-TR" sz="2000" dirty="0" err="1" smtClean="0">
                <a:latin typeface="Arial" pitchFamily="34" charset="0"/>
                <a:ea typeface="Calibri" pitchFamily="34" charset="0"/>
                <a:cs typeface="Arial" pitchFamily="34" charset="0"/>
              </a:rPr>
              <a:t>soyadi</a:t>
            </a:r>
            <a:r>
              <a:rPr lang="tr-TR" sz="2000" dirty="0" smtClean="0">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FROM</a:t>
            </a:r>
            <a:r>
              <a:rPr lang="tr-TR" sz="2000" dirty="0" smtClean="0">
                <a:latin typeface="Arial" pitchFamily="34" charset="0"/>
                <a:ea typeface="Calibri" pitchFamily="34" charset="0"/>
                <a:cs typeface="Arial" pitchFamily="34" charset="0"/>
              </a:rPr>
              <a:t> </a:t>
            </a:r>
            <a:r>
              <a:rPr lang="tr-TR" sz="2000" dirty="0" err="1" smtClean="0">
                <a:latin typeface="Arial" pitchFamily="34" charset="0"/>
                <a:ea typeface="Calibri" pitchFamily="34" charset="0"/>
                <a:cs typeface="Arial" pitchFamily="34" charset="0"/>
              </a:rPr>
              <a:t>ogrenci</a:t>
            </a:r>
            <a:r>
              <a:rPr lang="tr-TR" sz="2000" dirty="0" smtClean="0">
                <a:latin typeface="Arial" pitchFamily="34" charset="0"/>
                <a:ea typeface="Calibri" pitchFamily="34" charset="0"/>
                <a:cs typeface="Arial" pitchFamily="34" charset="0"/>
              </a:rPr>
              <a:t>;</a:t>
            </a:r>
          </a:p>
          <a:p>
            <a:pPr marL="0" lvl="0" indent="449263" algn="just" eaLnBrk="0" fontAlgn="base" hangingPunct="0">
              <a:spcBef>
                <a:spcPct val="0"/>
              </a:spcBef>
              <a:spcAft>
                <a:spcPct val="0"/>
              </a:spcAft>
              <a:buClrTx/>
              <a:buSzTx/>
              <a:buNone/>
            </a:pP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b="1" dirty="0" smtClean="0">
                <a:latin typeface="Arial" pitchFamily="34" charset="0"/>
                <a:ea typeface="Calibri" pitchFamily="34" charset="0"/>
                <a:cs typeface="Arial" pitchFamily="34" charset="0"/>
              </a:rPr>
              <a:t>Örnek: </a:t>
            </a:r>
            <a:r>
              <a:rPr lang="tr-TR" sz="2000" dirty="0" smtClean="0">
                <a:latin typeface="Arial" pitchFamily="34" charset="0"/>
                <a:ea typeface="Calibri" pitchFamily="34" charset="0"/>
                <a:cs typeface="Arial" pitchFamily="34" charset="0"/>
              </a:rPr>
              <a:t>Dersler tablosundaki op_kod ve ders_adi kolonundaki tüm verileri veren sorguyu yazınız.</a:t>
            </a: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dirty="0" smtClean="0">
                <a:solidFill>
                  <a:srgbClr val="0000FF"/>
                </a:solidFill>
                <a:latin typeface="Arial" pitchFamily="34" charset="0"/>
                <a:ea typeface="Calibri" pitchFamily="34" charset="0"/>
                <a:cs typeface="Arial" pitchFamily="34" charset="0"/>
              </a:rPr>
              <a:t>SELECT</a:t>
            </a:r>
            <a:r>
              <a:rPr lang="tr-TR" sz="2000" dirty="0" smtClean="0">
                <a:latin typeface="Arial" pitchFamily="34" charset="0"/>
                <a:ea typeface="Calibri" pitchFamily="34" charset="0"/>
                <a:cs typeface="Arial" pitchFamily="34" charset="0"/>
              </a:rPr>
              <a:t> op_kod</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 ders_adi </a:t>
            </a:r>
            <a:r>
              <a:rPr lang="tr-TR" sz="2000" dirty="0" smtClean="0">
                <a:solidFill>
                  <a:srgbClr val="0000FF"/>
                </a:solidFill>
                <a:latin typeface="Arial" pitchFamily="34" charset="0"/>
                <a:ea typeface="Calibri" pitchFamily="34" charset="0"/>
                <a:cs typeface="Arial" pitchFamily="34" charset="0"/>
              </a:rPr>
              <a:t>FROM</a:t>
            </a:r>
            <a:r>
              <a:rPr lang="tr-TR" sz="2000" dirty="0" smtClean="0">
                <a:latin typeface="Arial" pitchFamily="34" charset="0"/>
                <a:ea typeface="Calibri" pitchFamily="34" charset="0"/>
                <a:cs typeface="Arial" pitchFamily="34" charset="0"/>
              </a:rPr>
              <a:t> dersler;</a:t>
            </a:r>
            <a:endParaRPr lang="tr-TR" sz="2000" dirty="0" smtClean="0">
              <a:latin typeface="Arial" pitchFamily="34" charset="0"/>
              <a:cs typeface="Arial" pitchFamily="34" charset="0"/>
            </a:endParaRPr>
          </a:p>
          <a:p>
            <a:endParaRPr lang="tr-T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39552" y="260648"/>
            <a:ext cx="8183880" cy="864096"/>
          </a:xfrm>
        </p:spPr>
        <p:txBody>
          <a:bodyPr>
            <a:normAutofit fontScale="90000"/>
          </a:bodyPr>
          <a:lstStyle/>
          <a:p>
            <a:r>
              <a:rPr lang="tr-TR" sz="3100" dirty="0" smtClean="0"/>
              <a:t>6.5.2.DISTINCT İFADESİ</a:t>
            </a:r>
            <a:r>
              <a:rPr lang="tr-TR" dirty="0" smtClean="0"/>
              <a:t/>
            </a:r>
            <a:br>
              <a:rPr lang="tr-TR" dirty="0" smtClean="0"/>
            </a:br>
            <a:endParaRPr lang="tr-TR" dirty="0"/>
          </a:p>
        </p:txBody>
      </p:sp>
      <p:sp>
        <p:nvSpPr>
          <p:cNvPr id="3" name="2 İçerik Yer Tutucusu"/>
          <p:cNvSpPr>
            <a:spLocks noGrp="1"/>
          </p:cNvSpPr>
          <p:nvPr>
            <p:ph idx="1"/>
          </p:nvPr>
        </p:nvSpPr>
        <p:spPr>
          <a:xfrm>
            <a:off x="467544" y="764704"/>
            <a:ext cx="8183880" cy="5472608"/>
          </a:xfrm>
        </p:spPr>
        <p:style>
          <a:lnRef idx="2">
            <a:schemeClr val="accent2"/>
          </a:lnRef>
          <a:fillRef idx="1">
            <a:schemeClr val="lt1"/>
          </a:fillRef>
          <a:effectRef idx="0">
            <a:schemeClr val="accent2"/>
          </a:effectRef>
          <a:fontRef idx="minor">
            <a:schemeClr val="dk1"/>
          </a:fontRef>
        </p:style>
        <p:txBody>
          <a:bodyPr/>
          <a:lstStyle/>
          <a:p>
            <a:pPr marL="0" lvl="0" indent="449263" algn="just" fontAlgn="base">
              <a:spcBef>
                <a:spcPct val="0"/>
              </a:spcBef>
              <a:spcAft>
                <a:spcPct val="0"/>
              </a:spcAft>
              <a:buClrTx/>
              <a:buSzTx/>
              <a:buNone/>
            </a:pPr>
            <a:r>
              <a:rPr lang="tr-TR" sz="2000" dirty="0" smtClean="0">
                <a:latin typeface="Arial" pitchFamily="34" charset="0"/>
                <a:ea typeface="Calibri" pitchFamily="34" charset="0"/>
                <a:cs typeface="Arial" pitchFamily="34" charset="0"/>
              </a:rPr>
              <a:t>Birbirleriyle aynı olan satırların, listeleme esnasında bir kez yazılmasını sağlayan ifadedir.</a:t>
            </a:r>
          </a:p>
          <a:p>
            <a:pPr marL="0" lvl="0" indent="449263" algn="just" fontAlgn="base">
              <a:spcBef>
                <a:spcPct val="0"/>
              </a:spcBef>
              <a:spcAft>
                <a:spcPct val="0"/>
              </a:spcAft>
              <a:buClrTx/>
              <a:buSzTx/>
              <a:buNone/>
            </a:pP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b="1" dirty="0" smtClean="0">
                <a:solidFill>
                  <a:srgbClr val="C00000"/>
                </a:solidFill>
                <a:latin typeface="Arial" pitchFamily="34" charset="0"/>
                <a:ea typeface="Calibri" pitchFamily="34" charset="0"/>
                <a:cs typeface="Arial" pitchFamily="34" charset="0"/>
              </a:rPr>
              <a:t>Örnek:</a:t>
            </a:r>
            <a:r>
              <a:rPr lang="tr-TR" sz="2000" dirty="0" smtClean="0">
                <a:solidFill>
                  <a:srgbClr val="C00000"/>
                </a:solidFill>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SELECT</a:t>
            </a:r>
            <a:r>
              <a:rPr lang="tr-TR" sz="2000" dirty="0" smtClean="0">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DISTINCT</a:t>
            </a:r>
            <a:r>
              <a:rPr lang="tr-TR" sz="2000" dirty="0" smtClean="0">
                <a:latin typeface="Arial" pitchFamily="34" charset="0"/>
                <a:ea typeface="Calibri" pitchFamily="34" charset="0"/>
                <a:cs typeface="Arial" pitchFamily="34" charset="0"/>
              </a:rPr>
              <a:t> adi </a:t>
            </a:r>
            <a:r>
              <a:rPr lang="tr-TR" sz="2000" dirty="0" smtClean="0">
                <a:solidFill>
                  <a:srgbClr val="0000FF"/>
                </a:solidFill>
                <a:latin typeface="Arial" pitchFamily="34" charset="0"/>
                <a:ea typeface="Calibri" pitchFamily="34" charset="0"/>
                <a:cs typeface="Arial" pitchFamily="34" charset="0"/>
              </a:rPr>
              <a:t>FROM</a:t>
            </a:r>
            <a:r>
              <a:rPr lang="tr-TR" sz="2000" dirty="0" smtClean="0">
                <a:latin typeface="Arial" pitchFamily="34" charset="0"/>
                <a:ea typeface="Calibri" pitchFamily="34" charset="0"/>
                <a:cs typeface="Arial" pitchFamily="34" charset="0"/>
              </a:rPr>
              <a:t> </a:t>
            </a:r>
            <a:r>
              <a:rPr lang="tr-TR" sz="2000" dirty="0" err="1" smtClean="0">
                <a:latin typeface="Arial" pitchFamily="34" charset="0"/>
                <a:ea typeface="Calibri" pitchFamily="34" charset="0"/>
                <a:cs typeface="Arial" pitchFamily="34" charset="0"/>
              </a:rPr>
              <a:t>ogrenci</a:t>
            </a:r>
            <a:r>
              <a:rPr lang="tr-TR" sz="2000" dirty="0" smtClean="0">
                <a:latin typeface="Arial" pitchFamily="34" charset="0"/>
                <a:ea typeface="Calibri" pitchFamily="34" charset="0"/>
                <a:cs typeface="Arial" pitchFamily="34" charset="0"/>
              </a:rPr>
              <a:t> komutu ne işe yarar.</a:t>
            </a:r>
          </a:p>
          <a:p>
            <a:pPr marL="0" lvl="0" indent="449263" algn="just" eaLnBrk="0" fontAlgn="base" hangingPunct="0">
              <a:spcBef>
                <a:spcPct val="0"/>
              </a:spcBef>
              <a:spcAft>
                <a:spcPct val="0"/>
              </a:spcAft>
              <a:buClrTx/>
              <a:buSzTx/>
              <a:buNone/>
            </a:pP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dirty="0" smtClean="0">
                <a:latin typeface="Arial" pitchFamily="34" charset="0"/>
                <a:ea typeface="Calibri" pitchFamily="34" charset="0"/>
                <a:cs typeface="Arial" pitchFamily="34" charset="0"/>
              </a:rPr>
              <a:t>Öğrenci tablosunda adı aynı olan kişilerden sadece bir tanesi listelenir.</a:t>
            </a:r>
          </a:p>
          <a:p>
            <a:pPr marL="0" lvl="0" indent="449263" algn="just" eaLnBrk="0" fontAlgn="base" hangingPunct="0">
              <a:spcBef>
                <a:spcPct val="0"/>
              </a:spcBef>
              <a:spcAft>
                <a:spcPct val="0"/>
              </a:spcAft>
              <a:buClrTx/>
              <a:buSzTx/>
              <a:buNone/>
            </a:pP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b="1" dirty="0" smtClean="0">
                <a:solidFill>
                  <a:srgbClr val="C00000"/>
                </a:solidFill>
                <a:latin typeface="Arial" pitchFamily="34" charset="0"/>
                <a:ea typeface="Calibri" pitchFamily="34" charset="0"/>
                <a:cs typeface="Arial" pitchFamily="34" charset="0"/>
              </a:rPr>
              <a:t>Örnek: </a:t>
            </a:r>
            <a:r>
              <a:rPr lang="tr-TR" sz="2000" dirty="0" smtClean="0">
                <a:solidFill>
                  <a:srgbClr val="0000FF"/>
                </a:solidFill>
                <a:latin typeface="Arial" pitchFamily="34" charset="0"/>
                <a:ea typeface="Calibri" pitchFamily="34" charset="0"/>
                <a:cs typeface="Arial" pitchFamily="34" charset="0"/>
              </a:rPr>
              <a:t>SELECT DISTINCT </a:t>
            </a:r>
            <a:r>
              <a:rPr lang="tr-TR" sz="2000" dirty="0" err="1" smtClean="0">
                <a:latin typeface="Arial" pitchFamily="34" charset="0"/>
                <a:ea typeface="Calibri" pitchFamily="34" charset="0"/>
                <a:cs typeface="Arial" pitchFamily="34" charset="0"/>
              </a:rPr>
              <a:t>yasi</a:t>
            </a:r>
            <a:r>
              <a:rPr lang="tr-TR" sz="2000" dirty="0" smtClean="0">
                <a:latin typeface="Arial" pitchFamily="34" charset="0"/>
                <a:ea typeface="Calibri" pitchFamily="34" charset="0"/>
                <a:cs typeface="Arial" pitchFamily="34" charset="0"/>
              </a:rPr>
              <a:t>, bolumu </a:t>
            </a:r>
            <a:r>
              <a:rPr lang="tr-TR" sz="2000" dirty="0" smtClean="0">
                <a:solidFill>
                  <a:srgbClr val="0000FF"/>
                </a:solidFill>
                <a:latin typeface="Arial" pitchFamily="34" charset="0"/>
                <a:ea typeface="Calibri" pitchFamily="34" charset="0"/>
                <a:cs typeface="Arial" pitchFamily="34" charset="0"/>
              </a:rPr>
              <a:t>FROM</a:t>
            </a:r>
            <a:r>
              <a:rPr lang="tr-TR" sz="2000" dirty="0" smtClean="0">
                <a:latin typeface="Arial" pitchFamily="34" charset="0"/>
                <a:ea typeface="Calibri" pitchFamily="34" charset="0"/>
                <a:cs typeface="Arial" pitchFamily="34" charset="0"/>
              </a:rPr>
              <a:t> </a:t>
            </a:r>
            <a:r>
              <a:rPr lang="tr-TR" sz="2000" dirty="0" err="1" smtClean="0">
                <a:latin typeface="Arial" pitchFamily="34" charset="0"/>
                <a:ea typeface="Calibri" pitchFamily="34" charset="0"/>
                <a:cs typeface="Arial" pitchFamily="34" charset="0"/>
              </a:rPr>
              <a:t>businif</a:t>
            </a:r>
            <a:r>
              <a:rPr lang="tr-TR" sz="2000" dirty="0" smtClean="0">
                <a:latin typeface="Arial" pitchFamily="34" charset="0"/>
                <a:ea typeface="Calibri" pitchFamily="34" charset="0"/>
                <a:cs typeface="Arial" pitchFamily="34" charset="0"/>
              </a:rPr>
              <a:t> komutu ne işe yarar.</a:t>
            </a:r>
          </a:p>
          <a:p>
            <a:pPr marL="0" lvl="0" indent="449263" algn="just" eaLnBrk="0" fontAlgn="base" hangingPunct="0">
              <a:spcBef>
                <a:spcPct val="0"/>
              </a:spcBef>
              <a:spcAft>
                <a:spcPct val="0"/>
              </a:spcAft>
              <a:buClrTx/>
              <a:buSzTx/>
              <a:buNone/>
            </a:pP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dirty="0" smtClean="0">
                <a:latin typeface="Arial" pitchFamily="34" charset="0"/>
                <a:ea typeface="Calibri" pitchFamily="34" charset="0"/>
                <a:cs typeface="Arial" pitchFamily="34" charset="0"/>
              </a:rPr>
              <a:t>Bu </a:t>
            </a:r>
            <a:r>
              <a:rPr lang="tr-TR" sz="2000" dirty="0" err="1" smtClean="0">
                <a:latin typeface="Arial" pitchFamily="34" charset="0"/>
                <a:ea typeface="Calibri" pitchFamily="34" charset="0"/>
                <a:cs typeface="Arial" pitchFamily="34" charset="0"/>
              </a:rPr>
              <a:t>sinif</a:t>
            </a:r>
            <a:r>
              <a:rPr lang="tr-TR" sz="2000" dirty="0" smtClean="0">
                <a:latin typeface="Arial" pitchFamily="34" charset="0"/>
                <a:ea typeface="Calibri" pitchFamily="34" charset="0"/>
                <a:cs typeface="Arial" pitchFamily="34" charset="0"/>
              </a:rPr>
              <a:t> tablosunda yaşı aynı olan kişilerden sadece bir tanesini ve bölümünü listeler.</a:t>
            </a:r>
          </a:p>
          <a:p>
            <a:pPr marL="0" lvl="0" indent="449263" algn="just" eaLnBrk="0" fontAlgn="base" hangingPunct="0">
              <a:spcBef>
                <a:spcPct val="0"/>
              </a:spcBef>
              <a:spcAft>
                <a:spcPct val="0"/>
              </a:spcAft>
              <a:buClrTx/>
              <a:buSzTx/>
              <a:buNone/>
            </a:pPr>
            <a:endParaRPr lang="tr-TR" sz="20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251520" y="332656"/>
            <a:ext cx="8640960" cy="6264696"/>
          </a:xfrm>
          <a:solidFill>
            <a:schemeClr val="bg1"/>
          </a:solidFill>
        </p:spPr>
        <p:txBody>
          <a:bodyPr/>
          <a:lstStyle/>
          <a:p>
            <a:pPr marL="0" lvl="0" indent="449263" fontAlgn="base">
              <a:spcBef>
                <a:spcPct val="0"/>
              </a:spcBef>
              <a:spcAft>
                <a:spcPct val="0"/>
              </a:spcAft>
              <a:buClrTx/>
              <a:buSzTx/>
              <a:buNone/>
            </a:pPr>
            <a:r>
              <a:rPr lang="tr-TR" sz="2000" b="1" dirty="0" smtClean="0">
                <a:solidFill>
                  <a:srgbClr val="C00000"/>
                </a:solidFill>
                <a:latin typeface="Arial" pitchFamily="34" charset="0"/>
                <a:ea typeface="Calibri" pitchFamily="34" charset="0"/>
                <a:cs typeface="Arial" pitchFamily="34" charset="0"/>
              </a:rPr>
              <a:t>Örnek: </a:t>
            </a:r>
            <a:r>
              <a:rPr lang="tr-TR" sz="2000" dirty="0" smtClean="0">
                <a:latin typeface="Arial" pitchFamily="34" charset="0"/>
                <a:ea typeface="Calibri" pitchFamily="34" charset="0"/>
                <a:cs typeface="Arial" pitchFamily="34" charset="0"/>
              </a:rPr>
              <a:t>Notlar tablosunda op_kod aynı olanlardan sadece bir tanesini listeleyen sorgu ve çıktısını yazınız. (Okul projesine göre)</a:t>
            </a: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sz="2000" dirty="0" smtClean="0">
                <a:solidFill>
                  <a:srgbClr val="0000FF"/>
                </a:solidFill>
                <a:latin typeface="Arial" pitchFamily="34" charset="0"/>
                <a:ea typeface="Calibri" pitchFamily="34" charset="0"/>
                <a:cs typeface="Arial" pitchFamily="34" charset="0"/>
              </a:rPr>
              <a:t>select</a:t>
            </a:r>
            <a:r>
              <a:rPr lang="tr-TR" sz="2000" dirty="0" smtClean="0">
                <a:latin typeface="Arial" pitchFamily="34" charset="0"/>
                <a:ea typeface="Calibri" pitchFamily="34" charset="0"/>
                <a:cs typeface="Arial" pitchFamily="34" charset="0"/>
              </a:rPr>
              <a:t> </a:t>
            </a:r>
            <a:r>
              <a:rPr lang="tr-TR" sz="2000" dirty="0" err="1" smtClean="0">
                <a:solidFill>
                  <a:srgbClr val="0000FF"/>
                </a:solidFill>
                <a:latin typeface="Arial" pitchFamily="34" charset="0"/>
                <a:ea typeface="Calibri" pitchFamily="34" charset="0"/>
                <a:cs typeface="Arial" pitchFamily="34" charset="0"/>
              </a:rPr>
              <a:t>distinct</a:t>
            </a:r>
            <a:r>
              <a:rPr lang="tr-TR" sz="2000" dirty="0" smtClean="0">
                <a:latin typeface="Arial" pitchFamily="34" charset="0"/>
                <a:ea typeface="Calibri" pitchFamily="34" charset="0"/>
                <a:cs typeface="Arial" pitchFamily="34" charset="0"/>
              </a:rPr>
              <a:t> op_kod </a:t>
            </a:r>
            <a:r>
              <a:rPr lang="tr-TR" sz="2000" dirty="0" smtClean="0">
                <a:solidFill>
                  <a:srgbClr val="0000FF"/>
                </a:solidFill>
                <a:latin typeface="Arial" pitchFamily="34" charset="0"/>
                <a:ea typeface="Calibri" pitchFamily="34" charset="0"/>
                <a:cs typeface="Arial" pitchFamily="34" charset="0"/>
              </a:rPr>
              <a:t>from</a:t>
            </a:r>
            <a:r>
              <a:rPr lang="tr-TR" sz="2000" dirty="0" smtClean="0">
                <a:latin typeface="Arial" pitchFamily="34" charset="0"/>
                <a:ea typeface="Calibri" pitchFamily="34" charset="0"/>
                <a:cs typeface="Arial" pitchFamily="34" charset="0"/>
              </a:rPr>
              <a:t> notlar</a:t>
            </a:r>
            <a:endParaRPr lang="tr-TR" sz="2000" dirty="0" smtClean="0">
              <a:latin typeface="Arial" pitchFamily="34" charset="0"/>
              <a:cs typeface="Arial" pitchFamily="34" charset="0"/>
            </a:endParaRPr>
          </a:p>
          <a:p>
            <a:endParaRPr lang="tr-TR" dirty="0" smtClean="0"/>
          </a:p>
          <a:p>
            <a:endParaRPr lang="tr-TR" dirty="0" smtClean="0"/>
          </a:p>
          <a:p>
            <a:endParaRPr lang="tr-TR" dirty="0" smtClean="0"/>
          </a:p>
          <a:p>
            <a:endParaRPr lang="tr-TR" dirty="0" smtClean="0"/>
          </a:p>
          <a:p>
            <a:pPr marL="0" lvl="0" indent="0" algn="just" fontAlgn="base">
              <a:spcBef>
                <a:spcPct val="0"/>
              </a:spcBef>
              <a:spcAft>
                <a:spcPct val="0"/>
              </a:spcAft>
              <a:buClrTx/>
              <a:buSzTx/>
              <a:buNone/>
            </a:pPr>
            <a:endParaRPr lang="tr-TR" sz="1100" b="1" dirty="0" smtClean="0">
              <a:latin typeface="Times New Roman" pitchFamily="18" charset="0"/>
              <a:ea typeface="Calibri" pitchFamily="34" charset="0"/>
              <a:cs typeface="Times New Roman" pitchFamily="18" charset="0"/>
            </a:endParaRPr>
          </a:p>
          <a:p>
            <a:pPr marL="0" lvl="0" indent="0" algn="just" fontAlgn="base">
              <a:spcBef>
                <a:spcPct val="0"/>
              </a:spcBef>
              <a:spcAft>
                <a:spcPct val="0"/>
              </a:spcAft>
              <a:buClrTx/>
              <a:buSzTx/>
              <a:buNone/>
            </a:pPr>
            <a:r>
              <a:rPr lang="tr-TR" sz="1100" b="1" dirty="0" smtClean="0">
                <a:solidFill>
                  <a:srgbClr val="C00000"/>
                </a:solidFill>
                <a:latin typeface="Times New Roman" pitchFamily="18" charset="0"/>
                <a:ea typeface="Calibri" pitchFamily="34" charset="0"/>
                <a:cs typeface="Times New Roman" pitchFamily="18" charset="0"/>
              </a:rPr>
              <a:t>              </a:t>
            </a:r>
            <a:r>
              <a:rPr lang="tr-TR" sz="2000" b="1" dirty="0" smtClean="0">
                <a:solidFill>
                  <a:srgbClr val="C00000"/>
                </a:solidFill>
                <a:latin typeface="Times New Roman" pitchFamily="18" charset="0"/>
                <a:ea typeface="Calibri" pitchFamily="34" charset="0"/>
                <a:cs typeface="Times New Roman" pitchFamily="18" charset="0"/>
              </a:rPr>
              <a:t>Örnek:</a:t>
            </a:r>
            <a:endParaRPr lang="tr-TR" sz="2000" dirty="0" smtClean="0">
              <a:solidFill>
                <a:srgbClr val="C00000"/>
              </a:solidFill>
              <a:latin typeface="Arial" pitchFamily="34" charset="0"/>
              <a:cs typeface="Arial" pitchFamily="34" charset="0"/>
            </a:endParaRPr>
          </a:p>
          <a:p>
            <a:pPr marL="0" lvl="0" indent="0" algn="just" eaLnBrk="0" fontAlgn="base" hangingPunct="0">
              <a:spcBef>
                <a:spcPct val="0"/>
              </a:spcBef>
              <a:spcAft>
                <a:spcPct val="0"/>
              </a:spcAft>
              <a:buClrTx/>
              <a:buSzTx/>
              <a:buNone/>
            </a:pPr>
            <a:r>
              <a:rPr lang="tr-TR" sz="1100" dirty="0" smtClean="0">
                <a:latin typeface="Times New Roman" pitchFamily="18" charset="0"/>
                <a:ea typeface="Calibri" pitchFamily="34" charset="0"/>
                <a:cs typeface="Times New Roman" pitchFamily="18" charset="0"/>
              </a:rPr>
              <a:t>			</a:t>
            </a:r>
          </a:p>
          <a:p>
            <a:pPr marL="0" lvl="0" indent="0" algn="just" eaLnBrk="0" fontAlgn="base" hangingPunct="0">
              <a:spcBef>
                <a:spcPct val="0"/>
              </a:spcBef>
              <a:spcAft>
                <a:spcPct val="0"/>
              </a:spcAft>
              <a:buClrTx/>
              <a:buSzTx/>
              <a:buNone/>
            </a:pPr>
            <a:r>
              <a:rPr lang="tr-TR" sz="1100" dirty="0" smtClean="0">
                <a:latin typeface="Times New Roman" pitchFamily="18" charset="0"/>
                <a:ea typeface="Calibri" pitchFamily="34" charset="0"/>
                <a:cs typeface="Times New Roman" pitchFamily="18" charset="0"/>
              </a:rPr>
              <a:t>			</a:t>
            </a:r>
            <a:r>
              <a:rPr lang="tr-TR" sz="2000" dirty="0" smtClean="0">
                <a:latin typeface="Arial" pitchFamily="34" charset="0"/>
                <a:ea typeface="Calibri" pitchFamily="34" charset="0"/>
                <a:cs typeface="Arial" pitchFamily="34" charset="0"/>
              </a:rPr>
              <a:t>Yandaki tabloya göre</a:t>
            </a:r>
            <a:r>
              <a:rPr lang="tr-TR" sz="2000" b="1" dirty="0" smtClean="0">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Select DISTINCT </a:t>
            </a:r>
            <a:r>
              <a:rPr lang="tr-TR" sz="2000" dirty="0" smtClean="0">
                <a:latin typeface="Arial" pitchFamily="34" charset="0"/>
                <a:ea typeface="Calibri" pitchFamily="34" charset="0"/>
                <a:cs typeface="Arial" pitchFamily="34" charset="0"/>
              </a:rPr>
              <a:t>Adi </a:t>
            </a:r>
            <a:r>
              <a:rPr lang="tr-TR" sz="2000" dirty="0" smtClean="0">
                <a:solidFill>
                  <a:srgbClr val="0000FF"/>
                </a:solidFill>
                <a:latin typeface="Arial" pitchFamily="34" charset="0"/>
                <a:ea typeface="Calibri" pitchFamily="34" charset="0"/>
                <a:cs typeface="Arial" pitchFamily="34" charset="0"/>
              </a:rPr>
              <a:t>from </a:t>
            </a:r>
            <a:r>
              <a:rPr lang="tr-TR" sz="2000" dirty="0" smtClean="0">
                <a:latin typeface="Arial" pitchFamily="34" charset="0"/>
                <a:ea typeface="Calibri" pitchFamily="34" charset="0"/>
                <a:cs typeface="Arial" pitchFamily="34" charset="0"/>
              </a:rPr>
              <a:t>				</a:t>
            </a:r>
            <a:r>
              <a:rPr lang="tr-TR" sz="2000" dirty="0" err="1" smtClean="0">
                <a:latin typeface="Arial" pitchFamily="34" charset="0"/>
                <a:ea typeface="Calibri" pitchFamily="34" charset="0"/>
                <a:cs typeface="Arial" pitchFamily="34" charset="0"/>
              </a:rPr>
              <a:t>ogrenci</a:t>
            </a:r>
            <a:r>
              <a:rPr lang="tr-TR" sz="2000" dirty="0" smtClean="0">
                <a:latin typeface="Arial" pitchFamily="34" charset="0"/>
                <a:ea typeface="Calibri" pitchFamily="34" charset="0"/>
                <a:cs typeface="Arial" pitchFamily="34" charset="0"/>
              </a:rPr>
              <a:t> sorgusunun çıktısını yazınız.</a:t>
            </a:r>
            <a:endParaRPr lang="tr-TR" sz="2000" dirty="0" smtClean="0">
              <a:latin typeface="Arial" pitchFamily="34" charset="0"/>
              <a:cs typeface="Arial" pitchFamily="34" charset="0"/>
            </a:endParaRPr>
          </a:p>
          <a:p>
            <a:pPr lvl="8"/>
            <a:endParaRPr lang="tr-TR" sz="2000" dirty="0" smtClean="0"/>
          </a:p>
          <a:p>
            <a:endParaRPr lang="tr-TR" dirty="0"/>
          </a:p>
        </p:txBody>
      </p:sp>
      <p:pic>
        <p:nvPicPr>
          <p:cNvPr id="30724" name="Picture 4" descr="Ekran Alıntısı"/>
          <p:cNvPicPr>
            <a:picLocks noChangeAspect="1" noChangeArrowheads="1"/>
          </p:cNvPicPr>
          <p:nvPr/>
        </p:nvPicPr>
        <p:blipFill>
          <a:blip r:embed="rId2" cstate="print"/>
          <a:srcRect/>
          <a:stretch>
            <a:fillRect/>
          </a:stretch>
        </p:blipFill>
        <p:spPr bwMode="auto">
          <a:xfrm>
            <a:off x="1187624" y="1556792"/>
            <a:ext cx="1800200" cy="1872208"/>
          </a:xfrm>
          <a:prstGeom prst="rect">
            <a:avLst/>
          </a:prstGeom>
          <a:noFill/>
        </p:spPr>
      </p:pic>
      <p:graphicFrame>
        <p:nvGraphicFramePr>
          <p:cNvPr id="9" name="8 Tablo"/>
          <p:cNvGraphicFramePr>
            <a:graphicFrameLocks noGrp="1"/>
          </p:cNvGraphicFramePr>
          <p:nvPr/>
        </p:nvGraphicFramePr>
        <p:xfrm>
          <a:off x="755576" y="3861048"/>
          <a:ext cx="2160240" cy="2194560"/>
        </p:xfrm>
        <a:graphic>
          <a:graphicData uri="http://schemas.openxmlformats.org/drawingml/2006/table">
            <a:tbl>
              <a:tblPr firstRow="1">
                <a:tableStyleId>{69C7853C-536D-4A76-A0AE-DD22124D55A5}</a:tableStyleId>
              </a:tblPr>
              <a:tblGrid>
                <a:gridCol w="1001020"/>
                <a:gridCol w="1159220"/>
              </a:tblGrid>
              <a:tr h="267458">
                <a:tc>
                  <a:txBody>
                    <a:bodyPr/>
                    <a:lstStyle/>
                    <a:p>
                      <a:pPr algn="l">
                        <a:lnSpc>
                          <a:spcPct val="150000"/>
                        </a:lnSpc>
                        <a:spcBef>
                          <a:spcPts val="600"/>
                        </a:spcBef>
                        <a:spcAft>
                          <a:spcPts val="600"/>
                        </a:spcAft>
                      </a:pPr>
                      <a:r>
                        <a:rPr lang="tr-TR" sz="1600" dirty="0">
                          <a:latin typeface="Arial" pitchFamily="34" charset="0"/>
                          <a:cs typeface="Arial" pitchFamily="34" charset="0"/>
                        </a:rPr>
                        <a:t>Adi</a:t>
                      </a:r>
                      <a:endParaRPr lang="tr-TR" sz="1600" b="1" dirty="0">
                        <a:latin typeface="Arial" pitchFamily="34" charset="0"/>
                        <a:ea typeface="Calibri"/>
                        <a:cs typeface="Arial" pitchFamily="34" charset="0"/>
                      </a:endParaRPr>
                    </a:p>
                  </a:txBody>
                  <a:tcPr marL="68580" marR="68580" marT="0" marB="0" anchor="ctr"/>
                </a:tc>
                <a:tc>
                  <a:txBody>
                    <a:bodyPr/>
                    <a:lstStyle/>
                    <a:p>
                      <a:pPr algn="just">
                        <a:lnSpc>
                          <a:spcPct val="150000"/>
                        </a:lnSpc>
                        <a:spcBef>
                          <a:spcPts val="600"/>
                        </a:spcBef>
                        <a:spcAft>
                          <a:spcPts val="600"/>
                        </a:spcAft>
                      </a:pPr>
                      <a:r>
                        <a:rPr lang="tr-TR" sz="1600" dirty="0" err="1">
                          <a:latin typeface="Arial" pitchFamily="34" charset="0"/>
                          <a:cs typeface="Arial" pitchFamily="34" charset="0"/>
                        </a:rPr>
                        <a:t>Soyadi</a:t>
                      </a:r>
                      <a:endParaRPr lang="tr-TR" sz="1600" b="1" dirty="0">
                        <a:latin typeface="Arial" pitchFamily="34" charset="0"/>
                        <a:ea typeface="Calibri"/>
                        <a:cs typeface="Arial" pitchFamily="34" charset="0"/>
                      </a:endParaRPr>
                    </a:p>
                  </a:txBody>
                  <a:tcPr marL="68580" marR="68580" marT="0" marB="0" anchor="ctr"/>
                </a:tc>
              </a:tr>
              <a:tr h="267458">
                <a:tc>
                  <a:txBody>
                    <a:bodyPr/>
                    <a:lstStyle/>
                    <a:p>
                      <a:pPr algn="l">
                        <a:lnSpc>
                          <a:spcPct val="150000"/>
                        </a:lnSpc>
                        <a:spcBef>
                          <a:spcPts val="600"/>
                        </a:spcBef>
                        <a:spcAft>
                          <a:spcPts val="600"/>
                        </a:spcAft>
                      </a:pPr>
                      <a:r>
                        <a:rPr lang="tr-TR" sz="1600">
                          <a:latin typeface="Arial" pitchFamily="34" charset="0"/>
                          <a:cs typeface="Arial" pitchFamily="34" charset="0"/>
                        </a:rPr>
                        <a:t>Sibel</a:t>
                      </a:r>
                      <a:endParaRPr lang="tr-TR" sz="1600">
                        <a:latin typeface="Arial" pitchFamily="34" charset="0"/>
                        <a:ea typeface="Calibri"/>
                        <a:cs typeface="Arial" pitchFamily="34" charset="0"/>
                      </a:endParaRPr>
                    </a:p>
                  </a:txBody>
                  <a:tcPr marL="68580" marR="68580" marT="0" marB="0" anchor="ctr"/>
                </a:tc>
                <a:tc>
                  <a:txBody>
                    <a:bodyPr/>
                    <a:lstStyle/>
                    <a:p>
                      <a:pPr algn="l">
                        <a:lnSpc>
                          <a:spcPct val="150000"/>
                        </a:lnSpc>
                        <a:spcBef>
                          <a:spcPts val="600"/>
                        </a:spcBef>
                        <a:spcAft>
                          <a:spcPts val="600"/>
                        </a:spcAft>
                      </a:pPr>
                      <a:r>
                        <a:rPr lang="tr-TR" sz="1600">
                          <a:latin typeface="Arial" pitchFamily="34" charset="0"/>
                          <a:cs typeface="Arial" pitchFamily="34" charset="0"/>
                        </a:rPr>
                        <a:t>Tanyol</a:t>
                      </a:r>
                      <a:endParaRPr lang="tr-TR" sz="1600">
                        <a:latin typeface="Arial" pitchFamily="34" charset="0"/>
                        <a:ea typeface="Calibri"/>
                        <a:cs typeface="Arial" pitchFamily="34" charset="0"/>
                      </a:endParaRPr>
                    </a:p>
                  </a:txBody>
                  <a:tcPr marL="68580" marR="68580" marT="0" marB="0" anchor="ctr"/>
                </a:tc>
              </a:tr>
              <a:tr h="267458">
                <a:tc>
                  <a:txBody>
                    <a:bodyPr/>
                    <a:lstStyle/>
                    <a:p>
                      <a:pPr algn="l">
                        <a:lnSpc>
                          <a:spcPct val="150000"/>
                        </a:lnSpc>
                        <a:spcBef>
                          <a:spcPts val="600"/>
                        </a:spcBef>
                        <a:spcAft>
                          <a:spcPts val="600"/>
                        </a:spcAft>
                      </a:pPr>
                      <a:r>
                        <a:rPr lang="tr-TR" sz="1600">
                          <a:latin typeface="Arial" pitchFamily="34" charset="0"/>
                          <a:cs typeface="Arial" pitchFamily="34" charset="0"/>
                        </a:rPr>
                        <a:t>Gülşah</a:t>
                      </a:r>
                      <a:endParaRPr lang="tr-TR" sz="1600">
                        <a:latin typeface="Arial" pitchFamily="34" charset="0"/>
                        <a:ea typeface="Calibri"/>
                        <a:cs typeface="Arial" pitchFamily="34" charset="0"/>
                      </a:endParaRPr>
                    </a:p>
                  </a:txBody>
                  <a:tcPr marL="68580" marR="68580" marT="0" marB="0" anchor="ctr"/>
                </a:tc>
                <a:tc>
                  <a:txBody>
                    <a:bodyPr/>
                    <a:lstStyle/>
                    <a:p>
                      <a:pPr algn="l">
                        <a:lnSpc>
                          <a:spcPct val="150000"/>
                        </a:lnSpc>
                        <a:spcBef>
                          <a:spcPts val="600"/>
                        </a:spcBef>
                        <a:spcAft>
                          <a:spcPts val="600"/>
                        </a:spcAft>
                      </a:pPr>
                      <a:r>
                        <a:rPr lang="tr-TR" sz="1600" dirty="0">
                          <a:latin typeface="Arial" pitchFamily="34" charset="0"/>
                          <a:cs typeface="Arial" pitchFamily="34" charset="0"/>
                        </a:rPr>
                        <a:t>Yonar</a:t>
                      </a:r>
                      <a:endParaRPr lang="tr-TR" sz="1600" dirty="0">
                        <a:latin typeface="Arial" pitchFamily="34" charset="0"/>
                        <a:ea typeface="Calibri"/>
                        <a:cs typeface="Arial" pitchFamily="34" charset="0"/>
                      </a:endParaRPr>
                    </a:p>
                  </a:txBody>
                  <a:tcPr marL="68580" marR="68580" marT="0" marB="0" anchor="ctr"/>
                </a:tc>
              </a:tr>
              <a:tr h="267458">
                <a:tc>
                  <a:txBody>
                    <a:bodyPr/>
                    <a:lstStyle/>
                    <a:p>
                      <a:pPr algn="l">
                        <a:lnSpc>
                          <a:spcPct val="150000"/>
                        </a:lnSpc>
                        <a:spcBef>
                          <a:spcPts val="600"/>
                        </a:spcBef>
                        <a:spcAft>
                          <a:spcPts val="600"/>
                        </a:spcAft>
                      </a:pPr>
                      <a:r>
                        <a:rPr lang="tr-TR" sz="1600">
                          <a:latin typeface="Arial" pitchFamily="34" charset="0"/>
                          <a:cs typeface="Arial" pitchFamily="34" charset="0"/>
                        </a:rPr>
                        <a:t>Demet</a:t>
                      </a:r>
                      <a:endParaRPr lang="tr-TR" sz="1600">
                        <a:latin typeface="Arial" pitchFamily="34" charset="0"/>
                        <a:ea typeface="Calibri"/>
                        <a:cs typeface="Arial" pitchFamily="34" charset="0"/>
                      </a:endParaRPr>
                    </a:p>
                  </a:txBody>
                  <a:tcPr marL="68580" marR="68580" marT="0" marB="0" anchor="ctr"/>
                </a:tc>
                <a:tc>
                  <a:txBody>
                    <a:bodyPr/>
                    <a:lstStyle/>
                    <a:p>
                      <a:pPr algn="l">
                        <a:lnSpc>
                          <a:spcPct val="150000"/>
                        </a:lnSpc>
                        <a:spcBef>
                          <a:spcPts val="600"/>
                        </a:spcBef>
                        <a:spcAft>
                          <a:spcPts val="600"/>
                        </a:spcAft>
                      </a:pPr>
                      <a:r>
                        <a:rPr lang="tr-TR" sz="1600">
                          <a:latin typeface="Arial" pitchFamily="34" charset="0"/>
                          <a:cs typeface="Arial" pitchFamily="34" charset="0"/>
                        </a:rPr>
                        <a:t>Tanka</a:t>
                      </a:r>
                      <a:endParaRPr lang="tr-TR" sz="1600">
                        <a:latin typeface="Arial" pitchFamily="34" charset="0"/>
                        <a:ea typeface="Calibri"/>
                        <a:cs typeface="Arial" pitchFamily="34" charset="0"/>
                      </a:endParaRPr>
                    </a:p>
                  </a:txBody>
                  <a:tcPr marL="68580" marR="68580" marT="0" marB="0" anchor="ctr"/>
                </a:tc>
              </a:tr>
              <a:tr h="298320">
                <a:tc>
                  <a:txBody>
                    <a:bodyPr/>
                    <a:lstStyle/>
                    <a:p>
                      <a:pPr algn="l">
                        <a:lnSpc>
                          <a:spcPct val="150000"/>
                        </a:lnSpc>
                        <a:spcBef>
                          <a:spcPts val="600"/>
                        </a:spcBef>
                        <a:spcAft>
                          <a:spcPts val="600"/>
                        </a:spcAft>
                      </a:pPr>
                      <a:r>
                        <a:rPr lang="tr-TR" sz="1600">
                          <a:latin typeface="Arial" pitchFamily="34" charset="0"/>
                          <a:cs typeface="Arial" pitchFamily="34" charset="0"/>
                        </a:rPr>
                        <a:t>Meral</a:t>
                      </a:r>
                      <a:endParaRPr lang="tr-TR" sz="1600">
                        <a:latin typeface="Arial" pitchFamily="34" charset="0"/>
                        <a:ea typeface="Calibri"/>
                        <a:cs typeface="Arial" pitchFamily="34" charset="0"/>
                      </a:endParaRPr>
                    </a:p>
                  </a:txBody>
                  <a:tcPr marL="68580" marR="68580" marT="0" marB="0" anchor="ctr"/>
                </a:tc>
                <a:tc>
                  <a:txBody>
                    <a:bodyPr/>
                    <a:lstStyle/>
                    <a:p>
                      <a:pPr algn="just">
                        <a:lnSpc>
                          <a:spcPct val="150000"/>
                        </a:lnSpc>
                        <a:spcBef>
                          <a:spcPts val="600"/>
                        </a:spcBef>
                        <a:spcAft>
                          <a:spcPts val="600"/>
                        </a:spcAft>
                      </a:pPr>
                      <a:r>
                        <a:rPr lang="tr-TR" sz="1600" dirty="0" err="1">
                          <a:latin typeface="Arial" pitchFamily="34" charset="0"/>
                          <a:cs typeface="Arial" pitchFamily="34" charset="0"/>
                        </a:rPr>
                        <a:t>Tekinemre</a:t>
                      </a:r>
                      <a:endParaRPr lang="tr-TR" sz="1600" dirty="0">
                        <a:latin typeface="Arial" pitchFamily="34" charset="0"/>
                        <a:ea typeface="Calibri"/>
                        <a:cs typeface="Arial" pitchFamily="34" charset="0"/>
                      </a:endParaRPr>
                    </a:p>
                  </a:txBody>
                  <a:tcPr marL="68580" marR="68580" marT="0" marB="0" anchor="ctr"/>
                </a:tc>
              </a:tr>
              <a:tr h="360040">
                <a:tc>
                  <a:txBody>
                    <a:bodyPr/>
                    <a:lstStyle/>
                    <a:p>
                      <a:pPr algn="l">
                        <a:lnSpc>
                          <a:spcPct val="150000"/>
                        </a:lnSpc>
                        <a:spcBef>
                          <a:spcPts val="600"/>
                        </a:spcBef>
                        <a:spcAft>
                          <a:spcPts val="600"/>
                        </a:spcAft>
                      </a:pPr>
                      <a:r>
                        <a:rPr lang="tr-TR" sz="1600" dirty="0" smtClean="0">
                          <a:latin typeface="Arial" pitchFamily="34" charset="0"/>
                          <a:cs typeface="Arial" pitchFamily="34" charset="0"/>
                        </a:rPr>
                        <a:t>Sibel</a:t>
                      </a:r>
                      <a:endParaRPr lang="tr-TR" sz="1600" dirty="0">
                        <a:latin typeface="Arial" pitchFamily="34" charset="0"/>
                        <a:ea typeface="Calibri"/>
                        <a:cs typeface="Arial" pitchFamily="34" charset="0"/>
                      </a:endParaRPr>
                    </a:p>
                  </a:txBody>
                  <a:tcPr marL="68580" marR="68580" marT="0" marB="0" anchor="ctr"/>
                </a:tc>
                <a:tc>
                  <a:txBody>
                    <a:bodyPr/>
                    <a:lstStyle/>
                    <a:p>
                      <a:pPr algn="l">
                        <a:lnSpc>
                          <a:spcPct val="150000"/>
                        </a:lnSpc>
                        <a:spcBef>
                          <a:spcPts val="600"/>
                        </a:spcBef>
                        <a:spcAft>
                          <a:spcPts val="600"/>
                        </a:spcAft>
                      </a:pPr>
                      <a:r>
                        <a:rPr lang="tr-TR" sz="1600" dirty="0">
                          <a:latin typeface="Arial" pitchFamily="34" charset="0"/>
                          <a:cs typeface="Arial" pitchFamily="34" charset="0"/>
                        </a:rPr>
                        <a:t>Erdem</a:t>
                      </a:r>
                      <a:endParaRPr lang="tr-TR" sz="1600" dirty="0">
                        <a:latin typeface="Arial" pitchFamily="34" charset="0"/>
                        <a:ea typeface="Calibri"/>
                        <a:cs typeface="Arial" pitchFamily="34" charset="0"/>
                      </a:endParaRPr>
                    </a:p>
                  </a:txBody>
                  <a:tcPr marL="68580" marR="68580" marT="0" marB="0" anchor="ctr"/>
                </a:tc>
              </a:tr>
            </a:tbl>
          </a:graphicData>
        </a:graphic>
      </p:graphicFrame>
      <p:sp>
        <p:nvSpPr>
          <p:cNvPr id="30726" name="Rectangle 6"/>
          <p:cNvSpPr>
            <a:spLocks noChangeArrowheads="1"/>
          </p:cNvSpPr>
          <p:nvPr/>
        </p:nvSpPr>
        <p:spPr bwMode="auto">
          <a:xfrm>
            <a:off x="3563888" y="4469751"/>
            <a:ext cx="1644112" cy="22467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tr-TR"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Çıktı:</a:t>
            </a:r>
            <a:endParaRPr kumimoji="0" lang="tr-TR"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tr-TR" sz="20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Adi</a:t>
            </a:r>
            <a:endParaRPr kumimoji="0" lang="tr-TR"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tr-TR" sz="20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a:t>
            </a:r>
            <a:endParaRPr kumimoji="0" lang="tr-TR"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tr-TR" sz="20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Sibel</a:t>
            </a:r>
            <a:endParaRPr kumimoji="0" lang="tr-TR"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tr-TR" sz="20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Gülşah</a:t>
            </a:r>
            <a:endParaRPr kumimoji="0" lang="tr-TR"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tr-TR" sz="20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Demet</a:t>
            </a:r>
            <a:endParaRPr kumimoji="0" lang="tr-TR"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tr-TR" sz="20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Meral</a:t>
            </a:r>
            <a:endParaRPr kumimoji="0" lang="tr-TR"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39552" y="260648"/>
            <a:ext cx="8183880" cy="1051560"/>
          </a:xfrm>
        </p:spPr>
        <p:txBody>
          <a:bodyPr>
            <a:normAutofit/>
          </a:bodyPr>
          <a:lstStyle/>
          <a:p>
            <a:r>
              <a:rPr lang="tr-TR" sz="2800" dirty="0" smtClean="0"/>
              <a:t>6.5.3.ORDER BY İFADESİ </a:t>
            </a:r>
            <a:br>
              <a:rPr lang="tr-TR" sz="2800" dirty="0" smtClean="0"/>
            </a:br>
            <a:endParaRPr lang="tr-TR" sz="2800" dirty="0"/>
          </a:p>
        </p:txBody>
      </p:sp>
      <p:sp>
        <p:nvSpPr>
          <p:cNvPr id="3" name="2 İçerik Yer Tutucusu"/>
          <p:cNvSpPr>
            <a:spLocks noGrp="1"/>
          </p:cNvSpPr>
          <p:nvPr>
            <p:ph idx="1"/>
          </p:nvPr>
        </p:nvSpPr>
        <p:spPr>
          <a:xfrm>
            <a:off x="467544" y="1124744"/>
            <a:ext cx="8352928" cy="4764016"/>
          </a:xfrm>
        </p:spPr>
        <p:style>
          <a:lnRef idx="2">
            <a:schemeClr val="accent6"/>
          </a:lnRef>
          <a:fillRef idx="1">
            <a:schemeClr val="lt1"/>
          </a:fillRef>
          <a:effectRef idx="0">
            <a:schemeClr val="accent6"/>
          </a:effectRef>
          <a:fontRef idx="minor">
            <a:schemeClr val="dk1"/>
          </a:fontRef>
        </p:style>
        <p:txBody>
          <a:bodyPr>
            <a:normAutofit/>
          </a:bodyPr>
          <a:lstStyle/>
          <a:p>
            <a:r>
              <a:rPr lang="tr-TR" sz="2000" dirty="0" smtClean="0"/>
              <a:t>Listelenecek bilgilerin belirli bir alan adına göre sıralanmasını sağlamak için kullanılan komuttur.</a:t>
            </a:r>
          </a:p>
          <a:p>
            <a:endParaRPr lang="tr-TR" sz="2000" dirty="0" smtClean="0"/>
          </a:p>
          <a:p>
            <a:r>
              <a:rPr lang="tr-TR" sz="2000" b="1" dirty="0" smtClean="0"/>
              <a:t>ASC: </a:t>
            </a:r>
            <a:r>
              <a:rPr lang="tr-TR" sz="2000" dirty="0" smtClean="0"/>
              <a:t>Sözcüğü nota göre sıralamanın artan olarak yapılmasını sağlar.</a:t>
            </a:r>
          </a:p>
          <a:p>
            <a:endParaRPr lang="tr-TR" sz="2000" dirty="0" smtClean="0"/>
          </a:p>
          <a:p>
            <a:r>
              <a:rPr lang="tr-TR" sz="2000" b="1" dirty="0" smtClean="0"/>
              <a:t>DESC: </a:t>
            </a:r>
            <a:r>
              <a:rPr lang="tr-TR" sz="2000" dirty="0" smtClean="0"/>
              <a:t>Nota göre sıralamanın azalan olarak yapılmasını sağlar.</a:t>
            </a:r>
          </a:p>
          <a:p>
            <a:r>
              <a:rPr lang="tr-TR" sz="2000" dirty="0" smtClean="0"/>
              <a:t>Ayrıca tablo içindeki veriler sıralanırken aynı anda birden fazla alana göre sıralama yapmak mümkündür. </a:t>
            </a:r>
          </a:p>
          <a:p>
            <a:endParaRPr lang="tr-TR"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251520" y="0"/>
            <a:ext cx="8640960" cy="6597352"/>
          </a:xfrm>
          <a:solidFill>
            <a:schemeClr val="bg1"/>
          </a:solidFill>
        </p:spPr>
        <p:txBody>
          <a:bodyPr/>
          <a:lstStyle/>
          <a:p>
            <a:pPr marL="0" lvl="0" indent="449263" algn="just" fontAlgn="base">
              <a:spcBef>
                <a:spcPct val="0"/>
              </a:spcBef>
              <a:spcAft>
                <a:spcPct val="0"/>
              </a:spcAft>
              <a:buClrTx/>
              <a:buSzTx/>
              <a:buNone/>
            </a:pPr>
            <a:r>
              <a:rPr lang="tr-TR" sz="2000" b="1" dirty="0" smtClean="0">
                <a:solidFill>
                  <a:srgbClr val="C00000"/>
                </a:solidFill>
                <a:latin typeface="Arial" pitchFamily="34" charset="0"/>
                <a:ea typeface="Calibri" pitchFamily="34" charset="0"/>
                <a:cs typeface="Arial" pitchFamily="34" charset="0"/>
              </a:rPr>
              <a:t>Örnek:</a:t>
            </a:r>
            <a:r>
              <a:rPr lang="tr-TR" sz="2000" dirty="0" smtClean="0">
                <a:latin typeface="Arial" pitchFamily="34" charset="0"/>
                <a:ea typeface="Calibri" pitchFamily="34" charset="0"/>
                <a:cs typeface="Arial" pitchFamily="34" charset="0"/>
              </a:rPr>
              <a:t>Notlar tablosundaki kişileri aldıkları final notuna göre listelemek için(artan) gerekli sorguyu yazınız.(Okul projesine göre)</a:t>
            </a: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dirty="0" smtClean="0">
                <a:solidFill>
                  <a:srgbClr val="0000FF"/>
                </a:solidFill>
                <a:latin typeface="Arial" pitchFamily="34" charset="0"/>
                <a:ea typeface="Calibri" pitchFamily="34" charset="0"/>
                <a:cs typeface="Arial" pitchFamily="34" charset="0"/>
              </a:rPr>
              <a:t>select</a:t>
            </a:r>
            <a:r>
              <a:rPr lang="tr-TR" sz="2000" dirty="0" smtClean="0">
                <a:latin typeface="Arial" pitchFamily="34" charset="0"/>
                <a:ea typeface="Calibri" pitchFamily="34" charset="0"/>
                <a:cs typeface="Arial" pitchFamily="34" charset="0"/>
              </a:rPr>
              <a:t> </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from</a:t>
            </a:r>
            <a:r>
              <a:rPr lang="tr-TR" sz="2000" dirty="0" smtClean="0">
                <a:latin typeface="Arial" pitchFamily="34" charset="0"/>
                <a:ea typeface="Calibri" pitchFamily="34" charset="0"/>
                <a:cs typeface="Arial" pitchFamily="34" charset="0"/>
              </a:rPr>
              <a:t> notlar </a:t>
            </a:r>
            <a:r>
              <a:rPr lang="tr-TR" sz="2000" dirty="0" smtClean="0">
                <a:solidFill>
                  <a:srgbClr val="0000FF"/>
                </a:solidFill>
                <a:latin typeface="Arial" pitchFamily="34" charset="0"/>
                <a:ea typeface="Calibri" pitchFamily="34" charset="0"/>
                <a:cs typeface="Arial" pitchFamily="34" charset="0"/>
              </a:rPr>
              <a:t>order</a:t>
            </a:r>
            <a:r>
              <a:rPr lang="tr-TR" sz="2000" dirty="0" smtClean="0">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by</a:t>
            </a:r>
            <a:r>
              <a:rPr lang="tr-TR" sz="2000" dirty="0" smtClean="0">
                <a:latin typeface="Arial" pitchFamily="34" charset="0"/>
                <a:ea typeface="Calibri" pitchFamily="34" charset="0"/>
                <a:cs typeface="Arial" pitchFamily="34" charset="0"/>
              </a:rPr>
              <a:t> final </a:t>
            </a:r>
            <a:r>
              <a:rPr lang="tr-TR" sz="2000" dirty="0" err="1" smtClean="0">
                <a:solidFill>
                  <a:srgbClr val="0000FF"/>
                </a:solidFill>
                <a:latin typeface="Arial" pitchFamily="34" charset="0"/>
                <a:ea typeface="Calibri" pitchFamily="34" charset="0"/>
                <a:cs typeface="Arial" pitchFamily="34" charset="0"/>
              </a:rPr>
              <a:t>asc</a:t>
            </a:r>
            <a:endParaRPr lang="tr-TR" sz="2000" dirty="0" smtClean="0">
              <a:latin typeface="Arial" pitchFamily="34" charset="0"/>
              <a:cs typeface="Arial" pitchFamily="34" charset="0"/>
            </a:endParaRPr>
          </a:p>
          <a:p>
            <a:endParaRPr lang="tr-TR" dirty="0" smtClean="0"/>
          </a:p>
          <a:p>
            <a:endParaRPr lang="tr-TR" dirty="0" smtClean="0"/>
          </a:p>
          <a:p>
            <a:endParaRPr lang="tr-TR" dirty="0" smtClean="0"/>
          </a:p>
          <a:p>
            <a:endParaRPr lang="tr-TR" dirty="0" smtClean="0"/>
          </a:p>
          <a:p>
            <a:pPr marL="0" lvl="0" indent="0" fontAlgn="base">
              <a:spcBef>
                <a:spcPct val="0"/>
              </a:spcBef>
              <a:spcAft>
                <a:spcPct val="0"/>
              </a:spcAft>
              <a:buClrTx/>
              <a:buSzTx/>
              <a:buNone/>
            </a:pPr>
            <a:endParaRPr lang="tr-TR" dirty="0" smtClean="0"/>
          </a:p>
          <a:p>
            <a:pPr marL="0" lvl="0" indent="0" fontAlgn="base">
              <a:spcBef>
                <a:spcPct val="0"/>
              </a:spcBef>
              <a:spcAft>
                <a:spcPct val="0"/>
              </a:spcAft>
              <a:buClrTx/>
              <a:buSzTx/>
              <a:buNone/>
            </a:pPr>
            <a:r>
              <a:rPr lang="tr-TR" sz="2000" b="1" dirty="0" smtClean="0">
                <a:solidFill>
                  <a:srgbClr val="C00000"/>
                </a:solidFill>
                <a:latin typeface="Arial" pitchFamily="34" charset="0"/>
                <a:ea typeface="Calibri" pitchFamily="34" charset="0"/>
                <a:cs typeface="Arial" pitchFamily="34" charset="0"/>
              </a:rPr>
              <a:t>Örnek: </a:t>
            </a:r>
            <a:r>
              <a:rPr lang="tr-TR" sz="2000" dirty="0" smtClean="0">
                <a:latin typeface="Arial" pitchFamily="34" charset="0"/>
                <a:ea typeface="Calibri" pitchFamily="34" charset="0"/>
                <a:cs typeface="Arial" pitchFamily="34" charset="0"/>
              </a:rPr>
              <a:t>Notlar tablosundaki kişileri aldıkları final notuna göre listelemek için(azalan) gerekli sorguyu yazınız.(okul projesine göre)</a:t>
            </a:r>
            <a:endParaRPr lang="tr-TR" sz="200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tr-TR" sz="2000" dirty="0" smtClean="0">
                <a:solidFill>
                  <a:srgbClr val="0000FF"/>
                </a:solidFill>
                <a:latin typeface="Arial" pitchFamily="34" charset="0"/>
                <a:ea typeface="Calibri" pitchFamily="34" charset="0"/>
                <a:cs typeface="Arial" pitchFamily="34" charset="0"/>
              </a:rPr>
              <a:t>select</a:t>
            </a:r>
            <a:r>
              <a:rPr lang="tr-TR" sz="2000" dirty="0" smtClean="0">
                <a:latin typeface="Arial" pitchFamily="34" charset="0"/>
                <a:ea typeface="Calibri" pitchFamily="34" charset="0"/>
                <a:cs typeface="Arial" pitchFamily="34" charset="0"/>
              </a:rPr>
              <a:t> </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from</a:t>
            </a:r>
            <a:r>
              <a:rPr lang="tr-TR" sz="2000" dirty="0" smtClean="0">
                <a:latin typeface="Arial" pitchFamily="34" charset="0"/>
                <a:ea typeface="Calibri" pitchFamily="34" charset="0"/>
                <a:cs typeface="Arial" pitchFamily="34" charset="0"/>
              </a:rPr>
              <a:t> notlar </a:t>
            </a:r>
            <a:r>
              <a:rPr lang="tr-TR" sz="2000" dirty="0" smtClean="0">
                <a:solidFill>
                  <a:srgbClr val="0000FF"/>
                </a:solidFill>
                <a:latin typeface="Arial" pitchFamily="34" charset="0"/>
                <a:ea typeface="Calibri" pitchFamily="34" charset="0"/>
                <a:cs typeface="Arial" pitchFamily="34" charset="0"/>
              </a:rPr>
              <a:t>order</a:t>
            </a:r>
            <a:r>
              <a:rPr lang="tr-TR" sz="2000" dirty="0" smtClean="0">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by</a:t>
            </a:r>
            <a:r>
              <a:rPr lang="tr-TR" sz="2000" dirty="0" smtClean="0">
                <a:latin typeface="Arial" pitchFamily="34" charset="0"/>
                <a:ea typeface="Calibri" pitchFamily="34" charset="0"/>
                <a:cs typeface="Arial" pitchFamily="34" charset="0"/>
              </a:rPr>
              <a:t> final </a:t>
            </a:r>
            <a:r>
              <a:rPr lang="tr-TR" sz="2000" dirty="0" err="1" smtClean="0">
                <a:solidFill>
                  <a:srgbClr val="0000FF"/>
                </a:solidFill>
                <a:latin typeface="Arial" pitchFamily="34" charset="0"/>
                <a:ea typeface="Calibri" pitchFamily="34" charset="0"/>
                <a:cs typeface="Arial" pitchFamily="34" charset="0"/>
              </a:rPr>
              <a:t>desc</a:t>
            </a:r>
            <a:endParaRPr lang="tr-TR" sz="2000" dirty="0" smtClean="0">
              <a:latin typeface="Arial" pitchFamily="34" charset="0"/>
              <a:cs typeface="Arial" pitchFamily="34" charset="0"/>
            </a:endParaRPr>
          </a:p>
          <a:p>
            <a:endParaRPr lang="tr-TR" dirty="0"/>
          </a:p>
        </p:txBody>
      </p:sp>
      <p:pic>
        <p:nvPicPr>
          <p:cNvPr id="8193" name="Picture 1" descr="Ekran Alıntısı"/>
          <p:cNvPicPr>
            <a:picLocks noChangeAspect="1" noChangeArrowheads="1"/>
          </p:cNvPicPr>
          <p:nvPr/>
        </p:nvPicPr>
        <p:blipFill>
          <a:blip r:embed="rId2" cstate="print"/>
          <a:srcRect/>
          <a:stretch>
            <a:fillRect/>
          </a:stretch>
        </p:blipFill>
        <p:spPr bwMode="auto">
          <a:xfrm>
            <a:off x="1043608" y="1052736"/>
            <a:ext cx="3816424" cy="2160240"/>
          </a:xfrm>
          <a:prstGeom prst="rect">
            <a:avLst/>
          </a:prstGeom>
          <a:noFill/>
        </p:spPr>
      </p:pic>
      <p:pic>
        <p:nvPicPr>
          <p:cNvPr id="8195" name="Picture 3" descr="Ekran Alıntısı"/>
          <p:cNvPicPr>
            <a:picLocks noChangeAspect="1" noChangeArrowheads="1"/>
          </p:cNvPicPr>
          <p:nvPr/>
        </p:nvPicPr>
        <p:blipFill>
          <a:blip r:embed="rId3" cstate="print"/>
          <a:srcRect/>
          <a:stretch>
            <a:fillRect/>
          </a:stretch>
        </p:blipFill>
        <p:spPr bwMode="auto">
          <a:xfrm>
            <a:off x="683568" y="4293096"/>
            <a:ext cx="4320480" cy="2564903"/>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4 İçerik Yer Tutucusu"/>
          <p:cNvGraphicFramePr>
            <a:graphicFrameLocks noGrp="1"/>
          </p:cNvGraphicFramePr>
          <p:nvPr>
            <p:ph idx="1"/>
          </p:nvPr>
        </p:nvGraphicFramePr>
        <p:xfrm>
          <a:off x="467544" y="980729"/>
          <a:ext cx="2592288" cy="2276381"/>
        </p:xfrm>
        <a:graphic>
          <a:graphicData uri="http://schemas.openxmlformats.org/drawingml/2006/table">
            <a:tbl>
              <a:tblPr firstRow="1">
                <a:tableStyleId>{91EBBBCC-DAD2-459C-BE2E-F6DE35CF9A28}</a:tableStyleId>
              </a:tblPr>
              <a:tblGrid>
                <a:gridCol w="486901"/>
                <a:gridCol w="1032771"/>
                <a:gridCol w="1072616"/>
              </a:tblGrid>
              <a:tr h="364050">
                <a:tc>
                  <a:txBody>
                    <a:bodyPr/>
                    <a:lstStyle/>
                    <a:p>
                      <a:pPr algn="ctr">
                        <a:lnSpc>
                          <a:spcPct val="150000"/>
                        </a:lnSpc>
                        <a:spcBef>
                          <a:spcPts val="600"/>
                        </a:spcBef>
                        <a:spcAft>
                          <a:spcPts val="600"/>
                        </a:spcAft>
                      </a:pPr>
                      <a:r>
                        <a:rPr lang="tr-TR" sz="1600" dirty="0">
                          <a:latin typeface="Arial" pitchFamily="34" charset="0"/>
                          <a:cs typeface="Arial" pitchFamily="34" charset="0"/>
                        </a:rPr>
                        <a:t>No</a:t>
                      </a:r>
                      <a:endParaRPr lang="tr-TR" sz="1800" dirty="0">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Bef>
                          <a:spcPts val="600"/>
                        </a:spcBef>
                        <a:spcAft>
                          <a:spcPts val="600"/>
                        </a:spcAft>
                      </a:pPr>
                      <a:r>
                        <a:rPr lang="tr-TR" sz="1600" dirty="0">
                          <a:latin typeface="Arial" pitchFamily="34" charset="0"/>
                          <a:cs typeface="Arial" pitchFamily="34" charset="0"/>
                        </a:rPr>
                        <a:t>Adı</a:t>
                      </a:r>
                      <a:endParaRPr lang="tr-TR" sz="1800" dirty="0">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Bef>
                          <a:spcPts val="600"/>
                        </a:spcBef>
                        <a:spcAft>
                          <a:spcPts val="600"/>
                        </a:spcAft>
                      </a:pPr>
                      <a:r>
                        <a:rPr lang="tr-TR" sz="1600" dirty="0">
                          <a:latin typeface="Arial" pitchFamily="34" charset="0"/>
                          <a:cs typeface="Arial" pitchFamily="34" charset="0"/>
                        </a:rPr>
                        <a:t>Soyadı</a:t>
                      </a:r>
                      <a:endParaRPr lang="tr-TR" sz="1800" dirty="0">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34196">
                <a:tc>
                  <a:txBody>
                    <a:bodyPr/>
                    <a:lstStyle/>
                    <a:p>
                      <a:pPr algn="ctr">
                        <a:lnSpc>
                          <a:spcPct val="150000"/>
                        </a:lnSpc>
                        <a:spcBef>
                          <a:spcPts val="600"/>
                        </a:spcBef>
                        <a:spcAft>
                          <a:spcPts val="600"/>
                        </a:spcAft>
                      </a:pPr>
                      <a:r>
                        <a:rPr lang="tr-TR" sz="1600">
                          <a:latin typeface="Arial" pitchFamily="34" charset="0"/>
                          <a:cs typeface="Arial" pitchFamily="34" charset="0"/>
                        </a:rPr>
                        <a:t>1</a:t>
                      </a:r>
                      <a:endParaRPr lang="tr-TR" sz="1800">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Bef>
                          <a:spcPts val="600"/>
                        </a:spcBef>
                        <a:spcAft>
                          <a:spcPts val="600"/>
                        </a:spcAft>
                      </a:pPr>
                      <a:r>
                        <a:rPr lang="tr-TR" sz="1600" dirty="0">
                          <a:latin typeface="Arial" pitchFamily="34" charset="0"/>
                          <a:cs typeface="Arial" pitchFamily="34" charset="0"/>
                        </a:rPr>
                        <a:t>Ali</a:t>
                      </a:r>
                      <a:endParaRPr lang="tr-TR" sz="1800" dirty="0">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Bef>
                          <a:spcPts val="600"/>
                        </a:spcBef>
                        <a:spcAft>
                          <a:spcPts val="600"/>
                        </a:spcAft>
                      </a:pPr>
                      <a:r>
                        <a:rPr lang="tr-TR" sz="1600" dirty="0">
                          <a:latin typeface="Arial" pitchFamily="34" charset="0"/>
                          <a:cs typeface="Arial" pitchFamily="34" charset="0"/>
                        </a:rPr>
                        <a:t>Gel</a:t>
                      </a:r>
                      <a:endParaRPr lang="tr-TR" sz="1800" dirty="0">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9145">
                <a:tc>
                  <a:txBody>
                    <a:bodyPr/>
                    <a:lstStyle/>
                    <a:p>
                      <a:pPr algn="ctr">
                        <a:lnSpc>
                          <a:spcPct val="150000"/>
                        </a:lnSpc>
                        <a:spcBef>
                          <a:spcPts val="600"/>
                        </a:spcBef>
                        <a:spcAft>
                          <a:spcPts val="600"/>
                        </a:spcAft>
                      </a:pPr>
                      <a:r>
                        <a:rPr lang="tr-TR" sz="1600">
                          <a:latin typeface="Arial" pitchFamily="34" charset="0"/>
                          <a:cs typeface="Arial" pitchFamily="34" charset="0"/>
                        </a:rPr>
                        <a:t>2</a:t>
                      </a:r>
                      <a:endParaRPr lang="tr-TR" sz="1800">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Bef>
                          <a:spcPts val="600"/>
                        </a:spcBef>
                        <a:spcAft>
                          <a:spcPts val="600"/>
                        </a:spcAft>
                      </a:pPr>
                      <a:r>
                        <a:rPr lang="tr-TR" sz="1600">
                          <a:latin typeface="Arial" pitchFamily="34" charset="0"/>
                          <a:cs typeface="Arial" pitchFamily="34" charset="0"/>
                        </a:rPr>
                        <a:t>Mehmet</a:t>
                      </a:r>
                      <a:endParaRPr lang="tr-TR" sz="1800">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Bef>
                          <a:spcPts val="600"/>
                        </a:spcBef>
                        <a:spcAft>
                          <a:spcPts val="600"/>
                        </a:spcAft>
                      </a:pPr>
                      <a:r>
                        <a:rPr lang="tr-TR" sz="1600">
                          <a:latin typeface="Arial" pitchFamily="34" charset="0"/>
                          <a:cs typeface="Arial" pitchFamily="34" charset="0"/>
                        </a:rPr>
                        <a:t>Kaya</a:t>
                      </a:r>
                      <a:endParaRPr lang="tr-TR" sz="1800">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51619">
                <a:tc>
                  <a:txBody>
                    <a:bodyPr/>
                    <a:lstStyle/>
                    <a:p>
                      <a:pPr algn="ctr">
                        <a:lnSpc>
                          <a:spcPct val="150000"/>
                        </a:lnSpc>
                        <a:spcBef>
                          <a:spcPts val="600"/>
                        </a:spcBef>
                        <a:spcAft>
                          <a:spcPts val="600"/>
                        </a:spcAft>
                      </a:pPr>
                      <a:r>
                        <a:rPr lang="tr-TR" sz="1600">
                          <a:latin typeface="Arial" pitchFamily="34" charset="0"/>
                          <a:cs typeface="Arial" pitchFamily="34" charset="0"/>
                        </a:rPr>
                        <a:t>3</a:t>
                      </a:r>
                      <a:endParaRPr lang="tr-TR" sz="1800">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Bef>
                          <a:spcPts val="600"/>
                        </a:spcBef>
                        <a:spcAft>
                          <a:spcPts val="600"/>
                        </a:spcAft>
                      </a:pPr>
                      <a:r>
                        <a:rPr lang="tr-TR" sz="1600" dirty="0">
                          <a:latin typeface="Arial" pitchFamily="34" charset="0"/>
                          <a:cs typeface="Arial" pitchFamily="34" charset="0"/>
                        </a:rPr>
                        <a:t>Murat</a:t>
                      </a:r>
                      <a:endParaRPr lang="tr-TR" sz="1800" dirty="0">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Bef>
                          <a:spcPts val="600"/>
                        </a:spcBef>
                        <a:spcAft>
                          <a:spcPts val="600"/>
                        </a:spcAft>
                      </a:pPr>
                      <a:r>
                        <a:rPr lang="tr-TR" sz="1600">
                          <a:latin typeface="Arial" pitchFamily="34" charset="0"/>
                          <a:cs typeface="Arial" pitchFamily="34" charset="0"/>
                        </a:rPr>
                        <a:t>Karabatak</a:t>
                      </a:r>
                      <a:endParaRPr lang="tr-TR" sz="1800">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51619">
                <a:tc>
                  <a:txBody>
                    <a:bodyPr/>
                    <a:lstStyle/>
                    <a:p>
                      <a:pPr algn="ctr">
                        <a:lnSpc>
                          <a:spcPct val="150000"/>
                        </a:lnSpc>
                        <a:spcBef>
                          <a:spcPts val="600"/>
                        </a:spcBef>
                        <a:spcAft>
                          <a:spcPts val="600"/>
                        </a:spcAft>
                      </a:pPr>
                      <a:r>
                        <a:rPr lang="tr-TR" sz="1600">
                          <a:latin typeface="Arial" pitchFamily="34" charset="0"/>
                          <a:cs typeface="Arial" pitchFamily="34" charset="0"/>
                        </a:rPr>
                        <a:t>4</a:t>
                      </a:r>
                      <a:endParaRPr lang="tr-TR" sz="1800">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Bef>
                          <a:spcPts val="600"/>
                        </a:spcBef>
                        <a:spcAft>
                          <a:spcPts val="600"/>
                        </a:spcAft>
                      </a:pPr>
                      <a:r>
                        <a:rPr lang="tr-TR" sz="1600">
                          <a:latin typeface="Arial" pitchFamily="34" charset="0"/>
                          <a:cs typeface="Arial" pitchFamily="34" charset="0"/>
                        </a:rPr>
                        <a:t>Mustafa</a:t>
                      </a:r>
                      <a:endParaRPr lang="tr-TR" sz="1800">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Bef>
                          <a:spcPts val="600"/>
                        </a:spcBef>
                        <a:spcAft>
                          <a:spcPts val="600"/>
                        </a:spcAft>
                      </a:pPr>
                      <a:r>
                        <a:rPr lang="tr-TR" sz="1600">
                          <a:latin typeface="Arial" pitchFamily="34" charset="0"/>
                          <a:cs typeface="Arial" pitchFamily="34" charset="0"/>
                        </a:rPr>
                        <a:t>Kara</a:t>
                      </a:r>
                      <a:endParaRPr lang="tr-TR" sz="1800">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51619">
                <a:tc>
                  <a:txBody>
                    <a:bodyPr/>
                    <a:lstStyle/>
                    <a:p>
                      <a:pPr algn="ctr">
                        <a:lnSpc>
                          <a:spcPct val="150000"/>
                        </a:lnSpc>
                        <a:spcBef>
                          <a:spcPts val="600"/>
                        </a:spcBef>
                        <a:spcAft>
                          <a:spcPts val="600"/>
                        </a:spcAft>
                      </a:pPr>
                      <a:r>
                        <a:rPr lang="tr-TR" sz="1600" dirty="0">
                          <a:latin typeface="Arial" pitchFamily="34" charset="0"/>
                          <a:cs typeface="Arial" pitchFamily="34" charset="0"/>
                        </a:rPr>
                        <a:t>5</a:t>
                      </a:r>
                      <a:endParaRPr lang="tr-TR" sz="1800" dirty="0">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Bef>
                          <a:spcPts val="600"/>
                        </a:spcBef>
                        <a:spcAft>
                          <a:spcPts val="600"/>
                        </a:spcAft>
                      </a:pPr>
                      <a:r>
                        <a:rPr lang="tr-TR" sz="1600" dirty="0">
                          <a:latin typeface="Arial" pitchFamily="34" charset="0"/>
                          <a:cs typeface="Arial" pitchFamily="34" charset="0"/>
                        </a:rPr>
                        <a:t>Mustafa</a:t>
                      </a:r>
                      <a:endParaRPr lang="tr-TR" sz="1800" dirty="0">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Bef>
                          <a:spcPts val="600"/>
                        </a:spcBef>
                        <a:spcAft>
                          <a:spcPts val="600"/>
                        </a:spcAft>
                      </a:pPr>
                      <a:r>
                        <a:rPr lang="tr-TR" sz="1600" dirty="0">
                          <a:latin typeface="Arial" pitchFamily="34" charset="0"/>
                          <a:cs typeface="Arial" pitchFamily="34" charset="0"/>
                        </a:rPr>
                        <a:t>Kaya</a:t>
                      </a:r>
                      <a:endParaRPr lang="tr-TR" sz="1800" dirty="0">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7170" name="Rectangle 2"/>
          <p:cNvSpPr>
            <a:spLocks noChangeArrowheads="1"/>
          </p:cNvSpPr>
          <p:nvPr/>
        </p:nvSpPr>
        <p:spPr bwMode="auto">
          <a:xfrm>
            <a:off x="539552" y="476672"/>
            <a:ext cx="1074333"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2000" b="1" i="0" u="none" strike="noStrike" cap="none" normalizeH="0" baseline="0" dirty="0" smtClean="0">
                <a:ln>
                  <a:noFill/>
                </a:ln>
                <a:solidFill>
                  <a:srgbClr val="C00000"/>
                </a:solidFill>
                <a:effectLst/>
                <a:latin typeface="Arial" pitchFamily="34" charset="0"/>
                <a:ea typeface="Calibri" pitchFamily="34" charset="0"/>
                <a:cs typeface="Arial" pitchFamily="34" charset="0"/>
              </a:rPr>
              <a:t>Örnek</a:t>
            </a:r>
            <a:r>
              <a:rPr kumimoji="0" lang="tr-TR" sz="2000" b="1" i="0" u="none" strike="noStrike" cap="none" normalizeH="0" baseline="0" dirty="0" smtClean="0">
                <a:ln>
                  <a:noFill/>
                </a:ln>
                <a:solidFill>
                  <a:srgbClr val="C00000"/>
                </a:solidFill>
                <a:effectLst/>
                <a:latin typeface="Times New Roman" pitchFamily="18" charset="0"/>
                <a:ea typeface="Calibri" pitchFamily="34" charset="0"/>
                <a:cs typeface="Times New Roman" pitchFamily="18" charset="0"/>
              </a:rPr>
              <a:t>: </a:t>
            </a:r>
            <a:endParaRPr kumimoji="0" lang="tr-TR" sz="3600" b="0" i="0" u="none" strike="noStrike" cap="none" normalizeH="0" baseline="0" dirty="0" smtClean="0">
              <a:ln>
                <a:noFill/>
              </a:ln>
              <a:solidFill>
                <a:srgbClr val="C00000"/>
              </a:solidFill>
              <a:effectLst/>
              <a:latin typeface="Arial" pitchFamily="34" charset="0"/>
              <a:cs typeface="Arial" pitchFamily="34" charset="0"/>
            </a:endParaRPr>
          </a:p>
        </p:txBody>
      </p:sp>
      <p:sp>
        <p:nvSpPr>
          <p:cNvPr id="7171" name="Rectangle 3"/>
          <p:cNvSpPr>
            <a:spLocks noChangeArrowheads="1"/>
          </p:cNvSpPr>
          <p:nvPr/>
        </p:nvSpPr>
        <p:spPr bwMode="auto">
          <a:xfrm>
            <a:off x="3275856" y="1268760"/>
            <a:ext cx="5544616"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dirty="0" smtClean="0">
                <a:ln>
                  <a:noFill/>
                </a:ln>
                <a:solidFill>
                  <a:schemeClr val="tx1"/>
                </a:solidFill>
                <a:effectLst/>
                <a:latin typeface="Arial" pitchFamily="34" charset="0"/>
                <a:ea typeface="Calibri" pitchFamily="34" charset="0"/>
                <a:cs typeface="Arial" pitchFamily="34" charset="0"/>
              </a:rPr>
              <a:t>Yandaki tabloya göre </a:t>
            </a:r>
            <a:r>
              <a:rPr kumimoji="0" lang="tr-TR" sz="2000" b="0" i="0" u="none" strike="noStrike" cap="none" normalizeH="0" baseline="0" dirty="0" smtClean="0">
                <a:ln>
                  <a:noFill/>
                </a:ln>
                <a:solidFill>
                  <a:srgbClr val="0070C0"/>
                </a:solidFill>
                <a:effectLst/>
                <a:latin typeface="Arial" pitchFamily="34" charset="0"/>
                <a:ea typeface="Calibri" pitchFamily="34" charset="0"/>
                <a:cs typeface="Arial" pitchFamily="34" charset="0"/>
              </a:rPr>
              <a:t>order by</a:t>
            </a:r>
            <a:r>
              <a:rPr kumimoji="0" lang="tr-TR" sz="20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ifadesini kullanarak yapılan sorgular ve bu sorgular sonucunda elde edeceğimiz sıralamalar aşağıdaki gibi olur.</a:t>
            </a:r>
            <a:endParaRPr kumimoji="0" lang="tr-TR" sz="3600" b="0" i="0" u="none" strike="noStrike" cap="none" normalizeH="0" baseline="0" dirty="0" smtClean="0">
              <a:ln>
                <a:noFill/>
              </a:ln>
              <a:solidFill>
                <a:schemeClr val="tx1"/>
              </a:solidFill>
              <a:effectLst/>
              <a:latin typeface="Arial" pitchFamily="34" charset="0"/>
              <a:cs typeface="Arial" pitchFamily="34" charset="0"/>
            </a:endParaRPr>
          </a:p>
        </p:txBody>
      </p:sp>
      <p:sp>
        <p:nvSpPr>
          <p:cNvPr id="7172" name="Rectangle 4"/>
          <p:cNvSpPr>
            <a:spLocks noChangeArrowheads="1"/>
          </p:cNvSpPr>
          <p:nvPr/>
        </p:nvSpPr>
        <p:spPr bwMode="auto">
          <a:xfrm>
            <a:off x="467544" y="3429000"/>
            <a:ext cx="8532440"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2000" b="1" i="0" u="none" strike="noStrike" cap="none" normalizeH="0" baseline="0" dirty="0" smtClean="0">
                <a:ln>
                  <a:noFill/>
                </a:ln>
                <a:solidFill>
                  <a:srgbClr val="FF0000"/>
                </a:solidFill>
                <a:effectLst/>
                <a:latin typeface="Arial" pitchFamily="34" charset="0"/>
                <a:ea typeface="Calibri" pitchFamily="34" charset="0"/>
                <a:cs typeface="Arial" pitchFamily="34" charset="0"/>
              </a:rPr>
              <a:t>Çıktı-1:</a:t>
            </a:r>
            <a:endParaRPr kumimoji="0" lang="tr-TR" sz="2000" b="0" i="0" u="none" strike="noStrike" cap="none" normalizeH="0" baseline="0" dirty="0" smtClean="0">
              <a:ln>
                <a:noFill/>
              </a:ln>
              <a:solidFill>
                <a:srgbClr val="FF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2000" b="0" i="0" u="none" strike="noStrike" cap="none" normalizeH="0" baseline="0" dirty="0" smtClean="0">
                <a:ln>
                  <a:noFill/>
                </a:ln>
                <a:solidFill>
                  <a:srgbClr val="0000FF"/>
                </a:solidFill>
                <a:effectLst/>
                <a:latin typeface="Arial" pitchFamily="34" charset="0"/>
                <a:ea typeface="Calibri" pitchFamily="34" charset="0"/>
                <a:cs typeface="Arial" pitchFamily="34" charset="0"/>
              </a:rPr>
              <a:t>SELECT</a:t>
            </a:r>
            <a:r>
              <a:rPr kumimoji="0" lang="tr-TR" sz="20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tr-TR" sz="2000" b="0" i="0" u="none" strike="noStrike" cap="none" normalizeH="0" baseline="0" dirty="0" smtClean="0">
                <a:ln>
                  <a:noFill/>
                </a:ln>
                <a:solidFill>
                  <a:srgbClr val="808080"/>
                </a:solidFill>
                <a:effectLst/>
                <a:latin typeface="Arial" pitchFamily="34" charset="0"/>
                <a:ea typeface="Calibri" pitchFamily="34" charset="0"/>
                <a:cs typeface="Arial" pitchFamily="34" charset="0"/>
              </a:rPr>
              <a:t>*</a:t>
            </a:r>
            <a:r>
              <a:rPr kumimoji="0" lang="tr-TR" sz="20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tr-TR" sz="2000" b="0" i="0" u="none" strike="noStrike" cap="none" normalizeH="0" baseline="0" dirty="0" smtClean="0">
                <a:ln>
                  <a:noFill/>
                </a:ln>
                <a:solidFill>
                  <a:srgbClr val="0000FF"/>
                </a:solidFill>
                <a:effectLst/>
                <a:latin typeface="Arial" pitchFamily="34" charset="0"/>
                <a:ea typeface="Calibri" pitchFamily="34" charset="0"/>
                <a:cs typeface="Arial" pitchFamily="34" charset="0"/>
              </a:rPr>
              <a:t>FROM</a:t>
            </a:r>
            <a:r>
              <a:rPr kumimoji="0" lang="tr-TR" sz="20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tr-TR" sz="20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ogrenci</a:t>
            </a:r>
            <a:r>
              <a:rPr kumimoji="0" lang="tr-TR" sz="20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tr-TR" sz="2000" b="0" i="0" u="none" strike="noStrike" cap="none" normalizeH="0" baseline="0" dirty="0" smtClean="0">
                <a:ln>
                  <a:noFill/>
                </a:ln>
                <a:solidFill>
                  <a:srgbClr val="0000FF"/>
                </a:solidFill>
                <a:effectLst/>
                <a:latin typeface="Arial" pitchFamily="34" charset="0"/>
                <a:ea typeface="Calibri" pitchFamily="34" charset="0"/>
                <a:cs typeface="Arial" pitchFamily="34" charset="0"/>
              </a:rPr>
              <a:t>ORDER</a:t>
            </a:r>
            <a:r>
              <a:rPr kumimoji="0" lang="tr-TR" sz="20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tr-TR" sz="2000" b="0" i="0" u="none" strike="noStrike" cap="none" normalizeH="0" baseline="0" dirty="0" smtClean="0">
                <a:ln>
                  <a:noFill/>
                </a:ln>
                <a:solidFill>
                  <a:srgbClr val="0000FF"/>
                </a:solidFill>
                <a:effectLst/>
                <a:latin typeface="Arial" pitchFamily="34" charset="0"/>
                <a:ea typeface="Calibri" pitchFamily="34" charset="0"/>
                <a:cs typeface="Arial" pitchFamily="34" charset="0"/>
              </a:rPr>
              <a:t>BY</a:t>
            </a:r>
            <a:r>
              <a:rPr kumimoji="0" lang="tr-TR" sz="20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adi</a:t>
            </a:r>
            <a:r>
              <a:rPr kumimoji="0" lang="tr-TR" sz="2000" b="0" i="0" u="none" strike="noStrike" cap="none" normalizeH="0" baseline="0" dirty="0" smtClean="0">
                <a:ln>
                  <a:noFill/>
                </a:ln>
                <a:solidFill>
                  <a:srgbClr val="808080"/>
                </a:solidFill>
                <a:effectLst/>
                <a:latin typeface="Arial" pitchFamily="34" charset="0"/>
                <a:ea typeface="Calibri" pitchFamily="34" charset="0"/>
                <a:cs typeface="Arial" pitchFamily="34" charset="0"/>
              </a:rPr>
              <a:t>,</a:t>
            </a:r>
            <a:r>
              <a:rPr kumimoji="0" lang="tr-TR" sz="20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lang="tr-TR" sz="2000" dirty="0" err="1" smtClean="0">
                <a:latin typeface="Arial" pitchFamily="34" charset="0"/>
                <a:ea typeface="Calibri" pitchFamily="34" charset="0"/>
                <a:cs typeface="Arial" pitchFamily="34" charset="0"/>
              </a:rPr>
              <a:t>s</a:t>
            </a:r>
            <a:r>
              <a:rPr kumimoji="0" lang="tr-TR" sz="20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oyadi</a:t>
            </a:r>
            <a:r>
              <a:rPr kumimoji="0" lang="tr-TR" sz="20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endParaRPr kumimoji="0" lang="tr-TR"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2000" b="0" i="0" u="none" strike="noStrike" cap="none" normalizeH="0" baseline="0" dirty="0" smtClean="0">
                <a:ln>
                  <a:noFill/>
                </a:ln>
                <a:solidFill>
                  <a:schemeClr val="tx1"/>
                </a:solidFill>
                <a:effectLst/>
                <a:latin typeface="Arial" pitchFamily="34" charset="0"/>
                <a:ea typeface="Calibri" pitchFamily="34" charset="0"/>
                <a:cs typeface="Arial" pitchFamily="34" charset="0"/>
              </a:rPr>
              <a:t>no	 adi                   </a:t>
            </a:r>
            <a:r>
              <a:rPr kumimoji="0" lang="tr-TR" sz="20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soyadi</a:t>
            </a:r>
            <a:endParaRPr kumimoji="0" lang="tr-TR"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20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	</a:t>
            </a:r>
            <a:r>
              <a:rPr kumimoji="0" lang="tr-TR" sz="2000" b="0" i="0" u="none" strike="noStrike" cap="none" normalizeH="0" dirty="0" smtClean="0">
                <a:ln>
                  <a:noFill/>
                </a:ln>
                <a:solidFill>
                  <a:schemeClr val="tx1"/>
                </a:solidFill>
                <a:effectLst/>
                <a:latin typeface="Arial" pitchFamily="34" charset="0"/>
                <a:ea typeface="Calibri" pitchFamily="34" charset="0"/>
                <a:cs typeface="Arial" pitchFamily="34" charset="0"/>
              </a:rPr>
              <a:t>            </a:t>
            </a:r>
            <a:r>
              <a:rPr kumimoji="0" lang="tr-TR" sz="2000" b="0" i="0" u="none" strike="noStrike" cap="none" normalizeH="0" baseline="0" dirty="0" smtClean="0">
                <a:ln>
                  <a:noFill/>
                </a:ln>
                <a:solidFill>
                  <a:schemeClr val="tx1"/>
                </a:solidFill>
                <a:effectLst/>
                <a:latin typeface="Arial" pitchFamily="34" charset="0"/>
                <a:ea typeface="Calibri" pitchFamily="34" charset="0"/>
                <a:cs typeface="Arial" pitchFamily="34" charset="0"/>
              </a:rPr>
              <a:t>------------</a:t>
            </a:r>
            <a:endParaRPr kumimoji="0" lang="tr-TR"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2000" b="0" i="0" u="none" strike="noStrike" cap="none" normalizeH="0" baseline="0" dirty="0" smtClean="0">
                <a:ln>
                  <a:noFill/>
                </a:ln>
                <a:solidFill>
                  <a:schemeClr val="tx1"/>
                </a:solidFill>
                <a:effectLst/>
                <a:latin typeface="Arial" pitchFamily="34" charset="0"/>
                <a:ea typeface="Calibri" pitchFamily="34" charset="0"/>
                <a:cs typeface="Arial" pitchFamily="34" charset="0"/>
              </a:rPr>
              <a:t>1	Ali		Gel</a:t>
            </a:r>
            <a:endParaRPr kumimoji="0" lang="tr-TR"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2000" b="0" i="0" u="none" strike="noStrike" cap="none" normalizeH="0" baseline="0" dirty="0" smtClean="0">
                <a:ln>
                  <a:noFill/>
                </a:ln>
                <a:solidFill>
                  <a:schemeClr val="tx1"/>
                </a:solidFill>
                <a:effectLst/>
                <a:latin typeface="Arial" pitchFamily="34" charset="0"/>
                <a:ea typeface="Calibri" pitchFamily="34" charset="0"/>
                <a:cs typeface="Arial" pitchFamily="34" charset="0"/>
              </a:rPr>
              <a:t>2	Mehmet	Kaya</a:t>
            </a:r>
            <a:endParaRPr kumimoji="0" lang="tr-TR"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2000" b="0" i="0" u="none" strike="noStrike" cap="none" normalizeH="0" baseline="0" dirty="0" smtClean="0">
                <a:ln>
                  <a:noFill/>
                </a:ln>
                <a:solidFill>
                  <a:schemeClr val="tx1"/>
                </a:solidFill>
                <a:effectLst/>
                <a:latin typeface="Arial" pitchFamily="34" charset="0"/>
                <a:ea typeface="Calibri" pitchFamily="34" charset="0"/>
                <a:cs typeface="Arial" pitchFamily="34" charset="0"/>
              </a:rPr>
              <a:t>3	Murat		Karabatak</a:t>
            </a:r>
            <a:endParaRPr kumimoji="0" lang="tr-TR"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2000" b="0" i="0" u="none" strike="noStrike" cap="none" normalizeH="0" baseline="0" dirty="0" smtClean="0">
                <a:ln>
                  <a:noFill/>
                </a:ln>
                <a:solidFill>
                  <a:schemeClr val="tx1"/>
                </a:solidFill>
                <a:effectLst/>
                <a:latin typeface="Arial" pitchFamily="34" charset="0"/>
                <a:ea typeface="Calibri" pitchFamily="34" charset="0"/>
                <a:cs typeface="Arial" pitchFamily="34" charset="0"/>
              </a:rPr>
              <a:t>4	Mustafa 	Kara</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sz="2000" b="0" i="0" u="none" strike="noStrike" cap="none" normalizeH="0" baseline="0" dirty="0" smtClean="0">
                <a:ln>
                  <a:noFill/>
                </a:ln>
                <a:solidFill>
                  <a:schemeClr val="tx1"/>
                </a:solidFill>
                <a:effectLst/>
                <a:latin typeface="Arial" pitchFamily="34" charset="0"/>
                <a:ea typeface="Calibri" pitchFamily="34" charset="0"/>
                <a:cs typeface="Arial" pitchFamily="34" charset="0"/>
              </a:rPr>
              <a:t>5	Mustafa 	Kaya</a:t>
            </a:r>
            <a:r>
              <a:rPr kumimoji="0" lang="tr-TR" sz="2000"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251520" y="332656"/>
            <a:ext cx="8640960" cy="6264696"/>
          </a:xfrm>
          <a:solidFill>
            <a:schemeClr val="bg1"/>
          </a:solidFill>
        </p:spPr>
        <p:txBody>
          <a:bodyPr>
            <a:noAutofit/>
          </a:bodyPr>
          <a:lstStyle/>
          <a:p>
            <a:r>
              <a:rPr lang="tr-TR" sz="2000" b="1" dirty="0" smtClean="0">
                <a:solidFill>
                  <a:srgbClr val="FF0000"/>
                </a:solidFill>
                <a:latin typeface="Arial" pitchFamily="34" charset="0"/>
                <a:cs typeface="Arial" pitchFamily="34" charset="0"/>
              </a:rPr>
              <a:t>Çıktı-2:</a:t>
            </a:r>
            <a:r>
              <a:rPr lang="tr-TR" sz="2000" dirty="0" smtClean="0">
                <a:solidFill>
                  <a:srgbClr val="FF0000"/>
                </a:solidFill>
                <a:latin typeface="Arial" pitchFamily="34" charset="0"/>
                <a:cs typeface="Arial" pitchFamily="34" charset="0"/>
              </a:rPr>
              <a:t> </a:t>
            </a:r>
          </a:p>
          <a:p>
            <a:r>
              <a:rPr lang="tr-TR" sz="2000" dirty="0" smtClean="0">
                <a:solidFill>
                  <a:srgbClr val="0000FF"/>
                </a:solidFill>
                <a:latin typeface="Arial" pitchFamily="34" charset="0"/>
                <a:ea typeface="Calibri" pitchFamily="34" charset="0"/>
                <a:cs typeface="Arial" pitchFamily="34" charset="0"/>
              </a:rPr>
              <a:t>SELECT</a:t>
            </a:r>
            <a:r>
              <a:rPr lang="tr-TR" sz="2000" dirty="0" smtClean="0">
                <a:latin typeface="Arial" pitchFamily="34" charset="0"/>
                <a:cs typeface="Arial" pitchFamily="34" charset="0"/>
              </a:rPr>
              <a:t> adi,</a:t>
            </a:r>
            <a:r>
              <a:rPr lang="tr-TR" sz="2000" dirty="0" err="1" smtClean="0">
                <a:latin typeface="Arial" pitchFamily="34" charset="0"/>
                <a:cs typeface="Arial" pitchFamily="34" charset="0"/>
              </a:rPr>
              <a:t>soyadi</a:t>
            </a:r>
            <a:r>
              <a:rPr lang="tr-TR" sz="2000" dirty="0" smtClean="0">
                <a:solidFill>
                  <a:srgbClr val="0000FF"/>
                </a:solidFill>
                <a:latin typeface="Arial" pitchFamily="34" charset="0"/>
                <a:ea typeface="Calibri" pitchFamily="34" charset="0"/>
                <a:cs typeface="Arial" pitchFamily="34" charset="0"/>
              </a:rPr>
              <a:t> FROM </a:t>
            </a:r>
            <a:r>
              <a:rPr lang="tr-TR" sz="2000" dirty="0" err="1" smtClean="0">
                <a:latin typeface="Arial" pitchFamily="34" charset="0"/>
                <a:cs typeface="Arial" pitchFamily="34" charset="0"/>
              </a:rPr>
              <a:t>ogrenci</a:t>
            </a:r>
            <a:r>
              <a:rPr lang="tr-TR" sz="2000" dirty="0" smtClean="0">
                <a:latin typeface="Arial"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ORDER BY </a:t>
            </a:r>
            <a:r>
              <a:rPr lang="tr-TR" sz="2000" dirty="0" smtClean="0">
                <a:latin typeface="Arial" pitchFamily="34" charset="0"/>
                <a:cs typeface="Arial" pitchFamily="34" charset="0"/>
              </a:rPr>
              <a:t>adi, </a:t>
            </a:r>
            <a:r>
              <a:rPr lang="tr-TR" sz="2000" dirty="0" err="1" smtClean="0">
                <a:latin typeface="Arial" pitchFamily="34" charset="0"/>
                <a:cs typeface="Arial" pitchFamily="34" charset="0"/>
              </a:rPr>
              <a:t>soyadi</a:t>
            </a:r>
            <a:r>
              <a:rPr lang="tr-TR" sz="2000" dirty="0" smtClean="0">
                <a:latin typeface="Arial"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DESC</a:t>
            </a:r>
          </a:p>
          <a:p>
            <a:r>
              <a:rPr lang="tr-TR" sz="2000" dirty="0" smtClean="0">
                <a:latin typeface="Arial" pitchFamily="34" charset="0"/>
                <a:cs typeface="Arial" pitchFamily="34" charset="0"/>
              </a:rPr>
              <a:t>adi		</a:t>
            </a:r>
            <a:r>
              <a:rPr lang="tr-TR" sz="2000" dirty="0" err="1" smtClean="0">
                <a:latin typeface="Arial" pitchFamily="34" charset="0"/>
                <a:cs typeface="Arial" pitchFamily="34" charset="0"/>
              </a:rPr>
              <a:t>soyadi</a:t>
            </a:r>
            <a:endParaRPr lang="tr-TR" sz="2000" dirty="0" smtClean="0">
              <a:latin typeface="Arial" pitchFamily="34" charset="0"/>
              <a:cs typeface="Arial" pitchFamily="34" charset="0"/>
            </a:endParaRPr>
          </a:p>
          <a:p>
            <a:r>
              <a:rPr lang="tr-TR" sz="2000" dirty="0" smtClean="0">
                <a:latin typeface="Arial" pitchFamily="34" charset="0"/>
                <a:cs typeface="Arial" pitchFamily="34" charset="0"/>
              </a:rPr>
              <a:t>----		------</a:t>
            </a:r>
          </a:p>
          <a:p>
            <a:r>
              <a:rPr lang="tr-TR" sz="2000" dirty="0" smtClean="0">
                <a:latin typeface="Arial" pitchFamily="34" charset="0"/>
                <a:cs typeface="Arial" pitchFamily="34" charset="0"/>
              </a:rPr>
              <a:t>Ali		Gel</a:t>
            </a:r>
          </a:p>
          <a:p>
            <a:r>
              <a:rPr lang="tr-TR" sz="2000" dirty="0" smtClean="0">
                <a:latin typeface="Arial" pitchFamily="34" charset="0"/>
                <a:cs typeface="Arial" pitchFamily="34" charset="0"/>
              </a:rPr>
              <a:t>Mehmet	Kaya</a:t>
            </a:r>
          </a:p>
          <a:p>
            <a:r>
              <a:rPr lang="tr-TR" sz="2000" dirty="0" smtClean="0">
                <a:latin typeface="Arial" pitchFamily="34" charset="0"/>
                <a:cs typeface="Arial" pitchFamily="34" charset="0"/>
              </a:rPr>
              <a:t>Murat		Karabatak</a:t>
            </a:r>
          </a:p>
          <a:p>
            <a:r>
              <a:rPr lang="tr-TR" sz="2000" dirty="0" smtClean="0">
                <a:latin typeface="Arial" pitchFamily="34" charset="0"/>
                <a:cs typeface="Arial" pitchFamily="34" charset="0"/>
              </a:rPr>
              <a:t>Mustafa	Kaya</a:t>
            </a:r>
          </a:p>
          <a:p>
            <a:r>
              <a:rPr lang="tr-TR" sz="2000" dirty="0" smtClean="0">
                <a:latin typeface="Arial" pitchFamily="34" charset="0"/>
                <a:cs typeface="Arial" pitchFamily="34" charset="0"/>
              </a:rPr>
              <a:t>Mustafa 	Kara</a:t>
            </a:r>
          </a:p>
          <a:p>
            <a:r>
              <a:rPr lang="tr-TR" sz="2000" b="1" dirty="0" smtClean="0">
                <a:solidFill>
                  <a:srgbClr val="FF0000"/>
                </a:solidFill>
                <a:latin typeface="Arial" pitchFamily="34" charset="0"/>
                <a:cs typeface="Arial" pitchFamily="34" charset="0"/>
              </a:rPr>
              <a:t>Çıktı-3:</a:t>
            </a:r>
            <a:endParaRPr lang="tr-TR" sz="2000" dirty="0" smtClean="0">
              <a:solidFill>
                <a:srgbClr val="FF0000"/>
              </a:solidFill>
              <a:latin typeface="Arial" pitchFamily="34" charset="0"/>
              <a:cs typeface="Arial" pitchFamily="34" charset="0"/>
            </a:endParaRPr>
          </a:p>
          <a:p>
            <a:r>
              <a:rPr lang="tr-TR" sz="2000" dirty="0" smtClean="0">
                <a:solidFill>
                  <a:srgbClr val="0000FF"/>
                </a:solidFill>
                <a:latin typeface="Arial" pitchFamily="34" charset="0"/>
                <a:ea typeface="Calibri" pitchFamily="34" charset="0"/>
                <a:cs typeface="Arial" pitchFamily="34" charset="0"/>
              </a:rPr>
              <a:t>SELECT</a:t>
            </a:r>
            <a:r>
              <a:rPr lang="tr-TR" sz="2000" dirty="0" smtClean="0">
                <a:latin typeface="Arial" pitchFamily="34" charset="0"/>
                <a:cs typeface="Arial" pitchFamily="34" charset="0"/>
              </a:rPr>
              <a:t> * </a:t>
            </a:r>
            <a:r>
              <a:rPr lang="tr-TR" sz="2000" dirty="0" smtClean="0">
                <a:solidFill>
                  <a:srgbClr val="0000FF"/>
                </a:solidFill>
                <a:latin typeface="Arial" pitchFamily="34" charset="0"/>
                <a:ea typeface="Calibri" pitchFamily="34" charset="0"/>
                <a:cs typeface="Arial" pitchFamily="34" charset="0"/>
              </a:rPr>
              <a:t>FROM</a:t>
            </a:r>
            <a:r>
              <a:rPr lang="tr-TR" sz="2000" dirty="0" smtClean="0">
                <a:latin typeface="Arial" pitchFamily="34" charset="0"/>
                <a:cs typeface="Arial" pitchFamily="34" charset="0"/>
              </a:rPr>
              <a:t> </a:t>
            </a:r>
            <a:r>
              <a:rPr lang="tr-TR" sz="2000" dirty="0" err="1" smtClean="0">
                <a:latin typeface="Arial" pitchFamily="34" charset="0"/>
                <a:cs typeface="Arial" pitchFamily="34" charset="0"/>
              </a:rPr>
              <a:t>ogrenci</a:t>
            </a:r>
            <a:r>
              <a:rPr lang="tr-TR" sz="2000" dirty="0" smtClean="0">
                <a:latin typeface="Arial"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ORDER BY </a:t>
            </a:r>
            <a:r>
              <a:rPr lang="tr-TR" sz="2000" dirty="0" smtClean="0">
                <a:latin typeface="Arial" pitchFamily="34" charset="0"/>
                <a:cs typeface="Arial" pitchFamily="34" charset="0"/>
              </a:rPr>
              <a:t>adi </a:t>
            </a:r>
            <a:r>
              <a:rPr lang="tr-TR" sz="2000" dirty="0" err="1" smtClean="0">
                <a:solidFill>
                  <a:srgbClr val="0000FF"/>
                </a:solidFill>
                <a:latin typeface="Arial" pitchFamily="34" charset="0"/>
                <a:ea typeface="Calibri" pitchFamily="34" charset="0"/>
                <a:cs typeface="Arial" pitchFamily="34" charset="0"/>
              </a:rPr>
              <a:t>desc</a:t>
            </a:r>
            <a:r>
              <a:rPr lang="tr-TR" sz="2000" dirty="0" smtClean="0">
                <a:solidFill>
                  <a:srgbClr val="0000FF"/>
                </a:solidFill>
                <a:latin typeface="Arial" pitchFamily="34" charset="0"/>
                <a:ea typeface="Calibri" pitchFamily="34" charset="0"/>
                <a:cs typeface="Arial" pitchFamily="34" charset="0"/>
              </a:rPr>
              <a:t>, </a:t>
            </a:r>
            <a:r>
              <a:rPr lang="tr-TR" sz="2000" dirty="0" err="1" smtClean="0">
                <a:latin typeface="Arial" pitchFamily="34" charset="0"/>
                <a:cs typeface="Arial" pitchFamily="34" charset="0"/>
              </a:rPr>
              <a:t>Soyadi</a:t>
            </a:r>
            <a:r>
              <a:rPr lang="tr-TR" sz="2000" dirty="0" smtClean="0">
                <a:latin typeface="Arial"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ASC</a:t>
            </a:r>
          </a:p>
          <a:p>
            <a:r>
              <a:rPr lang="tr-TR" sz="2000" dirty="0" smtClean="0">
                <a:latin typeface="Arial" pitchFamily="34" charset="0"/>
                <a:cs typeface="Arial" pitchFamily="34" charset="0"/>
              </a:rPr>
              <a:t>no	 adi		</a:t>
            </a:r>
            <a:r>
              <a:rPr lang="tr-TR" sz="2000" dirty="0" err="1" smtClean="0">
                <a:latin typeface="Arial" pitchFamily="34" charset="0"/>
                <a:cs typeface="Arial" pitchFamily="34" charset="0"/>
              </a:rPr>
              <a:t>soyadi</a:t>
            </a:r>
            <a:endParaRPr lang="tr-TR" sz="2000" dirty="0" smtClean="0">
              <a:latin typeface="Arial" pitchFamily="34" charset="0"/>
              <a:cs typeface="Arial" pitchFamily="34" charset="0"/>
            </a:endParaRPr>
          </a:p>
          <a:p>
            <a:r>
              <a:rPr lang="tr-TR" sz="2000" dirty="0" smtClean="0">
                <a:latin typeface="Arial" pitchFamily="34" charset="0"/>
                <a:cs typeface="Arial" pitchFamily="34" charset="0"/>
              </a:rPr>
              <a:t>---	-------	-------</a:t>
            </a:r>
          </a:p>
          <a:p>
            <a:r>
              <a:rPr lang="tr-TR" sz="2000" dirty="0" smtClean="0">
                <a:latin typeface="Arial" pitchFamily="34" charset="0"/>
                <a:cs typeface="Arial" pitchFamily="34" charset="0"/>
              </a:rPr>
              <a:t>4	Mustafa 	Kara</a:t>
            </a:r>
          </a:p>
          <a:p>
            <a:r>
              <a:rPr lang="tr-TR" sz="2000" dirty="0" smtClean="0">
                <a:latin typeface="Arial" pitchFamily="34" charset="0"/>
                <a:cs typeface="Arial" pitchFamily="34" charset="0"/>
              </a:rPr>
              <a:t>5	Mustafa	Kaya</a:t>
            </a:r>
          </a:p>
          <a:p>
            <a:r>
              <a:rPr lang="tr-TR" sz="2000" dirty="0" smtClean="0">
                <a:latin typeface="Arial" pitchFamily="34" charset="0"/>
                <a:cs typeface="Arial" pitchFamily="34" charset="0"/>
              </a:rPr>
              <a:t>3	Murat		Karabatak</a:t>
            </a:r>
          </a:p>
          <a:p>
            <a:r>
              <a:rPr lang="tr-TR" sz="2000" dirty="0" smtClean="0">
                <a:latin typeface="Arial" pitchFamily="34" charset="0"/>
                <a:cs typeface="Arial" pitchFamily="34" charset="0"/>
              </a:rPr>
              <a:t>2	Mehmet	Kaya</a:t>
            </a:r>
          </a:p>
          <a:p>
            <a:r>
              <a:rPr lang="tr-TR" sz="2000" dirty="0" smtClean="0">
                <a:latin typeface="Arial" pitchFamily="34" charset="0"/>
                <a:cs typeface="Arial" pitchFamily="34" charset="0"/>
              </a:rPr>
              <a:t>1	Ali		Gel</a:t>
            </a:r>
          </a:p>
          <a:p>
            <a:endParaRPr lang="tr-TR"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3 Başlık"/>
          <p:cNvSpPr>
            <a:spLocks noGrp="1"/>
          </p:cNvSpPr>
          <p:nvPr>
            <p:ph type="title"/>
          </p:nvPr>
        </p:nvSpPr>
        <p:spPr>
          <a:xfrm>
            <a:off x="457200" y="260648"/>
            <a:ext cx="8229600" cy="648072"/>
          </a:xfrm>
        </p:spPr>
        <p:txBody>
          <a:bodyPr>
            <a:normAutofit fontScale="90000"/>
          </a:bodyPr>
          <a:lstStyle/>
          <a:p>
            <a:r>
              <a:rPr lang="tr-TR" dirty="0" smtClean="0"/>
              <a:t/>
            </a:r>
            <a:br>
              <a:rPr lang="tr-TR" dirty="0" smtClean="0"/>
            </a:br>
            <a:r>
              <a:rPr lang="tr-TR" dirty="0" smtClean="0"/>
              <a:t> 6.1. CREATE (YARAT) KOMUTU</a:t>
            </a:r>
            <a:endParaRPr lang="tr-TR" dirty="0"/>
          </a:p>
        </p:txBody>
      </p:sp>
      <p:sp>
        <p:nvSpPr>
          <p:cNvPr id="5" name="4 İçerik Yer Tutucusu"/>
          <p:cNvSpPr>
            <a:spLocks noGrp="1"/>
          </p:cNvSpPr>
          <p:nvPr>
            <p:ph idx="1"/>
          </p:nvPr>
        </p:nvSpPr>
        <p:spPr>
          <a:xfrm>
            <a:off x="457200" y="1124744"/>
            <a:ext cx="8229600" cy="5001419"/>
          </a:xfrm>
        </p:spPr>
        <p:style>
          <a:lnRef idx="2">
            <a:schemeClr val="accent4"/>
          </a:lnRef>
          <a:fillRef idx="1">
            <a:schemeClr val="lt1"/>
          </a:fillRef>
          <a:effectRef idx="0">
            <a:schemeClr val="accent4"/>
          </a:effectRef>
          <a:fontRef idx="minor">
            <a:schemeClr val="dk1"/>
          </a:fontRef>
        </p:style>
        <p:txBody>
          <a:bodyPr>
            <a:normAutofit fontScale="77500" lnSpcReduction="20000"/>
          </a:bodyPr>
          <a:lstStyle/>
          <a:p>
            <a:r>
              <a:rPr lang="tr-TR" sz="2600" dirty="0" err="1" smtClean="0">
                <a:latin typeface="Arial" pitchFamily="34" charset="0"/>
                <a:cs typeface="Arial" pitchFamily="34" charset="0"/>
              </a:rPr>
              <a:t>Database</a:t>
            </a:r>
            <a:r>
              <a:rPr lang="tr-TR" sz="2600" dirty="0">
                <a:latin typeface="Arial" pitchFamily="34" charset="0"/>
                <a:cs typeface="Arial" pitchFamily="34" charset="0"/>
              </a:rPr>
              <a:t>, tablo, </a:t>
            </a:r>
            <a:r>
              <a:rPr lang="tr-TR" sz="2600" dirty="0" err="1">
                <a:latin typeface="Arial" pitchFamily="34" charset="0"/>
                <a:cs typeface="Arial" pitchFamily="34" charset="0"/>
              </a:rPr>
              <a:t>index</a:t>
            </a:r>
            <a:r>
              <a:rPr lang="tr-TR" sz="2600" dirty="0">
                <a:latin typeface="Arial" pitchFamily="34" charset="0"/>
                <a:cs typeface="Arial" pitchFamily="34" charset="0"/>
              </a:rPr>
              <a:t>, </a:t>
            </a:r>
            <a:r>
              <a:rPr lang="tr-TR" sz="2600" dirty="0" err="1">
                <a:latin typeface="Arial" pitchFamily="34" charset="0"/>
                <a:cs typeface="Arial" pitchFamily="34" charset="0"/>
              </a:rPr>
              <a:t>view</a:t>
            </a:r>
            <a:r>
              <a:rPr lang="tr-TR" sz="2600" dirty="0">
                <a:latin typeface="Arial" pitchFamily="34" charset="0"/>
                <a:cs typeface="Arial" pitchFamily="34" charset="0"/>
              </a:rPr>
              <a:t> vb. veri tabanı objelerini yaratmada kullanılan komuttur. SQL komutları ile veri tabanında işlem yapılabilmesi için önce veri tabanı sonra da veri tabanında kullanılacak tablolar tanımlanmalıdır. SQL Server’da veritabanı oluşturmak için </a:t>
            </a:r>
            <a:r>
              <a:rPr lang="tr-TR" sz="2600" u="sng" dirty="0">
                <a:latin typeface="Arial" pitchFamily="34" charset="0"/>
                <a:cs typeface="Arial" pitchFamily="34" charset="0"/>
              </a:rPr>
              <a:t>CREATE DATABASE</a:t>
            </a:r>
            <a:r>
              <a:rPr lang="tr-TR" sz="2600" dirty="0">
                <a:latin typeface="Arial" pitchFamily="34" charset="0"/>
                <a:cs typeface="Arial" pitchFamily="34" charset="0"/>
              </a:rPr>
              <a:t> deyimi kullanılır</a:t>
            </a:r>
            <a:r>
              <a:rPr lang="tr-TR" sz="2600" dirty="0" smtClean="0">
                <a:latin typeface="Arial" pitchFamily="34" charset="0"/>
                <a:cs typeface="Arial" pitchFamily="34" charset="0"/>
              </a:rPr>
              <a:t>.</a:t>
            </a:r>
          </a:p>
          <a:p>
            <a:endParaRPr lang="tr-TR" sz="2600" dirty="0">
              <a:latin typeface="Arial" pitchFamily="34" charset="0"/>
              <a:cs typeface="Arial" pitchFamily="34" charset="0"/>
            </a:endParaRPr>
          </a:p>
          <a:p>
            <a:r>
              <a:rPr lang="tr-TR" sz="2600" u="sng" dirty="0">
                <a:latin typeface="Arial" pitchFamily="34" charset="0"/>
                <a:cs typeface="Arial" pitchFamily="34" charset="0"/>
              </a:rPr>
              <a:t>Kullanılışı:</a:t>
            </a:r>
            <a:r>
              <a:rPr lang="tr-TR" sz="2600" dirty="0">
                <a:latin typeface="Arial" pitchFamily="34" charset="0"/>
                <a:cs typeface="Arial" pitchFamily="34" charset="0"/>
              </a:rPr>
              <a:t> CREATE DATABASE</a:t>
            </a:r>
            <a:r>
              <a:rPr lang="tr-TR" sz="2600" b="1" dirty="0">
                <a:latin typeface="Arial" pitchFamily="34" charset="0"/>
                <a:cs typeface="Arial" pitchFamily="34" charset="0"/>
              </a:rPr>
              <a:t> </a:t>
            </a:r>
            <a:r>
              <a:rPr lang="tr-TR" sz="2600" dirty="0">
                <a:latin typeface="Arial" pitchFamily="34" charset="0"/>
                <a:cs typeface="Arial" pitchFamily="34" charset="0"/>
              </a:rPr>
              <a:t>isim;</a:t>
            </a:r>
          </a:p>
          <a:p>
            <a:r>
              <a:rPr lang="tr-TR" sz="2600" dirty="0">
                <a:latin typeface="Arial" pitchFamily="34" charset="0"/>
                <a:cs typeface="Arial" pitchFamily="34" charset="0"/>
              </a:rPr>
              <a:t>Bu komut isim ile belirtilen isimde bir veri tabanı oluşturur. Bir veri tabanı içerisinde çok sayıda veri tabanı kütüğü ya da tablo bulunabilir. Her tabloda saklanan verilerle ilgili alanlar bulunmalıdır.</a:t>
            </a:r>
            <a:r>
              <a:rPr lang="tr-TR" sz="2600" b="1" dirty="0">
                <a:latin typeface="Arial" pitchFamily="34" charset="0"/>
                <a:cs typeface="Arial" pitchFamily="34" charset="0"/>
              </a:rPr>
              <a:t> </a:t>
            </a:r>
            <a:endParaRPr lang="tr-TR" sz="2600" b="1" dirty="0" smtClean="0">
              <a:latin typeface="Arial" pitchFamily="34" charset="0"/>
              <a:cs typeface="Arial" pitchFamily="34" charset="0"/>
            </a:endParaRPr>
          </a:p>
          <a:p>
            <a:endParaRPr lang="tr-TR" sz="2600" dirty="0">
              <a:latin typeface="Arial" pitchFamily="34" charset="0"/>
              <a:cs typeface="Arial" pitchFamily="34" charset="0"/>
            </a:endParaRPr>
          </a:p>
          <a:p>
            <a:r>
              <a:rPr lang="tr-TR" sz="2600" b="1" dirty="0" smtClean="0">
                <a:latin typeface="Arial" pitchFamily="34" charset="0"/>
                <a:cs typeface="Arial" pitchFamily="34" charset="0"/>
              </a:rPr>
              <a:t>Örnek: </a:t>
            </a:r>
            <a:r>
              <a:rPr lang="tr-TR" sz="2600" dirty="0" smtClean="0">
                <a:latin typeface="Arial" pitchFamily="34" charset="0"/>
                <a:cs typeface="Arial" pitchFamily="34" charset="0"/>
              </a:rPr>
              <a:t>Deneme, okul, </a:t>
            </a:r>
            <a:r>
              <a:rPr lang="tr-TR" sz="2600" dirty="0" err="1" smtClean="0">
                <a:latin typeface="Arial" pitchFamily="34" charset="0"/>
                <a:cs typeface="Arial" pitchFamily="34" charset="0"/>
              </a:rPr>
              <a:t>sirket</a:t>
            </a:r>
            <a:r>
              <a:rPr lang="tr-TR" sz="2600" dirty="0" smtClean="0">
                <a:latin typeface="Arial" pitchFamily="34" charset="0"/>
                <a:cs typeface="Arial" pitchFamily="34" charset="0"/>
              </a:rPr>
              <a:t> adında veritabanı oluşturan komutları yazınız.</a:t>
            </a:r>
            <a:r>
              <a:rPr lang="tr-TR" sz="2600" b="1" dirty="0" smtClean="0">
                <a:latin typeface="Arial" pitchFamily="34" charset="0"/>
                <a:cs typeface="Arial" pitchFamily="34" charset="0"/>
              </a:rPr>
              <a:t> </a:t>
            </a:r>
            <a:endParaRPr lang="tr-TR" sz="2600" dirty="0" smtClean="0">
              <a:latin typeface="Arial" pitchFamily="34" charset="0"/>
              <a:cs typeface="Arial" pitchFamily="34" charset="0"/>
            </a:endParaRPr>
          </a:p>
          <a:p>
            <a:r>
              <a:rPr lang="tr-TR" sz="2600" dirty="0" err="1" smtClean="0">
                <a:solidFill>
                  <a:srgbClr val="0070C0"/>
                </a:solidFill>
                <a:latin typeface="Arial" pitchFamily="34" charset="0"/>
                <a:cs typeface="Arial" pitchFamily="34" charset="0"/>
              </a:rPr>
              <a:t>Create</a:t>
            </a:r>
            <a:r>
              <a:rPr lang="tr-TR" sz="2600" dirty="0" smtClean="0">
                <a:solidFill>
                  <a:srgbClr val="0070C0"/>
                </a:solidFill>
                <a:latin typeface="Arial" pitchFamily="34" charset="0"/>
                <a:cs typeface="Arial" pitchFamily="34" charset="0"/>
              </a:rPr>
              <a:t> </a:t>
            </a:r>
            <a:r>
              <a:rPr lang="tr-TR" sz="2600" dirty="0" err="1" smtClean="0">
                <a:solidFill>
                  <a:srgbClr val="0070C0"/>
                </a:solidFill>
                <a:latin typeface="Arial" pitchFamily="34" charset="0"/>
                <a:cs typeface="Arial" pitchFamily="34" charset="0"/>
              </a:rPr>
              <a:t>Database</a:t>
            </a:r>
            <a:r>
              <a:rPr lang="tr-TR" sz="2600" dirty="0" smtClean="0">
                <a:solidFill>
                  <a:srgbClr val="0070C0"/>
                </a:solidFill>
                <a:latin typeface="Arial" pitchFamily="34" charset="0"/>
                <a:cs typeface="Arial" pitchFamily="34" charset="0"/>
              </a:rPr>
              <a:t> </a:t>
            </a:r>
            <a:r>
              <a:rPr lang="tr-TR" sz="2600" dirty="0" smtClean="0">
                <a:latin typeface="Arial" pitchFamily="34" charset="0"/>
                <a:cs typeface="Arial" pitchFamily="34" charset="0"/>
              </a:rPr>
              <a:t>deneme;</a:t>
            </a:r>
          </a:p>
          <a:p>
            <a:r>
              <a:rPr lang="tr-TR" sz="2600" dirty="0" err="1" smtClean="0">
                <a:solidFill>
                  <a:srgbClr val="0070C0"/>
                </a:solidFill>
                <a:latin typeface="Arial" pitchFamily="34" charset="0"/>
                <a:cs typeface="Arial" pitchFamily="34" charset="0"/>
              </a:rPr>
              <a:t>Create</a:t>
            </a:r>
            <a:r>
              <a:rPr lang="tr-TR" sz="2600" dirty="0" smtClean="0">
                <a:solidFill>
                  <a:srgbClr val="0070C0"/>
                </a:solidFill>
                <a:latin typeface="Arial" pitchFamily="34" charset="0"/>
                <a:cs typeface="Arial" pitchFamily="34" charset="0"/>
              </a:rPr>
              <a:t> </a:t>
            </a:r>
            <a:r>
              <a:rPr lang="tr-TR" sz="2600" dirty="0" err="1" smtClean="0">
                <a:solidFill>
                  <a:srgbClr val="0070C0"/>
                </a:solidFill>
                <a:latin typeface="Arial" pitchFamily="34" charset="0"/>
                <a:cs typeface="Arial" pitchFamily="34" charset="0"/>
              </a:rPr>
              <a:t>Database</a:t>
            </a:r>
            <a:r>
              <a:rPr lang="tr-TR" sz="2600" dirty="0" smtClean="0">
                <a:solidFill>
                  <a:srgbClr val="0070C0"/>
                </a:solidFill>
                <a:latin typeface="Arial" pitchFamily="34" charset="0"/>
                <a:cs typeface="Arial" pitchFamily="34" charset="0"/>
              </a:rPr>
              <a:t> </a:t>
            </a:r>
            <a:r>
              <a:rPr lang="tr-TR" sz="2600" dirty="0" smtClean="0">
                <a:latin typeface="Arial" pitchFamily="34" charset="0"/>
                <a:cs typeface="Arial" pitchFamily="34" charset="0"/>
              </a:rPr>
              <a:t>okul;</a:t>
            </a:r>
          </a:p>
          <a:p>
            <a:r>
              <a:rPr lang="tr-TR" sz="2600" dirty="0" err="1" smtClean="0">
                <a:solidFill>
                  <a:srgbClr val="0070C0"/>
                </a:solidFill>
                <a:latin typeface="Arial" pitchFamily="34" charset="0"/>
                <a:cs typeface="Arial" pitchFamily="34" charset="0"/>
              </a:rPr>
              <a:t>Create</a:t>
            </a:r>
            <a:r>
              <a:rPr lang="tr-TR" sz="2600" dirty="0" smtClean="0">
                <a:solidFill>
                  <a:srgbClr val="0070C0"/>
                </a:solidFill>
                <a:latin typeface="Arial" pitchFamily="34" charset="0"/>
                <a:cs typeface="Arial" pitchFamily="34" charset="0"/>
              </a:rPr>
              <a:t> </a:t>
            </a:r>
            <a:r>
              <a:rPr lang="tr-TR" sz="2600" dirty="0" err="1" smtClean="0">
                <a:solidFill>
                  <a:srgbClr val="0070C0"/>
                </a:solidFill>
                <a:latin typeface="Arial" pitchFamily="34" charset="0"/>
                <a:cs typeface="Arial" pitchFamily="34" charset="0"/>
              </a:rPr>
              <a:t>Database</a:t>
            </a:r>
            <a:r>
              <a:rPr lang="tr-TR" sz="2600" dirty="0" smtClean="0">
                <a:solidFill>
                  <a:srgbClr val="0070C0"/>
                </a:solidFill>
                <a:latin typeface="Arial" pitchFamily="34" charset="0"/>
                <a:cs typeface="Arial" pitchFamily="34" charset="0"/>
              </a:rPr>
              <a:t> </a:t>
            </a:r>
            <a:r>
              <a:rPr lang="tr-TR" sz="2600" dirty="0" err="1" smtClean="0">
                <a:latin typeface="Arial" pitchFamily="34" charset="0"/>
                <a:cs typeface="Arial" pitchFamily="34" charset="0"/>
              </a:rPr>
              <a:t>sirket</a:t>
            </a:r>
            <a:r>
              <a:rPr lang="tr-TR" sz="2600" dirty="0" smtClean="0">
                <a:latin typeface="Arial" pitchFamily="34" charset="0"/>
                <a:cs typeface="Arial" pitchFamily="34" charset="0"/>
              </a:rPr>
              <a:t>;</a:t>
            </a:r>
          </a:p>
          <a:p>
            <a:endParaRPr lang="tr-T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39552" y="260648"/>
            <a:ext cx="8183880" cy="1051560"/>
          </a:xfrm>
        </p:spPr>
        <p:txBody>
          <a:bodyPr>
            <a:normAutofit fontScale="90000"/>
          </a:bodyPr>
          <a:lstStyle/>
          <a:p>
            <a:r>
              <a:rPr lang="tr-TR" dirty="0" smtClean="0"/>
              <a:t>6.5.4. KARŞILAŞTIRMA İFADELERİ</a:t>
            </a:r>
            <a:br>
              <a:rPr lang="tr-TR" dirty="0" smtClean="0"/>
            </a:br>
            <a:endParaRPr lang="tr-TR" dirty="0"/>
          </a:p>
        </p:txBody>
      </p:sp>
      <p:graphicFrame>
        <p:nvGraphicFramePr>
          <p:cNvPr id="5" name="4 İçerik Yer Tutucusu"/>
          <p:cNvGraphicFramePr>
            <a:graphicFrameLocks noGrp="1"/>
          </p:cNvGraphicFramePr>
          <p:nvPr>
            <p:ph idx="1"/>
          </p:nvPr>
        </p:nvGraphicFramePr>
        <p:xfrm>
          <a:off x="1835696" y="1196752"/>
          <a:ext cx="5328592" cy="3572976"/>
        </p:xfrm>
        <a:graphic>
          <a:graphicData uri="http://schemas.openxmlformats.org/drawingml/2006/table">
            <a:tbl>
              <a:tblPr firstRow="1">
                <a:tableStyleId>{3C2FFA5D-87B4-456A-9821-1D502468CF0F}</a:tableStyleId>
              </a:tblPr>
              <a:tblGrid>
                <a:gridCol w="2189009"/>
                <a:gridCol w="3139583"/>
              </a:tblGrid>
              <a:tr h="504056">
                <a:tc>
                  <a:txBody>
                    <a:bodyPr/>
                    <a:lstStyle/>
                    <a:p>
                      <a:pPr algn="ctr">
                        <a:lnSpc>
                          <a:spcPct val="150000"/>
                        </a:lnSpc>
                        <a:spcBef>
                          <a:spcPts val="600"/>
                        </a:spcBef>
                        <a:spcAft>
                          <a:spcPts val="600"/>
                        </a:spcAft>
                      </a:pPr>
                      <a:r>
                        <a:rPr lang="tr-TR" sz="2400" dirty="0"/>
                        <a:t>İfade</a:t>
                      </a:r>
                      <a:endParaRPr lang="tr-TR" sz="2800" b="1" dirty="0">
                        <a:solidFill>
                          <a:srgbClr val="FF0000"/>
                        </a:solidFill>
                        <a:latin typeface="Arial" pitchFamily="34" charset="0"/>
                        <a:ea typeface="Calibri"/>
                        <a:cs typeface="Arial" pitchFamily="34" charset="0"/>
                      </a:endParaRPr>
                    </a:p>
                  </a:txBody>
                  <a:tcPr marL="68580" marR="68580" marT="0" marB="0"/>
                </a:tc>
                <a:tc>
                  <a:txBody>
                    <a:bodyPr/>
                    <a:lstStyle/>
                    <a:p>
                      <a:pPr algn="ctr">
                        <a:lnSpc>
                          <a:spcPct val="150000"/>
                        </a:lnSpc>
                        <a:spcBef>
                          <a:spcPts val="600"/>
                        </a:spcBef>
                        <a:spcAft>
                          <a:spcPts val="600"/>
                        </a:spcAft>
                      </a:pPr>
                      <a:r>
                        <a:rPr lang="tr-TR" sz="2400" dirty="0"/>
                        <a:t>Sembol</a:t>
                      </a:r>
                      <a:endParaRPr lang="tr-TR" sz="2800" b="1" dirty="0">
                        <a:solidFill>
                          <a:srgbClr val="FF0000"/>
                        </a:solidFill>
                        <a:latin typeface="Arial" pitchFamily="34" charset="0"/>
                        <a:ea typeface="Calibri"/>
                        <a:cs typeface="Arial" pitchFamily="34" charset="0"/>
                      </a:endParaRPr>
                    </a:p>
                  </a:txBody>
                  <a:tcPr marL="68580" marR="68580" marT="0" marB="0"/>
                </a:tc>
              </a:tr>
              <a:tr h="504056">
                <a:tc>
                  <a:txBody>
                    <a:bodyPr/>
                    <a:lstStyle/>
                    <a:p>
                      <a:pPr algn="ctr">
                        <a:lnSpc>
                          <a:spcPct val="150000"/>
                        </a:lnSpc>
                        <a:spcBef>
                          <a:spcPts val="600"/>
                        </a:spcBef>
                        <a:spcAft>
                          <a:spcPts val="600"/>
                        </a:spcAft>
                      </a:pPr>
                      <a:r>
                        <a:rPr lang="tr-TR" sz="2000" dirty="0"/>
                        <a:t>&gt;</a:t>
                      </a:r>
                      <a:endParaRPr lang="tr-TR" sz="2400" dirty="0">
                        <a:latin typeface="Arial" pitchFamily="34" charset="0"/>
                        <a:ea typeface="Calibri"/>
                        <a:cs typeface="Arial" pitchFamily="34" charset="0"/>
                      </a:endParaRPr>
                    </a:p>
                  </a:txBody>
                  <a:tcPr marL="68580" marR="68580" marT="0" marB="0"/>
                </a:tc>
                <a:tc>
                  <a:txBody>
                    <a:bodyPr/>
                    <a:lstStyle/>
                    <a:p>
                      <a:pPr algn="ctr">
                        <a:lnSpc>
                          <a:spcPct val="150000"/>
                        </a:lnSpc>
                        <a:spcBef>
                          <a:spcPts val="600"/>
                        </a:spcBef>
                        <a:spcAft>
                          <a:spcPts val="600"/>
                        </a:spcAft>
                      </a:pPr>
                      <a:r>
                        <a:rPr lang="tr-TR" sz="2000" dirty="0"/>
                        <a:t>Büyük</a:t>
                      </a:r>
                      <a:endParaRPr lang="tr-TR" sz="2400" dirty="0">
                        <a:latin typeface="Arial" pitchFamily="34" charset="0"/>
                        <a:ea typeface="Calibri"/>
                        <a:cs typeface="Arial" pitchFamily="34" charset="0"/>
                      </a:endParaRPr>
                    </a:p>
                  </a:txBody>
                  <a:tcPr marL="68580" marR="68580" marT="0" marB="0"/>
                </a:tc>
              </a:tr>
              <a:tr h="504056">
                <a:tc>
                  <a:txBody>
                    <a:bodyPr/>
                    <a:lstStyle/>
                    <a:p>
                      <a:pPr algn="ctr">
                        <a:lnSpc>
                          <a:spcPct val="150000"/>
                        </a:lnSpc>
                        <a:spcBef>
                          <a:spcPts val="600"/>
                        </a:spcBef>
                        <a:spcAft>
                          <a:spcPts val="600"/>
                        </a:spcAft>
                      </a:pPr>
                      <a:r>
                        <a:rPr lang="tr-TR" sz="2000" dirty="0"/>
                        <a:t>&lt;</a:t>
                      </a:r>
                      <a:endParaRPr lang="tr-TR" sz="2400" dirty="0">
                        <a:latin typeface="Arial" pitchFamily="34" charset="0"/>
                        <a:ea typeface="Calibri"/>
                        <a:cs typeface="Arial" pitchFamily="34" charset="0"/>
                      </a:endParaRPr>
                    </a:p>
                  </a:txBody>
                  <a:tcPr marL="68580" marR="68580" marT="0" marB="0"/>
                </a:tc>
                <a:tc>
                  <a:txBody>
                    <a:bodyPr/>
                    <a:lstStyle/>
                    <a:p>
                      <a:pPr algn="ctr">
                        <a:lnSpc>
                          <a:spcPct val="150000"/>
                        </a:lnSpc>
                        <a:spcBef>
                          <a:spcPts val="600"/>
                        </a:spcBef>
                        <a:spcAft>
                          <a:spcPts val="600"/>
                        </a:spcAft>
                      </a:pPr>
                      <a:r>
                        <a:rPr lang="tr-TR" sz="2000" dirty="0"/>
                        <a:t>Küçük</a:t>
                      </a:r>
                      <a:endParaRPr lang="tr-TR" sz="2400" dirty="0">
                        <a:latin typeface="Arial" pitchFamily="34" charset="0"/>
                        <a:ea typeface="Calibri"/>
                        <a:cs typeface="Arial" pitchFamily="34" charset="0"/>
                      </a:endParaRPr>
                    </a:p>
                  </a:txBody>
                  <a:tcPr marL="68580" marR="68580" marT="0" marB="0"/>
                </a:tc>
              </a:tr>
              <a:tr h="504056">
                <a:tc>
                  <a:txBody>
                    <a:bodyPr/>
                    <a:lstStyle/>
                    <a:p>
                      <a:pPr algn="ctr">
                        <a:lnSpc>
                          <a:spcPct val="150000"/>
                        </a:lnSpc>
                        <a:spcBef>
                          <a:spcPts val="600"/>
                        </a:spcBef>
                        <a:spcAft>
                          <a:spcPts val="600"/>
                        </a:spcAft>
                      </a:pPr>
                      <a:r>
                        <a:rPr lang="tr-TR" sz="2000"/>
                        <a:t>=</a:t>
                      </a:r>
                      <a:endParaRPr lang="tr-TR" sz="2400">
                        <a:latin typeface="Arial" pitchFamily="34" charset="0"/>
                        <a:ea typeface="Calibri"/>
                        <a:cs typeface="Arial" pitchFamily="34" charset="0"/>
                      </a:endParaRPr>
                    </a:p>
                  </a:txBody>
                  <a:tcPr marL="68580" marR="68580" marT="0" marB="0"/>
                </a:tc>
                <a:tc>
                  <a:txBody>
                    <a:bodyPr/>
                    <a:lstStyle/>
                    <a:p>
                      <a:pPr algn="ctr">
                        <a:lnSpc>
                          <a:spcPct val="150000"/>
                        </a:lnSpc>
                        <a:spcBef>
                          <a:spcPts val="600"/>
                        </a:spcBef>
                        <a:spcAft>
                          <a:spcPts val="600"/>
                        </a:spcAft>
                      </a:pPr>
                      <a:r>
                        <a:rPr lang="tr-TR" sz="2000" dirty="0"/>
                        <a:t>Eşit</a:t>
                      </a:r>
                      <a:endParaRPr lang="tr-TR" sz="2400" dirty="0">
                        <a:latin typeface="Arial" pitchFamily="34" charset="0"/>
                        <a:ea typeface="Calibri"/>
                        <a:cs typeface="Arial" pitchFamily="34" charset="0"/>
                      </a:endParaRPr>
                    </a:p>
                  </a:txBody>
                  <a:tcPr marL="68580" marR="68580" marT="0" marB="0"/>
                </a:tc>
              </a:tr>
              <a:tr h="504056">
                <a:tc>
                  <a:txBody>
                    <a:bodyPr/>
                    <a:lstStyle/>
                    <a:p>
                      <a:pPr algn="ctr">
                        <a:lnSpc>
                          <a:spcPct val="150000"/>
                        </a:lnSpc>
                        <a:spcBef>
                          <a:spcPts val="600"/>
                        </a:spcBef>
                        <a:spcAft>
                          <a:spcPts val="600"/>
                        </a:spcAft>
                      </a:pPr>
                      <a:r>
                        <a:rPr lang="tr-TR" sz="2000"/>
                        <a:t>&gt;=</a:t>
                      </a:r>
                      <a:endParaRPr lang="tr-TR" sz="2400">
                        <a:latin typeface="Arial" pitchFamily="34" charset="0"/>
                        <a:ea typeface="Calibri"/>
                        <a:cs typeface="Arial" pitchFamily="34" charset="0"/>
                      </a:endParaRPr>
                    </a:p>
                  </a:txBody>
                  <a:tcPr marL="68580" marR="68580" marT="0" marB="0"/>
                </a:tc>
                <a:tc>
                  <a:txBody>
                    <a:bodyPr/>
                    <a:lstStyle/>
                    <a:p>
                      <a:pPr algn="ctr">
                        <a:lnSpc>
                          <a:spcPct val="150000"/>
                        </a:lnSpc>
                        <a:spcBef>
                          <a:spcPts val="600"/>
                        </a:spcBef>
                        <a:spcAft>
                          <a:spcPts val="600"/>
                        </a:spcAft>
                      </a:pPr>
                      <a:r>
                        <a:rPr lang="tr-TR" sz="2000" dirty="0"/>
                        <a:t>Büyük eşit</a:t>
                      </a:r>
                      <a:endParaRPr lang="tr-TR" sz="2400" dirty="0">
                        <a:latin typeface="Arial" pitchFamily="34" charset="0"/>
                        <a:ea typeface="Calibri"/>
                        <a:cs typeface="Arial" pitchFamily="34" charset="0"/>
                      </a:endParaRPr>
                    </a:p>
                  </a:txBody>
                  <a:tcPr marL="68580" marR="68580" marT="0" marB="0"/>
                </a:tc>
              </a:tr>
              <a:tr h="504056">
                <a:tc>
                  <a:txBody>
                    <a:bodyPr/>
                    <a:lstStyle/>
                    <a:p>
                      <a:pPr algn="ctr">
                        <a:lnSpc>
                          <a:spcPct val="150000"/>
                        </a:lnSpc>
                        <a:spcBef>
                          <a:spcPts val="600"/>
                        </a:spcBef>
                        <a:spcAft>
                          <a:spcPts val="600"/>
                        </a:spcAft>
                      </a:pPr>
                      <a:r>
                        <a:rPr lang="tr-TR" sz="2000" dirty="0"/>
                        <a:t>&lt;=</a:t>
                      </a:r>
                      <a:endParaRPr lang="tr-TR" sz="2400" dirty="0">
                        <a:latin typeface="Arial" pitchFamily="34" charset="0"/>
                        <a:ea typeface="Calibri"/>
                        <a:cs typeface="Arial" pitchFamily="34" charset="0"/>
                      </a:endParaRPr>
                    </a:p>
                  </a:txBody>
                  <a:tcPr marL="68580" marR="68580" marT="0" marB="0"/>
                </a:tc>
                <a:tc>
                  <a:txBody>
                    <a:bodyPr/>
                    <a:lstStyle/>
                    <a:p>
                      <a:pPr algn="ctr">
                        <a:lnSpc>
                          <a:spcPct val="150000"/>
                        </a:lnSpc>
                        <a:spcBef>
                          <a:spcPts val="600"/>
                        </a:spcBef>
                        <a:spcAft>
                          <a:spcPts val="600"/>
                        </a:spcAft>
                      </a:pPr>
                      <a:r>
                        <a:rPr lang="tr-TR" sz="2000" dirty="0"/>
                        <a:t>Küçük eşit</a:t>
                      </a:r>
                      <a:endParaRPr lang="tr-TR" sz="2400" dirty="0">
                        <a:latin typeface="Arial" pitchFamily="34" charset="0"/>
                        <a:ea typeface="Calibri"/>
                        <a:cs typeface="Arial" pitchFamily="34" charset="0"/>
                      </a:endParaRPr>
                    </a:p>
                  </a:txBody>
                  <a:tcPr marL="68580" marR="68580" marT="0" marB="0"/>
                </a:tc>
              </a:tr>
              <a:tr h="504056">
                <a:tc>
                  <a:txBody>
                    <a:bodyPr/>
                    <a:lstStyle/>
                    <a:p>
                      <a:pPr algn="ctr">
                        <a:lnSpc>
                          <a:spcPct val="150000"/>
                        </a:lnSpc>
                        <a:spcBef>
                          <a:spcPts val="600"/>
                        </a:spcBef>
                        <a:spcAft>
                          <a:spcPts val="600"/>
                        </a:spcAft>
                      </a:pPr>
                      <a:r>
                        <a:rPr lang="tr-TR" sz="2000"/>
                        <a:t>&lt;&gt;</a:t>
                      </a:r>
                      <a:endParaRPr lang="tr-TR" sz="2400">
                        <a:latin typeface="Arial" pitchFamily="34" charset="0"/>
                        <a:ea typeface="Calibri"/>
                        <a:cs typeface="Arial" pitchFamily="34" charset="0"/>
                      </a:endParaRPr>
                    </a:p>
                  </a:txBody>
                  <a:tcPr marL="68580" marR="68580" marT="0" marB="0"/>
                </a:tc>
                <a:tc>
                  <a:txBody>
                    <a:bodyPr/>
                    <a:lstStyle/>
                    <a:p>
                      <a:pPr algn="ctr">
                        <a:lnSpc>
                          <a:spcPct val="150000"/>
                        </a:lnSpc>
                        <a:spcBef>
                          <a:spcPts val="600"/>
                        </a:spcBef>
                        <a:spcAft>
                          <a:spcPts val="600"/>
                        </a:spcAft>
                      </a:pPr>
                      <a:r>
                        <a:rPr lang="tr-TR" sz="2000" dirty="0"/>
                        <a:t>Eşit değil</a:t>
                      </a:r>
                      <a:endParaRPr lang="tr-TR" sz="2400" dirty="0">
                        <a:latin typeface="Arial" pitchFamily="34" charset="0"/>
                        <a:ea typeface="Calibri"/>
                        <a:cs typeface="Arial" pitchFamily="34" charset="0"/>
                      </a:endParaRPr>
                    </a:p>
                  </a:txBody>
                  <a:tcPr marL="68580" marR="68580" marT="0" marB="0"/>
                </a:tc>
              </a:tr>
            </a:tbl>
          </a:graphicData>
        </a:graphic>
      </p:graphicFrame>
      <p:sp>
        <p:nvSpPr>
          <p:cNvPr id="2049" name="Rectangle 1"/>
          <p:cNvSpPr>
            <a:spLocks noChangeArrowheads="1"/>
          </p:cNvSpPr>
          <p:nvPr/>
        </p:nvSpPr>
        <p:spPr bwMode="auto">
          <a:xfrm>
            <a:off x="467544" y="4725144"/>
            <a:ext cx="8208912"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600" b="1" i="0" u="none" strike="noStrike" cap="none" normalizeH="0" baseline="0" dirty="0" smtClean="0">
                <a:ln>
                  <a:noFill/>
                </a:ln>
                <a:solidFill>
                  <a:schemeClr val="tx1"/>
                </a:solidFill>
                <a:effectLst/>
                <a:latin typeface="Arial" pitchFamily="34" charset="0"/>
                <a:ea typeface="Calibri" pitchFamily="34" charset="0"/>
                <a:cs typeface="Arial" pitchFamily="34" charset="0"/>
              </a:rPr>
              <a:t>Tablo 6.8:</a:t>
            </a:r>
            <a:r>
              <a:rPr kumimoji="0" lang="tr-TR" sz="16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Karşılaştırma İfadeleri</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tr-TR"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tr-TR" sz="20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(NOT, OR, AND),</a:t>
            </a:r>
            <a:r>
              <a:rPr kumimoji="0" lang="tr-TR"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tr-TR" sz="2000" b="0" i="0" u="none" strike="noStrike" cap="none" normalizeH="0" baseline="0" dirty="0" smtClean="0">
                <a:ln>
                  <a:noFill/>
                </a:ln>
                <a:solidFill>
                  <a:schemeClr val="tx1"/>
                </a:solidFill>
                <a:effectLst/>
                <a:latin typeface="Arial" pitchFamily="34" charset="0"/>
                <a:ea typeface="Calibri" pitchFamily="34" charset="0"/>
                <a:cs typeface="Arial" pitchFamily="34" charset="0"/>
              </a:rPr>
              <a:t>birden fazla koşula göre sıralama işlemlerinde bu ifadeler kullanılır.</a:t>
            </a:r>
            <a:endParaRPr kumimoji="0" lang="tr-TR"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39552" y="116632"/>
            <a:ext cx="8183880" cy="691520"/>
          </a:xfrm>
        </p:spPr>
        <p:txBody>
          <a:bodyPr>
            <a:normAutofit/>
          </a:bodyPr>
          <a:lstStyle/>
          <a:p>
            <a:pPr lvl="0"/>
            <a:r>
              <a:rPr lang="tr-TR" sz="3200" dirty="0" smtClean="0">
                <a:ea typeface="Times New Roman" pitchFamily="18" charset="0"/>
                <a:cs typeface="Times New Roman" pitchFamily="18" charset="0"/>
              </a:rPr>
              <a:t>6</a:t>
            </a:r>
            <a:r>
              <a:rPr lang="tr-TR" sz="3200" dirty="0" smtClean="0" bmk="">
                <a:ea typeface="Times New Roman" pitchFamily="18" charset="0"/>
                <a:cs typeface="Times New Roman" pitchFamily="18" charset="0"/>
              </a:rPr>
              <a:t>.5.5. WHERE İFADESİ</a:t>
            </a:r>
            <a:endParaRPr lang="tr-TR" sz="3200" dirty="0"/>
          </a:p>
        </p:txBody>
      </p:sp>
      <p:sp>
        <p:nvSpPr>
          <p:cNvPr id="3" name="2 İçerik Yer Tutucusu"/>
          <p:cNvSpPr>
            <a:spLocks noGrp="1"/>
          </p:cNvSpPr>
          <p:nvPr>
            <p:ph idx="1"/>
          </p:nvPr>
        </p:nvSpPr>
        <p:spPr>
          <a:xfrm>
            <a:off x="467544" y="908720"/>
            <a:ext cx="8183880" cy="5544616"/>
          </a:xfrm>
        </p:spPr>
        <p:style>
          <a:lnRef idx="2">
            <a:schemeClr val="accent3"/>
          </a:lnRef>
          <a:fillRef idx="1">
            <a:schemeClr val="lt1"/>
          </a:fillRef>
          <a:effectRef idx="0">
            <a:schemeClr val="accent3"/>
          </a:effectRef>
          <a:fontRef idx="minor">
            <a:schemeClr val="dk1"/>
          </a:fontRef>
        </p:style>
        <p:txBody>
          <a:bodyPr>
            <a:noAutofit/>
          </a:bodyPr>
          <a:lstStyle/>
          <a:p>
            <a:pPr marL="0" lvl="0" indent="449263" algn="just" fontAlgn="base">
              <a:spcBef>
                <a:spcPct val="0"/>
              </a:spcBef>
              <a:spcAft>
                <a:spcPct val="0"/>
              </a:spcAft>
              <a:buClrTx/>
              <a:buSzTx/>
              <a:buNone/>
            </a:pPr>
            <a:r>
              <a:rPr lang="tr-TR" sz="2000" dirty="0" smtClean="0">
                <a:latin typeface="Arial" pitchFamily="34" charset="0"/>
                <a:ea typeface="Calibri" pitchFamily="34" charset="0"/>
                <a:cs typeface="Arial" pitchFamily="34" charset="0"/>
              </a:rPr>
              <a:t>Tablo içindeki bilgilerin bir koşula göre sıralanması için kullanılır. Where kullanılırken;</a:t>
            </a: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b="1" dirty="0" smtClean="0">
                <a:solidFill>
                  <a:srgbClr val="FF0000"/>
                </a:solidFill>
                <a:latin typeface="Arial" pitchFamily="34" charset="0"/>
                <a:ea typeface="Calibri" pitchFamily="34" charset="0"/>
                <a:cs typeface="Arial" pitchFamily="34" charset="0"/>
              </a:rPr>
              <a:t>Nümerik ifadelerde;</a:t>
            </a:r>
            <a:endParaRPr lang="tr-TR" sz="2000" b="1" dirty="0" smtClean="0">
              <a:solidFill>
                <a:srgbClr val="FF0000"/>
              </a:solidFill>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b="1" dirty="0" smtClean="0">
                <a:latin typeface="Arial" pitchFamily="34" charset="0"/>
                <a:ea typeface="Calibri" pitchFamily="34" charset="0"/>
                <a:cs typeface="Arial" pitchFamily="34" charset="0"/>
              </a:rPr>
              <a:t>Örnek:</a:t>
            </a:r>
            <a:r>
              <a:rPr lang="tr-TR" sz="2000" dirty="0" smtClean="0">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select</a:t>
            </a:r>
            <a:r>
              <a:rPr lang="tr-TR" sz="2000" dirty="0" smtClean="0">
                <a:latin typeface="Arial" pitchFamily="34" charset="0"/>
                <a:ea typeface="Calibri" pitchFamily="34" charset="0"/>
                <a:cs typeface="Arial" pitchFamily="34" charset="0"/>
              </a:rPr>
              <a:t> </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from</a:t>
            </a:r>
            <a:r>
              <a:rPr lang="tr-TR" sz="2000" dirty="0" smtClean="0">
                <a:latin typeface="Arial" pitchFamily="34" charset="0"/>
                <a:ea typeface="Calibri" pitchFamily="34" charset="0"/>
                <a:cs typeface="Arial" pitchFamily="34" charset="0"/>
              </a:rPr>
              <a:t> notlar </a:t>
            </a:r>
            <a:r>
              <a:rPr lang="tr-TR" sz="2000" dirty="0" smtClean="0">
                <a:solidFill>
                  <a:srgbClr val="0000FF"/>
                </a:solidFill>
                <a:latin typeface="Arial" pitchFamily="34" charset="0"/>
                <a:ea typeface="Calibri" pitchFamily="34" charset="0"/>
                <a:cs typeface="Arial" pitchFamily="34" charset="0"/>
              </a:rPr>
              <a:t>where</a:t>
            </a:r>
            <a:r>
              <a:rPr lang="tr-TR" sz="2000" dirty="0" smtClean="0">
                <a:latin typeface="Arial" pitchFamily="34" charset="0"/>
                <a:ea typeface="Calibri" pitchFamily="34" charset="0"/>
                <a:cs typeface="Arial" pitchFamily="34" charset="0"/>
              </a:rPr>
              <a:t> final </a:t>
            </a:r>
            <a:r>
              <a:rPr lang="tr-TR" sz="2000" dirty="0" smtClean="0">
                <a:solidFill>
                  <a:srgbClr val="808080"/>
                </a:solidFill>
                <a:latin typeface="Arial" pitchFamily="34" charset="0"/>
                <a:ea typeface="Calibri" pitchFamily="34" charset="0"/>
                <a:cs typeface="Arial" pitchFamily="34" charset="0"/>
              </a:rPr>
              <a:t>&gt;</a:t>
            </a:r>
            <a:r>
              <a:rPr lang="tr-TR" sz="2000" dirty="0" smtClean="0">
                <a:latin typeface="Arial" pitchFamily="34" charset="0"/>
                <a:ea typeface="Calibri" pitchFamily="34" charset="0"/>
                <a:cs typeface="Arial" pitchFamily="34" charset="0"/>
              </a:rPr>
              <a:t>60 işlevini yazınız.(okul projesine göre)</a:t>
            </a: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1800" dirty="0" smtClean="0">
                <a:latin typeface="Arial" pitchFamily="34" charset="0"/>
                <a:ea typeface="Calibri" pitchFamily="34" charset="0"/>
                <a:cs typeface="Arial" pitchFamily="34" charset="0"/>
              </a:rPr>
              <a:t>Notlar  tablosunda notu 60’den büyük olanların bilgilerini listeler.</a:t>
            </a:r>
            <a:endParaRPr lang="tr-TR" sz="1800" dirty="0" smtClean="0">
              <a:latin typeface="Arial" pitchFamily="34" charset="0"/>
              <a:cs typeface="Arial" pitchFamily="34" charset="0"/>
            </a:endParaRPr>
          </a:p>
          <a:p>
            <a:endParaRPr lang="tr-TR" sz="2000" dirty="0" smtClean="0">
              <a:latin typeface="Arial" pitchFamily="34" charset="0"/>
              <a:cs typeface="Arial" pitchFamily="34" charset="0"/>
            </a:endParaRPr>
          </a:p>
          <a:p>
            <a:endParaRPr lang="tr-TR" sz="2000" dirty="0" smtClean="0">
              <a:latin typeface="Arial" pitchFamily="34" charset="0"/>
              <a:cs typeface="Arial" pitchFamily="34" charset="0"/>
            </a:endParaRPr>
          </a:p>
          <a:p>
            <a:endParaRPr lang="tr-TR" sz="2000" dirty="0" smtClean="0">
              <a:latin typeface="Arial" pitchFamily="34" charset="0"/>
              <a:cs typeface="Arial" pitchFamily="34" charset="0"/>
            </a:endParaRPr>
          </a:p>
          <a:p>
            <a:endParaRPr lang="tr-TR" sz="2000" dirty="0" smtClean="0">
              <a:latin typeface="Arial" pitchFamily="34" charset="0"/>
              <a:cs typeface="Arial" pitchFamily="34" charset="0"/>
            </a:endParaRPr>
          </a:p>
          <a:p>
            <a:pPr>
              <a:buNone/>
            </a:pPr>
            <a:endParaRPr lang="tr-TR" sz="2000" dirty="0" smtClean="0">
              <a:latin typeface="Arial" pitchFamily="34" charset="0"/>
              <a:cs typeface="Arial" pitchFamily="34" charset="0"/>
            </a:endParaRPr>
          </a:p>
          <a:p>
            <a:endParaRPr lang="tr-TR" sz="2000" dirty="0" smtClean="0">
              <a:latin typeface="Arial" pitchFamily="34" charset="0"/>
              <a:cs typeface="Arial" pitchFamily="34" charset="0"/>
            </a:endParaRPr>
          </a:p>
          <a:p>
            <a:pPr marL="0" lvl="0" indent="449263" algn="just" fontAlgn="base">
              <a:spcBef>
                <a:spcPct val="0"/>
              </a:spcBef>
              <a:spcAft>
                <a:spcPct val="0"/>
              </a:spcAft>
              <a:buClrTx/>
              <a:buSzTx/>
              <a:buNone/>
            </a:pPr>
            <a:r>
              <a:rPr lang="tr-TR" sz="2000" b="1" dirty="0" smtClean="0">
                <a:latin typeface="Arial" pitchFamily="34" charset="0"/>
                <a:ea typeface="Calibri" pitchFamily="34" charset="0"/>
                <a:cs typeface="Arial" pitchFamily="34" charset="0"/>
              </a:rPr>
              <a:t>Örnek:</a:t>
            </a:r>
            <a:r>
              <a:rPr lang="tr-TR" sz="2000" dirty="0" smtClean="0">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SELECT</a:t>
            </a:r>
            <a:r>
              <a:rPr lang="tr-TR" sz="2000" dirty="0" smtClean="0">
                <a:latin typeface="Arial" pitchFamily="34" charset="0"/>
                <a:ea typeface="Calibri" pitchFamily="34" charset="0"/>
                <a:cs typeface="Arial" pitchFamily="34" charset="0"/>
              </a:rPr>
              <a:t> </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FROM</a:t>
            </a:r>
            <a:r>
              <a:rPr lang="tr-TR" sz="2000" dirty="0" smtClean="0">
                <a:latin typeface="Arial" pitchFamily="34" charset="0"/>
                <a:ea typeface="Calibri" pitchFamily="34" charset="0"/>
                <a:cs typeface="Arial" pitchFamily="34" charset="0"/>
              </a:rPr>
              <a:t> personel </a:t>
            </a:r>
            <a:r>
              <a:rPr lang="tr-TR" sz="2000" dirty="0" smtClean="0">
                <a:solidFill>
                  <a:srgbClr val="0000FF"/>
                </a:solidFill>
                <a:latin typeface="Arial" pitchFamily="34" charset="0"/>
                <a:ea typeface="Calibri" pitchFamily="34" charset="0"/>
                <a:cs typeface="Arial" pitchFamily="34" charset="0"/>
              </a:rPr>
              <a:t>WHERE</a:t>
            </a:r>
            <a:r>
              <a:rPr lang="tr-TR" sz="2000" dirty="0" smtClean="0">
                <a:latin typeface="Arial" pitchFamily="34" charset="0"/>
                <a:ea typeface="Calibri" pitchFamily="34" charset="0"/>
                <a:cs typeface="Arial" pitchFamily="34" charset="0"/>
              </a:rPr>
              <a:t> brüt </a:t>
            </a:r>
            <a:r>
              <a:rPr lang="tr-TR" sz="2000" dirty="0" smtClean="0">
                <a:solidFill>
                  <a:srgbClr val="808080"/>
                </a:solidFill>
                <a:latin typeface="Arial" pitchFamily="34" charset="0"/>
                <a:ea typeface="Calibri" pitchFamily="34" charset="0"/>
                <a:cs typeface="Arial" pitchFamily="34" charset="0"/>
              </a:rPr>
              <a:t>&lt;=</a:t>
            </a:r>
            <a:r>
              <a:rPr lang="tr-TR" sz="2000" dirty="0" smtClean="0">
                <a:latin typeface="Arial" pitchFamily="34" charset="0"/>
                <a:ea typeface="Calibri" pitchFamily="34" charset="0"/>
                <a:cs typeface="Arial" pitchFamily="34" charset="0"/>
              </a:rPr>
              <a:t> 8000000 işlevini yazınız.</a:t>
            </a: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dirty="0" smtClean="0">
                <a:latin typeface="Arial" pitchFamily="34" charset="0"/>
                <a:ea typeface="Calibri" pitchFamily="34" charset="0"/>
                <a:cs typeface="Arial" pitchFamily="34" charset="0"/>
              </a:rPr>
              <a:t>Personel tablosunda brütü 8000000 eşit veya daha küçük olanların bilgilerini listeler.</a:t>
            </a:r>
            <a:endParaRPr lang="tr-TR" sz="2000" dirty="0" smtClean="0">
              <a:latin typeface="Arial" pitchFamily="34" charset="0"/>
              <a:cs typeface="Arial" pitchFamily="34" charset="0"/>
            </a:endParaRPr>
          </a:p>
          <a:p>
            <a:endParaRPr lang="tr-TR" sz="2000" dirty="0">
              <a:latin typeface="Arial" pitchFamily="34" charset="0"/>
              <a:cs typeface="Arial" pitchFamily="34" charset="0"/>
            </a:endParaRPr>
          </a:p>
        </p:txBody>
      </p:sp>
      <p:pic>
        <p:nvPicPr>
          <p:cNvPr id="1027" name="Picture 3" descr="Ekran Alıntısı"/>
          <p:cNvPicPr>
            <a:picLocks noChangeAspect="1" noChangeArrowheads="1"/>
          </p:cNvPicPr>
          <p:nvPr/>
        </p:nvPicPr>
        <p:blipFill>
          <a:blip r:embed="rId2" cstate="print"/>
          <a:srcRect/>
          <a:stretch>
            <a:fillRect/>
          </a:stretch>
        </p:blipFill>
        <p:spPr bwMode="auto">
          <a:xfrm>
            <a:off x="899592" y="2780928"/>
            <a:ext cx="4032448" cy="2088232"/>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251520" y="260648"/>
            <a:ext cx="8640960" cy="6264696"/>
          </a:xfrm>
          <a:solidFill>
            <a:schemeClr val="bg1"/>
          </a:solidFill>
        </p:spPr>
        <p:txBody>
          <a:bodyPr>
            <a:noAutofit/>
          </a:bodyPr>
          <a:lstStyle/>
          <a:p>
            <a:pPr marL="0" lvl="0" indent="449263" algn="just" fontAlgn="base">
              <a:spcBef>
                <a:spcPct val="0"/>
              </a:spcBef>
              <a:spcAft>
                <a:spcPct val="0"/>
              </a:spcAft>
              <a:buClrTx/>
              <a:buSzTx/>
              <a:buNone/>
              <a:tabLst>
                <a:tab pos="2857500" algn="l"/>
              </a:tabLst>
            </a:pPr>
            <a:r>
              <a:rPr lang="tr-TR" sz="2000" b="1" dirty="0" smtClean="0">
                <a:solidFill>
                  <a:srgbClr val="FF0000"/>
                </a:solidFill>
                <a:latin typeface="Arial" pitchFamily="34" charset="0"/>
                <a:ea typeface="Calibri" pitchFamily="34" charset="0"/>
                <a:cs typeface="Arial" pitchFamily="34" charset="0"/>
              </a:rPr>
              <a:t>Karakterlerde;</a:t>
            </a:r>
            <a:endParaRPr lang="tr-TR" sz="2000" b="1" dirty="0" smtClean="0">
              <a:solidFill>
                <a:srgbClr val="FF0000"/>
              </a:solidFill>
              <a:latin typeface="Arial" pitchFamily="34" charset="0"/>
              <a:cs typeface="Arial" pitchFamily="34" charset="0"/>
            </a:endParaRPr>
          </a:p>
          <a:p>
            <a:pPr marL="0" indent="449263" algn="just" fontAlgn="base">
              <a:spcBef>
                <a:spcPct val="0"/>
              </a:spcBef>
              <a:spcAft>
                <a:spcPct val="0"/>
              </a:spcAft>
              <a:buClrTx/>
              <a:buSzTx/>
              <a:buNone/>
              <a:tabLst>
                <a:tab pos="2857500" algn="l"/>
              </a:tabLst>
            </a:pPr>
            <a:r>
              <a:rPr lang="tr-TR" sz="2000" b="1" dirty="0" smtClean="0">
                <a:solidFill>
                  <a:srgbClr val="C00000"/>
                </a:solidFill>
                <a:latin typeface="Arial" pitchFamily="34" charset="0"/>
                <a:ea typeface="Calibri" pitchFamily="34" charset="0"/>
                <a:cs typeface="Arial" pitchFamily="34" charset="0"/>
              </a:rPr>
              <a:t>Örnek:</a:t>
            </a:r>
            <a:r>
              <a:rPr lang="tr-TR" sz="2000" dirty="0" smtClean="0">
                <a:solidFill>
                  <a:srgbClr val="C00000"/>
                </a:solidFill>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SELECT</a:t>
            </a:r>
            <a:r>
              <a:rPr lang="tr-TR" sz="2000" dirty="0" smtClean="0">
                <a:latin typeface="Arial" pitchFamily="34" charset="0"/>
                <a:ea typeface="Calibri" pitchFamily="34" charset="0"/>
                <a:cs typeface="Arial" pitchFamily="34" charset="0"/>
              </a:rPr>
              <a:t> </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FROM</a:t>
            </a:r>
            <a:r>
              <a:rPr lang="tr-TR" sz="2000" dirty="0" smtClean="0">
                <a:latin typeface="Arial" pitchFamily="34" charset="0"/>
                <a:ea typeface="Calibri" pitchFamily="34" charset="0"/>
                <a:cs typeface="Arial" pitchFamily="34" charset="0"/>
              </a:rPr>
              <a:t> </a:t>
            </a:r>
            <a:r>
              <a:rPr lang="tr-TR" sz="2000" dirty="0" err="1" smtClean="0">
                <a:latin typeface="Arial" pitchFamily="34" charset="0"/>
                <a:ea typeface="Calibri" pitchFamily="34" charset="0"/>
                <a:cs typeface="Arial" pitchFamily="34" charset="0"/>
              </a:rPr>
              <a:t>ogrenci</a:t>
            </a:r>
            <a:r>
              <a:rPr lang="tr-TR" sz="2000" dirty="0" smtClean="0">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WHERE</a:t>
            </a:r>
            <a:r>
              <a:rPr lang="tr-TR" sz="2000" dirty="0" smtClean="0">
                <a:latin typeface="Arial" pitchFamily="34" charset="0"/>
                <a:ea typeface="Calibri" pitchFamily="34" charset="0"/>
                <a:cs typeface="Arial" pitchFamily="34" charset="0"/>
              </a:rPr>
              <a:t> adi</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 </a:t>
            </a:r>
            <a:r>
              <a:rPr lang="tr-TR" sz="2000" dirty="0" smtClean="0">
                <a:solidFill>
                  <a:srgbClr val="FF0000"/>
                </a:solidFill>
                <a:latin typeface="Arial" pitchFamily="34" charset="0"/>
                <a:ea typeface="Calibri" pitchFamily="34" charset="0"/>
                <a:cs typeface="Arial" pitchFamily="34" charset="0"/>
              </a:rPr>
              <a:t>'murat'</a:t>
            </a:r>
            <a:r>
              <a:rPr lang="tr-TR" sz="2000" dirty="0" smtClean="0">
                <a:latin typeface="Arial" pitchFamily="34" charset="0"/>
                <a:ea typeface="Calibri" pitchFamily="34" charset="0"/>
                <a:cs typeface="Arial" pitchFamily="34" charset="0"/>
              </a:rPr>
              <a:t>  işlevini yazınız.</a:t>
            </a: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tabLst>
                <a:tab pos="2857500" algn="l"/>
              </a:tabLst>
            </a:pPr>
            <a:r>
              <a:rPr lang="tr-TR" sz="2000" dirty="0" err="1" smtClean="0">
                <a:latin typeface="Arial" pitchFamily="34" charset="0"/>
                <a:ea typeface="Calibri" pitchFamily="34" charset="0"/>
                <a:cs typeface="Arial" pitchFamily="34" charset="0"/>
              </a:rPr>
              <a:t>Ogrenci</a:t>
            </a:r>
            <a:r>
              <a:rPr lang="tr-TR" sz="2000" dirty="0" smtClean="0">
                <a:latin typeface="Arial" pitchFamily="34" charset="0"/>
                <a:ea typeface="Calibri" pitchFamily="34" charset="0"/>
                <a:cs typeface="Arial" pitchFamily="34" charset="0"/>
              </a:rPr>
              <a:t> tablosunda adı Murat olanların bilgisini listeler.</a:t>
            </a:r>
          </a:p>
          <a:p>
            <a:pPr marL="0" indent="449263" algn="just" eaLnBrk="0" fontAlgn="base" hangingPunct="0">
              <a:spcBef>
                <a:spcPct val="0"/>
              </a:spcBef>
              <a:spcAft>
                <a:spcPct val="0"/>
              </a:spcAft>
              <a:buClrTx/>
              <a:buSzTx/>
              <a:buNone/>
              <a:tabLst>
                <a:tab pos="2857500" algn="l"/>
              </a:tabLst>
            </a:pPr>
            <a:r>
              <a:rPr lang="tr-TR" sz="2000" b="1" dirty="0" smtClean="0">
                <a:solidFill>
                  <a:srgbClr val="C00000"/>
                </a:solidFill>
                <a:latin typeface="Arial" pitchFamily="34" charset="0"/>
                <a:ea typeface="Calibri" pitchFamily="34" charset="0"/>
                <a:cs typeface="Arial" pitchFamily="34" charset="0"/>
              </a:rPr>
              <a:t>Örnek:</a:t>
            </a:r>
            <a:r>
              <a:rPr lang="tr-TR" sz="2000" dirty="0" smtClean="0">
                <a:solidFill>
                  <a:srgbClr val="C00000"/>
                </a:solidFill>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SELECT</a:t>
            </a:r>
            <a:r>
              <a:rPr lang="tr-TR" sz="2000" dirty="0" smtClean="0">
                <a:latin typeface="Arial" pitchFamily="34" charset="0"/>
                <a:ea typeface="Calibri" pitchFamily="34" charset="0"/>
                <a:cs typeface="Arial" pitchFamily="34" charset="0"/>
              </a:rPr>
              <a:t>  </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FROM</a:t>
            </a:r>
            <a:r>
              <a:rPr lang="tr-TR" sz="2000" dirty="0" smtClean="0">
                <a:latin typeface="Arial" pitchFamily="34" charset="0"/>
                <a:ea typeface="Calibri" pitchFamily="34" charset="0"/>
                <a:cs typeface="Arial" pitchFamily="34" charset="0"/>
              </a:rPr>
              <a:t> personel </a:t>
            </a:r>
            <a:r>
              <a:rPr lang="tr-TR" sz="2000" dirty="0" smtClean="0">
                <a:solidFill>
                  <a:srgbClr val="0000FF"/>
                </a:solidFill>
                <a:latin typeface="Arial" pitchFamily="34" charset="0"/>
                <a:ea typeface="Calibri" pitchFamily="34" charset="0"/>
                <a:cs typeface="Arial" pitchFamily="34" charset="0"/>
              </a:rPr>
              <a:t>WHERE</a:t>
            </a:r>
            <a:r>
              <a:rPr lang="tr-TR" sz="2000" dirty="0" smtClean="0">
                <a:latin typeface="Arial" pitchFamily="34" charset="0"/>
                <a:ea typeface="Calibri" pitchFamily="34" charset="0"/>
                <a:cs typeface="Arial" pitchFamily="34" charset="0"/>
              </a:rPr>
              <a:t> ad </a:t>
            </a:r>
            <a:r>
              <a:rPr lang="tr-TR" sz="2000" dirty="0" smtClean="0">
                <a:solidFill>
                  <a:srgbClr val="808080"/>
                </a:solidFill>
                <a:latin typeface="Arial" pitchFamily="34" charset="0"/>
                <a:ea typeface="Calibri" pitchFamily="34" charset="0"/>
                <a:cs typeface="Arial" pitchFamily="34" charset="0"/>
              </a:rPr>
              <a:t>&lt;&gt;</a:t>
            </a:r>
            <a:r>
              <a:rPr lang="tr-TR" sz="2000" dirty="0" smtClean="0">
                <a:latin typeface="Arial" pitchFamily="34" charset="0"/>
                <a:ea typeface="Calibri" pitchFamily="34" charset="0"/>
                <a:cs typeface="Arial" pitchFamily="34" charset="0"/>
              </a:rPr>
              <a:t> </a:t>
            </a:r>
            <a:r>
              <a:rPr lang="tr-TR" sz="2000" dirty="0" smtClean="0">
                <a:solidFill>
                  <a:srgbClr val="FF0000"/>
                </a:solidFill>
                <a:latin typeface="Arial" pitchFamily="34" charset="0"/>
                <a:ea typeface="Calibri" pitchFamily="34" charset="0"/>
                <a:cs typeface="Arial" pitchFamily="34" charset="0"/>
              </a:rPr>
              <a:t>'Ali' </a:t>
            </a:r>
            <a:r>
              <a:rPr lang="tr-TR" sz="2000" dirty="0" smtClean="0">
                <a:latin typeface="Arial" pitchFamily="34" charset="0"/>
                <a:ea typeface="Calibri" pitchFamily="34" charset="0"/>
                <a:cs typeface="Arial" pitchFamily="34" charset="0"/>
              </a:rPr>
              <a:t>işlevini yazınız.</a:t>
            </a: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tabLst>
                <a:tab pos="2857500" algn="l"/>
              </a:tabLst>
            </a:pPr>
            <a:r>
              <a:rPr lang="tr-TR" sz="2000" b="1" dirty="0" smtClean="0">
                <a:solidFill>
                  <a:srgbClr val="FF0000"/>
                </a:solidFill>
                <a:latin typeface="Arial" pitchFamily="34" charset="0"/>
                <a:ea typeface="Calibri" pitchFamily="34" charset="0"/>
                <a:cs typeface="Arial" pitchFamily="34" charset="0"/>
              </a:rPr>
              <a:t>Bitsel ifadelerde;</a:t>
            </a:r>
            <a:endParaRPr lang="tr-TR" sz="2000" b="1" dirty="0" smtClean="0">
              <a:solidFill>
                <a:srgbClr val="FF0000"/>
              </a:solidFill>
              <a:latin typeface="Arial" pitchFamily="34" charset="0"/>
              <a:cs typeface="Arial" pitchFamily="34" charset="0"/>
            </a:endParaRPr>
          </a:p>
          <a:p>
            <a:pPr marL="0" indent="449263" algn="just" eaLnBrk="0" fontAlgn="base" hangingPunct="0">
              <a:spcBef>
                <a:spcPct val="0"/>
              </a:spcBef>
              <a:spcAft>
                <a:spcPct val="0"/>
              </a:spcAft>
              <a:buClrTx/>
              <a:buSzTx/>
              <a:buNone/>
              <a:tabLst>
                <a:tab pos="2857500" algn="l"/>
              </a:tabLst>
            </a:pPr>
            <a:r>
              <a:rPr lang="tr-TR" sz="2000" b="1" dirty="0" smtClean="0">
                <a:solidFill>
                  <a:srgbClr val="C00000"/>
                </a:solidFill>
                <a:latin typeface="Arial" pitchFamily="34" charset="0"/>
                <a:ea typeface="Calibri" pitchFamily="34" charset="0"/>
                <a:cs typeface="Arial" pitchFamily="34" charset="0"/>
              </a:rPr>
              <a:t>Örnek: </a:t>
            </a:r>
            <a:r>
              <a:rPr lang="tr-TR" sz="2000" dirty="0" smtClean="0">
                <a:solidFill>
                  <a:srgbClr val="0000FF"/>
                </a:solidFill>
                <a:latin typeface="Arial" pitchFamily="34" charset="0"/>
                <a:ea typeface="Calibri" pitchFamily="34" charset="0"/>
                <a:cs typeface="Arial" pitchFamily="34" charset="0"/>
              </a:rPr>
              <a:t>SELECT</a:t>
            </a:r>
            <a:r>
              <a:rPr lang="tr-TR" sz="2000" dirty="0" smtClean="0">
                <a:latin typeface="Arial" pitchFamily="34" charset="0"/>
                <a:ea typeface="Calibri" pitchFamily="34" charset="0"/>
                <a:cs typeface="Arial" pitchFamily="34" charset="0"/>
              </a:rPr>
              <a:t> </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FROM</a:t>
            </a:r>
            <a:r>
              <a:rPr lang="tr-TR" sz="2000" dirty="0" smtClean="0">
                <a:latin typeface="Arial" pitchFamily="34" charset="0"/>
                <a:ea typeface="Calibri" pitchFamily="34" charset="0"/>
                <a:cs typeface="Arial" pitchFamily="34" charset="0"/>
              </a:rPr>
              <a:t> </a:t>
            </a:r>
            <a:r>
              <a:rPr lang="tr-TR" sz="2000" dirty="0" err="1" smtClean="0">
                <a:latin typeface="Arial" pitchFamily="34" charset="0"/>
                <a:ea typeface="Calibri" pitchFamily="34" charset="0"/>
                <a:cs typeface="Arial" pitchFamily="34" charset="0"/>
              </a:rPr>
              <a:t>ogrenci</a:t>
            </a:r>
            <a:r>
              <a:rPr lang="tr-TR" sz="2000" dirty="0" smtClean="0">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WHERE</a:t>
            </a:r>
            <a:r>
              <a:rPr lang="tr-TR" sz="2000" dirty="0" smtClean="0">
                <a:latin typeface="Arial" pitchFamily="34" charset="0"/>
                <a:ea typeface="Calibri" pitchFamily="34" charset="0"/>
                <a:cs typeface="Arial" pitchFamily="34" charset="0"/>
              </a:rPr>
              <a:t> cinsiyet</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 </a:t>
            </a:r>
            <a:r>
              <a:rPr lang="tr-TR" sz="2000" dirty="0" smtClean="0">
                <a:solidFill>
                  <a:srgbClr val="FF0000"/>
                </a:solidFill>
                <a:latin typeface="Arial" pitchFamily="34" charset="0"/>
                <a:ea typeface="Calibri" pitchFamily="34" charset="0"/>
                <a:cs typeface="Arial" pitchFamily="34" charset="0"/>
              </a:rPr>
              <a:t>'Bayan'</a:t>
            </a:r>
            <a:r>
              <a:rPr lang="tr-TR" sz="2000" dirty="0" smtClean="0">
                <a:latin typeface="Arial" pitchFamily="34" charset="0"/>
                <a:ea typeface="Calibri" pitchFamily="34" charset="0"/>
                <a:cs typeface="Arial" pitchFamily="34" charset="0"/>
              </a:rPr>
              <a:t> işlevini yazınız.</a:t>
            </a: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tabLst>
                <a:tab pos="2857500" algn="l"/>
              </a:tabLst>
            </a:pPr>
            <a:r>
              <a:rPr lang="tr-TR" sz="2000" dirty="0" smtClean="0">
                <a:latin typeface="Arial" pitchFamily="34" charset="0"/>
                <a:ea typeface="Calibri" pitchFamily="34" charset="0"/>
                <a:cs typeface="Arial" pitchFamily="34" charset="0"/>
              </a:rPr>
              <a:t>Öğrenci tablosunda cinsiyeti bayan olanların bilgilerini listeler.</a:t>
            </a: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tabLst>
                <a:tab pos="2857500" algn="l"/>
              </a:tabLst>
            </a:pPr>
            <a:r>
              <a:rPr lang="tr-TR" sz="2000" b="1" dirty="0" smtClean="0">
                <a:solidFill>
                  <a:srgbClr val="FF0000"/>
                </a:solidFill>
                <a:latin typeface="Arial" pitchFamily="34" charset="0"/>
                <a:ea typeface="Calibri" pitchFamily="34" charset="0"/>
                <a:cs typeface="Arial" pitchFamily="34" charset="0"/>
              </a:rPr>
              <a:t>Tarih türü ifadelerde;</a:t>
            </a:r>
            <a:endParaRPr lang="tr-TR" sz="2000" b="1" dirty="0" smtClean="0">
              <a:solidFill>
                <a:srgbClr val="FF0000"/>
              </a:solidFill>
              <a:latin typeface="Arial" pitchFamily="34" charset="0"/>
              <a:cs typeface="Arial" pitchFamily="34" charset="0"/>
            </a:endParaRPr>
          </a:p>
          <a:p>
            <a:pPr marL="0" indent="449263" algn="just" eaLnBrk="0" fontAlgn="base" hangingPunct="0">
              <a:spcBef>
                <a:spcPct val="0"/>
              </a:spcBef>
              <a:spcAft>
                <a:spcPct val="0"/>
              </a:spcAft>
              <a:buClrTx/>
              <a:buSzTx/>
              <a:buNone/>
              <a:tabLst>
                <a:tab pos="2857500" algn="l"/>
              </a:tabLst>
            </a:pPr>
            <a:r>
              <a:rPr lang="tr-TR" sz="2000" b="1" dirty="0" smtClean="0">
                <a:solidFill>
                  <a:srgbClr val="C00000"/>
                </a:solidFill>
                <a:latin typeface="Arial" pitchFamily="34" charset="0"/>
                <a:ea typeface="Calibri" pitchFamily="34" charset="0"/>
                <a:cs typeface="Arial" pitchFamily="34" charset="0"/>
              </a:rPr>
              <a:t>Örnek: </a:t>
            </a:r>
            <a:r>
              <a:rPr lang="tr-TR" sz="2000" dirty="0" smtClean="0">
                <a:solidFill>
                  <a:srgbClr val="0000FF"/>
                </a:solidFill>
                <a:latin typeface="Arial" pitchFamily="34" charset="0"/>
                <a:ea typeface="Calibri" pitchFamily="34" charset="0"/>
                <a:cs typeface="Arial" pitchFamily="34" charset="0"/>
              </a:rPr>
              <a:t>SELECT</a:t>
            </a:r>
            <a:r>
              <a:rPr lang="tr-TR" sz="2000" dirty="0" smtClean="0">
                <a:latin typeface="Arial" pitchFamily="34" charset="0"/>
                <a:ea typeface="Calibri" pitchFamily="34" charset="0"/>
                <a:cs typeface="Arial" pitchFamily="34" charset="0"/>
              </a:rPr>
              <a:t> </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FROM</a:t>
            </a:r>
            <a:r>
              <a:rPr lang="tr-TR" sz="2000" dirty="0" smtClean="0">
                <a:latin typeface="Arial" pitchFamily="34" charset="0"/>
                <a:ea typeface="Calibri" pitchFamily="34" charset="0"/>
                <a:cs typeface="Arial" pitchFamily="34" charset="0"/>
              </a:rPr>
              <a:t> </a:t>
            </a:r>
            <a:r>
              <a:rPr lang="tr-TR" sz="2000" dirty="0" err="1" smtClean="0">
                <a:latin typeface="Arial" pitchFamily="34" charset="0"/>
                <a:ea typeface="Calibri" pitchFamily="34" charset="0"/>
                <a:cs typeface="Arial" pitchFamily="34" charset="0"/>
              </a:rPr>
              <a:t>ogrenci</a:t>
            </a:r>
            <a:r>
              <a:rPr lang="tr-TR" sz="2000" dirty="0" smtClean="0">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WHERE</a:t>
            </a:r>
            <a:r>
              <a:rPr lang="tr-TR" sz="2000" dirty="0" smtClean="0">
                <a:latin typeface="Arial" pitchFamily="34" charset="0"/>
                <a:ea typeface="Calibri" pitchFamily="34" charset="0"/>
                <a:cs typeface="Arial" pitchFamily="34" charset="0"/>
              </a:rPr>
              <a:t> </a:t>
            </a:r>
            <a:r>
              <a:rPr lang="tr-TR" sz="2000" dirty="0" err="1" smtClean="0">
                <a:latin typeface="Arial" pitchFamily="34" charset="0"/>
                <a:ea typeface="Calibri" pitchFamily="34" charset="0"/>
                <a:cs typeface="Arial" pitchFamily="34" charset="0"/>
              </a:rPr>
              <a:t>Dog</a:t>
            </a:r>
            <a:r>
              <a:rPr lang="tr-TR" sz="2000" dirty="0" smtClean="0">
                <a:latin typeface="Arial" pitchFamily="34" charset="0"/>
                <a:ea typeface="Calibri" pitchFamily="34" charset="0"/>
                <a:cs typeface="Arial" pitchFamily="34" charset="0"/>
              </a:rPr>
              <a:t>_Tarihi</a:t>
            </a:r>
            <a:r>
              <a:rPr lang="tr-TR" sz="2000" dirty="0" smtClean="0">
                <a:solidFill>
                  <a:srgbClr val="808080"/>
                </a:solidFill>
                <a:latin typeface="Arial" pitchFamily="34" charset="0"/>
                <a:ea typeface="Calibri" pitchFamily="34" charset="0"/>
                <a:cs typeface="Arial" pitchFamily="34" charset="0"/>
              </a:rPr>
              <a:t>&gt;</a:t>
            </a:r>
            <a:r>
              <a:rPr lang="tr-TR" sz="2000" dirty="0" smtClean="0">
                <a:latin typeface="Arial" pitchFamily="34" charset="0"/>
                <a:ea typeface="Calibri" pitchFamily="34" charset="0"/>
                <a:cs typeface="Arial" pitchFamily="34" charset="0"/>
              </a:rPr>
              <a:t>’1979</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09</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19’  işlevini yazınız.</a:t>
            </a: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tabLst>
                <a:tab pos="2857500" algn="l"/>
              </a:tabLst>
            </a:pPr>
            <a:r>
              <a:rPr lang="tr-TR" sz="2000" dirty="0" smtClean="0">
                <a:latin typeface="Arial" pitchFamily="34" charset="0"/>
                <a:ea typeface="Calibri" pitchFamily="34" charset="0"/>
                <a:cs typeface="Arial" pitchFamily="34" charset="0"/>
              </a:rPr>
              <a:t>Öğrenci tablosunda 19/09/1979 tarihinden daha sonra doğanların bilgilerini listeler.</a:t>
            </a:r>
            <a:endParaRPr lang="tr-TR" sz="2000" dirty="0" smtClean="0">
              <a:latin typeface="Arial" pitchFamily="34" charset="0"/>
              <a:cs typeface="Arial" pitchFamily="34" charset="0"/>
            </a:endParaRPr>
          </a:p>
          <a:p>
            <a:pPr marL="0" indent="449263" algn="just" fontAlgn="base">
              <a:spcBef>
                <a:spcPct val="0"/>
              </a:spcBef>
              <a:spcAft>
                <a:spcPct val="0"/>
              </a:spcAft>
              <a:buClrTx/>
              <a:buSzTx/>
              <a:buNone/>
            </a:pPr>
            <a:r>
              <a:rPr lang="tr-TR" sz="2000" b="1" dirty="0" smtClean="0">
                <a:solidFill>
                  <a:srgbClr val="C00000"/>
                </a:solidFill>
                <a:latin typeface="Arial" pitchFamily="34" charset="0"/>
                <a:ea typeface="Calibri" pitchFamily="34" charset="0"/>
                <a:cs typeface="Arial" pitchFamily="34" charset="0"/>
              </a:rPr>
              <a:t>Ö</a:t>
            </a:r>
            <a:r>
              <a:rPr lang="tr-TR" sz="2000" b="1" dirty="0" smtClean="0" bmk="">
                <a:solidFill>
                  <a:srgbClr val="C00000"/>
                </a:solidFill>
                <a:latin typeface="Arial" pitchFamily="34" charset="0"/>
                <a:ea typeface="Calibri" pitchFamily="34" charset="0"/>
                <a:cs typeface="Arial" pitchFamily="34" charset="0"/>
              </a:rPr>
              <a:t>rnek: </a:t>
            </a:r>
            <a:r>
              <a:rPr lang="tr-TR" sz="2000" dirty="0" smtClean="0">
                <a:solidFill>
                  <a:srgbClr val="0000FF"/>
                </a:solidFill>
                <a:latin typeface="Arial" pitchFamily="34" charset="0"/>
                <a:ea typeface="Calibri" pitchFamily="34" charset="0"/>
                <a:cs typeface="Arial" pitchFamily="34" charset="0"/>
              </a:rPr>
              <a:t>SELECT</a:t>
            </a:r>
            <a:r>
              <a:rPr lang="tr-TR" sz="2000" dirty="0" smtClean="0">
                <a:latin typeface="Arial" pitchFamily="34" charset="0"/>
                <a:ea typeface="Calibri" pitchFamily="34" charset="0"/>
                <a:cs typeface="Arial" pitchFamily="34" charset="0"/>
              </a:rPr>
              <a:t>  </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FROM</a:t>
            </a:r>
            <a:r>
              <a:rPr lang="tr-TR" sz="2000" dirty="0" smtClean="0">
                <a:latin typeface="Arial" pitchFamily="34" charset="0"/>
                <a:ea typeface="Calibri" pitchFamily="34" charset="0"/>
                <a:cs typeface="Arial" pitchFamily="34" charset="0"/>
              </a:rPr>
              <a:t> personel </a:t>
            </a:r>
            <a:r>
              <a:rPr lang="tr-TR" sz="2000" dirty="0" smtClean="0">
                <a:solidFill>
                  <a:srgbClr val="0000FF"/>
                </a:solidFill>
                <a:latin typeface="Arial" pitchFamily="34" charset="0"/>
                <a:ea typeface="Calibri" pitchFamily="34" charset="0"/>
                <a:cs typeface="Arial" pitchFamily="34" charset="0"/>
              </a:rPr>
              <a:t>WHERE</a:t>
            </a:r>
            <a:r>
              <a:rPr lang="tr-TR" sz="2000" dirty="0" smtClean="0">
                <a:latin typeface="Arial" pitchFamily="34" charset="0"/>
                <a:ea typeface="Calibri" pitchFamily="34" charset="0"/>
                <a:cs typeface="Arial" pitchFamily="34" charset="0"/>
              </a:rPr>
              <a:t> </a:t>
            </a:r>
            <a:r>
              <a:rPr lang="tr-TR" sz="2000" dirty="0" err="1" smtClean="0">
                <a:latin typeface="Arial" pitchFamily="34" charset="0"/>
                <a:ea typeface="Calibri" pitchFamily="34" charset="0"/>
                <a:cs typeface="Arial" pitchFamily="34" charset="0"/>
              </a:rPr>
              <a:t>dog</a:t>
            </a:r>
            <a:r>
              <a:rPr lang="tr-TR" sz="2000" dirty="0" smtClean="0">
                <a:latin typeface="Arial" pitchFamily="34" charset="0"/>
                <a:ea typeface="Calibri" pitchFamily="34" charset="0"/>
                <a:cs typeface="Arial" pitchFamily="34" charset="0"/>
              </a:rPr>
              <a:t>_tar </a:t>
            </a:r>
            <a:r>
              <a:rPr lang="tr-TR" sz="2000" dirty="0" smtClean="0">
                <a:solidFill>
                  <a:srgbClr val="808080"/>
                </a:solidFill>
                <a:latin typeface="Arial" pitchFamily="34" charset="0"/>
                <a:ea typeface="Calibri" pitchFamily="34" charset="0"/>
                <a:cs typeface="Arial" pitchFamily="34" charset="0"/>
              </a:rPr>
              <a:t>&lt;=</a:t>
            </a:r>
            <a:r>
              <a:rPr lang="tr-TR" sz="2000" dirty="0" smtClean="0">
                <a:latin typeface="Arial" pitchFamily="34" charset="0"/>
                <a:ea typeface="Calibri" pitchFamily="34" charset="0"/>
                <a:cs typeface="Arial" pitchFamily="34" charset="0"/>
              </a:rPr>
              <a:t> </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12</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31</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59</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 işlevini yazınız.</a:t>
            </a: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dirty="0" smtClean="0">
                <a:latin typeface="Arial" pitchFamily="34" charset="0"/>
                <a:ea typeface="Calibri" pitchFamily="34" charset="0"/>
                <a:cs typeface="Arial" pitchFamily="34" charset="0"/>
              </a:rPr>
              <a:t>Personel tablosunda 31/12/1959 tarihi ve daha önce doğanların bilgilerini listeler.</a:t>
            </a:r>
            <a:endParaRPr lang="tr-TR" sz="2000" dirty="0" smtClean="0">
              <a:latin typeface="Arial" pitchFamily="34" charset="0"/>
              <a:cs typeface="Arial" pitchFamily="34" charset="0"/>
            </a:endParaRPr>
          </a:p>
          <a:p>
            <a:endParaRPr lang="tr-TR"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251520" y="332656"/>
            <a:ext cx="8640960" cy="6264696"/>
          </a:xfrm>
          <a:solidFill>
            <a:schemeClr val="bg1"/>
          </a:solidFill>
        </p:spPr>
        <p:txBody>
          <a:bodyPr>
            <a:normAutofit/>
          </a:bodyPr>
          <a:lstStyle/>
          <a:p>
            <a:pPr marL="0" indent="449263" algn="just" fontAlgn="base">
              <a:spcBef>
                <a:spcPct val="0"/>
              </a:spcBef>
              <a:spcAft>
                <a:spcPct val="0"/>
              </a:spcAft>
              <a:buClrTx/>
              <a:buSzTx/>
              <a:buNone/>
            </a:pPr>
            <a:r>
              <a:rPr lang="tr-TR" sz="2000" b="1" dirty="0" smtClean="0">
                <a:solidFill>
                  <a:srgbClr val="C00000"/>
                </a:solidFill>
                <a:latin typeface="Arial" pitchFamily="34" charset="0"/>
                <a:ea typeface="Calibri" pitchFamily="34" charset="0"/>
                <a:cs typeface="Arial" pitchFamily="34" charset="0"/>
              </a:rPr>
              <a:t>Örnek: </a:t>
            </a:r>
            <a:r>
              <a:rPr lang="tr-TR" sz="2000" dirty="0" smtClean="0">
                <a:solidFill>
                  <a:srgbClr val="0000FF"/>
                </a:solidFill>
                <a:latin typeface="Arial" pitchFamily="34" charset="0"/>
                <a:ea typeface="Calibri" pitchFamily="34" charset="0"/>
                <a:cs typeface="Arial" pitchFamily="34" charset="0"/>
              </a:rPr>
              <a:t>SELECT</a:t>
            </a:r>
            <a:r>
              <a:rPr lang="tr-TR" sz="2000" dirty="0" smtClean="0">
                <a:latin typeface="Arial" pitchFamily="34" charset="0"/>
                <a:ea typeface="Calibri" pitchFamily="34" charset="0"/>
                <a:cs typeface="Arial" pitchFamily="34" charset="0"/>
              </a:rPr>
              <a:t> </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FROM</a:t>
            </a:r>
            <a:r>
              <a:rPr lang="tr-TR" sz="2000" dirty="0" smtClean="0">
                <a:latin typeface="Arial" pitchFamily="34" charset="0"/>
                <a:ea typeface="Calibri" pitchFamily="34" charset="0"/>
                <a:cs typeface="Arial" pitchFamily="34" charset="0"/>
              </a:rPr>
              <a:t> </a:t>
            </a:r>
            <a:r>
              <a:rPr lang="tr-TR" sz="2000" dirty="0" err="1" smtClean="0">
                <a:latin typeface="Arial" pitchFamily="34" charset="0"/>
                <a:ea typeface="Calibri" pitchFamily="34" charset="0"/>
                <a:cs typeface="Arial" pitchFamily="34" charset="0"/>
              </a:rPr>
              <a:t>businif</a:t>
            </a:r>
            <a:r>
              <a:rPr lang="tr-TR" sz="2000" dirty="0" smtClean="0">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WHERE</a:t>
            </a:r>
            <a:r>
              <a:rPr lang="tr-TR" sz="2000" dirty="0" smtClean="0">
                <a:latin typeface="Arial" pitchFamily="34" charset="0"/>
                <a:ea typeface="Calibri" pitchFamily="34" charset="0"/>
                <a:cs typeface="Arial" pitchFamily="34" charset="0"/>
              </a:rPr>
              <a:t> </a:t>
            </a:r>
            <a:r>
              <a:rPr lang="tr-TR" sz="2000" dirty="0" err="1" smtClean="0">
                <a:latin typeface="Arial" pitchFamily="34" charset="0"/>
                <a:ea typeface="Calibri" pitchFamily="34" charset="0"/>
                <a:cs typeface="Arial" pitchFamily="34" charset="0"/>
              </a:rPr>
              <a:t>yasi</a:t>
            </a:r>
            <a:r>
              <a:rPr lang="tr-TR" sz="2000" dirty="0" smtClean="0">
                <a:solidFill>
                  <a:srgbClr val="808080"/>
                </a:solidFill>
                <a:latin typeface="Arial" pitchFamily="34" charset="0"/>
                <a:ea typeface="Calibri" pitchFamily="34" charset="0"/>
                <a:cs typeface="Arial" pitchFamily="34" charset="0"/>
              </a:rPr>
              <a:t>&lt;</a:t>
            </a:r>
            <a:r>
              <a:rPr lang="tr-TR" sz="2000" dirty="0" smtClean="0">
                <a:latin typeface="Arial" pitchFamily="34" charset="0"/>
                <a:ea typeface="Calibri" pitchFamily="34" charset="0"/>
                <a:cs typeface="Arial" pitchFamily="34" charset="0"/>
              </a:rPr>
              <a:t>19 </a:t>
            </a:r>
            <a:r>
              <a:rPr lang="tr-TR" sz="2000" dirty="0" err="1" smtClean="0">
                <a:solidFill>
                  <a:srgbClr val="808080"/>
                </a:solidFill>
                <a:latin typeface="Arial" pitchFamily="34" charset="0"/>
                <a:ea typeface="Calibri" pitchFamily="34" charset="0"/>
                <a:cs typeface="Arial" pitchFamily="34" charset="0"/>
              </a:rPr>
              <a:t>and</a:t>
            </a:r>
            <a:r>
              <a:rPr lang="tr-TR" sz="2000" dirty="0" smtClean="0">
                <a:latin typeface="Arial" pitchFamily="34" charset="0"/>
                <a:ea typeface="Calibri" pitchFamily="34" charset="0"/>
                <a:cs typeface="Arial" pitchFamily="34" charset="0"/>
              </a:rPr>
              <a:t> adi</a:t>
            </a:r>
            <a:r>
              <a:rPr lang="tr-TR" sz="2000" dirty="0" smtClean="0">
                <a:solidFill>
                  <a:srgbClr val="808080"/>
                </a:solidFill>
                <a:latin typeface="Arial" pitchFamily="34" charset="0"/>
                <a:ea typeface="Calibri" pitchFamily="34" charset="0"/>
                <a:cs typeface="Arial" pitchFamily="34" charset="0"/>
              </a:rPr>
              <a:t>=</a:t>
            </a:r>
            <a:r>
              <a:rPr lang="tr-TR" sz="2000" dirty="0" smtClean="0">
                <a:solidFill>
                  <a:srgbClr val="FF0000"/>
                </a:solidFill>
                <a:latin typeface="Arial" pitchFamily="34" charset="0"/>
                <a:ea typeface="Calibri" pitchFamily="34" charset="0"/>
                <a:cs typeface="Arial" pitchFamily="34" charset="0"/>
              </a:rPr>
              <a:t>'</a:t>
            </a:r>
            <a:r>
              <a:rPr lang="tr-TR" sz="2000" dirty="0" err="1" smtClean="0">
                <a:solidFill>
                  <a:srgbClr val="FF0000"/>
                </a:solidFill>
                <a:latin typeface="Arial" pitchFamily="34" charset="0"/>
                <a:ea typeface="Calibri" pitchFamily="34" charset="0"/>
                <a:cs typeface="Arial" pitchFamily="34" charset="0"/>
              </a:rPr>
              <a:t>mehmet</a:t>
            </a:r>
            <a:r>
              <a:rPr lang="tr-TR" sz="2000" dirty="0" smtClean="0">
                <a:solidFill>
                  <a:srgbClr val="FF000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 Sorgusunun ne işlevini yazınız.</a:t>
            </a: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dirty="0" smtClean="0">
                <a:latin typeface="Arial" pitchFamily="34" charset="0"/>
                <a:ea typeface="Calibri" pitchFamily="34" charset="0"/>
                <a:cs typeface="Arial" pitchFamily="34" charset="0"/>
              </a:rPr>
              <a:t>Bu </a:t>
            </a:r>
            <a:r>
              <a:rPr lang="tr-TR" sz="2000" dirty="0" err="1" smtClean="0">
                <a:latin typeface="Arial" pitchFamily="34" charset="0"/>
                <a:ea typeface="Calibri" pitchFamily="34" charset="0"/>
                <a:cs typeface="Arial" pitchFamily="34" charset="0"/>
              </a:rPr>
              <a:t>sinif</a:t>
            </a:r>
            <a:r>
              <a:rPr lang="tr-TR" sz="2000" dirty="0" smtClean="0">
                <a:latin typeface="Arial" pitchFamily="34" charset="0"/>
                <a:ea typeface="Calibri" pitchFamily="34" charset="0"/>
                <a:cs typeface="Arial" pitchFamily="34" charset="0"/>
              </a:rPr>
              <a:t> tablosunda yaşı 19 küçük ve adı Mehmet olan öğrencilerin tüm bilgilerini listeler.</a:t>
            </a:r>
          </a:p>
          <a:p>
            <a:pPr marL="0" lvl="0" indent="449263" algn="just" eaLnBrk="0" fontAlgn="base" hangingPunct="0">
              <a:spcBef>
                <a:spcPct val="0"/>
              </a:spcBef>
              <a:spcAft>
                <a:spcPct val="0"/>
              </a:spcAft>
              <a:buClrTx/>
              <a:buSzTx/>
              <a:buNone/>
            </a:pPr>
            <a:endParaRPr lang="tr-TR" sz="2000" dirty="0" smtClean="0">
              <a:latin typeface="Arial" pitchFamily="34" charset="0"/>
              <a:cs typeface="Arial" pitchFamily="34" charset="0"/>
            </a:endParaRPr>
          </a:p>
          <a:p>
            <a:pPr marL="0" indent="449263" algn="just" eaLnBrk="0" fontAlgn="base" hangingPunct="0">
              <a:spcBef>
                <a:spcPct val="0"/>
              </a:spcBef>
              <a:spcAft>
                <a:spcPct val="0"/>
              </a:spcAft>
              <a:buClrTx/>
              <a:buSzTx/>
              <a:buNone/>
            </a:pPr>
            <a:r>
              <a:rPr lang="tr-TR" sz="2000" b="1" dirty="0" smtClean="0">
                <a:solidFill>
                  <a:srgbClr val="C00000"/>
                </a:solidFill>
                <a:latin typeface="Arial" pitchFamily="34" charset="0"/>
                <a:ea typeface="Calibri" pitchFamily="34" charset="0"/>
                <a:cs typeface="Arial" pitchFamily="34" charset="0"/>
              </a:rPr>
              <a:t>Örnek: </a:t>
            </a:r>
            <a:r>
              <a:rPr lang="tr-TR" sz="2000" dirty="0" smtClean="0">
                <a:solidFill>
                  <a:srgbClr val="0000FF"/>
                </a:solidFill>
                <a:latin typeface="Arial" pitchFamily="34" charset="0"/>
                <a:ea typeface="Calibri" pitchFamily="34" charset="0"/>
                <a:cs typeface="Arial" pitchFamily="34" charset="0"/>
              </a:rPr>
              <a:t>SELECT</a:t>
            </a:r>
            <a:r>
              <a:rPr lang="tr-TR" sz="2000" dirty="0" smtClean="0">
                <a:latin typeface="Arial" pitchFamily="34" charset="0"/>
                <a:ea typeface="Calibri" pitchFamily="34" charset="0"/>
                <a:cs typeface="Arial" pitchFamily="34" charset="0"/>
              </a:rPr>
              <a:t> </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FROM</a:t>
            </a:r>
            <a:r>
              <a:rPr lang="tr-TR" sz="2000" dirty="0" smtClean="0">
                <a:latin typeface="Arial" pitchFamily="34" charset="0"/>
                <a:ea typeface="Calibri" pitchFamily="34" charset="0"/>
                <a:cs typeface="Arial" pitchFamily="34" charset="0"/>
              </a:rPr>
              <a:t> </a:t>
            </a:r>
            <a:r>
              <a:rPr lang="tr-TR" sz="2000" dirty="0" err="1" smtClean="0">
                <a:latin typeface="Arial" pitchFamily="34" charset="0"/>
                <a:ea typeface="Calibri" pitchFamily="34" charset="0"/>
                <a:cs typeface="Arial" pitchFamily="34" charset="0"/>
              </a:rPr>
              <a:t>ogrenci</a:t>
            </a:r>
            <a:r>
              <a:rPr lang="tr-TR" sz="2000" dirty="0" smtClean="0">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WHERE</a:t>
            </a:r>
            <a:r>
              <a:rPr lang="tr-TR" sz="2000" dirty="0" smtClean="0">
                <a:latin typeface="Arial" pitchFamily="34" charset="0"/>
                <a:ea typeface="Calibri" pitchFamily="34" charset="0"/>
                <a:cs typeface="Arial" pitchFamily="34" charset="0"/>
              </a:rPr>
              <a:t> </a:t>
            </a:r>
            <a:r>
              <a:rPr lang="tr-TR" sz="2000" dirty="0" smtClean="0">
                <a:solidFill>
                  <a:srgbClr val="FF00FF"/>
                </a:solidFill>
                <a:latin typeface="Arial" pitchFamily="34" charset="0"/>
                <a:ea typeface="Calibri" pitchFamily="34" charset="0"/>
                <a:cs typeface="Arial" pitchFamily="34" charset="0"/>
              </a:rPr>
              <a:t>YEAR</a:t>
            </a:r>
            <a:r>
              <a:rPr lang="tr-TR" sz="2000" dirty="0" smtClean="0">
                <a:solidFill>
                  <a:srgbClr val="0000FF"/>
                </a:solidFill>
                <a:latin typeface="Arial" pitchFamily="34" charset="0"/>
                <a:ea typeface="Calibri" pitchFamily="34" charset="0"/>
                <a:cs typeface="Arial" pitchFamily="34" charset="0"/>
              </a:rPr>
              <a:t> </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Tarih</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2000 işlevini yazınız.</a:t>
            </a: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dirty="0" smtClean="0">
                <a:latin typeface="Arial" pitchFamily="34" charset="0"/>
                <a:ea typeface="Calibri" pitchFamily="34" charset="0"/>
                <a:cs typeface="Arial" pitchFamily="34" charset="0"/>
              </a:rPr>
              <a:t>Öğrenci tablosunda tarih 2000 yılına eşit olan kişilerin bilgilerini listeler.</a:t>
            </a:r>
          </a:p>
          <a:p>
            <a:pPr marL="0" lvl="0" indent="449263" algn="just" eaLnBrk="0" fontAlgn="base" hangingPunct="0">
              <a:spcBef>
                <a:spcPct val="0"/>
              </a:spcBef>
              <a:spcAft>
                <a:spcPct val="0"/>
              </a:spcAft>
              <a:buClrTx/>
              <a:buSzTx/>
              <a:buNone/>
            </a:pPr>
            <a:endParaRPr lang="tr-TR" sz="2000" dirty="0" smtClean="0">
              <a:latin typeface="Arial" pitchFamily="34" charset="0"/>
              <a:cs typeface="Arial" pitchFamily="34" charset="0"/>
            </a:endParaRPr>
          </a:p>
          <a:p>
            <a:pPr marL="0" indent="449263" algn="just" eaLnBrk="0" fontAlgn="base" hangingPunct="0">
              <a:spcBef>
                <a:spcPct val="0"/>
              </a:spcBef>
              <a:spcAft>
                <a:spcPct val="0"/>
              </a:spcAft>
              <a:buClrTx/>
              <a:buSzTx/>
              <a:buNone/>
            </a:pPr>
            <a:r>
              <a:rPr lang="tr-TR" sz="2000" b="1" dirty="0" smtClean="0">
                <a:solidFill>
                  <a:srgbClr val="C00000"/>
                </a:solidFill>
                <a:latin typeface="Arial" pitchFamily="34" charset="0"/>
                <a:ea typeface="Calibri" pitchFamily="34" charset="0"/>
                <a:cs typeface="Arial" pitchFamily="34" charset="0"/>
              </a:rPr>
              <a:t>Örnek: </a:t>
            </a:r>
            <a:r>
              <a:rPr lang="tr-TR" sz="2000" dirty="0" smtClean="0">
                <a:solidFill>
                  <a:srgbClr val="0000FF"/>
                </a:solidFill>
                <a:latin typeface="Arial" pitchFamily="34" charset="0"/>
                <a:ea typeface="Calibri" pitchFamily="34" charset="0"/>
                <a:cs typeface="Arial" pitchFamily="34" charset="0"/>
              </a:rPr>
              <a:t>SELECT</a:t>
            </a:r>
            <a:r>
              <a:rPr lang="tr-TR" sz="2000" dirty="0" smtClean="0">
                <a:latin typeface="Arial" pitchFamily="34" charset="0"/>
                <a:ea typeface="Calibri" pitchFamily="34" charset="0"/>
                <a:cs typeface="Arial" pitchFamily="34" charset="0"/>
              </a:rPr>
              <a:t> </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FROM</a:t>
            </a:r>
            <a:r>
              <a:rPr lang="tr-TR" sz="2000" dirty="0" smtClean="0">
                <a:latin typeface="Arial" pitchFamily="34" charset="0"/>
                <a:ea typeface="Calibri" pitchFamily="34" charset="0"/>
                <a:cs typeface="Arial" pitchFamily="34" charset="0"/>
              </a:rPr>
              <a:t> </a:t>
            </a:r>
            <a:r>
              <a:rPr lang="tr-TR" sz="2000" dirty="0" err="1" smtClean="0">
                <a:latin typeface="Arial" pitchFamily="34" charset="0"/>
                <a:ea typeface="Calibri" pitchFamily="34" charset="0"/>
                <a:cs typeface="Arial" pitchFamily="34" charset="0"/>
              </a:rPr>
              <a:t>ogrenci</a:t>
            </a:r>
            <a:r>
              <a:rPr lang="tr-TR" sz="2000" dirty="0" smtClean="0">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WHERE</a:t>
            </a:r>
            <a:r>
              <a:rPr lang="tr-TR" sz="2000" dirty="0" smtClean="0">
                <a:latin typeface="Arial" pitchFamily="34" charset="0"/>
                <a:ea typeface="Calibri" pitchFamily="34" charset="0"/>
                <a:cs typeface="Arial" pitchFamily="34" charset="0"/>
              </a:rPr>
              <a:t> </a:t>
            </a:r>
            <a:r>
              <a:rPr lang="tr-TR" sz="2000" dirty="0" err="1" smtClean="0">
                <a:latin typeface="Arial" pitchFamily="34" charset="0"/>
                <a:ea typeface="Calibri" pitchFamily="34" charset="0"/>
                <a:cs typeface="Arial" pitchFamily="34" charset="0"/>
              </a:rPr>
              <a:t>dog</a:t>
            </a:r>
            <a:r>
              <a:rPr lang="tr-TR" sz="2000" dirty="0" smtClean="0">
                <a:latin typeface="Arial" pitchFamily="34" charset="0"/>
                <a:ea typeface="Calibri" pitchFamily="34" charset="0"/>
                <a:cs typeface="Arial" pitchFamily="34" charset="0"/>
              </a:rPr>
              <a:t>_tarihi </a:t>
            </a:r>
            <a:r>
              <a:rPr lang="tr-TR" sz="2000" dirty="0" smtClean="0">
                <a:solidFill>
                  <a:srgbClr val="808080"/>
                </a:solidFill>
                <a:latin typeface="Arial" pitchFamily="34" charset="0"/>
                <a:ea typeface="Calibri" pitchFamily="34" charset="0"/>
                <a:cs typeface="Arial" pitchFamily="34" charset="0"/>
              </a:rPr>
              <a:t>BETWEEN</a:t>
            </a:r>
            <a:r>
              <a:rPr lang="tr-TR" sz="2000" dirty="0" smtClean="0">
                <a:latin typeface="Arial" pitchFamily="34" charset="0"/>
                <a:ea typeface="Calibri" pitchFamily="34" charset="0"/>
                <a:cs typeface="Arial" pitchFamily="34" charset="0"/>
              </a:rPr>
              <a:t> ‘1979</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12</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31’ </a:t>
            </a:r>
            <a:r>
              <a:rPr lang="tr-TR" sz="2000" dirty="0" smtClean="0">
                <a:solidFill>
                  <a:srgbClr val="808080"/>
                </a:solidFill>
                <a:latin typeface="Arial" pitchFamily="34" charset="0"/>
                <a:ea typeface="Calibri" pitchFamily="34" charset="0"/>
                <a:cs typeface="Arial" pitchFamily="34" charset="0"/>
              </a:rPr>
              <a:t>AND</a:t>
            </a:r>
            <a:r>
              <a:rPr lang="tr-TR" sz="2000" dirty="0" smtClean="0">
                <a:latin typeface="Arial" pitchFamily="34" charset="0"/>
                <a:ea typeface="Calibri" pitchFamily="34" charset="0"/>
                <a:cs typeface="Arial" pitchFamily="34" charset="0"/>
              </a:rPr>
              <a:t> ‘1979</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01</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01’ işlevini yazınız.</a:t>
            </a: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dirty="0" smtClean="0">
                <a:latin typeface="Arial" pitchFamily="34" charset="0"/>
                <a:ea typeface="Calibri" pitchFamily="34" charset="0"/>
                <a:cs typeface="Arial" pitchFamily="34" charset="0"/>
              </a:rPr>
              <a:t>Öğrenci tablosunda doğum tarihi 31/12/1979 ve 01/01/1979 tarihleri arasında olan kişilerin bilgilerini listeler. </a:t>
            </a:r>
          </a:p>
          <a:p>
            <a:pPr marL="0" lvl="0" indent="449263" algn="just" eaLnBrk="0" fontAlgn="base" hangingPunct="0">
              <a:spcBef>
                <a:spcPct val="0"/>
              </a:spcBef>
              <a:spcAft>
                <a:spcPct val="0"/>
              </a:spcAft>
              <a:buClrTx/>
              <a:buSzTx/>
              <a:buNone/>
            </a:pPr>
            <a:endParaRPr lang="tr-TR" sz="2000" dirty="0" smtClean="0">
              <a:latin typeface="Arial" pitchFamily="34" charset="0"/>
              <a:cs typeface="Arial" pitchFamily="34" charset="0"/>
            </a:endParaRPr>
          </a:p>
          <a:p>
            <a:pPr marL="0" indent="449263" algn="just" eaLnBrk="0" fontAlgn="base" hangingPunct="0">
              <a:spcBef>
                <a:spcPct val="0"/>
              </a:spcBef>
              <a:spcAft>
                <a:spcPct val="0"/>
              </a:spcAft>
              <a:buClrTx/>
              <a:buSzTx/>
              <a:buNone/>
            </a:pPr>
            <a:r>
              <a:rPr lang="tr-TR" sz="2000" b="1" dirty="0" smtClean="0">
                <a:solidFill>
                  <a:srgbClr val="C00000"/>
                </a:solidFill>
                <a:latin typeface="Arial" pitchFamily="34" charset="0"/>
                <a:ea typeface="Calibri" pitchFamily="34" charset="0"/>
                <a:cs typeface="Arial" pitchFamily="34" charset="0"/>
              </a:rPr>
              <a:t>Örnek: </a:t>
            </a:r>
            <a:r>
              <a:rPr lang="tr-TR" sz="2000" dirty="0" smtClean="0">
                <a:solidFill>
                  <a:srgbClr val="0000FF"/>
                </a:solidFill>
                <a:latin typeface="Arial" pitchFamily="34" charset="0"/>
                <a:ea typeface="Calibri" pitchFamily="34" charset="0"/>
                <a:cs typeface="Arial" pitchFamily="34" charset="0"/>
              </a:rPr>
              <a:t>SELECT</a:t>
            </a:r>
            <a:r>
              <a:rPr lang="tr-TR" sz="2000" dirty="0" smtClean="0">
                <a:latin typeface="Arial" pitchFamily="34" charset="0"/>
                <a:ea typeface="Calibri" pitchFamily="34" charset="0"/>
                <a:cs typeface="Arial" pitchFamily="34" charset="0"/>
              </a:rPr>
              <a:t> adi </a:t>
            </a:r>
            <a:r>
              <a:rPr lang="tr-TR" sz="2000" dirty="0" smtClean="0">
                <a:solidFill>
                  <a:srgbClr val="0000FF"/>
                </a:solidFill>
                <a:latin typeface="Arial" pitchFamily="34" charset="0"/>
                <a:ea typeface="Calibri" pitchFamily="34" charset="0"/>
                <a:cs typeface="Arial" pitchFamily="34" charset="0"/>
              </a:rPr>
              <a:t>FROM</a:t>
            </a:r>
            <a:r>
              <a:rPr lang="tr-TR" sz="2000" dirty="0" smtClean="0">
                <a:latin typeface="Arial" pitchFamily="34" charset="0"/>
                <a:ea typeface="Calibri" pitchFamily="34" charset="0"/>
                <a:cs typeface="Arial" pitchFamily="34" charset="0"/>
              </a:rPr>
              <a:t> </a:t>
            </a:r>
            <a:r>
              <a:rPr lang="tr-TR" sz="2000" dirty="0" err="1" smtClean="0">
                <a:latin typeface="Arial" pitchFamily="34" charset="0"/>
                <a:ea typeface="Calibri" pitchFamily="34" charset="0"/>
                <a:cs typeface="Arial" pitchFamily="34" charset="0"/>
              </a:rPr>
              <a:t>ogrenci</a:t>
            </a:r>
            <a:r>
              <a:rPr lang="tr-TR" sz="2000" dirty="0" smtClean="0">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WHERE</a:t>
            </a:r>
            <a:r>
              <a:rPr lang="tr-TR" sz="2000" dirty="0" smtClean="0">
                <a:latin typeface="Arial" pitchFamily="34" charset="0"/>
                <a:ea typeface="Calibri" pitchFamily="34" charset="0"/>
                <a:cs typeface="Arial" pitchFamily="34" charset="0"/>
              </a:rPr>
              <a:t> </a:t>
            </a:r>
            <a:r>
              <a:rPr lang="tr-TR" sz="2000" dirty="0" err="1" smtClean="0">
                <a:latin typeface="Arial" pitchFamily="34" charset="0"/>
                <a:ea typeface="Calibri" pitchFamily="34" charset="0"/>
                <a:cs typeface="Arial" pitchFamily="34" charset="0"/>
              </a:rPr>
              <a:t>yasi</a:t>
            </a:r>
            <a:r>
              <a:rPr lang="tr-TR" sz="2000" dirty="0" smtClean="0">
                <a:latin typeface="Arial" pitchFamily="34" charset="0"/>
                <a:ea typeface="Calibri" pitchFamily="34" charset="0"/>
                <a:cs typeface="Arial" pitchFamily="34" charset="0"/>
              </a:rPr>
              <a:t> </a:t>
            </a:r>
            <a:r>
              <a:rPr lang="tr-TR" sz="2000" dirty="0" smtClean="0">
                <a:solidFill>
                  <a:srgbClr val="808080"/>
                </a:solidFill>
                <a:latin typeface="Arial" pitchFamily="34" charset="0"/>
                <a:ea typeface="Calibri" pitchFamily="34" charset="0"/>
                <a:cs typeface="Arial" pitchFamily="34" charset="0"/>
              </a:rPr>
              <a:t>BETWEEN</a:t>
            </a:r>
            <a:r>
              <a:rPr lang="tr-TR" sz="2000" dirty="0" smtClean="0">
                <a:latin typeface="Arial" pitchFamily="34" charset="0"/>
                <a:ea typeface="Calibri" pitchFamily="34" charset="0"/>
                <a:cs typeface="Arial" pitchFamily="34" charset="0"/>
              </a:rPr>
              <a:t> 10 </a:t>
            </a:r>
            <a:r>
              <a:rPr lang="tr-TR" sz="2000" dirty="0" smtClean="0">
                <a:solidFill>
                  <a:srgbClr val="808080"/>
                </a:solidFill>
                <a:latin typeface="Arial" pitchFamily="34" charset="0"/>
                <a:ea typeface="Calibri" pitchFamily="34" charset="0"/>
                <a:cs typeface="Arial" pitchFamily="34" charset="0"/>
              </a:rPr>
              <a:t>AND</a:t>
            </a:r>
            <a:r>
              <a:rPr lang="tr-TR" sz="2000" dirty="0" smtClean="0">
                <a:latin typeface="Arial" pitchFamily="34" charset="0"/>
                <a:ea typeface="Calibri" pitchFamily="34" charset="0"/>
                <a:cs typeface="Arial" pitchFamily="34" charset="0"/>
              </a:rPr>
              <a:t> 15 komutunun işlevini yazınız.</a:t>
            </a: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dirty="0" smtClean="0">
                <a:latin typeface="Arial" pitchFamily="34" charset="0"/>
                <a:ea typeface="Calibri" pitchFamily="34" charset="0"/>
                <a:cs typeface="Arial" pitchFamily="34" charset="0"/>
              </a:rPr>
              <a:t>Öğrenci tablosunda yaşı 10 ile 15 arasında bulunan kişilerin sadece adlarını listeler.</a:t>
            </a:r>
            <a:endParaRPr lang="tr-TR" sz="2000" dirty="0" smtClean="0">
              <a:latin typeface="Arial" pitchFamily="34" charset="0"/>
              <a:cs typeface="Arial" pitchFamily="34" charset="0"/>
            </a:endParaRPr>
          </a:p>
          <a:p>
            <a:endParaRPr lang="tr-TR"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251520" y="116632"/>
            <a:ext cx="8640960" cy="6408712"/>
          </a:xfrm>
          <a:solidFill>
            <a:schemeClr val="bg1"/>
          </a:solidFill>
        </p:spPr>
        <p:txBody>
          <a:bodyPr>
            <a:noAutofit/>
          </a:bodyPr>
          <a:lstStyle/>
          <a:p>
            <a:pPr marL="0" indent="449263" fontAlgn="base">
              <a:spcBef>
                <a:spcPct val="0"/>
              </a:spcBef>
              <a:spcAft>
                <a:spcPct val="0"/>
              </a:spcAft>
              <a:buClrTx/>
              <a:buSzTx/>
              <a:buNone/>
              <a:tabLst>
                <a:tab pos="2857500" algn="l"/>
              </a:tabLst>
            </a:pPr>
            <a:r>
              <a:rPr lang="tr-TR" sz="2000" b="1" dirty="0" smtClean="0">
                <a:solidFill>
                  <a:srgbClr val="C00000"/>
                </a:solidFill>
                <a:latin typeface="Arial" pitchFamily="34" charset="0"/>
                <a:ea typeface="Calibri" pitchFamily="34" charset="0"/>
                <a:cs typeface="Arial" pitchFamily="34" charset="0"/>
              </a:rPr>
              <a:t>Örnek: </a:t>
            </a:r>
            <a:r>
              <a:rPr lang="tr-TR" sz="2000" dirty="0" smtClean="0">
                <a:solidFill>
                  <a:srgbClr val="0000FF"/>
                </a:solidFill>
                <a:latin typeface="Arial" pitchFamily="34" charset="0"/>
                <a:ea typeface="Calibri" pitchFamily="34" charset="0"/>
                <a:cs typeface="Arial" pitchFamily="34" charset="0"/>
              </a:rPr>
              <a:t>SELECT</a:t>
            </a:r>
            <a:r>
              <a:rPr lang="tr-TR" sz="2000" dirty="0" smtClean="0">
                <a:latin typeface="Arial" pitchFamily="34" charset="0"/>
                <a:ea typeface="Calibri" pitchFamily="34" charset="0"/>
                <a:cs typeface="Arial" pitchFamily="34" charset="0"/>
              </a:rPr>
              <a:t> </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FROM</a:t>
            </a:r>
            <a:r>
              <a:rPr lang="tr-TR" sz="2000" dirty="0" smtClean="0">
                <a:latin typeface="Arial" pitchFamily="34" charset="0"/>
                <a:ea typeface="Calibri" pitchFamily="34" charset="0"/>
                <a:cs typeface="Arial" pitchFamily="34" charset="0"/>
              </a:rPr>
              <a:t> </a:t>
            </a:r>
            <a:r>
              <a:rPr lang="tr-TR" sz="2000" dirty="0" err="1" smtClean="0">
                <a:latin typeface="Arial" pitchFamily="34" charset="0"/>
                <a:ea typeface="Calibri" pitchFamily="34" charset="0"/>
                <a:cs typeface="Arial" pitchFamily="34" charset="0"/>
              </a:rPr>
              <a:t>ogrenci</a:t>
            </a:r>
            <a:r>
              <a:rPr lang="tr-TR" sz="2000" dirty="0" smtClean="0">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WHERE</a:t>
            </a:r>
            <a:r>
              <a:rPr lang="tr-TR" sz="2000" dirty="0" smtClean="0">
                <a:latin typeface="Arial" pitchFamily="34" charset="0"/>
                <a:ea typeface="Calibri" pitchFamily="34" charset="0"/>
                <a:cs typeface="Arial" pitchFamily="34" charset="0"/>
              </a:rPr>
              <a:t> </a:t>
            </a:r>
            <a:r>
              <a:rPr lang="tr-TR" sz="2000" dirty="0" err="1" smtClean="0">
                <a:latin typeface="Arial" pitchFamily="34" charset="0"/>
                <a:ea typeface="Calibri" pitchFamily="34" charset="0"/>
                <a:cs typeface="Arial" pitchFamily="34" charset="0"/>
              </a:rPr>
              <a:t>yasi</a:t>
            </a:r>
            <a:r>
              <a:rPr lang="tr-TR" sz="2000" dirty="0" smtClean="0">
                <a:solidFill>
                  <a:srgbClr val="808080"/>
                </a:solidFill>
                <a:latin typeface="Arial" pitchFamily="34" charset="0"/>
                <a:ea typeface="Calibri" pitchFamily="34" charset="0"/>
                <a:cs typeface="Arial" pitchFamily="34" charset="0"/>
              </a:rPr>
              <a:t>&lt;</a:t>
            </a:r>
            <a:r>
              <a:rPr lang="tr-TR" sz="2000" dirty="0" smtClean="0">
                <a:latin typeface="Arial" pitchFamily="34" charset="0"/>
                <a:ea typeface="Calibri" pitchFamily="34" charset="0"/>
                <a:cs typeface="Arial" pitchFamily="34" charset="0"/>
              </a:rPr>
              <a:t>12 </a:t>
            </a:r>
            <a:r>
              <a:rPr lang="tr-TR" sz="2000" dirty="0" smtClean="0">
                <a:solidFill>
                  <a:srgbClr val="808080"/>
                </a:solidFill>
                <a:latin typeface="Arial" pitchFamily="34" charset="0"/>
                <a:ea typeface="Calibri" pitchFamily="34" charset="0"/>
                <a:cs typeface="Arial" pitchFamily="34" charset="0"/>
              </a:rPr>
              <a:t>AND</a:t>
            </a:r>
            <a:r>
              <a:rPr lang="tr-TR" sz="2000" dirty="0" smtClean="0">
                <a:latin typeface="Arial" pitchFamily="34" charset="0"/>
                <a:ea typeface="Calibri" pitchFamily="34" charset="0"/>
                <a:cs typeface="Arial" pitchFamily="34" charset="0"/>
              </a:rPr>
              <a:t> adi</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 </a:t>
            </a:r>
            <a:r>
              <a:rPr lang="tr-TR" sz="2000" dirty="0" smtClean="0">
                <a:solidFill>
                  <a:srgbClr val="FF0000"/>
                </a:solidFill>
                <a:latin typeface="Arial" pitchFamily="34" charset="0"/>
                <a:ea typeface="Calibri" pitchFamily="34" charset="0"/>
                <a:cs typeface="Arial" pitchFamily="34" charset="0"/>
              </a:rPr>
              <a:t>'</a:t>
            </a:r>
            <a:r>
              <a:rPr lang="tr-TR" sz="2000" dirty="0" err="1" smtClean="0">
                <a:solidFill>
                  <a:srgbClr val="FF0000"/>
                </a:solidFill>
                <a:latin typeface="Arial" pitchFamily="34" charset="0"/>
                <a:ea typeface="Calibri" pitchFamily="34" charset="0"/>
                <a:cs typeface="Arial" pitchFamily="34" charset="0"/>
              </a:rPr>
              <a:t>sibel</a:t>
            </a:r>
            <a:r>
              <a:rPr lang="tr-TR" sz="2000" dirty="0" smtClean="0">
                <a:solidFill>
                  <a:srgbClr val="FF000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 komutunun işlevini yazınız.</a:t>
            </a: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tabLst>
                <a:tab pos="2857500" algn="l"/>
              </a:tabLst>
            </a:pPr>
            <a:r>
              <a:rPr lang="tr-TR" sz="2000" dirty="0" smtClean="0">
                <a:latin typeface="Arial" pitchFamily="34" charset="0"/>
                <a:ea typeface="Calibri" pitchFamily="34" charset="0"/>
                <a:cs typeface="Arial" pitchFamily="34" charset="0"/>
              </a:rPr>
              <a:t>Öğrenci tablosunda yaşı 12 den küçük adı Sibel olan kişilerin bilgilerini listeler.</a:t>
            </a:r>
          </a:p>
          <a:p>
            <a:pPr marL="0" lvl="0" indent="449263" eaLnBrk="0" fontAlgn="base" hangingPunct="0">
              <a:spcBef>
                <a:spcPct val="0"/>
              </a:spcBef>
              <a:spcAft>
                <a:spcPct val="0"/>
              </a:spcAft>
              <a:buClrTx/>
              <a:buSzTx/>
              <a:buNone/>
              <a:tabLst>
                <a:tab pos="2857500" algn="l"/>
              </a:tabLst>
            </a:pPr>
            <a:endParaRPr lang="tr-TR" sz="800" dirty="0" smtClean="0">
              <a:latin typeface="Arial" pitchFamily="34" charset="0"/>
              <a:cs typeface="Arial" pitchFamily="34" charset="0"/>
            </a:endParaRPr>
          </a:p>
          <a:p>
            <a:pPr marL="0" indent="449263" eaLnBrk="0" fontAlgn="base" hangingPunct="0">
              <a:spcBef>
                <a:spcPct val="0"/>
              </a:spcBef>
              <a:spcAft>
                <a:spcPct val="0"/>
              </a:spcAft>
              <a:buClrTx/>
              <a:buSzTx/>
              <a:buNone/>
              <a:tabLst>
                <a:tab pos="2857500" algn="l"/>
              </a:tabLst>
            </a:pPr>
            <a:r>
              <a:rPr lang="tr-TR" sz="2000" b="1" dirty="0" smtClean="0">
                <a:solidFill>
                  <a:srgbClr val="C00000"/>
                </a:solidFill>
                <a:latin typeface="Arial" pitchFamily="34" charset="0"/>
                <a:ea typeface="Calibri" pitchFamily="34" charset="0"/>
                <a:cs typeface="Arial" pitchFamily="34" charset="0"/>
              </a:rPr>
              <a:t>Örnek: </a:t>
            </a:r>
            <a:r>
              <a:rPr lang="tr-TR" sz="2000" dirty="0" smtClean="0">
                <a:solidFill>
                  <a:srgbClr val="0000FF"/>
                </a:solidFill>
                <a:latin typeface="Arial" pitchFamily="34" charset="0"/>
                <a:ea typeface="Calibri" pitchFamily="34" charset="0"/>
                <a:cs typeface="Arial" pitchFamily="34" charset="0"/>
              </a:rPr>
              <a:t>SELECT</a:t>
            </a:r>
            <a:r>
              <a:rPr lang="tr-TR" sz="2000" dirty="0" smtClean="0">
                <a:latin typeface="Arial" pitchFamily="34" charset="0"/>
                <a:ea typeface="Calibri" pitchFamily="34" charset="0"/>
                <a:cs typeface="Arial" pitchFamily="34" charset="0"/>
              </a:rPr>
              <a:t> </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FROM</a:t>
            </a:r>
            <a:r>
              <a:rPr lang="tr-TR" sz="2000" dirty="0" smtClean="0">
                <a:latin typeface="Arial" pitchFamily="34" charset="0"/>
                <a:ea typeface="Calibri" pitchFamily="34" charset="0"/>
                <a:cs typeface="Arial" pitchFamily="34" charset="0"/>
              </a:rPr>
              <a:t> </a:t>
            </a:r>
            <a:r>
              <a:rPr lang="tr-TR" sz="2000" dirty="0" err="1" smtClean="0">
                <a:latin typeface="Arial" pitchFamily="34" charset="0"/>
                <a:ea typeface="Calibri" pitchFamily="34" charset="0"/>
                <a:cs typeface="Arial" pitchFamily="34" charset="0"/>
              </a:rPr>
              <a:t>ogrenci</a:t>
            </a:r>
            <a:r>
              <a:rPr lang="tr-TR" sz="2000" dirty="0" smtClean="0">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WHERE</a:t>
            </a:r>
            <a:r>
              <a:rPr lang="tr-TR" sz="2000" dirty="0" smtClean="0">
                <a:latin typeface="Arial" pitchFamily="34" charset="0"/>
                <a:ea typeface="Calibri" pitchFamily="34" charset="0"/>
                <a:cs typeface="Arial" pitchFamily="34" charset="0"/>
              </a:rPr>
              <a:t> notu </a:t>
            </a:r>
            <a:r>
              <a:rPr lang="tr-TR" sz="2000" dirty="0" smtClean="0">
                <a:solidFill>
                  <a:srgbClr val="808080"/>
                </a:solidFill>
                <a:latin typeface="Arial" pitchFamily="34" charset="0"/>
                <a:ea typeface="Calibri" pitchFamily="34" charset="0"/>
                <a:cs typeface="Arial" pitchFamily="34" charset="0"/>
              </a:rPr>
              <a:t>&gt;</a:t>
            </a:r>
            <a:r>
              <a:rPr lang="tr-TR" sz="2000" dirty="0" smtClean="0">
                <a:latin typeface="Arial" pitchFamily="34" charset="0"/>
                <a:ea typeface="Calibri" pitchFamily="34" charset="0"/>
                <a:cs typeface="Arial" pitchFamily="34" charset="0"/>
              </a:rPr>
              <a:t>50 </a:t>
            </a:r>
            <a:r>
              <a:rPr lang="tr-TR" sz="2000" dirty="0" smtClean="0">
                <a:solidFill>
                  <a:srgbClr val="808080"/>
                </a:solidFill>
                <a:latin typeface="Arial" pitchFamily="34" charset="0"/>
                <a:ea typeface="Calibri" pitchFamily="34" charset="0"/>
                <a:cs typeface="Arial" pitchFamily="34" charset="0"/>
              </a:rPr>
              <a:t>AND</a:t>
            </a:r>
            <a:r>
              <a:rPr lang="tr-TR" sz="2000" dirty="0" smtClean="0">
                <a:latin typeface="Arial" pitchFamily="34" charset="0"/>
                <a:ea typeface="Calibri" pitchFamily="34" charset="0"/>
                <a:cs typeface="Arial" pitchFamily="34" charset="0"/>
              </a:rPr>
              <a:t> cinsiyet</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 </a:t>
            </a:r>
            <a:r>
              <a:rPr lang="tr-TR" sz="2000" dirty="0" smtClean="0">
                <a:solidFill>
                  <a:srgbClr val="FF0000"/>
                </a:solidFill>
                <a:latin typeface="Arial" pitchFamily="34" charset="0"/>
                <a:ea typeface="Calibri" pitchFamily="34" charset="0"/>
                <a:cs typeface="Arial" pitchFamily="34" charset="0"/>
              </a:rPr>
              <a:t>'Erkek'</a:t>
            </a:r>
            <a:r>
              <a:rPr lang="tr-TR" sz="2000" dirty="0" smtClean="0">
                <a:latin typeface="Arial" pitchFamily="34" charset="0"/>
                <a:ea typeface="Calibri" pitchFamily="34" charset="0"/>
                <a:cs typeface="Arial" pitchFamily="34" charset="0"/>
              </a:rPr>
              <a:t> komutunun işlevini yazınız.</a:t>
            </a: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tabLst>
                <a:tab pos="2857500" algn="l"/>
              </a:tabLst>
            </a:pPr>
            <a:r>
              <a:rPr lang="tr-TR" sz="2000" dirty="0" smtClean="0">
                <a:latin typeface="Arial" pitchFamily="34" charset="0"/>
                <a:ea typeface="Calibri" pitchFamily="34" charset="0"/>
                <a:cs typeface="Arial" pitchFamily="34" charset="0"/>
              </a:rPr>
              <a:t>Öğrenci tablosunda notu 50’den fazla olan ve cinsiyeti erkek olan öğrencinin bilgilerini listeler.</a:t>
            </a:r>
          </a:p>
          <a:p>
            <a:pPr marL="0" lvl="0" indent="449263" eaLnBrk="0" fontAlgn="base" hangingPunct="0">
              <a:spcBef>
                <a:spcPct val="0"/>
              </a:spcBef>
              <a:spcAft>
                <a:spcPct val="0"/>
              </a:spcAft>
              <a:buClrTx/>
              <a:buSzTx/>
              <a:buNone/>
              <a:tabLst>
                <a:tab pos="2857500" algn="l"/>
              </a:tabLst>
            </a:pPr>
            <a:endParaRPr lang="tr-TR" sz="800" dirty="0" smtClean="0">
              <a:latin typeface="Arial" pitchFamily="34" charset="0"/>
              <a:cs typeface="Arial" pitchFamily="34" charset="0"/>
            </a:endParaRPr>
          </a:p>
          <a:p>
            <a:pPr marL="0" indent="449263" eaLnBrk="0" fontAlgn="base" hangingPunct="0">
              <a:spcBef>
                <a:spcPct val="0"/>
              </a:spcBef>
              <a:spcAft>
                <a:spcPct val="0"/>
              </a:spcAft>
              <a:buClrTx/>
              <a:buSzTx/>
              <a:buNone/>
              <a:tabLst>
                <a:tab pos="2857500" algn="l"/>
              </a:tabLst>
            </a:pPr>
            <a:r>
              <a:rPr lang="tr-TR" sz="2000" b="1" dirty="0" smtClean="0">
                <a:solidFill>
                  <a:srgbClr val="C00000"/>
                </a:solidFill>
                <a:latin typeface="Arial" pitchFamily="34" charset="0"/>
                <a:ea typeface="Calibri" pitchFamily="34" charset="0"/>
                <a:cs typeface="Arial" pitchFamily="34" charset="0"/>
              </a:rPr>
              <a:t>Örnek:</a:t>
            </a:r>
            <a:r>
              <a:rPr lang="tr-TR" sz="2000" dirty="0" smtClean="0">
                <a:solidFill>
                  <a:srgbClr val="0000FF"/>
                </a:solidFill>
                <a:latin typeface="Arial" pitchFamily="34" charset="0"/>
                <a:ea typeface="Calibri" pitchFamily="34" charset="0"/>
                <a:cs typeface="Arial" pitchFamily="34" charset="0"/>
              </a:rPr>
              <a:t>SELECT</a:t>
            </a:r>
            <a:r>
              <a:rPr lang="tr-TR" sz="2000" dirty="0" smtClean="0">
                <a:latin typeface="Arial" pitchFamily="34" charset="0"/>
                <a:ea typeface="Calibri" pitchFamily="34" charset="0"/>
                <a:cs typeface="Arial" pitchFamily="34" charset="0"/>
              </a:rPr>
              <a:t> </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FROM</a:t>
            </a:r>
            <a:r>
              <a:rPr lang="tr-TR" sz="2000" dirty="0" smtClean="0">
                <a:latin typeface="Arial" pitchFamily="34" charset="0"/>
                <a:ea typeface="Calibri" pitchFamily="34" charset="0"/>
                <a:cs typeface="Arial" pitchFamily="34" charset="0"/>
              </a:rPr>
              <a:t> </a:t>
            </a:r>
            <a:r>
              <a:rPr lang="tr-TR" sz="2000" dirty="0" err="1" smtClean="0">
                <a:latin typeface="Arial" pitchFamily="34" charset="0"/>
                <a:ea typeface="Calibri" pitchFamily="34" charset="0"/>
                <a:cs typeface="Arial" pitchFamily="34" charset="0"/>
              </a:rPr>
              <a:t>ogrenci</a:t>
            </a:r>
            <a:r>
              <a:rPr lang="tr-TR" sz="2000" dirty="0" smtClean="0">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WHERE</a:t>
            </a:r>
            <a:r>
              <a:rPr lang="tr-TR" sz="2000" dirty="0" smtClean="0">
                <a:latin typeface="Arial" pitchFamily="34" charset="0"/>
                <a:ea typeface="Calibri" pitchFamily="34" charset="0"/>
                <a:cs typeface="Arial" pitchFamily="34" charset="0"/>
              </a:rPr>
              <a:t> </a:t>
            </a:r>
            <a:r>
              <a:rPr lang="tr-TR" sz="2000" dirty="0" smtClean="0">
                <a:solidFill>
                  <a:srgbClr val="808080"/>
                </a:solidFill>
                <a:latin typeface="Arial" pitchFamily="34" charset="0"/>
                <a:ea typeface="Calibri" pitchFamily="34" charset="0"/>
                <a:cs typeface="Arial" pitchFamily="34" charset="0"/>
              </a:rPr>
              <a:t>NOT</a:t>
            </a:r>
            <a:r>
              <a:rPr lang="tr-TR" sz="2000" dirty="0" smtClean="0">
                <a:latin typeface="Arial" pitchFamily="34" charset="0"/>
                <a:ea typeface="Calibri" pitchFamily="34" charset="0"/>
                <a:cs typeface="Arial" pitchFamily="34" charset="0"/>
              </a:rPr>
              <a:t> cinsiyet</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 </a:t>
            </a:r>
            <a:r>
              <a:rPr lang="tr-TR" sz="2000" dirty="0" smtClean="0">
                <a:solidFill>
                  <a:srgbClr val="FF0000"/>
                </a:solidFill>
                <a:latin typeface="Arial" pitchFamily="34" charset="0"/>
                <a:ea typeface="Calibri" pitchFamily="34" charset="0"/>
                <a:cs typeface="Arial" pitchFamily="34" charset="0"/>
              </a:rPr>
              <a:t>'Erkek'</a:t>
            </a:r>
            <a:r>
              <a:rPr lang="tr-TR" sz="2000" dirty="0" smtClean="0">
                <a:latin typeface="Arial" pitchFamily="34" charset="0"/>
                <a:ea typeface="Calibri" pitchFamily="34" charset="0"/>
                <a:cs typeface="Arial" pitchFamily="34" charset="0"/>
              </a:rPr>
              <a:t> komutunun işlevini yazınız.</a:t>
            </a: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tabLst>
                <a:tab pos="2857500" algn="l"/>
              </a:tabLst>
            </a:pPr>
            <a:r>
              <a:rPr lang="tr-TR" sz="2000" dirty="0" smtClean="0">
                <a:latin typeface="Arial" pitchFamily="34" charset="0"/>
                <a:ea typeface="Calibri" pitchFamily="34" charset="0"/>
                <a:cs typeface="Arial" pitchFamily="34" charset="0"/>
              </a:rPr>
              <a:t>Öğrenci tablosunda cinsiyeti erkek olmayan kişilerin bilgilerini listeler.</a:t>
            </a:r>
          </a:p>
          <a:p>
            <a:pPr marL="0" lvl="0" indent="449263" eaLnBrk="0" fontAlgn="base" hangingPunct="0">
              <a:spcBef>
                <a:spcPct val="0"/>
              </a:spcBef>
              <a:spcAft>
                <a:spcPct val="0"/>
              </a:spcAft>
              <a:buClrTx/>
              <a:buSzTx/>
              <a:buNone/>
              <a:tabLst>
                <a:tab pos="2857500" algn="l"/>
              </a:tabLst>
            </a:pPr>
            <a:endParaRPr lang="tr-TR" sz="800" dirty="0" smtClean="0">
              <a:latin typeface="Arial" pitchFamily="34" charset="0"/>
              <a:cs typeface="Arial" pitchFamily="34" charset="0"/>
            </a:endParaRPr>
          </a:p>
          <a:p>
            <a:pPr marL="0" indent="449263" eaLnBrk="0" fontAlgn="base" hangingPunct="0">
              <a:spcBef>
                <a:spcPct val="0"/>
              </a:spcBef>
              <a:spcAft>
                <a:spcPct val="0"/>
              </a:spcAft>
              <a:buClrTx/>
              <a:buSzTx/>
              <a:buNone/>
              <a:tabLst>
                <a:tab pos="2857500" algn="l"/>
              </a:tabLst>
            </a:pPr>
            <a:r>
              <a:rPr lang="tr-TR" sz="2000" b="1" dirty="0" smtClean="0">
                <a:solidFill>
                  <a:srgbClr val="C00000"/>
                </a:solidFill>
                <a:latin typeface="Arial" pitchFamily="34" charset="0"/>
                <a:ea typeface="Times New Roman" pitchFamily="18" charset="0"/>
                <a:cs typeface="Arial" pitchFamily="34" charset="0"/>
              </a:rPr>
              <a:t>Örnek: </a:t>
            </a:r>
            <a:r>
              <a:rPr lang="tr-TR" sz="2000" dirty="0" smtClean="0">
                <a:latin typeface="Arial" pitchFamily="34" charset="0"/>
                <a:ea typeface="Times New Roman" pitchFamily="18" charset="0"/>
                <a:cs typeface="Arial" pitchFamily="34" charset="0"/>
              </a:rPr>
              <a:t>Doğum tarihi 1960’dan önce olan maaşı 6000000 – 10000000 arasındaki bayan personeli listeleyiniz.</a:t>
            </a: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tabLst>
                <a:tab pos="2857500" algn="l"/>
              </a:tabLst>
            </a:pPr>
            <a:r>
              <a:rPr lang="tr-TR" sz="2000" dirty="0" smtClean="0">
                <a:solidFill>
                  <a:srgbClr val="0000FF"/>
                </a:solidFill>
                <a:latin typeface="Arial" pitchFamily="34" charset="0"/>
                <a:ea typeface="Times New Roman" pitchFamily="18" charset="0"/>
                <a:cs typeface="Arial" pitchFamily="34" charset="0"/>
              </a:rPr>
              <a:t>SELECT</a:t>
            </a:r>
            <a:r>
              <a:rPr lang="tr-TR" sz="2000" dirty="0" smtClean="0">
                <a:latin typeface="Arial" pitchFamily="34" charset="0"/>
                <a:ea typeface="Times New Roman" pitchFamily="18" charset="0"/>
                <a:cs typeface="Arial" pitchFamily="34" charset="0"/>
              </a:rPr>
              <a:t> </a:t>
            </a:r>
            <a:r>
              <a:rPr lang="tr-TR" sz="2000" dirty="0" smtClean="0">
                <a:solidFill>
                  <a:srgbClr val="808080"/>
                </a:solidFill>
                <a:latin typeface="Arial" pitchFamily="34" charset="0"/>
                <a:ea typeface="Times New Roman" pitchFamily="18" charset="0"/>
                <a:cs typeface="Arial" pitchFamily="34" charset="0"/>
              </a:rPr>
              <a:t>*</a:t>
            </a:r>
            <a:r>
              <a:rPr lang="tr-TR" sz="2000" dirty="0" smtClean="0">
                <a:latin typeface="Arial" pitchFamily="34" charset="0"/>
                <a:ea typeface="Times New Roman" pitchFamily="18" charset="0"/>
                <a:cs typeface="Arial" pitchFamily="34" charset="0"/>
              </a:rPr>
              <a:t> </a:t>
            </a:r>
            <a:r>
              <a:rPr lang="tr-TR" sz="2000" dirty="0" smtClean="0">
                <a:solidFill>
                  <a:srgbClr val="0000FF"/>
                </a:solidFill>
                <a:latin typeface="Arial" pitchFamily="34" charset="0"/>
                <a:ea typeface="Times New Roman" pitchFamily="18" charset="0"/>
                <a:cs typeface="Arial" pitchFamily="34" charset="0"/>
              </a:rPr>
              <a:t>FROM</a:t>
            </a:r>
            <a:r>
              <a:rPr lang="tr-TR" sz="2000" dirty="0" smtClean="0">
                <a:latin typeface="Arial" pitchFamily="34" charset="0"/>
                <a:ea typeface="Times New Roman" pitchFamily="18" charset="0"/>
                <a:cs typeface="Arial" pitchFamily="34" charset="0"/>
              </a:rPr>
              <a:t> personel </a:t>
            </a:r>
            <a:r>
              <a:rPr lang="tr-TR" sz="2000" dirty="0" smtClean="0">
                <a:solidFill>
                  <a:srgbClr val="0000FF"/>
                </a:solidFill>
                <a:latin typeface="Arial" pitchFamily="34" charset="0"/>
                <a:ea typeface="Times New Roman" pitchFamily="18" charset="0"/>
                <a:cs typeface="Arial" pitchFamily="34" charset="0"/>
              </a:rPr>
              <a:t>WHERE</a:t>
            </a:r>
            <a:r>
              <a:rPr lang="tr-TR" sz="2000" dirty="0" smtClean="0">
                <a:latin typeface="Arial" pitchFamily="34" charset="0"/>
                <a:ea typeface="Times New Roman" pitchFamily="18" charset="0"/>
                <a:cs typeface="Arial" pitchFamily="34" charset="0"/>
              </a:rPr>
              <a:t> </a:t>
            </a:r>
            <a:r>
              <a:rPr lang="tr-TR" sz="2000" dirty="0" err="1" smtClean="0">
                <a:latin typeface="Arial" pitchFamily="34" charset="0"/>
                <a:ea typeface="Times New Roman" pitchFamily="18" charset="0"/>
                <a:cs typeface="Arial" pitchFamily="34" charset="0"/>
              </a:rPr>
              <a:t>dog</a:t>
            </a:r>
            <a:r>
              <a:rPr lang="tr-TR" sz="2000" dirty="0" smtClean="0">
                <a:latin typeface="Arial" pitchFamily="34" charset="0"/>
                <a:ea typeface="Times New Roman" pitchFamily="18" charset="0"/>
                <a:cs typeface="Arial" pitchFamily="34" charset="0"/>
              </a:rPr>
              <a:t>_tar </a:t>
            </a:r>
            <a:r>
              <a:rPr lang="tr-TR" sz="2000" dirty="0" smtClean="0">
                <a:solidFill>
                  <a:srgbClr val="808080"/>
                </a:solidFill>
                <a:latin typeface="Arial" pitchFamily="34" charset="0"/>
                <a:ea typeface="Times New Roman" pitchFamily="18" charset="0"/>
                <a:cs typeface="Arial" pitchFamily="34" charset="0"/>
              </a:rPr>
              <a:t>&lt;</a:t>
            </a:r>
            <a:r>
              <a:rPr lang="tr-TR" sz="2000" dirty="0" smtClean="0">
                <a:latin typeface="Arial" pitchFamily="34" charset="0"/>
                <a:ea typeface="Times New Roman" pitchFamily="18" charset="0"/>
                <a:cs typeface="Arial" pitchFamily="34" charset="0"/>
              </a:rPr>
              <a:t> </a:t>
            </a:r>
            <a:r>
              <a:rPr lang="tr-TR" sz="2000" dirty="0" smtClean="0">
                <a:solidFill>
                  <a:srgbClr val="808080"/>
                </a:solidFill>
                <a:latin typeface="Arial" pitchFamily="34" charset="0"/>
                <a:ea typeface="Times New Roman" pitchFamily="18" charset="0"/>
                <a:cs typeface="Arial" pitchFamily="34" charset="0"/>
              </a:rPr>
              <a:t>{</a:t>
            </a:r>
            <a:r>
              <a:rPr lang="tr-TR" sz="2000" dirty="0" smtClean="0">
                <a:latin typeface="Arial" pitchFamily="34" charset="0"/>
                <a:ea typeface="Times New Roman" pitchFamily="18" charset="0"/>
                <a:cs typeface="Arial" pitchFamily="34" charset="0"/>
              </a:rPr>
              <a:t>01</a:t>
            </a:r>
            <a:r>
              <a:rPr lang="tr-TR" sz="2000" dirty="0" smtClean="0">
                <a:solidFill>
                  <a:srgbClr val="808080"/>
                </a:solidFill>
                <a:latin typeface="Arial" pitchFamily="34" charset="0"/>
                <a:ea typeface="Times New Roman" pitchFamily="18" charset="0"/>
                <a:cs typeface="Arial" pitchFamily="34" charset="0"/>
              </a:rPr>
              <a:t>/</a:t>
            </a:r>
            <a:r>
              <a:rPr lang="tr-TR" sz="2000" dirty="0" smtClean="0">
                <a:latin typeface="Arial" pitchFamily="34" charset="0"/>
                <a:ea typeface="Times New Roman" pitchFamily="18" charset="0"/>
                <a:cs typeface="Arial" pitchFamily="34" charset="0"/>
              </a:rPr>
              <a:t>01</a:t>
            </a:r>
            <a:r>
              <a:rPr lang="tr-TR" sz="2000" dirty="0" smtClean="0">
                <a:solidFill>
                  <a:srgbClr val="808080"/>
                </a:solidFill>
                <a:latin typeface="Arial" pitchFamily="34" charset="0"/>
                <a:ea typeface="Times New Roman" pitchFamily="18" charset="0"/>
                <a:cs typeface="Arial" pitchFamily="34" charset="0"/>
              </a:rPr>
              <a:t>/</a:t>
            </a:r>
            <a:r>
              <a:rPr lang="tr-TR" sz="2000" dirty="0" smtClean="0">
                <a:latin typeface="Arial" pitchFamily="34" charset="0"/>
                <a:ea typeface="Times New Roman" pitchFamily="18" charset="0"/>
                <a:cs typeface="Arial" pitchFamily="34" charset="0"/>
              </a:rPr>
              <a:t>60</a:t>
            </a:r>
            <a:r>
              <a:rPr lang="tr-TR" sz="2000" dirty="0" smtClean="0">
                <a:solidFill>
                  <a:srgbClr val="808080"/>
                </a:solidFill>
                <a:latin typeface="Arial" pitchFamily="34" charset="0"/>
                <a:ea typeface="Times New Roman" pitchFamily="18" charset="0"/>
                <a:cs typeface="Arial" pitchFamily="34" charset="0"/>
              </a:rPr>
              <a:t>}</a:t>
            </a:r>
            <a:r>
              <a:rPr lang="tr-TR" sz="2000" dirty="0" smtClean="0">
                <a:latin typeface="Arial" pitchFamily="34" charset="0"/>
                <a:ea typeface="Times New Roman" pitchFamily="18" charset="0"/>
                <a:cs typeface="Arial" pitchFamily="34" charset="0"/>
              </a:rPr>
              <a:t> </a:t>
            </a:r>
            <a:r>
              <a:rPr lang="tr-TR" sz="2000" dirty="0" smtClean="0">
                <a:solidFill>
                  <a:srgbClr val="808080"/>
                </a:solidFill>
                <a:latin typeface="Arial" pitchFamily="34" charset="0"/>
                <a:ea typeface="Times New Roman" pitchFamily="18" charset="0"/>
                <a:cs typeface="Arial" pitchFamily="34" charset="0"/>
              </a:rPr>
              <a:t>AND</a:t>
            </a:r>
            <a:r>
              <a:rPr lang="tr-TR" sz="2000" dirty="0" smtClean="0">
                <a:latin typeface="Arial" pitchFamily="34" charset="0"/>
                <a:ea typeface="Times New Roman" pitchFamily="18" charset="0"/>
                <a:cs typeface="Arial" pitchFamily="34" charset="0"/>
              </a:rPr>
              <a:t> brüt </a:t>
            </a:r>
            <a:r>
              <a:rPr lang="tr-TR" sz="2000" dirty="0" smtClean="0">
                <a:solidFill>
                  <a:srgbClr val="808080"/>
                </a:solidFill>
                <a:latin typeface="Arial" pitchFamily="34" charset="0"/>
                <a:ea typeface="Times New Roman" pitchFamily="18" charset="0"/>
                <a:cs typeface="Arial" pitchFamily="34" charset="0"/>
              </a:rPr>
              <a:t>&gt;=</a:t>
            </a:r>
            <a:r>
              <a:rPr lang="tr-TR" sz="2000" dirty="0" smtClean="0">
                <a:latin typeface="Arial" pitchFamily="34" charset="0"/>
                <a:ea typeface="Times New Roman" pitchFamily="18" charset="0"/>
                <a:cs typeface="Arial" pitchFamily="34" charset="0"/>
              </a:rPr>
              <a:t> 6000000 </a:t>
            </a:r>
            <a:r>
              <a:rPr lang="tr-TR" sz="2000" dirty="0" smtClean="0">
                <a:solidFill>
                  <a:srgbClr val="808080"/>
                </a:solidFill>
                <a:latin typeface="Arial" pitchFamily="34" charset="0"/>
                <a:ea typeface="Times New Roman" pitchFamily="18" charset="0"/>
                <a:cs typeface="Arial" pitchFamily="34" charset="0"/>
              </a:rPr>
              <a:t>AND</a:t>
            </a:r>
            <a:r>
              <a:rPr lang="tr-TR" sz="2000" dirty="0" smtClean="0">
                <a:latin typeface="Arial" pitchFamily="34" charset="0"/>
                <a:ea typeface="Times New Roman" pitchFamily="18" charset="0"/>
                <a:cs typeface="Arial" pitchFamily="34" charset="0"/>
              </a:rPr>
              <a:t> brüt </a:t>
            </a:r>
            <a:r>
              <a:rPr lang="tr-TR" sz="2000" dirty="0" smtClean="0">
                <a:solidFill>
                  <a:srgbClr val="808080"/>
                </a:solidFill>
                <a:latin typeface="Arial" pitchFamily="34" charset="0"/>
                <a:ea typeface="Times New Roman" pitchFamily="18" charset="0"/>
                <a:cs typeface="Arial" pitchFamily="34" charset="0"/>
              </a:rPr>
              <a:t>&lt;=</a:t>
            </a:r>
            <a:r>
              <a:rPr lang="tr-TR" sz="2000" dirty="0" smtClean="0">
                <a:latin typeface="Arial" pitchFamily="34" charset="0"/>
                <a:ea typeface="Times New Roman" pitchFamily="18" charset="0"/>
                <a:cs typeface="Arial" pitchFamily="34" charset="0"/>
              </a:rPr>
              <a:t> 10000000 </a:t>
            </a:r>
            <a:r>
              <a:rPr lang="tr-TR" sz="2000" dirty="0" smtClean="0">
                <a:solidFill>
                  <a:srgbClr val="808080"/>
                </a:solidFill>
                <a:latin typeface="Arial" pitchFamily="34" charset="0"/>
                <a:ea typeface="Times New Roman" pitchFamily="18" charset="0"/>
                <a:cs typeface="Arial" pitchFamily="34" charset="0"/>
              </a:rPr>
              <a:t>AND</a:t>
            </a:r>
            <a:r>
              <a:rPr lang="tr-TR" sz="2000" dirty="0" smtClean="0">
                <a:latin typeface="Arial" pitchFamily="34" charset="0"/>
                <a:ea typeface="Times New Roman" pitchFamily="18" charset="0"/>
                <a:cs typeface="Arial" pitchFamily="34" charset="0"/>
              </a:rPr>
              <a:t> cinsiyet </a:t>
            </a:r>
            <a:r>
              <a:rPr lang="tr-TR" sz="2000" dirty="0" smtClean="0">
                <a:solidFill>
                  <a:srgbClr val="808080"/>
                </a:solidFill>
                <a:latin typeface="Arial" pitchFamily="34" charset="0"/>
                <a:ea typeface="Times New Roman" pitchFamily="18" charset="0"/>
                <a:cs typeface="Arial" pitchFamily="34" charset="0"/>
              </a:rPr>
              <a:t>=</a:t>
            </a:r>
            <a:r>
              <a:rPr lang="tr-TR" sz="2000" dirty="0" smtClean="0">
                <a:latin typeface="Arial" pitchFamily="34" charset="0"/>
                <a:ea typeface="Times New Roman" pitchFamily="18" charset="0"/>
                <a:cs typeface="Arial" pitchFamily="34" charset="0"/>
              </a:rPr>
              <a:t> </a:t>
            </a:r>
            <a:r>
              <a:rPr lang="tr-TR" sz="2000" dirty="0" smtClean="0">
                <a:solidFill>
                  <a:srgbClr val="FF0000"/>
                </a:solidFill>
                <a:latin typeface="Arial" pitchFamily="34" charset="0"/>
                <a:ea typeface="Times New Roman" pitchFamily="18" charset="0"/>
                <a:cs typeface="Arial" pitchFamily="34" charset="0"/>
              </a:rPr>
              <a:t>'Bayan‘</a:t>
            </a:r>
          </a:p>
          <a:p>
            <a:pPr marL="0" lvl="0" indent="449263" eaLnBrk="0" fontAlgn="base" hangingPunct="0">
              <a:spcBef>
                <a:spcPct val="0"/>
              </a:spcBef>
              <a:spcAft>
                <a:spcPct val="0"/>
              </a:spcAft>
              <a:buClrTx/>
              <a:buSzTx/>
              <a:buNone/>
              <a:tabLst>
                <a:tab pos="2857500" algn="l"/>
              </a:tabLst>
            </a:pPr>
            <a:endParaRPr lang="tr-TR" sz="800" dirty="0" smtClean="0">
              <a:latin typeface="Arial" pitchFamily="34" charset="0"/>
              <a:cs typeface="Arial" pitchFamily="34" charset="0"/>
            </a:endParaRPr>
          </a:p>
          <a:p>
            <a:pPr marL="0" indent="449263" eaLnBrk="0" fontAlgn="base" hangingPunct="0">
              <a:spcBef>
                <a:spcPct val="0"/>
              </a:spcBef>
              <a:spcAft>
                <a:spcPct val="0"/>
              </a:spcAft>
              <a:buClrTx/>
              <a:buSzTx/>
              <a:buNone/>
              <a:tabLst>
                <a:tab pos="2857500" algn="l"/>
              </a:tabLst>
            </a:pPr>
            <a:r>
              <a:rPr lang="tr-TR" sz="2000" b="1" dirty="0" smtClean="0">
                <a:solidFill>
                  <a:srgbClr val="C00000"/>
                </a:solidFill>
                <a:latin typeface="Arial" pitchFamily="34" charset="0"/>
                <a:ea typeface="Times New Roman" pitchFamily="18" charset="0"/>
                <a:cs typeface="Arial" pitchFamily="34" charset="0"/>
              </a:rPr>
              <a:t>Örnek:</a:t>
            </a:r>
            <a:r>
              <a:rPr lang="tr-TR" sz="2000" dirty="0" smtClean="0">
                <a:solidFill>
                  <a:srgbClr val="C00000"/>
                </a:solidFill>
                <a:latin typeface="Arial" pitchFamily="34" charset="0"/>
                <a:ea typeface="Times New Roman" pitchFamily="18" charset="0"/>
                <a:cs typeface="Arial" pitchFamily="34" charset="0"/>
              </a:rPr>
              <a:t> </a:t>
            </a:r>
            <a:r>
              <a:rPr lang="tr-TR" sz="2000" dirty="0" smtClean="0">
                <a:latin typeface="Arial" pitchFamily="34" charset="0"/>
                <a:ea typeface="Times New Roman" pitchFamily="18" charset="0"/>
                <a:cs typeface="Arial" pitchFamily="34" charset="0"/>
              </a:rPr>
              <a:t>Bölümü Satış ya da Muhasebe olamayan  1960’dan sonra doğmuş bayan personeli listeleyiniz.</a:t>
            </a: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tabLst>
                <a:tab pos="2857500" algn="l"/>
              </a:tabLst>
            </a:pPr>
            <a:r>
              <a:rPr lang="tr-TR" sz="2000" dirty="0" smtClean="0">
                <a:solidFill>
                  <a:srgbClr val="0000FF"/>
                </a:solidFill>
                <a:latin typeface="Arial" pitchFamily="34" charset="0"/>
                <a:ea typeface="Times New Roman" pitchFamily="18" charset="0"/>
                <a:cs typeface="Arial" pitchFamily="34" charset="0"/>
              </a:rPr>
              <a:t>SELECT</a:t>
            </a:r>
            <a:r>
              <a:rPr lang="tr-TR" sz="2000" dirty="0" smtClean="0">
                <a:latin typeface="Arial" pitchFamily="34" charset="0"/>
                <a:ea typeface="Times New Roman" pitchFamily="18" charset="0"/>
                <a:cs typeface="Arial" pitchFamily="34" charset="0"/>
              </a:rPr>
              <a:t> </a:t>
            </a:r>
            <a:r>
              <a:rPr lang="tr-TR" sz="2000" dirty="0" smtClean="0">
                <a:solidFill>
                  <a:srgbClr val="808080"/>
                </a:solidFill>
                <a:latin typeface="Arial" pitchFamily="34" charset="0"/>
                <a:ea typeface="Times New Roman" pitchFamily="18" charset="0"/>
                <a:cs typeface="Arial" pitchFamily="34" charset="0"/>
              </a:rPr>
              <a:t>*</a:t>
            </a:r>
            <a:r>
              <a:rPr lang="tr-TR" sz="2000" dirty="0" smtClean="0">
                <a:latin typeface="Arial" pitchFamily="34" charset="0"/>
                <a:ea typeface="Times New Roman" pitchFamily="18" charset="0"/>
                <a:cs typeface="Arial" pitchFamily="34" charset="0"/>
              </a:rPr>
              <a:t> </a:t>
            </a:r>
            <a:r>
              <a:rPr lang="tr-TR" sz="2000" dirty="0" smtClean="0">
                <a:solidFill>
                  <a:srgbClr val="0000FF"/>
                </a:solidFill>
                <a:latin typeface="Arial" pitchFamily="34" charset="0"/>
                <a:ea typeface="Times New Roman" pitchFamily="18" charset="0"/>
                <a:cs typeface="Arial" pitchFamily="34" charset="0"/>
              </a:rPr>
              <a:t>FROM</a:t>
            </a:r>
            <a:r>
              <a:rPr lang="tr-TR" sz="2000" dirty="0" smtClean="0">
                <a:latin typeface="Arial" pitchFamily="34" charset="0"/>
                <a:ea typeface="Times New Roman" pitchFamily="18" charset="0"/>
                <a:cs typeface="Arial" pitchFamily="34" charset="0"/>
              </a:rPr>
              <a:t> personel </a:t>
            </a:r>
            <a:r>
              <a:rPr lang="tr-TR" sz="2000" dirty="0" smtClean="0">
                <a:solidFill>
                  <a:srgbClr val="0000FF"/>
                </a:solidFill>
                <a:latin typeface="Arial" pitchFamily="34" charset="0"/>
                <a:ea typeface="Times New Roman" pitchFamily="18" charset="0"/>
                <a:cs typeface="Arial" pitchFamily="34" charset="0"/>
              </a:rPr>
              <a:t>WHERE</a:t>
            </a:r>
            <a:r>
              <a:rPr lang="tr-TR" sz="2000" dirty="0" smtClean="0">
                <a:latin typeface="Arial" pitchFamily="34" charset="0"/>
                <a:ea typeface="Times New Roman" pitchFamily="18" charset="0"/>
                <a:cs typeface="Arial" pitchFamily="34" charset="0"/>
              </a:rPr>
              <a:t> </a:t>
            </a:r>
            <a:r>
              <a:rPr lang="tr-TR" sz="2000" dirty="0" smtClean="0">
                <a:solidFill>
                  <a:srgbClr val="808080"/>
                </a:solidFill>
                <a:latin typeface="Arial" pitchFamily="34" charset="0"/>
                <a:ea typeface="Times New Roman" pitchFamily="18" charset="0"/>
                <a:cs typeface="Arial" pitchFamily="34" charset="0"/>
              </a:rPr>
              <a:t>NOT</a:t>
            </a:r>
            <a:r>
              <a:rPr lang="tr-TR" sz="2000" dirty="0" smtClean="0">
                <a:solidFill>
                  <a:srgbClr val="0000FF"/>
                </a:solidFill>
                <a:latin typeface="Arial" pitchFamily="34" charset="0"/>
                <a:ea typeface="Times New Roman" pitchFamily="18" charset="0"/>
                <a:cs typeface="Arial" pitchFamily="34" charset="0"/>
              </a:rPr>
              <a:t> </a:t>
            </a:r>
            <a:r>
              <a:rPr lang="tr-TR" sz="2000" dirty="0" smtClean="0">
                <a:solidFill>
                  <a:srgbClr val="808080"/>
                </a:solidFill>
                <a:latin typeface="Arial" pitchFamily="34" charset="0"/>
                <a:ea typeface="Times New Roman" pitchFamily="18" charset="0"/>
                <a:cs typeface="Arial" pitchFamily="34" charset="0"/>
              </a:rPr>
              <a:t>(</a:t>
            </a:r>
            <a:r>
              <a:rPr lang="tr-TR" sz="2000" dirty="0" smtClean="0">
                <a:latin typeface="Arial" pitchFamily="34" charset="0"/>
                <a:ea typeface="Times New Roman" pitchFamily="18" charset="0"/>
                <a:cs typeface="Arial" pitchFamily="34" charset="0"/>
              </a:rPr>
              <a:t>böl_no </a:t>
            </a:r>
            <a:r>
              <a:rPr lang="tr-TR" sz="2000" dirty="0" smtClean="0">
                <a:solidFill>
                  <a:srgbClr val="808080"/>
                </a:solidFill>
                <a:latin typeface="Arial" pitchFamily="34" charset="0"/>
                <a:ea typeface="Times New Roman" pitchFamily="18" charset="0"/>
                <a:cs typeface="Arial" pitchFamily="34" charset="0"/>
              </a:rPr>
              <a:t>=</a:t>
            </a:r>
            <a:r>
              <a:rPr lang="tr-TR" sz="2000" dirty="0" smtClean="0">
                <a:latin typeface="Arial" pitchFamily="34" charset="0"/>
                <a:ea typeface="Times New Roman" pitchFamily="18" charset="0"/>
                <a:cs typeface="Arial" pitchFamily="34" charset="0"/>
              </a:rPr>
              <a:t>1 </a:t>
            </a:r>
            <a:r>
              <a:rPr lang="tr-TR" sz="2000" dirty="0" smtClean="0">
                <a:solidFill>
                  <a:srgbClr val="808080"/>
                </a:solidFill>
                <a:latin typeface="Arial" pitchFamily="34" charset="0"/>
                <a:ea typeface="Times New Roman" pitchFamily="18" charset="0"/>
                <a:cs typeface="Arial" pitchFamily="34" charset="0"/>
              </a:rPr>
              <a:t>OR</a:t>
            </a:r>
            <a:r>
              <a:rPr lang="tr-TR" sz="2000" dirty="0" smtClean="0">
                <a:latin typeface="Arial" pitchFamily="34" charset="0"/>
                <a:ea typeface="Times New Roman" pitchFamily="18" charset="0"/>
                <a:cs typeface="Arial" pitchFamily="34" charset="0"/>
              </a:rPr>
              <a:t> böl_no </a:t>
            </a:r>
            <a:r>
              <a:rPr lang="tr-TR" sz="2000" dirty="0" smtClean="0">
                <a:solidFill>
                  <a:srgbClr val="808080"/>
                </a:solidFill>
                <a:latin typeface="Arial" pitchFamily="34" charset="0"/>
                <a:ea typeface="Times New Roman" pitchFamily="18" charset="0"/>
                <a:cs typeface="Arial" pitchFamily="34" charset="0"/>
              </a:rPr>
              <a:t>=</a:t>
            </a:r>
            <a:r>
              <a:rPr lang="tr-TR" sz="2000" dirty="0" smtClean="0">
                <a:latin typeface="Arial" pitchFamily="34" charset="0"/>
                <a:ea typeface="Times New Roman" pitchFamily="18" charset="0"/>
                <a:cs typeface="Arial" pitchFamily="34" charset="0"/>
              </a:rPr>
              <a:t>2</a:t>
            </a:r>
            <a:r>
              <a:rPr lang="tr-TR" sz="2000" dirty="0" smtClean="0">
                <a:solidFill>
                  <a:srgbClr val="808080"/>
                </a:solidFill>
                <a:latin typeface="Arial" pitchFamily="34" charset="0"/>
                <a:ea typeface="Times New Roman" pitchFamily="18" charset="0"/>
                <a:cs typeface="Arial" pitchFamily="34" charset="0"/>
              </a:rPr>
              <a:t>)</a:t>
            </a:r>
            <a:r>
              <a:rPr lang="tr-TR" sz="2000" dirty="0" smtClean="0">
                <a:latin typeface="Arial" pitchFamily="34" charset="0"/>
                <a:ea typeface="Times New Roman" pitchFamily="18" charset="0"/>
                <a:cs typeface="Arial" pitchFamily="34" charset="0"/>
              </a:rPr>
              <a:t> </a:t>
            </a:r>
            <a:r>
              <a:rPr lang="tr-TR" sz="2000" dirty="0" smtClean="0">
                <a:solidFill>
                  <a:srgbClr val="808080"/>
                </a:solidFill>
                <a:latin typeface="Arial" pitchFamily="34" charset="0"/>
                <a:ea typeface="Times New Roman" pitchFamily="18" charset="0"/>
                <a:cs typeface="Arial" pitchFamily="34" charset="0"/>
              </a:rPr>
              <a:t>AND</a:t>
            </a:r>
            <a:r>
              <a:rPr lang="tr-TR" sz="2000" dirty="0" smtClean="0">
                <a:latin typeface="Arial" pitchFamily="34" charset="0"/>
                <a:ea typeface="Times New Roman" pitchFamily="18" charset="0"/>
                <a:cs typeface="Arial" pitchFamily="34" charset="0"/>
              </a:rPr>
              <a:t> </a:t>
            </a:r>
            <a:r>
              <a:rPr lang="tr-TR" sz="2000" dirty="0" err="1" smtClean="0">
                <a:latin typeface="Arial" pitchFamily="34" charset="0"/>
                <a:ea typeface="Times New Roman" pitchFamily="18" charset="0"/>
                <a:cs typeface="Arial" pitchFamily="34" charset="0"/>
              </a:rPr>
              <a:t>dog</a:t>
            </a:r>
            <a:r>
              <a:rPr lang="tr-TR" sz="2000" dirty="0" smtClean="0">
                <a:latin typeface="Arial" pitchFamily="34" charset="0"/>
                <a:ea typeface="Times New Roman" pitchFamily="18" charset="0"/>
                <a:cs typeface="Arial" pitchFamily="34" charset="0"/>
              </a:rPr>
              <a:t>_tar </a:t>
            </a:r>
            <a:r>
              <a:rPr lang="tr-TR" sz="2000" dirty="0" smtClean="0">
                <a:solidFill>
                  <a:srgbClr val="808080"/>
                </a:solidFill>
                <a:latin typeface="Arial" pitchFamily="34" charset="0"/>
                <a:ea typeface="Times New Roman" pitchFamily="18" charset="0"/>
                <a:cs typeface="Arial" pitchFamily="34" charset="0"/>
              </a:rPr>
              <a:t>&gt;={</a:t>
            </a:r>
            <a:r>
              <a:rPr lang="tr-TR" sz="2000" dirty="0" smtClean="0">
                <a:latin typeface="Arial" pitchFamily="34" charset="0"/>
                <a:ea typeface="Times New Roman" pitchFamily="18" charset="0"/>
                <a:cs typeface="Arial" pitchFamily="34" charset="0"/>
              </a:rPr>
              <a:t>01</a:t>
            </a:r>
            <a:r>
              <a:rPr lang="tr-TR" sz="2000" dirty="0" smtClean="0">
                <a:solidFill>
                  <a:srgbClr val="808080"/>
                </a:solidFill>
                <a:latin typeface="Arial" pitchFamily="34" charset="0"/>
                <a:ea typeface="Times New Roman" pitchFamily="18" charset="0"/>
                <a:cs typeface="Arial" pitchFamily="34" charset="0"/>
              </a:rPr>
              <a:t>/</a:t>
            </a:r>
            <a:r>
              <a:rPr lang="tr-TR" sz="2000" dirty="0" smtClean="0">
                <a:latin typeface="Arial" pitchFamily="34" charset="0"/>
                <a:ea typeface="Times New Roman" pitchFamily="18" charset="0"/>
                <a:cs typeface="Arial" pitchFamily="34" charset="0"/>
              </a:rPr>
              <a:t>01</a:t>
            </a:r>
            <a:r>
              <a:rPr lang="tr-TR" sz="2000" dirty="0" smtClean="0">
                <a:solidFill>
                  <a:srgbClr val="808080"/>
                </a:solidFill>
                <a:latin typeface="Arial" pitchFamily="34" charset="0"/>
                <a:ea typeface="Times New Roman" pitchFamily="18" charset="0"/>
                <a:cs typeface="Arial" pitchFamily="34" charset="0"/>
              </a:rPr>
              <a:t>/</a:t>
            </a:r>
            <a:r>
              <a:rPr lang="tr-TR" sz="2000" dirty="0" smtClean="0">
                <a:latin typeface="Arial" pitchFamily="34" charset="0"/>
                <a:ea typeface="Times New Roman" pitchFamily="18" charset="0"/>
                <a:cs typeface="Arial" pitchFamily="34" charset="0"/>
              </a:rPr>
              <a:t>60</a:t>
            </a:r>
            <a:r>
              <a:rPr lang="tr-TR" sz="2000" dirty="0" smtClean="0">
                <a:solidFill>
                  <a:srgbClr val="808080"/>
                </a:solidFill>
                <a:latin typeface="Arial" pitchFamily="34" charset="0"/>
                <a:ea typeface="Times New Roman" pitchFamily="18" charset="0"/>
                <a:cs typeface="Arial" pitchFamily="34" charset="0"/>
              </a:rPr>
              <a:t>}</a:t>
            </a:r>
            <a:r>
              <a:rPr lang="tr-TR" sz="2000" dirty="0" smtClean="0">
                <a:latin typeface="Arial" pitchFamily="34" charset="0"/>
                <a:ea typeface="Times New Roman" pitchFamily="18" charset="0"/>
                <a:cs typeface="Arial" pitchFamily="34" charset="0"/>
              </a:rPr>
              <a:t> </a:t>
            </a:r>
            <a:r>
              <a:rPr lang="tr-TR" sz="2000" dirty="0" smtClean="0">
                <a:solidFill>
                  <a:srgbClr val="808080"/>
                </a:solidFill>
                <a:latin typeface="Arial" pitchFamily="34" charset="0"/>
                <a:ea typeface="Times New Roman" pitchFamily="18" charset="0"/>
                <a:cs typeface="Arial" pitchFamily="34" charset="0"/>
              </a:rPr>
              <a:t>AND</a:t>
            </a:r>
            <a:r>
              <a:rPr lang="tr-TR" sz="2000" dirty="0" smtClean="0">
                <a:latin typeface="Arial" pitchFamily="34" charset="0"/>
                <a:ea typeface="Times New Roman" pitchFamily="18" charset="0"/>
                <a:cs typeface="Arial" pitchFamily="34" charset="0"/>
              </a:rPr>
              <a:t> cinsiyet </a:t>
            </a:r>
            <a:r>
              <a:rPr lang="tr-TR" sz="2000" dirty="0" smtClean="0">
                <a:solidFill>
                  <a:srgbClr val="808080"/>
                </a:solidFill>
                <a:latin typeface="Arial" pitchFamily="34" charset="0"/>
                <a:ea typeface="Times New Roman" pitchFamily="18" charset="0"/>
                <a:cs typeface="Arial" pitchFamily="34" charset="0"/>
              </a:rPr>
              <a:t>=</a:t>
            </a:r>
            <a:r>
              <a:rPr lang="tr-TR" sz="2000" dirty="0" smtClean="0">
                <a:latin typeface="Arial" pitchFamily="34" charset="0"/>
                <a:ea typeface="Times New Roman" pitchFamily="18" charset="0"/>
                <a:cs typeface="Arial" pitchFamily="34" charset="0"/>
              </a:rPr>
              <a:t> </a:t>
            </a:r>
            <a:r>
              <a:rPr lang="tr-TR" sz="2000" dirty="0" smtClean="0">
                <a:solidFill>
                  <a:srgbClr val="FF0000"/>
                </a:solidFill>
                <a:latin typeface="Arial" pitchFamily="34" charset="0"/>
                <a:ea typeface="Times New Roman" pitchFamily="18" charset="0"/>
                <a:cs typeface="Arial" pitchFamily="34" charset="0"/>
              </a:rPr>
              <a:t>'Bayan'</a:t>
            </a:r>
            <a:endParaRPr lang="tr-TR" sz="2000" dirty="0" smtClean="0">
              <a:latin typeface="Arial" pitchFamily="34" charset="0"/>
              <a:cs typeface="Arial" pitchFamily="34" charset="0"/>
            </a:endParaRPr>
          </a:p>
          <a:p>
            <a:endParaRPr lang="tr-TR"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251520" y="116632"/>
            <a:ext cx="8640960" cy="6552728"/>
          </a:xfrm>
          <a:solidFill>
            <a:schemeClr val="bg1"/>
          </a:solidFill>
        </p:spPr>
        <p:txBody>
          <a:bodyPr>
            <a:normAutofit/>
          </a:bodyPr>
          <a:lstStyle/>
          <a:p>
            <a:pPr marL="0" lvl="0" indent="0" fontAlgn="base">
              <a:spcBef>
                <a:spcPct val="0"/>
              </a:spcBef>
              <a:spcAft>
                <a:spcPct val="0"/>
              </a:spcAft>
              <a:buClrTx/>
              <a:buSzTx/>
              <a:buNone/>
              <a:tabLst>
                <a:tab pos="2857500" algn="l"/>
              </a:tabLst>
            </a:pPr>
            <a:r>
              <a:rPr lang="tr-TR" sz="2000" b="1" dirty="0" smtClean="0">
                <a:latin typeface="Arial" pitchFamily="34" charset="0"/>
                <a:ea typeface="Times New Roman" pitchFamily="18" charset="0"/>
                <a:cs typeface="Arial" pitchFamily="34" charset="0"/>
              </a:rPr>
              <a:t> Örnek: </a:t>
            </a:r>
            <a:r>
              <a:rPr lang="tr-TR" sz="2000" dirty="0" smtClean="0">
                <a:latin typeface="Arial" pitchFamily="34" charset="0"/>
                <a:ea typeface="Times New Roman" pitchFamily="18" charset="0"/>
                <a:cs typeface="Arial" pitchFamily="34" charset="0"/>
              </a:rPr>
              <a:t>Toplam ders saati 20’ye eşit olan hocaların adı ve soyadını bulduran sorguyu yazınız. (Okul projesi)</a:t>
            </a:r>
            <a:endParaRPr lang="tr-TR" sz="2000" dirty="0" smtClean="0">
              <a:latin typeface="Arial" pitchFamily="34" charset="0"/>
              <a:cs typeface="Arial" pitchFamily="34" charset="0"/>
            </a:endParaRPr>
          </a:p>
          <a:p>
            <a:pPr marL="0" lvl="0" indent="0" eaLnBrk="0" fontAlgn="base" hangingPunct="0">
              <a:spcBef>
                <a:spcPct val="0"/>
              </a:spcBef>
              <a:spcAft>
                <a:spcPct val="0"/>
              </a:spcAft>
              <a:buClrTx/>
              <a:buSzTx/>
              <a:buNone/>
              <a:tabLst>
                <a:tab pos="2857500" algn="l"/>
              </a:tabLst>
            </a:pPr>
            <a:r>
              <a:rPr lang="tr-TR" sz="2000" dirty="0" smtClean="0">
                <a:solidFill>
                  <a:srgbClr val="0000FF"/>
                </a:solidFill>
                <a:latin typeface="Arial" pitchFamily="34" charset="0"/>
                <a:ea typeface="Times New Roman" pitchFamily="18" charset="0"/>
                <a:cs typeface="Arial" pitchFamily="34" charset="0"/>
              </a:rPr>
              <a:t>select</a:t>
            </a:r>
            <a:r>
              <a:rPr lang="tr-TR" sz="2000" dirty="0" smtClean="0">
                <a:latin typeface="Arial" pitchFamily="34" charset="0"/>
                <a:ea typeface="Times New Roman" pitchFamily="18" charset="0"/>
                <a:cs typeface="Arial" pitchFamily="34" charset="0"/>
              </a:rPr>
              <a:t> h_adi</a:t>
            </a:r>
            <a:r>
              <a:rPr lang="tr-TR" sz="2000" dirty="0" smtClean="0">
                <a:solidFill>
                  <a:srgbClr val="808080"/>
                </a:solidFill>
                <a:latin typeface="Arial" pitchFamily="34" charset="0"/>
                <a:ea typeface="Times New Roman" pitchFamily="18" charset="0"/>
                <a:cs typeface="Arial" pitchFamily="34" charset="0"/>
              </a:rPr>
              <a:t>,</a:t>
            </a:r>
            <a:r>
              <a:rPr lang="tr-TR" sz="2000" dirty="0" smtClean="0">
                <a:latin typeface="Arial" pitchFamily="34" charset="0"/>
                <a:ea typeface="Times New Roman" pitchFamily="18" charset="0"/>
                <a:cs typeface="Arial" pitchFamily="34" charset="0"/>
              </a:rPr>
              <a:t> h_</a:t>
            </a:r>
            <a:r>
              <a:rPr lang="tr-TR" sz="2000" dirty="0" err="1" smtClean="0">
                <a:latin typeface="Arial" pitchFamily="34" charset="0"/>
                <a:ea typeface="Times New Roman" pitchFamily="18" charset="0"/>
                <a:cs typeface="Arial" pitchFamily="34" charset="0"/>
              </a:rPr>
              <a:t>soyadi</a:t>
            </a:r>
            <a:r>
              <a:rPr lang="tr-TR" sz="2000" dirty="0" smtClean="0">
                <a:latin typeface="Arial" pitchFamily="34" charset="0"/>
                <a:ea typeface="Times New Roman" pitchFamily="18" charset="0"/>
                <a:cs typeface="Arial" pitchFamily="34" charset="0"/>
              </a:rPr>
              <a:t> </a:t>
            </a:r>
            <a:r>
              <a:rPr lang="tr-TR" sz="2000" dirty="0" smtClean="0">
                <a:solidFill>
                  <a:srgbClr val="0000FF"/>
                </a:solidFill>
                <a:latin typeface="Arial" pitchFamily="34" charset="0"/>
                <a:ea typeface="Times New Roman" pitchFamily="18" charset="0"/>
                <a:cs typeface="Arial" pitchFamily="34" charset="0"/>
              </a:rPr>
              <a:t>from</a:t>
            </a:r>
            <a:r>
              <a:rPr lang="tr-TR" sz="2000" dirty="0" smtClean="0">
                <a:latin typeface="Arial" pitchFamily="34" charset="0"/>
                <a:ea typeface="Times New Roman" pitchFamily="18" charset="0"/>
                <a:cs typeface="Arial" pitchFamily="34" charset="0"/>
              </a:rPr>
              <a:t> hocalar </a:t>
            </a:r>
            <a:r>
              <a:rPr lang="tr-TR" sz="2000" dirty="0" smtClean="0">
                <a:solidFill>
                  <a:srgbClr val="0000FF"/>
                </a:solidFill>
                <a:latin typeface="Arial" pitchFamily="34" charset="0"/>
                <a:ea typeface="Times New Roman" pitchFamily="18" charset="0"/>
                <a:cs typeface="Arial" pitchFamily="34" charset="0"/>
              </a:rPr>
              <a:t>where</a:t>
            </a:r>
            <a:r>
              <a:rPr lang="tr-TR" sz="2000" dirty="0" smtClean="0">
                <a:latin typeface="Arial" pitchFamily="34" charset="0"/>
                <a:ea typeface="Times New Roman" pitchFamily="18" charset="0"/>
                <a:cs typeface="Arial" pitchFamily="34" charset="0"/>
              </a:rPr>
              <a:t> top_ders_saati</a:t>
            </a:r>
            <a:r>
              <a:rPr lang="tr-TR" sz="2000" dirty="0" smtClean="0">
                <a:solidFill>
                  <a:srgbClr val="808080"/>
                </a:solidFill>
                <a:latin typeface="Arial" pitchFamily="34" charset="0"/>
                <a:ea typeface="Times New Roman" pitchFamily="18" charset="0"/>
                <a:cs typeface="Arial" pitchFamily="34" charset="0"/>
              </a:rPr>
              <a:t>=</a:t>
            </a:r>
            <a:r>
              <a:rPr lang="tr-TR" sz="2000" dirty="0" smtClean="0">
                <a:latin typeface="Arial" pitchFamily="34" charset="0"/>
                <a:ea typeface="Times New Roman" pitchFamily="18" charset="0"/>
                <a:cs typeface="Arial" pitchFamily="34" charset="0"/>
              </a:rPr>
              <a:t>20</a:t>
            </a:r>
          </a:p>
          <a:p>
            <a:pPr marL="0" lvl="0" indent="0" eaLnBrk="0" fontAlgn="base" hangingPunct="0">
              <a:spcBef>
                <a:spcPct val="0"/>
              </a:spcBef>
              <a:spcAft>
                <a:spcPct val="0"/>
              </a:spcAft>
              <a:buClrTx/>
              <a:buSzTx/>
              <a:buNone/>
              <a:tabLst>
                <a:tab pos="2857500" algn="l"/>
              </a:tabLst>
            </a:pPr>
            <a:endParaRPr lang="tr-TR" sz="2000" dirty="0" smtClean="0">
              <a:latin typeface="Arial" pitchFamily="34" charset="0"/>
              <a:cs typeface="Arial" pitchFamily="34" charset="0"/>
            </a:endParaRPr>
          </a:p>
          <a:p>
            <a:pPr marL="0" lvl="0" indent="0" eaLnBrk="0" fontAlgn="base" hangingPunct="0">
              <a:spcBef>
                <a:spcPct val="0"/>
              </a:spcBef>
              <a:spcAft>
                <a:spcPct val="0"/>
              </a:spcAft>
              <a:buClrTx/>
              <a:buSzTx/>
              <a:buNone/>
              <a:tabLst>
                <a:tab pos="2857500" algn="l"/>
              </a:tabLst>
            </a:pPr>
            <a:endParaRPr lang="tr-TR" sz="2000" dirty="0" smtClean="0">
              <a:latin typeface="Arial" pitchFamily="34" charset="0"/>
              <a:cs typeface="Arial" pitchFamily="34" charset="0"/>
            </a:endParaRPr>
          </a:p>
          <a:p>
            <a:pPr marL="0" lvl="0" indent="0" eaLnBrk="0" fontAlgn="base" hangingPunct="0">
              <a:spcBef>
                <a:spcPct val="0"/>
              </a:spcBef>
              <a:spcAft>
                <a:spcPct val="0"/>
              </a:spcAft>
              <a:buClrTx/>
              <a:buSzTx/>
              <a:buNone/>
              <a:tabLst>
                <a:tab pos="2857500" algn="l"/>
              </a:tabLst>
            </a:pPr>
            <a:endParaRPr lang="tr-TR" sz="2000" dirty="0" smtClean="0">
              <a:latin typeface="Arial" pitchFamily="34" charset="0"/>
              <a:cs typeface="Arial" pitchFamily="34" charset="0"/>
            </a:endParaRPr>
          </a:p>
          <a:p>
            <a:pPr marL="0" lvl="0" indent="0" eaLnBrk="0" fontAlgn="base" hangingPunct="0">
              <a:spcBef>
                <a:spcPct val="0"/>
              </a:spcBef>
              <a:spcAft>
                <a:spcPct val="0"/>
              </a:spcAft>
              <a:buClrTx/>
              <a:buSzTx/>
              <a:buNone/>
              <a:tabLst>
                <a:tab pos="2857500" algn="l"/>
              </a:tabLst>
            </a:pPr>
            <a:endParaRPr lang="tr-TR" sz="2000" dirty="0" smtClean="0">
              <a:latin typeface="Arial" pitchFamily="34" charset="0"/>
              <a:cs typeface="Arial" pitchFamily="34" charset="0"/>
            </a:endParaRPr>
          </a:p>
          <a:p>
            <a:pPr marL="0" lvl="0" indent="0" fontAlgn="base">
              <a:spcBef>
                <a:spcPct val="0"/>
              </a:spcBef>
              <a:spcAft>
                <a:spcPct val="0"/>
              </a:spcAft>
              <a:buClrTx/>
              <a:buSzTx/>
              <a:buNone/>
              <a:tabLst>
                <a:tab pos="450850" algn="l"/>
                <a:tab pos="2857500" algn="l"/>
              </a:tabLst>
            </a:pPr>
            <a:r>
              <a:rPr lang="tr-TR" sz="2000" b="1" dirty="0" smtClean="0">
                <a:latin typeface="Arial" pitchFamily="34" charset="0"/>
                <a:ea typeface="Times New Roman" pitchFamily="18" charset="0"/>
                <a:cs typeface="Arial" pitchFamily="34" charset="0"/>
              </a:rPr>
              <a:t>Örnek: </a:t>
            </a:r>
            <a:r>
              <a:rPr lang="tr-TR" sz="2000" dirty="0" smtClean="0">
                <a:latin typeface="Arial" pitchFamily="34" charset="0"/>
                <a:ea typeface="Times New Roman" pitchFamily="18" charset="0"/>
                <a:cs typeface="Arial" pitchFamily="34" charset="0"/>
              </a:rPr>
              <a:t>Geçme notu 70’den yüksek olan öğrencilerin numaraları ve hangi dersten geçtiğini listeleyen sorguyu yazınız. (Okul projesi)</a:t>
            </a:r>
            <a:endParaRPr lang="tr-TR" sz="2000" dirty="0" smtClean="0">
              <a:latin typeface="Arial" pitchFamily="34" charset="0"/>
              <a:cs typeface="Arial" pitchFamily="34" charset="0"/>
            </a:endParaRPr>
          </a:p>
          <a:p>
            <a:pPr marL="0" lvl="0" indent="0" eaLnBrk="0" fontAlgn="base" hangingPunct="0">
              <a:spcBef>
                <a:spcPct val="0"/>
              </a:spcBef>
              <a:spcAft>
                <a:spcPct val="0"/>
              </a:spcAft>
              <a:buClrTx/>
              <a:buSzTx/>
              <a:buNone/>
              <a:tabLst>
                <a:tab pos="450850" algn="l"/>
                <a:tab pos="2857500" algn="l"/>
              </a:tabLst>
            </a:pPr>
            <a:r>
              <a:rPr lang="tr-TR" sz="2000" dirty="0" smtClean="0">
                <a:solidFill>
                  <a:srgbClr val="0000FF"/>
                </a:solidFill>
                <a:latin typeface="Arial" pitchFamily="34" charset="0"/>
                <a:ea typeface="Times New Roman" pitchFamily="18" charset="0"/>
                <a:cs typeface="Arial" pitchFamily="34" charset="0"/>
              </a:rPr>
              <a:t>select</a:t>
            </a:r>
            <a:r>
              <a:rPr lang="tr-TR" sz="2000" dirty="0" smtClean="0">
                <a:latin typeface="Arial" pitchFamily="34" charset="0"/>
                <a:ea typeface="Times New Roman" pitchFamily="18" charset="0"/>
                <a:cs typeface="Arial" pitchFamily="34" charset="0"/>
              </a:rPr>
              <a:t> </a:t>
            </a:r>
            <a:r>
              <a:rPr lang="tr-TR" sz="2000" dirty="0" smtClean="0">
                <a:solidFill>
                  <a:srgbClr val="0000FF"/>
                </a:solidFill>
                <a:latin typeface="Arial" pitchFamily="34" charset="0"/>
                <a:ea typeface="Times New Roman" pitchFamily="18" charset="0"/>
                <a:cs typeface="Arial" pitchFamily="34" charset="0"/>
              </a:rPr>
              <a:t>no</a:t>
            </a:r>
            <a:r>
              <a:rPr lang="tr-TR" sz="2000" dirty="0" smtClean="0">
                <a:solidFill>
                  <a:srgbClr val="808080"/>
                </a:solidFill>
                <a:latin typeface="Arial" pitchFamily="34" charset="0"/>
                <a:ea typeface="Times New Roman" pitchFamily="18" charset="0"/>
                <a:cs typeface="Arial" pitchFamily="34" charset="0"/>
              </a:rPr>
              <a:t>,</a:t>
            </a:r>
            <a:r>
              <a:rPr lang="tr-TR" sz="2000" dirty="0" smtClean="0">
                <a:latin typeface="Arial" pitchFamily="34" charset="0"/>
                <a:ea typeface="Times New Roman" pitchFamily="18" charset="0"/>
                <a:cs typeface="Arial" pitchFamily="34" charset="0"/>
              </a:rPr>
              <a:t>op_kod </a:t>
            </a:r>
            <a:r>
              <a:rPr lang="tr-TR" sz="2000" dirty="0" smtClean="0">
                <a:solidFill>
                  <a:srgbClr val="0000FF"/>
                </a:solidFill>
                <a:latin typeface="Arial" pitchFamily="34" charset="0"/>
                <a:ea typeface="Times New Roman" pitchFamily="18" charset="0"/>
                <a:cs typeface="Arial" pitchFamily="34" charset="0"/>
              </a:rPr>
              <a:t>from</a:t>
            </a:r>
            <a:r>
              <a:rPr lang="tr-TR" sz="2000" dirty="0" smtClean="0">
                <a:latin typeface="Arial" pitchFamily="34" charset="0"/>
                <a:ea typeface="Times New Roman" pitchFamily="18" charset="0"/>
                <a:cs typeface="Arial" pitchFamily="34" charset="0"/>
              </a:rPr>
              <a:t> notlar </a:t>
            </a:r>
            <a:r>
              <a:rPr lang="tr-TR" sz="2000" dirty="0" smtClean="0">
                <a:solidFill>
                  <a:srgbClr val="0000FF"/>
                </a:solidFill>
                <a:latin typeface="Arial" pitchFamily="34" charset="0"/>
                <a:ea typeface="Times New Roman" pitchFamily="18" charset="0"/>
                <a:cs typeface="Arial" pitchFamily="34" charset="0"/>
              </a:rPr>
              <a:t>where </a:t>
            </a:r>
            <a:r>
              <a:rPr lang="tr-TR" sz="2000" dirty="0" smtClean="0">
                <a:solidFill>
                  <a:srgbClr val="808080"/>
                </a:solidFill>
                <a:latin typeface="Arial" pitchFamily="34" charset="0"/>
                <a:ea typeface="Times New Roman" pitchFamily="18" charset="0"/>
                <a:cs typeface="Arial" pitchFamily="34" charset="0"/>
              </a:rPr>
              <a:t>((</a:t>
            </a:r>
            <a:r>
              <a:rPr lang="tr-TR" sz="2000" dirty="0" smtClean="0">
                <a:latin typeface="Arial" pitchFamily="34" charset="0"/>
                <a:ea typeface="Times New Roman" pitchFamily="18" charset="0"/>
                <a:cs typeface="Arial" pitchFamily="34" charset="0"/>
              </a:rPr>
              <a:t>vize</a:t>
            </a:r>
            <a:r>
              <a:rPr lang="tr-TR" sz="2000" dirty="0" smtClean="0">
                <a:solidFill>
                  <a:srgbClr val="808080"/>
                </a:solidFill>
                <a:latin typeface="Arial" pitchFamily="34" charset="0"/>
                <a:ea typeface="Times New Roman" pitchFamily="18" charset="0"/>
                <a:cs typeface="Arial" pitchFamily="34" charset="0"/>
              </a:rPr>
              <a:t>*</a:t>
            </a:r>
            <a:r>
              <a:rPr lang="tr-TR" sz="2000" dirty="0" smtClean="0">
                <a:latin typeface="Arial" pitchFamily="34" charset="0"/>
                <a:ea typeface="Times New Roman" pitchFamily="18" charset="0"/>
                <a:cs typeface="Arial" pitchFamily="34" charset="0"/>
              </a:rPr>
              <a:t>0.4</a:t>
            </a:r>
            <a:r>
              <a:rPr lang="tr-TR" sz="2000" dirty="0" smtClean="0">
                <a:solidFill>
                  <a:srgbClr val="808080"/>
                </a:solidFill>
                <a:latin typeface="Arial" pitchFamily="34" charset="0"/>
                <a:ea typeface="Times New Roman" pitchFamily="18" charset="0"/>
                <a:cs typeface="Arial" pitchFamily="34" charset="0"/>
              </a:rPr>
              <a:t>)+(</a:t>
            </a:r>
            <a:r>
              <a:rPr lang="tr-TR" sz="2000" dirty="0" smtClean="0">
                <a:latin typeface="Arial" pitchFamily="34" charset="0"/>
                <a:ea typeface="Times New Roman" pitchFamily="18" charset="0"/>
                <a:cs typeface="Arial" pitchFamily="34" charset="0"/>
              </a:rPr>
              <a:t>final</a:t>
            </a:r>
            <a:r>
              <a:rPr lang="tr-TR" sz="2000" dirty="0" smtClean="0">
                <a:solidFill>
                  <a:srgbClr val="808080"/>
                </a:solidFill>
                <a:latin typeface="Arial" pitchFamily="34" charset="0"/>
                <a:ea typeface="Times New Roman" pitchFamily="18" charset="0"/>
                <a:cs typeface="Arial" pitchFamily="34" charset="0"/>
              </a:rPr>
              <a:t>*</a:t>
            </a:r>
            <a:r>
              <a:rPr lang="tr-TR" sz="2000" dirty="0" smtClean="0">
                <a:latin typeface="Arial" pitchFamily="34" charset="0"/>
                <a:ea typeface="Times New Roman" pitchFamily="18" charset="0"/>
                <a:cs typeface="Arial" pitchFamily="34" charset="0"/>
              </a:rPr>
              <a:t>0.6</a:t>
            </a:r>
            <a:r>
              <a:rPr lang="tr-TR" sz="2000" dirty="0" smtClean="0">
                <a:solidFill>
                  <a:srgbClr val="808080"/>
                </a:solidFill>
                <a:latin typeface="Arial" pitchFamily="34" charset="0"/>
                <a:ea typeface="Times New Roman" pitchFamily="18" charset="0"/>
                <a:cs typeface="Arial" pitchFamily="34" charset="0"/>
              </a:rPr>
              <a:t>))&gt;</a:t>
            </a:r>
            <a:r>
              <a:rPr lang="tr-TR" sz="2000" dirty="0" smtClean="0">
                <a:latin typeface="Arial" pitchFamily="34" charset="0"/>
                <a:ea typeface="Times New Roman" pitchFamily="18" charset="0"/>
                <a:cs typeface="Arial" pitchFamily="34" charset="0"/>
              </a:rPr>
              <a:t>70</a:t>
            </a:r>
            <a:r>
              <a:rPr lang="tr-TR" sz="2000" dirty="0" smtClean="0">
                <a:latin typeface="Arial" pitchFamily="34" charset="0"/>
                <a:cs typeface="Arial" pitchFamily="34" charset="0"/>
              </a:rPr>
              <a:t>         </a:t>
            </a:r>
          </a:p>
          <a:p>
            <a:pPr marL="0" lvl="0" indent="0" eaLnBrk="0" fontAlgn="base" hangingPunct="0">
              <a:spcBef>
                <a:spcPct val="0"/>
              </a:spcBef>
              <a:spcAft>
                <a:spcPct val="0"/>
              </a:spcAft>
              <a:buClrTx/>
              <a:buSzTx/>
              <a:buNone/>
              <a:tabLst>
                <a:tab pos="450850" algn="l"/>
                <a:tab pos="2857500" algn="l"/>
              </a:tabLst>
            </a:pPr>
            <a:endParaRPr lang="tr-TR" sz="2000" b="1" dirty="0" smtClean="0">
              <a:latin typeface="Arial" pitchFamily="34" charset="0"/>
              <a:ea typeface="Times New Roman" pitchFamily="18" charset="0"/>
              <a:cs typeface="Arial" pitchFamily="34" charset="0"/>
            </a:endParaRPr>
          </a:p>
          <a:p>
            <a:pPr marL="0" lvl="0" indent="0" eaLnBrk="0" fontAlgn="base" hangingPunct="0">
              <a:spcBef>
                <a:spcPct val="0"/>
              </a:spcBef>
              <a:spcAft>
                <a:spcPct val="0"/>
              </a:spcAft>
              <a:buClrTx/>
              <a:buSzTx/>
              <a:buNone/>
              <a:tabLst>
                <a:tab pos="450850" algn="l"/>
                <a:tab pos="2857500" algn="l"/>
              </a:tabLst>
            </a:pPr>
            <a:endParaRPr lang="tr-TR" sz="2000" b="1" dirty="0" smtClean="0">
              <a:latin typeface="Arial" pitchFamily="34" charset="0"/>
              <a:ea typeface="Times New Roman" pitchFamily="18" charset="0"/>
              <a:cs typeface="Arial" pitchFamily="34" charset="0"/>
            </a:endParaRPr>
          </a:p>
          <a:p>
            <a:pPr marL="0" lvl="0" indent="0" eaLnBrk="0" fontAlgn="base" hangingPunct="0">
              <a:spcBef>
                <a:spcPct val="0"/>
              </a:spcBef>
              <a:spcAft>
                <a:spcPct val="0"/>
              </a:spcAft>
              <a:buClrTx/>
              <a:buSzTx/>
              <a:buNone/>
              <a:tabLst>
                <a:tab pos="450850" algn="l"/>
                <a:tab pos="2857500" algn="l"/>
              </a:tabLst>
            </a:pPr>
            <a:endParaRPr lang="tr-TR" sz="2000" b="1" dirty="0" smtClean="0">
              <a:latin typeface="Arial" pitchFamily="34" charset="0"/>
              <a:ea typeface="Times New Roman" pitchFamily="18" charset="0"/>
              <a:cs typeface="Arial" pitchFamily="34" charset="0"/>
            </a:endParaRPr>
          </a:p>
          <a:p>
            <a:pPr marL="0" lvl="0" indent="0" eaLnBrk="0" fontAlgn="base" hangingPunct="0">
              <a:spcBef>
                <a:spcPct val="0"/>
              </a:spcBef>
              <a:spcAft>
                <a:spcPct val="0"/>
              </a:spcAft>
              <a:buClrTx/>
              <a:buSzTx/>
              <a:buNone/>
              <a:tabLst>
                <a:tab pos="450850" algn="l"/>
                <a:tab pos="2857500" algn="l"/>
              </a:tabLst>
            </a:pPr>
            <a:r>
              <a:rPr lang="tr-TR" sz="2000" b="1" dirty="0" smtClean="0">
                <a:latin typeface="Arial" pitchFamily="34" charset="0"/>
                <a:ea typeface="Times New Roman" pitchFamily="18" charset="0"/>
                <a:cs typeface="Arial" pitchFamily="34" charset="0"/>
              </a:rPr>
              <a:t>Örnek: </a:t>
            </a:r>
            <a:r>
              <a:rPr lang="tr-TR" sz="2000" dirty="0" smtClean="0">
                <a:latin typeface="Arial" pitchFamily="34" charset="0"/>
                <a:ea typeface="Times New Roman" pitchFamily="18" charset="0"/>
                <a:cs typeface="Arial" pitchFamily="34" charset="0"/>
              </a:rPr>
              <a:t>536 </a:t>
            </a:r>
            <a:r>
              <a:rPr lang="tr-TR" sz="2000" dirty="0" err="1" smtClean="0">
                <a:latin typeface="Arial" pitchFamily="34" charset="0"/>
                <a:ea typeface="Times New Roman" pitchFamily="18" charset="0"/>
                <a:cs typeface="Arial" pitchFamily="34" charset="0"/>
              </a:rPr>
              <a:t>nolu</a:t>
            </a:r>
            <a:r>
              <a:rPr lang="tr-TR" sz="2000" dirty="0" smtClean="0">
                <a:latin typeface="Arial" pitchFamily="34" charset="0"/>
                <a:ea typeface="Times New Roman" pitchFamily="18" charset="0"/>
                <a:cs typeface="Arial" pitchFamily="34" charset="0"/>
              </a:rPr>
              <a:t> bölümde okuyan öğrencilerin adını ve soyadını listeleyen ayrıca adını artana göre listeleyen komut satırını yazınız. (Okul projesi)</a:t>
            </a: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tabLst>
                <a:tab pos="2857500" algn="l"/>
              </a:tabLst>
            </a:pPr>
            <a:r>
              <a:rPr lang="tr-TR" sz="2000" dirty="0" smtClean="0">
                <a:solidFill>
                  <a:srgbClr val="0000FF"/>
                </a:solidFill>
                <a:latin typeface="Arial" pitchFamily="34" charset="0"/>
                <a:ea typeface="Times New Roman" pitchFamily="18" charset="0"/>
                <a:cs typeface="Arial" pitchFamily="34" charset="0"/>
              </a:rPr>
              <a:t>select</a:t>
            </a:r>
            <a:r>
              <a:rPr lang="tr-TR" sz="2000" dirty="0" smtClean="0">
                <a:latin typeface="Arial" pitchFamily="34" charset="0"/>
                <a:ea typeface="Times New Roman" pitchFamily="18" charset="0"/>
                <a:cs typeface="Arial" pitchFamily="34" charset="0"/>
              </a:rPr>
              <a:t> adi</a:t>
            </a:r>
            <a:r>
              <a:rPr lang="tr-TR" sz="2000" dirty="0" smtClean="0">
                <a:solidFill>
                  <a:srgbClr val="808080"/>
                </a:solidFill>
                <a:latin typeface="Arial" pitchFamily="34" charset="0"/>
                <a:ea typeface="Times New Roman" pitchFamily="18" charset="0"/>
                <a:cs typeface="Arial" pitchFamily="34" charset="0"/>
              </a:rPr>
              <a:t>,</a:t>
            </a:r>
            <a:r>
              <a:rPr lang="tr-TR" sz="2000" dirty="0" err="1" smtClean="0">
                <a:latin typeface="Arial" pitchFamily="34" charset="0"/>
                <a:ea typeface="Times New Roman" pitchFamily="18" charset="0"/>
                <a:cs typeface="Arial" pitchFamily="34" charset="0"/>
              </a:rPr>
              <a:t>soyadi</a:t>
            </a:r>
            <a:r>
              <a:rPr lang="tr-TR" sz="2000" dirty="0" smtClean="0">
                <a:latin typeface="Arial" pitchFamily="34" charset="0"/>
                <a:ea typeface="Times New Roman" pitchFamily="18" charset="0"/>
                <a:cs typeface="Arial" pitchFamily="34" charset="0"/>
              </a:rPr>
              <a:t> </a:t>
            </a:r>
            <a:r>
              <a:rPr lang="tr-TR" sz="2000" dirty="0" smtClean="0">
                <a:solidFill>
                  <a:srgbClr val="0000FF"/>
                </a:solidFill>
                <a:latin typeface="Arial" pitchFamily="34" charset="0"/>
                <a:ea typeface="Times New Roman" pitchFamily="18" charset="0"/>
                <a:cs typeface="Arial" pitchFamily="34" charset="0"/>
              </a:rPr>
              <a:t>from</a:t>
            </a:r>
            <a:r>
              <a:rPr lang="tr-TR" sz="2000" dirty="0" smtClean="0">
                <a:latin typeface="Arial" pitchFamily="34" charset="0"/>
                <a:ea typeface="Times New Roman" pitchFamily="18" charset="0"/>
                <a:cs typeface="Arial" pitchFamily="34" charset="0"/>
              </a:rPr>
              <a:t> </a:t>
            </a:r>
            <a:r>
              <a:rPr lang="tr-TR" sz="2000" dirty="0" err="1" smtClean="0">
                <a:latin typeface="Arial" pitchFamily="34" charset="0"/>
                <a:ea typeface="Times New Roman" pitchFamily="18" charset="0"/>
                <a:cs typeface="Arial" pitchFamily="34" charset="0"/>
              </a:rPr>
              <a:t>ogrenci</a:t>
            </a:r>
            <a:r>
              <a:rPr lang="tr-TR" sz="2000" dirty="0" smtClean="0">
                <a:latin typeface="Arial" pitchFamily="34" charset="0"/>
                <a:ea typeface="Times New Roman" pitchFamily="18" charset="0"/>
                <a:cs typeface="Arial" pitchFamily="34" charset="0"/>
              </a:rPr>
              <a:t> </a:t>
            </a:r>
            <a:r>
              <a:rPr lang="tr-TR" sz="2000" dirty="0" smtClean="0">
                <a:solidFill>
                  <a:srgbClr val="0000FF"/>
                </a:solidFill>
                <a:latin typeface="Arial" pitchFamily="34" charset="0"/>
                <a:ea typeface="Times New Roman" pitchFamily="18" charset="0"/>
                <a:cs typeface="Arial" pitchFamily="34" charset="0"/>
              </a:rPr>
              <a:t>where</a:t>
            </a:r>
            <a:r>
              <a:rPr lang="tr-TR" sz="2000" dirty="0" smtClean="0">
                <a:latin typeface="Arial" pitchFamily="34" charset="0"/>
                <a:ea typeface="Times New Roman" pitchFamily="18" charset="0"/>
                <a:cs typeface="Arial" pitchFamily="34" charset="0"/>
              </a:rPr>
              <a:t> </a:t>
            </a:r>
            <a:r>
              <a:rPr lang="tr-TR" sz="2000" dirty="0" err="1" smtClean="0">
                <a:latin typeface="Arial" pitchFamily="34" charset="0"/>
                <a:ea typeface="Times New Roman" pitchFamily="18" charset="0"/>
                <a:cs typeface="Arial" pitchFamily="34" charset="0"/>
              </a:rPr>
              <a:t>bolkod</a:t>
            </a:r>
            <a:r>
              <a:rPr lang="tr-TR" sz="2000" dirty="0" smtClean="0">
                <a:solidFill>
                  <a:srgbClr val="808080"/>
                </a:solidFill>
                <a:latin typeface="Arial" pitchFamily="34" charset="0"/>
                <a:ea typeface="Times New Roman" pitchFamily="18" charset="0"/>
                <a:cs typeface="Arial" pitchFamily="34" charset="0"/>
              </a:rPr>
              <a:t>=</a:t>
            </a:r>
            <a:r>
              <a:rPr lang="tr-TR" sz="2000" dirty="0" smtClean="0">
                <a:latin typeface="Arial" pitchFamily="34" charset="0"/>
                <a:ea typeface="Times New Roman" pitchFamily="18" charset="0"/>
                <a:cs typeface="Arial" pitchFamily="34" charset="0"/>
              </a:rPr>
              <a:t>536 </a:t>
            </a:r>
            <a:r>
              <a:rPr lang="tr-TR" sz="2000" dirty="0" err="1" smtClean="0">
                <a:solidFill>
                  <a:srgbClr val="0000FF"/>
                </a:solidFill>
                <a:latin typeface="Arial" pitchFamily="34" charset="0"/>
                <a:ea typeface="Times New Roman" pitchFamily="18" charset="0"/>
                <a:cs typeface="Arial" pitchFamily="34" charset="0"/>
              </a:rPr>
              <a:t>order</a:t>
            </a:r>
            <a:r>
              <a:rPr lang="tr-TR" sz="2000" dirty="0" smtClean="0">
                <a:latin typeface="Arial" pitchFamily="34" charset="0"/>
                <a:ea typeface="Times New Roman" pitchFamily="18" charset="0"/>
                <a:cs typeface="Arial" pitchFamily="34" charset="0"/>
              </a:rPr>
              <a:t> </a:t>
            </a:r>
            <a:r>
              <a:rPr lang="tr-TR" sz="2000" dirty="0" err="1" smtClean="0">
                <a:solidFill>
                  <a:srgbClr val="0000FF"/>
                </a:solidFill>
                <a:latin typeface="Arial" pitchFamily="34" charset="0"/>
                <a:ea typeface="Times New Roman" pitchFamily="18" charset="0"/>
                <a:cs typeface="Arial" pitchFamily="34" charset="0"/>
              </a:rPr>
              <a:t>by</a:t>
            </a:r>
            <a:r>
              <a:rPr lang="tr-TR" sz="2000" dirty="0" smtClean="0">
                <a:latin typeface="Arial" pitchFamily="34" charset="0"/>
                <a:ea typeface="Times New Roman" pitchFamily="18" charset="0"/>
                <a:cs typeface="Arial" pitchFamily="34" charset="0"/>
              </a:rPr>
              <a:t> adi </a:t>
            </a:r>
            <a:r>
              <a:rPr lang="tr-TR" sz="2000" dirty="0" err="1" smtClean="0">
                <a:solidFill>
                  <a:srgbClr val="0000FF"/>
                </a:solidFill>
                <a:latin typeface="Arial" pitchFamily="34" charset="0"/>
                <a:ea typeface="Times New Roman" pitchFamily="18" charset="0"/>
                <a:cs typeface="Arial" pitchFamily="34" charset="0"/>
              </a:rPr>
              <a:t>asc</a:t>
            </a:r>
            <a:endParaRPr lang="tr-TR" sz="2000" dirty="0" smtClean="0">
              <a:latin typeface="Arial" pitchFamily="34" charset="0"/>
              <a:cs typeface="Arial" pitchFamily="34" charset="0"/>
            </a:endParaRPr>
          </a:p>
          <a:p>
            <a:pPr marL="0" lvl="0" indent="0" eaLnBrk="0" fontAlgn="base" hangingPunct="0">
              <a:spcBef>
                <a:spcPct val="0"/>
              </a:spcBef>
              <a:spcAft>
                <a:spcPct val="0"/>
              </a:spcAft>
              <a:buClrTx/>
              <a:buSzTx/>
              <a:buNone/>
              <a:tabLst>
                <a:tab pos="2857500" algn="l"/>
              </a:tabLst>
            </a:pPr>
            <a:endParaRPr lang="tr-TR" sz="2000" dirty="0">
              <a:latin typeface="Arial" pitchFamily="34" charset="0"/>
              <a:cs typeface="Arial" pitchFamily="34" charset="0"/>
            </a:endParaRPr>
          </a:p>
        </p:txBody>
      </p:sp>
      <p:pic>
        <p:nvPicPr>
          <p:cNvPr id="53255" name="Picture 7" descr="Ekran Alıntısı"/>
          <p:cNvPicPr>
            <a:picLocks noChangeAspect="1" noChangeArrowheads="1"/>
          </p:cNvPicPr>
          <p:nvPr/>
        </p:nvPicPr>
        <p:blipFill>
          <a:blip r:embed="rId2" cstate="print"/>
          <a:srcRect/>
          <a:stretch>
            <a:fillRect/>
          </a:stretch>
        </p:blipFill>
        <p:spPr bwMode="auto">
          <a:xfrm>
            <a:off x="539552" y="1196753"/>
            <a:ext cx="3384376" cy="1080120"/>
          </a:xfrm>
          <a:prstGeom prst="rect">
            <a:avLst/>
          </a:prstGeom>
          <a:noFill/>
        </p:spPr>
      </p:pic>
      <p:pic>
        <p:nvPicPr>
          <p:cNvPr id="53257" name="Picture 9" descr="Ekran Alıntısı"/>
          <p:cNvPicPr>
            <a:picLocks noChangeAspect="1" noChangeArrowheads="1"/>
          </p:cNvPicPr>
          <p:nvPr/>
        </p:nvPicPr>
        <p:blipFill>
          <a:blip r:embed="rId3" cstate="print"/>
          <a:srcRect/>
          <a:stretch>
            <a:fillRect/>
          </a:stretch>
        </p:blipFill>
        <p:spPr bwMode="auto">
          <a:xfrm>
            <a:off x="539552" y="3356992"/>
            <a:ext cx="2664296" cy="792088"/>
          </a:xfrm>
          <a:prstGeom prst="rect">
            <a:avLst/>
          </a:prstGeom>
          <a:noFill/>
        </p:spPr>
      </p:pic>
      <p:sp>
        <p:nvSpPr>
          <p:cNvPr id="53259" name="Rectangle 11"/>
          <p:cNvSpPr>
            <a:spLocks noChangeArrowheads="1"/>
          </p:cNvSpPr>
          <p:nvPr/>
        </p:nvSpPr>
        <p:spPr bwMode="auto">
          <a:xfrm>
            <a:off x="0" y="10858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50850" algn="l"/>
                <a:tab pos="2857500" algn="l"/>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pic>
        <p:nvPicPr>
          <p:cNvPr id="53260" name="Picture 12" descr="Ekran Alıntısı"/>
          <p:cNvPicPr>
            <a:picLocks noChangeAspect="1" noChangeArrowheads="1"/>
          </p:cNvPicPr>
          <p:nvPr/>
        </p:nvPicPr>
        <p:blipFill>
          <a:blip r:embed="rId4" cstate="print"/>
          <a:srcRect/>
          <a:stretch>
            <a:fillRect/>
          </a:stretch>
        </p:blipFill>
        <p:spPr bwMode="auto">
          <a:xfrm>
            <a:off x="467544" y="5157192"/>
            <a:ext cx="3960440" cy="1368152"/>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251520" y="188640"/>
            <a:ext cx="8640960" cy="6408712"/>
          </a:xfrm>
          <a:solidFill>
            <a:schemeClr val="bg1"/>
          </a:solidFill>
        </p:spPr>
        <p:txBody>
          <a:bodyPr/>
          <a:lstStyle/>
          <a:p>
            <a:pPr marL="0" lvl="0" indent="449263" fontAlgn="base">
              <a:spcBef>
                <a:spcPct val="0"/>
              </a:spcBef>
              <a:spcAft>
                <a:spcPct val="0"/>
              </a:spcAft>
              <a:buClrTx/>
              <a:buSzTx/>
              <a:buNone/>
            </a:pPr>
            <a:r>
              <a:rPr lang="tr-TR" sz="2000" b="1" dirty="0" smtClean="0">
                <a:solidFill>
                  <a:srgbClr val="C00000"/>
                </a:solidFill>
                <a:latin typeface="Arial" pitchFamily="34" charset="0"/>
                <a:ea typeface="Times New Roman" pitchFamily="18" charset="0"/>
                <a:cs typeface="Arial" pitchFamily="34" charset="0"/>
              </a:rPr>
              <a:t>Örnek: </a:t>
            </a:r>
            <a:r>
              <a:rPr lang="tr-TR" sz="2000" dirty="0" smtClean="0">
                <a:latin typeface="Arial" pitchFamily="34" charset="0"/>
                <a:ea typeface="Times New Roman" pitchFamily="18" charset="0"/>
                <a:cs typeface="Arial" pitchFamily="34" charset="0"/>
              </a:rPr>
              <a:t>Dersler tablosunda 1. Dönem verilen dersleri sıralayan komut satırını bulunuz. (Okul projesi)</a:t>
            </a:r>
          </a:p>
          <a:p>
            <a:pPr marL="0" lvl="0" indent="449263" fontAlgn="base">
              <a:spcBef>
                <a:spcPct val="0"/>
              </a:spcBef>
              <a:spcAft>
                <a:spcPct val="0"/>
              </a:spcAft>
              <a:buClrTx/>
              <a:buSzTx/>
              <a:buNone/>
            </a:pPr>
            <a:endParaRPr lang="tr-TR" sz="2000" dirty="0" smtClean="0">
              <a:latin typeface="Arial" pitchFamily="34" charset="0"/>
              <a:cs typeface="Arial" pitchFamily="34" charset="0"/>
            </a:endParaRPr>
          </a:p>
          <a:p>
            <a:pPr marL="0" lvl="0" indent="449263" fontAlgn="base">
              <a:spcBef>
                <a:spcPct val="0"/>
              </a:spcBef>
              <a:spcAft>
                <a:spcPct val="0"/>
              </a:spcAft>
              <a:buClrTx/>
              <a:buSzTx/>
              <a:buNone/>
            </a:pPr>
            <a:endParaRPr lang="tr-TR" sz="2000" dirty="0" smtClean="0">
              <a:latin typeface="Arial" pitchFamily="34" charset="0"/>
              <a:cs typeface="Arial" pitchFamily="34" charset="0"/>
            </a:endParaRPr>
          </a:p>
          <a:p>
            <a:pPr marL="0" lvl="0" indent="449263" fontAlgn="base">
              <a:spcBef>
                <a:spcPct val="0"/>
              </a:spcBef>
              <a:spcAft>
                <a:spcPct val="0"/>
              </a:spcAft>
              <a:buClrTx/>
              <a:buSzTx/>
              <a:buNone/>
            </a:pPr>
            <a:endParaRPr lang="tr-TR" sz="2000" dirty="0" smtClean="0">
              <a:latin typeface="Arial" pitchFamily="34" charset="0"/>
              <a:cs typeface="Arial" pitchFamily="34" charset="0"/>
            </a:endParaRPr>
          </a:p>
          <a:p>
            <a:pPr marL="0" lvl="0" indent="449263" fontAlgn="base">
              <a:spcBef>
                <a:spcPct val="0"/>
              </a:spcBef>
              <a:spcAft>
                <a:spcPct val="0"/>
              </a:spcAft>
              <a:buClrTx/>
              <a:buSzTx/>
              <a:buNone/>
            </a:pPr>
            <a:endParaRPr lang="tr-TR" sz="2000" dirty="0" smtClean="0">
              <a:latin typeface="Arial" pitchFamily="34" charset="0"/>
              <a:cs typeface="Arial" pitchFamily="34" charset="0"/>
            </a:endParaRPr>
          </a:p>
          <a:p>
            <a:pPr marL="0" lvl="0" indent="449263" fontAlgn="base">
              <a:spcBef>
                <a:spcPct val="0"/>
              </a:spcBef>
              <a:spcAft>
                <a:spcPct val="0"/>
              </a:spcAft>
              <a:buClrTx/>
              <a:buSzTx/>
              <a:buNone/>
            </a:pPr>
            <a:endParaRPr lang="tr-TR" sz="2000" dirty="0" smtClean="0">
              <a:latin typeface="Arial" pitchFamily="34" charset="0"/>
              <a:cs typeface="Arial" pitchFamily="34" charset="0"/>
            </a:endParaRPr>
          </a:p>
          <a:p>
            <a:pPr marL="0" lvl="0" indent="449263" fontAlgn="base">
              <a:spcBef>
                <a:spcPct val="0"/>
              </a:spcBef>
              <a:spcAft>
                <a:spcPct val="0"/>
              </a:spcAft>
              <a:buClrTx/>
              <a:buSzTx/>
              <a:buNone/>
            </a:pP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sz="2000" dirty="0" smtClean="0">
                <a:solidFill>
                  <a:srgbClr val="0000FF"/>
                </a:solidFill>
                <a:latin typeface="Arial" pitchFamily="34" charset="0"/>
                <a:ea typeface="Times New Roman" pitchFamily="18" charset="0"/>
                <a:cs typeface="Arial" pitchFamily="34" charset="0"/>
              </a:rPr>
              <a:t>select</a:t>
            </a:r>
            <a:r>
              <a:rPr lang="tr-TR" sz="2000" dirty="0" smtClean="0">
                <a:latin typeface="Arial" pitchFamily="34" charset="0"/>
                <a:ea typeface="Times New Roman" pitchFamily="18" charset="0"/>
                <a:cs typeface="Arial" pitchFamily="34" charset="0"/>
              </a:rPr>
              <a:t> ders_adi </a:t>
            </a:r>
            <a:r>
              <a:rPr lang="tr-TR" sz="2000" dirty="0" smtClean="0">
                <a:solidFill>
                  <a:srgbClr val="0000FF"/>
                </a:solidFill>
                <a:latin typeface="Arial" pitchFamily="34" charset="0"/>
                <a:ea typeface="Times New Roman" pitchFamily="18" charset="0"/>
                <a:cs typeface="Arial" pitchFamily="34" charset="0"/>
              </a:rPr>
              <a:t>from</a:t>
            </a:r>
            <a:r>
              <a:rPr lang="tr-TR" sz="2000" dirty="0" smtClean="0">
                <a:latin typeface="Arial" pitchFamily="34" charset="0"/>
                <a:ea typeface="Times New Roman" pitchFamily="18" charset="0"/>
                <a:cs typeface="Arial" pitchFamily="34" charset="0"/>
              </a:rPr>
              <a:t> dersler </a:t>
            </a:r>
            <a:r>
              <a:rPr lang="tr-TR" sz="2000" dirty="0" smtClean="0">
                <a:solidFill>
                  <a:srgbClr val="0000FF"/>
                </a:solidFill>
                <a:latin typeface="Arial" pitchFamily="34" charset="0"/>
                <a:ea typeface="Times New Roman" pitchFamily="18" charset="0"/>
                <a:cs typeface="Arial" pitchFamily="34" charset="0"/>
              </a:rPr>
              <a:t>where</a:t>
            </a:r>
            <a:r>
              <a:rPr lang="tr-TR" sz="2000" dirty="0" smtClean="0">
                <a:latin typeface="Arial" pitchFamily="34" charset="0"/>
                <a:ea typeface="Times New Roman" pitchFamily="18" charset="0"/>
                <a:cs typeface="Arial" pitchFamily="34" charset="0"/>
              </a:rPr>
              <a:t> dönem</a:t>
            </a:r>
            <a:r>
              <a:rPr lang="tr-TR" sz="2000" dirty="0" smtClean="0">
                <a:solidFill>
                  <a:srgbClr val="808080"/>
                </a:solidFill>
                <a:latin typeface="Arial" pitchFamily="34" charset="0"/>
                <a:ea typeface="Times New Roman" pitchFamily="18" charset="0"/>
                <a:cs typeface="Arial" pitchFamily="34" charset="0"/>
              </a:rPr>
              <a:t>=</a:t>
            </a:r>
            <a:r>
              <a:rPr lang="tr-TR" sz="2000" dirty="0" smtClean="0">
                <a:latin typeface="Arial" pitchFamily="34" charset="0"/>
                <a:ea typeface="Times New Roman" pitchFamily="18" charset="0"/>
                <a:cs typeface="Arial" pitchFamily="34" charset="0"/>
              </a:rPr>
              <a:t>1</a:t>
            </a:r>
          </a:p>
          <a:p>
            <a:pPr marL="0" lvl="0" indent="449263" eaLnBrk="0" fontAlgn="base" hangingPunct="0">
              <a:spcBef>
                <a:spcPct val="0"/>
              </a:spcBef>
              <a:spcAft>
                <a:spcPct val="0"/>
              </a:spcAft>
              <a:buClrTx/>
              <a:buSzTx/>
              <a:buNone/>
            </a:pP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pP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pPr>
            <a:endParaRPr lang="tr-TR" sz="800" dirty="0" smtClean="0">
              <a:latin typeface="Arial" pitchFamily="34" charset="0"/>
              <a:cs typeface="Arial" pitchFamily="34" charset="0"/>
            </a:endParaRPr>
          </a:p>
          <a:p>
            <a:pPr marL="0" lvl="0" indent="449263" eaLnBrk="0" fontAlgn="base" hangingPunct="0">
              <a:spcBef>
                <a:spcPct val="0"/>
              </a:spcBef>
              <a:spcAft>
                <a:spcPct val="0"/>
              </a:spcAft>
              <a:buClrTx/>
              <a:buSzTx/>
              <a:buNone/>
            </a:pPr>
            <a:endParaRPr lang="tr-TR" sz="800" dirty="0" smtClean="0">
              <a:latin typeface="Arial" pitchFamily="34" charset="0"/>
              <a:cs typeface="Arial" pitchFamily="34" charset="0"/>
            </a:endParaRPr>
          </a:p>
          <a:p>
            <a:pPr marL="0" lvl="0" indent="449263" eaLnBrk="0" fontAlgn="base" hangingPunct="0">
              <a:spcBef>
                <a:spcPct val="0"/>
              </a:spcBef>
              <a:spcAft>
                <a:spcPct val="0"/>
              </a:spcAft>
              <a:buClrTx/>
              <a:buSzTx/>
              <a:buNone/>
            </a:pPr>
            <a:endParaRPr lang="tr-TR" sz="800" dirty="0" smtClean="0">
              <a:latin typeface="Arial" pitchFamily="34" charset="0"/>
              <a:cs typeface="Arial" pitchFamily="34" charset="0"/>
            </a:endParaRPr>
          </a:p>
          <a:p>
            <a:pPr marL="0" lvl="0" indent="449263" eaLnBrk="0" fontAlgn="base" hangingPunct="0">
              <a:spcBef>
                <a:spcPct val="0"/>
              </a:spcBef>
              <a:spcAft>
                <a:spcPct val="0"/>
              </a:spcAft>
              <a:buClrTx/>
              <a:buSzTx/>
              <a:buNone/>
            </a:pPr>
            <a:endParaRPr lang="tr-TR" sz="2000" dirty="0" smtClean="0">
              <a:latin typeface="Arial" pitchFamily="34" charset="0"/>
              <a:cs typeface="Arial" pitchFamily="34" charset="0"/>
            </a:endParaRPr>
          </a:p>
          <a:p>
            <a:pPr marL="0" lvl="0" indent="449263" fontAlgn="base">
              <a:spcBef>
                <a:spcPct val="0"/>
              </a:spcBef>
              <a:spcAft>
                <a:spcPct val="0"/>
              </a:spcAft>
              <a:buClrTx/>
              <a:buSzTx/>
              <a:buNone/>
            </a:pPr>
            <a:r>
              <a:rPr lang="tr-TR" sz="2000" b="1" dirty="0" smtClean="0">
                <a:solidFill>
                  <a:srgbClr val="C00000"/>
                </a:solidFill>
                <a:latin typeface="Arial" pitchFamily="34" charset="0"/>
                <a:ea typeface="Times New Roman" pitchFamily="18" charset="0"/>
                <a:cs typeface="Arial" pitchFamily="34" charset="0"/>
              </a:rPr>
              <a:t>Örnek:</a:t>
            </a:r>
            <a:r>
              <a:rPr lang="tr-TR" sz="2000" dirty="0" smtClean="0">
                <a:latin typeface="Arial" pitchFamily="34" charset="0"/>
                <a:ea typeface="Times New Roman" pitchFamily="18" charset="0"/>
                <a:cs typeface="Arial" pitchFamily="34" charset="0"/>
              </a:rPr>
              <a:t>1986 doğumlu öğrencilerin numaralarını listeleyen komut satırını yazınız. (Okul projesi)</a:t>
            </a:r>
            <a:endParaRPr lang="tr-TR" sz="2000" dirty="0" smtClean="0">
              <a:latin typeface="Arial" pitchFamily="34" charset="0"/>
              <a:cs typeface="Arial" pitchFamily="34" charset="0"/>
            </a:endParaRPr>
          </a:p>
          <a:p>
            <a:pPr marL="0" indent="449263" eaLnBrk="0" fontAlgn="base" hangingPunct="0">
              <a:spcBef>
                <a:spcPct val="0"/>
              </a:spcBef>
              <a:spcAft>
                <a:spcPct val="0"/>
              </a:spcAft>
              <a:buClrTx/>
              <a:buSzTx/>
            </a:pPr>
            <a:r>
              <a:rPr lang="tr-TR" sz="2000" dirty="0" smtClean="0">
                <a:solidFill>
                  <a:srgbClr val="0000FF"/>
                </a:solidFill>
                <a:latin typeface="Arial" pitchFamily="34" charset="0"/>
                <a:ea typeface="Times New Roman" pitchFamily="18" charset="0"/>
                <a:cs typeface="Arial" pitchFamily="34" charset="0"/>
              </a:rPr>
              <a:t>select</a:t>
            </a:r>
            <a:r>
              <a:rPr lang="tr-TR" sz="2000" dirty="0" smtClean="0">
                <a:latin typeface="Arial" pitchFamily="34" charset="0"/>
                <a:ea typeface="Times New Roman" pitchFamily="18" charset="0"/>
                <a:cs typeface="Arial" pitchFamily="34" charset="0"/>
              </a:rPr>
              <a:t> </a:t>
            </a:r>
            <a:r>
              <a:rPr lang="tr-TR" sz="2000" dirty="0" smtClean="0">
                <a:solidFill>
                  <a:srgbClr val="0000FF"/>
                </a:solidFill>
                <a:latin typeface="Arial" pitchFamily="34" charset="0"/>
                <a:ea typeface="Times New Roman" pitchFamily="18" charset="0"/>
                <a:cs typeface="Arial" pitchFamily="34" charset="0"/>
              </a:rPr>
              <a:t>no</a:t>
            </a:r>
            <a:r>
              <a:rPr lang="tr-TR" sz="2000" dirty="0" smtClean="0">
                <a:latin typeface="Arial" pitchFamily="34" charset="0"/>
                <a:ea typeface="Times New Roman" pitchFamily="18" charset="0"/>
                <a:cs typeface="Arial" pitchFamily="34" charset="0"/>
              </a:rPr>
              <a:t> </a:t>
            </a:r>
            <a:r>
              <a:rPr lang="tr-TR" sz="2000" dirty="0" smtClean="0">
                <a:solidFill>
                  <a:srgbClr val="0000FF"/>
                </a:solidFill>
                <a:latin typeface="Arial" pitchFamily="34" charset="0"/>
                <a:ea typeface="Times New Roman" pitchFamily="18" charset="0"/>
                <a:cs typeface="Arial" pitchFamily="34" charset="0"/>
              </a:rPr>
              <a:t>from</a:t>
            </a:r>
            <a:r>
              <a:rPr lang="tr-TR" sz="2000" dirty="0" smtClean="0">
                <a:latin typeface="Arial" pitchFamily="34" charset="0"/>
                <a:ea typeface="Times New Roman" pitchFamily="18" charset="0"/>
                <a:cs typeface="Arial" pitchFamily="34" charset="0"/>
              </a:rPr>
              <a:t> </a:t>
            </a:r>
            <a:r>
              <a:rPr lang="tr-TR" sz="2000" dirty="0" err="1" smtClean="0">
                <a:latin typeface="Arial" pitchFamily="34" charset="0"/>
                <a:ea typeface="Times New Roman" pitchFamily="18" charset="0"/>
                <a:cs typeface="Arial" pitchFamily="34" charset="0"/>
              </a:rPr>
              <a:t>ogrenci</a:t>
            </a:r>
            <a:r>
              <a:rPr lang="tr-TR" sz="2000" dirty="0" smtClean="0">
                <a:latin typeface="Arial" pitchFamily="34" charset="0"/>
                <a:ea typeface="Times New Roman" pitchFamily="18" charset="0"/>
                <a:cs typeface="Arial" pitchFamily="34" charset="0"/>
              </a:rPr>
              <a:t> </a:t>
            </a:r>
            <a:r>
              <a:rPr lang="tr-TR" sz="2000" dirty="0" smtClean="0">
                <a:solidFill>
                  <a:srgbClr val="0000FF"/>
                </a:solidFill>
                <a:latin typeface="Arial" pitchFamily="34" charset="0"/>
                <a:ea typeface="Times New Roman" pitchFamily="18" charset="0"/>
                <a:cs typeface="Arial" pitchFamily="34" charset="0"/>
              </a:rPr>
              <a:t>where</a:t>
            </a:r>
            <a:r>
              <a:rPr lang="tr-TR" sz="2000" dirty="0" smtClean="0">
                <a:latin typeface="Arial" pitchFamily="34" charset="0"/>
                <a:ea typeface="Times New Roman" pitchFamily="18" charset="0"/>
                <a:cs typeface="Arial" pitchFamily="34" charset="0"/>
              </a:rPr>
              <a:t> d_tarihi </a:t>
            </a:r>
            <a:r>
              <a:rPr lang="tr-TR" sz="2000" dirty="0" err="1" smtClean="0">
                <a:solidFill>
                  <a:srgbClr val="808080"/>
                </a:solidFill>
                <a:latin typeface="Arial" pitchFamily="34" charset="0"/>
                <a:ea typeface="Times New Roman" pitchFamily="18" charset="0"/>
                <a:cs typeface="Arial" pitchFamily="34" charset="0"/>
              </a:rPr>
              <a:t>between</a:t>
            </a:r>
            <a:r>
              <a:rPr lang="tr-TR" sz="2000" dirty="0" smtClean="0">
                <a:latin typeface="Arial" pitchFamily="34" charset="0"/>
                <a:ea typeface="Times New Roman" pitchFamily="18" charset="0"/>
                <a:cs typeface="Arial" pitchFamily="34" charset="0"/>
              </a:rPr>
              <a:t> </a:t>
            </a:r>
            <a:r>
              <a:rPr lang="tr-TR" sz="2000" dirty="0" smtClean="0">
                <a:solidFill>
                  <a:srgbClr val="FF0000"/>
                </a:solidFill>
                <a:latin typeface="Arial" pitchFamily="34" charset="0"/>
                <a:ea typeface="Times New Roman" pitchFamily="18" charset="0"/>
                <a:cs typeface="Arial" pitchFamily="34" charset="0"/>
              </a:rPr>
              <a:t>'1986.01.01'</a:t>
            </a:r>
            <a:r>
              <a:rPr lang="tr-TR" sz="2000" dirty="0" smtClean="0">
                <a:latin typeface="Arial" pitchFamily="34" charset="0"/>
                <a:ea typeface="Times New Roman" pitchFamily="18" charset="0"/>
                <a:cs typeface="Arial" pitchFamily="34" charset="0"/>
              </a:rPr>
              <a:t> </a:t>
            </a:r>
            <a:r>
              <a:rPr lang="tr-TR" sz="2000" dirty="0" err="1" smtClean="0">
                <a:solidFill>
                  <a:srgbClr val="808080"/>
                </a:solidFill>
                <a:latin typeface="Arial" pitchFamily="34" charset="0"/>
                <a:ea typeface="Times New Roman" pitchFamily="18" charset="0"/>
                <a:cs typeface="Arial" pitchFamily="34" charset="0"/>
              </a:rPr>
              <a:t>and</a:t>
            </a:r>
            <a:r>
              <a:rPr lang="tr-TR" sz="2000" dirty="0" smtClean="0">
                <a:latin typeface="Arial" pitchFamily="34" charset="0"/>
                <a:ea typeface="Times New Roman" pitchFamily="18" charset="0"/>
                <a:cs typeface="Arial" pitchFamily="34" charset="0"/>
              </a:rPr>
              <a:t> </a:t>
            </a:r>
            <a:r>
              <a:rPr lang="tr-TR" sz="2000" dirty="0" smtClean="0">
                <a:solidFill>
                  <a:srgbClr val="FF0000"/>
                </a:solidFill>
                <a:latin typeface="Arial" pitchFamily="34" charset="0"/>
                <a:ea typeface="Times New Roman" pitchFamily="18" charset="0"/>
                <a:cs typeface="Arial" pitchFamily="34" charset="0"/>
              </a:rPr>
              <a:t>'1986.12.31‘</a:t>
            </a:r>
            <a:r>
              <a:rPr lang="tr-TR" sz="2000" dirty="0" smtClean="0">
                <a:latin typeface="Arial" pitchFamily="34" charset="0"/>
                <a:cs typeface="Arial" pitchFamily="34" charset="0"/>
              </a:rPr>
              <a:t>              </a:t>
            </a:r>
            <a:r>
              <a:rPr lang="tr-TR" sz="2000" dirty="0" smtClean="0">
                <a:latin typeface="Arial" pitchFamily="34" charset="0"/>
                <a:ea typeface="Times New Roman" pitchFamily="18" charset="0"/>
                <a:cs typeface="Arial" pitchFamily="34" charset="0"/>
              </a:rPr>
              <a:t>veya</a:t>
            </a:r>
            <a:endParaRPr lang="tr-TR" sz="2000" dirty="0" smtClean="0">
              <a:latin typeface="Arial" pitchFamily="34" charset="0"/>
              <a:cs typeface="Arial" pitchFamily="34" charset="0"/>
            </a:endParaRPr>
          </a:p>
          <a:p>
            <a:pPr marL="0" indent="449263" eaLnBrk="0" fontAlgn="base" hangingPunct="0">
              <a:spcBef>
                <a:spcPct val="0"/>
              </a:spcBef>
              <a:spcAft>
                <a:spcPct val="0"/>
              </a:spcAft>
              <a:buClrTx/>
              <a:buSzTx/>
            </a:pPr>
            <a:r>
              <a:rPr lang="tr-TR" sz="2000" dirty="0" smtClean="0">
                <a:solidFill>
                  <a:srgbClr val="0000FF"/>
                </a:solidFill>
                <a:latin typeface="Arial" pitchFamily="34" charset="0"/>
                <a:ea typeface="Times New Roman" pitchFamily="18" charset="0"/>
                <a:cs typeface="Arial" pitchFamily="34" charset="0"/>
              </a:rPr>
              <a:t>select</a:t>
            </a:r>
            <a:r>
              <a:rPr lang="tr-TR" sz="2000" dirty="0" smtClean="0">
                <a:latin typeface="Arial" pitchFamily="34" charset="0"/>
                <a:ea typeface="Times New Roman" pitchFamily="18" charset="0"/>
                <a:cs typeface="Arial" pitchFamily="34" charset="0"/>
              </a:rPr>
              <a:t> </a:t>
            </a:r>
            <a:r>
              <a:rPr lang="tr-TR" sz="2000" dirty="0" smtClean="0">
                <a:solidFill>
                  <a:srgbClr val="0000FF"/>
                </a:solidFill>
                <a:latin typeface="Arial" pitchFamily="34" charset="0"/>
                <a:ea typeface="Times New Roman" pitchFamily="18" charset="0"/>
                <a:cs typeface="Arial" pitchFamily="34" charset="0"/>
              </a:rPr>
              <a:t>no</a:t>
            </a:r>
            <a:r>
              <a:rPr lang="tr-TR" sz="2000" dirty="0" smtClean="0">
                <a:latin typeface="Arial" pitchFamily="34" charset="0"/>
                <a:ea typeface="Times New Roman" pitchFamily="18" charset="0"/>
                <a:cs typeface="Arial" pitchFamily="34" charset="0"/>
              </a:rPr>
              <a:t> </a:t>
            </a:r>
            <a:r>
              <a:rPr lang="tr-TR" sz="2000" dirty="0" smtClean="0">
                <a:solidFill>
                  <a:srgbClr val="0000FF"/>
                </a:solidFill>
                <a:latin typeface="Arial" pitchFamily="34" charset="0"/>
                <a:ea typeface="Times New Roman" pitchFamily="18" charset="0"/>
                <a:cs typeface="Arial" pitchFamily="34" charset="0"/>
              </a:rPr>
              <a:t>from</a:t>
            </a:r>
            <a:r>
              <a:rPr lang="tr-TR" sz="2000" dirty="0" smtClean="0">
                <a:latin typeface="Arial" pitchFamily="34" charset="0"/>
                <a:ea typeface="Times New Roman" pitchFamily="18" charset="0"/>
                <a:cs typeface="Arial" pitchFamily="34" charset="0"/>
              </a:rPr>
              <a:t> </a:t>
            </a:r>
            <a:r>
              <a:rPr lang="tr-TR" sz="2000" dirty="0" err="1" smtClean="0">
                <a:latin typeface="Arial" pitchFamily="34" charset="0"/>
                <a:ea typeface="Times New Roman" pitchFamily="18" charset="0"/>
                <a:cs typeface="Arial" pitchFamily="34" charset="0"/>
              </a:rPr>
              <a:t>ogrenci</a:t>
            </a:r>
            <a:r>
              <a:rPr lang="tr-TR" sz="2000" dirty="0" smtClean="0">
                <a:latin typeface="Arial" pitchFamily="34" charset="0"/>
                <a:ea typeface="Times New Roman" pitchFamily="18" charset="0"/>
                <a:cs typeface="Arial" pitchFamily="34" charset="0"/>
              </a:rPr>
              <a:t> </a:t>
            </a:r>
            <a:r>
              <a:rPr lang="tr-TR" sz="2000" dirty="0" smtClean="0">
                <a:solidFill>
                  <a:srgbClr val="0000FF"/>
                </a:solidFill>
                <a:latin typeface="Arial" pitchFamily="34" charset="0"/>
                <a:ea typeface="Times New Roman" pitchFamily="18" charset="0"/>
                <a:cs typeface="Arial" pitchFamily="34" charset="0"/>
              </a:rPr>
              <a:t>where</a:t>
            </a:r>
            <a:r>
              <a:rPr lang="tr-TR" sz="2000" dirty="0" smtClean="0">
                <a:latin typeface="Arial" pitchFamily="34" charset="0"/>
                <a:ea typeface="Times New Roman" pitchFamily="18" charset="0"/>
                <a:cs typeface="Arial" pitchFamily="34" charset="0"/>
              </a:rPr>
              <a:t> </a:t>
            </a:r>
            <a:r>
              <a:rPr lang="tr-TR" sz="2000" dirty="0" smtClean="0">
                <a:solidFill>
                  <a:srgbClr val="FF00FF"/>
                </a:solidFill>
                <a:latin typeface="Arial" pitchFamily="34" charset="0"/>
                <a:ea typeface="Times New Roman" pitchFamily="18" charset="0"/>
                <a:cs typeface="Arial" pitchFamily="34" charset="0"/>
              </a:rPr>
              <a:t>YEAR</a:t>
            </a:r>
            <a:r>
              <a:rPr lang="tr-TR" sz="2000" dirty="0" smtClean="0">
                <a:solidFill>
                  <a:srgbClr val="808080"/>
                </a:solidFill>
                <a:latin typeface="Arial" pitchFamily="34" charset="0"/>
                <a:ea typeface="Times New Roman" pitchFamily="18" charset="0"/>
                <a:cs typeface="Arial" pitchFamily="34" charset="0"/>
              </a:rPr>
              <a:t>(</a:t>
            </a:r>
            <a:r>
              <a:rPr lang="tr-TR" sz="2000" dirty="0" smtClean="0">
                <a:latin typeface="Arial" pitchFamily="34" charset="0"/>
                <a:ea typeface="Times New Roman" pitchFamily="18" charset="0"/>
                <a:cs typeface="Arial" pitchFamily="34" charset="0"/>
              </a:rPr>
              <a:t>d_tarihi</a:t>
            </a:r>
            <a:r>
              <a:rPr lang="tr-TR" sz="2000" dirty="0" smtClean="0">
                <a:solidFill>
                  <a:srgbClr val="808080"/>
                </a:solidFill>
                <a:latin typeface="Arial" pitchFamily="34" charset="0"/>
                <a:ea typeface="Times New Roman" pitchFamily="18" charset="0"/>
                <a:cs typeface="Arial" pitchFamily="34" charset="0"/>
              </a:rPr>
              <a:t>)=</a:t>
            </a:r>
            <a:r>
              <a:rPr lang="tr-TR" sz="2000" dirty="0" smtClean="0">
                <a:latin typeface="Arial" pitchFamily="34" charset="0"/>
                <a:ea typeface="Times New Roman" pitchFamily="18" charset="0"/>
                <a:cs typeface="Arial" pitchFamily="34" charset="0"/>
              </a:rPr>
              <a:t>1986</a:t>
            </a: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pP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pPr>
            <a:endParaRPr lang="tr-TR" sz="2000" dirty="0" smtClean="0">
              <a:latin typeface="Arial" pitchFamily="34" charset="0"/>
              <a:cs typeface="Arial" pitchFamily="34" charset="0"/>
            </a:endParaRPr>
          </a:p>
          <a:p>
            <a:endParaRPr lang="tr-TR" sz="2000" dirty="0">
              <a:latin typeface="Arial" pitchFamily="34" charset="0"/>
              <a:cs typeface="Arial" pitchFamily="34" charset="0"/>
            </a:endParaRPr>
          </a:p>
        </p:txBody>
      </p:sp>
      <p:pic>
        <p:nvPicPr>
          <p:cNvPr id="54273" name="Picture 1" descr="Ekran Alıntısı"/>
          <p:cNvPicPr>
            <a:picLocks noChangeAspect="1" noChangeArrowheads="1"/>
          </p:cNvPicPr>
          <p:nvPr/>
        </p:nvPicPr>
        <p:blipFill>
          <a:blip r:embed="rId2" cstate="print"/>
          <a:srcRect/>
          <a:stretch>
            <a:fillRect/>
          </a:stretch>
        </p:blipFill>
        <p:spPr bwMode="auto">
          <a:xfrm>
            <a:off x="6084168" y="620688"/>
            <a:ext cx="2736304" cy="3744416"/>
          </a:xfrm>
          <a:prstGeom prst="rect">
            <a:avLst/>
          </a:prstGeom>
          <a:noFill/>
        </p:spPr>
      </p:pic>
      <p:sp>
        <p:nvSpPr>
          <p:cNvPr id="54275" name="Rectangle 3"/>
          <p:cNvSpPr>
            <a:spLocks noChangeArrowheads="1"/>
          </p:cNvSpPr>
          <p:nvPr/>
        </p:nvSpPr>
        <p:spPr bwMode="auto">
          <a:xfrm>
            <a:off x="0" y="349567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pic>
        <p:nvPicPr>
          <p:cNvPr id="54276" name="Picture 4" descr="Ekran Alıntısı"/>
          <p:cNvPicPr>
            <a:picLocks noChangeAspect="1" noChangeArrowheads="1"/>
          </p:cNvPicPr>
          <p:nvPr/>
        </p:nvPicPr>
        <p:blipFill>
          <a:blip r:embed="rId3" cstate="print"/>
          <a:srcRect/>
          <a:stretch>
            <a:fillRect/>
          </a:stretch>
        </p:blipFill>
        <p:spPr bwMode="auto">
          <a:xfrm>
            <a:off x="683568" y="5877271"/>
            <a:ext cx="2736304" cy="772769"/>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39552" y="116632"/>
            <a:ext cx="8183880" cy="763528"/>
          </a:xfrm>
        </p:spPr>
        <p:txBody>
          <a:bodyPr>
            <a:normAutofit/>
          </a:bodyPr>
          <a:lstStyle/>
          <a:p>
            <a:pPr lvl="0"/>
            <a:r>
              <a:rPr lang="tr-TR" sz="3200" dirty="0" smtClean="0">
                <a:latin typeface="Times New Roman" pitchFamily="18" charset="0"/>
                <a:ea typeface="Calibri" pitchFamily="34" charset="0"/>
                <a:cs typeface="Times New Roman" pitchFamily="18" charset="0"/>
              </a:rPr>
              <a:t>6</a:t>
            </a:r>
            <a:r>
              <a:rPr lang="tr-TR" sz="3200" dirty="0" smtClean="0" bmk="">
                <a:latin typeface="Times New Roman" pitchFamily="18" charset="0"/>
                <a:ea typeface="Calibri" pitchFamily="34" charset="0"/>
                <a:cs typeface="Times New Roman" pitchFamily="18" charset="0"/>
              </a:rPr>
              <a:t>.5.6.BETWEEN İFADESİ</a:t>
            </a:r>
            <a:endParaRPr lang="tr-TR" sz="3200" dirty="0"/>
          </a:p>
        </p:txBody>
      </p:sp>
      <p:sp>
        <p:nvSpPr>
          <p:cNvPr id="3" name="2 İçerik Yer Tutucusu"/>
          <p:cNvSpPr>
            <a:spLocks noGrp="1"/>
          </p:cNvSpPr>
          <p:nvPr>
            <p:ph idx="1"/>
          </p:nvPr>
        </p:nvSpPr>
        <p:spPr>
          <a:xfrm>
            <a:off x="467544" y="1052736"/>
            <a:ext cx="8183880" cy="4968552"/>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marL="0" lvl="0" indent="449263" eaLnBrk="0" fontAlgn="base" hangingPunct="0">
              <a:spcBef>
                <a:spcPct val="0"/>
              </a:spcBef>
              <a:spcAft>
                <a:spcPct val="0"/>
              </a:spcAft>
              <a:buClrTx/>
              <a:buSzTx/>
              <a:buNone/>
            </a:pPr>
            <a:r>
              <a:rPr lang="tr-TR" sz="2200" dirty="0" smtClean="0">
                <a:latin typeface="Arial" pitchFamily="34" charset="0"/>
                <a:ea typeface="Calibri" pitchFamily="34" charset="0"/>
                <a:cs typeface="Arial" pitchFamily="34" charset="0"/>
              </a:rPr>
              <a:t>Belirli bir aralık içindeki bilgileri listelemek için </a:t>
            </a:r>
            <a:r>
              <a:rPr lang="tr-TR" sz="2200" u="sng" dirty="0" smtClean="0">
                <a:latin typeface="Arial" pitchFamily="34" charset="0"/>
                <a:ea typeface="Calibri" pitchFamily="34" charset="0"/>
                <a:cs typeface="Arial" pitchFamily="34" charset="0"/>
              </a:rPr>
              <a:t>BETWEEN</a:t>
            </a:r>
            <a:r>
              <a:rPr lang="tr-TR" sz="2200" dirty="0" smtClean="0">
                <a:latin typeface="Arial" pitchFamily="34" charset="0"/>
                <a:ea typeface="Calibri" pitchFamily="34" charset="0"/>
                <a:cs typeface="Arial" pitchFamily="34" charset="0"/>
              </a:rPr>
              <a:t> deyimi kullanılır. </a:t>
            </a:r>
            <a:endParaRPr lang="tr-TR" sz="22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sz="2200" b="1" dirty="0" smtClean="0">
                <a:solidFill>
                  <a:srgbClr val="C00000"/>
                </a:solidFill>
                <a:latin typeface="Arial" pitchFamily="34" charset="0"/>
                <a:ea typeface="Calibri" pitchFamily="34" charset="0"/>
                <a:cs typeface="Arial" pitchFamily="34" charset="0"/>
              </a:rPr>
              <a:t>Örnek: </a:t>
            </a:r>
            <a:r>
              <a:rPr lang="tr-TR" sz="2200" dirty="0" smtClean="0">
                <a:latin typeface="Arial" pitchFamily="34" charset="0"/>
                <a:ea typeface="Calibri" pitchFamily="34" charset="0"/>
                <a:cs typeface="Arial" pitchFamily="34" charset="0"/>
              </a:rPr>
              <a:t>Notlar tablosunda final notu 40 ile 70 arasında olan kişilerin not bilgilerini veren sorguyu yazınız. (Okul projesi)</a:t>
            </a:r>
            <a:endParaRPr lang="tr-TR" sz="22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sz="2200" dirty="0" smtClean="0">
                <a:solidFill>
                  <a:srgbClr val="0000FF"/>
                </a:solidFill>
                <a:latin typeface="Arial" pitchFamily="34" charset="0"/>
                <a:ea typeface="Calibri" pitchFamily="34" charset="0"/>
                <a:cs typeface="Arial" pitchFamily="34" charset="0"/>
              </a:rPr>
              <a:t>select</a:t>
            </a:r>
            <a:r>
              <a:rPr lang="tr-TR" sz="2200" dirty="0" smtClean="0">
                <a:latin typeface="Arial" pitchFamily="34" charset="0"/>
                <a:ea typeface="Calibri" pitchFamily="34" charset="0"/>
                <a:cs typeface="Arial" pitchFamily="34" charset="0"/>
              </a:rPr>
              <a:t> </a:t>
            </a:r>
            <a:r>
              <a:rPr lang="tr-TR" sz="2200" dirty="0" smtClean="0">
                <a:solidFill>
                  <a:srgbClr val="808080"/>
                </a:solidFill>
                <a:latin typeface="Arial" pitchFamily="34" charset="0"/>
                <a:ea typeface="Calibri" pitchFamily="34" charset="0"/>
                <a:cs typeface="Arial" pitchFamily="34" charset="0"/>
              </a:rPr>
              <a:t>*</a:t>
            </a:r>
            <a:r>
              <a:rPr lang="tr-TR" sz="2200" dirty="0" smtClean="0">
                <a:latin typeface="Arial" pitchFamily="34" charset="0"/>
                <a:ea typeface="Calibri" pitchFamily="34" charset="0"/>
                <a:cs typeface="Arial" pitchFamily="34" charset="0"/>
              </a:rPr>
              <a:t> </a:t>
            </a:r>
            <a:r>
              <a:rPr lang="tr-TR" sz="2200" dirty="0" smtClean="0">
                <a:solidFill>
                  <a:srgbClr val="0000FF"/>
                </a:solidFill>
                <a:latin typeface="Arial" pitchFamily="34" charset="0"/>
                <a:ea typeface="Calibri" pitchFamily="34" charset="0"/>
                <a:cs typeface="Arial" pitchFamily="34" charset="0"/>
              </a:rPr>
              <a:t>from</a:t>
            </a:r>
            <a:r>
              <a:rPr lang="tr-TR" sz="2200" dirty="0" smtClean="0">
                <a:latin typeface="Arial" pitchFamily="34" charset="0"/>
                <a:ea typeface="Calibri" pitchFamily="34" charset="0"/>
                <a:cs typeface="Arial" pitchFamily="34" charset="0"/>
              </a:rPr>
              <a:t> notlar </a:t>
            </a:r>
            <a:r>
              <a:rPr lang="tr-TR" sz="2200" dirty="0" smtClean="0">
                <a:solidFill>
                  <a:srgbClr val="0000FF"/>
                </a:solidFill>
                <a:latin typeface="Arial" pitchFamily="34" charset="0"/>
                <a:ea typeface="Calibri" pitchFamily="34" charset="0"/>
                <a:cs typeface="Arial" pitchFamily="34" charset="0"/>
              </a:rPr>
              <a:t>where</a:t>
            </a:r>
            <a:r>
              <a:rPr lang="tr-TR" sz="2200" dirty="0" smtClean="0">
                <a:latin typeface="Arial" pitchFamily="34" charset="0"/>
                <a:ea typeface="Calibri" pitchFamily="34" charset="0"/>
                <a:cs typeface="Arial" pitchFamily="34" charset="0"/>
              </a:rPr>
              <a:t> final </a:t>
            </a:r>
            <a:r>
              <a:rPr lang="tr-TR" sz="2200" dirty="0" err="1" smtClean="0">
                <a:solidFill>
                  <a:srgbClr val="808080"/>
                </a:solidFill>
                <a:latin typeface="Arial" pitchFamily="34" charset="0"/>
                <a:ea typeface="Calibri" pitchFamily="34" charset="0"/>
                <a:cs typeface="Arial" pitchFamily="34" charset="0"/>
              </a:rPr>
              <a:t>between</a:t>
            </a:r>
            <a:r>
              <a:rPr lang="tr-TR" sz="2200" dirty="0" smtClean="0">
                <a:latin typeface="Arial" pitchFamily="34" charset="0"/>
                <a:ea typeface="Calibri" pitchFamily="34" charset="0"/>
                <a:cs typeface="Arial" pitchFamily="34" charset="0"/>
              </a:rPr>
              <a:t> 40 </a:t>
            </a:r>
            <a:r>
              <a:rPr lang="tr-TR" sz="2200" dirty="0" err="1" smtClean="0">
                <a:solidFill>
                  <a:srgbClr val="808080"/>
                </a:solidFill>
                <a:latin typeface="Arial" pitchFamily="34" charset="0"/>
                <a:ea typeface="Calibri" pitchFamily="34" charset="0"/>
                <a:cs typeface="Arial" pitchFamily="34" charset="0"/>
              </a:rPr>
              <a:t>and</a:t>
            </a:r>
            <a:r>
              <a:rPr lang="tr-TR" sz="2200" dirty="0" smtClean="0">
                <a:latin typeface="Arial" pitchFamily="34" charset="0"/>
                <a:ea typeface="Calibri" pitchFamily="34" charset="0"/>
                <a:cs typeface="Arial" pitchFamily="34" charset="0"/>
              </a:rPr>
              <a:t> 70</a:t>
            </a:r>
            <a:endParaRPr lang="tr-TR" sz="2200" dirty="0" smtClean="0">
              <a:latin typeface="Arial" pitchFamily="34" charset="0"/>
              <a:cs typeface="Arial" pitchFamily="34" charset="0"/>
            </a:endParaRPr>
          </a:p>
          <a:p>
            <a:endParaRPr lang="tr-TR" sz="2000" dirty="0" smtClean="0">
              <a:latin typeface="Arial" pitchFamily="34" charset="0"/>
              <a:cs typeface="Arial" pitchFamily="34" charset="0"/>
            </a:endParaRPr>
          </a:p>
          <a:p>
            <a:endParaRPr lang="tr-TR" sz="2000" dirty="0" smtClean="0">
              <a:latin typeface="Arial" pitchFamily="34" charset="0"/>
              <a:cs typeface="Arial" pitchFamily="34" charset="0"/>
            </a:endParaRPr>
          </a:p>
          <a:p>
            <a:endParaRPr lang="tr-TR" sz="2000" dirty="0" smtClean="0">
              <a:latin typeface="Arial" pitchFamily="34" charset="0"/>
              <a:cs typeface="Arial" pitchFamily="34" charset="0"/>
            </a:endParaRPr>
          </a:p>
          <a:p>
            <a:endParaRPr lang="tr-TR" sz="2000" dirty="0" smtClean="0">
              <a:latin typeface="Arial" pitchFamily="34" charset="0"/>
              <a:cs typeface="Arial" pitchFamily="34" charset="0"/>
            </a:endParaRPr>
          </a:p>
          <a:p>
            <a:endParaRPr lang="tr-TR" sz="2000" dirty="0" smtClean="0">
              <a:latin typeface="Arial" pitchFamily="34" charset="0"/>
              <a:cs typeface="Arial" pitchFamily="34" charset="0"/>
            </a:endParaRPr>
          </a:p>
          <a:p>
            <a:endParaRPr lang="tr-TR" sz="800" dirty="0" smtClean="0">
              <a:latin typeface="Arial" pitchFamily="34" charset="0"/>
              <a:cs typeface="Arial" pitchFamily="34" charset="0"/>
            </a:endParaRPr>
          </a:p>
          <a:p>
            <a:endParaRPr lang="tr-TR" sz="2000" dirty="0" smtClean="0">
              <a:latin typeface="Arial" pitchFamily="34" charset="0"/>
              <a:cs typeface="Arial" pitchFamily="34" charset="0"/>
            </a:endParaRPr>
          </a:p>
          <a:p>
            <a:endParaRPr lang="tr-TR" sz="2000" dirty="0" smtClean="0">
              <a:latin typeface="Arial" pitchFamily="34" charset="0"/>
              <a:cs typeface="Arial" pitchFamily="34" charset="0"/>
            </a:endParaRPr>
          </a:p>
          <a:p>
            <a:pPr marL="0" lvl="0" indent="449263" fontAlgn="base">
              <a:spcBef>
                <a:spcPct val="0"/>
              </a:spcBef>
              <a:spcAft>
                <a:spcPct val="0"/>
              </a:spcAft>
              <a:buClrTx/>
              <a:buSzTx/>
              <a:buNone/>
            </a:pPr>
            <a:r>
              <a:rPr lang="tr-TR" sz="2200" b="1" dirty="0" smtClean="0">
                <a:solidFill>
                  <a:srgbClr val="C00000"/>
                </a:solidFill>
                <a:latin typeface="Arial" pitchFamily="34" charset="0"/>
                <a:ea typeface="Calibri" pitchFamily="34" charset="0"/>
                <a:cs typeface="Arial" pitchFamily="34" charset="0"/>
              </a:rPr>
              <a:t>Örnek: </a:t>
            </a:r>
            <a:r>
              <a:rPr lang="tr-TR" sz="2200" dirty="0" smtClean="0">
                <a:solidFill>
                  <a:srgbClr val="0000FF"/>
                </a:solidFill>
                <a:latin typeface="Arial" pitchFamily="34" charset="0"/>
                <a:ea typeface="Calibri" pitchFamily="34" charset="0"/>
                <a:cs typeface="Arial" pitchFamily="34" charset="0"/>
              </a:rPr>
              <a:t>SELECT</a:t>
            </a:r>
            <a:r>
              <a:rPr lang="tr-TR" sz="2200" dirty="0" smtClean="0">
                <a:solidFill>
                  <a:schemeClr val="tx1"/>
                </a:solidFill>
                <a:latin typeface="Arial" pitchFamily="34" charset="0"/>
                <a:ea typeface="Calibri" pitchFamily="34" charset="0"/>
                <a:cs typeface="Arial" pitchFamily="34" charset="0"/>
              </a:rPr>
              <a:t>  * </a:t>
            </a:r>
            <a:r>
              <a:rPr lang="tr-TR" sz="2200" dirty="0" smtClean="0">
                <a:solidFill>
                  <a:srgbClr val="0000FF"/>
                </a:solidFill>
                <a:latin typeface="Arial" pitchFamily="34" charset="0"/>
                <a:ea typeface="Calibri" pitchFamily="34" charset="0"/>
                <a:cs typeface="Arial" pitchFamily="34" charset="0"/>
              </a:rPr>
              <a:t>FROM</a:t>
            </a:r>
            <a:r>
              <a:rPr lang="tr-TR" sz="2200" dirty="0" smtClean="0">
                <a:solidFill>
                  <a:schemeClr val="tx1"/>
                </a:solidFill>
                <a:latin typeface="Arial" pitchFamily="34" charset="0"/>
                <a:ea typeface="Calibri" pitchFamily="34" charset="0"/>
                <a:cs typeface="Arial" pitchFamily="34" charset="0"/>
              </a:rPr>
              <a:t> personel </a:t>
            </a:r>
            <a:r>
              <a:rPr lang="tr-TR" sz="2200" dirty="0" smtClean="0">
                <a:solidFill>
                  <a:srgbClr val="0000FF"/>
                </a:solidFill>
                <a:latin typeface="Arial" pitchFamily="34" charset="0"/>
                <a:ea typeface="Calibri" pitchFamily="34" charset="0"/>
                <a:cs typeface="Arial" pitchFamily="34" charset="0"/>
              </a:rPr>
              <a:t>WHERE</a:t>
            </a:r>
            <a:r>
              <a:rPr lang="tr-TR" sz="2200" dirty="0" smtClean="0">
                <a:solidFill>
                  <a:schemeClr val="tx1"/>
                </a:solidFill>
                <a:latin typeface="Arial" pitchFamily="34" charset="0"/>
                <a:ea typeface="Calibri" pitchFamily="34" charset="0"/>
                <a:cs typeface="Arial" pitchFamily="34" charset="0"/>
              </a:rPr>
              <a:t> brüt </a:t>
            </a:r>
            <a:r>
              <a:rPr lang="tr-TR" sz="2200" dirty="0" smtClean="0">
                <a:solidFill>
                  <a:srgbClr val="0000FF"/>
                </a:solidFill>
                <a:latin typeface="Arial" pitchFamily="34" charset="0"/>
                <a:ea typeface="Calibri" pitchFamily="34" charset="0"/>
                <a:cs typeface="Arial" pitchFamily="34" charset="0"/>
              </a:rPr>
              <a:t>BETWEEN</a:t>
            </a:r>
            <a:r>
              <a:rPr lang="tr-TR" sz="2200" dirty="0" smtClean="0">
                <a:solidFill>
                  <a:schemeClr val="tx1"/>
                </a:solidFill>
                <a:latin typeface="Arial" pitchFamily="34" charset="0"/>
                <a:ea typeface="Calibri" pitchFamily="34" charset="0"/>
                <a:cs typeface="Arial" pitchFamily="34" charset="0"/>
              </a:rPr>
              <a:t> 500000</a:t>
            </a:r>
            <a:r>
              <a:rPr lang="tr-TR" sz="2200" dirty="0" smtClean="0">
                <a:solidFill>
                  <a:srgbClr val="0000FF"/>
                </a:solidFill>
                <a:latin typeface="Arial" pitchFamily="34" charset="0"/>
                <a:ea typeface="Calibri" pitchFamily="34" charset="0"/>
                <a:cs typeface="Arial" pitchFamily="34" charset="0"/>
              </a:rPr>
              <a:t> AND </a:t>
            </a:r>
            <a:r>
              <a:rPr lang="tr-TR" sz="2200" dirty="0" smtClean="0">
                <a:solidFill>
                  <a:schemeClr val="tx1"/>
                </a:solidFill>
                <a:latin typeface="Arial" pitchFamily="34" charset="0"/>
                <a:ea typeface="Calibri" pitchFamily="34" charset="0"/>
                <a:cs typeface="Arial" pitchFamily="34" charset="0"/>
              </a:rPr>
              <a:t>800000 sorgusu ne işe yarar</a:t>
            </a:r>
            <a:r>
              <a:rPr lang="tr-TR" sz="2000" dirty="0" smtClean="0">
                <a:solidFill>
                  <a:schemeClr val="tx1"/>
                </a:solidFill>
                <a:latin typeface="Arial" pitchFamily="34" charset="0"/>
                <a:ea typeface="Calibri" pitchFamily="34" charset="0"/>
                <a:cs typeface="Arial" pitchFamily="34" charset="0"/>
              </a:rPr>
              <a:t>.</a:t>
            </a:r>
            <a:endParaRPr lang="tr-TR" sz="800" dirty="0" smtClean="0">
              <a:solidFill>
                <a:schemeClr val="tx1"/>
              </a:solidFill>
              <a:latin typeface="Arial" pitchFamily="34" charset="0"/>
              <a:ea typeface="Calibri" pitchFamily="34" charset="0"/>
              <a:cs typeface="Arial" pitchFamily="34" charset="0"/>
            </a:endParaRPr>
          </a:p>
          <a:p>
            <a:pPr marL="0" lvl="0" indent="449263" fontAlgn="base">
              <a:spcBef>
                <a:spcPct val="0"/>
              </a:spcBef>
              <a:spcAft>
                <a:spcPct val="0"/>
              </a:spcAft>
              <a:buClrTx/>
              <a:buSzTx/>
              <a:buNone/>
            </a:pPr>
            <a:endParaRPr lang="tr-TR" sz="900" dirty="0" smtClean="0">
              <a:solidFill>
                <a:schemeClr val="tx1"/>
              </a:solidFill>
              <a:latin typeface="Arial" pitchFamily="34" charset="0"/>
              <a:cs typeface="Arial" pitchFamily="34" charset="0"/>
            </a:endParaRPr>
          </a:p>
          <a:p>
            <a:pPr marL="0" lvl="0" indent="449263" eaLnBrk="0" fontAlgn="base" hangingPunct="0">
              <a:spcBef>
                <a:spcPct val="0"/>
              </a:spcBef>
              <a:spcAft>
                <a:spcPct val="0"/>
              </a:spcAft>
              <a:buClrTx/>
              <a:buSzTx/>
              <a:buNone/>
            </a:pPr>
            <a:r>
              <a:rPr lang="tr-TR" sz="2200" dirty="0" smtClean="0">
                <a:solidFill>
                  <a:schemeClr val="tx1"/>
                </a:solidFill>
                <a:latin typeface="Arial" pitchFamily="34" charset="0"/>
                <a:ea typeface="Calibri" pitchFamily="34" charset="0"/>
                <a:cs typeface="Arial" pitchFamily="34" charset="0"/>
              </a:rPr>
              <a:t>Personel tablosunda brütü 500000 ve 800000 arasında olan kişilerin bilgilerini listeler.</a:t>
            </a:r>
            <a:endParaRPr lang="tr-TR" sz="2200" dirty="0" smtClean="0">
              <a:solidFill>
                <a:schemeClr val="tx1"/>
              </a:solidFill>
              <a:latin typeface="Arial" pitchFamily="34" charset="0"/>
              <a:cs typeface="Arial" pitchFamily="34" charset="0"/>
            </a:endParaRPr>
          </a:p>
          <a:p>
            <a:endParaRPr lang="tr-TR" sz="2000" dirty="0">
              <a:latin typeface="Arial" pitchFamily="34" charset="0"/>
              <a:cs typeface="Arial" pitchFamily="34" charset="0"/>
            </a:endParaRPr>
          </a:p>
        </p:txBody>
      </p:sp>
      <p:pic>
        <p:nvPicPr>
          <p:cNvPr id="45057" name="Picture 1" descr="Ekran Alıntısı"/>
          <p:cNvPicPr>
            <a:picLocks noChangeAspect="1" noChangeArrowheads="1"/>
          </p:cNvPicPr>
          <p:nvPr/>
        </p:nvPicPr>
        <p:blipFill>
          <a:blip r:embed="rId2" cstate="print"/>
          <a:srcRect/>
          <a:stretch>
            <a:fillRect/>
          </a:stretch>
        </p:blipFill>
        <p:spPr bwMode="auto">
          <a:xfrm>
            <a:off x="899592" y="2636912"/>
            <a:ext cx="3312368" cy="1944216"/>
          </a:xfrm>
          <a:prstGeom prst="rect">
            <a:avLst/>
          </a:prstGeom>
          <a:noFill/>
        </p:spPr>
      </p:pic>
      <p:sp>
        <p:nvSpPr>
          <p:cNvPr id="45059" name="Rectangle 3"/>
          <p:cNvSpPr>
            <a:spLocks noChangeArrowheads="1"/>
          </p:cNvSpPr>
          <p:nvPr/>
        </p:nvSpPr>
        <p:spPr bwMode="auto">
          <a:xfrm>
            <a:off x="0" y="19526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251520" y="332656"/>
            <a:ext cx="8640960" cy="6264696"/>
          </a:xfrm>
          <a:solidFill>
            <a:schemeClr val="bg1"/>
          </a:solidFill>
        </p:spPr>
        <p:txBody>
          <a:bodyPr>
            <a:normAutofit/>
          </a:bodyPr>
          <a:lstStyle/>
          <a:p>
            <a:pPr marL="0" lvl="0" indent="449263" fontAlgn="base">
              <a:spcBef>
                <a:spcPct val="0"/>
              </a:spcBef>
              <a:spcAft>
                <a:spcPct val="0"/>
              </a:spcAft>
              <a:buClrTx/>
              <a:buSzTx/>
              <a:buNone/>
            </a:pPr>
            <a:r>
              <a:rPr lang="tr-TR" sz="2000" b="1" dirty="0" smtClean="0">
                <a:solidFill>
                  <a:srgbClr val="C00000"/>
                </a:solidFill>
                <a:latin typeface="Arial" pitchFamily="34" charset="0"/>
                <a:ea typeface="Calibri" pitchFamily="34" charset="0"/>
                <a:cs typeface="Arial" pitchFamily="34" charset="0"/>
              </a:rPr>
              <a:t>Örnek: </a:t>
            </a:r>
            <a:r>
              <a:rPr lang="tr-TR" sz="2000" dirty="0" smtClean="0">
                <a:latin typeface="Arial" pitchFamily="34" charset="0"/>
                <a:ea typeface="Calibri" pitchFamily="34" charset="0"/>
                <a:cs typeface="Arial" pitchFamily="34" charset="0"/>
              </a:rPr>
              <a:t>Hocalar içerisinde Ders saati 15 ve 17 arasında olan ve azalana göre sıralanarak bilgilerini listeleyen sorgu ve çıktısını yazınız. (Okul projesi)</a:t>
            </a:r>
          </a:p>
          <a:p>
            <a:pPr marL="0" lvl="0" indent="449263" fontAlgn="base">
              <a:spcBef>
                <a:spcPct val="0"/>
              </a:spcBef>
              <a:spcAft>
                <a:spcPct val="0"/>
              </a:spcAft>
              <a:buClrTx/>
              <a:buSzTx/>
              <a:buNone/>
            </a:pP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sz="2000" dirty="0" smtClean="0">
                <a:solidFill>
                  <a:srgbClr val="0000FF"/>
                </a:solidFill>
                <a:latin typeface="Arial" pitchFamily="34" charset="0"/>
                <a:ea typeface="Calibri" pitchFamily="34" charset="0"/>
                <a:cs typeface="Arial" pitchFamily="34" charset="0"/>
              </a:rPr>
              <a:t>select</a:t>
            </a:r>
            <a:r>
              <a:rPr lang="tr-TR" sz="2000" dirty="0" smtClean="0">
                <a:latin typeface="Arial" pitchFamily="34" charset="0"/>
                <a:ea typeface="Calibri" pitchFamily="34" charset="0"/>
                <a:cs typeface="Arial" pitchFamily="34" charset="0"/>
              </a:rPr>
              <a:t> </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from</a:t>
            </a:r>
            <a:r>
              <a:rPr lang="tr-TR" sz="2000" dirty="0" smtClean="0">
                <a:latin typeface="Arial" pitchFamily="34" charset="0"/>
                <a:ea typeface="Calibri" pitchFamily="34" charset="0"/>
                <a:cs typeface="Arial" pitchFamily="34" charset="0"/>
              </a:rPr>
              <a:t> hocalar </a:t>
            </a:r>
            <a:r>
              <a:rPr lang="tr-TR" sz="2000" dirty="0" smtClean="0">
                <a:solidFill>
                  <a:srgbClr val="0000FF"/>
                </a:solidFill>
                <a:latin typeface="Arial" pitchFamily="34" charset="0"/>
                <a:ea typeface="Calibri" pitchFamily="34" charset="0"/>
                <a:cs typeface="Arial" pitchFamily="34" charset="0"/>
              </a:rPr>
              <a:t>where</a:t>
            </a:r>
            <a:r>
              <a:rPr lang="tr-TR" sz="2000" dirty="0" smtClean="0">
                <a:latin typeface="Arial" pitchFamily="34" charset="0"/>
                <a:ea typeface="Calibri" pitchFamily="34" charset="0"/>
                <a:cs typeface="Arial" pitchFamily="34" charset="0"/>
              </a:rPr>
              <a:t> top_ders_saati </a:t>
            </a:r>
            <a:r>
              <a:rPr lang="tr-TR" sz="2000" dirty="0" err="1" smtClean="0">
                <a:solidFill>
                  <a:srgbClr val="808080"/>
                </a:solidFill>
                <a:latin typeface="Arial" pitchFamily="34" charset="0"/>
                <a:ea typeface="Calibri" pitchFamily="34" charset="0"/>
                <a:cs typeface="Arial" pitchFamily="34" charset="0"/>
              </a:rPr>
              <a:t>between</a:t>
            </a:r>
            <a:r>
              <a:rPr lang="tr-TR" sz="2000" dirty="0" smtClean="0">
                <a:latin typeface="Arial" pitchFamily="34" charset="0"/>
                <a:ea typeface="Calibri" pitchFamily="34" charset="0"/>
                <a:cs typeface="Arial" pitchFamily="34" charset="0"/>
              </a:rPr>
              <a:t> 15 </a:t>
            </a:r>
            <a:r>
              <a:rPr lang="tr-TR" sz="2000" dirty="0" err="1" smtClean="0">
                <a:solidFill>
                  <a:srgbClr val="808080"/>
                </a:solidFill>
                <a:latin typeface="Arial" pitchFamily="34" charset="0"/>
                <a:ea typeface="Calibri" pitchFamily="34" charset="0"/>
                <a:cs typeface="Arial" pitchFamily="34" charset="0"/>
              </a:rPr>
              <a:t>and</a:t>
            </a:r>
            <a:r>
              <a:rPr lang="tr-TR" sz="2000" dirty="0" smtClean="0">
                <a:latin typeface="Arial" pitchFamily="34" charset="0"/>
                <a:ea typeface="Calibri" pitchFamily="34" charset="0"/>
                <a:cs typeface="Arial" pitchFamily="34" charset="0"/>
              </a:rPr>
              <a:t> 17 </a:t>
            </a:r>
            <a:r>
              <a:rPr lang="tr-TR" sz="2000" dirty="0" err="1" smtClean="0">
                <a:solidFill>
                  <a:srgbClr val="0000FF"/>
                </a:solidFill>
                <a:latin typeface="Arial" pitchFamily="34" charset="0"/>
                <a:ea typeface="Calibri" pitchFamily="34" charset="0"/>
                <a:cs typeface="Arial" pitchFamily="34" charset="0"/>
              </a:rPr>
              <a:t>order</a:t>
            </a:r>
            <a:r>
              <a:rPr lang="tr-TR" sz="2000" dirty="0" smtClean="0">
                <a:latin typeface="Arial" pitchFamily="34" charset="0"/>
                <a:ea typeface="Calibri" pitchFamily="34" charset="0"/>
                <a:cs typeface="Arial" pitchFamily="34" charset="0"/>
              </a:rPr>
              <a:t> </a:t>
            </a:r>
            <a:r>
              <a:rPr lang="tr-TR" sz="2000" dirty="0" err="1" smtClean="0">
                <a:solidFill>
                  <a:srgbClr val="0000FF"/>
                </a:solidFill>
                <a:latin typeface="Arial" pitchFamily="34" charset="0"/>
                <a:ea typeface="Calibri" pitchFamily="34" charset="0"/>
                <a:cs typeface="Arial" pitchFamily="34" charset="0"/>
              </a:rPr>
              <a:t>by</a:t>
            </a:r>
            <a:r>
              <a:rPr lang="tr-TR" sz="2000" dirty="0" smtClean="0">
                <a:latin typeface="Arial" pitchFamily="34" charset="0"/>
                <a:ea typeface="Calibri" pitchFamily="34" charset="0"/>
                <a:cs typeface="Arial" pitchFamily="34" charset="0"/>
              </a:rPr>
              <a:t> top_ders_saati </a:t>
            </a:r>
            <a:r>
              <a:rPr lang="tr-TR" sz="2000" dirty="0" err="1" smtClean="0">
                <a:solidFill>
                  <a:srgbClr val="0000FF"/>
                </a:solidFill>
                <a:latin typeface="Arial" pitchFamily="34" charset="0"/>
                <a:ea typeface="Calibri" pitchFamily="34" charset="0"/>
                <a:cs typeface="Arial" pitchFamily="34" charset="0"/>
              </a:rPr>
              <a:t>desc</a:t>
            </a:r>
            <a:endParaRPr lang="tr-TR" sz="2000" dirty="0" smtClean="0">
              <a:latin typeface="Arial" pitchFamily="34" charset="0"/>
              <a:cs typeface="Arial" pitchFamily="34" charset="0"/>
            </a:endParaRPr>
          </a:p>
          <a:p>
            <a:endParaRPr lang="tr-TR" sz="2000" dirty="0">
              <a:latin typeface="Arial" pitchFamily="34" charset="0"/>
              <a:cs typeface="Arial" pitchFamily="34" charset="0"/>
            </a:endParaRPr>
          </a:p>
        </p:txBody>
      </p:sp>
      <p:pic>
        <p:nvPicPr>
          <p:cNvPr id="55297" name="Picture 1" descr="Ekran Alıntısı"/>
          <p:cNvPicPr>
            <a:picLocks noChangeAspect="1" noChangeArrowheads="1"/>
          </p:cNvPicPr>
          <p:nvPr/>
        </p:nvPicPr>
        <p:blipFill>
          <a:blip r:embed="rId2" cstate="print"/>
          <a:srcRect/>
          <a:stretch>
            <a:fillRect/>
          </a:stretch>
        </p:blipFill>
        <p:spPr bwMode="auto">
          <a:xfrm>
            <a:off x="683568" y="2420888"/>
            <a:ext cx="4752528" cy="3744416"/>
          </a:xfrm>
          <a:prstGeom prst="rect">
            <a:avLst/>
          </a:prstGeom>
          <a:noFill/>
        </p:spPr>
      </p:pic>
      <p:sp>
        <p:nvSpPr>
          <p:cNvPr id="55299" name="Rectangle 3"/>
          <p:cNvSpPr>
            <a:spLocks noChangeArrowheads="1"/>
          </p:cNvSpPr>
          <p:nvPr/>
        </p:nvSpPr>
        <p:spPr bwMode="auto">
          <a:xfrm>
            <a:off x="0" y="24765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39552" y="260648"/>
            <a:ext cx="8183880" cy="1051560"/>
          </a:xfrm>
        </p:spPr>
        <p:txBody>
          <a:bodyPr>
            <a:noAutofit/>
          </a:bodyPr>
          <a:lstStyle/>
          <a:p>
            <a:pPr lvl="0"/>
            <a:r>
              <a:rPr lang="tr-TR" sz="3200" dirty="0" smtClean="0">
                <a:ea typeface="Times New Roman" pitchFamily="18" charset="0"/>
                <a:cs typeface="Times New Roman" pitchFamily="18" charset="0"/>
              </a:rPr>
              <a:t>6</a:t>
            </a:r>
            <a:r>
              <a:rPr lang="tr-TR" sz="3200" dirty="0" smtClean="0" bmk="">
                <a:ea typeface="Times New Roman" pitchFamily="18" charset="0"/>
                <a:cs typeface="Times New Roman" pitchFamily="18" charset="0"/>
              </a:rPr>
              <a:t>.5.7.LIKE İFADESİ</a:t>
            </a:r>
            <a:r>
              <a:rPr lang="tr-TR" sz="3200" dirty="0" smtClean="0">
                <a:ea typeface="Times New Roman" pitchFamily="18" charset="0"/>
                <a:cs typeface="Arial" pitchFamily="34" charset="0"/>
              </a:rPr>
              <a:t/>
            </a:r>
            <a:br>
              <a:rPr lang="tr-TR" sz="3200" dirty="0" smtClean="0">
                <a:ea typeface="Times New Roman" pitchFamily="18" charset="0"/>
                <a:cs typeface="Arial" pitchFamily="34" charset="0"/>
              </a:rPr>
            </a:br>
            <a:endParaRPr lang="tr-TR" sz="3200" dirty="0"/>
          </a:p>
        </p:txBody>
      </p:sp>
      <p:sp>
        <p:nvSpPr>
          <p:cNvPr id="3" name="2 İçerik Yer Tutucusu"/>
          <p:cNvSpPr>
            <a:spLocks noGrp="1"/>
          </p:cNvSpPr>
          <p:nvPr>
            <p:ph idx="1"/>
          </p:nvPr>
        </p:nvSpPr>
        <p:spPr>
          <a:xfrm>
            <a:off x="467544" y="836712"/>
            <a:ext cx="8183880" cy="5400600"/>
          </a:xfrm>
        </p:spPr>
        <p:style>
          <a:lnRef idx="2">
            <a:schemeClr val="accent4"/>
          </a:lnRef>
          <a:fillRef idx="1">
            <a:schemeClr val="lt1"/>
          </a:fillRef>
          <a:effectRef idx="0">
            <a:schemeClr val="accent4"/>
          </a:effectRef>
          <a:fontRef idx="minor">
            <a:schemeClr val="dk1"/>
          </a:fontRef>
        </p:style>
        <p:txBody>
          <a:bodyPr>
            <a:normAutofit/>
          </a:bodyPr>
          <a:lstStyle/>
          <a:p>
            <a:pPr marL="0" lvl="0" indent="449263" eaLnBrk="0" fontAlgn="base" hangingPunct="0">
              <a:spcBef>
                <a:spcPct val="0"/>
              </a:spcBef>
              <a:spcAft>
                <a:spcPct val="0"/>
              </a:spcAft>
              <a:buClrTx/>
              <a:buSzTx/>
              <a:buNone/>
            </a:pPr>
            <a:r>
              <a:rPr lang="tr-TR" sz="2000" dirty="0" smtClean="0">
                <a:latin typeface="Arial" pitchFamily="34" charset="0"/>
                <a:ea typeface="Calibri" pitchFamily="34" charset="0"/>
                <a:cs typeface="Arial" pitchFamily="34" charset="0"/>
              </a:rPr>
              <a:t>Karakter türü verilerde, veri içerisinde geçen belirli bir kelime veya verileri bulmak için kullanılır. % sembol</a:t>
            </a:r>
            <a:r>
              <a:rPr lang="tr-TR" sz="2000" b="1" dirty="0" smtClean="0">
                <a:latin typeface="Arial" pitchFamily="34" charset="0"/>
                <a:ea typeface="Calibri" pitchFamily="34" charset="0"/>
                <a:cs typeface="Arial" pitchFamily="34" charset="0"/>
              </a:rPr>
              <a:t> </a:t>
            </a:r>
            <a:r>
              <a:rPr lang="tr-TR" sz="2000" dirty="0" smtClean="0">
                <a:latin typeface="Arial" pitchFamily="34" charset="0"/>
                <a:ea typeface="Calibri" pitchFamily="34" charset="0"/>
                <a:cs typeface="Arial" pitchFamily="34" charset="0"/>
              </a:rPr>
              <a:t>A harfinin öncesi ve sonrasında herhangi bir bilgi alabileceğini gösterir. LIKE sözcüğünü, alt tire( _ ) sembolü ile birlikte kullanmakta mümkündür.</a:t>
            </a:r>
          </a:p>
          <a:p>
            <a:pPr marL="0" lvl="0" indent="449263" eaLnBrk="0" fontAlgn="base" hangingPunct="0">
              <a:spcBef>
                <a:spcPct val="0"/>
              </a:spcBef>
              <a:spcAft>
                <a:spcPct val="0"/>
              </a:spcAft>
              <a:buClrTx/>
              <a:buSzTx/>
              <a:buNone/>
            </a:pP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sz="2000" b="1" dirty="0" smtClean="0">
                <a:solidFill>
                  <a:srgbClr val="C00000"/>
                </a:solidFill>
                <a:latin typeface="Arial" pitchFamily="34" charset="0"/>
                <a:ea typeface="Calibri" pitchFamily="34" charset="0"/>
                <a:cs typeface="Arial" pitchFamily="34" charset="0"/>
              </a:rPr>
              <a:t>Örnek: </a:t>
            </a:r>
            <a:r>
              <a:rPr lang="tr-TR" sz="2000" dirty="0" smtClean="0">
                <a:latin typeface="Arial" pitchFamily="34" charset="0"/>
                <a:ea typeface="Calibri" pitchFamily="34" charset="0"/>
                <a:cs typeface="Arial" pitchFamily="34" charset="0"/>
              </a:rPr>
              <a:t>Adının içerisinde ‘A’ harfi geçenleri bulmak için kullanılan komutları yazınız.</a:t>
            </a: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sz="2000" dirty="0" smtClean="0">
                <a:solidFill>
                  <a:srgbClr val="0000FF"/>
                </a:solidFill>
                <a:latin typeface="Arial" pitchFamily="34" charset="0"/>
                <a:ea typeface="Calibri" pitchFamily="34" charset="0"/>
                <a:cs typeface="Arial" pitchFamily="34" charset="0"/>
              </a:rPr>
              <a:t>SELECT</a:t>
            </a:r>
            <a:r>
              <a:rPr lang="tr-TR" sz="2000" dirty="0" smtClean="0">
                <a:latin typeface="Arial" pitchFamily="34" charset="0"/>
                <a:ea typeface="Calibri" pitchFamily="34" charset="0"/>
                <a:cs typeface="Arial" pitchFamily="34" charset="0"/>
              </a:rPr>
              <a:t> </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FROM</a:t>
            </a:r>
            <a:r>
              <a:rPr lang="tr-TR" sz="2000" dirty="0" smtClean="0">
                <a:latin typeface="Arial" pitchFamily="34" charset="0"/>
                <a:ea typeface="Calibri" pitchFamily="34" charset="0"/>
                <a:cs typeface="Arial" pitchFamily="34" charset="0"/>
              </a:rPr>
              <a:t> </a:t>
            </a:r>
            <a:r>
              <a:rPr lang="tr-TR" sz="2000" dirty="0" err="1" smtClean="0">
                <a:latin typeface="Arial" pitchFamily="34" charset="0"/>
                <a:ea typeface="Calibri" pitchFamily="34" charset="0"/>
                <a:cs typeface="Arial" pitchFamily="34" charset="0"/>
              </a:rPr>
              <a:t>ogrenci</a:t>
            </a:r>
            <a:r>
              <a:rPr lang="tr-TR" sz="2000" dirty="0" smtClean="0">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WHERE</a:t>
            </a:r>
            <a:r>
              <a:rPr lang="tr-TR" sz="2000" dirty="0" smtClean="0">
                <a:latin typeface="Arial" pitchFamily="34" charset="0"/>
                <a:ea typeface="Calibri" pitchFamily="34" charset="0"/>
                <a:cs typeface="Arial" pitchFamily="34" charset="0"/>
              </a:rPr>
              <a:t> adi </a:t>
            </a:r>
            <a:r>
              <a:rPr lang="tr-TR" sz="2000" dirty="0" smtClean="0">
                <a:solidFill>
                  <a:srgbClr val="808080"/>
                </a:solidFill>
                <a:latin typeface="Arial" pitchFamily="34" charset="0"/>
                <a:ea typeface="Calibri" pitchFamily="34" charset="0"/>
                <a:cs typeface="Arial" pitchFamily="34" charset="0"/>
              </a:rPr>
              <a:t>LIKE</a:t>
            </a:r>
            <a:r>
              <a:rPr lang="tr-TR" sz="2000" dirty="0" smtClean="0">
                <a:latin typeface="Arial" pitchFamily="34" charset="0"/>
                <a:ea typeface="Calibri" pitchFamily="34" charset="0"/>
                <a:cs typeface="Arial" pitchFamily="34" charset="0"/>
              </a:rPr>
              <a:t> </a:t>
            </a:r>
            <a:r>
              <a:rPr lang="tr-TR" sz="2000" dirty="0" smtClean="0">
                <a:solidFill>
                  <a:srgbClr val="FF0000"/>
                </a:solidFill>
                <a:latin typeface="Arial" pitchFamily="34" charset="0"/>
                <a:ea typeface="Calibri" pitchFamily="34" charset="0"/>
                <a:cs typeface="Arial" pitchFamily="34" charset="0"/>
              </a:rPr>
              <a:t>'%A%'</a:t>
            </a: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sz="2000" dirty="0" smtClean="0">
                <a:solidFill>
                  <a:srgbClr val="0000FF"/>
                </a:solidFill>
                <a:latin typeface="Arial" pitchFamily="34" charset="0"/>
                <a:ea typeface="Calibri" pitchFamily="34" charset="0"/>
                <a:cs typeface="Arial" pitchFamily="34" charset="0"/>
              </a:rPr>
              <a:t>SELECT</a:t>
            </a:r>
            <a:r>
              <a:rPr lang="tr-TR" sz="2000" dirty="0" smtClean="0">
                <a:latin typeface="Arial" pitchFamily="34" charset="0"/>
                <a:ea typeface="Calibri" pitchFamily="34" charset="0"/>
                <a:cs typeface="Arial" pitchFamily="34" charset="0"/>
              </a:rPr>
              <a:t> </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FROM</a:t>
            </a:r>
            <a:r>
              <a:rPr lang="tr-TR" sz="2000" dirty="0" smtClean="0">
                <a:latin typeface="Arial" pitchFamily="34" charset="0"/>
                <a:ea typeface="Calibri" pitchFamily="34" charset="0"/>
                <a:cs typeface="Arial" pitchFamily="34" charset="0"/>
              </a:rPr>
              <a:t> </a:t>
            </a:r>
            <a:r>
              <a:rPr lang="tr-TR" sz="2000" dirty="0" err="1" smtClean="0">
                <a:latin typeface="Arial" pitchFamily="34" charset="0"/>
                <a:ea typeface="Calibri" pitchFamily="34" charset="0"/>
                <a:cs typeface="Arial" pitchFamily="34" charset="0"/>
              </a:rPr>
              <a:t>ogrenci</a:t>
            </a:r>
            <a:r>
              <a:rPr lang="tr-TR" sz="2000" dirty="0" smtClean="0">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WHERE</a:t>
            </a:r>
            <a:r>
              <a:rPr lang="tr-TR" sz="2000" dirty="0" smtClean="0">
                <a:latin typeface="Arial" pitchFamily="34" charset="0"/>
                <a:ea typeface="Calibri" pitchFamily="34" charset="0"/>
                <a:cs typeface="Arial" pitchFamily="34" charset="0"/>
              </a:rPr>
              <a:t> adi </a:t>
            </a:r>
            <a:r>
              <a:rPr lang="tr-TR" sz="2000" dirty="0" smtClean="0">
                <a:solidFill>
                  <a:srgbClr val="808080"/>
                </a:solidFill>
                <a:latin typeface="Arial" pitchFamily="34" charset="0"/>
                <a:ea typeface="Calibri" pitchFamily="34" charset="0"/>
                <a:cs typeface="Arial" pitchFamily="34" charset="0"/>
              </a:rPr>
              <a:t>LIKE</a:t>
            </a:r>
            <a:r>
              <a:rPr lang="tr-TR" sz="2000" dirty="0" smtClean="0">
                <a:latin typeface="Arial" pitchFamily="34" charset="0"/>
                <a:ea typeface="Calibri" pitchFamily="34" charset="0"/>
                <a:cs typeface="Arial" pitchFamily="34" charset="0"/>
              </a:rPr>
              <a:t> </a:t>
            </a:r>
            <a:r>
              <a:rPr lang="tr-TR" sz="2000" dirty="0" smtClean="0">
                <a:solidFill>
                  <a:srgbClr val="FF0000"/>
                </a:solidFill>
                <a:latin typeface="Arial" pitchFamily="34" charset="0"/>
                <a:ea typeface="Calibri" pitchFamily="34" charset="0"/>
                <a:cs typeface="Arial" pitchFamily="34" charset="0"/>
              </a:rPr>
              <a:t>'__A%'</a:t>
            </a: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sz="2000" dirty="0" smtClean="0">
                <a:solidFill>
                  <a:srgbClr val="0000FF"/>
                </a:solidFill>
                <a:latin typeface="Arial" pitchFamily="34" charset="0"/>
                <a:ea typeface="Calibri" pitchFamily="34" charset="0"/>
                <a:cs typeface="Arial" pitchFamily="34" charset="0"/>
              </a:rPr>
              <a:t>SELECT</a:t>
            </a:r>
            <a:r>
              <a:rPr lang="tr-TR" sz="2000" dirty="0" smtClean="0">
                <a:latin typeface="Arial" pitchFamily="34" charset="0"/>
                <a:ea typeface="Calibri" pitchFamily="34" charset="0"/>
                <a:cs typeface="Arial" pitchFamily="34" charset="0"/>
              </a:rPr>
              <a:t> </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FROM</a:t>
            </a:r>
            <a:r>
              <a:rPr lang="tr-TR" sz="2000" dirty="0" smtClean="0">
                <a:latin typeface="Arial" pitchFamily="34" charset="0"/>
                <a:ea typeface="Calibri" pitchFamily="34" charset="0"/>
                <a:cs typeface="Arial" pitchFamily="34" charset="0"/>
              </a:rPr>
              <a:t> </a:t>
            </a:r>
            <a:r>
              <a:rPr lang="tr-TR" sz="2000" dirty="0" err="1" smtClean="0">
                <a:latin typeface="Arial" pitchFamily="34" charset="0"/>
                <a:ea typeface="Calibri" pitchFamily="34" charset="0"/>
                <a:cs typeface="Arial" pitchFamily="34" charset="0"/>
              </a:rPr>
              <a:t>ogrenci</a:t>
            </a:r>
            <a:r>
              <a:rPr lang="tr-TR" sz="2000" dirty="0" smtClean="0">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WHERE</a:t>
            </a:r>
            <a:r>
              <a:rPr lang="tr-TR" sz="2000" dirty="0" smtClean="0">
                <a:latin typeface="Arial" pitchFamily="34" charset="0"/>
                <a:ea typeface="Calibri" pitchFamily="34" charset="0"/>
                <a:cs typeface="Arial" pitchFamily="34" charset="0"/>
              </a:rPr>
              <a:t> adi </a:t>
            </a:r>
            <a:r>
              <a:rPr lang="tr-TR" sz="2000" dirty="0" smtClean="0">
                <a:solidFill>
                  <a:srgbClr val="808080"/>
                </a:solidFill>
                <a:latin typeface="Arial" pitchFamily="34" charset="0"/>
                <a:ea typeface="Calibri" pitchFamily="34" charset="0"/>
                <a:cs typeface="Arial" pitchFamily="34" charset="0"/>
              </a:rPr>
              <a:t>LIKE</a:t>
            </a:r>
            <a:r>
              <a:rPr lang="tr-TR" sz="2000" dirty="0" smtClean="0">
                <a:latin typeface="Arial" pitchFamily="34" charset="0"/>
                <a:ea typeface="Calibri" pitchFamily="34" charset="0"/>
                <a:cs typeface="Arial" pitchFamily="34" charset="0"/>
              </a:rPr>
              <a:t> </a:t>
            </a:r>
            <a:r>
              <a:rPr lang="tr-TR" sz="2000" dirty="0" smtClean="0">
                <a:solidFill>
                  <a:srgbClr val="FF0000"/>
                </a:solidFill>
                <a:latin typeface="Arial" pitchFamily="34" charset="0"/>
                <a:ea typeface="Calibri" pitchFamily="34" charset="0"/>
                <a:cs typeface="Arial" pitchFamily="34" charset="0"/>
              </a:rPr>
              <a:t>'A_K_T'</a:t>
            </a: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sz="2000" b="1" dirty="0" smtClean="0">
                <a:latin typeface="Arial" pitchFamily="34" charset="0"/>
                <a:ea typeface="Calibri" pitchFamily="34" charset="0"/>
                <a:cs typeface="Arial" pitchFamily="34" charset="0"/>
              </a:rPr>
              <a:t>Örnek: </a:t>
            </a:r>
            <a:r>
              <a:rPr lang="tr-TR" sz="2000" dirty="0" smtClean="0">
                <a:latin typeface="Arial" pitchFamily="34" charset="0"/>
                <a:ea typeface="Calibri" pitchFamily="34" charset="0"/>
                <a:cs typeface="Arial" pitchFamily="34" charset="0"/>
              </a:rPr>
              <a:t>Öğrenci tablosunda adı a harfi ile başlayan öğrenci numaralarını listeleyen sorguyu yazınız. (Okul projesi)</a:t>
            </a:r>
          </a:p>
          <a:p>
            <a:pPr marL="0" lvl="0" indent="449263" eaLnBrk="0" fontAlgn="base" hangingPunct="0">
              <a:spcBef>
                <a:spcPct val="0"/>
              </a:spcBef>
              <a:spcAft>
                <a:spcPct val="0"/>
              </a:spcAft>
              <a:buClrTx/>
              <a:buSzTx/>
              <a:buNone/>
            </a:pPr>
            <a:endParaRPr lang="tr-TR" sz="10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sz="2000" dirty="0" smtClean="0">
                <a:solidFill>
                  <a:srgbClr val="0000FF"/>
                </a:solidFill>
                <a:latin typeface="Arial" pitchFamily="34" charset="0"/>
                <a:ea typeface="Calibri" pitchFamily="34" charset="0"/>
                <a:cs typeface="Arial" pitchFamily="34" charset="0"/>
              </a:rPr>
              <a:t>select</a:t>
            </a:r>
            <a:r>
              <a:rPr lang="tr-TR" sz="2000" dirty="0" smtClean="0">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no</a:t>
            </a:r>
            <a:r>
              <a:rPr lang="tr-TR" sz="2000" dirty="0" smtClean="0">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from</a:t>
            </a:r>
            <a:r>
              <a:rPr lang="tr-TR" sz="2000" dirty="0" smtClean="0">
                <a:latin typeface="Arial" pitchFamily="34" charset="0"/>
                <a:ea typeface="Calibri" pitchFamily="34" charset="0"/>
                <a:cs typeface="Arial" pitchFamily="34" charset="0"/>
              </a:rPr>
              <a:t> </a:t>
            </a:r>
            <a:r>
              <a:rPr lang="tr-TR" sz="2000" dirty="0" err="1" smtClean="0">
                <a:latin typeface="Arial" pitchFamily="34" charset="0"/>
                <a:ea typeface="Calibri" pitchFamily="34" charset="0"/>
                <a:cs typeface="Arial" pitchFamily="34" charset="0"/>
              </a:rPr>
              <a:t>ogrenci</a:t>
            </a:r>
            <a:r>
              <a:rPr lang="tr-TR" sz="2000" dirty="0" smtClean="0">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where</a:t>
            </a:r>
            <a:r>
              <a:rPr lang="tr-TR" sz="2000" dirty="0" smtClean="0">
                <a:latin typeface="Arial" pitchFamily="34" charset="0"/>
                <a:ea typeface="Calibri" pitchFamily="34" charset="0"/>
                <a:cs typeface="Arial" pitchFamily="34" charset="0"/>
              </a:rPr>
              <a:t> adi </a:t>
            </a:r>
            <a:r>
              <a:rPr lang="tr-TR" sz="2000" dirty="0" err="1" smtClean="0">
                <a:solidFill>
                  <a:srgbClr val="808080"/>
                </a:solidFill>
                <a:latin typeface="Arial" pitchFamily="34" charset="0"/>
                <a:ea typeface="Calibri" pitchFamily="34" charset="0"/>
                <a:cs typeface="Arial" pitchFamily="34" charset="0"/>
              </a:rPr>
              <a:t>like</a:t>
            </a:r>
            <a:r>
              <a:rPr lang="tr-TR" sz="2000" dirty="0" smtClean="0">
                <a:latin typeface="Arial" pitchFamily="34" charset="0"/>
                <a:ea typeface="Calibri" pitchFamily="34" charset="0"/>
                <a:cs typeface="Arial" pitchFamily="34" charset="0"/>
              </a:rPr>
              <a:t> </a:t>
            </a:r>
            <a:r>
              <a:rPr lang="tr-TR" sz="2000" dirty="0" smtClean="0">
                <a:solidFill>
                  <a:srgbClr val="FF0000"/>
                </a:solidFill>
                <a:latin typeface="Arial" pitchFamily="34" charset="0"/>
                <a:ea typeface="Calibri" pitchFamily="34" charset="0"/>
                <a:cs typeface="Arial" pitchFamily="34" charset="0"/>
              </a:rPr>
              <a:t>'a%'</a:t>
            </a: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pPr>
            <a:endParaRPr lang="tr-TR" sz="2000" dirty="0" smtClean="0">
              <a:latin typeface="Arial" pitchFamily="34" charset="0"/>
              <a:cs typeface="Arial" pitchFamily="34" charset="0"/>
            </a:endParaRPr>
          </a:p>
          <a:p>
            <a:endParaRPr lang="tr-TR" sz="2000" dirty="0">
              <a:latin typeface="Arial" pitchFamily="34" charset="0"/>
              <a:cs typeface="Arial" pitchFamily="34" charset="0"/>
            </a:endParaRPr>
          </a:p>
        </p:txBody>
      </p:sp>
      <p:pic>
        <p:nvPicPr>
          <p:cNvPr id="58369" name="Picture 1" descr="Ekran Alıntısı"/>
          <p:cNvPicPr>
            <a:picLocks noChangeAspect="1" noChangeArrowheads="1"/>
          </p:cNvPicPr>
          <p:nvPr/>
        </p:nvPicPr>
        <p:blipFill>
          <a:blip r:embed="rId2" cstate="print"/>
          <a:srcRect/>
          <a:stretch>
            <a:fillRect/>
          </a:stretch>
        </p:blipFill>
        <p:spPr bwMode="auto">
          <a:xfrm>
            <a:off x="1115616" y="5085184"/>
            <a:ext cx="2376264" cy="1136698"/>
          </a:xfrm>
          <a:prstGeom prst="rect">
            <a:avLst/>
          </a:prstGeom>
          <a:noFill/>
        </p:spPr>
      </p:pic>
      <p:sp>
        <p:nvSpPr>
          <p:cNvPr id="58371" name="Rectangle 3"/>
          <p:cNvSpPr>
            <a:spLocks noChangeArrowheads="1"/>
          </p:cNvSpPr>
          <p:nvPr/>
        </p:nvSpPr>
        <p:spPr bwMode="auto">
          <a:xfrm>
            <a:off x="0" y="1219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76672"/>
            <a:ext cx="8229600" cy="792088"/>
          </a:xfrm>
        </p:spPr>
        <p:txBody>
          <a:bodyPr>
            <a:normAutofit fontScale="90000"/>
          </a:bodyPr>
          <a:lstStyle/>
          <a:p>
            <a:r>
              <a:rPr lang="tr-TR" b="1" dirty="0" smtClean="0"/>
              <a:t>6.2. VERİ TABANINI AKTİF YAPMA </a:t>
            </a:r>
            <a:r>
              <a:rPr lang="tr-TR" dirty="0" smtClean="0"/>
              <a:t/>
            </a:r>
            <a:br>
              <a:rPr lang="tr-TR" dirty="0" smtClean="0"/>
            </a:br>
            <a:endParaRPr lang="tr-TR" dirty="0"/>
          </a:p>
        </p:txBody>
      </p:sp>
      <p:sp>
        <p:nvSpPr>
          <p:cNvPr id="3" name="2 İçerik Yer Tutucusu"/>
          <p:cNvSpPr>
            <a:spLocks noGrp="1"/>
          </p:cNvSpPr>
          <p:nvPr>
            <p:ph idx="1"/>
          </p:nvPr>
        </p:nvSpPr>
        <p:spPr>
          <a:xfrm>
            <a:off x="539552" y="1196752"/>
            <a:ext cx="8183880" cy="4968552"/>
          </a:xfrm>
        </p:spPr>
        <p:style>
          <a:lnRef idx="2">
            <a:schemeClr val="accent6"/>
          </a:lnRef>
          <a:fillRef idx="1">
            <a:schemeClr val="lt1"/>
          </a:fillRef>
          <a:effectRef idx="0">
            <a:schemeClr val="accent6"/>
          </a:effectRef>
          <a:fontRef idx="minor">
            <a:schemeClr val="dk1"/>
          </a:fontRef>
        </p:style>
        <p:txBody>
          <a:bodyPr>
            <a:normAutofit/>
          </a:bodyPr>
          <a:lstStyle/>
          <a:p>
            <a:r>
              <a:rPr lang="tr-TR" sz="2000" u="sng" dirty="0" smtClean="0">
                <a:solidFill>
                  <a:srgbClr val="0070C0"/>
                </a:solidFill>
              </a:rPr>
              <a:t>USE</a:t>
            </a:r>
            <a:r>
              <a:rPr lang="tr-TR" sz="2000" i="1" dirty="0" smtClean="0"/>
              <a:t> </a:t>
            </a:r>
            <a:r>
              <a:rPr lang="tr-TR" sz="2000" dirty="0"/>
              <a:t>komutu kullanılır. Önceden yapılmış veri tabanını aktif hale getirir</a:t>
            </a:r>
            <a:r>
              <a:rPr lang="tr-TR" sz="2000" dirty="0" smtClean="0"/>
              <a:t>.</a:t>
            </a:r>
          </a:p>
          <a:p>
            <a:endParaRPr lang="tr-TR" sz="2000" dirty="0"/>
          </a:p>
          <a:p>
            <a:r>
              <a:rPr lang="tr-TR" sz="2000" b="1" dirty="0"/>
              <a:t>Örnek: </a:t>
            </a:r>
            <a:r>
              <a:rPr lang="tr-TR" sz="2000" dirty="0"/>
              <a:t>Deneme, okul ve </a:t>
            </a:r>
            <a:r>
              <a:rPr lang="tr-TR" sz="2000" dirty="0" err="1"/>
              <a:t>sirket</a:t>
            </a:r>
            <a:r>
              <a:rPr lang="tr-TR" sz="2000" dirty="0"/>
              <a:t> adında oluşturduğunuz veritabanını aktif yapan komutları yazınız.</a:t>
            </a:r>
          </a:p>
          <a:p>
            <a:r>
              <a:rPr lang="tr-TR" sz="2000" dirty="0" err="1">
                <a:solidFill>
                  <a:srgbClr val="0070C0"/>
                </a:solidFill>
              </a:rPr>
              <a:t>Use</a:t>
            </a:r>
            <a:r>
              <a:rPr lang="tr-TR" sz="2000" dirty="0"/>
              <a:t> deneme;		</a:t>
            </a:r>
          </a:p>
          <a:p>
            <a:r>
              <a:rPr lang="tr-TR" sz="2000" dirty="0" err="1">
                <a:solidFill>
                  <a:srgbClr val="0070C0"/>
                </a:solidFill>
              </a:rPr>
              <a:t>Use</a:t>
            </a:r>
            <a:r>
              <a:rPr lang="tr-TR" sz="2000" dirty="0"/>
              <a:t> okul;</a:t>
            </a:r>
          </a:p>
          <a:p>
            <a:r>
              <a:rPr lang="tr-TR" sz="2000" dirty="0" err="1">
                <a:solidFill>
                  <a:srgbClr val="0070C0"/>
                </a:solidFill>
              </a:rPr>
              <a:t>Use</a:t>
            </a:r>
            <a:r>
              <a:rPr lang="tr-TR" sz="2000" dirty="0"/>
              <a:t> </a:t>
            </a:r>
            <a:r>
              <a:rPr lang="tr-TR" sz="2000" dirty="0" err="1"/>
              <a:t>sirket</a:t>
            </a:r>
            <a:r>
              <a:rPr lang="tr-TR" sz="2000" dirty="0"/>
              <a:t>;</a:t>
            </a:r>
          </a:p>
          <a:p>
            <a:endParaRPr lang="tr-TR" sz="20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251520" y="332656"/>
            <a:ext cx="8640960" cy="6264696"/>
          </a:xfrm>
          <a:solidFill>
            <a:schemeClr val="bg1"/>
          </a:solidFill>
        </p:spPr>
        <p:txBody>
          <a:bodyPr>
            <a:normAutofit lnSpcReduction="10000"/>
          </a:bodyPr>
          <a:lstStyle/>
          <a:p>
            <a:pPr marL="0" lvl="0" indent="449263" fontAlgn="base">
              <a:spcBef>
                <a:spcPct val="0"/>
              </a:spcBef>
              <a:spcAft>
                <a:spcPct val="0"/>
              </a:spcAft>
              <a:buClrTx/>
              <a:buSzTx/>
              <a:buNone/>
              <a:tabLst>
                <a:tab pos="457200" algn="l"/>
                <a:tab pos="2857500" algn="l"/>
              </a:tabLst>
            </a:pPr>
            <a:r>
              <a:rPr lang="tr-TR" sz="2000" b="1" dirty="0" smtClean="0">
                <a:solidFill>
                  <a:srgbClr val="C00000"/>
                </a:solidFill>
                <a:latin typeface="Arial" pitchFamily="34" charset="0"/>
                <a:ea typeface="Calibri" pitchFamily="34" charset="0"/>
                <a:cs typeface="Arial" pitchFamily="34" charset="0"/>
              </a:rPr>
              <a:t>Örnek: </a:t>
            </a:r>
            <a:r>
              <a:rPr lang="tr-TR" sz="2000" dirty="0" smtClean="0">
                <a:latin typeface="Arial" pitchFamily="34" charset="0"/>
                <a:ea typeface="Calibri" pitchFamily="34" charset="0"/>
                <a:cs typeface="Arial" pitchFamily="34" charset="0"/>
              </a:rPr>
              <a:t>İsminde ikinci harfi A dördüncü harfi B olan öğrencilerin bilgilerini veren sorguyu yazınız.</a:t>
            </a: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tabLst>
                <a:tab pos="457200" algn="l"/>
                <a:tab pos="2857500" algn="l"/>
              </a:tabLst>
            </a:pPr>
            <a:r>
              <a:rPr lang="tr-TR" sz="2000" dirty="0" smtClean="0">
                <a:solidFill>
                  <a:srgbClr val="0000FF"/>
                </a:solidFill>
                <a:latin typeface="Arial" pitchFamily="34" charset="0"/>
                <a:ea typeface="Calibri" pitchFamily="34" charset="0"/>
                <a:cs typeface="Arial" pitchFamily="34" charset="0"/>
              </a:rPr>
              <a:t>SELECT</a:t>
            </a:r>
            <a:r>
              <a:rPr lang="tr-TR" sz="2000" dirty="0" smtClean="0">
                <a:latin typeface="Arial" pitchFamily="34" charset="0"/>
                <a:ea typeface="Calibri" pitchFamily="34" charset="0"/>
                <a:cs typeface="Arial" pitchFamily="34" charset="0"/>
              </a:rPr>
              <a:t> </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FROM</a:t>
            </a:r>
            <a:r>
              <a:rPr lang="tr-TR" sz="2000" dirty="0" smtClean="0">
                <a:latin typeface="Arial" pitchFamily="34" charset="0"/>
                <a:ea typeface="Calibri" pitchFamily="34" charset="0"/>
                <a:cs typeface="Arial" pitchFamily="34" charset="0"/>
              </a:rPr>
              <a:t> </a:t>
            </a:r>
            <a:r>
              <a:rPr lang="tr-TR" sz="2000" dirty="0" err="1" smtClean="0">
                <a:latin typeface="Arial" pitchFamily="34" charset="0"/>
                <a:ea typeface="Calibri" pitchFamily="34" charset="0"/>
                <a:cs typeface="Arial" pitchFamily="34" charset="0"/>
              </a:rPr>
              <a:t>ogrenci</a:t>
            </a:r>
            <a:r>
              <a:rPr lang="tr-TR" sz="2000" dirty="0" smtClean="0">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WHERE</a:t>
            </a:r>
            <a:r>
              <a:rPr lang="tr-TR" sz="2000" dirty="0" smtClean="0">
                <a:latin typeface="Arial" pitchFamily="34" charset="0"/>
                <a:ea typeface="Calibri" pitchFamily="34" charset="0"/>
                <a:cs typeface="Arial" pitchFamily="34" charset="0"/>
              </a:rPr>
              <a:t> adi </a:t>
            </a:r>
            <a:r>
              <a:rPr lang="tr-TR" sz="2000" dirty="0" smtClean="0">
                <a:solidFill>
                  <a:srgbClr val="808080"/>
                </a:solidFill>
                <a:latin typeface="Arial" pitchFamily="34" charset="0"/>
                <a:ea typeface="Calibri" pitchFamily="34" charset="0"/>
                <a:cs typeface="Arial" pitchFamily="34" charset="0"/>
              </a:rPr>
              <a:t>LIKE</a:t>
            </a:r>
            <a:r>
              <a:rPr lang="tr-TR" sz="2000" dirty="0" smtClean="0">
                <a:latin typeface="Arial" pitchFamily="34" charset="0"/>
                <a:ea typeface="Calibri" pitchFamily="34" charset="0"/>
                <a:cs typeface="Arial" pitchFamily="34" charset="0"/>
              </a:rPr>
              <a:t> </a:t>
            </a:r>
            <a:r>
              <a:rPr lang="tr-TR" sz="2000" dirty="0" smtClean="0">
                <a:solidFill>
                  <a:srgbClr val="FF0000"/>
                </a:solidFill>
                <a:latin typeface="Arial" pitchFamily="34" charset="0"/>
                <a:ea typeface="Calibri" pitchFamily="34" charset="0"/>
                <a:cs typeface="Arial" pitchFamily="34" charset="0"/>
              </a:rPr>
              <a:t>'_A_B%'</a:t>
            </a:r>
            <a:r>
              <a:rPr lang="tr-TR" sz="2000" dirty="0" smtClean="0">
                <a:latin typeface="Arial" pitchFamily="34" charset="0"/>
                <a:ea typeface="Calibri" pitchFamily="34" charset="0"/>
                <a:cs typeface="Arial" pitchFamily="34" charset="0"/>
              </a:rPr>
              <a:t> </a:t>
            </a:r>
            <a:r>
              <a:rPr lang="tr-TR" sz="2000" dirty="0" smtClean="0">
                <a:latin typeface="Arial" pitchFamily="34" charset="0"/>
                <a:cs typeface="Arial" pitchFamily="34" charset="0"/>
              </a:rPr>
              <a:t> </a:t>
            </a:r>
          </a:p>
          <a:p>
            <a:pPr marL="0" lvl="0" indent="449263" eaLnBrk="0" fontAlgn="base" hangingPunct="0">
              <a:spcBef>
                <a:spcPct val="0"/>
              </a:spcBef>
              <a:spcAft>
                <a:spcPct val="0"/>
              </a:spcAft>
              <a:buClrTx/>
              <a:buSzTx/>
              <a:buNone/>
              <a:tabLst>
                <a:tab pos="457200" algn="l"/>
                <a:tab pos="2857500" algn="l"/>
              </a:tabLst>
            </a:pPr>
            <a:endParaRPr lang="tr-TR" sz="800" dirty="0" smtClean="0">
              <a:latin typeface="Arial" pitchFamily="34" charset="0"/>
              <a:cs typeface="Arial" pitchFamily="34" charset="0"/>
            </a:endParaRPr>
          </a:p>
          <a:p>
            <a:pPr marL="0" lvl="0" indent="449263" eaLnBrk="0" fontAlgn="base" hangingPunct="0">
              <a:spcBef>
                <a:spcPct val="0"/>
              </a:spcBef>
              <a:spcAft>
                <a:spcPct val="0"/>
              </a:spcAft>
              <a:buClrTx/>
              <a:buSzTx/>
              <a:buNone/>
              <a:tabLst>
                <a:tab pos="457200" algn="l"/>
                <a:tab pos="2857500" algn="l"/>
              </a:tabLst>
            </a:pPr>
            <a:r>
              <a:rPr lang="tr-TR" sz="2000" b="1" dirty="0" smtClean="0">
                <a:solidFill>
                  <a:srgbClr val="C00000"/>
                </a:solidFill>
                <a:latin typeface="Arial" pitchFamily="34" charset="0"/>
                <a:ea typeface="Calibri" pitchFamily="34" charset="0"/>
                <a:cs typeface="Arial" pitchFamily="34" charset="0"/>
              </a:rPr>
              <a:t>Örnek:</a:t>
            </a:r>
            <a:r>
              <a:rPr lang="tr-TR" sz="2000" dirty="0" smtClean="0">
                <a:solidFill>
                  <a:srgbClr val="C00000"/>
                </a:solidFill>
                <a:latin typeface="Arial" pitchFamily="34" charset="0"/>
                <a:ea typeface="Calibri" pitchFamily="34" charset="0"/>
                <a:cs typeface="Arial" pitchFamily="34" charset="0"/>
              </a:rPr>
              <a:t> </a:t>
            </a:r>
            <a:r>
              <a:rPr lang="tr-TR" sz="2000" dirty="0" smtClean="0">
                <a:latin typeface="Arial" pitchFamily="34" charset="0"/>
                <a:ea typeface="Calibri" pitchFamily="34" charset="0"/>
                <a:cs typeface="Arial" pitchFamily="34" charset="0"/>
              </a:rPr>
              <a:t>İsminde AL geçen öğrencilerin bilgilerini listeleyen sorguyu yazınız.</a:t>
            </a: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tabLst>
                <a:tab pos="457200" algn="l"/>
                <a:tab pos="2857500" algn="l"/>
              </a:tabLst>
            </a:pPr>
            <a:r>
              <a:rPr lang="tr-TR" sz="2000" dirty="0" smtClean="0">
                <a:solidFill>
                  <a:srgbClr val="0000FF"/>
                </a:solidFill>
                <a:latin typeface="Arial" pitchFamily="34" charset="0"/>
                <a:ea typeface="Calibri" pitchFamily="34" charset="0"/>
                <a:cs typeface="Arial" pitchFamily="34" charset="0"/>
              </a:rPr>
              <a:t>SELECT</a:t>
            </a:r>
            <a:r>
              <a:rPr lang="tr-TR" sz="2000" dirty="0" smtClean="0">
                <a:latin typeface="Arial" pitchFamily="34" charset="0"/>
                <a:ea typeface="Calibri" pitchFamily="34" charset="0"/>
                <a:cs typeface="Arial" pitchFamily="34" charset="0"/>
              </a:rPr>
              <a:t> </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FROM</a:t>
            </a:r>
            <a:r>
              <a:rPr lang="tr-TR" sz="2000" dirty="0" smtClean="0">
                <a:latin typeface="Arial" pitchFamily="34" charset="0"/>
                <a:ea typeface="Calibri" pitchFamily="34" charset="0"/>
                <a:cs typeface="Arial" pitchFamily="34" charset="0"/>
              </a:rPr>
              <a:t> </a:t>
            </a:r>
            <a:r>
              <a:rPr lang="tr-TR" sz="2000" dirty="0" err="1" smtClean="0">
                <a:latin typeface="Arial" pitchFamily="34" charset="0"/>
                <a:ea typeface="Calibri" pitchFamily="34" charset="0"/>
                <a:cs typeface="Arial" pitchFamily="34" charset="0"/>
              </a:rPr>
              <a:t>ogrenci</a:t>
            </a:r>
            <a:r>
              <a:rPr lang="tr-TR" sz="2000" dirty="0" smtClean="0">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WHERE</a:t>
            </a:r>
            <a:r>
              <a:rPr lang="tr-TR" sz="2000" dirty="0" smtClean="0">
                <a:latin typeface="Arial" pitchFamily="34" charset="0"/>
                <a:ea typeface="Calibri" pitchFamily="34" charset="0"/>
                <a:cs typeface="Arial" pitchFamily="34" charset="0"/>
              </a:rPr>
              <a:t> adi </a:t>
            </a:r>
            <a:r>
              <a:rPr lang="tr-TR" sz="2000" dirty="0" smtClean="0">
                <a:solidFill>
                  <a:srgbClr val="808080"/>
                </a:solidFill>
                <a:latin typeface="Arial" pitchFamily="34" charset="0"/>
                <a:ea typeface="Calibri" pitchFamily="34" charset="0"/>
                <a:cs typeface="Arial" pitchFamily="34" charset="0"/>
              </a:rPr>
              <a:t>LIKE</a:t>
            </a:r>
            <a:r>
              <a:rPr lang="tr-TR" sz="2000" dirty="0" smtClean="0">
                <a:latin typeface="Arial" pitchFamily="34" charset="0"/>
                <a:ea typeface="Calibri" pitchFamily="34" charset="0"/>
                <a:cs typeface="Arial" pitchFamily="34" charset="0"/>
              </a:rPr>
              <a:t> </a:t>
            </a:r>
            <a:r>
              <a:rPr lang="tr-TR" sz="2000" dirty="0" smtClean="0">
                <a:solidFill>
                  <a:srgbClr val="FF0000"/>
                </a:solidFill>
                <a:latin typeface="Arial" pitchFamily="34" charset="0"/>
                <a:ea typeface="Calibri" pitchFamily="34" charset="0"/>
                <a:cs typeface="Arial" pitchFamily="34" charset="0"/>
              </a:rPr>
              <a:t>'%AL%‘</a:t>
            </a:r>
            <a:r>
              <a:rPr lang="tr-TR" sz="2000" dirty="0" smtClean="0">
                <a:latin typeface="Arial" pitchFamily="34" charset="0"/>
                <a:cs typeface="Arial" pitchFamily="34" charset="0"/>
              </a:rPr>
              <a:t>  </a:t>
            </a:r>
          </a:p>
          <a:p>
            <a:pPr marL="0" lvl="0" indent="449263" eaLnBrk="0" fontAlgn="base" hangingPunct="0">
              <a:spcBef>
                <a:spcPct val="0"/>
              </a:spcBef>
              <a:spcAft>
                <a:spcPct val="0"/>
              </a:spcAft>
              <a:buClrTx/>
              <a:buSzTx/>
              <a:buNone/>
              <a:tabLst>
                <a:tab pos="457200" algn="l"/>
                <a:tab pos="2857500" algn="l"/>
              </a:tabLst>
            </a:pPr>
            <a:endParaRPr lang="tr-TR" sz="800" dirty="0" smtClean="0">
              <a:latin typeface="Arial" pitchFamily="34" charset="0"/>
              <a:cs typeface="Arial" pitchFamily="34" charset="0"/>
            </a:endParaRPr>
          </a:p>
          <a:p>
            <a:pPr marL="0" lvl="0" indent="449263" eaLnBrk="0" fontAlgn="base" hangingPunct="0">
              <a:spcBef>
                <a:spcPct val="0"/>
              </a:spcBef>
              <a:spcAft>
                <a:spcPct val="0"/>
              </a:spcAft>
              <a:buClrTx/>
              <a:buSzTx/>
              <a:buNone/>
              <a:tabLst>
                <a:tab pos="457200" algn="l"/>
                <a:tab pos="2857500" algn="l"/>
              </a:tabLst>
            </a:pPr>
            <a:r>
              <a:rPr lang="tr-TR" sz="2000" b="1" dirty="0" smtClean="0">
                <a:solidFill>
                  <a:srgbClr val="C00000"/>
                </a:solidFill>
                <a:latin typeface="Arial" pitchFamily="34" charset="0"/>
                <a:ea typeface="Calibri" pitchFamily="34" charset="0"/>
                <a:cs typeface="Arial" pitchFamily="34" charset="0"/>
              </a:rPr>
              <a:t>Örnek:</a:t>
            </a:r>
            <a:r>
              <a:rPr lang="tr-TR" sz="2000" dirty="0" smtClean="0">
                <a:latin typeface="Arial" pitchFamily="34" charset="0"/>
                <a:ea typeface="Calibri" pitchFamily="34" charset="0"/>
                <a:cs typeface="Arial" pitchFamily="34" charset="0"/>
              </a:rPr>
              <a:t>Adının başında Fırat geçen öğrencilerin bilgilerini veren sorguyu yazınız.</a:t>
            </a: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tabLst>
                <a:tab pos="457200" algn="l"/>
                <a:tab pos="2857500" algn="l"/>
              </a:tabLst>
            </a:pPr>
            <a:r>
              <a:rPr lang="tr-TR" sz="2000" dirty="0" smtClean="0">
                <a:solidFill>
                  <a:srgbClr val="0000FF"/>
                </a:solidFill>
                <a:latin typeface="Arial" pitchFamily="34" charset="0"/>
                <a:ea typeface="Calibri" pitchFamily="34" charset="0"/>
                <a:cs typeface="Arial" pitchFamily="34" charset="0"/>
              </a:rPr>
              <a:t>SELECT</a:t>
            </a:r>
            <a:r>
              <a:rPr lang="tr-TR" sz="2000" dirty="0" smtClean="0">
                <a:latin typeface="Arial" pitchFamily="34" charset="0"/>
                <a:ea typeface="Calibri" pitchFamily="34" charset="0"/>
                <a:cs typeface="Arial" pitchFamily="34" charset="0"/>
              </a:rPr>
              <a:t> </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FROM</a:t>
            </a:r>
            <a:r>
              <a:rPr lang="tr-TR" sz="2000" dirty="0" smtClean="0">
                <a:latin typeface="Arial" pitchFamily="34" charset="0"/>
                <a:ea typeface="Calibri" pitchFamily="34" charset="0"/>
                <a:cs typeface="Arial" pitchFamily="34" charset="0"/>
              </a:rPr>
              <a:t> </a:t>
            </a:r>
            <a:r>
              <a:rPr lang="tr-TR" sz="2000" dirty="0" err="1" smtClean="0">
                <a:latin typeface="Arial" pitchFamily="34" charset="0"/>
                <a:ea typeface="Calibri" pitchFamily="34" charset="0"/>
                <a:cs typeface="Arial" pitchFamily="34" charset="0"/>
              </a:rPr>
              <a:t>ogrenci</a:t>
            </a:r>
            <a:r>
              <a:rPr lang="tr-TR" sz="2000" dirty="0" smtClean="0">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WHERE</a:t>
            </a:r>
            <a:r>
              <a:rPr lang="tr-TR" sz="2000" dirty="0" smtClean="0">
                <a:latin typeface="Arial" pitchFamily="34" charset="0"/>
                <a:ea typeface="Calibri" pitchFamily="34" charset="0"/>
                <a:cs typeface="Arial" pitchFamily="34" charset="0"/>
              </a:rPr>
              <a:t> adi </a:t>
            </a:r>
            <a:r>
              <a:rPr lang="tr-TR" sz="2000" dirty="0" smtClean="0">
                <a:solidFill>
                  <a:srgbClr val="808080"/>
                </a:solidFill>
                <a:latin typeface="Arial" pitchFamily="34" charset="0"/>
                <a:ea typeface="Calibri" pitchFamily="34" charset="0"/>
                <a:cs typeface="Arial" pitchFamily="34" charset="0"/>
              </a:rPr>
              <a:t>LIKE</a:t>
            </a:r>
            <a:r>
              <a:rPr lang="tr-TR" sz="2000" dirty="0" smtClean="0">
                <a:latin typeface="Arial" pitchFamily="34" charset="0"/>
                <a:ea typeface="Calibri" pitchFamily="34" charset="0"/>
                <a:cs typeface="Arial" pitchFamily="34" charset="0"/>
              </a:rPr>
              <a:t> </a:t>
            </a:r>
            <a:r>
              <a:rPr lang="tr-TR" sz="2000" dirty="0" smtClean="0">
                <a:solidFill>
                  <a:srgbClr val="FF0000"/>
                </a:solidFill>
                <a:latin typeface="Arial" pitchFamily="34" charset="0"/>
                <a:ea typeface="Calibri" pitchFamily="34" charset="0"/>
                <a:cs typeface="Arial" pitchFamily="34" charset="0"/>
              </a:rPr>
              <a:t>'</a:t>
            </a:r>
            <a:r>
              <a:rPr lang="tr-TR" sz="2000" dirty="0" err="1" smtClean="0">
                <a:solidFill>
                  <a:srgbClr val="FF0000"/>
                </a:solidFill>
                <a:latin typeface="Arial" pitchFamily="34" charset="0"/>
                <a:ea typeface="Calibri" pitchFamily="34" charset="0"/>
                <a:cs typeface="Arial" pitchFamily="34" charset="0"/>
              </a:rPr>
              <a:t>Firat</a:t>
            </a:r>
            <a:r>
              <a:rPr lang="tr-TR" sz="2000" dirty="0" smtClean="0">
                <a:solidFill>
                  <a:srgbClr val="FF0000"/>
                </a:solidFill>
                <a:latin typeface="Arial" pitchFamily="34" charset="0"/>
                <a:ea typeface="Calibri" pitchFamily="34" charset="0"/>
                <a:cs typeface="Arial" pitchFamily="34" charset="0"/>
              </a:rPr>
              <a:t>%‘</a:t>
            </a:r>
            <a:endParaRPr lang="tr-TR" sz="2000" dirty="0" smtClean="0">
              <a:latin typeface="Arial" pitchFamily="34" charset="0"/>
              <a:ea typeface="Calibri" pitchFamily="34" charset="0"/>
              <a:cs typeface="Arial" pitchFamily="34" charset="0"/>
            </a:endParaRPr>
          </a:p>
          <a:p>
            <a:pPr marL="0" lvl="0" indent="449263" eaLnBrk="0" fontAlgn="base" hangingPunct="0">
              <a:spcBef>
                <a:spcPct val="0"/>
              </a:spcBef>
              <a:spcAft>
                <a:spcPct val="0"/>
              </a:spcAft>
              <a:buClrTx/>
              <a:buSzTx/>
              <a:buNone/>
              <a:tabLst>
                <a:tab pos="457200" algn="l"/>
                <a:tab pos="2857500" algn="l"/>
              </a:tabLst>
            </a:pPr>
            <a:endParaRPr lang="tr-TR" sz="800" b="1" dirty="0" smtClean="0">
              <a:solidFill>
                <a:srgbClr val="C00000"/>
              </a:solidFill>
              <a:latin typeface="Arial" pitchFamily="34" charset="0"/>
              <a:ea typeface="Calibri" pitchFamily="34" charset="0"/>
              <a:cs typeface="Arial" pitchFamily="34" charset="0"/>
            </a:endParaRPr>
          </a:p>
          <a:p>
            <a:pPr marL="0" lvl="0" indent="449263" eaLnBrk="0" fontAlgn="base" hangingPunct="0">
              <a:spcBef>
                <a:spcPct val="0"/>
              </a:spcBef>
              <a:spcAft>
                <a:spcPct val="0"/>
              </a:spcAft>
              <a:buClrTx/>
              <a:buSzTx/>
              <a:buNone/>
              <a:tabLst>
                <a:tab pos="457200" algn="l"/>
                <a:tab pos="2857500" algn="l"/>
              </a:tabLst>
            </a:pPr>
            <a:r>
              <a:rPr lang="tr-TR" sz="2000" b="1" dirty="0" smtClean="0">
                <a:solidFill>
                  <a:srgbClr val="C00000"/>
                </a:solidFill>
                <a:latin typeface="Arial" pitchFamily="34" charset="0"/>
                <a:ea typeface="Calibri" pitchFamily="34" charset="0"/>
                <a:cs typeface="Arial" pitchFamily="34" charset="0"/>
              </a:rPr>
              <a:t>Örnek:</a:t>
            </a:r>
            <a:r>
              <a:rPr lang="tr-TR" sz="2000" dirty="0" smtClean="0">
                <a:solidFill>
                  <a:srgbClr val="C00000"/>
                </a:solidFill>
                <a:latin typeface="Arial" pitchFamily="34" charset="0"/>
                <a:ea typeface="Calibri" pitchFamily="34" charset="0"/>
                <a:cs typeface="Arial" pitchFamily="34" charset="0"/>
              </a:rPr>
              <a:t> </a:t>
            </a:r>
            <a:r>
              <a:rPr lang="tr-TR" sz="2000" dirty="0" smtClean="0">
                <a:latin typeface="Arial" pitchFamily="34" charset="0"/>
                <a:ea typeface="Calibri" pitchFamily="34" charset="0"/>
                <a:cs typeface="Arial" pitchFamily="34" charset="0"/>
              </a:rPr>
              <a:t>Adının sonunda Fırat geçen öğrencilerin bilgilerini bulan sorguyu yazınız.</a:t>
            </a: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tabLst>
                <a:tab pos="457200" algn="l"/>
                <a:tab pos="2857500" algn="l"/>
              </a:tabLst>
            </a:pPr>
            <a:r>
              <a:rPr lang="tr-TR" sz="2000" dirty="0" smtClean="0">
                <a:solidFill>
                  <a:srgbClr val="0000FF"/>
                </a:solidFill>
                <a:latin typeface="Arial" pitchFamily="34" charset="0"/>
                <a:ea typeface="Calibri" pitchFamily="34" charset="0"/>
                <a:cs typeface="Arial" pitchFamily="34" charset="0"/>
              </a:rPr>
              <a:t>SELECT</a:t>
            </a:r>
            <a:r>
              <a:rPr lang="tr-TR" sz="2000" dirty="0" smtClean="0">
                <a:latin typeface="Arial" pitchFamily="34" charset="0"/>
                <a:ea typeface="Calibri" pitchFamily="34" charset="0"/>
                <a:cs typeface="Arial" pitchFamily="34" charset="0"/>
              </a:rPr>
              <a:t> </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FROM</a:t>
            </a:r>
            <a:r>
              <a:rPr lang="tr-TR" sz="2000" dirty="0" smtClean="0">
                <a:latin typeface="Arial" pitchFamily="34" charset="0"/>
                <a:ea typeface="Calibri" pitchFamily="34" charset="0"/>
                <a:cs typeface="Arial" pitchFamily="34" charset="0"/>
              </a:rPr>
              <a:t> </a:t>
            </a:r>
            <a:r>
              <a:rPr lang="tr-TR" sz="2000" dirty="0" err="1" smtClean="0">
                <a:latin typeface="Arial" pitchFamily="34" charset="0"/>
                <a:ea typeface="Calibri" pitchFamily="34" charset="0"/>
                <a:cs typeface="Arial" pitchFamily="34" charset="0"/>
              </a:rPr>
              <a:t>ogrenci</a:t>
            </a:r>
            <a:r>
              <a:rPr lang="tr-TR" sz="2000" dirty="0" smtClean="0">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WHERE</a:t>
            </a:r>
            <a:r>
              <a:rPr lang="tr-TR" sz="2000" dirty="0" smtClean="0">
                <a:latin typeface="Arial" pitchFamily="34" charset="0"/>
                <a:ea typeface="Calibri" pitchFamily="34" charset="0"/>
                <a:cs typeface="Arial" pitchFamily="34" charset="0"/>
              </a:rPr>
              <a:t> adi </a:t>
            </a:r>
            <a:r>
              <a:rPr lang="tr-TR" sz="2000" dirty="0" smtClean="0">
                <a:solidFill>
                  <a:srgbClr val="808080"/>
                </a:solidFill>
                <a:latin typeface="Arial" pitchFamily="34" charset="0"/>
                <a:ea typeface="Calibri" pitchFamily="34" charset="0"/>
                <a:cs typeface="Arial" pitchFamily="34" charset="0"/>
              </a:rPr>
              <a:t>LIKE</a:t>
            </a:r>
            <a:r>
              <a:rPr lang="tr-TR" sz="2000" dirty="0" smtClean="0">
                <a:latin typeface="Arial" pitchFamily="34" charset="0"/>
                <a:ea typeface="Calibri" pitchFamily="34" charset="0"/>
                <a:cs typeface="Arial" pitchFamily="34" charset="0"/>
              </a:rPr>
              <a:t> </a:t>
            </a:r>
            <a:r>
              <a:rPr lang="tr-TR" sz="2000" dirty="0" smtClean="0">
                <a:solidFill>
                  <a:srgbClr val="FF0000"/>
                </a:solidFill>
                <a:latin typeface="Arial" pitchFamily="34" charset="0"/>
                <a:ea typeface="Calibri" pitchFamily="34" charset="0"/>
                <a:cs typeface="Arial" pitchFamily="34" charset="0"/>
              </a:rPr>
              <a:t>'%</a:t>
            </a:r>
            <a:r>
              <a:rPr lang="tr-TR" sz="2000" dirty="0" err="1" smtClean="0">
                <a:solidFill>
                  <a:srgbClr val="FF0000"/>
                </a:solidFill>
                <a:latin typeface="Arial" pitchFamily="34" charset="0"/>
                <a:ea typeface="Calibri" pitchFamily="34" charset="0"/>
                <a:cs typeface="Arial" pitchFamily="34" charset="0"/>
              </a:rPr>
              <a:t>Firat</a:t>
            </a:r>
            <a:r>
              <a:rPr lang="tr-TR" sz="2000" dirty="0" smtClean="0">
                <a:solidFill>
                  <a:srgbClr val="FF0000"/>
                </a:solidFill>
                <a:latin typeface="Arial" pitchFamily="34" charset="0"/>
                <a:ea typeface="Calibri" pitchFamily="34" charset="0"/>
                <a:cs typeface="Arial" pitchFamily="34" charset="0"/>
              </a:rPr>
              <a:t>‘</a:t>
            </a: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tabLst>
                <a:tab pos="457200" algn="l"/>
                <a:tab pos="2857500" algn="l"/>
              </a:tabLst>
            </a:pPr>
            <a:endParaRPr lang="tr-TR" sz="800" b="1" dirty="0" smtClean="0">
              <a:solidFill>
                <a:srgbClr val="C00000"/>
              </a:solidFill>
              <a:latin typeface="Arial" pitchFamily="34" charset="0"/>
              <a:ea typeface="Calibri" pitchFamily="34" charset="0"/>
              <a:cs typeface="Arial" pitchFamily="34" charset="0"/>
            </a:endParaRPr>
          </a:p>
          <a:p>
            <a:pPr marL="0" lvl="0" indent="449263" eaLnBrk="0" fontAlgn="base" hangingPunct="0">
              <a:spcBef>
                <a:spcPct val="0"/>
              </a:spcBef>
              <a:spcAft>
                <a:spcPct val="0"/>
              </a:spcAft>
              <a:buClrTx/>
              <a:buSzTx/>
              <a:buNone/>
              <a:tabLst>
                <a:tab pos="457200" algn="l"/>
                <a:tab pos="2857500" algn="l"/>
              </a:tabLst>
            </a:pPr>
            <a:r>
              <a:rPr lang="tr-TR" sz="2000" b="1" dirty="0" smtClean="0">
                <a:solidFill>
                  <a:srgbClr val="C00000"/>
                </a:solidFill>
                <a:latin typeface="Arial" pitchFamily="34" charset="0"/>
                <a:ea typeface="Calibri" pitchFamily="34" charset="0"/>
                <a:cs typeface="Arial" pitchFamily="34" charset="0"/>
              </a:rPr>
              <a:t>Örnek:</a:t>
            </a:r>
            <a:r>
              <a:rPr lang="tr-TR" sz="2000" dirty="0" smtClean="0">
                <a:latin typeface="Arial" pitchFamily="34" charset="0"/>
                <a:ea typeface="Calibri" pitchFamily="34" charset="0"/>
                <a:cs typeface="Arial" pitchFamily="34" charset="0"/>
              </a:rPr>
              <a:t>Adının ikinci harfi A olan ve uzunluğu belli olmayan öğrencinin bilgilerini veren sorguyu yazınız. </a:t>
            </a: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tabLst>
                <a:tab pos="457200" algn="l"/>
                <a:tab pos="2857500" algn="l"/>
              </a:tabLst>
            </a:pPr>
            <a:r>
              <a:rPr lang="tr-TR" sz="2000" dirty="0" smtClean="0">
                <a:solidFill>
                  <a:srgbClr val="0000FF"/>
                </a:solidFill>
                <a:latin typeface="Arial" pitchFamily="34" charset="0"/>
                <a:ea typeface="Times New Roman" pitchFamily="18" charset="0"/>
                <a:cs typeface="Arial" pitchFamily="34" charset="0"/>
              </a:rPr>
              <a:t>SELECT</a:t>
            </a:r>
            <a:r>
              <a:rPr lang="tr-TR" sz="2000" dirty="0" smtClean="0">
                <a:latin typeface="Arial" pitchFamily="34" charset="0"/>
                <a:ea typeface="Times New Roman" pitchFamily="18" charset="0"/>
                <a:cs typeface="Arial" pitchFamily="34" charset="0"/>
              </a:rPr>
              <a:t> </a:t>
            </a:r>
            <a:r>
              <a:rPr lang="tr-TR" sz="2000" dirty="0" smtClean="0">
                <a:solidFill>
                  <a:srgbClr val="808080"/>
                </a:solidFill>
                <a:latin typeface="Arial" pitchFamily="34" charset="0"/>
                <a:ea typeface="Times New Roman" pitchFamily="18" charset="0"/>
                <a:cs typeface="Arial" pitchFamily="34" charset="0"/>
              </a:rPr>
              <a:t>*</a:t>
            </a:r>
            <a:r>
              <a:rPr lang="tr-TR" sz="2000" dirty="0" smtClean="0">
                <a:latin typeface="Arial" pitchFamily="34" charset="0"/>
                <a:ea typeface="Times New Roman" pitchFamily="18" charset="0"/>
                <a:cs typeface="Arial" pitchFamily="34" charset="0"/>
              </a:rPr>
              <a:t> </a:t>
            </a:r>
            <a:r>
              <a:rPr lang="tr-TR" sz="2000" dirty="0" smtClean="0">
                <a:solidFill>
                  <a:srgbClr val="0000FF"/>
                </a:solidFill>
                <a:latin typeface="Arial" pitchFamily="34" charset="0"/>
                <a:ea typeface="Times New Roman" pitchFamily="18" charset="0"/>
                <a:cs typeface="Arial" pitchFamily="34" charset="0"/>
              </a:rPr>
              <a:t>FROM</a:t>
            </a:r>
            <a:r>
              <a:rPr lang="tr-TR" sz="2000" dirty="0" smtClean="0">
                <a:latin typeface="Arial" pitchFamily="34" charset="0"/>
                <a:ea typeface="Times New Roman" pitchFamily="18" charset="0"/>
                <a:cs typeface="Arial" pitchFamily="34" charset="0"/>
              </a:rPr>
              <a:t> </a:t>
            </a:r>
            <a:r>
              <a:rPr lang="tr-TR" sz="2000" dirty="0" err="1" smtClean="0">
                <a:latin typeface="Arial" pitchFamily="34" charset="0"/>
                <a:ea typeface="Times New Roman" pitchFamily="18" charset="0"/>
                <a:cs typeface="Arial" pitchFamily="34" charset="0"/>
              </a:rPr>
              <a:t>businif</a:t>
            </a:r>
            <a:r>
              <a:rPr lang="tr-TR" sz="2000" dirty="0" smtClean="0">
                <a:latin typeface="Arial" pitchFamily="34" charset="0"/>
                <a:ea typeface="Times New Roman" pitchFamily="18" charset="0"/>
                <a:cs typeface="Arial" pitchFamily="34" charset="0"/>
              </a:rPr>
              <a:t> </a:t>
            </a:r>
            <a:r>
              <a:rPr lang="tr-TR" sz="2000" dirty="0" smtClean="0">
                <a:solidFill>
                  <a:srgbClr val="0000FF"/>
                </a:solidFill>
                <a:latin typeface="Arial" pitchFamily="34" charset="0"/>
                <a:ea typeface="Times New Roman" pitchFamily="18" charset="0"/>
                <a:cs typeface="Arial" pitchFamily="34" charset="0"/>
              </a:rPr>
              <a:t>WHERE</a:t>
            </a:r>
            <a:r>
              <a:rPr lang="tr-TR" sz="2000" dirty="0" smtClean="0">
                <a:latin typeface="Arial" pitchFamily="34" charset="0"/>
                <a:ea typeface="Times New Roman" pitchFamily="18" charset="0"/>
                <a:cs typeface="Arial" pitchFamily="34" charset="0"/>
              </a:rPr>
              <a:t> adi </a:t>
            </a:r>
            <a:r>
              <a:rPr lang="tr-TR" sz="2000" dirty="0" smtClean="0">
                <a:solidFill>
                  <a:srgbClr val="A6A6A6"/>
                </a:solidFill>
                <a:latin typeface="Arial" pitchFamily="34" charset="0"/>
                <a:ea typeface="Times New Roman" pitchFamily="18" charset="0"/>
                <a:cs typeface="Arial" pitchFamily="34" charset="0"/>
              </a:rPr>
              <a:t>LIKE</a:t>
            </a:r>
            <a:r>
              <a:rPr lang="tr-TR" sz="2000" dirty="0" smtClean="0">
                <a:latin typeface="Arial" pitchFamily="34" charset="0"/>
                <a:ea typeface="Times New Roman" pitchFamily="18" charset="0"/>
                <a:cs typeface="Arial" pitchFamily="34" charset="0"/>
              </a:rPr>
              <a:t> </a:t>
            </a:r>
            <a:r>
              <a:rPr lang="tr-TR" sz="2000" dirty="0" smtClean="0">
                <a:solidFill>
                  <a:srgbClr val="FF0000"/>
                </a:solidFill>
                <a:latin typeface="Arial" pitchFamily="34" charset="0"/>
                <a:ea typeface="Times New Roman" pitchFamily="18" charset="0"/>
                <a:cs typeface="Arial" pitchFamily="34" charset="0"/>
              </a:rPr>
              <a:t>'_A%‘</a:t>
            </a: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tabLst>
                <a:tab pos="457200" algn="l"/>
                <a:tab pos="2857500" algn="l"/>
              </a:tabLst>
            </a:pPr>
            <a:endParaRPr lang="tr-TR" sz="800" b="1" dirty="0" smtClean="0">
              <a:solidFill>
                <a:srgbClr val="C00000"/>
              </a:solidFill>
              <a:latin typeface="Arial" pitchFamily="34" charset="0"/>
              <a:ea typeface="Times New Roman" pitchFamily="18" charset="0"/>
              <a:cs typeface="Arial" pitchFamily="34" charset="0"/>
            </a:endParaRPr>
          </a:p>
          <a:p>
            <a:pPr marL="0" lvl="0" indent="449263" eaLnBrk="0" fontAlgn="base" hangingPunct="0">
              <a:spcBef>
                <a:spcPct val="0"/>
              </a:spcBef>
              <a:spcAft>
                <a:spcPct val="0"/>
              </a:spcAft>
              <a:buClrTx/>
              <a:buSzTx/>
              <a:buNone/>
              <a:tabLst>
                <a:tab pos="457200" algn="l"/>
                <a:tab pos="2857500" algn="l"/>
              </a:tabLst>
            </a:pPr>
            <a:r>
              <a:rPr lang="tr-TR" sz="2000" b="1" dirty="0" smtClean="0">
                <a:solidFill>
                  <a:srgbClr val="C00000"/>
                </a:solidFill>
                <a:latin typeface="Arial" pitchFamily="34" charset="0"/>
                <a:ea typeface="Times New Roman" pitchFamily="18" charset="0"/>
                <a:cs typeface="Arial" pitchFamily="34" charset="0"/>
              </a:rPr>
              <a:t>Örnek:</a:t>
            </a:r>
            <a:r>
              <a:rPr lang="tr-TR" sz="2000" dirty="0" smtClean="0">
                <a:solidFill>
                  <a:srgbClr val="C00000"/>
                </a:solidFill>
                <a:latin typeface="Arial" pitchFamily="34" charset="0"/>
                <a:ea typeface="Times New Roman" pitchFamily="18" charset="0"/>
                <a:cs typeface="Arial" pitchFamily="34" charset="0"/>
              </a:rPr>
              <a:t> </a:t>
            </a:r>
            <a:r>
              <a:rPr lang="tr-TR" sz="2000" dirty="0" smtClean="0">
                <a:solidFill>
                  <a:srgbClr val="0000FF"/>
                </a:solidFill>
                <a:latin typeface="Arial" pitchFamily="34" charset="0"/>
                <a:ea typeface="Times New Roman" pitchFamily="18" charset="0"/>
                <a:cs typeface="Arial" pitchFamily="34" charset="0"/>
              </a:rPr>
              <a:t>SELECT</a:t>
            </a:r>
            <a:r>
              <a:rPr lang="tr-TR" sz="2000" dirty="0" smtClean="0">
                <a:latin typeface="Arial" pitchFamily="34" charset="0"/>
                <a:ea typeface="Times New Roman" pitchFamily="18" charset="0"/>
                <a:cs typeface="Arial" pitchFamily="34" charset="0"/>
              </a:rPr>
              <a:t>  </a:t>
            </a:r>
            <a:r>
              <a:rPr lang="tr-TR" sz="2000" dirty="0" smtClean="0">
                <a:solidFill>
                  <a:srgbClr val="808080"/>
                </a:solidFill>
                <a:latin typeface="Arial" pitchFamily="34" charset="0"/>
                <a:ea typeface="Times New Roman" pitchFamily="18" charset="0"/>
                <a:cs typeface="Arial" pitchFamily="34" charset="0"/>
              </a:rPr>
              <a:t>*</a:t>
            </a:r>
            <a:r>
              <a:rPr lang="tr-TR" sz="2000" dirty="0" smtClean="0">
                <a:latin typeface="Arial" pitchFamily="34" charset="0"/>
                <a:ea typeface="Times New Roman" pitchFamily="18" charset="0"/>
                <a:cs typeface="Arial" pitchFamily="34" charset="0"/>
              </a:rPr>
              <a:t> </a:t>
            </a:r>
            <a:r>
              <a:rPr lang="tr-TR" sz="2000" dirty="0" smtClean="0">
                <a:solidFill>
                  <a:srgbClr val="0000FF"/>
                </a:solidFill>
                <a:latin typeface="Arial" pitchFamily="34" charset="0"/>
                <a:ea typeface="Times New Roman" pitchFamily="18" charset="0"/>
                <a:cs typeface="Arial" pitchFamily="34" charset="0"/>
              </a:rPr>
              <a:t>FROM</a:t>
            </a:r>
            <a:r>
              <a:rPr lang="tr-TR" sz="2000" dirty="0" smtClean="0">
                <a:latin typeface="Arial" pitchFamily="34" charset="0"/>
                <a:ea typeface="Times New Roman" pitchFamily="18" charset="0"/>
                <a:cs typeface="Arial" pitchFamily="34" charset="0"/>
              </a:rPr>
              <a:t> personel </a:t>
            </a:r>
            <a:r>
              <a:rPr lang="tr-TR" sz="2000" dirty="0" smtClean="0">
                <a:solidFill>
                  <a:srgbClr val="0000FF"/>
                </a:solidFill>
                <a:latin typeface="Arial" pitchFamily="34" charset="0"/>
                <a:ea typeface="Times New Roman" pitchFamily="18" charset="0"/>
                <a:cs typeface="Arial" pitchFamily="34" charset="0"/>
              </a:rPr>
              <a:t>WHERE</a:t>
            </a:r>
            <a:r>
              <a:rPr lang="tr-TR" sz="2000" dirty="0" smtClean="0">
                <a:latin typeface="Arial" pitchFamily="34" charset="0"/>
                <a:ea typeface="Times New Roman" pitchFamily="18" charset="0"/>
                <a:cs typeface="Arial" pitchFamily="34" charset="0"/>
              </a:rPr>
              <a:t> adres </a:t>
            </a:r>
            <a:r>
              <a:rPr lang="tr-TR" sz="2000" dirty="0" smtClean="0">
                <a:solidFill>
                  <a:srgbClr val="808080"/>
                </a:solidFill>
                <a:latin typeface="Arial" pitchFamily="34" charset="0"/>
                <a:ea typeface="Times New Roman" pitchFamily="18" charset="0"/>
                <a:cs typeface="Arial" pitchFamily="34" charset="0"/>
              </a:rPr>
              <a:t>LIKE</a:t>
            </a:r>
            <a:r>
              <a:rPr lang="tr-TR" sz="2000" dirty="0" smtClean="0">
                <a:latin typeface="Arial" pitchFamily="34" charset="0"/>
                <a:ea typeface="Times New Roman" pitchFamily="18" charset="0"/>
                <a:cs typeface="Arial" pitchFamily="34" charset="0"/>
              </a:rPr>
              <a:t>  ‘</a:t>
            </a:r>
            <a:r>
              <a:rPr lang="tr-TR" sz="2000" dirty="0" smtClean="0">
                <a:solidFill>
                  <a:srgbClr val="808080"/>
                </a:solidFill>
                <a:latin typeface="Arial" pitchFamily="34" charset="0"/>
                <a:ea typeface="Times New Roman" pitchFamily="18" charset="0"/>
                <a:cs typeface="Arial" pitchFamily="34" charset="0"/>
              </a:rPr>
              <a:t>%</a:t>
            </a:r>
            <a:r>
              <a:rPr lang="tr-TR" sz="2000" dirty="0" smtClean="0">
                <a:latin typeface="Arial" pitchFamily="34" charset="0"/>
                <a:ea typeface="Times New Roman" pitchFamily="18" charset="0"/>
                <a:cs typeface="Arial" pitchFamily="34" charset="0"/>
              </a:rPr>
              <a:t>TAKSİM</a:t>
            </a:r>
            <a:r>
              <a:rPr lang="tr-TR" sz="2000" dirty="0" smtClean="0">
                <a:solidFill>
                  <a:srgbClr val="808080"/>
                </a:solidFill>
                <a:latin typeface="Arial" pitchFamily="34" charset="0"/>
                <a:ea typeface="Times New Roman" pitchFamily="18" charset="0"/>
                <a:cs typeface="Arial" pitchFamily="34" charset="0"/>
              </a:rPr>
              <a:t>%</a:t>
            </a:r>
            <a:r>
              <a:rPr lang="tr-TR" sz="2000" dirty="0" smtClean="0">
                <a:latin typeface="Arial" pitchFamily="34" charset="0"/>
                <a:ea typeface="Times New Roman" pitchFamily="18" charset="0"/>
                <a:cs typeface="Arial" pitchFamily="34" charset="0"/>
              </a:rPr>
              <a:t>’ sorgusunun işlevini yazınız.</a:t>
            </a:r>
            <a:endParaRPr lang="tr-TR" sz="800" dirty="0" smtClean="0">
              <a:latin typeface="Arial" pitchFamily="34" charset="0"/>
              <a:cs typeface="Arial" pitchFamily="34" charset="0"/>
            </a:endParaRPr>
          </a:p>
          <a:p>
            <a:pPr marL="0" lvl="0" indent="449263" eaLnBrk="0" fontAlgn="base" hangingPunct="0">
              <a:spcBef>
                <a:spcPct val="0"/>
              </a:spcBef>
              <a:spcAft>
                <a:spcPct val="0"/>
              </a:spcAft>
              <a:buClrTx/>
              <a:buSzTx/>
              <a:buNone/>
              <a:tabLst>
                <a:tab pos="457200" algn="l"/>
                <a:tab pos="2857500" algn="l"/>
              </a:tabLst>
            </a:pPr>
            <a:endParaRPr lang="tr-TR" sz="800" dirty="0" smtClean="0">
              <a:latin typeface="Arial" pitchFamily="34" charset="0"/>
              <a:ea typeface="Times New Roman" pitchFamily="18" charset="0"/>
              <a:cs typeface="Arial" pitchFamily="34" charset="0"/>
            </a:endParaRPr>
          </a:p>
          <a:p>
            <a:pPr marL="0" lvl="0" indent="449263" eaLnBrk="0" fontAlgn="base" hangingPunct="0">
              <a:spcBef>
                <a:spcPct val="0"/>
              </a:spcBef>
              <a:spcAft>
                <a:spcPct val="0"/>
              </a:spcAft>
              <a:buClrTx/>
              <a:buSzTx/>
              <a:buNone/>
              <a:tabLst>
                <a:tab pos="457200" algn="l"/>
                <a:tab pos="2857500" algn="l"/>
              </a:tabLst>
            </a:pPr>
            <a:r>
              <a:rPr lang="tr-TR" sz="2000" dirty="0" smtClean="0">
                <a:latin typeface="Arial" pitchFamily="34" charset="0"/>
                <a:ea typeface="Times New Roman" pitchFamily="18" charset="0"/>
                <a:cs typeface="Arial" pitchFamily="34" charset="0"/>
              </a:rPr>
              <a:t>Adres LIKE ‘%TAKSİM%’ ifadesi adres içinde her hangi bir yerde TAKSİM yazan yerde oturan personeli listeleyecektir.</a:t>
            </a:r>
            <a:endParaRPr lang="tr-TR" sz="2000" dirty="0" smtClean="0">
              <a:latin typeface="Arial" pitchFamily="34" charset="0"/>
              <a:cs typeface="Arial" pitchFamily="34" charset="0"/>
            </a:endParaRPr>
          </a:p>
          <a:p>
            <a:endParaRPr lang="tr-TR"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39552" y="116632"/>
            <a:ext cx="8183880" cy="763528"/>
          </a:xfrm>
        </p:spPr>
        <p:txBody>
          <a:bodyPr>
            <a:noAutofit/>
          </a:bodyPr>
          <a:lstStyle/>
          <a:p>
            <a:pPr lvl="0"/>
            <a:r>
              <a:rPr lang="tr-TR" sz="3200" dirty="0" smtClean="0">
                <a:latin typeface="Times New Roman" pitchFamily="18" charset="0"/>
                <a:ea typeface="Times New Roman" pitchFamily="18" charset="0"/>
                <a:cs typeface="Times New Roman" pitchFamily="18" charset="0"/>
              </a:rPr>
              <a:t>6</a:t>
            </a:r>
            <a:r>
              <a:rPr lang="tr-TR" sz="3200" dirty="0" smtClean="0" bmk="">
                <a:latin typeface="Times New Roman" pitchFamily="18" charset="0"/>
                <a:ea typeface="Times New Roman" pitchFamily="18" charset="0"/>
                <a:cs typeface="Times New Roman" pitchFamily="18" charset="0"/>
              </a:rPr>
              <a:t>.5.8.IN İFADESİ</a:t>
            </a:r>
            <a:endParaRPr lang="tr-TR" sz="3200" dirty="0"/>
          </a:p>
        </p:txBody>
      </p:sp>
      <p:sp>
        <p:nvSpPr>
          <p:cNvPr id="3" name="2 İçerik Yer Tutucusu"/>
          <p:cNvSpPr>
            <a:spLocks noGrp="1"/>
          </p:cNvSpPr>
          <p:nvPr>
            <p:ph idx="1"/>
          </p:nvPr>
        </p:nvSpPr>
        <p:spPr>
          <a:xfrm>
            <a:off x="467544" y="980728"/>
            <a:ext cx="8183880" cy="5472608"/>
          </a:xfrm>
        </p:spPr>
        <p:style>
          <a:lnRef idx="2">
            <a:schemeClr val="accent3"/>
          </a:lnRef>
          <a:fillRef idx="1">
            <a:schemeClr val="lt1"/>
          </a:fillRef>
          <a:effectRef idx="0">
            <a:schemeClr val="accent3"/>
          </a:effectRef>
          <a:fontRef idx="minor">
            <a:schemeClr val="dk1"/>
          </a:fontRef>
        </p:style>
        <p:txBody>
          <a:bodyPr>
            <a:noAutofit/>
          </a:bodyPr>
          <a:lstStyle/>
          <a:p>
            <a:pPr marL="0" lvl="0" indent="449263" algn="just" eaLnBrk="0" fontAlgn="base" hangingPunct="0">
              <a:spcBef>
                <a:spcPct val="0"/>
              </a:spcBef>
              <a:spcAft>
                <a:spcPct val="0"/>
              </a:spcAft>
              <a:buClrTx/>
              <a:buSzTx/>
              <a:buNone/>
              <a:tabLst>
                <a:tab pos="2916238" algn="ctr"/>
              </a:tabLst>
            </a:pPr>
            <a:r>
              <a:rPr lang="tr-TR" sz="2000" dirty="0" smtClean="0">
                <a:latin typeface="Arial" pitchFamily="34" charset="0"/>
                <a:ea typeface="Calibri" pitchFamily="34" charset="0"/>
                <a:cs typeface="Arial" pitchFamily="34" charset="0"/>
              </a:rPr>
              <a:t>Belli bir kolonun kümesi verilerek işlerin daha kolay yapılmasını sağlar. </a:t>
            </a: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tabLst>
                <a:tab pos="2916238" algn="ctr"/>
              </a:tabLst>
            </a:pPr>
            <a:r>
              <a:rPr lang="tr-TR" sz="2000" b="1" dirty="0" smtClean="0">
                <a:solidFill>
                  <a:srgbClr val="C00000"/>
                </a:solidFill>
                <a:latin typeface="Arial" pitchFamily="34" charset="0"/>
                <a:ea typeface="Calibri" pitchFamily="34" charset="0"/>
                <a:cs typeface="Arial" pitchFamily="34" charset="0"/>
              </a:rPr>
              <a:t>Örnek</a:t>
            </a:r>
            <a:r>
              <a:rPr lang="tr-TR" sz="2000" dirty="0" smtClean="0">
                <a:solidFill>
                  <a:srgbClr val="C00000"/>
                </a:solidFill>
                <a:latin typeface="Arial" pitchFamily="34" charset="0"/>
                <a:ea typeface="Calibri" pitchFamily="34" charset="0"/>
                <a:cs typeface="Arial" pitchFamily="34" charset="0"/>
              </a:rPr>
              <a:t>: </a:t>
            </a:r>
            <a:r>
              <a:rPr lang="tr-TR" sz="2000" dirty="0" smtClean="0">
                <a:latin typeface="Arial" pitchFamily="34" charset="0"/>
                <a:ea typeface="Calibri" pitchFamily="34" charset="0"/>
                <a:cs typeface="Arial" pitchFamily="34" charset="0"/>
              </a:rPr>
              <a:t>İn komutunun kullanımını anlamak için aşağıdaki iki örneği inceleyin. Bu iki örneğin işlevleri aynıdır.</a:t>
            </a: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tabLst>
                <a:tab pos="2916238" algn="ctr"/>
              </a:tabLst>
            </a:pPr>
            <a:r>
              <a:rPr lang="tr-TR" sz="2000" dirty="0" smtClean="0">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SELECT </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FROM</a:t>
            </a:r>
            <a:r>
              <a:rPr lang="tr-TR" sz="2000" dirty="0" smtClean="0">
                <a:latin typeface="Arial" pitchFamily="34" charset="0"/>
                <a:ea typeface="Calibri" pitchFamily="34" charset="0"/>
                <a:cs typeface="Arial" pitchFamily="34" charset="0"/>
              </a:rPr>
              <a:t> </a:t>
            </a:r>
            <a:r>
              <a:rPr lang="tr-TR" sz="2000" dirty="0" err="1" smtClean="0">
                <a:latin typeface="Arial" pitchFamily="34" charset="0"/>
                <a:ea typeface="Calibri" pitchFamily="34" charset="0"/>
                <a:cs typeface="Arial" pitchFamily="34" charset="0"/>
              </a:rPr>
              <a:t>ogrenci</a:t>
            </a:r>
            <a:r>
              <a:rPr lang="tr-TR" sz="2000" dirty="0" smtClean="0">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WHERE</a:t>
            </a:r>
            <a:r>
              <a:rPr lang="tr-TR" sz="2000" dirty="0" smtClean="0">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no</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7 </a:t>
            </a:r>
            <a:r>
              <a:rPr lang="tr-TR" sz="2000" dirty="0" err="1" smtClean="0">
                <a:solidFill>
                  <a:srgbClr val="808080"/>
                </a:solidFill>
                <a:latin typeface="Arial" pitchFamily="34" charset="0"/>
                <a:ea typeface="Calibri" pitchFamily="34" charset="0"/>
                <a:cs typeface="Arial" pitchFamily="34" charset="0"/>
              </a:rPr>
              <a:t>or</a:t>
            </a:r>
            <a:r>
              <a:rPr lang="tr-TR" sz="2000" dirty="0" smtClean="0">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no</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12</a:t>
            </a: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tabLst>
                <a:tab pos="2916238" algn="ctr"/>
              </a:tabLst>
            </a:pPr>
            <a:r>
              <a:rPr lang="tr-TR" sz="2000" dirty="0" smtClean="0">
                <a:solidFill>
                  <a:srgbClr val="0000FF"/>
                </a:solidFill>
                <a:latin typeface="Arial" pitchFamily="34" charset="0"/>
                <a:ea typeface="Calibri" pitchFamily="34" charset="0"/>
                <a:cs typeface="Arial" pitchFamily="34" charset="0"/>
              </a:rPr>
              <a:t>SELECT</a:t>
            </a:r>
            <a:r>
              <a:rPr lang="tr-TR" sz="2000" dirty="0" smtClean="0">
                <a:latin typeface="Arial" pitchFamily="34" charset="0"/>
                <a:ea typeface="Calibri" pitchFamily="34" charset="0"/>
                <a:cs typeface="Arial" pitchFamily="34" charset="0"/>
              </a:rPr>
              <a:t> </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FROM</a:t>
            </a:r>
            <a:r>
              <a:rPr lang="tr-TR" sz="2000" dirty="0" smtClean="0">
                <a:latin typeface="Arial" pitchFamily="34" charset="0"/>
                <a:ea typeface="Calibri" pitchFamily="34" charset="0"/>
                <a:cs typeface="Arial" pitchFamily="34" charset="0"/>
              </a:rPr>
              <a:t> </a:t>
            </a:r>
            <a:r>
              <a:rPr lang="tr-TR" sz="2000" dirty="0" err="1" smtClean="0">
                <a:latin typeface="Arial" pitchFamily="34" charset="0"/>
                <a:ea typeface="Calibri" pitchFamily="34" charset="0"/>
                <a:cs typeface="Arial" pitchFamily="34" charset="0"/>
              </a:rPr>
              <a:t>ogrenci</a:t>
            </a:r>
            <a:r>
              <a:rPr lang="tr-TR" sz="2000" dirty="0" smtClean="0">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WHERE</a:t>
            </a:r>
            <a:r>
              <a:rPr lang="tr-TR" sz="2000" dirty="0" smtClean="0">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no</a:t>
            </a:r>
            <a:r>
              <a:rPr lang="tr-TR" sz="2000" dirty="0" smtClean="0">
                <a:latin typeface="Arial" pitchFamily="34" charset="0"/>
                <a:ea typeface="Calibri" pitchFamily="34" charset="0"/>
                <a:cs typeface="Arial" pitchFamily="34" charset="0"/>
              </a:rPr>
              <a:t> </a:t>
            </a:r>
            <a:r>
              <a:rPr lang="tr-TR" sz="2000" dirty="0" smtClean="0">
                <a:solidFill>
                  <a:srgbClr val="808080"/>
                </a:solidFill>
                <a:latin typeface="Arial" pitchFamily="34" charset="0"/>
                <a:ea typeface="Calibri" pitchFamily="34" charset="0"/>
                <a:cs typeface="Arial" pitchFamily="34" charset="0"/>
              </a:rPr>
              <a:t>IN(</a:t>
            </a:r>
            <a:r>
              <a:rPr lang="tr-TR" sz="2000" dirty="0" smtClean="0">
                <a:latin typeface="Arial" pitchFamily="34" charset="0"/>
                <a:ea typeface="Calibri" pitchFamily="34" charset="0"/>
                <a:cs typeface="Arial" pitchFamily="34" charset="0"/>
              </a:rPr>
              <a:t>7</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12</a:t>
            </a:r>
            <a:r>
              <a:rPr lang="tr-TR" sz="2000" dirty="0" smtClean="0">
                <a:solidFill>
                  <a:srgbClr val="808080"/>
                </a:solidFill>
                <a:latin typeface="Arial" pitchFamily="34" charset="0"/>
                <a:ea typeface="Calibri" pitchFamily="34" charset="0"/>
                <a:cs typeface="Arial" pitchFamily="34" charset="0"/>
              </a:rPr>
              <a:t>)</a:t>
            </a: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tabLst>
                <a:tab pos="2916238" algn="ctr"/>
              </a:tabLst>
            </a:pPr>
            <a:r>
              <a:rPr lang="tr-TR" sz="2000" b="1" dirty="0" smtClean="0">
                <a:solidFill>
                  <a:srgbClr val="C00000"/>
                </a:solidFill>
                <a:latin typeface="Arial" pitchFamily="34" charset="0"/>
                <a:ea typeface="Calibri" pitchFamily="34" charset="0"/>
                <a:cs typeface="Arial" pitchFamily="34" charset="0"/>
              </a:rPr>
              <a:t>Örnek</a:t>
            </a:r>
            <a:r>
              <a:rPr lang="tr-TR" sz="2000" dirty="0" smtClean="0">
                <a:solidFill>
                  <a:srgbClr val="C00000"/>
                </a:solidFill>
                <a:latin typeface="Arial" pitchFamily="34" charset="0"/>
                <a:ea typeface="Calibri" pitchFamily="34" charset="0"/>
                <a:cs typeface="Arial" pitchFamily="34" charset="0"/>
              </a:rPr>
              <a:t>: </a:t>
            </a:r>
            <a:r>
              <a:rPr lang="tr-TR" sz="2000" dirty="0" err="1" smtClean="0">
                <a:latin typeface="Arial" pitchFamily="34" charset="0"/>
                <a:ea typeface="Calibri" pitchFamily="34" charset="0"/>
                <a:cs typeface="Arial" pitchFamily="34" charset="0"/>
              </a:rPr>
              <a:t>Bolkod</a:t>
            </a:r>
            <a:r>
              <a:rPr lang="tr-TR" sz="2000" dirty="0" smtClean="0">
                <a:latin typeface="Arial" pitchFamily="34" charset="0"/>
                <a:ea typeface="Calibri" pitchFamily="34" charset="0"/>
                <a:cs typeface="Arial" pitchFamily="34" charset="0"/>
              </a:rPr>
              <a:t>=531 olan öğrencilerin not bilgilerini veren sorguyu yazınız.</a:t>
            </a: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tabLst>
                <a:tab pos="2916238" algn="ctr"/>
              </a:tabLst>
            </a:pPr>
            <a:r>
              <a:rPr lang="tr-TR" sz="2000" dirty="0" smtClean="0">
                <a:solidFill>
                  <a:srgbClr val="0000FF"/>
                </a:solidFill>
                <a:latin typeface="Arial" pitchFamily="34" charset="0"/>
                <a:ea typeface="Calibri" pitchFamily="34" charset="0"/>
                <a:cs typeface="Arial" pitchFamily="34" charset="0"/>
              </a:rPr>
              <a:t>SELECT</a:t>
            </a:r>
            <a:r>
              <a:rPr lang="tr-TR" sz="2000" dirty="0" smtClean="0">
                <a:latin typeface="Arial" pitchFamily="34" charset="0"/>
                <a:ea typeface="Calibri" pitchFamily="34" charset="0"/>
                <a:cs typeface="Arial" pitchFamily="34" charset="0"/>
              </a:rPr>
              <a:t> </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FROM</a:t>
            </a:r>
            <a:r>
              <a:rPr lang="tr-TR" sz="2000" dirty="0" smtClean="0">
                <a:latin typeface="Arial" pitchFamily="34" charset="0"/>
                <a:ea typeface="Calibri" pitchFamily="34" charset="0"/>
                <a:cs typeface="Arial" pitchFamily="34" charset="0"/>
              </a:rPr>
              <a:t> notlar </a:t>
            </a:r>
            <a:r>
              <a:rPr lang="tr-TR" sz="2000" dirty="0" smtClean="0">
                <a:solidFill>
                  <a:srgbClr val="0000FF"/>
                </a:solidFill>
                <a:latin typeface="Arial" pitchFamily="34" charset="0"/>
                <a:ea typeface="Calibri" pitchFamily="34" charset="0"/>
                <a:cs typeface="Arial" pitchFamily="34" charset="0"/>
              </a:rPr>
              <a:t>WHERE</a:t>
            </a:r>
            <a:r>
              <a:rPr lang="tr-TR" sz="2000" dirty="0" smtClean="0">
                <a:latin typeface="Arial" pitchFamily="34" charset="0"/>
                <a:ea typeface="Calibri" pitchFamily="34" charset="0"/>
                <a:cs typeface="Arial" pitchFamily="34" charset="0"/>
              </a:rPr>
              <a:t> numara </a:t>
            </a:r>
            <a:r>
              <a:rPr lang="tr-TR" sz="2000" dirty="0" smtClean="0">
                <a:solidFill>
                  <a:srgbClr val="808080"/>
                </a:solidFill>
                <a:latin typeface="Arial" pitchFamily="34" charset="0"/>
                <a:ea typeface="Calibri" pitchFamily="34" charset="0"/>
                <a:cs typeface="Arial" pitchFamily="34" charset="0"/>
              </a:rPr>
              <a:t>IN</a:t>
            </a:r>
            <a:r>
              <a:rPr lang="tr-TR" sz="2000" dirty="0" smtClean="0">
                <a:solidFill>
                  <a:srgbClr val="0000FF"/>
                </a:solidFill>
                <a:latin typeface="Arial" pitchFamily="34" charset="0"/>
                <a:ea typeface="Calibri" pitchFamily="34" charset="0"/>
                <a:cs typeface="Arial" pitchFamily="34" charset="0"/>
              </a:rPr>
              <a:t> </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SELECT</a:t>
            </a:r>
            <a:r>
              <a:rPr lang="tr-TR" sz="2000" dirty="0" smtClean="0">
                <a:latin typeface="Arial" pitchFamily="34" charset="0"/>
                <a:ea typeface="Calibri" pitchFamily="34" charset="0"/>
                <a:cs typeface="Arial" pitchFamily="34" charset="0"/>
              </a:rPr>
              <a:t> numara </a:t>
            </a:r>
            <a:r>
              <a:rPr lang="tr-TR" sz="2000" dirty="0" smtClean="0">
                <a:solidFill>
                  <a:srgbClr val="0000FF"/>
                </a:solidFill>
                <a:latin typeface="Arial" pitchFamily="34" charset="0"/>
                <a:ea typeface="Calibri" pitchFamily="34" charset="0"/>
                <a:cs typeface="Arial" pitchFamily="34" charset="0"/>
              </a:rPr>
              <a:t>FROM</a:t>
            </a:r>
            <a:r>
              <a:rPr lang="tr-TR" sz="2000" dirty="0" smtClean="0">
                <a:latin typeface="Arial" pitchFamily="34" charset="0"/>
                <a:ea typeface="Calibri" pitchFamily="34" charset="0"/>
                <a:cs typeface="Arial" pitchFamily="34" charset="0"/>
              </a:rPr>
              <a:t> </a:t>
            </a:r>
            <a:r>
              <a:rPr lang="tr-TR" sz="2000" dirty="0" err="1" smtClean="0">
                <a:latin typeface="Arial" pitchFamily="34" charset="0"/>
                <a:ea typeface="Calibri" pitchFamily="34" charset="0"/>
                <a:cs typeface="Arial" pitchFamily="34" charset="0"/>
              </a:rPr>
              <a:t>ogrenci</a:t>
            </a:r>
            <a:r>
              <a:rPr lang="tr-TR" sz="2000" dirty="0" smtClean="0">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WHERE</a:t>
            </a:r>
            <a:r>
              <a:rPr lang="tr-TR" sz="2000" dirty="0" smtClean="0">
                <a:latin typeface="Arial" pitchFamily="34" charset="0"/>
                <a:ea typeface="Calibri" pitchFamily="34" charset="0"/>
                <a:cs typeface="Arial" pitchFamily="34" charset="0"/>
              </a:rPr>
              <a:t> </a:t>
            </a:r>
            <a:r>
              <a:rPr lang="tr-TR" sz="2000" dirty="0" err="1" smtClean="0">
                <a:latin typeface="Arial" pitchFamily="34" charset="0"/>
                <a:ea typeface="Calibri" pitchFamily="34" charset="0"/>
                <a:cs typeface="Arial" pitchFamily="34" charset="0"/>
              </a:rPr>
              <a:t>bolkod</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531</a:t>
            </a:r>
            <a:r>
              <a:rPr lang="tr-TR" sz="2000" dirty="0" smtClean="0">
                <a:solidFill>
                  <a:srgbClr val="808080"/>
                </a:solidFill>
                <a:latin typeface="Arial" pitchFamily="34" charset="0"/>
                <a:ea typeface="Calibri" pitchFamily="34" charset="0"/>
                <a:cs typeface="Arial" pitchFamily="34" charset="0"/>
              </a:rPr>
              <a:t>)</a:t>
            </a: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tabLst>
                <a:tab pos="2916238" algn="ctr"/>
              </a:tabLst>
            </a:pPr>
            <a:r>
              <a:rPr lang="tr-TR" sz="2000" b="1" dirty="0" smtClean="0">
                <a:solidFill>
                  <a:srgbClr val="C00000"/>
                </a:solidFill>
                <a:latin typeface="Arial" pitchFamily="34" charset="0"/>
                <a:ea typeface="Calibri" pitchFamily="34" charset="0"/>
                <a:cs typeface="Arial" pitchFamily="34" charset="0"/>
              </a:rPr>
              <a:t>	Örnek: </a:t>
            </a:r>
            <a:r>
              <a:rPr lang="tr-TR" sz="2000" dirty="0" smtClean="0">
                <a:solidFill>
                  <a:srgbClr val="0000FF"/>
                </a:solidFill>
                <a:latin typeface="Arial" pitchFamily="34" charset="0"/>
                <a:ea typeface="Calibri" pitchFamily="34" charset="0"/>
                <a:cs typeface="Arial" pitchFamily="34" charset="0"/>
              </a:rPr>
              <a:t>SELECT</a:t>
            </a:r>
            <a:r>
              <a:rPr lang="tr-TR" sz="2000" dirty="0" smtClean="0">
                <a:latin typeface="Arial" pitchFamily="34" charset="0"/>
                <a:ea typeface="Calibri" pitchFamily="34" charset="0"/>
                <a:cs typeface="Arial" pitchFamily="34" charset="0"/>
              </a:rPr>
              <a:t> adi</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 </a:t>
            </a:r>
            <a:r>
              <a:rPr lang="tr-TR" sz="2000" dirty="0" err="1" smtClean="0">
                <a:latin typeface="Arial" pitchFamily="34" charset="0"/>
                <a:ea typeface="Calibri" pitchFamily="34" charset="0"/>
                <a:cs typeface="Arial" pitchFamily="34" charset="0"/>
              </a:rPr>
              <a:t>soyadi</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no</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 adres </a:t>
            </a:r>
            <a:r>
              <a:rPr lang="tr-TR" sz="2000" dirty="0" smtClean="0">
                <a:solidFill>
                  <a:srgbClr val="0000FF"/>
                </a:solidFill>
                <a:latin typeface="Arial" pitchFamily="34" charset="0"/>
                <a:ea typeface="Calibri" pitchFamily="34" charset="0"/>
                <a:cs typeface="Arial" pitchFamily="34" charset="0"/>
              </a:rPr>
              <a:t>FROM</a:t>
            </a:r>
            <a:r>
              <a:rPr lang="tr-TR" sz="2000" dirty="0" smtClean="0">
                <a:latin typeface="Arial" pitchFamily="34" charset="0"/>
                <a:ea typeface="Calibri" pitchFamily="34" charset="0"/>
                <a:cs typeface="Arial" pitchFamily="34" charset="0"/>
              </a:rPr>
              <a:t> </a:t>
            </a:r>
            <a:r>
              <a:rPr lang="tr-TR" sz="2000" dirty="0" err="1" smtClean="0">
                <a:latin typeface="Arial" pitchFamily="34" charset="0"/>
                <a:ea typeface="Calibri" pitchFamily="34" charset="0"/>
                <a:cs typeface="Arial" pitchFamily="34" charset="0"/>
              </a:rPr>
              <a:t>ogrenci</a:t>
            </a:r>
            <a:r>
              <a:rPr lang="tr-TR" sz="2000" dirty="0" smtClean="0">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WHERE</a:t>
            </a:r>
            <a:r>
              <a:rPr lang="tr-TR" sz="2000" dirty="0" smtClean="0">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no</a:t>
            </a:r>
            <a:r>
              <a:rPr lang="tr-TR" sz="2000" dirty="0" smtClean="0">
                <a:latin typeface="Arial" pitchFamily="34" charset="0"/>
                <a:ea typeface="Calibri" pitchFamily="34" charset="0"/>
                <a:cs typeface="Arial" pitchFamily="34" charset="0"/>
              </a:rPr>
              <a:t> </a:t>
            </a:r>
            <a:r>
              <a:rPr lang="tr-TR" sz="2000" dirty="0" smtClean="0">
                <a:solidFill>
                  <a:srgbClr val="808080"/>
                </a:solidFill>
                <a:latin typeface="Arial" pitchFamily="34" charset="0"/>
                <a:ea typeface="Calibri" pitchFamily="34" charset="0"/>
                <a:cs typeface="Arial" pitchFamily="34" charset="0"/>
              </a:rPr>
              <a:t>IN</a:t>
            </a:r>
            <a:r>
              <a:rPr lang="tr-TR" sz="2000" dirty="0" smtClean="0">
                <a:solidFill>
                  <a:srgbClr val="0000FF"/>
                </a:solidFill>
                <a:latin typeface="Arial" pitchFamily="34" charset="0"/>
                <a:ea typeface="Calibri" pitchFamily="34" charset="0"/>
                <a:cs typeface="Arial" pitchFamily="34" charset="0"/>
              </a:rPr>
              <a:t> </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1</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3</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5</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7</a:t>
            </a:r>
            <a:r>
              <a:rPr lang="tr-TR" sz="2000" dirty="0" smtClean="0">
                <a:solidFill>
                  <a:srgbClr val="808080"/>
                </a:solidFill>
                <a:latin typeface="Arial" pitchFamily="34" charset="0"/>
                <a:ea typeface="Calibri" pitchFamily="34" charset="0"/>
                <a:cs typeface="Arial" pitchFamily="34" charset="0"/>
              </a:rPr>
              <a:t>) </a:t>
            </a:r>
            <a:r>
              <a:rPr lang="tr-TR" sz="2000" dirty="0" smtClean="0">
                <a:latin typeface="Arial" pitchFamily="34" charset="0"/>
                <a:ea typeface="Calibri" pitchFamily="34" charset="0"/>
                <a:cs typeface="Arial" pitchFamily="34" charset="0"/>
              </a:rPr>
              <a:t>sorgusunun işlevini yazınız.</a:t>
            </a:r>
          </a:p>
          <a:p>
            <a:pPr marL="0" lvl="0" indent="449263" algn="just" eaLnBrk="0" fontAlgn="base" hangingPunct="0">
              <a:spcBef>
                <a:spcPct val="0"/>
              </a:spcBef>
              <a:spcAft>
                <a:spcPct val="0"/>
              </a:spcAft>
              <a:buClrTx/>
              <a:buSzTx/>
              <a:buNone/>
              <a:tabLst>
                <a:tab pos="2916238" algn="ctr"/>
              </a:tabLst>
            </a:pPr>
            <a:r>
              <a:rPr lang="tr-TR" sz="2000" b="1" dirty="0" smtClean="0">
                <a:solidFill>
                  <a:srgbClr val="C00000"/>
                </a:solidFill>
                <a:latin typeface="Arial" pitchFamily="34" charset="0"/>
                <a:ea typeface="Calibri" pitchFamily="34" charset="0"/>
                <a:cs typeface="Arial" pitchFamily="34" charset="0"/>
              </a:rPr>
              <a:t>Örnek:</a:t>
            </a:r>
            <a:r>
              <a:rPr lang="tr-TR" sz="2000" dirty="0" smtClean="0">
                <a:latin typeface="Arial" pitchFamily="34" charset="0"/>
                <a:ea typeface="Calibri" pitchFamily="34" charset="0"/>
                <a:cs typeface="Arial" pitchFamily="34" charset="0"/>
              </a:rPr>
              <a:t>117 </a:t>
            </a:r>
            <a:r>
              <a:rPr lang="tr-TR" sz="2000" dirty="0" err="1" smtClean="0">
                <a:latin typeface="Arial" pitchFamily="34" charset="0"/>
                <a:ea typeface="Calibri" pitchFamily="34" charset="0"/>
                <a:cs typeface="Arial" pitchFamily="34" charset="0"/>
              </a:rPr>
              <a:t>nolu</a:t>
            </a:r>
            <a:r>
              <a:rPr lang="tr-TR" sz="2000" dirty="0" smtClean="0">
                <a:latin typeface="Arial" pitchFamily="34" charset="0"/>
                <a:ea typeface="Calibri" pitchFamily="34" charset="0"/>
                <a:cs typeface="Arial" pitchFamily="34" charset="0"/>
              </a:rPr>
              <a:t> öğrencinin 3 kredilik derslerden aldığı notları listeleyen sorguyu yazınız.</a:t>
            </a:r>
            <a:endParaRPr lang="tr-TR" sz="2000" dirty="0" smtClean="0">
              <a:latin typeface="Arial" pitchFamily="34" charset="0"/>
              <a:cs typeface="Arial" pitchFamily="34" charset="0"/>
            </a:endParaRPr>
          </a:p>
          <a:p>
            <a:pPr marL="0" lvl="0" indent="0" algn="just" eaLnBrk="0" fontAlgn="base" hangingPunct="0">
              <a:spcBef>
                <a:spcPct val="0"/>
              </a:spcBef>
              <a:spcAft>
                <a:spcPct val="0"/>
              </a:spcAft>
              <a:buClrTx/>
              <a:buSzTx/>
              <a:buNone/>
            </a:pPr>
            <a:r>
              <a:rPr lang="tr-TR" sz="2000" dirty="0" smtClean="0">
                <a:solidFill>
                  <a:srgbClr val="0000FF"/>
                </a:solidFill>
                <a:latin typeface="Arial" pitchFamily="34" charset="0"/>
                <a:ea typeface="Calibri" pitchFamily="34" charset="0"/>
                <a:cs typeface="Arial" pitchFamily="34" charset="0"/>
              </a:rPr>
              <a:t>SELECT</a:t>
            </a:r>
            <a:r>
              <a:rPr lang="tr-TR" sz="2000" dirty="0" smtClean="0">
                <a:latin typeface="Arial" pitchFamily="34" charset="0"/>
                <a:ea typeface="Calibri" pitchFamily="34" charset="0"/>
                <a:cs typeface="Arial" pitchFamily="34" charset="0"/>
              </a:rPr>
              <a:t> vize1</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 vize2</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 final </a:t>
            </a:r>
            <a:r>
              <a:rPr lang="tr-TR" sz="2000" dirty="0" smtClean="0">
                <a:solidFill>
                  <a:srgbClr val="0000FF"/>
                </a:solidFill>
                <a:latin typeface="Arial" pitchFamily="34" charset="0"/>
                <a:ea typeface="Calibri" pitchFamily="34" charset="0"/>
                <a:cs typeface="Arial" pitchFamily="34" charset="0"/>
              </a:rPr>
              <a:t>FROM</a:t>
            </a:r>
            <a:r>
              <a:rPr lang="tr-TR" sz="2000" dirty="0" smtClean="0">
                <a:latin typeface="Arial" pitchFamily="34" charset="0"/>
                <a:ea typeface="Calibri" pitchFamily="34" charset="0"/>
                <a:cs typeface="Arial" pitchFamily="34" charset="0"/>
              </a:rPr>
              <a:t> notlar </a:t>
            </a:r>
            <a:r>
              <a:rPr lang="tr-TR" sz="2000" dirty="0" smtClean="0">
                <a:solidFill>
                  <a:srgbClr val="0000FF"/>
                </a:solidFill>
                <a:latin typeface="Arial" pitchFamily="34" charset="0"/>
                <a:ea typeface="Calibri" pitchFamily="34" charset="0"/>
                <a:cs typeface="Arial" pitchFamily="34" charset="0"/>
              </a:rPr>
              <a:t>WHERE</a:t>
            </a:r>
            <a:r>
              <a:rPr lang="tr-TR" sz="2000" dirty="0" smtClean="0">
                <a:latin typeface="Arial" pitchFamily="34" charset="0"/>
                <a:ea typeface="Calibri" pitchFamily="34" charset="0"/>
                <a:cs typeface="Arial" pitchFamily="34" charset="0"/>
              </a:rPr>
              <a:t> </a:t>
            </a:r>
            <a:r>
              <a:rPr lang="tr-TR" sz="2000" dirty="0" err="1" smtClean="0">
                <a:latin typeface="Arial" pitchFamily="34" charset="0"/>
                <a:ea typeface="Calibri" pitchFamily="34" charset="0"/>
                <a:cs typeface="Arial" pitchFamily="34" charset="0"/>
              </a:rPr>
              <a:t>og</a:t>
            </a:r>
            <a:r>
              <a:rPr lang="tr-TR" sz="2000" dirty="0" smtClean="0">
                <a:latin typeface="Arial" pitchFamily="34" charset="0"/>
                <a:ea typeface="Calibri" pitchFamily="34" charset="0"/>
                <a:cs typeface="Arial" pitchFamily="34" charset="0"/>
              </a:rPr>
              <a:t>_no</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 117 </a:t>
            </a:r>
            <a:r>
              <a:rPr lang="tr-TR" sz="2000" dirty="0" smtClean="0">
                <a:solidFill>
                  <a:srgbClr val="808080"/>
                </a:solidFill>
                <a:latin typeface="Arial" pitchFamily="34" charset="0"/>
                <a:ea typeface="Calibri" pitchFamily="34" charset="0"/>
                <a:cs typeface="Arial" pitchFamily="34" charset="0"/>
              </a:rPr>
              <a:t>AND</a:t>
            </a:r>
            <a:r>
              <a:rPr lang="tr-TR" sz="2000" dirty="0" smtClean="0">
                <a:latin typeface="Arial" pitchFamily="34" charset="0"/>
                <a:ea typeface="Calibri" pitchFamily="34" charset="0"/>
                <a:cs typeface="Arial" pitchFamily="34" charset="0"/>
              </a:rPr>
              <a:t> </a:t>
            </a:r>
            <a:r>
              <a:rPr lang="tr-TR" sz="2000" dirty="0" err="1" smtClean="0">
                <a:latin typeface="Arial" pitchFamily="34" charset="0"/>
                <a:ea typeface="Calibri" pitchFamily="34" charset="0"/>
                <a:cs typeface="Arial" pitchFamily="34" charset="0"/>
              </a:rPr>
              <a:t>opkod</a:t>
            </a:r>
            <a:r>
              <a:rPr lang="tr-TR" sz="2000" dirty="0" smtClean="0">
                <a:latin typeface="Arial" pitchFamily="34" charset="0"/>
                <a:ea typeface="Calibri" pitchFamily="34" charset="0"/>
                <a:cs typeface="Arial" pitchFamily="34" charset="0"/>
              </a:rPr>
              <a:t> </a:t>
            </a:r>
            <a:r>
              <a:rPr lang="tr-TR" sz="2000" dirty="0" smtClean="0">
                <a:solidFill>
                  <a:srgbClr val="808080"/>
                </a:solidFill>
                <a:latin typeface="Arial" pitchFamily="34" charset="0"/>
                <a:ea typeface="Calibri" pitchFamily="34" charset="0"/>
                <a:cs typeface="Arial" pitchFamily="34" charset="0"/>
              </a:rPr>
              <a:t>IN(</a:t>
            </a:r>
            <a:r>
              <a:rPr lang="tr-TR" sz="2000" dirty="0" smtClean="0">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SELECT</a:t>
            </a:r>
            <a:r>
              <a:rPr lang="tr-TR" sz="2000" dirty="0" smtClean="0">
                <a:latin typeface="Arial" pitchFamily="34" charset="0"/>
                <a:ea typeface="Calibri" pitchFamily="34" charset="0"/>
                <a:cs typeface="Arial" pitchFamily="34" charset="0"/>
              </a:rPr>
              <a:t> </a:t>
            </a:r>
            <a:r>
              <a:rPr lang="tr-TR" sz="2000" dirty="0" err="1" smtClean="0">
                <a:latin typeface="Arial" pitchFamily="34" charset="0"/>
                <a:ea typeface="Calibri" pitchFamily="34" charset="0"/>
                <a:cs typeface="Arial" pitchFamily="34" charset="0"/>
              </a:rPr>
              <a:t>opkod</a:t>
            </a:r>
            <a:r>
              <a:rPr lang="tr-TR" sz="2000" dirty="0" smtClean="0">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FROM</a:t>
            </a:r>
            <a:r>
              <a:rPr lang="tr-TR" sz="2000" dirty="0" smtClean="0">
                <a:latin typeface="Arial" pitchFamily="34" charset="0"/>
                <a:ea typeface="Calibri" pitchFamily="34" charset="0"/>
                <a:cs typeface="Arial" pitchFamily="34" charset="0"/>
              </a:rPr>
              <a:t> dersler </a:t>
            </a:r>
            <a:r>
              <a:rPr lang="tr-TR" sz="2000" dirty="0" smtClean="0">
                <a:solidFill>
                  <a:srgbClr val="0000FF"/>
                </a:solidFill>
                <a:latin typeface="Arial" pitchFamily="34" charset="0"/>
                <a:ea typeface="Calibri" pitchFamily="34" charset="0"/>
                <a:cs typeface="Arial" pitchFamily="34" charset="0"/>
              </a:rPr>
              <a:t>WHERE</a:t>
            </a:r>
            <a:r>
              <a:rPr lang="tr-TR" sz="2000" dirty="0" smtClean="0">
                <a:latin typeface="Arial" pitchFamily="34" charset="0"/>
                <a:ea typeface="Calibri" pitchFamily="34" charset="0"/>
                <a:cs typeface="Arial" pitchFamily="34" charset="0"/>
              </a:rPr>
              <a:t> </a:t>
            </a:r>
            <a:r>
              <a:rPr lang="tr-TR" sz="2000" dirty="0" err="1" smtClean="0">
                <a:latin typeface="Arial" pitchFamily="34" charset="0"/>
                <a:ea typeface="Calibri" pitchFamily="34" charset="0"/>
                <a:cs typeface="Arial" pitchFamily="34" charset="0"/>
              </a:rPr>
              <a:t>kre</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3</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 </a:t>
            </a: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tabLst>
                <a:tab pos="2916238" algn="ctr"/>
              </a:tabLst>
            </a:pPr>
            <a:endParaRPr lang="tr-TR" sz="2000" dirty="0" smtClean="0">
              <a:latin typeface="Arial" pitchFamily="34" charset="0"/>
              <a:ea typeface="Calibri" pitchFamily="34" charset="0"/>
              <a:cs typeface="Arial" pitchFamily="34" charset="0"/>
            </a:endParaRPr>
          </a:p>
          <a:p>
            <a:pPr marL="0" lvl="0" indent="449263" algn="just" eaLnBrk="0" fontAlgn="base" hangingPunct="0">
              <a:spcBef>
                <a:spcPct val="0"/>
              </a:spcBef>
              <a:spcAft>
                <a:spcPct val="0"/>
              </a:spcAft>
              <a:buClrTx/>
              <a:buSzTx/>
              <a:buNone/>
              <a:tabLst>
                <a:tab pos="2916238" algn="ctr"/>
              </a:tabLst>
            </a:pPr>
            <a:endParaRPr lang="tr-TR" sz="2000" dirty="0" smtClean="0">
              <a:latin typeface="Arial" pitchFamily="34" charset="0"/>
              <a:cs typeface="Arial" pitchFamily="34" charset="0"/>
            </a:endParaRPr>
          </a:p>
          <a:p>
            <a:endParaRPr lang="tr-TR"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251520" y="332656"/>
            <a:ext cx="8640960" cy="6264696"/>
          </a:xfrm>
          <a:solidFill>
            <a:schemeClr val="bg1"/>
          </a:solidFill>
        </p:spPr>
        <p:txBody>
          <a:bodyPr>
            <a:normAutofit/>
          </a:bodyPr>
          <a:lstStyle/>
          <a:p>
            <a:pPr marL="0" lvl="0" indent="449263" fontAlgn="base">
              <a:spcBef>
                <a:spcPct val="0"/>
              </a:spcBef>
              <a:spcAft>
                <a:spcPct val="0"/>
              </a:spcAft>
              <a:buClrTx/>
              <a:buSzTx/>
              <a:buNone/>
            </a:pPr>
            <a:r>
              <a:rPr lang="tr-TR" sz="2000" b="1" dirty="0" smtClean="0">
                <a:solidFill>
                  <a:srgbClr val="C00000"/>
                </a:solidFill>
                <a:latin typeface="Arial" pitchFamily="34" charset="0"/>
                <a:ea typeface="Calibri" pitchFamily="34" charset="0"/>
                <a:cs typeface="Arial" pitchFamily="34" charset="0"/>
              </a:rPr>
              <a:t>Örnek: </a:t>
            </a:r>
            <a:r>
              <a:rPr lang="tr-TR" sz="2000" dirty="0" smtClean="0">
                <a:solidFill>
                  <a:srgbClr val="0000FF"/>
                </a:solidFill>
                <a:latin typeface="Arial" pitchFamily="34" charset="0"/>
                <a:ea typeface="Calibri" pitchFamily="34" charset="0"/>
                <a:cs typeface="Arial" pitchFamily="34" charset="0"/>
              </a:rPr>
              <a:t>SELECT</a:t>
            </a:r>
            <a:r>
              <a:rPr lang="tr-TR" sz="2000" dirty="0" smtClean="0">
                <a:latin typeface="Arial" pitchFamily="34" charset="0"/>
                <a:ea typeface="Calibri" pitchFamily="34" charset="0"/>
                <a:cs typeface="Arial" pitchFamily="34" charset="0"/>
              </a:rPr>
              <a:t> </a:t>
            </a:r>
            <a:r>
              <a:rPr lang="tr-TR" sz="2000" dirty="0" err="1" smtClean="0">
                <a:latin typeface="Arial" pitchFamily="34" charset="0"/>
                <a:ea typeface="Calibri" pitchFamily="34" charset="0"/>
                <a:cs typeface="Arial" pitchFamily="34" charset="0"/>
              </a:rPr>
              <a:t>barkod</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 </a:t>
            </a:r>
            <a:r>
              <a:rPr lang="tr-TR" sz="2000" dirty="0" err="1" smtClean="0">
                <a:latin typeface="Arial" pitchFamily="34" charset="0"/>
                <a:ea typeface="Calibri" pitchFamily="34" charset="0"/>
                <a:cs typeface="Arial" pitchFamily="34" charset="0"/>
              </a:rPr>
              <a:t>urunadi</a:t>
            </a:r>
            <a:r>
              <a:rPr lang="tr-TR" sz="2000" dirty="0" smtClean="0">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FROM</a:t>
            </a:r>
            <a:r>
              <a:rPr lang="tr-TR" sz="2000" dirty="0" smtClean="0">
                <a:latin typeface="Arial" pitchFamily="34" charset="0"/>
                <a:ea typeface="Calibri" pitchFamily="34" charset="0"/>
                <a:cs typeface="Arial" pitchFamily="34" charset="0"/>
              </a:rPr>
              <a:t> </a:t>
            </a:r>
            <a:r>
              <a:rPr lang="tr-TR" sz="2000" dirty="0" err="1" smtClean="0">
                <a:latin typeface="Arial" pitchFamily="34" charset="0"/>
                <a:ea typeface="Calibri" pitchFamily="34" charset="0"/>
                <a:cs typeface="Arial" pitchFamily="34" charset="0"/>
              </a:rPr>
              <a:t>urunler</a:t>
            </a:r>
            <a:r>
              <a:rPr lang="tr-TR" sz="2000" dirty="0" smtClean="0">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WHERE</a:t>
            </a:r>
            <a:r>
              <a:rPr lang="tr-TR" sz="2000" dirty="0" smtClean="0">
                <a:latin typeface="Arial" pitchFamily="34" charset="0"/>
                <a:ea typeface="Calibri" pitchFamily="34" charset="0"/>
                <a:cs typeface="Arial" pitchFamily="34" charset="0"/>
              </a:rPr>
              <a:t> </a:t>
            </a:r>
            <a:r>
              <a:rPr lang="tr-TR" sz="2000" dirty="0" err="1" smtClean="0">
                <a:latin typeface="Arial" pitchFamily="34" charset="0"/>
                <a:ea typeface="Calibri" pitchFamily="34" charset="0"/>
                <a:cs typeface="Arial" pitchFamily="34" charset="0"/>
              </a:rPr>
              <a:t>barkod</a:t>
            </a:r>
            <a:r>
              <a:rPr lang="tr-TR" sz="2000" dirty="0" smtClean="0">
                <a:latin typeface="Arial" pitchFamily="34" charset="0"/>
                <a:ea typeface="Calibri" pitchFamily="34" charset="0"/>
                <a:cs typeface="Arial" pitchFamily="34" charset="0"/>
              </a:rPr>
              <a:t> </a:t>
            </a:r>
            <a:r>
              <a:rPr lang="tr-TR" sz="2000" dirty="0" smtClean="0">
                <a:solidFill>
                  <a:srgbClr val="808080"/>
                </a:solidFill>
                <a:latin typeface="Arial" pitchFamily="34" charset="0"/>
                <a:ea typeface="Calibri" pitchFamily="34" charset="0"/>
                <a:cs typeface="Arial" pitchFamily="34" charset="0"/>
              </a:rPr>
              <a:t>NOT</a:t>
            </a:r>
            <a:r>
              <a:rPr lang="tr-TR" sz="2000" dirty="0" smtClean="0">
                <a:latin typeface="Arial" pitchFamily="34" charset="0"/>
                <a:ea typeface="Calibri" pitchFamily="34" charset="0"/>
                <a:cs typeface="Arial" pitchFamily="34" charset="0"/>
              </a:rPr>
              <a:t> </a:t>
            </a:r>
            <a:r>
              <a:rPr lang="tr-TR" sz="2000" dirty="0" smtClean="0">
                <a:solidFill>
                  <a:srgbClr val="808080"/>
                </a:solidFill>
                <a:latin typeface="Arial" pitchFamily="34" charset="0"/>
                <a:ea typeface="Calibri" pitchFamily="34" charset="0"/>
                <a:cs typeface="Arial" pitchFamily="34" charset="0"/>
              </a:rPr>
              <a:t>IN</a:t>
            </a:r>
            <a:r>
              <a:rPr lang="tr-TR" sz="2000" dirty="0" smtClean="0">
                <a:solidFill>
                  <a:srgbClr val="0000FF"/>
                </a:solidFill>
                <a:latin typeface="Arial" pitchFamily="34" charset="0"/>
                <a:ea typeface="Calibri" pitchFamily="34" charset="0"/>
                <a:cs typeface="Arial" pitchFamily="34" charset="0"/>
              </a:rPr>
              <a:t> </a:t>
            </a:r>
            <a:r>
              <a:rPr lang="tr-TR" sz="2000" dirty="0" smtClean="0">
                <a:solidFill>
                  <a:srgbClr val="808080"/>
                </a:solidFill>
                <a:latin typeface="Arial" pitchFamily="34" charset="0"/>
                <a:ea typeface="Calibri" pitchFamily="34" charset="0"/>
                <a:cs typeface="Arial" pitchFamily="34" charset="0"/>
              </a:rPr>
              <a:t>(</a:t>
            </a:r>
            <a:r>
              <a:rPr lang="tr-TR" sz="2000" dirty="0" smtClean="0">
                <a:solidFill>
                  <a:srgbClr val="0000FF"/>
                </a:solidFill>
                <a:latin typeface="Arial" pitchFamily="34" charset="0"/>
                <a:ea typeface="Calibri" pitchFamily="34" charset="0"/>
                <a:cs typeface="Arial" pitchFamily="34" charset="0"/>
              </a:rPr>
              <a:t>SELECT</a:t>
            </a:r>
            <a:r>
              <a:rPr lang="tr-TR" sz="2000" dirty="0" smtClean="0">
                <a:latin typeface="Arial" pitchFamily="34" charset="0"/>
                <a:ea typeface="Calibri" pitchFamily="34" charset="0"/>
                <a:cs typeface="Arial" pitchFamily="34" charset="0"/>
              </a:rPr>
              <a:t> </a:t>
            </a:r>
            <a:r>
              <a:rPr lang="tr-TR" sz="2000" dirty="0" err="1" smtClean="0">
                <a:latin typeface="Arial" pitchFamily="34" charset="0"/>
                <a:ea typeface="Calibri" pitchFamily="34" charset="0"/>
                <a:cs typeface="Arial" pitchFamily="34" charset="0"/>
              </a:rPr>
              <a:t>barkod</a:t>
            </a:r>
            <a:r>
              <a:rPr lang="tr-TR" sz="2000" dirty="0" smtClean="0">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FROM</a:t>
            </a:r>
            <a:r>
              <a:rPr lang="tr-TR" sz="2000" dirty="0" smtClean="0">
                <a:latin typeface="Arial" pitchFamily="34" charset="0"/>
                <a:ea typeface="Calibri" pitchFamily="34" charset="0"/>
                <a:cs typeface="Arial" pitchFamily="34" charset="0"/>
              </a:rPr>
              <a:t> </a:t>
            </a:r>
            <a:r>
              <a:rPr lang="tr-TR" sz="2000" dirty="0" err="1" smtClean="0">
                <a:latin typeface="Arial" pitchFamily="34" charset="0"/>
                <a:ea typeface="Calibri" pitchFamily="34" charset="0"/>
                <a:cs typeface="Arial" pitchFamily="34" charset="0"/>
              </a:rPr>
              <a:t>urunsatis</a:t>
            </a:r>
            <a:r>
              <a:rPr lang="tr-TR" sz="2000" dirty="0" smtClean="0">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WHERE</a:t>
            </a:r>
            <a:r>
              <a:rPr lang="tr-TR" sz="2000" dirty="0" smtClean="0">
                <a:latin typeface="Arial" pitchFamily="34" charset="0"/>
                <a:ea typeface="Calibri" pitchFamily="34" charset="0"/>
                <a:cs typeface="Arial" pitchFamily="34" charset="0"/>
              </a:rPr>
              <a:t> </a:t>
            </a:r>
            <a:r>
              <a:rPr lang="tr-TR" sz="2000" dirty="0" smtClean="0">
                <a:solidFill>
                  <a:srgbClr val="FF00FF"/>
                </a:solidFill>
                <a:latin typeface="Arial" pitchFamily="34" charset="0"/>
                <a:ea typeface="Calibri" pitchFamily="34" charset="0"/>
                <a:cs typeface="Arial" pitchFamily="34" charset="0"/>
              </a:rPr>
              <a:t>DATEDIFF</a:t>
            </a:r>
            <a:r>
              <a:rPr lang="tr-TR" sz="2000" dirty="0" smtClean="0">
                <a:solidFill>
                  <a:srgbClr val="808080"/>
                </a:solidFill>
                <a:latin typeface="Arial" pitchFamily="34" charset="0"/>
                <a:ea typeface="Calibri" pitchFamily="34" charset="0"/>
                <a:cs typeface="Arial" pitchFamily="34" charset="0"/>
              </a:rPr>
              <a:t>(</a:t>
            </a:r>
            <a:r>
              <a:rPr lang="tr-TR" sz="2000" dirty="0" err="1" smtClean="0">
                <a:latin typeface="Arial" pitchFamily="34" charset="0"/>
                <a:ea typeface="Calibri" pitchFamily="34" charset="0"/>
                <a:cs typeface="Arial" pitchFamily="34" charset="0"/>
              </a:rPr>
              <a:t>dd</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 tarih</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 </a:t>
            </a:r>
            <a:r>
              <a:rPr lang="tr-TR" sz="2000" dirty="0" smtClean="0">
                <a:solidFill>
                  <a:srgbClr val="FF00FF"/>
                </a:solidFill>
                <a:latin typeface="Arial" pitchFamily="34" charset="0"/>
                <a:ea typeface="Calibri" pitchFamily="34" charset="0"/>
                <a:cs typeface="Arial" pitchFamily="34" charset="0"/>
              </a:rPr>
              <a:t>GETDATE</a:t>
            </a:r>
            <a:r>
              <a:rPr lang="tr-TR" sz="2000" dirty="0" smtClean="0">
                <a:solidFill>
                  <a:srgbClr val="808080"/>
                </a:solidFill>
                <a:latin typeface="Arial" pitchFamily="34" charset="0"/>
                <a:ea typeface="Calibri" pitchFamily="34" charset="0"/>
                <a:cs typeface="Arial" pitchFamily="34" charset="0"/>
              </a:rPr>
              <a:t>())&lt;=</a:t>
            </a:r>
            <a:r>
              <a:rPr lang="tr-TR" sz="2000" dirty="0" smtClean="0">
                <a:latin typeface="Arial" pitchFamily="34" charset="0"/>
                <a:ea typeface="Calibri" pitchFamily="34" charset="0"/>
                <a:cs typeface="Arial" pitchFamily="34" charset="0"/>
              </a:rPr>
              <a:t>30</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 sorgusunun işlevini yazınız.</a:t>
            </a:r>
          </a:p>
          <a:p>
            <a:pPr marL="0" lvl="0" indent="449263" fontAlgn="base">
              <a:spcBef>
                <a:spcPct val="0"/>
              </a:spcBef>
              <a:spcAft>
                <a:spcPct val="0"/>
              </a:spcAft>
              <a:buClrTx/>
              <a:buSzTx/>
              <a:buNone/>
            </a:pPr>
            <a:endParaRPr lang="tr-TR" sz="8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sz="2000" dirty="0" smtClean="0">
                <a:latin typeface="Arial" pitchFamily="34" charset="0"/>
                <a:ea typeface="Calibri" pitchFamily="34" charset="0"/>
                <a:cs typeface="Arial" pitchFamily="34" charset="0"/>
              </a:rPr>
              <a:t>1 ay içerisinde satılmayan ürünleri listeler.</a:t>
            </a:r>
          </a:p>
          <a:p>
            <a:pPr marL="0" lvl="0" indent="449263" eaLnBrk="0" fontAlgn="base" hangingPunct="0">
              <a:spcBef>
                <a:spcPct val="0"/>
              </a:spcBef>
              <a:spcAft>
                <a:spcPct val="0"/>
              </a:spcAft>
              <a:buClrTx/>
              <a:buSzTx/>
              <a:buNone/>
            </a:pPr>
            <a:endParaRPr lang="tr-TR" sz="8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sz="2000" b="1" dirty="0" smtClean="0">
                <a:solidFill>
                  <a:srgbClr val="C00000"/>
                </a:solidFill>
                <a:latin typeface="Arial" pitchFamily="34" charset="0"/>
                <a:ea typeface="Calibri" pitchFamily="34" charset="0"/>
                <a:cs typeface="Arial" pitchFamily="34" charset="0"/>
              </a:rPr>
              <a:t>Örnek: </a:t>
            </a:r>
            <a:r>
              <a:rPr lang="tr-TR" sz="2000" dirty="0" smtClean="0">
                <a:latin typeface="Arial" pitchFamily="34" charset="0"/>
                <a:ea typeface="Calibri" pitchFamily="34" charset="0"/>
                <a:cs typeface="Arial" pitchFamily="34" charset="0"/>
              </a:rPr>
              <a:t>bölüm kodu 531 ve 532 olan öğrencilerin adını ve soyadını veren sorguyu yazınız. (Okul projesi)</a:t>
            </a: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sz="2000" dirty="0" smtClean="0">
                <a:solidFill>
                  <a:srgbClr val="0000FF"/>
                </a:solidFill>
                <a:latin typeface="Arial" pitchFamily="34" charset="0"/>
                <a:ea typeface="Calibri" pitchFamily="34" charset="0"/>
                <a:cs typeface="Arial" pitchFamily="34" charset="0"/>
              </a:rPr>
              <a:t>select</a:t>
            </a:r>
            <a:r>
              <a:rPr lang="tr-TR" sz="2000" dirty="0" smtClean="0">
                <a:latin typeface="Arial" pitchFamily="34" charset="0"/>
                <a:ea typeface="Calibri" pitchFamily="34" charset="0"/>
                <a:cs typeface="Arial" pitchFamily="34" charset="0"/>
              </a:rPr>
              <a:t> adi</a:t>
            </a:r>
            <a:r>
              <a:rPr lang="tr-TR" sz="2000" dirty="0" smtClean="0">
                <a:solidFill>
                  <a:srgbClr val="808080"/>
                </a:solidFill>
                <a:latin typeface="Arial" pitchFamily="34" charset="0"/>
                <a:ea typeface="Calibri" pitchFamily="34" charset="0"/>
                <a:cs typeface="Arial" pitchFamily="34" charset="0"/>
              </a:rPr>
              <a:t>,</a:t>
            </a:r>
            <a:r>
              <a:rPr lang="tr-TR" sz="2000" dirty="0" err="1" smtClean="0">
                <a:latin typeface="Arial" pitchFamily="34" charset="0"/>
                <a:ea typeface="Calibri" pitchFamily="34" charset="0"/>
                <a:cs typeface="Arial" pitchFamily="34" charset="0"/>
              </a:rPr>
              <a:t>soyadi</a:t>
            </a:r>
            <a:r>
              <a:rPr lang="tr-TR" sz="2000" dirty="0" smtClean="0">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from</a:t>
            </a:r>
            <a:r>
              <a:rPr lang="tr-TR" sz="2000" dirty="0" smtClean="0">
                <a:latin typeface="Arial" pitchFamily="34" charset="0"/>
                <a:ea typeface="Calibri" pitchFamily="34" charset="0"/>
                <a:cs typeface="Arial" pitchFamily="34" charset="0"/>
              </a:rPr>
              <a:t> </a:t>
            </a:r>
            <a:r>
              <a:rPr lang="tr-TR" sz="2000" dirty="0" err="1" smtClean="0">
                <a:latin typeface="Arial" pitchFamily="34" charset="0"/>
                <a:ea typeface="Calibri" pitchFamily="34" charset="0"/>
                <a:cs typeface="Arial" pitchFamily="34" charset="0"/>
              </a:rPr>
              <a:t>ogrenci</a:t>
            </a:r>
            <a:r>
              <a:rPr lang="tr-TR" sz="2000" dirty="0" smtClean="0">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where</a:t>
            </a:r>
            <a:r>
              <a:rPr lang="tr-TR" sz="2000" dirty="0" smtClean="0">
                <a:latin typeface="Arial" pitchFamily="34" charset="0"/>
                <a:ea typeface="Calibri" pitchFamily="34" charset="0"/>
                <a:cs typeface="Arial" pitchFamily="34" charset="0"/>
              </a:rPr>
              <a:t> </a:t>
            </a:r>
            <a:r>
              <a:rPr lang="tr-TR" sz="2000" dirty="0" err="1" smtClean="0">
                <a:latin typeface="Arial" pitchFamily="34" charset="0"/>
                <a:ea typeface="Calibri" pitchFamily="34" charset="0"/>
                <a:cs typeface="Arial" pitchFamily="34" charset="0"/>
              </a:rPr>
              <a:t>bolkod</a:t>
            </a:r>
            <a:r>
              <a:rPr lang="tr-TR" sz="2000" dirty="0" smtClean="0">
                <a:latin typeface="Arial" pitchFamily="34" charset="0"/>
                <a:ea typeface="Calibri" pitchFamily="34" charset="0"/>
                <a:cs typeface="Arial" pitchFamily="34" charset="0"/>
              </a:rPr>
              <a:t> </a:t>
            </a:r>
            <a:r>
              <a:rPr lang="tr-TR" sz="2000" dirty="0" smtClean="0">
                <a:solidFill>
                  <a:srgbClr val="808080"/>
                </a:solidFill>
                <a:latin typeface="Arial" pitchFamily="34" charset="0"/>
                <a:ea typeface="Calibri" pitchFamily="34" charset="0"/>
                <a:cs typeface="Arial" pitchFamily="34" charset="0"/>
              </a:rPr>
              <a:t>in(</a:t>
            </a:r>
            <a:r>
              <a:rPr lang="tr-TR" sz="2000" dirty="0" smtClean="0">
                <a:latin typeface="Arial" pitchFamily="34" charset="0"/>
                <a:ea typeface="Calibri" pitchFamily="34" charset="0"/>
                <a:cs typeface="Arial" pitchFamily="34" charset="0"/>
              </a:rPr>
              <a:t>531</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532</a:t>
            </a:r>
            <a:r>
              <a:rPr lang="tr-TR" sz="2000" dirty="0" smtClean="0">
                <a:solidFill>
                  <a:srgbClr val="808080"/>
                </a:solidFill>
                <a:latin typeface="Arial" pitchFamily="34" charset="0"/>
                <a:ea typeface="Calibri" pitchFamily="34" charset="0"/>
                <a:cs typeface="Arial" pitchFamily="34" charset="0"/>
              </a:rPr>
              <a:t>)</a:t>
            </a:r>
          </a:p>
          <a:p>
            <a:pPr marL="0" lvl="0" indent="449263" eaLnBrk="0" fontAlgn="base" hangingPunct="0">
              <a:spcBef>
                <a:spcPct val="0"/>
              </a:spcBef>
              <a:spcAft>
                <a:spcPct val="0"/>
              </a:spcAft>
              <a:buClrTx/>
              <a:buSzTx/>
              <a:buNone/>
            </a:pPr>
            <a:endParaRPr lang="tr-TR" sz="2000" dirty="0" smtClean="0">
              <a:solidFill>
                <a:srgbClr val="808080"/>
              </a:solidFill>
              <a:latin typeface="Arial" pitchFamily="34" charset="0"/>
              <a:cs typeface="Arial" pitchFamily="34" charset="0"/>
            </a:endParaRPr>
          </a:p>
          <a:p>
            <a:pPr marL="0" lvl="0" indent="449263" eaLnBrk="0" fontAlgn="base" hangingPunct="0">
              <a:spcBef>
                <a:spcPct val="0"/>
              </a:spcBef>
              <a:spcAft>
                <a:spcPct val="0"/>
              </a:spcAft>
              <a:buClrTx/>
              <a:buSzTx/>
              <a:buNone/>
            </a:pPr>
            <a:endParaRPr lang="tr-TR" sz="2000" dirty="0" smtClean="0">
              <a:solidFill>
                <a:srgbClr val="808080"/>
              </a:solidFill>
              <a:latin typeface="Arial" pitchFamily="34" charset="0"/>
              <a:cs typeface="Arial" pitchFamily="34" charset="0"/>
            </a:endParaRPr>
          </a:p>
          <a:p>
            <a:pPr marL="0" lvl="0" indent="449263" eaLnBrk="0" fontAlgn="base" hangingPunct="0">
              <a:spcBef>
                <a:spcPct val="0"/>
              </a:spcBef>
              <a:spcAft>
                <a:spcPct val="0"/>
              </a:spcAft>
              <a:buClrTx/>
              <a:buSzTx/>
              <a:buNone/>
            </a:pPr>
            <a:endParaRPr lang="tr-TR" sz="2000" dirty="0" smtClean="0">
              <a:solidFill>
                <a:srgbClr val="808080"/>
              </a:solidFill>
              <a:latin typeface="Arial" pitchFamily="34" charset="0"/>
              <a:cs typeface="Arial" pitchFamily="34" charset="0"/>
            </a:endParaRPr>
          </a:p>
          <a:p>
            <a:pPr marL="0" lvl="0" indent="449263" eaLnBrk="0" fontAlgn="base" hangingPunct="0">
              <a:spcBef>
                <a:spcPct val="0"/>
              </a:spcBef>
              <a:spcAft>
                <a:spcPct val="0"/>
              </a:spcAft>
              <a:buClrTx/>
              <a:buSzTx/>
              <a:buNone/>
            </a:pPr>
            <a:endParaRPr lang="tr-TR" sz="2000" dirty="0" smtClean="0">
              <a:solidFill>
                <a:srgbClr val="808080"/>
              </a:solidFill>
              <a:latin typeface="Arial" pitchFamily="34" charset="0"/>
              <a:cs typeface="Arial" pitchFamily="34" charset="0"/>
            </a:endParaRPr>
          </a:p>
          <a:p>
            <a:pPr marL="0" lvl="0" indent="449263" algn="just" fontAlgn="base">
              <a:spcBef>
                <a:spcPct val="0"/>
              </a:spcBef>
              <a:spcAft>
                <a:spcPct val="0"/>
              </a:spcAft>
              <a:buClrTx/>
              <a:buSzTx/>
              <a:buNone/>
            </a:pPr>
            <a:r>
              <a:rPr lang="tr-TR" sz="2000" b="1" dirty="0" smtClean="0">
                <a:solidFill>
                  <a:srgbClr val="C00000"/>
                </a:solidFill>
                <a:latin typeface="Arial" pitchFamily="34" charset="0"/>
                <a:ea typeface="Calibri" pitchFamily="34" charset="0"/>
                <a:cs typeface="Arial" pitchFamily="34" charset="0"/>
              </a:rPr>
              <a:t>Örnek: </a:t>
            </a:r>
            <a:r>
              <a:rPr lang="tr-TR" sz="2000" dirty="0" smtClean="0">
                <a:latin typeface="Arial" pitchFamily="34" charset="0"/>
                <a:ea typeface="Calibri" pitchFamily="34" charset="0"/>
                <a:cs typeface="Arial" pitchFamily="34" charset="0"/>
              </a:rPr>
              <a:t>Optik kodu 421 ve 433 olan derslerden notları açıklanan öğrencilerin numarasını bulan sorguyu yazınız. (Okul projesi)</a:t>
            </a: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dirty="0" smtClean="0">
                <a:solidFill>
                  <a:srgbClr val="0000FF"/>
                </a:solidFill>
                <a:latin typeface="Arial" pitchFamily="34" charset="0"/>
                <a:ea typeface="Calibri" pitchFamily="34" charset="0"/>
                <a:cs typeface="Arial" pitchFamily="34" charset="0"/>
              </a:rPr>
              <a:t>select</a:t>
            </a:r>
            <a:r>
              <a:rPr lang="tr-TR" sz="2000" dirty="0" smtClean="0">
                <a:latin typeface="Arial" pitchFamily="34" charset="0"/>
                <a:ea typeface="Calibri" pitchFamily="34" charset="0"/>
                <a:cs typeface="Arial" pitchFamily="34" charset="0"/>
              </a:rPr>
              <a:t> </a:t>
            </a:r>
            <a:r>
              <a:rPr lang="tr-TR" sz="2000" dirty="0" err="1" smtClean="0">
                <a:solidFill>
                  <a:srgbClr val="0000FF"/>
                </a:solidFill>
                <a:latin typeface="Arial" pitchFamily="34" charset="0"/>
                <a:ea typeface="Calibri" pitchFamily="34" charset="0"/>
                <a:cs typeface="Arial" pitchFamily="34" charset="0"/>
              </a:rPr>
              <a:t>distinct</a:t>
            </a:r>
            <a:r>
              <a:rPr lang="tr-TR" sz="2000" dirty="0" smtClean="0">
                <a:solidFill>
                  <a:srgbClr val="808080"/>
                </a:solidFill>
                <a:latin typeface="Arial" pitchFamily="34" charset="0"/>
                <a:ea typeface="Calibri" pitchFamily="34" charset="0"/>
                <a:cs typeface="Arial" pitchFamily="34" charset="0"/>
              </a:rPr>
              <a:t>(</a:t>
            </a:r>
            <a:r>
              <a:rPr lang="tr-TR" sz="2000" dirty="0" smtClean="0">
                <a:solidFill>
                  <a:srgbClr val="0000FF"/>
                </a:solidFill>
                <a:latin typeface="Arial" pitchFamily="34" charset="0"/>
                <a:ea typeface="Calibri" pitchFamily="34" charset="0"/>
                <a:cs typeface="Arial" pitchFamily="34" charset="0"/>
              </a:rPr>
              <a:t>no</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from</a:t>
            </a:r>
            <a:r>
              <a:rPr lang="tr-TR" sz="2000" dirty="0" smtClean="0">
                <a:latin typeface="Arial" pitchFamily="34" charset="0"/>
                <a:ea typeface="Calibri" pitchFamily="34" charset="0"/>
                <a:cs typeface="Arial" pitchFamily="34" charset="0"/>
              </a:rPr>
              <a:t> notlar </a:t>
            </a:r>
            <a:r>
              <a:rPr lang="tr-TR" sz="2000" dirty="0" smtClean="0">
                <a:solidFill>
                  <a:srgbClr val="0000FF"/>
                </a:solidFill>
                <a:latin typeface="Arial" pitchFamily="34" charset="0"/>
                <a:ea typeface="Calibri" pitchFamily="34" charset="0"/>
                <a:cs typeface="Arial" pitchFamily="34" charset="0"/>
              </a:rPr>
              <a:t>where</a:t>
            </a:r>
            <a:r>
              <a:rPr lang="tr-TR" sz="2000" dirty="0" smtClean="0">
                <a:latin typeface="Arial" pitchFamily="34" charset="0"/>
                <a:ea typeface="Calibri" pitchFamily="34" charset="0"/>
                <a:cs typeface="Arial" pitchFamily="34" charset="0"/>
              </a:rPr>
              <a:t> op_kod </a:t>
            </a:r>
            <a:r>
              <a:rPr lang="tr-TR" sz="2000" dirty="0" smtClean="0">
                <a:solidFill>
                  <a:srgbClr val="808080"/>
                </a:solidFill>
                <a:latin typeface="Arial" pitchFamily="34" charset="0"/>
                <a:ea typeface="Calibri" pitchFamily="34" charset="0"/>
                <a:cs typeface="Arial" pitchFamily="34" charset="0"/>
              </a:rPr>
              <a:t>in(</a:t>
            </a:r>
            <a:r>
              <a:rPr lang="tr-TR" sz="2000" dirty="0" smtClean="0">
                <a:latin typeface="Arial" pitchFamily="34" charset="0"/>
                <a:ea typeface="Calibri" pitchFamily="34" charset="0"/>
                <a:cs typeface="Arial" pitchFamily="34" charset="0"/>
              </a:rPr>
              <a:t>421</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433</a:t>
            </a:r>
            <a:r>
              <a:rPr lang="tr-TR" sz="2000" dirty="0" smtClean="0">
                <a:solidFill>
                  <a:srgbClr val="808080"/>
                </a:solidFill>
                <a:latin typeface="Arial" pitchFamily="34" charset="0"/>
                <a:ea typeface="Calibri" pitchFamily="34" charset="0"/>
                <a:cs typeface="Arial" pitchFamily="34" charset="0"/>
              </a:rPr>
              <a:t>)</a:t>
            </a: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pPr>
            <a:endParaRPr lang="tr-TR" sz="2000" dirty="0">
              <a:latin typeface="Arial" pitchFamily="34" charset="0"/>
              <a:cs typeface="Arial" pitchFamily="34" charset="0"/>
            </a:endParaRPr>
          </a:p>
        </p:txBody>
      </p:sp>
      <p:sp>
        <p:nvSpPr>
          <p:cNvPr id="59394" name="Rectangle 2"/>
          <p:cNvSpPr>
            <a:spLocks noChangeArrowheads="1"/>
          </p:cNvSpPr>
          <p:nvPr/>
        </p:nvSpPr>
        <p:spPr bwMode="auto">
          <a:xfrm>
            <a:off x="0" y="-17621"/>
            <a:ext cx="638636" cy="492443"/>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49263" algn="l" defTabSz="914400" rtl="0" eaLnBrk="1" fontAlgn="base" latinLnBrk="0" hangingPunct="1">
              <a:lnSpc>
                <a:spcPct val="100000"/>
              </a:lnSpc>
              <a:spcBef>
                <a:spcPct val="0"/>
              </a:spcBef>
              <a:spcAft>
                <a:spcPct val="0"/>
              </a:spcAft>
              <a:buClrTx/>
              <a:buSzTx/>
              <a:buFontTx/>
              <a:buNone/>
              <a:tabLst/>
            </a:pPr>
            <a:endParaRPr kumimoji="0" lang="tr-TR"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49263" algn="l" defTabSz="914400" rtl="0" eaLnBrk="0" fontAlgn="base" latinLnBrk="0" hangingPunct="0">
              <a:lnSpc>
                <a:spcPct val="100000"/>
              </a:lnSpc>
              <a:spcBef>
                <a:spcPct val="0"/>
              </a:spcBef>
              <a:spcAft>
                <a:spcPct val="0"/>
              </a:spcAft>
              <a:buClrTx/>
              <a:buSzTx/>
              <a:buFontTx/>
              <a:buNone/>
              <a:tabLst/>
            </a:pPr>
            <a:endParaRPr kumimoji="0" lang="tr-TR"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9393" name="Resim 1"/>
          <p:cNvPicPr>
            <a:picLocks noChangeAspect="1" noChangeArrowheads="1"/>
          </p:cNvPicPr>
          <p:nvPr/>
        </p:nvPicPr>
        <p:blipFill>
          <a:blip r:embed="rId2" cstate="print"/>
          <a:srcRect/>
          <a:stretch>
            <a:fillRect/>
          </a:stretch>
        </p:blipFill>
        <p:spPr bwMode="auto">
          <a:xfrm>
            <a:off x="827584" y="2852936"/>
            <a:ext cx="2304256" cy="1152128"/>
          </a:xfrm>
          <a:prstGeom prst="rect">
            <a:avLst/>
          </a:prstGeom>
          <a:noFill/>
        </p:spPr>
      </p:pic>
      <p:pic>
        <p:nvPicPr>
          <p:cNvPr id="59395" name="Picture 3" descr="Ekran Alıntısı"/>
          <p:cNvPicPr>
            <a:picLocks noChangeAspect="1" noChangeArrowheads="1"/>
          </p:cNvPicPr>
          <p:nvPr/>
        </p:nvPicPr>
        <p:blipFill>
          <a:blip r:embed="rId3" cstate="print"/>
          <a:srcRect/>
          <a:stretch>
            <a:fillRect/>
          </a:stretch>
        </p:blipFill>
        <p:spPr bwMode="auto">
          <a:xfrm>
            <a:off x="899592" y="5013176"/>
            <a:ext cx="1872208" cy="1271688"/>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39552" y="260648"/>
            <a:ext cx="8183880" cy="763528"/>
          </a:xfrm>
        </p:spPr>
        <p:txBody>
          <a:bodyPr>
            <a:normAutofit/>
          </a:bodyPr>
          <a:lstStyle/>
          <a:p>
            <a:r>
              <a:rPr lang="tr-TR" sz="3200" dirty="0" smtClean="0"/>
              <a:t>6.5.9.ANY SÖZCÜĞÜ</a:t>
            </a:r>
            <a:endParaRPr lang="tr-TR" sz="3200" dirty="0"/>
          </a:p>
        </p:txBody>
      </p:sp>
      <p:sp>
        <p:nvSpPr>
          <p:cNvPr id="3" name="2 İçerik Yer Tutucusu"/>
          <p:cNvSpPr>
            <a:spLocks noGrp="1"/>
          </p:cNvSpPr>
          <p:nvPr>
            <p:ph idx="1"/>
          </p:nvPr>
        </p:nvSpPr>
        <p:spPr>
          <a:xfrm>
            <a:off x="395536" y="1340768"/>
            <a:ext cx="8280920" cy="4536504"/>
          </a:xfrm>
        </p:spPr>
        <p:style>
          <a:lnRef idx="2">
            <a:schemeClr val="accent6"/>
          </a:lnRef>
          <a:fillRef idx="1">
            <a:schemeClr val="lt1"/>
          </a:fillRef>
          <a:effectRef idx="0">
            <a:schemeClr val="accent6"/>
          </a:effectRef>
          <a:fontRef idx="minor">
            <a:schemeClr val="dk1"/>
          </a:fontRef>
        </p:style>
        <p:txBody>
          <a:bodyPr>
            <a:normAutofit/>
          </a:bodyPr>
          <a:lstStyle/>
          <a:p>
            <a:pPr marL="0" lvl="0" indent="449263" algn="just" fontAlgn="base">
              <a:spcBef>
                <a:spcPct val="0"/>
              </a:spcBef>
              <a:spcAft>
                <a:spcPct val="0"/>
              </a:spcAft>
              <a:buClrTx/>
              <a:buSzTx/>
              <a:buNone/>
            </a:pPr>
            <a:r>
              <a:rPr lang="tr-TR" sz="2000" dirty="0" smtClean="0">
                <a:latin typeface="Arial" pitchFamily="34" charset="0"/>
                <a:ea typeface="Calibri" pitchFamily="34" charset="0"/>
                <a:cs typeface="Arial" pitchFamily="34" charset="0"/>
              </a:rPr>
              <a:t>Aşağıdaki örnek soru çerçevesinde bu sözcüğün SELECT komutu içindeki etkisi açıklanacaktır.</a:t>
            </a:r>
          </a:p>
          <a:p>
            <a:pPr marL="0" lvl="0" indent="449263" algn="just" fontAlgn="base">
              <a:spcBef>
                <a:spcPct val="0"/>
              </a:spcBef>
              <a:spcAft>
                <a:spcPct val="0"/>
              </a:spcAft>
              <a:buClrTx/>
              <a:buSzTx/>
              <a:buNone/>
            </a:pP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b="1" dirty="0" smtClean="0">
                <a:solidFill>
                  <a:srgbClr val="C00000"/>
                </a:solidFill>
                <a:latin typeface="Arial" pitchFamily="34" charset="0"/>
                <a:ea typeface="Calibri" pitchFamily="34" charset="0"/>
                <a:cs typeface="Arial" pitchFamily="34" charset="0"/>
              </a:rPr>
              <a:t>Örnek:</a:t>
            </a:r>
            <a:r>
              <a:rPr lang="tr-TR" sz="2000" dirty="0" smtClean="0">
                <a:solidFill>
                  <a:srgbClr val="C00000"/>
                </a:solidFill>
                <a:latin typeface="Arial" pitchFamily="34" charset="0"/>
                <a:ea typeface="Calibri" pitchFamily="34" charset="0"/>
                <a:cs typeface="Arial" pitchFamily="34" charset="0"/>
              </a:rPr>
              <a:t> </a:t>
            </a:r>
            <a:r>
              <a:rPr lang="tr-TR" sz="2000" dirty="0" smtClean="0">
                <a:latin typeface="Arial" pitchFamily="34" charset="0"/>
                <a:ea typeface="Calibri" pitchFamily="34" charset="0"/>
                <a:cs typeface="Arial" pitchFamily="34" charset="0"/>
              </a:rPr>
              <a:t>Satış bölümünde çalışan personel her hangi birinden daha düşük maaş alan ve mühendislik bölümünde çalışan kişileri listeleyiniz.</a:t>
            </a:r>
            <a:r>
              <a:rPr lang="tr-TR" sz="2000" b="1" dirty="0" smtClean="0">
                <a:latin typeface="Arial" pitchFamily="34" charset="0"/>
                <a:ea typeface="Calibri" pitchFamily="34" charset="0"/>
                <a:cs typeface="Arial" pitchFamily="34" charset="0"/>
              </a:rPr>
              <a:t>	</a:t>
            </a: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dirty="0" smtClean="0">
                <a:solidFill>
                  <a:srgbClr val="0000FF"/>
                </a:solidFill>
                <a:latin typeface="Arial" pitchFamily="34" charset="0"/>
                <a:ea typeface="Calibri" pitchFamily="34" charset="0"/>
                <a:cs typeface="Arial" pitchFamily="34" charset="0"/>
              </a:rPr>
              <a:t>SELECT</a:t>
            </a:r>
            <a:r>
              <a:rPr lang="tr-TR" sz="2000" dirty="0" smtClean="0">
                <a:latin typeface="Arial" pitchFamily="34" charset="0"/>
                <a:ea typeface="Calibri" pitchFamily="34" charset="0"/>
                <a:cs typeface="Arial" pitchFamily="34" charset="0"/>
              </a:rPr>
              <a:t> </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FROM</a:t>
            </a:r>
            <a:r>
              <a:rPr lang="tr-TR" sz="2000" dirty="0" smtClean="0">
                <a:latin typeface="Arial" pitchFamily="34" charset="0"/>
                <a:ea typeface="Calibri" pitchFamily="34" charset="0"/>
                <a:cs typeface="Arial" pitchFamily="34" charset="0"/>
              </a:rPr>
              <a:t> Personel </a:t>
            </a:r>
            <a:r>
              <a:rPr lang="tr-TR" sz="2000" dirty="0" smtClean="0">
                <a:solidFill>
                  <a:srgbClr val="0000FF"/>
                </a:solidFill>
                <a:latin typeface="Arial" pitchFamily="34" charset="0"/>
                <a:ea typeface="Calibri" pitchFamily="34" charset="0"/>
                <a:cs typeface="Arial" pitchFamily="34" charset="0"/>
              </a:rPr>
              <a:t>WHERE</a:t>
            </a:r>
            <a:r>
              <a:rPr lang="tr-TR" sz="2000" dirty="0" smtClean="0">
                <a:latin typeface="Arial" pitchFamily="34" charset="0"/>
                <a:ea typeface="Calibri" pitchFamily="34" charset="0"/>
                <a:cs typeface="Arial" pitchFamily="34" charset="0"/>
              </a:rPr>
              <a:t> maas</a:t>
            </a:r>
            <a:r>
              <a:rPr lang="tr-TR" sz="2000" dirty="0" smtClean="0">
                <a:solidFill>
                  <a:srgbClr val="808080"/>
                </a:solidFill>
                <a:latin typeface="Arial" pitchFamily="34" charset="0"/>
                <a:ea typeface="Calibri" pitchFamily="34" charset="0"/>
                <a:cs typeface="Arial" pitchFamily="34" charset="0"/>
              </a:rPr>
              <a:t>&lt;ANY(</a:t>
            </a:r>
            <a:r>
              <a:rPr lang="tr-TR" sz="2000" dirty="0" smtClean="0">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SELECT</a:t>
            </a:r>
            <a:r>
              <a:rPr lang="tr-TR" sz="2000" dirty="0" smtClean="0">
                <a:latin typeface="Arial" pitchFamily="34" charset="0"/>
                <a:ea typeface="Calibri" pitchFamily="34" charset="0"/>
                <a:cs typeface="Arial" pitchFamily="34" charset="0"/>
              </a:rPr>
              <a:t> maas </a:t>
            </a:r>
            <a:r>
              <a:rPr lang="tr-TR" sz="2000" dirty="0" smtClean="0">
                <a:solidFill>
                  <a:srgbClr val="0000FF"/>
                </a:solidFill>
                <a:latin typeface="Arial" pitchFamily="34" charset="0"/>
                <a:ea typeface="Calibri" pitchFamily="34" charset="0"/>
                <a:cs typeface="Arial" pitchFamily="34" charset="0"/>
              </a:rPr>
              <a:t>FROM</a:t>
            </a:r>
            <a:r>
              <a:rPr lang="tr-TR" sz="2000" dirty="0" smtClean="0">
                <a:latin typeface="Arial" pitchFamily="34" charset="0"/>
                <a:ea typeface="Calibri" pitchFamily="34" charset="0"/>
                <a:cs typeface="Arial" pitchFamily="34" charset="0"/>
              </a:rPr>
              <a:t> Personel </a:t>
            </a:r>
            <a:r>
              <a:rPr lang="tr-TR" sz="2000" dirty="0" smtClean="0">
                <a:solidFill>
                  <a:srgbClr val="0000FF"/>
                </a:solidFill>
                <a:latin typeface="Arial" pitchFamily="34" charset="0"/>
                <a:ea typeface="Calibri" pitchFamily="34" charset="0"/>
                <a:cs typeface="Arial" pitchFamily="34" charset="0"/>
              </a:rPr>
              <a:t>WHERE</a:t>
            </a:r>
            <a:r>
              <a:rPr lang="tr-TR" sz="2000" dirty="0" smtClean="0">
                <a:latin typeface="Arial" pitchFamily="34" charset="0"/>
                <a:ea typeface="Calibri" pitchFamily="34" charset="0"/>
                <a:cs typeface="Arial" pitchFamily="34" charset="0"/>
              </a:rPr>
              <a:t> bol_no</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2 </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 </a:t>
            </a:r>
            <a:r>
              <a:rPr lang="tr-TR" sz="2000" dirty="0" smtClean="0">
                <a:solidFill>
                  <a:srgbClr val="808080"/>
                </a:solidFill>
                <a:latin typeface="Arial" pitchFamily="34" charset="0"/>
                <a:ea typeface="Calibri" pitchFamily="34" charset="0"/>
                <a:cs typeface="Arial" pitchFamily="34" charset="0"/>
              </a:rPr>
              <a:t>AND</a:t>
            </a:r>
            <a:r>
              <a:rPr lang="tr-TR" sz="2000" dirty="0" smtClean="0">
                <a:latin typeface="Arial" pitchFamily="34" charset="0"/>
                <a:ea typeface="Calibri" pitchFamily="34" charset="0"/>
                <a:cs typeface="Arial" pitchFamily="34" charset="0"/>
              </a:rPr>
              <a:t> bol_no</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1</a:t>
            </a:r>
          </a:p>
          <a:p>
            <a:pPr marL="0" lvl="0" indent="449263" algn="just" eaLnBrk="0" fontAlgn="base" hangingPunct="0">
              <a:spcBef>
                <a:spcPct val="0"/>
              </a:spcBef>
              <a:spcAft>
                <a:spcPct val="0"/>
              </a:spcAft>
              <a:buClrTx/>
              <a:buSzTx/>
              <a:buNone/>
            </a:pP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dirty="0" smtClean="0">
                <a:latin typeface="Arial" pitchFamily="34" charset="0"/>
                <a:ea typeface="Calibri" pitchFamily="34" charset="0"/>
                <a:cs typeface="Arial" pitchFamily="34" charset="0"/>
              </a:rPr>
              <a:t>Bu çözümün eşdeğeri olan ifade ise şöyledir.</a:t>
            </a:r>
          </a:p>
          <a:p>
            <a:pPr marL="0" lvl="0" indent="449263" algn="just" eaLnBrk="0" fontAlgn="base" hangingPunct="0">
              <a:spcBef>
                <a:spcPct val="0"/>
              </a:spcBef>
              <a:spcAft>
                <a:spcPct val="0"/>
              </a:spcAft>
              <a:buClrTx/>
              <a:buSzTx/>
              <a:buNone/>
            </a:pP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dirty="0" smtClean="0">
                <a:solidFill>
                  <a:srgbClr val="0000FF"/>
                </a:solidFill>
                <a:latin typeface="Arial" pitchFamily="34" charset="0"/>
                <a:ea typeface="Calibri" pitchFamily="34" charset="0"/>
                <a:cs typeface="Arial" pitchFamily="34" charset="0"/>
              </a:rPr>
              <a:t>SELECT</a:t>
            </a:r>
            <a:r>
              <a:rPr lang="tr-TR" sz="2000" dirty="0" smtClean="0">
                <a:latin typeface="Arial" pitchFamily="34" charset="0"/>
                <a:ea typeface="Calibri" pitchFamily="34" charset="0"/>
                <a:cs typeface="Arial" pitchFamily="34" charset="0"/>
              </a:rPr>
              <a:t> </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FROM</a:t>
            </a:r>
            <a:r>
              <a:rPr lang="tr-TR" sz="2000" dirty="0" smtClean="0">
                <a:latin typeface="Arial" pitchFamily="34" charset="0"/>
                <a:ea typeface="Calibri" pitchFamily="34" charset="0"/>
                <a:cs typeface="Arial" pitchFamily="34" charset="0"/>
              </a:rPr>
              <a:t> Personel </a:t>
            </a:r>
            <a:r>
              <a:rPr lang="tr-TR" sz="2000" dirty="0" smtClean="0">
                <a:solidFill>
                  <a:srgbClr val="0000FF"/>
                </a:solidFill>
                <a:latin typeface="Arial" pitchFamily="34" charset="0"/>
                <a:ea typeface="Calibri" pitchFamily="34" charset="0"/>
                <a:cs typeface="Arial" pitchFamily="34" charset="0"/>
              </a:rPr>
              <a:t>WHERE</a:t>
            </a:r>
            <a:r>
              <a:rPr lang="tr-TR" sz="2000" dirty="0" smtClean="0">
                <a:latin typeface="Arial" pitchFamily="34" charset="0"/>
                <a:ea typeface="Calibri" pitchFamily="34" charset="0"/>
                <a:cs typeface="Arial" pitchFamily="34" charset="0"/>
              </a:rPr>
              <a:t> maas</a:t>
            </a:r>
            <a:r>
              <a:rPr lang="tr-TR" sz="2000" dirty="0" smtClean="0">
                <a:solidFill>
                  <a:srgbClr val="808080"/>
                </a:solidFill>
                <a:latin typeface="Arial" pitchFamily="34" charset="0"/>
                <a:ea typeface="Calibri" pitchFamily="34" charset="0"/>
                <a:cs typeface="Arial" pitchFamily="34" charset="0"/>
              </a:rPr>
              <a:t>&lt;(</a:t>
            </a:r>
            <a:r>
              <a:rPr lang="tr-TR" sz="2000" dirty="0" smtClean="0">
                <a:solidFill>
                  <a:srgbClr val="0000FF"/>
                </a:solidFill>
                <a:latin typeface="Arial" pitchFamily="34" charset="0"/>
                <a:ea typeface="Calibri" pitchFamily="34" charset="0"/>
                <a:cs typeface="Arial" pitchFamily="34" charset="0"/>
              </a:rPr>
              <a:t>SELECT</a:t>
            </a:r>
            <a:r>
              <a:rPr lang="tr-TR" sz="2000" dirty="0" smtClean="0">
                <a:latin typeface="Arial" pitchFamily="34" charset="0"/>
                <a:ea typeface="Calibri" pitchFamily="34" charset="0"/>
                <a:cs typeface="Arial" pitchFamily="34" charset="0"/>
              </a:rPr>
              <a:t> </a:t>
            </a:r>
            <a:r>
              <a:rPr lang="tr-TR" sz="2000" dirty="0" smtClean="0">
                <a:solidFill>
                  <a:srgbClr val="FF00FF"/>
                </a:solidFill>
                <a:latin typeface="Arial" pitchFamily="34" charset="0"/>
                <a:ea typeface="Calibri" pitchFamily="34" charset="0"/>
                <a:cs typeface="Arial" pitchFamily="34" charset="0"/>
              </a:rPr>
              <a:t>MAX</a:t>
            </a:r>
            <a:r>
              <a:rPr lang="tr-TR" sz="2000" dirty="0" smtClean="0">
                <a:solidFill>
                  <a:srgbClr val="0000FF"/>
                </a:solidFill>
                <a:latin typeface="Arial" pitchFamily="34" charset="0"/>
                <a:ea typeface="Calibri" pitchFamily="34" charset="0"/>
                <a:cs typeface="Arial" pitchFamily="34" charset="0"/>
              </a:rPr>
              <a:t> </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maas</a:t>
            </a:r>
            <a:r>
              <a:rPr lang="tr-TR" sz="2000" dirty="0" smtClean="0">
                <a:solidFill>
                  <a:srgbClr val="808080"/>
                </a:solidFill>
                <a:latin typeface="Arial" pitchFamily="34" charset="0"/>
                <a:ea typeface="Calibri" pitchFamily="34" charset="0"/>
                <a:cs typeface="Arial" pitchFamily="34" charset="0"/>
              </a:rPr>
              <a:t>)</a:t>
            </a:r>
            <a:r>
              <a:rPr lang="tr-TR" sz="2000" dirty="0" smtClean="0">
                <a:solidFill>
                  <a:srgbClr val="0000FF"/>
                </a:solidFill>
                <a:latin typeface="Arial" pitchFamily="34" charset="0"/>
                <a:ea typeface="Calibri" pitchFamily="34" charset="0"/>
                <a:cs typeface="Arial" pitchFamily="34" charset="0"/>
              </a:rPr>
              <a:t>FROM</a:t>
            </a:r>
            <a:r>
              <a:rPr lang="tr-TR" sz="2000" dirty="0" smtClean="0">
                <a:latin typeface="Arial" pitchFamily="34" charset="0"/>
                <a:ea typeface="Calibri" pitchFamily="34" charset="0"/>
                <a:cs typeface="Arial" pitchFamily="34" charset="0"/>
              </a:rPr>
              <a:t> Personel </a:t>
            </a:r>
            <a:r>
              <a:rPr lang="tr-TR" sz="2000" dirty="0" smtClean="0">
                <a:solidFill>
                  <a:srgbClr val="0000FF"/>
                </a:solidFill>
                <a:latin typeface="Arial" pitchFamily="34" charset="0"/>
                <a:ea typeface="Calibri" pitchFamily="34" charset="0"/>
                <a:cs typeface="Arial" pitchFamily="34" charset="0"/>
              </a:rPr>
              <a:t>WHERE</a:t>
            </a:r>
            <a:r>
              <a:rPr lang="tr-TR" sz="2000" dirty="0" smtClean="0">
                <a:latin typeface="Arial" pitchFamily="34" charset="0"/>
                <a:ea typeface="Calibri" pitchFamily="34" charset="0"/>
                <a:cs typeface="Arial" pitchFamily="34" charset="0"/>
              </a:rPr>
              <a:t> bol_no</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2</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 </a:t>
            </a:r>
            <a:r>
              <a:rPr lang="tr-TR" sz="2000" dirty="0" smtClean="0">
                <a:solidFill>
                  <a:srgbClr val="808080"/>
                </a:solidFill>
                <a:latin typeface="Arial" pitchFamily="34" charset="0"/>
                <a:ea typeface="Calibri" pitchFamily="34" charset="0"/>
                <a:cs typeface="Arial" pitchFamily="34" charset="0"/>
              </a:rPr>
              <a:t>AND</a:t>
            </a:r>
            <a:r>
              <a:rPr lang="tr-TR" sz="2000" dirty="0" smtClean="0">
                <a:latin typeface="Arial" pitchFamily="34" charset="0"/>
                <a:ea typeface="Calibri" pitchFamily="34" charset="0"/>
                <a:cs typeface="Arial" pitchFamily="34" charset="0"/>
              </a:rPr>
              <a:t> bol_no</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1 </a:t>
            </a:r>
            <a:endParaRPr lang="tr-TR" sz="2000" dirty="0" smtClean="0">
              <a:latin typeface="Arial" pitchFamily="34" charset="0"/>
              <a:cs typeface="Arial" pitchFamily="34" charset="0"/>
            </a:endParaRPr>
          </a:p>
          <a:p>
            <a:endParaRPr lang="tr-TR"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251520" y="809328"/>
            <a:ext cx="8424936" cy="4707904"/>
          </a:xfrm>
          <a:solidFill>
            <a:schemeClr val="bg1"/>
          </a:solidFill>
        </p:spPr>
        <p:txBody>
          <a:bodyPr>
            <a:noAutofit/>
          </a:bodyPr>
          <a:lstStyle/>
          <a:p>
            <a:r>
              <a:rPr lang="tr-TR" sz="2000" dirty="0" smtClean="0">
                <a:latin typeface="Arial" pitchFamily="34" charset="0"/>
                <a:cs typeface="Arial" pitchFamily="34" charset="0"/>
              </a:rPr>
              <a:t>Burada satış bölümü kodu 2 ve mühendislik bölümü kodu ise 1 olarak kabul edilmiştir. İkinci çözüm ifadesinden de kolayca anlaşılacağı gibi, iç içe SELECT ifadesinde, içteki SELECT sorgulaması sonucu, ikinci bölümde (Satış) çalışan personel içinde en yüksek maaş alan kişi maaşı bulunmakta, dıştaki SELECT ise, mühendislik bölümünde, bu maaştan düşük olan maaşa sahip kişileri listelemektedir. Buradaki düşünce tarzı şöyledir: Mühendislik bölümünde çalışan ve satış bölümündeki en yüksek maaştan düşük maaş alan kişi “SATIŞ BÖLÜMÜNDEKİ HERHANGİ BİR MAAŞ’TAN DÜŞÜK OLMA” koşulunu sağlayacaktır. Eğer mühendislik bölümündeki kişi maaşı, satış bölümündeki en yüksek maaştan daha yüksek olsa (veya ona eşit olsa) doğal olarak bu koşul sağlanmayacaktı.</a:t>
            </a:r>
          </a:p>
          <a:p>
            <a:endParaRPr lang="tr-TR" sz="2000" dirty="0" smtClean="0">
              <a:latin typeface="Arial" pitchFamily="34" charset="0"/>
              <a:cs typeface="Arial" pitchFamily="34" charset="0"/>
            </a:endParaRPr>
          </a:p>
          <a:p>
            <a:endParaRPr lang="tr-TR" sz="2000" dirty="0" smtClean="0">
              <a:latin typeface="Arial" pitchFamily="34" charset="0"/>
              <a:cs typeface="Arial" pitchFamily="34" charset="0"/>
            </a:endParaRPr>
          </a:p>
          <a:p>
            <a:endParaRPr lang="tr-TR"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251520" y="116632"/>
            <a:ext cx="8640960" cy="6408712"/>
          </a:xfrm>
          <a:solidFill>
            <a:schemeClr val="bg1"/>
          </a:solidFill>
        </p:spPr>
        <p:txBody>
          <a:bodyPr>
            <a:normAutofit fontScale="92500" lnSpcReduction="10000"/>
          </a:bodyPr>
          <a:lstStyle/>
          <a:p>
            <a:pPr marL="0" indent="0" algn="just" fontAlgn="base">
              <a:spcBef>
                <a:spcPct val="0"/>
              </a:spcBef>
              <a:spcAft>
                <a:spcPct val="0"/>
              </a:spcAft>
              <a:buClrTx/>
              <a:buSzTx/>
              <a:buNone/>
            </a:pPr>
            <a:r>
              <a:rPr lang="tr-TR" sz="2200" dirty="0" smtClean="0">
                <a:latin typeface="Arial" pitchFamily="34" charset="0"/>
                <a:ea typeface="Calibri" pitchFamily="34" charset="0"/>
                <a:cs typeface="Arial" pitchFamily="34" charset="0"/>
              </a:rPr>
              <a:t>Personel tablosu aşağıdaki verileri içeriyorsa,</a:t>
            </a:r>
            <a:endParaRPr lang="tr-TR" sz="2200" dirty="0" smtClean="0">
              <a:latin typeface="Arial" pitchFamily="34" charset="0"/>
              <a:cs typeface="Arial" pitchFamily="34" charset="0"/>
            </a:endParaRPr>
          </a:p>
          <a:p>
            <a:pPr marL="0" lvl="0" indent="0" algn="just" fontAlgn="base">
              <a:spcBef>
                <a:spcPct val="0"/>
              </a:spcBef>
              <a:spcAft>
                <a:spcPct val="0"/>
              </a:spcAft>
              <a:buClrTx/>
              <a:buSzTx/>
              <a:buNone/>
            </a:pPr>
            <a:endParaRPr lang="tr-TR" sz="2000" dirty="0" smtClean="0">
              <a:latin typeface="Arial" pitchFamily="34" charset="0"/>
              <a:ea typeface="Calibri" pitchFamily="34" charset="0"/>
              <a:cs typeface="Arial" pitchFamily="34" charset="0"/>
            </a:endParaRPr>
          </a:p>
          <a:p>
            <a:pPr marL="0" lvl="0" indent="0" algn="just" fontAlgn="base">
              <a:spcBef>
                <a:spcPct val="0"/>
              </a:spcBef>
              <a:spcAft>
                <a:spcPct val="0"/>
              </a:spcAft>
              <a:buClrTx/>
              <a:buSzTx/>
              <a:buNone/>
            </a:pPr>
            <a:endParaRPr lang="tr-TR" sz="2000" dirty="0" smtClean="0">
              <a:latin typeface="Arial" pitchFamily="34" charset="0"/>
              <a:ea typeface="Calibri" pitchFamily="34" charset="0"/>
              <a:cs typeface="Arial" pitchFamily="34" charset="0"/>
            </a:endParaRPr>
          </a:p>
          <a:p>
            <a:pPr marL="0" lvl="0" indent="0" algn="just" fontAlgn="base">
              <a:spcBef>
                <a:spcPct val="0"/>
              </a:spcBef>
              <a:spcAft>
                <a:spcPct val="0"/>
              </a:spcAft>
              <a:buClrTx/>
              <a:buSzTx/>
              <a:buNone/>
            </a:pPr>
            <a:endParaRPr lang="tr-TR" sz="2000" dirty="0" smtClean="0">
              <a:latin typeface="Arial" pitchFamily="34" charset="0"/>
              <a:ea typeface="Calibri" pitchFamily="34" charset="0"/>
              <a:cs typeface="Arial" pitchFamily="34" charset="0"/>
            </a:endParaRPr>
          </a:p>
          <a:p>
            <a:pPr marL="0" lvl="0" indent="0" algn="just" fontAlgn="base">
              <a:spcBef>
                <a:spcPct val="0"/>
              </a:spcBef>
              <a:spcAft>
                <a:spcPct val="0"/>
              </a:spcAft>
              <a:buClrTx/>
              <a:buSzTx/>
              <a:buNone/>
            </a:pPr>
            <a:endParaRPr lang="tr-TR" sz="2000" dirty="0" smtClean="0">
              <a:latin typeface="Arial" pitchFamily="34" charset="0"/>
              <a:ea typeface="Calibri" pitchFamily="34" charset="0"/>
              <a:cs typeface="Arial" pitchFamily="34" charset="0"/>
            </a:endParaRPr>
          </a:p>
          <a:p>
            <a:pPr marL="0" lvl="0" indent="0" algn="just" fontAlgn="base">
              <a:spcBef>
                <a:spcPct val="0"/>
              </a:spcBef>
              <a:spcAft>
                <a:spcPct val="0"/>
              </a:spcAft>
              <a:buClrTx/>
              <a:buSzTx/>
              <a:buNone/>
            </a:pPr>
            <a:endParaRPr lang="tr-TR" sz="2000" dirty="0" smtClean="0">
              <a:latin typeface="Arial" pitchFamily="34" charset="0"/>
              <a:ea typeface="Calibri" pitchFamily="34" charset="0"/>
              <a:cs typeface="Arial" pitchFamily="34" charset="0"/>
            </a:endParaRPr>
          </a:p>
          <a:p>
            <a:pPr marL="0" lvl="0" indent="0" algn="just" fontAlgn="base">
              <a:spcBef>
                <a:spcPct val="0"/>
              </a:spcBef>
              <a:spcAft>
                <a:spcPct val="0"/>
              </a:spcAft>
              <a:buClrTx/>
              <a:buSzTx/>
              <a:buNone/>
            </a:pPr>
            <a:endParaRPr lang="tr-TR" sz="2000" dirty="0" smtClean="0">
              <a:latin typeface="Arial" pitchFamily="34" charset="0"/>
              <a:ea typeface="Calibri" pitchFamily="34" charset="0"/>
              <a:cs typeface="Arial" pitchFamily="34" charset="0"/>
            </a:endParaRPr>
          </a:p>
          <a:p>
            <a:pPr marL="0" lvl="0" indent="0" algn="just" fontAlgn="base">
              <a:spcBef>
                <a:spcPct val="0"/>
              </a:spcBef>
              <a:spcAft>
                <a:spcPct val="0"/>
              </a:spcAft>
              <a:buClrTx/>
              <a:buSzTx/>
              <a:buNone/>
            </a:pPr>
            <a:endParaRPr lang="tr-TR" sz="2000" dirty="0" smtClean="0">
              <a:latin typeface="Arial" pitchFamily="34" charset="0"/>
              <a:ea typeface="Calibri" pitchFamily="34" charset="0"/>
              <a:cs typeface="Arial" pitchFamily="34" charset="0"/>
            </a:endParaRPr>
          </a:p>
          <a:p>
            <a:pPr marL="0" lvl="0" indent="0" algn="just" fontAlgn="base">
              <a:spcBef>
                <a:spcPct val="0"/>
              </a:spcBef>
              <a:spcAft>
                <a:spcPct val="0"/>
              </a:spcAft>
              <a:buClrTx/>
              <a:buSzTx/>
              <a:buNone/>
            </a:pPr>
            <a:endParaRPr lang="tr-TR" sz="2000" dirty="0" smtClean="0">
              <a:latin typeface="Arial" pitchFamily="34" charset="0"/>
              <a:ea typeface="Calibri" pitchFamily="34" charset="0"/>
              <a:cs typeface="Arial" pitchFamily="34" charset="0"/>
            </a:endParaRPr>
          </a:p>
          <a:p>
            <a:pPr marL="0" lvl="0" indent="0" algn="just" fontAlgn="base">
              <a:spcBef>
                <a:spcPct val="0"/>
              </a:spcBef>
              <a:spcAft>
                <a:spcPct val="0"/>
              </a:spcAft>
              <a:buClrTx/>
              <a:buSzTx/>
              <a:buNone/>
            </a:pPr>
            <a:endParaRPr lang="tr-TR" sz="2000" dirty="0" smtClean="0">
              <a:latin typeface="Arial" pitchFamily="34" charset="0"/>
              <a:ea typeface="Calibri" pitchFamily="34" charset="0"/>
              <a:cs typeface="Arial" pitchFamily="34" charset="0"/>
            </a:endParaRPr>
          </a:p>
          <a:p>
            <a:pPr marL="0" lvl="0" indent="0" algn="just" fontAlgn="base">
              <a:spcBef>
                <a:spcPct val="0"/>
              </a:spcBef>
              <a:spcAft>
                <a:spcPct val="0"/>
              </a:spcAft>
              <a:buClrTx/>
              <a:buSzTx/>
              <a:buNone/>
            </a:pPr>
            <a:endParaRPr lang="tr-TR" sz="2200" dirty="0" smtClean="0">
              <a:latin typeface="Arial" pitchFamily="34" charset="0"/>
              <a:ea typeface="Calibri" pitchFamily="34" charset="0"/>
              <a:cs typeface="Arial" pitchFamily="34" charset="0"/>
            </a:endParaRPr>
          </a:p>
          <a:p>
            <a:pPr marL="0" lvl="0" indent="0" algn="just" fontAlgn="base">
              <a:spcBef>
                <a:spcPct val="0"/>
              </a:spcBef>
              <a:spcAft>
                <a:spcPct val="0"/>
              </a:spcAft>
              <a:buClrTx/>
              <a:buSzTx/>
              <a:buNone/>
            </a:pPr>
            <a:r>
              <a:rPr lang="tr-TR" sz="2200" dirty="0" smtClean="0">
                <a:latin typeface="Arial" pitchFamily="34" charset="0"/>
                <a:ea typeface="Calibri" pitchFamily="34" charset="0"/>
                <a:cs typeface="Arial" pitchFamily="34" charset="0"/>
              </a:rPr>
              <a:t>Yukarıdaki </a:t>
            </a:r>
            <a:r>
              <a:rPr lang="tr-TR" sz="2200" dirty="0" smtClean="0">
                <a:latin typeface="Arial" pitchFamily="34" charset="0"/>
                <a:ea typeface="Calibri" pitchFamily="34" charset="0"/>
                <a:cs typeface="Arial" pitchFamily="34" charset="0"/>
              </a:rPr>
              <a:t>SELECT komutları sonucu (ANY ile ya da eşdeğeri ile)</a:t>
            </a:r>
            <a:r>
              <a:rPr lang="tr-TR" sz="2200" dirty="0" smtClean="0">
                <a:latin typeface="Arial" pitchFamily="34" charset="0"/>
                <a:cs typeface="Arial" pitchFamily="34" charset="0"/>
              </a:rPr>
              <a:t>  </a:t>
            </a:r>
            <a:r>
              <a:rPr lang="tr-TR" sz="2200" dirty="0" smtClean="0">
                <a:latin typeface="Arial" pitchFamily="34" charset="0"/>
                <a:ea typeface="Calibri" pitchFamily="34" charset="0"/>
                <a:cs typeface="Arial" pitchFamily="34" charset="0"/>
              </a:rPr>
              <a:t>tablosu elde edilecektir.</a:t>
            </a:r>
            <a:endParaRPr lang="tr-TR" sz="2200" dirty="0" smtClean="0">
              <a:latin typeface="Arial" pitchFamily="34" charset="0"/>
              <a:cs typeface="Arial" pitchFamily="34" charset="0"/>
            </a:endParaRPr>
          </a:p>
          <a:p>
            <a:endParaRPr lang="tr-TR" sz="2000" dirty="0" smtClean="0">
              <a:latin typeface="Arial" pitchFamily="34" charset="0"/>
              <a:cs typeface="Arial" pitchFamily="34" charset="0"/>
            </a:endParaRPr>
          </a:p>
          <a:p>
            <a:endParaRPr lang="tr-TR" sz="2000" dirty="0" smtClean="0">
              <a:latin typeface="Arial" pitchFamily="34" charset="0"/>
              <a:cs typeface="Arial" pitchFamily="34" charset="0"/>
            </a:endParaRPr>
          </a:p>
          <a:p>
            <a:pPr marL="0" lvl="0" indent="449263" algn="just" fontAlgn="base">
              <a:spcBef>
                <a:spcPct val="0"/>
              </a:spcBef>
              <a:spcAft>
                <a:spcPct val="0"/>
              </a:spcAft>
              <a:buClrTx/>
              <a:buSzTx/>
              <a:buNone/>
            </a:pPr>
            <a:endParaRPr lang="tr-TR" sz="2000" dirty="0" smtClean="0">
              <a:latin typeface="Arial" pitchFamily="34" charset="0"/>
              <a:ea typeface="Calibri" pitchFamily="34" charset="0"/>
              <a:cs typeface="Arial" pitchFamily="34" charset="0"/>
            </a:endParaRPr>
          </a:p>
          <a:p>
            <a:pPr marL="0" lvl="0" indent="449263" algn="just" fontAlgn="base">
              <a:spcBef>
                <a:spcPct val="0"/>
              </a:spcBef>
              <a:spcAft>
                <a:spcPct val="0"/>
              </a:spcAft>
              <a:buClrTx/>
              <a:buSzTx/>
              <a:buNone/>
            </a:pPr>
            <a:endParaRPr lang="tr-TR" sz="2000" dirty="0" smtClean="0">
              <a:latin typeface="Arial" pitchFamily="34" charset="0"/>
              <a:ea typeface="Calibri" pitchFamily="34" charset="0"/>
              <a:cs typeface="Arial" pitchFamily="34" charset="0"/>
            </a:endParaRPr>
          </a:p>
          <a:p>
            <a:pPr marL="0" lvl="0" indent="449263" algn="just" fontAlgn="base">
              <a:spcBef>
                <a:spcPct val="0"/>
              </a:spcBef>
              <a:spcAft>
                <a:spcPct val="0"/>
              </a:spcAft>
              <a:buClrTx/>
              <a:buSzTx/>
              <a:buNone/>
            </a:pPr>
            <a:endParaRPr lang="tr-TR" sz="2200" dirty="0" smtClean="0">
              <a:latin typeface="Arial" pitchFamily="34" charset="0"/>
              <a:ea typeface="Calibri" pitchFamily="34" charset="0"/>
              <a:cs typeface="Arial" pitchFamily="34" charset="0"/>
            </a:endParaRPr>
          </a:p>
          <a:p>
            <a:pPr marL="0" lvl="0" indent="449263" algn="just" fontAlgn="base">
              <a:spcBef>
                <a:spcPct val="0"/>
              </a:spcBef>
              <a:spcAft>
                <a:spcPct val="0"/>
              </a:spcAft>
              <a:buClrTx/>
              <a:buSzTx/>
              <a:buNone/>
            </a:pPr>
            <a:r>
              <a:rPr lang="tr-TR" sz="2200" dirty="0" smtClean="0">
                <a:latin typeface="Arial" pitchFamily="34" charset="0"/>
                <a:ea typeface="Calibri" pitchFamily="34" charset="0"/>
                <a:cs typeface="Arial" pitchFamily="34" charset="0"/>
              </a:rPr>
              <a:t>ANY (her hangi bir) sözcüğü yerine, tamamen eşdeğeri olan SOME sözcüğü de kullanılabilir.</a:t>
            </a:r>
            <a:endParaRPr lang="tr-TR" sz="22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sz="2200" b="1" dirty="0" smtClean="0">
                <a:solidFill>
                  <a:srgbClr val="C00000"/>
                </a:solidFill>
                <a:latin typeface="Arial" pitchFamily="34" charset="0"/>
                <a:ea typeface="Calibri" pitchFamily="34" charset="0"/>
                <a:cs typeface="Arial" pitchFamily="34" charset="0"/>
              </a:rPr>
              <a:t>Örnek: </a:t>
            </a:r>
            <a:r>
              <a:rPr lang="tr-TR" sz="2200" dirty="0" smtClean="0">
                <a:solidFill>
                  <a:srgbClr val="0000FF"/>
                </a:solidFill>
                <a:latin typeface="Arial" pitchFamily="34" charset="0"/>
                <a:ea typeface="Calibri" pitchFamily="34" charset="0"/>
                <a:cs typeface="Arial" pitchFamily="34" charset="0"/>
              </a:rPr>
              <a:t>SELECT</a:t>
            </a:r>
            <a:r>
              <a:rPr lang="tr-TR" sz="2200" dirty="0" smtClean="0">
                <a:latin typeface="Arial" pitchFamily="34" charset="0"/>
                <a:ea typeface="Calibri" pitchFamily="34" charset="0"/>
                <a:cs typeface="Arial" pitchFamily="34" charset="0"/>
              </a:rPr>
              <a:t> </a:t>
            </a:r>
            <a:r>
              <a:rPr lang="tr-TR" sz="2200" dirty="0" smtClean="0">
                <a:solidFill>
                  <a:srgbClr val="808080"/>
                </a:solidFill>
                <a:latin typeface="Arial" pitchFamily="34" charset="0"/>
                <a:ea typeface="Calibri" pitchFamily="34" charset="0"/>
                <a:cs typeface="Arial" pitchFamily="34" charset="0"/>
              </a:rPr>
              <a:t>*</a:t>
            </a:r>
            <a:r>
              <a:rPr lang="tr-TR" sz="2200" dirty="0" smtClean="0">
                <a:latin typeface="Arial" pitchFamily="34" charset="0"/>
                <a:ea typeface="Calibri" pitchFamily="34" charset="0"/>
                <a:cs typeface="Arial" pitchFamily="34" charset="0"/>
              </a:rPr>
              <a:t> </a:t>
            </a:r>
            <a:r>
              <a:rPr lang="tr-TR" sz="2200" dirty="0" smtClean="0">
                <a:solidFill>
                  <a:srgbClr val="0000FF"/>
                </a:solidFill>
                <a:latin typeface="Arial" pitchFamily="34" charset="0"/>
                <a:ea typeface="Calibri" pitchFamily="34" charset="0"/>
                <a:cs typeface="Arial" pitchFamily="34" charset="0"/>
              </a:rPr>
              <a:t>FROM</a:t>
            </a:r>
            <a:r>
              <a:rPr lang="tr-TR" sz="2200" dirty="0" smtClean="0">
                <a:latin typeface="Arial" pitchFamily="34" charset="0"/>
                <a:ea typeface="Calibri" pitchFamily="34" charset="0"/>
                <a:cs typeface="Arial" pitchFamily="34" charset="0"/>
              </a:rPr>
              <a:t> notlar </a:t>
            </a:r>
            <a:r>
              <a:rPr lang="tr-TR" sz="2200" dirty="0" smtClean="0">
                <a:solidFill>
                  <a:srgbClr val="0000FF"/>
                </a:solidFill>
                <a:latin typeface="Arial" pitchFamily="34" charset="0"/>
                <a:ea typeface="Calibri" pitchFamily="34" charset="0"/>
                <a:cs typeface="Arial" pitchFamily="34" charset="0"/>
              </a:rPr>
              <a:t>WHERE</a:t>
            </a:r>
            <a:r>
              <a:rPr lang="tr-TR" sz="2200" dirty="0" smtClean="0">
                <a:latin typeface="Arial" pitchFamily="34" charset="0"/>
                <a:ea typeface="Calibri" pitchFamily="34" charset="0"/>
                <a:cs typeface="Arial" pitchFamily="34" charset="0"/>
              </a:rPr>
              <a:t> cinsiyet</a:t>
            </a:r>
            <a:r>
              <a:rPr lang="tr-TR" sz="2200" dirty="0" smtClean="0">
                <a:solidFill>
                  <a:srgbClr val="808080"/>
                </a:solidFill>
                <a:latin typeface="Arial" pitchFamily="34" charset="0"/>
                <a:ea typeface="Calibri" pitchFamily="34" charset="0"/>
                <a:cs typeface="Arial" pitchFamily="34" charset="0"/>
              </a:rPr>
              <a:t>=</a:t>
            </a:r>
            <a:r>
              <a:rPr lang="tr-TR" sz="2200" dirty="0" smtClean="0">
                <a:latin typeface="Arial" pitchFamily="34" charset="0"/>
                <a:ea typeface="Calibri" pitchFamily="34" charset="0"/>
                <a:cs typeface="Arial" pitchFamily="34" charset="0"/>
              </a:rPr>
              <a:t>’</a:t>
            </a:r>
            <a:r>
              <a:rPr lang="tr-TR" sz="2200" dirty="0" smtClean="0">
                <a:solidFill>
                  <a:srgbClr val="FF0000"/>
                </a:solidFill>
                <a:latin typeface="Arial" pitchFamily="34" charset="0"/>
                <a:ea typeface="Calibri" pitchFamily="34" charset="0"/>
                <a:cs typeface="Arial" pitchFamily="34" charset="0"/>
              </a:rPr>
              <a:t>Erkek</a:t>
            </a:r>
            <a:r>
              <a:rPr lang="tr-TR" sz="2200" dirty="0" smtClean="0">
                <a:latin typeface="Arial" pitchFamily="34" charset="0"/>
                <a:ea typeface="Calibri" pitchFamily="34" charset="0"/>
                <a:cs typeface="Arial" pitchFamily="34" charset="0"/>
              </a:rPr>
              <a:t>’ </a:t>
            </a:r>
            <a:r>
              <a:rPr lang="tr-TR" sz="2200" dirty="0" smtClean="0">
                <a:solidFill>
                  <a:srgbClr val="808080"/>
                </a:solidFill>
                <a:latin typeface="Arial" pitchFamily="34" charset="0"/>
                <a:ea typeface="Calibri" pitchFamily="34" charset="0"/>
                <a:cs typeface="Arial" pitchFamily="34" charset="0"/>
              </a:rPr>
              <a:t>AND</a:t>
            </a:r>
            <a:r>
              <a:rPr lang="tr-TR" sz="2200" dirty="0" smtClean="0">
                <a:latin typeface="Arial" pitchFamily="34" charset="0"/>
                <a:ea typeface="Calibri" pitchFamily="34" charset="0"/>
                <a:cs typeface="Arial" pitchFamily="34" charset="0"/>
              </a:rPr>
              <a:t> 	 </a:t>
            </a:r>
            <a:r>
              <a:rPr lang="tr-TR" sz="2200" dirty="0" err="1" smtClean="0">
                <a:latin typeface="Arial" pitchFamily="34" charset="0"/>
                <a:ea typeface="Calibri" pitchFamily="34" charset="0"/>
                <a:cs typeface="Arial" pitchFamily="34" charset="0"/>
              </a:rPr>
              <a:t>ort</a:t>
            </a:r>
            <a:r>
              <a:rPr lang="tr-TR" sz="2200" dirty="0" smtClean="0">
                <a:solidFill>
                  <a:srgbClr val="808080"/>
                </a:solidFill>
                <a:latin typeface="Arial" pitchFamily="34" charset="0"/>
                <a:ea typeface="Calibri" pitchFamily="34" charset="0"/>
                <a:cs typeface="Arial" pitchFamily="34" charset="0"/>
              </a:rPr>
              <a:t>&gt;ANY(</a:t>
            </a:r>
            <a:r>
              <a:rPr lang="tr-TR" sz="2200" dirty="0" smtClean="0">
                <a:solidFill>
                  <a:srgbClr val="0000FF"/>
                </a:solidFill>
                <a:latin typeface="Arial" pitchFamily="34" charset="0"/>
                <a:ea typeface="Calibri" pitchFamily="34" charset="0"/>
                <a:cs typeface="Arial" pitchFamily="34" charset="0"/>
              </a:rPr>
              <a:t>SELECT</a:t>
            </a:r>
            <a:r>
              <a:rPr lang="tr-TR" sz="2200" dirty="0" smtClean="0">
                <a:latin typeface="Arial" pitchFamily="34" charset="0"/>
                <a:ea typeface="Calibri" pitchFamily="34" charset="0"/>
                <a:cs typeface="Arial" pitchFamily="34" charset="0"/>
              </a:rPr>
              <a:t> </a:t>
            </a:r>
            <a:r>
              <a:rPr lang="tr-TR" sz="2200" dirty="0" err="1" smtClean="0">
                <a:latin typeface="Arial" pitchFamily="34" charset="0"/>
                <a:ea typeface="Calibri" pitchFamily="34" charset="0"/>
                <a:cs typeface="Arial" pitchFamily="34" charset="0"/>
              </a:rPr>
              <a:t>ort</a:t>
            </a:r>
            <a:r>
              <a:rPr lang="tr-TR" sz="2200" dirty="0" smtClean="0">
                <a:latin typeface="Arial" pitchFamily="34" charset="0"/>
                <a:ea typeface="Calibri" pitchFamily="34" charset="0"/>
                <a:cs typeface="Arial" pitchFamily="34" charset="0"/>
              </a:rPr>
              <a:t> </a:t>
            </a:r>
            <a:r>
              <a:rPr lang="tr-TR" sz="2200" dirty="0" smtClean="0">
                <a:solidFill>
                  <a:srgbClr val="0000FF"/>
                </a:solidFill>
                <a:latin typeface="Arial" pitchFamily="34" charset="0"/>
                <a:ea typeface="Calibri" pitchFamily="34" charset="0"/>
                <a:cs typeface="Arial" pitchFamily="34" charset="0"/>
              </a:rPr>
              <a:t>FROM</a:t>
            </a:r>
            <a:r>
              <a:rPr lang="tr-TR" sz="2200" dirty="0" smtClean="0">
                <a:latin typeface="Arial" pitchFamily="34" charset="0"/>
                <a:ea typeface="Calibri" pitchFamily="34" charset="0"/>
                <a:cs typeface="Arial" pitchFamily="34" charset="0"/>
              </a:rPr>
              <a:t> notlar </a:t>
            </a:r>
            <a:r>
              <a:rPr lang="tr-TR" sz="2200" dirty="0" smtClean="0">
                <a:solidFill>
                  <a:srgbClr val="0000FF"/>
                </a:solidFill>
                <a:latin typeface="Arial" pitchFamily="34" charset="0"/>
                <a:ea typeface="Calibri" pitchFamily="34" charset="0"/>
                <a:cs typeface="Arial" pitchFamily="34" charset="0"/>
              </a:rPr>
              <a:t>WHERE</a:t>
            </a:r>
            <a:r>
              <a:rPr lang="tr-TR" sz="2200" dirty="0" smtClean="0">
                <a:latin typeface="Arial" pitchFamily="34" charset="0"/>
                <a:ea typeface="Calibri" pitchFamily="34" charset="0"/>
                <a:cs typeface="Arial" pitchFamily="34" charset="0"/>
              </a:rPr>
              <a:t> cinsiyet</a:t>
            </a:r>
            <a:r>
              <a:rPr lang="tr-TR" sz="2200" dirty="0" smtClean="0">
                <a:solidFill>
                  <a:srgbClr val="808080"/>
                </a:solidFill>
                <a:latin typeface="Arial" pitchFamily="34" charset="0"/>
                <a:ea typeface="Calibri" pitchFamily="34" charset="0"/>
                <a:cs typeface="Arial" pitchFamily="34" charset="0"/>
              </a:rPr>
              <a:t>=</a:t>
            </a:r>
            <a:r>
              <a:rPr lang="tr-TR" sz="2200" dirty="0" smtClean="0">
                <a:latin typeface="Arial" pitchFamily="34" charset="0"/>
                <a:ea typeface="Calibri" pitchFamily="34" charset="0"/>
                <a:cs typeface="Arial" pitchFamily="34" charset="0"/>
              </a:rPr>
              <a:t>’</a:t>
            </a:r>
            <a:r>
              <a:rPr lang="tr-TR" sz="2200" dirty="0" smtClean="0">
                <a:solidFill>
                  <a:srgbClr val="FF0000"/>
                </a:solidFill>
                <a:latin typeface="Arial" pitchFamily="34" charset="0"/>
                <a:ea typeface="Calibri" pitchFamily="34" charset="0"/>
                <a:cs typeface="Arial" pitchFamily="34" charset="0"/>
              </a:rPr>
              <a:t>Bayan</a:t>
            </a:r>
            <a:r>
              <a:rPr lang="tr-TR" sz="2200" dirty="0" smtClean="0">
                <a:latin typeface="Arial" pitchFamily="34" charset="0"/>
                <a:ea typeface="Calibri" pitchFamily="34" charset="0"/>
                <a:cs typeface="Arial" pitchFamily="34" charset="0"/>
              </a:rPr>
              <a:t>’</a:t>
            </a:r>
            <a:r>
              <a:rPr lang="tr-TR" sz="2200" dirty="0" smtClean="0">
                <a:solidFill>
                  <a:srgbClr val="808080"/>
                </a:solidFill>
                <a:latin typeface="Arial" pitchFamily="34" charset="0"/>
                <a:ea typeface="Calibri" pitchFamily="34" charset="0"/>
                <a:cs typeface="Arial" pitchFamily="34" charset="0"/>
              </a:rPr>
              <a:t>)</a:t>
            </a:r>
            <a:r>
              <a:rPr lang="tr-TR" sz="2200" dirty="0" smtClean="0">
                <a:latin typeface="Arial" pitchFamily="34" charset="0"/>
                <a:ea typeface="Calibri" pitchFamily="34" charset="0"/>
                <a:cs typeface="Arial" pitchFamily="34" charset="0"/>
              </a:rPr>
              <a:t>  sorgusunun işlevini yazınız.</a:t>
            </a:r>
            <a:endParaRPr lang="tr-TR" sz="2200" dirty="0" smtClean="0">
              <a:latin typeface="Arial" pitchFamily="34" charset="0"/>
              <a:cs typeface="Arial" pitchFamily="34" charset="0"/>
            </a:endParaRPr>
          </a:p>
        </p:txBody>
      </p:sp>
      <p:graphicFrame>
        <p:nvGraphicFramePr>
          <p:cNvPr id="11" name="10 Tablo"/>
          <p:cNvGraphicFramePr>
            <a:graphicFrameLocks noGrp="1"/>
          </p:cNvGraphicFramePr>
          <p:nvPr/>
        </p:nvGraphicFramePr>
        <p:xfrm>
          <a:off x="467544" y="3645024"/>
          <a:ext cx="4516069" cy="1371600"/>
        </p:xfrm>
        <a:graphic>
          <a:graphicData uri="http://schemas.openxmlformats.org/drawingml/2006/table">
            <a:tbl>
              <a:tblPr/>
              <a:tblGrid>
                <a:gridCol w="617212"/>
                <a:gridCol w="771514"/>
                <a:gridCol w="812800"/>
                <a:gridCol w="771514"/>
                <a:gridCol w="925817"/>
                <a:gridCol w="617212"/>
              </a:tblGrid>
              <a:tr h="324075">
                <a:tc>
                  <a:txBody>
                    <a:bodyPr/>
                    <a:lstStyle/>
                    <a:p>
                      <a:pPr algn="l">
                        <a:lnSpc>
                          <a:spcPct val="150000"/>
                        </a:lnSpc>
                        <a:spcAft>
                          <a:spcPts val="0"/>
                        </a:spcAft>
                      </a:pPr>
                      <a:r>
                        <a:rPr lang="tr-TR" sz="1800" b="1" dirty="0">
                          <a:solidFill>
                            <a:srgbClr val="C00000"/>
                          </a:solidFill>
                          <a:latin typeface="Arial" pitchFamily="34" charset="0"/>
                          <a:ea typeface="Calibri"/>
                          <a:cs typeface="Arial" pitchFamily="34" charset="0"/>
                        </a:rPr>
                        <a:t>sicil</a:t>
                      </a:r>
                      <a:endParaRPr lang="tr-TR" sz="2000" b="1" dirty="0">
                        <a:solidFill>
                          <a:srgbClr val="C00000"/>
                        </a:solidFill>
                        <a:latin typeface="Arial" pitchFamily="34" charset="0"/>
                        <a:ea typeface="Calibri"/>
                        <a:cs typeface="Arial" pitchFamily="34"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l">
                        <a:lnSpc>
                          <a:spcPct val="150000"/>
                        </a:lnSpc>
                        <a:spcAft>
                          <a:spcPts val="0"/>
                        </a:spcAft>
                      </a:pPr>
                      <a:r>
                        <a:rPr lang="tr-TR" sz="1800" b="1" dirty="0">
                          <a:solidFill>
                            <a:srgbClr val="C00000"/>
                          </a:solidFill>
                          <a:latin typeface="Arial" pitchFamily="34" charset="0"/>
                          <a:ea typeface="Calibri"/>
                          <a:cs typeface="Arial" pitchFamily="34" charset="0"/>
                        </a:rPr>
                        <a:t>ad</a:t>
                      </a:r>
                      <a:endParaRPr lang="tr-TR" sz="2000" b="1" dirty="0">
                        <a:solidFill>
                          <a:srgbClr val="C00000"/>
                        </a:solidFill>
                        <a:latin typeface="Arial" pitchFamily="34" charset="0"/>
                        <a:ea typeface="Calibri"/>
                        <a:cs typeface="Arial" pitchFamily="34"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l">
                        <a:lnSpc>
                          <a:spcPct val="150000"/>
                        </a:lnSpc>
                        <a:spcAft>
                          <a:spcPts val="0"/>
                        </a:spcAft>
                      </a:pPr>
                      <a:r>
                        <a:rPr lang="tr-TR" sz="1800" b="1" dirty="0">
                          <a:solidFill>
                            <a:srgbClr val="C00000"/>
                          </a:solidFill>
                          <a:latin typeface="Arial" pitchFamily="34" charset="0"/>
                          <a:ea typeface="Calibri"/>
                          <a:cs typeface="Arial" pitchFamily="34" charset="0"/>
                        </a:rPr>
                        <a:t>soyad</a:t>
                      </a:r>
                      <a:endParaRPr lang="tr-TR" sz="2000" b="1" dirty="0">
                        <a:solidFill>
                          <a:srgbClr val="C00000"/>
                        </a:solidFill>
                        <a:latin typeface="Arial" pitchFamily="34" charset="0"/>
                        <a:ea typeface="Calibri"/>
                        <a:cs typeface="Arial" pitchFamily="34"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l">
                        <a:lnSpc>
                          <a:spcPct val="150000"/>
                        </a:lnSpc>
                        <a:spcAft>
                          <a:spcPts val="0"/>
                        </a:spcAft>
                      </a:pPr>
                      <a:r>
                        <a:rPr lang="tr-TR" sz="1600" b="1" dirty="0">
                          <a:solidFill>
                            <a:srgbClr val="C00000"/>
                          </a:solidFill>
                          <a:latin typeface="Arial" pitchFamily="34" charset="0"/>
                          <a:ea typeface="Calibri"/>
                          <a:cs typeface="Arial" pitchFamily="34" charset="0"/>
                        </a:rPr>
                        <a:t>bol_no</a:t>
                      </a:r>
                      <a:endParaRPr lang="tr-TR" sz="1800" b="1" dirty="0">
                        <a:solidFill>
                          <a:srgbClr val="C00000"/>
                        </a:solidFill>
                        <a:latin typeface="Arial" pitchFamily="34" charset="0"/>
                        <a:ea typeface="Calibri"/>
                        <a:cs typeface="Arial" pitchFamily="34"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l">
                        <a:lnSpc>
                          <a:spcPct val="150000"/>
                        </a:lnSpc>
                        <a:spcAft>
                          <a:spcPts val="0"/>
                        </a:spcAft>
                      </a:pPr>
                      <a:r>
                        <a:rPr lang="tr-TR" sz="1800" b="1" dirty="0">
                          <a:solidFill>
                            <a:srgbClr val="C00000"/>
                          </a:solidFill>
                          <a:latin typeface="Arial" pitchFamily="34" charset="0"/>
                          <a:ea typeface="Calibri"/>
                          <a:cs typeface="Arial" pitchFamily="34" charset="0"/>
                        </a:rPr>
                        <a:t>maas</a:t>
                      </a:r>
                      <a:endParaRPr lang="tr-TR" sz="2000" b="1" dirty="0">
                        <a:solidFill>
                          <a:srgbClr val="C00000"/>
                        </a:solidFill>
                        <a:latin typeface="Arial" pitchFamily="34" charset="0"/>
                        <a:ea typeface="Calibri"/>
                        <a:cs typeface="Arial" pitchFamily="34"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l">
                        <a:lnSpc>
                          <a:spcPct val="150000"/>
                        </a:lnSpc>
                        <a:spcAft>
                          <a:spcPts val="0"/>
                        </a:spcAft>
                      </a:pPr>
                      <a:r>
                        <a:rPr lang="tr-TR" sz="1400">
                          <a:latin typeface="Arial" pitchFamily="34" charset="0"/>
                          <a:ea typeface="Calibri"/>
                          <a:cs typeface="Arial" pitchFamily="34" charset="0"/>
                        </a:rPr>
                        <a:t>.......</a:t>
                      </a:r>
                      <a:endParaRPr lang="tr-TR" sz="1600">
                        <a:latin typeface="Arial" pitchFamily="34" charset="0"/>
                        <a:ea typeface="Calibri"/>
                        <a:cs typeface="Arial" pitchFamily="34"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r>
              <a:tr h="252015">
                <a:tc>
                  <a:txBody>
                    <a:bodyPr/>
                    <a:lstStyle/>
                    <a:p>
                      <a:pPr algn="l">
                        <a:lnSpc>
                          <a:spcPct val="150000"/>
                        </a:lnSpc>
                        <a:spcAft>
                          <a:spcPts val="0"/>
                        </a:spcAft>
                      </a:pPr>
                      <a:r>
                        <a:rPr lang="tr-TR" sz="1400">
                          <a:latin typeface="Arial" pitchFamily="34" charset="0"/>
                          <a:ea typeface="Calibri"/>
                          <a:cs typeface="Arial" pitchFamily="34" charset="0"/>
                        </a:rPr>
                        <a:t>117</a:t>
                      </a:r>
                      <a:endParaRPr lang="tr-TR" sz="1600">
                        <a:latin typeface="Arial" pitchFamily="34" charset="0"/>
                        <a:ea typeface="Calibri"/>
                        <a:cs typeface="Arial" pitchFamily="34"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l">
                        <a:lnSpc>
                          <a:spcPct val="150000"/>
                        </a:lnSpc>
                        <a:spcAft>
                          <a:spcPts val="0"/>
                        </a:spcAft>
                      </a:pPr>
                      <a:r>
                        <a:rPr lang="tr-TR" sz="1400" dirty="0">
                          <a:latin typeface="Arial" pitchFamily="34" charset="0"/>
                          <a:ea typeface="Calibri"/>
                          <a:cs typeface="Arial" pitchFamily="34" charset="0"/>
                        </a:rPr>
                        <a:t>Ali</a:t>
                      </a:r>
                      <a:endParaRPr lang="tr-TR" sz="1600" dirty="0">
                        <a:latin typeface="Arial" pitchFamily="34" charset="0"/>
                        <a:ea typeface="Calibri"/>
                        <a:cs typeface="Arial" pitchFamily="34"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l">
                        <a:lnSpc>
                          <a:spcPct val="150000"/>
                        </a:lnSpc>
                        <a:spcAft>
                          <a:spcPts val="0"/>
                        </a:spcAft>
                      </a:pPr>
                      <a:r>
                        <a:rPr lang="tr-TR" sz="1400">
                          <a:latin typeface="Arial" pitchFamily="34" charset="0"/>
                          <a:ea typeface="Calibri"/>
                          <a:cs typeface="Arial" pitchFamily="34" charset="0"/>
                        </a:rPr>
                        <a:t>Can</a:t>
                      </a:r>
                      <a:endParaRPr lang="tr-TR" sz="1600">
                        <a:latin typeface="Arial" pitchFamily="34" charset="0"/>
                        <a:ea typeface="Calibri"/>
                        <a:cs typeface="Arial" pitchFamily="34"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l">
                        <a:lnSpc>
                          <a:spcPct val="150000"/>
                        </a:lnSpc>
                        <a:spcAft>
                          <a:spcPts val="0"/>
                        </a:spcAft>
                      </a:pPr>
                      <a:r>
                        <a:rPr lang="tr-TR" sz="1400" dirty="0">
                          <a:latin typeface="Arial" pitchFamily="34" charset="0"/>
                          <a:ea typeface="Calibri"/>
                          <a:cs typeface="Arial" pitchFamily="34" charset="0"/>
                        </a:rPr>
                        <a:t>1</a:t>
                      </a:r>
                      <a:endParaRPr lang="tr-TR" sz="1600" dirty="0">
                        <a:latin typeface="Arial" pitchFamily="34" charset="0"/>
                        <a:ea typeface="Calibri"/>
                        <a:cs typeface="Arial" pitchFamily="34"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l">
                        <a:lnSpc>
                          <a:spcPct val="150000"/>
                        </a:lnSpc>
                        <a:spcAft>
                          <a:spcPts val="0"/>
                        </a:spcAft>
                      </a:pPr>
                      <a:r>
                        <a:rPr lang="tr-TR" sz="1400" dirty="0">
                          <a:latin typeface="Arial" pitchFamily="34" charset="0"/>
                          <a:ea typeface="Calibri"/>
                          <a:cs typeface="Arial" pitchFamily="34" charset="0"/>
                        </a:rPr>
                        <a:t>7000000</a:t>
                      </a:r>
                      <a:endParaRPr lang="tr-TR" sz="1600" dirty="0">
                        <a:latin typeface="Arial" pitchFamily="34" charset="0"/>
                        <a:ea typeface="Calibri"/>
                        <a:cs typeface="Arial" pitchFamily="34"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l">
                        <a:lnSpc>
                          <a:spcPct val="150000"/>
                        </a:lnSpc>
                        <a:spcAft>
                          <a:spcPts val="0"/>
                        </a:spcAft>
                      </a:pPr>
                      <a:r>
                        <a:rPr lang="tr-TR" sz="1400">
                          <a:latin typeface="Arial" pitchFamily="34" charset="0"/>
                          <a:ea typeface="Calibri"/>
                          <a:cs typeface="Arial" pitchFamily="34" charset="0"/>
                        </a:rPr>
                        <a:t>.......</a:t>
                      </a:r>
                      <a:endParaRPr lang="tr-TR" sz="1600">
                        <a:latin typeface="Arial" pitchFamily="34" charset="0"/>
                        <a:ea typeface="Calibri"/>
                        <a:cs typeface="Arial" pitchFamily="34"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r>
              <a:tr h="252015">
                <a:tc>
                  <a:txBody>
                    <a:bodyPr/>
                    <a:lstStyle/>
                    <a:p>
                      <a:pPr algn="l">
                        <a:lnSpc>
                          <a:spcPct val="150000"/>
                        </a:lnSpc>
                        <a:spcAft>
                          <a:spcPts val="0"/>
                        </a:spcAft>
                      </a:pPr>
                      <a:r>
                        <a:rPr lang="tr-TR" sz="1400">
                          <a:latin typeface="Arial" pitchFamily="34" charset="0"/>
                          <a:ea typeface="Calibri"/>
                          <a:cs typeface="Arial" pitchFamily="34" charset="0"/>
                        </a:rPr>
                        <a:t>247</a:t>
                      </a:r>
                      <a:endParaRPr lang="tr-TR" sz="1600">
                        <a:latin typeface="Arial" pitchFamily="34" charset="0"/>
                        <a:ea typeface="Calibri"/>
                        <a:cs typeface="Arial" pitchFamily="34"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l">
                        <a:lnSpc>
                          <a:spcPct val="150000"/>
                        </a:lnSpc>
                        <a:spcAft>
                          <a:spcPts val="0"/>
                        </a:spcAft>
                      </a:pPr>
                      <a:r>
                        <a:rPr lang="tr-TR" sz="1400">
                          <a:latin typeface="Arial" pitchFamily="34" charset="0"/>
                          <a:ea typeface="Calibri"/>
                          <a:cs typeface="Arial" pitchFamily="34" charset="0"/>
                        </a:rPr>
                        <a:t>Hasan</a:t>
                      </a:r>
                      <a:endParaRPr lang="tr-TR" sz="1600">
                        <a:latin typeface="Arial" pitchFamily="34" charset="0"/>
                        <a:ea typeface="Calibri"/>
                        <a:cs typeface="Arial" pitchFamily="34"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l">
                        <a:lnSpc>
                          <a:spcPct val="150000"/>
                        </a:lnSpc>
                        <a:spcAft>
                          <a:spcPts val="0"/>
                        </a:spcAft>
                      </a:pPr>
                      <a:r>
                        <a:rPr lang="tr-TR" sz="1400">
                          <a:latin typeface="Arial" pitchFamily="34" charset="0"/>
                          <a:ea typeface="Calibri"/>
                          <a:cs typeface="Arial" pitchFamily="34" charset="0"/>
                        </a:rPr>
                        <a:t>Okan</a:t>
                      </a:r>
                      <a:endParaRPr lang="tr-TR" sz="1600">
                        <a:latin typeface="Arial" pitchFamily="34" charset="0"/>
                        <a:ea typeface="Calibri"/>
                        <a:cs typeface="Arial" pitchFamily="34"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l">
                        <a:lnSpc>
                          <a:spcPct val="150000"/>
                        </a:lnSpc>
                        <a:spcAft>
                          <a:spcPts val="0"/>
                        </a:spcAft>
                      </a:pPr>
                      <a:r>
                        <a:rPr lang="tr-TR" sz="1400">
                          <a:latin typeface="Arial" pitchFamily="34" charset="0"/>
                          <a:ea typeface="Calibri"/>
                          <a:cs typeface="Arial" pitchFamily="34" charset="0"/>
                        </a:rPr>
                        <a:t>1</a:t>
                      </a:r>
                      <a:endParaRPr lang="tr-TR" sz="1600">
                        <a:latin typeface="Arial" pitchFamily="34" charset="0"/>
                        <a:ea typeface="Calibri"/>
                        <a:cs typeface="Arial" pitchFamily="34"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l">
                        <a:lnSpc>
                          <a:spcPct val="150000"/>
                        </a:lnSpc>
                        <a:spcAft>
                          <a:spcPts val="0"/>
                        </a:spcAft>
                      </a:pPr>
                      <a:r>
                        <a:rPr lang="tr-TR" sz="1400" dirty="0">
                          <a:latin typeface="Arial" pitchFamily="34" charset="0"/>
                          <a:ea typeface="Calibri"/>
                          <a:cs typeface="Arial" pitchFamily="34" charset="0"/>
                        </a:rPr>
                        <a:t>6000000</a:t>
                      </a:r>
                      <a:endParaRPr lang="tr-TR" sz="1600" dirty="0">
                        <a:latin typeface="Arial" pitchFamily="34" charset="0"/>
                        <a:ea typeface="Calibri"/>
                        <a:cs typeface="Arial" pitchFamily="34"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l">
                        <a:lnSpc>
                          <a:spcPct val="150000"/>
                        </a:lnSpc>
                        <a:spcAft>
                          <a:spcPts val="0"/>
                        </a:spcAft>
                      </a:pPr>
                      <a:r>
                        <a:rPr lang="tr-TR" sz="1400">
                          <a:latin typeface="Arial" pitchFamily="34" charset="0"/>
                          <a:ea typeface="Calibri"/>
                          <a:cs typeface="Arial" pitchFamily="34" charset="0"/>
                        </a:rPr>
                        <a:t>.......</a:t>
                      </a:r>
                      <a:endParaRPr lang="tr-TR" sz="1600">
                        <a:latin typeface="Arial" pitchFamily="34" charset="0"/>
                        <a:ea typeface="Calibri"/>
                        <a:cs typeface="Arial" pitchFamily="34"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r>
              <a:tr h="252015">
                <a:tc>
                  <a:txBody>
                    <a:bodyPr/>
                    <a:lstStyle/>
                    <a:p>
                      <a:pPr algn="l">
                        <a:lnSpc>
                          <a:spcPct val="150000"/>
                        </a:lnSpc>
                        <a:spcAft>
                          <a:spcPts val="0"/>
                        </a:spcAft>
                      </a:pPr>
                      <a:r>
                        <a:rPr lang="tr-TR" sz="1400" dirty="0">
                          <a:latin typeface="Arial" pitchFamily="34" charset="0"/>
                          <a:ea typeface="Calibri"/>
                          <a:cs typeface="Arial" pitchFamily="34" charset="0"/>
                        </a:rPr>
                        <a:t>548</a:t>
                      </a:r>
                      <a:endParaRPr lang="tr-TR" sz="1600" dirty="0">
                        <a:latin typeface="Arial" pitchFamily="34" charset="0"/>
                        <a:ea typeface="Calibri"/>
                        <a:cs typeface="Arial" pitchFamily="34"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l">
                        <a:lnSpc>
                          <a:spcPct val="150000"/>
                        </a:lnSpc>
                        <a:spcAft>
                          <a:spcPts val="0"/>
                        </a:spcAft>
                      </a:pPr>
                      <a:r>
                        <a:rPr lang="tr-TR" sz="1400" dirty="0">
                          <a:latin typeface="Arial" pitchFamily="34" charset="0"/>
                          <a:ea typeface="Calibri"/>
                          <a:cs typeface="Arial" pitchFamily="34" charset="0"/>
                        </a:rPr>
                        <a:t>Ak</a:t>
                      </a:r>
                      <a:endParaRPr lang="tr-TR" sz="1600" dirty="0">
                        <a:latin typeface="Arial" pitchFamily="34" charset="0"/>
                        <a:ea typeface="Calibri"/>
                        <a:cs typeface="Arial" pitchFamily="34"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l">
                        <a:lnSpc>
                          <a:spcPct val="150000"/>
                        </a:lnSpc>
                        <a:spcAft>
                          <a:spcPts val="0"/>
                        </a:spcAft>
                      </a:pPr>
                      <a:r>
                        <a:rPr lang="tr-TR" sz="1400" dirty="0" err="1">
                          <a:latin typeface="Arial" pitchFamily="34" charset="0"/>
                          <a:ea typeface="Calibri"/>
                          <a:cs typeface="Arial" pitchFamily="34" charset="0"/>
                        </a:rPr>
                        <a:t>Pekol</a:t>
                      </a:r>
                      <a:endParaRPr lang="tr-TR" sz="1600" dirty="0">
                        <a:latin typeface="Arial" pitchFamily="34" charset="0"/>
                        <a:ea typeface="Calibri"/>
                        <a:cs typeface="Arial" pitchFamily="34"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l">
                        <a:lnSpc>
                          <a:spcPct val="150000"/>
                        </a:lnSpc>
                        <a:spcAft>
                          <a:spcPts val="0"/>
                        </a:spcAft>
                      </a:pPr>
                      <a:r>
                        <a:rPr lang="tr-TR" sz="1400" dirty="0">
                          <a:latin typeface="Arial" pitchFamily="34" charset="0"/>
                          <a:ea typeface="Calibri"/>
                          <a:cs typeface="Arial" pitchFamily="34" charset="0"/>
                        </a:rPr>
                        <a:t>1</a:t>
                      </a:r>
                      <a:endParaRPr lang="tr-TR" sz="1600" dirty="0">
                        <a:latin typeface="Arial" pitchFamily="34" charset="0"/>
                        <a:ea typeface="Calibri"/>
                        <a:cs typeface="Arial" pitchFamily="34"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l">
                        <a:lnSpc>
                          <a:spcPct val="150000"/>
                        </a:lnSpc>
                        <a:spcAft>
                          <a:spcPts val="0"/>
                        </a:spcAft>
                      </a:pPr>
                      <a:r>
                        <a:rPr lang="tr-TR" sz="1400" dirty="0">
                          <a:latin typeface="Arial" pitchFamily="34" charset="0"/>
                          <a:ea typeface="Calibri"/>
                          <a:cs typeface="Arial" pitchFamily="34" charset="0"/>
                        </a:rPr>
                        <a:t>4000000</a:t>
                      </a:r>
                      <a:endParaRPr lang="tr-TR" sz="1600" dirty="0">
                        <a:latin typeface="Arial" pitchFamily="34" charset="0"/>
                        <a:ea typeface="Calibri"/>
                        <a:cs typeface="Arial" pitchFamily="34"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l">
                        <a:lnSpc>
                          <a:spcPct val="150000"/>
                        </a:lnSpc>
                        <a:spcAft>
                          <a:spcPts val="0"/>
                        </a:spcAft>
                      </a:pPr>
                      <a:r>
                        <a:rPr lang="tr-TR" sz="1400" dirty="0">
                          <a:latin typeface="Arial" pitchFamily="34" charset="0"/>
                          <a:ea typeface="Calibri"/>
                          <a:cs typeface="Arial" pitchFamily="34" charset="0"/>
                        </a:rPr>
                        <a:t>.......</a:t>
                      </a:r>
                      <a:endParaRPr lang="tr-TR" sz="1600" dirty="0">
                        <a:latin typeface="Arial" pitchFamily="34" charset="0"/>
                        <a:ea typeface="Calibri"/>
                        <a:cs typeface="Arial" pitchFamily="34"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r>
            </a:tbl>
          </a:graphicData>
        </a:graphic>
      </p:graphicFrame>
      <p:graphicFrame>
        <p:nvGraphicFramePr>
          <p:cNvPr id="16" name="15 Tablo"/>
          <p:cNvGraphicFramePr>
            <a:graphicFrameLocks noGrp="1"/>
          </p:cNvGraphicFramePr>
          <p:nvPr/>
        </p:nvGraphicFramePr>
        <p:xfrm>
          <a:off x="539552" y="620688"/>
          <a:ext cx="4629563" cy="2331720"/>
        </p:xfrm>
        <a:graphic>
          <a:graphicData uri="http://schemas.openxmlformats.org/drawingml/2006/table">
            <a:tbl>
              <a:tblPr>
                <a:tableStyleId>{69C7853C-536D-4A76-A0AE-DD22124D55A5}</a:tableStyleId>
              </a:tblPr>
              <a:tblGrid>
                <a:gridCol w="625662"/>
                <a:gridCol w="688975"/>
                <a:gridCol w="812800"/>
                <a:gridCol w="901700"/>
                <a:gridCol w="1024635"/>
                <a:gridCol w="575791"/>
              </a:tblGrid>
              <a:tr h="368511">
                <a:tc>
                  <a:txBody>
                    <a:bodyPr/>
                    <a:lstStyle/>
                    <a:p>
                      <a:pPr>
                        <a:lnSpc>
                          <a:spcPct val="150000"/>
                        </a:lnSpc>
                        <a:spcAft>
                          <a:spcPts val="0"/>
                        </a:spcAft>
                      </a:pPr>
                      <a:r>
                        <a:rPr lang="tr-TR" sz="1800" b="1" dirty="0">
                          <a:solidFill>
                            <a:srgbClr val="C00000"/>
                          </a:solidFill>
                          <a:effectLst/>
                          <a:latin typeface="Arial" pitchFamily="34" charset="0"/>
                          <a:cs typeface="Arial" pitchFamily="34" charset="0"/>
                        </a:rPr>
                        <a:t>sicil</a:t>
                      </a:r>
                      <a:endParaRPr lang="tr-TR" sz="1800" b="1" dirty="0">
                        <a:solidFill>
                          <a:srgbClr val="C00000"/>
                        </a:solidFill>
                        <a:effectLst/>
                        <a:latin typeface="Arial" pitchFamily="34" charset="0"/>
                        <a:ea typeface="Calibri"/>
                        <a:cs typeface="Arial" pitchFamily="34" charset="0"/>
                      </a:endParaRPr>
                    </a:p>
                  </a:txBody>
                  <a:tcPr marL="44450" marR="44450" marT="0" marB="0">
                    <a:solidFill>
                      <a:srgbClr val="FFFF99"/>
                    </a:solidFill>
                  </a:tcPr>
                </a:tc>
                <a:tc>
                  <a:txBody>
                    <a:bodyPr/>
                    <a:lstStyle/>
                    <a:p>
                      <a:pPr>
                        <a:lnSpc>
                          <a:spcPct val="150000"/>
                        </a:lnSpc>
                        <a:spcAft>
                          <a:spcPts val="0"/>
                        </a:spcAft>
                      </a:pPr>
                      <a:r>
                        <a:rPr lang="tr-TR" sz="1800" b="1">
                          <a:solidFill>
                            <a:srgbClr val="C00000"/>
                          </a:solidFill>
                          <a:effectLst/>
                          <a:latin typeface="Arial" pitchFamily="34" charset="0"/>
                          <a:cs typeface="Arial" pitchFamily="34" charset="0"/>
                        </a:rPr>
                        <a:t>ad</a:t>
                      </a:r>
                      <a:endParaRPr lang="tr-TR" sz="1800" b="1">
                        <a:solidFill>
                          <a:srgbClr val="C00000"/>
                        </a:solidFill>
                        <a:effectLst/>
                        <a:latin typeface="Arial" pitchFamily="34" charset="0"/>
                        <a:ea typeface="Calibri"/>
                        <a:cs typeface="Arial" pitchFamily="34" charset="0"/>
                      </a:endParaRPr>
                    </a:p>
                  </a:txBody>
                  <a:tcPr marL="44450" marR="44450" marT="0" marB="0">
                    <a:solidFill>
                      <a:srgbClr val="FFFF99"/>
                    </a:solidFill>
                  </a:tcPr>
                </a:tc>
                <a:tc>
                  <a:txBody>
                    <a:bodyPr/>
                    <a:lstStyle/>
                    <a:p>
                      <a:pPr>
                        <a:lnSpc>
                          <a:spcPct val="150000"/>
                        </a:lnSpc>
                        <a:spcAft>
                          <a:spcPts val="0"/>
                        </a:spcAft>
                      </a:pPr>
                      <a:r>
                        <a:rPr lang="tr-TR" sz="1800" b="1" dirty="0">
                          <a:solidFill>
                            <a:srgbClr val="C00000"/>
                          </a:solidFill>
                          <a:effectLst/>
                          <a:latin typeface="Arial" pitchFamily="34" charset="0"/>
                          <a:cs typeface="Arial" pitchFamily="34" charset="0"/>
                        </a:rPr>
                        <a:t>soyad</a:t>
                      </a:r>
                      <a:endParaRPr lang="tr-TR" sz="1800" b="1" dirty="0">
                        <a:solidFill>
                          <a:srgbClr val="C00000"/>
                        </a:solidFill>
                        <a:effectLst/>
                        <a:latin typeface="Arial" pitchFamily="34" charset="0"/>
                        <a:ea typeface="Calibri"/>
                        <a:cs typeface="Arial" pitchFamily="34" charset="0"/>
                      </a:endParaRPr>
                    </a:p>
                  </a:txBody>
                  <a:tcPr marL="44450" marR="44450" marT="0" marB="0">
                    <a:solidFill>
                      <a:srgbClr val="FFFF99"/>
                    </a:solidFill>
                  </a:tcPr>
                </a:tc>
                <a:tc>
                  <a:txBody>
                    <a:bodyPr/>
                    <a:lstStyle/>
                    <a:p>
                      <a:pPr>
                        <a:lnSpc>
                          <a:spcPct val="150000"/>
                        </a:lnSpc>
                        <a:spcAft>
                          <a:spcPts val="0"/>
                        </a:spcAft>
                      </a:pPr>
                      <a:r>
                        <a:rPr lang="tr-TR" sz="1800" b="1" dirty="0">
                          <a:solidFill>
                            <a:srgbClr val="C00000"/>
                          </a:solidFill>
                          <a:effectLst/>
                          <a:latin typeface="Arial" pitchFamily="34" charset="0"/>
                          <a:cs typeface="Arial" pitchFamily="34" charset="0"/>
                        </a:rPr>
                        <a:t>bol_no</a:t>
                      </a:r>
                      <a:endParaRPr lang="tr-TR" sz="1800" b="1" dirty="0">
                        <a:solidFill>
                          <a:srgbClr val="C00000"/>
                        </a:solidFill>
                        <a:effectLst/>
                        <a:latin typeface="Arial" pitchFamily="34" charset="0"/>
                        <a:ea typeface="Calibri"/>
                        <a:cs typeface="Arial" pitchFamily="34" charset="0"/>
                      </a:endParaRPr>
                    </a:p>
                  </a:txBody>
                  <a:tcPr marL="44450" marR="44450" marT="0" marB="0">
                    <a:solidFill>
                      <a:srgbClr val="FFFF99"/>
                    </a:solidFill>
                  </a:tcPr>
                </a:tc>
                <a:tc>
                  <a:txBody>
                    <a:bodyPr/>
                    <a:lstStyle/>
                    <a:p>
                      <a:pPr>
                        <a:lnSpc>
                          <a:spcPct val="150000"/>
                        </a:lnSpc>
                        <a:spcAft>
                          <a:spcPts val="0"/>
                        </a:spcAft>
                      </a:pPr>
                      <a:r>
                        <a:rPr lang="tr-TR" sz="1800" b="1" dirty="0">
                          <a:solidFill>
                            <a:srgbClr val="C00000"/>
                          </a:solidFill>
                          <a:effectLst/>
                          <a:latin typeface="Arial" pitchFamily="34" charset="0"/>
                          <a:cs typeface="Arial" pitchFamily="34" charset="0"/>
                        </a:rPr>
                        <a:t>maas</a:t>
                      </a:r>
                      <a:endParaRPr lang="tr-TR" sz="1800" b="1" dirty="0">
                        <a:solidFill>
                          <a:srgbClr val="C00000"/>
                        </a:solidFill>
                        <a:effectLst/>
                        <a:latin typeface="Arial" pitchFamily="34" charset="0"/>
                        <a:ea typeface="Calibri"/>
                        <a:cs typeface="Arial" pitchFamily="34" charset="0"/>
                      </a:endParaRPr>
                    </a:p>
                  </a:txBody>
                  <a:tcPr marL="44450" marR="44450" marT="0" marB="0">
                    <a:solidFill>
                      <a:srgbClr val="FFFF99"/>
                    </a:solidFill>
                  </a:tcPr>
                </a:tc>
                <a:tc>
                  <a:txBody>
                    <a:bodyPr/>
                    <a:lstStyle/>
                    <a:p>
                      <a:pPr>
                        <a:lnSpc>
                          <a:spcPct val="150000"/>
                        </a:lnSpc>
                        <a:spcAft>
                          <a:spcPts val="0"/>
                        </a:spcAft>
                      </a:pPr>
                      <a:r>
                        <a:rPr lang="tr-TR" sz="1400" dirty="0"/>
                        <a:t>.......</a:t>
                      </a:r>
                      <a:endParaRPr lang="tr-TR" sz="1400" dirty="0">
                        <a:latin typeface="Arial" pitchFamily="34" charset="0"/>
                        <a:ea typeface="Calibri"/>
                        <a:cs typeface="Arial" pitchFamily="34" charset="0"/>
                      </a:endParaRPr>
                    </a:p>
                  </a:txBody>
                  <a:tcPr marL="44450" marR="44450" marT="0" marB="0">
                    <a:solidFill>
                      <a:srgbClr val="FFFF99"/>
                    </a:solidFill>
                  </a:tcPr>
                </a:tc>
              </a:tr>
              <a:tr h="286620">
                <a:tc>
                  <a:txBody>
                    <a:bodyPr/>
                    <a:lstStyle/>
                    <a:p>
                      <a:pPr>
                        <a:lnSpc>
                          <a:spcPct val="150000"/>
                        </a:lnSpc>
                        <a:spcAft>
                          <a:spcPts val="0"/>
                        </a:spcAft>
                      </a:pPr>
                      <a:r>
                        <a:rPr lang="tr-TR" sz="1400"/>
                        <a:t>117</a:t>
                      </a:r>
                      <a:endParaRPr lang="tr-TR" sz="1400">
                        <a:latin typeface="Arial" pitchFamily="34" charset="0"/>
                        <a:ea typeface="Calibri"/>
                        <a:cs typeface="Arial" pitchFamily="34" charset="0"/>
                      </a:endParaRPr>
                    </a:p>
                  </a:txBody>
                  <a:tcPr marL="44450" marR="44450" marT="0" marB="0">
                    <a:solidFill>
                      <a:srgbClr val="FFFF99"/>
                    </a:solidFill>
                  </a:tcPr>
                </a:tc>
                <a:tc>
                  <a:txBody>
                    <a:bodyPr/>
                    <a:lstStyle/>
                    <a:p>
                      <a:pPr>
                        <a:lnSpc>
                          <a:spcPct val="150000"/>
                        </a:lnSpc>
                        <a:spcAft>
                          <a:spcPts val="0"/>
                        </a:spcAft>
                      </a:pPr>
                      <a:r>
                        <a:rPr lang="tr-TR" sz="1400" dirty="0"/>
                        <a:t>Ali</a:t>
                      </a:r>
                      <a:endParaRPr lang="tr-TR" sz="1400" dirty="0">
                        <a:latin typeface="Arial" pitchFamily="34" charset="0"/>
                        <a:ea typeface="Calibri"/>
                        <a:cs typeface="Arial" pitchFamily="34" charset="0"/>
                      </a:endParaRPr>
                    </a:p>
                  </a:txBody>
                  <a:tcPr marL="44450" marR="44450" marT="0" marB="0">
                    <a:solidFill>
                      <a:srgbClr val="FFFF99"/>
                    </a:solidFill>
                  </a:tcPr>
                </a:tc>
                <a:tc>
                  <a:txBody>
                    <a:bodyPr/>
                    <a:lstStyle/>
                    <a:p>
                      <a:pPr>
                        <a:lnSpc>
                          <a:spcPct val="150000"/>
                        </a:lnSpc>
                        <a:spcAft>
                          <a:spcPts val="0"/>
                        </a:spcAft>
                      </a:pPr>
                      <a:r>
                        <a:rPr lang="tr-TR" sz="1400" dirty="0"/>
                        <a:t>Can</a:t>
                      </a:r>
                      <a:endParaRPr lang="tr-TR" sz="1400" dirty="0">
                        <a:latin typeface="Arial" pitchFamily="34" charset="0"/>
                        <a:ea typeface="Calibri"/>
                        <a:cs typeface="Arial" pitchFamily="34" charset="0"/>
                      </a:endParaRPr>
                    </a:p>
                  </a:txBody>
                  <a:tcPr marL="44450" marR="44450" marT="0" marB="0">
                    <a:solidFill>
                      <a:srgbClr val="FFFF99"/>
                    </a:solidFill>
                  </a:tcPr>
                </a:tc>
                <a:tc>
                  <a:txBody>
                    <a:bodyPr/>
                    <a:lstStyle/>
                    <a:p>
                      <a:pPr>
                        <a:lnSpc>
                          <a:spcPct val="150000"/>
                        </a:lnSpc>
                        <a:spcAft>
                          <a:spcPts val="0"/>
                        </a:spcAft>
                      </a:pPr>
                      <a:r>
                        <a:rPr lang="tr-TR" sz="1400"/>
                        <a:t>1</a:t>
                      </a:r>
                      <a:endParaRPr lang="tr-TR" sz="1400">
                        <a:latin typeface="Arial" pitchFamily="34" charset="0"/>
                        <a:ea typeface="Calibri"/>
                        <a:cs typeface="Arial" pitchFamily="34" charset="0"/>
                      </a:endParaRPr>
                    </a:p>
                  </a:txBody>
                  <a:tcPr marL="44450" marR="44450" marT="0" marB="0">
                    <a:solidFill>
                      <a:srgbClr val="FFFF99"/>
                    </a:solidFill>
                  </a:tcPr>
                </a:tc>
                <a:tc>
                  <a:txBody>
                    <a:bodyPr/>
                    <a:lstStyle/>
                    <a:p>
                      <a:pPr>
                        <a:lnSpc>
                          <a:spcPct val="150000"/>
                        </a:lnSpc>
                        <a:spcAft>
                          <a:spcPts val="0"/>
                        </a:spcAft>
                      </a:pPr>
                      <a:r>
                        <a:rPr lang="tr-TR" sz="1400" dirty="0"/>
                        <a:t>7000000</a:t>
                      </a:r>
                      <a:endParaRPr lang="tr-TR" sz="1400" dirty="0">
                        <a:latin typeface="Arial" pitchFamily="34" charset="0"/>
                        <a:ea typeface="Calibri"/>
                        <a:cs typeface="Arial" pitchFamily="34" charset="0"/>
                      </a:endParaRPr>
                    </a:p>
                  </a:txBody>
                  <a:tcPr marL="44450" marR="44450" marT="0" marB="0">
                    <a:solidFill>
                      <a:srgbClr val="FFFF99"/>
                    </a:solidFill>
                  </a:tcPr>
                </a:tc>
                <a:tc>
                  <a:txBody>
                    <a:bodyPr/>
                    <a:lstStyle/>
                    <a:p>
                      <a:pPr>
                        <a:lnSpc>
                          <a:spcPct val="150000"/>
                        </a:lnSpc>
                        <a:spcAft>
                          <a:spcPts val="0"/>
                        </a:spcAft>
                      </a:pPr>
                      <a:r>
                        <a:rPr lang="tr-TR" sz="1400"/>
                        <a:t>.......</a:t>
                      </a:r>
                      <a:endParaRPr lang="tr-TR" sz="1400">
                        <a:latin typeface="Arial" pitchFamily="34" charset="0"/>
                        <a:ea typeface="Calibri"/>
                        <a:cs typeface="Arial" pitchFamily="34" charset="0"/>
                      </a:endParaRPr>
                    </a:p>
                  </a:txBody>
                  <a:tcPr marL="44450" marR="44450" marT="0" marB="0">
                    <a:solidFill>
                      <a:srgbClr val="FFFF99"/>
                    </a:solidFill>
                  </a:tcPr>
                </a:tc>
              </a:tr>
              <a:tr h="286620">
                <a:tc>
                  <a:txBody>
                    <a:bodyPr/>
                    <a:lstStyle/>
                    <a:p>
                      <a:pPr>
                        <a:lnSpc>
                          <a:spcPct val="150000"/>
                        </a:lnSpc>
                        <a:spcAft>
                          <a:spcPts val="0"/>
                        </a:spcAft>
                      </a:pPr>
                      <a:r>
                        <a:rPr lang="tr-TR" sz="1400"/>
                        <a:t>247</a:t>
                      </a:r>
                      <a:endParaRPr lang="tr-TR" sz="1400">
                        <a:latin typeface="Arial" pitchFamily="34" charset="0"/>
                        <a:ea typeface="Calibri"/>
                        <a:cs typeface="Arial" pitchFamily="34" charset="0"/>
                      </a:endParaRPr>
                    </a:p>
                  </a:txBody>
                  <a:tcPr marL="44450" marR="44450" marT="0" marB="0">
                    <a:solidFill>
                      <a:srgbClr val="FFFF99"/>
                    </a:solidFill>
                  </a:tcPr>
                </a:tc>
                <a:tc>
                  <a:txBody>
                    <a:bodyPr/>
                    <a:lstStyle/>
                    <a:p>
                      <a:pPr>
                        <a:lnSpc>
                          <a:spcPct val="150000"/>
                        </a:lnSpc>
                        <a:spcAft>
                          <a:spcPts val="0"/>
                        </a:spcAft>
                      </a:pPr>
                      <a:r>
                        <a:rPr lang="tr-TR" sz="1400"/>
                        <a:t>Hasan</a:t>
                      </a:r>
                      <a:endParaRPr lang="tr-TR" sz="1400">
                        <a:latin typeface="Arial" pitchFamily="34" charset="0"/>
                        <a:ea typeface="Calibri"/>
                        <a:cs typeface="Arial" pitchFamily="34" charset="0"/>
                      </a:endParaRPr>
                    </a:p>
                  </a:txBody>
                  <a:tcPr marL="44450" marR="44450" marT="0" marB="0">
                    <a:solidFill>
                      <a:srgbClr val="FFFF99"/>
                    </a:solidFill>
                  </a:tcPr>
                </a:tc>
                <a:tc>
                  <a:txBody>
                    <a:bodyPr/>
                    <a:lstStyle/>
                    <a:p>
                      <a:pPr>
                        <a:lnSpc>
                          <a:spcPct val="150000"/>
                        </a:lnSpc>
                        <a:spcAft>
                          <a:spcPts val="0"/>
                        </a:spcAft>
                      </a:pPr>
                      <a:r>
                        <a:rPr lang="tr-TR" sz="1400"/>
                        <a:t>Okan</a:t>
                      </a:r>
                      <a:endParaRPr lang="tr-TR" sz="1400">
                        <a:latin typeface="Arial" pitchFamily="34" charset="0"/>
                        <a:ea typeface="Calibri"/>
                        <a:cs typeface="Arial" pitchFamily="34" charset="0"/>
                      </a:endParaRPr>
                    </a:p>
                  </a:txBody>
                  <a:tcPr marL="44450" marR="44450" marT="0" marB="0">
                    <a:solidFill>
                      <a:srgbClr val="FFFF99"/>
                    </a:solidFill>
                  </a:tcPr>
                </a:tc>
                <a:tc>
                  <a:txBody>
                    <a:bodyPr/>
                    <a:lstStyle/>
                    <a:p>
                      <a:pPr>
                        <a:lnSpc>
                          <a:spcPct val="150000"/>
                        </a:lnSpc>
                        <a:spcAft>
                          <a:spcPts val="0"/>
                        </a:spcAft>
                      </a:pPr>
                      <a:r>
                        <a:rPr lang="tr-TR" sz="1400" dirty="0"/>
                        <a:t>1</a:t>
                      </a:r>
                      <a:endParaRPr lang="tr-TR" sz="1400" dirty="0">
                        <a:latin typeface="Arial" pitchFamily="34" charset="0"/>
                        <a:ea typeface="Calibri"/>
                        <a:cs typeface="Arial" pitchFamily="34" charset="0"/>
                      </a:endParaRPr>
                    </a:p>
                  </a:txBody>
                  <a:tcPr marL="44450" marR="44450" marT="0" marB="0">
                    <a:solidFill>
                      <a:srgbClr val="FFFF99"/>
                    </a:solidFill>
                  </a:tcPr>
                </a:tc>
                <a:tc>
                  <a:txBody>
                    <a:bodyPr/>
                    <a:lstStyle/>
                    <a:p>
                      <a:pPr>
                        <a:lnSpc>
                          <a:spcPct val="150000"/>
                        </a:lnSpc>
                        <a:spcAft>
                          <a:spcPts val="0"/>
                        </a:spcAft>
                      </a:pPr>
                      <a:r>
                        <a:rPr lang="tr-TR" sz="1400" dirty="0"/>
                        <a:t>6000000</a:t>
                      </a:r>
                      <a:endParaRPr lang="tr-TR" sz="1400" dirty="0">
                        <a:latin typeface="Arial" pitchFamily="34" charset="0"/>
                        <a:ea typeface="Calibri"/>
                        <a:cs typeface="Arial" pitchFamily="34" charset="0"/>
                      </a:endParaRPr>
                    </a:p>
                  </a:txBody>
                  <a:tcPr marL="44450" marR="44450" marT="0" marB="0">
                    <a:solidFill>
                      <a:srgbClr val="FFFF99"/>
                    </a:solidFill>
                  </a:tcPr>
                </a:tc>
                <a:tc>
                  <a:txBody>
                    <a:bodyPr/>
                    <a:lstStyle/>
                    <a:p>
                      <a:pPr>
                        <a:lnSpc>
                          <a:spcPct val="150000"/>
                        </a:lnSpc>
                        <a:spcAft>
                          <a:spcPts val="0"/>
                        </a:spcAft>
                      </a:pPr>
                      <a:r>
                        <a:rPr lang="tr-TR" sz="1400"/>
                        <a:t>.......</a:t>
                      </a:r>
                      <a:endParaRPr lang="tr-TR" sz="1400">
                        <a:latin typeface="Arial" pitchFamily="34" charset="0"/>
                        <a:ea typeface="Calibri"/>
                        <a:cs typeface="Arial" pitchFamily="34" charset="0"/>
                      </a:endParaRPr>
                    </a:p>
                  </a:txBody>
                  <a:tcPr marL="44450" marR="44450" marT="0" marB="0">
                    <a:solidFill>
                      <a:srgbClr val="FFFF99"/>
                    </a:solidFill>
                  </a:tcPr>
                </a:tc>
              </a:tr>
              <a:tr h="286620">
                <a:tc>
                  <a:txBody>
                    <a:bodyPr/>
                    <a:lstStyle/>
                    <a:p>
                      <a:pPr>
                        <a:lnSpc>
                          <a:spcPct val="150000"/>
                        </a:lnSpc>
                        <a:spcAft>
                          <a:spcPts val="0"/>
                        </a:spcAft>
                      </a:pPr>
                      <a:r>
                        <a:rPr lang="tr-TR" sz="1400"/>
                        <a:t>348</a:t>
                      </a:r>
                      <a:endParaRPr lang="tr-TR" sz="1400">
                        <a:latin typeface="Arial" pitchFamily="34" charset="0"/>
                        <a:ea typeface="Calibri"/>
                        <a:cs typeface="Arial" pitchFamily="34" charset="0"/>
                      </a:endParaRPr>
                    </a:p>
                  </a:txBody>
                  <a:tcPr marL="44450" marR="44450" marT="0" marB="0">
                    <a:solidFill>
                      <a:srgbClr val="FFFF99"/>
                    </a:solidFill>
                  </a:tcPr>
                </a:tc>
                <a:tc>
                  <a:txBody>
                    <a:bodyPr/>
                    <a:lstStyle/>
                    <a:p>
                      <a:pPr>
                        <a:lnSpc>
                          <a:spcPct val="150000"/>
                        </a:lnSpc>
                        <a:spcAft>
                          <a:spcPts val="0"/>
                        </a:spcAft>
                      </a:pPr>
                      <a:r>
                        <a:rPr lang="tr-TR" sz="1400"/>
                        <a:t>Ayşe</a:t>
                      </a:r>
                      <a:endParaRPr lang="tr-TR" sz="1400">
                        <a:latin typeface="Arial" pitchFamily="34" charset="0"/>
                        <a:ea typeface="Calibri"/>
                        <a:cs typeface="Arial" pitchFamily="34" charset="0"/>
                      </a:endParaRPr>
                    </a:p>
                  </a:txBody>
                  <a:tcPr marL="44450" marR="44450" marT="0" marB="0">
                    <a:solidFill>
                      <a:srgbClr val="FFFF99"/>
                    </a:solidFill>
                  </a:tcPr>
                </a:tc>
                <a:tc>
                  <a:txBody>
                    <a:bodyPr/>
                    <a:lstStyle/>
                    <a:p>
                      <a:pPr>
                        <a:lnSpc>
                          <a:spcPct val="150000"/>
                        </a:lnSpc>
                        <a:spcAft>
                          <a:spcPts val="0"/>
                        </a:spcAft>
                      </a:pPr>
                      <a:r>
                        <a:rPr lang="tr-TR" sz="1400"/>
                        <a:t>Pekcan</a:t>
                      </a:r>
                      <a:endParaRPr lang="tr-TR" sz="1400">
                        <a:latin typeface="Arial" pitchFamily="34" charset="0"/>
                        <a:ea typeface="Calibri"/>
                        <a:cs typeface="Arial" pitchFamily="34" charset="0"/>
                      </a:endParaRPr>
                    </a:p>
                  </a:txBody>
                  <a:tcPr marL="44450" marR="44450" marT="0" marB="0">
                    <a:solidFill>
                      <a:srgbClr val="FFFF99"/>
                    </a:solidFill>
                  </a:tcPr>
                </a:tc>
                <a:tc>
                  <a:txBody>
                    <a:bodyPr/>
                    <a:lstStyle/>
                    <a:p>
                      <a:pPr>
                        <a:lnSpc>
                          <a:spcPct val="150000"/>
                        </a:lnSpc>
                        <a:spcAft>
                          <a:spcPts val="0"/>
                        </a:spcAft>
                      </a:pPr>
                      <a:r>
                        <a:rPr lang="tr-TR" sz="1400"/>
                        <a:t>2</a:t>
                      </a:r>
                      <a:endParaRPr lang="tr-TR" sz="1400">
                        <a:latin typeface="Arial" pitchFamily="34" charset="0"/>
                        <a:ea typeface="Calibri"/>
                        <a:cs typeface="Arial" pitchFamily="34" charset="0"/>
                      </a:endParaRPr>
                    </a:p>
                  </a:txBody>
                  <a:tcPr marL="44450" marR="44450" marT="0" marB="0">
                    <a:solidFill>
                      <a:srgbClr val="FFFF99"/>
                    </a:solidFill>
                  </a:tcPr>
                </a:tc>
                <a:tc>
                  <a:txBody>
                    <a:bodyPr/>
                    <a:lstStyle/>
                    <a:p>
                      <a:pPr>
                        <a:lnSpc>
                          <a:spcPct val="150000"/>
                        </a:lnSpc>
                        <a:spcAft>
                          <a:spcPts val="0"/>
                        </a:spcAft>
                      </a:pPr>
                      <a:r>
                        <a:rPr lang="tr-TR" sz="1400" dirty="0"/>
                        <a:t>50000000</a:t>
                      </a:r>
                      <a:endParaRPr lang="tr-TR" sz="1400" dirty="0">
                        <a:latin typeface="Arial" pitchFamily="34" charset="0"/>
                        <a:ea typeface="Calibri"/>
                        <a:cs typeface="Arial" pitchFamily="34" charset="0"/>
                      </a:endParaRPr>
                    </a:p>
                  </a:txBody>
                  <a:tcPr marL="44450" marR="44450" marT="0" marB="0">
                    <a:solidFill>
                      <a:srgbClr val="FFFF99"/>
                    </a:solidFill>
                  </a:tcPr>
                </a:tc>
                <a:tc>
                  <a:txBody>
                    <a:bodyPr/>
                    <a:lstStyle/>
                    <a:p>
                      <a:pPr>
                        <a:lnSpc>
                          <a:spcPct val="150000"/>
                        </a:lnSpc>
                        <a:spcAft>
                          <a:spcPts val="0"/>
                        </a:spcAft>
                      </a:pPr>
                      <a:r>
                        <a:rPr lang="tr-TR" sz="1400"/>
                        <a:t>.......</a:t>
                      </a:r>
                      <a:endParaRPr lang="tr-TR" sz="1400">
                        <a:latin typeface="Arial" pitchFamily="34" charset="0"/>
                        <a:ea typeface="Calibri"/>
                        <a:cs typeface="Arial" pitchFamily="34" charset="0"/>
                      </a:endParaRPr>
                    </a:p>
                  </a:txBody>
                  <a:tcPr marL="44450" marR="44450" marT="0" marB="0">
                    <a:solidFill>
                      <a:srgbClr val="FFFF99"/>
                    </a:solidFill>
                  </a:tcPr>
                </a:tc>
              </a:tr>
              <a:tr h="286620">
                <a:tc>
                  <a:txBody>
                    <a:bodyPr/>
                    <a:lstStyle/>
                    <a:p>
                      <a:pPr>
                        <a:lnSpc>
                          <a:spcPct val="150000"/>
                        </a:lnSpc>
                        <a:spcAft>
                          <a:spcPts val="0"/>
                        </a:spcAft>
                      </a:pPr>
                      <a:r>
                        <a:rPr lang="tr-TR" sz="1400"/>
                        <a:t>548</a:t>
                      </a:r>
                      <a:endParaRPr lang="tr-TR" sz="1400">
                        <a:latin typeface="Arial" pitchFamily="34" charset="0"/>
                        <a:ea typeface="Calibri"/>
                        <a:cs typeface="Arial" pitchFamily="34" charset="0"/>
                      </a:endParaRPr>
                    </a:p>
                  </a:txBody>
                  <a:tcPr marL="44450" marR="44450" marT="0" marB="0">
                    <a:solidFill>
                      <a:srgbClr val="FFFF99"/>
                    </a:solidFill>
                  </a:tcPr>
                </a:tc>
                <a:tc>
                  <a:txBody>
                    <a:bodyPr/>
                    <a:lstStyle/>
                    <a:p>
                      <a:pPr>
                        <a:lnSpc>
                          <a:spcPct val="150000"/>
                        </a:lnSpc>
                        <a:spcAft>
                          <a:spcPts val="0"/>
                        </a:spcAft>
                      </a:pPr>
                      <a:r>
                        <a:rPr lang="tr-TR" sz="1400"/>
                        <a:t>Ak</a:t>
                      </a:r>
                      <a:endParaRPr lang="tr-TR" sz="1400">
                        <a:latin typeface="Arial" pitchFamily="34" charset="0"/>
                        <a:ea typeface="Calibri"/>
                        <a:cs typeface="Arial" pitchFamily="34" charset="0"/>
                      </a:endParaRPr>
                    </a:p>
                  </a:txBody>
                  <a:tcPr marL="44450" marR="44450" marT="0" marB="0">
                    <a:solidFill>
                      <a:srgbClr val="FFFF99"/>
                    </a:solidFill>
                  </a:tcPr>
                </a:tc>
                <a:tc>
                  <a:txBody>
                    <a:bodyPr/>
                    <a:lstStyle/>
                    <a:p>
                      <a:pPr>
                        <a:lnSpc>
                          <a:spcPct val="150000"/>
                        </a:lnSpc>
                        <a:spcAft>
                          <a:spcPts val="0"/>
                        </a:spcAft>
                      </a:pPr>
                      <a:r>
                        <a:rPr lang="tr-TR" sz="1400"/>
                        <a:t>Pekol</a:t>
                      </a:r>
                      <a:endParaRPr lang="tr-TR" sz="1400">
                        <a:latin typeface="Arial" pitchFamily="34" charset="0"/>
                        <a:ea typeface="Calibri"/>
                        <a:cs typeface="Arial" pitchFamily="34" charset="0"/>
                      </a:endParaRPr>
                    </a:p>
                  </a:txBody>
                  <a:tcPr marL="44450" marR="44450" marT="0" marB="0">
                    <a:solidFill>
                      <a:srgbClr val="FFFF99"/>
                    </a:solidFill>
                  </a:tcPr>
                </a:tc>
                <a:tc>
                  <a:txBody>
                    <a:bodyPr/>
                    <a:lstStyle/>
                    <a:p>
                      <a:pPr>
                        <a:lnSpc>
                          <a:spcPct val="150000"/>
                        </a:lnSpc>
                        <a:spcAft>
                          <a:spcPts val="0"/>
                        </a:spcAft>
                      </a:pPr>
                      <a:r>
                        <a:rPr lang="tr-TR" sz="1400"/>
                        <a:t>1</a:t>
                      </a:r>
                      <a:endParaRPr lang="tr-TR" sz="1400">
                        <a:latin typeface="Arial" pitchFamily="34" charset="0"/>
                        <a:ea typeface="Calibri"/>
                        <a:cs typeface="Arial" pitchFamily="34" charset="0"/>
                      </a:endParaRPr>
                    </a:p>
                  </a:txBody>
                  <a:tcPr marL="44450" marR="44450" marT="0" marB="0">
                    <a:solidFill>
                      <a:srgbClr val="FFFF99"/>
                    </a:solidFill>
                  </a:tcPr>
                </a:tc>
                <a:tc>
                  <a:txBody>
                    <a:bodyPr/>
                    <a:lstStyle/>
                    <a:p>
                      <a:pPr>
                        <a:lnSpc>
                          <a:spcPct val="150000"/>
                        </a:lnSpc>
                        <a:spcAft>
                          <a:spcPts val="0"/>
                        </a:spcAft>
                      </a:pPr>
                      <a:r>
                        <a:rPr lang="tr-TR" sz="1400" dirty="0"/>
                        <a:t>4000000</a:t>
                      </a:r>
                      <a:endParaRPr lang="tr-TR" sz="1400" dirty="0">
                        <a:latin typeface="Arial" pitchFamily="34" charset="0"/>
                        <a:ea typeface="Calibri"/>
                        <a:cs typeface="Arial" pitchFamily="34" charset="0"/>
                      </a:endParaRPr>
                    </a:p>
                  </a:txBody>
                  <a:tcPr marL="44450" marR="44450" marT="0" marB="0">
                    <a:solidFill>
                      <a:srgbClr val="FFFF99"/>
                    </a:solidFill>
                  </a:tcPr>
                </a:tc>
                <a:tc>
                  <a:txBody>
                    <a:bodyPr/>
                    <a:lstStyle/>
                    <a:p>
                      <a:pPr>
                        <a:lnSpc>
                          <a:spcPct val="150000"/>
                        </a:lnSpc>
                        <a:spcAft>
                          <a:spcPts val="0"/>
                        </a:spcAft>
                      </a:pPr>
                      <a:r>
                        <a:rPr lang="tr-TR" sz="1400"/>
                        <a:t>.......</a:t>
                      </a:r>
                      <a:endParaRPr lang="tr-TR" sz="1400">
                        <a:latin typeface="Arial" pitchFamily="34" charset="0"/>
                        <a:ea typeface="Calibri"/>
                        <a:cs typeface="Arial" pitchFamily="34" charset="0"/>
                      </a:endParaRPr>
                    </a:p>
                  </a:txBody>
                  <a:tcPr marL="44450" marR="44450" marT="0" marB="0">
                    <a:solidFill>
                      <a:srgbClr val="FFFF99"/>
                    </a:solidFill>
                  </a:tcPr>
                </a:tc>
              </a:tr>
              <a:tr h="286620">
                <a:tc>
                  <a:txBody>
                    <a:bodyPr/>
                    <a:lstStyle/>
                    <a:p>
                      <a:pPr>
                        <a:lnSpc>
                          <a:spcPct val="150000"/>
                        </a:lnSpc>
                        <a:spcAft>
                          <a:spcPts val="0"/>
                        </a:spcAft>
                      </a:pPr>
                      <a:r>
                        <a:rPr lang="tr-TR" sz="1400"/>
                        <a:t>1148</a:t>
                      </a:r>
                      <a:endParaRPr lang="tr-TR" sz="1400">
                        <a:latin typeface="Arial" pitchFamily="34" charset="0"/>
                        <a:ea typeface="Calibri"/>
                        <a:cs typeface="Arial" pitchFamily="34" charset="0"/>
                      </a:endParaRPr>
                    </a:p>
                  </a:txBody>
                  <a:tcPr marL="44450" marR="44450" marT="0" marB="0">
                    <a:solidFill>
                      <a:srgbClr val="FFFF99"/>
                    </a:solidFill>
                  </a:tcPr>
                </a:tc>
                <a:tc>
                  <a:txBody>
                    <a:bodyPr/>
                    <a:lstStyle/>
                    <a:p>
                      <a:pPr>
                        <a:lnSpc>
                          <a:spcPct val="150000"/>
                        </a:lnSpc>
                        <a:spcAft>
                          <a:spcPts val="0"/>
                        </a:spcAft>
                      </a:pPr>
                      <a:r>
                        <a:rPr lang="tr-TR" sz="1400"/>
                        <a:t>Mert</a:t>
                      </a:r>
                      <a:endParaRPr lang="tr-TR" sz="1400">
                        <a:latin typeface="Arial" pitchFamily="34" charset="0"/>
                        <a:ea typeface="Calibri"/>
                        <a:cs typeface="Arial" pitchFamily="34" charset="0"/>
                      </a:endParaRPr>
                    </a:p>
                  </a:txBody>
                  <a:tcPr marL="44450" marR="44450" marT="0" marB="0">
                    <a:solidFill>
                      <a:srgbClr val="FFFF99"/>
                    </a:solidFill>
                  </a:tcPr>
                </a:tc>
                <a:tc>
                  <a:txBody>
                    <a:bodyPr/>
                    <a:lstStyle/>
                    <a:p>
                      <a:pPr>
                        <a:lnSpc>
                          <a:spcPct val="150000"/>
                        </a:lnSpc>
                        <a:spcAft>
                          <a:spcPts val="0"/>
                        </a:spcAft>
                      </a:pPr>
                      <a:r>
                        <a:rPr lang="tr-TR" sz="1400"/>
                        <a:t>Caner</a:t>
                      </a:r>
                      <a:endParaRPr lang="tr-TR" sz="1400">
                        <a:latin typeface="Arial" pitchFamily="34" charset="0"/>
                        <a:ea typeface="Calibri"/>
                        <a:cs typeface="Arial" pitchFamily="34" charset="0"/>
                      </a:endParaRPr>
                    </a:p>
                  </a:txBody>
                  <a:tcPr marL="44450" marR="44450" marT="0" marB="0">
                    <a:solidFill>
                      <a:srgbClr val="FFFF99"/>
                    </a:solidFill>
                  </a:tcPr>
                </a:tc>
                <a:tc>
                  <a:txBody>
                    <a:bodyPr/>
                    <a:lstStyle/>
                    <a:p>
                      <a:pPr>
                        <a:lnSpc>
                          <a:spcPct val="150000"/>
                        </a:lnSpc>
                        <a:spcAft>
                          <a:spcPts val="0"/>
                        </a:spcAft>
                      </a:pPr>
                      <a:r>
                        <a:rPr lang="tr-TR" sz="1400"/>
                        <a:t>2</a:t>
                      </a:r>
                      <a:endParaRPr lang="tr-TR" sz="1400">
                        <a:latin typeface="Arial" pitchFamily="34" charset="0"/>
                        <a:ea typeface="Calibri"/>
                        <a:cs typeface="Arial" pitchFamily="34" charset="0"/>
                      </a:endParaRPr>
                    </a:p>
                  </a:txBody>
                  <a:tcPr marL="44450" marR="44450" marT="0" marB="0">
                    <a:solidFill>
                      <a:srgbClr val="FFFF99"/>
                    </a:solidFill>
                  </a:tcPr>
                </a:tc>
                <a:tc>
                  <a:txBody>
                    <a:bodyPr/>
                    <a:lstStyle/>
                    <a:p>
                      <a:pPr>
                        <a:lnSpc>
                          <a:spcPct val="150000"/>
                        </a:lnSpc>
                        <a:spcAft>
                          <a:spcPts val="0"/>
                        </a:spcAft>
                      </a:pPr>
                      <a:r>
                        <a:rPr lang="tr-TR" sz="1400"/>
                        <a:t>12000000</a:t>
                      </a:r>
                      <a:endParaRPr lang="tr-TR" sz="1400">
                        <a:latin typeface="Arial" pitchFamily="34" charset="0"/>
                        <a:ea typeface="Calibri"/>
                        <a:cs typeface="Arial" pitchFamily="34" charset="0"/>
                      </a:endParaRPr>
                    </a:p>
                  </a:txBody>
                  <a:tcPr marL="44450" marR="44450" marT="0" marB="0">
                    <a:solidFill>
                      <a:srgbClr val="FFFF99"/>
                    </a:solidFill>
                  </a:tcPr>
                </a:tc>
                <a:tc>
                  <a:txBody>
                    <a:bodyPr/>
                    <a:lstStyle/>
                    <a:p>
                      <a:pPr>
                        <a:lnSpc>
                          <a:spcPct val="150000"/>
                        </a:lnSpc>
                        <a:spcAft>
                          <a:spcPts val="0"/>
                        </a:spcAft>
                      </a:pPr>
                      <a:r>
                        <a:rPr lang="tr-TR" sz="1400"/>
                        <a:t>.......</a:t>
                      </a:r>
                      <a:endParaRPr lang="tr-TR" sz="1400">
                        <a:latin typeface="Arial" pitchFamily="34" charset="0"/>
                        <a:ea typeface="Calibri"/>
                        <a:cs typeface="Arial" pitchFamily="34" charset="0"/>
                      </a:endParaRPr>
                    </a:p>
                  </a:txBody>
                  <a:tcPr marL="44450" marR="44450" marT="0" marB="0">
                    <a:solidFill>
                      <a:srgbClr val="FFFF99"/>
                    </a:solidFill>
                  </a:tcPr>
                </a:tc>
              </a:tr>
              <a:tr h="286620">
                <a:tc>
                  <a:txBody>
                    <a:bodyPr/>
                    <a:lstStyle/>
                    <a:p>
                      <a:pPr>
                        <a:lnSpc>
                          <a:spcPct val="150000"/>
                        </a:lnSpc>
                        <a:spcAft>
                          <a:spcPts val="0"/>
                        </a:spcAft>
                      </a:pPr>
                      <a:r>
                        <a:rPr lang="tr-TR" sz="1400" dirty="0"/>
                        <a:t>1215</a:t>
                      </a:r>
                      <a:endParaRPr lang="tr-TR" sz="1400" dirty="0">
                        <a:latin typeface="Arial" pitchFamily="34" charset="0"/>
                        <a:ea typeface="Calibri"/>
                        <a:cs typeface="Arial" pitchFamily="34" charset="0"/>
                      </a:endParaRPr>
                    </a:p>
                  </a:txBody>
                  <a:tcPr marL="44450" marR="44450" marT="0" marB="0">
                    <a:solidFill>
                      <a:srgbClr val="FFFF99"/>
                    </a:solidFill>
                  </a:tcPr>
                </a:tc>
                <a:tc>
                  <a:txBody>
                    <a:bodyPr/>
                    <a:lstStyle/>
                    <a:p>
                      <a:pPr>
                        <a:lnSpc>
                          <a:spcPct val="150000"/>
                        </a:lnSpc>
                        <a:spcAft>
                          <a:spcPts val="0"/>
                        </a:spcAft>
                      </a:pPr>
                      <a:r>
                        <a:rPr lang="tr-TR" sz="1400" dirty="0"/>
                        <a:t>Beril</a:t>
                      </a:r>
                      <a:endParaRPr lang="tr-TR" sz="1400" dirty="0">
                        <a:latin typeface="Arial" pitchFamily="34" charset="0"/>
                        <a:ea typeface="Calibri"/>
                        <a:cs typeface="Arial" pitchFamily="34" charset="0"/>
                      </a:endParaRPr>
                    </a:p>
                  </a:txBody>
                  <a:tcPr marL="44450" marR="44450" marT="0" marB="0">
                    <a:solidFill>
                      <a:srgbClr val="FFFF99"/>
                    </a:solidFill>
                  </a:tcPr>
                </a:tc>
                <a:tc>
                  <a:txBody>
                    <a:bodyPr/>
                    <a:lstStyle/>
                    <a:p>
                      <a:pPr>
                        <a:lnSpc>
                          <a:spcPct val="150000"/>
                        </a:lnSpc>
                        <a:spcAft>
                          <a:spcPts val="0"/>
                        </a:spcAft>
                      </a:pPr>
                      <a:r>
                        <a:rPr lang="tr-TR" sz="1400"/>
                        <a:t>Şen</a:t>
                      </a:r>
                      <a:endParaRPr lang="tr-TR" sz="1400">
                        <a:latin typeface="Arial" pitchFamily="34" charset="0"/>
                        <a:ea typeface="Calibri"/>
                        <a:cs typeface="Arial" pitchFamily="34" charset="0"/>
                      </a:endParaRPr>
                    </a:p>
                  </a:txBody>
                  <a:tcPr marL="44450" marR="44450" marT="0" marB="0">
                    <a:solidFill>
                      <a:srgbClr val="FFFF99"/>
                    </a:solidFill>
                  </a:tcPr>
                </a:tc>
                <a:tc>
                  <a:txBody>
                    <a:bodyPr/>
                    <a:lstStyle/>
                    <a:p>
                      <a:pPr>
                        <a:lnSpc>
                          <a:spcPct val="150000"/>
                        </a:lnSpc>
                        <a:spcAft>
                          <a:spcPts val="0"/>
                        </a:spcAft>
                      </a:pPr>
                      <a:r>
                        <a:rPr lang="tr-TR" sz="1400" dirty="0"/>
                        <a:t>2</a:t>
                      </a:r>
                      <a:endParaRPr lang="tr-TR" sz="1400" dirty="0">
                        <a:latin typeface="Arial" pitchFamily="34" charset="0"/>
                        <a:ea typeface="Calibri"/>
                        <a:cs typeface="Arial" pitchFamily="34" charset="0"/>
                      </a:endParaRPr>
                    </a:p>
                  </a:txBody>
                  <a:tcPr marL="44450" marR="44450" marT="0" marB="0">
                    <a:solidFill>
                      <a:srgbClr val="FFFF99"/>
                    </a:solidFill>
                  </a:tcPr>
                </a:tc>
                <a:tc>
                  <a:txBody>
                    <a:bodyPr/>
                    <a:lstStyle/>
                    <a:p>
                      <a:pPr>
                        <a:lnSpc>
                          <a:spcPct val="150000"/>
                        </a:lnSpc>
                        <a:spcAft>
                          <a:spcPts val="0"/>
                        </a:spcAft>
                      </a:pPr>
                      <a:r>
                        <a:rPr lang="tr-TR" sz="1400" dirty="0"/>
                        <a:t>5000000</a:t>
                      </a:r>
                      <a:endParaRPr lang="tr-TR" sz="1400" dirty="0">
                        <a:latin typeface="Arial" pitchFamily="34" charset="0"/>
                        <a:ea typeface="Calibri"/>
                        <a:cs typeface="Arial" pitchFamily="34" charset="0"/>
                      </a:endParaRPr>
                    </a:p>
                  </a:txBody>
                  <a:tcPr marL="44450" marR="44450" marT="0" marB="0">
                    <a:solidFill>
                      <a:srgbClr val="FFFF99"/>
                    </a:solidFill>
                  </a:tcPr>
                </a:tc>
                <a:tc>
                  <a:txBody>
                    <a:bodyPr/>
                    <a:lstStyle/>
                    <a:p>
                      <a:pPr>
                        <a:lnSpc>
                          <a:spcPct val="150000"/>
                        </a:lnSpc>
                        <a:spcAft>
                          <a:spcPts val="0"/>
                        </a:spcAft>
                      </a:pPr>
                      <a:r>
                        <a:rPr lang="tr-TR" sz="1400" dirty="0"/>
                        <a:t>.......</a:t>
                      </a:r>
                      <a:endParaRPr lang="tr-TR" sz="1400" dirty="0">
                        <a:latin typeface="Arial" pitchFamily="34" charset="0"/>
                        <a:ea typeface="Calibri"/>
                        <a:cs typeface="Arial" pitchFamily="34" charset="0"/>
                      </a:endParaRPr>
                    </a:p>
                  </a:txBody>
                  <a:tcPr marL="44450" marR="44450" marT="0" marB="0">
                    <a:solidFill>
                      <a:srgbClr val="FFFF99"/>
                    </a:solidFill>
                  </a:tcPr>
                </a:tc>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251520" y="332656"/>
            <a:ext cx="8640960" cy="6264696"/>
          </a:xfrm>
          <a:solidFill>
            <a:schemeClr val="bg1"/>
          </a:solidFill>
        </p:spPr>
        <p:txBody>
          <a:bodyPr>
            <a:normAutofit/>
          </a:bodyPr>
          <a:lstStyle/>
          <a:p>
            <a:pPr marL="0" lvl="0" indent="449263" fontAlgn="base">
              <a:spcBef>
                <a:spcPct val="0"/>
              </a:spcBef>
              <a:spcAft>
                <a:spcPct val="0"/>
              </a:spcAft>
              <a:buClrTx/>
              <a:buSzTx/>
              <a:buNone/>
            </a:pPr>
            <a:r>
              <a:rPr lang="tr-TR" sz="2000" b="1" dirty="0" smtClean="0">
                <a:solidFill>
                  <a:srgbClr val="C00000"/>
                </a:solidFill>
                <a:latin typeface="Arial" pitchFamily="34" charset="0"/>
                <a:ea typeface="Calibri" pitchFamily="34" charset="0"/>
                <a:cs typeface="Arial" pitchFamily="34" charset="0"/>
              </a:rPr>
              <a:t>Örnek: </a:t>
            </a:r>
            <a:r>
              <a:rPr lang="tr-TR" sz="2000" dirty="0" smtClean="0">
                <a:latin typeface="Arial" pitchFamily="34" charset="0"/>
                <a:ea typeface="Calibri" pitchFamily="34" charset="0"/>
                <a:cs typeface="Arial" pitchFamily="34" charset="0"/>
              </a:rPr>
              <a:t>Optik kodu 421 olan dersin vize1 notundan herhangi birinden vize1 notu yüksek olan öğrencilerin bilgilerini veren sorguyu ve çıktısını yazınız. (Okul projesi)</a:t>
            </a: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sz="2000" dirty="0" smtClean="0">
                <a:solidFill>
                  <a:srgbClr val="0000FF"/>
                </a:solidFill>
                <a:latin typeface="Arial" pitchFamily="34" charset="0"/>
                <a:ea typeface="Calibri" pitchFamily="34" charset="0"/>
                <a:cs typeface="Arial" pitchFamily="34" charset="0"/>
              </a:rPr>
              <a:t>select</a:t>
            </a:r>
            <a:r>
              <a:rPr lang="tr-TR" sz="2000" dirty="0" smtClean="0">
                <a:latin typeface="Arial" pitchFamily="34" charset="0"/>
                <a:ea typeface="Calibri" pitchFamily="34" charset="0"/>
                <a:cs typeface="Arial" pitchFamily="34" charset="0"/>
              </a:rPr>
              <a:t> </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from</a:t>
            </a:r>
            <a:r>
              <a:rPr lang="tr-TR" sz="2000" dirty="0" smtClean="0">
                <a:latin typeface="Arial" pitchFamily="34" charset="0"/>
                <a:ea typeface="Calibri" pitchFamily="34" charset="0"/>
                <a:cs typeface="Arial" pitchFamily="34" charset="0"/>
              </a:rPr>
              <a:t> notlar </a:t>
            </a:r>
            <a:r>
              <a:rPr lang="tr-TR" sz="2000" dirty="0" smtClean="0">
                <a:solidFill>
                  <a:srgbClr val="0000FF"/>
                </a:solidFill>
                <a:latin typeface="Arial" pitchFamily="34" charset="0"/>
                <a:ea typeface="Calibri" pitchFamily="34" charset="0"/>
                <a:cs typeface="Arial" pitchFamily="34" charset="0"/>
              </a:rPr>
              <a:t>where</a:t>
            </a:r>
            <a:r>
              <a:rPr lang="tr-TR" sz="2000" dirty="0" smtClean="0">
                <a:latin typeface="Arial" pitchFamily="34" charset="0"/>
                <a:ea typeface="Calibri" pitchFamily="34" charset="0"/>
                <a:cs typeface="Arial" pitchFamily="34" charset="0"/>
              </a:rPr>
              <a:t> vize</a:t>
            </a:r>
            <a:r>
              <a:rPr lang="tr-TR" sz="2000" dirty="0" smtClean="0">
                <a:solidFill>
                  <a:srgbClr val="808080"/>
                </a:solidFill>
                <a:latin typeface="Arial" pitchFamily="34" charset="0"/>
                <a:ea typeface="Calibri" pitchFamily="34" charset="0"/>
                <a:cs typeface="Arial" pitchFamily="34" charset="0"/>
              </a:rPr>
              <a:t>&gt;</a:t>
            </a:r>
            <a:r>
              <a:rPr lang="tr-TR" sz="2000" dirty="0" err="1" smtClean="0">
                <a:solidFill>
                  <a:srgbClr val="808080"/>
                </a:solidFill>
                <a:latin typeface="Arial" pitchFamily="34" charset="0"/>
                <a:ea typeface="Calibri" pitchFamily="34" charset="0"/>
                <a:cs typeface="Arial" pitchFamily="34" charset="0"/>
              </a:rPr>
              <a:t>any</a:t>
            </a:r>
            <a:r>
              <a:rPr lang="tr-TR" sz="2000" dirty="0" smtClean="0">
                <a:solidFill>
                  <a:srgbClr val="808080"/>
                </a:solidFill>
                <a:latin typeface="Arial" pitchFamily="34" charset="0"/>
                <a:ea typeface="Calibri" pitchFamily="34" charset="0"/>
                <a:cs typeface="Arial" pitchFamily="34" charset="0"/>
              </a:rPr>
              <a:t>(</a:t>
            </a:r>
            <a:r>
              <a:rPr lang="tr-TR" sz="2000" dirty="0" smtClean="0">
                <a:solidFill>
                  <a:srgbClr val="0000FF"/>
                </a:solidFill>
                <a:latin typeface="Arial" pitchFamily="34" charset="0"/>
                <a:ea typeface="Calibri" pitchFamily="34" charset="0"/>
                <a:cs typeface="Arial" pitchFamily="34" charset="0"/>
              </a:rPr>
              <a:t>select</a:t>
            </a:r>
            <a:r>
              <a:rPr lang="tr-TR" sz="2000" dirty="0" smtClean="0">
                <a:latin typeface="Arial" pitchFamily="34" charset="0"/>
                <a:ea typeface="Calibri" pitchFamily="34" charset="0"/>
                <a:cs typeface="Arial" pitchFamily="34" charset="0"/>
              </a:rPr>
              <a:t> vize </a:t>
            </a:r>
            <a:r>
              <a:rPr lang="tr-TR" sz="2000" dirty="0" smtClean="0">
                <a:solidFill>
                  <a:srgbClr val="0000FF"/>
                </a:solidFill>
                <a:latin typeface="Arial" pitchFamily="34" charset="0"/>
                <a:ea typeface="Calibri" pitchFamily="34" charset="0"/>
                <a:cs typeface="Arial" pitchFamily="34" charset="0"/>
              </a:rPr>
              <a:t>from</a:t>
            </a:r>
            <a:r>
              <a:rPr lang="tr-TR" sz="2000" dirty="0" smtClean="0">
                <a:latin typeface="Arial" pitchFamily="34" charset="0"/>
                <a:ea typeface="Calibri" pitchFamily="34" charset="0"/>
                <a:cs typeface="Arial" pitchFamily="34" charset="0"/>
              </a:rPr>
              <a:t> notlar </a:t>
            </a:r>
            <a:r>
              <a:rPr lang="tr-TR" sz="2000" dirty="0" smtClean="0">
                <a:solidFill>
                  <a:srgbClr val="0000FF"/>
                </a:solidFill>
                <a:latin typeface="Arial" pitchFamily="34" charset="0"/>
                <a:ea typeface="Calibri" pitchFamily="34" charset="0"/>
                <a:cs typeface="Arial" pitchFamily="34" charset="0"/>
              </a:rPr>
              <a:t>where</a:t>
            </a:r>
            <a:r>
              <a:rPr lang="tr-TR" sz="2000" dirty="0" smtClean="0">
                <a:latin typeface="Arial" pitchFamily="34" charset="0"/>
                <a:ea typeface="Calibri" pitchFamily="34" charset="0"/>
                <a:cs typeface="Arial" pitchFamily="34" charset="0"/>
              </a:rPr>
              <a:t> op_kod</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421</a:t>
            </a:r>
            <a:r>
              <a:rPr lang="tr-TR" sz="2000" dirty="0" smtClean="0">
                <a:solidFill>
                  <a:srgbClr val="808080"/>
                </a:solidFill>
                <a:latin typeface="Arial" pitchFamily="34" charset="0"/>
                <a:ea typeface="Calibri" pitchFamily="34" charset="0"/>
                <a:cs typeface="Arial" pitchFamily="34" charset="0"/>
              </a:rPr>
              <a:t>)</a:t>
            </a:r>
            <a:endParaRPr lang="tr-TR" sz="2000" dirty="0" smtClean="0">
              <a:latin typeface="Arial" pitchFamily="34" charset="0"/>
              <a:cs typeface="Arial" pitchFamily="34" charset="0"/>
            </a:endParaRPr>
          </a:p>
          <a:p>
            <a:endParaRPr lang="tr-TR" sz="2000" dirty="0" smtClean="0">
              <a:latin typeface="Arial" pitchFamily="34" charset="0"/>
              <a:cs typeface="Arial" pitchFamily="34" charset="0"/>
            </a:endParaRPr>
          </a:p>
          <a:p>
            <a:endParaRPr lang="tr-TR" sz="2000" dirty="0" smtClean="0">
              <a:latin typeface="Arial" pitchFamily="34" charset="0"/>
              <a:cs typeface="Arial" pitchFamily="34" charset="0"/>
            </a:endParaRPr>
          </a:p>
          <a:p>
            <a:endParaRPr lang="tr-TR" sz="2000" dirty="0" smtClean="0">
              <a:latin typeface="Arial" pitchFamily="34" charset="0"/>
              <a:cs typeface="Arial" pitchFamily="34" charset="0"/>
            </a:endParaRPr>
          </a:p>
          <a:p>
            <a:endParaRPr lang="tr-TR" sz="2000" dirty="0" smtClean="0">
              <a:latin typeface="Arial" pitchFamily="34" charset="0"/>
              <a:cs typeface="Arial" pitchFamily="34" charset="0"/>
            </a:endParaRPr>
          </a:p>
          <a:p>
            <a:endParaRPr lang="tr-TR" sz="2000" dirty="0" smtClean="0">
              <a:latin typeface="Arial" pitchFamily="34" charset="0"/>
              <a:cs typeface="Arial" pitchFamily="34" charset="0"/>
            </a:endParaRPr>
          </a:p>
          <a:p>
            <a:pPr marL="0" lvl="0" indent="449263" fontAlgn="base">
              <a:spcBef>
                <a:spcPct val="0"/>
              </a:spcBef>
              <a:spcAft>
                <a:spcPct val="0"/>
              </a:spcAft>
              <a:buClrTx/>
              <a:buSzTx/>
              <a:buNone/>
            </a:pPr>
            <a:r>
              <a:rPr lang="tr-TR" sz="2000" b="1" dirty="0" smtClean="0">
                <a:solidFill>
                  <a:srgbClr val="C00000"/>
                </a:solidFill>
                <a:latin typeface="Arial" pitchFamily="34" charset="0"/>
                <a:ea typeface="Calibri" pitchFamily="34" charset="0"/>
                <a:cs typeface="Arial" pitchFamily="34" charset="0"/>
              </a:rPr>
              <a:t>Örnek: </a:t>
            </a:r>
            <a:r>
              <a:rPr lang="tr-TR" sz="2000" dirty="0" smtClean="0">
                <a:latin typeface="Arial" pitchFamily="34" charset="0"/>
                <a:ea typeface="Calibri" pitchFamily="34" charset="0"/>
                <a:cs typeface="Arial" pitchFamily="34" charset="0"/>
              </a:rPr>
              <a:t>Final notu 65 ten küçük  olan final notlarının herhangi birinden final notu düşük olan öğrencilerin numarasını veren sorguyu ve çıktıyı yazınız. (Okul projesi)</a:t>
            </a: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sz="2000" dirty="0" smtClean="0">
                <a:solidFill>
                  <a:srgbClr val="0000FF"/>
                </a:solidFill>
                <a:latin typeface="Arial" pitchFamily="34" charset="0"/>
                <a:ea typeface="Calibri" pitchFamily="34" charset="0"/>
                <a:cs typeface="Arial" pitchFamily="34" charset="0"/>
              </a:rPr>
              <a:t>select</a:t>
            </a:r>
            <a:r>
              <a:rPr lang="tr-TR" sz="2000" dirty="0" smtClean="0">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no</a:t>
            </a:r>
            <a:r>
              <a:rPr lang="tr-TR" sz="2000" dirty="0" smtClean="0">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from</a:t>
            </a:r>
            <a:r>
              <a:rPr lang="tr-TR" sz="2000" dirty="0" smtClean="0">
                <a:latin typeface="Arial" pitchFamily="34" charset="0"/>
                <a:ea typeface="Calibri" pitchFamily="34" charset="0"/>
                <a:cs typeface="Arial" pitchFamily="34" charset="0"/>
              </a:rPr>
              <a:t>  notlar </a:t>
            </a:r>
            <a:r>
              <a:rPr lang="tr-TR" sz="2000" dirty="0" smtClean="0">
                <a:solidFill>
                  <a:srgbClr val="0000FF"/>
                </a:solidFill>
                <a:latin typeface="Arial" pitchFamily="34" charset="0"/>
                <a:ea typeface="Calibri" pitchFamily="34" charset="0"/>
                <a:cs typeface="Arial" pitchFamily="34" charset="0"/>
              </a:rPr>
              <a:t>where</a:t>
            </a:r>
            <a:r>
              <a:rPr lang="tr-TR" sz="2000" dirty="0" smtClean="0">
                <a:latin typeface="Arial" pitchFamily="34" charset="0"/>
                <a:ea typeface="Calibri" pitchFamily="34" charset="0"/>
                <a:cs typeface="Arial" pitchFamily="34" charset="0"/>
              </a:rPr>
              <a:t> final</a:t>
            </a:r>
            <a:r>
              <a:rPr lang="tr-TR" sz="2000" dirty="0" smtClean="0">
                <a:solidFill>
                  <a:srgbClr val="808080"/>
                </a:solidFill>
                <a:latin typeface="Arial" pitchFamily="34" charset="0"/>
                <a:ea typeface="Calibri" pitchFamily="34" charset="0"/>
                <a:cs typeface="Arial" pitchFamily="34" charset="0"/>
              </a:rPr>
              <a:t>&lt;</a:t>
            </a:r>
            <a:r>
              <a:rPr lang="tr-TR" sz="2000" dirty="0" err="1" smtClean="0">
                <a:solidFill>
                  <a:srgbClr val="808080"/>
                </a:solidFill>
                <a:latin typeface="Arial" pitchFamily="34" charset="0"/>
                <a:ea typeface="Calibri" pitchFamily="34" charset="0"/>
                <a:cs typeface="Arial" pitchFamily="34" charset="0"/>
              </a:rPr>
              <a:t>any</a:t>
            </a:r>
            <a:r>
              <a:rPr lang="tr-TR" sz="2000" dirty="0" smtClean="0">
                <a:solidFill>
                  <a:srgbClr val="808080"/>
                </a:solidFill>
                <a:latin typeface="Arial" pitchFamily="34" charset="0"/>
                <a:ea typeface="Calibri" pitchFamily="34" charset="0"/>
                <a:cs typeface="Arial" pitchFamily="34" charset="0"/>
              </a:rPr>
              <a:t>(</a:t>
            </a:r>
            <a:r>
              <a:rPr lang="tr-TR" sz="2000" dirty="0" smtClean="0">
                <a:solidFill>
                  <a:srgbClr val="0000FF"/>
                </a:solidFill>
                <a:latin typeface="Arial" pitchFamily="34" charset="0"/>
                <a:ea typeface="Calibri" pitchFamily="34" charset="0"/>
                <a:cs typeface="Arial" pitchFamily="34" charset="0"/>
              </a:rPr>
              <a:t>select</a:t>
            </a:r>
            <a:r>
              <a:rPr lang="tr-TR" sz="2000" dirty="0" smtClean="0">
                <a:latin typeface="Arial" pitchFamily="34" charset="0"/>
                <a:ea typeface="Calibri" pitchFamily="34" charset="0"/>
                <a:cs typeface="Arial" pitchFamily="34" charset="0"/>
              </a:rPr>
              <a:t> final </a:t>
            </a:r>
            <a:r>
              <a:rPr lang="tr-TR" sz="2000" dirty="0" smtClean="0">
                <a:solidFill>
                  <a:srgbClr val="0000FF"/>
                </a:solidFill>
                <a:latin typeface="Arial" pitchFamily="34" charset="0"/>
                <a:ea typeface="Calibri" pitchFamily="34" charset="0"/>
                <a:cs typeface="Arial" pitchFamily="34" charset="0"/>
              </a:rPr>
              <a:t>from</a:t>
            </a:r>
            <a:r>
              <a:rPr lang="tr-TR" sz="2000" dirty="0" smtClean="0">
                <a:latin typeface="Arial" pitchFamily="34" charset="0"/>
                <a:ea typeface="Calibri" pitchFamily="34" charset="0"/>
                <a:cs typeface="Arial" pitchFamily="34" charset="0"/>
              </a:rPr>
              <a:t> notlar </a:t>
            </a:r>
            <a:r>
              <a:rPr lang="tr-TR" sz="2000" dirty="0" smtClean="0">
                <a:solidFill>
                  <a:srgbClr val="0000FF"/>
                </a:solidFill>
                <a:latin typeface="Arial" pitchFamily="34" charset="0"/>
                <a:ea typeface="Calibri" pitchFamily="34" charset="0"/>
                <a:cs typeface="Arial" pitchFamily="34" charset="0"/>
              </a:rPr>
              <a:t>where</a:t>
            </a:r>
            <a:r>
              <a:rPr lang="tr-TR" sz="2000" dirty="0" smtClean="0">
                <a:latin typeface="Arial" pitchFamily="34" charset="0"/>
                <a:ea typeface="Calibri" pitchFamily="34" charset="0"/>
                <a:cs typeface="Arial" pitchFamily="34" charset="0"/>
              </a:rPr>
              <a:t> final</a:t>
            </a:r>
            <a:r>
              <a:rPr lang="tr-TR" sz="2000" dirty="0" smtClean="0">
                <a:solidFill>
                  <a:srgbClr val="808080"/>
                </a:solidFill>
                <a:latin typeface="Arial" pitchFamily="34" charset="0"/>
                <a:ea typeface="Calibri" pitchFamily="34" charset="0"/>
                <a:cs typeface="Arial" pitchFamily="34" charset="0"/>
              </a:rPr>
              <a:t>&lt;</a:t>
            </a:r>
            <a:r>
              <a:rPr lang="tr-TR" sz="2000" dirty="0" smtClean="0">
                <a:latin typeface="Arial" pitchFamily="34" charset="0"/>
                <a:ea typeface="Calibri" pitchFamily="34" charset="0"/>
                <a:cs typeface="Arial" pitchFamily="34" charset="0"/>
              </a:rPr>
              <a:t>65 </a:t>
            </a:r>
            <a:r>
              <a:rPr lang="tr-TR" sz="2000" dirty="0" smtClean="0">
                <a:solidFill>
                  <a:srgbClr val="808080"/>
                </a:solidFill>
                <a:latin typeface="Arial" pitchFamily="34" charset="0"/>
                <a:ea typeface="Calibri" pitchFamily="34" charset="0"/>
                <a:cs typeface="Arial" pitchFamily="34" charset="0"/>
              </a:rPr>
              <a:t>)</a:t>
            </a:r>
            <a:endParaRPr lang="tr-TR" sz="2000" dirty="0" smtClean="0">
              <a:latin typeface="Arial" pitchFamily="34" charset="0"/>
              <a:cs typeface="Arial" pitchFamily="34" charset="0"/>
            </a:endParaRPr>
          </a:p>
          <a:p>
            <a:endParaRPr lang="tr-TR" sz="2000" dirty="0">
              <a:latin typeface="Arial" pitchFamily="34" charset="0"/>
              <a:cs typeface="Arial" pitchFamily="34" charset="0"/>
            </a:endParaRPr>
          </a:p>
        </p:txBody>
      </p:sp>
      <p:pic>
        <p:nvPicPr>
          <p:cNvPr id="5" name="Picture 7" descr="Ekran Alıntısı"/>
          <p:cNvPicPr>
            <a:picLocks noChangeAspect="1" noChangeArrowheads="1"/>
          </p:cNvPicPr>
          <p:nvPr/>
        </p:nvPicPr>
        <p:blipFill>
          <a:blip r:embed="rId2" cstate="print"/>
          <a:srcRect/>
          <a:stretch>
            <a:fillRect/>
          </a:stretch>
        </p:blipFill>
        <p:spPr bwMode="auto">
          <a:xfrm>
            <a:off x="655648" y="1988840"/>
            <a:ext cx="3628320" cy="1616199"/>
          </a:xfrm>
          <a:prstGeom prst="rect">
            <a:avLst/>
          </a:prstGeom>
          <a:noFill/>
        </p:spPr>
      </p:pic>
      <p:pic>
        <p:nvPicPr>
          <p:cNvPr id="62466" name="Picture 2" descr="Ekran Alıntısı"/>
          <p:cNvPicPr>
            <a:picLocks noChangeAspect="1" noChangeArrowheads="1"/>
          </p:cNvPicPr>
          <p:nvPr/>
        </p:nvPicPr>
        <p:blipFill>
          <a:blip r:embed="rId3" cstate="print"/>
          <a:srcRect/>
          <a:stretch>
            <a:fillRect/>
          </a:stretch>
        </p:blipFill>
        <p:spPr bwMode="auto">
          <a:xfrm>
            <a:off x="1619672" y="4941168"/>
            <a:ext cx="1872208" cy="1451916"/>
          </a:xfrm>
          <a:prstGeom prst="rect">
            <a:avLst/>
          </a:prstGeom>
          <a:noFill/>
        </p:spPr>
      </p:pic>
      <p:sp>
        <p:nvSpPr>
          <p:cNvPr id="62468" name="Rectangle 4"/>
          <p:cNvSpPr>
            <a:spLocks noChangeArrowheads="1"/>
          </p:cNvSpPr>
          <p:nvPr/>
        </p:nvSpPr>
        <p:spPr bwMode="auto">
          <a:xfrm>
            <a:off x="0" y="14478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39552" y="-27384"/>
            <a:ext cx="8183880" cy="936104"/>
          </a:xfrm>
        </p:spPr>
        <p:txBody>
          <a:bodyPr>
            <a:noAutofit/>
          </a:bodyPr>
          <a:lstStyle/>
          <a:p>
            <a:pPr lvl="0"/>
            <a:r>
              <a:rPr lang="tr-TR" sz="3200" dirty="0" smtClean="0" bmk="_Toc218016444">
                <a:latin typeface="Times New Roman" pitchFamily="18" charset="0"/>
                <a:ea typeface="Times New Roman" pitchFamily="18" charset="0"/>
                <a:cs typeface="Times New Roman" pitchFamily="18" charset="0"/>
              </a:rPr>
              <a:t>6.5.10.ALL SÖZCÜĞÜ</a:t>
            </a:r>
            <a:endParaRPr lang="tr-TR" sz="3200" dirty="0"/>
          </a:p>
        </p:txBody>
      </p:sp>
      <p:sp>
        <p:nvSpPr>
          <p:cNvPr id="3" name="2 İçerik Yer Tutucusu"/>
          <p:cNvSpPr>
            <a:spLocks noGrp="1"/>
          </p:cNvSpPr>
          <p:nvPr>
            <p:ph idx="1"/>
          </p:nvPr>
        </p:nvSpPr>
        <p:spPr>
          <a:xfrm>
            <a:off x="179512" y="1196752"/>
            <a:ext cx="8712968" cy="4692008"/>
          </a:xfrm>
        </p:spPr>
        <p:style>
          <a:lnRef idx="2">
            <a:schemeClr val="dk1"/>
          </a:lnRef>
          <a:fillRef idx="1">
            <a:schemeClr val="lt1"/>
          </a:fillRef>
          <a:effectRef idx="0">
            <a:schemeClr val="dk1"/>
          </a:effectRef>
          <a:fontRef idx="minor">
            <a:schemeClr val="dk1"/>
          </a:fontRef>
        </p:style>
        <p:txBody>
          <a:bodyPr>
            <a:noAutofit/>
          </a:bodyPr>
          <a:lstStyle/>
          <a:p>
            <a:pPr marL="0" lvl="0" indent="449263" eaLnBrk="0" fontAlgn="base" hangingPunct="0">
              <a:spcBef>
                <a:spcPct val="0"/>
              </a:spcBef>
              <a:spcAft>
                <a:spcPct val="0"/>
              </a:spcAft>
              <a:buClrTx/>
              <a:buSzTx/>
              <a:buNone/>
            </a:pPr>
            <a:r>
              <a:rPr lang="tr-TR" sz="2000" dirty="0" smtClean="0">
                <a:latin typeface="Arial" pitchFamily="34" charset="0"/>
                <a:ea typeface="Calibri" pitchFamily="34" charset="0"/>
                <a:cs typeface="Arial" pitchFamily="34" charset="0"/>
              </a:rPr>
              <a:t>“Hepsi, tamamı” anlamdaki bu sözcük, SELECT komutu içerisinde belirli bir koşulu sağlayan bir gruptan tamamı sağlanan koşullarla ilişkili olarak kullanılır. Aşağıdaki soru konuda açıklayıcı olacaktır:</a:t>
            </a: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sz="2000" b="1" dirty="0" smtClean="0">
                <a:latin typeface="Arial" pitchFamily="34" charset="0"/>
                <a:ea typeface="Calibri" pitchFamily="34" charset="0"/>
                <a:cs typeface="Arial" pitchFamily="34" charset="0"/>
              </a:rPr>
              <a:t>Örnek: </a:t>
            </a:r>
            <a:r>
              <a:rPr lang="tr-TR" sz="2000" dirty="0" smtClean="0">
                <a:latin typeface="Arial" pitchFamily="34" charset="0"/>
                <a:ea typeface="Calibri" pitchFamily="34" charset="0"/>
                <a:cs typeface="Arial" pitchFamily="34" charset="0"/>
              </a:rPr>
              <a:t>Satış bölümünde çalışan ve mühendislik bölümündeki personel hepsinden daha fazla maaş alan personeli listeleyiniz. Bu örnekte de satış bölümü kodu 2 ve mühendislik bölümü kodu 1 olarak alırsa aşağıdaki SELECT grupları çözüm teşkil edecektir.</a:t>
            </a:r>
            <a:endParaRPr lang="tr-TR" sz="2000" dirty="0" smtClean="0">
              <a:latin typeface="Arial" pitchFamily="34" charset="0"/>
              <a:cs typeface="Arial" pitchFamily="34" charset="0"/>
            </a:endParaRPr>
          </a:p>
          <a:p>
            <a:pPr marL="0" lvl="0" indent="0" fontAlgn="base">
              <a:spcBef>
                <a:spcPct val="0"/>
              </a:spcBef>
              <a:spcAft>
                <a:spcPct val="0"/>
              </a:spcAft>
              <a:buClrTx/>
              <a:buSzTx/>
              <a:buNone/>
            </a:pPr>
            <a:r>
              <a:rPr lang="tr-TR" sz="2000" b="1" u="sng" dirty="0" smtClean="0">
                <a:solidFill>
                  <a:srgbClr val="C00000"/>
                </a:solidFill>
                <a:latin typeface="Times New Roman" pitchFamily="18" charset="0"/>
                <a:ea typeface="Calibri" pitchFamily="34" charset="0"/>
                <a:cs typeface="Times New Roman" pitchFamily="18" charset="0"/>
              </a:rPr>
              <a:t>1. Alternatif</a:t>
            </a:r>
            <a:r>
              <a:rPr lang="tr-TR" sz="2000" b="1" dirty="0" smtClean="0">
                <a:solidFill>
                  <a:srgbClr val="C00000"/>
                </a:solidFill>
                <a:latin typeface="Times New Roman" pitchFamily="18" charset="0"/>
                <a:ea typeface="Calibri" pitchFamily="34" charset="0"/>
                <a:cs typeface="Times New Roman" pitchFamily="18" charset="0"/>
              </a:rPr>
              <a:t>				</a:t>
            </a:r>
            <a:r>
              <a:rPr lang="tr-TR" sz="2000" b="1" u="sng" dirty="0" smtClean="0">
                <a:solidFill>
                  <a:srgbClr val="C00000"/>
                </a:solidFill>
                <a:latin typeface="Times New Roman" pitchFamily="18" charset="0"/>
                <a:ea typeface="Calibri" pitchFamily="34" charset="0"/>
                <a:cs typeface="Times New Roman" pitchFamily="18" charset="0"/>
              </a:rPr>
              <a:t>2. Alternatif</a:t>
            </a:r>
            <a:endParaRPr lang="tr-TR" sz="2000" b="1" dirty="0" smtClean="0">
              <a:solidFill>
                <a:srgbClr val="C00000"/>
              </a:solidFill>
              <a:latin typeface="Arial" pitchFamily="34" charset="0"/>
              <a:cs typeface="Arial" pitchFamily="34" charset="0"/>
            </a:endParaRPr>
          </a:p>
          <a:p>
            <a:pPr marL="0" lvl="0" indent="0" eaLnBrk="0" fontAlgn="base" hangingPunct="0">
              <a:spcBef>
                <a:spcPct val="0"/>
              </a:spcBef>
              <a:spcAft>
                <a:spcPct val="0"/>
              </a:spcAft>
              <a:buClrTx/>
              <a:buSzTx/>
              <a:buNone/>
            </a:pPr>
            <a:r>
              <a:rPr lang="tr-TR" sz="2000" dirty="0" smtClean="0">
                <a:solidFill>
                  <a:srgbClr val="0000FF"/>
                </a:solidFill>
                <a:latin typeface="Arial" pitchFamily="34" charset="0"/>
                <a:ea typeface="Calibri" pitchFamily="34" charset="0"/>
                <a:cs typeface="Arial" pitchFamily="34" charset="0"/>
              </a:rPr>
              <a:t>SELECT</a:t>
            </a:r>
            <a:r>
              <a:rPr lang="tr-TR" sz="2000" dirty="0" smtClean="0">
                <a:latin typeface="Arial" pitchFamily="34" charset="0"/>
                <a:ea typeface="Calibri" pitchFamily="34" charset="0"/>
                <a:cs typeface="Arial" pitchFamily="34" charset="0"/>
              </a:rPr>
              <a:t> </a:t>
            </a:r>
            <a:r>
              <a:rPr lang="tr-TR" sz="2000" dirty="0" smtClean="0">
                <a:solidFill>
                  <a:srgbClr val="808080"/>
                </a:solidFill>
                <a:latin typeface="Arial" pitchFamily="34" charset="0"/>
                <a:ea typeface="Calibri" pitchFamily="34" charset="0"/>
                <a:cs typeface="Arial" pitchFamily="34" charset="0"/>
              </a:rPr>
              <a:t>*</a:t>
            </a:r>
            <a:r>
              <a:rPr lang="tr-TR" sz="1200" dirty="0" smtClean="0">
                <a:latin typeface="Courier New" pitchFamily="49" charset="0"/>
                <a:ea typeface="Calibri" pitchFamily="34" charset="0"/>
                <a:cs typeface="Courier New" pitchFamily="49" charset="0"/>
              </a:rPr>
              <a:t>				</a:t>
            </a:r>
            <a:r>
              <a:rPr lang="tr-TR" sz="2000" dirty="0" smtClean="0">
                <a:solidFill>
                  <a:srgbClr val="0000FF"/>
                </a:solidFill>
                <a:latin typeface="Arial" pitchFamily="34" charset="0"/>
                <a:ea typeface="Calibri" pitchFamily="34" charset="0"/>
                <a:cs typeface="Arial" pitchFamily="34" charset="0"/>
              </a:rPr>
              <a:t>SELECT</a:t>
            </a:r>
            <a:r>
              <a:rPr lang="tr-TR" sz="2000" dirty="0" smtClean="0">
                <a:latin typeface="Arial" pitchFamily="34" charset="0"/>
                <a:ea typeface="Calibri" pitchFamily="34" charset="0"/>
                <a:cs typeface="Arial" pitchFamily="34" charset="0"/>
              </a:rPr>
              <a:t> </a:t>
            </a:r>
            <a:r>
              <a:rPr lang="tr-TR" sz="2000" dirty="0" smtClean="0">
                <a:solidFill>
                  <a:srgbClr val="808080"/>
                </a:solidFill>
                <a:latin typeface="Arial" pitchFamily="34" charset="0"/>
                <a:ea typeface="Calibri" pitchFamily="34" charset="0"/>
                <a:cs typeface="Arial" pitchFamily="34" charset="0"/>
              </a:rPr>
              <a:t>*</a:t>
            </a:r>
            <a:endParaRPr lang="tr-TR" sz="90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tr-TR" sz="2000" dirty="0" smtClean="0">
                <a:solidFill>
                  <a:srgbClr val="0000FF"/>
                </a:solidFill>
                <a:latin typeface="Arial" pitchFamily="34" charset="0"/>
                <a:ea typeface="Calibri" pitchFamily="34" charset="0"/>
                <a:cs typeface="Arial" pitchFamily="34" charset="0"/>
              </a:rPr>
              <a:t>FROM</a:t>
            </a:r>
            <a:r>
              <a:rPr lang="tr-TR" sz="2000" dirty="0" smtClean="0">
                <a:latin typeface="Arial" pitchFamily="34" charset="0"/>
                <a:ea typeface="Calibri" pitchFamily="34" charset="0"/>
                <a:cs typeface="Arial" pitchFamily="34" charset="0"/>
              </a:rPr>
              <a:t> Personel 			</a:t>
            </a:r>
            <a:r>
              <a:rPr lang="tr-TR" sz="2000" dirty="0" smtClean="0">
                <a:solidFill>
                  <a:srgbClr val="0000FF"/>
                </a:solidFill>
                <a:latin typeface="Arial" pitchFamily="34" charset="0"/>
                <a:ea typeface="Calibri" pitchFamily="34" charset="0"/>
                <a:cs typeface="Arial" pitchFamily="34" charset="0"/>
              </a:rPr>
              <a:t>FROM</a:t>
            </a:r>
            <a:r>
              <a:rPr lang="tr-TR" sz="2000" dirty="0" smtClean="0">
                <a:latin typeface="Arial" pitchFamily="34" charset="0"/>
                <a:ea typeface="Calibri" pitchFamily="34" charset="0"/>
                <a:cs typeface="Arial" pitchFamily="34" charset="0"/>
              </a:rPr>
              <a:t> Personel</a:t>
            </a:r>
            <a:endParaRPr lang="tr-TR" sz="200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tr-TR" sz="1800" b="1" dirty="0" smtClean="0">
                <a:solidFill>
                  <a:srgbClr val="0000FF"/>
                </a:solidFill>
                <a:latin typeface="Courier New" pitchFamily="49" charset="0"/>
                <a:ea typeface="Calibri" pitchFamily="34" charset="0"/>
                <a:cs typeface="Courier New" pitchFamily="49" charset="0"/>
              </a:rPr>
              <a:t>WHERE</a:t>
            </a:r>
            <a:r>
              <a:rPr lang="tr-TR" sz="1800" b="1" dirty="0" smtClean="0">
                <a:latin typeface="Courier New" pitchFamily="49" charset="0"/>
                <a:ea typeface="Calibri" pitchFamily="34" charset="0"/>
                <a:cs typeface="Courier New" pitchFamily="49" charset="0"/>
              </a:rPr>
              <a:t> maas</a:t>
            </a:r>
            <a:r>
              <a:rPr lang="tr-TR" sz="1800" b="1" dirty="0" smtClean="0">
                <a:solidFill>
                  <a:srgbClr val="808080"/>
                </a:solidFill>
                <a:latin typeface="Courier New" pitchFamily="49" charset="0"/>
                <a:ea typeface="Calibri" pitchFamily="34" charset="0"/>
                <a:cs typeface="Courier New" pitchFamily="49" charset="0"/>
              </a:rPr>
              <a:t>&gt;ALL(</a:t>
            </a:r>
            <a:r>
              <a:rPr lang="tr-TR" sz="1800" b="1" dirty="0" smtClean="0">
                <a:solidFill>
                  <a:srgbClr val="0000FF"/>
                </a:solidFill>
                <a:latin typeface="Courier New" pitchFamily="49" charset="0"/>
                <a:ea typeface="Calibri" pitchFamily="34" charset="0"/>
                <a:cs typeface="Courier New" pitchFamily="49" charset="0"/>
              </a:rPr>
              <a:t>SELECT</a:t>
            </a:r>
            <a:r>
              <a:rPr lang="tr-TR" sz="1800" b="1" dirty="0" smtClean="0">
                <a:latin typeface="Courier New" pitchFamily="49" charset="0"/>
                <a:ea typeface="Calibri" pitchFamily="34" charset="0"/>
                <a:cs typeface="Courier New" pitchFamily="49" charset="0"/>
              </a:rPr>
              <a:t> maas		</a:t>
            </a:r>
            <a:r>
              <a:rPr lang="tr-TR" sz="1800" b="1" dirty="0" smtClean="0">
                <a:solidFill>
                  <a:srgbClr val="0000FF"/>
                </a:solidFill>
                <a:latin typeface="Courier New" pitchFamily="49" charset="0"/>
                <a:ea typeface="Calibri" pitchFamily="34" charset="0"/>
                <a:cs typeface="Courier New" pitchFamily="49" charset="0"/>
              </a:rPr>
              <a:t>WHERE</a:t>
            </a:r>
            <a:r>
              <a:rPr lang="tr-TR" sz="1800" b="1" dirty="0" smtClean="0">
                <a:latin typeface="Courier New" pitchFamily="49" charset="0"/>
                <a:ea typeface="Calibri" pitchFamily="34" charset="0"/>
                <a:cs typeface="Courier New" pitchFamily="49" charset="0"/>
              </a:rPr>
              <a:t> maas</a:t>
            </a:r>
            <a:r>
              <a:rPr lang="tr-TR" sz="1800" b="1" dirty="0" smtClean="0">
                <a:solidFill>
                  <a:srgbClr val="808080"/>
                </a:solidFill>
                <a:latin typeface="Courier New" pitchFamily="49" charset="0"/>
                <a:ea typeface="Calibri" pitchFamily="34" charset="0"/>
                <a:cs typeface="Courier New" pitchFamily="49" charset="0"/>
              </a:rPr>
              <a:t>&gt;(</a:t>
            </a:r>
            <a:r>
              <a:rPr lang="tr-TR" sz="1800" b="1" dirty="0" smtClean="0">
                <a:solidFill>
                  <a:srgbClr val="0000FF"/>
                </a:solidFill>
                <a:latin typeface="Courier New" pitchFamily="49" charset="0"/>
                <a:ea typeface="Calibri" pitchFamily="34" charset="0"/>
                <a:cs typeface="Courier New" pitchFamily="49" charset="0"/>
              </a:rPr>
              <a:t>SELECT</a:t>
            </a:r>
            <a:r>
              <a:rPr lang="tr-TR" sz="1800" b="1" dirty="0" smtClean="0">
                <a:latin typeface="Courier New" pitchFamily="49" charset="0"/>
                <a:ea typeface="Calibri" pitchFamily="34" charset="0"/>
                <a:cs typeface="Courier New" pitchFamily="49" charset="0"/>
              </a:rPr>
              <a:t> </a:t>
            </a:r>
            <a:r>
              <a:rPr lang="tr-TR" sz="1800" b="1" dirty="0" smtClean="0">
                <a:solidFill>
                  <a:srgbClr val="FF00FF"/>
                </a:solidFill>
                <a:latin typeface="Courier New" pitchFamily="49" charset="0"/>
                <a:ea typeface="Calibri" pitchFamily="34" charset="0"/>
                <a:cs typeface="Courier New" pitchFamily="49" charset="0"/>
              </a:rPr>
              <a:t>MAX</a:t>
            </a:r>
            <a:r>
              <a:rPr lang="tr-TR" sz="1800" b="1" dirty="0" smtClean="0">
                <a:solidFill>
                  <a:srgbClr val="808080"/>
                </a:solidFill>
                <a:latin typeface="Courier New" pitchFamily="49" charset="0"/>
                <a:ea typeface="Calibri" pitchFamily="34" charset="0"/>
                <a:cs typeface="Courier New" pitchFamily="49" charset="0"/>
              </a:rPr>
              <a:t>(</a:t>
            </a:r>
            <a:r>
              <a:rPr lang="tr-TR" sz="1800" b="1" dirty="0" smtClean="0">
                <a:latin typeface="Courier New" pitchFamily="49" charset="0"/>
                <a:ea typeface="Calibri" pitchFamily="34" charset="0"/>
                <a:cs typeface="Courier New" pitchFamily="49" charset="0"/>
              </a:rPr>
              <a:t>maas</a:t>
            </a:r>
            <a:r>
              <a:rPr lang="tr-TR" sz="1800" b="1" dirty="0" smtClean="0">
                <a:solidFill>
                  <a:srgbClr val="808080"/>
                </a:solidFill>
                <a:latin typeface="Courier New" pitchFamily="49" charset="0"/>
                <a:ea typeface="Calibri" pitchFamily="34" charset="0"/>
                <a:cs typeface="Courier New" pitchFamily="49" charset="0"/>
              </a:rPr>
              <a:t>)</a:t>
            </a:r>
            <a:endParaRPr lang="tr-TR" sz="1800" b="1"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tr-TR" sz="2000" dirty="0" smtClean="0">
                <a:solidFill>
                  <a:srgbClr val="0000FF"/>
                </a:solidFill>
                <a:latin typeface="Arial" pitchFamily="34" charset="0"/>
                <a:ea typeface="Calibri" pitchFamily="34" charset="0"/>
                <a:cs typeface="Arial" pitchFamily="34" charset="0"/>
              </a:rPr>
              <a:t>FROM</a:t>
            </a:r>
            <a:r>
              <a:rPr lang="tr-TR" sz="2000" dirty="0" smtClean="0">
                <a:latin typeface="Arial" pitchFamily="34" charset="0"/>
                <a:ea typeface="Calibri" pitchFamily="34" charset="0"/>
                <a:cs typeface="Arial" pitchFamily="34" charset="0"/>
              </a:rPr>
              <a:t> Personel				</a:t>
            </a:r>
            <a:r>
              <a:rPr lang="tr-TR" sz="2000" dirty="0" smtClean="0">
                <a:solidFill>
                  <a:srgbClr val="0000FF"/>
                </a:solidFill>
                <a:latin typeface="Arial" pitchFamily="34" charset="0"/>
                <a:ea typeface="Calibri" pitchFamily="34" charset="0"/>
                <a:cs typeface="Arial" pitchFamily="34" charset="0"/>
              </a:rPr>
              <a:t>FROM</a:t>
            </a:r>
            <a:r>
              <a:rPr lang="tr-TR" sz="2000" dirty="0" smtClean="0">
                <a:latin typeface="Arial" pitchFamily="34" charset="0"/>
                <a:ea typeface="Calibri" pitchFamily="34" charset="0"/>
                <a:cs typeface="Arial" pitchFamily="34" charset="0"/>
              </a:rPr>
              <a:t> Personel</a:t>
            </a:r>
            <a:endParaRPr lang="tr-TR" sz="200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tr-TR" sz="2000" dirty="0" smtClean="0">
                <a:solidFill>
                  <a:srgbClr val="0000FF"/>
                </a:solidFill>
                <a:latin typeface="Arial" pitchFamily="34" charset="0"/>
                <a:ea typeface="Calibri" pitchFamily="34" charset="0"/>
                <a:cs typeface="Arial" pitchFamily="34" charset="0"/>
              </a:rPr>
              <a:t>WHERE</a:t>
            </a:r>
            <a:r>
              <a:rPr lang="tr-TR" sz="2000" dirty="0" smtClean="0">
                <a:latin typeface="Arial" pitchFamily="34" charset="0"/>
                <a:ea typeface="Calibri" pitchFamily="34" charset="0"/>
                <a:cs typeface="Arial" pitchFamily="34" charset="0"/>
              </a:rPr>
              <a:t> bol_no</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1</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WHERE</a:t>
            </a:r>
            <a:r>
              <a:rPr lang="tr-TR" sz="2000" dirty="0" smtClean="0">
                <a:latin typeface="Arial" pitchFamily="34" charset="0"/>
                <a:ea typeface="Calibri" pitchFamily="34" charset="0"/>
                <a:cs typeface="Arial" pitchFamily="34" charset="0"/>
              </a:rPr>
              <a:t> bol_no</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1</a:t>
            </a:r>
            <a:r>
              <a:rPr lang="tr-TR" sz="2000" dirty="0" smtClean="0">
                <a:solidFill>
                  <a:srgbClr val="808080"/>
                </a:solidFill>
                <a:latin typeface="Arial" pitchFamily="34" charset="0"/>
                <a:ea typeface="Calibri" pitchFamily="34" charset="0"/>
                <a:cs typeface="Arial" pitchFamily="34" charset="0"/>
              </a:rPr>
              <a:t>)</a:t>
            </a:r>
            <a:endParaRPr lang="tr-TR" sz="200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tr-TR" sz="2000" dirty="0" smtClean="0">
                <a:solidFill>
                  <a:srgbClr val="808080"/>
                </a:solidFill>
                <a:latin typeface="Arial" pitchFamily="34" charset="0"/>
                <a:ea typeface="Calibri" pitchFamily="34" charset="0"/>
                <a:cs typeface="Arial" pitchFamily="34" charset="0"/>
              </a:rPr>
              <a:t>AND</a:t>
            </a:r>
            <a:r>
              <a:rPr lang="tr-TR" sz="2000" dirty="0" smtClean="0">
                <a:latin typeface="Arial" pitchFamily="34" charset="0"/>
                <a:ea typeface="Calibri" pitchFamily="34" charset="0"/>
                <a:cs typeface="Arial" pitchFamily="34" charset="0"/>
              </a:rPr>
              <a:t> bol_no</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2</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				</a:t>
            </a:r>
            <a:r>
              <a:rPr lang="tr-TR" sz="2000" dirty="0" smtClean="0">
                <a:solidFill>
                  <a:srgbClr val="808080"/>
                </a:solidFill>
                <a:latin typeface="Arial" pitchFamily="34" charset="0"/>
                <a:ea typeface="Calibri" pitchFamily="34" charset="0"/>
                <a:cs typeface="Arial" pitchFamily="34" charset="0"/>
              </a:rPr>
              <a:t>AND</a:t>
            </a:r>
            <a:r>
              <a:rPr lang="tr-TR" sz="2000" dirty="0" smtClean="0">
                <a:latin typeface="Arial" pitchFamily="34" charset="0"/>
                <a:ea typeface="Calibri" pitchFamily="34" charset="0"/>
                <a:cs typeface="Arial" pitchFamily="34" charset="0"/>
              </a:rPr>
              <a:t> bol_no</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2</a:t>
            </a:r>
            <a:r>
              <a:rPr lang="tr-TR" sz="2000" dirty="0" smtClean="0">
                <a:solidFill>
                  <a:srgbClr val="808080"/>
                </a:solidFill>
                <a:latin typeface="Arial" pitchFamily="34" charset="0"/>
                <a:ea typeface="Calibri" pitchFamily="34" charset="0"/>
                <a:cs typeface="Arial" pitchFamily="34" charset="0"/>
              </a:rPr>
              <a:t>;</a:t>
            </a:r>
            <a:endParaRPr lang="tr-TR" sz="2000" dirty="0" smtClean="0">
              <a:latin typeface="Arial" pitchFamily="34" charset="0"/>
              <a:cs typeface="Arial" pitchFamily="34" charset="0"/>
            </a:endParaRPr>
          </a:p>
          <a:p>
            <a:endParaRPr lang="tr-TR"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251520" y="332656"/>
            <a:ext cx="8640960" cy="6264696"/>
          </a:xfrm>
          <a:solidFill>
            <a:schemeClr val="bg1"/>
          </a:solidFill>
        </p:spPr>
        <p:txBody>
          <a:bodyPr>
            <a:normAutofit/>
          </a:bodyPr>
          <a:lstStyle/>
          <a:p>
            <a:pPr lvl="0"/>
            <a:r>
              <a:rPr lang="tr-TR" sz="2000" dirty="0" smtClean="0">
                <a:latin typeface="Arial" pitchFamily="34" charset="0"/>
                <a:ea typeface="Calibri" pitchFamily="34" charset="0"/>
                <a:cs typeface="Arial" pitchFamily="34" charset="0"/>
              </a:rPr>
              <a:t>Personel tablosu aşağıdaki verileri içeriyorsa;</a:t>
            </a:r>
          </a:p>
          <a:p>
            <a:pPr lvl="0"/>
            <a:endParaRPr lang="tr-TR" sz="2000" dirty="0" smtClean="0">
              <a:latin typeface="Arial" pitchFamily="34" charset="0"/>
              <a:cs typeface="Arial" pitchFamily="34" charset="0"/>
            </a:endParaRPr>
          </a:p>
          <a:p>
            <a:endParaRPr lang="tr-TR" dirty="0" smtClean="0"/>
          </a:p>
          <a:p>
            <a:endParaRPr lang="tr-TR" dirty="0" smtClean="0"/>
          </a:p>
          <a:p>
            <a:endParaRPr lang="tr-TR" dirty="0" smtClean="0"/>
          </a:p>
          <a:p>
            <a:endParaRPr lang="tr-TR" dirty="0" smtClean="0"/>
          </a:p>
          <a:p>
            <a:endParaRPr lang="tr-TR" dirty="0" smtClean="0"/>
          </a:p>
          <a:p>
            <a:pPr marL="0" lvl="0" indent="0" fontAlgn="base">
              <a:spcBef>
                <a:spcPct val="0"/>
              </a:spcBef>
              <a:spcAft>
                <a:spcPct val="0"/>
              </a:spcAft>
              <a:buClrTx/>
              <a:buSzTx/>
              <a:buNone/>
            </a:pPr>
            <a:r>
              <a:rPr lang="tr-TR" sz="2000" dirty="0" smtClean="0">
                <a:latin typeface="Arial" pitchFamily="34" charset="0"/>
                <a:ea typeface="Calibri" pitchFamily="34" charset="0"/>
                <a:cs typeface="Arial" pitchFamily="34" charset="0"/>
              </a:rPr>
              <a:t>Yukarıdaki 1. Alternatif ve 2. Alternatif olarak belirtilen, her iki SELECT komutları grubu da aşağıdaki sonucu verecektir.</a:t>
            </a:r>
          </a:p>
          <a:p>
            <a:pPr marL="0" lvl="0" indent="0" fontAlgn="base">
              <a:spcBef>
                <a:spcPct val="0"/>
              </a:spcBef>
              <a:spcAft>
                <a:spcPct val="0"/>
              </a:spcAft>
              <a:buClrTx/>
              <a:buSzTx/>
              <a:buNone/>
            </a:pPr>
            <a:endParaRPr lang="tr-TR" sz="200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tr-TR" sz="2000" dirty="0" smtClean="0">
                <a:latin typeface="Arial" pitchFamily="34" charset="0"/>
                <a:ea typeface="Calibri" pitchFamily="34" charset="0"/>
                <a:cs typeface="Arial" pitchFamily="34" charset="0"/>
              </a:rPr>
              <a:t>sicil	      ad	 	 soyad	  	bol_no	     	maas</a:t>
            </a:r>
            <a:endParaRPr lang="tr-TR" sz="200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tr-TR" sz="2000" dirty="0" smtClean="0">
                <a:latin typeface="Arial" pitchFamily="34" charset="0"/>
                <a:ea typeface="Calibri" pitchFamily="34" charset="0"/>
                <a:cs typeface="Arial" pitchFamily="34" charset="0"/>
              </a:rPr>
              <a:t>------	      ------	---------	  	---------	  	---------</a:t>
            </a:r>
            <a:endParaRPr lang="tr-TR" sz="200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tr-TR" sz="2000" dirty="0" smtClean="0">
                <a:latin typeface="Arial" pitchFamily="34" charset="0"/>
                <a:ea typeface="Calibri" pitchFamily="34" charset="0"/>
                <a:cs typeface="Arial" pitchFamily="34" charset="0"/>
              </a:rPr>
              <a:t>  348	      Ayşe	  Pekcan	    2         	 5000000</a:t>
            </a:r>
            <a:endParaRPr lang="tr-TR" sz="200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tr-TR" sz="2000" dirty="0" smtClean="0">
                <a:latin typeface="Arial" pitchFamily="34" charset="0"/>
                <a:ea typeface="Calibri" pitchFamily="34" charset="0"/>
                <a:cs typeface="Arial" pitchFamily="34" charset="0"/>
              </a:rPr>
              <a:t>1148           Mert	 	  Caner	   	    2                   12000000</a:t>
            </a:r>
            <a:endParaRPr lang="tr-TR" sz="2000" dirty="0">
              <a:latin typeface="Arial" pitchFamily="34" charset="0"/>
              <a:cs typeface="Arial" pitchFamily="34" charset="0"/>
            </a:endParaRPr>
          </a:p>
        </p:txBody>
      </p:sp>
      <p:graphicFrame>
        <p:nvGraphicFramePr>
          <p:cNvPr id="5" name="4 Tablo"/>
          <p:cNvGraphicFramePr>
            <a:graphicFrameLocks noGrp="1"/>
          </p:cNvGraphicFramePr>
          <p:nvPr/>
        </p:nvGraphicFramePr>
        <p:xfrm>
          <a:off x="683568" y="908720"/>
          <a:ext cx="3816423" cy="2313444"/>
        </p:xfrm>
        <a:graphic>
          <a:graphicData uri="http://schemas.openxmlformats.org/drawingml/2006/table">
            <a:tbl>
              <a:tblPr firstRow="1"/>
              <a:tblGrid>
                <a:gridCol w="614825"/>
                <a:gridCol w="737963"/>
                <a:gridCol w="737096"/>
                <a:gridCol w="737963"/>
                <a:gridCol w="988576"/>
              </a:tblGrid>
              <a:tr h="360040">
                <a:tc>
                  <a:txBody>
                    <a:bodyPr/>
                    <a:lstStyle/>
                    <a:p>
                      <a:pPr algn="ctr">
                        <a:lnSpc>
                          <a:spcPct val="150000"/>
                        </a:lnSpc>
                        <a:spcAft>
                          <a:spcPts val="0"/>
                        </a:spcAft>
                      </a:pPr>
                      <a:r>
                        <a:rPr lang="tr-TR" sz="1600" b="1" dirty="0">
                          <a:solidFill>
                            <a:srgbClr val="C00000"/>
                          </a:solidFill>
                          <a:latin typeface="Arial" pitchFamily="34" charset="0"/>
                          <a:ea typeface="Calibri"/>
                          <a:cs typeface="Arial" pitchFamily="34" charset="0"/>
                        </a:rPr>
                        <a:t>sicil</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ctr">
                        <a:lnSpc>
                          <a:spcPct val="150000"/>
                        </a:lnSpc>
                        <a:spcAft>
                          <a:spcPts val="0"/>
                        </a:spcAft>
                      </a:pPr>
                      <a:r>
                        <a:rPr lang="tr-TR" sz="1600" b="1" dirty="0">
                          <a:solidFill>
                            <a:srgbClr val="C00000"/>
                          </a:solidFill>
                          <a:latin typeface="Arial" pitchFamily="34" charset="0"/>
                          <a:ea typeface="Calibri"/>
                          <a:cs typeface="Arial" pitchFamily="34" charset="0"/>
                        </a:rPr>
                        <a:t>ad</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ctr">
                        <a:lnSpc>
                          <a:spcPct val="150000"/>
                        </a:lnSpc>
                        <a:spcAft>
                          <a:spcPts val="0"/>
                        </a:spcAft>
                      </a:pPr>
                      <a:r>
                        <a:rPr lang="tr-TR" sz="1600" b="1" dirty="0">
                          <a:solidFill>
                            <a:srgbClr val="C00000"/>
                          </a:solidFill>
                          <a:latin typeface="Arial" pitchFamily="34" charset="0"/>
                          <a:ea typeface="Calibri"/>
                          <a:cs typeface="Arial" pitchFamily="34" charset="0"/>
                        </a:rPr>
                        <a:t>soyad</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ctr">
                        <a:lnSpc>
                          <a:spcPct val="150000"/>
                        </a:lnSpc>
                        <a:spcAft>
                          <a:spcPts val="0"/>
                        </a:spcAft>
                      </a:pPr>
                      <a:r>
                        <a:rPr lang="tr-TR" sz="1400" b="1" dirty="0">
                          <a:solidFill>
                            <a:srgbClr val="C00000"/>
                          </a:solidFill>
                          <a:latin typeface="Arial" pitchFamily="34" charset="0"/>
                          <a:ea typeface="Calibri"/>
                          <a:cs typeface="Arial" pitchFamily="34" charset="0"/>
                        </a:rPr>
                        <a:t>bol_no</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ctr">
                        <a:lnSpc>
                          <a:spcPct val="150000"/>
                        </a:lnSpc>
                        <a:spcAft>
                          <a:spcPts val="0"/>
                        </a:spcAft>
                      </a:pPr>
                      <a:r>
                        <a:rPr lang="tr-TR" sz="1600" b="1" dirty="0">
                          <a:solidFill>
                            <a:srgbClr val="C00000"/>
                          </a:solidFill>
                          <a:latin typeface="Arial" pitchFamily="34" charset="0"/>
                          <a:ea typeface="Calibri"/>
                          <a:cs typeface="Arial" pitchFamily="34" charset="0"/>
                        </a:rPr>
                        <a:t>maas</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r>
              <a:tr h="324614">
                <a:tc>
                  <a:txBody>
                    <a:bodyPr/>
                    <a:lstStyle/>
                    <a:p>
                      <a:pPr>
                        <a:lnSpc>
                          <a:spcPct val="150000"/>
                        </a:lnSpc>
                        <a:spcAft>
                          <a:spcPts val="0"/>
                        </a:spcAft>
                      </a:pPr>
                      <a:r>
                        <a:rPr lang="tr-TR" sz="1400">
                          <a:latin typeface="Arial" pitchFamily="34" charset="0"/>
                          <a:ea typeface="Calibri"/>
                          <a:cs typeface="Arial" pitchFamily="34" charset="0"/>
                        </a:rPr>
                        <a:t>117</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nSpc>
                          <a:spcPct val="150000"/>
                        </a:lnSpc>
                        <a:spcAft>
                          <a:spcPts val="0"/>
                        </a:spcAft>
                      </a:pPr>
                      <a:r>
                        <a:rPr lang="tr-TR" sz="1400">
                          <a:latin typeface="Arial" pitchFamily="34" charset="0"/>
                          <a:ea typeface="Calibri"/>
                          <a:cs typeface="Arial" pitchFamily="34" charset="0"/>
                        </a:rPr>
                        <a:t>Ali</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nSpc>
                          <a:spcPct val="150000"/>
                        </a:lnSpc>
                        <a:spcAft>
                          <a:spcPts val="0"/>
                        </a:spcAft>
                      </a:pPr>
                      <a:r>
                        <a:rPr lang="tr-TR" sz="1400">
                          <a:latin typeface="Arial" pitchFamily="34" charset="0"/>
                          <a:ea typeface="Calibri"/>
                          <a:cs typeface="Arial" pitchFamily="34" charset="0"/>
                        </a:rPr>
                        <a:t>Can</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nSpc>
                          <a:spcPct val="150000"/>
                        </a:lnSpc>
                        <a:spcAft>
                          <a:spcPts val="0"/>
                        </a:spcAft>
                      </a:pPr>
                      <a:r>
                        <a:rPr lang="tr-TR" sz="1400">
                          <a:latin typeface="Arial" pitchFamily="34" charset="0"/>
                          <a:ea typeface="Calibri"/>
                          <a:cs typeface="Arial" pitchFamily="34" charset="0"/>
                        </a:rPr>
                        <a:t>1</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nSpc>
                          <a:spcPct val="150000"/>
                        </a:lnSpc>
                        <a:spcAft>
                          <a:spcPts val="0"/>
                        </a:spcAft>
                      </a:pPr>
                      <a:r>
                        <a:rPr lang="tr-TR" sz="1400">
                          <a:latin typeface="Arial" pitchFamily="34" charset="0"/>
                          <a:ea typeface="Calibri"/>
                          <a:cs typeface="Arial" pitchFamily="34" charset="0"/>
                        </a:rPr>
                        <a:t>7000000</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r>
              <a:tr h="324614">
                <a:tc>
                  <a:txBody>
                    <a:bodyPr/>
                    <a:lstStyle/>
                    <a:p>
                      <a:pPr>
                        <a:lnSpc>
                          <a:spcPct val="150000"/>
                        </a:lnSpc>
                        <a:spcAft>
                          <a:spcPts val="0"/>
                        </a:spcAft>
                      </a:pPr>
                      <a:r>
                        <a:rPr lang="tr-TR" sz="1400">
                          <a:latin typeface="Arial" pitchFamily="34" charset="0"/>
                          <a:ea typeface="Calibri"/>
                          <a:cs typeface="Arial" pitchFamily="34" charset="0"/>
                        </a:rPr>
                        <a:t>247</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nSpc>
                          <a:spcPct val="150000"/>
                        </a:lnSpc>
                        <a:spcAft>
                          <a:spcPts val="0"/>
                        </a:spcAft>
                      </a:pPr>
                      <a:r>
                        <a:rPr lang="tr-TR" sz="1400">
                          <a:latin typeface="Arial" pitchFamily="34" charset="0"/>
                          <a:ea typeface="Calibri"/>
                          <a:cs typeface="Arial" pitchFamily="34" charset="0"/>
                        </a:rPr>
                        <a:t>Hasan</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nSpc>
                          <a:spcPct val="150000"/>
                        </a:lnSpc>
                        <a:spcAft>
                          <a:spcPts val="0"/>
                        </a:spcAft>
                      </a:pPr>
                      <a:r>
                        <a:rPr lang="tr-TR" sz="1400">
                          <a:latin typeface="Arial" pitchFamily="34" charset="0"/>
                          <a:ea typeface="Calibri"/>
                          <a:cs typeface="Arial" pitchFamily="34" charset="0"/>
                        </a:rPr>
                        <a:t>Okan</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nSpc>
                          <a:spcPct val="150000"/>
                        </a:lnSpc>
                        <a:spcAft>
                          <a:spcPts val="0"/>
                        </a:spcAft>
                      </a:pPr>
                      <a:r>
                        <a:rPr lang="tr-TR" sz="1400">
                          <a:latin typeface="Arial" pitchFamily="34" charset="0"/>
                          <a:ea typeface="Calibri"/>
                          <a:cs typeface="Arial" pitchFamily="34" charset="0"/>
                        </a:rPr>
                        <a:t>1</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nSpc>
                          <a:spcPct val="150000"/>
                        </a:lnSpc>
                        <a:spcAft>
                          <a:spcPts val="0"/>
                        </a:spcAft>
                      </a:pPr>
                      <a:r>
                        <a:rPr lang="tr-TR" sz="1400">
                          <a:latin typeface="Arial" pitchFamily="34" charset="0"/>
                          <a:ea typeface="Calibri"/>
                          <a:cs typeface="Arial" pitchFamily="34" charset="0"/>
                        </a:rPr>
                        <a:t>6000000</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r>
              <a:tr h="324614">
                <a:tc>
                  <a:txBody>
                    <a:bodyPr/>
                    <a:lstStyle/>
                    <a:p>
                      <a:pPr>
                        <a:lnSpc>
                          <a:spcPct val="150000"/>
                        </a:lnSpc>
                        <a:spcAft>
                          <a:spcPts val="0"/>
                        </a:spcAft>
                      </a:pPr>
                      <a:r>
                        <a:rPr lang="tr-TR" sz="1400">
                          <a:latin typeface="Arial" pitchFamily="34" charset="0"/>
                          <a:ea typeface="Calibri"/>
                          <a:cs typeface="Arial" pitchFamily="34" charset="0"/>
                        </a:rPr>
                        <a:t>348</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nSpc>
                          <a:spcPct val="150000"/>
                        </a:lnSpc>
                        <a:spcAft>
                          <a:spcPts val="0"/>
                        </a:spcAft>
                      </a:pPr>
                      <a:r>
                        <a:rPr lang="tr-TR" sz="1400">
                          <a:latin typeface="Arial" pitchFamily="34" charset="0"/>
                          <a:ea typeface="Calibri"/>
                          <a:cs typeface="Arial" pitchFamily="34" charset="0"/>
                        </a:rPr>
                        <a:t>Ayşe</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nSpc>
                          <a:spcPct val="150000"/>
                        </a:lnSpc>
                        <a:spcAft>
                          <a:spcPts val="0"/>
                        </a:spcAft>
                      </a:pPr>
                      <a:r>
                        <a:rPr lang="tr-TR" sz="1400">
                          <a:latin typeface="Arial" pitchFamily="34" charset="0"/>
                          <a:ea typeface="Calibri"/>
                          <a:cs typeface="Arial" pitchFamily="34" charset="0"/>
                        </a:rPr>
                        <a:t>Pekcan</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nSpc>
                          <a:spcPct val="150000"/>
                        </a:lnSpc>
                        <a:spcAft>
                          <a:spcPts val="0"/>
                        </a:spcAft>
                      </a:pPr>
                      <a:r>
                        <a:rPr lang="tr-TR" sz="1400">
                          <a:latin typeface="Arial" pitchFamily="34" charset="0"/>
                          <a:ea typeface="Calibri"/>
                          <a:cs typeface="Arial" pitchFamily="34" charset="0"/>
                        </a:rPr>
                        <a:t>2</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nSpc>
                          <a:spcPct val="150000"/>
                        </a:lnSpc>
                        <a:spcAft>
                          <a:spcPts val="0"/>
                        </a:spcAft>
                      </a:pPr>
                      <a:r>
                        <a:rPr lang="tr-TR" sz="1400">
                          <a:latin typeface="Arial" pitchFamily="34" charset="0"/>
                          <a:ea typeface="Calibri"/>
                          <a:cs typeface="Arial" pitchFamily="34" charset="0"/>
                        </a:rPr>
                        <a:t>50000000</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r>
              <a:tr h="324614">
                <a:tc>
                  <a:txBody>
                    <a:bodyPr/>
                    <a:lstStyle/>
                    <a:p>
                      <a:pPr>
                        <a:lnSpc>
                          <a:spcPct val="150000"/>
                        </a:lnSpc>
                        <a:spcAft>
                          <a:spcPts val="0"/>
                        </a:spcAft>
                      </a:pPr>
                      <a:r>
                        <a:rPr lang="tr-TR" sz="1400">
                          <a:latin typeface="Arial" pitchFamily="34" charset="0"/>
                          <a:ea typeface="Calibri"/>
                          <a:cs typeface="Arial" pitchFamily="34" charset="0"/>
                        </a:rPr>
                        <a:t>548</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nSpc>
                          <a:spcPct val="150000"/>
                        </a:lnSpc>
                        <a:spcAft>
                          <a:spcPts val="0"/>
                        </a:spcAft>
                      </a:pPr>
                      <a:r>
                        <a:rPr lang="tr-TR" sz="1400">
                          <a:latin typeface="Arial" pitchFamily="34" charset="0"/>
                          <a:ea typeface="Calibri"/>
                          <a:cs typeface="Arial" pitchFamily="34" charset="0"/>
                        </a:rPr>
                        <a:t>Ak</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nSpc>
                          <a:spcPct val="150000"/>
                        </a:lnSpc>
                        <a:spcAft>
                          <a:spcPts val="0"/>
                        </a:spcAft>
                      </a:pPr>
                      <a:r>
                        <a:rPr lang="tr-TR" sz="1400">
                          <a:latin typeface="Arial" pitchFamily="34" charset="0"/>
                          <a:ea typeface="Calibri"/>
                          <a:cs typeface="Arial" pitchFamily="34" charset="0"/>
                        </a:rPr>
                        <a:t>Pekol</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nSpc>
                          <a:spcPct val="150000"/>
                        </a:lnSpc>
                        <a:spcAft>
                          <a:spcPts val="0"/>
                        </a:spcAft>
                      </a:pPr>
                      <a:r>
                        <a:rPr lang="tr-TR" sz="1400">
                          <a:latin typeface="Arial" pitchFamily="34" charset="0"/>
                          <a:ea typeface="Calibri"/>
                          <a:cs typeface="Arial" pitchFamily="34" charset="0"/>
                        </a:rPr>
                        <a:t>1</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nSpc>
                          <a:spcPct val="150000"/>
                        </a:lnSpc>
                        <a:spcAft>
                          <a:spcPts val="0"/>
                        </a:spcAft>
                      </a:pPr>
                      <a:r>
                        <a:rPr lang="tr-TR" sz="1400">
                          <a:latin typeface="Arial" pitchFamily="34" charset="0"/>
                          <a:ea typeface="Calibri"/>
                          <a:cs typeface="Arial" pitchFamily="34" charset="0"/>
                        </a:rPr>
                        <a:t>4000000</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r>
              <a:tr h="324614">
                <a:tc>
                  <a:txBody>
                    <a:bodyPr/>
                    <a:lstStyle/>
                    <a:p>
                      <a:pPr>
                        <a:lnSpc>
                          <a:spcPct val="150000"/>
                        </a:lnSpc>
                        <a:spcAft>
                          <a:spcPts val="0"/>
                        </a:spcAft>
                      </a:pPr>
                      <a:r>
                        <a:rPr lang="tr-TR" sz="1400">
                          <a:latin typeface="Arial" pitchFamily="34" charset="0"/>
                          <a:ea typeface="Calibri"/>
                          <a:cs typeface="Arial" pitchFamily="34" charset="0"/>
                        </a:rPr>
                        <a:t>1148</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nSpc>
                          <a:spcPct val="150000"/>
                        </a:lnSpc>
                        <a:spcAft>
                          <a:spcPts val="0"/>
                        </a:spcAft>
                      </a:pPr>
                      <a:r>
                        <a:rPr lang="tr-TR" sz="1400">
                          <a:latin typeface="Arial" pitchFamily="34" charset="0"/>
                          <a:ea typeface="Calibri"/>
                          <a:cs typeface="Arial" pitchFamily="34" charset="0"/>
                        </a:rPr>
                        <a:t>Mert</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nSpc>
                          <a:spcPct val="150000"/>
                        </a:lnSpc>
                        <a:spcAft>
                          <a:spcPts val="0"/>
                        </a:spcAft>
                      </a:pPr>
                      <a:r>
                        <a:rPr lang="tr-TR" sz="1400">
                          <a:latin typeface="Arial" pitchFamily="34" charset="0"/>
                          <a:ea typeface="Calibri"/>
                          <a:cs typeface="Arial" pitchFamily="34" charset="0"/>
                        </a:rPr>
                        <a:t>Caner</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nSpc>
                          <a:spcPct val="150000"/>
                        </a:lnSpc>
                        <a:spcAft>
                          <a:spcPts val="0"/>
                        </a:spcAft>
                      </a:pPr>
                      <a:r>
                        <a:rPr lang="tr-TR" sz="1400">
                          <a:latin typeface="Arial" pitchFamily="34" charset="0"/>
                          <a:ea typeface="Calibri"/>
                          <a:cs typeface="Arial" pitchFamily="34" charset="0"/>
                        </a:rPr>
                        <a:t>2</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nSpc>
                          <a:spcPct val="150000"/>
                        </a:lnSpc>
                        <a:spcAft>
                          <a:spcPts val="0"/>
                        </a:spcAft>
                      </a:pPr>
                      <a:r>
                        <a:rPr lang="tr-TR" sz="1400">
                          <a:latin typeface="Arial" pitchFamily="34" charset="0"/>
                          <a:ea typeface="Calibri"/>
                          <a:cs typeface="Arial" pitchFamily="34" charset="0"/>
                        </a:rPr>
                        <a:t>12000000</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r>
              <a:tr h="324614">
                <a:tc>
                  <a:txBody>
                    <a:bodyPr/>
                    <a:lstStyle/>
                    <a:p>
                      <a:pPr>
                        <a:lnSpc>
                          <a:spcPct val="150000"/>
                        </a:lnSpc>
                        <a:spcAft>
                          <a:spcPts val="0"/>
                        </a:spcAft>
                      </a:pPr>
                      <a:r>
                        <a:rPr lang="tr-TR" sz="1400">
                          <a:latin typeface="Arial" pitchFamily="34" charset="0"/>
                          <a:ea typeface="Calibri"/>
                          <a:cs typeface="Arial" pitchFamily="34" charset="0"/>
                        </a:rPr>
                        <a:t>1215</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nSpc>
                          <a:spcPct val="150000"/>
                        </a:lnSpc>
                        <a:spcAft>
                          <a:spcPts val="0"/>
                        </a:spcAft>
                      </a:pPr>
                      <a:r>
                        <a:rPr lang="tr-TR" sz="1400">
                          <a:latin typeface="Arial" pitchFamily="34" charset="0"/>
                          <a:ea typeface="Calibri"/>
                          <a:cs typeface="Arial" pitchFamily="34" charset="0"/>
                        </a:rPr>
                        <a:t>Beril</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nSpc>
                          <a:spcPct val="150000"/>
                        </a:lnSpc>
                        <a:spcAft>
                          <a:spcPts val="0"/>
                        </a:spcAft>
                      </a:pPr>
                      <a:r>
                        <a:rPr lang="tr-TR" sz="1400">
                          <a:latin typeface="Arial" pitchFamily="34" charset="0"/>
                          <a:ea typeface="Calibri"/>
                          <a:cs typeface="Arial" pitchFamily="34" charset="0"/>
                        </a:rPr>
                        <a:t>Şen</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nSpc>
                          <a:spcPct val="150000"/>
                        </a:lnSpc>
                        <a:spcAft>
                          <a:spcPts val="0"/>
                        </a:spcAft>
                      </a:pPr>
                      <a:r>
                        <a:rPr lang="tr-TR" sz="1400" dirty="0">
                          <a:latin typeface="Arial" pitchFamily="34" charset="0"/>
                          <a:ea typeface="Calibri"/>
                          <a:cs typeface="Arial" pitchFamily="34" charset="0"/>
                        </a:rPr>
                        <a:t>2</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nSpc>
                          <a:spcPct val="150000"/>
                        </a:lnSpc>
                        <a:spcAft>
                          <a:spcPts val="0"/>
                        </a:spcAft>
                      </a:pPr>
                      <a:r>
                        <a:rPr lang="tr-TR" sz="1400" dirty="0">
                          <a:latin typeface="Arial" pitchFamily="34" charset="0"/>
                          <a:ea typeface="Calibri"/>
                          <a:cs typeface="Arial" pitchFamily="34" charset="0"/>
                        </a:rPr>
                        <a:t>5000000</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251520" y="332656"/>
            <a:ext cx="8640960" cy="6264696"/>
          </a:xfrm>
          <a:solidFill>
            <a:schemeClr val="bg1"/>
          </a:solidFill>
        </p:spPr>
        <p:txBody>
          <a:bodyPr/>
          <a:lstStyle/>
          <a:p>
            <a:pPr marL="0" lvl="0" indent="449263" fontAlgn="base">
              <a:spcBef>
                <a:spcPct val="0"/>
              </a:spcBef>
              <a:spcAft>
                <a:spcPct val="0"/>
              </a:spcAft>
              <a:buClrTx/>
              <a:buSzTx/>
              <a:buNone/>
            </a:pPr>
            <a:r>
              <a:rPr lang="tr-TR" b="1" dirty="0" smtClean="0">
                <a:solidFill>
                  <a:srgbClr val="C00000"/>
                </a:solidFill>
                <a:latin typeface="Times New Roman" pitchFamily="18" charset="0"/>
                <a:ea typeface="Calibri" pitchFamily="34" charset="0"/>
                <a:cs typeface="Times New Roman" pitchFamily="18" charset="0"/>
              </a:rPr>
              <a:t>Örnek: </a:t>
            </a:r>
            <a:r>
              <a:rPr lang="tr-TR" dirty="0" smtClean="0">
                <a:latin typeface="Times New Roman" pitchFamily="18" charset="0"/>
                <a:ea typeface="Calibri" pitchFamily="34" charset="0"/>
                <a:cs typeface="Times New Roman" pitchFamily="18" charset="0"/>
              </a:rPr>
              <a:t>Optik kodu 421 olan final notlarının hepsinden final notu büyük olan öğrencinin bilgilerini listeleyen sorguyu ve çıktısını yazınız. (Okul projesi)</a:t>
            </a:r>
            <a:endParaRPr lang="tr-TR" sz="1600" dirty="0" smtClean="0">
              <a:latin typeface="Arial" pitchFamily="34" charset="0"/>
              <a:cs typeface="Arial" pitchFamily="34" charset="0"/>
            </a:endParaRPr>
          </a:p>
          <a:p>
            <a:pPr marL="0" lvl="0" indent="449263" eaLnBrk="0" fontAlgn="base" hangingPunct="0">
              <a:spcBef>
                <a:spcPct val="0"/>
              </a:spcBef>
              <a:spcAft>
                <a:spcPct val="0"/>
              </a:spcAft>
              <a:buClrTx/>
              <a:buSzTx/>
              <a:buNone/>
            </a:pPr>
            <a:endParaRPr lang="tr-TR" dirty="0" smtClean="0">
              <a:solidFill>
                <a:srgbClr val="0000FF"/>
              </a:solidFill>
              <a:latin typeface="Courier New" pitchFamily="49" charset="0"/>
              <a:ea typeface="Calibri" pitchFamily="34" charset="0"/>
              <a:cs typeface="Courier New" pitchFamily="49" charset="0"/>
            </a:endParaRPr>
          </a:p>
          <a:p>
            <a:pPr marL="0" lvl="0" indent="449263" eaLnBrk="0" fontAlgn="base" hangingPunct="0">
              <a:spcBef>
                <a:spcPct val="0"/>
              </a:spcBef>
              <a:spcAft>
                <a:spcPct val="0"/>
              </a:spcAft>
              <a:buClrTx/>
              <a:buSzTx/>
              <a:buNone/>
            </a:pPr>
            <a:r>
              <a:rPr lang="tr-TR" dirty="0" smtClean="0">
                <a:solidFill>
                  <a:srgbClr val="0000FF"/>
                </a:solidFill>
                <a:latin typeface="Courier New" pitchFamily="49" charset="0"/>
                <a:ea typeface="Calibri" pitchFamily="34" charset="0"/>
                <a:cs typeface="Courier New" pitchFamily="49" charset="0"/>
              </a:rPr>
              <a:t>select</a:t>
            </a:r>
            <a:r>
              <a:rPr lang="tr-TR" dirty="0" smtClean="0">
                <a:latin typeface="Courier New" pitchFamily="49" charset="0"/>
                <a:ea typeface="Calibri" pitchFamily="34" charset="0"/>
                <a:cs typeface="Courier New" pitchFamily="49" charset="0"/>
              </a:rPr>
              <a:t> </a:t>
            </a:r>
            <a:r>
              <a:rPr lang="tr-TR" dirty="0" smtClean="0">
                <a:solidFill>
                  <a:srgbClr val="808080"/>
                </a:solidFill>
                <a:latin typeface="Courier New" pitchFamily="49" charset="0"/>
                <a:ea typeface="Calibri" pitchFamily="34" charset="0"/>
                <a:cs typeface="Courier New" pitchFamily="49" charset="0"/>
              </a:rPr>
              <a:t>*</a:t>
            </a:r>
            <a:r>
              <a:rPr lang="tr-TR" dirty="0" smtClean="0">
                <a:latin typeface="Courier New" pitchFamily="49" charset="0"/>
                <a:ea typeface="Calibri" pitchFamily="34" charset="0"/>
                <a:cs typeface="Courier New" pitchFamily="49" charset="0"/>
              </a:rPr>
              <a:t> </a:t>
            </a:r>
            <a:r>
              <a:rPr lang="tr-TR" dirty="0" smtClean="0">
                <a:solidFill>
                  <a:srgbClr val="0000FF"/>
                </a:solidFill>
                <a:latin typeface="Courier New" pitchFamily="49" charset="0"/>
                <a:ea typeface="Calibri" pitchFamily="34" charset="0"/>
                <a:cs typeface="Courier New" pitchFamily="49" charset="0"/>
              </a:rPr>
              <a:t>from</a:t>
            </a:r>
            <a:r>
              <a:rPr lang="tr-TR" dirty="0" smtClean="0">
                <a:latin typeface="Courier New" pitchFamily="49" charset="0"/>
                <a:ea typeface="Calibri" pitchFamily="34" charset="0"/>
                <a:cs typeface="Courier New" pitchFamily="49" charset="0"/>
              </a:rPr>
              <a:t> notlar </a:t>
            </a:r>
            <a:r>
              <a:rPr lang="tr-TR" dirty="0" smtClean="0">
                <a:solidFill>
                  <a:srgbClr val="0000FF"/>
                </a:solidFill>
                <a:latin typeface="Courier New" pitchFamily="49" charset="0"/>
                <a:ea typeface="Calibri" pitchFamily="34" charset="0"/>
                <a:cs typeface="Courier New" pitchFamily="49" charset="0"/>
              </a:rPr>
              <a:t>where</a:t>
            </a:r>
            <a:r>
              <a:rPr lang="tr-TR" dirty="0" smtClean="0">
                <a:latin typeface="Courier New" pitchFamily="49" charset="0"/>
                <a:ea typeface="Calibri" pitchFamily="34" charset="0"/>
                <a:cs typeface="Courier New" pitchFamily="49" charset="0"/>
              </a:rPr>
              <a:t> final</a:t>
            </a:r>
            <a:r>
              <a:rPr lang="tr-TR" dirty="0" smtClean="0">
                <a:solidFill>
                  <a:srgbClr val="808080"/>
                </a:solidFill>
                <a:latin typeface="Courier New" pitchFamily="49" charset="0"/>
                <a:ea typeface="Calibri" pitchFamily="34" charset="0"/>
                <a:cs typeface="Courier New" pitchFamily="49" charset="0"/>
              </a:rPr>
              <a:t>&gt;</a:t>
            </a:r>
            <a:r>
              <a:rPr lang="tr-TR" dirty="0" err="1" smtClean="0">
                <a:solidFill>
                  <a:srgbClr val="808080"/>
                </a:solidFill>
                <a:latin typeface="Courier New" pitchFamily="49" charset="0"/>
                <a:ea typeface="Calibri" pitchFamily="34" charset="0"/>
                <a:cs typeface="Courier New" pitchFamily="49" charset="0"/>
              </a:rPr>
              <a:t>all</a:t>
            </a:r>
            <a:r>
              <a:rPr lang="tr-TR" dirty="0" smtClean="0">
                <a:solidFill>
                  <a:srgbClr val="808080"/>
                </a:solidFill>
                <a:latin typeface="Courier New" pitchFamily="49" charset="0"/>
                <a:ea typeface="Calibri" pitchFamily="34" charset="0"/>
                <a:cs typeface="Courier New" pitchFamily="49" charset="0"/>
              </a:rPr>
              <a:t>(</a:t>
            </a:r>
            <a:r>
              <a:rPr lang="tr-TR" dirty="0" smtClean="0">
                <a:solidFill>
                  <a:srgbClr val="0000FF"/>
                </a:solidFill>
                <a:latin typeface="Courier New" pitchFamily="49" charset="0"/>
                <a:ea typeface="Calibri" pitchFamily="34" charset="0"/>
                <a:cs typeface="Courier New" pitchFamily="49" charset="0"/>
              </a:rPr>
              <a:t>select</a:t>
            </a:r>
            <a:r>
              <a:rPr lang="tr-TR" dirty="0" smtClean="0">
                <a:latin typeface="Courier New" pitchFamily="49" charset="0"/>
                <a:ea typeface="Calibri" pitchFamily="34" charset="0"/>
                <a:cs typeface="Courier New" pitchFamily="49" charset="0"/>
              </a:rPr>
              <a:t> final </a:t>
            </a:r>
            <a:r>
              <a:rPr lang="tr-TR" dirty="0" smtClean="0">
                <a:solidFill>
                  <a:srgbClr val="0000FF"/>
                </a:solidFill>
                <a:latin typeface="Courier New" pitchFamily="49" charset="0"/>
                <a:ea typeface="Calibri" pitchFamily="34" charset="0"/>
                <a:cs typeface="Courier New" pitchFamily="49" charset="0"/>
              </a:rPr>
              <a:t>from</a:t>
            </a:r>
            <a:r>
              <a:rPr lang="tr-TR" dirty="0" smtClean="0">
                <a:latin typeface="Courier New" pitchFamily="49" charset="0"/>
                <a:ea typeface="Calibri" pitchFamily="34" charset="0"/>
                <a:cs typeface="Courier New" pitchFamily="49" charset="0"/>
              </a:rPr>
              <a:t> notlar </a:t>
            </a:r>
            <a:r>
              <a:rPr lang="tr-TR" dirty="0" smtClean="0">
                <a:solidFill>
                  <a:srgbClr val="0000FF"/>
                </a:solidFill>
                <a:latin typeface="Courier New" pitchFamily="49" charset="0"/>
                <a:ea typeface="Calibri" pitchFamily="34" charset="0"/>
                <a:cs typeface="Courier New" pitchFamily="49" charset="0"/>
              </a:rPr>
              <a:t>where</a:t>
            </a:r>
            <a:r>
              <a:rPr lang="tr-TR" dirty="0" smtClean="0">
                <a:latin typeface="Courier New" pitchFamily="49" charset="0"/>
                <a:ea typeface="Calibri" pitchFamily="34" charset="0"/>
                <a:cs typeface="Courier New" pitchFamily="49" charset="0"/>
              </a:rPr>
              <a:t> op_kod</a:t>
            </a:r>
            <a:r>
              <a:rPr lang="tr-TR" dirty="0" smtClean="0">
                <a:solidFill>
                  <a:srgbClr val="808080"/>
                </a:solidFill>
                <a:latin typeface="Courier New" pitchFamily="49" charset="0"/>
                <a:ea typeface="Calibri" pitchFamily="34" charset="0"/>
                <a:cs typeface="Courier New" pitchFamily="49" charset="0"/>
              </a:rPr>
              <a:t>=</a:t>
            </a:r>
            <a:r>
              <a:rPr lang="tr-TR" dirty="0" smtClean="0">
                <a:latin typeface="Courier New" pitchFamily="49" charset="0"/>
                <a:ea typeface="Calibri" pitchFamily="34" charset="0"/>
                <a:cs typeface="Courier New" pitchFamily="49" charset="0"/>
              </a:rPr>
              <a:t>421</a:t>
            </a:r>
            <a:r>
              <a:rPr lang="tr-TR" dirty="0" smtClean="0">
                <a:solidFill>
                  <a:srgbClr val="808080"/>
                </a:solidFill>
                <a:latin typeface="Courier New" pitchFamily="49" charset="0"/>
                <a:ea typeface="Calibri" pitchFamily="34" charset="0"/>
                <a:cs typeface="Courier New" pitchFamily="49" charset="0"/>
              </a:rPr>
              <a:t>)</a:t>
            </a:r>
            <a:endParaRPr lang="tr-TR" sz="1600" dirty="0" smtClean="0">
              <a:latin typeface="Arial" pitchFamily="34" charset="0"/>
              <a:cs typeface="Arial" pitchFamily="34" charset="0"/>
            </a:endParaRPr>
          </a:p>
          <a:p>
            <a:endParaRPr lang="tr-TR" dirty="0"/>
          </a:p>
        </p:txBody>
      </p:sp>
      <p:pic>
        <p:nvPicPr>
          <p:cNvPr id="63490" name="Picture 2" descr="Ekran Alıntısı"/>
          <p:cNvPicPr>
            <a:picLocks noChangeAspect="1" noChangeArrowheads="1"/>
          </p:cNvPicPr>
          <p:nvPr/>
        </p:nvPicPr>
        <p:blipFill>
          <a:blip r:embed="rId2" cstate="print"/>
          <a:srcRect/>
          <a:stretch>
            <a:fillRect/>
          </a:stretch>
        </p:blipFill>
        <p:spPr bwMode="auto">
          <a:xfrm>
            <a:off x="827584" y="3789040"/>
            <a:ext cx="4536504" cy="1368152"/>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Başlık"/>
          <p:cNvSpPr>
            <a:spLocks noGrp="1"/>
          </p:cNvSpPr>
          <p:nvPr>
            <p:ph type="title"/>
          </p:nvPr>
        </p:nvSpPr>
        <p:spPr>
          <a:xfrm>
            <a:off x="971600" y="260648"/>
            <a:ext cx="7751832" cy="720080"/>
          </a:xfrm>
        </p:spPr>
        <p:txBody>
          <a:bodyPr>
            <a:normAutofit/>
          </a:bodyPr>
          <a:lstStyle/>
          <a:p>
            <a:r>
              <a:rPr lang="tr-TR" dirty="0" smtClean="0"/>
              <a:t>6.3. TABLO OLUŞTURMA</a:t>
            </a:r>
            <a:endParaRPr lang="tr-TR" dirty="0"/>
          </a:p>
        </p:txBody>
      </p:sp>
      <p:sp>
        <p:nvSpPr>
          <p:cNvPr id="7" name="6 İçerik Yer Tutucusu"/>
          <p:cNvSpPr>
            <a:spLocks noGrp="1"/>
          </p:cNvSpPr>
          <p:nvPr>
            <p:ph idx="1"/>
          </p:nvPr>
        </p:nvSpPr>
        <p:spPr>
          <a:xfrm>
            <a:off x="251520" y="980728"/>
            <a:ext cx="8640960" cy="5544616"/>
          </a:xfrm>
        </p:spPr>
        <p:style>
          <a:lnRef idx="2">
            <a:schemeClr val="accent1"/>
          </a:lnRef>
          <a:fillRef idx="1">
            <a:schemeClr val="lt1"/>
          </a:fillRef>
          <a:effectRef idx="0">
            <a:schemeClr val="accent1"/>
          </a:effectRef>
          <a:fontRef idx="minor">
            <a:schemeClr val="dk1"/>
          </a:fontRef>
        </p:style>
        <p:txBody>
          <a:bodyPr>
            <a:noAutofit/>
          </a:bodyPr>
          <a:lstStyle/>
          <a:p>
            <a:pPr marL="0" lvl="0" indent="449263" algn="just" eaLnBrk="0" fontAlgn="base" hangingPunct="0">
              <a:spcBef>
                <a:spcPct val="0"/>
              </a:spcBef>
              <a:spcAft>
                <a:spcPct val="0"/>
              </a:spcAft>
              <a:buClrTx/>
              <a:buSzTx/>
              <a:buNone/>
            </a:pPr>
            <a:r>
              <a:rPr lang="tr-TR" sz="1600" u="sng" dirty="0" smtClean="0">
                <a:latin typeface="Arial" pitchFamily="34" charset="0"/>
                <a:ea typeface="Calibri" pitchFamily="34" charset="0"/>
                <a:cs typeface="Arial" pitchFamily="34" charset="0"/>
              </a:rPr>
              <a:t>CREATE TABLE</a:t>
            </a:r>
            <a:r>
              <a:rPr lang="tr-TR" sz="1600" dirty="0" smtClean="0">
                <a:latin typeface="Arial" pitchFamily="34" charset="0"/>
                <a:ea typeface="Calibri" pitchFamily="34" charset="0"/>
                <a:cs typeface="Arial" pitchFamily="34" charset="0"/>
              </a:rPr>
              <a:t> deyimi kullanılır. Kullanılacak tüm alanlar bu deyim içerisinde belirtilmelidir.</a:t>
            </a:r>
            <a:endParaRPr lang="tr-TR" sz="16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1600" b="1" dirty="0" smtClean="0">
                <a:latin typeface="Arial" pitchFamily="34" charset="0"/>
                <a:ea typeface="Calibri" pitchFamily="34" charset="0"/>
                <a:cs typeface="Arial" pitchFamily="34" charset="0"/>
              </a:rPr>
              <a:t>Örnek: </a:t>
            </a:r>
            <a:r>
              <a:rPr lang="tr-TR" sz="1600" dirty="0" smtClean="0">
                <a:latin typeface="Arial" pitchFamily="34" charset="0"/>
                <a:ea typeface="Calibri" pitchFamily="34" charset="0"/>
                <a:cs typeface="Arial" pitchFamily="34" charset="0"/>
              </a:rPr>
              <a:t>Yukarı da bahsedilen örnek okul veritabanı projesinin veritabanını oluşturup, aktif yapıp, bahsedilen tabloları oluşturan komutları yazınız.(Tablo 5.1, 5.2, 5.3’den yararlanarak)</a:t>
            </a:r>
            <a:endParaRPr lang="tr-TR" sz="16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1600" dirty="0" err="1" smtClean="0">
                <a:solidFill>
                  <a:srgbClr val="0000FF"/>
                </a:solidFill>
                <a:latin typeface="Arial" pitchFamily="34" charset="0"/>
                <a:ea typeface="Calibri" pitchFamily="34" charset="0"/>
                <a:cs typeface="Arial" pitchFamily="34" charset="0"/>
              </a:rPr>
              <a:t>Create</a:t>
            </a:r>
            <a:r>
              <a:rPr lang="tr-TR" sz="1600" dirty="0" smtClean="0">
                <a:latin typeface="Arial" pitchFamily="34" charset="0"/>
                <a:ea typeface="Calibri" pitchFamily="34" charset="0"/>
                <a:cs typeface="Arial" pitchFamily="34" charset="0"/>
              </a:rPr>
              <a:t> </a:t>
            </a:r>
            <a:r>
              <a:rPr lang="tr-TR" sz="1600" dirty="0" err="1" smtClean="0">
                <a:solidFill>
                  <a:srgbClr val="0000FF"/>
                </a:solidFill>
                <a:latin typeface="Arial" pitchFamily="34" charset="0"/>
                <a:ea typeface="Calibri" pitchFamily="34" charset="0"/>
                <a:cs typeface="Arial" pitchFamily="34" charset="0"/>
              </a:rPr>
              <a:t>Database</a:t>
            </a:r>
            <a:r>
              <a:rPr lang="tr-TR" sz="1600" dirty="0" smtClean="0">
                <a:solidFill>
                  <a:srgbClr val="0000FF"/>
                </a:solidFill>
                <a:latin typeface="Arial" pitchFamily="34" charset="0"/>
                <a:ea typeface="Calibri" pitchFamily="34" charset="0"/>
                <a:cs typeface="Arial" pitchFamily="34" charset="0"/>
              </a:rPr>
              <a:t> </a:t>
            </a:r>
            <a:r>
              <a:rPr lang="tr-TR" sz="1600" dirty="0" smtClean="0">
                <a:latin typeface="Arial" pitchFamily="34" charset="0"/>
                <a:ea typeface="Calibri" pitchFamily="34" charset="0"/>
                <a:cs typeface="Arial" pitchFamily="34" charset="0"/>
              </a:rPr>
              <a:t>proje</a:t>
            </a:r>
            <a:endParaRPr lang="tr-TR" sz="16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1600" dirty="0" err="1" smtClean="0">
                <a:solidFill>
                  <a:srgbClr val="1F497D"/>
                </a:solidFill>
                <a:latin typeface="Arial" pitchFamily="34" charset="0"/>
                <a:ea typeface="Calibri" pitchFamily="34" charset="0"/>
                <a:cs typeface="Arial" pitchFamily="34" charset="0"/>
              </a:rPr>
              <a:t>Use</a:t>
            </a:r>
            <a:r>
              <a:rPr lang="tr-TR" sz="1600" dirty="0" smtClean="0">
                <a:latin typeface="Arial" pitchFamily="34" charset="0"/>
                <a:ea typeface="Calibri" pitchFamily="34" charset="0"/>
                <a:cs typeface="Arial" pitchFamily="34" charset="0"/>
              </a:rPr>
              <a:t> proje</a:t>
            </a:r>
            <a:endParaRPr lang="tr-TR" sz="16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1600" dirty="0" err="1" smtClean="0">
                <a:solidFill>
                  <a:srgbClr val="0000FF"/>
                </a:solidFill>
                <a:latin typeface="Arial" pitchFamily="34" charset="0"/>
                <a:ea typeface="Calibri" pitchFamily="34" charset="0"/>
                <a:cs typeface="Arial" pitchFamily="34" charset="0"/>
              </a:rPr>
              <a:t>Create</a:t>
            </a:r>
            <a:r>
              <a:rPr lang="tr-TR" sz="1600" dirty="0" smtClean="0">
                <a:latin typeface="Arial" pitchFamily="34" charset="0"/>
                <a:ea typeface="Calibri" pitchFamily="34" charset="0"/>
                <a:cs typeface="Arial" pitchFamily="34" charset="0"/>
              </a:rPr>
              <a:t> </a:t>
            </a:r>
            <a:r>
              <a:rPr lang="tr-TR" sz="1600" dirty="0" err="1" smtClean="0">
                <a:solidFill>
                  <a:srgbClr val="0000FF"/>
                </a:solidFill>
                <a:latin typeface="Arial" pitchFamily="34" charset="0"/>
                <a:ea typeface="Calibri" pitchFamily="34" charset="0"/>
                <a:cs typeface="Arial" pitchFamily="34" charset="0"/>
              </a:rPr>
              <a:t>table</a:t>
            </a:r>
            <a:r>
              <a:rPr lang="tr-TR" sz="1600" dirty="0" smtClean="0">
                <a:latin typeface="Arial" pitchFamily="34" charset="0"/>
                <a:ea typeface="Calibri" pitchFamily="34" charset="0"/>
                <a:cs typeface="Arial" pitchFamily="34" charset="0"/>
              </a:rPr>
              <a:t> bolum</a:t>
            </a:r>
            <a:r>
              <a:rPr lang="tr-TR" sz="1600" dirty="0" smtClean="0">
                <a:solidFill>
                  <a:srgbClr val="808080"/>
                </a:solidFill>
                <a:latin typeface="Arial" pitchFamily="34" charset="0"/>
                <a:ea typeface="Calibri" pitchFamily="34" charset="0"/>
                <a:cs typeface="Arial" pitchFamily="34" charset="0"/>
              </a:rPr>
              <a:t>(</a:t>
            </a:r>
            <a:r>
              <a:rPr lang="tr-TR" sz="1600" dirty="0" err="1" smtClean="0">
                <a:latin typeface="Arial" pitchFamily="34" charset="0"/>
                <a:ea typeface="Calibri" pitchFamily="34" charset="0"/>
                <a:cs typeface="Arial" pitchFamily="34" charset="0"/>
              </a:rPr>
              <a:t>bolkod</a:t>
            </a:r>
            <a:r>
              <a:rPr lang="tr-TR" sz="1600" dirty="0" smtClean="0">
                <a:latin typeface="Arial" pitchFamily="34" charset="0"/>
                <a:ea typeface="Calibri" pitchFamily="34" charset="0"/>
                <a:cs typeface="Arial" pitchFamily="34" charset="0"/>
              </a:rPr>
              <a:t> </a:t>
            </a:r>
            <a:r>
              <a:rPr lang="tr-TR" sz="1600" dirty="0" err="1" smtClean="0">
                <a:solidFill>
                  <a:srgbClr val="0000FF"/>
                </a:solidFill>
                <a:latin typeface="Arial" pitchFamily="34" charset="0"/>
                <a:ea typeface="Calibri" pitchFamily="34" charset="0"/>
                <a:cs typeface="Arial" pitchFamily="34" charset="0"/>
              </a:rPr>
              <a:t>smallint</a:t>
            </a:r>
            <a:r>
              <a:rPr lang="tr-TR" sz="1600" dirty="0" smtClean="0">
                <a:latin typeface="Arial" pitchFamily="34" charset="0"/>
                <a:ea typeface="Calibri" pitchFamily="34" charset="0"/>
                <a:cs typeface="Arial" pitchFamily="34" charset="0"/>
              </a:rPr>
              <a:t> </a:t>
            </a:r>
            <a:r>
              <a:rPr lang="tr-TR" sz="1600" dirty="0" err="1" smtClean="0">
                <a:solidFill>
                  <a:srgbClr val="0000FF"/>
                </a:solidFill>
                <a:latin typeface="Arial" pitchFamily="34" charset="0"/>
                <a:ea typeface="Calibri" pitchFamily="34" charset="0"/>
                <a:cs typeface="Arial" pitchFamily="34" charset="0"/>
              </a:rPr>
              <a:t>primary</a:t>
            </a:r>
            <a:r>
              <a:rPr lang="tr-TR" sz="1600" dirty="0" smtClean="0">
                <a:latin typeface="Arial" pitchFamily="34" charset="0"/>
                <a:ea typeface="Calibri" pitchFamily="34" charset="0"/>
                <a:cs typeface="Arial" pitchFamily="34" charset="0"/>
              </a:rPr>
              <a:t> </a:t>
            </a:r>
            <a:r>
              <a:rPr lang="tr-TR" sz="1600" dirty="0" err="1" smtClean="0">
                <a:solidFill>
                  <a:srgbClr val="0000FF"/>
                </a:solidFill>
                <a:latin typeface="Arial" pitchFamily="34" charset="0"/>
                <a:ea typeface="Calibri" pitchFamily="34" charset="0"/>
                <a:cs typeface="Arial" pitchFamily="34" charset="0"/>
              </a:rPr>
              <a:t>key</a:t>
            </a:r>
            <a:r>
              <a:rPr lang="tr-TR" sz="1600" dirty="0" smtClean="0">
                <a:latin typeface="Arial" pitchFamily="34" charset="0"/>
                <a:ea typeface="Calibri" pitchFamily="34" charset="0"/>
                <a:cs typeface="Arial" pitchFamily="34" charset="0"/>
              </a:rPr>
              <a:t> </a:t>
            </a:r>
            <a:r>
              <a:rPr lang="tr-TR" sz="1600" dirty="0" smtClean="0">
                <a:solidFill>
                  <a:srgbClr val="808080"/>
                </a:solidFill>
                <a:latin typeface="Arial" pitchFamily="34" charset="0"/>
                <a:ea typeface="Calibri" pitchFamily="34" charset="0"/>
                <a:cs typeface="Arial" pitchFamily="34" charset="0"/>
              </a:rPr>
              <a:t>,</a:t>
            </a:r>
            <a:r>
              <a:rPr lang="tr-TR" sz="1600" dirty="0" smtClean="0">
                <a:latin typeface="Arial" pitchFamily="34" charset="0"/>
                <a:ea typeface="Calibri" pitchFamily="34" charset="0"/>
                <a:cs typeface="Arial" pitchFamily="34" charset="0"/>
              </a:rPr>
              <a:t> bol_adi </a:t>
            </a:r>
            <a:r>
              <a:rPr lang="tr-TR" sz="1600" dirty="0" err="1" smtClean="0">
                <a:solidFill>
                  <a:srgbClr val="0000FF"/>
                </a:solidFill>
                <a:latin typeface="Arial" pitchFamily="34" charset="0"/>
                <a:ea typeface="Calibri" pitchFamily="34" charset="0"/>
                <a:cs typeface="Arial" pitchFamily="34" charset="0"/>
              </a:rPr>
              <a:t>char</a:t>
            </a:r>
            <a:r>
              <a:rPr lang="tr-TR" sz="1600" dirty="0" smtClean="0">
                <a:solidFill>
                  <a:srgbClr val="808080"/>
                </a:solidFill>
                <a:latin typeface="Arial" pitchFamily="34" charset="0"/>
                <a:ea typeface="Calibri" pitchFamily="34" charset="0"/>
                <a:cs typeface="Arial" pitchFamily="34" charset="0"/>
              </a:rPr>
              <a:t>(</a:t>
            </a:r>
            <a:r>
              <a:rPr lang="tr-TR" sz="1600" dirty="0" smtClean="0">
                <a:latin typeface="Arial" pitchFamily="34" charset="0"/>
                <a:ea typeface="Calibri" pitchFamily="34" charset="0"/>
                <a:cs typeface="Arial" pitchFamily="34" charset="0"/>
              </a:rPr>
              <a:t>15</a:t>
            </a:r>
            <a:r>
              <a:rPr lang="tr-TR" sz="1600" dirty="0" smtClean="0">
                <a:solidFill>
                  <a:srgbClr val="808080"/>
                </a:solidFill>
                <a:latin typeface="Arial" pitchFamily="34" charset="0"/>
                <a:ea typeface="Calibri" pitchFamily="34" charset="0"/>
                <a:cs typeface="Arial" pitchFamily="34" charset="0"/>
              </a:rPr>
              <a:t>))</a:t>
            </a:r>
            <a:endParaRPr lang="tr-TR" sz="16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1600" dirty="0" err="1" smtClean="0">
                <a:solidFill>
                  <a:srgbClr val="0000FF"/>
                </a:solidFill>
                <a:latin typeface="Arial" pitchFamily="34" charset="0"/>
                <a:ea typeface="Calibri" pitchFamily="34" charset="0"/>
                <a:cs typeface="Arial" pitchFamily="34" charset="0"/>
              </a:rPr>
              <a:t>Create</a:t>
            </a:r>
            <a:r>
              <a:rPr lang="tr-TR" sz="1600" dirty="0" smtClean="0">
                <a:latin typeface="Arial" pitchFamily="34" charset="0"/>
                <a:ea typeface="Calibri" pitchFamily="34" charset="0"/>
                <a:cs typeface="Arial" pitchFamily="34" charset="0"/>
              </a:rPr>
              <a:t> </a:t>
            </a:r>
            <a:r>
              <a:rPr lang="tr-TR" sz="1600" dirty="0" err="1" smtClean="0">
                <a:solidFill>
                  <a:srgbClr val="0000FF"/>
                </a:solidFill>
                <a:latin typeface="Arial" pitchFamily="34" charset="0"/>
                <a:ea typeface="Calibri" pitchFamily="34" charset="0"/>
                <a:cs typeface="Arial" pitchFamily="34" charset="0"/>
              </a:rPr>
              <a:t>table</a:t>
            </a:r>
            <a:r>
              <a:rPr lang="tr-TR" sz="1600" dirty="0" smtClean="0">
                <a:latin typeface="Arial" pitchFamily="34" charset="0"/>
                <a:ea typeface="Calibri" pitchFamily="34" charset="0"/>
                <a:cs typeface="Arial" pitchFamily="34" charset="0"/>
              </a:rPr>
              <a:t> unvan</a:t>
            </a:r>
            <a:r>
              <a:rPr lang="tr-TR" sz="1600" dirty="0" smtClean="0">
                <a:solidFill>
                  <a:srgbClr val="808080"/>
                </a:solidFill>
                <a:latin typeface="Arial" pitchFamily="34" charset="0"/>
                <a:ea typeface="Calibri" pitchFamily="34" charset="0"/>
                <a:cs typeface="Arial" pitchFamily="34" charset="0"/>
              </a:rPr>
              <a:t>(</a:t>
            </a:r>
            <a:r>
              <a:rPr lang="tr-TR" sz="1600" dirty="0" smtClean="0">
                <a:latin typeface="Arial" pitchFamily="34" charset="0"/>
                <a:ea typeface="Calibri" pitchFamily="34" charset="0"/>
                <a:cs typeface="Arial" pitchFamily="34" charset="0"/>
              </a:rPr>
              <a:t>un_kod </a:t>
            </a:r>
            <a:r>
              <a:rPr lang="tr-TR" sz="1600" dirty="0" err="1" smtClean="0">
                <a:solidFill>
                  <a:srgbClr val="0000FF"/>
                </a:solidFill>
                <a:latin typeface="Arial" pitchFamily="34" charset="0"/>
                <a:ea typeface="Calibri" pitchFamily="34" charset="0"/>
                <a:cs typeface="Arial" pitchFamily="34" charset="0"/>
              </a:rPr>
              <a:t>tinyint</a:t>
            </a:r>
            <a:r>
              <a:rPr lang="tr-TR" sz="1600" dirty="0" smtClean="0">
                <a:latin typeface="Arial" pitchFamily="34" charset="0"/>
                <a:ea typeface="Calibri" pitchFamily="34" charset="0"/>
                <a:cs typeface="Arial" pitchFamily="34" charset="0"/>
              </a:rPr>
              <a:t> </a:t>
            </a:r>
            <a:r>
              <a:rPr lang="tr-TR" sz="1600" dirty="0" err="1" smtClean="0">
                <a:solidFill>
                  <a:srgbClr val="0000FF"/>
                </a:solidFill>
                <a:latin typeface="Arial" pitchFamily="34" charset="0"/>
                <a:ea typeface="Calibri" pitchFamily="34" charset="0"/>
                <a:cs typeface="Arial" pitchFamily="34" charset="0"/>
              </a:rPr>
              <a:t>primary</a:t>
            </a:r>
            <a:r>
              <a:rPr lang="tr-TR" sz="1600" dirty="0" smtClean="0">
                <a:latin typeface="Arial" pitchFamily="34" charset="0"/>
                <a:ea typeface="Calibri" pitchFamily="34" charset="0"/>
                <a:cs typeface="Arial" pitchFamily="34" charset="0"/>
              </a:rPr>
              <a:t> </a:t>
            </a:r>
            <a:r>
              <a:rPr lang="tr-TR" sz="1600" dirty="0" err="1" smtClean="0">
                <a:solidFill>
                  <a:srgbClr val="0000FF"/>
                </a:solidFill>
                <a:latin typeface="Arial" pitchFamily="34" charset="0"/>
                <a:ea typeface="Calibri" pitchFamily="34" charset="0"/>
                <a:cs typeface="Arial" pitchFamily="34" charset="0"/>
              </a:rPr>
              <a:t>key</a:t>
            </a:r>
            <a:r>
              <a:rPr lang="tr-TR" sz="1600" dirty="0" smtClean="0">
                <a:latin typeface="Arial" pitchFamily="34" charset="0"/>
                <a:ea typeface="Calibri" pitchFamily="34" charset="0"/>
                <a:cs typeface="Arial" pitchFamily="34" charset="0"/>
              </a:rPr>
              <a:t> </a:t>
            </a:r>
            <a:r>
              <a:rPr lang="tr-TR" sz="1600" dirty="0" smtClean="0">
                <a:solidFill>
                  <a:srgbClr val="808080"/>
                </a:solidFill>
                <a:latin typeface="Arial" pitchFamily="34" charset="0"/>
                <a:ea typeface="Calibri" pitchFamily="34" charset="0"/>
                <a:cs typeface="Arial" pitchFamily="34" charset="0"/>
              </a:rPr>
              <a:t>,</a:t>
            </a:r>
            <a:r>
              <a:rPr lang="tr-TR" sz="1600" dirty="0" smtClean="0">
                <a:latin typeface="Arial" pitchFamily="34" charset="0"/>
                <a:ea typeface="Calibri" pitchFamily="34" charset="0"/>
                <a:cs typeface="Arial" pitchFamily="34" charset="0"/>
              </a:rPr>
              <a:t> </a:t>
            </a:r>
            <a:r>
              <a:rPr lang="tr-TR" sz="1600" dirty="0" err="1" smtClean="0">
                <a:latin typeface="Arial" pitchFamily="34" charset="0"/>
                <a:ea typeface="Calibri" pitchFamily="34" charset="0"/>
                <a:cs typeface="Arial" pitchFamily="34" charset="0"/>
              </a:rPr>
              <a:t>ünvani</a:t>
            </a:r>
            <a:r>
              <a:rPr lang="tr-TR" sz="1600" dirty="0" smtClean="0">
                <a:latin typeface="Arial" pitchFamily="34" charset="0"/>
                <a:ea typeface="Calibri" pitchFamily="34" charset="0"/>
                <a:cs typeface="Arial" pitchFamily="34" charset="0"/>
              </a:rPr>
              <a:t> </a:t>
            </a:r>
            <a:r>
              <a:rPr lang="tr-TR" sz="1600" dirty="0" err="1" smtClean="0">
                <a:solidFill>
                  <a:srgbClr val="0000FF"/>
                </a:solidFill>
                <a:latin typeface="Arial" pitchFamily="34" charset="0"/>
                <a:ea typeface="Calibri" pitchFamily="34" charset="0"/>
                <a:cs typeface="Arial" pitchFamily="34" charset="0"/>
              </a:rPr>
              <a:t>char</a:t>
            </a:r>
            <a:r>
              <a:rPr lang="tr-TR" sz="1600" dirty="0" smtClean="0">
                <a:solidFill>
                  <a:srgbClr val="808080"/>
                </a:solidFill>
                <a:latin typeface="Arial" pitchFamily="34" charset="0"/>
                <a:ea typeface="Calibri" pitchFamily="34" charset="0"/>
                <a:cs typeface="Arial" pitchFamily="34" charset="0"/>
              </a:rPr>
              <a:t>(</a:t>
            </a:r>
            <a:r>
              <a:rPr lang="tr-TR" sz="1600" dirty="0" smtClean="0">
                <a:latin typeface="Arial" pitchFamily="34" charset="0"/>
                <a:ea typeface="Calibri" pitchFamily="34" charset="0"/>
                <a:cs typeface="Arial" pitchFamily="34" charset="0"/>
              </a:rPr>
              <a:t>11</a:t>
            </a:r>
            <a:r>
              <a:rPr lang="tr-TR" sz="1600" dirty="0" smtClean="0">
                <a:solidFill>
                  <a:srgbClr val="808080"/>
                </a:solidFill>
                <a:latin typeface="Arial" pitchFamily="34" charset="0"/>
                <a:ea typeface="Calibri" pitchFamily="34" charset="0"/>
                <a:cs typeface="Arial" pitchFamily="34" charset="0"/>
              </a:rPr>
              <a:t>))</a:t>
            </a:r>
            <a:endParaRPr lang="tr-TR" sz="16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1600" dirty="0" err="1" smtClean="0">
                <a:solidFill>
                  <a:srgbClr val="0000FF"/>
                </a:solidFill>
                <a:latin typeface="Arial" pitchFamily="34" charset="0"/>
                <a:ea typeface="Calibri" pitchFamily="34" charset="0"/>
                <a:cs typeface="Arial" pitchFamily="34" charset="0"/>
              </a:rPr>
              <a:t>Create</a:t>
            </a:r>
            <a:r>
              <a:rPr lang="tr-TR" sz="1600" dirty="0" smtClean="0">
                <a:latin typeface="Arial" pitchFamily="34" charset="0"/>
                <a:ea typeface="Calibri" pitchFamily="34" charset="0"/>
                <a:cs typeface="Arial" pitchFamily="34" charset="0"/>
              </a:rPr>
              <a:t> </a:t>
            </a:r>
            <a:r>
              <a:rPr lang="tr-TR" sz="1600" dirty="0" err="1" smtClean="0">
                <a:solidFill>
                  <a:srgbClr val="0000FF"/>
                </a:solidFill>
                <a:latin typeface="Arial" pitchFamily="34" charset="0"/>
                <a:ea typeface="Calibri" pitchFamily="34" charset="0"/>
                <a:cs typeface="Arial" pitchFamily="34" charset="0"/>
              </a:rPr>
              <a:t>table</a:t>
            </a:r>
            <a:r>
              <a:rPr lang="tr-TR" sz="1600" dirty="0" smtClean="0">
                <a:latin typeface="Arial" pitchFamily="34" charset="0"/>
                <a:ea typeface="Calibri" pitchFamily="34" charset="0"/>
                <a:cs typeface="Arial" pitchFamily="34" charset="0"/>
              </a:rPr>
              <a:t> hocalar</a:t>
            </a:r>
            <a:r>
              <a:rPr lang="tr-TR" sz="1600" dirty="0" smtClean="0">
                <a:solidFill>
                  <a:srgbClr val="808080"/>
                </a:solidFill>
                <a:latin typeface="Arial" pitchFamily="34" charset="0"/>
                <a:ea typeface="Calibri" pitchFamily="34" charset="0"/>
                <a:cs typeface="Arial" pitchFamily="34" charset="0"/>
              </a:rPr>
              <a:t>(</a:t>
            </a:r>
            <a:r>
              <a:rPr lang="tr-TR" sz="1600" dirty="0" smtClean="0">
                <a:latin typeface="Arial" pitchFamily="34" charset="0"/>
                <a:ea typeface="Calibri" pitchFamily="34" charset="0"/>
                <a:cs typeface="Arial" pitchFamily="34" charset="0"/>
              </a:rPr>
              <a:t>h_ID </a:t>
            </a:r>
            <a:r>
              <a:rPr lang="tr-TR" sz="1600" dirty="0" err="1" smtClean="0">
                <a:solidFill>
                  <a:srgbClr val="0000FF"/>
                </a:solidFill>
                <a:latin typeface="Arial" pitchFamily="34" charset="0"/>
                <a:ea typeface="Calibri" pitchFamily="34" charset="0"/>
                <a:cs typeface="Arial" pitchFamily="34" charset="0"/>
              </a:rPr>
              <a:t>tinyint</a:t>
            </a:r>
            <a:r>
              <a:rPr lang="tr-TR" sz="1600" dirty="0" smtClean="0">
                <a:latin typeface="Arial" pitchFamily="34" charset="0"/>
                <a:ea typeface="Calibri" pitchFamily="34" charset="0"/>
                <a:cs typeface="Arial" pitchFamily="34" charset="0"/>
              </a:rPr>
              <a:t> </a:t>
            </a:r>
            <a:r>
              <a:rPr lang="tr-TR" sz="1600" dirty="0" err="1" smtClean="0">
                <a:solidFill>
                  <a:srgbClr val="0000FF"/>
                </a:solidFill>
                <a:latin typeface="Arial" pitchFamily="34" charset="0"/>
                <a:ea typeface="Calibri" pitchFamily="34" charset="0"/>
                <a:cs typeface="Arial" pitchFamily="34" charset="0"/>
              </a:rPr>
              <a:t>primary</a:t>
            </a:r>
            <a:r>
              <a:rPr lang="tr-TR" sz="1600" dirty="0" smtClean="0">
                <a:latin typeface="Arial" pitchFamily="34" charset="0"/>
                <a:ea typeface="Calibri" pitchFamily="34" charset="0"/>
                <a:cs typeface="Arial" pitchFamily="34" charset="0"/>
              </a:rPr>
              <a:t>  </a:t>
            </a:r>
            <a:r>
              <a:rPr lang="tr-TR" sz="1600" dirty="0" err="1" smtClean="0">
                <a:solidFill>
                  <a:srgbClr val="0000FF"/>
                </a:solidFill>
                <a:latin typeface="Arial" pitchFamily="34" charset="0"/>
                <a:ea typeface="Calibri" pitchFamily="34" charset="0"/>
                <a:cs typeface="Arial" pitchFamily="34" charset="0"/>
              </a:rPr>
              <a:t>key</a:t>
            </a:r>
            <a:r>
              <a:rPr lang="tr-TR" sz="1600" dirty="0" smtClean="0">
                <a:latin typeface="Arial" pitchFamily="34" charset="0"/>
                <a:ea typeface="Calibri" pitchFamily="34" charset="0"/>
                <a:cs typeface="Arial" pitchFamily="34" charset="0"/>
              </a:rPr>
              <a:t> </a:t>
            </a:r>
            <a:r>
              <a:rPr lang="tr-TR" sz="1600" dirty="0" smtClean="0">
                <a:solidFill>
                  <a:srgbClr val="808080"/>
                </a:solidFill>
                <a:latin typeface="Arial" pitchFamily="34" charset="0"/>
                <a:ea typeface="Calibri" pitchFamily="34" charset="0"/>
                <a:cs typeface="Arial" pitchFamily="34" charset="0"/>
              </a:rPr>
              <a:t>,</a:t>
            </a:r>
            <a:r>
              <a:rPr lang="tr-TR" sz="1600" dirty="0" smtClean="0">
                <a:latin typeface="Arial" pitchFamily="34" charset="0"/>
                <a:ea typeface="Calibri" pitchFamily="34" charset="0"/>
                <a:cs typeface="Arial" pitchFamily="34" charset="0"/>
              </a:rPr>
              <a:t> h_adi </a:t>
            </a:r>
            <a:r>
              <a:rPr lang="tr-TR" sz="1600" dirty="0" err="1" smtClean="0">
                <a:solidFill>
                  <a:srgbClr val="0000FF"/>
                </a:solidFill>
                <a:latin typeface="Arial" pitchFamily="34" charset="0"/>
                <a:ea typeface="Calibri" pitchFamily="34" charset="0"/>
                <a:cs typeface="Arial" pitchFamily="34" charset="0"/>
              </a:rPr>
              <a:t>char</a:t>
            </a:r>
            <a:r>
              <a:rPr lang="tr-TR" sz="1600" dirty="0" smtClean="0">
                <a:solidFill>
                  <a:srgbClr val="808080"/>
                </a:solidFill>
                <a:latin typeface="Arial" pitchFamily="34" charset="0"/>
                <a:ea typeface="Calibri" pitchFamily="34" charset="0"/>
                <a:cs typeface="Arial" pitchFamily="34" charset="0"/>
              </a:rPr>
              <a:t>(</a:t>
            </a:r>
            <a:r>
              <a:rPr lang="tr-TR" sz="1600" dirty="0" smtClean="0">
                <a:latin typeface="Arial" pitchFamily="34" charset="0"/>
                <a:ea typeface="Calibri" pitchFamily="34" charset="0"/>
                <a:cs typeface="Arial" pitchFamily="34" charset="0"/>
              </a:rPr>
              <a:t>20</a:t>
            </a:r>
            <a:r>
              <a:rPr lang="tr-TR" sz="1600" dirty="0" smtClean="0">
                <a:solidFill>
                  <a:srgbClr val="808080"/>
                </a:solidFill>
                <a:latin typeface="Arial" pitchFamily="34" charset="0"/>
                <a:ea typeface="Calibri" pitchFamily="34" charset="0"/>
                <a:cs typeface="Arial" pitchFamily="34" charset="0"/>
              </a:rPr>
              <a:t>)</a:t>
            </a:r>
            <a:r>
              <a:rPr lang="tr-TR" sz="1600" dirty="0" smtClean="0">
                <a:latin typeface="Arial" pitchFamily="34" charset="0"/>
                <a:ea typeface="Calibri" pitchFamily="34" charset="0"/>
                <a:cs typeface="Arial" pitchFamily="34" charset="0"/>
              </a:rPr>
              <a:t> </a:t>
            </a:r>
            <a:r>
              <a:rPr lang="tr-TR" sz="1600" dirty="0" smtClean="0">
                <a:solidFill>
                  <a:srgbClr val="808080"/>
                </a:solidFill>
                <a:latin typeface="Arial" pitchFamily="34" charset="0"/>
                <a:ea typeface="Calibri" pitchFamily="34" charset="0"/>
                <a:cs typeface="Arial" pitchFamily="34" charset="0"/>
              </a:rPr>
              <a:t>,</a:t>
            </a:r>
            <a:r>
              <a:rPr lang="tr-TR" sz="1600" dirty="0" smtClean="0">
                <a:latin typeface="Arial" pitchFamily="34" charset="0"/>
                <a:ea typeface="Calibri" pitchFamily="34" charset="0"/>
                <a:cs typeface="Arial" pitchFamily="34" charset="0"/>
              </a:rPr>
              <a:t> h_</a:t>
            </a:r>
            <a:r>
              <a:rPr lang="tr-TR" sz="1600" dirty="0" err="1" smtClean="0">
                <a:latin typeface="Arial" pitchFamily="34" charset="0"/>
                <a:ea typeface="Calibri" pitchFamily="34" charset="0"/>
                <a:cs typeface="Arial" pitchFamily="34" charset="0"/>
              </a:rPr>
              <a:t>soyadi</a:t>
            </a:r>
            <a:r>
              <a:rPr lang="tr-TR" sz="1600" dirty="0" smtClean="0">
                <a:latin typeface="Arial" pitchFamily="34" charset="0"/>
                <a:ea typeface="Calibri" pitchFamily="34" charset="0"/>
                <a:cs typeface="Arial" pitchFamily="34" charset="0"/>
              </a:rPr>
              <a:t> </a:t>
            </a:r>
            <a:r>
              <a:rPr lang="tr-TR" sz="1600" dirty="0" err="1" smtClean="0">
                <a:solidFill>
                  <a:srgbClr val="0000FF"/>
                </a:solidFill>
                <a:latin typeface="Arial" pitchFamily="34" charset="0"/>
                <a:ea typeface="Calibri" pitchFamily="34" charset="0"/>
                <a:cs typeface="Arial" pitchFamily="34" charset="0"/>
              </a:rPr>
              <a:t>char</a:t>
            </a:r>
            <a:r>
              <a:rPr lang="tr-TR" sz="1600" dirty="0" smtClean="0">
                <a:solidFill>
                  <a:srgbClr val="808080"/>
                </a:solidFill>
                <a:latin typeface="Arial" pitchFamily="34" charset="0"/>
                <a:ea typeface="Calibri" pitchFamily="34" charset="0"/>
                <a:cs typeface="Arial" pitchFamily="34" charset="0"/>
              </a:rPr>
              <a:t>(</a:t>
            </a:r>
            <a:r>
              <a:rPr lang="tr-TR" sz="1600" dirty="0" smtClean="0">
                <a:latin typeface="Arial" pitchFamily="34" charset="0"/>
                <a:ea typeface="Calibri" pitchFamily="34" charset="0"/>
                <a:cs typeface="Arial" pitchFamily="34" charset="0"/>
              </a:rPr>
              <a:t>20</a:t>
            </a:r>
            <a:r>
              <a:rPr lang="tr-TR" sz="1600" dirty="0" smtClean="0">
                <a:solidFill>
                  <a:srgbClr val="808080"/>
                </a:solidFill>
                <a:latin typeface="Arial" pitchFamily="34" charset="0"/>
                <a:ea typeface="Calibri" pitchFamily="34" charset="0"/>
                <a:cs typeface="Arial" pitchFamily="34" charset="0"/>
              </a:rPr>
              <a:t>)</a:t>
            </a:r>
            <a:r>
              <a:rPr lang="tr-TR" sz="1600" dirty="0" smtClean="0">
                <a:latin typeface="Arial" pitchFamily="34" charset="0"/>
                <a:ea typeface="Calibri" pitchFamily="34" charset="0"/>
                <a:cs typeface="Arial" pitchFamily="34" charset="0"/>
              </a:rPr>
              <a:t> </a:t>
            </a:r>
            <a:r>
              <a:rPr lang="tr-TR" sz="1600" dirty="0" smtClean="0">
                <a:solidFill>
                  <a:srgbClr val="808080"/>
                </a:solidFill>
                <a:latin typeface="Arial" pitchFamily="34" charset="0"/>
                <a:ea typeface="Calibri" pitchFamily="34" charset="0"/>
                <a:cs typeface="Arial" pitchFamily="34" charset="0"/>
              </a:rPr>
              <a:t>,</a:t>
            </a:r>
            <a:r>
              <a:rPr lang="tr-TR" sz="1600" dirty="0" smtClean="0">
                <a:latin typeface="Arial" pitchFamily="34" charset="0"/>
                <a:ea typeface="Calibri" pitchFamily="34" charset="0"/>
                <a:cs typeface="Arial" pitchFamily="34" charset="0"/>
              </a:rPr>
              <a:t> unvan </a:t>
            </a:r>
            <a:r>
              <a:rPr lang="tr-TR" sz="1600" dirty="0" err="1" smtClean="0">
                <a:solidFill>
                  <a:srgbClr val="0000FF"/>
                </a:solidFill>
                <a:latin typeface="Arial" pitchFamily="34" charset="0"/>
                <a:ea typeface="Calibri" pitchFamily="34" charset="0"/>
                <a:cs typeface="Arial" pitchFamily="34" charset="0"/>
              </a:rPr>
              <a:t>tinyint</a:t>
            </a:r>
            <a:r>
              <a:rPr lang="tr-TR" sz="1600" dirty="0" smtClean="0">
                <a:latin typeface="Arial" pitchFamily="34" charset="0"/>
                <a:ea typeface="Calibri" pitchFamily="34" charset="0"/>
                <a:cs typeface="Arial" pitchFamily="34" charset="0"/>
              </a:rPr>
              <a:t> </a:t>
            </a:r>
            <a:r>
              <a:rPr lang="tr-TR" sz="1600" dirty="0" err="1" smtClean="0">
                <a:solidFill>
                  <a:srgbClr val="0000FF"/>
                </a:solidFill>
                <a:latin typeface="Arial" pitchFamily="34" charset="0"/>
                <a:ea typeface="Calibri" pitchFamily="34" charset="0"/>
                <a:cs typeface="Arial" pitchFamily="34" charset="0"/>
              </a:rPr>
              <a:t>foreign</a:t>
            </a:r>
            <a:r>
              <a:rPr lang="tr-TR" sz="1600" dirty="0" smtClean="0">
                <a:latin typeface="Arial" pitchFamily="34" charset="0"/>
                <a:ea typeface="Calibri" pitchFamily="34" charset="0"/>
                <a:cs typeface="Arial" pitchFamily="34" charset="0"/>
              </a:rPr>
              <a:t> </a:t>
            </a:r>
            <a:r>
              <a:rPr lang="tr-TR" sz="1600" dirty="0" err="1" smtClean="0">
                <a:solidFill>
                  <a:srgbClr val="0000FF"/>
                </a:solidFill>
                <a:latin typeface="Arial" pitchFamily="34" charset="0"/>
                <a:ea typeface="Calibri" pitchFamily="34" charset="0"/>
                <a:cs typeface="Arial" pitchFamily="34" charset="0"/>
              </a:rPr>
              <a:t>key</a:t>
            </a:r>
            <a:r>
              <a:rPr lang="tr-TR" sz="1600" dirty="0" smtClean="0">
                <a:latin typeface="Arial" pitchFamily="34" charset="0"/>
                <a:ea typeface="Calibri" pitchFamily="34" charset="0"/>
                <a:cs typeface="Arial" pitchFamily="34" charset="0"/>
              </a:rPr>
              <a:t> </a:t>
            </a:r>
            <a:r>
              <a:rPr lang="tr-TR" sz="1600" dirty="0" err="1" smtClean="0">
                <a:solidFill>
                  <a:srgbClr val="0000FF"/>
                </a:solidFill>
                <a:latin typeface="Arial" pitchFamily="34" charset="0"/>
                <a:ea typeface="Calibri" pitchFamily="34" charset="0"/>
                <a:cs typeface="Arial" pitchFamily="34" charset="0"/>
              </a:rPr>
              <a:t>references</a:t>
            </a:r>
            <a:r>
              <a:rPr lang="tr-TR" sz="1600" dirty="0" smtClean="0">
                <a:latin typeface="Arial" pitchFamily="34" charset="0"/>
                <a:ea typeface="Calibri" pitchFamily="34" charset="0"/>
                <a:cs typeface="Arial" pitchFamily="34" charset="0"/>
              </a:rPr>
              <a:t> unvan</a:t>
            </a:r>
            <a:r>
              <a:rPr lang="tr-TR" sz="1600" dirty="0" smtClean="0">
                <a:solidFill>
                  <a:srgbClr val="808080"/>
                </a:solidFill>
                <a:latin typeface="Arial" pitchFamily="34" charset="0"/>
                <a:ea typeface="Calibri" pitchFamily="34" charset="0"/>
                <a:cs typeface="Arial" pitchFamily="34" charset="0"/>
              </a:rPr>
              <a:t>(</a:t>
            </a:r>
            <a:r>
              <a:rPr lang="tr-TR" sz="1600" dirty="0" smtClean="0">
                <a:latin typeface="Arial" pitchFamily="34" charset="0"/>
                <a:ea typeface="Calibri" pitchFamily="34" charset="0"/>
                <a:cs typeface="Arial" pitchFamily="34" charset="0"/>
              </a:rPr>
              <a:t>un_kod</a:t>
            </a:r>
            <a:r>
              <a:rPr lang="tr-TR" sz="1600" dirty="0" smtClean="0">
                <a:solidFill>
                  <a:srgbClr val="808080"/>
                </a:solidFill>
                <a:latin typeface="Arial" pitchFamily="34" charset="0"/>
                <a:ea typeface="Calibri" pitchFamily="34" charset="0"/>
                <a:cs typeface="Arial" pitchFamily="34" charset="0"/>
              </a:rPr>
              <a:t>)</a:t>
            </a:r>
            <a:r>
              <a:rPr lang="tr-TR" sz="1600" dirty="0" smtClean="0">
                <a:latin typeface="Arial" pitchFamily="34" charset="0"/>
                <a:ea typeface="Calibri" pitchFamily="34" charset="0"/>
                <a:cs typeface="Arial" pitchFamily="34" charset="0"/>
              </a:rPr>
              <a:t> </a:t>
            </a:r>
            <a:r>
              <a:rPr lang="tr-TR" sz="1600" dirty="0" smtClean="0">
                <a:solidFill>
                  <a:srgbClr val="808080"/>
                </a:solidFill>
                <a:latin typeface="Arial" pitchFamily="34" charset="0"/>
                <a:ea typeface="Calibri" pitchFamily="34" charset="0"/>
                <a:cs typeface="Arial" pitchFamily="34" charset="0"/>
              </a:rPr>
              <a:t>,</a:t>
            </a:r>
            <a:r>
              <a:rPr lang="tr-TR" sz="1600" dirty="0" smtClean="0">
                <a:latin typeface="Arial" pitchFamily="34" charset="0"/>
                <a:ea typeface="Calibri" pitchFamily="34" charset="0"/>
                <a:cs typeface="Arial" pitchFamily="34" charset="0"/>
              </a:rPr>
              <a:t> top_ders_saati </a:t>
            </a:r>
            <a:r>
              <a:rPr lang="tr-TR" sz="1600" dirty="0" err="1" smtClean="0">
                <a:solidFill>
                  <a:srgbClr val="0000FF"/>
                </a:solidFill>
                <a:latin typeface="Arial" pitchFamily="34" charset="0"/>
                <a:ea typeface="Calibri" pitchFamily="34" charset="0"/>
                <a:cs typeface="Arial" pitchFamily="34" charset="0"/>
              </a:rPr>
              <a:t>tinyint</a:t>
            </a:r>
            <a:r>
              <a:rPr lang="tr-TR" sz="1600" dirty="0" smtClean="0">
                <a:solidFill>
                  <a:srgbClr val="808080"/>
                </a:solidFill>
                <a:latin typeface="Arial" pitchFamily="34" charset="0"/>
                <a:ea typeface="Calibri" pitchFamily="34" charset="0"/>
                <a:cs typeface="Arial" pitchFamily="34" charset="0"/>
              </a:rPr>
              <a:t>)</a:t>
            </a:r>
            <a:endParaRPr lang="tr-TR" sz="16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1600" dirty="0" err="1" smtClean="0">
                <a:solidFill>
                  <a:srgbClr val="0000FF"/>
                </a:solidFill>
                <a:latin typeface="Arial" pitchFamily="34" charset="0"/>
                <a:ea typeface="Calibri" pitchFamily="34" charset="0"/>
                <a:cs typeface="Arial" pitchFamily="34" charset="0"/>
              </a:rPr>
              <a:t>Create</a:t>
            </a:r>
            <a:r>
              <a:rPr lang="tr-TR" sz="1600" dirty="0" smtClean="0">
                <a:latin typeface="Arial" pitchFamily="34" charset="0"/>
                <a:ea typeface="Calibri" pitchFamily="34" charset="0"/>
                <a:cs typeface="Arial" pitchFamily="34" charset="0"/>
              </a:rPr>
              <a:t> </a:t>
            </a:r>
            <a:r>
              <a:rPr lang="tr-TR" sz="1600" dirty="0" err="1" smtClean="0">
                <a:solidFill>
                  <a:srgbClr val="0000FF"/>
                </a:solidFill>
                <a:latin typeface="Arial" pitchFamily="34" charset="0"/>
                <a:ea typeface="Calibri" pitchFamily="34" charset="0"/>
                <a:cs typeface="Arial" pitchFamily="34" charset="0"/>
              </a:rPr>
              <a:t>table</a:t>
            </a:r>
            <a:r>
              <a:rPr lang="tr-TR" sz="1600" dirty="0" smtClean="0">
                <a:latin typeface="Arial" pitchFamily="34" charset="0"/>
                <a:ea typeface="Calibri" pitchFamily="34" charset="0"/>
                <a:cs typeface="Arial" pitchFamily="34" charset="0"/>
              </a:rPr>
              <a:t> dersler</a:t>
            </a:r>
            <a:r>
              <a:rPr lang="tr-TR" sz="1600" dirty="0" smtClean="0">
                <a:solidFill>
                  <a:srgbClr val="808080"/>
                </a:solidFill>
                <a:latin typeface="Arial" pitchFamily="34" charset="0"/>
                <a:ea typeface="Calibri" pitchFamily="34" charset="0"/>
                <a:cs typeface="Arial" pitchFamily="34" charset="0"/>
              </a:rPr>
              <a:t>(</a:t>
            </a:r>
            <a:r>
              <a:rPr lang="tr-TR" sz="1600" dirty="0" smtClean="0">
                <a:latin typeface="Arial" pitchFamily="34" charset="0"/>
                <a:ea typeface="Calibri" pitchFamily="34" charset="0"/>
                <a:cs typeface="Arial" pitchFamily="34" charset="0"/>
              </a:rPr>
              <a:t>op_kod </a:t>
            </a:r>
            <a:r>
              <a:rPr lang="tr-TR" sz="1600" dirty="0" err="1" smtClean="0">
                <a:solidFill>
                  <a:srgbClr val="0000FF"/>
                </a:solidFill>
                <a:latin typeface="Arial" pitchFamily="34" charset="0"/>
                <a:ea typeface="Calibri" pitchFamily="34" charset="0"/>
                <a:cs typeface="Arial" pitchFamily="34" charset="0"/>
              </a:rPr>
              <a:t>smallint</a:t>
            </a:r>
            <a:r>
              <a:rPr lang="tr-TR" sz="1600" dirty="0" smtClean="0">
                <a:latin typeface="Arial" pitchFamily="34" charset="0"/>
                <a:ea typeface="Calibri" pitchFamily="34" charset="0"/>
                <a:cs typeface="Arial" pitchFamily="34" charset="0"/>
              </a:rPr>
              <a:t> </a:t>
            </a:r>
            <a:r>
              <a:rPr lang="tr-TR" sz="1600" dirty="0" err="1" smtClean="0">
                <a:solidFill>
                  <a:srgbClr val="0000FF"/>
                </a:solidFill>
                <a:latin typeface="Arial" pitchFamily="34" charset="0"/>
                <a:ea typeface="Calibri" pitchFamily="34" charset="0"/>
                <a:cs typeface="Arial" pitchFamily="34" charset="0"/>
              </a:rPr>
              <a:t>primary</a:t>
            </a:r>
            <a:r>
              <a:rPr lang="tr-TR" sz="1600" dirty="0" smtClean="0">
                <a:latin typeface="Arial" pitchFamily="34" charset="0"/>
                <a:ea typeface="Calibri" pitchFamily="34" charset="0"/>
                <a:cs typeface="Arial" pitchFamily="34" charset="0"/>
              </a:rPr>
              <a:t> </a:t>
            </a:r>
            <a:r>
              <a:rPr lang="tr-TR" sz="1600" dirty="0" err="1" smtClean="0">
                <a:solidFill>
                  <a:srgbClr val="0000FF"/>
                </a:solidFill>
                <a:latin typeface="Arial" pitchFamily="34" charset="0"/>
                <a:ea typeface="Calibri" pitchFamily="34" charset="0"/>
                <a:cs typeface="Arial" pitchFamily="34" charset="0"/>
              </a:rPr>
              <a:t>key</a:t>
            </a:r>
            <a:r>
              <a:rPr lang="tr-TR" sz="1600" dirty="0" smtClean="0">
                <a:latin typeface="Arial" pitchFamily="34" charset="0"/>
                <a:ea typeface="Calibri" pitchFamily="34" charset="0"/>
                <a:cs typeface="Arial" pitchFamily="34" charset="0"/>
              </a:rPr>
              <a:t> </a:t>
            </a:r>
            <a:r>
              <a:rPr lang="tr-TR" sz="1600" dirty="0" smtClean="0">
                <a:solidFill>
                  <a:srgbClr val="808080"/>
                </a:solidFill>
                <a:latin typeface="Arial" pitchFamily="34" charset="0"/>
                <a:ea typeface="Calibri" pitchFamily="34" charset="0"/>
                <a:cs typeface="Arial" pitchFamily="34" charset="0"/>
              </a:rPr>
              <a:t>,</a:t>
            </a:r>
            <a:r>
              <a:rPr lang="tr-TR" sz="1600" dirty="0" smtClean="0">
                <a:latin typeface="Arial" pitchFamily="34" charset="0"/>
                <a:ea typeface="Calibri" pitchFamily="34" charset="0"/>
                <a:cs typeface="Arial" pitchFamily="34" charset="0"/>
              </a:rPr>
              <a:t> ders_kod </a:t>
            </a:r>
            <a:r>
              <a:rPr lang="tr-TR" sz="1600" dirty="0" err="1" smtClean="0">
                <a:solidFill>
                  <a:srgbClr val="0000FF"/>
                </a:solidFill>
                <a:latin typeface="Arial" pitchFamily="34" charset="0"/>
                <a:ea typeface="Calibri" pitchFamily="34" charset="0"/>
                <a:cs typeface="Arial" pitchFamily="34" charset="0"/>
              </a:rPr>
              <a:t>char</a:t>
            </a:r>
            <a:r>
              <a:rPr lang="tr-TR" sz="1600" dirty="0" smtClean="0">
                <a:solidFill>
                  <a:srgbClr val="808080"/>
                </a:solidFill>
                <a:latin typeface="Arial" pitchFamily="34" charset="0"/>
                <a:ea typeface="Calibri" pitchFamily="34" charset="0"/>
                <a:cs typeface="Arial" pitchFamily="34" charset="0"/>
              </a:rPr>
              <a:t>(</a:t>
            </a:r>
            <a:r>
              <a:rPr lang="tr-TR" sz="1600" dirty="0" smtClean="0">
                <a:latin typeface="Arial" pitchFamily="34" charset="0"/>
                <a:ea typeface="Calibri" pitchFamily="34" charset="0"/>
                <a:cs typeface="Arial" pitchFamily="34" charset="0"/>
              </a:rPr>
              <a:t>10</a:t>
            </a:r>
            <a:r>
              <a:rPr lang="tr-TR" sz="1600" dirty="0" smtClean="0">
                <a:solidFill>
                  <a:srgbClr val="808080"/>
                </a:solidFill>
                <a:latin typeface="Arial" pitchFamily="34" charset="0"/>
                <a:ea typeface="Calibri" pitchFamily="34" charset="0"/>
                <a:cs typeface="Arial" pitchFamily="34" charset="0"/>
              </a:rPr>
              <a:t>)</a:t>
            </a:r>
            <a:r>
              <a:rPr lang="tr-TR" sz="1600" dirty="0" smtClean="0">
                <a:latin typeface="Arial" pitchFamily="34" charset="0"/>
                <a:ea typeface="Calibri" pitchFamily="34" charset="0"/>
                <a:cs typeface="Arial" pitchFamily="34" charset="0"/>
              </a:rPr>
              <a:t> </a:t>
            </a:r>
            <a:r>
              <a:rPr lang="tr-TR" sz="1600" dirty="0" smtClean="0">
                <a:solidFill>
                  <a:srgbClr val="808080"/>
                </a:solidFill>
                <a:latin typeface="Arial" pitchFamily="34" charset="0"/>
                <a:ea typeface="Calibri" pitchFamily="34" charset="0"/>
                <a:cs typeface="Arial" pitchFamily="34" charset="0"/>
              </a:rPr>
              <a:t>,</a:t>
            </a:r>
            <a:r>
              <a:rPr lang="tr-TR" sz="1600" dirty="0" smtClean="0">
                <a:latin typeface="Arial" pitchFamily="34" charset="0"/>
                <a:ea typeface="Calibri" pitchFamily="34" charset="0"/>
                <a:cs typeface="Arial" pitchFamily="34" charset="0"/>
              </a:rPr>
              <a:t> ders_adi </a:t>
            </a:r>
            <a:r>
              <a:rPr lang="tr-TR" sz="1600" dirty="0" err="1" smtClean="0">
                <a:solidFill>
                  <a:srgbClr val="0000FF"/>
                </a:solidFill>
                <a:latin typeface="Arial" pitchFamily="34" charset="0"/>
                <a:ea typeface="Calibri" pitchFamily="34" charset="0"/>
                <a:cs typeface="Arial" pitchFamily="34" charset="0"/>
              </a:rPr>
              <a:t>char</a:t>
            </a:r>
            <a:r>
              <a:rPr lang="tr-TR" sz="1600" dirty="0" smtClean="0">
                <a:solidFill>
                  <a:srgbClr val="808080"/>
                </a:solidFill>
                <a:latin typeface="Arial" pitchFamily="34" charset="0"/>
                <a:ea typeface="Calibri" pitchFamily="34" charset="0"/>
                <a:cs typeface="Arial" pitchFamily="34" charset="0"/>
              </a:rPr>
              <a:t>(</a:t>
            </a:r>
            <a:r>
              <a:rPr lang="tr-TR" sz="1600" dirty="0" smtClean="0">
                <a:latin typeface="Arial" pitchFamily="34" charset="0"/>
                <a:ea typeface="Calibri" pitchFamily="34" charset="0"/>
                <a:cs typeface="Arial" pitchFamily="34" charset="0"/>
              </a:rPr>
              <a:t>20</a:t>
            </a:r>
            <a:r>
              <a:rPr lang="tr-TR" sz="1600" dirty="0" smtClean="0">
                <a:solidFill>
                  <a:srgbClr val="808080"/>
                </a:solidFill>
                <a:latin typeface="Arial" pitchFamily="34" charset="0"/>
                <a:ea typeface="Calibri" pitchFamily="34" charset="0"/>
                <a:cs typeface="Arial" pitchFamily="34" charset="0"/>
              </a:rPr>
              <a:t>)</a:t>
            </a:r>
            <a:r>
              <a:rPr lang="tr-TR" sz="1600" dirty="0" smtClean="0">
                <a:latin typeface="Arial" pitchFamily="34" charset="0"/>
                <a:ea typeface="Calibri" pitchFamily="34" charset="0"/>
                <a:cs typeface="Arial" pitchFamily="34" charset="0"/>
              </a:rPr>
              <a:t> </a:t>
            </a:r>
            <a:r>
              <a:rPr lang="tr-TR" sz="1600" dirty="0" smtClean="0">
                <a:solidFill>
                  <a:srgbClr val="808080"/>
                </a:solidFill>
                <a:latin typeface="Arial" pitchFamily="34" charset="0"/>
                <a:ea typeface="Calibri" pitchFamily="34" charset="0"/>
                <a:cs typeface="Arial" pitchFamily="34" charset="0"/>
              </a:rPr>
              <a:t>,</a:t>
            </a:r>
            <a:r>
              <a:rPr lang="tr-TR" sz="1600" dirty="0" smtClean="0">
                <a:latin typeface="Arial" pitchFamily="34" charset="0"/>
                <a:ea typeface="Calibri" pitchFamily="34" charset="0"/>
                <a:cs typeface="Arial" pitchFamily="34" charset="0"/>
              </a:rPr>
              <a:t> dönem </a:t>
            </a:r>
            <a:r>
              <a:rPr lang="tr-TR" sz="1600" dirty="0" err="1" smtClean="0">
                <a:solidFill>
                  <a:srgbClr val="0000FF"/>
                </a:solidFill>
                <a:latin typeface="Arial" pitchFamily="34" charset="0"/>
                <a:ea typeface="Calibri" pitchFamily="34" charset="0"/>
                <a:cs typeface="Arial" pitchFamily="34" charset="0"/>
              </a:rPr>
              <a:t>tinyint</a:t>
            </a:r>
            <a:r>
              <a:rPr lang="tr-TR" sz="1600" dirty="0" smtClean="0">
                <a:latin typeface="Arial" pitchFamily="34" charset="0"/>
                <a:ea typeface="Calibri" pitchFamily="34" charset="0"/>
                <a:cs typeface="Arial" pitchFamily="34" charset="0"/>
              </a:rPr>
              <a:t> </a:t>
            </a:r>
            <a:r>
              <a:rPr lang="tr-TR" sz="1600" dirty="0" smtClean="0">
                <a:solidFill>
                  <a:srgbClr val="808080"/>
                </a:solidFill>
                <a:latin typeface="Arial" pitchFamily="34" charset="0"/>
                <a:ea typeface="Calibri" pitchFamily="34" charset="0"/>
                <a:cs typeface="Arial" pitchFamily="34" charset="0"/>
              </a:rPr>
              <a:t>,</a:t>
            </a:r>
            <a:r>
              <a:rPr lang="tr-TR" sz="1600" dirty="0" smtClean="0">
                <a:latin typeface="Arial" pitchFamily="34" charset="0"/>
                <a:ea typeface="Calibri" pitchFamily="34" charset="0"/>
                <a:cs typeface="Arial" pitchFamily="34" charset="0"/>
              </a:rPr>
              <a:t> teori </a:t>
            </a:r>
            <a:r>
              <a:rPr lang="tr-TR" sz="1600" dirty="0" err="1" smtClean="0">
                <a:solidFill>
                  <a:srgbClr val="0000FF"/>
                </a:solidFill>
                <a:latin typeface="Arial" pitchFamily="34" charset="0"/>
                <a:ea typeface="Calibri" pitchFamily="34" charset="0"/>
                <a:cs typeface="Arial" pitchFamily="34" charset="0"/>
              </a:rPr>
              <a:t>tinyint</a:t>
            </a:r>
            <a:r>
              <a:rPr lang="tr-TR" sz="1600" dirty="0" smtClean="0">
                <a:latin typeface="Arial" pitchFamily="34" charset="0"/>
                <a:ea typeface="Calibri" pitchFamily="34" charset="0"/>
                <a:cs typeface="Arial" pitchFamily="34" charset="0"/>
              </a:rPr>
              <a:t> </a:t>
            </a:r>
            <a:r>
              <a:rPr lang="tr-TR" sz="1600" dirty="0" smtClean="0">
                <a:solidFill>
                  <a:srgbClr val="808080"/>
                </a:solidFill>
                <a:latin typeface="Arial" pitchFamily="34" charset="0"/>
                <a:ea typeface="Calibri" pitchFamily="34" charset="0"/>
                <a:cs typeface="Arial" pitchFamily="34" charset="0"/>
              </a:rPr>
              <a:t>,</a:t>
            </a:r>
            <a:r>
              <a:rPr lang="tr-TR" sz="1600" dirty="0" smtClean="0">
                <a:latin typeface="Arial" pitchFamily="34" charset="0"/>
                <a:ea typeface="Calibri" pitchFamily="34" charset="0"/>
                <a:cs typeface="Arial" pitchFamily="34" charset="0"/>
              </a:rPr>
              <a:t> pratik </a:t>
            </a:r>
            <a:r>
              <a:rPr lang="tr-TR" sz="1600" dirty="0" err="1" smtClean="0">
                <a:solidFill>
                  <a:srgbClr val="0000FF"/>
                </a:solidFill>
                <a:latin typeface="Arial" pitchFamily="34" charset="0"/>
                <a:ea typeface="Calibri" pitchFamily="34" charset="0"/>
                <a:cs typeface="Arial" pitchFamily="34" charset="0"/>
              </a:rPr>
              <a:t>tinyint</a:t>
            </a:r>
            <a:r>
              <a:rPr lang="tr-TR" sz="1600" dirty="0" smtClean="0">
                <a:latin typeface="Arial" pitchFamily="34" charset="0"/>
                <a:ea typeface="Calibri" pitchFamily="34" charset="0"/>
                <a:cs typeface="Arial" pitchFamily="34" charset="0"/>
              </a:rPr>
              <a:t> </a:t>
            </a:r>
            <a:r>
              <a:rPr lang="tr-TR" sz="1600" dirty="0" smtClean="0">
                <a:solidFill>
                  <a:srgbClr val="808080"/>
                </a:solidFill>
                <a:latin typeface="Arial" pitchFamily="34" charset="0"/>
                <a:ea typeface="Calibri" pitchFamily="34" charset="0"/>
                <a:cs typeface="Arial" pitchFamily="34" charset="0"/>
              </a:rPr>
              <a:t>,</a:t>
            </a:r>
            <a:r>
              <a:rPr lang="tr-TR" sz="1600" dirty="0" smtClean="0">
                <a:latin typeface="Arial" pitchFamily="34" charset="0"/>
                <a:ea typeface="Calibri" pitchFamily="34" charset="0"/>
                <a:cs typeface="Arial" pitchFamily="34" charset="0"/>
              </a:rPr>
              <a:t> </a:t>
            </a:r>
            <a:r>
              <a:rPr lang="tr-TR" sz="1600" dirty="0" err="1" smtClean="0">
                <a:latin typeface="Arial" pitchFamily="34" charset="0"/>
                <a:ea typeface="Calibri" pitchFamily="34" charset="0"/>
                <a:cs typeface="Arial" pitchFamily="34" charset="0"/>
              </a:rPr>
              <a:t>hocasi</a:t>
            </a:r>
            <a:r>
              <a:rPr lang="tr-TR" sz="1600" dirty="0" smtClean="0">
                <a:latin typeface="Arial" pitchFamily="34" charset="0"/>
                <a:ea typeface="Calibri" pitchFamily="34" charset="0"/>
                <a:cs typeface="Arial" pitchFamily="34" charset="0"/>
              </a:rPr>
              <a:t> </a:t>
            </a:r>
            <a:r>
              <a:rPr lang="tr-TR" sz="1600" dirty="0" err="1" smtClean="0">
                <a:solidFill>
                  <a:srgbClr val="0000FF"/>
                </a:solidFill>
                <a:latin typeface="Arial" pitchFamily="34" charset="0"/>
                <a:ea typeface="Calibri" pitchFamily="34" charset="0"/>
                <a:cs typeface="Arial" pitchFamily="34" charset="0"/>
              </a:rPr>
              <a:t>tinyint</a:t>
            </a:r>
            <a:r>
              <a:rPr lang="tr-TR" sz="1600" dirty="0" smtClean="0">
                <a:latin typeface="Arial" pitchFamily="34" charset="0"/>
                <a:ea typeface="Calibri" pitchFamily="34" charset="0"/>
                <a:cs typeface="Arial" pitchFamily="34" charset="0"/>
              </a:rPr>
              <a:t> </a:t>
            </a:r>
            <a:r>
              <a:rPr lang="tr-TR" sz="1600" dirty="0" err="1" smtClean="0">
                <a:solidFill>
                  <a:srgbClr val="0000FF"/>
                </a:solidFill>
                <a:latin typeface="Arial" pitchFamily="34" charset="0"/>
                <a:ea typeface="Calibri" pitchFamily="34" charset="0"/>
                <a:cs typeface="Arial" pitchFamily="34" charset="0"/>
              </a:rPr>
              <a:t>foreign</a:t>
            </a:r>
            <a:r>
              <a:rPr lang="tr-TR" sz="1600" dirty="0" smtClean="0">
                <a:latin typeface="Arial" pitchFamily="34" charset="0"/>
                <a:ea typeface="Calibri" pitchFamily="34" charset="0"/>
                <a:cs typeface="Arial" pitchFamily="34" charset="0"/>
              </a:rPr>
              <a:t> </a:t>
            </a:r>
            <a:r>
              <a:rPr lang="tr-TR" sz="1600" dirty="0" err="1" smtClean="0">
                <a:solidFill>
                  <a:srgbClr val="0000FF"/>
                </a:solidFill>
                <a:latin typeface="Arial" pitchFamily="34" charset="0"/>
                <a:ea typeface="Calibri" pitchFamily="34" charset="0"/>
                <a:cs typeface="Arial" pitchFamily="34" charset="0"/>
              </a:rPr>
              <a:t>key</a:t>
            </a:r>
            <a:r>
              <a:rPr lang="tr-TR" sz="1600" dirty="0" smtClean="0">
                <a:latin typeface="Arial" pitchFamily="34" charset="0"/>
                <a:ea typeface="Calibri" pitchFamily="34" charset="0"/>
                <a:cs typeface="Arial" pitchFamily="34" charset="0"/>
              </a:rPr>
              <a:t> </a:t>
            </a:r>
            <a:r>
              <a:rPr lang="tr-TR" sz="1600" dirty="0" err="1" smtClean="0">
                <a:solidFill>
                  <a:srgbClr val="0000FF"/>
                </a:solidFill>
                <a:latin typeface="Arial" pitchFamily="34" charset="0"/>
                <a:ea typeface="Calibri" pitchFamily="34" charset="0"/>
                <a:cs typeface="Arial" pitchFamily="34" charset="0"/>
              </a:rPr>
              <a:t>references</a:t>
            </a:r>
            <a:r>
              <a:rPr lang="tr-TR" sz="1600" dirty="0" smtClean="0">
                <a:latin typeface="Arial" pitchFamily="34" charset="0"/>
                <a:ea typeface="Calibri" pitchFamily="34" charset="0"/>
                <a:cs typeface="Arial" pitchFamily="34" charset="0"/>
              </a:rPr>
              <a:t> hocalar</a:t>
            </a:r>
            <a:r>
              <a:rPr lang="tr-TR" sz="1600" dirty="0" smtClean="0">
                <a:solidFill>
                  <a:srgbClr val="808080"/>
                </a:solidFill>
                <a:latin typeface="Arial" pitchFamily="34" charset="0"/>
                <a:ea typeface="Calibri" pitchFamily="34" charset="0"/>
                <a:cs typeface="Arial" pitchFamily="34" charset="0"/>
              </a:rPr>
              <a:t>(</a:t>
            </a:r>
            <a:r>
              <a:rPr lang="tr-TR" sz="1600" dirty="0" smtClean="0">
                <a:latin typeface="Arial" pitchFamily="34" charset="0"/>
                <a:ea typeface="Calibri" pitchFamily="34" charset="0"/>
                <a:cs typeface="Arial" pitchFamily="34" charset="0"/>
              </a:rPr>
              <a:t>h_ID</a:t>
            </a:r>
            <a:r>
              <a:rPr lang="tr-TR" sz="1600" dirty="0" smtClean="0">
                <a:solidFill>
                  <a:srgbClr val="808080"/>
                </a:solidFill>
                <a:latin typeface="Arial" pitchFamily="34" charset="0"/>
                <a:ea typeface="Calibri" pitchFamily="34" charset="0"/>
                <a:cs typeface="Arial" pitchFamily="34" charset="0"/>
              </a:rPr>
              <a:t>))</a:t>
            </a:r>
            <a:endParaRPr lang="tr-TR" sz="16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1600" dirty="0" err="1" smtClean="0">
                <a:solidFill>
                  <a:srgbClr val="0000FF"/>
                </a:solidFill>
                <a:latin typeface="Arial" pitchFamily="34" charset="0"/>
                <a:ea typeface="Calibri" pitchFamily="34" charset="0"/>
                <a:cs typeface="Arial" pitchFamily="34" charset="0"/>
              </a:rPr>
              <a:t>Create</a:t>
            </a:r>
            <a:r>
              <a:rPr lang="tr-TR" sz="1600" dirty="0" smtClean="0">
                <a:latin typeface="Arial" pitchFamily="34" charset="0"/>
                <a:ea typeface="Calibri" pitchFamily="34" charset="0"/>
                <a:cs typeface="Arial" pitchFamily="34" charset="0"/>
              </a:rPr>
              <a:t> </a:t>
            </a:r>
            <a:r>
              <a:rPr lang="tr-TR" sz="1600" dirty="0" err="1" smtClean="0">
                <a:solidFill>
                  <a:srgbClr val="0000FF"/>
                </a:solidFill>
                <a:latin typeface="Arial" pitchFamily="34" charset="0"/>
                <a:ea typeface="Calibri" pitchFamily="34" charset="0"/>
                <a:cs typeface="Arial" pitchFamily="34" charset="0"/>
              </a:rPr>
              <a:t>table</a:t>
            </a:r>
            <a:r>
              <a:rPr lang="tr-TR" sz="1600" dirty="0" smtClean="0">
                <a:latin typeface="Arial" pitchFamily="34" charset="0"/>
                <a:ea typeface="Calibri" pitchFamily="34" charset="0"/>
                <a:cs typeface="Arial" pitchFamily="34" charset="0"/>
              </a:rPr>
              <a:t> notlar</a:t>
            </a:r>
            <a:r>
              <a:rPr lang="tr-TR" sz="1600" dirty="0" smtClean="0">
                <a:solidFill>
                  <a:srgbClr val="808080"/>
                </a:solidFill>
                <a:latin typeface="Arial" pitchFamily="34" charset="0"/>
                <a:ea typeface="Calibri" pitchFamily="34" charset="0"/>
                <a:cs typeface="Arial" pitchFamily="34" charset="0"/>
              </a:rPr>
              <a:t>(</a:t>
            </a:r>
            <a:r>
              <a:rPr lang="tr-TR" sz="1600" dirty="0" smtClean="0">
                <a:solidFill>
                  <a:srgbClr val="0000FF"/>
                </a:solidFill>
                <a:latin typeface="Arial" pitchFamily="34" charset="0"/>
                <a:ea typeface="Calibri" pitchFamily="34" charset="0"/>
                <a:cs typeface="Arial" pitchFamily="34" charset="0"/>
              </a:rPr>
              <a:t>no</a:t>
            </a:r>
            <a:r>
              <a:rPr lang="tr-TR" sz="1600" dirty="0" smtClean="0">
                <a:latin typeface="Arial" pitchFamily="34" charset="0"/>
                <a:ea typeface="Calibri" pitchFamily="34" charset="0"/>
                <a:cs typeface="Arial" pitchFamily="34" charset="0"/>
              </a:rPr>
              <a:t> </a:t>
            </a:r>
            <a:r>
              <a:rPr lang="tr-TR" sz="1600" dirty="0" err="1" smtClean="0">
                <a:solidFill>
                  <a:srgbClr val="0000FF"/>
                </a:solidFill>
                <a:latin typeface="Arial" pitchFamily="34" charset="0"/>
                <a:ea typeface="Calibri" pitchFamily="34" charset="0"/>
                <a:cs typeface="Arial" pitchFamily="34" charset="0"/>
              </a:rPr>
              <a:t>int</a:t>
            </a:r>
            <a:r>
              <a:rPr lang="tr-TR" sz="1600" dirty="0" smtClean="0">
                <a:latin typeface="Arial" pitchFamily="34" charset="0"/>
                <a:ea typeface="Calibri" pitchFamily="34" charset="0"/>
                <a:cs typeface="Arial" pitchFamily="34" charset="0"/>
              </a:rPr>
              <a:t> </a:t>
            </a:r>
            <a:r>
              <a:rPr lang="tr-TR" sz="1600" dirty="0" smtClean="0">
                <a:solidFill>
                  <a:srgbClr val="808080"/>
                </a:solidFill>
                <a:latin typeface="Arial" pitchFamily="34" charset="0"/>
                <a:ea typeface="Calibri" pitchFamily="34" charset="0"/>
                <a:cs typeface="Arial" pitchFamily="34" charset="0"/>
              </a:rPr>
              <a:t>,</a:t>
            </a:r>
            <a:r>
              <a:rPr lang="tr-TR" sz="1600" dirty="0" smtClean="0">
                <a:latin typeface="Arial" pitchFamily="34" charset="0"/>
                <a:ea typeface="Calibri" pitchFamily="34" charset="0"/>
                <a:cs typeface="Arial" pitchFamily="34" charset="0"/>
              </a:rPr>
              <a:t> op_kod </a:t>
            </a:r>
            <a:r>
              <a:rPr lang="tr-TR" sz="1600" dirty="0" err="1" smtClean="0">
                <a:solidFill>
                  <a:srgbClr val="0000FF"/>
                </a:solidFill>
                <a:latin typeface="Arial" pitchFamily="34" charset="0"/>
                <a:ea typeface="Calibri" pitchFamily="34" charset="0"/>
                <a:cs typeface="Arial" pitchFamily="34" charset="0"/>
              </a:rPr>
              <a:t>smallint</a:t>
            </a:r>
            <a:r>
              <a:rPr lang="tr-TR" sz="1600" dirty="0" smtClean="0">
                <a:latin typeface="Arial" pitchFamily="34" charset="0"/>
                <a:ea typeface="Calibri" pitchFamily="34" charset="0"/>
                <a:cs typeface="Arial" pitchFamily="34" charset="0"/>
              </a:rPr>
              <a:t> </a:t>
            </a:r>
            <a:r>
              <a:rPr lang="tr-TR" sz="1600" dirty="0" err="1" smtClean="0">
                <a:solidFill>
                  <a:srgbClr val="0000FF"/>
                </a:solidFill>
                <a:latin typeface="Arial" pitchFamily="34" charset="0"/>
                <a:ea typeface="Calibri" pitchFamily="34" charset="0"/>
                <a:cs typeface="Arial" pitchFamily="34" charset="0"/>
              </a:rPr>
              <a:t>foreign</a:t>
            </a:r>
            <a:r>
              <a:rPr lang="tr-TR" sz="1600" dirty="0" smtClean="0">
                <a:latin typeface="Arial" pitchFamily="34" charset="0"/>
                <a:ea typeface="Calibri" pitchFamily="34" charset="0"/>
                <a:cs typeface="Arial" pitchFamily="34" charset="0"/>
              </a:rPr>
              <a:t> </a:t>
            </a:r>
            <a:r>
              <a:rPr lang="tr-TR" sz="1600" dirty="0" err="1" smtClean="0">
                <a:solidFill>
                  <a:srgbClr val="0000FF"/>
                </a:solidFill>
                <a:latin typeface="Arial" pitchFamily="34" charset="0"/>
                <a:ea typeface="Calibri" pitchFamily="34" charset="0"/>
                <a:cs typeface="Arial" pitchFamily="34" charset="0"/>
              </a:rPr>
              <a:t>key</a:t>
            </a:r>
            <a:r>
              <a:rPr lang="tr-TR" sz="1600" dirty="0" smtClean="0">
                <a:latin typeface="Arial" pitchFamily="34" charset="0"/>
                <a:ea typeface="Calibri" pitchFamily="34" charset="0"/>
                <a:cs typeface="Arial" pitchFamily="34" charset="0"/>
              </a:rPr>
              <a:t> </a:t>
            </a:r>
            <a:r>
              <a:rPr lang="tr-TR" sz="1600" dirty="0" err="1" smtClean="0">
                <a:solidFill>
                  <a:srgbClr val="0000FF"/>
                </a:solidFill>
                <a:latin typeface="Arial" pitchFamily="34" charset="0"/>
                <a:ea typeface="Calibri" pitchFamily="34" charset="0"/>
                <a:cs typeface="Arial" pitchFamily="34" charset="0"/>
              </a:rPr>
              <a:t>references</a:t>
            </a:r>
            <a:r>
              <a:rPr lang="tr-TR" sz="1600" dirty="0" smtClean="0">
                <a:latin typeface="Arial" pitchFamily="34" charset="0"/>
                <a:ea typeface="Calibri" pitchFamily="34" charset="0"/>
                <a:cs typeface="Arial" pitchFamily="34" charset="0"/>
              </a:rPr>
              <a:t> dersler</a:t>
            </a:r>
            <a:r>
              <a:rPr lang="tr-TR" sz="1600" dirty="0" smtClean="0">
                <a:solidFill>
                  <a:srgbClr val="808080"/>
                </a:solidFill>
                <a:latin typeface="Arial" pitchFamily="34" charset="0"/>
                <a:ea typeface="Calibri" pitchFamily="34" charset="0"/>
                <a:cs typeface="Arial" pitchFamily="34" charset="0"/>
              </a:rPr>
              <a:t>(</a:t>
            </a:r>
            <a:r>
              <a:rPr lang="tr-TR" sz="1600" dirty="0" smtClean="0">
                <a:latin typeface="Arial" pitchFamily="34" charset="0"/>
                <a:ea typeface="Calibri" pitchFamily="34" charset="0"/>
                <a:cs typeface="Arial" pitchFamily="34" charset="0"/>
              </a:rPr>
              <a:t>op_kod</a:t>
            </a:r>
            <a:r>
              <a:rPr lang="tr-TR" sz="1600" dirty="0" smtClean="0">
                <a:solidFill>
                  <a:srgbClr val="808080"/>
                </a:solidFill>
                <a:latin typeface="Arial" pitchFamily="34" charset="0"/>
                <a:ea typeface="Calibri" pitchFamily="34" charset="0"/>
                <a:cs typeface="Arial" pitchFamily="34" charset="0"/>
              </a:rPr>
              <a:t>)</a:t>
            </a:r>
            <a:r>
              <a:rPr lang="tr-TR" sz="1600" dirty="0" smtClean="0">
                <a:latin typeface="Arial" pitchFamily="34" charset="0"/>
                <a:ea typeface="Calibri" pitchFamily="34" charset="0"/>
                <a:cs typeface="Arial" pitchFamily="34" charset="0"/>
              </a:rPr>
              <a:t> </a:t>
            </a:r>
            <a:r>
              <a:rPr lang="tr-TR" sz="1600" dirty="0" smtClean="0">
                <a:solidFill>
                  <a:srgbClr val="808080"/>
                </a:solidFill>
                <a:latin typeface="Arial" pitchFamily="34" charset="0"/>
                <a:ea typeface="Calibri" pitchFamily="34" charset="0"/>
                <a:cs typeface="Arial" pitchFamily="34" charset="0"/>
              </a:rPr>
              <a:t>,</a:t>
            </a:r>
            <a:r>
              <a:rPr lang="tr-TR" sz="1600" dirty="0" smtClean="0">
                <a:latin typeface="Arial" pitchFamily="34" charset="0"/>
                <a:ea typeface="Calibri" pitchFamily="34" charset="0"/>
                <a:cs typeface="Arial" pitchFamily="34" charset="0"/>
              </a:rPr>
              <a:t> vize </a:t>
            </a:r>
            <a:r>
              <a:rPr lang="tr-TR" sz="1600" dirty="0" err="1" smtClean="0">
                <a:solidFill>
                  <a:srgbClr val="0000FF"/>
                </a:solidFill>
                <a:latin typeface="Arial" pitchFamily="34" charset="0"/>
                <a:ea typeface="Calibri" pitchFamily="34" charset="0"/>
                <a:cs typeface="Arial" pitchFamily="34" charset="0"/>
              </a:rPr>
              <a:t>tinyint</a:t>
            </a:r>
            <a:r>
              <a:rPr lang="tr-TR" sz="1600" dirty="0" smtClean="0">
                <a:latin typeface="Arial" pitchFamily="34" charset="0"/>
                <a:ea typeface="Calibri" pitchFamily="34" charset="0"/>
                <a:cs typeface="Arial" pitchFamily="34" charset="0"/>
              </a:rPr>
              <a:t> </a:t>
            </a:r>
            <a:r>
              <a:rPr lang="tr-TR" sz="1600" dirty="0" smtClean="0">
                <a:solidFill>
                  <a:srgbClr val="808080"/>
                </a:solidFill>
                <a:latin typeface="Arial" pitchFamily="34" charset="0"/>
                <a:ea typeface="Calibri" pitchFamily="34" charset="0"/>
                <a:cs typeface="Arial" pitchFamily="34" charset="0"/>
              </a:rPr>
              <a:t>,</a:t>
            </a:r>
            <a:r>
              <a:rPr lang="tr-TR" sz="1600" dirty="0" smtClean="0">
                <a:latin typeface="Arial" pitchFamily="34" charset="0"/>
                <a:ea typeface="Calibri" pitchFamily="34" charset="0"/>
                <a:cs typeface="Arial" pitchFamily="34" charset="0"/>
              </a:rPr>
              <a:t> </a:t>
            </a:r>
            <a:r>
              <a:rPr lang="tr-TR" sz="1600" dirty="0" err="1" smtClean="0">
                <a:solidFill>
                  <a:srgbClr val="0000FF"/>
                </a:solidFill>
                <a:latin typeface="Arial" pitchFamily="34" charset="0"/>
                <a:ea typeface="Calibri" pitchFamily="34" charset="0"/>
                <a:cs typeface="Arial" pitchFamily="34" charset="0"/>
              </a:rPr>
              <a:t>check</a:t>
            </a:r>
            <a:r>
              <a:rPr lang="tr-TR" sz="1600" dirty="0" smtClean="0">
                <a:solidFill>
                  <a:srgbClr val="808080"/>
                </a:solidFill>
                <a:latin typeface="Arial" pitchFamily="34" charset="0"/>
                <a:ea typeface="Calibri" pitchFamily="34" charset="0"/>
                <a:cs typeface="Arial" pitchFamily="34" charset="0"/>
              </a:rPr>
              <a:t>(</a:t>
            </a:r>
            <a:r>
              <a:rPr lang="tr-TR" sz="1600" dirty="0" smtClean="0">
                <a:latin typeface="Arial" pitchFamily="34" charset="0"/>
                <a:ea typeface="Calibri" pitchFamily="34" charset="0"/>
                <a:cs typeface="Arial" pitchFamily="34" charset="0"/>
              </a:rPr>
              <a:t>vize </a:t>
            </a:r>
            <a:r>
              <a:rPr lang="tr-TR" sz="1600" dirty="0" err="1" smtClean="0">
                <a:solidFill>
                  <a:srgbClr val="808080"/>
                </a:solidFill>
                <a:latin typeface="Arial" pitchFamily="34" charset="0"/>
                <a:ea typeface="Calibri" pitchFamily="34" charset="0"/>
                <a:cs typeface="Arial" pitchFamily="34" charset="0"/>
              </a:rPr>
              <a:t>between</a:t>
            </a:r>
            <a:r>
              <a:rPr lang="tr-TR" sz="1600" dirty="0" smtClean="0">
                <a:latin typeface="Arial" pitchFamily="34" charset="0"/>
                <a:ea typeface="Calibri" pitchFamily="34" charset="0"/>
                <a:cs typeface="Arial" pitchFamily="34" charset="0"/>
              </a:rPr>
              <a:t> 0 </a:t>
            </a:r>
            <a:r>
              <a:rPr lang="tr-TR" sz="1600" dirty="0" err="1" smtClean="0">
                <a:solidFill>
                  <a:srgbClr val="808080"/>
                </a:solidFill>
                <a:latin typeface="Arial" pitchFamily="34" charset="0"/>
                <a:ea typeface="Calibri" pitchFamily="34" charset="0"/>
                <a:cs typeface="Arial" pitchFamily="34" charset="0"/>
              </a:rPr>
              <a:t>and</a:t>
            </a:r>
            <a:r>
              <a:rPr lang="tr-TR" sz="1600" dirty="0" smtClean="0">
                <a:latin typeface="Arial" pitchFamily="34" charset="0"/>
                <a:ea typeface="Calibri" pitchFamily="34" charset="0"/>
                <a:cs typeface="Arial" pitchFamily="34" charset="0"/>
              </a:rPr>
              <a:t> 100</a:t>
            </a:r>
            <a:r>
              <a:rPr lang="tr-TR" sz="1600" dirty="0" smtClean="0">
                <a:solidFill>
                  <a:srgbClr val="808080"/>
                </a:solidFill>
                <a:latin typeface="Arial" pitchFamily="34" charset="0"/>
                <a:ea typeface="Calibri" pitchFamily="34" charset="0"/>
                <a:cs typeface="Arial" pitchFamily="34" charset="0"/>
              </a:rPr>
              <a:t>)</a:t>
            </a:r>
            <a:r>
              <a:rPr lang="tr-TR" sz="1600" dirty="0" smtClean="0">
                <a:latin typeface="Arial" pitchFamily="34" charset="0"/>
                <a:ea typeface="Calibri" pitchFamily="34" charset="0"/>
                <a:cs typeface="Arial" pitchFamily="34" charset="0"/>
              </a:rPr>
              <a:t> </a:t>
            </a:r>
            <a:r>
              <a:rPr lang="tr-TR" sz="1600" dirty="0" smtClean="0">
                <a:solidFill>
                  <a:srgbClr val="808080"/>
                </a:solidFill>
                <a:latin typeface="Arial" pitchFamily="34" charset="0"/>
                <a:ea typeface="Calibri" pitchFamily="34" charset="0"/>
                <a:cs typeface="Arial" pitchFamily="34" charset="0"/>
              </a:rPr>
              <a:t>,</a:t>
            </a:r>
            <a:r>
              <a:rPr lang="tr-TR" sz="1600" dirty="0" smtClean="0">
                <a:latin typeface="Arial" pitchFamily="34" charset="0"/>
                <a:ea typeface="Calibri" pitchFamily="34" charset="0"/>
                <a:cs typeface="Arial" pitchFamily="34" charset="0"/>
              </a:rPr>
              <a:t> final </a:t>
            </a:r>
            <a:r>
              <a:rPr lang="tr-TR" sz="1600" dirty="0" err="1" smtClean="0">
                <a:solidFill>
                  <a:srgbClr val="0000FF"/>
                </a:solidFill>
                <a:latin typeface="Arial" pitchFamily="34" charset="0"/>
                <a:ea typeface="Calibri" pitchFamily="34" charset="0"/>
                <a:cs typeface="Arial" pitchFamily="34" charset="0"/>
              </a:rPr>
              <a:t>tinyint</a:t>
            </a:r>
            <a:r>
              <a:rPr lang="tr-TR" sz="1600" dirty="0" smtClean="0">
                <a:latin typeface="Arial" pitchFamily="34" charset="0"/>
                <a:ea typeface="Calibri" pitchFamily="34" charset="0"/>
                <a:cs typeface="Arial" pitchFamily="34" charset="0"/>
              </a:rPr>
              <a:t> </a:t>
            </a:r>
            <a:r>
              <a:rPr lang="tr-TR" sz="1600" dirty="0" smtClean="0">
                <a:solidFill>
                  <a:srgbClr val="808080"/>
                </a:solidFill>
                <a:latin typeface="Arial" pitchFamily="34" charset="0"/>
                <a:ea typeface="Calibri" pitchFamily="34" charset="0"/>
                <a:cs typeface="Arial" pitchFamily="34" charset="0"/>
              </a:rPr>
              <a:t>,</a:t>
            </a:r>
            <a:r>
              <a:rPr lang="tr-TR" sz="1600" dirty="0" smtClean="0">
                <a:latin typeface="Arial" pitchFamily="34" charset="0"/>
                <a:ea typeface="Calibri" pitchFamily="34" charset="0"/>
                <a:cs typeface="Arial" pitchFamily="34" charset="0"/>
              </a:rPr>
              <a:t> </a:t>
            </a:r>
            <a:r>
              <a:rPr lang="tr-TR" sz="1600" dirty="0" err="1" smtClean="0">
                <a:solidFill>
                  <a:srgbClr val="0000FF"/>
                </a:solidFill>
                <a:latin typeface="Arial" pitchFamily="34" charset="0"/>
                <a:ea typeface="Calibri" pitchFamily="34" charset="0"/>
                <a:cs typeface="Arial" pitchFamily="34" charset="0"/>
              </a:rPr>
              <a:t>check</a:t>
            </a:r>
            <a:r>
              <a:rPr lang="tr-TR" sz="1600" dirty="0" smtClean="0">
                <a:solidFill>
                  <a:srgbClr val="808080"/>
                </a:solidFill>
                <a:latin typeface="Arial" pitchFamily="34" charset="0"/>
                <a:ea typeface="Calibri" pitchFamily="34" charset="0"/>
                <a:cs typeface="Arial" pitchFamily="34" charset="0"/>
              </a:rPr>
              <a:t>(</a:t>
            </a:r>
            <a:r>
              <a:rPr lang="tr-TR" sz="1600" dirty="0" smtClean="0">
                <a:latin typeface="Arial" pitchFamily="34" charset="0"/>
                <a:ea typeface="Calibri" pitchFamily="34" charset="0"/>
                <a:cs typeface="Arial" pitchFamily="34" charset="0"/>
              </a:rPr>
              <a:t>final </a:t>
            </a:r>
            <a:r>
              <a:rPr lang="tr-TR" sz="1600" dirty="0" err="1" smtClean="0">
                <a:solidFill>
                  <a:srgbClr val="808080"/>
                </a:solidFill>
                <a:latin typeface="Arial" pitchFamily="34" charset="0"/>
                <a:ea typeface="Calibri" pitchFamily="34" charset="0"/>
                <a:cs typeface="Arial" pitchFamily="34" charset="0"/>
              </a:rPr>
              <a:t>between</a:t>
            </a:r>
            <a:r>
              <a:rPr lang="tr-TR" sz="1600" dirty="0" smtClean="0">
                <a:latin typeface="Arial" pitchFamily="34" charset="0"/>
                <a:ea typeface="Calibri" pitchFamily="34" charset="0"/>
                <a:cs typeface="Arial" pitchFamily="34" charset="0"/>
              </a:rPr>
              <a:t> 0 </a:t>
            </a:r>
            <a:r>
              <a:rPr lang="tr-TR" sz="1600" dirty="0" err="1" smtClean="0">
                <a:solidFill>
                  <a:srgbClr val="808080"/>
                </a:solidFill>
                <a:latin typeface="Arial" pitchFamily="34" charset="0"/>
                <a:ea typeface="Calibri" pitchFamily="34" charset="0"/>
                <a:cs typeface="Arial" pitchFamily="34" charset="0"/>
              </a:rPr>
              <a:t>and</a:t>
            </a:r>
            <a:r>
              <a:rPr lang="tr-TR" sz="1600" dirty="0" smtClean="0">
                <a:latin typeface="Arial" pitchFamily="34" charset="0"/>
                <a:ea typeface="Calibri" pitchFamily="34" charset="0"/>
                <a:cs typeface="Arial" pitchFamily="34" charset="0"/>
              </a:rPr>
              <a:t> 100</a:t>
            </a:r>
            <a:r>
              <a:rPr lang="tr-TR" sz="1600" dirty="0" smtClean="0">
                <a:solidFill>
                  <a:srgbClr val="808080"/>
                </a:solidFill>
                <a:latin typeface="Arial" pitchFamily="34" charset="0"/>
                <a:ea typeface="Calibri" pitchFamily="34" charset="0"/>
                <a:cs typeface="Arial" pitchFamily="34" charset="0"/>
              </a:rPr>
              <a:t>)</a:t>
            </a:r>
            <a:r>
              <a:rPr lang="tr-TR" sz="1600" dirty="0" smtClean="0">
                <a:latin typeface="Arial" pitchFamily="34" charset="0"/>
                <a:ea typeface="Calibri" pitchFamily="34" charset="0"/>
                <a:cs typeface="Arial" pitchFamily="34" charset="0"/>
              </a:rPr>
              <a:t> </a:t>
            </a:r>
            <a:r>
              <a:rPr lang="tr-TR" sz="1600" dirty="0" smtClean="0">
                <a:solidFill>
                  <a:srgbClr val="808080"/>
                </a:solidFill>
                <a:latin typeface="Arial" pitchFamily="34" charset="0"/>
                <a:ea typeface="Calibri" pitchFamily="34" charset="0"/>
                <a:cs typeface="Arial" pitchFamily="34" charset="0"/>
              </a:rPr>
              <a:t>,</a:t>
            </a:r>
            <a:r>
              <a:rPr lang="tr-TR" sz="1600" dirty="0" smtClean="0">
                <a:latin typeface="Arial" pitchFamily="34" charset="0"/>
                <a:ea typeface="Calibri" pitchFamily="34" charset="0"/>
                <a:cs typeface="Arial" pitchFamily="34" charset="0"/>
              </a:rPr>
              <a:t> but </a:t>
            </a:r>
            <a:r>
              <a:rPr lang="tr-TR" sz="1600" dirty="0" err="1" smtClean="0">
                <a:solidFill>
                  <a:srgbClr val="0000FF"/>
                </a:solidFill>
                <a:latin typeface="Arial" pitchFamily="34" charset="0"/>
                <a:ea typeface="Calibri" pitchFamily="34" charset="0"/>
                <a:cs typeface="Arial" pitchFamily="34" charset="0"/>
              </a:rPr>
              <a:t>tinyint</a:t>
            </a:r>
            <a:r>
              <a:rPr lang="tr-TR" sz="1600" dirty="0" smtClean="0">
                <a:latin typeface="Arial" pitchFamily="34" charset="0"/>
                <a:ea typeface="Calibri" pitchFamily="34" charset="0"/>
                <a:cs typeface="Arial" pitchFamily="34" charset="0"/>
              </a:rPr>
              <a:t> </a:t>
            </a:r>
            <a:r>
              <a:rPr lang="tr-TR" sz="1600" dirty="0" smtClean="0">
                <a:solidFill>
                  <a:srgbClr val="808080"/>
                </a:solidFill>
                <a:latin typeface="Arial" pitchFamily="34" charset="0"/>
                <a:ea typeface="Calibri" pitchFamily="34" charset="0"/>
                <a:cs typeface="Arial" pitchFamily="34" charset="0"/>
              </a:rPr>
              <a:t>,</a:t>
            </a:r>
            <a:r>
              <a:rPr lang="tr-TR" sz="1600" dirty="0" smtClean="0">
                <a:latin typeface="Arial" pitchFamily="34" charset="0"/>
                <a:ea typeface="Calibri" pitchFamily="34" charset="0"/>
                <a:cs typeface="Arial" pitchFamily="34" charset="0"/>
              </a:rPr>
              <a:t> </a:t>
            </a:r>
            <a:r>
              <a:rPr lang="tr-TR" sz="1600" dirty="0" err="1" smtClean="0">
                <a:solidFill>
                  <a:srgbClr val="0000FF"/>
                </a:solidFill>
                <a:latin typeface="Arial" pitchFamily="34" charset="0"/>
                <a:ea typeface="Calibri" pitchFamily="34" charset="0"/>
                <a:cs typeface="Arial" pitchFamily="34" charset="0"/>
              </a:rPr>
              <a:t>check</a:t>
            </a:r>
            <a:r>
              <a:rPr lang="tr-TR" sz="1600" dirty="0" smtClean="0">
                <a:solidFill>
                  <a:srgbClr val="808080"/>
                </a:solidFill>
                <a:latin typeface="Arial" pitchFamily="34" charset="0"/>
                <a:ea typeface="Calibri" pitchFamily="34" charset="0"/>
                <a:cs typeface="Arial" pitchFamily="34" charset="0"/>
              </a:rPr>
              <a:t>(</a:t>
            </a:r>
            <a:r>
              <a:rPr lang="tr-TR" sz="1600" dirty="0" smtClean="0">
                <a:latin typeface="Arial" pitchFamily="34" charset="0"/>
                <a:ea typeface="Calibri" pitchFamily="34" charset="0"/>
                <a:cs typeface="Arial" pitchFamily="34" charset="0"/>
              </a:rPr>
              <a:t>but </a:t>
            </a:r>
            <a:r>
              <a:rPr lang="tr-TR" sz="1600" dirty="0" err="1" smtClean="0">
                <a:solidFill>
                  <a:srgbClr val="808080"/>
                </a:solidFill>
                <a:latin typeface="Arial" pitchFamily="34" charset="0"/>
                <a:ea typeface="Calibri" pitchFamily="34" charset="0"/>
                <a:cs typeface="Arial" pitchFamily="34" charset="0"/>
              </a:rPr>
              <a:t>between</a:t>
            </a:r>
            <a:r>
              <a:rPr lang="tr-TR" sz="1600" dirty="0" smtClean="0">
                <a:latin typeface="Arial" pitchFamily="34" charset="0"/>
                <a:ea typeface="Calibri" pitchFamily="34" charset="0"/>
                <a:cs typeface="Arial" pitchFamily="34" charset="0"/>
              </a:rPr>
              <a:t> 0 </a:t>
            </a:r>
            <a:r>
              <a:rPr lang="tr-TR" sz="1600" dirty="0" err="1" smtClean="0">
                <a:solidFill>
                  <a:srgbClr val="808080"/>
                </a:solidFill>
                <a:latin typeface="Arial" pitchFamily="34" charset="0"/>
                <a:ea typeface="Calibri" pitchFamily="34" charset="0"/>
                <a:cs typeface="Arial" pitchFamily="34" charset="0"/>
              </a:rPr>
              <a:t>and</a:t>
            </a:r>
            <a:r>
              <a:rPr lang="tr-TR" sz="1600" dirty="0" smtClean="0">
                <a:latin typeface="Arial" pitchFamily="34" charset="0"/>
                <a:ea typeface="Calibri" pitchFamily="34" charset="0"/>
                <a:cs typeface="Arial" pitchFamily="34" charset="0"/>
              </a:rPr>
              <a:t> 100</a:t>
            </a:r>
            <a:r>
              <a:rPr lang="tr-TR" sz="1600" dirty="0" smtClean="0">
                <a:solidFill>
                  <a:srgbClr val="808080"/>
                </a:solidFill>
                <a:latin typeface="Arial" pitchFamily="34" charset="0"/>
                <a:ea typeface="Calibri" pitchFamily="34" charset="0"/>
                <a:cs typeface="Arial" pitchFamily="34" charset="0"/>
              </a:rPr>
              <a:t>)</a:t>
            </a:r>
            <a:r>
              <a:rPr lang="tr-TR" sz="1600" dirty="0" smtClean="0">
                <a:latin typeface="Arial" pitchFamily="34" charset="0"/>
                <a:ea typeface="Calibri" pitchFamily="34" charset="0"/>
                <a:cs typeface="Arial" pitchFamily="34" charset="0"/>
              </a:rPr>
              <a:t> </a:t>
            </a:r>
            <a:r>
              <a:rPr lang="tr-TR" sz="1600" dirty="0" smtClean="0">
                <a:solidFill>
                  <a:srgbClr val="808080"/>
                </a:solidFill>
                <a:latin typeface="Arial" pitchFamily="34" charset="0"/>
                <a:ea typeface="Calibri" pitchFamily="34" charset="0"/>
                <a:cs typeface="Arial" pitchFamily="34" charset="0"/>
              </a:rPr>
              <a:t>)</a:t>
            </a:r>
            <a:endParaRPr lang="tr-TR" sz="16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1600" dirty="0" err="1" smtClean="0">
                <a:solidFill>
                  <a:srgbClr val="0000FF"/>
                </a:solidFill>
                <a:latin typeface="Arial" pitchFamily="34" charset="0"/>
                <a:ea typeface="Calibri" pitchFamily="34" charset="0"/>
                <a:cs typeface="Arial" pitchFamily="34" charset="0"/>
              </a:rPr>
              <a:t>Create</a:t>
            </a:r>
            <a:r>
              <a:rPr lang="tr-TR" sz="1600" dirty="0" smtClean="0">
                <a:latin typeface="Arial" pitchFamily="34" charset="0"/>
                <a:ea typeface="Calibri" pitchFamily="34" charset="0"/>
                <a:cs typeface="Arial" pitchFamily="34" charset="0"/>
              </a:rPr>
              <a:t> </a:t>
            </a:r>
            <a:r>
              <a:rPr lang="tr-TR" sz="1600" dirty="0" err="1" smtClean="0">
                <a:solidFill>
                  <a:srgbClr val="0000FF"/>
                </a:solidFill>
                <a:latin typeface="Arial" pitchFamily="34" charset="0"/>
                <a:ea typeface="Calibri" pitchFamily="34" charset="0"/>
                <a:cs typeface="Arial" pitchFamily="34" charset="0"/>
              </a:rPr>
              <a:t>table</a:t>
            </a:r>
            <a:r>
              <a:rPr lang="tr-TR" sz="1600" dirty="0" smtClean="0">
                <a:latin typeface="Arial" pitchFamily="34" charset="0"/>
                <a:ea typeface="Calibri" pitchFamily="34" charset="0"/>
                <a:cs typeface="Arial" pitchFamily="34" charset="0"/>
              </a:rPr>
              <a:t> memleket</a:t>
            </a:r>
            <a:r>
              <a:rPr lang="tr-TR" sz="1600" dirty="0" smtClean="0">
                <a:solidFill>
                  <a:srgbClr val="808080"/>
                </a:solidFill>
                <a:latin typeface="Arial" pitchFamily="34" charset="0"/>
                <a:ea typeface="Calibri" pitchFamily="34" charset="0"/>
                <a:cs typeface="Arial" pitchFamily="34" charset="0"/>
              </a:rPr>
              <a:t>(</a:t>
            </a:r>
            <a:r>
              <a:rPr lang="tr-TR" sz="1600" dirty="0" smtClean="0">
                <a:latin typeface="Arial" pitchFamily="34" charset="0"/>
                <a:ea typeface="Calibri" pitchFamily="34" charset="0"/>
                <a:cs typeface="Arial" pitchFamily="34" charset="0"/>
              </a:rPr>
              <a:t>tr_kod </a:t>
            </a:r>
            <a:r>
              <a:rPr lang="tr-TR" sz="1600" dirty="0" err="1" smtClean="0">
                <a:solidFill>
                  <a:srgbClr val="0000FF"/>
                </a:solidFill>
                <a:latin typeface="Arial" pitchFamily="34" charset="0"/>
                <a:ea typeface="Calibri" pitchFamily="34" charset="0"/>
                <a:cs typeface="Arial" pitchFamily="34" charset="0"/>
              </a:rPr>
              <a:t>tinyint</a:t>
            </a:r>
            <a:r>
              <a:rPr lang="tr-TR" sz="1600" dirty="0" smtClean="0">
                <a:latin typeface="Arial" pitchFamily="34" charset="0"/>
                <a:ea typeface="Calibri" pitchFamily="34" charset="0"/>
                <a:cs typeface="Arial" pitchFamily="34" charset="0"/>
              </a:rPr>
              <a:t> </a:t>
            </a:r>
            <a:r>
              <a:rPr lang="tr-TR" sz="1600" dirty="0" err="1" smtClean="0">
                <a:solidFill>
                  <a:srgbClr val="0000FF"/>
                </a:solidFill>
                <a:latin typeface="Arial" pitchFamily="34" charset="0"/>
                <a:ea typeface="Calibri" pitchFamily="34" charset="0"/>
                <a:cs typeface="Arial" pitchFamily="34" charset="0"/>
              </a:rPr>
              <a:t>primary</a:t>
            </a:r>
            <a:r>
              <a:rPr lang="tr-TR" sz="1600" dirty="0" smtClean="0">
                <a:latin typeface="Arial" pitchFamily="34" charset="0"/>
                <a:ea typeface="Calibri" pitchFamily="34" charset="0"/>
                <a:cs typeface="Arial" pitchFamily="34" charset="0"/>
              </a:rPr>
              <a:t> </a:t>
            </a:r>
            <a:r>
              <a:rPr lang="tr-TR" sz="1600" dirty="0" err="1" smtClean="0">
                <a:solidFill>
                  <a:srgbClr val="0000FF"/>
                </a:solidFill>
                <a:latin typeface="Arial" pitchFamily="34" charset="0"/>
                <a:ea typeface="Calibri" pitchFamily="34" charset="0"/>
                <a:cs typeface="Arial" pitchFamily="34" charset="0"/>
              </a:rPr>
              <a:t>key</a:t>
            </a:r>
            <a:r>
              <a:rPr lang="tr-TR" sz="1600" dirty="0" smtClean="0">
                <a:latin typeface="Arial" pitchFamily="34" charset="0"/>
                <a:ea typeface="Calibri" pitchFamily="34" charset="0"/>
                <a:cs typeface="Arial" pitchFamily="34" charset="0"/>
              </a:rPr>
              <a:t>  </a:t>
            </a:r>
            <a:r>
              <a:rPr lang="tr-TR" sz="1600" dirty="0" smtClean="0">
                <a:solidFill>
                  <a:srgbClr val="808080"/>
                </a:solidFill>
                <a:latin typeface="Arial" pitchFamily="34" charset="0"/>
                <a:ea typeface="Calibri" pitchFamily="34" charset="0"/>
                <a:cs typeface="Arial" pitchFamily="34" charset="0"/>
              </a:rPr>
              <a:t>,</a:t>
            </a:r>
            <a:r>
              <a:rPr lang="tr-TR" sz="1600" dirty="0" smtClean="0">
                <a:latin typeface="Arial" pitchFamily="34" charset="0"/>
                <a:ea typeface="Calibri" pitchFamily="34" charset="0"/>
                <a:cs typeface="Arial" pitchFamily="34" charset="0"/>
              </a:rPr>
              <a:t> m_adi </a:t>
            </a:r>
            <a:r>
              <a:rPr lang="tr-TR" sz="1600" dirty="0" err="1" smtClean="0">
                <a:solidFill>
                  <a:srgbClr val="0000FF"/>
                </a:solidFill>
                <a:latin typeface="Arial" pitchFamily="34" charset="0"/>
                <a:ea typeface="Calibri" pitchFamily="34" charset="0"/>
                <a:cs typeface="Arial" pitchFamily="34" charset="0"/>
              </a:rPr>
              <a:t>char</a:t>
            </a:r>
            <a:r>
              <a:rPr lang="tr-TR" sz="1600" dirty="0" smtClean="0">
                <a:solidFill>
                  <a:srgbClr val="808080"/>
                </a:solidFill>
                <a:latin typeface="Arial" pitchFamily="34" charset="0"/>
                <a:ea typeface="Calibri" pitchFamily="34" charset="0"/>
                <a:cs typeface="Arial" pitchFamily="34" charset="0"/>
              </a:rPr>
              <a:t>(</a:t>
            </a:r>
            <a:r>
              <a:rPr lang="tr-TR" sz="1600" dirty="0" smtClean="0">
                <a:latin typeface="Arial" pitchFamily="34" charset="0"/>
                <a:ea typeface="Calibri" pitchFamily="34" charset="0"/>
                <a:cs typeface="Arial" pitchFamily="34" charset="0"/>
              </a:rPr>
              <a:t>15</a:t>
            </a:r>
            <a:r>
              <a:rPr lang="tr-TR" sz="1600" dirty="0" smtClean="0">
                <a:solidFill>
                  <a:srgbClr val="808080"/>
                </a:solidFill>
                <a:latin typeface="Arial" pitchFamily="34" charset="0"/>
                <a:ea typeface="Calibri" pitchFamily="34" charset="0"/>
                <a:cs typeface="Arial" pitchFamily="34" charset="0"/>
              </a:rPr>
              <a:t>)</a:t>
            </a:r>
            <a:r>
              <a:rPr lang="tr-TR" sz="1600" dirty="0" smtClean="0">
                <a:latin typeface="Arial" pitchFamily="34" charset="0"/>
                <a:ea typeface="Calibri" pitchFamily="34" charset="0"/>
                <a:cs typeface="Arial" pitchFamily="34" charset="0"/>
              </a:rPr>
              <a:t> </a:t>
            </a:r>
            <a:r>
              <a:rPr lang="tr-TR" sz="1600" dirty="0" smtClean="0">
                <a:solidFill>
                  <a:srgbClr val="808080"/>
                </a:solidFill>
                <a:latin typeface="Arial" pitchFamily="34" charset="0"/>
                <a:ea typeface="Calibri" pitchFamily="34" charset="0"/>
                <a:cs typeface="Arial" pitchFamily="34" charset="0"/>
              </a:rPr>
              <a:t>,</a:t>
            </a:r>
            <a:r>
              <a:rPr lang="tr-TR" sz="1600" dirty="0" smtClean="0">
                <a:latin typeface="Arial" pitchFamily="34" charset="0"/>
                <a:ea typeface="Calibri" pitchFamily="34" charset="0"/>
                <a:cs typeface="Arial" pitchFamily="34" charset="0"/>
              </a:rPr>
              <a:t> tel_kod </a:t>
            </a:r>
            <a:r>
              <a:rPr lang="tr-TR" sz="1600" dirty="0" err="1" smtClean="0">
                <a:solidFill>
                  <a:srgbClr val="0000FF"/>
                </a:solidFill>
                <a:latin typeface="Arial" pitchFamily="34" charset="0"/>
                <a:ea typeface="Calibri" pitchFamily="34" charset="0"/>
                <a:cs typeface="Arial" pitchFamily="34" charset="0"/>
              </a:rPr>
              <a:t>smallint</a:t>
            </a:r>
            <a:r>
              <a:rPr lang="tr-TR" sz="1600" dirty="0" smtClean="0">
                <a:solidFill>
                  <a:srgbClr val="808080"/>
                </a:solidFill>
                <a:latin typeface="Arial" pitchFamily="34" charset="0"/>
                <a:ea typeface="Calibri" pitchFamily="34" charset="0"/>
                <a:cs typeface="Arial" pitchFamily="34" charset="0"/>
              </a:rPr>
              <a:t>)</a:t>
            </a:r>
            <a:endParaRPr lang="tr-TR" sz="16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1600" dirty="0" err="1" smtClean="0">
                <a:solidFill>
                  <a:srgbClr val="0000FF"/>
                </a:solidFill>
                <a:latin typeface="Arial" pitchFamily="34" charset="0"/>
                <a:ea typeface="Calibri" pitchFamily="34" charset="0"/>
                <a:cs typeface="Arial" pitchFamily="34" charset="0"/>
              </a:rPr>
              <a:t>Create</a:t>
            </a:r>
            <a:r>
              <a:rPr lang="tr-TR" sz="1600" dirty="0" smtClean="0">
                <a:latin typeface="Arial" pitchFamily="34" charset="0"/>
                <a:ea typeface="Calibri" pitchFamily="34" charset="0"/>
                <a:cs typeface="Arial" pitchFamily="34" charset="0"/>
              </a:rPr>
              <a:t> </a:t>
            </a:r>
            <a:r>
              <a:rPr lang="tr-TR" sz="1600" dirty="0" err="1" smtClean="0">
                <a:solidFill>
                  <a:srgbClr val="0000FF"/>
                </a:solidFill>
                <a:latin typeface="Arial" pitchFamily="34" charset="0"/>
                <a:ea typeface="Calibri" pitchFamily="34" charset="0"/>
                <a:cs typeface="Arial" pitchFamily="34" charset="0"/>
              </a:rPr>
              <a:t>table</a:t>
            </a:r>
            <a:r>
              <a:rPr lang="tr-TR" sz="1600" dirty="0" smtClean="0">
                <a:latin typeface="Arial" pitchFamily="34" charset="0"/>
                <a:ea typeface="Calibri" pitchFamily="34" charset="0"/>
                <a:cs typeface="Arial" pitchFamily="34" charset="0"/>
              </a:rPr>
              <a:t> </a:t>
            </a:r>
            <a:r>
              <a:rPr lang="tr-TR" sz="1600" dirty="0" err="1" smtClean="0">
                <a:latin typeface="Arial" pitchFamily="34" charset="0"/>
                <a:ea typeface="Calibri" pitchFamily="34" charset="0"/>
                <a:cs typeface="Arial" pitchFamily="34" charset="0"/>
              </a:rPr>
              <a:t>ogrenci</a:t>
            </a:r>
            <a:r>
              <a:rPr lang="tr-TR" sz="1600" dirty="0" smtClean="0">
                <a:solidFill>
                  <a:srgbClr val="808080"/>
                </a:solidFill>
                <a:latin typeface="Arial" pitchFamily="34" charset="0"/>
                <a:ea typeface="Calibri" pitchFamily="34" charset="0"/>
                <a:cs typeface="Arial" pitchFamily="34" charset="0"/>
              </a:rPr>
              <a:t>(</a:t>
            </a:r>
            <a:r>
              <a:rPr lang="tr-TR" sz="1600" dirty="0" smtClean="0">
                <a:solidFill>
                  <a:srgbClr val="0000FF"/>
                </a:solidFill>
                <a:latin typeface="Arial" pitchFamily="34" charset="0"/>
                <a:ea typeface="Calibri" pitchFamily="34" charset="0"/>
                <a:cs typeface="Arial" pitchFamily="34" charset="0"/>
              </a:rPr>
              <a:t>no</a:t>
            </a:r>
            <a:r>
              <a:rPr lang="tr-TR" sz="1600" dirty="0" smtClean="0">
                <a:latin typeface="Arial" pitchFamily="34" charset="0"/>
                <a:ea typeface="Calibri" pitchFamily="34" charset="0"/>
                <a:cs typeface="Arial" pitchFamily="34" charset="0"/>
              </a:rPr>
              <a:t> </a:t>
            </a:r>
            <a:r>
              <a:rPr lang="tr-TR" sz="1600" dirty="0" err="1" smtClean="0">
                <a:solidFill>
                  <a:srgbClr val="0000FF"/>
                </a:solidFill>
                <a:latin typeface="Arial" pitchFamily="34" charset="0"/>
                <a:ea typeface="Calibri" pitchFamily="34" charset="0"/>
                <a:cs typeface="Arial" pitchFamily="34" charset="0"/>
              </a:rPr>
              <a:t>int</a:t>
            </a:r>
            <a:r>
              <a:rPr lang="tr-TR" sz="1600" dirty="0" smtClean="0">
                <a:latin typeface="Arial" pitchFamily="34" charset="0"/>
                <a:ea typeface="Calibri" pitchFamily="34" charset="0"/>
                <a:cs typeface="Arial" pitchFamily="34" charset="0"/>
              </a:rPr>
              <a:t> </a:t>
            </a:r>
            <a:r>
              <a:rPr lang="tr-TR" sz="1600" dirty="0" err="1" smtClean="0">
                <a:solidFill>
                  <a:srgbClr val="0000FF"/>
                </a:solidFill>
                <a:latin typeface="Arial" pitchFamily="34" charset="0"/>
                <a:ea typeface="Calibri" pitchFamily="34" charset="0"/>
                <a:cs typeface="Arial" pitchFamily="34" charset="0"/>
              </a:rPr>
              <a:t>primary</a:t>
            </a:r>
            <a:r>
              <a:rPr lang="tr-TR" sz="1600" dirty="0" smtClean="0">
                <a:latin typeface="Arial" pitchFamily="34" charset="0"/>
                <a:ea typeface="Calibri" pitchFamily="34" charset="0"/>
                <a:cs typeface="Arial" pitchFamily="34" charset="0"/>
              </a:rPr>
              <a:t> </a:t>
            </a:r>
            <a:r>
              <a:rPr lang="tr-TR" sz="1600" dirty="0" err="1" smtClean="0">
                <a:solidFill>
                  <a:srgbClr val="0000FF"/>
                </a:solidFill>
                <a:latin typeface="Arial" pitchFamily="34" charset="0"/>
                <a:ea typeface="Calibri" pitchFamily="34" charset="0"/>
                <a:cs typeface="Arial" pitchFamily="34" charset="0"/>
              </a:rPr>
              <a:t>key</a:t>
            </a:r>
            <a:r>
              <a:rPr lang="tr-TR" sz="1600" dirty="0" smtClean="0">
                <a:latin typeface="Arial" pitchFamily="34" charset="0"/>
                <a:ea typeface="Calibri" pitchFamily="34" charset="0"/>
                <a:cs typeface="Arial" pitchFamily="34" charset="0"/>
              </a:rPr>
              <a:t> </a:t>
            </a:r>
            <a:r>
              <a:rPr lang="tr-TR" sz="1600" dirty="0" smtClean="0">
                <a:solidFill>
                  <a:srgbClr val="808080"/>
                </a:solidFill>
                <a:latin typeface="Arial" pitchFamily="34" charset="0"/>
                <a:ea typeface="Calibri" pitchFamily="34" charset="0"/>
                <a:cs typeface="Arial" pitchFamily="34" charset="0"/>
              </a:rPr>
              <a:t>,</a:t>
            </a:r>
            <a:r>
              <a:rPr lang="tr-TR" sz="1600" dirty="0" smtClean="0">
                <a:latin typeface="Arial" pitchFamily="34" charset="0"/>
                <a:ea typeface="Calibri" pitchFamily="34" charset="0"/>
                <a:cs typeface="Arial" pitchFamily="34" charset="0"/>
              </a:rPr>
              <a:t> adi </a:t>
            </a:r>
            <a:r>
              <a:rPr lang="tr-TR" sz="1600" dirty="0" err="1" smtClean="0">
                <a:solidFill>
                  <a:srgbClr val="0000FF"/>
                </a:solidFill>
                <a:latin typeface="Arial" pitchFamily="34" charset="0"/>
                <a:ea typeface="Calibri" pitchFamily="34" charset="0"/>
                <a:cs typeface="Arial" pitchFamily="34" charset="0"/>
              </a:rPr>
              <a:t>char</a:t>
            </a:r>
            <a:r>
              <a:rPr lang="tr-TR" sz="1600" dirty="0" smtClean="0">
                <a:solidFill>
                  <a:srgbClr val="808080"/>
                </a:solidFill>
                <a:latin typeface="Arial" pitchFamily="34" charset="0"/>
                <a:ea typeface="Calibri" pitchFamily="34" charset="0"/>
                <a:cs typeface="Arial" pitchFamily="34" charset="0"/>
              </a:rPr>
              <a:t>(</a:t>
            </a:r>
            <a:r>
              <a:rPr lang="tr-TR" sz="1600" dirty="0" smtClean="0">
                <a:latin typeface="Arial" pitchFamily="34" charset="0"/>
                <a:ea typeface="Calibri" pitchFamily="34" charset="0"/>
                <a:cs typeface="Arial" pitchFamily="34" charset="0"/>
              </a:rPr>
              <a:t>20</a:t>
            </a:r>
            <a:r>
              <a:rPr lang="tr-TR" sz="1600" dirty="0" smtClean="0">
                <a:solidFill>
                  <a:srgbClr val="808080"/>
                </a:solidFill>
                <a:latin typeface="Arial" pitchFamily="34" charset="0"/>
                <a:ea typeface="Calibri" pitchFamily="34" charset="0"/>
                <a:cs typeface="Arial" pitchFamily="34" charset="0"/>
              </a:rPr>
              <a:t>)</a:t>
            </a:r>
            <a:r>
              <a:rPr lang="tr-TR" sz="1600" dirty="0" smtClean="0">
                <a:latin typeface="Arial" pitchFamily="34" charset="0"/>
                <a:ea typeface="Calibri" pitchFamily="34" charset="0"/>
                <a:cs typeface="Arial" pitchFamily="34" charset="0"/>
              </a:rPr>
              <a:t> </a:t>
            </a:r>
            <a:r>
              <a:rPr lang="tr-TR" sz="1600" dirty="0" smtClean="0">
                <a:solidFill>
                  <a:srgbClr val="808080"/>
                </a:solidFill>
                <a:latin typeface="Arial" pitchFamily="34" charset="0"/>
                <a:ea typeface="Calibri" pitchFamily="34" charset="0"/>
                <a:cs typeface="Arial" pitchFamily="34" charset="0"/>
              </a:rPr>
              <a:t>,</a:t>
            </a:r>
            <a:r>
              <a:rPr lang="tr-TR" sz="1600" dirty="0" smtClean="0">
                <a:latin typeface="Arial" pitchFamily="34" charset="0"/>
                <a:ea typeface="Calibri" pitchFamily="34" charset="0"/>
                <a:cs typeface="Arial" pitchFamily="34" charset="0"/>
              </a:rPr>
              <a:t> </a:t>
            </a:r>
            <a:r>
              <a:rPr lang="tr-TR" sz="1600" dirty="0" err="1" smtClean="0">
                <a:latin typeface="Arial" pitchFamily="34" charset="0"/>
                <a:ea typeface="Calibri" pitchFamily="34" charset="0"/>
                <a:cs typeface="Arial" pitchFamily="34" charset="0"/>
              </a:rPr>
              <a:t>soyadi</a:t>
            </a:r>
            <a:r>
              <a:rPr lang="tr-TR" sz="1600" dirty="0" smtClean="0">
                <a:latin typeface="Arial" pitchFamily="34" charset="0"/>
                <a:ea typeface="Calibri" pitchFamily="34" charset="0"/>
                <a:cs typeface="Arial" pitchFamily="34" charset="0"/>
              </a:rPr>
              <a:t> </a:t>
            </a:r>
            <a:r>
              <a:rPr lang="tr-TR" sz="1600" dirty="0" err="1" smtClean="0">
                <a:solidFill>
                  <a:srgbClr val="0000FF"/>
                </a:solidFill>
                <a:latin typeface="Arial" pitchFamily="34" charset="0"/>
                <a:ea typeface="Calibri" pitchFamily="34" charset="0"/>
                <a:cs typeface="Arial" pitchFamily="34" charset="0"/>
              </a:rPr>
              <a:t>char</a:t>
            </a:r>
            <a:r>
              <a:rPr lang="tr-TR" sz="1600" dirty="0" smtClean="0">
                <a:solidFill>
                  <a:srgbClr val="808080"/>
                </a:solidFill>
                <a:latin typeface="Arial" pitchFamily="34" charset="0"/>
                <a:ea typeface="Calibri" pitchFamily="34" charset="0"/>
                <a:cs typeface="Arial" pitchFamily="34" charset="0"/>
              </a:rPr>
              <a:t>(</a:t>
            </a:r>
            <a:r>
              <a:rPr lang="tr-TR" sz="1600" dirty="0" smtClean="0">
                <a:latin typeface="Arial" pitchFamily="34" charset="0"/>
                <a:ea typeface="Calibri" pitchFamily="34" charset="0"/>
                <a:cs typeface="Arial" pitchFamily="34" charset="0"/>
              </a:rPr>
              <a:t>20</a:t>
            </a:r>
            <a:r>
              <a:rPr lang="tr-TR" sz="1600" dirty="0" smtClean="0">
                <a:solidFill>
                  <a:srgbClr val="808080"/>
                </a:solidFill>
                <a:latin typeface="Arial" pitchFamily="34" charset="0"/>
                <a:ea typeface="Calibri" pitchFamily="34" charset="0"/>
                <a:cs typeface="Arial" pitchFamily="34" charset="0"/>
              </a:rPr>
              <a:t>)</a:t>
            </a:r>
            <a:r>
              <a:rPr lang="tr-TR" sz="1600" dirty="0" smtClean="0">
                <a:latin typeface="Arial" pitchFamily="34" charset="0"/>
                <a:ea typeface="Calibri" pitchFamily="34" charset="0"/>
                <a:cs typeface="Arial" pitchFamily="34" charset="0"/>
              </a:rPr>
              <a:t> </a:t>
            </a:r>
            <a:r>
              <a:rPr lang="tr-TR" sz="1600" dirty="0" smtClean="0">
                <a:solidFill>
                  <a:srgbClr val="808080"/>
                </a:solidFill>
                <a:latin typeface="Arial" pitchFamily="34" charset="0"/>
                <a:ea typeface="Calibri" pitchFamily="34" charset="0"/>
                <a:cs typeface="Arial" pitchFamily="34" charset="0"/>
              </a:rPr>
              <a:t>,</a:t>
            </a:r>
            <a:r>
              <a:rPr lang="tr-TR" sz="1600" dirty="0" smtClean="0">
                <a:latin typeface="Arial" pitchFamily="34" charset="0"/>
                <a:ea typeface="Calibri" pitchFamily="34" charset="0"/>
                <a:cs typeface="Arial" pitchFamily="34" charset="0"/>
              </a:rPr>
              <a:t> </a:t>
            </a:r>
            <a:r>
              <a:rPr lang="tr-TR" sz="1600" dirty="0" err="1" smtClean="0">
                <a:latin typeface="Arial" pitchFamily="34" charset="0"/>
                <a:ea typeface="Calibri" pitchFamily="34" charset="0"/>
                <a:cs typeface="Arial" pitchFamily="34" charset="0"/>
              </a:rPr>
              <a:t>bolkod</a:t>
            </a:r>
            <a:r>
              <a:rPr lang="tr-TR" sz="1600" dirty="0" smtClean="0">
                <a:latin typeface="Arial" pitchFamily="34" charset="0"/>
                <a:ea typeface="Calibri" pitchFamily="34" charset="0"/>
                <a:cs typeface="Arial" pitchFamily="34" charset="0"/>
              </a:rPr>
              <a:t> </a:t>
            </a:r>
            <a:r>
              <a:rPr lang="tr-TR" sz="1600" dirty="0" err="1" smtClean="0">
                <a:solidFill>
                  <a:srgbClr val="0000FF"/>
                </a:solidFill>
                <a:latin typeface="Arial" pitchFamily="34" charset="0"/>
                <a:ea typeface="Calibri" pitchFamily="34" charset="0"/>
                <a:cs typeface="Arial" pitchFamily="34" charset="0"/>
              </a:rPr>
              <a:t>smallint</a:t>
            </a:r>
            <a:r>
              <a:rPr lang="tr-TR" sz="1600" dirty="0" smtClean="0">
                <a:latin typeface="Arial" pitchFamily="34" charset="0"/>
                <a:ea typeface="Calibri" pitchFamily="34" charset="0"/>
                <a:cs typeface="Arial" pitchFamily="34" charset="0"/>
              </a:rPr>
              <a:t> </a:t>
            </a:r>
            <a:r>
              <a:rPr lang="tr-TR" sz="1600" dirty="0" err="1" smtClean="0">
                <a:solidFill>
                  <a:srgbClr val="0000FF"/>
                </a:solidFill>
                <a:latin typeface="Arial" pitchFamily="34" charset="0"/>
                <a:ea typeface="Calibri" pitchFamily="34" charset="0"/>
                <a:cs typeface="Arial" pitchFamily="34" charset="0"/>
              </a:rPr>
              <a:t>foreign</a:t>
            </a:r>
            <a:r>
              <a:rPr lang="tr-TR" sz="1600" dirty="0" smtClean="0">
                <a:latin typeface="Arial" pitchFamily="34" charset="0"/>
                <a:ea typeface="Calibri" pitchFamily="34" charset="0"/>
                <a:cs typeface="Arial" pitchFamily="34" charset="0"/>
              </a:rPr>
              <a:t> </a:t>
            </a:r>
            <a:r>
              <a:rPr lang="tr-TR" sz="1600" dirty="0" err="1" smtClean="0">
                <a:solidFill>
                  <a:srgbClr val="0000FF"/>
                </a:solidFill>
                <a:latin typeface="Arial" pitchFamily="34" charset="0"/>
                <a:ea typeface="Calibri" pitchFamily="34" charset="0"/>
                <a:cs typeface="Arial" pitchFamily="34" charset="0"/>
              </a:rPr>
              <a:t>key</a:t>
            </a:r>
            <a:r>
              <a:rPr lang="tr-TR" sz="1600" dirty="0" smtClean="0">
                <a:latin typeface="Arial" pitchFamily="34" charset="0"/>
                <a:ea typeface="Calibri" pitchFamily="34" charset="0"/>
                <a:cs typeface="Arial" pitchFamily="34" charset="0"/>
              </a:rPr>
              <a:t> </a:t>
            </a:r>
            <a:r>
              <a:rPr lang="tr-TR" sz="1600" dirty="0" err="1" smtClean="0">
                <a:solidFill>
                  <a:srgbClr val="0000FF"/>
                </a:solidFill>
                <a:latin typeface="Arial" pitchFamily="34" charset="0"/>
                <a:ea typeface="Calibri" pitchFamily="34" charset="0"/>
                <a:cs typeface="Arial" pitchFamily="34" charset="0"/>
              </a:rPr>
              <a:t>references</a:t>
            </a:r>
            <a:r>
              <a:rPr lang="tr-TR" sz="1600" dirty="0" smtClean="0">
                <a:latin typeface="Arial" pitchFamily="34" charset="0"/>
                <a:ea typeface="Calibri" pitchFamily="34" charset="0"/>
                <a:cs typeface="Arial" pitchFamily="34" charset="0"/>
              </a:rPr>
              <a:t> bolum</a:t>
            </a:r>
            <a:r>
              <a:rPr lang="tr-TR" sz="1600" dirty="0" smtClean="0">
                <a:solidFill>
                  <a:srgbClr val="808080"/>
                </a:solidFill>
                <a:latin typeface="Arial" pitchFamily="34" charset="0"/>
                <a:ea typeface="Calibri" pitchFamily="34" charset="0"/>
                <a:cs typeface="Arial" pitchFamily="34" charset="0"/>
              </a:rPr>
              <a:t>(</a:t>
            </a:r>
            <a:r>
              <a:rPr lang="tr-TR" sz="1600" dirty="0" err="1" smtClean="0">
                <a:latin typeface="Arial" pitchFamily="34" charset="0"/>
                <a:ea typeface="Calibri" pitchFamily="34" charset="0"/>
                <a:cs typeface="Arial" pitchFamily="34" charset="0"/>
              </a:rPr>
              <a:t>bolkod</a:t>
            </a:r>
            <a:r>
              <a:rPr lang="tr-TR" sz="1600" dirty="0" smtClean="0">
                <a:solidFill>
                  <a:srgbClr val="808080"/>
                </a:solidFill>
                <a:latin typeface="Arial" pitchFamily="34" charset="0"/>
                <a:ea typeface="Calibri" pitchFamily="34" charset="0"/>
                <a:cs typeface="Arial" pitchFamily="34" charset="0"/>
              </a:rPr>
              <a:t>)</a:t>
            </a:r>
            <a:r>
              <a:rPr lang="tr-TR" sz="1600" dirty="0" smtClean="0">
                <a:latin typeface="Arial" pitchFamily="34" charset="0"/>
                <a:ea typeface="Calibri" pitchFamily="34" charset="0"/>
                <a:cs typeface="Arial" pitchFamily="34" charset="0"/>
              </a:rPr>
              <a:t> </a:t>
            </a:r>
            <a:r>
              <a:rPr lang="tr-TR" sz="1600" dirty="0" smtClean="0">
                <a:solidFill>
                  <a:srgbClr val="808080"/>
                </a:solidFill>
                <a:latin typeface="Arial" pitchFamily="34" charset="0"/>
                <a:ea typeface="Calibri" pitchFamily="34" charset="0"/>
                <a:cs typeface="Arial" pitchFamily="34" charset="0"/>
              </a:rPr>
              <a:t>,</a:t>
            </a:r>
            <a:r>
              <a:rPr lang="tr-TR" sz="1600" dirty="0" smtClean="0">
                <a:latin typeface="Arial" pitchFamily="34" charset="0"/>
                <a:ea typeface="Calibri" pitchFamily="34" charset="0"/>
                <a:cs typeface="Arial" pitchFamily="34" charset="0"/>
              </a:rPr>
              <a:t> </a:t>
            </a:r>
            <a:r>
              <a:rPr lang="tr-TR" sz="1600" dirty="0" err="1" smtClean="0">
                <a:latin typeface="Arial" pitchFamily="34" charset="0"/>
                <a:ea typeface="Calibri" pitchFamily="34" charset="0"/>
                <a:cs typeface="Arial" pitchFamily="34" charset="0"/>
              </a:rPr>
              <a:t>sinif</a:t>
            </a:r>
            <a:r>
              <a:rPr lang="tr-TR" sz="1600" dirty="0" smtClean="0">
                <a:latin typeface="Arial" pitchFamily="34" charset="0"/>
                <a:ea typeface="Calibri" pitchFamily="34" charset="0"/>
                <a:cs typeface="Arial" pitchFamily="34" charset="0"/>
              </a:rPr>
              <a:t> </a:t>
            </a:r>
            <a:r>
              <a:rPr lang="tr-TR" sz="1600" dirty="0" err="1" smtClean="0">
                <a:solidFill>
                  <a:srgbClr val="0000FF"/>
                </a:solidFill>
                <a:latin typeface="Arial" pitchFamily="34" charset="0"/>
                <a:ea typeface="Calibri" pitchFamily="34" charset="0"/>
                <a:cs typeface="Arial" pitchFamily="34" charset="0"/>
              </a:rPr>
              <a:t>tinyint</a:t>
            </a:r>
            <a:r>
              <a:rPr lang="tr-TR" sz="1600" dirty="0" smtClean="0">
                <a:latin typeface="Arial" pitchFamily="34" charset="0"/>
                <a:ea typeface="Calibri" pitchFamily="34" charset="0"/>
                <a:cs typeface="Arial" pitchFamily="34" charset="0"/>
              </a:rPr>
              <a:t> </a:t>
            </a:r>
            <a:r>
              <a:rPr lang="tr-TR" sz="1600" dirty="0" smtClean="0">
                <a:solidFill>
                  <a:srgbClr val="808080"/>
                </a:solidFill>
                <a:latin typeface="Arial" pitchFamily="34" charset="0"/>
                <a:ea typeface="Calibri" pitchFamily="34" charset="0"/>
                <a:cs typeface="Arial" pitchFamily="34" charset="0"/>
              </a:rPr>
              <a:t>,</a:t>
            </a:r>
            <a:r>
              <a:rPr lang="tr-TR" sz="1600" dirty="0" smtClean="0">
                <a:latin typeface="Arial" pitchFamily="34" charset="0"/>
                <a:ea typeface="Calibri" pitchFamily="34" charset="0"/>
                <a:cs typeface="Arial" pitchFamily="34" charset="0"/>
              </a:rPr>
              <a:t> </a:t>
            </a:r>
            <a:r>
              <a:rPr lang="tr-TR" sz="1600" dirty="0" err="1" smtClean="0">
                <a:solidFill>
                  <a:srgbClr val="0000FF"/>
                </a:solidFill>
                <a:latin typeface="Arial" pitchFamily="34" charset="0"/>
                <a:ea typeface="Calibri" pitchFamily="34" charset="0"/>
                <a:cs typeface="Arial" pitchFamily="34" charset="0"/>
              </a:rPr>
              <a:t>check</a:t>
            </a:r>
            <a:r>
              <a:rPr lang="tr-TR" sz="1600" dirty="0" smtClean="0">
                <a:solidFill>
                  <a:srgbClr val="808080"/>
                </a:solidFill>
                <a:latin typeface="Arial" pitchFamily="34" charset="0"/>
                <a:ea typeface="Calibri" pitchFamily="34" charset="0"/>
                <a:cs typeface="Arial" pitchFamily="34" charset="0"/>
              </a:rPr>
              <a:t>(</a:t>
            </a:r>
            <a:r>
              <a:rPr lang="tr-TR" sz="1600" dirty="0" smtClean="0">
                <a:latin typeface="Arial" pitchFamily="34" charset="0"/>
                <a:ea typeface="Calibri" pitchFamily="34" charset="0"/>
                <a:cs typeface="Arial" pitchFamily="34" charset="0"/>
              </a:rPr>
              <a:t> </a:t>
            </a:r>
            <a:r>
              <a:rPr lang="tr-TR" sz="1600" dirty="0" err="1" smtClean="0">
                <a:latin typeface="Arial" pitchFamily="34" charset="0"/>
                <a:ea typeface="Calibri" pitchFamily="34" charset="0"/>
                <a:cs typeface="Arial" pitchFamily="34" charset="0"/>
              </a:rPr>
              <a:t>sinif</a:t>
            </a:r>
            <a:r>
              <a:rPr lang="tr-TR" sz="1600" dirty="0" smtClean="0">
                <a:latin typeface="Arial" pitchFamily="34" charset="0"/>
                <a:ea typeface="Calibri" pitchFamily="34" charset="0"/>
                <a:cs typeface="Arial" pitchFamily="34" charset="0"/>
              </a:rPr>
              <a:t> </a:t>
            </a:r>
            <a:r>
              <a:rPr lang="tr-TR" sz="1600" dirty="0" smtClean="0">
                <a:solidFill>
                  <a:srgbClr val="808080"/>
                </a:solidFill>
                <a:latin typeface="Arial" pitchFamily="34" charset="0"/>
                <a:ea typeface="Calibri" pitchFamily="34" charset="0"/>
                <a:cs typeface="Arial" pitchFamily="34" charset="0"/>
              </a:rPr>
              <a:t>IN(</a:t>
            </a:r>
            <a:r>
              <a:rPr lang="tr-TR" sz="1600" dirty="0" smtClean="0">
                <a:latin typeface="Arial" pitchFamily="34" charset="0"/>
                <a:ea typeface="Calibri" pitchFamily="34" charset="0"/>
                <a:cs typeface="Arial" pitchFamily="34" charset="0"/>
              </a:rPr>
              <a:t>1</a:t>
            </a:r>
            <a:r>
              <a:rPr lang="tr-TR" sz="1600" dirty="0" smtClean="0">
                <a:solidFill>
                  <a:srgbClr val="808080"/>
                </a:solidFill>
                <a:latin typeface="Arial" pitchFamily="34" charset="0"/>
                <a:ea typeface="Calibri" pitchFamily="34" charset="0"/>
                <a:cs typeface="Arial" pitchFamily="34" charset="0"/>
              </a:rPr>
              <a:t>,</a:t>
            </a:r>
            <a:r>
              <a:rPr lang="tr-TR" sz="1600" dirty="0" smtClean="0">
                <a:latin typeface="Arial" pitchFamily="34" charset="0"/>
                <a:ea typeface="Calibri" pitchFamily="34" charset="0"/>
                <a:cs typeface="Arial" pitchFamily="34" charset="0"/>
              </a:rPr>
              <a:t>2</a:t>
            </a:r>
            <a:r>
              <a:rPr lang="tr-TR" sz="1600" dirty="0" smtClean="0">
                <a:solidFill>
                  <a:srgbClr val="808080"/>
                </a:solidFill>
                <a:latin typeface="Arial" pitchFamily="34" charset="0"/>
                <a:ea typeface="Calibri" pitchFamily="34" charset="0"/>
                <a:cs typeface="Arial" pitchFamily="34" charset="0"/>
              </a:rPr>
              <a:t>,</a:t>
            </a:r>
            <a:r>
              <a:rPr lang="tr-TR" sz="1600" dirty="0" smtClean="0">
                <a:latin typeface="Arial" pitchFamily="34" charset="0"/>
                <a:ea typeface="Calibri" pitchFamily="34" charset="0"/>
                <a:cs typeface="Arial" pitchFamily="34" charset="0"/>
              </a:rPr>
              <a:t>3</a:t>
            </a:r>
            <a:r>
              <a:rPr lang="tr-TR" sz="1600" dirty="0" smtClean="0">
                <a:solidFill>
                  <a:srgbClr val="808080"/>
                </a:solidFill>
                <a:latin typeface="Arial" pitchFamily="34" charset="0"/>
                <a:ea typeface="Calibri" pitchFamily="34" charset="0"/>
                <a:cs typeface="Arial" pitchFamily="34" charset="0"/>
              </a:rPr>
              <a:t>,</a:t>
            </a:r>
            <a:r>
              <a:rPr lang="tr-TR" sz="1600" dirty="0" smtClean="0">
                <a:latin typeface="Arial" pitchFamily="34" charset="0"/>
                <a:ea typeface="Calibri" pitchFamily="34" charset="0"/>
                <a:cs typeface="Arial" pitchFamily="34" charset="0"/>
              </a:rPr>
              <a:t>4</a:t>
            </a:r>
            <a:r>
              <a:rPr lang="tr-TR" sz="1600" dirty="0" smtClean="0">
                <a:solidFill>
                  <a:srgbClr val="808080"/>
                </a:solidFill>
                <a:latin typeface="Arial" pitchFamily="34" charset="0"/>
                <a:ea typeface="Calibri" pitchFamily="34" charset="0"/>
                <a:cs typeface="Arial" pitchFamily="34" charset="0"/>
              </a:rPr>
              <a:t>))</a:t>
            </a:r>
            <a:r>
              <a:rPr lang="tr-TR" sz="1600" dirty="0" smtClean="0">
                <a:latin typeface="Arial" pitchFamily="34" charset="0"/>
                <a:ea typeface="Calibri" pitchFamily="34" charset="0"/>
                <a:cs typeface="Arial" pitchFamily="34" charset="0"/>
              </a:rPr>
              <a:t> </a:t>
            </a:r>
            <a:r>
              <a:rPr lang="tr-TR" sz="1600" dirty="0" smtClean="0">
                <a:solidFill>
                  <a:srgbClr val="808080"/>
                </a:solidFill>
                <a:latin typeface="Arial" pitchFamily="34" charset="0"/>
                <a:ea typeface="Calibri" pitchFamily="34" charset="0"/>
                <a:cs typeface="Arial" pitchFamily="34" charset="0"/>
              </a:rPr>
              <a:t>,</a:t>
            </a:r>
            <a:r>
              <a:rPr lang="tr-TR" sz="1600" dirty="0" smtClean="0">
                <a:latin typeface="Arial" pitchFamily="34" charset="0"/>
                <a:ea typeface="Calibri" pitchFamily="34" charset="0"/>
                <a:cs typeface="Arial" pitchFamily="34" charset="0"/>
              </a:rPr>
              <a:t> h_ID </a:t>
            </a:r>
            <a:r>
              <a:rPr lang="tr-TR" sz="1600" dirty="0" err="1" smtClean="0">
                <a:solidFill>
                  <a:srgbClr val="0000FF"/>
                </a:solidFill>
                <a:latin typeface="Arial" pitchFamily="34" charset="0"/>
                <a:ea typeface="Calibri" pitchFamily="34" charset="0"/>
                <a:cs typeface="Arial" pitchFamily="34" charset="0"/>
              </a:rPr>
              <a:t>tinyint</a:t>
            </a:r>
            <a:r>
              <a:rPr lang="tr-TR" sz="1600" dirty="0" smtClean="0">
                <a:latin typeface="Arial" pitchFamily="34" charset="0"/>
                <a:ea typeface="Calibri" pitchFamily="34" charset="0"/>
                <a:cs typeface="Arial" pitchFamily="34" charset="0"/>
              </a:rPr>
              <a:t> </a:t>
            </a:r>
            <a:r>
              <a:rPr lang="tr-TR" sz="1600" dirty="0" err="1" smtClean="0">
                <a:solidFill>
                  <a:srgbClr val="0000FF"/>
                </a:solidFill>
                <a:latin typeface="Arial" pitchFamily="34" charset="0"/>
                <a:ea typeface="Calibri" pitchFamily="34" charset="0"/>
                <a:cs typeface="Arial" pitchFamily="34" charset="0"/>
              </a:rPr>
              <a:t>foreign</a:t>
            </a:r>
            <a:r>
              <a:rPr lang="tr-TR" sz="1600" dirty="0" smtClean="0">
                <a:latin typeface="Arial" pitchFamily="34" charset="0"/>
                <a:ea typeface="Calibri" pitchFamily="34" charset="0"/>
                <a:cs typeface="Arial" pitchFamily="34" charset="0"/>
              </a:rPr>
              <a:t> </a:t>
            </a:r>
            <a:r>
              <a:rPr lang="tr-TR" sz="1600" dirty="0" err="1" smtClean="0">
                <a:solidFill>
                  <a:srgbClr val="0000FF"/>
                </a:solidFill>
                <a:latin typeface="Arial" pitchFamily="34" charset="0"/>
                <a:ea typeface="Calibri" pitchFamily="34" charset="0"/>
                <a:cs typeface="Arial" pitchFamily="34" charset="0"/>
              </a:rPr>
              <a:t>key</a:t>
            </a:r>
            <a:r>
              <a:rPr lang="tr-TR" sz="1600" dirty="0" smtClean="0">
                <a:latin typeface="Arial" pitchFamily="34" charset="0"/>
                <a:ea typeface="Calibri" pitchFamily="34" charset="0"/>
                <a:cs typeface="Arial" pitchFamily="34" charset="0"/>
              </a:rPr>
              <a:t> </a:t>
            </a:r>
            <a:r>
              <a:rPr lang="tr-TR" sz="1600" dirty="0" err="1" smtClean="0">
                <a:solidFill>
                  <a:srgbClr val="0000FF"/>
                </a:solidFill>
                <a:latin typeface="Arial" pitchFamily="34" charset="0"/>
                <a:ea typeface="Calibri" pitchFamily="34" charset="0"/>
                <a:cs typeface="Arial" pitchFamily="34" charset="0"/>
              </a:rPr>
              <a:t>references</a:t>
            </a:r>
            <a:r>
              <a:rPr lang="tr-TR" sz="1600" dirty="0" smtClean="0">
                <a:latin typeface="Arial" pitchFamily="34" charset="0"/>
                <a:ea typeface="Calibri" pitchFamily="34" charset="0"/>
                <a:cs typeface="Arial" pitchFamily="34" charset="0"/>
              </a:rPr>
              <a:t> hocalar</a:t>
            </a:r>
            <a:r>
              <a:rPr lang="tr-TR" sz="1600" dirty="0" smtClean="0">
                <a:solidFill>
                  <a:srgbClr val="808080"/>
                </a:solidFill>
                <a:latin typeface="Arial" pitchFamily="34" charset="0"/>
                <a:ea typeface="Calibri" pitchFamily="34" charset="0"/>
                <a:cs typeface="Arial" pitchFamily="34" charset="0"/>
              </a:rPr>
              <a:t>(</a:t>
            </a:r>
            <a:r>
              <a:rPr lang="tr-TR" sz="1600" dirty="0" smtClean="0">
                <a:latin typeface="Arial" pitchFamily="34" charset="0"/>
                <a:ea typeface="Calibri" pitchFamily="34" charset="0"/>
                <a:cs typeface="Arial" pitchFamily="34" charset="0"/>
              </a:rPr>
              <a:t>h_ID</a:t>
            </a:r>
            <a:r>
              <a:rPr lang="tr-TR" sz="1600" dirty="0" smtClean="0">
                <a:solidFill>
                  <a:srgbClr val="808080"/>
                </a:solidFill>
                <a:latin typeface="Arial" pitchFamily="34" charset="0"/>
                <a:ea typeface="Calibri" pitchFamily="34" charset="0"/>
                <a:cs typeface="Arial" pitchFamily="34" charset="0"/>
              </a:rPr>
              <a:t>)</a:t>
            </a:r>
            <a:r>
              <a:rPr lang="tr-TR" sz="1600" dirty="0" smtClean="0">
                <a:latin typeface="Arial" pitchFamily="34" charset="0"/>
                <a:ea typeface="Calibri" pitchFamily="34" charset="0"/>
                <a:cs typeface="Arial" pitchFamily="34" charset="0"/>
              </a:rPr>
              <a:t> </a:t>
            </a:r>
            <a:r>
              <a:rPr lang="tr-TR" sz="1600" dirty="0" smtClean="0">
                <a:solidFill>
                  <a:srgbClr val="808080"/>
                </a:solidFill>
                <a:latin typeface="Arial" pitchFamily="34" charset="0"/>
                <a:ea typeface="Calibri" pitchFamily="34" charset="0"/>
                <a:cs typeface="Arial" pitchFamily="34" charset="0"/>
              </a:rPr>
              <a:t>,</a:t>
            </a:r>
            <a:r>
              <a:rPr lang="tr-TR" sz="1600" dirty="0" smtClean="0">
                <a:latin typeface="Arial" pitchFamily="34" charset="0"/>
                <a:ea typeface="Calibri" pitchFamily="34" charset="0"/>
                <a:cs typeface="Arial" pitchFamily="34" charset="0"/>
              </a:rPr>
              <a:t> d_tarihi </a:t>
            </a:r>
            <a:r>
              <a:rPr lang="tr-TR" sz="1600" dirty="0" err="1" smtClean="0">
                <a:solidFill>
                  <a:srgbClr val="0000FF"/>
                </a:solidFill>
                <a:latin typeface="Arial" pitchFamily="34" charset="0"/>
                <a:ea typeface="Calibri" pitchFamily="34" charset="0"/>
                <a:cs typeface="Arial" pitchFamily="34" charset="0"/>
              </a:rPr>
              <a:t>datetime</a:t>
            </a:r>
            <a:r>
              <a:rPr lang="tr-TR" sz="1600" dirty="0" smtClean="0">
                <a:latin typeface="Arial" pitchFamily="34" charset="0"/>
                <a:ea typeface="Calibri" pitchFamily="34" charset="0"/>
                <a:cs typeface="Arial" pitchFamily="34" charset="0"/>
              </a:rPr>
              <a:t> </a:t>
            </a:r>
            <a:r>
              <a:rPr lang="tr-TR" sz="1600" dirty="0" smtClean="0">
                <a:solidFill>
                  <a:srgbClr val="808080"/>
                </a:solidFill>
                <a:latin typeface="Arial" pitchFamily="34" charset="0"/>
                <a:ea typeface="Calibri" pitchFamily="34" charset="0"/>
                <a:cs typeface="Arial" pitchFamily="34" charset="0"/>
              </a:rPr>
              <a:t>,</a:t>
            </a:r>
            <a:r>
              <a:rPr lang="tr-TR" sz="1600" dirty="0" smtClean="0">
                <a:latin typeface="Arial" pitchFamily="34" charset="0"/>
                <a:ea typeface="Calibri" pitchFamily="34" charset="0"/>
                <a:cs typeface="Arial" pitchFamily="34" charset="0"/>
              </a:rPr>
              <a:t> memleket </a:t>
            </a:r>
            <a:r>
              <a:rPr lang="tr-TR" sz="1600" dirty="0" err="1" smtClean="0">
                <a:solidFill>
                  <a:srgbClr val="0000FF"/>
                </a:solidFill>
                <a:latin typeface="Arial" pitchFamily="34" charset="0"/>
                <a:ea typeface="Calibri" pitchFamily="34" charset="0"/>
                <a:cs typeface="Arial" pitchFamily="34" charset="0"/>
              </a:rPr>
              <a:t>tinyint</a:t>
            </a:r>
            <a:r>
              <a:rPr lang="tr-TR" sz="1600" dirty="0" smtClean="0">
                <a:latin typeface="Arial" pitchFamily="34" charset="0"/>
                <a:ea typeface="Calibri" pitchFamily="34" charset="0"/>
                <a:cs typeface="Arial" pitchFamily="34" charset="0"/>
              </a:rPr>
              <a:t> </a:t>
            </a:r>
            <a:r>
              <a:rPr lang="tr-TR" sz="1600" dirty="0" err="1" smtClean="0">
                <a:solidFill>
                  <a:srgbClr val="0000FF"/>
                </a:solidFill>
                <a:latin typeface="Arial" pitchFamily="34" charset="0"/>
                <a:ea typeface="Calibri" pitchFamily="34" charset="0"/>
                <a:cs typeface="Arial" pitchFamily="34" charset="0"/>
              </a:rPr>
              <a:t>foreign</a:t>
            </a:r>
            <a:r>
              <a:rPr lang="tr-TR" sz="1600" dirty="0" smtClean="0">
                <a:latin typeface="Arial" pitchFamily="34" charset="0"/>
                <a:ea typeface="Calibri" pitchFamily="34" charset="0"/>
                <a:cs typeface="Arial" pitchFamily="34" charset="0"/>
              </a:rPr>
              <a:t> </a:t>
            </a:r>
            <a:r>
              <a:rPr lang="tr-TR" sz="1600" dirty="0" err="1" smtClean="0">
                <a:solidFill>
                  <a:srgbClr val="0000FF"/>
                </a:solidFill>
                <a:latin typeface="Arial" pitchFamily="34" charset="0"/>
                <a:ea typeface="Calibri" pitchFamily="34" charset="0"/>
                <a:cs typeface="Arial" pitchFamily="34" charset="0"/>
              </a:rPr>
              <a:t>key</a:t>
            </a:r>
            <a:r>
              <a:rPr lang="tr-TR" sz="1600" dirty="0" smtClean="0">
                <a:latin typeface="Arial" pitchFamily="34" charset="0"/>
                <a:ea typeface="Calibri" pitchFamily="34" charset="0"/>
                <a:cs typeface="Arial" pitchFamily="34" charset="0"/>
              </a:rPr>
              <a:t> </a:t>
            </a:r>
            <a:r>
              <a:rPr lang="tr-TR" sz="1600" dirty="0" err="1" smtClean="0">
                <a:solidFill>
                  <a:srgbClr val="0000FF"/>
                </a:solidFill>
                <a:latin typeface="Arial" pitchFamily="34" charset="0"/>
                <a:ea typeface="Calibri" pitchFamily="34" charset="0"/>
                <a:cs typeface="Arial" pitchFamily="34" charset="0"/>
              </a:rPr>
              <a:t>references</a:t>
            </a:r>
            <a:r>
              <a:rPr lang="tr-TR" sz="1600" dirty="0" smtClean="0">
                <a:latin typeface="Arial" pitchFamily="34" charset="0"/>
                <a:ea typeface="Calibri" pitchFamily="34" charset="0"/>
                <a:cs typeface="Arial" pitchFamily="34" charset="0"/>
              </a:rPr>
              <a:t> memleket</a:t>
            </a:r>
            <a:r>
              <a:rPr lang="tr-TR" sz="1600" dirty="0" smtClean="0">
                <a:solidFill>
                  <a:srgbClr val="808080"/>
                </a:solidFill>
                <a:latin typeface="Arial" pitchFamily="34" charset="0"/>
                <a:ea typeface="Calibri" pitchFamily="34" charset="0"/>
                <a:cs typeface="Arial" pitchFamily="34" charset="0"/>
              </a:rPr>
              <a:t>(</a:t>
            </a:r>
            <a:r>
              <a:rPr lang="tr-TR" sz="1600" dirty="0" smtClean="0">
                <a:latin typeface="Arial" pitchFamily="34" charset="0"/>
                <a:ea typeface="Calibri" pitchFamily="34" charset="0"/>
                <a:cs typeface="Arial" pitchFamily="34" charset="0"/>
              </a:rPr>
              <a:t>tr_kod</a:t>
            </a:r>
            <a:r>
              <a:rPr lang="tr-TR" sz="1600" dirty="0" smtClean="0">
                <a:solidFill>
                  <a:srgbClr val="808080"/>
                </a:solidFill>
                <a:latin typeface="Arial" pitchFamily="34" charset="0"/>
                <a:ea typeface="Calibri" pitchFamily="34" charset="0"/>
                <a:cs typeface="Arial" pitchFamily="34" charset="0"/>
              </a:rPr>
              <a:t>)</a:t>
            </a:r>
            <a:r>
              <a:rPr lang="tr-TR" sz="1600" dirty="0" smtClean="0">
                <a:latin typeface="Arial" pitchFamily="34" charset="0"/>
                <a:ea typeface="Calibri" pitchFamily="34" charset="0"/>
                <a:cs typeface="Arial" pitchFamily="34" charset="0"/>
              </a:rPr>
              <a:t> </a:t>
            </a:r>
            <a:r>
              <a:rPr lang="tr-TR" sz="1600" dirty="0" smtClean="0">
                <a:solidFill>
                  <a:srgbClr val="808080"/>
                </a:solidFill>
                <a:latin typeface="Arial" pitchFamily="34" charset="0"/>
                <a:ea typeface="Calibri" pitchFamily="34" charset="0"/>
                <a:cs typeface="Arial" pitchFamily="34" charset="0"/>
              </a:rPr>
              <a:t>,</a:t>
            </a:r>
            <a:r>
              <a:rPr lang="tr-TR" sz="1600" dirty="0" smtClean="0">
                <a:latin typeface="Arial" pitchFamily="34" charset="0"/>
                <a:ea typeface="Calibri" pitchFamily="34" charset="0"/>
                <a:cs typeface="Arial" pitchFamily="34" charset="0"/>
              </a:rPr>
              <a:t> cinsiyet </a:t>
            </a:r>
            <a:r>
              <a:rPr lang="tr-TR" sz="1600" dirty="0" err="1" smtClean="0">
                <a:solidFill>
                  <a:srgbClr val="0000FF"/>
                </a:solidFill>
                <a:latin typeface="Arial" pitchFamily="34" charset="0"/>
                <a:ea typeface="Calibri" pitchFamily="34" charset="0"/>
                <a:cs typeface="Arial" pitchFamily="34" charset="0"/>
              </a:rPr>
              <a:t>char</a:t>
            </a:r>
            <a:r>
              <a:rPr lang="tr-TR" sz="1600" dirty="0" smtClean="0">
                <a:solidFill>
                  <a:srgbClr val="808080"/>
                </a:solidFill>
                <a:latin typeface="Arial" pitchFamily="34" charset="0"/>
                <a:ea typeface="Calibri" pitchFamily="34" charset="0"/>
                <a:cs typeface="Arial" pitchFamily="34" charset="0"/>
              </a:rPr>
              <a:t>(</a:t>
            </a:r>
            <a:r>
              <a:rPr lang="tr-TR" sz="1600" dirty="0" smtClean="0">
                <a:latin typeface="Arial" pitchFamily="34" charset="0"/>
                <a:ea typeface="Calibri" pitchFamily="34" charset="0"/>
                <a:cs typeface="Arial" pitchFamily="34" charset="0"/>
              </a:rPr>
              <a:t>5</a:t>
            </a:r>
            <a:r>
              <a:rPr lang="tr-TR" sz="1600" dirty="0" smtClean="0">
                <a:solidFill>
                  <a:srgbClr val="808080"/>
                </a:solidFill>
                <a:latin typeface="Arial" pitchFamily="34" charset="0"/>
                <a:ea typeface="Calibri" pitchFamily="34" charset="0"/>
                <a:cs typeface="Arial" pitchFamily="34" charset="0"/>
              </a:rPr>
              <a:t>)</a:t>
            </a:r>
            <a:r>
              <a:rPr lang="tr-TR" sz="1600" dirty="0" smtClean="0">
                <a:latin typeface="Arial" pitchFamily="34" charset="0"/>
                <a:ea typeface="Calibri" pitchFamily="34" charset="0"/>
                <a:cs typeface="Arial" pitchFamily="34" charset="0"/>
              </a:rPr>
              <a:t> </a:t>
            </a:r>
            <a:r>
              <a:rPr lang="tr-TR" sz="1600" dirty="0" smtClean="0">
                <a:solidFill>
                  <a:srgbClr val="808080"/>
                </a:solidFill>
                <a:latin typeface="Arial" pitchFamily="34" charset="0"/>
                <a:ea typeface="Calibri" pitchFamily="34" charset="0"/>
                <a:cs typeface="Arial" pitchFamily="34" charset="0"/>
              </a:rPr>
              <a:t>)</a:t>
            </a:r>
            <a:endParaRPr lang="tr-TR" sz="1600" dirty="0" smtClean="0">
              <a:latin typeface="Arial" pitchFamily="34" charset="0"/>
              <a:cs typeface="Arial" pitchFamily="34" charset="0"/>
            </a:endParaRPr>
          </a:p>
          <a:p>
            <a:endParaRPr lang="tr-TR" sz="12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39552" y="332656"/>
            <a:ext cx="8183880" cy="691520"/>
          </a:xfrm>
        </p:spPr>
        <p:txBody>
          <a:bodyPr>
            <a:normAutofit fontScale="90000"/>
          </a:bodyPr>
          <a:lstStyle/>
          <a:p>
            <a:pPr lvl="0"/>
            <a:r>
              <a:rPr lang="tr-TR" dirty="0" smtClean="0">
                <a:latin typeface="Times New Roman" pitchFamily="18" charset="0"/>
                <a:ea typeface="Calibri" pitchFamily="34" charset="0"/>
                <a:cs typeface="Times New Roman" pitchFamily="18" charset="0"/>
              </a:rPr>
              <a:t>6.6.İç İçe Select Komutları (</a:t>
            </a:r>
            <a:r>
              <a:rPr lang="tr-TR" dirty="0" err="1" smtClean="0">
                <a:latin typeface="Times New Roman" pitchFamily="18" charset="0"/>
                <a:ea typeface="Calibri" pitchFamily="34" charset="0"/>
                <a:cs typeface="Times New Roman" pitchFamily="18" charset="0"/>
              </a:rPr>
              <a:t>Nested</a:t>
            </a:r>
            <a:r>
              <a:rPr lang="tr-TR" dirty="0" smtClean="0">
                <a:latin typeface="Times New Roman" pitchFamily="18" charset="0"/>
                <a:ea typeface="Calibri" pitchFamily="34" charset="0"/>
                <a:cs typeface="Times New Roman" pitchFamily="18" charset="0"/>
              </a:rPr>
              <a:t> </a:t>
            </a:r>
            <a:r>
              <a:rPr lang="tr-TR" dirty="0" err="1" smtClean="0">
                <a:latin typeface="Times New Roman" pitchFamily="18" charset="0"/>
                <a:ea typeface="Calibri" pitchFamily="34" charset="0"/>
                <a:cs typeface="Times New Roman" pitchFamily="18" charset="0"/>
              </a:rPr>
              <a:t>Selects</a:t>
            </a:r>
            <a:r>
              <a:rPr lang="tr-TR" dirty="0" smtClean="0">
                <a:latin typeface="Times New Roman" pitchFamily="18" charset="0"/>
                <a:ea typeface="Calibri" pitchFamily="34" charset="0"/>
                <a:cs typeface="Times New Roman" pitchFamily="18" charset="0"/>
              </a:rPr>
              <a:t>)</a:t>
            </a:r>
            <a:endParaRPr lang="tr-TR" dirty="0"/>
          </a:p>
        </p:txBody>
      </p:sp>
      <p:sp>
        <p:nvSpPr>
          <p:cNvPr id="3" name="2 İçerik Yer Tutucusu"/>
          <p:cNvSpPr>
            <a:spLocks noGrp="1"/>
          </p:cNvSpPr>
          <p:nvPr>
            <p:ph idx="1"/>
          </p:nvPr>
        </p:nvSpPr>
        <p:spPr>
          <a:xfrm>
            <a:off x="323528" y="1268760"/>
            <a:ext cx="8280920" cy="4968552"/>
          </a:xfrm>
        </p:spPr>
        <p:style>
          <a:lnRef idx="2">
            <a:schemeClr val="accent3"/>
          </a:lnRef>
          <a:fillRef idx="1">
            <a:schemeClr val="lt1"/>
          </a:fillRef>
          <a:effectRef idx="0">
            <a:schemeClr val="accent3"/>
          </a:effectRef>
          <a:fontRef idx="minor">
            <a:schemeClr val="dk1"/>
          </a:fontRef>
        </p:style>
        <p:txBody>
          <a:bodyPr/>
          <a:lstStyle/>
          <a:p>
            <a:pPr marL="0" lvl="0" indent="449263" eaLnBrk="0" fontAlgn="base" hangingPunct="0">
              <a:spcBef>
                <a:spcPct val="0"/>
              </a:spcBef>
              <a:spcAft>
                <a:spcPct val="0"/>
              </a:spcAft>
              <a:buClrTx/>
              <a:buSzTx/>
              <a:buNone/>
            </a:pPr>
            <a:r>
              <a:rPr lang="tr-TR" b="1" dirty="0" smtClean="0">
                <a:latin typeface="Times New Roman" pitchFamily="18" charset="0"/>
                <a:ea typeface="Calibri" pitchFamily="34" charset="0"/>
                <a:cs typeface="Times New Roman" pitchFamily="18" charset="0"/>
              </a:rPr>
              <a:t>	</a:t>
            </a:r>
            <a:r>
              <a:rPr lang="tr-TR" sz="2000" dirty="0" smtClean="0">
                <a:latin typeface="Arial" pitchFamily="34" charset="0"/>
                <a:ea typeface="Calibri" pitchFamily="34" charset="0"/>
                <a:cs typeface="Arial" pitchFamily="34" charset="0"/>
              </a:rPr>
              <a:t>Bazı sorgulamalar, özelliği itibarı ile iç içe SELECT komutlar kullanılması gerektirebilir. İçteki SELECT komutunun bulduğu sonuç, dıştaki SELECT komutunun işlevi yere getirmesi iç kullanılır. </a:t>
            </a: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sz="2000" b="1" dirty="0" smtClean="0">
                <a:solidFill>
                  <a:srgbClr val="C00000"/>
                </a:solidFill>
                <a:latin typeface="Arial" pitchFamily="34" charset="0"/>
                <a:ea typeface="Calibri" pitchFamily="34" charset="0"/>
                <a:cs typeface="Arial" pitchFamily="34" charset="0"/>
              </a:rPr>
              <a:t>Örnek:</a:t>
            </a:r>
            <a:r>
              <a:rPr lang="tr-TR" sz="2000" dirty="0" smtClean="0">
                <a:solidFill>
                  <a:srgbClr val="C00000"/>
                </a:solidFill>
                <a:latin typeface="Arial" pitchFamily="34" charset="0"/>
                <a:ea typeface="Calibri" pitchFamily="34" charset="0"/>
                <a:cs typeface="Arial" pitchFamily="34" charset="0"/>
              </a:rPr>
              <a:t> </a:t>
            </a:r>
            <a:r>
              <a:rPr lang="tr-TR" sz="2000" dirty="0" smtClean="0">
                <a:latin typeface="Arial" pitchFamily="34" charset="0"/>
                <a:ea typeface="Calibri" pitchFamily="34" charset="0"/>
                <a:cs typeface="Arial" pitchFamily="34" charset="0"/>
              </a:rPr>
              <a:t>Parça numarası 24 olan parçayı kullanan projelerde çalışan personeli listeleyiniz. Örnek olarak aşağıdaki verileri göz önüne alalım.</a:t>
            </a: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sz="2000" b="1" dirty="0" smtClean="0">
                <a:solidFill>
                  <a:srgbClr val="C00000"/>
                </a:solidFill>
                <a:latin typeface="Times New Roman" pitchFamily="18" charset="0"/>
                <a:ea typeface="Calibri" pitchFamily="34" charset="0"/>
                <a:cs typeface="Times New Roman" pitchFamily="18" charset="0"/>
              </a:rPr>
              <a:t>Tablo 6.9:</a:t>
            </a:r>
            <a:r>
              <a:rPr lang="tr-TR" sz="2000" dirty="0" smtClean="0">
                <a:solidFill>
                  <a:srgbClr val="C00000"/>
                </a:solidFill>
                <a:latin typeface="Times New Roman" pitchFamily="18" charset="0"/>
                <a:ea typeface="Calibri" pitchFamily="34" charset="0"/>
                <a:cs typeface="Times New Roman" pitchFamily="18" charset="0"/>
              </a:rPr>
              <a:t> </a:t>
            </a:r>
            <a:r>
              <a:rPr lang="tr-TR" sz="2000" dirty="0" smtClean="0">
                <a:latin typeface="Times New Roman" pitchFamily="18" charset="0"/>
                <a:ea typeface="Calibri" pitchFamily="34" charset="0"/>
                <a:cs typeface="Times New Roman" pitchFamily="18" charset="0"/>
              </a:rPr>
              <a:t>Parça Tablosu</a:t>
            </a:r>
            <a:endParaRPr lang="tr-TR" sz="1600" dirty="0" smtClean="0">
              <a:latin typeface="Arial" pitchFamily="34" charset="0"/>
              <a:cs typeface="Arial" pitchFamily="34" charset="0"/>
            </a:endParaRPr>
          </a:p>
          <a:p>
            <a:endParaRPr lang="tr-TR" dirty="0"/>
          </a:p>
        </p:txBody>
      </p:sp>
      <p:graphicFrame>
        <p:nvGraphicFramePr>
          <p:cNvPr id="6" name="12 İçerik Yer Tutucusu"/>
          <p:cNvGraphicFramePr>
            <a:graphicFrameLocks/>
          </p:cNvGraphicFramePr>
          <p:nvPr/>
        </p:nvGraphicFramePr>
        <p:xfrm>
          <a:off x="1115616" y="3787570"/>
          <a:ext cx="4251313" cy="1985940"/>
        </p:xfrm>
        <a:graphic>
          <a:graphicData uri="http://schemas.openxmlformats.org/drawingml/2006/table">
            <a:tbl>
              <a:tblPr firstRow="1">
                <a:tableStyleId>{08FB837D-C827-4EFA-A057-4D05807E0F7C}</a:tableStyleId>
              </a:tblPr>
              <a:tblGrid>
                <a:gridCol w="955675"/>
                <a:gridCol w="950913"/>
                <a:gridCol w="819150"/>
                <a:gridCol w="661988"/>
                <a:gridCol w="863587"/>
              </a:tblGrid>
              <a:tr h="324036">
                <a:tc>
                  <a:txBody>
                    <a:bodyPr/>
                    <a:lstStyle/>
                    <a:p>
                      <a:pPr>
                        <a:lnSpc>
                          <a:spcPct val="150000"/>
                        </a:lnSpc>
                        <a:spcAft>
                          <a:spcPts val="0"/>
                        </a:spcAft>
                      </a:pPr>
                      <a:r>
                        <a:rPr lang="tr-TR" sz="1600" dirty="0"/>
                        <a:t>par_no</a:t>
                      </a:r>
                      <a:endParaRPr lang="tr-TR" sz="1600" b="1" dirty="0">
                        <a:solidFill>
                          <a:srgbClr val="C00000"/>
                        </a:solidFill>
                        <a:latin typeface="Arial" pitchFamily="34" charset="0"/>
                        <a:ea typeface="Calibri"/>
                        <a:cs typeface="Arial" pitchFamily="34" charset="0"/>
                      </a:endParaRPr>
                    </a:p>
                  </a:txBody>
                  <a:tcPr marL="44450" marR="44450" marT="0" marB="0"/>
                </a:tc>
                <a:tc>
                  <a:txBody>
                    <a:bodyPr/>
                    <a:lstStyle/>
                    <a:p>
                      <a:pPr>
                        <a:lnSpc>
                          <a:spcPct val="150000"/>
                        </a:lnSpc>
                        <a:spcAft>
                          <a:spcPts val="0"/>
                        </a:spcAft>
                      </a:pPr>
                      <a:r>
                        <a:rPr lang="tr-TR" sz="1600"/>
                        <a:t>par_ad</a:t>
                      </a:r>
                      <a:endParaRPr lang="tr-TR" sz="1600" b="1">
                        <a:solidFill>
                          <a:srgbClr val="C00000"/>
                        </a:solidFill>
                        <a:latin typeface="Arial" pitchFamily="34" charset="0"/>
                        <a:ea typeface="Calibri"/>
                        <a:cs typeface="Arial" pitchFamily="34" charset="0"/>
                      </a:endParaRPr>
                    </a:p>
                  </a:txBody>
                  <a:tcPr marL="44450" marR="44450" marT="0" marB="0"/>
                </a:tc>
                <a:tc>
                  <a:txBody>
                    <a:bodyPr/>
                    <a:lstStyle/>
                    <a:p>
                      <a:pPr>
                        <a:lnSpc>
                          <a:spcPct val="150000"/>
                        </a:lnSpc>
                        <a:spcAft>
                          <a:spcPts val="0"/>
                        </a:spcAft>
                      </a:pPr>
                      <a:r>
                        <a:rPr lang="tr-TR" sz="1600"/>
                        <a:t>pr_no</a:t>
                      </a:r>
                      <a:endParaRPr lang="tr-TR" sz="1600" b="1">
                        <a:solidFill>
                          <a:srgbClr val="C00000"/>
                        </a:solidFill>
                        <a:latin typeface="Arial" pitchFamily="34" charset="0"/>
                        <a:ea typeface="Calibri"/>
                        <a:cs typeface="Arial" pitchFamily="34" charset="0"/>
                      </a:endParaRPr>
                    </a:p>
                  </a:txBody>
                  <a:tcPr marL="44450" marR="44450" marT="0" marB="0"/>
                </a:tc>
                <a:tc>
                  <a:txBody>
                    <a:bodyPr/>
                    <a:lstStyle/>
                    <a:p>
                      <a:pPr>
                        <a:lnSpc>
                          <a:spcPct val="150000"/>
                        </a:lnSpc>
                        <a:spcAft>
                          <a:spcPts val="0"/>
                        </a:spcAft>
                      </a:pPr>
                      <a:r>
                        <a:rPr lang="tr-TR" sz="1600"/>
                        <a:t>fiyat</a:t>
                      </a:r>
                      <a:endParaRPr lang="tr-TR" sz="1600" b="1">
                        <a:solidFill>
                          <a:srgbClr val="C00000"/>
                        </a:solidFill>
                        <a:latin typeface="Arial" pitchFamily="34" charset="0"/>
                        <a:ea typeface="Calibri"/>
                        <a:cs typeface="Arial" pitchFamily="34" charset="0"/>
                      </a:endParaRPr>
                    </a:p>
                  </a:txBody>
                  <a:tcPr marL="44450" marR="44450" marT="0" marB="0"/>
                </a:tc>
                <a:tc>
                  <a:txBody>
                    <a:bodyPr/>
                    <a:lstStyle/>
                    <a:p>
                      <a:pPr>
                        <a:lnSpc>
                          <a:spcPct val="150000"/>
                        </a:lnSpc>
                        <a:spcAft>
                          <a:spcPts val="0"/>
                        </a:spcAft>
                      </a:pPr>
                      <a:r>
                        <a:rPr lang="tr-TR" sz="1600" dirty="0"/>
                        <a:t>ağırlık</a:t>
                      </a:r>
                      <a:endParaRPr lang="tr-TR" sz="1600" b="1" dirty="0">
                        <a:solidFill>
                          <a:srgbClr val="C00000"/>
                        </a:solidFill>
                        <a:latin typeface="Arial" pitchFamily="34" charset="0"/>
                        <a:ea typeface="Calibri"/>
                        <a:cs typeface="Arial" pitchFamily="34" charset="0"/>
                      </a:endParaRPr>
                    </a:p>
                  </a:txBody>
                  <a:tcPr marL="44450" marR="44450" marT="0" marB="0"/>
                </a:tc>
              </a:tr>
              <a:tr h="324036">
                <a:tc>
                  <a:txBody>
                    <a:bodyPr/>
                    <a:lstStyle/>
                    <a:p>
                      <a:pPr>
                        <a:lnSpc>
                          <a:spcPct val="150000"/>
                        </a:lnSpc>
                        <a:spcAft>
                          <a:spcPts val="0"/>
                        </a:spcAft>
                      </a:pPr>
                      <a:r>
                        <a:rPr lang="tr-TR" sz="1400"/>
                        <a:t>24</a:t>
                      </a:r>
                      <a:endParaRPr lang="tr-TR" sz="1400">
                        <a:latin typeface="Arial" pitchFamily="34" charset="0"/>
                        <a:ea typeface="Calibri"/>
                        <a:cs typeface="Arial" pitchFamily="34" charset="0"/>
                      </a:endParaRPr>
                    </a:p>
                  </a:txBody>
                  <a:tcPr marL="44450" marR="44450" marT="0" marB="0"/>
                </a:tc>
                <a:tc>
                  <a:txBody>
                    <a:bodyPr/>
                    <a:lstStyle/>
                    <a:p>
                      <a:pPr>
                        <a:lnSpc>
                          <a:spcPct val="150000"/>
                        </a:lnSpc>
                        <a:spcAft>
                          <a:spcPts val="0"/>
                        </a:spcAft>
                      </a:pPr>
                      <a:r>
                        <a:rPr lang="tr-TR" sz="1400"/>
                        <a:t>Vida</a:t>
                      </a:r>
                      <a:endParaRPr lang="tr-TR" sz="1400">
                        <a:latin typeface="Arial" pitchFamily="34" charset="0"/>
                        <a:ea typeface="Calibri"/>
                        <a:cs typeface="Arial" pitchFamily="34" charset="0"/>
                      </a:endParaRPr>
                    </a:p>
                  </a:txBody>
                  <a:tcPr marL="44450" marR="44450" marT="0" marB="0"/>
                </a:tc>
                <a:tc>
                  <a:txBody>
                    <a:bodyPr/>
                    <a:lstStyle/>
                    <a:p>
                      <a:pPr>
                        <a:lnSpc>
                          <a:spcPct val="150000"/>
                        </a:lnSpc>
                        <a:spcAft>
                          <a:spcPts val="0"/>
                        </a:spcAft>
                      </a:pPr>
                      <a:r>
                        <a:rPr lang="tr-TR" sz="1400"/>
                        <a:t>2</a:t>
                      </a:r>
                      <a:endParaRPr lang="tr-TR" sz="1400">
                        <a:latin typeface="Arial" pitchFamily="34" charset="0"/>
                        <a:ea typeface="Calibri"/>
                        <a:cs typeface="Arial" pitchFamily="34" charset="0"/>
                      </a:endParaRPr>
                    </a:p>
                  </a:txBody>
                  <a:tcPr marL="44450" marR="44450" marT="0" marB="0"/>
                </a:tc>
                <a:tc>
                  <a:txBody>
                    <a:bodyPr/>
                    <a:lstStyle/>
                    <a:p>
                      <a:pPr>
                        <a:lnSpc>
                          <a:spcPct val="150000"/>
                        </a:lnSpc>
                        <a:spcAft>
                          <a:spcPts val="0"/>
                        </a:spcAft>
                      </a:pPr>
                      <a:r>
                        <a:rPr lang="tr-TR" sz="1400"/>
                        <a:t>2000</a:t>
                      </a:r>
                      <a:endParaRPr lang="tr-TR" sz="1400">
                        <a:latin typeface="Arial" pitchFamily="34" charset="0"/>
                        <a:ea typeface="Calibri"/>
                        <a:cs typeface="Arial" pitchFamily="34" charset="0"/>
                      </a:endParaRPr>
                    </a:p>
                  </a:txBody>
                  <a:tcPr marL="44450" marR="44450" marT="0" marB="0"/>
                </a:tc>
                <a:tc>
                  <a:txBody>
                    <a:bodyPr/>
                    <a:lstStyle/>
                    <a:p>
                      <a:pPr>
                        <a:lnSpc>
                          <a:spcPct val="150000"/>
                        </a:lnSpc>
                        <a:spcAft>
                          <a:spcPts val="0"/>
                        </a:spcAft>
                      </a:pPr>
                      <a:r>
                        <a:rPr lang="tr-TR" sz="1400" dirty="0"/>
                        <a:t>500</a:t>
                      </a:r>
                      <a:endParaRPr lang="tr-TR" sz="1400" dirty="0">
                        <a:latin typeface="Arial" pitchFamily="34" charset="0"/>
                        <a:ea typeface="Calibri"/>
                        <a:cs typeface="Arial" pitchFamily="34" charset="0"/>
                      </a:endParaRPr>
                    </a:p>
                  </a:txBody>
                  <a:tcPr marL="44450" marR="44450" marT="0" marB="0"/>
                </a:tc>
              </a:tr>
              <a:tr h="324036">
                <a:tc>
                  <a:txBody>
                    <a:bodyPr/>
                    <a:lstStyle/>
                    <a:p>
                      <a:pPr>
                        <a:lnSpc>
                          <a:spcPct val="150000"/>
                        </a:lnSpc>
                        <a:spcAft>
                          <a:spcPts val="0"/>
                        </a:spcAft>
                      </a:pPr>
                      <a:r>
                        <a:rPr lang="tr-TR" sz="1400"/>
                        <a:t>24</a:t>
                      </a:r>
                      <a:endParaRPr lang="tr-TR" sz="1400">
                        <a:latin typeface="Arial" pitchFamily="34" charset="0"/>
                        <a:ea typeface="Calibri"/>
                        <a:cs typeface="Arial" pitchFamily="34" charset="0"/>
                      </a:endParaRPr>
                    </a:p>
                  </a:txBody>
                  <a:tcPr marL="44450" marR="44450" marT="0" marB="0"/>
                </a:tc>
                <a:tc>
                  <a:txBody>
                    <a:bodyPr/>
                    <a:lstStyle/>
                    <a:p>
                      <a:pPr>
                        <a:lnSpc>
                          <a:spcPct val="150000"/>
                        </a:lnSpc>
                        <a:spcAft>
                          <a:spcPts val="0"/>
                        </a:spcAft>
                      </a:pPr>
                      <a:r>
                        <a:rPr lang="tr-TR" sz="1400"/>
                        <a:t>Vida</a:t>
                      </a:r>
                      <a:endParaRPr lang="tr-TR" sz="1400">
                        <a:latin typeface="Arial" pitchFamily="34" charset="0"/>
                        <a:ea typeface="Calibri"/>
                        <a:cs typeface="Arial" pitchFamily="34" charset="0"/>
                      </a:endParaRPr>
                    </a:p>
                  </a:txBody>
                  <a:tcPr marL="44450" marR="44450" marT="0" marB="0"/>
                </a:tc>
                <a:tc>
                  <a:txBody>
                    <a:bodyPr/>
                    <a:lstStyle/>
                    <a:p>
                      <a:pPr>
                        <a:lnSpc>
                          <a:spcPct val="150000"/>
                        </a:lnSpc>
                        <a:spcAft>
                          <a:spcPts val="0"/>
                        </a:spcAft>
                      </a:pPr>
                      <a:r>
                        <a:rPr lang="tr-TR" sz="1400"/>
                        <a:t>4</a:t>
                      </a:r>
                      <a:endParaRPr lang="tr-TR" sz="1400">
                        <a:latin typeface="Arial" pitchFamily="34" charset="0"/>
                        <a:ea typeface="Calibri"/>
                        <a:cs typeface="Arial" pitchFamily="34" charset="0"/>
                      </a:endParaRPr>
                    </a:p>
                  </a:txBody>
                  <a:tcPr marL="44450" marR="44450" marT="0" marB="0"/>
                </a:tc>
                <a:tc>
                  <a:txBody>
                    <a:bodyPr/>
                    <a:lstStyle/>
                    <a:p>
                      <a:pPr>
                        <a:lnSpc>
                          <a:spcPct val="150000"/>
                        </a:lnSpc>
                        <a:spcAft>
                          <a:spcPts val="0"/>
                        </a:spcAft>
                      </a:pPr>
                      <a:r>
                        <a:rPr lang="tr-TR" sz="1400"/>
                        <a:t>2000</a:t>
                      </a:r>
                      <a:endParaRPr lang="tr-TR" sz="1400">
                        <a:latin typeface="Arial" pitchFamily="34" charset="0"/>
                        <a:ea typeface="Calibri"/>
                        <a:cs typeface="Arial" pitchFamily="34" charset="0"/>
                      </a:endParaRPr>
                    </a:p>
                  </a:txBody>
                  <a:tcPr marL="44450" marR="44450" marT="0" marB="0"/>
                </a:tc>
                <a:tc>
                  <a:txBody>
                    <a:bodyPr/>
                    <a:lstStyle/>
                    <a:p>
                      <a:pPr>
                        <a:lnSpc>
                          <a:spcPct val="150000"/>
                        </a:lnSpc>
                        <a:spcAft>
                          <a:spcPts val="0"/>
                        </a:spcAft>
                      </a:pPr>
                      <a:r>
                        <a:rPr lang="tr-TR" sz="1400"/>
                        <a:t>500</a:t>
                      </a:r>
                      <a:endParaRPr lang="tr-TR" sz="1400">
                        <a:latin typeface="Arial" pitchFamily="34" charset="0"/>
                        <a:ea typeface="Calibri"/>
                        <a:cs typeface="Arial" pitchFamily="34" charset="0"/>
                      </a:endParaRPr>
                    </a:p>
                  </a:txBody>
                  <a:tcPr marL="44450" marR="44450" marT="0" marB="0"/>
                </a:tc>
              </a:tr>
              <a:tr h="324036">
                <a:tc>
                  <a:txBody>
                    <a:bodyPr/>
                    <a:lstStyle/>
                    <a:p>
                      <a:pPr>
                        <a:lnSpc>
                          <a:spcPct val="150000"/>
                        </a:lnSpc>
                        <a:spcAft>
                          <a:spcPts val="0"/>
                        </a:spcAft>
                      </a:pPr>
                      <a:r>
                        <a:rPr lang="tr-TR" sz="1400"/>
                        <a:t>37</a:t>
                      </a:r>
                      <a:endParaRPr lang="tr-TR" sz="1400">
                        <a:latin typeface="Arial" pitchFamily="34" charset="0"/>
                        <a:ea typeface="Calibri"/>
                        <a:cs typeface="Arial" pitchFamily="34" charset="0"/>
                      </a:endParaRPr>
                    </a:p>
                  </a:txBody>
                  <a:tcPr marL="44450" marR="44450" marT="0" marB="0"/>
                </a:tc>
                <a:tc>
                  <a:txBody>
                    <a:bodyPr/>
                    <a:lstStyle/>
                    <a:p>
                      <a:pPr>
                        <a:lnSpc>
                          <a:spcPct val="150000"/>
                        </a:lnSpc>
                        <a:spcAft>
                          <a:spcPts val="0"/>
                        </a:spcAft>
                      </a:pPr>
                      <a:r>
                        <a:rPr lang="tr-TR" sz="1400"/>
                        <a:t>Civata</a:t>
                      </a:r>
                      <a:endParaRPr lang="tr-TR" sz="1400">
                        <a:latin typeface="Arial" pitchFamily="34" charset="0"/>
                        <a:ea typeface="Calibri"/>
                        <a:cs typeface="Arial" pitchFamily="34" charset="0"/>
                      </a:endParaRPr>
                    </a:p>
                  </a:txBody>
                  <a:tcPr marL="44450" marR="44450" marT="0" marB="0"/>
                </a:tc>
                <a:tc>
                  <a:txBody>
                    <a:bodyPr/>
                    <a:lstStyle/>
                    <a:p>
                      <a:pPr>
                        <a:lnSpc>
                          <a:spcPct val="150000"/>
                        </a:lnSpc>
                        <a:spcAft>
                          <a:spcPts val="0"/>
                        </a:spcAft>
                      </a:pPr>
                      <a:r>
                        <a:rPr lang="tr-TR" sz="1400"/>
                        <a:t>2</a:t>
                      </a:r>
                      <a:endParaRPr lang="tr-TR" sz="1400">
                        <a:latin typeface="Arial" pitchFamily="34" charset="0"/>
                        <a:ea typeface="Calibri"/>
                        <a:cs typeface="Arial" pitchFamily="34" charset="0"/>
                      </a:endParaRPr>
                    </a:p>
                  </a:txBody>
                  <a:tcPr marL="44450" marR="44450" marT="0" marB="0"/>
                </a:tc>
                <a:tc>
                  <a:txBody>
                    <a:bodyPr/>
                    <a:lstStyle/>
                    <a:p>
                      <a:pPr>
                        <a:lnSpc>
                          <a:spcPct val="150000"/>
                        </a:lnSpc>
                        <a:spcAft>
                          <a:spcPts val="0"/>
                        </a:spcAft>
                      </a:pPr>
                      <a:r>
                        <a:rPr lang="tr-TR" sz="1400"/>
                        <a:t>6000</a:t>
                      </a:r>
                      <a:endParaRPr lang="tr-TR" sz="1400">
                        <a:latin typeface="Arial" pitchFamily="34" charset="0"/>
                        <a:ea typeface="Calibri"/>
                        <a:cs typeface="Arial" pitchFamily="34" charset="0"/>
                      </a:endParaRPr>
                    </a:p>
                  </a:txBody>
                  <a:tcPr marL="44450" marR="44450" marT="0" marB="0"/>
                </a:tc>
                <a:tc>
                  <a:txBody>
                    <a:bodyPr/>
                    <a:lstStyle/>
                    <a:p>
                      <a:pPr>
                        <a:lnSpc>
                          <a:spcPct val="150000"/>
                        </a:lnSpc>
                        <a:spcAft>
                          <a:spcPts val="0"/>
                        </a:spcAft>
                      </a:pPr>
                      <a:r>
                        <a:rPr lang="tr-TR" sz="1400"/>
                        <a:t>800</a:t>
                      </a:r>
                      <a:endParaRPr lang="tr-TR" sz="1400">
                        <a:latin typeface="Arial" pitchFamily="34" charset="0"/>
                        <a:ea typeface="Calibri"/>
                        <a:cs typeface="Arial" pitchFamily="34" charset="0"/>
                      </a:endParaRPr>
                    </a:p>
                  </a:txBody>
                  <a:tcPr marL="44450" marR="44450" marT="0" marB="0"/>
                </a:tc>
              </a:tr>
              <a:tr h="324036">
                <a:tc>
                  <a:txBody>
                    <a:bodyPr/>
                    <a:lstStyle/>
                    <a:p>
                      <a:pPr>
                        <a:lnSpc>
                          <a:spcPct val="150000"/>
                        </a:lnSpc>
                        <a:spcAft>
                          <a:spcPts val="0"/>
                        </a:spcAft>
                      </a:pPr>
                      <a:r>
                        <a:rPr lang="tr-TR" sz="1400"/>
                        <a:t>87</a:t>
                      </a:r>
                      <a:endParaRPr lang="tr-TR" sz="1400">
                        <a:latin typeface="Arial" pitchFamily="34" charset="0"/>
                        <a:ea typeface="Calibri"/>
                        <a:cs typeface="Arial" pitchFamily="34" charset="0"/>
                      </a:endParaRPr>
                    </a:p>
                  </a:txBody>
                  <a:tcPr marL="44450" marR="44450" marT="0" marB="0"/>
                </a:tc>
                <a:tc>
                  <a:txBody>
                    <a:bodyPr/>
                    <a:lstStyle/>
                    <a:p>
                      <a:pPr>
                        <a:lnSpc>
                          <a:spcPct val="150000"/>
                        </a:lnSpc>
                        <a:spcAft>
                          <a:spcPts val="0"/>
                        </a:spcAft>
                      </a:pPr>
                      <a:r>
                        <a:rPr lang="tr-TR" sz="1400"/>
                        <a:t>Conta</a:t>
                      </a:r>
                      <a:endParaRPr lang="tr-TR" sz="1400">
                        <a:latin typeface="Arial" pitchFamily="34" charset="0"/>
                        <a:ea typeface="Calibri"/>
                        <a:cs typeface="Arial" pitchFamily="34" charset="0"/>
                      </a:endParaRPr>
                    </a:p>
                  </a:txBody>
                  <a:tcPr marL="44450" marR="44450" marT="0" marB="0"/>
                </a:tc>
                <a:tc>
                  <a:txBody>
                    <a:bodyPr/>
                    <a:lstStyle/>
                    <a:p>
                      <a:pPr>
                        <a:lnSpc>
                          <a:spcPct val="150000"/>
                        </a:lnSpc>
                        <a:spcAft>
                          <a:spcPts val="0"/>
                        </a:spcAft>
                      </a:pPr>
                      <a:r>
                        <a:rPr lang="tr-TR" sz="1400"/>
                        <a:t>2</a:t>
                      </a:r>
                      <a:endParaRPr lang="tr-TR" sz="1400">
                        <a:latin typeface="Arial" pitchFamily="34" charset="0"/>
                        <a:ea typeface="Calibri"/>
                        <a:cs typeface="Arial" pitchFamily="34" charset="0"/>
                      </a:endParaRPr>
                    </a:p>
                  </a:txBody>
                  <a:tcPr marL="44450" marR="44450" marT="0" marB="0"/>
                </a:tc>
                <a:tc>
                  <a:txBody>
                    <a:bodyPr/>
                    <a:lstStyle/>
                    <a:p>
                      <a:pPr>
                        <a:lnSpc>
                          <a:spcPct val="150000"/>
                        </a:lnSpc>
                        <a:spcAft>
                          <a:spcPts val="0"/>
                        </a:spcAft>
                      </a:pPr>
                      <a:r>
                        <a:rPr lang="tr-TR" sz="1400"/>
                        <a:t>7000</a:t>
                      </a:r>
                      <a:endParaRPr lang="tr-TR" sz="1400">
                        <a:latin typeface="Arial" pitchFamily="34" charset="0"/>
                        <a:ea typeface="Calibri"/>
                        <a:cs typeface="Arial" pitchFamily="34" charset="0"/>
                      </a:endParaRPr>
                    </a:p>
                  </a:txBody>
                  <a:tcPr marL="44450" marR="44450" marT="0" marB="0"/>
                </a:tc>
                <a:tc>
                  <a:txBody>
                    <a:bodyPr/>
                    <a:lstStyle/>
                    <a:p>
                      <a:pPr>
                        <a:lnSpc>
                          <a:spcPct val="150000"/>
                        </a:lnSpc>
                        <a:spcAft>
                          <a:spcPts val="0"/>
                        </a:spcAft>
                      </a:pPr>
                      <a:r>
                        <a:rPr lang="tr-TR" sz="1400"/>
                        <a:t>5000</a:t>
                      </a:r>
                      <a:endParaRPr lang="tr-TR" sz="1400">
                        <a:latin typeface="Arial" pitchFamily="34" charset="0"/>
                        <a:ea typeface="Calibri"/>
                        <a:cs typeface="Arial" pitchFamily="34" charset="0"/>
                      </a:endParaRPr>
                    </a:p>
                  </a:txBody>
                  <a:tcPr marL="44450" marR="44450" marT="0" marB="0"/>
                </a:tc>
              </a:tr>
              <a:tr h="324036">
                <a:tc>
                  <a:txBody>
                    <a:bodyPr/>
                    <a:lstStyle/>
                    <a:p>
                      <a:pPr>
                        <a:lnSpc>
                          <a:spcPct val="150000"/>
                        </a:lnSpc>
                        <a:spcAft>
                          <a:spcPts val="0"/>
                        </a:spcAft>
                      </a:pPr>
                      <a:r>
                        <a:rPr lang="tr-TR" sz="1400"/>
                        <a:t>112</a:t>
                      </a:r>
                      <a:endParaRPr lang="tr-TR" sz="1400">
                        <a:latin typeface="Arial" pitchFamily="34" charset="0"/>
                        <a:ea typeface="Calibri"/>
                        <a:cs typeface="Arial" pitchFamily="34" charset="0"/>
                      </a:endParaRPr>
                    </a:p>
                  </a:txBody>
                  <a:tcPr marL="44450" marR="44450" marT="0" marB="0"/>
                </a:tc>
                <a:tc>
                  <a:txBody>
                    <a:bodyPr/>
                    <a:lstStyle/>
                    <a:p>
                      <a:pPr>
                        <a:lnSpc>
                          <a:spcPct val="150000"/>
                        </a:lnSpc>
                        <a:spcAft>
                          <a:spcPts val="0"/>
                        </a:spcAft>
                      </a:pPr>
                      <a:r>
                        <a:rPr lang="tr-TR" sz="1400"/>
                        <a:t>Pim</a:t>
                      </a:r>
                      <a:endParaRPr lang="tr-TR" sz="1400">
                        <a:latin typeface="Arial" pitchFamily="34" charset="0"/>
                        <a:ea typeface="Calibri"/>
                        <a:cs typeface="Arial" pitchFamily="34" charset="0"/>
                      </a:endParaRPr>
                    </a:p>
                  </a:txBody>
                  <a:tcPr marL="44450" marR="44450" marT="0" marB="0"/>
                </a:tc>
                <a:tc>
                  <a:txBody>
                    <a:bodyPr/>
                    <a:lstStyle/>
                    <a:p>
                      <a:pPr>
                        <a:lnSpc>
                          <a:spcPct val="150000"/>
                        </a:lnSpc>
                        <a:spcAft>
                          <a:spcPts val="0"/>
                        </a:spcAft>
                      </a:pPr>
                      <a:r>
                        <a:rPr lang="tr-TR" sz="1400"/>
                        <a:t>5</a:t>
                      </a:r>
                      <a:endParaRPr lang="tr-TR" sz="1400">
                        <a:latin typeface="Arial" pitchFamily="34" charset="0"/>
                        <a:ea typeface="Calibri"/>
                        <a:cs typeface="Arial" pitchFamily="34" charset="0"/>
                      </a:endParaRPr>
                    </a:p>
                  </a:txBody>
                  <a:tcPr marL="44450" marR="44450" marT="0" marB="0"/>
                </a:tc>
                <a:tc>
                  <a:txBody>
                    <a:bodyPr/>
                    <a:lstStyle/>
                    <a:p>
                      <a:pPr>
                        <a:lnSpc>
                          <a:spcPct val="150000"/>
                        </a:lnSpc>
                        <a:spcAft>
                          <a:spcPts val="0"/>
                        </a:spcAft>
                      </a:pPr>
                      <a:r>
                        <a:rPr lang="tr-TR" sz="1400"/>
                        <a:t>6000</a:t>
                      </a:r>
                      <a:endParaRPr lang="tr-TR" sz="1400">
                        <a:latin typeface="Arial" pitchFamily="34" charset="0"/>
                        <a:ea typeface="Calibri"/>
                        <a:cs typeface="Arial" pitchFamily="34" charset="0"/>
                      </a:endParaRPr>
                    </a:p>
                  </a:txBody>
                  <a:tcPr marL="44450" marR="44450" marT="0" marB="0"/>
                </a:tc>
                <a:tc>
                  <a:txBody>
                    <a:bodyPr/>
                    <a:lstStyle/>
                    <a:p>
                      <a:pPr>
                        <a:lnSpc>
                          <a:spcPct val="150000"/>
                        </a:lnSpc>
                        <a:spcAft>
                          <a:spcPts val="0"/>
                        </a:spcAft>
                      </a:pPr>
                      <a:r>
                        <a:rPr lang="tr-TR" sz="1400" dirty="0"/>
                        <a:t>70</a:t>
                      </a:r>
                      <a:endParaRPr lang="tr-TR" sz="1400" dirty="0">
                        <a:latin typeface="Arial" pitchFamily="34" charset="0"/>
                        <a:ea typeface="Calibri"/>
                        <a:cs typeface="Arial" pitchFamily="34" charset="0"/>
                      </a:endParaRPr>
                    </a:p>
                  </a:txBody>
                  <a:tcPr marL="44450" marR="44450" marT="0" marB="0"/>
                </a:tc>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251520" y="332656"/>
            <a:ext cx="8640960" cy="6264696"/>
          </a:xfrm>
          <a:solidFill>
            <a:schemeClr val="bg1"/>
          </a:solidFill>
        </p:spPr>
        <p:txBody>
          <a:bodyPr/>
          <a:lstStyle/>
          <a:p>
            <a:pPr lvl="0"/>
            <a:r>
              <a:rPr lang="tr-TR" sz="2000" b="1" dirty="0" smtClean="0">
                <a:latin typeface="Times New Roman" pitchFamily="18" charset="0"/>
                <a:ea typeface="Calibri" pitchFamily="34" charset="0"/>
                <a:cs typeface="Times New Roman" pitchFamily="18" charset="0"/>
              </a:rPr>
              <a:t>Tablo 6.10:</a:t>
            </a:r>
            <a:r>
              <a:rPr lang="tr-TR" sz="2000" dirty="0" smtClean="0">
                <a:latin typeface="Times New Roman" pitchFamily="18" charset="0"/>
                <a:ea typeface="Calibri" pitchFamily="34" charset="0"/>
                <a:cs typeface="Times New Roman" pitchFamily="18" charset="0"/>
              </a:rPr>
              <a:t> Proje Tablosu</a:t>
            </a:r>
          </a:p>
          <a:p>
            <a:pPr lvl="0"/>
            <a:endParaRPr lang="tr-TR" sz="2000" dirty="0" smtClean="0">
              <a:latin typeface="Times New Roman" pitchFamily="18" charset="0"/>
              <a:cs typeface="Times New Roman" pitchFamily="18" charset="0"/>
            </a:endParaRPr>
          </a:p>
          <a:p>
            <a:pPr lvl="0"/>
            <a:endParaRPr lang="tr-TR" sz="2000" dirty="0" smtClean="0">
              <a:latin typeface="Times New Roman" pitchFamily="18" charset="0"/>
              <a:cs typeface="Times New Roman" pitchFamily="18" charset="0"/>
            </a:endParaRPr>
          </a:p>
          <a:p>
            <a:pPr lvl="0"/>
            <a:endParaRPr lang="tr-TR" sz="2000" dirty="0" smtClean="0">
              <a:latin typeface="Times New Roman" pitchFamily="18" charset="0"/>
              <a:cs typeface="Times New Roman" pitchFamily="18" charset="0"/>
            </a:endParaRPr>
          </a:p>
          <a:p>
            <a:pPr lvl="0"/>
            <a:endParaRPr lang="tr-TR" sz="2000" dirty="0" smtClean="0">
              <a:latin typeface="Times New Roman" pitchFamily="18" charset="0"/>
              <a:cs typeface="Times New Roman" pitchFamily="18" charset="0"/>
            </a:endParaRPr>
          </a:p>
          <a:p>
            <a:pPr lvl="0"/>
            <a:endParaRPr lang="tr-TR" sz="2000" dirty="0" smtClean="0">
              <a:latin typeface="Times New Roman" pitchFamily="18" charset="0"/>
              <a:cs typeface="Times New Roman" pitchFamily="18" charset="0"/>
            </a:endParaRPr>
          </a:p>
          <a:p>
            <a:pPr lvl="0"/>
            <a:endParaRPr lang="tr-TR" sz="800" dirty="0" smtClean="0">
              <a:latin typeface="Times New Roman" pitchFamily="18" charset="0"/>
              <a:cs typeface="Times New Roman" pitchFamily="18" charset="0"/>
            </a:endParaRPr>
          </a:p>
          <a:p>
            <a:pPr lvl="0"/>
            <a:endParaRPr lang="tr-TR" sz="800" dirty="0" smtClean="0">
              <a:latin typeface="Times New Roman" pitchFamily="18" charset="0"/>
              <a:cs typeface="Times New Roman" pitchFamily="18" charset="0"/>
            </a:endParaRPr>
          </a:p>
          <a:p>
            <a:pPr lvl="0"/>
            <a:endParaRPr lang="tr-TR" sz="800" dirty="0" smtClean="0">
              <a:latin typeface="Times New Roman" pitchFamily="18" charset="0"/>
              <a:cs typeface="Times New Roman" pitchFamily="18" charset="0"/>
            </a:endParaRPr>
          </a:p>
          <a:p>
            <a:r>
              <a:rPr lang="tr-TR" sz="2000" b="1" dirty="0" smtClean="0">
                <a:latin typeface="Times New Roman" pitchFamily="18" charset="0"/>
                <a:ea typeface="Calibri" pitchFamily="34" charset="0"/>
                <a:cs typeface="Times New Roman" pitchFamily="18" charset="0"/>
              </a:rPr>
              <a:t>Tablo 6.11:</a:t>
            </a:r>
            <a:r>
              <a:rPr lang="tr-TR" sz="2000" dirty="0" smtClean="0">
                <a:latin typeface="Times New Roman" pitchFamily="18" charset="0"/>
                <a:ea typeface="Calibri" pitchFamily="34" charset="0"/>
                <a:cs typeface="Times New Roman" pitchFamily="18" charset="0"/>
              </a:rPr>
              <a:t> Personel Tablosu</a:t>
            </a:r>
            <a:endParaRPr lang="tr-TR" sz="4400" dirty="0" smtClean="0">
              <a:latin typeface="Arial" pitchFamily="34" charset="0"/>
              <a:cs typeface="Arial" pitchFamily="34" charset="0"/>
            </a:endParaRPr>
          </a:p>
          <a:p>
            <a:pPr lvl="0"/>
            <a:endParaRPr lang="tr-TR" sz="2000" dirty="0" smtClean="0">
              <a:latin typeface="Arial" pitchFamily="34" charset="0"/>
              <a:cs typeface="Arial" pitchFamily="34" charset="0"/>
            </a:endParaRPr>
          </a:p>
          <a:p>
            <a:endParaRPr lang="tr-TR" dirty="0"/>
          </a:p>
        </p:txBody>
      </p:sp>
      <p:graphicFrame>
        <p:nvGraphicFramePr>
          <p:cNvPr id="6" name="15 İçerik Yer Tutucusu"/>
          <p:cNvGraphicFramePr>
            <a:graphicFrameLocks/>
          </p:cNvGraphicFramePr>
          <p:nvPr/>
        </p:nvGraphicFramePr>
        <p:xfrm>
          <a:off x="683568" y="764704"/>
          <a:ext cx="3867150" cy="1965960"/>
        </p:xfrm>
        <a:graphic>
          <a:graphicData uri="http://schemas.openxmlformats.org/drawingml/2006/table">
            <a:tbl>
              <a:tblPr firstRow="1">
                <a:tableStyleId>{08FB837D-C827-4EFA-A057-4D05807E0F7C}</a:tableStyleId>
              </a:tblPr>
              <a:tblGrid>
                <a:gridCol w="1171575"/>
                <a:gridCol w="1041400"/>
                <a:gridCol w="866775"/>
                <a:gridCol w="787400"/>
              </a:tblGrid>
              <a:tr h="360040">
                <a:tc>
                  <a:txBody>
                    <a:bodyPr/>
                    <a:lstStyle/>
                    <a:p>
                      <a:pPr>
                        <a:lnSpc>
                          <a:spcPct val="150000"/>
                        </a:lnSpc>
                        <a:spcAft>
                          <a:spcPts val="0"/>
                        </a:spcAft>
                      </a:pPr>
                      <a:r>
                        <a:rPr lang="tr-TR" sz="1600" dirty="0"/>
                        <a:t>proje_ad</a:t>
                      </a:r>
                      <a:endParaRPr lang="tr-TR" sz="1600" b="1" dirty="0">
                        <a:solidFill>
                          <a:srgbClr val="C00000"/>
                        </a:solidFill>
                        <a:latin typeface="Arial" pitchFamily="34" charset="0"/>
                        <a:ea typeface="Calibri"/>
                        <a:cs typeface="Arial" pitchFamily="34" charset="0"/>
                      </a:endParaRPr>
                    </a:p>
                  </a:txBody>
                  <a:tcPr marL="44450" marR="44450" marT="0" marB="0"/>
                </a:tc>
                <a:tc>
                  <a:txBody>
                    <a:bodyPr/>
                    <a:lstStyle/>
                    <a:p>
                      <a:pPr>
                        <a:lnSpc>
                          <a:spcPct val="150000"/>
                        </a:lnSpc>
                        <a:spcAft>
                          <a:spcPts val="0"/>
                        </a:spcAft>
                      </a:pPr>
                      <a:r>
                        <a:rPr lang="tr-TR" sz="1600" dirty="0" err="1"/>
                        <a:t>proj</a:t>
                      </a:r>
                      <a:r>
                        <a:rPr lang="tr-TR" sz="1600" dirty="0"/>
                        <a:t>_no</a:t>
                      </a:r>
                      <a:endParaRPr lang="tr-TR" sz="1600" b="1" dirty="0">
                        <a:solidFill>
                          <a:srgbClr val="C00000"/>
                        </a:solidFill>
                        <a:latin typeface="Arial" pitchFamily="34" charset="0"/>
                        <a:ea typeface="Calibri"/>
                        <a:cs typeface="Arial" pitchFamily="34" charset="0"/>
                      </a:endParaRPr>
                    </a:p>
                  </a:txBody>
                  <a:tcPr marL="44450" marR="44450" marT="0" marB="0"/>
                </a:tc>
                <a:tc>
                  <a:txBody>
                    <a:bodyPr/>
                    <a:lstStyle/>
                    <a:p>
                      <a:pPr>
                        <a:lnSpc>
                          <a:spcPct val="150000"/>
                        </a:lnSpc>
                        <a:spcAft>
                          <a:spcPts val="0"/>
                        </a:spcAft>
                      </a:pPr>
                      <a:r>
                        <a:rPr lang="tr-TR" sz="1600"/>
                        <a:t>yer</a:t>
                      </a:r>
                      <a:endParaRPr lang="tr-TR" sz="1600" b="1">
                        <a:solidFill>
                          <a:srgbClr val="C00000"/>
                        </a:solidFill>
                        <a:latin typeface="Arial" pitchFamily="34" charset="0"/>
                        <a:ea typeface="Calibri"/>
                        <a:cs typeface="Arial" pitchFamily="34" charset="0"/>
                      </a:endParaRPr>
                    </a:p>
                  </a:txBody>
                  <a:tcPr marL="44450" marR="44450" marT="0" marB="0"/>
                </a:tc>
                <a:tc>
                  <a:txBody>
                    <a:bodyPr/>
                    <a:lstStyle/>
                    <a:p>
                      <a:pPr>
                        <a:lnSpc>
                          <a:spcPct val="150000"/>
                        </a:lnSpc>
                        <a:spcAft>
                          <a:spcPts val="0"/>
                        </a:spcAft>
                      </a:pPr>
                      <a:r>
                        <a:rPr lang="tr-TR" sz="1600" dirty="0" err="1"/>
                        <a:t>bl</a:t>
                      </a:r>
                      <a:r>
                        <a:rPr lang="tr-TR" sz="1600" dirty="0"/>
                        <a:t>_no</a:t>
                      </a:r>
                      <a:endParaRPr lang="tr-TR" sz="1600" b="1" dirty="0">
                        <a:solidFill>
                          <a:srgbClr val="C00000"/>
                        </a:solidFill>
                        <a:latin typeface="Arial" pitchFamily="34" charset="0"/>
                        <a:ea typeface="Calibri"/>
                        <a:cs typeface="Arial" pitchFamily="34" charset="0"/>
                      </a:endParaRPr>
                    </a:p>
                  </a:txBody>
                  <a:tcPr marL="44450" marR="44450" marT="0" marB="0"/>
                </a:tc>
              </a:tr>
              <a:tr h="0">
                <a:tc>
                  <a:txBody>
                    <a:bodyPr/>
                    <a:lstStyle/>
                    <a:p>
                      <a:pPr>
                        <a:lnSpc>
                          <a:spcPct val="150000"/>
                        </a:lnSpc>
                        <a:spcAft>
                          <a:spcPts val="0"/>
                        </a:spcAft>
                      </a:pPr>
                      <a:r>
                        <a:rPr lang="tr-TR" sz="1400"/>
                        <a:t>1</a:t>
                      </a:r>
                      <a:endParaRPr lang="tr-TR" sz="1400">
                        <a:latin typeface="Arial" pitchFamily="34" charset="0"/>
                        <a:ea typeface="Calibri"/>
                        <a:cs typeface="Arial" pitchFamily="34" charset="0"/>
                      </a:endParaRPr>
                    </a:p>
                  </a:txBody>
                  <a:tcPr marL="44450" marR="44450" marT="0" marB="0"/>
                </a:tc>
                <a:tc>
                  <a:txBody>
                    <a:bodyPr/>
                    <a:lstStyle/>
                    <a:p>
                      <a:pPr>
                        <a:lnSpc>
                          <a:spcPct val="150000"/>
                        </a:lnSpc>
                        <a:spcAft>
                          <a:spcPts val="0"/>
                        </a:spcAft>
                      </a:pPr>
                      <a:r>
                        <a:rPr lang="tr-TR" sz="1400"/>
                        <a:t>1</a:t>
                      </a:r>
                      <a:endParaRPr lang="tr-TR" sz="1400">
                        <a:latin typeface="Arial" pitchFamily="34" charset="0"/>
                        <a:ea typeface="Calibri"/>
                        <a:cs typeface="Arial" pitchFamily="34" charset="0"/>
                      </a:endParaRPr>
                    </a:p>
                  </a:txBody>
                  <a:tcPr marL="44450" marR="44450" marT="0" marB="0"/>
                </a:tc>
                <a:tc>
                  <a:txBody>
                    <a:bodyPr/>
                    <a:lstStyle/>
                    <a:p>
                      <a:pPr>
                        <a:lnSpc>
                          <a:spcPct val="150000"/>
                        </a:lnSpc>
                        <a:spcAft>
                          <a:spcPts val="0"/>
                        </a:spcAft>
                      </a:pPr>
                      <a:r>
                        <a:rPr lang="tr-TR" sz="1400"/>
                        <a:t>İstanbul</a:t>
                      </a:r>
                      <a:endParaRPr lang="tr-TR" sz="1400">
                        <a:latin typeface="Arial" pitchFamily="34" charset="0"/>
                        <a:ea typeface="Calibri"/>
                        <a:cs typeface="Arial" pitchFamily="34" charset="0"/>
                      </a:endParaRPr>
                    </a:p>
                  </a:txBody>
                  <a:tcPr marL="44450" marR="44450" marT="0" marB="0"/>
                </a:tc>
                <a:tc>
                  <a:txBody>
                    <a:bodyPr/>
                    <a:lstStyle/>
                    <a:p>
                      <a:pPr>
                        <a:lnSpc>
                          <a:spcPct val="150000"/>
                        </a:lnSpc>
                        <a:spcAft>
                          <a:spcPts val="0"/>
                        </a:spcAft>
                      </a:pPr>
                      <a:r>
                        <a:rPr lang="tr-TR" sz="1400"/>
                        <a:t>4</a:t>
                      </a:r>
                      <a:endParaRPr lang="tr-TR" sz="1400">
                        <a:latin typeface="Arial" pitchFamily="34" charset="0"/>
                        <a:ea typeface="Calibri"/>
                        <a:cs typeface="Arial" pitchFamily="34" charset="0"/>
                      </a:endParaRPr>
                    </a:p>
                  </a:txBody>
                  <a:tcPr marL="44450" marR="44450" marT="0" marB="0"/>
                </a:tc>
              </a:tr>
              <a:tr h="0">
                <a:tc>
                  <a:txBody>
                    <a:bodyPr/>
                    <a:lstStyle/>
                    <a:p>
                      <a:pPr>
                        <a:lnSpc>
                          <a:spcPct val="150000"/>
                        </a:lnSpc>
                        <a:spcAft>
                          <a:spcPts val="0"/>
                        </a:spcAft>
                      </a:pPr>
                      <a:r>
                        <a:rPr lang="tr-TR" sz="1400"/>
                        <a:t>2</a:t>
                      </a:r>
                      <a:endParaRPr lang="tr-TR" sz="1400">
                        <a:latin typeface="Arial" pitchFamily="34" charset="0"/>
                        <a:ea typeface="Calibri"/>
                        <a:cs typeface="Arial" pitchFamily="34" charset="0"/>
                      </a:endParaRPr>
                    </a:p>
                  </a:txBody>
                  <a:tcPr marL="44450" marR="44450" marT="0" marB="0"/>
                </a:tc>
                <a:tc>
                  <a:txBody>
                    <a:bodyPr/>
                    <a:lstStyle/>
                    <a:p>
                      <a:pPr>
                        <a:lnSpc>
                          <a:spcPct val="150000"/>
                        </a:lnSpc>
                        <a:spcAft>
                          <a:spcPts val="0"/>
                        </a:spcAft>
                      </a:pPr>
                      <a:r>
                        <a:rPr lang="tr-TR" sz="1400"/>
                        <a:t>2</a:t>
                      </a:r>
                      <a:endParaRPr lang="tr-TR" sz="1400">
                        <a:latin typeface="Arial" pitchFamily="34" charset="0"/>
                        <a:ea typeface="Calibri"/>
                        <a:cs typeface="Arial" pitchFamily="34" charset="0"/>
                      </a:endParaRPr>
                    </a:p>
                  </a:txBody>
                  <a:tcPr marL="44450" marR="44450" marT="0" marB="0"/>
                </a:tc>
                <a:tc>
                  <a:txBody>
                    <a:bodyPr/>
                    <a:lstStyle/>
                    <a:p>
                      <a:pPr>
                        <a:lnSpc>
                          <a:spcPct val="150000"/>
                        </a:lnSpc>
                        <a:spcAft>
                          <a:spcPts val="0"/>
                        </a:spcAft>
                      </a:pPr>
                      <a:r>
                        <a:rPr lang="tr-TR" sz="1400"/>
                        <a:t>İstanbul</a:t>
                      </a:r>
                      <a:endParaRPr lang="tr-TR" sz="1400">
                        <a:latin typeface="Arial" pitchFamily="34" charset="0"/>
                        <a:ea typeface="Calibri"/>
                        <a:cs typeface="Arial" pitchFamily="34" charset="0"/>
                      </a:endParaRPr>
                    </a:p>
                  </a:txBody>
                  <a:tcPr marL="44450" marR="44450" marT="0" marB="0"/>
                </a:tc>
                <a:tc>
                  <a:txBody>
                    <a:bodyPr/>
                    <a:lstStyle/>
                    <a:p>
                      <a:pPr>
                        <a:lnSpc>
                          <a:spcPct val="150000"/>
                        </a:lnSpc>
                        <a:spcAft>
                          <a:spcPts val="0"/>
                        </a:spcAft>
                      </a:pPr>
                      <a:r>
                        <a:rPr lang="tr-TR" sz="1400"/>
                        <a:t>4</a:t>
                      </a:r>
                      <a:endParaRPr lang="tr-TR" sz="1400">
                        <a:latin typeface="Arial" pitchFamily="34" charset="0"/>
                        <a:ea typeface="Calibri"/>
                        <a:cs typeface="Arial" pitchFamily="34" charset="0"/>
                      </a:endParaRPr>
                    </a:p>
                  </a:txBody>
                  <a:tcPr marL="44450" marR="44450" marT="0" marB="0"/>
                </a:tc>
              </a:tr>
              <a:tr h="0">
                <a:tc>
                  <a:txBody>
                    <a:bodyPr/>
                    <a:lstStyle/>
                    <a:p>
                      <a:pPr>
                        <a:lnSpc>
                          <a:spcPct val="150000"/>
                        </a:lnSpc>
                        <a:spcAft>
                          <a:spcPts val="0"/>
                        </a:spcAft>
                      </a:pPr>
                      <a:r>
                        <a:rPr lang="tr-TR" sz="1400"/>
                        <a:t>3</a:t>
                      </a:r>
                      <a:endParaRPr lang="tr-TR" sz="1400">
                        <a:latin typeface="Arial" pitchFamily="34" charset="0"/>
                        <a:ea typeface="Calibri"/>
                        <a:cs typeface="Arial" pitchFamily="34" charset="0"/>
                      </a:endParaRPr>
                    </a:p>
                  </a:txBody>
                  <a:tcPr marL="44450" marR="44450" marT="0" marB="0"/>
                </a:tc>
                <a:tc>
                  <a:txBody>
                    <a:bodyPr/>
                    <a:lstStyle/>
                    <a:p>
                      <a:pPr>
                        <a:lnSpc>
                          <a:spcPct val="150000"/>
                        </a:lnSpc>
                        <a:spcAft>
                          <a:spcPts val="0"/>
                        </a:spcAft>
                      </a:pPr>
                      <a:r>
                        <a:rPr lang="tr-TR" sz="1400"/>
                        <a:t>3</a:t>
                      </a:r>
                      <a:endParaRPr lang="tr-TR" sz="1400">
                        <a:latin typeface="Arial" pitchFamily="34" charset="0"/>
                        <a:ea typeface="Calibri"/>
                        <a:cs typeface="Arial" pitchFamily="34" charset="0"/>
                      </a:endParaRPr>
                    </a:p>
                  </a:txBody>
                  <a:tcPr marL="44450" marR="44450" marT="0" marB="0"/>
                </a:tc>
                <a:tc>
                  <a:txBody>
                    <a:bodyPr/>
                    <a:lstStyle/>
                    <a:p>
                      <a:pPr>
                        <a:lnSpc>
                          <a:spcPct val="150000"/>
                        </a:lnSpc>
                        <a:spcAft>
                          <a:spcPts val="0"/>
                        </a:spcAft>
                      </a:pPr>
                      <a:r>
                        <a:rPr lang="tr-TR" sz="1400"/>
                        <a:t>Ankara</a:t>
                      </a:r>
                      <a:endParaRPr lang="tr-TR" sz="1400">
                        <a:latin typeface="Arial" pitchFamily="34" charset="0"/>
                        <a:ea typeface="Calibri"/>
                        <a:cs typeface="Arial" pitchFamily="34" charset="0"/>
                      </a:endParaRPr>
                    </a:p>
                  </a:txBody>
                  <a:tcPr marL="44450" marR="44450" marT="0" marB="0"/>
                </a:tc>
                <a:tc>
                  <a:txBody>
                    <a:bodyPr/>
                    <a:lstStyle/>
                    <a:p>
                      <a:pPr>
                        <a:lnSpc>
                          <a:spcPct val="150000"/>
                        </a:lnSpc>
                        <a:spcAft>
                          <a:spcPts val="0"/>
                        </a:spcAft>
                      </a:pPr>
                      <a:r>
                        <a:rPr lang="tr-TR" sz="1400"/>
                        <a:t>5</a:t>
                      </a:r>
                      <a:endParaRPr lang="tr-TR" sz="1400">
                        <a:latin typeface="Arial" pitchFamily="34" charset="0"/>
                        <a:ea typeface="Calibri"/>
                        <a:cs typeface="Arial" pitchFamily="34" charset="0"/>
                      </a:endParaRPr>
                    </a:p>
                  </a:txBody>
                  <a:tcPr marL="44450" marR="44450" marT="0" marB="0"/>
                </a:tc>
              </a:tr>
              <a:tr h="0">
                <a:tc>
                  <a:txBody>
                    <a:bodyPr/>
                    <a:lstStyle/>
                    <a:p>
                      <a:pPr>
                        <a:lnSpc>
                          <a:spcPct val="150000"/>
                        </a:lnSpc>
                        <a:spcAft>
                          <a:spcPts val="0"/>
                        </a:spcAft>
                      </a:pPr>
                      <a:r>
                        <a:rPr lang="tr-TR" sz="1400"/>
                        <a:t>4</a:t>
                      </a:r>
                      <a:endParaRPr lang="tr-TR" sz="1400">
                        <a:latin typeface="Arial" pitchFamily="34" charset="0"/>
                        <a:ea typeface="Calibri"/>
                        <a:cs typeface="Arial" pitchFamily="34" charset="0"/>
                      </a:endParaRPr>
                    </a:p>
                  </a:txBody>
                  <a:tcPr marL="44450" marR="44450" marT="0" marB="0"/>
                </a:tc>
                <a:tc>
                  <a:txBody>
                    <a:bodyPr/>
                    <a:lstStyle/>
                    <a:p>
                      <a:pPr>
                        <a:lnSpc>
                          <a:spcPct val="150000"/>
                        </a:lnSpc>
                        <a:spcAft>
                          <a:spcPts val="0"/>
                        </a:spcAft>
                      </a:pPr>
                      <a:r>
                        <a:rPr lang="tr-TR" sz="1400"/>
                        <a:t>4</a:t>
                      </a:r>
                      <a:endParaRPr lang="tr-TR" sz="1400">
                        <a:latin typeface="Arial" pitchFamily="34" charset="0"/>
                        <a:ea typeface="Calibri"/>
                        <a:cs typeface="Arial" pitchFamily="34" charset="0"/>
                      </a:endParaRPr>
                    </a:p>
                  </a:txBody>
                  <a:tcPr marL="44450" marR="44450" marT="0" marB="0"/>
                </a:tc>
                <a:tc>
                  <a:txBody>
                    <a:bodyPr/>
                    <a:lstStyle/>
                    <a:p>
                      <a:pPr>
                        <a:lnSpc>
                          <a:spcPct val="150000"/>
                        </a:lnSpc>
                        <a:spcAft>
                          <a:spcPts val="0"/>
                        </a:spcAft>
                      </a:pPr>
                      <a:r>
                        <a:rPr lang="tr-TR" sz="1400"/>
                        <a:t>Ankara</a:t>
                      </a:r>
                      <a:endParaRPr lang="tr-TR" sz="1400">
                        <a:latin typeface="Arial" pitchFamily="34" charset="0"/>
                        <a:ea typeface="Calibri"/>
                        <a:cs typeface="Arial" pitchFamily="34" charset="0"/>
                      </a:endParaRPr>
                    </a:p>
                  </a:txBody>
                  <a:tcPr marL="44450" marR="44450" marT="0" marB="0"/>
                </a:tc>
                <a:tc>
                  <a:txBody>
                    <a:bodyPr/>
                    <a:lstStyle/>
                    <a:p>
                      <a:pPr>
                        <a:lnSpc>
                          <a:spcPct val="150000"/>
                        </a:lnSpc>
                        <a:spcAft>
                          <a:spcPts val="0"/>
                        </a:spcAft>
                      </a:pPr>
                      <a:r>
                        <a:rPr lang="tr-TR" sz="1400"/>
                        <a:t>5</a:t>
                      </a:r>
                      <a:endParaRPr lang="tr-TR" sz="1400">
                        <a:latin typeface="Arial" pitchFamily="34" charset="0"/>
                        <a:ea typeface="Calibri"/>
                        <a:cs typeface="Arial" pitchFamily="34" charset="0"/>
                      </a:endParaRPr>
                    </a:p>
                  </a:txBody>
                  <a:tcPr marL="44450" marR="44450" marT="0" marB="0"/>
                </a:tc>
              </a:tr>
              <a:tr h="0">
                <a:tc>
                  <a:txBody>
                    <a:bodyPr/>
                    <a:lstStyle/>
                    <a:p>
                      <a:pPr>
                        <a:lnSpc>
                          <a:spcPct val="150000"/>
                        </a:lnSpc>
                        <a:spcAft>
                          <a:spcPts val="0"/>
                        </a:spcAft>
                      </a:pPr>
                      <a:r>
                        <a:rPr lang="tr-TR" sz="1400" dirty="0"/>
                        <a:t>5</a:t>
                      </a:r>
                      <a:endParaRPr lang="tr-TR" sz="1400" dirty="0">
                        <a:latin typeface="Arial" pitchFamily="34" charset="0"/>
                        <a:ea typeface="Calibri"/>
                        <a:cs typeface="Arial" pitchFamily="34" charset="0"/>
                      </a:endParaRPr>
                    </a:p>
                  </a:txBody>
                  <a:tcPr marL="44450" marR="44450" marT="0" marB="0"/>
                </a:tc>
                <a:tc>
                  <a:txBody>
                    <a:bodyPr/>
                    <a:lstStyle/>
                    <a:p>
                      <a:pPr>
                        <a:lnSpc>
                          <a:spcPct val="150000"/>
                        </a:lnSpc>
                        <a:spcAft>
                          <a:spcPts val="0"/>
                        </a:spcAft>
                      </a:pPr>
                      <a:r>
                        <a:rPr lang="tr-TR" sz="1400"/>
                        <a:t>5</a:t>
                      </a:r>
                      <a:endParaRPr lang="tr-TR" sz="1400">
                        <a:latin typeface="Arial" pitchFamily="34" charset="0"/>
                        <a:ea typeface="Calibri"/>
                        <a:cs typeface="Arial" pitchFamily="34" charset="0"/>
                      </a:endParaRPr>
                    </a:p>
                  </a:txBody>
                  <a:tcPr marL="44450" marR="44450" marT="0" marB="0"/>
                </a:tc>
                <a:tc>
                  <a:txBody>
                    <a:bodyPr/>
                    <a:lstStyle/>
                    <a:p>
                      <a:pPr>
                        <a:lnSpc>
                          <a:spcPct val="150000"/>
                        </a:lnSpc>
                        <a:spcAft>
                          <a:spcPts val="0"/>
                        </a:spcAft>
                      </a:pPr>
                      <a:r>
                        <a:rPr lang="tr-TR" sz="1400"/>
                        <a:t>İzmir</a:t>
                      </a:r>
                      <a:endParaRPr lang="tr-TR" sz="1400">
                        <a:latin typeface="Arial" pitchFamily="34" charset="0"/>
                        <a:ea typeface="Calibri"/>
                        <a:cs typeface="Arial" pitchFamily="34" charset="0"/>
                      </a:endParaRPr>
                    </a:p>
                  </a:txBody>
                  <a:tcPr marL="44450" marR="44450" marT="0" marB="0"/>
                </a:tc>
                <a:tc>
                  <a:txBody>
                    <a:bodyPr/>
                    <a:lstStyle/>
                    <a:p>
                      <a:pPr>
                        <a:lnSpc>
                          <a:spcPct val="150000"/>
                        </a:lnSpc>
                        <a:spcAft>
                          <a:spcPts val="0"/>
                        </a:spcAft>
                      </a:pPr>
                      <a:r>
                        <a:rPr lang="tr-TR" sz="1400" dirty="0"/>
                        <a:t>4</a:t>
                      </a:r>
                      <a:endParaRPr lang="tr-TR" sz="1400" dirty="0">
                        <a:latin typeface="Arial" pitchFamily="34" charset="0"/>
                        <a:ea typeface="Calibri"/>
                        <a:cs typeface="Arial" pitchFamily="34" charset="0"/>
                      </a:endParaRPr>
                    </a:p>
                  </a:txBody>
                  <a:tcPr marL="44450" marR="44450" marT="0" marB="0"/>
                </a:tc>
              </a:tr>
            </a:tbl>
          </a:graphicData>
        </a:graphic>
      </p:graphicFrame>
      <p:graphicFrame>
        <p:nvGraphicFramePr>
          <p:cNvPr id="7" name="6 Tablo"/>
          <p:cNvGraphicFramePr>
            <a:graphicFrameLocks noGrp="1"/>
          </p:cNvGraphicFramePr>
          <p:nvPr/>
        </p:nvGraphicFramePr>
        <p:xfrm>
          <a:off x="539552" y="3645024"/>
          <a:ext cx="7297257" cy="2032248"/>
        </p:xfrm>
        <a:graphic>
          <a:graphicData uri="http://schemas.openxmlformats.org/drawingml/2006/table">
            <a:tbl>
              <a:tblPr firstRow="1">
                <a:tableStyleId>{08FB837D-C827-4EFA-A057-4D05807E0F7C}</a:tableStyleId>
              </a:tblPr>
              <a:tblGrid>
                <a:gridCol w="641197"/>
                <a:gridCol w="1374775"/>
                <a:gridCol w="687079"/>
                <a:gridCol w="814364"/>
                <a:gridCol w="1051010"/>
                <a:gridCol w="927100"/>
                <a:gridCol w="1801732"/>
              </a:tblGrid>
              <a:tr h="432048">
                <a:tc>
                  <a:txBody>
                    <a:bodyPr/>
                    <a:lstStyle/>
                    <a:p>
                      <a:pPr marL="0" algn="ctr" rtl="0" eaLnBrk="1" latinLnBrk="0" hangingPunct="1">
                        <a:lnSpc>
                          <a:spcPct val="150000"/>
                        </a:lnSpc>
                        <a:spcAft>
                          <a:spcPts val="0"/>
                        </a:spcAft>
                      </a:pPr>
                      <a:r>
                        <a:rPr kumimoji="0" lang="tr-TR" sz="1600" kern="1200" dirty="0"/>
                        <a:t>sicil</a:t>
                      </a:r>
                      <a:endParaRPr kumimoji="0" lang="tr-TR" sz="1600" b="1" kern="1200" dirty="0">
                        <a:solidFill>
                          <a:srgbClr val="C00000"/>
                        </a:solidFill>
                        <a:latin typeface="Arial" pitchFamily="34" charset="0"/>
                        <a:ea typeface="Calibri"/>
                        <a:cs typeface="Arial" pitchFamily="34" charset="0"/>
                      </a:endParaRPr>
                    </a:p>
                  </a:txBody>
                  <a:tcPr marL="44450" marR="44450" marT="0" marB="0"/>
                </a:tc>
                <a:tc>
                  <a:txBody>
                    <a:bodyPr/>
                    <a:lstStyle/>
                    <a:p>
                      <a:pPr algn="ctr">
                        <a:lnSpc>
                          <a:spcPct val="150000"/>
                        </a:lnSpc>
                        <a:spcAft>
                          <a:spcPts val="0"/>
                        </a:spcAft>
                      </a:pPr>
                      <a:r>
                        <a:rPr lang="tr-TR" sz="1600"/>
                        <a:t>sosy_g_no</a:t>
                      </a:r>
                      <a:endParaRPr lang="tr-TR" sz="1600" b="1">
                        <a:solidFill>
                          <a:srgbClr val="C00000"/>
                        </a:solidFill>
                        <a:latin typeface="Arial" pitchFamily="34" charset="0"/>
                        <a:ea typeface="Calibri"/>
                        <a:cs typeface="Arial" pitchFamily="34" charset="0"/>
                      </a:endParaRPr>
                    </a:p>
                  </a:txBody>
                  <a:tcPr marL="44450" marR="44450" marT="0" marB="0"/>
                </a:tc>
                <a:tc>
                  <a:txBody>
                    <a:bodyPr/>
                    <a:lstStyle/>
                    <a:p>
                      <a:pPr algn="ctr">
                        <a:lnSpc>
                          <a:spcPct val="150000"/>
                        </a:lnSpc>
                        <a:spcAft>
                          <a:spcPts val="0"/>
                        </a:spcAft>
                      </a:pPr>
                      <a:r>
                        <a:rPr lang="tr-TR" sz="1600"/>
                        <a:t>ad</a:t>
                      </a:r>
                      <a:endParaRPr lang="tr-TR" sz="1600" b="1">
                        <a:solidFill>
                          <a:srgbClr val="C00000"/>
                        </a:solidFill>
                        <a:latin typeface="Arial" pitchFamily="34" charset="0"/>
                        <a:ea typeface="Calibri"/>
                        <a:cs typeface="Arial" pitchFamily="34" charset="0"/>
                      </a:endParaRPr>
                    </a:p>
                  </a:txBody>
                  <a:tcPr marL="44450" marR="44450" marT="0" marB="0"/>
                </a:tc>
                <a:tc>
                  <a:txBody>
                    <a:bodyPr/>
                    <a:lstStyle/>
                    <a:p>
                      <a:pPr algn="ctr">
                        <a:lnSpc>
                          <a:spcPct val="150000"/>
                        </a:lnSpc>
                        <a:spcAft>
                          <a:spcPts val="0"/>
                        </a:spcAft>
                      </a:pPr>
                      <a:r>
                        <a:rPr lang="tr-TR" sz="1600"/>
                        <a:t>soyad</a:t>
                      </a:r>
                      <a:endParaRPr lang="tr-TR" sz="1600" b="1">
                        <a:solidFill>
                          <a:srgbClr val="C00000"/>
                        </a:solidFill>
                        <a:latin typeface="Arial" pitchFamily="34" charset="0"/>
                        <a:ea typeface="Calibri"/>
                        <a:cs typeface="Arial" pitchFamily="34" charset="0"/>
                      </a:endParaRPr>
                    </a:p>
                  </a:txBody>
                  <a:tcPr marL="44450" marR="44450" marT="0" marB="0"/>
                </a:tc>
                <a:tc>
                  <a:txBody>
                    <a:bodyPr/>
                    <a:lstStyle/>
                    <a:p>
                      <a:pPr algn="ctr">
                        <a:lnSpc>
                          <a:spcPct val="150000"/>
                        </a:lnSpc>
                        <a:spcAft>
                          <a:spcPts val="0"/>
                        </a:spcAft>
                      </a:pPr>
                      <a:r>
                        <a:rPr lang="tr-TR" sz="1600"/>
                        <a:t>dog_tar</a:t>
                      </a:r>
                      <a:endParaRPr lang="tr-TR" sz="1600" b="1">
                        <a:solidFill>
                          <a:srgbClr val="C00000"/>
                        </a:solidFill>
                        <a:latin typeface="Arial" pitchFamily="34" charset="0"/>
                        <a:ea typeface="Calibri"/>
                        <a:cs typeface="Arial" pitchFamily="34" charset="0"/>
                      </a:endParaRPr>
                    </a:p>
                  </a:txBody>
                  <a:tcPr marL="44450" marR="44450" marT="0" marB="0"/>
                </a:tc>
                <a:tc>
                  <a:txBody>
                    <a:bodyPr/>
                    <a:lstStyle/>
                    <a:p>
                      <a:pPr algn="ctr">
                        <a:lnSpc>
                          <a:spcPct val="150000"/>
                        </a:lnSpc>
                        <a:spcAft>
                          <a:spcPts val="0"/>
                        </a:spcAft>
                      </a:pPr>
                      <a:r>
                        <a:rPr lang="tr-TR" sz="1600"/>
                        <a:t>bol_no</a:t>
                      </a:r>
                      <a:endParaRPr lang="tr-TR" sz="1600" b="1">
                        <a:solidFill>
                          <a:srgbClr val="C00000"/>
                        </a:solidFill>
                        <a:latin typeface="Arial" pitchFamily="34" charset="0"/>
                        <a:ea typeface="Calibri"/>
                        <a:cs typeface="Arial" pitchFamily="34" charset="0"/>
                      </a:endParaRPr>
                    </a:p>
                  </a:txBody>
                  <a:tcPr marL="44450" marR="44450" marT="0" marB="0"/>
                </a:tc>
                <a:tc>
                  <a:txBody>
                    <a:bodyPr/>
                    <a:lstStyle/>
                    <a:p>
                      <a:pPr algn="ctr">
                        <a:lnSpc>
                          <a:spcPct val="150000"/>
                        </a:lnSpc>
                        <a:spcAft>
                          <a:spcPts val="0"/>
                        </a:spcAft>
                      </a:pPr>
                      <a:r>
                        <a:rPr lang="tr-TR" sz="1600" dirty="0"/>
                        <a:t>adres</a:t>
                      </a:r>
                      <a:endParaRPr lang="tr-TR" sz="1600" b="1" dirty="0">
                        <a:solidFill>
                          <a:srgbClr val="C00000"/>
                        </a:solidFill>
                        <a:latin typeface="Arial" pitchFamily="34" charset="0"/>
                        <a:ea typeface="Calibri"/>
                        <a:cs typeface="Arial" pitchFamily="34" charset="0"/>
                      </a:endParaRPr>
                    </a:p>
                  </a:txBody>
                  <a:tcPr marL="44450" marR="44450" marT="0" marB="0"/>
                </a:tc>
              </a:tr>
              <a:tr h="315243">
                <a:tc>
                  <a:txBody>
                    <a:bodyPr/>
                    <a:lstStyle/>
                    <a:p>
                      <a:pPr>
                        <a:lnSpc>
                          <a:spcPct val="150000"/>
                        </a:lnSpc>
                        <a:spcAft>
                          <a:spcPts val="0"/>
                        </a:spcAft>
                      </a:pPr>
                      <a:r>
                        <a:rPr lang="tr-TR" sz="1400"/>
                        <a:t>117</a:t>
                      </a:r>
                      <a:endParaRPr lang="tr-TR" sz="1400">
                        <a:latin typeface="Arial" pitchFamily="34" charset="0"/>
                        <a:ea typeface="Calibri"/>
                        <a:cs typeface="Arial" pitchFamily="34" charset="0"/>
                      </a:endParaRPr>
                    </a:p>
                  </a:txBody>
                  <a:tcPr marL="44450" marR="44450" marT="0" marB="0"/>
                </a:tc>
                <a:tc>
                  <a:txBody>
                    <a:bodyPr/>
                    <a:lstStyle/>
                    <a:p>
                      <a:pPr>
                        <a:lnSpc>
                          <a:spcPct val="150000"/>
                        </a:lnSpc>
                        <a:spcAft>
                          <a:spcPts val="0"/>
                        </a:spcAft>
                      </a:pPr>
                      <a:r>
                        <a:rPr lang="tr-TR" sz="1400"/>
                        <a:t>274251</a:t>
                      </a:r>
                      <a:endParaRPr lang="tr-TR" sz="1400">
                        <a:latin typeface="Arial" pitchFamily="34" charset="0"/>
                        <a:ea typeface="Calibri"/>
                        <a:cs typeface="Arial" pitchFamily="34" charset="0"/>
                      </a:endParaRPr>
                    </a:p>
                  </a:txBody>
                  <a:tcPr marL="44450" marR="44450" marT="0" marB="0"/>
                </a:tc>
                <a:tc>
                  <a:txBody>
                    <a:bodyPr/>
                    <a:lstStyle/>
                    <a:p>
                      <a:pPr>
                        <a:lnSpc>
                          <a:spcPct val="150000"/>
                        </a:lnSpc>
                        <a:spcAft>
                          <a:spcPts val="0"/>
                        </a:spcAft>
                      </a:pPr>
                      <a:r>
                        <a:rPr lang="tr-TR" sz="1400"/>
                        <a:t>Ali</a:t>
                      </a:r>
                      <a:endParaRPr lang="tr-TR" sz="1400">
                        <a:latin typeface="Arial" pitchFamily="34" charset="0"/>
                        <a:ea typeface="Calibri"/>
                        <a:cs typeface="Arial" pitchFamily="34" charset="0"/>
                      </a:endParaRPr>
                    </a:p>
                  </a:txBody>
                  <a:tcPr marL="44450" marR="44450" marT="0" marB="0"/>
                </a:tc>
                <a:tc>
                  <a:txBody>
                    <a:bodyPr/>
                    <a:lstStyle/>
                    <a:p>
                      <a:pPr>
                        <a:lnSpc>
                          <a:spcPct val="150000"/>
                        </a:lnSpc>
                        <a:spcAft>
                          <a:spcPts val="0"/>
                        </a:spcAft>
                      </a:pPr>
                      <a:r>
                        <a:rPr lang="tr-TR" sz="1400"/>
                        <a:t>Can</a:t>
                      </a:r>
                      <a:endParaRPr lang="tr-TR" sz="1400">
                        <a:latin typeface="Arial" pitchFamily="34" charset="0"/>
                        <a:ea typeface="Calibri"/>
                        <a:cs typeface="Arial" pitchFamily="34" charset="0"/>
                      </a:endParaRPr>
                    </a:p>
                  </a:txBody>
                  <a:tcPr marL="44450" marR="44450" marT="0" marB="0"/>
                </a:tc>
                <a:tc>
                  <a:txBody>
                    <a:bodyPr/>
                    <a:lstStyle/>
                    <a:p>
                      <a:pPr algn="ctr">
                        <a:lnSpc>
                          <a:spcPct val="150000"/>
                        </a:lnSpc>
                        <a:spcAft>
                          <a:spcPts val="0"/>
                        </a:spcAft>
                      </a:pPr>
                      <a:r>
                        <a:rPr lang="tr-TR" sz="1400"/>
                        <a:t>05/01/60</a:t>
                      </a:r>
                      <a:endParaRPr lang="tr-TR" sz="1400">
                        <a:latin typeface="Arial" pitchFamily="34" charset="0"/>
                        <a:ea typeface="Calibri"/>
                        <a:cs typeface="Arial" pitchFamily="34" charset="0"/>
                      </a:endParaRPr>
                    </a:p>
                  </a:txBody>
                  <a:tcPr marL="44450" marR="44450" marT="0" marB="0"/>
                </a:tc>
                <a:tc>
                  <a:txBody>
                    <a:bodyPr/>
                    <a:lstStyle/>
                    <a:p>
                      <a:pPr algn="ctr">
                        <a:lnSpc>
                          <a:spcPct val="150000"/>
                        </a:lnSpc>
                        <a:spcAft>
                          <a:spcPts val="0"/>
                        </a:spcAft>
                      </a:pPr>
                      <a:r>
                        <a:rPr lang="tr-TR" sz="1400"/>
                        <a:t>4</a:t>
                      </a:r>
                      <a:endParaRPr lang="tr-TR" sz="1400">
                        <a:latin typeface="Arial" pitchFamily="34" charset="0"/>
                        <a:ea typeface="Calibri"/>
                        <a:cs typeface="Arial" pitchFamily="34" charset="0"/>
                      </a:endParaRPr>
                    </a:p>
                  </a:txBody>
                  <a:tcPr marL="44450" marR="44450" marT="0" marB="0"/>
                </a:tc>
                <a:tc>
                  <a:txBody>
                    <a:bodyPr/>
                    <a:lstStyle/>
                    <a:p>
                      <a:pPr>
                        <a:lnSpc>
                          <a:spcPct val="150000"/>
                        </a:lnSpc>
                        <a:spcAft>
                          <a:spcPts val="0"/>
                        </a:spcAft>
                      </a:pPr>
                      <a:r>
                        <a:rPr lang="tr-TR" sz="1400"/>
                        <a:t>Akar sok. 2 Fatih</a:t>
                      </a:r>
                      <a:endParaRPr lang="tr-TR" sz="1400">
                        <a:latin typeface="Arial" pitchFamily="34" charset="0"/>
                        <a:ea typeface="Calibri"/>
                        <a:cs typeface="Arial" pitchFamily="34" charset="0"/>
                      </a:endParaRPr>
                    </a:p>
                  </a:txBody>
                  <a:tcPr marL="44450" marR="44450" marT="0" marB="0"/>
                </a:tc>
              </a:tr>
              <a:tr h="315243">
                <a:tc>
                  <a:txBody>
                    <a:bodyPr/>
                    <a:lstStyle/>
                    <a:p>
                      <a:pPr>
                        <a:lnSpc>
                          <a:spcPct val="150000"/>
                        </a:lnSpc>
                        <a:spcAft>
                          <a:spcPts val="0"/>
                        </a:spcAft>
                      </a:pPr>
                      <a:r>
                        <a:rPr lang="tr-TR" sz="1400"/>
                        <a:t>247</a:t>
                      </a:r>
                      <a:endParaRPr lang="tr-TR" sz="1400">
                        <a:latin typeface="Arial" pitchFamily="34" charset="0"/>
                        <a:ea typeface="Calibri"/>
                        <a:cs typeface="Arial" pitchFamily="34" charset="0"/>
                      </a:endParaRPr>
                    </a:p>
                  </a:txBody>
                  <a:tcPr marL="44450" marR="44450" marT="0" marB="0"/>
                </a:tc>
                <a:tc>
                  <a:txBody>
                    <a:bodyPr/>
                    <a:lstStyle/>
                    <a:p>
                      <a:pPr>
                        <a:lnSpc>
                          <a:spcPct val="150000"/>
                        </a:lnSpc>
                        <a:spcAft>
                          <a:spcPts val="0"/>
                        </a:spcAft>
                      </a:pPr>
                      <a:r>
                        <a:rPr lang="tr-TR" sz="1400"/>
                        <a:t>527241</a:t>
                      </a:r>
                      <a:endParaRPr lang="tr-TR" sz="1400">
                        <a:latin typeface="Arial" pitchFamily="34" charset="0"/>
                        <a:ea typeface="Calibri"/>
                        <a:cs typeface="Arial" pitchFamily="34" charset="0"/>
                      </a:endParaRPr>
                    </a:p>
                  </a:txBody>
                  <a:tcPr marL="44450" marR="44450" marT="0" marB="0"/>
                </a:tc>
                <a:tc>
                  <a:txBody>
                    <a:bodyPr/>
                    <a:lstStyle/>
                    <a:p>
                      <a:pPr>
                        <a:lnSpc>
                          <a:spcPct val="150000"/>
                        </a:lnSpc>
                        <a:spcAft>
                          <a:spcPts val="0"/>
                        </a:spcAft>
                      </a:pPr>
                      <a:r>
                        <a:rPr lang="tr-TR" sz="1400"/>
                        <a:t>Hasan</a:t>
                      </a:r>
                      <a:endParaRPr lang="tr-TR" sz="1400">
                        <a:latin typeface="Arial" pitchFamily="34" charset="0"/>
                        <a:ea typeface="Calibri"/>
                        <a:cs typeface="Arial" pitchFamily="34" charset="0"/>
                      </a:endParaRPr>
                    </a:p>
                  </a:txBody>
                  <a:tcPr marL="44450" marR="44450" marT="0" marB="0"/>
                </a:tc>
                <a:tc>
                  <a:txBody>
                    <a:bodyPr/>
                    <a:lstStyle/>
                    <a:p>
                      <a:pPr>
                        <a:lnSpc>
                          <a:spcPct val="150000"/>
                        </a:lnSpc>
                        <a:spcAft>
                          <a:spcPts val="0"/>
                        </a:spcAft>
                      </a:pPr>
                      <a:r>
                        <a:rPr lang="tr-TR" sz="1400"/>
                        <a:t>Okan</a:t>
                      </a:r>
                      <a:endParaRPr lang="tr-TR" sz="1400">
                        <a:latin typeface="Arial" pitchFamily="34" charset="0"/>
                        <a:ea typeface="Calibri"/>
                        <a:cs typeface="Arial" pitchFamily="34" charset="0"/>
                      </a:endParaRPr>
                    </a:p>
                  </a:txBody>
                  <a:tcPr marL="44450" marR="44450" marT="0" marB="0"/>
                </a:tc>
                <a:tc>
                  <a:txBody>
                    <a:bodyPr/>
                    <a:lstStyle/>
                    <a:p>
                      <a:pPr algn="ctr">
                        <a:lnSpc>
                          <a:spcPct val="150000"/>
                        </a:lnSpc>
                        <a:spcAft>
                          <a:spcPts val="0"/>
                        </a:spcAft>
                      </a:pPr>
                      <a:r>
                        <a:rPr lang="tr-TR" sz="1400"/>
                        <a:t>04/07/62</a:t>
                      </a:r>
                      <a:endParaRPr lang="tr-TR" sz="1400">
                        <a:latin typeface="Arial" pitchFamily="34" charset="0"/>
                        <a:ea typeface="Calibri"/>
                        <a:cs typeface="Arial" pitchFamily="34" charset="0"/>
                      </a:endParaRPr>
                    </a:p>
                  </a:txBody>
                  <a:tcPr marL="44450" marR="44450" marT="0" marB="0"/>
                </a:tc>
                <a:tc>
                  <a:txBody>
                    <a:bodyPr/>
                    <a:lstStyle/>
                    <a:p>
                      <a:pPr algn="ctr">
                        <a:lnSpc>
                          <a:spcPct val="150000"/>
                        </a:lnSpc>
                        <a:spcAft>
                          <a:spcPts val="0"/>
                        </a:spcAft>
                      </a:pPr>
                      <a:r>
                        <a:rPr lang="tr-TR" sz="1400"/>
                        <a:t>4</a:t>
                      </a:r>
                      <a:endParaRPr lang="tr-TR" sz="1400">
                        <a:latin typeface="Arial" pitchFamily="34" charset="0"/>
                        <a:ea typeface="Calibri"/>
                        <a:cs typeface="Arial" pitchFamily="34" charset="0"/>
                      </a:endParaRPr>
                    </a:p>
                  </a:txBody>
                  <a:tcPr marL="44450" marR="44450" marT="0" marB="0"/>
                </a:tc>
                <a:tc>
                  <a:txBody>
                    <a:bodyPr/>
                    <a:lstStyle/>
                    <a:p>
                      <a:pPr>
                        <a:lnSpc>
                          <a:spcPct val="150000"/>
                        </a:lnSpc>
                        <a:spcAft>
                          <a:spcPts val="0"/>
                        </a:spcAft>
                      </a:pPr>
                      <a:r>
                        <a:rPr lang="tr-TR" sz="1400"/>
                        <a:t>Merk cad. 3 Pendik</a:t>
                      </a:r>
                      <a:endParaRPr lang="tr-TR" sz="1400">
                        <a:latin typeface="Arial" pitchFamily="34" charset="0"/>
                        <a:ea typeface="Calibri"/>
                        <a:cs typeface="Arial" pitchFamily="34" charset="0"/>
                      </a:endParaRPr>
                    </a:p>
                  </a:txBody>
                  <a:tcPr marL="44450" marR="44450" marT="0" marB="0"/>
                </a:tc>
              </a:tr>
              <a:tr h="315243">
                <a:tc>
                  <a:txBody>
                    <a:bodyPr/>
                    <a:lstStyle/>
                    <a:p>
                      <a:pPr>
                        <a:lnSpc>
                          <a:spcPct val="150000"/>
                        </a:lnSpc>
                        <a:spcAft>
                          <a:spcPts val="0"/>
                        </a:spcAft>
                      </a:pPr>
                      <a:r>
                        <a:rPr lang="tr-TR" sz="1400"/>
                        <a:t>348</a:t>
                      </a:r>
                      <a:endParaRPr lang="tr-TR" sz="1400">
                        <a:latin typeface="Arial" pitchFamily="34" charset="0"/>
                        <a:ea typeface="Calibri"/>
                        <a:cs typeface="Arial" pitchFamily="34" charset="0"/>
                      </a:endParaRPr>
                    </a:p>
                  </a:txBody>
                  <a:tcPr marL="44450" marR="44450" marT="0" marB="0"/>
                </a:tc>
                <a:tc>
                  <a:txBody>
                    <a:bodyPr/>
                    <a:lstStyle/>
                    <a:p>
                      <a:pPr>
                        <a:lnSpc>
                          <a:spcPct val="150000"/>
                        </a:lnSpc>
                        <a:spcAft>
                          <a:spcPts val="0"/>
                        </a:spcAft>
                      </a:pPr>
                      <a:r>
                        <a:rPr lang="tr-TR" sz="1400" dirty="0"/>
                        <a:t>5276672</a:t>
                      </a:r>
                      <a:endParaRPr lang="tr-TR" sz="1400" dirty="0">
                        <a:latin typeface="Arial" pitchFamily="34" charset="0"/>
                        <a:ea typeface="Calibri"/>
                        <a:cs typeface="Arial" pitchFamily="34" charset="0"/>
                      </a:endParaRPr>
                    </a:p>
                  </a:txBody>
                  <a:tcPr marL="44450" marR="44450" marT="0" marB="0"/>
                </a:tc>
                <a:tc>
                  <a:txBody>
                    <a:bodyPr/>
                    <a:lstStyle/>
                    <a:p>
                      <a:pPr>
                        <a:lnSpc>
                          <a:spcPct val="150000"/>
                        </a:lnSpc>
                        <a:spcAft>
                          <a:spcPts val="0"/>
                        </a:spcAft>
                      </a:pPr>
                      <a:r>
                        <a:rPr lang="tr-TR" sz="1400"/>
                        <a:t>Ayşe</a:t>
                      </a:r>
                      <a:endParaRPr lang="tr-TR" sz="1400">
                        <a:latin typeface="Arial" pitchFamily="34" charset="0"/>
                        <a:ea typeface="Calibri"/>
                        <a:cs typeface="Arial" pitchFamily="34" charset="0"/>
                      </a:endParaRPr>
                    </a:p>
                  </a:txBody>
                  <a:tcPr marL="44450" marR="44450" marT="0" marB="0"/>
                </a:tc>
                <a:tc>
                  <a:txBody>
                    <a:bodyPr/>
                    <a:lstStyle/>
                    <a:p>
                      <a:pPr>
                        <a:lnSpc>
                          <a:spcPct val="150000"/>
                        </a:lnSpc>
                        <a:spcAft>
                          <a:spcPts val="0"/>
                        </a:spcAft>
                      </a:pPr>
                      <a:r>
                        <a:rPr lang="tr-TR" sz="1400"/>
                        <a:t>Pekcan</a:t>
                      </a:r>
                      <a:endParaRPr lang="tr-TR" sz="1400">
                        <a:latin typeface="Arial" pitchFamily="34" charset="0"/>
                        <a:ea typeface="Calibri"/>
                        <a:cs typeface="Arial" pitchFamily="34" charset="0"/>
                      </a:endParaRPr>
                    </a:p>
                  </a:txBody>
                  <a:tcPr marL="44450" marR="44450" marT="0" marB="0"/>
                </a:tc>
                <a:tc>
                  <a:txBody>
                    <a:bodyPr/>
                    <a:lstStyle/>
                    <a:p>
                      <a:pPr algn="ctr">
                        <a:lnSpc>
                          <a:spcPct val="150000"/>
                        </a:lnSpc>
                        <a:spcAft>
                          <a:spcPts val="0"/>
                        </a:spcAft>
                      </a:pPr>
                      <a:r>
                        <a:rPr lang="tr-TR" sz="1400"/>
                        <a:t>04/08/65</a:t>
                      </a:r>
                      <a:endParaRPr lang="tr-TR" sz="1400">
                        <a:latin typeface="Arial" pitchFamily="34" charset="0"/>
                        <a:ea typeface="Calibri"/>
                        <a:cs typeface="Arial" pitchFamily="34" charset="0"/>
                      </a:endParaRPr>
                    </a:p>
                  </a:txBody>
                  <a:tcPr marL="44450" marR="44450" marT="0" marB="0"/>
                </a:tc>
                <a:tc>
                  <a:txBody>
                    <a:bodyPr/>
                    <a:lstStyle/>
                    <a:p>
                      <a:pPr algn="ctr">
                        <a:lnSpc>
                          <a:spcPct val="150000"/>
                        </a:lnSpc>
                        <a:spcAft>
                          <a:spcPts val="0"/>
                        </a:spcAft>
                      </a:pPr>
                      <a:r>
                        <a:rPr lang="tr-TR" sz="1400"/>
                        <a:t>5</a:t>
                      </a:r>
                      <a:endParaRPr lang="tr-TR" sz="1400">
                        <a:latin typeface="Arial" pitchFamily="34" charset="0"/>
                        <a:ea typeface="Calibri"/>
                        <a:cs typeface="Arial" pitchFamily="34" charset="0"/>
                      </a:endParaRPr>
                    </a:p>
                  </a:txBody>
                  <a:tcPr marL="44450" marR="44450" marT="0" marB="0"/>
                </a:tc>
                <a:tc>
                  <a:txBody>
                    <a:bodyPr/>
                    <a:lstStyle/>
                    <a:p>
                      <a:pPr>
                        <a:lnSpc>
                          <a:spcPct val="150000"/>
                        </a:lnSpc>
                        <a:spcAft>
                          <a:spcPts val="0"/>
                        </a:spcAft>
                      </a:pPr>
                      <a:r>
                        <a:rPr lang="tr-TR" sz="1400"/>
                        <a:t>......</a:t>
                      </a:r>
                      <a:endParaRPr lang="tr-TR" sz="1400">
                        <a:latin typeface="Arial" pitchFamily="34" charset="0"/>
                        <a:ea typeface="Calibri"/>
                        <a:cs typeface="Arial" pitchFamily="34" charset="0"/>
                      </a:endParaRPr>
                    </a:p>
                  </a:txBody>
                  <a:tcPr marL="44450" marR="44450" marT="0" marB="0"/>
                </a:tc>
              </a:tr>
              <a:tr h="315243">
                <a:tc>
                  <a:txBody>
                    <a:bodyPr/>
                    <a:lstStyle/>
                    <a:p>
                      <a:pPr>
                        <a:lnSpc>
                          <a:spcPct val="150000"/>
                        </a:lnSpc>
                        <a:spcAft>
                          <a:spcPts val="0"/>
                        </a:spcAft>
                      </a:pPr>
                      <a:r>
                        <a:rPr lang="tr-TR" sz="1400"/>
                        <a:t>548</a:t>
                      </a:r>
                      <a:endParaRPr lang="tr-TR" sz="1400">
                        <a:latin typeface="Arial" pitchFamily="34" charset="0"/>
                        <a:ea typeface="Calibri"/>
                        <a:cs typeface="Arial" pitchFamily="34" charset="0"/>
                      </a:endParaRPr>
                    </a:p>
                  </a:txBody>
                  <a:tcPr marL="44450" marR="44450" marT="0" marB="0"/>
                </a:tc>
                <a:tc>
                  <a:txBody>
                    <a:bodyPr/>
                    <a:lstStyle/>
                    <a:p>
                      <a:pPr>
                        <a:lnSpc>
                          <a:spcPct val="150000"/>
                        </a:lnSpc>
                        <a:spcAft>
                          <a:spcPts val="0"/>
                        </a:spcAft>
                      </a:pPr>
                      <a:r>
                        <a:rPr lang="tr-TR" sz="1400"/>
                        <a:t>443211</a:t>
                      </a:r>
                      <a:endParaRPr lang="tr-TR" sz="1400">
                        <a:latin typeface="Arial" pitchFamily="34" charset="0"/>
                        <a:ea typeface="Calibri"/>
                        <a:cs typeface="Arial" pitchFamily="34" charset="0"/>
                      </a:endParaRPr>
                    </a:p>
                  </a:txBody>
                  <a:tcPr marL="44450" marR="44450" marT="0" marB="0"/>
                </a:tc>
                <a:tc>
                  <a:txBody>
                    <a:bodyPr/>
                    <a:lstStyle/>
                    <a:p>
                      <a:pPr>
                        <a:lnSpc>
                          <a:spcPct val="150000"/>
                        </a:lnSpc>
                        <a:spcAft>
                          <a:spcPts val="0"/>
                        </a:spcAft>
                      </a:pPr>
                      <a:r>
                        <a:rPr lang="tr-TR" sz="1400"/>
                        <a:t>Ak</a:t>
                      </a:r>
                      <a:endParaRPr lang="tr-TR" sz="1400">
                        <a:latin typeface="Arial" pitchFamily="34" charset="0"/>
                        <a:ea typeface="Calibri"/>
                        <a:cs typeface="Arial" pitchFamily="34" charset="0"/>
                      </a:endParaRPr>
                    </a:p>
                  </a:txBody>
                  <a:tcPr marL="44450" marR="44450" marT="0" marB="0"/>
                </a:tc>
                <a:tc>
                  <a:txBody>
                    <a:bodyPr/>
                    <a:lstStyle/>
                    <a:p>
                      <a:pPr>
                        <a:lnSpc>
                          <a:spcPct val="150000"/>
                        </a:lnSpc>
                        <a:spcAft>
                          <a:spcPts val="0"/>
                        </a:spcAft>
                      </a:pPr>
                      <a:r>
                        <a:rPr lang="tr-TR" sz="1400"/>
                        <a:t>Pekol</a:t>
                      </a:r>
                      <a:endParaRPr lang="tr-TR" sz="1400">
                        <a:latin typeface="Arial" pitchFamily="34" charset="0"/>
                        <a:ea typeface="Calibri"/>
                        <a:cs typeface="Arial" pitchFamily="34" charset="0"/>
                      </a:endParaRPr>
                    </a:p>
                  </a:txBody>
                  <a:tcPr marL="44450" marR="44450" marT="0" marB="0"/>
                </a:tc>
                <a:tc>
                  <a:txBody>
                    <a:bodyPr/>
                    <a:lstStyle/>
                    <a:p>
                      <a:pPr algn="ctr">
                        <a:lnSpc>
                          <a:spcPct val="150000"/>
                        </a:lnSpc>
                        <a:spcAft>
                          <a:spcPts val="0"/>
                        </a:spcAft>
                      </a:pPr>
                      <a:r>
                        <a:rPr lang="tr-TR" sz="1400"/>
                        <a:t>07/02/70</a:t>
                      </a:r>
                      <a:endParaRPr lang="tr-TR" sz="1400">
                        <a:latin typeface="Arial" pitchFamily="34" charset="0"/>
                        <a:ea typeface="Calibri"/>
                        <a:cs typeface="Arial" pitchFamily="34" charset="0"/>
                      </a:endParaRPr>
                    </a:p>
                  </a:txBody>
                  <a:tcPr marL="44450" marR="44450" marT="0" marB="0"/>
                </a:tc>
                <a:tc>
                  <a:txBody>
                    <a:bodyPr/>
                    <a:lstStyle/>
                    <a:p>
                      <a:pPr algn="ctr">
                        <a:lnSpc>
                          <a:spcPct val="150000"/>
                        </a:lnSpc>
                        <a:spcAft>
                          <a:spcPts val="0"/>
                        </a:spcAft>
                      </a:pPr>
                      <a:r>
                        <a:rPr lang="tr-TR" sz="1400"/>
                        <a:t>4</a:t>
                      </a:r>
                      <a:endParaRPr lang="tr-TR" sz="1400">
                        <a:latin typeface="Arial" pitchFamily="34" charset="0"/>
                        <a:ea typeface="Calibri"/>
                        <a:cs typeface="Arial" pitchFamily="34" charset="0"/>
                      </a:endParaRPr>
                    </a:p>
                  </a:txBody>
                  <a:tcPr marL="44450" marR="44450" marT="0" marB="0"/>
                </a:tc>
                <a:tc>
                  <a:txBody>
                    <a:bodyPr/>
                    <a:lstStyle/>
                    <a:p>
                      <a:pPr>
                        <a:lnSpc>
                          <a:spcPct val="150000"/>
                        </a:lnSpc>
                        <a:spcAft>
                          <a:spcPts val="0"/>
                        </a:spcAft>
                      </a:pPr>
                      <a:r>
                        <a:rPr lang="tr-TR" sz="1400"/>
                        <a:t>......</a:t>
                      </a:r>
                      <a:endParaRPr lang="tr-TR" sz="1400">
                        <a:latin typeface="Arial" pitchFamily="34" charset="0"/>
                        <a:ea typeface="Calibri"/>
                        <a:cs typeface="Arial" pitchFamily="34" charset="0"/>
                      </a:endParaRPr>
                    </a:p>
                  </a:txBody>
                  <a:tcPr marL="44450" marR="44450" marT="0" marB="0"/>
                </a:tc>
              </a:tr>
              <a:tr h="315243">
                <a:tc>
                  <a:txBody>
                    <a:bodyPr/>
                    <a:lstStyle/>
                    <a:p>
                      <a:pPr>
                        <a:lnSpc>
                          <a:spcPct val="150000"/>
                        </a:lnSpc>
                        <a:spcAft>
                          <a:spcPts val="0"/>
                        </a:spcAft>
                      </a:pPr>
                      <a:r>
                        <a:rPr lang="tr-TR" sz="1400"/>
                        <a:t>1148</a:t>
                      </a:r>
                      <a:endParaRPr lang="tr-TR" sz="1400">
                        <a:latin typeface="Arial" pitchFamily="34" charset="0"/>
                        <a:ea typeface="Calibri"/>
                        <a:cs typeface="Arial" pitchFamily="34" charset="0"/>
                      </a:endParaRPr>
                    </a:p>
                  </a:txBody>
                  <a:tcPr marL="44450" marR="44450" marT="0" marB="0"/>
                </a:tc>
                <a:tc>
                  <a:txBody>
                    <a:bodyPr/>
                    <a:lstStyle/>
                    <a:p>
                      <a:pPr>
                        <a:lnSpc>
                          <a:spcPct val="150000"/>
                        </a:lnSpc>
                        <a:spcAft>
                          <a:spcPts val="0"/>
                        </a:spcAft>
                      </a:pPr>
                      <a:r>
                        <a:rPr lang="tr-TR" sz="1400" dirty="0" smtClean="0"/>
                        <a:t>527625</a:t>
                      </a:r>
                      <a:endParaRPr lang="tr-TR" sz="1400" dirty="0">
                        <a:latin typeface="Arial" pitchFamily="34" charset="0"/>
                        <a:ea typeface="Calibri"/>
                        <a:cs typeface="Arial" pitchFamily="34" charset="0"/>
                      </a:endParaRPr>
                    </a:p>
                  </a:txBody>
                  <a:tcPr marL="44450" marR="44450" marT="0" marB="0"/>
                </a:tc>
                <a:tc>
                  <a:txBody>
                    <a:bodyPr/>
                    <a:lstStyle/>
                    <a:p>
                      <a:pPr>
                        <a:lnSpc>
                          <a:spcPct val="150000"/>
                        </a:lnSpc>
                        <a:spcAft>
                          <a:spcPts val="0"/>
                        </a:spcAft>
                      </a:pPr>
                      <a:r>
                        <a:rPr lang="tr-TR" sz="1400"/>
                        <a:t>Mert</a:t>
                      </a:r>
                      <a:endParaRPr lang="tr-TR" sz="1400">
                        <a:latin typeface="Arial" pitchFamily="34" charset="0"/>
                        <a:ea typeface="Calibri"/>
                        <a:cs typeface="Arial" pitchFamily="34" charset="0"/>
                      </a:endParaRPr>
                    </a:p>
                  </a:txBody>
                  <a:tcPr marL="44450" marR="44450" marT="0" marB="0"/>
                </a:tc>
                <a:tc>
                  <a:txBody>
                    <a:bodyPr/>
                    <a:lstStyle/>
                    <a:p>
                      <a:pPr>
                        <a:lnSpc>
                          <a:spcPct val="150000"/>
                        </a:lnSpc>
                        <a:spcAft>
                          <a:spcPts val="0"/>
                        </a:spcAft>
                      </a:pPr>
                      <a:r>
                        <a:rPr lang="tr-TR" sz="1400"/>
                        <a:t>Caner</a:t>
                      </a:r>
                      <a:endParaRPr lang="tr-TR" sz="1400">
                        <a:latin typeface="Arial" pitchFamily="34" charset="0"/>
                        <a:ea typeface="Calibri"/>
                        <a:cs typeface="Arial" pitchFamily="34" charset="0"/>
                      </a:endParaRPr>
                    </a:p>
                  </a:txBody>
                  <a:tcPr marL="44450" marR="44450" marT="0" marB="0"/>
                </a:tc>
                <a:tc>
                  <a:txBody>
                    <a:bodyPr/>
                    <a:lstStyle/>
                    <a:p>
                      <a:pPr algn="ctr">
                        <a:lnSpc>
                          <a:spcPct val="150000"/>
                        </a:lnSpc>
                        <a:spcAft>
                          <a:spcPts val="0"/>
                        </a:spcAft>
                      </a:pPr>
                      <a:r>
                        <a:rPr lang="tr-TR" sz="1400"/>
                        <a:t>04/08/70</a:t>
                      </a:r>
                      <a:endParaRPr lang="tr-TR" sz="1400">
                        <a:latin typeface="Arial" pitchFamily="34" charset="0"/>
                        <a:ea typeface="Calibri"/>
                        <a:cs typeface="Arial" pitchFamily="34" charset="0"/>
                      </a:endParaRPr>
                    </a:p>
                  </a:txBody>
                  <a:tcPr marL="44450" marR="44450" marT="0" marB="0"/>
                </a:tc>
                <a:tc>
                  <a:txBody>
                    <a:bodyPr/>
                    <a:lstStyle/>
                    <a:p>
                      <a:pPr algn="ctr">
                        <a:lnSpc>
                          <a:spcPct val="150000"/>
                        </a:lnSpc>
                        <a:spcAft>
                          <a:spcPts val="0"/>
                        </a:spcAft>
                      </a:pPr>
                      <a:r>
                        <a:rPr lang="tr-TR" sz="1400" dirty="0"/>
                        <a:t>5</a:t>
                      </a:r>
                      <a:endParaRPr lang="tr-TR" sz="1400" dirty="0">
                        <a:latin typeface="Arial" pitchFamily="34" charset="0"/>
                        <a:ea typeface="Calibri"/>
                        <a:cs typeface="Arial" pitchFamily="34" charset="0"/>
                      </a:endParaRPr>
                    </a:p>
                  </a:txBody>
                  <a:tcPr marL="44450" marR="44450" marT="0" marB="0"/>
                </a:tc>
                <a:tc>
                  <a:txBody>
                    <a:bodyPr/>
                    <a:lstStyle/>
                    <a:p>
                      <a:pPr>
                        <a:lnSpc>
                          <a:spcPct val="150000"/>
                        </a:lnSpc>
                        <a:spcAft>
                          <a:spcPts val="0"/>
                        </a:spcAft>
                      </a:pPr>
                      <a:r>
                        <a:rPr lang="tr-TR" sz="1400" dirty="0"/>
                        <a:t>.......</a:t>
                      </a:r>
                      <a:endParaRPr lang="tr-TR" sz="1400" dirty="0">
                        <a:latin typeface="Arial" pitchFamily="34" charset="0"/>
                        <a:ea typeface="Calibri"/>
                        <a:cs typeface="Arial" pitchFamily="34" charset="0"/>
                      </a:endParaRPr>
                    </a:p>
                  </a:txBody>
                  <a:tcPr marL="44450" marR="44450" marT="0" marB="0"/>
                </a:tc>
              </a:tr>
            </a:tbl>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251520" y="332656"/>
            <a:ext cx="8640960" cy="6264696"/>
          </a:xfrm>
          <a:solidFill>
            <a:schemeClr val="bg1"/>
          </a:solidFill>
        </p:spPr>
        <p:txBody>
          <a:bodyPr>
            <a:normAutofit/>
          </a:bodyPr>
          <a:lstStyle/>
          <a:p>
            <a:pPr marL="0" lvl="0" indent="0" algn="just" fontAlgn="base">
              <a:spcBef>
                <a:spcPct val="0"/>
              </a:spcBef>
              <a:spcAft>
                <a:spcPct val="0"/>
              </a:spcAft>
              <a:buClrTx/>
              <a:buSzTx/>
              <a:buNone/>
            </a:pPr>
            <a:r>
              <a:rPr lang="tr-TR" sz="2000" b="1" dirty="0" smtClean="0">
                <a:latin typeface="Times New Roman" pitchFamily="18" charset="0"/>
                <a:ea typeface="Calibri" pitchFamily="34" charset="0"/>
                <a:cs typeface="Times New Roman" pitchFamily="18" charset="0"/>
              </a:rPr>
              <a:t>Tablo 6.12:</a:t>
            </a:r>
            <a:r>
              <a:rPr lang="tr-TR" sz="2000" dirty="0" smtClean="0">
                <a:latin typeface="Times New Roman" pitchFamily="18" charset="0"/>
                <a:ea typeface="Calibri" pitchFamily="34" charset="0"/>
                <a:cs typeface="Times New Roman" pitchFamily="18" charset="0"/>
              </a:rPr>
              <a:t> Çalışma Tablosu</a:t>
            </a:r>
          </a:p>
          <a:p>
            <a:pPr marL="0" lvl="0" indent="0" algn="just" fontAlgn="base">
              <a:spcBef>
                <a:spcPct val="0"/>
              </a:spcBef>
              <a:spcAft>
                <a:spcPct val="0"/>
              </a:spcAft>
              <a:buClrTx/>
              <a:buSzTx/>
              <a:buNone/>
            </a:pPr>
            <a:endParaRPr lang="tr-TR" sz="2000" dirty="0" smtClean="0">
              <a:latin typeface="Times New Roman" pitchFamily="18" charset="0"/>
              <a:cs typeface="Times New Roman" pitchFamily="18" charset="0"/>
            </a:endParaRPr>
          </a:p>
          <a:p>
            <a:pPr marL="0" lvl="0" indent="0" algn="just" fontAlgn="base">
              <a:spcBef>
                <a:spcPct val="0"/>
              </a:spcBef>
              <a:spcAft>
                <a:spcPct val="0"/>
              </a:spcAft>
              <a:buClrTx/>
              <a:buSzTx/>
              <a:buNone/>
            </a:pPr>
            <a:endParaRPr lang="tr-TR" sz="2000" dirty="0" smtClean="0">
              <a:latin typeface="Times New Roman" pitchFamily="18" charset="0"/>
              <a:cs typeface="Times New Roman" pitchFamily="18" charset="0"/>
            </a:endParaRPr>
          </a:p>
          <a:p>
            <a:pPr marL="0" lvl="0" indent="0" algn="just" fontAlgn="base">
              <a:spcBef>
                <a:spcPct val="0"/>
              </a:spcBef>
              <a:spcAft>
                <a:spcPct val="0"/>
              </a:spcAft>
              <a:buClrTx/>
              <a:buSzTx/>
              <a:buNone/>
            </a:pPr>
            <a:endParaRPr lang="tr-TR" sz="2000" dirty="0" smtClean="0">
              <a:latin typeface="Times New Roman" pitchFamily="18" charset="0"/>
              <a:cs typeface="Times New Roman" pitchFamily="18" charset="0"/>
            </a:endParaRPr>
          </a:p>
          <a:p>
            <a:pPr marL="0" lvl="0" indent="0" algn="just" fontAlgn="base">
              <a:spcBef>
                <a:spcPct val="0"/>
              </a:spcBef>
              <a:spcAft>
                <a:spcPct val="0"/>
              </a:spcAft>
              <a:buClrTx/>
              <a:buSzTx/>
              <a:buNone/>
            </a:pPr>
            <a:endParaRPr lang="tr-TR" sz="2000" dirty="0" smtClean="0">
              <a:latin typeface="Arial" pitchFamily="34" charset="0"/>
              <a:cs typeface="Arial" pitchFamily="34" charset="0"/>
            </a:endParaRPr>
          </a:p>
          <a:p>
            <a:pPr marL="0" lvl="0" indent="0" algn="just" fontAlgn="base">
              <a:spcBef>
                <a:spcPct val="0"/>
              </a:spcBef>
              <a:spcAft>
                <a:spcPct val="0"/>
              </a:spcAft>
              <a:buClrTx/>
              <a:buSzTx/>
              <a:buNone/>
            </a:pPr>
            <a:endParaRPr lang="tr-TR" sz="2000" dirty="0" smtClean="0">
              <a:latin typeface="Arial" pitchFamily="34" charset="0"/>
              <a:cs typeface="Arial" pitchFamily="34" charset="0"/>
            </a:endParaRPr>
          </a:p>
          <a:p>
            <a:pPr marL="0" lvl="0" indent="0" algn="just" fontAlgn="base">
              <a:spcBef>
                <a:spcPct val="0"/>
              </a:spcBef>
              <a:spcAft>
                <a:spcPct val="0"/>
              </a:spcAft>
              <a:buClrTx/>
              <a:buSzTx/>
              <a:buNone/>
            </a:pPr>
            <a:endParaRPr lang="tr-TR" sz="2000" dirty="0" smtClean="0">
              <a:latin typeface="Arial" pitchFamily="34" charset="0"/>
              <a:cs typeface="Arial" pitchFamily="34" charset="0"/>
            </a:endParaRPr>
          </a:p>
          <a:p>
            <a:pPr marL="0" lvl="0" indent="0" algn="just" fontAlgn="base">
              <a:spcBef>
                <a:spcPct val="0"/>
              </a:spcBef>
              <a:spcAft>
                <a:spcPct val="0"/>
              </a:spcAft>
              <a:buClrTx/>
              <a:buSzTx/>
              <a:buNone/>
            </a:pPr>
            <a:endParaRPr lang="tr-TR" sz="2000" dirty="0" smtClean="0">
              <a:latin typeface="Arial" pitchFamily="34" charset="0"/>
              <a:cs typeface="Arial" pitchFamily="34" charset="0"/>
            </a:endParaRPr>
          </a:p>
          <a:p>
            <a:pPr marL="0" lvl="0" indent="0" algn="just" fontAlgn="base">
              <a:spcBef>
                <a:spcPct val="0"/>
              </a:spcBef>
              <a:spcAft>
                <a:spcPct val="0"/>
              </a:spcAft>
              <a:buClrTx/>
              <a:buSzTx/>
              <a:buNone/>
            </a:pPr>
            <a:endParaRPr lang="tr-TR" sz="2000" dirty="0" smtClean="0">
              <a:latin typeface="Arial" pitchFamily="34" charset="0"/>
              <a:cs typeface="Arial" pitchFamily="34" charset="0"/>
            </a:endParaRPr>
          </a:p>
          <a:p>
            <a:pPr marL="0" lvl="0" indent="0" algn="just" eaLnBrk="0" fontAlgn="base" hangingPunct="0">
              <a:spcBef>
                <a:spcPct val="0"/>
              </a:spcBef>
              <a:spcAft>
                <a:spcPct val="0"/>
              </a:spcAft>
              <a:buClrTx/>
              <a:buSzTx/>
              <a:buNone/>
            </a:pPr>
            <a:r>
              <a:rPr lang="tr-TR" sz="2000" dirty="0" smtClean="0">
                <a:latin typeface="Times New Roman" pitchFamily="18" charset="0"/>
                <a:ea typeface="Calibri" pitchFamily="34" charset="0"/>
                <a:cs typeface="Times New Roman" pitchFamily="18" charset="0"/>
              </a:rPr>
              <a:t>Yukarıdaki tablolardan yararlanarak aşağıdaki SELECT komutları ile arzu edilen işlem gerçekleştirilebilir:</a:t>
            </a:r>
          </a:p>
          <a:p>
            <a:pPr marL="0" lvl="0" indent="0" algn="just" eaLnBrk="0" fontAlgn="base" hangingPunct="0">
              <a:spcBef>
                <a:spcPct val="0"/>
              </a:spcBef>
              <a:spcAft>
                <a:spcPct val="0"/>
              </a:spcAft>
              <a:buClrTx/>
              <a:buSzTx/>
              <a:buNone/>
            </a:pPr>
            <a:endParaRPr lang="tr-TR" sz="2000" dirty="0" smtClean="0">
              <a:latin typeface="Arial" pitchFamily="34" charset="0"/>
              <a:cs typeface="Arial" pitchFamily="34" charset="0"/>
            </a:endParaRPr>
          </a:p>
          <a:p>
            <a:pPr marL="0" lvl="0" indent="0" fontAlgn="base">
              <a:spcBef>
                <a:spcPct val="0"/>
              </a:spcBef>
              <a:spcAft>
                <a:spcPct val="0"/>
              </a:spcAft>
              <a:buClrTx/>
              <a:buSzTx/>
              <a:buNone/>
            </a:pPr>
            <a:r>
              <a:rPr lang="tr-TR" sz="2000" dirty="0" smtClean="0">
                <a:solidFill>
                  <a:srgbClr val="0000FF"/>
                </a:solidFill>
                <a:latin typeface="Courier New" pitchFamily="49" charset="0"/>
                <a:ea typeface="Calibri" pitchFamily="34" charset="0"/>
                <a:cs typeface="Courier New" pitchFamily="49" charset="0"/>
              </a:rPr>
              <a:t>SELECT</a:t>
            </a:r>
            <a:r>
              <a:rPr lang="tr-TR" sz="2000" dirty="0" smtClean="0">
                <a:latin typeface="Courier New" pitchFamily="49" charset="0"/>
                <a:ea typeface="Calibri" pitchFamily="34" charset="0"/>
                <a:cs typeface="Courier New" pitchFamily="49" charset="0"/>
              </a:rPr>
              <a:t> </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a:t>
            </a:r>
            <a:r>
              <a:rPr lang="tr-TR" sz="2000" dirty="0" smtClean="0">
                <a:solidFill>
                  <a:srgbClr val="0000FF"/>
                </a:solidFill>
                <a:latin typeface="Courier New" pitchFamily="49" charset="0"/>
                <a:ea typeface="Calibri" pitchFamily="34" charset="0"/>
                <a:cs typeface="Courier New" pitchFamily="49" charset="0"/>
              </a:rPr>
              <a:t>FROM</a:t>
            </a:r>
            <a:r>
              <a:rPr lang="tr-TR" sz="2000" dirty="0" smtClean="0">
                <a:latin typeface="Courier New" pitchFamily="49" charset="0"/>
                <a:ea typeface="Calibri" pitchFamily="34" charset="0"/>
                <a:cs typeface="Courier New" pitchFamily="49" charset="0"/>
              </a:rPr>
              <a:t> Personel </a:t>
            </a:r>
            <a:r>
              <a:rPr lang="tr-TR" sz="2000" dirty="0" smtClean="0">
                <a:solidFill>
                  <a:srgbClr val="0000FF"/>
                </a:solidFill>
                <a:latin typeface="Courier New" pitchFamily="49" charset="0"/>
                <a:ea typeface="Calibri" pitchFamily="34" charset="0"/>
                <a:cs typeface="Courier New" pitchFamily="49" charset="0"/>
              </a:rPr>
              <a:t>WHERE</a:t>
            </a:r>
            <a:r>
              <a:rPr lang="tr-TR" sz="2000" dirty="0" smtClean="0">
                <a:latin typeface="Courier New" pitchFamily="49" charset="0"/>
                <a:ea typeface="Calibri" pitchFamily="34" charset="0"/>
                <a:cs typeface="Courier New" pitchFamily="49" charset="0"/>
              </a:rPr>
              <a:t> </a:t>
            </a:r>
            <a:r>
              <a:rPr lang="tr-TR" sz="2000" dirty="0" err="1" smtClean="0">
                <a:latin typeface="Courier New" pitchFamily="49" charset="0"/>
                <a:ea typeface="Calibri" pitchFamily="34" charset="0"/>
                <a:cs typeface="Courier New" pitchFamily="49" charset="0"/>
              </a:rPr>
              <a:t>sosy</a:t>
            </a:r>
            <a:r>
              <a:rPr lang="tr-TR" sz="2000" dirty="0" smtClean="0">
                <a:latin typeface="Courier New" pitchFamily="49" charset="0"/>
                <a:ea typeface="Calibri" pitchFamily="34" charset="0"/>
                <a:cs typeface="Courier New" pitchFamily="49" charset="0"/>
              </a:rPr>
              <a:t>_g_no </a:t>
            </a:r>
            <a:r>
              <a:rPr lang="tr-TR" sz="2000" dirty="0" smtClean="0">
                <a:solidFill>
                  <a:srgbClr val="808080"/>
                </a:solidFill>
                <a:latin typeface="Courier New" pitchFamily="49" charset="0"/>
                <a:ea typeface="Calibri" pitchFamily="34" charset="0"/>
                <a:cs typeface="Courier New" pitchFamily="49" charset="0"/>
              </a:rPr>
              <a:t>in(</a:t>
            </a:r>
            <a:r>
              <a:rPr lang="tr-TR" sz="2000" dirty="0" smtClean="0">
                <a:solidFill>
                  <a:srgbClr val="0000FF"/>
                </a:solidFill>
                <a:latin typeface="Courier New" pitchFamily="49" charset="0"/>
                <a:ea typeface="Calibri" pitchFamily="34" charset="0"/>
                <a:cs typeface="Courier New" pitchFamily="49" charset="0"/>
              </a:rPr>
              <a:t>SELECT</a:t>
            </a:r>
            <a:r>
              <a:rPr lang="tr-TR" sz="2000" dirty="0" smtClean="0">
                <a:latin typeface="Courier New" pitchFamily="49" charset="0"/>
                <a:ea typeface="Calibri" pitchFamily="34" charset="0"/>
                <a:cs typeface="Courier New" pitchFamily="49" charset="0"/>
              </a:rPr>
              <a:t> Per_s_g_no </a:t>
            </a:r>
            <a:r>
              <a:rPr lang="tr-TR" sz="2000" dirty="0" smtClean="0">
                <a:solidFill>
                  <a:srgbClr val="0000FF"/>
                </a:solidFill>
                <a:latin typeface="Courier New" pitchFamily="49" charset="0"/>
                <a:ea typeface="Calibri" pitchFamily="34" charset="0"/>
                <a:cs typeface="Courier New" pitchFamily="49" charset="0"/>
              </a:rPr>
              <a:t>FROM</a:t>
            </a:r>
            <a:r>
              <a:rPr lang="tr-TR" sz="2000" dirty="0" smtClean="0">
                <a:latin typeface="Courier New" pitchFamily="49" charset="0"/>
                <a:ea typeface="Calibri" pitchFamily="34" charset="0"/>
                <a:cs typeface="Courier New" pitchFamily="49" charset="0"/>
              </a:rPr>
              <a:t> </a:t>
            </a:r>
            <a:r>
              <a:rPr lang="tr-TR" sz="2000" dirty="0" err="1" smtClean="0">
                <a:latin typeface="Courier New" pitchFamily="49" charset="0"/>
                <a:ea typeface="Calibri" pitchFamily="34" charset="0"/>
                <a:cs typeface="Courier New" pitchFamily="49" charset="0"/>
              </a:rPr>
              <a:t>Calisma</a:t>
            </a:r>
            <a:r>
              <a:rPr lang="tr-TR" sz="2000" dirty="0" smtClean="0">
                <a:latin typeface="Courier New" pitchFamily="49" charset="0"/>
                <a:ea typeface="Calibri" pitchFamily="34" charset="0"/>
                <a:cs typeface="Courier New" pitchFamily="49" charset="0"/>
              </a:rPr>
              <a:t> </a:t>
            </a:r>
            <a:r>
              <a:rPr lang="tr-TR" sz="2000" dirty="0" smtClean="0">
                <a:solidFill>
                  <a:srgbClr val="0000FF"/>
                </a:solidFill>
                <a:latin typeface="Courier New" pitchFamily="49" charset="0"/>
                <a:ea typeface="Calibri" pitchFamily="34" charset="0"/>
                <a:cs typeface="Courier New" pitchFamily="49" charset="0"/>
              </a:rPr>
              <a:t>WHERE</a:t>
            </a:r>
            <a:r>
              <a:rPr lang="tr-TR" sz="2000" dirty="0" smtClean="0">
                <a:latin typeface="Courier New" pitchFamily="49" charset="0"/>
                <a:ea typeface="Calibri" pitchFamily="34" charset="0"/>
                <a:cs typeface="Courier New" pitchFamily="49" charset="0"/>
              </a:rPr>
              <a:t> proje_no </a:t>
            </a:r>
            <a:r>
              <a:rPr lang="tr-TR" sz="2000" dirty="0" smtClean="0">
                <a:solidFill>
                  <a:srgbClr val="808080"/>
                </a:solidFill>
                <a:latin typeface="Courier New" pitchFamily="49" charset="0"/>
                <a:ea typeface="Calibri" pitchFamily="34" charset="0"/>
                <a:cs typeface="Courier New" pitchFamily="49" charset="0"/>
              </a:rPr>
              <a:t>in(</a:t>
            </a:r>
            <a:r>
              <a:rPr lang="tr-TR" sz="2000" dirty="0" smtClean="0">
                <a:solidFill>
                  <a:srgbClr val="0000FF"/>
                </a:solidFill>
                <a:latin typeface="Courier New" pitchFamily="49" charset="0"/>
                <a:ea typeface="Calibri" pitchFamily="34" charset="0"/>
                <a:cs typeface="Courier New" pitchFamily="49" charset="0"/>
              </a:rPr>
              <a:t>select</a:t>
            </a:r>
            <a:r>
              <a:rPr lang="tr-TR" sz="2000" dirty="0" smtClean="0">
                <a:latin typeface="Courier New" pitchFamily="49" charset="0"/>
                <a:ea typeface="Calibri" pitchFamily="34" charset="0"/>
                <a:cs typeface="Courier New" pitchFamily="49" charset="0"/>
              </a:rPr>
              <a:t>  </a:t>
            </a:r>
            <a:r>
              <a:rPr lang="tr-TR" sz="2000" dirty="0" err="1" smtClean="0">
                <a:latin typeface="Courier New" pitchFamily="49" charset="0"/>
                <a:ea typeface="Calibri" pitchFamily="34" charset="0"/>
                <a:cs typeface="Courier New" pitchFamily="49" charset="0"/>
              </a:rPr>
              <a:t>proj</a:t>
            </a:r>
            <a:r>
              <a:rPr lang="tr-TR" sz="2000" dirty="0" smtClean="0">
                <a:latin typeface="Courier New" pitchFamily="49" charset="0"/>
                <a:ea typeface="Calibri" pitchFamily="34" charset="0"/>
                <a:cs typeface="Courier New" pitchFamily="49" charset="0"/>
              </a:rPr>
              <a:t>_no </a:t>
            </a:r>
            <a:r>
              <a:rPr lang="tr-TR" sz="2000" dirty="0" smtClean="0">
                <a:solidFill>
                  <a:srgbClr val="0000FF"/>
                </a:solidFill>
                <a:latin typeface="Courier New" pitchFamily="49" charset="0"/>
                <a:ea typeface="Calibri" pitchFamily="34" charset="0"/>
                <a:cs typeface="Courier New" pitchFamily="49" charset="0"/>
              </a:rPr>
              <a:t>from</a:t>
            </a:r>
            <a:r>
              <a:rPr lang="tr-TR" sz="2000" dirty="0" smtClean="0">
                <a:latin typeface="Courier New" pitchFamily="49" charset="0"/>
                <a:ea typeface="Calibri" pitchFamily="34" charset="0"/>
                <a:cs typeface="Courier New" pitchFamily="49" charset="0"/>
              </a:rPr>
              <a:t> Proje </a:t>
            </a:r>
            <a:r>
              <a:rPr lang="tr-TR" sz="2000" dirty="0" smtClean="0">
                <a:solidFill>
                  <a:srgbClr val="0000FF"/>
                </a:solidFill>
                <a:latin typeface="Courier New" pitchFamily="49" charset="0"/>
                <a:ea typeface="Calibri" pitchFamily="34" charset="0"/>
                <a:cs typeface="Courier New" pitchFamily="49" charset="0"/>
              </a:rPr>
              <a:t>where</a:t>
            </a:r>
            <a:r>
              <a:rPr lang="tr-TR" sz="2000" dirty="0" smtClean="0">
                <a:latin typeface="Courier New" pitchFamily="49" charset="0"/>
                <a:ea typeface="Calibri" pitchFamily="34" charset="0"/>
                <a:cs typeface="Courier New" pitchFamily="49" charset="0"/>
              </a:rPr>
              <a:t> </a:t>
            </a:r>
            <a:r>
              <a:rPr lang="tr-TR" sz="2000" dirty="0" err="1" smtClean="0">
                <a:latin typeface="Courier New" pitchFamily="49" charset="0"/>
                <a:ea typeface="Calibri" pitchFamily="34" charset="0"/>
                <a:cs typeface="Courier New" pitchFamily="49" charset="0"/>
              </a:rPr>
              <a:t>proj</a:t>
            </a:r>
            <a:r>
              <a:rPr lang="tr-TR" sz="2000" dirty="0" smtClean="0">
                <a:latin typeface="Courier New" pitchFamily="49" charset="0"/>
                <a:ea typeface="Calibri" pitchFamily="34" charset="0"/>
                <a:cs typeface="Courier New" pitchFamily="49" charset="0"/>
              </a:rPr>
              <a:t>_no </a:t>
            </a:r>
            <a:r>
              <a:rPr lang="tr-TR" sz="2000" dirty="0" smtClean="0">
                <a:solidFill>
                  <a:srgbClr val="808080"/>
                </a:solidFill>
                <a:latin typeface="Courier New" pitchFamily="49" charset="0"/>
                <a:ea typeface="Calibri" pitchFamily="34" charset="0"/>
                <a:cs typeface="Courier New" pitchFamily="49" charset="0"/>
              </a:rPr>
              <a:t>in(</a:t>
            </a:r>
            <a:r>
              <a:rPr lang="tr-TR" sz="2000" dirty="0" smtClean="0">
                <a:solidFill>
                  <a:srgbClr val="0000FF"/>
                </a:solidFill>
                <a:latin typeface="Courier New" pitchFamily="49" charset="0"/>
                <a:ea typeface="Calibri" pitchFamily="34" charset="0"/>
                <a:cs typeface="Courier New" pitchFamily="49" charset="0"/>
              </a:rPr>
              <a:t>select</a:t>
            </a:r>
            <a:r>
              <a:rPr lang="tr-TR" sz="2000" dirty="0" smtClean="0">
                <a:latin typeface="Courier New" pitchFamily="49" charset="0"/>
                <a:ea typeface="Calibri" pitchFamily="34" charset="0"/>
                <a:cs typeface="Courier New" pitchFamily="49" charset="0"/>
              </a:rPr>
              <a:t> </a:t>
            </a:r>
            <a:r>
              <a:rPr lang="tr-TR" sz="2000" dirty="0" err="1" smtClean="0">
                <a:latin typeface="Courier New" pitchFamily="49" charset="0"/>
                <a:ea typeface="Calibri" pitchFamily="34" charset="0"/>
                <a:cs typeface="Courier New" pitchFamily="49" charset="0"/>
              </a:rPr>
              <a:t>pr</a:t>
            </a:r>
            <a:r>
              <a:rPr lang="tr-TR" sz="2000" dirty="0" smtClean="0">
                <a:latin typeface="Courier New" pitchFamily="49" charset="0"/>
                <a:ea typeface="Calibri" pitchFamily="34" charset="0"/>
                <a:cs typeface="Courier New" pitchFamily="49" charset="0"/>
              </a:rPr>
              <a:t>_no </a:t>
            </a:r>
            <a:r>
              <a:rPr lang="tr-TR" sz="2000" dirty="0" smtClean="0">
                <a:solidFill>
                  <a:srgbClr val="0000FF"/>
                </a:solidFill>
                <a:latin typeface="Courier New" pitchFamily="49" charset="0"/>
                <a:ea typeface="Calibri" pitchFamily="34" charset="0"/>
                <a:cs typeface="Courier New" pitchFamily="49" charset="0"/>
              </a:rPr>
              <a:t>from</a:t>
            </a:r>
            <a:r>
              <a:rPr lang="tr-TR" sz="2000" dirty="0" smtClean="0">
                <a:latin typeface="Courier New" pitchFamily="49" charset="0"/>
                <a:ea typeface="Calibri" pitchFamily="34" charset="0"/>
                <a:cs typeface="Courier New" pitchFamily="49" charset="0"/>
              </a:rPr>
              <a:t> </a:t>
            </a:r>
            <a:r>
              <a:rPr lang="tr-TR" sz="2000" dirty="0" err="1" smtClean="0">
                <a:latin typeface="Courier New" pitchFamily="49" charset="0"/>
                <a:ea typeface="Calibri" pitchFamily="34" charset="0"/>
                <a:cs typeface="Courier New" pitchFamily="49" charset="0"/>
              </a:rPr>
              <a:t>Parca</a:t>
            </a:r>
            <a:r>
              <a:rPr lang="tr-TR" sz="2000" dirty="0" smtClean="0">
                <a:latin typeface="Courier New" pitchFamily="49" charset="0"/>
                <a:ea typeface="Calibri" pitchFamily="34" charset="0"/>
                <a:cs typeface="Courier New" pitchFamily="49" charset="0"/>
              </a:rPr>
              <a:t> </a:t>
            </a:r>
            <a:r>
              <a:rPr lang="tr-TR" sz="2000" dirty="0" smtClean="0">
                <a:solidFill>
                  <a:srgbClr val="0000FF"/>
                </a:solidFill>
                <a:latin typeface="Courier New" pitchFamily="49" charset="0"/>
                <a:ea typeface="Calibri" pitchFamily="34" charset="0"/>
                <a:cs typeface="Courier New" pitchFamily="49" charset="0"/>
              </a:rPr>
              <a:t>where</a:t>
            </a:r>
            <a:r>
              <a:rPr lang="tr-TR" sz="2000" dirty="0" smtClean="0">
                <a:latin typeface="Courier New" pitchFamily="49" charset="0"/>
                <a:ea typeface="Calibri" pitchFamily="34" charset="0"/>
                <a:cs typeface="Courier New" pitchFamily="49" charset="0"/>
              </a:rPr>
              <a:t> par_no</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24</a:t>
            </a:r>
            <a:r>
              <a:rPr lang="tr-TR" sz="2000" dirty="0" smtClean="0">
                <a:solidFill>
                  <a:srgbClr val="808080"/>
                </a:solidFill>
                <a:latin typeface="Courier New" pitchFamily="49" charset="0"/>
                <a:ea typeface="Calibri" pitchFamily="34" charset="0"/>
                <a:cs typeface="Courier New" pitchFamily="49" charset="0"/>
              </a:rPr>
              <a:t>)));</a:t>
            </a:r>
            <a:endParaRPr lang="tr-TR" sz="3200" dirty="0" smtClean="0">
              <a:latin typeface="Arial" pitchFamily="34" charset="0"/>
              <a:cs typeface="Arial" pitchFamily="34" charset="0"/>
            </a:endParaRPr>
          </a:p>
          <a:p>
            <a:pPr>
              <a:buNone/>
            </a:pPr>
            <a:endParaRPr lang="tr-TR" sz="2000" dirty="0"/>
          </a:p>
        </p:txBody>
      </p:sp>
      <p:graphicFrame>
        <p:nvGraphicFramePr>
          <p:cNvPr id="5" name="20 İçerik Yer Tutucusu"/>
          <p:cNvGraphicFramePr>
            <a:graphicFrameLocks/>
          </p:cNvGraphicFramePr>
          <p:nvPr/>
        </p:nvGraphicFramePr>
        <p:xfrm>
          <a:off x="611560" y="764704"/>
          <a:ext cx="3517441" cy="2105955"/>
        </p:xfrm>
        <a:graphic>
          <a:graphicData uri="http://schemas.openxmlformats.org/drawingml/2006/table">
            <a:tbl>
              <a:tblPr firstRow="1">
                <a:tableStyleId>{08FB837D-C827-4EFA-A057-4D05807E0F7C}</a:tableStyleId>
              </a:tblPr>
              <a:tblGrid>
                <a:gridCol w="1477008"/>
                <a:gridCol w="1176337"/>
                <a:gridCol w="864096"/>
              </a:tblGrid>
              <a:tr h="348039">
                <a:tc>
                  <a:txBody>
                    <a:bodyPr/>
                    <a:lstStyle/>
                    <a:p>
                      <a:pPr algn="ctr">
                        <a:lnSpc>
                          <a:spcPct val="150000"/>
                        </a:lnSpc>
                        <a:spcAft>
                          <a:spcPts val="0"/>
                        </a:spcAft>
                      </a:pPr>
                      <a:r>
                        <a:rPr lang="tr-TR" sz="1600" dirty="0" err="1"/>
                        <a:t>per</a:t>
                      </a:r>
                      <a:r>
                        <a:rPr lang="tr-TR" sz="1600" dirty="0"/>
                        <a:t>_s_g_no</a:t>
                      </a:r>
                      <a:endParaRPr lang="tr-TR" sz="1800" b="1" dirty="0">
                        <a:solidFill>
                          <a:srgbClr val="C00000"/>
                        </a:solidFill>
                        <a:latin typeface="Arial" pitchFamily="34" charset="0"/>
                        <a:ea typeface="Calibri"/>
                        <a:cs typeface="Arial" pitchFamily="34" charset="0"/>
                      </a:endParaRPr>
                    </a:p>
                  </a:txBody>
                  <a:tcPr marL="44450" marR="44450" marT="0" marB="0"/>
                </a:tc>
                <a:tc>
                  <a:txBody>
                    <a:bodyPr/>
                    <a:lstStyle/>
                    <a:p>
                      <a:pPr algn="ctr">
                        <a:lnSpc>
                          <a:spcPct val="150000"/>
                        </a:lnSpc>
                        <a:spcAft>
                          <a:spcPts val="0"/>
                        </a:spcAft>
                      </a:pPr>
                      <a:r>
                        <a:rPr lang="tr-TR" sz="1600"/>
                        <a:t>proje_no</a:t>
                      </a:r>
                      <a:endParaRPr lang="tr-TR" sz="1800" b="1">
                        <a:solidFill>
                          <a:srgbClr val="C00000"/>
                        </a:solidFill>
                        <a:latin typeface="Arial" pitchFamily="34" charset="0"/>
                        <a:ea typeface="Calibri"/>
                        <a:cs typeface="Arial" pitchFamily="34" charset="0"/>
                      </a:endParaRPr>
                    </a:p>
                  </a:txBody>
                  <a:tcPr marL="44450" marR="44450" marT="0" marB="0"/>
                </a:tc>
                <a:tc>
                  <a:txBody>
                    <a:bodyPr/>
                    <a:lstStyle/>
                    <a:p>
                      <a:pPr algn="ctr">
                        <a:lnSpc>
                          <a:spcPct val="150000"/>
                        </a:lnSpc>
                        <a:spcAft>
                          <a:spcPts val="0"/>
                        </a:spcAft>
                      </a:pPr>
                      <a:r>
                        <a:rPr lang="tr-TR" sz="1600" dirty="0"/>
                        <a:t>saat</a:t>
                      </a:r>
                      <a:endParaRPr lang="tr-TR" sz="1800" b="1" dirty="0">
                        <a:solidFill>
                          <a:srgbClr val="C00000"/>
                        </a:solidFill>
                        <a:latin typeface="Arial" pitchFamily="34" charset="0"/>
                        <a:ea typeface="Calibri"/>
                        <a:cs typeface="Arial" pitchFamily="34" charset="0"/>
                      </a:endParaRPr>
                    </a:p>
                  </a:txBody>
                  <a:tcPr marL="44450" marR="44450" marT="0" marB="0"/>
                </a:tc>
              </a:tr>
              <a:tr h="348039">
                <a:tc>
                  <a:txBody>
                    <a:bodyPr/>
                    <a:lstStyle/>
                    <a:p>
                      <a:pPr algn="ctr">
                        <a:lnSpc>
                          <a:spcPct val="150000"/>
                        </a:lnSpc>
                        <a:spcAft>
                          <a:spcPts val="0"/>
                        </a:spcAft>
                      </a:pPr>
                      <a:r>
                        <a:rPr lang="tr-TR" sz="1400"/>
                        <a:t>274251</a:t>
                      </a:r>
                      <a:endParaRPr lang="tr-TR" sz="1600">
                        <a:latin typeface="Arial" pitchFamily="34" charset="0"/>
                        <a:ea typeface="Calibri"/>
                        <a:cs typeface="Arial" pitchFamily="34" charset="0"/>
                      </a:endParaRPr>
                    </a:p>
                  </a:txBody>
                  <a:tcPr marL="44450" marR="44450" marT="0" marB="0"/>
                </a:tc>
                <a:tc>
                  <a:txBody>
                    <a:bodyPr/>
                    <a:lstStyle/>
                    <a:p>
                      <a:pPr algn="ctr">
                        <a:lnSpc>
                          <a:spcPct val="150000"/>
                        </a:lnSpc>
                        <a:spcAft>
                          <a:spcPts val="0"/>
                        </a:spcAft>
                      </a:pPr>
                      <a:r>
                        <a:rPr lang="tr-TR" sz="1400" dirty="0"/>
                        <a:t>1</a:t>
                      </a:r>
                      <a:endParaRPr lang="tr-TR" sz="1600" dirty="0">
                        <a:latin typeface="Arial" pitchFamily="34" charset="0"/>
                        <a:ea typeface="Calibri"/>
                        <a:cs typeface="Arial" pitchFamily="34" charset="0"/>
                      </a:endParaRPr>
                    </a:p>
                  </a:txBody>
                  <a:tcPr marL="44450" marR="44450" marT="0" marB="0"/>
                </a:tc>
                <a:tc>
                  <a:txBody>
                    <a:bodyPr/>
                    <a:lstStyle/>
                    <a:p>
                      <a:pPr algn="ctr">
                        <a:lnSpc>
                          <a:spcPct val="150000"/>
                        </a:lnSpc>
                        <a:spcAft>
                          <a:spcPts val="0"/>
                        </a:spcAft>
                      </a:pPr>
                      <a:r>
                        <a:rPr lang="tr-TR" sz="1400"/>
                        <a:t>250</a:t>
                      </a:r>
                      <a:endParaRPr lang="tr-TR" sz="1600">
                        <a:latin typeface="Arial" pitchFamily="34" charset="0"/>
                        <a:ea typeface="Calibri"/>
                        <a:cs typeface="Arial" pitchFamily="34" charset="0"/>
                      </a:endParaRPr>
                    </a:p>
                  </a:txBody>
                  <a:tcPr marL="44450" marR="44450" marT="0" marB="0"/>
                </a:tc>
              </a:tr>
              <a:tr h="348039">
                <a:tc>
                  <a:txBody>
                    <a:bodyPr/>
                    <a:lstStyle/>
                    <a:p>
                      <a:pPr algn="ctr">
                        <a:lnSpc>
                          <a:spcPct val="150000"/>
                        </a:lnSpc>
                        <a:spcAft>
                          <a:spcPts val="0"/>
                        </a:spcAft>
                      </a:pPr>
                      <a:r>
                        <a:rPr lang="tr-TR" sz="1400"/>
                        <a:t>527241</a:t>
                      </a:r>
                      <a:endParaRPr lang="tr-TR" sz="1600">
                        <a:latin typeface="Arial" pitchFamily="34" charset="0"/>
                        <a:ea typeface="Calibri"/>
                        <a:cs typeface="Arial" pitchFamily="34" charset="0"/>
                      </a:endParaRPr>
                    </a:p>
                  </a:txBody>
                  <a:tcPr marL="44450" marR="44450" marT="0" marB="0"/>
                </a:tc>
                <a:tc>
                  <a:txBody>
                    <a:bodyPr/>
                    <a:lstStyle/>
                    <a:p>
                      <a:pPr algn="ctr">
                        <a:lnSpc>
                          <a:spcPct val="150000"/>
                        </a:lnSpc>
                        <a:spcAft>
                          <a:spcPts val="0"/>
                        </a:spcAft>
                      </a:pPr>
                      <a:r>
                        <a:rPr lang="tr-TR" sz="1400"/>
                        <a:t>2</a:t>
                      </a:r>
                      <a:endParaRPr lang="tr-TR" sz="1600">
                        <a:latin typeface="Arial" pitchFamily="34" charset="0"/>
                        <a:ea typeface="Calibri"/>
                        <a:cs typeface="Arial" pitchFamily="34" charset="0"/>
                      </a:endParaRPr>
                    </a:p>
                  </a:txBody>
                  <a:tcPr marL="44450" marR="44450" marT="0" marB="0"/>
                </a:tc>
                <a:tc>
                  <a:txBody>
                    <a:bodyPr/>
                    <a:lstStyle/>
                    <a:p>
                      <a:pPr algn="ctr">
                        <a:lnSpc>
                          <a:spcPct val="150000"/>
                        </a:lnSpc>
                        <a:spcAft>
                          <a:spcPts val="0"/>
                        </a:spcAft>
                      </a:pPr>
                      <a:r>
                        <a:rPr lang="tr-TR" sz="1400"/>
                        <a:t>350</a:t>
                      </a:r>
                      <a:endParaRPr lang="tr-TR" sz="1600">
                        <a:latin typeface="Arial" pitchFamily="34" charset="0"/>
                        <a:ea typeface="Calibri"/>
                        <a:cs typeface="Arial" pitchFamily="34" charset="0"/>
                      </a:endParaRPr>
                    </a:p>
                  </a:txBody>
                  <a:tcPr marL="44450" marR="44450" marT="0" marB="0"/>
                </a:tc>
              </a:tr>
              <a:tr h="348039">
                <a:tc>
                  <a:txBody>
                    <a:bodyPr/>
                    <a:lstStyle/>
                    <a:p>
                      <a:pPr algn="ctr">
                        <a:lnSpc>
                          <a:spcPct val="150000"/>
                        </a:lnSpc>
                        <a:spcAft>
                          <a:spcPts val="0"/>
                        </a:spcAft>
                      </a:pPr>
                      <a:r>
                        <a:rPr lang="tr-TR" sz="1400"/>
                        <a:t>527672</a:t>
                      </a:r>
                      <a:endParaRPr lang="tr-TR" sz="1600">
                        <a:latin typeface="Arial" pitchFamily="34" charset="0"/>
                        <a:ea typeface="Calibri"/>
                        <a:cs typeface="Arial" pitchFamily="34" charset="0"/>
                      </a:endParaRPr>
                    </a:p>
                  </a:txBody>
                  <a:tcPr marL="44450" marR="44450" marT="0" marB="0"/>
                </a:tc>
                <a:tc>
                  <a:txBody>
                    <a:bodyPr/>
                    <a:lstStyle/>
                    <a:p>
                      <a:pPr algn="ctr">
                        <a:lnSpc>
                          <a:spcPct val="150000"/>
                        </a:lnSpc>
                        <a:spcAft>
                          <a:spcPts val="0"/>
                        </a:spcAft>
                      </a:pPr>
                      <a:r>
                        <a:rPr lang="tr-TR" sz="1400"/>
                        <a:t>3</a:t>
                      </a:r>
                      <a:endParaRPr lang="tr-TR" sz="1600">
                        <a:latin typeface="Arial" pitchFamily="34" charset="0"/>
                        <a:ea typeface="Calibri"/>
                        <a:cs typeface="Arial" pitchFamily="34" charset="0"/>
                      </a:endParaRPr>
                    </a:p>
                  </a:txBody>
                  <a:tcPr marL="44450" marR="44450" marT="0" marB="0"/>
                </a:tc>
                <a:tc>
                  <a:txBody>
                    <a:bodyPr/>
                    <a:lstStyle/>
                    <a:p>
                      <a:pPr algn="ctr">
                        <a:lnSpc>
                          <a:spcPct val="150000"/>
                        </a:lnSpc>
                        <a:spcAft>
                          <a:spcPts val="0"/>
                        </a:spcAft>
                      </a:pPr>
                      <a:r>
                        <a:rPr lang="tr-TR" sz="1400"/>
                        <a:t>400</a:t>
                      </a:r>
                      <a:endParaRPr lang="tr-TR" sz="1600">
                        <a:latin typeface="Arial" pitchFamily="34" charset="0"/>
                        <a:ea typeface="Calibri"/>
                        <a:cs typeface="Arial" pitchFamily="34" charset="0"/>
                      </a:endParaRPr>
                    </a:p>
                  </a:txBody>
                  <a:tcPr marL="44450" marR="44450" marT="0" marB="0"/>
                </a:tc>
              </a:tr>
              <a:tr h="348039">
                <a:tc>
                  <a:txBody>
                    <a:bodyPr/>
                    <a:lstStyle/>
                    <a:p>
                      <a:pPr algn="ctr">
                        <a:lnSpc>
                          <a:spcPct val="150000"/>
                        </a:lnSpc>
                        <a:spcAft>
                          <a:spcPts val="0"/>
                        </a:spcAft>
                      </a:pPr>
                      <a:r>
                        <a:rPr lang="tr-TR" sz="1400"/>
                        <a:t>443211</a:t>
                      </a:r>
                      <a:endParaRPr lang="tr-TR" sz="1600">
                        <a:latin typeface="Arial" pitchFamily="34" charset="0"/>
                        <a:ea typeface="Calibri"/>
                        <a:cs typeface="Arial" pitchFamily="34" charset="0"/>
                      </a:endParaRPr>
                    </a:p>
                  </a:txBody>
                  <a:tcPr marL="44450" marR="44450" marT="0" marB="0"/>
                </a:tc>
                <a:tc>
                  <a:txBody>
                    <a:bodyPr/>
                    <a:lstStyle/>
                    <a:p>
                      <a:pPr algn="ctr">
                        <a:lnSpc>
                          <a:spcPct val="150000"/>
                        </a:lnSpc>
                        <a:spcAft>
                          <a:spcPts val="0"/>
                        </a:spcAft>
                      </a:pPr>
                      <a:r>
                        <a:rPr lang="tr-TR" sz="1400" dirty="0"/>
                        <a:t>5</a:t>
                      </a:r>
                      <a:endParaRPr lang="tr-TR" sz="1600" dirty="0">
                        <a:latin typeface="Arial" pitchFamily="34" charset="0"/>
                        <a:ea typeface="Calibri"/>
                        <a:cs typeface="Arial" pitchFamily="34" charset="0"/>
                      </a:endParaRPr>
                    </a:p>
                  </a:txBody>
                  <a:tcPr marL="44450" marR="44450" marT="0" marB="0"/>
                </a:tc>
                <a:tc>
                  <a:txBody>
                    <a:bodyPr/>
                    <a:lstStyle/>
                    <a:p>
                      <a:pPr algn="ctr">
                        <a:lnSpc>
                          <a:spcPct val="150000"/>
                        </a:lnSpc>
                        <a:spcAft>
                          <a:spcPts val="0"/>
                        </a:spcAft>
                      </a:pPr>
                      <a:r>
                        <a:rPr lang="tr-TR" sz="1400" dirty="0"/>
                        <a:t>300</a:t>
                      </a:r>
                      <a:endParaRPr lang="tr-TR" sz="1600" dirty="0">
                        <a:latin typeface="Arial" pitchFamily="34" charset="0"/>
                        <a:ea typeface="Calibri"/>
                        <a:cs typeface="Arial" pitchFamily="34" charset="0"/>
                      </a:endParaRPr>
                    </a:p>
                  </a:txBody>
                  <a:tcPr marL="44450" marR="44450" marT="0" marB="0"/>
                </a:tc>
              </a:tr>
              <a:tr h="348039">
                <a:tc>
                  <a:txBody>
                    <a:bodyPr/>
                    <a:lstStyle/>
                    <a:p>
                      <a:pPr algn="ctr">
                        <a:lnSpc>
                          <a:spcPct val="150000"/>
                        </a:lnSpc>
                        <a:spcAft>
                          <a:spcPts val="0"/>
                        </a:spcAft>
                      </a:pPr>
                      <a:r>
                        <a:rPr lang="tr-TR" sz="1400" dirty="0"/>
                        <a:t>527625</a:t>
                      </a:r>
                      <a:endParaRPr lang="tr-TR" sz="1600" dirty="0">
                        <a:latin typeface="Arial" pitchFamily="34" charset="0"/>
                        <a:ea typeface="Calibri"/>
                        <a:cs typeface="Arial" pitchFamily="34" charset="0"/>
                      </a:endParaRPr>
                    </a:p>
                  </a:txBody>
                  <a:tcPr marL="44450" marR="44450" marT="0" marB="0"/>
                </a:tc>
                <a:tc>
                  <a:txBody>
                    <a:bodyPr/>
                    <a:lstStyle/>
                    <a:p>
                      <a:pPr algn="ctr">
                        <a:lnSpc>
                          <a:spcPct val="150000"/>
                        </a:lnSpc>
                        <a:spcAft>
                          <a:spcPts val="0"/>
                        </a:spcAft>
                      </a:pPr>
                      <a:r>
                        <a:rPr lang="tr-TR" sz="1400"/>
                        <a:t>4</a:t>
                      </a:r>
                      <a:endParaRPr lang="tr-TR" sz="1600">
                        <a:latin typeface="Arial" pitchFamily="34" charset="0"/>
                        <a:ea typeface="Calibri"/>
                        <a:cs typeface="Arial" pitchFamily="34" charset="0"/>
                      </a:endParaRPr>
                    </a:p>
                  </a:txBody>
                  <a:tcPr marL="44450" marR="44450" marT="0" marB="0"/>
                </a:tc>
                <a:tc>
                  <a:txBody>
                    <a:bodyPr/>
                    <a:lstStyle/>
                    <a:p>
                      <a:pPr algn="ctr">
                        <a:lnSpc>
                          <a:spcPct val="150000"/>
                        </a:lnSpc>
                        <a:spcAft>
                          <a:spcPts val="0"/>
                        </a:spcAft>
                      </a:pPr>
                      <a:r>
                        <a:rPr lang="tr-TR" sz="1400" dirty="0"/>
                        <a:t>250</a:t>
                      </a:r>
                      <a:endParaRPr lang="tr-TR" sz="1600" dirty="0">
                        <a:latin typeface="Arial" pitchFamily="34" charset="0"/>
                        <a:ea typeface="Calibri"/>
                        <a:cs typeface="Arial" pitchFamily="34" charset="0"/>
                      </a:endParaRPr>
                    </a:p>
                  </a:txBody>
                  <a:tcPr marL="44450" marR="44450" marT="0" marB="0"/>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251520" y="332656"/>
            <a:ext cx="8640960" cy="6336704"/>
          </a:xfrm>
          <a:solidFill>
            <a:schemeClr val="bg1"/>
          </a:solidFill>
        </p:spPr>
        <p:txBody>
          <a:bodyPr>
            <a:noAutofit/>
          </a:bodyPr>
          <a:lstStyle/>
          <a:p>
            <a:pPr marL="0" lvl="0" indent="0" algn="just" fontAlgn="base">
              <a:spcBef>
                <a:spcPct val="0"/>
              </a:spcBef>
              <a:spcAft>
                <a:spcPct val="0"/>
              </a:spcAft>
              <a:buClrTx/>
              <a:buSzTx/>
              <a:buNone/>
            </a:pPr>
            <a:r>
              <a:rPr lang="tr-TR" sz="1800" dirty="0" smtClean="0">
                <a:latin typeface="Arial" pitchFamily="34" charset="0"/>
                <a:ea typeface="Calibri" pitchFamily="34" charset="0"/>
                <a:cs typeface="Arial" pitchFamily="34" charset="0"/>
              </a:rPr>
              <a:t>Buradaki içteki SELECT komutu parça, proje ve çalışma tabloları proje numaraları üzerde (proje numaraları bu tablolarda sıra ile </a:t>
            </a:r>
            <a:r>
              <a:rPr lang="tr-TR" sz="1800" dirty="0" err="1" smtClean="0">
                <a:latin typeface="Arial" pitchFamily="34" charset="0"/>
                <a:ea typeface="Calibri" pitchFamily="34" charset="0"/>
                <a:cs typeface="Arial" pitchFamily="34" charset="0"/>
              </a:rPr>
              <a:t>pr</a:t>
            </a:r>
            <a:r>
              <a:rPr lang="tr-TR" sz="1800" dirty="0" smtClean="0">
                <a:latin typeface="Arial" pitchFamily="34" charset="0"/>
                <a:ea typeface="Calibri" pitchFamily="34" charset="0"/>
                <a:cs typeface="Arial" pitchFamily="34" charset="0"/>
              </a:rPr>
              <a:t>_no, </a:t>
            </a:r>
            <a:r>
              <a:rPr lang="tr-TR" sz="1800" dirty="0" err="1" smtClean="0">
                <a:latin typeface="Arial" pitchFamily="34" charset="0"/>
                <a:ea typeface="Calibri" pitchFamily="34" charset="0"/>
                <a:cs typeface="Arial" pitchFamily="34" charset="0"/>
              </a:rPr>
              <a:t>proj</a:t>
            </a:r>
            <a:r>
              <a:rPr lang="tr-TR" sz="1800" dirty="0" smtClean="0">
                <a:latin typeface="Arial" pitchFamily="34" charset="0"/>
                <a:ea typeface="Calibri" pitchFamily="34" charset="0"/>
                <a:cs typeface="Arial" pitchFamily="34" charset="0"/>
              </a:rPr>
              <a:t>_no ve proje_no adı ile yer almaktadır) birleştirerek elde edilen genişletilmiş tablodan sadece parça </a:t>
            </a:r>
            <a:r>
              <a:rPr lang="tr-TR" sz="1800" dirty="0" err="1" smtClean="0">
                <a:latin typeface="Arial" pitchFamily="34" charset="0"/>
                <a:ea typeface="Calibri" pitchFamily="34" charset="0"/>
                <a:cs typeface="Arial" pitchFamily="34" charset="0"/>
              </a:rPr>
              <a:t>no’su</a:t>
            </a:r>
            <a:r>
              <a:rPr lang="tr-TR" sz="1800" dirty="0" smtClean="0">
                <a:latin typeface="Arial" pitchFamily="34" charset="0"/>
                <a:ea typeface="Calibri" pitchFamily="34" charset="0"/>
                <a:cs typeface="Arial" pitchFamily="34" charset="0"/>
              </a:rPr>
              <a:t> 24 olan satırdaki personel sosyal güvenlik numaraları (pers_s_g_no) çıkarmakta ve sonuçta yukarıdaki örnek data için;</a:t>
            </a:r>
          </a:p>
          <a:p>
            <a:pPr marL="0" lvl="0" indent="0" algn="just" fontAlgn="base">
              <a:spcBef>
                <a:spcPct val="0"/>
              </a:spcBef>
              <a:spcAft>
                <a:spcPct val="0"/>
              </a:spcAft>
              <a:buClrTx/>
              <a:buSzTx/>
              <a:buNone/>
            </a:pPr>
            <a:endParaRPr lang="tr-TR" sz="80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tr-TR" sz="2000" b="1" dirty="0" err="1" smtClean="0">
                <a:latin typeface="Arial" pitchFamily="34" charset="0"/>
                <a:ea typeface="Calibri" pitchFamily="34" charset="0"/>
                <a:cs typeface="Arial" pitchFamily="34" charset="0"/>
              </a:rPr>
              <a:t>per</a:t>
            </a:r>
            <a:r>
              <a:rPr lang="tr-TR" sz="2000" b="1" dirty="0" smtClean="0">
                <a:latin typeface="Arial" pitchFamily="34" charset="0"/>
                <a:ea typeface="Calibri" pitchFamily="34" charset="0"/>
                <a:cs typeface="Arial" pitchFamily="34" charset="0"/>
              </a:rPr>
              <a:t>_s_g_no </a:t>
            </a:r>
            <a:endParaRPr lang="tr-TR" sz="2000" b="1"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tr-TR" sz="2000" b="1" dirty="0" smtClean="0">
                <a:latin typeface="Arial" pitchFamily="34" charset="0"/>
                <a:ea typeface="Calibri" pitchFamily="34" charset="0"/>
                <a:cs typeface="Arial" pitchFamily="34" charset="0"/>
              </a:rPr>
              <a:t>----------------</a:t>
            </a:r>
            <a:endParaRPr lang="tr-TR" sz="2000" b="1"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tr-TR" sz="2000" dirty="0" smtClean="0">
                <a:latin typeface="Arial" pitchFamily="34" charset="0"/>
                <a:ea typeface="Calibri" pitchFamily="34" charset="0"/>
                <a:cs typeface="Arial" pitchFamily="34" charset="0"/>
              </a:rPr>
              <a:t>527241</a:t>
            </a:r>
            <a:endParaRPr lang="tr-TR" sz="200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tr-TR" sz="2000" dirty="0" smtClean="0">
                <a:latin typeface="Arial" pitchFamily="34" charset="0"/>
                <a:ea typeface="Calibri" pitchFamily="34" charset="0"/>
                <a:cs typeface="Arial" pitchFamily="34" charset="0"/>
              </a:rPr>
              <a:t>527625</a:t>
            </a:r>
            <a:endParaRPr lang="tr-TR" sz="2000" dirty="0" smtClean="0">
              <a:latin typeface="Arial" pitchFamily="34" charset="0"/>
              <a:cs typeface="Arial" pitchFamily="34" charset="0"/>
            </a:endParaRPr>
          </a:p>
          <a:p>
            <a:pPr marL="0" lvl="0" indent="0" algn="just" eaLnBrk="0" fontAlgn="base" hangingPunct="0">
              <a:spcBef>
                <a:spcPct val="0"/>
              </a:spcBef>
              <a:spcAft>
                <a:spcPct val="0"/>
              </a:spcAft>
              <a:buClrTx/>
              <a:buSzTx/>
              <a:buNone/>
            </a:pPr>
            <a:r>
              <a:rPr lang="tr-TR" sz="1800" dirty="0" smtClean="0">
                <a:latin typeface="Arial" pitchFamily="34" charset="0"/>
                <a:ea typeface="Calibri" pitchFamily="34" charset="0"/>
                <a:cs typeface="Arial" pitchFamily="34" charset="0"/>
              </a:rPr>
              <a:t>değerleri elde etmektedir.</a:t>
            </a:r>
          </a:p>
          <a:p>
            <a:pPr marL="0" lvl="0" indent="0" algn="just" eaLnBrk="0" fontAlgn="base" hangingPunct="0">
              <a:spcBef>
                <a:spcPct val="0"/>
              </a:spcBef>
              <a:spcAft>
                <a:spcPct val="0"/>
              </a:spcAft>
              <a:buClrTx/>
              <a:buSzTx/>
              <a:buNone/>
            </a:pPr>
            <a:endParaRPr lang="tr-TR" sz="800" dirty="0" smtClean="0">
              <a:latin typeface="Arial" pitchFamily="34" charset="0"/>
              <a:cs typeface="Arial" pitchFamily="34" charset="0"/>
            </a:endParaRPr>
          </a:p>
          <a:p>
            <a:pPr marL="0" lvl="0" indent="0" algn="just" eaLnBrk="0" fontAlgn="base" hangingPunct="0">
              <a:spcBef>
                <a:spcPct val="0"/>
              </a:spcBef>
              <a:spcAft>
                <a:spcPct val="0"/>
              </a:spcAft>
              <a:buClrTx/>
              <a:buSzTx/>
              <a:buNone/>
            </a:pPr>
            <a:r>
              <a:rPr lang="tr-TR" sz="1800" dirty="0" smtClean="0">
                <a:latin typeface="Arial" pitchFamily="34" charset="0"/>
                <a:ea typeface="Calibri" pitchFamily="34" charset="0"/>
                <a:cs typeface="Arial" pitchFamily="34" charset="0"/>
              </a:rPr>
              <a:t>Dış SELECT komutu ise, personel tablosundan bu sosyal güvenlik numaralara sahip personel aşağıdaki tabloda görüldüğü gibi listelenecektir:</a:t>
            </a:r>
          </a:p>
          <a:p>
            <a:pPr marL="0" lvl="0" indent="0" algn="just" eaLnBrk="0" fontAlgn="base" hangingPunct="0">
              <a:spcBef>
                <a:spcPct val="0"/>
              </a:spcBef>
              <a:spcAft>
                <a:spcPct val="0"/>
              </a:spcAft>
              <a:buClrTx/>
              <a:buSzTx/>
              <a:buNone/>
            </a:pPr>
            <a:endParaRPr lang="tr-TR" sz="1800" dirty="0" smtClean="0">
              <a:latin typeface="Arial" pitchFamily="34" charset="0"/>
              <a:cs typeface="Arial" pitchFamily="34" charset="0"/>
            </a:endParaRPr>
          </a:p>
          <a:p>
            <a:pPr marL="0" lvl="0" indent="0" algn="just" eaLnBrk="0" fontAlgn="base" hangingPunct="0">
              <a:spcBef>
                <a:spcPct val="0"/>
              </a:spcBef>
              <a:spcAft>
                <a:spcPct val="0"/>
              </a:spcAft>
              <a:buClrTx/>
              <a:buSzTx/>
              <a:buNone/>
            </a:pPr>
            <a:r>
              <a:rPr lang="tr-TR" sz="2000" dirty="0" smtClean="0">
                <a:latin typeface="Arial" pitchFamily="34" charset="0"/>
                <a:ea typeface="Calibri" pitchFamily="34" charset="0"/>
                <a:cs typeface="Arial" pitchFamily="34" charset="0"/>
              </a:rPr>
              <a:t>sicil </a:t>
            </a:r>
            <a:r>
              <a:rPr lang="tr-TR" sz="2000" dirty="0" err="1" smtClean="0">
                <a:latin typeface="Arial" pitchFamily="34" charset="0"/>
                <a:ea typeface="Calibri" pitchFamily="34" charset="0"/>
                <a:cs typeface="Arial" pitchFamily="34" charset="0"/>
              </a:rPr>
              <a:t>sosy</a:t>
            </a:r>
            <a:r>
              <a:rPr lang="tr-TR" sz="2000" dirty="0" smtClean="0">
                <a:latin typeface="Arial" pitchFamily="34" charset="0"/>
                <a:ea typeface="Calibri" pitchFamily="34" charset="0"/>
                <a:cs typeface="Arial" pitchFamily="34" charset="0"/>
              </a:rPr>
              <a:t>_g_no	  	 ad	    soyad          </a:t>
            </a:r>
            <a:r>
              <a:rPr lang="tr-TR" sz="2000" dirty="0" err="1" smtClean="0">
                <a:latin typeface="Arial" pitchFamily="34" charset="0"/>
                <a:ea typeface="Calibri" pitchFamily="34" charset="0"/>
                <a:cs typeface="Arial" pitchFamily="34" charset="0"/>
              </a:rPr>
              <a:t>dog</a:t>
            </a:r>
            <a:r>
              <a:rPr lang="tr-TR" sz="2000" dirty="0" smtClean="0">
                <a:latin typeface="Arial" pitchFamily="34" charset="0"/>
                <a:ea typeface="Calibri" pitchFamily="34" charset="0"/>
                <a:cs typeface="Arial" pitchFamily="34" charset="0"/>
              </a:rPr>
              <a:t>_tar	         bol_no</a:t>
            </a:r>
            <a:endParaRPr lang="tr-TR" sz="2000" dirty="0" smtClean="0">
              <a:latin typeface="Arial" pitchFamily="34" charset="0"/>
              <a:cs typeface="Arial" pitchFamily="34" charset="0"/>
            </a:endParaRPr>
          </a:p>
          <a:p>
            <a:pPr marL="0" lvl="0" indent="0" algn="just" eaLnBrk="0" fontAlgn="base" hangingPunct="0">
              <a:spcBef>
                <a:spcPct val="0"/>
              </a:spcBef>
              <a:spcAft>
                <a:spcPct val="0"/>
              </a:spcAft>
              <a:buClrTx/>
              <a:buSzTx/>
              <a:buNone/>
            </a:pPr>
            <a:r>
              <a:rPr lang="tr-TR" sz="2000" dirty="0" smtClean="0">
                <a:latin typeface="Arial" pitchFamily="34" charset="0"/>
                <a:ea typeface="Calibri" pitchFamily="34" charset="0"/>
                <a:cs typeface="Arial" pitchFamily="34" charset="0"/>
              </a:rPr>
              <a:t>--------------------	    	-----   	   ---------         -----------	          -------</a:t>
            </a:r>
            <a:endParaRPr lang="tr-TR" sz="2000" dirty="0" smtClean="0">
              <a:latin typeface="Arial" pitchFamily="34" charset="0"/>
              <a:cs typeface="Arial" pitchFamily="34" charset="0"/>
            </a:endParaRPr>
          </a:p>
          <a:p>
            <a:pPr marL="0" lvl="0" indent="0" algn="just" eaLnBrk="0" fontAlgn="base" hangingPunct="0">
              <a:spcBef>
                <a:spcPct val="0"/>
              </a:spcBef>
              <a:spcAft>
                <a:spcPct val="0"/>
              </a:spcAft>
              <a:buClrTx/>
              <a:buSzTx/>
              <a:buNone/>
            </a:pPr>
            <a:r>
              <a:rPr lang="tr-TR" sz="2000" dirty="0" smtClean="0">
                <a:latin typeface="Arial" pitchFamily="34" charset="0"/>
                <a:ea typeface="Calibri" pitchFamily="34" charset="0"/>
                <a:cs typeface="Arial" pitchFamily="34" charset="0"/>
              </a:rPr>
              <a:t>247	               	Hasan     Okan           04/07/62               4</a:t>
            </a:r>
            <a:endParaRPr lang="tr-TR" sz="2000" dirty="0" smtClean="0">
              <a:latin typeface="Arial" pitchFamily="34" charset="0"/>
              <a:cs typeface="Arial" pitchFamily="34" charset="0"/>
            </a:endParaRPr>
          </a:p>
          <a:p>
            <a:pPr marL="0" lvl="0" indent="0" algn="just" eaLnBrk="0" fontAlgn="base" hangingPunct="0">
              <a:spcBef>
                <a:spcPct val="0"/>
              </a:spcBef>
              <a:spcAft>
                <a:spcPct val="0"/>
              </a:spcAft>
              <a:buClrTx/>
              <a:buSzTx/>
              <a:buNone/>
            </a:pPr>
            <a:r>
              <a:rPr lang="tr-TR" sz="2000" dirty="0" smtClean="0">
                <a:latin typeface="Arial" pitchFamily="34" charset="0"/>
                <a:ea typeface="Calibri" pitchFamily="34" charset="0"/>
                <a:cs typeface="Arial" pitchFamily="34" charset="0"/>
              </a:rPr>
              <a:t>1148                		Mert        Caner          04/08/70               5</a:t>
            </a:r>
          </a:p>
          <a:p>
            <a:pPr marL="0" lvl="0" indent="0" algn="just" eaLnBrk="0" fontAlgn="base" hangingPunct="0">
              <a:spcBef>
                <a:spcPct val="0"/>
              </a:spcBef>
              <a:spcAft>
                <a:spcPct val="0"/>
              </a:spcAft>
              <a:buClrTx/>
              <a:buSzTx/>
              <a:buNone/>
            </a:pPr>
            <a:endParaRPr lang="tr-TR" sz="800" dirty="0" smtClean="0">
              <a:latin typeface="Arial" pitchFamily="34" charset="0"/>
              <a:cs typeface="Arial" pitchFamily="34" charset="0"/>
            </a:endParaRPr>
          </a:p>
          <a:p>
            <a:pPr marL="0" lvl="0" indent="0" algn="just" eaLnBrk="0" fontAlgn="base" hangingPunct="0">
              <a:spcBef>
                <a:spcPct val="0"/>
              </a:spcBef>
              <a:spcAft>
                <a:spcPct val="0"/>
              </a:spcAft>
              <a:buClrTx/>
              <a:buSzTx/>
              <a:buNone/>
            </a:pPr>
            <a:r>
              <a:rPr lang="tr-TR" sz="1800" dirty="0" smtClean="0">
                <a:latin typeface="Arial" pitchFamily="34" charset="0"/>
                <a:ea typeface="Calibri" pitchFamily="34" charset="0"/>
                <a:cs typeface="Arial" pitchFamily="34" charset="0"/>
              </a:rPr>
              <a:t>Benzer şekilde aşağıdaki sorunun çözümü de iç içe SELECT komutları ile gerçekleştirilebilir.</a:t>
            </a:r>
            <a:endParaRPr lang="tr-TR" sz="1800" dirty="0" smtClean="0">
              <a:latin typeface="Arial" pitchFamily="34" charset="0"/>
              <a:cs typeface="Arial" pitchFamily="34" charset="0"/>
            </a:endParaRPr>
          </a:p>
          <a:p>
            <a:endParaRPr lang="tr-TR" sz="2000" dirty="0">
              <a:latin typeface="Arial" pitchFamily="34" charset="0"/>
              <a:cs typeface="Arial" pitchFamily="34" charset="0"/>
            </a:endParaRPr>
          </a:p>
        </p:txBody>
      </p:sp>
      <p:sp>
        <p:nvSpPr>
          <p:cNvPr id="76801" name="Rectangle 1"/>
          <p:cNvSpPr>
            <a:spLocks noChangeArrowheads="1"/>
          </p:cNvSpPr>
          <p:nvPr/>
        </p:nvSpPr>
        <p:spPr bwMode="auto">
          <a:xfrm>
            <a:off x="4479634"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251520" y="332656"/>
            <a:ext cx="8640960" cy="6264696"/>
          </a:xfrm>
          <a:solidFill>
            <a:schemeClr val="bg1"/>
          </a:solidFill>
        </p:spPr>
        <p:txBody>
          <a:bodyPr>
            <a:normAutofit/>
          </a:bodyPr>
          <a:lstStyle/>
          <a:p>
            <a:pPr marL="0" lvl="0" indent="449263" fontAlgn="base">
              <a:spcBef>
                <a:spcPct val="0"/>
              </a:spcBef>
              <a:spcAft>
                <a:spcPct val="0"/>
              </a:spcAft>
              <a:buClrTx/>
              <a:buSzTx/>
              <a:buNone/>
            </a:pPr>
            <a:r>
              <a:rPr lang="tr-TR" sz="2000" b="1" dirty="0" smtClean="0">
                <a:solidFill>
                  <a:srgbClr val="C00000"/>
                </a:solidFill>
                <a:latin typeface="Arial" pitchFamily="34" charset="0"/>
                <a:ea typeface="Calibri" pitchFamily="34" charset="0"/>
                <a:cs typeface="Arial" pitchFamily="34" charset="0"/>
              </a:rPr>
              <a:t>Örnek:</a:t>
            </a:r>
            <a:r>
              <a:rPr lang="tr-TR" sz="2000" dirty="0" smtClean="0">
                <a:solidFill>
                  <a:srgbClr val="C00000"/>
                </a:solidFill>
                <a:latin typeface="Arial" pitchFamily="34" charset="0"/>
                <a:ea typeface="Calibri" pitchFamily="34" charset="0"/>
                <a:cs typeface="Arial" pitchFamily="34" charset="0"/>
              </a:rPr>
              <a:t> </a:t>
            </a:r>
            <a:r>
              <a:rPr lang="tr-TR" sz="2000" dirty="0" smtClean="0">
                <a:latin typeface="Arial" pitchFamily="34" charset="0"/>
                <a:ea typeface="Calibri" pitchFamily="34" charset="0"/>
                <a:cs typeface="Arial" pitchFamily="34" charset="0"/>
              </a:rPr>
              <a:t>Fatih’te oturan personel çalıştığı projeler adları ve yerleri listeleyin.</a:t>
            </a:r>
          </a:p>
          <a:p>
            <a:pPr marL="0" lvl="0" indent="449263" fontAlgn="base">
              <a:spcBef>
                <a:spcPct val="0"/>
              </a:spcBef>
              <a:spcAft>
                <a:spcPct val="0"/>
              </a:spcAft>
              <a:buClrTx/>
              <a:buSzTx/>
              <a:buNone/>
            </a:pPr>
            <a:endParaRPr lang="tr-TR" sz="8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sz="2000" dirty="0" smtClean="0">
                <a:solidFill>
                  <a:srgbClr val="0000FF"/>
                </a:solidFill>
                <a:latin typeface="Courier New" pitchFamily="49" charset="0"/>
                <a:ea typeface="Calibri" pitchFamily="34" charset="0"/>
                <a:cs typeface="Courier New" pitchFamily="49" charset="0"/>
              </a:rPr>
              <a:t>SELECT</a:t>
            </a:r>
            <a:r>
              <a:rPr lang="tr-TR" sz="2000" dirty="0" smtClean="0">
                <a:latin typeface="Courier New" pitchFamily="49" charset="0"/>
                <a:ea typeface="Calibri" pitchFamily="34" charset="0"/>
                <a:cs typeface="Courier New" pitchFamily="49" charset="0"/>
              </a:rPr>
              <a:t> proje_ad</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yer </a:t>
            </a:r>
            <a:r>
              <a:rPr lang="tr-TR" sz="2000" dirty="0" smtClean="0">
                <a:solidFill>
                  <a:srgbClr val="0000FF"/>
                </a:solidFill>
                <a:latin typeface="Courier New" pitchFamily="49" charset="0"/>
                <a:ea typeface="Calibri" pitchFamily="34" charset="0"/>
                <a:cs typeface="Courier New" pitchFamily="49" charset="0"/>
              </a:rPr>
              <a:t>FROM</a:t>
            </a:r>
            <a:r>
              <a:rPr lang="tr-TR" sz="2000" dirty="0" smtClean="0">
                <a:latin typeface="Courier New" pitchFamily="49" charset="0"/>
                <a:ea typeface="Calibri" pitchFamily="34" charset="0"/>
                <a:cs typeface="Courier New" pitchFamily="49" charset="0"/>
              </a:rPr>
              <a:t> Proje </a:t>
            </a:r>
            <a:r>
              <a:rPr lang="tr-TR" sz="2000" dirty="0" smtClean="0">
                <a:solidFill>
                  <a:srgbClr val="0000FF"/>
                </a:solidFill>
                <a:latin typeface="Courier New" pitchFamily="49" charset="0"/>
                <a:ea typeface="Calibri" pitchFamily="34" charset="0"/>
                <a:cs typeface="Courier New" pitchFamily="49" charset="0"/>
              </a:rPr>
              <a:t>WHERE</a:t>
            </a:r>
            <a:r>
              <a:rPr lang="tr-TR" sz="2000" dirty="0" smtClean="0">
                <a:latin typeface="Courier New" pitchFamily="49" charset="0"/>
                <a:ea typeface="Calibri" pitchFamily="34" charset="0"/>
                <a:cs typeface="Courier New" pitchFamily="49" charset="0"/>
              </a:rPr>
              <a:t> </a:t>
            </a:r>
            <a:r>
              <a:rPr lang="tr-TR" sz="2000" dirty="0" err="1" smtClean="0">
                <a:latin typeface="Courier New" pitchFamily="49" charset="0"/>
                <a:ea typeface="Calibri" pitchFamily="34" charset="0"/>
                <a:cs typeface="Courier New" pitchFamily="49" charset="0"/>
              </a:rPr>
              <a:t>bl</a:t>
            </a:r>
            <a:r>
              <a:rPr lang="tr-TR" sz="2000" dirty="0" smtClean="0">
                <a:latin typeface="Courier New" pitchFamily="49" charset="0"/>
                <a:ea typeface="Calibri" pitchFamily="34" charset="0"/>
                <a:cs typeface="Courier New" pitchFamily="49" charset="0"/>
              </a:rPr>
              <a:t>_no </a:t>
            </a:r>
            <a:r>
              <a:rPr lang="tr-TR" sz="2000" dirty="0" smtClean="0">
                <a:solidFill>
                  <a:srgbClr val="808080"/>
                </a:solidFill>
                <a:latin typeface="Courier New" pitchFamily="49" charset="0"/>
                <a:ea typeface="Calibri" pitchFamily="34" charset="0"/>
                <a:cs typeface="Courier New" pitchFamily="49" charset="0"/>
              </a:rPr>
              <a:t>in(</a:t>
            </a:r>
            <a:r>
              <a:rPr lang="tr-TR" sz="2000" dirty="0" smtClean="0">
                <a:solidFill>
                  <a:srgbClr val="0000FF"/>
                </a:solidFill>
                <a:latin typeface="Courier New" pitchFamily="49" charset="0"/>
                <a:ea typeface="Calibri" pitchFamily="34" charset="0"/>
                <a:cs typeface="Courier New" pitchFamily="49" charset="0"/>
              </a:rPr>
              <a:t>select</a:t>
            </a:r>
            <a:r>
              <a:rPr lang="tr-TR" sz="2000" dirty="0" smtClean="0">
                <a:latin typeface="Courier New" pitchFamily="49" charset="0"/>
                <a:ea typeface="Calibri" pitchFamily="34" charset="0"/>
                <a:cs typeface="Courier New" pitchFamily="49" charset="0"/>
              </a:rPr>
              <a:t> bol_no </a:t>
            </a:r>
            <a:r>
              <a:rPr lang="tr-TR" sz="2000" dirty="0" smtClean="0">
                <a:solidFill>
                  <a:srgbClr val="0000FF"/>
                </a:solidFill>
                <a:latin typeface="Courier New" pitchFamily="49" charset="0"/>
                <a:ea typeface="Calibri" pitchFamily="34" charset="0"/>
                <a:cs typeface="Courier New" pitchFamily="49" charset="0"/>
              </a:rPr>
              <a:t>from</a:t>
            </a:r>
            <a:r>
              <a:rPr lang="tr-TR" sz="2000" dirty="0" smtClean="0">
                <a:latin typeface="Courier New" pitchFamily="49" charset="0"/>
                <a:ea typeface="Calibri" pitchFamily="34" charset="0"/>
                <a:cs typeface="Courier New" pitchFamily="49" charset="0"/>
              </a:rPr>
              <a:t> Personel </a:t>
            </a:r>
            <a:r>
              <a:rPr lang="tr-TR" sz="2000" dirty="0" smtClean="0">
                <a:solidFill>
                  <a:srgbClr val="0000FF"/>
                </a:solidFill>
                <a:latin typeface="Courier New" pitchFamily="49" charset="0"/>
                <a:ea typeface="Calibri" pitchFamily="34" charset="0"/>
                <a:cs typeface="Courier New" pitchFamily="49" charset="0"/>
              </a:rPr>
              <a:t>where</a:t>
            </a:r>
            <a:r>
              <a:rPr lang="tr-TR" sz="2000" dirty="0" smtClean="0">
                <a:latin typeface="Courier New" pitchFamily="49" charset="0"/>
                <a:ea typeface="Calibri" pitchFamily="34" charset="0"/>
                <a:cs typeface="Courier New" pitchFamily="49" charset="0"/>
              </a:rPr>
              <a:t> adres </a:t>
            </a:r>
            <a:r>
              <a:rPr lang="tr-TR" sz="2000" dirty="0" smtClean="0">
                <a:solidFill>
                  <a:srgbClr val="808080"/>
                </a:solidFill>
                <a:latin typeface="Courier New" pitchFamily="49" charset="0"/>
                <a:ea typeface="Calibri" pitchFamily="34" charset="0"/>
                <a:cs typeface="Courier New" pitchFamily="49" charset="0"/>
              </a:rPr>
              <a:t>LIKE</a:t>
            </a:r>
            <a:r>
              <a:rPr lang="tr-TR" sz="2000" dirty="0" smtClean="0">
                <a:latin typeface="Courier New" pitchFamily="49" charset="0"/>
                <a:ea typeface="Calibri" pitchFamily="34" charset="0"/>
                <a:cs typeface="Courier New" pitchFamily="49" charset="0"/>
              </a:rPr>
              <a:t> </a:t>
            </a:r>
            <a:r>
              <a:rPr lang="tr-TR" sz="2000" dirty="0" smtClean="0">
                <a:solidFill>
                  <a:srgbClr val="FF0000"/>
                </a:solidFill>
                <a:latin typeface="Courier New" pitchFamily="49" charset="0"/>
                <a:ea typeface="Calibri" pitchFamily="34" charset="0"/>
                <a:cs typeface="Courier New" pitchFamily="49" charset="0"/>
              </a:rPr>
              <a:t>'%Fatih%'</a:t>
            </a:r>
            <a:r>
              <a:rPr lang="tr-TR" sz="2000" dirty="0" smtClean="0">
                <a:solidFill>
                  <a:srgbClr val="808080"/>
                </a:solidFill>
                <a:latin typeface="Courier New" pitchFamily="49" charset="0"/>
                <a:ea typeface="Calibri" pitchFamily="34" charset="0"/>
                <a:cs typeface="Courier New" pitchFamily="49" charset="0"/>
              </a:rPr>
              <a:t>);</a:t>
            </a:r>
          </a:p>
          <a:p>
            <a:pPr marL="0" lvl="0" indent="449263" eaLnBrk="0" fontAlgn="base" hangingPunct="0">
              <a:spcBef>
                <a:spcPct val="0"/>
              </a:spcBef>
              <a:spcAft>
                <a:spcPct val="0"/>
              </a:spcAft>
              <a:buClrTx/>
              <a:buSzTx/>
              <a:buNone/>
            </a:pPr>
            <a:r>
              <a:rPr lang="tr-TR" sz="2000" dirty="0" err="1" smtClean="0">
                <a:latin typeface="Arial" pitchFamily="34" charset="0"/>
                <a:cs typeface="Arial" pitchFamily="34" charset="0"/>
              </a:rPr>
              <a:t>proj</a:t>
            </a:r>
            <a:r>
              <a:rPr lang="tr-TR" sz="2000" dirty="0" smtClean="0">
                <a:latin typeface="Arial" pitchFamily="34" charset="0"/>
                <a:cs typeface="Arial" pitchFamily="34" charset="0"/>
              </a:rPr>
              <a:t>_ad	  yer</a:t>
            </a:r>
          </a:p>
          <a:p>
            <a:pPr>
              <a:buNone/>
            </a:pPr>
            <a:r>
              <a:rPr lang="tr-TR" sz="2000" dirty="0" smtClean="0">
                <a:latin typeface="Arial" pitchFamily="34" charset="0"/>
                <a:cs typeface="Arial" pitchFamily="34" charset="0"/>
              </a:rPr>
              <a:t>	-----------         -----------</a:t>
            </a:r>
          </a:p>
          <a:p>
            <a:pPr>
              <a:buNone/>
            </a:pPr>
            <a:r>
              <a:rPr lang="tr-TR" sz="2000" dirty="0" smtClean="0">
                <a:latin typeface="Arial" pitchFamily="34" charset="0"/>
                <a:cs typeface="Arial" pitchFamily="34" charset="0"/>
              </a:rPr>
              <a:t>	1		 İstanbul</a:t>
            </a:r>
          </a:p>
          <a:p>
            <a:pPr>
              <a:buNone/>
            </a:pPr>
            <a:r>
              <a:rPr lang="tr-TR" sz="2000" dirty="0" smtClean="0">
                <a:latin typeface="Arial" pitchFamily="34" charset="0"/>
                <a:cs typeface="Arial" pitchFamily="34" charset="0"/>
              </a:rPr>
              <a:t>	3		 Ankara </a:t>
            </a:r>
          </a:p>
          <a:p>
            <a:pPr>
              <a:buNone/>
            </a:pPr>
            <a:r>
              <a:rPr lang="tr-TR" sz="800" dirty="0" smtClean="0"/>
              <a:t>     </a:t>
            </a:r>
          </a:p>
          <a:p>
            <a:pPr>
              <a:buNone/>
            </a:pPr>
            <a:r>
              <a:rPr lang="tr-TR" sz="2000" dirty="0" smtClean="0">
                <a:latin typeface="Arial" pitchFamily="34" charset="0"/>
                <a:ea typeface="Calibri" pitchFamily="34" charset="0"/>
                <a:cs typeface="Arial" pitchFamily="34" charset="0"/>
              </a:rPr>
              <a:t>çıktısı elde edilecektir.</a:t>
            </a:r>
          </a:p>
          <a:p>
            <a:pPr marL="0" lvl="0" indent="449263" eaLnBrk="0" fontAlgn="base" hangingPunct="0">
              <a:spcBef>
                <a:spcPct val="0"/>
              </a:spcBef>
              <a:spcAft>
                <a:spcPct val="0"/>
              </a:spcAft>
              <a:buClrTx/>
              <a:buSzTx/>
              <a:buNone/>
            </a:pPr>
            <a:r>
              <a:rPr lang="tr-TR" sz="2000" b="1" dirty="0" smtClean="0">
                <a:solidFill>
                  <a:srgbClr val="C00000"/>
                </a:solidFill>
                <a:latin typeface="Arial" pitchFamily="34" charset="0"/>
                <a:ea typeface="Calibri" pitchFamily="34" charset="0"/>
                <a:cs typeface="Arial" pitchFamily="34" charset="0"/>
              </a:rPr>
              <a:t>Örnek:</a:t>
            </a:r>
            <a:r>
              <a:rPr lang="tr-TR" sz="2000" dirty="0" smtClean="0">
                <a:solidFill>
                  <a:srgbClr val="C00000"/>
                </a:solidFill>
                <a:latin typeface="Arial" pitchFamily="34" charset="0"/>
                <a:ea typeface="Calibri" pitchFamily="34" charset="0"/>
                <a:cs typeface="Arial" pitchFamily="34" charset="0"/>
              </a:rPr>
              <a:t> </a:t>
            </a:r>
            <a:r>
              <a:rPr lang="tr-TR" sz="2000" dirty="0" smtClean="0">
                <a:latin typeface="Arial" pitchFamily="34" charset="0"/>
                <a:ea typeface="Calibri" pitchFamily="34" charset="0"/>
                <a:cs typeface="Arial" pitchFamily="34" charset="0"/>
              </a:rPr>
              <a:t>Adı Betül olan öğrencinin hangi derslerden sınava girdiğini bulan sorgu ve çıktısını yazınız. . (Okul projesi)</a:t>
            </a: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sz="2000" dirty="0" smtClean="0">
                <a:solidFill>
                  <a:srgbClr val="0000FF"/>
                </a:solidFill>
                <a:latin typeface="Courier New" pitchFamily="49" charset="0"/>
                <a:ea typeface="Calibri" pitchFamily="34" charset="0"/>
                <a:cs typeface="Courier New" pitchFamily="49" charset="0"/>
              </a:rPr>
              <a:t>select</a:t>
            </a:r>
            <a:r>
              <a:rPr lang="tr-TR" sz="2000" dirty="0" smtClean="0">
                <a:latin typeface="Courier New" pitchFamily="49" charset="0"/>
                <a:ea typeface="Calibri" pitchFamily="34" charset="0"/>
                <a:cs typeface="Courier New" pitchFamily="49" charset="0"/>
              </a:rPr>
              <a:t> op_kod </a:t>
            </a:r>
            <a:r>
              <a:rPr lang="tr-TR" sz="2000" dirty="0" smtClean="0">
                <a:solidFill>
                  <a:srgbClr val="0000FF"/>
                </a:solidFill>
                <a:latin typeface="Courier New" pitchFamily="49" charset="0"/>
                <a:ea typeface="Calibri" pitchFamily="34" charset="0"/>
                <a:cs typeface="Courier New" pitchFamily="49" charset="0"/>
              </a:rPr>
              <a:t>from</a:t>
            </a:r>
            <a:r>
              <a:rPr lang="tr-TR" sz="2000" dirty="0" smtClean="0">
                <a:latin typeface="Courier New" pitchFamily="49" charset="0"/>
                <a:ea typeface="Calibri" pitchFamily="34" charset="0"/>
                <a:cs typeface="Courier New" pitchFamily="49" charset="0"/>
              </a:rPr>
              <a:t> notlar </a:t>
            </a:r>
            <a:r>
              <a:rPr lang="tr-TR" sz="2000" dirty="0" smtClean="0">
                <a:solidFill>
                  <a:srgbClr val="0000FF"/>
                </a:solidFill>
                <a:latin typeface="Courier New" pitchFamily="49" charset="0"/>
                <a:ea typeface="Calibri" pitchFamily="34" charset="0"/>
                <a:cs typeface="Courier New" pitchFamily="49" charset="0"/>
              </a:rPr>
              <a:t>where</a:t>
            </a:r>
            <a:r>
              <a:rPr lang="tr-TR" sz="2000" dirty="0" smtClean="0">
                <a:latin typeface="Courier New" pitchFamily="49" charset="0"/>
                <a:ea typeface="Calibri" pitchFamily="34" charset="0"/>
                <a:cs typeface="Courier New" pitchFamily="49" charset="0"/>
              </a:rPr>
              <a:t> </a:t>
            </a:r>
            <a:r>
              <a:rPr lang="tr-TR" sz="2000" dirty="0" smtClean="0">
                <a:solidFill>
                  <a:srgbClr val="0000FF"/>
                </a:solidFill>
                <a:latin typeface="Courier New" pitchFamily="49" charset="0"/>
                <a:ea typeface="Calibri" pitchFamily="34" charset="0"/>
                <a:cs typeface="Courier New" pitchFamily="49" charset="0"/>
              </a:rPr>
              <a:t>no</a:t>
            </a:r>
            <a:r>
              <a:rPr lang="tr-TR" sz="2000" dirty="0" smtClean="0">
                <a:latin typeface="Courier New" pitchFamily="49" charset="0"/>
                <a:ea typeface="Calibri" pitchFamily="34" charset="0"/>
                <a:cs typeface="Courier New" pitchFamily="49" charset="0"/>
              </a:rPr>
              <a:t> </a:t>
            </a:r>
            <a:r>
              <a:rPr lang="tr-TR" sz="2000" dirty="0" smtClean="0">
                <a:solidFill>
                  <a:srgbClr val="808080"/>
                </a:solidFill>
                <a:latin typeface="Courier New" pitchFamily="49" charset="0"/>
                <a:ea typeface="Calibri" pitchFamily="34" charset="0"/>
                <a:cs typeface="Courier New" pitchFamily="49" charset="0"/>
              </a:rPr>
              <a:t>in(</a:t>
            </a:r>
            <a:r>
              <a:rPr lang="tr-TR" sz="2000" dirty="0" smtClean="0">
                <a:solidFill>
                  <a:srgbClr val="0000FF"/>
                </a:solidFill>
                <a:latin typeface="Courier New" pitchFamily="49" charset="0"/>
                <a:ea typeface="Calibri" pitchFamily="34" charset="0"/>
                <a:cs typeface="Courier New" pitchFamily="49" charset="0"/>
              </a:rPr>
              <a:t>select</a:t>
            </a:r>
            <a:r>
              <a:rPr lang="tr-TR" sz="2000" dirty="0" smtClean="0">
                <a:latin typeface="Courier New" pitchFamily="49" charset="0"/>
                <a:ea typeface="Calibri" pitchFamily="34" charset="0"/>
                <a:cs typeface="Courier New" pitchFamily="49" charset="0"/>
              </a:rPr>
              <a:t> </a:t>
            </a:r>
            <a:r>
              <a:rPr lang="tr-TR" sz="2000" dirty="0" smtClean="0">
                <a:solidFill>
                  <a:srgbClr val="0000FF"/>
                </a:solidFill>
                <a:latin typeface="Courier New" pitchFamily="49" charset="0"/>
                <a:ea typeface="Calibri" pitchFamily="34" charset="0"/>
                <a:cs typeface="Courier New" pitchFamily="49" charset="0"/>
              </a:rPr>
              <a:t>no</a:t>
            </a:r>
            <a:r>
              <a:rPr lang="tr-TR" sz="2000" dirty="0" smtClean="0">
                <a:latin typeface="Courier New" pitchFamily="49" charset="0"/>
                <a:ea typeface="Calibri" pitchFamily="34" charset="0"/>
                <a:cs typeface="Courier New" pitchFamily="49" charset="0"/>
              </a:rPr>
              <a:t> </a:t>
            </a:r>
            <a:r>
              <a:rPr lang="tr-TR" sz="2000" dirty="0" smtClean="0">
                <a:solidFill>
                  <a:srgbClr val="0000FF"/>
                </a:solidFill>
                <a:latin typeface="Courier New" pitchFamily="49" charset="0"/>
                <a:ea typeface="Calibri" pitchFamily="34" charset="0"/>
                <a:cs typeface="Courier New" pitchFamily="49" charset="0"/>
              </a:rPr>
              <a:t>from</a:t>
            </a:r>
            <a:r>
              <a:rPr lang="tr-TR" sz="2000" dirty="0" smtClean="0">
                <a:latin typeface="Courier New" pitchFamily="49" charset="0"/>
                <a:ea typeface="Calibri" pitchFamily="34" charset="0"/>
                <a:cs typeface="Courier New" pitchFamily="49" charset="0"/>
              </a:rPr>
              <a:t> </a:t>
            </a:r>
            <a:r>
              <a:rPr lang="tr-TR" sz="2000" dirty="0" err="1" smtClean="0">
                <a:latin typeface="Courier New" pitchFamily="49" charset="0"/>
                <a:ea typeface="Calibri" pitchFamily="34" charset="0"/>
                <a:cs typeface="Courier New" pitchFamily="49" charset="0"/>
              </a:rPr>
              <a:t>ogrenci</a:t>
            </a:r>
            <a:r>
              <a:rPr lang="tr-TR" sz="2000" dirty="0" smtClean="0">
                <a:latin typeface="Courier New" pitchFamily="49" charset="0"/>
                <a:ea typeface="Calibri" pitchFamily="34" charset="0"/>
                <a:cs typeface="Courier New" pitchFamily="49" charset="0"/>
              </a:rPr>
              <a:t> </a:t>
            </a:r>
            <a:r>
              <a:rPr lang="tr-TR" sz="2000" dirty="0" smtClean="0">
                <a:solidFill>
                  <a:srgbClr val="0000FF"/>
                </a:solidFill>
                <a:latin typeface="Courier New" pitchFamily="49" charset="0"/>
                <a:ea typeface="Calibri" pitchFamily="34" charset="0"/>
                <a:cs typeface="Courier New" pitchFamily="49" charset="0"/>
              </a:rPr>
              <a:t>where</a:t>
            </a:r>
            <a:r>
              <a:rPr lang="tr-TR" sz="2000" dirty="0" smtClean="0">
                <a:latin typeface="Courier New" pitchFamily="49" charset="0"/>
                <a:ea typeface="Calibri" pitchFamily="34" charset="0"/>
                <a:cs typeface="Courier New" pitchFamily="49" charset="0"/>
              </a:rPr>
              <a:t> adi</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solidFill>
                  <a:srgbClr val="FF0000"/>
                </a:solidFill>
                <a:latin typeface="Courier New" pitchFamily="49" charset="0"/>
                <a:ea typeface="Calibri" pitchFamily="34" charset="0"/>
                <a:cs typeface="Courier New" pitchFamily="49" charset="0"/>
              </a:rPr>
              <a:t>'</a:t>
            </a:r>
            <a:r>
              <a:rPr lang="tr-TR" sz="2000" dirty="0" err="1" smtClean="0">
                <a:solidFill>
                  <a:srgbClr val="FF0000"/>
                </a:solidFill>
                <a:latin typeface="Courier New" pitchFamily="49" charset="0"/>
                <a:ea typeface="Calibri" pitchFamily="34" charset="0"/>
                <a:cs typeface="Courier New" pitchFamily="49" charset="0"/>
              </a:rPr>
              <a:t>betül</a:t>
            </a:r>
            <a:r>
              <a:rPr lang="tr-TR" sz="2000" dirty="0" smtClean="0">
                <a:solidFill>
                  <a:srgbClr val="FF0000"/>
                </a:solidFill>
                <a:latin typeface="Courier New" pitchFamily="49" charset="0"/>
                <a:ea typeface="Calibri" pitchFamily="34" charset="0"/>
                <a:cs typeface="Courier New" pitchFamily="49" charset="0"/>
              </a:rPr>
              <a:t>'</a:t>
            </a:r>
            <a:r>
              <a:rPr lang="tr-TR" sz="2000" dirty="0" smtClean="0">
                <a:solidFill>
                  <a:srgbClr val="808080"/>
                </a:solidFill>
                <a:latin typeface="Courier New" pitchFamily="49" charset="0"/>
                <a:ea typeface="Calibri" pitchFamily="34" charset="0"/>
                <a:cs typeface="Courier New" pitchFamily="49" charset="0"/>
              </a:rPr>
              <a:t>)</a:t>
            </a: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pPr>
            <a:endParaRPr lang="tr-TR" sz="3600" dirty="0" smtClean="0">
              <a:latin typeface="Arial" pitchFamily="34" charset="0"/>
              <a:cs typeface="Arial" pitchFamily="34" charset="0"/>
            </a:endParaRPr>
          </a:p>
          <a:p>
            <a:endParaRPr lang="tr-TR" sz="2000" dirty="0"/>
          </a:p>
        </p:txBody>
      </p:sp>
      <p:pic>
        <p:nvPicPr>
          <p:cNvPr id="70658" name="Picture 2" descr="Ekran Alıntısı"/>
          <p:cNvPicPr>
            <a:picLocks noChangeAspect="1" noChangeArrowheads="1"/>
          </p:cNvPicPr>
          <p:nvPr/>
        </p:nvPicPr>
        <p:blipFill>
          <a:blip r:embed="rId2" cstate="print"/>
          <a:srcRect/>
          <a:stretch>
            <a:fillRect/>
          </a:stretch>
        </p:blipFill>
        <p:spPr bwMode="auto">
          <a:xfrm>
            <a:off x="683568" y="5229200"/>
            <a:ext cx="2160240" cy="1224137"/>
          </a:xfrm>
          <a:prstGeom prst="rect">
            <a:avLst/>
          </a:prstGeom>
          <a:noFill/>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251520" y="332656"/>
            <a:ext cx="8640960" cy="6264696"/>
          </a:xfrm>
          <a:solidFill>
            <a:schemeClr val="bg1"/>
          </a:solidFill>
        </p:spPr>
        <p:txBody>
          <a:bodyPr>
            <a:normAutofit/>
          </a:bodyPr>
          <a:lstStyle/>
          <a:p>
            <a:pPr marL="0" lvl="0" indent="0" fontAlgn="base">
              <a:spcBef>
                <a:spcPct val="0"/>
              </a:spcBef>
              <a:spcAft>
                <a:spcPct val="0"/>
              </a:spcAft>
              <a:buClrTx/>
              <a:buSzTx/>
              <a:buNone/>
            </a:pPr>
            <a:r>
              <a:rPr lang="tr-TR" sz="2000" b="1" dirty="0" smtClean="0">
                <a:solidFill>
                  <a:srgbClr val="C00000"/>
                </a:solidFill>
                <a:latin typeface="Arial" pitchFamily="34" charset="0"/>
                <a:ea typeface="Calibri" pitchFamily="34" charset="0"/>
                <a:cs typeface="Arial" pitchFamily="34" charset="0"/>
              </a:rPr>
              <a:t>Örnek:  </a:t>
            </a:r>
            <a:r>
              <a:rPr lang="tr-TR" sz="2000" dirty="0" smtClean="0">
                <a:latin typeface="Arial" pitchFamily="34" charset="0"/>
                <a:ea typeface="Calibri" pitchFamily="34" charset="0"/>
                <a:cs typeface="Arial" pitchFamily="34" charset="0"/>
              </a:rPr>
              <a:t>Finalden en yüksek notu alan öğrencinin adının bulalım (okul projesinden)</a:t>
            </a:r>
            <a:endParaRPr lang="tr-TR" sz="200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tr-TR" sz="2000" dirty="0" smtClean="0">
                <a:solidFill>
                  <a:srgbClr val="0000FF"/>
                </a:solidFill>
                <a:latin typeface="Courier New" pitchFamily="49" charset="0"/>
                <a:ea typeface="Calibri" pitchFamily="34" charset="0"/>
                <a:cs typeface="Courier New" pitchFamily="49" charset="0"/>
              </a:rPr>
              <a:t>select</a:t>
            </a:r>
            <a:r>
              <a:rPr lang="tr-TR" sz="2000" dirty="0" smtClean="0">
                <a:latin typeface="Courier New" pitchFamily="49" charset="0"/>
                <a:ea typeface="Calibri" pitchFamily="34" charset="0"/>
                <a:cs typeface="Courier New" pitchFamily="49" charset="0"/>
              </a:rPr>
              <a:t> adi </a:t>
            </a:r>
            <a:r>
              <a:rPr lang="tr-TR" sz="2000" dirty="0" smtClean="0">
                <a:solidFill>
                  <a:srgbClr val="0000FF"/>
                </a:solidFill>
                <a:latin typeface="Courier New" pitchFamily="49" charset="0"/>
                <a:ea typeface="Calibri" pitchFamily="34" charset="0"/>
                <a:cs typeface="Courier New" pitchFamily="49" charset="0"/>
              </a:rPr>
              <a:t>from</a:t>
            </a:r>
            <a:r>
              <a:rPr lang="tr-TR" sz="2000" dirty="0" smtClean="0">
                <a:latin typeface="Courier New" pitchFamily="49" charset="0"/>
                <a:ea typeface="Calibri" pitchFamily="34" charset="0"/>
                <a:cs typeface="Courier New" pitchFamily="49" charset="0"/>
              </a:rPr>
              <a:t> </a:t>
            </a:r>
            <a:r>
              <a:rPr lang="tr-TR" sz="2000" dirty="0" err="1" smtClean="0">
                <a:latin typeface="Courier New" pitchFamily="49" charset="0"/>
                <a:ea typeface="Calibri" pitchFamily="34" charset="0"/>
                <a:cs typeface="Courier New" pitchFamily="49" charset="0"/>
              </a:rPr>
              <a:t>ogrenci</a:t>
            </a:r>
            <a:r>
              <a:rPr lang="tr-TR" sz="2000" dirty="0" smtClean="0">
                <a:latin typeface="Courier New" pitchFamily="49" charset="0"/>
                <a:ea typeface="Calibri" pitchFamily="34" charset="0"/>
                <a:cs typeface="Courier New" pitchFamily="49" charset="0"/>
              </a:rPr>
              <a:t> </a:t>
            </a:r>
            <a:r>
              <a:rPr lang="tr-TR" sz="2000" dirty="0" smtClean="0">
                <a:solidFill>
                  <a:srgbClr val="0000FF"/>
                </a:solidFill>
                <a:latin typeface="Courier New" pitchFamily="49" charset="0"/>
                <a:ea typeface="Calibri" pitchFamily="34" charset="0"/>
                <a:cs typeface="Courier New" pitchFamily="49" charset="0"/>
              </a:rPr>
              <a:t>where</a:t>
            </a:r>
            <a:r>
              <a:rPr lang="tr-TR" sz="2000" dirty="0" smtClean="0">
                <a:latin typeface="Courier New" pitchFamily="49" charset="0"/>
                <a:ea typeface="Calibri" pitchFamily="34" charset="0"/>
                <a:cs typeface="Courier New" pitchFamily="49" charset="0"/>
              </a:rPr>
              <a:t> </a:t>
            </a:r>
            <a:r>
              <a:rPr lang="tr-TR" sz="2000" dirty="0" smtClean="0">
                <a:solidFill>
                  <a:srgbClr val="0000FF"/>
                </a:solidFill>
                <a:latin typeface="Courier New" pitchFamily="49" charset="0"/>
                <a:ea typeface="Calibri" pitchFamily="34" charset="0"/>
                <a:cs typeface="Courier New" pitchFamily="49" charset="0"/>
              </a:rPr>
              <a:t>no</a:t>
            </a:r>
            <a:r>
              <a:rPr lang="tr-TR" sz="2000" dirty="0" smtClean="0">
                <a:latin typeface="Courier New" pitchFamily="49" charset="0"/>
                <a:ea typeface="Calibri" pitchFamily="34" charset="0"/>
                <a:cs typeface="Courier New" pitchFamily="49" charset="0"/>
              </a:rPr>
              <a:t> </a:t>
            </a:r>
            <a:r>
              <a:rPr lang="tr-TR" sz="2000" dirty="0" smtClean="0">
                <a:solidFill>
                  <a:srgbClr val="808080"/>
                </a:solidFill>
                <a:latin typeface="Courier New" pitchFamily="49" charset="0"/>
                <a:ea typeface="Calibri" pitchFamily="34" charset="0"/>
                <a:cs typeface="Courier New" pitchFamily="49" charset="0"/>
              </a:rPr>
              <a:t>in(</a:t>
            </a:r>
            <a:r>
              <a:rPr lang="tr-TR" sz="2000" dirty="0" smtClean="0">
                <a:solidFill>
                  <a:srgbClr val="0000FF"/>
                </a:solidFill>
                <a:latin typeface="Courier New" pitchFamily="49" charset="0"/>
                <a:ea typeface="Calibri" pitchFamily="34" charset="0"/>
                <a:cs typeface="Courier New" pitchFamily="49" charset="0"/>
              </a:rPr>
              <a:t>select</a:t>
            </a:r>
            <a:r>
              <a:rPr lang="tr-TR" sz="2000" dirty="0" smtClean="0">
                <a:latin typeface="Courier New" pitchFamily="49" charset="0"/>
                <a:ea typeface="Calibri" pitchFamily="34" charset="0"/>
                <a:cs typeface="Courier New" pitchFamily="49" charset="0"/>
              </a:rPr>
              <a:t> </a:t>
            </a:r>
            <a:r>
              <a:rPr lang="tr-TR" sz="2000" dirty="0" smtClean="0">
                <a:solidFill>
                  <a:srgbClr val="0000FF"/>
                </a:solidFill>
                <a:latin typeface="Courier New" pitchFamily="49" charset="0"/>
                <a:ea typeface="Calibri" pitchFamily="34" charset="0"/>
                <a:cs typeface="Courier New" pitchFamily="49" charset="0"/>
              </a:rPr>
              <a:t>no</a:t>
            </a:r>
            <a:r>
              <a:rPr lang="tr-TR" sz="2000" dirty="0" smtClean="0">
                <a:latin typeface="Courier New" pitchFamily="49" charset="0"/>
                <a:ea typeface="Calibri" pitchFamily="34" charset="0"/>
                <a:cs typeface="Courier New" pitchFamily="49" charset="0"/>
              </a:rPr>
              <a:t> </a:t>
            </a:r>
            <a:r>
              <a:rPr lang="tr-TR" sz="2000" dirty="0" smtClean="0">
                <a:solidFill>
                  <a:srgbClr val="0000FF"/>
                </a:solidFill>
                <a:latin typeface="Courier New" pitchFamily="49" charset="0"/>
                <a:ea typeface="Calibri" pitchFamily="34" charset="0"/>
                <a:cs typeface="Courier New" pitchFamily="49" charset="0"/>
              </a:rPr>
              <a:t>from</a:t>
            </a:r>
            <a:r>
              <a:rPr lang="tr-TR" sz="2000" dirty="0" smtClean="0">
                <a:latin typeface="Courier New" pitchFamily="49" charset="0"/>
                <a:ea typeface="Calibri" pitchFamily="34" charset="0"/>
                <a:cs typeface="Courier New" pitchFamily="49" charset="0"/>
              </a:rPr>
              <a:t> notlar </a:t>
            </a:r>
            <a:r>
              <a:rPr lang="tr-TR" sz="2000" dirty="0" smtClean="0">
                <a:solidFill>
                  <a:srgbClr val="0000FF"/>
                </a:solidFill>
                <a:latin typeface="Courier New" pitchFamily="49" charset="0"/>
                <a:ea typeface="Calibri" pitchFamily="34" charset="0"/>
                <a:cs typeface="Courier New" pitchFamily="49" charset="0"/>
              </a:rPr>
              <a:t>where</a:t>
            </a:r>
            <a:r>
              <a:rPr lang="tr-TR" sz="2000" dirty="0" smtClean="0">
                <a:latin typeface="Courier New" pitchFamily="49" charset="0"/>
                <a:ea typeface="Calibri" pitchFamily="34" charset="0"/>
                <a:cs typeface="Courier New" pitchFamily="49" charset="0"/>
              </a:rPr>
              <a:t> final</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solidFill>
                  <a:srgbClr val="0000FF"/>
                </a:solidFill>
                <a:latin typeface="Courier New" pitchFamily="49" charset="0"/>
                <a:ea typeface="Calibri" pitchFamily="34" charset="0"/>
                <a:cs typeface="Courier New" pitchFamily="49" charset="0"/>
              </a:rPr>
              <a:t>select</a:t>
            </a:r>
            <a:r>
              <a:rPr lang="tr-TR" sz="2000" dirty="0" smtClean="0">
                <a:latin typeface="Courier New" pitchFamily="49" charset="0"/>
                <a:ea typeface="Calibri" pitchFamily="34" charset="0"/>
                <a:cs typeface="Courier New" pitchFamily="49" charset="0"/>
              </a:rPr>
              <a:t> </a:t>
            </a:r>
            <a:r>
              <a:rPr lang="tr-TR" sz="2000" dirty="0" smtClean="0">
                <a:solidFill>
                  <a:srgbClr val="FF00FF"/>
                </a:solidFill>
                <a:latin typeface="Courier New" pitchFamily="49" charset="0"/>
                <a:ea typeface="Calibri" pitchFamily="34" charset="0"/>
                <a:cs typeface="Courier New" pitchFamily="49" charset="0"/>
              </a:rPr>
              <a:t>MAX</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final</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a:t>
            </a:r>
            <a:r>
              <a:rPr lang="tr-TR" sz="2000" dirty="0" smtClean="0">
                <a:solidFill>
                  <a:srgbClr val="0000FF"/>
                </a:solidFill>
                <a:latin typeface="Courier New" pitchFamily="49" charset="0"/>
                <a:ea typeface="Calibri" pitchFamily="34" charset="0"/>
                <a:cs typeface="Courier New" pitchFamily="49" charset="0"/>
              </a:rPr>
              <a:t>from</a:t>
            </a:r>
            <a:r>
              <a:rPr lang="tr-TR" sz="2000" dirty="0" smtClean="0">
                <a:latin typeface="Courier New" pitchFamily="49" charset="0"/>
                <a:ea typeface="Calibri" pitchFamily="34" charset="0"/>
                <a:cs typeface="Courier New" pitchFamily="49" charset="0"/>
              </a:rPr>
              <a:t> notlar</a:t>
            </a:r>
            <a:r>
              <a:rPr lang="tr-TR" sz="2000" dirty="0" smtClean="0">
                <a:solidFill>
                  <a:srgbClr val="808080"/>
                </a:solidFill>
                <a:latin typeface="Courier New" pitchFamily="49" charset="0"/>
                <a:ea typeface="Calibri" pitchFamily="34" charset="0"/>
                <a:cs typeface="Courier New" pitchFamily="49" charset="0"/>
              </a:rPr>
              <a:t>))</a:t>
            </a:r>
            <a:endParaRPr lang="tr-TR" sz="1200" dirty="0" smtClean="0">
              <a:latin typeface="Arial" pitchFamily="34" charset="0"/>
              <a:cs typeface="Arial" pitchFamily="34" charset="0"/>
            </a:endParaRPr>
          </a:p>
          <a:p>
            <a:endParaRPr lang="tr-TR" sz="2000" dirty="0" smtClean="0"/>
          </a:p>
          <a:p>
            <a:endParaRPr lang="tr-TR" sz="2000" dirty="0" smtClean="0"/>
          </a:p>
          <a:p>
            <a:endParaRPr lang="tr-TR" sz="2000" dirty="0" smtClean="0"/>
          </a:p>
          <a:p>
            <a:endParaRPr lang="tr-TR" sz="2000" dirty="0" smtClean="0"/>
          </a:p>
          <a:p>
            <a:pPr marL="0" lvl="0" indent="0" fontAlgn="base">
              <a:spcBef>
                <a:spcPct val="0"/>
              </a:spcBef>
              <a:spcAft>
                <a:spcPct val="0"/>
              </a:spcAft>
              <a:buClrTx/>
              <a:buSzTx/>
              <a:buNone/>
            </a:pPr>
            <a:r>
              <a:rPr lang="tr-TR" sz="2000" b="1" dirty="0" smtClean="0">
                <a:solidFill>
                  <a:srgbClr val="C00000"/>
                </a:solidFill>
                <a:latin typeface="Arial" pitchFamily="34" charset="0"/>
                <a:ea typeface="Calibri" pitchFamily="34" charset="0"/>
                <a:cs typeface="Arial" pitchFamily="34" charset="0"/>
              </a:rPr>
              <a:t>Örnek: </a:t>
            </a:r>
            <a:r>
              <a:rPr lang="tr-TR" sz="2000" dirty="0" smtClean="0">
                <a:solidFill>
                  <a:srgbClr val="C00000"/>
                </a:solidFill>
                <a:latin typeface="Arial" pitchFamily="34" charset="0"/>
                <a:ea typeface="Calibri" pitchFamily="34" charset="0"/>
                <a:cs typeface="Arial" pitchFamily="34" charset="0"/>
              </a:rPr>
              <a:t> </a:t>
            </a:r>
            <a:r>
              <a:rPr lang="tr-TR" sz="2000" dirty="0" smtClean="0">
                <a:latin typeface="Arial" pitchFamily="34" charset="0"/>
                <a:ea typeface="Calibri" pitchFamily="34" charset="0"/>
                <a:cs typeface="Arial" pitchFamily="34" charset="0"/>
              </a:rPr>
              <a:t>Hangi derslerden </a:t>
            </a:r>
            <a:r>
              <a:rPr lang="tr-TR" sz="2000" dirty="0" err="1" smtClean="0">
                <a:latin typeface="Arial" pitchFamily="34" charset="0"/>
                <a:ea typeface="Calibri" pitchFamily="34" charset="0"/>
                <a:cs typeface="Arial" pitchFamily="34" charset="0"/>
              </a:rPr>
              <a:t>büte</a:t>
            </a:r>
            <a:r>
              <a:rPr lang="tr-TR" sz="2000" dirty="0" smtClean="0">
                <a:latin typeface="Arial" pitchFamily="34" charset="0"/>
                <a:ea typeface="Calibri" pitchFamily="34" charset="0"/>
                <a:cs typeface="Arial" pitchFamily="34" charset="0"/>
              </a:rPr>
              <a:t> kalınmış onu bulalım (okul projesinden)</a:t>
            </a:r>
            <a:endParaRPr lang="tr-TR" sz="120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tr-TR" sz="2000" dirty="0" smtClean="0">
                <a:solidFill>
                  <a:srgbClr val="0000FF"/>
                </a:solidFill>
                <a:latin typeface="Courier New" pitchFamily="49" charset="0"/>
                <a:ea typeface="Calibri" pitchFamily="34" charset="0"/>
                <a:cs typeface="Courier New" pitchFamily="49" charset="0"/>
              </a:rPr>
              <a:t>select</a:t>
            </a:r>
            <a:r>
              <a:rPr lang="tr-TR" sz="2000" dirty="0" smtClean="0">
                <a:latin typeface="Courier New" pitchFamily="49" charset="0"/>
                <a:ea typeface="Calibri" pitchFamily="34" charset="0"/>
                <a:cs typeface="Courier New" pitchFamily="49" charset="0"/>
              </a:rPr>
              <a:t> ders_adi </a:t>
            </a:r>
            <a:r>
              <a:rPr lang="tr-TR" sz="2000" dirty="0" smtClean="0">
                <a:solidFill>
                  <a:srgbClr val="0000FF"/>
                </a:solidFill>
                <a:latin typeface="Courier New" pitchFamily="49" charset="0"/>
                <a:ea typeface="Calibri" pitchFamily="34" charset="0"/>
                <a:cs typeface="Courier New" pitchFamily="49" charset="0"/>
              </a:rPr>
              <a:t>from</a:t>
            </a:r>
            <a:r>
              <a:rPr lang="tr-TR" sz="2000" dirty="0" smtClean="0">
                <a:latin typeface="Courier New" pitchFamily="49" charset="0"/>
                <a:ea typeface="Calibri" pitchFamily="34" charset="0"/>
                <a:cs typeface="Courier New" pitchFamily="49" charset="0"/>
              </a:rPr>
              <a:t> dersler </a:t>
            </a:r>
            <a:r>
              <a:rPr lang="tr-TR" sz="2000" dirty="0" smtClean="0">
                <a:solidFill>
                  <a:srgbClr val="0000FF"/>
                </a:solidFill>
                <a:latin typeface="Courier New" pitchFamily="49" charset="0"/>
                <a:ea typeface="Calibri" pitchFamily="34" charset="0"/>
                <a:cs typeface="Courier New" pitchFamily="49" charset="0"/>
              </a:rPr>
              <a:t>where</a:t>
            </a:r>
            <a:r>
              <a:rPr lang="tr-TR" sz="2000" dirty="0" smtClean="0">
                <a:latin typeface="Courier New" pitchFamily="49" charset="0"/>
                <a:ea typeface="Calibri" pitchFamily="34" charset="0"/>
                <a:cs typeface="Courier New" pitchFamily="49" charset="0"/>
              </a:rPr>
              <a:t> op_kod </a:t>
            </a:r>
            <a:r>
              <a:rPr lang="tr-TR" sz="2000" dirty="0" smtClean="0">
                <a:solidFill>
                  <a:srgbClr val="808080"/>
                </a:solidFill>
                <a:latin typeface="Courier New" pitchFamily="49" charset="0"/>
                <a:ea typeface="Calibri" pitchFamily="34" charset="0"/>
                <a:cs typeface="Courier New" pitchFamily="49" charset="0"/>
              </a:rPr>
              <a:t>in</a:t>
            </a:r>
            <a:r>
              <a:rPr lang="tr-TR" sz="2000" dirty="0" smtClean="0">
                <a:solidFill>
                  <a:srgbClr val="0000FF"/>
                </a:solidFill>
                <a:latin typeface="Courier New" pitchFamily="49" charset="0"/>
                <a:ea typeface="Calibri" pitchFamily="34" charset="0"/>
                <a:cs typeface="Courier New" pitchFamily="49" charset="0"/>
              </a:rPr>
              <a:t> </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solidFill>
                  <a:srgbClr val="0000FF"/>
                </a:solidFill>
                <a:latin typeface="Courier New" pitchFamily="49" charset="0"/>
                <a:ea typeface="Calibri" pitchFamily="34" charset="0"/>
                <a:cs typeface="Courier New" pitchFamily="49" charset="0"/>
              </a:rPr>
              <a:t>select</a:t>
            </a:r>
            <a:r>
              <a:rPr lang="tr-TR" sz="2000" dirty="0" smtClean="0">
                <a:latin typeface="Courier New" pitchFamily="49" charset="0"/>
                <a:ea typeface="Calibri" pitchFamily="34" charset="0"/>
                <a:cs typeface="Courier New" pitchFamily="49" charset="0"/>
              </a:rPr>
              <a:t> op_kod </a:t>
            </a:r>
            <a:r>
              <a:rPr lang="tr-TR" sz="2000" dirty="0" smtClean="0">
                <a:solidFill>
                  <a:srgbClr val="0000FF"/>
                </a:solidFill>
                <a:latin typeface="Courier New" pitchFamily="49" charset="0"/>
                <a:ea typeface="Calibri" pitchFamily="34" charset="0"/>
                <a:cs typeface="Courier New" pitchFamily="49" charset="0"/>
              </a:rPr>
              <a:t>from</a:t>
            </a:r>
            <a:r>
              <a:rPr lang="tr-TR" sz="2000" dirty="0" smtClean="0">
                <a:latin typeface="Courier New" pitchFamily="49" charset="0"/>
                <a:ea typeface="Calibri" pitchFamily="34" charset="0"/>
                <a:cs typeface="Courier New" pitchFamily="49" charset="0"/>
              </a:rPr>
              <a:t> notlar </a:t>
            </a:r>
            <a:r>
              <a:rPr lang="tr-TR" sz="2000" dirty="0" smtClean="0">
                <a:solidFill>
                  <a:srgbClr val="0000FF"/>
                </a:solidFill>
                <a:latin typeface="Courier New" pitchFamily="49" charset="0"/>
                <a:ea typeface="Calibri" pitchFamily="34" charset="0"/>
                <a:cs typeface="Courier New" pitchFamily="49" charset="0"/>
              </a:rPr>
              <a:t>where </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vize</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0.4</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final</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0.6</a:t>
            </a:r>
            <a:r>
              <a:rPr lang="tr-TR" sz="2000" dirty="0" smtClean="0">
                <a:solidFill>
                  <a:srgbClr val="808080"/>
                </a:solidFill>
                <a:latin typeface="Courier New" pitchFamily="49" charset="0"/>
                <a:ea typeface="Calibri" pitchFamily="34" charset="0"/>
                <a:cs typeface="Courier New" pitchFamily="49" charset="0"/>
              </a:rPr>
              <a:t>))&lt;</a:t>
            </a:r>
            <a:r>
              <a:rPr lang="tr-TR" sz="2000" dirty="0" smtClean="0">
                <a:latin typeface="Courier New" pitchFamily="49" charset="0"/>
                <a:ea typeface="Calibri" pitchFamily="34" charset="0"/>
                <a:cs typeface="Courier New" pitchFamily="49" charset="0"/>
              </a:rPr>
              <a:t>50</a:t>
            </a:r>
            <a:r>
              <a:rPr lang="tr-TR" sz="2000" dirty="0" smtClean="0">
                <a:solidFill>
                  <a:srgbClr val="808080"/>
                </a:solidFill>
                <a:latin typeface="Courier New" pitchFamily="49" charset="0"/>
                <a:ea typeface="Calibri" pitchFamily="34" charset="0"/>
                <a:cs typeface="Courier New" pitchFamily="49" charset="0"/>
              </a:rPr>
              <a:t>)</a:t>
            </a:r>
            <a:endParaRPr lang="tr-TR" sz="1200" dirty="0" smtClean="0">
              <a:latin typeface="Arial" pitchFamily="34" charset="0"/>
              <a:cs typeface="Arial" pitchFamily="34" charset="0"/>
            </a:endParaRPr>
          </a:p>
          <a:p>
            <a:endParaRPr lang="tr-TR" sz="2000" dirty="0"/>
          </a:p>
        </p:txBody>
      </p:sp>
      <p:pic>
        <p:nvPicPr>
          <p:cNvPr id="71682" name="Picture 2" descr="Ekran Alıntısı"/>
          <p:cNvPicPr>
            <a:picLocks noChangeAspect="1" noChangeArrowheads="1"/>
          </p:cNvPicPr>
          <p:nvPr/>
        </p:nvPicPr>
        <p:blipFill>
          <a:blip r:embed="rId2" cstate="print"/>
          <a:srcRect/>
          <a:stretch>
            <a:fillRect/>
          </a:stretch>
        </p:blipFill>
        <p:spPr bwMode="auto">
          <a:xfrm>
            <a:off x="611560" y="1772816"/>
            <a:ext cx="2088232" cy="1075129"/>
          </a:xfrm>
          <a:prstGeom prst="rect">
            <a:avLst/>
          </a:prstGeom>
          <a:noFill/>
        </p:spPr>
      </p:pic>
      <p:pic>
        <p:nvPicPr>
          <p:cNvPr id="71681" name="Picture 1" descr="Ekran Alıntısı"/>
          <p:cNvPicPr>
            <a:picLocks noChangeAspect="1" noChangeArrowheads="1"/>
          </p:cNvPicPr>
          <p:nvPr/>
        </p:nvPicPr>
        <p:blipFill>
          <a:blip r:embed="rId3" cstate="print"/>
          <a:srcRect/>
          <a:stretch>
            <a:fillRect/>
          </a:stretch>
        </p:blipFill>
        <p:spPr bwMode="auto">
          <a:xfrm>
            <a:off x="539552" y="4149080"/>
            <a:ext cx="2304256" cy="2046337"/>
          </a:xfrm>
          <a:prstGeom prst="rect">
            <a:avLst/>
          </a:prstGeom>
          <a:noFill/>
        </p:spPr>
      </p:pic>
      <p:sp>
        <p:nvSpPr>
          <p:cNvPr id="71684" name="Rectangle 4"/>
          <p:cNvSpPr>
            <a:spLocks noChangeArrowheads="1"/>
          </p:cNvSpPr>
          <p:nvPr/>
        </p:nvSpPr>
        <p:spPr bwMode="auto">
          <a:xfrm>
            <a:off x="0" y="1057989"/>
            <a:ext cx="1107996" cy="24622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000" b="0" i="0" u="none" strike="noStrike" cap="none" normalizeH="0" baseline="0" dirty="0" smtClean="0">
                <a:ln>
                  <a:noFill/>
                </a:ln>
                <a:solidFill>
                  <a:srgbClr val="808080"/>
                </a:solidFill>
                <a:effectLst/>
                <a:latin typeface="Courier New" pitchFamily="49" charset="0"/>
                <a:ea typeface="Calibri" pitchFamily="34" charset="0"/>
                <a:cs typeface="Courier New" pitchFamily="49" charset="0"/>
              </a:rPr>
              <a:t>	</a:t>
            </a:r>
            <a:endParaRPr kumimoji="0" lang="tr-T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1685" name="Rectangle 5"/>
          <p:cNvSpPr>
            <a:spLocks noChangeArrowheads="1"/>
          </p:cNvSpPr>
          <p:nvPr/>
        </p:nvSpPr>
        <p:spPr bwMode="auto">
          <a:xfrm>
            <a:off x="0" y="24479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79512" y="0"/>
            <a:ext cx="8640960" cy="1268760"/>
          </a:xfrm>
        </p:spPr>
        <p:txBody>
          <a:bodyPr>
            <a:normAutofit/>
          </a:bodyPr>
          <a:lstStyle/>
          <a:p>
            <a:pPr lvl="0" algn="ctr"/>
            <a:r>
              <a:rPr lang="tr-TR" dirty="0" smtClean="0">
                <a:latin typeface="Times New Roman" pitchFamily="18" charset="0"/>
                <a:ea typeface="Times New Roman" pitchFamily="18" charset="0"/>
                <a:cs typeface="Times New Roman" pitchFamily="18" charset="0"/>
              </a:rPr>
              <a:t>6.7.SQL SERVER’DA ARİTMETİKSEL İŞLEMLER VE FONKSİYONLAR</a:t>
            </a:r>
            <a:endParaRPr lang="tr-TR" dirty="0"/>
          </a:p>
        </p:txBody>
      </p:sp>
      <p:sp>
        <p:nvSpPr>
          <p:cNvPr id="3" name="2 İçerik Yer Tutucusu"/>
          <p:cNvSpPr>
            <a:spLocks noGrp="1"/>
          </p:cNvSpPr>
          <p:nvPr>
            <p:ph idx="1"/>
          </p:nvPr>
        </p:nvSpPr>
        <p:spPr>
          <a:xfrm>
            <a:off x="467544" y="1340768"/>
            <a:ext cx="8183880" cy="4752528"/>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marL="0" lvl="0" indent="449263" algn="ctr" eaLnBrk="0" fontAlgn="base" hangingPunct="0">
              <a:spcBef>
                <a:spcPct val="0"/>
              </a:spcBef>
              <a:spcAft>
                <a:spcPct val="0"/>
              </a:spcAft>
              <a:buClrTx/>
              <a:buSzTx/>
              <a:buNone/>
            </a:pPr>
            <a:r>
              <a:rPr lang="tr-TR" sz="3000" b="1" dirty="0" smtClean="0">
                <a:solidFill>
                  <a:srgbClr val="C00000"/>
                </a:solidFill>
                <a:latin typeface="Times New Roman" pitchFamily="18" charset="0"/>
                <a:ea typeface="Times New Roman" pitchFamily="18" charset="0"/>
                <a:cs typeface="Times New Roman" pitchFamily="18" charset="0"/>
              </a:rPr>
              <a:t>6</a:t>
            </a:r>
            <a:r>
              <a:rPr lang="tr-TR" sz="3000" b="1" dirty="0" smtClean="0" bmk="">
                <a:solidFill>
                  <a:srgbClr val="C00000"/>
                </a:solidFill>
                <a:latin typeface="Times New Roman" pitchFamily="18" charset="0"/>
                <a:ea typeface="Times New Roman" pitchFamily="18" charset="0"/>
                <a:cs typeface="Times New Roman" pitchFamily="18" charset="0"/>
              </a:rPr>
              <a:t>.7.1. ARİTMETİKSEL İŞLEMLER VE FONKSİYONLAR</a:t>
            </a:r>
            <a:endParaRPr lang="tr-TR" sz="3000" b="1" i="1" dirty="0" smtClean="0">
              <a:solidFill>
                <a:srgbClr val="C00000"/>
              </a:solidFill>
              <a:latin typeface="Arial" pitchFamily="34" charset="0"/>
              <a:ea typeface="Times New Roman" pitchFamily="18" charset="0"/>
              <a:cs typeface="Arial" pitchFamily="34" charset="0"/>
            </a:endParaRPr>
          </a:p>
          <a:p>
            <a:pPr marL="0" lvl="0" indent="449263" algn="just" eaLnBrk="0" fontAlgn="base" hangingPunct="0">
              <a:spcBef>
                <a:spcPct val="0"/>
              </a:spcBef>
              <a:spcAft>
                <a:spcPct val="0"/>
              </a:spcAft>
              <a:buClrTx/>
              <a:buSzTx/>
              <a:buNone/>
            </a:pPr>
            <a:r>
              <a:rPr lang="tr-TR" sz="2200" dirty="0" smtClean="0">
                <a:latin typeface="Arial" pitchFamily="34" charset="0"/>
                <a:ea typeface="Calibri" pitchFamily="34" charset="0"/>
                <a:cs typeface="Arial" pitchFamily="34" charset="0"/>
              </a:rPr>
              <a:t>SELECT komutu ile veri tabanında mevcut tablolardan listeleme yaparken, tabloda ayrı bir sütun olarak yer almamış ve bir hesaplama sonucunda üretilebilecek bilgileri de liste içine katmak mümkündür. </a:t>
            </a:r>
            <a:endParaRPr lang="tr-TR" sz="22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200" b="1" dirty="0" smtClean="0">
                <a:latin typeface="Arial" pitchFamily="34" charset="0"/>
                <a:ea typeface="Calibri" pitchFamily="34" charset="0"/>
                <a:cs typeface="Arial" pitchFamily="34" charset="0"/>
              </a:rPr>
              <a:t>Örnek:</a:t>
            </a:r>
            <a:r>
              <a:rPr lang="tr-TR" sz="2200" dirty="0" smtClean="0">
                <a:latin typeface="Arial" pitchFamily="34" charset="0"/>
                <a:ea typeface="Calibri" pitchFamily="34" charset="0"/>
                <a:cs typeface="Arial" pitchFamily="34" charset="0"/>
              </a:rPr>
              <a:t> Aşağıdaki SELECT komutu ile bir personel tablosunda personelin şu anda geçerli olan maaşı ile bu maaşın %10 zamlı şekli listelenmektedir. </a:t>
            </a:r>
          </a:p>
          <a:p>
            <a:pPr marL="0" lvl="0" indent="449263" algn="just" eaLnBrk="0" fontAlgn="base" hangingPunct="0">
              <a:spcBef>
                <a:spcPct val="0"/>
              </a:spcBef>
              <a:spcAft>
                <a:spcPct val="0"/>
              </a:spcAft>
              <a:buClrTx/>
              <a:buSzTx/>
              <a:buNone/>
            </a:pPr>
            <a:endParaRPr lang="tr-TR" sz="22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200" dirty="0" smtClean="0">
                <a:solidFill>
                  <a:srgbClr val="0000FF"/>
                </a:solidFill>
                <a:latin typeface="Courier New" pitchFamily="49" charset="0"/>
                <a:ea typeface="Calibri" pitchFamily="34" charset="0"/>
                <a:cs typeface="Courier New" pitchFamily="49" charset="0"/>
              </a:rPr>
              <a:t>SELECT</a:t>
            </a:r>
            <a:r>
              <a:rPr lang="tr-TR" sz="2200" dirty="0" smtClean="0">
                <a:latin typeface="Courier New" pitchFamily="49" charset="0"/>
                <a:ea typeface="Calibri" pitchFamily="34" charset="0"/>
                <a:cs typeface="Courier New" pitchFamily="49" charset="0"/>
              </a:rPr>
              <a:t> ad</a:t>
            </a:r>
            <a:r>
              <a:rPr lang="tr-TR" sz="2200" dirty="0" smtClean="0">
                <a:solidFill>
                  <a:srgbClr val="808080"/>
                </a:solidFill>
                <a:latin typeface="Courier New" pitchFamily="49" charset="0"/>
                <a:ea typeface="Calibri" pitchFamily="34" charset="0"/>
                <a:cs typeface="Courier New" pitchFamily="49" charset="0"/>
              </a:rPr>
              <a:t>,</a:t>
            </a:r>
            <a:r>
              <a:rPr lang="tr-TR" sz="2200" dirty="0" smtClean="0">
                <a:latin typeface="Courier New" pitchFamily="49" charset="0"/>
                <a:ea typeface="Calibri" pitchFamily="34" charset="0"/>
                <a:cs typeface="Courier New" pitchFamily="49" charset="0"/>
              </a:rPr>
              <a:t> soyad</a:t>
            </a:r>
            <a:r>
              <a:rPr lang="tr-TR" sz="2200" dirty="0" smtClean="0">
                <a:solidFill>
                  <a:srgbClr val="808080"/>
                </a:solidFill>
                <a:latin typeface="Courier New" pitchFamily="49" charset="0"/>
                <a:ea typeface="Calibri" pitchFamily="34" charset="0"/>
                <a:cs typeface="Courier New" pitchFamily="49" charset="0"/>
              </a:rPr>
              <a:t>,</a:t>
            </a:r>
            <a:r>
              <a:rPr lang="tr-TR" sz="2200" dirty="0" smtClean="0">
                <a:latin typeface="Courier New" pitchFamily="49" charset="0"/>
                <a:ea typeface="Calibri" pitchFamily="34" charset="0"/>
                <a:cs typeface="Courier New" pitchFamily="49" charset="0"/>
              </a:rPr>
              <a:t> maas</a:t>
            </a:r>
            <a:r>
              <a:rPr lang="tr-TR" sz="2200" dirty="0" smtClean="0">
                <a:solidFill>
                  <a:srgbClr val="808080"/>
                </a:solidFill>
                <a:latin typeface="Courier New" pitchFamily="49" charset="0"/>
                <a:ea typeface="Calibri" pitchFamily="34" charset="0"/>
                <a:cs typeface="Courier New" pitchFamily="49" charset="0"/>
              </a:rPr>
              <a:t>,</a:t>
            </a:r>
            <a:r>
              <a:rPr lang="tr-TR" sz="2200" dirty="0" smtClean="0">
                <a:latin typeface="Courier New" pitchFamily="49" charset="0"/>
                <a:ea typeface="Calibri" pitchFamily="34" charset="0"/>
                <a:cs typeface="Courier New" pitchFamily="49" charset="0"/>
              </a:rPr>
              <a:t> maas</a:t>
            </a:r>
            <a:r>
              <a:rPr lang="tr-TR" sz="2200" dirty="0" smtClean="0">
                <a:solidFill>
                  <a:srgbClr val="808080"/>
                </a:solidFill>
                <a:latin typeface="Courier New" pitchFamily="49" charset="0"/>
                <a:ea typeface="Calibri" pitchFamily="34" charset="0"/>
                <a:cs typeface="Courier New" pitchFamily="49" charset="0"/>
              </a:rPr>
              <a:t>*</a:t>
            </a:r>
            <a:r>
              <a:rPr lang="tr-TR" sz="2200" dirty="0" smtClean="0">
                <a:latin typeface="Courier New" pitchFamily="49" charset="0"/>
                <a:ea typeface="Calibri" pitchFamily="34" charset="0"/>
                <a:cs typeface="Courier New" pitchFamily="49" charset="0"/>
              </a:rPr>
              <a:t>1.1</a:t>
            </a:r>
            <a:r>
              <a:rPr lang="tr-TR" sz="2200" dirty="0" smtClean="0">
                <a:solidFill>
                  <a:srgbClr val="808080"/>
                </a:solidFill>
                <a:latin typeface="Courier New" pitchFamily="49" charset="0"/>
                <a:ea typeface="Calibri" pitchFamily="34" charset="0"/>
                <a:cs typeface="Courier New" pitchFamily="49" charset="0"/>
              </a:rPr>
              <a:t>,</a:t>
            </a:r>
            <a:r>
              <a:rPr lang="tr-TR" sz="2200" dirty="0" smtClean="0">
                <a:latin typeface="Courier New" pitchFamily="49" charset="0"/>
                <a:ea typeface="Calibri" pitchFamily="34" charset="0"/>
                <a:cs typeface="Courier New" pitchFamily="49" charset="0"/>
              </a:rPr>
              <a:t> maas</a:t>
            </a:r>
            <a:r>
              <a:rPr lang="tr-TR" sz="2200" dirty="0" smtClean="0">
                <a:solidFill>
                  <a:srgbClr val="808080"/>
                </a:solidFill>
                <a:latin typeface="Courier New" pitchFamily="49" charset="0"/>
                <a:ea typeface="Calibri" pitchFamily="34" charset="0"/>
                <a:cs typeface="Courier New" pitchFamily="49" charset="0"/>
              </a:rPr>
              <a:t>*</a:t>
            </a:r>
            <a:r>
              <a:rPr lang="tr-TR" sz="2200" dirty="0" smtClean="0">
                <a:latin typeface="Courier New" pitchFamily="49" charset="0"/>
                <a:ea typeface="Calibri" pitchFamily="34" charset="0"/>
                <a:cs typeface="Courier New" pitchFamily="49" charset="0"/>
              </a:rPr>
              <a:t>1.1</a:t>
            </a:r>
            <a:r>
              <a:rPr lang="tr-TR" sz="2200" dirty="0" smtClean="0">
                <a:solidFill>
                  <a:srgbClr val="808080"/>
                </a:solidFill>
                <a:latin typeface="Courier New" pitchFamily="49" charset="0"/>
                <a:ea typeface="Calibri" pitchFamily="34" charset="0"/>
                <a:cs typeface="Courier New" pitchFamily="49" charset="0"/>
              </a:rPr>
              <a:t>-</a:t>
            </a:r>
            <a:r>
              <a:rPr lang="tr-TR" sz="2200" dirty="0" smtClean="0">
                <a:latin typeface="Courier New" pitchFamily="49" charset="0"/>
                <a:ea typeface="Calibri" pitchFamily="34" charset="0"/>
                <a:cs typeface="Courier New" pitchFamily="49" charset="0"/>
              </a:rPr>
              <a:t>maas </a:t>
            </a:r>
            <a:r>
              <a:rPr lang="tr-TR" sz="2200" dirty="0" smtClean="0">
                <a:solidFill>
                  <a:srgbClr val="0000FF"/>
                </a:solidFill>
                <a:latin typeface="Courier New" pitchFamily="49" charset="0"/>
                <a:ea typeface="Calibri" pitchFamily="34" charset="0"/>
                <a:cs typeface="Courier New" pitchFamily="49" charset="0"/>
              </a:rPr>
              <a:t>FROM</a:t>
            </a:r>
            <a:r>
              <a:rPr lang="tr-TR" sz="2200" dirty="0" smtClean="0">
                <a:latin typeface="Courier New" pitchFamily="49" charset="0"/>
                <a:ea typeface="Calibri" pitchFamily="34" charset="0"/>
                <a:cs typeface="Courier New" pitchFamily="49" charset="0"/>
              </a:rPr>
              <a:t> personel</a:t>
            </a:r>
            <a:r>
              <a:rPr lang="tr-TR" sz="2200" dirty="0" smtClean="0">
                <a:solidFill>
                  <a:srgbClr val="808080"/>
                </a:solidFill>
                <a:latin typeface="Courier New" pitchFamily="49" charset="0"/>
                <a:ea typeface="Calibri" pitchFamily="34" charset="0"/>
                <a:cs typeface="Courier New" pitchFamily="49" charset="0"/>
              </a:rPr>
              <a:t>;</a:t>
            </a:r>
            <a:endParaRPr lang="tr-TR" sz="22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200" dirty="0" smtClean="0">
                <a:latin typeface="Courier New" pitchFamily="49" charset="0"/>
                <a:ea typeface="Calibri" pitchFamily="34" charset="0"/>
                <a:cs typeface="Courier New" pitchFamily="49" charset="0"/>
              </a:rPr>
              <a:t>ad	     soyad	     maas</a:t>
            </a:r>
            <a:endParaRPr lang="tr-TR" sz="22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200" dirty="0" smtClean="0">
                <a:latin typeface="Courier New" pitchFamily="49" charset="0"/>
                <a:ea typeface="Calibri" pitchFamily="34" charset="0"/>
                <a:cs typeface="Courier New" pitchFamily="49" charset="0"/>
              </a:rPr>
              <a:t>---    ------  	    -----	 ----	  ----	</a:t>
            </a:r>
            <a:endParaRPr lang="tr-TR" sz="22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200" dirty="0" smtClean="0">
                <a:latin typeface="Courier New" pitchFamily="49" charset="0"/>
                <a:ea typeface="Calibri" pitchFamily="34" charset="0"/>
                <a:cs typeface="Courier New" pitchFamily="49" charset="0"/>
              </a:rPr>
              <a:t>A	  	B		10	   11	    1	      </a:t>
            </a:r>
            <a:endParaRPr lang="tr-TR" sz="22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200" dirty="0" smtClean="0">
                <a:latin typeface="Courier New" pitchFamily="49" charset="0"/>
                <a:ea typeface="Calibri" pitchFamily="34" charset="0"/>
                <a:cs typeface="Courier New" pitchFamily="49" charset="0"/>
              </a:rPr>
              <a:t>C	  	D		90	   99	    9</a:t>
            </a:r>
            <a:endParaRPr lang="tr-TR" sz="22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251520" y="332656"/>
            <a:ext cx="8640960" cy="6264696"/>
          </a:xfrm>
          <a:solidFill>
            <a:schemeClr val="bg1"/>
          </a:solidFill>
        </p:spPr>
        <p:txBody>
          <a:bodyPr>
            <a:normAutofit lnSpcReduction="10000"/>
          </a:bodyPr>
          <a:lstStyle/>
          <a:p>
            <a:pPr marL="0" lvl="0" indent="449263" algn="just" fontAlgn="base">
              <a:spcBef>
                <a:spcPct val="0"/>
              </a:spcBef>
              <a:spcAft>
                <a:spcPct val="0"/>
              </a:spcAft>
              <a:buClrTx/>
              <a:buSzTx/>
              <a:buNone/>
            </a:pPr>
            <a:r>
              <a:rPr lang="tr-TR" sz="1600" b="1" dirty="0" smtClean="0">
                <a:latin typeface="Times New Roman" pitchFamily="18" charset="0"/>
                <a:ea typeface="Calibri" pitchFamily="34" charset="0"/>
                <a:cs typeface="Times New Roman" pitchFamily="18" charset="0"/>
              </a:rPr>
              <a:t>Tablo 6.13:</a:t>
            </a:r>
            <a:r>
              <a:rPr lang="tr-TR" sz="1600" dirty="0" smtClean="0">
                <a:latin typeface="Times New Roman" pitchFamily="18" charset="0"/>
                <a:ea typeface="Calibri" pitchFamily="34" charset="0"/>
                <a:cs typeface="Times New Roman" pitchFamily="18" charset="0"/>
              </a:rPr>
              <a:t> Aritmetiksel Semboller</a:t>
            </a:r>
          </a:p>
          <a:p>
            <a:pPr marL="0" lvl="0" indent="449263" algn="just" fontAlgn="base">
              <a:spcBef>
                <a:spcPct val="0"/>
              </a:spcBef>
              <a:spcAft>
                <a:spcPct val="0"/>
              </a:spcAft>
              <a:buClrTx/>
              <a:buSzTx/>
              <a:buNone/>
            </a:pPr>
            <a:endParaRPr lang="tr-TR" sz="1600" dirty="0" smtClean="0">
              <a:latin typeface="Times New Roman" pitchFamily="18" charset="0"/>
              <a:cs typeface="Times New Roman" pitchFamily="18" charset="0"/>
            </a:endParaRPr>
          </a:p>
          <a:p>
            <a:pPr marL="0" lvl="0" indent="449263" algn="just" fontAlgn="base">
              <a:spcBef>
                <a:spcPct val="0"/>
              </a:spcBef>
              <a:spcAft>
                <a:spcPct val="0"/>
              </a:spcAft>
              <a:buClrTx/>
              <a:buSzTx/>
              <a:buNone/>
            </a:pPr>
            <a:endParaRPr lang="tr-TR" sz="1600" dirty="0" smtClean="0">
              <a:latin typeface="Times New Roman" pitchFamily="18" charset="0"/>
              <a:cs typeface="Times New Roman" pitchFamily="18" charset="0"/>
            </a:endParaRPr>
          </a:p>
          <a:p>
            <a:pPr marL="0" lvl="0" indent="449263" algn="just" fontAlgn="base">
              <a:spcBef>
                <a:spcPct val="0"/>
              </a:spcBef>
              <a:spcAft>
                <a:spcPct val="0"/>
              </a:spcAft>
              <a:buClrTx/>
              <a:buSzTx/>
              <a:buNone/>
            </a:pPr>
            <a:endParaRPr lang="tr-TR" sz="1600" dirty="0" smtClean="0">
              <a:latin typeface="Times New Roman" pitchFamily="18" charset="0"/>
              <a:cs typeface="Times New Roman" pitchFamily="18" charset="0"/>
            </a:endParaRPr>
          </a:p>
          <a:p>
            <a:pPr marL="0" lvl="0" indent="449263" algn="just" fontAlgn="base">
              <a:spcBef>
                <a:spcPct val="0"/>
              </a:spcBef>
              <a:spcAft>
                <a:spcPct val="0"/>
              </a:spcAft>
              <a:buClrTx/>
              <a:buSzTx/>
              <a:buNone/>
            </a:pPr>
            <a:endParaRPr lang="tr-TR" sz="1600" dirty="0" smtClean="0">
              <a:latin typeface="Times New Roman" pitchFamily="18" charset="0"/>
              <a:cs typeface="Times New Roman" pitchFamily="18" charset="0"/>
            </a:endParaRPr>
          </a:p>
          <a:p>
            <a:pPr marL="0" lvl="0" indent="449263" algn="just" fontAlgn="base">
              <a:spcBef>
                <a:spcPct val="0"/>
              </a:spcBef>
              <a:spcAft>
                <a:spcPct val="0"/>
              </a:spcAft>
              <a:buClrTx/>
              <a:buSzTx/>
              <a:buNone/>
            </a:pPr>
            <a:endParaRPr lang="tr-TR" sz="1600" dirty="0" smtClean="0">
              <a:latin typeface="Times New Roman" pitchFamily="18" charset="0"/>
              <a:cs typeface="Times New Roman" pitchFamily="18" charset="0"/>
            </a:endParaRPr>
          </a:p>
          <a:p>
            <a:pPr marL="0" lvl="0" indent="449263" algn="just" fontAlgn="base">
              <a:spcBef>
                <a:spcPct val="0"/>
              </a:spcBef>
              <a:spcAft>
                <a:spcPct val="0"/>
              </a:spcAft>
              <a:buClrTx/>
              <a:buSzTx/>
              <a:buNone/>
            </a:pPr>
            <a:endParaRPr lang="tr-TR" sz="1600" dirty="0" smtClean="0">
              <a:latin typeface="Times New Roman" pitchFamily="18" charset="0"/>
              <a:cs typeface="Times New Roman" pitchFamily="18" charset="0"/>
            </a:endParaRPr>
          </a:p>
          <a:p>
            <a:pPr marL="0" lvl="0" indent="449263" algn="just" fontAlgn="base">
              <a:spcBef>
                <a:spcPct val="0"/>
              </a:spcBef>
              <a:spcAft>
                <a:spcPct val="0"/>
              </a:spcAft>
              <a:buClrTx/>
              <a:buSzTx/>
              <a:buNone/>
            </a:pPr>
            <a:endParaRPr lang="tr-TR" sz="1600" dirty="0" smtClean="0">
              <a:latin typeface="Times New Roman" pitchFamily="18" charset="0"/>
              <a:cs typeface="Times New Roman" pitchFamily="18" charset="0"/>
            </a:endParaRPr>
          </a:p>
          <a:p>
            <a:pPr marL="0" lvl="0" indent="449263" algn="just" fontAlgn="base">
              <a:spcBef>
                <a:spcPct val="0"/>
              </a:spcBef>
              <a:spcAft>
                <a:spcPct val="0"/>
              </a:spcAft>
              <a:buClrTx/>
              <a:buSzTx/>
              <a:buNone/>
            </a:pPr>
            <a:endParaRPr lang="tr-TR" sz="1600" dirty="0" smtClean="0">
              <a:latin typeface="Times New Roman" pitchFamily="18" charset="0"/>
              <a:cs typeface="Times New Roman" pitchFamily="18" charset="0"/>
            </a:endParaRPr>
          </a:p>
          <a:p>
            <a:pPr marL="0" lvl="0" indent="449263" algn="just" fontAlgn="base">
              <a:spcBef>
                <a:spcPct val="0"/>
              </a:spcBef>
              <a:spcAft>
                <a:spcPct val="0"/>
              </a:spcAft>
              <a:buClrTx/>
              <a:buSzTx/>
              <a:buNone/>
            </a:pPr>
            <a:endParaRPr lang="tr-TR" sz="1600" dirty="0" smtClean="0">
              <a:latin typeface="Times New Roman" pitchFamily="18" charset="0"/>
              <a:cs typeface="Times New Roman" pitchFamily="18" charset="0"/>
            </a:endParaRPr>
          </a:p>
          <a:p>
            <a:pPr marL="0" lvl="0" indent="449263" algn="just" fontAlgn="base">
              <a:spcBef>
                <a:spcPct val="0"/>
              </a:spcBef>
              <a:spcAft>
                <a:spcPct val="0"/>
              </a:spcAft>
              <a:buClrTx/>
              <a:buSzTx/>
              <a:buNone/>
            </a:pPr>
            <a:endParaRPr lang="tr-TR" sz="1600" dirty="0" smtClean="0">
              <a:latin typeface="Times New Roman" pitchFamily="18" charset="0"/>
              <a:cs typeface="Times New Roman" pitchFamily="18" charset="0"/>
            </a:endParaRPr>
          </a:p>
          <a:p>
            <a:pPr marL="0" lvl="0" indent="449263" algn="just" fontAlgn="base">
              <a:spcBef>
                <a:spcPct val="0"/>
              </a:spcBef>
              <a:spcAft>
                <a:spcPct val="0"/>
              </a:spcAft>
              <a:buClrTx/>
              <a:buSzTx/>
              <a:buNone/>
            </a:pPr>
            <a:endParaRPr lang="tr-TR" sz="12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dirty="0" smtClean="0">
                <a:latin typeface="Arial" pitchFamily="34" charset="0"/>
                <a:ea typeface="Calibri" pitchFamily="34" charset="0"/>
                <a:cs typeface="Arial" pitchFamily="34" charset="0"/>
              </a:rPr>
              <a:t>Öncelik sırası, matematikte ve diğer bilgisayar dillerinde olduğu gibidir. Üs alma hepsinden önceliklidir. Sonra * ve /gelir. * ve / aynı özelliğe sahiptir. + ve – en son önceliklidir. + ve – birbiri ile aynı önceliğe sahiptir. Parantezler kullanılarak, öncelikler değiştirilebilir.</a:t>
            </a: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b="1" dirty="0" smtClean="0">
                <a:solidFill>
                  <a:srgbClr val="C00000"/>
                </a:solidFill>
                <a:latin typeface="Arial" pitchFamily="34" charset="0"/>
                <a:ea typeface="Calibri" pitchFamily="34" charset="0"/>
                <a:cs typeface="Arial" pitchFamily="34" charset="0"/>
              </a:rPr>
              <a:t>Örnek:   </a:t>
            </a:r>
            <a:r>
              <a:rPr lang="tr-TR" sz="2000" dirty="0" err="1" smtClean="0">
                <a:solidFill>
                  <a:srgbClr val="00B050"/>
                </a:solidFill>
                <a:latin typeface="Arial" pitchFamily="34" charset="0"/>
                <a:ea typeface="Calibri" pitchFamily="34" charset="0"/>
                <a:cs typeface="Arial" pitchFamily="34" charset="0"/>
              </a:rPr>
              <a:t>Og</a:t>
            </a:r>
            <a:r>
              <a:rPr lang="tr-TR" sz="2000" dirty="0" smtClean="0">
                <a:solidFill>
                  <a:srgbClr val="00B050"/>
                </a:solidFill>
                <a:latin typeface="Arial" pitchFamily="34" charset="0"/>
                <a:ea typeface="Calibri" pitchFamily="34" charset="0"/>
                <a:cs typeface="Arial" pitchFamily="34" charset="0"/>
              </a:rPr>
              <a:t>_no       	         d_adi   	   vize  	        final</a:t>
            </a:r>
            <a:endParaRPr lang="tr-TR" sz="2000" dirty="0" smtClean="0">
              <a:solidFill>
                <a:srgbClr val="00B050"/>
              </a:solidFill>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dirty="0" smtClean="0">
                <a:latin typeface="Arial" pitchFamily="34" charset="0"/>
                <a:ea typeface="Calibri" pitchFamily="34" charset="0"/>
                <a:cs typeface="Arial" pitchFamily="34" charset="0"/>
              </a:rPr>
              <a:t>		1	          mat 	   60	         70</a:t>
            </a: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dirty="0" smtClean="0">
                <a:latin typeface="Arial" pitchFamily="34" charset="0"/>
                <a:ea typeface="Calibri" pitchFamily="34" charset="0"/>
                <a:cs typeface="Arial" pitchFamily="34" charset="0"/>
              </a:rPr>
              <a:t>		2	          fizik	   70	         70		                   </a:t>
            </a: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dirty="0" smtClean="0">
                <a:latin typeface="Arial" pitchFamily="34" charset="0"/>
                <a:ea typeface="Calibri" pitchFamily="34" charset="0"/>
                <a:cs typeface="Arial" pitchFamily="34" charset="0"/>
              </a:rPr>
              <a:t>		3	          kimya	   55	         65</a:t>
            </a:r>
          </a:p>
          <a:p>
            <a:pPr marL="0" lvl="0" indent="449263" algn="just" eaLnBrk="0" fontAlgn="base" hangingPunct="0">
              <a:spcBef>
                <a:spcPct val="0"/>
              </a:spcBef>
              <a:spcAft>
                <a:spcPct val="0"/>
              </a:spcAft>
              <a:buClrTx/>
              <a:buSzTx/>
              <a:buNone/>
            </a:pPr>
            <a:r>
              <a:rPr lang="tr-TR" sz="800" dirty="0" smtClean="0">
                <a:latin typeface="Arial" pitchFamily="34" charset="0"/>
                <a:ea typeface="Calibri" pitchFamily="34" charset="0"/>
                <a:cs typeface="Arial" pitchFamily="34" charset="0"/>
              </a:rPr>
              <a:t>    </a:t>
            </a:r>
          </a:p>
          <a:p>
            <a:pPr marL="0" indent="449263" algn="just" eaLnBrk="0" fontAlgn="base" hangingPunct="0">
              <a:spcBef>
                <a:spcPct val="0"/>
              </a:spcBef>
              <a:spcAft>
                <a:spcPct val="0"/>
              </a:spcAft>
              <a:buClrTx/>
              <a:buSzTx/>
              <a:buNone/>
            </a:pPr>
            <a:r>
              <a:rPr lang="tr-TR" sz="2000" dirty="0" smtClean="0"/>
              <a:t> Bu tabloya göre aşağıdaki sorgunun çıktısı ne olur, yazınız.</a:t>
            </a:r>
          </a:p>
          <a:p>
            <a:pPr marL="0" lvl="0" indent="449263" algn="just" eaLnBrk="0" fontAlgn="base" hangingPunct="0">
              <a:spcBef>
                <a:spcPct val="0"/>
              </a:spcBef>
              <a:spcAft>
                <a:spcPct val="0"/>
              </a:spcAft>
              <a:buClrTx/>
              <a:buSzTx/>
              <a:buNone/>
            </a:pPr>
            <a:r>
              <a:rPr lang="tr-TR" sz="2000" dirty="0" smtClean="0">
                <a:solidFill>
                  <a:srgbClr val="0000FF"/>
                </a:solidFill>
                <a:latin typeface="Courier New" pitchFamily="49" charset="0"/>
                <a:ea typeface="Calibri" pitchFamily="34" charset="0"/>
                <a:cs typeface="Courier New" pitchFamily="49" charset="0"/>
              </a:rPr>
              <a:t>SELECT</a:t>
            </a:r>
            <a:r>
              <a:rPr lang="tr-TR" sz="2000" dirty="0" smtClean="0">
                <a:latin typeface="Courier New" pitchFamily="49" charset="0"/>
                <a:ea typeface="Calibri" pitchFamily="34" charset="0"/>
                <a:cs typeface="Courier New" pitchFamily="49" charset="0"/>
              </a:rPr>
              <a:t> </a:t>
            </a:r>
            <a:r>
              <a:rPr lang="tr-TR" sz="2000" dirty="0" err="1" smtClean="0">
                <a:latin typeface="Courier New" pitchFamily="49" charset="0"/>
                <a:ea typeface="Calibri" pitchFamily="34" charset="0"/>
                <a:cs typeface="Courier New" pitchFamily="49" charset="0"/>
              </a:rPr>
              <a:t>og</a:t>
            </a:r>
            <a:r>
              <a:rPr lang="tr-TR" sz="2000" dirty="0" smtClean="0">
                <a:latin typeface="Courier New" pitchFamily="49" charset="0"/>
                <a:ea typeface="Calibri" pitchFamily="34" charset="0"/>
                <a:cs typeface="Courier New" pitchFamily="49" charset="0"/>
              </a:rPr>
              <a:t>_no</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d_adi</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vize</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0.4 </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final</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0.6 </a:t>
            </a:r>
            <a:r>
              <a:rPr lang="tr-TR" sz="2000" dirty="0" smtClean="0">
                <a:solidFill>
                  <a:srgbClr val="0000FF"/>
                </a:solidFill>
                <a:latin typeface="Courier New" pitchFamily="49" charset="0"/>
                <a:ea typeface="Calibri" pitchFamily="34" charset="0"/>
                <a:cs typeface="Courier New" pitchFamily="49" charset="0"/>
              </a:rPr>
              <a:t>FROM</a:t>
            </a:r>
            <a:r>
              <a:rPr lang="tr-TR" sz="2000" dirty="0" smtClean="0">
                <a:latin typeface="Courier New" pitchFamily="49" charset="0"/>
                <a:ea typeface="Calibri" pitchFamily="34" charset="0"/>
                <a:cs typeface="Courier New" pitchFamily="49" charset="0"/>
              </a:rPr>
              <a:t> notlar </a:t>
            </a:r>
            <a:r>
              <a:rPr lang="tr-TR" sz="2000" dirty="0" smtClean="0">
                <a:solidFill>
                  <a:srgbClr val="0000FF"/>
                </a:solidFill>
                <a:latin typeface="Courier New" pitchFamily="49" charset="0"/>
                <a:ea typeface="Calibri" pitchFamily="34" charset="0"/>
                <a:cs typeface="Courier New" pitchFamily="49" charset="0"/>
              </a:rPr>
              <a:t>WHERE</a:t>
            </a:r>
            <a:r>
              <a:rPr lang="tr-TR" sz="2000" dirty="0" smtClean="0">
                <a:latin typeface="Courier New" pitchFamily="49" charset="0"/>
                <a:ea typeface="Calibri" pitchFamily="34" charset="0"/>
                <a:cs typeface="Courier New" pitchFamily="49" charset="0"/>
              </a:rPr>
              <a:t> </a:t>
            </a:r>
            <a:r>
              <a:rPr lang="tr-TR" sz="2000" dirty="0" err="1" smtClean="0">
                <a:latin typeface="Courier New" pitchFamily="49" charset="0"/>
                <a:ea typeface="Calibri" pitchFamily="34" charset="0"/>
                <a:cs typeface="Courier New" pitchFamily="49" charset="0"/>
              </a:rPr>
              <a:t>og</a:t>
            </a:r>
            <a:r>
              <a:rPr lang="tr-TR" sz="2000" dirty="0" smtClean="0">
                <a:latin typeface="Courier New" pitchFamily="49" charset="0"/>
                <a:ea typeface="Calibri" pitchFamily="34" charset="0"/>
                <a:cs typeface="Courier New" pitchFamily="49" charset="0"/>
              </a:rPr>
              <a:t>_no</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1</a:t>
            </a:r>
            <a:r>
              <a:rPr lang="tr-TR" sz="2000" dirty="0" smtClean="0">
                <a:solidFill>
                  <a:srgbClr val="808080"/>
                </a:solidFill>
                <a:latin typeface="Courier New" pitchFamily="49" charset="0"/>
                <a:ea typeface="Calibri" pitchFamily="34" charset="0"/>
                <a:cs typeface="Courier New" pitchFamily="49" charset="0"/>
              </a:rPr>
              <a:t>;</a:t>
            </a:r>
            <a:endParaRPr lang="tr-TR" sz="3600" dirty="0" smtClean="0">
              <a:latin typeface="Arial" pitchFamily="34" charset="0"/>
              <a:cs typeface="Arial" pitchFamily="34" charset="0"/>
            </a:endParaRPr>
          </a:p>
          <a:p>
            <a:pPr marL="0" indent="449263" algn="just" eaLnBrk="0" fontAlgn="base" hangingPunct="0">
              <a:spcBef>
                <a:spcPct val="0"/>
              </a:spcBef>
              <a:spcAft>
                <a:spcPct val="0"/>
              </a:spcAft>
              <a:buClrTx/>
              <a:buSzTx/>
              <a:buNone/>
            </a:pPr>
            <a:endParaRPr lang="tr-TR" sz="2000" dirty="0" smtClean="0"/>
          </a:p>
          <a:p>
            <a:pPr marL="0" lvl="0" indent="449263" algn="just" eaLnBrk="0" fontAlgn="base" hangingPunct="0">
              <a:spcBef>
                <a:spcPct val="0"/>
              </a:spcBef>
              <a:spcAft>
                <a:spcPct val="0"/>
              </a:spcAft>
              <a:buClrTx/>
              <a:buSzTx/>
              <a:buNone/>
            </a:pPr>
            <a:endParaRPr lang="tr-TR" sz="2000" dirty="0"/>
          </a:p>
        </p:txBody>
      </p:sp>
      <p:graphicFrame>
        <p:nvGraphicFramePr>
          <p:cNvPr id="9" name="23 İçerik Yer Tutucusu"/>
          <p:cNvGraphicFramePr>
            <a:graphicFrameLocks/>
          </p:cNvGraphicFramePr>
          <p:nvPr/>
        </p:nvGraphicFramePr>
        <p:xfrm>
          <a:off x="899592" y="692696"/>
          <a:ext cx="3191073" cy="2286000"/>
        </p:xfrm>
        <a:graphic>
          <a:graphicData uri="http://schemas.openxmlformats.org/drawingml/2006/table">
            <a:tbl>
              <a:tblPr/>
              <a:tblGrid>
                <a:gridCol w="2086471"/>
                <a:gridCol w="1104602"/>
              </a:tblGrid>
              <a:tr h="357160">
                <a:tc gridSpan="2">
                  <a:txBody>
                    <a:bodyPr/>
                    <a:lstStyle/>
                    <a:p>
                      <a:pPr>
                        <a:lnSpc>
                          <a:spcPct val="150000"/>
                        </a:lnSpc>
                        <a:spcAft>
                          <a:spcPts val="0"/>
                        </a:spcAft>
                      </a:pPr>
                      <a:r>
                        <a:rPr lang="tr-TR" sz="1600" b="1" dirty="0">
                          <a:solidFill>
                            <a:srgbClr val="C00000"/>
                          </a:solidFill>
                          <a:latin typeface="Arial" pitchFamily="34" charset="0"/>
                          <a:ea typeface="Calibri"/>
                          <a:cs typeface="Arial" pitchFamily="34" charset="0"/>
                        </a:rPr>
                        <a:t>SQL’de Aritmetiksel Semboller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tr-TR"/>
                    </a:p>
                  </a:txBody>
                  <a:tcPr/>
                </a:tc>
              </a:tr>
              <a:tr h="312515">
                <a:tc>
                  <a:txBody>
                    <a:bodyPr/>
                    <a:lstStyle/>
                    <a:p>
                      <a:pPr>
                        <a:lnSpc>
                          <a:spcPct val="150000"/>
                        </a:lnSpc>
                        <a:spcAft>
                          <a:spcPts val="0"/>
                        </a:spcAft>
                      </a:pPr>
                      <a:r>
                        <a:rPr lang="tr-TR" sz="1400" b="1">
                          <a:solidFill>
                            <a:srgbClr val="00B050"/>
                          </a:solidFill>
                          <a:latin typeface="Arial" pitchFamily="34" charset="0"/>
                          <a:ea typeface="Calibri"/>
                          <a:cs typeface="Arial" pitchFamily="34" charset="0"/>
                        </a:rPr>
                        <a:t>Operatör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tr-TR" sz="1400" b="1" dirty="0">
                          <a:solidFill>
                            <a:srgbClr val="00B050"/>
                          </a:solidFill>
                          <a:latin typeface="Arial" pitchFamily="34" charset="0"/>
                          <a:ea typeface="Calibri"/>
                          <a:cs typeface="Arial" pitchFamily="34" charset="0"/>
                        </a:rPr>
                        <a:t>İşlevi</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2515">
                <a:tc>
                  <a:txBody>
                    <a:bodyPr/>
                    <a:lstStyle/>
                    <a:p>
                      <a:pPr>
                        <a:lnSpc>
                          <a:spcPct val="150000"/>
                        </a:lnSpc>
                        <a:spcAft>
                          <a:spcPts val="0"/>
                        </a:spcAft>
                      </a:pPr>
                      <a:r>
                        <a:rPr lang="tr-TR" sz="1400">
                          <a:latin typeface="Arial" pitchFamily="34" charset="0"/>
                          <a:ea typeface="Calibri"/>
                          <a:cs typeface="Arial" pitchFamily="34" charset="0"/>
                        </a:rPr>
                        <a:t>**  veya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tr-TR" sz="1400" dirty="0">
                          <a:latin typeface="Arial" pitchFamily="34" charset="0"/>
                          <a:ea typeface="Calibri"/>
                          <a:cs typeface="Arial" pitchFamily="34" charset="0"/>
                        </a:rPr>
                        <a:t>Üs Alma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2515">
                <a:tc>
                  <a:txBody>
                    <a:bodyPr/>
                    <a:lstStyle/>
                    <a:p>
                      <a:pPr>
                        <a:lnSpc>
                          <a:spcPct val="150000"/>
                        </a:lnSpc>
                        <a:spcAft>
                          <a:spcPts val="0"/>
                        </a:spcAft>
                      </a:pPr>
                      <a:r>
                        <a:rPr lang="tr-TR" sz="1400" dirty="0">
                          <a:latin typeface="Arial" pitchFamily="34" charset="0"/>
                          <a:ea typeface="Calibri"/>
                          <a:cs typeface="Arial" pitchFamily="34"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tr-TR" sz="1400">
                          <a:latin typeface="Arial" pitchFamily="34" charset="0"/>
                          <a:ea typeface="Calibri"/>
                          <a:cs typeface="Arial" pitchFamily="34" charset="0"/>
                        </a:rPr>
                        <a:t>Çarpma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2515">
                <a:tc>
                  <a:txBody>
                    <a:bodyPr/>
                    <a:lstStyle/>
                    <a:p>
                      <a:pPr>
                        <a:lnSpc>
                          <a:spcPct val="150000"/>
                        </a:lnSpc>
                        <a:spcAft>
                          <a:spcPts val="0"/>
                        </a:spcAft>
                      </a:pPr>
                      <a:r>
                        <a:rPr lang="tr-TR" sz="1400">
                          <a:latin typeface="Arial" pitchFamily="34" charset="0"/>
                          <a:ea typeface="Calibri"/>
                          <a:cs typeface="Arial" pitchFamily="34"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tr-TR" sz="1400">
                          <a:latin typeface="Arial" pitchFamily="34" charset="0"/>
                          <a:ea typeface="Calibri"/>
                          <a:cs typeface="Arial" pitchFamily="34" charset="0"/>
                        </a:rPr>
                        <a:t>Bölme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2515">
                <a:tc>
                  <a:txBody>
                    <a:bodyPr/>
                    <a:lstStyle/>
                    <a:p>
                      <a:pPr>
                        <a:lnSpc>
                          <a:spcPct val="150000"/>
                        </a:lnSpc>
                        <a:spcAft>
                          <a:spcPts val="0"/>
                        </a:spcAft>
                      </a:pPr>
                      <a:r>
                        <a:rPr lang="tr-TR" sz="1400">
                          <a:latin typeface="Arial" pitchFamily="34" charset="0"/>
                          <a:ea typeface="Calibri"/>
                          <a:cs typeface="Arial" pitchFamily="34"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tr-TR" sz="1400">
                          <a:latin typeface="Arial" pitchFamily="34" charset="0"/>
                          <a:ea typeface="Calibri"/>
                          <a:cs typeface="Arial" pitchFamily="34" charset="0"/>
                        </a:rPr>
                        <a:t>Toplama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2515">
                <a:tc>
                  <a:txBody>
                    <a:bodyPr/>
                    <a:lstStyle/>
                    <a:p>
                      <a:pPr>
                        <a:lnSpc>
                          <a:spcPct val="150000"/>
                        </a:lnSpc>
                        <a:spcAft>
                          <a:spcPts val="0"/>
                        </a:spcAft>
                      </a:pPr>
                      <a:r>
                        <a:rPr lang="tr-TR" sz="1400">
                          <a:latin typeface="Arial" pitchFamily="34" charset="0"/>
                          <a:ea typeface="Calibri"/>
                          <a:cs typeface="Arial" pitchFamily="34"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tr-TR" sz="1400" dirty="0">
                          <a:latin typeface="Arial" pitchFamily="34" charset="0"/>
                          <a:ea typeface="Calibri"/>
                          <a:cs typeface="Arial" pitchFamily="34" charset="0"/>
                        </a:rPr>
                        <a:t>Çıkarma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251520" y="332656"/>
            <a:ext cx="8640960" cy="6264696"/>
          </a:xfrm>
          <a:solidFill>
            <a:schemeClr val="bg1"/>
          </a:solidFill>
        </p:spPr>
        <p:txBody>
          <a:bodyPr>
            <a:normAutofit/>
          </a:bodyPr>
          <a:lstStyle/>
          <a:p>
            <a:pPr marL="0" lvl="0" indent="449263" algn="just" fontAlgn="base">
              <a:spcBef>
                <a:spcPct val="0"/>
              </a:spcBef>
              <a:spcAft>
                <a:spcPct val="0"/>
              </a:spcAft>
              <a:buClrTx/>
              <a:buSzTx/>
              <a:buNone/>
              <a:tabLst>
                <a:tab pos="723900" algn="l"/>
              </a:tabLst>
            </a:pPr>
            <a:r>
              <a:rPr lang="tr-TR" sz="2000" dirty="0" err="1" smtClean="0">
                <a:latin typeface="Courier New" pitchFamily="49" charset="0"/>
                <a:ea typeface="Calibri" pitchFamily="34" charset="0"/>
                <a:cs typeface="Courier New" pitchFamily="49" charset="0"/>
              </a:rPr>
              <a:t>Og</a:t>
            </a:r>
            <a:r>
              <a:rPr lang="tr-TR" sz="2000" dirty="0" smtClean="0">
                <a:latin typeface="Courier New" pitchFamily="49" charset="0"/>
                <a:ea typeface="Calibri" pitchFamily="34" charset="0"/>
                <a:cs typeface="Courier New" pitchFamily="49" charset="0"/>
              </a:rPr>
              <a:t>_no	d_adi	</a:t>
            </a:r>
            <a:endParaRPr lang="tr-TR" sz="12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tabLst>
                <a:tab pos="723900" algn="l"/>
              </a:tabLst>
            </a:pPr>
            <a:r>
              <a:rPr lang="tr-TR" sz="2000" dirty="0" smtClean="0">
                <a:latin typeface="Courier New" pitchFamily="49" charset="0"/>
                <a:ea typeface="Calibri" pitchFamily="34" charset="0"/>
                <a:cs typeface="Courier New" pitchFamily="49" charset="0"/>
              </a:rPr>
              <a:t>------	----- 	-----                   </a:t>
            </a:r>
            <a:endParaRPr lang="tr-TR" sz="12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tabLst>
                <a:tab pos="723900" algn="l"/>
              </a:tabLst>
            </a:pPr>
            <a:r>
              <a:rPr lang="tr-TR" sz="2000" dirty="0" smtClean="0">
                <a:latin typeface="Courier New" pitchFamily="49" charset="0"/>
                <a:ea typeface="Calibri" pitchFamily="34" charset="0"/>
                <a:cs typeface="Courier New" pitchFamily="49" charset="0"/>
              </a:rPr>
              <a:t> 1	   	mat		 66</a:t>
            </a:r>
          </a:p>
          <a:p>
            <a:pPr marL="0" lvl="0" indent="449263" algn="just" eaLnBrk="0" fontAlgn="base" hangingPunct="0">
              <a:spcBef>
                <a:spcPct val="0"/>
              </a:spcBef>
              <a:spcAft>
                <a:spcPct val="0"/>
              </a:spcAft>
              <a:buClrTx/>
              <a:buSzTx/>
              <a:buNone/>
              <a:tabLst>
                <a:tab pos="723900" algn="l"/>
              </a:tabLst>
            </a:pPr>
            <a:endParaRPr lang="tr-TR" sz="12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tabLst>
                <a:tab pos="723900" algn="l"/>
              </a:tabLst>
            </a:pPr>
            <a:r>
              <a:rPr lang="tr-TR" sz="2000" b="1" dirty="0" smtClean="0">
                <a:solidFill>
                  <a:srgbClr val="C00000"/>
                </a:solidFill>
                <a:latin typeface="Times New Roman" pitchFamily="18" charset="0"/>
                <a:ea typeface="Calibri" pitchFamily="34" charset="0"/>
                <a:cs typeface="Times New Roman" pitchFamily="18" charset="0"/>
              </a:rPr>
              <a:t>Örnek</a:t>
            </a:r>
            <a:r>
              <a:rPr lang="tr-TR" sz="2000" b="1" dirty="0" smtClean="0">
                <a:solidFill>
                  <a:srgbClr val="C00000"/>
                </a:solidFill>
                <a:latin typeface="Courier New" pitchFamily="49" charset="0"/>
                <a:ea typeface="Calibri" pitchFamily="34" charset="0"/>
                <a:cs typeface="Courier New" pitchFamily="49" charset="0"/>
              </a:rPr>
              <a:t>:</a:t>
            </a:r>
            <a:r>
              <a:rPr lang="tr-TR" sz="2000" b="1" dirty="0" smtClean="0">
                <a:latin typeface="Courier New" pitchFamily="49" charset="0"/>
                <a:ea typeface="Calibri" pitchFamily="34" charset="0"/>
                <a:cs typeface="Courier New" pitchFamily="49" charset="0"/>
              </a:rPr>
              <a:t> </a:t>
            </a:r>
            <a:r>
              <a:rPr lang="tr-TR" sz="2000" dirty="0" smtClean="0">
                <a:solidFill>
                  <a:srgbClr val="0000FF"/>
                </a:solidFill>
                <a:latin typeface="Courier New" pitchFamily="49" charset="0"/>
                <a:ea typeface="Calibri" pitchFamily="34" charset="0"/>
                <a:cs typeface="Courier New" pitchFamily="49" charset="0"/>
              </a:rPr>
              <a:t>SELECT</a:t>
            </a:r>
            <a:r>
              <a:rPr lang="tr-TR" sz="2000" dirty="0" smtClean="0">
                <a:latin typeface="Courier New" pitchFamily="49" charset="0"/>
                <a:ea typeface="Calibri" pitchFamily="34" charset="0"/>
                <a:cs typeface="Courier New" pitchFamily="49" charset="0"/>
              </a:rPr>
              <a:t> adi</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a:t>
            </a:r>
            <a:r>
              <a:rPr lang="tr-TR" sz="2000" dirty="0" err="1" smtClean="0">
                <a:latin typeface="Courier New" pitchFamily="49" charset="0"/>
                <a:ea typeface="Calibri" pitchFamily="34" charset="0"/>
                <a:cs typeface="Courier New" pitchFamily="49" charset="0"/>
              </a:rPr>
              <a:t>yasi</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2 </a:t>
            </a:r>
            <a:r>
              <a:rPr lang="tr-TR" sz="2000" dirty="0" smtClean="0">
                <a:solidFill>
                  <a:srgbClr val="0000FF"/>
                </a:solidFill>
                <a:latin typeface="Courier New" pitchFamily="49" charset="0"/>
                <a:ea typeface="Calibri" pitchFamily="34" charset="0"/>
                <a:cs typeface="Courier New" pitchFamily="49" charset="0"/>
              </a:rPr>
              <a:t>FROM</a:t>
            </a:r>
            <a:r>
              <a:rPr lang="tr-TR" sz="2000" dirty="0" smtClean="0">
                <a:latin typeface="Courier New" pitchFamily="49" charset="0"/>
                <a:ea typeface="Calibri" pitchFamily="34" charset="0"/>
                <a:cs typeface="Courier New" pitchFamily="49" charset="0"/>
              </a:rPr>
              <a:t> </a:t>
            </a:r>
            <a:r>
              <a:rPr lang="tr-TR" sz="2000" dirty="0" err="1" smtClean="0">
                <a:latin typeface="Courier New" pitchFamily="49" charset="0"/>
                <a:ea typeface="Calibri" pitchFamily="34" charset="0"/>
                <a:cs typeface="Courier New" pitchFamily="49" charset="0"/>
              </a:rPr>
              <a:t>businif</a:t>
            </a:r>
            <a:r>
              <a:rPr lang="tr-TR" sz="2000" dirty="0" smtClean="0">
                <a:latin typeface="Courier New" pitchFamily="49" charset="0"/>
                <a:ea typeface="Calibri" pitchFamily="34" charset="0"/>
                <a:cs typeface="Courier New" pitchFamily="49" charset="0"/>
              </a:rPr>
              <a:t> </a:t>
            </a:r>
            <a:r>
              <a:rPr lang="tr-TR" sz="2000" dirty="0" smtClean="0">
                <a:solidFill>
                  <a:srgbClr val="0000FF"/>
                </a:solidFill>
                <a:latin typeface="Courier New" pitchFamily="49" charset="0"/>
                <a:ea typeface="Calibri" pitchFamily="34" charset="0"/>
                <a:cs typeface="Courier New" pitchFamily="49" charset="0"/>
              </a:rPr>
              <a:t>WHERE</a:t>
            </a:r>
            <a:r>
              <a:rPr lang="tr-TR" sz="2000" dirty="0" smtClean="0">
                <a:latin typeface="Courier New" pitchFamily="49" charset="0"/>
                <a:ea typeface="Calibri" pitchFamily="34" charset="0"/>
                <a:cs typeface="Courier New" pitchFamily="49" charset="0"/>
              </a:rPr>
              <a:t> </a:t>
            </a:r>
            <a:r>
              <a:rPr lang="tr-TR" sz="2000" dirty="0" err="1" smtClean="0">
                <a:latin typeface="Courier New" pitchFamily="49" charset="0"/>
                <a:ea typeface="Calibri" pitchFamily="34" charset="0"/>
                <a:cs typeface="Courier New" pitchFamily="49" charset="0"/>
              </a:rPr>
              <a:t>yasi</a:t>
            </a:r>
            <a:r>
              <a:rPr lang="tr-TR" sz="2000" dirty="0" smtClean="0">
                <a:solidFill>
                  <a:srgbClr val="808080"/>
                </a:solidFill>
                <a:latin typeface="Courier New" pitchFamily="49" charset="0"/>
                <a:ea typeface="Calibri" pitchFamily="34" charset="0"/>
                <a:cs typeface="Courier New" pitchFamily="49" charset="0"/>
              </a:rPr>
              <a:t>&lt;</a:t>
            </a:r>
            <a:r>
              <a:rPr lang="tr-TR" sz="2000" dirty="0" smtClean="0">
                <a:latin typeface="Courier New" pitchFamily="49" charset="0"/>
                <a:ea typeface="Calibri" pitchFamily="34" charset="0"/>
                <a:cs typeface="Courier New" pitchFamily="49" charset="0"/>
              </a:rPr>
              <a:t>12 </a:t>
            </a:r>
            <a:r>
              <a:rPr lang="tr-TR" sz="2000" dirty="0" smtClean="0">
                <a:latin typeface="Arial" pitchFamily="34" charset="0"/>
                <a:ea typeface="Calibri" pitchFamily="34" charset="0"/>
                <a:cs typeface="Arial" pitchFamily="34" charset="0"/>
              </a:rPr>
              <a:t>Komutunun işlevini yazınız.</a:t>
            </a: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tabLst>
                <a:tab pos="723900" algn="l"/>
              </a:tabLst>
            </a:pPr>
            <a:endParaRPr lang="tr-TR" sz="800" dirty="0" smtClean="0">
              <a:latin typeface="Arial" pitchFamily="34" charset="0"/>
              <a:ea typeface="Calibri" pitchFamily="34" charset="0"/>
              <a:cs typeface="Arial" pitchFamily="34" charset="0"/>
            </a:endParaRPr>
          </a:p>
          <a:p>
            <a:pPr marL="0" lvl="0" indent="449263" algn="just" eaLnBrk="0" fontAlgn="base" hangingPunct="0">
              <a:spcBef>
                <a:spcPct val="0"/>
              </a:spcBef>
              <a:spcAft>
                <a:spcPct val="0"/>
              </a:spcAft>
              <a:buClrTx/>
              <a:buSzTx/>
              <a:buNone/>
              <a:tabLst>
                <a:tab pos="723900" algn="l"/>
              </a:tabLst>
            </a:pPr>
            <a:r>
              <a:rPr lang="tr-TR" sz="2000" dirty="0" smtClean="0">
                <a:latin typeface="Arial" pitchFamily="34" charset="0"/>
                <a:ea typeface="Calibri" pitchFamily="34" charset="0"/>
                <a:cs typeface="Arial" pitchFamily="34" charset="0"/>
              </a:rPr>
              <a:t>Yaşı 12’den küçük olanların adını ve yaşının 2 ile çarpımını verir.</a:t>
            </a:r>
          </a:p>
          <a:p>
            <a:pPr marL="0" lvl="0" indent="449263" algn="just" eaLnBrk="0" fontAlgn="base" hangingPunct="0">
              <a:spcBef>
                <a:spcPct val="0"/>
              </a:spcBef>
              <a:spcAft>
                <a:spcPct val="0"/>
              </a:spcAft>
              <a:buClrTx/>
              <a:buSzTx/>
              <a:buNone/>
              <a:tabLst>
                <a:tab pos="723900" algn="l"/>
              </a:tabLst>
            </a:pPr>
            <a:endParaRPr lang="tr-TR" sz="800" dirty="0" smtClean="0">
              <a:latin typeface="Arial" pitchFamily="34" charset="0"/>
              <a:cs typeface="Arial" pitchFamily="34" charset="0"/>
            </a:endParaRPr>
          </a:p>
          <a:p>
            <a:pPr marL="0" lvl="0" indent="0" fontAlgn="base">
              <a:spcBef>
                <a:spcPct val="0"/>
              </a:spcBef>
              <a:spcAft>
                <a:spcPct val="0"/>
              </a:spcAft>
              <a:buClrTx/>
              <a:buSzTx/>
              <a:buNone/>
            </a:pPr>
            <a:r>
              <a:rPr lang="tr-TR" sz="2000" b="1" dirty="0" smtClean="0">
                <a:solidFill>
                  <a:srgbClr val="C00000"/>
                </a:solidFill>
                <a:latin typeface="Arial" pitchFamily="34" charset="0"/>
                <a:ea typeface="Calibri" pitchFamily="34" charset="0"/>
                <a:cs typeface="Arial" pitchFamily="34" charset="0"/>
              </a:rPr>
              <a:t>      Örnek: </a:t>
            </a:r>
            <a:r>
              <a:rPr lang="tr-TR" sz="2000" dirty="0" smtClean="0">
                <a:latin typeface="Arial" pitchFamily="34" charset="0"/>
                <a:ea typeface="Calibri" pitchFamily="34" charset="0"/>
                <a:cs typeface="Arial" pitchFamily="34" charset="0"/>
              </a:rPr>
              <a:t>Öğrencilerin notlarını bağıl sisteme göre hesaplayan sorguyu yazınız. (Okul Projesi)</a:t>
            </a:r>
            <a:endParaRPr lang="tr-TR" sz="200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tr-TR" sz="2000" dirty="0" smtClean="0">
                <a:solidFill>
                  <a:srgbClr val="0000FF"/>
                </a:solidFill>
                <a:latin typeface="Courier New" pitchFamily="49" charset="0"/>
                <a:ea typeface="Calibri" pitchFamily="34" charset="0"/>
                <a:cs typeface="Courier New" pitchFamily="49" charset="0"/>
              </a:rPr>
              <a:t>select</a:t>
            </a:r>
            <a:r>
              <a:rPr lang="tr-TR" sz="2000" dirty="0" smtClean="0">
                <a:latin typeface="Courier New" pitchFamily="49" charset="0"/>
                <a:ea typeface="Calibri" pitchFamily="34" charset="0"/>
                <a:cs typeface="Courier New" pitchFamily="49" charset="0"/>
              </a:rPr>
              <a:t> </a:t>
            </a:r>
            <a:r>
              <a:rPr lang="tr-TR" sz="2000" dirty="0" smtClean="0">
                <a:solidFill>
                  <a:srgbClr val="0000FF"/>
                </a:solidFill>
                <a:latin typeface="Courier New" pitchFamily="49" charset="0"/>
                <a:ea typeface="Calibri" pitchFamily="34" charset="0"/>
                <a:cs typeface="Courier New" pitchFamily="49" charset="0"/>
              </a:rPr>
              <a:t>no</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op_kod</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vize</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0.4</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final</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0.6</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a:t>
            </a:r>
            <a:r>
              <a:rPr lang="tr-TR" sz="2000" dirty="0" smtClean="0">
                <a:solidFill>
                  <a:srgbClr val="0000FF"/>
                </a:solidFill>
                <a:latin typeface="Courier New" pitchFamily="49" charset="0"/>
                <a:ea typeface="Calibri" pitchFamily="34" charset="0"/>
                <a:cs typeface="Courier New" pitchFamily="49" charset="0"/>
              </a:rPr>
              <a:t>from</a:t>
            </a:r>
            <a:r>
              <a:rPr lang="tr-TR" sz="2000" dirty="0" smtClean="0">
                <a:latin typeface="Courier New" pitchFamily="49" charset="0"/>
                <a:ea typeface="Calibri" pitchFamily="34" charset="0"/>
                <a:cs typeface="Courier New" pitchFamily="49" charset="0"/>
              </a:rPr>
              <a:t> notlar</a:t>
            </a:r>
            <a:endParaRPr lang="tr-TR" sz="1200" dirty="0" smtClean="0">
              <a:latin typeface="Arial" pitchFamily="34" charset="0"/>
              <a:cs typeface="Arial" pitchFamily="34" charset="0"/>
            </a:endParaRPr>
          </a:p>
          <a:p>
            <a:endParaRPr lang="tr-TR" sz="2000" dirty="0"/>
          </a:p>
        </p:txBody>
      </p:sp>
      <p:pic>
        <p:nvPicPr>
          <p:cNvPr id="73730" name="Picture 2" descr="Ekran Alıntısı"/>
          <p:cNvPicPr>
            <a:picLocks noChangeAspect="1" noChangeArrowheads="1"/>
          </p:cNvPicPr>
          <p:nvPr/>
        </p:nvPicPr>
        <p:blipFill>
          <a:blip r:embed="rId2" cstate="print"/>
          <a:srcRect/>
          <a:stretch>
            <a:fillRect/>
          </a:stretch>
        </p:blipFill>
        <p:spPr bwMode="auto">
          <a:xfrm>
            <a:off x="899592" y="3717032"/>
            <a:ext cx="4896544" cy="2952328"/>
          </a:xfrm>
          <a:prstGeom prst="rect">
            <a:avLst/>
          </a:prstGeom>
          <a:noFill/>
        </p:spPr>
      </p:pic>
      <p:sp>
        <p:nvSpPr>
          <p:cNvPr id="73732" name="Rectangle 4"/>
          <p:cNvSpPr>
            <a:spLocks noChangeArrowheads="1"/>
          </p:cNvSpPr>
          <p:nvPr/>
        </p:nvSpPr>
        <p:spPr bwMode="auto">
          <a:xfrm>
            <a:off x="0" y="31623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39552" y="260648"/>
            <a:ext cx="8183880" cy="576064"/>
          </a:xfrm>
        </p:spPr>
        <p:txBody>
          <a:bodyPr>
            <a:noAutofit/>
          </a:bodyPr>
          <a:lstStyle/>
          <a:p>
            <a:pPr lvl="0"/>
            <a:r>
              <a:rPr lang="tr-TR" dirty="0" smtClean="0">
                <a:latin typeface="Times New Roman" pitchFamily="18" charset="0"/>
                <a:ea typeface="Times New Roman" pitchFamily="18" charset="0"/>
                <a:cs typeface="Times New Roman" pitchFamily="18" charset="0"/>
              </a:rPr>
              <a:t>6</a:t>
            </a:r>
            <a:r>
              <a:rPr lang="tr-TR" dirty="0" smtClean="0" bmk="">
                <a:latin typeface="Times New Roman" pitchFamily="18" charset="0"/>
                <a:ea typeface="Times New Roman" pitchFamily="18" charset="0"/>
                <a:cs typeface="Times New Roman" pitchFamily="18" charset="0"/>
              </a:rPr>
              <a:t>.7.2. KÜMELEME FONKSİYONLARI</a:t>
            </a:r>
            <a:endParaRPr lang="tr-TR" dirty="0"/>
          </a:p>
        </p:txBody>
      </p:sp>
      <p:sp>
        <p:nvSpPr>
          <p:cNvPr id="3" name="2 İçerik Yer Tutucusu"/>
          <p:cNvSpPr>
            <a:spLocks noGrp="1"/>
          </p:cNvSpPr>
          <p:nvPr>
            <p:ph idx="1"/>
          </p:nvPr>
        </p:nvSpPr>
        <p:spPr>
          <a:xfrm>
            <a:off x="467544" y="980728"/>
            <a:ext cx="8183880" cy="4908032"/>
          </a:xfrm>
        </p:spPr>
        <p:style>
          <a:lnRef idx="1">
            <a:schemeClr val="accent6"/>
          </a:lnRef>
          <a:fillRef idx="2">
            <a:schemeClr val="accent6"/>
          </a:fillRef>
          <a:effectRef idx="1">
            <a:schemeClr val="accent6"/>
          </a:effectRef>
          <a:fontRef idx="minor">
            <a:schemeClr val="dk1"/>
          </a:fontRef>
        </p:style>
        <p:txBody>
          <a:bodyPr>
            <a:normAutofit/>
          </a:bodyPr>
          <a:lstStyle/>
          <a:p>
            <a:pPr marL="0" lvl="0" indent="449263" algn="just" eaLnBrk="0" fontAlgn="base" hangingPunct="0">
              <a:spcBef>
                <a:spcPct val="0"/>
              </a:spcBef>
              <a:spcAft>
                <a:spcPct val="0"/>
              </a:spcAft>
              <a:buClrTx/>
              <a:buSzTx/>
              <a:buNone/>
            </a:pPr>
            <a:r>
              <a:rPr lang="tr-TR" sz="2000" dirty="0" smtClean="0" bmk="">
                <a:latin typeface="Arial" pitchFamily="34" charset="0"/>
                <a:ea typeface="Calibri" pitchFamily="34" charset="0"/>
                <a:cs typeface="Arial" pitchFamily="34" charset="0"/>
              </a:rPr>
              <a:t>SQL tablo içerisindeki çeşitli matematiksel ifadelerin sonucunu otomatik olarak üretmeyi sağlayan fonksiyonlara sahiptir.</a:t>
            </a:r>
          </a:p>
          <a:p>
            <a:pPr marL="0" lvl="0" indent="449263" algn="just" eaLnBrk="0" fontAlgn="base" hangingPunct="0">
              <a:spcBef>
                <a:spcPct val="0"/>
              </a:spcBef>
              <a:spcAft>
                <a:spcPct val="0"/>
              </a:spcAft>
              <a:buClrTx/>
              <a:buSzTx/>
              <a:buNone/>
            </a:pPr>
            <a:endParaRPr lang="tr-TR" sz="2000" b="1" dirty="0" smtClean="0" bmk="">
              <a:latin typeface="Arial" pitchFamily="34" charset="0"/>
              <a:ea typeface="Times New Roman" pitchFamily="18" charset="0"/>
              <a:cs typeface="Arial" pitchFamily="34" charset="0"/>
            </a:endParaRPr>
          </a:p>
          <a:p>
            <a:pPr marL="0" lvl="0" indent="449263" algn="just" eaLnBrk="0" fontAlgn="base" hangingPunct="0">
              <a:spcBef>
                <a:spcPct val="0"/>
              </a:spcBef>
              <a:spcAft>
                <a:spcPct val="0"/>
              </a:spcAft>
              <a:buClrTx/>
              <a:buSzTx/>
              <a:buNone/>
            </a:pPr>
            <a:r>
              <a:rPr lang="tr-TR" b="1" dirty="0" smtClean="0" bmk="">
                <a:solidFill>
                  <a:srgbClr val="FF0000"/>
                </a:solidFill>
                <a:latin typeface="Arial" pitchFamily="34" charset="0"/>
                <a:ea typeface="Times New Roman" pitchFamily="18" charset="0"/>
                <a:cs typeface="Arial" pitchFamily="34" charset="0"/>
              </a:rPr>
              <a:t>6.7.2.1. SUM FONKSİYONU:</a:t>
            </a:r>
            <a:endParaRPr lang="tr-TR" b="1" dirty="0" smtClean="0">
              <a:solidFill>
                <a:srgbClr val="FF0000"/>
              </a:solidFill>
              <a:latin typeface="Arial" pitchFamily="34" charset="0"/>
              <a:ea typeface="Times New Roman" pitchFamily="18" charset="0"/>
              <a:cs typeface="Arial" pitchFamily="34" charset="0"/>
            </a:endParaRPr>
          </a:p>
          <a:p>
            <a:pPr marL="0" lvl="0" indent="449263" algn="just" eaLnBrk="0" fontAlgn="base" hangingPunct="0">
              <a:spcBef>
                <a:spcPct val="0"/>
              </a:spcBef>
              <a:spcAft>
                <a:spcPct val="0"/>
              </a:spcAft>
              <a:buClrTx/>
              <a:buSzTx/>
              <a:buNone/>
            </a:pPr>
            <a:r>
              <a:rPr lang="tr-TR" sz="2000" dirty="0" smtClean="0">
                <a:latin typeface="Arial" pitchFamily="34" charset="0"/>
                <a:ea typeface="Calibri" pitchFamily="34" charset="0"/>
                <a:cs typeface="Arial" pitchFamily="34" charset="0"/>
              </a:rPr>
              <a:t>Tablo içerisinde belirli bir sütuna göre toplama işlemi gerçekleştirir.</a:t>
            </a: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u="sng" dirty="0" smtClean="0">
                <a:latin typeface="Arial" pitchFamily="34" charset="0"/>
                <a:ea typeface="Calibri" pitchFamily="34" charset="0"/>
                <a:cs typeface="Arial" pitchFamily="34" charset="0"/>
              </a:rPr>
              <a:t>Kullanılışı:</a:t>
            </a:r>
            <a:r>
              <a:rPr lang="tr-TR" sz="2000" b="1" dirty="0" smtClean="0">
                <a:latin typeface="Arial" pitchFamily="34" charset="0"/>
                <a:ea typeface="Calibri" pitchFamily="34" charset="0"/>
                <a:cs typeface="Arial" pitchFamily="34" charset="0"/>
              </a:rPr>
              <a:t>  </a:t>
            </a:r>
            <a:r>
              <a:rPr lang="tr-TR" sz="2000" dirty="0" err="1" smtClean="0">
                <a:solidFill>
                  <a:srgbClr val="0000FF"/>
                </a:solidFill>
                <a:latin typeface="Calibri" pitchFamily="34" charset="0"/>
                <a:ea typeface="Calibri" pitchFamily="34" charset="0"/>
                <a:cs typeface="Calibri" pitchFamily="34" charset="0"/>
              </a:rPr>
              <a:t>Select</a:t>
            </a:r>
            <a:r>
              <a:rPr lang="tr-TR" sz="2000" dirty="0" smtClean="0">
                <a:latin typeface="Calibri" pitchFamily="34" charset="0"/>
                <a:ea typeface="Calibri" pitchFamily="34" charset="0"/>
                <a:cs typeface="Calibri" pitchFamily="34" charset="0"/>
              </a:rPr>
              <a:t> </a:t>
            </a:r>
            <a:r>
              <a:rPr lang="tr-TR" sz="2000" dirty="0" smtClean="0">
                <a:solidFill>
                  <a:srgbClr val="FF00FF"/>
                </a:solidFill>
                <a:latin typeface="Calibri" pitchFamily="34" charset="0"/>
                <a:ea typeface="Calibri" pitchFamily="34" charset="0"/>
                <a:cs typeface="Calibri" pitchFamily="34" charset="0"/>
              </a:rPr>
              <a:t>SUM</a:t>
            </a:r>
            <a:r>
              <a:rPr lang="tr-TR" sz="2000" dirty="0" smtClean="0">
                <a:solidFill>
                  <a:srgbClr val="0000FF"/>
                </a:solidFill>
                <a:latin typeface="Calibri" pitchFamily="34" charset="0"/>
                <a:ea typeface="Calibri" pitchFamily="34" charset="0"/>
                <a:cs typeface="Calibri" pitchFamily="34" charset="0"/>
              </a:rPr>
              <a:t> </a:t>
            </a:r>
            <a:r>
              <a:rPr lang="tr-TR" sz="2000" dirty="0" smtClean="0">
                <a:solidFill>
                  <a:srgbClr val="808080"/>
                </a:solidFill>
                <a:latin typeface="Calibri" pitchFamily="34" charset="0"/>
                <a:ea typeface="Calibri" pitchFamily="34" charset="0"/>
                <a:cs typeface="Calibri" pitchFamily="34" charset="0"/>
              </a:rPr>
              <a:t>(</a:t>
            </a:r>
            <a:r>
              <a:rPr lang="tr-TR" sz="2000" dirty="0" smtClean="0">
                <a:latin typeface="Calibri" pitchFamily="34" charset="0"/>
                <a:ea typeface="Calibri" pitchFamily="34" charset="0"/>
                <a:cs typeface="Calibri" pitchFamily="34" charset="0"/>
              </a:rPr>
              <a:t>sütun_adi </a:t>
            </a:r>
            <a:r>
              <a:rPr lang="tr-TR" sz="2000" dirty="0" smtClean="0">
                <a:solidFill>
                  <a:srgbClr val="808080"/>
                </a:solidFill>
                <a:latin typeface="Calibri" pitchFamily="34" charset="0"/>
                <a:ea typeface="Calibri" pitchFamily="34" charset="0"/>
                <a:cs typeface="Calibri" pitchFamily="34" charset="0"/>
              </a:rPr>
              <a:t>)</a:t>
            </a:r>
            <a:r>
              <a:rPr lang="tr-TR" sz="2000" dirty="0" smtClean="0">
                <a:latin typeface="Calibri" pitchFamily="34" charset="0"/>
                <a:ea typeface="Calibri" pitchFamily="34" charset="0"/>
                <a:cs typeface="Calibri" pitchFamily="34" charset="0"/>
              </a:rPr>
              <a:t> </a:t>
            </a:r>
            <a:r>
              <a:rPr lang="tr-TR" sz="2000" dirty="0" smtClean="0">
                <a:solidFill>
                  <a:srgbClr val="0000FF"/>
                </a:solidFill>
                <a:latin typeface="Calibri" pitchFamily="34" charset="0"/>
                <a:ea typeface="Calibri" pitchFamily="34" charset="0"/>
                <a:cs typeface="Calibri" pitchFamily="34" charset="0"/>
              </a:rPr>
              <a:t>FROM</a:t>
            </a:r>
            <a:r>
              <a:rPr lang="tr-TR" sz="2000" dirty="0" smtClean="0">
                <a:latin typeface="Calibri" pitchFamily="34" charset="0"/>
                <a:ea typeface="Calibri" pitchFamily="34" charset="0"/>
                <a:cs typeface="Calibri" pitchFamily="34" charset="0"/>
              </a:rPr>
              <a:t> Tablo_adi</a:t>
            </a:r>
            <a:r>
              <a:rPr lang="tr-TR" sz="2000" dirty="0" smtClean="0">
                <a:solidFill>
                  <a:srgbClr val="808080"/>
                </a:solidFill>
                <a:latin typeface="Calibri" pitchFamily="34" charset="0"/>
                <a:ea typeface="Calibri" pitchFamily="34" charset="0"/>
                <a:cs typeface="Calibri" pitchFamily="34" charset="0"/>
              </a:rPr>
              <a:t>;</a:t>
            </a:r>
            <a:endParaRPr lang="tr-TR" sz="2000" dirty="0" smtClean="0">
              <a:latin typeface="Calibri" pitchFamily="34" charset="0"/>
              <a:cs typeface="Calibri" pitchFamily="34" charset="0"/>
            </a:endParaRPr>
          </a:p>
          <a:p>
            <a:pPr marL="0" lvl="0" indent="449263" algn="just" eaLnBrk="0" fontAlgn="base" hangingPunct="0">
              <a:spcBef>
                <a:spcPct val="0"/>
              </a:spcBef>
              <a:spcAft>
                <a:spcPct val="0"/>
              </a:spcAft>
              <a:buClrTx/>
              <a:buSzTx/>
              <a:buNone/>
            </a:pPr>
            <a:r>
              <a:rPr lang="tr-TR" sz="2000" b="1" dirty="0" smtClean="0">
                <a:solidFill>
                  <a:srgbClr val="C00000"/>
                </a:solidFill>
                <a:latin typeface="Calibri" pitchFamily="34" charset="0"/>
                <a:ea typeface="Calibri" pitchFamily="34" charset="0"/>
                <a:cs typeface="Calibri" pitchFamily="34" charset="0"/>
              </a:rPr>
              <a:t>Örnek: </a:t>
            </a:r>
            <a:r>
              <a:rPr lang="tr-TR" sz="2000" dirty="0" smtClean="0">
                <a:solidFill>
                  <a:srgbClr val="0000FF"/>
                </a:solidFill>
                <a:latin typeface="Calibri" pitchFamily="34" charset="0"/>
                <a:ea typeface="Calibri" pitchFamily="34" charset="0"/>
                <a:cs typeface="Calibri" pitchFamily="34" charset="0"/>
              </a:rPr>
              <a:t>SELECT</a:t>
            </a:r>
            <a:r>
              <a:rPr lang="tr-TR" sz="2000" dirty="0" smtClean="0">
                <a:latin typeface="Calibri" pitchFamily="34" charset="0"/>
                <a:ea typeface="Calibri" pitchFamily="34" charset="0"/>
                <a:cs typeface="Calibri" pitchFamily="34" charset="0"/>
              </a:rPr>
              <a:t> </a:t>
            </a:r>
            <a:r>
              <a:rPr lang="tr-TR" sz="2000" dirty="0" smtClean="0">
                <a:solidFill>
                  <a:srgbClr val="FF00FF"/>
                </a:solidFill>
                <a:latin typeface="Calibri" pitchFamily="34" charset="0"/>
                <a:ea typeface="Calibri" pitchFamily="34" charset="0"/>
                <a:cs typeface="Calibri" pitchFamily="34" charset="0"/>
              </a:rPr>
              <a:t>SUM</a:t>
            </a:r>
            <a:r>
              <a:rPr lang="tr-TR" sz="2000" dirty="0" smtClean="0">
                <a:solidFill>
                  <a:srgbClr val="808080"/>
                </a:solidFill>
                <a:latin typeface="Calibri" pitchFamily="34" charset="0"/>
                <a:ea typeface="Calibri" pitchFamily="34" charset="0"/>
                <a:cs typeface="Calibri" pitchFamily="34" charset="0"/>
              </a:rPr>
              <a:t>(</a:t>
            </a:r>
            <a:r>
              <a:rPr lang="tr-TR" sz="2000" dirty="0" err="1" smtClean="0">
                <a:latin typeface="Calibri" pitchFamily="34" charset="0"/>
                <a:ea typeface="Calibri" pitchFamily="34" charset="0"/>
                <a:cs typeface="Calibri" pitchFamily="34" charset="0"/>
              </a:rPr>
              <a:t>maas</a:t>
            </a:r>
            <a:r>
              <a:rPr lang="tr-TR" sz="2000" dirty="0" smtClean="0">
                <a:solidFill>
                  <a:srgbClr val="808080"/>
                </a:solidFill>
                <a:latin typeface="Calibri" pitchFamily="34" charset="0"/>
                <a:ea typeface="Calibri" pitchFamily="34" charset="0"/>
                <a:cs typeface="Calibri" pitchFamily="34" charset="0"/>
              </a:rPr>
              <a:t>)</a:t>
            </a:r>
            <a:r>
              <a:rPr lang="tr-TR" sz="2000" dirty="0" smtClean="0">
                <a:latin typeface="Calibri" pitchFamily="34" charset="0"/>
                <a:ea typeface="Calibri" pitchFamily="34" charset="0"/>
                <a:cs typeface="Calibri" pitchFamily="34" charset="0"/>
              </a:rPr>
              <a:t> </a:t>
            </a:r>
            <a:r>
              <a:rPr lang="tr-TR" sz="2000" dirty="0" smtClean="0">
                <a:solidFill>
                  <a:srgbClr val="0000FF"/>
                </a:solidFill>
                <a:latin typeface="Calibri" pitchFamily="34" charset="0"/>
                <a:ea typeface="Calibri" pitchFamily="34" charset="0"/>
                <a:cs typeface="Calibri" pitchFamily="34" charset="0"/>
              </a:rPr>
              <a:t>FROM</a:t>
            </a:r>
            <a:r>
              <a:rPr lang="tr-TR" sz="2000" dirty="0" smtClean="0">
                <a:latin typeface="Calibri" pitchFamily="34" charset="0"/>
                <a:ea typeface="Calibri" pitchFamily="34" charset="0"/>
                <a:cs typeface="Calibri" pitchFamily="34" charset="0"/>
              </a:rPr>
              <a:t> personel; </a:t>
            </a:r>
          </a:p>
          <a:p>
            <a:pPr marL="0" lvl="0" indent="449263" algn="just" eaLnBrk="0" fontAlgn="base" hangingPunct="0">
              <a:spcBef>
                <a:spcPct val="0"/>
              </a:spcBef>
              <a:spcAft>
                <a:spcPct val="0"/>
              </a:spcAft>
              <a:buClrTx/>
              <a:buSzTx/>
              <a:buNone/>
            </a:pPr>
            <a:r>
              <a:rPr lang="tr-TR" sz="2000" dirty="0" smtClean="0">
                <a:latin typeface="Arial" pitchFamily="34" charset="0"/>
                <a:ea typeface="Calibri" pitchFamily="34" charset="0"/>
                <a:cs typeface="Arial" pitchFamily="34" charset="0"/>
              </a:rPr>
              <a:t>Sorgusunun işlevini yazınız.</a:t>
            </a:r>
          </a:p>
          <a:p>
            <a:pPr marL="0" lvl="0" indent="449263" algn="just" eaLnBrk="0" fontAlgn="base" hangingPunct="0">
              <a:spcBef>
                <a:spcPct val="0"/>
              </a:spcBef>
              <a:spcAft>
                <a:spcPct val="0"/>
              </a:spcAft>
              <a:buClrTx/>
              <a:buSzTx/>
              <a:buNone/>
            </a:pP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dirty="0" smtClean="0">
                <a:latin typeface="Arial" pitchFamily="34" charset="0"/>
                <a:ea typeface="Calibri" pitchFamily="34" charset="0"/>
                <a:cs typeface="Arial" pitchFamily="34" charset="0"/>
              </a:rPr>
              <a:t>Tüm personelin maaşlarının toplamını yapar.</a:t>
            </a: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b="1" dirty="0" smtClean="0">
                <a:solidFill>
                  <a:srgbClr val="C00000"/>
                </a:solidFill>
                <a:latin typeface="Arial" pitchFamily="34" charset="0"/>
                <a:ea typeface="Calibri" pitchFamily="34" charset="0"/>
                <a:cs typeface="Arial" pitchFamily="34" charset="0"/>
              </a:rPr>
              <a:t>Örnek: </a:t>
            </a:r>
            <a:r>
              <a:rPr lang="tr-TR" sz="2000" dirty="0" smtClean="0">
                <a:solidFill>
                  <a:srgbClr val="0000FF"/>
                </a:solidFill>
                <a:latin typeface="Calibri" pitchFamily="34" charset="0"/>
                <a:ea typeface="Calibri" pitchFamily="34" charset="0"/>
                <a:cs typeface="Calibri" pitchFamily="34" charset="0"/>
              </a:rPr>
              <a:t>SELECT</a:t>
            </a:r>
            <a:r>
              <a:rPr lang="tr-TR" sz="2000" dirty="0" smtClean="0">
                <a:latin typeface="Calibri" pitchFamily="34" charset="0"/>
                <a:ea typeface="Calibri" pitchFamily="34" charset="0"/>
                <a:cs typeface="Calibri" pitchFamily="34" charset="0"/>
              </a:rPr>
              <a:t> </a:t>
            </a:r>
            <a:r>
              <a:rPr lang="tr-TR" sz="2000" dirty="0" smtClean="0">
                <a:solidFill>
                  <a:srgbClr val="FF00FF"/>
                </a:solidFill>
                <a:latin typeface="Calibri" pitchFamily="34" charset="0"/>
                <a:ea typeface="Calibri" pitchFamily="34" charset="0"/>
                <a:cs typeface="Calibri" pitchFamily="34" charset="0"/>
              </a:rPr>
              <a:t>SUM</a:t>
            </a:r>
            <a:r>
              <a:rPr lang="tr-TR" sz="2000" dirty="0" smtClean="0">
                <a:solidFill>
                  <a:srgbClr val="808080"/>
                </a:solidFill>
                <a:latin typeface="Calibri" pitchFamily="34" charset="0"/>
                <a:ea typeface="Calibri" pitchFamily="34" charset="0"/>
                <a:cs typeface="Calibri" pitchFamily="34" charset="0"/>
              </a:rPr>
              <a:t>(</a:t>
            </a:r>
            <a:r>
              <a:rPr lang="tr-TR" sz="2000" dirty="0" smtClean="0">
                <a:latin typeface="Calibri" pitchFamily="34" charset="0"/>
                <a:ea typeface="Calibri" pitchFamily="34" charset="0"/>
                <a:cs typeface="Calibri" pitchFamily="34" charset="0"/>
              </a:rPr>
              <a:t>yas</a:t>
            </a:r>
            <a:r>
              <a:rPr lang="tr-TR" sz="2000" dirty="0" smtClean="0">
                <a:solidFill>
                  <a:srgbClr val="808080"/>
                </a:solidFill>
                <a:latin typeface="Calibri" pitchFamily="34" charset="0"/>
                <a:ea typeface="Calibri" pitchFamily="34" charset="0"/>
                <a:cs typeface="Calibri" pitchFamily="34" charset="0"/>
              </a:rPr>
              <a:t>)</a:t>
            </a:r>
            <a:r>
              <a:rPr lang="tr-TR" sz="2000" dirty="0" smtClean="0">
                <a:latin typeface="Calibri" pitchFamily="34" charset="0"/>
                <a:ea typeface="Calibri" pitchFamily="34" charset="0"/>
                <a:cs typeface="Calibri" pitchFamily="34" charset="0"/>
              </a:rPr>
              <a:t> </a:t>
            </a:r>
            <a:r>
              <a:rPr lang="tr-TR" sz="2000" dirty="0" smtClean="0">
                <a:solidFill>
                  <a:srgbClr val="0000FF"/>
                </a:solidFill>
                <a:latin typeface="Calibri" pitchFamily="34" charset="0"/>
                <a:ea typeface="Calibri" pitchFamily="34" charset="0"/>
                <a:cs typeface="Calibri" pitchFamily="34" charset="0"/>
              </a:rPr>
              <a:t>FROM</a:t>
            </a:r>
            <a:r>
              <a:rPr lang="tr-TR" sz="2000" dirty="0" smtClean="0">
                <a:latin typeface="Calibri" pitchFamily="34" charset="0"/>
                <a:ea typeface="Calibri" pitchFamily="34" charset="0"/>
                <a:cs typeface="Calibri" pitchFamily="34" charset="0"/>
              </a:rPr>
              <a:t> personel </a:t>
            </a:r>
            <a:r>
              <a:rPr lang="tr-TR" sz="2000" dirty="0" smtClean="0">
                <a:solidFill>
                  <a:srgbClr val="0000FF"/>
                </a:solidFill>
                <a:latin typeface="Calibri" pitchFamily="34" charset="0"/>
                <a:ea typeface="Calibri" pitchFamily="34" charset="0"/>
                <a:cs typeface="Calibri" pitchFamily="34" charset="0"/>
              </a:rPr>
              <a:t>WHERE</a:t>
            </a:r>
            <a:r>
              <a:rPr lang="tr-TR" sz="2000" dirty="0" smtClean="0">
                <a:latin typeface="Calibri" pitchFamily="34" charset="0"/>
                <a:ea typeface="Calibri" pitchFamily="34" charset="0"/>
                <a:cs typeface="Calibri" pitchFamily="34" charset="0"/>
              </a:rPr>
              <a:t> cinsiyet </a:t>
            </a:r>
            <a:r>
              <a:rPr lang="tr-TR" sz="2000" dirty="0" smtClean="0">
                <a:solidFill>
                  <a:srgbClr val="808080"/>
                </a:solidFill>
                <a:latin typeface="Calibri" pitchFamily="34" charset="0"/>
                <a:ea typeface="Calibri" pitchFamily="34" charset="0"/>
                <a:cs typeface="Calibri" pitchFamily="34" charset="0"/>
              </a:rPr>
              <a:t>=</a:t>
            </a:r>
            <a:r>
              <a:rPr lang="tr-TR" sz="2000" dirty="0" smtClean="0">
                <a:solidFill>
                  <a:srgbClr val="FF0000"/>
                </a:solidFill>
                <a:latin typeface="Calibri" pitchFamily="34" charset="0"/>
                <a:ea typeface="Calibri" pitchFamily="34" charset="0"/>
                <a:cs typeface="Calibri" pitchFamily="34" charset="0"/>
              </a:rPr>
              <a:t>'Erkek'</a:t>
            </a:r>
            <a:r>
              <a:rPr lang="tr-TR" sz="2000" dirty="0" smtClean="0">
                <a:solidFill>
                  <a:srgbClr val="808080"/>
                </a:solidFill>
                <a:latin typeface="Calibri" pitchFamily="34" charset="0"/>
                <a:ea typeface="Calibri" pitchFamily="34" charset="0"/>
                <a:cs typeface="Calibri" pitchFamily="34" charset="0"/>
              </a:rPr>
              <a:t>;</a:t>
            </a:r>
            <a:r>
              <a:rPr lang="tr-TR" sz="2000" dirty="0" smtClean="0">
                <a:latin typeface="Calibri" pitchFamily="34" charset="0"/>
                <a:ea typeface="Calibri" pitchFamily="34" charset="0"/>
                <a:cs typeface="Calibri" pitchFamily="34" charset="0"/>
              </a:rPr>
              <a:t>   </a:t>
            </a:r>
            <a:r>
              <a:rPr lang="tr-TR" sz="2000" dirty="0" smtClean="0">
                <a:latin typeface="Arial" pitchFamily="34" charset="0"/>
                <a:ea typeface="Calibri" pitchFamily="34" charset="0"/>
                <a:cs typeface="Arial" pitchFamily="34" charset="0"/>
              </a:rPr>
              <a:t>Sorgusunun işlevini yazınız.</a:t>
            </a:r>
          </a:p>
          <a:p>
            <a:pPr marL="0" lvl="0" indent="449263" algn="just" eaLnBrk="0" fontAlgn="base" hangingPunct="0">
              <a:spcBef>
                <a:spcPct val="0"/>
              </a:spcBef>
              <a:spcAft>
                <a:spcPct val="0"/>
              </a:spcAft>
              <a:buClrTx/>
              <a:buSzTx/>
              <a:buNone/>
            </a:pP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dirty="0" smtClean="0">
                <a:latin typeface="Arial" pitchFamily="34" charset="0"/>
                <a:ea typeface="Calibri" pitchFamily="34" charset="0"/>
                <a:cs typeface="Arial" pitchFamily="34" charset="0"/>
              </a:rPr>
              <a:t>Cinsiyeti erkek olanların yaşları toplamını verir.</a:t>
            </a:r>
            <a:endParaRPr lang="tr-TR" sz="2000" dirty="0" smtClean="0">
              <a:latin typeface="Arial" pitchFamily="34" charset="0"/>
              <a:cs typeface="Arial" pitchFamily="34" charset="0"/>
            </a:endParaRPr>
          </a:p>
          <a:p>
            <a:endParaRPr lang="tr-TR"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95536" y="0"/>
            <a:ext cx="8424936" cy="1196752"/>
          </a:xfrm>
        </p:spPr>
        <p:txBody>
          <a:bodyPr>
            <a:normAutofit fontScale="90000"/>
          </a:bodyPr>
          <a:lstStyle/>
          <a:p>
            <a:r>
              <a:rPr lang="tr-TR" dirty="0" smtClean="0"/>
              <a:t>6.4. TABLOLARA VERİ YÜKLENMESİ</a:t>
            </a:r>
            <a:br>
              <a:rPr lang="tr-TR" dirty="0" smtClean="0"/>
            </a:br>
            <a:endParaRPr lang="tr-TR" dirty="0"/>
          </a:p>
        </p:txBody>
      </p:sp>
      <p:sp>
        <p:nvSpPr>
          <p:cNvPr id="3" name="2 İçerik Yer Tutucusu"/>
          <p:cNvSpPr>
            <a:spLocks noGrp="1"/>
          </p:cNvSpPr>
          <p:nvPr>
            <p:ph idx="1"/>
          </p:nvPr>
        </p:nvSpPr>
        <p:spPr>
          <a:xfrm>
            <a:off x="467544" y="764704"/>
            <a:ext cx="8183880" cy="5616624"/>
          </a:xfrm>
          <a:solidFill>
            <a:schemeClr val="bg1"/>
          </a:solidFill>
        </p:spPr>
        <p:txBody>
          <a:bodyPr>
            <a:normAutofit/>
          </a:bodyPr>
          <a:lstStyle/>
          <a:p>
            <a:pPr marL="0" lvl="0" indent="449263" fontAlgn="base">
              <a:spcBef>
                <a:spcPct val="0"/>
              </a:spcBef>
              <a:spcAft>
                <a:spcPct val="0"/>
              </a:spcAft>
              <a:buClrTx/>
              <a:buSzTx/>
              <a:buNone/>
            </a:pPr>
            <a:r>
              <a:rPr lang="tr-TR" sz="2000" dirty="0" smtClean="0">
                <a:latin typeface="Arial" pitchFamily="34" charset="0"/>
                <a:ea typeface="Calibri" pitchFamily="34" charset="0"/>
                <a:cs typeface="Arial" pitchFamily="34" charset="0"/>
              </a:rPr>
              <a:t>Bir tabloya veri girişi (ya da veri yüklenmesi) işlemi için, SQL’de mevcut komut </a:t>
            </a:r>
            <a:r>
              <a:rPr lang="tr-TR" sz="2000" u="sng" dirty="0" smtClean="0">
                <a:latin typeface="Arial" pitchFamily="34" charset="0"/>
                <a:ea typeface="Calibri" pitchFamily="34" charset="0"/>
                <a:cs typeface="Arial" pitchFamily="34" charset="0"/>
              </a:rPr>
              <a:t>INSERT INTO /      VALUES</a:t>
            </a:r>
            <a:r>
              <a:rPr lang="tr-TR" sz="2000" dirty="0" smtClean="0">
                <a:latin typeface="Arial" pitchFamily="34" charset="0"/>
                <a:ea typeface="Calibri" pitchFamily="34" charset="0"/>
                <a:cs typeface="Arial" pitchFamily="34" charset="0"/>
              </a:rPr>
              <a:t> komutudur.</a:t>
            </a: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sz="2000" b="1" dirty="0" smtClean="0">
                <a:latin typeface="Arial" pitchFamily="34" charset="0"/>
                <a:ea typeface="Calibri" pitchFamily="34" charset="0"/>
                <a:cs typeface="Arial" pitchFamily="34" charset="0"/>
              </a:rPr>
              <a:t>Örnek: </a:t>
            </a:r>
            <a:r>
              <a:rPr lang="tr-TR" sz="2000" dirty="0" smtClean="0">
                <a:latin typeface="Arial" pitchFamily="34" charset="0"/>
                <a:ea typeface="Calibri" pitchFamily="34" charset="0"/>
                <a:cs typeface="Arial" pitchFamily="34" charset="0"/>
              </a:rPr>
              <a:t>Yukarıdaki örnekte oluşturduğunuz tablolara birer kayıt giriniz.</a:t>
            </a: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sz="2000" dirty="0" smtClean="0">
                <a:solidFill>
                  <a:srgbClr val="0000FF"/>
                </a:solidFill>
                <a:latin typeface="Arial" pitchFamily="34" charset="0"/>
                <a:ea typeface="Calibri" pitchFamily="34" charset="0"/>
                <a:cs typeface="Arial" pitchFamily="34" charset="0"/>
              </a:rPr>
              <a:t>insert</a:t>
            </a:r>
            <a:r>
              <a:rPr lang="tr-TR" sz="2000" dirty="0" smtClean="0">
                <a:latin typeface="Arial" pitchFamily="34" charset="0"/>
                <a:ea typeface="Calibri" pitchFamily="34" charset="0"/>
                <a:cs typeface="Arial" pitchFamily="34" charset="0"/>
              </a:rPr>
              <a:t> </a:t>
            </a:r>
            <a:r>
              <a:rPr lang="tr-TR" sz="2000" dirty="0" err="1" smtClean="0">
                <a:solidFill>
                  <a:srgbClr val="0000FF"/>
                </a:solidFill>
                <a:latin typeface="Arial" pitchFamily="34" charset="0"/>
                <a:ea typeface="Calibri" pitchFamily="34" charset="0"/>
                <a:cs typeface="Arial" pitchFamily="34" charset="0"/>
              </a:rPr>
              <a:t>into</a:t>
            </a:r>
            <a:r>
              <a:rPr lang="tr-TR" sz="2000" dirty="0" smtClean="0">
                <a:latin typeface="Arial" pitchFamily="34" charset="0"/>
                <a:ea typeface="Calibri" pitchFamily="34" charset="0"/>
                <a:cs typeface="Arial" pitchFamily="34" charset="0"/>
              </a:rPr>
              <a:t> bolum </a:t>
            </a:r>
            <a:r>
              <a:rPr lang="tr-TR" sz="2000" dirty="0" err="1" smtClean="0">
                <a:solidFill>
                  <a:srgbClr val="0000FF"/>
                </a:solidFill>
                <a:latin typeface="Arial" pitchFamily="34" charset="0"/>
                <a:ea typeface="Calibri" pitchFamily="34" charset="0"/>
                <a:cs typeface="Arial" pitchFamily="34" charset="0"/>
              </a:rPr>
              <a:t>values</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536</a:t>
            </a:r>
            <a:r>
              <a:rPr lang="tr-TR" sz="2000" dirty="0" smtClean="0">
                <a:solidFill>
                  <a:srgbClr val="808080"/>
                </a:solidFill>
                <a:latin typeface="Arial" pitchFamily="34" charset="0"/>
                <a:ea typeface="Calibri" pitchFamily="34" charset="0"/>
                <a:cs typeface="Arial" pitchFamily="34" charset="0"/>
              </a:rPr>
              <a:t>,</a:t>
            </a:r>
            <a:r>
              <a:rPr lang="tr-TR" sz="2000" dirty="0" smtClean="0">
                <a:solidFill>
                  <a:srgbClr val="FF0000"/>
                </a:solidFill>
                <a:latin typeface="Arial" pitchFamily="34" charset="0"/>
                <a:ea typeface="Calibri" pitchFamily="34" charset="0"/>
                <a:cs typeface="Arial" pitchFamily="34" charset="0"/>
              </a:rPr>
              <a:t>'Yapı-Resim'</a:t>
            </a:r>
            <a:r>
              <a:rPr lang="tr-TR" sz="2000" dirty="0" smtClean="0">
                <a:solidFill>
                  <a:srgbClr val="808080"/>
                </a:solidFill>
                <a:latin typeface="Arial" pitchFamily="34" charset="0"/>
                <a:ea typeface="Calibri" pitchFamily="34" charset="0"/>
                <a:cs typeface="Arial" pitchFamily="34" charset="0"/>
              </a:rPr>
              <a:t>);</a:t>
            </a: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sz="2000" b="1" dirty="0" smtClean="0">
                <a:latin typeface="Arial" pitchFamily="34" charset="0"/>
                <a:ea typeface="Calibri" pitchFamily="34" charset="0"/>
                <a:cs typeface="Arial" pitchFamily="34" charset="0"/>
              </a:rPr>
              <a:t>Tablo 6.1:</a:t>
            </a:r>
            <a:r>
              <a:rPr lang="tr-TR" sz="2000" dirty="0" smtClean="0">
                <a:latin typeface="Arial" pitchFamily="34" charset="0"/>
                <a:ea typeface="Calibri" pitchFamily="34" charset="0"/>
                <a:cs typeface="Arial" pitchFamily="34" charset="0"/>
              </a:rPr>
              <a:t> Bölüm Tablosu</a:t>
            </a:r>
            <a:endParaRPr lang="tr-TR" sz="2000" dirty="0" smtClean="0">
              <a:latin typeface="Arial" pitchFamily="34" charset="0"/>
              <a:cs typeface="Arial" pitchFamily="34" charset="0"/>
            </a:endParaRPr>
          </a:p>
          <a:p>
            <a:endParaRPr lang="tr-TR" sz="2000" dirty="0" smtClean="0"/>
          </a:p>
          <a:p>
            <a:endParaRPr lang="tr-TR" sz="2000" dirty="0" smtClean="0"/>
          </a:p>
          <a:p>
            <a:endParaRPr lang="tr-TR" sz="2000" dirty="0" smtClean="0"/>
          </a:p>
          <a:p>
            <a:endParaRPr lang="tr-TR" sz="2000" dirty="0" smtClean="0"/>
          </a:p>
          <a:p>
            <a:pPr marL="0" lvl="0" indent="0" fontAlgn="base">
              <a:spcBef>
                <a:spcPct val="0"/>
              </a:spcBef>
              <a:spcAft>
                <a:spcPct val="0"/>
              </a:spcAft>
              <a:buClrTx/>
              <a:buSzTx/>
              <a:buNone/>
            </a:pPr>
            <a:endParaRPr lang="tr-TR" sz="2000" dirty="0" smtClean="0">
              <a:solidFill>
                <a:srgbClr val="0000FF"/>
              </a:solidFill>
              <a:latin typeface="Courier New" pitchFamily="49" charset="0"/>
              <a:ea typeface="Calibri" pitchFamily="34" charset="0"/>
              <a:cs typeface="Courier New" pitchFamily="49" charset="0"/>
            </a:endParaRPr>
          </a:p>
          <a:p>
            <a:pPr marL="0" lvl="0" indent="0" fontAlgn="base">
              <a:spcBef>
                <a:spcPct val="0"/>
              </a:spcBef>
              <a:spcAft>
                <a:spcPct val="0"/>
              </a:spcAft>
              <a:buClrTx/>
              <a:buSzTx/>
              <a:buNone/>
            </a:pPr>
            <a:r>
              <a:rPr lang="tr-TR" sz="2000" dirty="0" smtClean="0">
                <a:solidFill>
                  <a:srgbClr val="0000FF"/>
                </a:solidFill>
                <a:latin typeface="Arial" pitchFamily="34" charset="0"/>
                <a:ea typeface="Calibri" pitchFamily="34" charset="0"/>
                <a:cs typeface="Arial" pitchFamily="34" charset="0"/>
              </a:rPr>
              <a:t>     insert</a:t>
            </a:r>
            <a:r>
              <a:rPr lang="tr-TR" sz="2000" dirty="0" smtClean="0">
                <a:latin typeface="Arial" pitchFamily="34" charset="0"/>
                <a:ea typeface="Calibri" pitchFamily="34" charset="0"/>
                <a:cs typeface="Arial" pitchFamily="34" charset="0"/>
              </a:rPr>
              <a:t> </a:t>
            </a:r>
            <a:r>
              <a:rPr lang="tr-TR" sz="2000" dirty="0" err="1" smtClean="0">
                <a:solidFill>
                  <a:srgbClr val="0000FF"/>
                </a:solidFill>
                <a:latin typeface="Arial" pitchFamily="34" charset="0"/>
                <a:ea typeface="Calibri" pitchFamily="34" charset="0"/>
                <a:cs typeface="Arial" pitchFamily="34" charset="0"/>
              </a:rPr>
              <a:t>into</a:t>
            </a:r>
            <a:r>
              <a:rPr lang="tr-TR" sz="2000" dirty="0" smtClean="0">
                <a:latin typeface="Arial" pitchFamily="34" charset="0"/>
                <a:ea typeface="Calibri" pitchFamily="34" charset="0"/>
                <a:cs typeface="Arial" pitchFamily="34" charset="0"/>
              </a:rPr>
              <a:t> unvan </a:t>
            </a:r>
            <a:r>
              <a:rPr lang="tr-TR" sz="2000" dirty="0" err="1" smtClean="0">
                <a:solidFill>
                  <a:srgbClr val="0000FF"/>
                </a:solidFill>
                <a:latin typeface="Arial" pitchFamily="34" charset="0"/>
                <a:ea typeface="Calibri" pitchFamily="34" charset="0"/>
                <a:cs typeface="Arial" pitchFamily="34" charset="0"/>
              </a:rPr>
              <a:t>values</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1</a:t>
            </a:r>
            <a:r>
              <a:rPr lang="tr-TR" sz="2000" dirty="0" smtClean="0">
                <a:solidFill>
                  <a:srgbClr val="808080"/>
                </a:solidFill>
                <a:latin typeface="Arial" pitchFamily="34" charset="0"/>
                <a:ea typeface="Calibri" pitchFamily="34" charset="0"/>
                <a:cs typeface="Arial" pitchFamily="34" charset="0"/>
              </a:rPr>
              <a:t>,</a:t>
            </a:r>
            <a:r>
              <a:rPr lang="tr-TR" sz="2000" dirty="0" smtClean="0">
                <a:solidFill>
                  <a:srgbClr val="FF0000"/>
                </a:solidFill>
                <a:latin typeface="Arial" pitchFamily="34" charset="0"/>
                <a:ea typeface="Calibri" pitchFamily="34" charset="0"/>
                <a:cs typeface="Arial" pitchFamily="34" charset="0"/>
              </a:rPr>
              <a:t>'</a:t>
            </a:r>
            <a:r>
              <a:rPr lang="tr-TR" sz="2000" dirty="0" err="1" smtClean="0">
                <a:solidFill>
                  <a:srgbClr val="FF0000"/>
                </a:solidFill>
                <a:latin typeface="Arial" pitchFamily="34" charset="0"/>
                <a:ea typeface="Calibri" pitchFamily="34" charset="0"/>
                <a:cs typeface="Arial" pitchFamily="34" charset="0"/>
              </a:rPr>
              <a:t>Prof.Dr</a:t>
            </a:r>
            <a:r>
              <a:rPr lang="tr-TR" sz="2000" dirty="0" smtClean="0">
                <a:solidFill>
                  <a:srgbClr val="FF0000"/>
                </a:solidFill>
                <a:latin typeface="Arial" pitchFamily="34" charset="0"/>
                <a:ea typeface="Calibri" pitchFamily="34" charset="0"/>
                <a:cs typeface="Arial" pitchFamily="34" charset="0"/>
              </a:rPr>
              <a:t>.'</a:t>
            </a:r>
            <a:r>
              <a:rPr lang="tr-TR" sz="2000" dirty="0" smtClean="0">
                <a:solidFill>
                  <a:srgbClr val="808080"/>
                </a:solidFill>
                <a:latin typeface="Arial" pitchFamily="34" charset="0"/>
                <a:ea typeface="Calibri" pitchFamily="34" charset="0"/>
                <a:cs typeface="Arial" pitchFamily="34" charset="0"/>
              </a:rPr>
              <a:t>);</a:t>
            </a:r>
            <a:endParaRPr lang="tr-TR" sz="200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tr-TR" sz="2000" b="1" dirty="0" smtClean="0">
                <a:latin typeface="Arial" pitchFamily="34" charset="0"/>
                <a:ea typeface="Calibri" pitchFamily="34" charset="0"/>
                <a:cs typeface="Arial" pitchFamily="34" charset="0"/>
              </a:rPr>
              <a:t>     Tablo 6.2:</a:t>
            </a:r>
            <a:r>
              <a:rPr lang="tr-TR" sz="2000" dirty="0" smtClean="0">
                <a:latin typeface="Arial" pitchFamily="34" charset="0"/>
                <a:ea typeface="Calibri" pitchFamily="34" charset="0"/>
                <a:cs typeface="Arial" pitchFamily="34" charset="0"/>
              </a:rPr>
              <a:t> </a:t>
            </a:r>
            <a:r>
              <a:rPr lang="tr-TR" sz="2000" dirty="0" err="1" smtClean="0">
                <a:latin typeface="Arial" pitchFamily="34" charset="0"/>
                <a:ea typeface="Calibri" pitchFamily="34" charset="0"/>
                <a:cs typeface="Arial" pitchFamily="34" charset="0"/>
              </a:rPr>
              <a:t>Ünvan</a:t>
            </a:r>
            <a:r>
              <a:rPr lang="tr-TR" sz="2000" dirty="0" smtClean="0">
                <a:latin typeface="Arial" pitchFamily="34" charset="0"/>
                <a:ea typeface="Calibri" pitchFamily="34" charset="0"/>
                <a:cs typeface="Arial" pitchFamily="34" charset="0"/>
              </a:rPr>
              <a:t> Tablosu</a:t>
            </a:r>
            <a:endParaRPr lang="tr-TR" sz="2000" dirty="0" smtClean="0">
              <a:latin typeface="Arial" pitchFamily="34" charset="0"/>
              <a:cs typeface="Arial" pitchFamily="34" charset="0"/>
            </a:endParaRPr>
          </a:p>
          <a:p>
            <a:pPr marL="0" lvl="0" indent="0" eaLnBrk="0" fontAlgn="base" hangingPunct="0">
              <a:spcBef>
                <a:spcPct val="0"/>
              </a:spcBef>
              <a:spcAft>
                <a:spcPct val="0"/>
              </a:spcAft>
              <a:buClrTx/>
              <a:buSzTx/>
              <a:buNone/>
            </a:pPr>
            <a:endParaRPr lang="tr-TR" sz="3600" dirty="0" smtClean="0">
              <a:latin typeface="Arial" pitchFamily="34" charset="0"/>
              <a:cs typeface="Arial" pitchFamily="34" charset="0"/>
            </a:endParaRPr>
          </a:p>
          <a:p>
            <a:endParaRPr lang="tr-TR" sz="2000" dirty="0"/>
          </a:p>
        </p:txBody>
      </p:sp>
      <p:sp>
        <p:nvSpPr>
          <p:cNvPr id="1034" name="Rectangle 10"/>
          <p:cNvSpPr>
            <a:spLocks noChangeArrowheads="1"/>
          </p:cNvSpPr>
          <p:nvPr/>
        </p:nvSpPr>
        <p:spPr bwMode="auto">
          <a:xfrm>
            <a:off x="0" y="30956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pic>
        <p:nvPicPr>
          <p:cNvPr id="14" name="Resim 7" descr="C:\Documents and Settings\cebe\Desktop\ERKAN HOCA PROJE\TABLOLAR\BÖLÜM.JPG"/>
          <p:cNvPicPr>
            <a:picLocks noChangeAspect="1" noChangeArrowheads="1"/>
          </p:cNvPicPr>
          <p:nvPr/>
        </p:nvPicPr>
        <p:blipFill>
          <a:blip r:embed="rId2" cstate="print"/>
          <a:srcRect/>
          <a:stretch>
            <a:fillRect/>
          </a:stretch>
        </p:blipFill>
        <p:spPr bwMode="auto">
          <a:xfrm>
            <a:off x="1187624" y="2852936"/>
            <a:ext cx="1512168" cy="1512168"/>
          </a:xfrm>
          <a:prstGeom prst="rect">
            <a:avLst/>
          </a:prstGeom>
          <a:noFill/>
        </p:spPr>
      </p:pic>
      <p:sp>
        <p:nvSpPr>
          <p:cNvPr id="1037" name="Rectangle 13"/>
          <p:cNvSpPr>
            <a:spLocks noChangeArrowheads="1"/>
          </p:cNvSpPr>
          <p:nvPr/>
        </p:nvSpPr>
        <p:spPr bwMode="auto">
          <a:xfrm>
            <a:off x="0" y="19335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pic>
        <p:nvPicPr>
          <p:cNvPr id="18" name="Picture 11" descr="Ekran Alıntısı"/>
          <p:cNvPicPr>
            <a:picLocks noChangeAspect="1" noChangeArrowheads="1"/>
          </p:cNvPicPr>
          <p:nvPr/>
        </p:nvPicPr>
        <p:blipFill>
          <a:blip r:embed="rId3" cstate="print"/>
          <a:srcRect/>
          <a:stretch>
            <a:fillRect/>
          </a:stretch>
        </p:blipFill>
        <p:spPr bwMode="auto">
          <a:xfrm>
            <a:off x="1187624" y="5013176"/>
            <a:ext cx="1800200" cy="1844824"/>
          </a:xfrm>
          <a:prstGeom prst="rect">
            <a:avLst/>
          </a:prstGeom>
          <a:noFill/>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323528" y="548680"/>
            <a:ext cx="8424936" cy="5472608"/>
          </a:xfrm>
          <a:solidFill>
            <a:schemeClr val="bg1"/>
          </a:solidFill>
        </p:spPr>
        <p:txBody>
          <a:bodyPr>
            <a:normAutofit/>
          </a:bodyPr>
          <a:lstStyle/>
          <a:p>
            <a:pPr marL="0" lvl="0" indent="0" fontAlgn="base">
              <a:spcBef>
                <a:spcPct val="0"/>
              </a:spcBef>
              <a:spcAft>
                <a:spcPct val="0"/>
              </a:spcAft>
              <a:buClrTx/>
              <a:buSzTx/>
              <a:buNone/>
            </a:pPr>
            <a:r>
              <a:rPr lang="tr-TR" sz="2000" b="1" dirty="0" smtClean="0">
                <a:solidFill>
                  <a:srgbClr val="C00000"/>
                </a:solidFill>
                <a:latin typeface="Arial" pitchFamily="34" charset="0"/>
                <a:ea typeface="Calibri" pitchFamily="34" charset="0"/>
                <a:cs typeface="Arial" pitchFamily="34" charset="0"/>
              </a:rPr>
              <a:t>Örnek: </a:t>
            </a:r>
            <a:r>
              <a:rPr lang="tr-TR" sz="2000" dirty="0" smtClean="0">
                <a:solidFill>
                  <a:srgbClr val="0000FF"/>
                </a:solidFill>
                <a:latin typeface="Courier New" pitchFamily="49" charset="0"/>
                <a:ea typeface="Calibri" pitchFamily="34" charset="0"/>
                <a:cs typeface="Courier New" pitchFamily="49" charset="0"/>
              </a:rPr>
              <a:t>SELECT</a:t>
            </a:r>
            <a:r>
              <a:rPr lang="tr-TR" sz="2000" dirty="0" smtClean="0">
                <a:latin typeface="Courier New" pitchFamily="49" charset="0"/>
                <a:ea typeface="Calibri" pitchFamily="34" charset="0"/>
                <a:cs typeface="Courier New" pitchFamily="49" charset="0"/>
              </a:rPr>
              <a:t> </a:t>
            </a:r>
            <a:r>
              <a:rPr lang="tr-TR" sz="2000" dirty="0" smtClean="0">
                <a:solidFill>
                  <a:srgbClr val="FF00FF"/>
                </a:solidFill>
                <a:latin typeface="Courier New" pitchFamily="49" charset="0"/>
                <a:ea typeface="Calibri" pitchFamily="34" charset="0"/>
                <a:cs typeface="Courier New" pitchFamily="49" charset="0"/>
              </a:rPr>
              <a:t>SUM</a:t>
            </a:r>
            <a:r>
              <a:rPr lang="tr-TR" sz="2000" dirty="0" smtClean="0">
                <a:solidFill>
                  <a:srgbClr val="808080"/>
                </a:solidFill>
                <a:latin typeface="Courier New" pitchFamily="49" charset="0"/>
                <a:ea typeface="Calibri" pitchFamily="34" charset="0"/>
                <a:cs typeface="Courier New" pitchFamily="49" charset="0"/>
              </a:rPr>
              <a:t>(</a:t>
            </a:r>
            <a:r>
              <a:rPr lang="tr-TR" sz="2000" dirty="0" err="1" smtClean="0">
                <a:latin typeface="Courier New" pitchFamily="49" charset="0"/>
                <a:ea typeface="Calibri" pitchFamily="34" charset="0"/>
                <a:cs typeface="Courier New" pitchFamily="49" charset="0"/>
              </a:rPr>
              <a:t>bmaas</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a:t>
            </a:r>
            <a:r>
              <a:rPr lang="tr-TR" sz="2000" dirty="0" smtClean="0">
                <a:solidFill>
                  <a:srgbClr val="FF00FF"/>
                </a:solidFill>
                <a:latin typeface="Courier New" pitchFamily="49" charset="0"/>
                <a:ea typeface="Calibri" pitchFamily="34" charset="0"/>
                <a:cs typeface="Courier New" pitchFamily="49" charset="0"/>
              </a:rPr>
              <a:t>SUM</a:t>
            </a:r>
            <a:r>
              <a:rPr lang="tr-TR" sz="2000" dirty="0" smtClean="0">
                <a:solidFill>
                  <a:srgbClr val="808080"/>
                </a:solidFill>
                <a:latin typeface="Courier New" pitchFamily="49" charset="0"/>
                <a:ea typeface="Calibri" pitchFamily="34" charset="0"/>
                <a:cs typeface="Courier New" pitchFamily="49" charset="0"/>
              </a:rPr>
              <a:t>(</a:t>
            </a:r>
            <a:r>
              <a:rPr lang="tr-TR" sz="2000" dirty="0" err="1" smtClean="0">
                <a:latin typeface="Courier New" pitchFamily="49" charset="0"/>
                <a:ea typeface="Calibri" pitchFamily="34" charset="0"/>
                <a:cs typeface="Courier New" pitchFamily="49" charset="0"/>
              </a:rPr>
              <a:t>nmaas</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a:t>
            </a:r>
            <a:r>
              <a:rPr lang="tr-TR" sz="2000" dirty="0" smtClean="0">
                <a:solidFill>
                  <a:srgbClr val="0000FF"/>
                </a:solidFill>
                <a:latin typeface="Courier New" pitchFamily="49" charset="0"/>
                <a:ea typeface="Calibri" pitchFamily="34" charset="0"/>
                <a:cs typeface="Courier New" pitchFamily="49" charset="0"/>
              </a:rPr>
              <a:t>FROM</a:t>
            </a:r>
            <a:r>
              <a:rPr lang="tr-TR" sz="2000" dirty="0" smtClean="0">
                <a:latin typeface="Courier New" pitchFamily="49" charset="0"/>
                <a:ea typeface="Calibri" pitchFamily="34" charset="0"/>
                <a:cs typeface="Courier New" pitchFamily="49" charset="0"/>
              </a:rPr>
              <a:t> personel</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a:t>
            </a:r>
            <a:r>
              <a:rPr lang="tr-TR" sz="2000" dirty="0" smtClean="0">
                <a:latin typeface="Arial" pitchFamily="34" charset="0"/>
                <a:ea typeface="Calibri" pitchFamily="34" charset="0"/>
                <a:cs typeface="Arial" pitchFamily="34" charset="0"/>
              </a:rPr>
              <a:t>Sorgusunun işlevini yazınız.</a:t>
            </a:r>
            <a:endParaRPr lang="tr-TR" sz="200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tr-TR" sz="2000" dirty="0" err="1" smtClean="0">
                <a:latin typeface="Arial" pitchFamily="34" charset="0"/>
                <a:ea typeface="Calibri" pitchFamily="34" charset="0"/>
                <a:cs typeface="Arial" pitchFamily="34" charset="0"/>
              </a:rPr>
              <a:t>bmaasların</a:t>
            </a:r>
            <a:r>
              <a:rPr lang="tr-TR" sz="2000" dirty="0" smtClean="0">
                <a:latin typeface="Arial" pitchFamily="34" charset="0"/>
                <a:ea typeface="Calibri" pitchFamily="34" charset="0"/>
                <a:cs typeface="Arial" pitchFamily="34" charset="0"/>
              </a:rPr>
              <a:t> toplamından </a:t>
            </a:r>
            <a:r>
              <a:rPr lang="tr-TR" sz="2000" dirty="0" err="1" smtClean="0">
                <a:latin typeface="Arial" pitchFamily="34" charset="0"/>
                <a:ea typeface="Calibri" pitchFamily="34" charset="0"/>
                <a:cs typeface="Arial" pitchFamily="34" charset="0"/>
              </a:rPr>
              <a:t>nmaasların</a:t>
            </a:r>
            <a:r>
              <a:rPr lang="tr-TR" sz="2000" dirty="0" smtClean="0">
                <a:latin typeface="Arial" pitchFamily="34" charset="0"/>
                <a:ea typeface="Calibri" pitchFamily="34" charset="0"/>
                <a:cs typeface="Arial" pitchFamily="34" charset="0"/>
              </a:rPr>
              <a:t> toplamını çıkarıp listeler.</a:t>
            </a:r>
          </a:p>
          <a:p>
            <a:pPr marL="0" lvl="0" indent="0" eaLnBrk="0" fontAlgn="base" hangingPunct="0">
              <a:spcBef>
                <a:spcPct val="0"/>
              </a:spcBef>
              <a:spcAft>
                <a:spcPct val="0"/>
              </a:spcAft>
              <a:buClrTx/>
              <a:buSzTx/>
              <a:buNone/>
            </a:pPr>
            <a:endParaRPr lang="tr-TR" sz="200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tr-TR" sz="2000" b="1" dirty="0" smtClean="0">
                <a:solidFill>
                  <a:srgbClr val="C00000"/>
                </a:solidFill>
                <a:latin typeface="Arial" pitchFamily="34" charset="0"/>
                <a:ea typeface="Calibri" pitchFamily="34" charset="0"/>
                <a:cs typeface="Arial" pitchFamily="34" charset="0"/>
              </a:rPr>
              <a:t>Örnek: </a:t>
            </a:r>
            <a:r>
              <a:rPr lang="tr-TR" sz="2000" dirty="0" smtClean="0">
                <a:solidFill>
                  <a:srgbClr val="0000FF"/>
                </a:solidFill>
                <a:latin typeface="Courier New" pitchFamily="49" charset="0"/>
                <a:ea typeface="Calibri" pitchFamily="34" charset="0"/>
                <a:cs typeface="Courier New" pitchFamily="49" charset="0"/>
              </a:rPr>
              <a:t>SELECT</a:t>
            </a:r>
            <a:r>
              <a:rPr lang="tr-TR" sz="2000" dirty="0" smtClean="0">
                <a:latin typeface="Courier New" pitchFamily="49" charset="0"/>
                <a:ea typeface="Calibri" pitchFamily="34" charset="0"/>
                <a:cs typeface="Courier New" pitchFamily="49" charset="0"/>
              </a:rPr>
              <a:t> </a:t>
            </a:r>
            <a:r>
              <a:rPr lang="tr-TR" sz="2000" dirty="0" smtClean="0">
                <a:solidFill>
                  <a:srgbClr val="FF00FF"/>
                </a:solidFill>
                <a:latin typeface="Courier New" pitchFamily="49" charset="0"/>
                <a:ea typeface="Calibri" pitchFamily="34" charset="0"/>
                <a:cs typeface="Courier New" pitchFamily="49" charset="0"/>
              </a:rPr>
              <a:t>SUM</a:t>
            </a:r>
            <a:r>
              <a:rPr lang="tr-TR" sz="2000" dirty="0" smtClean="0">
                <a:solidFill>
                  <a:srgbClr val="808080"/>
                </a:solidFill>
                <a:latin typeface="Courier New" pitchFamily="49" charset="0"/>
                <a:ea typeface="Calibri" pitchFamily="34" charset="0"/>
                <a:cs typeface="Courier New" pitchFamily="49" charset="0"/>
              </a:rPr>
              <a:t>(</a:t>
            </a:r>
            <a:r>
              <a:rPr lang="tr-TR" sz="2000" dirty="0" err="1" smtClean="0">
                <a:latin typeface="Courier New" pitchFamily="49" charset="0"/>
                <a:ea typeface="Calibri" pitchFamily="34" charset="0"/>
                <a:cs typeface="Courier New" pitchFamily="49" charset="0"/>
              </a:rPr>
              <a:t>maas</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1.1</a:t>
            </a:r>
            <a:r>
              <a:rPr lang="tr-TR" sz="2000" dirty="0" smtClean="0">
                <a:solidFill>
                  <a:srgbClr val="808080"/>
                </a:solidFill>
                <a:latin typeface="Courier New" pitchFamily="49" charset="0"/>
                <a:ea typeface="Calibri" pitchFamily="34" charset="0"/>
                <a:cs typeface="Courier New" pitchFamily="49" charset="0"/>
              </a:rPr>
              <a:t>-</a:t>
            </a:r>
            <a:r>
              <a:rPr lang="tr-TR" sz="2000" dirty="0" err="1" smtClean="0">
                <a:latin typeface="Courier New" pitchFamily="49" charset="0"/>
                <a:ea typeface="Calibri" pitchFamily="34" charset="0"/>
                <a:cs typeface="Courier New" pitchFamily="49" charset="0"/>
              </a:rPr>
              <a:t>maas</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a:t>
            </a:r>
            <a:r>
              <a:rPr lang="tr-TR" sz="2000" dirty="0" smtClean="0">
                <a:solidFill>
                  <a:srgbClr val="0000FF"/>
                </a:solidFill>
                <a:latin typeface="Courier New" pitchFamily="49" charset="0"/>
                <a:ea typeface="Calibri" pitchFamily="34" charset="0"/>
                <a:cs typeface="Courier New" pitchFamily="49" charset="0"/>
              </a:rPr>
              <a:t>FROM</a:t>
            </a:r>
            <a:r>
              <a:rPr lang="tr-TR" sz="2000" dirty="0" smtClean="0">
                <a:latin typeface="Courier New" pitchFamily="49" charset="0"/>
                <a:ea typeface="Calibri" pitchFamily="34" charset="0"/>
                <a:cs typeface="Courier New" pitchFamily="49" charset="0"/>
              </a:rPr>
              <a:t> personel</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a:t>
            </a:r>
            <a:r>
              <a:rPr lang="tr-TR" sz="2000" dirty="0" smtClean="0">
                <a:latin typeface="Arial" pitchFamily="34" charset="0"/>
                <a:ea typeface="Calibri" pitchFamily="34" charset="0"/>
                <a:cs typeface="Arial" pitchFamily="34" charset="0"/>
              </a:rPr>
              <a:t>Sorgusunun işlevini yazınız.</a:t>
            </a:r>
            <a:endParaRPr lang="tr-TR" sz="200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tr-TR" sz="2000" dirty="0" smtClean="0">
                <a:latin typeface="Arial" pitchFamily="34" charset="0"/>
                <a:ea typeface="Calibri" pitchFamily="34" charset="0"/>
                <a:cs typeface="Arial" pitchFamily="34" charset="0"/>
              </a:rPr>
              <a:t>Maaşların %10’larını toplar ve listeler.</a:t>
            </a:r>
          </a:p>
          <a:p>
            <a:pPr marL="0" lvl="0" indent="0" eaLnBrk="0" fontAlgn="base" hangingPunct="0">
              <a:spcBef>
                <a:spcPct val="0"/>
              </a:spcBef>
              <a:spcAft>
                <a:spcPct val="0"/>
              </a:spcAft>
              <a:buClrTx/>
              <a:buSzTx/>
              <a:buNone/>
            </a:pPr>
            <a:endParaRPr lang="tr-TR" sz="200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tr-TR" sz="2000" b="1" dirty="0" smtClean="0">
                <a:solidFill>
                  <a:srgbClr val="C00000"/>
                </a:solidFill>
                <a:latin typeface="Arial" pitchFamily="34" charset="0"/>
                <a:ea typeface="Calibri" pitchFamily="34" charset="0"/>
                <a:cs typeface="Arial" pitchFamily="34" charset="0"/>
              </a:rPr>
              <a:t>Örnek: </a:t>
            </a:r>
            <a:r>
              <a:rPr lang="tr-TR" sz="2000" dirty="0" smtClean="0">
                <a:latin typeface="Arial" pitchFamily="34" charset="0"/>
                <a:ea typeface="Calibri" pitchFamily="34" charset="0"/>
                <a:cs typeface="Arial" pitchFamily="34" charset="0"/>
              </a:rPr>
              <a:t>Tüm hocaların girdiği toplam ders saatini bulan sorguyu yazınız. (Okul Projesi)</a:t>
            </a:r>
            <a:endParaRPr lang="tr-TR" sz="200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tr-TR" sz="2000" dirty="0" err="1" smtClean="0">
                <a:solidFill>
                  <a:srgbClr val="0000FF"/>
                </a:solidFill>
                <a:latin typeface="Courier New" pitchFamily="49" charset="0"/>
                <a:ea typeface="Calibri" pitchFamily="34" charset="0"/>
                <a:cs typeface="Courier New" pitchFamily="49" charset="0"/>
              </a:rPr>
              <a:t>select</a:t>
            </a:r>
            <a:r>
              <a:rPr lang="tr-TR" sz="2000" dirty="0" smtClean="0">
                <a:latin typeface="Courier New" pitchFamily="49" charset="0"/>
                <a:ea typeface="Calibri" pitchFamily="34" charset="0"/>
                <a:cs typeface="Courier New" pitchFamily="49" charset="0"/>
              </a:rPr>
              <a:t> </a:t>
            </a:r>
            <a:r>
              <a:rPr lang="tr-TR" sz="2000" dirty="0" smtClean="0">
                <a:solidFill>
                  <a:srgbClr val="FF00FF"/>
                </a:solidFill>
                <a:latin typeface="Courier New" pitchFamily="49" charset="0"/>
                <a:ea typeface="Calibri" pitchFamily="34" charset="0"/>
                <a:cs typeface="Courier New" pitchFamily="49" charset="0"/>
              </a:rPr>
              <a:t>SUM</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top_ders_saati</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a:t>
            </a:r>
            <a:r>
              <a:rPr lang="tr-TR" sz="2000" dirty="0" err="1" smtClean="0">
                <a:solidFill>
                  <a:srgbClr val="0000FF"/>
                </a:solidFill>
                <a:latin typeface="Courier New" pitchFamily="49" charset="0"/>
                <a:ea typeface="Calibri" pitchFamily="34" charset="0"/>
                <a:cs typeface="Courier New" pitchFamily="49" charset="0"/>
              </a:rPr>
              <a:t>from</a:t>
            </a:r>
            <a:r>
              <a:rPr lang="tr-TR" sz="2000" dirty="0" smtClean="0">
                <a:latin typeface="Courier New" pitchFamily="49" charset="0"/>
                <a:ea typeface="Calibri" pitchFamily="34" charset="0"/>
                <a:cs typeface="Courier New" pitchFamily="49" charset="0"/>
              </a:rPr>
              <a:t> hocalar</a:t>
            </a:r>
            <a:endParaRPr lang="tr-TR" sz="2000" dirty="0" smtClean="0">
              <a:latin typeface="Arial" pitchFamily="34" charset="0"/>
              <a:cs typeface="Arial" pitchFamily="34" charset="0"/>
            </a:endParaRPr>
          </a:p>
          <a:p>
            <a:endParaRPr lang="tr-TR" sz="2000" dirty="0" smtClean="0"/>
          </a:p>
          <a:p>
            <a:endParaRPr lang="tr-TR" sz="2000" dirty="0"/>
          </a:p>
        </p:txBody>
      </p:sp>
      <p:pic>
        <p:nvPicPr>
          <p:cNvPr id="4" name="Picture 1" descr="Ekran Alıntısı"/>
          <p:cNvPicPr>
            <a:picLocks noChangeAspect="1" noChangeArrowheads="1"/>
          </p:cNvPicPr>
          <p:nvPr/>
        </p:nvPicPr>
        <p:blipFill>
          <a:blip r:embed="rId2" cstate="print"/>
          <a:srcRect/>
          <a:stretch>
            <a:fillRect/>
          </a:stretch>
        </p:blipFill>
        <p:spPr bwMode="auto">
          <a:xfrm>
            <a:off x="683568" y="4077072"/>
            <a:ext cx="2332433" cy="720080"/>
          </a:xfrm>
          <a:prstGeom prst="rect">
            <a:avLst/>
          </a:prstGeom>
          <a:noFill/>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39552" y="260648"/>
            <a:ext cx="8183880" cy="648072"/>
          </a:xfrm>
        </p:spPr>
        <p:txBody>
          <a:bodyPr>
            <a:normAutofit/>
          </a:bodyPr>
          <a:lstStyle/>
          <a:p>
            <a:pPr lvl="0"/>
            <a:r>
              <a:rPr lang="tr-TR" sz="3200" dirty="0" smtClean="0">
                <a:latin typeface="Times New Roman" pitchFamily="18" charset="0"/>
                <a:ea typeface="Times New Roman" pitchFamily="18" charset="0"/>
                <a:cs typeface="Times New Roman" pitchFamily="18" charset="0"/>
              </a:rPr>
              <a:t>6</a:t>
            </a:r>
            <a:r>
              <a:rPr lang="tr-TR" sz="3200" dirty="0" smtClean="0" bmk="">
                <a:latin typeface="Times New Roman" pitchFamily="18" charset="0"/>
                <a:ea typeface="Times New Roman" pitchFamily="18" charset="0"/>
                <a:cs typeface="Times New Roman" pitchFamily="18" charset="0"/>
              </a:rPr>
              <a:t>.7.2.2.AVG </a:t>
            </a:r>
            <a:r>
              <a:rPr lang="tr-TR" sz="3200" dirty="0" smtClean="0">
                <a:latin typeface="Times New Roman" pitchFamily="18" charset="0"/>
                <a:ea typeface="Times New Roman" pitchFamily="18" charset="0"/>
                <a:cs typeface="Times New Roman" pitchFamily="18" charset="0"/>
              </a:rPr>
              <a:t>FONKSİYONU:</a:t>
            </a:r>
            <a:endParaRPr lang="tr-TR" sz="3200" dirty="0"/>
          </a:p>
        </p:txBody>
      </p:sp>
      <p:sp>
        <p:nvSpPr>
          <p:cNvPr id="3" name="2 İçerik Yer Tutucusu"/>
          <p:cNvSpPr>
            <a:spLocks noGrp="1"/>
          </p:cNvSpPr>
          <p:nvPr>
            <p:ph idx="1"/>
          </p:nvPr>
        </p:nvSpPr>
        <p:spPr>
          <a:xfrm>
            <a:off x="467544" y="908720"/>
            <a:ext cx="8183880" cy="5544616"/>
          </a:xfrm>
        </p:spPr>
        <p:style>
          <a:lnRef idx="2">
            <a:schemeClr val="accent5"/>
          </a:lnRef>
          <a:fillRef idx="1">
            <a:schemeClr val="lt1"/>
          </a:fillRef>
          <a:effectRef idx="0">
            <a:schemeClr val="accent5"/>
          </a:effectRef>
          <a:fontRef idx="minor">
            <a:schemeClr val="dk1"/>
          </a:fontRef>
        </p:style>
        <p:txBody>
          <a:bodyPr>
            <a:normAutofit/>
          </a:bodyPr>
          <a:lstStyle/>
          <a:p>
            <a:pPr marL="0" lvl="0" indent="449263" algn="just" eaLnBrk="0" fontAlgn="base" hangingPunct="0">
              <a:spcBef>
                <a:spcPct val="0"/>
              </a:spcBef>
              <a:spcAft>
                <a:spcPct val="0"/>
              </a:spcAft>
              <a:buClrTx/>
              <a:buSzTx/>
              <a:buNone/>
            </a:pPr>
            <a:r>
              <a:rPr lang="tr-TR" sz="2000" dirty="0" smtClean="0">
                <a:latin typeface="Arial" pitchFamily="34" charset="0"/>
                <a:ea typeface="Calibri" pitchFamily="34" charset="0"/>
                <a:cs typeface="Arial" pitchFamily="34" charset="0"/>
              </a:rPr>
              <a:t>Belirli bir alan üzerinde aritmetik ortalama(</a:t>
            </a:r>
            <a:r>
              <a:rPr lang="tr-TR" sz="2000" dirty="0" err="1" smtClean="0">
                <a:latin typeface="Arial" pitchFamily="34" charset="0"/>
                <a:ea typeface="Calibri" pitchFamily="34" charset="0"/>
                <a:cs typeface="Arial" pitchFamily="34" charset="0"/>
              </a:rPr>
              <a:t>avarage</a:t>
            </a:r>
            <a:r>
              <a:rPr lang="tr-TR" sz="2000" dirty="0" smtClean="0">
                <a:latin typeface="Arial" pitchFamily="34" charset="0"/>
                <a:ea typeface="Calibri" pitchFamily="34" charset="0"/>
                <a:cs typeface="Arial" pitchFamily="34" charset="0"/>
              </a:rPr>
              <a:t>) hesaplamak için kullanılır.</a:t>
            </a: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u="sng" dirty="0" smtClean="0">
                <a:latin typeface="Arial" pitchFamily="34" charset="0"/>
                <a:ea typeface="Calibri" pitchFamily="34" charset="0"/>
                <a:cs typeface="Arial" pitchFamily="34" charset="0"/>
              </a:rPr>
              <a:t>Kullanılışı:</a:t>
            </a:r>
            <a:r>
              <a:rPr lang="tr-TR" sz="2000" dirty="0" smtClean="0">
                <a:latin typeface="Arial" pitchFamily="34" charset="0"/>
                <a:ea typeface="Calibri" pitchFamily="34" charset="0"/>
                <a:cs typeface="Arial" pitchFamily="34" charset="0"/>
              </a:rPr>
              <a:t> </a:t>
            </a:r>
            <a:r>
              <a:rPr lang="tr-TR" sz="2000" dirty="0" smtClean="0">
                <a:solidFill>
                  <a:srgbClr val="0000FF"/>
                </a:solidFill>
                <a:latin typeface="Courier New" pitchFamily="49" charset="0"/>
                <a:ea typeface="Calibri" pitchFamily="34" charset="0"/>
                <a:cs typeface="Courier New" pitchFamily="49" charset="0"/>
              </a:rPr>
              <a:t>SELECT</a:t>
            </a:r>
            <a:r>
              <a:rPr lang="tr-TR" sz="2000" dirty="0" smtClean="0">
                <a:latin typeface="Courier New" pitchFamily="49" charset="0"/>
                <a:ea typeface="Calibri" pitchFamily="34" charset="0"/>
                <a:cs typeface="Courier New" pitchFamily="49" charset="0"/>
              </a:rPr>
              <a:t> </a:t>
            </a:r>
            <a:r>
              <a:rPr lang="tr-TR" sz="2000" dirty="0" smtClean="0">
                <a:solidFill>
                  <a:srgbClr val="FF00FF"/>
                </a:solidFill>
                <a:latin typeface="Courier New" pitchFamily="49" charset="0"/>
                <a:ea typeface="Calibri" pitchFamily="34" charset="0"/>
                <a:cs typeface="Courier New" pitchFamily="49" charset="0"/>
              </a:rPr>
              <a:t>AVG</a:t>
            </a:r>
            <a:r>
              <a:rPr lang="tr-TR" sz="2000" dirty="0" smtClean="0">
                <a:solidFill>
                  <a:srgbClr val="0000FF"/>
                </a:solidFill>
                <a:latin typeface="Courier New" pitchFamily="49" charset="0"/>
                <a:ea typeface="Calibri" pitchFamily="34" charset="0"/>
                <a:cs typeface="Courier New" pitchFamily="49" charset="0"/>
              </a:rPr>
              <a:t> </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sütun_adi </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a:t>
            </a:r>
            <a:r>
              <a:rPr lang="tr-TR" sz="2000" dirty="0" smtClean="0">
                <a:solidFill>
                  <a:srgbClr val="0000FF"/>
                </a:solidFill>
                <a:latin typeface="Courier New" pitchFamily="49" charset="0"/>
                <a:ea typeface="Calibri" pitchFamily="34" charset="0"/>
                <a:cs typeface="Courier New" pitchFamily="49" charset="0"/>
              </a:rPr>
              <a:t>FROM</a:t>
            </a:r>
            <a:r>
              <a:rPr lang="tr-TR" sz="2000" dirty="0" smtClean="0">
                <a:latin typeface="Courier New" pitchFamily="49" charset="0"/>
                <a:ea typeface="Calibri" pitchFamily="34" charset="0"/>
                <a:cs typeface="Courier New" pitchFamily="49" charset="0"/>
              </a:rPr>
              <a:t> Tablo_adi</a:t>
            </a:r>
            <a:r>
              <a:rPr lang="tr-TR" sz="2000" dirty="0" smtClean="0">
                <a:solidFill>
                  <a:srgbClr val="808080"/>
                </a:solidFill>
                <a:latin typeface="Courier New" pitchFamily="49" charset="0"/>
                <a:ea typeface="Calibri" pitchFamily="34" charset="0"/>
                <a:cs typeface="Courier New" pitchFamily="49" charset="0"/>
              </a:rPr>
              <a:t>;</a:t>
            </a: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b="1" dirty="0" smtClean="0">
                <a:solidFill>
                  <a:srgbClr val="C00000"/>
                </a:solidFill>
                <a:latin typeface="Arial" pitchFamily="34" charset="0"/>
                <a:ea typeface="Calibri" pitchFamily="34" charset="0"/>
                <a:cs typeface="Arial" pitchFamily="34" charset="0"/>
              </a:rPr>
              <a:t>Örnek: </a:t>
            </a:r>
            <a:r>
              <a:rPr lang="tr-TR" sz="2000" dirty="0" smtClean="0">
                <a:solidFill>
                  <a:srgbClr val="0000FF"/>
                </a:solidFill>
                <a:latin typeface="Courier New" pitchFamily="49" charset="0"/>
                <a:ea typeface="Calibri" pitchFamily="34" charset="0"/>
                <a:cs typeface="Courier New" pitchFamily="49" charset="0"/>
              </a:rPr>
              <a:t>SELECT</a:t>
            </a:r>
            <a:r>
              <a:rPr lang="tr-TR" sz="2000" dirty="0" smtClean="0">
                <a:latin typeface="Courier New" pitchFamily="49" charset="0"/>
                <a:ea typeface="Calibri" pitchFamily="34" charset="0"/>
                <a:cs typeface="Courier New" pitchFamily="49" charset="0"/>
              </a:rPr>
              <a:t> </a:t>
            </a:r>
            <a:r>
              <a:rPr lang="tr-TR" sz="2000" dirty="0" smtClean="0">
                <a:solidFill>
                  <a:srgbClr val="FF00FF"/>
                </a:solidFill>
                <a:latin typeface="Courier New" pitchFamily="49" charset="0"/>
                <a:ea typeface="Calibri" pitchFamily="34" charset="0"/>
                <a:cs typeface="Courier New" pitchFamily="49" charset="0"/>
              </a:rPr>
              <a:t>AVG</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notu</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a:t>
            </a:r>
            <a:r>
              <a:rPr lang="tr-TR" sz="2000" dirty="0" smtClean="0">
                <a:solidFill>
                  <a:srgbClr val="0000FF"/>
                </a:solidFill>
                <a:latin typeface="Courier New" pitchFamily="49" charset="0"/>
                <a:ea typeface="Calibri" pitchFamily="34" charset="0"/>
                <a:cs typeface="Courier New" pitchFamily="49" charset="0"/>
              </a:rPr>
              <a:t>FROM</a:t>
            </a:r>
            <a:r>
              <a:rPr lang="tr-TR" sz="2000" dirty="0" smtClean="0">
                <a:latin typeface="Courier New" pitchFamily="49" charset="0"/>
                <a:ea typeface="Calibri" pitchFamily="34" charset="0"/>
                <a:cs typeface="Courier New" pitchFamily="49" charset="0"/>
              </a:rPr>
              <a:t> </a:t>
            </a:r>
            <a:r>
              <a:rPr lang="tr-TR" sz="2000" dirty="0" err="1" smtClean="0">
                <a:latin typeface="Courier New" pitchFamily="49" charset="0"/>
                <a:ea typeface="Calibri" pitchFamily="34" charset="0"/>
                <a:cs typeface="Courier New" pitchFamily="49" charset="0"/>
              </a:rPr>
              <a:t>ogrenci</a:t>
            </a:r>
            <a:r>
              <a:rPr lang="tr-TR" sz="2000" dirty="0" smtClean="0">
                <a:latin typeface="Courier New" pitchFamily="49" charset="0"/>
                <a:ea typeface="Calibri" pitchFamily="34" charset="0"/>
                <a:cs typeface="Courier New" pitchFamily="49" charset="0"/>
              </a:rPr>
              <a:t> </a:t>
            </a:r>
            <a:r>
              <a:rPr lang="tr-TR" sz="2000" dirty="0" smtClean="0">
                <a:solidFill>
                  <a:srgbClr val="0000FF"/>
                </a:solidFill>
                <a:latin typeface="Courier New" pitchFamily="49" charset="0"/>
                <a:ea typeface="Calibri" pitchFamily="34" charset="0"/>
                <a:cs typeface="Courier New" pitchFamily="49" charset="0"/>
              </a:rPr>
              <a:t>WHERE</a:t>
            </a:r>
            <a:r>
              <a:rPr lang="tr-TR" sz="2000" dirty="0" smtClean="0">
                <a:latin typeface="Courier New" pitchFamily="49" charset="0"/>
                <a:ea typeface="Calibri" pitchFamily="34" charset="0"/>
                <a:cs typeface="Courier New" pitchFamily="49" charset="0"/>
              </a:rPr>
              <a:t> cinsiyet</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solidFill>
                  <a:srgbClr val="FF0000"/>
                </a:solidFill>
                <a:latin typeface="Courier New" pitchFamily="49" charset="0"/>
                <a:ea typeface="Calibri" pitchFamily="34" charset="0"/>
                <a:cs typeface="Courier New" pitchFamily="49" charset="0"/>
              </a:rPr>
              <a:t>'Erkek'</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a:t>
            </a:r>
            <a:r>
              <a:rPr lang="tr-TR" sz="2000" dirty="0" smtClean="0">
                <a:latin typeface="Arial" pitchFamily="34" charset="0"/>
                <a:ea typeface="Calibri" pitchFamily="34" charset="0"/>
                <a:cs typeface="Arial" pitchFamily="34" charset="0"/>
              </a:rPr>
              <a:t>Sorgusunun işlevini yazınız.</a:t>
            </a: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dirty="0" smtClean="0">
                <a:latin typeface="Arial" pitchFamily="34" charset="0"/>
                <a:ea typeface="Calibri" pitchFamily="34" charset="0"/>
                <a:cs typeface="Arial" pitchFamily="34" charset="0"/>
              </a:rPr>
              <a:t>Erkeklerin notlarının ortalamasını bulur.</a:t>
            </a: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b="1" dirty="0" smtClean="0">
                <a:solidFill>
                  <a:srgbClr val="C00000"/>
                </a:solidFill>
                <a:latin typeface="Arial" pitchFamily="34" charset="0"/>
                <a:ea typeface="Calibri" pitchFamily="34" charset="0"/>
                <a:cs typeface="Arial" pitchFamily="34" charset="0"/>
              </a:rPr>
              <a:t>Örnek:</a:t>
            </a:r>
            <a:r>
              <a:rPr lang="tr-TR" sz="2000" dirty="0" smtClean="0">
                <a:solidFill>
                  <a:srgbClr val="C00000"/>
                </a:solidFill>
                <a:latin typeface="Arial" pitchFamily="34" charset="0"/>
                <a:ea typeface="Calibri" pitchFamily="34" charset="0"/>
                <a:cs typeface="Arial" pitchFamily="34" charset="0"/>
              </a:rPr>
              <a:t> </a:t>
            </a:r>
            <a:r>
              <a:rPr lang="tr-TR" sz="2000" dirty="0" smtClean="0">
                <a:solidFill>
                  <a:srgbClr val="0000FF"/>
                </a:solidFill>
                <a:latin typeface="Courier New" pitchFamily="49" charset="0"/>
                <a:ea typeface="Calibri" pitchFamily="34" charset="0"/>
                <a:cs typeface="Courier New" pitchFamily="49" charset="0"/>
              </a:rPr>
              <a:t>SELECT</a:t>
            </a:r>
            <a:r>
              <a:rPr lang="tr-TR" sz="2000" dirty="0" smtClean="0">
                <a:latin typeface="Courier New" pitchFamily="49" charset="0"/>
                <a:ea typeface="Calibri" pitchFamily="34" charset="0"/>
                <a:cs typeface="Courier New" pitchFamily="49" charset="0"/>
              </a:rPr>
              <a:t> </a:t>
            </a:r>
            <a:r>
              <a:rPr lang="tr-TR" sz="2000" dirty="0" smtClean="0">
                <a:solidFill>
                  <a:srgbClr val="FF00FF"/>
                </a:solidFill>
                <a:latin typeface="Courier New" pitchFamily="49" charset="0"/>
                <a:ea typeface="Calibri" pitchFamily="34" charset="0"/>
                <a:cs typeface="Courier New" pitchFamily="49" charset="0"/>
              </a:rPr>
              <a:t>AVG</a:t>
            </a:r>
            <a:r>
              <a:rPr lang="tr-TR" sz="2000" dirty="0" smtClean="0">
                <a:solidFill>
                  <a:srgbClr val="808080"/>
                </a:solidFill>
                <a:latin typeface="Courier New" pitchFamily="49" charset="0"/>
                <a:ea typeface="Calibri" pitchFamily="34" charset="0"/>
                <a:cs typeface="Courier New" pitchFamily="49" charset="0"/>
              </a:rPr>
              <a:t>(</a:t>
            </a:r>
            <a:r>
              <a:rPr lang="tr-TR" sz="2000" dirty="0" err="1" smtClean="0">
                <a:latin typeface="Courier New" pitchFamily="49" charset="0"/>
                <a:ea typeface="Calibri" pitchFamily="34" charset="0"/>
                <a:cs typeface="Courier New" pitchFamily="49" charset="0"/>
              </a:rPr>
              <a:t>yasi</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a:t>
            </a:r>
            <a:r>
              <a:rPr lang="tr-TR" sz="2000" dirty="0" smtClean="0">
                <a:solidFill>
                  <a:srgbClr val="0000FF"/>
                </a:solidFill>
                <a:latin typeface="Courier New" pitchFamily="49" charset="0"/>
                <a:ea typeface="Calibri" pitchFamily="34" charset="0"/>
                <a:cs typeface="Courier New" pitchFamily="49" charset="0"/>
              </a:rPr>
              <a:t>FROM</a:t>
            </a:r>
            <a:r>
              <a:rPr lang="tr-TR" sz="2000" dirty="0" smtClean="0">
                <a:latin typeface="Courier New" pitchFamily="49" charset="0"/>
                <a:ea typeface="Calibri" pitchFamily="34" charset="0"/>
                <a:cs typeface="Courier New" pitchFamily="49" charset="0"/>
              </a:rPr>
              <a:t> </a:t>
            </a:r>
            <a:r>
              <a:rPr lang="tr-TR" sz="2000" dirty="0" err="1" smtClean="0">
                <a:latin typeface="Courier New" pitchFamily="49" charset="0"/>
                <a:ea typeface="Calibri" pitchFamily="34" charset="0"/>
                <a:cs typeface="Courier New" pitchFamily="49" charset="0"/>
              </a:rPr>
              <a:t>businif</a:t>
            </a:r>
            <a:r>
              <a:rPr lang="tr-TR" sz="2000" dirty="0" smtClean="0">
                <a:latin typeface="Courier New" pitchFamily="49" charset="0"/>
                <a:ea typeface="Calibri" pitchFamily="34" charset="0"/>
                <a:cs typeface="Courier New" pitchFamily="49" charset="0"/>
              </a:rPr>
              <a:t>;</a:t>
            </a:r>
            <a:r>
              <a:rPr lang="tr-TR" sz="2000" dirty="0" smtClean="0">
                <a:latin typeface="Times New Roman" pitchFamily="18" charset="0"/>
                <a:ea typeface="Calibri" pitchFamily="34" charset="0"/>
                <a:cs typeface="Times New Roman" pitchFamily="18" charset="0"/>
              </a:rPr>
              <a:t> </a:t>
            </a:r>
            <a:r>
              <a:rPr lang="tr-TR" sz="2000" dirty="0" smtClean="0">
                <a:latin typeface="Arial" pitchFamily="34" charset="0"/>
                <a:ea typeface="Calibri" pitchFamily="34" charset="0"/>
                <a:cs typeface="Arial" pitchFamily="34" charset="0"/>
              </a:rPr>
              <a:t>Sorgusunun işlevini yazınız.</a:t>
            </a: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dirty="0" err="1" smtClean="0">
                <a:latin typeface="Arial" pitchFamily="34" charset="0"/>
                <a:ea typeface="Calibri" pitchFamily="34" charset="0"/>
                <a:cs typeface="Arial" pitchFamily="34" charset="0"/>
              </a:rPr>
              <a:t>businifin</a:t>
            </a:r>
            <a:r>
              <a:rPr lang="tr-TR" sz="2000" dirty="0" smtClean="0">
                <a:latin typeface="Arial" pitchFamily="34" charset="0"/>
                <a:ea typeface="Calibri" pitchFamily="34" charset="0"/>
                <a:cs typeface="Arial" pitchFamily="34" charset="0"/>
              </a:rPr>
              <a:t> yaş ortalamasını bulur.</a:t>
            </a: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b="1" dirty="0" smtClean="0">
                <a:solidFill>
                  <a:srgbClr val="C00000"/>
                </a:solidFill>
                <a:latin typeface="Arial" pitchFamily="34" charset="0"/>
                <a:ea typeface="Calibri" pitchFamily="34" charset="0"/>
                <a:cs typeface="Arial" pitchFamily="34" charset="0"/>
              </a:rPr>
              <a:t>Örnek: </a:t>
            </a:r>
            <a:r>
              <a:rPr lang="tr-TR" sz="2000" dirty="0" smtClean="0">
                <a:solidFill>
                  <a:srgbClr val="0000FF"/>
                </a:solidFill>
                <a:latin typeface="Courier New" pitchFamily="49" charset="0"/>
                <a:ea typeface="Calibri" pitchFamily="34" charset="0"/>
                <a:cs typeface="Courier New" pitchFamily="49" charset="0"/>
              </a:rPr>
              <a:t>SELECT</a:t>
            </a:r>
            <a:r>
              <a:rPr lang="tr-TR" sz="2000" dirty="0" smtClean="0">
                <a:latin typeface="Courier New" pitchFamily="49" charset="0"/>
                <a:ea typeface="Calibri" pitchFamily="34" charset="0"/>
                <a:cs typeface="Courier New" pitchFamily="49" charset="0"/>
              </a:rPr>
              <a:t> </a:t>
            </a:r>
            <a:r>
              <a:rPr lang="tr-TR" sz="2000" dirty="0" smtClean="0">
                <a:solidFill>
                  <a:srgbClr val="FF00FF"/>
                </a:solidFill>
                <a:latin typeface="Courier New" pitchFamily="49" charset="0"/>
                <a:ea typeface="Calibri" pitchFamily="34" charset="0"/>
                <a:cs typeface="Courier New" pitchFamily="49" charset="0"/>
              </a:rPr>
              <a:t>AVG</a:t>
            </a:r>
            <a:r>
              <a:rPr lang="tr-TR" sz="2000" dirty="0" smtClean="0">
                <a:solidFill>
                  <a:srgbClr val="808080"/>
                </a:solidFill>
                <a:latin typeface="Courier New" pitchFamily="49" charset="0"/>
                <a:ea typeface="Calibri" pitchFamily="34" charset="0"/>
                <a:cs typeface="Courier New" pitchFamily="49" charset="0"/>
              </a:rPr>
              <a:t>(</a:t>
            </a:r>
            <a:r>
              <a:rPr lang="tr-TR" sz="2000" dirty="0" err="1" smtClean="0">
                <a:latin typeface="Courier New" pitchFamily="49" charset="0"/>
                <a:ea typeface="Calibri" pitchFamily="34" charset="0"/>
                <a:cs typeface="Courier New" pitchFamily="49" charset="0"/>
              </a:rPr>
              <a:t>maas</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a:t>
            </a:r>
            <a:r>
              <a:rPr lang="tr-TR" sz="2000" dirty="0" smtClean="0">
                <a:solidFill>
                  <a:srgbClr val="0000FF"/>
                </a:solidFill>
                <a:latin typeface="Courier New" pitchFamily="49" charset="0"/>
                <a:ea typeface="Calibri" pitchFamily="34" charset="0"/>
                <a:cs typeface="Courier New" pitchFamily="49" charset="0"/>
              </a:rPr>
              <a:t>FROM</a:t>
            </a:r>
            <a:r>
              <a:rPr lang="tr-TR" sz="2000" dirty="0" smtClean="0">
                <a:latin typeface="Courier New" pitchFamily="49" charset="0"/>
                <a:ea typeface="Calibri" pitchFamily="34" charset="0"/>
                <a:cs typeface="Courier New" pitchFamily="49" charset="0"/>
              </a:rPr>
              <a:t> personel;</a:t>
            </a:r>
            <a:r>
              <a:rPr lang="tr-TR" sz="2000" dirty="0" smtClean="0">
                <a:latin typeface="Times New Roman" pitchFamily="18" charset="0"/>
                <a:ea typeface="Calibri" pitchFamily="34" charset="0"/>
                <a:cs typeface="Times New Roman" pitchFamily="18" charset="0"/>
              </a:rPr>
              <a:t> </a:t>
            </a:r>
            <a:r>
              <a:rPr lang="tr-TR" sz="2000" dirty="0" smtClean="0">
                <a:latin typeface="Arial" pitchFamily="34" charset="0"/>
                <a:ea typeface="Calibri" pitchFamily="34" charset="0"/>
                <a:cs typeface="Arial" pitchFamily="34" charset="0"/>
              </a:rPr>
              <a:t>Sorgusunun işlevini yazınız.</a:t>
            </a: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dirty="0" smtClean="0">
                <a:latin typeface="Arial" pitchFamily="34" charset="0"/>
                <a:ea typeface="Calibri" pitchFamily="34" charset="0"/>
                <a:cs typeface="Arial" pitchFamily="34" charset="0"/>
              </a:rPr>
              <a:t>Personelin maaş ortalamasını bulur.</a:t>
            </a: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b="1" dirty="0" smtClean="0">
                <a:solidFill>
                  <a:srgbClr val="C00000"/>
                </a:solidFill>
                <a:latin typeface="Arial" pitchFamily="34" charset="0"/>
                <a:ea typeface="Calibri" pitchFamily="34" charset="0"/>
                <a:cs typeface="Arial" pitchFamily="34" charset="0"/>
              </a:rPr>
              <a:t>Örnek: </a:t>
            </a:r>
            <a:r>
              <a:rPr lang="tr-TR" sz="2000" dirty="0" smtClean="0">
                <a:latin typeface="Arial" pitchFamily="34" charset="0"/>
                <a:ea typeface="Calibri" pitchFamily="34" charset="0"/>
                <a:cs typeface="Arial" pitchFamily="34" charset="0"/>
              </a:rPr>
              <a:t>Tüm sınavların ortalamasını veren sorguyu yazınız. (Okul Projesi)</a:t>
            </a: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dirty="0" err="1" smtClean="0">
                <a:solidFill>
                  <a:srgbClr val="0000FF"/>
                </a:solidFill>
                <a:latin typeface="Courier New" pitchFamily="49" charset="0"/>
                <a:ea typeface="Calibri" pitchFamily="34" charset="0"/>
                <a:cs typeface="Courier New" pitchFamily="49" charset="0"/>
              </a:rPr>
              <a:t>select</a:t>
            </a:r>
            <a:r>
              <a:rPr lang="tr-TR" sz="2000" dirty="0" smtClean="0">
                <a:latin typeface="Courier New" pitchFamily="49" charset="0"/>
                <a:ea typeface="Calibri" pitchFamily="34" charset="0"/>
                <a:cs typeface="Courier New" pitchFamily="49" charset="0"/>
              </a:rPr>
              <a:t> </a:t>
            </a:r>
            <a:r>
              <a:rPr lang="tr-TR" sz="2000" dirty="0" smtClean="0">
                <a:solidFill>
                  <a:srgbClr val="FF00FF"/>
                </a:solidFill>
                <a:latin typeface="Courier New" pitchFamily="49" charset="0"/>
                <a:ea typeface="Calibri" pitchFamily="34" charset="0"/>
                <a:cs typeface="Courier New" pitchFamily="49" charset="0"/>
              </a:rPr>
              <a:t>AVG</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vize</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solidFill>
                  <a:srgbClr val="FF00FF"/>
                </a:solidFill>
                <a:latin typeface="Courier New" pitchFamily="49" charset="0"/>
                <a:ea typeface="Calibri" pitchFamily="34" charset="0"/>
                <a:cs typeface="Courier New" pitchFamily="49" charset="0"/>
              </a:rPr>
              <a:t>AVG</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final</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solidFill>
                  <a:srgbClr val="FF00FF"/>
                </a:solidFill>
                <a:latin typeface="Courier New" pitchFamily="49" charset="0"/>
                <a:ea typeface="Calibri" pitchFamily="34" charset="0"/>
                <a:cs typeface="Courier New" pitchFamily="49" charset="0"/>
              </a:rPr>
              <a:t>AVG</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but</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a:t>
            </a:r>
            <a:r>
              <a:rPr lang="tr-TR" sz="2000" dirty="0" err="1" smtClean="0">
                <a:solidFill>
                  <a:srgbClr val="0000FF"/>
                </a:solidFill>
                <a:latin typeface="Courier New" pitchFamily="49" charset="0"/>
                <a:ea typeface="Calibri" pitchFamily="34" charset="0"/>
                <a:cs typeface="Courier New" pitchFamily="49" charset="0"/>
              </a:rPr>
              <a:t>from</a:t>
            </a:r>
            <a:r>
              <a:rPr lang="tr-TR" sz="2000" dirty="0" smtClean="0">
                <a:latin typeface="Courier New" pitchFamily="49" charset="0"/>
                <a:ea typeface="Calibri" pitchFamily="34" charset="0"/>
                <a:cs typeface="Courier New" pitchFamily="49" charset="0"/>
              </a:rPr>
              <a:t> notlar</a:t>
            </a:r>
            <a:endParaRPr lang="tr-TR" sz="2000" dirty="0" smtClean="0">
              <a:latin typeface="Arial" pitchFamily="34" charset="0"/>
              <a:cs typeface="Arial" pitchFamily="34" charset="0"/>
            </a:endParaRPr>
          </a:p>
          <a:p>
            <a:endParaRPr lang="tr-TR" sz="2000" dirty="0"/>
          </a:p>
        </p:txBody>
      </p:sp>
      <p:sp>
        <p:nvSpPr>
          <p:cNvPr id="8195" name="Rectangle 3"/>
          <p:cNvSpPr>
            <a:spLocks noChangeArrowheads="1"/>
          </p:cNvSpPr>
          <p:nvPr/>
        </p:nvSpPr>
        <p:spPr bwMode="auto">
          <a:xfrm>
            <a:off x="0" y="8953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pic>
        <p:nvPicPr>
          <p:cNvPr id="8196" name="Picture 4" descr="Ekran Alıntısı"/>
          <p:cNvPicPr>
            <a:picLocks noChangeAspect="1" noChangeArrowheads="1"/>
          </p:cNvPicPr>
          <p:nvPr/>
        </p:nvPicPr>
        <p:blipFill>
          <a:blip r:embed="rId2" cstate="print"/>
          <a:srcRect/>
          <a:stretch>
            <a:fillRect/>
          </a:stretch>
        </p:blipFill>
        <p:spPr bwMode="auto">
          <a:xfrm>
            <a:off x="899592" y="5589240"/>
            <a:ext cx="4536504" cy="673224"/>
          </a:xfrm>
          <a:prstGeom prst="rect">
            <a:avLst/>
          </a:prstGeom>
          <a:noFill/>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39552" y="44624"/>
            <a:ext cx="8183880" cy="648072"/>
          </a:xfrm>
        </p:spPr>
        <p:txBody>
          <a:bodyPr>
            <a:normAutofit/>
          </a:bodyPr>
          <a:lstStyle/>
          <a:p>
            <a:pPr lvl="0"/>
            <a:r>
              <a:rPr lang="tr-TR" sz="3200" dirty="0" smtClean="0">
                <a:latin typeface="Times New Roman" pitchFamily="18" charset="0"/>
                <a:ea typeface="Times New Roman" pitchFamily="18" charset="0"/>
                <a:cs typeface="Times New Roman" pitchFamily="18" charset="0"/>
              </a:rPr>
              <a:t>6</a:t>
            </a:r>
            <a:r>
              <a:rPr lang="tr-TR" sz="3200" dirty="0" smtClean="0" bmk="">
                <a:latin typeface="Times New Roman" pitchFamily="18" charset="0"/>
                <a:ea typeface="Times New Roman" pitchFamily="18" charset="0"/>
                <a:cs typeface="Times New Roman" pitchFamily="18" charset="0"/>
              </a:rPr>
              <a:t>.7.2.3. MAX FONKSİYONU:</a:t>
            </a:r>
            <a:endParaRPr lang="tr-TR" sz="3200" dirty="0"/>
          </a:p>
        </p:txBody>
      </p:sp>
      <p:sp>
        <p:nvSpPr>
          <p:cNvPr id="3" name="2 İçerik Yer Tutucusu"/>
          <p:cNvSpPr>
            <a:spLocks noGrp="1"/>
          </p:cNvSpPr>
          <p:nvPr>
            <p:ph idx="1"/>
          </p:nvPr>
        </p:nvSpPr>
        <p:spPr>
          <a:xfrm>
            <a:off x="467544" y="836712"/>
            <a:ext cx="8183880" cy="5616624"/>
          </a:xfrm>
        </p:spPr>
        <p:style>
          <a:lnRef idx="2">
            <a:schemeClr val="accent4"/>
          </a:lnRef>
          <a:fillRef idx="1">
            <a:schemeClr val="lt1"/>
          </a:fillRef>
          <a:effectRef idx="0">
            <a:schemeClr val="accent4"/>
          </a:effectRef>
          <a:fontRef idx="minor">
            <a:schemeClr val="dk1"/>
          </a:fontRef>
        </p:style>
        <p:txBody>
          <a:bodyPr>
            <a:noAutofit/>
          </a:bodyPr>
          <a:lstStyle/>
          <a:p>
            <a:pPr marL="0" lvl="0" indent="449263" algn="just" eaLnBrk="0" fontAlgn="base" hangingPunct="0">
              <a:spcBef>
                <a:spcPct val="0"/>
              </a:spcBef>
              <a:spcAft>
                <a:spcPct val="0"/>
              </a:spcAft>
              <a:buClrTx/>
              <a:buSzTx/>
              <a:buNone/>
            </a:pPr>
            <a:r>
              <a:rPr lang="tr-TR" sz="2000" dirty="0" smtClean="0">
                <a:latin typeface="Arial" pitchFamily="34" charset="0"/>
                <a:ea typeface="Calibri" pitchFamily="34" charset="0"/>
                <a:cs typeface="Arial" pitchFamily="34" charset="0"/>
              </a:rPr>
              <a:t>İçinde, belirlenen sütun içindeki en büyük değeri bulmak için kullanılır.</a:t>
            </a: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u="sng" dirty="0" smtClean="0">
                <a:latin typeface="Arial" pitchFamily="34" charset="0"/>
                <a:ea typeface="Calibri" pitchFamily="34" charset="0"/>
                <a:cs typeface="Arial" pitchFamily="34" charset="0"/>
              </a:rPr>
              <a:t>Kullanılışı: </a:t>
            </a:r>
            <a:r>
              <a:rPr lang="tr-TR" sz="2000" dirty="0" smtClean="0">
                <a:solidFill>
                  <a:srgbClr val="0000FF"/>
                </a:solidFill>
                <a:latin typeface="Arial" pitchFamily="34" charset="0"/>
                <a:ea typeface="Calibri" pitchFamily="34" charset="0"/>
                <a:cs typeface="Arial" pitchFamily="34" charset="0"/>
              </a:rPr>
              <a:t>SELECT</a:t>
            </a:r>
            <a:r>
              <a:rPr lang="tr-TR" sz="2000" dirty="0" smtClean="0">
                <a:latin typeface="Arial" pitchFamily="34" charset="0"/>
                <a:ea typeface="Calibri" pitchFamily="34" charset="0"/>
                <a:cs typeface="Arial" pitchFamily="34" charset="0"/>
              </a:rPr>
              <a:t> </a:t>
            </a:r>
            <a:r>
              <a:rPr lang="tr-TR" sz="2000" dirty="0" smtClean="0">
                <a:solidFill>
                  <a:srgbClr val="FF00FF"/>
                </a:solidFill>
                <a:latin typeface="Arial" pitchFamily="34" charset="0"/>
                <a:ea typeface="Calibri" pitchFamily="34" charset="0"/>
                <a:cs typeface="Arial" pitchFamily="34" charset="0"/>
              </a:rPr>
              <a:t>MAX</a:t>
            </a:r>
            <a:r>
              <a:rPr lang="tr-TR" sz="2000" dirty="0" smtClean="0">
                <a:solidFill>
                  <a:srgbClr val="0000FF"/>
                </a:solidFill>
                <a:latin typeface="Arial" pitchFamily="34" charset="0"/>
                <a:ea typeface="Calibri" pitchFamily="34" charset="0"/>
                <a:cs typeface="Arial" pitchFamily="34" charset="0"/>
              </a:rPr>
              <a:t> </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sütun_adı </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FROM</a:t>
            </a:r>
            <a:r>
              <a:rPr lang="tr-TR" sz="2000" dirty="0" smtClean="0">
                <a:latin typeface="Arial" pitchFamily="34" charset="0"/>
                <a:ea typeface="Calibri" pitchFamily="34" charset="0"/>
                <a:cs typeface="Arial" pitchFamily="34" charset="0"/>
              </a:rPr>
              <a:t> Tablo_adı;</a:t>
            </a:r>
          </a:p>
          <a:p>
            <a:pPr marL="0" lvl="0" indent="449263" algn="just" eaLnBrk="0" fontAlgn="base" hangingPunct="0">
              <a:spcBef>
                <a:spcPct val="0"/>
              </a:spcBef>
              <a:spcAft>
                <a:spcPct val="0"/>
              </a:spcAft>
              <a:buClrTx/>
              <a:buSzTx/>
              <a:buNone/>
            </a:pPr>
            <a:endParaRPr lang="tr-TR" sz="8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b="1" dirty="0" smtClean="0">
                <a:solidFill>
                  <a:srgbClr val="C00000"/>
                </a:solidFill>
                <a:latin typeface="Arial" pitchFamily="34" charset="0"/>
                <a:ea typeface="Calibri" pitchFamily="34" charset="0"/>
                <a:cs typeface="Arial" pitchFamily="34" charset="0"/>
              </a:rPr>
              <a:t>Örnek:</a:t>
            </a:r>
            <a:r>
              <a:rPr lang="tr-TR" sz="2000" dirty="0" smtClean="0">
                <a:solidFill>
                  <a:srgbClr val="C00000"/>
                </a:solidFill>
                <a:latin typeface="Arial" pitchFamily="34" charset="0"/>
                <a:ea typeface="Calibri" pitchFamily="34" charset="0"/>
                <a:cs typeface="Arial" pitchFamily="34" charset="0"/>
              </a:rPr>
              <a:t> </a:t>
            </a:r>
            <a:r>
              <a:rPr lang="tr-TR" sz="2000" dirty="0" smtClean="0">
                <a:solidFill>
                  <a:srgbClr val="0000FF"/>
                </a:solidFill>
                <a:latin typeface="Courier New" pitchFamily="49" charset="0"/>
                <a:ea typeface="Calibri" pitchFamily="34" charset="0"/>
                <a:cs typeface="Courier New" pitchFamily="49" charset="0"/>
              </a:rPr>
              <a:t>SELECT</a:t>
            </a:r>
            <a:r>
              <a:rPr lang="tr-TR" sz="2000" dirty="0" smtClean="0">
                <a:latin typeface="Courier New" pitchFamily="49" charset="0"/>
                <a:ea typeface="Calibri" pitchFamily="34" charset="0"/>
                <a:cs typeface="Courier New" pitchFamily="49" charset="0"/>
              </a:rPr>
              <a:t> </a:t>
            </a:r>
            <a:r>
              <a:rPr lang="tr-TR" sz="2000" dirty="0" smtClean="0">
                <a:solidFill>
                  <a:srgbClr val="FF00FF"/>
                </a:solidFill>
                <a:latin typeface="Courier New" pitchFamily="49" charset="0"/>
                <a:ea typeface="Calibri" pitchFamily="34" charset="0"/>
                <a:cs typeface="Courier New" pitchFamily="49" charset="0"/>
              </a:rPr>
              <a:t>MAX</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notu</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a:t>
            </a:r>
            <a:r>
              <a:rPr lang="tr-TR" sz="2000" dirty="0" smtClean="0">
                <a:solidFill>
                  <a:srgbClr val="0000FF"/>
                </a:solidFill>
                <a:latin typeface="Courier New" pitchFamily="49" charset="0"/>
                <a:ea typeface="Calibri" pitchFamily="34" charset="0"/>
                <a:cs typeface="Courier New" pitchFamily="49" charset="0"/>
              </a:rPr>
              <a:t>FROM</a:t>
            </a:r>
            <a:r>
              <a:rPr lang="tr-TR" sz="2000" dirty="0" smtClean="0">
                <a:latin typeface="Courier New" pitchFamily="49" charset="0"/>
                <a:ea typeface="Calibri" pitchFamily="34" charset="0"/>
                <a:cs typeface="Courier New" pitchFamily="49" charset="0"/>
              </a:rPr>
              <a:t> </a:t>
            </a:r>
            <a:r>
              <a:rPr lang="tr-TR" sz="2000" dirty="0" err="1" smtClean="0">
                <a:latin typeface="Courier New" pitchFamily="49" charset="0"/>
                <a:ea typeface="Calibri" pitchFamily="34" charset="0"/>
                <a:cs typeface="Courier New" pitchFamily="49" charset="0"/>
              </a:rPr>
              <a:t>ogrenci</a:t>
            </a:r>
            <a:r>
              <a:rPr lang="tr-TR" sz="2000" dirty="0" smtClean="0">
                <a:latin typeface="Courier New" pitchFamily="49" charset="0"/>
                <a:ea typeface="Calibri" pitchFamily="34" charset="0"/>
                <a:cs typeface="Courier New" pitchFamily="49" charset="0"/>
              </a:rPr>
              <a:t>; </a:t>
            </a:r>
            <a:r>
              <a:rPr lang="tr-TR" sz="2000" dirty="0" smtClean="0">
                <a:latin typeface="Arial" pitchFamily="34" charset="0"/>
                <a:ea typeface="Calibri" pitchFamily="34" charset="0"/>
                <a:cs typeface="Arial" pitchFamily="34" charset="0"/>
              </a:rPr>
              <a:t>Sorgusunun işlevini yazınız.</a:t>
            </a: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dirty="0" smtClean="0">
                <a:latin typeface="Arial" pitchFamily="34" charset="0"/>
                <a:ea typeface="Calibri" pitchFamily="34" charset="0"/>
                <a:cs typeface="Arial" pitchFamily="34" charset="0"/>
              </a:rPr>
              <a:t>Maksimum notu verir.</a:t>
            </a: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b="1" dirty="0" smtClean="0">
                <a:solidFill>
                  <a:srgbClr val="C00000"/>
                </a:solidFill>
                <a:latin typeface="Arial" pitchFamily="34" charset="0"/>
                <a:ea typeface="Calibri" pitchFamily="34" charset="0"/>
                <a:cs typeface="Arial" pitchFamily="34" charset="0"/>
              </a:rPr>
              <a:t>Örnek:</a:t>
            </a:r>
            <a:r>
              <a:rPr lang="tr-TR" sz="2000" dirty="0" smtClean="0">
                <a:solidFill>
                  <a:srgbClr val="C00000"/>
                </a:solidFill>
                <a:latin typeface="Arial" pitchFamily="34" charset="0"/>
                <a:ea typeface="Calibri" pitchFamily="34" charset="0"/>
                <a:cs typeface="Arial" pitchFamily="34" charset="0"/>
              </a:rPr>
              <a:t> </a:t>
            </a:r>
            <a:r>
              <a:rPr lang="tr-TR" sz="2000" dirty="0" smtClean="0">
                <a:solidFill>
                  <a:srgbClr val="0000FF"/>
                </a:solidFill>
                <a:latin typeface="Courier New" pitchFamily="49" charset="0"/>
                <a:ea typeface="Calibri" pitchFamily="34" charset="0"/>
                <a:cs typeface="Courier New" pitchFamily="49" charset="0"/>
              </a:rPr>
              <a:t>SELECT</a:t>
            </a:r>
            <a:r>
              <a:rPr lang="tr-TR" sz="2000" dirty="0" smtClean="0">
                <a:latin typeface="Courier New" pitchFamily="49" charset="0"/>
                <a:ea typeface="Calibri" pitchFamily="34" charset="0"/>
                <a:cs typeface="Courier New" pitchFamily="49" charset="0"/>
              </a:rPr>
              <a:t> </a:t>
            </a:r>
            <a:r>
              <a:rPr lang="tr-TR" sz="2000" dirty="0" smtClean="0">
                <a:solidFill>
                  <a:srgbClr val="FF00FF"/>
                </a:solidFill>
                <a:latin typeface="Courier New" pitchFamily="49" charset="0"/>
                <a:ea typeface="Calibri" pitchFamily="34" charset="0"/>
                <a:cs typeface="Courier New" pitchFamily="49" charset="0"/>
              </a:rPr>
              <a:t>MIN</a:t>
            </a:r>
            <a:r>
              <a:rPr lang="tr-TR" sz="2000" dirty="0" smtClean="0">
                <a:solidFill>
                  <a:srgbClr val="808080"/>
                </a:solidFill>
                <a:latin typeface="Courier New" pitchFamily="49" charset="0"/>
                <a:ea typeface="Calibri" pitchFamily="34" charset="0"/>
                <a:cs typeface="Courier New" pitchFamily="49" charset="0"/>
              </a:rPr>
              <a:t>(</a:t>
            </a:r>
            <a:r>
              <a:rPr lang="tr-TR" sz="2000" dirty="0" err="1" smtClean="0">
                <a:latin typeface="Courier New" pitchFamily="49" charset="0"/>
                <a:ea typeface="Calibri" pitchFamily="34" charset="0"/>
                <a:cs typeface="Courier New" pitchFamily="49" charset="0"/>
              </a:rPr>
              <a:t>maas</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a:t>
            </a:r>
            <a:r>
              <a:rPr lang="tr-TR" sz="2000" dirty="0" smtClean="0">
                <a:solidFill>
                  <a:srgbClr val="0000FF"/>
                </a:solidFill>
                <a:latin typeface="Courier New" pitchFamily="49" charset="0"/>
                <a:ea typeface="Calibri" pitchFamily="34" charset="0"/>
                <a:cs typeface="Courier New" pitchFamily="49" charset="0"/>
              </a:rPr>
              <a:t>FROM</a:t>
            </a:r>
            <a:r>
              <a:rPr lang="tr-TR" sz="2000" dirty="0" smtClean="0">
                <a:latin typeface="Courier New" pitchFamily="49" charset="0"/>
                <a:ea typeface="Calibri" pitchFamily="34" charset="0"/>
                <a:cs typeface="Courier New" pitchFamily="49" charset="0"/>
              </a:rPr>
              <a:t> personel; </a:t>
            </a:r>
            <a:r>
              <a:rPr lang="tr-TR" sz="2000" dirty="0" smtClean="0">
                <a:latin typeface="Arial" pitchFamily="34" charset="0"/>
                <a:ea typeface="Calibri" pitchFamily="34" charset="0"/>
                <a:cs typeface="Arial" pitchFamily="34" charset="0"/>
              </a:rPr>
              <a:t>Sorgusunun işlevini yazınız.</a:t>
            </a: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dirty="0" smtClean="0">
                <a:latin typeface="Arial" pitchFamily="34" charset="0"/>
                <a:ea typeface="Calibri" pitchFamily="34" charset="0"/>
                <a:cs typeface="Arial" pitchFamily="34" charset="0"/>
              </a:rPr>
              <a:t>En düşük maaşı verir.</a:t>
            </a: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b="1" dirty="0" smtClean="0">
                <a:solidFill>
                  <a:srgbClr val="C00000"/>
                </a:solidFill>
                <a:latin typeface="Arial" pitchFamily="34" charset="0"/>
                <a:ea typeface="Calibri" pitchFamily="34" charset="0"/>
                <a:cs typeface="Arial" pitchFamily="34" charset="0"/>
              </a:rPr>
              <a:t>Örnek:</a:t>
            </a:r>
            <a:r>
              <a:rPr lang="tr-TR" sz="2000" dirty="0" smtClean="0">
                <a:solidFill>
                  <a:srgbClr val="C00000"/>
                </a:solidFill>
                <a:latin typeface="Arial" pitchFamily="34" charset="0"/>
                <a:ea typeface="Calibri" pitchFamily="34" charset="0"/>
                <a:cs typeface="Arial" pitchFamily="34" charset="0"/>
              </a:rPr>
              <a:t> </a:t>
            </a:r>
            <a:r>
              <a:rPr lang="tr-TR" sz="2000" dirty="0" smtClean="0">
                <a:solidFill>
                  <a:srgbClr val="0000FF"/>
                </a:solidFill>
                <a:latin typeface="Courier New" pitchFamily="49" charset="0"/>
                <a:ea typeface="Calibri" pitchFamily="34" charset="0"/>
                <a:cs typeface="Courier New" pitchFamily="49" charset="0"/>
              </a:rPr>
              <a:t>SELECT</a:t>
            </a:r>
            <a:r>
              <a:rPr lang="tr-TR" sz="2000" dirty="0" smtClean="0">
                <a:latin typeface="Courier New" pitchFamily="49" charset="0"/>
                <a:ea typeface="Calibri" pitchFamily="34" charset="0"/>
                <a:cs typeface="Courier New" pitchFamily="49" charset="0"/>
              </a:rPr>
              <a:t> </a:t>
            </a:r>
            <a:r>
              <a:rPr lang="tr-TR" sz="2000" dirty="0" smtClean="0">
                <a:solidFill>
                  <a:srgbClr val="FF00FF"/>
                </a:solidFill>
                <a:latin typeface="Courier New" pitchFamily="49" charset="0"/>
                <a:ea typeface="Calibri" pitchFamily="34" charset="0"/>
                <a:cs typeface="Courier New" pitchFamily="49" charset="0"/>
              </a:rPr>
              <a:t>MIN</a:t>
            </a:r>
            <a:r>
              <a:rPr lang="tr-TR" sz="2000" dirty="0" smtClean="0">
                <a:solidFill>
                  <a:srgbClr val="808080"/>
                </a:solidFill>
                <a:latin typeface="Courier New" pitchFamily="49" charset="0"/>
                <a:ea typeface="Calibri" pitchFamily="34" charset="0"/>
                <a:cs typeface="Courier New" pitchFamily="49" charset="0"/>
              </a:rPr>
              <a:t>(</a:t>
            </a:r>
            <a:r>
              <a:rPr lang="tr-TR" sz="2000" dirty="0" err="1" smtClean="0">
                <a:latin typeface="Courier New" pitchFamily="49" charset="0"/>
                <a:ea typeface="Calibri" pitchFamily="34" charset="0"/>
                <a:cs typeface="Courier New" pitchFamily="49" charset="0"/>
              </a:rPr>
              <a:t>yasi</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a:t>
            </a:r>
            <a:r>
              <a:rPr lang="tr-TR" sz="2000" dirty="0" smtClean="0">
                <a:solidFill>
                  <a:srgbClr val="0000FF"/>
                </a:solidFill>
                <a:latin typeface="Courier New" pitchFamily="49" charset="0"/>
                <a:ea typeface="Calibri" pitchFamily="34" charset="0"/>
                <a:cs typeface="Courier New" pitchFamily="49" charset="0"/>
              </a:rPr>
              <a:t>FROM</a:t>
            </a:r>
            <a:r>
              <a:rPr lang="tr-TR" sz="2000" dirty="0" smtClean="0">
                <a:latin typeface="Courier New" pitchFamily="49" charset="0"/>
                <a:ea typeface="Calibri" pitchFamily="34" charset="0"/>
                <a:cs typeface="Courier New" pitchFamily="49" charset="0"/>
              </a:rPr>
              <a:t> </a:t>
            </a:r>
            <a:r>
              <a:rPr lang="tr-TR" sz="2000" dirty="0" err="1" smtClean="0">
                <a:latin typeface="Courier New" pitchFamily="49" charset="0"/>
                <a:ea typeface="Calibri" pitchFamily="34" charset="0"/>
                <a:cs typeface="Courier New" pitchFamily="49" charset="0"/>
              </a:rPr>
              <a:t>businif</a:t>
            </a:r>
            <a:r>
              <a:rPr lang="tr-TR" sz="2000" dirty="0" smtClean="0">
                <a:latin typeface="Courier New" pitchFamily="49" charset="0"/>
                <a:ea typeface="Calibri" pitchFamily="34" charset="0"/>
                <a:cs typeface="Courier New" pitchFamily="49" charset="0"/>
              </a:rPr>
              <a:t>; </a:t>
            </a:r>
            <a:r>
              <a:rPr lang="tr-TR" sz="2000" dirty="0" smtClean="0">
                <a:latin typeface="Arial" pitchFamily="34" charset="0"/>
                <a:ea typeface="Calibri" pitchFamily="34" charset="0"/>
                <a:cs typeface="Arial" pitchFamily="34" charset="0"/>
              </a:rPr>
              <a:t>Sorgusunun işlevini yazınız.</a:t>
            </a: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dirty="0" smtClean="0">
                <a:latin typeface="Arial" pitchFamily="34" charset="0"/>
                <a:ea typeface="Calibri" pitchFamily="34" charset="0"/>
                <a:cs typeface="Arial" pitchFamily="34" charset="0"/>
              </a:rPr>
              <a:t>Sınıftaki en küçük yaşı verir.</a:t>
            </a: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b="1" dirty="0" smtClean="0">
                <a:solidFill>
                  <a:srgbClr val="C00000"/>
                </a:solidFill>
                <a:latin typeface="Arial" pitchFamily="34" charset="0"/>
                <a:ea typeface="Calibri" pitchFamily="34" charset="0"/>
                <a:cs typeface="Arial" pitchFamily="34" charset="0"/>
              </a:rPr>
              <a:t>Örnek: </a:t>
            </a:r>
            <a:r>
              <a:rPr lang="tr-TR" sz="2000" dirty="0" smtClean="0">
                <a:latin typeface="Arial" pitchFamily="34" charset="0"/>
                <a:ea typeface="Calibri" pitchFamily="34" charset="0"/>
                <a:cs typeface="Arial" pitchFamily="34" charset="0"/>
              </a:rPr>
              <a:t>Finalden alınan en düşük notu bulan sorguyu yazınız. (Okul Projesi)</a:t>
            </a: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dirty="0" err="1" smtClean="0">
                <a:solidFill>
                  <a:srgbClr val="0000FF"/>
                </a:solidFill>
                <a:latin typeface="Courier New" pitchFamily="49" charset="0"/>
                <a:ea typeface="Calibri" pitchFamily="34" charset="0"/>
                <a:cs typeface="Courier New" pitchFamily="49" charset="0"/>
              </a:rPr>
              <a:t>select</a:t>
            </a:r>
            <a:r>
              <a:rPr lang="tr-TR" sz="2000" dirty="0" smtClean="0">
                <a:latin typeface="Courier New" pitchFamily="49" charset="0"/>
                <a:ea typeface="Calibri" pitchFamily="34" charset="0"/>
                <a:cs typeface="Courier New" pitchFamily="49" charset="0"/>
              </a:rPr>
              <a:t> </a:t>
            </a:r>
            <a:r>
              <a:rPr lang="tr-TR" sz="2000" dirty="0" smtClean="0">
                <a:solidFill>
                  <a:srgbClr val="FF00FF"/>
                </a:solidFill>
                <a:latin typeface="Courier New" pitchFamily="49" charset="0"/>
                <a:ea typeface="Calibri" pitchFamily="34" charset="0"/>
                <a:cs typeface="Courier New" pitchFamily="49" charset="0"/>
              </a:rPr>
              <a:t>MIN</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final</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a:t>
            </a:r>
            <a:r>
              <a:rPr lang="tr-TR" sz="2000" dirty="0" err="1" smtClean="0">
                <a:solidFill>
                  <a:srgbClr val="0000FF"/>
                </a:solidFill>
                <a:latin typeface="Courier New" pitchFamily="49" charset="0"/>
                <a:ea typeface="Calibri" pitchFamily="34" charset="0"/>
                <a:cs typeface="Courier New" pitchFamily="49" charset="0"/>
              </a:rPr>
              <a:t>from</a:t>
            </a:r>
            <a:r>
              <a:rPr lang="tr-TR" sz="2000" dirty="0" smtClean="0">
                <a:latin typeface="Courier New" pitchFamily="49" charset="0"/>
                <a:ea typeface="Calibri" pitchFamily="34" charset="0"/>
                <a:cs typeface="Courier New" pitchFamily="49" charset="0"/>
              </a:rPr>
              <a:t> notlar</a:t>
            </a:r>
            <a:endParaRPr lang="tr-TR" sz="2000" dirty="0" smtClean="0">
              <a:latin typeface="Arial" pitchFamily="34" charset="0"/>
              <a:cs typeface="Arial" pitchFamily="34" charset="0"/>
            </a:endParaRPr>
          </a:p>
          <a:p>
            <a:endParaRPr lang="tr-TR" sz="2000" dirty="0"/>
          </a:p>
        </p:txBody>
      </p:sp>
      <p:pic>
        <p:nvPicPr>
          <p:cNvPr id="9217" name="Picture 1" descr="Ekran Alıntısı"/>
          <p:cNvPicPr>
            <a:picLocks noChangeAspect="1" noChangeArrowheads="1"/>
          </p:cNvPicPr>
          <p:nvPr/>
        </p:nvPicPr>
        <p:blipFill>
          <a:blip r:embed="rId2" cstate="print"/>
          <a:srcRect/>
          <a:stretch>
            <a:fillRect/>
          </a:stretch>
        </p:blipFill>
        <p:spPr bwMode="auto">
          <a:xfrm>
            <a:off x="899592" y="5661248"/>
            <a:ext cx="2808312" cy="639316"/>
          </a:xfrm>
          <a:prstGeom prst="rect">
            <a:avLst/>
          </a:prstGeom>
          <a:noFill/>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39552" y="188640"/>
            <a:ext cx="8183880" cy="576064"/>
          </a:xfrm>
        </p:spPr>
        <p:txBody>
          <a:bodyPr>
            <a:normAutofit fontScale="90000"/>
          </a:bodyPr>
          <a:lstStyle/>
          <a:p>
            <a:r>
              <a:rPr lang="tr-TR" sz="3200" dirty="0" smtClean="0">
                <a:latin typeface="Times New Roman" pitchFamily="18" charset="0"/>
                <a:ea typeface="Times New Roman" pitchFamily="18" charset="0"/>
                <a:cs typeface="Times New Roman" pitchFamily="18" charset="0"/>
              </a:rPr>
              <a:t>6</a:t>
            </a:r>
            <a:r>
              <a:rPr lang="tr-TR" sz="3200" dirty="0" smtClean="0" bmk="">
                <a:latin typeface="Times New Roman" pitchFamily="18" charset="0"/>
                <a:ea typeface="Times New Roman" pitchFamily="18" charset="0"/>
                <a:cs typeface="Times New Roman" pitchFamily="18" charset="0"/>
              </a:rPr>
              <a:t>.7.2.4. COUNT (SAY) </a:t>
            </a:r>
            <a:r>
              <a:rPr lang="tr-TR" sz="3200" dirty="0" smtClean="0">
                <a:latin typeface="Times New Roman" pitchFamily="18" charset="0"/>
                <a:ea typeface="Times New Roman" pitchFamily="18" charset="0"/>
                <a:cs typeface="Times New Roman" pitchFamily="18" charset="0"/>
              </a:rPr>
              <a:t>FONKSİYONU:</a:t>
            </a:r>
            <a:endParaRPr lang="tr-TR" sz="3200" dirty="0"/>
          </a:p>
        </p:txBody>
      </p:sp>
      <p:sp>
        <p:nvSpPr>
          <p:cNvPr id="3" name="2 İçerik Yer Tutucusu"/>
          <p:cNvSpPr>
            <a:spLocks noGrp="1"/>
          </p:cNvSpPr>
          <p:nvPr>
            <p:ph idx="1"/>
          </p:nvPr>
        </p:nvSpPr>
        <p:spPr>
          <a:xfrm>
            <a:off x="467544" y="836712"/>
            <a:ext cx="8183880" cy="5544616"/>
          </a:xfrm>
        </p:spPr>
        <p:style>
          <a:lnRef idx="2">
            <a:schemeClr val="accent6"/>
          </a:lnRef>
          <a:fillRef idx="1">
            <a:schemeClr val="lt1"/>
          </a:fillRef>
          <a:effectRef idx="0">
            <a:schemeClr val="accent6"/>
          </a:effectRef>
          <a:fontRef idx="minor">
            <a:schemeClr val="dk1"/>
          </a:fontRef>
        </p:style>
        <p:txBody>
          <a:bodyPr>
            <a:normAutofit/>
          </a:bodyPr>
          <a:lstStyle/>
          <a:p>
            <a:pPr marL="0" lvl="0" indent="449263" eaLnBrk="0" fontAlgn="base" hangingPunct="0">
              <a:spcBef>
                <a:spcPct val="0"/>
              </a:spcBef>
              <a:spcAft>
                <a:spcPct val="0"/>
              </a:spcAft>
              <a:buClrTx/>
              <a:buSzTx/>
              <a:buNone/>
            </a:pPr>
            <a:r>
              <a:rPr lang="tr-TR" sz="2000" dirty="0" smtClean="0">
                <a:latin typeface="Arial" pitchFamily="34" charset="0"/>
                <a:ea typeface="Calibri" pitchFamily="34" charset="0"/>
                <a:cs typeface="Arial" pitchFamily="34" charset="0"/>
              </a:rPr>
              <a:t>Tablo içerisinde herhangi bir alanda sayma işlemi gerçekleştirir.</a:t>
            </a:r>
            <a:r>
              <a:rPr lang="tr-TR" sz="2000" dirty="0" smtClean="0">
                <a:latin typeface="Arial" pitchFamily="34" charset="0"/>
                <a:cs typeface="Arial" pitchFamily="34" charset="0"/>
              </a:rPr>
              <a:t> </a:t>
            </a:r>
            <a:r>
              <a:rPr lang="tr-TR" sz="2000" b="1" u="sng" dirty="0" smtClean="0">
                <a:solidFill>
                  <a:srgbClr val="C00000"/>
                </a:solidFill>
                <a:latin typeface="Arial" pitchFamily="34" charset="0"/>
                <a:ea typeface="Calibri" pitchFamily="34" charset="0"/>
                <a:cs typeface="Arial" pitchFamily="34" charset="0"/>
              </a:rPr>
              <a:t>Kullanılışı: </a:t>
            </a:r>
            <a:r>
              <a:rPr lang="tr-TR" sz="2000" dirty="0" smtClean="0">
                <a:solidFill>
                  <a:srgbClr val="0000FF"/>
                </a:solidFill>
                <a:latin typeface="Courier New" pitchFamily="49" charset="0"/>
                <a:ea typeface="Calibri" pitchFamily="34" charset="0"/>
                <a:cs typeface="Courier New" pitchFamily="49" charset="0"/>
              </a:rPr>
              <a:t>SELECT</a:t>
            </a:r>
            <a:r>
              <a:rPr lang="tr-TR" sz="2000" dirty="0" smtClean="0">
                <a:latin typeface="Courier New" pitchFamily="49" charset="0"/>
                <a:ea typeface="Calibri" pitchFamily="34" charset="0"/>
                <a:cs typeface="Courier New" pitchFamily="49" charset="0"/>
              </a:rPr>
              <a:t> </a:t>
            </a:r>
            <a:r>
              <a:rPr lang="tr-TR" sz="2000" dirty="0" smtClean="0">
                <a:solidFill>
                  <a:srgbClr val="FF00FF"/>
                </a:solidFill>
                <a:latin typeface="Courier New" pitchFamily="49" charset="0"/>
                <a:ea typeface="Calibri" pitchFamily="34" charset="0"/>
                <a:cs typeface="Courier New" pitchFamily="49" charset="0"/>
              </a:rPr>
              <a:t>COUNT</a:t>
            </a:r>
            <a:r>
              <a:rPr lang="tr-TR" sz="2000" dirty="0" smtClean="0">
                <a:solidFill>
                  <a:srgbClr val="0000FF"/>
                </a:solidFill>
                <a:latin typeface="Courier New" pitchFamily="49" charset="0"/>
                <a:ea typeface="Calibri" pitchFamily="34" charset="0"/>
                <a:cs typeface="Courier New" pitchFamily="49" charset="0"/>
              </a:rPr>
              <a:t> </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sütun_adı </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a:t>
            </a:r>
            <a:r>
              <a:rPr lang="tr-TR" sz="2000" dirty="0" smtClean="0">
                <a:solidFill>
                  <a:srgbClr val="0000FF"/>
                </a:solidFill>
                <a:latin typeface="Courier New" pitchFamily="49" charset="0"/>
                <a:ea typeface="Calibri" pitchFamily="34" charset="0"/>
                <a:cs typeface="Courier New" pitchFamily="49" charset="0"/>
              </a:rPr>
              <a:t>FROM</a:t>
            </a:r>
            <a:r>
              <a:rPr lang="tr-TR" sz="2000" dirty="0" smtClean="0">
                <a:latin typeface="Courier New" pitchFamily="49" charset="0"/>
                <a:ea typeface="Calibri" pitchFamily="34" charset="0"/>
                <a:cs typeface="Courier New" pitchFamily="49" charset="0"/>
              </a:rPr>
              <a:t> Tablo_adı</a:t>
            </a:r>
            <a:r>
              <a:rPr lang="tr-TR" sz="2000" dirty="0" smtClean="0">
                <a:solidFill>
                  <a:srgbClr val="808080"/>
                </a:solidFill>
                <a:latin typeface="Courier New" pitchFamily="49" charset="0"/>
                <a:ea typeface="Calibri" pitchFamily="34" charset="0"/>
                <a:cs typeface="Courier New" pitchFamily="49" charset="0"/>
              </a:rPr>
              <a:t>;</a:t>
            </a:r>
          </a:p>
          <a:p>
            <a:pPr marL="0" lvl="0" indent="449263" eaLnBrk="0" fontAlgn="base" hangingPunct="0">
              <a:spcBef>
                <a:spcPct val="0"/>
              </a:spcBef>
              <a:spcAft>
                <a:spcPct val="0"/>
              </a:spcAft>
              <a:buClrTx/>
              <a:buSzTx/>
              <a:buNone/>
            </a:pPr>
            <a:endParaRPr lang="tr-TR" sz="8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sz="2000" b="1" dirty="0" smtClean="0">
                <a:solidFill>
                  <a:srgbClr val="C00000"/>
                </a:solidFill>
                <a:latin typeface="Times New Roman" pitchFamily="18" charset="0"/>
                <a:ea typeface="Calibri" pitchFamily="34" charset="0"/>
                <a:cs typeface="Times New Roman" pitchFamily="18" charset="0"/>
              </a:rPr>
              <a:t>Örnek</a:t>
            </a:r>
            <a:r>
              <a:rPr lang="tr-TR" sz="2000" dirty="0" smtClean="0">
                <a:solidFill>
                  <a:srgbClr val="C00000"/>
                </a:solidFill>
                <a:latin typeface="Times New Roman" pitchFamily="18" charset="0"/>
                <a:ea typeface="Calibri" pitchFamily="34" charset="0"/>
                <a:cs typeface="Times New Roman" pitchFamily="18" charset="0"/>
              </a:rPr>
              <a:t>:</a:t>
            </a:r>
            <a:r>
              <a:rPr lang="tr-TR" sz="2000" dirty="0" smtClean="0">
                <a:solidFill>
                  <a:srgbClr val="C00000"/>
                </a:solidFill>
                <a:latin typeface="Courier New" pitchFamily="49" charset="0"/>
                <a:ea typeface="Calibri" pitchFamily="34" charset="0"/>
                <a:cs typeface="Courier New" pitchFamily="49" charset="0"/>
              </a:rPr>
              <a:t> </a:t>
            </a:r>
            <a:r>
              <a:rPr lang="tr-TR" sz="2000" dirty="0" smtClean="0">
                <a:solidFill>
                  <a:srgbClr val="0000FF"/>
                </a:solidFill>
                <a:latin typeface="Courier New" pitchFamily="49" charset="0"/>
                <a:ea typeface="Calibri" pitchFamily="34" charset="0"/>
                <a:cs typeface="Courier New" pitchFamily="49" charset="0"/>
              </a:rPr>
              <a:t>SELECT</a:t>
            </a:r>
            <a:r>
              <a:rPr lang="tr-TR" sz="2000" dirty="0" smtClean="0">
                <a:latin typeface="Courier New" pitchFamily="49" charset="0"/>
                <a:ea typeface="Calibri" pitchFamily="34" charset="0"/>
                <a:cs typeface="Courier New" pitchFamily="49" charset="0"/>
              </a:rPr>
              <a:t> </a:t>
            </a:r>
            <a:r>
              <a:rPr lang="tr-TR" sz="2000" dirty="0" smtClean="0">
                <a:solidFill>
                  <a:srgbClr val="FF00FF"/>
                </a:solidFill>
                <a:latin typeface="Courier New" pitchFamily="49" charset="0"/>
                <a:ea typeface="Calibri" pitchFamily="34" charset="0"/>
                <a:cs typeface="Courier New" pitchFamily="49" charset="0"/>
              </a:rPr>
              <a:t>COUNT</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a:t>
            </a:r>
            <a:r>
              <a:rPr lang="tr-TR" sz="2000" dirty="0" smtClean="0">
                <a:solidFill>
                  <a:srgbClr val="0000FF"/>
                </a:solidFill>
                <a:latin typeface="Courier New" pitchFamily="49" charset="0"/>
                <a:ea typeface="Calibri" pitchFamily="34" charset="0"/>
                <a:cs typeface="Courier New" pitchFamily="49" charset="0"/>
              </a:rPr>
              <a:t>FROM</a:t>
            </a:r>
            <a:r>
              <a:rPr lang="tr-TR" sz="2000" dirty="0" smtClean="0">
                <a:latin typeface="Courier New" pitchFamily="49" charset="0"/>
                <a:ea typeface="Calibri" pitchFamily="34" charset="0"/>
                <a:cs typeface="Courier New" pitchFamily="49" charset="0"/>
              </a:rPr>
              <a:t> </a:t>
            </a:r>
            <a:r>
              <a:rPr lang="tr-TR" sz="2000" dirty="0" err="1" smtClean="0">
                <a:latin typeface="Courier New" pitchFamily="49" charset="0"/>
                <a:ea typeface="Calibri" pitchFamily="34" charset="0"/>
                <a:cs typeface="Courier New" pitchFamily="49" charset="0"/>
              </a:rPr>
              <a:t>ogrenci</a:t>
            </a:r>
            <a:r>
              <a:rPr lang="tr-TR" sz="2000" dirty="0" smtClean="0">
                <a:latin typeface="Courier New" pitchFamily="49" charset="0"/>
                <a:ea typeface="Calibri" pitchFamily="34" charset="0"/>
                <a:cs typeface="Courier New" pitchFamily="49" charset="0"/>
              </a:rPr>
              <a:t>; </a:t>
            </a:r>
            <a:r>
              <a:rPr lang="tr-TR" sz="2000" dirty="0" smtClean="0">
                <a:latin typeface="Arial" pitchFamily="34" charset="0"/>
                <a:ea typeface="Calibri" pitchFamily="34" charset="0"/>
                <a:cs typeface="Arial" pitchFamily="34" charset="0"/>
              </a:rPr>
              <a:t>Sorgusunun çıktısı ne olur. (Okul Projesi)</a:t>
            </a: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sz="2000" dirty="0" smtClean="0">
                <a:latin typeface="Arial" pitchFamily="34" charset="0"/>
                <a:ea typeface="Calibri" pitchFamily="34" charset="0"/>
                <a:cs typeface="Arial" pitchFamily="34" charset="0"/>
              </a:rPr>
              <a:t>Toplam öğrenci sayısını verir.</a:t>
            </a:r>
          </a:p>
          <a:p>
            <a:pPr marL="0" lvl="0" indent="449263" eaLnBrk="0" fontAlgn="base" hangingPunct="0">
              <a:spcBef>
                <a:spcPct val="0"/>
              </a:spcBef>
              <a:spcAft>
                <a:spcPct val="0"/>
              </a:spcAft>
              <a:buClrTx/>
              <a:buSzTx/>
              <a:buNone/>
            </a:pPr>
            <a:endParaRPr lang="tr-TR" sz="2000" dirty="0" smtClean="0">
              <a:latin typeface="Arial" pitchFamily="34" charset="0"/>
              <a:cs typeface="Arial" pitchFamily="34" charset="0"/>
            </a:endParaRPr>
          </a:p>
          <a:p>
            <a:endParaRPr lang="tr-TR" sz="2000" dirty="0" smtClean="0"/>
          </a:p>
          <a:p>
            <a:pPr marL="0" lvl="0" indent="449263" fontAlgn="base">
              <a:spcBef>
                <a:spcPct val="0"/>
              </a:spcBef>
              <a:spcAft>
                <a:spcPct val="0"/>
              </a:spcAft>
              <a:buClrTx/>
              <a:buSzTx/>
              <a:buNone/>
            </a:pPr>
            <a:r>
              <a:rPr lang="tr-TR" sz="2000" b="1" dirty="0" smtClean="0">
                <a:solidFill>
                  <a:srgbClr val="C00000"/>
                </a:solidFill>
                <a:latin typeface="Times New Roman" pitchFamily="18" charset="0"/>
                <a:ea typeface="Calibri" pitchFamily="34" charset="0"/>
                <a:cs typeface="Times New Roman" pitchFamily="18" charset="0"/>
              </a:rPr>
              <a:t>Örnek</a:t>
            </a:r>
            <a:r>
              <a:rPr lang="tr-TR" sz="2000" dirty="0" smtClean="0">
                <a:solidFill>
                  <a:srgbClr val="C00000"/>
                </a:solidFill>
                <a:latin typeface="Times New Roman" pitchFamily="18" charset="0"/>
                <a:ea typeface="Calibri" pitchFamily="34" charset="0"/>
                <a:cs typeface="Times New Roman" pitchFamily="18" charset="0"/>
              </a:rPr>
              <a:t>: </a:t>
            </a:r>
            <a:r>
              <a:rPr lang="tr-TR" sz="2000" dirty="0" err="1" smtClean="0">
                <a:solidFill>
                  <a:srgbClr val="0000FF"/>
                </a:solidFill>
                <a:latin typeface="Courier New" pitchFamily="49" charset="0"/>
                <a:ea typeface="Calibri" pitchFamily="34" charset="0"/>
                <a:cs typeface="Courier New" pitchFamily="49" charset="0"/>
              </a:rPr>
              <a:t>select</a:t>
            </a:r>
            <a:r>
              <a:rPr lang="tr-TR" sz="2000" dirty="0" smtClean="0">
                <a:latin typeface="Courier New" pitchFamily="49" charset="0"/>
                <a:ea typeface="Calibri" pitchFamily="34" charset="0"/>
                <a:cs typeface="Courier New" pitchFamily="49" charset="0"/>
              </a:rPr>
              <a:t> </a:t>
            </a:r>
            <a:r>
              <a:rPr lang="tr-TR" sz="2000" dirty="0" smtClean="0">
                <a:solidFill>
                  <a:srgbClr val="FF00FF"/>
                </a:solidFill>
                <a:latin typeface="Courier New" pitchFamily="49" charset="0"/>
                <a:ea typeface="Calibri" pitchFamily="34" charset="0"/>
                <a:cs typeface="Courier New" pitchFamily="49" charset="0"/>
              </a:rPr>
              <a:t>COUNT</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cinsiyet</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a:t>
            </a:r>
            <a:r>
              <a:rPr lang="tr-TR" sz="2000" dirty="0" err="1" smtClean="0">
                <a:solidFill>
                  <a:srgbClr val="0000FF"/>
                </a:solidFill>
                <a:latin typeface="Courier New" pitchFamily="49" charset="0"/>
                <a:ea typeface="Calibri" pitchFamily="34" charset="0"/>
                <a:cs typeface="Courier New" pitchFamily="49" charset="0"/>
              </a:rPr>
              <a:t>from</a:t>
            </a:r>
            <a:r>
              <a:rPr lang="tr-TR" sz="2000" dirty="0" smtClean="0">
                <a:latin typeface="Courier New" pitchFamily="49" charset="0"/>
                <a:ea typeface="Calibri" pitchFamily="34" charset="0"/>
                <a:cs typeface="Courier New" pitchFamily="49" charset="0"/>
              </a:rPr>
              <a:t> </a:t>
            </a:r>
            <a:r>
              <a:rPr lang="tr-TR" sz="2000" dirty="0" err="1" smtClean="0">
                <a:latin typeface="Courier New" pitchFamily="49" charset="0"/>
                <a:ea typeface="Calibri" pitchFamily="34" charset="0"/>
                <a:cs typeface="Courier New" pitchFamily="49" charset="0"/>
              </a:rPr>
              <a:t>ogrenci</a:t>
            </a:r>
            <a:r>
              <a:rPr lang="tr-TR" sz="2000" dirty="0" smtClean="0">
                <a:latin typeface="Courier New" pitchFamily="49" charset="0"/>
                <a:ea typeface="Calibri" pitchFamily="34" charset="0"/>
                <a:cs typeface="Courier New" pitchFamily="49" charset="0"/>
              </a:rPr>
              <a:t> </a:t>
            </a:r>
            <a:r>
              <a:rPr lang="tr-TR" sz="2000" dirty="0" err="1" smtClean="0">
                <a:solidFill>
                  <a:srgbClr val="0000FF"/>
                </a:solidFill>
                <a:latin typeface="Courier New" pitchFamily="49" charset="0"/>
                <a:ea typeface="Calibri" pitchFamily="34" charset="0"/>
                <a:cs typeface="Courier New" pitchFamily="49" charset="0"/>
              </a:rPr>
              <a:t>where</a:t>
            </a:r>
            <a:r>
              <a:rPr lang="tr-TR" sz="2000" dirty="0" smtClean="0">
                <a:latin typeface="Courier New" pitchFamily="49" charset="0"/>
                <a:ea typeface="Calibri" pitchFamily="34" charset="0"/>
                <a:cs typeface="Courier New" pitchFamily="49" charset="0"/>
              </a:rPr>
              <a:t> cinsiyet</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solidFill>
                  <a:srgbClr val="FF0000"/>
                </a:solidFill>
                <a:latin typeface="Courier New" pitchFamily="49" charset="0"/>
                <a:ea typeface="Calibri" pitchFamily="34" charset="0"/>
                <a:cs typeface="Courier New" pitchFamily="49" charset="0"/>
              </a:rPr>
              <a:t>'bayan' </a:t>
            </a:r>
            <a:r>
              <a:rPr lang="tr-TR" sz="2000" dirty="0" smtClean="0">
                <a:latin typeface="Arial" pitchFamily="34" charset="0"/>
                <a:ea typeface="Calibri" pitchFamily="34" charset="0"/>
                <a:cs typeface="Arial" pitchFamily="34" charset="0"/>
              </a:rPr>
              <a:t>Çıktısını bulunuz. (Okul Projesi)</a:t>
            </a: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sz="2000" dirty="0" smtClean="0">
                <a:latin typeface="Arial" pitchFamily="34" charset="0"/>
                <a:ea typeface="Calibri" pitchFamily="34" charset="0"/>
                <a:cs typeface="Arial" pitchFamily="34" charset="0"/>
              </a:rPr>
              <a:t>Öğrenci tablosunda bulunan toplam bayan sayısını verir.</a:t>
            </a:r>
            <a:endParaRPr lang="tr-TR" sz="2000" dirty="0" smtClean="0">
              <a:latin typeface="Arial" pitchFamily="34" charset="0"/>
              <a:cs typeface="Arial" pitchFamily="34" charset="0"/>
            </a:endParaRPr>
          </a:p>
          <a:p>
            <a:endParaRPr lang="tr-TR" sz="2000" dirty="0" smtClean="0"/>
          </a:p>
          <a:p>
            <a:endParaRPr lang="tr-TR" sz="2000" dirty="0" smtClean="0"/>
          </a:p>
          <a:p>
            <a:endParaRPr lang="tr-TR" sz="800" dirty="0" smtClean="0"/>
          </a:p>
          <a:p>
            <a:pPr lvl="0"/>
            <a:r>
              <a:rPr lang="tr-TR" sz="2000" dirty="0" smtClean="0">
                <a:latin typeface="Arial" pitchFamily="34" charset="0"/>
                <a:ea typeface="Calibri" pitchFamily="34" charset="0"/>
                <a:cs typeface="Arial" pitchFamily="34" charset="0"/>
              </a:rPr>
              <a:t>COUNT komutunda, “*” argümanının kullanılması, bütün sütunların(alanların) işleme sokulmasını, alan adının belirtilmesi ise (COUNT(bol_no) gibi), sadece, belirtilen sütunun işleme sokulmasını sağlar.</a:t>
            </a:r>
            <a:r>
              <a:rPr lang="tr-TR" sz="2000" dirty="0" smtClean="0">
                <a:latin typeface="Times New Roman" pitchFamily="18" charset="0"/>
                <a:ea typeface="Calibri" pitchFamily="34" charset="0"/>
                <a:cs typeface="Times New Roman" pitchFamily="18" charset="0"/>
              </a:rPr>
              <a:t>   </a:t>
            </a:r>
            <a:endParaRPr lang="tr-TR" sz="2000" dirty="0" smtClean="0">
              <a:latin typeface="Arial" pitchFamily="34" charset="0"/>
              <a:cs typeface="Arial" pitchFamily="34" charset="0"/>
            </a:endParaRPr>
          </a:p>
          <a:p>
            <a:endParaRPr lang="tr-TR" sz="2000" dirty="0"/>
          </a:p>
        </p:txBody>
      </p:sp>
      <p:pic>
        <p:nvPicPr>
          <p:cNvPr id="84993" name="Picture 1" descr="Ekran Alıntısı"/>
          <p:cNvPicPr>
            <a:picLocks noChangeAspect="1" noChangeArrowheads="1"/>
          </p:cNvPicPr>
          <p:nvPr/>
        </p:nvPicPr>
        <p:blipFill>
          <a:blip r:embed="rId2" cstate="print"/>
          <a:srcRect/>
          <a:stretch>
            <a:fillRect/>
          </a:stretch>
        </p:blipFill>
        <p:spPr bwMode="auto">
          <a:xfrm>
            <a:off x="1043608" y="2348880"/>
            <a:ext cx="2520280" cy="576064"/>
          </a:xfrm>
          <a:prstGeom prst="rect">
            <a:avLst/>
          </a:prstGeom>
          <a:noFill/>
        </p:spPr>
      </p:pic>
      <p:pic>
        <p:nvPicPr>
          <p:cNvPr id="84995" name="Picture 3" descr="Ekran Alıntısı"/>
          <p:cNvPicPr>
            <a:picLocks noChangeAspect="1" noChangeArrowheads="1"/>
          </p:cNvPicPr>
          <p:nvPr/>
        </p:nvPicPr>
        <p:blipFill>
          <a:blip r:embed="rId3" cstate="print"/>
          <a:srcRect/>
          <a:stretch>
            <a:fillRect/>
          </a:stretch>
        </p:blipFill>
        <p:spPr bwMode="auto">
          <a:xfrm>
            <a:off x="1115616" y="4149079"/>
            <a:ext cx="2232248" cy="660833"/>
          </a:xfrm>
          <a:prstGeom prst="rect">
            <a:avLst/>
          </a:prstGeom>
          <a:noFill/>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251520" y="332656"/>
            <a:ext cx="8640960" cy="6264696"/>
          </a:xfrm>
          <a:solidFill>
            <a:schemeClr val="bg1"/>
          </a:solidFill>
        </p:spPr>
        <p:txBody>
          <a:bodyPr>
            <a:normAutofit/>
          </a:bodyPr>
          <a:lstStyle/>
          <a:p>
            <a:pPr marL="0" lvl="0" indent="449263" fontAlgn="base">
              <a:spcBef>
                <a:spcPct val="0"/>
              </a:spcBef>
              <a:spcAft>
                <a:spcPct val="0"/>
              </a:spcAft>
              <a:buClrTx/>
              <a:buSzTx/>
              <a:buNone/>
            </a:pPr>
            <a:r>
              <a:rPr lang="tr-TR" sz="2000" dirty="0" smtClean="0">
                <a:latin typeface="Arial" pitchFamily="34" charset="0"/>
                <a:ea typeface="Calibri" pitchFamily="34" charset="0"/>
                <a:cs typeface="Arial" pitchFamily="34" charset="0"/>
              </a:rPr>
              <a:t>DISTINCT fonksiyonu COUNT fonksiyonu ile birlikte kullanılabilir.</a:t>
            </a: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sz="2000" u="sng" dirty="0" smtClean="0">
                <a:solidFill>
                  <a:srgbClr val="C00000"/>
                </a:solidFill>
                <a:latin typeface="Arial" pitchFamily="34" charset="0"/>
                <a:ea typeface="Calibri" pitchFamily="34" charset="0"/>
                <a:cs typeface="Arial" pitchFamily="34" charset="0"/>
              </a:rPr>
              <a:t>Kullanılışı:</a:t>
            </a:r>
            <a:r>
              <a:rPr lang="tr-TR" sz="2000" dirty="0" smtClean="0">
                <a:solidFill>
                  <a:srgbClr val="C00000"/>
                </a:solidFill>
                <a:latin typeface="Arial" pitchFamily="34" charset="0"/>
                <a:ea typeface="Calibri" pitchFamily="34" charset="0"/>
                <a:cs typeface="Arial" pitchFamily="34" charset="0"/>
              </a:rPr>
              <a:t> </a:t>
            </a:r>
            <a:r>
              <a:rPr lang="tr-TR" sz="2000" dirty="0" smtClean="0">
                <a:solidFill>
                  <a:srgbClr val="0000FF"/>
                </a:solidFill>
                <a:latin typeface="Courier New" pitchFamily="49" charset="0"/>
                <a:ea typeface="Calibri" pitchFamily="34" charset="0"/>
                <a:cs typeface="Courier New" pitchFamily="49" charset="0"/>
              </a:rPr>
              <a:t>SELECT</a:t>
            </a:r>
            <a:r>
              <a:rPr lang="tr-TR" sz="2000" dirty="0" smtClean="0">
                <a:latin typeface="Courier New" pitchFamily="49" charset="0"/>
                <a:ea typeface="Calibri" pitchFamily="34" charset="0"/>
                <a:cs typeface="Courier New" pitchFamily="49" charset="0"/>
              </a:rPr>
              <a:t> </a:t>
            </a:r>
            <a:r>
              <a:rPr lang="tr-TR" sz="2000" dirty="0" smtClean="0">
                <a:solidFill>
                  <a:srgbClr val="FF00FF"/>
                </a:solidFill>
                <a:latin typeface="Courier New" pitchFamily="49" charset="0"/>
                <a:ea typeface="Calibri" pitchFamily="34" charset="0"/>
                <a:cs typeface="Courier New" pitchFamily="49" charset="0"/>
              </a:rPr>
              <a:t>COUNT</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solidFill>
                  <a:srgbClr val="0000FF"/>
                </a:solidFill>
                <a:latin typeface="Courier New" pitchFamily="49" charset="0"/>
                <a:ea typeface="Calibri" pitchFamily="34" charset="0"/>
                <a:cs typeface="Courier New" pitchFamily="49" charset="0"/>
              </a:rPr>
              <a:t>DISTINCT</a:t>
            </a:r>
            <a:r>
              <a:rPr lang="tr-TR" sz="2000" dirty="0" smtClean="0">
                <a:latin typeface="Courier New" pitchFamily="49" charset="0"/>
                <a:ea typeface="Calibri" pitchFamily="34" charset="0"/>
                <a:cs typeface="Courier New" pitchFamily="49" charset="0"/>
              </a:rPr>
              <a:t> sütun_adı</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a:t>
            </a:r>
            <a:r>
              <a:rPr lang="tr-TR" sz="2000" dirty="0" smtClean="0">
                <a:solidFill>
                  <a:srgbClr val="0000FF"/>
                </a:solidFill>
                <a:latin typeface="Courier New" pitchFamily="49" charset="0"/>
                <a:ea typeface="Calibri" pitchFamily="34" charset="0"/>
                <a:cs typeface="Courier New" pitchFamily="49" charset="0"/>
              </a:rPr>
              <a:t>FROM</a:t>
            </a:r>
            <a:r>
              <a:rPr lang="tr-TR" sz="2000" dirty="0" smtClean="0">
                <a:latin typeface="Courier New" pitchFamily="49" charset="0"/>
                <a:ea typeface="Calibri" pitchFamily="34" charset="0"/>
                <a:cs typeface="Courier New" pitchFamily="49" charset="0"/>
              </a:rPr>
              <a:t> tablo_adı</a:t>
            </a:r>
            <a:r>
              <a:rPr lang="tr-TR" sz="2000" dirty="0" smtClean="0">
                <a:solidFill>
                  <a:srgbClr val="808080"/>
                </a:solidFill>
                <a:latin typeface="Courier New" pitchFamily="49" charset="0"/>
                <a:ea typeface="Calibri" pitchFamily="34" charset="0"/>
                <a:cs typeface="Courier New" pitchFamily="49" charset="0"/>
              </a:rPr>
              <a:t>;</a:t>
            </a:r>
          </a:p>
          <a:p>
            <a:pPr marL="0" lvl="0" indent="449263" eaLnBrk="0" fontAlgn="base" hangingPunct="0">
              <a:spcBef>
                <a:spcPct val="0"/>
              </a:spcBef>
              <a:spcAft>
                <a:spcPct val="0"/>
              </a:spcAft>
              <a:buClrTx/>
              <a:buSzTx/>
              <a:buNone/>
            </a:pPr>
            <a:endParaRPr lang="tr-TR" sz="8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sz="2000" b="1" dirty="0" smtClean="0">
                <a:solidFill>
                  <a:srgbClr val="C00000"/>
                </a:solidFill>
                <a:latin typeface="Arial" pitchFamily="34" charset="0"/>
                <a:ea typeface="Calibri" pitchFamily="34" charset="0"/>
                <a:cs typeface="Arial" pitchFamily="34" charset="0"/>
              </a:rPr>
              <a:t>Örnek</a:t>
            </a:r>
            <a:r>
              <a:rPr lang="tr-TR" sz="2000" dirty="0" smtClean="0">
                <a:solidFill>
                  <a:srgbClr val="C00000"/>
                </a:solidFill>
                <a:latin typeface="Arial" pitchFamily="34" charset="0"/>
                <a:ea typeface="Calibri" pitchFamily="34" charset="0"/>
                <a:cs typeface="Arial" pitchFamily="34" charset="0"/>
              </a:rPr>
              <a:t>: </a:t>
            </a:r>
            <a:r>
              <a:rPr lang="tr-TR" sz="2000" dirty="0" smtClean="0">
                <a:latin typeface="Arial" pitchFamily="34" charset="0"/>
                <a:ea typeface="Calibri" pitchFamily="34" charset="0"/>
                <a:cs typeface="Arial" pitchFamily="34" charset="0"/>
              </a:rPr>
              <a:t>Kaç farklı isme sahip öğrenci sayısını veren sorguyu bulunuz.</a:t>
            </a: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sz="2000" dirty="0" smtClean="0">
                <a:solidFill>
                  <a:srgbClr val="0000FF"/>
                </a:solidFill>
                <a:latin typeface="Courier New" pitchFamily="49" charset="0"/>
                <a:ea typeface="Calibri" pitchFamily="34" charset="0"/>
                <a:cs typeface="Courier New" pitchFamily="49" charset="0"/>
              </a:rPr>
              <a:t>SELECT</a:t>
            </a:r>
            <a:r>
              <a:rPr lang="tr-TR" sz="2000" dirty="0" smtClean="0">
                <a:latin typeface="Courier New" pitchFamily="49" charset="0"/>
                <a:ea typeface="Calibri" pitchFamily="34" charset="0"/>
                <a:cs typeface="Courier New" pitchFamily="49" charset="0"/>
              </a:rPr>
              <a:t> </a:t>
            </a:r>
            <a:r>
              <a:rPr lang="tr-TR" sz="2000" dirty="0" smtClean="0">
                <a:solidFill>
                  <a:srgbClr val="FF00FF"/>
                </a:solidFill>
                <a:latin typeface="Courier New" pitchFamily="49" charset="0"/>
                <a:ea typeface="Calibri" pitchFamily="34" charset="0"/>
                <a:cs typeface="Courier New" pitchFamily="49" charset="0"/>
              </a:rPr>
              <a:t>COUNT</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solidFill>
                  <a:srgbClr val="0000FF"/>
                </a:solidFill>
                <a:latin typeface="Courier New" pitchFamily="49" charset="0"/>
                <a:ea typeface="Calibri" pitchFamily="34" charset="0"/>
                <a:cs typeface="Courier New" pitchFamily="49" charset="0"/>
              </a:rPr>
              <a:t>DISTINCT</a:t>
            </a:r>
            <a:r>
              <a:rPr lang="tr-TR" sz="2000" dirty="0" smtClean="0">
                <a:latin typeface="Courier New" pitchFamily="49" charset="0"/>
                <a:ea typeface="Calibri" pitchFamily="34" charset="0"/>
                <a:cs typeface="Courier New" pitchFamily="49" charset="0"/>
              </a:rPr>
              <a:t> adi</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a:t>
            </a:r>
            <a:r>
              <a:rPr lang="tr-TR" sz="2000" dirty="0" smtClean="0">
                <a:solidFill>
                  <a:srgbClr val="0000FF"/>
                </a:solidFill>
                <a:latin typeface="Courier New" pitchFamily="49" charset="0"/>
                <a:ea typeface="Calibri" pitchFamily="34" charset="0"/>
                <a:cs typeface="Courier New" pitchFamily="49" charset="0"/>
              </a:rPr>
              <a:t>FROM</a:t>
            </a:r>
            <a:r>
              <a:rPr lang="tr-TR" sz="2000" dirty="0" smtClean="0">
                <a:latin typeface="Courier New" pitchFamily="49" charset="0"/>
                <a:ea typeface="Calibri" pitchFamily="34" charset="0"/>
                <a:cs typeface="Courier New" pitchFamily="49" charset="0"/>
              </a:rPr>
              <a:t> </a:t>
            </a:r>
            <a:r>
              <a:rPr lang="tr-TR" sz="2000" dirty="0" err="1" smtClean="0">
                <a:latin typeface="Courier New" pitchFamily="49" charset="0"/>
                <a:ea typeface="Calibri" pitchFamily="34" charset="0"/>
                <a:cs typeface="Courier New" pitchFamily="49" charset="0"/>
              </a:rPr>
              <a:t>ogrenci</a:t>
            </a:r>
            <a:r>
              <a:rPr lang="tr-TR" sz="2000" dirty="0" smtClean="0">
                <a:latin typeface="Courier New" pitchFamily="49" charset="0"/>
                <a:ea typeface="Calibri" pitchFamily="34" charset="0"/>
                <a:cs typeface="Courier New" pitchFamily="49" charset="0"/>
              </a:rPr>
              <a:t>;</a:t>
            </a:r>
          </a:p>
          <a:p>
            <a:pPr marL="0" lvl="0" indent="449263" eaLnBrk="0" fontAlgn="base" hangingPunct="0">
              <a:spcBef>
                <a:spcPct val="0"/>
              </a:spcBef>
              <a:spcAft>
                <a:spcPct val="0"/>
              </a:spcAft>
              <a:buClrTx/>
              <a:buSzTx/>
              <a:buNone/>
            </a:pPr>
            <a:endParaRPr lang="tr-TR" sz="2000" b="1" dirty="0" smtClean="0">
              <a:latin typeface="Courier New" pitchFamily="49" charset="0"/>
              <a:ea typeface="Calibri" pitchFamily="34" charset="0"/>
              <a:cs typeface="Courier New" pitchFamily="49" charset="0"/>
            </a:endParaRPr>
          </a:p>
          <a:p>
            <a:pPr marL="0" lvl="0" indent="449263" eaLnBrk="0" fontAlgn="base" hangingPunct="0">
              <a:spcBef>
                <a:spcPct val="0"/>
              </a:spcBef>
              <a:spcAft>
                <a:spcPct val="0"/>
              </a:spcAft>
              <a:buClrTx/>
              <a:buSzTx/>
              <a:buNone/>
            </a:pPr>
            <a:endParaRPr lang="tr-TR" sz="2000" b="1" dirty="0" smtClean="0">
              <a:latin typeface="Courier New" pitchFamily="49" charset="0"/>
              <a:ea typeface="Calibri" pitchFamily="34" charset="0"/>
              <a:cs typeface="Courier New" pitchFamily="49" charset="0"/>
            </a:endParaRPr>
          </a:p>
          <a:p>
            <a:pPr marL="0" lvl="0" indent="449263" eaLnBrk="0" fontAlgn="base" hangingPunct="0">
              <a:spcBef>
                <a:spcPct val="0"/>
              </a:spcBef>
              <a:spcAft>
                <a:spcPct val="0"/>
              </a:spcAft>
              <a:buClrTx/>
              <a:buSzTx/>
              <a:buNone/>
            </a:pPr>
            <a:endParaRPr lang="tr-TR" sz="2000" b="1" dirty="0" smtClean="0">
              <a:latin typeface="Courier New" pitchFamily="49" charset="0"/>
              <a:ea typeface="Calibri" pitchFamily="34" charset="0"/>
              <a:cs typeface="Courier New" pitchFamily="49" charset="0"/>
            </a:endParaRPr>
          </a:p>
          <a:p>
            <a:pPr marL="0" lvl="0" indent="449263" eaLnBrk="0" fontAlgn="base" hangingPunct="0">
              <a:spcBef>
                <a:spcPct val="0"/>
              </a:spcBef>
              <a:spcAft>
                <a:spcPct val="0"/>
              </a:spcAft>
              <a:buClrTx/>
              <a:buSzTx/>
              <a:buNone/>
            </a:pPr>
            <a:r>
              <a:rPr lang="tr-TR" sz="2000" b="1" dirty="0" smtClean="0">
                <a:solidFill>
                  <a:srgbClr val="C00000"/>
                </a:solidFill>
                <a:latin typeface="Arial" pitchFamily="34" charset="0"/>
                <a:ea typeface="Calibri" pitchFamily="34" charset="0"/>
                <a:cs typeface="Arial" pitchFamily="34" charset="0"/>
              </a:rPr>
              <a:t>Örnek</a:t>
            </a:r>
            <a:r>
              <a:rPr lang="tr-TR" sz="2000" dirty="0" smtClean="0">
                <a:solidFill>
                  <a:srgbClr val="C00000"/>
                </a:solidFill>
                <a:latin typeface="Arial" pitchFamily="34" charset="0"/>
                <a:ea typeface="Calibri" pitchFamily="34" charset="0"/>
                <a:cs typeface="Arial" pitchFamily="34" charset="0"/>
              </a:rPr>
              <a:t>: </a:t>
            </a:r>
            <a:r>
              <a:rPr lang="tr-TR" sz="2000" dirty="0" smtClean="0">
                <a:latin typeface="Arial" pitchFamily="34" charset="0"/>
                <a:ea typeface="Calibri" pitchFamily="34" charset="0"/>
                <a:cs typeface="Arial" pitchFamily="34" charset="0"/>
              </a:rPr>
              <a:t>Notlar tablosuna kaç farklı dersin not girildiğini bulan sorguyu ve çıktıyı </a:t>
            </a:r>
            <a:r>
              <a:rPr lang="tr-TR" sz="2000" dirty="0" err="1" smtClean="0">
                <a:latin typeface="Arial" pitchFamily="34" charset="0"/>
                <a:ea typeface="Calibri" pitchFamily="34" charset="0"/>
                <a:cs typeface="Arial" pitchFamily="34" charset="0"/>
              </a:rPr>
              <a:t>yaznız</a:t>
            </a:r>
            <a:r>
              <a:rPr lang="tr-TR" sz="2000" dirty="0" smtClean="0">
                <a:latin typeface="Arial" pitchFamily="34" charset="0"/>
                <a:ea typeface="Calibri" pitchFamily="34" charset="0"/>
                <a:cs typeface="Arial" pitchFamily="34" charset="0"/>
              </a:rPr>
              <a:t>. (Okul Projesi)	</a:t>
            </a:r>
            <a:endParaRPr lang="tr-TR" sz="200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tr-TR" sz="2000" dirty="0" err="1" smtClean="0">
                <a:solidFill>
                  <a:srgbClr val="0000FF"/>
                </a:solidFill>
                <a:latin typeface="Courier New" pitchFamily="49" charset="0"/>
                <a:ea typeface="Calibri" pitchFamily="34" charset="0"/>
                <a:cs typeface="Courier New" pitchFamily="49" charset="0"/>
              </a:rPr>
              <a:t>select</a:t>
            </a:r>
            <a:r>
              <a:rPr lang="tr-TR" sz="2000" dirty="0" smtClean="0">
                <a:latin typeface="Courier New" pitchFamily="49" charset="0"/>
                <a:ea typeface="Calibri" pitchFamily="34" charset="0"/>
                <a:cs typeface="Courier New" pitchFamily="49" charset="0"/>
              </a:rPr>
              <a:t> </a:t>
            </a:r>
            <a:r>
              <a:rPr lang="tr-TR" sz="2000" dirty="0" smtClean="0">
                <a:solidFill>
                  <a:srgbClr val="FF00FF"/>
                </a:solidFill>
                <a:latin typeface="Courier New" pitchFamily="49" charset="0"/>
                <a:ea typeface="Calibri" pitchFamily="34" charset="0"/>
                <a:cs typeface="Courier New" pitchFamily="49" charset="0"/>
              </a:rPr>
              <a:t>COUNT</a:t>
            </a:r>
            <a:r>
              <a:rPr lang="tr-TR" sz="2000" dirty="0" smtClean="0">
                <a:solidFill>
                  <a:srgbClr val="808080"/>
                </a:solidFill>
                <a:latin typeface="Courier New" pitchFamily="49" charset="0"/>
                <a:ea typeface="Calibri" pitchFamily="34" charset="0"/>
                <a:cs typeface="Courier New" pitchFamily="49" charset="0"/>
              </a:rPr>
              <a:t>(</a:t>
            </a:r>
            <a:r>
              <a:rPr lang="tr-TR" sz="2000" dirty="0" err="1" smtClean="0">
                <a:solidFill>
                  <a:srgbClr val="0000FF"/>
                </a:solidFill>
                <a:latin typeface="Courier New" pitchFamily="49" charset="0"/>
                <a:ea typeface="Calibri" pitchFamily="34" charset="0"/>
                <a:cs typeface="Courier New" pitchFamily="49" charset="0"/>
              </a:rPr>
              <a:t>distinct</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op_kod</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a:t>
            </a:r>
            <a:r>
              <a:rPr lang="tr-TR" sz="2000" dirty="0" err="1" smtClean="0">
                <a:solidFill>
                  <a:srgbClr val="0000FF"/>
                </a:solidFill>
                <a:latin typeface="Courier New" pitchFamily="49" charset="0"/>
                <a:ea typeface="Calibri" pitchFamily="34" charset="0"/>
                <a:cs typeface="Courier New" pitchFamily="49" charset="0"/>
              </a:rPr>
              <a:t>from</a:t>
            </a:r>
            <a:r>
              <a:rPr lang="tr-TR" sz="2000" dirty="0" smtClean="0">
                <a:latin typeface="Courier New" pitchFamily="49" charset="0"/>
                <a:ea typeface="Calibri" pitchFamily="34" charset="0"/>
                <a:cs typeface="Courier New" pitchFamily="49" charset="0"/>
              </a:rPr>
              <a:t> notlar</a:t>
            </a:r>
          </a:p>
          <a:p>
            <a:pPr marL="0" lvl="0" indent="0" eaLnBrk="0" fontAlgn="base" hangingPunct="0">
              <a:spcBef>
                <a:spcPct val="0"/>
              </a:spcBef>
              <a:spcAft>
                <a:spcPct val="0"/>
              </a:spcAft>
              <a:buClrTx/>
              <a:buSzTx/>
              <a:buNone/>
            </a:pPr>
            <a:endParaRPr lang="tr-TR" sz="2000" dirty="0" smtClean="0">
              <a:latin typeface="Courier New" pitchFamily="49" charset="0"/>
              <a:cs typeface="Courier New" pitchFamily="49" charset="0"/>
            </a:endParaRPr>
          </a:p>
          <a:p>
            <a:pPr marL="0" lvl="0" indent="0" eaLnBrk="0" fontAlgn="base" hangingPunct="0">
              <a:spcBef>
                <a:spcPct val="0"/>
              </a:spcBef>
              <a:spcAft>
                <a:spcPct val="0"/>
              </a:spcAft>
              <a:buClrTx/>
              <a:buSzTx/>
              <a:buNone/>
            </a:pPr>
            <a:endParaRPr lang="tr-TR" sz="2000" dirty="0" smtClean="0">
              <a:latin typeface="Courier New" pitchFamily="49" charset="0"/>
              <a:cs typeface="Courier New" pitchFamily="49" charset="0"/>
            </a:endParaRPr>
          </a:p>
          <a:p>
            <a:pPr marL="0" lvl="0" indent="0" eaLnBrk="0" fontAlgn="base" hangingPunct="0">
              <a:spcBef>
                <a:spcPct val="0"/>
              </a:spcBef>
              <a:spcAft>
                <a:spcPct val="0"/>
              </a:spcAft>
              <a:buClrTx/>
              <a:buSzTx/>
              <a:buNone/>
            </a:pPr>
            <a:endParaRPr lang="tr-TR" sz="200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tr-TR" sz="2000" b="1" dirty="0" smtClean="0">
                <a:solidFill>
                  <a:srgbClr val="C00000"/>
                </a:solidFill>
                <a:latin typeface="Arial" pitchFamily="34" charset="0"/>
                <a:ea typeface="Calibri" pitchFamily="34" charset="0"/>
                <a:cs typeface="Arial" pitchFamily="34" charset="0"/>
              </a:rPr>
              <a:t>      Örnek</a:t>
            </a:r>
            <a:r>
              <a:rPr lang="tr-TR" sz="2000" dirty="0" smtClean="0">
                <a:solidFill>
                  <a:srgbClr val="C00000"/>
                </a:solidFill>
                <a:latin typeface="Arial" pitchFamily="34" charset="0"/>
                <a:ea typeface="Calibri" pitchFamily="34" charset="0"/>
                <a:cs typeface="Arial" pitchFamily="34" charset="0"/>
              </a:rPr>
              <a:t>: </a:t>
            </a:r>
            <a:r>
              <a:rPr lang="tr-TR" sz="2000" dirty="0" smtClean="0">
                <a:latin typeface="Arial" pitchFamily="34" charset="0"/>
                <a:ea typeface="Calibri" pitchFamily="34" charset="0"/>
                <a:cs typeface="Arial" pitchFamily="34" charset="0"/>
              </a:rPr>
              <a:t>Final notu 40’ın altında olan </a:t>
            </a:r>
            <a:r>
              <a:rPr lang="tr-TR" sz="2000" dirty="0" err="1" smtClean="0">
                <a:latin typeface="Arial" pitchFamily="34" charset="0"/>
                <a:ea typeface="Calibri" pitchFamily="34" charset="0"/>
                <a:cs typeface="Arial" pitchFamily="34" charset="0"/>
              </a:rPr>
              <a:t>ogrenci</a:t>
            </a:r>
            <a:r>
              <a:rPr lang="tr-TR" sz="2000" dirty="0" smtClean="0">
                <a:latin typeface="Arial" pitchFamily="34" charset="0"/>
                <a:ea typeface="Calibri" pitchFamily="34" charset="0"/>
                <a:cs typeface="Arial" pitchFamily="34" charset="0"/>
              </a:rPr>
              <a:t> sayısı nedir? (okul projesinden)</a:t>
            </a:r>
            <a:endParaRPr lang="tr-TR" sz="2000" dirty="0" smtClean="0">
              <a:latin typeface="Arial" pitchFamily="34" charset="0"/>
              <a:cs typeface="Arial" pitchFamily="34" charset="0"/>
            </a:endParaRPr>
          </a:p>
          <a:p>
            <a:pPr marL="0" lvl="0" indent="0" algn="just" eaLnBrk="0" fontAlgn="base" hangingPunct="0">
              <a:spcBef>
                <a:spcPct val="0"/>
              </a:spcBef>
              <a:spcAft>
                <a:spcPct val="0"/>
              </a:spcAft>
              <a:buClrTx/>
              <a:buSzTx/>
              <a:buNone/>
            </a:pPr>
            <a:r>
              <a:rPr lang="tr-TR" sz="2000" dirty="0" smtClean="0">
                <a:solidFill>
                  <a:srgbClr val="0000FF"/>
                </a:solidFill>
                <a:latin typeface="Courier New" pitchFamily="49" charset="0"/>
                <a:ea typeface="Calibri" pitchFamily="34" charset="0"/>
                <a:cs typeface="Courier New" pitchFamily="49" charset="0"/>
              </a:rPr>
              <a:t>SELECT</a:t>
            </a:r>
            <a:r>
              <a:rPr lang="tr-TR" sz="2000" dirty="0" smtClean="0">
                <a:latin typeface="Courier New" pitchFamily="49" charset="0"/>
                <a:ea typeface="Calibri" pitchFamily="34" charset="0"/>
                <a:cs typeface="Courier New" pitchFamily="49" charset="0"/>
              </a:rPr>
              <a:t> </a:t>
            </a:r>
            <a:r>
              <a:rPr lang="tr-TR" sz="2000" dirty="0" smtClean="0">
                <a:solidFill>
                  <a:srgbClr val="FF00FF"/>
                </a:solidFill>
                <a:latin typeface="Courier New" pitchFamily="49" charset="0"/>
                <a:ea typeface="Calibri" pitchFamily="34" charset="0"/>
                <a:cs typeface="Courier New" pitchFamily="49" charset="0"/>
              </a:rPr>
              <a:t>COUNT</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final</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a:t>
            </a:r>
            <a:r>
              <a:rPr lang="tr-TR" sz="2000" dirty="0" smtClean="0">
                <a:solidFill>
                  <a:srgbClr val="0000FF"/>
                </a:solidFill>
                <a:latin typeface="Courier New" pitchFamily="49" charset="0"/>
                <a:ea typeface="Calibri" pitchFamily="34" charset="0"/>
                <a:cs typeface="Courier New" pitchFamily="49" charset="0"/>
              </a:rPr>
              <a:t>FROM</a:t>
            </a:r>
            <a:r>
              <a:rPr lang="tr-TR" sz="2000" dirty="0" smtClean="0">
                <a:latin typeface="Courier New" pitchFamily="49" charset="0"/>
                <a:ea typeface="Calibri" pitchFamily="34" charset="0"/>
                <a:cs typeface="Courier New" pitchFamily="49" charset="0"/>
              </a:rPr>
              <a:t> notlar </a:t>
            </a:r>
            <a:r>
              <a:rPr lang="tr-TR" sz="2000" dirty="0" smtClean="0">
                <a:solidFill>
                  <a:srgbClr val="0000FF"/>
                </a:solidFill>
                <a:latin typeface="Courier New" pitchFamily="49" charset="0"/>
                <a:ea typeface="Calibri" pitchFamily="34" charset="0"/>
                <a:cs typeface="Courier New" pitchFamily="49" charset="0"/>
              </a:rPr>
              <a:t>WHERE</a:t>
            </a:r>
            <a:r>
              <a:rPr lang="tr-TR" sz="2000" dirty="0" smtClean="0">
                <a:latin typeface="Courier New" pitchFamily="49" charset="0"/>
                <a:ea typeface="Calibri" pitchFamily="34" charset="0"/>
                <a:cs typeface="Courier New" pitchFamily="49" charset="0"/>
              </a:rPr>
              <a:t> final</a:t>
            </a:r>
            <a:r>
              <a:rPr lang="tr-TR" sz="2000" dirty="0" smtClean="0">
                <a:solidFill>
                  <a:srgbClr val="808080"/>
                </a:solidFill>
                <a:latin typeface="Courier New" pitchFamily="49" charset="0"/>
                <a:ea typeface="Calibri" pitchFamily="34" charset="0"/>
                <a:cs typeface="Courier New" pitchFamily="49" charset="0"/>
              </a:rPr>
              <a:t>&lt;</a:t>
            </a:r>
            <a:r>
              <a:rPr lang="tr-TR" sz="2000" dirty="0" smtClean="0">
                <a:latin typeface="Courier New" pitchFamily="49" charset="0"/>
                <a:ea typeface="Calibri" pitchFamily="34" charset="0"/>
                <a:cs typeface="Courier New" pitchFamily="49" charset="0"/>
              </a:rPr>
              <a:t>40</a:t>
            </a:r>
            <a:endParaRPr lang="tr-TR" sz="2000" dirty="0" smtClean="0">
              <a:latin typeface="Arial" pitchFamily="34" charset="0"/>
              <a:cs typeface="Arial" pitchFamily="34" charset="0"/>
            </a:endParaRPr>
          </a:p>
          <a:p>
            <a:endParaRPr lang="tr-TR" sz="2000" dirty="0"/>
          </a:p>
        </p:txBody>
      </p:sp>
      <p:pic>
        <p:nvPicPr>
          <p:cNvPr id="12296" name="Resim 1"/>
          <p:cNvPicPr>
            <a:picLocks noChangeAspect="1" noChangeArrowheads="1"/>
          </p:cNvPicPr>
          <p:nvPr/>
        </p:nvPicPr>
        <p:blipFill>
          <a:blip r:embed="rId2" cstate="print"/>
          <a:srcRect/>
          <a:stretch>
            <a:fillRect/>
          </a:stretch>
        </p:blipFill>
        <p:spPr bwMode="auto">
          <a:xfrm>
            <a:off x="827584" y="2204864"/>
            <a:ext cx="2376264" cy="648072"/>
          </a:xfrm>
          <a:prstGeom prst="rect">
            <a:avLst/>
          </a:prstGeom>
          <a:noFill/>
        </p:spPr>
      </p:pic>
      <p:pic>
        <p:nvPicPr>
          <p:cNvPr id="12295" name="Picture 7" descr="Ekran Alıntısı"/>
          <p:cNvPicPr>
            <a:picLocks noChangeAspect="1" noChangeArrowheads="1"/>
          </p:cNvPicPr>
          <p:nvPr/>
        </p:nvPicPr>
        <p:blipFill>
          <a:blip r:embed="rId3" cstate="print"/>
          <a:srcRect/>
          <a:stretch>
            <a:fillRect/>
          </a:stretch>
        </p:blipFill>
        <p:spPr bwMode="auto">
          <a:xfrm>
            <a:off x="899592" y="4005065"/>
            <a:ext cx="2592288" cy="792088"/>
          </a:xfrm>
          <a:prstGeom prst="rect">
            <a:avLst/>
          </a:prstGeom>
          <a:noFill/>
        </p:spPr>
      </p:pic>
      <p:pic>
        <p:nvPicPr>
          <p:cNvPr id="12294" name="Picture 6" descr="Ekran Alıntısı"/>
          <p:cNvPicPr>
            <a:picLocks noChangeAspect="1" noChangeArrowheads="1"/>
          </p:cNvPicPr>
          <p:nvPr/>
        </p:nvPicPr>
        <p:blipFill>
          <a:blip r:embed="rId4" cstate="print"/>
          <a:srcRect/>
          <a:stretch>
            <a:fillRect/>
          </a:stretch>
        </p:blipFill>
        <p:spPr bwMode="auto">
          <a:xfrm>
            <a:off x="899592" y="5805264"/>
            <a:ext cx="1944216" cy="592278"/>
          </a:xfrm>
          <a:prstGeom prst="rect">
            <a:avLst/>
          </a:prstGeom>
          <a:noFill/>
        </p:spPr>
      </p:pic>
      <p:sp>
        <p:nvSpPr>
          <p:cNvPr id="12298" name="Rectangle 10"/>
          <p:cNvSpPr>
            <a:spLocks noChangeArrowheads="1"/>
          </p:cNvSpPr>
          <p:nvPr/>
        </p:nvSpPr>
        <p:spPr bwMode="auto">
          <a:xfrm>
            <a:off x="0" y="926470"/>
            <a:ext cx="1107996" cy="2616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100" b="0"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a:t>
            </a:r>
            <a:endParaRPr kumimoji="0" lang="tr-TR"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39552" y="260648"/>
            <a:ext cx="8183880" cy="504056"/>
          </a:xfrm>
        </p:spPr>
        <p:txBody>
          <a:bodyPr>
            <a:normAutofit fontScale="90000"/>
          </a:bodyPr>
          <a:lstStyle/>
          <a:p>
            <a:pPr lvl="0"/>
            <a:r>
              <a:rPr lang="tr-TR" dirty="0" smtClean="0">
                <a:latin typeface="Times New Roman" pitchFamily="18" charset="0"/>
                <a:ea typeface="Times New Roman" pitchFamily="18" charset="0"/>
                <a:cs typeface="Times New Roman" pitchFamily="18" charset="0"/>
              </a:rPr>
              <a:t>6</a:t>
            </a:r>
            <a:r>
              <a:rPr lang="tr-TR" dirty="0" smtClean="0" bmk="">
                <a:latin typeface="Times New Roman" pitchFamily="18" charset="0"/>
                <a:ea typeface="Times New Roman" pitchFamily="18" charset="0"/>
                <a:cs typeface="Times New Roman" pitchFamily="18" charset="0"/>
              </a:rPr>
              <a:t>.7.3. GRUPLANDIRARAK İŞLEM YAPMA</a:t>
            </a:r>
            <a:endParaRPr lang="tr-TR" dirty="0"/>
          </a:p>
        </p:txBody>
      </p:sp>
      <p:sp>
        <p:nvSpPr>
          <p:cNvPr id="3" name="2 İçerik Yer Tutucusu"/>
          <p:cNvSpPr>
            <a:spLocks noGrp="1"/>
          </p:cNvSpPr>
          <p:nvPr>
            <p:ph idx="1"/>
          </p:nvPr>
        </p:nvSpPr>
        <p:spPr>
          <a:xfrm>
            <a:off x="467544" y="1124744"/>
            <a:ext cx="8183880" cy="4764016"/>
          </a:xfrm>
        </p:spPr>
        <p:style>
          <a:lnRef idx="2">
            <a:schemeClr val="accent3"/>
          </a:lnRef>
          <a:fillRef idx="1">
            <a:schemeClr val="lt1"/>
          </a:fillRef>
          <a:effectRef idx="0">
            <a:schemeClr val="accent3"/>
          </a:effectRef>
          <a:fontRef idx="minor">
            <a:schemeClr val="dk1"/>
          </a:fontRef>
        </p:style>
        <p:txBody>
          <a:bodyPr>
            <a:normAutofit/>
          </a:bodyPr>
          <a:lstStyle/>
          <a:p>
            <a:pPr marL="0" lvl="0" indent="449263" algn="just" eaLnBrk="0" fontAlgn="base" hangingPunct="0">
              <a:spcBef>
                <a:spcPct val="0"/>
              </a:spcBef>
              <a:spcAft>
                <a:spcPct val="0"/>
              </a:spcAft>
              <a:buClrTx/>
              <a:buSzTx/>
              <a:buNone/>
            </a:pPr>
            <a:r>
              <a:rPr lang="tr-TR" sz="2000" dirty="0" smtClean="0" bmk="">
                <a:latin typeface="Arial" pitchFamily="34" charset="0"/>
                <a:ea typeface="Calibri" pitchFamily="34" charset="0"/>
                <a:cs typeface="Arial" pitchFamily="34" charset="0"/>
              </a:rPr>
              <a:t>Kümeleme fonksiyonları, kullanılırken tablodaki bilgileri, bazı özelliklere göre gruplandırarak bu gruplandırılmış veri üzerinde sorgulama yapmak mümkündür. Bu işlem için, GROUP BY ifadesi kullanılır.</a:t>
            </a:r>
          </a:p>
          <a:p>
            <a:pPr marL="0" lvl="0" indent="449263" algn="just" eaLnBrk="0" fontAlgn="base" hangingPunct="0">
              <a:spcBef>
                <a:spcPct val="0"/>
              </a:spcBef>
              <a:spcAft>
                <a:spcPct val="0"/>
              </a:spcAft>
              <a:buClrTx/>
              <a:buSzTx/>
              <a:buNone/>
            </a:pPr>
            <a:endParaRPr lang="tr-TR" sz="800" b="1" dirty="0" smtClean="0" bmk="">
              <a:latin typeface="Arial" pitchFamily="34" charset="0"/>
              <a:ea typeface="Times New Roman" pitchFamily="18" charset="0"/>
              <a:cs typeface="Arial" pitchFamily="34" charset="0"/>
            </a:endParaRPr>
          </a:p>
          <a:p>
            <a:pPr marL="0" lvl="0" indent="449263" algn="just" eaLnBrk="0" fontAlgn="base" hangingPunct="0">
              <a:spcBef>
                <a:spcPct val="0"/>
              </a:spcBef>
              <a:spcAft>
                <a:spcPct val="0"/>
              </a:spcAft>
              <a:buClrTx/>
              <a:buSzTx/>
              <a:buNone/>
            </a:pPr>
            <a:r>
              <a:rPr lang="tr-TR" b="1" dirty="0" smtClean="0" bmk="">
                <a:solidFill>
                  <a:srgbClr val="FF0000"/>
                </a:solidFill>
                <a:latin typeface="Arial" pitchFamily="34" charset="0"/>
                <a:ea typeface="Times New Roman" pitchFamily="18" charset="0"/>
                <a:cs typeface="Arial" pitchFamily="34" charset="0"/>
              </a:rPr>
              <a:t>6.7.3.1.GROUP BY:</a:t>
            </a:r>
          </a:p>
          <a:p>
            <a:pPr marL="0" lvl="0" indent="449263" algn="just" eaLnBrk="0" fontAlgn="base" hangingPunct="0">
              <a:spcBef>
                <a:spcPct val="0"/>
              </a:spcBef>
              <a:spcAft>
                <a:spcPct val="0"/>
              </a:spcAft>
              <a:buClrTx/>
              <a:buSzTx/>
              <a:buNone/>
            </a:pPr>
            <a:endParaRPr lang="tr-TR" sz="1000" b="1" dirty="0" smtClean="0">
              <a:solidFill>
                <a:srgbClr val="FF0000"/>
              </a:solidFill>
              <a:latin typeface="Arial" pitchFamily="34" charset="0"/>
              <a:ea typeface="Times New Roman" pitchFamily="18" charset="0"/>
              <a:cs typeface="Arial" pitchFamily="34" charset="0"/>
            </a:endParaRPr>
          </a:p>
          <a:p>
            <a:pPr marL="0" lvl="0" indent="449263" algn="just" eaLnBrk="0" fontAlgn="base" hangingPunct="0">
              <a:spcBef>
                <a:spcPct val="0"/>
              </a:spcBef>
              <a:spcAft>
                <a:spcPct val="0"/>
              </a:spcAft>
              <a:buClrTx/>
              <a:buSzTx/>
              <a:buNone/>
            </a:pPr>
            <a:r>
              <a:rPr lang="tr-TR" sz="2000" dirty="0" smtClean="0">
                <a:latin typeface="Arial" pitchFamily="34" charset="0"/>
                <a:ea typeface="Calibri" pitchFamily="34" charset="0"/>
                <a:cs typeface="Arial" pitchFamily="34" charset="0"/>
              </a:rPr>
              <a:t>Tablodaki verileri belirli özelliklere göre gruplandırmak için kullanılır. </a:t>
            </a: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b="1" dirty="0" smtClean="0">
                <a:solidFill>
                  <a:srgbClr val="C00000"/>
                </a:solidFill>
                <a:latin typeface="Arial" pitchFamily="34" charset="0"/>
                <a:ea typeface="Calibri" pitchFamily="34" charset="0"/>
                <a:cs typeface="Arial" pitchFamily="34" charset="0"/>
              </a:rPr>
              <a:t>Örnek:</a:t>
            </a:r>
            <a:r>
              <a:rPr lang="tr-TR" sz="2000" dirty="0" smtClean="0">
                <a:solidFill>
                  <a:srgbClr val="C00000"/>
                </a:solidFill>
                <a:latin typeface="Arial" pitchFamily="34" charset="0"/>
                <a:ea typeface="Calibri" pitchFamily="34" charset="0"/>
                <a:cs typeface="Arial" pitchFamily="34" charset="0"/>
              </a:rPr>
              <a:t> </a:t>
            </a:r>
            <a:r>
              <a:rPr lang="tr-TR" sz="2000" dirty="0" smtClean="0">
                <a:solidFill>
                  <a:srgbClr val="0000FF"/>
                </a:solidFill>
                <a:latin typeface="Courier New" pitchFamily="49" charset="0"/>
                <a:ea typeface="Calibri" pitchFamily="34" charset="0"/>
                <a:cs typeface="Courier New" pitchFamily="49" charset="0"/>
              </a:rPr>
              <a:t>SELECT</a:t>
            </a:r>
            <a:r>
              <a:rPr lang="tr-TR" sz="2000" dirty="0" smtClean="0">
                <a:latin typeface="Courier New" pitchFamily="49" charset="0"/>
                <a:ea typeface="Calibri" pitchFamily="34" charset="0"/>
                <a:cs typeface="Courier New" pitchFamily="49" charset="0"/>
              </a:rPr>
              <a:t> cinsiyet</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a:t>
            </a:r>
            <a:r>
              <a:rPr lang="tr-TR" sz="2000" dirty="0" smtClean="0">
                <a:solidFill>
                  <a:srgbClr val="FF00FF"/>
                </a:solidFill>
                <a:latin typeface="Courier New" pitchFamily="49" charset="0"/>
                <a:ea typeface="Calibri" pitchFamily="34" charset="0"/>
                <a:cs typeface="Courier New" pitchFamily="49" charset="0"/>
              </a:rPr>
              <a:t>AVG</a:t>
            </a:r>
            <a:r>
              <a:rPr lang="tr-TR" sz="2000" dirty="0" smtClean="0">
                <a:solidFill>
                  <a:srgbClr val="808080"/>
                </a:solidFill>
                <a:latin typeface="Courier New" pitchFamily="49" charset="0"/>
                <a:ea typeface="Calibri" pitchFamily="34" charset="0"/>
                <a:cs typeface="Courier New" pitchFamily="49" charset="0"/>
              </a:rPr>
              <a:t>(</a:t>
            </a:r>
            <a:r>
              <a:rPr lang="tr-TR" sz="2000" dirty="0" err="1" smtClean="0">
                <a:latin typeface="Courier New" pitchFamily="49" charset="0"/>
                <a:ea typeface="Calibri" pitchFamily="34" charset="0"/>
                <a:cs typeface="Courier New" pitchFamily="49" charset="0"/>
              </a:rPr>
              <a:t>ort</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a:t>
            </a:r>
            <a:r>
              <a:rPr lang="tr-TR" sz="2000" dirty="0" smtClean="0">
                <a:solidFill>
                  <a:srgbClr val="0000FF"/>
                </a:solidFill>
                <a:latin typeface="Courier New" pitchFamily="49" charset="0"/>
                <a:ea typeface="Calibri" pitchFamily="34" charset="0"/>
                <a:cs typeface="Courier New" pitchFamily="49" charset="0"/>
              </a:rPr>
              <a:t>FROM</a:t>
            </a:r>
            <a:r>
              <a:rPr lang="tr-TR" sz="2000" dirty="0" smtClean="0">
                <a:latin typeface="Courier New" pitchFamily="49" charset="0"/>
                <a:ea typeface="Calibri" pitchFamily="34" charset="0"/>
                <a:cs typeface="Courier New" pitchFamily="49" charset="0"/>
              </a:rPr>
              <a:t> </a:t>
            </a:r>
            <a:r>
              <a:rPr lang="tr-TR" sz="2000" dirty="0" err="1" smtClean="0">
                <a:latin typeface="Courier New" pitchFamily="49" charset="0"/>
                <a:ea typeface="Calibri" pitchFamily="34" charset="0"/>
                <a:cs typeface="Courier New" pitchFamily="49" charset="0"/>
              </a:rPr>
              <a:t>ogrenci</a:t>
            </a:r>
            <a:r>
              <a:rPr lang="tr-TR" sz="2000" dirty="0" smtClean="0">
                <a:latin typeface="Courier New" pitchFamily="49" charset="0"/>
                <a:ea typeface="Calibri" pitchFamily="34" charset="0"/>
                <a:cs typeface="Courier New" pitchFamily="49" charset="0"/>
              </a:rPr>
              <a:t> </a:t>
            </a:r>
            <a:r>
              <a:rPr lang="tr-TR" sz="2000" dirty="0" smtClean="0">
                <a:solidFill>
                  <a:srgbClr val="0000FF"/>
                </a:solidFill>
                <a:latin typeface="Courier New" pitchFamily="49" charset="0"/>
                <a:ea typeface="Calibri" pitchFamily="34" charset="0"/>
                <a:cs typeface="Courier New" pitchFamily="49" charset="0"/>
              </a:rPr>
              <a:t>GROUP</a:t>
            </a:r>
            <a:r>
              <a:rPr lang="tr-TR" sz="2000" dirty="0" smtClean="0">
                <a:latin typeface="Courier New" pitchFamily="49" charset="0"/>
                <a:ea typeface="Calibri" pitchFamily="34" charset="0"/>
                <a:cs typeface="Courier New" pitchFamily="49" charset="0"/>
              </a:rPr>
              <a:t> </a:t>
            </a:r>
            <a:r>
              <a:rPr lang="tr-TR" sz="2000" dirty="0" smtClean="0">
                <a:solidFill>
                  <a:srgbClr val="0000FF"/>
                </a:solidFill>
                <a:latin typeface="Courier New" pitchFamily="49" charset="0"/>
                <a:ea typeface="Calibri" pitchFamily="34" charset="0"/>
                <a:cs typeface="Courier New" pitchFamily="49" charset="0"/>
              </a:rPr>
              <a:t>BY</a:t>
            </a:r>
            <a:r>
              <a:rPr lang="tr-TR" sz="2000" dirty="0" smtClean="0">
                <a:latin typeface="Courier New" pitchFamily="49" charset="0"/>
                <a:ea typeface="Calibri" pitchFamily="34" charset="0"/>
                <a:cs typeface="Courier New" pitchFamily="49" charset="0"/>
              </a:rPr>
              <a:t> cinsiyet</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a:t>
            </a:r>
            <a:r>
              <a:rPr lang="tr-TR" sz="2000" dirty="0" smtClean="0">
                <a:latin typeface="Arial" pitchFamily="34" charset="0"/>
                <a:ea typeface="Calibri" pitchFamily="34" charset="0"/>
                <a:cs typeface="Arial" pitchFamily="34" charset="0"/>
              </a:rPr>
              <a:t>sorgusunun işlevini yazınız.</a:t>
            </a:r>
          </a:p>
          <a:p>
            <a:pPr marL="0" lvl="0" indent="449263" algn="just" eaLnBrk="0" fontAlgn="base" hangingPunct="0">
              <a:spcBef>
                <a:spcPct val="0"/>
              </a:spcBef>
              <a:spcAft>
                <a:spcPct val="0"/>
              </a:spcAft>
              <a:buClrTx/>
              <a:buSzTx/>
              <a:buNone/>
            </a:pP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dirty="0" smtClean="0">
                <a:latin typeface="Arial" pitchFamily="34" charset="0"/>
                <a:ea typeface="Calibri" pitchFamily="34" charset="0"/>
                <a:cs typeface="Arial" pitchFamily="34" charset="0"/>
              </a:rPr>
              <a:t>Erkeklerin ayrı, bayanların ayrı ortalamasını alarak ekrana yazar.</a:t>
            </a:r>
            <a:endParaRPr lang="tr-TR" sz="2000" dirty="0" smtClean="0">
              <a:latin typeface="Arial" pitchFamily="34" charset="0"/>
              <a:cs typeface="Arial" pitchFamily="34" charset="0"/>
            </a:endParaRPr>
          </a:p>
          <a:p>
            <a:endParaRPr lang="tr-TR" sz="20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251520" y="332656"/>
            <a:ext cx="8640960" cy="6264696"/>
          </a:xfrm>
          <a:solidFill>
            <a:schemeClr val="bg1"/>
          </a:solidFill>
        </p:spPr>
        <p:txBody>
          <a:bodyPr>
            <a:normAutofit/>
          </a:bodyPr>
          <a:lstStyle/>
          <a:p>
            <a:pPr marL="0" lvl="0" indent="449263" algn="just" fontAlgn="base">
              <a:spcBef>
                <a:spcPct val="0"/>
              </a:spcBef>
              <a:spcAft>
                <a:spcPct val="0"/>
              </a:spcAft>
              <a:buClrTx/>
              <a:buSzTx/>
              <a:buNone/>
            </a:pPr>
            <a:r>
              <a:rPr lang="tr-TR" sz="2000" b="1" dirty="0" smtClean="0">
                <a:solidFill>
                  <a:srgbClr val="C00000"/>
                </a:solidFill>
                <a:latin typeface="Times New Roman" pitchFamily="18" charset="0"/>
                <a:ea typeface="Calibri" pitchFamily="34" charset="0"/>
                <a:cs typeface="Times New Roman" pitchFamily="18" charset="0"/>
              </a:rPr>
              <a:t>Örnek: </a:t>
            </a:r>
            <a:endParaRPr lang="tr-TR" sz="2000" dirty="0" smtClean="0">
              <a:solidFill>
                <a:srgbClr val="C00000"/>
              </a:solidFill>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dirty="0" smtClean="0">
                <a:latin typeface="Arial" pitchFamily="34" charset="0"/>
                <a:ea typeface="Calibri" pitchFamily="34" charset="0"/>
                <a:cs typeface="Arial" pitchFamily="34" charset="0"/>
              </a:rPr>
              <a:t>		</a:t>
            </a:r>
          </a:p>
          <a:p>
            <a:pPr marL="0" lvl="0" indent="449263" algn="just" eaLnBrk="0" fontAlgn="base" hangingPunct="0">
              <a:spcBef>
                <a:spcPct val="0"/>
              </a:spcBef>
              <a:spcAft>
                <a:spcPct val="0"/>
              </a:spcAft>
              <a:buClrTx/>
              <a:buSzTx/>
              <a:buNone/>
            </a:pPr>
            <a:r>
              <a:rPr lang="tr-TR" sz="2000" dirty="0" smtClean="0">
                <a:latin typeface="Arial" pitchFamily="34" charset="0"/>
                <a:ea typeface="Calibri" pitchFamily="34" charset="0"/>
                <a:cs typeface="Arial" pitchFamily="34" charset="0"/>
              </a:rPr>
              <a:t>					</a:t>
            </a:r>
          </a:p>
          <a:p>
            <a:pPr marL="0" lvl="0" indent="449263" algn="just" eaLnBrk="0" fontAlgn="base" hangingPunct="0">
              <a:spcBef>
                <a:spcPct val="0"/>
              </a:spcBef>
              <a:spcAft>
                <a:spcPct val="0"/>
              </a:spcAft>
              <a:buClrTx/>
              <a:buSzTx/>
              <a:buNone/>
            </a:pPr>
            <a:r>
              <a:rPr lang="tr-TR" sz="2000" dirty="0" smtClean="0">
                <a:latin typeface="Arial" pitchFamily="34" charset="0"/>
                <a:ea typeface="Calibri" pitchFamily="34" charset="0"/>
                <a:cs typeface="Arial" pitchFamily="34" charset="0"/>
              </a:rPr>
              <a:t>					Yandaki tabloya göre aşağıdaki 						sorgunun çıktısı ne olur.</a:t>
            </a:r>
          </a:p>
          <a:p>
            <a:pPr marL="0" lvl="0" indent="449263" algn="just" eaLnBrk="0" fontAlgn="base" hangingPunct="0">
              <a:spcBef>
                <a:spcPct val="0"/>
              </a:spcBef>
              <a:spcAft>
                <a:spcPct val="0"/>
              </a:spcAft>
              <a:buClrTx/>
              <a:buSzTx/>
              <a:buNone/>
            </a:pP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endParaRPr lang="tr-TR" sz="800" dirty="0" smtClean="0">
              <a:latin typeface="Times New Roman" pitchFamily="18" charset="0"/>
              <a:cs typeface="Times New Roman" pitchFamily="18" charset="0"/>
            </a:endParaRPr>
          </a:p>
          <a:p>
            <a:pPr marL="0" lvl="0" indent="449263" algn="just" eaLnBrk="0" fontAlgn="base" hangingPunct="0">
              <a:spcBef>
                <a:spcPct val="0"/>
              </a:spcBef>
              <a:spcAft>
                <a:spcPct val="0"/>
              </a:spcAft>
              <a:buClrTx/>
              <a:buSzTx/>
              <a:buNone/>
            </a:pPr>
            <a:endParaRPr lang="tr-TR" sz="800" dirty="0" smtClean="0">
              <a:latin typeface="Times New Roman" pitchFamily="18" charset="0"/>
              <a:cs typeface="Times New Roman" pitchFamily="18" charset="0"/>
            </a:endParaRPr>
          </a:p>
          <a:p>
            <a:pPr marL="0" lvl="0" indent="449263" algn="just" eaLnBrk="0" fontAlgn="base" hangingPunct="0">
              <a:spcBef>
                <a:spcPct val="0"/>
              </a:spcBef>
              <a:spcAft>
                <a:spcPct val="0"/>
              </a:spcAft>
              <a:buClrTx/>
              <a:buSzTx/>
              <a:buNone/>
            </a:pPr>
            <a:endParaRPr lang="tr-TR" sz="800" dirty="0" smtClean="0">
              <a:latin typeface="Times New Roman" pitchFamily="18" charset="0"/>
              <a:cs typeface="Times New Roman" pitchFamily="18" charset="0"/>
            </a:endParaRPr>
          </a:p>
          <a:p>
            <a:pPr marL="0" lvl="0" indent="449263" algn="just" eaLnBrk="0" fontAlgn="base" hangingPunct="0">
              <a:spcBef>
                <a:spcPct val="0"/>
              </a:spcBef>
              <a:spcAft>
                <a:spcPct val="0"/>
              </a:spcAft>
              <a:buClrTx/>
              <a:buSzTx/>
              <a:buNone/>
            </a:pPr>
            <a:endParaRPr lang="tr-TR" sz="8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dirty="0" smtClean="0">
                <a:solidFill>
                  <a:srgbClr val="0000FF"/>
                </a:solidFill>
                <a:latin typeface="Courier New" pitchFamily="49" charset="0"/>
                <a:ea typeface="Calibri" pitchFamily="34" charset="0"/>
                <a:cs typeface="Courier New" pitchFamily="49" charset="0"/>
              </a:rPr>
              <a:t>SELECT</a:t>
            </a:r>
            <a:r>
              <a:rPr lang="tr-TR" sz="2000" dirty="0" smtClean="0">
                <a:latin typeface="Courier New" pitchFamily="49" charset="0"/>
                <a:ea typeface="Calibri" pitchFamily="34" charset="0"/>
                <a:cs typeface="Courier New" pitchFamily="49" charset="0"/>
              </a:rPr>
              <a:t> adi,</a:t>
            </a:r>
            <a:r>
              <a:rPr lang="tr-TR" sz="2000" dirty="0" smtClean="0">
                <a:solidFill>
                  <a:srgbClr val="FF00FF"/>
                </a:solidFill>
                <a:latin typeface="Courier New" pitchFamily="49" charset="0"/>
                <a:ea typeface="Calibri" pitchFamily="34" charset="0"/>
                <a:cs typeface="Courier New" pitchFamily="49" charset="0"/>
              </a:rPr>
              <a:t>SUM</a:t>
            </a:r>
            <a:r>
              <a:rPr lang="tr-TR" sz="2000" dirty="0" smtClean="0">
                <a:solidFill>
                  <a:srgbClr val="808080"/>
                </a:solidFill>
                <a:latin typeface="Courier New" pitchFamily="49" charset="0"/>
                <a:ea typeface="Calibri" pitchFamily="34" charset="0"/>
                <a:cs typeface="Courier New" pitchFamily="49" charset="0"/>
              </a:rPr>
              <a:t>(</a:t>
            </a:r>
            <a:r>
              <a:rPr lang="tr-TR" sz="2000" dirty="0" err="1" smtClean="0">
                <a:latin typeface="Courier New" pitchFamily="49" charset="0"/>
                <a:ea typeface="Calibri" pitchFamily="34" charset="0"/>
                <a:cs typeface="Courier New" pitchFamily="49" charset="0"/>
              </a:rPr>
              <a:t>maasi</a:t>
            </a:r>
            <a:r>
              <a:rPr lang="tr-TR" sz="2000" dirty="0" smtClean="0">
                <a:latin typeface="Courier New" pitchFamily="49" charset="0"/>
                <a:ea typeface="Calibri" pitchFamily="34" charset="0"/>
                <a:cs typeface="Courier New" pitchFamily="49" charset="0"/>
              </a:rPr>
              <a:t>) </a:t>
            </a:r>
            <a:r>
              <a:rPr lang="tr-TR" sz="2000" dirty="0" smtClean="0">
                <a:solidFill>
                  <a:srgbClr val="0000FF"/>
                </a:solidFill>
                <a:latin typeface="Courier New" pitchFamily="49" charset="0"/>
                <a:ea typeface="Calibri" pitchFamily="34" charset="0"/>
                <a:cs typeface="Courier New" pitchFamily="49" charset="0"/>
              </a:rPr>
              <a:t>FROM</a:t>
            </a:r>
            <a:r>
              <a:rPr lang="tr-TR" sz="2000" dirty="0" smtClean="0">
                <a:latin typeface="Courier New" pitchFamily="49" charset="0"/>
                <a:ea typeface="Calibri" pitchFamily="34" charset="0"/>
                <a:cs typeface="Courier New" pitchFamily="49" charset="0"/>
              </a:rPr>
              <a:t> personel </a:t>
            </a:r>
            <a:r>
              <a:rPr lang="tr-TR" sz="2000" dirty="0" smtClean="0">
                <a:solidFill>
                  <a:srgbClr val="0000FF"/>
                </a:solidFill>
                <a:latin typeface="Courier New" pitchFamily="49" charset="0"/>
                <a:ea typeface="Calibri" pitchFamily="34" charset="0"/>
                <a:cs typeface="Courier New" pitchFamily="49" charset="0"/>
              </a:rPr>
              <a:t>GROUP</a:t>
            </a:r>
            <a:r>
              <a:rPr lang="tr-TR" sz="2000" dirty="0" smtClean="0">
                <a:latin typeface="Courier New" pitchFamily="49" charset="0"/>
                <a:ea typeface="Calibri" pitchFamily="34" charset="0"/>
                <a:cs typeface="Courier New" pitchFamily="49" charset="0"/>
              </a:rPr>
              <a:t> </a:t>
            </a:r>
            <a:r>
              <a:rPr lang="tr-TR" sz="2000" dirty="0" smtClean="0">
                <a:solidFill>
                  <a:srgbClr val="0000FF"/>
                </a:solidFill>
                <a:latin typeface="Courier New" pitchFamily="49" charset="0"/>
                <a:ea typeface="Calibri" pitchFamily="34" charset="0"/>
                <a:cs typeface="Courier New" pitchFamily="49" charset="0"/>
              </a:rPr>
              <a:t>BY</a:t>
            </a:r>
            <a:r>
              <a:rPr lang="tr-TR" sz="2000" dirty="0" smtClean="0">
                <a:latin typeface="Courier New" pitchFamily="49" charset="0"/>
                <a:ea typeface="Calibri" pitchFamily="34" charset="0"/>
                <a:cs typeface="Courier New" pitchFamily="49" charset="0"/>
              </a:rPr>
              <a:t> adi</a:t>
            </a:r>
            <a:r>
              <a:rPr lang="tr-TR" sz="2000" dirty="0" smtClean="0">
                <a:solidFill>
                  <a:srgbClr val="808080"/>
                </a:solidFill>
                <a:latin typeface="Courier New" pitchFamily="49" charset="0"/>
                <a:ea typeface="Calibri" pitchFamily="34" charset="0"/>
                <a:cs typeface="Courier New" pitchFamily="49" charset="0"/>
              </a:rPr>
              <a:t>;</a:t>
            </a: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dirty="0" smtClean="0">
                <a:latin typeface="Courier New" pitchFamily="49" charset="0"/>
                <a:ea typeface="Calibri" pitchFamily="34" charset="0"/>
                <a:cs typeface="Courier New" pitchFamily="49" charset="0"/>
              </a:rPr>
              <a:t>Adi</a:t>
            </a: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dirty="0" smtClean="0">
                <a:latin typeface="Courier New" pitchFamily="49" charset="0"/>
                <a:ea typeface="Calibri" pitchFamily="34" charset="0"/>
                <a:cs typeface="Courier New" pitchFamily="49" charset="0"/>
              </a:rPr>
              <a:t>----</a:t>
            </a: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dirty="0" smtClean="0">
                <a:latin typeface="Courier New" pitchFamily="49" charset="0"/>
                <a:ea typeface="Calibri" pitchFamily="34" charset="0"/>
                <a:cs typeface="Courier New" pitchFamily="49" charset="0"/>
              </a:rPr>
              <a:t>Murat		35	</a:t>
            </a: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dirty="0" smtClean="0">
                <a:latin typeface="Courier New" pitchFamily="49" charset="0"/>
                <a:ea typeface="Calibri" pitchFamily="34" charset="0"/>
                <a:cs typeface="Courier New" pitchFamily="49" charset="0"/>
              </a:rPr>
              <a:t>Ahmet		45</a:t>
            </a:r>
          </a:p>
          <a:p>
            <a:pPr marL="0" lvl="0" indent="449263" algn="just" eaLnBrk="0" fontAlgn="base" hangingPunct="0">
              <a:spcBef>
                <a:spcPct val="0"/>
              </a:spcBef>
              <a:spcAft>
                <a:spcPct val="0"/>
              </a:spcAft>
              <a:buClrTx/>
              <a:buSzTx/>
              <a:buNone/>
            </a:pPr>
            <a:endParaRPr lang="tr-TR" sz="800" dirty="0" smtClean="0">
              <a:latin typeface="Courier New" pitchFamily="49" charset="0"/>
              <a:ea typeface="Calibri" pitchFamily="34" charset="0"/>
              <a:cs typeface="Courier New" pitchFamily="49" charset="0"/>
            </a:endParaRPr>
          </a:p>
          <a:p>
            <a:pPr marL="0" lvl="0" indent="449263" algn="just" eaLnBrk="0" fontAlgn="base" hangingPunct="0">
              <a:spcBef>
                <a:spcPct val="0"/>
              </a:spcBef>
              <a:spcAft>
                <a:spcPct val="0"/>
              </a:spcAft>
              <a:buClrTx/>
              <a:buSzTx/>
              <a:buNone/>
            </a:pPr>
            <a:endParaRPr lang="tr-TR" sz="800" dirty="0" smtClean="0">
              <a:latin typeface="Courier New" pitchFamily="49" charset="0"/>
              <a:ea typeface="Calibri" pitchFamily="34" charset="0"/>
              <a:cs typeface="Courier New" pitchFamily="49" charset="0"/>
            </a:endParaRPr>
          </a:p>
          <a:p>
            <a:pPr marL="0" lvl="0" indent="449263" algn="just" fontAlgn="base">
              <a:spcBef>
                <a:spcPct val="0"/>
              </a:spcBef>
              <a:spcAft>
                <a:spcPct val="0"/>
              </a:spcAft>
              <a:buClrTx/>
              <a:buSzTx/>
              <a:buNone/>
            </a:pPr>
            <a:r>
              <a:rPr lang="tr-TR" sz="2000" b="1" dirty="0" smtClean="0">
                <a:solidFill>
                  <a:srgbClr val="C00000"/>
                </a:solidFill>
                <a:latin typeface="Arial" pitchFamily="34" charset="0"/>
                <a:ea typeface="Calibri" pitchFamily="34" charset="0"/>
                <a:cs typeface="Arial" pitchFamily="34" charset="0"/>
              </a:rPr>
              <a:t>Örnek: </a:t>
            </a:r>
            <a:r>
              <a:rPr lang="tr-TR" sz="2000" dirty="0" smtClean="0">
                <a:solidFill>
                  <a:srgbClr val="0000FF"/>
                </a:solidFill>
                <a:latin typeface="Courier New" pitchFamily="49" charset="0"/>
                <a:ea typeface="Calibri" pitchFamily="34" charset="0"/>
                <a:cs typeface="Courier New" pitchFamily="49" charset="0"/>
              </a:rPr>
              <a:t>SELECT</a:t>
            </a:r>
            <a:r>
              <a:rPr lang="tr-TR" sz="2000" dirty="0" smtClean="0">
                <a:latin typeface="Courier New" pitchFamily="49" charset="0"/>
                <a:ea typeface="Calibri" pitchFamily="34" charset="0"/>
                <a:cs typeface="Courier New" pitchFamily="49" charset="0"/>
              </a:rPr>
              <a:t> adi</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a:t>
            </a:r>
            <a:r>
              <a:rPr lang="tr-TR" sz="2000" dirty="0" err="1" smtClean="0">
                <a:latin typeface="Courier New" pitchFamily="49" charset="0"/>
                <a:ea typeface="Calibri" pitchFamily="34" charset="0"/>
                <a:cs typeface="Courier New" pitchFamily="49" charset="0"/>
              </a:rPr>
              <a:t>soyadi</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dersi</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a:t>
            </a:r>
            <a:r>
              <a:rPr lang="tr-TR" sz="2000" dirty="0" smtClean="0">
                <a:solidFill>
                  <a:srgbClr val="FF00FF"/>
                </a:solidFill>
                <a:latin typeface="Courier New" pitchFamily="49" charset="0"/>
                <a:ea typeface="Calibri" pitchFamily="34" charset="0"/>
                <a:cs typeface="Courier New" pitchFamily="49" charset="0"/>
              </a:rPr>
              <a:t>MAX</a:t>
            </a:r>
            <a:r>
              <a:rPr lang="tr-TR" sz="2000" dirty="0" smtClean="0">
                <a:solidFill>
                  <a:srgbClr val="808080"/>
                </a:solidFill>
                <a:latin typeface="Courier New" pitchFamily="49" charset="0"/>
                <a:ea typeface="Calibri" pitchFamily="34" charset="0"/>
                <a:cs typeface="Courier New" pitchFamily="49" charset="0"/>
              </a:rPr>
              <a:t>(</a:t>
            </a:r>
            <a:r>
              <a:rPr lang="tr-TR" sz="2000" dirty="0" err="1" smtClean="0">
                <a:latin typeface="Courier New" pitchFamily="49" charset="0"/>
                <a:ea typeface="Calibri" pitchFamily="34" charset="0"/>
                <a:cs typeface="Courier New" pitchFamily="49" charset="0"/>
              </a:rPr>
              <a:t>ort</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a:t>
            </a:r>
            <a:r>
              <a:rPr lang="tr-TR" sz="2000" dirty="0" smtClean="0">
                <a:solidFill>
                  <a:srgbClr val="0000FF"/>
                </a:solidFill>
                <a:latin typeface="Courier New" pitchFamily="49" charset="0"/>
                <a:ea typeface="Calibri" pitchFamily="34" charset="0"/>
                <a:cs typeface="Courier New" pitchFamily="49" charset="0"/>
              </a:rPr>
              <a:t>FROM</a:t>
            </a:r>
            <a:r>
              <a:rPr lang="tr-TR" sz="2000" dirty="0" smtClean="0">
                <a:latin typeface="Courier New" pitchFamily="49" charset="0"/>
                <a:ea typeface="Calibri" pitchFamily="34" charset="0"/>
                <a:cs typeface="Courier New" pitchFamily="49" charset="0"/>
              </a:rPr>
              <a:t> </a:t>
            </a:r>
            <a:r>
              <a:rPr lang="tr-TR" sz="2000" dirty="0" err="1" smtClean="0">
                <a:latin typeface="Courier New" pitchFamily="49" charset="0"/>
                <a:ea typeface="Calibri" pitchFamily="34" charset="0"/>
                <a:cs typeface="Courier New" pitchFamily="49" charset="0"/>
              </a:rPr>
              <a:t>ogrenci</a:t>
            </a:r>
            <a:r>
              <a:rPr lang="tr-TR" sz="2000" dirty="0" smtClean="0">
                <a:latin typeface="Courier New" pitchFamily="49" charset="0"/>
                <a:ea typeface="Calibri" pitchFamily="34" charset="0"/>
                <a:cs typeface="Courier New" pitchFamily="49" charset="0"/>
              </a:rPr>
              <a:t> </a:t>
            </a:r>
            <a:r>
              <a:rPr lang="tr-TR" sz="2000" dirty="0" smtClean="0">
                <a:solidFill>
                  <a:srgbClr val="0000FF"/>
                </a:solidFill>
                <a:latin typeface="Courier New" pitchFamily="49" charset="0"/>
                <a:ea typeface="Calibri" pitchFamily="34" charset="0"/>
                <a:cs typeface="Courier New" pitchFamily="49" charset="0"/>
              </a:rPr>
              <a:t>GROUP</a:t>
            </a:r>
            <a:r>
              <a:rPr lang="tr-TR" sz="2000" dirty="0" smtClean="0">
                <a:latin typeface="Courier New" pitchFamily="49" charset="0"/>
                <a:ea typeface="Calibri" pitchFamily="34" charset="0"/>
                <a:cs typeface="Courier New" pitchFamily="49" charset="0"/>
              </a:rPr>
              <a:t> </a:t>
            </a:r>
            <a:r>
              <a:rPr lang="tr-TR" sz="2000" dirty="0" smtClean="0">
                <a:solidFill>
                  <a:srgbClr val="0000FF"/>
                </a:solidFill>
                <a:latin typeface="Courier New" pitchFamily="49" charset="0"/>
                <a:ea typeface="Calibri" pitchFamily="34" charset="0"/>
                <a:cs typeface="Courier New" pitchFamily="49" charset="0"/>
              </a:rPr>
              <a:t>BY</a:t>
            </a:r>
            <a:r>
              <a:rPr lang="tr-TR" sz="2000" dirty="0" smtClean="0">
                <a:latin typeface="Courier New" pitchFamily="49" charset="0"/>
                <a:ea typeface="Calibri" pitchFamily="34" charset="0"/>
                <a:cs typeface="Courier New" pitchFamily="49" charset="0"/>
              </a:rPr>
              <a:t> adi</a:t>
            </a:r>
            <a:r>
              <a:rPr lang="tr-TR" sz="2000" dirty="0" smtClean="0">
                <a:solidFill>
                  <a:srgbClr val="808080"/>
                </a:solidFill>
                <a:latin typeface="Courier New" pitchFamily="49" charset="0"/>
                <a:ea typeface="Calibri" pitchFamily="34" charset="0"/>
                <a:cs typeface="Courier New" pitchFamily="49" charset="0"/>
              </a:rPr>
              <a:t>,</a:t>
            </a:r>
            <a:r>
              <a:rPr lang="tr-TR" sz="2000" dirty="0" err="1" smtClean="0">
                <a:latin typeface="Courier New" pitchFamily="49" charset="0"/>
                <a:ea typeface="Calibri" pitchFamily="34" charset="0"/>
                <a:cs typeface="Courier New" pitchFamily="49" charset="0"/>
              </a:rPr>
              <a:t>soyadi</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dersi</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a:t>
            </a:r>
            <a:r>
              <a:rPr lang="tr-TR" sz="2000" dirty="0" smtClean="0">
                <a:latin typeface="Arial" pitchFamily="34" charset="0"/>
                <a:ea typeface="Calibri" pitchFamily="34" charset="0"/>
                <a:cs typeface="Arial" pitchFamily="34" charset="0"/>
              </a:rPr>
              <a:t>sorgusunun işlevini yazınız.</a:t>
            </a: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dirty="0" smtClean="0">
                <a:latin typeface="Arial" pitchFamily="34" charset="0"/>
                <a:ea typeface="Calibri" pitchFamily="34" charset="0"/>
                <a:cs typeface="Arial" pitchFamily="34" charset="0"/>
              </a:rPr>
              <a:t>Derslere göre en yüksek not kime ait ise, o kişiye ait verileri listeler.</a:t>
            </a: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endParaRPr lang="tr-TR" sz="2000" dirty="0" smtClean="0">
              <a:latin typeface="Arial" pitchFamily="34" charset="0"/>
              <a:cs typeface="Arial" pitchFamily="34" charset="0"/>
            </a:endParaRPr>
          </a:p>
          <a:p>
            <a:endParaRPr lang="tr-TR" sz="2000" dirty="0">
              <a:latin typeface="Arial" pitchFamily="34" charset="0"/>
              <a:cs typeface="Arial" pitchFamily="34" charset="0"/>
            </a:endParaRPr>
          </a:p>
        </p:txBody>
      </p:sp>
      <p:graphicFrame>
        <p:nvGraphicFramePr>
          <p:cNvPr id="6" name="3 İçerik Yer Tutucusu"/>
          <p:cNvGraphicFramePr>
            <a:graphicFrameLocks/>
          </p:cNvGraphicFramePr>
          <p:nvPr/>
        </p:nvGraphicFramePr>
        <p:xfrm>
          <a:off x="827584" y="764704"/>
          <a:ext cx="3508397" cy="2088230"/>
        </p:xfrm>
        <a:graphic>
          <a:graphicData uri="http://schemas.openxmlformats.org/drawingml/2006/table">
            <a:tbl>
              <a:tblPr firstRow="1">
                <a:tableStyleId>{69C7853C-536D-4A76-A0AE-DD22124D55A5}</a:tableStyleId>
              </a:tblPr>
              <a:tblGrid>
                <a:gridCol w="811848"/>
                <a:gridCol w="916344"/>
                <a:gridCol w="936104"/>
                <a:gridCol w="844101"/>
              </a:tblGrid>
              <a:tr h="417646">
                <a:tc>
                  <a:txBody>
                    <a:bodyPr/>
                    <a:lstStyle/>
                    <a:p>
                      <a:pPr algn="ctr">
                        <a:lnSpc>
                          <a:spcPct val="150000"/>
                        </a:lnSpc>
                        <a:spcBef>
                          <a:spcPts val="600"/>
                        </a:spcBef>
                        <a:spcAft>
                          <a:spcPts val="600"/>
                        </a:spcAft>
                      </a:pPr>
                      <a:r>
                        <a:rPr lang="tr-TR" sz="1600" dirty="0" err="1"/>
                        <a:t>Sc</a:t>
                      </a:r>
                      <a:r>
                        <a:rPr lang="tr-TR" sz="1600" dirty="0"/>
                        <a:t> no</a:t>
                      </a:r>
                      <a:endParaRPr lang="tr-TR" sz="1800" b="1" dirty="0">
                        <a:solidFill>
                          <a:srgbClr val="FF0000"/>
                        </a:solidFill>
                        <a:latin typeface="Arial" pitchFamily="34" charset="0"/>
                        <a:ea typeface="Calibri"/>
                        <a:cs typeface="Arial" pitchFamily="34" charset="0"/>
                      </a:endParaRPr>
                    </a:p>
                  </a:txBody>
                  <a:tcPr marL="68580" marR="68580" marT="0" marB="0"/>
                </a:tc>
                <a:tc>
                  <a:txBody>
                    <a:bodyPr/>
                    <a:lstStyle/>
                    <a:p>
                      <a:pPr algn="ctr">
                        <a:lnSpc>
                          <a:spcPct val="150000"/>
                        </a:lnSpc>
                        <a:spcBef>
                          <a:spcPts val="600"/>
                        </a:spcBef>
                        <a:spcAft>
                          <a:spcPts val="600"/>
                        </a:spcAft>
                      </a:pPr>
                      <a:r>
                        <a:rPr lang="tr-TR" sz="1600"/>
                        <a:t>Adi</a:t>
                      </a:r>
                      <a:endParaRPr lang="tr-TR" sz="1800" b="1">
                        <a:solidFill>
                          <a:srgbClr val="FF0000"/>
                        </a:solidFill>
                        <a:latin typeface="Arial" pitchFamily="34" charset="0"/>
                        <a:ea typeface="Calibri"/>
                        <a:cs typeface="Arial" pitchFamily="34" charset="0"/>
                      </a:endParaRPr>
                    </a:p>
                  </a:txBody>
                  <a:tcPr marL="68580" marR="68580" marT="0" marB="0"/>
                </a:tc>
                <a:tc>
                  <a:txBody>
                    <a:bodyPr/>
                    <a:lstStyle/>
                    <a:p>
                      <a:pPr algn="ctr">
                        <a:lnSpc>
                          <a:spcPct val="150000"/>
                        </a:lnSpc>
                        <a:spcBef>
                          <a:spcPts val="600"/>
                        </a:spcBef>
                        <a:spcAft>
                          <a:spcPts val="600"/>
                        </a:spcAft>
                      </a:pPr>
                      <a:r>
                        <a:rPr lang="tr-TR" sz="1600" dirty="0" err="1"/>
                        <a:t>Soyadi</a:t>
                      </a:r>
                      <a:endParaRPr lang="tr-TR" sz="1800" b="1" dirty="0">
                        <a:solidFill>
                          <a:srgbClr val="FF0000"/>
                        </a:solidFill>
                        <a:latin typeface="Arial" pitchFamily="34" charset="0"/>
                        <a:ea typeface="Calibri"/>
                        <a:cs typeface="Arial" pitchFamily="34" charset="0"/>
                      </a:endParaRPr>
                    </a:p>
                  </a:txBody>
                  <a:tcPr marL="68580" marR="68580" marT="0" marB="0"/>
                </a:tc>
                <a:tc>
                  <a:txBody>
                    <a:bodyPr/>
                    <a:lstStyle/>
                    <a:p>
                      <a:pPr algn="ctr">
                        <a:lnSpc>
                          <a:spcPct val="150000"/>
                        </a:lnSpc>
                        <a:spcBef>
                          <a:spcPts val="600"/>
                        </a:spcBef>
                        <a:spcAft>
                          <a:spcPts val="600"/>
                        </a:spcAft>
                      </a:pPr>
                      <a:r>
                        <a:rPr lang="tr-TR" sz="1600" dirty="0" err="1"/>
                        <a:t>Maasi</a:t>
                      </a:r>
                      <a:endParaRPr lang="tr-TR" sz="1800" b="1" dirty="0">
                        <a:solidFill>
                          <a:srgbClr val="FF0000"/>
                        </a:solidFill>
                        <a:latin typeface="Arial" pitchFamily="34" charset="0"/>
                        <a:ea typeface="Calibri"/>
                        <a:cs typeface="Arial" pitchFamily="34" charset="0"/>
                      </a:endParaRPr>
                    </a:p>
                  </a:txBody>
                  <a:tcPr marL="68580" marR="68580" marT="0" marB="0"/>
                </a:tc>
              </a:tr>
              <a:tr h="417646">
                <a:tc>
                  <a:txBody>
                    <a:bodyPr/>
                    <a:lstStyle/>
                    <a:p>
                      <a:pPr algn="ctr">
                        <a:lnSpc>
                          <a:spcPct val="150000"/>
                        </a:lnSpc>
                        <a:spcBef>
                          <a:spcPts val="600"/>
                        </a:spcBef>
                        <a:spcAft>
                          <a:spcPts val="600"/>
                        </a:spcAft>
                      </a:pPr>
                      <a:r>
                        <a:rPr lang="tr-TR" sz="1400" dirty="0"/>
                        <a:t>1</a:t>
                      </a:r>
                      <a:endParaRPr lang="tr-TR" sz="1600" dirty="0">
                        <a:latin typeface="Arial" pitchFamily="34" charset="0"/>
                        <a:ea typeface="Calibri"/>
                        <a:cs typeface="Arial" pitchFamily="34" charset="0"/>
                      </a:endParaRPr>
                    </a:p>
                  </a:txBody>
                  <a:tcPr marL="68580" marR="68580" marT="0" marB="0"/>
                </a:tc>
                <a:tc>
                  <a:txBody>
                    <a:bodyPr/>
                    <a:lstStyle/>
                    <a:p>
                      <a:pPr algn="ctr">
                        <a:lnSpc>
                          <a:spcPct val="150000"/>
                        </a:lnSpc>
                        <a:spcBef>
                          <a:spcPts val="600"/>
                        </a:spcBef>
                        <a:spcAft>
                          <a:spcPts val="600"/>
                        </a:spcAft>
                      </a:pPr>
                      <a:r>
                        <a:rPr lang="tr-TR" sz="1400"/>
                        <a:t>Murat</a:t>
                      </a:r>
                      <a:endParaRPr lang="tr-TR" sz="1600">
                        <a:latin typeface="Arial" pitchFamily="34" charset="0"/>
                        <a:ea typeface="Calibri"/>
                        <a:cs typeface="Arial" pitchFamily="34" charset="0"/>
                      </a:endParaRPr>
                    </a:p>
                  </a:txBody>
                  <a:tcPr marL="68580" marR="68580" marT="0" marB="0"/>
                </a:tc>
                <a:tc>
                  <a:txBody>
                    <a:bodyPr/>
                    <a:lstStyle/>
                    <a:p>
                      <a:pPr algn="ctr">
                        <a:lnSpc>
                          <a:spcPct val="150000"/>
                        </a:lnSpc>
                        <a:spcBef>
                          <a:spcPts val="600"/>
                        </a:spcBef>
                        <a:spcAft>
                          <a:spcPts val="600"/>
                        </a:spcAft>
                      </a:pPr>
                      <a:r>
                        <a:rPr lang="tr-TR" sz="1400"/>
                        <a:t>Kara</a:t>
                      </a:r>
                      <a:endParaRPr lang="tr-TR" sz="1600">
                        <a:latin typeface="Arial" pitchFamily="34" charset="0"/>
                        <a:ea typeface="Calibri"/>
                        <a:cs typeface="Arial" pitchFamily="34" charset="0"/>
                      </a:endParaRPr>
                    </a:p>
                  </a:txBody>
                  <a:tcPr marL="68580" marR="68580" marT="0" marB="0"/>
                </a:tc>
                <a:tc>
                  <a:txBody>
                    <a:bodyPr/>
                    <a:lstStyle/>
                    <a:p>
                      <a:pPr algn="ctr">
                        <a:lnSpc>
                          <a:spcPct val="150000"/>
                        </a:lnSpc>
                        <a:spcBef>
                          <a:spcPts val="600"/>
                        </a:spcBef>
                        <a:spcAft>
                          <a:spcPts val="600"/>
                        </a:spcAft>
                      </a:pPr>
                      <a:r>
                        <a:rPr lang="tr-TR" sz="1400"/>
                        <a:t>20</a:t>
                      </a:r>
                      <a:endParaRPr lang="tr-TR" sz="1600">
                        <a:latin typeface="Arial" pitchFamily="34" charset="0"/>
                        <a:ea typeface="Calibri"/>
                        <a:cs typeface="Arial" pitchFamily="34" charset="0"/>
                      </a:endParaRPr>
                    </a:p>
                  </a:txBody>
                  <a:tcPr marL="68580" marR="68580" marT="0" marB="0"/>
                </a:tc>
              </a:tr>
              <a:tr h="417646">
                <a:tc>
                  <a:txBody>
                    <a:bodyPr/>
                    <a:lstStyle/>
                    <a:p>
                      <a:pPr algn="ctr">
                        <a:lnSpc>
                          <a:spcPct val="150000"/>
                        </a:lnSpc>
                        <a:spcBef>
                          <a:spcPts val="600"/>
                        </a:spcBef>
                        <a:spcAft>
                          <a:spcPts val="600"/>
                        </a:spcAft>
                      </a:pPr>
                      <a:r>
                        <a:rPr lang="tr-TR" sz="1400"/>
                        <a:t>2</a:t>
                      </a:r>
                      <a:endParaRPr lang="tr-TR" sz="1600">
                        <a:latin typeface="Arial" pitchFamily="34" charset="0"/>
                        <a:ea typeface="Calibri"/>
                        <a:cs typeface="Arial" pitchFamily="34" charset="0"/>
                      </a:endParaRPr>
                    </a:p>
                  </a:txBody>
                  <a:tcPr marL="68580" marR="68580" marT="0" marB="0"/>
                </a:tc>
                <a:tc>
                  <a:txBody>
                    <a:bodyPr/>
                    <a:lstStyle/>
                    <a:p>
                      <a:pPr algn="ctr">
                        <a:lnSpc>
                          <a:spcPct val="150000"/>
                        </a:lnSpc>
                        <a:spcBef>
                          <a:spcPts val="600"/>
                        </a:spcBef>
                        <a:spcAft>
                          <a:spcPts val="600"/>
                        </a:spcAft>
                      </a:pPr>
                      <a:r>
                        <a:rPr lang="tr-TR" sz="1400"/>
                        <a:t>Murat</a:t>
                      </a:r>
                      <a:endParaRPr lang="tr-TR" sz="1600">
                        <a:latin typeface="Arial" pitchFamily="34" charset="0"/>
                        <a:ea typeface="Calibri"/>
                        <a:cs typeface="Arial" pitchFamily="34" charset="0"/>
                      </a:endParaRPr>
                    </a:p>
                  </a:txBody>
                  <a:tcPr marL="68580" marR="68580" marT="0" marB="0"/>
                </a:tc>
                <a:tc>
                  <a:txBody>
                    <a:bodyPr/>
                    <a:lstStyle/>
                    <a:p>
                      <a:pPr algn="ctr">
                        <a:lnSpc>
                          <a:spcPct val="150000"/>
                        </a:lnSpc>
                        <a:spcBef>
                          <a:spcPts val="600"/>
                        </a:spcBef>
                        <a:spcAft>
                          <a:spcPts val="600"/>
                        </a:spcAft>
                      </a:pPr>
                      <a:r>
                        <a:rPr lang="tr-TR" sz="1400"/>
                        <a:t>Kaya</a:t>
                      </a:r>
                      <a:endParaRPr lang="tr-TR" sz="1600">
                        <a:latin typeface="Arial" pitchFamily="34" charset="0"/>
                        <a:ea typeface="Calibri"/>
                        <a:cs typeface="Arial" pitchFamily="34" charset="0"/>
                      </a:endParaRPr>
                    </a:p>
                  </a:txBody>
                  <a:tcPr marL="68580" marR="68580" marT="0" marB="0"/>
                </a:tc>
                <a:tc>
                  <a:txBody>
                    <a:bodyPr/>
                    <a:lstStyle/>
                    <a:p>
                      <a:pPr algn="ctr">
                        <a:lnSpc>
                          <a:spcPct val="150000"/>
                        </a:lnSpc>
                        <a:spcBef>
                          <a:spcPts val="600"/>
                        </a:spcBef>
                        <a:spcAft>
                          <a:spcPts val="600"/>
                        </a:spcAft>
                      </a:pPr>
                      <a:r>
                        <a:rPr lang="tr-TR" sz="1400"/>
                        <a:t>15</a:t>
                      </a:r>
                      <a:endParaRPr lang="tr-TR" sz="1600">
                        <a:latin typeface="Arial" pitchFamily="34" charset="0"/>
                        <a:ea typeface="Calibri"/>
                        <a:cs typeface="Arial" pitchFamily="34" charset="0"/>
                      </a:endParaRPr>
                    </a:p>
                  </a:txBody>
                  <a:tcPr marL="68580" marR="68580" marT="0" marB="0"/>
                </a:tc>
              </a:tr>
              <a:tr h="417646">
                <a:tc>
                  <a:txBody>
                    <a:bodyPr/>
                    <a:lstStyle/>
                    <a:p>
                      <a:pPr algn="ctr">
                        <a:lnSpc>
                          <a:spcPct val="150000"/>
                        </a:lnSpc>
                        <a:spcBef>
                          <a:spcPts val="600"/>
                        </a:spcBef>
                        <a:spcAft>
                          <a:spcPts val="600"/>
                        </a:spcAft>
                      </a:pPr>
                      <a:r>
                        <a:rPr lang="tr-TR" sz="1400"/>
                        <a:t>3</a:t>
                      </a:r>
                      <a:endParaRPr lang="tr-TR" sz="1600">
                        <a:latin typeface="Arial" pitchFamily="34" charset="0"/>
                        <a:ea typeface="Calibri"/>
                        <a:cs typeface="Arial" pitchFamily="34" charset="0"/>
                      </a:endParaRPr>
                    </a:p>
                  </a:txBody>
                  <a:tcPr marL="68580" marR="68580" marT="0" marB="0"/>
                </a:tc>
                <a:tc>
                  <a:txBody>
                    <a:bodyPr/>
                    <a:lstStyle/>
                    <a:p>
                      <a:pPr algn="ctr">
                        <a:lnSpc>
                          <a:spcPct val="150000"/>
                        </a:lnSpc>
                        <a:spcBef>
                          <a:spcPts val="600"/>
                        </a:spcBef>
                        <a:spcAft>
                          <a:spcPts val="600"/>
                        </a:spcAft>
                      </a:pPr>
                      <a:r>
                        <a:rPr lang="tr-TR" sz="1400" dirty="0"/>
                        <a:t>Ahmet</a:t>
                      </a:r>
                      <a:endParaRPr lang="tr-TR" sz="1600" dirty="0">
                        <a:latin typeface="Arial" pitchFamily="34" charset="0"/>
                        <a:ea typeface="Calibri"/>
                        <a:cs typeface="Arial" pitchFamily="34" charset="0"/>
                      </a:endParaRPr>
                    </a:p>
                  </a:txBody>
                  <a:tcPr marL="68580" marR="68580" marT="0" marB="0"/>
                </a:tc>
                <a:tc>
                  <a:txBody>
                    <a:bodyPr/>
                    <a:lstStyle/>
                    <a:p>
                      <a:pPr algn="ctr">
                        <a:lnSpc>
                          <a:spcPct val="150000"/>
                        </a:lnSpc>
                        <a:spcBef>
                          <a:spcPts val="600"/>
                        </a:spcBef>
                        <a:spcAft>
                          <a:spcPts val="600"/>
                        </a:spcAft>
                      </a:pPr>
                      <a:r>
                        <a:rPr lang="tr-TR" sz="1400"/>
                        <a:t>Tanyol</a:t>
                      </a:r>
                      <a:endParaRPr lang="tr-TR" sz="1600">
                        <a:latin typeface="Arial" pitchFamily="34" charset="0"/>
                        <a:ea typeface="Calibri"/>
                        <a:cs typeface="Arial" pitchFamily="34" charset="0"/>
                      </a:endParaRPr>
                    </a:p>
                  </a:txBody>
                  <a:tcPr marL="68580" marR="68580" marT="0" marB="0"/>
                </a:tc>
                <a:tc>
                  <a:txBody>
                    <a:bodyPr/>
                    <a:lstStyle/>
                    <a:p>
                      <a:pPr algn="ctr">
                        <a:lnSpc>
                          <a:spcPct val="150000"/>
                        </a:lnSpc>
                        <a:spcBef>
                          <a:spcPts val="600"/>
                        </a:spcBef>
                        <a:spcAft>
                          <a:spcPts val="600"/>
                        </a:spcAft>
                      </a:pPr>
                      <a:r>
                        <a:rPr lang="tr-TR" sz="1400"/>
                        <a:t>20</a:t>
                      </a:r>
                      <a:endParaRPr lang="tr-TR" sz="1600">
                        <a:latin typeface="Arial" pitchFamily="34" charset="0"/>
                        <a:ea typeface="Calibri"/>
                        <a:cs typeface="Arial" pitchFamily="34" charset="0"/>
                      </a:endParaRPr>
                    </a:p>
                  </a:txBody>
                  <a:tcPr marL="68580" marR="68580" marT="0" marB="0"/>
                </a:tc>
              </a:tr>
              <a:tr h="417646">
                <a:tc>
                  <a:txBody>
                    <a:bodyPr/>
                    <a:lstStyle/>
                    <a:p>
                      <a:pPr algn="ctr">
                        <a:lnSpc>
                          <a:spcPct val="150000"/>
                        </a:lnSpc>
                        <a:spcBef>
                          <a:spcPts val="600"/>
                        </a:spcBef>
                        <a:spcAft>
                          <a:spcPts val="600"/>
                        </a:spcAft>
                      </a:pPr>
                      <a:r>
                        <a:rPr lang="tr-TR" sz="1400" dirty="0"/>
                        <a:t>4</a:t>
                      </a:r>
                      <a:endParaRPr lang="tr-TR" sz="1600" dirty="0">
                        <a:latin typeface="Arial" pitchFamily="34" charset="0"/>
                        <a:ea typeface="Calibri"/>
                        <a:cs typeface="Arial" pitchFamily="34" charset="0"/>
                      </a:endParaRPr>
                    </a:p>
                  </a:txBody>
                  <a:tcPr marL="68580" marR="68580" marT="0" marB="0"/>
                </a:tc>
                <a:tc>
                  <a:txBody>
                    <a:bodyPr/>
                    <a:lstStyle/>
                    <a:p>
                      <a:pPr algn="ctr">
                        <a:lnSpc>
                          <a:spcPct val="150000"/>
                        </a:lnSpc>
                        <a:spcBef>
                          <a:spcPts val="600"/>
                        </a:spcBef>
                        <a:spcAft>
                          <a:spcPts val="600"/>
                        </a:spcAft>
                      </a:pPr>
                      <a:r>
                        <a:rPr lang="tr-TR" sz="1400" dirty="0"/>
                        <a:t>Ahmet</a:t>
                      </a:r>
                      <a:endParaRPr lang="tr-TR" sz="1600" dirty="0">
                        <a:latin typeface="Arial" pitchFamily="34" charset="0"/>
                        <a:ea typeface="Calibri"/>
                        <a:cs typeface="Arial" pitchFamily="34" charset="0"/>
                      </a:endParaRPr>
                    </a:p>
                  </a:txBody>
                  <a:tcPr marL="68580" marR="68580" marT="0" marB="0"/>
                </a:tc>
                <a:tc>
                  <a:txBody>
                    <a:bodyPr/>
                    <a:lstStyle/>
                    <a:p>
                      <a:pPr algn="ctr">
                        <a:lnSpc>
                          <a:spcPct val="150000"/>
                        </a:lnSpc>
                        <a:spcBef>
                          <a:spcPts val="600"/>
                        </a:spcBef>
                        <a:spcAft>
                          <a:spcPts val="600"/>
                        </a:spcAft>
                      </a:pPr>
                      <a:r>
                        <a:rPr lang="tr-TR" sz="1400" dirty="0"/>
                        <a:t>Ekinci</a:t>
                      </a:r>
                      <a:endParaRPr lang="tr-TR" sz="1600" dirty="0">
                        <a:latin typeface="Arial" pitchFamily="34" charset="0"/>
                        <a:ea typeface="Calibri"/>
                        <a:cs typeface="Arial" pitchFamily="34" charset="0"/>
                      </a:endParaRPr>
                    </a:p>
                  </a:txBody>
                  <a:tcPr marL="68580" marR="68580" marT="0" marB="0"/>
                </a:tc>
                <a:tc>
                  <a:txBody>
                    <a:bodyPr/>
                    <a:lstStyle/>
                    <a:p>
                      <a:pPr algn="ctr">
                        <a:lnSpc>
                          <a:spcPct val="150000"/>
                        </a:lnSpc>
                        <a:spcBef>
                          <a:spcPts val="600"/>
                        </a:spcBef>
                        <a:spcAft>
                          <a:spcPts val="600"/>
                        </a:spcAft>
                      </a:pPr>
                      <a:r>
                        <a:rPr lang="tr-TR" sz="1400" dirty="0"/>
                        <a:t>25</a:t>
                      </a:r>
                      <a:endParaRPr lang="tr-TR" sz="1600" dirty="0">
                        <a:latin typeface="Arial" pitchFamily="34" charset="0"/>
                        <a:ea typeface="Calibri"/>
                        <a:cs typeface="Arial" pitchFamily="34" charset="0"/>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251520" y="332656"/>
            <a:ext cx="8640960" cy="6264696"/>
          </a:xfrm>
          <a:solidFill>
            <a:schemeClr val="bg1"/>
          </a:solidFill>
        </p:spPr>
        <p:txBody>
          <a:bodyPr>
            <a:normAutofit/>
          </a:bodyPr>
          <a:lstStyle/>
          <a:p>
            <a:endParaRPr lang="tr-TR" sz="2000" dirty="0" smtClean="0"/>
          </a:p>
          <a:p>
            <a:pPr lvl="8"/>
            <a:r>
              <a:rPr lang="tr-TR" sz="700" dirty="0" smtClean="0"/>
              <a:t>  </a:t>
            </a:r>
            <a:endParaRPr lang="tr-TR" sz="2000" dirty="0" smtClean="0">
              <a:latin typeface="Arial" pitchFamily="34" charset="0"/>
              <a:cs typeface="Arial" pitchFamily="34" charset="0"/>
            </a:endParaRPr>
          </a:p>
          <a:p>
            <a:pPr marL="0" lvl="0" indent="0" algn="just" fontAlgn="base">
              <a:spcBef>
                <a:spcPct val="0"/>
              </a:spcBef>
              <a:spcAft>
                <a:spcPct val="0"/>
              </a:spcAft>
              <a:buClrTx/>
              <a:buSzTx/>
              <a:buNone/>
            </a:pPr>
            <a:r>
              <a:rPr lang="tr-TR" sz="2000" dirty="0" smtClean="0">
                <a:latin typeface="Arial" pitchFamily="34" charset="0"/>
                <a:cs typeface="Arial" pitchFamily="34" charset="0"/>
              </a:rPr>
              <a:t>		C          </a:t>
            </a:r>
            <a:r>
              <a:rPr lang="tr-TR" sz="2000" dirty="0" smtClean="0">
                <a:solidFill>
                  <a:srgbClr val="C00000"/>
                </a:solidFill>
                <a:latin typeface="Arial" pitchFamily="34" charset="0"/>
                <a:cs typeface="Arial" pitchFamily="34" charset="0"/>
              </a:rPr>
              <a:t> </a:t>
            </a:r>
            <a:r>
              <a:rPr lang="tr-TR" sz="2000" b="1" dirty="0" smtClean="0">
                <a:solidFill>
                  <a:srgbClr val="C00000"/>
                </a:solidFill>
                <a:latin typeface="Arial" pitchFamily="34" charset="0"/>
                <a:ea typeface="Calibri" pitchFamily="34" charset="0"/>
                <a:cs typeface="Arial" pitchFamily="34" charset="0"/>
              </a:rPr>
              <a:t>Örnek: </a:t>
            </a:r>
            <a:endParaRPr lang="tr-TR" sz="2000" dirty="0" smtClean="0">
              <a:solidFill>
                <a:srgbClr val="C00000"/>
              </a:solidFill>
              <a:latin typeface="Arial" pitchFamily="34" charset="0"/>
              <a:cs typeface="Arial" pitchFamily="34" charset="0"/>
            </a:endParaRPr>
          </a:p>
          <a:p>
            <a:pPr marL="0" lvl="0" indent="0" algn="just" eaLnBrk="0" fontAlgn="base" hangingPunct="0">
              <a:spcBef>
                <a:spcPct val="0"/>
              </a:spcBef>
              <a:spcAft>
                <a:spcPct val="0"/>
              </a:spcAft>
              <a:buClrTx/>
              <a:buSzTx/>
              <a:buNone/>
            </a:pPr>
            <a:r>
              <a:rPr lang="tr-TR" sz="2000" dirty="0" smtClean="0">
                <a:latin typeface="Arial" pitchFamily="34" charset="0"/>
                <a:ea typeface="Calibri" pitchFamily="34" charset="0"/>
                <a:cs typeface="Arial" pitchFamily="34" charset="0"/>
              </a:rPr>
              <a:t>			Yandaki notlar tablosuna göre erkekler ve 				bayanların not ortalamasını veren sorgu ve çıktısı 			nasıl olur, yazınız.</a:t>
            </a:r>
            <a:endParaRPr lang="tr-TR" sz="2000" dirty="0" smtClean="0">
              <a:latin typeface="Arial" pitchFamily="34" charset="0"/>
              <a:cs typeface="Arial" pitchFamily="34" charset="0"/>
            </a:endParaRPr>
          </a:p>
          <a:p>
            <a:pPr marL="0" lvl="0" indent="0" algn="just" eaLnBrk="0" fontAlgn="base" hangingPunct="0">
              <a:spcBef>
                <a:spcPct val="0"/>
              </a:spcBef>
              <a:spcAft>
                <a:spcPct val="0"/>
              </a:spcAft>
              <a:buClrTx/>
              <a:buSzTx/>
              <a:buNone/>
            </a:pPr>
            <a:r>
              <a:rPr lang="tr-TR" sz="2000" dirty="0" smtClean="0">
                <a:solidFill>
                  <a:srgbClr val="0000FF"/>
                </a:solidFill>
                <a:latin typeface="Arial" pitchFamily="34" charset="0"/>
                <a:ea typeface="Calibri" pitchFamily="34" charset="0"/>
                <a:cs typeface="Arial" pitchFamily="34" charset="0"/>
              </a:rPr>
              <a:t>		</a:t>
            </a:r>
            <a:r>
              <a:rPr lang="tr-TR" sz="2000" dirty="0" smtClean="0">
                <a:solidFill>
                  <a:srgbClr val="0000FF"/>
                </a:solidFill>
                <a:latin typeface="Courier New" pitchFamily="49" charset="0"/>
                <a:ea typeface="Calibri" pitchFamily="34" charset="0"/>
                <a:cs typeface="Courier New" pitchFamily="49" charset="0"/>
              </a:rPr>
              <a:t>	SELECT</a:t>
            </a:r>
            <a:r>
              <a:rPr lang="tr-TR" sz="2000" dirty="0" smtClean="0">
                <a:latin typeface="Courier New" pitchFamily="49" charset="0"/>
                <a:ea typeface="Calibri" pitchFamily="34" charset="0"/>
                <a:cs typeface="Courier New" pitchFamily="49" charset="0"/>
              </a:rPr>
              <a:t> cinsiyet</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a:t>
            </a:r>
            <a:r>
              <a:rPr lang="tr-TR" sz="2000" dirty="0" smtClean="0">
                <a:solidFill>
                  <a:srgbClr val="FF00FF"/>
                </a:solidFill>
                <a:latin typeface="Courier New" pitchFamily="49" charset="0"/>
                <a:ea typeface="Calibri" pitchFamily="34" charset="0"/>
                <a:cs typeface="Courier New" pitchFamily="49" charset="0"/>
              </a:rPr>
              <a:t>AVG</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notu</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a:t>
            </a:r>
            <a:r>
              <a:rPr lang="tr-TR" sz="2000" dirty="0" smtClean="0">
                <a:solidFill>
                  <a:srgbClr val="0000FF"/>
                </a:solidFill>
                <a:latin typeface="Courier New" pitchFamily="49" charset="0"/>
                <a:ea typeface="Calibri" pitchFamily="34" charset="0"/>
                <a:cs typeface="Courier New" pitchFamily="49" charset="0"/>
              </a:rPr>
              <a:t>FROM</a:t>
            </a:r>
            <a:r>
              <a:rPr lang="tr-TR" sz="2000" dirty="0" smtClean="0">
                <a:latin typeface="Courier New" pitchFamily="49" charset="0"/>
                <a:ea typeface="Calibri" pitchFamily="34" charset="0"/>
                <a:cs typeface="Courier New" pitchFamily="49" charset="0"/>
              </a:rPr>
              <a:t> 				notlar </a:t>
            </a:r>
            <a:r>
              <a:rPr lang="tr-TR" sz="2000" dirty="0" smtClean="0">
                <a:solidFill>
                  <a:srgbClr val="0000FF"/>
                </a:solidFill>
                <a:latin typeface="Courier New" pitchFamily="49" charset="0"/>
                <a:ea typeface="Calibri" pitchFamily="34" charset="0"/>
                <a:cs typeface="Courier New" pitchFamily="49" charset="0"/>
              </a:rPr>
              <a:t>GROUP</a:t>
            </a:r>
            <a:r>
              <a:rPr lang="tr-TR" sz="2000" dirty="0" smtClean="0">
                <a:latin typeface="Courier New" pitchFamily="49" charset="0"/>
                <a:ea typeface="Calibri" pitchFamily="34" charset="0"/>
                <a:cs typeface="Courier New" pitchFamily="49" charset="0"/>
              </a:rPr>
              <a:t> </a:t>
            </a:r>
            <a:r>
              <a:rPr lang="tr-TR" sz="2000" dirty="0" smtClean="0">
                <a:solidFill>
                  <a:srgbClr val="0000FF"/>
                </a:solidFill>
                <a:latin typeface="Courier New" pitchFamily="49" charset="0"/>
                <a:ea typeface="Calibri" pitchFamily="34" charset="0"/>
                <a:cs typeface="Courier New" pitchFamily="49" charset="0"/>
              </a:rPr>
              <a:t>BY</a:t>
            </a:r>
            <a:r>
              <a:rPr lang="tr-TR" sz="2000" dirty="0" smtClean="0">
                <a:latin typeface="Courier New" pitchFamily="49" charset="0"/>
                <a:ea typeface="Calibri" pitchFamily="34" charset="0"/>
                <a:cs typeface="Courier New" pitchFamily="49" charset="0"/>
              </a:rPr>
              <a:t> cinsiyet</a:t>
            </a:r>
            <a:r>
              <a:rPr lang="tr-TR" sz="2000" dirty="0" smtClean="0">
                <a:solidFill>
                  <a:srgbClr val="808080"/>
                </a:solidFill>
                <a:latin typeface="Courier New" pitchFamily="49" charset="0"/>
                <a:ea typeface="Calibri" pitchFamily="34" charset="0"/>
                <a:cs typeface="Courier New" pitchFamily="49" charset="0"/>
              </a:rPr>
              <a:t>;</a:t>
            </a:r>
          </a:p>
          <a:p>
            <a:pPr marL="0" lvl="0" indent="0" algn="just" eaLnBrk="0" fontAlgn="base" hangingPunct="0">
              <a:spcBef>
                <a:spcPct val="0"/>
              </a:spcBef>
              <a:spcAft>
                <a:spcPct val="0"/>
              </a:spcAft>
              <a:buClrTx/>
              <a:buSzTx/>
              <a:buNone/>
            </a:pPr>
            <a:r>
              <a:rPr lang="tr-TR" sz="2000" dirty="0" smtClean="0">
                <a:solidFill>
                  <a:srgbClr val="808080"/>
                </a:solidFill>
                <a:latin typeface="Courier New" pitchFamily="49" charset="0"/>
                <a:cs typeface="Courier New" pitchFamily="49" charset="0"/>
              </a:rPr>
              <a:t>			</a:t>
            </a:r>
            <a:r>
              <a:rPr lang="tr-TR" sz="2000" dirty="0" smtClean="0">
                <a:solidFill>
                  <a:schemeClr val="tx1">
                    <a:lumMod val="95000"/>
                    <a:lumOff val="5000"/>
                  </a:schemeClr>
                </a:solidFill>
                <a:latin typeface="Arial" pitchFamily="34" charset="0"/>
                <a:cs typeface="Arial" pitchFamily="34" charset="0"/>
              </a:rPr>
              <a:t>Cinsiyeti</a:t>
            </a:r>
          </a:p>
          <a:p>
            <a:pPr marL="0" lvl="0" indent="0" algn="just" eaLnBrk="0" fontAlgn="base" hangingPunct="0">
              <a:spcBef>
                <a:spcPct val="0"/>
              </a:spcBef>
              <a:spcAft>
                <a:spcPct val="0"/>
              </a:spcAft>
              <a:buClrTx/>
              <a:buSzTx/>
              <a:buNone/>
            </a:pPr>
            <a:r>
              <a:rPr lang="tr-TR" sz="2000" dirty="0" smtClean="0">
                <a:latin typeface="Arial" pitchFamily="34" charset="0"/>
                <a:ea typeface="Calibri" pitchFamily="34" charset="0"/>
                <a:cs typeface="Arial" pitchFamily="34" charset="0"/>
              </a:rPr>
              <a:t>			 --------		--------</a:t>
            </a:r>
            <a:endParaRPr lang="tr-TR" sz="2000" dirty="0" smtClean="0">
              <a:latin typeface="Arial" pitchFamily="34" charset="0"/>
              <a:cs typeface="Arial" pitchFamily="34" charset="0"/>
            </a:endParaRPr>
          </a:p>
          <a:p>
            <a:pPr marL="0" lvl="0" indent="0" algn="just" eaLnBrk="0" fontAlgn="base" hangingPunct="0">
              <a:spcBef>
                <a:spcPct val="0"/>
              </a:spcBef>
              <a:spcAft>
                <a:spcPct val="0"/>
              </a:spcAft>
              <a:buClrTx/>
              <a:buSzTx/>
              <a:buNone/>
            </a:pPr>
            <a:r>
              <a:rPr lang="tr-TR" sz="2000" dirty="0" smtClean="0">
                <a:latin typeface="Arial" pitchFamily="34" charset="0"/>
                <a:ea typeface="Calibri" pitchFamily="34" charset="0"/>
                <a:cs typeface="Arial" pitchFamily="34" charset="0"/>
              </a:rPr>
              <a:t>			   1		57,5</a:t>
            </a:r>
            <a:endParaRPr lang="tr-TR" sz="2000" dirty="0" smtClean="0">
              <a:latin typeface="Arial" pitchFamily="34" charset="0"/>
              <a:cs typeface="Arial" pitchFamily="34" charset="0"/>
            </a:endParaRPr>
          </a:p>
          <a:p>
            <a:pPr marL="0" lvl="0" indent="0" algn="just" eaLnBrk="0" fontAlgn="base" hangingPunct="0">
              <a:spcBef>
                <a:spcPct val="0"/>
              </a:spcBef>
              <a:spcAft>
                <a:spcPct val="0"/>
              </a:spcAft>
              <a:buClrTx/>
              <a:buSzTx/>
              <a:buNone/>
            </a:pPr>
            <a:r>
              <a:rPr lang="tr-TR" sz="2000" dirty="0" smtClean="0">
                <a:latin typeface="Arial" pitchFamily="34" charset="0"/>
                <a:ea typeface="Calibri" pitchFamily="34" charset="0"/>
                <a:cs typeface="Arial" pitchFamily="34" charset="0"/>
              </a:rPr>
              <a:t>			   0		63,33</a:t>
            </a:r>
            <a:endParaRPr lang="tr-TR" sz="2000" dirty="0" smtClean="0">
              <a:latin typeface="Arial" pitchFamily="34" charset="0"/>
              <a:cs typeface="Arial" pitchFamily="34" charset="0"/>
            </a:endParaRPr>
          </a:p>
          <a:p>
            <a:pPr lvl="8"/>
            <a:endParaRPr lang="tr-TR" sz="700" dirty="0"/>
          </a:p>
        </p:txBody>
      </p:sp>
      <p:graphicFrame>
        <p:nvGraphicFramePr>
          <p:cNvPr id="5" name="3 İçerik Yer Tutucusu"/>
          <p:cNvGraphicFramePr>
            <a:graphicFrameLocks/>
          </p:cNvGraphicFramePr>
          <p:nvPr/>
        </p:nvGraphicFramePr>
        <p:xfrm>
          <a:off x="611560" y="836712"/>
          <a:ext cx="2251394" cy="3096342"/>
        </p:xfrm>
        <a:graphic>
          <a:graphicData uri="http://schemas.openxmlformats.org/drawingml/2006/table">
            <a:tbl>
              <a:tblPr>
                <a:tableStyleId>{35758FB7-9AC5-4552-8A53-C91805E547FA}</a:tableStyleId>
              </a:tblPr>
              <a:tblGrid>
                <a:gridCol w="748348"/>
                <a:gridCol w="619804"/>
                <a:gridCol w="883242"/>
              </a:tblGrid>
              <a:tr h="387811">
                <a:tc>
                  <a:txBody>
                    <a:bodyPr/>
                    <a:lstStyle/>
                    <a:p>
                      <a:pPr algn="just">
                        <a:lnSpc>
                          <a:spcPct val="150000"/>
                        </a:lnSpc>
                        <a:spcBef>
                          <a:spcPts val="600"/>
                        </a:spcBef>
                        <a:spcAft>
                          <a:spcPts val="600"/>
                        </a:spcAft>
                      </a:pPr>
                      <a:r>
                        <a:rPr lang="tr-TR" sz="1400" b="1" dirty="0">
                          <a:solidFill>
                            <a:srgbClr val="002060"/>
                          </a:solidFill>
                          <a:effectLst>
                            <a:outerShdw blurRad="38100" dist="38100" dir="2700000" algn="tl">
                              <a:srgbClr val="000000">
                                <a:alpha val="43137"/>
                              </a:srgbClr>
                            </a:outerShdw>
                          </a:effectLst>
                          <a:latin typeface="Arial" pitchFamily="34" charset="0"/>
                          <a:cs typeface="Arial" pitchFamily="34" charset="0"/>
                        </a:rPr>
                        <a:t>Bol no</a:t>
                      </a:r>
                      <a:endParaRPr lang="tr-TR" sz="1600" b="1" dirty="0">
                        <a:solidFill>
                          <a:srgbClr val="002060"/>
                        </a:solidFill>
                        <a:effectLst>
                          <a:outerShdw blurRad="38100" dist="38100" dir="2700000" algn="tl">
                            <a:srgbClr val="000000">
                              <a:alpha val="43137"/>
                            </a:srgbClr>
                          </a:outerShdw>
                        </a:effectLst>
                        <a:latin typeface="Arial" pitchFamily="34" charset="0"/>
                        <a:ea typeface="Calibri"/>
                        <a:cs typeface="Arial" pitchFamily="34" charset="0"/>
                      </a:endParaRPr>
                    </a:p>
                  </a:txBody>
                  <a:tcPr marL="68580" marR="68580" marT="0" marB="0"/>
                </a:tc>
                <a:tc>
                  <a:txBody>
                    <a:bodyPr/>
                    <a:lstStyle/>
                    <a:p>
                      <a:pPr algn="just">
                        <a:lnSpc>
                          <a:spcPct val="150000"/>
                        </a:lnSpc>
                        <a:spcBef>
                          <a:spcPts val="600"/>
                        </a:spcBef>
                        <a:spcAft>
                          <a:spcPts val="600"/>
                        </a:spcAft>
                      </a:pPr>
                      <a:r>
                        <a:rPr lang="tr-TR" sz="1400" b="1">
                          <a:solidFill>
                            <a:srgbClr val="002060"/>
                          </a:solidFill>
                          <a:effectLst>
                            <a:outerShdw blurRad="38100" dist="38100" dir="2700000" algn="tl">
                              <a:srgbClr val="000000">
                                <a:alpha val="43137"/>
                              </a:srgbClr>
                            </a:outerShdw>
                          </a:effectLst>
                          <a:latin typeface="Arial" pitchFamily="34" charset="0"/>
                          <a:cs typeface="Arial" pitchFamily="34" charset="0"/>
                        </a:rPr>
                        <a:t>Notu</a:t>
                      </a:r>
                      <a:endParaRPr lang="tr-TR" sz="1600" b="1">
                        <a:solidFill>
                          <a:srgbClr val="002060"/>
                        </a:solidFill>
                        <a:effectLst>
                          <a:outerShdw blurRad="38100" dist="38100" dir="2700000" algn="tl">
                            <a:srgbClr val="000000">
                              <a:alpha val="43137"/>
                            </a:srgbClr>
                          </a:outerShdw>
                        </a:effectLst>
                        <a:latin typeface="Arial" pitchFamily="34" charset="0"/>
                        <a:ea typeface="Calibri"/>
                        <a:cs typeface="Arial" pitchFamily="34" charset="0"/>
                      </a:endParaRPr>
                    </a:p>
                  </a:txBody>
                  <a:tcPr marL="68580" marR="68580" marT="0" marB="0"/>
                </a:tc>
                <a:tc>
                  <a:txBody>
                    <a:bodyPr/>
                    <a:lstStyle/>
                    <a:p>
                      <a:pPr algn="just">
                        <a:lnSpc>
                          <a:spcPct val="150000"/>
                        </a:lnSpc>
                        <a:spcBef>
                          <a:spcPts val="600"/>
                        </a:spcBef>
                        <a:spcAft>
                          <a:spcPts val="600"/>
                        </a:spcAft>
                      </a:pPr>
                      <a:r>
                        <a:rPr lang="tr-TR" sz="1400" b="1" dirty="0">
                          <a:solidFill>
                            <a:srgbClr val="002060"/>
                          </a:solidFill>
                          <a:effectLst>
                            <a:outerShdw blurRad="38100" dist="38100" dir="2700000" algn="tl">
                              <a:srgbClr val="000000">
                                <a:alpha val="43137"/>
                              </a:srgbClr>
                            </a:outerShdw>
                          </a:effectLst>
                          <a:latin typeface="Arial" pitchFamily="34" charset="0"/>
                          <a:cs typeface="Arial" pitchFamily="34" charset="0"/>
                        </a:rPr>
                        <a:t>Cinsiyeti</a:t>
                      </a:r>
                      <a:endParaRPr lang="tr-TR" sz="1600" b="1" dirty="0">
                        <a:solidFill>
                          <a:srgbClr val="002060"/>
                        </a:solidFill>
                        <a:effectLst>
                          <a:outerShdw blurRad="38100" dist="38100" dir="2700000" algn="tl">
                            <a:srgbClr val="000000">
                              <a:alpha val="43137"/>
                            </a:srgbClr>
                          </a:outerShdw>
                        </a:effectLst>
                        <a:latin typeface="Arial" pitchFamily="34" charset="0"/>
                        <a:ea typeface="Calibri"/>
                        <a:cs typeface="Arial" pitchFamily="34" charset="0"/>
                      </a:endParaRPr>
                    </a:p>
                  </a:txBody>
                  <a:tcPr marL="68580" marR="68580" marT="0" marB="0"/>
                </a:tc>
              </a:tr>
              <a:tr h="386933">
                <a:tc>
                  <a:txBody>
                    <a:bodyPr/>
                    <a:lstStyle/>
                    <a:p>
                      <a:pPr algn="ctr">
                        <a:lnSpc>
                          <a:spcPct val="150000"/>
                        </a:lnSpc>
                        <a:spcBef>
                          <a:spcPts val="600"/>
                        </a:spcBef>
                        <a:spcAft>
                          <a:spcPts val="600"/>
                        </a:spcAft>
                      </a:pPr>
                      <a:r>
                        <a:rPr lang="tr-TR" sz="1400"/>
                        <a:t>531</a:t>
                      </a:r>
                      <a:endParaRPr lang="tr-TR" sz="1600">
                        <a:latin typeface="Arial" pitchFamily="34" charset="0"/>
                        <a:ea typeface="Calibri"/>
                        <a:cs typeface="Arial" pitchFamily="34" charset="0"/>
                      </a:endParaRPr>
                    </a:p>
                  </a:txBody>
                  <a:tcPr marL="68580" marR="68580" marT="0" marB="0"/>
                </a:tc>
                <a:tc>
                  <a:txBody>
                    <a:bodyPr/>
                    <a:lstStyle/>
                    <a:p>
                      <a:pPr algn="ctr">
                        <a:lnSpc>
                          <a:spcPct val="150000"/>
                        </a:lnSpc>
                        <a:spcBef>
                          <a:spcPts val="600"/>
                        </a:spcBef>
                        <a:spcAft>
                          <a:spcPts val="600"/>
                        </a:spcAft>
                      </a:pPr>
                      <a:r>
                        <a:rPr lang="tr-TR" sz="1400"/>
                        <a:t>60</a:t>
                      </a:r>
                      <a:endParaRPr lang="tr-TR" sz="1600">
                        <a:latin typeface="Arial" pitchFamily="34" charset="0"/>
                        <a:ea typeface="Calibri"/>
                        <a:cs typeface="Arial" pitchFamily="34" charset="0"/>
                      </a:endParaRPr>
                    </a:p>
                  </a:txBody>
                  <a:tcPr marL="68580" marR="68580" marT="0" marB="0"/>
                </a:tc>
                <a:tc>
                  <a:txBody>
                    <a:bodyPr/>
                    <a:lstStyle/>
                    <a:p>
                      <a:pPr algn="ctr">
                        <a:lnSpc>
                          <a:spcPct val="150000"/>
                        </a:lnSpc>
                        <a:spcBef>
                          <a:spcPts val="600"/>
                        </a:spcBef>
                        <a:spcAft>
                          <a:spcPts val="600"/>
                        </a:spcAft>
                      </a:pPr>
                      <a:r>
                        <a:rPr lang="tr-TR" sz="1400" dirty="0"/>
                        <a:t>1</a:t>
                      </a:r>
                      <a:endParaRPr lang="tr-TR" sz="1600" dirty="0">
                        <a:latin typeface="Arial" pitchFamily="34" charset="0"/>
                        <a:ea typeface="Calibri"/>
                        <a:cs typeface="Arial" pitchFamily="34" charset="0"/>
                      </a:endParaRPr>
                    </a:p>
                  </a:txBody>
                  <a:tcPr marL="68580" marR="68580" marT="0" marB="0"/>
                </a:tc>
              </a:tr>
              <a:tr h="386933">
                <a:tc>
                  <a:txBody>
                    <a:bodyPr/>
                    <a:lstStyle/>
                    <a:p>
                      <a:pPr algn="ctr">
                        <a:lnSpc>
                          <a:spcPct val="150000"/>
                        </a:lnSpc>
                        <a:spcBef>
                          <a:spcPts val="600"/>
                        </a:spcBef>
                        <a:spcAft>
                          <a:spcPts val="600"/>
                        </a:spcAft>
                      </a:pPr>
                      <a:r>
                        <a:rPr lang="tr-TR" sz="1400"/>
                        <a:t>531</a:t>
                      </a:r>
                      <a:endParaRPr lang="tr-TR" sz="1600">
                        <a:latin typeface="Arial" pitchFamily="34" charset="0"/>
                        <a:ea typeface="Calibri"/>
                        <a:cs typeface="Arial" pitchFamily="34" charset="0"/>
                      </a:endParaRPr>
                    </a:p>
                  </a:txBody>
                  <a:tcPr marL="68580" marR="68580" marT="0" marB="0"/>
                </a:tc>
                <a:tc>
                  <a:txBody>
                    <a:bodyPr/>
                    <a:lstStyle/>
                    <a:p>
                      <a:pPr algn="ctr">
                        <a:lnSpc>
                          <a:spcPct val="150000"/>
                        </a:lnSpc>
                        <a:spcBef>
                          <a:spcPts val="600"/>
                        </a:spcBef>
                        <a:spcAft>
                          <a:spcPts val="600"/>
                        </a:spcAft>
                      </a:pPr>
                      <a:r>
                        <a:rPr lang="tr-TR" sz="1400"/>
                        <a:t>50</a:t>
                      </a:r>
                      <a:endParaRPr lang="tr-TR" sz="1600">
                        <a:latin typeface="Arial" pitchFamily="34" charset="0"/>
                        <a:ea typeface="Calibri"/>
                        <a:cs typeface="Arial" pitchFamily="34" charset="0"/>
                      </a:endParaRPr>
                    </a:p>
                  </a:txBody>
                  <a:tcPr marL="68580" marR="68580" marT="0" marB="0"/>
                </a:tc>
                <a:tc>
                  <a:txBody>
                    <a:bodyPr/>
                    <a:lstStyle/>
                    <a:p>
                      <a:pPr algn="ctr">
                        <a:lnSpc>
                          <a:spcPct val="150000"/>
                        </a:lnSpc>
                        <a:spcBef>
                          <a:spcPts val="600"/>
                        </a:spcBef>
                        <a:spcAft>
                          <a:spcPts val="600"/>
                        </a:spcAft>
                      </a:pPr>
                      <a:r>
                        <a:rPr lang="tr-TR" sz="1400"/>
                        <a:t>1</a:t>
                      </a:r>
                      <a:endParaRPr lang="tr-TR" sz="1600">
                        <a:latin typeface="Arial" pitchFamily="34" charset="0"/>
                        <a:ea typeface="Calibri"/>
                        <a:cs typeface="Arial" pitchFamily="34" charset="0"/>
                      </a:endParaRPr>
                    </a:p>
                  </a:txBody>
                  <a:tcPr marL="68580" marR="68580" marT="0" marB="0"/>
                </a:tc>
              </a:tr>
              <a:tr h="386933">
                <a:tc>
                  <a:txBody>
                    <a:bodyPr/>
                    <a:lstStyle/>
                    <a:p>
                      <a:pPr algn="ctr">
                        <a:lnSpc>
                          <a:spcPct val="150000"/>
                        </a:lnSpc>
                        <a:spcBef>
                          <a:spcPts val="600"/>
                        </a:spcBef>
                        <a:spcAft>
                          <a:spcPts val="600"/>
                        </a:spcAft>
                      </a:pPr>
                      <a:r>
                        <a:rPr lang="tr-TR" sz="1400"/>
                        <a:t>532</a:t>
                      </a:r>
                      <a:endParaRPr lang="tr-TR" sz="1600">
                        <a:latin typeface="Arial" pitchFamily="34" charset="0"/>
                        <a:ea typeface="Calibri"/>
                        <a:cs typeface="Arial" pitchFamily="34" charset="0"/>
                      </a:endParaRPr>
                    </a:p>
                  </a:txBody>
                  <a:tcPr marL="68580" marR="68580" marT="0" marB="0"/>
                </a:tc>
                <a:tc>
                  <a:txBody>
                    <a:bodyPr/>
                    <a:lstStyle/>
                    <a:p>
                      <a:pPr algn="ctr">
                        <a:lnSpc>
                          <a:spcPct val="150000"/>
                        </a:lnSpc>
                        <a:spcBef>
                          <a:spcPts val="600"/>
                        </a:spcBef>
                        <a:spcAft>
                          <a:spcPts val="600"/>
                        </a:spcAft>
                      </a:pPr>
                      <a:r>
                        <a:rPr lang="tr-TR" sz="1400"/>
                        <a:t>55</a:t>
                      </a:r>
                      <a:endParaRPr lang="tr-TR" sz="1600">
                        <a:latin typeface="Arial" pitchFamily="34" charset="0"/>
                        <a:ea typeface="Calibri"/>
                        <a:cs typeface="Arial" pitchFamily="34" charset="0"/>
                      </a:endParaRPr>
                    </a:p>
                  </a:txBody>
                  <a:tcPr marL="68580" marR="68580" marT="0" marB="0"/>
                </a:tc>
                <a:tc>
                  <a:txBody>
                    <a:bodyPr/>
                    <a:lstStyle/>
                    <a:p>
                      <a:pPr algn="ctr">
                        <a:lnSpc>
                          <a:spcPct val="150000"/>
                        </a:lnSpc>
                        <a:spcBef>
                          <a:spcPts val="600"/>
                        </a:spcBef>
                        <a:spcAft>
                          <a:spcPts val="600"/>
                        </a:spcAft>
                      </a:pPr>
                      <a:r>
                        <a:rPr lang="tr-TR" sz="1400"/>
                        <a:t>0</a:t>
                      </a:r>
                      <a:endParaRPr lang="tr-TR" sz="1600">
                        <a:latin typeface="Arial" pitchFamily="34" charset="0"/>
                        <a:ea typeface="Calibri"/>
                        <a:cs typeface="Arial" pitchFamily="34" charset="0"/>
                      </a:endParaRPr>
                    </a:p>
                  </a:txBody>
                  <a:tcPr marL="68580" marR="68580" marT="0" marB="0"/>
                </a:tc>
              </a:tr>
              <a:tr h="386933">
                <a:tc>
                  <a:txBody>
                    <a:bodyPr/>
                    <a:lstStyle/>
                    <a:p>
                      <a:pPr algn="ctr">
                        <a:lnSpc>
                          <a:spcPct val="150000"/>
                        </a:lnSpc>
                        <a:spcBef>
                          <a:spcPts val="600"/>
                        </a:spcBef>
                        <a:spcAft>
                          <a:spcPts val="600"/>
                        </a:spcAft>
                      </a:pPr>
                      <a:r>
                        <a:rPr lang="tr-TR" sz="1400"/>
                        <a:t>532</a:t>
                      </a:r>
                      <a:endParaRPr lang="tr-TR" sz="1600">
                        <a:latin typeface="Arial" pitchFamily="34" charset="0"/>
                        <a:ea typeface="Calibri"/>
                        <a:cs typeface="Arial" pitchFamily="34" charset="0"/>
                      </a:endParaRPr>
                    </a:p>
                  </a:txBody>
                  <a:tcPr marL="68580" marR="68580" marT="0" marB="0"/>
                </a:tc>
                <a:tc>
                  <a:txBody>
                    <a:bodyPr/>
                    <a:lstStyle/>
                    <a:p>
                      <a:pPr algn="ctr">
                        <a:lnSpc>
                          <a:spcPct val="150000"/>
                        </a:lnSpc>
                        <a:spcBef>
                          <a:spcPts val="600"/>
                        </a:spcBef>
                        <a:spcAft>
                          <a:spcPts val="600"/>
                        </a:spcAft>
                      </a:pPr>
                      <a:r>
                        <a:rPr lang="tr-TR" sz="1400"/>
                        <a:t>70</a:t>
                      </a:r>
                      <a:endParaRPr lang="tr-TR" sz="1600">
                        <a:latin typeface="Arial" pitchFamily="34" charset="0"/>
                        <a:ea typeface="Calibri"/>
                        <a:cs typeface="Arial" pitchFamily="34" charset="0"/>
                      </a:endParaRPr>
                    </a:p>
                  </a:txBody>
                  <a:tcPr marL="68580" marR="68580" marT="0" marB="0"/>
                </a:tc>
                <a:tc>
                  <a:txBody>
                    <a:bodyPr/>
                    <a:lstStyle/>
                    <a:p>
                      <a:pPr algn="ctr">
                        <a:lnSpc>
                          <a:spcPct val="150000"/>
                        </a:lnSpc>
                        <a:spcBef>
                          <a:spcPts val="600"/>
                        </a:spcBef>
                        <a:spcAft>
                          <a:spcPts val="600"/>
                        </a:spcAft>
                      </a:pPr>
                      <a:r>
                        <a:rPr lang="tr-TR" sz="1400"/>
                        <a:t>1</a:t>
                      </a:r>
                      <a:endParaRPr lang="tr-TR" sz="1600">
                        <a:latin typeface="Arial" pitchFamily="34" charset="0"/>
                        <a:ea typeface="Calibri"/>
                        <a:cs typeface="Arial" pitchFamily="34" charset="0"/>
                      </a:endParaRPr>
                    </a:p>
                  </a:txBody>
                  <a:tcPr marL="68580" marR="68580" marT="0" marB="0"/>
                </a:tc>
              </a:tr>
              <a:tr h="386933">
                <a:tc>
                  <a:txBody>
                    <a:bodyPr/>
                    <a:lstStyle/>
                    <a:p>
                      <a:pPr algn="ctr">
                        <a:lnSpc>
                          <a:spcPct val="150000"/>
                        </a:lnSpc>
                        <a:spcBef>
                          <a:spcPts val="600"/>
                        </a:spcBef>
                        <a:spcAft>
                          <a:spcPts val="600"/>
                        </a:spcAft>
                      </a:pPr>
                      <a:r>
                        <a:rPr lang="tr-TR" sz="1400"/>
                        <a:t>533</a:t>
                      </a:r>
                      <a:endParaRPr lang="tr-TR" sz="1600">
                        <a:latin typeface="Arial" pitchFamily="34" charset="0"/>
                        <a:ea typeface="Calibri"/>
                        <a:cs typeface="Arial" pitchFamily="34" charset="0"/>
                      </a:endParaRPr>
                    </a:p>
                  </a:txBody>
                  <a:tcPr marL="68580" marR="68580" marT="0" marB="0"/>
                </a:tc>
                <a:tc>
                  <a:txBody>
                    <a:bodyPr/>
                    <a:lstStyle/>
                    <a:p>
                      <a:pPr algn="ctr">
                        <a:lnSpc>
                          <a:spcPct val="150000"/>
                        </a:lnSpc>
                        <a:spcBef>
                          <a:spcPts val="600"/>
                        </a:spcBef>
                        <a:spcAft>
                          <a:spcPts val="600"/>
                        </a:spcAft>
                      </a:pPr>
                      <a:r>
                        <a:rPr lang="tr-TR" sz="1400" dirty="0"/>
                        <a:t>90</a:t>
                      </a:r>
                      <a:endParaRPr lang="tr-TR" sz="1600" dirty="0">
                        <a:latin typeface="Arial" pitchFamily="34" charset="0"/>
                        <a:ea typeface="Calibri"/>
                        <a:cs typeface="Arial" pitchFamily="34" charset="0"/>
                      </a:endParaRPr>
                    </a:p>
                  </a:txBody>
                  <a:tcPr marL="68580" marR="68580" marT="0" marB="0"/>
                </a:tc>
                <a:tc>
                  <a:txBody>
                    <a:bodyPr/>
                    <a:lstStyle/>
                    <a:p>
                      <a:pPr algn="ctr">
                        <a:lnSpc>
                          <a:spcPct val="150000"/>
                        </a:lnSpc>
                        <a:spcBef>
                          <a:spcPts val="600"/>
                        </a:spcBef>
                        <a:spcAft>
                          <a:spcPts val="600"/>
                        </a:spcAft>
                      </a:pPr>
                      <a:r>
                        <a:rPr lang="tr-TR" sz="1400"/>
                        <a:t>0</a:t>
                      </a:r>
                      <a:endParaRPr lang="tr-TR" sz="1600">
                        <a:latin typeface="Arial" pitchFamily="34" charset="0"/>
                        <a:ea typeface="Calibri"/>
                        <a:cs typeface="Arial" pitchFamily="34" charset="0"/>
                      </a:endParaRPr>
                    </a:p>
                  </a:txBody>
                  <a:tcPr marL="68580" marR="68580" marT="0" marB="0"/>
                </a:tc>
              </a:tr>
              <a:tr h="386933">
                <a:tc>
                  <a:txBody>
                    <a:bodyPr/>
                    <a:lstStyle/>
                    <a:p>
                      <a:pPr algn="ctr">
                        <a:lnSpc>
                          <a:spcPct val="150000"/>
                        </a:lnSpc>
                        <a:spcBef>
                          <a:spcPts val="600"/>
                        </a:spcBef>
                        <a:spcAft>
                          <a:spcPts val="600"/>
                        </a:spcAft>
                      </a:pPr>
                      <a:r>
                        <a:rPr lang="tr-TR" sz="1400"/>
                        <a:t>531</a:t>
                      </a:r>
                      <a:endParaRPr lang="tr-TR" sz="1600">
                        <a:latin typeface="Arial" pitchFamily="34" charset="0"/>
                        <a:ea typeface="Calibri"/>
                        <a:cs typeface="Arial" pitchFamily="34" charset="0"/>
                      </a:endParaRPr>
                    </a:p>
                  </a:txBody>
                  <a:tcPr marL="68580" marR="68580" marT="0" marB="0"/>
                </a:tc>
                <a:tc>
                  <a:txBody>
                    <a:bodyPr/>
                    <a:lstStyle/>
                    <a:p>
                      <a:pPr algn="ctr">
                        <a:lnSpc>
                          <a:spcPct val="150000"/>
                        </a:lnSpc>
                        <a:spcBef>
                          <a:spcPts val="600"/>
                        </a:spcBef>
                        <a:spcAft>
                          <a:spcPts val="600"/>
                        </a:spcAft>
                      </a:pPr>
                      <a:r>
                        <a:rPr lang="tr-TR" sz="1400"/>
                        <a:t>45</a:t>
                      </a:r>
                      <a:endParaRPr lang="tr-TR" sz="1600">
                        <a:latin typeface="Arial" pitchFamily="34" charset="0"/>
                        <a:ea typeface="Calibri"/>
                        <a:cs typeface="Arial" pitchFamily="34" charset="0"/>
                      </a:endParaRPr>
                    </a:p>
                  </a:txBody>
                  <a:tcPr marL="68580" marR="68580" marT="0" marB="0"/>
                </a:tc>
                <a:tc>
                  <a:txBody>
                    <a:bodyPr/>
                    <a:lstStyle/>
                    <a:p>
                      <a:pPr algn="ctr">
                        <a:lnSpc>
                          <a:spcPct val="150000"/>
                        </a:lnSpc>
                        <a:spcBef>
                          <a:spcPts val="600"/>
                        </a:spcBef>
                        <a:spcAft>
                          <a:spcPts val="600"/>
                        </a:spcAft>
                      </a:pPr>
                      <a:r>
                        <a:rPr lang="tr-TR" sz="1400"/>
                        <a:t>0</a:t>
                      </a:r>
                      <a:endParaRPr lang="tr-TR" sz="1600">
                        <a:latin typeface="Arial" pitchFamily="34" charset="0"/>
                        <a:ea typeface="Calibri"/>
                        <a:cs typeface="Arial" pitchFamily="34" charset="0"/>
                      </a:endParaRPr>
                    </a:p>
                  </a:txBody>
                  <a:tcPr marL="68580" marR="68580" marT="0" marB="0"/>
                </a:tc>
              </a:tr>
              <a:tr h="386933">
                <a:tc>
                  <a:txBody>
                    <a:bodyPr/>
                    <a:lstStyle/>
                    <a:p>
                      <a:pPr algn="ctr">
                        <a:lnSpc>
                          <a:spcPct val="150000"/>
                        </a:lnSpc>
                        <a:spcBef>
                          <a:spcPts val="600"/>
                        </a:spcBef>
                        <a:spcAft>
                          <a:spcPts val="600"/>
                        </a:spcAft>
                      </a:pPr>
                      <a:r>
                        <a:rPr lang="tr-TR" sz="1400"/>
                        <a:t>531</a:t>
                      </a:r>
                      <a:endParaRPr lang="tr-TR" sz="1600">
                        <a:latin typeface="Arial" pitchFamily="34" charset="0"/>
                        <a:ea typeface="Calibri"/>
                        <a:cs typeface="Arial" pitchFamily="34" charset="0"/>
                      </a:endParaRPr>
                    </a:p>
                  </a:txBody>
                  <a:tcPr marL="68580" marR="68580" marT="0" marB="0"/>
                </a:tc>
                <a:tc>
                  <a:txBody>
                    <a:bodyPr/>
                    <a:lstStyle/>
                    <a:p>
                      <a:pPr algn="ctr">
                        <a:lnSpc>
                          <a:spcPct val="150000"/>
                        </a:lnSpc>
                        <a:spcBef>
                          <a:spcPts val="600"/>
                        </a:spcBef>
                        <a:spcAft>
                          <a:spcPts val="600"/>
                        </a:spcAft>
                      </a:pPr>
                      <a:r>
                        <a:rPr lang="tr-TR" sz="1400" dirty="0"/>
                        <a:t>50</a:t>
                      </a:r>
                      <a:endParaRPr lang="tr-TR" sz="1600" dirty="0">
                        <a:latin typeface="Arial" pitchFamily="34" charset="0"/>
                        <a:ea typeface="Calibri"/>
                        <a:cs typeface="Arial" pitchFamily="34" charset="0"/>
                      </a:endParaRPr>
                    </a:p>
                  </a:txBody>
                  <a:tcPr marL="68580" marR="68580" marT="0" marB="0"/>
                </a:tc>
                <a:tc>
                  <a:txBody>
                    <a:bodyPr/>
                    <a:lstStyle/>
                    <a:p>
                      <a:pPr algn="ctr">
                        <a:lnSpc>
                          <a:spcPct val="150000"/>
                        </a:lnSpc>
                        <a:spcBef>
                          <a:spcPts val="600"/>
                        </a:spcBef>
                        <a:spcAft>
                          <a:spcPts val="600"/>
                        </a:spcAft>
                      </a:pPr>
                      <a:r>
                        <a:rPr lang="tr-TR" sz="1400" dirty="0"/>
                        <a:t>1</a:t>
                      </a:r>
                      <a:endParaRPr lang="tr-TR" sz="1600" dirty="0">
                        <a:latin typeface="Arial" pitchFamily="34" charset="0"/>
                        <a:ea typeface="Calibri"/>
                        <a:cs typeface="Arial" pitchFamily="34" charset="0"/>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251520" y="332656"/>
            <a:ext cx="8640960" cy="6264696"/>
          </a:xfrm>
          <a:solidFill>
            <a:schemeClr val="bg1"/>
          </a:solidFill>
        </p:spPr>
        <p:txBody>
          <a:bodyPr>
            <a:normAutofit/>
          </a:bodyPr>
          <a:lstStyle/>
          <a:p>
            <a:pPr marL="0" lvl="0" indent="0" algn="just" fontAlgn="base">
              <a:spcBef>
                <a:spcPct val="0"/>
              </a:spcBef>
              <a:spcAft>
                <a:spcPct val="0"/>
              </a:spcAft>
              <a:buClrTx/>
              <a:buSzTx/>
              <a:buNone/>
            </a:pPr>
            <a:r>
              <a:rPr lang="tr-TR" sz="2000" dirty="0" smtClean="0">
                <a:latin typeface="Arial" pitchFamily="34" charset="0"/>
                <a:ea typeface="Calibri" pitchFamily="34" charset="0"/>
                <a:cs typeface="Arial" pitchFamily="34" charset="0"/>
              </a:rPr>
              <a:t>Her bölümdeki erkek ve bayanların not ortalamalarını bulmak istersek sorgumuz aşağıdaki gibi olur.</a:t>
            </a:r>
            <a:endParaRPr lang="tr-TR" sz="2000" dirty="0" smtClean="0">
              <a:latin typeface="Arial" pitchFamily="34" charset="0"/>
              <a:cs typeface="Arial" pitchFamily="34" charset="0"/>
            </a:endParaRPr>
          </a:p>
          <a:p>
            <a:pPr marL="0" lvl="0" indent="0" algn="just" eaLnBrk="0" fontAlgn="base" hangingPunct="0">
              <a:spcBef>
                <a:spcPct val="0"/>
              </a:spcBef>
              <a:spcAft>
                <a:spcPct val="0"/>
              </a:spcAft>
              <a:buClrTx/>
              <a:buSzTx/>
              <a:buNone/>
            </a:pPr>
            <a:r>
              <a:rPr lang="tr-TR" sz="2000" dirty="0" smtClean="0">
                <a:solidFill>
                  <a:srgbClr val="0000FF"/>
                </a:solidFill>
                <a:latin typeface="Courier New" pitchFamily="49" charset="0"/>
                <a:ea typeface="Calibri" pitchFamily="34" charset="0"/>
                <a:cs typeface="Courier New" pitchFamily="49" charset="0"/>
              </a:rPr>
              <a:t>SELECT</a:t>
            </a:r>
            <a:r>
              <a:rPr lang="tr-TR" sz="2000" dirty="0" smtClean="0">
                <a:latin typeface="Courier New" pitchFamily="49" charset="0"/>
                <a:ea typeface="Calibri" pitchFamily="34" charset="0"/>
                <a:cs typeface="Courier New" pitchFamily="49" charset="0"/>
              </a:rPr>
              <a:t> bol_no</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cinsiyet</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a:t>
            </a:r>
            <a:r>
              <a:rPr lang="tr-TR" sz="2000" dirty="0" smtClean="0">
                <a:solidFill>
                  <a:srgbClr val="FF00FF"/>
                </a:solidFill>
                <a:latin typeface="Courier New" pitchFamily="49" charset="0"/>
                <a:ea typeface="Calibri" pitchFamily="34" charset="0"/>
                <a:cs typeface="Courier New" pitchFamily="49" charset="0"/>
              </a:rPr>
              <a:t>AVG</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notu</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a:t>
            </a:r>
            <a:r>
              <a:rPr lang="tr-TR" sz="2000" dirty="0" smtClean="0">
                <a:solidFill>
                  <a:srgbClr val="0000FF"/>
                </a:solidFill>
                <a:latin typeface="Courier New" pitchFamily="49" charset="0"/>
                <a:ea typeface="Calibri" pitchFamily="34" charset="0"/>
                <a:cs typeface="Courier New" pitchFamily="49" charset="0"/>
              </a:rPr>
              <a:t>FROM</a:t>
            </a:r>
            <a:r>
              <a:rPr lang="tr-TR" sz="2000" dirty="0" smtClean="0">
                <a:latin typeface="Courier New" pitchFamily="49" charset="0"/>
                <a:ea typeface="Calibri" pitchFamily="34" charset="0"/>
                <a:cs typeface="Courier New" pitchFamily="49" charset="0"/>
              </a:rPr>
              <a:t> notlar </a:t>
            </a:r>
            <a:r>
              <a:rPr lang="tr-TR" sz="2000" dirty="0" smtClean="0">
                <a:solidFill>
                  <a:srgbClr val="0000FF"/>
                </a:solidFill>
                <a:latin typeface="Courier New" pitchFamily="49" charset="0"/>
                <a:ea typeface="Calibri" pitchFamily="34" charset="0"/>
                <a:cs typeface="Courier New" pitchFamily="49" charset="0"/>
              </a:rPr>
              <a:t>GROUP</a:t>
            </a:r>
            <a:r>
              <a:rPr lang="tr-TR" sz="2000" dirty="0" smtClean="0">
                <a:latin typeface="Courier New" pitchFamily="49" charset="0"/>
                <a:ea typeface="Calibri" pitchFamily="34" charset="0"/>
                <a:cs typeface="Courier New" pitchFamily="49" charset="0"/>
              </a:rPr>
              <a:t> </a:t>
            </a:r>
            <a:r>
              <a:rPr lang="tr-TR" sz="2000" dirty="0" smtClean="0">
                <a:solidFill>
                  <a:srgbClr val="0000FF"/>
                </a:solidFill>
                <a:latin typeface="Courier New" pitchFamily="49" charset="0"/>
                <a:ea typeface="Calibri" pitchFamily="34" charset="0"/>
                <a:cs typeface="Courier New" pitchFamily="49" charset="0"/>
              </a:rPr>
              <a:t>BY</a:t>
            </a:r>
            <a:r>
              <a:rPr lang="tr-TR" sz="2000" dirty="0" smtClean="0">
                <a:latin typeface="Courier New" pitchFamily="49" charset="0"/>
                <a:ea typeface="Calibri" pitchFamily="34" charset="0"/>
                <a:cs typeface="Courier New" pitchFamily="49" charset="0"/>
              </a:rPr>
              <a:t> </a:t>
            </a:r>
            <a:r>
              <a:rPr lang="tr-TR" sz="2000" dirty="0" err="1" smtClean="0">
                <a:latin typeface="Courier New" pitchFamily="49" charset="0"/>
                <a:ea typeface="Calibri" pitchFamily="34" charset="0"/>
                <a:cs typeface="Courier New" pitchFamily="49" charset="0"/>
              </a:rPr>
              <a:t>cinsyet</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bol_no</a:t>
            </a:r>
            <a:r>
              <a:rPr lang="tr-TR" sz="2000" dirty="0" smtClean="0">
                <a:solidFill>
                  <a:srgbClr val="808080"/>
                </a:solidFill>
                <a:latin typeface="Courier New" pitchFamily="49" charset="0"/>
                <a:ea typeface="Calibri" pitchFamily="34" charset="0"/>
                <a:cs typeface="Courier New" pitchFamily="49" charset="0"/>
              </a:rPr>
              <a:t>;</a:t>
            </a:r>
            <a:endParaRPr lang="tr-TR" sz="2000" dirty="0" smtClean="0">
              <a:latin typeface="Arial" pitchFamily="34" charset="0"/>
              <a:cs typeface="Arial" pitchFamily="34" charset="0"/>
            </a:endParaRPr>
          </a:p>
          <a:p>
            <a:pPr marL="0" lvl="0" indent="0" algn="just" eaLnBrk="0" fontAlgn="base" hangingPunct="0">
              <a:spcBef>
                <a:spcPct val="0"/>
              </a:spcBef>
              <a:spcAft>
                <a:spcPct val="0"/>
              </a:spcAft>
              <a:buClrTx/>
              <a:buSzTx/>
              <a:buNone/>
            </a:pPr>
            <a:r>
              <a:rPr lang="tr-TR" sz="2000" dirty="0" smtClean="0">
                <a:latin typeface="Arial" pitchFamily="34" charset="0"/>
                <a:ea typeface="Calibri" pitchFamily="34" charset="0"/>
                <a:cs typeface="Arial" pitchFamily="34" charset="0"/>
              </a:rPr>
              <a:t>Her bölümde notu en yüksek olan kişinin notunu veren sorgu ve çıktısı aşağıdaki gibi olur.</a:t>
            </a:r>
            <a:endParaRPr lang="tr-TR" sz="2000" dirty="0" smtClean="0">
              <a:latin typeface="Arial" pitchFamily="34" charset="0"/>
              <a:cs typeface="Arial" pitchFamily="34" charset="0"/>
            </a:endParaRPr>
          </a:p>
          <a:p>
            <a:pPr marL="0" lvl="0" indent="0" algn="just" eaLnBrk="0" fontAlgn="base" hangingPunct="0">
              <a:spcBef>
                <a:spcPct val="0"/>
              </a:spcBef>
              <a:spcAft>
                <a:spcPct val="0"/>
              </a:spcAft>
              <a:buClrTx/>
              <a:buSzTx/>
              <a:buNone/>
            </a:pPr>
            <a:r>
              <a:rPr lang="tr-TR" sz="2000" dirty="0" smtClean="0">
                <a:solidFill>
                  <a:srgbClr val="0000FF"/>
                </a:solidFill>
                <a:latin typeface="Courier New" pitchFamily="49" charset="0"/>
                <a:ea typeface="Calibri" pitchFamily="34" charset="0"/>
                <a:cs typeface="Courier New" pitchFamily="49" charset="0"/>
              </a:rPr>
              <a:t>SELECT</a:t>
            </a:r>
            <a:r>
              <a:rPr lang="tr-TR" sz="2000" dirty="0" smtClean="0">
                <a:latin typeface="Courier New" pitchFamily="49" charset="0"/>
                <a:ea typeface="Calibri" pitchFamily="34" charset="0"/>
                <a:cs typeface="Courier New" pitchFamily="49" charset="0"/>
              </a:rPr>
              <a:t> bol_no</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a:t>
            </a:r>
            <a:r>
              <a:rPr lang="tr-TR" sz="2000" dirty="0" smtClean="0">
                <a:solidFill>
                  <a:srgbClr val="FF00FF"/>
                </a:solidFill>
                <a:latin typeface="Courier New" pitchFamily="49" charset="0"/>
                <a:ea typeface="Calibri" pitchFamily="34" charset="0"/>
                <a:cs typeface="Courier New" pitchFamily="49" charset="0"/>
              </a:rPr>
              <a:t>MAX</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notu</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a:t>
            </a:r>
            <a:r>
              <a:rPr lang="tr-TR" sz="2000" dirty="0" smtClean="0">
                <a:solidFill>
                  <a:srgbClr val="0000FF"/>
                </a:solidFill>
                <a:latin typeface="Courier New" pitchFamily="49" charset="0"/>
                <a:ea typeface="Calibri" pitchFamily="34" charset="0"/>
                <a:cs typeface="Courier New" pitchFamily="49" charset="0"/>
              </a:rPr>
              <a:t>FROM</a:t>
            </a:r>
            <a:r>
              <a:rPr lang="tr-TR" sz="2000" dirty="0" smtClean="0">
                <a:latin typeface="Courier New" pitchFamily="49" charset="0"/>
                <a:ea typeface="Calibri" pitchFamily="34" charset="0"/>
                <a:cs typeface="Courier New" pitchFamily="49" charset="0"/>
              </a:rPr>
              <a:t> notlar </a:t>
            </a:r>
            <a:r>
              <a:rPr lang="tr-TR" sz="2000" dirty="0" smtClean="0">
                <a:solidFill>
                  <a:srgbClr val="0000FF"/>
                </a:solidFill>
                <a:latin typeface="Courier New" pitchFamily="49" charset="0"/>
                <a:ea typeface="Calibri" pitchFamily="34" charset="0"/>
                <a:cs typeface="Courier New" pitchFamily="49" charset="0"/>
              </a:rPr>
              <a:t>GROUP</a:t>
            </a:r>
            <a:r>
              <a:rPr lang="tr-TR" sz="2000" dirty="0" smtClean="0">
                <a:latin typeface="Courier New" pitchFamily="49" charset="0"/>
                <a:ea typeface="Calibri" pitchFamily="34" charset="0"/>
                <a:cs typeface="Courier New" pitchFamily="49" charset="0"/>
              </a:rPr>
              <a:t> </a:t>
            </a:r>
            <a:r>
              <a:rPr lang="tr-TR" sz="2000" dirty="0" smtClean="0">
                <a:solidFill>
                  <a:srgbClr val="0000FF"/>
                </a:solidFill>
                <a:latin typeface="Courier New" pitchFamily="49" charset="0"/>
                <a:ea typeface="Calibri" pitchFamily="34" charset="0"/>
                <a:cs typeface="Courier New" pitchFamily="49" charset="0"/>
              </a:rPr>
              <a:t>BY</a:t>
            </a:r>
            <a:r>
              <a:rPr lang="tr-TR" sz="2000" dirty="0" smtClean="0">
                <a:latin typeface="Courier New" pitchFamily="49" charset="0"/>
                <a:ea typeface="Calibri" pitchFamily="34" charset="0"/>
                <a:cs typeface="Courier New" pitchFamily="49" charset="0"/>
              </a:rPr>
              <a:t> bol_no</a:t>
            </a:r>
            <a:r>
              <a:rPr lang="tr-TR" sz="2000" dirty="0" smtClean="0">
                <a:solidFill>
                  <a:srgbClr val="808080"/>
                </a:solidFill>
                <a:latin typeface="Courier New" pitchFamily="49" charset="0"/>
                <a:ea typeface="Calibri" pitchFamily="34" charset="0"/>
                <a:cs typeface="Courier New" pitchFamily="49" charset="0"/>
              </a:rPr>
              <a:t>;</a:t>
            </a:r>
            <a:endParaRPr lang="tr-TR" sz="2000" dirty="0" smtClean="0">
              <a:latin typeface="Arial" pitchFamily="34" charset="0"/>
              <a:cs typeface="Arial" pitchFamily="34" charset="0"/>
            </a:endParaRPr>
          </a:p>
          <a:p>
            <a:pPr marL="0" lvl="0" indent="0" algn="just" eaLnBrk="0" fontAlgn="base" hangingPunct="0">
              <a:spcBef>
                <a:spcPct val="0"/>
              </a:spcBef>
              <a:spcAft>
                <a:spcPct val="0"/>
              </a:spcAft>
              <a:buClrTx/>
              <a:buSzTx/>
              <a:buNone/>
            </a:pPr>
            <a:r>
              <a:rPr lang="tr-TR" sz="2000" dirty="0" smtClean="0">
                <a:latin typeface="Arial" pitchFamily="34" charset="0"/>
                <a:ea typeface="Calibri" pitchFamily="34" charset="0"/>
                <a:cs typeface="Arial" pitchFamily="34" charset="0"/>
              </a:rPr>
              <a:t>	</a:t>
            </a:r>
            <a:r>
              <a:rPr lang="tr-TR" sz="1800" dirty="0" smtClean="0">
                <a:latin typeface="Arial" pitchFamily="34" charset="0"/>
                <a:ea typeface="Calibri" pitchFamily="34" charset="0"/>
                <a:cs typeface="Arial" pitchFamily="34" charset="0"/>
              </a:rPr>
              <a:t>bol_no	</a:t>
            </a:r>
            <a:endParaRPr lang="tr-TR" sz="1800" dirty="0" smtClean="0">
              <a:latin typeface="Arial" pitchFamily="34" charset="0"/>
              <a:cs typeface="Arial" pitchFamily="34" charset="0"/>
            </a:endParaRPr>
          </a:p>
          <a:p>
            <a:pPr marL="0" lvl="0" indent="0" algn="just" eaLnBrk="0" fontAlgn="base" hangingPunct="0">
              <a:spcBef>
                <a:spcPct val="0"/>
              </a:spcBef>
              <a:spcAft>
                <a:spcPct val="0"/>
              </a:spcAft>
              <a:buClrTx/>
              <a:buSzTx/>
              <a:buNone/>
            </a:pPr>
            <a:r>
              <a:rPr lang="tr-TR" sz="1800" dirty="0" smtClean="0">
                <a:latin typeface="Arial" pitchFamily="34" charset="0"/>
                <a:ea typeface="Calibri" pitchFamily="34" charset="0"/>
                <a:cs typeface="Arial" pitchFamily="34" charset="0"/>
              </a:rPr>
              <a:t>	--------	          --------</a:t>
            </a:r>
            <a:endParaRPr lang="tr-TR" sz="1800" dirty="0" smtClean="0">
              <a:latin typeface="Arial" pitchFamily="34" charset="0"/>
              <a:cs typeface="Arial" pitchFamily="34" charset="0"/>
            </a:endParaRPr>
          </a:p>
          <a:p>
            <a:pPr marL="0" lvl="0" indent="0" algn="just" eaLnBrk="0" fontAlgn="base" hangingPunct="0">
              <a:spcBef>
                <a:spcPct val="0"/>
              </a:spcBef>
              <a:spcAft>
                <a:spcPct val="0"/>
              </a:spcAft>
              <a:buClrTx/>
              <a:buSzTx/>
              <a:buNone/>
            </a:pPr>
            <a:r>
              <a:rPr lang="tr-TR" sz="1800" dirty="0" smtClean="0">
                <a:latin typeface="Arial" pitchFamily="34" charset="0"/>
                <a:ea typeface="Calibri" pitchFamily="34" charset="0"/>
                <a:cs typeface="Arial" pitchFamily="34" charset="0"/>
              </a:rPr>
              <a:t>	531		60</a:t>
            </a:r>
            <a:endParaRPr lang="tr-TR" sz="1800" dirty="0" smtClean="0">
              <a:latin typeface="Arial" pitchFamily="34" charset="0"/>
              <a:cs typeface="Arial" pitchFamily="34" charset="0"/>
            </a:endParaRPr>
          </a:p>
          <a:p>
            <a:pPr marL="0" lvl="0" indent="0" algn="just" eaLnBrk="0" fontAlgn="base" hangingPunct="0">
              <a:spcBef>
                <a:spcPct val="0"/>
              </a:spcBef>
              <a:spcAft>
                <a:spcPct val="0"/>
              </a:spcAft>
              <a:buClrTx/>
              <a:buSzTx/>
              <a:buNone/>
            </a:pPr>
            <a:r>
              <a:rPr lang="tr-TR" sz="1800" dirty="0" smtClean="0">
                <a:latin typeface="Arial" pitchFamily="34" charset="0"/>
                <a:ea typeface="Calibri" pitchFamily="34" charset="0"/>
                <a:cs typeface="Arial" pitchFamily="34" charset="0"/>
              </a:rPr>
              <a:t>	532		70</a:t>
            </a:r>
            <a:endParaRPr lang="tr-TR" sz="1800" dirty="0" smtClean="0">
              <a:latin typeface="Arial" pitchFamily="34" charset="0"/>
              <a:cs typeface="Arial" pitchFamily="34" charset="0"/>
            </a:endParaRPr>
          </a:p>
          <a:p>
            <a:pPr marL="0" lvl="0" indent="0" algn="just" eaLnBrk="0" fontAlgn="base" hangingPunct="0">
              <a:spcBef>
                <a:spcPct val="0"/>
              </a:spcBef>
              <a:spcAft>
                <a:spcPct val="0"/>
              </a:spcAft>
              <a:buClrTx/>
              <a:buSzTx/>
              <a:buNone/>
            </a:pPr>
            <a:r>
              <a:rPr lang="tr-TR" sz="1800" dirty="0" smtClean="0">
                <a:latin typeface="Arial" pitchFamily="34" charset="0"/>
                <a:ea typeface="Calibri" pitchFamily="34" charset="0"/>
                <a:cs typeface="Arial" pitchFamily="34" charset="0"/>
              </a:rPr>
              <a:t>	533		90</a:t>
            </a:r>
            <a:endParaRPr lang="tr-TR" sz="1800" dirty="0" smtClean="0">
              <a:latin typeface="Arial" pitchFamily="34" charset="0"/>
              <a:cs typeface="Arial" pitchFamily="34" charset="0"/>
            </a:endParaRPr>
          </a:p>
          <a:p>
            <a:endParaRPr lang="tr-TR" sz="2000" dirty="0"/>
          </a:p>
        </p:txBody>
      </p:sp>
      <p:sp>
        <p:nvSpPr>
          <p:cNvPr id="6" name="5 Dikdörtgen"/>
          <p:cNvSpPr/>
          <p:nvPr/>
        </p:nvSpPr>
        <p:spPr>
          <a:xfrm>
            <a:off x="251520" y="3933056"/>
            <a:ext cx="5184576" cy="3170099"/>
          </a:xfrm>
          <a:prstGeom prst="rect">
            <a:avLst/>
          </a:prstGeom>
        </p:spPr>
        <p:txBody>
          <a:bodyPr wrap="square">
            <a:spAutoFit/>
          </a:bodyPr>
          <a:lstStyle/>
          <a:p>
            <a:pPr lvl="0" indent="449263" fontAlgn="base">
              <a:spcBef>
                <a:spcPct val="0"/>
              </a:spcBef>
              <a:spcAft>
                <a:spcPct val="0"/>
              </a:spcAft>
            </a:pPr>
            <a:r>
              <a:rPr lang="tr-TR" sz="2000" b="1" dirty="0" smtClean="0">
                <a:solidFill>
                  <a:srgbClr val="C00000"/>
                </a:solidFill>
                <a:latin typeface="Arial" pitchFamily="34" charset="0"/>
                <a:ea typeface="Calibri" pitchFamily="34" charset="0"/>
                <a:cs typeface="Arial" pitchFamily="34" charset="0"/>
              </a:rPr>
              <a:t>Örnek: </a:t>
            </a:r>
            <a:r>
              <a:rPr lang="tr-TR" sz="2000" dirty="0" smtClean="0">
                <a:latin typeface="Arial" pitchFamily="34" charset="0"/>
                <a:ea typeface="Calibri" pitchFamily="34" charset="0"/>
                <a:cs typeface="Arial" pitchFamily="34" charset="0"/>
              </a:rPr>
              <a:t>Her bölümdeki bayanların notları ortalamasını bulan sorguyu ve çıktıyı yazınız.(Okul Projesi)</a:t>
            </a:r>
            <a:r>
              <a:rPr lang="tr-TR" sz="2000" dirty="0" smtClean="0">
                <a:latin typeface="Arial" pitchFamily="34" charset="0"/>
                <a:cs typeface="Arial" pitchFamily="34" charset="0"/>
              </a:rPr>
              <a:t>                        </a:t>
            </a:r>
            <a:r>
              <a:rPr lang="tr-TR" sz="2000" dirty="0" err="1" smtClean="0">
                <a:solidFill>
                  <a:srgbClr val="0000FF"/>
                </a:solidFill>
                <a:latin typeface="Courier New" pitchFamily="49" charset="0"/>
                <a:ea typeface="Calibri" pitchFamily="34" charset="0"/>
                <a:cs typeface="Courier New" pitchFamily="49" charset="0"/>
              </a:rPr>
              <a:t>select</a:t>
            </a:r>
            <a:r>
              <a:rPr lang="tr-TR" sz="2000" dirty="0" smtClean="0">
                <a:latin typeface="Courier New" pitchFamily="49" charset="0"/>
                <a:ea typeface="Calibri" pitchFamily="34" charset="0"/>
                <a:cs typeface="Courier New" pitchFamily="49" charset="0"/>
              </a:rPr>
              <a:t> op_kod</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solidFill>
                  <a:srgbClr val="FF00FF"/>
                </a:solidFill>
                <a:latin typeface="Courier New" pitchFamily="49" charset="0"/>
                <a:ea typeface="Calibri" pitchFamily="34" charset="0"/>
                <a:cs typeface="Courier New" pitchFamily="49" charset="0"/>
              </a:rPr>
              <a:t>AVG</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vize</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solidFill>
                  <a:srgbClr val="FF00FF"/>
                </a:solidFill>
                <a:latin typeface="Courier New" pitchFamily="49" charset="0"/>
                <a:ea typeface="Calibri" pitchFamily="34" charset="0"/>
                <a:cs typeface="Courier New" pitchFamily="49" charset="0"/>
              </a:rPr>
              <a:t>AVG</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final</a:t>
            </a:r>
            <a:r>
              <a:rPr lang="tr-TR" sz="2000" dirty="0" smtClean="0">
                <a:solidFill>
                  <a:srgbClr val="808080"/>
                </a:solidFill>
                <a:latin typeface="Courier New" pitchFamily="49" charset="0"/>
                <a:ea typeface="Calibri" pitchFamily="34" charset="0"/>
                <a:cs typeface="Courier New" pitchFamily="49" charset="0"/>
              </a:rPr>
              <a:t>),  </a:t>
            </a:r>
            <a:r>
              <a:rPr lang="tr-TR" sz="2000" dirty="0" smtClean="0">
                <a:solidFill>
                  <a:srgbClr val="FF00FF"/>
                </a:solidFill>
                <a:latin typeface="Courier New" pitchFamily="49" charset="0"/>
                <a:ea typeface="Calibri" pitchFamily="34" charset="0"/>
                <a:cs typeface="Courier New" pitchFamily="49" charset="0"/>
              </a:rPr>
              <a:t>AVG</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but</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a:t>
            </a:r>
            <a:r>
              <a:rPr lang="tr-TR" sz="2000" dirty="0" err="1" smtClean="0">
                <a:solidFill>
                  <a:srgbClr val="0000FF"/>
                </a:solidFill>
                <a:latin typeface="Courier New" pitchFamily="49" charset="0"/>
                <a:ea typeface="Calibri" pitchFamily="34" charset="0"/>
                <a:cs typeface="Courier New" pitchFamily="49" charset="0"/>
              </a:rPr>
              <a:t>from</a:t>
            </a:r>
            <a:r>
              <a:rPr lang="tr-TR" sz="2000" dirty="0" smtClean="0">
                <a:latin typeface="Courier New" pitchFamily="49" charset="0"/>
                <a:ea typeface="Calibri" pitchFamily="34" charset="0"/>
                <a:cs typeface="Courier New" pitchFamily="49" charset="0"/>
              </a:rPr>
              <a:t> notlar </a:t>
            </a:r>
            <a:r>
              <a:rPr lang="tr-TR" sz="2000" dirty="0" err="1" smtClean="0">
                <a:solidFill>
                  <a:srgbClr val="0000FF"/>
                </a:solidFill>
                <a:latin typeface="Courier New" pitchFamily="49" charset="0"/>
                <a:ea typeface="Calibri" pitchFamily="34" charset="0"/>
                <a:cs typeface="Courier New" pitchFamily="49" charset="0"/>
              </a:rPr>
              <a:t>where</a:t>
            </a:r>
            <a:r>
              <a:rPr lang="tr-TR" sz="2000" dirty="0" smtClean="0">
                <a:latin typeface="Courier New" pitchFamily="49" charset="0"/>
                <a:ea typeface="Calibri" pitchFamily="34" charset="0"/>
                <a:cs typeface="Courier New" pitchFamily="49" charset="0"/>
              </a:rPr>
              <a:t> </a:t>
            </a:r>
            <a:r>
              <a:rPr lang="tr-TR" sz="2000" dirty="0" smtClean="0">
                <a:solidFill>
                  <a:srgbClr val="0000FF"/>
                </a:solidFill>
                <a:latin typeface="Courier New" pitchFamily="49" charset="0"/>
                <a:ea typeface="Calibri" pitchFamily="34" charset="0"/>
                <a:cs typeface="Courier New" pitchFamily="49" charset="0"/>
              </a:rPr>
              <a:t>no</a:t>
            </a:r>
            <a:r>
              <a:rPr lang="tr-TR" sz="2000" dirty="0" smtClean="0">
                <a:solidFill>
                  <a:srgbClr val="808080"/>
                </a:solidFill>
                <a:latin typeface="Courier New" pitchFamily="49" charset="0"/>
                <a:ea typeface="Calibri" pitchFamily="34" charset="0"/>
                <a:cs typeface="Courier New" pitchFamily="49" charset="0"/>
              </a:rPr>
              <a:t> </a:t>
            </a:r>
            <a:r>
              <a:rPr lang="tr-TR" sz="2000" dirty="0" smtClean="0">
                <a:latin typeface="Courier New" pitchFamily="49" charset="0"/>
                <a:ea typeface="Calibri" pitchFamily="34" charset="0"/>
                <a:cs typeface="Courier New" pitchFamily="49" charset="0"/>
              </a:rPr>
              <a:t>in(</a:t>
            </a:r>
            <a:r>
              <a:rPr lang="tr-TR" sz="2000" dirty="0" err="1" smtClean="0">
                <a:solidFill>
                  <a:srgbClr val="0000FF"/>
                </a:solidFill>
                <a:latin typeface="Courier New" pitchFamily="49" charset="0"/>
                <a:ea typeface="Calibri" pitchFamily="34" charset="0"/>
                <a:cs typeface="Courier New" pitchFamily="49" charset="0"/>
              </a:rPr>
              <a:t>select</a:t>
            </a:r>
            <a:r>
              <a:rPr lang="tr-TR" sz="2000" dirty="0" smtClean="0">
                <a:solidFill>
                  <a:srgbClr val="0000FF"/>
                </a:solidFill>
                <a:latin typeface="Courier New" pitchFamily="49" charset="0"/>
                <a:ea typeface="Calibri" pitchFamily="34" charset="0"/>
                <a:cs typeface="Courier New" pitchFamily="49" charset="0"/>
              </a:rPr>
              <a:t> </a:t>
            </a:r>
            <a:r>
              <a:rPr lang="tr-TR" sz="2000" dirty="0" smtClean="0">
                <a:latin typeface="Courier New" pitchFamily="49" charset="0"/>
                <a:ea typeface="Calibri" pitchFamily="34" charset="0"/>
                <a:cs typeface="Courier New" pitchFamily="49" charset="0"/>
              </a:rPr>
              <a:t>no</a:t>
            </a:r>
            <a:r>
              <a:rPr lang="tr-TR" sz="2000" dirty="0" smtClean="0">
                <a:solidFill>
                  <a:srgbClr val="0000FF"/>
                </a:solidFill>
                <a:latin typeface="Courier New" pitchFamily="49" charset="0"/>
                <a:ea typeface="Calibri" pitchFamily="34" charset="0"/>
                <a:cs typeface="Courier New" pitchFamily="49" charset="0"/>
              </a:rPr>
              <a:t> </a:t>
            </a:r>
            <a:r>
              <a:rPr lang="tr-TR" sz="2000" dirty="0" err="1" smtClean="0">
                <a:solidFill>
                  <a:srgbClr val="0000FF"/>
                </a:solidFill>
                <a:latin typeface="Courier New" pitchFamily="49" charset="0"/>
                <a:ea typeface="Calibri" pitchFamily="34" charset="0"/>
                <a:cs typeface="Courier New" pitchFamily="49" charset="0"/>
              </a:rPr>
              <a:t>from</a:t>
            </a:r>
            <a:r>
              <a:rPr lang="tr-TR" sz="2000" dirty="0" smtClean="0">
                <a:solidFill>
                  <a:srgbClr val="0000FF"/>
                </a:solidFill>
                <a:latin typeface="Courier New" pitchFamily="49" charset="0"/>
                <a:ea typeface="Calibri" pitchFamily="34" charset="0"/>
                <a:cs typeface="Courier New" pitchFamily="49" charset="0"/>
              </a:rPr>
              <a:t> </a:t>
            </a:r>
            <a:r>
              <a:rPr lang="tr-TR" sz="2000" dirty="0" err="1" smtClean="0">
                <a:latin typeface="Courier New" pitchFamily="49" charset="0"/>
                <a:ea typeface="Calibri" pitchFamily="34" charset="0"/>
                <a:cs typeface="Courier New" pitchFamily="49" charset="0"/>
              </a:rPr>
              <a:t>ogrenci</a:t>
            </a:r>
            <a:r>
              <a:rPr lang="tr-TR" sz="2000" dirty="0" smtClean="0">
                <a:latin typeface="Courier New" pitchFamily="49" charset="0"/>
                <a:ea typeface="Calibri" pitchFamily="34" charset="0"/>
                <a:cs typeface="Courier New" pitchFamily="49" charset="0"/>
              </a:rPr>
              <a:t> </a:t>
            </a:r>
            <a:r>
              <a:rPr lang="tr-TR" sz="2000" dirty="0" err="1" smtClean="0">
                <a:solidFill>
                  <a:srgbClr val="0000FF"/>
                </a:solidFill>
                <a:latin typeface="Courier New" pitchFamily="49" charset="0"/>
                <a:ea typeface="Calibri" pitchFamily="34" charset="0"/>
                <a:cs typeface="Courier New" pitchFamily="49" charset="0"/>
              </a:rPr>
              <a:t>where</a:t>
            </a:r>
            <a:r>
              <a:rPr lang="tr-TR" sz="2000" dirty="0" smtClean="0">
                <a:solidFill>
                  <a:srgbClr val="0000FF"/>
                </a:solidFill>
                <a:latin typeface="Courier New" pitchFamily="49" charset="0"/>
                <a:ea typeface="Calibri" pitchFamily="34" charset="0"/>
                <a:cs typeface="Courier New" pitchFamily="49" charset="0"/>
              </a:rPr>
              <a:t> </a:t>
            </a:r>
            <a:r>
              <a:rPr lang="tr-TR" sz="2000" dirty="0" smtClean="0">
                <a:latin typeface="Courier New" pitchFamily="49" charset="0"/>
                <a:ea typeface="Calibri" pitchFamily="34" charset="0"/>
                <a:cs typeface="Courier New" pitchFamily="49" charset="0"/>
              </a:rPr>
              <a:t>cinsiyet</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solidFill>
                  <a:srgbClr val="FF0000"/>
                </a:solidFill>
                <a:latin typeface="Courier New" pitchFamily="49" charset="0"/>
                <a:ea typeface="Calibri" pitchFamily="34" charset="0"/>
                <a:cs typeface="Courier New" pitchFamily="49" charset="0"/>
              </a:rPr>
              <a:t>'bayan‘</a:t>
            </a:r>
            <a:r>
              <a:rPr lang="tr-TR" sz="2000" dirty="0" smtClean="0">
                <a:latin typeface="Courier New" pitchFamily="49" charset="0"/>
                <a:ea typeface="Calibri" pitchFamily="34" charset="0"/>
                <a:cs typeface="Courier New" pitchFamily="49" charset="0"/>
              </a:rPr>
              <a:t>) </a:t>
            </a:r>
            <a:r>
              <a:rPr lang="tr-TR" sz="2000" dirty="0" err="1" smtClean="0">
                <a:solidFill>
                  <a:srgbClr val="0000FF"/>
                </a:solidFill>
                <a:latin typeface="Courier New" pitchFamily="49" charset="0"/>
                <a:ea typeface="Calibri" pitchFamily="34" charset="0"/>
                <a:cs typeface="Courier New" pitchFamily="49" charset="0"/>
              </a:rPr>
              <a:t>group</a:t>
            </a:r>
            <a:r>
              <a:rPr lang="tr-TR" sz="2000" dirty="0" smtClean="0">
                <a:latin typeface="Courier New" pitchFamily="49" charset="0"/>
                <a:ea typeface="Calibri" pitchFamily="34" charset="0"/>
                <a:cs typeface="Courier New" pitchFamily="49" charset="0"/>
              </a:rPr>
              <a:t> </a:t>
            </a:r>
            <a:r>
              <a:rPr lang="tr-TR" sz="2000" dirty="0" err="1" smtClean="0">
                <a:solidFill>
                  <a:srgbClr val="0000FF"/>
                </a:solidFill>
                <a:latin typeface="Courier New" pitchFamily="49" charset="0"/>
                <a:ea typeface="Calibri" pitchFamily="34" charset="0"/>
                <a:cs typeface="Courier New" pitchFamily="49" charset="0"/>
              </a:rPr>
              <a:t>by</a:t>
            </a:r>
            <a:r>
              <a:rPr lang="tr-TR" sz="2000" dirty="0" smtClean="0">
                <a:latin typeface="Courier New" pitchFamily="49" charset="0"/>
                <a:ea typeface="Calibri" pitchFamily="34" charset="0"/>
                <a:cs typeface="Courier New" pitchFamily="49" charset="0"/>
              </a:rPr>
              <a:t> op_kod</a:t>
            </a:r>
            <a:endParaRPr lang="tr-TR" sz="2000" dirty="0" smtClean="0">
              <a:latin typeface="Arial" pitchFamily="34" charset="0"/>
              <a:cs typeface="Arial" pitchFamily="34" charset="0"/>
            </a:endParaRPr>
          </a:p>
          <a:p>
            <a:pPr lvl="0" indent="449263" eaLnBrk="0" fontAlgn="base" hangingPunct="0">
              <a:spcBef>
                <a:spcPct val="0"/>
              </a:spcBef>
              <a:spcAft>
                <a:spcPct val="0"/>
              </a:spcAft>
            </a:pPr>
            <a:endParaRPr lang="tr-TR" sz="2000" dirty="0" smtClean="0">
              <a:latin typeface="Arial" pitchFamily="34" charset="0"/>
              <a:cs typeface="Arial" pitchFamily="34" charset="0"/>
            </a:endParaRPr>
          </a:p>
        </p:txBody>
      </p:sp>
      <p:pic>
        <p:nvPicPr>
          <p:cNvPr id="7" name="Picture 2" descr="Ekran Alıntısı"/>
          <p:cNvPicPr>
            <a:picLocks noChangeAspect="1" noChangeArrowheads="1"/>
          </p:cNvPicPr>
          <p:nvPr/>
        </p:nvPicPr>
        <p:blipFill>
          <a:blip r:embed="rId2" cstate="print"/>
          <a:srcRect/>
          <a:stretch>
            <a:fillRect/>
          </a:stretch>
        </p:blipFill>
        <p:spPr bwMode="auto">
          <a:xfrm>
            <a:off x="5292080" y="3933056"/>
            <a:ext cx="3851920" cy="2636912"/>
          </a:xfrm>
          <a:prstGeom prst="rect">
            <a:avLst/>
          </a:prstGeom>
          <a:noFill/>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251520" y="332656"/>
            <a:ext cx="8640960" cy="6264696"/>
          </a:xfrm>
        </p:spPr>
        <p:style>
          <a:lnRef idx="2">
            <a:schemeClr val="accent3">
              <a:shade val="50000"/>
            </a:schemeClr>
          </a:lnRef>
          <a:fillRef idx="1">
            <a:schemeClr val="accent3"/>
          </a:fillRef>
          <a:effectRef idx="0">
            <a:schemeClr val="accent3"/>
          </a:effectRef>
          <a:fontRef idx="minor">
            <a:schemeClr val="lt1"/>
          </a:fontRef>
        </p:style>
        <p:txBody>
          <a:bodyPr>
            <a:normAutofit/>
          </a:bodyPr>
          <a:lstStyle/>
          <a:p>
            <a:pPr algn="ctr">
              <a:buNone/>
            </a:pPr>
            <a:r>
              <a:rPr lang="tr-TR" sz="3200" b="1" dirty="0" smtClean="0">
                <a:effectLst>
                  <a:outerShdw blurRad="38100" dist="38100" dir="2700000" algn="tl">
                    <a:srgbClr val="000000">
                      <a:alpha val="43137"/>
                    </a:srgbClr>
                  </a:outerShdw>
                </a:effectLst>
              </a:rPr>
              <a:t>6.7.3.1.1 HAVING </a:t>
            </a:r>
          </a:p>
          <a:p>
            <a:pPr>
              <a:buNone/>
            </a:pPr>
            <a:endParaRPr lang="tr-TR" sz="2000" dirty="0">
              <a:latin typeface="Arabic Typesetting" pitchFamily="66" charset="-78"/>
              <a:cs typeface="Arabic Typesetting" pitchFamily="66" charset="-78"/>
            </a:endParaRPr>
          </a:p>
        </p:txBody>
      </p:sp>
      <p:sp>
        <p:nvSpPr>
          <p:cNvPr id="1025" name="Rectangle 1"/>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Tx/>
              <a:buNone/>
              <a:tabLst/>
            </a:pPr>
            <a:endParaRPr kumimoji="0" lang="tr-T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6" name="Rectangle 2"/>
          <p:cNvSpPr>
            <a:spLocks noChangeArrowheads="1"/>
          </p:cNvSpPr>
          <p:nvPr/>
        </p:nvSpPr>
        <p:spPr bwMode="auto">
          <a:xfrm>
            <a:off x="457200" y="908721"/>
            <a:ext cx="8077200" cy="5400599"/>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bg2"/>
              </a:buClr>
              <a:buSzPts val="2000"/>
              <a:buFont typeface="Trebuchet MS" pitchFamily="34" charset="0"/>
              <a:buChar char="•"/>
              <a:tabLst/>
            </a:pPr>
            <a:r>
              <a:rPr kumimoji="0" lang="tr-TR" sz="2000" b="0" i="0" u="none" strike="noStrike" cap="none" normalizeH="0" baseline="0" dirty="0" smtClean="0">
                <a:ln>
                  <a:noFill/>
                </a:ln>
                <a:solidFill>
                  <a:schemeClr val="tx1"/>
                </a:solidFill>
                <a:effectLst/>
                <a:latin typeface="Arial" pitchFamily="34" charset="0"/>
                <a:cs typeface="Arial" pitchFamily="34" charset="0"/>
              </a:rPr>
              <a:t>Gruplandırarak, kümele fonksiyonlarını uygularken, koşul da verilebilir. Bu durumda, grup üzerindeki hesaplamalarla ilişkili koşul belirtirken, HAVING sözcüğünü kullanmak gerekir. </a:t>
            </a:r>
          </a:p>
          <a:p>
            <a:pPr marL="342900" marR="0" lvl="0" indent="-342900" algn="l" defTabSz="914400" rtl="0" eaLnBrk="0" fontAlgn="base" latinLnBrk="0" hangingPunct="0">
              <a:lnSpc>
                <a:spcPct val="100000"/>
              </a:lnSpc>
              <a:spcBef>
                <a:spcPct val="20000"/>
              </a:spcBef>
              <a:spcAft>
                <a:spcPct val="0"/>
              </a:spcAft>
              <a:buClr>
                <a:schemeClr val="bg2"/>
              </a:buClr>
              <a:buSzPts val="2000"/>
              <a:buFont typeface="Trebuchet MS" pitchFamily="34" charset="0"/>
              <a:buChar char="•"/>
              <a:tabLst/>
            </a:pPr>
            <a:endParaRPr kumimoji="0" lang="tr-TR" sz="900" b="1" i="0" u="none" strike="noStrike" cap="none" normalizeH="0" baseline="0" dirty="0" smtClean="0">
              <a:ln>
                <a:noFill/>
              </a:ln>
              <a:solidFill>
                <a:schemeClr val="tx1"/>
              </a:solidFill>
              <a:effectLst/>
              <a:latin typeface="Arial" pitchFamily="34" charset="0"/>
              <a:cs typeface="Arial" pitchFamily="34" charset="0"/>
            </a:endParaRPr>
          </a:p>
          <a:p>
            <a:pPr marL="342900" marR="0" lvl="0" indent="-342900" algn="l" defTabSz="914400" rtl="0" eaLnBrk="0" fontAlgn="base" latinLnBrk="0" hangingPunct="0">
              <a:lnSpc>
                <a:spcPct val="100000"/>
              </a:lnSpc>
              <a:spcBef>
                <a:spcPct val="20000"/>
              </a:spcBef>
              <a:spcAft>
                <a:spcPct val="0"/>
              </a:spcAft>
              <a:buClr>
                <a:schemeClr val="bg2"/>
              </a:buClr>
              <a:buSzPts val="2000"/>
              <a:buFont typeface="Trebuchet MS" pitchFamily="34" charset="0"/>
              <a:buChar char="•"/>
              <a:tabLst/>
            </a:pPr>
            <a:r>
              <a:rPr kumimoji="0" lang="tr-TR" sz="2000" b="1" i="0" u="none" strike="noStrike" cap="none" normalizeH="0" baseline="0" dirty="0" smtClean="0">
                <a:ln>
                  <a:noFill/>
                </a:ln>
                <a:solidFill>
                  <a:srgbClr val="0070C0"/>
                </a:solidFill>
                <a:effectLst/>
                <a:latin typeface="Arial" pitchFamily="34" charset="0"/>
                <a:cs typeface="Arial" pitchFamily="34" charset="0"/>
              </a:rPr>
              <a:t>Örnek: </a:t>
            </a:r>
            <a:r>
              <a:rPr lang="tr-TR" sz="2000" b="1" dirty="0" smtClean="0">
                <a:solidFill>
                  <a:schemeClr val="accent2"/>
                </a:solidFill>
                <a:latin typeface="Arial" pitchFamily="34" charset="0"/>
                <a:cs typeface="Arial" pitchFamily="34" charset="0"/>
              </a:rPr>
              <a:t>SELECT</a:t>
            </a:r>
            <a:r>
              <a:rPr kumimoji="0" lang="tr-TR" sz="2000" b="1" i="0" u="none" strike="noStrike" cap="none" normalizeH="0" baseline="0" dirty="0" smtClean="0">
                <a:ln>
                  <a:noFill/>
                </a:ln>
                <a:solidFill>
                  <a:schemeClr val="tx1"/>
                </a:solidFill>
                <a:effectLst/>
                <a:latin typeface="Arial" pitchFamily="34" charset="0"/>
                <a:cs typeface="Arial" pitchFamily="34" charset="0"/>
              </a:rPr>
              <a:t> adi </a:t>
            </a:r>
            <a:r>
              <a:rPr kumimoji="0" lang="tr-TR" sz="2000" b="1" i="0" u="none" strike="noStrike" cap="none" normalizeH="0" baseline="0" dirty="0" smtClean="0">
                <a:ln>
                  <a:noFill/>
                </a:ln>
                <a:solidFill>
                  <a:schemeClr val="accent2"/>
                </a:solidFill>
                <a:effectLst/>
                <a:latin typeface="Arial" pitchFamily="34" charset="0"/>
                <a:cs typeface="Arial" pitchFamily="34" charset="0"/>
              </a:rPr>
              <a:t>FROM</a:t>
            </a:r>
            <a:r>
              <a:rPr kumimoji="0" lang="tr-TR" sz="2000" b="1" i="0" u="none" strike="noStrike" cap="none" normalizeH="0" baseline="0" dirty="0" smtClean="0">
                <a:ln>
                  <a:noFill/>
                </a:ln>
                <a:solidFill>
                  <a:schemeClr val="tx1"/>
                </a:solidFill>
                <a:effectLst/>
                <a:latin typeface="Arial" pitchFamily="34" charset="0"/>
                <a:cs typeface="Arial" pitchFamily="34" charset="0"/>
              </a:rPr>
              <a:t> </a:t>
            </a:r>
            <a:r>
              <a:rPr kumimoji="0" lang="tr-TR" sz="2000" b="1" i="0" u="none" strike="noStrike" cap="none" normalizeH="0" baseline="0" dirty="0" err="1" smtClean="0">
                <a:ln>
                  <a:noFill/>
                </a:ln>
                <a:solidFill>
                  <a:schemeClr val="tx1"/>
                </a:solidFill>
                <a:effectLst/>
                <a:latin typeface="Arial" pitchFamily="34" charset="0"/>
                <a:cs typeface="Arial" pitchFamily="34" charset="0"/>
              </a:rPr>
              <a:t>ogrenci</a:t>
            </a:r>
            <a:r>
              <a:rPr kumimoji="0" lang="tr-TR" sz="2000" b="1" i="0" u="none" strike="noStrike" cap="none" normalizeH="0" baseline="0" dirty="0" smtClean="0">
                <a:ln>
                  <a:noFill/>
                </a:ln>
                <a:solidFill>
                  <a:schemeClr val="tx1"/>
                </a:solidFill>
                <a:effectLst/>
                <a:latin typeface="Arial" pitchFamily="34" charset="0"/>
                <a:cs typeface="Arial" pitchFamily="34" charset="0"/>
              </a:rPr>
              <a:t> </a:t>
            </a:r>
            <a:r>
              <a:rPr kumimoji="0" lang="tr-TR" sz="2000" b="1" i="0" u="none" strike="noStrike" cap="none" normalizeH="0" baseline="0" dirty="0" smtClean="0">
                <a:ln>
                  <a:noFill/>
                </a:ln>
                <a:solidFill>
                  <a:schemeClr val="accent2"/>
                </a:solidFill>
                <a:effectLst/>
                <a:latin typeface="Arial" pitchFamily="34" charset="0"/>
                <a:cs typeface="Arial" pitchFamily="34" charset="0"/>
              </a:rPr>
              <a:t>GROUP BY</a:t>
            </a:r>
            <a:r>
              <a:rPr kumimoji="0" lang="tr-TR" sz="2000" b="1" i="0" u="none" strike="noStrike" cap="none" normalizeH="0" baseline="0" dirty="0" smtClean="0">
                <a:ln>
                  <a:noFill/>
                </a:ln>
                <a:solidFill>
                  <a:schemeClr val="tx1"/>
                </a:solidFill>
                <a:effectLst/>
                <a:latin typeface="Arial" pitchFamily="34" charset="0"/>
                <a:cs typeface="Arial" pitchFamily="34" charset="0"/>
              </a:rPr>
              <a:t> adi </a:t>
            </a:r>
            <a:r>
              <a:rPr kumimoji="0" lang="tr-TR" sz="2000" b="1" i="0" u="none" strike="noStrike" cap="none" normalizeH="0" baseline="0" dirty="0" smtClean="0">
                <a:ln>
                  <a:noFill/>
                </a:ln>
                <a:solidFill>
                  <a:schemeClr val="accent2"/>
                </a:solidFill>
                <a:effectLst/>
                <a:latin typeface="Arial" pitchFamily="34" charset="0"/>
                <a:cs typeface="Arial" pitchFamily="34" charset="0"/>
              </a:rPr>
              <a:t>HAVING</a:t>
            </a:r>
            <a:r>
              <a:rPr kumimoji="0" lang="tr-TR" sz="2000" b="1" i="0" u="none" strike="noStrike" cap="none" normalizeH="0" baseline="0" dirty="0" smtClean="0">
                <a:ln>
                  <a:noFill/>
                </a:ln>
                <a:solidFill>
                  <a:schemeClr val="tx1"/>
                </a:solidFill>
                <a:effectLst/>
                <a:latin typeface="Arial" pitchFamily="34" charset="0"/>
                <a:cs typeface="Arial" pitchFamily="34" charset="0"/>
              </a:rPr>
              <a:t> adi </a:t>
            </a:r>
            <a:r>
              <a:rPr kumimoji="0" lang="tr-TR" sz="2000" b="1" i="0" u="none" strike="noStrike" cap="none" normalizeH="0" baseline="0" dirty="0" smtClean="0">
                <a:ln>
                  <a:noFill/>
                </a:ln>
                <a:solidFill>
                  <a:schemeClr val="bg1">
                    <a:lumMod val="50000"/>
                  </a:schemeClr>
                </a:solidFill>
                <a:effectLst/>
                <a:latin typeface="Arial" pitchFamily="34" charset="0"/>
                <a:cs typeface="Arial" pitchFamily="34" charset="0"/>
              </a:rPr>
              <a:t>LIKE</a:t>
            </a:r>
            <a:r>
              <a:rPr kumimoji="0" lang="tr-TR" sz="2000" b="1" i="0" u="none" strike="noStrike" cap="none" normalizeH="0" baseline="0" dirty="0" smtClean="0">
                <a:ln>
                  <a:noFill/>
                </a:ln>
                <a:solidFill>
                  <a:schemeClr val="tx1"/>
                </a:solidFill>
                <a:effectLst/>
                <a:latin typeface="Arial" pitchFamily="34" charset="0"/>
                <a:cs typeface="Arial" pitchFamily="34" charset="0"/>
              </a:rPr>
              <a:t> </a:t>
            </a:r>
            <a:r>
              <a:rPr kumimoji="0" lang="tr-TR" sz="2000" b="1" i="0" u="none" strike="noStrike" cap="none" normalizeH="0" baseline="0" dirty="0" smtClean="0">
                <a:ln>
                  <a:noFill/>
                </a:ln>
                <a:solidFill>
                  <a:srgbClr val="FF0000"/>
                </a:solidFill>
                <a:effectLst/>
                <a:latin typeface="Arial" pitchFamily="34" charset="0"/>
                <a:cs typeface="Arial" pitchFamily="34" charset="0"/>
              </a:rPr>
              <a:t>'Ali'</a:t>
            </a:r>
            <a:r>
              <a:rPr kumimoji="0" lang="tr-TR" sz="2000" b="1" i="0" u="none" strike="noStrike" cap="none" normalizeH="0" baseline="0" dirty="0" smtClean="0">
                <a:ln>
                  <a:noFill/>
                </a:ln>
                <a:solidFill>
                  <a:schemeClr val="tx1"/>
                </a:solidFill>
                <a:effectLst/>
                <a:latin typeface="Arial" pitchFamily="34" charset="0"/>
                <a:cs typeface="Arial" pitchFamily="34" charset="0"/>
              </a:rPr>
              <a:t>;</a:t>
            </a:r>
            <a:r>
              <a:rPr kumimoji="0" lang="tr-TR" sz="2000" b="0" i="0" u="none" strike="noStrike" cap="none" normalizeH="0" baseline="0" dirty="0" smtClean="0">
                <a:ln>
                  <a:noFill/>
                </a:ln>
                <a:solidFill>
                  <a:schemeClr val="tx1"/>
                </a:solidFill>
                <a:effectLst/>
                <a:latin typeface="Arial" pitchFamily="34" charset="0"/>
                <a:cs typeface="Arial" pitchFamily="34" charset="0"/>
              </a:rPr>
              <a:t> sorgusunun işlevini yazınız.</a:t>
            </a:r>
          </a:p>
          <a:p>
            <a:pPr marL="742950" marR="0" lvl="1" indent="-285750" algn="l" defTabSz="914400" rtl="0" eaLnBrk="0" fontAlgn="base" latinLnBrk="0" hangingPunct="0">
              <a:lnSpc>
                <a:spcPct val="100000"/>
              </a:lnSpc>
              <a:spcBef>
                <a:spcPct val="20000"/>
              </a:spcBef>
              <a:spcAft>
                <a:spcPct val="0"/>
              </a:spcAft>
              <a:buClrTx/>
              <a:buSzTx/>
              <a:buFontTx/>
              <a:buChar char="–"/>
              <a:tabLst/>
            </a:pPr>
            <a:endParaRPr kumimoji="0" lang="tr-TR" sz="800" b="0" i="0" u="none" strike="noStrike" cap="none" normalizeH="0" baseline="0" dirty="0" smtClean="0">
              <a:ln>
                <a:noFill/>
              </a:ln>
              <a:solidFill>
                <a:schemeClr val="tx1"/>
              </a:solidFill>
              <a:effectLst/>
              <a:latin typeface="Arial" pitchFamily="34" charset="0"/>
              <a:cs typeface="Arial" pitchFamily="34" charset="0"/>
            </a:endParaRPr>
          </a:p>
          <a:p>
            <a:pPr marL="742950" marR="0" lvl="1" indent="-285750" algn="l" defTabSz="914400" rtl="0" eaLnBrk="0" fontAlgn="base" latinLnBrk="0" hangingPunct="0">
              <a:lnSpc>
                <a:spcPct val="100000"/>
              </a:lnSpc>
              <a:spcBef>
                <a:spcPct val="20000"/>
              </a:spcBef>
              <a:spcAft>
                <a:spcPct val="0"/>
              </a:spcAft>
              <a:buClr>
                <a:schemeClr val="tx1"/>
              </a:buClr>
              <a:buSzPts val="2000"/>
              <a:buFont typeface="Trebuchet MS" pitchFamily="34" charset="0"/>
              <a:buChar char="−"/>
              <a:tabLst/>
            </a:pPr>
            <a:r>
              <a:rPr kumimoji="0" lang="tr-TR" sz="2000" b="0" i="0" u="none" strike="noStrike" cap="none" normalizeH="0" baseline="0" dirty="0" smtClean="0">
                <a:ln>
                  <a:noFill/>
                </a:ln>
                <a:solidFill>
                  <a:schemeClr val="tx1"/>
                </a:solidFill>
                <a:effectLst/>
                <a:latin typeface="Arial" pitchFamily="34" charset="0"/>
                <a:cs typeface="Arial" pitchFamily="34" charset="0"/>
              </a:rPr>
              <a:t>Öğrencilerin adlarında Ali geçenleri gruplar.</a:t>
            </a:r>
            <a:endParaRPr kumimoji="0" lang="tr-TR" sz="2000" b="1" i="0" u="none" strike="noStrike" cap="none" normalizeH="0" baseline="0" dirty="0" smtClean="0">
              <a:ln>
                <a:noFill/>
              </a:ln>
              <a:solidFill>
                <a:schemeClr val="tx1"/>
              </a:solidFill>
              <a:effectLst/>
              <a:latin typeface="Arial" pitchFamily="34" charset="0"/>
              <a:cs typeface="Arial" pitchFamily="34" charset="0"/>
            </a:endParaRPr>
          </a:p>
          <a:p>
            <a:pPr marL="342900" marR="0" lvl="0" indent="-342900" algn="l" defTabSz="914400" rtl="0" eaLnBrk="0" fontAlgn="base" latinLnBrk="0" hangingPunct="0">
              <a:lnSpc>
                <a:spcPct val="100000"/>
              </a:lnSpc>
              <a:spcBef>
                <a:spcPct val="20000"/>
              </a:spcBef>
              <a:spcAft>
                <a:spcPct val="0"/>
              </a:spcAft>
              <a:buClr>
                <a:schemeClr val="bg2"/>
              </a:buClr>
              <a:buSzPts val="2000"/>
              <a:buFont typeface="Trebuchet MS" pitchFamily="34" charset="0"/>
              <a:buChar char="•"/>
              <a:tabLst/>
            </a:pPr>
            <a:r>
              <a:rPr kumimoji="0" lang="tr-TR" sz="2000" b="1" i="0" u="none" strike="noStrike" cap="none" normalizeH="0" baseline="0" dirty="0" smtClean="0">
                <a:ln>
                  <a:noFill/>
                </a:ln>
                <a:solidFill>
                  <a:srgbClr val="0070C0"/>
                </a:solidFill>
                <a:effectLst/>
                <a:latin typeface="Arial" pitchFamily="34" charset="0"/>
                <a:cs typeface="Arial" pitchFamily="34" charset="0"/>
              </a:rPr>
              <a:t>Örnek: </a:t>
            </a:r>
            <a:r>
              <a:rPr kumimoji="0" lang="tr-TR" sz="2000" b="0" i="0" u="none" strike="noStrike" cap="none" normalizeH="0" baseline="0" dirty="0" smtClean="0">
                <a:ln>
                  <a:noFill/>
                </a:ln>
                <a:solidFill>
                  <a:schemeClr val="tx1"/>
                </a:solidFill>
                <a:effectLst/>
                <a:latin typeface="Arial" pitchFamily="34" charset="0"/>
                <a:cs typeface="Arial" pitchFamily="34" charset="0"/>
              </a:rPr>
              <a:t>Finali 50’den yüksek olup ortalama finalleri 60’a eşit ya da büyük olan öğrenci numaralarını ve final ortalamalarını listeleyin. (Okul Projesi)</a:t>
            </a:r>
          </a:p>
          <a:p>
            <a:pPr marL="742950" marR="0" lvl="1" indent="-285750" algn="l" defTabSz="914400" rtl="0" eaLnBrk="0" fontAlgn="base" latinLnBrk="0" hangingPunct="0">
              <a:lnSpc>
                <a:spcPct val="100000"/>
              </a:lnSpc>
              <a:spcBef>
                <a:spcPct val="20000"/>
              </a:spcBef>
              <a:spcAft>
                <a:spcPct val="0"/>
              </a:spcAft>
              <a:buClr>
                <a:schemeClr val="accent2"/>
              </a:buClr>
              <a:buSzPts val="2000"/>
              <a:tabLst/>
            </a:pPr>
            <a:r>
              <a:rPr lang="tr-TR" sz="2000" b="1" dirty="0" err="1" smtClean="0">
                <a:solidFill>
                  <a:srgbClr val="0000FF"/>
                </a:solidFill>
                <a:latin typeface="Courier New" pitchFamily="49" charset="0"/>
                <a:ea typeface="Calibri" pitchFamily="34" charset="0"/>
                <a:cs typeface="Courier New" pitchFamily="49" charset="0"/>
              </a:rPr>
              <a:t>select</a:t>
            </a:r>
            <a:r>
              <a:rPr kumimoji="0" lang="tr-TR" sz="2000" b="1" i="0" u="none" strike="noStrike" cap="none" normalizeH="0" baseline="0" dirty="0" smtClean="0">
                <a:ln>
                  <a:noFill/>
                </a:ln>
                <a:solidFill>
                  <a:schemeClr val="tx1"/>
                </a:solidFill>
                <a:effectLst/>
                <a:latin typeface="Courier New" pitchFamily="49" charset="0"/>
              </a:rPr>
              <a:t> no,</a:t>
            </a:r>
            <a:r>
              <a:rPr kumimoji="0" lang="tr-TR" sz="2000" b="1" i="0" u="none" strike="noStrike" cap="none" normalizeH="0" baseline="0" dirty="0" smtClean="0">
                <a:ln>
                  <a:noFill/>
                </a:ln>
                <a:solidFill>
                  <a:srgbClr val="FF3399"/>
                </a:solidFill>
                <a:effectLst/>
                <a:latin typeface="Courier New" pitchFamily="49" charset="0"/>
              </a:rPr>
              <a:t>AVG</a:t>
            </a:r>
            <a:r>
              <a:rPr kumimoji="0" lang="tr-TR" sz="2000" b="1" i="0" u="none" strike="noStrike" cap="none" normalizeH="0" baseline="0" dirty="0" smtClean="0">
                <a:ln>
                  <a:noFill/>
                </a:ln>
                <a:solidFill>
                  <a:schemeClr val="tx1"/>
                </a:solidFill>
                <a:effectLst/>
                <a:latin typeface="Courier New" pitchFamily="49" charset="0"/>
              </a:rPr>
              <a:t>(final) </a:t>
            </a:r>
            <a:r>
              <a:rPr lang="tr-TR" sz="2000" b="1" dirty="0" err="1" smtClean="0">
                <a:solidFill>
                  <a:srgbClr val="0000FF"/>
                </a:solidFill>
                <a:latin typeface="Courier New" pitchFamily="49" charset="0"/>
                <a:ea typeface="Calibri" pitchFamily="34" charset="0"/>
                <a:cs typeface="Courier New" pitchFamily="49" charset="0"/>
              </a:rPr>
              <a:t>from</a:t>
            </a:r>
            <a:r>
              <a:rPr kumimoji="0" lang="tr-TR" sz="2000" b="1" i="0" u="none" strike="noStrike" cap="none" normalizeH="0" baseline="0" dirty="0" smtClean="0">
                <a:ln>
                  <a:noFill/>
                </a:ln>
                <a:solidFill>
                  <a:schemeClr val="tx1"/>
                </a:solidFill>
                <a:effectLst/>
                <a:latin typeface="Courier New" pitchFamily="49" charset="0"/>
              </a:rPr>
              <a:t> notlar </a:t>
            </a:r>
          </a:p>
          <a:p>
            <a:pPr marL="742950" marR="0" lvl="1" indent="-285750" algn="l" defTabSz="914400" rtl="0" eaLnBrk="0" fontAlgn="base" latinLnBrk="0" hangingPunct="0">
              <a:lnSpc>
                <a:spcPct val="100000"/>
              </a:lnSpc>
              <a:spcBef>
                <a:spcPct val="20000"/>
              </a:spcBef>
              <a:spcAft>
                <a:spcPct val="0"/>
              </a:spcAft>
              <a:buClrTx/>
              <a:buSzTx/>
              <a:tabLst/>
            </a:pPr>
            <a:r>
              <a:rPr lang="tr-TR" sz="2000" b="1" dirty="0" err="1" smtClean="0">
                <a:solidFill>
                  <a:srgbClr val="0000FF"/>
                </a:solidFill>
                <a:latin typeface="Courier New" pitchFamily="49" charset="0"/>
                <a:ea typeface="Calibri" pitchFamily="34" charset="0"/>
                <a:cs typeface="Courier New" pitchFamily="49" charset="0"/>
              </a:rPr>
              <a:t>where</a:t>
            </a:r>
            <a:r>
              <a:rPr kumimoji="0" lang="tr-TR" sz="2000" b="1" i="0" u="none" strike="noStrike" cap="none" normalizeH="0" baseline="0" dirty="0" smtClean="0">
                <a:ln>
                  <a:noFill/>
                </a:ln>
                <a:solidFill>
                  <a:schemeClr val="tx1"/>
                </a:solidFill>
                <a:effectLst/>
                <a:latin typeface="Courier New" pitchFamily="49" charset="0"/>
              </a:rPr>
              <a:t> final&gt;50 </a:t>
            </a:r>
            <a:r>
              <a:rPr lang="tr-TR" sz="2000" b="1" dirty="0" err="1" smtClean="0">
                <a:solidFill>
                  <a:srgbClr val="0000FF"/>
                </a:solidFill>
                <a:latin typeface="Courier New" pitchFamily="49" charset="0"/>
                <a:ea typeface="Calibri" pitchFamily="34" charset="0"/>
                <a:cs typeface="Courier New" pitchFamily="49" charset="0"/>
              </a:rPr>
              <a:t>group</a:t>
            </a:r>
            <a:r>
              <a:rPr lang="tr-TR" sz="2000" b="1" dirty="0" smtClean="0">
                <a:solidFill>
                  <a:srgbClr val="0000FF"/>
                </a:solidFill>
                <a:latin typeface="Courier New" pitchFamily="49" charset="0"/>
                <a:ea typeface="Calibri" pitchFamily="34" charset="0"/>
                <a:cs typeface="Courier New" pitchFamily="49" charset="0"/>
              </a:rPr>
              <a:t> </a:t>
            </a:r>
            <a:r>
              <a:rPr lang="tr-TR" sz="2000" b="1" dirty="0" err="1" smtClean="0">
                <a:solidFill>
                  <a:srgbClr val="0000FF"/>
                </a:solidFill>
                <a:latin typeface="Courier New" pitchFamily="49" charset="0"/>
                <a:ea typeface="Calibri" pitchFamily="34" charset="0"/>
                <a:cs typeface="Courier New" pitchFamily="49" charset="0"/>
              </a:rPr>
              <a:t>by</a:t>
            </a:r>
            <a:r>
              <a:rPr lang="tr-TR" sz="2000" b="1" dirty="0" smtClean="0">
                <a:solidFill>
                  <a:srgbClr val="0000FF"/>
                </a:solidFill>
                <a:latin typeface="Courier New" pitchFamily="49" charset="0"/>
                <a:ea typeface="Calibri" pitchFamily="34" charset="0"/>
                <a:cs typeface="Courier New" pitchFamily="49" charset="0"/>
              </a:rPr>
              <a:t> </a:t>
            </a:r>
            <a:r>
              <a:rPr kumimoji="0" lang="tr-TR" sz="2000" b="1" i="0" u="none" strike="noStrike" cap="none" normalizeH="0" baseline="0" dirty="0" smtClean="0">
                <a:ln>
                  <a:noFill/>
                </a:ln>
                <a:solidFill>
                  <a:schemeClr val="tx1"/>
                </a:solidFill>
                <a:effectLst/>
                <a:latin typeface="Courier New" pitchFamily="49" charset="0"/>
              </a:rPr>
              <a:t>no </a:t>
            </a:r>
            <a:r>
              <a:rPr lang="tr-TR" sz="2000" b="1" dirty="0" err="1" smtClean="0">
                <a:solidFill>
                  <a:srgbClr val="0000FF"/>
                </a:solidFill>
                <a:latin typeface="Courier New" pitchFamily="49" charset="0"/>
                <a:ea typeface="Calibri" pitchFamily="34" charset="0"/>
                <a:cs typeface="Courier New" pitchFamily="49" charset="0"/>
              </a:rPr>
              <a:t>having</a:t>
            </a:r>
            <a:r>
              <a:rPr kumimoji="0" lang="tr-TR" sz="2000" b="1" i="0" u="none" strike="noStrike" cap="none" normalizeH="0" baseline="0" dirty="0" smtClean="0">
                <a:ln>
                  <a:noFill/>
                </a:ln>
                <a:solidFill>
                  <a:schemeClr val="tx1"/>
                </a:solidFill>
                <a:effectLst/>
                <a:latin typeface="Courier New" pitchFamily="49" charset="0"/>
              </a:rPr>
              <a:t> </a:t>
            </a:r>
            <a:r>
              <a:rPr kumimoji="0" lang="tr-TR" sz="2000" b="1" i="0" u="none" strike="noStrike" cap="none" normalizeH="0" baseline="0" dirty="0" smtClean="0">
                <a:ln>
                  <a:noFill/>
                </a:ln>
                <a:solidFill>
                  <a:srgbClr val="FF3399"/>
                </a:solidFill>
                <a:effectLst/>
                <a:latin typeface="Courier New" pitchFamily="49" charset="0"/>
              </a:rPr>
              <a:t>AVG</a:t>
            </a:r>
            <a:r>
              <a:rPr kumimoji="0" lang="tr-TR" sz="2000" b="1" i="0" u="none" strike="noStrike" cap="none" normalizeH="0" baseline="0" dirty="0" smtClean="0">
                <a:ln>
                  <a:noFill/>
                </a:ln>
                <a:solidFill>
                  <a:schemeClr val="tx1"/>
                </a:solidFill>
                <a:effectLst/>
                <a:latin typeface="Courier New" pitchFamily="49" charset="0"/>
              </a:rPr>
              <a:t>(final)&gt;=60</a:t>
            </a:r>
            <a:endParaRPr kumimoji="0" lang="tr-TR" sz="3200" b="0" i="0" u="none" strike="noStrike" cap="none" normalizeH="0" baseline="0" dirty="0" smtClean="0">
              <a:ln>
                <a:noFill/>
              </a:ln>
              <a:solidFill>
                <a:schemeClr val="tx1"/>
              </a:solidFill>
              <a:effectLst/>
              <a:latin typeface="Arial" pitchFamily="34" charset="0"/>
            </a:endParaRPr>
          </a:p>
        </p:txBody>
      </p:sp>
      <p:pic>
        <p:nvPicPr>
          <p:cNvPr id="1027" name="Picture 3" descr="Ekran Alıntısı"/>
          <p:cNvPicPr>
            <a:picLocks noChangeAspect="1" noChangeArrowheads="1"/>
          </p:cNvPicPr>
          <p:nvPr/>
        </p:nvPicPr>
        <p:blipFill>
          <a:blip r:embed="rId2" cstate="print"/>
          <a:srcRect/>
          <a:stretch>
            <a:fillRect/>
          </a:stretch>
        </p:blipFill>
        <p:spPr bwMode="auto">
          <a:xfrm>
            <a:off x="1691680" y="4942483"/>
            <a:ext cx="5904656" cy="13668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323528" y="332656"/>
            <a:ext cx="8640960" cy="6192688"/>
          </a:xfrm>
          <a:solidFill>
            <a:schemeClr val="bg1"/>
          </a:solidFill>
        </p:spPr>
        <p:txBody>
          <a:bodyPr/>
          <a:lstStyle/>
          <a:p>
            <a:pPr marL="0" lvl="0" indent="0" algn="ctr" fontAlgn="base">
              <a:spcBef>
                <a:spcPct val="0"/>
              </a:spcBef>
              <a:spcAft>
                <a:spcPct val="0"/>
              </a:spcAft>
              <a:buClrTx/>
              <a:buSzTx/>
              <a:buNone/>
            </a:pPr>
            <a:r>
              <a:rPr lang="tr-TR" sz="2000" dirty="0" smtClean="0">
                <a:solidFill>
                  <a:srgbClr val="0000FF"/>
                </a:solidFill>
                <a:latin typeface="Arial" pitchFamily="34" charset="0"/>
                <a:ea typeface="Calibri" pitchFamily="34" charset="0"/>
                <a:cs typeface="Arial" pitchFamily="34" charset="0"/>
              </a:rPr>
              <a:t>insert</a:t>
            </a:r>
            <a:r>
              <a:rPr lang="tr-TR" sz="2000" dirty="0" smtClean="0">
                <a:latin typeface="Arial" pitchFamily="34" charset="0"/>
                <a:ea typeface="Calibri" pitchFamily="34" charset="0"/>
                <a:cs typeface="Arial" pitchFamily="34" charset="0"/>
              </a:rPr>
              <a:t> </a:t>
            </a:r>
            <a:r>
              <a:rPr lang="tr-TR" sz="2000" dirty="0" err="1" smtClean="0">
                <a:solidFill>
                  <a:srgbClr val="0000FF"/>
                </a:solidFill>
                <a:latin typeface="Arial" pitchFamily="34" charset="0"/>
                <a:ea typeface="Calibri" pitchFamily="34" charset="0"/>
                <a:cs typeface="Arial" pitchFamily="34" charset="0"/>
              </a:rPr>
              <a:t>into</a:t>
            </a:r>
            <a:r>
              <a:rPr lang="tr-TR" sz="2000" dirty="0" smtClean="0">
                <a:latin typeface="Arial" pitchFamily="34" charset="0"/>
                <a:ea typeface="Calibri" pitchFamily="34" charset="0"/>
                <a:cs typeface="Arial" pitchFamily="34" charset="0"/>
              </a:rPr>
              <a:t> dersler </a:t>
            </a:r>
            <a:r>
              <a:rPr lang="tr-TR" sz="2000" dirty="0" err="1" smtClean="0">
                <a:solidFill>
                  <a:srgbClr val="0000FF"/>
                </a:solidFill>
                <a:latin typeface="Arial" pitchFamily="34" charset="0"/>
                <a:ea typeface="Calibri" pitchFamily="34" charset="0"/>
                <a:cs typeface="Arial" pitchFamily="34" charset="0"/>
              </a:rPr>
              <a:t>values</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101</a:t>
            </a:r>
            <a:r>
              <a:rPr lang="tr-TR" sz="2000" dirty="0" smtClean="0">
                <a:solidFill>
                  <a:srgbClr val="808080"/>
                </a:solidFill>
                <a:latin typeface="Arial" pitchFamily="34" charset="0"/>
                <a:ea typeface="Calibri" pitchFamily="34" charset="0"/>
                <a:cs typeface="Arial" pitchFamily="34" charset="0"/>
              </a:rPr>
              <a:t>,</a:t>
            </a:r>
            <a:r>
              <a:rPr lang="tr-TR" sz="2000" dirty="0" smtClean="0">
                <a:solidFill>
                  <a:srgbClr val="FF0000"/>
                </a:solidFill>
                <a:latin typeface="Arial" pitchFamily="34" charset="0"/>
                <a:ea typeface="Calibri" pitchFamily="34" charset="0"/>
                <a:cs typeface="Arial" pitchFamily="34" charset="0"/>
              </a:rPr>
              <a:t>'</a:t>
            </a:r>
            <a:r>
              <a:rPr lang="tr-TR" sz="2000" dirty="0" err="1" smtClean="0">
                <a:solidFill>
                  <a:srgbClr val="FF0000"/>
                </a:solidFill>
                <a:latin typeface="Arial" pitchFamily="34" charset="0"/>
                <a:ea typeface="Calibri" pitchFamily="34" charset="0"/>
                <a:cs typeface="Arial" pitchFamily="34" charset="0"/>
              </a:rPr>
              <a:t>tde</a:t>
            </a:r>
            <a:r>
              <a:rPr lang="tr-TR" sz="2000" dirty="0" smtClean="0">
                <a:solidFill>
                  <a:srgbClr val="FF0000"/>
                </a:solidFill>
                <a:latin typeface="Arial" pitchFamily="34" charset="0"/>
                <a:ea typeface="Calibri" pitchFamily="34" charset="0"/>
                <a:cs typeface="Arial" pitchFamily="34" charset="0"/>
              </a:rPr>
              <a:t> 102'</a:t>
            </a:r>
            <a:r>
              <a:rPr lang="tr-TR" sz="2000" dirty="0" smtClean="0">
                <a:solidFill>
                  <a:srgbClr val="808080"/>
                </a:solidFill>
                <a:latin typeface="Arial" pitchFamily="34" charset="0"/>
                <a:ea typeface="Calibri" pitchFamily="34" charset="0"/>
                <a:cs typeface="Arial" pitchFamily="34" charset="0"/>
              </a:rPr>
              <a:t>,</a:t>
            </a:r>
            <a:r>
              <a:rPr lang="tr-TR" sz="2000" dirty="0" smtClean="0">
                <a:solidFill>
                  <a:srgbClr val="FF0000"/>
                </a:solidFill>
                <a:latin typeface="Arial" pitchFamily="34" charset="0"/>
                <a:ea typeface="Calibri" pitchFamily="34" charset="0"/>
                <a:cs typeface="Arial" pitchFamily="34" charset="0"/>
              </a:rPr>
              <a:t>'</a:t>
            </a:r>
            <a:r>
              <a:rPr lang="tr-TR" sz="2000" dirty="0" err="1" smtClean="0">
                <a:solidFill>
                  <a:srgbClr val="FF0000"/>
                </a:solidFill>
                <a:latin typeface="Arial" pitchFamily="34" charset="0"/>
                <a:ea typeface="Calibri" pitchFamily="34" charset="0"/>
                <a:cs typeface="Arial" pitchFamily="34" charset="0"/>
              </a:rPr>
              <a:t>Türkdili</a:t>
            </a:r>
            <a:r>
              <a:rPr lang="tr-TR" sz="2000" dirty="0" smtClean="0">
                <a:solidFill>
                  <a:srgbClr val="FF0000"/>
                </a:solidFill>
                <a:latin typeface="Arial" pitchFamily="34" charset="0"/>
                <a:ea typeface="Calibri" pitchFamily="34" charset="0"/>
                <a:cs typeface="Arial" pitchFamily="34" charset="0"/>
              </a:rPr>
              <a:t>'</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2</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2</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2</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12</a:t>
            </a:r>
            <a:r>
              <a:rPr lang="tr-TR" sz="2000" dirty="0" smtClean="0">
                <a:solidFill>
                  <a:srgbClr val="808080"/>
                </a:solidFill>
                <a:latin typeface="Arial" pitchFamily="34" charset="0"/>
                <a:ea typeface="Calibri" pitchFamily="34" charset="0"/>
                <a:cs typeface="Arial" pitchFamily="34" charset="0"/>
              </a:rPr>
              <a:t>)</a:t>
            </a:r>
            <a:endParaRPr lang="tr-TR" sz="200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tr-TR" sz="2000" b="1" dirty="0" smtClean="0">
                <a:latin typeface="Arial" pitchFamily="34" charset="0"/>
                <a:ea typeface="Calibri" pitchFamily="34" charset="0"/>
                <a:cs typeface="Arial" pitchFamily="34" charset="0"/>
              </a:rPr>
              <a:t>Tablo 6.3:</a:t>
            </a:r>
            <a:r>
              <a:rPr lang="tr-TR" sz="2000" dirty="0" smtClean="0">
                <a:latin typeface="Arial" pitchFamily="34" charset="0"/>
                <a:ea typeface="Calibri" pitchFamily="34" charset="0"/>
                <a:cs typeface="Arial" pitchFamily="34" charset="0"/>
              </a:rPr>
              <a:t> Dersler Tablosu</a:t>
            </a:r>
            <a:endParaRPr lang="tr-TR" sz="2000" dirty="0" smtClean="0">
              <a:latin typeface="Arial" pitchFamily="34" charset="0"/>
              <a:cs typeface="Arial" pitchFamily="34" charset="0"/>
            </a:endParaRPr>
          </a:p>
          <a:p>
            <a:endParaRPr lang="tr-TR" dirty="0"/>
          </a:p>
        </p:txBody>
      </p:sp>
      <p:pic>
        <p:nvPicPr>
          <p:cNvPr id="24578" name="Picture 2" descr="dersler"/>
          <p:cNvPicPr>
            <a:picLocks noChangeAspect="1" noChangeArrowheads="1"/>
          </p:cNvPicPr>
          <p:nvPr/>
        </p:nvPicPr>
        <p:blipFill>
          <a:blip r:embed="rId2" cstate="print"/>
          <a:srcRect/>
          <a:stretch>
            <a:fillRect/>
          </a:stretch>
        </p:blipFill>
        <p:spPr bwMode="auto">
          <a:xfrm>
            <a:off x="539552" y="980728"/>
            <a:ext cx="3686175" cy="5429250"/>
          </a:xfrm>
          <a:prstGeom prst="rect">
            <a:avLst/>
          </a:prstGeom>
          <a:noFill/>
        </p:spPr>
      </p:pic>
      <p:pic>
        <p:nvPicPr>
          <p:cNvPr id="24577" name="Picture 1" descr="derslerdevam"/>
          <p:cNvPicPr>
            <a:picLocks noChangeAspect="1" noChangeArrowheads="1"/>
          </p:cNvPicPr>
          <p:nvPr/>
        </p:nvPicPr>
        <p:blipFill>
          <a:blip r:embed="rId3" cstate="print"/>
          <a:srcRect/>
          <a:stretch>
            <a:fillRect/>
          </a:stretch>
        </p:blipFill>
        <p:spPr bwMode="auto">
          <a:xfrm>
            <a:off x="4283968" y="980728"/>
            <a:ext cx="3657600" cy="714375"/>
          </a:xfrm>
          <a:prstGeom prst="rect">
            <a:avLst/>
          </a:prstGeom>
          <a:noFill/>
        </p:spPr>
      </p:pic>
      <p:sp>
        <p:nvSpPr>
          <p:cNvPr id="24579"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ChangeArrowheads="1"/>
          </p:cNvSpPr>
          <p:nvPr/>
        </p:nvSpPr>
        <p:spPr bwMode="auto">
          <a:xfrm>
            <a:off x="251520" y="593305"/>
            <a:ext cx="8616950" cy="626469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bg2"/>
              </a:buClr>
              <a:buSzPts val="2000"/>
              <a:buFont typeface="Trebuchet MS" pitchFamily="34" charset="0"/>
              <a:buChar char="•"/>
              <a:tabLst/>
            </a:pPr>
            <a:r>
              <a:rPr kumimoji="0" lang="tr-TR" sz="2000" b="1" i="0" u="none" strike="noStrike" cap="none" normalizeH="0" baseline="0" dirty="0" smtClean="0">
                <a:ln>
                  <a:noFill/>
                </a:ln>
                <a:solidFill>
                  <a:srgbClr val="C00000"/>
                </a:solidFill>
                <a:effectLst/>
                <a:latin typeface="Arial" pitchFamily="34" charset="0"/>
                <a:cs typeface="Arial" pitchFamily="34" charset="0"/>
              </a:rPr>
              <a:t>Örnek:</a:t>
            </a:r>
            <a:r>
              <a:rPr kumimoji="0" lang="tr-TR" sz="2000" b="0" i="0" u="none" strike="noStrike" cap="none" normalizeH="0" baseline="0" dirty="0" smtClean="0">
                <a:ln>
                  <a:noFill/>
                </a:ln>
                <a:solidFill>
                  <a:schemeClr val="tx1"/>
                </a:solidFill>
                <a:effectLst/>
                <a:latin typeface="Arial" pitchFamily="34" charset="0"/>
                <a:cs typeface="Arial" pitchFamily="34" charset="0"/>
              </a:rPr>
              <a:t> Aşağıdaki çıktıyı veren sorguyu yazınız.</a:t>
            </a:r>
          </a:p>
          <a:p>
            <a:pPr marL="342900" marR="0" lvl="0" indent="-342900" algn="l" defTabSz="914400" rtl="0" eaLnBrk="0" fontAlgn="base" latinLnBrk="0" hangingPunct="0">
              <a:lnSpc>
                <a:spcPct val="100000"/>
              </a:lnSpc>
              <a:spcBef>
                <a:spcPct val="20000"/>
              </a:spcBef>
              <a:spcAft>
                <a:spcPct val="0"/>
              </a:spcAft>
              <a:buClrTx/>
              <a:buSzTx/>
              <a:buFontTx/>
              <a:buChar char="•"/>
              <a:tabLst/>
            </a:pPr>
            <a:endParaRPr kumimoji="0" lang="tr-TR" sz="2000" b="0" i="0" u="none" strike="noStrike" cap="none" normalizeH="0" baseline="0" dirty="0" smtClean="0">
              <a:ln>
                <a:noFill/>
              </a:ln>
              <a:solidFill>
                <a:schemeClr val="tx1"/>
              </a:solidFill>
              <a:effectLst/>
              <a:latin typeface="Trebuchet MS" pitchFamily="34" charset="0"/>
            </a:endParaRPr>
          </a:p>
          <a:p>
            <a:pPr marL="342900" marR="0" lvl="0" indent="-342900" algn="l" defTabSz="914400" rtl="0" eaLnBrk="0" fontAlgn="base" latinLnBrk="0" hangingPunct="0">
              <a:lnSpc>
                <a:spcPct val="100000"/>
              </a:lnSpc>
              <a:spcBef>
                <a:spcPct val="20000"/>
              </a:spcBef>
              <a:spcAft>
                <a:spcPct val="0"/>
              </a:spcAft>
              <a:buClrTx/>
              <a:buSzTx/>
              <a:buFontTx/>
              <a:buChar char="•"/>
              <a:tabLst/>
            </a:pPr>
            <a:r>
              <a:rPr kumimoji="0" lang="tr-TR" sz="2000" b="1" i="0" u="none" strike="noStrike" cap="none" normalizeH="0" baseline="0" dirty="0" smtClean="0">
                <a:ln>
                  <a:noFill/>
                </a:ln>
                <a:solidFill>
                  <a:schemeClr val="tx1"/>
                </a:solidFill>
                <a:effectLst/>
                <a:latin typeface="Courier New" pitchFamily="49" charset="0"/>
              </a:rPr>
              <a:t>   </a:t>
            </a:r>
          </a:p>
          <a:p>
            <a:pPr marL="342900" marR="0" lvl="0" indent="-342900" algn="l" defTabSz="914400" rtl="0" eaLnBrk="0" fontAlgn="base" latinLnBrk="0" hangingPunct="0">
              <a:lnSpc>
                <a:spcPct val="100000"/>
              </a:lnSpc>
              <a:spcBef>
                <a:spcPct val="20000"/>
              </a:spcBef>
              <a:spcAft>
                <a:spcPct val="0"/>
              </a:spcAft>
              <a:buClrTx/>
              <a:buSzTx/>
              <a:buFontTx/>
              <a:buChar char="•"/>
              <a:tabLst/>
            </a:pPr>
            <a:r>
              <a:rPr kumimoji="0" lang="tr-TR" sz="2000" b="1" i="0" u="none" strike="noStrike" cap="none" normalizeH="0" baseline="0" dirty="0" smtClean="0">
                <a:ln>
                  <a:noFill/>
                </a:ln>
                <a:solidFill>
                  <a:srgbClr val="002060"/>
                </a:solidFill>
                <a:effectLst/>
                <a:latin typeface="Courier New" pitchFamily="49" charset="0"/>
              </a:rPr>
              <a:t>  </a:t>
            </a:r>
            <a:r>
              <a:rPr kumimoji="0" lang="tr-TR" sz="2000" b="1" i="0" u="none" strike="noStrike" cap="none" normalizeH="0" baseline="0" dirty="0" smtClean="0">
                <a:ln>
                  <a:noFill/>
                </a:ln>
                <a:solidFill>
                  <a:srgbClr val="002060"/>
                </a:solidFill>
                <a:effectLst>
                  <a:outerShdw blurRad="38100" dist="38100" dir="2700000" algn="tl">
                    <a:srgbClr val="000000">
                      <a:alpha val="43137"/>
                    </a:srgbClr>
                  </a:outerShdw>
                </a:effectLst>
                <a:latin typeface="Courier New" pitchFamily="49" charset="0"/>
              </a:rPr>
              <a:t>MAASAYI</a:t>
            </a:r>
            <a:r>
              <a:rPr kumimoji="0" lang="tr-TR" sz="2000" b="1" i="0" u="none" strike="noStrike" cap="none" normalizeH="0" dirty="0" smtClean="0">
                <a:ln>
                  <a:noFill/>
                </a:ln>
                <a:solidFill>
                  <a:srgbClr val="002060"/>
                </a:solidFill>
                <a:effectLst>
                  <a:outerShdw blurRad="38100" dist="38100" dir="2700000" algn="tl">
                    <a:srgbClr val="000000">
                      <a:alpha val="43137"/>
                    </a:srgbClr>
                  </a:outerShdw>
                </a:effectLst>
                <a:latin typeface="Courier New" pitchFamily="49" charset="0"/>
              </a:rPr>
              <a:t>    </a:t>
            </a:r>
            <a:r>
              <a:rPr kumimoji="0" lang="tr-TR" sz="2000" b="1" i="0" u="none" strike="noStrike" cap="none" normalizeH="0" baseline="0" dirty="0" smtClean="0">
                <a:ln>
                  <a:noFill/>
                </a:ln>
                <a:solidFill>
                  <a:srgbClr val="002060"/>
                </a:solidFill>
                <a:effectLst>
                  <a:outerShdw blurRad="38100" dist="38100" dir="2700000" algn="tl">
                    <a:srgbClr val="000000">
                      <a:alpha val="43137"/>
                    </a:srgbClr>
                  </a:outerShdw>
                </a:effectLst>
                <a:latin typeface="Courier New" pitchFamily="49" charset="0"/>
              </a:rPr>
              <a:t>COUNT(MAAS)  SUM(MAAS)  AVG(MAAS)</a:t>
            </a:r>
          </a:p>
          <a:p>
            <a:pPr marL="342900" marR="0" lvl="0" indent="-342900" algn="l" defTabSz="914400" rtl="0" eaLnBrk="0" fontAlgn="base" latinLnBrk="0" hangingPunct="0">
              <a:lnSpc>
                <a:spcPct val="100000"/>
              </a:lnSpc>
              <a:spcBef>
                <a:spcPct val="20000"/>
              </a:spcBef>
              <a:spcAft>
                <a:spcPct val="0"/>
              </a:spcAft>
              <a:buClrTx/>
              <a:buSzTx/>
              <a:buFontTx/>
              <a:buChar char="•"/>
              <a:tabLst/>
            </a:pPr>
            <a:r>
              <a:rPr kumimoji="0" lang="tr-TR" sz="2000" b="1" i="0" u="none" strike="noStrike" cap="none" normalizeH="0" baseline="0" dirty="0" smtClean="0">
                <a:ln>
                  <a:noFill/>
                </a:ln>
                <a:solidFill>
                  <a:srgbClr val="002060"/>
                </a:solidFill>
                <a:effectLst>
                  <a:outerShdw blurRad="38100" dist="38100" dir="2700000" algn="tl">
                    <a:srgbClr val="000000">
                      <a:alpha val="43137"/>
                    </a:srgbClr>
                  </a:outerShdw>
                </a:effectLst>
                <a:latin typeface="Courier New" pitchFamily="49" charset="0"/>
              </a:rPr>
              <a:t> ---------   -----------  ---------  -------</a:t>
            </a:r>
          </a:p>
          <a:p>
            <a:pPr marL="342900" marR="0" lvl="0" indent="-342900" algn="l" defTabSz="914400" rtl="0" eaLnBrk="0" fontAlgn="base" latinLnBrk="0" hangingPunct="0">
              <a:lnSpc>
                <a:spcPct val="100000"/>
              </a:lnSpc>
              <a:spcBef>
                <a:spcPct val="20000"/>
              </a:spcBef>
              <a:spcAft>
                <a:spcPct val="0"/>
              </a:spcAft>
              <a:buClrTx/>
              <a:buSzTx/>
              <a:tabLst/>
            </a:pPr>
            <a:r>
              <a:rPr kumimoji="0" lang="tr-TR" sz="2000" b="1" i="0" u="none" strike="noStrike" cap="none" normalizeH="0" baseline="0" dirty="0" smtClean="0">
                <a:ln>
                  <a:noFill/>
                </a:ln>
                <a:solidFill>
                  <a:schemeClr val="tx1"/>
                </a:solidFill>
                <a:effectLst/>
                <a:latin typeface="Courier New" pitchFamily="49" charset="0"/>
              </a:rPr>
              <a:t>      1           29        30935      1066.724137931</a:t>
            </a:r>
          </a:p>
          <a:p>
            <a:pPr marL="342900" marR="0" lvl="0" indent="-342900" algn="l" defTabSz="914400" rtl="0" eaLnBrk="0" fontAlgn="base" latinLnBrk="0" hangingPunct="0">
              <a:lnSpc>
                <a:spcPct val="100000"/>
              </a:lnSpc>
              <a:spcBef>
                <a:spcPct val="20000"/>
              </a:spcBef>
              <a:spcAft>
                <a:spcPct val="0"/>
              </a:spcAft>
              <a:buClrTx/>
              <a:buSzTx/>
              <a:tabLst/>
            </a:pPr>
            <a:r>
              <a:rPr kumimoji="0" lang="tr-TR" sz="2000" b="1" i="0" u="none" strike="noStrike" cap="none" normalizeH="0" baseline="0" dirty="0" smtClean="0">
                <a:ln>
                  <a:noFill/>
                </a:ln>
                <a:solidFill>
                  <a:schemeClr val="tx1"/>
                </a:solidFill>
                <a:effectLst/>
                <a:latin typeface="Courier New" pitchFamily="49" charset="0"/>
              </a:rPr>
              <a:t>      2           18	    18585	   1032.222</a:t>
            </a:r>
          </a:p>
          <a:p>
            <a:pPr marL="342900" marR="0" lvl="0" indent="-342900" algn="l" defTabSz="914400" rtl="0" eaLnBrk="0" fontAlgn="base" latinLnBrk="0" hangingPunct="0">
              <a:lnSpc>
                <a:spcPct val="100000"/>
              </a:lnSpc>
              <a:spcBef>
                <a:spcPct val="20000"/>
              </a:spcBef>
              <a:spcAft>
                <a:spcPct val="0"/>
              </a:spcAft>
              <a:buClrTx/>
              <a:buSzTx/>
              <a:tabLst/>
            </a:pPr>
            <a:r>
              <a:rPr kumimoji="0" lang="tr-TR" sz="2000" b="1" i="0" u="none" strike="noStrike" cap="none" normalizeH="0" baseline="0" dirty="0" smtClean="0">
                <a:ln>
                  <a:noFill/>
                </a:ln>
                <a:solidFill>
                  <a:schemeClr val="tx1"/>
                </a:solidFill>
                <a:effectLst/>
                <a:latin typeface="Courier New" pitchFamily="49" charset="0"/>
              </a:rPr>
              <a:t>      3           11        11950	   1086.363653636</a:t>
            </a:r>
          </a:p>
          <a:p>
            <a:pPr marL="742950" marR="0" lvl="1" indent="-285750" algn="l" defTabSz="914400" rtl="0" eaLnBrk="0" fontAlgn="base" latinLnBrk="0" hangingPunct="0">
              <a:lnSpc>
                <a:spcPct val="100000"/>
              </a:lnSpc>
              <a:spcBef>
                <a:spcPct val="20000"/>
              </a:spcBef>
              <a:spcAft>
                <a:spcPct val="0"/>
              </a:spcAft>
              <a:buClrTx/>
              <a:buSzTx/>
              <a:buFontTx/>
              <a:buChar char="–"/>
              <a:tabLst/>
            </a:pPr>
            <a:endParaRPr kumimoji="0" lang="tr-TR" sz="2000" b="1" i="0" u="none" strike="noStrike" cap="none" normalizeH="0" baseline="0" dirty="0" smtClean="0">
              <a:ln>
                <a:noFill/>
              </a:ln>
              <a:solidFill>
                <a:schemeClr val="tx1"/>
              </a:solidFill>
              <a:effectLst/>
              <a:latin typeface="Courier New" pitchFamily="49" charset="0"/>
            </a:endParaRPr>
          </a:p>
          <a:p>
            <a:pPr marL="742950" marR="0" lvl="1" indent="-285750" algn="l" defTabSz="914400" rtl="0" eaLnBrk="0" fontAlgn="base" latinLnBrk="0" hangingPunct="0">
              <a:lnSpc>
                <a:spcPct val="100000"/>
              </a:lnSpc>
              <a:spcBef>
                <a:spcPct val="20000"/>
              </a:spcBef>
              <a:spcAft>
                <a:spcPct val="0"/>
              </a:spcAft>
              <a:buClrTx/>
              <a:buSzTx/>
              <a:buFontTx/>
              <a:buChar char="–"/>
              <a:tabLst/>
            </a:pPr>
            <a:endParaRPr kumimoji="0" lang="tr-TR" sz="2000" b="0" i="0" u="none" strike="noStrike" cap="none" normalizeH="0" baseline="0" dirty="0" smtClean="0">
              <a:ln>
                <a:noFill/>
              </a:ln>
              <a:solidFill>
                <a:schemeClr val="tx1"/>
              </a:solidFill>
              <a:effectLst/>
              <a:latin typeface="Trebuchet MS" pitchFamily="34" charset="0"/>
            </a:endParaRPr>
          </a:p>
          <a:p>
            <a:pPr marL="742950" marR="0" lvl="1" indent="-285750" algn="l" defTabSz="914400" rtl="0" eaLnBrk="0" fontAlgn="base" latinLnBrk="0" hangingPunct="0">
              <a:lnSpc>
                <a:spcPct val="100000"/>
              </a:lnSpc>
              <a:spcBef>
                <a:spcPct val="20000"/>
              </a:spcBef>
              <a:spcAft>
                <a:spcPct val="0"/>
              </a:spcAft>
              <a:buClr>
                <a:schemeClr val="accent2"/>
              </a:buClr>
              <a:buSzPts val="1800"/>
              <a:buFont typeface="Trebuchet MS" pitchFamily="34" charset="0"/>
              <a:buChar char="−"/>
              <a:tabLst/>
            </a:pPr>
            <a:r>
              <a:rPr kumimoji="0" lang="tr-TR" sz="2000" b="1" i="0" u="none" strike="noStrike" cap="none" normalizeH="0" baseline="0" dirty="0" smtClean="0">
                <a:ln>
                  <a:noFill/>
                </a:ln>
                <a:solidFill>
                  <a:srgbClr val="002060"/>
                </a:solidFill>
                <a:effectLst/>
                <a:latin typeface="Courier New" pitchFamily="49" charset="0"/>
              </a:rPr>
              <a:t>SELECT</a:t>
            </a:r>
            <a:r>
              <a:rPr kumimoji="0" lang="tr-TR" sz="2000" b="1" i="0" u="none" strike="noStrike" cap="none" normalizeH="0" baseline="0" dirty="0" smtClean="0">
                <a:ln>
                  <a:noFill/>
                </a:ln>
                <a:solidFill>
                  <a:schemeClr val="accent2"/>
                </a:solidFill>
                <a:effectLst/>
                <a:latin typeface="Courier New" pitchFamily="49" charset="0"/>
              </a:rPr>
              <a:t> </a:t>
            </a:r>
            <a:r>
              <a:rPr kumimoji="0" lang="tr-TR" sz="2000" b="1" i="0" u="none" strike="noStrike" cap="none" normalizeH="0" baseline="0" dirty="0" err="1" smtClean="0">
                <a:ln>
                  <a:noFill/>
                </a:ln>
                <a:solidFill>
                  <a:schemeClr val="tx1"/>
                </a:solidFill>
                <a:effectLst/>
                <a:latin typeface="Courier New" pitchFamily="49" charset="0"/>
              </a:rPr>
              <a:t>maasayi</a:t>
            </a:r>
            <a:r>
              <a:rPr kumimoji="0" lang="tr-TR" sz="2000" b="1" i="0" u="none" strike="noStrike" cap="none" normalizeH="0" baseline="0" dirty="0" smtClean="0">
                <a:ln>
                  <a:noFill/>
                </a:ln>
                <a:solidFill>
                  <a:schemeClr val="tx1"/>
                </a:solidFill>
                <a:effectLst/>
                <a:latin typeface="Courier New" pitchFamily="49" charset="0"/>
              </a:rPr>
              <a:t>, </a:t>
            </a:r>
            <a:r>
              <a:rPr kumimoji="0" lang="tr-TR" sz="2000" b="1" i="0" u="none" strike="noStrike" cap="none" normalizeH="0" baseline="0" dirty="0" smtClean="0">
                <a:ln>
                  <a:noFill/>
                </a:ln>
                <a:solidFill>
                  <a:srgbClr val="FF3399"/>
                </a:solidFill>
                <a:effectLst/>
                <a:latin typeface="Courier New" pitchFamily="49" charset="0"/>
              </a:rPr>
              <a:t>COUNT</a:t>
            </a:r>
            <a:r>
              <a:rPr kumimoji="0" lang="tr-TR" sz="2000" b="1" i="0" u="none" strike="noStrike" cap="none" normalizeH="0" baseline="0" dirty="0" smtClean="0">
                <a:ln>
                  <a:noFill/>
                </a:ln>
                <a:solidFill>
                  <a:schemeClr val="tx1"/>
                </a:solidFill>
                <a:effectLst/>
                <a:latin typeface="Courier New" pitchFamily="49" charset="0"/>
              </a:rPr>
              <a:t>(</a:t>
            </a:r>
            <a:r>
              <a:rPr kumimoji="0" lang="tr-TR" sz="2000" b="1" i="0" u="none" strike="noStrike" cap="none" normalizeH="0" baseline="0" dirty="0" err="1" smtClean="0">
                <a:ln>
                  <a:noFill/>
                </a:ln>
                <a:solidFill>
                  <a:schemeClr val="tx1"/>
                </a:solidFill>
                <a:effectLst/>
                <a:latin typeface="Courier New" pitchFamily="49" charset="0"/>
              </a:rPr>
              <a:t>maas</a:t>
            </a:r>
            <a:r>
              <a:rPr kumimoji="0" lang="tr-TR" sz="2000" b="1" i="0" u="none" strike="noStrike" cap="none" normalizeH="0" baseline="0" dirty="0" smtClean="0">
                <a:ln>
                  <a:noFill/>
                </a:ln>
                <a:solidFill>
                  <a:schemeClr val="tx1"/>
                </a:solidFill>
                <a:effectLst/>
                <a:latin typeface="Courier New" pitchFamily="49" charset="0"/>
              </a:rPr>
              <a:t>),</a:t>
            </a:r>
            <a:r>
              <a:rPr kumimoji="0" lang="tr-TR" sz="2000" b="1" i="0" u="none" strike="noStrike" cap="none" normalizeH="0" baseline="0" dirty="0" smtClean="0">
                <a:ln>
                  <a:noFill/>
                </a:ln>
                <a:solidFill>
                  <a:srgbClr val="FF3399"/>
                </a:solidFill>
                <a:effectLst/>
                <a:latin typeface="Courier New" pitchFamily="49" charset="0"/>
              </a:rPr>
              <a:t>SUM</a:t>
            </a:r>
            <a:r>
              <a:rPr kumimoji="0" lang="tr-TR" sz="2000" b="1" i="0" u="none" strike="noStrike" cap="none" normalizeH="0" baseline="0" dirty="0" smtClean="0">
                <a:ln>
                  <a:noFill/>
                </a:ln>
                <a:solidFill>
                  <a:schemeClr val="tx1"/>
                </a:solidFill>
                <a:effectLst/>
                <a:latin typeface="Courier New" pitchFamily="49" charset="0"/>
              </a:rPr>
              <a:t>(</a:t>
            </a:r>
            <a:r>
              <a:rPr kumimoji="0" lang="tr-TR" sz="2000" b="1" i="0" u="none" strike="noStrike" cap="none" normalizeH="0" baseline="0" dirty="0" err="1" smtClean="0">
                <a:ln>
                  <a:noFill/>
                </a:ln>
                <a:solidFill>
                  <a:schemeClr val="tx1"/>
                </a:solidFill>
                <a:effectLst/>
                <a:latin typeface="Courier New" pitchFamily="49" charset="0"/>
              </a:rPr>
              <a:t>maas</a:t>
            </a:r>
            <a:r>
              <a:rPr kumimoji="0" lang="tr-TR" sz="2000" b="1" i="0" u="none" strike="noStrike" cap="none" normalizeH="0" baseline="0" dirty="0" smtClean="0">
                <a:ln>
                  <a:noFill/>
                </a:ln>
                <a:solidFill>
                  <a:schemeClr val="tx1"/>
                </a:solidFill>
                <a:effectLst/>
                <a:latin typeface="Courier New" pitchFamily="49" charset="0"/>
              </a:rPr>
              <a:t>),</a:t>
            </a:r>
            <a:r>
              <a:rPr kumimoji="0" lang="tr-TR" sz="2000" b="1" i="0" u="none" strike="noStrike" cap="none" normalizeH="0" baseline="0" dirty="0" smtClean="0">
                <a:ln>
                  <a:noFill/>
                </a:ln>
                <a:solidFill>
                  <a:srgbClr val="FF3399"/>
                </a:solidFill>
                <a:effectLst/>
                <a:latin typeface="Courier New" pitchFamily="49" charset="0"/>
              </a:rPr>
              <a:t>AVG</a:t>
            </a:r>
            <a:r>
              <a:rPr kumimoji="0" lang="tr-TR" sz="2000" b="1" i="0" u="none" strike="noStrike" cap="none" normalizeH="0" baseline="0" dirty="0" smtClean="0">
                <a:ln>
                  <a:noFill/>
                </a:ln>
                <a:solidFill>
                  <a:schemeClr val="tx1"/>
                </a:solidFill>
                <a:effectLst/>
                <a:latin typeface="Courier New" pitchFamily="49" charset="0"/>
              </a:rPr>
              <a:t>(</a:t>
            </a:r>
            <a:r>
              <a:rPr kumimoji="0" lang="tr-TR" sz="2000" b="1" i="0" u="none" strike="noStrike" cap="none" normalizeH="0" baseline="0" dirty="0" err="1" smtClean="0">
                <a:ln>
                  <a:noFill/>
                </a:ln>
                <a:solidFill>
                  <a:schemeClr val="tx1"/>
                </a:solidFill>
                <a:effectLst/>
                <a:latin typeface="Courier New" pitchFamily="49" charset="0"/>
              </a:rPr>
              <a:t>maas</a:t>
            </a:r>
            <a:r>
              <a:rPr kumimoji="0" lang="tr-TR" sz="2000" b="1" i="0" u="none" strike="noStrike" cap="none" normalizeH="0" baseline="0" dirty="0" smtClean="0">
                <a:ln>
                  <a:noFill/>
                </a:ln>
                <a:solidFill>
                  <a:schemeClr val="tx1"/>
                </a:solidFill>
                <a:effectLst/>
                <a:latin typeface="Courier New" pitchFamily="49" charset="0"/>
              </a:rPr>
              <a:t>) </a:t>
            </a:r>
            <a:r>
              <a:rPr lang="tr-TR" sz="2000" b="1" dirty="0" smtClean="0">
                <a:solidFill>
                  <a:srgbClr val="002060"/>
                </a:solidFill>
                <a:latin typeface="Courier New" pitchFamily="49" charset="0"/>
              </a:rPr>
              <a:t>FROM </a:t>
            </a:r>
            <a:r>
              <a:rPr kumimoji="0" lang="tr-TR" sz="2000" b="1" i="0" u="none" strike="noStrike" cap="none" normalizeH="0" baseline="0" dirty="0" err="1" smtClean="0">
                <a:ln>
                  <a:noFill/>
                </a:ln>
                <a:solidFill>
                  <a:schemeClr val="tx1"/>
                </a:solidFill>
                <a:effectLst/>
                <a:latin typeface="Courier New" pitchFamily="49" charset="0"/>
              </a:rPr>
              <a:t>maaslar</a:t>
            </a:r>
            <a:r>
              <a:rPr kumimoji="0" lang="tr-TR" sz="2000" b="1" i="0" u="none" strike="noStrike" cap="none" normalizeH="0" baseline="0" dirty="0" smtClean="0">
                <a:ln>
                  <a:noFill/>
                </a:ln>
                <a:solidFill>
                  <a:schemeClr val="tx1"/>
                </a:solidFill>
                <a:effectLst/>
                <a:latin typeface="Courier New" pitchFamily="49" charset="0"/>
              </a:rPr>
              <a:t> </a:t>
            </a:r>
            <a:r>
              <a:rPr lang="tr-TR" sz="2000" b="1" dirty="0" smtClean="0">
                <a:solidFill>
                  <a:srgbClr val="002060"/>
                </a:solidFill>
                <a:latin typeface="Courier New" pitchFamily="49" charset="0"/>
              </a:rPr>
              <a:t>GROUP BY </a:t>
            </a:r>
            <a:r>
              <a:rPr kumimoji="0" lang="tr-TR" sz="2000" b="1" i="0" u="none" strike="noStrike" cap="none" normalizeH="0" baseline="0" dirty="0" err="1" smtClean="0">
                <a:ln>
                  <a:noFill/>
                </a:ln>
                <a:solidFill>
                  <a:schemeClr val="tx1"/>
                </a:solidFill>
                <a:effectLst/>
                <a:latin typeface="Courier New" pitchFamily="49" charset="0"/>
              </a:rPr>
              <a:t>maasayi</a:t>
            </a:r>
            <a:r>
              <a:rPr kumimoji="0" lang="tr-TR" sz="2000" b="1" i="0" u="none" strike="noStrike" cap="none" normalizeH="0" baseline="0" dirty="0" smtClean="0">
                <a:ln>
                  <a:noFill/>
                </a:ln>
                <a:solidFill>
                  <a:schemeClr val="tx1"/>
                </a:solidFill>
                <a:effectLst/>
                <a:latin typeface="Courier New" pitchFamily="49" charset="0"/>
              </a:rPr>
              <a:t> </a:t>
            </a:r>
            <a:r>
              <a:rPr lang="tr-TR" sz="2000" b="1" dirty="0" err="1" smtClean="0">
                <a:solidFill>
                  <a:srgbClr val="002060"/>
                </a:solidFill>
                <a:latin typeface="Courier New" pitchFamily="49" charset="0"/>
              </a:rPr>
              <a:t>having</a:t>
            </a:r>
            <a:r>
              <a:rPr kumimoji="0" lang="tr-TR" sz="2000" b="1" i="0" u="none" strike="noStrike" cap="none" normalizeH="0" baseline="0" dirty="0" smtClean="0">
                <a:ln>
                  <a:noFill/>
                </a:ln>
                <a:solidFill>
                  <a:schemeClr val="tx1"/>
                </a:solidFill>
                <a:effectLst/>
                <a:latin typeface="Courier New" pitchFamily="49" charset="0"/>
              </a:rPr>
              <a:t> </a:t>
            </a:r>
            <a:r>
              <a:rPr kumimoji="0" lang="tr-TR" sz="2000" b="1" i="0" u="none" strike="noStrike" cap="none" normalizeH="0" baseline="0" dirty="0" err="1" smtClean="0">
                <a:ln>
                  <a:noFill/>
                </a:ln>
                <a:solidFill>
                  <a:schemeClr val="tx1"/>
                </a:solidFill>
                <a:effectLst/>
                <a:latin typeface="Courier New" pitchFamily="49" charset="0"/>
              </a:rPr>
              <a:t>maas</a:t>
            </a:r>
            <a:r>
              <a:rPr kumimoji="0" lang="tr-TR" sz="2000" b="1" i="0" u="none" strike="noStrike" cap="none" normalizeH="0" baseline="0" dirty="0" smtClean="0">
                <a:ln>
                  <a:noFill/>
                </a:ln>
                <a:solidFill>
                  <a:schemeClr val="tx1"/>
                </a:solidFill>
                <a:effectLst/>
                <a:latin typeface="Courier New" pitchFamily="49" charset="0"/>
              </a:rPr>
              <a:t>&lt;1200;</a:t>
            </a:r>
            <a:endParaRPr kumimoji="0" lang="tr-TR" sz="2000" b="0" i="0" u="none" strike="noStrike" cap="none" normalizeH="0" baseline="0" dirty="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323528" y="1124744"/>
            <a:ext cx="8425185" cy="554461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bg2"/>
              </a:buClr>
              <a:buSzPts val="2000"/>
              <a:buFont typeface="Trebuchet MS" pitchFamily="34" charset="0"/>
              <a:buChar char="•"/>
              <a:tabLst/>
            </a:pPr>
            <a:r>
              <a:rPr kumimoji="0" lang="tr-TR" sz="2000" b="1" i="0" u="none" strike="noStrike" cap="none" normalizeH="0" baseline="0" dirty="0" smtClean="0">
                <a:ln>
                  <a:noFill/>
                </a:ln>
                <a:solidFill>
                  <a:srgbClr val="0070C0"/>
                </a:solidFill>
                <a:effectLst/>
                <a:latin typeface="Arial" pitchFamily="34" charset="0"/>
                <a:cs typeface="Arial" pitchFamily="34" charset="0"/>
              </a:rPr>
              <a:t>Örnek:</a:t>
            </a:r>
            <a:r>
              <a:rPr kumimoji="0" lang="tr-TR" sz="2000" b="0" i="0" u="none" strike="noStrike" cap="none" normalizeH="0" baseline="0" dirty="0" smtClean="0">
                <a:ln>
                  <a:noFill/>
                </a:ln>
                <a:solidFill>
                  <a:srgbClr val="0070C0"/>
                </a:solidFill>
                <a:effectLst/>
                <a:latin typeface="Arial" pitchFamily="34" charset="0"/>
                <a:cs typeface="Arial" pitchFamily="34" charset="0"/>
              </a:rPr>
              <a:t> </a:t>
            </a:r>
            <a:r>
              <a:rPr kumimoji="0" lang="tr-TR" sz="2000" b="0" i="0" u="none" strike="noStrike" cap="none" normalizeH="0" baseline="0" dirty="0" smtClean="0">
                <a:ln>
                  <a:noFill/>
                </a:ln>
                <a:solidFill>
                  <a:schemeClr val="tx1"/>
                </a:solidFill>
                <a:effectLst/>
                <a:latin typeface="Arial" pitchFamily="34" charset="0"/>
                <a:cs typeface="Arial" pitchFamily="34" charset="0"/>
              </a:rPr>
              <a:t>Aşağıdaki çıktıyı veren sorguyu yazınız.</a:t>
            </a:r>
          </a:p>
          <a:p>
            <a:pPr marL="342900" marR="0" lvl="0" indent="-342900" algn="l" defTabSz="914400" rtl="0" eaLnBrk="0" fontAlgn="base" latinLnBrk="0" hangingPunct="0">
              <a:lnSpc>
                <a:spcPct val="100000"/>
              </a:lnSpc>
              <a:spcBef>
                <a:spcPct val="20000"/>
              </a:spcBef>
              <a:spcAft>
                <a:spcPct val="0"/>
              </a:spcAft>
              <a:buClrTx/>
              <a:buSzTx/>
              <a:buFontTx/>
              <a:buChar char="•"/>
              <a:tabLst/>
            </a:pPr>
            <a:endParaRPr kumimoji="0" lang="tr-TR" sz="2000" b="0" i="0" u="none" strike="noStrike" cap="none" normalizeH="0" baseline="0" dirty="0" smtClean="0">
              <a:ln>
                <a:noFill/>
              </a:ln>
              <a:solidFill>
                <a:schemeClr val="tx1"/>
              </a:solidFill>
              <a:effectLst/>
              <a:latin typeface="Trebuchet MS" pitchFamily="34" charset="0"/>
            </a:endParaRPr>
          </a:p>
          <a:p>
            <a:pPr marL="342900" marR="0" lvl="0" indent="-342900" algn="l" defTabSz="914400" rtl="0" eaLnBrk="0" fontAlgn="base" latinLnBrk="0" hangingPunct="0">
              <a:lnSpc>
                <a:spcPct val="100000"/>
              </a:lnSpc>
              <a:spcBef>
                <a:spcPct val="20000"/>
              </a:spcBef>
              <a:spcAft>
                <a:spcPct val="0"/>
              </a:spcAft>
              <a:buClrTx/>
              <a:buSzTx/>
              <a:buFontTx/>
              <a:buChar char="•"/>
              <a:tabLst/>
            </a:pPr>
            <a:r>
              <a:rPr kumimoji="0" lang="tr-TR" sz="2000" b="1" i="0" u="none" strike="noStrike" cap="none" normalizeH="0" baseline="0" dirty="0" smtClean="0">
                <a:ln>
                  <a:noFill/>
                </a:ln>
                <a:solidFill>
                  <a:schemeClr val="tx1"/>
                </a:solidFill>
                <a:effectLst/>
                <a:latin typeface="Courier New" pitchFamily="49" charset="0"/>
              </a:rPr>
              <a:t>    </a:t>
            </a:r>
            <a:r>
              <a:rPr kumimoji="0" lang="tr-TR" sz="2000" b="1" i="0" u="none" strike="noStrike" cap="none" normalizeH="0" baseline="0" dirty="0" smtClean="0">
                <a:ln>
                  <a:noFill/>
                </a:ln>
                <a:solidFill>
                  <a:srgbClr val="002060"/>
                </a:solidFill>
                <a:effectLst>
                  <a:outerShdw blurRad="38100" dist="38100" dir="2700000" algn="tl">
                    <a:srgbClr val="000000">
                      <a:alpha val="43137"/>
                    </a:srgbClr>
                  </a:outerShdw>
                </a:effectLst>
                <a:latin typeface="Courier New" pitchFamily="49" charset="0"/>
              </a:rPr>
              <a:t>MAASAYI       MAX(MAAS)      AVG(MAAS)</a:t>
            </a:r>
          </a:p>
          <a:p>
            <a:pPr marL="342900" marR="0" lvl="0" indent="-342900" algn="l" defTabSz="914400" rtl="0" eaLnBrk="0" fontAlgn="base" latinLnBrk="0" hangingPunct="0">
              <a:lnSpc>
                <a:spcPct val="100000"/>
              </a:lnSpc>
              <a:spcBef>
                <a:spcPct val="20000"/>
              </a:spcBef>
              <a:spcAft>
                <a:spcPct val="0"/>
              </a:spcAft>
              <a:buClrTx/>
              <a:buSzTx/>
              <a:buFontTx/>
              <a:buChar char="•"/>
              <a:tabLst/>
            </a:pPr>
            <a:r>
              <a:rPr kumimoji="0" lang="tr-TR" sz="2000" b="1" i="0" u="none" strike="noStrike" cap="none" normalizeH="0" baseline="0" dirty="0" smtClean="0">
                <a:ln>
                  <a:noFill/>
                </a:ln>
                <a:solidFill>
                  <a:srgbClr val="002060"/>
                </a:solidFill>
                <a:effectLst>
                  <a:outerShdw blurRad="38100" dist="38100" dir="2700000" algn="tl">
                    <a:srgbClr val="000000">
                      <a:alpha val="43137"/>
                    </a:srgbClr>
                  </a:outerShdw>
                </a:effectLst>
                <a:latin typeface="Courier New" pitchFamily="49" charset="0"/>
              </a:rPr>
              <a:t>  -------------   -----------   ------------</a:t>
            </a:r>
          </a:p>
          <a:p>
            <a:pPr marL="342900" marR="0" lvl="0" indent="-342900" algn="l" defTabSz="914400" rtl="0" eaLnBrk="0" fontAlgn="base" latinLnBrk="0" hangingPunct="0">
              <a:lnSpc>
                <a:spcPct val="100000"/>
              </a:lnSpc>
              <a:spcBef>
                <a:spcPct val="20000"/>
              </a:spcBef>
              <a:spcAft>
                <a:spcPct val="0"/>
              </a:spcAft>
              <a:buClrTx/>
              <a:buSzTx/>
              <a:buFontTx/>
              <a:buChar char="•"/>
              <a:tabLst/>
            </a:pPr>
            <a:r>
              <a:rPr kumimoji="0" lang="tr-TR" sz="2000" b="1" i="0" u="none" strike="noStrike" cap="none" normalizeH="0" baseline="0" dirty="0" smtClean="0">
                <a:ln>
                  <a:noFill/>
                </a:ln>
                <a:solidFill>
                  <a:schemeClr val="tx1"/>
                </a:solidFill>
                <a:effectLst/>
                <a:latin typeface="Courier New" pitchFamily="49" charset="0"/>
              </a:rPr>
              <a:t>    1			2400		  1066.4589</a:t>
            </a:r>
          </a:p>
          <a:p>
            <a:pPr marL="342900" marR="0" lvl="0" indent="-342900" algn="l" defTabSz="914400" rtl="0" eaLnBrk="0" fontAlgn="base" latinLnBrk="0" hangingPunct="0">
              <a:lnSpc>
                <a:spcPct val="100000"/>
              </a:lnSpc>
              <a:spcBef>
                <a:spcPct val="20000"/>
              </a:spcBef>
              <a:spcAft>
                <a:spcPct val="0"/>
              </a:spcAft>
              <a:buClrTx/>
              <a:buSzTx/>
              <a:buFontTx/>
              <a:buChar char="•"/>
              <a:tabLst/>
            </a:pPr>
            <a:r>
              <a:rPr kumimoji="0" lang="tr-TR" sz="2000" b="1" i="0" u="none" strike="noStrike" cap="none" normalizeH="0" baseline="0" dirty="0" smtClean="0">
                <a:ln>
                  <a:noFill/>
                </a:ln>
                <a:solidFill>
                  <a:schemeClr val="tx1"/>
                </a:solidFill>
                <a:effectLst/>
                <a:latin typeface="Courier New" pitchFamily="49" charset="0"/>
              </a:rPr>
              <a:t>    2			1450		  1032.25	</a:t>
            </a:r>
          </a:p>
          <a:p>
            <a:pPr marL="342900" marR="0" lvl="0" indent="-342900" algn="l" defTabSz="914400" rtl="0" eaLnBrk="0" fontAlgn="base" latinLnBrk="0" hangingPunct="0">
              <a:lnSpc>
                <a:spcPct val="100000"/>
              </a:lnSpc>
              <a:spcBef>
                <a:spcPct val="20000"/>
              </a:spcBef>
              <a:spcAft>
                <a:spcPct val="0"/>
              </a:spcAft>
              <a:buClrTx/>
              <a:buSzTx/>
              <a:buFontTx/>
              <a:buChar char="•"/>
              <a:tabLst/>
            </a:pPr>
            <a:r>
              <a:rPr kumimoji="0" lang="tr-TR" sz="2000" b="1" i="0" u="none" strike="noStrike" cap="none" normalizeH="0" baseline="0" dirty="0" smtClean="0">
                <a:ln>
                  <a:noFill/>
                </a:ln>
                <a:solidFill>
                  <a:schemeClr val="tx1"/>
                </a:solidFill>
                <a:effectLst/>
                <a:latin typeface="Courier New" pitchFamily="49" charset="0"/>
              </a:rPr>
              <a:t>    3			2000		  1098.50</a:t>
            </a:r>
            <a:r>
              <a:rPr kumimoji="0" lang="tr-TR" sz="2000" b="0" i="0" u="none" strike="noStrike" cap="none" normalizeH="0" baseline="0" dirty="0" smtClean="0">
                <a:ln>
                  <a:noFill/>
                </a:ln>
                <a:solidFill>
                  <a:schemeClr val="tx1"/>
                </a:solidFill>
                <a:effectLst/>
                <a:latin typeface="Trebuchet MS" pitchFamily="34" charset="0"/>
              </a:rPr>
              <a:t>	</a:t>
            </a:r>
          </a:p>
          <a:p>
            <a:pPr marL="342900" marR="0" lvl="0" indent="-342900" algn="l" defTabSz="914400" rtl="0" eaLnBrk="0" fontAlgn="base" latinLnBrk="0" hangingPunct="0">
              <a:lnSpc>
                <a:spcPct val="100000"/>
              </a:lnSpc>
              <a:spcBef>
                <a:spcPct val="20000"/>
              </a:spcBef>
              <a:spcAft>
                <a:spcPct val="0"/>
              </a:spcAft>
              <a:buClrTx/>
              <a:buSzTx/>
              <a:buFontTx/>
              <a:buChar char="•"/>
              <a:tabLst/>
            </a:pPr>
            <a:endParaRPr kumimoji="0" lang="tr-TR" sz="2000" b="0" i="0" u="none" strike="noStrike" cap="none" normalizeH="0" baseline="0" dirty="0" smtClean="0">
              <a:ln>
                <a:noFill/>
              </a:ln>
              <a:solidFill>
                <a:schemeClr val="tx1"/>
              </a:solidFill>
              <a:effectLst/>
              <a:latin typeface="Trebuchet MS" pitchFamily="34" charset="0"/>
            </a:endParaRPr>
          </a:p>
          <a:p>
            <a:pPr marL="742950" marR="0" lvl="1" indent="-285750" algn="l" defTabSz="914400" rtl="0" eaLnBrk="0" fontAlgn="base" latinLnBrk="0" hangingPunct="0">
              <a:lnSpc>
                <a:spcPct val="100000"/>
              </a:lnSpc>
              <a:spcBef>
                <a:spcPct val="20000"/>
              </a:spcBef>
              <a:spcAft>
                <a:spcPct val="0"/>
              </a:spcAft>
              <a:buClr>
                <a:schemeClr val="accent2"/>
              </a:buClr>
              <a:buSzPts val="2000"/>
              <a:buFont typeface="Trebuchet MS" pitchFamily="34" charset="0"/>
              <a:buChar char="−"/>
              <a:tabLst/>
            </a:pPr>
            <a:r>
              <a:rPr kumimoji="0" lang="tr-TR" sz="2000" b="1" i="0" u="none" strike="noStrike" cap="none" normalizeH="0" baseline="0" dirty="0" smtClean="0">
                <a:ln>
                  <a:noFill/>
                </a:ln>
                <a:solidFill>
                  <a:schemeClr val="accent2"/>
                </a:solidFill>
                <a:effectLst/>
                <a:latin typeface="Courier New" pitchFamily="49" charset="0"/>
              </a:rPr>
              <a:t>SELECT</a:t>
            </a:r>
            <a:r>
              <a:rPr kumimoji="0" lang="tr-TR" sz="2000" b="1" i="0" u="none" strike="noStrike" cap="none" normalizeH="0" baseline="0" dirty="0" smtClean="0">
                <a:ln>
                  <a:noFill/>
                </a:ln>
                <a:solidFill>
                  <a:schemeClr val="tx1"/>
                </a:solidFill>
                <a:effectLst/>
                <a:latin typeface="Courier New" pitchFamily="49" charset="0"/>
              </a:rPr>
              <a:t> </a:t>
            </a:r>
            <a:r>
              <a:rPr kumimoji="0" lang="tr-TR" sz="2000" b="1" i="0" u="none" strike="noStrike" cap="none" normalizeH="0" baseline="0" dirty="0" err="1" smtClean="0">
                <a:ln>
                  <a:noFill/>
                </a:ln>
                <a:solidFill>
                  <a:schemeClr val="tx1"/>
                </a:solidFill>
                <a:effectLst/>
                <a:latin typeface="Courier New" pitchFamily="49" charset="0"/>
              </a:rPr>
              <a:t>Maasayı</a:t>
            </a:r>
            <a:r>
              <a:rPr kumimoji="0" lang="tr-TR" sz="2000" b="1" i="0" u="none" strike="noStrike" cap="none" normalizeH="0" baseline="0" dirty="0" smtClean="0">
                <a:ln>
                  <a:noFill/>
                </a:ln>
                <a:solidFill>
                  <a:schemeClr val="tx1"/>
                </a:solidFill>
                <a:effectLst/>
                <a:latin typeface="Courier New" pitchFamily="49" charset="0"/>
              </a:rPr>
              <a:t>, </a:t>
            </a:r>
            <a:r>
              <a:rPr kumimoji="0" lang="tr-TR" sz="2000" b="1" i="0" u="none" strike="noStrike" cap="none" normalizeH="0" baseline="0" dirty="0" smtClean="0">
                <a:ln>
                  <a:noFill/>
                </a:ln>
                <a:solidFill>
                  <a:srgbClr val="FF3399"/>
                </a:solidFill>
                <a:effectLst/>
                <a:latin typeface="Courier New" pitchFamily="49" charset="0"/>
              </a:rPr>
              <a:t>MAX</a:t>
            </a:r>
            <a:r>
              <a:rPr kumimoji="0" lang="tr-TR" sz="2000" b="1" i="0" u="none" strike="noStrike" cap="none" normalizeH="0" baseline="0" dirty="0" smtClean="0">
                <a:ln>
                  <a:noFill/>
                </a:ln>
                <a:solidFill>
                  <a:schemeClr val="tx1"/>
                </a:solidFill>
                <a:effectLst/>
                <a:latin typeface="Courier New" pitchFamily="49" charset="0"/>
              </a:rPr>
              <a:t>(</a:t>
            </a:r>
            <a:r>
              <a:rPr kumimoji="0" lang="tr-TR" sz="2000" b="1" i="0" u="none" strike="noStrike" cap="none" normalizeH="0" baseline="0" dirty="0" err="1" smtClean="0">
                <a:ln>
                  <a:noFill/>
                </a:ln>
                <a:solidFill>
                  <a:schemeClr val="tx1"/>
                </a:solidFill>
                <a:effectLst/>
                <a:latin typeface="Courier New" pitchFamily="49" charset="0"/>
              </a:rPr>
              <a:t>Maas</a:t>
            </a:r>
            <a:r>
              <a:rPr kumimoji="0" lang="tr-TR" sz="2000" b="1" i="0" u="none" strike="noStrike" cap="none" normalizeH="0" baseline="0" dirty="0" smtClean="0">
                <a:ln>
                  <a:noFill/>
                </a:ln>
                <a:solidFill>
                  <a:schemeClr val="tx1"/>
                </a:solidFill>
                <a:effectLst/>
                <a:latin typeface="Courier New" pitchFamily="49" charset="0"/>
              </a:rPr>
              <a:t>),</a:t>
            </a:r>
            <a:r>
              <a:rPr kumimoji="0" lang="tr-TR" sz="2000" b="1" i="0" u="none" strike="noStrike" cap="none" normalizeH="0" baseline="0" dirty="0" smtClean="0">
                <a:ln>
                  <a:noFill/>
                </a:ln>
                <a:solidFill>
                  <a:srgbClr val="FF3399"/>
                </a:solidFill>
                <a:effectLst/>
                <a:latin typeface="Courier New" pitchFamily="49" charset="0"/>
              </a:rPr>
              <a:t>AVG</a:t>
            </a:r>
            <a:r>
              <a:rPr kumimoji="0" lang="tr-TR" sz="2000" b="1" i="0" u="none" strike="noStrike" cap="none" normalizeH="0" baseline="0" dirty="0" smtClean="0">
                <a:ln>
                  <a:noFill/>
                </a:ln>
                <a:solidFill>
                  <a:schemeClr val="tx1"/>
                </a:solidFill>
                <a:effectLst/>
                <a:latin typeface="Courier New" pitchFamily="49" charset="0"/>
              </a:rPr>
              <a:t>(</a:t>
            </a:r>
            <a:r>
              <a:rPr kumimoji="0" lang="tr-TR" sz="2000" b="1" i="0" u="none" strike="noStrike" cap="none" normalizeH="0" baseline="0" dirty="0" err="1" smtClean="0">
                <a:ln>
                  <a:noFill/>
                </a:ln>
                <a:solidFill>
                  <a:schemeClr val="tx1"/>
                </a:solidFill>
                <a:effectLst/>
                <a:latin typeface="Courier New" pitchFamily="49" charset="0"/>
              </a:rPr>
              <a:t>Maas</a:t>
            </a:r>
            <a:r>
              <a:rPr kumimoji="0" lang="tr-TR" sz="2000" b="1" i="0" u="none" strike="noStrike" cap="none" normalizeH="0" baseline="0" dirty="0" smtClean="0">
                <a:ln>
                  <a:noFill/>
                </a:ln>
                <a:solidFill>
                  <a:schemeClr val="tx1"/>
                </a:solidFill>
                <a:effectLst/>
                <a:latin typeface="Courier New" pitchFamily="49" charset="0"/>
              </a:rPr>
              <a:t>), </a:t>
            </a:r>
            <a:r>
              <a:rPr kumimoji="0" lang="tr-TR" sz="2000" b="1" i="0" u="none" strike="noStrike" cap="none" normalizeH="0" baseline="0" dirty="0" smtClean="0">
                <a:ln>
                  <a:noFill/>
                </a:ln>
                <a:solidFill>
                  <a:schemeClr val="accent2"/>
                </a:solidFill>
                <a:effectLst/>
                <a:latin typeface="Courier New" pitchFamily="49" charset="0"/>
              </a:rPr>
              <a:t>FROM</a:t>
            </a:r>
            <a:r>
              <a:rPr kumimoji="0" lang="tr-TR" sz="2000" b="1" i="0" u="none" strike="noStrike" cap="none" normalizeH="0" baseline="0" dirty="0" smtClean="0">
                <a:ln>
                  <a:noFill/>
                </a:ln>
                <a:solidFill>
                  <a:schemeClr val="tx1"/>
                </a:solidFill>
                <a:effectLst/>
                <a:latin typeface="Courier New" pitchFamily="49" charset="0"/>
              </a:rPr>
              <a:t> </a:t>
            </a:r>
            <a:r>
              <a:rPr kumimoji="0" lang="tr-TR" sz="2000" b="1" i="0" u="none" strike="noStrike" cap="none" normalizeH="0" baseline="0" dirty="0" err="1" smtClean="0">
                <a:ln>
                  <a:noFill/>
                </a:ln>
                <a:solidFill>
                  <a:schemeClr val="tx1"/>
                </a:solidFill>
                <a:effectLst/>
                <a:latin typeface="Courier New" pitchFamily="49" charset="0"/>
              </a:rPr>
              <a:t>Maaslar</a:t>
            </a:r>
            <a:r>
              <a:rPr kumimoji="0" lang="tr-TR" sz="2000" b="1" i="0" u="none" strike="noStrike" cap="none" normalizeH="0" baseline="0" dirty="0" smtClean="0">
                <a:ln>
                  <a:noFill/>
                </a:ln>
                <a:solidFill>
                  <a:schemeClr val="tx1"/>
                </a:solidFill>
                <a:effectLst/>
                <a:latin typeface="Courier New" pitchFamily="49" charset="0"/>
              </a:rPr>
              <a:t> </a:t>
            </a:r>
            <a:r>
              <a:rPr kumimoji="0" lang="tr-TR" sz="2000" b="1" i="0" u="none" strike="noStrike" cap="none" normalizeH="0" baseline="0" dirty="0" smtClean="0">
                <a:ln>
                  <a:noFill/>
                </a:ln>
                <a:solidFill>
                  <a:schemeClr val="accent2"/>
                </a:solidFill>
                <a:effectLst/>
                <a:latin typeface="Courier New" pitchFamily="49" charset="0"/>
              </a:rPr>
              <a:t>GROUP BY</a:t>
            </a:r>
            <a:r>
              <a:rPr kumimoji="0" lang="tr-TR" sz="2000" b="1" i="0" u="none" strike="noStrike" cap="none" normalizeH="0" baseline="0" dirty="0" smtClean="0">
                <a:ln>
                  <a:noFill/>
                </a:ln>
                <a:solidFill>
                  <a:schemeClr val="tx1"/>
                </a:solidFill>
                <a:effectLst/>
                <a:latin typeface="Courier New" pitchFamily="49" charset="0"/>
              </a:rPr>
              <a:t> </a:t>
            </a:r>
            <a:r>
              <a:rPr kumimoji="0" lang="tr-TR" sz="2000" b="1" i="0" u="none" strike="noStrike" cap="none" normalizeH="0" baseline="0" dirty="0" err="1" smtClean="0">
                <a:ln>
                  <a:noFill/>
                </a:ln>
                <a:solidFill>
                  <a:schemeClr val="tx1"/>
                </a:solidFill>
                <a:effectLst/>
                <a:latin typeface="Courier New" pitchFamily="49" charset="0"/>
              </a:rPr>
              <a:t>Maasayı</a:t>
            </a:r>
            <a:r>
              <a:rPr kumimoji="0" lang="tr-TR" sz="2000" b="1" i="0" u="none" strike="noStrike" cap="none" normalizeH="0" baseline="0" dirty="0" smtClean="0">
                <a:ln>
                  <a:noFill/>
                </a:ln>
                <a:solidFill>
                  <a:schemeClr val="tx1"/>
                </a:solidFill>
                <a:effectLst/>
                <a:latin typeface="Courier New" pitchFamily="49" charset="0"/>
              </a:rPr>
              <a:t> </a:t>
            </a:r>
            <a:r>
              <a:rPr kumimoji="0" lang="tr-TR" sz="2000" b="1" i="0" u="none" strike="noStrike" cap="none" normalizeH="0" baseline="0" dirty="0" smtClean="0">
                <a:ln>
                  <a:noFill/>
                </a:ln>
                <a:solidFill>
                  <a:schemeClr val="accent2"/>
                </a:solidFill>
                <a:effectLst/>
                <a:latin typeface="Courier New" pitchFamily="49" charset="0"/>
              </a:rPr>
              <a:t>HAVING</a:t>
            </a:r>
            <a:r>
              <a:rPr kumimoji="0" lang="tr-TR" sz="2000" b="1" i="0" u="none" strike="noStrike" cap="none" normalizeH="0" baseline="0" dirty="0" smtClean="0">
                <a:ln>
                  <a:noFill/>
                </a:ln>
                <a:solidFill>
                  <a:schemeClr val="tx1"/>
                </a:solidFill>
                <a:effectLst/>
                <a:latin typeface="Courier New" pitchFamily="49" charset="0"/>
              </a:rPr>
              <a:t> MAX (</a:t>
            </a:r>
            <a:r>
              <a:rPr kumimoji="0" lang="tr-TR" sz="2000" b="1" i="0" u="none" strike="noStrike" cap="none" normalizeH="0" baseline="0" dirty="0" err="1" smtClean="0">
                <a:ln>
                  <a:noFill/>
                </a:ln>
                <a:solidFill>
                  <a:schemeClr val="tx1"/>
                </a:solidFill>
                <a:effectLst/>
                <a:latin typeface="Courier New" pitchFamily="49" charset="0"/>
              </a:rPr>
              <a:t>Maas</a:t>
            </a:r>
            <a:r>
              <a:rPr kumimoji="0" lang="tr-TR" sz="2000" b="1" i="0" u="none" strike="noStrike" cap="none" normalizeH="0" baseline="0" dirty="0" smtClean="0">
                <a:ln>
                  <a:noFill/>
                </a:ln>
                <a:solidFill>
                  <a:schemeClr val="tx1"/>
                </a:solidFill>
                <a:effectLst/>
                <a:latin typeface="Courier New" pitchFamily="49" charset="0"/>
              </a:rPr>
              <a:t>)&gt;1200;</a:t>
            </a:r>
            <a:endParaRPr kumimoji="0" lang="tr-TR" sz="2000" b="0" i="0" u="none" strike="noStrike" cap="none" normalizeH="0" baseline="0" dirty="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323528" y="332657"/>
            <a:ext cx="8424935" cy="583319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bg2"/>
              </a:buClr>
              <a:buSzPts val="1800"/>
              <a:buFont typeface="Trebuchet MS" pitchFamily="34" charset="0"/>
              <a:buChar char="•"/>
              <a:tabLst/>
            </a:pPr>
            <a:r>
              <a:rPr kumimoji="0" lang="tr-TR" sz="2000" b="1" i="0" u="none" strike="noStrike" cap="none" normalizeH="0" baseline="0" dirty="0" smtClean="0">
                <a:ln>
                  <a:noFill/>
                </a:ln>
                <a:solidFill>
                  <a:srgbClr val="C00000"/>
                </a:solidFill>
                <a:effectLst/>
                <a:latin typeface="Arial" pitchFamily="34" charset="0"/>
                <a:cs typeface="Arial" pitchFamily="34" charset="0"/>
              </a:rPr>
              <a:t>Örnek: </a:t>
            </a:r>
            <a:r>
              <a:rPr kumimoji="0" lang="tr-TR" sz="2000" b="0" i="0" u="none" strike="noStrike" cap="none" normalizeH="0" baseline="0" dirty="0" smtClean="0">
                <a:ln>
                  <a:noFill/>
                </a:ln>
                <a:solidFill>
                  <a:schemeClr val="tx1"/>
                </a:solidFill>
                <a:effectLst/>
                <a:latin typeface="Arial" pitchFamily="34" charset="0"/>
                <a:cs typeface="Arial" pitchFamily="34" charset="0"/>
              </a:rPr>
              <a:t>Toplam </a:t>
            </a:r>
            <a:r>
              <a:rPr kumimoji="0" lang="tr-TR" sz="2000" b="0" i="0" u="none" strike="noStrike" cap="none" normalizeH="0" baseline="0" dirty="0" err="1" smtClean="0">
                <a:ln>
                  <a:noFill/>
                </a:ln>
                <a:solidFill>
                  <a:schemeClr val="tx1"/>
                </a:solidFill>
                <a:effectLst/>
                <a:latin typeface="Arial" pitchFamily="34" charset="0"/>
                <a:cs typeface="Arial" pitchFamily="34" charset="0"/>
              </a:rPr>
              <a:t>Satıs</a:t>
            </a:r>
            <a:r>
              <a:rPr kumimoji="0" lang="tr-TR" sz="2000" b="0" i="0" u="none" strike="noStrike" cap="none" normalizeH="0" baseline="0" dirty="0" smtClean="0">
                <a:ln>
                  <a:noFill/>
                </a:ln>
                <a:solidFill>
                  <a:schemeClr val="tx1"/>
                </a:solidFill>
                <a:effectLst/>
                <a:latin typeface="Arial" pitchFamily="34" charset="0"/>
                <a:cs typeface="Arial" pitchFamily="34" charset="0"/>
              </a:rPr>
              <a:t>_adedi 1000’in üzerinde olan ürünleri ve </a:t>
            </a:r>
            <a:r>
              <a:rPr kumimoji="0" lang="tr-TR" sz="2000" b="0" i="0" u="none" strike="noStrike" cap="none" normalizeH="0" baseline="0" dirty="0" err="1" smtClean="0">
                <a:ln>
                  <a:noFill/>
                </a:ln>
                <a:solidFill>
                  <a:schemeClr val="tx1"/>
                </a:solidFill>
                <a:effectLst/>
                <a:latin typeface="Arial" pitchFamily="34" charset="0"/>
                <a:cs typeface="Arial" pitchFamily="34" charset="0"/>
              </a:rPr>
              <a:t>Satıs</a:t>
            </a:r>
            <a:r>
              <a:rPr kumimoji="0" lang="tr-TR" sz="2000" b="0" i="0" u="none" strike="noStrike" cap="none" normalizeH="0" baseline="0" dirty="0" smtClean="0">
                <a:ln>
                  <a:noFill/>
                </a:ln>
                <a:solidFill>
                  <a:schemeClr val="tx1"/>
                </a:solidFill>
                <a:effectLst/>
                <a:latin typeface="Arial" pitchFamily="34" charset="0"/>
                <a:cs typeface="Arial" pitchFamily="34" charset="0"/>
              </a:rPr>
              <a:t> toplamlarını listeleyin.</a:t>
            </a:r>
            <a:endParaRPr kumimoji="0" lang="tr-TR" sz="2000" b="1" i="0" u="none" strike="noStrike" cap="none" normalizeH="0" baseline="0" dirty="0" smtClean="0">
              <a:ln>
                <a:noFill/>
              </a:ln>
              <a:solidFill>
                <a:schemeClr val="tx1"/>
              </a:solidFill>
              <a:effectLst/>
              <a:latin typeface="Arial" pitchFamily="34" charset="0"/>
              <a:cs typeface="Arial" pitchFamily="34" charset="0"/>
            </a:endParaRPr>
          </a:p>
          <a:p>
            <a:pPr marL="342900" marR="0" lvl="0" indent="-342900" algn="l" defTabSz="914400" rtl="0" eaLnBrk="0" fontAlgn="base" latinLnBrk="0" hangingPunct="0">
              <a:lnSpc>
                <a:spcPct val="100000"/>
              </a:lnSpc>
              <a:spcBef>
                <a:spcPct val="20000"/>
              </a:spcBef>
              <a:spcAft>
                <a:spcPct val="0"/>
              </a:spcAft>
              <a:buClrTx/>
              <a:buSzTx/>
              <a:tabLst/>
            </a:pPr>
            <a:r>
              <a:rPr kumimoji="0" lang="tr-TR" sz="2000" b="1" i="0" u="none" strike="noStrike" cap="none" normalizeH="0" baseline="0" dirty="0" smtClean="0">
                <a:ln>
                  <a:noFill/>
                </a:ln>
                <a:solidFill>
                  <a:srgbClr val="002060"/>
                </a:solidFill>
                <a:effectLst/>
                <a:latin typeface="Arial" pitchFamily="34" charset="0"/>
                <a:cs typeface="Arial" pitchFamily="34" charset="0"/>
              </a:rPr>
              <a:t>    SATİS					</a:t>
            </a:r>
          </a:p>
          <a:p>
            <a:pPr marL="342900" marR="0" lvl="0" indent="-342900" algn="l" defTabSz="914400" rtl="0" eaLnBrk="0" fontAlgn="base" latinLnBrk="0" hangingPunct="0">
              <a:lnSpc>
                <a:spcPct val="100000"/>
              </a:lnSpc>
              <a:spcBef>
                <a:spcPct val="20000"/>
              </a:spcBef>
              <a:spcAft>
                <a:spcPct val="0"/>
              </a:spcAft>
              <a:buClrTx/>
              <a:buSzTx/>
              <a:tabLst/>
            </a:pPr>
            <a:r>
              <a:rPr kumimoji="0" lang="tr-TR" sz="2000" b="1" i="0" u="none" strike="noStrike" cap="none" normalizeH="0" baseline="0" dirty="0" smtClean="0">
                <a:ln>
                  <a:noFill/>
                </a:ln>
                <a:solidFill>
                  <a:srgbClr val="002060"/>
                </a:solidFill>
                <a:effectLst/>
                <a:latin typeface="Arial" pitchFamily="34" charset="0"/>
                <a:cs typeface="Arial" pitchFamily="34" charset="0"/>
              </a:rPr>
              <a:t>    ---------</a:t>
            </a:r>
            <a:r>
              <a:rPr kumimoji="0" lang="tr-TR" sz="2000" b="1" i="0" u="none" strike="noStrike" cap="none" normalizeH="0" baseline="0" dirty="0" smtClean="0">
                <a:ln>
                  <a:noFill/>
                </a:ln>
                <a:solidFill>
                  <a:schemeClr val="tx1"/>
                </a:solidFill>
                <a:effectLst/>
                <a:latin typeface="Arial" pitchFamily="34" charset="0"/>
                <a:cs typeface="Arial" pitchFamily="34" charset="0"/>
              </a:rPr>
              <a:t>	</a:t>
            </a:r>
          </a:p>
          <a:p>
            <a:pPr marL="342900" marR="0" lvl="0" indent="-342900" algn="l" defTabSz="914400" rtl="0" eaLnBrk="0" fontAlgn="base" latinLnBrk="0" hangingPunct="0">
              <a:lnSpc>
                <a:spcPct val="100000"/>
              </a:lnSpc>
              <a:spcBef>
                <a:spcPct val="20000"/>
              </a:spcBef>
              <a:spcAft>
                <a:spcPct val="0"/>
              </a:spcAft>
              <a:buClrTx/>
              <a:buSzTx/>
              <a:tabLst/>
            </a:pPr>
            <a:r>
              <a:rPr kumimoji="0" lang="tr-TR" sz="2000" b="1" i="0" u="none" strike="noStrike" cap="none" normalizeH="0" baseline="0" dirty="0" smtClean="0">
                <a:ln>
                  <a:noFill/>
                </a:ln>
                <a:solidFill>
                  <a:schemeClr val="tx1"/>
                </a:solidFill>
                <a:effectLst/>
                <a:latin typeface="Arial" pitchFamily="34" charset="0"/>
                <a:cs typeface="Arial" pitchFamily="34" charset="0"/>
              </a:rPr>
              <a:t> </a:t>
            </a:r>
            <a:r>
              <a:rPr kumimoji="0" lang="tr-TR" sz="2000" b="1" i="0" u="none" strike="noStrike" cap="none" normalizeH="0" baseline="0" dirty="0" smtClean="0">
                <a:ln>
                  <a:noFill/>
                </a:ln>
                <a:solidFill>
                  <a:srgbClr val="0070C0"/>
                </a:solidFill>
                <a:effectLst/>
                <a:latin typeface="Arial" pitchFamily="34" charset="0"/>
                <a:cs typeface="Arial" pitchFamily="34" charset="0"/>
              </a:rPr>
              <a:t>   Tarih </a:t>
            </a:r>
          </a:p>
          <a:p>
            <a:pPr marL="342900" marR="0" lvl="0" indent="-342900" algn="l" defTabSz="914400" rtl="0" eaLnBrk="0" fontAlgn="base" latinLnBrk="0" hangingPunct="0">
              <a:lnSpc>
                <a:spcPct val="100000"/>
              </a:lnSpc>
              <a:spcBef>
                <a:spcPct val="20000"/>
              </a:spcBef>
              <a:spcAft>
                <a:spcPct val="0"/>
              </a:spcAft>
              <a:buClrTx/>
              <a:buSzTx/>
              <a:tabLst/>
            </a:pPr>
            <a:r>
              <a:rPr kumimoji="0" lang="tr-TR" sz="2000" b="1" i="0" u="none" strike="noStrike" cap="none" normalizeH="0" baseline="0" dirty="0" smtClean="0">
                <a:ln>
                  <a:noFill/>
                </a:ln>
                <a:solidFill>
                  <a:srgbClr val="0070C0"/>
                </a:solidFill>
                <a:effectLst/>
                <a:latin typeface="Arial" pitchFamily="34" charset="0"/>
                <a:cs typeface="Arial" pitchFamily="34" charset="0"/>
              </a:rPr>
              <a:t>    Urun_kodu</a:t>
            </a:r>
          </a:p>
          <a:p>
            <a:pPr marL="342900" marR="0" lvl="0" indent="-342900" algn="l" defTabSz="914400" rtl="0" eaLnBrk="0" fontAlgn="base" latinLnBrk="0" hangingPunct="0">
              <a:lnSpc>
                <a:spcPct val="100000"/>
              </a:lnSpc>
              <a:spcBef>
                <a:spcPct val="20000"/>
              </a:spcBef>
              <a:spcAft>
                <a:spcPct val="0"/>
              </a:spcAft>
              <a:buClrTx/>
              <a:buSzTx/>
              <a:tabLst/>
            </a:pPr>
            <a:r>
              <a:rPr kumimoji="0" lang="tr-TR" sz="2000" b="1" i="0" u="none" strike="noStrike" cap="none" normalizeH="0" baseline="0" dirty="0" smtClean="0">
                <a:ln>
                  <a:noFill/>
                </a:ln>
                <a:solidFill>
                  <a:srgbClr val="0070C0"/>
                </a:solidFill>
                <a:effectLst/>
                <a:latin typeface="Arial" pitchFamily="34" charset="0"/>
                <a:cs typeface="Arial" pitchFamily="34" charset="0"/>
              </a:rPr>
              <a:t>    Urun_adi</a:t>
            </a:r>
          </a:p>
          <a:p>
            <a:pPr marL="342900" marR="0" lvl="0" indent="-342900" algn="l" defTabSz="914400" rtl="0" eaLnBrk="0" fontAlgn="base" latinLnBrk="0" hangingPunct="0">
              <a:lnSpc>
                <a:spcPct val="100000"/>
              </a:lnSpc>
              <a:spcBef>
                <a:spcPct val="20000"/>
              </a:spcBef>
              <a:spcAft>
                <a:spcPct val="0"/>
              </a:spcAft>
              <a:buClrTx/>
              <a:buSzTx/>
              <a:tabLst/>
            </a:pPr>
            <a:r>
              <a:rPr kumimoji="0" lang="tr-TR" sz="2000" b="1" i="0" u="none" strike="noStrike" cap="none" normalizeH="0" baseline="0" dirty="0" smtClean="0">
                <a:ln>
                  <a:noFill/>
                </a:ln>
                <a:solidFill>
                  <a:srgbClr val="0070C0"/>
                </a:solidFill>
                <a:effectLst/>
                <a:latin typeface="Arial" pitchFamily="34" charset="0"/>
                <a:cs typeface="Arial" pitchFamily="34" charset="0"/>
              </a:rPr>
              <a:t>    </a:t>
            </a:r>
            <a:r>
              <a:rPr kumimoji="0" lang="tr-TR" sz="2000" b="1" i="0" u="none" strike="noStrike" cap="none" normalizeH="0" baseline="0" dirty="0" err="1" smtClean="0">
                <a:ln>
                  <a:noFill/>
                </a:ln>
                <a:solidFill>
                  <a:srgbClr val="0070C0"/>
                </a:solidFill>
                <a:effectLst/>
                <a:latin typeface="Arial" pitchFamily="34" charset="0"/>
                <a:cs typeface="Arial" pitchFamily="34" charset="0"/>
              </a:rPr>
              <a:t>Satis</a:t>
            </a:r>
            <a:r>
              <a:rPr kumimoji="0" lang="tr-TR" sz="2000" b="1" i="0" u="none" strike="noStrike" cap="none" normalizeH="0" baseline="0" dirty="0" smtClean="0">
                <a:ln>
                  <a:noFill/>
                </a:ln>
                <a:solidFill>
                  <a:srgbClr val="0070C0"/>
                </a:solidFill>
                <a:effectLst/>
                <a:latin typeface="Arial" pitchFamily="34" charset="0"/>
                <a:cs typeface="Arial" pitchFamily="34" charset="0"/>
              </a:rPr>
              <a:t>_adedi</a:t>
            </a:r>
          </a:p>
          <a:p>
            <a:pPr marL="342900" marR="0" lvl="0" indent="-342900" algn="l" defTabSz="914400" rtl="0" eaLnBrk="0" fontAlgn="base" latinLnBrk="0" hangingPunct="0">
              <a:lnSpc>
                <a:spcPct val="100000"/>
              </a:lnSpc>
              <a:spcBef>
                <a:spcPct val="20000"/>
              </a:spcBef>
              <a:spcAft>
                <a:spcPct val="0"/>
              </a:spcAft>
              <a:buClrTx/>
              <a:buSzTx/>
              <a:tabLst/>
            </a:pPr>
            <a:r>
              <a:rPr kumimoji="0" lang="tr-TR" sz="2000" b="1" i="0" u="none" strike="noStrike" cap="none" normalizeH="0" baseline="0" dirty="0" smtClean="0">
                <a:ln>
                  <a:noFill/>
                </a:ln>
                <a:solidFill>
                  <a:srgbClr val="0070C0"/>
                </a:solidFill>
                <a:effectLst/>
                <a:latin typeface="Arial" pitchFamily="34" charset="0"/>
                <a:cs typeface="Arial" pitchFamily="34" charset="0"/>
              </a:rPr>
              <a:t>    Urun_Fiyatı</a:t>
            </a:r>
          </a:p>
          <a:p>
            <a:pPr marL="342900" marR="0" lvl="0" indent="-342900" algn="l" defTabSz="914400" rtl="0" eaLnBrk="0" fontAlgn="base" latinLnBrk="0" hangingPunct="0">
              <a:lnSpc>
                <a:spcPct val="100000"/>
              </a:lnSpc>
              <a:spcBef>
                <a:spcPct val="20000"/>
              </a:spcBef>
              <a:spcAft>
                <a:spcPct val="0"/>
              </a:spcAft>
              <a:buClrTx/>
              <a:buSzTx/>
              <a:buFontTx/>
              <a:buChar char="•"/>
              <a:tabLst/>
            </a:pPr>
            <a:endParaRPr kumimoji="0" lang="tr-TR" sz="800" b="0" i="0" u="none" strike="noStrike" cap="none" normalizeH="0" baseline="0" dirty="0" smtClean="0">
              <a:ln>
                <a:noFill/>
              </a:ln>
              <a:solidFill>
                <a:schemeClr val="tx1"/>
              </a:solidFill>
              <a:effectLst/>
              <a:latin typeface="Arial" pitchFamily="34" charset="0"/>
              <a:cs typeface="Arial" pitchFamily="34" charset="0"/>
            </a:endParaRPr>
          </a:p>
          <a:p>
            <a:pPr marL="342900" marR="0" lvl="0" indent="-342900" algn="l" defTabSz="914400" rtl="0" eaLnBrk="0" fontAlgn="base" latinLnBrk="0" hangingPunct="0">
              <a:lnSpc>
                <a:spcPct val="100000"/>
              </a:lnSpc>
              <a:spcBef>
                <a:spcPct val="20000"/>
              </a:spcBef>
              <a:spcAft>
                <a:spcPct val="0"/>
              </a:spcAft>
              <a:buClrTx/>
              <a:buSzTx/>
              <a:tabLst/>
            </a:pPr>
            <a:r>
              <a:rPr kumimoji="0" lang="tr-TR" sz="2000" b="0" i="0" u="none" strike="noStrike" cap="none" normalizeH="0" baseline="0" dirty="0" smtClean="0">
                <a:ln>
                  <a:noFill/>
                </a:ln>
                <a:solidFill>
                  <a:schemeClr val="tx1"/>
                </a:solidFill>
                <a:effectLst/>
                <a:latin typeface="Arial" pitchFamily="34" charset="0"/>
                <a:cs typeface="Arial" pitchFamily="34" charset="0"/>
              </a:rPr>
              <a:t>     </a:t>
            </a:r>
            <a:r>
              <a:rPr kumimoji="0" lang="tr-TR" sz="2000" b="1" i="0" u="none" strike="noStrike" cap="none" normalizeH="0" baseline="0" dirty="0" smtClean="0">
                <a:ln>
                  <a:noFill/>
                </a:ln>
                <a:solidFill>
                  <a:schemeClr val="accent2"/>
                </a:solidFill>
                <a:effectLst/>
                <a:latin typeface="Arial" pitchFamily="34" charset="0"/>
                <a:cs typeface="Arial" pitchFamily="34" charset="0"/>
              </a:rPr>
              <a:t>SELECT</a:t>
            </a:r>
            <a:r>
              <a:rPr kumimoji="0" lang="tr-TR" sz="2000" b="1" i="0" u="none" strike="noStrike" cap="none" normalizeH="0" baseline="0" dirty="0" smtClean="0">
                <a:ln>
                  <a:noFill/>
                </a:ln>
                <a:solidFill>
                  <a:schemeClr val="tx1"/>
                </a:solidFill>
                <a:effectLst/>
                <a:latin typeface="Arial" pitchFamily="34" charset="0"/>
                <a:cs typeface="Arial" pitchFamily="34" charset="0"/>
              </a:rPr>
              <a:t> urun_adi, urun_kodu, </a:t>
            </a:r>
            <a:r>
              <a:rPr kumimoji="0" lang="tr-TR" sz="2000" b="1" i="0" u="none" strike="noStrike" cap="none" normalizeH="0" baseline="0" dirty="0" smtClean="0">
                <a:ln>
                  <a:noFill/>
                </a:ln>
                <a:solidFill>
                  <a:srgbClr val="FF3399"/>
                </a:solidFill>
                <a:effectLst/>
                <a:latin typeface="Arial" pitchFamily="34" charset="0"/>
                <a:cs typeface="Arial" pitchFamily="34" charset="0"/>
              </a:rPr>
              <a:t>SUM</a:t>
            </a:r>
            <a:r>
              <a:rPr kumimoji="0" lang="tr-TR" sz="2000" b="1" i="0" u="none" strike="noStrike" cap="none" normalizeH="0" baseline="0" dirty="0" smtClean="0">
                <a:ln>
                  <a:noFill/>
                </a:ln>
                <a:solidFill>
                  <a:schemeClr val="tx1"/>
                </a:solidFill>
                <a:effectLst/>
                <a:latin typeface="Arial" pitchFamily="34" charset="0"/>
                <a:cs typeface="Arial" pitchFamily="34" charset="0"/>
              </a:rPr>
              <a:t>(</a:t>
            </a:r>
            <a:r>
              <a:rPr kumimoji="0" lang="tr-TR" sz="2000" b="1" i="0" u="none" strike="noStrike" cap="none" normalizeH="0" baseline="0" dirty="0" err="1" smtClean="0">
                <a:ln>
                  <a:noFill/>
                </a:ln>
                <a:solidFill>
                  <a:schemeClr val="tx1"/>
                </a:solidFill>
                <a:effectLst/>
                <a:latin typeface="Arial" pitchFamily="34" charset="0"/>
                <a:cs typeface="Arial" pitchFamily="34" charset="0"/>
              </a:rPr>
              <a:t>satis</a:t>
            </a:r>
            <a:r>
              <a:rPr kumimoji="0" lang="tr-TR" sz="2000" b="1" i="0" u="none" strike="noStrike" cap="none" normalizeH="0" baseline="0" dirty="0" smtClean="0">
                <a:ln>
                  <a:noFill/>
                </a:ln>
                <a:solidFill>
                  <a:schemeClr val="tx1"/>
                </a:solidFill>
                <a:effectLst/>
                <a:latin typeface="Arial" pitchFamily="34" charset="0"/>
                <a:cs typeface="Arial" pitchFamily="34" charset="0"/>
              </a:rPr>
              <a:t>_adedi) </a:t>
            </a:r>
            <a:r>
              <a:rPr kumimoji="0" lang="tr-TR" sz="2000" b="1" i="0" u="none" strike="noStrike" cap="none" normalizeH="0" baseline="0" dirty="0" smtClean="0">
                <a:ln>
                  <a:noFill/>
                </a:ln>
                <a:solidFill>
                  <a:schemeClr val="accent2"/>
                </a:solidFill>
                <a:effectLst/>
                <a:latin typeface="Arial" pitchFamily="34" charset="0"/>
                <a:cs typeface="Arial" pitchFamily="34" charset="0"/>
              </a:rPr>
              <a:t>FROM </a:t>
            </a:r>
            <a:r>
              <a:rPr kumimoji="0" lang="tr-TR" sz="2000" b="1" i="0" u="none" strike="noStrike" cap="none" normalizeH="0" baseline="0" dirty="0" smtClean="0">
                <a:ln>
                  <a:noFill/>
                </a:ln>
                <a:solidFill>
                  <a:schemeClr val="tx1"/>
                </a:solidFill>
                <a:effectLst/>
                <a:latin typeface="Arial" pitchFamily="34" charset="0"/>
                <a:cs typeface="Arial" pitchFamily="34" charset="0"/>
              </a:rPr>
              <a:t>SATIS </a:t>
            </a:r>
            <a:r>
              <a:rPr kumimoji="0" lang="tr-TR" sz="2000" b="1" i="0" u="none" strike="noStrike" cap="none" normalizeH="0" baseline="0" dirty="0" smtClean="0">
                <a:ln>
                  <a:noFill/>
                </a:ln>
                <a:solidFill>
                  <a:schemeClr val="accent2"/>
                </a:solidFill>
                <a:effectLst/>
                <a:latin typeface="Arial" pitchFamily="34" charset="0"/>
                <a:cs typeface="Arial" pitchFamily="34" charset="0"/>
              </a:rPr>
              <a:t>GROUP BY</a:t>
            </a:r>
            <a:r>
              <a:rPr kumimoji="0" lang="tr-TR" sz="2000" b="1" i="0" u="none" strike="noStrike" cap="none" normalizeH="0" baseline="0" dirty="0" smtClean="0">
                <a:ln>
                  <a:noFill/>
                </a:ln>
                <a:solidFill>
                  <a:schemeClr val="tx1"/>
                </a:solidFill>
                <a:effectLst/>
                <a:latin typeface="Arial" pitchFamily="34" charset="0"/>
                <a:cs typeface="Arial" pitchFamily="34" charset="0"/>
              </a:rPr>
              <a:t> urun_adi,urun_kodu </a:t>
            </a:r>
            <a:r>
              <a:rPr kumimoji="0" lang="tr-TR" sz="2000" b="1" i="0" u="none" strike="noStrike" cap="none" normalizeH="0" baseline="0" dirty="0" smtClean="0">
                <a:ln>
                  <a:noFill/>
                </a:ln>
                <a:solidFill>
                  <a:schemeClr val="accent2"/>
                </a:solidFill>
                <a:effectLst/>
                <a:latin typeface="Arial" pitchFamily="34" charset="0"/>
                <a:cs typeface="Arial" pitchFamily="34" charset="0"/>
              </a:rPr>
              <a:t>HAVING </a:t>
            </a:r>
            <a:r>
              <a:rPr kumimoji="0" lang="tr-TR" sz="2000" b="1" i="0" u="none" strike="noStrike" cap="none" normalizeH="0" baseline="0" dirty="0" smtClean="0">
                <a:ln>
                  <a:noFill/>
                </a:ln>
                <a:solidFill>
                  <a:srgbClr val="FF3399"/>
                </a:solidFill>
                <a:effectLst/>
                <a:latin typeface="Arial" pitchFamily="34" charset="0"/>
                <a:cs typeface="Arial" pitchFamily="34" charset="0"/>
              </a:rPr>
              <a:t>SUM</a:t>
            </a:r>
            <a:r>
              <a:rPr kumimoji="0" lang="tr-TR" sz="2000" b="1" i="0" u="none" strike="noStrike" cap="none" normalizeH="0" baseline="0" dirty="0" smtClean="0">
                <a:ln>
                  <a:noFill/>
                </a:ln>
                <a:solidFill>
                  <a:schemeClr val="tx1"/>
                </a:solidFill>
                <a:effectLst/>
                <a:latin typeface="Arial" pitchFamily="34" charset="0"/>
                <a:cs typeface="Arial" pitchFamily="34" charset="0"/>
              </a:rPr>
              <a:t>(</a:t>
            </a:r>
            <a:r>
              <a:rPr kumimoji="0" lang="tr-TR" sz="2000" b="1" i="0" u="none" strike="noStrike" cap="none" normalizeH="0" baseline="0" dirty="0" err="1" smtClean="0">
                <a:ln>
                  <a:noFill/>
                </a:ln>
                <a:solidFill>
                  <a:schemeClr val="tx1"/>
                </a:solidFill>
                <a:effectLst/>
                <a:latin typeface="Arial" pitchFamily="34" charset="0"/>
                <a:cs typeface="Arial" pitchFamily="34" charset="0"/>
              </a:rPr>
              <a:t>satis</a:t>
            </a:r>
            <a:r>
              <a:rPr kumimoji="0" lang="tr-TR" sz="2000" b="1" i="0" u="none" strike="noStrike" cap="none" normalizeH="0" baseline="0" dirty="0" smtClean="0">
                <a:ln>
                  <a:noFill/>
                </a:ln>
                <a:solidFill>
                  <a:schemeClr val="tx1"/>
                </a:solidFill>
                <a:effectLst/>
                <a:latin typeface="Arial" pitchFamily="34" charset="0"/>
                <a:cs typeface="Arial" pitchFamily="34" charset="0"/>
              </a:rPr>
              <a:t>_adedi)&gt;1000;</a:t>
            </a:r>
          </a:p>
          <a:p>
            <a:pPr marL="342900" marR="0" lvl="0" indent="-342900" algn="l" defTabSz="914400" rtl="0" eaLnBrk="0" fontAlgn="base" latinLnBrk="0" hangingPunct="0">
              <a:lnSpc>
                <a:spcPct val="100000"/>
              </a:lnSpc>
              <a:spcBef>
                <a:spcPct val="20000"/>
              </a:spcBef>
              <a:spcAft>
                <a:spcPct val="0"/>
              </a:spcAft>
              <a:buClrTx/>
              <a:buSzTx/>
              <a:buFontTx/>
              <a:buChar char="•"/>
              <a:tabLst/>
            </a:pPr>
            <a:endParaRPr kumimoji="0" lang="tr-TR" sz="800" b="1" i="0" u="none" strike="noStrike" cap="none" normalizeH="0" baseline="0" dirty="0" smtClean="0">
              <a:ln>
                <a:noFill/>
              </a:ln>
              <a:solidFill>
                <a:schemeClr val="tx1"/>
              </a:solidFill>
              <a:effectLst/>
              <a:latin typeface="Arial" pitchFamily="34" charset="0"/>
              <a:cs typeface="Arial" pitchFamily="34" charset="0"/>
            </a:endParaRPr>
          </a:p>
          <a:p>
            <a:pPr marL="342900" marR="0" lvl="0" indent="-342900" algn="l" defTabSz="914400" rtl="0" eaLnBrk="0" fontAlgn="base" latinLnBrk="0" hangingPunct="0">
              <a:lnSpc>
                <a:spcPct val="100000"/>
              </a:lnSpc>
              <a:spcBef>
                <a:spcPct val="20000"/>
              </a:spcBef>
              <a:spcAft>
                <a:spcPct val="0"/>
              </a:spcAft>
              <a:buClr>
                <a:schemeClr val="bg2"/>
              </a:buClr>
              <a:buSzPts val="1800"/>
              <a:buFont typeface="Trebuchet MS" pitchFamily="34" charset="0"/>
              <a:buChar char="•"/>
              <a:tabLst/>
            </a:pPr>
            <a:r>
              <a:rPr kumimoji="0" lang="tr-TR" sz="2000" b="1" i="0" u="none" strike="noStrike" cap="none" normalizeH="0" baseline="0" dirty="0" smtClean="0">
                <a:ln>
                  <a:noFill/>
                </a:ln>
                <a:solidFill>
                  <a:schemeClr val="tx1"/>
                </a:solidFill>
                <a:effectLst/>
                <a:latin typeface="Arial" pitchFamily="34" charset="0"/>
                <a:cs typeface="Arial" pitchFamily="34" charset="0"/>
              </a:rPr>
              <a:t>Örnek: </a:t>
            </a:r>
            <a:r>
              <a:rPr kumimoji="0" lang="tr-TR" sz="2000" b="0" i="0" u="none" strike="noStrike" cap="none" normalizeH="0" baseline="0" dirty="0" smtClean="0">
                <a:ln>
                  <a:noFill/>
                </a:ln>
                <a:solidFill>
                  <a:schemeClr val="tx1"/>
                </a:solidFill>
                <a:effectLst/>
                <a:latin typeface="Arial" pitchFamily="34" charset="0"/>
                <a:cs typeface="Arial" pitchFamily="34" charset="0"/>
              </a:rPr>
              <a:t>Öğrencilerden toplam kredisi 50’den yukarı olanları listeleyin.</a:t>
            </a:r>
            <a:endParaRPr lang="tr-TR" sz="2000" b="1" dirty="0" smtClean="0">
              <a:latin typeface="Arial" pitchFamily="34" charset="0"/>
              <a:cs typeface="Arial" pitchFamily="34" charset="0"/>
            </a:endParaRPr>
          </a:p>
          <a:p>
            <a:pPr marL="342900" marR="0" lvl="0" indent="-342900" algn="l" defTabSz="914400" rtl="0" eaLnBrk="0" fontAlgn="base" latinLnBrk="0" hangingPunct="0">
              <a:lnSpc>
                <a:spcPct val="100000"/>
              </a:lnSpc>
              <a:spcBef>
                <a:spcPct val="20000"/>
              </a:spcBef>
              <a:spcAft>
                <a:spcPct val="0"/>
              </a:spcAft>
              <a:buClr>
                <a:schemeClr val="bg2"/>
              </a:buClr>
              <a:buSzPts val="1800"/>
              <a:buFont typeface="Trebuchet MS" pitchFamily="34" charset="0"/>
              <a:buChar char="•"/>
              <a:tabLst/>
            </a:pPr>
            <a:r>
              <a:rPr kumimoji="0" lang="tr-TR" sz="2000" b="1" i="0" u="none" strike="noStrike" cap="none" normalizeH="0" baseline="0" dirty="0" smtClean="0">
                <a:ln>
                  <a:noFill/>
                </a:ln>
                <a:solidFill>
                  <a:schemeClr val="accent2"/>
                </a:solidFill>
                <a:effectLst/>
                <a:latin typeface="Arial" pitchFamily="34" charset="0"/>
                <a:cs typeface="Arial" pitchFamily="34" charset="0"/>
              </a:rPr>
              <a:t>SELECT</a:t>
            </a:r>
            <a:r>
              <a:rPr kumimoji="0" lang="tr-TR" sz="2000" b="1" i="0" u="none" strike="noStrike" cap="none" normalizeH="0" baseline="0" dirty="0" smtClean="0">
                <a:ln>
                  <a:noFill/>
                </a:ln>
                <a:solidFill>
                  <a:schemeClr val="tx1"/>
                </a:solidFill>
                <a:effectLst/>
                <a:latin typeface="Arial" pitchFamily="34" charset="0"/>
                <a:cs typeface="Arial" pitchFamily="34" charset="0"/>
              </a:rPr>
              <a:t> </a:t>
            </a:r>
            <a:r>
              <a:rPr kumimoji="0" lang="tr-TR" sz="2000" b="1" i="0" u="none" strike="noStrike" cap="none" normalizeH="0" baseline="0" dirty="0" err="1" smtClean="0">
                <a:ln>
                  <a:noFill/>
                </a:ln>
                <a:solidFill>
                  <a:schemeClr val="tx1"/>
                </a:solidFill>
                <a:effectLst/>
                <a:latin typeface="Arial" pitchFamily="34" charset="0"/>
                <a:cs typeface="Arial" pitchFamily="34" charset="0"/>
              </a:rPr>
              <a:t>og</a:t>
            </a:r>
            <a:r>
              <a:rPr kumimoji="0" lang="tr-TR" sz="2000" b="1" i="0" u="none" strike="noStrike" cap="none" normalizeH="0" baseline="0" dirty="0" smtClean="0">
                <a:ln>
                  <a:noFill/>
                </a:ln>
                <a:solidFill>
                  <a:schemeClr val="tx1"/>
                </a:solidFill>
                <a:effectLst/>
                <a:latin typeface="Arial" pitchFamily="34" charset="0"/>
                <a:cs typeface="Arial" pitchFamily="34" charset="0"/>
              </a:rPr>
              <a:t>_no, </a:t>
            </a:r>
            <a:r>
              <a:rPr kumimoji="0" lang="tr-TR" sz="2000" b="1" i="0" u="none" strike="noStrike" cap="none" normalizeH="0" baseline="0" dirty="0" smtClean="0">
                <a:ln>
                  <a:noFill/>
                </a:ln>
                <a:solidFill>
                  <a:srgbClr val="FF3399"/>
                </a:solidFill>
                <a:effectLst/>
                <a:latin typeface="Arial" pitchFamily="34" charset="0"/>
                <a:cs typeface="Arial" pitchFamily="34" charset="0"/>
              </a:rPr>
              <a:t>SUM</a:t>
            </a:r>
            <a:r>
              <a:rPr kumimoji="0" lang="tr-TR" sz="2000" b="1" i="0" u="none" strike="noStrike" cap="none" normalizeH="0" baseline="0" dirty="0" smtClean="0">
                <a:ln>
                  <a:noFill/>
                </a:ln>
                <a:solidFill>
                  <a:schemeClr val="tx1"/>
                </a:solidFill>
                <a:effectLst/>
                <a:latin typeface="Arial" pitchFamily="34" charset="0"/>
                <a:cs typeface="Arial" pitchFamily="34" charset="0"/>
              </a:rPr>
              <a:t>(kredi) </a:t>
            </a:r>
            <a:r>
              <a:rPr kumimoji="0" lang="tr-TR" sz="2000" b="1" i="0" u="none" strike="noStrike" cap="none" normalizeH="0" baseline="0" dirty="0" smtClean="0">
                <a:ln>
                  <a:noFill/>
                </a:ln>
                <a:solidFill>
                  <a:schemeClr val="accent2"/>
                </a:solidFill>
                <a:effectLst/>
                <a:latin typeface="Arial" pitchFamily="34" charset="0"/>
                <a:cs typeface="Arial" pitchFamily="34" charset="0"/>
              </a:rPr>
              <a:t>FROM</a:t>
            </a:r>
            <a:r>
              <a:rPr kumimoji="0" lang="tr-TR" sz="2000" b="1" i="0" u="none" strike="noStrike" cap="none" normalizeH="0" baseline="0" dirty="0" smtClean="0">
                <a:ln>
                  <a:noFill/>
                </a:ln>
                <a:solidFill>
                  <a:schemeClr val="tx1"/>
                </a:solidFill>
                <a:effectLst/>
                <a:latin typeface="Arial" pitchFamily="34" charset="0"/>
                <a:cs typeface="Arial" pitchFamily="34" charset="0"/>
              </a:rPr>
              <a:t> notlar </a:t>
            </a:r>
            <a:r>
              <a:rPr kumimoji="0" lang="tr-TR" sz="2000" b="1" i="0" u="none" strike="noStrike" cap="none" normalizeH="0" baseline="0" dirty="0" smtClean="0">
                <a:ln>
                  <a:noFill/>
                </a:ln>
                <a:solidFill>
                  <a:schemeClr val="accent2"/>
                </a:solidFill>
                <a:effectLst/>
                <a:latin typeface="Arial" pitchFamily="34" charset="0"/>
                <a:cs typeface="Arial" pitchFamily="34" charset="0"/>
              </a:rPr>
              <a:t>GROUP BY</a:t>
            </a:r>
            <a:r>
              <a:rPr kumimoji="0" lang="tr-TR" sz="2000" b="1" i="0" u="none" strike="noStrike" cap="none" normalizeH="0" baseline="0" dirty="0" smtClean="0">
                <a:ln>
                  <a:noFill/>
                </a:ln>
                <a:solidFill>
                  <a:schemeClr val="tx1"/>
                </a:solidFill>
                <a:effectLst/>
                <a:latin typeface="Arial" pitchFamily="34" charset="0"/>
                <a:cs typeface="Arial" pitchFamily="34" charset="0"/>
              </a:rPr>
              <a:t> </a:t>
            </a:r>
            <a:r>
              <a:rPr kumimoji="0" lang="tr-TR" sz="2000" b="1" i="0" u="none" strike="noStrike" cap="none" normalizeH="0" baseline="0" dirty="0" err="1" smtClean="0">
                <a:ln>
                  <a:noFill/>
                </a:ln>
                <a:solidFill>
                  <a:schemeClr val="tx1"/>
                </a:solidFill>
                <a:effectLst/>
                <a:latin typeface="Arial" pitchFamily="34" charset="0"/>
                <a:cs typeface="Arial" pitchFamily="34" charset="0"/>
              </a:rPr>
              <a:t>og</a:t>
            </a:r>
            <a:r>
              <a:rPr kumimoji="0" lang="tr-TR" sz="2000" b="1" i="0" u="none" strike="noStrike" cap="none" normalizeH="0" baseline="0" dirty="0" smtClean="0">
                <a:ln>
                  <a:noFill/>
                </a:ln>
                <a:solidFill>
                  <a:schemeClr val="tx1"/>
                </a:solidFill>
                <a:effectLst/>
                <a:latin typeface="Arial" pitchFamily="34" charset="0"/>
                <a:cs typeface="Arial" pitchFamily="34" charset="0"/>
              </a:rPr>
              <a:t>_no </a:t>
            </a:r>
            <a:r>
              <a:rPr kumimoji="0" lang="tr-TR" sz="2000" b="1" i="0" u="none" strike="noStrike" cap="none" normalizeH="0" baseline="0" dirty="0" smtClean="0">
                <a:ln>
                  <a:noFill/>
                </a:ln>
                <a:solidFill>
                  <a:schemeClr val="accent2"/>
                </a:solidFill>
                <a:effectLst/>
                <a:latin typeface="Arial" pitchFamily="34" charset="0"/>
                <a:cs typeface="Arial" pitchFamily="34" charset="0"/>
              </a:rPr>
              <a:t>HAVING</a:t>
            </a:r>
            <a:r>
              <a:rPr kumimoji="0" lang="tr-TR" sz="2000" b="1" i="0" u="none" strike="noStrike" cap="none" normalizeH="0" baseline="0" dirty="0" smtClean="0">
                <a:ln>
                  <a:noFill/>
                </a:ln>
                <a:solidFill>
                  <a:schemeClr val="tx1"/>
                </a:solidFill>
                <a:effectLst/>
                <a:latin typeface="Arial" pitchFamily="34" charset="0"/>
                <a:cs typeface="Arial" pitchFamily="34" charset="0"/>
              </a:rPr>
              <a:t> </a:t>
            </a:r>
            <a:r>
              <a:rPr kumimoji="0" lang="tr-TR" sz="2000" b="1" i="0" u="none" strike="noStrike" cap="none" normalizeH="0" baseline="0" dirty="0" smtClean="0">
                <a:ln>
                  <a:noFill/>
                </a:ln>
                <a:solidFill>
                  <a:srgbClr val="FF3399"/>
                </a:solidFill>
                <a:effectLst/>
                <a:latin typeface="Arial" pitchFamily="34" charset="0"/>
                <a:cs typeface="Arial" pitchFamily="34" charset="0"/>
              </a:rPr>
              <a:t>SUM</a:t>
            </a:r>
            <a:r>
              <a:rPr kumimoji="0" lang="tr-TR" sz="2000" b="1" i="0" u="none" strike="noStrike" cap="none" normalizeH="0" baseline="0" dirty="0" smtClean="0">
                <a:ln>
                  <a:noFill/>
                </a:ln>
                <a:solidFill>
                  <a:schemeClr val="tx1"/>
                </a:solidFill>
                <a:effectLst/>
                <a:latin typeface="Arial" pitchFamily="34" charset="0"/>
                <a:cs typeface="Arial" pitchFamily="34" charset="0"/>
              </a:rPr>
              <a:t>(kredi)&gt;50;</a:t>
            </a:r>
          </a:p>
          <a:p>
            <a:pPr marL="342900" marR="0" lvl="0" indent="-342900" algn="l" defTabSz="914400" rtl="0" eaLnBrk="0" fontAlgn="base" latinLnBrk="0" hangingPunct="0">
              <a:lnSpc>
                <a:spcPct val="100000"/>
              </a:lnSpc>
              <a:spcBef>
                <a:spcPct val="20000"/>
              </a:spcBef>
              <a:spcAft>
                <a:spcPct val="0"/>
              </a:spcAft>
              <a:buClrTx/>
              <a:buSzTx/>
              <a:buFontTx/>
              <a:buChar char="•"/>
              <a:tabLst/>
            </a:pPr>
            <a:endParaRPr kumimoji="0" lang="tr-TR"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3528" y="0"/>
            <a:ext cx="8183880" cy="907544"/>
          </a:xfrm>
        </p:spPr>
        <p:txBody>
          <a:bodyPr>
            <a:normAutofit/>
          </a:bodyPr>
          <a:lstStyle/>
          <a:p>
            <a:r>
              <a:rPr lang="tr-TR" sz="3200" dirty="0" smtClean="0">
                <a:latin typeface="Times New Roman" pitchFamily="18" charset="0"/>
                <a:ea typeface="Times New Roman" pitchFamily="18" charset="0"/>
                <a:cs typeface="Times New Roman" pitchFamily="18" charset="0"/>
              </a:rPr>
              <a:t>6.7.3.2 NULL DEĞER SORGULAMA</a:t>
            </a:r>
            <a:endParaRPr lang="tr-TR" sz="3200" dirty="0"/>
          </a:p>
        </p:txBody>
      </p:sp>
      <p:sp>
        <p:nvSpPr>
          <p:cNvPr id="3" name="2 İçerik Yer Tutucusu"/>
          <p:cNvSpPr>
            <a:spLocks noGrp="1"/>
          </p:cNvSpPr>
          <p:nvPr>
            <p:ph idx="1"/>
          </p:nvPr>
        </p:nvSpPr>
        <p:spPr>
          <a:xfrm>
            <a:off x="467544" y="980728"/>
            <a:ext cx="8183880" cy="4896544"/>
          </a:xfrm>
        </p:spPr>
        <p:style>
          <a:lnRef idx="2">
            <a:schemeClr val="accent4"/>
          </a:lnRef>
          <a:fillRef idx="1">
            <a:schemeClr val="lt1"/>
          </a:fillRef>
          <a:effectRef idx="0">
            <a:schemeClr val="accent4"/>
          </a:effectRef>
          <a:fontRef idx="minor">
            <a:schemeClr val="dk1"/>
          </a:fontRef>
        </p:style>
        <p:txBody>
          <a:bodyPr>
            <a:normAutofit/>
          </a:bodyPr>
          <a:lstStyle/>
          <a:p>
            <a:pPr marL="0" lvl="0" indent="0" fontAlgn="base">
              <a:spcBef>
                <a:spcPct val="0"/>
              </a:spcBef>
              <a:spcAft>
                <a:spcPct val="0"/>
              </a:spcAft>
              <a:buClrTx/>
              <a:buSzTx/>
              <a:buNone/>
            </a:pPr>
            <a:r>
              <a:rPr lang="tr-TR" sz="2000" b="1" dirty="0" smtClean="0">
                <a:latin typeface="Times New Roman" pitchFamily="18" charset="0"/>
                <a:ea typeface="Times New Roman" pitchFamily="18" charset="0"/>
                <a:cs typeface="Times New Roman" pitchFamily="18" charset="0"/>
              </a:rPr>
              <a:t>	</a:t>
            </a:r>
            <a:r>
              <a:rPr lang="tr-TR" sz="2000" dirty="0" err="1" smtClean="0">
                <a:latin typeface="Arial" pitchFamily="34" charset="0"/>
                <a:ea typeface="Times New Roman" pitchFamily="18" charset="0"/>
                <a:cs typeface="Arial" pitchFamily="34" charset="0"/>
              </a:rPr>
              <a:t>Null</a:t>
            </a:r>
            <a:r>
              <a:rPr lang="tr-TR" sz="2000" dirty="0" smtClean="0">
                <a:latin typeface="Arial" pitchFamily="34" charset="0"/>
                <a:ea typeface="Times New Roman" pitchFamily="18" charset="0"/>
                <a:cs typeface="Arial" pitchFamily="34" charset="0"/>
              </a:rPr>
              <a:t>, </a:t>
            </a:r>
            <a:r>
              <a:rPr lang="tr-TR" sz="2000" dirty="0" err="1" smtClean="0">
                <a:latin typeface="Arial" pitchFamily="34" charset="0"/>
                <a:ea typeface="Times New Roman" pitchFamily="18" charset="0"/>
                <a:cs typeface="Arial" pitchFamily="34" charset="0"/>
              </a:rPr>
              <a:t>içrisinde</a:t>
            </a:r>
            <a:r>
              <a:rPr lang="tr-TR" sz="2000" dirty="0" smtClean="0">
                <a:latin typeface="Arial" pitchFamily="34" charset="0"/>
                <a:ea typeface="Times New Roman" pitchFamily="18" charset="0"/>
                <a:cs typeface="Arial" pitchFamily="34" charset="0"/>
              </a:rPr>
              <a:t> değer bulundurmayan sütunlardır. Kayıt işlemi esnasında herhangi bir değer girilmezse o sütunun değeri NULL olarak atanır. Sütun içerisine bir boşluk dahi girilse o sütun artık NULL değildir. NULL değer içeren kayıtları sorgulamada karşılaştırma operatörleri kullanılmaz. Değerin NULL olup olmadığını bulmak için IS NULL ifadesi kullanılır. NULL değer içermeyen kayıtlar bulunmak isteniyorsa IS NOT NULL ifadesi kullanılır.</a:t>
            </a:r>
            <a:endParaRPr lang="tr-TR" sz="2000" b="1" dirty="0" smtClean="0">
              <a:latin typeface="Arial" pitchFamily="34" charset="0"/>
              <a:ea typeface="Times New Roman" pitchFamily="18" charset="0"/>
              <a:cs typeface="Arial" pitchFamily="34" charset="0"/>
            </a:endParaRPr>
          </a:p>
          <a:p>
            <a:pPr marL="0" lvl="0" indent="0" eaLnBrk="0" fontAlgn="base" hangingPunct="0">
              <a:spcBef>
                <a:spcPct val="0"/>
              </a:spcBef>
              <a:spcAft>
                <a:spcPct val="0"/>
              </a:spcAft>
              <a:buClrTx/>
              <a:buSzTx/>
              <a:buNone/>
            </a:pPr>
            <a:endParaRPr lang="tr-TR" sz="4400" dirty="0" smtClean="0">
              <a:latin typeface="Arial" pitchFamily="34" charset="0"/>
              <a:cs typeface="Arial" pitchFamily="34" charset="0"/>
            </a:endParaRPr>
          </a:p>
        </p:txBody>
      </p:sp>
      <p:graphicFrame>
        <p:nvGraphicFramePr>
          <p:cNvPr id="10" name="3 İçerik Yer Tutucusu"/>
          <p:cNvGraphicFramePr>
            <a:graphicFrameLocks/>
          </p:cNvGraphicFramePr>
          <p:nvPr/>
        </p:nvGraphicFramePr>
        <p:xfrm>
          <a:off x="899592" y="3428999"/>
          <a:ext cx="6480720" cy="1623454"/>
        </p:xfrm>
        <a:graphic>
          <a:graphicData uri="http://schemas.openxmlformats.org/drawingml/2006/table">
            <a:tbl>
              <a:tblPr>
                <a:tableStyleId>{775DCB02-9BB8-47FD-8907-85C794F793BA}</a:tableStyleId>
              </a:tblPr>
              <a:tblGrid>
                <a:gridCol w="1619839"/>
                <a:gridCol w="1619839"/>
                <a:gridCol w="1620521"/>
                <a:gridCol w="1620521"/>
              </a:tblGrid>
              <a:tr h="288033">
                <a:tc>
                  <a:txBody>
                    <a:bodyPr/>
                    <a:lstStyle/>
                    <a:p>
                      <a:pPr algn="ctr">
                        <a:spcAft>
                          <a:spcPts val="0"/>
                        </a:spcAft>
                      </a:pPr>
                      <a:r>
                        <a:rPr lang="tr-TR" sz="1600" b="1" dirty="0" err="1">
                          <a:solidFill>
                            <a:srgbClr val="C00000"/>
                          </a:solidFill>
                        </a:rPr>
                        <a:t>Ogr</a:t>
                      </a:r>
                      <a:r>
                        <a:rPr lang="tr-TR" sz="1600" b="1" dirty="0">
                          <a:solidFill>
                            <a:srgbClr val="C00000"/>
                          </a:solidFill>
                        </a:rPr>
                        <a:t>_no</a:t>
                      </a:r>
                      <a:endParaRPr lang="tr-TR" sz="1600" b="1" dirty="0">
                        <a:solidFill>
                          <a:srgbClr val="C00000"/>
                        </a:solidFill>
                        <a:latin typeface="Arial" pitchFamily="34" charset="0"/>
                        <a:ea typeface="Calibri"/>
                        <a:cs typeface="Arial" pitchFamily="34" charset="0"/>
                      </a:endParaRPr>
                    </a:p>
                  </a:txBody>
                  <a:tcPr marL="68580" marR="68580" marT="0" marB="0"/>
                </a:tc>
                <a:tc>
                  <a:txBody>
                    <a:bodyPr/>
                    <a:lstStyle/>
                    <a:p>
                      <a:pPr algn="ctr">
                        <a:spcAft>
                          <a:spcPts val="0"/>
                        </a:spcAft>
                      </a:pPr>
                      <a:r>
                        <a:rPr lang="tr-TR" sz="1600" b="1" dirty="0">
                          <a:solidFill>
                            <a:srgbClr val="C00000"/>
                          </a:solidFill>
                        </a:rPr>
                        <a:t>Ders_kodu</a:t>
                      </a:r>
                      <a:endParaRPr lang="tr-TR" sz="1600" b="1" dirty="0">
                        <a:solidFill>
                          <a:srgbClr val="C00000"/>
                        </a:solidFill>
                        <a:latin typeface="Arial" pitchFamily="34" charset="0"/>
                        <a:ea typeface="Calibri"/>
                        <a:cs typeface="Arial" pitchFamily="34" charset="0"/>
                      </a:endParaRPr>
                    </a:p>
                  </a:txBody>
                  <a:tcPr marL="68580" marR="68580" marT="0" marB="0"/>
                </a:tc>
                <a:tc>
                  <a:txBody>
                    <a:bodyPr/>
                    <a:lstStyle/>
                    <a:p>
                      <a:pPr algn="ctr">
                        <a:spcAft>
                          <a:spcPts val="0"/>
                        </a:spcAft>
                      </a:pPr>
                      <a:r>
                        <a:rPr lang="tr-TR" sz="1600" b="1" dirty="0">
                          <a:solidFill>
                            <a:srgbClr val="C00000"/>
                          </a:solidFill>
                        </a:rPr>
                        <a:t>Sinav1</a:t>
                      </a:r>
                      <a:endParaRPr lang="tr-TR" sz="1600" b="1" dirty="0">
                        <a:solidFill>
                          <a:srgbClr val="C00000"/>
                        </a:solidFill>
                        <a:latin typeface="Arial" pitchFamily="34" charset="0"/>
                        <a:ea typeface="Calibri"/>
                        <a:cs typeface="Arial" pitchFamily="34" charset="0"/>
                      </a:endParaRPr>
                    </a:p>
                  </a:txBody>
                  <a:tcPr marL="68580" marR="68580" marT="0" marB="0"/>
                </a:tc>
                <a:tc>
                  <a:txBody>
                    <a:bodyPr/>
                    <a:lstStyle/>
                    <a:p>
                      <a:pPr algn="ctr">
                        <a:spcAft>
                          <a:spcPts val="0"/>
                        </a:spcAft>
                      </a:pPr>
                      <a:r>
                        <a:rPr lang="tr-TR" sz="1600" b="1" dirty="0">
                          <a:solidFill>
                            <a:srgbClr val="C00000"/>
                          </a:solidFill>
                        </a:rPr>
                        <a:t>Sinav2</a:t>
                      </a:r>
                      <a:endParaRPr lang="tr-TR" sz="1600" b="1" dirty="0">
                        <a:solidFill>
                          <a:srgbClr val="C00000"/>
                        </a:solidFill>
                        <a:latin typeface="Arial" pitchFamily="34" charset="0"/>
                        <a:ea typeface="Calibri"/>
                        <a:cs typeface="Arial" pitchFamily="34" charset="0"/>
                      </a:endParaRPr>
                    </a:p>
                  </a:txBody>
                  <a:tcPr marL="68580" marR="68580" marT="0" marB="0"/>
                </a:tc>
              </a:tr>
              <a:tr h="432048">
                <a:tc>
                  <a:txBody>
                    <a:bodyPr/>
                    <a:lstStyle/>
                    <a:p>
                      <a:pPr algn="ctr">
                        <a:spcAft>
                          <a:spcPts val="0"/>
                        </a:spcAft>
                      </a:pPr>
                      <a:r>
                        <a:rPr lang="tr-TR" sz="1400" dirty="0"/>
                        <a:t>234</a:t>
                      </a:r>
                      <a:endParaRPr lang="tr-TR" sz="1400" dirty="0">
                        <a:latin typeface="Arial" pitchFamily="34" charset="0"/>
                        <a:ea typeface="Calibri"/>
                        <a:cs typeface="Arial" pitchFamily="34" charset="0"/>
                      </a:endParaRPr>
                    </a:p>
                  </a:txBody>
                  <a:tcPr marL="68580" marR="68580" marT="0" marB="0"/>
                </a:tc>
                <a:tc>
                  <a:txBody>
                    <a:bodyPr/>
                    <a:lstStyle/>
                    <a:p>
                      <a:pPr algn="ctr">
                        <a:spcAft>
                          <a:spcPts val="0"/>
                        </a:spcAft>
                      </a:pPr>
                      <a:r>
                        <a:rPr lang="tr-TR" sz="1400" dirty="0"/>
                        <a:t>BİL123</a:t>
                      </a:r>
                      <a:endParaRPr lang="tr-TR" sz="1400" dirty="0">
                        <a:latin typeface="Arial" pitchFamily="34" charset="0"/>
                        <a:ea typeface="Calibri"/>
                        <a:cs typeface="Arial" pitchFamily="34" charset="0"/>
                      </a:endParaRPr>
                    </a:p>
                  </a:txBody>
                  <a:tcPr marL="68580" marR="68580" marT="0" marB="0"/>
                </a:tc>
                <a:tc>
                  <a:txBody>
                    <a:bodyPr/>
                    <a:lstStyle/>
                    <a:p>
                      <a:pPr algn="ctr">
                        <a:spcAft>
                          <a:spcPts val="0"/>
                        </a:spcAft>
                      </a:pPr>
                      <a:r>
                        <a:rPr lang="tr-TR" sz="1400" dirty="0"/>
                        <a:t>50</a:t>
                      </a:r>
                      <a:endParaRPr lang="tr-TR" sz="1400" dirty="0">
                        <a:latin typeface="Arial" pitchFamily="34" charset="0"/>
                        <a:ea typeface="Calibri"/>
                        <a:cs typeface="Arial" pitchFamily="34" charset="0"/>
                      </a:endParaRPr>
                    </a:p>
                  </a:txBody>
                  <a:tcPr marL="68580" marR="68580" marT="0" marB="0"/>
                </a:tc>
                <a:tc>
                  <a:txBody>
                    <a:bodyPr/>
                    <a:lstStyle/>
                    <a:p>
                      <a:pPr algn="ctr">
                        <a:spcAft>
                          <a:spcPts val="0"/>
                        </a:spcAft>
                      </a:pPr>
                      <a:r>
                        <a:rPr lang="tr-TR" sz="1400" dirty="0"/>
                        <a:t>70</a:t>
                      </a:r>
                      <a:endParaRPr lang="tr-TR" sz="1400" dirty="0">
                        <a:latin typeface="Arial" pitchFamily="34" charset="0"/>
                        <a:ea typeface="Calibri"/>
                        <a:cs typeface="Arial" pitchFamily="34" charset="0"/>
                      </a:endParaRPr>
                    </a:p>
                  </a:txBody>
                  <a:tcPr marL="68580" marR="68580" marT="0" marB="0"/>
                </a:tc>
              </a:tr>
              <a:tr h="432048">
                <a:tc>
                  <a:txBody>
                    <a:bodyPr/>
                    <a:lstStyle/>
                    <a:p>
                      <a:pPr algn="ctr">
                        <a:spcAft>
                          <a:spcPts val="0"/>
                        </a:spcAft>
                      </a:pPr>
                      <a:r>
                        <a:rPr lang="tr-TR" sz="1400" dirty="0"/>
                        <a:t>235</a:t>
                      </a:r>
                      <a:endParaRPr lang="tr-TR" sz="1400" dirty="0">
                        <a:latin typeface="Arial" pitchFamily="34" charset="0"/>
                        <a:ea typeface="Calibri"/>
                        <a:cs typeface="Arial" pitchFamily="34" charset="0"/>
                      </a:endParaRPr>
                    </a:p>
                  </a:txBody>
                  <a:tcPr marL="68580" marR="68580" marT="0" marB="0"/>
                </a:tc>
                <a:tc>
                  <a:txBody>
                    <a:bodyPr/>
                    <a:lstStyle/>
                    <a:p>
                      <a:pPr algn="ctr">
                        <a:spcAft>
                          <a:spcPts val="0"/>
                        </a:spcAft>
                      </a:pPr>
                      <a:r>
                        <a:rPr lang="tr-TR" sz="1400" dirty="0"/>
                        <a:t>BİL124</a:t>
                      </a:r>
                      <a:endParaRPr lang="tr-TR" sz="1400" dirty="0">
                        <a:latin typeface="Arial" pitchFamily="34" charset="0"/>
                        <a:ea typeface="Calibri"/>
                        <a:cs typeface="Arial" pitchFamily="34" charset="0"/>
                      </a:endParaRPr>
                    </a:p>
                  </a:txBody>
                  <a:tcPr marL="68580" marR="68580" marT="0" marB="0"/>
                </a:tc>
                <a:tc>
                  <a:txBody>
                    <a:bodyPr/>
                    <a:lstStyle/>
                    <a:p>
                      <a:pPr algn="ctr">
                        <a:spcAft>
                          <a:spcPts val="0"/>
                        </a:spcAft>
                      </a:pPr>
                      <a:r>
                        <a:rPr lang="tr-TR" sz="1400" dirty="0"/>
                        <a:t>80</a:t>
                      </a:r>
                      <a:endParaRPr lang="tr-TR" sz="1400" dirty="0">
                        <a:latin typeface="Arial" pitchFamily="34" charset="0"/>
                        <a:ea typeface="Calibri"/>
                        <a:cs typeface="Arial" pitchFamily="34" charset="0"/>
                      </a:endParaRPr>
                    </a:p>
                  </a:txBody>
                  <a:tcPr marL="68580" marR="68580" marT="0" marB="0"/>
                </a:tc>
                <a:tc>
                  <a:txBody>
                    <a:bodyPr/>
                    <a:lstStyle/>
                    <a:p>
                      <a:pPr algn="ctr">
                        <a:spcAft>
                          <a:spcPts val="0"/>
                        </a:spcAft>
                      </a:pPr>
                      <a:r>
                        <a:rPr lang="tr-TR" sz="1400" dirty="0"/>
                        <a:t>NULL</a:t>
                      </a:r>
                      <a:endParaRPr lang="tr-TR" sz="1400" dirty="0">
                        <a:latin typeface="Arial" pitchFamily="34" charset="0"/>
                        <a:ea typeface="Calibri"/>
                        <a:cs typeface="Arial" pitchFamily="34" charset="0"/>
                      </a:endParaRPr>
                    </a:p>
                  </a:txBody>
                  <a:tcPr marL="68580" marR="68580" marT="0" marB="0"/>
                </a:tc>
              </a:tr>
              <a:tr h="471325">
                <a:tc>
                  <a:txBody>
                    <a:bodyPr/>
                    <a:lstStyle/>
                    <a:p>
                      <a:pPr algn="ctr">
                        <a:spcAft>
                          <a:spcPts val="0"/>
                        </a:spcAft>
                      </a:pPr>
                      <a:r>
                        <a:rPr lang="tr-TR" sz="1400" dirty="0"/>
                        <a:t>236</a:t>
                      </a:r>
                      <a:endParaRPr lang="tr-TR" sz="1400" dirty="0">
                        <a:latin typeface="Arial" pitchFamily="34" charset="0"/>
                        <a:ea typeface="Calibri"/>
                        <a:cs typeface="Arial" pitchFamily="34" charset="0"/>
                      </a:endParaRPr>
                    </a:p>
                  </a:txBody>
                  <a:tcPr marL="68580" marR="68580" marT="0" marB="0"/>
                </a:tc>
                <a:tc>
                  <a:txBody>
                    <a:bodyPr/>
                    <a:lstStyle/>
                    <a:p>
                      <a:pPr algn="ctr">
                        <a:spcAft>
                          <a:spcPts val="0"/>
                        </a:spcAft>
                      </a:pPr>
                      <a:r>
                        <a:rPr lang="tr-TR" sz="1400" dirty="0"/>
                        <a:t>BİL125</a:t>
                      </a:r>
                      <a:endParaRPr lang="tr-TR" sz="1400" dirty="0">
                        <a:latin typeface="Arial" pitchFamily="34" charset="0"/>
                        <a:ea typeface="Calibri"/>
                        <a:cs typeface="Arial" pitchFamily="34" charset="0"/>
                      </a:endParaRPr>
                    </a:p>
                  </a:txBody>
                  <a:tcPr marL="68580" marR="68580" marT="0" marB="0"/>
                </a:tc>
                <a:tc>
                  <a:txBody>
                    <a:bodyPr/>
                    <a:lstStyle/>
                    <a:p>
                      <a:pPr algn="ctr">
                        <a:spcAft>
                          <a:spcPts val="0"/>
                        </a:spcAft>
                      </a:pPr>
                      <a:r>
                        <a:rPr lang="tr-TR" sz="1400" dirty="0"/>
                        <a:t>NULL</a:t>
                      </a:r>
                      <a:endParaRPr lang="tr-TR" sz="1400" dirty="0">
                        <a:latin typeface="Arial" pitchFamily="34" charset="0"/>
                        <a:ea typeface="Calibri"/>
                        <a:cs typeface="Arial" pitchFamily="34" charset="0"/>
                      </a:endParaRPr>
                    </a:p>
                  </a:txBody>
                  <a:tcPr marL="68580" marR="68580" marT="0" marB="0"/>
                </a:tc>
                <a:tc>
                  <a:txBody>
                    <a:bodyPr/>
                    <a:lstStyle/>
                    <a:p>
                      <a:pPr algn="ctr">
                        <a:spcAft>
                          <a:spcPts val="0"/>
                        </a:spcAft>
                      </a:pPr>
                      <a:r>
                        <a:rPr lang="tr-TR" sz="1400" dirty="0"/>
                        <a:t>90</a:t>
                      </a:r>
                      <a:endParaRPr lang="tr-TR" sz="1400" dirty="0">
                        <a:latin typeface="Arial" pitchFamily="34" charset="0"/>
                        <a:ea typeface="Calibri"/>
                        <a:cs typeface="Arial" pitchFamily="34" charset="0"/>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251520" y="332656"/>
            <a:ext cx="8640960" cy="6525344"/>
          </a:xfrm>
          <a:solidFill>
            <a:schemeClr val="bg1"/>
          </a:solidFill>
        </p:spPr>
        <p:txBody>
          <a:bodyPr>
            <a:normAutofit/>
          </a:bodyPr>
          <a:lstStyle/>
          <a:p>
            <a:pPr marL="0" lvl="0" indent="0" fontAlgn="base">
              <a:spcBef>
                <a:spcPct val="0"/>
              </a:spcBef>
              <a:spcAft>
                <a:spcPct val="0"/>
              </a:spcAft>
              <a:buClrTx/>
              <a:buSzTx/>
              <a:buNone/>
            </a:pPr>
            <a:r>
              <a:rPr lang="tr-TR" sz="2000" b="1" dirty="0" smtClean="0">
                <a:solidFill>
                  <a:srgbClr val="C00000"/>
                </a:solidFill>
                <a:latin typeface="Arial" pitchFamily="34" charset="0"/>
                <a:ea typeface="Calibri" pitchFamily="34" charset="0"/>
                <a:cs typeface="Arial" pitchFamily="34" charset="0"/>
              </a:rPr>
              <a:t>Örnek:</a:t>
            </a:r>
            <a:r>
              <a:rPr lang="tr-TR" sz="2000" dirty="0" smtClean="0">
                <a:solidFill>
                  <a:srgbClr val="C00000"/>
                </a:solidFill>
                <a:latin typeface="Arial" pitchFamily="34" charset="0"/>
                <a:ea typeface="Calibri" pitchFamily="34" charset="0"/>
                <a:cs typeface="Arial" pitchFamily="34" charset="0"/>
              </a:rPr>
              <a:t> </a:t>
            </a:r>
            <a:r>
              <a:rPr lang="tr-TR" sz="2000" dirty="0" smtClean="0">
                <a:latin typeface="Arial" pitchFamily="34" charset="0"/>
                <a:ea typeface="Calibri" pitchFamily="34" charset="0"/>
                <a:cs typeface="Arial" pitchFamily="34" charset="0"/>
              </a:rPr>
              <a:t>Verilen notlar tablosunda 1.sınava veya 2.sınava girmeyen öğrencilerin numarasını ve sınava girmediği dersin kodunu bulmak için gerekli SQL ifadesini yazınız</a:t>
            </a:r>
            <a:r>
              <a:rPr lang="tr-TR" sz="2000" dirty="0" smtClean="0">
                <a:solidFill>
                  <a:srgbClr val="C00000"/>
                </a:solidFill>
                <a:latin typeface="Arial" pitchFamily="34" charset="0"/>
                <a:ea typeface="Calibri" pitchFamily="34" charset="0"/>
                <a:cs typeface="Arial" pitchFamily="34" charset="0"/>
              </a:rPr>
              <a:t>.</a:t>
            </a:r>
            <a:endParaRPr lang="tr-TR" sz="200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tr-TR" sz="2000" dirty="0" smtClean="0">
                <a:solidFill>
                  <a:srgbClr val="0000FF"/>
                </a:solidFill>
                <a:latin typeface="Courier New" pitchFamily="49" charset="0"/>
                <a:ea typeface="Calibri" pitchFamily="34" charset="0"/>
                <a:cs typeface="Courier New" pitchFamily="49" charset="0"/>
              </a:rPr>
              <a:t>SELECT</a:t>
            </a:r>
            <a:r>
              <a:rPr lang="tr-TR" sz="2000" dirty="0" smtClean="0">
                <a:latin typeface="Courier New" pitchFamily="49" charset="0"/>
                <a:ea typeface="Calibri" pitchFamily="34" charset="0"/>
                <a:cs typeface="Courier New" pitchFamily="49" charset="0"/>
              </a:rPr>
              <a:t> </a:t>
            </a:r>
            <a:r>
              <a:rPr lang="tr-TR" sz="2000" dirty="0" err="1" smtClean="0">
                <a:latin typeface="Courier New" pitchFamily="49" charset="0"/>
                <a:ea typeface="Calibri" pitchFamily="34" charset="0"/>
                <a:cs typeface="Courier New" pitchFamily="49" charset="0"/>
              </a:rPr>
              <a:t>ogr</a:t>
            </a:r>
            <a:r>
              <a:rPr lang="tr-TR" sz="2000" dirty="0" smtClean="0">
                <a:latin typeface="Courier New" pitchFamily="49" charset="0"/>
                <a:ea typeface="Calibri" pitchFamily="34" charset="0"/>
                <a:cs typeface="Courier New" pitchFamily="49" charset="0"/>
              </a:rPr>
              <a:t>_no</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ders_kodu </a:t>
            </a:r>
            <a:r>
              <a:rPr lang="tr-TR" sz="2000" dirty="0" smtClean="0">
                <a:solidFill>
                  <a:srgbClr val="0000FF"/>
                </a:solidFill>
                <a:latin typeface="Courier New" pitchFamily="49" charset="0"/>
                <a:ea typeface="Calibri" pitchFamily="34" charset="0"/>
                <a:cs typeface="Courier New" pitchFamily="49" charset="0"/>
              </a:rPr>
              <a:t>FROM</a:t>
            </a:r>
            <a:r>
              <a:rPr lang="tr-TR" sz="2000" dirty="0" smtClean="0">
                <a:latin typeface="Courier New" pitchFamily="49" charset="0"/>
                <a:ea typeface="Calibri" pitchFamily="34" charset="0"/>
                <a:cs typeface="Courier New" pitchFamily="49" charset="0"/>
              </a:rPr>
              <a:t> NOTLAR </a:t>
            </a:r>
            <a:r>
              <a:rPr lang="tr-TR" sz="2000" dirty="0" smtClean="0">
                <a:solidFill>
                  <a:srgbClr val="0000FF"/>
                </a:solidFill>
                <a:latin typeface="Courier New" pitchFamily="49" charset="0"/>
                <a:ea typeface="Calibri" pitchFamily="34" charset="0"/>
                <a:cs typeface="Courier New" pitchFamily="49" charset="0"/>
              </a:rPr>
              <a:t>WHERE</a:t>
            </a:r>
            <a:r>
              <a:rPr lang="tr-TR" sz="2000" dirty="0" smtClean="0">
                <a:latin typeface="Courier New" pitchFamily="49" charset="0"/>
                <a:ea typeface="Calibri" pitchFamily="34" charset="0"/>
                <a:cs typeface="Courier New" pitchFamily="49" charset="0"/>
              </a:rPr>
              <a:t> sinav1 </a:t>
            </a:r>
            <a:r>
              <a:rPr lang="tr-TR" sz="2000" dirty="0" smtClean="0">
                <a:solidFill>
                  <a:srgbClr val="808080"/>
                </a:solidFill>
                <a:latin typeface="Courier New" pitchFamily="49" charset="0"/>
                <a:ea typeface="Calibri" pitchFamily="34" charset="0"/>
                <a:cs typeface="Courier New" pitchFamily="49" charset="0"/>
              </a:rPr>
              <a:t>IS</a:t>
            </a:r>
            <a:r>
              <a:rPr lang="tr-TR" sz="2000" dirty="0" smtClean="0">
                <a:latin typeface="Courier New" pitchFamily="49" charset="0"/>
                <a:ea typeface="Calibri" pitchFamily="34" charset="0"/>
                <a:cs typeface="Courier New" pitchFamily="49" charset="0"/>
              </a:rPr>
              <a:t> </a:t>
            </a:r>
            <a:r>
              <a:rPr lang="tr-TR" sz="2000" dirty="0" smtClean="0">
                <a:solidFill>
                  <a:srgbClr val="808080"/>
                </a:solidFill>
                <a:latin typeface="Courier New" pitchFamily="49" charset="0"/>
                <a:ea typeface="Calibri" pitchFamily="34" charset="0"/>
                <a:cs typeface="Courier New" pitchFamily="49" charset="0"/>
              </a:rPr>
              <a:t>NULL</a:t>
            </a:r>
            <a:r>
              <a:rPr lang="tr-TR" sz="2000" dirty="0" smtClean="0">
                <a:latin typeface="Courier New" pitchFamily="49" charset="0"/>
                <a:ea typeface="Calibri" pitchFamily="34" charset="0"/>
                <a:cs typeface="Courier New" pitchFamily="49" charset="0"/>
              </a:rPr>
              <a:t> </a:t>
            </a:r>
            <a:r>
              <a:rPr lang="tr-TR" sz="2000" dirty="0" smtClean="0">
                <a:solidFill>
                  <a:srgbClr val="808080"/>
                </a:solidFill>
                <a:latin typeface="Courier New" pitchFamily="49" charset="0"/>
                <a:ea typeface="Calibri" pitchFamily="34" charset="0"/>
                <a:cs typeface="Courier New" pitchFamily="49" charset="0"/>
              </a:rPr>
              <a:t>OR</a:t>
            </a:r>
            <a:r>
              <a:rPr lang="tr-TR" sz="2000" dirty="0" smtClean="0">
                <a:latin typeface="Courier New" pitchFamily="49" charset="0"/>
                <a:ea typeface="Calibri" pitchFamily="34" charset="0"/>
                <a:cs typeface="Courier New" pitchFamily="49" charset="0"/>
              </a:rPr>
              <a:t> Sinav2 </a:t>
            </a:r>
            <a:r>
              <a:rPr lang="tr-TR" sz="2000" dirty="0" smtClean="0">
                <a:solidFill>
                  <a:srgbClr val="808080"/>
                </a:solidFill>
                <a:latin typeface="Courier New" pitchFamily="49" charset="0"/>
                <a:ea typeface="Calibri" pitchFamily="34" charset="0"/>
                <a:cs typeface="Courier New" pitchFamily="49" charset="0"/>
              </a:rPr>
              <a:t>IS</a:t>
            </a:r>
            <a:r>
              <a:rPr lang="tr-TR" sz="2000" dirty="0" smtClean="0">
                <a:latin typeface="Courier New" pitchFamily="49" charset="0"/>
                <a:ea typeface="Calibri" pitchFamily="34" charset="0"/>
                <a:cs typeface="Courier New" pitchFamily="49" charset="0"/>
              </a:rPr>
              <a:t> </a:t>
            </a:r>
            <a:r>
              <a:rPr lang="tr-TR" sz="2000" dirty="0" smtClean="0">
                <a:solidFill>
                  <a:srgbClr val="808080"/>
                </a:solidFill>
                <a:latin typeface="Courier New" pitchFamily="49" charset="0"/>
                <a:ea typeface="Calibri" pitchFamily="34" charset="0"/>
                <a:cs typeface="Courier New" pitchFamily="49" charset="0"/>
              </a:rPr>
              <a:t>NULL</a:t>
            </a:r>
          </a:p>
          <a:p>
            <a:pPr marL="0" lvl="0" indent="0" eaLnBrk="0" fontAlgn="base" hangingPunct="0">
              <a:spcBef>
                <a:spcPct val="0"/>
              </a:spcBef>
              <a:spcAft>
                <a:spcPct val="0"/>
              </a:spcAft>
              <a:buClrTx/>
              <a:buSzTx/>
              <a:buNone/>
            </a:pPr>
            <a:endParaRPr lang="tr-TR" sz="2000" dirty="0" smtClean="0">
              <a:solidFill>
                <a:srgbClr val="808080"/>
              </a:solidFill>
              <a:latin typeface="Courier New" pitchFamily="49" charset="0"/>
              <a:ea typeface="Calibri" pitchFamily="34" charset="0"/>
              <a:cs typeface="Courier New" pitchFamily="49" charset="0"/>
            </a:endParaRPr>
          </a:p>
          <a:p>
            <a:pPr marL="0" lvl="0" indent="0" eaLnBrk="0" fontAlgn="base" hangingPunct="0">
              <a:spcBef>
                <a:spcPct val="0"/>
              </a:spcBef>
              <a:spcAft>
                <a:spcPct val="0"/>
              </a:spcAft>
              <a:buClrTx/>
              <a:buSzTx/>
              <a:buNone/>
            </a:pPr>
            <a:endParaRPr lang="tr-TR" sz="2000" dirty="0" smtClean="0">
              <a:solidFill>
                <a:srgbClr val="808080"/>
              </a:solidFill>
              <a:latin typeface="Courier New" pitchFamily="49" charset="0"/>
              <a:ea typeface="Calibri" pitchFamily="34" charset="0"/>
              <a:cs typeface="Courier New" pitchFamily="49" charset="0"/>
            </a:endParaRPr>
          </a:p>
          <a:p>
            <a:pPr marL="0" lvl="0" indent="0" fontAlgn="base">
              <a:spcBef>
                <a:spcPct val="0"/>
              </a:spcBef>
              <a:spcAft>
                <a:spcPct val="0"/>
              </a:spcAft>
              <a:buClrTx/>
              <a:buSzTx/>
              <a:buNone/>
            </a:pPr>
            <a:endParaRPr lang="tr-TR" sz="2000" b="1" dirty="0" smtClean="0">
              <a:solidFill>
                <a:srgbClr val="C00000"/>
              </a:solidFill>
              <a:latin typeface="Arial" pitchFamily="34" charset="0"/>
              <a:ea typeface="Calibri" pitchFamily="34" charset="0"/>
              <a:cs typeface="Arial" pitchFamily="34" charset="0"/>
            </a:endParaRPr>
          </a:p>
          <a:p>
            <a:pPr marL="0" lvl="0" indent="0" fontAlgn="base">
              <a:spcBef>
                <a:spcPct val="0"/>
              </a:spcBef>
              <a:spcAft>
                <a:spcPct val="0"/>
              </a:spcAft>
              <a:buClrTx/>
              <a:buSzTx/>
              <a:buNone/>
            </a:pPr>
            <a:endParaRPr lang="tr-TR" sz="2000" b="1" dirty="0" smtClean="0">
              <a:solidFill>
                <a:srgbClr val="C00000"/>
              </a:solidFill>
              <a:latin typeface="Arial" pitchFamily="34" charset="0"/>
              <a:ea typeface="Calibri" pitchFamily="34" charset="0"/>
              <a:cs typeface="Arial" pitchFamily="34" charset="0"/>
            </a:endParaRPr>
          </a:p>
          <a:p>
            <a:pPr marL="0" lvl="0" indent="0" fontAlgn="base">
              <a:spcBef>
                <a:spcPct val="0"/>
              </a:spcBef>
              <a:spcAft>
                <a:spcPct val="0"/>
              </a:spcAft>
              <a:buClrTx/>
              <a:buSzTx/>
              <a:buNone/>
            </a:pPr>
            <a:r>
              <a:rPr lang="tr-TR" sz="2000" b="1" dirty="0" smtClean="0">
                <a:solidFill>
                  <a:srgbClr val="C00000"/>
                </a:solidFill>
                <a:latin typeface="Arial" pitchFamily="34" charset="0"/>
                <a:ea typeface="Calibri" pitchFamily="34" charset="0"/>
                <a:cs typeface="Arial" pitchFamily="34" charset="0"/>
              </a:rPr>
              <a:t>Örnek: </a:t>
            </a:r>
            <a:r>
              <a:rPr lang="tr-TR" sz="2000" dirty="0" smtClean="0">
                <a:latin typeface="Arial" pitchFamily="34" charset="0"/>
                <a:ea typeface="Calibri" pitchFamily="34" charset="0"/>
                <a:cs typeface="Arial" pitchFamily="34" charset="0"/>
              </a:rPr>
              <a:t>Bütünleme sınavına girmeyen öğrencilerin isimlerini bulan </a:t>
            </a:r>
            <a:r>
              <a:rPr lang="tr-TR" sz="2000" dirty="0" err="1" smtClean="0">
                <a:latin typeface="Arial" pitchFamily="34" charset="0"/>
                <a:ea typeface="Calibri" pitchFamily="34" charset="0"/>
                <a:cs typeface="Arial" pitchFamily="34" charset="0"/>
              </a:rPr>
              <a:t>sql</a:t>
            </a:r>
            <a:r>
              <a:rPr lang="tr-TR" sz="2000" dirty="0" smtClean="0">
                <a:latin typeface="Arial" pitchFamily="34" charset="0"/>
                <a:ea typeface="Calibri" pitchFamily="34" charset="0"/>
                <a:cs typeface="Arial" pitchFamily="34" charset="0"/>
              </a:rPr>
              <a:t> sorgusunu yazınız. (okul projesinden)</a:t>
            </a:r>
            <a:endParaRPr lang="tr-TR" sz="200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tr-TR" sz="2000" dirty="0" smtClean="0">
                <a:solidFill>
                  <a:srgbClr val="0000FF"/>
                </a:solidFill>
                <a:latin typeface="Courier New" pitchFamily="49" charset="0"/>
                <a:ea typeface="Calibri" pitchFamily="34" charset="0"/>
                <a:cs typeface="Courier New" pitchFamily="49" charset="0"/>
              </a:rPr>
              <a:t>select</a:t>
            </a:r>
            <a:r>
              <a:rPr lang="tr-TR" sz="2000" dirty="0" smtClean="0">
                <a:latin typeface="Courier New" pitchFamily="49" charset="0"/>
                <a:ea typeface="Calibri" pitchFamily="34" charset="0"/>
                <a:cs typeface="Courier New" pitchFamily="49" charset="0"/>
              </a:rPr>
              <a:t> adi </a:t>
            </a:r>
            <a:r>
              <a:rPr lang="tr-TR" sz="2000" dirty="0" smtClean="0">
                <a:solidFill>
                  <a:srgbClr val="0000FF"/>
                </a:solidFill>
                <a:latin typeface="Courier New" pitchFamily="49" charset="0"/>
                <a:ea typeface="Calibri" pitchFamily="34" charset="0"/>
                <a:cs typeface="Courier New" pitchFamily="49" charset="0"/>
              </a:rPr>
              <a:t>from</a:t>
            </a:r>
            <a:r>
              <a:rPr lang="tr-TR" sz="2000" dirty="0" smtClean="0">
                <a:latin typeface="Courier New" pitchFamily="49" charset="0"/>
                <a:ea typeface="Calibri" pitchFamily="34" charset="0"/>
                <a:cs typeface="Courier New" pitchFamily="49" charset="0"/>
              </a:rPr>
              <a:t> </a:t>
            </a:r>
            <a:r>
              <a:rPr lang="tr-TR" sz="2000" dirty="0" err="1" smtClean="0">
                <a:latin typeface="Courier New" pitchFamily="49" charset="0"/>
                <a:ea typeface="Calibri" pitchFamily="34" charset="0"/>
                <a:cs typeface="Courier New" pitchFamily="49" charset="0"/>
              </a:rPr>
              <a:t>ogrenci</a:t>
            </a:r>
            <a:r>
              <a:rPr lang="tr-TR" sz="2000" dirty="0" smtClean="0">
                <a:latin typeface="Courier New" pitchFamily="49" charset="0"/>
                <a:ea typeface="Calibri" pitchFamily="34" charset="0"/>
                <a:cs typeface="Courier New" pitchFamily="49" charset="0"/>
              </a:rPr>
              <a:t> </a:t>
            </a:r>
            <a:r>
              <a:rPr lang="tr-TR" sz="2000" dirty="0" smtClean="0">
                <a:solidFill>
                  <a:srgbClr val="0000FF"/>
                </a:solidFill>
                <a:latin typeface="Courier New" pitchFamily="49" charset="0"/>
                <a:ea typeface="Calibri" pitchFamily="34" charset="0"/>
                <a:cs typeface="Courier New" pitchFamily="49" charset="0"/>
              </a:rPr>
              <a:t>where</a:t>
            </a:r>
            <a:r>
              <a:rPr lang="tr-TR" sz="2000" dirty="0" smtClean="0">
                <a:latin typeface="Courier New" pitchFamily="49" charset="0"/>
                <a:ea typeface="Calibri" pitchFamily="34" charset="0"/>
                <a:cs typeface="Courier New" pitchFamily="49" charset="0"/>
              </a:rPr>
              <a:t> </a:t>
            </a:r>
            <a:r>
              <a:rPr lang="tr-TR" sz="2000" dirty="0" smtClean="0">
                <a:solidFill>
                  <a:srgbClr val="0000FF"/>
                </a:solidFill>
                <a:latin typeface="Courier New" pitchFamily="49" charset="0"/>
                <a:ea typeface="Calibri" pitchFamily="34" charset="0"/>
                <a:cs typeface="Courier New" pitchFamily="49" charset="0"/>
              </a:rPr>
              <a:t>no</a:t>
            </a:r>
            <a:r>
              <a:rPr lang="tr-TR" sz="2000" dirty="0" smtClean="0">
                <a:latin typeface="Courier New" pitchFamily="49" charset="0"/>
                <a:ea typeface="Calibri" pitchFamily="34" charset="0"/>
                <a:cs typeface="Courier New" pitchFamily="49" charset="0"/>
              </a:rPr>
              <a:t> </a:t>
            </a:r>
            <a:r>
              <a:rPr lang="tr-TR" sz="2000" dirty="0" smtClean="0">
                <a:solidFill>
                  <a:srgbClr val="808080"/>
                </a:solidFill>
                <a:latin typeface="Courier New" pitchFamily="49" charset="0"/>
                <a:ea typeface="Calibri" pitchFamily="34" charset="0"/>
                <a:cs typeface="Courier New" pitchFamily="49" charset="0"/>
              </a:rPr>
              <a:t>in(</a:t>
            </a:r>
            <a:r>
              <a:rPr lang="tr-TR" sz="2000" dirty="0" smtClean="0">
                <a:solidFill>
                  <a:srgbClr val="0000FF"/>
                </a:solidFill>
                <a:latin typeface="Courier New" pitchFamily="49" charset="0"/>
                <a:ea typeface="Calibri" pitchFamily="34" charset="0"/>
                <a:cs typeface="Courier New" pitchFamily="49" charset="0"/>
              </a:rPr>
              <a:t>select</a:t>
            </a:r>
            <a:r>
              <a:rPr lang="tr-TR" sz="2000" dirty="0" smtClean="0">
                <a:latin typeface="Courier New" pitchFamily="49" charset="0"/>
                <a:ea typeface="Calibri" pitchFamily="34" charset="0"/>
                <a:cs typeface="Courier New" pitchFamily="49" charset="0"/>
              </a:rPr>
              <a:t> </a:t>
            </a:r>
            <a:r>
              <a:rPr lang="tr-TR" sz="2000" dirty="0" smtClean="0">
                <a:solidFill>
                  <a:srgbClr val="0000FF"/>
                </a:solidFill>
                <a:latin typeface="Courier New" pitchFamily="49" charset="0"/>
                <a:ea typeface="Calibri" pitchFamily="34" charset="0"/>
                <a:cs typeface="Courier New" pitchFamily="49" charset="0"/>
              </a:rPr>
              <a:t>no</a:t>
            </a:r>
            <a:r>
              <a:rPr lang="tr-TR" sz="2000" dirty="0" smtClean="0">
                <a:latin typeface="Courier New" pitchFamily="49" charset="0"/>
                <a:ea typeface="Calibri" pitchFamily="34" charset="0"/>
                <a:cs typeface="Courier New" pitchFamily="49" charset="0"/>
              </a:rPr>
              <a:t> </a:t>
            </a:r>
            <a:r>
              <a:rPr lang="tr-TR" sz="2000" dirty="0" smtClean="0">
                <a:solidFill>
                  <a:srgbClr val="0000FF"/>
                </a:solidFill>
                <a:latin typeface="Courier New" pitchFamily="49" charset="0"/>
                <a:ea typeface="Calibri" pitchFamily="34" charset="0"/>
                <a:cs typeface="Courier New" pitchFamily="49" charset="0"/>
              </a:rPr>
              <a:t>from</a:t>
            </a:r>
            <a:r>
              <a:rPr lang="tr-TR" sz="2000" dirty="0" smtClean="0">
                <a:latin typeface="Courier New" pitchFamily="49" charset="0"/>
                <a:ea typeface="Calibri" pitchFamily="34" charset="0"/>
                <a:cs typeface="Courier New" pitchFamily="49" charset="0"/>
              </a:rPr>
              <a:t> notlar </a:t>
            </a:r>
            <a:r>
              <a:rPr lang="tr-TR" sz="2000" dirty="0" smtClean="0">
                <a:solidFill>
                  <a:srgbClr val="0000FF"/>
                </a:solidFill>
                <a:latin typeface="Courier New" pitchFamily="49" charset="0"/>
                <a:ea typeface="Calibri" pitchFamily="34" charset="0"/>
                <a:cs typeface="Courier New" pitchFamily="49" charset="0"/>
              </a:rPr>
              <a:t>where</a:t>
            </a:r>
            <a:r>
              <a:rPr lang="tr-TR" sz="2000" dirty="0" smtClean="0">
                <a:latin typeface="Courier New" pitchFamily="49" charset="0"/>
                <a:ea typeface="Calibri" pitchFamily="34" charset="0"/>
                <a:cs typeface="Courier New" pitchFamily="49" charset="0"/>
              </a:rPr>
              <a:t> but </a:t>
            </a:r>
            <a:r>
              <a:rPr lang="tr-TR" sz="2000" dirty="0" smtClean="0">
                <a:solidFill>
                  <a:srgbClr val="808080"/>
                </a:solidFill>
                <a:latin typeface="Courier New" pitchFamily="49" charset="0"/>
                <a:ea typeface="Calibri" pitchFamily="34" charset="0"/>
                <a:cs typeface="Courier New" pitchFamily="49" charset="0"/>
              </a:rPr>
              <a:t>is</a:t>
            </a:r>
            <a:r>
              <a:rPr lang="tr-TR" sz="2000" dirty="0" smtClean="0">
                <a:latin typeface="Courier New" pitchFamily="49" charset="0"/>
                <a:ea typeface="Calibri" pitchFamily="34" charset="0"/>
                <a:cs typeface="Courier New" pitchFamily="49" charset="0"/>
              </a:rPr>
              <a:t> </a:t>
            </a:r>
            <a:r>
              <a:rPr lang="tr-TR" sz="2000" dirty="0" err="1" smtClean="0">
                <a:solidFill>
                  <a:srgbClr val="808080"/>
                </a:solidFill>
                <a:latin typeface="Courier New" pitchFamily="49" charset="0"/>
                <a:ea typeface="Calibri" pitchFamily="34" charset="0"/>
                <a:cs typeface="Courier New" pitchFamily="49" charset="0"/>
              </a:rPr>
              <a:t>null</a:t>
            </a:r>
            <a:r>
              <a:rPr lang="tr-TR" sz="2000" dirty="0" smtClean="0">
                <a:solidFill>
                  <a:srgbClr val="808080"/>
                </a:solidFill>
                <a:latin typeface="Courier New" pitchFamily="49" charset="0"/>
                <a:ea typeface="Calibri" pitchFamily="34" charset="0"/>
                <a:cs typeface="Courier New" pitchFamily="49" charset="0"/>
              </a:rPr>
              <a:t>)</a:t>
            </a:r>
          </a:p>
          <a:p>
            <a:pPr marL="0" lvl="0" indent="0" eaLnBrk="0" fontAlgn="base" hangingPunct="0">
              <a:spcBef>
                <a:spcPct val="0"/>
              </a:spcBef>
              <a:spcAft>
                <a:spcPct val="0"/>
              </a:spcAft>
              <a:buClrTx/>
              <a:buSzTx/>
              <a:buNone/>
            </a:pPr>
            <a:endParaRPr lang="tr-TR" sz="2000" dirty="0" smtClean="0">
              <a:solidFill>
                <a:srgbClr val="808080"/>
              </a:solidFill>
              <a:latin typeface="Courier New" pitchFamily="49" charset="0"/>
              <a:ea typeface="Calibri" pitchFamily="34" charset="0"/>
              <a:cs typeface="Courier New" pitchFamily="49" charset="0"/>
            </a:endParaRPr>
          </a:p>
          <a:p>
            <a:pPr marL="0" lvl="0" indent="0" eaLnBrk="0" fontAlgn="base" hangingPunct="0">
              <a:spcBef>
                <a:spcPct val="0"/>
              </a:spcBef>
              <a:spcAft>
                <a:spcPct val="0"/>
              </a:spcAft>
              <a:buClrTx/>
              <a:buSzTx/>
              <a:buNone/>
            </a:pPr>
            <a:endParaRPr lang="tr-TR" sz="2000" dirty="0" smtClean="0">
              <a:solidFill>
                <a:srgbClr val="808080"/>
              </a:solidFill>
              <a:latin typeface="Courier New" pitchFamily="49" charset="0"/>
              <a:ea typeface="Calibri" pitchFamily="34" charset="0"/>
              <a:cs typeface="Courier New" pitchFamily="49" charset="0"/>
            </a:endParaRPr>
          </a:p>
          <a:p>
            <a:pPr marL="0" lvl="0" indent="0" eaLnBrk="0" fontAlgn="base" hangingPunct="0">
              <a:spcBef>
                <a:spcPct val="0"/>
              </a:spcBef>
              <a:spcAft>
                <a:spcPct val="0"/>
              </a:spcAft>
              <a:buClrTx/>
              <a:buSzTx/>
              <a:buNone/>
            </a:pPr>
            <a:endParaRPr lang="tr-TR" sz="2000" dirty="0" smtClean="0">
              <a:solidFill>
                <a:srgbClr val="808080"/>
              </a:solidFill>
              <a:latin typeface="Courier New" pitchFamily="49" charset="0"/>
              <a:ea typeface="Calibri" pitchFamily="34" charset="0"/>
              <a:cs typeface="Courier New" pitchFamily="49" charset="0"/>
            </a:endParaRPr>
          </a:p>
          <a:p>
            <a:pPr marL="0" lvl="0" indent="0" eaLnBrk="0" fontAlgn="base" hangingPunct="0">
              <a:spcBef>
                <a:spcPct val="0"/>
              </a:spcBef>
              <a:spcAft>
                <a:spcPct val="0"/>
              </a:spcAft>
              <a:buClrTx/>
              <a:buSzTx/>
              <a:buNone/>
            </a:pPr>
            <a:endParaRPr lang="tr-TR" sz="2000" dirty="0" smtClean="0">
              <a:solidFill>
                <a:srgbClr val="808080"/>
              </a:solidFill>
              <a:latin typeface="Courier New" pitchFamily="49" charset="0"/>
              <a:cs typeface="Courier New" pitchFamily="49" charset="0"/>
            </a:endParaRPr>
          </a:p>
          <a:p>
            <a:pPr marL="0" lvl="0" indent="0" eaLnBrk="0" fontAlgn="base" hangingPunct="0">
              <a:spcBef>
                <a:spcPct val="0"/>
              </a:spcBef>
              <a:spcAft>
                <a:spcPct val="0"/>
              </a:spcAft>
              <a:buClrTx/>
              <a:buSzTx/>
              <a:buNone/>
            </a:pPr>
            <a:endParaRPr lang="tr-TR" sz="2000" dirty="0" smtClean="0">
              <a:solidFill>
                <a:srgbClr val="808080"/>
              </a:solidFill>
              <a:latin typeface="Courier New" pitchFamily="49" charset="0"/>
              <a:cs typeface="Courier New" pitchFamily="49" charset="0"/>
            </a:endParaRPr>
          </a:p>
          <a:p>
            <a:pPr marL="0" indent="0" eaLnBrk="0" fontAlgn="base" hangingPunct="0">
              <a:spcBef>
                <a:spcPct val="0"/>
              </a:spcBef>
              <a:spcAft>
                <a:spcPct val="0"/>
              </a:spcAft>
              <a:buClrTx/>
              <a:buSzTx/>
              <a:buNone/>
            </a:pPr>
            <a:r>
              <a:rPr lang="tr-TR" sz="2000" dirty="0" smtClean="0">
                <a:latin typeface="Arial" pitchFamily="34" charset="0"/>
                <a:cs typeface="Arial" pitchFamily="34" charset="0"/>
              </a:rPr>
              <a:t>Bütünlemeye girmeyen öğrenci bulunmadığından sorgu sonucu boştur.</a:t>
            </a:r>
          </a:p>
          <a:p>
            <a:pPr marL="0" lvl="0" indent="0" eaLnBrk="0" fontAlgn="base" hangingPunct="0">
              <a:spcBef>
                <a:spcPct val="0"/>
              </a:spcBef>
              <a:spcAft>
                <a:spcPct val="0"/>
              </a:spcAft>
              <a:buClrTx/>
              <a:buSzTx/>
              <a:buNone/>
            </a:pPr>
            <a:endParaRPr lang="tr-TR" sz="120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tr-TR" sz="2000" dirty="0" smtClean="0">
                <a:solidFill>
                  <a:srgbClr val="C00000"/>
                </a:solidFill>
                <a:latin typeface="Times New Roman" pitchFamily="18" charset="0"/>
                <a:ea typeface="Calibri" pitchFamily="34" charset="0"/>
                <a:cs typeface="Times New Roman" pitchFamily="18" charset="0"/>
              </a:rPr>
              <a:t> </a:t>
            </a:r>
            <a:endParaRPr lang="tr-TR" sz="3600" dirty="0" smtClean="0">
              <a:latin typeface="Arial" pitchFamily="34" charset="0"/>
              <a:cs typeface="Arial" pitchFamily="34" charset="0"/>
            </a:endParaRPr>
          </a:p>
          <a:p>
            <a:endParaRPr lang="tr-TR" dirty="0"/>
          </a:p>
        </p:txBody>
      </p:sp>
      <p:graphicFrame>
        <p:nvGraphicFramePr>
          <p:cNvPr id="5" name="5 İçerik Yer Tutucusu"/>
          <p:cNvGraphicFramePr>
            <a:graphicFrameLocks/>
          </p:cNvGraphicFramePr>
          <p:nvPr/>
        </p:nvGraphicFramePr>
        <p:xfrm>
          <a:off x="539552" y="2060848"/>
          <a:ext cx="4248472" cy="960120"/>
        </p:xfrm>
        <a:graphic>
          <a:graphicData uri="http://schemas.openxmlformats.org/drawingml/2006/table">
            <a:tbl>
              <a:tblPr firstRow="1">
                <a:tableStyleId>{775DCB02-9BB8-47FD-8907-85C794F793BA}</a:tableStyleId>
              </a:tblPr>
              <a:tblGrid>
                <a:gridCol w="2124236"/>
                <a:gridCol w="2124236"/>
              </a:tblGrid>
              <a:tr h="288032">
                <a:tc>
                  <a:txBody>
                    <a:bodyPr/>
                    <a:lstStyle/>
                    <a:p>
                      <a:pPr>
                        <a:lnSpc>
                          <a:spcPct val="150000"/>
                        </a:lnSpc>
                        <a:spcAft>
                          <a:spcPts val="0"/>
                        </a:spcAft>
                      </a:pPr>
                      <a:r>
                        <a:rPr lang="tr-TR" sz="1400" dirty="0" err="1"/>
                        <a:t>Ogr</a:t>
                      </a:r>
                      <a:r>
                        <a:rPr lang="tr-TR" sz="1400" dirty="0"/>
                        <a:t>_no</a:t>
                      </a:r>
                      <a:endParaRPr lang="tr-TR" sz="1600" b="1" dirty="0">
                        <a:solidFill>
                          <a:srgbClr val="C00000"/>
                        </a:solidFill>
                        <a:latin typeface="Arial" pitchFamily="34" charset="0"/>
                        <a:ea typeface="Calibri"/>
                        <a:cs typeface="Arial" pitchFamily="34" charset="0"/>
                      </a:endParaRPr>
                    </a:p>
                  </a:txBody>
                  <a:tcPr marL="68580" marR="68580" marT="0" marB="0"/>
                </a:tc>
                <a:tc>
                  <a:txBody>
                    <a:bodyPr/>
                    <a:lstStyle/>
                    <a:p>
                      <a:pPr>
                        <a:lnSpc>
                          <a:spcPct val="150000"/>
                        </a:lnSpc>
                        <a:spcAft>
                          <a:spcPts val="0"/>
                        </a:spcAft>
                      </a:pPr>
                      <a:r>
                        <a:rPr lang="tr-TR" sz="1400" dirty="0"/>
                        <a:t>Ders_kodu</a:t>
                      </a:r>
                      <a:endParaRPr lang="tr-TR" sz="1600" b="1" dirty="0">
                        <a:solidFill>
                          <a:srgbClr val="C00000"/>
                        </a:solidFill>
                        <a:latin typeface="Arial" pitchFamily="34" charset="0"/>
                        <a:ea typeface="Calibri"/>
                        <a:cs typeface="Arial" pitchFamily="34" charset="0"/>
                      </a:endParaRPr>
                    </a:p>
                  </a:txBody>
                  <a:tcPr marL="68580" marR="68580" marT="0" marB="0"/>
                </a:tc>
              </a:tr>
              <a:tr h="216024">
                <a:tc>
                  <a:txBody>
                    <a:bodyPr/>
                    <a:lstStyle/>
                    <a:p>
                      <a:pPr>
                        <a:lnSpc>
                          <a:spcPct val="150000"/>
                        </a:lnSpc>
                        <a:spcAft>
                          <a:spcPts val="0"/>
                        </a:spcAft>
                      </a:pPr>
                      <a:r>
                        <a:rPr lang="tr-TR" sz="1400"/>
                        <a:t>235</a:t>
                      </a:r>
                      <a:endParaRPr lang="tr-TR" sz="1600">
                        <a:latin typeface="Arial" pitchFamily="34" charset="0"/>
                        <a:ea typeface="Calibri"/>
                        <a:cs typeface="Arial" pitchFamily="34" charset="0"/>
                      </a:endParaRPr>
                    </a:p>
                  </a:txBody>
                  <a:tcPr marL="68580" marR="68580" marT="0" marB="0"/>
                </a:tc>
                <a:tc>
                  <a:txBody>
                    <a:bodyPr/>
                    <a:lstStyle/>
                    <a:p>
                      <a:pPr>
                        <a:lnSpc>
                          <a:spcPct val="150000"/>
                        </a:lnSpc>
                        <a:spcAft>
                          <a:spcPts val="0"/>
                        </a:spcAft>
                      </a:pPr>
                      <a:r>
                        <a:rPr lang="tr-TR" sz="1400" dirty="0"/>
                        <a:t>BİL124</a:t>
                      </a:r>
                      <a:endParaRPr lang="tr-TR" sz="1600" dirty="0">
                        <a:latin typeface="Arial" pitchFamily="34" charset="0"/>
                        <a:ea typeface="Calibri"/>
                        <a:cs typeface="Arial" pitchFamily="34" charset="0"/>
                      </a:endParaRPr>
                    </a:p>
                  </a:txBody>
                  <a:tcPr marL="68580" marR="68580" marT="0" marB="0"/>
                </a:tc>
              </a:tr>
              <a:tr h="216024">
                <a:tc>
                  <a:txBody>
                    <a:bodyPr/>
                    <a:lstStyle/>
                    <a:p>
                      <a:pPr>
                        <a:lnSpc>
                          <a:spcPct val="150000"/>
                        </a:lnSpc>
                        <a:spcAft>
                          <a:spcPts val="0"/>
                        </a:spcAft>
                      </a:pPr>
                      <a:r>
                        <a:rPr lang="tr-TR" sz="1400"/>
                        <a:t>236</a:t>
                      </a:r>
                      <a:endParaRPr lang="tr-TR" sz="1600">
                        <a:latin typeface="Arial" pitchFamily="34" charset="0"/>
                        <a:ea typeface="Calibri"/>
                        <a:cs typeface="Arial" pitchFamily="34" charset="0"/>
                      </a:endParaRPr>
                    </a:p>
                  </a:txBody>
                  <a:tcPr marL="68580" marR="68580" marT="0" marB="0"/>
                </a:tc>
                <a:tc>
                  <a:txBody>
                    <a:bodyPr/>
                    <a:lstStyle/>
                    <a:p>
                      <a:pPr>
                        <a:lnSpc>
                          <a:spcPct val="150000"/>
                        </a:lnSpc>
                        <a:spcAft>
                          <a:spcPts val="0"/>
                        </a:spcAft>
                      </a:pPr>
                      <a:r>
                        <a:rPr lang="tr-TR" sz="1400" dirty="0"/>
                        <a:t>BİL125</a:t>
                      </a:r>
                      <a:endParaRPr lang="tr-TR" sz="1600" dirty="0">
                        <a:latin typeface="Arial" pitchFamily="34" charset="0"/>
                        <a:ea typeface="Calibri"/>
                        <a:cs typeface="Arial" pitchFamily="34" charset="0"/>
                      </a:endParaRPr>
                    </a:p>
                  </a:txBody>
                  <a:tcPr marL="68580" marR="68580" marT="0" marB="0"/>
                </a:tc>
              </a:tr>
            </a:tbl>
          </a:graphicData>
        </a:graphic>
      </p:graphicFrame>
      <p:pic>
        <p:nvPicPr>
          <p:cNvPr id="66564" name="Picture 4"/>
          <p:cNvPicPr>
            <a:picLocks noChangeAspect="1" noChangeArrowheads="1"/>
          </p:cNvPicPr>
          <p:nvPr/>
        </p:nvPicPr>
        <p:blipFill>
          <a:blip r:embed="rId2" cstate="print"/>
          <a:srcRect/>
          <a:stretch>
            <a:fillRect/>
          </a:stretch>
        </p:blipFill>
        <p:spPr bwMode="auto">
          <a:xfrm>
            <a:off x="683568" y="4437112"/>
            <a:ext cx="1944216" cy="1368152"/>
          </a:xfrm>
          <a:prstGeom prst="rect">
            <a:avLst/>
          </a:prstGeom>
          <a:noFill/>
          <a:ln w="9525">
            <a:noFill/>
            <a:miter lim="800000"/>
            <a:headEnd/>
            <a:tailEnd/>
          </a:ln>
          <a:effectLst>
            <a:outerShdw dist="35921" dir="2700000" algn="ctr" rotWithShape="0">
              <a:srgbClr val="808080"/>
            </a:outerShdw>
          </a:effec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251520" y="332656"/>
            <a:ext cx="8640960" cy="6264696"/>
          </a:xfrm>
          <a:solidFill>
            <a:schemeClr val="bg1"/>
          </a:solidFill>
        </p:spPr>
        <p:txBody>
          <a:bodyPr/>
          <a:lstStyle/>
          <a:p>
            <a:pPr marL="0" lvl="0" indent="0" fontAlgn="base">
              <a:spcBef>
                <a:spcPct val="0"/>
              </a:spcBef>
              <a:spcAft>
                <a:spcPct val="0"/>
              </a:spcAft>
              <a:buClrTx/>
              <a:buSzTx/>
              <a:buNone/>
            </a:pPr>
            <a:r>
              <a:rPr lang="tr-TR" b="1" dirty="0" smtClean="0">
                <a:solidFill>
                  <a:srgbClr val="C00000"/>
                </a:solidFill>
                <a:latin typeface="Times New Roman" pitchFamily="18" charset="0"/>
                <a:ea typeface="Calibri" pitchFamily="34" charset="0"/>
                <a:cs typeface="Times New Roman" pitchFamily="18" charset="0"/>
              </a:rPr>
              <a:t>Örnek:</a:t>
            </a:r>
            <a:r>
              <a:rPr lang="tr-TR" dirty="0" smtClean="0">
                <a:solidFill>
                  <a:srgbClr val="C00000"/>
                </a:solidFill>
                <a:latin typeface="Times New Roman" pitchFamily="18" charset="0"/>
                <a:ea typeface="Calibri" pitchFamily="34" charset="0"/>
                <a:cs typeface="Times New Roman" pitchFamily="18" charset="0"/>
              </a:rPr>
              <a:t> </a:t>
            </a:r>
            <a:r>
              <a:rPr lang="tr-TR" dirty="0" smtClean="0">
                <a:latin typeface="Times New Roman" pitchFamily="18" charset="0"/>
                <a:ea typeface="Calibri" pitchFamily="34" charset="0"/>
                <a:cs typeface="Times New Roman" pitchFamily="18" charset="0"/>
              </a:rPr>
              <a:t>Bütünleme sınavına giren öğrencilerin adlarını, hangi dersten bütünleme  sınavına girdiklerini ve ders adlarına göre gruplandıran sorguyu yazınız. (okul projesinde)</a:t>
            </a:r>
            <a:endParaRPr lang="tr-TR" sz="1600" dirty="0" smtClean="0">
              <a:latin typeface="Arial" pitchFamily="34" charset="0"/>
              <a:cs typeface="Arial" pitchFamily="34" charset="0"/>
            </a:endParaRPr>
          </a:p>
          <a:p>
            <a:pPr marL="0" lvl="0" indent="0" fontAlgn="base">
              <a:spcBef>
                <a:spcPct val="0"/>
              </a:spcBef>
              <a:spcAft>
                <a:spcPct val="0"/>
              </a:spcAft>
              <a:buClrTx/>
              <a:buSzTx/>
              <a:buNone/>
            </a:pPr>
            <a:r>
              <a:rPr lang="tr-TR" sz="2000" dirty="0" smtClean="0">
                <a:solidFill>
                  <a:srgbClr val="0000FF"/>
                </a:solidFill>
                <a:latin typeface="Courier New" pitchFamily="49" charset="0"/>
                <a:ea typeface="Calibri" pitchFamily="34" charset="0"/>
                <a:cs typeface="Courier New" pitchFamily="49" charset="0"/>
              </a:rPr>
              <a:t>select</a:t>
            </a:r>
            <a:r>
              <a:rPr lang="tr-TR" sz="2000" dirty="0" smtClean="0">
                <a:latin typeface="Courier New" pitchFamily="49" charset="0"/>
                <a:ea typeface="Calibri" pitchFamily="34" charset="0"/>
                <a:cs typeface="Courier New" pitchFamily="49" charset="0"/>
              </a:rPr>
              <a:t> adi</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ders_adi </a:t>
            </a:r>
            <a:r>
              <a:rPr lang="tr-TR" sz="2000" dirty="0" smtClean="0">
                <a:solidFill>
                  <a:srgbClr val="0000FF"/>
                </a:solidFill>
                <a:latin typeface="Courier New" pitchFamily="49" charset="0"/>
                <a:ea typeface="Calibri" pitchFamily="34" charset="0"/>
                <a:cs typeface="Courier New" pitchFamily="49" charset="0"/>
              </a:rPr>
              <a:t>from</a:t>
            </a:r>
            <a:r>
              <a:rPr lang="tr-TR" sz="2000" dirty="0" smtClean="0">
                <a:latin typeface="Courier New" pitchFamily="49" charset="0"/>
                <a:ea typeface="Calibri" pitchFamily="34" charset="0"/>
                <a:cs typeface="Courier New" pitchFamily="49" charset="0"/>
              </a:rPr>
              <a:t> </a:t>
            </a:r>
            <a:r>
              <a:rPr lang="tr-TR" sz="2000" dirty="0" err="1" smtClean="0">
                <a:latin typeface="Courier New" pitchFamily="49" charset="0"/>
                <a:ea typeface="Calibri" pitchFamily="34" charset="0"/>
                <a:cs typeface="Courier New" pitchFamily="49" charset="0"/>
              </a:rPr>
              <a:t>ogrenci</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dersler </a:t>
            </a:r>
            <a:r>
              <a:rPr lang="tr-TR" sz="2000" dirty="0" smtClean="0">
                <a:solidFill>
                  <a:srgbClr val="0000FF"/>
                </a:solidFill>
                <a:latin typeface="Courier New" pitchFamily="49" charset="0"/>
                <a:ea typeface="Calibri" pitchFamily="34" charset="0"/>
                <a:cs typeface="Courier New" pitchFamily="49" charset="0"/>
              </a:rPr>
              <a:t>where</a:t>
            </a:r>
            <a:r>
              <a:rPr lang="tr-TR" sz="2000" dirty="0" smtClean="0">
                <a:latin typeface="Courier New" pitchFamily="49" charset="0"/>
                <a:ea typeface="Calibri" pitchFamily="34" charset="0"/>
                <a:cs typeface="Courier New" pitchFamily="49" charset="0"/>
              </a:rPr>
              <a:t> </a:t>
            </a:r>
            <a:r>
              <a:rPr lang="tr-TR" sz="2000" dirty="0" smtClean="0">
                <a:solidFill>
                  <a:srgbClr val="0000FF"/>
                </a:solidFill>
                <a:latin typeface="Courier New" pitchFamily="49" charset="0"/>
                <a:ea typeface="Calibri" pitchFamily="34" charset="0"/>
                <a:cs typeface="Courier New" pitchFamily="49" charset="0"/>
              </a:rPr>
              <a:t>no</a:t>
            </a:r>
            <a:r>
              <a:rPr lang="tr-TR" sz="2000" dirty="0" smtClean="0">
                <a:latin typeface="Courier New" pitchFamily="49" charset="0"/>
                <a:ea typeface="Calibri" pitchFamily="34" charset="0"/>
                <a:cs typeface="Courier New" pitchFamily="49" charset="0"/>
              </a:rPr>
              <a:t> </a:t>
            </a:r>
            <a:r>
              <a:rPr lang="tr-TR" sz="2000" dirty="0" smtClean="0">
                <a:solidFill>
                  <a:srgbClr val="808080"/>
                </a:solidFill>
                <a:latin typeface="Courier New" pitchFamily="49" charset="0"/>
                <a:ea typeface="Calibri" pitchFamily="34" charset="0"/>
                <a:cs typeface="Courier New" pitchFamily="49" charset="0"/>
              </a:rPr>
              <a:t>in(</a:t>
            </a:r>
            <a:r>
              <a:rPr lang="tr-TR" sz="2000" dirty="0" smtClean="0">
                <a:solidFill>
                  <a:srgbClr val="0000FF"/>
                </a:solidFill>
                <a:latin typeface="Courier New" pitchFamily="49" charset="0"/>
                <a:ea typeface="Calibri" pitchFamily="34" charset="0"/>
                <a:cs typeface="Courier New" pitchFamily="49" charset="0"/>
              </a:rPr>
              <a:t>select</a:t>
            </a:r>
            <a:r>
              <a:rPr lang="tr-TR" sz="2000" dirty="0" smtClean="0">
                <a:latin typeface="Courier New" pitchFamily="49" charset="0"/>
                <a:ea typeface="Calibri" pitchFamily="34" charset="0"/>
                <a:cs typeface="Courier New" pitchFamily="49" charset="0"/>
              </a:rPr>
              <a:t> </a:t>
            </a:r>
            <a:r>
              <a:rPr lang="tr-TR" sz="2000" dirty="0" smtClean="0">
                <a:solidFill>
                  <a:srgbClr val="0000FF"/>
                </a:solidFill>
                <a:latin typeface="Courier New" pitchFamily="49" charset="0"/>
                <a:ea typeface="Calibri" pitchFamily="34" charset="0"/>
                <a:cs typeface="Courier New" pitchFamily="49" charset="0"/>
              </a:rPr>
              <a:t>no</a:t>
            </a:r>
            <a:r>
              <a:rPr lang="tr-TR" sz="2000" dirty="0" smtClean="0">
                <a:latin typeface="Courier New" pitchFamily="49" charset="0"/>
                <a:ea typeface="Calibri" pitchFamily="34" charset="0"/>
                <a:cs typeface="Courier New" pitchFamily="49" charset="0"/>
              </a:rPr>
              <a:t> </a:t>
            </a:r>
            <a:r>
              <a:rPr lang="tr-TR" sz="2000" dirty="0" smtClean="0">
                <a:solidFill>
                  <a:srgbClr val="0000FF"/>
                </a:solidFill>
                <a:latin typeface="Courier New" pitchFamily="49" charset="0"/>
                <a:ea typeface="Calibri" pitchFamily="34" charset="0"/>
                <a:cs typeface="Courier New" pitchFamily="49" charset="0"/>
              </a:rPr>
              <a:t>from</a:t>
            </a:r>
            <a:r>
              <a:rPr lang="tr-TR" sz="2000" dirty="0" smtClean="0">
                <a:latin typeface="Courier New" pitchFamily="49" charset="0"/>
                <a:ea typeface="Calibri" pitchFamily="34" charset="0"/>
                <a:cs typeface="Courier New" pitchFamily="49" charset="0"/>
              </a:rPr>
              <a:t> notlar </a:t>
            </a:r>
            <a:r>
              <a:rPr lang="tr-TR" sz="2000" dirty="0" smtClean="0">
                <a:solidFill>
                  <a:srgbClr val="0000FF"/>
                </a:solidFill>
                <a:latin typeface="Courier New" pitchFamily="49" charset="0"/>
                <a:ea typeface="Calibri" pitchFamily="34" charset="0"/>
                <a:cs typeface="Courier New" pitchFamily="49" charset="0"/>
              </a:rPr>
              <a:t>where</a:t>
            </a:r>
            <a:r>
              <a:rPr lang="tr-TR" sz="2000" dirty="0" smtClean="0">
                <a:latin typeface="Courier New" pitchFamily="49" charset="0"/>
                <a:ea typeface="Calibri" pitchFamily="34" charset="0"/>
                <a:cs typeface="Courier New" pitchFamily="49" charset="0"/>
              </a:rPr>
              <a:t> but </a:t>
            </a:r>
            <a:r>
              <a:rPr lang="tr-TR" sz="2000" dirty="0" smtClean="0">
                <a:solidFill>
                  <a:srgbClr val="808080"/>
                </a:solidFill>
                <a:latin typeface="Courier New" pitchFamily="49" charset="0"/>
                <a:ea typeface="Calibri" pitchFamily="34" charset="0"/>
                <a:cs typeface="Courier New" pitchFamily="49" charset="0"/>
              </a:rPr>
              <a:t>is</a:t>
            </a:r>
            <a:r>
              <a:rPr lang="tr-TR" sz="2000" dirty="0" smtClean="0">
                <a:latin typeface="Courier New" pitchFamily="49" charset="0"/>
                <a:ea typeface="Calibri" pitchFamily="34" charset="0"/>
                <a:cs typeface="Courier New" pitchFamily="49" charset="0"/>
              </a:rPr>
              <a:t> </a:t>
            </a:r>
            <a:r>
              <a:rPr lang="tr-TR" sz="2000" dirty="0" smtClean="0">
                <a:solidFill>
                  <a:srgbClr val="808080"/>
                </a:solidFill>
                <a:latin typeface="Courier New" pitchFamily="49" charset="0"/>
                <a:ea typeface="Calibri" pitchFamily="34" charset="0"/>
                <a:cs typeface="Courier New" pitchFamily="49" charset="0"/>
              </a:rPr>
              <a:t>not</a:t>
            </a:r>
            <a:r>
              <a:rPr lang="tr-TR" sz="2000" dirty="0" smtClean="0">
                <a:latin typeface="Courier New" pitchFamily="49" charset="0"/>
                <a:ea typeface="Calibri" pitchFamily="34" charset="0"/>
                <a:cs typeface="Courier New" pitchFamily="49" charset="0"/>
              </a:rPr>
              <a:t> </a:t>
            </a:r>
            <a:r>
              <a:rPr lang="tr-TR" sz="2000" dirty="0" err="1" smtClean="0">
                <a:solidFill>
                  <a:srgbClr val="808080"/>
                </a:solidFill>
                <a:latin typeface="Courier New" pitchFamily="49" charset="0"/>
                <a:ea typeface="Calibri" pitchFamily="34" charset="0"/>
                <a:cs typeface="Courier New" pitchFamily="49" charset="0"/>
              </a:rPr>
              <a:t>null</a:t>
            </a:r>
            <a:r>
              <a:rPr lang="tr-TR" sz="2000" dirty="0" smtClean="0">
                <a:latin typeface="Courier New" pitchFamily="49" charset="0"/>
                <a:ea typeface="Calibri" pitchFamily="34" charset="0"/>
                <a:cs typeface="Courier New" pitchFamily="49" charset="0"/>
              </a:rPr>
              <a:t> </a:t>
            </a:r>
            <a:r>
              <a:rPr lang="tr-TR" sz="2000" dirty="0" err="1" smtClean="0">
                <a:solidFill>
                  <a:srgbClr val="808080"/>
                </a:solidFill>
                <a:latin typeface="Courier New" pitchFamily="49" charset="0"/>
                <a:ea typeface="Calibri" pitchFamily="34" charset="0"/>
                <a:cs typeface="Courier New" pitchFamily="49" charset="0"/>
              </a:rPr>
              <a:t>and</a:t>
            </a:r>
            <a:r>
              <a:rPr lang="tr-TR" sz="2000" dirty="0" smtClean="0">
                <a:latin typeface="Courier New" pitchFamily="49" charset="0"/>
                <a:ea typeface="Calibri" pitchFamily="34" charset="0"/>
                <a:cs typeface="Courier New" pitchFamily="49" charset="0"/>
              </a:rPr>
              <a:t> op_kod </a:t>
            </a:r>
            <a:r>
              <a:rPr lang="tr-TR" sz="2000" dirty="0" smtClean="0">
                <a:solidFill>
                  <a:srgbClr val="808080"/>
                </a:solidFill>
                <a:latin typeface="Courier New" pitchFamily="49" charset="0"/>
                <a:ea typeface="Calibri" pitchFamily="34" charset="0"/>
                <a:cs typeface="Courier New" pitchFamily="49" charset="0"/>
              </a:rPr>
              <a:t>in(</a:t>
            </a:r>
            <a:r>
              <a:rPr lang="tr-TR" sz="2000" dirty="0" smtClean="0">
                <a:solidFill>
                  <a:srgbClr val="0000FF"/>
                </a:solidFill>
                <a:latin typeface="Courier New" pitchFamily="49" charset="0"/>
                <a:ea typeface="Calibri" pitchFamily="34" charset="0"/>
                <a:cs typeface="Courier New" pitchFamily="49" charset="0"/>
              </a:rPr>
              <a:t>select</a:t>
            </a:r>
            <a:r>
              <a:rPr lang="tr-TR" sz="2000" dirty="0" smtClean="0">
                <a:latin typeface="Courier New" pitchFamily="49" charset="0"/>
                <a:ea typeface="Calibri" pitchFamily="34" charset="0"/>
                <a:cs typeface="Courier New" pitchFamily="49" charset="0"/>
              </a:rPr>
              <a:t> op_kod </a:t>
            </a:r>
            <a:r>
              <a:rPr lang="tr-TR" sz="2000" dirty="0" smtClean="0">
                <a:solidFill>
                  <a:srgbClr val="0000FF"/>
                </a:solidFill>
                <a:latin typeface="Courier New" pitchFamily="49" charset="0"/>
                <a:ea typeface="Calibri" pitchFamily="34" charset="0"/>
                <a:cs typeface="Courier New" pitchFamily="49" charset="0"/>
              </a:rPr>
              <a:t>from</a:t>
            </a:r>
            <a:r>
              <a:rPr lang="tr-TR" sz="2000" dirty="0" smtClean="0">
                <a:latin typeface="Courier New" pitchFamily="49" charset="0"/>
                <a:ea typeface="Calibri" pitchFamily="34" charset="0"/>
                <a:cs typeface="Courier New" pitchFamily="49" charset="0"/>
              </a:rPr>
              <a:t> dersler</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a:t>
            </a:r>
            <a:r>
              <a:rPr lang="tr-TR" sz="2000" dirty="0" err="1" smtClean="0">
                <a:solidFill>
                  <a:srgbClr val="0000FF"/>
                </a:solidFill>
                <a:latin typeface="Courier New" pitchFamily="49" charset="0"/>
                <a:ea typeface="Calibri" pitchFamily="34" charset="0"/>
                <a:cs typeface="Courier New" pitchFamily="49" charset="0"/>
              </a:rPr>
              <a:t>group</a:t>
            </a:r>
            <a:r>
              <a:rPr lang="tr-TR" sz="2000" dirty="0" smtClean="0">
                <a:latin typeface="Courier New" pitchFamily="49" charset="0"/>
                <a:ea typeface="Calibri" pitchFamily="34" charset="0"/>
                <a:cs typeface="Courier New" pitchFamily="49" charset="0"/>
              </a:rPr>
              <a:t> </a:t>
            </a:r>
            <a:r>
              <a:rPr lang="tr-TR" sz="2000" dirty="0" err="1" smtClean="0">
                <a:solidFill>
                  <a:srgbClr val="0000FF"/>
                </a:solidFill>
                <a:latin typeface="Courier New" pitchFamily="49" charset="0"/>
                <a:ea typeface="Calibri" pitchFamily="34" charset="0"/>
                <a:cs typeface="Courier New" pitchFamily="49" charset="0"/>
              </a:rPr>
              <a:t>by</a:t>
            </a:r>
            <a:r>
              <a:rPr lang="tr-TR" sz="2000" dirty="0" smtClean="0">
                <a:latin typeface="Courier New" pitchFamily="49" charset="0"/>
                <a:ea typeface="Calibri" pitchFamily="34" charset="0"/>
                <a:cs typeface="Courier New" pitchFamily="49" charset="0"/>
              </a:rPr>
              <a:t> ders_adi</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adi</a:t>
            </a:r>
            <a:endParaRPr lang="tr-TR" sz="3600" dirty="0" smtClean="0">
              <a:latin typeface="Arial" pitchFamily="34" charset="0"/>
              <a:cs typeface="Arial" pitchFamily="34" charset="0"/>
            </a:endParaRPr>
          </a:p>
          <a:p>
            <a:endParaRPr lang="tr-TR" dirty="0"/>
          </a:p>
        </p:txBody>
      </p:sp>
      <p:pic>
        <p:nvPicPr>
          <p:cNvPr id="6" name="Picture 9"/>
          <p:cNvPicPr>
            <a:picLocks noChangeAspect="1" noChangeArrowheads="1"/>
          </p:cNvPicPr>
          <p:nvPr/>
        </p:nvPicPr>
        <p:blipFill>
          <a:blip r:embed="rId2" cstate="print"/>
          <a:srcRect/>
          <a:stretch>
            <a:fillRect/>
          </a:stretch>
        </p:blipFill>
        <p:spPr bwMode="auto">
          <a:xfrm>
            <a:off x="683568" y="3356992"/>
            <a:ext cx="3528392" cy="32403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0" y="0"/>
            <a:ext cx="8723432" cy="2088232"/>
          </a:xfrm>
        </p:spPr>
        <p:txBody>
          <a:bodyPr>
            <a:normAutofit fontScale="90000"/>
          </a:bodyPr>
          <a:lstStyle/>
          <a:p>
            <a:pPr lvl="0" indent="449263" fontAlgn="base">
              <a:spcAft>
                <a:spcPct val="0"/>
              </a:spcAft>
            </a:pPr>
            <a:r>
              <a:rPr lang="tr-TR" dirty="0" smtClean="0">
                <a:latin typeface="Times New Roman" pitchFamily="18" charset="0"/>
                <a:ea typeface="Times New Roman" pitchFamily="18" charset="0"/>
                <a:cs typeface="Times New Roman" pitchFamily="18" charset="0"/>
              </a:rPr>
              <a:t>6.8.</a:t>
            </a:r>
            <a:r>
              <a:rPr lang="tr-TR" dirty="0" smtClean="0" bmk="">
                <a:latin typeface="Times New Roman" pitchFamily="18" charset="0"/>
                <a:ea typeface="Times New Roman" pitchFamily="18" charset="0"/>
                <a:cs typeface="Times New Roman" pitchFamily="18" charset="0"/>
              </a:rPr>
              <a:t>TABLOLARDA DEĞİŞİKLİK YAPMAK</a:t>
            </a:r>
            <a:r>
              <a:rPr lang="tr-TR" dirty="0" smtClean="0" bmk="">
                <a:latin typeface="Arial" pitchFamily="34" charset="0"/>
                <a:ea typeface="Times New Roman" pitchFamily="18" charset="0"/>
                <a:cs typeface="Times New Roman" pitchFamily="18" charset="0"/>
              </a:rPr>
              <a:t/>
            </a:r>
            <a:br>
              <a:rPr lang="tr-TR" dirty="0" smtClean="0" bmk="">
                <a:latin typeface="Arial" pitchFamily="34" charset="0"/>
                <a:ea typeface="Times New Roman" pitchFamily="18" charset="0"/>
                <a:cs typeface="Times New Roman" pitchFamily="18" charset="0"/>
              </a:rPr>
            </a:br>
            <a:r>
              <a:rPr lang="tr-TR" sz="3100" dirty="0" smtClean="0" bmk="">
                <a:solidFill>
                  <a:srgbClr val="FF0000"/>
                </a:solidFill>
                <a:latin typeface="Arial" pitchFamily="34" charset="0"/>
                <a:ea typeface="Times New Roman" pitchFamily="18" charset="0"/>
                <a:cs typeface="Times New Roman" pitchFamily="18" charset="0"/>
              </a:rPr>
              <a:t>     </a:t>
            </a:r>
            <a:r>
              <a:rPr lang="tr-TR" sz="3100" dirty="0" smtClean="0" bmk="">
                <a:solidFill>
                  <a:srgbClr val="FF0000"/>
                </a:solidFill>
                <a:latin typeface="Times New Roman" pitchFamily="18" charset="0"/>
                <a:ea typeface="Times New Roman" pitchFamily="18" charset="0"/>
                <a:cs typeface="Times New Roman" pitchFamily="18" charset="0"/>
              </a:rPr>
              <a:t>6.8.1. TABLOYA VERİ EKLEMEK</a:t>
            </a:r>
            <a:r>
              <a:rPr lang="tr-TR" i="1" dirty="0" smtClean="0">
                <a:latin typeface="Arial" pitchFamily="34" charset="0"/>
                <a:ea typeface="Times New Roman" pitchFamily="18" charset="0"/>
                <a:cs typeface="Times New Roman" pitchFamily="18" charset="0"/>
              </a:rPr>
              <a:t/>
            </a:r>
            <a:br>
              <a:rPr lang="tr-TR" i="1" dirty="0" smtClean="0">
                <a:latin typeface="Arial" pitchFamily="34" charset="0"/>
                <a:ea typeface="Times New Roman" pitchFamily="18" charset="0"/>
                <a:cs typeface="Times New Roman" pitchFamily="18" charset="0"/>
              </a:rPr>
            </a:br>
            <a:endParaRPr lang="tr-TR" dirty="0"/>
          </a:p>
        </p:txBody>
      </p:sp>
      <p:sp>
        <p:nvSpPr>
          <p:cNvPr id="3" name="2 İçerik Yer Tutucusu"/>
          <p:cNvSpPr>
            <a:spLocks noGrp="1"/>
          </p:cNvSpPr>
          <p:nvPr>
            <p:ph idx="1"/>
          </p:nvPr>
        </p:nvSpPr>
        <p:spPr>
          <a:xfrm>
            <a:off x="467544" y="1700808"/>
            <a:ext cx="8183880" cy="4187952"/>
          </a:xfrm>
        </p:spPr>
        <p:style>
          <a:lnRef idx="2">
            <a:schemeClr val="accent4"/>
          </a:lnRef>
          <a:fillRef idx="1">
            <a:schemeClr val="lt1"/>
          </a:fillRef>
          <a:effectRef idx="0">
            <a:schemeClr val="accent4"/>
          </a:effectRef>
          <a:fontRef idx="minor">
            <a:schemeClr val="dk1"/>
          </a:fontRef>
        </p:style>
        <p:txBody>
          <a:bodyPr>
            <a:normAutofit/>
          </a:bodyPr>
          <a:lstStyle/>
          <a:p>
            <a:pPr marL="0" lvl="0" indent="449263" eaLnBrk="0" fontAlgn="base" hangingPunct="0">
              <a:spcBef>
                <a:spcPct val="0"/>
              </a:spcBef>
              <a:spcAft>
                <a:spcPct val="0"/>
              </a:spcAft>
              <a:buClrTx/>
              <a:buSzTx/>
              <a:buNone/>
            </a:pPr>
            <a:r>
              <a:rPr lang="tr-TR" sz="2400" b="1" u="sng" dirty="0" smtClean="0">
                <a:latin typeface="Arial" pitchFamily="34" charset="0"/>
                <a:ea typeface="Calibri" pitchFamily="34" charset="0"/>
                <a:cs typeface="Arial" pitchFamily="34" charset="0"/>
              </a:rPr>
              <a:t>Kullanılışı:</a:t>
            </a:r>
            <a:r>
              <a:rPr lang="tr-TR" sz="2400" b="1" dirty="0" smtClean="0">
                <a:latin typeface="Arial" pitchFamily="34" charset="0"/>
                <a:ea typeface="Calibri" pitchFamily="34" charset="0"/>
                <a:cs typeface="Arial" pitchFamily="34" charset="0"/>
              </a:rPr>
              <a:t> </a:t>
            </a:r>
            <a:r>
              <a:rPr lang="tr-TR" sz="2400" dirty="0" smtClean="0">
                <a:solidFill>
                  <a:srgbClr val="0000FF"/>
                </a:solidFill>
                <a:latin typeface="Arial" pitchFamily="34" charset="0"/>
                <a:ea typeface="Calibri" pitchFamily="34" charset="0"/>
                <a:cs typeface="Arial" pitchFamily="34" charset="0"/>
              </a:rPr>
              <a:t>INSERT</a:t>
            </a:r>
            <a:r>
              <a:rPr lang="tr-TR" sz="2400" dirty="0" smtClean="0">
                <a:latin typeface="Arial" pitchFamily="34" charset="0"/>
                <a:ea typeface="Calibri" pitchFamily="34" charset="0"/>
                <a:cs typeface="Arial" pitchFamily="34" charset="0"/>
              </a:rPr>
              <a:t> </a:t>
            </a:r>
            <a:r>
              <a:rPr lang="tr-TR" sz="2400" dirty="0" smtClean="0">
                <a:solidFill>
                  <a:srgbClr val="0000FF"/>
                </a:solidFill>
                <a:latin typeface="Arial" pitchFamily="34" charset="0"/>
                <a:ea typeface="Calibri" pitchFamily="34" charset="0"/>
                <a:cs typeface="Arial" pitchFamily="34" charset="0"/>
              </a:rPr>
              <a:t>INTO</a:t>
            </a:r>
            <a:r>
              <a:rPr lang="tr-TR" sz="2400" dirty="0" smtClean="0">
                <a:latin typeface="Arial" pitchFamily="34" charset="0"/>
                <a:ea typeface="Calibri" pitchFamily="34" charset="0"/>
                <a:cs typeface="Arial" pitchFamily="34" charset="0"/>
              </a:rPr>
              <a:t>  Tablo Adı(Sütun adı1,sütun adı2,……….sütun adın) </a:t>
            </a:r>
            <a:r>
              <a:rPr lang="tr-TR" sz="2400" dirty="0" smtClean="0">
                <a:solidFill>
                  <a:srgbClr val="0000FF"/>
                </a:solidFill>
                <a:latin typeface="Arial" pitchFamily="34" charset="0"/>
                <a:ea typeface="Calibri" pitchFamily="34" charset="0"/>
                <a:cs typeface="Arial" pitchFamily="34" charset="0"/>
              </a:rPr>
              <a:t>VALUES</a:t>
            </a:r>
            <a:r>
              <a:rPr lang="tr-TR" sz="2400" dirty="0" smtClean="0">
                <a:latin typeface="Arial" pitchFamily="34" charset="0"/>
                <a:ea typeface="Calibri" pitchFamily="34" charset="0"/>
                <a:cs typeface="Arial" pitchFamily="34" charset="0"/>
              </a:rPr>
              <a:t> (değer1,değer2,……………..değer n);</a:t>
            </a:r>
          </a:p>
          <a:p>
            <a:pPr marL="0" lvl="0" indent="449263" eaLnBrk="0" fontAlgn="base" hangingPunct="0">
              <a:spcBef>
                <a:spcPct val="0"/>
              </a:spcBef>
              <a:spcAft>
                <a:spcPct val="0"/>
              </a:spcAft>
              <a:buClrTx/>
              <a:buSzTx/>
              <a:buNone/>
            </a:pPr>
            <a:endParaRPr lang="tr-TR" sz="24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sz="2400" b="1" dirty="0" smtClean="0">
                <a:solidFill>
                  <a:srgbClr val="C00000"/>
                </a:solidFill>
                <a:latin typeface="Arial" pitchFamily="34" charset="0"/>
                <a:ea typeface="Calibri" pitchFamily="34" charset="0"/>
                <a:cs typeface="Arial" pitchFamily="34" charset="0"/>
              </a:rPr>
              <a:t>Örnek: </a:t>
            </a:r>
            <a:r>
              <a:rPr lang="tr-TR" sz="2400" dirty="0" smtClean="0">
                <a:solidFill>
                  <a:srgbClr val="0000FF"/>
                </a:solidFill>
                <a:latin typeface="Arial" pitchFamily="34" charset="0"/>
                <a:ea typeface="Calibri" pitchFamily="34" charset="0"/>
                <a:cs typeface="Arial" pitchFamily="34" charset="0"/>
              </a:rPr>
              <a:t>INSERT</a:t>
            </a:r>
            <a:r>
              <a:rPr lang="tr-TR" sz="2400" dirty="0" smtClean="0">
                <a:latin typeface="Arial" pitchFamily="34" charset="0"/>
                <a:ea typeface="Calibri" pitchFamily="34" charset="0"/>
                <a:cs typeface="Arial" pitchFamily="34" charset="0"/>
              </a:rPr>
              <a:t> </a:t>
            </a:r>
            <a:r>
              <a:rPr lang="tr-TR" sz="2400" dirty="0" smtClean="0">
                <a:solidFill>
                  <a:srgbClr val="0000FF"/>
                </a:solidFill>
                <a:latin typeface="Arial" pitchFamily="34" charset="0"/>
                <a:ea typeface="Calibri" pitchFamily="34" charset="0"/>
                <a:cs typeface="Arial" pitchFamily="34" charset="0"/>
              </a:rPr>
              <a:t>INTO</a:t>
            </a:r>
            <a:r>
              <a:rPr lang="tr-TR" sz="2400" dirty="0" smtClean="0">
                <a:latin typeface="Arial" pitchFamily="34" charset="0"/>
                <a:ea typeface="Calibri" pitchFamily="34" charset="0"/>
                <a:cs typeface="Arial" pitchFamily="34" charset="0"/>
              </a:rPr>
              <a:t> </a:t>
            </a:r>
            <a:r>
              <a:rPr lang="tr-TR" sz="2400" dirty="0" err="1" smtClean="0">
                <a:latin typeface="Arial" pitchFamily="34" charset="0"/>
                <a:ea typeface="Calibri" pitchFamily="34" charset="0"/>
                <a:cs typeface="Arial" pitchFamily="34" charset="0"/>
              </a:rPr>
              <a:t>ogrenci</a:t>
            </a:r>
            <a:r>
              <a:rPr lang="tr-TR" sz="2400" dirty="0" smtClean="0">
                <a:solidFill>
                  <a:srgbClr val="0000FF"/>
                </a:solidFill>
                <a:latin typeface="Arial" pitchFamily="34" charset="0"/>
                <a:ea typeface="Calibri" pitchFamily="34" charset="0"/>
                <a:cs typeface="Arial" pitchFamily="34" charset="0"/>
              </a:rPr>
              <a:t> </a:t>
            </a:r>
            <a:r>
              <a:rPr lang="tr-TR" sz="2400" dirty="0" smtClean="0">
                <a:solidFill>
                  <a:srgbClr val="808080"/>
                </a:solidFill>
                <a:latin typeface="Arial" pitchFamily="34" charset="0"/>
                <a:ea typeface="Calibri" pitchFamily="34" charset="0"/>
                <a:cs typeface="Arial" pitchFamily="34" charset="0"/>
              </a:rPr>
              <a:t>(</a:t>
            </a:r>
            <a:r>
              <a:rPr lang="tr-TR" sz="2400" dirty="0" smtClean="0">
                <a:latin typeface="Arial" pitchFamily="34" charset="0"/>
                <a:ea typeface="Calibri" pitchFamily="34" charset="0"/>
                <a:cs typeface="Arial" pitchFamily="34" charset="0"/>
              </a:rPr>
              <a:t>adi </a:t>
            </a:r>
            <a:r>
              <a:rPr lang="tr-TR" sz="2400" dirty="0" err="1" smtClean="0">
                <a:latin typeface="Arial" pitchFamily="34" charset="0"/>
                <a:ea typeface="Calibri" pitchFamily="34" charset="0"/>
                <a:cs typeface="Arial" pitchFamily="34" charset="0"/>
              </a:rPr>
              <a:t>soyadi</a:t>
            </a:r>
            <a:r>
              <a:rPr lang="tr-TR" sz="2400" dirty="0" smtClean="0">
                <a:solidFill>
                  <a:srgbClr val="808080"/>
                </a:solidFill>
                <a:latin typeface="Arial" pitchFamily="34" charset="0"/>
                <a:ea typeface="Calibri" pitchFamily="34" charset="0"/>
                <a:cs typeface="Arial" pitchFamily="34" charset="0"/>
              </a:rPr>
              <a:t>,</a:t>
            </a:r>
            <a:r>
              <a:rPr lang="tr-TR" sz="2400" dirty="0" smtClean="0">
                <a:latin typeface="Arial" pitchFamily="34" charset="0"/>
                <a:ea typeface="Calibri" pitchFamily="34" charset="0"/>
                <a:cs typeface="Arial" pitchFamily="34" charset="0"/>
              </a:rPr>
              <a:t> </a:t>
            </a:r>
            <a:r>
              <a:rPr lang="tr-TR" sz="2400" dirty="0" smtClean="0">
                <a:solidFill>
                  <a:srgbClr val="000000"/>
                </a:solidFill>
                <a:latin typeface="Arial" pitchFamily="34" charset="0"/>
                <a:ea typeface="Calibri" pitchFamily="34" charset="0"/>
                <a:cs typeface="Arial" pitchFamily="34" charset="0"/>
              </a:rPr>
              <a:t>no</a:t>
            </a:r>
            <a:r>
              <a:rPr lang="tr-TR" sz="2400" dirty="0" smtClean="0">
                <a:solidFill>
                  <a:srgbClr val="808080"/>
                </a:solidFill>
                <a:latin typeface="Arial" pitchFamily="34" charset="0"/>
                <a:ea typeface="Calibri" pitchFamily="34" charset="0"/>
                <a:cs typeface="Arial" pitchFamily="34" charset="0"/>
              </a:rPr>
              <a:t>)</a:t>
            </a:r>
            <a:r>
              <a:rPr lang="tr-TR" sz="2400" dirty="0" smtClean="0">
                <a:latin typeface="Arial" pitchFamily="34" charset="0"/>
                <a:ea typeface="Calibri" pitchFamily="34" charset="0"/>
                <a:cs typeface="Arial" pitchFamily="34" charset="0"/>
              </a:rPr>
              <a:t> </a:t>
            </a:r>
            <a:r>
              <a:rPr lang="tr-TR" sz="2400" dirty="0" smtClean="0">
                <a:solidFill>
                  <a:srgbClr val="0000FF"/>
                </a:solidFill>
                <a:latin typeface="Arial" pitchFamily="34" charset="0"/>
                <a:ea typeface="Calibri" pitchFamily="34" charset="0"/>
                <a:cs typeface="Arial" pitchFamily="34" charset="0"/>
              </a:rPr>
              <a:t>VALUES </a:t>
            </a:r>
            <a:r>
              <a:rPr lang="tr-TR" sz="2400" dirty="0" smtClean="0">
                <a:solidFill>
                  <a:srgbClr val="808080"/>
                </a:solidFill>
                <a:latin typeface="Arial" pitchFamily="34" charset="0"/>
                <a:ea typeface="Calibri" pitchFamily="34" charset="0"/>
                <a:cs typeface="Arial" pitchFamily="34" charset="0"/>
              </a:rPr>
              <a:t>(</a:t>
            </a:r>
            <a:r>
              <a:rPr lang="tr-TR" sz="2400" dirty="0" smtClean="0">
                <a:solidFill>
                  <a:srgbClr val="FF0000"/>
                </a:solidFill>
                <a:latin typeface="Arial" pitchFamily="34" charset="0"/>
                <a:ea typeface="Calibri" pitchFamily="34" charset="0"/>
                <a:cs typeface="Arial" pitchFamily="34" charset="0"/>
              </a:rPr>
              <a:t>'</a:t>
            </a:r>
            <a:r>
              <a:rPr lang="tr-TR" sz="2400" dirty="0" err="1" smtClean="0">
                <a:solidFill>
                  <a:srgbClr val="FF0000"/>
                </a:solidFill>
                <a:latin typeface="Arial" pitchFamily="34" charset="0"/>
                <a:ea typeface="Calibri" pitchFamily="34" charset="0"/>
                <a:cs typeface="Arial" pitchFamily="34" charset="0"/>
              </a:rPr>
              <a:t>Firat</a:t>
            </a:r>
            <a:r>
              <a:rPr lang="tr-TR" sz="2400" dirty="0" smtClean="0">
                <a:solidFill>
                  <a:srgbClr val="FF0000"/>
                </a:solidFill>
                <a:latin typeface="Arial" pitchFamily="34" charset="0"/>
                <a:ea typeface="Calibri" pitchFamily="34" charset="0"/>
                <a:cs typeface="Arial" pitchFamily="34" charset="0"/>
              </a:rPr>
              <a:t>'</a:t>
            </a:r>
            <a:r>
              <a:rPr lang="tr-TR" sz="2400" dirty="0" smtClean="0">
                <a:solidFill>
                  <a:srgbClr val="808080"/>
                </a:solidFill>
                <a:latin typeface="Arial" pitchFamily="34" charset="0"/>
                <a:ea typeface="Calibri" pitchFamily="34" charset="0"/>
                <a:cs typeface="Arial" pitchFamily="34" charset="0"/>
              </a:rPr>
              <a:t>,</a:t>
            </a:r>
            <a:r>
              <a:rPr lang="tr-TR" sz="2400" dirty="0" smtClean="0">
                <a:solidFill>
                  <a:srgbClr val="FF0000"/>
                </a:solidFill>
                <a:latin typeface="Arial" pitchFamily="34" charset="0"/>
                <a:ea typeface="Calibri" pitchFamily="34" charset="0"/>
                <a:cs typeface="Arial" pitchFamily="34" charset="0"/>
              </a:rPr>
              <a:t>'</a:t>
            </a:r>
            <a:r>
              <a:rPr lang="tr-TR" sz="2400" dirty="0" err="1" smtClean="0">
                <a:solidFill>
                  <a:srgbClr val="FF0000"/>
                </a:solidFill>
                <a:latin typeface="Arial" pitchFamily="34" charset="0"/>
                <a:ea typeface="Calibri" pitchFamily="34" charset="0"/>
                <a:cs typeface="Arial" pitchFamily="34" charset="0"/>
              </a:rPr>
              <a:t>üniv</a:t>
            </a:r>
            <a:r>
              <a:rPr lang="tr-TR" sz="2400" dirty="0" smtClean="0">
                <a:solidFill>
                  <a:srgbClr val="FF0000"/>
                </a:solidFill>
                <a:latin typeface="Arial" pitchFamily="34" charset="0"/>
                <a:ea typeface="Calibri" pitchFamily="34" charset="0"/>
                <a:cs typeface="Arial" pitchFamily="34" charset="0"/>
              </a:rPr>
              <a:t>'</a:t>
            </a:r>
            <a:r>
              <a:rPr lang="tr-TR" sz="2400" dirty="0" smtClean="0">
                <a:solidFill>
                  <a:srgbClr val="808080"/>
                </a:solidFill>
                <a:latin typeface="Arial" pitchFamily="34" charset="0"/>
                <a:ea typeface="Calibri" pitchFamily="34" charset="0"/>
                <a:cs typeface="Arial" pitchFamily="34" charset="0"/>
              </a:rPr>
              <a:t>,</a:t>
            </a:r>
            <a:r>
              <a:rPr lang="tr-TR" sz="2400" dirty="0" smtClean="0">
                <a:latin typeface="Arial" pitchFamily="34" charset="0"/>
                <a:ea typeface="Calibri" pitchFamily="34" charset="0"/>
                <a:cs typeface="Arial" pitchFamily="34" charset="0"/>
              </a:rPr>
              <a:t>100</a:t>
            </a:r>
            <a:r>
              <a:rPr lang="tr-TR" sz="2400" dirty="0" smtClean="0">
                <a:solidFill>
                  <a:srgbClr val="808080"/>
                </a:solidFill>
                <a:latin typeface="Arial" pitchFamily="34" charset="0"/>
                <a:ea typeface="Calibri" pitchFamily="34" charset="0"/>
                <a:cs typeface="Arial" pitchFamily="34" charset="0"/>
              </a:rPr>
              <a:t>);</a:t>
            </a:r>
            <a:endParaRPr lang="tr-TR" sz="2400" dirty="0" smtClean="0">
              <a:latin typeface="Arial" pitchFamily="34" charset="0"/>
              <a:cs typeface="Arial" pitchFamily="34" charset="0"/>
            </a:endParaRPr>
          </a:p>
          <a:p>
            <a:endParaRPr lang="tr-TR" sz="2400" dirty="0"/>
          </a:p>
        </p:txBody>
      </p:sp>
      <p:sp>
        <p:nvSpPr>
          <p:cNvPr id="4097" name="Rectangle 1"/>
          <p:cNvSpPr>
            <a:spLocks noChangeArrowheads="1"/>
          </p:cNvSpPr>
          <p:nvPr/>
        </p:nvSpPr>
        <p:spPr bwMode="auto">
          <a:xfrm>
            <a:off x="4252682" y="-6049"/>
            <a:ext cx="638636" cy="469299"/>
          </a:xfrm>
          <a:prstGeom prst="rect">
            <a:avLst/>
          </a:prstGeom>
          <a:noFill/>
          <a:ln w="9525">
            <a:noFill/>
            <a:miter lim="800000"/>
            <a:headEnd/>
            <a:tailEnd/>
          </a:ln>
          <a:effectLst/>
        </p:spPr>
        <p:txBody>
          <a:bodyPr vert="horz" wrap="none" lIns="91440" tIns="152352" rIns="91440" bIns="38088" numCol="1" anchor="ctr" anchorCtr="0" compatLnSpc="1">
            <a:prstTxWarp prst="textNoShape">
              <a:avLst/>
            </a:prstTxWarp>
            <a:spAutoFit/>
          </a:bodyPr>
          <a:lstStyle/>
          <a:p>
            <a:pPr marL="0" marR="0" lvl="0" indent="449263" algn="just"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39552" y="260648"/>
            <a:ext cx="8183880" cy="792088"/>
          </a:xfrm>
        </p:spPr>
        <p:txBody>
          <a:bodyPr>
            <a:normAutofit/>
          </a:bodyPr>
          <a:lstStyle/>
          <a:p>
            <a:pPr lvl="0"/>
            <a:r>
              <a:rPr lang="tr-TR" sz="3200" dirty="0" smtClean="0">
                <a:latin typeface="Times New Roman" pitchFamily="18" charset="0"/>
                <a:ea typeface="Times New Roman" pitchFamily="18" charset="0"/>
                <a:cs typeface="Times New Roman" pitchFamily="18" charset="0"/>
              </a:rPr>
              <a:t>6.8.2.TABLODAN VERİ SİLMEK</a:t>
            </a:r>
            <a:endParaRPr lang="tr-TR" sz="3200" dirty="0"/>
          </a:p>
        </p:txBody>
      </p:sp>
      <p:sp>
        <p:nvSpPr>
          <p:cNvPr id="3" name="2 İçerik Yer Tutucusu"/>
          <p:cNvSpPr>
            <a:spLocks noGrp="1"/>
          </p:cNvSpPr>
          <p:nvPr>
            <p:ph idx="1"/>
          </p:nvPr>
        </p:nvSpPr>
        <p:spPr>
          <a:xfrm>
            <a:off x="467544" y="1268760"/>
            <a:ext cx="8183880" cy="4824536"/>
          </a:xfrm>
        </p:spPr>
        <p:style>
          <a:lnRef idx="2">
            <a:schemeClr val="accent1"/>
          </a:lnRef>
          <a:fillRef idx="1">
            <a:schemeClr val="lt1"/>
          </a:fillRef>
          <a:effectRef idx="0">
            <a:schemeClr val="accent1"/>
          </a:effectRef>
          <a:fontRef idx="minor">
            <a:schemeClr val="dk1"/>
          </a:fontRef>
        </p:style>
        <p:txBody>
          <a:bodyPr>
            <a:normAutofit lnSpcReduction="10000"/>
          </a:bodyPr>
          <a:lstStyle/>
          <a:p>
            <a:pPr marL="0" lvl="0" indent="449263" eaLnBrk="0" fontAlgn="base" hangingPunct="0">
              <a:spcBef>
                <a:spcPct val="0"/>
              </a:spcBef>
              <a:spcAft>
                <a:spcPct val="0"/>
              </a:spcAft>
              <a:buClrTx/>
              <a:buSzTx/>
              <a:buNone/>
            </a:pPr>
            <a:r>
              <a:rPr lang="tr-TR" sz="2000" dirty="0" smtClean="0">
                <a:latin typeface="Arial" pitchFamily="34" charset="0"/>
                <a:ea typeface="Calibri" pitchFamily="34" charset="0"/>
                <a:cs typeface="Arial" pitchFamily="34" charset="0"/>
              </a:rPr>
              <a:t>Bir tablonun verilerini silmek için </a:t>
            </a:r>
            <a:r>
              <a:rPr lang="tr-TR" sz="2000" u="sng" dirty="0" smtClean="0">
                <a:latin typeface="Arial" pitchFamily="34" charset="0"/>
                <a:ea typeface="Calibri" pitchFamily="34" charset="0"/>
                <a:cs typeface="Arial" pitchFamily="34" charset="0"/>
              </a:rPr>
              <a:t>DELETE </a:t>
            </a:r>
            <a:r>
              <a:rPr lang="tr-TR" sz="2000" dirty="0" smtClean="0">
                <a:latin typeface="Arial" pitchFamily="34" charset="0"/>
                <a:ea typeface="Calibri" pitchFamily="34" charset="0"/>
                <a:cs typeface="Arial" pitchFamily="34" charset="0"/>
              </a:rPr>
              <a:t>komutu kullanılır.</a:t>
            </a:r>
          </a:p>
          <a:p>
            <a:pPr marL="0" lvl="0" indent="449263" eaLnBrk="0" fontAlgn="base" hangingPunct="0">
              <a:spcBef>
                <a:spcPct val="0"/>
              </a:spcBef>
              <a:spcAft>
                <a:spcPct val="0"/>
              </a:spcAft>
              <a:buClrTx/>
              <a:buSzTx/>
              <a:buNone/>
            </a:pPr>
            <a:r>
              <a:rPr lang="tr-TR" sz="2000" dirty="0" smtClean="0">
                <a:latin typeface="Arial" pitchFamily="34" charset="0"/>
                <a:ea typeface="Calibri" pitchFamily="34" charset="0"/>
                <a:cs typeface="Arial" pitchFamily="34" charset="0"/>
              </a:rPr>
              <a:t> </a:t>
            </a:r>
            <a:r>
              <a:rPr lang="tr-TR" sz="2000" b="1" u="sng" dirty="0" smtClean="0">
                <a:solidFill>
                  <a:srgbClr val="C00000"/>
                </a:solidFill>
                <a:latin typeface="Arial" pitchFamily="34" charset="0"/>
                <a:ea typeface="Calibri" pitchFamily="34" charset="0"/>
                <a:cs typeface="Arial" pitchFamily="34" charset="0"/>
              </a:rPr>
              <a:t>Kullanılışı:</a:t>
            </a:r>
            <a:r>
              <a:rPr lang="tr-TR" sz="2000" b="1" dirty="0" smtClean="0">
                <a:solidFill>
                  <a:srgbClr val="C00000"/>
                </a:solidFill>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DELETE</a:t>
            </a:r>
            <a:r>
              <a:rPr lang="tr-TR" sz="2000" dirty="0" smtClean="0">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FROM</a:t>
            </a:r>
            <a:r>
              <a:rPr lang="tr-TR" sz="2000" dirty="0" smtClean="0">
                <a:latin typeface="Arial" pitchFamily="34" charset="0"/>
                <a:ea typeface="Calibri" pitchFamily="34" charset="0"/>
                <a:cs typeface="Arial" pitchFamily="34" charset="0"/>
              </a:rPr>
              <a:t> tablo_adi;</a:t>
            </a:r>
          </a:p>
          <a:p>
            <a:pPr marL="0" lvl="0" indent="449263" eaLnBrk="0" fontAlgn="base" hangingPunct="0">
              <a:spcBef>
                <a:spcPct val="0"/>
              </a:spcBef>
              <a:spcAft>
                <a:spcPct val="0"/>
              </a:spcAft>
              <a:buClrTx/>
              <a:buSzTx/>
              <a:buNone/>
            </a:pP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sz="2000" b="1" dirty="0" smtClean="0">
                <a:solidFill>
                  <a:srgbClr val="C00000"/>
                </a:solidFill>
                <a:latin typeface="Arial" pitchFamily="34" charset="0"/>
                <a:ea typeface="Calibri" pitchFamily="34" charset="0"/>
                <a:cs typeface="Arial" pitchFamily="34" charset="0"/>
              </a:rPr>
              <a:t>Örnek: </a:t>
            </a:r>
            <a:r>
              <a:rPr lang="tr-TR" sz="2000" dirty="0" smtClean="0">
                <a:solidFill>
                  <a:srgbClr val="0000FF"/>
                </a:solidFill>
                <a:latin typeface="Courier New" pitchFamily="49" charset="0"/>
                <a:ea typeface="Calibri" pitchFamily="34" charset="0"/>
                <a:cs typeface="Courier New" pitchFamily="49" charset="0"/>
              </a:rPr>
              <a:t>DELETE</a:t>
            </a:r>
            <a:r>
              <a:rPr lang="tr-TR" sz="2000" dirty="0" smtClean="0">
                <a:latin typeface="Courier New" pitchFamily="49" charset="0"/>
                <a:ea typeface="Calibri" pitchFamily="34" charset="0"/>
                <a:cs typeface="Courier New" pitchFamily="49" charset="0"/>
              </a:rPr>
              <a:t> </a:t>
            </a:r>
            <a:r>
              <a:rPr lang="tr-TR" sz="2000" dirty="0" smtClean="0">
                <a:solidFill>
                  <a:srgbClr val="0000FF"/>
                </a:solidFill>
                <a:latin typeface="Courier New" pitchFamily="49" charset="0"/>
                <a:ea typeface="Calibri" pitchFamily="34" charset="0"/>
                <a:cs typeface="Courier New" pitchFamily="49" charset="0"/>
              </a:rPr>
              <a:t>FROM</a:t>
            </a:r>
            <a:r>
              <a:rPr lang="tr-TR" sz="2000" dirty="0" smtClean="0">
                <a:latin typeface="Courier New" pitchFamily="49" charset="0"/>
                <a:ea typeface="Calibri" pitchFamily="34" charset="0"/>
                <a:cs typeface="Courier New" pitchFamily="49" charset="0"/>
              </a:rPr>
              <a:t> </a:t>
            </a:r>
            <a:r>
              <a:rPr lang="tr-TR" sz="2000" dirty="0" err="1" smtClean="0">
                <a:latin typeface="Courier New" pitchFamily="49" charset="0"/>
                <a:ea typeface="Calibri" pitchFamily="34" charset="0"/>
                <a:cs typeface="Courier New" pitchFamily="49" charset="0"/>
              </a:rPr>
              <a:t>ogrenci</a:t>
            </a:r>
            <a:r>
              <a:rPr lang="tr-TR" sz="2000" dirty="0" smtClean="0">
                <a:latin typeface="Courier New" pitchFamily="49" charset="0"/>
                <a:ea typeface="Calibri" pitchFamily="34" charset="0"/>
                <a:cs typeface="Courier New" pitchFamily="49" charset="0"/>
              </a:rPr>
              <a:t>; </a:t>
            </a:r>
            <a:r>
              <a:rPr lang="tr-TR" sz="2000" dirty="0" smtClean="0">
                <a:latin typeface="Arial" pitchFamily="34" charset="0"/>
                <a:ea typeface="Calibri" pitchFamily="34" charset="0"/>
                <a:cs typeface="Arial" pitchFamily="34" charset="0"/>
              </a:rPr>
              <a:t>sorgusunun işlevini yazınız.</a:t>
            </a:r>
          </a:p>
          <a:p>
            <a:pPr marL="0" lvl="0" indent="449263" eaLnBrk="0" fontAlgn="base" hangingPunct="0">
              <a:spcBef>
                <a:spcPct val="0"/>
              </a:spcBef>
              <a:spcAft>
                <a:spcPct val="0"/>
              </a:spcAft>
              <a:buClrTx/>
              <a:buSzTx/>
              <a:buNone/>
            </a:pP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sz="2000" dirty="0" smtClean="0">
                <a:latin typeface="Arial" pitchFamily="34" charset="0"/>
                <a:ea typeface="Calibri" pitchFamily="34" charset="0"/>
                <a:cs typeface="Arial" pitchFamily="34" charset="0"/>
              </a:rPr>
              <a:t>Tablodaki tüm kayıtları siler.</a:t>
            </a:r>
          </a:p>
          <a:p>
            <a:pPr marL="0" lvl="0" indent="449263" eaLnBrk="0" fontAlgn="base" hangingPunct="0">
              <a:spcBef>
                <a:spcPct val="0"/>
              </a:spcBef>
              <a:spcAft>
                <a:spcPct val="0"/>
              </a:spcAft>
              <a:buClrTx/>
              <a:buSzTx/>
              <a:buNone/>
            </a:pP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sz="2000" b="1" dirty="0" smtClean="0">
                <a:solidFill>
                  <a:srgbClr val="C00000"/>
                </a:solidFill>
                <a:latin typeface="Arial" pitchFamily="34" charset="0"/>
                <a:ea typeface="Calibri" pitchFamily="34" charset="0"/>
                <a:cs typeface="Arial" pitchFamily="34" charset="0"/>
              </a:rPr>
              <a:t>Örnek:</a:t>
            </a:r>
            <a:r>
              <a:rPr lang="tr-TR" sz="2000" dirty="0" smtClean="0">
                <a:solidFill>
                  <a:srgbClr val="C00000"/>
                </a:solidFill>
                <a:latin typeface="Arial" pitchFamily="34" charset="0"/>
                <a:ea typeface="Calibri" pitchFamily="34" charset="0"/>
                <a:cs typeface="Arial" pitchFamily="34" charset="0"/>
              </a:rPr>
              <a:t> </a:t>
            </a:r>
            <a:r>
              <a:rPr lang="tr-TR" sz="2000" dirty="0" smtClean="0">
                <a:solidFill>
                  <a:srgbClr val="0000FF"/>
                </a:solidFill>
                <a:latin typeface="Courier New" pitchFamily="49" charset="0"/>
                <a:ea typeface="Calibri" pitchFamily="34" charset="0"/>
                <a:cs typeface="Courier New" pitchFamily="49" charset="0"/>
              </a:rPr>
              <a:t>DELETE</a:t>
            </a:r>
            <a:r>
              <a:rPr lang="tr-TR" sz="2000" dirty="0" smtClean="0">
                <a:latin typeface="Courier New" pitchFamily="49" charset="0"/>
                <a:ea typeface="Calibri" pitchFamily="34" charset="0"/>
                <a:cs typeface="Courier New" pitchFamily="49" charset="0"/>
              </a:rPr>
              <a:t> </a:t>
            </a:r>
            <a:r>
              <a:rPr lang="tr-TR" sz="2000" dirty="0" smtClean="0">
                <a:solidFill>
                  <a:srgbClr val="0000FF"/>
                </a:solidFill>
                <a:latin typeface="Courier New" pitchFamily="49" charset="0"/>
                <a:ea typeface="Calibri" pitchFamily="34" charset="0"/>
                <a:cs typeface="Courier New" pitchFamily="49" charset="0"/>
              </a:rPr>
              <a:t>FROM</a:t>
            </a:r>
            <a:r>
              <a:rPr lang="tr-TR" sz="2000" dirty="0" smtClean="0">
                <a:latin typeface="Courier New" pitchFamily="49" charset="0"/>
                <a:ea typeface="Calibri" pitchFamily="34" charset="0"/>
                <a:cs typeface="Courier New" pitchFamily="49" charset="0"/>
              </a:rPr>
              <a:t> </a:t>
            </a:r>
            <a:r>
              <a:rPr lang="tr-TR" sz="2000" dirty="0" err="1" smtClean="0">
                <a:latin typeface="Courier New" pitchFamily="49" charset="0"/>
                <a:ea typeface="Calibri" pitchFamily="34" charset="0"/>
                <a:cs typeface="Courier New" pitchFamily="49" charset="0"/>
              </a:rPr>
              <a:t>ogrenci</a:t>
            </a:r>
            <a:r>
              <a:rPr lang="tr-TR" sz="2000" dirty="0" smtClean="0">
                <a:latin typeface="Courier New" pitchFamily="49" charset="0"/>
                <a:ea typeface="Calibri" pitchFamily="34" charset="0"/>
                <a:cs typeface="Courier New" pitchFamily="49" charset="0"/>
              </a:rPr>
              <a:t> </a:t>
            </a:r>
            <a:r>
              <a:rPr lang="tr-TR" sz="2000" dirty="0" smtClean="0">
                <a:solidFill>
                  <a:srgbClr val="0000FF"/>
                </a:solidFill>
                <a:latin typeface="Courier New" pitchFamily="49" charset="0"/>
                <a:ea typeface="Calibri" pitchFamily="34" charset="0"/>
                <a:cs typeface="Courier New" pitchFamily="49" charset="0"/>
              </a:rPr>
              <a:t>WHERE</a:t>
            </a:r>
            <a:r>
              <a:rPr lang="tr-TR" sz="2000" dirty="0" smtClean="0">
                <a:latin typeface="Courier New" pitchFamily="49" charset="0"/>
                <a:ea typeface="Calibri" pitchFamily="34" charset="0"/>
                <a:cs typeface="Courier New" pitchFamily="49" charset="0"/>
              </a:rPr>
              <a:t> adi </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a:t>
            </a:r>
            <a:r>
              <a:rPr lang="tr-TR" sz="2000" dirty="0" smtClean="0">
                <a:solidFill>
                  <a:srgbClr val="FF0000"/>
                </a:solidFill>
                <a:latin typeface="Courier New" pitchFamily="49" charset="0"/>
                <a:ea typeface="Calibri" pitchFamily="34" charset="0"/>
                <a:cs typeface="Courier New" pitchFamily="49" charset="0"/>
              </a:rPr>
              <a:t>'Burcu'</a:t>
            </a:r>
            <a:r>
              <a:rPr lang="tr-TR" sz="2000" dirty="0" smtClean="0">
                <a:latin typeface="Courier New" pitchFamily="49" charset="0"/>
                <a:ea typeface="Calibri" pitchFamily="34" charset="0"/>
                <a:cs typeface="Courier New" pitchFamily="49" charset="0"/>
              </a:rPr>
              <a:t>; </a:t>
            </a:r>
            <a:r>
              <a:rPr lang="tr-TR" sz="2000" dirty="0" smtClean="0">
                <a:latin typeface="Arial" pitchFamily="34" charset="0"/>
                <a:ea typeface="Calibri" pitchFamily="34" charset="0"/>
                <a:cs typeface="Arial" pitchFamily="34" charset="0"/>
              </a:rPr>
              <a:t>sorgusunun işlevini yazınız.</a:t>
            </a:r>
          </a:p>
          <a:p>
            <a:pPr marL="0" lvl="0" indent="449263" eaLnBrk="0" fontAlgn="base" hangingPunct="0">
              <a:spcBef>
                <a:spcPct val="0"/>
              </a:spcBef>
              <a:spcAft>
                <a:spcPct val="0"/>
              </a:spcAft>
              <a:buClrTx/>
              <a:buSzTx/>
              <a:buNone/>
            </a:pP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sz="2000" dirty="0" smtClean="0">
                <a:latin typeface="Arial" pitchFamily="34" charset="0"/>
                <a:ea typeface="Calibri" pitchFamily="34" charset="0"/>
                <a:cs typeface="Arial" pitchFamily="34" charset="0"/>
              </a:rPr>
              <a:t>Adı Burcu olan tüm kayıtları siler.</a:t>
            </a:r>
          </a:p>
          <a:p>
            <a:pPr marL="0" lvl="0" indent="449263" eaLnBrk="0" fontAlgn="base" hangingPunct="0">
              <a:spcBef>
                <a:spcPct val="0"/>
              </a:spcBef>
              <a:spcAft>
                <a:spcPct val="0"/>
              </a:spcAft>
              <a:buClrTx/>
              <a:buSzTx/>
              <a:buNone/>
            </a:pP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sz="2000" b="1" dirty="0" smtClean="0">
                <a:solidFill>
                  <a:srgbClr val="C00000"/>
                </a:solidFill>
                <a:latin typeface="Arial" pitchFamily="34" charset="0"/>
                <a:ea typeface="Calibri" pitchFamily="34" charset="0"/>
                <a:cs typeface="Arial" pitchFamily="34" charset="0"/>
              </a:rPr>
              <a:t>Örnek:  </a:t>
            </a:r>
            <a:r>
              <a:rPr lang="tr-TR" sz="2000" dirty="0" smtClean="0">
                <a:solidFill>
                  <a:srgbClr val="0000FF"/>
                </a:solidFill>
                <a:latin typeface="Courier New" pitchFamily="49" charset="0"/>
                <a:ea typeface="Calibri" pitchFamily="34" charset="0"/>
                <a:cs typeface="Courier New" pitchFamily="49" charset="0"/>
              </a:rPr>
              <a:t>DELETE</a:t>
            </a:r>
            <a:r>
              <a:rPr lang="tr-TR" sz="2000" dirty="0" smtClean="0">
                <a:latin typeface="Courier New" pitchFamily="49" charset="0"/>
                <a:ea typeface="Calibri" pitchFamily="34" charset="0"/>
                <a:cs typeface="Courier New" pitchFamily="49" charset="0"/>
              </a:rPr>
              <a:t> </a:t>
            </a:r>
            <a:r>
              <a:rPr lang="tr-TR" sz="2000" dirty="0" smtClean="0">
                <a:solidFill>
                  <a:srgbClr val="0000FF"/>
                </a:solidFill>
                <a:latin typeface="Courier New" pitchFamily="49" charset="0"/>
                <a:ea typeface="Calibri" pitchFamily="34" charset="0"/>
                <a:cs typeface="Courier New" pitchFamily="49" charset="0"/>
              </a:rPr>
              <a:t>FROM</a:t>
            </a:r>
            <a:r>
              <a:rPr lang="tr-TR" sz="2000" dirty="0" smtClean="0">
                <a:latin typeface="Courier New" pitchFamily="49" charset="0"/>
                <a:ea typeface="Calibri" pitchFamily="34" charset="0"/>
                <a:cs typeface="Courier New" pitchFamily="49" charset="0"/>
              </a:rPr>
              <a:t> </a:t>
            </a:r>
            <a:r>
              <a:rPr lang="tr-TR" sz="2000" dirty="0" err="1" smtClean="0">
                <a:latin typeface="Courier New" pitchFamily="49" charset="0"/>
                <a:ea typeface="Calibri" pitchFamily="34" charset="0"/>
                <a:cs typeface="Courier New" pitchFamily="49" charset="0"/>
              </a:rPr>
              <a:t>ogrenci</a:t>
            </a:r>
            <a:r>
              <a:rPr lang="tr-TR" sz="2000" dirty="0" smtClean="0">
                <a:latin typeface="Courier New" pitchFamily="49" charset="0"/>
                <a:ea typeface="Calibri" pitchFamily="34" charset="0"/>
                <a:cs typeface="Courier New" pitchFamily="49" charset="0"/>
              </a:rPr>
              <a:t> </a:t>
            </a:r>
            <a:r>
              <a:rPr lang="tr-TR" sz="2000" dirty="0" smtClean="0">
                <a:solidFill>
                  <a:srgbClr val="0000FF"/>
                </a:solidFill>
                <a:latin typeface="Courier New" pitchFamily="49" charset="0"/>
                <a:ea typeface="Calibri" pitchFamily="34" charset="0"/>
                <a:cs typeface="Courier New" pitchFamily="49" charset="0"/>
              </a:rPr>
              <a:t>WHERE</a:t>
            </a:r>
            <a:r>
              <a:rPr lang="tr-TR" sz="2000" dirty="0" smtClean="0">
                <a:latin typeface="Courier New" pitchFamily="49" charset="0"/>
                <a:ea typeface="Calibri" pitchFamily="34" charset="0"/>
                <a:cs typeface="Courier New" pitchFamily="49" charset="0"/>
              </a:rPr>
              <a:t> </a:t>
            </a:r>
            <a:r>
              <a:rPr lang="tr-TR" sz="2000" dirty="0" err="1" smtClean="0">
                <a:latin typeface="Courier New" pitchFamily="49" charset="0"/>
                <a:ea typeface="Calibri" pitchFamily="34" charset="0"/>
                <a:cs typeface="Courier New" pitchFamily="49" charset="0"/>
              </a:rPr>
              <a:t>og</a:t>
            </a:r>
            <a:r>
              <a:rPr lang="tr-TR" sz="2000" dirty="0" smtClean="0">
                <a:latin typeface="Courier New" pitchFamily="49" charset="0"/>
                <a:ea typeface="Calibri" pitchFamily="34" charset="0"/>
                <a:cs typeface="Courier New" pitchFamily="49" charset="0"/>
              </a:rPr>
              <a:t>_no</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172;</a:t>
            </a:r>
            <a:r>
              <a:rPr lang="tr-TR" sz="2000" dirty="0" smtClean="0">
                <a:latin typeface="Arial" pitchFamily="34" charset="0"/>
                <a:ea typeface="Calibri" pitchFamily="34" charset="0"/>
                <a:cs typeface="Arial" pitchFamily="34" charset="0"/>
              </a:rPr>
              <a:t> sorgusunun işlevini yazınız.</a:t>
            </a:r>
          </a:p>
          <a:p>
            <a:pPr marL="0" lvl="0" indent="449263" eaLnBrk="0" fontAlgn="base" hangingPunct="0">
              <a:spcBef>
                <a:spcPct val="0"/>
              </a:spcBef>
              <a:spcAft>
                <a:spcPct val="0"/>
              </a:spcAft>
              <a:buClrTx/>
              <a:buSzTx/>
              <a:buNone/>
            </a:pP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sz="2000" dirty="0" smtClean="0">
                <a:latin typeface="Arial" pitchFamily="34" charset="0"/>
                <a:ea typeface="Calibri" pitchFamily="34" charset="0"/>
                <a:cs typeface="Arial" pitchFamily="34" charset="0"/>
              </a:rPr>
              <a:t>Numarası 172 olan kaydı siler.</a:t>
            </a:r>
            <a:endParaRPr lang="tr-TR" sz="2000" dirty="0" smtClean="0">
              <a:latin typeface="Arial" pitchFamily="34" charset="0"/>
              <a:cs typeface="Arial" pitchFamily="34" charset="0"/>
            </a:endParaRPr>
          </a:p>
          <a:p>
            <a:endParaRPr lang="tr-TR"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251520" y="332656"/>
            <a:ext cx="8640960" cy="6264696"/>
          </a:xfrm>
          <a:solidFill>
            <a:schemeClr val="bg1"/>
          </a:solidFill>
        </p:spPr>
        <p:txBody>
          <a:bodyPr>
            <a:normAutofit/>
          </a:bodyPr>
          <a:lstStyle/>
          <a:p>
            <a:pPr marL="0" lvl="0" indent="449263" fontAlgn="base">
              <a:spcBef>
                <a:spcPct val="0"/>
              </a:spcBef>
              <a:spcAft>
                <a:spcPct val="0"/>
              </a:spcAft>
              <a:buClrTx/>
              <a:buSzTx/>
              <a:buNone/>
            </a:pPr>
            <a:endParaRPr lang="tr-TR" sz="2000" b="1" dirty="0" smtClean="0">
              <a:solidFill>
                <a:srgbClr val="C00000"/>
              </a:solidFill>
              <a:latin typeface="Arial" pitchFamily="34" charset="0"/>
              <a:ea typeface="Calibri" pitchFamily="34" charset="0"/>
              <a:cs typeface="Arial" pitchFamily="34" charset="0"/>
            </a:endParaRPr>
          </a:p>
          <a:p>
            <a:pPr marL="0" lvl="0" indent="449263" fontAlgn="base">
              <a:spcBef>
                <a:spcPct val="0"/>
              </a:spcBef>
              <a:spcAft>
                <a:spcPct val="0"/>
              </a:spcAft>
              <a:buClrTx/>
              <a:buSzTx/>
              <a:buNone/>
            </a:pPr>
            <a:endParaRPr lang="tr-TR" sz="2000" b="1" dirty="0" smtClean="0">
              <a:solidFill>
                <a:srgbClr val="C00000"/>
              </a:solidFill>
              <a:latin typeface="Arial" pitchFamily="34" charset="0"/>
              <a:ea typeface="Calibri" pitchFamily="34" charset="0"/>
              <a:cs typeface="Arial" pitchFamily="34" charset="0"/>
            </a:endParaRPr>
          </a:p>
          <a:p>
            <a:pPr marL="0" lvl="0" indent="449263" fontAlgn="base">
              <a:spcBef>
                <a:spcPct val="0"/>
              </a:spcBef>
              <a:spcAft>
                <a:spcPct val="0"/>
              </a:spcAft>
              <a:buClrTx/>
              <a:buSzTx/>
              <a:buNone/>
            </a:pPr>
            <a:r>
              <a:rPr lang="tr-TR" sz="2000" b="1" dirty="0" smtClean="0">
                <a:solidFill>
                  <a:srgbClr val="C00000"/>
                </a:solidFill>
                <a:latin typeface="Arial" pitchFamily="34" charset="0"/>
                <a:ea typeface="Calibri" pitchFamily="34" charset="0"/>
                <a:cs typeface="Arial" pitchFamily="34" charset="0"/>
              </a:rPr>
              <a:t>Örnek:  </a:t>
            </a:r>
            <a:r>
              <a:rPr lang="tr-TR" sz="2000" dirty="0" smtClean="0">
                <a:solidFill>
                  <a:srgbClr val="0000FF"/>
                </a:solidFill>
                <a:latin typeface="Courier New" pitchFamily="49" charset="0"/>
                <a:ea typeface="Calibri" pitchFamily="34" charset="0"/>
                <a:cs typeface="Courier New" pitchFamily="49" charset="0"/>
              </a:rPr>
              <a:t>DELETE</a:t>
            </a:r>
            <a:r>
              <a:rPr lang="tr-TR" sz="2000" dirty="0" smtClean="0">
                <a:latin typeface="Courier New" pitchFamily="49" charset="0"/>
                <a:ea typeface="Calibri" pitchFamily="34" charset="0"/>
                <a:cs typeface="Courier New" pitchFamily="49" charset="0"/>
              </a:rPr>
              <a:t> </a:t>
            </a:r>
            <a:r>
              <a:rPr lang="tr-TR" sz="2000" dirty="0" smtClean="0">
                <a:solidFill>
                  <a:srgbClr val="0000FF"/>
                </a:solidFill>
                <a:latin typeface="Courier New" pitchFamily="49" charset="0"/>
                <a:ea typeface="Calibri" pitchFamily="34" charset="0"/>
                <a:cs typeface="Courier New" pitchFamily="49" charset="0"/>
              </a:rPr>
              <a:t>FROM</a:t>
            </a:r>
            <a:r>
              <a:rPr lang="tr-TR" sz="2000" dirty="0" smtClean="0">
                <a:latin typeface="Courier New" pitchFamily="49" charset="0"/>
                <a:ea typeface="Calibri" pitchFamily="34" charset="0"/>
                <a:cs typeface="Courier New" pitchFamily="49" charset="0"/>
              </a:rPr>
              <a:t> </a:t>
            </a:r>
            <a:r>
              <a:rPr lang="tr-TR" sz="2000" dirty="0" err="1" smtClean="0">
                <a:latin typeface="Courier New" pitchFamily="49" charset="0"/>
                <a:ea typeface="Calibri" pitchFamily="34" charset="0"/>
                <a:cs typeface="Courier New" pitchFamily="49" charset="0"/>
              </a:rPr>
              <a:t>ogrenci</a:t>
            </a:r>
            <a:r>
              <a:rPr lang="tr-TR" sz="2000" dirty="0" smtClean="0">
                <a:latin typeface="Courier New" pitchFamily="49" charset="0"/>
                <a:ea typeface="Calibri" pitchFamily="34" charset="0"/>
                <a:cs typeface="Courier New" pitchFamily="49" charset="0"/>
              </a:rPr>
              <a:t> </a:t>
            </a:r>
            <a:r>
              <a:rPr lang="tr-TR" sz="2000" dirty="0" smtClean="0">
                <a:solidFill>
                  <a:srgbClr val="0000FF"/>
                </a:solidFill>
                <a:latin typeface="Courier New" pitchFamily="49" charset="0"/>
                <a:ea typeface="Calibri" pitchFamily="34" charset="0"/>
                <a:cs typeface="Courier New" pitchFamily="49" charset="0"/>
              </a:rPr>
              <a:t>WHERE</a:t>
            </a:r>
            <a:r>
              <a:rPr lang="tr-TR" sz="2000" dirty="0" smtClean="0">
                <a:latin typeface="Courier New" pitchFamily="49" charset="0"/>
                <a:ea typeface="Calibri" pitchFamily="34" charset="0"/>
                <a:cs typeface="Courier New" pitchFamily="49" charset="0"/>
              </a:rPr>
              <a:t> notu</a:t>
            </a:r>
            <a:r>
              <a:rPr lang="tr-TR" sz="2000" dirty="0" smtClean="0">
                <a:solidFill>
                  <a:srgbClr val="808080"/>
                </a:solidFill>
                <a:latin typeface="Courier New" pitchFamily="49" charset="0"/>
                <a:ea typeface="Calibri" pitchFamily="34" charset="0"/>
                <a:cs typeface="Courier New" pitchFamily="49" charset="0"/>
              </a:rPr>
              <a:t>&lt;</a:t>
            </a:r>
            <a:r>
              <a:rPr lang="tr-TR" sz="2000" dirty="0" smtClean="0">
                <a:latin typeface="Courier New" pitchFamily="49" charset="0"/>
                <a:ea typeface="Calibri" pitchFamily="34" charset="0"/>
                <a:cs typeface="Courier New" pitchFamily="49" charset="0"/>
              </a:rPr>
              <a:t>50;</a:t>
            </a:r>
            <a:r>
              <a:rPr lang="tr-TR" sz="2000" dirty="0" smtClean="0">
                <a:latin typeface="Times New Roman" pitchFamily="18" charset="0"/>
                <a:ea typeface="Calibri" pitchFamily="34" charset="0"/>
                <a:cs typeface="Times New Roman" pitchFamily="18" charset="0"/>
              </a:rPr>
              <a:t> </a:t>
            </a:r>
            <a:r>
              <a:rPr lang="tr-TR" sz="2000" dirty="0" smtClean="0">
                <a:latin typeface="Arial" pitchFamily="34" charset="0"/>
                <a:ea typeface="Calibri" pitchFamily="34" charset="0"/>
                <a:cs typeface="Arial" pitchFamily="34" charset="0"/>
              </a:rPr>
              <a:t>sorgusunun işlevini yazınız.</a:t>
            </a:r>
          </a:p>
          <a:p>
            <a:pPr marL="0" lvl="0" indent="449263" fontAlgn="base">
              <a:spcBef>
                <a:spcPct val="0"/>
              </a:spcBef>
              <a:spcAft>
                <a:spcPct val="0"/>
              </a:spcAft>
              <a:buClrTx/>
              <a:buSzTx/>
              <a:buNone/>
            </a:pP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sz="2000" dirty="0" smtClean="0">
                <a:latin typeface="Arial" pitchFamily="34" charset="0"/>
                <a:ea typeface="Calibri" pitchFamily="34" charset="0"/>
                <a:cs typeface="Arial" pitchFamily="34" charset="0"/>
              </a:rPr>
              <a:t>Notu 50’dan küçük olan kayıtları siler.</a:t>
            </a:r>
          </a:p>
          <a:p>
            <a:pPr marL="0" lvl="0" indent="449263" eaLnBrk="0" fontAlgn="base" hangingPunct="0">
              <a:spcBef>
                <a:spcPct val="0"/>
              </a:spcBef>
              <a:spcAft>
                <a:spcPct val="0"/>
              </a:spcAft>
              <a:buClrTx/>
              <a:buSzTx/>
              <a:buNone/>
            </a:pP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sz="2000" b="1" dirty="0" smtClean="0">
                <a:solidFill>
                  <a:srgbClr val="C00000"/>
                </a:solidFill>
                <a:latin typeface="Arial" pitchFamily="34" charset="0"/>
                <a:ea typeface="Calibri" pitchFamily="34" charset="0"/>
                <a:cs typeface="Arial" pitchFamily="34" charset="0"/>
              </a:rPr>
              <a:t>Örnek: </a:t>
            </a:r>
            <a:r>
              <a:rPr lang="tr-TR" sz="2000" dirty="0" smtClean="0">
                <a:solidFill>
                  <a:srgbClr val="0000FF"/>
                </a:solidFill>
                <a:latin typeface="Courier New" pitchFamily="49" charset="0"/>
                <a:ea typeface="Calibri" pitchFamily="34" charset="0"/>
                <a:cs typeface="Courier New" pitchFamily="49" charset="0"/>
              </a:rPr>
              <a:t>DELETE</a:t>
            </a:r>
            <a:r>
              <a:rPr lang="tr-TR" sz="2000" dirty="0" smtClean="0">
                <a:latin typeface="Courier New" pitchFamily="49" charset="0"/>
                <a:ea typeface="Calibri" pitchFamily="34" charset="0"/>
                <a:cs typeface="Courier New" pitchFamily="49" charset="0"/>
              </a:rPr>
              <a:t> </a:t>
            </a:r>
            <a:r>
              <a:rPr lang="tr-TR" sz="2000" dirty="0" smtClean="0">
                <a:solidFill>
                  <a:srgbClr val="0000FF"/>
                </a:solidFill>
                <a:latin typeface="Courier New" pitchFamily="49" charset="0"/>
                <a:ea typeface="Calibri" pitchFamily="34" charset="0"/>
                <a:cs typeface="Courier New" pitchFamily="49" charset="0"/>
              </a:rPr>
              <a:t>FROM</a:t>
            </a:r>
            <a:r>
              <a:rPr lang="tr-TR" sz="2000" dirty="0" smtClean="0">
                <a:latin typeface="Courier New" pitchFamily="49" charset="0"/>
                <a:ea typeface="Calibri" pitchFamily="34" charset="0"/>
                <a:cs typeface="Courier New" pitchFamily="49" charset="0"/>
              </a:rPr>
              <a:t> </a:t>
            </a:r>
            <a:r>
              <a:rPr lang="tr-TR" sz="2000" dirty="0" err="1" smtClean="0">
                <a:latin typeface="Courier New" pitchFamily="49" charset="0"/>
                <a:ea typeface="Calibri" pitchFamily="34" charset="0"/>
                <a:cs typeface="Courier New" pitchFamily="49" charset="0"/>
              </a:rPr>
              <a:t>ogrenci</a:t>
            </a:r>
            <a:r>
              <a:rPr lang="tr-TR" sz="2000" dirty="0" smtClean="0">
                <a:latin typeface="Courier New" pitchFamily="49" charset="0"/>
                <a:ea typeface="Calibri" pitchFamily="34" charset="0"/>
                <a:cs typeface="Courier New" pitchFamily="49" charset="0"/>
              </a:rPr>
              <a:t> </a:t>
            </a:r>
            <a:r>
              <a:rPr lang="tr-TR" sz="2000" dirty="0" smtClean="0">
                <a:solidFill>
                  <a:srgbClr val="0000FF"/>
                </a:solidFill>
                <a:latin typeface="Courier New" pitchFamily="49" charset="0"/>
                <a:ea typeface="Calibri" pitchFamily="34" charset="0"/>
                <a:cs typeface="Courier New" pitchFamily="49" charset="0"/>
              </a:rPr>
              <a:t>WHERE</a:t>
            </a:r>
            <a:r>
              <a:rPr lang="tr-TR" sz="2000" dirty="0" smtClean="0">
                <a:latin typeface="Courier New" pitchFamily="49" charset="0"/>
                <a:ea typeface="Calibri" pitchFamily="34" charset="0"/>
                <a:cs typeface="Courier New" pitchFamily="49" charset="0"/>
              </a:rPr>
              <a:t> adi </a:t>
            </a:r>
            <a:r>
              <a:rPr lang="tr-TR" sz="2000" dirty="0" err="1" smtClean="0">
                <a:solidFill>
                  <a:srgbClr val="808080"/>
                </a:solidFill>
                <a:latin typeface="Courier New" pitchFamily="49" charset="0"/>
                <a:ea typeface="Calibri" pitchFamily="34" charset="0"/>
                <a:cs typeface="Courier New" pitchFamily="49" charset="0"/>
              </a:rPr>
              <a:t>like</a:t>
            </a:r>
            <a:r>
              <a:rPr lang="tr-TR" sz="2000" dirty="0" smtClean="0">
                <a:latin typeface="Courier New" pitchFamily="49" charset="0"/>
                <a:ea typeface="Calibri" pitchFamily="34" charset="0"/>
                <a:cs typeface="Courier New" pitchFamily="49" charset="0"/>
              </a:rPr>
              <a:t> </a:t>
            </a:r>
            <a:r>
              <a:rPr lang="tr-TR" sz="2000" dirty="0" smtClean="0">
                <a:solidFill>
                  <a:srgbClr val="FF0000"/>
                </a:solidFill>
                <a:latin typeface="Courier New" pitchFamily="49" charset="0"/>
                <a:ea typeface="Calibri" pitchFamily="34" charset="0"/>
                <a:cs typeface="Courier New" pitchFamily="49" charset="0"/>
              </a:rPr>
              <a:t>'_a%'</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a:t>
            </a:r>
            <a:r>
              <a:rPr lang="tr-TR" sz="2000" dirty="0" smtClean="0">
                <a:latin typeface="Arial" pitchFamily="34" charset="0"/>
                <a:ea typeface="Calibri" pitchFamily="34" charset="0"/>
                <a:cs typeface="Arial" pitchFamily="34" charset="0"/>
              </a:rPr>
              <a:t>sorgusunun işlevini yazınız.</a:t>
            </a:r>
          </a:p>
          <a:p>
            <a:pPr marL="0" lvl="0" indent="449263" eaLnBrk="0" fontAlgn="base" hangingPunct="0">
              <a:spcBef>
                <a:spcPct val="0"/>
              </a:spcBef>
              <a:spcAft>
                <a:spcPct val="0"/>
              </a:spcAft>
              <a:buClrTx/>
              <a:buSzTx/>
              <a:buNone/>
            </a:pP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sz="2000" dirty="0" smtClean="0">
                <a:latin typeface="Arial" pitchFamily="34" charset="0"/>
                <a:ea typeface="Calibri" pitchFamily="34" charset="0"/>
                <a:cs typeface="Arial" pitchFamily="34" charset="0"/>
              </a:rPr>
              <a:t>İsminin ikinci harfi a olan kayıtları siler.</a:t>
            </a:r>
          </a:p>
          <a:p>
            <a:pPr marL="0" lvl="0" indent="449263" eaLnBrk="0" fontAlgn="base" hangingPunct="0">
              <a:spcBef>
                <a:spcPct val="0"/>
              </a:spcBef>
              <a:spcAft>
                <a:spcPct val="0"/>
              </a:spcAft>
              <a:buClrTx/>
              <a:buSzTx/>
              <a:buNone/>
            </a:pP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sz="2000" b="1" dirty="0" smtClean="0">
                <a:solidFill>
                  <a:srgbClr val="C00000"/>
                </a:solidFill>
                <a:latin typeface="Arial" pitchFamily="34" charset="0"/>
                <a:ea typeface="Calibri" pitchFamily="34" charset="0"/>
                <a:cs typeface="Arial" pitchFamily="34" charset="0"/>
              </a:rPr>
              <a:t>Örnek: </a:t>
            </a:r>
            <a:r>
              <a:rPr lang="tr-TR" sz="2000" dirty="0" smtClean="0">
                <a:latin typeface="Arial" pitchFamily="34" charset="0"/>
                <a:ea typeface="Calibri" pitchFamily="34" charset="0"/>
                <a:cs typeface="Arial" pitchFamily="34" charset="0"/>
              </a:rPr>
              <a:t>Bilgisayar bölümü öğrencilerinin tüm not bilgilerini notlar tablosundan silen SQL komutunu yazınız.</a:t>
            </a:r>
          </a:p>
          <a:p>
            <a:pPr marL="0" lvl="0" indent="449263" eaLnBrk="0" fontAlgn="base" hangingPunct="0">
              <a:spcBef>
                <a:spcPct val="0"/>
              </a:spcBef>
              <a:spcAft>
                <a:spcPct val="0"/>
              </a:spcAft>
              <a:buClrTx/>
              <a:buSzTx/>
              <a:buNone/>
            </a:pPr>
            <a:endParaRPr lang="tr-TR" sz="2000" b="1" i="1" dirty="0" smtClean="0">
              <a:latin typeface="Arial" pitchFamily="34" charset="0"/>
              <a:ea typeface="Times New Roman" pitchFamily="18" charset="0"/>
              <a:cs typeface="Arial" pitchFamily="34" charset="0"/>
            </a:endParaRPr>
          </a:p>
          <a:p>
            <a:pPr marL="0" lvl="0" indent="449263" eaLnBrk="0" fontAlgn="base" hangingPunct="0">
              <a:spcBef>
                <a:spcPct val="0"/>
              </a:spcBef>
              <a:spcAft>
                <a:spcPct val="0"/>
              </a:spcAft>
              <a:buClrTx/>
              <a:buSzTx/>
              <a:buNone/>
            </a:pPr>
            <a:r>
              <a:rPr lang="tr-TR" sz="2000" dirty="0" smtClean="0">
                <a:solidFill>
                  <a:srgbClr val="0000FF"/>
                </a:solidFill>
                <a:latin typeface="Courier New" pitchFamily="49" charset="0"/>
                <a:ea typeface="Times New Roman" pitchFamily="18" charset="0"/>
                <a:cs typeface="Courier New" pitchFamily="49" charset="0"/>
              </a:rPr>
              <a:t>DELETE</a:t>
            </a:r>
            <a:r>
              <a:rPr lang="tr-TR" sz="2000" dirty="0" smtClean="0">
                <a:latin typeface="Courier New" pitchFamily="49" charset="0"/>
                <a:ea typeface="Times New Roman" pitchFamily="18" charset="0"/>
                <a:cs typeface="Courier New" pitchFamily="49" charset="0"/>
              </a:rPr>
              <a:t> </a:t>
            </a:r>
            <a:r>
              <a:rPr lang="tr-TR" sz="2000" dirty="0" smtClean="0">
                <a:solidFill>
                  <a:srgbClr val="0000FF"/>
                </a:solidFill>
                <a:latin typeface="Courier New" pitchFamily="49" charset="0"/>
                <a:ea typeface="Times New Roman" pitchFamily="18" charset="0"/>
                <a:cs typeface="Courier New" pitchFamily="49" charset="0"/>
              </a:rPr>
              <a:t>FROM</a:t>
            </a:r>
            <a:r>
              <a:rPr lang="tr-TR" sz="2000" dirty="0" smtClean="0">
                <a:latin typeface="Courier New" pitchFamily="49" charset="0"/>
                <a:ea typeface="Times New Roman" pitchFamily="18" charset="0"/>
                <a:cs typeface="Courier New" pitchFamily="49" charset="0"/>
              </a:rPr>
              <a:t> notlar </a:t>
            </a:r>
            <a:r>
              <a:rPr lang="tr-TR" sz="2000" dirty="0" smtClean="0">
                <a:solidFill>
                  <a:srgbClr val="0000FF"/>
                </a:solidFill>
                <a:latin typeface="Courier New" pitchFamily="49" charset="0"/>
                <a:ea typeface="Times New Roman" pitchFamily="18" charset="0"/>
                <a:cs typeface="Courier New" pitchFamily="49" charset="0"/>
              </a:rPr>
              <a:t>WHERE</a:t>
            </a:r>
            <a:r>
              <a:rPr lang="tr-TR" sz="2000" dirty="0" smtClean="0">
                <a:latin typeface="Courier New" pitchFamily="49" charset="0"/>
                <a:ea typeface="Times New Roman" pitchFamily="18" charset="0"/>
                <a:cs typeface="Courier New" pitchFamily="49" charset="0"/>
              </a:rPr>
              <a:t> </a:t>
            </a:r>
            <a:r>
              <a:rPr lang="tr-TR" sz="2000" dirty="0" smtClean="0">
                <a:solidFill>
                  <a:srgbClr val="000000"/>
                </a:solidFill>
                <a:latin typeface="Courier New" pitchFamily="49" charset="0"/>
                <a:ea typeface="Times New Roman" pitchFamily="18" charset="0"/>
                <a:cs typeface="Courier New" pitchFamily="49" charset="0"/>
              </a:rPr>
              <a:t>no</a:t>
            </a:r>
            <a:r>
              <a:rPr lang="tr-TR" sz="2000" dirty="0" smtClean="0">
                <a:latin typeface="Courier New" pitchFamily="49" charset="0"/>
                <a:ea typeface="Times New Roman" pitchFamily="18" charset="0"/>
                <a:cs typeface="Courier New" pitchFamily="49" charset="0"/>
              </a:rPr>
              <a:t> </a:t>
            </a:r>
            <a:r>
              <a:rPr lang="tr-TR" sz="2000" dirty="0" smtClean="0">
                <a:solidFill>
                  <a:srgbClr val="808080"/>
                </a:solidFill>
                <a:latin typeface="Courier New" pitchFamily="49" charset="0"/>
                <a:ea typeface="Times New Roman" pitchFamily="18" charset="0"/>
                <a:cs typeface="Courier New" pitchFamily="49" charset="0"/>
              </a:rPr>
              <a:t>IN(</a:t>
            </a:r>
            <a:r>
              <a:rPr lang="tr-TR" sz="2000" dirty="0" smtClean="0">
                <a:solidFill>
                  <a:srgbClr val="0000FF"/>
                </a:solidFill>
                <a:latin typeface="Courier New" pitchFamily="49" charset="0"/>
                <a:ea typeface="Times New Roman" pitchFamily="18" charset="0"/>
                <a:cs typeface="Courier New" pitchFamily="49" charset="0"/>
              </a:rPr>
              <a:t>SELECT</a:t>
            </a:r>
            <a:r>
              <a:rPr lang="tr-TR" sz="2000" dirty="0" smtClean="0">
                <a:latin typeface="Courier New" pitchFamily="49" charset="0"/>
                <a:ea typeface="Times New Roman" pitchFamily="18" charset="0"/>
                <a:cs typeface="Courier New" pitchFamily="49" charset="0"/>
              </a:rPr>
              <a:t> </a:t>
            </a:r>
            <a:r>
              <a:rPr lang="tr-TR" sz="2000" dirty="0" smtClean="0">
                <a:solidFill>
                  <a:srgbClr val="000000"/>
                </a:solidFill>
                <a:latin typeface="Courier New" pitchFamily="49" charset="0"/>
                <a:ea typeface="Times New Roman" pitchFamily="18" charset="0"/>
                <a:cs typeface="Courier New" pitchFamily="49" charset="0"/>
              </a:rPr>
              <a:t>no</a:t>
            </a:r>
            <a:r>
              <a:rPr lang="tr-TR" sz="2000" dirty="0" smtClean="0">
                <a:latin typeface="Courier New" pitchFamily="49" charset="0"/>
                <a:ea typeface="Times New Roman" pitchFamily="18" charset="0"/>
                <a:cs typeface="Courier New" pitchFamily="49" charset="0"/>
              </a:rPr>
              <a:t> </a:t>
            </a:r>
            <a:r>
              <a:rPr lang="tr-TR" sz="2000" dirty="0" smtClean="0">
                <a:solidFill>
                  <a:srgbClr val="0000FF"/>
                </a:solidFill>
                <a:latin typeface="Courier New" pitchFamily="49" charset="0"/>
                <a:ea typeface="Times New Roman" pitchFamily="18" charset="0"/>
                <a:cs typeface="Courier New" pitchFamily="49" charset="0"/>
              </a:rPr>
              <a:t>FROM</a:t>
            </a:r>
            <a:r>
              <a:rPr lang="tr-TR" sz="2000" dirty="0" smtClean="0">
                <a:latin typeface="Courier New" pitchFamily="49" charset="0"/>
                <a:ea typeface="Times New Roman" pitchFamily="18" charset="0"/>
                <a:cs typeface="Courier New" pitchFamily="49" charset="0"/>
              </a:rPr>
              <a:t> </a:t>
            </a:r>
            <a:r>
              <a:rPr lang="tr-TR" sz="2000" dirty="0" err="1" smtClean="0">
                <a:latin typeface="Courier New" pitchFamily="49" charset="0"/>
                <a:ea typeface="Times New Roman" pitchFamily="18" charset="0"/>
                <a:cs typeface="Courier New" pitchFamily="49" charset="0"/>
              </a:rPr>
              <a:t>ogrenci</a:t>
            </a:r>
            <a:r>
              <a:rPr lang="tr-TR" sz="2000" dirty="0" smtClean="0">
                <a:latin typeface="Courier New" pitchFamily="49" charset="0"/>
                <a:ea typeface="Times New Roman" pitchFamily="18" charset="0"/>
                <a:cs typeface="Courier New" pitchFamily="49" charset="0"/>
              </a:rPr>
              <a:t> </a:t>
            </a:r>
            <a:r>
              <a:rPr lang="tr-TR" sz="2000" dirty="0" err="1" smtClean="0">
                <a:solidFill>
                  <a:srgbClr val="0000FF"/>
                </a:solidFill>
                <a:latin typeface="Courier New" pitchFamily="49" charset="0"/>
                <a:ea typeface="Times New Roman" pitchFamily="18" charset="0"/>
                <a:cs typeface="Courier New" pitchFamily="49" charset="0"/>
              </a:rPr>
              <a:t>where</a:t>
            </a:r>
            <a:r>
              <a:rPr lang="tr-TR" sz="2000" dirty="0" smtClean="0">
                <a:latin typeface="Courier New" pitchFamily="49" charset="0"/>
                <a:ea typeface="Times New Roman" pitchFamily="18" charset="0"/>
                <a:cs typeface="Courier New" pitchFamily="49" charset="0"/>
              </a:rPr>
              <a:t> bolum</a:t>
            </a:r>
            <a:r>
              <a:rPr lang="tr-TR" sz="2000" dirty="0" smtClean="0">
                <a:solidFill>
                  <a:srgbClr val="808080"/>
                </a:solidFill>
                <a:latin typeface="Courier New" pitchFamily="49" charset="0"/>
                <a:ea typeface="Times New Roman" pitchFamily="18" charset="0"/>
                <a:cs typeface="Courier New" pitchFamily="49" charset="0"/>
              </a:rPr>
              <a:t>=</a:t>
            </a:r>
            <a:r>
              <a:rPr lang="tr-TR" sz="2000" dirty="0" smtClean="0">
                <a:latin typeface="Courier New" pitchFamily="49" charset="0"/>
                <a:ea typeface="Times New Roman" pitchFamily="18" charset="0"/>
                <a:cs typeface="Courier New" pitchFamily="49" charset="0"/>
              </a:rPr>
              <a:t> </a:t>
            </a:r>
            <a:r>
              <a:rPr lang="tr-TR" sz="2000" dirty="0" smtClean="0">
                <a:solidFill>
                  <a:srgbClr val="FF0000"/>
                </a:solidFill>
                <a:latin typeface="Courier New" pitchFamily="49" charset="0"/>
                <a:ea typeface="Times New Roman" pitchFamily="18" charset="0"/>
                <a:cs typeface="Courier New" pitchFamily="49" charset="0"/>
              </a:rPr>
              <a:t>'531'</a:t>
            </a:r>
            <a:r>
              <a:rPr lang="tr-TR" sz="2000" dirty="0" smtClean="0">
                <a:solidFill>
                  <a:srgbClr val="808080"/>
                </a:solidFill>
                <a:latin typeface="Courier New" pitchFamily="49" charset="0"/>
                <a:ea typeface="Times New Roman" pitchFamily="18" charset="0"/>
                <a:cs typeface="Courier New" pitchFamily="49" charset="0"/>
              </a:rPr>
              <a:t>)</a:t>
            </a:r>
            <a:endParaRPr lang="tr-TR" sz="2000" b="1" i="1" dirty="0" smtClean="0">
              <a:latin typeface="Arial" pitchFamily="34" charset="0"/>
              <a:ea typeface="Times New Roman" pitchFamily="18" charset="0"/>
              <a:cs typeface="Times New Roman" pitchFamily="18" charset="0"/>
            </a:endParaRPr>
          </a:p>
          <a:p>
            <a:endParaRPr lang="tr-TR" sz="2000"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3528" y="620688"/>
            <a:ext cx="8640960" cy="1080120"/>
          </a:xfrm>
        </p:spPr>
        <p:txBody>
          <a:bodyPr>
            <a:normAutofit fontScale="90000"/>
          </a:bodyPr>
          <a:lstStyle/>
          <a:p>
            <a:pPr lvl="0"/>
            <a:r>
              <a:rPr lang="tr-TR" dirty="0" smtClean="0">
                <a:latin typeface="Times New Roman" pitchFamily="18" charset="0"/>
                <a:ea typeface="Times New Roman" pitchFamily="18" charset="0"/>
                <a:cs typeface="Times New Roman" pitchFamily="18" charset="0"/>
              </a:rPr>
              <a:t>6.8.3. VERİLERDE DEĞİŞİKLİK YAPMA-    GÜNCELLEME(UPDATE) İŞLEMİ</a:t>
            </a:r>
            <a:r>
              <a:rPr lang="tr-TR" sz="4400" i="1" dirty="0" smtClean="0">
                <a:latin typeface="Arial" pitchFamily="34" charset="0"/>
                <a:ea typeface="Times New Roman" pitchFamily="18" charset="0"/>
                <a:cs typeface="Times New Roman" pitchFamily="18" charset="0"/>
              </a:rPr>
              <a:t/>
            </a:r>
            <a:br>
              <a:rPr lang="tr-TR" sz="4400" i="1" dirty="0" smtClean="0">
                <a:latin typeface="Arial" pitchFamily="34" charset="0"/>
                <a:ea typeface="Times New Roman" pitchFamily="18" charset="0"/>
                <a:cs typeface="Times New Roman" pitchFamily="18" charset="0"/>
              </a:rPr>
            </a:br>
            <a:endParaRPr lang="tr-TR" dirty="0"/>
          </a:p>
        </p:txBody>
      </p:sp>
      <p:sp>
        <p:nvSpPr>
          <p:cNvPr id="3" name="2 İçerik Yer Tutucusu"/>
          <p:cNvSpPr>
            <a:spLocks noGrp="1"/>
          </p:cNvSpPr>
          <p:nvPr>
            <p:ph idx="1"/>
          </p:nvPr>
        </p:nvSpPr>
        <p:spPr>
          <a:xfrm>
            <a:off x="467544" y="1340768"/>
            <a:ext cx="8183880" cy="4547992"/>
          </a:xfrm>
        </p:spPr>
        <p:style>
          <a:lnRef idx="2">
            <a:schemeClr val="dk1"/>
          </a:lnRef>
          <a:fillRef idx="1">
            <a:schemeClr val="lt1"/>
          </a:fillRef>
          <a:effectRef idx="0">
            <a:schemeClr val="dk1"/>
          </a:effectRef>
          <a:fontRef idx="minor">
            <a:schemeClr val="dk1"/>
          </a:fontRef>
        </p:style>
        <p:txBody>
          <a:bodyPr>
            <a:normAutofit/>
          </a:bodyPr>
          <a:lstStyle/>
          <a:p>
            <a:pPr marL="0" lvl="0" indent="449263" algn="just" eaLnBrk="0" fontAlgn="base" hangingPunct="0">
              <a:spcBef>
                <a:spcPct val="0"/>
              </a:spcBef>
              <a:spcAft>
                <a:spcPct val="0"/>
              </a:spcAft>
              <a:buClrTx/>
              <a:buSzTx/>
              <a:buNone/>
            </a:pPr>
            <a:r>
              <a:rPr lang="tr-TR" sz="2000" dirty="0" smtClean="0">
                <a:latin typeface="Arial" pitchFamily="34" charset="0"/>
                <a:ea typeface="Calibri" pitchFamily="34" charset="0"/>
                <a:cs typeface="Arial" pitchFamily="34" charset="0"/>
              </a:rPr>
              <a:t>Tablo üzerinde güncelleme yapmak için </a:t>
            </a:r>
            <a:r>
              <a:rPr lang="tr-TR" sz="2000" u="sng" dirty="0" smtClean="0">
                <a:latin typeface="Arial" pitchFamily="34" charset="0"/>
                <a:ea typeface="Calibri" pitchFamily="34" charset="0"/>
                <a:cs typeface="Arial" pitchFamily="34" charset="0"/>
              </a:rPr>
              <a:t>UPDATE</a:t>
            </a:r>
            <a:r>
              <a:rPr lang="tr-TR" sz="2000" dirty="0" smtClean="0">
                <a:latin typeface="Arial" pitchFamily="34" charset="0"/>
                <a:ea typeface="Calibri" pitchFamily="34" charset="0"/>
                <a:cs typeface="Arial" pitchFamily="34" charset="0"/>
              </a:rPr>
              <a:t> komut kullanılır. DELETE komutunda olduğu gibi, UPDATE komutunu da, koşullu ya da koşulsuz olarak kullanmak mümkündür. Koşul belirtilmediği zaman değişiklik tüm tablo için geçerlidir.</a:t>
            </a:r>
          </a:p>
          <a:p>
            <a:pPr marL="0" lvl="0" indent="449263" algn="just" eaLnBrk="0" fontAlgn="base" hangingPunct="0">
              <a:spcBef>
                <a:spcPct val="0"/>
              </a:spcBef>
              <a:spcAft>
                <a:spcPct val="0"/>
              </a:spcAft>
              <a:buClrTx/>
              <a:buSzTx/>
              <a:buNone/>
            </a:pP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b="1" u="sng" dirty="0" smtClean="0">
                <a:solidFill>
                  <a:srgbClr val="C00000"/>
                </a:solidFill>
                <a:latin typeface="Arial" pitchFamily="34" charset="0"/>
                <a:ea typeface="Calibri" pitchFamily="34" charset="0"/>
                <a:cs typeface="Arial" pitchFamily="34" charset="0"/>
              </a:rPr>
              <a:t>Kullanılışı: </a:t>
            </a:r>
            <a:r>
              <a:rPr lang="tr-TR" sz="2000" dirty="0" smtClean="0">
                <a:solidFill>
                  <a:srgbClr val="0000FF"/>
                </a:solidFill>
                <a:latin typeface="Arial" pitchFamily="34" charset="0"/>
                <a:ea typeface="Calibri" pitchFamily="34" charset="0"/>
                <a:cs typeface="Arial" pitchFamily="34" charset="0"/>
              </a:rPr>
              <a:t>UPDATE</a:t>
            </a:r>
            <a:r>
              <a:rPr lang="tr-TR" sz="2000" dirty="0" smtClean="0">
                <a:latin typeface="Arial" pitchFamily="34" charset="0"/>
                <a:ea typeface="Calibri" pitchFamily="34" charset="0"/>
                <a:cs typeface="Arial" pitchFamily="34" charset="0"/>
              </a:rPr>
              <a:t> </a:t>
            </a:r>
            <a:r>
              <a:rPr lang="tr-TR" sz="2000" dirty="0" err="1" smtClean="0">
                <a:latin typeface="Arial" pitchFamily="34" charset="0"/>
                <a:ea typeface="Calibri" pitchFamily="34" charset="0"/>
                <a:cs typeface="Arial" pitchFamily="34" charset="0"/>
              </a:rPr>
              <a:t>tabloadi</a:t>
            </a:r>
            <a:r>
              <a:rPr lang="tr-TR" sz="2000" dirty="0" smtClean="0">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SET</a:t>
            </a:r>
            <a:r>
              <a:rPr lang="tr-TR" sz="2000" dirty="0" smtClean="0">
                <a:latin typeface="Arial" pitchFamily="34" charset="0"/>
                <a:ea typeface="Calibri" pitchFamily="34" charset="0"/>
                <a:cs typeface="Arial" pitchFamily="34" charset="0"/>
              </a:rPr>
              <a:t> kolon</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deger1 </a:t>
            </a:r>
            <a:r>
              <a:rPr lang="tr-TR" sz="2000" dirty="0" smtClean="0">
                <a:solidFill>
                  <a:srgbClr val="0000FF"/>
                </a:solidFill>
                <a:latin typeface="Arial" pitchFamily="34" charset="0"/>
                <a:ea typeface="Calibri" pitchFamily="34" charset="0"/>
                <a:cs typeface="Arial" pitchFamily="34" charset="0"/>
              </a:rPr>
              <a:t>WHERE</a:t>
            </a:r>
            <a:r>
              <a:rPr lang="tr-TR" sz="2000" dirty="0" smtClean="0">
                <a:latin typeface="Arial" pitchFamily="34" charset="0"/>
                <a:ea typeface="Calibri" pitchFamily="34" charset="0"/>
                <a:cs typeface="Arial" pitchFamily="34" charset="0"/>
              </a:rPr>
              <a:t> koşul;</a:t>
            </a:r>
          </a:p>
          <a:p>
            <a:pPr marL="0" lvl="0" indent="449263" algn="just" eaLnBrk="0" fontAlgn="base" hangingPunct="0">
              <a:spcBef>
                <a:spcPct val="0"/>
              </a:spcBef>
              <a:spcAft>
                <a:spcPct val="0"/>
              </a:spcAft>
              <a:buClrTx/>
              <a:buSzTx/>
              <a:buNone/>
            </a:pP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b="1" dirty="0" smtClean="0">
                <a:solidFill>
                  <a:srgbClr val="C00000"/>
                </a:solidFill>
                <a:latin typeface="Arial" pitchFamily="34" charset="0"/>
                <a:ea typeface="Calibri" pitchFamily="34" charset="0"/>
                <a:cs typeface="Arial" pitchFamily="34" charset="0"/>
              </a:rPr>
              <a:t>Örnek: </a:t>
            </a:r>
            <a:r>
              <a:rPr lang="tr-TR" sz="2000" dirty="0" smtClean="0">
                <a:solidFill>
                  <a:srgbClr val="0000FF"/>
                </a:solidFill>
                <a:latin typeface="Arial" pitchFamily="34" charset="0"/>
                <a:ea typeface="Calibri" pitchFamily="34" charset="0"/>
                <a:cs typeface="Arial" pitchFamily="34" charset="0"/>
              </a:rPr>
              <a:t>UPDATE</a:t>
            </a:r>
            <a:r>
              <a:rPr lang="tr-TR" sz="2000" dirty="0" smtClean="0">
                <a:latin typeface="Arial" pitchFamily="34" charset="0"/>
                <a:ea typeface="Calibri" pitchFamily="34" charset="0"/>
                <a:cs typeface="Arial" pitchFamily="34" charset="0"/>
              </a:rPr>
              <a:t> </a:t>
            </a:r>
            <a:r>
              <a:rPr lang="tr-TR" sz="2000" dirty="0" err="1" smtClean="0">
                <a:latin typeface="Arial" pitchFamily="34" charset="0"/>
                <a:ea typeface="Calibri" pitchFamily="34" charset="0"/>
                <a:cs typeface="Arial" pitchFamily="34" charset="0"/>
              </a:rPr>
              <a:t>ogrenci</a:t>
            </a:r>
            <a:r>
              <a:rPr lang="tr-TR" sz="2000" dirty="0" smtClean="0">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SET</a:t>
            </a:r>
            <a:r>
              <a:rPr lang="tr-TR" sz="2000" dirty="0" smtClean="0">
                <a:latin typeface="Arial" pitchFamily="34" charset="0"/>
                <a:ea typeface="Calibri" pitchFamily="34" charset="0"/>
                <a:cs typeface="Arial" pitchFamily="34" charset="0"/>
              </a:rPr>
              <a:t> donem</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2 </a:t>
            </a:r>
            <a:r>
              <a:rPr lang="tr-TR" sz="2000" dirty="0" smtClean="0">
                <a:solidFill>
                  <a:srgbClr val="0000FF"/>
                </a:solidFill>
                <a:latin typeface="Arial" pitchFamily="34" charset="0"/>
                <a:ea typeface="Calibri" pitchFamily="34" charset="0"/>
                <a:cs typeface="Arial" pitchFamily="34" charset="0"/>
              </a:rPr>
              <a:t>WHERE</a:t>
            </a:r>
            <a:r>
              <a:rPr lang="tr-TR" sz="2000" dirty="0" smtClean="0">
                <a:latin typeface="Arial" pitchFamily="34" charset="0"/>
                <a:ea typeface="Calibri" pitchFamily="34" charset="0"/>
                <a:cs typeface="Arial" pitchFamily="34" charset="0"/>
              </a:rPr>
              <a:t> donem</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1; sorgusunun işlevini yazınız.</a:t>
            </a:r>
          </a:p>
          <a:p>
            <a:pPr marL="0" lvl="0" indent="449263" algn="just" eaLnBrk="0" fontAlgn="base" hangingPunct="0">
              <a:spcBef>
                <a:spcPct val="0"/>
              </a:spcBef>
              <a:spcAft>
                <a:spcPct val="0"/>
              </a:spcAft>
              <a:buClrTx/>
              <a:buSzTx/>
              <a:buNone/>
            </a:pP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dirty="0" smtClean="0">
                <a:latin typeface="Arial" pitchFamily="34" charset="0"/>
                <a:ea typeface="Calibri" pitchFamily="34" charset="0"/>
                <a:cs typeface="Arial" pitchFamily="34" charset="0"/>
              </a:rPr>
              <a:t>1.dönemdeki tüm öğrencileri 2.döneme atadı.</a:t>
            </a:r>
            <a:endParaRPr lang="tr-TR" sz="2000" dirty="0" smtClean="0">
              <a:latin typeface="Arial" pitchFamily="34" charset="0"/>
              <a:cs typeface="Arial" pitchFamily="34" charset="0"/>
            </a:endParaRPr>
          </a:p>
          <a:p>
            <a:endParaRPr lang="tr-TR"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395536" y="476672"/>
            <a:ext cx="8255888" cy="5976664"/>
          </a:xfrm>
          <a:solidFill>
            <a:schemeClr val="bg1"/>
          </a:solidFill>
        </p:spPr>
        <p:txBody>
          <a:bodyPr/>
          <a:lstStyle/>
          <a:p>
            <a:pPr marL="0" lvl="0" indent="0" algn="ctr" fontAlgn="base">
              <a:spcBef>
                <a:spcPct val="0"/>
              </a:spcBef>
              <a:spcAft>
                <a:spcPct val="0"/>
              </a:spcAft>
              <a:buClrTx/>
              <a:buSzTx/>
              <a:buNone/>
            </a:pPr>
            <a:r>
              <a:rPr lang="tr-TR" sz="2000" dirty="0" smtClean="0">
                <a:solidFill>
                  <a:srgbClr val="0000FF"/>
                </a:solidFill>
                <a:latin typeface="Arial" pitchFamily="34" charset="0"/>
                <a:ea typeface="Calibri" pitchFamily="34" charset="0"/>
                <a:cs typeface="Arial" pitchFamily="34" charset="0"/>
              </a:rPr>
              <a:t>insert</a:t>
            </a:r>
            <a:r>
              <a:rPr lang="tr-TR" sz="2000" dirty="0" smtClean="0">
                <a:latin typeface="Arial" pitchFamily="34" charset="0"/>
                <a:ea typeface="Calibri" pitchFamily="34" charset="0"/>
                <a:cs typeface="Arial" pitchFamily="34" charset="0"/>
              </a:rPr>
              <a:t> </a:t>
            </a:r>
            <a:r>
              <a:rPr lang="tr-TR" sz="2000" dirty="0" err="1" smtClean="0">
                <a:solidFill>
                  <a:srgbClr val="0000FF"/>
                </a:solidFill>
                <a:latin typeface="Arial" pitchFamily="34" charset="0"/>
                <a:ea typeface="Calibri" pitchFamily="34" charset="0"/>
                <a:cs typeface="Arial" pitchFamily="34" charset="0"/>
              </a:rPr>
              <a:t>into</a:t>
            </a:r>
            <a:r>
              <a:rPr lang="tr-TR" sz="2000" dirty="0" smtClean="0">
                <a:latin typeface="Arial" pitchFamily="34" charset="0"/>
                <a:ea typeface="Calibri" pitchFamily="34" charset="0"/>
                <a:cs typeface="Arial" pitchFamily="34" charset="0"/>
              </a:rPr>
              <a:t> hocalar </a:t>
            </a:r>
            <a:r>
              <a:rPr lang="tr-TR" sz="2000" dirty="0" err="1" smtClean="0">
                <a:solidFill>
                  <a:srgbClr val="0000FF"/>
                </a:solidFill>
                <a:latin typeface="Arial" pitchFamily="34" charset="0"/>
                <a:ea typeface="Calibri" pitchFamily="34" charset="0"/>
                <a:cs typeface="Arial" pitchFamily="34" charset="0"/>
              </a:rPr>
              <a:t>values</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1</a:t>
            </a:r>
            <a:r>
              <a:rPr lang="tr-TR" sz="2000" dirty="0" smtClean="0">
                <a:solidFill>
                  <a:srgbClr val="808080"/>
                </a:solidFill>
                <a:latin typeface="Arial" pitchFamily="34" charset="0"/>
                <a:ea typeface="Calibri" pitchFamily="34" charset="0"/>
                <a:cs typeface="Arial" pitchFamily="34" charset="0"/>
              </a:rPr>
              <a:t>,</a:t>
            </a:r>
            <a:r>
              <a:rPr lang="tr-TR" sz="2000" dirty="0" smtClean="0">
                <a:solidFill>
                  <a:srgbClr val="FF0000"/>
                </a:solidFill>
                <a:latin typeface="Arial" pitchFamily="34" charset="0"/>
                <a:ea typeface="Calibri" pitchFamily="34" charset="0"/>
                <a:cs typeface="Arial" pitchFamily="34" charset="0"/>
              </a:rPr>
              <a:t>'</a:t>
            </a:r>
            <a:r>
              <a:rPr lang="tr-TR" sz="2000" dirty="0" err="1" smtClean="0">
                <a:solidFill>
                  <a:srgbClr val="FF0000"/>
                </a:solidFill>
                <a:latin typeface="Arial" pitchFamily="34" charset="0"/>
                <a:ea typeface="Calibri" pitchFamily="34" charset="0"/>
                <a:cs typeface="Arial" pitchFamily="34" charset="0"/>
              </a:rPr>
              <a:t>Asaf</a:t>
            </a:r>
            <a:r>
              <a:rPr lang="tr-TR" sz="2000" dirty="0" smtClean="0">
                <a:solidFill>
                  <a:srgbClr val="FF0000"/>
                </a:solidFill>
                <a:latin typeface="Arial" pitchFamily="34" charset="0"/>
                <a:ea typeface="Calibri" pitchFamily="34" charset="0"/>
                <a:cs typeface="Arial" pitchFamily="34" charset="0"/>
              </a:rPr>
              <a:t>'</a:t>
            </a:r>
            <a:r>
              <a:rPr lang="tr-TR" sz="2000" dirty="0" smtClean="0">
                <a:solidFill>
                  <a:srgbClr val="808080"/>
                </a:solidFill>
                <a:latin typeface="Arial" pitchFamily="34" charset="0"/>
                <a:ea typeface="Calibri" pitchFamily="34" charset="0"/>
                <a:cs typeface="Arial" pitchFamily="34" charset="0"/>
              </a:rPr>
              <a:t>,</a:t>
            </a:r>
            <a:r>
              <a:rPr lang="tr-TR" sz="2000" dirty="0" smtClean="0">
                <a:solidFill>
                  <a:srgbClr val="FF0000"/>
                </a:solidFill>
                <a:latin typeface="Arial" pitchFamily="34" charset="0"/>
                <a:ea typeface="Calibri" pitchFamily="34" charset="0"/>
                <a:cs typeface="Arial" pitchFamily="34" charset="0"/>
              </a:rPr>
              <a:t>'Varol'</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1</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20</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  </a:t>
            </a:r>
          </a:p>
          <a:p>
            <a:pPr marL="0" lvl="0" indent="0" algn="ctr" fontAlgn="base">
              <a:spcBef>
                <a:spcPct val="0"/>
              </a:spcBef>
              <a:spcAft>
                <a:spcPct val="0"/>
              </a:spcAft>
              <a:buClrTx/>
              <a:buSzTx/>
              <a:buNone/>
            </a:pPr>
            <a:endParaRPr lang="tr-TR" sz="200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tr-TR" sz="2000" b="1" dirty="0" smtClean="0">
                <a:latin typeface="Arial" pitchFamily="34" charset="0"/>
                <a:ea typeface="Calibri" pitchFamily="34" charset="0"/>
                <a:cs typeface="Arial" pitchFamily="34" charset="0"/>
              </a:rPr>
              <a:t>Tablo 6.4:</a:t>
            </a:r>
            <a:r>
              <a:rPr lang="tr-TR" sz="2000" dirty="0" smtClean="0">
                <a:latin typeface="Arial" pitchFamily="34" charset="0"/>
                <a:ea typeface="Calibri" pitchFamily="34" charset="0"/>
                <a:cs typeface="Arial" pitchFamily="34" charset="0"/>
              </a:rPr>
              <a:t> Hocalar Tablosu</a:t>
            </a:r>
            <a:endParaRPr lang="tr-TR" sz="2000" dirty="0" smtClean="0">
              <a:latin typeface="Arial" pitchFamily="34" charset="0"/>
              <a:cs typeface="Arial" pitchFamily="34" charset="0"/>
            </a:endParaRPr>
          </a:p>
          <a:p>
            <a:endParaRPr lang="tr-TR" dirty="0"/>
          </a:p>
        </p:txBody>
      </p:sp>
      <p:pic>
        <p:nvPicPr>
          <p:cNvPr id="23553" name="Picture 1" descr="hocalar"/>
          <p:cNvPicPr>
            <a:picLocks noChangeAspect="1" noChangeArrowheads="1"/>
          </p:cNvPicPr>
          <p:nvPr/>
        </p:nvPicPr>
        <p:blipFill>
          <a:blip r:embed="rId2" cstate="print"/>
          <a:srcRect/>
          <a:stretch>
            <a:fillRect/>
          </a:stretch>
        </p:blipFill>
        <p:spPr bwMode="auto">
          <a:xfrm>
            <a:off x="2627784" y="1556792"/>
            <a:ext cx="3888432" cy="4752528"/>
          </a:xfrm>
          <a:prstGeom prst="rect">
            <a:avLst/>
          </a:prstGeom>
          <a:noFill/>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107504" y="188640"/>
            <a:ext cx="8892480" cy="6408712"/>
          </a:xfrm>
          <a:solidFill>
            <a:schemeClr val="bg1"/>
          </a:solidFill>
        </p:spPr>
        <p:txBody>
          <a:bodyPr>
            <a:normAutofit fontScale="92500" lnSpcReduction="20000"/>
          </a:bodyPr>
          <a:lstStyle/>
          <a:p>
            <a:pPr marL="0" lvl="0" indent="449263" fontAlgn="base">
              <a:spcBef>
                <a:spcPct val="0"/>
              </a:spcBef>
              <a:spcAft>
                <a:spcPct val="0"/>
              </a:spcAft>
              <a:buClrTx/>
              <a:buSzTx/>
              <a:buNone/>
            </a:pPr>
            <a:r>
              <a:rPr lang="tr-TR" sz="2200" b="1" dirty="0" smtClean="0">
                <a:solidFill>
                  <a:srgbClr val="C00000"/>
                </a:solidFill>
                <a:latin typeface="Arial" pitchFamily="34" charset="0"/>
                <a:ea typeface="Calibri" pitchFamily="34" charset="0"/>
                <a:cs typeface="Arial" pitchFamily="34" charset="0"/>
              </a:rPr>
              <a:t>Örnek: </a:t>
            </a:r>
            <a:r>
              <a:rPr lang="tr-TR" sz="2200" dirty="0" smtClean="0">
                <a:solidFill>
                  <a:srgbClr val="0000FF"/>
                </a:solidFill>
                <a:latin typeface="Arial" pitchFamily="34" charset="0"/>
                <a:ea typeface="Calibri" pitchFamily="34" charset="0"/>
                <a:cs typeface="Arial" pitchFamily="34" charset="0"/>
              </a:rPr>
              <a:t>UPDATE</a:t>
            </a:r>
            <a:r>
              <a:rPr lang="tr-TR" sz="2200" dirty="0" smtClean="0">
                <a:latin typeface="Arial" pitchFamily="34" charset="0"/>
                <a:ea typeface="Calibri" pitchFamily="34" charset="0"/>
                <a:cs typeface="Arial" pitchFamily="34" charset="0"/>
              </a:rPr>
              <a:t> </a:t>
            </a:r>
            <a:r>
              <a:rPr lang="tr-TR" sz="2200" dirty="0" err="1" smtClean="0">
                <a:latin typeface="Arial" pitchFamily="34" charset="0"/>
                <a:ea typeface="Calibri" pitchFamily="34" charset="0"/>
                <a:cs typeface="Arial" pitchFamily="34" charset="0"/>
              </a:rPr>
              <a:t>ogrenci</a:t>
            </a:r>
            <a:r>
              <a:rPr lang="tr-TR" sz="2200" dirty="0" smtClean="0">
                <a:latin typeface="Arial" pitchFamily="34" charset="0"/>
                <a:ea typeface="Calibri" pitchFamily="34" charset="0"/>
                <a:cs typeface="Arial" pitchFamily="34" charset="0"/>
              </a:rPr>
              <a:t> </a:t>
            </a:r>
            <a:r>
              <a:rPr lang="tr-TR" sz="2200" dirty="0" smtClean="0">
                <a:solidFill>
                  <a:srgbClr val="0000FF"/>
                </a:solidFill>
                <a:latin typeface="Arial" pitchFamily="34" charset="0"/>
                <a:ea typeface="Calibri" pitchFamily="34" charset="0"/>
                <a:cs typeface="Arial" pitchFamily="34" charset="0"/>
              </a:rPr>
              <a:t>SET</a:t>
            </a:r>
            <a:r>
              <a:rPr lang="tr-TR" sz="2200" dirty="0" smtClean="0">
                <a:latin typeface="Arial" pitchFamily="34" charset="0"/>
                <a:ea typeface="Calibri" pitchFamily="34" charset="0"/>
                <a:cs typeface="Arial" pitchFamily="34" charset="0"/>
              </a:rPr>
              <a:t> </a:t>
            </a:r>
            <a:r>
              <a:rPr lang="tr-TR" sz="2200" dirty="0" err="1" smtClean="0">
                <a:latin typeface="Arial" pitchFamily="34" charset="0"/>
                <a:ea typeface="Calibri" pitchFamily="34" charset="0"/>
                <a:cs typeface="Arial" pitchFamily="34" charset="0"/>
              </a:rPr>
              <a:t>sinif</a:t>
            </a:r>
            <a:r>
              <a:rPr lang="tr-TR" sz="2200" dirty="0" smtClean="0">
                <a:solidFill>
                  <a:srgbClr val="808080"/>
                </a:solidFill>
                <a:latin typeface="Arial" pitchFamily="34" charset="0"/>
                <a:ea typeface="Calibri" pitchFamily="34" charset="0"/>
                <a:cs typeface="Arial" pitchFamily="34" charset="0"/>
              </a:rPr>
              <a:t>=</a:t>
            </a:r>
            <a:r>
              <a:rPr lang="tr-TR" sz="2200" dirty="0" smtClean="0">
                <a:latin typeface="Arial" pitchFamily="34" charset="0"/>
                <a:ea typeface="Calibri" pitchFamily="34" charset="0"/>
                <a:cs typeface="Arial" pitchFamily="34" charset="0"/>
              </a:rPr>
              <a:t>3 </a:t>
            </a:r>
            <a:r>
              <a:rPr lang="tr-TR" sz="2200" dirty="0" smtClean="0">
                <a:solidFill>
                  <a:srgbClr val="0000FF"/>
                </a:solidFill>
                <a:latin typeface="Arial" pitchFamily="34" charset="0"/>
                <a:ea typeface="Calibri" pitchFamily="34" charset="0"/>
                <a:cs typeface="Arial" pitchFamily="34" charset="0"/>
              </a:rPr>
              <a:t>WHERE</a:t>
            </a:r>
            <a:r>
              <a:rPr lang="tr-TR" sz="2200" dirty="0" smtClean="0">
                <a:latin typeface="Arial" pitchFamily="34" charset="0"/>
                <a:ea typeface="Calibri" pitchFamily="34" charset="0"/>
                <a:cs typeface="Arial" pitchFamily="34" charset="0"/>
              </a:rPr>
              <a:t> </a:t>
            </a:r>
            <a:r>
              <a:rPr lang="tr-TR" sz="2200" dirty="0" err="1" smtClean="0">
                <a:latin typeface="Arial" pitchFamily="34" charset="0"/>
                <a:ea typeface="Calibri" pitchFamily="34" charset="0"/>
                <a:cs typeface="Arial" pitchFamily="34" charset="0"/>
              </a:rPr>
              <a:t>ort</a:t>
            </a:r>
            <a:r>
              <a:rPr lang="tr-TR" sz="2200" dirty="0" smtClean="0">
                <a:solidFill>
                  <a:srgbClr val="808080"/>
                </a:solidFill>
                <a:latin typeface="Arial" pitchFamily="34" charset="0"/>
                <a:ea typeface="Calibri" pitchFamily="34" charset="0"/>
                <a:cs typeface="Arial" pitchFamily="34" charset="0"/>
              </a:rPr>
              <a:t>&gt;</a:t>
            </a:r>
            <a:r>
              <a:rPr lang="tr-TR" sz="2200" dirty="0" smtClean="0">
                <a:latin typeface="Arial" pitchFamily="34" charset="0"/>
                <a:ea typeface="Calibri" pitchFamily="34" charset="0"/>
                <a:cs typeface="Arial" pitchFamily="34" charset="0"/>
              </a:rPr>
              <a:t>49 </a:t>
            </a:r>
            <a:r>
              <a:rPr lang="tr-TR" sz="2200" dirty="0" smtClean="0">
                <a:solidFill>
                  <a:srgbClr val="808080"/>
                </a:solidFill>
                <a:latin typeface="Arial" pitchFamily="34" charset="0"/>
                <a:ea typeface="Calibri" pitchFamily="34" charset="0"/>
                <a:cs typeface="Arial" pitchFamily="34" charset="0"/>
              </a:rPr>
              <a:t>AND</a:t>
            </a:r>
            <a:r>
              <a:rPr lang="tr-TR" sz="2200" dirty="0" smtClean="0">
                <a:latin typeface="Arial" pitchFamily="34" charset="0"/>
                <a:ea typeface="Calibri" pitchFamily="34" charset="0"/>
                <a:cs typeface="Arial" pitchFamily="34" charset="0"/>
              </a:rPr>
              <a:t> </a:t>
            </a:r>
            <a:r>
              <a:rPr lang="tr-TR" sz="2200" dirty="0" err="1" smtClean="0">
                <a:latin typeface="Arial" pitchFamily="34" charset="0"/>
                <a:ea typeface="Calibri" pitchFamily="34" charset="0"/>
                <a:cs typeface="Arial" pitchFamily="34" charset="0"/>
              </a:rPr>
              <a:t>sinif</a:t>
            </a:r>
            <a:r>
              <a:rPr lang="tr-TR" sz="2200" dirty="0" smtClean="0">
                <a:solidFill>
                  <a:srgbClr val="808080"/>
                </a:solidFill>
                <a:latin typeface="Arial" pitchFamily="34" charset="0"/>
                <a:ea typeface="Calibri" pitchFamily="34" charset="0"/>
                <a:cs typeface="Arial" pitchFamily="34" charset="0"/>
              </a:rPr>
              <a:t>=</a:t>
            </a:r>
            <a:r>
              <a:rPr lang="tr-TR" sz="2200" dirty="0" smtClean="0">
                <a:latin typeface="Arial" pitchFamily="34" charset="0"/>
                <a:ea typeface="Calibri" pitchFamily="34" charset="0"/>
                <a:cs typeface="Arial" pitchFamily="34" charset="0"/>
              </a:rPr>
              <a:t>2</a:t>
            </a:r>
            <a:r>
              <a:rPr lang="tr-TR" sz="2200" dirty="0" smtClean="0">
                <a:solidFill>
                  <a:srgbClr val="808080"/>
                </a:solidFill>
                <a:latin typeface="Arial" pitchFamily="34" charset="0"/>
                <a:ea typeface="Calibri" pitchFamily="34" charset="0"/>
                <a:cs typeface="Arial" pitchFamily="34" charset="0"/>
              </a:rPr>
              <a:t>;</a:t>
            </a:r>
            <a:r>
              <a:rPr lang="tr-TR" sz="2200" dirty="0" smtClean="0">
                <a:latin typeface="Arial" pitchFamily="34" charset="0"/>
                <a:ea typeface="Calibri" pitchFamily="34" charset="0"/>
                <a:cs typeface="Arial" pitchFamily="34" charset="0"/>
              </a:rPr>
              <a:t> sorgusunun işlevini yazınız.</a:t>
            </a:r>
          </a:p>
          <a:p>
            <a:pPr marL="0" lvl="0" indent="449263" fontAlgn="base">
              <a:spcBef>
                <a:spcPct val="0"/>
              </a:spcBef>
              <a:spcAft>
                <a:spcPct val="0"/>
              </a:spcAft>
              <a:buClrTx/>
              <a:buSzTx/>
              <a:buNone/>
            </a:pPr>
            <a:endParaRPr lang="tr-TR" sz="800" dirty="0" smtClean="0">
              <a:latin typeface="Arial" pitchFamily="34" charset="0"/>
              <a:cs typeface="Arial" pitchFamily="34" charset="0"/>
            </a:endParaRPr>
          </a:p>
          <a:p>
            <a:pPr marL="0" lvl="0" indent="449263" fontAlgn="base">
              <a:spcBef>
                <a:spcPct val="0"/>
              </a:spcBef>
              <a:spcAft>
                <a:spcPct val="0"/>
              </a:spcAft>
              <a:buClrTx/>
              <a:buSzTx/>
              <a:buNone/>
            </a:pPr>
            <a:r>
              <a:rPr lang="tr-TR" sz="2200" dirty="0" smtClean="0">
                <a:latin typeface="Arial" pitchFamily="34" charset="0"/>
                <a:ea typeface="Calibri" pitchFamily="34" charset="0"/>
                <a:cs typeface="Arial" pitchFamily="34" charset="0"/>
              </a:rPr>
              <a:t>Sınıf ortalaması 49 ‘dan büyük olan ve 2.sınıf öğrencilerini 3.sınıfa atadı.</a:t>
            </a:r>
          </a:p>
          <a:p>
            <a:pPr marL="0" lvl="0" indent="449263" fontAlgn="base">
              <a:spcBef>
                <a:spcPct val="0"/>
              </a:spcBef>
              <a:spcAft>
                <a:spcPct val="0"/>
              </a:spcAft>
              <a:buClrTx/>
              <a:buSzTx/>
              <a:buNone/>
            </a:pPr>
            <a:endParaRPr lang="tr-TR" sz="8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sz="2200" b="1" dirty="0" smtClean="0">
                <a:solidFill>
                  <a:srgbClr val="C00000"/>
                </a:solidFill>
                <a:latin typeface="Arial" pitchFamily="34" charset="0"/>
                <a:ea typeface="Calibri" pitchFamily="34" charset="0"/>
                <a:cs typeface="Arial" pitchFamily="34" charset="0"/>
              </a:rPr>
              <a:t>Örnek: </a:t>
            </a:r>
            <a:r>
              <a:rPr lang="tr-TR" sz="2200" dirty="0" smtClean="0">
                <a:solidFill>
                  <a:srgbClr val="0000FF"/>
                </a:solidFill>
                <a:latin typeface="Arial" pitchFamily="34" charset="0"/>
                <a:ea typeface="Calibri" pitchFamily="34" charset="0"/>
                <a:cs typeface="Arial" pitchFamily="34" charset="0"/>
              </a:rPr>
              <a:t>UPDATE</a:t>
            </a:r>
            <a:r>
              <a:rPr lang="tr-TR" sz="2200" dirty="0" smtClean="0">
                <a:latin typeface="Arial" pitchFamily="34" charset="0"/>
                <a:ea typeface="Calibri" pitchFamily="34" charset="0"/>
                <a:cs typeface="Arial" pitchFamily="34" charset="0"/>
              </a:rPr>
              <a:t> </a:t>
            </a:r>
            <a:r>
              <a:rPr lang="tr-TR" sz="2200" dirty="0" err="1" smtClean="0">
                <a:latin typeface="Arial" pitchFamily="34" charset="0"/>
                <a:ea typeface="Calibri" pitchFamily="34" charset="0"/>
                <a:cs typeface="Arial" pitchFamily="34" charset="0"/>
              </a:rPr>
              <a:t>ogrenci</a:t>
            </a:r>
            <a:r>
              <a:rPr lang="tr-TR" sz="2200" dirty="0" smtClean="0">
                <a:latin typeface="Arial" pitchFamily="34" charset="0"/>
                <a:ea typeface="Calibri" pitchFamily="34" charset="0"/>
                <a:cs typeface="Arial" pitchFamily="34" charset="0"/>
              </a:rPr>
              <a:t> </a:t>
            </a:r>
            <a:r>
              <a:rPr lang="tr-TR" sz="2200" dirty="0" smtClean="0">
                <a:solidFill>
                  <a:srgbClr val="0000FF"/>
                </a:solidFill>
                <a:latin typeface="Arial" pitchFamily="34" charset="0"/>
                <a:ea typeface="Calibri" pitchFamily="34" charset="0"/>
                <a:cs typeface="Arial" pitchFamily="34" charset="0"/>
              </a:rPr>
              <a:t>SET</a:t>
            </a:r>
            <a:r>
              <a:rPr lang="tr-TR" sz="2200" dirty="0" smtClean="0">
                <a:latin typeface="Arial" pitchFamily="34" charset="0"/>
                <a:ea typeface="Calibri" pitchFamily="34" charset="0"/>
                <a:cs typeface="Arial" pitchFamily="34" charset="0"/>
              </a:rPr>
              <a:t> </a:t>
            </a:r>
            <a:r>
              <a:rPr lang="tr-TR" sz="2200" dirty="0" err="1" smtClean="0">
                <a:latin typeface="Arial" pitchFamily="34" charset="0"/>
                <a:ea typeface="Calibri" pitchFamily="34" charset="0"/>
                <a:cs typeface="Arial" pitchFamily="34" charset="0"/>
              </a:rPr>
              <a:t>ort</a:t>
            </a:r>
            <a:r>
              <a:rPr lang="tr-TR" sz="2200" dirty="0" smtClean="0">
                <a:solidFill>
                  <a:srgbClr val="808080"/>
                </a:solidFill>
                <a:latin typeface="Arial" pitchFamily="34" charset="0"/>
                <a:ea typeface="Calibri" pitchFamily="34" charset="0"/>
                <a:cs typeface="Arial" pitchFamily="34" charset="0"/>
              </a:rPr>
              <a:t>=</a:t>
            </a:r>
            <a:r>
              <a:rPr lang="tr-TR" sz="2200" dirty="0" smtClean="0">
                <a:latin typeface="Arial" pitchFamily="34" charset="0"/>
                <a:ea typeface="Calibri" pitchFamily="34" charset="0"/>
                <a:cs typeface="Arial" pitchFamily="34" charset="0"/>
              </a:rPr>
              <a:t>50 </a:t>
            </a:r>
            <a:r>
              <a:rPr lang="tr-TR" sz="2200" dirty="0" smtClean="0">
                <a:solidFill>
                  <a:srgbClr val="0000FF"/>
                </a:solidFill>
                <a:latin typeface="Arial" pitchFamily="34" charset="0"/>
                <a:ea typeface="Calibri" pitchFamily="34" charset="0"/>
                <a:cs typeface="Arial" pitchFamily="34" charset="0"/>
              </a:rPr>
              <a:t>WHERE</a:t>
            </a:r>
            <a:r>
              <a:rPr lang="tr-TR" sz="2200" dirty="0" smtClean="0">
                <a:latin typeface="Arial" pitchFamily="34" charset="0"/>
                <a:ea typeface="Calibri" pitchFamily="34" charset="0"/>
                <a:cs typeface="Arial" pitchFamily="34" charset="0"/>
              </a:rPr>
              <a:t> </a:t>
            </a:r>
            <a:r>
              <a:rPr lang="tr-TR" sz="2200" dirty="0" err="1" smtClean="0">
                <a:latin typeface="Arial" pitchFamily="34" charset="0"/>
                <a:ea typeface="Calibri" pitchFamily="34" charset="0"/>
                <a:cs typeface="Arial" pitchFamily="34" charset="0"/>
              </a:rPr>
              <a:t>ort</a:t>
            </a:r>
            <a:r>
              <a:rPr lang="tr-TR" sz="2200" dirty="0" smtClean="0">
                <a:solidFill>
                  <a:srgbClr val="808080"/>
                </a:solidFill>
                <a:latin typeface="Arial" pitchFamily="34" charset="0"/>
                <a:ea typeface="Calibri" pitchFamily="34" charset="0"/>
                <a:cs typeface="Arial" pitchFamily="34" charset="0"/>
              </a:rPr>
              <a:t>&lt;</a:t>
            </a:r>
            <a:r>
              <a:rPr lang="tr-TR" sz="2200" dirty="0" smtClean="0">
                <a:latin typeface="Arial" pitchFamily="34" charset="0"/>
                <a:ea typeface="Calibri" pitchFamily="34" charset="0"/>
                <a:cs typeface="Arial" pitchFamily="34" charset="0"/>
              </a:rPr>
              <a:t>50 </a:t>
            </a:r>
            <a:r>
              <a:rPr lang="tr-TR" sz="2200" dirty="0" smtClean="0">
                <a:solidFill>
                  <a:srgbClr val="808080"/>
                </a:solidFill>
                <a:latin typeface="Arial" pitchFamily="34" charset="0"/>
                <a:ea typeface="Calibri" pitchFamily="34" charset="0"/>
                <a:cs typeface="Arial" pitchFamily="34" charset="0"/>
              </a:rPr>
              <a:t>AND</a:t>
            </a:r>
            <a:r>
              <a:rPr lang="tr-TR" sz="2200" dirty="0" smtClean="0">
                <a:latin typeface="Arial" pitchFamily="34" charset="0"/>
                <a:ea typeface="Calibri" pitchFamily="34" charset="0"/>
                <a:cs typeface="Arial" pitchFamily="34" charset="0"/>
              </a:rPr>
              <a:t> </a:t>
            </a:r>
            <a:r>
              <a:rPr lang="tr-TR" sz="2200" dirty="0" err="1" smtClean="0">
                <a:latin typeface="Arial" pitchFamily="34" charset="0"/>
                <a:ea typeface="Calibri" pitchFamily="34" charset="0"/>
                <a:cs typeface="Arial" pitchFamily="34" charset="0"/>
              </a:rPr>
              <a:t>ort</a:t>
            </a:r>
            <a:r>
              <a:rPr lang="tr-TR" sz="2200" dirty="0" smtClean="0">
                <a:solidFill>
                  <a:srgbClr val="808080"/>
                </a:solidFill>
                <a:latin typeface="Arial" pitchFamily="34" charset="0"/>
                <a:ea typeface="Calibri" pitchFamily="34" charset="0"/>
                <a:cs typeface="Arial" pitchFamily="34" charset="0"/>
              </a:rPr>
              <a:t>&gt;</a:t>
            </a:r>
            <a:r>
              <a:rPr lang="tr-TR" sz="2200" dirty="0" smtClean="0">
                <a:latin typeface="Arial" pitchFamily="34" charset="0"/>
                <a:ea typeface="Calibri" pitchFamily="34" charset="0"/>
                <a:cs typeface="Arial" pitchFamily="34" charset="0"/>
              </a:rPr>
              <a:t>45; sorgusunun işlevini yazınız.</a:t>
            </a:r>
          </a:p>
          <a:p>
            <a:pPr marL="0" lvl="0" indent="449263" eaLnBrk="0" fontAlgn="base" hangingPunct="0">
              <a:spcBef>
                <a:spcPct val="0"/>
              </a:spcBef>
              <a:spcAft>
                <a:spcPct val="0"/>
              </a:spcAft>
              <a:buClrTx/>
              <a:buSzTx/>
              <a:buNone/>
            </a:pPr>
            <a:endParaRPr lang="tr-TR" sz="9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sz="2200" dirty="0" smtClean="0">
                <a:latin typeface="Arial" pitchFamily="34" charset="0"/>
                <a:ea typeface="Calibri" pitchFamily="34" charset="0"/>
                <a:cs typeface="Arial" pitchFamily="34" charset="0"/>
              </a:rPr>
              <a:t>Notu 45 ile 50 arasında olan öğrencilerin notlarını 50 yapar.</a:t>
            </a:r>
          </a:p>
          <a:p>
            <a:pPr marL="0" lvl="0" indent="449263" eaLnBrk="0" fontAlgn="base" hangingPunct="0">
              <a:spcBef>
                <a:spcPct val="0"/>
              </a:spcBef>
              <a:spcAft>
                <a:spcPct val="0"/>
              </a:spcAft>
              <a:buClrTx/>
              <a:buSzTx/>
              <a:buNone/>
            </a:pPr>
            <a:endParaRPr lang="tr-TR" sz="9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sz="2200" b="1" dirty="0" smtClean="0">
                <a:solidFill>
                  <a:srgbClr val="C00000"/>
                </a:solidFill>
                <a:latin typeface="Arial" pitchFamily="34" charset="0"/>
                <a:ea typeface="Calibri" pitchFamily="34" charset="0"/>
                <a:cs typeface="Arial" pitchFamily="34" charset="0"/>
              </a:rPr>
              <a:t>Örnek: </a:t>
            </a:r>
            <a:r>
              <a:rPr lang="tr-TR" sz="2200" dirty="0" smtClean="0">
                <a:latin typeface="Arial" pitchFamily="34" charset="0"/>
                <a:ea typeface="Calibri" pitchFamily="34" charset="0"/>
                <a:cs typeface="Arial" pitchFamily="34" charset="0"/>
              </a:rPr>
              <a:t>Optik kodu 222 olan dersin final notlarını %10 artıran güncelleştirmeyi yapınız. (Okul Projesi)</a:t>
            </a:r>
          </a:p>
          <a:p>
            <a:pPr marL="0" lvl="0" indent="449263" eaLnBrk="0" fontAlgn="base" hangingPunct="0">
              <a:spcBef>
                <a:spcPct val="0"/>
              </a:spcBef>
              <a:spcAft>
                <a:spcPct val="0"/>
              </a:spcAft>
              <a:buClrTx/>
              <a:buSzTx/>
              <a:buNone/>
            </a:pPr>
            <a:endParaRPr lang="tr-TR" sz="9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sz="2200" dirty="0" err="1" smtClean="0">
                <a:solidFill>
                  <a:srgbClr val="0000FF"/>
                </a:solidFill>
                <a:latin typeface="Arial" pitchFamily="34" charset="0"/>
                <a:ea typeface="Calibri" pitchFamily="34" charset="0"/>
                <a:cs typeface="Arial" pitchFamily="34" charset="0"/>
              </a:rPr>
              <a:t>update</a:t>
            </a:r>
            <a:r>
              <a:rPr lang="tr-TR" sz="2200" dirty="0" smtClean="0">
                <a:latin typeface="Arial" pitchFamily="34" charset="0"/>
                <a:ea typeface="Calibri" pitchFamily="34" charset="0"/>
                <a:cs typeface="Arial" pitchFamily="34" charset="0"/>
              </a:rPr>
              <a:t> notlar  </a:t>
            </a:r>
            <a:r>
              <a:rPr lang="tr-TR" sz="2200" dirty="0" smtClean="0">
                <a:solidFill>
                  <a:srgbClr val="0000FF"/>
                </a:solidFill>
                <a:latin typeface="Arial" pitchFamily="34" charset="0"/>
                <a:ea typeface="Calibri" pitchFamily="34" charset="0"/>
                <a:cs typeface="Arial" pitchFamily="34" charset="0"/>
              </a:rPr>
              <a:t>set</a:t>
            </a:r>
            <a:r>
              <a:rPr lang="tr-TR" sz="2200" dirty="0" smtClean="0">
                <a:latin typeface="Arial" pitchFamily="34" charset="0"/>
                <a:ea typeface="Calibri" pitchFamily="34" charset="0"/>
                <a:cs typeface="Arial" pitchFamily="34" charset="0"/>
              </a:rPr>
              <a:t> final</a:t>
            </a:r>
            <a:r>
              <a:rPr lang="tr-TR" sz="2200" dirty="0" smtClean="0">
                <a:solidFill>
                  <a:srgbClr val="808080"/>
                </a:solidFill>
                <a:latin typeface="Arial" pitchFamily="34" charset="0"/>
                <a:ea typeface="Calibri" pitchFamily="34" charset="0"/>
                <a:cs typeface="Arial" pitchFamily="34" charset="0"/>
              </a:rPr>
              <a:t>=</a:t>
            </a:r>
            <a:r>
              <a:rPr lang="tr-TR" sz="2200" dirty="0" smtClean="0">
                <a:latin typeface="Arial" pitchFamily="34" charset="0"/>
                <a:ea typeface="Calibri" pitchFamily="34" charset="0"/>
                <a:cs typeface="Arial" pitchFamily="34" charset="0"/>
              </a:rPr>
              <a:t>final</a:t>
            </a:r>
            <a:r>
              <a:rPr lang="tr-TR" sz="2200" dirty="0" smtClean="0">
                <a:solidFill>
                  <a:srgbClr val="808080"/>
                </a:solidFill>
                <a:latin typeface="Arial" pitchFamily="34" charset="0"/>
                <a:ea typeface="Calibri" pitchFamily="34" charset="0"/>
                <a:cs typeface="Arial" pitchFamily="34" charset="0"/>
              </a:rPr>
              <a:t>*</a:t>
            </a:r>
            <a:r>
              <a:rPr lang="tr-TR" sz="2200" dirty="0" smtClean="0">
                <a:latin typeface="Arial" pitchFamily="34" charset="0"/>
                <a:ea typeface="Calibri" pitchFamily="34" charset="0"/>
                <a:cs typeface="Arial" pitchFamily="34" charset="0"/>
              </a:rPr>
              <a:t>1.1 </a:t>
            </a:r>
            <a:r>
              <a:rPr lang="tr-TR" sz="2200" dirty="0" err="1" smtClean="0">
                <a:solidFill>
                  <a:srgbClr val="0000FF"/>
                </a:solidFill>
                <a:latin typeface="Arial" pitchFamily="34" charset="0"/>
                <a:ea typeface="Calibri" pitchFamily="34" charset="0"/>
                <a:cs typeface="Arial" pitchFamily="34" charset="0"/>
              </a:rPr>
              <a:t>where</a:t>
            </a:r>
            <a:r>
              <a:rPr lang="tr-TR" sz="2200" dirty="0" smtClean="0">
                <a:latin typeface="Arial" pitchFamily="34" charset="0"/>
                <a:ea typeface="Calibri" pitchFamily="34" charset="0"/>
                <a:cs typeface="Arial" pitchFamily="34" charset="0"/>
              </a:rPr>
              <a:t> op_kod</a:t>
            </a:r>
            <a:r>
              <a:rPr lang="tr-TR" sz="2200" dirty="0" smtClean="0">
                <a:solidFill>
                  <a:srgbClr val="808080"/>
                </a:solidFill>
                <a:latin typeface="Arial" pitchFamily="34" charset="0"/>
                <a:ea typeface="Calibri" pitchFamily="34" charset="0"/>
                <a:cs typeface="Arial" pitchFamily="34" charset="0"/>
              </a:rPr>
              <a:t>=</a:t>
            </a:r>
            <a:r>
              <a:rPr lang="tr-TR" sz="2200" dirty="0" smtClean="0">
                <a:latin typeface="Arial" pitchFamily="34" charset="0"/>
                <a:ea typeface="Calibri" pitchFamily="34" charset="0"/>
                <a:cs typeface="Arial" pitchFamily="34" charset="0"/>
              </a:rPr>
              <a:t>222</a:t>
            </a:r>
            <a:endParaRPr lang="tr-TR" sz="2200" dirty="0" smtClean="0">
              <a:latin typeface="Arial" pitchFamily="34" charset="0"/>
              <a:cs typeface="Arial" pitchFamily="34" charset="0"/>
            </a:endParaRPr>
          </a:p>
          <a:p>
            <a:endParaRPr lang="tr-TR" sz="2000" dirty="0" smtClean="0">
              <a:latin typeface="Arial" pitchFamily="34" charset="0"/>
              <a:cs typeface="Arial" pitchFamily="34" charset="0"/>
            </a:endParaRPr>
          </a:p>
          <a:p>
            <a:endParaRPr lang="tr-TR" sz="2000" dirty="0" smtClean="0">
              <a:latin typeface="Arial" pitchFamily="34" charset="0"/>
              <a:cs typeface="Arial" pitchFamily="34" charset="0"/>
            </a:endParaRPr>
          </a:p>
          <a:p>
            <a:endParaRPr lang="tr-TR" sz="2000" dirty="0" smtClean="0">
              <a:latin typeface="Arial" pitchFamily="34" charset="0"/>
              <a:cs typeface="Arial" pitchFamily="34" charset="0"/>
            </a:endParaRPr>
          </a:p>
          <a:p>
            <a:pPr lvl="0"/>
            <a:endParaRPr lang="tr-TR" sz="2000" dirty="0" smtClean="0">
              <a:solidFill>
                <a:srgbClr val="0000FF"/>
              </a:solidFill>
              <a:latin typeface="Arial" pitchFamily="34" charset="0"/>
              <a:ea typeface="Calibri" pitchFamily="34" charset="0"/>
              <a:cs typeface="Arial" pitchFamily="34" charset="0"/>
            </a:endParaRPr>
          </a:p>
          <a:p>
            <a:pPr lvl="0"/>
            <a:r>
              <a:rPr lang="tr-TR" sz="2200" dirty="0" err="1" smtClean="0">
                <a:solidFill>
                  <a:srgbClr val="0000FF"/>
                </a:solidFill>
                <a:latin typeface="Arial" pitchFamily="34" charset="0"/>
                <a:ea typeface="Calibri" pitchFamily="34" charset="0"/>
                <a:cs typeface="Arial" pitchFamily="34" charset="0"/>
              </a:rPr>
              <a:t>select</a:t>
            </a:r>
            <a:r>
              <a:rPr lang="tr-TR" sz="2200" dirty="0" smtClean="0">
                <a:latin typeface="Arial" pitchFamily="34" charset="0"/>
                <a:ea typeface="Calibri" pitchFamily="34" charset="0"/>
                <a:cs typeface="Arial" pitchFamily="34" charset="0"/>
              </a:rPr>
              <a:t> final </a:t>
            </a:r>
            <a:r>
              <a:rPr lang="tr-TR" sz="2200" dirty="0" err="1" smtClean="0">
                <a:solidFill>
                  <a:srgbClr val="0000FF"/>
                </a:solidFill>
                <a:latin typeface="Arial" pitchFamily="34" charset="0"/>
                <a:ea typeface="Calibri" pitchFamily="34" charset="0"/>
                <a:cs typeface="Arial" pitchFamily="34" charset="0"/>
              </a:rPr>
              <a:t>from</a:t>
            </a:r>
            <a:r>
              <a:rPr lang="tr-TR" sz="2200" dirty="0" smtClean="0">
                <a:latin typeface="Arial" pitchFamily="34" charset="0"/>
                <a:ea typeface="Calibri" pitchFamily="34" charset="0"/>
                <a:cs typeface="Arial" pitchFamily="34" charset="0"/>
              </a:rPr>
              <a:t> notlar </a:t>
            </a:r>
            <a:r>
              <a:rPr lang="tr-TR" sz="2200" dirty="0" err="1" smtClean="0">
                <a:solidFill>
                  <a:srgbClr val="0000FF"/>
                </a:solidFill>
                <a:latin typeface="Arial" pitchFamily="34" charset="0"/>
                <a:ea typeface="Calibri" pitchFamily="34" charset="0"/>
                <a:cs typeface="Arial" pitchFamily="34" charset="0"/>
              </a:rPr>
              <a:t>where</a:t>
            </a:r>
            <a:r>
              <a:rPr lang="tr-TR" sz="2200" dirty="0" smtClean="0">
                <a:latin typeface="Arial" pitchFamily="34" charset="0"/>
                <a:ea typeface="Calibri" pitchFamily="34" charset="0"/>
                <a:cs typeface="Arial" pitchFamily="34" charset="0"/>
              </a:rPr>
              <a:t> op_kod</a:t>
            </a:r>
            <a:r>
              <a:rPr lang="tr-TR" sz="2200" dirty="0" smtClean="0">
                <a:solidFill>
                  <a:srgbClr val="808080"/>
                </a:solidFill>
                <a:latin typeface="Arial" pitchFamily="34" charset="0"/>
                <a:ea typeface="Calibri" pitchFamily="34" charset="0"/>
                <a:cs typeface="Arial" pitchFamily="34" charset="0"/>
              </a:rPr>
              <a:t>=</a:t>
            </a:r>
            <a:r>
              <a:rPr lang="tr-TR" sz="2200" dirty="0" smtClean="0">
                <a:latin typeface="Arial" pitchFamily="34" charset="0"/>
                <a:ea typeface="Calibri" pitchFamily="34" charset="0"/>
                <a:cs typeface="Arial" pitchFamily="34" charset="0"/>
              </a:rPr>
              <a:t>222</a:t>
            </a:r>
            <a:endParaRPr lang="tr-TR" sz="2200" dirty="0" smtClean="0">
              <a:latin typeface="Arial" pitchFamily="34" charset="0"/>
              <a:cs typeface="Arial" pitchFamily="34" charset="0"/>
            </a:endParaRPr>
          </a:p>
          <a:p>
            <a:endParaRPr lang="tr-TR" sz="2000" dirty="0" smtClean="0">
              <a:latin typeface="Arial" pitchFamily="34" charset="0"/>
              <a:cs typeface="Arial" pitchFamily="34" charset="0"/>
            </a:endParaRPr>
          </a:p>
          <a:p>
            <a:endParaRPr lang="tr-TR" sz="2000" dirty="0" smtClean="0">
              <a:latin typeface="Arial" pitchFamily="34" charset="0"/>
              <a:cs typeface="Arial" pitchFamily="34" charset="0"/>
            </a:endParaRPr>
          </a:p>
          <a:p>
            <a:endParaRPr lang="tr-TR" sz="2000" dirty="0" smtClean="0">
              <a:latin typeface="Arial" pitchFamily="34" charset="0"/>
              <a:cs typeface="Arial" pitchFamily="34" charset="0"/>
            </a:endParaRPr>
          </a:p>
          <a:p>
            <a:pPr marL="0" lvl="0" indent="449263" algn="just" fontAlgn="base">
              <a:spcBef>
                <a:spcPct val="0"/>
              </a:spcBef>
              <a:spcAft>
                <a:spcPct val="0"/>
              </a:spcAft>
              <a:buClrTx/>
              <a:buSzTx/>
              <a:buNone/>
            </a:pPr>
            <a:endParaRPr lang="tr-TR" sz="2000" b="1" dirty="0" smtClean="0">
              <a:solidFill>
                <a:srgbClr val="C00000"/>
              </a:solidFill>
              <a:latin typeface="Arial" pitchFamily="34" charset="0"/>
              <a:ea typeface="Calibri" pitchFamily="34" charset="0"/>
              <a:cs typeface="Arial" pitchFamily="34" charset="0"/>
            </a:endParaRPr>
          </a:p>
          <a:p>
            <a:pPr marL="0" lvl="0" indent="449263" algn="just" fontAlgn="base">
              <a:spcBef>
                <a:spcPct val="0"/>
              </a:spcBef>
              <a:spcAft>
                <a:spcPct val="0"/>
              </a:spcAft>
              <a:buClrTx/>
              <a:buSzTx/>
              <a:buNone/>
            </a:pPr>
            <a:r>
              <a:rPr lang="tr-TR" sz="2200" b="1" dirty="0" smtClean="0">
                <a:solidFill>
                  <a:srgbClr val="C00000"/>
                </a:solidFill>
                <a:latin typeface="Arial" pitchFamily="34" charset="0"/>
                <a:ea typeface="Calibri" pitchFamily="34" charset="0"/>
                <a:cs typeface="Arial" pitchFamily="34" charset="0"/>
              </a:rPr>
              <a:t>Örnek: </a:t>
            </a:r>
            <a:r>
              <a:rPr lang="tr-TR" sz="2200" dirty="0" smtClean="0">
                <a:solidFill>
                  <a:srgbClr val="0000FF"/>
                </a:solidFill>
                <a:latin typeface="Arial" pitchFamily="34" charset="0"/>
                <a:ea typeface="Calibri" pitchFamily="34" charset="0"/>
                <a:cs typeface="Arial" pitchFamily="34" charset="0"/>
              </a:rPr>
              <a:t>UPDATE</a:t>
            </a:r>
            <a:r>
              <a:rPr lang="tr-TR" sz="2200" dirty="0" smtClean="0">
                <a:latin typeface="Arial" pitchFamily="34" charset="0"/>
                <a:ea typeface="Calibri" pitchFamily="34" charset="0"/>
                <a:cs typeface="Arial" pitchFamily="34" charset="0"/>
              </a:rPr>
              <a:t> </a:t>
            </a:r>
            <a:r>
              <a:rPr lang="tr-TR" sz="2200" dirty="0" err="1" smtClean="0">
                <a:latin typeface="Arial" pitchFamily="34" charset="0"/>
                <a:ea typeface="Calibri" pitchFamily="34" charset="0"/>
                <a:cs typeface="Arial" pitchFamily="34" charset="0"/>
              </a:rPr>
              <a:t>ogrenci</a:t>
            </a:r>
            <a:r>
              <a:rPr lang="tr-TR" sz="2200" dirty="0" smtClean="0">
                <a:latin typeface="Arial" pitchFamily="34" charset="0"/>
                <a:ea typeface="Calibri" pitchFamily="34" charset="0"/>
                <a:cs typeface="Arial" pitchFamily="34" charset="0"/>
              </a:rPr>
              <a:t> </a:t>
            </a:r>
            <a:r>
              <a:rPr lang="tr-TR" sz="2200" dirty="0" smtClean="0">
                <a:solidFill>
                  <a:srgbClr val="0000FF"/>
                </a:solidFill>
                <a:latin typeface="Arial" pitchFamily="34" charset="0"/>
                <a:ea typeface="Calibri" pitchFamily="34" charset="0"/>
                <a:cs typeface="Arial" pitchFamily="34" charset="0"/>
              </a:rPr>
              <a:t>SET</a:t>
            </a:r>
            <a:r>
              <a:rPr lang="tr-TR" sz="2200" dirty="0" smtClean="0">
                <a:latin typeface="Arial" pitchFamily="34" charset="0"/>
                <a:ea typeface="Calibri" pitchFamily="34" charset="0"/>
                <a:cs typeface="Arial" pitchFamily="34" charset="0"/>
              </a:rPr>
              <a:t> bolumu</a:t>
            </a:r>
            <a:r>
              <a:rPr lang="tr-TR" sz="2200" dirty="0" smtClean="0">
                <a:solidFill>
                  <a:srgbClr val="808080"/>
                </a:solidFill>
                <a:latin typeface="Arial" pitchFamily="34" charset="0"/>
                <a:ea typeface="Calibri" pitchFamily="34" charset="0"/>
                <a:cs typeface="Arial" pitchFamily="34" charset="0"/>
              </a:rPr>
              <a:t>=</a:t>
            </a:r>
            <a:r>
              <a:rPr lang="tr-TR" sz="2200" dirty="0" smtClean="0">
                <a:latin typeface="Arial" pitchFamily="34" charset="0"/>
                <a:ea typeface="Calibri" pitchFamily="34" charset="0"/>
                <a:cs typeface="Arial" pitchFamily="34" charset="0"/>
              </a:rPr>
              <a:t>531; </a:t>
            </a:r>
          </a:p>
          <a:p>
            <a:pPr marL="0" lvl="0" indent="449263" algn="just" fontAlgn="base">
              <a:spcBef>
                <a:spcPct val="0"/>
              </a:spcBef>
              <a:spcAft>
                <a:spcPct val="0"/>
              </a:spcAft>
              <a:buClrTx/>
              <a:buSzTx/>
              <a:buNone/>
            </a:pPr>
            <a:r>
              <a:rPr lang="tr-TR" sz="2200" dirty="0" smtClean="0">
                <a:latin typeface="Arial" pitchFamily="34" charset="0"/>
                <a:ea typeface="Calibri" pitchFamily="34" charset="0"/>
                <a:cs typeface="Arial" pitchFamily="34" charset="0"/>
              </a:rPr>
              <a:t>sorgusunun işlevini yazınız.</a:t>
            </a:r>
          </a:p>
          <a:p>
            <a:pPr marL="0" lvl="0" indent="449263" algn="just" fontAlgn="base">
              <a:spcBef>
                <a:spcPct val="0"/>
              </a:spcBef>
              <a:spcAft>
                <a:spcPct val="0"/>
              </a:spcAft>
              <a:buClrTx/>
              <a:buSzTx/>
              <a:buNone/>
            </a:pPr>
            <a:endParaRPr lang="tr-TR" sz="900" dirty="0" smtClean="0">
              <a:latin typeface="Arial" pitchFamily="34" charset="0"/>
              <a:ea typeface="Calibri" pitchFamily="34" charset="0"/>
              <a:cs typeface="Arial" pitchFamily="34" charset="0"/>
            </a:endParaRPr>
          </a:p>
          <a:p>
            <a:pPr marL="0" lvl="0" indent="449263" algn="just" fontAlgn="base">
              <a:spcBef>
                <a:spcPct val="0"/>
              </a:spcBef>
              <a:spcAft>
                <a:spcPct val="0"/>
              </a:spcAft>
              <a:buClrTx/>
              <a:buSzTx/>
              <a:buNone/>
            </a:pPr>
            <a:endParaRPr lang="tr-TR" sz="8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200" dirty="0" smtClean="0">
                <a:latin typeface="Arial" pitchFamily="34" charset="0"/>
                <a:ea typeface="Calibri" pitchFamily="34" charset="0"/>
                <a:cs typeface="Arial" pitchFamily="34" charset="0"/>
              </a:rPr>
              <a:t>Bolumu kolonunu 531 olarak değiştirir.</a:t>
            </a:r>
            <a:endParaRPr lang="tr-TR" sz="2200" dirty="0" smtClean="0">
              <a:latin typeface="Arial" pitchFamily="34" charset="0"/>
              <a:cs typeface="Arial" pitchFamily="34" charset="0"/>
            </a:endParaRPr>
          </a:p>
        </p:txBody>
      </p:sp>
      <p:pic>
        <p:nvPicPr>
          <p:cNvPr id="93194" name="Picture 10" descr="Ekran Alıntısı"/>
          <p:cNvPicPr>
            <a:picLocks noChangeAspect="1" noChangeArrowheads="1"/>
          </p:cNvPicPr>
          <p:nvPr/>
        </p:nvPicPr>
        <p:blipFill>
          <a:blip r:embed="rId2" cstate="print"/>
          <a:srcRect/>
          <a:stretch>
            <a:fillRect/>
          </a:stretch>
        </p:blipFill>
        <p:spPr bwMode="auto">
          <a:xfrm>
            <a:off x="1043608" y="2996952"/>
            <a:ext cx="3024336" cy="922015"/>
          </a:xfrm>
          <a:prstGeom prst="rect">
            <a:avLst/>
          </a:prstGeom>
          <a:noFill/>
        </p:spPr>
      </p:pic>
      <p:pic>
        <p:nvPicPr>
          <p:cNvPr id="93193" name="Picture 9" descr="Ekran Alıntısı"/>
          <p:cNvPicPr>
            <a:picLocks noChangeAspect="1" noChangeArrowheads="1"/>
          </p:cNvPicPr>
          <p:nvPr/>
        </p:nvPicPr>
        <p:blipFill>
          <a:blip r:embed="rId3" cstate="print"/>
          <a:srcRect/>
          <a:stretch>
            <a:fillRect/>
          </a:stretch>
        </p:blipFill>
        <p:spPr bwMode="auto">
          <a:xfrm>
            <a:off x="1115616" y="4437112"/>
            <a:ext cx="2808312" cy="836290"/>
          </a:xfrm>
          <a:prstGeom prst="rect">
            <a:avLst/>
          </a:prstGeom>
          <a:noFill/>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251520" y="332656"/>
            <a:ext cx="8640960" cy="6264696"/>
          </a:xfrm>
          <a:solidFill>
            <a:schemeClr val="bg1"/>
          </a:solidFill>
        </p:spPr>
        <p:txBody>
          <a:bodyPr>
            <a:normAutofit/>
          </a:bodyPr>
          <a:lstStyle/>
          <a:p>
            <a:pPr marL="0" lvl="0" indent="449263" fontAlgn="base">
              <a:spcBef>
                <a:spcPct val="0"/>
              </a:spcBef>
              <a:spcAft>
                <a:spcPct val="0"/>
              </a:spcAft>
              <a:buClrTx/>
              <a:buSzTx/>
              <a:buNone/>
            </a:pPr>
            <a:r>
              <a:rPr lang="tr-TR" sz="2000" b="1" dirty="0" smtClean="0">
                <a:latin typeface="Times New Roman" pitchFamily="18" charset="0"/>
                <a:ea typeface="Calibri" pitchFamily="34" charset="0"/>
                <a:cs typeface="Times New Roman" pitchFamily="18" charset="0"/>
              </a:rPr>
              <a:t>Örnek: </a:t>
            </a:r>
            <a:r>
              <a:rPr lang="tr-TR" sz="2000" dirty="0" smtClean="0">
                <a:solidFill>
                  <a:srgbClr val="0000FF"/>
                </a:solidFill>
                <a:latin typeface="Courier New" pitchFamily="49" charset="0"/>
                <a:ea typeface="Calibri" pitchFamily="34" charset="0"/>
                <a:cs typeface="Courier New" pitchFamily="49" charset="0"/>
              </a:rPr>
              <a:t>UPDATE</a:t>
            </a:r>
            <a:r>
              <a:rPr lang="tr-TR" sz="2000" dirty="0" smtClean="0">
                <a:latin typeface="Courier New" pitchFamily="49" charset="0"/>
                <a:ea typeface="Calibri" pitchFamily="34" charset="0"/>
                <a:cs typeface="Courier New" pitchFamily="49" charset="0"/>
              </a:rPr>
              <a:t> </a:t>
            </a:r>
            <a:r>
              <a:rPr lang="tr-TR" sz="2000" dirty="0" err="1" smtClean="0">
                <a:latin typeface="Courier New" pitchFamily="49" charset="0"/>
                <a:ea typeface="Calibri" pitchFamily="34" charset="0"/>
                <a:cs typeface="Courier New" pitchFamily="49" charset="0"/>
              </a:rPr>
              <a:t>ogrenci</a:t>
            </a:r>
            <a:r>
              <a:rPr lang="tr-TR" sz="2000" dirty="0" smtClean="0">
                <a:latin typeface="Courier New" pitchFamily="49" charset="0"/>
                <a:ea typeface="Calibri" pitchFamily="34" charset="0"/>
                <a:cs typeface="Courier New" pitchFamily="49" charset="0"/>
              </a:rPr>
              <a:t> </a:t>
            </a:r>
            <a:r>
              <a:rPr lang="tr-TR" sz="2000" dirty="0" smtClean="0">
                <a:solidFill>
                  <a:srgbClr val="0000FF"/>
                </a:solidFill>
                <a:latin typeface="Courier New" pitchFamily="49" charset="0"/>
                <a:ea typeface="Calibri" pitchFamily="34" charset="0"/>
                <a:cs typeface="Courier New" pitchFamily="49" charset="0"/>
              </a:rPr>
              <a:t>SET</a:t>
            </a:r>
            <a:r>
              <a:rPr lang="tr-TR" sz="2000" dirty="0" smtClean="0">
                <a:latin typeface="Courier New" pitchFamily="49" charset="0"/>
                <a:ea typeface="Calibri" pitchFamily="34" charset="0"/>
                <a:cs typeface="Courier New" pitchFamily="49" charset="0"/>
              </a:rPr>
              <a:t> bolumu</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531;</a:t>
            </a:r>
            <a:r>
              <a:rPr lang="tr-TR" sz="2000" dirty="0" smtClean="0">
                <a:latin typeface="Arial" pitchFamily="34" charset="0"/>
                <a:ea typeface="Calibri" pitchFamily="34" charset="0"/>
                <a:cs typeface="Arial" pitchFamily="34" charset="0"/>
              </a:rPr>
              <a:t> sorgusunun işlevini yazınız.</a:t>
            </a: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sz="2000" dirty="0" smtClean="0">
                <a:latin typeface="Arial" pitchFamily="34" charset="0"/>
                <a:ea typeface="Calibri" pitchFamily="34" charset="0"/>
                <a:cs typeface="Arial" pitchFamily="34" charset="0"/>
              </a:rPr>
              <a:t>Bolumu kolonunu 531 olarak değiştirir.</a:t>
            </a: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sz="2000" b="1" dirty="0" smtClean="0">
                <a:latin typeface="Arial" pitchFamily="34" charset="0"/>
                <a:ea typeface="Calibri" pitchFamily="34" charset="0"/>
                <a:cs typeface="Arial" pitchFamily="34" charset="0"/>
              </a:rPr>
              <a:t>Örnek: </a:t>
            </a:r>
            <a:r>
              <a:rPr lang="tr-TR" sz="2000" dirty="0" smtClean="0">
                <a:latin typeface="Arial" pitchFamily="34" charset="0"/>
                <a:ea typeface="Calibri" pitchFamily="34" charset="0"/>
                <a:cs typeface="Arial" pitchFamily="34" charset="0"/>
              </a:rPr>
              <a:t>Adı Feyza olan öğrencinin aldığı rehberlik dersinin vizesine 10 puan ekleyen güncelleştirmeyi yapınız?(okul projesinden)</a:t>
            </a:r>
          </a:p>
          <a:p>
            <a:pPr marL="0" lvl="0" indent="449263" eaLnBrk="0" fontAlgn="base" hangingPunct="0">
              <a:spcBef>
                <a:spcPct val="0"/>
              </a:spcBef>
              <a:spcAft>
                <a:spcPct val="0"/>
              </a:spcAft>
              <a:buClrTx/>
              <a:buSzTx/>
              <a:buNone/>
            </a:pPr>
            <a:endParaRPr lang="tr-TR" sz="2000" dirty="0" smtClean="0">
              <a:latin typeface="Arial" pitchFamily="34" charset="0"/>
              <a:cs typeface="Arial" pitchFamily="34" charset="0"/>
            </a:endParaRPr>
          </a:p>
          <a:p>
            <a:pPr marL="0" lvl="0" indent="0" fontAlgn="base">
              <a:spcBef>
                <a:spcPct val="0"/>
              </a:spcBef>
              <a:spcAft>
                <a:spcPct val="0"/>
              </a:spcAft>
              <a:buClrTx/>
              <a:buSzTx/>
              <a:buNone/>
            </a:pPr>
            <a:r>
              <a:rPr lang="tr-TR" sz="2000" dirty="0" err="1" smtClean="0">
                <a:solidFill>
                  <a:srgbClr val="0000FF"/>
                </a:solidFill>
                <a:latin typeface="Courier New" pitchFamily="49" charset="0"/>
                <a:ea typeface="Calibri" pitchFamily="34" charset="0"/>
                <a:cs typeface="Courier New" pitchFamily="49" charset="0"/>
              </a:rPr>
              <a:t>update</a:t>
            </a:r>
            <a:r>
              <a:rPr lang="tr-TR" sz="2000" dirty="0" smtClean="0">
                <a:latin typeface="Courier New" pitchFamily="49" charset="0"/>
                <a:ea typeface="Calibri" pitchFamily="34" charset="0"/>
                <a:cs typeface="Courier New" pitchFamily="49" charset="0"/>
              </a:rPr>
              <a:t> notlar </a:t>
            </a:r>
            <a:r>
              <a:rPr lang="tr-TR" sz="2000" dirty="0" smtClean="0">
                <a:solidFill>
                  <a:srgbClr val="0000FF"/>
                </a:solidFill>
                <a:latin typeface="Courier New" pitchFamily="49" charset="0"/>
                <a:ea typeface="Calibri" pitchFamily="34" charset="0"/>
                <a:cs typeface="Courier New" pitchFamily="49" charset="0"/>
              </a:rPr>
              <a:t>set</a:t>
            </a:r>
            <a:r>
              <a:rPr lang="tr-TR" sz="2000" dirty="0" smtClean="0">
                <a:latin typeface="Courier New" pitchFamily="49" charset="0"/>
                <a:ea typeface="Calibri" pitchFamily="34" charset="0"/>
                <a:cs typeface="Courier New" pitchFamily="49" charset="0"/>
              </a:rPr>
              <a:t> vize</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vize</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10 </a:t>
            </a:r>
            <a:r>
              <a:rPr lang="tr-TR" sz="2000" dirty="0" err="1" smtClean="0">
                <a:solidFill>
                  <a:srgbClr val="0000FF"/>
                </a:solidFill>
                <a:latin typeface="Courier New" pitchFamily="49" charset="0"/>
                <a:ea typeface="Calibri" pitchFamily="34" charset="0"/>
                <a:cs typeface="Courier New" pitchFamily="49" charset="0"/>
              </a:rPr>
              <a:t>where</a:t>
            </a:r>
            <a:r>
              <a:rPr lang="tr-TR" sz="2000" dirty="0" smtClean="0">
                <a:latin typeface="Courier New" pitchFamily="49" charset="0"/>
                <a:ea typeface="Calibri" pitchFamily="34" charset="0"/>
                <a:cs typeface="Courier New" pitchFamily="49" charset="0"/>
              </a:rPr>
              <a:t> </a:t>
            </a:r>
            <a:r>
              <a:rPr lang="tr-TR" sz="2000" dirty="0" smtClean="0">
                <a:solidFill>
                  <a:srgbClr val="0000FF"/>
                </a:solidFill>
                <a:latin typeface="Courier New" pitchFamily="49" charset="0"/>
                <a:ea typeface="Calibri" pitchFamily="34" charset="0"/>
                <a:cs typeface="Courier New" pitchFamily="49" charset="0"/>
              </a:rPr>
              <a:t>no</a:t>
            </a:r>
            <a:r>
              <a:rPr lang="tr-TR" sz="2000" dirty="0" smtClean="0">
                <a:solidFill>
                  <a:srgbClr val="808080"/>
                </a:solidFill>
                <a:latin typeface="Courier New" pitchFamily="49" charset="0"/>
                <a:ea typeface="Calibri" pitchFamily="34" charset="0"/>
                <a:cs typeface="Courier New" pitchFamily="49" charset="0"/>
              </a:rPr>
              <a:t> in(</a:t>
            </a:r>
            <a:r>
              <a:rPr lang="tr-TR" sz="2000" dirty="0" err="1" smtClean="0">
                <a:solidFill>
                  <a:srgbClr val="0000FF"/>
                </a:solidFill>
                <a:latin typeface="Courier New" pitchFamily="49" charset="0"/>
                <a:ea typeface="Calibri" pitchFamily="34" charset="0"/>
                <a:cs typeface="Courier New" pitchFamily="49" charset="0"/>
              </a:rPr>
              <a:t>select</a:t>
            </a:r>
            <a:r>
              <a:rPr lang="tr-TR" sz="2000" dirty="0" smtClean="0">
                <a:solidFill>
                  <a:srgbClr val="0000FF"/>
                </a:solidFill>
                <a:latin typeface="Courier New" pitchFamily="49" charset="0"/>
                <a:ea typeface="Calibri" pitchFamily="34" charset="0"/>
                <a:cs typeface="Courier New" pitchFamily="49" charset="0"/>
              </a:rPr>
              <a:t> no </a:t>
            </a:r>
            <a:r>
              <a:rPr lang="tr-TR" sz="2000" dirty="0" err="1" smtClean="0">
                <a:solidFill>
                  <a:srgbClr val="0000FF"/>
                </a:solidFill>
                <a:latin typeface="Courier New" pitchFamily="49" charset="0"/>
                <a:ea typeface="Calibri" pitchFamily="34" charset="0"/>
                <a:cs typeface="Courier New" pitchFamily="49" charset="0"/>
              </a:rPr>
              <a:t>from</a:t>
            </a:r>
            <a:r>
              <a:rPr lang="tr-TR" sz="2000" dirty="0" smtClean="0">
                <a:solidFill>
                  <a:srgbClr val="808080"/>
                </a:solidFill>
                <a:latin typeface="Courier New" pitchFamily="49" charset="0"/>
                <a:ea typeface="Calibri" pitchFamily="34" charset="0"/>
                <a:cs typeface="Courier New" pitchFamily="49" charset="0"/>
              </a:rPr>
              <a:t> </a:t>
            </a:r>
            <a:r>
              <a:rPr lang="tr-TR" sz="2000" dirty="0" err="1" smtClean="0">
                <a:latin typeface="Courier New" pitchFamily="49" charset="0"/>
                <a:ea typeface="Calibri" pitchFamily="34" charset="0"/>
                <a:cs typeface="Courier New" pitchFamily="49" charset="0"/>
              </a:rPr>
              <a:t>ogrenci</a:t>
            </a:r>
            <a:r>
              <a:rPr lang="tr-TR" sz="2000" dirty="0" smtClean="0">
                <a:solidFill>
                  <a:srgbClr val="808080"/>
                </a:solidFill>
                <a:latin typeface="Courier New" pitchFamily="49" charset="0"/>
                <a:ea typeface="Calibri" pitchFamily="34" charset="0"/>
                <a:cs typeface="Courier New" pitchFamily="49" charset="0"/>
              </a:rPr>
              <a:t> </a:t>
            </a:r>
            <a:r>
              <a:rPr lang="tr-TR" sz="2000" dirty="0" err="1" smtClean="0">
                <a:solidFill>
                  <a:srgbClr val="0000FF"/>
                </a:solidFill>
                <a:latin typeface="Courier New" pitchFamily="49" charset="0"/>
                <a:ea typeface="Calibri" pitchFamily="34" charset="0"/>
                <a:cs typeface="Courier New" pitchFamily="49" charset="0"/>
              </a:rPr>
              <a:t>where</a:t>
            </a:r>
            <a:r>
              <a:rPr lang="tr-TR" sz="2000" dirty="0" smtClean="0">
                <a:solidFill>
                  <a:srgbClr val="808080"/>
                </a:solidFill>
                <a:latin typeface="Courier New" pitchFamily="49" charset="0"/>
                <a:ea typeface="Calibri" pitchFamily="34" charset="0"/>
                <a:cs typeface="Courier New" pitchFamily="49" charset="0"/>
              </a:rPr>
              <a:t> </a:t>
            </a:r>
            <a:r>
              <a:rPr lang="tr-TR" sz="2000" dirty="0" smtClean="0">
                <a:latin typeface="Courier New" pitchFamily="49" charset="0"/>
                <a:ea typeface="Calibri" pitchFamily="34" charset="0"/>
                <a:cs typeface="Courier New" pitchFamily="49" charset="0"/>
              </a:rPr>
              <a:t>adi</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solidFill>
                  <a:srgbClr val="FF0000"/>
                </a:solidFill>
                <a:latin typeface="Courier New" pitchFamily="49" charset="0"/>
                <a:ea typeface="Calibri" pitchFamily="34" charset="0"/>
                <a:cs typeface="Courier New" pitchFamily="49" charset="0"/>
              </a:rPr>
              <a:t>'</a:t>
            </a:r>
            <a:r>
              <a:rPr lang="tr-TR" sz="2000" dirty="0" err="1" smtClean="0">
                <a:solidFill>
                  <a:srgbClr val="FF0000"/>
                </a:solidFill>
                <a:latin typeface="Courier New" pitchFamily="49" charset="0"/>
                <a:ea typeface="Calibri" pitchFamily="34" charset="0"/>
                <a:cs typeface="Courier New" pitchFamily="49" charset="0"/>
              </a:rPr>
              <a:t>feyza</a:t>
            </a:r>
            <a:r>
              <a:rPr lang="tr-TR" sz="2000" dirty="0" smtClean="0">
                <a:solidFill>
                  <a:srgbClr val="FF0000"/>
                </a:solidFill>
                <a:latin typeface="Courier New" pitchFamily="49" charset="0"/>
                <a:ea typeface="Calibri" pitchFamily="34" charset="0"/>
                <a:cs typeface="Courier New" pitchFamily="49" charset="0"/>
              </a:rPr>
              <a:t>'</a:t>
            </a:r>
            <a:r>
              <a:rPr lang="tr-TR" sz="2000" dirty="0" smtClean="0">
                <a:solidFill>
                  <a:srgbClr val="808080"/>
                </a:solidFill>
                <a:latin typeface="Courier New" pitchFamily="49" charset="0"/>
                <a:ea typeface="Calibri" pitchFamily="34" charset="0"/>
                <a:cs typeface="Courier New" pitchFamily="49" charset="0"/>
              </a:rPr>
              <a:t>) </a:t>
            </a:r>
            <a:r>
              <a:rPr lang="tr-TR" sz="2000" dirty="0" err="1" smtClean="0">
                <a:solidFill>
                  <a:srgbClr val="808080"/>
                </a:solidFill>
                <a:latin typeface="Courier New" pitchFamily="49" charset="0"/>
                <a:ea typeface="Calibri" pitchFamily="34" charset="0"/>
                <a:cs typeface="Courier New" pitchFamily="49" charset="0"/>
              </a:rPr>
              <a:t>and</a:t>
            </a:r>
            <a:r>
              <a:rPr lang="tr-TR" sz="2000" dirty="0" smtClean="0">
                <a:latin typeface="Courier New" pitchFamily="49" charset="0"/>
                <a:ea typeface="Calibri" pitchFamily="34" charset="0"/>
                <a:cs typeface="Courier New" pitchFamily="49" charset="0"/>
              </a:rPr>
              <a:t> op_kod</a:t>
            </a:r>
            <a:r>
              <a:rPr lang="tr-TR" sz="2000" dirty="0" smtClean="0">
                <a:solidFill>
                  <a:srgbClr val="808080"/>
                </a:solidFill>
                <a:latin typeface="Courier New" pitchFamily="49" charset="0"/>
                <a:ea typeface="Calibri" pitchFamily="34" charset="0"/>
                <a:cs typeface="Courier New" pitchFamily="49" charset="0"/>
              </a:rPr>
              <a:t> in(</a:t>
            </a:r>
            <a:r>
              <a:rPr lang="tr-TR" sz="2000" dirty="0" err="1" smtClean="0">
                <a:solidFill>
                  <a:srgbClr val="0000FF"/>
                </a:solidFill>
                <a:latin typeface="Courier New" pitchFamily="49" charset="0"/>
                <a:ea typeface="Calibri" pitchFamily="34" charset="0"/>
                <a:cs typeface="Courier New" pitchFamily="49" charset="0"/>
              </a:rPr>
              <a:t>select</a:t>
            </a:r>
            <a:r>
              <a:rPr lang="tr-TR" sz="2000" dirty="0" smtClean="0">
                <a:solidFill>
                  <a:srgbClr val="808080"/>
                </a:solidFill>
                <a:latin typeface="Courier New" pitchFamily="49" charset="0"/>
                <a:ea typeface="Calibri" pitchFamily="34" charset="0"/>
                <a:cs typeface="Courier New" pitchFamily="49" charset="0"/>
              </a:rPr>
              <a:t> </a:t>
            </a:r>
            <a:r>
              <a:rPr lang="tr-TR" sz="2000" dirty="0" smtClean="0">
                <a:latin typeface="Courier New" pitchFamily="49" charset="0"/>
                <a:ea typeface="Calibri" pitchFamily="34" charset="0"/>
                <a:cs typeface="Courier New" pitchFamily="49" charset="0"/>
              </a:rPr>
              <a:t>op_kod </a:t>
            </a:r>
            <a:r>
              <a:rPr lang="tr-TR" sz="2000" dirty="0" err="1" smtClean="0">
                <a:solidFill>
                  <a:srgbClr val="0000FF"/>
                </a:solidFill>
                <a:latin typeface="Courier New" pitchFamily="49" charset="0"/>
                <a:ea typeface="Calibri" pitchFamily="34" charset="0"/>
                <a:cs typeface="Courier New" pitchFamily="49" charset="0"/>
              </a:rPr>
              <a:t>from</a:t>
            </a:r>
            <a:r>
              <a:rPr lang="tr-TR" sz="2000" dirty="0" smtClean="0">
                <a:solidFill>
                  <a:srgbClr val="808080"/>
                </a:solidFill>
                <a:latin typeface="Courier New" pitchFamily="49" charset="0"/>
                <a:ea typeface="Calibri" pitchFamily="34" charset="0"/>
                <a:cs typeface="Courier New" pitchFamily="49" charset="0"/>
              </a:rPr>
              <a:t> </a:t>
            </a:r>
            <a:r>
              <a:rPr lang="tr-TR" sz="2000" dirty="0" smtClean="0">
                <a:latin typeface="Courier New" pitchFamily="49" charset="0"/>
                <a:ea typeface="Calibri" pitchFamily="34" charset="0"/>
                <a:cs typeface="Courier New" pitchFamily="49" charset="0"/>
              </a:rPr>
              <a:t>dersler ders_adi</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solidFill>
                  <a:srgbClr val="FF0000"/>
                </a:solidFill>
                <a:latin typeface="Courier New" pitchFamily="49" charset="0"/>
                <a:ea typeface="Calibri" pitchFamily="34" charset="0"/>
                <a:cs typeface="Courier New" pitchFamily="49" charset="0"/>
              </a:rPr>
              <a:t>'rehberlik'</a:t>
            </a:r>
            <a:r>
              <a:rPr lang="tr-TR" sz="2000" dirty="0" smtClean="0">
                <a:solidFill>
                  <a:srgbClr val="BFBFBF"/>
                </a:solidFill>
                <a:latin typeface="Courier New" pitchFamily="49" charset="0"/>
                <a:ea typeface="Calibri" pitchFamily="34" charset="0"/>
                <a:cs typeface="Courier New" pitchFamily="49" charset="0"/>
              </a:rPr>
              <a:t>)</a:t>
            </a:r>
            <a:endParaRPr lang="tr-TR" sz="36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sz="2000" dirty="0" err="1" smtClean="0">
                <a:solidFill>
                  <a:srgbClr val="0000FF"/>
                </a:solidFill>
                <a:latin typeface="Courier New" pitchFamily="49" charset="0"/>
                <a:ea typeface="Calibri" pitchFamily="34" charset="0"/>
                <a:cs typeface="Courier New" pitchFamily="49" charset="0"/>
              </a:rPr>
              <a:t>go</a:t>
            </a:r>
            <a:r>
              <a:rPr lang="tr-TR" sz="2000" dirty="0" smtClean="0">
                <a:latin typeface="Courier New" pitchFamily="49" charset="0"/>
                <a:ea typeface="Calibri" pitchFamily="34" charset="0"/>
                <a:cs typeface="Courier New" pitchFamily="49" charset="0"/>
              </a:rPr>
              <a:t>	</a:t>
            </a: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sz="2000" dirty="0" err="1" smtClean="0">
                <a:solidFill>
                  <a:srgbClr val="0000FF"/>
                </a:solidFill>
                <a:latin typeface="Courier New" pitchFamily="49" charset="0"/>
                <a:ea typeface="Calibri" pitchFamily="34" charset="0"/>
                <a:cs typeface="Courier New" pitchFamily="49" charset="0"/>
              </a:rPr>
              <a:t>select</a:t>
            </a:r>
            <a:r>
              <a:rPr lang="tr-TR" sz="2000" dirty="0" smtClean="0">
                <a:latin typeface="Courier New" pitchFamily="49" charset="0"/>
                <a:ea typeface="Calibri" pitchFamily="34" charset="0"/>
                <a:cs typeface="Courier New" pitchFamily="49" charset="0"/>
              </a:rPr>
              <a:t> adi</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vize</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ders_adi </a:t>
            </a:r>
            <a:r>
              <a:rPr lang="tr-TR" sz="2000" dirty="0" err="1" smtClean="0">
                <a:solidFill>
                  <a:srgbClr val="0000FF"/>
                </a:solidFill>
                <a:latin typeface="Courier New" pitchFamily="49" charset="0"/>
                <a:ea typeface="Calibri" pitchFamily="34" charset="0"/>
                <a:cs typeface="Courier New" pitchFamily="49" charset="0"/>
              </a:rPr>
              <a:t>from</a:t>
            </a:r>
            <a:r>
              <a:rPr lang="tr-TR" sz="2000" dirty="0" smtClean="0">
                <a:latin typeface="Courier New" pitchFamily="49" charset="0"/>
                <a:ea typeface="Calibri" pitchFamily="34" charset="0"/>
                <a:cs typeface="Courier New" pitchFamily="49" charset="0"/>
              </a:rPr>
              <a:t> </a:t>
            </a:r>
            <a:r>
              <a:rPr lang="tr-TR" sz="2000" dirty="0" err="1" smtClean="0">
                <a:latin typeface="Courier New" pitchFamily="49" charset="0"/>
                <a:ea typeface="Calibri" pitchFamily="34" charset="0"/>
                <a:cs typeface="Courier New" pitchFamily="49" charset="0"/>
              </a:rPr>
              <a:t>ogrenci</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notlar</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dersler </a:t>
            </a:r>
            <a:r>
              <a:rPr lang="tr-TR" sz="2000" dirty="0" err="1" smtClean="0">
                <a:solidFill>
                  <a:srgbClr val="0000FF"/>
                </a:solidFill>
                <a:latin typeface="Courier New" pitchFamily="49" charset="0"/>
                <a:ea typeface="Calibri" pitchFamily="34" charset="0"/>
                <a:cs typeface="Courier New" pitchFamily="49" charset="0"/>
              </a:rPr>
              <a:t>where</a:t>
            </a:r>
            <a:r>
              <a:rPr lang="tr-TR" sz="2000" dirty="0" smtClean="0">
                <a:latin typeface="Courier New" pitchFamily="49" charset="0"/>
                <a:ea typeface="Calibri" pitchFamily="34" charset="0"/>
                <a:cs typeface="Courier New" pitchFamily="49" charset="0"/>
              </a:rPr>
              <a:t> </a:t>
            </a:r>
            <a:r>
              <a:rPr lang="tr-TR" sz="2000" dirty="0" err="1" smtClean="0">
                <a:latin typeface="Courier New" pitchFamily="49" charset="0"/>
                <a:ea typeface="Calibri" pitchFamily="34" charset="0"/>
                <a:cs typeface="Courier New" pitchFamily="49" charset="0"/>
              </a:rPr>
              <a:t>ogrenci</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solidFill>
                  <a:srgbClr val="0000FF"/>
                </a:solidFill>
                <a:latin typeface="Courier New" pitchFamily="49" charset="0"/>
                <a:ea typeface="Calibri" pitchFamily="34" charset="0"/>
                <a:cs typeface="Courier New" pitchFamily="49" charset="0"/>
              </a:rPr>
              <a:t>no</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notlar</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solidFill>
                  <a:srgbClr val="0000FF"/>
                </a:solidFill>
                <a:latin typeface="Courier New" pitchFamily="49" charset="0"/>
                <a:ea typeface="Calibri" pitchFamily="34" charset="0"/>
                <a:cs typeface="Courier New" pitchFamily="49" charset="0"/>
              </a:rPr>
              <a:t>no</a:t>
            </a:r>
            <a:r>
              <a:rPr lang="tr-TR" sz="2000" dirty="0" smtClean="0">
                <a:latin typeface="Courier New" pitchFamily="49" charset="0"/>
                <a:ea typeface="Calibri" pitchFamily="34" charset="0"/>
                <a:cs typeface="Courier New" pitchFamily="49" charset="0"/>
              </a:rPr>
              <a:t> </a:t>
            </a:r>
            <a:r>
              <a:rPr lang="tr-TR" sz="2000" dirty="0" err="1" smtClean="0">
                <a:solidFill>
                  <a:srgbClr val="808080"/>
                </a:solidFill>
                <a:latin typeface="Courier New" pitchFamily="49" charset="0"/>
                <a:ea typeface="Calibri" pitchFamily="34" charset="0"/>
                <a:cs typeface="Courier New" pitchFamily="49" charset="0"/>
              </a:rPr>
              <a:t>and</a:t>
            </a:r>
            <a:r>
              <a:rPr lang="tr-TR" sz="2000" dirty="0" smtClean="0">
                <a:latin typeface="Courier New" pitchFamily="49" charset="0"/>
                <a:ea typeface="Calibri" pitchFamily="34" charset="0"/>
                <a:cs typeface="Courier New" pitchFamily="49" charset="0"/>
              </a:rPr>
              <a:t> notlar</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op_kod</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dersler</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op_kod </a:t>
            </a:r>
            <a:r>
              <a:rPr lang="tr-TR" sz="2000" dirty="0" err="1" smtClean="0">
                <a:solidFill>
                  <a:srgbClr val="808080"/>
                </a:solidFill>
                <a:latin typeface="Courier New" pitchFamily="49" charset="0"/>
                <a:ea typeface="Calibri" pitchFamily="34" charset="0"/>
                <a:cs typeface="Courier New" pitchFamily="49" charset="0"/>
              </a:rPr>
              <a:t>and</a:t>
            </a:r>
            <a:r>
              <a:rPr lang="tr-TR" sz="2000" dirty="0" smtClean="0">
                <a:latin typeface="Courier New" pitchFamily="49" charset="0"/>
                <a:ea typeface="Calibri" pitchFamily="34" charset="0"/>
                <a:cs typeface="Courier New" pitchFamily="49" charset="0"/>
              </a:rPr>
              <a:t> adi</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solidFill>
                  <a:srgbClr val="FF0000"/>
                </a:solidFill>
                <a:latin typeface="Courier New" pitchFamily="49" charset="0"/>
                <a:ea typeface="Calibri" pitchFamily="34" charset="0"/>
                <a:cs typeface="Courier New" pitchFamily="49" charset="0"/>
              </a:rPr>
              <a:t>'</a:t>
            </a:r>
            <a:r>
              <a:rPr lang="tr-TR" sz="2000" dirty="0" err="1" smtClean="0">
                <a:solidFill>
                  <a:srgbClr val="FF0000"/>
                </a:solidFill>
                <a:latin typeface="Courier New" pitchFamily="49" charset="0"/>
                <a:ea typeface="Calibri" pitchFamily="34" charset="0"/>
                <a:cs typeface="Courier New" pitchFamily="49" charset="0"/>
              </a:rPr>
              <a:t>feyza</a:t>
            </a:r>
            <a:r>
              <a:rPr lang="tr-TR" sz="2000" dirty="0" smtClean="0">
                <a:solidFill>
                  <a:srgbClr val="FF000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a:t>
            </a:r>
            <a:r>
              <a:rPr lang="tr-TR" sz="2000" dirty="0" err="1" smtClean="0">
                <a:solidFill>
                  <a:srgbClr val="808080"/>
                </a:solidFill>
                <a:latin typeface="Courier New" pitchFamily="49" charset="0"/>
                <a:ea typeface="Calibri" pitchFamily="34" charset="0"/>
                <a:cs typeface="Courier New" pitchFamily="49" charset="0"/>
              </a:rPr>
              <a:t>and</a:t>
            </a:r>
            <a:r>
              <a:rPr lang="tr-TR" sz="2000" dirty="0" smtClean="0">
                <a:latin typeface="Courier New" pitchFamily="49" charset="0"/>
                <a:ea typeface="Calibri" pitchFamily="34" charset="0"/>
                <a:cs typeface="Courier New" pitchFamily="49" charset="0"/>
              </a:rPr>
              <a:t> ders_adi</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solidFill>
                  <a:srgbClr val="FF0000"/>
                </a:solidFill>
                <a:latin typeface="Courier New" pitchFamily="49" charset="0"/>
                <a:ea typeface="Calibri" pitchFamily="34" charset="0"/>
                <a:cs typeface="Courier New" pitchFamily="49" charset="0"/>
              </a:rPr>
              <a:t>'rehberlik'</a:t>
            </a:r>
            <a:endParaRPr lang="tr-TR" sz="2000" dirty="0" smtClean="0">
              <a:latin typeface="Arial" pitchFamily="34" charset="0"/>
              <a:cs typeface="Arial" pitchFamily="34" charset="0"/>
            </a:endParaRPr>
          </a:p>
          <a:p>
            <a:endParaRPr lang="tr-TR" sz="2000" dirty="0"/>
          </a:p>
        </p:txBody>
      </p:sp>
      <p:pic>
        <p:nvPicPr>
          <p:cNvPr id="3073" name="Picture 1" descr="Ekran Alıntısı"/>
          <p:cNvPicPr>
            <a:picLocks noChangeAspect="1" noChangeArrowheads="1"/>
          </p:cNvPicPr>
          <p:nvPr/>
        </p:nvPicPr>
        <p:blipFill>
          <a:blip r:embed="rId2" cstate="print"/>
          <a:srcRect/>
          <a:stretch>
            <a:fillRect/>
          </a:stretch>
        </p:blipFill>
        <p:spPr bwMode="auto">
          <a:xfrm>
            <a:off x="1187624" y="4869160"/>
            <a:ext cx="3888432" cy="1325488"/>
          </a:xfrm>
          <a:prstGeom prst="rect">
            <a:avLst/>
          </a:prstGeom>
          <a:noFill/>
        </p:spPr>
      </p:pic>
      <p:sp>
        <p:nvSpPr>
          <p:cNvPr id="3075" name="Rectangle 3"/>
          <p:cNvSpPr>
            <a:spLocks noChangeArrowheads="1"/>
          </p:cNvSpPr>
          <p:nvPr/>
        </p:nvSpPr>
        <p:spPr bwMode="auto">
          <a:xfrm>
            <a:off x="0" y="10668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0" y="548680"/>
            <a:ext cx="9144000" cy="648072"/>
          </a:xfrm>
        </p:spPr>
        <p:txBody>
          <a:bodyPr>
            <a:normAutofit fontScale="90000"/>
          </a:bodyPr>
          <a:lstStyle/>
          <a:p>
            <a:pPr lvl="0"/>
            <a:r>
              <a:rPr lang="tr-TR" dirty="0" smtClean="0">
                <a:latin typeface="Times New Roman" pitchFamily="18" charset="0"/>
                <a:ea typeface="Times New Roman" pitchFamily="18" charset="0"/>
                <a:cs typeface="Times New Roman" pitchFamily="18" charset="0"/>
              </a:rPr>
              <a:t>6.8.4.TABLO YAPISINDA DEĞİŞİKLİK YAPMA</a:t>
            </a:r>
            <a:endParaRPr lang="tr-TR" dirty="0"/>
          </a:p>
        </p:txBody>
      </p:sp>
      <p:sp>
        <p:nvSpPr>
          <p:cNvPr id="3" name="2 İçerik Yer Tutucusu"/>
          <p:cNvSpPr>
            <a:spLocks noGrp="1"/>
          </p:cNvSpPr>
          <p:nvPr>
            <p:ph idx="1"/>
          </p:nvPr>
        </p:nvSpPr>
        <p:spPr>
          <a:xfrm>
            <a:off x="395536" y="1484784"/>
            <a:ext cx="8183880" cy="4680520"/>
          </a:xfrm>
        </p:spPr>
        <p:style>
          <a:lnRef idx="1">
            <a:schemeClr val="accent6"/>
          </a:lnRef>
          <a:fillRef idx="2">
            <a:schemeClr val="accent6"/>
          </a:fillRef>
          <a:effectRef idx="1">
            <a:schemeClr val="accent6"/>
          </a:effectRef>
          <a:fontRef idx="minor">
            <a:schemeClr val="dk1"/>
          </a:fontRef>
        </p:style>
        <p:txBody>
          <a:bodyPr>
            <a:normAutofit/>
          </a:bodyPr>
          <a:lstStyle/>
          <a:p>
            <a:pPr marL="0" lvl="0" indent="449263" algn="just" eaLnBrk="0" fontAlgn="base" hangingPunct="0">
              <a:spcBef>
                <a:spcPct val="0"/>
              </a:spcBef>
              <a:spcAft>
                <a:spcPct val="0"/>
              </a:spcAft>
              <a:buClrTx/>
              <a:buSzTx/>
              <a:buNone/>
            </a:pPr>
            <a:r>
              <a:rPr lang="tr-TR" sz="2000" u="sng" dirty="0" smtClean="0">
                <a:latin typeface="Arial" pitchFamily="34" charset="0"/>
                <a:ea typeface="Calibri" pitchFamily="34" charset="0"/>
                <a:cs typeface="Arial" pitchFamily="34" charset="0"/>
              </a:rPr>
              <a:t>ALTER TABLE</a:t>
            </a:r>
            <a:r>
              <a:rPr lang="tr-TR" sz="2000" dirty="0" smtClean="0">
                <a:latin typeface="Arial" pitchFamily="34" charset="0"/>
                <a:ea typeface="Calibri" pitchFamily="34" charset="0"/>
                <a:cs typeface="Arial" pitchFamily="34" charset="0"/>
              </a:rPr>
              <a:t> komutu ile bir tablonun yapısında değişiklik yapmak mümkündür.</a:t>
            </a:r>
            <a:endParaRPr lang="tr-TR" sz="2000" b="1" dirty="0" smtClean="0">
              <a:latin typeface="Arial" pitchFamily="34" charset="0"/>
              <a:ea typeface="Times New Roman" pitchFamily="18" charset="0"/>
              <a:cs typeface="Arial" pitchFamily="34" charset="0"/>
            </a:endParaRPr>
          </a:p>
          <a:p>
            <a:pPr marL="0" lvl="0" indent="449263" algn="just" eaLnBrk="0" fontAlgn="base" hangingPunct="0">
              <a:spcBef>
                <a:spcPct val="0"/>
              </a:spcBef>
              <a:spcAft>
                <a:spcPct val="0"/>
              </a:spcAft>
              <a:buClrTx/>
              <a:buSzTx/>
              <a:buNone/>
            </a:pPr>
            <a:r>
              <a:rPr lang="tr-TR" sz="2000" b="1" dirty="0" smtClean="0">
                <a:latin typeface="Arial" pitchFamily="34" charset="0"/>
                <a:ea typeface="Times New Roman" pitchFamily="18" charset="0"/>
                <a:cs typeface="Arial" pitchFamily="34" charset="0"/>
              </a:rPr>
              <a:t>6</a:t>
            </a:r>
            <a:r>
              <a:rPr lang="tr-TR" sz="2000" b="1" dirty="0" smtClean="0" bmk="">
                <a:latin typeface="Arial" pitchFamily="34" charset="0"/>
                <a:ea typeface="Times New Roman" pitchFamily="18" charset="0"/>
                <a:cs typeface="Arial" pitchFamily="34" charset="0"/>
              </a:rPr>
              <a:t>.8.4.1. Mevcut Bir Tabloya Kolon Ekleme</a:t>
            </a:r>
            <a:endParaRPr lang="tr-TR" sz="2000" b="1" dirty="0" smtClean="0">
              <a:latin typeface="Arial" pitchFamily="34" charset="0"/>
              <a:ea typeface="Times New Roman" pitchFamily="18" charset="0"/>
              <a:cs typeface="Arial" pitchFamily="34" charset="0"/>
            </a:endParaRPr>
          </a:p>
          <a:p>
            <a:pPr marL="0" lvl="0" indent="449263" algn="just" eaLnBrk="0" fontAlgn="base" hangingPunct="0">
              <a:spcBef>
                <a:spcPct val="0"/>
              </a:spcBef>
              <a:spcAft>
                <a:spcPct val="0"/>
              </a:spcAft>
              <a:buClrTx/>
              <a:buSzTx/>
              <a:buNone/>
            </a:pPr>
            <a:r>
              <a:rPr lang="tr-TR" sz="2000" dirty="0" smtClean="0">
                <a:latin typeface="Arial" pitchFamily="34" charset="0"/>
                <a:ea typeface="Calibri" pitchFamily="34" charset="0"/>
                <a:cs typeface="Arial" pitchFamily="34" charset="0"/>
              </a:rPr>
              <a:t>Tabloya Alan(kolon) eklemek için </a:t>
            </a:r>
            <a:r>
              <a:rPr lang="tr-TR" sz="2000" u="sng" dirty="0" smtClean="0">
                <a:latin typeface="Arial" pitchFamily="34" charset="0"/>
                <a:ea typeface="Calibri" pitchFamily="34" charset="0"/>
                <a:cs typeface="Arial" pitchFamily="34" charset="0"/>
              </a:rPr>
              <a:t>ALTER TABLE</a:t>
            </a:r>
            <a:r>
              <a:rPr lang="tr-TR" sz="2000" dirty="0" smtClean="0">
                <a:latin typeface="Arial" pitchFamily="34" charset="0"/>
                <a:ea typeface="Calibri" pitchFamily="34" charset="0"/>
                <a:cs typeface="Arial" pitchFamily="34" charset="0"/>
              </a:rPr>
              <a:t> komutuna </a:t>
            </a:r>
            <a:r>
              <a:rPr lang="tr-TR" sz="2000" u="sng" dirty="0" smtClean="0">
                <a:latin typeface="Arial" pitchFamily="34" charset="0"/>
                <a:ea typeface="Calibri" pitchFamily="34" charset="0"/>
                <a:cs typeface="Arial" pitchFamily="34" charset="0"/>
              </a:rPr>
              <a:t>ADD </a:t>
            </a:r>
            <a:r>
              <a:rPr lang="tr-TR" sz="2000" dirty="0" smtClean="0">
                <a:latin typeface="Arial" pitchFamily="34" charset="0"/>
                <a:ea typeface="Calibri" pitchFamily="34" charset="0"/>
                <a:cs typeface="Arial" pitchFamily="34" charset="0"/>
              </a:rPr>
              <a:t>sözcüğü eklenmelidir. </a:t>
            </a: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b="1" dirty="0" smtClean="0">
                <a:latin typeface="Arial" pitchFamily="34" charset="0"/>
                <a:ea typeface="Calibri" pitchFamily="34" charset="0"/>
                <a:cs typeface="Arial" pitchFamily="34" charset="0"/>
              </a:rPr>
              <a:t>Örnek: </a:t>
            </a:r>
            <a:r>
              <a:rPr lang="tr-TR" sz="2000" dirty="0" smtClean="0">
                <a:latin typeface="Arial" pitchFamily="34" charset="0"/>
                <a:ea typeface="Calibri" pitchFamily="34" charset="0"/>
                <a:cs typeface="Arial" pitchFamily="34" charset="0"/>
              </a:rPr>
              <a:t>Öğrenci tablosunun içerisine öğrencinin yaş bilgilerini de eklemek istiyorsak;</a:t>
            </a: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dirty="0" smtClean="0">
                <a:solidFill>
                  <a:srgbClr val="0000FF"/>
                </a:solidFill>
                <a:latin typeface="Courier New" pitchFamily="49" charset="0"/>
                <a:ea typeface="Calibri" pitchFamily="34" charset="0"/>
                <a:cs typeface="Courier New" pitchFamily="49" charset="0"/>
              </a:rPr>
              <a:t>ALTER</a:t>
            </a:r>
            <a:r>
              <a:rPr lang="tr-TR" sz="2000" dirty="0" smtClean="0">
                <a:latin typeface="Courier New" pitchFamily="49" charset="0"/>
                <a:ea typeface="Calibri" pitchFamily="34" charset="0"/>
                <a:cs typeface="Courier New" pitchFamily="49" charset="0"/>
              </a:rPr>
              <a:t> </a:t>
            </a:r>
            <a:r>
              <a:rPr lang="tr-TR" sz="2000" dirty="0" smtClean="0">
                <a:solidFill>
                  <a:srgbClr val="0000FF"/>
                </a:solidFill>
                <a:latin typeface="Courier New" pitchFamily="49" charset="0"/>
                <a:ea typeface="Calibri" pitchFamily="34" charset="0"/>
                <a:cs typeface="Courier New" pitchFamily="49" charset="0"/>
              </a:rPr>
              <a:t>TABLE</a:t>
            </a:r>
            <a:r>
              <a:rPr lang="tr-TR" sz="2000" dirty="0" smtClean="0">
                <a:latin typeface="Courier New" pitchFamily="49" charset="0"/>
                <a:ea typeface="Calibri" pitchFamily="34" charset="0"/>
                <a:cs typeface="Courier New" pitchFamily="49" charset="0"/>
              </a:rPr>
              <a:t> </a:t>
            </a:r>
            <a:r>
              <a:rPr lang="tr-TR" sz="2000" dirty="0" err="1" smtClean="0">
                <a:latin typeface="Courier New" pitchFamily="49" charset="0"/>
                <a:ea typeface="Calibri" pitchFamily="34" charset="0"/>
                <a:cs typeface="Courier New" pitchFamily="49" charset="0"/>
              </a:rPr>
              <a:t>ogrenci</a:t>
            </a:r>
            <a:r>
              <a:rPr lang="tr-TR" sz="2000" dirty="0" smtClean="0">
                <a:latin typeface="Courier New" pitchFamily="49" charset="0"/>
                <a:ea typeface="Calibri" pitchFamily="34" charset="0"/>
                <a:cs typeface="Courier New" pitchFamily="49" charset="0"/>
              </a:rPr>
              <a:t> </a:t>
            </a:r>
            <a:r>
              <a:rPr lang="tr-TR" sz="2000" dirty="0" smtClean="0">
                <a:solidFill>
                  <a:srgbClr val="0000FF"/>
                </a:solidFill>
                <a:latin typeface="Courier New" pitchFamily="49" charset="0"/>
                <a:ea typeface="Calibri" pitchFamily="34" charset="0"/>
                <a:cs typeface="Courier New" pitchFamily="49" charset="0"/>
              </a:rPr>
              <a:t>ADD</a:t>
            </a:r>
            <a:r>
              <a:rPr lang="tr-TR" sz="2000" dirty="0" smtClean="0">
                <a:latin typeface="Courier New" pitchFamily="49" charset="0"/>
                <a:ea typeface="Calibri" pitchFamily="34" charset="0"/>
                <a:cs typeface="Courier New" pitchFamily="49" charset="0"/>
              </a:rPr>
              <a:t> yas </a:t>
            </a:r>
            <a:r>
              <a:rPr lang="tr-TR" sz="2000" dirty="0" smtClean="0">
                <a:solidFill>
                  <a:srgbClr val="0000FF"/>
                </a:solidFill>
                <a:latin typeface="Courier New" pitchFamily="49" charset="0"/>
                <a:ea typeface="Calibri" pitchFamily="34" charset="0"/>
                <a:cs typeface="Courier New" pitchFamily="49" charset="0"/>
              </a:rPr>
              <a:t>INT</a:t>
            </a:r>
            <a:r>
              <a:rPr lang="tr-TR" sz="2000" dirty="0" smtClean="0">
                <a:latin typeface="Courier New" pitchFamily="49" charset="0"/>
                <a:ea typeface="Calibri" pitchFamily="34" charset="0"/>
                <a:cs typeface="Courier New" pitchFamily="49" charset="0"/>
              </a:rPr>
              <a:t> </a:t>
            </a:r>
            <a:r>
              <a:rPr lang="tr-TR" sz="2000" dirty="0" smtClean="0">
                <a:solidFill>
                  <a:srgbClr val="808080"/>
                </a:solidFill>
                <a:latin typeface="Courier New" pitchFamily="49" charset="0"/>
                <a:ea typeface="Calibri" pitchFamily="34" charset="0"/>
                <a:cs typeface="Courier New" pitchFamily="49" charset="0"/>
              </a:rPr>
              <a:t>NOT</a:t>
            </a:r>
            <a:r>
              <a:rPr lang="tr-TR" sz="2000" dirty="0" smtClean="0">
                <a:latin typeface="Courier New" pitchFamily="49" charset="0"/>
                <a:ea typeface="Calibri" pitchFamily="34" charset="0"/>
                <a:cs typeface="Courier New" pitchFamily="49" charset="0"/>
              </a:rPr>
              <a:t> </a:t>
            </a:r>
            <a:r>
              <a:rPr lang="tr-TR" sz="2000" dirty="0" smtClean="0">
                <a:solidFill>
                  <a:srgbClr val="808080"/>
                </a:solidFill>
                <a:latin typeface="Courier New" pitchFamily="49" charset="0"/>
                <a:ea typeface="Calibri" pitchFamily="34" charset="0"/>
                <a:cs typeface="Courier New" pitchFamily="49" charset="0"/>
              </a:rPr>
              <a:t>NULL;</a:t>
            </a: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dirty="0" smtClean="0">
                <a:solidFill>
                  <a:srgbClr val="0000FF"/>
                </a:solidFill>
                <a:latin typeface="Courier New" pitchFamily="49" charset="0"/>
                <a:ea typeface="Calibri" pitchFamily="34" charset="0"/>
                <a:cs typeface="Courier New" pitchFamily="49" charset="0"/>
              </a:rPr>
              <a:t>UPDATE</a:t>
            </a:r>
            <a:r>
              <a:rPr lang="tr-TR" sz="2000" dirty="0" smtClean="0">
                <a:latin typeface="Courier New" pitchFamily="49" charset="0"/>
                <a:ea typeface="Calibri" pitchFamily="34" charset="0"/>
                <a:cs typeface="Courier New" pitchFamily="49" charset="0"/>
              </a:rPr>
              <a:t> </a:t>
            </a:r>
            <a:r>
              <a:rPr lang="tr-TR" sz="2000" dirty="0" err="1" smtClean="0">
                <a:latin typeface="Courier New" pitchFamily="49" charset="0"/>
                <a:ea typeface="Calibri" pitchFamily="34" charset="0"/>
                <a:cs typeface="Courier New" pitchFamily="49" charset="0"/>
              </a:rPr>
              <a:t>ogrenci</a:t>
            </a:r>
            <a:r>
              <a:rPr lang="tr-TR" sz="2000" dirty="0" smtClean="0">
                <a:latin typeface="Courier New" pitchFamily="49" charset="0"/>
                <a:ea typeface="Calibri" pitchFamily="34" charset="0"/>
                <a:cs typeface="Courier New" pitchFamily="49" charset="0"/>
              </a:rPr>
              <a:t> </a:t>
            </a:r>
            <a:r>
              <a:rPr lang="tr-TR" sz="2000" dirty="0" smtClean="0">
                <a:solidFill>
                  <a:srgbClr val="0000FF"/>
                </a:solidFill>
                <a:latin typeface="Courier New" pitchFamily="49" charset="0"/>
                <a:ea typeface="Calibri" pitchFamily="34" charset="0"/>
                <a:cs typeface="Courier New" pitchFamily="49" charset="0"/>
              </a:rPr>
              <a:t>SET</a:t>
            </a:r>
            <a:r>
              <a:rPr lang="tr-TR" sz="2000" dirty="0" smtClean="0">
                <a:latin typeface="Courier New" pitchFamily="49" charset="0"/>
                <a:ea typeface="Calibri" pitchFamily="34" charset="0"/>
                <a:cs typeface="Courier New" pitchFamily="49" charset="0"/>
              </a:rPr>
              <a:t> yas=10 </a:t>
            </a:r>
            <a:r>
              <a:rPr lang="tr-TR" sz="2000" dirty="0" err="1" smtClean="0">
                <a:solidFill>
                  <a:srgbClr val="0000FF"/>
                </a:solidFill>
                <a:latin typeface="Courier New" pitchFamily="49" charset="0"/>
                <a:ea typeface="Calibri" pitchFamily="34" charset="0"/>
                <a:cs typeface="Courier New" pitchFamily="49" charset="0"/>
              </a:rPr>
              <a:t>Where</a:t>
            </a:r>
            <a:r>
              <a:rPr lang="tr-TR" sz="2000" dirty="0" smtClean="0">
                <a:latin typeface="Courier New" pitchFamily="49" charset="0"/>
                <a:ea typeface="Calibri" pitchFamily="34" charset="0"/>
                <a:cs typeface="Courier New" pitchFamily="49" charset="0"/>
              </a:rPr>
              <a:t> Adi=</a:t>
            </a:r>
            <a:r>
              <a:rPr lang="tr-TR" sz="2000" dirty="0" smtClean="0">
                <a:solidFill>
                  <a:srgbClr val="FF0000"/>
                </a:solidFill>
                <a:latin typeface="Courier New" pitchFamily="49" charset="0"/>
                <a:ea typeface="Calibri" pitchFamily="34" charset="0"/>
                <a:cs typeface="Courier New" pitchFamily="49" charset="0"/>
              </a:rPr>
              <a:t>’MURAT’</a:t>
            </a: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dirty="0" smtClean="0">
                <a:solidFill>
                  <a:srgbClr val="0000FF"/>
                </a:solidFill>
                <a:latin typeface="Courier New" pitchFamily="49" charset="0"/>
                <a:ea typeface="Calibri" pitchFamily="34" charset="0"/>
                <a:cs typeface="Courier New" pitchFamily="49" charset="0"/>
              </a:rPr>
              <a:t>INTO</a:t>
            </a:r>
            <a:r>
              <a:rPr lang="tr-TR" sz="2000" dirty="0" smtClean="0">
                <a:latin typeface="Courier New" pitchFamily="49" charset="0"/>
                <a:ea typeface="Calibri" pitchFamily="34" charset="0"/>
                <a:cs typeface="Courier New" pitchFamily="49" charset="0"/>
              </a:rPr>
              <a:t> </a:t>
            </a:r>
            <a:r>
              <a:rPr lang="tr-TR" sz="2000" dirty="0" err="1" smtClean="0">
                <a:latin typeface="Courier New" pitchFamily="49" charset="0"/>
                <a:ea typeface="Calibri" pitchFamily="34" charset="0"/>
                <a:cs typeface="Courier New" pitchFamily="49" charset="0"/>
              </a:rPr>
              <a:t>ogrenci</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yas</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a:t>
            </a:r>
            <a:r>
              <a:rPr lang="tr-TR" sz="2000" dirty="0" smtClean="0">
                <a:solidFill>
                  <a:srgbClr val="0000FF"/>
                </a:solidFill>
                <a:latin typeface="Courier New" pitchFamily="49" charset="0"/>
                <a:ea typeface="Calibri" pitchFamily="34" charset="0"/>
                <a:cs typeface="Courier New" pitchFamily="49" charset="0"/>
              </a:rPr>
              <a:t>VALUES</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10</a:t>
            </a:r>
            <a:r>
              <a:rPr lang="tr-TR" sz="2000" dirty="0" smtClean="0">
                <a:solidFill>
                  <a:srgbClr val="808080"/>
                </a:solidFill>
                <a:latin typeface="Courier New" pitchFamily="49" charset="0"/>
                <a:ea typeface="Calibri" pitchFamily="34" charset="0"/>
                <a:cs typeface="Courier New" pitchFamily="49" charset="0"/>
              </a:rPr>
              <a:t>);</a:t>
            </a: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b="1" dirty="0" smtClean="0">
                <a:latin typeface="Times New Roman" pitchFamily="18" charset="0"/>
                <a:ea typeface="Calibri" pitchFamily="34" charset="0"/>
                <a:cs typeface="Times New Roman" pitchFamily="18" charset="0"/>
              </a:rPr>
              <a:t>Örnek: </a:t>
            </a:r>
            <a:r>
              <a:rPr lang="tr-TR" sz="2000" dirty="0" smtClean="0">
                <a:solidFill>
                  <a:srgbClr val="0000FF"/>
                </a:solidFill>
                <a:latin typeface="Courier New" pitchFamily="49" charset="0"/>
                <a:ea typeface="Calibri" pitchFamily="34" charset="0"/>
                <a:cs typeface="Courier New" pitchFamily="49" charset="0"/>
              </a:rPr>
              <a:t>ALTER</a:t>
            </a:r>
            <a:r>
              <a:rPr lang="tr-TR" sz="2000" dirty="0" smtClean="0">
                <a:latin typeface="Courier New" pitchFamily="49" charset="0"/>
                <a:ea typeface="Calibri" pitchFamily="34" charset="0"/>
                <a:cs typeface="Courier New" pitchFamily="49" charset="0"/>
              </a:rPr>
              <a:t> </a:t>
            </a:r>
            <a:r>
              <a:rPr lang="tr-TR" sz="2000" dirty="0" smtClean="0">
                <a:solidFill>
                  <a:srgbClr val="0000FF"/>
                </a:solidFill>
                <a:latin typeface="Courier New" pitchFamily="49" charset="0"/>
                <a:ea typeface="Calibri" pitchFamily="34" charset="0"/>
                <a:cs typeface="Courier New" pitchFamily="49" charset="0"/>
              </a:rPr>
              <a:t>TABLE</a:t>
            </a:r>
            <a:r>
              <a:rPr lang="tr-TR" sz="2000" dirty="0" smtClean="0">
                <a:latin typeface="Courier New" pitchFamily="49" charset="0"/>
                <a:ea typeface="Calibri" pitchFamily="34" charset="0"/>
                <a:cs typeface="Courier New" pitchFamily="49" charset="0"/>
              </a:rPr>
              <a:t> </a:t>
            </a:r>
            <a:r>
              <a:rPr lang="tr-TR" sz="2000" dirty="0" err="1" smtClean="0">
                <a:latin typeface="Courier New" pitchFamily="49" charset="0"/>
                <a:ea typeface="Calibri" pitchFamily="34" charset="0"/>
                <a:cs typeface="Courier New" pitchFamily="49" charset="0"/>
              </a:rPr>
              <a:t>ogrenci</a:t>
            </a:r>
            <a:r>
              <a:rPr lang="tr-TR" sz="2000" dirty="0" smtClean="0">
                <a:latin typeface="Courier New" pitchFamily="49" charset="0"/>
                <a:ea typeface="Calibri" pitchFamily="34" charset="0"/>
                <a:cs typeface="Courier New" pitchFamily="49" charset="0"/>
              </a:rPr>
              <a:t> </a:t>
            </a:r>
            <a:r>
              <a:rPr lang="tr-TR" sz="2000" dirty="0" smtClean="0">
                <a:solidFill>
                  <a:srgbClr val="0000FF"/>
                </a:solidFill>
                <a:latin typeface="Courier New" pitchFamily="49" charset="0"/>
                <a:ea typeface="Calibri" pitchFamily="34" charset="0"/>
                <a:cs typeface="Courier New" pitchFamily="49" charset="0"/>
              </a:rPr>
              <a:t>ADD</a:t>
            </a:r>
            <a:r>
              <a:rPr lang="tr-TR" sz="2000" dirty="0" smtClean="0">
                <a:latin typeface="Courier New" pitchFamily="49" charset="0"/>
                <a:ea typeface="Calibri" pitchFamily="34" charset="0"/>
                <a:cs typeface="Courier New" pitchFamily="49" charset="0"/>
              </a:rPr>
              <a:t> baba_adi </a:t>
            </a:r>
            <a:r>
              <a:rPr lang="tr-TR" sz="2000" dirty="0" smtClean="0">
                <a:solidFill>
                  <a:srgbClr val="0000FF"/>
                </a:solidFill>
                <a:latin typeface="Courier New" pitchFamily="49" charset="0"/>
                <a:ea typeface="Calibri" pitchFamily="34" charset="0"/>
                <a:cs typeface="Courier New" pitchFamily="49" charset="0"/>
              </a:rPr>
              <a:t>CHAR</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15</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a:t>
            </a:r>
            <a:r>
              <a:rPr lang="tr-TR" sz="2000" dirty="0" smtClean="0">
                <a:latin typeface="Arial" pitchFamily="34" charset="0"/>
                <a:ea typeface="Calibri" pitchFamily="34" charset="0"/>
                <a:cs typeface="Arial" pitchFamily="34" charset="0"/>
              </a:rPr>
              <a:t>Sorgusunun işlevini yazınız.</a:t>
            </a: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dirty="0" smtClean="0">
                <a:latin typeface="Arial" pitchFamily="34" charset="0"/>
                <a:ea typeface="Calibri" pitchFamily="34" charset="0"/>
                <a:cs typeface="Arial" pitchFamily="34" charset="0"/>
              </a:rPr>
              <a:t>Öğrenci tablosuna baba_adi diye </a:t>
            </a:r>
            <a:r>
              <a:rPr lang="tr-TR" sz="2000" dirty="0" err="1" smtClean="0">
                <a:latin typeface="Arial" pitchFamily="34" charset="0"/>
                <a:ea typeface="Calibri" pitchFamily="34" charset="0"/>
                <a:cs typeface="Arial" pitchFamily="34" charset="0"/>
              </a:rPr>
              <a:t>char</a:t>
            </a:r>
            <a:r>
              <a:rPr lang="tr-TR" sz="2000" dirty="0" smtClean="0">
                <a:latin typeface="Arial" pitchFamily="34" charset="0"/>
                <a:ea typeface="Calibri" pitchFamily="34" charset="0"/>
                <a:cs typeface="Arial" pitchFamily="34" charset="0"/>
              </a:rPr>
              <a:t> tipinde bir kolon ekler.</a:t>
            </a:r>
            <a:endParaRPr lang="tr-TR" sz="2000" dirty="0" smtClean="0">
              <a:latin typeface="Arial" pitchFamily="34" charset="0"/>
              <a:cs typeface="Arial" pitchFamily="34" charset="0"/>
            </a:endParaRPr>
          </a:p>
          <a:p>
            <a:endParaRPr lang="tr-TR" sz="2000"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251520" y="332656"/>
            <a:ext cx="8640960" cy="6264696"/>
          </a:xfrm>
          <a:solidFill>
            <a:schemeClr val="bg1"/>
          </a:solidFill>
        </p:spPr>
        <p:txBody>
          <a:bodyPr>
            <a:normAutofit fontScale="92500" lnSpcReduction="20000"/>
          </a:bodyPr>
          <a:lstStyle/>
          <a:p>
            <a:pPr marL="0" lvl="0" indent="449263" algn="just" fontAlgn="base">
              <a:spcBef>
                <a:spcPct val="0"/>
              </a:spcBef>
              <a:spcAft>
                <a:spcPct val="0"/>
              </a:spcAft>
              <a:buClrTx/>
              <a:buSzTx/>
              <a:buNone/>
            </a:pPr>
            <a:r>
              <a:rPr lang="tr-TR" sz="2200" b="1" dirty="0" smtClean="0">
                <a:latin typeface="Arial" pitchFamily="34" charset="0"/>
                <a:ea typeface="Calibri" pitchFamily="34" charset="0"/>
                <a:cs typeface="Arial" pitchFamily="34" charset="0"/>
              </a:rPr>
              <a:t>Örnek: </a:t>
            </a:r>
            <a:r>
              <a:rPr lang="tr-TR" sz="2200" dirty="0" smtClean="0">
                <a:latin typeface="Arial" pitchFamily="34" charset="0"/>
                <a:ea typeface="Calibri" pitchFamily="34" charset="0"/>
                <a:cs typeface="Arial" pitchFamily="34" charset="0"/>
              </a:rPr>
              <a:t>Aşağıdaki tabloya kolon ekleyip değer giren komutları yazınız.</a:t>
            </a:r>
          </a:p>
          <a:p>
            <a:pPr marL="0" lvl="0" indent="449263" algn="just" fontAlgn="base">
              <a:spcBef>
                <a:spcPct val="0"/>
              </a:spcBef>
              <a:spcAft>
                <a:spcPct val="0"/>
              </a:spcAft>
              <a:buClrTx/>
              <a:buSzTx/>
              <a:buNone/>
            </a:pPr>
            <a:endParaRPr lang="tr-TR" sz="2000" dirty="0" smtClean="0">
              <a:latin typeface="Times New Roman" pitchFamily="18" charset="0"/>
              <a:cs typeface="Times New Roman" pitchFamily="18" charset="0"/>
            </a:endParaRPr>
          </a:p>
          <a:p>
            <a:pPr marL="0" lvl="0" indent="449263" algn="just" fontAlgn="base">
              <a:spcBef>
                <a:spcPct val="0"/>
              </a:spcBef>
              <a:spcAft>
                <a:spcPct val="0"/>
              </a:spcAft>
              <a:buClrTx/>
              <a:buSzTx/>
              <a:buNone/>
            </a:pPr>
            <a:endParaRPr lang="tr-TR" sz="2000" dirty="0" smtClean="0">
              <a:latin typeface="Times New Roman" pitchFamily="18" charset="0"/>
              <a:cs typeface="Times New Roman" pitchFamily="18" charset="0"/>
            </a:endParaRPr>
          </a:p>
          <a:p>
            <a:pPr marL="0" lvl="0" indent="449263" algn="just" fontAlgn="base">
              <a:spcBef>
                <a:spcPct val="0"/>
              </a:spcBef>
              <a:spcAft>
                <a:spcPct val="0"/>
              </a:spcAft>
              <a:buClrTx/>
              <a:buSzTx/>
              <a:buNone/>
            </a:pPr>
            <a:endParaRPr lang="tr-TR" sz="2000" dirty="0" smtClean="0">
              <a:latin typeface="Times New Roman" pitchFamily="18" charset="0"/>
              <a:cs typeface="Times New Roman" pitchFamily="18" charset="0"/>
            </a:endParaRPr>
          </a:p>
          <a:p>
            <a:pPr marL="0" lvl="0" indent="449263" algn="just" fontAlgn="base">
              <a:spcBef>
                <a:spcPct val="0"/>
              </a:spcBef>
              <a:spcAft>
                <a:spcPct val="0"/>
              </a:spcAft>
              <a:buClrTx/>
              <a:buSzTx/>
              <a:buNone/>
            </a:pPr>
            <a:endParaRPr lang="tr-TR" sz="2000" dirty="0" smtClean="0">
              <a:latin typeface="Times New Roman" pitchFamily="18" charset="0"/>
              <a:cs typeface="Times New Roman" pitchFamily="18" charset="0"/>
            </a:endParaRPr>
          </a:p>
          <a:p>
            <a:pPr marL="0" lvl="0" indent="449263" algn="just" fontAlgn="base">
              <a:spcBef>
                <a:spcPct val="0"/>
              </a:spcBef>
              <a:spcAft>
                <a:spcPct val="0"/>
              </a:spcAft>
              <a:buClrTx/>
              <a:buSzTx/>
              <a:buNone/>
            </a:pPr>
            <a:endParaRPr lang="tr-TR" sz="2000" dirty="0" smtClean="0">
              <a:latin typeface="Times New Roman" pitchFamily="18" charset="0"/>
              <a:cs typeface="Times New Roman" pitchFamily="18" charset="0"/>
            </a:endParaRPr>
          </a:p>
          <a:p>
            <a:pPr marL="0" lvl="0" indent="449263" algn="just" fontAlgn="base">
              <a:spcBef>
                <a:spcPct val="0"/>
              </a:spcBef>
              <a:spcAft>
                <a:spcPct val="0"/>
              </a:spcAft>
              <a:buClrTx/>
              <a:buSzTx/>
              <a:buNone/>
            </a:pPr>
            <a:endParaRPr lang="tr-TR" sz="2000" dirty="0" smtClean="0">
              <a:latin typeface="Times New Roman" pitchFamily="18" charset="0"/>
              <a:cs typeface="Times New Roman" pitchFamily="18" charset="0"/>
            </a:endParaRPr>
          </a:p>
          <a:p>
            <a:pPr marL="0" lvl="0" indent="449263" algn="just" fontAlgn="base">
              <a:spcBef>
                <a:spcPct val="0"/>
              </a:spcBef>
              <a:spcAft>
                <a:spcPct val="0"/>
              </a:spcAft>
              <a:buClrTx/>
              <a:buSzTx/>
              <a:buNone/>
            </a:pPr>
            <a:endParaRPr lang="tr-TR" sz="2000" dirty="0" smtClean="0">
              <a:latin typeface="Times New Roman" pitchFamily="18" charset="0"/>
              <a:cs typeface="Times New Roman" pitchFamily="18" charset="0"/>
            </a:endParaRPr>
          </a:p>
          <a:p>
            <a:pPr marL="0" lvl="0" indent="449263" algn="just" fontAlgn="base">
              <a:spcBef>
                <a:spcPct val="0"/>
              </a:spcBef>
              <a:spcAft>
                <a:spcPct val="0"/>
              </a:spcAft>
              <a:buClrTx/>
              <a:buSzTx/>
              <a:buNone/>
            </a:pPr>
            <a:endParaRPr lang="tr-TR" sz="2000" dirty="0" smtClean="0">
              <a:latin typeface="Times New Roman" pitchFamily="18" charset="0"/>
              <a:cs typeface="Times New Roman" pitchFamily="18" charset="0"/>
            </a:endParaRPr>
          </a:p>
          <a:p>
            <a:pPr marL="0" lvl="0" indent="449263" algn="just" fontAlgn="base">
              <a:spcBef>
                <a:spcPct val="0"/>
              </a:spcBef>
              <a:spcAft>
                <a:spcPct val="0"/>
              </a:spcAft>
              <a:buClrTx/>
              <a:buSzTx/>
              <a:buNone/>
            </a:pPr>
            <a:endParaRPr lang="tr-TR" sz="1200" dirty="0" smtClean="0">
              <a:latin typeface="Arial" pitchFamily="34" charset="0"/>
              <a:cs typeface="Arial" pitchFamily="34" charset="0"/>
            </a:endParaRPr>
          </a:p>
          <a:p>
            <a:pPr marL="0" lvl="0" indent="449263" algn="just" fontAlgn="base">
              <a:spcBef>
                <a:spcPct val="0"/>
              </a:spcBef>
              <a:spcAft>
                <a:spcPct val="0"/>
              </a:spcAft>
              <a:buClrTx/>
              <a:buSzTx/>
              <a:buNone/>
            </a:pPr>
            <a:endParaRPr lang="tr-TR" sz="1200" dirty="0" smtClean="0">
              <a:latin typeface="Arial" pitchFamily="34" charset="0"/>
              <a:cs typeface="Arial" pitchFamily="34" charset="0"/>
            </a:endParaRPr>
          </a:p>
          <a:p>
            <a:pPr marL="0" lvl="0" indent="449263" algn="just" fontAlgn="base">
              <a:spcBef>
                <a:spcPct val="0"/>
              </a:spcBef>
              <a:spcAft>
                <a:spcPct val="0"/>
              </a:spcAft>
              <a:buClrTx/>
              <a:buSzTx/>
              <a:buNone/>
            </a:pPr>
            <a:endParaRPr lang="tr-TR" sz="1200" dirty="0" smtClean="0">
              <a:latin typeface="Arial" pitchFamily="34" charset="0"/>
              <a:cs typeface="Arial" pitchFamily="34" charset="0"/>
            </a:endParaRPr>
          </a:p>
          <a:p>
            <a:pPr marL="0" lvl="0" indent="449263" algn="just" fontAlgn="base">
              <a:spcBef>
                <a:spcPct val="0"/>
              </a:spcBef>
              <a:spcAft>
                <a:spcPct val="0"/>
              </a:spcAft>
              <a:buClrTx/>
              <a:buSzTx/>
              <a:buNone/>
            </a:pPr>
            <a:endParaRPr lang="tr-TR" sz="1200" dirty="0" smtClean="0">
              <a:latin typeface="Arial" pitchFamily="34" charset="0"/>
              <a:cs typeface="Arial" pitchFamily="34" charset="0"/>
            </a:endParaRPr>
          </a:p>
          <a:p>
            <a:pPr marL="0" lvl="0" indent="449263" algn="just" fontAlgn="base">
              <a:spcBef>
                <a:spcPct val="0"/>
              </a:spcBef>
              <a:spcAft>
                <a:spcPct val="0"/>
              </a:spcAft>
              <a:buClrTx/>
              <a:buSzTx/>
              <a:buNone/>
            </a:pPr>
            <a:endParaRPr lang="tr-TR" sz="12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200" dirty="0" smtClean="0">
                <a:solidFill>
                  <a:srgbClr val="0000FF"/>
                </a:solidFill>
                <a:latin typeface="Courier New" pitchFamily="49" charset="0"/>
                <a:ea typeface="Calibri" pitchFamily="34" charset="0"/>
                <a:cs typeface="Courier New" pitchFamily="49" charset="0"/>
              </a:rPr>
              <a:t>ALTER</a:t>
            </a:r>
            <a:r>
              <a:rPr lang="tr-TR" sz="2200" dirty="0" smtClean="0">
                <a:latin typeface="Courier New" pitchFamily="49" charset="0"/>
                <a:ea typeface="Calibri" pitchFamily="34" charset="0"/>
                <a:cs typeface="Courier New" pitchFamily="49" charset="0"/>
              </a:rPr>
              <a:t> </a:t>
            </a:r>
            <a:r>
              <a:rPr lang="tr-TR" sz="2200" dirty="0" smtClean="0">
                <a:solidFill>
                  <a:srgbClr val="0000FF"/>
                </a:solidFill>
                <a:latin typeface="Courier New" pitchFamily="49" charset="0"/>
                <a:ea typeface="Calibri" pitchFamily="34" charset="0"/>
                <a:cs typeface="Courier New" pitchFamily="49" charset="0"/>
              </a:rPr>
              <a:t>TABLE</a:t>
            </a:r>
            <a:r>
              <a:rPr lang="tr-TR" sz="2200" dirty="0" smtClean="0">
                <a:latin typeface="Courier New" pitchFamily="49" charset="0"/>
                <a:ea typeface="Calibri" pitchFamily="34" charset="0"/>
                <a:cs typeface="Courier New" pitchFamily="49" charset="0"/>
              </a:rPr>
              <a:t> notlar </a:t>
            </a:r>
            <a:r>
              <a:rPr lang="tr-TR" sz="2200" dirty="0" smtClean="0">
                <a:solidFill>
                  <a:srgbClr val="0000FF"/>
                </a:solidFill>
                <a:latin typeface="Courier New" pitchFamily="49" charset="0"/>
                <a:ea typeface="Calibri" pitchFamily="34" charset="0"/>
                <a:cs typeface="Courier New" pitchFamily="49" charset="0"/>
              </a:rPr>
              <a:t>ADD</a:t>
            </a:r>
            <a:r>
              <a:rPr lang="tr-TR" sz="2200" dirty="0" smtClean="0">
                <a:latin typeface="Courier New" pitchFamily="49" charset="0"/>
                <a:ea typeface="Calibri" pitchFamily="34" charset="0"/>
                <a:cs typeface="Courier New" pitchFamily="49" charset="0"/>
              </a:rPr>
              <a:t> numara </a:t>
            </a:r>
            <a:r>
              <a:rPr lang="tr-TR" sz="2200" dirty="0" smtClean="0">
                <a:solidFill>
                  <a:srgbClr val="0000FF"/>
                </a:solidFill>
                <a:latin typeface="Courier New" pitchFamily="49" charset="0"/>
                <a:ea typeface="Calibri" pitchFamily="34" charset="0"/>
                <a:cs typeface="Courier New" pitchFamily="49" charset="0"/>
              </a:rPr>
              <a:t>CHAR</a:t>
            </a:r>
            <a:r>
              <a:rPr lang="tr-TR" sz="2200" dirty="0" smtClean="0">
                <a:solidFill>
                  <a:srgbClr val="808080"/>
                </a:solidFill>
                <a:latin typeface="Courier New" pitchFamily="49" charset="0"/>
                <a:ea typeface="Calibri" pitchFamily="34" charset="0"/>
                <a:cs typeface="Courier New" pitchFamily="49" charset="0"/>
              </a:rPr>
              <a:t>(</a:t>
            </a:r>
            <a:r>
              <a:rPr lang="tr-TR" sz="2200" dirty="0" smtClean="0">
                <a:latin typeface="Courier New" pitchFamily="49" charset="0"/>
                <a:ea typeface="Calibri" pitchFamily="34" charset="0"/>
                <a:cs typeface="Courier New" pitchFamily="49" charset="0"/>
              </a:rPr>
              <a:t>8</a:t>
            </a:r>
            <a:r>
              <a:rPr lang="tr-TR" sz="2200" dirty="0" smtClean="0">
                <a:solidFill>
                  <a:srgbClr val="808080"/>
                </a:solidFill>
                <a:latin typeface="Courier New" pitchFamily="49" charset="0"/>
                <a:ea typeface="Calibri" pitchFamily="34" charset="0"/>
                <a:cs typeface="Courier New" pitchFamily="49" charset="0"/>
              </a:rPr>
              <a:t>)</a:t>
            </a:r>
            <a:r>
              <a:rPr lang="tr-TR" sz="2200" dirty="0" smtClean="0">
                <a:latin typeface="Courier New" pitchFamily="49" charset="0"/>
                <a:ea typeface="Calibri" pitchFamily="34" charset="0"/>
                <a:cs typeface="Courier New" pitchFamily="49" charset="0"/>
              </a:rPr>
              <a:t>;</a:t>
            </a:r>
            <a:endParaRPr lang="tr-TR" sz="22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200" b="1" dirty="0" smtClean="0">
                <a:solidFill>
                  <a:srgbClr val="C00000"/>
                </a:solidFill>
                <a:latin typeface="Courier New" pitchFamily="49" charset="0"/>
                <a:ea typeface="Calibri" pitchFamily="34" charset="0"/>
                <a:cs typeface="Courier New" pitchFamily="49" charset="0"/>
              </a:rPr>
              <a:t>Bol-no	notu	 cins 	numara</a:t>
            </a:r>
            <a:endParaRPr lang="tr-TR" sz="2200" b="1" dirty="0" smtClean="0">
              <a:solidFill>
                <a:srgbClr val="C00000"/>
              </a:solidFill>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200" b="1" dirty="0" smtClean="0">
                <a:solidFill>
                  <a:srgbClr val="C00000"/>
                </a:solidFill>
                <a:latin typeface="Courier New" pitchFamily="49" charset="0"/>
                <a:ea typeface="Calibri" pitchFamily="34" charset="0"/>
                <a:cs typeface="Courier New" pitchFamily="49" charset="0"/>
              </a:rPr>
              <a:t>------	----  -----		-------</a:t>
            </a:r>
            <a:endParaRPr lang="tr-TR" sz="2200" b="1" dirty="0" smtClean="0">
              <a:solidFill>
                <a:srgbClr val="C00000"/>
              </a:solidFill>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200" dirty="0" smtClean="0">
                <a:latin typeface="Courier New" pitchFamily="49" charset="0"/>
                <a:ea typeface="Calibri" pitchFamily="34" charset="0"/>
                <a:cs typeface="Courier New" pitchFamily="49" charset="0"/>
              </a:rPr>
              <a:t>531		60	   1		NULL</a:t>
            </a:r>
            <a:endParaRPr lang="tr-TR" sz="22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200" dirty="0" smtClean="0">
                <a:latin typeface="Courier New" pitchFamily="49" charset="0"/>
                <a:ea typeface="Calibri" pitchFamily="34" charset="0"/>
                <a:cs typeface="Courier New" pitchFamily="49" charset="0"/>
              </a:rPr>
              <a:t>531		50	   1		NULL</a:t>
            </a:r>
            <a:endParaRPr lang="tr-TR" sz="22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200" dirty="0" smtClean="0">
                <a:latin typeface="Courier New" pitchFamily="49" charset="0"/>
                <a:ea typeface="Calibri" pitchFamily="34" charset="0"/>
                <a:cs typeface="Courier New" pitchFamily="49" charset="0"/>
              </a:rPr>
              <a:t>532		55	   0		NULL</a:t>
            </a:r>
            <a:endParaRPr lang="tr-TR" sz="22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200" dirty="0" smtClean="0">
                <a:latin typeface="Courier New" pitchFamily="49" charset="0"/>
                <a:ea typeface="Calibri" pitchFamily="34" charset="0"/>
                <a:cs typeface="Courier New" pitchFamily="49" charset="0"/>
              </a:rPr>
              <a:t>532		70	   1		NULL</a:t>
            </a:r>
            <a:endParaRPr lang="tr-TR" sz="22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200" dirty="0" smtClean="0">
                <a:latin typeface="Courier New" pitchFamily="49" charset="0"/>
                <a:ea typeface="Calibri" pitchFamily="34" charset="0"/>
                <a:cs typeface="Courier New" pitchFamily="49" charset="0"/>
              </a:rPr>
              <a:t>533		90	   0		NULL</a:t>
            </a:r>
            <a:endParaRPr lang="tr-TR" sz="22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200" dirty="0" smtClean="0">
                <a:latin typeface="Courier New" pitchFamily="49" charset="0"/>
                <a:ea typeface="Calibri" pitchFamily="34" charset="0"/>
                <a:cs typeface="Courier New" pitchFamily="49" charset="0"/>
              </a:rPr>
              <a:t>531		45	   0		NULL</a:t>
            </a:r>
            <a:endParaRPr lang="tr-TR" sz="22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200" dirty="0" smtClean="0">
                <a:latin typeface="Courier New" pitchFamily="49" charset="0"/>
                <a:ea typeface="Calibri" pitchFamily="34" charset="0"/>
                <a:cs typeface="Courier New" pitchFamily="49" charset="0"/>
              </a:rPr>
              <a:t>531		50	   1		NULL</a:t>
            </a:r>
            <a:endParaRPr lang="tr-TR" sz="22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200" dirty="0" smtClean="0">
                <a:latin typeface="Arial" pitchFamily="34" charset="0"/>
                <a:ea typeface="Calibri" pitchFamily="34" charset="0"/>
                <a:cs typeface="Arial" pitchFamily="34" charset="0"/>
              </a:rPr>
              <a:t>Değer Girmek İçin;</a:t>
            </a:r>
            <a:endParaRPr lang="tr-TR" sz="22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200" dirty="0" smtClean="0">
                <a:solidFill>
                  <a:srgbClr val="0000FF"/>
                </a:solidFill>
                <a:latin typeface="Courier New" pitchFamily="49" charset="0"/>
                <a:ea typeface="Calibri" pitchFamily="34" charset="0"/>
                <a:cs typeface="Courier New" pitchFamily="49" charset="0"/>
              </a:rPr>
              <a:t>UPDATE</a:t>
            </a:r>
            <a:r>
              <a:rPr lang="tr-TR" sz="2200" dirty="0" smtClean="0">
                <a:latin typeface="Courier New" pitchFamily="49" charset="0"/>
                <a:ea typeface="Calibri" pitchFamily="34" charset="0"/>
                <a:cs typeface="Courier New" pitchFamily="49" charset="0"/>
              </a:rPr>
              <a:t> notlar </a:t>
            </a:r>
            <a:r>
              <a:rPr lang="tr-TR" sz="2200" dirty="0" smtClean="0">
                <a:solidFill>
                  <a:srgbClr val="0000FF"/>
                </a:solidFill>
                <a:latin typeface="Courier New" pitchFamily="49" charset="0"/>
                <a:ea typeface="Calibri" pitchFamily="34" charset="0"/>
                <a:cs typeface="Courier New" pitchFamily="49" charset="0"/>
              </a:rPr>
              <a:t>SET</a:t>
            </a:r>
            <a:r>
              <a:rPr lang="tr-TR" sz="2200" dirty="0" smtClean="0">
                <a:latin typeface="Courier New" pitchFamily="49" charset="0"/>
                <a:ea typeface="Calibri" pitchFamily="34" charset="0"/>
                <a:cs typeface="Courier New" pitchFamily="49" charset="0"/>
              </a:rPr>
              <a:t> numara</a:t>
            </a:r>
            <a:r>
              <a:rPr lang="tr-TR" sz="2200" dirty="0" smtClean="0">
                <a:solidFill>
                  <a:srgbClr val="808080"/>
                </a:solidFill>
                <a:latin typeface="Courier New" pitchFamily="49" charset="0"/>
                <a:ea typeface="Calibri" pitchFamily="34" charset="0"/>
                <a:cs typeface="Courier New" pitchFamily="49" charset="0"/>
              </a:rPr>
              <a:t>=</a:t>
            </a:r>
            <a:r>
              <a:rPr lang="tr-TR" sz="2200" dirty="0" smtClean="0">
                <a:latin typeface="Courier New" pitchFamily="49" charset="0"/>
                <a:ea typeface="Calibri" pitchFamily="34" charset="0"/>
                <a:cs typeface="Courier New" pitchFamily="49" charset="0"/>
              </a:rPr>
              <a:t>1 </a:t>
            </a:r>
            <a:r>
              <a:rPr lang="tr-TR" sz="2200" dirty="0" smtClean="0">
                <a:solidFill>
                  <a:srgbClr val="0000FF"/>
                </a:solidFill>
                <a:latin typeface="Courier New" pitchFamily="49" charset="0"/>
                <a:ea typeface="Calibri" pitchFamily="34" charset="0"/>
                <a:cs typeface="Courier New" pitchFamily="49" charset="0"/>
              </a:rPr>
              <a:t>WHERE</a:t>
            </a:r>
            <a:r>
              <a:rPr lang="tr-TR" sz="2200" dirty="0" smtClean="0">
                <a:latin typeface="Courier New" pitchFamily="49" charset="0"/>
                <a:ea typeface="Calibri" pitchFamily="34" charset="0"/>
                <a:cs typeface="Courier New" pitchFamily="49" charset="0"/>
              </a:rPr>
              <a:t> notu</a:t>
            </a:r>
            <a:r>
              <a:rPr lang="tr-TR" sz="2200" dirty="0" smtClean="0">
                <a:solidFill>
                  <a:srgbClr val="808080"/>
                </a:solidFill>
                <a:latin typeface="Courier New" pitchFamily="49" charset="0"/>
                <a:ea typeface="Calibri" pitchFamily="34" charset="0"/>
                <a:cs typeface="Courier New" pitchFamily="49" charset="0"/>
              </a:rPr>
              <a:t>=</a:t>
            </a:r>
            <a:r>
              <a:rPr lang="tr-TR" sz="2200" dirty="0" smtClean="0">
                <a:latin typeface="Courier New" pitchFamily="49" charset="0"/>
                <a:ea typeface="Calibri" pitchFamily="34" charset="0"/>
                <a:cs typeface="Courier New" pitchFamily="49" charset="0"/>
              </a:rPr>
              <a:t>90 </a:t>
            </a:r>
            <a:r>
              <a:rPr lang="tr-TR" sz="2200" dirty="0" smtClean="0">
                <a:solidFill>
                  <a:srgbClr val="808080"/>
                </a:solidFill>
                <a:latin typeface="Courier New" pitchFamily="49" charset="0"/>
                <a:ea typeface="Calibri" pitchFamily="34" charset="0"/>
                <a:cs typeface="Courier New" pitchFamily="49" charset="0"/>
              </a:rPr>
              <a:t>AND</a:t>
            </a:r>
            <a:r>
              <a:rPr lang="tr-TR" sz="2200" dirty="0" smtClean="0">
                <a:latin typeface="Courier New" pitchFamily="49" charset="0"/>
                <a:ea typeface="Calibri" pitchFamily="34" charset="0"/>
                <a:cs typeface="Courier New" pitchFamily="49" charset="0"/>
              </a:rPr>
              <a:t> bol</a:t>
            </a:r>
            <a:r>
              <a:rPr lang="tr-TR" sz="2200" dirty="0" smtClean="0">
                <a:solidFill>
                  <a:srgbClr val="808080"/>
                </a:solidFill>
                <a:latin typeface="Courier New" pitchFamily="49" charset="0"/>
                <a:ea typeface="Calibri" pitchFamily="34" charset="0"/>
                <a:cs typeface="Courier New" pitchFamily="49" charset="0"/>
              </a:rPr>
              <a:t>-</a:t>
            </a:r>
            <a:r>
              <a:rPr lang="tr-TR" sz="2200" dirty="0" smtClean="0">
                <a:solidFill>
                  <a:srgbClr val="0000FF"/>
                </a:solidFill>
                <a:latin typeface="Courier New" pitchFamily="49" charset="0"/>
                <a:ea typeface="Calibri" pitchFamily="34" charset="0"/>
                <a:cs typeface="Courier New" pitchFamily="49" charset="0"/>
              </a:rPr>
              <a:t>no</a:t>
            </a:r>
            <a:r>
              <a:rPr lang="tr-TR" sz="2200" dirty="0" smtClean="0">
                <a:solidFill>
                  <a:srgbClr val="808080"/>
                </a:solidFill>
                <a:latin typeface="Courier New" pitchFamily="49" charset="0"/>
                <a:ea typeface="Calibri" pitchFamily="34" charset="0"/>
                <a:cs typeface="Courier New" pitchFamily="49" charset="0"/>
              </a:rPr>
              <a:t>=</a:t>
            </a:r>
            <a:r>
              <a:rPr lang="tr-TR" sz="2200" dirty="0" smtClean="0">
                <a:latin typeface="Courier New" pitchFamily="49" charset="0"/>
                <a:ea typeface="Calibri" pitchFamily="34" charset="0"/>
                <a:cs typeface="Courier New" pitchFamily="49" charset="0"/>
              </a:rPr>
              <a:t>533</a:t>
            </a:r>
            <a:r>
              <a:rPr lang="tr-TR" sz="2200" dirty="0" smtClean="0">
                <a:solidFill>
                  <a:srgbClr val="808080"/>
                </a:solidFill>
                <a:latin typeface="Courier New" pitchFamily="49" charset="0"/>
                <a:ea typeface="Calibri" pitchFamily="34" charset="0"/>
                <a:cs typeface="Courier New" pitchFamily="49" charset="0"/>
              </a:rPr>
              <a:t>;</a:t>
            </a:r>
            <a:endParaRPr lang="tr-TR" sz="2200" dirty="0"/>
          </a:p>
        </p:txBody>
      </p:sp>
      <p:sp>
        <p:nvSpPr>
          <p:cNvPr id="3075" name="Rectangle 3"/>
          <p:cNvSpPr>
            <a:spLocks noChangeArrowheads="1"/>
          </p:cNvSpPr>
          <p:nvPr/>
        </p:nvSpPr>
        <p:spPr bwMode="auto">
          <a:xfrm>
            <a:off x="0" y="10668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7" name="3 İçerik Yer Tutucusu"/>
          <p:cNvGraphicFramePr>
            <a:graphicFrameLocks/>
          </p:cNvGraphicFramePr>
          <p:nvPr/>
        </p:nvGraphicFramePr>
        <p:xfrm>
          <a:off x="1187624" y="764705"/>
          <a:ext cx="2808311" cy="2286508"/>
        </p:xfrm>
        <a:graphic>
          <a:graphicData uri="http://schemas.openxmlformats.org/drawingml/2006/table">
            <a:tbl>
              <a:tblPr firstRow="1">
                <a:tableStyleId>{3C2FFA5D-87B4-456A-9821-1D502468CF0F}</a:tableStyleId>
              </a:tblPr>
              <a:tblGrid>
                <a:gridCol w="913028"/>
                <a:gridCol w="733485"/>
                <a:gridCol w="1161798"/>
              </a:tblGrid>
              <a:tr h="286695">
                <a:tc>
                  <a:txBody>
                    <a:bodyPr/>
                    <a:lstStyle/>
                    <a:p>
                      <a:pPr algn="just">
                        <a:lnSpc>
                          <a:spcPct val="150000"/>
                        </a:lnSpc>
                        <a:spcBef>
                          <a:spcPts val="600"/>
                        </a:spcBef>
                        <a:spcAft>
                          <a:spcPts val="600"/>
                        </a:spcAft>
                      </a:pPr>
                      <a:r>
                        <a:rPr lang="tr-TR" sz="1600" b="1" dirty="0">
                          <a:effectLst>
                            <a:outerShdw blurRad="38100" dist="38100" dir="2700000" algn="tl">
                              <a:srgbClr val="000000">
                                <a:alpha val="43137"/>
                              </a:srgbClr>
                            </a:outerShdw>
                          </a:effectLst>
                        </a:rPr>
                        <a:t>Bol no</a:t>
                      </a:r>
                      <a:endParaRPr lang="tr-TR" sz="1800" b="1" dirty="0">
                        <a:effectLst>
                          <a:outerShdw blurRad="38100" dist="38100" dir="2700000" algn="tl">
                            <a:srgbClr val="000000">
                              <a:alpha val="43137"/>
                            </a:srgbClr>
                          </a:outerShdw>
                        </a:effectLst>
                        <a:latin typeface="Times New Roman"/>
                        <a:ea typeface="Calibri"/>
                        <a:cs typeface="Times New Roman"/>
                      </a:endParaRPr>
                    </a:p>
                  </a:txBody>
                  <a:tcPr marL="68580" marR="68580" marT="0" marB="0"/>
                </a:tc>
                <a:tc>
                  <a:txBody>
                    <a:bodyPr/>
                    <a:lstStyle/>
                    <a:p>
                      <a:pPr algn="just">
                        <a:lnSpc>
                          <a:spcPct val="150000"/>
                        </a:lnSpc>
                        <a:spcBef>
                          <a:spcPts val="600"/>
                        </a:spcBef>
                        <a:spcAft>
                          <a:spcPts val="600"/>
                        </a:spcAft>
                      </a:pPr>
                      <a:r>
                        <a:rPr lang="tr-TR" sz="1600" b="1">
                          <a:effectLst>
                            <a:outerShdw blurRad="38100" dist="38100" dir="2700000" algn="tl">
                              <a:srgbClr val="000000">
                                <a:alpha val="43137"/>
                              </a:srgbClr>
                            </a:outerShdw>
                          </a:effectLst>
                        </a:rPr>
                        <a:t>Notu</a:t>
                      </a:r>
                      <a:endParaRPr lang="tr-TR" sz="1800" b="1">
                        <a:effectLst>
                          <a:outerShdw blurRad="38100" dist="38100" dir="2700000" algn="tl">
                            <a:srgbClr val="000000">
                              <a:alpha val="43137"/>
                            </a:srgbClr>
                          </a:outerShdw>
                        </a:effectLst>
                        <a:latin typeface="Times New Roman"/>
                        <a:ea typeface="Calibri"/>
                        <a:cs typeface="Times New Roman"/>
                      </a:endParaRPr>
                    </a:p>
                  </a:txBody>
                  <a:tcPr marL="68580" marR="68580" marT="0" marB="0"/>
                </a:tc>
                <a:tc>
                  <a:txBody>
                    <a:bodyPr/>
                    <a:lstStyle/>
                    <a:p>
                      <a:pPr algn="just">
                        <a:lnSpc>
                          <a:spcPct val="150000"/>
                        </a:lnSpc>
                        <a:spcBef>
                          <a:spcPts val="600"/>
                        </a:spcBef>
                        <a:spcAft>
                          <a:spcPts val="600"/>
                        </a:spcAft>
                      </a:pPr>
                      <a:r>
                        <a:rPr lang="tr-TR" sz="1600" b="1" dirty="0">
                          <a:effectLst>
                            <a:outerShdw blurRad="38100" dist="38100" dir="2700000" algn="tl">
                              <a:srgbClr val="000000">
                                <a:alpha val="43137"/>
                              </a:srgbClr>
                            </a:outerShdw>
                          </a:effectLst>
                        </a:rPr>
                        <a:t>Cinsiyeti</a:t>
                      </a:r>
                      <a:endParaRPr lang="tr-TR" sz="1800" b="1" dirty="0">
                        <a:effectLst>
                          <a:outerShdw blurRad="38100" dist="38100" dir="2700000" algn="tl">
                            <a:srgbClr val="000000">
                              <a:alpha val="43137"/>
                            </a:srgbClr>
                          </a:outerShdw>
                        </a:effectLst>
                        <a:latin typeface="Times New Roman"/>
                        <a:ea typeface="Calibri"/>
                        <a:cs typeface="Times New Roman"/>
                      </a:endParaRPr>
                    </a:p>
                  </a:txBody>
                  <a:tcPr marL="68580" marR="68580" marT="0" marB="0"/>
                </a:tc>
              </a:tr>
              <a:tr h="247075">
                <a:tc>
                  <a:txBody>
                    <a:bodyPr/>
                    <a:lstStyle/>
                    <a:p>
                      <a:pPr algn="ctr">
                        <a:lnSpc>
                          <a:spcPct val="150000"/>
                        </a:lnSpc>
                        <a:spcBef>
                          <a:spcPts val="600"/>
                        </a:spcBef>
                        <a:spcAft>
                          <a:spcPts val="600"/>
                        </a:spcAft>
                      </a:pPr>
                      <a:r>
                        <a:rPr lang="tr-TR" sz="1400" b="1"/>
                        <a:t>531</a:t>
                      </a:r>
                      <a:endParaRPr lang="tr-TR" sz="1600" b="1">
                        <a:latin typeface="Times New Roman"/>
                        <a:ea typeface="Calibri"/>
                        <a:cs typeface="Times New Roman"/>
                      </a:endParaRPr>
                    </a:p>
                  </a:txBody>
                  <a:tcPr marL="68580" marR="68580" marT="0" marB="0"/>
                </a:tc>
                <a:tc>
                  <a:txBody>
                    <a:bodyPr/>
                    <a:lstStyle/>
                    <a:p>
                      <a:pPr algn="ctr">
                        <a:lnSpc>
                          <a:spcPct val="150000"/>
                        </a:lnSpc>
                        <a:spcBef>
                          <a:spcPts val="600"/>
                        </a:spcBef>
                        <a:spcAft>
                          <a:spcPts val="600"/>
                        </a:spcAft>
                      </a:pPr>
                      <a:r>
                        <a:rPr lang="tr-TR" sz="1400" b="1"/>
                        <a:t>60</a:t>
                      </a:r>
                      <a:endParaRPr lang="tr-TR" sz="1600" b="1">
                        <a:latin typeface="Times New Roman"/>
                        <a:ea typeface="Calibri"/>
                        <a:cs typeface="Times New Roman"/>
                      </a:endParaRPr>
                    </a:p>
                  </a:txBody>
                  <a:tcPr marL="68580" marR="68580" marT="0" marB="0"/>
                </a:tc>
                <a:tc>
                  <a:txBody>
                    <a:bodyPr/>
                    <a:lstStyle/>
                    <a:p>
                      <a:pPr algn="ctr">
                        <a:lnSpc>
                          <a:spcPct val="150000"/>
                        </a:lnSpc>
                        <a:spcBef>
                          <a:spcPts val="600"/>
                        </a:spcBef>
                        <a:spcAft>
                          <a:spcPts val="600"/>
                        </a:spcAft>
                      </a:pPr>
                      <a:r>
                        <a:rPr lang="tr-TR" sz="1400" b="1"/>
                        <a:t>1</a:t>
                      </a:r>
                      <a:endParaRPr lang="tr-TR" sz="1600" b="1">
                        <a:latin typeface="Times New Roman"/>
                        <a:ea typeface="Calibri"/>
                        <a:cs typeface="Times New Roman"/>
                      </a:endParaRPr>
                    </a:p>
                  </a:txBody>
                  <a:tcPr marL="68580" marR="68580" marT="0" marB="0"/>
                </a:tc>
              </a:tr>
              <a:tr h="247075">
                <a:tc>
                  <a:txBody>
                    <a:bodyPr/>
                    <a:lstStyle/>
                    <a:p>
                      <a:pPr algn="ctr">
                        <a:lnSpc>
                          <a:spcPct val="150000"/>
                        </a:lnSpc>
                        <a:spcBef>
                          <a:spcPts val="600"/>
                        </a:spcBef>
                        <a:spcAft>
                          <a:spcPts val="600"/>
                        </a:spcAft>
                      </a:pPr>
                      <a:r>
                        <a:rPr lang="tr-TR" sz="1400" b="1"/>
                        <a:t>531</a:t>
                      </a:r>
                      <a:endParaRPr lang="tr-TR" sz="1600" b="1">
                        <a:latin typeface="Times New Roman"/>
                        <a:ea typeface="Calibri"/>
                        <a:cs typeface="Times New Roman"/>
                      </a:endParaRPr>
                    </a:p>
                  </a:txBody>
                  <a:tcPr marL="68580" marR="68580" marT="0" marB="0"/>
                </a:tc>
                <a:tc>
                  <a:txBody>
                    <a:bodyPr/>
                    <a:lstStyle/>
                    <a:p>
                      <a:pPr algn="ctr">
                        <a:lnSpc>
                          <a:spcPct val="150000"/>
                        </a:lnSpc>
                        <a:spcBef>
                          <a:spcPts val="600"/>
                        </a:spcBef>
                        <a:spcAft>
                          <a:spcPts val="600"/>
                        </a:spcAft>
                      </a:pPr>
                      <a:r>
                        <a:rPr lang="tr-TR" sz="1400" b="1"/>
                        <a:t>50</a:t>
                      </a:r>
                      <a:endParaRPr lang="tr-TR" sz="1600" b="1">
                        <a:latin typeface="Times New Roman"/>
                        <a:ea typeface="Calibri"/>
                        <a:cs typeface="Times New Roman"/>
                      </a:endParaRPr>
                    </a:p>
                  </a:txBody>
                  <a:tcPr marL="68580" marR="68580" marT="0" marB="0"/>
                </a:tc>
                <a:tc>
                  <a:txBody>
                    <a:bodyPr/>
                    <a:lstStyle/>
                    <a:p>
                      <a:pPr algn="ctr">
                        <a:lnSpc>
                          <a:spcPct val="150000"/>
                        </a:lnSpc>
                        <a:spcBef>
                          <a:spcPts val="600"/>
                        </a:spcBef>
                        <a:spcAft>
                          <a:spcPts val="600"/>
                        </a:spcAft>
                      </a:pPr>
                      <a:r>
                        <a:rPr lang="tr-TR" sz="1400" b="1"/>
                        <a:t>1</a:t>
                      </a:r>
                      <a:endParaRPr lang="tr-TR" sz="1600" b="1">
                        <a:latin typeface="Times New Roman"/>
                        <a:ea typeface="Calibri"/>
                        <a:cs typeface="Times New Roman"/>
                      </a:endParaRPr>
                    </a:p>
                  </a:txBody>
                  <a:tcPr marL="68580" marR="68580" marT="0" marB="0"/>
                </a:tc>
              </a:tr>
              <a:tr h="247075">
                <a:tc>
                  <a:txBody>
                    <a:bodyPr/>
                    <a:lstStyle/>
                    <a:p>
                      <a:pPr algn="ctr">
                        <a:lnSpc>
                          <a:spcPct val="150000"/>
                        </a:lnSpc>
                        <a:spcBef>
                          <a:spcPts val="600"/>
                        </a:spcBef>
                        <a:spcAft>
                          <a:spcPts val="600"/>
                        </a:spcAft>
                      </a:pPr>
                      <a:r>
                        <a:rPr lang="tr-TR" sz="1400" b="1"/>
                        <a:t>532</a:t>
                      </a:r>
                      <a:endParaRPr lang="tr-TR" sz="1600" b="1">
                        <a:latin typeface="Times New Roman"/>
                        <a:ea typeface="Calibri"/>
                        <a:cs typeface="Times New Roman"/>
                      </a:endParaRPr>
                    </a:p>
                  </a:txBody>
                  <a:tcPr marL="68580" marR="68580" marT="0" marB="0"/>
                </a:tc>
                <a:tc>
                  <a:txBody>
                    <a:bodyPr/>
                    <a:lstStyle/>
                    <a:p>
                      <a:pPr algn="ctr">
                        <a:lnSpc>
                          <a:spcPct val="150000"/>
                        </a:lnSpc>
                        <a:spcBef>
                          <a:spcPts val="600"/>
                        </a:spcBef>
                        <a:spcAft>
                          <a:spcPts val="600"/>
                        </a:spcAft>
                      </a:pPr>
                      <a:r>
                        <a:rPr lang="tr-TR" sz="1400" b="1"/>
                        <a:t>55</a:t>
                      </a:r>
                      <a:endParaRPr lang="tr-TR" sz="1600" b="1">
                        <a:latin typeface="Times New Roman"/>
                        <a:ea typeface="Calibri"/>
                        <a:cs typeface="Times New Roman"/>
                      </a:endParaRPr>
                    </a:p>
                  </a:txBody>
                  <a:tcPr marL="68580" marR="68580" marT="0" marB="0"/>
                </a:tc>
                <a:tc>
                  <a:txBody>
                    <a:bodyPr/>
                    <a:lstStyle/>
                    <a:p>
                      <a:pPr algn="ctr">
                        <a:lnSpc>
                          <a:spcPct val="150000"/>
                        </a:lnSpc>
                        <a:spcBef>
                          <a:spcPts val="600"/>
                        </a:spcBef>
                        <a:spcAft>
                          <a:spcPts val="600"/>
                        </a:spcAft>
                      </a:pPr>
                      <a:r>
                        <a:rPr lang="tr-TR" sz="1400" b="1"/>
                        <a:t>0</a:t>
                      </a:r>
                      <a:endParaRPr lang="tr-TR" sz="1600" b="1">
                        <a:latin typeface="Times New Roman"/>
                        <a:ea typeface="Calibri"/>
                        <a:cs typeface="Times New Roman"/>
                      </a:endParaRPr>
                    </a:p>
                  </a:txBody>
                  <a:tcPr marL="68580" marR="68580" marT="0" marB="0"/>
                </a:tc>
              </a:tr>
              <a:tr h="247075">
                <a:tc>
                  <a:txBody>
                    <a:bodyPr/>
                    <a:lstStyle/>
                    <a:p>
                      <a:pPr algn="ctr">
                        <a:lnSpc>
                          <a:spcPct val="150000"/>
                        </a:lnSpc>
                        <a:spcBef>
                          <a:spcPts val="600"/>
                        </a:spcBef>
                        <a:spcAft>
                          <a:spcPts val="600"/>
                        </a:spcAft>
                      </a:pPr>
                      <a:r>
                        <a:rPr lang="tr-TR" sz="1400" b="1"/>
                        <a:t>532</a:t>
                      </a:r>
                      <a:endParaRPr lang="tr-TR" sz="1600" b="1">
                        <a:latin typeface="Times New Roman"/>
                        <a:ea typeface="Calibri"/>
                        <a:cs typeface="Times New Roman"/>
                      </a:endParaRPr>
                    </a:p>
                  </a:txBody>
                  <a:tcPr marL="68580" marR="68580" marT="0" marB="0"/>
                </a:tc>
                <a:tc>
                  <a:txBody>
                    <a:bodyPr/>
                    <a:lstStyle/>
                    <a:p>
                      <a:pPr algn="ctr">
                        <a:lnSpc>
                          <a:spcPct val="150000"/>
                        </a:lnSpc>
                        <a:spcBef>
                          <a:spcPts val="600"/>
                        </a:spcBef>
                        <a:spcAft>
                          <a:spcPts val="600"/>
                        </a:spcAft>
                      </a:pPr>
                      <a:r>
                        <a:rPr lang="tr-TR" sz="1400" b="1"/>
                        <a:t>70</a:t>
                      </a:r>
                      <a:endParaRPr lang="tr-TR" sz="1600" b="1">
                        <a:latin typeface="Times New Roman"/>
                        <a:ea typeface="Calibri"/>
                        <a:cs typeface="Times New Roman"/>
                      </a:endParaRPr>
                    </a:p>
                  </a:txBody>
                  <a:tcPr marL="68580" marR="68580" marT="0" marB="0"/>
                </a:tc>
                <a:tc>
                  <a:txBody>
                    <a:bodyPr/>
                    <a:lstStyle/>
                    <a:p>
                      <a:pPr algn="ctr">
                        <a:lnSpc>
                          <a:spcPct val="150000"/>
                        </a:lnSpc>
                        <a:spcBef>
                          <a:spcPts val="600"/>
                        </a:spcBef>
                        <a:spcAft>
                          <a:spcPts val="600"/>
                        </a:spcAft>
                      </a:pPr>
                      <a:r>
                        <a:rPr lang="tr-TR" sz="1400" b="1"/>
                        <a:t>1</a:t>
                      </a:r>
                      <a:endParaRPr lang="tr-TR" sz="1600" b="1">
                        <a:latin typeface="Times New Roman"/>
                        <a:ea typeface="Calibri"/>
                        <a:cs typeface="Times New Roman"/>
                      </a:endParaRPr>
                    </a:p>
                  </a:txBody>
                  <a:tcPr marL="68580" marR="68580" marT="0" marB="0"/>
                </a:tc>
              </a:tr>
              <a:tr h="247075">
                <a:tc>
                  <a:txBody>
                    <a:bodyPr/>
                    <a:lstStyle/>
                    <a:p>
                      <a:pPr algn="ctr">
                        <a:lnSpc>
                          <a:spcPct val="150000"/>
                        </a:lnSpc>
                        <a:spcBef>
                          <a:spcPts val="600"/>
                        </a:spcBef>
                        <a:spcAft>
                          <a:spcPts val="600"/>
                        </a:spcAft>
                      </a:pPr>
                      <a:r>
                        <a:rPr lang="tr-TR" sz="1400" b="1"/>
                        <a:t>533</a:t>
                      </a:r>
                      <a:endParaRPr lang="tr-TR" sz="1600" b="1">
                        <a:latin typeface="Times New Roman"/>
                        <a:ea typeface="Calibri"/>
                        <a:cs typeface="Times New Roman"/>
                      </a:endParaRPr>
                    </a:p>
                  </a:txBody>
                  <a:tcPr marL="68580" marR="68580" marT="0" marB="0"/>
                </a:tc>
                <a:tc>
                  <a:txBody>
                    <a:bodyPr/>
                    <a:lstStyle/>
                    <a:p>
                      <a:pPr algn="ctr">
                        <a:lnSpc>
                          <a:spcPct val="150000"/>
                        </a:lnSpc>
                        <a:spcBef>
                          <a:spcPts val="600"/>
                        </a:spcBef>
                        <a:spcAft>
                          <a:spcPts val="600"/>
                        </a:spcAft>
                      </a:pPr>
                      <a:r>
                        <a:rPr lang="tr-TR" sz="1400" b="1"/>
                        <a:t>90</a:t>
                      </a:r>
                      <a:endParaRPr lang="tr-TR" sz="1600" b="1">
                        <a:latin typeface="Times New Roman"/>
                        <a:ea typeface="Calibri"/>
                        <a:cs typeface="Times New Roman"/>
                      </a:endParaRPr>
                    </a:p>
                  </a:txBody>
                  <a:tcPr marL="68580" marR="68580" marT="0" marB="0"/>
                </a:tc>
                <a:tc>
                  <a:txBody>
                    <a:bodyPr/>
                    <a:lstStyle/>
                    <a:p>
                      <a:pPr algn="ctr">
                        <a:lnSpc>
                          <a:spcPct val="150000"/>
                        </a:lnSpc>
                        <a:spcBef>
                          <a:spcPts val="600"/>
                        </a:spcBef>
                        <a:spcAft>
                          <a:spcPts val="600"/>
                        </a:spcAft>
                      </a:pPr>
                      <a:r>
                        <a:rPr lang="tr-TR" sz="1400" b="1" dirty="0"/>
                        <a:t>0</a:t>
                      </a:r>
                      <a:endParaRPr lang="tr-TR" sz="1600" b="1" dirty="0">
                        <a:latin typeface="Times New Roman"/>
                        <a:ea typeface="Calibri"/>
                        <a:cs typeface="Times New Roman"/>
                      </a:endParaRPr>
                    </a:p>
                  </a:txBody>
                  <a:tcPr marL="68580" marR="68580" marT="0" marB="0"/>
                </a:tc>
              </a:tr>
              <a:tr h="247075">
                <a:tc>
                  <a:txBody>
                    <a:bodyPr/>
                    <a:lstStyle/>
                    <a:p>
                      <a:pPr algn="ctr">
                        <a:lnSpc>
                          <a:spcPct val="150000"/>
                        </a:lnSpc>
                        <a:spcBef>
                          <a:spcPts val="600"/>
                        </a:spcBef>
                        <a:spcAft>
                          <a:spcPts val="600"/>
                        </a:spcAft>
                      </a:pPr>
                      <a:r>
                        <a:rPr lang="tr-TR" sz="1400" b="1"/>
                        <a:t>531</a:t>
                      </a:r>
                      <a:endParaRPr lang="tr-TR" sz="1600" b="1">
                        <a:latin typeface="Times New Roman"/>
                        <a:ea typeface="Calibri"/>
                        <a:cs typeface="Times New Roman"/>
                      </a:endParaRPr>
                    </a:p>
                  </a:txBody>
                  <a:tcPr marL="68580" marR="68580" marT="0" marB="0"/>
                </a:tc>
                <a:tc>
                  <a:txBody>
                    <a:bodyPr/>
                    <a:lstStyle/>
                    <a:p>
                      <a:pPr algn="ctr">
                        <a:lnSpc>
                          <a:spcPct val="150000"/>
                        </a:lnSpc>
                        <a:spcBef>
                          <a:spcPts val="600"/>
                        </a:spcBef>
                        <a:spcAft>
                          <a:spcPts val="600"/>
                        </a:spcAft>
                      </a:pPr>
                      <a:r>
                        <a:rPr lang="tr-TR" sz="1400" b="1"/>
                        <a:t>45</a:t>
                      </a:r>
                      <a:endParaRPr lang="tr-TR" sz="1600" b="1">
                        <a:latin typeface="Times New Roman"/>
                        <a:ea typeface="Calibri"/>
                        <a:cs typeface="Times New Roman"/>
                      </a:endParaRPr>
                    </a:p>
                  </a:txBody>
                  <a:tcPr marL="68580" marR="68580" marT="0" marB="0"/>
                </a:tc>
                <a:tc>
                  <a:txBody>
                    <a:bodyPr/>
                    <a:lstStyle/>
                    <a:p>
                      <a:pPr algn="ctr">
                        <a:lnSpc>
                          <a:spcPct val="150000"/>
                        </a:lnSpc>
                        <a:spcBef>
                          <a:spcPts val="600"/>
                        </a:spcBef>
                        <a:spcAft>
                          <a:spcPts val="600"/>
                        </a:spcAft>
                      </a:pPr>
                      <a:r>
                        <a:rPr lang="tr-TR" sz="1400" b="1"/>
                        <a:t>0</a:t>
                      </a:r>
                      <a:endParaRPr lang="tr-TR" sz="1600" b="1">
                        <a:latin typeface="Times New Roman"/>
                        <a:ea typeface="Calibri"/>
                        <a:cs typeface="Times New Roman"/>
                      </a:endParaRPr>
                    </a:p>
                  </a:txBody>
                  <a:tcPr marL="68580" marR="68580" marT="0" marB="0"/>
                </a:tc>
              </a:tr>
              <a:tr h="247075">
                <a:tc>
                  <a:txBody>
                    <a:bodyPr/>
                    <a:lstStyle/>
                    <a:p>
                      <a:pPr algn="ctr">
                        <a:lnSpc>
                          <a:spcPct val="150000"/>
                        </a:lnSpc>
                        <a:spcBef>
                          <a:spcPts val="600"/>
                        </a:spcBef>
                        <a:spcAft>
                          <a:spcPts val="600"/>
                        </a:spcAft>
                      </a:pPr>
                      <a:r>
                        <a:rPr lang="tr-TR" sz="1400" b="1"/>
                        <a:t>531</a:t>
                      </a:r>
                      <a:endParaRPr lang="tr-TR" sz="1600" b="1">
                        <a:latin typeface="Times New Roman"/>
                        <a:ea typeface="Calibri"/>
                        <a:cs typeface="Times New Roman"/>
                      </a:endParaRPr>
                    </a:p>
                  </a:txBody>
                  <a:tcPr marL="68580" marR="68580" marT="0" marB="0"/>
                </a:tc>
                <a:tc>
                  <a:txBody>
                    <a:bodyPr/>
                    <a:lstStyle/>
                    <a:p>
                      <a:pPr algn="ctr">
                        <a:lnSpc>
                          <a:spcPct val="150000"/>
                        </a:lnSpc>
                        <a:spcBef>
                          <a:spcPts val="600"/>
                        </a:spcBef>
                        <a:spcAft>
                          <a:spcPts val="600"/>
                        </a:spcAft>
                      </a:pPr>
                      <a:r>
                        <a:rPr lang="tr-TR" sz="1400" b="1"/>
                        <a:t>50</a:t>
                      </a:r>
                      <a:endParaRPr lang="tr-TR" sz="1600" b="1">
                        <a:latin typeface="Times New Roman"/>
                        <a:ea typeface="Calibri"/>
                        <a:cs typeface="Times New Roman"/>
                      </a:endParaRPr>
                    </a:p>
                  </a:txBody>
                  <a:tcPr marL="68580" marR="68580" marT="0" marB="0"/>
                </a:tc>
                <a:tc>
                  <a:txBody>
                    <a:bodyPr/>
                    <a:lstStyle/>
                    <a:p>
                      <a:pPr algn="ctr">
                        <a:lnSpc>
                          <a:spcPct val="150000"/>
                        </a:lnSpc>
                        <a:spcBef>
                          <a:spcPts val="600"/>
                        </a:spcBef>
                        <a:spcAft>
                          <a:spcPts val="600"/>
                        </a:spcAft>
                      </a:pPr>
                      <a:r>
                        <a:rPr lang="tr-TR" sz="1400" b="1" dirty="0"/>
                        <a:t>1</a:t>
                      </a:r>
                      <a:endParaRPr lang="tr-TR" sz="1600" b="1" dirty="0">
                        <a:latin typeface="Times New Roman"/>
                        <a:ea typeface="Calibri"/>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0" y="260648"/>
            <a:ext cx="9144000" cy="1008112"/>
          </a:xfrm>
        </p:spPr>
        <p:txBody>
          <a:bodyPr>
            <a:noAutofit/>
          </a:bodyPr>
          <a:lstStyle/>
          <a:p>
            <a:pPr lvl="0"/>
            <a:r>
              <a:rPr lang="tr-TR" sz="3200" dirty="0" smtClean="0">
                <a:latin typeface="Times New Roman" pitchFamily="18" charset="0"/>
                <a:ea typeface="Times New Roman" pitchFamily="18" charset="0"/>
                <a:cs typeface="Times New Roman" pitchFamily="18" charset="0"/>
              </a:rPr>
              <a:t>6.8.4.2. Mevcut Alan Üzerinde Değişiklik Yapmak</a:t>
            </a:r>
            <a:r>
              <a:rPr lang="tr-TR" sz="3200" dirty="0" smtClean="0">
                <a:latin typeface="Arial" pitchFamily="34" charset="0"/>
                <a:ea typeface="Times New Roman" pitchFamily="18" charset="0"/>
                <a:cs typeface="Times New Roman" pitchFamily="18" charset="0"/>
              </a:rPr>
              <a:t/>
            </a:r>
            <a:br>
              <a:rPr lang="tr-TR" sz="3200" dirty="0" smtClean="0">
                <a:latin typeface="Arial" pitchFamily="34" charset="0"/>
                <a:ea typeface="Times New Roman" pitchFamily="18" charset="0"/>
                <a:cs typeface="Times New Roman" pitchFamily="18" charset="0"/>
              </a:rPr>
            </a:br>
            <a:endParaRPr lang="tr-TR" sz="3200" dirty="0"/>
          </a:p>
        </p:txBody>
      </p:sp>
      <p:sp>
        <p:nvSpPr>
          <p:cNvPr id="3" name="2 İçerik Yer Tutucusu"/>
          <p:cNvSpPr>
            <a:spLocks noGrp="1"/>
          </p:cNvSpPr>
          <p:nvPr>
            <p:ph idx="1"/>
          </p:nvPr>
        </p:nvSpPr>
        <p:spPr>
          <a:xfrm>
            <a:off x="467544" y="908720"/>
            <a:ext cx="8183880" cy="5328592"/>
          </a:xfrm>
        </p:spPr>
        <p:style>
          <a:lnRef idx="1">
            <a:schemeClr val="dk1"/>
          </a:lnRef>
          <a:fillRef idx="2">
            <a:schemeClr val="dk1"/>
          </a:fillRef>
          <a:effectRef idx="1">
            <a:schemeClr val="dk1"/>
          </a:effectRef>
          <a:fontRef idx="minor">
            <a:schemeClr val="dk1"/>
          </a:fontRef>
        </p:style>
        <p:txBody>
          <a:bodyPr>
            <a:noAutofit/>
          </a:bodyPr>
          <a:lstStyle/>
          <a:p>
            <a:pPr marL="0" lvl="0" indent="449263" eaLnBrk="0" fontAlgn="base" hangingPunct="0">
              <a:spcBef>
                <a:spcPct val="0"/>
              </a:spcBef>
              <a:spcAft>
                <a:spcPct val="0"/>
              </a:spcAft>
              <a:buClrTx/>
              <a:buSzTx/>
              <a:buNone/>
            </a:pPr>
            <a:r>
              <a:rPr lang="tr-TR" sz="2400" dirty="0" smtClean="0">
                <a:latin typeface="Arial" pitchFamily="34" charset="0"/>
                <a:ea typeface="Calibri" pitchFamily="34" charset="0"/>
                <a:cs typeface="Arial" pitchFamily="34" charset="0"/>
              </a:rPr>
              <a:t>Mevcut bir kolon üzerinde değişiklik yapma, değişken uzunluklu bir veri tipine sahip olan kolonun genişliğini arttırma ile sınırlıdır. Bu anlamda, kolon genişliğini azaltma ya da veri tipini değiştirme mümkündür. Bu işlem için </a:t>
            </a:r>
            <a:r>
              <a:rPr lang="tr-TR" sz="2400" u="sng" dirty="0" smtClean="0">
                <a:latin typeface="Arial" pitchFamily="34" charset="0"/>
                <a:ea typeface="Calibri" pitchFamily="34" charset="0"/>
                <a:cs typeface="Arial" pitchFamily="34" charset="0"/>
              </a:rPr>
              <a:t>ALTER TABLE</a:t>
            </a:r>
            <a:r>
              <a:rPr lang="tr-TR" sz="2400" dirty="0" smtClean="0">
                <a:latin typeface="Arial" pitchFamily="34" charset="0"/>
                <a:ea typeface="Calibri" pitchFamily="34" charset="0"/>
                <a:cs typeface="Arial" pitchFamily="34" charset="0"/>
              </a:rPr>
              <a:t> komutuna </a:t>
            </a:r>
            <a:r>
              <a:rPr lang="tr-TR" sz="2400" u="sng" dirty="0" smtClean="0">
                <a:latin typeface="Arial" pitchFamily="34" charset="0"/>
                <a:ea typeface="Calibri" pitchFamily="34" charset="0"/>
                <a:cs typeface="Arial" pitchFamily="34" charset="0"/>
              </a:rPr>
              <a:t>MODIFY</a:t>
            </a:r>
            <a:r>
              <a:rPr lang="tr-TR" sz="2400" dirty="0" smtClean="0">
                <a:latin typeface="Arial" pitchFamily="34" charset="0"/>
                <a:ea typeface="Calibri" pitchFamily="34" charset="0"/>
                <a:cs typeface="Arial" pitchFamily="34" charset="0"/>
              </a:rPr>
              <a:t> deyiminin eklenmesi ile gerçekleştirilir.</a:t>
            </a:r>
          </a:p>
          <a:p>
            <a:pPr marL="0" lvl="0" indent="449263" eaLnBrk="0" fontAlgn="base" hangingPunct="0">
              <a:spcBef>
                <a:spcPct val="0"/>
              </a:spcBef>
              <a:spcAft>
                <a:spcPct val="0"/>
              </a:spcAft>
              <a:buClrTx/>
              <a:buSzTx/>
              <a:buNone/>
            </a:pPr>
            <a:r>
              <a:rPr lang="tr-TR" sz="2400" b="1" dirty="0" smtClean="0">
                <a:latin typeface="Arial" pitchFamily="34" charset="0"/>
                <a:ea typeface="Calibri" pitchFamily="34" charset="0"/>
                <a:cs typeface="Arial" pitchFamily="34" charset="0"/>
              </a:rPr>
              <a:t> </a:t>
            </a:r>
            <a:r>
              <a:rPr lang="tr-TR" sz="2400" b="1" dirty="0" smtClean="0">
                <a:solidFill>
                  <a:srgbClr val="C00000"/>
                </a:solidFill>
                <a:latin typeface="Arial" pitchFamily="34" charset="0"/>
                <a:ea typeface="Calibri" pitchFamily="34" charset="0"/>
                <a:cs typeface="Arial" pitchFamily="34" charset="0"/>
              </a:rPr>
              <a:t>	Örnek: </a:t>
            </a:r>
            <a:r>
              <a:rPr lang="tr-TR" sz="2400" dirty="0" smtClean="0">
                <a:solidFill>
                  <a:srgbClr val="0000FF"/>
                </a:solidFill>
                <a:latin typeface="Arial" pitchFamily="34" charset="0"/>
                <a:ea typeface="Calibri" pitchFamily="34" charset="0"/>
                <a:cs typeface="Arial" pitchFamily="34" charset="0"/>
              </a:rPr>
              <a:t>ALTER</a:t>
            </a:r>
            <a:r>
              <a:rPr lang="tr-TR" sz="2400" dirty="0" smtClean="0">
                <a:latin typeface="Arial" pitchFamily="34" charset="0"/>
                <a:ea typeface="Calibri" pitchFamily="34" charset="0"/>
                <a:cs typeface="Arial" pitchFamily="34" charset="0"/>
              </a:rPr>
              <a:t> </a:t>
            </a:r>
            <a:r>
              <a:rPr lang="tr-TR" sz="2400" dirty="0" smtClean="0">
                <a:solidFill>
                  <a:srgbClr val="0000FF"/>
                </a:solidFill>
                <a:latin typeface="Arial" pitchFamily="34" charset="0"/>
                <a:ea typeface="Calibri" pitchFamily="34" charset="0"/>
                <a:cs typeface="Arial" pitchFamily="34" charset="0"/>
              </a:rPr>
              <a:t>TABLE</a:t>
            </a:r>
            <a:r>
              <a:rPr lang="tr-TR" sz="2400" dirty="0" smtClean="0">
                <a:latin typeface="Arial" pitchFamily="34" charset="0"/>
                <a:ea typeface="Calibri" pitchFamily="34" charset="0"/>
                <a:cs typeface="Arial" pitchFamily="34" charset="0"/>
              </a:rPr>
              <a:t> </a:t>
            </a:r>
            <a:r>
              <a:rPr lang="tr-TR" sz="2400" dirty="0" err="1" smtClean="0">
                <a:latin typeface="Arial" pitchFamily="34" charset="0"/>
                <a:ea typeface="Calibri" pitchFamily="34" charset="0"/>
                <a:cs typeface="Arial" pitchFamily="34" charset="0"/>
              </a:rPr>
              <a:t>ogrenci</a:t>
            </a:r>
            <a:r>
              <a:rPr lang="tr-TR" sz="2400" dirty="0" smtClean="0">
                <a:latin typeface="Arial" pitchFamily="34" charset="0"/>
                <a:ea typeface="Calibri" pitchFamily="34" charset="0"/>
                <a:cs typeface="Arial" pitchFamily="34" charset="0"/>
              </a:rPr>
              <a:t> </a:t>
            </a:r>
            <a:r>
              <a:rPr lang="tr-TR" sz="2400" dirty="0" smtClean="0">
                <a:solidFill>
                  <a:srgbClr val="0000FF"/>
                </a:solidFill>
                <a:latin typeface="Arial" pitchFamily="34" charset="0"/>
                <a:ea typeface="Calibri" pitchFamily="34" charset="0"/>
                <a:cs typeface="Arial" pitchFamily="34" charset="0"/>
              </a:rPr>
              <a:t>MODIFY</a:t>
            </a:r>
            <a:r>
              <a:rPr lang="tr-TR" sz="2400" dirty="0" smtClean="0">
                <a:latin typeface="Arial" pitchFamily="34" charset="0"/>
                <a:ea typeface="Calibri" pitchFamily="34" charset="0"/>
                <a:cs typeface="Arial" pitchFamily="34" charset="0"/>
              </a:rPr>
              <a:t> adi </a:t>
            </a:r>
            <a:r>
              <a:rPr lang="tr-TR" sz="2400" dirty="0" smtClean="0">
                <a:solidFill>
                  <a:srgbClr val="0000FF"/>
                </a:solidFill>
                <a:latin typeface="Arial" pitchFamily="34" charset="0"/>
                <a:ea typeface="Calibri" pitchFamily="34" charset="0"/>
                <a:cs typeface="Arial" pitchFamily="34" charset="0"/>
              </a:rPr>
              <a:t>CHAR</a:t>
            </a:r>
            <a:r>
              <a:rPr lang="tr-TR" sz="2400" dirty="0" smtClean="0">
                <a:solidFill>
                  <a:srgbClr val="808080"/>
                </a:solidFill>
                <a:latin typeface="Arial" pitchFamily="34" charset="0"/>
                <a:ea typeface="Calibri" pitchFamily="34" charset="0"/>
                <a:cs typeface="Arial" pitchFamily="34" charset="0"/>
              </a:rPr>
              <a:t>(</a:t>
            </a:r>
            <a:r>
              <a:rPr lang="tr-TR" sz="2400" dirty="0" smtClean="0">
                <a:latin typeface="Arial" pitchFamily="34" charset="0"/>
                <a:ea typeface="Calibri" pitchFamily="34" charset="0"/>
                <a:cs typeface="Arial" pitchFamily="34" charset="0"/>
              </a:rPr>
              <a:t>15</a:t>
            </a:r>
            <a:r>
              <a:rPr lang="tr-TR" sz="2400" dirty="0" smtClean="0">
                <a:solidFill>
                  <a:srgbClr val="808080"/>
                </a:solidFill>
                <a:latin typeface="Arial" pitchFamily="34" charset="0"/>
                <a:ea typeface="Calibri" pitchFamily="34" charset="0"/>
                <a:cs typeface="Arial" pitchFamily="34" charset="0"/>
              </a:rPr>
              <a:t>);  </a:t>
            </a:r>
            <a:r>
              <a:rPr lang="tr-TR" sz="2400" dirty="0" smtClean="0">
                <a:latin typeface="Arial" pitchFamily="34" charset="0"/>
                <a:ea typeface="Calibri" pitchFamily="34" charset="0"/>
                <a:cs typeface="Arial" pitchFamily="34" charset="0"/>
              </a:rPr>
              <a:t>Sorgusunun işlevini yazınız.</a:t>
            </a:r>
          </a:p>
          <a:p>
            <a:pPr marL="0" lvl="0" indent="449263" eaLnBrk="0" fontAlgn="base" hangingPunct="0">
              <a:spcBef>
                <a:spcPct val="0"/>
              </a:spcBef>
              <a:spcAft>
                <a:spcPct val="0"/>
              </a:spcAft>
              <a:buClrTx/>
              <a:buSzTx/>
              <a:buNone/>
            </a:pPr>
            <a:endParaRPr lang="tr-TR" sz="24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sz="2400" dirty="0" smtClean="0">
                <a:latin typeface="Arial" pitchFamily="34" charset="0"/>
                <a:ea typeface="Calibri" pitchFamily="34" charset="0"/>
                <a:cs typeface="Arial" pitchFamily="34" charset="0"/>
              </a:rPr>
              <a:t>Öğrenci tablosundaki adı alanının veri uzunluğunu 15 olarak değiştirir.</a:t>
            </a:r>
          </a:p>
          <a:p>
            <a:pPr marL="0" lvl="0" indent="449263" eaLnBrk="0" fontAlgn="base" hangingPunct="0">
              <a:spcBef>
                <a:spcPct val="0"/>
              </a:spcBef>
              <a:spcAft>
                <a:spcPct val="0"/>
              </a:spcAft>
              <a:buClrTx/>
              <a:buSzTx/>
              <a:buNone/>
            </a:pPr>
            <a:endParaRPr lang="tr-TR" sz="24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sz="2400" dirty="0" smtClean="0">
                <a:latin typeface="Arial" pitchFamily="34" charset="0"/>
                <a:ea typeface="Calibri" pitchFamily="34" charset="0"/>
                <a:cs typeface="Arial" pitchFamily="34" charset="0"/>
              </a:rPr>
              <a:t>Alan tipini değiştirmek için, </a:t>
            </a:r>
            <a:r>
              <a:rPr lang="tr-TR" sz="2400" u="sng" dirty="0" smtClean="0">
                <a:latin typeface="Arial" pitchFamily="34" charset="0"/>
                <a:ea typeface="Calibri" pitchFamily="34" charset="0"/>
                <a:cs typeface="Arial" pitchFamily="34" charset="0"/>
              </a:rPr>
              <a:t>ALTER TABLE</a:t>
            </a:r>
            <a:r>
              <a:rPr lang="tr-TR" sz="2400" dirty="0" smtClean="0">
                <a:latin typeface="Arial" pitchFamily="34" charset="0"/>
                <a:ea typeface="Calibri" pitchFamily="34" charset="0"/>
                <a:cs typeface="Arial" pitchFamily="34" charset="0"/>
              </a:rPr>
              <a:t> komutuna </a:t>
            </a:r>
            <a:r>
              <a:rPr lang="tr-TR" sz="2400" u="sng" dirty="0" smtClean="0">
                <a:latin typeface="Arial" pitchFamily="34" charset="0"/>
                <a:ea typeface="Calibri" pitchFamily="34" charset="0"/>
                <a:cs typeface="Arial" pitchFamily="34" charset="0"/>
              </a:rPr>
              <a:t>ALTER COLUMN</a:t>
            </a:r>
            <a:r>
              <a:rPr lang="tr-TR" sz="2400" dirty="0" smtClean="0">
                <a:latin typeface="Arial" pitchFamily="34" charset="0"/>
                <a:ea typeface="Calibri" pitchFamily="34" charset="0"/>
                <a:cs typeface="Arial" pitchFamily="34" charset="0"/>
              </a:rPr>
              <a:t> deyiminin eklenmesi gerekir.</a:t>
            </a:r>
            <a:endParaRPr lang="tr-TR" sz="2400" dirty="0" smtClean="0">
              <a:latin typeface="Arial" pitchFamily="34" charset="0"/>
              <a:cs typeface="Arial" pitchFamily="34" charset="0"/>
            </a:endParaRPr>
          </a:p>
          <a:p>
            <a:endParaRPr lang="tr-TR"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251520" y="260648"/>
            <a:ext cx="8640960" cy="6264696"/>
          </a:xfrm>
          <a:solidFill>
            <a:schemeClr val="bg1"/>
          </a:solidFill>
        </p:spPr>
        <p:txBody>
          <a:bodyPr>
            <a:noAutofit/>
          </a:bodyPr>
          <a:lstStyle/>
          <a:p>
            <a:pPr marL="0" lvl="0" indent="449263" fontAlgn="base">
              <a:spcBef>
                <a:spcPct val="0"/>
              </a:spcBef>
              <a:spcAft>
                <a:spcPct val="0"/>
              </a:spcAft>
              <a:buClrTx/>
              <a:buSzTx/>
              <a:buNone/>
            </a:pPr>
            <a:r>
              <a:rPr lang="tr-TR" sz="2400" b="1" dirty="0" smtClean="0">
                <a:solidFill>
                  <a:srgbClr val="C00000"/>
                </a:solidFill>
                <a:latin typeface="Arial" pitchFamily="34" charset="0"/>
                <a:ea typeface="Calibri" pitchFamily="34" charset="0"/>
                <a:cs typeface="Arial" pitchFamily="34" charset="0"/>
              </a:rPr>
              <a:t>Örnek:  </a:t>
            </a:r>
            <a:r>
              <a:rPr lang="tr-TR" sz="2400" dirty="0" smtClean="0">
                <a:solidFill>
                  <a:srgbClr val="0000FF"/>
                </a:solidFill>
                <a:latin typeface="Arial" pitchFamily="34" charset="0"/>
                <a:ea typeface="Calibri" pitchFamily="34" charset="0"/>
                <a:cs typeface="Arial" pitchFamily="34" charset="0"/>
              </a:rPr>
              <a:t>ALTER</a:t>
            </a:r>
            <a:r>
              <a:rPr lang="tr-TR" sz="2400" dirty="0" smtClean="0">
                <a:latin typeface="Arial" pitchFamily="34" charset="0"/>
                <a:ea typeface="Calibri" pitchFamily="34" charset="0"/>
                <a:cs typeface="Arial" pitchFamily="34" charset="0"/>
              </a:rPr>
              <a:t> </a:t>
            </a:r>
            <a:r>
              <a:rPr lang="tr-TR" sz="2400" dirty="0" smtClean="0">
                <a:solidFill>
                  <a:srgbClr val="0000FF"/>
                </a:solidFill>
                <a:latin typeface="Arial" pitchFamily="34" charset="0"/>
                <a:ea typeface="Calibri" pitchFamily="34" charset="0"/>
                <a:cs typeface="Arial" pitchFamily="34" charset="0"/>
              </a:rPr>
              <a:t>TABLE</a:t>
            </a:r>
            <a:r>
              <a:rPr lang="tr-TR" sz="2400" dirty="0" smtClean="0">
                <a:latin typeface="Arial" pitchFamily="34" charset="0"/>
                <a:ea typeface="Calibri" pitchFamily="34" charset="0"/>
                <a:cs typeface="Arial" pitchFamily="34" charset="0"/>
              </a:rPr>
              <a:t> </a:t>
            </a:r>
            <a:r>
              <a:rPr lang="tr-TR" sz="2400" dirty="0" err="1" smtClean="0">
                <a:latin typeface="Arial" pitchFamily="34" charset="0"/>
                <a:ea typeface="Calibri" pitchFamily="34" charset="0"/>
                <a:cs typeface="Arial" pitchFamily="34" charset="0"/>
              </a:rPr>
              <a:t>ogrenci</a:t>
            </a:r>
            <a:r>
              <a:rPr lang="tr-TR" sz="2400" dirty="0" smtClean="0">
                <a:latin typeface="Arial" pitchFamily="34" charset="0"/>
                <a:ea typeface="Calibri" pitchFamily="34" charset="0"/>
                <a:cs typeface="Arial" pitchFamily="34" charset="0"/>
              </a:rPr>
              <a:t> </a:t>
            </a:r>
            <a:r>
              <a:rPr lang="tr-TR" sz="2400" dirty="0" smtClean="0">
                <a:solidFill>
                  <a:srgbClr val="0000FF"/>
                </a:solidFill>
                <a:latin typeface="Arial" pitchFamily="34" charset="0"/>
                <a:ea typeface="Calibri" pitchFamily="34" charset="0"/>
                <a:cs typeface="Arial" pitchFamily="34" charset="0"/>
              </a:rPr>
              <a:t>ALTER</a:t>
            </a:r>
            <a:r>
              <a:rPr lang="tr-TR" sz="2400" dirty="0" smtClean="0">
                <a:latin typeface="Arial" pitchFamily="34" charset="0"/>
                <a:ea typeface="Calibri" pitchFamily="34" charset="0"/>
                <a:cs typeface="Arial" pitchFamily="34" charset="0"/>
              </a:rPr>
              <a:t> </a:t>
            </a:r>
            <a:r>
              <a:rPr lang="tr-TR" sz="2400" dirty="0" smtClean="0">
                <a:solidFill>
                  <a:srgbClr val="0000FF"/>
                </a:solidFill>
                <a:latin typeface="Arial" pitchFamily="34" charset="0"/>
                <a:ea typeface="Calibri" pitchFamily="34" charset="0"/>
                <a:cs typeface="Arial" pitchFamily="34" charset="0"/>
              </a:rPr>
              <a:t>COLUMN</a:t>
            </a:r>
            <a:r>
              <a:rPr lang="tr-TR" sz="2400" dirty="0" smtClean="0">
                <a:latin typeface="Arial" pitchFamily="34" charset="0"/>
                <a:ea typeface="Calibri" pitchFamily="34" charset="0"/>
                <a:cs typeface="Arial" pitchFamily="34" charset="0"/>
              </a:rPr>
              <a:t> adi </a:t>
            </a:r>
            <a:r>
              <a:rPr lang="tr-TR" sz="2400" dirty="0" smtClean="0">
                <a:solidFill>
                  <a:srgbClr val="0000FF"/>
                </a:solidFill>
                <a:latin typeface="Arial" pitchFamily="34" charset="0"/>
                <a:ea typeface="Calibri" pitchFamily="34" charset="0"/>
                <a:cs typeface="Arial" pitchFamily="34" charset="0"/>
              </a:rPr>
              <a:t>INT</a:t>
            </a:r>
            <a:r>
              <a:rPr lang="tr-TR" sz="2400" dirty="0" smtClean="0">
                <a:latin typeface="Arial" pitchFamily="34" charset="0"/>
                <a:ea typeface="Calibri" pitchFamily="34" charset="0"/>
                <a:cs typeface="Arial" pitchFamily="34" charset="0"/>
              </a:rPr>
              <a:t>; Sorgusunun işlevini yazınız.</a:t>
            </a:r>
          </a:p>
          <a:p>
            <a:pPr marL="0" lvl="0" indent="449263" fontAlgn="base">
              <a:spcBef>
                <a:spcPct val="0"/>
              </a:spcBef>
              <a:spcAft>
                <a:spcPct val="0"/>
              </a:spcAft>
              <a:buClrTx/>
              <a:buSzTx/>
              <a:buNone/>
            </a:pPr>
            <a:endParaRPr lang="tr-TR" sz="14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sz="2400" dirty="0" smtClean="0">
                <a:latin typeface="Arial" pitchFamily="34" charset="0"/>
                <a:ea typeface="Calibri" pitchFamily="34" charset="0"/>
                <a:cs typeface="Arial" pitchFamily="34" charset="0"/>
              </a:rPr>
              <a:t>Öğrenci tablosundaki adi alanının veri tipini </a:t>
            </a:r>
            <a:r>
              <a:rPr lang="tr-TR" sz="2400" dirty="0" err="1" smtClean="0">
                <a:latin typeface="Arial" pitchFamily="34" charset="0"/>
                <a:ea typeface="Calibri" pitchFamily="34" charset="0"/>
                <a:cs typeface="Arial" pitchFamily="34" charset="0"/>
              </a:rPr>
              <a:t>int</a:t>
            </a:r>
            <a:r>
              <a:rPr lang="tr-TR" sz="2400" dirty="0" smtClean="0">
                <a:latin typeface="Arial" pitchFamily="34" charset="0"/>
                <a:ea typeface="Calibri" pitchFamily="34" charset="0"/>
                <a:cs typeface="Arial" pitchFamily="34" charset="0"/>
              </a:rPr>
              <a:t> olarak değiştirir.</a:t>
            </a:r>
          </a:p>
          <a:p>
            <a:pPr marL="0" lvl="0" indent="449263" eaLnBrk="0" fontAlgn="base" hangingPunct="0">
              <a:spcBef>
                <a:spcPct val="0"/>
              </a:spcBef>
              <a:spcAft>
                <a:spcPct val="0"/>
              </a:spcAft>
              <a:buClrTx/>
              <a:buSzTx/>
              <a:buNone/>
            </a:pPr>
            <a:endParaRPr lang="tr-TR" sz="14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sz="2400" b="1" dirty="0" smtClean="0">
                <a:solidFill>
                  <a:srgbClr val="C00000"/>
                </a:solidFill>
                <a:latin typeface="Arial" pitchFamily="34" charset="0"/>
                <a:ea typeface="Calibri" pitchFamily="34" charset="0"/>
                <a:cs typeface="Arial" pitchFamily="34" charset="0"/>
              </a:rPr>
              <a:t>Örnek:  </a:t>
            </a:r>
            <a:r>
              <a:rPr lang="tr-TR" sz="2400" dirty="0" smtClean="0">
                <a:solidFill>
                  <a:srgbClr val="0000FF"/>
                </a:solidFill>
                <a:latin typeface="Arial" pitchFamily="34" charset="0"/>
                <a:ea typeface="Calibri" pitchFamily="34" charset="0"/>
                <a:cs typeface="Arial" pitchFamily="34" charset="0"/>
              </a:rPr>
              <a:t>ALTER</a:t>
            </a:r>
            <a:r>
              <a:rPr lang="tr-TR" sz="2400" dirty="0" smtClean="0">
                <a:latin typeface="Arial" pitchFamily="34" charset="0"/>
                <a:ea typeface="Calibri" pitchFamily="34" charset="0"/>
                <a:cs typeface="Arial" pitchFamily="34" charset="0"/>
              </a:rPr>
              <a:t> </a:t>
            </a:r>
            <a:r>
              <a:rPr lang="tr-TR" sz="2400" dirty="0" smtClean="0">
                <a:solidFill>
                  <a:srgbClr val="0000FF"/>
                </a:solidFill>
                <a:latin typeface="Arial" pitchFamily="34" charset="0"/>
                <a:ea typeface="Calibri" pitchFamily="34" charset="0"/>
                <a:cs typeface="Arial" pitchFamily="34" charset="0"/>
              </a:rPr>
              <a:t>TABLE</a:t>
            </a:r>
            <a:r>
              <a:rPr lang="tr-TR" sz="2400" dirty="0" smtClean="0">
                <a:latin typeface="Arial" pitchFamily="34" charset="0"/>
                <a:ea typeface="Calibri" pitchFamily="34" charset="0"/>
                <a:cs typeface="Arial" pitchFamily="34" charset="0"/>
              </a:rPr>
              <a:t> </a:t>
            </a:r>
            <a:r>
              <a:rPr lang="tr-TR" sz="2400" dirty="0" err="1" smtClean="0">
                <a:latin typeface="Arial" pitchFamily="34" charset="0"/>
                <a:ea typeface="Calibri" pitchFamily="34" charset="0"/>
                <a:cs typeface="Arial" pitchFamily="34" charset="0"/>
              </a:rPr>
              <a:t>ogrenci</a:t>
            </a:r>
            <a:r>
              <a:rPr lang="tr-TR" sz="2400" dirty="0" smtClean="0">
                <a:latin typeface="Arial" pitchFamily="34" charset="0"/>
                <a:ea typeface="Calibri" pitchFamily="34" charset="0"/>
                <a:cs typeface="Arial" pitchFamily="34" charset="0"/>
              </a:rPr>
              <a:t> </a:t>
            </a:r>
            <a:r>
              <a:rPr lang="tr-TR" sz="2400" dirty="0" smtClean="0">
                <a:solidFill>
                  <a:srgbClr val="0000FF"/>
                </a:solidFill>
                <a:latin typeface="Arial" pitchFamily="34" charset="0"/>
                <a:ea typeface="Calibri" pitchFamily="34" charset="0"/>
                <a:cs typeface="Arial" pitchFamily="34" charset="0"/>
              </a:rPr>
              <a:t>ALTER</a:t>
            </a:r>
            <a:r>
              <a:rPr lang="tr-TR" sz="2400" dirty="0" smtClean="0">
                <a:latin typeface="Arial" pitchFamily="34" charset="0"/>
                <a:ea typeface="Calibri" pitchFamily="34" charset="0"/>
                <a:cs typeface="Arial" pitchFamily="34" charset="0"/>
              </a:rPr>
              <a:t> </a:t>
            </a:r>
            <a:r>
              <a:rPr lang="tr-TR" sz="2400" dirty="0" smtClean="0">
                <a:solidFill>
                  <a:srgbClr val="0000FF"/>
                </a:solidFill>
                <a:latin typeface="Arial" pitchFamily="34" charset="0"/>
                <a:ea typeface="Calibri" pitchFamily="34" charset="0"/>
                <a:cs typeface="Arial" pitchFamily="34" charset="0"/>
              </a:rPr>
              <a:t>COLUMN</a:t>
            </a:r>
            <a:r>
              <a:rPr lang="tr-TR" sz="2400" dirty="0" smtClean="0">
                <a:latin typeface="Arial" pitchFamily="34" charset="0"/>
                <a:ea typeface="Calibri" pitchFamily="34" charset="0"/>
                <a:cs typeface="Arial" pitchFamily="34" charset="0"/>
              </a:rPr>
              <a:t> notu </a:t>
            </a:r>
            <a:r>
              <a:rPr lang="tr-TR" sz="2400" dirty="0" smtClean="0">
                <a:solidFill>
                  <a:srgbClr val="0000FF"/>
                </a:solidFill>
                <a:latin typeface="Arial" pitchFamily="34" charset="0"/>
                <a:ea typeface="Calibri" pitchFamily="34" charset="0"/>
                <a:cs typeface="Arial" pitchFamily="34" charset="0"/>
              </a:rPr>
              <a:t>FLOAT</a:t>
            </a:r>
            <a:r>
              <a:rPr lang="tr-TR" sz="2400" dirty="0" smtClean="0">
                <a:latin typeface="Arial" pitchFamily="34" charset="0"/>
                <a:ea typeface="Calibri" pitchFamily="34" charset="0"/>
                <a:cs typeface="Arial" pitchFamily="34" charset="0"/>
              </a:rPr>
              <a:t>; Sorgusunun işlevini yazınız.</a:t>
            </a:r>
            <a:endParaRPr lang="tr-TR" sz="2400" dirty="0" smtClean="0">
              <a:latin typeface="Arial" pitchFamily="34" charset="0"/>
              <a:cs typeface="Arial" pitchFamily="34" charset="0"/>
            </a:endParaRPr>
          </a:p>
          <a:p>
            <a:pPr marL="0" lvl="0" indent="449263" eaLnBrk="0" fontAlgn="base" hangingPunct="0">
              <a:spcBef>
                <a:spcPct val="0"/>
              </a:spcBef>
              <a:spcAft>
                <a:spcPct val="0"/>
              </a:spcAft>
              <a:buClrTx/>
              <a:buSzTx/>
              <a:buNone/>
            </a:pPr>
            <a:endParaRPr lang="tr-TR" sz="1400" dirty="0" smtClean="0">
              <a:latin typeface="Arial" pitchFamily="34" charset="0"/>
              <a:ea typeface="Calibri" pitchFamily="34" charset="0"/>
              <a:cs typeface="Arial" pitchFamily="34" charset="0"/>
            </a:endParaRPr>
          </a:p>
          <a:p>
            <a:pPr marL="0" lvl="0" indent="449263" eaLnBrk="0" fontAlgn="base" hangingPunct="0">
              <a:spcBef>
                <a:spcPct val="0"/>
              </a:spcBef>
              <a:spcAft>
                <a:spcPct val="0"/>
              </a:spcAft>
              <a:buClrTx/>
              <a:buSzTx/>
              <a:buNone/>
            </a:pPr>
            <a:r>
              <a:rPr lang="tr-TR" sz="2400" dirty="0" smtClean="0">
                <a:latin typeface="Arial" pitchFamily="34" charset="0"/>
                <a:ea typeface="Calibri" pitchFamily="34" charset="0"/>
                <a:cs typeface="Arial" pitchFamily="34" charset="0"/>
              </a:rPr>
              <a:t>Öğrenci tablosundaki notu alanının veri tipini </a:t>
            </a:r>
            <a:r>
              <a:rPr lang="tr-TR" sz="2400" dirty="0" err="1" smtClean="0">
                <a:latin typeface="Arial" pitchFamily="34" charset="0"/>
                <a:ea typeface="Calibri" pitchFamily="34" charset="0"/>
                <a:cs typeface="Arial" pitchFamily="34" charset="0"/>
              </a:rPr>
              <a:t>float</a:t>
            </a:r>
            <a:r>
              <a:rPr lang="tr-TR" sz="2400" dirty="0" smtClean="0">
                <a:latin typeface="Arial" pitchFamily="34" charset="0"/>
                <a:ea typeface="Calibri" pitchFamily="34" charset="0"/>
                <a:cs typeface="Arial" pitchFamily="34" charset="0"/>
              </a:rPr>
              <a:t> olarak değiştirir.</a:t>
            </a:r>
          </a:p>
          <a:p>
            <a:pPr marL="0" lvl="0" indent="449263" eaLnBrk="0" fontAlgn="base" hangingPunct="0">
              <a:spcBef>
                <a:spcPct val="0"/>
              </a:spcBef>
              <a:spcAft>
                <a:spcPct val="0"/>
              </a:spcAft>
              <a:buClrTx/>
              <a:buSzTx/>
              <a:buNone/>
            </a:pPr>
            <a:endParaRPr lang="tr-TR" sz="14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sz="2400" b="1" dirty="0" smtClean="0">
                <a:solidFill>
                  <a:srgbClr val="C00000"/>
                </a:solidFill>
                <a:latin typeface="Arial" pitchFamily="34" charset="0"/>
                <a:ea typeface="Calibri" pitchFamily="34" charset="0"/>
                <a:cs typeface="Arial" pitchFamily="34" charset="0"/>
              </a:rPr>
              <a:t>Örnek:  </a:t>
            </a:r>
            <a:r>
              <a:rPr lang="tr-TR" sz="2400" dirty="0" smtClean="0">
                <a:solidFill>
                  <a:srgbClr val="0000FF"/>
                </a:solidFill>
                <a:latin typeface="Arial" pitchFamily="34" charset="0"/>
                <a:ea typeface="Calibri" pitchFamily="34" charset="0"/>
                <a:cs typeface="Arial" pitchFamily="34" charset="0"/>
              </a:rPr>
              <a:t>ALTER</a:t>
            </a:r>
            <a:r>
              <a:rPr lang="tr-TR" sz="2400" dirty="0" smtClean="0">
                <a:latin typeface="Arial" pitchFamily="34" charset="0"/>
                <a:ea typeface="Calibri" pitchFamily="34" charset="0"/>
                <a:cs typeface="Arial" pitchFamily="34" charset="0"/>
              </a:rPr>
              <a:t> </a:t>
            </a:r>
            <a:r>
              <a:rPr lang="tr-TR" sz="2400" dirty="0" smtClean="0">
                <a:solidFill>
                  <a:srgbClr val="0000FF"/>
                </a:solidFill>
                <a:latin typeface="Arial" pitchFamily="34" charset="0"/>
                <a:ea typeface="Calibri" pitchFamily="34" charset="0"/>
                <a:cs typeface="Arial" pitchFamily="34" charset="0"/>
              </a:rPr>
              <a:t>TABLE</a:t>
            </a:r>
            <a:r>
              <a:rPr lang="tr-TR" sz="2400" dirty="0" smtClean="0">
                <a:latin typeface="Arial" pitchFamily="34" charset="0"/>
                <a:ea typeface="Calibri" pitchFamily="34" charset="0"/>
                <a:cs typeface="Arial" pitchFamily="34" charset="0"/>
              </a:rPr>
              <a:t> </a:t>
            </a:r>
            <a:r>
              <a:rPr lang="tr-TR" sz="2400" dirty="0" err="1" smtClean="0">
                <a:latin typeface="Arial" pitchFamily="34" charset="0"/>
                <a:ea typeface="Calibri" pitchFamily="34" charset="0"/>
                <a:cs typeface="Arial" pitchFamily="34" charset="0"/>
              </a:rPr>
              <a:t>ogrenci</a:t>
            </a:r>
            <a:r>
              <a:rPr lang="tr-TR" sz="2400" dirty="0" smtClean="0">
                <a:latin typeface="Arial" pitchFamily="34" charset="0"/>
                <a:ea typeface="Calibri" pitchFamily="34" charset="0"/>
                <a:cs typeface="Arial" pitchFamily="34" charset="0"/>
              </a:rPr>
              <a:t> </a:t>
            </a:r>
            <a:r>
              <a:rPr lang="tr-TR" sz="2400" dirty="0" smtClean="0">
                <a:solidFill>
                  <a:srgbClr val="0000FF"/>
                </a:solidFill>
                <a:latin typeface="Arial" pitchFamily="34" charset="0"/>
                <a:ea typeface="Calibri" pitchFamily="34" charset="0"/>
                <a:cs typeface="Arial" pitchFamily="34" charset="0"/>
              </a:rPr>
              <a:t>ALTER</a:t>
            </a:r>
            <a:r>
              <a:rPr lang="tr-TR" sz="2400" dirty="0" smtClean="0">
                <a:latin typeface="Arial" pitchFamily="34" charset="0"/>
                <a:ea typeface="Calibri" pitchFamily="34" charset="0"/>
                <a:cs typeface="Arial" pitchFamily="34" charset="0"/>
              </a:rPr>
              <a:t> </a:t>
            </a:r>
            <a:r>
              <a:rPr lang="tr-TR" sz="2400" dirty="0" smtClean="0">
                <a:solidFill>
                  <a:srgbClr val="0000FF"/>
                </a:solidFill>
                <a:latin typeface="Arial" pitchFamily="34" charset="0"/>
                <a:ea typeface="Calibri" pitchFamily="34" charset="0"/>
                <a:cs typeface="Arial" pitchFamily="34" charset="0"/>
              </a:rPr>
              <a:t>COLUMN</a:t>
            </a:r>
            <a:r>
              <a:rPr lang="tr-TR" sz="2400" dirty="0" smtClean="0">
                <a:latin typeface="Arial" pitchFamily="34" charset="0"/>
                <a:ea typeface="Calibri" pitchFamily="34" charset="0"/>
                <a:cs typeface="Arial" pitchFamily="34" charset="0"/>
              </a:rPr>
              <a:t> cins </a:t>
            </a:r>
            <a:r>
              <a:rPr lang="tr-TR" sz="2400" dirty="0" smtClean="0">
                <a:solidFill>
                  <a:srgbClr val="0000FF"/>
                </a:solidFill>
                <a:latin typeface="Arial" pitchFamily="34" charset="0"/>
                <a:ea typeface="Calibri" pitchFamily="34" charset="0"/>
                <a:cs typeface="Arial" pitchFamily="34" charset="0"/>
              </a:rPr>
              <a:t>BIT</a:t>
            </a:r>
            <a:r>
              <a:rPr lang="tr-TR" sz="2400" dirty="0" smtClean="0">
                <a:solidFill>
                  <a:srgbClr val="808080"/>
                </a:solidFill>
                <a:latin typeface="Arial" pitchFamily="34" charset="0"/>
                <a:ea typeface="Calibri" pitchFamily="34" charset="0"/>
                <a:cs typeface="Arial" pitchFamily="34" charset="0"/>
              </a:rPr>
              <a:t>;</a:t>
            </a:r>
            <a:r>
              <a:rPr lang="tr-TR" sz="2400" dirty="0" smtClean="0">
                <a:latin typeface="Arial" pitchFamily="34" charset="0"/>
                <a:ea typeface="Calibri" pitchFamily="34" charset="0"/>
                <a:cs typeface="Arial" pitchFamily="34" charset="0"/>
              </a:rPr>
              <a:t> Sorgusunun işlevini yazınız.</a:t>
            </a:r>
          </a:p>
          <a:p>
            <a:pPr marL="0" lvl="0" indent="449263" eaLnBrk="0" fontAlgn="base" hangingPunct="0">
              <a:spcBef>
                <a:spcPct val="0"/>
              </a:spcBef>
              <a:spcAft>
                <a:spcPct val="0"/>
              </a:spcAft>
              <a:buClrTx/>
              <a:buSzTx/>
              <a:buNone/>
            </a:pPr>
            <a:endParaRPr lang="tr-TR" sz="14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sz="2400" dirty="0" smtClean="0">
                <a:latin typeface="Arial" pitchFamily="34" charset="0"/>
                <a:ea typeface="Calibri" pitchFamily="34" charset="0"/>
                <a:cs typeface="Arial" pitchFamily="34" charset="0"/>
              </a:rPr>
              <a:t>Öğrenci tablosundaki cins kolonunun veri tipini bit olarak değiştirir.</a:t>
            </a:r>
            <a:endParaRPr lang="tr-TR" sz="2400" dirty="0" smtClean="0">
              <a:latin typeface="Arial" pitchFamily="34" charset="0"/>
              <a:cs typeface="Arial" pitchFamily="34" charset="0"/>
            </a:endParaRPr>
          </a:p>
          <a:p>
            <a:endParaRPr lang="tr-TR" sz="2400" dirty="0">
              <a:latin typeface="Arial" pitchFamily="34" charset="0"/>
              <a:cs typeface="Arial" pitchFamily="34" charset="0"/>
            </a:endParaRPr>
          </a:p>
        </p:txBody>
      </p:sp>
      <p:sp>
        <p:nvSpPr>
          <p:cNvPr id="3075" name="Rectangle 3"/>
          <p:cNvSpPr>
            <a:spLocks noChangeArrowheads="1"/>
          </p:cNvSpPr>
          <p:nvPr/>
        </p:nvSpPr>
        <p:spPr bwMode="auto">
          <a:xfrm>
            <a:off x="0" y="10668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39552" y="260648"/>
            <a:ext cx="8183880" cy="1051560"/>
          </a:xfrm>
        </p:spPr>
        <p:txBody>
          <a:bodyPr>
            <a:normAutofit fontScale="90000"/>
          </a:bodyPr>
          <a:lstStyle/>
          <a:p>
            <a:pPr lvl="0"/>
            <a:r>
              <a:rPr lang="tr-TR" dirty="0" smtClean="0">
                <a:latin typeface="Times New Roman" pitchFamily="18" charset="0"/>
                <a:ea typeface="Times New Roman" pitchFamily="18" charset="0"/>
                <a:cs typeface="Times New Roman" pitchFamily="18" charset="0"/>
              </a:rPr>
              <a:t>6</a:t>
            </a:r>
            <a:r>
              <a:rPr lang="tr-TR" dirty="0" smtClean="0" bmk="">
                <a:latin typeface="Times New Roman" pitchFamily="18" charset="0"/>
                <a:ea typeface="Times New Roman" pitchFamily="18" charset="0"/>
                <a:cs typeface="Times New Roman" pitchFamily="18" charset="0"/>
              </a:rPr>
              <a:t>.8.4.3 Mevcut Bir Tablodan bir kolon Silme</a:t>
            </a:r>
            <a:r>
              <a:rPr lang="tr-TR" dirty="0" smtClean="0">
                <a:latin typeface="Arial" pitchFamily="34" charset="0"/>
                <a:ea typeface="Times New Roman" pitchFamily="18" charset="0"/>
                <a:cs typeface="Times New Roman" pitchFamily="18" charset="0"/>
              </a:rPr>
              <a:t/>
            </a:r>
            <a:br>
              <a:rPr lang="tr-TR" dirty="0" smtClean="0">
                <a:latin typeface="Arial" pitchFamily="34" charset="0"/>
                <a:ea typeface="Times New Roman" pitchFamily="18" charset="0"/>
                <a:cs typeface="Times New Roman" pitchFamily="18" charset="0"/>
              </a:rPr>
            </a:br>
            <a:endParaRPr lang="tr-TR" dirty="0"/>
          </a:p>
        </p:txBody>
      </p:sp>
      <p:sp>
        <p:nvSpPr>
          <p:cNvPr id="3" name="2 İçerik Yer Tutucusu"/>
          <p:cNvSpPr>
            <a:spLocks noGrp="1"/>
          </p:cNvSpPr>
          <p:nvPr>
            <p:ph idx="1"/>
          </p:nvPr>
        </p:nvSpPr>
        <p:spPr>
          <a:xfrm>
            <a:off x="179512" y="1124744"/>
            <a:ext cx="8712968" cy="4968552"/>
          </a:xfrm>
        </p:spPr>
        <p:style>
          <a:lnRef idx="2">
            <a:schemeClr val="dk1"/>
          </a:lnRef>
          <a:fillRef idx="1">
            <a:schemeClr val="lt1"/>
          </a:fillRef>
          <a:effectRef idx="0">
            <a:schemeClr val="dk1"/>
          </a:effectRef>
          <a:fontRef idx="minor">
            <a:schemeClr val="dk1"/>
          </a:fontRef>
        </p:style>
        <p:txBody>
          <a:bodyPr>
            <a:normAutofit/>
          </a:bodyPr>
          <a:lstStyle/>
          <a:p>
            <a:pPr marL="0" lvl="0" indent="449263" algn="just" fontAlgn="base">
              <a:spcBef>
                <a:spcPct val="0"/>
              </a:spcBef>
              <a:spcAft>
                <a:spcPct val="0"/>
              </a:spcAft>
              <a:buClrTx/>
              <a:buSzTx/>
              <a:buNone/>
            </a:pPr>
            <a:r>
              <a:rPr lang="tr-TR" sz="2400" dirty="0" smtClean="0">
                <a:latin typeface="Arial" pitchFamily="34" charset="0"/>
                <a:ea typeface="Calibri" pitchFamily="34" charset="0"/>
                <a:cs typeface="Arial" pitchFamily="34" charset="0"/>
              </a:rPr>
              <a:t>Tablo üzerinden alan silmek için, </a:t>
            </a:r>
            <a:r>
              <a:rPr lang="tr-TR" sz="2400" u="sng" dirty="0" smtClean="0">
                <a:latin typeface="Arial" pitchFamily="34" charset="0"/>
                <a:ea typeface="Calibri" pitchFamily="34" charset="0"/>
                <a:cs typeface="Arial" pitchFamily="34" charset="0"/>
              </a:rPr>
              <a:t>ALTER TABLE</a:t>
            </a:r>
            <a:r>
              <a:rPr lang="tr-TR" sz="2400" dirty="0" smtClean="0">
                <a:latin typeface="Arial" pitchFamily="34" charset="0"/>
                <a:ea typeface="Calibri" pitchFamily="34" charset="0"/>
                <a:cs typeface="Arial" pitchFamily="34" charset="0"/>
              </a:rPr>
              <a:t> komutuna </a:t>
            </a:r>
            <a:r>
              <a:rPr lang="tr-TR" sz="2400" u="sng" dirty="0" smtClean="0">
                <a:latin typeface="Arial" pitchFamily="34" charset="0"/>
                <a:ea typeface="Calibri" pitchFamily="34" charset="0"/>
                <a:cs typeface="Arial" pitchFamily="34" charset="0"/>
              </a:rPr>
              <a:t>DROP COLUMN</a:t>
            </a:r>
            <a:r>
              <a:rPr lang="tr-TR" sz="2400" dirty="0" smtClean="0">
                <a:latin typeface="Arial" pitchFamily="34" charset="0"/>
                <a:ea typeface="Calibri" pitchFamily="34" charset="0"/>
                <a:cs typeface="Arial" pitchFamily="34" charset="0"/>
              </a:rPr>
              <a:t> deyimi eklenmesi gerekir.</a:t>
            </a:r>
          </a:p>
          <a:p>
            <a:pPr marL="0" lvl="0" indent="449263" algn="just" fontAlgn="base">
              <a:spcBef>
                <a:spcPct val="0"/>
              </a:spcBef>
              <a:spcAft>
                <a:spcPct val="0"/>
              </a:spcAft>
              <a:buClrTx/>
              <a:buSzTx/>
              <a:buNone/>
            </a:pPr>
            <a:endParaRPr lang="tr-TR" sz="24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400" b="1" dirty="0" smtClean="0">
                <a:solidFill>
                  <a:srgbClr val="C00000"/>
                </a:solidFill>
                <a:latin typeface="Arial" pitchFamily="34" charset="0"/>
                <a:ea typeface="Calibri" pitchFamily="34" charset="0"/>
                <a:cs typeface="Arial" pitchFamily="34" charset="0"/>
              </a:rPr>
              <a:t>Örnek:</a:t>
            </a:r>
            <a:r>
              <a:rPr lang="tr-TR" sz="2400" dirty="0" smtClean="0">
                <a:solidFill>
                  <a:srgbClr val="0000FF"/>
                </a:solidFill>
                <a:latin typeface="Arial" pitchFamily="34" charset="0"/>
                <a:ea typeface="Calibri" pitchFamily="34" charset="0"/>
                <a:cs typeface="Arial" pitchFamily="34" charset="0"/>
              </a:rPr>
              <a:t>ALTER</a:t>
            </a:r>
            <a:r>
              <a:rPr lang="tr-TR" sz="2400" dirty="0" smtClean="0">
                <a:latin typeface="Arial" pitchFamily="34" charset="0"/>
                <a:ea typeface="Calibri" pitchFamily="34" charset="0"/>
                <a:cs typeface="Arial" pitchFamily="34" charset="0"/>
              </a:rPr>
              <a:t> </a:t>
            </a:r>
            <a:r>
              <a:rPr lang="tr-TR" sz="2400" dirty="0" smtClean="0">
                <a:solidFill>
                  <a:srgbClr val="0000FF"/>
                </a:solidFill>
                <a:latin typeface="Arial" pitchFamily="34" charset="0"/>
                <a:ea typeface="Calibri" pitchFamily="34" charset="0"/>
                <a:cs typeface="Arial" pitchFamily="34" charset="0"/>
              </a:rPr>
              <a:t>TABLE</a:t>
            </a:r>
            <a:r>
              <a:rPr lang="tr-TR" sz="2400" dirty="0" smtClean="0">
                <a:latin typeface="Arial" pitchFamily="34" charset="0"/>
                <a:ea typeface="Calibri" pitchFamily="34" charset="0"/>
                <a:cs typeface="Arial" pitchFamily="34" charset="0"/>
              </a:rPr>
              <a:t> </a:t>
            </a:r>
            <a:r>
              <a:rPr lang="tr-TR" sz="2400" dirty="0" err="1" smtClean="0">
                <a:latin typeface="Arial" pitchFamily="34" charset="0"/>
                <a:ea typeface="Calibri" pitchFamily="34" charset="0"/>
                <a:cs typeface="Arial" pitchFamily="34" charset="0"/>
              </a:rPr>
              <a:t>ogrenci</a:t>
            </a:r>
            <a:r>
              <a:rPr lang="tr-TR" sz="2400" dirty="0" smtClean="0">
                <a:latin typeface="Arial" pitchFamily="34" charset="0"/>
                <a:ea typeface="Calibri" pitchFamily="34" charset="0"/>
                <a:cs typeface="Arial" pitchFamily="34" charset="0"/>
              </a:rPr>
              <a:t> </a:t>
            </a:r>
            <a:r>
              <a:rPr lang="tr-TR" sz="2400" dirty="0" smtClean="0">
                <a:solidFill>
                  <a:srgbClr val="0000FF"/>
                </a:solidFill>
                <a:latin typeface="Arial" pitchFamily="34" charset="0"/>
                <a:ea typeface="Calibri" pitchFamily="34" charset="0"/>
                <a:cs typeface="Arial" pitchFamily="34" charset="0"/>
              </a:rPr>
              <a:t>DROP</a:t>
            </a:r>
            <a:r>
              <a:rPr lang="tr-TR" sz="2400" dirty="0" smtClean="0">
                <a:latin typeface="Arial" pitchFamily="34" charset="0"/>
                <a:ea typeface="Calibri" pitchFamily="34" charset="0"/>
                <a:cs typeface="Arial" pitchFamily="34" charset="0"/>
              </a:rPr>
              <a:t> </a:t>
            </a:r>
            <a:r>
              <a:rPr lang="tr-TR" sz="2400" dirty="0" smtClean="0">
                <a:solidFill>
                  <a:srgbClr val="0000FF"/>
                </a:solidFill>
                <a:latin typeface="Arial" pitchFamily="34" charset="0"/>
                <a:ea typeface="Calibri" pitchFamily="34" charset="0"/>
                <a:cs typeface="Arial" pitchFamily="34" charset="0"/>
              </a:rPr>
              <a:t>COLUMN</a:t>
            </a:r>
            <a:r>
              <a:rPr lang="tr-TR" sz="2400" dirty="0" smtClean="0">
                <a:latin typeface="Arial" pitchFamily="34" charset="0"/>
                <a:ea typeface="Calibri" pitchFamily="34" charset="0"/>
                <a:cs typeface="Arial" pitchFamily="34" charset="0"/>
              </a:rPr>
              <a:t> yas; sorgusunun işlevini yazınız.</a:t>
            </a:r>
          </a:p>
          <a:p>
            <a:pPr marL="0" lvl="0" indent="449263" algn="just" eaLnBrk="0" fontAlgn="base" hangingPunct="0">
              <a:spcBef>
                <a:spcPct val="0"/>
              </a:spcBef>
              <a:spcAft>
                <a:spcPct val="0"/>
              </a:spcAft>
              <a:buClrTx/>
              <a:buSzTx/>
              <a:buNone/>
            </a:pPr>
            <a:endParaRPr lang="tr-TR" sz="24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400" dirty="0" smtClean="0">
                <a:latin typeface="Arial" pitchFamily="34" charset="0"/>
                <a:ea typeface="Calibri" pitchFamily="34" charset="0"/>
                <a:cs typeface="Arial" pitchFamily="34" charset="0"/>
              </a:rPr>
              <a:t>Öğrenci tablosundaki yaş kolonunu siler.</a:t>
            </a:r>
          </a:p>
          <a:p>
            <a:pPr marL="0" lvl="0" indent="449263" algn="just" eaLnBrk="0" fontAlgn="base" hangingPunct="0">
              <a:spcBef>
                <a:spcPct val="0"/>
              </a:spcBef>
              <a:spcAft>
                <a:spcPct val="0"/>
              </a:spcAft>
              <a:buClrTx/>
              <a:buSzTx/>
              <a:buNone/>
            </a:pPr>
            <a:endParaRPr lang="tr-TR" sz="2400" dirty="0" smtClean="0">
              <a:latin typeface="Arial" pitchFamily="34" charset="0"/>
              <a:ea typeface="Calibri" pitchFamily="34" charset="0"/>
              <a:cs typeface="Arial" pitchFamily="34" charset="0"/>
            </a:endParaRPr>
          </a:p>
          <a:p>
            <a:pPr marL="0" lvl="0" indent="449263" eaLnBrk="0" fontAlgn="base" hangingPunct="0">
              <a:spcBef>
                <a:spcPct val="0"/>
              </a:spcBef>
              <a:spcAft>
                <a:spcPct val="0"/>
              </a:spcAft>
              <a:buClrTx/>
              <a:buSzTx/>
              <a:buNone/>
            </a:pPr>
            <a:r>
              <a:rPr lang="tr-TR" sz="2400" b="1" dirty="0" smtClean="0">
                <a:solidFill>
                  <a:srgbClr val="C00000"/>
                </a:solidFill>
                <a:latin typeface="Arial" pitchFamily="34" charset="0"/>
                <a:ea typeface="Calibri" pitchFamily="34" charset="0"/>
                <a:cs typeface="Arial" pitchFamily="34" charset="0"/>
              </a:rPr>
              <a:t>Örnek:</a:t>
            </a:r>
            <a:r>
              <a:rPr lang="tr-TR" sz="2400" b="1" dirty="0" smtClean="0">
                <a:latin typeface="Arial" pitchFamily="34" charset="0"/>
                <a:ea typeface="Calibri" pitchFamily="34" charset="0"/>
                <a:cs typeface="Arial" pitchFamily="34" charset="0"/>
              </a:rPr>
              <a:t> </a:t>
            </a:r>
            <a:r>
              <a:rPr lang="tr-TR" sz="2400" dirty="0" smtClean="0">
                <a:solidFill>
                  <a:srgbClr val="0000FF"/>
                </a:solidFill>
                <a:latin typeface="Arial" pitchFamily="34" charset="0"/>
                <a:ea typeface="Calibri" pitchFamily="34" charset="0"/>
                <a:cs typeface="Arial" pitchFamily="34" charset="0"/>
              </a:rPr>
              <a:t>ALTER</a:t>
            </a:r>
            <a:r>
              <a:rPr lang="tr-TR" sz="2400" dirty="0" smtClean="0">
                <a:latin typeface="Arial" pitchFamily="34" charset="0"/>
                <a:ea typeface="Calibri" pitchFamily="34" charset="0"/>
                <a:cs typeface="Arial" pitchFamily="34" charset="0"/>
              </a:rPr>
              <a:t> </a:t>
            </a:r>
            <a:r>
              <a:rPr lang="tr-TR" sz="2400" dirty="0" smtClean="0">
                <a:solidFill>
                  <a:srgbClr val="0000FF"/>
                </a:solidFill>
                <a:latin typeface="Arial" pitchFamily="34" charset="0"/>
                <a:ea typeface="Calibri" pitchFamily="34" charset="0"/>
                <a:cs typeface="Arial" pitchFamily="34" charset="0"/>
              </a:rPr>
              <a:t>TABLE</a:t>
            </a:r>
            <a:r>
              <a:rPr lang="tr-TR" sz="2400" dirty="0" smtClean="0">
                <a:latin typeface="Arial" pitchFamily="34" charset="0"/>
                <a:ea typeface="Calibri" pitchFamily="34" charset="0"/>
                <a:cs typeface="Arial" pitchFamily="34" charset="0"/>
              </a:rPr>
              <a:t> personel </a:t>
            </a:r>
            <a:r>
              <a:rPr lang="tr-TR" sz="2400" dirty="0" smtClean="0">
                <a:solidFill>
                  <a:srgbClr val="0000FF"/>
                </a:solidFill>
                <a:latin typeface="Arial" pitchFamily="34" charset="0"/>
                <a:ea typeface="Calibri" pitchFamily="34" charset="0"/>
                <a:cs typeface="Arial" pitchFamily="34" charset="0"/>
              </a:rPr>
              <a:t>DROP</a:t>
            </a:r>
            <a:r>
              <a:rPr lang="tr-TR" sz="2400" dirty="0" smtClean="0">
                <a:latin typeface="Arial" pitchFamily="34" charset="0"/>
                <a:ea typeface="Calibri" pitchFamily="34" charset="0"/>
                <a:cs typeface="Arial" pitchFamily="34" charset="0"/>
              </a:rPr>
              <a:t> </a:t>
            </a:r>
            <a:r>
              <a:rPr lang="tr-TR" sz="2400" dirty="0" smtClean="0">
                <a:solidFill>
                  <a:srgbClr val="0000FF"/>
                </a:solidFill>
                <a:latin typeface="Arial" pitchFamily="34" charset="0"/>
                <a:ea typeface="Calibri" pitchFamily="34" charset="0"/>
                <a:cs typeface="Arial" pitchFamily="34" charset="0"/>
              </a:rPr>
              <a:t>COLUMN</a:t>
            </a:r>
            <a:r>
              <a:rPr lang="tr-TR" sz="2400" dirty="0" smtClean="0">
                <a:latin typeface="Arial" pitchFamily="34" charset="0"/>
                <a:ea typeface="Calibri" pitchFamily="34" charset="0"/>
                <a:cs typeface="Arial" pitchFamily="34" charset="0"/>
              </a:rPr>
              <a:t> cinsiyet;   sorgusunun işlevini yazınız.</a:t>
            </a:r>
            <a:endParaRPr lang="tr-TR" sz="24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endParaRPr lang="tr-TR" sz="2400" dirty="0" smtClean="0">
              <a:latin typeface="Arial" pitchFamily="34" charset="0"/>
              <a:ea typeface="Calibri" pitchFamily="34" charset="0"/>
              <a:cs typeface="Arial" pitchFamily="34" charset="0"/>
            </a:endParaRPr>
          </a:p>
          <a:p>
            <a:pPr marL="0" lvl="0" indent="449263" algn="just" eaLnBrk="0" fontAlgn="base" hangingPunct="0">
              <a:spcBef>
                <a:spcPct val="0"/>
              </a:spcBef>
              <a:spcAft>
                <a:spcPct val="0"/>
              </a:spcAft>
              <a:buClrTx/>
              <a:buSzTx/>
              <a:buNone/>
            </a:pPr>
            <a:r>
              <a:rPr lang="tr-TR" sz="2400" dirty="0" smtClean="0">
                <a:latin typeface="Arial" pitchFamily="34" charset="0"/>
                <a:ea typeface="Calibri" pitchFamily="34" charset="0"/>
                <a:cs typeface="Arial" pitchFamily="34" charset="0"/>
              </a:rPr>
              <a:t>Personel tablosundaki cinsiyet kolonunu siler.</a:t>
            </a:r>
            <a:endParaRPr lang="tr-TR" sz="2400" dirty="0" smtClean="0">
              <a:latin typeface="Arial" pitchFamily="34" charset="0"/>
              <a:cs typeface="Arial" pitchFamily="34" charset="0"/>
            </a:endParaRPr>
          </a:p>
          <a:p>
            <a:endParaRPr lang="tr-TR"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39552" y="432048"/>
            <a:ext cx="8183880" cy="1196752"/>
          </a:xfrm>
        </p:spPr>
        <p:txBody>
          <a:bodyPr>
            <a:normAutofit fontScale="90000"/>
          </a:bodyPr>
          <a:lstStyle/>
          <a:p>
            <a:pPr lvl="0" algn="ctr"/>
            <a:r>
              <a:rPr lang="tr-TR" dirty="0" smtClean="0">
                <a:latin typeface="Times New Roman" pitchFamily="18" charset="0"/>
                <a:ea typeface="Times New Roman" pitchFamily="18" charset="0"/>
                <a:cs typeface="Times New Roman" pitchFamily="18" charset="0"/>
              </a:rPr>
              <a:t>6</a:t>
            </a:r>
            <a:r>
              <a:rPr lang="tr-TR" dirty="0" smtClean="0" bmk="">
                <a:latin typeface="Times New Roman" pitchFamily="18" charset="0"/>
                <a:ea typeface="Times New Roman" pitchFamily="18" charset="0"/>
                <a:cs typeface="Times New Roman" pitchFamily="18" charset="0"/>
              </a:rPr>
              <a:t>.8.4.4. Mevcut Bir Tablonun Bir Kolonunun Adını Değiştirme</a:t>
            </a:r>
            <a:r>
              <a:rPr lang="tr-TR" sz="4400" dirty="0" smtClean="0">
                <a:latin typeface="Arial" pitchFamily="34" charset="0"/>
                <a:ea typeface="Times New Roman" pitchFamily="18" charset="0"/>
                <a:cs typeface="Times New Roman" pitchFamily="18" charset="0"/>
              </a:rPr>
              <a:t/>
            </a:r>
            <a:br>
              <a:rPr lang="tr-TR" sz="4400" dirty="0" smtClean="0">
                <a:latin typeface="Arial" pitchFamily="34" charset="0"/>
                <a:ea typeface="Times New Roman" pitchFamily="18" charset="0"/>
                <a:cs typeface="Times New Roman" pitchFamily="18" charset="0"/>
              </a:rPr>
            </a:br>
            <a:endParaRPr lang="tr-TR" dirty="0"/>
          </a:p>
        </p:txBody>
      </p:sp>
      <p:sp>
        <p:nvSpPr>
          <p:cNvPr id="3" name="2 İçerik Yer Tutucusu"/>
          <p:cNvSpPr>
            <a:spLocks noGrp="1"/>
          </p:cNvSpPr>
          <p:nvPr>
            <p:ph idx="1"/>
          </p:nvPr>
        </p:nvSpPr>
        <p:spPr>
          <a:xfrm>
            <a:off x="467544" y="1268760"/>
            <a:ext cx="8183880" cy="4968552"/>
          </a:xfrm>
        </p:spPr>
        <p:style>
          <a:lnRef idx="2">
            <a:schemeClr val="accent2"/>
          </a:lnRef>
          <a:fillRef idx="1">
            <a:schemeClr val="lt1"/>
          </a:fillRef>
          <a:effectRef idx="0">
            <a:schemeClr val="accent2"/>
          </a:effectRef>
          <a:fontRef idx="minor">
            <a:schemeClr val="dk1"/>
          </a:fontRef>
        </p:style>
        <p:txBody>
          <a:bodyPr>
            <a:normAutofit/>
          </a:bodyPr>
          <a:lstStyle/>
          <a:p>
            <a:pPr marL="0" lvl="0" indent="449263" algn="just" eaLnBrk="0" fontAlgn="base" hangingPunct="0">
              <a:spcBef>
                <a:spcPct val="0"/>
              </a:spcBef>
              <a:spcAft>
                <a:spcPct val="0"/>
              </a:spcAft>
              <a:buClrTx/>
              <a:buSzTx/>
              <a:buNone/>
            </a:pPr>
            <a:r>
              <a:rPr lang="tr-TR" sz="2000" dirty="0" smtClean="0">
                <a:latin typeface="Arial" pitchFamily="34" charset="0"/>
                <a:ea typeface="Calibri" pitchFamily="34" charset="0"/>
                <a:cs typeface="Arial" pitchFamily="34" charset="0"/>
              </a:rPr>
              <a:t>Tablonun adını değiştirmek için, </a:t>
            </a:r>
            <a:r>
              <a:rPr lang="tr-TR" sz="2000" u="sng" dirty="0" smtClean="0">
                <a:latin typeface="Arial" pitchFamily="34" charset="0"/>
                <a:ea typeface="Calibri" pitchFamily="34" charset="0"/>
                <a:cs typeface="Arial" pitchFamily="34" charset="0"/>
              </a:rPr>
              <a:t>ALTER TABLE</a:t>
            </a:r>
            <a:r>
              <a:rPr lang="tr-TR" sz="2000" dirty="0" smtClean="0">
                <a:latin typeface="Arial" pitchFamily="34" charset="0"/>
                <a:ea typeface="Calibri" pitchFamily="34" charset="0"/>
                <a:cs typeface="Arial" pitchFamily="34" charset="0"/>
              </a:rPr>
              <a:t> komutuna </a:t>
            </a:r>
            <a:r>
              <a:rPr lang="tr-TR" sz="2000" u="sng" dirty="0" smtClean="0">
                <a:latin typeface="Arial" pitchFamily="34" charset="0"/>
                <a:ea typeface="Calibri" pitchFamily="34" charset="0"/>
                <a:cs typeface="Arial" pitchFamily="34" charset="0"/>
              </a:rPr>
              <a:t>RENAME TABLE</a:t>
            </a:r>
            <a:r>
              <a:rPr lang="tr-TR" sz="2000" dirty="0" smtClean="0">
                <a:latin typeface="Arial" pitchFamily="34" charset="0"/>
                <a:ea typeface="Calibri" pitchFamily="34" charset="0"/>
                <a:cs typeface="Arial" pitchFamily="34" charset="0"/>
              </a:rPr>
              <a:t> deyiminin eklenmesi gerekir.</a:t>
            </a: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u="sng" dirty="0" smtClean="0">
                <a:solidFill>
                  <a:srgbClr val="C00000"/>
                </a:solidFill>
                <a:effectLst>
                  <a:outerShdw blurRad="38100" dist="38100" dir="2700000" algn="tl">
                    <a:srgbClr val="000000">
                      <a:alpha val="43137"/>
                    </a:srgbClr>
                  </a:outerShdw>
                </a:effectLst>
                <a:latin typeface="Arial" pitchFamily="34" charset="0"/>
                <a:ea typeface="Calibri" pitchFamily="34" charset="0"/>
                <a:cs typeface="Arial" pitchFamily="34" charset="0"/>
              </a:rPr>
              <a:t>Kullanılışı:</a:t>
            </a:r>
            <a:r>
              <a:rPr lang="tr-TR" sz="2000" dirty="0" smtClean="0">
                <a:solidFill>
                  <a:srgbClr val="C00000"/>
                </a:solidFill>
                <a:effectLst>
                  <a:outerShdw blurRad="38100" dist="38100" dir="2700000" algn="tl">
                    <a:srgbClr val="000000">
                      <a:alpha val="43137"/>
                    </a:srgbClr>
                  </a:outerShdw>
                </a:effectLst>
                <a:latin typeface="Arial" pitchFamily="34" charset="0"/>
                <a:ea typeface="Calibri" pitchFamily="34" charset="0"/>
                <a:cs typeface="Arial" pitchFamily="34" charset="0"/>
              </a:rPr>
              <a:t> </a:t>
            </a:r>
            <a:r>
              <a:rPr lang="tr-TR" sz="2000" dirty="0" smtClean="0">
                <a:latin typeface="Arial" pitchFamily="34" charset="0"/>
                <a:ea typeface="Calibri" pitchFamily="34" charset="0"/>
                <a:cs typeface="Arial" pitchFamily="34" charset="0"/>
              </a:rPr>
              <a:t>EXEC </a:t>
            </a:r>
            <a:r>
              <a:rPr lang="tr-TR" sz="2000" dirty="0" err="1" smtClean="0">
                <a:latin typeface="Arial" pitchFamily="34" charset="0"/>
                <a:ea typeface="Calibri" pitchFamily="34" charset="0"/>
                <a:cs typeface="Arial" pitchFamily="34" charset="0"/>
              </a:rPr>
              <a:t>sp</a:t>
            </a:r>
            <a:r>
              <a:rPr lang="tr-TR" sz="2000" dirty="0" smtClean="0">
                <a:latin typeface="Arial" pitchFamily="34" charset="0"/>
                <a:ea typeface="Calibri" pitchFamily="34" charset="0"/>
                <a:cs typeface="Arial" pitchFamily="34" charset="0"/>
              </a:rPr>
              <a:t>_</a:t>
            </a:r>
            <a:r>
              <a:rPr lang="tr-TR" sz="2000" dirty="0" err="1" smtClean="0">
                <a:latin typeface="Arial" pitchFamily="34" charset="0"/>
                <a:ea typeface="Calibri" pitchFamily="34" charset="0"/>
                <a:cs typeface="Arial" pitchFamily="34" charset="0"/>
              </a:rPr>
              <a:t>rename</a:t>
            </a:r>
            <a:r>
              <a:rPr lang="tr-TR" sz="2000" dirty="0" smtClean="0">
                <a:latin typeface="Arial" pitchFamily="34" charset="0"/>
                <a:ea typeface="Calibri" pitchFamily="34" charset="0"/>
                <a:cs typeface="Arial" pitchFamily="34" charset="0"/>
              </a:rPr>
              <a:t> tablo_adi. alan adi ‘name’ , ‘</a:t>
            </a:r>
            <a:r>
              <a:rPr lang="tr-TR" sz="2000" dirty="0" err="1" smtClean="0">
                <a:latin typeface="Arial" pitchFamily="34" charset="0"/>
                <a:ea typeface="Calibri" pitchFamily="34" charset="0"/>
                <a:cs typeface="Arial" pitchFamily="34" charset="0"/>
              </a:rPr>
              <a:t>column</a:t>
            </a:r>
            <a:r>
              <a:rPr lang="tr-TR" sz="2000" dirty="0" smtClean="0">
                <a:latin typeface="Arial" pitchFamily="34" charset="0"/>
                <a:ea typeface="Calibri" pitchFamily="34" charset="0"/>
                <a:cs typeface="Arial" pitchFamily="34" charset="0"/>
              </a:rPr>
              <a:t>’;</a:t>
            </a: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b="1" dirty="0" smtClean="0">
                <a:solidFill>
                  <a:srgbClr val="C00000"/>
                </a:solidFill>
                <a:latin typeface="Arial" pitchFamily="34" charset="0"/>
                <a:ea typeface="Calibri" pitchFamily="34" charset="0"/>
                <a:cs typeface="Arial" pitchFamily="34" charset="0"/>
              </a:rPr>
              <a:t>Örnek: </a:t>
            </a:r>
            <a:r>
              <a:rPr lang="tr-TR" sz="2000" dirty="0" smtClean="0">
                <a:solidFill>
                  <a:srgbClr val="0000FF"/>
                </a:solidFill>
                <a:latin typeface="Arial" pitchFamily="34" charset="0"/>
                <a:ea typeface="Calibri" pitchFamily="34" charset="0"/>
                <a:cs typeface="Arial" pitchFamily="34" charset="0"/>
              </a:rPr>
              <a:t>ALTER</a:t>
            </a:r>
            <a:r>
              <a:rPr lang="tr-TR" sz="2000" dirty="0" smtClean="0">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TABLE</a:t>
            </a:r>
            <a:r>
              <a:rPr lang="tr-TR" sz="2000" dirty="0" smtClean="0">
                <a:latin typeface="Arial" pitchFamily="34" charset="0"/>
                <a:ea typeface="Calibri" pitchFamily="34" charset="0"/>
                <a:cs typeface="Arial" pitchFamily="34" charset="0"/>
              </a:rPr>
              <a:t> </a:t>
            </a:r>
            <a:r>
              <a:rPr lang="tr-TR" sz="2000" dirty="0" err="1" smtClean="0">
                <a:latin typeface="Arial" pitchFamily="34" charset="0"/>
                <a:ea typeface="Calibri" pitchFamily="34" charset="0"/>
                <a:cs typeface="Arial" pitchFamily="34" charset="0"/>
              </a:rPr>
              <a:t>ogrenci</a:t>
            </a:r>
            <a:r>
              <a:rPr lang="tr-TR" sz="2000" dirty="0" smtClean="0">
                <a:latin typeface="Arial" pitchFamily="34" charset="0"/>
                <a:ea typeface="Calibri" pitchFamily="34" charset="0"/>
                <a:cs typeface="Arial" pitchFamily="34" charset="0"/>
              </a:rPr>
              <a:t> RENAME adi </a:t>
            </a:r>
            <a:r>
              <a:rPr lang="tr-TR" sz="2000" dirty="0" err="1" smtClean="0">
                <a:latin typeface="Arial" pitchFamily="34" charset="0"/>
                <a:ea typeface="Calibri" pitchFamily="34" charset="0"/>
                <a:cs typeface="Arial" pitchFamily="34" charset="0"/>
              </a:rPr>
              <a:t>ogr</a:t>
            </a:r>
            <a:r>
              <a:rPr lang="tr-TR" sz="2000" dirty="0" smtClean="0">
                <a:latin typeface="Arial" pitchFamily="34" charset="0"/>
                <a:ea typeface="Calibri" pitchFamily="34" charset="0"/>
                <a:cs typeface="Arial" pitchFamily="34" charset="0"/>
              </a:rPr>
              <a:t>_adi; sorgusunun işlevini yazınız. </a:t>
            </a:r>
          </a:p>
          <a:p>
            <a:pPr marL="0" lvl="0" indent="449263" algn="just" eaLnBrk="0" fontAlgn="base" hangingPunct="0">
              <a:spcBef>
                <a:spcPct val="0"/>
              </a:spcBef>
              <a:spcAft>
                <a:spcPct val="0"/>
              </a:spcAft>
              <a:buClrTx/>
              <a:buSzTx/>
              <a:buNone/>
            </a:pPr>
            <a:endParaRPr lang="tr-TR" sz="9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dirty="0" smtClean="0">
                <a:latin typeface="Arial" pitchFamily="34" charset="0"/>
                <a:ea typeface="Calibri" pitchFamily="34" charset="0"/>
                <a:cs typeface="Arial" pitchFamily="34" charset="0"/>
              </a:rPr>
              <a:t>Öğrenci tablosundaki adi alanını </a:t>
            </a:r>
            <a:r>
              <a:rPr lang="tr-TR" sz="2000" dirty="0" err="1" smtClean="0">
                <a:latin typeface="Arial" pitchFamily="34" charset="0"/>
                <a:ea typeface="Calibri" pitchFamily="34" charset="0"/>
                <a:cs typeface="Arial" pitchFamily="34" charset="0"/>
              </a:rPr>
              <a:t>ogr</a:t>
            </a:r>
            <a:r>
              <a:rPr lang="tr-TR" sz="2000" dirty="0" smtClean="0">
                <a:latin typeface="Arial" pitchFamily="34" charset="0"/>
                <a:ea typeface="Calibri" pitchFamily="34" charset="0"/>
                <a:cs typeface="Arial" pitchFamily="34" charset="0"/>
              </a:rPr>
              <a:t>_adi olarak değiştirir.</a:t>
            </a:r>
          </a:p>
          <a:p>
            <a:pPr marL="0" lvl="0" indent="449263" algn="just" eaLnBrk="0" fontAlgn="base" hangingPunct="0">
              <a:spcBef>
                <a:spcPct val="0"/>
              </a:spcBef>
              <a:spcAft>
                <a:spcPct val="0"/>
              </a:spcAft>
              <a:buClrTx/>
              <a:buSzTx/>
              <a:buNone/>
            </a:pPr>
            <a:r>
              <a:rPr lang="tr-TR" sz="900" dirty="0" smtClean="0">
                <a:latin typeface="Arial" pitchFamily="34" charset="0"/>
                <a:ea typeface="Calibri" pitchFamily="34" charset="0"/>
                <a:cs typeface="Arial" pitchFamily="34" charset="0"/>
              </a:rPr>
              <a:t>	</a:t>
            </a:r>
            <a:endParaRPr lang="tr-TR" sz="9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b="1" dirty="0" smtClean="0">
                <a:solidFill>
                  <a:srgbClr val="C00000"/>
                </a:solidFill>
                <a:latin typeface="Arial" pitchFamily="34" charset="0"/>
                <a:ea typeface="Calibri" pitchFamily="34" charset="0"/>
                <a:cs typeface="Arial" pitchFamily="34" charset="0"/>
              </a:rPr>
              <a:t>Örnek: </a:t>
            </a:r>
            <a:r>
              <a:rPr lang="tr-TR" sz="2000" dirty="0" smtClean="0">
                <a:solidFill>
                  <a:srgbClr val="0000FF"/>
                </a:solidFill>
                <a:latin typeface="Arial" pitchFamily="34" charset="0"/>
                <a:ea typeface="Calibri" pitchFamily="34" charset="0"/>
                <a:cs typeface="Arial" pitchFamily="34" charset="0"/>
              </a:rPr>
              <a:t>EXEC</a:t>
            </a:r>
            <a:r>
              <a:rPr lang="tr-TR" sz="2000" dirty="0" smtClean="0">
                <a:latin typeface="Arial" pitchFamily="34" charset="0"/>
                <a:ea typeface="Calibri" pitchFamily="34" charset="0"/>
                <a:cs typeface="Arial" pitchFamily="34" charset="0"/>
              </a:rPr>
              <a:t> </a:t>
            </a:r>
            <a:r>
              <a:rPr lang="tr-TR" sz="2000" dirty="0" smtClean="0">
                <a:solidFill>
                  <a:srgbClr val="800000"/>
                </a:solidFill>
                <a:latin typeface="Arial" pitchFamily="34" charset="0"/>
                <a:ea typeface="Calibri" pitchFamily="34" charset="0"/>
                <a:cs typeface="Arial" pitchFamily="34" charset="0"/>
              </a:rPr>
              <a:t>SP_RENAME</a:t>
            </a:r>
            <a:r>
              <a:rPr lang="tr-TR" sz="2000" dirty="0" smtClean="0">
                <a:solidFill>
                  <a:srgbClr val="0000FF"/>
                </a:solidFill>
                <a:latin typeface="Arial" pitchFamily="34" charset="0"/>
                <a:ea typeface="Calibri" pitchFamily="34" charset="0"/>
                <a:cs typeface="Arial" pitchFamily="34" charset="0"/>
              </a:rPr>
              <a:t> </a:t>
            </a:r>
            <a:r>
              <a:rPr lang="tr-TR" sz="2000" dirty="0" smtClean="0">
                <a:solidFill>
                  <a:srgbClr val="FF0000"/>
                </a:solidFill>
                <a:latin typeface="Arial" pitchFamily="34" charset="0"/>
                <a:ea typeface="Calibri" pitchFamily="34" charset="0"/>
                <a:cs typeface="Arial" pitchFamily="34" charset="0"/>
              </a:rPr>
              <a:t>'</a:t>
            </a:r>
            <a:r>
              <a:rPr lang="tr-TR" sz="2000" dirty="0" err="1" smtClean="0">
                <a:solidFill>
                  <a:srgbClr val="FF0000"/>
                </a:solidFill>
                <a:latin typeface="Arial" pitchFamily="34" charset="0"/>
                <a:ea typeface="Calibri" pitchFamily="34" charset="0"/>
                <a:cs typeface="Arial" pitchFamily="34" charset="0"/>
              </a:rPr>
              <a:t>ogrenci</a:t>
            </a:r>
            <a:r>
              <a:rPr lang="tr-TR" sz="2000" dirty="0" smtClean="0">
                <a:solidFill>
                  <a:srgbClr val="FF0000"/>
                </a:solidFill>
                <a:latin typeface="Arial" pitchFamily="34" charset="0"/>
                <a:ea typeface="Calibri" pitchFamily="34" charset="0"/>
                <a:cs typeface="Arial" pitchFamily="34" charset="0"/>
              </a:rPr>
              <a:t>.adi'</a:t>
            </a:r>
            <a:r>
              <a:rPr lang="tr-TR" sz="2000" dirty="0" smtClean="0">
                <a:solidFill>
                  <a:srgbClr val="808080"/>
                </a:solidFill>
                <a:latin typeface="Arial" pitchFamily="34" charset="0"/>
                <a:ea typeface="Calibri" pitchFamily="34" charset="0"/>
                <a:cs typeface="Arial" pitchFamily="34" charset="0"/>
              </a:rPr>
              <a:t>,</a:t>
            </a:r>
            <a:r>
              <a:rPr lang="tr-TR" sz="2000" dirty="0" smtClean="0">
                <a:solidFill>
                  <a:srgbClr val="FF0000"/>
                </a:solidFill>
                <a:latin typeface="Arial" pitchFamily="34" charset="0"/>
                <a:ea typeface="Calibri" pitchFamily="34" charset="0"/>
                <a:cs typeface="Arial" pitchFamily="34" charset="0"/>
              </a:rPr>
              <a:t>'</a:t>
            </a:r>
            <a:r>
              <a:rPr lang="tr-TR" sz="2000" dirty="0" err="1" smtClean="0">
                <a:solidFill>
                  <a:srgbClr val="FF0000"/>
                </a:solidFill>
                <a:latin typeface="Arial" pitchFamily="34" charset="0"/>
                <a:ea typeface="Calibri" pitchFamily="34" charset="0"/>
                <a:cs typeface="Arial" pitchFamily="34" charset="0"/>
              </a:rPr>
              <a:t>og</a:t>
            </a:r>
            <a:r>
              <a:rPr lang="tr-TR" sz="2000" dirty="0" smtClean="0">
                <a:solidFill>
                  <a:srgbClr val="FF0000"/>
                </a:solidFill>
                <a:latin typeface="Arial" pitchFamily="34" charset="0"/>
                <a:ea typeface="Calibri" pitchFamily="34" charset="0"/>
                <a:cs typeface="Arial" pitchFamily="34" charset="0"/>
              </a:rPr>
              <a:t>_adi'</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COLUMN</a:t>
            </a:r>
            <a:r>
              <a:rPr lang="tr-TR" sz="2000" dirty="0" smtClean="0">
                <a:latin typeface="Arial" pitchFamily="34" charset="0"/>
                <a:ea typeface="Calibri" pitchFamily="34" charset="0"/>
                <a:cs typeface="Arial" pitchFamily="34" charset="0"/>
              </a:rPr>
              <a:t>; sorgusunun işlevini yazınız. </a:t>
            </a:r>
          </a:p>
          <a:p>
            <a:pPr marL="0" lvl="0" indent="449263" algn="just" eaLnBrk="0" fontAlgn="base" hangingPunct="0">
              <a:spcBef>
                <a:spcPct val="0"/>
              </a:spcBef>
              <a:spcAft>
                <a:spcPct val="0"/>
              </a:spcAft>
              <a:buClrTx/>
              <a:buSzTx/>
              <a:buNone/>
            </a:pPr>
            <a:r>
              <a:rPr lang="tr-TR" sz="1200" dirty="0" smtClean="0">
                <a:latin typeface="Arial" pitchFamily="34" charset="0"/>
                <a:ea typeface="Calibri" pitchFamily="34" charset="0"/>
                <a:cs typeface="Arial" pitchFamily="34" charset="0"/>
              </a:rPr>
              <a:t>	</a:t>
            </a:r>
            <a:endParaRPr lang="tr-TR" sz="12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dirty="0" smtClean="0">
                <a:latin typeface="Arial" pitchFamily="34" charset="0"/>
                <a:ea typeface="Calibri" pitchFamily="34" charset="0"/>
                <a:cs typeface="Arial" pitchFamily="34" charset="0"/>
              </a:rPr>
              <a:t>Öğrenci tablosundaki adi alanını </a:t>
            </a:r>
            <a:r>
              <a:rPr lang="tr-TR" sz="2000" dirty="0" err="1" smtClean="0">
                <a:latin typeface="Arial" pitchFamily="34" charset="0"/>
                <a:ea typeface="Calibri" pitchFamily="34" charset="0"/>
                <a:cs typeface="Arial" pitchFamily="34" charset="0"/>
              </a:rPr>
              <a:t>ogr</a:t>
            </a:r>
            <a:r>
              <a:rPr lang="tr-TR" sz="2000" dirty="0" smtClean="0">
                <a:latin typeface="Arial" pitchFamily="34" charset="0"/>
                <a:ea typeface="Calibri" pitchFamily="34" charset="0"/>
                <a:cs typeface="Arial" pitchFamily="34" charset="0"/>
              </a:rPr>
              <a:t>_adi olarak değiştirir.</a:t>
            </a:r>
          </a:p>
          <a:p>
            <a:pPr marL="0" lvl="0" indent="449263" algn="just" eaLnBrk="0" fontAlgn="base" hangingPunct="0">
              <a:spcBef>
                <a:spcPct val="0"/>
              </a:spcBef>
              <a:spcAft>
                <a:spcPct val="0"/>
              </a:spcAft>
              <a:buClrTx/>
              <a:buSzTx/>
              <a:buNone/>
            </a:pPr>
            <a:r>
              <a:rPr lang="tr-TR" sz="900" dirty="0" smtClean="0">
                <a:latin typeface="Arial" pitchFamily="34" charset="0"/>
                <a:ea typeface="Calibri" pitchFamily="34" charset="0"/>
                <a:cs typeface="Arial" pitchFamily="34" charset="0"/>
              </a:rPr>
              <a:t>	</a:t>
            </a:r>
            <a:endParaRPr lang="tr-TR" sz="9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b="1" dirty="0" smtClean="0">
                <a:solidFill>
                  <a:srgbClr val="C00000"/>
                </a:solidFill>
                <a:latin typeface="Arial" pitchFamily="34" charset="0"/>
                <a:ea typeface="Calibri" pitchFamily="34" charset="0"/>
                <a:cs typeface="Arial" pitchFamily="34" charset="0"/>
              </a:rPr>
              <a:t>Örnek: </a:t>
            </a:r>
            <a:r>
              <a:rPr lang="tr-TR" sz="2000" dirty="0" smtClean="0">
                <a:solidFill>
                  <a:srgbClr val="0000FF"/>
                </a:solidFill>
                <a:latin typeface="Arial" pitchFamily="34" charset="0"/>
                <a:ea typeface="Calibri" pitchFamily="34" charset="0"/>
                <a:cs typeface="Arial" pitchFamily="34" charset="0"/>
              </a:rPr>
              <a:t>EXEC</a:t>
            </a:r>
            <a:r>
              <a:rPr lang="tr-TR" sz="2000" dirty="0" smtClean="0">
                <a:latin typeface="Arial" pitchFamily="34" charset="0"/>
                <a:ea typeface="Calibri" pitchFamily="34" charset="0"/>
                <a:cs typeface="Arial" pitchFamily="34" charset="0"/>
              </a:rPr>
              <a:t> </a:t>
            </a:r>
            <a:r>
              <a:rPr lang="tr-TR" sz="2000" dirty="0" smtClean="0">
                <a:solidFill>
                  <a:srgbClr val="800000"/>
                </a:solidFill>
                <a:latin typeface="Arial" pitchFamily="34" charset="0"/>
                <a:ea typeface="Calibri" pitchFamily="34" charset="0"/>
                <a:cs typeface="Arial" pitchFamily="34" charset="0"/>
              </a:rPr>
              <a:t>SP_RENAME</a:t>
            </a:r>
            <a:r>
              <a:rPr lang="tr-TR" sz="2000" dirty="0" smtClean="0">
                <a:solidFill>
                  <a:srgbClr val="0000FF"/>
                </a:solidFill>
                <a:latin typeface="Arial" pitchFamily="34" charset="0"/>
                <a:ea typeface="Calibri" pitchFamily="34" charset="0"/>
                <a:cs typeface="Arial" pitchFamily="34" charset="0"/>
              </a:rPr>
              <a:t> </a:t>
            </a:r>
            <a:r>
              <a:rPr lang="tr-TR" sz="2000" dirty="0" smtClean="0">
                <a:solidFill>
                  <a:srgbClr val="FF0000"/>
                </a:solidFill>
                <a:latin typeface="Arial" pitchFamily="34" charset="0"/>
                <a:ea typeface="Calibri" pitchFamily="34" charset="0"/>
                <a:cs typeface="Arial" pitchFamily="34" charset="0"/>
              </a:rPr>
              <a:t>'personel.cins'</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 </a:t>
            </a:r>
            <a:r>
              <a:rPr lang="tr-TR" sz="2000" dirty="0" smtClean="0">
                <a:solidFill>
                  <a:srgbClr val="FF0000"/>
                </a:solidFill>
                <a:latin typeface="Arial" pitchFamily="34" charset="0"/>
                <a:ea typeface="Calibri" pitchFamily="34" charset="0"/>
                <a:cs typeface="Arial" pitchFamily="34" charset="0"/>
              </a:rPr>
              <a:t>'cinsiyet'</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COLUMN</a:t>
            </a:r>
            <a:r>
              <a:rPr lang="tr-TR" sz="2000" dirty="0" smtClean="0">
                <a:latin typeface="Arial" pitchFamily="34" charset="0"/>
                <a:ea typeface="Calibri" pitchFamily="34" charset="0"/>
                <a:cs typeface="Arial" pitchFamily="34" charset="0"/>
              </a:rPr>
              <a:t>; sorgusunun işlevini yazınız.</a:t>
            </a:r>
          </a:p>
          <a:p>
            <a:pPr marL="0" lvl="0" indent="449263" algn="just" eaLnBrk="0" fontAlgn="base" hangingPunct="0">
              <a:spcBef>
                <a:spcPct val="0"/>
              </a:spcBef>
              <a:spcAft>
                <a:spcPct val="0"/>
              </a:spcAft>
              <a:buClrTx/>
              <a:buSzTx/>
              <a:buNone/>
            </a:pPr>
            <a:endParaRPr lang="tr-TR" sz="9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dirty="0" smtClean="0">
                <a:latin typeface="Arial" pitchFamily="34" charset="0"/>
                <a:ea typeface="Calibri" pitchFamily="34" charset="0"/>
                <a:cs typeface="Arial" pitchFamily="34" charset="0"/>
              </a:rPr>
              <a:t>Personel tablosundaki cins kolonunun adını cinsiyet olarak değiştirir.</a:t>
            </a:r>
            <a:endParaRPr lang="tr-TR" sz="2000" dirty="0" smtClean="0">
              <a:latin typeface="Arial" pitchFamily="34" charset="0"/>
              <a:cs typeface="Arial" pitchFamily="34" charset="0"/>
            </a:endParaRPr>
          </a:p>
          <a:p>
            <a:endParaRPr lang="tr-TR"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39552" y="260648"/>
            <a:ext cx="8183880" cy="1051560"/>
          </a:xfrm>
        </p:spPr>
        <p:txBody>
          <a:bodyPr>
            <a:normAutofit fontScale="90000"/>
          </a:bodyPr>
          <a:lstStyle/>
          <a:p>
            <a:pPr lvl="0" algn="ctr"/>
            <a:r>
              <a:rPr lang="tr-TR" dirty="0" smtClean="0">
                <a:latin typeface="Times New Roman" pitchFamily="18" charset="0"/>
                <a:ea typeface="Times New Roman" pitchFamily="18" charset="0"/>
                <a:cs typeface="Times New Roman" pitchFamily="18" charset="0"/>
              </a:rPr>
              <a:t>6</a:t>
            </a:r>
            <a:r>
              <a:rPr lang="tr-TR" dirty="0" smtClean="0" bmk="">
                <a:latin typeface="Times New Roman" pitchFamily="18" charset="0"/>
                <a:ea typeface="Times New Roman" pitchFamily="18" charset="0"/>
                <a:cs typeface="Times New Roman" pitchFamily="18" charset="0"/>
              </a:rPr>
              <a:t>.8.4.5. Mevcut Bir Tablonun Tümüyle Silinmesi</a:t>
            </a:r>
            <a:endParaRPr lang="tr-TR" dirty="0"/>
          </a:p>
        </p:txBody>
      </p:sp>
      <p:sp>
        <p:nvSpPr>
          <p:cNvPr id="3" name="2 İçerik Yer Tutucusu"/>
          <p:cNvSpPr>
            <a:spLocks noGrp="1"/>
          </p:cNvSpPr>
          <p:nvPr>
            <p:ph idx="1"/>
          </p:nvPr>
        </p:nvSpPr>
        <p:spPr>
          <a:xfrm>
            <a:off x="395536" y="1484784"/>
            <a:ext cx="8280920" cy="4608512"/>
          </a:xfrm>
          <a:ln>
            <a:solidFill>
              <a:schemeClr val="accent5">
                <a:lumMod val="60000"/>
                <a:lumOff val="40000"/>
              </a:schemeClr>
            </a:solidFill>
          </a:ln>
        </p:spPr>
        <p:style>
          <a:lnRef idx="2">
            <a:schemeClr val="accent1"/>
          </a:lnRef>
          <a:fillRef idx="1">
            <a:schemeClr val="lt1"/>
          </a:fillRef>
          <a:effectRef idx="0">
            <a:schemeClr val="accent1"/>
          </a:effectRef>
          <a:fontRef idx="minor">
            <a:schemeClr val="dk1"/>
          </a:fontRef>
        </p:style>
        <p:txBody>
          <a:bodyPr>
            <a:normAutofit/>
          </a:bodyPr>
          <a:lstStyle/>
          <a:p>
            <a:pPr marL="0" lvl="0" indent="449263" eaLnBrk="0" fontAlgn="base" hangingPunct="0">
              <a:spcBef>
                <a:spcPct val="0"/>
              </a:spcBef>
              <a:spcAft>
                <a:spcPct val="0"/>
              </a:spcAft>
              <a:buClrTx/>
              <a:buSzTx/>
              <a:buNone/>
            </a:pPr>
            <a:r>
              <a:rPr lang="tr-TR" dirty="0" smtClean="0">
                <a:latin typeface="Arial" pitchFamily="34" charset="0"/>
                <a:ea typeface="Calibri" pitchFamily="34" charset="0"/>
                <a:cs typeface="Arial" pitchFamily="34" charset="0"/>
              </a:rPr>
              <a:t>Bir tablonun tamamını silmek için </a:t>
            </a:r>
            <a:r>
              <a:rPr lang="tr-TR" u="sng" dirty="0" smtClean="0">
                <a:latin typeface="Arial" pitchFamily="34" charset="0"/>
                <a:ea typeface="Calibri" pitchFamily="34" charset="0"/>
                <a:cs typeface="Arial" pitchFamily="34" charset="0"/>
              </a:rPr>
              <a:t>DROP TABLE</a:t>
            </a:r>
            <a:r>
              <a:rPr lang="tr-TR" dirty="0" smtClean="0">
                <a:latin typeface="Arial" pitchFamily="34" charset="0"/>
                <a:ea typeface="Calibri" pitchFamily="34" charset="0"/>
                <a:cs typeface="Arial" pitchFamily="34" charset="0"/>
              </a:rPr>
              <a:t> komutu kullanılır. </a:t>
            </a:r>
            <a:endParaRPr lang="tr-TR" sz="16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b="1" dirty="0" smtClean="0">
                <a:solidFill>
                  <a:srgbClr val="C00000"/>
                </a:solidFill>
                <a:latin typeface="Arial" pitchFamily="34" charset="0"/>
                <a:ea typeface="Calibri" pitchFamily="34" charset="0"/>
                <a:cs typeface="Arial" pitchFamily="34" charset="0"/>
              </a:rPr>
              <a:t>Örnek: </a:t>
            </a:r>
            <a:r>
              <a:rPr lang="tr-TR" dirty="0" smtClean="0">
                <a:solidFill>
                  <a:srgbClr val="0000FF"/>
                </a:solidFill>
                <a:latin typeface="Arial" pitchFamily="34" charset="0"/>
                <a:ea typeface="Calibri" pitchFamily="34" charset="0"/>
                <a:cs typeface="Arial" pitchFamily="34" charset="0"/>
              </a:rPr>
              <a:t>DROP</a:t>
            </a:r>
            <a:r>
              <a:rPr lang="tr-TR" dirty="0" smtClean="0">
                <a:latin typeface="Arial" pitchFamily="34" charset="0"/>
                <a:ea typeface="Calibri" pitchFamily="34" charset="0"/>
                <a:cs typeface="Arial" pitchFamily="34" charset="0"/>
              </a:rPr>
              <a:t> </a:t>
            </a:r>
            <a:r>
              <a:rPr lang="tr-TR" dirty="0" smtClean="0">
                <a:solidFill>
                  <a:srgbClr val="0000FF"/>
                </a:solidFill>
                <a:latin typeface="Arial" pitchFamily="34" charset="0"/>
                <a:ea typeface="Calibri" pitchFamily="34" charset="0"/>
                <a:cs typeface="Arial" pitchFamily="34" charset="0"/>
              </a:rPr>
              <a:t>TABLE</a:t>
            </a:r>
            <a:r>
              <a:rPr lang="tr-TR" dirty="0" smtClean="0">
                <a:latin typeface="Arial" pitchFamily="34" charset="0"/>
                <a:ea typeface="Calibri" pitchFamily="34" charset="0"/>
                <a:cs typeface="Arial" pitchFamily="34" charset="0"/>
              </a:rPr>
              <a:t> </a:t>
            </a:r>
            <a:r>
              <a:rPr lang="tr-TR" dirty="0" err="1" smtClean="0">
                <a:latin typeface="Arial" pitchFamily="34" charset="0"/>
                <a:ea typeface="Calibri" pitchFamily="34" charset="0"/>
                <a:cs typeface="Arial" pitchFamily="34" charset="0"/>
              </a:rPr>
              <a:t>ogrenci</a:t>
            </a:r>
            <a:r>
              <a:rPr lang="tr-TR" dirty="0" smtClean="0">
                <a:latin typeface="Arial" pitchFamily="34" charset="0"/>
                <a:ea typeface="Calibri" pitchFamily="34" charset="0"/>
                <a:cs typeface="Arial" pitchFamily="34" charset="0"/>
              </a:rPr>
              <a:t>; </a:t>
            </a:r>
          </a:p>
          <a:p>
            <a:pPr marL="0" lvl="0" indent="449263" eaLnBrk="0" fontAlgn="base" hangingPunct="0">
              <a:spcBef>
                <a:spcPct val="0"/>
              </a:spcBef>
              <a:spcAft>
                <a:spcPct val="0"/>
              </a:spcAft>
              <a:buClrTx/>
              <a:buSzTx/>
              <a:buNone/>
            </a:pPr>
            <a:r>
              <a:rPr lang="tr-TR" dirty="0" smtClean="0">
                <a:latin typeface="Arial" pitchFamily="34" charset="0"/>
                <a:ea typeface="Calibri" pitchFamily="34" charset="0"/>
                <a:cs typeface="Arial" pitchFamily="34" charset="0"/>
              </a:rPr>
              <a:t>sorgusunun işlevini yazınız.</a:t>
            </a:r>
          </a:p>
          <a:p>
            <a:pPr marL="0" lvl="0" indent="449263" eaLnBrk="0" fontAlgn="base" hangingPunct="0">
              <a:spcBef>
                <a:spcPct val="0"/>
              </a:spcBef>
              <a:spcAft>
                <a:spcPct val="0"/>
              </a:spcAft>
              <a:buClrTx/>
              <a:buSzTx/>
              <a:buNone/>
            </a:pPr>
            <a:endParaRPr lang="tr-TR" sz="16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dirty="0" smtClean="0">
                <a:latin typeface="Arial" pitchFamily="34" charset="0"/>
                <a:ea typeface="Calibri" pitchFamily="34" charset="0"/>
                <a:cs typeface="Arial" pitchFamily="34" charset="0"/>
              </a:rPr>
              <a:t>-Öğrenci tablosunu siler.</a:t>
            </a:r>
          </a:p>
          <a:p>
            <a:pPr marL="0" lvl="0" indent="449263" eaLnBrk="0" fontAlgn="base" hangingPunct="0">
              <a:spcBef>
                <a:spcPct val="0"/>
              </a:spcBef>
              <a:spcAft>
                <a:spcPct val="0"/>
              </a:spcAft>
              <a:buClrTx/>
              <a:buSzTx/>
              <a:buNone/>
            </a:pPr>
            <a:endParaRPr lang="tr-TR" sz="16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b="1" dirty="0" smtClean="0">
                <a:solidFill>
                  <a:srgbClr val="C00000"/>
                </a:solidFill>
                <a:latin typeface="Arial" pitchFamily="34" charset="0"/>
                <a:ea typeface="Calibri" pitchFamily="34" charset="0"/>
                <a:cs typeface="Arial" pitchFamily="34" charset="0"/>
              </a:rPr>
              <a:t>Örnek: </a:t>
            </a:r>
            <a:r>
              <a:rPr lang="tr-TR" dirty="0" smtClean="0">
                <a:solidFill>
                  <a:srgbClr val="0000FF"/>
                </a:solidFill>
                <a:latin typeface="Arial" pitchFamily="34" charset="0"/>
                <a:ea typeface="Calibri" pitchFamily="34" charset="0"/>
                <a:cs typeface="Arial" pitchFamily="34" charset="0"/>
              </a:rPr>
              <a:t>DROP</a:t>
            </a:r>
            <a:r>
              <a:rPr lang="tr-TR" dirty="0" smtClean="0">
                <a:latin typeface="Arial" pitchFamily="34" charset="0"/>
                <a:ea typeface="Calibri" pitchFamily="34" charset="0"/>
                <a:cs typeface="Arial" pitchFamily="34" charset="0"/>
              </a:rPr>
              <a:t> </a:t>
            </a:r>
            <a:r>
              <a:rPr lang="tr-TR" dirty="0" smtClean="0">
                <a:solidFill>
                  <a:srgbClr val="0000FF"/>
                </a:solidFill>
                <a:latin typeface="Arial" pitchFamily="34" charset="0"/>
                <a:ea typeface="Calibri" pitchFamily="34" charset="0"/>
                <a:cs typeface="Arial" pitchFamily="34" charset="0"/>
              </a:rPr>
              <a:t>TABLE</a:t>
            </a:r>
            <a:r>
              <a:rPr lang="tr-TR" dirty="0" smtClean="0">
                <a:latin typeface="Arial" pitchFamily="34" charset="0"/>
                <a:ea typeface="Calibri" pitchFamily="34" charset="0"/>
                <a:cs typeface="Arial" pitchFamily="34" charset="0"/>
              </a:rPr>
              <a:t> notlar; </a:t>
            </a:r>
          </a:p>
          <a:p>
            <a:pPr marL="0" lvl="0" indent="449263" eaLnBrk="0" fontAlgn="base" hangingPunct="0">
              <a:spcBef>
                <a:spcPct val="0"/>
              </a:spcBef>
              <a:spcAft>
                <a:spcPct val="0"/>
              </a:spcAft>
              <a:buClrTx/>
              <a:buSzTx/>
              <a:buNone/>
            </a:pPr>
            <a:r>
              <a:rPr lang="tr-TR" dirty="0" smtClean="0">
                <a:latin typeface="Arial" pitchFamily="34" charset="0"/>
                <a:ea typeface="Calibri" pitchFamily="34" charset="0"/>
                <a:cs typeface="Arial" pitchFamily="34" charset="0"/>
              </a:rPr>
              <a:t>sorgusunun işlevini yazınız.</a:t>
            </a:r>
          </a:p>
          <a:p>
            <a:pPr marL="0" lvl="0" indent="449263" eaLnBrk="0" fontAlgn="base" hangingPunct="0">
              <a:spcBef>
                <a:spcPct val="0"/>
              </a:spcBef>
              <a:spcAft>
                <a:spcPct val="0"/>
              </a:spcAft>
              <a:buClrTx/>
              <a:buSzTx/>
              <a:buNone/>
            </a:pPr>
            <a:endParaRPr lang="tr-TR" sz="16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dirty="0" smtClean="0">
                <a:latin typeface="Arial" pitchFamily="34" charset="0"/>
                <a:ea typeface="Calibri" pitchFamily="34" charset="0"/>
                <a:cs typeface="Arial" pitchFamily="34" charset="0"/>
              </a:rPr>
              <a:t>-Notlar tablosunu siler.</a:t>
            </a:r>
            <a:endParaRPr lang="tr-TR" sz="4400" dirty="0" smtClean="0">
              <a:latin typeface="Arial" pitchFamily="34" charset="0"/>
              <a:cs typeface="Arial" pitchFamily="34" charset="0"/>
            </a:endParaRPr>
          </a:p>
          <a:p>
            <a:endParaRPr lang="tr-TR"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39552" y="260648"/>
            <a:ext cx="8183880" cy="1051560"/>
          </a:xfrm>
        </p:spPr>
        <p:txBody>
          <a:bodyPr>
            <a:normAutofit fontScale="90000"/>
          </a:bodyPr>
          <a:lstStyle/>
          <a:p>
            <a:pPr lvl="0" algn="ctr"/>
            <a:r>
              <a:rPr lang="tr-TR" dirty="0" smtClean="0">
                <a:latin typeface="Times New Roman" pitchFamily="18" charset="0"/>
                <a:ea typeface="Times New Roman" pitchFamily="18" charset="0"/>
                <a:cs typeface="Times New Roman" pitchFamily="18" charset="0"/>
              </a:rPr>
              <a:t>6</a:t>
            </a:r>
            <a:r>
              <a:rPr lang="tr-TR" dirty="0" smtClean="0" bmk="">
                <a:latin typeface="Times New Roman" pitchFamily="18" charset="0"/>
                <a:ea typeface="Times New Roman" pitchFamily="18" charset="0"/>
                <a:cs typeface="Times New Roman" pitchFamily="18" charset="0"/>
              </a:rPr>
              <a:t>.8.4.6. Mevcut Bir Tablonun Yapısının Görülmesi</a:t>
            </a:r>
            <a:endParaRPr lang="tr-TR" dirty="0"/>
          </a:p>
        </p:txBody>
      </p:sp>
      <p:sp>
        <p:nvSpPr>
          <p:cNvPr id="3" name="2 İçerik Yer Tutucusu"/>
          <p:cNvSpPr>
            <a:spLocks noGrp="1"/>
          </p:cNvSpPr>
          <p:nvPr>
            <p:ph idx="1"/>
          </p:nvPr>
        </p:nvSpPr>
        <p:spPr>
          <a:xfrm>
            <a:off x="467544" y="1484784"/>
            <a:ext cx="8183880" cy="4752528"/>
          </a:xfrm>
          <a:solidFill>
            <a:schemeClr val="bg1"/>
          </a:solidFill>
          <a:ln w="38100">
            <a:solidFill>
              <a:schemeClr val="accent2">
                <a:lumMod val="60000"/>
                <a:lumOff val="40000"/>
              </a:schemeClr>
            </a:solidFill>
          </a:ln>
        </p:spPr>
        <p:txBody>
          <a:bodyPr>
            <a:normAutofit/>
          </a:bodyPr>
          <a:lstStyle/>
          <a:p>
            <a:pPr marL="0" lvl="0" indent="449263" algn="just" eaLnBrk="0" fontAlgn="base" hangingPunct="0">
              <a:spcBef>
                <a:spcPct val="0"/>
              </a:spcBef>
              <a:spcAft>
                <a:spcPct val="0"/>
              </a:spcAft>
              <a:buClrTx/>
              <a:buSzTx/>
              <a:buNone/>
            </a:pPr>
            <a:r>
              <a:rPr lang="tr-TR" sz="2000" dirty="0" smtClean="0">
                <a:latin typeface="Arial" pitchFamily="34" charset="0"/>
                <a:ea typeface="Calibri" pitchFamily="34" charset="0"/>
                <a:cs typeface="Arial" pitchFamily="34" charset="0"/>
              </a:rPr>
              <a:t>Bir tablonun yapısını görmek için </a:t>
            </a:r>
            <a:r>
              <a:rPr lang="tr-TR" sz="2000" u="sng" dirty="0" smtClean="0">
                <a:latin typeface="Arial" pitchFamily="34" charset="0"/>
                <a:ea typeface="Calibri" pitchFamily="34" charset="0"/>
                <a:cs typeface="Arial" pitchFamily="34" charset="0"/>
              </a:rPr>
              <a:t>DESC[IRIBE]</a:t>
            </a:r>
            <a:r>
              <a:rPr lang="tr-TR" sz="2000" dirty="0" smtClean="0">
                <a:latin typeface="Arial" pitchFamily="34" charset="0"/>
                <a:ea typeface="Calibri" pitchFamily="34" charset="0"/>
                <a:cs typeface="Arial" pitchFamily="34" charset="0"/>
              </a:rPr>
              <a:t> komutu kullanılır. Bu komut ile tanımlanan tabloların alan bilgileri alınır. Tablo alanları, alanların veri tipleri unutulduğunda veya kontrol edilmek istenildiğinde sıkça kullanılan bir komuttur.</a:t>
            </a: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b="1" u="sng" dirty="0" smtClean="0">
                <a:solidFill>
                  <a:srgbClr val="C00000"/>
                </a:solidFill>
                <a:effectLst>
                  <a:outerShdw blurRad="38100" dist="38100" dir="2700000" algn="tl">
                    <a:srgbClr val="000000">
                      <a:alpha val="43137"/>
                    </a:srgbClr>
                  </a:outerShdw>
                </a:effectLst>
                <a:latin typeface="Arial" pitchFamily="34" charset="0"/>
                <a:ea typeface="Calibri" pitchFamily="34" charset="0"/>
                <a:cs typeface="Arial" pitchFamily="34" charset="0"/>
              </a:rPr>
              <a:t>Kullanılışı: </a:t>
            </a:r>
            <a:r>
              <a:rPr lang="tr-TR" sz="2000" dirty="0" smtClean="0">
                <a:latin typeface="Arial" pitchFamily="34" charset="0"/>
                <a:ea typeface="Calibri" pitchFamily="34" charset="0"/>
                <a:cs typeface="Arial" pitchFamily="34" charset="0"/>
              </a:rPr>
              <a:t>DESC </a:t>
            </a:r>
            <a:r>
              <a:rPr lang="tr-TR" sz="2000" dirty="0" err="1" smtClean="0">
                <a:latin typeface="Arial" pitchFamily="34" charset="0"/>
                <a:ea typeface="Calibri" pitchFamily="34" charset="0"/>
                <a:cs typeface="Arial" pitchFamily="34" charset="0"/>
              </a:rPr>
              <a:t>table</a:t>
            </a:r>
            <a:r>
              <a:rPr lang="tr-TR" sz="2000" dirty="0" smtClean="0">
                <a:latin typeface="Arial" pitchFamily="34" charset="0"/>
                <a:ea typeface="Calibri" pitchFamily="34" charset="0"/>
                <a:cs typeface="Arial" pitchFamily="34" charset="0"/>
              </a:rPr>
              <a:t>_name;</a:t>
            </a: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b="1" dirty="0" smtClean="0">
                <a:solidFill>
                  <a:srgbClr val="C00000"/>
                </a:solidFill>
                <a:latin typeface="Arial" pitchFamily="34" charset="0"/>
                <a:ea typeface="Calibri" pitchFamily="34" charset="0"/>
                <a:cs typeface="Arial" pitchFamily="34" charset="0"/>
              </a:rPr>
              <a:t>Örnek: </a:t>
            </a:r>
            <a:r>
              <a:rPr lang="tr-TR" sz="2000" dirty="0" err="1" smtClean="0">
                <a:solidFill>
                  <a:srgbClr val="0000FF"/>
                </a:solidFill>
                <a:latin typeface="Arial" pitchFamily="34" charset="0"/>
                <a:ea typeface="Calibri" pitchFamily="34" charset="0"/>
                <a:cs typeface="Arial" pitchFamily="34" charset="0"/>
              </a:rPr>
              <a:t>Desc</a:t>
            </a:r>
            <a:r>
              <a:rPr lang="tr-TR" sz="2000" dirty="0" smtClean="0">
                <a:latin typeface="Arial" pitchFamily="34" charset="0"/>
                <a:ea typeface="Calibri" pitchFamily="34" charset="0"/>
                <a:cs typeface="Arial" pitchFamily="34" charset="0"/>
              </a:rPr>
              <a:t> Personel;</a:t>
            </a: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b="1" dirty="0" smtClean="0">
                <a:solidFill>
                  <a:schemeClr val="accent5">
                    <a:lumMod val="60000"/>
                    <a:lumOff val="40000"/>
                  </a:schemeClr>
                </a:solidFill>
                <a:latin typeface="Arial" pitchFamily="34" charset="0"/>
                <a:ea typeface="Calibri" pitchFamily="34" charset="0"/>
                <a:cs typeface="Arial" pitchFamily="34" charset="0"/>
              </a:rPr>
              <a:t>Name			</a:t>
            </a:r>
            <a:r>
              <a:rPr lang="tr-TR" sz="2000" b="1" dirty="0" err="1" smtClean="0">
                <a:solidFill>
                  <a:schemeClr val="accent5">
                    <a:lumMod val="60000"/>
                    <a:lumOff val="40000"/>
                  </a:schemeClr>
                </a:solidFill>
                <a:latin typeface="Arial" pitchFamily="34" charset="0"/>
                <a:ea typeface="Calibri" pitchFamily="34" charset="0"/>
                <a:cs typeface="Arial" pitchFamily="34" charset="0"/>
              </a:rPr>
              <a:t>Type</a:t>
            </a:r>
            <a:endParaRPr lang="tr-TR" sz="2000" b="1" dirty="0" smtClean="0">
              <a:solidFill>
                <a:schemeClr val="accent5">
                  <a:lumMod val="60000"/>
                  <a:lumOff val="40000"/>
                </a:schemeClr>
              </a:solidFill>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b="1" dirty="0" smtClean="0">
                <a:solidFill>
                  <a:schemeClr val="accent5">
                    <a:lumMod val="60000"/>
                    <a:lumOff val="40000"/>
                  </a:schemeClr>
                </a:solidFill>
                <a:latin typeface="Arial" pitchFamily="34" charset="0"/>
                <a:ea typeface="Calibri" pitchFamily="34" charset="0"/>
                <a:cs typeface="Arial" pitchFamily="34" charset="0"/>
              </a:rPr>
              <a:t>-------			------------</a:t>
            </a:r>
            <a:endParaRPr lang="tr-TR" sz="2000" b="1" dirty="0" smtClean="0">
              <a:solidFill>
                <a:schemeClr val="accent5">
                  <a:lumMod val="60000"/>
                  <a:lumOff val="40000"/>
                </a:schemeClr>
              </a:solidFill>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dirty="0" smtClean="0">
                <a:latin typeface="Arial" pitchFamily="34" charset="0"/>
                <a:ea typeface="Calibri" pitchFamily="34" charset="0"/>
                <a:cs typeface="Arial" pitchFamily="34" charset="0"/>
              </a:rPr>
              <a:t>SİCİL NO			NUMBER(4)</a:t>
            </a: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dirty="0" smtClean="0">
                <a:latin typeface="Arial" pitchFamily="34" charset="0"/>
                <a:ea typeface="Calibri" pitchFamily="34" charset="0"/>
                <a:cs typeface="Arial" pitchFamily="34" charset="0"/>
              </a:rPr>
              <a:t>ADI				CHAR(15)</a:t>
            </a: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dirty="0" smtClean="0">
                <a:latin typeface="Arial" pitchFamily="34" charset="0"/>
                <a:ea typeface="Calibri" pitchFamily="34" charset="0"/>
                <a:cs typeface="Arial" pitchFamily="34" charset="0"/>
              </a:rPr>
              <a:t>SOYADI			CHAR(15)</a:t>
            </a: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dirty="0" smtClean="0">
                <a:latin typeface="Arial" pitchFamily="34" charset="0"/>
                <a:ea typeface="Calibri" pitchFamily="34" charset="0"/>
                <a:cs typeface="Arial" pitchFamily="34" charset="0"/>
              </a:rPr>
              <a:t>DOĞUM TARİHİ		DATE</a:t>
            </a:r>
          </a:p>
          <a:p>
            <a:pPr marL="0" lvl="0" indent="449263" algn="just" eaLnBrk="0" fontAlgn="base" hangingPunct="0">
              <a:spcBef>
                <a:spcPct val="0"/>
              </a:spcBef>
              <a:spcAft>
                <a:spcPct val="0"/>
              </a:spcAft>
              <a:buClrTx/>
              <a:buSzTx/>
              <a:buNone/>
            </a:pP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b="1" u="sng" dirty="0" smtClean="0">
                <a:latin typeface="Arial" pitchFamily="34" charset="0"/>
                <a:ea typeface="Calibri" pitchFamily="34" charset="0"/>
                <a:cs typeface="Arial" pitchFamily="34" charset="0"/>
              </a:rPr>
              <a:t>Not</a:t>
            </a:r>
            <a:r>
              <a:rPr lang="tr-TR" sz="2000" b="1" dirty="0" smtClean="0">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 </a:t>
            </a:r>
            <a:r>
              <a:rPr lang="tr-TR" sz="2000" dirty="0" err="1" smtClean="0">
                <a:latin typeface="Arial" pitchFamily="34" charset="0"/>
                <a:ea typeface="Calibri" pitchFamily="34" charset="0"/>
                <a:cs typeface="Arial" pitchFamily="34" charset="0"/>
              </a:rPr>
              <a:t>Desc</a:t>
            </a:r>
            <a:r>
              <a:rPr lang="tr-TR" sz="2000" dirty="0" smtClean="0">
                <a:latin typeface="Arial" pitchFamily="34" charset="0"/>
                <a:ea typeface="Calibri" pitchFamily="34" charset="0"/>
                <a:cs typeface="Arial" pitchFamily="34" charset="0"/>
              </a:rPr>
              <a:t> komutu SQL Server 2008 de tanımlı değildir.</a:t>
            </a:r>
            <a:endParaRPr lang="tr-TR" sz="2000" dirty="0" smtClean="0">
              <a:latin typeface="Arial" pitchFamily="34" charset="0"/>
              <a:cs typeface="Arial" pitchFamily="34" charset="0"/>
            </a:endParaRPr>
          </a:p>
          <a:p>
            <a:endParaRPr lang="tr-TR"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67544" y="188640"/>
            <a:ext cx="8183880" cy="6264696"/>
          </a:xfrm>
          <a:solidFill>
            <a:schemeClr val="bg1"/>
          </a:solidFill>
        </p:spPr>
        <p:txBody>
          <a:bodyPr/>
          <a:lstStyle/>
          <a:p>
            <a:pPr marL="0" lvl="0" indent="0" algn="just" fontAlgn="base">
              <a:spcBef>
                <a:spcPct val="0"/>
              </a:spcBef>
              <a:spcAft>
                <a:spcPct val="0"/>
              </a:spcAft>
              <a:buClrTx/>
              <a:buSzTx/>
              <a:buNone/>
            </a:pPr>
            <a:r>
              <a:rPr lang="tr-TR" sz="2000" dirty="0" smtClean="0">
                <a:solidFill>
                  <a:srgbClr val="0000FF"/>
                </a:solidFill>
                <a:latin typeface="Arial" pitchFamily="34" charset="0"/>
                <a:ea typeface="Calibri" pitchFamily="34" charset="0"/>
                <a:cs typeface="Arial" pitchFamily="34" charset="0"/>
              </a:rPr>
              <a:t>	insert</a:t>
            </a:r>
            <a:r>
              <a:rPr lang="tr-TR" sz="2000" dirty="0" smtClean="0">
                <a:latin typeface="Arial" pitchFamily="34" charset="0"/>
                <a:ea typeface="Calibri" pitchFamily="34" charset="0"/>
                <a:cs typeface="Arial" pitchFamily="34" charset="0"/>
              </a:rPr>
              <a:t> </a:t>
            </a:r>
            <a:r>
              <a:rPr lang="tr-TR" sz="2000" dirty="0" err="1" smtClean="0">
                <a:solidFill>
                  <a:srgbClr val="0000FF"/>
                </a:solidFill>
                <a:latin typeface="Arial" pitchFamily="34" charset="0"/>
                <a:ea typeface="Calibri" pitchFamily="34" charset="0"/>
                <a:cs typeface="Arial" pitchFamily="34" charset="0"/>
              </a:rPr>
              <a:t>into</a:t>
            </a:r>
            <a:r>
              <a:rPr lang="tr-TR" sz="2000" dirty="0" smtClean="0">
                <a:latin typeface="Arial" pitchFamily="34" charset="0"/>
                <a:ea typeface="Calibri" pitchFamily="34" charset="0"/>
                <a:cs typeface="Arial" pitchFamily="34" charset="0"/>
              </a:rPr>
              <a:t> memleket </a:t>
            </a:r>
            <a:r>
              <a:rPr lang="tr-TR" sz="2000" dirty="0" err="1" smtClean="0">
                <a:solidFill>
                  <a:srgbClr val="0000FF"/>
                </a:solidFill>
                <a:latin typeface="Arial" pitchFamily="34" charset="0"/>
                <a:ea typeface="Calibri" pitchFamily="34" charset="0"/>
                <a:cs typeface="Arial" pitchFamily="34" charset="0"/>
              </a:rPr>
              <a:t>values</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23</a:t>
            </a:r>
            <a:r>
              <a:rPr lang="tr-TR" sz="2000" dirty="0" smtClean="0">
                <a:solidFill>
                  <a:srgbClr val="808080"/>
                </a:solidFill>
                <a:latin typeface="Arial" pitchFamily="34" charset="0"/>
                <a:ea typeface="Calibri" pitchFamily="34" charset="0"/>
                <a:cs typeface="Arial" pitchFamily="34" charset="0"/>
              </a:rPr>
              <a:t>,</a:t>
            </a:r>
            <a:r>
              <a:rPr lang="tr-TR" sz="2000" dirty="0" smtClean="0">
                <a:solidFill>
                  <a:srgbClr val="FF0000"/>
                </a:solidFill>
                <a:latin typeface="Arial" pitchFamily="34" charset="0"/>
                <a:ea typeface="Calibri" pitchFamily="34" charset="0"/>
                <a:cs typeface="Arial" pitchFamily="34" charset="0"/>
              </a:rPr>
              <a:t>'</a:t>
            </a:r>
            <a:r>
              <a:rPr lang="tr-TR" sz="2000" dirty="0" err="1" smtClean="0">
                <a:solidFill>
                  <a:srgbClr val="FF0000"/>
                </a:solidFill>
                <a:latin typeface="Arial" pitchFamily="34" charset="0"/>
                <a:ea typeface="Calibri" pitchFamily="34" charset="0"/>
                <a:cs typeface="Arial" pitchFamily="34" charset="0"/>
              </a:rPr>
              <a:t>Elazıg</a:t>
            </a:r>
            <a:r>
              <a:rPr lang="tr-TR" sz="2000" dirty="0" smtClean="0">
                <a:solidFill>
                  <a:srgbClr val="FF0000"/>
                </a:solidFill>
                <a:latin typeface="Arial" pitchFamily="34" charset="0"/>
                <a:ea typeface="Calibri" pitchFamily="34" charset="0"/>
                <a:cs typeface="Arial" pitchFamily="34" charset="0"/>
              </a:rPr>
              <a:t>'</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424</a:t>
            </a:r>
            <a:r>
              <a:rPr lang="tr-TR" sz="2000" dirty="0" smtClean="0">
                <a:solidFill>
                  <a:srgbClr val="808080"/>
                </a:solidFill>
                <a:latin typeface="Arial" pitchFamily="34" charset="0"/>
                <a:ea typeface="Calibri" pitchFamily="34" charset="0"/>
                <a:cs typeface="Arial" pitchFamily="34" charset="0"/>
              </a:rPr>
              <a:t>)</a:t>
            </a:r>
            <a:endParaRPr lang="tr-TR" sz="2000" dirty="0" smtClean="0">
              <a:latin typeface="Arial" pitchFamily="34" charset="0"/>
              <a:cs typeface="Arial" pitchFamily="34" charset="0"/>
            </a:endParaRPr>
          </a:p>
          <a:p>
            <a:pPr marL="0" lvl="0" indent="0" algn="just" eaLnBrk="0" fontAlgn="base" hangingPunct="0">
              <a:spcBef>
                <a:spcPct val="0"/>
              </a:spcBef>
              <a:spcAft>
                <a:spcPct val="0"/>
              </a:spcAft>
              <a:buClrTx/>
              <a:buSzTx/>
              <a:buNone/>
            </a:pPr>
            <a:r>
              <a:rPr lang="tr-TR" sz="2000" b="1" dirty="0" smtClean="0">
                <a:latin typeface="Arial" pitchFamily="34" charset="0"/>
                <a:ea typeface="Calibri" pitchFamily="34" charset="0"/>
                <a:cs typeface="Arial" pitchFamily="34" charset="0"/>
              </a:rPr>
              <a:t>Tablo 6.5:</a:t>
            </a:r>
            <a:r>
              <a:rPr lang="tr-TR" sz="2000" dirty="0" smtClean="0">
                <a:latin typeface="Arial" pitchFamily="34" charset="0"/>
                <a:ea typeface="Calibri" pitchFamily="34" charset="0"/>
                <a:cs typeface="Arial" pitchFamily="34" charset="0"/>
              </a:rPr>
              <a:t> Memleket Tablosu</a:t>
            </a:r>
            <a:endParaRPr lang="tr-TR" sz="2000" dirty="0" smtClean="0">
              <a:latin typeface="Arial" pitchFamily="34" charset="0"/>
              <a:cs typeface="Arial" pitchFamily="34" charset="0"/>
            </a:endParaRPr>
          </a:p>
          <a:p>
            <a:endParaRPr lang="tr-TR" dirty="0" smtClean="0"/>
          </a:p>
          <a:p>
            <a:endParaRPr lang="tr-TR" dirty="0"/>
          </a:p>
        </p:txBody>
      </p:sp>
      <p:pic>
        <p:nvPicPr>
          <p:cNvPr id="21507" name="Picture 3" descr="memleket1"/>
          <p:cNvPicPr>
            <a:picLocks noChangeAspect="1" noChangeArrowheads="1"/>
          </p:cNvPicPr>
          <p:nvPr/>
        </p:nvPicPr>
        <p:blipFill>
          <a:blip r:embed="rId2" cstate="print"/>
          <a:srcRect/>
          <a:stretch>
            <a:fillRect/>
          </a:stretch>
        </p:blipFill>
        <p:spPr bwMode="auto">
          <a:xfrm>
            <a:off x="611560" y="980728"/>
            <a:ext cx="2520280" cy="5184576"/>
          </a:xfrm>
          <a:prstGeom prst="rect">
            <a:avLst/>
          </a:prstGeom>
          <a:noFill/>
        </p:spPr>
      </p:pic>
      <p:pic>
        <p:nvPicPr>
          <p:cNvPr id="21506" name="Picture 2" descr="memleket2"/>
          <p:cNvPicPr>
            <a:picLocks noChangeAspect="1" noChangeArrowheads="1"/>
          </p:cNvPicPr>
          <p:nvPr/>
        </p:nvPicPr>
        <p:blipFill>
          <a:blip r:embed="rId3" cstate="print"/>
          <a:srcRect/>
          <a:stretch>
            <a:fillRect/>
          </a:stretch>
        </p:blipFill>
        <p:spPr bwMode="auto">
          <a:xfrm>
            <a:off x="3131840" y="980728"/>
            <a:ext cx="2448272" cy="5256584"/>
          </a:xfrm>
          <a:prstGeom prst="rect">
            <a:avLst/>
          </a:prstGeom>
          <a:noFill/>
        </p:spPr>
      </p:pic>
      <p:pic>
        <p:nvPicPr>
          <p:cNvPr id="21505" name="Picture 1" descr="memleket3"/>
          <p:cNvPicPr>
            <a:picLocks noChangeAspect="1" noChangeArrowheads="1"/>
          </p:cNvPicPr>
          <p:nvPr/>
        </p:nvPicPr>
        <p:blipFill>
          <a:blip r:embed="rId4" cstate="print"/>
          <a:srcRect/>
          <a:stretch>
            <a:fillRect/>
          </a:stretch>
        </p:blipFill>
        <p:spPr bwMode="auto">
          <a:xfrm>
            <a:off x="0" y="10420350"/>
            <a:ext cx="1600200" cy="4943475"/>
          </a:xfrm>
          <a:prstGeom prst="rect">
            <a:avLst/>
          </a:prstGeom>
          <a:noFill/>
        </p:spPr>
      </p:pic>
      <p:sp>
        <p:nvSpPr>
          <p:cNvPr id="2150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1509" name="Picture 5" descr="memleket3"/>
          <p:cNvPicPr>
            <a:picLocks noChangeAspect="1" noChangeArrowheads="1"/>
          </p:cNvPicPr>
          <p:nvPr/>
        </p:nvPicPr>
        <p:blipFill>
          <a:blip r:embed="rId4" cstate="print"/>
          <a:srcRect/>
          <a:stretch>
            <a:fillRect/>
          </a:stretch>
        </p:blipFill>
        <p:spPr bwMode="auto">
          <a:xfrm>
            <a:off x="5652120" y="980728"/>
            <a:ext cx="2592288" cy="52565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39552" y="-243408"/>
            <a:ext cx="8183880" cy="1051560"/>
          </a:xfrm>
        </p:spPr>
        <p:txBody>
          <a:bodyPr>
            <a:normAutofit fontScale="90000"/>
          </a:bodyPr>
          <a:lstStyle/>
          <a:p>
            <a:pPr lvl="0"/>
            <a:r>
              <a:rPr lang="tr-TR" dirty="0" smtClean="0">
                <a:solidFill>
                  <a:schemeClr val="accent2">
                    <a:lumMod val="60000"/>
                    <a:lumOff val="40000"/>
                  </a:schemeClr>
                </a:solidFill>
                <a:latin typeface="Arial" pitchFamily="34" charset="0"/>
                <a:ea typeface="Times New Roman" pitchFamily="18" charset="0"/>
                <a:cs typeface="Arial" pitchFamily="34" charset="0"/>
              </a:rPr>
              <a:t>6</a:t>
            </a:r>
            <a:r>
              <a:rPr lang="tr-TR" dirty="0" smtClean="0" bmk="">
                <a:solidFill>
                  <a:schemeClr val="accent2">
                    <a:lumMod val="60000"/>
                    <a:lumOff val="40000"/>
                  </a:schemeClr>
                </a:solidFill>
                <a:latin typeface="Arial" pitchFamily="34" charset="0"/>
                <a:ea typeface="Times New Roman" pitchFamily="18" charset="0"/>
                <a:cs typeface="Arial" pitchFamily="34" charset="0"/>
              </a:rPr>
              <a:t>.9.SQL DE JOİN (BİRLEŞTİRME) İŞLEMİ</a:t>
            </a:r>
            <a:endParaRPr lang="tr-TR" dirty="0">
              <a:solidFill>
                <a:schemeClr val="accent2">
                  <a:lumMod val="60000"/>
                  <a:lumOff val="40000"/>
                </a:schemeClr>
              </a:solidFill>
            </a:endParaRPr>
          </a:p>
        </p:txBody>
      </p:sp>
      <p:sp>
        <p:nvSpPr>
          <p:cNvPr id="3" name="2 İçerik Yer Tutucusu"/>
          <p:cNvSpPr>
            <a:spLocks noGrp="1"/>
          </p:cNvSpPr>
          <p:nvPr>
            <p:ph idx="1"/>
          </p:nvPr>
        </p:nvSpPr>
        <p:spPr>
          <a:xfrm>
            <a:off x="467544" y="980728"/>
            <a:ext cx="8183880" cy="5400600"/>
          </a:xfrm>
          <a:solidFill>
            <a:schemeClr val="accent2">
              <a:lumMod val="20000"/>
              <a:lumOff val="80000"/>
            </a:schemeClr>
          </a:solidFill>
          <a:ln/>
        </p:spPr>
        <p:style>
          <a:lnRef idx="1">
            <a:schemeClr val="accent2"/>
          </a:lnRef>
          <a:fillRef idx="2">
            <a:schemeClr val="accent2"/>
          </a:fillRef>
          <a:effectRef idx="1">
            <a:schemeClr val="accent2"/>
          </a:effectRef>
          <a:fontRef idx="minor">
            <a:schemeClr val="dk1"/>
          </a:fontRef>
        </p:style>
        <p:txBody>
          <a:bodyPr>
            <a:noAutofit/>
          </a:bodyPr>
          <a:lstStyle/>
          <a:p>
            <a:pPr marL="0" lvl="0" indent="449263" eaLnBrk="0" fontAlgn="base" hangingPunct="0">
              <a:spcBef>
                <a:spcPct val="0"/>
              </a:spcBef>
              <a:spcAft>
                <a:spcPct val="0"/>
              </a:spcAft>
              <a:buClrTx/>
              <a:buSzTx/>
              <a:buNone/>
            </a:pPr>
            <a:r>
              <a:rPr lang="tr-TR" sz="2000" dirty="0" smtClean="0">
                <a:latin typeface="Arial" pitchFamily="34" charset="0"/>
                <a:ea typeface="Calibri" pitchFamily="34" charset="0"/>
                <a:cs typeface="Arial" pitchFamily="34" charset="0"/>
              </a:rPr>
              <a:t>Daha sık karşılaşılan ve daha zor olan sorgulamalar birden çok tablonun birbiriyle ilişkilendirilmesiyle gerçekleştirilir.</a:t>
            </a:r>
          </a:p>
          <a:p>
            <a:pPr marL="0" lvl="0" indent="449263" eaLnBrk="0" fontAlgn="base" hangingPunct="0">
              <a:spcBef>
                <a:spcPct val="0"/>
              </a:spcBef>
              <a:spcAft>
                <a:spcPct val="0"/>
              </a:spcAft>
              <a:buClrTx/>
              <a:buSzTx/>
              <a:buNone/>
            </a:pP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pP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pP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pP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pP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pP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pP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pPr>
            <a:endParaRPr lang="tr-TR" sz="2000" dirty="0" smtClean="0">
              <a:latin typeface="Arial" pitchFamily="34" charset="0"/>
              <a:cs typeface="Arial" pitchFamily="34" charset="0"/>
            </a:endParaRPr>
          </a:p>
          <a:p>
            <a:pPr marL="0" lvl="0" indent="0" algn="ctr" fontAlgn="base">
              <a:spcBef>
                <a:spcPct val="0"/>
              </a:spcBef>
              <a:spcAft>
                <a:spcPct val="0"/>
              </a:spcAft>
              <a:buClrTx/>
              <a:buSzTx/>
              <a:buNone/>
              <a:tabLst>
                <a:tab pos="1485900" algn="l"/>
              </a:tabLst>
            </a:pPr>
            <a:r>
              <a:rPr lang="tr-TR" sz="1600" b="1" dirty="0" smtClean="0">
                <a:latin typeface="Arial" pitchFamily="34" charset="0"/>
                <a:ea typeface="Calibri" pitchFamily="34" charset="0"/>
                <a:cs typeface="Arial" pitchFamily="34" charset="0"/>
              </a:rPr>
              <a:t>Şekil 6.1:</a:t>
            </a:r>
            <a:r>
              <a:rPr lang="tr-TR" sz="1600" dirty="0" smtClean="0">
                <a:latin typeface="Arial" pitchFamily="34" charset="0"/>
                <a:ea typeface="Calibri" pitchFamily="34" charset="0"/>
                <a:cs typeface="Arial" pitchFamily="34" charset="0"/>
              </a:rPr>
              <a:t> SQL’de İki Tablo Arasındaki İlişkilendirme</a:t>
            </a:r>
          </a:p>
          <a:p>
            <a:pPr marL="0" lvl="0" indent="0" algn="ctr" fontAlgn="base">
              <a:spcBef>
                <a:spcPct val="0"/>
              </a:spcBef>
              <a:spcAft>
                <a:spcPct val="0"/>
              </a:spcAft>
              <a:buClrTx/>
              <a:buSzTx/>
              <a:buNone/>
              <a:tabLst>
                <a:tab pos="1485900" algn="l"/>
              </a:tabLst>
            </a:pPr>
            <a:endParaRPr lang="tr-TR" sz="1600" dirty="0" smtClean="0">
              <a:latin typeface="Arial" pitchFamily="34" charset="0"/>
              <a:cs typeface="Arial" pitchFamily="34" charset="0"/>
            </a:endParaRPr>
          </a:p>
          <a:p>
            <a:pPr marL="0" lvl="0" indent="0" algn="just" eaLnBrk="0" fontAlgn="base" hangingPunct="0">
              <a:spcBef>
                <a:spcPct val="0"/>
              </a:spcBef>
              <a:spcAft>
                <a:spcPct val="0"/>
              </a:spcAft>
              <a:buClrTx/>
              <a:buSzTx/>
              <a:buNone/>
              <a:tabLst>
                <a:tab pos="1485900" algn="l"/>
              </a:tabLst>
            </a:pPr>
            <a:r>
              <a:rPr lang="tr-TR" sz="2000" dirty="0" smtClean="0">
                <a:latin typeface="Arial" pitchFamily="34" charset="0"/>
                <a:ea typeface="Calibri" pitchFamily="34" charset="0"/>
                <a:cs typeface="Arial" pitchFamily="34" charset="0"/>
              </a:rPr>
              <a:t>Çalışan her personel ve bu personelin yöneticisiyle ilişkili bilgiler nelerdir? Bu sorunun cevabını tek tabloda bulamayız. Her iki tabloyu da kullanmak zorundayız. Bunu yapmak için de müşterek bir alan kullanmalıyız. Müşterek alan burada bölüm numarasıdır. Personel tablosunda böl-no, bölüm tablosunda bölüm-no adı ile yer almaktadır. </a:t>
            </a: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pPr>
            <a:endParaRPr lang="tr-TR" sz="2000" dirty="0" smtClean="0">
              <a:latin typeface="Arial" pitchFamily="34" charset="0"/>
              <a:cs typeface="Arial" pitchFamily="34" charset="0"/>
            </a:endParaRPr>
          </a:p>
        </p:txBody>
      </p:sp>
      <p:pic>
        <p:nvPicPr>
          <p:cNvPr id="98306" name="Resim 19" descr="adsız2"/>
          <p:cNvPicPr>
            <a:picLocks noChangeAspect="1" noChangeArrowheads="1"/>
          </p:cNvPicPr>
          <p:nvPr/>
        </p:nvPicPr>
        <p:blipFill>
          <a:blip r:embed="rId2" cstate="print"/>
          <a:srcRect/>
          <a:stretch>
            <a:fillRect/>
          </a:stretch>
        </p:blipFill>
        <p:spPr bwMode="auto">
          <a:xfrm>
            <a:off x="1331640" y="1916832"/>
            <a:ext cx="2520280" cy="2016225"/>
          </a:xfrm>
          <a:prstGeom prst="rect">
            <a:avLst/>
          </a:prstGeom>
        </p:spPr>
        <p:style>
          <a:lnRef idx="1">
            <a:schemeClr val="accent1"/>
          </a:lnRef>
          <a:fillRef idx="2">
            <a:schemeClr val="accent1"/>
          </a:fillRef>
          <a:effectRef idx="1">
            <a:schemeClr val="accent1"/>
          </a:effectRef>
          <a:fontRef idx="minor">
            <a:schemeClr val="dk1"/>
          </a:fontRef>
        </p:style>
      </p:pic>
      <p:pic>
        <p:nvPicPr>
          <p:cNvPr id="98305" name="Resim 20" descr="adsız4"/>
          <p:cNvPicPr>
            <a:picLocks noChangeAspect="1" noChangeArrowheads="1"/>
          </p:cNvPicPr>
          <p:nvPr/>
        </p:nvPicPr>
        <p:blipFill>
          <a:blip r:embed="rId3" cstate="print"/>
          <a:srcRect/>
          <a:stretch>
            <a:fillRect/>
          </a:stretch>
        </p:blipFill>
        <p:spPr bwMode="auto">
          <a:xfrm>
            <a:off x="5148064" y="2204864"/>
            <a:ext cx="2304256" cy="1296144"/>
          </a:xfrm>
          <a:prstGeom prst="rect">
            <a:avLst/>
          </a:prstGeom>
        </p:spPr>
        <p:style>
          <a:lnRef idx="1">
            <a:schemeClr val="accent1"/>
          </a:lnRef>
          <a:fillRef idx="2">
            <a:schemeClr val="accent1"/>
          </a:fillRef>
          <a:effectRef idx="1">
            <a:schemeClr val="accent1"/>
          </a:effectRef>
          <a:fontRef idx="minor">
            <a:schemeClr val="dk1"/>
          </a:fontRef>
        </p:style>
      </p:pic>
      <p:sp>
        <p:nvSpPr>
          <p:cNvPr id="98311" name="Rectangle 7"/>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98312" name="Rectangle 8"/>
          <p:cNvSpPr>
            <a:spLocks noChangeArrowheads="1"/>
          </p:cNvSpPr>
          <p:nvPr/>
        </p:nvSpPr>
        <p:spPr bwMode="auto">
          <a:xfrm>
            <a:off x="0" y="21431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1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            </a:t>
            </a: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98314" name="Line 10"/>
          <p:cNvSpPr>
            <a:spLocks noChangeShapeType="1"/>
          </p:cNvSpPr>
          <p:nvPr/>
        </p:nvSpPr>
        <p:spPr bwMode="auto">
          <a:xfrm>
            <a:off x="3851920" y="3789040"/>
            <a:ext cx="732656" cy="0"/>
          </a:xfrm>
          <a:prstGeom prst="line">
            <a:avLst/>
          </a:prstGeom>
          <a:noFill/>
          <a:ln w="285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98315" name="Line 11"/>
          <p:cNvSpPr>
            <a:spLocks noChangeShapeType="1"/>
          </p:cNvSpPr>
          <p:nvPr/>
        </p:nvSpPr>
        <p:spPr bwMode="auto">
          <a:xfrm flipV="1">
            <a:off x="4572000" y="2996952"/>
            <a:ext cx="0" cy="792088"/>
          </a:xfrm>
          <a:prstGeom prst="line">
            <a:avLst/>
          </a:prstGeom>
          <a:noFill/>
          <a:ln w="285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98316" name="Line 12"/>
          <p:cNvSpPr>
            <a:spLocks noChangeShapeType="1"/>
          </p:cNvSpPr>
          <p:nvPr/>
        </p:nvSpPr>
        <p:spPr bwMode="auto">
          <a:xfrm>
            <a:off x="4584576" y="2996953"/>
            <a:ext cx="563488" cy="0"/>
          </a:xfrm>
          <a:prstGeom prst="line">
            <a:avLst/>
          </a:prstGeom>
          <a:noFill/>
          <a:ln w="285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251520" y="332656"/>
            <a:ext cx="8640960" cy="6264696"/>
          </a:xfrm>
          <a:solidFill>
            <a:schemeClr val="bg1"/>
          </a:solidFill>
        </p:spPr>
        <p:txBody>
          <a:bodyPr>
            <a:normAutofit/>
          </a:bodyPr>
          <a:lstStyle/>
          <a:p>
            <a:pPr marL="0" lvl="0" indent="0" fontAlgn="base">
              <a:spcBef>
                <a:spcPct val="0"/>
              </a:spcBef>
              <a:spcAft>
                <a:spcPct val="0"/>
              </a:spcAft>
              <a:buClrTx/>
              <a:buSzTx/>
              <a:buNone/>
            </a:pPr>
            <a:r>
              <a:rPr lang="tr-TR" sz="2000" dirty="0" smtClean="0">
                <a:solidFill>
                  <a:srgbClr val="0000FF"/>
                </a:solidFill>
                <a:latin typeface="Courier New" pitchFamily="49" charset="0"/>
                <a:ea typeface="Calibri" pitchFamily="34" charset="0"/>
                <a:cs typeface="Courier New" pitchFamily="49" charset="0"/>
              </a:rPr>
              <a:t>SELECT </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a:t>
            </a:r>
            <a:r>
              <a:rPr lang="tr-TR" sz="2000" dirty="0" smtClean="0">
                <a:solidFill>
                  <a:srgbClr val="0000FF"/>
                </a:solidFill>
                <a:latin typeface="Courier New" pitchFamily="49" charset="0"/>
                <a:ea typeface="Calibri" pitchFamily="34" charset="0"/>
                <a:cs typeface="Courier New" pitchFamily="49" charset="0"/>
              </a:rPr>
              <a:t>FROM</a:t>
            </a:r>
            <a:r>
              <a:rPr lang="tr-TR" sz="2000" dirty="0" smtClean="0">
                <a:latin typeface="Courier New" pitchFamily="49" charset="0"/>
                <a:ea typeface="Calibri" pitchFamily="34" charset="0"/>
                <a:cs typeface="Courier New" pitchFamily="49" charset="0"/>
              </a:rPr>
              <a:t> personel</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bölüm </a:t>
            </a:r>
            <a:r>
              <a:rPr lang="tr-TR" sz="2000" dirty="0" smtClean="0">
                <a:solidFill>
                  <a:srgbClr val="0000FF"/>
                </a:solidFill>
                <a:latin typeface="Courier New" pitchFamily="49" charset="0"/>
                <a:ea typeface="Calibri" pitchFamily="34" charset="0"/>
                <a:cs typeface="Courier New" pitchFamily="49" charset="0"/>
              </a:rPr>
              <a:t>WHERE</a:t>
            </a:r>
            <a:r>
              <a:rPr lang="tr-TR" sz="2000" dirty="0" smtClean="0">
                <a:latin typeface="Courier New" pitchFamily="49" charset="0"/>
                <a:ea typeface="Calibri" pitchFamily="34" charset="0"/>
                <a:cs typeface="Courier New" pitchFamily="49" charset="0"/>
              </a:rPr>
              <a:t> personel</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böl_no</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bölüm</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bölüm_no</a:t>
            </a:r>
            <a:endParaRPr lang="tr-TR" sz="200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tr-TR" sz="2000" dirty="0" smtClean="0">
                <a:latin typeface="Arial" pitchFamily="34" charset="0"/>
                <a:ea typeface="Calibri" pitchFamily="34" charset="0"/>
                <a:cs typeface="Arial" pitchFamily="34" charset="0"/>
              </a:rPr>
              <a:t>Şeklinde birleştirme yapabiliriz.</a:t>
            </a:r>
            <a:endParaRPr lang="tr-TR" sz="200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tr-TR" sz="2000" b="1" dirty="0" smtClean="0">
                <a:latin typeface="Arial" pitchFamily="34" charset="0"/>
                <a:ea typeface="Calibri" pitchFamily="34" charset="0"/>
                <a:cs typeface="Arial" pitchFamily="34" charset="0"/>
              </a:rPr>
              <a:t>	</a:t>
            </a:r>
            <a:r>
              <a:rPr lang="tr-TR" sz="2000" b="1" dirty="0" smtClean="0">
                <a:solidFill>
                  <a:schemeClr val="accent2">
                    <a:lumMod val="60000"/>
                    <a:lumOff val="40000"/>
                  </a:schemeClr>
                </a:solidFill>
                <a:latin typeface="Arial" pitchFamily="34" charset="0"/>
                <a:ea typeface="Calibri" pitchFamily="34" charset="0"/>
                <a:cs typeface="Arial" pitchFamily="34" charset="0"/>
              </a:rPr>
              <a:t>Örnek: </a:t>
            </a:r>
            <a:r>
              <a:rPr lang="tr-TR" sz="2000" dirty="0" smtClean="0">
                <a:latin typeface="Arial" pitchFamily="34" charset="0"/>
                <a:ea typeface="Calibri" pitchFamily="34" charset="0"/>
                <a:cs typeface="Arial" pitchFamily="34" charset="0"/>
              </a:rPr>
              <a:t>Bu konunun örneklerini aşağıdaki üç tabloya göre çözelim.</a:t>
            </a:r>
            <a:endParaRPr lang="tr-TR" sz="200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tr-TR" sz="2400" b="1" dirty="0" err="1" smtClean="0">
                <a:solidFill>
                  <a:schemeClr val="accent5">
                    <a:lumMod val="60000"/>
                    <a:lumOff val="40000"/>
                  </a:schemeClr>
                </a:solidFill>
                <a:effectLst>
                  <a:outerShdw blurRad="38100" dist="38100" dir="2700000" algn="tl">
                    <a:srgbClr val="000000">
                      <a:alpha val="43137"/>
                    </a:srgbClr>
                  </a:outerShdw>
                </a:effectLst>
                <a:latin typeface="Arial" pitchFamily="34" charset="0"/>
                <a:ea typeface="Calibri" pitchFamily="34" charset="0"/>
                <a:cs typeface="Arial" pitchFamily="34" charset="0"/>
              </a:rPr>
              <a:t>Ogrenci</a:t>
            </a:r>
            <a:r>
              <a:rPr lang="tr-TR" sz="2400" b="1" dirty="0" smtClean="0">
                <a:solidFill>
                  <a:schemeClr val="accent5">
                    <a:lumMod val="60000"/>
                    <a:lumOff val="40000"/>
                  </a:schemeClr>
                </a:solidFill>
                <a:effectLst>
                  <a:outerShdw blurRad="38100" dist="38100" dir="2700000" algn="tl">
                    <a:srgbClr val="000000">
                      <a:alpha val="43137"/>
                    </a:srgbClr>
                  </a:outerShdw>
                </a:effectLst>
                <a:latin typeface="Arial" pitchFamily="34" charset="0"/>
                <a:ea typeface="Calibri" pitchFamily="34" charset="0"/>
                <a:cs typeface="Arial" pitchFamily="34" charset="0"/>
              </a:rPr>
              <a:t> Tablosu</a:t>
            </a:r>
            <a:endParaRPr lang="tr-TR" sz="2400" b="1" dirty="0" smtClean="0">
              <a:solidFill>
                <a:schemeClr val="accent5">
                  <a:lumMod val="60000"/>
                  <a:lumOff val="40000"/>
                </a:schemeClr>
              </a:solidFill>
              <a:effectLst>
                <a:outerShdw blurRad="38100" dist="38100" dir="2700000" algn="tl">
                  <a:srgbClr val="000000">
                    <a:alpha val="43137"/>
                  </a:srgbClr>
                </a:outerShdw>
              </a:effectLst>
              <a:latin typeface="Arial" pitchFamily="34" charset="0"/>
              <a:cs typeface="Arial" pitchFamily="34" charset="0"/>
            </a:endParaRPr>
          </a:p>
          <a:p>
            <a:pPr marL="0" lvl="0" indent="0" eaLnBrk="0" fontAlgn="base" hangingPunct="0">
              <a:spcBef>
                <a:spcPct val="0"/>
              </a:spcBef>
              <a:spcAft>
                <a:spcPct val="0"/>
              </a:spcAft>
              <a:buClrTx/>
              <a:buSzTx/>
              <a:buNone/>
            </a:pPr>
            <a:r>
              <a:rPr lang="tr-TR" sz="2000" b="1" u="sng" dirty="0" smtClean="0">
                <a:solidFill>
                  <a:srgbClr val="00B050"/>
                </a:solidFill>
                <a:latin typeface="Times New Roman" pitchFamily="18" charset="0"/>
                <a:ea typeface="Calibri" pitchFamily="34" charset="0"/>
                <a:cs typeface="Times New Roman" pitchFamily="18" charset="0"/>
              </a:rPr>
              <a:t>no</a:t>
            </a:r>
            <a:r>
              <a:rPr lang="tr-TR" sz="2000" b="1" dirty="0" smtClean="0">
                <a:solidFill>
                  <a:srgbClr val="00B050"/>
                </a:solidFill>
                <a:latin typeface="Times New Roman" pitchFamily="18" charset="0"/>
                <a:ea typeface="Calibri" pitchFamily="34" charset="0"/>
                <a:cs typeface="Times New Roman" pitchFamily="18" charset="0"/>
              </a:rPr>
              <a:t>	</a:t>
            </a:r>
            <a:r>
              <a:rPr lang="tr-TR" sz="2000" b="1" u="sng" dirty="0" smtClean="0">
                <a:solidFill>
                  <a:srgbClr val="00B050"/>
                </a:solidFill>
                <a:latin typeface="Times New Roman" pitchFamily="18" charset="0"/>
                <a:ea typeface="Calibri" pitchFamily="34" charset="0"/>
                <a:cs typeface="Times New Roman" pitchFamily="18" charset="0"/>
              </a:rPr>
              <a:t>adi</a:t>
            </a:r>
            <a:r>
              <a:rPr lang="tr-TR" sz="2000" b="1" dirty="0" smtClean="0">
                <a:solidFill>
                  <a:srgbClr val="00B050"/>
                </a:solidFill>
                <a:latin typeface="Times New Roman" pitchFamily="18" charset="0"/>
                <a:ea typeface="Calibri" pitchFamily="34" charset="0"/>
                <a:cs typeface="Times New Roman" pitchFamily="18" charset="0"/>
              </a:rPr>
              <a:t>	</a:t>
            </a:r>
            <a:r>
              <a:rPr lang="tr-TR" sz="2000" b="1" u="sng" dirty="0" err="1" smtClean="0">
                <a:solidFill>
                  <a:srgbClr val="00B050"/>
                </a:solidFill>
                <a:latin typeface="Times New Roman" pitchFamily="18" charset="0"/>
                <a:ea typeface="Calibri" pitchFamily="34" charset="0"/>
                <a:cs typeface="Times New Roman" pitchFamily="18" charset="0"/>
              </a:rPr>
              <a:t>soyadi</a:t>
            </a:r>
            <a:r>
              <a:rPr lang="tr-TR" sz="2000" b="1" dirty="0" smtClean="0">
                <a:solidFill>
                  <a:srgbClr val="00B050"/>
                </a:solidFill>
                <a:latin typeface="Times New Roman" pitchFamily="18" charset="0"/>
                <a:ea typeface="Calibri" pitchFamily="34" charset="0"/>
                <a:cs typeface="Times New Roman" pitchFamily="18" charset="0"/>
              </a:rPr>
              <a:t>	</a:t>
            </a:r>
            <a:r>
              <a:rPr lang="tr-TR" sz="2000" b="1" u="sng" dirty="0" err="1" smtClean="0">
                <a:solidFill>
                  <a:srgbClr val="00B050"/>
                </a:solidFill>
                <a:latin typeface="Times New Roman" pitchFamily="18" charset="0"/>
                <a:ea typeface="Calibri" pitchFamily="34" charset="0"/>
                <a:cs typeface="Times New Roman" pitchFamily="18" charset="0"/>
              </a:rPr>
              <a:t>sinif</a:t>
            </a:r>
            <a:r>
              <a:rPr lang="tr-TR" sz="2000" b="1" dirty="0" smtClean="0">
                <a:solidFill>
                  <a:srgbClr val="00B050"/>
                </a:solidFill>
                <a:latin typeface="Times New Roman" pitchFamily="18" charset="0"/>
                <a:ea typeface="Calibri" pitchFamily="34" charset="0"/>
                <a:cs typeface="Times New Roman" pitchFamily="18" charset="0"/>
              </a:rPr>
              <a:t>	</a:t>
            </a:r>
            <a:r>
              <a:rPr lang="tr-TR" sz="2000" b="1" u="sng" dirty="0" err="1" smtClean="0">
                <a:solidFill>
                  <a:srgbClr val="00B050"/>
                </a:solidFill>
                <a:latin typeface="Times New Roman" pitchFamily="18" charset="0"/>
                <a:ea typeface="Calibri" pitchFamily="34" charset="0"/>
                <a:cs typeface="Times New Roman" pitchFamily="18" charset="0"/>
              </a:rPr>
              <a:t>yasi</a:t>
            </a:r>
            <a:endParaRPr lang="tr-TR" sz="2000" b="1" dirty="0" smtClean="0">
              <a:solidFill>
                <a:srgbClr val="00B050"/>
              </a:solidFill>
              <a:latin typeface="Arial" pitchFamily="34" charset="0"/>
              <a:cs typeface="Arial" pitchFamily="34" charset="0"/>
            </a:endParaRPr>
          </a:p>
          <a:p>
            <a:pPr marL="0" lvl="0" indent="0" eaLnBrk="0" fontAlgn="base" hangingPunct="0">
              <a:spcBef>
                <a:spcPct val="0"/>
              </a:spcBef>
              <a:spcAft>
                <a:spcPct val="0"/>
              </a:spcAft>
              <a:buClrTx/>
              <a:buSzTx/>
              <a:buNone/>
            </a:pPr>
            <a:r>
              <a:rPr lang="tr-TR" sz="2000" dirty="0" smtClean="0">
                <a:latin typeface="Times New Roman" pitchFamily="18" charset="0"/>
                <a:ea typeface="Calibri" pitchFamily="34" charset="0"/>
                <a:cs typeface="Times New Roman" pitchFamily="18" charset="0"/>
              </a:rPr>
              <a:t>1	A	B	1	20</a:t>
            </a:r>
            <a:endParaRPr lang="tr-TR" sz="200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tr-TR" sz="2000" dirty="0" smtClean="0">
                <a:latin typeface="Times New Roman" pitchFamily="18" charset="0"/>
                <a:ea typeface="Calibri" pitchFamily="34" charset="0"/>
                <a:cs typeface="Times New Roman" pitchFamily="18" charset="0"/>
              </a:rPr>
              <a:t>2	C	D	2	21</a:t>
            </a:r>
            <a:endParaRPr lang="tr-TR" sz="200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tr-TR" sz="2400" b="1" dirty="0" smtClean="0">
                <a:solidFill>
                  <a:schemeClr val="accent5">
                    <a:lumMod val="60000"/>
                    <a:lumOff val="40000"/>
                  </a:schemeClr>
                </a:solidFill>
                <a:effectLst>
                  <a:outerShdw blurRad="38100" dist="38100" dir="2700000" algn="tl">
                    <a:srgbClr val="000000">
                      <a:alpha val="43137"/>
                    </a:srgbClr>
                  </a:outerShdw>
                </a:effectLst>
                <a:latin typeface="Arial" pitchFamily="34" charset="0"/>
                <a:ea typeface="Calibri" pitchFamily="34" charset="0"/>
                <a:cs typeface="Arial" pitchFamily="34" charset="0"/>
              </a:rPr>
              <a:t>Notlar Tablosu</a:t>
            </a:r>
            <a:endParaRPr lang="tr-TR" sz="2400" b="1" dirty="0" smtClean="0">
              <a:solidFill>
                <a:schemeClr val="accent5">
                  <a:lumMod val="60000"/>
                  <a:lumOff val="40000"/>
                </a:schemeClr>
              </a:solidFill>
              <a:effectLst>
                <a:outerShdw blurRad="38100" dist="38100" dir="2700000" algn="tl">
                  <a:srgbClr val="000000">
                    <a:alpha val="43137"/>
                  </a:srgbClr>
                </a:outerShdw>
              </a:effectLst>
              <a:latin typeface="Arial" pitchFamily="34" charset="0"/>
              <a:cs typeface="Arial" pitchFamily="34" charset="0"/>
            </a:endParaRPr>
          </a:p>
          <a:p>
            <a:pPr marL="0" lvl="0" indent="0" eaLnBrk="0" fontAlgn="base" hangingPunct="0">
              <a:spcBef>
                <a:spcPct val="0"/>
              </a:spcBef>
              <a:spcAft>
                <a:spcPct val="0"/>
              </a:spcAft>
              <a:buClrTx/>
              <a:buSzTx/>
              <a:buNone/>
            </a:pPr>
            <a:r>
              <a:rPr lang="tr-TR" sz="2000" b="1" u="sng" dirty="0" err="1" smtClean="0">
                <a:solidFill>
                  <a:srgbClr val="00B050"/>
                </a:solidFill>
                <a:latin typeface="Times New Roman" pitchFamily="18" charset="0"/>
                <a:ea typeface="Calibri" pitchFamily="34" charset="0"/>
                <a:cs typeface="Times New Roman" pitchFamily="18" charset="0"/>
              </a:rPr>
              <a:t>og</a:t>
            </a:r>
            <a:r>
              <a:rPr lang="tr-TR" sz="2000" b="1" u="sng" dirty="0" smtClean="0">
                <a:solidFill>
                  <a:srgbClr val="00B050"/>
                </a:solidFill>
                <a:latin typeface="Times New Roman" pitchFamily="18" charset="0"/>
                <a:ea typeface="Calibri" pitchFamily="34" charset="0"/>
                <a:cs typeface="Times New Roman" pitchFamily="18" charset="0"/>
              </a:rPr>
              <a:t>-no</a:t>
            </a:r>
            <a:r>
              <a:rPr lang="tr-TR" sz="2000" b="1" dirty="0" smtClean="0">
                <a:solidFill>
                  <a:srgbClr val="00B050"/>
                </a:solidFill>
                <a:latin typeface="Times New Roman" pitchFamily="18" charset="0"/>
                <a:ea typeface="Calibri" pitchFamily="34" charset="0"/>
                <a:cs typeface="Times New Roman" pitchFamily="18" charset="0"/>
              </a:rPr>
              <a:t>	</a:t>
            </a:r>
            <a:r>
              <a:rPr lang="tr-TR" sz="2000" b="1" u="sng" dirty="0" smtClean="0">
                <a:solidFill>
                  <a:srgbClr val="00B050"/>
                </a:solidFill>
                <a:latin typeface="Times New Roman" pitchFamily="18" charset="0"/>
                <a:ea typeface="Calibri" pitchFamily="34" charset="0"/>
                <a:cs typeface="Times New Roman" pitchFamily="18" charset="0"/>
              </a:rPr>
              <a:t>op-kod</a:t>
            </a:r>
            <a:r>
              <a:rPr lang="tr-TR" sz="2000" b="1" dirty="0" smtClean="0">
                <a:solidFill>
                  <a:srgbClr val="00B050"/>
                </a:solidFill>
                <a:latin typeface="Times New Roman" pitchFamily="18" charset="0"/>
                <a:ea typeface="Calibri" pitchFamily="34" charset="0"/>
                <a:cs typeface="Times New Roman" pitchFamily="18" charset="0"/>
              </a:rPr>
              <a:t>	</a:t>
            </a:r>
            <a:r>
              <a:rPr lang="tr-TR" sz="2000" b="1" u="sng" dirty="0" smtClean="0">
                <a:solidFill>
                  <a:srgbClr val="00B050"/>
                </a:solidFill>
                <a:latin typeface="Times New Roman" pitchFamily="18" charset="0"/>
                <a:ea typeface="Calibri" pitchFamily="34" charset="0"/>
                <a:cs typeface="Times New Roman" pitchFamily="18" charset="0"/>
              </a:rPr>
              <a:t>vize</a:t>
            </a:r>
            <a:r>
              <a:rPr lang="tr-TR" sz="2000" b="1" dirty="0" smtClean="0">
                <a:solidFill>
                  <a:srgbClr val="00B050"/>
                </a:solidFill>
                <a:latin typeface="Times New Roman" pitchFamily="18" charset="0"/>
                <a:ea typeface="Calibri" pitchFamily="34" charset="0"/>
                <a:cs typeface="Times New Roman" pitchFamily="18" charset="0"/>
              </a:rPr>
              <a:t>	</a:t>
            </a:r>
            <a:r>
              <a:rPr lang="tr-TR" sz="2000" b="1" u="sng" dirty="0" smtClean="0">
                <a:solidFill>
                  <a:srgbClr val="00B050"/>
                </a:solidFill>
                <a:latin typeface="Times New Roman" pitchFamily="18" charset="0"/>
                <a:ea typeface="Calibri" pitchFamily="34" charset="0"/>
                <a:cs typeface="Times New Roman" pitchFamily="18" charset="0"/>
              </a:rPr>
              <a:t>final</a:t>
            </a:r>
            <a:r>
              <a:rPr lang="tr-TR" sz="2000" b="1" dirty="0" smtClean="0">
                <a:solidFill>
                  <a:srgbClr val="00B050"/>
                </a:solidFill>
                <a:latin typeface="Times New Roman" pitchFamily="18" charset="0"/>
                <a:ea typeface="Calibri" pitchFamily="34" charset="0"/>
                <a:cs typeface="Times New Roman" pitchFamily="18" charset="0"/>
              </a:rPr>
              <a:t>	</a:t>
            </a:r>
            <a:r>
              <a:rPr lang="tr-TR" sz="2000" b="1" u="sng" dirty="0" smtClean="0">
                <a:solidFill>
                  <a:srgbClr val="00B050"/>
                </a:solidFill>
                <a:latin typeface="Times New Roman" pitchFamily="18" charset="0"/>
                <a:ea typeface="Calibri" pitchFamily="34" charset="0"/>
                <a:cs typeface="Times New Roman" pitchFamily="18" charset="0"/>
              </a:rPr>
              <a:t>but</a:t>
            </a:r>
            <a:r>
              <a:rPr lang="tr-TR" sz="2000" b="1" dirty="0" smtClean="0">
                <a:solidFill>
                  <a:srgbClr val="00B050"/>
                </a:solidFill>
                <a:latin typeface="Times New Roman" pitchFamily="18" charset="0"/>
                <a:ea typeface="Calibri" pitchFamily="34" charset="0"/>
                <a:cs typeface="Times New Roman" pitchFamily="18" charset="0"/>
              </a:rPr>
              <a:t>	</a:t>
            </a:r>
            <a:r>
              <a:rPr lang="tr-TR" sz="2000" b="1" u="sng" dirty="0" err="1" smtClean="0">
                <a:solidFill>
                  <a:srgbClr val="00B050"/>
                </a:solidFill>
                <a:latin typeface="Times New Roman" pitchFamily="18" charset="0"/>
                <a:ea typeface="Calibri" pitchFamily="34" charset="0"/>
                <a:cs typeface="Times New Roman" pitchFamily="18" charset="0"/>
              </a:rPr>
              <a:t>ort</a:t>
            </a:r>
            <a:endParaRPr lang="tr-TR" sz="2000" b="1" dirty="0" smtClean="0">
              <a:solidFill>
                <a:srgbClr val="00B050"/>
              </a:solidFill>
              <a:latin typeface="Arial" pitchFamily="34" charset="0"/>
              <a:cs typeface="Arial" pitchFamily="34" charset="0"/>
            </a:endParaRPr>
          </a:p>
          <a:p>
            <a:pPr marL="0" lvl="0" indent="0" eaLnBrk="0" fontAlgn="base" hangingPunct="0">
              <a:spcBef>
                <a:spcPct val="0"/>
              </a:spcBef>
              <a:spcAft>
                <a:spcPct val="0"/>
              </a:spcAft>
              <a:buClrTx/>
              <a:buSzTx/>
              <a:buNone/>
            </a:pPr>
            <a:r>
              <a:rPr lang="tr-TR" sz="2000" dirty="0" smtClean="0">
                <a:latin typeface="Times New Roman" pitchFamily="18" charset="0"/>
                <a:ea typeface="Calibri" pitchFamily="34" charset="0"/>
                <a:cs typeface="Times New Roman" pitchFamily="18" charset="0"/>
              </a:rPr>
              <a:t>1	121	20	30	70	45</a:t>
            </a:r>
            <a:endParaRPr lang="tr-TR" sz="200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tr-TR" sz="2000" dirty="0" smtClean="0">
                <a:latin typeface="Times New Roman" pitchFamily="18" charset="0"/>
                <a:ea typeface="Calibri" pitchFamily="34" charset="0"/>
                <a:cs typeface="Times New Roman" pitchFamily="18" charset="0"/>
              </a:rPr>
              <a:t>1	123	40	90	</a:t>
            </a:r>
            <a:r>
              <a:rPr lang="tr-TR" sz="2000" dirty="0" err="1" smtClean="0">
                <a:latin typeface="Times New Roman" pitchFamily="18" charset="0"/>
                <a:ea typeface="Calibri" pitchFamily="34" charset="0"/>
                <a:cs typeface="Times New Roman" pitchFamily="18" charset="0"/>
              </a:rPr>
              <a:t>null</a:t>
            </a:r>
            <a:r>
              <a:rPr lang="tr-TR" sz="2000" dirty="0" smtClean="0">
                <a:latin typeface="Times New Roman" pitchFamily="18" charset="0"/>
                <a:ea typeface="Calibri" pitchFamily="34" charset="0"/>
                <a:cs typeface="Times New Roman" pitchFamily="18" charset="0"/>
              </a:rPr>
              <a:t>	65</a:t>
            </a:r>
            <a:endParaRPr lang="tr-TR" sz="200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tr-TR" sz="2000" dirty="0" smtClean="0">
                <a:latin typeface="Times New Roman" pitchFamily="18" charset="0"/>
                <a:ea typeface="Calibri" pitchFamily="34" charset="0"/>
                <a:cs typeface="Times New Roman" pitchFamily="18" charset="0"/>
              </a:rPr>
              <a:t>2	121	70	70	</a:t>
            </a:r>
            <a:r>
              <a:rPr lang="tr-TR" sz="2000" dirty="0" err="1" smtClean="0">
                <a:latin typeface="Times New Roman" pitchFamily="18" charset="0"/>
                <a:ea typeface="Calibri" pitchFamily="34" charset="0"/>
                <a:cs typeface="Times New Roman" pitchFamily="18" charset="0"/>
              </a:rPr>
              <a:t>null</a:t>
            </a:r>
            <a:r>
              <a:rPr lang="tr-TR" sz="2000" dirty="0" smtClean="0">
                <a:latin typeface="Times New Roman" pitchFamily="18" charset="0"/>
                <a:ea typeface="Calibri" pitchFamily="34" charset="0"/>
                <a:cs typeface="Times New Roman" pitchFamily="18" charset="0"/>
              </a:rPr>
              <a:t>	70</a:t>
            </a:r>
            <a:endParaRPr lang="tr-TR" sz="200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tr-TR" sz="2000" dirty="0" smtClean="0">
                <a:latin typeface="Times New Roman" pitchFamily="18" charset="0"/>
                <a:ea typeface="Calibri" pitchFamily="34" charset="0"/>
                <a:cs typeface="Times New Roman" pitchFamily="18" charset="0"/>
              </a:rPr>
              <a:t>2	123	10	20	30	20</a:t>
            </a:r>
            <a:endParaRPr lang="tr-TR" sz="200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tr-TR" sz="2400" b="1" dirty="0" smtClean="0">
                <a:solidFill>
                  <a:schemeClr val="accent5">
                    <a:lumMod val="60000"/>
                    <a:lumOff val="40000"/>
                  </a:schemeClr>
                </a:solidFill>
                <a:effectLst>
                  <a:outerShdw blurRad="38100" dist="38100" dir="2700000" algn="tl">
                    <a:srgbClr val="000000">
                      <a:alpha val="43137"/>
                    </a:srgbClr>
                  </a:outerShdw>
                </a:effectLst>
                <a:latin typeface="Arial" pitchFamily="34" charset="0"/>
                <a:ea typeface="Calibri" pitchFamily="34" charset="0"/>
                <a:cs typeface="Arial" pitchFamily="34" charset="0"/>
              </a:rPr>
              <a:t>Dersler Tablosu</a:t>
            </a:r>
            <a:endParaRPr lang="tr-TR" sz="2400" b="1" dirty="0" smtClean="0">
              <a:solidFill>
                <a:schemeClr val="accent5">
                  <a:lumMod val="60000"/>
                  <a:lumOff val="40000"/>
                </a:schemeClr>
              </a:solidFill>
              <a:effectLst>
                <a:outerShdw blurRad="38100" dist="38100" dir="2700000" algn="tl">
                  <a:srgbClr val="000000">
                    <a:alpha val="43137"/>
                  </a:srgbClr>
                </a:outerShdw>
              </a:effectLst>
              <a:latin typeface="Arial" pitchFamily="34" charset="0"/>
              <a:cs typeface="Arial" pitchFamily="34" charset="0"/>
            </a:endParaRPr>
          </a:p>
          <a:p>
            <a:pPr marL="0" lvl="0" indent="0" eaLnBrk="0" fontAlgn="base" hangingPunct="0">
              <a:spcBef>
                <a:spcPct val="0"/>
              </a:spcBef>
              <a:spcAft>
                <a:spcPct val="0"/>
              </a:spcAft>
              <a:buClrTx/>
              <a:buSzTx/>
              <a:buNone/>
            </a:pPr>
            <a:r>
              <a:rPr lang="tr-TR" sz="2000" b="1" u="sng" dirty="0" smtClean="0">
                <a:solidFill>
                  <a:srgbClr val="00B050"/>
                </a:solidFill>
                <a:latin typeface="Times New Roman" pitchFamily="18" charset="0"/>
                <a:ea typeface="Calibri" pitchFamily="34" charset="0"/>
                <a:cs typeface="Times New Roman" pitchFamily="18" charset="0"/>
              </a:rPr>
              <a:t>op-kod</a:t>
            </a:r>
            <a:r>
              <a:rPr lang="tr-TR" sz="2000" b="1" dirty="0" smtClean="0">
                <a:solidFill>
                  <a:srgbClr val="00B050"/>
                </a:solidFill>
                <a:latin typeface="Times New Roman" pitchFamily="18" charset="0"/>
                <a:ea typeface="Calibri" pitchFamily="34" charset="0"/>
                <a:cs typeface="Times New Roman" pitchFamily="18" charset="0"/>
              </a:rPr>
              <a:t>	</a:t>
            </a:r>
            <a:r>
              <a:rPr lang="tr-TR" sz="2000" b="1" u="sng" dirty="0" smtClean="0">
                <a:solidFill>
                  <a:srgbClr val="00B050"/>
                </a:solidFill>
                <a:latin typeface="Times New Roman" pitchFamily="18" charset="0"/>
                <a:ea typeface="Calibri" pitchFamily="34" charset="0"/>
                <a:cs typeface="Times New Roman" pitchFamily="18" charset="0"/>
              </a:rPr>
              <a:t>d-adi</a:t>
            </a:r>
            <a:r>
              <a:rPr lang="tr-TR" sz="2000" b="1" dirty="0" smtClean="0">
                <a:solidFill>
                  <a:srgbClr val="00B050"/>
                </a:solidFill>
                <a:latin typeface="Times New Roman" pitchFamily="18" charset="0"/>
                <a:ea typeface="Calibri" pitchFamily="34" charset="0"/>
                <a:cs typeface="Times New Roman" pitchFamily="18" charset="0"/>
              </a:rPr>
              <a:t>	</a:t>
            </a:r>
            <a:r>
              <a:rPr lang="tr-TR" sz="2000" b="1" u="sng" dirty="0" smtClean="0">
                <a:solidFill>
                  <a:srgbClr val="00B050"/>
                </a:solidFill>
                <a:latin typeface="Times New Roman" pitchFamily="18" charset="0"/>
                <a:ea typeface="Calibri" pitchFamily="34" charset="0"/>
                <a:cs typeface="Times New Roman" pitchFamily="18" charset="0"/>
              </a:rPr>
              <a:t>teori</a:t>
            </a:r>
            <a:r>
              <a:rPr lang="tr-TR" sz="2000" b="1" dirty="0" smtClean="0">
                <a:solidFill>
                  <a:srgbClr val="00B050"/>
                </a:solidFill>
                <a:latin typeface="Times New Roman" pitchFamily="18" charset="0"/>
                <a:ea typeface="Calibri" pitchFamily="34" charset="0"/>
                <a:cs typeface="Times New Roman" pitchFamily="18" charset="0"/>
              </a:rPr>
              <a:t>	</a:t>
            </a:r>
            <a:r>
              <a:rPr lang="tr-TR" sz="2000" b="1" u="sng" dirty="0" smtClean="0">
                <a:solidFill>
                  <a:srgbClr val="00B050"/>
                </a:solidFill>
                <a:latin typeface="Times New Roman" pitchFamily="18" charset="0"/>
                <a:ea typeface="Calibri" pitchFamily="34" charset="0"/>
                <a:cs typeface="Times New Roman" pitchFamily="18" charset="0"/>
              </a:rPr>
              <a:t>pratik</a:t>
            </a:r>
            <a:r>
              <a:rPr lang="tr-TR" sz="2000" b="1" dirty="0" smtClean="0">
                <a:solidFill>
                  <a:srgbClr val="00B050"/>
                </a:solidFill>
                <a:latin typeface="Times New Roman" pitchFamily="18" charset="0"/>
                <a:ea typeface="Calibri" pitchFamily="34" charset="0"/>
                <a:cs typeface="Times New Roman" pitchFamily="18" charset="0"/>
              </a:rPr>
              <a:t>	</a:t>
            </a:r>
            <a:r>
              <a:rPr lang="tr-TR" sz="2000" b="1" u="sng" dirty="0" smtClean="0">
                <a:solidFill>
                  <a:srgbClr val="00B050"/>
                </a:solidFill>
                <a:latin typeface="Times New Roman" pitchFamily="18" charset="0"/>
                <a:ea typeface="Calibri" pitchFamily="34" charset="0"/>
                <a:cs typeface="Times New Roman" pitchFamily="18" charset="0"/>
              </a:rPr>
              <a:t>kredi</a:t>
            </a:r>
            <a:endParaRPr lang="tr-TR" sz="2000" b="1" dirty="0" smtClean="0">
              <a:solidFill>
                <a:srgbClr val="00B050"/>
              </a:solidFill>
              <a:latin typeface="Arial" pitchFamily="34" charset="0"/>
              <a:cs typeface="Arial" pitchFamily="34" charset="0"/>
            </a:endParaRPr>
          </a:p>
          <a:p>
            <a:pPr marL="0" lvl="0" indent="0" eaLnBrk="0" fontAlgn="base" hangingPunct="0">
              <a:spcBef>
                <a:spcPct val="0"/>
              </a:spcBef>
              <a:spcAft>
                <a:spcPct val="0"/>
              </a:spcAft>
              <a:buClrTx/>
              <a:buSzTx/>
              <a:buNone/>
            </a:pPr>
            <a:r>
              <a:rPr lang="tr-TR" sz="2000" dirty="0" smtClean="0">
                <a:latin typeface="Times New Roman" pitchFamily="18" charset="0"/>
                <a:ea typeface="Calibri" pitchFamily="34" charset="0"/>
                <a:cs typeface="Times New Roman" pitchFamily="18" charset="0"/>
              </a:rPr>
              <a:t>121	</a:t>
            </a:r>
            <a:r>
              <a:rPr lang="tr-TR" sz="2000" dirty="0" err="1" smtClean="0">
                <a:latin typeface="Times New Roman" pitchFamily="18" charset="0"/>
                <a:ea typeface="Calibri" pitchFamily="34" charset="0"/>
                <a:cs typeface="Times New Roman" pitchFamily="18" charset="0"/>
              </a:rPr>
              <a:t>Bilg</a:t>
            </a:r>
            <a:r>
              <a:rPr lang="tr-TR" sz="2000" dirty="0" smtClean="0">
                <a:latin typeface="Times New Roman" pitchFamily="18" charset="0"/>
                <a:ea typeface="Calibri" pitchFamily="34" charset="0"/>
                <a:cs typeface="Times New Roman" pitchFamily="18" charset="0"/>
              </a:rPr>
              <a:t>	2	2	3</a:t>
            </a:r>
            <a:endParaRPr lang="tr-TR" sz="200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tr-TR" sz="2000" dirty="0" smtClean="0">
                <a:latin typeface="Times New Roman" pitchFamily="18" charset="0"/>
                <a:ea typeface="Calibri" pitchFamily="34" charset="0"/>
                <a:cs typeface="Times New Roman" pitchFamily="18" charset="0"/>
              </a:rPr>
              <a:t>123	</a:t>
            </a:r>
            <a:r>
              <a:rPr lang="tr-TR" sz="2000" dirty="0" err="1" smtClean="0">
                <a:latin typeface="Times New Roman" pitchFamily="18" charset="0"/>
                <a:ea typeface="Calibri" pitchFamily="34" charset="0"/>
                <a:cs typeface="Times New Roman" pitchFamily="18" charset="0"/>
              </a:rPr>
              <a:t>Elk</a:t>
            </a:r>
            <a:r>
              <a:rPr lang="tr-TR" sz="2000" dirty="0" smtClean="0">
                <a:latin typeface="Times New Roman" pitchFamily="18" charset="0"/>
                <a:ea typeface="Calibri" pitchFamily="34" charset="0"/>
                <a:cs typeface="Times New Roman" pitchFamily="18" charset="0"/>
              </a:rPr>
              <a:t>	3	0	3</a:t>
            </a:r>
            <a:endParaRPr lang="tr-TR" sz="2000" dirty="0" smtClean="0">
              <a:latin typeface="Arial" pitchFamily="34" charset="0"/>
              <a:cs typeface="Arial" pitchFamily="34" charset="0"/>
            </a:endParaRPr>
          </a:p>
          <a:p>
            <a:endParaRPr lang="tr-TR" sz="2000" dirty="0"/>
          </a:p>
        </p:txBody>
      </p:sp>
      <p:sp>
        <p:nvSpPr>
          <p:cNvPr id="3075" name="Rectangle 3"/>
          <p:cNvSpPr>
            <a:spLocks noChangeArrowheads="1"/>
          </p:cNvSpPr>
          <p:nvPr/>
        </p:nvSpPr>
        <p:spPr bwMode="auto">
          <a:xfrm>
            <a:off x="0" y="10668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251520" y="332656"/>
            <a:ext cx="8640960" cy="6264696"/>
          </a:xfrm>
          <a:solidFill>
            <a:schemeClr val="bg1"/>
          </a:solidFill>
        </p:spPr>
        <p:txBody>
          <a:bodyPr>
            <a:normAutofit/>
          </a:bodyPr>
          <a:lstStyle/>
          <a:p>
            <a:pPr marL="0" lvl="0" indent="449263" algn="just" fontAlgn="base">
              <a:spcBef>
                <a:spcPct val="0"/>
              </a:spcBef>
              <a:spcAft>
                <a:spcPct val="0"/>
              </a:spcAft>
              <a:buClrTx/>
              <a:buSzTx/>
              <a:buNone/>
            </a:pPr>
            <a:r>
              <a:rPr lang="tr-TR" sz="2000" b="1" dirty="0" smtClean="0">
                <a:latin typeface="Times New Roman" pitchFamily="18" charset="0"/>
                <a:ea typeface="Calibri" pitchFamily="34" charset="0"/>
                <a:cs typeface="Times New Roman" pitchFamily="18" charset="0"/>
              </a:rPr>
              <a:t>Örnek: </a:t>
            </a:r>
            <a:r>
              <a:rPr lang="tr-TR" sz="2000" dirty="0" smtClean="0">
                <a:solidFill>
                  <a:srgbClr val="0000FF"/>
                </a:solidFill>
                <a:latin typeface="Courier New" pitchFamily="49" charset="0"/>
                <a:ea typeface="Calibri" pitchFamily="34" charset="0"/>
                <a:cs typeface="Courier New" pitchFamily="49" charset="0"/>
              </a:rPr>
              <a:t>SELECT</a:t>
            </a:r>
            <a:r>
              <a:rPr lang="tr-TR" sz="2000" dirty="0" smtClean="0">
                <a:latin typeface="Courier New" pitchFamily="49" charset="0"/>
                <a:ea typeface="Calibri" pitchFamily="34" charset="0"/>
                <a:cs typeface="Courier New" pitchFamily="49" charset="0"/>
              </a:rPr>
              <a:t> </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solidFill>
                  <a:srgbClr val="0000FF"/>
                </a:solidFill>
                <a:latin typeface="Courier New" pitchFamily="49" charset="0"/>
                <a:ea typeface="Calibri" pitchFamily="34" charset="0"/>
                <a:cs typeface="Courier New" pitchFamily="49" charset="0"/>
              </a:rPr>
              <a:t>FROM</a:t>
            </a:r>
            <a:r>
              <a:rPr lang="tr-TR" sz="2000" dirty="0" smtClean="0">
                <a:latin typeface="Courier New" pitchFamily="49" charset="0"/>
                <a:ea typeface="Calibri" pitchFamily="34" charset="0"/>
                <a:cs typeface="Courier New" pitchFamily="49" charset="0"/>
              </a:rPr>
              <a:t> </a:t>
            </a:r>
            <a:r>
              <a:rPr lang="tr-TR" sz="2000" dirty="0" err="1" smtClean="0">
                <a:latin typeface="Courier New" pitchFamily="49" charset="0"/>
                <a:ea typeface="Calibri" pitchFamily="34" charset="0"/>
                <a:cs typeface="Courier New" pitchFamily="49" charset="0"/>
              </a:rPr>
              <a:t>ogrenci</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notlar; </a:t>
            </a:r>
            <a:r>
              <a:rPr lang="tr-TR" sz="2000" dirty="0" smtClean="0">
                <a:latin typeface="Times New Roman" pitchFamily="18" charset="0"/>
                <a:ea typeface="Calibri" pitchFamily="34" charset="0"/>
                <a:cs typeface="Times New Roman" pitchFamily="18" charset="0"/>
              </a:rPr>
              <a:t>sorgusunun işlevini yazınız.</a:t>
            </a:r>
            <a:endParaRPr lang="tr-TR" sz="12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dirty="0" smtClean="0">
                <a:latin typeface="Times New Roman" pitchFamily="18" charset="0"/>
                <a:ea typeface="Calibri" pitchFamily="34" charset="0"/>
                <a:cs typeface="Times New Roman" pitchFamily="18" charset="0"/>
              </a:rPr>
              <a:t>Öğrenci ve notlar tablosunu </a:t>
            </a:r>
            <a:r>
              <a:rPr lang="tr-TR" sz="2000" dirty="0" err="1" smtClean="0">
                <a:latin typeface="Times New Roman" pitchFamily="18" charset="0"/>
                <a:ea typeface="Calibri" pitchFamily="34" charset="0"/>
                <a:cs typeface="Times New Roman" pitchFamily="18" charset="0"/>
              </a:rPr>
              <a:t>kartezyen</a:t>
            </a:r>
            <a:r>
              <a:rPr lang="tr-TR" sz="2000" dirty="0" smtClean="0">
                <a:latin typeface="Times New Roman" pitchFamily="18" charset="0"/>
                <a:ea typeface="Calibri" pitchFamily="34" charset="0"/>
                <a:cs typeface="Times New Roman" pitchFamily="18" charset="0"/>
              </a:rPr>
              <a:t> olarak listeler.</a:t>
            </a:r>
            <a:endParaRPr lang="tr-TR" sz="12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b="1" dirty="0" smtClean="0">
                <a:latin typeface="Times New Roman" pitchFamily="18" charset="0"/>
                <a:ea typeface="Calibri" pitchFamily="34" charset="0"/>
                <a:cs typeface="Times New Roman" pitchFamily="18" charset="0"/>
              </a:rPr>
              <a:t>Örnek: </a:t>
            </a:r>
            <a:r>
              <a:rPr lang="tr-TR" sz="2000" dirty="0" smtClean="0">
                <a:solidFill>
                  <a:srgbClr val="0000FF"/>
                </a:solidFill>
                <a:latin typeface="Courier New" pitchFamily="49" charset="0"/>
                <a:ea typeface="Calibri" pitchFamily="34" charset="0"/>
                <a:cs typeface="Courier New" pitchFamily="49" charset="0"/>
              </a:rPr>
              <a:t>SELECT</a:t>
            </a:r>
            <a:r>
              <a:rPr lang="tr-TR" sz="2000" dirty="0" smtClean="0">
                <a:latin typeface="Courier New" pitchFamily="49" charset="0"/>
                <a:ea typeface="Calibri" pitchFamily="34" charset="0"/>
                <a:cs typeface="Courier New" pitchFamily="49" charset="0"/>
              </a:rPr>
              <a:t> </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solidFill>
                  <a:srgbClr val="0000FF"/>
                </a:solidFill>
                <a:latin typeface="Courier New" pitchFamily="49" charset="0"/>
                <a:ea typeface="Calibri" pitchFamily="34" charset="0"/>
                <a:cs typeface="Courier New" pitchFamily="49" charset="0"/>
              </a:rPr>
              <a:t>FROM</a:t>
            </a:r>
            <a:r>
              <a:rPr lang="tr-TR" sz="2000" dirty="0" smtClean="0">
                <a:latin typeface="Courier New" pitchFamily="49" charset="0"/>
                <a:ea typeface="Calibri" pitchFamily="34" charset="0"/>
                <a:cs typeface="Courier New" pitchFamily="49" charset="0"/>
              </a:rPr>
              <a:t> </a:t>
            </a:r>
            <a:r>
              <a:rPr lang="tr-TR" sz="2000" dirty="0" err="1" smtClean="0">
                <a:latin typeface="Courier New" pitchFamily="49" charset="0"/>
                <a:ea typeface="Calibri" pitchFamily="34" charset="0"/>
                <a:cs typeface="Courier New" pitchFamily="49" charset="0"/>
              </a:rPr>
              <a:t>ogrenci</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notlar</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dersler </a:t>
            </a:r>
            <a:r>
              <a:rPr lang="tr-TR" sz="2000" dirty="0" smtClean="0">
                <a:solidFill>
                  <a:srgbClr val="0000FF"/>
                </a:solidFill>
                <a:latin typeface="Courier New" pitchFamily="49" charset="0"/>
                <a:ea typeface="Calibri" pitchFamily="34" charset="0"/>
                <a:cs typeface="Courier New" pitchFamily="49" charset="0"/>
              </a:rPr>
              <a:t>WHERE</a:t>
            </a:r>
            <a:r>
              <a:rPr lang="tr-TR" sz="2000" dirty="0" smtClean="0">
                <a:latin typeface="Courier New" pitchFamily="49" charset="0"/>
                <a:ea typeface="Calibri" pitchFamily="34" charset="0"/>
                <a:cs typeface="Courier New" pitchFamily="49" charset="0"/>
              </a:rPr>
              <a:t>  </a:t>
            </a:r>
            <a:r>
              <a:rPr lang="tr-TR" sz="2000" dirty="0" smtClean="0">
                <a:solidFill>
                  <a:srgbClr val="0000FF"/>
                </a:solidFill>
                <a:latin typeface="Courier New" pitchFamily="49" charset="0"/>
                <a:ea typeface="Calibri" pitchFamily="34" charset="0"/>
                <a:cs typeface="Courier New" pitchFamily="49" charset="0"/>
              </a:rPr>
              <a:t>no</a:t>
            </a:r>
            <a:r>
              <a:rPr lang="tr-TR" sz="2000" dirty="0" smtClean="0">
                <a:solidFill>
                  <a:srgbClr val="808080"/>
                </a:solidFill>
                <a:latin typeface="Courier New" pitchFamily="49" charset="0"/>
                <a:ea typeface="Calibri" pitchFamily="34" charset="0"/>
                <a:cs typeface="Courier New" pitchFamily="49" charset="0"/>
              </a:rPr>
              <a:t>=</a:t>
            </a:r>
            <a:r>
              <a:rPr lang="tr-TR" sz="2000" dirty="0" err="1" smtClean="0">
                <a:latin typeface="Courier New" pitchFamily="49" charset="0"/>
                <a:ea typeface="Calibri" pitchFamily="34" charset="0"/>
                <a:cs typeface="Courier New" pitchFamily="49" charset="0"/>
              </a:rPr>
              <a:t>og</a:t>
            </a:r>
            <a:r>
              <a:rPr lang="tr-TR" sz="2000" dirty="0" smtClean="0">
                <a:latin typeface="Courier New" pitchFamily="49" charset="0"/>
                <a:ea typeface="Calibri" pitchFamily="34" charset="0"/>
                <a:cs typeface="Courier New" pitchFamily="49" charset="0"/>
              </a:rPr>
              <a:t>_no </a:t>
            </a:r>
            <a:r>
              <a:rPr lang="tr-TR" sz="2000" dirty="0" smtClean="0">
                <a:solidFill>
                  <a:srgbClr val="808080"/>
                </a:solidFill>
                <a:latin typeface="Courier New" pitchFamily="49" charset="0"/>
                <a:ea typeface="Calibri" pitchFamily="34" charset="0"/>
                <a:cs typeface="Courier New" pitchFamily="49" charset="0"/>
              </a:rPr>
              <a:t>AND</a:t>
            </a:r>
            <a:r>
              <a:rPr lang="tr-TR" sz="2000" dirty="0" smtClean="0">
                <a:latin typeface="Courier New" pitchFamily="49" charset="0"/>
                <a:ea typeface="Calibri" pitchFamily="34" charset="0"/>
                <a:cs typeface="Courier New" pitchFamily="49" charset="0"/>
              </a:rPr>
              <a:t> dersler</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op_kod</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notlar</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op_kod</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a:t>
            </a:r>
            <a:r>
              <a:rPr lang="tr-TR" sz="2000" dirty="0" smtClean="0">
                <a:latin typeface="Times New Roman" pitchFamily="18" charset="0"/>
                <a:ea typeface="Calibri" pitchFamily="34" charset="0"/>
                <a:cs typeface="Times New Roman" pitchFamily="18" charset="0"/>
              </a:rPr>
              <a:t>sorgusunun işlevini yazınız.</a:t>
            </a:r>
            <a:endParaRPr lang="tr-TR" sz="12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b="1" dirty="0" smtClean="0">
                <a:latin typeface="Times New Roman" pitchFamily="18" charset="0"/>
                <a:ea typeface="Calibri" pitchFamily="34" charset="0"/>
                <a:cs typeface="Times New Roman" pitchFamily="18" charset="0"/>
              </a:rPr>
              <a:t>Örnek: </a:t>
            </a:r>
            <a:r>
              <a:rPr lang="tr-TR" sz="2000" dirty="0" smtClean="0">
                <a:latin typeface="Times New Roman" pitchFamily="18" charset="0"/>
                <a:ea typeface="Calibri" pitchFamily="34" charset="0"/>
                <a:cs typeface="Times New Roman" pitchFamily="18" charset="0"/>
              </a:rPr>
              <a:t>Optik kodu 121 olan dersi alan öğrencilerin adlarını listeleyen sorguyu yazınız.</a:t>
            </a:r>
            <a:endParaRPr lang="tr-TR" sz="12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dirty="0" smtClean="0">
                <a:solidFill>
                  <a:srgbClr val="0000FF"/>
                </a:solidFill>
                <a:latin typeface="Courier New" pitchFamily="49" charset="0"/>
                <a:ea typeface="Calibri" pitchFamily="34" charset="0"/>
                <a:cs typeface="Courier New" pitchFamily="49" charset="0"/>
              </a:rPr>
              <a:t>SELECT</a:t>
            </a:r>
            <a:r>
              <a:rPr lang="tr-TR" sz="2000" dirty="0" smtClean="0">
                <a:latin typeface="Courier New" pitchFamily="49" charset="0"/>
                <a:ea typeface="Calibri" pitchFamily="34" charset="0"/>
                <a:cs typeface="Courier New" pitchFamily="49" charset="0"/>
              </a:rPr>
              <a:t> adi </a:t>
            </a:r>
            <a:r>
              <a:rPr lang="tr-TR" sz="2000" dirty="0" smtClean="0">
                <a:solidFill>
                  <a:srgbClr val="0000FF"/>
                </a:solidFill>
                <a:latin typeface="Courier New" pitchFamily="49" charset="0"/>
                <a:ea typeface="Calibri" pitchFamily="34" charset="0"/>
                <a:cs typeface="Courier New" pitchFamily="49" charset="0"/>
              </a:rPr>
              <a:t>FROM</a:t>
            </a:r>
            <a:r>
              <a:rPr lang="tr-TR" sz="2000" dirty="0" smtClean="0">
                <a:latin typeface="Courier New" pitchFamily="49" charset="0"/>
                <a:ea typeface="Calibri" pitchFamily="34" charset="0"/>
                <a:cs typeface="Courier New" pitchFamily="49" charset="0"/>
              </a:rPr>
              <a:t> </a:t>
            </a:r>
            <a:r>
              <a:rPr lang="tr-TR" sz="2000" dirty="0" err="1" smtClean="0">
                <a:latin typeface="Courier New" pitchFamily="49" charset="0"/>
                <a:ea typeface="Calibri" pitchFamily="34" charset="0"/>
                <a:cs typeface="Courier New" pitchFamily="49" charset="0"/>
              </a:rPr>
              <a:t>ogrenci</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notlar </a:t>
            </a:r>
            <a:r>
              <a:rPr lang="tr-TR" sz="2000" dirty="0" smtClean="0">
                <a:solidFill>
                  <a:srgbClr val="0000FF"/>
                </a:solidFill>
                <a:latin typeface="Courier New" pitchFamily="49" charset="0"/>
                <a:ea typeface="Calibri" pitchFamily="34" charset="0"/>
                <a:cs typeface="Courier New" pitchFamily="49" charset="0"/>
              </a:rPr>
              <a:t>WHERE</a:t>
            </a:r>
            <a:r>
              <a:rPr lang="tr-TR" sz="2000" dirty="0" smtClean="0">
                <a:latin typeface="Courier New" pitchFamily="49" charset="0"/>
                <a:ea typeface="Calibri" pitchFamily="34" charset="0"/>
                <a:cs typeface="Courier New" pitchFamily="49" charset="0"/>
              </a:rPr>
              <a:t> </a:t>
            </a:r>
            <a:r>
              <a:rPr lang="tr-TR" sz="2000" dirty="0" err="1" smtClean="0">
                <a:latin typeface="Courier New" pitchFamily="49" charset="0"/>
                <a:ea typeface="Calibri" pitchFamily="34" charset="0"/>
                <a:cs typeface="Courier New" pitchFamily="49" charset="0"/>
              </a:rPr>
              <a:t>ogrenci</a:t>
            </a:r>
            <a:r>
              <a:rPr lang="tr-TR" sz="2000" dirty="0" smtClean="0">
                <a:latin typeface="Courier New" pitchFamily="49" charset="0"/>
                <a:ea typeface="Calibri" pitchFamily="34" charset="0"/>
                <a:cs typeface="Courier New" pitchFamily="49" charset="0"/>
              </a:rPr>
              <a:t>.no</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notlar.no </a:t>
            </a:r>
            <a:r>
              <a:rPr lang="tr-TR" sz="2000" dirty="0" smtClean="0">
                <a:solidFill>
                  <a:srgbClr val="808080"/>
                </a:solidFill>
                <a:latin typeface="Courier New" pitchFamily="49" charset="0"/>
                <a:ea typeface="Calibri" pitchFamily="34" charset="0"/>
                <a:cs typeface="Courier New" pitchFamily="49" charset="0"/>
              </a:rPr>
              <a:t>AND</a:t>
            </a:r>
            <a:r>
              <a:rPr lang="tr-TR" sz="2000" dirty="0" smtClean="0">
                <a:latin typeface="Courier New" pitchFamily="49" charset="0"/>
                <a:ea typeface="Calibri" pitchFamily="34" charset="0"/>
                <a:cs typeface="Courier New" pitchFamily="49" charset="0"/>
              </a:rPr>
              <a:t> op_kod</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121</a:t>
            </a:r>
            <a:endParaRPr lang="tr-TR" sz="12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b="1" dirty="0" smtClean="0">
                <a:latin typeface="Times New Roman" pitchFamily="18" charset="0"/>
                <a:ea typeface="Calibri" pitchFamily="34" charset="0"/>
                <a:cs typeface="Times New Roman" pitchFamily="18" charset="0"/>
              </a:rPr>
              <a:t>Örnek: </a:t>
            </a:r>
            <a:r>
              <a:rPr lang="tr-TR" sz="2000" dirty="0" smtClean="0">
                <a:latin typeface="Times New Roman" pitchFamily="18" charset="0"/>
                <a:ea typeface="Calibri" pitchFamily="34" charset="0"/>
                <a:cs typeface="Times New Roman" pitchFamily="18" charset="0"/>
              </a:rPr>
              <a:t>Dersleri ve ortalamaları veren sorguyu yazınız.</a:t>
            </a:r>
            <a:endParaRPr lang="tr-TR" sz="12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dirty="0" smtClean="0">
                <a:solidFill>
                  <a:srgbClr val="0000FF"/>
                </a:solidFill>
                <a:latin typeface="Courier New" pitchFamily="49" charset="0"/>
                <a:ea typeface="Calibri" pitchFamily="34" charset="0"/>
                <a:cs typeface="Courier New" pitchFamily="49" charset="0"/>
              </a:rPr>
              <a:t>SELECT</a:t>
            </a:r>
            <a:r>
              <a:rPr lang="tr-TR" sz="2000" dirty="0" smtClean="0">
                <a:latin typeface="Courier New" pitchFamily="49" charset="0"/>
                <a:ea typeface="Calibri" pitchFamily="34" charset="0"/>
                <a:cs typeface="Courier New" pitchFamily="49" charset="0"/>
              </a:rPr>
              <a:t> d_adi</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a:t>
            </a:r>
            <a:r>
              <a:rPr lang="tr-TR" sz="2000" dirty="0" smtClean="0">
                <a:solidFill>
                  <a:srgbClr val="FF00FF"/>
                </a:solidFill>
                <a:latin typeface="Courier New" pitchFamily="49" charset="0"/>
                <a:ea typeface="Calibri" pitchFamily="34" charset="0"/>
                <a:cs typeface="Courier New" pitchFamily="49" charset="0"/>
              </a:rPr>
              <a:t>AVG</a:t>
            </a:r>
            <a:r>
              <a:rPr lang="tr-TR" sz="2000" dirty="0" smtClean="0">
                <a:solidFill>
                  <a:srgbClr val="808080"/>
                </a:solidFill>
                <a:latin typeface="Courier New" pitchFamily="49" charset="0"/>
                <a:ea typeface="Calibri" pitchFamily="34" charset="0"/>
                <a:cs typeface="Courier New" pitchFamily="49" charset="0"/>
              </a:rPr>
              <a:t>(</a:t>
            </a:r>
            <a:r>
              <a:rPr lang="tr-TR" sz="2000" dirty="0" err="1" smtClean="0">
                <a:latin typeface="Courier New" pitchFamily="49" charset="0"/>
                <a:ea typeface="Calibri" pitchFamily="34" charset="0"/>
                <a:cs typeface="Courier New" pitchFamily="49" charset="0"/>
              </a:rPr>
              <a:t>ort</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a:t>
            </a:r>
            <a:r>
              <a:rPr lang="tr-TR" sz="2000" dirty="0" smtClean="0">
                <a:solidFill>
                  <a:srgbClr val="0000FF"/>
                </a:solidFill>
                <a:latin typeface="Courier New" pitchFamily="49" charset="0"/>
                <a:ea typeface="Calibri" pitchFamily="34" charset="0"/>
                <a:cs typeface="Courier New" pitchFamily="49" charset="0"/>
              </a:rPr>
              <a:t>FROM</a:t>
            </a:r>
            <a:r>
              <a:rPr lang="tr-TR" sz="2000" dirty="0" smtClean="0">
                <a:latin typeface="Courier New" pitchFamily="49" charset="0"/>
                <a:ea typeface="Calibri" pitchFamily="34" charset="0"/>
                <a:cs typeface="Courier New" pitchFamily="49" charset="0"/>
              </a:rPr>
              <a:t> dersler</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notlar </a:t>
            </a:r>
            <a:r>
              <a:rPr lang="tr-TR" sz="2000" dirty="0" smtClean="0">
                <a:solidFill>
                  <a:srgbClr val="0000FF"/>
                </a:solidFill>
                <a:latin typeface="Courier New" pitchFamily="49" charset="0"/>
                <a:ea typeface="Calibri" pitchFamily="34" charset="0"/>
                <a:cs typeface="Courier New" pitchFamily="49" charset="0"/>
              </a:rPr>
              <a:t>WHERE</a:t>
            </a:r>
            <a:r>
              <a:rPr lang="tr-TR" sz="2000" dirty="0" smtClean="0">
                <a:latin typeface="Courier New" pitchFamily="49" charset="0"/>
                <a:ea typeface="Calibri" pitchFamily="34" charset="0"/>
                <a:cs typeface="Courier New" pitchFamily="49" charset="0"/>
              </a:rPr>
              <a:t> dersler</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Op_kod</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notlar</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op_kod </a:t>
            </a:r>
            <a:r>
              <a:rPr lang="tr-TR" sz="2000" dirty="0" smtClean="0">
                <a:solidFill>
                  <a:srgbClr val="0000FF"/>
                </a:solidFill>
                <a:latin typeface="Courier New" pitchFamily="49" charset="0"/>
                <a:ea typeface="Calibri" pitchFamily="34" charset="0"/>
                <a:cs typeface="Courier New" pitchFamily="49" charset="0"/>
              </a:rPr>
              <a:t>GROUP</a:t>
            </a:r>
            <a:r>
              <a:rPr lang="tr-TR" sz="2000" dirty="0" smtClean="0">
                <a:latin typeface="Courier New" pitchFamily="49" charset="0"/>
                <a:ea typeface="Calibri" pitchFamily="34" charset="0"/>
                <a:cs typeface="Courier New" pitchFamily="49" charset="0"/>
              </a:rPr>
              <a:t> </a:t>
            </a:r>
            <a:r>
              <a:rPr lang="tr-TR" sz="2000" dirty="0" smtClean="0">
                <a:solidFill>
                  <a:srgbClr val="0000FF"/>
                </a:solidFill>
                <a:latin typeface="Courier New" pitchFamily="49" charset="0"/>
                <a:ea typeface="Calibri" pitchFamily="34" charset="0"/>
                <a:cs typeface="Courier New" pitchFamily="49" charset="0"/>
              </a:rPr>
              <a:t>BY</a:t>
            </a:r>
            <a:r>
              <a:rPr lang="tr-TR" sz="2000" dirty="0" smtClean="0">
                <a:latin typeface="Courier New" pitchFamily="49" charset="0"/>
                <a:ea typeface="Calibri" pitchFamily="34" charset="0"/>
                <a:cs typeface="Courier New" pitchFamily="49" charset="0"/>
              </a:rPr>
              <a:t> d_adi</a:t>
            </a:r>
            <a:endParaRPr lang="tr-TR" sz="12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b="1" dirty="0" smtClean="0">
                <a:latin typeface="Times New Roman" pitchFamily="18" charset="0"/>
                <a:ea typeface="Calibri" pitchFamily="34" charset="0"/>
                <a:cs typeface="Times New Roman" pitchFamily="18" charset="0"/>
              </a:rPr>
              <a:t>Örnek: </a:t>
            </a:r>
            <a:r>
              <a:rPr lang="tr-TR" sz="2000" dirty="0" smtClean="0">
                <a:latin typeface="Times New Roman" pitchFamily="18" charset="0"/>
                <a:ea typeface="Calibri" pitchFamily="34" charset="0"/>
                <a:cs typeface="Times New Roman" pitchFamily="18" charset="0"/>
              </a:rPr>
              <a:t>Öğrencilerin maksimum ortalamalarını veren sorguyu yazınız.</a:t>
            </a:r>
            <a:endParaRPr lang="tr-TR" sz="12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dirty="0" smtClean="0">
                <a:solidFill>
                  <a:srgbClr val="0000FF"/>
                </a:solidFill>
                <a:latin typeface="Courier New" pitchFamily="49" charset="0"/>
                <a:ea typeface="Calibri" pitchFamily="34" charset="0"/>
                <a:cs typeface="Courier New" pitchFamily="49" charset="0"/>
              </a:rPr>
              <a:t>SELECT</a:t>
            </a:r>
            <a:r>
              <a:rPr lang="tr-TR" sz="2000" dirty="0" smtClean="0">
                <a:latin typeface="Courier New" pitchFamily="49" charset="0"/>
                <a:ea typeface="Calibri" pitchFamily="34" charset="0"/>
                <a:cs typeface="Courier New" pitchFamily="49" charset="0"/>
              </a:rPr>
              <a:t> adi</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a:t>
            </a:r>
            <a:r>
              <a:rPr lang="tr-TR" sz="2000" dirty="0" smtClean="0">
                <a:solidFill>
                  <a:srgbClr val="FF00FF"/>
                </a:solidFill>
                <a:latin typeface="Courier New" pitchFamily="49" charset="0"/>
                <a:ea typeface="Calibri" pitchFamily="34" charset="0"/>
                <a:cs typeface="Courier New" pitchFamily="49" charset="0"/>
              </a:rPr>
              <a:t>MAX</a:t>
            </a:r>
            <a:r>
              <a:rPr lang="tr-TR" sz="2000" dirty="0" smtClean="0">
                <a:solidFill>
                  <a:srgbClr val="808080"/>
                </a:solidFill>
                <a:latin typeface="Courier New" pitchFamily="49" charset="0"/>
                <a:ea typeface="Calibri" pitchFamily="34" charset="0"/>
                <a:cs typeface="Courier New" pitchFamily="49" charset="0"/>
              </a:rPr>
              <a:t>(</a:t>
            </a:r>
            <a:r>
              <a:rPr lang="tr-TR" sz="2000" dirty="0" err="1" smtClean="0">
                <a:latin typeface="Courier New" pitchFamily="49" charset="0"/>
                <a:ea typeface="Calibri" pitchFamily="34" charset="0"/>
                <a:cs typeface="Courier New" pitchFamily="49" charset="0"/>
              </a:rPr>
              <a:t>ort</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a:t>
            </a:r>
            <a:r>
              <a:rPr lang="tr-TR" sz="2000" dirty="0" smtClean="0">
                <a:solidFill>
                  <a:srgbClr val="0000FF"/>
                </a:solidFill>
                <a:latin typeface="Courier New" pitchFamily="49" charset="0"/>
                <a:ea typeface="Calibri" pitchFamily="34" charset="0"/>
                <a:cs typeface="Courier New" pitchFamily="49" charset="0"/>
              </a:rPr>
              <a:t>FROM</a:t>
            </a:r>
            <a:r>
              <a:rPr lang="tr-TR" sz="2000" dirty="0" smtClean="0">
                <a:latin typeface="Courier New" pitchFamily="49" charset="0"/>
                <a:ea typeface="Calibri" pitchFamily="34" charset="0"/>
                <a:cs typeface="Courier New" pitchFamily="49" charset="0"/>
              </a:rPr>
              <a:t> </a:t>
            </a:r>
            <a:r>
              <a:rPr lang="tr-TR" sz="2000" dirty="0" err="1" smtClean="0">
                <a:latin typeface="Courier New" pitchFamily="49" charset="0"/>
                <a:ea typeface="Calibri" pitchFamily="34" charset="0"/>
                <a:cs typeface="Courier New" pitchFamily="49" charset="0"/>
              </a:rPr>
              <a:t>ogrenci</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notlar</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a:t>
            </a:r>
            <a:r>
              <a:rPr lang="tr-TR" sz="2000" dirty="0" smtClean="0">
                <a:solidFill>
                  <a:srgbClr val="0000FF"/>
                </a:solidFill>
                <a:latin typeface="Courier New" pitchFamily="49" charset="0"/>
                <a:ea typeface="Calibri" pitchFamily="34" charset="0"/>
                <a:cs typeface="Courier New" pitchFamily="49" charset="0"/>
              </a:rPr>
              <a:t>WHERE</a:t>
            </a:r>
            <a:r>
              <a:rPr lang="tr-TR" sz="2000" dirty="0" smtClean="0">
                <a:latin typeface="Courier New" pitchFamily="49" charset="0"/>
                <a:ea typeface="Calibri" pitchFamily="34" charset="0"/>
                <a:cs typeface="Courier New" pitchFamily="49" charset="0"/>
              </a:rPr>
              <a:t> </a:t>
            </a:r>
            <a:r>
              <a:rPr lang="tr-TR" sz="2000" dirty="0" err="1" smtClean="0">
                <a:latin typeface="Courier New" pitchFamily="49" charset="0"/>
                <a:ea typeface="Calibri" pitchFamily="34" charset="0"/>
                <a:cs typeface="Courier New" pitchFamily="49" charset="0"/>
              </a:rPr>
              <a:t>ogrenci</a:t>
            </a:r>
            <a:r>
              <a:rPr lang="tr-TR" sz="2000" dirty="0" smtClean="0">
                <a:latin typeface="Courier New" pitchFamily="49" charset="0"/>
                <a:ea typeface="Calibri" pitchFamily="34" charset="0"/>
                <a:cs typeface="Courier New" pitchFamily="49" charset="0"/>
              </a:rPr>
              <a:t>.no</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notlar.no </a:t>
            </a:r>
            <a:r>
              <a:rPr lang="tr-TR" sz="2000" dirty="0" smtClean="0">
                <a:solidFill>
                  <a:srgbClr val="0000FF"/>
                </a:solidFill>
                <a:latin typeface="Courier New" pitchFamily="49" charset="0"/>
                <a:ea typeface="Calibri" pitchFamily="34" charset="0"/>
                <a:cs typeface="Courier New" pitchFamily="49" charset="0"/>
              </a:rPr>
              <a:t>GROUP</a:t>
            </a:r>
            <a:r>
              <a:rPr lang="tr-TR" sz="2000" dirty="0" smtClean="0">
                <a:latin typeface="Courier New" pitchFamily="49" charset="0"/>
                <a:ea typeface="Calibri" pitchFamily="34" charset="0"/>
                <a:cs typeface="Courier New" pitchFamily="49" charset="0"/>
              </a:rPr>
              <a:t> </a:t>
            </a:r>
            <a:r>
              <a:rPr lang="tr-TR" sz="2000" dirty="0" smtClean="0">
                <a:solidFill>
                  <a:srgbClr val="0000FF"/>
                </a:solidFill>
                <a:latin typeface="Courier New" pitchFamily="49" charset="0"/>
                <a:ea typeface="Calibri" pitchFamily="34" charset="0"/>
                <a:cs typeface="Courier New" pitchFamily="49" charset="0"/>
              </a:rPr>
              <a:t>BY</a:t>
            </a:r>
            <a:r>
              <a:rPr lang="tr-TR" sz="2000" dirty="0" smtClean="0">
                <a:latin typeface="Courier New" pitchFamily="49" charset="0"/>
                <a:ea typeface="Calibri" pitchFamily="34" charset="0"/>
                <a:cs typeface="Courier New" pitchFamily="49" charset="0"/>
              </a:rPr>
              <a:t> adi</a:t>
            </a:r>
            <a:endParaRPr lang="tr-TR" sz="12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dirty="0" smtClean="0">
                <a:latin typeface="Courier New" pitchFamily="49" charset="0"/>
                <a:ea typeface="Calibri" pitchFamily="34" charset="0"/>
                <a:cs typeface="Courier New" pitchFamily="49" charset="0"/>
              </a:rPr>
              <a:t>adi</a:t>
            </a:r>
            <a:endParaRPr lang="tr-TR" sz="12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dirty="0" smtClean="0">
                <a:latin typeface="Courier New" pitchFamily="49" charset="0"/>
                <a:ea typeface="Calibri" pitchFamily="34" charset="0"/>
                <a:cs typeface="Courier New" pitchFamily="49" charset="0"/>
              </a:rPr>
              <a:t>---  ---	</a:t>
            </a:r>
            <a:endParaRPr lang="tr-TR" sz="12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dirty="0" smtClean="0">
                <a:latin typeface="Courier New" pitchFamily="49" charset="0"/>
                <a:ea typeface="Calibri" pitchFamily="34" charset="0"/>
                <a:cs typeface="Courier New" pitchFamily="49" charset="0"/>
              </a:rPr>
              <a:t>A	65</a:t>
            </a:r>
            <a:endParaRPr lang="tr-TR" sz="12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000" dirty="0" smtClean="0">
                <a:latin typeface="Courier New" pitchFamily="49" charset="0"/>
                <a:ea typeface="Calibri" pitchFamily="34" charset="0"/>
                <a:cs typeface="Courier New" pitchFamily="49" charset="0"/>
              </a:rPr>
              <a:t>C	70</a:t>
            </a:r>
            <a:endParaRPr lang="tr-TR" sz="3600" dirty="0" smtClean="0">
              <a:latin typeface="Arial" pitchFamily="34" charset="0"/>
              <a:cs typeface="Arial" pitchFamily="34" charset="0"/>
            </a:endParaRPr>
          </a:p>
          <a:p>
            <a:endParaRPr lang="tr-TR" sz="2000" dirty="0"/>
          </a:p>
        </p:txBody>
      </p:sp>
      <p:sp>
        <p:nvSpPr>
          <p:cNvPr id="3075" name="Rectangle 3"/>
          <p:cNvSpPr>
            <a:spLocks noChangeArrowheads="1"/>
          </p:cNvSpPr>
          <p:nvPr/>
        </p:nvSpPr>
        <p:spPr bwMode="auto">
          <a:xfrm>
            <a:off x="0" y="10668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395536" y="404664"/>
            <a:ext cx="8424936" cy="6048672"/>
          </a:xfrm>
          <a:solidFill>
            <a:schemeClr val="bg1"/>
          </a:solidFill>
        </p:spPr>
        <p:txBody>
          <a:bodyPr>
            <a:normAutofit/>
          </a:bodyPr>
          <a:lstStyle/>
          <a:p>
            <a:pPr marL="0" lvl="0" indent="449263" fontAlgn="base">
              <a:spcBef>
                <a:spcPct val="0"/>
              </a:spcBef>
              <a:spcAft>
                <a:spcPct val="0"/>
              </a:spcAft>
              <a:buClrTx/>
              <a:buSzTx/>
              <a:buNone/>
            </a:pPr>
            <a:r>
              <a:rPr lang="tr-TR" sz="2000" b="1" dirty="0" smtClean="0">
                <a:solidFill>
                  <a:srgbClr val="C00000"/>
                </a:solidFill>
                <a:latin typeface="Arial" pitchFamily="34" charset="0"/>
                <a:ea typeface="Calibri" pitchFamily="34" charset="0"/>
                <a:cs typeface="Arial" pitchFamily="34" charset="0"/>
              </a:rPr>
              <a:t>Örnek: </a:t>
            </a:r>
            <a:r>
              <a:rPr lang="tr-TR" sz="2000" dirty="0" smtClean="0">
                <a:latin typeface="Arial" pitchFamily="34" charset="0"/>
                <a:ea typeface="Calibri" pitchFamily="34" charset="0"/>
                <a:cs typeface="Arial" pitchFamily="34" charset="0"/>
              </a:rPr>
              <a:t>Aldığı derslerin ortalaması 50’nin üzerinde olmasına rağmen finalde 50’nin altında not alan ve kalan öğrencilerin tüm bilgilerini veren sorguyu yazınız.</a:t>
            </a:r>
          </a:p>
          <a:p>
            <a:pPr marL="0" lvl="0" indent="449263" fontAlgn="base">
              <a:spcBef>
                <a:spcPct val="0"/>
              </a:spcBef>
              <a:spcAft>
                <a:spcPct val="0"/>
              </a:spcAft>
              <a:buClrTx/>
              <a:buSzTx/>
              <a:buNone/>
            </a:pP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sz="2000" dirty="0" smtClean="0">
                <a:solidFill>
                  <a:srgbClr val="0000FF"/>
                </a:solidFill>
                <a:latin typeface="Arial" pitchFamily="34" charset="0"/>
                <a:ea typeface="Calibri" pitchFamily="34" charset="0"/>
                <a:cs typeface="Arial" pitchFamily="34" charset="0"/>
              </a:rPr>
              <a:t>SELECT</a:t>
            </a:r>
            <a:r>
              <a:rPr lang="tr-TR" sz="2000" dirty="0" smtClean="0">
                <a:latin typeface="Arial" pitchFamily="34" charset="0"/>
                <a:ea typeface="Calibri" pitchFamily="34" charset="0"/>
                <a:cs typeface="Arial" pitchFamily="34" charset="0"/>
              </a:rPr>
              <a:t> </a:t>
            </a:r>
            <a:r>
              <a:rPr lang="tr-TR" sz="2000" dirty="0" smtClean="0">
                <a:solidFill>
                  <a:srgbClr val="808080"/>
                </a:solidFill>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FROM</a:t>
            </a:r>
            <a:r>
              <a:rPr lang="tr-TR" sz="2000" dirty="0" smtClean="0">
                <a:latin typeface="Arial" pitchFamily="34" charset="0"/>
                <a:ea typeface="Calibri" pitchFamily="34" charset="0"/>
                <a:cs typeface="Arial" pitchFamily="34" charset="0"/>
              </a:rPr>
              <a:t> </a:t>
            </a:r>
            <a:r>
              <a:rPr lang="tr-TR" sz="2000" dirty="0" err="1" smtClean="0">
                <a:latin typeface="Arial" pitchFamily="34" charset="0"/>
                <a:ea typeface="Calibri" pitchFamily="34" charset="0"/>
                <a:cs typeface="Arial" pitchFamily="34" charset="0"/>
              </a:rPr>
              <a:t>ogrenci</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 notlar</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 dersler </a:t>
            </a:r>
            <a:r>
              <a:rPr lang="tr-TR" sz="2000" dirty="0" smtClean="0">
                <a:solidFill>
                  <a:srgbClr val="0000FF"/>
                </a:solidFill>
                <a:latin typeface="Arial" pitchFamily="34" charset="0"/>
                <a:ea typeface="Calibri" pitchFamily="34" charset="0"/>
                <a:cs typeface="Arial" pitchFamily="34" charset="0"/>
              </a:rPr>
              <a:t>WHERE</a:t>
            </a:r>
            <a:r>
              <a:rPr lang="tr-TR" sz="2000" dirty="0" smtClean="0">
                <a:latin typeface="Arial" pitchFamily="34" charset="0"/>
                <a:ea typeface="Calibri" pitchFamily="34" charset="0"/>
                <a:cs typeface="Arial" pitchFamily="34" charset="0"/>
              </a:rPr>
              <a:t> no=</a:t>
            </a:r>
            <a:r>
              <a:rPr lang="tr-TR" sz="2000" dirty="0" err="1" smtClean="0">
                <a:latin typeface="Arial" pitchFamily="34" charset="0"/>
                <a:ea typeface="Calibri" pitchFamily="34" charset="0"/>
                <a:cs typeface="Arial" pitchFamily="34" charset="0"/>
              </a:rPr>
              <a:t>og</a:t>
            </a:r>
            <a:r>
              <a:rPr lang="tr-TR" sz="2000" dirty="0" smtClean="0">
                <a:latin typeface="Arial" pitchFamily="34" charset="0"/>
                <a:ea typeface="Calibri" pitchFamily="34" charset="0"/>
                <a:cs typeface="Arial" pitchFamily="34" charset="0"/>
              </a:rPr>
              <a:t>_no </a:t>
            </a:r>
            <a:r>
              <a:rPr lang="tr-TR" sz="2000" dirty="0" smtClean="0">
                <a:solidFill>
                  <a:srgbClr val="808080"/>
                </a:solidFill>
                <a:latin typeface="Arial" pitchFamily="34" charset="0"/>
                <a:ea typeface="Calibri" pitchFamily="34" charset="0"/>
                <a:cs typeface="Arial" pitchFamily="34" charset="0"/>
              </a:rPr>
              <a:t>AND</a:t>
            </a:r>
            <a:r>
              <a:rPr lang="tr-TR" sz="2000" dirty="0" smtClean="0">
                <a:latin typeface="Arial" pitchFamily="34" charset="0"/>
                <a:ea typeface="Calibri" pitchFamily="34" charset="0"/>
                <a:cs typeface="Arial" pitchFamily="34" charset="0"/>
              </a:rPr>
              <a:t> dersler</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op_kod</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notlar</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op_kod </a:t>
            </a:r>
            <a:r>
              <a:rPr lang="tr-TR" sz="2000" dirty="0" smtClean="0">
                <a:solidFill>
                  <a:srgbClr val="808080"/>
                </a:solidFill>
                <a:latin typeface="Arial" pitchFamily="34" charset="0"/>
                <a:ea typeface="Calibri" pitchFamily="34" charset="0"/>
                <a:cs typeface="Arial" pitchFamily="34" charset="0"/>
              </a:rPr>
              <a:t>AND</a:t>
            </a:r>
            <a:r>
              <a:rPr lang="tr-TR" sz="2000" dirty="0" smtClean="0">
                <a:latin typeface="Arial" pitchFamily="34" charset="0"/>
                <a:ea typeface="Calibri" pitchFamily="34" charset="0"/>
                <a:cs typeface="Arial" pitchFamily="34" charset="0"/>
              </a:rPr>
              <a:t> final</a:t>
            </a:r>
            <a:r>
              <a:rPr lang="tr-TR" sz="2000" dirty="0" smtClean="0">
                <a:solidFill>
                  <a:srgbClr val="808080"/>
                </a:solidFill>
                <a:latin typeface="Arial" pitchFamily="34" charset="0"/>
                <a:ea typeface="Calibri" pitchFamily="34" charset="0"/>
                <a:cs typeface="Arial" pitchFamily="34" charset="0"/>
              </a:rPr>
              <a:t>&lt;</a:t>
            </a:r>
            <a:r>
              <a:rPr lang="tr-TR" sz="2000" dirty="0" smtClean="0">
                <a:latin typeface="Arial" pitchFamily="34" charset="0"/>
                <a:ea typeface="Calibri" pitchFamily="34" charset="0"/>
                <a:cs typeface="Arial" pitchFamily="34" charset="0"/>
              </a:rPr>
              <a:t>50 </a:t>
            </a:r>
            <a:r>
              <a:rPr lang="tr-TR" sz="2000" dirty="0" smtClean="0">
                <a:solidFill>
                  <a:srgbClr val="808080"/>
                </a:solidFill>
                <a:latin typeface="Arial" pitchFamily="34" charset="0"/>
                <a:ea typeface="Calibri" pitchFamily="34" charset="0"/>
                <a:cs typeface="Arial" pitchFamily="34" charset="0"/>
              </a:rPr>
              <a:t>AND</a:t>
            </a:r>
            <a:r>
              <a:rPr lang="tr-TR" sz="2000" dirty="0" smtClean="0">
                <a:solidFill>
                  <a:srgbClr val="0000FF"/>
                </a:solidFill>
                <a:latin typeface="Arial" pitchFamily="34" charset="0"/>
                <a:ea typeface="Calibri" pitchFamily="34" charset="0"/>
                <a:cs typeface="Arial" pitchFamily="34" charset="0"/>
              </a:rPr>
              <a:t> </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vize</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final</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2</a:t>
            </a:r>
            <a:r>
              <a:rPr lang="tr-TR" sz="2000" dirty="0" smtClean="0">
                <a:solidFill>
                  <a:srgbClr val="808080"/>
                </a:solidFill>
                <a:latin typeface="Arial" pitchFamily="34" charset="0"/>
                <a:ea typeface="Calibri" pitchFamily="34" charset="0"/>
                <a:cs typeface="Arial" pitchFamily="34" charset="0"/>
              </a:rPr>
              <a:t>&gt;</a:t>
            </a:r>
            <a:r>
              <a:rPr lang="tr-TR" sz="2000" dirty="0" smtClean="0">
                <a:latin typeface="Arial" pitchFamily="34" charset="0"/>
                <a:ea typeface="Calibri" pitchFamily="34" charset="0"/>
                <a:cs typeface="Arial" pitchFamily="34" charset="0"/>
              </a:rPr>
              <a:t>50</a:t>
            </a:r>
          </a:p>
          <a:p>
            <a:pPr marL="0" lvl="0" indent="449263" eaLnBrk="0" fontAlgn="base" hangingPunct="0">
              <a:spcBef>
                <a:spcPct val="0"/>
              </a:spcBef>
              <a:spcAft>
                <a:spcPct val="0"/>
              </a:spcAft>
              <a:buClrTx/>
              <a:buSzTx/>
              <a:buNone/>
            </a:pP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sz="2000" b="1" dirty="0" smtClean="0">
                <a:solidFill>
                  <a:srgbClr val="C00000"/>
                </a:solidFill>
                <a:latin typeface="Arial" pitchFamily="34" charset="0"/>
                <a:ea typeface="Calibri" pitchFamily="34" charset="0"/>
                <a:cs typeface="Arial" pitchFamily="34" charset="0"/>
              </a:rPr>
              <a:t>Örnek: </a:t>
            </a:r>
            <a:r>
              <a:rPr lang="tr-TR" sz="2000" dirty="0" smtClean="0">
                <a:latin typeface="Arial" pitchFamily="34" charset="0"/>
                <a:ea typeface="Calibri" pitchFamily="34" charset="0"/>
                <a:cs typeface="Arial" pitchFamily="34" charset="0"/>
              </a:rPr>
              <a:t>Her öğrencinin finalde aldığı en yüksek notu bulan sorguyu yazınız.</a:t>
            </a: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sz="2000" dirty="0" smtClean="0">
                <a:solidFill>
                  <a:srgbClr val="0000FF"/>
                </a:solidFill>
                <a:latin typeface="Arial" pitchFamily="34" charset="0"/>
                <a:ea typeface="Calibri" pitchFamily="34" charset="0"/>
                <a:cs typeface="Arial" pitchFamily="34" charset="0"/>
              </a:rPr>
              <a:t>SELECT</a:t>
            </a:r>
            <a:r>
              <a:rPr lang="tr-TR" sz="2000" dirty="0" smtClean="0">
                <a:latin typeface="Arial" pitchFamily="34" charset="0"/>
                <a:ea typeface="Calibri" pitchFamily="34" charset="0"/>
                <a:cs typeface="Arial" pitchFamily="34" charset="0"/>
              </a:rPr>
              <a:t> adi</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 </a:t>
            </a:r>
            <a:r>
              <a:rPr lang="tr-TR" sz="2000" dirty="0" smtClean="0">
                <a:solidFill>
                  <a:srgbClr val="FF00FF"/>
                </a:solidFill>
                <a:latin typeface="Arial" pitchFamily="34" charset="0"/>
                <a:ea typeface="Calibri" pitchFamily="34" charset="0"/>
                <a:cs typeface="Arial" pitchFamily="34" charset="0"/>
              </a:rPr>
              <a:t>MAX</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final</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FROM</a:t>
            </a:r>
            <a:r>
              <a:rPr lang="tr-TR" sz="2000" dirty="0" smtClean="0">
                <a:latin typeface="Arial" pitchFamily="34" charset="0"/>
                <a:ea typeface="Calibri" pitchFamily="34" charset="0"/>
                <a:cs typeface="Arial" pitchFamily="34" charset="0"/>
              </a:rPr>
              <a:t> </a:t>
            </a:r>
            <a:r>
              <a:rPr lang="tr-TR" sz="2000" dirty="0" err="1" smtClean="0">
                <a:latin typeface="Arial" pitchFamily="34" charset="0"/>
                <a:ea typeface="Calibri" pitchFamily="34" charset="0"/>
                <a:cs typeface="Arial" pitchFamily="34" charset="0"/>
              </a:rPr>
              <a:t>ogrenci</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 notlar </a:t>
            </a:r>
            <a:r>
              <a:rPr lang="tr-TR" sz="2000" dirty="0" smtClean="0">
                <a:solidFill>
                  <a:srgbClr val="0000FF"/>
                </a:solidFill>
                <a:latin typeface="Arial" pitchFamily="34" charset="0"/>
                <a:ea typeface="Calibri" pitchFamily="34" charset="0"/>
                <a:cs typeface="Arial" pitchFamily="34" charset="0"/>
              </a:rPr>
              <a:t>WHERE</a:t>
            </a:r>
            <a:r>
              <a:rPr lang="tr-TR" sz="2000" dirty="0" smtClean="0">
                <a:latin typeface="Arial" pitchFamily="34" charset="0"/>
                <a:ea typeface="Calibri" pitchFamily="34" charset="0"/>
                <a:cs typeface="Arial" pitchFamily="34" charset="0"/>
              </a:rPr>
              <a:t> </a:t>
            </a:r>
            <a:r>
              <a:rPr lang="tr-TR" sz="2000" dirty="0" err="1" smtClean="0">
                <a:latin typeface="Arial" pitchFamily="34" charset="0"/>
                <a:ea typeface="Calibri" pitchFamily="34" charset="0"/>
                <a:cs typeface="Arial" pitchFamily="34" charset="0"/>
              </a:rPr>
              <a:t>og</a:t>
            </a:r>
            <a:r>
              <a:rPr lang="tr-TR" sz="2000" dirty="0" smtClean="0">
                <a:latin typeface="Arial" pitchFamily="34" charset="0"/>
                <a:ea typeface="Calibri" pitchFamily="34" charset="0"/>
                <a:cs typeface="Arial" pitchFamily="34" charset="0"/>
              </a:rPr>
              <a:t>_no=no </a:t>
            </a:r>
            <a:r>
              <a:rPr lang="tr-TR" sz="2000" dirty="0" smtClean="0">
                <a:solidFill>
                  <a:srgbClr val="0000FF"/>
                </a:solidFill>
                <a:latin typeface="Arial" pitchFamily="34" charset="0"/>
                <a:ea typeface="Calibri" pitchFamily="34" charset="0"/>
                <a:cs typeface="Arial" pitchFamily="34" charset="0"/>
              </a:rPr>
              <a:t>GROUP</a:t>
            </a:r>
            <a:r>
              <a:rPr lang="tr-TR" sz="2000" dirty="0" smtClean="0">
                <a:latin typeface="Arial" pitchFamily="34" charset="0"/>
                <a:ea typeface="Calibri" pitchFamily="34" charset="0"/>
                <a:cs typeface="Arial" pitchFamily="34" charset="0"/>
              </a:rPr>
              <a:t> </a:t>
            </a:r>
            <a:r>
              <a:rPr lang="tr-TR" sz="2000" dirty="0" smtClean="0">
                <a:solidFill>
                  <a:srgbClr val="0000FF"/>
                </a:solidFill>
                <a:latin typeface="Arial" pitchFamily="34" charset="0"/>
                <a:ea typeface="Calibri" pitchFamily="34" charset="0"/>
                <a:cs typeface="Arial" pitchFamily="34" charset="0"/>
              </a:rPr>
              <a:t>BY</a:t>
            </a:r>
            <a:r>
              <a:rPr lang="tr-TR" sz="2000" dirty="0" smtClean="0">
                <a:latin typeface="Arial" pitchFamily="34" charset="0"/>
                <a:ea typeface="Calibri" pitchFamily="34" charset="0"/>
                <a:cs typeface="Arial" pitchFamily="34" charset="0"/>
              </a:rPr>
              <a:t> adi</a:t>
            </a:r>
            <a:r>
              <a:rPr lang="tr-TR" sz="2000" dirty="0" smtClean="0">
                <a:solidFill>
                  <a:srgbClr val="808080"/>
                </a:solidFill>
                <a:latin typeface="Arial" pitchFamily="34" charset="0"/>
                <a:ea typeface="Calibri" pitchFamily="34" charset="0"/>
                <a:cs typeface="Arial" pitchFamily="34" charset="0"/>
              </a:rPr>
              <a:t>;</a:t>
            </a: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sz="2000" b="1" dirty="0" smtClean="0">
                <a:solidFill>
                  <a:srgbClr val="C00000"/>
                </a:solidFill>
                <a:latin typeface="Arial" pitchFamily="34" charset="0"/>
                <a:ea typeface="Calibri" pitchFamily="34" charset="0"/>
                <a:cs typeface="Arial" pitchFamily="34" charset="0"/>
              </a:rPr>
              <a:t>Örnek: </a:t>
            </a:r>
            <a:r>
              <a:rPr lang="tr-TR" sz="2000" dirty="0" smtClean="0">
                <a:latin typeface="Arial" pitchFamily="34" charset="0"/>
                <a:ea typeface="Calibri" pitchFamily="34" charset="0"/>
                <a:cs typeface="Arial" pitchFamily="34" charset="0"/>
              </a:rPr>
              <a:t>Bölüm kodu</a:t>
            </a:r>
            <a:r>
              <a:rPr lang="tr-TR" sz="2000" b="1" dirty="0" smtClean="0">
                <a:latin typeface="Arial" pitchFamily="34" charset="0"/>
                <a:ea typeface="Calibri" pitchFamily="34" charset="0"/>
                <a:cs typeface="Arial" pitchFamily="34" charset="0"/>
              </a:rPr>
              <a:t> </a:t>
            </a:r>
            <a:r>
              <a:rPr lang="tr-TR" sz="2000" dirty="0" smtClean="0">
                <a:latin typeface="Arial" pitchFamily="34" charset="0"/>
                <a:ea typeface="Calibri" pitchFamily="34" charset="0"/>
                <a:cs typeface="Arial" pitchFamily="34" charset="0"/>
              </a:rPr>
              <a:t>531 olan öğrencinin memleket adlarını bulan sorguyu yazınız. (Okul Projesi)</a:t>
            </a:r>
          </a:p>
          <a:p>
            <a:pPr marL="0" lvl="0" indent="449263" eaLnBrk="0" fontAlgn="base" hangingPunct="0">
              <a:spcBef>
                <a:spcPct val="0"/>
              </a:spcBef>
              <a:spcAft>
                <a:spcPct val="0"/>
              </a:spcAft>
              <a:buClrTx/>
              <a:buSzTx/>
              <a:buNone/>
            </a:pP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sz="2000" dirty="0" err="1" smtClean="0">
                <a:solidFill>
                  <a:srgbClr val="0000FF"/>
                </a:solidFill>
                <a:latin typeface="Arial" pitchFamily="34" charset="0"/>
                <a:ea typeface="Calibri" pitchFamily="34" charset="0"/>
                <a:cs typeface="Arial" pitchFamily="34" charset="0"/>
              </a:rPr>
              <a:t>select</a:t>
            </a:r>
            <a:r>
              <a:rPr lang="tr-TR" sz="2000" dirty="0" smtClean="0">
                <a:latin typeface="Arial" pitchFamily="34" charset="0"/>
                <a:ea typeface="Calibri" pitchFamily="34" charset="0"/>
                <a:cs typeface="Arial" pitchFamily="34" charset="0"/>
              </a:rPr>
              <a:t> adi</a:t>
            </a:r>
            <a:r>
              <a:rPr lang="tr-TR" sz="2000" dirty="0" smtClean="0">
                <a:solidFill>
                  <a:srgbClr val="808080"/>
                </a:solidFill>
                <a:latin typeface="Arial" pitchFamily="34" charset="0"/>
                <a:ea typeface="Calibri" pitchFamily="34" charset="0"/>
                <a:cs typeface="Arial" pitchFamily="34" charset="0"/>
              </a:rPr>
              <a:t>,</a:t>
            </a:r>
            <a:r>
              <a:rPr lang="tr-TR" sz="2000" dirty="0" err="1" smtClean="0">
                <a:latin typeface="Arial" pitchFamily="34" charset="0"/>
                <a:ea typeface="Calibri" pitchFamily="34" charset="0"/>
                <a:cs typeface="Arial" pitchFamily="34" charset="0"/>
              </a:rPr>
              <a:t>soyadi</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m_adi </a:t>
            </a:r>
            <a:r>
              <a:rPr lang="tr-TR" sz="2000" dirty="0" err="1" smtClean="0">
                <a:solidFill>
                  <a:srgbClr val="0000FF"/>
                </a:solidFill>
                <a:latin typeface="Arial" pitchFamily="34" charset="0"/>
                <a:ea typeface="Calibri" pitchFamily="34" charset="0"/>
                <a:cs typeface="Arial" pitchFamily="34" charset="0"/>
              </a:rPr>
              <a:t>from</a:t>
            </a:r>
            <a:r>
              <a:rPr lang="tr-TR" sz="2000" dirty="0" smtClean="0">
                <a:latin typeface="Arial" pitchFamily="34" charset="0"/>
                <a:ea typeface="Calibri" pitchFamily="34" charset="0"/>
                <a:cs typeface="Arial" pitchFamily="34" charset="0"/>
              </a:rPr>
              <a:t> </a:t>
            </a:r>
            <a:r>
              <a:rPr lang="tr-TR" sz="2000" dirty="0" err="1" smtClean="0">
                <a:latin typeface="Arial" pitchFamily="34" charset="0"/>
                <a:ea typeface="Calibri" pitchFamily="34" charset="0"/>
                <a:cs typeface="Arial" pitchFamily="34" charset="0"/>
              </a:rPr>
              <a:t>ogrenci</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memleket </a:t>
            </a:r>
            <a:r>
              <a:rPr lang="tr-TR" sz="2000" dirty="0" err="1" smtClean="0">
                <a:solidFill>
                  <a:srgbClr val="0000FF"/>
                </a:solidFill>
                <a:latin typeface="Arial" pitchFamily="34" charset="0"/>
                <a:ea typeface="Calibri" pitchFamily="34" charset="0"/>
                <a:cs typeface="Arial" pitchFamily="34" charset="0"/>
              </a:rPr>
              <a:t>where</a:t>
            </a:r>
            <a:r>
              <a:rPr lang="tr-TR" sz="2000" dirty="0" smtClean="0">
                <a:latin typeface="Arial" pitchFamily="34" charset="0"/>
                <a:ea typeface="Calibri" pitchFamily="34" charset="0"/>
                <a:cs typeface="Arial" pitchFamily="34" charset="0"/>
              </a:rPr>
              <a:t> memleket</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tr_kod </a:t>
            </a:r>
            <a:r>
              <a:rPr lang="tr-TR" sz="2000" dirty="0" err="1" smtClean="0">
                <a:solidFill>
                  <a:srgbClr val="808080"/>
                </a:solidFill>
                <a:latin typeface="Arial" pitchFamily="34" charset="0"/>
                <a:ea typeface="Calibri" pitchFamily="34" charset="0"/>
                <a:cs typeface="Arial" pitchFamily="34" charset="0"/>
              </a:rPr>
              <a:t>and</a:t>
            </a:r>
            <a:r>
              <a:rPr lang="tr-TR" sz="2000" dirty="0" smtClean="0">
                <a:latin typeface="Arial" pitchFamily="34" charset="0"/>
                <a:ea typeface="Calibri" pitchFamily="34" charset="0"/>
                <a:cs typeface="Arial" pitchFamily="34" charset="0"/>
              </a:rPr>
              <a:t> </a:t>
            </a:r>
            <a:r>
              <a:rPr lang="tr-TR" sz="2000" dirty="0" err="1" smtClean="0">
                <a:latin typeface="Arial" pitchFamily="34" charset="0"/>
                <a:ea typeface="Calibri" pitchFamily="34" charset="0"/>
                <a:cs typeface="Arial" pitchFamily="34" charset="0"/>
              </a:rPr>
              <a:t>bolkod</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531</a:t>
            </a: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pP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pP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pPr>
            <a:endParaRPr lang="tr-TR" sz="2000" dirty="0" smtClean="0">
              <a:latin typeface="Arial" pitchFamily="34" charset="0"/>
              <a:cs typeface="Arial" pitchFamily="34" charset="0"/>
            </a:endParaRPr>
          </a:p>
        </p:txBody>
      </p:sp>
      <p:sp>
        <p:nvSpPr>
          <p:cNvPr id="3075" name="Rectangle 3"/>
          <p:cNvSpPr>
            <a:spLocks noChangeArrowheads="1"/>
          </p:cNvSpPr>
          <p:nvPr/>
        </p:nvSpPr>
        <p:spPr bwMode="auto">
          <a:xfrm>
            <a:off x="0" y="10668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pic>
        <p:nvPicPr>
          <p:cNvPr id="104449" name="Picture 1" descr="Ekran Alıntısı"/>
          <p:cNvPicPr>
            <a:picLocks noChangeAspect="1" noChangeArrowheads="1"/>
          </p:cNvPicPr>
          <p:nvPr/>
        </p:nvPicPr>
        <p:blipFill>
          <a:blip r:embed="rId2" cstate="print"/>
          <a:srcRect/>
          <a:stretch>
            <a:fillRect/>
          </a:stretch>
        </p:blipFill>
        <p:spPr bwMode="auto">
          <a:xfrm>
            <a:off x="1043608" y="5562328"/>
            <a:ext cx="3600400" cy="891008"/>
          </a:xfrm>
          <a:prstGeom prst="rect">
            <a:avLst/>
          </a:prstGeom>
          <a:noFill/>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251520" y="332656"/>
            <a:ext cx="8640960" cy="6264696"/>
          </a:xfrm>
          <a:solidFill>
            <a:schemeClr val="bg1"/>
          </a:solidFill>
        </p:spPr>
        <p:txBody>
          <a:bodyPr>
            <a:normAutofit/>
          </a:bodyPr>
          <a:lstStyle/>
          <a:p>
            <a:pPr marL="0" lvl="0" indent="0" fontAlgn="base">
              <a:spcBef>
                <a:spcPct val="0"/>
              </a:spcBef>
              <a:spcAft>
                <a:spcPct val="0"/>
              </a:spcAft>
              <a:buClrTx/>
              <a:buSzTx/>
              <a:buNone/>
            </a:pPr>
            <a:r>
              <a:rPr lang="tr-TR" sz="2400" b="1" dirty="0" smtClean="0">
                <a:solidFill>
                  <a:srgbClr val="C00000"/>
                </a:solidFill>
                <a:latin typeface="Arial" pitchFamily="34" charset="0"/>
                <a:ea typeface="Calibri" pitchFamily="34" charset="0"/>
                <a:cs typeface="Arial" pitchFamily="34" charset="0"/>
              </a:rPr>
              <a:t>Örnek: </a:t>
            </a:r>
            <a:r>
              <a:rPr lang="tr-TR" sz="2400" dirty="0" smtClean="0">
                <a:latin typeface="Arial" pitchFamily="34" charset="0"/>
                <a:ea typeface="Calibri" pitchFamily="34" charset="0"/>
                <a:cs typeface="Arial" pitchFamily="34" charset="0"/>
              </a:rPr>
              <a:t>Finalden en yüksek notu alan öğrencinin adını, hangi dersten aldığını ve final notunu bulan sorguyu yazınız.</a:t>
            </a:r>
          </a:p>
          <a:p>
            <a:pPr marL="0" lvl="0" indent="0" fontAlgn="base">
              <a:spcBef>
                <a:spcPct val="0"/>
              </a:spcBef>
              <a:spcAft>
                <a:spcPct val="0"/>
              </a:spcAft>
              <a:buClrTx/>
              <a:buSzTx/>
              <a:buNone/>
            </a:pPr>
            <a:endParaRPr lang="tr-TR" sz="140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tr-TR" sz="2400" dirty="0" err="1" smtClean="0">
                <a:solidFill>
                  <a:srgbClr val="0000FF"/>
                </a:solidFill>
                <a:latin typeface="Courier New" pitchFamily="49" charset="0"/>
                <a:ea typeface="Calibri" pitchFamily="34" charset="0"/>
                <a:cs typeface="Courier New" pitchFamily="49" charset="0"/>
              </a:rPr>
              <a:t>select</a:t>
            </a:r>
            <a:r>
              <a:rPr lang="tr-TR" sz="2400" dirty="0" smtClean="0">
                <a:latin typeface="Courier New" pitchFamily="49" charset="0"/>
                <a:ea typeface="Calibri" pitchFamily="34" charset="0"/>
                <a:cs typeface="Courier New" pitchFamily="49" charset="0"/>
              </a:rPr>
              <a:t> adi</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latin typeface="Courier New" pitchFamily="49" charset="0"/>
                <a:ea typeface="Calibri" pitchFamily="34" charset="0"/>
                <a:cs typeface="Courier New" pitchFamily="49" charset="0"/>
              </a:rPr>
              <a:t>ders_adi</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latin typeface="Courier New" pitchFamily="49" charset="0"/>
                <a:ea typeface="Calibri" pitchFamily="34" charset="0"/>
                <a:cs typeface="Courier New" pitchFamily="49" charset="0"/>
              </a:rPr>
              <a:t>final </a:t>
            </a:r>
            <a:r>
              <a:rPr lang="tr-TR" sz="2400" dirty="0" err="1" smtClean="0">
                <a:solidFill>
                  <a:srgbClr val="0000FF"/>
                </a:solidFill>
                <a:latin typeface="Courier New" pitchFamily="49" charset="0"/>
                <a:ea typeface="Calibri" pitchFamily="34" charset="0"/>
                <a:cs typeface="Courier New" pitchFamily="49" charset="0"/>
              </a:rPr>
              <a:t>from</a:t>
            </a:r>
            <a:r>
              <a:rPr lang="tr-TR" sz="2400" dirty="0" smtClean="0">
                <a:latin typeface="Courier New" pitchFamily="49" charset="0"/>
                <a:ea typeface="Calibri" pitchFamily="34" charset="0"/>
                <a:cs typeface="Courier New" pitchFamily="49" charset="0"/>
              </a:rPr>
              <a:t> </a:t>
            </a:r>
            <a:r>
              <a:rPr lang="tr-TR" sz="2400" dirty="0" err="1" smtClean="0">
                <a:latin typeface="Courier New" pitchFamily="49" charset="0"/>
                <a:ea typeface="Calibri" pitchFamily="34" charset="0"/>
                <a:cs typeface="Courier New" pitchFamily="49" charset="0"/>
              </a:rPr>
              <a:t>ogrenci</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latin typeface="Courier New" pitchFamily="49" charset="0"/>
                <a:ea typeface="Calibri" pitchFamily="34" charset="0"/>
                <a:cs typeface="Courier New" pitchFamily="49" charset="0"/>
              </a:rPr>
              <a:t>notlar</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latin typeface="Courier New" pitchFamily="49" charset="0"/>
                <a:ea typeface="Calibri" pitchFamily="34" charset="0"/>
                <a:cs typeface="Courier New" pitchFamily="49" charset="0"/>
              </a:rPr>
              <a:t>dersler </a:t>
            </a:r>
            <a:r>
              <a:rPr lang="tr-TR" sz="2400" dirty="0" err="1" smtClean="0">
                <a:solidFill>
                  <a:srgbClr val="0000FF"/>
                </a:solidFill>
                <a:latin typeface="Courier New" pitchFamily="49" charset="0"/>
                <a:ea typeface="Calibri" pitchFamily="34" charset="0"/>
                <a:cs typeface="Courier New" pitchFamily="49" charset="0"/>
              </a:rPr>
              <a:t>where</a:t>
            </a:r>
            <a:r>
              <a:rPr lang="tr-TR" sz="2400" dirty="0" smtClean="0">
                <a:latin typeface="Courier New" pitchFamily="49" charset="0"/>
                <a:ea typeface="Calibri" pitchFamily="34" charset="0"/>
                <a:cs typeface="Courier New" pitchFamily="49" charset="0"/>
              </a:rPr>
              <a:t> </a:t>
            </a:r>
            <a:r>
              <a:rPr lang="tr-TR" sz="2400" dirty="0" err="1" smtClean="0">
                <a:latin typeface="Courier New" pitchFamily="49" charset="0"/>
                <a:ea typeface="Calibri" pitchFamily="34" charset="0"/>
                <a:cs typeface="Courier New" pitchFamily="49" charset="0"/>
              </a:rPr>
              <a:t>ogrenci</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solidFill>
                  <a:srgbClr val="000000"/>
                </a:solidFill>
                <a:latin typeface="Courier New" pitchFamily="49" charset="0"/>
                <a:ea typeface="Calibri" pitchFamily="34" charset="0"/>
                <a:cs typeface="Courier New" pitchFamily="49" charset="0"/>
              </a:rPr>
              <a:t>no=notlar.no</a:t>
            </a:r>
            <a:r>
              <a:rPr lang="tr-TR" sz="2400" dirty="0" smtClean="0">
                <a:latin typeface="Courier New" pitchFamily="49" charset="0"/>
                <a:ea typeface="Calibri" pitchFamily="34" charset="0"/>
                <a:cs typeface="Courier New" pitchFamily="49" charset="0"/>
              </a:rPr>
              <a:t> </a:t>
            </a:r>
            <a:r>
              <a:rPr lang="tr-TR" sz="2400" dirty="0" err="1" smtClean="0">
                <a:solidFill>
                  <a:srgbClr val="808080"/>
                </a:solidFill>
                <a:latin typeface="Courier New" pitchFamily="49" charset="0"/>
                <a:ea typeface="Calibri" pitchFamily="34" charset="0"/>
                <a:cs typeface="Courier New" pitchFamily="49" charset="0"/>
              </a:rPr>
              <a:t>and</a:t>
            </a:r>
            <a:r>
              <a:rPr lang="tr-TR" sz="2400" dirty="0" smtClean="0">
                <a:latin typeface="Courier New" pitchFamily="49" charset="0"/>
                <a:ea typeface="Calibri" pitchFamily="34" charset="0"/>
                <a:cs typeface="Courier New" pitchFamily="49" charset="0"/>
              </a:rPr>
              <a:t> dersler</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latin typeface="Courier New" pitchFamily="49" charset="0"/>
                <a:ea typeface="Calibri" pitchFamily="34" charset="0"/>
                <a:cs typeface="Courier New" pitchFamily="49" charset="0"/>
              </a:rPr>
              <a:t>op_kod</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latin typeface="Courier New" pitchFamily="49" charset="0"/>
                <a:ea typeface="Calibri" pitchFamily="34" charset="0"/>
                <a:cs typeface="Courier New" pitchFamily="49" charset="0"/>
              </a:rPr>
              <a:t>notlar</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latin typeface="Courier New" pitchFamily="49" charset="0"/>
                <a:ea typeface="Calibri" pitchFamily="34" charset="0"/>
                <a:cs typeface="Courier New" pitchFamily="49" charset="0"/>
              </a:rPr>
              <a:t>op_kod </a:t>
            </a:r>
            <a:r>
              <a:rPr lang="tr-TR" sz="2400" dirty="0" err="1" smtClean="0">
                <a:solidFill>
                  <a:srgbClr val="808080"/>
                </a:solidFill>
                <a:latin typeface="Courier New" pitchFamily="49" charset="0"/>
                <a:ea typeface="Calibri" pitchFamily="34" charset="0"/>
                <a:cs typeface="Courier New" pitchFamily="49" charset="0"/>
              </a:rPr>
              <a:t>and</a:t>
            </a:r>
            <a:r>
              <a:rPr lang="tr-TR" sz="2400" dirty="0" smtClean="0">
                <a:latin typeface="Courier New" pitchFamily="49" charset="0"/>
                <a:ea typeface="Calibri" pitchFamily="34" charset="0"/>
                <a:cs typeface="Courier New" pitchFamily="49" charset="0"/>
              </a:rPr>
              <a:t> final</a:t>
            </a:r>
            <a:r>
              <a:rPr lang="tr-TR" sz="2400" dirty="0" smtClean="0">
                <a:solidFill>
                  <a:srgbClr val="808080"/>
                </a:solidFill>
                <a:latin typeface="Courier New" pitchFamily="49" charset="0"/>
                <a:ea typeface="Calibri" pitchFamily="34" charset="0"/>
                <a:cs typeface="Courier New" pitchFamily="49" charset="0"/>
              </a:rPr>
              <a:t>=(</a:t>
            </a:r>
            <a:r>
              <a:rPr lang="tr-TR" sz="2400" dirty="0" err="1" smtClean="0">
                <a:solidFill>
                  <a:srgbClr val="0000FF"/>
                </a:solidFill>
                <a:latin typeface="Courier New" pitchFamily="49" charset="0"/>
                <a:ea typeface="Calibri" pitchFamily="34" charset="0"/>
                <a:cs typeface="Courier New" pitchFamily="49" charset="0"/>
              </a:rPr>
              <a:t>select</a:t>
            </a:r>
            <a:r>
              <a:rPr lang="tr-TR" sz="2400" dirty="0" smtClean="0">
                <a:latin typeface="Courier New" pitchFamily="49" charset="0"/>
                <a:ea typeface="Calibri" pitchFamily="34" charset="0"/>
                <a:cs typeface="Courier New" pitchFamily="49" charset="0"/>
              </a:rPr>
              <a:t> </a:t>
            </a:r>
            <a:r>
              <a:rPr lang="tr-TR" sz="2400" dirty="0" smtClean="0">
                <a:solidFill>
                  <a:srgbClr val="FF00FF"/>
                </a:solidFill>
                <a:latin typeface="Courier New" pitchFamily="49" charset="0"/>
                <a:ea typeface="Calibri" pitchFamily="34" charset="0"/>
                <a:cs typeface="Courier New" pitchFamily="49" charset="0"/>
              </a:rPr>
              <a:t>MAX</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latin typeface="Courier New" pitchFamily="49" charset="0"/>
                <a:ea typeface="Calibri" pitchFamily="34" charset="0"/>
                <a:cs typeface="Courier New" pitchFamily="49" charset="0"/>
              </a:rPr>
              <a:t>final</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latin typeface="Courier New" pitchFamily="49" charset="0"/>
                <a:ea typeface="Calibri" pitchFamily="34" charset="0"/>
                <a:cs typeface="Courier New" pitchFamily="49" charset="0"/>
              </a:rPr>
              <a:t> </a:t>
            </a:r>
            <a:r>
              <a:rPr lang="tr-TR" sz="2400" dirty="0" err="1" smtClean="0">
                <a:solidFill>
                  <a:srgbClr val="0000FF"/>
                </a:solidFill>
                <a:latin typeface="Courier New" pitchFamily="49" charset="0"/>
                <a:ea typeface="Calibri" pitchFamily="34" charset="0"/>
                <a:cs typeface="Courier New" pitchFamily="49" charset="0"/>
              </a:rPr>
              <a:t>from</a:t>
            </a:r>
            <a:r>
              <a:rPr lang="tr-TR" sz="2400" dirty="0" smtClean="0">
                <a:latin typeface="Courier New" pitchFamily="49" charset="0"/>
                <a:ea typeface="Calibri" pitchFamily="34" charset="0"/>
                <a:cs typeface="Courier New" pitchFamily="49" charset="0"/>
              </a:rPr>
              <a:t> notlar</a:t>
            </a:r>
            <a:r>
              <a:rPr lang="tr-TR" sz="2400" dirty="0" smtClean="0">
                <a:solidFill>
                  <a:srgbClr val="808080"/>
                </a:solidFill>
                <a:latin typeface="Courier New" pitchFamily="49" charset="0"/>
                <a:ea typeface="Calibri" pitchFamily="34" charset="0"/>
                <a:cs typeface="Courier New" pitchFamily="49" charset="0"/>
              </a:rPr>
              <a:t>)</a:t>
            </a:r>
            <a:endParaRPr lang="tr-TR" sz="4000" dirty="0" smtClean="0">
              <a:latin typeface="Arial" pitchFamily="34" charset="0"/>
              <a:cs typeface="Arial" pitchFamily="34" charset="0"/>
            </a:endParaRPr>
          </a:p>
          <a:p>
            <a:endParaRPr lang="tr-TR" sz="2400" dirty="0"/>
          </a:p>
        </p:txBody>
      </p:sp>
      <p:sp>
        <p:nvSpPr>
          <p:cNvPr id="3075" name="Rectangle 3"/>
          <p:cNvSpPr>
            <a:spLocks noChangeArrowheads="1"/>
          </p:cNvSpPr>
          <p:nvPr/>
        </p:nvSpPr>
        <p:spPr bwMode="auto">
          <a:xfrm>
            <a:off x="0" y="10668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pic>
        <p:nvPicPr>
          <p:cNvPr id="105473" name="Picture 1" descr="Ekran Alıntısı"/>
          <p:cNvPicPr>
            <a:picLocks noChangeAspect="1" noChangeArrowheads="1"/>
          </p:cNvPicPr>
          <p:nvPr/>
        </p:nvPicPr>
        <p:blipFill>
          <a:blip r:embed="rId2" cstate="print"/>
          <a:srcRect/>
          <a:stretch>
            <a:fillRect/>
          </a:stretch>
        </p:blipFill>
        <p:spPr bwMode="auto">
          <a:xfrm>
            <a:off x="971600" y="3717032"/>
            <a:ext cx="4104456" cy="1440384"/>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251520" y="332656"/>
            <a:ext cx="8568952" cy="6264696"/>
          </a:xfrm>
          <a:solidFill>
            <a:schemeClr val="bg1"/>
          </a:solidFill>
        </p:spPr>
        <p:txBody>
          <a:bodyPr/>
          <a:lstStyle/>
          <a:p>
            <a:pPr marL="0" lvl="0" indent="0" fontAlgn="base">
              <a:spcBef>
                <a:spcPct val="0"/>
              </a:spcBef>
              <a:spcAft>
                <a:spcPct val="0"/>
              </a:spcAft>
              <a:buClrTx/>
              <a:buSzTx/>
              <a:buNone/>
            </a:pPr>
            <a:r>
              <a:rPr lang="tr-TR" sz="2000" dirty="0" smtClean="0">
                <a:solidFill>
                  <a:srgbClr val="0000FF"/>
                </a:solidFill>
                <a:latin typeface="Arial" pitchFamily="34" charset="0"/>
                <a:ea typeface="Calibri" pitchFamily="34" charset="0"/>
                <a:cs typeface="Arial" pitchFamily="34" charset="0"/>
              </a:rPr>
              <a:t>insert</a:t>
            </a:r>
            <a:r>
              <a:rPr lang="tr-TR" sz="2000" dirty="0" smtClean="0">
                <a:latin typeface="Arial" pitchFamily="34" charset="0"/>
                <a:ea typeface="Calibri" pitchFamily="34" charset="0"/>
                <a:cs typeface="Arial" pitchFamily="34" charset="0"/>
              </a:rPr>
              <a:t> notlar </a:t>
            </a:r>
            <a:r>
              <a:rPr lang="tr-TR" sz="2000" dirty="0" err="1" smtClean="0">
                <a:solidFill>
                  <a:srgbClr val="0000FF"/>
                </a:solidFill>
                <a:latin typeface="Arial" pitchFamily="34" charset="0"/>
                <a:ea typeface="Calibri" pitchFamily="34" charset="0"/>
                <a:cs typeface="Arial" pitchFamily="34" charset="0"/>
              </a:rPr>
              <a:t>values</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7536511</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274</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53</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80</a:t>
            </a:r>
            <a:r>
              <a:rPr lang="tr-TR" sz="2000" dirty="0" smtClean="0">
                <a:solidFill>
                  <a:srgbClr val="808080"/>
                </a:solidFill>
                <a:latin typeface="Arial" pitchFamily="34" charset="0"/>
                <a:ea typeface="Calibri" pitchFamily="34" charset="0"/>
                <a:cs typeface="Arial" pitchFamily="34" charset="0"/>
              </a:rPr>
              <a:t>,</a:t>
            </a:r>
            <a:r>
              <a:rPr lang="tr-TR" sz="2000" dirty="0" smtClean="0">
                <a:latin typeface="Arial" pitchFamily="34" charset="0"/>
                <a:ea typeface="Calibri" pitchFamily="34" charset="0"/>
                <a:cs typeface="Arial" pitchFamily="34" charset="0"/>
              </a:rPr>
              <a:t>40</a:t>
            </a:r>
            <a:r>
              <a:rPr lang="tr-TR" sz="2000" dirty="0" smtClean="0">
                <a:solidFill>
                  <a:srgbClr val="808080"/>
                </a:solidFill>
                <a:latin typeface="Arial" pitchFamily="34" charset="0"/>
                <a:ea typeface="Calibri" pitchFamily="34" charset="0"/>
                <a:cs typeface="Arial" pitchFamily="34" charset="0"/>
              </a:rPr>
              <a:t>)</a:t>
            </a:r>
          </a:p>
          <a:p>
            <a:pPr marL="0" lvl="0" indent="0" fontAlgn="base">
              <a:spcBef>
                <a:spcPct val="0"/>
              </a:spcBef>
              <a:spcAft>
                <a:spcPct val="0"/>
              </a:spcAft>
              <a:buClrTx/>
              <a:buSzTx/>
              <a:buNone/>
            </a:pPr>
            <a:endParaRPr lang="tr-TR" sz="200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tr-TR" sz="2000" b="1" dirty="0" smtClean="0">
                <a:latin typeface="Arial" pitchFamily="34" charset="0"/>
                <a:ea typeface="Calibri" pitchFamily="34" charset="0"/>
                <a:cs typeface="Arial" pitchFamily="34" charset="0"/>
              </a:rPr>
              <a:t>Tablo 6.6:</a:t>
            </a:r>
            <a:r>
              <a:rPr lang="tr-TR" sz="2000" dirty="0" smtClean="0">
                <a:latin typeface="Arial" pitchFamily="34" charset="0"/>
                <a:ea typeface="Calibri" pitchFamily="34" charset="0"/>
                <a:cs typeface="Arial" pitchFamily="34" charset="0"/>
              </a:rPr>
              <a:t> Notlar Tablosu</a:t>
            </a:r>
            <a:endParaRPr lang="tr-TR" sz="2000" dirty="0" smtClean="0">
              <a:latin typeface="Arial" pitchFamily="34" charset="0"/>
              <a:cs typeface="Arial" pitchFamily="34" charset="0"/>
            </a:endParaRPr>
          </a:p>
          <a:p>
            <a:endParaRPr lang="tr-TR" dirty="0"/>
          </a:p>
        </p:txBody>
      </p:sp>
      <p:pic>
        <p:nvPicPr>
          <p:cNvPr id="34817" name="Picture 1" descr="notlar"/>
          <p:cNvPicPr>
            <a:picLocks noChangeAspect="1" noChangeArrowheads="1"/>
          </p:cNvPicPr>
          <p:nvPr/>
        </p:nvPicPr>
        <p:blipFill>
          <a:blip r:embed="rId2" cstate="print"/>
          <a:srcRect/>
          <a:stretch>
            <a:fillRect/>
          </a:stretch>
        </p:blipFill>
        <p:spPr bwMode="auto">
          <a:xfrm>
            <a:off x="1835696" y="1484784"/>
            <a:ext cx="3600400" cy="4726657"/>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örünüş">
  <a:themeElements>
    <a:clrScheme name="Görünüş">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Görünüş">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Görünüş">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1991</TotalTime>
  <Words>5529</Words>
  <PresentationFormat>Ekran Gösterisi (4:3)</PresentationFormat>
  <Paragraphs>1250</Paragraphs>
  <Slides>84</Slides>
  <Notes>0</Notes>
  <HiddenSlides>0</HiddenSlides>
  <MMClips>0</MMClips>
  <ScaleCrop>false</ScaleCrop>
  <HeadingPairs>
    <vt:vector size="4" baseType="variant">
      <vt:variant>
        <vt:lpstr>Tema</vt:lpstr>
      </vt:variant>
      <vt:variant>
        <vt:i4>1</vt:i4>
      </vt:variant>
      <vt:variant>
        <vt:lpstr>Slayt Başlıkları</vt:lpstr>
      </vt:variant>
      <vt:variant>
        <vt:i4>84</vt:i4>
      </vt:variant>
    </vt:vector>
  </HeadingPairs>
  <TitlesOfParts>
    <vt:vector size="85" baseType="lpstr">
      <vt:lpstr>Görünüş</vt:lpstr>
      <vt:lpstr>BÖLÜM 6 </vt:lpstr>
      <vt:lpstr>  6.1. CREATE (YARAT) KOMUTU</vt:lpstr>
      <vt:lpstr>6.2. VERİ TABANINI AKTİF YAPMA  </vt:lpstr>
      <vt:lpstr>6.3. TABLO OLUŞTURMA</vt:lpstr>
      <vt:lpstr>6.4. TABLOLARA VERİ YÜKLENMESİ </vt:lpstr>
      <vt:lpstr>Slayt 6</vt:lpstr>
      <vt:lpstr>Slayt 7</vt:lpstr>
      <vt:lpstr>Slayt 8</vt:lpstr>
      <vt:lpstr>Slayt 9</vt:lpstr>
      <vt:lpstr>Slayt 10</vt:lpstr>
      <vt:lpstr>6.5. TEK TABLO İÇERİSİNDE SORGULAMA YAPMA </vt:lpstr>
      <vt:lpstr>6.5.1.SELECT KOMUTU  </vt:lpstr>
      <vt:lpstr>Slayt 13</vt:lpstr>
      <vt:lpstr>6.5.2.DISTINCT İFADESİ </vt:lpstr>
      <vt:lpstr>Slayt 15</vt:lpstr>
      <vt:lpstr>6.5.3.ORDER BY İFADESİ  </vt:lpstr>
      <vt:lpstr>Slayt 17</vt:lpstr>
      <vt:lpstr>Slayt 18</vt:lpstr>
      <vt:lpstr>Slayt 19</vt:lpstr>
      <vt:lpstr>6.5.4. KARŞILAŞTIRMA İFADELERİ </vt:lpstr>
      <vt:lpstr>6.5.5. WHERE İFADESİ</vt:lpstr>
      <vt:lpstr>Slayt 22</vt:lpstr>
      <vt:lpstr>Slayt 23</vt:lpstr>
      <vt:lpstr>Slayt 24</vt:lpstr>
      <vt:lpstr>Slayt 25</vt:lpstr>
      <vt:lpstr>Slayt 26</vt:lpstr>
      <vt:lpstr>6.5.6.BETWEEN İFADESİ</vt:lpstr>
      <vt:lpstr>Slayt 28</vt:lpstr>
      <vt:lpstr>6.5.7.LIKE İFADESİ </vt:lpstr>
      <vt:lpstr>Slayt 30</vt:lpstr>
      <vt:lpstr>6.5.8.IN İFADESİ</vt:lpstr>
      <vt:lpstr>Slayt 32</vt:lpstr>
      <vt:lpstr>6.5.9.ANY SÖZCÜĞÜ</vt:lpstr>
      <vt:lpstr>Slayt 34</vt:lpstr>
      <vt:lpstr>Slayt 35</vt:lpstr>
      <vt:lpstr>Slayt 36</vt:lpstr>
      <vt:lpstr>6.5.10.ALL SÖZCÜĞÜ</vt:lpstr>
      <vt:lpstr>Slayt 38</vt:lpstr>
      <vt:lpstr>Slayt 39</vt:lpstr>
      <vt:lpstr>6.6.İç İçe Select Komutları (Nested Selects)</vt:lpstr>
      <vt:lpstr>Slayt 41</vt:lpstr>
      <vt:lpstr>Slayt 42</vt:lpstr>
      <vt:lpstr>Slayt 43</vt:lpstr>
      <vt:lpstr>Slayt 44</vt:lpstr>
      <vt:lpstr>Slayt 45</vt:lpstr>
      <vt:lpstr>6.7.SQL SERVER’DA ARİTMETİKSEL İŞLEMLER VE FONKSİYONLAR</vt:lpstr>
      <vt:lpstr>Slayt 47</vt:lpstr>
      <vt:lpstr>Slayt 48</vt:lpstr>
      <vt:lpstr>6.7.2. KÜMELEME FONKSİYONLARI</vt:lpstr>
      <vt:lpstr>Slayt 50</vt:lpstr>
      <vt:lpstr>6.7.2.2.AVG FONKSİYONU:</vt:lpstr>
      <vt:lpstr>6.7.2.3. MAX FONKSİYONU:</vt:lpstr>
      <vt:lpstr>6.7.2.4. COUNT (SAY) FONKSİYONU:</vt:lpstr>
      <vt:lpstr>Slayt 54</vt:lpstr>
      <vt:lpstr>6.7.3. GRUPLANDIRARAK İŞLEM YAPMA</vt:lpstr>
      <vt:lpstr>Slayt 56</vt:lpstr>
      <vt:lpstr>Slayt 57</vt:lpstr>
      <vt:lpstr>Slayt 58</vt:lpstr>
      <vt:lpstr>Slayt 59</vt:lpstr>
      <vt:lpstr>Slayt 60</vt:lpstr>
      <vt:lpstr>Slayt 61</vt:lpstr>
      <vt:lpstr>Slayt 62</vt:lpstr>
      <vt:lpstr>6.7.3.2 NULL DEĞER SORGULAMA</vt:lpstr>
      <vt:lpstr>Slayt 64</vt:lpstr>
      <vt:lpstr>Slayt 65</vt:lpstr>
      <vt:lpstr>6.8.TABLOLARDA DEĞİŞİKLİK YAPMAK      6.8.1. TABLOYA VERİ EKLEMEK </vt:lpstr>
      <vt:lpstr>6.8.2.TABLODAN VERİ SİLMEK</vt:lpstr>
      <vt:lpstr>Slayt 68</vt:lpstr>
      <vt:lpstr>6.8.3. VERİLERDE DEĞİŞİKLİK YAPMA-    GÜNCELLEME(UPDATE) İŞLEMİ </vt:lpstr>
      <vt:lpstr>Slayt 70</vt:lpstr>
      <vt:lpstr>Slayt 71</vt:lpstr>
      <vt:lpstr>6.8.4.TABLO YAPISINDA DEĞİŞİKLİK YAPMA</vt:lpstr>
      <vt:lpstr>Slayt 73</vt:lpstr>
      <vt:lpstr>6.8.4.2. Mevcut Alan Üzerinde Değişiklik Yapmak </vt:lpstr>
      <vt:lpstr>Slayt 75</vt:lpstr>
      <vt:lpstr>6.8.4.3 Mevcut Bir Tablodan bir kolon Silme </vt:lpstr>
      <vt:lpstr>6.8.4.4. Mevcut Bir Tablonun Bir Kolonunun Adını Değiştirme </vt:lpstr>
      <vt:lpstr>6.8.4.5. Mevcut Bir Tablonun Tümüyle Silinmesi</vt:lpstr>
      <vt:lpstr>6.8.4.6. Mevcut Bir Tablonun Yapısının Görülmesi</vt:lpstr>
      <vt:lpstr>6.9.SQL DE JOİN (BİRLEŞTİRME) İŞLEMİ</vt:lpstr>
      <vt:lpstr>Slayt 81</vt:lpstr>
      <vt:lpstr>Slayt 82</vt:lpstr>
      <vt:lpstr>Slayt 83</vt:lpstr>
      <vt:lpstr>Slayt 84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2012-04-23T12:04:08Z</dcterms:created>
  <dcterms:modified xsi:type="dcterms:W3CDTF">2012-05-21T14:20:06Z</dcterms:modified>
</cp:coreProperties>
</file>