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6">
  <p:sldMasterIdLst>
    <p:sldMasterId id="2147483697"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11" r:id="rId37"/>
    <p:sldId id="291" r:id="rId38"/>
    <p:sldId id="292" r:id="rId39"/>
    <p:sldId id="293" r:id="rId40"/>
    <p:sldId id="294" r:id="rId41"/>
    <p:sldId id="295" r:id="rId42"/>
    <p:sldId id="296" r:id="rId43"/>
    <p:sldId id="297" r:id="rId44"/>
    <p:sldId id="312" r:id="rId45"/>
    <p:sldId id="298" r:id="rId46"/>
    <p:sldId id="299" r:id="rId47"/>
    <p:sldId id="300" r:id="rId48"/>
    <p:sldId id="301" r:id="rId49"/>
    <p:sldId id="302" r:id="rId50"/>
    <p:sldId id="313" r:id="rId51"/>
    <p:sldId id="303" r:id="rId52"/>
    <p:sldId id="304" r:id="rId53"/>
    <p:sldId id="305" r:id="rId54"/>
    <p:sldId id="306" r:id="rId55"/>
    <p:sldId id="307" r:id="rId56"/>
    <p:sldId id="308" r:id="rId57"/>
    <p:sldId id="309" r:id="rId58"/>
    <p:sldId id="314" r:id="rId59"/>
    <p:sldId id="310" r:id="rId60"/>
    <p:sldId id="315" r:id="rId61"/>
    <p:sldId id="316" r:id="rId62"/>
    <p:sldId id="317" r:id="rId63"/>
    <p:sldId id="318" r:id="rId64"/>
    <p:sldId id="319" r:id="rId65"/>
    <p:sldId id="320" r:id="rId66"/>
    <p:sldId id="321" r:id="rId6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FF00"/>
    <a:srgbClr val="008A3E"/>
    <a:srgbClr val="AE8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ema Uygulanmış Stil 1 - Vurgu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70" d="100"/>
          <a:sy n="70" d="100"/>
        </p:scale>
        <p:origin x="-138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4488"/>
            <a:ext cx="7772400" cy="1470025"/>
          </a:xfrm>
        </p:spPr>
        <p:txBody>
          <a:bodyPr anchor="ctr"/>
          <a:lstStyle/>
          <a:p>
            <a:r>
              <a:rPr kumimoji="0" lang="tr-TR" smtClean="0"/>
              <a:t>Asıl başlık stili için tıklatın</a:t>
            </a:r>
            <a:endParaRPr kumimoji="0" lang="en-US"/>
          </a:p>
        </p:txBody>
      </p:sp>
      <p:sp>
        <p:nvSpPr>
          <p:cNvPr id="3" name="Subtitle 2"/>
          <p:cNvSpPr>
            <a:spLocks noGrp="1"/>
          </p:cNvSpPr>
          <p:nvPr>
            <p:ph type="subTitle" idx="1"/>
          </p:nvPr>
        </p:nvSpPr>
        <p:spPr>
          <a:xfrm>
            <a:off x="1623397" y="3214686"/>
            <a:ext cx="5897206" cy="1500198"/>
          </a:xfrm>
        </p:spPr>
        <p:txBody>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tr-TR" smtClean="0"/>
              <a:t>Asıl alt başlık stilini düzenlemek için tıklatın</a:t>
            </a:r>
            <a:endParaRPr kumimoji="0" lang="en-US"/>
          </a:p>
        </p:txBody>
      </p:sp>
      <p:sp>
        <p:nvSpPr>
          <p:cNvPr id="4" name="Date Placeholder 3"/>
          <p:cNvSpPr>
            <a:spLocks noGrp="1"/>
          </p:cNvSpPr>
          <p:nvPr>
            <p:ph type="dt" sz="half" idx="10"/>
          </p:nvPr>
        </p:nvSpPr>
        <p:spPr/>
        <p:txBody>
          <a:bodyPr/>
          <a:lstStyle/>
          <a:p>
            <a:fld id="{3BF45EEC-74D2-4A5B-8999-A10B66C57DE6}" type="datetimeFigureOut">
              <a:rPr lang="tr-TR" smtClean="0"/>
              <a:pPr/>
              <a:t>23.12.2015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029889-0FFF-4195-9445-3828F6E891E6}"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3BF45EEC-74D2-4A5B-8999-A10B66C57DE6}" type="datetimeFigureOut">
              <a:rPr lang="tr-TR" smtClean="0"/>
              <a:pPr/>
              <a:t>23.12.2015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029889-0FFF-4195-9445-3828F6E891E6}"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43768" y="642918"/>
            <a:ext cx="1543032" cy="5483246"/>
          </a:xfrm>
        </p:spPr>
        <p:txBody>
          <a:bodyPr vert="eaVert"/>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a:xfrm>
            <a:off x="457200" y="642918"/>
            <a:ext cx="6615130" cy="5483246"/>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3BF45EEC-74D2-4A5B-8999-A10B66C57DE6}" type="datetimeFigureOut">
              <a:rPr lang="tr-TR" smtClean="0"/>
              <a:pPr/>
              <a:t>23.12.2015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029889-0FFF-4195-9445-3828F6E891E6}"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Content Placeholder 2"/>
          <p:cNvSpPr>
            <a:spLocks noGrp="1"/>
          </p:cNvSpPr>
          <p:nvPr>
            <p:ph idx="1"/>
          </p:nvPr>
        </p:nvSpPr>
        <p:spPr/>
        <p:txBody>
          <a:bodyPr/>
          <a:lstStyle>
            <a:lvl1pPr>
              <a:buSzPct val="50000"/>
              <a:buFont typeface="Wingdings"/>
              <a:buChar char=""/>
              <a:defRPr/>
            </a:lvl1pPr>
            <a:lvl2pPr>
              <a:buSzPct val="50000"/>
              <a:buFont typeface="Wingdings 2"/>
              <a:buChar char=""/>
              <a:defRPr/>
            </a:lvl2pPr>
            <a:lvl3pPr>
              <a:buSzPct val="50000"/>
              <a:buFont typeface="Wingdings"/>
              <a:buChar char="Y"/>
              <a:defRPr/>
            </a:lvl3pPr>
            <a:lvl4pPr>
              <a:buSzPct val="50000"/>
              <a:buFont typeface="Wingdings 2"/>
              <a:buChar char="³"/>
              <a:defRPr/>
            </a:lvl4pPr>
            <a:lvl5pPr>
              <a:buSzPct val="50000"/>
              <a:buFont typeface="Wingdings 2"/>
              <a:buChar char=""/>
              <a:defRPr/>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3BF45EEC-74D2-4A5B-8999-A10B66C57DE6}" type="datetimeFigureOut">
              <a:rPr lang="tr-TR" smtClean="0"/>
              <a:pPr/>
              <a:t>23.12.2015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029889-0FFF-4195-9445-3828F6E891E6}"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85800" y="2643183"/>
            <a:ext cx="6457968" cy="1362075"/>
          </a:xfrm>
        </p:spPr>
        <p:txBody>
          <a:bodyPr anchor="ctr"/>
          <a:lstStyle>
            <a:lvl1pPr algn="l">
              <a:defRPr sz="4000" b="0" cap="all"/>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685800" y="4009383"/>
            <a:ext cx="4529142" cy="1500187"/>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3BF45EEC-74D2-4A5B-8999-A10B66C57DE6}" type="datetimeFigureOut">
              <a:rPr lang="tr-TR" smtClean="0"/>
              <a:pPr/>
              <a:t>23.12.2015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2029889-0FFF-4195-9445-3828F6E891E6}"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3BF45EEC-74D2-4A5B-8999-A10B66C57DE6}" type="datetimeFigureOut">
              <a:rPr lang="tr-TR" smtClean="0"/>
              <a:pPr/>
              <a:t>23.12.2015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2029889-0FFF-4195-9445-3828F6E891E6}"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0"/>
            </a:lvl2pPr>
            <a:lvl3pPr marL="914400" indent="0">
              <a:buNone/>
              <a:defRPr sz="1800" b="0"/>
            </a:lvl3pPr>
            <a:lvl4pPr marL="1371600" indent="0">
              <a:buNone/>
              <a:defRPr sz="1600" b="0"/>
            </a:lvl4pPr>
            <a:lvl5pPr marL="1828800" indent="0">
              <a:buNone/>
              <a:defRPr sz="1600" b="0"/>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effectLst/>
              </a:defRPr>
            </a:lvl1pPr>
            <a:lvl2pPr marL="457200" indent="0">
              <a:buNone/>
              <a:defRPr sz="2000" b="0">
                <a:effectLst/>
              </a:defRPr>
            </a:lvl2pPr>
            <a:lvl3pPr marL="914400" indent="0">
              <a:buNone/>
              <a:defRPr sz="1800" b="0">
                <a:effectLst/>
              </a:defRPr>
            </a:lvl3pPr>
            <a:lvl4pPr marL="1371600" indent="0">
              <a:buNone/>
              <a:defRPr sz="1600" b="0">
                <a:effectLst/>
              </a:defRPr>
            </a:lvl4pPr>
            <a:lvl5pPr marL="1828800" indent="0">
              <a:buNone/>
              <a:defRPr sz="1600" b="0">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Date Placeholder 6"/>
          <p:cNvSpPr>
            <a:spLocks noGrp="1"/>
          </p:cNvSpPr>
          <p:nvPr>
            <p:ph type="dt" sz="half" idx="10"/>
          </p:nvPr>
        </p:nvSpPr>
        <p:spPr/>
        <p:txBody>
          <a:bodyPr/>
          <a:lstStyle/>
          <a:p>
            <a:fld id="{3BF45EEC-74D2-4A5B-8999-A10B66C57DE6}" type="datetimeFigureOut">
              <a:rPr lang="tr-TR" smtClean="0"/>
              <a:pPr/>
              <a:t>23.12.2015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2029889-0FFF-4195-9445-3828F6E891E6}"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Date Placeholder 2"/>
          <p:cNvSpPr>
            <a:spLocks noGrp="1"/>
          </p:cNvSpPr>
          <p:nvPr>
            <p:ph type="dt" sz="half" idx="10"/>
          </p:nvPr>
        </p:nvSpPr>
        <p:spPr/>
        <p:txBody>
          <a:bodyPr/>
          <a:lstStyle/>
          <a:p>
            <a:fld id="{3BF45EEC-74D2-4A5B-8999-A10B66C57DE6}" type="datetimeFigureOut">
              <a:rPr lang="tr-TR" smtClean="0"/>
              <a:pPr/>
              <a:t>23.12.2015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2029889-0FFF-4195-9445-3828F6E891E6}"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F45EEC-74D2-4A5B-8999-A10B66C57DE6}" type="datetimeFigureOut">
              <a:rPr lang="tr-TR" smtClean="0"/>
              <a:pPr/>
              <a:t>23.12.2015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2029889-0FFF-4195-9445-3828F6E891E6}"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2" y="571480"/>
            <a:ext cx="3008313" cy="1071570"/>
          </a:xfrm>
        </p:spPr>
        <p:txBody>
          <a:bodyPr anchor="t"/>
          <a:lstStyle>
            <a:lvl1pPr algn="l">
              <a:defRPr sz="2000" b="0">
                <a:effectLst/>
              </a:defRPr>
            </a:lvl1pPr>
          </a:lstStyle>
          <a:p>
            <a:r>
              <a:rPr kumimoji="0" lang="tr-TR" smtClean="0"/>
              <a:t>Asıl başlık stili için tıklatın</a:t>
            </a:r>
            <a:endParaRPr kumimoji="0" lang="en-US"/>
          </a:p>
        </p:txBody>
      </p:sp>
      <p:sp>
        <p:nvSpPr>
          <p:cNvPr id="3" name="Content Placeholder 2"/>
          <p:cNvSpPr>
            <a:spLocks noGrp="1"/>
          </p:cNvSpPr>
          <p:nvPr>
            <p:ph idx="1"/>
          </p:nvPr>
        </p:nvSpPr>
        <p:spPr>
          <a:xfrm>
            <a:off x="3575050" y="571481"/>
            <a:ext cx="5111750" cy="555468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Text Placeholder 3"/>
          <p:cNvSpPr>
            <a:spLocks noGrp="1"/>
          </p:cNvSpPr>
          <p:nvPr>
            <p:ph type="body" sz="half" idx="2"/>
          </p:nvPr>
        </p:nvSpPr>
        <p:spPr>
          <a:xfrm>
            <a:off x="457201" y="1643051"/>
            <a:ext cx="3008313" cy="4483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3BF45EEC-74D2-4A5B-8999-A10B66C57DE6}" type="datetimeFigureOut">
              <a:rPr lang="tr-TR" smtClean="0"/>
              <a:pPr/>
              <a:t>23.12.2015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2029889-0FFF-4195-9445-3828F6E891E6}"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42910" y="687306"/>
            <a:ext cx="850886" cy="4670520"/>
          </a:xfrm>
        </p:spPr>
        <p:txBody>
          <a:bodyPr vert="eaVert" anchor="ctr"/>
          <a:lstStyle>
            <a:lvl1pPr algn="ctr">
              <a:defRPr sz="2000" b="0">
                <a:gradFill flip="none" rotWithShape="1">
                  <a:gsLst>
                    <a:gs pos="0">
                      <a:srgbClr val="000082"/>
                    </a:gs>
                    <a:gs pos="30000">
                      <a:srgbClr val="66008F"/>
                    </a:gs>
                    <a:gs pos="64999">
                      <a:srgbClr val="BA0066"/>
                    </a:gs>
                    <a:gs pos="89999">
                      <a:srgbClr val="FF0000"/>
                    </a:gs>
                    <a:gs pos="100000">
                      <a:srgbClr val="FF8200"/>
                    </a:gs>
                  </a:gsLst>
                  <a:lin ang="16200000" scaled="1"/>
                  <a:tileRect/>
                </a:gradFill>
                <a:effectLst/>
              </a:defRPr>
            </a:lvl1pPr>
          </a:lstStyle>
          <a:p>
            <a:r>
              <a:rPr kumimoji="0" lang="tr-TR" smtClean="0"/>
              <a:t>Asıl başlık stili için tıklatın</a:t>
            </a:r>
            <a:endParaRPr kumimoji="0" lang="en-US"/>
          </a:p>
        </p:txBody>
      </p:sp>
      <p:sp>
        <p:nvSpPr>
          <p:cNvPr id="3" name="Picture Placeholder 2"/>
          <p:cNvSpPr>
            <a:spLocks noGrp="1"/>
          </p:cNvSpPr>
          <p:nvPr>
            <p:ph type="pic" idx="1"/>
          </p:nvPr>
        </p:nvSpPr>
        <p:spPr>
          <a:xfrm>
            <a:off x="1500166" y="684213"/>
            <a:ext cx="6929486" cy="4673613"/>
          </a:xfrm>
          <a:prstGeom prst="roundRect">
            <a:avLst>
              <a:gd name="adj" fmla="val 5966"/>
            </a:avLst>
          </a:prstGeom>
          <a:solidFill>
            <a:schemeClr val="bg2">
              <a:tint val="60000"/>
              <a:alpha val="50000"/>
            </a:schemeClr>
          </a:solidFill>
          <a:effectLst>
            <a:outerShdw blurRad="127000" dist="101600" dir="2700000" algn="tl" rotWithShape="0">
              <a:srgbClr val="000000">
                <a:alpha val="43137"/>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tr-TR" smtClean="0"/>
              <a:t>Resim eklemek için simgeyi tıklatın</a:t>
            </a:r>
            <a:endParaRPr kumimoji="0" lang="en-US"/>
          </a:p>
        </p:txBody>
      </p:sp>
      <p:sp>
        <p:nvSpPr>
          <p:cNvPr id="4" name="Text Placeholder 3"/>
          <p:cNvSpPr>
            <a:spLocks noGrp="1"/>
          </p:cNvSpPr>
          <p:nvPr>
            <p:ph type="body" sz="half" idx="2"/>
          </p:nvPr>
        </p:nvSpPr>
        <p:spPr>
          <a:xfrm>
            <a:off x="1500166" y="5481658"/>
            <a:ext cx="6924037"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3BF45EEC-74D2-4A5B-8999-A10B66C57DE6}" type="datetimeFigureOut">
              <a:rPr lang="tr-TR" smtClean="0"/>
              <a:pPr/>
              <a:t>23.12.2015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2029889-0FFF-4195-9445-3828F6E891E6}"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duotone>
              <a:schemeClr val="bg2">
                <a:tint val="100000"/>
                <a:shade val="60000"/>
                <a:hueMod val="100000"/>
                <a:satMod val="100000"/>
              </a:schemeClr>
              <a:schemeClr val="bg2">
                <a:tint val="70000"/>
                <a:shade val="100000"/>
                <a:hueMod val="100000"/>
                <a:satMod val="10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rtlCol="0" anchor="ctr">
            <a:normAutofit/>
          </a:body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4" name="Date Placeholder 3"/>
          <p:cNvSpPr>
            <a:spLocks noGrp="1"/>
          </p:cNvSpPr>
          <p:nvPr>
            <p:ph type="dt" sz="half" idx="2"/>
          </p:nvPr>
        </p:nvSpPr>
        <p:spPr>
          <a:xfrm>
            <a:off x="70104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3BF45EEC-74D2-4A5B-8999-A10B66C57DE6}" type="datetimeFigureOut">
              <a:rPr lang="tr-TR" smtClean="0"/>
              <a:pPr/>
              <a:t>23.12.2015</a:t>
            </a:fld>
            <a:endParaRPr lang="tr-TR"/>
          </a:p>
        </p:txBody>
      </p:sp>
      <p:sp>
        <p:nvSpPr>
          <p:cNvPr id="5" name="Footer Placeholder 4"/>
          <p:cNvSpPr>
            <a:spLocks noGrp="1"/>
          </p:cNvSpPr>
          <p:nvPr>
            <p:ph type="ftr" sz="quarter" idx="3"/>
          </p:nvPr>
        </p:nvSpPr>
        <p:spPr>
          <a:xfrm>
            <a:off x="0" y="6356350"/>
            <a:ext cx="2895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01090" y="0"/>
            <a:ext cx="642910" cy="571480"/>
          </a:xfrm>
          <a:prstGeom prst="roundRect">
            <a:avLst>
              <a:gd name="adj" fmla="val 16667"/>
            </a:avLst>
          </a:prstGeom>
        </p:spPr>
        <p:txBody>
          <a:bodyPr vert="horz" rtlCol="0" anchor="ctr"/>
          <a:lstStyle>
            <a:lvl1pPr algn="ctr" eaLnBrk="1" latinLnBrk="0" hangingPunct="1">
              <a:defRPr kumimoji="0" sz="1200">
                <a:solidFill>
                  <a:schemeClr val="tx1">
                    <a:tint val="75000"/>
                  </a:schemeClr>
                </a:solidFill>
              </a:defRPr>
            </a:lvl1pPr>
          </a:lstStyle>
          <a:p>
            <a:fld id="{B2029889-0FFF-4195-9445-3828F6E891E6}"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rtl="0" eaLnBrk="1" latinLnBrk="0" hangingPunct="1">
        <a:spcBef>
          <a:spcPct val="0"/>
        </a:spcBef>
        <a:buNone/>
        <a:defRPr kumimoji="0" sz="4400" kern="1200">
          <a:gradFill flip="none" rotWithShape="1">
            <a:gsLst>
              <a:gs pos="0">
                <a:srgbClr val="000082"/>
              </a:gs>
              <a:gs pos="30000">
                <a:srgbClr val="66008F"/>
              </a:gs>
              <a:gs pos="64999">
                <a:srgbClr val="BA0066"/>
              </a:gs>
              <a:gs pos="89999">
                <a:srgbClr val="FF0000"/>
              </a:gs>
              <a:gs pos="100000">
                <a:srgbClr val="FF8200"/>
              </a:gs>
            </a:gsLst>
            <a:lin ang="5400000" scaled="1"/>
            <a:tileRect/>
          </a:gradFill>
          <a:effectLst>
            <a:outerShdw blurRad="50800" dist="50800" dir="2700000" algn="tl" rotWithShape="0">
              <a:srgbClr val="000000">
                <a:alpha val="43137"/>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a:buChar char="z"/>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a:buChar char="Y"/>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³"/>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¹"/>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060849"/>
            <a:ext cx="7772400" cy="1539602"/>
          </a:xfrm>
        </p:spPr>
        <p:txBody>
          <a:bodyPr>
            <a:normAutofit fontScale="90000"/>
          </a:bodyPr>
          <a:lstStyle/>
          <a:p>
            <a:r>
              <a:rPr lang="x-none" b="1" smtClean="0"/>
              <a:t>7.INDEKS OLUŞTURMA ve KULLANMA </a:t>
            </a:r>
            <a:r>
              <a:rPr lang="tr-TR" b="1" dirty="0" smtClean="0"/>
              <a:t/>
            </a:r>
            <a:br>
              <a:rPr lang="tr-TR" b="1" dirty="0" smtClean="0"/>
            </a:br>
            <a:endParaRPr lang="tr-TR" dirty="0"/>
          </a:p>
        </p:txBody>
      </p:sp>
      <p:sp>
        <p:nvSpPr>
          <p:cNvPr id="3" name="2 Alt Başlık"/>
          <p:cNvSpPr>
            <a:spLocks noGrp="1"/>
          </p:cNvSpPr>
          <p:nvPr>
            <p:ph type="subTitle" idx="1"/>
          </p:nvPr>
        </p:nvSpPr>
        <p:spPr/>
        <p:txBody>
          <a:bodyPr/>
          <a:lstStyle/>
          <a:p>
            <a:r>
              <a:rPr lang="tr-TR" dirty="0" smtClean="0"/>
              <a:t>BÖLÜM 7</a:t>
            </a:r>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67544" y="1556793"/>
            <a:ext cx="8280920" cy="3744416"/>
          </a:xfrm>
          <a:ln w="57150"/>
        </p:spPr>
        <p:style>
          <a:lnRef idx="2">
            <a:schemeClr val="accent1"/>
          </a:lnRef>
          <a:fillRef idx="1">
            <a:schemeClr val="lt1"/>
          </a:fillRef>
          <a:effectRef idx="0">
            <a:schemeClr val="accent1"/>
          </a:effectRef>
          <a:fontRef idx="minor">
            <a:schemeClr val="dk1"/>
          </a:fontRef>
        </p:style>
        <p:txBody>
          <a:bodyPr>
            <a:normAutofit/>
          </a:bodyPr>
          <a:lstStyle/>
          <a:p>
            <a:r>
              <a:rPr lang="tr-TR" sz="1800" b="1" u="sng" dirty="0" smtClean="0"/>
              <a:t>Sicil </a:t>
            </a:r>
            <a:r>
              <a:rPr lang="tr-TR" sz="1800" b="1" dirty="0" smtClean="0"/>
              <a:t>		</a:t>
            </a:r>
            <a:r>
              <a:rPr lang="tr-TR" sz="1800" b="1" u="sng" dirty="0" smtClean="0"/>
              <a:t>Adı</a:t>
            </a:r>
            <a:r>
              <a:rPr lang="tr-TR" sz="1800" b="1" dirty="0" smtClean="0"/>
              <a:t>		</a:t>
            </a:r>
            <a:r>
              <a:rPr lang="tr-TR" sz="1800" b="1" dirty="0" err="1" smtClean="0"/>
              <a:t>S</a:t>
            </a:r>
            <a:r>
              <a:rPr lang="tr-TR" sz="1800" b="1" u="sng" dirty="0" err="1" smtClean="0"/>
              <a:t>oyad</a:t>
            </a:r>
            <a:r>
              <a:rPr lang="tr-TR" sz="1800" b="1" dirty="0" smtClean="0"/>
              <a:t>		</a:t>
            </a:r>
            <a:r>
              <a:rPr lang="tr-TR" sz="1800" b="1" u="sng" dirty="0" smtClean="0"/>
              <a:t>Brüt</a:t>
            </a:r>
            <a:endParaRPr lang="tr-TR" sz="1800" dirty="0" smtClean="0"/>
          </a:p>
          <a:p>
            <a:r>
              <a:rPr lang="tr-TR" sz="1800" dirty="0" smtClean="0"/>
              <a:t>11117  	Ahmet		Caner		1500000	……..</a:t>
            </a:r>
          </a:p>
          <a:p>
            <a:r>
              <a:rPr lang="tr-TR" sz="1800" dirty="0" smtClean="0"/>
              <a:t>247		Ahmet		Deniz		2700000	……..</a:t>
            </a:r>
          </a:p>
          <a:p>
            <a:r>
              <a:rPr lang="tr-TR" sz="1800" dirty="0" smtClean="0"/>
              <a:t>645		Ahmet		</a:t>
            </a:r>
            <a:r>
              <a:rPr lang="tr-TR" sz="1800" dirty="0" err="1" smtClean="0"/>
              <a:t>Zoran</a:t>
            </a:r>
            <a:r>
              <a:rPr lang="tr-TR" sz="1800" dirty="0" smtClean="0"/>
              <a:t>		1200000	……..</a:t>
            </a:r>
          </a:p>
          <a:p>
            <a:r>
              <a:rPr lang="tr-TR" sz="1800" dirty="0" smtClean="0"/>
              <a:t>15372	Ali		</a:t>
            </a:r>
            <a:r>
              <a:rPr lang="tr-TR" sz="1800" dirty="0" err="1" smtClean="0"/>
              <a:t>Cenker</a:t>
            </a:r>
            <a:r>
              <a:rPr lang="tr-TR" sz="1800" dirty="0" smtClean="0"/>
              <a:t>		3400000	……..</a:t>
            </a:r>
          </a:p>
          <a:p>
            <a:r>
              <a:rPr lang="tr-TR" sz="1800" dirty="0" smtClean="0"/>
              <a:t>4246		Ali		</a:t>
            </a:r>
            <a:r>
              <a:rPr lang="tr-TR" sz="1800" dirty="0" err="1" smtClean="0"/>
              <a:t>Cenker</a:t>
            </a:r>
            <a:r>
              <a:rPr lang="tr-TR" sz="1800" dirty="0" smtClean="0"/>
              <a:t>		6500000	……..</a:t>
            </a:r>
          </a:p>
          <a:p>
            <a:r>
              <a:rPr lang="tr-TR" sz="1800" dirty="0" smtClean="0"/>
              <a:t>7216		Beril		Arkan		1800000	……..</a:t>
            </a:r>
          </a:p>
          <a:p>
            <a:r>
              <a:rPr lang="tr-TR" sz="1800" dirty="0" smtClean="0"/>
              <a:t>3871		Burcu		</a:t>
            </a:r>
            <a:r>
              <a:rPr lang="tr-TR" sz="1800" dirty="0" err="1" smtClean="0"/>
              <a:t>Günal</a:t>
            </a:r>
            <a:r>
              <a:rPr lang="tr-TR" sz="1800" dirty="0" smtClean="0"/>
              <a:t>		2600000	……..</a:t>
            </a:r>
          </a:p>
          <a:p>
            <a:r>
              <a:rPr lang="tr-TR" sz="1800" dirty="0" smtClean="0"/>
              <a:t>16656	Fırat		</a:t>
            </a:r>
            <a:r>
              <a:rPr lang="tr-TR" sz="1800" dirty="0" err="1" smtClean="0"/>
              <a:t>Günal</a:t>
            </a:r>
            <a:r>
              <a:rPr lang="tr-TR" sz="1800" dirty="0" smtClean="0"/>
              <a:t>		1200000	……..</a:t>
            </a:r>
          </a:p>
          <a:p>
            <a:r>
              <a:rPr lang="tr-TR" sz="1800" dirty="0" smtClean="0"/>
              <a:t>…….		…….		……..		……</a:t>
            </a:r>
          </a:p>
          <a:p>
            <a:endParaRPr lang="tr-TR"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980728"/>
            <a:ext cx="8229600" cy="5145435"/>
          </a:xfrm>
        </p:spPr>
        <p:txBody>
          <a:bodyPr>
            <a:normAutofit/>
          </a:bodyPr>
          <a:lstStyle/>
          <a:p>
            <a:pPr marL="0" lvl="0" indent="449263" algn="just" fontAlgn="base">
              <a:spcBef>
                <a:spcPct val="0"/>
              </a:spcBef>
              <a:spcAft>
                <a:spcPct val="0"/>
              </a:spcAft>
              <a:buClrTx/>
              <a:buSzTx/>
              <a:buNone/>
            </a:pPr>
            <a:r>
              <a:rPr lang="tr-TR" dirty="0" smtClean="0">
                <a:latin typeface="Times New Roman" pitchFamily="18" charset="0"/>
                <a:ea typeface="Calibri" pitchFamily="34" charset="0"/>
                <a:cs typeface="Times New Roman" pitchFamily="18" charset="0"/>
              </a:rPr>
              <a:t>Burada kolayca görüleceği gibi personel öncelikle adı alanına göre sıralanmış(Ahmet, ali, beril) aynı ada sahip olanlar soyadlarına göre sıralanmış(Ahmetler, Caner, Deniz, </a:t>
            </a:r>
            <a:r>
              <a:rPr lang="tr-TR" dirty="0" err="1" smtClean="0">
                <a:latin typeface="Times New Roman" pitchFamily="18" charset="0"/>
                <a:ea typeface="Calibri" pitchFamily="34" charset="0"/>
                <a:cs typeface="Times New Roman" pitchFamily="18" charset="0"/>
              </a:rPr>
              <a:t>Zoran</a:t>
            </a:r>
            <a:r>
              <a:rPr lang="tr-TR" dirty="0" smtClean="0">
                <a:latin typeface="Times New Roman" pitchFamily="18" charset="0"/>
                <a:ea typeface="Calibri" pitchFamily="34" charset="0"/>
                <a:cs typeface="Times New Roman" pitchFamily="18" charset="0"/>
              </a:rPr>
              <a:t> şeklinde) hem ad hem de soyadı aynı olanların sıralanmasında ise brüt alanı dikkate alınmıştır. </a:t>
            </a:r>
            <a:endParaRPr lang="tr-TR" sz="18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dirty="0" smtClean="0">
                <a:latin typeface="Times New Roman" pitchFamily="18" charset="0"/>
                <a:ea typeface="Calibri" pitchFamily="34" charset="0"/>
                <a:cs typeface="Times New Roman" pitchFamily="18" charset="0"/>
              </a:rPr>
              <a:t>İndeks komutu </a:t>
            </a:r>
            <a:endParaRPr lang="tr-TR" sz="18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INDEX</a:t>
            </a:r>
            <a:r>
              <a:rPr lang="tr-TR" sz="2400" dirty="0" smtClean="0">
                <a:latin typeface="Courier New" pitchFamily="49" charset="0"/>
                <a:ea typeface="Calibri" pitchFamily="34" charset="0"/>
                <a:cs typeface="Courier New" pitchFamily="49" charset="0"/>
              </a:rPr>
              <a:t> p_ad_soy_m </a:t>
            </a:r>
            <a:r>
              <a:rPr lang="tr-TR" sz="2400" dirty="0" smtClean="0">
                <a:solidFill>
                  <a:srgbClr val="0000FF"/>
                </a:solidFill>
                <a:latin typeface="Courier New" pitchFamily="49" charset="0"/>
                <a:ea typeface="Calibri" pitchFamily="34" charset="0"/>
                <a:cs typeface="Courier New" pitchFamily="49" charset="0"/>
              </a:rPr>
              <a:t>ON</a:t>
            </a:r>
            <a:r>
              <a:rPr lang="tr-TR" sz="2400" dirty="0" smtClean="0">
                <a:latin typeface="Courier New" pitchFamily="49" charset="0"/>
                <a:ea typeface="Calibri" pitchFamily="34" charset="0"/>
                <a:cs typeface="Courier New" pitchFamily="49" charset="0"/>
              </a:rPr>
              <a:t> personel</a:t>
            </a:r>
            <a:r>
              <a:rPr lang="tr-TR" sz="2400" dirty="0" smtClean="0">
                <a:solidFill>
                  <a:srgbClr val="0000FF"/>
                </a:solidFill>
                <a:latin typeface="Courier New" pitchFamily="49" charset="0"/>
                <a:ea typeface="Calibri" pitchFamily="34" charset="0"/>
                <a:cs typeface="Courier New" pitchFamily="49" charset="0"/>
              </a:rPr>
              <a:t> </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ad</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soyad</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brut</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DESC</a:t>
            </a:r>
            <a:r>
              <a:rPr lang="tr-TR" sz="2400" dirty="0" smtClean="0">
                <a:solidFill>
                  <a:srgbClr val="808080"/>
                </a:solidFill>
                <a:latin typeface="Courier New" pitchFamily="49" charset="0"/>
                <a:ea typeface="Calibri" pitchFamily="34" charset="0"/>
                <a:cs typeface="Courier New" pitchFamily="49" charset="0"/>
              </a:rPr>
              <a:t>);</a:t>
            </a:r>
            <a:endParaRPr lang="tr-TR" sz="18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dirty="0" smtClean="0">
                <a:latin typeface="Times New Roman" pitchFamily="18" charset="0"/>
                <a:ea typeface="Calibri" pitchFamily="34" charset="0"/>
                <a:cs typeface="Times New Roman" pitchFamily="18" charset="0"/>
              </a:rPr>
              <a:t>şeklinde yazılsa idi, tablodaki değerler:</a:t>
            </a:r>
            <a:endParaRPr lang="tr-TR" sz="4800" dirty="0" smtClean="0">
              <a:latin typeface="Arial" pitchFamily="34" charset="0"/>
              <a:cs typeface="Arial" pitchFamily="34" charset="0"/>
            </a:endParaRPr>
          </a:p>
          <a:p>
            <a:endParaRPr lang="tr-T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620688"/>
            <a:ext cx="8229600" cy="5433467"/>
          </a:xfrm>
        </p:spPr>
        <p:txBody>
          <a:bodyPr>
            <a:noAutofit/>
          </a:bodyPr>
          <a:lstStyle/>
          <a:p>
            <a:r>
              <a:rPr lang="tr-TR" sz="2400" b="1" dirty="0" smtClean="0">
                <a:solidFill>
                  <a:schemeClr val="tx2">
                    <a:lumMod val="60000"/>
                    <a:lumOff val="40000"/>
                  </a:schemeClr>
                </a:solidFill>
                <a:effectLst>
                  <a:outerShdw blurRad="38100" dist="38100" dir="2700000" algn="tl">
                    <a:srgbClr val="000000">
                      <a:alpha val="43137"/>
                    </a:srgbClr>
                  </a:outerShdw>
                </a:effectLst>
              </a:rPr>
              <a:t>sicil 		adı		</a:t>
            </a:r>
            <a:r>
              <a:rPr lang="tr-TR" sz="2400" b="1" dirty="0" err="1" smtClean="0">
                <a:solidFill>
                  <a:schemeClr val="tx2">
                    <a:lumMod val="60000"/>
                    <a:lumOff val="40000"/>
                  </a:schemeClr>
                </a:solidFill>
                <a:effectLst>
                  <a:outerShdw blurRad="38100" dist="38100" dir="2700000" algn="tl">
                    <a:srgbClr val="000000">
                      <a:alpha val="43137"/>
                    </a:srgbClr>
                  </a:outerShdw>
                </a:effectLst>
              </a:rPr>
              <a:t>soyad</a:t>
            </a:r>
            <a:r>
              <a:rPr lang="tr-TR" sz="2400" b="1" dirty="0" smtClean="0">
                <a:solidFill>
                  <a:schemeClr val="tx2">
                    <a:lumMod val="60000"/>
                    <a:lumOff val="40000"/>
                  </a:schemeClr>
                </a:solidFill>
                <a:effectLst>
                  <a:outerShdw blurRad="38100" dist="38100" dir="2700000" algn="tl">
                    <a:srgbClr val="000000">
                      <a:alpha val="43137"/>
                    </a:srgbClr>
                  </a:outerShdw>
                </a:effectLst>
              </a:rPr>
              <a:t>		Brüt</a:t>
            </a:r>
          </a:p>
          <a:p>
            <a:r>
              <a:rPr lang="tr-TR" sz="2400" b="1" dirty="0" smtClean="0">
                <a:solidFill>
                  <a:schemeClr val="tx2">
                    <a:lumMod val="60000"/>
                    <a:lumOff val="40000"/>
                  </a:schemeClr>
                </a:solidFill>
                <a:effectLst>
                  <a:outerShdw blurRad="38100" dist="38100" dir="2700000" algn="tl">
                    <a:srgbClr val="000000">
                      <a:alpha val="43137"/>
                    </a:srgbClr>
                  </a:outerShdw>
                </a:effectLst>
              </a:rPr>
              <a:t>-------		------		-----------		---------</a:t>
            </a:r>
          </a:p>
          <a:p>
            <a:r>
              <a:rPr lang="tr-TR" sz="2000" dirty="0" smtClean="0"/>
              <a:t>11117 	Burcu		</a:t>
            </a:r>
            <a:r>
              <a:rPr lang="tr-TR" sz="2000" dirty="0" err="1" smtClean="0"/>
              <a:t>Aktürk</a:t>
            </a:r>
            <a:r>
              <a:rPr lang="tr-TR" sz="2000" dirty="0" smtClean="0"/>
              <a:t>		1500000	…</a:t>
            </a:r>
          </a:p>
          <a:p>
            <a:r>
              <a:rPr lang="tr-TR" sz="2000" dirty="0" smtClean="0"/>
              <a:t>7216	Burcu		</a:t>
            </a:r>
            <a:r>
              <a:rPr lang="tr-TR" sz="2000" dirty="0" err="1" smtClean="0"/>
              <a:t>Günal</a:t>
            </a:r>
            <a:r>
              <a:rPr lang="tr-TR" sz="2000" dirty="0" smtClean="0"/>
              <a:t>		1800000	…</a:t>
            </a:r>
          </a:p>
          <a:p>
            <a:r>
              <a:rPr lang="tr-TR" sz="2000" dirty="0" smtClean="0"/>
              <a:t>645		Can 		Gül		1200000	…</a:t>
            </a:r>
          </a:p>
          <a:p>
            <a:r>
              <a:rPr lang="tr-TR" sz="2000" dirty="0" smtClean="0"/>
              <a:t>247		Fırat		</a:t>
            </a:r>
            <a:r>
              <a:rPr lang="tr-TR" sz="2000" dirty="0" err="1" smtClean="0"/>
              <a:t>Günal</a:t>
            </a:r>
            <a:r>
              <a:rPr lang="tr-TR" sz="2000" dirty="0" smtClean="0"/>
              <a:t>		2700000	…</a:t>
            </a:r>
          </a:p>
          <a:p>
            <a:r>
              <a:rPr lang="tr-TR" sz="2000" dirty="0" smtClean="0"/>
              <a:t>3871		Meral 		Bozkurt		6500000	…</a:t>
            </a:r>
          </a:p>
          <a:p>
            <a:r>
              <a:rPr lang="tr-TR" sz="2000" dirty="0" smtClean="0"/>
              <a:t>16656	Muhammed	Bakır		1200000	…</a:t>
            </a:r>
          </a:p>
          <a:p>
            <a:r>
              <a:rPr lang="tr-TR" sz="2000" dirty="0" smtClean="0"/>
              <a:t>15372	Serap		Bostan		3400000	…</a:t>
            </a:r>
          </a:p>
          <a:p>
            <a:r>
              <a:rPr lang="tr-TR" sz="2000" dirty="0" smtClean="0"/>
              <a:t>4246	Seval		Dağtekin	2600000</a:t>
            </a:r>
            <a:r>
              <a:rPr lang="tr-TR" sz="1800" dirty="0" smtClean="0"/>
              <a:t>	…</a:t>
            </a:r>
            <a:endParaRPr lang="tr-TR" sz="2000" dirty="0" smtClean="0"/>
          </a:p>
          <a:p>
            <a:pPr>
              <a:buNone/>
            </a:pPr>
            <a:r>
              <a:rPr lang="tr-TR" sz="1200" dirty="0" smtClean="0"/>
              <a:t>	</a:t>
            </a:r>
          </a:p>
          <a:p>
            <a:pPr>
              <a:buNone/>
            </a:pPr>
            <a:endParaRPr lang="tr-TR" sz="1200" dirty="0" smtClean="0"/>
          </a:p>
          <a:p>
            <a:pPr>
              <a:buNone/>
            </a:pPr>
            <a:r>
              <a:rPr lang="tr-TR" sz="2000" b="1" dirty="0" smtClean="0"/>
              <a:t>	</a:t>
            </a:r>
            <a:r>
              <a:rPr lang="tr-TR" sz="2000" dirty="0" smtClean="0"/>
              <a:t>şeklinde sıralanırdı. Bu durumda farklı olan ad ve </a:t>
            </a:r>
            <a:r>
              <a:rPr lang="tr-TR" sz="2000" dirty="0" err="1" smtClean="0"/>
              <a:t>soyad</a:t>
            </a:r>
            <a:r>
              <a:rPr lang="tr-TR" sz="2000" dirty="0" smtClean="0"/>
              <a:t> alanı aynı olan kişilerin brüt maaşlarına göre, yüksek maaştan düşük maaşa göre sıralanmış olmasıdır.(brüt DESC ifadesinden dolayı). </a:t>
            </a:r>
          </a:p>
          <a:p>
            <a:endParaRPr lang="tr-TR" sz="1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62272"/>
            <a:ext cx="8229600" cy="1143000"/>
          </a:xfrm>
        </p:spPr>
        <p:txBody>
          <a:bodyPr>
            <a:normAutofit/>
          </a:bodyPr>
          <a:lstStyle/>
          <a:p>
            <a:r>
              <a:rPr lang="x-none" sz="3600" b="1" smtClean="0"/>
              <a:t>7.</a:t>
            </a:r>
            <a:r>
              <a:rPr lang="tr-TR" sz="3600" b="1" dirty="0" smtClean="0"/>
              <a:t>3</a:t>
            </a:r>
            <a:r>
              <a:rPr lang="x-none" sz="3600" b="1" smtClean="0"/>
              <a:t>.4 Unıque Sözcüğü</a:t>
            </a:r>
            <a:endParaRPr lang="tr-TR" sz="3600" dirty="0"/>
          </a:p>
        </p:txBody>
      </p:sp>
      <p:sp>
        <p:nvSpPr>
          <p:cNvPr id="3" name="2 İçerik Yer Tutucusu"/>
          <p:cNvSpPr>
            <a:spLocks noGrp="1"/>
          </p:cNvSpPr>
          <p:nvPr>
            <p:ph idx="1"/>
          </p:nvPr>
        </p:nvSpPr>
        <p:spPr>
          <a:xfrm>
            <a:off x="467544" y="764704"/>
            <a:ext cx="8229600" cy="5145435"/>
          </a:xfrm>
        </p:spPr>
        <p:txBody>
          <a:bodyPr>
            <a:noAutofit/>
          </a:bodyPr>
          <a:lstStyle/>
          <a:p>
            <a:r>
              <a:rPr lang="tr-TR" sz="2100" dirty="0" smtClean="0"/>
              <a:t>Bir tablo, seçilen bir sütuna göre indekslenirken indeksleme alanı olarak seçilen sütundaki verilerin tekrarlanmasın müsaade edilmesi istenmiyorsa, indeksleme yapılırken, </a:t>
            </a:r>
            <a:r>
              <a:rPr lang="tr-TR" sz="2100" u="sng" dirty="0" smtClean="0"/>
              <a:t>CREATE INDEX</a:t>
            </a:r>
            <a:r>
              <a:rPr lang="tr-TR" sz="2100" dirty="0" smtClean="0"/>
              <a:t> komutu içinde </a:t>
            </a:r>
            <a:r>
              <a:rPr lang="tr-TR" sz="2100" u="sng" dirty="0" smtClean="0"/>
              <a:t>UNIQUE </a:t>
            </a:r>
            <a:r>
              <a:rPr lang="tr-TR" sz="2100" dirty="0" smtClean="0"/>
              <a:t>sözcüğü kullanılmalıdır:</a:t>
            </a:r>
          </a:p>
          <a:p>
            <a:pPr marL="0" lvl="0" indent="449263" algn="just" fontAlgn="base">
              <a:spcBef>
                <a:spcPct val="0"/>
              </a:spcBef>
              <a:spcAft>
                <a:spcPct val="0"/>
              </a:spcAft>
              <a:buClrTx/>
              <a:buSzTx/>
              <a:buNone/>
            </a:pPr>
            <a:r>
              <a:rPr lang="tr-TR" sz="2100" b="1" dirty="0" smtClean="0">
                <a:latin typeface="Times New Roman" pitchFamily="18" charset="0"/>
                <a:ea typeface="Calibri" pitchFamily="34" charset="0"/>
                <a:cs typeface="Times New Roman" pitchFamily="18" charset="0"/>
              </a:rPr>
              <a:t>Örnek:</a:t>
            </a:r>
            <a:r>
              <a:rPr lang="tr-TR" sz="2100" dirty="0" smtClean="0">
                <a:latin typeface="Courier New" pitchFamily="49" charset="0"/>
                <a:ea typeface="Calibri" pitchFamily="34" charset="0"/>
                <a:cs typeface="Courier New" pitchFamily="49" charset="0"/>
              </a:rPr>
              <a:t> </a:t>
            </a:r>
            <a:r>
              <a:rPr lang="tr-TR" sz="2100" dirty="0" smtClean="0">
                <a:solidFill>
                  <a:srgbClr val="0000FF"/>
                </a:solidFill>
                <a:latin typeface="Courier New" pitchFamily="49" charset="0"/>
                <a:ea typeface="Calibri" pitchFamily="34" charset="0"/>
                <a:cs typeface="Courier New" pitchFamily="49" charset="0"/>
              </a:rPr>
              <a:t>CREATE</a:t>
            </a:r>
            <a:r>
              <a:rPr lang="tr-TR" sz="2100" dirty="0" smtClean="0">
                <a:latin typeface="Courier New" pitchFamily="49" charset="0"/>
                <a:ea typeface="Calibri" pitchFamily="34" charset="0"/>
                <a:cs typeface="Courier New" pitchFamily="49" charset="0"/>
              </a:rPr>
              <a:t> </a:t>
            </a:r>
            <a:r>
              <a:rPr lang="tr-TR" sz="2100" dirty="0" smtClean="0">
                <a:solidFill>
                  <a:srgbClr val="0000FF"/>
                </a:solidFill>
                <a:latin typeface="Courier New" pitchFamily="49" charset="0"/>
                <a:ea typeface="Calibri" pitchFamily="34" charset="0"/>
                <a:cs typeface="Courier New" pitchFamily="49" charset="0"/>
              </a:rPr>
              <a:t>UNIQUE</a:t>
            </a:r>
            <a:r>
              <a:rPr lang="tr-TR" sz="2100" dirty="0" smtClean="0">
                <a:latin typeface="Courier New" pitchFamily="49" charset="0"/>
                <a:ea typeface="Calibri" pitchFamily="34" charset="0"/>
                <a:cs typeface="Courier New" pitchFamily="49" charset="0"/>
              </a:rPr>
              <a:t> </a:t>
            </a:r>
            <a:r>
              <a:rPr lang="tr-TR" sz="2100" dirty="0" smtClean="0">
                <a:solidFill>
                  <a:srgbClr val="0000FF"/>
                </a:solidFill>
                <a:latin typeface="Courier New" pitchFamily="49" charset="0"/>
                <a:ea typeface="Calibri" pitchFamily="34" charset="0"/>
                <a:cs typeface="Courier New" pitchFamily="49" charset="0"/>
              </a:rPr>
              <a:t>INDEX</a:t>
            </a:r>
            <a:r>
              <a:rPr lang="tr-TR" sz="2100" dirty="0" smtClean="0">
                <a:latin typeface="Courier New" pitchFamily="49" charset="0"/>
                <a:ea typeface="Calibri" pitchFamily="34" charset="0"/>
                <a:cs typeface="Courier New" pitchFamily="49" charset="0"/>
              </a:rPr>
              <a:t> pers_sicil </a:t>
            </a:r>
            <a:r>
              <a:rPr lang="tr-TR" sz="2100" dirty="0" smtClean="0">
                <a:solidFill>
                  <a:srgbClr val="0000FF"/>
                </a:solidFill>
                <a:latin typeface="Courier New" pitchFamily="49" charset="0"/>
                <a:ea typeface="Calibri" pitchFamily="34" charset="0"/>
                <a:cs typeface="Courier New" pitchFamily="49" charset="0"/>
              </a:rPr>
              <a:t>ON</a:t>
            </a:r>
            <a:r>
              <a:rPr lang="tr-TR" sz="2100" dirty="0" smtClean="0">
                <a:latin typeface="Courier New" pitchFamily="49" charset="0"/>
                <a:ea typeface="Calibri" pitchFamily="34" charset="0"/>
                <a:cs typeface="Courier New" pitchFamily="49" charset="0"/>
              </a:rPr>
              <a:t> personel</a:t>
            </a:r>
            <a:r>
              <a:rPr lang="tr-TR" sz="2100" dirty="0" smtClean="0">
                <a:solidFill>
                  <a:srgbClr val="808080"/>
                </a:solidFill>
                <a:latin typeface="Courier New" pitchFamily="49" charset="0"/>
                <a:ea typeface="Calibri" pitchFamily="34" charset="0"/>
                <a:cs typeface="Courier New" pitchFamily="49" charset="0"/>
              </a:rPr>
              <a:t>(</a:t>
            </a:r>
            <a:r>
              <a:rPr lang="tr-TR" sz="2100" dirty="0" smtClean="0">
                <a:latin typeface="Courier New" pitchFamily="49" charset="0"/>
                <a:ea typeface="Calibri" pitchFamily="34" charset="0"/>
                <a:cs typeface="Courier New" pitchFamily="49" charset="0"/>
              </a:rPr>
              <a:t>sicil</a:t>
            </a:r>
            <a:r>
              <a:rPr lang="tr-TR" sz="2100" dirty="0" smtClean="0">
                <a:solidFill>
                  <a:srgbClr val="808080"/>
                </a:solidFill>
                <a:latin typeface="Courier New" pitchFamily="49" charset="0"/>
                <a:ea typeface="Calibri" pitchFamily="34" charset="0"/>
                <a:cs typeface="Courier New" pitchFamily="49" charset="0"/>
              </a:rPr>
              <a:t>);</a:t>
            </a:r>
            <a:endParaRPr lang="tr-TR" sz="21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100" dirty="0" smtClean="0"/>
              <a:t>UNIQUE sözcüğünün etkisi, bu komuttan sonra, tabloda, aynı sicilden birden fazla tekrar olmasını engellemesidir.</a:t>
            </a:r>
          </a:p>
          <a:p>
            <a:pPr marL="0" lvl="0" indent="449263" algn="just" eaLnBrk="0" fontAlgn="base" hangingPunct="0">
              <a:spcBef>
                <a:spcPct val="0"/>
              </a:spcBef>
              <a:spcAft>
                <a:spcPct val="0"/>
              </a:spcAft>
              <a:buClrTx/>
              <a:buSzTx/>
              <a:buNone/>
            </a:pPr>
            <a:r>
              <a:rPr lang="tr-TR" sz="2100" dirty="0" smtClean="0"/>
              <a:t>	Personel tablosuna</a:t>
            </a:r>
          </a:p>
          <a:p>
            <a:pPr marL="0" lvl="0" indent="449263" algn="just" eaLnBrk="0" fontAlgn="base" hangingPunct="0">
              <a:spcBef>
                <a:spcPct val="0"/>
              </a:spcBef>
              <a:spcAft>
                <a:spcPct val="0"/>
              </a:spcAft>
              <a:buClrTx/>
              <a:buSzTx/>
              <a:buNone/>
            </a:pPr>
            <a:r>
              <a:rPr lang="tr-TR" sz="2100" dirty="0" smtClean="0">
                <a:solidFill>
                  <a:srgbClr val="0000FF"/>
                </a:solidFill>
                <a:latin typeface="Courier New" pitchFamily="49" charset="0"/>
                <a:ea typeface="Calibri" pitchFamily="34" charset="0"/>
                <a:cs typeface="Courier New" pitchFamily="49" charset="0"/>
              </a:rPr>
              <a:t>INSERT</a:t>
            </a:r>
            <a:r>
              <a:rPr lang="tr-TR" sz="2100" dirty="0" smtClean="0">
                <a:latin typeface="Courier New" pitchFamily="49" charset="0"/>
                <a:ea typeface="Calibri" pitchFamily="34" charset="0"/>
                <a:cs typeface="Courier New" pitchFamily="49" charset="0"/>
              </a:rPr>
              <a:t> </a:t>
            </a:r>
            <a:r>
              <a:rPr lang="tr-TR" sz="2100" dirty="0" smtClean="0">
                <a:solidFill>
                  <a:srgbClr val="0000FF"/>
                </a:solidFill>
                <a:latin typeface="Courier New" pitchFamily="49" charset="0"/>
                <a:ea typeface="Calibri" pitchFamily="34" charset="0"/>
                <a:cs typeface="Courier New" pitchFamily="49" charset="0"/>
              </a:rPr>
              <a:t>INTO</a:t>
            </a:r>
            <a:r>
              <a:rPr lang="tr-TR" sz="2100" dirty="0" smtClean="0">
                <a:latin typeface="Courier New" pitchFamily="49" charset="0"/>
                <a:ea typeface="Calibri" pitchFamily="34" charset="0"/>
                <a:cs typeface="Courier New" pitchFamily="49" charset="0"/>
              </a:rPr>
              <a:t> personel </a:t>
            </a:r>
            <a:r>
              <a:rPr lang="tr-TR" sz="2100" dirty="0" smtClean="0">
                <a:solidFill>
                  <a:srgbClr val="0000FF"/>
                </a:solidFill>
                <a:latin typeface="Courier New" pitchFamily="49" charset="0"/>
                <a:ea typeface="Calibri" pitchFamily="34" charset="0"/>
                <a:cs typeface="Courier New" pitchFamily="49" charset="0"/>
              </a:rPr>
              <a:t>VALUES </a:t>
            </a:r>
            <a:r>
              <a:rPr lang="tr-TR" sz="2100" dirty="0" smtClean="0">
                <a:solidFill>
                  <a:srgbClr val="808080"/>
                </a:solidFill>
                <a:latin typeface="Courier New" pitchFamily="49" charset="0"/>
                <a:ea typeface="Calibri" pitchFamily="34" charset="0"/>
                <a:cs typeface="Courier New" pitchFamily="49" charset="0"/>
              </a:rPr>
              <a:t>(</a:t>
            </a:r>
            <a:r>
              <a:rPr lang="tr-TR" sz="2100" dirty="0" smtClean="0">
                <a:latin typeface="Courier New" pitchFamily="49" charset="0"/>
                <a:ea typeface="Calibri" pitchFamily="34" charset="0"/>
                <a:cs typeface="Courier New" pitchFamily="49" charset="0"/>
              </a:rPr>
              <a:t>53768</a:t>
            </a:r>
            <a:r>
              <a:rPr lang="tr-TR" sz="2100" dirty="0" smtClean="0">
                <a:solidFill>
                  <a:srgbClr val="808080"/>
                </a:solidFill>
                <a:latin typeface="Courier New" pitchFamily="49" charset="0"/>
                <a:ea typeface="Calibri" pitchFamily="34" charset="0"/>
                <a:cs typeface="Courier New" pitchFamily="49" charset="0"/>
              </a:rPr>
              <a:t>,</a:t>
            </a:r>
            <a:r>
              <a:rPr lang="tr-TR" sz="2100" dirty="0" smtClean="0">
                <a:latin typeface="Courier New" pitchFamily="49" charset="0"/>
                <a:ea typeface="Calibri" pitchFamily="34" charset="0"/>
                <a:cs typeface="Courier New" pitchFamily="49" charset="0"/>
              </a:rPr>
              <a:t> 2724168</a:t>
            </a:r>
            <a:r>
              <a:rPr lang="tr-TR" sz="2100" dirty="0" smtClean="0">
                <a:solidFill>
                  <a:srgbClr val="808080"/>
                </a:solidFill>
                <a:latin typeface="Courier New" pitchFamily="49" charset="0"/>
                <a:ea typeface="Calibri" pitchFamily="34" charset="0"/>
                <a:cs typeface="Courier New" pitchFamily="49" charset="0"/>
              </a:rPr>
              <a:t>,</a:t>
            </a:r>
            <a:r>
              <a:rPr lang="tr-TR" sz="2100" dirty="0" smtClean="0">
                <a:latin typeface="Courier New" pitchFamily="49" charset="0"/>
                <a:ea typeface="Calibri" pitchFamily="34" charset="0"/>
                <a:cs typeface="Courier New" pitchFamily="49" charset="0"/>
              </a:rPr>
              <a:t> </a:t>
            </a:r>
            <a:r>
              <a:rPr lang="tr-TR" sz="2100" dirty="0" smtClean="0">
                <a:solidFill>
                  <a:srgbClr val="FF0000"/>
                </a:solidFill>
                <a:latin typeface="Courier New" pitchFamily="49" charset="0"/>
                <a:ea typeface="Calibri" pitchFamily="34" charset="0"/>
                <a:cs typeface="Courier New" pitchFamily="49" charset="0"/>
              </a:rPr>
              <a:t>'</a:t>
            </a:r>
            <a:r>
              <a:rPr lang="tr-TR" sz="2100" dirty="0" err="1" smtClean="0">
                <a:solidFill>
                  <a:srgbClr val="FF0000"/>
                </a:solidFill>
                <a:latin typeface="Courier New" pitchFamily="49" charset="0"/>
                <a:ea typeface="Calibri" pitchFamily="34" charset="0"/>
                <a:cs typeface="Courier New" pitchFamily="49" charset="0"/>
              </a:rPr>
              <a:t>ayşe</a:t>
            </a:r>
            <a:r>
              <a:rPr lang="tr-TR" sz="2100" dirty="0" smtClean="0">
                <a:solidFill>
                  <a:srgbClr val="FF0000"/>
                </a:solidFill>
                <a:latin typeface="Courier New" pitchFamily="49" charset="0"/>
                <a:ea typeface="Calibri" pitchFamily="34" charset="0"/>
                <a:cs typeface="Courier New" pitchFamily="49" charset="0"/>
              </a:rPr>
              <a:t>'</a:t>
            </a:r>
            <a:r>
              <a:rPr lang="tr-TR" sz="2100" dirty="0" smtClean="0">
                <a:solidFill>
                  <a:srgbClr val="808080"/>
                </a:solidFill>
                <a:latin typeface="Courier New" pitchFamily="49" charset="0"/>
                <a:ea typeface="Calibri" pitchFamily="34" charset="0"/>
                <a:cs typeface="Courier New" pitchFamily="49" charset="0"/>
              </a:rPr>
              <a:t>,</a:t>
            </a:r>
            <a:r>
              <a:rPr lang="tr-TR" sz="2100" dirty="0" smtClean="0">
                <a:latin typeface="Courier New" pitchFamily="49" charset="0"/>
                <a:ea typeface="Calibri" pitchFamily="34" charset="0"/>
                <a:cs typeface="Courier New" pitchFamily="49" charset="0"/>
              </a:rPr>
              <a:t> </a:t>
            </a:r>
            <a:r>
              <a:rPr lang="tr-TR" sz="2100" dirty="0" smtClean="0">
                <a:solidFill>
                  <a:srgbClr val="FF0000"/>
                </a:solidFill>
                <a:latin typeface="Courier New" pitchFamily="49" charset="0"/>
                <a:ea typeface="Calibri" pitchFamily="34" charset="0"/>
                <a:cs typeface="Courier New" pitchFamily="49" charset="0"/>
              </a:rPr>
              <a:t>'şen'</a:t>
            </a:r>
            <a:r>
              <a:rPr lang="tr-TR" sz="2100" dirty="0" smtClean="0">
                <a:solidFill>
                  <a:srgbClr val="808080"/>
                </a:solidFill>
                <a:latin typeface="Courier New" pitchFamily="49" charset="0"/>
                <a:ea typeface="Calibri" pitchFamily="34" charset="0"/>
                <a:cs typeface="Courier New" pitchFamily="49" charset="0"/>
              </a:rPr>
              <a:t>,</a:t>
            </a:r>
            <a:r>
              <a:rPr lang="tr-TR" sz="2100" dirty="0" smtClean="0">
                <a:latin typeface="Courier New" pitchFamily="49" charset="0"/>
                <a:ea typeface="Calibri" pitchFamily="34" charset="0"/>
                <a:cs typeface="Courier New" pitchFamily="49" charset="0"/>
              </a:rPr>
              <a:t> </a:t>
            </a:r>
            <a:r>
              <a:rPr lang="tr-TR" sz="2100" dirty="0" smtClean="0">
                <a:solidFill>
                  <a:srgbClr val="808080"/>
                </a:solidFill>
                <a:latin typeface="Courier New" pitchFamily="49" charset="0"/>
                <a:ea typeface="Calibri" pitchFamily="34" charset="0"/>
                <a:cs typeface="Courier New" pitchFamily="49" charset="0"/>
              </a:rPr>
              <a:t>{</a:t>
            </a:r>
            <a:r>
              <a:rPr lang="tr-TR" sz="2100" dirty="0" smtClean="0">
                <a:latin typeface="Courier New" pitchFamily="49" charset="0"/>
                <a:ea typeface="Calibri" pitchFamily="34" charset="0"/>
                <a:cs typeface="Courier New" pitchFamily="49" charset="0"/>
              </a:rPr>
              <a:t>01</a:t>
            </a:r>
            <a:r>
              <a:rPr lang="tr-TR" sz="2100" dirty="0" smtClean="0">
                <a:solidFill>
                  <a:srgbClr val="808080"/>
                </a:solidFill>
                <a:latin typeface="Courier New" pitchFamily="49" charset="0"/>
                <a:ea typeface="Calibri" pitchFamily="34" charset="0"/>
                <a:cs typeface="Courier New" pitchFamily="49" charset="0"/>
              </a:rPr>
              <a:t>/</a:t>
            </a:r>
            <a:r>
              <a:rPr lang="tr-TR" sz="2100" dirty="0" smtClean="0">
                <a:latin typeface="Courier New" pitchFamily="49" charset="0"/>
                <a:ea typeface="Calibri" pitchFamily="34" charset="0"/>
                <a:cs typeface="Courier New" pitchFamily="49" charset="0"/>
              </a:rPr>
              <a:t>04</a:t>
            </a:r>
            <a:r>
              <a:rPr lang="tr-TR" sz="2100" dirty="0" smtClean="0">
                <a:solidFill>
                  <a:srgbClr val="808080"/>
                </a:solidFill>
                <a:latin typeface="Courier New" pitchFamily="49" charset="0"/>
                <a:ea typeface="Calibri" pitchFamily="34" charset="0"/>
                <a:cs typeface="Courier New" pitchFamily="49" charset="0"/>
              </a:rPr>
              <a:t>/</a:t>
            </a:r>
            <a:r>
              <a:rPr lang="tr-TR" sz="2100" dirty="0" smtClean="0">
                <a:latin typeface="Courier New" pitchFamily="49" charset="0"/>
                <a:ea typeface="Calibri" pitchFamily="34" charset="0"/>
                <a:cs typeface="Courier New" pitchFamily="49" charset="0"/>
              </a:rPr>
              <a:t>63</a:t>
            </a:r>
            <a:r>
              <a:rPr lang="tr-TR" sz="2100" dirty="0" smtClean="0">
                <a:solidFill>
                  <a:srgbClr val="808080"/>
                </a:solidFill>
                <a:latin typeface="Courier New" pitchFamily="49" charset="0"/>
                <a:ea typeface="Calibri" pitchFamily="34" charset="0"/>
                <a:cs typeface="Courier New" pitchFamily="49" charset="0"/>
              </a:rPr>
              <a:t>},</a:t>
            </a:r>
            <a:r>
              <a:rPr lang="tr-TR" sz="2100" dirty="0" smtClean="0">
                <a:latin typeface="Courier New" pitchFamily="49" charset="0"/>
                <a:ea typeface="Calibri" pitchFamily="34" charset="0"/>
                <a:cs typeface="Courier New" pitchFamily="49" charset="0"/>
              </a:rPr>
              <a:t> </a:t>
            </a:r>
            <a:r>
              <a:rPr lang="tr-TR" sz="2100" dirty="0" smtClean="0">
                <a:solidFill>
                  <a:srgbClr val="FF0000"/>
                </a:solidFill>
                <a:latin typeface="Courier New" pitchFamily="49" charset="0"/>
                <a:ea typeface="Calibri" pitchFamily="34" charset="0"/>
                <a:cs typeface="Courier New" pitchFamily="49" charset="0"/>
              </a:rPr>
              <a:t>'Merkez Cad. 82-Kadıköy'</a:t>
            </a:r>
            <a:r>
              <a:rPr lang="tr-TR" sz="2100" dirty="0" smtClean="0">
                <a:solidFill>
                  <a:srgbClr val="808080"/>
                </a:solidFill>
                <a:latin typeface="Courier New" pitchFamily="49" charset="0"/>
                <a:ea typeface="Calibri" pitchFamily="34" charset="0"/>
                <a:cs typeface="Courier New" pitchFamily="49" charset="0"/>
              </a:rPr>
              <a:t>,</a:t>
            </a:r>
            <a:r>
              <a:rPr lang="tr-TR" sz="2100" dirty="0" smtClean="0">
                <a:latin typeface="Courier New" pitchFamily="49" charset="0"/>
                <a:ea typeface="Calibri" pitchFamily="34" charset="0"/>
                <a:cs typeface="Courier New" pitchFamily="49" charset="0"/>
              </a:rPr>
              <a:t> </a:t>
            </a:r>
            <a:r>
              <a:rPr lang="tr-TR" sz="2100" dirty="0" smtClean="0">
                <a:solidFill>
                  <a:srgbClr val="808080"/>
                </a:solidFill>
                <a:latin typeface="Courier New" pitchFamily="49" charset="0"/>
                <a:ea typeface="Calibri" pitchFamily="34" charset="0"/>
                <a:cs typeface="Courier New" pitchFamily="49" charset="0"/>
              </a:rPr>
              <a:t>.</a:t>
            </a:r>
            <a:r>
              <a:rPr lang="tr-TR" sz="2100" dirty="0" smtClean="0">
                <a:latin typeface="Courier New" pitchFamily="49" charset="0"/>
                <a:ea typeface="Calibri" pitchFamily="34" charset="0"/>
                <a:cs typeface="Courier New" pitchFamily="49" charset="0"/>
              </a:rPr>
              <a:t>F</a:t>
            </a:r>
            <a:r>
              <a:rPr lang="tr-TR" sz="2100" dirty="0" smtClean="0">
                <a:solidFill>
                  <a:srgbClr val="808080"/>
                </a:solidFill>
                <a:latin typeface="Courier New" pitchFamily="49" charset="0"/>
                <a:ea typeface="Calibri" pitchFamily="34" charset="0"/>
                <a:cs typeface="Courier New" pitchFamily="49" charset="0"/>
              </a:rPr>
              <a:t>.,</a:t>
            </a:r>
            <a:r>
              <a:rPr lang="tr-TR" sz="2100" dirty="0" smtClean="0">
                <a:latin typeface="Courier New" pitchFamily="49" charset="0"/>
                <a:ea typeface="Calibri" pitchFamily="34" charset="0"/>
                <a:cs typeface="Courier New" pitchFamily="49" charset="0"/>
              </a:rPr>
              <a:t> 2700000</a:t>
            </a:r>
            <a:r>
              <a:rPr lang="tr-TR" sz="2100" dirty="0" smtClean="0">
                <a:solidFill>
                  <a:srgbClr val="808080"/>
                </a:solidFill>
                <a:latin typeface="Courier New" pitchFamily="49" charset="0"/>
                <a:ea typeface="Calibri" pitchFamily="34" charset="0"/>
                <a:cs typeface="Courier New" pitchFamily="49" charset="0"/>
              </a:rPr>
              <a:t>,</a:t>
            </a:r>
            <a:r>
              <a:rPr lang="tr-TR" sz="2100" dirty="0" smtClean="0">
                <a:latin typeface="Courier New" pitchFamily="49" charset="0"/>
                <a:ea typeface="Calibri" pitchFamily="34" charset="0"/>
                <a:cs typeface="Courier New" pitchFamily="49" charset="0"/>
              </a:rPr>
              <a:t>2</a:t>
            </a:r>
            <a:r>
              <a:rPr lang="tr-TR" sz="2100" dirty="0" smtClean="0">
                <a:solidFill>
                  <a:srgbClr val="808080"/>
                </a:solidFill>
                <a:latin typeface="Courier New" pitchFamily="49" charset="0"/>
                <a:ea typeface="Calibri" pitchFamily="34" charset="0"/>
                <a:cs typeface="Courier New" pitchFamily="49" charset="0"/>
              </a:rPr>
              <a:t>,</a:t>
            </a:r>
            <a:r>
              <a:rPr lang="tr-TR" sz="2100" dirty="0" smtClean="0">
                <a:latin typeface="Courier New" pitchFamily="49" charset="0"/>
                <a:ea typeface="Calibri" pitchFamily="34" charset="0"/>
                <a:cs typeface="Courier New" pitchFamily="49" charset="0"/>
              </a:rPr>
              <a:t>34261578</a:t>
            </a:r>
            <a:r>
              <a:rPr lang="tr-TR" sz="2100" dirty="0" smtClean="0">
                <a:solidFill>
                  <a:srgbClr val="808080"/>
                </a:solidFill>
                <a:latin typeface="Courier New" pitchFamily="49" charset="0"/>
                <a:ea typeface="Calibri" pitchFamily="34" charset="0"/>
                <a:cs typeface="Courier New" pitchFamily="49" charset="0"/>
              </a:rPr>
              <a:t>)</a:t>
            </a:r>
            <a:endParaRPr lang="tr-TR" sz="2100" dirty="0" smtClean="0">
              <a:latin typeface="Arial" pitchFamily="34" charset="0"/>
              <a:cs typeface="Arial" pitchFamily="34" charset="0"/>
            </a:endParaRPr>
          </a:p>
          <a:p>
            <a:pPr marL="0" indent="449263" algn="just" eaLnBrk="0" fontAlgn="base" hangingPunct="0">
              <a:spcBef>
                <a:spcPct val="0"/>
              </a:spcBef>
              <a:spcAft>
                <a:spcPct val="0"/>
              </a:spcAft>
              <a:buClrTx/>
              <a:buSzTx/>
              <a:buNone/>
            </a:pPr>
            <a:r>
              <a:rPr lang="tr-TR" sz="2100" dirty="0" smtClean="0"/>
              <a:t>Komutu ile sicil 53768 olan kişi eklenmek istendiği zaman, bu sicilden daha önce o tabloda mevcutsa, ekleme kabul edilmeyecek ve</a:t>
            </a:r>
          </a:p>
          <a:p>
            <a:pPr marL="0" indent="449263" algn="just" eaLnBrk="0" fontAlgn="base" hangingPunct="0">
              <a:spcBef>
                <a:spcPct val="0"/>
              </a:spcBef>
              <a:spcAft>
                <a:spcPct val="0"/>
              </a:spcAft>
              <a:buClrTx/>
              <a:buSzTx/>
              <a:buNone/>
            </a:pPr>
            <a:r>
              <a:rPr lang="tr-TR" sz="2100" dirty="0" smtClean="0"/>
              <a:t>- </a:t>
            </a:r>
            <a:r>
              <a:rPr lang="tr-TR" sz="2100" dirty="0" err="1" smtClean="0"/>
              <a:t>Error</a:t>
            </a:r>
            <a:r>
              <a:rPr lang="tr-TR" sz="2100" dirty="0" smtClean="0"/>
              <a:t> -data is not </a:t>
            </a:r>
            <a:r>
              <a:rPr lang="tr-TR" sz="2100" dirty="0" err="1" smtClean="0"/>
              <a:t>unique</a:t>
            </a:r>
            <a:endParaRPr lang="tr-TR" sz="2100" dirty="0" smtClean="0"/>
          </a:p>
          <a:p>
            <a:pPr marL="0" indent="449263" algn="just" eaLnBrk="0" fontAlgn="base" hangingPunct="0">
              <a:spcBef>
                <a:spcPct val="0"/>
              </a:spcBef>
              <a:spcAft>
                <a:spcPct val="0"/>
              </a:spcAft>
              <a:buClrTx/>
              <a:buSzTx/>
              <a:buNone/>
            </a:pPr>
            <a:r>
              <a:rPr lang="tr-TR" sz="2100" dirty="0" smtClean="0"/>
              <a:t>- Hata - Veri tekrarsız(tek) değildir. Şeklinde bir hata mesajı alınacaktır.</a:t>
            </a:r>
          </a:p>
          <a:p>
            <a:endParaRPr lang="tr-TR" sz="2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3528" y="274638"/>
            <a:ext cx="8363272" cy="1143000"/>
          </a:xfrm>
        </p:spPr>
        <p:txBody>
          <a:bodyPr>
            <a:noAutofit/>
          </a:bodyPr>
          <a:lstStyle/>
          <a:p>
            <a:r>
              <a:rPr lang="tr-TR" sz="3600" b="1" dirty="0" smtClean="0"/>
              <a:t>7.3.5 Mevcut Bir İndeksin Silinmesi</a:t>
            </a:r>
            <a:r>
              <a:rPr lang="tr-TR" sz="3600" dirty="0" smtClean="0"/>
              <a:t/>
            </a:r>
            <a:br>
              <a:rPr lang="tr-TR" sz="3600" dirty="0" smtClean="0"/>
            </a:br>
            <a:endParaRPr lang="tr-TR" sz="3600" dirty="0"/>
          </a:p>
        </p:txBody>
      </p:sp>
      <p:sp>
        <p:nvSpPr>
          <p:cNvPr id="3" name="2 İçerik Yer Tutucusu"/>
          <p:cNvSpPr>
            <a:spLocks noGrp="1"/>
          </p:cNvSpPr>
          <p:nvPr>
            <p:ph idx="1"/>
          </p:nvPr>
        </p:nvSpPr>
        <p:spPr>
          <a:xfrm>
            <a:off x="457200" y="1196752"/>
            <a:ext cx="8229600" cy="5040560"/>
          </a:xfrm>
        </p:spPr>
        <p:txBody>
          <a:bodyPr>
            <a:normAutofit fontScale="92500" lnSpcReduction="10000"/>
          </a:bodyPr>
          <a:lstStyle/>
          <a:p>
            <a:r>
              <a:rPr lang="tr-TR" sz="2600" dirty="0" smtClean="0"/>
              <a:t>Bir tablo üzerinde tanımlanmış herhangi bir indeks, o tablonun veri tabanından silinmesi ile otomatik olarak silinecektir. Tablo silinmeksizin, o tablo üzerinde oluşturulan indeksin silinmesi içinse, </a:t>
            </a:r>
            <a:r>
              <a:rPr lang="tr-TR" sz="2600" u="sng" dirty="0" smtClean="0"/>
              <a:t>DROP INDEX</a:t>
            </a:r>
            <a:r>
              <a:rPr lang="tr-TR" sz="2600" dirty="0" smtClean="0"/>
              <a:t> komutu kullanılmalıdır.</a:t>
            </a:r>
          </a:p>
          <a:p>
            <a:endParaRPr lang="tr-TR" sz="2200" dirty="0" smtClean="0"/>
          </a:p>
          <a:p>
            <a:pPr marL="0" lvl="0" indent="449263" algn="just" fontAlgn="base">
              <a:spcBef>
                <a:spcPct val="0"/>
              </a:spcBef>
              <a:spcAft>
                <a:spcPct val="0"/>
              </a:spcAft>
              <a:buClrTx/>
              <a:buSzTx/>
              <a:buNone/>
            </a:pPr>
            <a:r>
              <a:rPr lang="tr-TR" sz="2600" b="1" dirty="0" smtClean="0">
                <a:latin typeface="Times New Roman" pitchFamily="18" charset="0"/>
                <a:ea typeface="Calibri" pitchFamily="34" charset="0"/>
                <a:cs typeface="Times New Roman" pitchFamily="18" charset="0"/>
              </a:rPr>
              <a:t>Örnek:</a:t>
            </a:r>
            <a:r>
              <a:rPr lang="tr-TR" sz="2600" dirty="0" smtClean="0">
                <a:latin typeface="Courier New" pitchFamily="49" charset="0"/>
                <a:ea typeface="Calibri" pitchFamily="34" charset="0"/>
                <a:cs typeface="Courier New" pitchFamily="49" charset="0"/>
              </a:rPr>
              <a:t> </a:t>
            </a:r>
            <a:r>
              <a:rPr lang="tr-TR" sz="2800" dirty="0" smtClean="0">
                <a:solidFill>
                  <a:srgbClr val="0000FF"/>
                </a:solidFill>
                <a:latin typeface="Courier New" pitchFamily="49" charset="0"/>
                <a:ea typeface="Calibri" pitchFamily="34" charset="0"/>
                <a:cs typeface="Courier New" pitchFamily="49" charset="0"/>
              </a:rPr>
              <a:t>DROP</a:t>
            </a:r>
            <a:r>
              <a:rPr lang="tr-TR" sz="2800" dirty="0" smtClean="0">
                <a:latin typeface="Courier New" pitchFamily="49" charset="0"/>
                <a:ea typeface="Calibri" pitchFamily="34" charset="0"/>
                <a:cs typeface="Courier New" pitchFamily="49" charset="0"/>
              </a:rPr>
              <a:t> </a:t>
            </a:r>
            <a:r>
              <a:rPr lang="tr-TR" sz="2800" dirty="0" smtClean="0">
                <a:solidFill>
                  <a:srgbClr val="0000FF"/>
                </a:solidFill>
                <a:latin typeface="Courier New" pitchFamily="49" charset="0"/>
                <a:ea typeface="Calibri" pitchFamily="34" charset="0"/>
                <a:cs typeface="Courier New" pitchFamily="49" charset="0"/>
              </a:rPr>
              <a:t>INDEX</a:t>
            </a:r>
            <a:r>
              <a:rPr lang="tr-TR" sz="2800" dirty="0" smtClean="0">
                <a:latin typeface="Courier New" pitchFamily="49" charset="0"/>
                <a:ea typeface="Calibri" pitchFamily="34" charset="0"/>
                <a:cs typeface="Courier New" pitchFamily="49" charset="0"/>
              </a:rPr>
              <a:t> pers_in;</a:t>
            </a:r>
            <a:endParaRPr lang="tr-TR" sz="28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800" dirty="0" smtClean="0">
                <a:solidFill>
                  <a:srgbClr val="0000FF"/>
                </a:solidFill>
                <a:latin typeface="Courier New" pitchFamily="49" charset="0"/>
                <a:ea typeface="Calibri" pitchFamily="34" charset="0"/>
                <a:cs typeface="Courier New" pitchFamily="49" charset="0"/>
              </a:rPr>
              <a:t>INDEX</a:t>
            </a:r>
            <a:r>
              <a:rPr lang="tr-TR" sz="2800" dirty="0" smtClean="0">
                <a:latin typeface="Courier New" pitchFamily="49" charset="0"/>
                <a:ea typeface="Calibri" pitchFamily="34" charset="0"/>
                <a:cs typeface="Courier New" pitchFamily="49" charset="0"/>
              </a:rPr>
              <a:t> DROPPED</a:t>
            </a:r>
            <a:r>
              <a:rPr lang="tr-TR" sz="2800" dirty="0" smtClean="0">
                <a:latin typeface="Times New Roman" pitchFamily="18" charset="0"/>
                <a:ea typeface="Calibri" pitchFamily="34" charset="0"/>
                <a:cs typeface="Times New Roman" pitchFamily="18" charset="0"/>
              </a:rPr>
              <a:t> </a:t>
            </a:r>
            <a:endParaRPr lang="tr-TR" sz="28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800" dirty="0" smtClean="0">
                <a:latin typeface="Times New Roman" pitchFamily="18" charset="0"/>
                <a:ea typeface="Calibri" pitchFamily="34" charset="0"/>
                <a:cs typeface="Times New Roman" pitchFamily="18" charset="0"/>
              </a:rPr>
              <a:t>(İndeks silindi)</a:t>
            </a:r>
          </a:p>
          <a:p>
            <a:pPr marL="0" lvl="0" indent="449263" algn="just" eaLnBrk="0" fontAlgn="base" hangingPunct="0">
              <a:spcBef>
                <a:spcPct val="0"/>
              </a:spcBef>
              <a:spcAft>
                <a:spcPct val="0"/>
              </a:spcAft>
              <a:buClrTx/>
              <a:buSzTx/>
              <a:buNone/>
            </a:pPr>
            <a:endParaRPr lang="tr-TR" sz="1600" dirty="0" smtClean="0">
              <a:latin typeface="Arial" pitchFamily="34" charset="0"/>
              <a:cs typeface="Arial" pitchFamily="34" charset="0"/>
            </a:endParaRPr>
          </a:p>
          <a:p>
            <a:pPr>
              <a:buNone/>
            </a:pPr>
            <a:r>
              <a:rPr lang="tr-TR" dirty="0" smtClean="0"/>
              <a:t>   </a:t>
            </a:r>
            <a:r>
              <a:rPr lang="tr-TR" sz="2600" dirty="0" smtClean="0"/>
              <a:t>mesajı alınacaktır. Böylece, personel tablosu üzerinde oluşturulmuş pers_in adlı indeks, personel tablosu veri tabanında kaldığı halde silinecektir.</a:t>
            </a:r>
            <a:r>
              <a:rPr lang="tr-TR" dirty="0" smtClean="0"/>
              <a:t>	</a:t>
            </a:r>
          </a:p>
          <a:p>
            <a:endParaRPr lang="tr-T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90264"/>
            <a:ext cx="8229600" cy="1143000"/>
          </a:xfrm>
        </p:spPr>
        <p:txBody>
          <a:bodyPr>
            <a:normAutofit/>
          </a:bodyPr>
          <a:lstStyle/>
          <a:p>
            <a:pPr lvl="0"/>
            <a:r>
              <a:rPr lang="tr-TR" sz="3600" b="1" dirty="0" smtClean="0">
                <a:latin typeface="Times New Roman" pitchFamily="18" charset="0"/>
                <a:ea typeface="Times New Roman" pitchFamily="18" charset="0"/>
                <a:cs typeface="Times New Roman" pitchFamily="18" charset="0"/>
              </a:rPr>
              <a:t>7</a:t>
            </a:r>
            <a:r>
              <a:rPr lang="tr-TR" sz="3600" b="1" dirty="0" smtClean="0" bmk="">
                <a:latin typeface="Times New Roman" pitchFamily="18" charset="0"/>
                <a:ea typeface="Times New Roman" pitchFamily="18" charset="0"/>
                <a:cs typeface="Times New Roman" pitchFamily="18" charset="0"/>
              </a:rPr>
              <a:t>.</a:t>
            </a:r>
            <a:r>
              <a:rPr lang="tr-TR" sz="3600" b="1" dirty="0" smtClean="0" bmk="_Toc187331968">
                <a:latin typeface="Times New Roman" pitchFamily="18" charset="0"/>
                <a:ea typeface="Times New Roman" pitchFamily="18" charset="0"/>
                <a:cs typeface="Times New Roman" pitchFamily="18" charset="0"/>
              </a:rPr>
              <a:t>4 P</a:t>
            </a:r>
            <a:r>
              <a:rPr lang="tr-TR" sz="3600" b="1" dirty="0" smtClean="0">
                <a:latin typeface="Times New Roman" pitchFamily="18" charset="0"/>
                <a:ea typeface="Times New Roman" pitchFamily="18" charset="0"/>
                <a:cs typeface="Times New Roman" pitchFamily="18" charset="0"/>
              </a:rPr>
              <a:t>RİMARY KEY</a:t>
            </a:r>
            <a:endParaRPr lang="tr-TR" sz="3600" dirty="0"/>
          </a:p>
        </p:txBody>
      </p:sp>
      <p:sp>
        <p:nvSpPr>
          <p:cNvPr id="3" name="2 İçerik Yer Tutucusu"/>
          <p:cNvSpPr>
            <a:spLocks noGrp="1"/>
          </p:cNvSpPr>
          <p:nvPr>
            <p:ph idx="1"/>
          </p:nvPr>
        </p:nvSpPr>
        <p:spPr>
          <a:xfrm>
            <a:off x="323528" y="980728"/>
            <a:ext cx="8496944" cy="5145435"/>
          </a:xfrm>
        </p:spPr>
        <p:txBody>
          <a:bodyPr>
            <a:normAutofit/>
          </a:bodyPr>
          <a:lstStyle/>
          <a:p>
            <a:pPr marL="0" lvl="0" indent="449263" algn="just" eaLnBrk="0" fontAlgn="base" hangingPunct="0">
              <a:spcBef>
                <a:spcPct val="0"/>
              </a:spcBef>
              <a:spcAft>
                <a:spcPct val="0"/>
              </a:spcAft>
              <a:buClrTx/>
              <a:buSzTx/>
              <a:buNone/>
            </a:pPr>
            <a:r>
              <a:rPr lang="tr-TR" sz="2400" dirty="0" smtClean="0">
                <a:latin typeface="Times New Roman" pitchFamily="18" charset="0"/>
                <a:ea typeface="Calibri" pitchFamily="34" charset="0"/>
                <a:cs typeface="Times New Roman" pitchFamily="18" charset="0"/>
              </a:rPr>
              <a:t>Oluşturulan tabloda </a:t>
            </a:r>
            <a:r>
              <a:rPr lang="tr-TR" sz="2400" dirty="0" err="1" smtClean="0">
                <a:latin typeface="Times New Roman" pitchFamily="18" charset="0"/>
                <a:ea typeface="Calibri" pitchFamily="34" charset="0"/>
                <a:cs typeface="Times New Roman" pitchFamily="18" charset="0"/>
              </a:rPr>
              <a:t>primary</a:t>
            </a:r>
            <a:r>
              <a:rPr lang="tr-TR" sz="2400" dirty="0" smtClean="0">
                <a:latin typeface="Times New Roman" pitchFamily="18" charset="0"/>
                <a:ea typeface="Calibri" pitchFamily="34" charset="0"/>
                <a:cs typeface="Times New Roman" pitchFamily="18" charset="0"/>
              </a:rPr>
              <a:t> </a:t>
            </a:r>
            <a:r>
              <a:rPr lang="tr-TR" sz="2400" dirty="0" err="1" smtClean="0">
                <a:latin typeface="Times New Roman" pitchFamily="18" charset="0"/>
                <a:ea typeface="Calibri" pitchFamily="34" charset="0"/>
                <a:cs typeface="Times New Roman" pitchFamily="18" charset="0"/>
              </a:rPr>
              <a:t>key</a:t>
            </a:r>
            <a:r>
              <a:rPr lang="tr-TR" sz="2400" dirty="0" smtClean="0">
                <a:latin typeface="Times New Roman" pitchFamily="18" charset="0"/>
                <a:ea typeface="Calibri" pitchFamily="34" charset="0"/>
                <a:cs typeface="Times New Roman" pitchFamily="18" charset="0"/>
              </a:rPr>
              <a:t> her satır için tek olan değerleri ifade eder. Örneğin </a:t>
            </a:r>
            <a:r>
              <a:rPr lang="tr-TR" sz="2400" dirty="0" err="1" smtClean="0">
                <a:latin typeface="Times New Roman" pitchFamily="18" charset="0"/>
                <a:ea typeface="Calibri" pitchFamily="34" charset="0"/>
                <a:cs typeface="Times New Roman" pitchFamily="18" charset="0"/>
              </a:rPr>
              <a:t>ogrenci</a:t>
            </a:r>
            <a:r>
              <a:rPr lang="tr-TR" sz="2400" dirty="0" smtClean="0">
                <a:latin typeface="Times New Roman" pitchFamily="18" charset="0"/>
                <a:ea typeface="Calibri" pitchFamily="34" charset="0"/>
                <a:cs typeface="Times New Roman" pitchFamily="18" charset="0"/>
              </a:rPr>
              <a:t>_kodu, sicil_no gibi alanlar </a:t>
            </a:r>
            <a:r>
              <a:rPr lang="tr-TR" sz="2400" dirty="0" err="1" smtClean="0">
                <a:latin typeface="Times New Roman" pitchFamily="18" charset="0"/>
                <a:ea typeface="Calibri" pitchFamily="34" charset="0"/>
                <a:cs typeface="Times New Roman" pitchFamily="18" charset="0"/>
              </a:rPr>
              <a:t>primary</a:t>
            </a:r>
            <a:r>
              <a:rPr lang="tr-TR" sz="2400" dirty="0" smtClean="0">
                <a:latin typeface="Times New Roman" pitchFamily="18" charset="0"/>
                <a:ea typeface="Calibri" pitchFamily="34" charset="0"/>
                <a:cs typeface="Times New Roman" pitchFamily="18" charset="0"/>
              </a:rPr>
              <a:t> </a:t>
            </a:r>
            <a:r>
              <a:rPr lang="tr-TR" sz="2400" dirty="0" err="1" smtClean="0">
                <a:latin typeface="Times New Roman" pitchFamily="18" charset="0"/>
                <a:ea typeface="Calibri" pitchFamily="34" charset="0"/>
                <a:cs typeface="Times New Roman" pitchFamily="18" charset="0"/>
              </a:rPr>
              <a:t>key</a:t>
            </a:r>
            <a:r>
              <a:rPr lang="tr-TR" sz="2400" dirty="0" smtClean="0">
                <a:latin typeface="Times New Roman" pitchFamily="18" charset="0"/>
                <a:ea typeface="Calibri" pitchFamily="34" charset="0"/>
                <a:cs typeface="Times New Roman" pitchFamily="18" charset="0"/>
              </a:rPr>
              <a:t> olabilir. Bir tabloda sadece bir </a:t>
            </a:r>
            <a:r>
              <a:rPr lang="tr-TR" sz="2400" dirty="0" err="1" smtClean="0">
                <a:latin typeface="Times New Roman" pitchFamily="18" charset="0"/>
                <a:ea typeface="Calibri" pitchFamily="34" charset="0"/>
                <a:cs typeface="Times New Roman" pitchFamily="18" charset="0"/>
              </a:rPr>
              <a:t>primary</a:t>
            </a:r>
            <a:r>
              <a:rPr lang="tr-TR" sz="2400" dirty="0" smtClean="0">
                <a:latin typeface="Times New Roman" pitchFamily="18" charset="0"/>
                <a:ea typeface="Calibri" pitchFamily="34" charset="0"/>
                <a:cs typeface="Times New Roman" pitchFamily="18" charset="0"/>
              </a:rPr>
              <a:t> </a:t>
            </a:r>
            <a:r>
              <a:rPr lang="tr-TR" sz="2400" dirty="0" err="1" smtClean="0">
                <a:latin typeface="Times New Roman" pitchFamily="18" charset="0"/>
                <a:ea typeface="Calibri" pitchFamily="34" charset="0"/>
                <a:cs typeface="Times New Roman" pitchFamily="18" charset="0"/>
              </a:rPr>
              <a:t>key</a:t>
            </a:r>
            <a:r>
              <a:rPr lang="tr-TR" sz="2400" dirty="0" smtClean="0">
                <a:latin typeface="Times New Roman" pitchFamily="18" charset="0"/>
                <a:ea typeface="Calibri" pitchFamily="34" charset="0"/>
                <a:cs typeface="Times New Roman" pitchFamily="18" charset="0"/>
              </a:rPr>
              <a:t> olabilir. </a:t>
            </a:r>
            <a:r>
              <a:rPr lang="tr-TR" sz="2400" dirty="0" err="1" smtClean="0">
                <a:latin typeface="Times New Roman" pitchFamily="18" charset="0"/>
                <a:ea typeface="Calibri" pitchFamily="34" charset="0"/>
                <a:cs typeface="Times New Roman" pitchFamily="18" charset="0"/>
              </a:rPr>
              <a:t>Primary</a:t>
            </a:r>
            <a:r>
              <a:rPr lang="tr-TR" sz="2400" dirty="0" smtClean="0">
                <a:latin typeface="Times New Roman" pitchFamily="18" charset="0"/>
                <a:ea typeface="Calibri" pitchFamily="34" charset="0"/>
                <a:cs typeface="Times New Roman" pitchFamily="18" charset="0"/>
              </a:rPr>
              <a:t> </a:t>
            </a:r>
            <a:r>
              <a:rPr lang="tr-TR" sz="2400" dirty="0" err="1" smtClean="0">
                <a:latin typeface="Times New Roman" pitchFamily="18" charset="0"/>
                <a:ea typeface="Calibri" pitchFamily="34" charset="0"/>
                <a:cs typeface="Times New Roman" pitchFamily="18" charset="0"/>
              </a:rPr>
              <a:t>key</a:t>
            </a:r>
            <a:r>
              <a:rPr lang="tr-TR" sz="2400" dirty="0" smtClean="0">
                <a:latin typeface="Times New Roman" pitchFamily="18" charset="0"/>
                <a:ea typeface="Calibri" pitchFamily="34" charset="0"/>
                <a:cs typeface="Times New Roman" pitchFamily="18" charset="0"/>
              </a:rPr>
              <a:t> olan bütün kolonlar not </a:t>
            </a:r>
            <a:r>
              <a:rPr lang="tr-TR" sz="2400" dirty="0" err="1" smtClean="0">
                <a:latin typeface="Times New Roman" pitchFamily="18" charset="0"/>
                <a:ea typeface="Calibri" pitchFamily="34" charset="0"/>
                <a:cs typeface="Times New Roman" pitchFamily="18" charset="0"/>
              </a:rPr>
              <a:t>null</a:t>
            </a:r>
            <a:r>
              <a:rPr lang="tr-TR" sz="2400" b="1" dirty="0" smtClean="0">
                <a:latin typeface="Times New Roman" pitchFamily="18" charset="0"/>
                <a:ea typeface="Calibri" pitchFamily="34" charset="0"/>
                <a:cs typeface="Times New Roman" pitchFamily="18" charset="0"/>
              </a:rPr>
              <a:t> </a:t>
            </a:r>
            <a:r>
              <a:rPr lang="tr-TR" sz="2400" dirty="0" smtClean="0">
                <a:latin typeface="Times New Roman" pitchFamily="18" charset="0"/>
                <a:ea typeface="Calibri" pitchFamily="34" charset="0"/>
                <a:cs typeface="Times New Roman" pitchFamily="18" charset="0"/>
              </a:rPr>
              <a:t>olarak belirtilmelidir. Yani </a:t>
            </a:r>
            <a:r>
              <a:rPr lang="tr-TR" sz="2400" dirty="0" err="1" smtClean="0">
                <a:latin typeface="Times New Roman" pitchFamily="18" charset="0"/>
                <a:ea typeface="Calibri" pitchFamily="34" charset="0"/>
                <a:cs typeface="Times New Roman" pitchFamily="18" charset="0"/>
              </a:rPr>
              <a:t>null</a:t>
            </a:r>
            <a:r>
              <a:rPr lang="tr-TR" sz="2400" dirty="0" smtClean="0">
                <a:latin typeface="Times New Roman" pitchFamily="18" charset="0"/>
                <a:ea typeface="Calibri" pitchFamily="34" charset="0"/>
                <a:cs typeface="Times New Roman" pitchFamily="18" charset="0"/>
              </a:rPr>
              <a:t> bilgi olmamalıdır.</a:t>
            </a:r>
          </a:p>
          <a:p>
            <a:pPr marL="0" lvl="0" indent="449263" algn="just" eaLnBrk="0" fontAlgn="base" hangingPunct="0">
              <a:spcBef>
                <a:spcPct val="0"/>
              </a:spcBef>
              <a:spcAft>
                <a:spcPct val="0"/>
              </a:spcAft>
              <a:buClrTx/>
              <a:buSzTx/>
              <a:buNone/>
            </a:pPr>
            <a:endParaRPr lang="tr-TR" sz="24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b="1" dirty="0" smtClean="0">
                <a:latin typeface="Times New Roman" pitchFamily="18" charset="0"/>
                <a:ea typeface="Calibri" pitchFamily="34" charset="0"/>
                <a:cs typeface="Times New Roman" pitchFamily="18" charset="0"/>
              </a:rPr>
              <a:t>Örnek: </a:t>
            </a: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TABLE</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ogrenci</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og</a:t>
            </a:r>
            <a:r>
              <a:rPr lang="tr-TR" sz="2400" dirty="0" smtClean="0">
                <a:latin typeface="Courier New" pitchFamily="49" charset="0"/>
                <a:ea typeface="Calibri" pitchFamily="34" charset="0"/>
                <a:cs typeface="Courier New" pitchFamily="49" charset="0"/>
              </a:rPr>
              <a:t>_no </a:t>
            </a:r>
            <a:r>
              <a:rPr lang="tr-TR" sz="2400" dirty="0" smtClean="0">
                <a:solidFill>
                  <a:srgbClr val="0000FF"/>
                </a:solidFill>
                <a:latin typeface="Courier New" pitchFamily="49" charset="0"/>
                <a:ea typeface="Calibri" pitchFamily="34" charset="0"/>
                <a:cs typeface="Courier New" pitchFamily="49" charset="0"/>
              </a:rPr>
              <a:t>INT</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PRIMARY</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KEY</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adi </a:t>
            </a:r>
            <a:r>
              <a:rPr lang="tr-TR" sz="2400" dirty="0" smtClean="0">
                <a:solidFill>
                  <a:srgbClr val="0000FF"/>
                </a:solidFill>
                <a:latin typeface="Courier New" pitchFamily="49" charset="0"/>
                <a:ea typeface="Calibri" pitchFamily="34" charset="0"/>
                <a:cs typeface="Courier New" pitchFamily="49" charset="0"/>
              </a:rPr>
              <a:t>CHAR</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10</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a:t>
            </a:r>
            <a:r>
              <a:rPr lang="tr-TR" sz="2400" dirty="0" smtClean="0">
                <a:solidFill>
                  <a:srgbClr val="808080"/>
                </a:solidFill>
                <a:latin typeface="Courier New" pitchFamily="49" charset="0"/>
                <a:ea typeface="Calibri" pitchFamily="34" charset="0"/>
                <a:cs typeface="Courier New" pitchFamily="49" charset="0"/>
              </a:rPr>
              <a:t>)</a:t>
            </a:r>
            <a:endParaRPr lang="tr-TR" sz="24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b="1" dirty="0" smtClean="0">
                <a:latin typeface="Times New Roman" pitchFamily="18" charset="0"/>
                <a:ea typeface="Calibri" pitchFamily="34" charset="0"/>
                <a:cs typeface="Times New Roman" pitchFamily="18" charset="0"/>
              </a:rPr>
              <a:t>Örnek: </a:t>
            </a: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TABLE</a:t>
            </a:r>
            <a:r>
              <a:rPr lang="tr-TR" sz="2400" dirty="0" smtClean="0">
                <a:latin typeface="Courier New" pitchFamily="49" charset="0"/>
                <a:ea typeface="Calibri" pitchFamily="34" charset="0"/>
                <a:cs typeface="Courier New" pitchFamily="49" charset="0"/>
              </a:rPr>
              <a:t> bolum</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bolkod</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SMALLINT</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PRIMARY</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KEY</a:t>
            </a:r>
            <a:r>
              <a:rPr lang="tr-TR" sz="2400" dirty="0" smtClean="0">
                <a:latin typeface="Courier New" pitchFamily="49" charset="0"/>
                <a:ea typeface="Calibri" pitchFamily="34" charset="0"/>
                <a:cs typeface="Courier New" pitchFamily="49" charset="0"/>
              </a:rPr>
              <a:t> </a:t>
            </a:r>
            <a:r>
              <a:rPr lang="tr-TR" sz="2400" dirty="0" smtClean="0">
                <a:solidFill>
                  <a:srgbClr val="808080"/>
                </a:solidFill>
                <a:latin typeface="Courier New" pitchFamily="49" charset="0"/>
                <a:ea typeface="Calibri" pitchFamily="34" charset="0"/>
                <a:cs typeface="Courier New" pitchFamily="49" charset="0"/>
              </a:rPr>
              <a:t>NOT</a:t>
            </a:r>
            <a:r>
              <a:rPr lang="tr-TR" sz="2400" dirty="0" smtClean="0">
                <a:latin typeface="Courier New" pitchFamily="49" charset="0"/>
                <a:ea typeface="Calibri" pitchFamily="34" charset="0"/>
                <a:cs typeface="Courier New" pitchFamily="49" charset="0"/>
              </a:rPr>
              <a:t> </a:t>
            </a:r>
            <a:r>
              <a:rPr lang="tr-TR" sz="2400" dirty="0" smtClean="0">
                <a:solidFill>
                  <a:srgbClr val="808080"/>
                </a:solidFill>
                <a:latin typeface="Courier New" pitchFamily="49" charset="0"/>
                <a:ea typeface="Calibri" pitchFamily="34" charset="0"/>
                <a:cs typeface="Courier New" pitchFamily="49" charset="0"/>
              </a:rPr>
              <a:t>NULL,</a:t>
            </a:r>
            <a:r>
              <a:rPr lang="tr-TR" sz="2400" dirty="0" smtClean="0">
                <a:latin typeface="Courier New" pitchFamily="49" charset="0"/>
                <a:ea typeface="Calibri" pitchFamily="34" charset="0"/>
                <a:cs typeface="Courier New" pitchFamily="49" charset="0"/>
              </a:rPr>
              <a:t> bol_adi </a:t>
            </a:r>
            <a:r>
              <a:rPr lang="tr-TR" sz="2400" dirty="0" smtClean="0">
                <a:solidFill>
                  <a:srgbClr val="0000FF"/>
                </a:solidFill>
                <a:latin typeface="Courier New" pitchFamily="49" charset="0"/>
                <a:ea typeface="Calibri" pitchFamily="34" charset="0"/>
                <a:cs typeface="Courier New" pitchFamily="49" charset="0"/>
              </a:rPr>
              <a:t>CHAR</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15</a:t>
            </a:r>
            <a:r>
              <a:rPr lang="tr-TR" sz="2400" dirty="0" smtClean="0">
                <a:solidFill>
                  <a:srgbClr val="808080"/>
                </a:solidFill>
                <a:latin typeface="Courier New" pitchFamily="49" charset="0"/>
                <a:ea typeface="Calibri" pitchFamily="34" charset="0"/>
                <a:cs typeface="Courier New" pitchFamily="49" charset="0"/>
              </a:rPr>
              <a:t>))</a:t>
            </a:r>
            <a:endParaRPr lang="tr-TR" sz="2400" dirty="0" smtClean="0">
              <a:latin typeface="Arial" pitchFamily="34" charset="0"/>
              <a:cs typeface="Arial" pitchFamily="34" charset="0"/>
            </a:endParaRPr>
          </a:p>
          <a:p>
            <a:endParaRPr lang="tr-TR"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922114"/>
          </a:xfrm>
        </p:spPr>
        <p:txBody>
          <a:bodyPr>
            <a:normAutofit/>
          </a:bodyPr>
          <a:lstStyle/>
          <a:p>
            <a:pPr lvl="0"/>
            <a:r>
              <a:rPr lang="tr-TR" sz="3600" b="1" dirty="0" smtClean="0">
                <a:latin typeface="Times New Roman" pitchFamily="18" charset="0"/>
                <a:ea typeface="Times New Roman" pitchFamily="18" charset="0"/>
                <a:cs typeface="Times New Roman" pitchFamily="18" charset="0"/>
              </a:rPr>
              <a:t> 7</a:t>
            </a:r>
            <a:r>
              <a:rPr lang="tr-TR" sz="3600" b="1" dirty="0" smtClean="0" bmk="">
                <a:latin typeface="Times New Roman" pitchFamily="18" charset="0"/>
                <a:ea typeface="Times New Roman" pitchFamily="18" charset="0"/>
                <a:cs typeface="Times New Roman" pitchFamily="18" charset="0"/>
              </a:rPr>
              <a:t>.</a:t>
            </a:r>
            <a:r>
              <a:rPr lang="tr-TR" sz="3600" b="1" dirty="0" smtClean="0" bmk="_Toc187331969">
                <a:latin typeface="Times New Roman" pitchFamily="18" charset="0"/>
                <a:ea typeface="Times New Roman" pitchFamily="18" charset="0"/>
                <a:cs typeface="Times New Roman" pitchFamily="18" charset="0"/>
              </a:rPr>
              <a:t>5 U</a:t>
            </a:r>
            <a:r>
              <a:rPr lang="tr-TR" sz="3600" b="1" dirty="0" smtClean="0">
                <a:latin typeface="Times New Roman" pitchFamily="18" charset="0"/>
                <a:ea typeface="Times New Roman" pitchFamily="18" charset="0"/>
                <a:cs typeface="Times New Roman" pitchFamily="18" charset="0"/>
              </a:rPr>
              <a:t>NİQUE KEY</a:t>
            </a:r>
            <a:endParaRPr lang="tr-TR" sz="3600" dirty="0"/>
          </a:p>
        </p:txBody>
      </p:sp>
      <p:sp>
        <p:nvSpPr>
          <p:cNvPr id="3" name="2 İçerik Yer Tutucusu"/>
          <p:cNvSpPr>
            <a:spLocks noGrp="1"/>
          </p:cNvSpPr>
          <p:nvPr>
            <p:ph idx="1"/>
          </p:nvPr>
        </p:nvSpPr>
        <p:spPr>
          <a:xfrm>
            <a:off x="323528" y="1124744"/>
            <a:ext cx="8568952" cy="5001419"/>
          </a:xfrm>
        </p:spPr>
        <p:txBody>
          <a:bodyPr>
            <a:normAutofit/>
          </a:bodyPr>
          <a:lstStyle/>
          <a:p>
            <a:pPr marL="0" lvl="0" indent="449263" algn="just" eaLnBrk="0" fontAlgn="base" hangingPunct="0">
              <a:spcBef>
                <a:spcPct val="0"/>
              </a:spcBef>
              <a:spcAft>
                <a:spcPct val="0"/>
              </a:spcAft>
              <a:buClrTx/>
              <a:buSzTx/>
              <a:buNone/>
            </a:pPr>
            <a:r>
              <a:rPr lang="tr-TR" sz="2400" dirty="0" err="1" smtClean="0">
                <a:ea typeface="Calibri" pitchFamily="34" charset="0"/>
                <a:cs typeface="Times New Roman" pitchFamily="18" charset="0"/>
              </a:rPr>
              <a:t>Primary</a:t>
            </a:r>
            <a:r>
              <a:rPr lang="tr-TR" sz="2400" dirty="0" smtClean="0">
                <a:ea typeface="Calibri" pitchFamily="34" charset="0"/>
                <a:cs typeface="Times New Roman" pitchFamily="18" charset="0"/>
              </a:rPr>
              <a:t> </a:t>
            </a:r>
            <a:r>
              <a:rPr lang="tr-TR" sz="2400" dirty="0" err="1" smtClean="0">
                <a:ea typeface="Calibri" pitchFamily="34" charset="0"/>
                <a:cs typeface="Times New Roman" pitchFamily="18" charset="0"/>
              </a:rPr>
              <a:t>Key</a:t>
            </a:r>
            <a:r>
              <a:rPr lang="tr-TR" sz="2400" dirty="0" smtClean="0">
                <a:ea typeface="Calibri" pitchFamily="34" charset="0"/>
                <a:cs typeface="Times New Roman" pitchFamily="18" charset="0"/>
              </a:rPr>
              <a:t> olmayan satırların tek değerler almasını sağlar. </a:t>
            </a:r>
            <a:r>
              <a:rPr lang="tr-TR" sz="2400" dirty="0" err="1" smtClean="0">
                <a:ea typeface="Calibri" pitchFamily="34" charset="0"/>
                <a:cs typeface="Times New Roman" pitchFamily="18" charset="0"/>
              </a:rPr>
              <a:t>Unique</a:t>
            </a:r>
            <a:r>
              <a:rPr lang="tr-TR" sz="2400" dirty="0" smtClean="0">
                <a:ea typeface="Calibri" pitchFamily="34" charset="0"/>
                <a:cs typeface="Times New Roman" pitchFamily="18" charset="0"/>
              </a:rPr>
              <a:t> her satırda farklı bir değer anlamına gelir. Mevcut değerler teklik bakımından kontrol edilir. Ayrıca yeni bir değer girilirken satırlar kontrol edilir. Bir </a:t>
            </a:r>
            <a:r>
              <a:rPr lang="tr-TR" sz="2400" dirty="0" err="1" smtClean="0">
                <a:ea typeface="Calibri" pitchFamily="34" charset="0"/>
                <a:cs typeface="Times New Roman" pitchFamily="18" charset="0"/>
              </a:rPr>
              <a:t>unique</a:t>
            </a:r>
            <a:r>
              <a:rPr lang="tr-TR" sz="2400" dirty="0" smtClean="0">
                <a:ea typeface="Calibri" pitchFamily="34" charset="0"/>
                <a:cs typeface="Times New Roman" pitchFamily="18" charset="0"/>
              </a:rPr>
              <a:t> </a:t>
            </a:r>
            <a:r>
              <a:rPr lang="tr-TR" sz="2400" dirty="0" err="1" smtClean="0">
                <a:ea typeface="Calibri" pitchFamily="34" charset="0"/>
                <a:cs typeface="Times New Roman" pitchFamily="18" charset="0"/>
              </a:rPr>
              <a:t>index</a:t>
            </a:r>
            <a:r>
              <a:rPr lang="tr-TR" sz="2400" dirty="0" smtClean="0">
                <a:ea typeface="Calibri" pitchFamily="34" charset="0"/>
                <a:cs typeface="Times New Roman" pitchFamily="18" charset="0"/>
              </a:rPr>
              <a:t> bir kolon ya da birçok kolon üzerinde oluşturulabilir.</a:t>
            </a:r>
            <a:endParaRPr lang="tr-TR" sz="2400" dirty="0" smtClean="0">
              <a:cs typeface="Arial" pitchFamily="34" charset="0"/>
            </a:endParaRPr>
          </a:p>
          <a:p>
            <a:pPr marL="0" lvl="0" indent="449263" algn="just" eaLnBrk="0" fontAlgn="base" hangingPunct="0">
              <a:spcBef>
                <a:spcPct val="0"/>
              </a:spcBef>
              <a:spcAft>
                <a:spcPct val="0"/>
              </a:spcAft>
              <a:buClrTx/>
              <a:buSzTx/>
              <a:buNone/>
            </a:pPr>
            <a:r>
              <a:rPr lang="tr-TR" sz="2400" b="1" dirty="0" smtClean="0">
                <a:latin typeface="Times New Roman" pitchFamily="18" charset="0"/>
                <a:ea typeface="Calibri" pitchFamily="34" charset="0"/>
                <a:cs typeface="Times New Roman" pitchFamily="18" charset="0"/>
              </a:rPr>
              <a:t>Örnek: </a:t>
            </a: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TABLE</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ogrenci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solidFill>
                  <a:srgbClr val="0000FF"/>
                </a:solidFill>
                <a:latin typeface="Courier New" pitchFamily="49" charset="0"/>
                <a:ea typeface="Calibri" pitchFamily="34" charset="0"/>
                <a:cs typeface="Courier New" pitchFamily="49" charset="0"/>
              </a:rPr>
              <a:t>no</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INT</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PRIMARY</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KEY</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adi </a:t>
            </a:r>
            <a:r>
              <a:rPr lang="tr-TR" sz="2400" dirty="0" smtClean="0">
                <a:solidFill>
                  <a:srgbClr val="0000FF"/>
                </a:solidFill>
                <a:latin typeface="Courier New" pitchFamily="49" charset="0"/>
                <a:ea typeface="Calibri" pitchFamily="34" charset="0"/>
                <a:cs typeface="Courier New" pitchFamily="49" charset="0"/>
              </a:rPr>
              <a:t>CHAR</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10</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UNIQUE</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soyadi</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CHAR </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15</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UNIQUE</a:t>
            </a:r>
            <a:r>
              <a:rPr lang="tr-TR" sz="2400" dirty="0" smtClean="0">
                <a:solidFill>
                  <a:srgbClr val="808080"/>
                </a:solidFill>
                <a:latin typeface="Courier New" pitchFamily="49" charset="0"/>
                <a:ea typeface="Calibri" pitchFamily="34" charset="0"/>
                <a:cs typeface="Courier New" pitchFamily="49" charset="0"/>
              </a:rPr>
              <a:t>);</a:t>
            </a:r>
            <a:endParaRPr lang="tr-TR" sz="24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b="1" dirty="0" smtClean="0">
                <a:latin typeface="Times New Roman" pitchFamily="18" charset="0"/>
                <a:ea typeface="Calibri" pitchFamily="34" charset="0"/>
                <a:cs typeface="Times New Roman" pitchFamily="18" charset="0"/>
              </a:rPr>
              <a:t>Örnek: </a:t>
            </a: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NONCLUSTERED</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INDEX</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ogr</a:t>
            </a:r>
            <a:r>
              <a:rPr lang="tr-TR" sz="2400" dirty="0" smtClean="0">
                <a:latin typeface="Courier New" pitchFamily="49" charset="0"/>
                <a:ea typeface="Calibri" pitchFamily="34" charset="0"/>
                <a:cs typeface="Courier New" pitchFamily="49" charset="0"/>
              </a:rPr>
              <a:t>_</a:t>
            </a:r>
            <a:r>
              <a:rPr lang="tr-TR" sz="2400" dirty="0" err="1" smtClean="0">
                <a:latin typeface="Courier New" pitchFamily="49" charset="0"/>
                <a:ea typeface="Calibri" pitchFamily="34" charset="0"/>
                <a:cs typeface="Courier New" pitchFamily="49" charset="0"/>
              </a:rPr>
              <a:t>index</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ON</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ogrenci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adi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soyadi</a:t>
            </a:r>
            <a:r>
              <a:rPr lang="tr-TR" sz="2400" dirty="0" smtClean="0">
                <a:solidFill>
                  <a:srgbClr val="808080"/>
                </a:solidFill>
                <a:latin typeface="Courier New" pitchFamily="49" charset="0"/>
                <a:ea typeface="Calibri" pitchFamily="34" charset="0"/>
                <a:cs typeface="Courier New" pitchFamily="49" charset="0"/>
              </a:rPr>
              <a:t>);</a:t>
            </a:r>
            <a:endParaRPr lang="tr-TR" sz="24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b="1" dirty="0" smtClean="0">
                <a:latin typeface="Times New Roman" pitchFamily="18" charset="0"/>
                <a:ea typeface="Calibri" pitchFamily="34" charset="0"/>
                <a:cs typeface="Times New Roman" pitchFamily="18" charset="0"/>
              </a:rPr>
              <a:t>Örnek: </a:t>
            </a: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UNIQUE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CLUSTERED</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INDEX</a:t>
            </a:r>
            <a:r>
              <a:rPr lang="tr-TR" sz="2400" dirty="0" smtClean="0">
                <a:latin typeface="Courier New" pitchFamily="49" charset="0"/>
                <a:ea typeface="Calibri" pitchFamily="34" charset="0"/>
                <a:cs typeface="Courier New" pitchFamily="49" charset="0"/>
              </a:rPr>
              <a:t> deneme </a:t>
            </a:r>
            <a:r>
              <a:rPr lang="tr-TR" sz="2400" dirty="0" smtClean="0">
                <a:solidFill>
                  <a:srgbClr val="0000FF"/>
                </a:solidFill>
                <a:latin typeface="Courier New" pitchFamily="49" charset="0"/>
                <a:ea typeface="Calibri" pitchFamily="34" charset="0"/>
                <a:cs typeface="Courier New" pitchFamily="49" charset="0"/>
              </a:rPr>
              <a:t>ON</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ogrenci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adi</a:t>
            </a:r>
            <a:r>
              <a:rPr lang="tr-TR" sz="2400" dirty="0" smtClean="0">
                <a:solidFill>
                  <a:srgbClr val="808080"/>
                </a:solidFill>
                <a:latin typeface="Courier New" pitchFamily="49" charset="0"/>
                <a:ea typeface="Calibri" pitchFamily="34" charset="0"/>
                <a:cs typeface="Courier New" pitchFamily="49" charset="0"/>
              </a:rPr>
              <a:t>);</a:t>
            </a:r>
            <a:endParaRPr lang="tr-TR" sz="2400" dirty="0" smtClean="0">
              <a:latin typeface="Arial" pitchFamily="34" charset="0"/>
              <a:cs typeface="Arial" pitchFamily="34" charset="0"/>
            </a:endParaRPr>
          </a:p>
          <a:p>
            <a:endParaRPr lang="tr-TR"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4624"/>
            <a:ext cx="8229600" cy="1143000"/>
          </a:xfrm>
        </p:spPr>
        <p:txBody>
          <a:bodyPr>
            <a:normAutofit/>
          </a:bodyPr>
          <a:lstStyle/>
          <a:p>
            <a:pPr lvl="0"/>
            <a:r>
              <a:rPr lang="tr-TR" sz="3600" b="1" dirty="0" smtClean="0">
                <a:latin typeface="Times New Roman" pitchFamily="18" charset="0"/>
                <a:ea typeface="Times New Roman" pitchFamily="18" charset="0"/>
                <a:cs typeface="Times New Roman" pitchFamily="18" charset="0"/>
              </a:rPr>
              <a:t>7</a:t>
            </a:r>
            <a:r>
              <a:rPr lang="tr-TR" sz="3600" b="1" dirty="0" smtClean="0" bmk="">
                <a:latin typeface="Times New Roman" pitchFamily="18" charset="0"/>
                <a:ea typeface="Times New Roman" pitchFamily="18" charset="0"/>
                <a:cs typeface="Times New Roman" pitchFamily="18" charset="0"/>
              </a:rPr>
              <a:t>.</a:t>
            </a:r>
            <a:r>
              <a:rPr lang="tr-TR" sz="3600" b="1" dirty="0" smtClean="0" bmk="_Toc187331970">
                <a:latin typeface="Times New Roman" pitchFamily="18" charset="0"/>
                <a:ea typeface="Times New Roman" pitchFamily="18" charset="0"/>
                <a:cs typeface="Times New Roman" pitchFamily="18" charset="0"/>
              </a:rPr>
              <a:t>6 D</a:t>
            </a:r>
            <a:r>
              <a:rPr lang="tr-TR" sz="3600" b="1" dirty="0" smtClean="0">
                <a:latin typeface="Times New Roman" pitchFamily="18" charset="0"/>
                <a:ea typeface="Times New Roman" pitchFamily="18" charset="0"/>
                <a:cs typeface="Times New Roman" pitchFamily="18" charset="0"/>
              </a:rPr>
              <a:t>EFAULT</a:t>
            </a:r>
            <a:endParaRPr lang="tr-TR" sz="3600" dirty="0"/>
          </a:p>
        </p:txBody>
      </p:sp>
      <p:sp>
        <p:nvSpPr>
          <p:cNvPr id="3" name="2 İçerik Yer Tutucusu"/>
          <p:cNvSpPr>
            <a:spLocks noGrp="1"/>
          </p:cNvSpPr>
          <p:nvPr>
            <p:ph idx="1"/>
          </p:nvPr>
        </p:nvSpPr>
        <p:spPr>
          <a:xfrm>
            <a:off x="457200" y="1124744"/>
            <a:ext cx="8229600" cy="5001419"/>
          </a:xfrm>
        </p:spPr>
        <p:txBody>
          <a:bodyPr>
            <a:normAutofit/>
          </a:bodyPr>
          <a:lstStyle/>
          <a:p>
            <a:pPr marL="0" lvl="0" indent="449263" algn="just" eaLnBrk="0" fontAlgn="base" hangingPunct="0">
              <a:spcBef>
                <a:spcPct val="0"/>
              </a:spcBef>
              <a:spcAft>
                <a:spcPct val="0"/>
              </a:spcAft>
              <a:buClrTx/>
              <a:buSzTx/>
              <a:buNone/>
            </a:pPr>
            <a:r>
              <a:rPr lang="tr-TR" sz="2400" dirty="0" smtClean="0">
                <a:latin typeface="Times New Roman" pitchFamily="18" charset="0"/>
                <a:ea typeface="Calibri" pitchFamily="34" charset="0"/>
                <a:cs typeface="Times New Roman" pitchFamily="18" charset="0"/>
              </a:rPr>
              <a:t>Tanımlanan bir alanın </a:t>
            </a:r>
            <a:r>
              <a:rPr lang="tr-TR" sz="2400" dirty="0" err="1" smtClean="0">
                <a:latin typeface="Times New Roman" pitchFamily="18" charset="0"/>
                <a:ea typeface="Calibri" pitchFamily="34" charset="0"/>
                <a:cs typeface="Times New Roman" pitchFamily="18" charset="0"/>
              </a:rPr>
              <a:t>default</a:t>
            </a:r>
            <a:r>
              <a:rPr lang="tr-TR" sz="2400" dirty="0" smtClean="0">
                <a:latin typeface="Times New Roman" pitchFamily="18" charset="0"/>
                <a:ea typeface="Calibri" pitchFamily="34" charset="0"/>
                <a:cs typeface="Times New Roman" pitchFamily="18" charset="0"/>
              </a:rPr>
              <a:t> değer almasını sağlar. Ayrıca </a:t>
            </a:r>
            <a:r>
              <a:rPr lang="tr-TR" sz="2400" dirty="0" err="1" smtClean="0">
                <a:latin typeface="Times New Roman" pitchFamily="18" charset="0"/>
                <a:ea typeface="Calibri" pitchFamily="34" charset="0"/>
                <a:cs typeface="Times New Roman" pitchFamily="18" charset="0"/>
              </a:rPr>
              <a:t>default</a:t>
            </a:r>
            <a:r>
              <a:rPr lang="tr-TR" sz="2400" dirty="0" smtClean="0">
                <a:latin typeface="Times New Roman" pitchFamily="18" charset="0"/>
                <a:ea typeface="Calibri" pitchFamily="34" charset="0"/>
                <a:cs typeface="Times New Roman" pitchFamily="18" charset="0"/>
              </a:rPr>
              <a:t> değerler için fonksiyonlar da kullanılabilir.</a:t>
            </a:r>
          </a:p>
          <a:p>
            <a:pPr marL="0" lvl="0" indent="449263" algn="just"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b="1" dirty="0" smtClean="0">
                <a:latin typeface="Times New Roman" pitchFamily="18" charset="0"/>
                <a:ea typeface="Calibri" pitchFamily="34" charset="0"/>
                <a:cs typeface="Times New Roman" pitchFamily="18" charset="0"/>
              </a:rPr>
              <a:t>Örnek: </a:t>
            </a: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TABLE</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tabloadı</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alanadı</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veritipi</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uyrugu</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CHAR</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5</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DEFAULT</a:t>
            </a:r>
            <a:r>
              <a:rPr lang="tr-TR" sz="2400" dirty="0" smtClean="0">
                <a:latin typeface="Courier New" pitchFamily="49" charset="0"/>
                <a:ea typeface="Calibri" pitchFamily="34" charset="0"/>
                <a:cs typeface="Courier New" pitchFamily="49" charset="0"/>
              </a:rPr>
              <a:t> </a:t>
            </a:r>
            <a:r>
              <a:rPr lang="tr-TR" sz="2400" dirty="0" smtClean="0">
                <a:solidFill>
                  <a:srgbClr val="FF0000"/>
                </a:solidFill>
                <a:latin typeface="Courier New" pitchFamily="49" charset="0"/>
                <a:ea typeface="Calibri" pitchFamily="34" charset="0"/>
                <a:cs typeface="Courier New" pitchFamily="49" charset="0"/>
              </a:rPr>
              <a:t>'TC'</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r>
              <a:rPr lang="tr-TR" sz="2400" dirty="0" smtClean="0">
                <a:latin typeface="Times New Roman" pitchFamily="18" charset="0"/>
                <a:ea typeface="Calibri" pitchFamily="34" charset="0"/>
                <a:cs typeface="Times New Roman" pitchFamily="18" charset="0"/>
              </a:rPr>
              <a:t>sorgusunun işlevini yazınız.</a:t>
            </a:r>
            <a:endParaRPr lang="tr-TR" sz="1000" dirty="0" smtClean="0">
              <a:latin typeface="Times New Roman" pitchFamily="18" charset="0"/>
              <a:ea typeface="Calibri" pitchFamily="34" charset="0"/>
              <a:cs typeface="Times New Roman" pitchFamily="18" charset="0"/>
            </a:endParaRPr>
          </a:p>
          <a:p>
            <a:pPr marL="0" lvl="0" indent="449263" algn="just" eaLnBrk="0" fontAlgn="base" hangingPunct="0">
              <a:spcBef>
                <a:spcPct val="0"/>
              </a:spcBef>
              <a:spcAft>
                <a:spcPct val="0"/>
              </a:spcAft>
              <a:buClrTx/>
              <a:buSzTx/>
              <a:buNone/>
            </a:pPr>
            <a:endParaRPr lang="tr-TR" sz="1000" dirty="0" smtClean="0">
              <a:latin typeface="Times New Roman" pitchFamily="18" charset="0"/>
              <a:cs typeface="Times New Roman" pitchFamily="18" charset="0"/>
            </a:endParaRPr>
          </a:p>
          <a:p>
            <a:pPr marL="0" lvl="0" indent="449263" algn="just" eaLnBrk="0" fontAlgn="base" hangingPunct="0">
              <a:spcBef>
                <a:spcPct val="0"/>
              </a:spcBef>
              <a:spcAft>
                <a:spcPct val="0"/>
              </a:spcAft>
              <a:buClrTx/>
              <a:buSzTx/>
              <a:buNone/>
            </a:pPr>
            <a:endParaRPr lang="tr-TR" sz="105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dirty="0" smtClean="0">
                <a:latin typeface="Times New Roman" pitchFamily="18" charset="0"/>
                <a:ea typeface="Calibri" pitchFamily="34" charset="0"/>
                <a:cs typeface="Times New Roman" pitchFamily="18" charset="0"/>
              </a:rPr>
              <a:t>Uyruğu kolonu olan ve bu kolona değer girilmediğinde TC yazan öğrenci tablosun oluşturulur.</a:t>
            </a:r>
          </a:p>
          <a:p>
            <a:pPr marL="0" lvl="0" indent="449263" algn="just" eaLnBrk="0" fontAlgn="base" hangingPunct="0">
              <a:spcBef>
                <a:spcPct val="0"/>
              </a:spcBef>
              <a:spcAft>
                <a:spcPct val="0"/>
              </a:spcAft>
              <a:buClrTx/>
              <a:buSzTx/>
              <a:buNone/>
            </a:pPr>
            <a:endParaRPr lang="tr-TR" sz="24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b="1" dirty="0" smtClean="0">
                <a:latin typeface="Times New Roman" pitchFamily="18" charset="0"/>
                <a:ea typeface="Calibri" pitchFamily="34" charset="0"/>
                <a:cs typeface="Times New Roman" pitchFamily="18" charset="0"/>
              </a:rPr>
              <a:t>Örnek: </a:t>
            </a: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TABLE</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ogrenci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kay_tar </a:t>
            </a:r>
            <a:r>
              <a:rPr lang="tr-TR" sz="2400" dirty="0" smtClean="0">
                <a:solidFill>
                  <a:srgbClr val="0000FF"/>
                </a:solidFill>
                <a:latin typeface="Courier New" pitchFamily="49" charset="0"/>
                <a:ea typeface="Calibri" pitchFamily="34" charset="0"/>
                <a:cs typeface="Courier New" pitchFamily="49" charset="0"/>
              </a:rPr>
              <a:t>DATETIME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DEFAULT</a:t>
            </a:r>
            <a:r>
              <a:rPr lang="tr-TR" sz="2400" dirty="0" smtClean="0">
                <a:latin typeface="Courier New" pitchFamily="49" charset="0"/>
                <a:ea typeface="Calibri" pitchFamily="34" charset="0"/>
                <a:cs typeface="Courier New" pitchFamily="49" charset="0"/>
              </a:rPr>
              <a:t> </a:t>
            </a:r>
            <a:r>
              <a:rPr lang="tr-TR" sz="2400" dirty="0" smtClean="0">
                <a:solidFill>
                  <a:srgbClr val="FF00FF"/>
                </a:solidFill>
                <a:latin typeface="Courier New" pitchFamily="49" charset="0"/>
                <a:ea typeface="Calibri" pitchFamily="34" charset="0"/>
                <a:cs typeface="Courier New" pitchFamily="49" charset="0"/>
              </a:rPr>
              <a:t>GETDATE</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a:t>
            </a:r>
            <a:endParaRPr lang="tr-TR" sz="2400" dirty="0" smtClean="0">
              <a:latin typeface="Arial" pitchFamily="34" charset="0"/>
              <a:cs typeface="Arial" pitchFamily="34" charset="0"/>
            </a:endParaRPr>
          </a:p>
          <a:p>
            <a:endParaRPr lang="tr-TR"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84"/>
            <a:ext cx="8229600" cy="1143000"/>
          </a:xfrm>
        </p:spPr>
        <p:txBody>
          <a:bodyPr>
            <a:normAutofit/>
          </a:bodyPr>
          <a:lstStyle/>
          <a:p>
            <a:pPr lvl="0"/>
            <a:r>
              <a:rPr lang="tr-TR" sz="3600" b="1" dirty="0" smtClean="0">
                <a:latin typeface="Times New Roman" pitchFamily="18" charset="0"/>
                <a:ea typeface="Times New Roman" pitchFamily="18" charset="0"/>
                <a:cs typeface="Times New Roman" pitchFamily="18" charset="0"/>
              </a:rPr>
              <a:t>7</a:t>
            </a:r>
            <a:r>
              <a:rPr lang="tr-TR" sz="3600" b="1" dirty="0" smtClean="0" bmk="">
                <a:latin typeface="Times New Roman" pitchFamily="18" charset="0"/>
                <a:ea typeface="Times New Roman" pitchFamily="18" charset="0"/>
                <a:cs typeface="Times New Roman" pitchFamily="18" charset="0"/>
              </a:rPr>
              <a:t>.</a:t>
            </a:r>
            <a:r>
              <a:rPr lang="tr-TR" sz="3600" b="1" dirty="0" smtClean="0" bmk="_Toc187331971">
                <a:latin typeface="Times New Roman" pitchFamily="18" charset="0"/>
                <a:ea typeface="Times New Roman" pitchFamily="18" charset="0"/>
                <a:cs typeface="Times New Roman" pitchFamily="18" charset="0"/>
              </a:rPr>
              <a:t>7 F</a:t>
            </a:r>
            <a:r>
              <a:rPr lang="tr-TR" sz="3600" b="1" dirty="0" smtClean="0">
                <a:latin typeface="Times New Roman" pitchFamily="18" charset="0"/>
                <a:ea typeface="Times New Roman" pitchFamily="18" charset="0"/>
                <a:cs typeface="Times New Roman" pitchFamily="18" charset="0"/>
              </a:rPr>
              <a:t>OREİGN KEY</a:t>
            </a:r>
            <a:endParaRPr lang="tr-TR" sz="3600" dirty="0"/>
          </a:p>
        </p:txBody>
      </p:sp>
      <p:sp>
        <p:nvSpPr>
          <p:cNvPr id="3" name="2 İçerik Yer Tutucusu"/>
          <p:cNvSpPr>
            <a:spLocks noGrp="1"/>
          </p:cNvSpPr>
          <p:nvPr>
            <p:ph idx="1"/>
          </p:nvPr>
        </p:nvSpPr>
        <p:spPr>
          <a:xfrm>
            <a:off x="323528" y="836712"/>
            <a:ext cx="8496944" cy="5472608"/>
          </a:xfrm>
        </p:spPr>
        <p:txBody>
          <a:bodyPr>
            <a:normAutofit/>
          </a:bodyPr>
          <a:lstStyle/>
          <a:p>
            <a:pPr marL="0" lvl="0" indent="449263" eaLnBrk="0" fontAlgn="base" hangingPunct="0">
              <a:spcBef>
                <a:spcPct val="0"/>
              </a:spcBef>
              <a:spcAft>
                <a:spcPct val="0"/>
              </a:spcAft>
              <a:buClrTx/>
              <a:buSzTx/>
              <a:buNone/>
            </a:pPr>
            <a:r>
              <a:rPr lang="tr-TR" sz="2400" dirty="0" smtClean="0">
                <a:ea typeface="Calibri" pitchFamily="34" charset="0"/>
                <a:cs typeface="Times New Roman" pitchFamily="18" charset="0"/>
              </a:rPr>
              <a:t>Bu anahtar kolon içindeki değerin diğer tabloda olmasını zorunlu kılar. </a:t>
            </a:r>
            <a:r>
              <a:rPr lang="tr-TR" sz="2400" dirty="0" err="1" smtClean="0">
                <a:ea typeface="Calibri" pitchFamily="34" charset="0"/>
                <a:cs typeface="Times New Roman" pitchFamily="18" charset="0"/>
              </a:rPr>
              <a:t>Primary</a:t>
            </a:r>
            <a:r>
              <a:rPr lang="tr-TR" sz="2400" dirty="0" smtClean="0">
                <a:ea typeface="Calibri" pitchFamily="34" charset="0"/>
                <a:cs typeface="Times New Roman" pitchFamily="18" charset="0"/>
              </a:rPr>
              <a:t> </a:t>
            </a:r>
            <a:r>
              <a:rPr lang="tr-TR" sz="2400" dirty="0" err="1" smtClean="0">
                <a:ea typeface="Calibri" pitchFamily="34" charset="0"/>
                <a:cs typeface="Times New Roman" pitchFamily="18" charset="0"/>
              </a:rPr>
              <a:t>Key</a:t>
            </a:r>
            <a:r>
              <a:rPr lang="tr-TR" sz="2400" dirty="0" smtClean="0">
                <a:ea typeface="Calibri" pitchFamily="34" charset="0"/>
                <a:cs typeface="Times New Roman" pitchFamily="18" charset="0"/>
              </a:rPr>
              <a:t> ya da </a:t>
            </a:r>
            <a:r>
              <a:rPr lang="tr-TR" sz="2400" dirty="0" err="1" smtClean="0">
                <a:ea typeface="Calibri" pitchFamily="34" charset="0"/>
                <a:cs typeface="Times New Roman" pitchFamily="18" charset="0"/>
              </a:rPr>
              <a:t>Unique</a:t>
            </a:r>
            <a:r>
              <a:rPr lang="tr-TR" sz="2400" b="1" dirty="0" smtClean="0">
                <a:ea typeface="Calibri" pitchFamily="34" charset="0"/>
                <a:cs typeface="Times New Roman" pitchFamily="18" charset="0"/>
              </a:rPr>
              <a:t> </a:t>
            </a:r>
            <a:r>
              <a:rPr lang="tr-TR" sz="2400" dirty="0" smtClean="0">
                <a:ea typeface="Calibri" pitchFamily="34" charset="0"/>
                <a:cs typeface="Times New Roman" pitchFamily="18" charset="0"/>
              </a:rPr>
              <a:t>değerlerine karşılık olarak bir değer tablodaki karşılık değerlerini ifade eder. </a:t>
            </a:r>
            <a:r>
              <a:rPr lang="tr-TR" sz="2400" dirty="0" err="1" smtClean="0">
                <a:ea typeface="Calibri" pitchFamily="34" charset="0"/>
                <a:cs typeface="Times New Roman" pitchFamily="18" charset="0"/>
              </a:rPr>
              <a:t>Foreign</a:t>
            </a:r>
            <a:r>
              <a:rPr lang="tr-TR" sz="2400" dirty="0" smtClean="0">
                <a:ea typeface="Calibri" pitchFamily="34" charset="0"/>
                <a:cs typeface="Times New Roman" pitchFamily="18" charset="0"/>
              </a:rPr>
              <a:t> </a:t>
            </a:r>
            <a:r>
              <a:rPr lang="tr-TR" sz="2400" dirty="0" err="1" smtClean="0">
                <a:ea typeface="Calibri" pitchFamily="34" charset="0"/>
                <a:cs typeface="Times New Roman" pitchFamily="18" charset="0"/>
              </a:rPr>
              <a:t>Key</a:t>
            </a:r>
            <a:r>
              <a:rPr lang="tr-TR" sz="2400" dirty="0" smtClean="0">
                <a:ea typeface="Calibri" pitchFamily="34" charset="0"/>
                <a:cs typeface="Times New Roman" pitchFamily="18" charset="0"/>
              </a:rPr>
              <a:t> kolonuna bir değer girildiğinde referans edilen değer diğer tablo kolonunda da değer olmalıdır. Aksi takdirde hata mesajı oluşur. </a:t>
            </a:r>
            <a:r>
              <a:rPr lang="tr-TR" sz="2400" dirty="0" err="1" smtClean="0">
                <a:ea typeface="Calibri" pitchFamily="34" charset="0"/>
                <a:cs typeface="Times New Roman" pitchFamily="18" charset="0"/>
              </a:rPr>
              <a:t>Foreign</a:t>
            </a:r>
            <a:r>
              <a:rPr lang="tr-TR" sz="2400" dirty="0" smtClean="0">
                <a:ea typeface="Calibri" pitchFamily="34" charset="0"/>
                <a:cs typeface="Times New Roman" pitchFamily="18" charset="0"/>
              </a:rPr>
              <a:t> </a:t>
            </a:r>
            <a:r>
              <a:rPr lang="tr-TR" sz="2400" dirty="0" err="1" smtClean="0">
                <a:ea typeface="Calibri" pitchFamily="34" charset="0"/>
                <a:cs typeface="Times New Roman" pitchFamily="18" charset="0"/>
              </a:rPr>
              <a:t>Key</a:t>
            </a:r>
            <a:r>
              <a:rPr lang="tr-TR" sz="2400" dirty="0" smtClean="0">
                <a:ea typeface="Calibri" pitchFamily="34" charset="0"/>
                <a:cs typeface="Times New Roman" pitchFamily="18" charset="0"/>
              </a:rPr>
              <a:t> kısıtlaması aynı tablo içindeki bir diğer kolonu da referans olarak kullanılabilir. Bir tabloda maksimum 252 tane </a:t>
            </a:r>
            <a:r>
              <a:rPr lang="tr-TR" sz="2400" dirty="0" err="1" smtClean="0">
                <a:ea typeface="Calibri" pitchFamily="34" charset="0"/>
                <a:cs typeface="Times New Roman" pitchFamily="18" charset="0"/>
              </a:rPr>
              <a:t>Foreign</a:t>
            </a:r>
            <a:r>
              <a:rPr lang="tr-TR" sz="2400" dirty="0" smtClean="0">
                <a:ea typeface="Calibri" pitchFamily="34" charset="0"/>
                <a:cs typeface="Times New Roman" pitchFamily="18" charset="0"/>
              </a:rPr>
              <a:t> </a:t>
            </a:r>
            <a:r>
              <a:rPr lang="tr-TR" sz="2400" dirty="0" err="1" smtClean="0">
                <a:ea typeface="Calibri" pitchFamily="34" charset="0"/>
                <a:cs typeface="Times New Roman" pitchFamily="18" charset="0"/>
              </a:rPr>
              <a:t>Key</a:t>
            </a:r>
            <a:r>
              <a:rPr lang="tr-TR" sz="2400" dirty="0" smtClean="0">
                <a:ea typeface="Calibri" pitchFamily="34" charset="0"/>
                <a:cs typeface="Times New Roman" pitchFamily="18" charset="0"/>
              </a:rPr>
              <a:t> kısıtlaması olabilir.</a:t>
            </a:r>
            <a:endParaRPr lang="tr-TR" sz="2400" dirty="0" smtClean="0">
              <a:cs typeface="Arial" pitchFamily="34" charset="0"/>
            </a:endParaRPr>
          </a:p>
          <a:p>
            <a:pPr marL="0" lvl="0" indent="449263" eaLnBrk="0" fontAlgn="base" hangingPunct="0">
              <a:spcBef>
                <a:spcPct val="0"/>
              </a:spcBef>
              <a:spcAft>
                <a:spcPct val="0"/>
              </a:spcAft>
              <a:buClrTx/>
              <a:buSzTx/>
              <a:buNone/>
            </a:pPr>
            <a:r>
              <a:rPr lang="tr-TR" dirty="0" smtClean="0">
                <a:latin typeface="Courier New" pitchFamily="49" charset="0"/>
                <a:ea typeface="Calibri" pitchFamily="34" charset="0"/>
                <a:cs typeface="Courier New" pitchFamily="49" charset="0"/>
              </a:rPr>
              <a:t>	</a:t>
            </a:r>
            <a:r>
              <a:rPr lang="tr-TR" sz="2200" b="1" dirty="0" smtClean="0">
                <a:latin typeface="Times New Roman" pitchFamily="18" charset="0"/>
                <a:ea typeface="Calibri" pitchFamily="34" charset="0"/>
                <a:cs typeface="Times New Roman" pitchFamily="18" charset="0"/>
              </a:rPr>
              <a:t>Örnek: </a:t>
            </a:r>
            <a:r>
              <a:rPr lang="tr-TR" sz="2200" dirty="0" smtClean="0">
                <a:solidFill>
                  <a:srgbClr val="0000FF"/>
                </a:solidFill>
                <a:latin typeface="Courier New" pitchFamily="49" charset="0"/>
                <a:ea typeface="Calibri" pitchFamily="34" charset="0"/>
                <a:cs typeface="Courier New" pitchFamily="49" charset="0"/>
              </a:rPr>
              <a:t>CREATE</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TABLE</a:t>
            </a:r>
            <a:r>
              <a:rPr lang="tr-TR" sz="2200" dirty="0" smtClean="0">
                <a:latin typeface="Courier New" pitchFamily="49" charset="0"/>
                <a:ea typeface="Calibri" pitchFamily="34" charset="0"/>
                <a:cs typeface="Courier New" pitchFamily="49" charset="0"/>
              </a:rPr>
              <a:t> </a:t>
            </a:r>
            <a:r>
              <a:rPr lang="tr-TR" sz="2200" dirty="0" err="1" smtClean="0">
                <a:latin typeface="Courier New" pitchFamily="49" charset="0"/>
                <a:ea typeface="Calibri" pitchFamily="34" charset="0"/>
                <a:cs typeface="Courier New" pitchFamily="49" charset="0"/>
              </a:rPr>
              <a:t>siparis</a:t>
            </a:r>
            <a:r>
              <a:rPr lang="tr-TR" sz="2200" dirty="0" smtClean="0">
                <a:solidFill>
                  <a:srgbClr val="808080"/>
                </a:solidFill>
                <a:latin typeface="Courier New" pitchFamily="49" charset="0"/>
                <a:ea typeface="Calibri" pitchFamily="34" charset="0"/>
                <a:cs typeface="Courier New" pitchFamily="49" charset="0"/>
              </a:rPr>
              <a:t>(</a:t>
            </a:r>
            <a:r>
              <a:rPr lang="tr-TR" sz="2200" dirty="0" err="1" smtClean="0">
                <a:latin typeface="Courier New" pitchFamily="49" charset="0"/>
                <a:ea typeface="Calibri" pitchFamily="34" charset="0"/>
                <a:cs typeface="Courier New" pitchFamily="49" charset="0"/>
              </a:rPr>
              <a:t>sip</a:t>
            </a:r>
            <a:r>
              <a:rPr lang="tr-TR" sz="2200" dirty="0" smtClean="0">
                <a:latin typeface="Courier New" pitchFamily="49" charset="0"/>
                <a:ea typeface="Calibri" pitchFamily="34" charset="0"/>
                <a:cs typeface="Courier New" pitchFamily="49" charset="0"/>
              </a:rPr>
              <a:t>_no </a:t>
            </a:r>
            <a:r>
              <a:rPr lang="tr-TR" sz="2200" dirty="0" smtClean="0">
                <a:solidFill>
                  <a:srgbClr val="0000FF"/>
                </a:solidFill>
                <a:latin typeface="Courier New" pitchFamily="49" charset="0"/>
                <a:ea typeface="Calibri" pitchFamily="34" charset="0"/>
                <a:cs typeface="Courier New" pitchFamily="49" charset="0"/>
              </a:rPr>
              <a:t>INT</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latin typeface="Courier New" pitchFamily="49" charset="0"/>
                <a:ea typeface="Calibri" pitchFamily="34" charset="0"/>
                <a:cs typeface="Courier New" pitchFamily="49" charset="0"/>
              </a:rPr>
              <a:t> </a:t>
            </a:r>
            <a:r>
              <a:rPr lang="tr-TR" sz="2200" dirty="0" err="1" smtClean="0">
                <a:latin typeface="Courier New" pitchFamily="49" charset="0"/>
                <a:ea typeface="Calibri" pitchFamily="34" charset="0"/>
                <a:cs typeface="Courier New" pitchFamily="49" charset="0"/>
              </a:rPr>
              <a:t>per</a:t>
            </a:r>
            <a:r>
              <a:rPr lang="tr-TR" sz="2200" dirty="0" smtClean="0">
                <a:latin typeface="Courier New" pitchFamily="49" charset="0"/>
                <a:ea typeface="Calibri" pitchFamily="34" charset="0"/>
                <a:cs typeface="Courier New" pitchFamily="49" charset="0"/>
              </a:rPr>
              <a:t>_no </a:t>
            </a:r>
            <a:r>
              <a:rPr lang="tr-TR" sz="2200" dirty="0" smtClean="0">
                <a:solidFill>
                  <a:srgbClr val="0000FF"/>
                </a:solidFill>
                <a:latin typeface="Courier New" pitchFamily="49" charset="0"/>
                <a:ea typeface="Calibri" pitchFamily="34" charset="0"/>
                <a:cs typeface="Courier New" pitchFamily="49" charset="0"/>
              </a:rPr>
              <a:t>INT</a:t>
            </a:r>
            <a:r>
              <a:rPr lang="tr-TR" sz="2200" dirty="0" smtClean="0">
                <a:solidFill>
                  <a:srgbClr val="808080"/>
                </a:solidFill>
                <a:latin typeface="Courier New" pitchFamily="49" charset="0"/>
                <a:ea typeface="Calibri" pitchFamily="34" charset="0"/>
                <a:cs typeface="Courier New" pitchFamily="49" charset="0"/>
              </a:rPr>
              <a:t>,</a:t>
            </a:r>
            <a:r>
              <a:rPr lang="tr-TR" sz="2200" dirty="0" err="1" smtClean="0">
                <a:latin typeface="Courier New" pitchFamily="49" charset="0"/>
                <a:ea typeface="Calibri" pitchFamily="34" charset="0"/>
                <a:cs typeface="Courier New" pitchFamily="49" charset="0"/>
              </a:rPr>
              <a:t>mus</a:t>
            </a:r>
            <a:r>
              <a:rPr lang="tr-TR" sz="2200" dirty="0" smtClean="0">
                <a:latin typeface="Courier New" pitchFamily="49" charset="0"/>
                <a:ea typeface="Calibri" pitchFamily="34" charset="0"/>
                <a:cs typeface="Courier New" pitchFamily="49" charset="0"/>
              </a:rPr>
              <a:t>_no </a:t>
            </a:r>
            <a:r>
              <a:rPr lang="tr-TR" sz="2200" dirty="0" smtClean="0">
                <a:solidFill>
                  <a:srgbClr val="0000FF"/>
                </a:solidFill>
                <a:latin typeface="Courier New" pitchFamily="49" charset="0"/>
                <a:ea typeface="Calibri" pitchFamily="34" charset="0"/>
                <a:cs typeface="Courier New" pitchFamily="49" charset="0"/>
              </a:rPr>
              <a:t>FOREIGN</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KEY</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REFERENCES</a:t>
            </a:r>
            <a:r>
              <a:rPr lang="tr-TR" sz="2200" dirty="0" smtClean="0">
                <a:latin typeface="Courier New" pitchFamily="49" charset="0"/>
                <a:ea typeface="Calibri" pitchFamily="34" charset="0"/>
                <a:cs typeface="Courier New" pitchFamily="49" charset="0"/>
              </a:rPr>
              <a:t> </a:t>
            </a:r>
            <a:r>
              <a:rPr lang="tr-TR" sz="2200" dirty="0" err="1" smtClean="0">
                <a:latin typeface="Courier New" pitchFamily="49" charset="0"/>
                <a:ea typeface="Calibri" pitchFamily="34" charset="0"/>
                <a:cs typeface="Courier New" pitchFamily="49" charset="0"/>
              </a:rPr>
              <a:t>musteri</a:t>
            </a:r>
            <a:r>
              <a:rPr lang="tr-TR" sz="2200" dirty="0" smtClean="0">
                <a:solidFill>
                  <a:srgbClr val="808080"/>
                </a:solidFill>
                <a:latin typeface="Courier New" pitchFamily="49" charset="0"/>
                <a:ea typeface="Calibri" pitchFamily="34" charset="0"/>
                <a:cs typeface="Courier New" pitchFamily="49" charset="0"/>
              </a:rPr>
              <a:t>(</a:t>
            </a:r>
            <a:r>
              <a:rPr lang="tr-TR" sz="2200" dirty="0" err="1" smtClean="0">
                <a:latin typeface="Courier New" pitchFamily="49" charset="0"/>
                <a:ea typeface="Calibri" pitchFamily="34" charset="0"/>
                <a:cs typeface="Courier New" pitchFamily="49" charset="0"/>
              </a:rPr>
              <a:t>mus</a:t>
            </a:r>
            <a:r>
              <a:rPr lang="tr-TR" sz="2200" dirty="0" smtClean="0">
                <a:latin typeface="Courier New" pitchFamily="49" charset="0"/>
                <a:ea typeface="Calibri" pitchFamily="34" charset="0"/>
                <a:cs typeface="Courier New" pitchFamily="49" charset="0"/>
              </a:rPr>
              <a:t>_kodu</a:t>
            </a:r>
            <a:r>
              <a:rPr lang="tr-TR" sz="2200" dirty="0" smtClean="0">
                <a:solidFill>
                  <a:srgbClr val="808080"/>
                </a:solidFill>
                <a:latin typeface="Courier New" pitchFamily="49" charset="0"/>
                <a:ea typeface="Calibri" pitchFamily="34" charset="0"/>
                <a:cs typeface="Courier New" pitchFamily="49" charset="0"/>
              </a:rPr>
              <a:t>),</a:t>
            </a:r>
            <a:r>
              <a:rPr lang="tr-TR" sz="2200" dirty="0" err="1" smtClean="0">
                <a:latin typeface="Courier New" pitchFamily="49" charset="0"/>
                <a:ea typeface="Calibri" pitchFamily="34" charset="0"/>
                <a:cs typeface="Courier New" pitchFamily="49" charset="0"/>
              </a:rPr>
              <a:t>sip</a:t>
            </a:r>
            <a:r>
              <a:rPr lang="tr-TR" sz="2200" dirty="0" smtClean="0">
                <a:latin typeface="Courier New" pitchFamily="49" charset="0"/>
                <a:ea typeface="Calibri" pitchFamily="34" charset="0"/>
                <a:cs typeface="Courier New" pitchFamily="49" charset="0"/>
              </a:rPr>
              <a:t>_</a:t>
            </a:r>
            <a:r>
              <a:rPr lang="tr-TR" sz="2200" dirty="0" err="1" smtClean="0">
                <a:latin typeface="Courier New" pitchFamily="49" charset="0"/>
                <a:ea typeface="Calibri" pitchFamily="34" charset="0"/>
                <a:cs typeface="Courier New" pitchFamily="49" charset="0"/>
              </a:rPr>
              <a:t>mik</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INT</a:t>
            </a:r>
            <a:r>
              <a:rPr lang="tr-TR" sz="2200" dirty="0" smtClean="0">
                <a:solidFill>
                  <a:srgbClr val="808080"/>
                </a:solidFill>
                <a:latin typeface="Courier New" pitchFamily="49" charset="0"/>
                <a:ea typeface="Calibri" pitchFamily="34" charset="0"/>
                <a:cs typeface="Courier New" pitchFamily="49" charset="0"/>
              </a:rPr>
              <a:t>);</a:t>
            </a:r>
            <a:endParaRPr lang="tr-TR" sz="2200" dirty="0" smtClean="0">
              <a:latin typeface="Courier New" pitchFamily="49" charset="0"/>
              <a:ea typeface="Calibri" pitchFamily="34" charset="0"/>
              <a:cs typeface="Courier New" pitchFamily="49" charset="0"/>
            </a:endParaRPr>
          </a:p>
          <a:p>
            <a:pPr marL="0" lvl="0" indent="449263" eaLnBrk="0" fontAlgn="base" hangingPunct="0">
              <a:spcBef>
                <a:spcPct val="0"/>
              </a:spcBef>
              <a:spcAft>
                <a:spcPct val="0"/>
              </a:spcAft>
              <a:buClrTx/>
              <a:buSzTx/>
              <a:buNone/>
            </a:pPr>
            <a:r>
              <a:rPr lang="tr-TR" sz="2200" dirty="0" smtClean="0">
                <a:latin typeface="Courier New" pitchFamily="49" charset="0"/>
                <a:ea typeface="Calibri" pitchFamily="34" charset="0"/>
                <a:cs typeface="Courier New" pitchFamily="49" charset="0"/>
              </a:rPr>
              <a:t>	</a:t>
            </a:r>
            <a:r>
              <a:rPr lang="tr-TR" sz="2200" b="1" dirty="0" smtClean="0">
                <a:latin typeface="Times New Roman" pitchFamily="18" charset="0"/>
                <a:ea typeface="Calibri" pitchFamily="34" charset="0"/>
                <a:cs typeface="Times New Roman" pitchFamily="18" charset="0"/>
              </a:rPr>
              <a:t>Örnek: </a:t>
            </a:r>
            <a:r>
              <a:rPr lang="tr-TR" sz="2200" dirty="0" smtClean="0">
                <a:solidFill>
                  <a:srgbClr val="0000FF"/>
                </a:solidFill>
                <a:latin typeface="Courier New" pitchFamily="49" charset="0"/>
                <a:ea typeface="Calibri" pitchFamily="34" charset="0"/>
                <a:cs typeface="Courier New" pitchFamily="49" charset="0"/>
              </a:rPr>
              <a:t>CREATE</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TABLE</a:t>
            </a:r>
            <a:r>
              <a:rPr lang="tr-TR" sz="2200" dirty="0" smtClean="0">
                <a:latin typeface="Courier New" pitchFamily="49" charset="0"/>
                <a:ea typeface="Calibri" pitchFamily="34" charset="0"/>
                <a:cs typeface="Courier New" pitchFamily="49" charset="0"/>
              </a:rPr>
              <a:t> notlar</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latin typeface="Courier New" pitchFamily="49" charset="0"/>
                <a:ea typeface="Calibri" pitchFamily="34" charset="0"/>
                <a:cs typeface="Courier New" pitchFamily="49" charset="0"/>
              </a:rPr>
              <a:t>numara </a:t>
            </a:r>
            <a:r>
              <a:rPr lang="tr-TR" sz="2200" dirty="0" smtClean="0">
                <a:solidFill>
                  <a:srgbClr val="0000FF"/>
                </a:solidFill>
                <a:latin typeface="Courier New" pitchFamily="49" charset="0"/>
                <a:ea typeface="Calibri" pitchFamily="34" charset="0"/>
                <a:cs typeface="Courier New" pitchFamily="49" charset="0"/>
              </a:rPr>
              <a:t>INT</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FOREIGN</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KEY</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REFERENCES</a:t>
            </a:r>
            <a:r>
              <a:rPr lang="tr-TR" sz="2200" dirty="0" smtClean="0">
                <a:latin typeface="Courier New" pitchFamily="49" charset="0"/>
                <a:ea typeface="Calibri" pitchFamily="34" charset="0"/>
                <a:cs typeface="Courier New" pitchFamily="49" charset="0"/>
              </a:rPr>
              <a:t> </a:t>
            </a:r>
            <a:r>
              <a:rPr lang="tr-TR" sz="2200" dirty="0" err="1" smtClean="0">
                <a:latin typeface="Courier New" pitchFamily="49" charset="0"/>
                <a:ea typeface="Calibri" pitchFamily="34" charset="0"/>
                <a:cs typeface="Courier New" pitchFamily="49" charset="0"/>
              </a:rPr>
              <a:t>ogrenci</a:t>
            </a:r>
            <a:r>
              <a:rPr lang="tr-TR" sz="2200" dirty="0" smtClean="0">
                <a:solidFill>
                  <a:srgbClr val="000000"/>
                </a:solidFill>
                <a:latin typeface="Courier New" pitchFamily="49" charset="0"/>
                <a:ea typeface="Calibri" pitchFamily="34" charset="0"/>
                <a:cs typeface="Courier New" pitchFamily="49" charset="0"/>
              </a:rPr>
              <a:t>(no</a:t>
            </a:r>
            <a:r>
              <a:rPr lang="tr-TR" sz="2200" dirty="0" smtClean="0">
                <a:solidFill>
                  <a:srgbClr val="808080"/>
                </a:solidFill>
                <a:latin typeface="Courier New" pitchFamily="49" charset="0"/>
                <a:ea typeface="Calibri" pitchFamily="34" charset="0"/>
                <a:cs typeface="Courier New" pitchFamily="49" charset="0"/>
              </a:rPr>
              <a:t>),</a:t>
            </a:r>
            <a:r>
              <a:rPr lang="tr-TR" sz="2200" dirty="0" err="1" smtClean="0">
                <a:latin typeface="Courier New" pitchFamily="49" charset="0"/>
                <a:ea typeface="Calibri" pitchFamily="34" charset="0"/>
                <a:cs typeface="Courier New" pitchFamily="49" charset="0"/>
              </a:rPr>
              <a:t>opkod</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INT</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FOREIGN</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KEY</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REFERENCES</a:t>
            </a:r>
            <a:r>
              <a:rPr lang="tr-TR" sz="2200" dirty="0" smtClean="0">
                <a:latin typeface="Courier New" pitchFamily="49" charset="0"/>
                <a:ea typeface="Calibri" pitchFamily="34" charset="0"/>
                <a:cs typeface="Courier New" pitchFamily="49" charset="0"/>
              </a:rPr>
              <a:t> dersler</a:t>
            </a:r>
            <a:r>
              <a:rPr lang="tr-TR" sz="2200" dirty="0" smtClean="0">
                <a:solidFill>
                  <a:srgbClr val="808080"/>
                </a:solidFill>
                <a:latin typeface="Courier New" pitchFamily="49" charset="0"/>
                <a:ea typeface="Calibri" pitchFamily="34" charset="0"/>
                <a:cs typeface="Courier New" pitchFamily="49" charset="0"/>
              </a:rPr>
              <a:t>(</a:t>
            </a:r>
            <a:r>
              <a:rPr lang="tr-TR" sz="2200" dirty="0" err="1" smtClean="0">
                <a:latin typeface="Courier New" pitchFamily="49" charset="0"/>
                <a:ea typeface="Calibri" pitchFamily="34" charset="0"/>
                <a:cs typeface="Courier New" pitchFamily="49" charset="0"/>
              </a:rPr>
              <a:t>opkod</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latin typeface="Arial" pitchFamily="34" charset="0"/>
                <a:cs typeface="Arial" pitchFamily="34" charset="0"/>
              </a:rPr>
              <a:t> </a:t>
            </a:r>
          </a:p>
          <a:p>
            <a:endParaRPr lang="tr-T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268760"/>
            <a:ext cx="8229600" cy="4857403"/>
          </a:xfrm>
        </p:spPr>
        <p:txBody>
          <a:bodyPr>
            <a:noAutofit/>
          </a:bodyPr>
          <a:lstStyle/>
          <a:p>
            <a:r>
              <a:rPr lang="tr-TR" sz="2800" dirty="0" smtClean="0"/>
              <a:t>İlişki(</a:t>
            </a:r>
            <a:r>
              <a:rPr lang="tr-TR" sz="2800" dirty="0" err="1" smtClean="0"/>
              <a:t>relationstip</a:t>
            </a:r>
            <a:r>
              <a:rPr lang="tr-TR" sz="2800" dirty="0" smtClean="0"/>
              <a:t>) </a:t>
            </a:r>
            <a:r>
              <a:rPr lang="tr-TR" sz="2800" dirty="0" err="1" smtClean="0"/>
              <a:t>database</a:t>
            </a:r>
            <a:r>
              <a:rPr lang="tr-TR" sz="2800" dirty="0" smtClean="0"/>
              <a:t> içindeki tablolar arasında bir bağlantı kurarak bir bütünlük sağlamaktadır. Bütünlük, aralarında ilişki olan iki tablonun artık veri işlemlerinde birbirlerini kontrol etmesini ve herhangi bir tabloya girilen değerlerin diğer tablodaki verilerle kontrol edilmesini sağlar. Örneğin müşteri tablosunda yer alamayan bir müşterinin sipariş tablosunda yer alması gibi.</a:t>
            </a:r>
          </a:p>
          <a:p>
            <a:endParaRPr lang="tr-TR" sz="2800" dirty="0" smtClean="0"/>
          </a:p>
          <a:p>
            <a:endParaRPr lang="tr-TR"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79512" y="274638"/>
            <a:ext cx="8507288" cy="1143000"/>
          </a:xfrm>
        </p:spPr>
        <p:txBody>
          <a:bodyPr>
            <a:normAutofit/>
          </a:bodyPr>
          <a:lstStyle/>
          <a:p>
            <a:pPr algn="ctr"/>
            <a:r>
              <a:rPr lang="x-none" sz="3600" b="1" smtClean="0">
                <a:latin typeface="Arial" pitchFamily="34" charset="0"/>
                <a:cs typeface="Arial" pitchFamily="34" charset="0"/>
              </a:rPr>
              <a:t>7.1 İNDEKS OLUŞTURMANIN AMACI</a:t>
            </a:r>
            <a:endParaRPr lang="tr-TR" sz="3600" dirty="0">
              <a:latin typeface="Arial" pitchFamily="34" charset="0"/>
              <a:cs typeface="Arial" pitchFamily="34" charset="0"/>
            </a:endParaRPr>
          </a:p>
        </p:txBody>
      </p:sp>
      <p:sp>
        <p:nvSpPr>
          <p:cNvPr id="3" name="2 İçerik Yer Tutucusu"/>
          <p:cNvSpPr>
            <a:spLocks noGrp="1"/>
          </p:cNvSpPr>
          <p:nvPr>
            <p:ph idx="1"/>
          </p:nvPr>
        </p:nvSpPr>
        <p:spPr>
          <a:xfrm>
            <a:off x="457200" y="1484784"/>
            <a:ext cx="8229600" cy="4641379"/>
          </a:xfrm>
        </p:spPr>
        <p:txBody>
          <a:bodyPr>
            <a:normAutofit/>
          </a:bodyPr>
          <a:lstStyle/>
          <a:p>
            <a:r>
              <a:rPr lang="tr-TR" sz="2400" dirty="0" smtClean="0">
                <a:latin typeface="Arial" pitchFamily="34" charset="0"/>
                <a:cs typeface="Arial" pitchFamily="34" charset="0"/>
              </a:rPr>
              <a:t>Bir </a:t>
            </a:r>
            <a:r>
              <a:rPr lang="tr-TR" sz="2400" dirty="0">
                <a:latin typeface="Arial" pitchFamily="34" charset="0"/>
                <a:cs typeface="Arial" pitchFamily="34" charset="0"/>
              </a:rPr>
              <a:t>indeks, veri tabanı ortamında bir tablo ya da </a:t>
            </a:r>
            <a:r>
              <a:rPr lang="tr-TR" sz="2400" dirty="0" err="1">
                <a:latin typeface="Arial" pitchFamily="34" charset="0"/>
                <a:cs typeface="Arial" pitchFamily="34" charset="0"/>
              </a:rPr>
              <a:t>view</a:t>
            </a:r>
            <a:r>
              <a:rPr lang="tr-TR" sz="2400" dirty="0">
                <a:latin typeface="Arial" pitchFamily="34" charset="0"/>
                <a:cs typeface="Arial" pitchFamily="34" charset="0"/>
              </a:rPr>
              <a:t> gibi bir nesnedir ve ilişkili olarak kullanıldığı tablo ya da </a:t>
            </a:r>
            <a:r>
              <a:rPr lang="tr-TR" sz="2400" dirty="0" err="1">
                <a:latin typeface="Arial" pitchFamily="34" charset="0"/>
                <a:cs typeface="Arial" pitchFamily="34" charset="0"/>
              </a:rPr>
              <a:t>view’deki</a:t>
            </a:r>
            <a:r>
              <a:rPr lang="tr-TR" sz="2400" dirty="0">
                <a:latin typeface="Arial" pitchFamily="34" charset="0"/>
                <a:cs typeface="Arial" pitchFamily="34" charset="0"/>
              </a:rPr>
              <a:t> satırların, indeksleme alanı (</a:t>
            </a:r>
            <a:r>
              <a:rPr lang="tr-TR" sz="2400" dirty="0" err="1">
                <a:latin typeface="Arial" pitchFamily="34" charset="0"/>
                <a:cs typeface="Arial" pitchFamily="34" charset="0"/>
              </a:rPr>
              <a:t>key</a:t>
            </a:r>
            <a:r>
              <a:rPr lang="tr-TR" sz="2400" dirty="0">
                <a:latin typeface="Arial" pitchFamily="34" charset="0"/>
                <a:cs typeface="Arial" pitchFamily="34" charset="0"/>
              </a:rPr>
              <a:t> </a:t>
            </a:r>
            <a:r>
              <a:rPr lang="tr-TR" sz="2400" dirty="0" err="1">
                <a:latin typeface="Arial" pitchFamily="34" charset="0"/>
                <a:cs typeface="Arial" pitchFamily="34" charset="0"/>
              </a:rPr>
              <a:t>field</a:t>
            </a:r>
            <a:r>
              <a:rPr lang="tr-TR" sz="2400" dirty="0">
                <a:latin typeface="Arial" pitchFamily="34" charset="0"/>
                <a:cs typeface="Arial" pitchFamily="34" charset="0"/>
              </a:rPr>
              <a:t>-anahtar alan) olarak kullanılan kolondaki verilere göre sıralanmasını sağlar.  İndeksler tablodaki verilere daha hızlı erişim sağlayan bir mekanizmadır. Bir indeks bir tablonun bir ya da daha çok alanı (kolonu) üzerinde oluşturabilir. İki tür indeks vardır.</a:t>
            </a:r>
          </a:p>
          <a:p>
            <a:endParaRPr lang="tr-TR"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536" y="836712"/>
            <a:ext cx="8424936" cy="5001419"/>
          </a:xfrm>
        </p:spPr>
        <p:txBody>
          <a:bodyPr>
            <a:noAutofit/>
          </a:bodyPr>
          <a:lstStyle/>
          <a:p>
            <a:r>
              <a:rPr lang="tr-TR" sz="2800" dirty="0" smtClean="0"/>
              <a:t>Tablolar arasında ilişki kurarken genellikle ana tablonun alan(</a:t>
            </a:r>
            <a:r>
              <a:rPr lang="tr-TR" sz="2800" dirty="0" err="1" smtClean="0"/>
              <a:t>primary</a:t>
            </a:r>
            <a:r>
              <a:rPr lang="tr-TR" sz="2800" dirty="0" smtClean="0"/>
              <a:t> </a:t>
            </a:r>
            <a:r>
              <a:rPr lang="tr-TR" sz="2800" dirty="0" err="1" smtClean="0"/>
              <a:t>key</a:t>
            </a:r>
            <a:r>
              <a:rPr lang="tr-TR" sz="2800" dirty="0" smtClean="0"/>
              <a:t>) ,diğer tablonun alanı(</a:t>
            </a:r>
            <a:r>
              <a:rPr lang="tr-TR" sz="2800" dirty="0" err="1" smtClean="0"/>
              <a:t>foreign</a:t>
            </a:r>
            <a:r>
              <a:rPr lang="tr-TR" sz="2800" dirty="0" smtClean="0"/>
              <a:t> </a:t>
            </a:r>
            <a:r>
              <a:rPr lang="tr-TR" sz="2800" dirty="0" err="1" smtClean="0"/>
              <a:t>key</a:t>
            </a:r>
            <a:r>
              <a:rPr lang="tr-TR" sz="2800" dirty="0" smtClean="0"/>
              <a:t>) ile bağlantı kurulmasını sağlanır. Bütünlük kuralı ile ilişkili tablolar arasında bütünlüğün korunması (ilişkili kayıtların ana tablodan silinmesini, alt tablolara ilgisiz kayıt yapılmamasını)sağlar. Aralarında ilişki bulunan iki tabloda; bir taraftaki tabloda yer alamayan bir kayda diğer tabloda veri girilmesi mümkün olmaz. Böylece arasındaki verilerin uyumluluğu korunmuş olur.</a:t>
            </a:r>
          </a:p>
          <a:p>
            <a:endParaRPr lang="tr-TR"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23528" y="260648"/>
            <a:ext cx="8229600" cy="432048"/>
          </a:xfrm>
        </p:spPr>
        <p:txBody>
          <a:bodyPr>
            <a:normAutofit lnSpcReduction="10000"/>
          </a:bodyPr>
          <a:lstStyle/>
          <a:p>
            <a:pPr algn="ctr">
              <a:buNone/>
            </a:pPr>
            <a:r>
              <a:rPr lang="tr-TR" sz="2400" dirty="0" err="1" smtClean="0"/>
              <a:t>Ogrenci</a:t>
            </a:r>
            <a:r>
              <a:rPr lang="tr-TR" sz="2400" dirty="0" smtClean="0"/>
              <a:t>(</a:t>
            </a:r>
            <a:r>
              <a:rPr lang="tr-TR" sz="2400" dirty="0" err="1" smtClean="0"/>
              <a:t>Primary</a:t>
            </a:r>
            <a:r>
              <a:rPr lang="tr-TR" sz="2400" dirty="0" smtClean="0"/>
              <a:t> </a:t>
            </a:r>
            <a:r>
              <a:rPr lang="tr-TR" sz="2400" dirty="0" err="1" smtClean="0"/>
              <a:t>Key</a:t>
            </a:r>
            <a:r>
              <a:rPr lang="tr-TR" sz="2400" dirty="0" smtClean="0"/>
              <a:t>)</a:t>
            </a:r>
          </a:p>
          <a:p>
            <a:endParaRPr lang="tr-TR" sz="2000" dirty="0"/>
          </a:p>
        </p:txBody>
      </p:sp>
      <p:pic>
        <p:nvPicPr>
          <p:cNvPr id="4" name="Picture 4"/>
          <p:cNvPicPr>
            <a:picLocks noChangeAspect="1" noChangeArrowheads="1"/>
          </p:cNvPicPr>
          <p:nvPr/>
        </p:nvPicPr>
        <p:blipFill>
          <a:blip r:embed="rId2" cstate="print"/>
          <a:srcRect/>
          <a:stretch>
            <a:fillRect/>
          </a:stretch>
        </p:blipFill>
        <p:spPr bwMode="auto">
          <a:xfrm>
            <a:off x="827584" y="764704"/>
            <a:ext cx="7488832" cy="5256783"/>
          </a:xfrm>
          <a:prstGeom prst="rect">
            <a:avLst/>
          </a:prstGeom>
          <a:ln>
            <a:solidFill>
              <a:schemeClr val="bg2">
                <a:lumMod val="75000"/>
              </a:schemeClr>
            </a:solidFill>
            <a:headEnd/>
            <a:tailEnd/>
          </a:ln>
        </p:spPr>
        <p:style>
          <a:lnRef idx="3">
            <a:schemeClr val="lt1"/>
          </a:lnRef>
          <a:fillRef idx="1">
            <a:schemeClr val="accent2"/>
          </a:fillRef>
          <a:effectRef idx="1">
            <a:schemeClr val="accent2"/>
          </a:effectRef>
          <a:fontRef idx="minor">
            <a:schemeClr val="lt1"/>
          </a:fontRef>
        </p:style>
      </p:pic>
      <p:sp>
        <p:nvSpPr>
          <p:cNvPr id="5" name="Text Box 5"/>
          <p:cNvSpPr txBox="1">
            <a:spLocks noChangeArrowheads="1"/>
          </p:cNvSpPr>
          <p:nvPr/>
        </p:nvSpPr>
        <p:spPr bwMode="auto">
          <a:xfrm>
            <a:off x="1259632" y="6165304"/>
            <a:ext cx="6671891" cy="400110"/>
          </a:xfrm>
          <a:prstGeom prst="rect">
            <a:avLst/>
          </a:prstGeom>
          <a:noFill/>
          <a:ln w="9525">
            <a:noFill/>
            <a:miter lim="800000"/>
            <a:headEnd/>
            <a:tailEnd/>
          </a:ln>
          <a:effectLst/>
        </p:spPr>
        <p:txBody>
          <a:bodyPr wrap="none">
            <a:spAutoFit/>
          </a:bodyPr>
          <a:lstStyle/>
          <a:p>
            <a:r>
              <a:rPr lang="tr-TR" sz="2000" b="1" dirty="0"/>
              <a:t>Şekil 7.1:</a:t>
            </a:r>
            <a:r>
              <a:rPr lang="tr-TR" sz="2000" dirty="0"/>
              <a:t> </a:t>
            </a:r>
            <a:r>
              <a:rPr lang="tr-TR" sz="2000" dirty="0" err="1"/>
              <a:t>Primary</a:t>
            </a:r>
            <a:r>
              <a:rPr lang="tr-TR" sz="2000" dirty="0"/>
              <a:t> </a:t>
            </a:r>
            <a:r>
              <a:rPr lang="tr-TR" sz="2000" dirty="0" err="1"/>
              <a:t>Key</a:t>
            </a:r>
            <a:r>
              <a:rPr lang="tr-TR" sz="2000" dirty="0"/>
              <a:t> ve </a:t>
            </a:r>
            <a:r>
              <a:rPr lang="tr-TR" sz="2000" dirty="0" err="1"/>
              <a:t>Foreign</a:t>
            </a:r>
            <a:r>
              <a:rPr lang="tr-TR" sz="2000" dirty="0"/>
              <a:t> </a:t>
            </a:r>
            <a:r>
              <a:rPr lang="tr-TR" sz="2000" dirty="0" err="1"/>
              <a:t>Key’in</a:t>
            </a:r>
            <a:r>
              <a:rPr lang="tr-TR" sz="2000" dirty="0"/>
              <a:t> Tablolardaki İlişkileri</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79512" y="620688"/>
            <a:ext cx="8640960" cy="792088"/>
          </a:xfrm>
        </p:spPr>
        <p:txBody>
          <a:bodyPr>
            <a:noAutofit/>
          </a:bodyPr>
          <a:lstStyle/>
          <a:p>
            <a:r>
              <a:rPr lang="x-none" sz="3600" b="1" smtClean="0"/>
              <a:t>7.</a:t>
            </a:r>
            <a:r>
              <a:rPr lang="tr-TR" sz="3600" b="1" dirty="0" smtClean="0"/>
              <a:t>8 </a:t>
            </a:r>
            <a:r>
              <a:rPr lang="x-none" sz="3600" b="1" smtClean="0"/>
              <a:t>İLİŞKİSEL BÜTÜNLÜK KURALLARI</a:t>
            </a:r>
            <a:r>
              <a:rPr lang="tr-TR" sz="3600" b="1" i="1" dirty="0" smtClean="0"/>
              <a:t/>
            </a:r>
            <a:br>
              <a:rPr lang="tr-TR" sz="3600" b="1" i="1" dirty="0" smtClean="0"/>
            </a:br>
            <a:endParaRPr lang="tr-TR" sz="3600" dirty="0"/>
          </a:p>
        </p:txBody>
      </p:sp>
      <p:sp>
        <p:nvSpPr>
          <p:cNvPr id="3" name="2 İçerik Yer Tutucusu"/>
          <p:cNvSpPr>
            <a:spLocks noGrp="1"/>
          </p:cNvSpPr>
          <p:nvPr>
            <p:ph idx="1"/>
          </p:nvPr>
        </p:nvSpPr>
        <p:spPr>
          <a:xfrm>
            <a:off x="457200" y="1484784"/>
            <a:ext cx="8229600" cy="4641379"/>
          </a:xfrm>
        </p:spPr>
        <p:txBody>
          <a:bodyPr>
            <a:normAutofit/>
          </a:bodyPr>
          <a:lstStyle/>
          <a:p>
            <a:pPr lvl="0"/>
            <a:r>
              <a:rPr lang="tr-TR" sz="2400" dirty="0" smtClean="0"/>
              <a:t>Ana tablonun alanının tek (</a:t>
            </a:r>
            <a:r>
              <a:rPr lang="tr-TR" sz="2400" dirty="0" err="1" smtClean="0"/>
              <a:t>Primary</a:t>
            </a:r>
            <a:r>
              <a:rPr lang="tr-TR" sz="2400" dirty="0" smtClean="0"/>
              <a:t> </a:t>
            </a:r>
            <a:r>
              <a:rPr lang="tr-TR" sz="2400" dirty="0" err="1" smtClean="0"/>
              <a:t>Key</a:t>
            </a:r>
            <a:r>
              <a:rPr lang="tr-TR" sz="2400" dirty="0" smtClean="0"/>
              <a:t> veya </a:t>
            </a:r>
            <a:r>
              <a:rPr lang="tr-TR" sz="2400" dirty="0" err="1" smtClean="0"/>
              <a:t>Unique</a:t>
            </a:r>
            <a:r>
              <a:rPr lang="tr-TR" sz="2400" dirty="0" smtClean="0"/>
              <a:t>) olmalı ve boş olmamalı.</a:t>
            </a:r>
          </a:p>
          <a:p>
            <a:pPr lvl="0"/>
            <a:r>
              <a:rPr lang="tr-TR" sz="2400" dirty="0" smtClean="0"/>
              <a:t>Ana tabloda bir satır yoksa ilişkili alt tablolarda hiçbir satır olmaz.</a:t>
            </a:r>
          </a:p>
          <a:p>
            <a:pPr lvl="0"/>
            <a:r>
              <a:rPr lang="tr-TR" sz="2400" dirty="0" smtClean="0"/>
              <a:t>Alt tablolara sahip olan bir ana tablodan bir satırın silinmesi ya da değiştirilmesi durumunda alt tablolara bakılır. Eğer alt tabloda ilişkili kayıtlar varsa ana tablodaki satırların silinmesine veya değiştirilmesine izin verilmez. </a:t>
            </a:r>
          </a:p>
          <a:p>
            <a:pPr lvl="0"/>
            <a:r>
              <a:rPr lang="tr-TR" sz="2400" dirty="0" smtClean="0"/>
              <a:t>Alt tablolara girilen bilginin ana tabloya bağlı kontrol edilerek farklı bir bilginin girilmesine izin verilmez. Diğer deyişle olmayan bir mala ya da veriye değer girilemez.</a:t>
            </a:r>
          </a:p>
          <a:p>
            <a:endParaRPr lang="tr-TR"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79512" y="620688"/>
            <a:ext cx="8507288" cy="778098"/>
          </a:xfrm>
        </p:spPr>
        <p:txBody>
          <a:bodyPr>
            <a:noAutofit/>
          </a:bodyPr>
          <a:lstStyle/>
          <a:p>
            <a:r>
              <a:rPr lang="x-none" sz="3600" b="1" smtClean="0"/>
              <a:t>7.</a:t>
            </a:r>
            <a:r>
              <a:rPr lang="tr-TR" sz="3600" b="1" dirty="0" smtClean="0"/>
              <a:t>8</a:t>
            </a:r>
            <a:r>
              <a:rPr lang="x-none" sz="3600" b="1" smtClean="0"/>
              <a:t>.1 İlişki Kurmada Olası Hatalar</a:t>
            </a:r>
            <a:r>
              <a:rPr lang="tr-TR" sz="3600" b="1" dirty="0" smtClean="0"/>
              <a:t/>
            </a:r>
            <a:br>
              <a:rPr lang="tr-TR" sz="3600" b="1" dirty="0" smtClean="0"/>
            </a:br>
            <a:endParaRPr lang="tr-TR" sz="3600" dirty="0"/>
          </a:p>
        </p:txBody>
      </p:sp>
      <p:sp>
        <p:nvSpPr>
          <p:cNvPr id="3" name="2 İçerik Yer Tutucusu"/>
          <p:cNvSpPr>
            <a:spLocks noGrp="1"/>
          </p:cNvSpPr>
          <p:nvPr>
            <p:ph idx="1"/>
          </p:nvPr>
        </p:nvSpPr>
        <p:spPr>
          <a:xfrm>
            <a:off x="457200" y="1340768"/>
            <a:ext cx="8229600" cy="4785395"/>
          </a:xfrm>
        </p:spPr>
        <p:txBody>
          <a:bodyPr>
            <a:normAutofit/>
          </a:bodyPr>
          <a:lstStyle/>
          <a:p>
            <a:r>
              <a:rPr lang="tr-TR" sz="2800" dirty="0" smtClean="0"/>
              <a:t>İki tablo arasında ilişki kurulmasını engelleyen olası durumlar vardır. Bu durumlardan sık karşılaşılanları şunlardır: </a:t>
            </a:r>
          </a:p>
          <a:p>
            <a:endParaRPr lang="tr-TR" sz="1800" dirty="0" smtClean="0"/>
          </a:p>
          <a:p>
            <a:pPr marL="514350" lvl="0" indent="-514350">
              <a:buFont typeface="+mj-lt"/>
              <a:buAutoNum type="arabicPeriod"/>
            </a:pPr>
            <a:r>
              <a:rPr lang="tr-TR" sz="2800" dirty="0" smtClean="0"/>
              <a:t>Bir taraftaki tabloda anahtar alanın olmaması(</a:t>
            </a:r>
            <a:r>
              <a:rPr lang="tr-TR" sz="2800" dirty="0" err="1" smtClean="0"/>
              <a:t>Primary</a:t>
            </a:r>
            <a:r>
              <a:rPr lang="tr-TR" sz="2800" dirty="0" smtClean="0"/>
              <a:t> </a:t>
            </a:r>
            <a:r>
              <a:rPr lang="tr-TR" sz="2800" dirty="0" err="1" smtClean="0"/>
              <a:t>Key</a:t>
            </a:r>
            <a:r>
              <a:rPr lang="tr-TR" sz="2800" dirty="0" smtClean="0"/>
              <a:t> ve </a:t>
            </a:r>
            <a:r>
              <a:rPr lang="tr-TR" sz="2800" dirty="0" err="1" smtClean="0"/>
              <a:t>Unique</a:t>
            </a:r>
            <a:r>
              <a:rPr lang="tr-TR" sz="2800" dirty="0" smtClean="0"/>
              <a:t>).</a:t>
            </a:r>
          </a:p>
          <a:p>
            <a:pPr marL="514350" lvl="0" indent="-514350">
              <a:buFont typeface="+mj-lt"/>
              <a:buAutoNum type="arabicPeriod"/>
            </a:pPr>
            <a:r>
              <a:rPr lang="tr-TR" sz="2800" dirty="0" smtClean="0"/>
              <a:t>Bu alanlara </a:t>
            </a:r>
            <a:r>
              <a:rPr lang="tr-TR" sz="2800" dirty="0" err="1" smtClean="0"/>
              <a:t>null</a:t>
            </a:r>
            <a:r>
              <a:rPr lang="tr-TR" sz="2800" dirty="0" smtClean="0"/>
              <a:t> değer girilmesi.</a:t>
            </a:r>
          </a:p>
          <a:p>
            <a:pPr marL="514350" lvl="0" indent="-514350">
              <a:buFont typeface="+mj-lt"/>
              <a:buAutoNum type="arabicPeriod"/>
            </a:pPr>
            <a:r>
              <a:rPr lang="tr-TR" sz="2800" dirty="0" smtClean="0"/>
              <a:t>İlişki kurulacak alanların aynı tipte olmaması.</a:t>
            </a:r>
          </a:p>
          <a:p>
            <a:pPr marL="514350" lvl="0" indent="-514350">
              <a:buFont typeface="+mj-lt"/>
              <a:buAutoNum type="arabicPeriod"/>
            </a:pPr>
            <a:r>
              <a:rPr lang="tr-TR" sz="2800" dirty="0" smtClean="0"/>
              <a:t>İlişki kurulacak alanlarda tutarsız bilgilerin mevcut olması.</a:t>
            </a:r>
          </a:p>
          <a:p>
            <a:endParaRPr lang="tr-TR"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188640"/>
            <a:ext cx="8229600" cy="1143000"/>
          </a:xfrm>
        </p:spPr>
        <p:txBody>
          <a:bodyPr>
            <a:normAutofit/>
          </a:bodyPr>
          <a:lstStyle/>
          <a:p>
            <a:r>
              <a:rPr lang="tr-TR" sz="3600" b="1" dirty="0" smtClean="0"/>
              <a:t>7.9. CHECK</a:t>
            </a:r>
            <a:endParaRPr lang="tr-TR" sz="3600" dirty="0"/>
          </a:p>
        </p:txBody>
      </p:sp>
      <p:sp>
        <p:nvSpPr>
          <p:cNvPr id="3" name="2 İçerik Yer Tutucusu"/>
          <p:cNvSpPr>
            <a:spLocks noGrp="1"/>
          </p:cNvSpPr>
          <p:nvPr>
            <p:ph idx="1"/>
          </p:nvPr>
        </p:nvSpPr>
        <p:spPr>
          <a:xfrm>
            <a:off x="457200" y="1268760"/>
            <a:ext cx="8229600" cy="4857403"/>
          </a:xfrm>
        </p:spPr>
        <p:txBody>
          <a:bodyPr>
            <a:normAutofit/>
          </a:bodyPr>
          <a:lstStyle/>
          <a:p>
            <a:r>
              <a:rPr lang="tr-TR" sz="2800" dirty="0" smtClean="0"/>
              <a:t>Kolon ya da kolonlara girilecek değerleri sınıflandırmaya yarayan bir kısıtlamadır. Bir kolonda birden fazla </a:t>
            </a:r>
            <a:r>
              <a:rPr lang="tr-TR" sz="2800" dirty="0" err="1" smtClean="0"/>
              <a:t>check</a:t>
            </a:r>
            <a:r>
              <a:rPr lang="tr-TR" sz="2800" dirty="0" smtClean="0"/>
              <a:t> kısıtlaması olabilir. Bir </a:t>
            </a:r>
            <a:r>
              <a:rPr lang="tr-TR" sz="2800" dirty="0" err="1" smtClean="0"/>
              <a:t>check</a:t>
            </a:r>
            <a:r>
              <a:rPr lang="tr-TR" sz="2800" dirty="0" smtClean="0"/>
              <a:t> kısıtlaması kolon düzeyinde ya da tablo düzeyinde olabilir. Kolon deyindeki </a:t>
            </a:r>
            <a:r>
              <a:rPr lang="tr-TR" sz="2800" dirty="0" err="1" smtClean="0"/>
              <a:t>check</a:t>
            </a:r>
            <a:r>
              <a:rPr lang="tr-TR" sz="2800" dirty="0" smtClean="0"/>
              <a:t> kısıtlaması sadece o kolonu ilgilendirirken, tablo düzeyindeki </a:t>
            </a:r>
            <a:r>
              <a:rPr lang="tr-TR" sz="2800" dirty="0" err="1" smtClean="0"/>
              <a:t>check</a:t>
            </a:r>
            <a:r>
              <a:rPr lang="tr-TR" sz="2800" dirty="0" smtClean="0"/>
              <a:t> kısıtlaması aynı tablodaki diğer kolonları da kapsar. </a:t>
            </a:r>
          </a:p>
          <a:p>
            <a:endParaRPr lang="tr-TR"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536" y="332656"/>
            <a:ext cx="8352928" cy="6048672"/>
          </a:xfrm>
          <a:ln w="57150"/>
        </p:spPr>
        <p:style>
          <a:lnRef idx="2">
            <a:schemeClr val="accent2"/>
          </a:lnRef>
          <a:fillRef idx="1">
            <a:schemeClr val="lt1"/>
          </a:fillRef>
          <a:effectRef idx="0">
            <a:schemeClr val="accent2"/>
          </a:effectRef>
          <a:fontRef idx="minor">
            <a:schemeClr val="dk1"/>
          </a:fontRef>
        </p:style>
        <p:txBody>
          <a:bodyPr>
            <a:noAutofit/>
          </a:bodyPr>
          <a:lstStyle/>
          <a:p>
            <a:pPr marL="0" lvl="0" indent="0" fontAlgn="base">
              <a:spcBef>
                <a:spcPct val="0"/>
              </a:spcBef>
              <a:spcAft>
                <a:spcPct val="0"/>
              </a:spcAft>
              <a:buClrTx/>
              <a:buSzTx/>
              <a:buNone/>
            </a:pPr>
            <a:r>
              <a:rPr lang="tr-TR" sz="2400"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a:t>
            </a:r>
            <a:r>
              <a:rPr lang="tr-TR" sz="2400"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 </a:t>
            </a: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TABLE</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siparis</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sip</a:t>
            </a:r>
            <a:r>
              <a:rPr lang="tr-TR" sz="2400" dirty="0" smtClean="0">
                <a:latin typeface="Courier New" pitchFamily="49" charset="0"/>
                <a:ea typeface="Calibri" pitchFamily="34" charset="0"/>
                <a:cs typeface="Courier New" pitchFamily="49" charset="0"/>
              </a:rPr>
              <a:t>_no </a:t>
            </a:r>
            <a:r>
              <a:rPr lang="tr-TR" sz="2400" dirty="0" smtClean="0">
                <a:solidFill>
                  <a:srgbClr val="0000FF"/>
                </a:solidFill>
                <a:latin typeface="Courier New" pitchFamily="49" charset="0"/>
                <a:ea typeface="Calibri" pitchFamily="34" charset="0"/>
                <a:cs typeface="Courier New" pitchFamily="49" charset="0"/>
              </a:rPr>
              <a:t>INT</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per</a:t>
            </a:r>
            <a:r>
              <a:rPr lang="tr-TR" sz="2400" dirty="0" smtClean="0">
                <a:latin typeface="Courier New" pitchFamily="49" charset="0"/>
                <a:ea typeface="Calibri" pitchFamily="34" charset="0"/>
                <a:cs typeface="Courier New" pitchFamily="49" charset="0"/>
              </a:rPr>
              <a:t>_no </a:t>
            </a:r>
            <a:r>
              <a:rPr lang="tr-TR" sz="2400" dirty="0" smtClean="0">
                <a:solidFill>
                  <a:srgbClr val="0000FF"/>
                </a:solidFill>
                <a:latin typeface="Courier New" pitchFamily="49" charset="0"/>
                <a:ea typeface="Calibri" pitchFamily="34" charset="0"/>
                <a:cs typeface="Courier New" pitchFamily="49" charset="0"/>
              </a:rPr>
              <a:t>INT</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mus</a:t>
            </a:r>
            <a:r>
              <a:rPr lang="tr-TR" sz="2400" dirty="0" smtClean="0">
                <a:latin typeface="Courier New" pitchFamily="49" charset="0"/>
                <a:ea typeface="Calibri" pitchFamily="34" charset="0"/>
                <a:cs typeface="Courier New" pitchFamily="49" charset="0"/>
              </a:rPr>
              <a:t>_no </a:t>
            </a:r>
            <a:r>
              <a:rPr lang="tr-TR" sz="2400" dirty="0" smtClean="0">
                <a:solidFill>
                  <a:srgbClr val="0000FF"/>
                </a:solidFill>
                <a:latin typeface="Courier New" pitchFamily="49" charset="0"/>
                <a:ea typeface="Calibri" pitchFamily="34" charset="0"/>
                <a:cs typeface="Courier New" pitchFamily="49" charset="0"/>
              </a:rPr>
              <a:t>FOREIGN</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KEY</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REFERENCES</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musteri</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mus</a:t>
            </a:r>
            <a:r>
              <a:rPr lang="tr-TR" sz="2400" dirty="0" smtClean="0">
                <a:latin typeface="Courier New" pitchFamily="49" charset="0"/>
                <a:ea typeface="Calibri" pitchFamily="34" charset="0"/>
                <a:cs typeface="Courier New" pitchFamily="49" charset="0"/>
              </a:rPr>
              <a:t>_kodu</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sip</a:t>
            </a:r>
            <a:r>
              <a:rPr lang="tr-TR" sz="2400" dirty="0" smtClean="0">
                <a:latin typeface="Courier New" pitchFamily="49" charset="0"/>
                <a:ea typeface="Calibri" pitchFamily="34" charset="0"/>
                <a:cs typeface="Courier New" pitchFamily="49" charset="0"/>
              </a:rPr>
              <a:t>_</a:t>
            </a:r>
            <a:r>
              <a:rPr lang="tr-TR" sz="2400" dirty="0" err="1" smtClean="0">
                <a:latin typeface="Courier New" pitchFamily="49" charset="0"/>
                <a:ea typeface="Calibri" pitchFamily="34" charset="0"/>
                <a:cs typeface="Courier New" pitchFamily="49" charset="0"/>
              </a:rPr>
              <a:t>mik</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INT</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CHECK</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sip</a:t>
            </a:r>
            <a:r>
              <a:rPr lang="tr-TR" sz="2400" dirty="0" smtClean="0">
                <a:latin typeface="Courier New" pitchFamily="49" charset="0"/>
                <a:ea typeface="Calibri" pitchFamily="34" charset="0"/>
                <a:cs typeface="Courier New" pitchFamily="49" charset="0"/>
              </a:rPr>
              <a:t>_</a:t>
            </a:r>
            <a:r>
              <a:rPr lang="tr-TR" sz="2400" dirty="0" err="1" smtClean="0">
                <a:latin typeface="Courier New" pitchFamily="49" charset="0"/>
                <a:ea typeface="Calibri" pitchFamily="34" charset="0"/>
                <a:cs typeface="Courier New" pitchFamily="49" charset="0"/>
              </a:rPr>
              <a:t>mik</a:t>
            </a:r>
            <a:r>
              <a:rPr lang="tr-TR" sz="2400" dirty="0" smtClean="0">
                <a:solidFill>
                  <a:srgbClr val="808080"/>
                </a:solidFill>
                <a:latin typeface="Courier New" pitchFamily="49" charset="0"/>
                <a:ea typeface="Calibri" pitchFamily="34" charset="0"/>
                <a:cs typeface="Courier New" pitchFamily="49" charset="0"/>
              </a:rPr>
              <a:t>&gt;</a:t>
            </a:r>
            <a:r>
              <a:rPr lang="tr-TR" sz="2400" dirty="0" smtClean="0">
                <a:latin typeface="Courier New" pitchFamily="49" charset="0"/>
                <a:ea typeface="Calibri" pitchFamily="34" charset="0"/>
                <a:cs typeface="Courier New" pitchFamily="49" charset="0"/>
              </a:rPr>
              <a:t>10</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a:t>
            </a:r>
            <a:endParaRPr lang="tr-TR" sz="24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400"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a:t>
            </a:r>
            <a:r>
              <a:rPr lang="tr-TR" sz="2400"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 </a:t>
            </a: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TABLE</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siparis</a:t>
            </a:r>
            <a:r>
              <a:rPr lang="tr-TR" sz="2400" dirty="0" smtClean="0">
                <a:solidFill>
                  <a:srgbClr val="0000FF"/>
                </a:solidFill>
                <a:latin typeface="Courier New" pitchFamily="49" charset="0"/>
                <a:ea typeface="Calibri" pitchFamily="34" charset="0"/>
                <a:cs typeface="Courier New" pitchFamily="49" charset="0"/>
              </a:rPr>
              <a:t> </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sip</a:t>
            </a:r>
            <a:r>
              <a:rPr lang="tr-TR" sz="2400" dirty="0" smtClean="0">
                <a:latin typeface="Courier New" pitchFamily="49" charset="0"/>
                <a:ea typeface="Calibri" pitchFamily="34" charset="0"/>
                <a:cs typeface="Courier New" pitchFamily="49" charset="0"/>
              </a:rPr>
              <a:t>_no </a:t>
            </a:r>
            <a:r>
              <a:rPr lang="tr-TR" sz="2400" dirty="0" smtClean="0">
                <a:solidFill>
                  <a:srgbClr val="0000FF"/>
                </a:solidFill>
                <a:latin typeface="Courier New" pitchFamily="49" charset="0"/>
                <a:ea typeface="Calibri" pitchFamily="34" charset="0"/>
                <a:cs typeface="Courier New" pitchFamily="49" charset="0"/>
              </a:rPr>
              <a:t>INT</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per</a:t>
            </a:r>
            <a:r>
              <a:rPr lang="tr-TR" sz="2400" dirty="0" smtClean="0">
                <a:latin typeface="Courier New" pitchFamily="49" charset="0"/>
                <a:ea typeface="Calibri" pitchFamily="34" charset="0"/>
                <a:cs typeface="Courier New" pitchFamily="49" charset="0"/>
              </a:rPr>
              <a:t>_no </a:t>
            </a:r>
            <a:r>
              <a:rPr lang="tr-TR" sz="2400" dirty="0" smtClean="0">
                <a:solidFill>
                  <a:srgbClr val="0000FF"/>
                </a:solidFill>
                <a:latin typeface="Courier New" pitchFamily="49" charset="0"/>
                <a:ea typeface="Calibri" pitchFamily="34" charset="0"/>
                <a:cs typeface="Courier New" pitchFamily="49" charset="0"/>
              </a:rPr>
              <a:t>INT</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mus</a:t>
            </a:r>
            <a:r>
              <a:rPr lang="tr-TR" sz="2400" dirty="0" smtClean="0">
                <a:latin typeface="Courier New" pitchFamily="49" charset="0"/>
                <a:ea typeface="Calibri" pitchFamily="34" charset="0"/>
                <a:cs typeface="Courier New" pitchFamily="49" charset="0"/>
              </a:rPr>
              <a:t>_no </a:t>
            </a:r>
            <a:r>
              <a:rPr lang="tr-TR" sz="2400" dirty="0" smtClean="0">
                <a:solidFill>
                  <a:srgbClr val="0000FF"/>
                </a:solidFill>
                <a:latin typeface="Courier New" pitchFamily="49" charset="0"/>
                <a:ea typeface="Calibri" pitchFamily="34" charset="0"/>
                <a:cs typeface="Courier New" pitchFamily="49" charset="0"/>
              </a:rPr>
              <a:t>FOREIGN</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KEY</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REFERENCES</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musteri</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mus</a:t>
            </a:r>
            <a:r>
              <a:rPr lang="tr-TR" sz="2400" dirty="0" smtClean="0">
                <a:latin typeface="Courier New" pitchFamily="49" charset="0"/>
                <a:ea typeface="Calibri" pitchFamily="34" charset="0"/>
                <a:cs typeface="Courier New" pitchFamily="49" charset="0"/>
              </a:rPr>
              <a:t>_kodu</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sip</a:t>
            </a:r>
            <a:r>
              <a:rPr lang="tr-TR" sz="2400" dirty="0" smtClean="0">
                <a:latin typeface="Courier New" pitchFamily="49" charset="0"/>
                <a:ea typeface="Calibri" pitchFamily="34" charset="0"/>
                <a:cs typeface="Courier New" pitchFamily="49" charset="0"/>
              </a:rPr>
              <a:t>_</a:t>
            </a:r>
            <a:r>
              <a:rPr lang="tr-TR" sz="2400" dirty="0" err="1" smtClean="0">
                <a:latin typeface="Courier New" pitchFamily="49" charset="0"/>
                <a:ea typeface="Calibri" pitchFamily="34" charset="0"/>
                <a:cs typeface="Courier New" pitchFamily="49" charset="0"/>
              </a:rPr>
              <a:t>mik</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INT</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solidFill>
                  <a:srgbClr val="0000FF"/>
                </a:solidFill>
                <a:latin typeface="Courier New" pitchFamily="49" charset="0"/>
                <a:ea typeface="Calibri" pitchFamily="34" charset="0"/>
                <a:cs typeface="Courier New" pitchFamily="49" charset="0"/>
              </a:rPr>
              <a:t>CHECK</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mus</a:t>
            </a:r>
            <a:r>
              <a:rPr lang="tr-TR" sz="2400" dirty="0" smtClean="0">
                <a:latin typeface="Courier New" pitchFamily="49" charset="0"/>
                <a:ea typeface="Calibri" pitchFamily="34" charset="0"/>
                <a:cs typeface="Courier New" pitchFamily="49" charset="0"/>
              </a:rPr>
              <a:t>_no </a:t>
            </a:r>
            <a:r>
              <a:rPr lang="tr-TR" sz="2400" dirty="0" smtClean="0">
                <a:solidFill>
                  <a:srgbClr val="808080"/>
                </a:solidFill>
                <a:latin typeface="Courier New" pitchFamily="49" charset="0"/>
                <a:ea typeface="Calibri" pitchFamily="34" charset="0"/>
                <a:cs typeface="Courier New" pitchFamily="49" charset="0"/>
              </a:rPr>
              <a:t>IN(</a:t>
            </a:r>
            <a:r>
              <a:rPr lang="tr-TR" sz="2400" dirty="0" smtClean="0">
                <a:latin typeface="Courier New" pitchFamily="49" charset="0"/>
                <a:ea typeface="Calibri" pitchFamily="34" charset="0"/>
                <a:cs typeface="Courier New" pitchFamily="49" charset="0"/>
              </a:rPr>
              <a:t>10</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20</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30</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37</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45</a:t>
            </a:r>
            <a:r>
              <a:rPr lang="tr-TR" sz="2400" dirty="0" smtClean="0">
                <a:solidFill>
                  <a:srgbClr val="808080"/>
                </a:solidFill>
                <a:latin typeface="Courier New" pitchFamily="49" charset="0"/>
                <a:ea typeface="Calibri" pitchFamily="34" charset="0"/>
                <a:cs typeface="Courier New" pitchFamily="49" charset="0"/>
              </a:rPr>
              <a:t>)));</a:t>
            </a:r>
            <a:endParaRPr lang="tr-TR" sz="24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400"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a:t>
            </a:r>
            <a:r>
              <a:rPr lang="tr-TR" sz="2400"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 </a:t>
            </a: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TABLE</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siparis</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sip</a:t>
            </a:r>
            <a:r>
              <a:rPr lang="tr-TR" sz="2400" dirty="0" smtClean="0">
                <a:latin typeface="Courier New" pitchFamily="49" charset="0"/>
                <a:ea typeface="Calibri" pitchFamily="34" charset="0"/>
                <a:cs typeface="Courier New" pitchFamily="49" charset="0"/>
              </a:rPr>
              <a:t>_no </a:t>
            </a:r>
            <a:r>
              <a:rPr lang="tr-TR" sz="2400" dirty="0" smtClean="0">
                <a:solidFill>
                  <a:srgbClr val="0000FF"/>
                </a:solidFill>
                <a:latin typeface="Courier New" pitchFamily="49" charset="0"/>
                <a:ea typeface="Calibri" pitchFamily="34" charset="0"/>
                <a:cs typeface="Courier New" pitchFamily="49" charset="0"/>
              </a:rPr>
              <a:t>INT</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per</a:t>
            </a:r>
            <a:r>
              <a:rPr lang="tr-TR" sz="2400" dirty="0" smtClean="0">
                <a:latin typeface="Courier New" pitchFamily="49" charset="0"/>
                <a:ea typeface="Calibri" pitchFamily="34" charset="0"/>
                <a:cs typeface="Courier New" pitchFamily="49" charset="0"/>
              </a:rPr>
              <a:t>_no </a:t>
            </a:r>
            <a:r>
              <a:rPr lang="tr-TR" sz="2400" dirty="0" smtClean="0">
                <a:solidFill>
                  <a:srgbClr val="0000FF"/>
                </a:solidFill>
                <a:latin typeface="Courier New" pitchFamily="49" charset="0"/>
                <a:ea typeface="Calibri" pitchFamily="34" charset="0"/>
                <a:cs typeface="Courier New" pitchFamily="49" charset="0"/>
              </a:rPr>
              <a:t>INT</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mus</a:t>
            </a:r>
            <a:r>
              <a:rPr lang="tr-TR" sz="2400" dirty="0" smtClean="0">
                <a:latin typeface="Courier New" pitchFamily="49" charset="0"/>
                <a:ea typeface="Calibri" pitchFamily="34" charset="0"/>
                <a:cs typeface="Courier New" pitchFamily="49" charset="0"/>
              </a:rPr>
              <a:t>_no </a:t>
            </a:r>
            <a:r>
              <a:rPr lang="tr-TR" sz="2400" dirty="0" smtClean="0">
                <a:solidFill>
                  <a:srgbClr val="0000FF"/>
                </a:solidFill>
                <a:latin typeface="Courier New" pitchFamily="49" charset="0"/>
                <a:ea typeface="Calibri" pitchFamily="34" charset="0"/>
                <a:cs typeface="Courier New" pitchFamily="49" charset="0"/>
              </a:rPr>
              <a:t>FOREIGN</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KEY</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REFERENCES</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musteri</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mus</a:t>
            </a:r>
            <a:r>
              <a:rPr lang="tr-TR" sz="2400" dirty="0" smtClean="0">
                <a:latin typeface="Courier New" pitchFamily="49" charset="0"/>
                <a:ea typeface="Calibri" pitchFamily="34" charset="0"/>
                <a:cs typeface="Courier New" pitchFamily="49" charset="0"/>
              </a:rPr>
              <a:t>_kodu</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sip</a:t>
            </a:r>
            <a:r>
              <a:rPr lang="tr-TR" sz="2400" dirty="0" smtClean="0">
                <a:latin typeface="Courier New" pitchFamily="49" charset="0"/>
                <a:ea typeface="Calibri" pitchFamily="34" charset="0"/>
                <a:cs typeface="Courier New" pitchFamily="49" charset="0"/>
              </a:rPr>
              <a:t>_</a:t>
            </a:r>
            <a:r>
              <a:rPr lang="tr-TR" sz="2400" dirty="0" err="1" smtClean="0">
                <a:latin typeface="Courier New" pitchFamily="49" charset="0"/>
                <a:ea typeface="Calibri" pitchFamily="34" charset="0"/>
                <a:cs typeface="Courier New" pitchFamily="49" charset="0"/>
              </a:rPr>
              <a:t>mik</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INT</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solidFill>
                  <a:srgbClr val="0000FF"/>
                </a:solidFill>
                <a:latin typeface="Courier New" pitchFamily="49" charset="0"/>
                <a:ea typeface="Calibri" pitchFamily="34" charset="0"/>
                <a:cs typeface="Courier New" pitchFamily="49" charset="0"/>
              </a:rPr>
              <a:t>CHECK</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mus</a:t>
            </a:r>
            <a:r>
              <a:rPr lang="tr-TR" sz="2400" dirty="0" smtClean="0">
                <a:latin typeface="Courier New" pitchFamily="49" charset="0"/>
                <a:ea typeface="Calibri" pitchFamily="34" charset="0"/>
                <a:cs typeface="Courier New" pitchFamily="49" charset="0"/>
              </a:rPr>
              <a:t>_no </a:t>
            </a:r>
            <a:r>
              <a:rPr lang="tr-TR" sz="2400" dirty="0" smtClean="0">
                <a:solidFill>
                  <a:srgbClr val="808080"/>
                </a:solidFill>
                <a:latin typeface="Courier New" pitchFamily="49" charset="0"/>
                <a:ea typeface="Calibri" pitchFamily="34" charset="0"/>
                <a:cs typeface="Courier New" pitchFamily="49" charset="0"/>
              </a:rPr>
              <a:t>BETWEEN</a:t>
            </a:r>
            <a:r>
              <a:rPr lang="tr-TR" sz="2400" dirty="0" smtClean="0">
                <a:latin typeface="Courier New" pitchFamily="49" charset="0"/>
                <a:ea typeface="Calibri" pitchFamily="34" charset="0"/>
                <a:cs typeface="Courier New" pitchFamily="49" charset="0"/>
              </a:rPr>
              <a:t> 10 </a:t>
            </a:r>
            <a:r>
              <a:rPr lang="tr-TR" sz="2400" dirty="0" smtClean="0">
                <a:solidFill>
                  <a:srgbClr val="808080"/>
                </a:solidFill>
                <a:latin typeface="Courier New" pitchFamily="49" charset="0"/>
                <a:ea typeface="Calibri" pitchFamily="34" charset="0"/>
                <a:cs typeface="Courier New" pitchFamily="49" charset="0"/>
              </a:rPr>
              <a:t>AND</a:t>
            </a:r>
            <a:r>
              <a:rPr lang="tr-TR" sz="2400" dirty="0" smtClean="0">
                <a:latin typeface="Courier New" pitchFamily="49" charset="0"/>
                <a:ea typeface="Calibri" pitchFamily="34" charset="0"/>
                <a:cs typeface="Courier New" pitchFamily="49" charset="0"/>
              </a:rPr>
              <a:t> 20</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endParaRPr lang="tr-TR" sz="24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400"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a:t>
            </a:r>
            <a:r>
              <a:rPr lang="tr-TR" sz="2400"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 </a:t>
            </a: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TABLE</a:t>
            </a:r>
            <a:r>
              <a:rPr lang="tr-TR" sz="2400" dirty="0" smtClean="0">
                <a:latin typeface="Courier New" pitchFamily="49" charset="0"/>
                <a:ea typeface="Calibri" pitchFamily="34" charset="0"/>
                <a:cs typeface="Courier New" pitchFamily="49" charset="0"/>
              </a:rPr>
              <a:t> notlar</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vize </a:t>
            </a:r>
            <a:r>
              <a:rPr lang="tr-TR" sz="2400" dirty="0" smtClean="0">
                <a:solidFill>
                  <a:srgbClr val="0000FF"/>
                </a:solidFill>
                <a:latin typeface="Courier New" pitchFamily="49" charset="0"/>
                <a:ea typeface="Calibri" pitchFamily="34" charset="0"/>
                <a:cs typeface="Courier New" pitchFamily="49" charset="0"/>
              </a:rPr>
              <a:t>TINYINT</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final </a:t>
            </a:r>
            <a:r>
              <a:rPr lang="tr-TR" sz="2400" dirty="0" smtClean="0">
                <a:solidFill>
                  <a:srgbClr val="0000FF"/>
                </a:solidFill>
                <a:latin typeface="Courier New" pitchFamily="49" charset="0"/>
                <a:ea typeface="Calibri" pitchFamily="34" charset="0"/>
                <a:cs typeface="Courier New" pitchFamily="49" charset="0"/>
              </a:rPr>
              <a:t>TINYINT</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but </a:t>
            </a:r>
            <a:r>
              <a:rPr lang="tr-TR" sz="2400" dirty="0" smtClean="0">
                <a:solidFill>
                  <a:srgbClr val="0000FF"/>
                </a:solidFill>
                <a:latin typeface="Courier New" pitchFamily="49" charset="0"/>
                <a:ea typeface="Calibri" pitchFamily="34" charset="0"/>
                <a:cs typeface="Courier New" pitchFamily="49" charset="0"/>
              </a:rPr>
              <a:t>TINYINT</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CHECK</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vize</a:t>
            </a:r>
            <a:r>
              <a:rPr lang="tr-TR" sz="2400" dirty="0" smtClean="0">
                <a:solidFill>
                  <a:srgbClr val="808080"/>
                </a:solidFill>
                <a:latin typeface="Courier New" pitchFamily="49" charset="0"/>
                <a:ea typeface="Calibri" pitchFamily="34" charset="0"/>
                <a:cs typeface="Courier New" pitchFamily="49" charset="0"/>
              </a:rPr>
              <a:t>&lt;=</a:t>
            </a:r>
            <a:r>
              <a:rPr lang="tr-TR" sz="2400" dirty="0" smtClean="0">
                <a:latin typeface="Courier New" pitchFamily="49" charset="0"/>
                <a:ea typeface="Calibri" pitchFamily="34" charset="0"/>
                <a:cs typeface="Courier New" pitchFamily="49" charset="0"/>
              </a:rPr>
              <a:t>100</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solidFill>
                  <a:srgbClr val="0000FF"/>
                </a:solidFill>
                <a:latin typeface="Courier New" pitchFamily="49" charset="0"/>
                <a:ea typeface="Calibri" pitchFamily="34" charset="0"/>
                <a:cs typeface="Courier New" pitchFamily="49" charset="0"/>
              </a:rPr>
              <a:t>CHECK</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final </a:t>
            </a:r>
            <a:r>
              <a:rPr lang="tr-TR" sz="2400" dirty="0" smtClean="0">
                <a:solidFill>
                  <a:srgbClr val="808080"/>
                </a:solidFill>
                <a:latin typeface="Courier New" pitchFamily="49" charset="0"/>
                <a:ea typeface="Calibri" pitchFamily="34" charset="0"/>
                <a:cs typeface="Courier New" pitchFamily="49" charset="0"/>
              </a:rPr>
              <a:t>BETWEEN</a:t>
            </a:r>
            <a:r>
              <a:rPr lang="tr-TR" sz="2400" dirty="0" smtClean="0">
                <a:latin typeface="Courier New" pitchFamily="49" charset="0"/>
                <a:ea typeface="Calibri" pitchFamily="34" charset="0"/>
                <a:cs typeface="Courier New" pitchFamily="49" charset="0"/>
              </a:rPr>
              <a:t> 0 </a:t>
            </a:r>
            <a:r>
              <a:rPr lang="tr-TR" sz="2400" dirty="0" smtClean="0">
                <a:solidFill>
                  <a:srgbClr val="808080"/>
                </a:solidFill>
                <a:latin typeface="Courier New" pitchFamily="49" charset="0"/>
                <a:ea typeface="Calibri" pitchFamily="34" charset="0"/>
                <a:cs typeface="Courier New" pitchFamily="49" charset="0"/>
              </a:rPr>
              <a:t>AND</a:t>
            </a:r>
            <a:r>
              <a:rPr lang="tr-TR" sz="2400" dirty="0" smtClean="0">
                <a:latin typeface="Courier New" pitchFamily="49" charset="0"/>
                <a:ea typeface="Calibri" pitchFamily="34" charset="0"/>
                <a:cs typeface="Courier New" pitchFamily="49" charset="0"/>
              </a:rPr>
              <a:t> 100</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solidFill>
                  <a:srgbClr val="0000FF"/>
                </a:solidFill>
                <a:latin typeface="Courier New" pitchFamily="49" charset="0"/>
                <a:ea typeface="Calibri" pitchFamily="34" charset="0"/>
                <a:cs typeface="Courier New" pitchFamily="49" charset="0"/>
              </a:rPr>
              <a:t>CHECK</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numara </a:t>
            </a:r>
            <a:r>
              <a:rPr lang="tr-TR" sz="2400" dirty="0" smtClean="0">
                <a:solidFill>
                  <a:srgbClr val="808080"/>
                </a:solidFill>
                <a:latin typeface="Courier New" pitchFamily="49" charset="0"/>
                <a:ea typeface="Calibri" pitchFamily="34" charset="0"/>
                <a:cs typeface="Courier New" pitchFamily="49" charset="0"/>
              </a:rPr>
              <a:t>IN(</a:t>
            </a:r>
            <a:r>
              <a:rPr lang="tr-TR" sz="2400" dirty="0" smtClean="0">
                <a:latin typeface="Courier New" pitchFamily="49" charset="0"/>
                <a:ea typeface="Calibri" pitchFamily="34" charset="0"/>
                <a:cs typeface="Courier New" pitchFamily="49" charset="0"/>
              </a:rPr>
              <a:t>10</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11</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12</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13</a:t>
            </a:r>
            <a:r>
              <a:rPr lang="tr-TR" sz="2400" dirty="0" smtClean="0">
                <a:solidFill>
                  <a:srgbClr val="808080"/>
                </a:solidFill>
                <a:latin typeface="Courier New" pitchFamily="49" charset="0"/>
                <a:ea typeface="Calibri" pitchFamily="34" charset="0"/>
                <a:cs typeface="Courier New" pitchFamily="49" charset="0"/>
              </a:rPr>
              <a:t>));</a:t>
            </a:r>
            <a:endParaRPr lang="tr-TR" sz="2400" dirty="0" smtClean="0">
              <a:latin typeface="Arial" pitchFamily="34" charset="0"/>
              <a:cs typeface="Arial" pitchFamily="34" charset="0"/>
            </a:endParaRPr>
          </a:p>
          <a:p>
            <a:endParaRPr lang="tr-TR"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pPr lvl="0"/>
            <a:r>
              <a:rPr lang="tr-TR" b="1" dirty="0" smtClean="0">
                <a:latin typeface="Times New Roman" pitchFamily="18" charset="0"/>
                <a:ea typeface="Calibri" pitchFamily="34" charset="0"/>
                <a:cs typeface="Times New Roman" pitchFamily="18" charset="0"/>
              </a:rPr>
              <a:t>7.10 IDENTİTY</a:t>
            </a:r>
            <a:r>
              <a:rPr lang="tr-TR" sz="2800" dirty="0" smtClean="0">
                <a:latin typeface="Arial" pitchFamily="34" charset="0"/>
                <a:cs typeface="Arial" pitchFamily="34" charset="0"/>
              </a:rPr>
              <a:t/>
            </a:r>
            <a:br>
              <a:rPr lang="tr-TR" sz="2800" dirty="0" smtClean="0">
                <a:latin typeface="Arial" pitchFamily="34" charset="0"/>
                <a:cs typeface="Arial" pitchFamily="34" charset="0"/>
              </a:rPr>
            </a:br>
            <a:endParaRPr lang="tr-TR" dirty="0"/>
          </a:p>
        </p:txBody>
      </p:sp>
      <p:sp>
        <p:nvSpPr>
          <p:cNvPr id="3" name="2 İçerik Yer Tutucusu"/>
          <p:cNvSpPr>
            <a:spLocks noGrp="1"/>
          </p:cNvSpPr>
          <p:nvPr>
            <p:ph idx="1"/>
          </p:nvPr>
        </p:nvSpPr>
        <p:spPr>
          <a:xfrm>
            <a:off x="457200" y="908720"/>
            <a:ext cx="8229600" cy="5217443"/>
          </a:xfrm>
        </p:spPr>
        <p:txBody>
          <a:bodyPr>
            <a:normAutofit/>
          </a:bodyPr>
          <a:lstStyle/>
          <a:p>
            <a:pPr marL="0" lvl="0" indent="449263" algn="just" eaLnBrk="0" fontAlgn="base" hangingPunct="0">
              <a:spcBef>
                <a:spcPct val="0"/>
              </a:spcBef>
              <a:spcAft>
                <a:spcPct val="0"/>
              </a:spcAft>
              <a:buClrTx/>
              <a:buSzTx/>
              <a:buNone/>
            </a:pPr>
            <a:r>
              <a:rPr lang="tr-TR" sz="2400" dirty="0" smtClean="0">
                <a:latin typeface="Times New Roman" pitchFamily="18" charset="0"/>
                <a:ea typeface="Calibri" pitchFamily="34" charset="0"/>
                <a:cs typeface="Times New Roman" pitchFamily="18" charset="0"/>
              </a:rPr>
              <a:t>Tabloya yeni bir satır eklendiğinde SQL bu kolona otomatik olarak artan bir değer verebilir. Bu kolonlar </a:t>
            </a:r>
            <a:r>
              <a:rPr lang="tr-TR" sz="2400" dirty="0" err="1" smtClean="0">
                <a:latin typeface="Times New Roman" pitchFamily="18" charset="0"/>
                <a:ea typeface="Calibri" pitchFamily="34" charset="0"/>
                <a:cs typeface="Times New Roman" pitchFamily="18" charset="0"/>
              </a:rPr>
              <a:t>Primary</a:t>
            </a:r>
            <a:r>
              <a:rPr lang="tr-TR" sz="2400" dirty="0" smtClean="0">
                <a:latin typeface="Times New Roman" pitchFamily="18" charset="0"/>
                <a:ea typeface="Calibri" pitchFamily="34" charset="0"/>
                <a:cs typeface="Times New Roman" pitchFamily="18" charset="0"/>
              </a:rPr>
              <a:t> </a:t>
            </a:r>
            <a:r>
              <a:rPr lang="tr-TR" sz="2400" dirty="0" err="1" smtClean="0">
                <a:latin typeface="Times New Roman" pitchFamily="18" charset="0"/>
                <a:ea typeface="Calibri" pitchFamily="34" charset="0"/>
                <a:cs typeface="Times New Roman" pitchFamily="18" charset="0"/>
              </a:rPr>
              <a:t>Key</a:t>
            </a:r>
            <a:r>
              <a:rPr lang="tr-TR" sz="2400" dirty="0" smtClean="0">
                <a:latin typeface="Times New Roman" pitchFamily="18" charset="0"/>
                <a:ea typeface="Calibri" pitchFamily="34" charset="0"/>
                <a:cs typeface="Times New Roman" pitchFamily="18" charset="0"/>
              </a:rPr>
              <a:t> kolonları gibi tablonun satırlarına tek bir değer vermeyi sağlar. Bu özellik sadece </a:t>
            </a:r>
            <a:r>
              <a:rPr lang="tr-TR" sz="2400" dirty="0" err="1" smtClean="0">
                <a:latin typeface="Times New Roman" pitchFamily="18" charset="0"/>
                <a:ea typeface="Calibri" pitchFamily="34" charset="0"/>
                <a:cs typeface="Times New Roman" pitchFamily="18" charset="0"/>
              </a:rPr>
              <a:t>int</a:t>
            </a:r>
            <a:r>
              <a:rPr lang="tr-TR" sz="2400" dirty="0" smtClean="0">
                <a:latin typeface="Times New Roman" pitchFamily="18" charset="0"/>
                <a:ea typeface="Calibri" pitchFamily="34" charset="0"/>
                <a:cs typeface="Times New Roman" pitchFamily="18" charset="0"/>
              </a:rPr>
              <a:t>, </a:t>
            </a:r>
            <a:r>
              <a:rPr lang="tr-TR" sz="2400" dirty="0" err="1" smtClean="0">
                <a:latin typeface="Times New Roman" pitchFamily="18" charset="0"/>
                <a:ea typeface="Calibri" pitchFamily="34" charset="0"/>
                <a:cs typeface="Times New Roman" pitchFamily="18" charset="0"/>
              </a:rPr>
              <a:t>tinyint</a:t>
            </a:r>
            <a:r>
              <a:rPr lang="tr-TR" sz="2400" dirty="0" smtClean="0">
                <a:latin typeface="Times New Roman" pitchFamily="18" charset="0"/>
                <a:ea typeface="Calibri" pitchFamily="34" charset="0"/>
                <a:cs typeface="Times New Roman" pitchFamily="18" charset="0"/>
              </a:rPr>
              <a:t>, </a:t>
            </a:r>
            <a:r>
              <a:rPr lang="tr-TR" sz="2400" dirty="0" err="1" smtClean="0">
                <a:latin typeface="Times New Roman" pitchFamily="18" charset="0"/>
                <a:ea typeface="Calibri" pitchFamily="34" charset="0"/>
                <a:cs typeface="Times New Roman" pitchFamily="18" charset="0"/>
              </a:rPr>
              <a:t>numeric</a:t>
            </a:r>
            <a:r>
              <a:rPr lang="tr-TR" sz="2400" dirty="0" smtClean="0">
                <a:latin typeface="Times New Roman" pitchFamily="18" charset="0"/>
                <a:ea typeface="Calibri" pitchFamily="34" charset="0"/>
                <a:cs typeface="Times New Roman" pitchFamily="18" charset="0"/>
              </a:rPr>
              <a:t>, </a:t>
            </a:r>
            <a:r>
              <a:rPr lang="tr-TR" sz="2400" dirty="0" err="1" smtClean="0">
                <a:latin typeface="Times New Roman" pitchFamily="18" charset="0"/>
                <a:ea typeface="Calibri" pitchFamily="34" charset="0"/>
                <a:cs typeface="Times New Roman" pitchFamily="18" charset="0"/>
              </a:rPr>
              <a:t>decimal</a:t>
            </a:r>
            <a:r>
              <a:rPr lang="tr-TR" sz="2400" dirty="0" smtClean="0">
                <a:latin typeface="Times New Roman" pitchFamily="18" charset="0"/>
                <a:ea typeface="Calibri" pitchFamily="34" charset="0"/>
                <a:cs typeface="Times New Roman" pitchFamily="18" charset="0"/>
              </a:rPr>
              <a:t> ve </a:t>
            </a:r>
            <a:r>
              <a:rPr lang="tr-TR" sz="2400" dirty="0" err="1" smtClean="0">
                <a:latin typeface="Times New Roman" pitchFamily="18" charset="0"/>
                <a:ea typeface="Calibri" pitchFamily="34" charset="0"/>
                <a:cs typeface="Times New Roman" pitchFamily="18" charset="0"/>
              </a:rPr>
              <a:t>smallint</a:t>
            </a:r>
            <a:r>
              <a:rPr lang="tr-TR" sz="2400" dirty="0" smtClean="0">
                <a:latin typeface="Times New Roman" pitchFamily="18" charset="0"/>
                <a:ea typeface="Calibri" pitchFamily="34" charset="0"/>
                <a:cs typeface="Times New Roman" pitchFamily="18" charset="0"/>
              </a:rPr>
              <a:t> gibi alanlara atanır. Aşağıdaki kullanımda X başlangıç değeri, Y ise artış miktarıdır.</a:t>
            </a:r>
            <a:endParaRPr lang="tr-TR" sz="24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dirty="0" smtClean="0">
                <a:solidFill>
                  <a:schemeClr val="tx2">
                    <a:lumMod val="60000"/>
                    <a:lumOff val="40000"/>
                  </a:schemeClr>
                </a:solidFill>
                <a:latin typeface="Times New Roman" pitchFamily="18" charset="0"/>
                <a:ea typeface="Calibri" pitchFamily="34" charset="0"/>
                <a:cs typeface="Times New Roman" pitchFamily="18" charset="0"/>
              </a:rPr>
              <a:t>	</a:t>
            </a:r>
            <a:r>
              <a:rPr lang="tr-TR" sz="2400"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 </a:t>
            </a: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TABLE</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musteri</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musteri</a:t>
            </a:r>
            <a:r>
              <a:rPr lang="tr-TR" sz="2400" dirty="0" smtClean="0">
                <a:latin typeface="Courier New" pitchFamily="49" charset="0"/>
                <a:ea typeface="Calibri" pitchFamily="34" charset="0"/>
                <a:cs typeface="Courier New" pitchFamily="49" charset="0"/>
              </a:rPr>
              <a:t>_no </a:t>
            </a:r>
            <a:r>
              <a:rPr lang="tr-TR" sz="2400" dirty="0" smtClean="0">
                <a:solidFill>
                  <a:srgbClr val="0000FF"/>
                </a:solidFill>
                <a:latin typeface="Courier New" pitchFamily="49" charset="0"/>
                <a:ea typeface="Calibri" pitchFamily="34" charset="0"/>
                <a:cs typeface="Courier New" pitchFamily="49" charset="0"/>
              </a:rPr>
              <a:t>INT</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IDENTITY</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X</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Y</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mus</a:t>
            </a:r>
            <a:r>
              <a:rPr lang="tr-TR" sz="2400" dirty="0" smtClean="0">
                <a:latin typeface="Courier New" pitchFamily="49" charset="0"/>
                <a:ea typeface="Calibri" pitchFamily="34" charset="0"/>
                <a:cs typeface="Courier New" pitchFamily="49" charset="0"/>
              </a:rPr>
              <a:t>_adi </a:t>
            </a:r>
            <a:r>
              <a:rPr lang="tr-TR" sz="2400" dirty="0" smtClean="0">
                <a:solidFill>
                  <a:srgbClr val="0000FF"/>
                </a:solidFill>
                <a:latin typeface="Courier New" pitchFamily="49" charset="0"/>
                <a:ea typeface="Calibri" pitchFamily="34" charset="0"/>
                <a:cs typeface="Courier New" pitchFamily="49" charset="0"/>
              </a:rPr>
              <a:t>CHAR</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10</a:t>
            </a:r>
            <a:r>
              <a:rPr lang="tr-TR" sz="2400" dirty="0" smtClean="0">
                <a:solidFill>
                  <a:srgbClr val="808080"/>
                </a:solidFill>
                <a:latin typeface="Courier New" pitchFamily="49" charset="0"/>
                <a:ea typeface="Calibri" pitchFamily="34" charset="0"/>
                <a:cs typeface="Courier New" pitchFamily="49" charset="0"/>
              </a:rPr>
              <a:t>));</a:t>
            </a:r>
            <a:endParaRPr lang="tr-TR" sz="24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dirty="0" smtClean="0">
                <a:solidFill>
                  <a:schemeClr val="tx2">
                    <a:lumMod val="60000"/>
                    <a:lumOff val="40000"/>
                  </a:schemeClr>
                </a:solidFill>
                <a:effectLst>
                  <a:outerShdw blurRad="38100" dist="38100" dir="2700000" algn="tl">
                    <a:srgbClr val="000000">
                      <a:alpha val="43137"/>
                    </a:srgbClr>
                  </a:outerShdw>
                </a:effectLst>
                <a:latin typeface="Courier New" pitchFamily="49" charset="0"/>
                <a:ea typeface="Calibri" pitchFamily="34" charset="0"/>
                <a:cs typeface="Courier New" pitchFamily="49" charset="0"/>
              </a:rPr>
              <a:t>	</a:t>
            </a:r>
            <a:r>
              <a:rPr lang="tr-TR" sz="2400"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 </a:t>
            </a: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TABLE</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ogrenci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solidFill>
                  <a:srgbClr val="000000"/>
                </a:solidFill>
                <a:latin typeface="Courier New" pitchFamily="49" charset="0"/>
                <a:ea typeface="Calibri" pitchFamily="34" charset="0"/>
                <a:cs typeface="Courier New" pitchFamily="49" charset="0"/>
              </a:rPr>
              <a:t>no</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INT</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IDENTITY</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x</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y</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adi </a:t>
            </a:r>
            <a:r>
              <a:rPr lang="tr-TR" sz="2400" dirty="0" smtClean="0">
                <a:solidFill>
                  <a:srgbClr val="0000FF"/>
                </a:solidFill>
                <a:latin typeface="Courier New" pitchFamily="49" charset="0"/>
                <a:ea typeface="Calibri" pitchFamily="34" charset="0"/>
                <a:cs typeface="Courier New" pitchFamily="49" charset="0"/>
              </a:rPr>
              <a:t>CHAR</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15</a:t>
            </a:r>
            <a:r>
              <a:rPr lang="tr-TR" sz="2400" dirty="0" smtClean="0">
                <a:solidFill>
                  <a:srgbClr val="808080"/>
                </a:solidFill>
                <a:latin typeface="Courier New" pitchFamily="49" charset="0"/>
                <a:ea typeface="Calibri" pitchFamily="34" charset="0"/>
                <a:cs typeface="Courier New" pitchFamily="49" charset="0"/>
              </a:rPr>
              <a:t>));</a:t>
            </a:r>
            <a:endParaRPr lang="tr-TR" sz="24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dirty="0" err="1" smtClean="0">
                <a:latin typeface="Times New Roman" pitchFamily="18" charset="0"/>
                <a:ea typeface="Calibri" pitchFamily="34" charset="0"/>
                <a:cs typeface="Times New Roman" pitchFamily="18" charset="0"/>
              </a:rPr>
              <a:t>İdentity</a:t>
            </a:r>
            <a:r>
              <a:rPr lang="tr-TR" sz="2400" dirty="0" smtClean="0">
                <a:latin typeface="Times New Roman" pitchFamily="18" charset="0"/>
                <a:ea typeface="Calibri" pitchFamily="34" charset="0"/>
                <a:cs typeface="Times New Roman" pitchFamily="18" charset="0"/>
              </a:rPr>
              <a:t> özelliğine sahip kolonlara kayıt girilemez, güncellenemez ve </a:t>
            </a:r>
            <a:r>
              <a:rPr lang="tr-TR" sz="2400" dirty="0" err="1" smtClean="0">
                <a:latin typeface="Times New Roman" pitchFamily="18" charset="0"/>
                <a:ea typeface="Calibri" pitchFamily="34" charset="0"/>
                <a:cs typeface="Times New Roman" pitchFamily="18" charset="0"/>
              </a:rPr>
              <a:t>null</a:t>
            </a:r>
            <a:r>
              <a:rPr lang="tr-TR" sz="2400" dirty="0" smtClean="0">
                <a:latin typeface="Times New Roman" pitchFamily="18" charset="0"/>
                <a:ea typeface="Calibri" pitchFamily="34" charset="0"/>
                <a:cs typeface="Times New Roman" pitchFamily="18" charset="0"/>
              </a:rPr>
              <a:t> değerine izin vermez.  </a:t>
            </a:r>
            <a:endParaRPr lang="tr-TR" sz="2400" dirty="0" smtClean="0">
              <a:latin typeface="Arial" pitchFamily="34" charset="0"/>
              <a:cs typeface="Arial" pitchFamily="34" charset="0"/>
            </a:endParaRPr>
          </a:p>
          <a:p>
            <a:endParaRPr lang="tr-TR"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84"/>
            <a:ext cx="8229600" cy="706090"/>
          </a:xfrm>
        </p:spPr>
        <p:txBody>
          <a:bodyPr>
            <a:normAutofit/>
          </a:bodyPr>
          <a:lstStyle/>
          <a:p>
            <a:pPr lvl="0"/>
            <a:r>
              <a:rPr lang="tr-TR" sz="3600" b="1" dirty="0" smtClean="0">
                <a:latin typeface="Times New Roman" pitchFamily="18" charset="0"/>
                <a:ea typeface="Times New Roman" pitchFamily="18" charset="0"/>
                <a:cs typeface="Times New Roman" pitchFamily="18" charset="0"/>
              </a:rPr>
              <a:t>7</a:t>
            </a:r>
            <a:r>
              <a:rPr lang="tr-TR" sz="3600" b="1" dirty="0" smtClean="0" bmk="">
                <a:latin typeface="Times New Roman" pitchFamily="18" charset="0"/>
                <a:ea typeface="Times New Roman" pitchFamily="18" charset="0"/>
                <a:cs typeface="Times New Roman" pitchFamily="18" charset="0"/>
              </a:rPr>
              <a:t>.1</a:t>
            </a:r>
            <a:r>
              <a:rPr lang="tr-TR" sz="3600" b="1" dirty="0" smtClean="0" bmk="_Toc187331976">
                <a:latin typeface="Times New Roman" pitchFamily="18" charset="0"/>
                <a:ea typeface="Times New Roman" pitchFamily="18" charset="0"/>
                <a:cs typeface="Times New Roman" pitchFamily="18" charset="0"/>
              </a:rPr>
              <a:t>1 SQL</a:t>
            </a:r>
            <a:r>
              <a:rPr lang="tr-TR" sz="3600" b="1" dirty="0" smtClean="0">
                <a:latin typeface="Times New Roman" pitchFamily="18" charset="0"/>
                <a:ea typeface="Times New Roman" pitchFamily="18" charset="0"/>
                <a:cs typeface="Times New Roman" pitchFamily="18" charset="0"/>
              </a:rPr>
              <a:t> DEĞİŞKENLERİ</a:t>
            </a:r>
            <a:endParaRPr lang="tr-TR" sz="3600" dirty="0"/>
          </a:p>
        </p:txBody>
      </p:sp>
      <p:sp>
        <p:nvSpPr>
          <p:cNvPr id="3" name="2 İçerik Yer Tutucusu"/>
          <p:cNvSpPr>
            <a:spLocks noGrp="1"/>
          </p:cNvSpPr>
          <p:nvPr>
            <p:ph idx="1"/>
          </p:nvPr>
        </p:nvSpPr>
        <p:spPr>
          <a:xfrm>
            <a:off x="107504" y="620688"/>
            <a:ext cx="8820472" cy="6165304"/>
          </a:xfrm>
        </p:spPr>
        <p:txBody>
          <a:bodyPr>
            <a:noAutofit/>
          </a:bodyPr>
          <a:lstStyle/>
          <a:p>
            <a:pPr marL="0" lvl="0" indent="449263" eaLnBrk="0" fontAlgn="base" hangingPunct="0">
              <a:spcBef>
                <a:spcPct val="0"/>
              </a:spcBef>
              <a:spcAft>
                <a:spcPct val="0"/>
              </a:spcAft>
              <a:buClrTx/>
              <a:buSzTx/>
              <a:buNone/>
            </a:pPr>
            <a:r>
              <a:rPr lang="tr-TR" sz="2000" dirty="0" smtClean="0">
                <a:latin typeface="Times New Roman" pitchFamily="18" charset="0"/>
                <a:ea typeface="Calibri" pitchFamily="34" charset="0"/>
                <a:cs typeface="Times New Roman" pitchFamily="18" charset="0"/>
              </a:rPr>
              <a:t>SQL değişkeni belirli bir türdeki değişkeni etkiler. SQL’de değişken tanımlamak için </a:t>
            </a:r>
            <a:r>
              <a:rPr lang="tr-TR" sz="2000" u="sng" dirty="0" smtClean="0">
                <a:latin typeface="Times New Roman" pitchFamily="18" charset="0"/>
                <a:ea typeface="Calibri" pitchFamily="34" charset="0"/>
                <a:cs typeface="Times New Roman" pitchFamily="18" charset="0"/>
              </a:rPr>
              <a:t>DECLARE</a:t>
            </a:r>
            <a:r>
              <a:rPr lang="tr-TR" sz="2000" dirty="0" smtClean="0">
                <a:latin typeface="Times New Roman" pitchFamily="18" charset="0"/>
                <a:ea typeface="Calibri" pitchFamily="34" charset="0"/>
                <a:cs typeface="Times New Roman" pitchFamily="18" charset="0"/>
              </a:rPr>
              <a:t> ifadesi kullanılır. Değişkenlerin önünde @ işareti bulunur. Tanımlanan değişkenin ilk değeri </a:t>
            </a:r>
            <a:r>
              <a:rPr lang="tr-TR" sz="2000" dirty="0" err="1" smtClean="0">
                <a:latin typeface="Times New Roman" pitchFamily="18" charset="0"/>
                <a:ea typeface="Calibri" pitchFamily="34" charset="0"/>
                <a:cs typeface="Times New Roman" pitchFamily="18" charset="0"/>
              </a:rPr>
              <a:t>null’dur</a:t>
            </a:r>
            <a:r>
              <a:rPr lang="tr-TR" sz="2000" dirty="0" smtClean="0">
                <a:latin typeface="Times New Roman" pitchFamily="18" charset="0"/>
                <a:ea typeface="Calibri" pitchFamily="34" charset="0"/>
                <a:cs typeface="Times New Roman" pitchFamily="18" charset="0"/>
              </a:rPr>
              <a:t>. Değişkene bir değer atamak için </a:t>
            </a:r>
            <a:r>
              <a:rPr lang="tr-TR" sz="2000" u="sng" dirty="0" smtClean="0">
                <a:latin typeface="Times New Roman" pitchFamily="18" charset="0"/>
                <a:ea typeface="Calibri" pitchFamily="34" charset="0"/>
                <a:cs typeface="Times New Roman" pitchFamily="18" charset="0"/>
              </a:rPr>
              <a:t>SET</a:t>
            </a:r>
            <a:r>
              <a:rPr lang="tr-TR" sz="2000" dirty="0" smtClean="0">
                <a:latin typeface="Times New Roman" pitchFamily="18" charset="0"/>
                <a:ea typeface="Calibri" pitchFamily="34" charset="0"/>
                <a:cs typeface="Times New Roman" pitchFamily="18" charset="0"/>
              </a:rPr>
              <a:t> ifadesi kullanılır.</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 </a:t>
            </a:r>
            <a:r>
              <a:rPr lang="tr-TR" sz="2000" dirty="0" smtClean="0">
                <a:latin typeface="Times New Roman" pitchFamily="18" charset="0"/>
                <a:ea typeface="Calibri" pitchFamily="34" charset="0"/>
                <a:cs typeface="Times New Roman" pitchFamily="18" charset="0"/>
              </a:rPr>
              <a:t>Numara adında bir değişken oluşturun, ona 10 değerini atayın ve buna uyan bilgilere sahip öğrenci bilgilerini görüntüleyin. </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go</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DECLARE</a:t>
            </a:r>
            <a:r>
              <a:rPr lang="tr-TR" sz="2000" dirty="0" smtClean="0">
                <a:latin typeface="Courier New" pitchFamily="49" charset="0"/>
                <a:ea typeface="Calibri" pitchFamily="34" charset="0"/>
                <a:cs typeface="Courier New" pitchFamily="49" charset="0"/>
              </a:rPr>
              <a:t> @numara </a:t>
            </a:r>
            <a:r>
              <a:rPr lang="tr-TR" sz="2000" dirty="0" smtClean="0">
                <a:solidFill>
                  <a:srgbClr val="0000FF"/>
                </a:solidFill>
                <a:latin typeface="Courier New" pitchFamily="49" charset="0"/>
                <a:ea typeface="Calibri" pitchFamily="34" charset="0"/>
                <a:cs typeface="Courier New" pitchFamily="49" charset="0"/>
              </a:rPr>
              <a:t>INT</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SET</a:t>
            </a:r>
            <a:r>
              <a:rPr lang="tr-TR" sz="2000" dirty="0" smtClean="0">
                <a:latin typeface="Courier New" pitchFamily="49" charset="0"/>
                <a:ea typeface="Calibri" pitchFamily="34" charset="0"/>
                <a:cs typeface="Courier New" pitchFamily="49" charset="0"/>
              </a:rPr>
              <a:t> @numara</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10</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@numara</a:t>
            </a:r>
            <a:r>
              <a:rPr lang="tr-TR" sz="2000" dirty="0" smtClean="0">
                <a:solidFill>
                  <a:srgbClr val="0000FF"/>
                </a:solidFill>
                <a:latin typeface="Courier New" pitchFamily="49" charset="0"/>
                <a:ea typeface="Calibri" pitchFamily="34" charset="0"/>
                <a:cs typeface="Courier New" pitchFamily="49" charset="0"/>
              </a:rPr>
              <a:t> </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go</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a:t>
            </a:r>
            <a:r>
              <a:rPr lang="tr-TR" sz="2000" dirty="0" smtClean="0">
                <a:solidFill>
                  <a:schemeClr val="tx2">
                    <a:lumMod val="60000"/>
                    <a:lumOff val="40000"/>
                  </a:schemeClr>
                </a:solidFill>
                <a:effectLst>
                  <a:outerShdw blurRad="38100" dist="38100" dir="2700000" algn="tl">
                    <a:srgbClr val="000000">
                      <a:alpha val="43137"/>
                    </a:srgbClr>
                  </a:outerShdw>
                </a:effectLst>
                <a:latin typeface="Courier New" pitchFamily="49" charset="0"/>
                <a:ea typeface="Calibri" pitchFamily="34" charset="0"/>
                <a:cs typeface="Courier New" pitchFamily="49" charset="0"/>
              </a:rPr>
              <a:t> </a:t>
            </a:r>
            <a:r>
              <a:rPr lang="tr-TR" sz="2000" dirty="0" smtClean="0">
                <a:latin typeface="Courier New" pitchFamily="49" charset="0"/>
                <a:ea typeface="Calibri" pitchFamily="34" charset="0"/>
                <a:cs typeface="Courier New" pitchFamily="49" charset="0"/>
              </a:rPr>
              <a:t>İki Tarih arasını bulur.</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DECLARE</a:t>
            </a:r>
            <a:r>
              <a:rPr lang="tr-TR" sz="2000" dirty="0" smtClean="0">
                <a:latin typeface="Courier New" pitchFamily="49" charset="0"/>
                <a:ea typeface="Calibri" pitchFamily="34" charset="0"/>
                <a:cs typeface="Courier New" pitchFamily="49" charset="0"/>
              </a:rPr>
              <a:t> @Date1 </a:t>
            </a:r>
            <a:r>
              <a:rPr lang="tr-TR" sz="2000" dirty="0" err="1" smtClean="0">
                <a:solidFill>
                  <a:srgbClr val="0000FF"/>
                </a:solidFill>
                <a:latin typeface="Courier New" pitchFamily="49" charset="0"/>
                <a:ea typeface="Calibri" pitchFamily="34" charset="0"/>
                <a:cs typeface="Courier New" pitchFamily="49" charset="0"/>
              </a:rPr>
              <a:t>smalldatetime</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DECLARE</a:t>
            </a:r>
            <a:r>
              <a:rPr lang="tr-TR" sz="2000" dirty="0" smtClean="0">
                <a:latin typeface="Courier New" pitchFamily="49" charset="0"/>
                <a:ea typeface="Calibri" pitchFamily="34" charset="0"/>
                <a:cs typeface="Courier New" pitchFamily="49" charset="0"/>
              </a:rPr>
              <a:t> @Date2 </a:t>
            </a:r>
            <a:r>
              <a:rPr lang="tr-TR" sz="2000" dirty="0" err="1" smtClean="0">
                <a:solidFill>
                  <a:srgbClr val="0000FF"/>
                </a:solidFill>
                <a:latin typeface="Courier New" pitchFamily="49" charset="0"/>
                <a:ea typeface="Calibri" pitchFamily="34" charset="0"/>
                <a:cs typeface="Courier New" pitchFamily="49" charset="0"/>
              </a:rPr>
              <a:t>smalldatetime</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SET</a:t>
            </a:r>
            <a:r>
              <a:rPr lang="tr-TR" sz="2000" dirty="0" smtClean="0">
                <a:latin typeface="Courier New" pitchFamily="49" charset="0"/>
                <a:ea typeface="Calibri" pitchFamily="34" charset="0"/>
                <a:cs typeface="Courier New" pitchFamily="49" charset="0"/>
              </a:rPr>
              <a:t> @Date1 </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'2011.05.01'</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SET</a:t>
            </a:r>
            <a:r>
              <a:rPr lang="tr-TR" sz="2000" dirty="0" smtClean="0">
                <a:latin typeface="Courier New" pitchFamily="49" charset="0"/>
                <a:ea typeface="Calibri" pitchFamily="34" charset="0"/>
                <a:cs typeface="Courier New" pitchFamily="49" charset="0"/>
              </a:rPr>
              <a:t> @Date2 </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'2011.06.01'</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DATEDIFF</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d</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@Date1</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@Date2</a:t>
            </a:r>
            <a:r>
              <a:rPr lang="tr-TR" sz="2000" dirty="0" smtClean="0">
                <a:solidFill>
                  <a:srgbClr val="808080"/>
                </a:solidFill>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endParaRPr lang="tr-TR" sz="2000" dirty="0"/>
          </a:p>
        </p:txBody>
      </p:sp>
      <p:pic>
        <p:nvPicPr>
          <p:cNvPr id="39937" name="Picture 1" descr="Ekran Alıntısı"/>
          <p:cNvPicPr>
            <a:picLocks noChangeAspect="1" noChangeArrowheads="1"/>
          </p:cNvPicPr>
          <p:nvPr/>
        </p:nvPicPr>
        <p:blipFill>
          <a:blip r:embed="rId2" cstate="print"/>
          <a:srcRect/>
          <a:stretch>
            <a:fillRect/>
          </a:stretch>
        </p:blipFill>
        <p:spPr bwMode="auto">
          <a:xfrm>
            <a:off x="683568" y="5877272"/>
            <a:ext cx="1944216" cy="462533"/>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23528" y="188640"/>
            <a:ext cx="8640960" cy="6408712"/>
          </a:xfrm>
        </p:spPr>
        <p:txBody>
          <a:bodyPr>
            <a:noAutofit/>
          </a:bodyPr>
          <a:lstStyle/>
          <a:p>
            <a:pPr marL="0" lvl="0" indent="0" fontAlgn="base">
              <a:spcBef>
                <a:spcPct val="0"/>
              </a:spcBef>
              <a:spcAft>
                <a:spcPct val="0"/>
              </a:spcAft>
              <a:buClrTx/>
              <a:buSzTx/>
              <a:buNone/>
            </a:pPr>
            <a:r>
              <a:rPr lang="tr-TR" sz="2000"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 </a:t>
            </a:r>
            <a:r>
              <a:rPr lang="tr-TR" sz="2000" dirty="0" smtClean="0">
                <a:latin typeface="Times New Roman" pitchFamily="18" charset="0"/>
                <a:ea typeface="Calibri" pitchFamily="34" charset="0"/>
                <a:cs typeface="Times New Roman" pitchFamily="18" charset="0"/>
              </a:rPr>
              <a:t>Numarası 5531519 olan öğrencinin adı ve soyadını veren sorguyu değişken yardımıyla yapın. (Okul Projesi)</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declare</a:t>
            </a:r>
            <a:r>
              <a:rPr lang="tr-TR" sz="2000" dirty="0" smtClean="0">
                <a:latin typeface="Courier New" pitchFamily="49" charset="0"/>
                <a:ea typeface="Calibri" pitchFamily="34" charset="0"/>
                <a:cs typeface="Courier New" pitchFamily="49" charset="0"/>
              </a:rPr>
              <a:t> @numara </a:t>
            </a:r>
            <a:r>
              <a:rPr lang="tr-TR" sz="2000" dirty="0" err="1" smtClean="0">
                <a:solidFill>
                  <a:srgbClr val="0000FF"/>
                </a:solidFill>
                <a:latin typeface="Courier New" pitchFamily="49" charset="0"/>
                <a:ea typeface="Calibri" pitchFamily="34" charset="0"/>
                <a:cs typeface="Courier New" pitchFamily="49" charset="0"/>
              </a:rPr>
              <a:t>int</a:t>
            </a:r>
            <a:r>
              <a:rPr lang="tr-TR" sz="2000" dirty="0" smtClean="0">
                <a:latin typeface="Courier New" pitchFamily="49" charset="0"/>
                <a:ea typeface="Calibri" pitchFamily="34" charset="0"/>
                <a:cs typeface="Courier New" pitchFamily="49" charset="0"/>
              </a:rPr>
              <a:t> </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set</a:t>
            </a:r>
            <a:r>
              <a:rPr lang="tr-TR" sz="2000" dirty="0" smtClean="0">
                <a:latin typeface="Courier New" pitchFamily="49" charset="0"/>
                <a:ea typeface="Calibri" pitchFamily="34" charset="0"/>
                <a:cs typeface="Courier New" pitchFamily="49" charset="0"/>
              </a:rPr>
              <a:t> @numara</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5531519</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adi</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soyadi</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@numara</a:t>
            </a:r>
          </a:p>
          <a:p>
            <a:pPr marL="0" lvl="0" indent="0" eaLnBrk="0" fontAlgn="base" hangingPunct="0">
              <a:spcBef>
                <a:spcPct val="0"/>
              </a:spcBef>
              <a:spcAft>
                <a:spcPct val="0"/>
              </a:spcAft>
              <a:buClrTx/>
              <a:buSzTx/>
              <a:buNone/>
            </a:pPr>
            <a:endParaRPr lang="tr-TR" sz="2000" dirty="0" smtClean="0">
              <a:latin typeface="Courier New" pitchFamily="49" charset="0"/>
              <a:ea typeface="Calibri" pitchFamily="34" charset="0"/>
              <a:cs typeface="Courier New" pitchFamily="49" charset="0"/>
            </a:endParaRPr>
          </a:p>
          <a:p>
            <a:pPr marL="0" lvl="0" indent="0" eaLnBrk="0" fontAlgn="base" hangingPunct="0">
              <a:spcBef>
                <a:spcPct val="0"/>
              </a:spcBef>
              <a:spcAft>
                <a:spcPct val="0"/>
              </a:spcAft>
              <a:buClrTx/>
              <a:buSzTx/>
              <a:buNone/>
            </a:pPr>
            <a:endParaRPr lang="tr-TR" sz="2000" dirty="0" smtClean="0">
              <a:latin typeface="Courier New" pitchFamily="49" charset="0"/>
              <a:ea typeface="Calibri" pitchFamily="34" charset="0"/>
              <a:cs typeface="Courier New" pitchFamily="49" charset="0"/>
            </a:endParaRPr>
          </a:p>
          <a:p>
            <a:pPr marL="0" lvl="0" indent="0" fontAlgn="base">
              <a:spcBef>
                <a:spcPct val="0"/>
              </a:spcBef>
              <a:spcAft>
                <a:spcPct val="0"/>
              </a:spcAft>
              <a:buClrTx/>
              <a:buSzTx/>
              <a:buNone/>
            </a:pPr>
            <a:r>
              <a:rPr lang="tr-TR" sz="2000" b="1" dirty="0" smtClean="0">
                <a:solidFill>
                  <a:schemeClr val="tx2">
                    <a:lumMod val="60000"/>
                    <a:lumOff val="40000"/>
                  </a:schemeClr>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 </a:t>
            </a:r>
            <a:r>
              <a:rPr lang="tr-TR" sz="2000" dirty="0" smtClean="0">
                <a:latin typeface="Times New Roman" pitchFamily="18" charset="0"/>
                <a:ea typeface="Calibri" pitchFamily="34" charset="0"/>
                <a:cs typeface="Times New Roman" pitchFamily="18" charset="0"/>
              </a:rPr>
              <a:t>Devre </a:t>
            </a:r>
            <a:r>
              <a:rPr lang="tr-TR" sz="2000" dirty="0" err="1" smtClean="0">
                <a:latin typeface="Times New Roman" pitchFamily="18" charset="0"/>
                <a:ea typeface="Calibri" pitchFamily="34" charset="0"/>
                <a:cs typeface="Times New Roman" pitchFamily="18" charset="0"/>
              </a:rPr>
              <a:t>analinin</a:t>
            </a:r>
            <a:r>
              <a:rPr lang="tr-TR" sz="2000" dirty="0" smtClean="0">
                <a:latin typeface="Times New Roman" pitchFamily="18" charset="0"/>
                <a:ea typeface="Calibri" pitchFamily="34" charset="0"/>
                <a:cs typeface="Times New Roman" pitchFamily="18" charset="0"/>
              </a:rPr>
              <a:t> dersinin  vizesinden mi daha başarılılar yoksa finalinden mi , sorgusun </a:t>
            </a:r>
            <a:r>
              <a:rPr lang="tr-TR" sz="2000" dirty="0" err="1" smtClean="0">
                <a:latin typeface="Times New Roman" pitchFamily="18" charset="0"/>
                <a:ea typeface="Calibri" pitchFamily="34" charset="0"/>
                <a:cs typeface="Times New Roman" pitchFamily="18" charset="0"/>
              </a:rPr>
              <a:t>gerçekliştiren</a:t>
            </a:r>
            <a:r>
              <a:rPr lang="tr-TR" sz="2000" dirty="0" smtClean="0">
                <a:latin typeface="Times New Roman" pitchFamily="18" charset="0"/>
                <a:ea typeface="Calibri" pitchFamily="34" charset="0"/>
                <a:cs typeface="Times New Roman" pitchFamily="18" charset="0"/>
              </a:rPr>
              <a:t> </a:t>
            </a:r>
            <a:r>
              <a:rPr lang="tr-TR" sz="2000" dirty="0" err="1" smtClean="0">
                <a:latin typeface="Times New Roman" pitchFamily="18" charset="0"/>
                <a:ea typeface="Calibri" pitchFamily="34" charset="0"/>
                <a:cs typeface="Times New Roman" pitchFamily="18" charset="0"/>
              </a:rPr>
              <a:t>sql</a:t>
            </a:r>
            <a:r>
              <a:rPr lang="tr-TR" sz="2000" dirty="0" smtClean="0">
                <a:latin typeface="Times New Roman" pitchFamily="18" charset="0"/>
                <a:ea typeface="Calibri" pitchFamily="34" charset="0"/>
                <a:cs typeface="Times New Roman" pitchFamily="18" charset="0"/>
              </a:rPr>
              <a:t> sorgusunu yazınız?(okul projesi)</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DECLARE</a:t>
            </a:r>
            <a:r>
              <a:rPr lang="tr-TR" sz="2000" dirty="0" smtClean="0">
                <a:latin typeface="Courier New" pitchFamily="49" charset="0"/>
                <a:ea typeface="Calibri" pitchFamily="34" charset="0"/>
                <a:cs typeface="Courier New" pitchFamily="49" charset="0"/>
              </a:rPr>
              <a:t> @vize </a:t>
            </a:r>
            <a:r>
              <a:rPr lang="tr-TR" sz="2000" dirty="0" smtClean="0">
                <a:solidFill>
                  <a:srgbClr val="0000FF"/>
                </a:solidFill>
                <a:latin typeface="Courier New" pitchFamily="49" charset="0"/>
                <a:ea typeface="Calibri" pitchFamily="34" charset="0"/>
                <a:cs typeface="Courier New" pitchFamily="49" charset="0"/>
              </a:rPr>
              <a:t>INT</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DECLARE</a:t>
            </a:r>
            <a:r>
              <a:rPr lang="tr-TR" sz="2000" dirty="0" smtClean="0">
                <a:latin typeface="Courier New" pitchFamily="49" charset="0"/>
                <a:ea typeface="Calibri" pitchFamily="34" charset="0"/>
                <a:cs typeface="Courier New" pitchFamily="49" charset="0"/>
              </a:rPr>
              <a:t> @final </a:t>
            </a:r>
            <a:r>
              <a:rPr lang="tr-TR" sz="2000" dirty="0" smtClean="0">
                <a:solidFill>
                  <a:srgbClr val="0000FF"/>
                </a:solidFill>
                <a:latin typeface="Courier New" pitchFamily="49" charset="0"/>
                <a:ea typeface="Calibri" pitchFamily="34" charset="0"/>
                <a:cs typeface="Courier New" pitchFamily="49" charset="0"/>
              </a:rPr>
              <a:t>INT</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@vize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vize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@final</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final</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FROM</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Courier New" pitchFamily="49" charset="0"/>
                <a:ea typeface="Calibri" pitchFamily="34" charset="0"/>
                <a:cs typeface="Courier New" pitchFamily="49" charset="0"/>
              </a:rPr>
              <a:t>notlar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dersler </a:t>
            </a:r>
            <a:r>
              <a:rPr lang="tr-TR" sz="2000" dirty="0"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dersler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op_kod</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notlar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op_kod </a:t>
            </a:r>
            <a:r>
              <a:rPr lang="tr-TR" sz="2000" dirty="0" smtClean="0">
                <a:solidFill>
                  <a:srgbClr val="808080"/>
                </a:solidFill>
                <a:latin typeface="Courier New" pitchFamily="49" charset="0"/>
                <a:ea typeface="Calibri" pitchFamily="34" charset="0"/>
                <a:cs typeface="Courier New" pitchFamily="49" charset="0"/>
              </a:rPr>
              <a:t>AND</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latin typeface="Courier New" pitchFamily="49" charset="0"/>
                <a:ea typeface="Calibri" pitchFamily="34" charset="0"/>
                <a:cs typeface="Courier New" pitchFamily="49" charset="0"/>
              </a:rPr>
              <a:t>ders_adi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00"/>
                </a:solidFill>
                <a:latin typeface="Courier New" pitchFamily="49" charset="0"/>
                <a:ea typeface="Calibri" pitchFamily="34" charset="0"/>
                <a:cs typeface="Courier New" pitchFamily="49" charset="0"/>
              </a:rPr>
              <a:t>'devre Analizi'</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IF</a:t>
            </a:r>
            <a:r>
              <a:rPr lang="tr-TR" sz="2000" dirty="0" smtClean="0">
                <a:latin typeface="Courier New" pitchFamily="49" charset="0"/>
                <a:ea typeface="Calibri" pitchFamily="34" charset="0"/>
                <a:cs typeface="Courier New" pitchFamily="49" charset="0"/>
              </a:rPr>
              <a:t> @final</a:t>
            </a:r>
            <a:r>
              <a:rPr lang="tr-TR" sz="2000" dirty="0" smtClean="0">
                <a:solidFill>
                  <a:srgbClr val="808080"/>
                </a:solidFill>
                <a:latin typeface="Courier New" pitchFamily="49" charset="0"/>
                <a:ea typeface="Calibri" pitchFamily="34" charset="0"/>
                <a:cs typeface="Courier New" pitchFamily="49" charset="0"/>
              </a:rPr>
              <a:t>&gt;</a:t>
            </a:r>
            <a:r>
              <a:rPr lang="tr-TR" sz="2000" dirty="0" smtClean="0">
                <a:latin typeface="Courier New" pitchFamily="49" charset="0"/>
                <a:ea typeface="Calibri" pitchFamily="34" charset="0"/>
                <a:cs typeface="Courier New" pitchFamily="49" charset="0"/>
              </a:rPr>
              <a:t>@vize</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PRINT</a:t>
            </a:r>
            <a:r>
              <a:rPr lang="tr-TR" sz="2000" dirty="0" err="1" smtClean="0">
                <a:solidFill>
                  <a:srgbClr val="FF0000"/>
                </a:solidFill>
                <a:latin typeface="Courier New" pitchFamily="49" charset="0"/>
                <a:ea typeface="Calibri" pitchFamily="34" charset="0"/>
                <a:cs typeface="Courier New" pitchFamily="49" charset="0"/>
              </a:rPr>
              <a:t>'finalden</a:t>
            </a:r>
            <a:r>
              <a:rPr lang="tr-TR" sz="2000" dirty="0" smtClean="0">
                <a:solidFill>
                  <a:srgbClr val="FF0000"/>
                </a:solidFill>
                <a:latin typeface="Courier New" pitchFamily="49" charset="0"/>
                <a:ea typeface="Calibri" pitchFamily="34" charset="0"/>
                <a:cs typeface="Courier New" pitchFamily="49" charset="0"/>
              </a:rPr>
              <a:t> daha </a:t>
            </a:r>
            <a:r>
              <a:rPr lang="tr-TR" sz="2000" dirty="0" err="1" smtClean="0">
                <a:solidFill>
                  <a:srgbClr val="FF0000"/>
                </a:solidFill>
                <a:latin typeface="Courier New" pitchFamily="49" charset="0"/>
                <a:ea typeface="Calibri" pitchFamily="34" charset="0"/>
                <a:cs typeface="Courier New" pitchFamily="49" charset="0"/>
              </a:rPr>
              <a:t>baþarililar</a:t>
            </a:r>
            <a:r>
              <a:rPr lang="tr-TR" sz="2000" dirty="0" smtClean="0">
                <a:solidFill>
                  <a:srgbClr val="FF0000"/>
                </a:solidFill>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ELSE</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PRINT</a:t>
            </a:r>
            <a:r>
              <a:rPr lang="tr-TR" sz="2000" dirty="0" err="1" smtClean="0">
                <a:solidFill>
                  <a:srgbClr val="FF0000"/>
                </a:solidFill>
                <a:latin typeface="Courier New" pitchFamily="49" charset="0"/>
                <a:ea typeface="Calibri" pitchFamily="34" charset="0"/>
                <a:cs typeface="Courier New" pitchFamily="49" charset="0"/>
              </a:rPr>
              <a:t>'vizeden</a:t>
            </a:r>
            <a:r>
              <a:rPr lang="tr-TR" sz="2000" dirty="0" smtClean="0">
                <a:solidFill>
                  <a:srgbClr val="FF0000"/>
                </a:solidFill>
                <a:latin typeface="Courier New" pitchFamily="49" charset="0"/>
                <a:ea typeface="Calibri" pitchFamily="34" charset="0"/>
                <a:cs typeface="Courier New" pitchFamily="49" charset="0"/>
              </a:rPr>
              <a:t> daha </a:t>
            </a:r>
            <a:r>
              <a:rPr lang="tr-TR" sz="2000" dirty="0" err="1" smtClean="0">
                <a:solidFill>
                  <a:srgbClr val="FF0000"/>
                </a:solidFill>
                <a:latin typeface="Courier New" pitchFamily="49" charset="0"/>
                <a:ea typeface="Calibri" pitchFamily="34" charset="0"/>
                <a:cs typeface="Courier New" pitchFamily="49" charset="0"/>
              </a:rPr>
              <a:t>baþarililar</a:t>
            </a:r>
            <a:r>
              <a:rPr lang="tr-TR" sz="2000" dirty="0" smtClean="0">
                <a:solidFill>
                  <a:srgbClr val="FF0000"/>
                </a:solidFill>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endParaRPr lang="tr-TR" sz="2000" dirty="0" smtClean="0">
              <a:latin typeface="Arial" pitchFamily="34" charset="0"/>
              <a:cs typeface="Arial" pitchFamily="34" charset="0"/>
            </a:endParaRPr>
          </a:p>
          <a:p>
            <a:endParaRPr lang="tr-TR" sz="2000" dirty="0"/>
          </a:p>
        </p:txBody>
      </p:sp>
      <p:pic>
        <p:nvPicPr>
          <p:cNvPr id="40967" name="Resim 1"/>
          <p:cNvPicPr>
            <a:picLocks noChangeAspect="1" noChangeArrowheads="1"/>
          </p:cNvPicPr>
          <p:nvPr/>
        </p:nvPicPr>
        <p:blipFill>
          <a:blip r:embed="rId2" cstate="print"/>
          <a:srcRect/>
          <a:stretch>
            <a:fillRect/>
          </a:stretch>
        </p:blipFill>
        <p:spPr bwMode="auto">
          <a:xfrm>
            <a:off x="683568" y="1772816"/>
            <a:ext cx="1872208" cy="643572"/>
          </a:xfrm>
          <a:prstGeom prst="rect">
            <a:avLst/>
          </a:prstGeom>
          <a:noFill/>
        </p:spPr>
      </p:pic>
      <p:pic>
        <p:nvPicPr>
          <p:cNvPr id="40966" name="Picture 6" descr="Ekran Alıntısı"/>
          <p:cNvPicPr>
            <a:picLocks noChangeAspect="1" noChangeArrowheads="1"/>
          </p:cNvPicPr>
          <p:nvPr/>
        </p:nvPicPr>
        <p:blipFill>
          <a:blip r:embed="rId3" cstate="print"/>
          <a:srcRect/>
          <a:stretch>
            <a:fillRect/>
          </a:stretch>
        </p:blipFill>
        <p:spPr bwMode="auto">
          <a:xfrm>
            <a:off x="467544" y="5733256"/>
            <a:ext cx="2880320" cy="435248"/>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16632"/>
            <a:ext cx="8229600" cy="6696744"/>
          </a:xfrm>
        </p:spPr>
        <p:txBody>
          <a:bodyPr>
            <a:noAutofit/>
          </a:bodyPr>
          <a:lstStyle/>
          <a:p>
            <a:pPr marL="0" lvl="0" indent="0" fontAlgn="base">
              <a:spcBef>
                <a:spcPct val="0"/>
              </a:spcBef>
              <a:spcAft>
                <a:spcPct val="0"/>
              </a:spcAft>
              <a:buClrTx/>
              <a:buSzTx/>
              <a:buNone/>
            </a:pPr>
            <a:r>
              <a:rPr lang="tr-TR" sz="2000" dirty="0" smtClean="0">
                <a:latin typeface="Times New Roman" pitchFamily="18" charset="0"/>
                <a:ea typeface="Calibri" pitchFamily="34" charset="0"/>
                <a:cs typeface="Times New Roman" pitchFamily="18" charset="0"/>
              </a:rPr>
              <a:t>7.10.1 SQL’in Kendi Değişkenleri</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FF00FF"/>
                </a:solidFill>
                <a:latin typeface="Courier New" pitchFamily="49" charset="0"/>
                <a:ea typeface="Calibri" pitchFamily="34" charset="0"/>
                <a:cs typeface="Courier New" pitchFamily="49" charset="0"/>
              </a:rPr>
              <a:t>@@</a:t>
            </a:r>
            <a:r>
              <a:rPr lang="tr-TR" sz="2000" dirty="0" err="1" smtClean="0">
                <a:solidFill>
                  <a:srgbClr val="FF00FF"/>
                </a:solidFill>
                <a:latin typeface="Courier New" pitchFamily="49" charset="0"/>
                <a:ea typeface="Calibri" pitchFamily="34" charset="0"/>
                <a:cs typeface="Courier New" pitchFamily="49" charset="0"/>
              </a:rPr>
              <a:t>servername</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FF00FF"/>
                </a:solidFill>
                <a:latin typeface="Courier New" pitchFamily="49" charset="0"/>
                <a:ea typeface="Calibri" pitchFamily="34" charset="0"/>
                <a:cs typeface="Courier New" pitchFamily="49" charset="0"/>
              </a:rPr>
              <a:t>@@</a:t>
            </a:r>
            <a:r>
              <a:rPr lang="tr-TR" sz="2000" dirty="0" err="1" smtClean="0">
                <a:solidFill>
                  <a:srgbClr val="FF00FF"/>
                </a:solidFill>
                <a:latin typeface="Courier New" pitchFamily="49" charset="0"/>
                <a:ea typeface="Calibri" pitchFamily="34" charset="0"/>
                <a:cs typeface="Courier New" pitchFamily="49" charset="0"/>
              </a:rPr>
              <a:t>version</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FF00FF"/>
                </a:solidFill>
                <a:latin typeface="Courier New" pitchFamily="49" charset="0"/>
                <a:ea typeface="Calibri" pitchFamily="34" charset="0"/>
                <a:cs typeface="Courier New" pitchFamily="49" charset="0"/>
              </a:rPr>
              <a:t>@@</a:t>
            </a:r>
            <a:r>
              <a:rPr lang="tr-TR" sz="2000" dirty="0" err="1" smtClean="0">
                <a:solidFill>
                  <a:srgbClr val="FF00FF"/>
                </a:solidFill>
                <a:latin typeface="Courier New" pitchFamily="49" charset="0"/>
                <a:ea typeface="Calibri" pitchFamily="34" charset="0"/>
                <a:cs typeface="Courier New" pitchFamily="49" charset="0"/>
              </a:rPr>
              <a:t>connection</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FF00FF"/>
                </a:solidFill>
                <a:latin typeface="Courier New" pitchFamily="49" charset="0"/>
                <a:ea typeface="Calibri" pitchFamily="34" charset="0"/>
                <a:cs typeface="Courier New" pitchFamily="49" charset="0"/>
              </a:rPr>
              <a:t>@@</a:t>
            </a:r>
            <a:r>
              <a:rPr lang="tr-TR" sz="2000" dirty="0" err="1" smtClean="0">
                <a:solidFill>
                  <a:srgbClr val="FF00FF"/>
                </a:solidFill>
                <a:latin typeface="Courier New" pitchFamily="49" charset="0"/>
                <a:ea typeface="Calibri" pitchFamily="34" charset="0"/>
                <a:cs typeface="Courier New" pitchFamily="49" charset="0"/>
              </a:rPr>
              <a:t>language</a:t>
            </a:r>
            <a:endParaRPr lang="tr-TR" sz="2000" dirty="0" smtClean="0">
              <a:latin typeface="Arial" pitchFamily="34" charset="0"/>
              <a:cs typeface="Arial" pitchFamily="34" charset="0"/>
            </a:endParaRPr>
          </a:p>
          <a:p>
            <a:r>
              <a:rPr lang="tr-TR" sz="2000" b="1" dirty="0" smtClean="0"/>
              <a:t>Örnek: </a:t>
            </a:r>
            <a:r>
              <a:rPr lang="tr-TR" sz="2000" dirty="0" smtClean="0"/>
              <a:t>Veri tabanınızda dili İngilizce yapın. (Okul Projesi)</a:t>
            </a:r>
          </a:p>
          <a:p>
            <a:endParaRPr lang="tr-TR" sz="2000" dirty="0" smtClean="0"/>
          </a:p>
          <a:p>
            <a:endParaRPr lang="tr-TR" sz="2000" dirty="0" smtClean="0"/>
          </a:p>
          <a:p>
            <a:pPr marL="0" indent="449263" fontAlgn="base">
              <a:spcBef>
                <a:spcPct val="0"/>
              </a:spcBef>
              <a:spcAft>
                <a:spcPct val="0"/>
              </a:spcAft>
              <a:buClrTx/>
              <a:buSzTx/>
              <a:buNone/>
            </a:pPr>
            <a:endParaRPr lang="tr-TR" sz="2000" dirty="0" smtClean="0"/>
          </a:p>
          <a:p>
            <a:pPr marL="0" indent="449263" fontAlgn="base">
              <a:spcBef>
                <a:spcPct val="0"/>
              </a:spcBef>
              <a:spcAft>
                <a:spcPct val="0"/>
              </a:spcAft>
              <a:buClrTx/>
              <a:buSzTx/>
              <a:buNone/>
            </a:pPr>
            <a:endParaRPr lang="tr-TR" sz="2000" b="1" dirty="0" smtClean="0">
              <a:latin typeface="Times New Roman" pitchFamily="18" charset="0"/>
              <a:ea typeface="Calibri" pitchFamily="34" charset="0"/>
              <a:cs typeface="Times New Roman" pitchFamily="18" charset="0"/>
            </a:endParaRPr>
          </a:p>
          <a:p>
            <a:pPr marL="0" indent="449263" fontAlgn="base">
              <a:spcBef>
                <a:spcPct val="0"/>
              </a:spcBef>
              <a:spcAft>
                <a:spcPct val="0"/>
              </a:spcAft>
              <a:buClrTx/>
              <a:buSzTx/>
            </a:pPr>
            <a:r>
              <a:rPr lang="tr-TR" sz="2000" b="1" dirty="0" smtClean="0">
                <a:latin typeface="Times New Roman" pitchFamily="18" charset="0"/>
                <a:ea typeface="Calibri" pitchFamily="34" charset="0"/>
                <a:cs typeface="Times New Roman" pitchFamily="18" charset="0"/>
              </a:rPr>
              <a:t>Örnek: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err="1" smtClean="0">
                <a:solidFill>
                  <a:srgbClr val="FF00FF"/>
                </a:solidFill>
                <a:latin typeface="Courier New" pitchFamily="49" charset="0"/>
                <a:ea typeface="Calibri" pitchFamily="34" charset="0"/>
                <a:cs typeface="Courier New" pitchFamily="49" charset="0"/>
              </a:rPr>
              <a:t>getdate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AS</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'Bu </a:t>
            </a:r>
            <a:r>
              <a:rPr lang="tr-TR" sz="2000" dirty="0" err="1" smtClean="0">
                <a:solidFill>
                  <a:srgbClr val="FF0000"/>
                </a:solidFill>
                <a:latin typeface="Courier New" pitchFamily="49" charset="0"/>
                <a:ea typeface="Calibri" pitchFamily="34" charset="0"/>
                <a:cs typeface="Courier New" pitchFamily="49" charset="0"/>
              </a:rPr>
              <a:t>gunun</a:t>
            </a:r>
            <a:r>
              <a:rPr lang="tr-TR" sz="2000" dirty="0" smtClean="0">
                <a:solidFill>
                  <a:srgbClr val="FF0000"/>
                </a:solidFill>
                <a:latin typeface="Courier New" pitchFamily="49" charset="0"/>
                <a:ea typeface="Calibri" pitchFamily="34" charset="0"/>
                <a:cs typeface="Courier New" pitchFamily="49" charset="0"/>
              </a:rPr>
              <a:t> tarih ve </a:t>
            </a:r>
            <a:r>
              <a:rPr lang="tr-TR" sz="2000" dirty="0" err="1" smtClean="0">
                <a:solidFill>
                  <a:srgbClr val="FF0000"/>
                </a:solidFill>
                <a:latin typeface="Courier New" pitchFamily="49" charset="0"/>
                <a:ea typeface="Calibri" pitchFamily="34" charset="0"/>
                <a:cs typeface="Courier New" pitchFamily="49" charset="0"/>
              </a:rPr>
              <a:t>zamani</a:t>
            </a:r>
            <a:r>
              <a:rPr lang="tr-TR" sz="2000" dirty="0" smtClean="0">
                <a:solidFill>
                  <a:srgbClr val="FF0000"/>
                </a:solidFill>
                <a:latin typeface="Courier New" pitchFamily="49" charset="0"/>
                <a:ea typeface="Calibri" pitchFamily="34" charset="0"/>
                <a:cs typeface="Courier New" pitchFamily="49" charset="0"/>
              </a:rPr>
              <a:t>'</a:t>
            </a:r>
            <a:r>
              <a:rPr lang="tr-TR" sz="2000" dirty="0" smtClean="0">
                <a:solidFill>
                  <a:srgbClr val="FF00FF"/>
                </a:solidFill>
                <a:latin typeface="Courier New" pitchFamily="49" charset="0"/>
                <a:ea typeface="Calibri" pitchFamily="34" charset="0"/>
                <a:cs typeface="Courier New" pitchFamily="49" charset="0"/>
              </a:rPr>
              <a:t>,@@CONNECTIONS</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AS</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a:t>
            </a:r>
            <a:r>
              <a:rPr lang="tr-TR" sz="2000" dirty="0" err="1" smtClean="0">
                <a:solidFill>
                  <a:srgbClr val="FF0000"/>
                </a:solidFill>
                <a:latin typeface="Courier New" pitchFamily="49" charset="0"/>
                <a:ea typeface="Calibri" pitchFamily="34" charset="0"/>
                <a:cs typeface="Courier New" pitchFamily="49" charset="0"/>
              </a:rPr>
              <a:t>Baglanti</a:t>
            </a:r>
            <a:r>
              <a:rPr lang="tr-TR" sz="2000" dirty="0" smtClean="0">
                <a:solidFill>
                  <a:srgbClr val="FF0000"/>
                </a:solidFill>
                <a:latin typeface="Courier New" pitchFamily="49" charset="0"/>
                <a:ea typeface="Calibri" pitchFamily="34" charset="0"/>
                <a:cs typeface="Courier New" pitchFamily="49" charset="0"/>
              </a:rPr>
              <a:t> </a:t>
            </a:r>
            <a:r>
              <a:rPr lang="tr-TR" sz="2000" dirty="0" err="1" smtClean="0">
                <a:solidFill>
                  <a:srgbClr val="FF0000"/>
                </a:solidFill>
                <a:latin typeface="Courier New" pitchFamily="49" charset="0"/>
                <a:ea typeface="Calibri" pitchFamily="34" charset="0"/>
                <a:cs typeface="Courier New" pitchFamily="49" charset="0"/>
              </a:rPr>
              <a:t>Sayisi</a:t>
            </a:r>
            <a:r>
              <a:rPr lang="tr-TR" sz="2000" dirty="0" smtClean="0">
                <a:solidFill>
                  <a:srgbClr val="FF0000"/>
                </a:solidFill>
                <a:latin typeface="Courier New" pitchFamily="49" charset="0"/>
                <a:ea typeface="Calibri" pitchFamily="34" charset="0"/>
                <a:cs typeface="Courier New" pitchFamily="49" charset="0"/>
              </a:rPr>
              <a: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latin typeface="Times New Roman" pitchFamily="18" charset="0"/>
                <a:ea typeface="Calibri" pitchFamily="34" charset="0"/>
                <a:cs typeface="Times New Roman" pitchFamily="18" charset="0"/>
              </a:rPr>
              <a:t>sorgusunun çıktısını yazınız.</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lvl="0" indent="449263" fontAlgn="base">
              <a:spcBef>
                <a:spcPct val="0"/>
              </a:spcBef>
              <a:spcAft>
                <a:spcPct val="0"/>
              </a:spcAft>
              <a:buNone/>
            </a:pPr>
            <a:endParaRPr lang="tr-TR" sz="2000" b="1" dirty="0" smtClean="0">
              <a:latin typeface="Times New Roman" pitchFamily="18" charset="0"/>
              <a:ea typeface="Calibri" pitchFamily="34" charset="0"/>
              <a:cs typeface="Times New Roman" pitchFamily="18" charset="0"/>
            </a:endParaRPr>
          </a:p>
          <a:p>
            <a:pPr indent="449263" fontAlgn="base">
              <a:spcBef>
                <a:spcPct val="0"/>
              </a:spcBef>
              <a:spcAft>
                <a:spcPct val="0"/>
              </a:spcAft>
            </a:pPr>
            <a:r>
              <a:rPr lang="tr-TR" sz="2000" b="1" dirty="0" smtClean="0">
                <a:latin typeface="Times New Roman" pitchFamily="18" charset="0"/>
                <a:ea typeface="Calibri" pitchFamily="34" charset="0"/>
                <a:cs typeface="Times New Roman" pitchFamily="18" charset="0"/>
              </a:rPr>
              <a:t>Örnek: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'Burcu'</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AS</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latin typeface="Times New Roman" pitchFamily="18" charset="0"/>
                <a:ea typeface="Calibri" pitchFamily="34" charset="0"/>
                <a:cs typeface="Times New Roman" pitchFamily="18" charset="0"/>
              </a:rPr>
              <a:t>sorgusunun işlevini ve çıktısını yazınız.</a:t>
            </a:r>
            <a:endParaRPr lang="tr-TR" sz="2000" dirty="0" smtClean="0">
              <a:latin typeface="Arial" pitchFamily="34" charset="0"/>
              <a:cs typeface="Arial" pitchFamily="34" charset="0"/>
            </a:endParaRPr>
          </a:p>
          <a:p>
            <a:pPr lvl="0" indent="449263" eaLnBrk="0" fontAlgn="base" hangingPunct="0">
              <a:spcBef>
                <a:spcPct val="0"/>
              </a:spcBef>
              <a:spcAft>
                <a:spcPct val="0"/>
              </a:spcAft>
              <a:buNone/>
            </a:pPr>
            <a:r>
              <a:rPr lang="tr-TR" sz="2000" dirty="0" smtClean="0">
                <a:latin typeface="Times New Roman" pitchFamily="18" charset="0"/>
                <a:ea typeface="Calibri" pitchFamily="34" charset="0"/>
                <a:cs typeface="Times New Roman" pitchFamily="18" charset="0"/>
              </a:rPr>
              <a:t>Bu sorgudaki “as” komutu kolonun adının “Adi” olmasını sağlıyor.</a:t>
            </a:r>
            <a:endParaRPr lang="tr-TR" sz="2000" dirty="0" smtClean="0">
              <a:latin typeface="Arial" pitchFamily="34" charset="0"/>
              <a:cs typeface="Arial" pitchFamily="34" charset="0"/>
            </a:endParaRPr>
          </a:p>
          <a:p>
            <a:pPr lvl="0" indent="449263" eaLnBrk="0" fontAlgn="base" hangingPunct="0">
              <a:spcBef>
                <a:spcPct val="0"/>
              </a:spcBef>
              <a:spcAft>
                <a:spcPct val="0"/>
              </a:spcAft>
              <a:buNone/>
            </a:pPr>
            <a:r>
              <a:rPr lang="tr-TR" sz="2000" dirty="0" smtClean="0">
                <a:latin typeface="Courier New" pitchFamily="49" charset="0"/>
                <a:ea typeface="Calibri" pitchFamily="34" charset="0"/>
                <a:cs typeface="Courier New" pitchFamily="49" charset="0"/>
              </a:rPr>
              <a:t>adi</a:t>
            </a:r>
            <a:endParaRPr lang="tr-TR" sz="2000" dirty="0" smtClean="0">
              <a:latin typeface="Arial" pitchFamily="34" charset="0"/>
              <a:cs typeface="Arial" pitchFamily="34" charset="0"/>
            </a:endParaRPr>
          </a:p>
          <a:p>
            <a:pPr lvl="0" indent="449263" eaLnBrk="0" fontAlgn="base" hangingPunct="0">
              <a:spcBef>
                <a:spcPct val="0"/>
              </a:spcBef>
              <a:spcAft>
                <a:spcPct val="0"/>
              </a:spcAft>
              <a:buNone/>
            </a:pPr>
            <a:r>
              <a:rPr lang="tr-TR" sz="2000" dirty="0" smtClean="0">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pPr lvl="0" indent="449263" eaLnBrk="0" fontAlgn="base" hangingPunct="0">
              <a:spcBef>
                <a:spcPct val="0"/>
              </a:spcBef>
              <a:spcAft>
                <a:spcPct val="0"/>
              </a:spcAft>
              <a:buNone/>
            </a:pPr>
            <a:r>
              <a:rPr lang="tr-TR" sz="2000" dirty="0" smtClean="0">
                <a:latin typeface="Courier New" pitchFamily="49" charset="0"/>
                <a:ea typeface="Calibri" pitchFamily="34" charset="0"/>
                <a:cs typeface="Courier New" pitchFamily="49" charset="0"/>
              </a:rPr>
              <a:t>Burcu</a:t>
            </a:r>
            <a:endParaRPr lang="tr-TR" sz="2000" dirty="0" smtClean="0">
              <a:latin typeface="Arial" pitchFamily="34" charset="0"/>
              <a:cs typeface="Arial" pitchFamily="34" charset="0"/>
            </a:endParaRPr>
          </a:p>
          <a:p>
            <a:endParaRPr lang="tr-TR" sz="2000" dirty="0" smtClean="0"/>
          </a:p>
          <a:p>
            <a:endParaRPr lang="tr-TR" sz="2000" dirty="0"/>
          </a:p>
        </p:txBody>
      </p:sp>
      <p:pic>
        <p:nvPicPr>
          <p:cNvPr id="41986" name="Resim 4"/>
          <p:cNvPicPr>
            <a:picLocks noChangeAspect="1" noChangeArrowheads="1"/>
          </p:cNvPicPr>
          <p:nvPr/>
        </p:nvPicPr>
        <p:blipFill>
          <a:blip r:embed="rId2" cstate="print"/>
          <a:srcRect/>
          <a:stretch>
            <a:fillRect/>
          </a:stretch>
        </p:blipFill>
        <p:spPr bwMode="auto">
          <a:xfrm>
            <a:off x="539552" y="2060848"/>
            <a:ext cx="4176464" cy="1224136"/>
          </a:xfrm>
          <a:prstGeom prst="rect">
            <a:avLst/>
          </a:prstGeom>
          <a:noFill/>
          <a:ln w="9525">
            <a:noFill/>
            <a:miter lim="800000"/>
            <a:headEnd/>
            <a:tailEnd/>
          </a:ln>
        </p:spPr>
      </p:pic>
      <p:pic>
        <p:nvPicPr>
          <p:cNvPr id="41987" name="Picture 3" descr="Ekran Alıntısı"/>
          <p:cNvPicPr>
            <a:picLocks noChangeAspect="1" noChangeArrowheads="1"/>
          </p:cNvPicPr>
          <p:nvPr/>
        </p:nvPicPr>
        <p:blipFill>
          <a:blip r:embed="rId3" cstate="print"/>
          <a:srcRect/>
          <a:stretch>
            <a:fillRect/>
          </a:stretch>
        </p:blipFill>
        <p:spPr bwMode="auto">
          <a:xfrm>
            <a:off x="539552" y="4293097"/>
            <a:ext cx="4104456" cy="64807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normAutofit/>
          </a:bodyPr>
          <a:lstStyle/>
          <a:p>
            <a:r>
              <a:rPr lang="x-none" sz="3600" b="1" smtClean="0"/>
              <a:t>7.2 İNDEKS ÇEŞİTLERİ</a:t>
            </a:r>
            <a:endParaRPr lang="tr-TR" sz="3600" dirty="0"/>
          </a:p>
        </p:txBody>
      </p:sp>
      <p:sp>
        <p:nvSpPr>
          <p:cNvPr id="2" name="1 İçerik Yer Tutucusu"/>
          <p:cNvSpPr>
            <a:spLocks noGrp="1"/>
          </p:cNvSpPr>
          <p:nvPr>
            <p:ph idx="1"/>
          </p:nvPr>
        </p:nvSpPr>
        <p:spPr>
          <a:xfrm>
            <a:off x="395536" y="1279301"/>
            <a:ext cx="8229600" cy="4525963"/>
          </a:xfrm>
        </p:spPr>
        <p:txBody>
          <a:bodyPr>
            <a:noAutofit/>
          </a:bodyPr>
          <a:lstStyle/>
          <a:p>
            <a:pPr lvl="0"/>
            <a:r>
              <a:rPr lang="tr-TR" sz="2100" dirty="0" err="1" smtClean="0">
                <a:latin typeface="Arial" pitchFamily="34" charset="0"/>
                <a:cs typeface="Arial" pitchFamily="34" charset="0"/>
              </a:rPr>
              <a:t>Clustered</a:t>
            </a:r>
            <a:r>
              <a:rPr lang="tr-TR" sz="2100" dirty="0" smtClean="0">
                <a:latin typeface="Arial" pitchFamily="34" charset="0"/>
                <a:cs typeface="Arial" pitchFamily="34" charset="0"/>
              </a:rPr>
              <a:t> </a:t>
            </a:r>
            <a:r>
              <a:rPr lang="tr-TR" sz="2100" dirty="0" err="1" smtClean="0">
                <a:latin typeface="Arial" pitchFamily="34" charset="0"/>
                <a:cs typeface="Arial" pitchFamily="34" charset="0"/>
              </a:rPr>
              <a:t>Indeksler</a:t>
            </a:r>
            <a:endParaRPr lang="tr-TR" sz="2100" dirty="0" smtClean="0">
              <a:latin typeface="Arial" pitchFamily="34" charset="0"/>
              <a:cs typeface="Arial" pitchFamily="34" charset="0"/>
            </a:endParaRPr>
          </a:p>
          <a:p>
            <a:pPr lvl="0"/>
            <a:r>
              <a:rPr lang="tr-TR" sz="2100" dirty="0" err="1" smtClean="0">
                <a:latin typeface="Arial" pitchFamily="34" charset="0"/>
                <a:cs typeface="Arial" pitchFamily="34" charset="0"/>
              </a:rPr>
              <a:t>Nonclustered</a:t>
            </a:r>
            <a:r>
              <a:rPr lang="tr-TR" sz="2100" dirty="0" smtClean="0">
                <a:latin typeface="Arial" pitchFamily="34" charset="0"/>
                <a:cs typeface="Arial" pitchFamily="34" charset="0"/>
              </a:rPr>
              <a:t> </a:t>
            </a:r>
            <a:r>
              <a:rPr lang="tr-TR" sz="2100" dirty="0" err="1" smtClean="0">
                <a:latin typeface="Arial" pitchFamily="34" charset="0"/>
                <a:cs typeface="Arial" pitchFamily="34" charset="0"/>
              </a:rPr>
              <a:t>Indeksler</a:t>
            </a:r>
            <a:endParaRPr lang="tr-TR" sz="2100" dirty="0" smtClean="0">
              <a:latin typeface="Arial" pitchFamily="34" charset="0"/>
              <a:cs typeface="Arial" pitchFamily="34" charset="0"/>
            </a:endParaRPr>
          </a:p>
          <a:p>
            <a:r>
              <a:rPr lang="x-none" sz="2100" b="1" smtClean="0">
                <a:solidFill>
                  <a:schemeClr val="tx2">
                    <a:lumMod val="60000"/>
                    <a:lumOff val="40000"/>
                  </a:schemeClr>
                </a:solidFill>
                <a:latin typeface="Arial" pitchFamily="34" charset="0"/>
                <a:cs typeface="Arial" pitchFamily="34" charset="0"/>
              </a:rPr>
              <a:t>7.2.1 Clustered Indeksler: </a:t>
            </a:r>
            <a:r>
              <a:rPr lang="x-none" sz="2100" smtClean="0">
                <a:latin typeface="Arial" pitchFamily="34" charset="0"/>
                <a:cs typeface="Arial" pitchFamily="34" charset="0"/>
              </a:rPr>
              <a:t>Bu indeks tablo satırlarını kendi değerlerine göre sıralar ve saklar. Satırların bir sırası olduğundan bu tür indekste aranan satırların bulunmasını kolaydır.  Tablonun fiziksel yapısını değiştirirler.</a:t>
            </a:r>
            <a:endParaRPr lang="tr-TR" sz="2100" b="1" dirty="0" smtClean="0">
              <a:latin typeface="Arial" pitchFamily="34" charset="0"/>
              <a:cs typeface="Arial" pitchFamily="34" charset="0"/>
            </a:endParaRPr>
          </a:p>
          <a:p>
            <a:r>
              <a:rPr lang="x-none" sz="2100" b="1" smtClean="0">
                <a:solidFill>
                  <a:schemeClr val="tx2">
                    <a:lumMod val="60000"/>
                    <a:lumOff val="40000"/>
                  </a:schemeClr>
                </a:solidFill>
                <a:latin typeface="Arial" pitchFamily="34" charset="0"/>
                <a:cs typeface="Arial" pitchFamily="34" charset="0"/>
              </a:rPr>
              <a:t>7.2.2 NonClustered Indeksler</a:t>
            </a:r>
            <a:r>
              <a:rPr lang="x-none" sz="2100" smtClean="0">
                <a:solidFill>
                  <a:schemeClr val="tx2">
                    <a:lumMod val="60000"/>
                    <a:lumOff val="40000"/>
                  </a:schemeClr>
                </a:solidFill>
                <a:latin typeface="Arial" pitchFamily="34" charset="0"/>
                <a:cs typeface="Arial" pitchFamily="34" charset="0"/>
              </a:rPr>
              <a:t>: </a:t>
            </a:r>
            <a:r>
              <a:rPr lang="x-none" sz="2100" smtClean="0">
                <a:latin typeface="Arial" pitchFamily="34" charset="0"/>
                <a:cs typeface="Arial" pitchFamily="34" charset="0"/>
              </a:rPr>
              <a:t>Bu indeksler satırların düzeninden bağımsız olarak düzenlenirler. Nonclustered indeksler bir pointer olarak veri satırlarını gösterdiğinden arana satırların bulunması kolaydır.</a:t>
            </a:r>
            <a:r>
              <a:rPr lang="x-none" sz="2100" b="1" smtClean="0">
                <a:latin typeface="Arial" pitchFamily="34" charset="0"/>
                <a:cs typeface="Arial" pitchFamily="34" charset="0"/>
              </a:rPr>
              <a:t> </a:t>
            </a:r>
            <a:r>
              <a:rPr lang="x-none" sz="2100" smtClean="0">
                <a:latin typeface="Arial" pitchFamily="34" charset="0"/>
                <a:cs typeface="Arial" pitchFamily="34" charset="0"/>
              </a:rPr>
              <a:t>SQL Server’da iki türlü indeks oluşturulabilir. </a:t>
            </a:r>
            <a:endParaRPr lang="tr-TR" sz="21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562074"/>
          </a:xfrm>
        </p:spPr>
        <p:txBody>
          <a:bodyPr>
            <a:noAutofit/>
          </a:bodyPr>
          <a:lstStyle/>
          <a:p>
            <a:r>
              <a:rPr lang="tr-TR" sz="3200" b="1" i="1" dirty="0" smtClean="0"/>
              <a:t>7.12. SQL’DE BAZI FONKSİYONLAR</a:t>
            </a:r>
            <a:r>
              <a:rPr lang="tr-TR" sz="3200" dirty="0" smtClean="0"/>
              <a:t/>
            </a:r>
            <a:br>
              <a:rPr lang="tr-TR" sz="3200" dirty="0" smtClean="0"/>
            </a:br>
            <a:endParaRPr lang="tr-TR" sz="3200" dirty="0"/>
          </a:p>
        </p:txBody>
      </p:sp>
      <p:sp>
        <p:nvSpPr>
          <p:cNvPr id="3" name="2 İçerik Yer Tutucusu"/>
          <p:cNvSpPr>
            <a:spLocks noGrp="1"/>
          </p:cNvSpPr>
          <p:nvPr>
            <p:ph idx="1"/>
          </p:nvPr>
        </p:nvSpPr>
        <p:spPr>
          <a:xfrm>
            <a:off x="251520" y="836712"/>
            <a:ext cx="8640960" cy="5616624"/>
          </a:xfrm>
        </p:spPr>
        <p:txBody>
          <a:bodyPr>
            <a:noAutofit/>
          </a:bodyPr>
          <a:lstStyle/>
          <a:p>
            <a:r>
              <a:rPr lang="tr-TR" sz="2000" dirty="0" smtClean="0"/>
              <a:t>ABS		: Mutlak değer hesaplar.  </a:t>
            </a:r>
          </a:p>
          <a:p>
            <a:r>
              <a:rPr lang="tr-TR" sz="2000" dirty="0" smtClean="0"/>
              <a:t>COS		: Raydan olarak açının </a:t>
            </a:r>
            <a:r>
              <a:rPr lang="tr-TR" sz="2000" dirty="0" err="1" smtClean="0"/>
              <a:t>cosinüsünü</a:t>
            </a:r>
            <a:r>
              <a:rPr lang="tr-TR" sz="2000" dirty="0" smtClean="0"/>
              <a:t> hesaplar.</a:t>
            </a:r>
          </a:p>
          <a:p>
            <a:r>
              <a:rPr lang="tr-TR" sz="2000" dirty="0" smtClean="0"/>
              <a:t>SIN		: Raydan olarak açının sinüsünü hesaplar.</a:t>
            </a:r>
          </a:p>
          <a:p>
            <a:r>
              <a:rPr lang="tr-TR" sz="2000" dirty="0" smtClean="0"/>
              <a:t>ACOS	: Raydan olarak açının </a:t>
            </a:r>
            <a:r>
              <a:rPr lang="tr-TR" sz="2000" dirty="0" err="1" smtClean="0"/>
              <a:t>arccosinüsünü</a:t>
            </a:r>
            <a:r>
              <a:rPr lang="tr-TR" sz="2000" dirty="0" smtClean="0"/>
              <a:t> hesaplar.</a:t>
            </a:r>
          </a:p>
          <a:p>
            <a:r>
              <a:rPr lang="tr-TR" sz="2000" dirty="0" smtClean="0"/>
              <a:t>ASIN		: Raydan olarak açının </a:t>
            </a:r>
            <a:r>
              <a:rPr lang="tr-TR" sz="2000" dirty="0" err="1" smtClean="0"/>
              <a:t>arcsinüsünü</a:t>
            </a:r>
            <a:r>
              <a:rPr lang="tr-TR" sz="2000" dirty="0" smtClean="0"/>
              <a:t> hesaplar.</a:t>
            </a:r>
          </a:p>
          <a:p>
            <a:r>
              <a:rPr lang="tr-TR" sz="2000" dirty="0" smtClean="0"/>
              <a:t>TAN		: Raydan olarak açının tanjantını hesaplar.</a:t>
            </a:r>
          </a:p>
          <a:p>
            <a:r>
              <a:rPr lang="tr-TR" sz="2000" dirty="0" smtClean="0"/>
              <a:t>ATAN		: Raydan olarak açının </a:t>
            </a:r>
            <a:r>
              <a:rPr lang="tr-TR" sz="2000" dirty="0" err="1" smtClean="0"/>
              <a:t>arctanjantını</a:t>
            </a:r>
            <a:r>
              <a:rPr lang="tr-TR" sz="2000" dirty="0" smtClean="0"/>
              <a:t> hesaplar.</a:t>
            </a:r>
          </a:p>
          <a:p>
            <a:r>
              <a:rPr lang="tr-TR" sz="2000" dirty="0" smtClean="0"/>
              <a:t>LOG		: Belirtilen sayının doğal logaritmasını verir.</a:t>
            </a:r>
          </a:p>
          <a:p>
            <a:r>
              <a:rPr lang="tr-TR" sz="2000" dirty="0" smtClean="0"/>
              <a:t>PI		: 3.14 sayısını verir.</a:t>
            </a:r>
          </a:p>
          <a:p>
            <a:r>
              <a:rPr lang="tr-TR" sz="2000" dirty="0" smtClean="0"/>
              <a:t>EXP		: Üs alır.</a:t>
            </a:r>
          </a:p>
          <a:p>
            <a:r>
              <a:rPr lang="tr-TR" sz="2000" dirty="0" smtClean="0"/>
              <a:t>POWER	: Bir değerin kuvvetini alır.</a:t>
            </a:r>
          </a:p>
          <a:p>
            <a:r>
              <a:rPr lang="tr-TR" sz="2000" dirty="0" smtClean="0"/>
              <a:t>RAND	: 0 ile 1 arasında </a:t>
            </a:r>
            <a:r>
              <a:rPr lang="tr-TR" sz="2000" dirty="0" err="1" smtClean="0"/>
              <a:t>rasgele</a:t>
            </a:r>
            <a:r>
              <a:rPr lang="tr-TR" sz="2000" dirty="0" smtClean="0"/>
              <a:t> sayı üretir.</a:t>
            </a:r>
          </a:p>
          <a:p>
            <a:r>
              <a:rPr lang="tr-TR" sz="2000" dirty="0" smtClean="0"/>
              <a:t>ROUND	: Sayıları yuvarlar.</a:t>
            </a:r>
          </a:p>
          <a:p>
            <a:r>
              <a:rPr lang="tr-TR" sz="2000" dirty="0" smtClean="0"/>
              <a:t>SQRT	: Bir değerin karekökünü verir.</a:t>
            </a:r>
          </a:p>
          <a:p>
            <a:r>
              <a:rPr lang="tr-TR" sz="2000" dirty="0" smtClean="0"/>
              <a:t>LOWER	: Küçük harfe çevirir.  	</a:t>
            </a:r>
          </a:p>
          <a:p>
            <a:endParaRPr lang="tr-TR"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1484784"/>
            <a:ext cx="8229600" cy="4641379"/>
          </a:xfrm>
        </p:spPr>
        <p:txBody>
          <a:bodyPr>
            <a:normAutofit fontScale="70000" lnSpcReduction="20000"/>
          </a:bodyPr>
          <a:lstStyle/>
          <a:p>
            <a:r>
              <a:rPr lang="tr-TR" dirty="0" smtClean="0"/>
              <a:t>LTRIM		: Önündeki boşlukları keser.</a:t>
            </a:r>
          </a:p>
          <a:p>
            <a:r>
              <a:rPr lang="tr-TR" dirty="0" smtClean="0"/>
              <a:t>REVERSE		: Bir karakter ifadesini ters çevirir.	</a:t>
            </a:r>
          </a:p>
          <a:p>
            <a:r>
              <a:rPr lang="tr-TR" dirty="0" smtClean="0"/>
              <a:t>RIGHT		: Bir karakter ifadeyi sağ taraftan böler.</a:t>
            </a:r>
          </a:p>
          <a:p>
            <a:r>
              <a:rPr lang="tr-TR" dirty="0" smtClean="0"/>
              <a:t>RTRIM		: Sondaki boşlukları keser.</a:t>
            </a:r>
          </a:p>
          <a:p>
            <a:r>
              <a:rPr lang="tr-TR" dirty="0" smtClean="0"/>
              <a:t>SPACE		: Boşluk verir.</a:t>
            </a:r>
          </a:p>
          <a:p>
            <a:r>
              <a:rPr lang="tr-TR" dirty="0" smtClean="0"/>
              <a:t>STR			: Sayısal bilgiyi karaktere çevirir.</a:t>
            </a:r>
          </a:p>
          <a:p>
            <a:r>
              <a:rPr lang="tr-TR" dirty="0" smtClean="0"/>
              <a:t>UPPER		: Küçük karakterleri büyük harfe çevirir. </a:t>
            </a:r>
          </a:p>
          <a:p>
            <a:r>
              <a:rPr lang="tr-TR" dirty="0" smtClean="0"/>
              <a:t>DATEDIFF		: İki tarih arasındaki </a:t>
            </a:r>
            <a:r>
              <a:rPr lang="tr-TR" dirty="0" err="1" smtClean="0"/>
              <a:t>datepart</a:t>
            </a:r>
            <a:r>
              <a:rPr lang="tr-TR" dirty="0" smtClean="0"/>
              <a:t> sayısını verir.</a:t>
            </a:r>
          </a:p>
          <a:p>
            <a:r>
              <a:rPr lang="tr-TR" dirty="0" smtClean="0"/>
              <a:t>GETDATE		: Şu anki tarihi verir.</a:t>
            </a:r>
          </a:p>
          <a:p>
            <a:r>
              <a:rPr lang="tr-TR" dirty="0" smtClean="0"/>
              <a:t>YEAR		: Yılı verir.</a:t>
            </a:r>
          </a:p>
          <a:p>
            <a:r>
              <a:rPr lang="tr-TR" dirty="0" smtClean="0"/>
              <a:t>MONTH		: Ayı verir.</a:t>
            </a:r>
          </a:p>
          <a:p>
            <a:r>
              <a:rPr lang="tr-TR" dirty="0" smtClean="0"/>
              <a:t>STDEV		: Standart sapmayı hesaplar.</a:t>
            </a:r>
          </a:p>
          <a:p>
            <a:endParaRPr lang="tr-T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79512" y="260648"/>
            <a:ext cx="8784976" cy="6264696"/>
          </a:xfrm>
          <a:ln w="38100"/>
        </p:spPr>
        <p:style>
          <a:lnRef idx="2">
            <a:schemeClr val="accent5"/>
          </a:lnRef>
          <a:fillRef idx="1">
            <a:schemeClr val="lt1"/>
          </a:fillRef>
          <a:effectRef idx="0">
            <a:schemeClr val="accent5"/>
          </a:effectRef>
          <a:fontRef idx="minor">
            <a:schemeClr val="dk1"/>
          </a:fontRef>
        </p:style>
        <p:txBody>
          <a:bodyPr>
            <a:normAutofit/>
          </a:bodyPr>
          <a:lstStyle/>
          <a:p>
            <a:pPr lvl="0"/>
            <a:r>
              <a:rPr lang="tr-TR" sz="2000" b="1" dirty="0" smtClean="0">
                <a:latin typeface="Times New Roman" pitchFamily="18" charset="0"/>
                <a:ea typeface="Calibri" pitchFamily="34" charset="0"/>
                <a:cs typeface="Times New Roman" pitchFamily="18" charset="0"/>
              </a:rPr>
              <a:t>Örnek: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DATEPART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FF"/>
                </a:solidFill>
                <a:latin typeface="Courier New" pitchFamily="49" charset="0"/>
                <a:ea typeface="Calibri" pitchFamily="34" charset="0"/>
                <a:cs typeface="Courier New" pitchFamily="49" charset="0"/>
              </a:rPr>
              <a:t>YEAR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FF"/>
                </a:solidFill>
                <a:latin typeface="Courier New" pitchFamily="49" charset="0"/>
                <a:ea typeface="Calibri" pitchFamily="34" charset="0"/>
                <a:cs typeface="Courier New" pitchFamily="49" charset="0"/>
              </a:rPr>
              <a:t>GETDATE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AS</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'BULUNDUGUMUZ YIL'</a:t>
            </a:r>
            <a:endParaRPr lang="tr-TR" sz="2000" dirty="0" smtClean="0">
              <a:latin typeface="Arial" pitchFamily="34" charset="0"/>
              <a:cs typeface="Arial" pitchFamily="34" charset="0"/>
            </a:endParaRPr>
          </a:p>
          <a:p>
            <a:endParaRPr lang="tr-TR" sz="2000" dirty="0" smtClean="0"/>
          </a:p>
          <a:p>
            <a:pPr lvl="0"/>
            <a:r>
              <a:rPr lang="tr-TR" sz="2000" b="1" dirty="0" smtClean="0">
                <a:latin typeface="Times New Roman" pitchFamily="18" charset="0"/>
                <a:ea typeface="Calibri" pitchFamily="34" charset="0"/>
                <a:cs typeface="Times New Roman" pitchFamily="18" charset="0"/>
              </a:rPr>
              <a:t>Örnek: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DATEPART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0000FF"/>
                </a:solidFill>
                <a:latin typeface="Courier New" pitchFamily="49" charset="0"/>
                <a:ea typeface="Calibri" pitchFamily="34" charset="0"/>
                <a:cs typeface="Courier New" pitchFamily="49" charset="0"/>
              </a:rPr>
              <a:t>WEEK</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FF"/>
                </a:solidFill>
                <a:latin typeface="Courier New" pitchFamily="49" charset="0"/>
                <a:ea typeface="Calibri" pitchFamily="34" charset="0"/>
                <a:cs typeface="Courier New" pitchFamily="49" charset="0"/>
              </a:rPr>
              <a:t>GETDATE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AS</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'BULUNDUGUMUZ HAFTA'</a:t>
            </a:r>
            <a:endParaRPr lang="tr-TR" sz="2000" dirty="0" smtClean="0">
              <a:latin typeface="Arial" pitchFamily="34" charset="0"/>
              <a:cs typeface="Arial" pitchFamily="34" charset="0"/>
            </a:endParaRPr>
          </a:p>
          <a:p>
            <a:endParaRPr lang="tr-TR" sz="2000" dirty="0" smtClean="0"/>
          </a:p>
          <a:p>
            <a:pPr lvl="0"/>
            <a:r>
              <a:rPr lang="tr-TR" sz="2000" b="1" dirty="0" smtClean="0">
                <a:latin typeface="Times New Roman" pitchFamily="18" charset="0"/>
                <a:ea typeface="Calibri" pitchFamily="34" charset="0"/>
                <a:cs typeface="Times New Roman" pitchFamily="18" charset="0"/>
              </a:rPr>
              <a:t>Örnek: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DATENAME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FF"/>
                </a:solidFill>
                <a:latin typeface="Courier New" pitchFamily="49" charset="0"/>
                <a:ea typeface="Calibri" pitchFamily="34" charset="0"/>
                <a:cs typeface="Courier New" pitchFamily="49" charset="0"/>
              </a:rPr>
              <a:t>MONTH</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00"/>
                </a:solidFill>
                <a:latin typeface="Courier New" pitchFamily="49" charset="0"/>
                <a:ea typeface="Calibri" pitchFamily="34" charset="0"/>
                <a:cs typeface="Courier New" pitchFamily="49" charset="0"/>
              </a:rPr>
              <a:t>'04.15.2011'</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AS</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'PARAMETRE OLARAK GIRILEN AYIN ISMI‘</a:t>
            </a:r>
            <a:endParaRPr lang="tr-TR" sz="2000" dirty="0" smtClean="0">
              <a:latin typeface="Arial" pitchFamily="34" charset="0"/>
              <a:cs typeface="Arial" pitchFamily="34" charset="0"/>
            </a:endParaRPr>
          </a:p>
          <a:p>
            <a:pPr lvl="0"/>
            <a:endParaRPr lang="tr-TR" sz="2000" b="1" dirty="0" smtClean="0">
              <a:latin typeface="Arial" pitchFamily="34" charset="0"/>
              <a:ea typeface="Calibri" pitchFamily="34" charset="0"/>
              <a:cs typeface="Arial" pitchFamily="34" charset="0"/>
            </a:endParaRPr>
          </a:p>
          <a:p>
            <a:pPr lvl="0"/>
            <a:r>
              <a:rPr lang="tr-TR" sz="2000" b="1" dirty="0" smtClean="0">
                <a:latin typeface="Times New Roman" pitchFamily="18" charset="0"/>
                <a:ea typeface="Calibri" pitchFamily="34" charset="0"/>
                <a:cs typeface="Times New Roman" pitchFamily="18" charset="0"/>
              </a:rPr>
              <a:t>Örnek: </a:t>
            </a: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DATEDIFF</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FF"/>
                </a:solidFill>
                <a:latin typeface="Courier New" pitchFamily="49" charset="0"/>
                <a:ea typeface="Calibri" pitchFamily="34" charset="0"/>
                <a:cs typeface="Courier New" pitchFamily="49" charset="0"/>
              </a:rPr>
              <a:t>MONTH</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00"/>
                </a:solidFill>
                <a:latin typeface="Courier New" pitchFamily="49" charset="0"/>
                <a:ea typeface="Calibri" pitchFamily="34" charset="0"/>
                <a:cs typeface="Courier New" pitchFamily="49" charset="0"/>
              </a:rPr>
              <a:t>'2010.05.31'</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00"/>
                </a:solidFill>
                <a:latin typeface="Courier New" pitchFamily="49" charset="0"/>
                <a:ea typeface="Calibri" pitchFamily="34" charset="0"/>
                <a:cs typeface="Courier New" pitchFamily="49" charset="0"/>
              </a:rPr>
              <a:t>'2011.05.31'</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AS</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'BELIRTILEN TARIHLERIN AY FARKI‘</a:t>
            </a:r>
            <a:endParaRPr lang="tr-TR" sz="2000" dirty="0" smtClean="0">
              <a:latin typeface="Arial" pitchFamily="34" charset="0"/>
              <a:cs typeface="Arial" pitchFamily="34" charset="0"/>
            </a:endParaRPr>
          </a:p>
          <a:p>
            <a:pPr lvl="0"/>
            <a:endParaRPr lang="tr-TR" sz="2000" b="1" dirty="0" smtClean="0">
              <a:latin typeface="Arial" pitchFamily="34" charset="0"/>
              <a:ea typeface="Calibri" pitchFamily="34" charset="0"/>
              <a:cs typeface="Arial" pitchFamily="34" charset="0"/>
            </a:endParaRPr>
          </a:p>
          <a:p>
            <a:pPr lvl="0"/>
            <a:r>
              <a:rPr lang="tr-TR" sz="2000" b="1" dirty="0" smtClean="0">
                <a:latin typeface="Times New Roman" pitchFamily="18" charset="0"/>
                <a:ea typeface="Calibri" pitchFamily="34" charset="0"/>
                <a:cs typeface="Times New Roman" pitchFamily="18" charset="0"/>
              </a:rPr>
              <a:t>Örnek:</a:t>
            </a:r>
            <a:r>
              <a:rPr lang="tr-TR" sz="2000" dirty="0" smtClean="0">
                <a:latin typeface="Times New Roman" pitchFamily="18" charset="0"/>
                <a:ea typeface="Calibri" pitchFamily="34" charset="0"/>
                <a:cs typeface="Times New Roman" pitchFamily="18" charset="0"/>
              </a:rPr>
              <a:t> </a:t>
            </a:r>
            <a:r>
              <a:rPr lang="tr-TR" sz="2000" dirty="0" smtClean="0">
                <a:latin typeface="Courier New" pitchFamily="49" charset="0"/>
                <a:ea typeface="Calibri" pitchFamily="34" charset="0"/>
                <a:cs typeface="Courier New" pitchFamily="49" charset="0"/>
              </a:rPr>
              <a:t>Yazılan </a:t>
            </a:r>
            <a:r>
              <a:rPr lang="tr-TR" sz="2000" dirty="0" err="1" smtClean="0">
                <a:latin typeface="Courier New" pitchFamily="49" charset="0"/>
                <a:ea typeface="Calibri" pitchFamily="34" charset="0"/>
                <a:cs typeface="Courier New" pitchFamily="49" charset="0"/>
              </a:rPr>
              <a:t>değeleri</a:t>
            </a:r>
            <a:r>
              <a:rPr lang="tr-TR" sz="2000" dirty="0" smtClean="0">
                <a:latin typeface="Courier New" pitchFamily="49" charset="0"/>
                <a:ea typeface="Calibri" pitchFamily="34" charset="0"/>
                <a:cs typeface="Courier New" pitchFamily="49" charset="0"/>
              </a:rPr>
              <a:t> büyük harfe çevirir.</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DECLARE</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strBuyuk</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nvarchar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50</a:t>
            </a:r>
            <a:r>
              <a:rPr lang="tr-TR" sz="2000" dirty="0" smtClean="0">
                <a:solidFill>
                  <a:srgbClr val="808080"/>
                </a:solidFill>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SET</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strBuyuk</a:t>
            </a:r>
            <a:r>
              <a:rPr lang="tr-TR" sz="2000" dirty="0" smtClean="0">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'Osman </a:t>
            </a:r>
            <a:r>
              <a:rPr lang="tr-TR" sz="2000" dirty="0" err="1" smtClean="0">
                <a:solidFill>
                  <a:srgbClr val="FF0000"/>
                </a:solidFill>
                <a:latin typeface="Courier New" pitchFamily="49" charset="0"/>
                <a:ea typeface="Calibri" pitchFamily="34" charset="0"/>
                <a:cs typeface="Courier New" pitchFamily="49" charset="0"/>
              </a:rPr>
              <a:t>KALender</a:t>
            </a:r>
            <a:r>
              <a:rPr lang="tr-TR" sz="2000" dirty="0" smtClean="0">
                <a:solidFill>
                  <a:srgbClr val="FF0000"/>
                </a:solidFill>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UPPER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strBuyuk</a:t>
            </a:r>
            <a:r>
              <a:rPr lang="tr-TR" sz="2000" dirty="0" smtClean="0">
                <a:solidFill>
                  <a:srgbClr val="808080"/>
                </a:solidFill>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2000" dirty="0" smtClean="0">
              <a:latin typeface="Arial" pitchFamily="34" charset="0"/>
              <a:cs typeface="Arial" pitchFamily="34" charset="0"/>
            </a:endParaRPr>
          </a:p>
          <a:p>
            <a:endParaRPr lang="tr-TR" sz="2000" dirty="0" smtClean="0"/>
          </a:p>
        </p:txBody>
      </p:sp>
      <p:pic>
        <p:nvPicPr>
          <p:cNvPr id="43009" name="Picture 1" descr="Ekran Alıntısı"/>
          <p:cNvPicPr>
            <a:picLocks noChangeAspect="1" noChangeArrowheads="1"/>
          </p:cNvPicPr>
          <p:nvPr/>
        </p:nvPicPr>
        <p:blipFill>
          <a:blip r:embed="rId2" cstate="print"/>
          <a:srcRect/>
          <a:stretch>
            <a:fillRect/>
          </a:stretch>
        </p:blipFill>
        <p:spPr bwMode="auto">
          <a:xfrm>
            <a:off x="1475656" y="692696"/>
            <a:ext cx="2232248" cy="432048"/>
          </a:xfrm>
          <a:prstGeom prst="rect">
            <a:avLst/>
          </a:prstGeom>
          <a:noFill/>
        </p:spPr>
      </p:pic>
      <p:pic>
        <p:nvPicPr>
          <p:cNvPr id="43011" name="Picture 3" descr="Ekran Alıntısı"/>
          <p:cNvPicPr>
            <a:picLocks noChangeAspect="1" noChangeArrowheads="1"/>
          </p:cNvPicPr>
          <p:nvPr/>
        </p:nvPicPr>
        <p:blipFill>
          <a:blip r:embed="rId3" cstate="print"/>
          <a:srcRect/>
          <a:stretch>
            <a:fillRect/>
          </a:stretch>
        </p:blipFill>
        <p:spPr bwMode="auto">
          <a:xfrm>
            <a:off x="1691680" y="1844824"/>
            <a:ext cx="1944216" cy="447675"/>
          </a:xfrm>
          <a:prstGeom prst="rect">
            <a:avLst/>
          </a:prstGeom>
          <a:noFill/>
        </p:spPr>
      </p:pic>
      <p:pic>
        <p:nvPicPr>
          <p:cNvPr id="43013" name="Picture 5" descr="Ekran Alıntısı"/>
          <p:cNvPicPr>
            <a:picLocks noChangeAspect="1" noChangeArrowheads="1"/>
          </p:cNvPicPr>
          <p:nvPr/>
        </p:nvPicPr>
        <p:blipFill>
          <a:blip r:embed="rId4" cstate="print"/>
          <a:srcRect/>
          <a:stretch>
            <a:fillRect/>
          </a:stretch>
        </p:blipFill>
        <p:spPr bwMode="auto">
          <a:xfrm>
            <a:off x="1403648" y="2947417"/>
            <a:ext cx="2808312" cy="481583"/>
          </a:xfrm>
          <a:prstGeom prst="rect">
            <a:avLst/>
          </a:prstGeom>
          <a:noFill/>
        </p:spPr>
      </p:pic>
      <p:pic>
        <p:nvPicPr>
          <p:cNvPr id="43015" name="Picture 7" descr="Ekran Alıntısı"/>
          <p:cNvPicPr>
            <a:picLocks noChangeAspect="1" noChangeArrowheads="1"/>
          </p:cNvPicPr>
          <p:nvPr/>
        </p:nvPicPr>
        <p:blipFill>
          <a:blip r:embed="rId5" cstate="print"/>
          <a:srcRect/>
          <a:stretch>
            <a:fillRect/>
          </a:stretch>
        </p:blipFill>
        <p:spPr bwMode="auto">
          <a:xfrm>
            <a:off x="1403648" y="4005064"/>
            <a:ext cx="2592288" cy="409575"/>
          </a:xfrm>
          <a:prstGeom prst="rect">
            <a:avLst/>
          </a:prstGeom>
          <a:noFill/>
        </p:spPr>
      </p:pic>
      <p:pic>
        <p:nvPicPr>
          <p:cNvPr id="43017" name="Picture 9" descr="Ekran Alıntısı"/>
          <p:cNvPicPr>
            <a:picLocks noChangeAspect="1" noChangeArrowheads="1"/>
          </p:cNvPicPr>
          <p:nvPr/>
        </p:nvPicPr>
        <p:blipFill>
          <a:blip r:embed="rId6" cstate="print"/>
          <a:srcRect/>
          <a:stretch>
            <a:fillRect/>
          </a:stretch>
        </p:blipFill>
        <p:spPr bwMode="auto">
          <a:xfrm>
            <a:off x="1331640" y="5852120"/>
            <a:ext cx="2232248" cy="4572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536" y="260648"/>
            <a:ext cx="8280920" cy="6120680"/>
          </a:xfrm>
        </p:spPr>
        <p:txBody>
          <a:bodyPr>
            <a:normAutofit/>
          </a:bodyPr>
          <a:lstStyle/>
          <a:p>
            <a:pPr marL="0" indent="449263" fontAlgn="base">
              <a:spcBef>
                <a:spcPct val="0"/>
              </a:spcBef>
              <a:spcAft>
                <a:spcPct val="0"/>
              </a:spcAft>
              <a:buClrTx/>
              <a:buSzTx/>
            </a:pPr>
            <a:r>
              <a:rPr lang="tr-TR" sz="2000" b="1" dirty="0" smtClean="0">
                <a:solidFill>
                  <a:srgbClr val="7030A0"/>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a:t>
            </a:r>
            <a:r>
              <a:rPr lang="tr-TR" sz="2000" dirty="0" smtClean="0">
                <a:solidFill>
                  <a:srgbClr val="7030A0"/>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 </a:t>
            </a:r>
            <a:r>
              <a:rPr lang="tr-TR" sz="2000" dirty="0" smtClean="0">
                <a:latin typeface="Courier New" pitchFamily="49" charset="0"/>
                <a:ea typeface="Calibri" pitchFamily="34" charset="0"/>
                <a:cs typeface="Courier New" pitchFamily="49" charset="0"/>
              </a:rPr>
              <a:t>Yazılan </a:t>
            </a:r>
            <a:r>
              <a:rPr lang="tr-TR" sz="2000" dirty="0" err="1" smtClean="0">
                <a:latin typeface="Courier New" pitchFamily="49" charset="0"/>
                <a:ea typeface="Calibri" pitchFamily="34" charset="0"/>
                <a:cs typeface="Courier New" pitchFamily="49" charset="0"/>
              </a:rPr>
              <a:t>değeleri</a:t>
            </a:r>
            <a:r>
              <a:rPr lang="tr-TR" sz="2000" dirty="0" smtClean="0">
                <a:latin typeface="Courier New" pitchFamily="49" charset="0"/>
                <a:ea typeface="Calibri" pitchFamily="34" charset="0"/>
                <a:cs typeface="Courier New" pitchFamily="49" charset="0"/>
              </a:rPr>
              <a:t> küçük harfe çevirir.</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DECLARE</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strKucuk</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nvarchar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50</a:t>
            </a:r>
            <a:r>
              <a:rPr lang="tr-TR" sz="2000" dirty="0" smtClean="0">
                <a:solidFill>
                  <a:srgbClr val="808080"/>
                </a:solidFill>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SET</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strKucuk</a:t>
            </a:r>
            <a:r>
              <a:rPr lang="tr-TR" sz="2000" dirty="0" smtClean="0">
                <a:latin typeface="Courier New" pitchFamily="49" charset="0"/>
                <a:ea typeface="Calibri" pitchFamily="34" charset="0"/>
                <a:cs typeface="Courier New" pitchFamily="49" charset="0"/>
              </a:rPr>
              <a:t> </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'Osman </a:t>
            </a:r>
            <a:r>
              <a:rPr lang="tr-TR" sz="2000" dirty="0" err="1" smtClean="0">
                <a:solidFill>
                  <a:srgbClr val="FF0000"/>
                </a:solidFill>
                <a:latin typeface="Courier New" pitchFamily="49" charset="0"/>
                <a:ea typeface="Calibri" pitchFamily="34" charset="0"/>
                <a:cs typeface="Courier New" pitchFamily="49" charset="0"/>
              </a:rPr>
              <a:t>KALender</a:t>
            </a:r>
            <a:r>
              <a:rPr lang="tr-TR" sz="2000" dirty="0" smtClean="0">
                <a:solidFill>
                  <a:srgbClr val="FF0000"/>
                </a:solidFill>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LOWER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strKucuk</a:t>
            </a:r>
            <a:r>
              <a:rPr lang="tr-TR" sz="2000" dirty="0" smtClean="0">
                <a:solidFill>
                  <a:srgbClr val="808080"/>
                </a:solidFill>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endParaRPr lang="tr-TR" sz="2000" dirty="0" smtClean="0"/>
          </a:p>
          <a:p>
            <a:endParaRPr lang="tr-TR" sz="2000" dirty="0" smtClean="0"/>
          </a:p>
          <a:p>
            <a:pPr marL="0" indent="449263" fontAlgn="base">
              <a:spcBef>
                <a:spcPct val="0"/>
              </a:spcBef>
              <a:spcAft>
                <a:spcPct val="0"/>
              </a:spcAft>
              <a:buClrTx/>
              <a:buSzTx/>
            </a:pPr>
            <a:r>
              <a:rPr lang="tr-TR" sz="2000" b="1" dirty="0" smtClean="0">
                <a:solidFill>
                  <a:srgbClr val="7030A0"/>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 </a:t>
            </a:r>
            <a:r>
              <a:rPr lang="tr-TR" sz="2000" dirty="0" smtClean="0">
                <a:latin typeface="Times New Roman" pitchFamily="18" charset="0"/>
                <a:ea typeface="Calibri" pitchFamily="34" charset="0"/>
                <a:cs typeface="Times New Roman" pitchFamily="18" charset="0"/>
              </a:rPr>
              <a:t>Şu anki tarihe 7 gün ekleyelim</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DATEADD</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DD</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7</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GETDATE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AS</a:t>
            </a:r>
            <a:r>
              <a:rPr lang="tr-TR" sz="2000" dirty="0" smtClean="0">
                <a:solidFill>
                  <a:srgbClr val="FF0000"/>
                </a:solidFill>
                <a:latin typeface="Courier New" pitchFamily="49" charset="0"/>
                <a:ea typeface="Calibri" pitchFamily="34" charset="0"/>
                <a:cs typeface="Courier New" pitchFamily="49" charset="0"/>
              </a:rPr>
              <a:t>'7 gün eklendi'</a:t>
            </a:r>
            <a:endParaRPr lang="tr-TR" sz="2000" dirty="0" smtClean="0">
              <a:latin typeface="Arial" pitchFamily="34" charset="0"/>
              <a:cs typeface="Arial" pitchFamily="34" charset="0"/>
            </a:endParaRPr>
          </a:p>
          <a:p>
            <a:endParaRPr lang="tr-TR" sz="2000" dirty="0" smtClean="0"/>
          </a:p>
          <a:p>
            <a:endParaRPr lang="tr-TR" sz="2000" dirty="0" smtClean="0"/>
          </a:p>
          <a:p>
            <a:pPr marL="0" indent="449263" fontAlgn="base">
              <a:spcBef>
                <a:spcPct val="0"/>
              </a:spcBef>
              <a:spcAft>
                <a:spcPct val="0"/>
              </a:spcAft>
              <a:buClrTx/>
              <a:buSzTx/>
            </a:pPr>
            <a:r>
              <a:rPr lang="tr-TR" sz="2000" b="1" dirty="0" smtClean="0">
                <a:solidFill>
                  <a:srgbClr val="7030A0"/>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 </a:t>
            </a:r>
            <a:r>
              <a:rPr lang="tr-TR" sz="2000" dirty="0" smtClean="0">
                <a:latin typeface="Times New Roman" pitchFamily="18" charset="0"/>
                <a:ea typeface="Calibri" pitchFamily="34" charset="0"/>
                <a:cs typeface="Times New Roman" pitchFamily="18" charset="0"/>
              </a:rPr>
              <a:t>SQL server tarihini gün ay yıl formatında yazdıralım.</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CONVERT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0000FF"/>
                </a:solidFill>
                <a:latin typeface="Courier New" pitchFamily="49" charset="0"/>
                <a:ea typeface="Calibri" pitchFamily="34" charset="0"/>
                <a:cs typeface="Courier New" pitchFamily="49" charset="0"/>
              </a:rPr>
              <a:t>VARCHAR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FF00FF"/>
                </a:solidFill>
                <a:latin typeface="Courier New" pitchFamily="49" charset="0"/>
                <a:ea typeface="Calibri" pitchFamily="34" charset="0"/>
                <a:cs typeface="Courier New" pitchFamily="49" charset="0"/>
              </a:rPr>
              <a:t>GETDATE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5</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AS</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'gün-ay-yıl formatında'</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3600" dirty="0" smtClean="0">
              <a:latin typeface="Arial" pitchFamily="34" charset="0"/>
              <a:cs typeface="Arial" pitchFamily="34" charset="0"/>
            </a:endParaRPr>
          </a:p>
          <a:p>
            <a:pPr marL="0" lvl="0" indent="449263" fontAlgn="base">
              <a:spcBef>
                <a:spcPct val="0"/>
              </a:spcBef>
              <a:spcAft>
                <a:spcPct val="0"/>
              </a:spcAft>
              <a:buClrTx/>
              <a:buSzTx/>
              <a:buNone/>
            </a:pPr>
            <a:r>
              <a:rPr lang="tr-TR" sz="2000" b="1" dirty="0" smtClean="0">
                <a:latin typeface="Times New Roman" pitchFamily="18" charset="0"/>
                <a:ea typeface="Calibri" pitchFamily="34" charset="0"/>
                <a:cs typeface="Times New Roman" pitchFamily="18" charset="0"/>
              </a:rPr>
              <a:t>Örnek: </a:t>
            </a: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err="1" smtClean="0">
                <a:solidFill>
                  <a:srgbClr val="FF00FF"/>
                </a:solidFill>
                <a:latin typeface="Courier New" pitchFamily="49" charset="0"/>
                <a:ea typeface="Calibri" pitchFamily="34" charset="0"/>
                <a:cs typeface="Courier New" pitchFamily="49" charset="0"/>
              </a:rPr>
              <a:t>Reverse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00"/>
                </a:solidFill>
                <a:latin typeface="Courier New" pitchFamily="49" charset="0"/>
                <a:ea typeface="Calibri" pitchFamily="34" charset="0"/>
                <a:cs typeface="Courier New" pitchFamily="49" charset="0"/>
              </a:rPr>
              <a:t>'ali'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smtClean="0">
                <a:solidFill>
                  <a:srgbClr val="0000FF"/>
                </a:solidFill>
                <a:latin typeface="Courier New" pitchFamily="49" charset="0"/>
                <a:ea typeface="Calibri" pitchFamily="34" charset="0"/>
                <a:cs typeface="Courier New" pitchFamily="49" charset="0"/>
              </a:rPr>
              <a:t>AS</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'ismi tersten yazma'</a:t>
            </a:r>
            <a:endParaRPr lang="tr-TR" sz="12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3600" dirty="0" smtClean="0">
              <a:latin typeface="Arial" pitchFamily="34" charset="0"/>
              <a:cs typeface="Arial" pitchFamily="34" charset="0"/>
            </a:endParaRPr>
          </a:p>
          <a:p>
            <a:endParaRPr lang="tr-TR" sz="2000" dirty="0"/>
          </a:p>
        </p:txBody>
      </p:sp>
      <p:pic>
        <p:nvPicPr>
          <p:cNvPr id="46081" name="Picture 1" descr="Ekran Alıntısı"/>
          <p:cNvPicPr>
            <a:picLocks noChangeAspect="1" noChangeArrowheads="1"/>
          </p:cNvPicPr>
          <p:nvPr/>
        </p:nvPicPr>
        <p:blipFill>
          <a:blip r:embed="rId2" cstate="print"/>
          <a:srcRect/>
          <a:stretch>
            <a:fillRect/>
          </a:stretch>
        </p:blipFill>
        <p:spPr bwMode="auto">
          <a:xfrm>
            <a:off x="1907704" y="1628800"/>
            <a:ext cx="1728192" cy="450833"/>
          </a:xfrm>
          <a:prstGeom prst="rect">
            <a:avLst/>
          </a:prstGeom>
          <a:noFill/>
        </p:spPr>
      </p:pic>
      <p:pic>
        <p:nvPicPr>
          <p:cNvPr id="46083" name="Picture 3" descr="Ekran Alıntısı"/>
          <p:cNvPicPr>
            <a:picLocks noChangeAspect="1" noChangeArrowheads="1"/>
          </p:cNvPicPr>
          <p:nvPr/>
        </p:nvPicPr>
        <p:blipFill>
          <a:blip r:embed="rId3" cstate="print"/>
          <a:srcRect/>
          <a:stretch>
            <a:fillRect/>
          </a:stretch>
        </p:blipFill>
        <p:spPr bwMode="auto">
          <a:xfrm>
            <a:off x="1907704" y="2996952"/>
            <a:ext cx="1728192" cy="486916"/>
          </a:xfrm>
          <a:prstGeom prst="rect">
            <a:avLst/>
          </a:prstGeom>
          <a:noFill/>
        </p:spPr>
      </p:pic>
      <p:pic>
        <p:nvPicPr>
          <p:cNvPr id="46085" name="Picture 5" descr="Ekran Alıntısı"/>
          <p:cNvPicPr>
            <a:picLocks noChangeAspect="1" noChangeArrowheads="1"/>
          </p:cNvPicPr>
          <p:nvPr/>
        </p:nvPicPr>
        <p:blipFill>
          <a:blip r:embed="rId4" cstate="print"/>
          <a:srcRect/>
          <a:stretch>
            <a:fillRect/>
          </a:stretch>
        </p:blipFill>
        <p:spPr bwMode="auto">
          <a:xfrm>
            <a:off x="1907704" y="4581128"/>
            <a:ext cx="2160240" cy="390525"/>
          </a:xfrm>
          <a:prstGeom prst="rect">
            <a:avLst/>
          </a:prstGeom>
          <a:noFill/>
        </p:spPr>
      </p:pic>
      <p:pic>
        <p:nvPicPr>
          <p:cNvPr id="46087" name="Picture 7" descr="Ekran Alıntısı"/>
          <p:cNvPicPr>
            <a:picLocks noChangeAspect="1" noChangeArrowheads="1"/>
          </p:cNvPicPr>
          <p:nvPr/>
        </p:nvPicPr>
        <p:blipFill>
          <a:blip r:embed="rId5" cstate="print"/>
          <a:srcRect/>
          <a:stretch>
            <a:fillRect/>
          </a:stretch>
        </p:blipFill>
        <p:spPr bwMode="auto">
          <a:xfrm>
            <a:off x="1763688" y="5589240"/>
            <a:ext cx="2232248" cy="504056"/>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76672"/>
            <a:ext cx="8229600" cy="5649491"/>
          </a:xfrm>
        </p:spPr>
        <p:txBody>
          <a:bodyPr>
            <a:normAutofit/>
          </a:bodyPr>
          <a:lstStyle/>
          <a:p>
            <a:r>
              <a:rPr lang="tr-TR" sz="2000" b="1" dirty="0" smtClean="0">
                <a:solidFill>
                  <a:srgbClr val="7030A0"/>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 </a:t>
            </a: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err="1" smtClean="0">
                <a:solidFill>
                  <a:srgbClr val="FF00FF"/>
                </a:solidFill>
                <a:latin typeface="Courier New" pitchFamily="49" charset="0"/>
                <a:ea typeface="Calibri" pitchFamily="34" charset="0"/>
                <a:cs typeface="Courier New" pitchFamily="49" charset="0"/>
              </a:rPr>
              <a:t>substring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00"/>
                </a:solidFill>
                <a:latin typeface="Courier New" pitchFamily="49" charset="0"/>
                <a:ea typeface="Calibri" pitchFamily="34" charset="0"/>
                <a:cs typeface="Courier New" pitchFamily="49" charset="0"/>
              </a:rPr>
              <a:t>'</a:t>
            </a:r>
            <a:r>
              <a:rPr lang="tr-TR" sz="2000" dirty="0" err="1" smtClean="0">
                <a:solidFill>
                  <a:srgbClr val="FF0000"/>
                </a:solidFill>
                <a:latin typeface="Courier New" pitchFamily="49" charset="0"/>
                <a:ea typeface="Calibri" pitchFamily="34" charset="0"/>
                <a:cs typeface="Courier New" pitchFamily="49" charset="0"/>
              </a:rPr>
              <a:t>mehmet</a:t>
            </a:r>
            <a:r>
              <a:rPr lang="tr-TR" sz="2000" dirty="0" smtClean="0">
                <a:solidFill>
                  <a:srgbClr val="FF0000"/>
                </a:solidFill>
                <a:latin typeface="Courier New" pitchFamily="49" charset="0"/>
                <a:ea typeface="Calibri" pitchFamily="34" charset="0"/>
                <a:cs typeface="Courier New" pitchFamily="49" charset="0"/>
              </a:rPr>
              <a:t> Ali'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1</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4</a:t>
            </a:r>
            <a:r>
              <a:rPr lang="tr-TR" sz="2000" dirty="0" smtClean="0">
                <a:solidFill>
                  <a:srgbClr val="808080"/>
                </a:solidFill>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endParaRPr lang="tr-TR" sz="2000" dirty="0" smtClean="0"/>
          </a:p>
          <a:p>
            <a:pPr marL="0" lvl="0" indent="449263" fontAlgn="base">
              <a:spcBef>
                <a:spcPct val="0"/>
              </a:spcBef>
              <a:spcAft>
                <a:spcPct val="0"/>
              </a:spcAft>
              <a:buClrTx/>
              <a:buSzTx/>
              <a:buNone/>
            </a:pPr>
            <a:endParaRPr lang="tr-TR" sz="1800" b="1" dirty="0" smtClean="0">
              <a:solidFill>
                <a:srgbClr val="7030A0"/>
              </a:solidFill>
              <a:latin typeface="Times New Roman" pitchFamily="18" charset="0"/>
              <a:ea typeface="Calibri" pitchFamily="34" charset="0"/>
              <a:cs typeface="Times New Roman" pitchFamily="18" charset="0"/>
            </a:endParaRPr>
          </a:p>
          <a:p>
            <a:pPr marL="0" indent="449263" fontAlgn="base">
              <a:spcBef>
                <a:spcPct val="0"/>
              </a:spcBef>
              <a:spcAft>
                <a:spcPct val="0"/>
              </a:spcAft>
              <a:buClrTx/>
              <a:buSzTx/>
            </a:pPr>
            <a:r>
              <a:rPr lang="tr-TR" sz="1800" b="1" dirty="0" smtClean="0">
                <a:solidFill>
                  <a:srgbClr val="7030A0"/>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 </a:t>
            </a:r>
            <a:r>
              <a:rPr lang="tr-TR" sz="2000" dirty="0" smtClean="0">
                <a:latin typeface="Times New Roman" pitchFamily="18" charset="0"/>
                <a:ea typeface="Calibri" pitchFamily="34" charset="0"/>
                <a:cs typeface="Times New Roman" pitchFamily="18" charset="0"/>
              </a:rPr>
              <a:t>Parametre olarak verilen sayı kadar boşluk oluşturmak için kullanılır.</a:t>
            </a:r>
            <a:endParaRPr lang="tr-TR" sz="11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1800" dirty="0" err="1" smtClean="0">
                <a:solidFill>
                  <a:srgbClr val="0000FF"/>
                </a:solidFill>
                <a:latin typeface="Courier New" pitchFamily="49" charset="0"/>
                <a:ea typeface="Calibri" pitchFamily="34" charset="0"/>
                <a:cs typeface="Courier New" pitchFamily="49" charset="0"/>
              </a:rPr>
              <a:t>select</a:t>
            </a:r>
            <a:r>
              <a:rPr lang="tr-TR" sz="1800" dirty="0" smtClean="0">
                <a:latin typeface="Courier New" pitchFamily="49" charset="0"/>
                <a:ea typeface="Calibri" pitchFamily="34" charset="0"/>
                <a:cs typeface="Courier New" pitchFamily="49" charset="0"/>
              </a:rPr>
              <a:t> </a:t>
            </a:r>
            <a:r>
              <a:rPr lang="tr-TR" sz="1800" dirty="0" smtClean="0">
                <a:solidFill>
                  <a:srgbClr val="FF0000"/>
                </a:solidFill>
                <a:latin typeface="Courier New" pitchFamily="49" charset="0"/>
                <a:ea typeface="Calibri" pitchFamily="34" charset="0"/>
                <a:cs typeface="Courier New" pitchFamily="49" charset="0"/>
              </a:rPr>
              <a:t>'SQL'</a:t>
            </a:r>
            <a:r>
              <a:rPr lang="tr-TR" sz="1800" dirty="0" smtClean="0">
                <a:latin typeface="Courier New" pitchFamily="49" charset="0"/>
                <a:ea typeface="Calibri" pitchFamily="34" charset="0"/>
                <a:cs typeface="Courier New" pitchFamily="49" charset="0"/>
              </a:rPr>
              <a:t> </a:t>
            </a:r>
            <a:r>
              <a:rPr lang="tr-TR" sz="1800" dirty="0" smtClean="0">
                <a:solidFill>
                  <a:srgbClr val="808080"/>
                </a:solidFill>
                <a:latin typeface="Courier New" pitchFamily="49" charset="0"/>
                <a:ea typeface="Calibri" pitchFamily="34" charset="0"/>
                <a:cs typeface="Courier New" pitchFamily="49" charset="0"/>
              </a:rPr>
              <a:t>+</a:t>
            </a:r>
            <a:r>
              <a:rPr lang="tr-TR" sz="1800" dirty="0" smtClean="0">
                <a:latin typeface="Courier New" pitchFamily="49" charset="0"/>
                <a:ea typeface="Calibri" pitchFamily="34" charset="0"/>
                <a:cs typeface="Courier New" pitchFamily="49" charset="0"/>
              </a:rPr>
              <a:t> </a:t>
            </a:r>
            <a:r>
              <a:rPr lang="tr-TR" sz="1800" dirty="0" err="1" smtClean="0">
                <a:solidFill>
                  <a:srgbClr val="FF00FF"/>
                </a:solidFill>
                <a:latin typeface="Courier New" pitchFamily="49" charset="0"/>
                <a:ea typeface="Calibri" pitchFamily="34" charset="0"/>
                <a:cs typeface="Courier New" pitchFamily="49" charset="0"/>
              </a:rPr>
              <a:t>space</a:t>
            </a:r>
            <a:r>
              <a:rPr lang="tr-TR" sz="1800" dirty="0" smtClean="0">
                <a:solidFill>
                  <a:srgbClr val="808080"/>
                </a:solidFill>
                <a:latin typeface="Courier New" pitchFamily="49" charset="0"/>
                <a:ea typeface="Calibri" pitchFamily="34" charset="0"/>
                <a:cs typeface="Courier New" pitchFamily="49" charset="0"/>
              </a:rPr>
              <a:t>(</a:t>
            </a:r>
            <a:r>
              <a:rPr lang="tr-TR" sz="1800" dirty="0" smtClean="0">
                <a:latin typeface="Courier New" pitchFamily="49" charset="0"/>
                <a:ea typeface="Calibri" pitchFamily="34" charset="0"/>
                <a:cs typeface="Courier New" pitchFamily="49" charset="0"/>
              </a:rPr>
              <a:t>5</a:t>
            </a:r>
            <a:r>
              <a:rPr lang="tr-TR" sz="1800" dirty="0" smtClean="0">
                <a:solidFill>
                  <a:srgbClr val="808080"/>
                </a:solidFill>
                <a:latin typeface="Courier New" pitchFamily="49" charset="0"/>
                <a:ea typeface="Calibri" pitchFamily="34" charset="0"/>
                <a:cs typeface="Courier New" pitchFamily="49" charset="0"/>
              </a:rPr>
              <a:t>)</a:t>
            </a:r>
            <a:r>
              <a:rPr lang="tr-TR" sz="1800" dirty="0" smtClean="0">
                <a:latin typeface="Courier New" pitchFamily="49" charset="0"/>
                <a:ea typeface="Calibri" pitchFamily="34" charset="0"/>
                <a:cs typeface="Courier New" pitchFamily="49" charset="0"/>
              </a:rPr>
              <a:t> </a:t>
            </a:r>
            <a:r>
              <a:rPr lang="tr-TR" sz="1800" dirty="0" smtClean="0">
                <a:solidFill>
                  <a:srgbClr val="808080"/>
                </a:solidFill>
                <a:latin typeface="Courier New" pitchFamily="49" charset="0"/>
                <a:ea typeface="Calibri" pitchFamily="34" charset="0"/>
                <a:cs typeface="Courier New" pitchFamily="49" charset="0"/>
              </a:rPr>
              <a:t>+</a:t>
            </a:r>
            <a:r>
              <a:rPr lang="tr-TR" sz="1800" dirty="0" smtClean="0">
                <a:latin typeface="Courier New" pitchFamily="49" charset="0"/>
                <a:ea typeface="Calibri" pitchFamily="34" charset="0"/>
                <a:cs typeface="Courier New" pitchFamily="49" charset="0"/>
              </a:rPr>
              <a:t> </a:t>
            </a:r>
            <a:r>
              <a:rPr lang="tr-TR" sz="1800" dirty="0" smtClean="0">
                <a:solidFill>
                  <a:srgbClr val="FF0000"/>
                </a:solidFill>
                <a:latin typeface="Courier New" pitchFamily="49" charset="0"/>
                <a:ea typeface="Calibri" pitchFamily="34" charset="0"/>
                <a:cs typeface="Courier New" pitchFamily="49" charset="0"/>
              </a:rPr>
              <a:t>'SERVER'</a:t>
            </a:r>
            <a:endParaRPr lang="tr-TR" sz="1100" dirty="0" smtClean="0">
              <a:latin typeface="Arial" pitchFamily="34" charset="0"/>
              <a:cs typeface="Arial" pitchFamily="34" charset="0"/>
            </a:endParaRPr>
          </a:p>
          <a:p>
            <a:endParaRPr lang="tr-TR" sz="2000" dirty="0" smtClean="0"/>
          </a:p>
          <a:p>
            <a:pPr marL="0" lvl="0" indent="449263" fontAlgn="base">
              <a:spcBef>
                <a:spcPct val="0"/>
              </a:spcBef>
              <a:spcAft>
                <a:spcPct val="0"/>
              </a:spcAft>
              <a:buClrTx/>
              <a:buSzTx/>
              <a:buNone/>
            </a:pPr>
            <a:endParaRPr lang="tr-TR" sz="2000" b="1" dirty="0" smtClean="0">
              <a:latin typeface="Times New Roman" pitchFamily="18" charset="0"/>
              <a:ea typeface="Calibri" pitchFamily="34" charset="0"/>
              <a:cs typeface="Times New Roman" pitchFamily="18" charset="0"/>
            </a:endParaRPr>
          </a:p>
          <a:p>
            <a:pPr marL="0" indent="449263" fontAlgn="base">
              <a:spcBef>
                <a:spcPct val="0"/>
              </a:spcBef>
              <a:spcAft>
                <a:spcPct val="0"/>
              </a:spcAft>
              <a:buClrTx/>
              <a:buSzTx/>
            </a:pPr>
            <a:r>
              <a:rPr lang="tr-TR" sz="2000" b="1" dirty="0" smtClean="0">
                <a:solidFill>
                  <a:srgbClr val="7030A0"/>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Örnek: </a:t>
            </a:r>
            <a:r>
              <a:rPr lang="tr-TR" sz="2000" dirty="0" smtClean="0">
                <a:latin typeface="Courier New" pitchFamily="49" charset="0"/>
                <a:ea typeface="Calibri" pitchFamily="34" charset="0"/>
                <a:cs typeface="Courier New" pitchFamily="49" charset="0"/>
              </a:rPr>
              <a:t>İfadenin </a:t>
            </a:r>
            <a:r>
              <a:rPr lang="tr-TR" sz="2000" dirty="0" err="1" smtClean="0">
                <a:latin typeface="Courier New" pitchFamily="49" charset="0"/>
                <a:ea typeface="Calibri" pitchFamily="34" charset="0"/>
                <a:cs typeface="Courier New" pitchFamily="49" charset="0"/>
              </a:rPr>
              <a:t>sağindaki</a:t>
            </a:r>
            <a:r>
              <a:rPr lang="tr-TR" sz="2000" dirty="0" smtClean="0">
                <a:latin typeface="Courier New" pitchFamily="49" charset="0"/>
                <a:ea typeface="Calibri" pitchFamily="34" charset="0"/>
                <a:cs typeface="Courier New" pitchFamily="49" charset="0"/>
              </a:rPr>
              <a:t> ve solundaki boşlukları temizler.</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err="1" smtClean="0">
                <a:solidFill>
                  <a:srgbClr val="FF00FF"/>
                </a:solidFill>
                <a:latin typeface="Courier New" pitchFamily="49" charset="0"/>
                <a:ea typeface="Calibri" pitchFamily="34" charset="0"/>
                <a:cs typeface="Courier New" pitchFamily="49" charset="0"/>
              </a:rPr>
              <a:t>Rtrim</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solidFill>
                  <a:srgbClr val="FF00FF"/>
                </a:solidFill>
                <a:latin typeface="Courier New" pitchFamily="49" charset="0"/>
                <a:ea typeface="Calibri" pitchFamily="34" charset="0"/>
                <a:cs typeface="Courier New" pitchFamily="49" charset="0"/>
              </a:rPr>
              <a:t>Ltrim</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00"/>
                </a:solidFill>
                <a:latin typeface="Courier New" pitchFamily="49" charset="0"/>
                <a:ea typeface="Calibri" pitchFamily="34" charset="0"/>
                <a:cs typeface="Courier New" pitchFamily="49" charset="0"/>
              </a:rPr>
              <a:t>'  ali   '</a:t>
            </a:r>
            <a:r>
              <a:rPr lang="tr-TR" sz="2000" dirty="0" smtClean="0">
                <a:solidFill>
                  <a:srgbClr val="808080"/>
                </a:solidFill>
                <a:latin typeface="Courier New" pitchFamily="49" charset="0"/>
                <a:ea typeface="Calibri" pitchFamily="34" charset="0"/>
                <a:cs typeface="Courier New" pitchFamily="49" charset="0"/>
              </a:rPr>
              <a:t>))</a:t>
            </a:r>
            <a:endParaRPr lang="tr-TR" sz="2000" dirty="0" smtClean="0">
              <a:latin typeface="Arial" pitchFamily="34" charset="0"/>
              <a:cs typeface="Arial" pitchFamily="34" charset="0"/>
            </a:endParaRPr>
          </a:p>
          <a:p>
            <a:endParaRPr lang="tr-TR" sz="2000" dirty="0"/>
          </a:p>
        </p:txBody>
      </p:sp>
      <p:pic>
        <p:nvPicPr>
          <p:cNvPr id="47105" name="Picture 1" descr="Ekran Alıntısı"/>
          <p:cNvPicPr>
            <a:picLocks noChangeAspect="1" noChangeArrowheads="1"/>
          </p:cNvPicPr>
          <p:nvPr/>
        </p:nvPicPr>
        <p:blipFill>
          <a:blip r:embed="rId2" cstate="print"/>
          <a:srcRect/>
          <a:stretch>
            <a:fillRect/>
          </a:stretch>
        </p:blipFill>
        <p:spPr bwMode="auto">
          <a:xfrm>
            <a:off x="1835696" y="908720"/>
            <a:ext cx="1656184" cy="504056"/>
          </a:xfrm>
          <a:prstGeom prst="rect">
            <a:avLst/>
          </a:prstGeom>
          <a:noFill/>
        </p:spPr>
      </p:pic>
      <p:pic>
        <p:nvPicPr>
          <p:cNvPr id="47107" name="Picture 3" descr="Ekran Alıntısı"/>
          <p:cNvPicPr>
            <a:picLocks noChangeAspect="1" noChangeArrowheads="1"/>
          </p:cNvPicPr>
          <p:nvPr/>
        </p:nvPicPr>
        <p:blipFill>
          <a:blip r:embed="rId3" cstate="print"/>
          <a:srcRect/>
          <a:stretch>
            <a:fillRect/>
          </a:stretch>
        </p:blipFill>
        <p:spPr bwMode="auto">
          <a:xfrm>
            <a:off x="1763688" y="2420888"/>
            <a:ext cx="1800200" cy="504056"/>
          </a:xfrm>
          <a:prstGeom prst="rect">
            <a:avLst/>
          </a:prstGeom>
          <a:noFill/>
        </p:spPr>
      </p:pic>
      <p:pic>
        <p:nvPicPr>
          <p:cNvPr id="47109" name="Picture 5" descr="Ekran Alıntısı"/>
          <p:cNvPicPr>
            <a:picLocks noChangeAspect="1" noChangeArrowheads="1"/>
          </p:cNvPicPr>
          <p:nvPr/>
        </p:nvPicPr>
        <p:blipFill>
          <a:blip r:embed="rId4" cstate="print"/>
          <a:srcRect/>
          <a:stretch>
            <a:fillRect/>
          </a:stretch>
        </p:blipFill>
        <p:spPr bwMode="auto">
          <a:xfrm>
            <a:off x="1691680" y="4149080"/>
            <a:ext cx="1995148" cy="576064"/>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a:xfrm>
            <a:off x="457200" y="260648"/>
            <a:ext cx="8077200" cy="655638"/>
          </a:xfrm>
        </p:spPr>
        <p:txBody>
          <a:bodyPr>
            <a:normAutofit fontScale="90000"/>
          </a:bodyPr>
          <a:lstStyle/>
          <a:p>
            <a:pPr algn="ctr"/>
            <a:r>
              <a:rPr lang="tr-TR" sz="3000" b="1" dirty="0" smtClean="0"/>
              <a:t>7.13 </a:t>
            </a:r>
            <a:r>
              <a:rPr lang="tr-TR" sz="3000" b="1" dirty="0"/>
              <a:t>COMPUTE </a:t>
            </a:r>
            <a:r>
              <a:rPr lang="tr-TR" sz="3000" b="1" i="1" dirty="0"/>
              <a:t/>
            </a:r>
            <a:br>
              <a:rPr lang="tr-TR" sz="3000" b="1" i="1" dirty="0"/>
            </a:br>
            <a:endParaRPr lang="tr-TR" sz="3000" b="1" i="1" dirty="0"/>
          </a:p>
        </p:txBody>
      </p:sp>
      <p:sp>
        <p:nvSpPr>
          <p:cNvPr id="300035" name="Rectangle 3"/>
          <p:cNvSpPr>
            <a:spLocks noGrp="1" noChangeArrowheads="1"/>
          </p:cNvSpPr>
          <p:nvPr>
            <p:ph type="body" idx="1"/>
          </p:nvPr>
        </p:nvSpPr>
        <p:spPr>
          <a:xfrm>
            <a:off x="395536" y="620688"/>
            <a:ext cx="8569077" cy="5688484"/>
          </a:xfrm>
        </p:spPr>
        <p:txBody>
          <a:bodyPr>
            <a:noAutofit/>
          </a:bodyPr>
          <a:lstStyle/>
          <a:p>
            <a:pPr>
              <a:lnSpc>
                <a:spcPct val="105000"/>
              </a:lnSpc>
            </a:pPr>
            <a:r>
              <a:rPr lang="tr-TR" sz="2400" dirty="0" err="1">
                <a:solidFill>
                  <a:schemeClr val="tx1"/>
                </a:solidFill>
              </a:rPr>
              <a:t>Compute</a:t>
            </a:r>
            <a:r>
              <a:rPr lang="tr-TR" sz="2400" dirty="0">
                <a:solidFill>
                  <a:schemeClr val="tx1"/>
                </a:solidFill>
              </a:rPr>
              <a:t> sözcüğü, toplama fonksiyonu kullanılarak </a:t>
            </a:r>
            <a:r>
              <a:rPr lang="tr-TR" sz="2400" dirty="0" err="1">
                <a:solidFill>
                  <a:schemeClr val="tx1"/>
                </a:solidFill>
              </a:rPr>
              <a:t>Query</a:t>
            </a:r>
            <a:r>
              <a:rPr lang="tr-TR" sz="2400" dirty="0">
                <a:solidFill>
                  <a:schemeClr val="tx1"/>
                </a:solidFill>
              </a:rPr>
              <a:t> sonucuna bir toplam satırı üretir. </a:t>
            </a:r>
          </a:p>
          <a:p>
            <a:pPr>
              <a:lnSpc>
                <a:spcPct val="105000"/>
              </a:lnSpc>
              <a:buFontTx/>
              <a:buNone/>
            </a:pPr>
            <a:r>
              <a:rPr lang="tr-TR" sz="2400" b="1" dirty="0" smtClean="0">
                <a:solidFill>
                  <a:srgbClr val="7030A0"/>
                </a:solidFill>
                <a:effectLst>
                  <a:outerShdw blurRad="38100" dist="38100" dir="2700000" algn="tl">
                    <a:srgbClr val="000000">
                      <a:alpha val="43137"/>
                    </a:srgbClr>
                  </a:outerShdw>
                </a:effectLst>
              </a:rPr>
              <a:t>7.13.1 </a:t>
            </a:r>
            <a:r>
              <a:rPr lang="tr-TR" sz="2400" b="1" dirty="0">
                <a:solidFill>
                  <a:srgbClr val="7030A0"/>
                </a:solidFill>
                <a:effectLst>
                  <a:outerShdw blurRad="38100" dist="38100" dir="2700000" algn="tl">
                    <a:srgbClr val="000000">
                      <a:alpha val="43137"/>
                    </a:srgbClr>
                  </a:outerShdw>
                </a:effectLst>
              </a:rPr>
              <a:t>COMPUTE BY </a:t>
            </a:r>
          </a:p>
          <a:p>
            <a:pPr>
              <a:lnSpc>
                <a:spcPct val="105000"/>
              </a:lnSpc>
              <a:buFontTx/>
              <a:buNone/>
            </a:pPr>
            <a:r>
              <a:rPr lang="tr-TR" sz="2400" dirty="0"/>
              <a:t>    </a:t>
            </a:r>
            <a:r>
              <a:rPr lang="tr-TR" sz="2400" dirty="0">
                <a:solidFill>
                  <a:schemeClr val="tx1"/>
                </a:solidFill>
              </a:rPr>
              <a:t>Ek toplama satırları üretir</a:t>
            </a:r>
            <a:r>
              <a:rPr lang="tr-TR" sz="2400" dirty="0" smtClean="0">
                <a:solidFill>
                  <a:schemeClr val="tx1"/>
                </a:solidFill>
              </a:rPr>
              <a:t>.</a:t>
            </a:r>
          </a:p>
          <a:p>
            <a:pPr>
              <a:lnSpc>
                <a:spcPct val="105000"/>
              </a:lnSpc>
              <a:buFontTx/>
              <a:buNone/>
            </a:pPr>
            <a:endParaRPr lang="tr-TR" sz="2000" dirty="0" smtClean="0"/>
          </a:p>
          <a:p>
            <a:pPr>
              <a:lnSpc>
                <a:spcPct val="105000"/>
              </a:lnSpc>
              <a:buFontTx/>
              <a:buNone/>
            </a:pPr>
            <a:endParaRPr lang="tr-TR" sz="2000" dirty="0" smtClean="0">
              <a:solidFill>
                <a:schemeClr val="tx1"/>
              </a:solidFill>
            </a:endParaRPr>
          </a:p>
          <a:p>
            <a:pPr>
              <a:lnSpc>
                <a:spcPct val="105000"/>
              </a:lnSpc>
              <a:buFontTx/>
              <a:buNone/>
            </a:pPr>
            <a:endParaRPr lang="tr-TR" sz="2000" dirty="0" smtClean="0"/>
          </a:p>
          <a:p>
            <a:pPr>
              <a:lnSpc>
                <a:spcPct val="105000"/>
              </a:lnSpc>
              <a:buFontTx/>
              <a:buNone/>
            </a:pPr>
            <a:endParaRPr lang="tr-TR" sz="2000" dirty="0" smtClean="0">
              <a:solidFill>
                <a:schemeClr val="tx1"/>
              </a:solidFill>
            </a:endParaRPr>
          </a:p>
          <a:p>
            <a:pPr>
              <a:lnSpc>
                <a:spcPct val="105000"/>
              </a:lnSpc>
              <a:buFontTx/>
              <a:buNone/>
            </a:pPr>
            <a:endParaRPr lang="tr-TR" sz="2000" dirty="0" smtClean="0"/>
          </a:p>
          <a:p>
            <a:pPr>
              <a:lnSpc>
                <a:spcPct val="105000"/>
              </a:lnSpc>
              <a:buFontTx/>
              <a:buNone/>
            </a:pPr>
            <a:endParaRPr lang="tr-TR" sz="2000" dirty="0" smtClean="0">
              <a:solidFill>
                <a:schemeClr val="tx1"/>
              </a:solidFill>
            </a:endParaRPr>
          </a:p>
          <a:p>
            <a:pPr>
              <a:lnSpc>
                <a:spcPct val="105000"/>
              </a:lnSpc>
              <a:buNone/>
            </a:pPr>
            <a:endParaRPr lang="tr-TR" sz="1200" b="1" dirty="0" smtClean="0">
              <a:solidFill>
                <a:srgbClr val="0000FF"/>
              </a:solidFill>
              <a:latin typeface="Courier New" pitchFamily="49" charset="0"/>
              <a:ea typeface="Calibri" pitchFamily="34" charset="0"/>
              <a:cs typeface="Courier New" pitchFamily="49" charset="0"/>
            </a:endParaRPr>
          </a:p>
          <a:p>
            <a:pPr>
              <a:lnSpc>
                <a:spcPct val="105000"/>
              </a:lnSpc>
              <a:buNone/>
            </a:pPr>
            <a:r>
              <a:rPr lang="tr-TR" sz="2000" b="1" dirty="0" smtClean="0">
                <a:solidFill>
                  <a:srgbClr val="0000FF"/>
                </a:solidFill>
                <a:latin typeface="Courier New" pitchFamily="49" charset="0"/>
                <a:ea typeface="Calibri" pitchFamily="34" charset="0"/>
                <a:cs typeface="Courier New" pitchFamily="49" charset="0"/>
              </a:rPr>
              <a:t>SELECT</a:t>
            </a:r>
            <a:r>
              <a:rPr lang="tr-TR" sz="2000" dirty="0" smtClean="0">
                <a:solidFill>
                  <a:srgbClr val="0000FF"/>
                </a:solidFill>
                <a:latin typeface="Courier New" pitchFamily="49" charset="0"/>
                <a:ea typeface="Calibri" pitchFamily="34" charset="0"/>
                <a:cs typeface="Courier New" pitchFamily="49" charset="0"/>
              </a:rPr>
              <a:t> </a:t>
            </a:r>
            <a:r>
              <a:rPr lang="tr-TR" sz="2000" b="1" dirty="0" smtClean="0">
                <a:latin typeface="Courier New" pitchFamily="49" charset="0"/>
              </a:rPr>
              <a:t>urun, adet </a:t>
            </a:r>
            <a:r>
              <a:rPr lang="tr-TR" sz="2000" b="1" dirty="0" smtClean="0">
                <a:solidFill>
                  <a:srgbClr val="0000FF"/>
                </a:solidFill>
                <a:latin typeface="Courier New" pitchFamily="49" charset="0"/>
                <a:ea typeface="Calibri" pitchFamily="34" charset="0"/>
                <a:cs typeface="Courier New" pitchFamily="49" charset="0"/>
              </a:rPr>
              <a:t>FROM</a:t>
            </a:r>
            <a:r>
              <a:rPr lang="tr-TR" sz="2000" b="1" dirty="0" smtClean="0">
                <a:latin typeface="Courier New" pitchFamily="49" charset="0"/>
              </a:rPr>
              <a:t> </a:t>
            </a:r>
            <a:r>
              <a:rPr lang="tr-TR" sz="2000" b="1" dirty="0" err="1" smtClean="0">
                <a:latin typeface="Courier New" pitchFamily="49" charset="0"/>
              </a:rPr>
              <a:t>siparis</a:t>
            </a:r>
            <a:r>
              <a:rPr lang="tr-TR" sz="2000" b="1" dirty="0" smtClean="0">
                <a:latin typeface="Courier New" pitchFamily="49" charset="0"/>
              </a:rPr>
              <a:t> </a:t>
            </a:r>
            <a:r>
              <a:rPr lang="tr-TR" sz="2000" b="1" dirty="0" smtClean="0">
                <a:solidFill>
                  <a:srgbClr val="0000FF"/>
                </a:solidFill>
                <a:latin typeface="Courier New" pitchFamily="49" charset="0"/>
                <a:ea typeface="Calibri" pitchFamily="34" charset="0"/>
                <a:cs typeface="Courier New" pitchFamily="49" charset="0"/>
              </a:rPr>
              <a:t>ORDER BY </a:t>
            </a:r>
            <a:r>
              <a:rPr lang="tr-TR" sz="2000" b="1" dirty="0" smtClean="0">
                <a:latin typeface="Courier New" pitchFamily="49" charset="0"/>
              </a:rPr>
              <a:t>urun </a:t>
            </a:r>
            <a:r>
              <a:rPr lang="tr-TR" sz="2000" b="1" dirty="0" smtClean="0">
                <a:solidFill>
                  <a:srgbClr val="0000FF"/>
                </a:solidFill>
                <a:latin typeface="Courier New" pitchFamily="49" charset="0"/>
                <a:ea typeface="Calibri" pitchFamily="34" charset="0"/>
                <a:cs typeface="Courier New" pitchFamily="49" charset="0"/>
              </a:rPr>
              <a:t>COMPUTE</a:t>
            </a:r>
            <a:r>
              <a:rPr lang="tr-TR" sz="2000" b="1" dirty="0" smtClean="0">
                <a:solidFill>
                  <a:schemeClr val="accent2"/>
                </a:solidFill>
                <a:latin typeface="Courier New" pitchFamily="49" charset="0"/>
              </a:rPr>
              <a:t> </a:t>
            </a:r>
            <a:r>
              <a:rPr lang="tr-TR" sz="2000" b="1" dirty="0" smtClean="0">
                <a:solidFill>
                  <a:srgbClr val="D60093"/>
                </a:solidFill>
                <a:latin typeface="Courier New" pitchFamily="49" charset="0"/>
              </a:rPr>
              <a:t>SUM</a:t>
            </a:r>
            <a:r>
              <a:rPr lang="tr-TR" sz="2000" b="1" dirty="0" smtClean="0">
                <a:latin typeface="Courier New" pitchFamily="49" charset="0"/>
              </a:rPr>
              <a:t>(adet);</a:t>
            </a:r>
            <a:r>
              <a:rPr lang="tr-TR" sz="2000" dirty="0" smtClean="0">
                <a:latin typeface="Courier New" pitchFamily="49" charset="0"/>
              </a:rPr>
              <a:t> </a:t>
            </a:r>
            <a:r>
              <a:rPr lang="tr-TR" sz="2000" dirty="0" smtClean="0"/>
              <a:t>çıktısını bulunuz.</a:t>
            </a:r>
          </a:p>
          <a:p>
            <a:pPr>
              <a:lnSpc>
                <a:spcPct val="105000"/>
              </a:lnSpc>
              <a:buFontTx/>
              <a:buNone/>
            </a:pPr>
            <a:endParaRPr lang="tr-TR" sz="2000" dirty="0">
              <a:solidFill>
                <a:schemeClr val="tx1"/>
              </a:solidFill>
            </a:endParaRPr>
          </a:p>
          <a:p>
            <a:pPr>
              <a:lnSpc>
                <a:spcPct val="105000"/>
              </a:lnSpc>
              <a:buFontTx/>
              <a:buNone/>
            </a:pPr>
            <a:r>
              <a:rPr lang="tr-TR" sz="2000" dirty="0"/>
              <a:t>  </a:t>
            </a:r>
            <a:r>
              <a:rPr lang="tr-TR" sz="2000" dirty="0" smtClean="0">
                <a:solidFill>
                  <a:schemeClr val="accent2"/>
                </a:solidFill>
              </a:rPr>
              <a:t>     </a:t>
            </a:r>
            <a:endParaRPr lang="tr-TR" sz="2000" b="1" dirty="0">
              <a:solidFill>
                <a:schemeClr val="tx1"/>
              </a:solidFill>
              <a:latin typeface="Courier New" pitchFamily="49" charset="0"/>
            </a:endParaRPr>
          </a:p>
        </p:txBody>
      </p:sp>
      <p:graphicFrame>
        <p:nvGraphicFramePr>
          <p:cNvPr id="4" name="3 Tablo"/>
          <p:cNvGraphicFramePr>
            <a:graphicFrameLocks noGrp="1"/>
          </p:cNvGraphicFramePr>
          <p:nvPr/>
        </p:nvGraphicFramePr>
        <p:xfrm>
          <a:off x="827584" y="2492896"/>
          <a:ext cx="5760640" cy="2048133"/>
        </p:xfrm>
        <a:graphic>
          <a:graphicData uri="http://schemas.openxmlformats.org/drawingml/2006/table">
            <a:tbl>
              <a:tblPr firstRow="1">
                <a:tableStyleId>{35758FB7-9AC5-4552-8A53-C91805E547FA}</a:tableStyleId>
              </a:tblPr>
              <a:tblGrid>
                <a:gridCol w="1152128"/>
                <a:gridCol w="1185960"/>
                <a:gridCol w="789117"/>
                <a:gridCol w="987538"/>
                <a:gridCol w="987538"/>
                <a:gridCol w="658359"/>
              </a:tblGrid>
              <a:tr h="291247">
                <a:tc>
                  <a:txBody>
                    <a:bodyPr/>
                    <a:lstStyle/>
                    <a:p>
                      <a:pPr algn="ctr">
                        <a:lnSpc>
                          <a:spcPct val="150000"/>
                        </a:lnSpc>
                        <a:spcAft>
                          <a:spcPts val="0"/>
                        </a:spcAft>
                      </a:pPr>
                      <a:r>
                        <a:rPr lang="tr-TR" sz="1400" dirty="0">
                          <a:effectLst>
                            <a:outerShdw blurRad="38100" dist="38100" dir="2700000" algn="tl">
                              <a:srgbClr val="000000">
                                <a:alpha val="43137"/>
                              </a:srgbClr>
                            </a:outerShdw>
                          </a:effectLst>
                        </a:rPr>
                        <a:t>Tarih</a:t>
                      </a:r>
                      <a:endParaRPr lang="tr-TR" sz="1600" b="1" dirty="0">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400">
                          <a:effectLst>
                            <a:outerShdw blurRad="38100" dist="38100" dir="2700000" algn="tl">
                              <a:srgbClr val="000000">
                                <a:alpha val="43137"/>
                              </a:srgbClr>
                            </a:outerShdw>
                          </a:effectLst>
                        </a:rPr>
                        <a:t>Mus_Kodu</a:t>
                      </a:r>
                      <a:endParaRPr lang="tr-TR" sz="1600" b="1">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400">
                          <a:effectLst>
                            <a:outerShdw blurRad="38100" dist="38100" dir="2700000" algn="tl">
                              <a:srgbClr val="000000">
                                <a:alpha val="43137"/>
                              </a:srgbClr>
                            </a:outerShdw>
                          </a:effectLst>
                        </a:rPr>
                        <a:t>Urun</a:t>
                      </a:r>
                      <a:endParaRPr lang="tr-TR" sz="1600" b="1">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400">
                          <a:effectLst>
                            <a:outerShdw blurRad="38100" dist="38100" dir="2700000" algn="tl">
                              <a:srgbClr val="000000">
                                <a:alpha val="43137"/>
                              </a:srgbClr>
                            </a:outerShdw>
                          </a:effectLst>
                        </a:rPr>
                        <a:t>Adet</a:t>
                      </a:r>
                      <a:endParaRPr lang="tr-TR" sz="1600" b="1">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400">
                          <a:effectLst>
                            <a:outerShdw blurRad="38100" dist="38100" dir="2700000" algn="tl">
                              <a:srgbClr val="000000">
                                <a:alpha val="43137"/>
                              </a:srgbClr>
                            </a:outerShdw>
                          </a:effectLst>
                        </a:rPr>
                        <a:t>Fiyat</a:t>
                      </a:r>
                      <a:endParaRPr lang="tr-TR" sz="1600" b="1">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c>
                  <a:txBody>
                    <a:bodyPr/>
                    <a:lstStyle/>
                    <a:p>
                      <a:pPr algn="ctr">
                        <a:lnSpc>
                          <a:spcPct val="150000"/>
                        </a:lnSpc>
                        <a:spcAft>
                          <a:spcPts val="0"/>
                        </a:spcAft>
                      </a:pPr>
                      <a:r>
                        <a:rPr lang="tr-TR" sz="1400" dirty="0">
                          <a:effectLst>
                            <a:outerShdw blurRad="38100" dist="38100" dir="2700000" algn="tl">
                              <a:srgbClr val="000000">
                                <a:alpha val="43137"/>
                              </a:srgbClr>
                            </a:outerShdw>
                          </a:effectLst>
                        </a:rPr>
                        <a:t>Turu</a:t>
                      </a:r>
                      <a:endParaRPr lang="tr-TR" sz="1600" b="1" dirty="0">
                        <a:effectLst>
                          <a:outerShdw blurRad="38100" dist="38100" dir="2700000" algn="tl">
                            <a:srgbClr val="000000">
                              <a:alpha val="43137"/>
                            </a:srgbClr>
                          </a:outerShdw>
                        </a:effectLst>
                        <a:latin typeface="Arial" pitchFamily="34" charset="0"/>
                        <a:ea typeface="Calibri"/>
                        <a:cs typeface="Arial" pitchFamily="34" charset="0"/>
                      </a:endParaRPr>
                    </a:p>
                  </a:txBody>
                  <a:tcPr marL="68580" marR="68580" marT="0" marB="0"/>
                </a:tc>
              </a:tr>
              <a:tr h="1728093">
                <a:tc>
                  <a:txBody>
                    <a:bodyPr/>
                    <a:lstStyle/>
                    <a:p>
                      <a:pPr algn="ctr">
                        <a:lnSpc>
                          <a:spcPct val="150000"/>
                        </a:lnSpc>
                        <a:spcAft>
                          <a:spcPts val="0"/>
                        </a:spcAft>
                      </a:pPr>
                      <a:endParaRPr lang="tr-TR" sz="1200" b="1" dirty="0">
                        <a:latin typeface="Arial" pitchFamily="34" charset="0"/>
                        <a:ea typeface="Calibri"/>
                        <a:cs typeface="Arial" pitchFamily="34" charset="0"/>
                      </a:endParaRPr>
                    </a:p>
                  </a:txBody>
                  <a:tcPr marL="68580" marR="68580" marT="0" marB="0"/>
                </a:tc>
                <a:tc>
                  <a:txBody>
                    <a:bodyPr/>
                    <a:lstStyle/>
                    <a:p>
                      <a:pPr algn="just">
                        <a:lnSpc>
                          <a:spcPct val="150000"/>
                        </a:lnSpc>
                        <a:spcAft>
                          <a:spcPts val="0"/>
                        </a:spcAft>
                      </a:pPr>
                      <a:endParaRPr lang="tr-TR" sz="1100" b="1">
                        <a:latin typeface="Arial" pitchFamily="34" charset="0"/>
                        <a:ea typeface="Calibri"/>
                        <a:cs typeface="Arial" pitchFamily="34" charset="0"/>
                      </a:endParaRPr>
                    </a:p>
                  </a:txBody>
                  <a:tcPr marL="68580" marR="68580" marT="0" marB="0"/>
                </a:tc>
                <a:tc>
                  <a:txBody>
                    <a:bodyPr/>
                    <a:lstStyle/>
                    <a:p>
                      <a:pPr algn="just">
                        <a:lnSpc>
                          <a:spcPct val="150000"/>
                        </a:lnSpc>
                        <a:spcAft>
                          <a:spcPts val="0"/>
                        </a:spcAft>
                      </a:pPr>
                      <a:r>
                        <a:rPr lang="tr-TR" sz="1200"/>
                        <a:t>X_TV</a:t>
                      </a:r>
                      <a:endParaRPr lang="tr-TR" sz="1400"/>
                    </a:p>
                    <a:p>
                      <a:pPr algn="just">
                        <a:lnSpc>
                          <a:spcPct val="150000"/>
                        </a:lnSpc>
                        <a:spcAft>
                          <a:spcPts val="0"/>
                        </a:spcAft>
                      </a:pPr>
                      <a:r>
                        <a:rPr lang="tr-TR" sz="1200"/>
                        <a:t>X_TR</a:t>
                      </a:r>
                      <a:endParaRPr lang="tr-TR" sz="1400"/>
                    </a:p>
                    <a:p>
                      <a:pPr algn="just">
                        <a:lnSpc>
                          <a:spcPct val="150000"/>
                        </a:lnSpc>
                        <a:spcAft>
                          <a:spcPts val="0"/>
                        </a:spcAft>
                      </a:pPr>
                      <a:r>
                        <a:rPr lang="tr-TR" sz="1200"/>
                        <a:t>X_TR</a:t>
                      </a:r>
                      <a:endParaRPr lang="tr-TR" sz="1400"/>
                    </a:p>
                    <a:p>
                      <a:pPr algn="just">
                        <a:lnSpc>
                          <a:spcPct val="150000"/>
                        </a:lnSpc>
                        <a:spcAft>
                          <a:spcPts val="0"/>
                        </a:spcAft>
                      </a:pPr>
                      <a:r>
                        <a:rPr lang="tr-TR" sz="1200"/>
                        <a:t>X_TV</a:t>
                      </a:r>
                      <a:endParaRPr lang="tr-TR" sz="1400"/>
                    </a:p>
                    <a:p>
                      <a:pPr algn="just">
                        <a:lnSpc>
                          <a:spcPct val="150000"/>
                        </a:lnSpc>
                        <a:spcAft>
                          <a:spcPts val="0"/>
                        </a:spcAft>
                      </a:pPr>
                      <a:r>
                        <a:rPr lang="tr-TR" sz="1200"/>
                        <a:t>X_KR</a:t>
                      </a:r>
                      <a:endParaRPr lang="tr-TR" sz="1400"/>
                    </a:p>
                    <a:p>
                      <a:pPr algn="just">
                        <a:lnSpc>
                          <a:spcPct val="150000"/>
                        </a:lnSpc>
                        <a:spcAft>
                          <a:spcPts val="0"/>
                        </a:spcAft>
                      </a:pPr>
                      <a:r>
                        <a:rPr lang="tr-TR" sz="1200"/>
                        <a:t>X_KR</a:t>
                      </a:r>
                      <a:endParaRPr lang="tr-TR" sz="1400" b="1">
                        <a:latin typeface="Arial" pitchFamily="34" charset="0"/>
                        <a:ea typeface="Calibri"/>
                        <a:cs typeface="Arial" pitchFamily="34" charset="0"/>
                      </a:endParaRPr>
                    </a:p>
                  </a:txBody>
                  <a:tcPr marL="68580" marR="68580" marT="0" marB="0"/>
                </a:tc>
                <a:tc>
                  <a:txBody>
                    <a:bodyPr/>
                    <a:lstStyle/>
                    <a:p>
                      <a:pPr algn="just">
                        <a:lnSpc>
                          <a:spcPct val="150000"/>
                        </a:lnSpc>
                        <a:spcAft>
                          <a:spcPts val="0"/>
                        </a:spcAft>
                      </a:pPr>
                      <a:r>
                        <a:rPr lang="tr-TR" sz="1200" dirty="0"/>
                        <a:t>10</a:t>
                      </a:r>
                      <a:endParaRPr lang="tr-TR" sz="1400" dirty="0"/>
                    </a:p>
                    <a:p>
                      <a:pPr algn="just">
                        <a:lnSpc>
                          <a:spcPct val="150000"/>
                        </a:lnSpc>
                        <a:spcAft>
                          <a:spcPts val="0"/>
                        </a:spcAft>
                      </a:pPr>
                      <a:r>
                        <a:rPr lang="tr-TR" sz="1200" dirty="0"/>
                        <a:t>12</a:t>
                      </a:r>
                      <a:endParaRPr lang="tr-TR" sz="1400" dirty="0"/>
                    </a:p>
                    <a:p>
                      <a:pPr algn="just">
                        <a:lnSpc>
                          <a:spcPct val="150000"/>
                        </a:lnSpc>
                        <a:spcAft>
                          <a:spcPts val="0"/>
                        </a:spcAft>
                      </a:pPr>
                      <a:r>
                        <a:rPr lang="tr-TR" sz="1200" dirty="0"/>
                        <a:t>20</a:t>
                      </a:r>
                      <a:endParaRPr lang="tr-TR" sz="1400" dirty="0"/>
                    </a:p>
                    <a:p>
                      <a:pPr algn="just">
                        <a:lnSpc>
                          <a:spcPct val="150000"/>
                        </a:lnSpc>
                        <a:spcAft>
                          <a:spcPts val="0"/>
                        </a:spcAft>
                      </a:pPr>
                      <a:r>
                        <a:rPr lang="tr-TR" sz="1200" dirty="0"/>
                        <a:t>15</a:t>
                      </a:r>
                      <a:endParaRPr lang="tr-TR" sz="1400" dirty="0"/>
                    </a:p>
                    <a:p>
                      <a:pPr algn="just">
                        <a:lnSpc>
                          <a:spcPct val="150000"/>
                        </a:lnSpc>
                        <a:spcAft>
                          <a:spcPts val="0"/>
                        </a:spcAft>
                      </a:pPr>
                      <a:r>
                        <a:rPr lang="tr-TR" sz="1200" dirty="0"/>
                        <a:t>15</a:t>
                      </a:r>
                      <a:endParaRPr lang="tr-TR" sz="1400" dirty="0"/>
                    </a:p>
                    <a:p>
                      <a:pPr algn="just">
                        <a:lnSpc>
                          <a:spcPct val="150000"/>
                        </a:lnSpc>
                        <a:spcAft>
                          <a:spcPts val="0"/>
                        </a:spcAft>
                      </a:pPr>
                      <a:r>
                        <a:rPr lang="tr-TR" sz="1200" dirty="0"/>
                        <a:t>10</a:t>
                      </a:r>
                      <a:endParaRPr lang="tr-TR" sz="1400" b="1" dirty="0">
                        <a:latin typeface="Arial" pitchFamily="34" charset="0"/>
                        <a:ea typeface="Calibri"/>
                        <a:cs typeface="Arial" pitchFamily="34" charset="0"/>
                      </a:endParaRPr>
                    </a:p>
                  </a:txBody>
                  <a:tcPr marL="68580" marR="68580" marT="0" marB="0"/>
                </a:tc>
                <a:tc>
                  <a:txBody>
                    <a:bodyPr/>
                    <a:lstStyle/>
                    <a:p>
                      <a:pPr algn="just">
                        <a:lnSpc>
                          <a:spcPct val="150000"/>
                        </a:lnSpc>
                        <a:spcAft>
                          <a:spcPts val="0"/>
                        </a:spcAft>
                      </a:pPr>
                      <a:r>
                        <a:rPr lang="tr-TR" sz="1200"/>
                        <a:t>10000</a:t>
                      </a:r>
                      <a:endParaRPr lang="tr-TR" sz="1400"/>
                    </a:p>
                    <a:p>
                      <a:pPr algn="just">
                        <a:lnSpc>
                          <a:spcPct val="150000"/>
                        </a:lnSpc>
                        <a:spcAft>
                          <a:spcPts val="0"/>
                        </a:spcAft>
                      </a:pPr>
                      <a:r>
                        <a:rPr lang="tr-TR" sz="1200"/>
                        <a:t>15000</a:t>
                      </a:r>
                      <a:endParaRPr lang="tr-TR" sz="1400"/>
                    </a:p>
                    <a:p>
                      <a:pPr algn="just">
                        <a:lnSpc>
                          <a:spcPct val="150000"/>
                        </a:lnSpc>
                        <a:spcAft>
                          <a:spcPts val="0"/>
                        </a:spcAft>
                      </a:pPr>
                      <a:r>
                        <a:rPr lang="tr-TR" sz="1200"/>
                        <a:t>25000</a:t>
                      </a:r>
                      <a:endParaRPr lang="tr-TR" sz="1400"/>
                    </a:p>
                    <a:p>
                      <a:pPr algn="just">
                        <a:lnSpc>
                          <a:spcPct val="150000"/>
                        </a:lnSpc>
                        <a:spcAft>
                          <a:spcPts val="0"/>
                        </a:spcAft>
                      </a:pPr>
                      <a:r>
                        <a:rPr lang="tr-TR" sz="1200"/>
                        <a:t>20000</a:t>
                      </a:r>
                      <a:endParaRPr lang="tr-TR" sz="1400"/>
                    </a:p>
                    <a:p>
                      <a:pPr algn="just">
                        <a:lnSpc>
                          <a:spcPct val="150000"/>
                        </a:lnSpc>
                        <a:spcAft>
                          <a:spcPts val="0"/>
                        </a:spcAft>
                      </a:pPr>
                      <a:r>
                        <a:rPr lang="tr-TR" sz="1200"/>
                        <a:t>5000</a:t>
                      </a:r>
                      <a:endParaRPr lang="tr-TR" sz="1400"/>
                    </a:p>
                    <a:p>
                      <a:pPr algn="just">
                        <a:lnSpc>
                          <a:spcPct val="150000"/>
                        </a:lnSpc>
                        <a:spcAft>
                          <a:spcPts val="0"/>
                        </a:spcAft>
                      </a:pPr>
                      <a:r>
                        <a:rPr lang="tr-TR" sz="1200"/>
                        <a:t>12000</a:t>
                      </a:r>
                      <a:endParaRPr lang="tr-TR" sz="1400" b="1">
                        <a:latin typeface="Arial" pitchFamily="34" charset="0"/>
                        <a:ea typeface="Calibri"/>
                        <a:cs typeface="Arial" pitchFamily="34" charset="0"/>
                      </a:endParaRPr>
                    </a:p>
                  </a:txBody>
                  <a:tcPr marL="68580" marR="68580" marT="0" marB="0"/>
                </a:tc>
                <a:tc>
                  <a:txBody>
                    <a:bodyPr/>
                    <a:lstStyle/>
                    <a:p>
                      <a:pPr algn="just">
                        <a:lnSpc>
                          <a:spcPct val="150000"/>
                        </a:lnSpc>
                        <a:spcAft>
                          <a:spcPts val="0"/>
                        </a:spcAft>
                      </a:pPr>
                      <a:r>
                        <a:rPr lang="tr-TR" sz="1200" dirty="0"/>
                        <a:t>Ev</a:t>
                      </a:r>
                      <a:endParaRPr lang="tr-TR" sz="1400" dirty="0"/>
                    </a:p>
                    <a:p>
                      <a:pPr algn="just">
                        <a:lnSpc>
                          <a:spcPct val="150000"/>
                        </a:lnSpc>
                        <a:spcAft>
                          <a:spcPts val="0"/>
                        </a:spcAft>
                      </a:pPr>
                      <a:r>
                        <a:rPr lang="tr-TR" sz="1200" dirty="0"/>
                        <a:t>Oto </a:t>
                      </a:r>
                      <a:endParaRPr lang="tr-TR" sz="1400" dirty="0"/>
                    </a:p>
                    <a:p>
                      <a:pPr algn="just">
                        <a:lnSpc>
                          <a:spcPct val="150000"/>
                        </a:lnSpc>
                        <a:spcAft>
                          <a:spcPts val="0"/>
                        </a:spcAft>
                      </a:pPr>
                      <a:r>
                        <a:rPr lang="tr-TR" sz="1200" dirty="0"/>
                        <a:t>Oto</a:t>
                      </a:r>
                      <a:endParaRPr lang="tr-TR" sz="1400" dirty="0"/>
                    </a:p>
                    <a:p>
                      <a:pPr algn="just">
                        <a:lnSpc>
                          <a:spcPct val="150000"/>
                        </a:lnSpc>
                        <a:spcAft>
                          <a:spcPts val="0"/>
                        </a:spcAft>
                      </a:pPr>
                      <a:r>
                        <a:rPr lang="tr-TR" sz="1200" dirty="0"/>
                        <a:t>Ev</a:t>
                      </a:r>
                      <a:endParaRPr lang="tr-TR" sz="1400" dirty="0"/>
                    </a:p>
                    <a:p>
                      <a:pPr algn="just">
                        <a:lnSpc>
                          <a:spcPct val="150000"/>
                        </a:lnSpc>
                        <a:spcAft>
                          <a:spcPts val="0"/>
                        </a:spcAft>
                      </a:pPr>
                      <a:r>
                        <a:rPr lang="tr-TR" sz="1200" dirty="0"/>
                        <a:t>Is</a:t>
                      </a:r>
                      <a:endParaRPr lang="tr-TR" sz="1400" dirty="0"/>
                    </a:p>
                    <a:p>
                      <a:pPr algn="just">
                        <a:lnSpc>
                          <a:spcPct val="150000"/>
                        </a:lnSpc>
                        <a:spcAft>
                          <a:spcPts val="0"/>
                        </a:spcAft>
                      </a:pPr>
                      <a:r>
                        <a:rPr lang="tr-TR" sz="1200" dirty="0"/>
                        <a:t>Is</a:t>
                      </a:r>
                      <a:endParaRPr lang="tr-TR" sz="1400" b="1" dirty="0">
                        <a:latin typeface="Arial" pitchFamily="34" charset="0"/>
                        <a:ea typeface="Calibri"/>
                        <a:cs typeface="Arial" pitchFamily="34" charset="0"/>
                      </a:endParaRPr>
                    </a:p>
                  </a:txBody>
                  <a:tcPr marL="68580" marR="68580" marT="0" marB="0"/>
                </a:tc>
              </a:tr>
            </a:tbl>
          </a:graphicData>
        </a:graphic>
      </p:graphicFrame>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60648"/>
            <a:ext cx="8229600" cy="6048672"/>
          </a:xfrm>
        </p:spPr>
        <p:txBody>
          <a:bodyPr>
            <a:normAutofit/>
          </a:bodyPr>
          <a:lstStyle/>
          <a:p>
            <a:pPr>
              <a:lnSpc>
                <a:spcPct val="105000"/>
              </a:lnSpc>
              <a:buFontTx/>
              <a:buNone/>
            </a:pPr>
            <a:r>
              <a:rPr lang="tr-TR" sz="2400" b="1" dirty="0" smtClean="0">
                <a:solidFill>
                  <a:schemeClr val="tx2">
                    <a:lumMod val="60000"/>
                    <a:lumOff val="40000"/>
                  </a:schemeClr>
                </a:solidFill>
                <a:effectLst>
                  <a:outerShdw blurRad="38100" dist="38100" dir="2700000" algn="tl">
                    <a:srgbClr val="000000">
                      <a:alpha val="43137"/>
                    </a:srgbClr>
                  </a:outerShdw>
                </a:effectLst>
                <a:latin typeface="Courier New" pitchFamily="49" charset="0"/>
              </a:rPr>
              <a:t>	  urun		adet</a:t>
            </a:r>
          </a:p>
          <a:p>
            <a:pPr>
              <a:lnSpc>
                <a:spcPct val="105000"/>
              </a:lnSpc>
              <a:buFontTx/>
              <a:buNone/>
            </a:pPr>
            <a:r>
              <a:rPr lang="tr-TR" sz="2400" b="1" dirty="0" smtClean="0">
                <a:solidFill>
                  <a:schemeClr val="tx2">
                    <a:lumMod val="60000"/>
                    <a:lumOff val="40000"/>
                  </a:schemeClr>
                </a:solidFill>
                <a:effectLst>
                  <a:outerShdw blurRad="38100" dist="38100" dir="2700000" algn="tl">
                    <a:srgbClr val="000000">
                      <a:alpha val="43137"/>
                    </a:srgbClr>
                  </a:outerShdw>
                </a:effectLst>
                <a:latin typeface="Courier New" pitchFamily="49" charset="0"/>
              </a:rPr>
              <a:t>   </a:t>
            </a:r>
            <a:r>
              <a:rPr lang="tr-TR" sz="2400" b="1" spc="-150" dirty="0" smtClean="0">
                <a:solidFill>
                  <a:schemeClr val="tx2">
                    <a:lumMod val="60000"/>
                    <a:lumOff val="40000"/>
                  </a:schemeClr>
                </a:solidFill>
                <a:effectLst>
                  <a:outerShdw blurRad="38100" dist="38100" dir="2700000" algn="tl">
                    <a:srgbClr val="000000">
                      <a:alpha val="43137"/>
                    </a:srgbClr>
                  </a:outerShdw>
                </a:effectLst>
                <a:latin typeface="Courier New" pitchFamily="49" charset="0"/>
              </a:rPr>
              <a:t>-----</a:t>
            </a:r>
            <a:r>
              <a:rPr lang="tr-TR" sz="2400" b="1" dirty="0" smtClean="0">
                <a:solidFill>
                  <a:schemeClr val="tx2">
                    <a:lumMod val="60000"/>
                    <a:lumOff val="40000"/>
                  </a:schemeClr>
                </a:solidFill>
                <a:effectLst>
                  <a:outerShdw blurRad="38100" dist="38100" dir="2700000" algn="tl">
                    <a:srgbClr val="000000">
                      <a:alpha val="43137"/>
                    </a:srgbClr>
                  </a:outerShdw>
                </a:effectLst>
                <a:latin typeface="Courier New" pitchFamily="49" charset="0"/>
              </a:rPr>
              <a:t>       -----</a:t>
            </a:r>
          </a:p>
          <a:p>
            <a:pPr>
              <a:lnSpc>
                <a:spcPct val="105000"/>
              </a:lnSpc>
              <a:buFontTx/>
              <a:buNone/>
            </a:pPr>
            <a:r>
              <a:rPr lang="tr-TR" sz="2400" b="1" dirty="0" smtClean="0">
                <a:latin typeface="Courier New" pitchFamily="49" charset="0"/>
              </a:rPr>
              <a:t>    X_TV		 10		</a:t>
            </a:r>
          </a:p>
          <a:p>
            <a:pPr>
              <a:lnSpc>
                <a:spcPct val="105000"/>
              </a:lnSpc>
              <a:buFontTx/>
              <a:buNone/>
            </a:pPr>
            <a:r>
              <a:rPr lang="tr-TR" sz="2400" b="1" dirty="0" smtClean="0">
                <a:latin typeface="Courier New" pitchFamily="49" charset="0"/>
              </a:rPr>
              <a:t>    X_TR		 12</a:t>
            </a:r>
          </a:p>
          <a:p>
            <a:pPr>
              <a:lnSpc>
                <a:spcPct val="105000"/>
              </a:lnSpc>
              <a:buFontTx/>
              <a:buNone/>
            </a:pPr>
            <a:r>
              <a:rPr lang="tr-TR" sz="2400" b="1" dirty="0" smtClean="0">
                <a:latin typeface="Courier New" pitchFamily="49" charset="0"/>
              </a:rPr>
              <a:t>    X_TR		 20</a:t>
            </a:r>
          </a:p>
          <a:p>
            <a:pPr>
              <a:lnSpc>
                <a:spcPct val="105000"/>
              </a:lnSpc>
              <a:buFontTx/>
              <a:buNone/>
            </a:pPr>
            <a:r>
              <a:rPr lang="tr-TR" sz="2400" b="1" dirty="0" smtClean="0">
                <a:latin typeface="Courier New" pitchFamily="49" charset="0"/>
              </a:rPr>
              <a:t>    X_TV		 15</a:t>
            </a:r>
          </a:p>
          <a:p>
            <a:pPr>
              <a:lnSpc>
                <a:spcPct val="105000"/>
              </a:lnSpc>
              <a:buFontTx/>
              <a:buNone/>
            </a:pPr>
            <a:r>
              <a:rPr lang="tr-TR" sz="2400" b="1" dirty="0" smtClean="0">
                <a:latin typeface="Courier New" pitchFamily="49" charset="0"/>
              </a:rPr>
              <a:t>    X_KR		 15</a:t>
            </a:r>
          </a:p>
          <a:p>
            <a:pPr>
              <a:lnSpc>
                <a:spcPct val="105000"/>
              </a:lnSpc>
              <a:buFontTx/>
              <a:buNone/>
            </a:pPr>
            <a:r>
              <a:rPr lang="tr-TR" sz="2400" b="1" dirty="0" smtClean="0">
                <a:latin typeface="Courier New" pitchFamily="49" charset="0"/>
              </a:rPr>
              <a:t>    X_KR		 10</a:t>
            </a:r>
          </a:p>
          <a:p>
            <a:pPr>
              <a:lnSpc>
                <a:spcPct val="105000"/>
              </a:lnSpc>
              <a:buFontTx/>
              <a:buNone/>
            </a:pPr>
            <a:r>
              <a:rPr lang="tr-TR" sz="2400" b="1" dirty="0" smtClean="0">
                <a:latin typeface="Courier New" pitchFamily="49" charset="0"/>
              </a:rPr>
              <a:t>           </a:t>
            </a:r>
            <a:r>
              <a:rPr lang="tr-TR" sz="2400" b="1" dirty="0" err="1" smtClean="0">
                <a:latin typeface="Courier New" pitchFamily="49" charset="0"/>
              </a:rPr>
              <a:t>Sum</a:t>
            </a:r>
            <a:r>
              <a:rPr lang="tr-TR" sz="2400" b="1" dirty="0" smtClean="0">
                <a:latin typeface="Courier New" pitchFamily="49" charset="0"/>
              </a:rPr>
              <a:t>(adet)=82</a:t>
            </a:r>
          </a:p>
          <a:p>
            <a:pPr>
              <a:lnSpc>
                <a:spcPct val="105000"/>
              </a:lnSpc>
              <a:buFontTx/>
              <a:buNone/>
            </a:pPr>
            <a:endParaRPr lang="tr-TR" sz="2400" b="1" dirty="0" smtClean="0">
              <a:latin typeface="Courier New" pitchFamily="49" charset="0"/>
            </a:endParaRPr>
          </a:p>
          <a:p>
            <a:pPr>
              <a:lnSpc>
                <a:spcPct val="105000"/>
              </a:lnSpc>
              <a:buFontTx/>
              <a:buNone/>
            </a:pPr>
            <a:r>
              <a:rPr lang="tr-TR" sz="2400" b="1" dirty="0" smtClean="0">
                <a:solidFill>
                  <a:srgbClr val="0000FF"/>
                </a:solidFill>
                <a:latin typeface="Courier New" pitchFamily="49" charset="0"/>
                <a:ea typeface="Calibri" pitchFamily="34" charset="0"/>
                <a:cs typeface="Courier New" pitchFamily="49" charset="0"/>
              </a:rPr>
              <a:t>SELECT</a:t>
            </a:r>
            <a:r>
              <a:rPr lang="tr-TR" sz="2400" b="1" dirty="0" smtClean="0">
                <a:latin typeface="Courier New" pitchFamily="49" charset="0"/>
              </a:rPr>
              <a:t> urun, adet, turu </a:t>
            </a:r>
            <a:r>
              <a:rPr lang="tr-TR" sz="2400" b="1" dirty="0" smtClean="0">
                <a:solidFill>
                  <a:srgbClr val="0000FF"/>
                </a:solidFill>
                <a:latin typeface="Courier New" pitchFamily="49" charset="0"/>
                <a:ea typeface="Calibri" pitchFamily="34" charset="0"/>
                <a:cs typeface="Courier New" pitchFamily="49" charset="0"/>
              </a:rPr>
              <a:t>FROM </a:t>
            </a:r>
            <a:r>
              <a:rPr lang="tr-TR" sz="2400" b="1" dirty="0" err="1" smtClean="0">
                <a:latin typeface="Courier New" pitchFamily="49" charset="0"/>
              </a:rPr>
              <a:t>siparis</a:t>
            </a:r>
            <a:r>
              <a:rPr lang="tr-TR" sz="2400" b="1" dirty="0" smtClean="0">
                <a:solidFill>
                  <a:srgbClr val="0000FF"/>
                </a:solidFill>
                <a:latin typeface="Courier New" pitchFamily="49" charset="0"/>
                <a:ea typeface="Calibri" pitchFamily="34" charset="0"/>
                <a:cs typeface="Courier New" pitchFamily="49" charset="0"/>
              </a:rPr>
              <a:t> ORDER BY </a:t>
            </a:r>
            <a:r>
              <a:rPr lang="tr-TR" sz="2400" b="1" dirty="0" smtClean="0">
                <a:latin typeface="Courier New" pitchFamily="49" charset="0"/>
              </a:rPr>
              <a:t>urun </a:t>
            </a:r>
            <a:r>
              <a:rPr lang="tr-TR" sz="2400" b="1" dirty="0" smtClean="0">
                <a:solidFill>
                  <a:srgbClr val="0000FF"/>
                </a:solidFill>
                <a:latin typeface="Courier New" pitchFamily="49" charset="0"/>
                <a:ea typeface="Calibri" pitchFamily="34" charset="0"/>
                <a:cs typeface="Courier New" pitchFamily="49" charset="0"/>
              </a:rPr>
              <a:t>COMPUTE</a:t>
            </a:r>
            <a:r>
              <a:rPr lang="tr-TR" sz="2400" b="1" dirty="0" smtClean="0">
                <a:solidFill>
                  <a:schemeClr val="accent2"/>
                </a:solidFill>
                <a:latin typeface="Courier New" pitchFamily="49" charset="0"/>
              </a:rPr>
              <a:t> </a:t>
            </a:r>
            <a:r>
              <a:rPr lang="tr-TR" sz="2400" b="1" dirty="0" smtClean="0">
                <a:solidFill>
                  <a:srgbClr val="D60093"/>
                </a:solidFill>
                <a:latin typeface="Courier New" pitchFamily="49" charset="0"/>
              </a:rPr>
              <a:t>SUM</a:t>
            </a:r>
            <a:r>
              <a:rPr lang="tr-TR" sz="2400" b="1" dirty="0" smtClean="0">
                <a:latin typeface="Courier New" pitchFamily="49" charset="0"/>
              </a:rPr>
              <a:t>(adet)</a:t>
            </a:r>
            <a:r>
              <a:rPr lang="tr-TR" sz="2400" b="1" dirty="0" smtClean="0">
                <a:solidFill>
                  <a:srgbClr val="0000FF"/>
                </a:solidFill>
                <a:latin typeface="Courier New" pitchFamily="49" charset="0"/>
                <a:ea typeface="Calibri" pitchFamily="34" charset="0"/>
                <a:cs typeface="Courier New" pitchFamily="49" charset="0"/>
              </a:rPr>
              <a:t>BY</a:t>
            </a:r>
            <a:r>
              <a:rPr lang="tr-TR" sz="2400" b="1" dirty="0" smtClean="0">
                <a:latin typeface="Courier New" pitchFamily="49" charset="0"/>
              </a:rPr>
              <a:t> urun; </a:t>
            </a:r>
            <a:r>
              <a:rPr lang="tr-TR" sz="2400" b="1" dirty="0" smtClean="0"/>
              <a:t>çıktısını bulunuz.</a:t>
            </a:r>
            <a:endParaRPr lang="tr-TR" sz="2400" b="1" dirty="0" smtClean="0">
              <a:latin typeface="Courier New" pitchFamily="49" charset="0"/>
            </a:endParaRPr>
          </a:p>
          <a:p>
            <a:endParaRPr lang="tr-TR"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Grp="1" noChangeArrowheads="1"/>
          </p:cNvSpPr>
          <p:nvPr>
            <p:ph type="body" idx="1"/>
          </p:nvPr>
        </p:nvSpPr>
        <p:spPr>
          <a:xfrm>
            <a:off x="1907704" y="-315416"/>
            <a:ext cx="5544616" cy="6336704"/>
          </a:xfrm>
        </p:spPr>
        <p:txBody>
          <a:bodyPr>
            <a:noAutofit/>
          </a:bodyPr>
          <a:lstStyle/>
          <a:p>
            <a:pPr>
              <a:lnSpc>
                <a:spcPct val="105000"/>
              </a:lnSpc>
              <a:buFontTx/>
              <a:buNone/>
            </a:pPr>
            <a:r>
              <a:rPr lang="tr-TR" sz="2400" b="1" dirty="0">
                <a:solidFill>
                  <a:schemeClr val="tx1"/>
                </a:solidFill>
                <a:effectLst>
                  <a:outerShdw blurRad="38100" dist="38100" dir="2700000" algn="tl">
                    <a:srgbClr val="000000">
                      <a:alpha val="43137"/>
                    </a:srgbClr>
                  </a:outerShdw>
                </a:effectLst>
                <a:latin typeface="Courier New" pitchFamily="49" charset="0"/>
              </a:rPr>
              <a:t>  </a:t>
            </a:r>
            <a:endParaRPr lang="tr-TR" sz="2400" b="1" dirty="0">
              <a:solidFill>
                <a:schemeClr val="tx1"/>
              </a:solidFill>
              <a:effectLst>
                <a:outerShdw blurRad="38100" dist="38100" dir="2700000" algn="tl">
                  <a:srgbClr val="000000">
                    <a:alpha val="43137"/>
                  </a:srgbClr>
                </a:outerShdw>
              </a:effectLst>
            </a:endParaRPr>
          </a:p>
          <a:p>
            <a:pPr>
              <a:lnSpc>
                <a:spcPct val="105000"/>
              </a:lnSpc>
              <a:buFontTx/>
              <a:buNone/>
            </a:pPr>
            <a:r>
              <a:rPr lang="tr-TR" sz="2400" b="1" dirty="0">
                <a:solidFill>
                  <a:schemeClr val="accent2">
                    <a:lumMod val="75000"/>
                  </a:schemeClr>
                </a:solidFill>
                <a:effectLst>
                  <a:outerShdw blurRad="38100" dist="38100" dir="2700000" algn="tl">
                    <a:srgbClr val="000000">
                      <a:alpha val="43137"/>
                    </a:srgbClr>
                  </a:outerShdw>
                </a:effectLst>
                <a:latin typeface="Courier New" pitchFamily="49" charset="0"/>
              </a:rPr>
              <a:t>urun	   turu	  adet</a:t>
            </a:r>
          </a:p>
          <a:p>
            <a:pPr>
              <a:lnSpc>
                <a:spcPct val="105000"/>
              </a:lnSpc>
              <a:buFontTx/>
              <a:buNone/>
            </a:pPr>
            <a:r>
              <a:rPr lang="tr-TR" sz="2400" b="1" dirty="0">
                <a:solidFill>
                  <a:schemeClr val="accent2">
                    <a:lumMod val="75000"/>
                  </a:schemeClr>
                </a:solidFill>
                <a:effectLst>
                  <a:outerShdw blurRad="38100" dist="38100" dir="2700000" algn="tl">
                    <a:srgbClr val="000000">
                      <a:alpha val="43137"/>
                    </a:srgbClr>
                  </a:outerShdw>
                </a:effectLst>
                <a:latin typeface="Courier New" pitchFamily="49" charset="0"/>
              </a:rPr>
              <a:t>-----	   -----	  -----</a:t>
            </a:r>
          </a:p>
          <a:p>
            <a:pPr>
              <a:lnSpc>
                <a:spcPct val="105000"/>
              </a:lnSpc>
              <a:buFontTx/>
              <a:buNone/>
            </a:pPr>
            <a:r>
              <a:rPr lang="tr-TR" sz="2000" b="1" dirty="0">
                <a:solidFill>
                  <a:schemeClr val="tx1"/>
                </a:solidFill>
                <a:latin typeface="Courier New" pitchFamily="49" charset="0"/>
              </a:rPr>
              <a:t>X_KR	     Is	   15</a:t>
            </a:r>
          </a:p>
          <a:p>
            <a:pPr>
              <a:lnSpc>
                <a:spcPct val="105000"/>
              </a:lnSpc>
              <a:buFontTx/>
              <a:buNone/>
            </a:pPr>
            <a:r>
              <a:rPr lang="tr-TR" sz="2000" b="1" dirty="0">
                <a:solidFill>
                  <a:schemeClr val="tx1"/>
                </a:solidFill>
                <a:latin typeface="Courier New" pitchFamily="49" charset="0"/>
              </a:rPr>
              <a:t>X_KR	     Is	   10</a:t>
            </a:r>
          </a:p>
          <a:p>
            <a:pPr>
              <a:lnSpc>
                <a:spcPct val="105000"/>
              </a:lnSpc>
              <a:buFontTx/>
              <a:buNone/>
            </a:pPr>
            <a:r>
              <a:rPr lang="tr-TR" sz="2000" b="1" dirty="0">
                <a:solidFill>
                  <a:schemeClr val="tx1"/>
                </a:solidFill>
                <a:latin typeface="Courier New" pitchFamily="49" charset="0"/>
              </a:rPr>
              <a:t>			       ------</a:t>
            </a:r>
          </a:p>
          <a:p>
            <a:pPr>
              <a:lnSpc>
                <a:spcPct val="105000"/>
              </a:lnSpc>
              <a:buFontTx/>
              <a:buNone/>
            </a:pPr>
            <a:r>
              <a:rPr lang="tr-TR" sz="2000" b="1" dirty="0">
                <a:solidFill>
                  <a:schemeClr val="tx1"/>
                </a:solidFill>
                <a:latin typeface="Courier New" pitchFamily="49" charset="0"/>
              </a:rPr>
              <a:t>		     </a:t>
            </a:r>
            <a:r>
              <a:rPr lang="tr-TR" sz="2000" b="1" dirty="0" err="1">
                <a:solidFill>
                  <a:srgbClr val="7030A0"/>
                </a:solidFill>
                <a:latin typeface="Courier New" pitchFamily="49" charset="0"/>
              </a:rPr>
              <a:t>Sum</a:t>
            </a:r>
            <a:r>
              <a:rPr lang="tr-TR" sz="2000" b="1" dirty="0">
                <a:solidFill>
                  <a:srgbClr val="7030A0"/>
                </a:solidFill>
                <a:latin typeface="Courier New" pitchFamily="49" charset="0"/>
              </a:rPr>
              <a:t>(adet)=25</a:t>
            </a:r>
          </a:p>
          <a:p>
            <a:pPr>
              <a:lnSpc>
                <a:spcPct val="105000"/>
              </a:lnSpc>
              <a:buFontTx/>
              <a:buNone/>
            </a:pPr>
            <a:endParaRPr lang="tr-TR" sz="2000" b="1" dirty="0">
              <a:solidFill>
                <a:schemeClr val="tx1"/>
              </a:solidFill>
              <a:latin typeface="Courier New" pitchFamily="49" charset="0"/>
            </a:endParaRPr>
          </a:p>
          <a:p>
            <a:pPr>
              <a:lnSpc>
                <a:spcPct val="105000"/>
              </a:lnSpc>
              <a:buFontTx/>
              <a:buNone/>
            </a:pPr>
            <a:r>
              <a:rPr lang="tr-TR" sz="2000" b="1" dirty="0">
                <a:solidFill>
                  <a:schemeClr val="tx1"/>
                </a:solidFill>
                <a:latin typeface="Courier New" pitchFamily="49" charset="0"/>
              </a:rPr>
              <a:t>X_TR		Oto	   12</a:t>
            </a:r>
          </a:p>
          <a:p>
            <a:pPr>
              <a:lnSpc>
                <a:spcPct val="105000"/>
              </a:lnSpc>
              <a:buFontTx/>
              <a:buNone/>
            </a:pPr>
            <a:r>
              <a:rPr lang="tr-TR" sz="2000" b="1" dirty="0">
                <a:solidFill>
                  <a:schemeClr val="tx1"/>
                </a:solidFill>
                <a:latin typeface="Courier New" pitchFamily="49" charset="0"/>
              </a:rPr>
              <a:t>X_TR		Oto	   20</a:t>
            </a:r>
          </a:p>
          <a:p>
            <a:pPr>
              <a:lnSpc>
                <a:spcPct val="105000"/>
              </a:lnSpc>
              <a:buFontTx/>
              <a:buNone/>
            </a:pPr>
            <a:r>
              <a:rPr lang="tr-TR" sz="2000" b="1" dirty="0">
                <a:solidFill>
                  <a:schemeClr val="tx1"/>
                </a:solidFill>
                <a:latin typeface="Courier New" pitchFamily="49" charset="0"/>
              </a:rPr>
              <a:t>			        ------</a:t>
            </a:r>
          </a:p>
          <a:p>
            <a:pPr>
              <a:lnSpc>
                <a:spcPct val="105000"/>
              </a:lnSpc>
              <a:buFontTx/>
              <a:buNone/>
            </a:pPr>
            <a:r>
              <a:rPr lang="tr-TR" sz="2000" b="1" dirty="0">
                <a:solidFill>
                  <a:schemeClr val="tx1"/>
                </a:solidFill>
                <a:latin typeface="Courier New" pitchFamily="49" charset="0"/>
              </a:rPr>
              <a:t>			</a:t>
            </a:r>
            <a:r>
              <a:rPr lang="tr-TR" sz="2000" b="1" dirty="0" err="1">
                <a:solidFill>
                  <a:srgbClr val="7030A0"/>
                </a:solidFill>
                <a:latin typeface="Courier New" pitchFamily="49" charset="0"/>
              </a:rPr>
              <a:t>Sum</a:t>
            </a:r>
            <a:r>
              <a:rPr lang="tr-TR" sz="2000" b="1" dirty="0">
                <a:solidFill>
                  <a:srgbClr val="7030A0"/>
                </a:solidFill>
                <a:latin typeface="Courier New" pitchFamily="49" charset="0"/>
              </a:rPr>
              <a:t>(adet)=32</a:t>
            </a:r>
          </a:p>
          <a:p>
            <a:pPr>
              <a:lnSpc>
                <a:spcPct val="105000"/>
              </a:lnSpc>
              <a:buFontTx/>
              <a:buNone/>
            </a:pPr>
            <a:endParaRPr lang="tr-TR" sz="2000" b="1" dirty="0">
              <a:solidFill>
                <a:schemeClr val="tx1"/>
              </a:solidFill>
              <a:latin typeface="Courier New" pitchFamily="49" charset="0"/>
            </a:endParaRPr>
          </a:p>
          <a:p>
            <a:pPr>
              <a:lnSpc>
                <a:spcPct val="105000"/>
              </a:lnSpc>
              <a:buFontTx/>
              <a:buNone/>
            </a:pPr>
            <a:r>
              <a:rPr lang="tr-TR" sz="2000" b="1" dirty="0">
                <a:solidFill>
                  <a:schemeClr val="tx1"/>
                </a:solidFill>
                <a:latin typeface="Courier New" pitchFamily="49" charset="0"/>
              </a:rPr>
              <a:t>X_TV		Ev	   10</a:t>
            </a:r>
          </a:p>
          <a:p>
            <a:pPr>
              <a:lnSpc>
                <a:spcPct val="105000"/>
              </a:lnSpc>
              <a:buFontTx/>
              <a:buNone/>
            </a:pPr>
            <a:r>
              <a:rPr lang="tr-TR" sz="2000" b="1" dirty="0">
                <a:solidFill>
                  <a:schemeClr val="tx1"/>
                </a:solidFill>
                <a:latin typeface="Courier New" pitchFamily="49" charset="0"/>
              </a:rPr>
              <a:t>X_TV		Ev	   15</a:t>
            </a:r>
          </a:p>
          <a:p>
            <a:pPr>
              <a:lnSpc>
                <a:spcPct val="105000"/>
              </a:lnSpc>
              <a:buFontTx/>
              <a:buNone/>
            </a:pPr>
            <a:r>
              <a:rPr lang="tr-TR" sz="2000" b="1" dirty="0">
                <a:solidFill>
                  <a:schemeClr val="tx1"/>
                </a:solidFill>
                <a:latin typeface="Courier New" pitchFamily="49" charset="0"/>
              </a:rPr>
              <a:t>			        ------</a:t>
            </a:r>
          </a:p>
          <a:p>
            <a:pPr>
              <a:lnSpc>
                <a:spcPct val="105000"/>
              </a:lnSpc>
              <a:buFontTx/>
              <a:buNone/>
            </a:pPr>
            <a:r>
              <a:rPr lang="tr-TR" sz="2000" b="1" dirty="0">
                <a:solidFill>
                  <a:schemeClr val="tx1"/>
                </a:solidFill>
                <a:latin typeface="Courier New" pitchFamily="49" charset="0"/>
              </a:rPr>
              <a:t>			</a:t>
            </a:r>
            <a:r>
              <a:rPr lang="tr-TR" sz="2000" b="1" dirty="0" err="1">
                <a:solidFill>
                  <a:srgbClr val="7030A0"/>
                </a:solidFill>
                <a:latin typeface="Courier New" pitchFamily="49" charset="0"/>
              </a:rPr>
              <a:t>Sum</a:t>
            </a:r>
            <a:r>
              <a:rPr lang="tr-TR" sz="2000" b="1" dirty="0">
                <a:solidFill>
                  <a:srgbClr val="7030A0"/>
                </a:solidFill>
                <a:latin typeface="Courier New" pitchFamily="49" charset="0"/>
              </a:rPr>
              <a:t>(adet)=25</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323528" y="764704"/>
            <a:ext cx="8424936" cy="5112568"/>
          </a:xfrm>
          <a:ln w="57150"/>
          <a:effectLst>
            <a:outerShdw blurRad="50800" dist="38100" dir="8100000" algn="tr"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a:noAutofit/>
          </a:bodyPr>
          <a:lstStyle/>
          <a:p>
            <a:pPr>
              <a:lnSpc>
                <a:spcPct val="115000"/>
              </a:lnSpc>
            </a:pPr>
            <a:r>
              <a:rPr lang="tr-TR" sz="2800" b="1" dirty="0" err="1">
                <a:solidFill>
                  <a:schemeClr val="tx1"/>
                </a:solidFill>
              </a:rPr>
              <a:t>Compute</a:t>
            </a:r>
            <a:r>
              <a:rPr lang="tr-TR" sz="2800" b="1" dirty="0">
                <a:solidFill>
                  <a:schemeClr val="tx1"/>
                </a:solidFill>
              </a:rPr>
              <a:t> sözcüğünün kullanımında bazı kısıtlamalar vardır. Bunlar:</a:t>
            </a:r>
          </a:p>
          <a:p>
            <a:pPr lvl="1">
              <a:lnSpc>
                <a:spcPct val="90000"/>
              </a:lnSpc>
            </a:pPr>
            <a:endParaRPr lang="tr-TR" b="1" dirty="0"/>
          </a:p>
          <a:p>
            <a:pPr lvl="1">
              <a:lnSpc>
                <a:spcPct val="90000"/>
              </a:lnSpc>
            </a:pPr>
            <a:r>
              <a:rPr lang="tr-TR" dirty="0"/>
              <a:t>DISTINCT komutu kullanılamaz.</a:t>
            </a:r>
          </a:p>
          <a:p>
            <a:pPr lvl="1">
              <a:lnSpc>
                <a:spcPct val="90000"/>
              </a:lnSpc>
            </a:pPr>
            <a:endParaRPr lang="tr-TR" dirty="0"/>
          </a:p>
          <a:p>
            <a:pPr lvl="1">
              <a:lnSpc>
                <a:spcPct val="90000"/>
              </a:lnSpc>
            </a:pPr>
            <a:r>
              <a:rPr lang="tr-TR" dirty="0"/>
              <a:t>COMPUTE sözcüğünde bulunan kolon SELECT listesinde bulunmalıdır.</a:t>
            </a:r>
          </a:p>
          <a:p>
            <a:pPr lvl="1">
              <a:lnSpc>
                <a:spcPct val="90000"/>
              </a:lnSpc>
            </a:pPr>
            <a:endParaRPr lang="tr-TR" dirty="0"/>
          </a:p>
          <a:p>
            <a:pPr lvl="1">
              <a:lnSpc>
                <a:spcPct val="90000"/>
              </a:lnSpc>
            </a:pPr>
            <a:r>
              <a:rPr lang="tr-TR" dirty="0"/>
              <a:t>COMPUTE BY sözcüğü ile beraber aynı şekilde ORDER BY kullanılmalıdır.</a:t>
            </a:r>
          </a:p>
          <a:p>
            <a:pPr>
              <a:lnSpc>
                <a:spcPct val="115000"/>
              </a:lnSpc>
            </a:pPr>
            <a:endParaRPr lang="tr-TR" sz="2800" dirty="0">
              <a:solidFill>
                <a:schemeClr val="tx1"/>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p:cNvSpPr>
            <a:spLocks noGrp="1" noChangeArrowheads="1"/>
          </p:cNvSpPr>
          <p:nvPr>
            <p:ph type="body" idx="1"/>
          </p:nvPr>
        </p:nvSpPr>
        <p:spPr>
          <a:xfrm>
            <a:off x="-36512" y="260648"/>
            <a:ext cx="9180512" cy="6263977"/>
          </a:xfrm>
        </p:spPr>
        <p:txBody>
          <a:bodyPr>
            <a:noAutofit/>
          </a:bodyPr>
          <a:lstStyle/>
          <a:p>
            <a:r>
              <a:rPr lang="tr-TR" sz="2400" b="1" dirty="0">
                <a:solidFill>
                  <a:schemeClr val="tx2">
                    <a:lumMod val="60000"/>
                    <a:lumOff val="40000"/>
                  </a:schemeClr>
                </a:solidFill>
              </a:rPr>
              <a:t>Örnek: </a:t>
            </a:r>
            <a:r>
              <a:rPr lang="tr-TR" sz="2400" b="1" dirty="0">
                <a:solidFill>
                  <a:srgbClr val="0000FF"/>
                </a:solidFill>
                <a:latin typeface="Courier New" pitchFamily="49" charset="0"/>
                <a:ea typeface="Calibri" pitchFamily="34" charset="0"/>
                <a:cs typeface="Courier New" pitchFamily="49" charset="0"/>
              </a:rPr>
              <a:t>SELECT</a:t>
            </a:r>
            <a:r>
              <a:rPr lang="tr-TR" sz="2400" b="1" dirty="0">
                <a:solidFill>
                  <a:schemeClr val="tx1"/>
                </a:solidFill>
                <a:latin typeface="Courier New" pitchFamily="49" charset="0"/>
              </a:rPr>
              <a:t> urun, turu, adet </a:t>
            </a:r>
            <a:r>
              <a:rPr lang="tr-TR" sz="2400" b="1" dirty="0">
                <a:solidFill>
                  <a:srgbClr val="0000FF"/>
                </a:solidFill>
                <a:latin typeface="Courier New" pitchFamily="49" charset="0"/>
                <a:ea typeface="Calibri" pitchFamily="34" charset="0"/>
                <a:cs typeface="Courier New" pitchFamily="49" charset="0"/>
              </a:rPr>
              <a:t>FROM</a:t>
            </a:r>
            <a:r>
              <a:rPr lang="tr-TR" sz="2400" b="1" dirty="0">
                <a:solidFill>
                  <a:schemeClr val="accent2"/>
                </a:solidFill>
                <a:latin typeface="Courier New" pitchFamily="49" charset="0"/>
              </a:rPr>
              <a:t> </a:t>
            </a:r>
            <a:r>
              <a:rPr lang="tr-TR" sz="2400" b="1" dirty="0" err="1">
                <a:solidFill>
                  <a:schemeClr val="tx1"/>
                </a:solidFill>
                <a:latin typeface="Courier New" pitchFamily="49" charset="0"/>
              </a:rPr>
              <a:t>siparis</a:t>
            </a:r>
            <a:r>
              <a:rPr lang="tr-TR" sz="2400" b="1" dirty="0">
                <a:solidFill>
                  <a:schemeClr val="tx1"/>
                </a:solidFill>
                <a:latin typeface="Courier New" pitchFamily="49" charset="0"/>
              </a:rPr>
              <a:t> </a:t>
            </a:r>
            <a:r>
              <a:rPr lang="tr-TR" sz="2400" b="1" dirty="0">
                <a:solidFill>
                  <a:srgbClr val="0000FF"/>
                </a:solidFill>
                <a:latin typeface="Courier New" pitchFamily="49" charset="0"/>
                <a:ea typeface="Calibri" pitchFamily="34" charset="0"/>
                <a:cs typeface="Courier New" pitchFamily="49" charset="0"/>
              </a:rPr>
              <a:t>ORDER</a:t>
            </a:r>
            <a:r>
              <a:rPr lang="tr-TR" sz="2400" b="1" dirty="0">
                <a:solidFill>
                  <a:schemeClr val="accent2"/>
                </a:solidFill>
                <a:latin typeface="Courier New" pitchFamily="49" charset="0"/>
              </a:rPr>
              <a:t> </a:t>
            </a:r>
            <a:r>
              <a:rPr lang="tr-TR" sz="2400" b="1" dirty="0">
                <a:solidFill>
                  <a:srgbClr val="0000FF"/>
                </a:solidFill>
                <a:latin typeface="Courier New" pitchFamily="49" charset="0"/>
                <a:ea typeface="Calibri" pitchFamily="34" charset="0"/>
                <a:cs typeface="Courier New" pitchFamily="49" charset="0"/>
              </a:rPr>
              <a:t>BY</a:t>
            </a:r>
            <a:r>
              <a:rPr lang="tr-TR" sz="2400" b="1" dirty="0">
                <a:solidFill>
                  <a:schemeClr val="tx1"/>
                </a:solidFill>
                <a:latin typeface="Courier New" pitchFamily="49" charset="0"/>
              </a:rPr>
              <a:t> turu</a:t>
            </a:r>
            <a:r>
              <a:rPr lang="tr-TR" sz="2400" b="1" dirty="0">
                <a:solidFill>
                  <a:srgbClr val="0000FF"/>
                </a:solidFill>
                <a:latin typeface="Courier New" pitchFamily="49" charset="0"/>
                <a:ea typeface="Calibri" pitchFamily="34" charset="0"/>
                <a:cs typeface="Courier New" pitchFamily="49" charset="0"/>
              </a:rPr>
              <a:t> COMPUTE </a:t>
            </a:r>
            <a:r>
              <a:rPr lang="tr-TR" sz="2400" b="1" dirty="0" err="1">
                <a:solidFill>
                  <a:srgbClr val="D60093"/>
                </a:solidFill>
                <a:latin typeface="Courier New" pitchFamily="49" charset="0"/>
              </a:rPr>
              <a:t>sum</a:t>
            </a:r>
            <a:r>
              <a:rPr lang="tr-TR" sz="2400" b="1" dirty="0">
                <a:solidFill>
                  <a:schemeClr val="tx1"/>
                </a:solidFill>
                <a:latin typeface="Courier New" pitchFamily="49" charset="0"/>
              </a:rPr>
              <a:t>(adet) </a:t>
            </a:r>
            <a:r>
              <a:rPr lang="tr-TR" sz="2400" b="1" dirty="0">
                <a:solidFill>
                  <a:srgbClr val="0000FF"/>
                </a:solidFill>
                <a:latin typeface="Courier New" pitchFamily="49" charset="0"/>
                <a:ea typeface="Calibri" pitchFamily="34" charset="0"/>
                <a:cs typeface="Courier New" pitchFamily="49" charset="0"/>
              </a:rPr>
              <a:t>BY</a:t>
            </a:r>
            <a:r>
              <a:rPr lang="tr-TR" sz="2400" b="1" dirty="0">
                <a:solidFill>
                  <a:schemeClr val="tx1"/>
                </a:solidFill>
                <a:latin typeface="Courier New" pitchFamily="49" charset="0"/>
              </a:rPr>
              <a:t> turu;</a:t>
            </a:r>
            <a:r>
              <a:rPr lang="tr-TR" sz="2400" dirty="0">
                <a:solidFill>
                  <a:schemeClr val="tx1"/>
                </a:solidFill>
              </a:rPr>
              <a:t> sorgusunun işlevini yazınız.</a:t>
            </a:r>
          </a:p>
          <a:p>
            <a:pPr lvl="1"/>
            <a:endParaRPr lang="tr-TR" sz="1050" dirty="0"/>
          </a:p>
          <a:p>
            <a:pPr lvl="1"/>
            <a:r>
              <a:rPr lang="tr-TR" sz="2400" dirty="0"/>
              <a:t>Sipariş tablosundaki ürün, türü, adeti listeler, türü artana göre sıralar, türe göre gruplar ve adetleri toplayarak altına yazar</a:t>
            </a:r>
            <a:r>
              <a:rPr lang="tr-TR" sz="2400" dirty="0" smtClean="0"/>
              <a:t>.</a:t>
            </a:r>
          </a:p>
          <a:p>
            <a:pPr lvl="1"/>
            <a:endParaRPr lang="tr-TR" sz="1200" dirty="0"/>
          </a:p>
          <a:p>
            <a:r>
              <a:rPr lang="tr-TR" sz="2400" b="1" dirty="0" smtClean="0">
                <a:solidFill>
                  <a:schemeClr val="tx2">
                    <a:lumMod val="60000"/>
                    <a:lumOff val="40000"/>
                  </a:schemeClr>
                </a:solidFill>
              </a:rPr>
              <a:t>Örnek</a:t>
            </a:r>
            <a:r>
              <a:rPr lang="tr-TR" sz="2400" b="1" dirty="0">
                <a:solidFill>
                  <a:schemeClr val="tx2">
                    <a:lumMod val="60000"/>
                    <a:lumOff val="40000"/>
                  </a:schemeClr>
                </a:solidFill>
              </a:rPr>
              <a:t>: </a:t>
            </a:r>
            <a:r>
              <a:rPr lang="tr-TR" sz="2400" dirty="0">
                <a:solidFill>
                  <a:schemeClr val="tx1"/>
                </a:solidFill>
              </a:rPr>
              <a:t>Her bir öğrencinin numarasını, adını, ders adını ,ders ortalamasını ve aldığı bütün derslerin ortalamasını ek bir ortalama satırı üreten </a:t>
            </a:r>
            <a:r>
              <a:rPr lang="tr-TR" sz="2400" dirty="0" err="1">
                <a:solidFill>
                  <a:schemeClr val="tx1"/>
                </a:solidFill>
              </a:rPr>
              <a:t>sql</a:t>
            </a:r>
            <a:r>
              <a:rPr lang="tr-TR" sz="2400" dirty="0">
                <a:solidFill>
                  <a:schemeClr val="tx1"/>
                </a:solidFill>
              </a:rPr>
              <a:t> sorgusunu yazınız. (okul </a:t>
            </a:r>
            <a:r>
              <a:rPr lang="tr-TR" sz="2400" dirty="0" smtClean="0">
                <a:solidFill>
                  <a:schemeClr val="tx1"/>
                </a:solidFill>
              </a:rPr>
              <a:t>projesinden)</a:t>
            </a:r>
          </a:p>
          <a:p>
            <a:endParaRPr lang="tr-TR" sz="2400" dirty="0" smtClean="0">
              <a:solidFill>
                <a:schemeClr val="tx1"/>
              </a:solidFill>
            </a:endParaRPr>
          </a:p>
          <a:p>
            <a:r>
              <a:rPr lang="tr-TR" sz="2000" b="1" dirty="0" err="1" smtClean="0">
                <a:solidFill>
                  <a:srgbClr val="0000FF"/>
                </a:solidFill>
                <a:latin typeface="Courier New" pitchFamily="49" charset="0"/>
                <a:ea typeface="Calibri" pitchFamily="34" charset="0"/>
                <a:cs typeface="Courier New" pitchFamily="49" charset="0"/>
              </a:rPr>
              <a:t>Select</a:t>
            </a:r>
            <a:r>
              <a:rPr lang="tr-TR" sz="2000" b="1" dirty="0" smtClean="0">
                <a:latin typeface="Courier New" pitchFamily="49" charset="0"/>
              </a:rPr>
              <a:t> </a:t>
            </a:r>
            <a:r>
              <a:rPr lang="tr-TR" sz="2000" b="1" dirty="0" err="1" smtClean="0">
                <a:latin typeface="Courier New" pitchFamily="49" charset="0"/>
              </a:rPr>
              <a:t>ogrenci</a:t>
            </a:r>
            <a:r>
              <a:rPr lang="tr-TR" sz="2000" b="1" dirty="0" smtClean="0">
                <a:latin typeface="Courier New" pitchFamily="49" charset="0"/>
              </a:rPr>
              <a:t>.no,adi,ders_adi,(</a:t>
            </a:r>
            <a:r>
              <a:rPr lang="tr-TR" sz="2000" b="1" dirty="0">
                <a:latin typeface="Courier New" pitchFamily="49" charset="0"/>
              </a:rPr>
              <a:t>vize*0.4+final*0.6) </a:t>
            </a:r>
            <a:r>
              <a:rPr lang="tr-TR" sz="2000" b="1" dirty="0">
                <a:solidFill>
                  <a:srgbClr val="0000FF"/>
                </a:solidFill>
                <a:latin typeface="Courier New" pitchFamily="49" charset="0"/>
                <a:ea typeface="Calibri" pitchFamily="34" charset="0"/>
                <a:cs typeface="Courier New" pitchFamily="49" charset="0"/>
              </a:rPr>
              <a:t>AS </a:t>
            </a:r>
            <a:r>
              <a:rPr lang="tr-TR" sz="2000" b="1" dirty="0">
                <a:latin typeface="Courier New" pitchFamily="49" charset="0"/>
              </a:rPr>
              <a:t>ortalama </a:t>
            </a:r>
            <a:r>
              <a:rPr lang="tr-TR" sz="2000" b="1" dirty="0" err="1">
                <a:solidFill>
                  <a:srgbClr val="0000FF"/>
                </a:solidFill>
                <a:latin typeface="Courier New" pitchFamily="49" charset="0"/>
                <a:ea typeface="Calibri" pitchFamily="34" charset="0"/>
                <a:cs typeface="Courier New" pitchFamily="49" charset="0"/>
              </a:rPr>
              <a:t>from</a:t>
            </a:r>
            <a:r>
              <a:rPr lang="tr-TR" sz="2000" b="1" dirty="0">
                <a:solidFill>
                  <a:schemeClr val="accent2"/>
                </a:solidFill>
                <a:latin typeface="Courier New" pitchFamily="49" charset="0"/>
              </a:rPr>
              <a:t> </a:t>
            </a:r>
            <a:r>
              <a:rPr lang="tr-TR" sz="2000" b="1" dirty="0">
                <a:latin typeface="Courier New" pitchFamily="49" charset="0"/>
              </a:rPr>
              <a:t>dersler,notlar,</a:t>
            </a:r>
            <a:r>
              <a:rPr lang="tr-TR" sz="2000" b="1" dirty="0" err="1">
                <a:latin typeface="Courier New" pitchFamily="49" charset="0"/>
              </a:rPr>
              <a:t>ogrenci</a:t>
            </a:r>
            <a:r>
              <a:rPr lang="tr-TR" sz="2000" b="1" dirty="0">
                <a:latin typeface="Courier New" pitchFamily="49" charset="0"/>
              </a:rPr>
              <a:t> </a:t>
            </a:r>
            <a:r>
              <a:rPr lang="tr-TR" sz="2000" b="1" dirty="0" err="1">
                <a:solidFill>
                  <a:srgbClr val="0000FF"/>
                </a:solidFill>
                <a:latin typeface="Courier New" pitchFamily="49" charset="0"/>
                <a:ea typeface="Calibri" pitchFamily="34" charset="0"/>
                <a:cs typeface="Courier New" pitchFamily="49" charset="0"/>
              </a:rPr>
              <a:t>where</a:t>
            </a:r>
            <a:r>
              <a:rPr lang="tr-TR" sz="2000" b="1" dirty="0">
                <a:solidFill>
                  <a:srgbClr val="0000FF"/>
                </a:solidFill>
                <a:latin typeface="Courier New" pitchFamily="49" charset="0"/>
                <a:ea typeface="Calibri" pitchFamily="34" charset="0"/>
                <a:cs typeface="Courier New" pitchFamily="49" charset="0"/>
              </a:rPr>
              <a:t> </a:t>
            </a:r>
            <a:r>
              <a:rPr lang="tr-TR" sz="2000" b="1" dirty="0" err="1">
                <a:latin typeface="Courier New" pitchFamily="49" charset="0"/>
              </a:rPr>
              <a:t>ogrenci</a:t>
            </a:r>
            <a:r>
              <a:rPr lang="tr-TR" sz="2000" b="1" dirty="0">
                <a:latin typeface="Courier New" pitchFamily="49" charset="0"/>
              </a:rPr>
              <a:t>.no=notlar.no </a:t>
            </a:r>
            <a:r>
              <a:rPr lang="tr-TR" sz="2000" b="1" dirty="0" err="1">
                <a:solidFill>
                  <a:schemeClr val="bg1">
                    <a:lumMod val="50000"/>
                  </a:schemeClr>
                </a:solidFill>
                <a:latin typeface="Courier New" pitchFamily="49" charset="0"/>
              </a:rPr>
              <a:t>and</a:t>
            </a:r>
            <a:r>
              <a:rPr lang="tr-TR" sz="2000" b="1" dirty="0">
                <a:solidFill>
                  <a:schemeClr val="bg1">
                    <a:lumMod val="50000"/>
                  </a:schemeClr>
                </a:solidFill>
                <a:latin typeface="Courier New" pitchFamily="49" charset="0"/>
              </a:rPr>
              <a:t> </a:t>
            </a:r>
            <a:r>
              <a:rPr lang="tr-TR" sz="2000" b="1" dirty="0">
                <a:latin typeface="Courier New" pitchFamily="49" charset="0"/>
              </a:rPr>
              <a:t>dersler.op_kod=notlar.op_kod </a:t>
            </a:r>
            <a:r>
              <a:rPr lang="tr-TR" sz="2000" b="1" dirty="0" err="1">
                <a:solidFill>
                  <a:srgbClr val="0000FF"/>
                </a:solidFill>
                <a:latin typeface="Courier New" pitchFamily="49" charset="0"/>
                <a:ea typeface="Calibri" pitchFamily="34" charset="0"/>
                <a:cs typeface="Courier New" pitchFamily="49" charset="0"/>
              </a:rPr>
              <a:t>order</a:t>
            </a:r>
            <a:r>
              <a:rPr lang="tr-TR" sz="2000" b="1" dirty="0">
                <a:solidFill>
                  <a:srgbClr val="0000FF"/>
                </a:solidFill>
                <a:latin typeface="Courier New" pitchFamily="49" charset="0"/>
                <a:ea typeface="Calibri" pitchFamily="34" charset="0"/>
                <a:cs typeface="Courier New" pitchFamily="49" charset="0"/>
              </a:rPr>
              <a:t> </a:t>
            </a:r>
            <a:r>
              <a:rPr lang="tr-TR" sz="2000" b="1" dirty="0" err="1">
                <a:solidFill>
                  <a:srgbClr val="0000FF"/>
                </a:solidFill>
                <a:latin typeface="Courier New" pitchFamily="49" charset="0"/>
                <a:ea typeface="Calibri" pitchFamily="34" charset="0"/>
                <a:cs typeface="Courier New" pitchFamily="49" charset="0"/>
              </a:rPr>
              <a:t>by</a:t>
            </a:r>
            <a:r>
              <a:rPr lang="tr-TR" sz="2000" b="1" dirty="0">
                <a:solidFill>
                  <a:srgbClr val="0000FF"/>
                </a:solidFill>
                <a:latin typeface="Courier New" pitchFamily="49" charset="0"/>
                <a:ea typeface="Calibri" pitchFamily="34" charset="0"/>
                <a:cs typeface="Courier New" pitchFamily="49" charset="0"/>
              </a:rPr>
              <a:t> </a:t>
            </a:r>
            <a:r>
              <a:rPr lang="tr-TR" sz="2000" b="1" dirty="0" err="1">
                <a:latin typeface="Courier New" pitchFamily="49" charset="0"/>
              </a:rPr>
              <a:t>ogrenci</a:t>
            </a:r>
            <a:r>
              <a:rPr lang="tr-TR" sz="2000" b="1" dirty="0">
                <a:latin typeface="Courier New" pitchFamily="49" charset="0"/>
              </a:rPr>
              <a:t>.no </a:t>
            </a:r>
            <a:r>
              <a:rPr lang="tr-TR" sz="2000" b="1" dirty="0" err="1">
                <a:solidFill>
                  <a:srgbClr val="0000FF"/>
                </a:solidFill>
                <a:latin typeface="Courier New" pitchFamily="49" charset="0"/>
                <a:ea typeface="Calibri" pitchFamily="34" charset="0"/>
                <a:cs typeface="Courier New" pitchFamily="49" charset="0"/>
              </a:rPr>
              <a:t>compute</a:t>
            </a:r>
            <a:r>
              <a:rPr lang="tr-TR" sz="2000" b="1" dirty="0">
                <a:latin typeface="Courier New" pitchFamily="49" charset="0"/>
              </a:rPr>
              <a:t> </a:t>
            </a:r>
            <a:r>
              <a:rPr lang="tr-TR" sz="2000" b="1" dirty="0" err="1">
                <a:solidFill>
                  <a:srgbClr val="D60093"/>
                </a:solidFill>
                <a:latin typeface="Courier New" pitchFamily="49" charset="0"/>
              </a:rPr>
              <a:t>avg</a:t>
            </a:r>
            <a:r>
              <a:rPr lang="tr-TR" sz="2000" b="1" dirty="0">
                <a:latin typeface="Courier New" pitchFamily="49" charset="0"/>
              </a:rPr>
              <a:t>(vize*0.4+final*0.6)</a:t>
            </a:r>
            <a:r>
              <a:rPr lang="tr-TR" sz="2000" b="1" dirty="0">
                <a:solidFill>
                  <a:srgbClr val="0000FF"/>
                </a:solidFill>
                <a:latin typeface="Courier New" pitchFamily="49" charset="0"/>
                <a:ea typeface="Calibri" pitchFamily="34" charset="0"/>
                <a:cs typeface="Courier New" pitchFamily="49" charset="0"/>
              </a:rPr>
              <a:t> </a:t>
            </a:r>
            <a:r>
              <a:rPr lang="tr-TR" sz="2000" b="1" dirty="0" err="1">
                <a:solidFill>
                  <a:srgbClr val="0000FF"/>
                </a:solidFill>
                <a:latin typeface="Courier New" pitchFamily="49" charset="0"/>
                <a:ea typeface="Calibri" pitchFamily="34" charset="0"/>
                <a:cs typeface="Courier New" pitchFamily="49" charset="0"/>
              </a:rPr>
              <a:t>by</a:t>
            </a:r>
            <a:r>
              <a:rPr lang="tr-TR" sz="2000" b="1" dirty="0">
                <a:solidFill>
                  <a:srgbClr val="0000FF"/>
                </a:solidFill>
                <a:latin typeface="Courier New" pitchFamily="49" charset="0"/>
                <a:ea typeface="Calibri" pitchFamily="34" charset="0"/>
                <a:cs typeface="Courier New" pitchFamily="49" charset="0"/>
              </a:rPr>
              <a:t> </a:t>
            </a:r>
            <a:r>
              <a:rPr lang="tr-TR" sz="2000" b="1" dirty="0" err="1">
                <a:latin typeface="Courier New" pitchFamily="49" charset="0"/>
              </a:rPr>
              <a:t>ogrenci</a:t>
            </a:r>
            <a:r>
              <a:rPr lang="tr-TR" sz="2000" b="1" dirty="0">
                <a:latin typeface="Courier New" pitchFamily="49" charset="0"/>
              </a:rPr>
              <a:t>.no</a:t>
            </a:r>
          </a:p>
          <a:p>
            <a:endParaRPr lang="tr-TR" sz="2400"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721499"/>
          </a:xfrm>
        </p:spPr>
        <p:txBody>
          <a:bodyPr>
            <a:normAutofit/>
          </a:bodyPr>
          <a:lstStyle/>
          <a:p>
            <a:r>
              <a:rPr lang="x-none" sz="2400" smtClean="0">
                <a:latin typeface="Arial" pitchFamily="34" charset="0"/>
                <a:cs typeface="Arial" pitchFamily="34" charset="0"/>
              </a:rPr>
              <a:t>Bunlardan </a:t>
            </a:r>
            <a:endParaRPr lang="tr-TR" sz="2400" b="1" dirty="0" smtClean="0">
              <a:latin typeface="Arial" pitchFamily="34" charset="0"/>
              <a:cs typeface="Arial" pitchFamily="34" charset="0"/>
            </a:endParaRPr>
          </a:p>
          <a:p>
            <a:r>
              <a:rPr lang="tr-TR" sz="2400" dirty="0" smtClean="0">
                <a:latin typeface="Arial" pitchFamily="34" charset="0"/>
                <a:cs typeface="Arial" pitchFamily="34" charset="0"/>
              </a:rPr>
              <a:t>1-</a:t>
            </a:r>
            <a:r>
              <a:rPr lang="tr-TR" sz="2400" u="sng" dirty="0" smtClean="0">
                <a:latin typeface="Arial" pitchFamily="34" charset="0"/>
                <a:cs typeface="Arial" pitchFamily="34" charset="0"/>
              </a:rPr>
              <a:t>CREATE INDEX</a:t>
            </a:r>
            <a:r>
              <a:rPr lang="tr-TR" sz="2400" dirty="0" smtClean="0">
                <a:latin typeface="Arial" pitchFamily="34" charset="0"/>
                <a:cs typeface="Arial" pitchFamily="34" charset="0"/>
              </a:rPr>
              <a:t> deyimidir.</a:t>
            </a:r>
          </a:p>
          <a:p>
            <a:r>
              <a:rPr lang="tr-TR" sz="2400" dirty="0" smtClean="0">
                <a:latin typeface="Arial" pitchFamily="34" charset="0"/>
                <a:cs typeface="Arial" pitchFamily="34" charset="0"/>
              </a:rPr>
              <a:t>2-</a:t>
            </a:r>
            <a:r>
              <a:rPr lang="tr-TR" sz="2400" u="sng" dirty="0" smtClean="0">
                <a:latin typeface="Arial" pitchFamily="34" charset="0"/>
                <a:cs typeface="Arial" pitchFamily="34" charset="0"/>
              </a:rPr>
              <a:t>CREATE TABLE</a:t>
            </a:r>
            <a:r>
              <a:rPr lang="tr-TR" sz="2400" dirty="0" smtClean="0">
                <a:latin typeface="Arial" pitchFamily="34" charset="0"/>
                <a:cs typeface="Arial" pitchFamily="34" charset="0"/>
              </a:rPr>
              <a:t> deyimiyle indeks oluşturan kısıtlamalar yapılmasıdır.</a:t>
            </a:r>
          </a:p>
          <a:p>
            <a:endParaRPr lang="tr-TR" sz="2400" dirty="0" smtClean="0">
              <a:latin typeface="Arial" pitchFamily="34" charset="0"/>
              <a:cs typeface="Arial" pitchFamily="34" charset="0"/>
            </a:endParaRPr>
          </a:p>
          <a:p>
            <a:r>
              <a:rPr lang="tr-TR" sz="2400" dirty="0" err="1" smtClean="0">
                <a:latin typeface="Arial" pitchFamily="34" charset="0"/>
                <a:cs typeface="Arial" pitchFamily="34" charset="0"/>
              </a:rPr>
              <a:t>Primary</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Key</a:t>
            </a:r>
            <a:r>
              <a:rPr lang="tr-TR" sz="2400" dirty="0" smtClean="0">
                <a:latin typeface="Arial" pitchFamily="34" charset="0"/>
                <a:cs typeface="Arial" pitchFamily="34" charset="0"/>
              </a:rPr>
              <a:t> ve </a:t>
            </a:r>
            <a:r>
              <a:rPr lang="tr-TR" sz="2400" dirty="0" err="1" smtClean="0">
                <a:latin typeface="Arial" pitchFamily="34" charset="0"/>
                <a:cs typeface="Arial" pitchFamily="34" charset="0"/>
              </a:rPr>
              <a:t>Unique</a:t>
            </a:r>
            <a:r>
              <a:rPr lang="tr-TR" sz="2400" dirty="0" smtClean="0">
                <a:latin typeface="Arial" pitchFamily="34" charset="0"/>
                <a:cs typeface="Arial" pitchFamily="34" charset="0"/>
              </a:rPr>
              <a:t> kısıtlama terimleri otomatik olarak </a:t>
            </a:r>
            <a:r>
              <a:rPr lang="tr-TR" sz="2400" dirty="0" err="1" smtClean="0">
                <a:latin typeface="Arial" pitchFamily="34" charset="0"/>
                <a:cs typeface="Arial" pitchFamily="34" charset="0"/>
              </a:rPr>
              <a:t>index</a:t>
            </a:r>
            <a:r>
              <a:rPr lang="tr-TR" sz="2400" dirty="0" smtClean="0">
                <a:latin typeface="Arial" pitchFamily="34" charset="0"/>
                <a:cs typeface="Arial" pitchFamily="34" charset="0"/>
              </a:rPr>
              <a:t> oluştururlar. </a:t>
            </a:r>
            <a:r>
              <a:rPr lang="tr-TR" sz="2400" dirty="0" err="1" smtClean="0">
                <a:latin typeface="Arial" pitchFamily="34" charset="0"/>
                <a:cs typeface="Arial" pitchFamily="34" charset="0"/>
              </a:rPr>
              <a:t>Clustered</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indexler</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null</a:t>
            </a:r>
            <a:r>
              <a:rPr lang="tr-TR" sz="2400" dirty="0" smtClean="0">
                <a:latin typeface="Arial" pitchFamily="34" charset="0"/>
                <a:cs typeface="Arial" pitchFamily="34" charset="0"/>
              </a:rPr>
              <a:t> bilgilere izin vermezler. </a:t>
            </a:r>
            <a:r>
              <a:rPr lang="tr-TR" sz="2400" dirty="0" err="1" smtClean="0">
                <a:latin typeface="Arial" pitchFamily="34" charset="0"/>
                <a:cs typeface="Arial" pitchFamily="34" charset="0"/>
              </a:rPr>
              <a:t>Unique</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indexler</a:t>
            </a:r>
            <a:r>
              <a:rPr lang="tr-TR" sz="2400" dirty="0" smtClean="0">
                <a:latin typeface="Arial" pitchFamily="34" charset="0"/>
                <a:cs typeface="Arial" pitchFamily="34" charset="0"/>
              </a:rPr>
              <a:t> ise </a:t>
            </a:r>
            <a:r>
              <a:rPr lang="tr-TR" sz="2400" dirty="0" err="1" smtClean="0">
                <a:latin typeface="Arial" pitchFamily="34" charset="0"/>
                <a:cs typeface="Arial" pitchFamily="34" charset="0"/>
              </a:rPr>
              <a:t>null</a:t>
            </a:r>
            <a:r>
              <a:rPr lang="tr-TR" sz="2400" dirty="0" smtClean="0">
                <a:latin typeface="Arial" pitchFamily="34" charset="0"/>
                <a:cs typeface="Arial" pitchFamily="34" charset="0"/>
              </a:rPr>
              <a:t> değerinin girilmesine izin verirler. </a:t>
            </a:r>
            <a:r>
              <a:rPr lang="tr-TR" sz="2400" dirty="0" err="1" smtClean="0">
                <a:latin typeface="Arial" pitchFamily="34" charset="0"/>
                <a:cs typeface="Arial" pitchFamily="34" charset="0"/>
              </a:rPr>
              <a:t>Clustered</a:t>
            </a:r>
            <a:r>
              <a:rPr lang="tr-TR" sz="2400" dirty="0" smtClean="0">
                <a:latin typeface="Arial" pitchFamily="34" charset="0"/>
                <a:cs typeface="Arial" pitchFamily="34" charset="0"/>
              </a:rPr>
              <a:t> ve </a:t>
            </a:r>
            <a:r>
              <a:rPr lang="tr-TR" sz="2400" dirty="0" err="1" smtClean="0">
                <a:latin typeface="Arial" pitchFamily="34" charset="0"/>
                <a:cs typeface="Arial" pitchFamily="34" charset="0"/>
              </a:rPr>
              <a:t>nonclustered</a:t>
            </a:r>
            <a:r>
              <a:rPr lang="tr-TR" sz="2400" dirty="0" smtClean="0">
                <a:latin typeface="Arial" pitchFamily="34" charset="0"/>
                <a:cs typeface="Arial" pitchFamily="34" charset="0"/>
              </a:rPr>
              <a:t> </a:t>
            </a:r>
            <a:r>
              <a:rPr lang="tr-TR" sz="2400" dirty="0" err="1" smtClean="0">
                <a:latin typeface="Arial" pitchFamily="34" charset="0"/>
                <a:cs typeface="Arial" pitchFamily="34" charset="0"/>
              </a:rPr>
              <a:t>indexlerin</a:t>
            </a:r>
            <a:r>
              <a:rPr lang="tr-TR" sz="2400" dirty="0" smtClean="0">
                <a:latin typeface="Arial" pitchFamily="34" charset="0"/>
                <a:cs typeface="Arial" pitchFamily="34" charset="0"/>
              </a:rPr>
              <a:t> ikisi de </a:t>
            </a:r>
            <a:r>
              <a:rPr lang="tr-TR" sz="2400" dirty="0" err="1" smtClean="0">
                <a:latin typeface="Arial" pitchFamily="34" charset="0"/>
                <a:cs typeface="Arial" pitchFamily="34" charset="0"/>
              </a:rPr>
              <a:t>unique</a:t>
            </a:r>
            <a:r>
              <a:rPr lang="tr-TR" sz="2400" dirty="0" smtClean="0">
                <a:latin typeface="Arial" pitchFamily="34" charset="0"/>
                <a:cs typeface="Arial" pitchFamily="34" charset="0"/>
              </a:rPr>
              <a:t> olabilirler.</a:t>
            </a:r>
          </a:p>
          <a:p>
            <a:r>
              <a:rPr lang="tr-TR" sz="2400" dirty="0" smtClean="0">
                <a:latin typeface="Courier New" pitchFamily="49" charset="0"/>
                <a:ea typeface="Calibri" pitchFamily="34" charset="0"/>
                <a:cs typeface="Courier New" pitchFamily="49" charset="0"/>
              </a:rPr>
              <a:t>CREATE TABLE </a:t>
            </a:r>
            <a:r>
              <a:rPr lang="tr-TR" sz="2400" dirty="0" err="1" smtClean="0">
                <a:latin typeface="Courier New" pitchFamily="49" charset="0"/>
                <a:ea typeface="Calibri" pitchFamily="34" charset="0"/>
                <a:cs typeface="Courier New" pitchFamily="49" charset="0"/>
              </a:rPr>
              <a:t>ogrenci</a:t>
            </a:r>
            <a:r>
              <a:rPr lang="tr-TR" sz="2400" dirty="0" smtClean="0">
                <a:latin typeface="Courier New" pitchFamily="49" charset="0"/>
                <a:ea typeface="Calibri" pitchFamily="34" charset="0"/>
                <a:cs typeface="Courier New" pitchFamily="49" charset="0"/>
              </a:rPr>
              <a:t>(no INT PRIMARY KEY, adi CHAR(10) ,</a:t>
            </a:r>
            <a:r>
              <a:rPr lang="tr-TR" sz="2400" dirty="0" err="1" smtClean="0">
                <a:latin typeface="Courier New" pitchFamily="49" charset="0"/>
                <a:ea typeface="Calibri" pitchFamily="34" charset="0"/>
                <a:cs typeface="Courier New" pitchFamily="49" charset="0"/>
              </a:rPr>
              <a:t>soyad</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char</a:t>
            </a:r>
            <a:r>
              <a:rPr lang="tr-TR" sz="2400" dirty="0" smtClean="0">
                <a:latin typeface="Courier New" pitchFamily="49" charset="0"/>
                <a:ea typeface="Calibri" pitchFamily="34" charset="0"/>
                <a:cs typeface="Courier New" pitchFamily="49" charset="0"/>
              </a:rPr>
              <a:t>(15),……..);</a:t>
            </a:r>
          </a:p>
          <a:p>
            <a:endParaRPr lang="tr-TR" sz="2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2" cstate="print"/>
          <a:srcRect/>
          <a:stretch>
            <a:fillRect/>
          </a:stretch>
        </p:blipFill>
        <p:spPr bwMode="auto">
          <a:xfrm>
            <a:off x="1259632" y="260648"/>
            <a:ext cx="6624735" cy="6336704"/>
          </a:xfrm>
          <a:prstGeom prst="rect">
            <a:avLst/>
          </a:prstGeom>
          <a:ln>
            <a:headEnd/>
            <a:tailEnd/>
          </a:ln>
          <a:effectLst>
            <a:glow rad="228600">
              <a:schemeClr val="accent5">
                <a:satMod val="175000"/>
                <a:alpha val="40000"/>
              </a:schemeClr>
            </a:glow>
          </a:effectLst>
        </p:spPr>
        <p:style>
          <a:lnRef idx="2">
            <a:schemeClr val="accent5"/>
          </a:lnRef>
          <a:fillRef idx="1">
            <a:schemeClr val="lt1"/>
          </a:fillRef>
          <a:effectRef idx="0">
            <a:schemeClr val="accent5"/>
          </a:effectRef>
          <a:fontRef idx="minor">
            <a:schemeClr val="dk1"/>
          </a:fontRef>
        </p:style>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457200" y="785813"/>
            <a:ext cx="8077200" cy="914400"/>
          </a:xfrm>
        </p:spPr>
        <p:txBody>
          <a:bodyPr>
            <a:normAutofit fontScale="90000"/>
          </a:bodyPr>
          <a:lstStyle/>
          <a:p>
            <a:pPr algn="ctr"/>
            <a:r>
              <a:rPr lang="tr-TR" sz="4000" b="1" dirty="0" smtClean="0"/>
              <a:t>7.14 </a:t>
            </a:r>
            <a:r>
              <a:rPr lang="tr-TR" sz="4000" b="1" dirty="0"/>
              <a:t>AKIŞ KONTROLLERİ</a:t>
            </a:r>
            <a:r>
              <a:rPr lang="tr-TR" sz="4000" b="1" i="1" dirty="0"/>
              <a:t/>
            </a:r>
            <a:br>
              <a:rPr lang="tr-TR" sz="4000" b="1" i="1" dirty="0"/>
            </a:br>
            <a:endParaRPr lang="tr-TR" sz="4000" b="1" i="1" dirty="0"/>
          </a:p>
        </p:txBody>
      </p:sp>
      <p:sp>
        <p:nvSpPr>
          <p:cNvPr id="305155" name="Rectangle 3"/>
          <p:cNvSpPr>
            <a:spLocks noGrp="1" noChangeArrowheads="1"/>
          </p:cNvSpPr>
          <p:nvPr>
            <p:ph type="body" idx="1"/>
          </p:nvPr>
        </p:nvSpPr>
        <p:spPr>
          <a:xfrm>
            <a:off x="887413" y="1772816"/>
            <a:ext cx="8077200" cy="4608934"/>
          </a:xfrm>
        </p:spPr>
        <p:txBody>
          <a:bodyPr/>
          <a:lstStyle/>
          <a:p>
            <a:pPr marL="742950" indent="-742950">
              <a:buFont typeface="+mj-lt"/>
              <a:buAutoNum type="arabicPeriod"/>
            </a:pPr>
            <a:r>
              <a:rPr lang="tr-TR" sz="4000" b="1" dirty="0" err="1" smtClean="0">
                <a:solidFill>
                  <a:schemeClr val="tx2">
                    <a:lumMod val="60000"/>
                    <a:lumOff val="40000"/>
                  </a:schemeClr>
                </a:solidFill>
                <a:effectLst>
                  <a:outerShdw blurRad="38100" dist="38100" dir="2700000" algn="tl">
                    <a:srgbClr val="000000">
                      <a:alpha val="43137"/>
                    </a:srgbClr>
                  </a:outerShdw>
                </a:effectLst>
              </a:rPr>
              <a:t>Case</a:t>
            </a:r>
            <a:endParaRPr lang="tr-TR" sz="4000" b="1" dirty="0">
              <a:solidFill>
                <a:schemeClr val="tx2">
                  <a:lumMod val="60000"/>
                  <a:lumOff val="40000"/>
                </a:schemeClr>
              </a:solidFill>
              <a:effectLst>
                <a:outerShdw blurRad="38100" dist="38100" dir="2700000" algn="tl">
                  <a:srgbClr val="000000">
                    <a:alpha val="43137"/>
                  </a:srgbClr>
                </a:outerShdw>
              </a:effectLst>
            </a:endParaRPr>
          </a:p>
          <a:p>
            <a:pPr marL="742950" indent="-742950">
              <a:buFont typeface="+mj-lt"/>
              <a:buAutoNum type="arabicPeriod"/>
            </a:pPr>
            <a:r>
              <a:rPr lang="tr-TR" sz="4000" b="1" dirty="0" err="1" smtClean="0">
                <a:solidFill>
                  <a:schemeClr val="tx2">
                    <a:lumMod val="60000"/>
                    <a:lumOff val="40000"/>
                  </a:schemeClr>
                </a:solidFill>
                <a:effectLst>
                  <a:outerShdw blurRad="38100" dist="38100" dir="2700000" algn="tl">
                    <a:srgbClr val="000000">
                      <a:alpha val="43137"/>
                    </a:srgbClr>
                  </a:outerShdw>
                </a:effectLst>
              </a:rPr>
              <a:t>If</a:t>
            </a:r>
            <a:r>
              <a:rPr lang="tr-TR" sz="4000" b="1" dirty="0" smtClean="0">
                <a:solidFill>
                  <a:schemeClr val="tx2">
                    <a:lumMod val="60000"/>
                    <a:lumOff val="40000"/>
                  </a:schemeClr>
                </a:solidFill>
                <a:effectLst>
                  <a:outerShdw blurRad="38100" dist="38100" dir="2700000" algn="tl">
                    <a:srgbClr val="000000">
                      <a:alpha val="43137"/>
                    </a:srgbClr>
                  </a:outerShdw>
                </a:effectLst>
              </a:rPr>
              <a:t>-Else</a:t>
            </a:r>
            <a:endParaRPr lang="tr-TR" sz="4000" b="1" dirty="0">
              <a:solidFill>
                <a:schemeClr val="tx2">
                  <a:lumMod val="60000"/>
                  <a:lumOff val="40000"/>
                </a:schemeClr>
              </a:solidFill>
              <a:effectLst>
                <a:outerShdw blurRad="38100" dist="38100" dir="2700000" algn="tl">
                  <a:srgbClr val="000000">
                    <a:alpha val="43137"/>
                  </a:srgbClr>
                </a:outerShdw>
              </a:effectLst>
            </a:endParaRPr>
          </a:p>
          <a:p>
            <a:pPr marL="742950" indent="-742950">
              <a:buFont typeface="+mj-lt"/>
              <a:buAutoNum type="arabicPeriod"/>
            </a:pPr>
            <a:r>
              <a:rPr lang="tr-TR" sz="4000" b="1" dirty="0" err="1" smtClean="0">
                <a:solidFill>
                  <a:schemeClr val="tx2">
                    <a:lumMod val="60000"/>
                    <a:lumOff val="40000"/>
                  </a:schemeClr>
                </a:solidFill>
                <a:effectLst>
                  <a:outerShdw blurRad="38100" dist="38100" dir="2700000" algn="tl">
                    <a:srgbClr val="000000">
                      <a:alpha val="43137"/>
                    </a:srgbClr>
                  </a:outerShdw>
                </a:effectLst>
              </a:rPr>
              <a:t>Begin</a:t>
            </a:r>
            <a:r>
              <a:rPr lang="tr-TR" sz="4000" b="1" dirty="0" smtClean="0">
                <a:solidFill>
                  <a:schemeClr val="tx2">
                    <a:lumMod val="60000"/>
                    <a:lumOff val="40000"/>
                  </a:schemeClr>
                </a:solidFill>
                <a:effectLst>
                  <a:outerShdw blurRad="38100" dist="38100" dir="2700000" algn="tl">
                    <a:srgbClr val="000000">
                      <a:alpha val="43137"/>
                    </a:srgbClr>
                  </a:outerShdw>
                </a:effectLst>
              </a:rPr>
              <a:t>-</a:t>
            </a:r>
            <a:r>
              <a:rPr lang="tr-TR" sz="4000" b="1" dirty="0" err="1" smtClean="0">
                <a:solidFill>
                  <a:schemeClr val="tx2">
                    <a:lumMod val="60000"/>
                    <a:lumOff val="40000"/>
                  </a:schemeClr>
                </a:solidFill>
                <a:effectLst>
                  <a:outerShdw blurRad="38100" dist="38100" dir="2700000" algn="tl">
                    <a:srgbClr val="000000">
                      <a:alpha val="43137"/>
                    </a:srgbClr>
                  </a:outerShdw>
                </a:effectLst>
              </a:rPr>
              <a:t>End</a:t>
            </a:r>
            <a:endParaRPr lang="tr-TR" sz="4000" b="1" dirty="0">
              <a:solidFill>
                <a:schemeClr val="tx2">
                  <a:lumMod val="60000"/>
                  <a:lumOff val="40000"/>
                </a:schemeClr>
              </a:solidFill>
              <a:effectLst>
                <a:outerShdw blurRad="38100" dist="38100" dir="2700000" algn="tl">
                  <a:srgbClr val="000000">
                    <a:alpha val="43137"/>
                  </a:srgbClr>
                </a:outerShdw>
              </a:effectLst>
            </a:endParaRPr>
          </a:p>
          <a:p>
            <a:pPr marL="742950" indent="-742950">
              <a:buFont typeface="+mj-lt"/>
              <a:buAutoNum type="arabicPeriod"/>
            </a:pPr>
            <a:r>
              <a:rPr lang="tr-TR" sz="4000" b="1" dirty="0" err="1" smtClean="0">
                <a:solidFill>
                  <a:schemeClr val="tx2">
                    <a:lumMod val="60000"/>
                    <a:lumOff val="40000"/>
                  </a:schemeClr>
                </a:solidFill>
                <a:effectLst>
                  <a:outerShdw blurRad="38100" dist="38100" dir="2700000" algn="tl">
                    <a:srgbClr val="000000">
                      <a:alpha val="43137"/>
                    </a:srgbClr>
                  </a:outerShdw>
                </a:effectLst>
              </a:rPr>
              <a:t>While</a:t>
            </a:r>
            <a:endParaRPr lang="tr-TR" sz="4000" b="1" dirty="0">
              <a:solidFill>
                <a:schemeClr val="tx2">
                  <a:lumMod val="60000"/>
                  <a:lumOff val="40000"/>
                </a:schemeClr>
              </a:solidFill>
              <a:effectLst>
                <a:outerShdw blurRad="38100" dist="38100" dir="2700000" algn="tl">
                  <a:srgbClr val="000000">
                    <a:alpha val="43137"/>
                  </a:srgbClr>
                </a:outerShdw>
              </a:effectLst>
            </a:endParaRPr>
          </a:p>
          <a:p>
            <a:endParaRPr lang="tr-TR" dirty="0">
              <a:solidFill>
                <a:schemeClr val="tx1"/>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395536" y="0"/>
            <a:ext cx="8077200" cy="1368003"/>
          </a:xfrm>
        </p:spPr>
        <p:txBody>
          <a:bodyPr>
            <a:normAutofit/>
          </a:bodyPr>
          <a:lstStyle/>
          <a:p>
            <a:pPr algn="ctr"/>
            <a:r>
              <a:rPr lang="tr-TR" sz="3600" b="1" dirty="0" smtClean="0"/>
              <a:t>7.14.1</a:t>
            </a:r>
            <a:r>
              <a:rPr lang="tr-TR" sz="3600" b="1" dirty="0"/>
              <a:t>. CASE</a:t>
            </a:r>
            <a:br>
              <a:rPr lang="tr-TR" sz="3600" b="1" dirty="0"/>
            </a:br>
            <a:endParaRPr lang="tr-TR" sz="3600" b="1" dirty="0"/>
          </a:p>
        </p:txBody>
      </p:sp>
      <p:sp>
        <p:nvSpPr>
          <p:cNvPr id="306179" name="Rectangle 3"/>
          <p:cNvSpPr>
            <a:spLocks noGrp="1" noChangeArrowheads="1"/>
          </p:cNvSpPr>
          <p:nvPr>
            <p:ph type="body" idx="1"/>
          </p:nvPr>
        </p:nvSpPr>
        <p:spPr>
          <a:xfrm>
            <a:off x="539552" y="836712"/>
            <a:ext cx="8136135" cy="5215161"/>
          </a:xfrm>
        </p:spPr>
        <p:txBody>
          <a:bodyPr>
            <a:noAutofit/>
          </a:bodyPr>
          <a:lstStyle/>
          <a:p>
            <a:pPr>
              <a:lnSpc>
                <a:spcPct val="105000"/>
              </a:lnSpc>
            </a:pPr>
            <a:r>
              <a:rPr lang="tr-TR" sz="2800" dirty="0">
                <a:solidFill>
                  <a:schemeClr val="tx1"/>
                </a:solidFill>
              </a:rPr>
              <a:t>Belirli bir ifadenin değerine göre bir değeri döndüren ve o değere göre yönlenen bir yapı sağlar. </a:t>
            </a:r>
            <a:endParaRPr lang="tr-TR" sz="2800" u="sng" dirty="0">
              <a:solidFill>
                <a:schemeClr val="tx1"/>
              </a:solidFill>
            </a:endParaRPr>
          </a:p>
          <a:p>
            <a:pPr>
              <a:lnSpc>
                <a:spcPct val="105000"/>
              </a:lnSpc>
              <a:buFontTx/>
              <a:buNone/>
            </a:pPr>
            <a:r>
              <a:rPr lang="tr-TR" sz="1000" b="1" dirty="0">
                <a:solidFill>
                  <a:schemeClr val="tx1"/>
                </a:solidFill>
              </a:rPr>
              <a:t>   </a:t>
            </a:r>
            <a:r>
              <a:rPr lang="tr-TR" sz="700" b="1" dirty="0">
                <a:solidFill>
                  <a:schemeClr val="tx1"/>
                </a:solidFill>
              </a:rPr>
              <a:t> </a:t>
            </a:r>
            <a:endParaRPr lang="tr-TR" sz="1000" b="1" dirty="0">
              <a:solidFill>
                <a:schemeClr val="tx1"/>
              </a:solidFill>
            </a:endParaRPr>
          </a:p>
          <a:p>
            <a:pPr>
              <a:lnSpc>
                <a:spcPct val="105000"/>
              </a:lnSpc>
              <a:buFontTx/>
              <a:buNone/>
            </a:pPr>
            <a:r>
              <a:rPr lang="tr-TR" sz="2800" b="1" dirty="0">
                <a:solidFill>
                  <a:schemeClr val="tx2">
                    <a:lumMod val="60000"/>
                    <a:lumOff val="40000"/>
                  </a:schemeClr>
                </a:solidFill>
              </a:rPr>
              <a:t>    </a:t>
            </a:r>
            <a:r>
              <a:rPr lang="tr-TR" sz="2800" b="1" u="sng" dirty="0">
                <a:solidFill>
                  <a:schemeClr val="tx2">
                    <a:lumMod val="60000"/>
                    <a:lumOff val="40000"/>
                  </a:schemeClr>
                </a:solidFill>
              </a:rPr>
              <a:t>Kullanılışı:</a:t>
            </a:r>
            <a:r>
              <a:rPr lang="tr-TR" sz="2800" u="sng" dirty="0">
                <a:solidFill>
                  <a:schemeClr val="tx2">
                    <a:lumMod val="60000"/>
                    <a:lumOff val="40000"/>
                  </a:schemeClr>
                </a:solidFill>
              </a:rPr>
              <a:t> </a:t>
            </a:r>
          </a:p>
          <a:p>
            <a:pPr>
              <a:lnSpc>
                <a:spcPct val="105000"/>
              </a:lnSpc>
              <a:buFontTx/>
              <a:buNone/>
            </a:pPr>
            <a:r>
              <a:rPr lang="tr-TR" sz="2800" dirty="0">
                <a:solidFill>
                  <a:schemeClr val="tx1"/>
                </a:solidFill>
              </a:rPr>
              <a:t>         </a:t>
            </a:r>
            <a:r>
              <a:rPr lang="tr-TR" sz="2800" dirty="0" smtClean="0">
                <a:solidFill>
                  <a:schemeClr val="tx1"/>
                </a:solidFill>
              </a:rPr>
              <a:t>	</a:t>
            </a:r>
            <a:r>
              <a:rPr lang="tr-TR" sz="2800" b="1" dirty="0" smtClean="0">
                <a:solidFill>
                  <a:schemeClr val="accent5">
                    <a:lumMod val="75000"/>
                  </a:schemeClr>
                </a:solidFill>
              </a:rPr>
              <a:t>CASE </a:t>
            </a:r>
            <a:r>
              <a:rPr lang="tr-TR" sz="2800" b="1" dirty="0">
                <a:solidFill>
                  <a:schemeClr val="accent5">
                    <a:lumMod val="75000"/>
                  </a:schemeClr>
                </a:solidFill>
              </a:rPr>
              <a:t>ifade </a:t>
            </a:r>
          </a:p>
          <a:p>
            <a:pPr>
              <a:lnSpc>
                <a:spcPct val="105000"/>
              </a:lnSpc>
              <a:buFontTx/>
              <a:buNone/>
            </a:pPr>
            <a:r>
              <a:rPr lang="tr-TR" sz="2800" b="1" dirty="0">
                <a:solidFill>
                  <a:schemeClr val="accent5">
                    <a:lumMod val="75000"/>
                  </a:schemeClr>
                </a:solidFill>
              </a:rPr>
              <a:t>		</a:t>
            </a:r>
            <a:r>
              <a:rPr lang="tr-TR" sz="2800" b="1" dirty="0" err="1">
                <a:solidFill>
                  <a:schemeClr val="accent5">
                    <a:lumMod val="75000"/>
                  </a:schemeClr>
                </a:solidFill>
              </a:rPr>
              <a:t>When</a:t>
            </a:r>
            <a:r>
              <a:rPr lang="tr-TR" sz="2800" b="1" dirty="0">
                <a:solidFill>
                  <a:schemeClr val="accent5">
                    <a:lumMod val="75000"/>
                  </a:schemeClr>
                </a:solidFill>
              </a:rPr>
              <a:t> ifade1 </a:t>
            </a:r>
            <a:r>
              <a:rPr lang="tr-TR" sz="2800" b="1" dirty="0" err="1">
                <a:solidFill>
                  <a:schemeClr val="accent5">
                    <a:lumMod val="75000"/>
                  </a:schemeClr>
                </a:solidFill>
              </a:rPr>
              <a:t>Then</a:t>
            </a:r>
            <a:r>
              <a:rPr lang="tr-TR" sz="2800" b="1" dirty="0">
                <a:solidFill>
                  <a:schemeClr val="accent5">
                    <a:lumMod val="75000"/>
                  </a:schemeClr>
                </a:solidFill>
              </a:rPr>
              <a:t> ifade2</a:t>
            </a:r>
          </a:p>
          <a:p>
            <a:pPr>
              <a:lnSpc>
                <a:spcPct val="105000"/>
              </a:lnSpc>
              <a:buFontTx/>
              <a:buNone/>
            </a:pPr>
            <a:r>
              <a:rPr lang="tr-TR" sz="2800" b="1" dirty="0">
                <a:solidFill>
                  <a:schemeClr val="accent5">
                    <a:lumMod val="75000"/>
                  </a:schemeClr>
                </a:solidFill>
              </a:rPr>
              <a:t>		</a:t>
            </a:r>
            <a:r>
              <a:rPr lang="tr-TR" sz="2800" b="1" dirty="0" err="1">
                <a:solidFill>
                  <a:schemeClr val="accent5">
                    <a:lumMod val="75000"/>
                  </a:schemeClr>
                </a:solidFill>
              </a:rPr>
              <a:t>When</a:t>
            </a:r>
            <a:r>
              <a:rPr lang="tr-TR" sz="2800" b="1" dirty="0">
                <a:solidFill>
                  <a:schemeClr val="accent5">
                    <a:lumMod val="75000"/>
                  </a:schemeClr>
                </a:solidFill>
              </a:rPr>
              <a:t> ifade3 </a:t>
            </a:r>
            <a:r>
              <a:rPr lang="tr-TR" sz="2800" b="1" dirty="0" err="1">
                <a:solidFill>
                  <a:schemeClr val="accent5">
                    <a:lumMod val="75000"/>
                  </a:schemeClr>
                </a:solidFill>
              </a:rPr>
              <a:t>Then</a:t>
            </a:r>
            <a:r>
              <a:rPr lang="tr-TR" sz="2800" b="1" dirty="0">
                <a:solidFill>
                  <a:schemeClr val="accent5">
                    <a:lumMod val="75000"/>
                  </a:schemeClr>
                </a:solidFill>
              </a:rPr>
              <a:t> ifade4</a:t>
            </a:r>
          </a:p>
          <a:p>
            <a:pPr>
              <a:lnSpc>
                <a:spcPct val="105000"/>
              </a:lnSpc>
              <a:buFontTx/>
              <a:buNone/>
            </a:pPr>
            <a:r>
              <a:rPr lang="tr-TR" sz="2800" b="1" dirty="0">
                <a:solidFill>
                  <a:schemeClr val="accent5">
                    <a:lumMod val="75000"/>
                  </a:schemeClr>
                </a:solidFill>
              </a:rPr>
              <a:t>		…</a:t>
            </a:r>
          </a:p>
          <a:p>
            <a:pPr>
              <a:lnSpc>
                <a:spcPct val="105000"/>
              </a:lnSpc>
              <a:buFontTx/>
              <a:buNone/>
            </a:pPr>
            <a:r>
              <a:rPr lang="tr-TR" sz="2800" b="1" dirty="0">
                <a:solidFill>
                  <a:schemeClr val="accent5">
                    <a:lumMod val="75000"/>
                  </a:schemeClr>
                </a:solidFill>
              </a:rPr>
              <a:t>		…</a:t>
            </a:r>
          </a:p>
          <a:p>
            <a:pPr>
              <a:lnSpc>
                <a:spcPct val="105000"/>
              </a:lnSpc>
              <a:buFontTx/>
              <a:buNone/>
            </a:pPr>
            <a:r>
              <a:rPr lang="tr-TR" sz="2800" b="1" dirty="0">
                <a:solidFill>
                  <a:schemeClr val="accent5">
                    <a:lumMod val="75000"/>
                  </a:schemeClr>
                </a:solidFill>
              </a:rPr>
              <a:t>		Else ifade n</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p:cNvSpPr>
            <a:spLocks noGrp="1" noChangeArrowheads="1"/>
          </p:cNvSpPr>
          <p:nvPr>
            <p:ph type="body" idx="1"/>
          </p:nvPr>
        </p:nvSpPr>
        <p:spPr>
          <a:xfrm>
            <a:off x="35496" y="2636912"/>
            <a:ext cx="9144000" cy="3528392"/>
          </a:xfrm>
        </p:spPr>
        <p:txBody>
          <a:bodyPr>
            <a:noAutofit/>
          </a:bodyPr>
          <a:lstStyle/>
          <a:p>
            <a:pPr>
              <a:lnSpc>
                <a:spcPct val="105000"/>
              </a:lnSpc>
              <a:buFontTx/>
              <a:buNone/>
            </a:pPr>
            <a:r>
              <a:rPr lang="tr-TR" sz="2400" b="1" dirty="0">
                <a:solidFill>
                  <a:srgbClr val="0000FF"/>
                </a:solidFill>
                <a:latin typeface="Courier New" pitchFamily="49" charset="0"/>
                <a:ea typeface="Calibri" pitchFamily="34" charset="0"/>
                <a:cs typeface="Courier New" pitchFamily="49" charset="0"/>
              </a:rPr>
              <a:t>  </a:t>
            </a:r>
            <a:r>
              <a:rPr lang="tr-TR" sz="2400" b="1" dirty="0" smtClean="0">
                <a:solidFill>
                  <a:srgbClr val="0000FF"/>
                </a:solidFill>
                <a:latin typeface="Courier New" pitchFamily="49" charset="0"/>
                <a:ea typeface="Calibri" pitchFamily="34" charset="0"/>
                <a:cs typeface="Courier New" pitchFamily="49" charset="0"/>
              </a:rPr>
              <a:t>SELECT </a:t>
            </a:r>
            <a:r>
              <a:rPr lang="tr-TR" sz="2400" b="1" dirty="0">
                <a:solidFill>
                  <a:schemeClr val="tx1"/>
                </a:solidFill>
                <a:latin typeface="Courier New" pitchFamily="49" charset="0"/>
                <a:cs typeface="Courier New" pitchFamily="49" charset="0"/>
              </a:rPr>
              <a:t>Adi, </a:t>
            </a:r>
            <a:r>
              <a:rPr lang="tr-TR" sz="2400" b="1" dirty="0" err="1">
                <a:solidFill>
                  <a:schemeClr val="tx1"/>
                </a:solidFill>
                <a:latin typeface="Courier New" pitchFamily="49" charset="0"/>
                <a:cs typeface="Courier New" pitchFamily="49" charset="0"/>
              </a:rPr>
              <a:t>Soyadi</a:t>
            </a:r>
            <a:r>
              <a:rPr lang="tr-TR" sz="2400" b="1" dirty="0">
                <a:solidFill>
                  <a:schemeClr val="tx1"/>
                </a:solidFill>
                <a:latin typeface="Courier New" pitchFamily="49" charset="0"/>
                <a:cs typeface="Courier New" pitchFamily="49" charset="0"/>
              </a:rPr>
              <a:t>, </a:t>
            </a:r>
            <a:r>
              <a:rPr lang="tr-TR" sz="2400" b="1" dirty="0" err="1">
                <a:solidFill>
                  <a:schemeClr val="tx1"/>
                </a:solidFill>
                <a:latin typeface="Courier New" pitchFamily="49" charset="0"/>
                <a:cs typeface="Courier New" pitchFamily="49" charset="0"/>
              </a:rPr>
              <a:t>musteri</a:t>
            </a:r>
            <a:r>
              <a:rPr lang="tr-TR" sz="2400" b="1" dirty="0">
                <a:solidFill>
                  <a:schemeClr val="tx1"/>
                </a:solidFill>
                <a:latin typeface="Courier New" pitchFamily="49" charset="0"/>
                <a:cs typeface="Courier New" pitchFamily="49" charset="0"/>
              </a:rPr>
              <a:t>_grubu=</a:t>
            </a:r>
            <a:r>
              <a:rPr lang="tr-TR" sz="2400" b="1" dirty="0">
                <a:solidFill>
                  <a:srgbClr val="0000FF"/>
                </a:solidFill>
                <a:latin typeface="Courier New" pitchFamily="49" charset="0"/>
                <a:ea typeface="Calibri" pitchFamily="34" charset="0"/>
                <a:cs typeface="Courier New" pitchFamily="49" charset="0"/>
              </a:rPr>
              <a:t> CASE </a:t>
            </a:r>
            <a:r>
              <a:rPr lang="tr-TR" sz="2400" b="1" dirty="0">
                <a:solidFill>
                  <a:schemeClr val="tx1"/>
                </a:solidFill>
                <a:latin typeface="Courier New" pitchFamily="49" charset="0"/>
                <a:cs typeface="Courier New" pitchFamily="49" charset="0"/>
              </a:rPr>
              <a:t>Grubu</a:t>
            </a:r>
          </a:p>
          <a:p>
            <a:pPr>
              <a:lnSpc>
                <a:spcPct val="105000"/>
              </a:lnSpc>
              <a:buFontTx/>
              <a:buNone/>
            </a:pPr>
            <a:r>
              <a:rPr lang="tr-TR" sz="2400" b="1" dirty="0">
                <a:solidFill>
                  <a:schemeClr val="accent2"/>
                </a:solidFill>
                <a:latin typeface="Courier New" pitchFamily="49" charset="0"/>
                <a:cs typeface="Courier New" pitchFamily="49" charset="0"/>
              </a:rPr>
              <a:t>  </a:t>
            </a:r>
            <a:r>
              <a:rPr lang="tr-TR" sz="2400" b="1" dirty="0" smtClean="0">
                <a:solidFill>
                  <a:srgbClr val="0000FF"/>
                </a:solidFill>
                <a:latin typeface="Courier New" pitchFamily="49" charset="0"/>
                <a:ea typeface="Calibri" pitchFamily="34" charset="0"/>
                <a:cs typeface="Courier New" pitchFamily="49" charset="0"/>
              </a:rPr>
              <a:t>WHEN</a:t>
            </a:r>
            <a:r>
              <a:rPr lang="tr-TR" sz="2400" b="1" dirty="0" smtClean="0">
                <a:solidFill>
                  <a:schemeClr val="tx1"/>
                </a:solidFill>
                <a:latin typeface="Courier New" pitchFamily="49" charset="0"/>
                <a:cs typeface="Courier New" pitchFamily="49" charset="0"/>
              </a:rPr>
              <a:t> </a:t>
            </a:r>
            <a:r>
              <a:rPr lang="tr-TR" sz="2400" b="1" dirty="0">
                <a:solidFill>
                  <a:srgbClr val="FF0000"/>
                </a:solidFill>
                <a:latin typeface="Courier New" pitchFamily="49" charset="0"/>
                <a:cs typeface="Courier New" pitchFamily="49" charset="0"/>
              </a:rPr>
              <a:t>'A'</a:t>
            </a:r>
            <a:r>
              <a:rPr lang="tr-TR" sz="2400" b="1" dirty="0">
                <a:solidFill>
                  <a:schemeClr val="tx1"/>
                </a:solidFill>
                <a:latin typeface="Courier New" pitchFamily="49" charset="0"/>
                <a:cs typeface="Courier New" pitchFamily="49" charset="0"/>
              </a:rPr>
              <a:t> </a:t>
            </a:r>
            <a:r>
              <a:rPr lang="tr-TR" sz="2400" b="1" dirty="0">
                <a:solidFill>
                  <a:srgbClr val="0000FF"/>
                </a:solidFill>
                <a:latin typeface="Courier New" pitchFamily="49" charset="0"/>
                <a:ea typeface="Calibri" pitchFamily="34" charset="0"/>
                <a:cs typeface="Courier New" pitchFamily="49" charset="0"/>
              </a:rPr>
              <a:t>THEN</a:t>
            </a:r>
            <a:r>
              <a:rPr lang="tr-TR" sz="2400" b="1" dirty="0">
                <a:solidFill>
                  <a:schemeClr val="accent2"/>
                </a:solidFill>
                <a:latin typeface="Courier New" pitchFamily="49" charset="0"/>
                <a:cs typeface="Courier New" pitchFamily="49" charset="0"/>
              </a:rPr>
              <a:t> </a:t>
            </a:r>
            <a:r>
              <a:rPr lang="tr-TR" sz="2400" b="1" dirty="0">
                <a:solidFill>
                  <a:srgbClr val="FF0000"/>
                </a:solidFill>
                <a:latin typeface="Courier New" pitchFamily="49" charset="0"/>
                <a:cs typeface="Courier New" pitchFamily="49" charset="0"/>
              </a:rPr>
              <a:t>'Cirosu 100 milyonun üstünde'</a:t>
            </a:r>
            <a:r>
              <a:rPr lang="tr-TR" sz="2400" b="1" dirty="0">
                <a:solidFill>
                  <a:schemeClr val="tx1"/>
                </a:solidFill>
                <a:latin typeface="Courier New" pitchFamily="49" charset="0"/>
                <a:cs typeface="Courier New" pitchFamily="49" charset="0"/>
              </a:rPr>
              <a:t> </a:t>
            </a:r>
          </a:p>
          <a:p>
            <a:pPr>
              <a:lnSpc>
                <a:spcPct val="105000"/>
              </a:lnSpc>
              <a:buFontTx/>
              <a:buNone/>
            </a:pPr>
            <a:r>
              <a:rPr lang="tr-TR" sz="2400" b="1" dirty="0">
                <a:solidFill>
                  <a:schemeClr val="tx1"/>
                </a:solidFill>
                <a:latin typeface="Courier New" pitchFamily="49" charset="0"/>
                <a:cs typeface="Courier New" pitchFamily="49" charset="0"/>
              </a:rPr>
              <a:t>  </a:t>
            </a:r>
            <a:r>
              <a:rPr lang="tr-TR" sz="2400" b="1" dirty="0" smtClean="0">
                <a:solidFill>
                  <a:srgbClr val="0000FF"/>
                </a:solidFill>
                <a:latin typeface="Courier New" pitchFamily="49" charset="0"/>
                <a:ea typeface="Calibri" pitchFamily="34" charset="0"/>
                <a:cs typeface="Courier New" pitchFamily="49" charset="0"/>
              </a:rPr>
              <a:t>WHEN</a:t>
            </a:r>
            <a:r>
              <a:rPr lang="tr-TR" sz="2400" b="1" dirty="0" smtClean="0">
                <a:solidFill>
                  <a:schemeClr val="tx1"/>
                </a:solidFill>
                <a:latin typeface="Courier New" pitchFamily="49" charset="0"/>
                <a:cs typeface="Courier New" pitchFamily="49" charset="0"/>
              </a:rPr>
              <a:t> </a:t>
            </a:r>
            <a:r>
              <a:rPr lang="tr-TR" sz="2400" b="1" dirty="0">
                <a:solidFill>
                  <a:srgbClr val="FF0000"/>
                </a:solidFill>
                <a:latin typeface="Courier New" pitchFamily="49" charset="0"/>
                <a:cs typeface="Courier New" pitchFamily="49" charset="0"/>
              </a:rPr>
              <a:t>'B'</a:t>
            </a:r>
            <a:r>
              <a:rPr lang="tr-TR" sz="2400" b="1" dirty="0">
                <a:solidFill>
                  <a:schemeClr val="tx1"/>
                </a:solidFill>
                <a:latin typeface="Courier New" pitchFamily="49" charset="0"/>
                <a:cs typeface="Courier New" pitchFamily="49" charset="0"/>
              </a:rPr>
              <a:t> </a:t>
            </a:r>
            <a:r>
              <a:rPr lang="tr-TR" sz="2400" b="1" dirty="0">
                <a:solidFill>
                  <a:srgbClr val="0000FF"/>
                </a:solidFill>
                <a:latin typeface="Courier New" pitchFamily="49" charset="0"/>
                <a:ea typeface="Calibri" pitchFamily="34" charset="0"/>
                <a:cs typeface="Courier New" pitchFamily="49" charset="0"/>
              </a:rPr>
              <a:t>THEN</a:t>
            </a:r>
            <a:r>
              <a:rPr lang="tr-TR" sz="2400" b="1" dirty="0">
                <a:solidFill>
                  <a:schemeClr val="tx1"/>
                </a:solidFill>
                <a:latin typeface="Courier New" pitchFamily="49" charset="0"/>
                <a:cs typeface="Courier New" pitchFamily="49" charset="0"/>
              </a:rPr>
              <a:t> </a:t>
            </a:r>
            <a:r>
              <a:rPr lang="tr-TR" sz="2400" b="1" dirty="0">
                <a:solidFill>
                  <a:srgbClr val="FF0000"/>
                </a:solidFill>
                <a:latin typeface="Courier New" pitchFamily="49" charset="0"/>
                <a:cs typeface="Courier New" pitchFamily="49" charset="0"/>
              </a:rPr>
              <a:t>'Cirosu 10 milyonun üstünde'</a:t>
            </a:r>
          </a:p>
          <a:p>
            <a:pPr>
              <a:lnSpc>
                <a:spcPct val="105000"/>
              </a:lnSpc>
              <a:buFontTx/>
              <a:buNone/>
            </a:pPr>
            <a:r>
              <a:rPr lang="tr-TR" sz="2400" b="1" dirty="0">
                <a:solidFill>
                  <a:schemeClr val="tx1"/>
                </a:solidFill>
                <a:latin typeface="Courier New" pitchFamily="49" charset="0"/>
                <a:cs typeface="Courier New" pitchFamily="49" charset="0"/>
              </a:rPr>
              <a:t>  </a:t>
            </a:r>
            <a:r>
              <a:rPr lang="tr-TR" sz="2400" b="1" dirty="0" smtClean="0">
                <a:solidFill>
                  <a:srgbClr val="0000FF"/>
                </a:solidFill>
                <a:latin typeface="Courier New" pitchFamily="49" charset="0"/>
                <a:ea typeface="Calibri" pitchFamily="34" charset="0"/>
                <a:cs typeface="Courier New" pitchFamily="49" charset="0"/>
              </a:rPr>
              <a:t>WHEN</a:t>
            </a:r>
            <a:r>
              <a:rPr lang="tr-TR" sz="2400" b="1" dirty="0" smtClean="0">
                <a:solidFill>
                  <a:schemeClr val="tx1"/>
                </a:solidFill>
                <a:latin typeface="Courier New" pitchFamily="49" charset="0"/>
                <a:cs typeface="Courier New" pitchFamily="49" charset="0"/>
              </a:rPr>
              <a:t> </a:t>
            </a:r>
            <a:r>
              <a:rPr lang="tr-TR" sz="2400" b="1" dirty="0">
                <a:solidFill>
                  <a:srgbClr val="FF0000"/>
                </a:solidFill>
                <a:latin typeface="Courier New" pitchFamily="49" charset="0"/>
                <a:cs typeface="Courier New" pitchFamily="49" charset="0"/>
              </a:rPr>
              <a:t>'C'</a:t>
            </a:r>
            <a:r>
              <a:rPr lang="tr-TR" sz="2400" b="1" dirty="0">
                <a:solidFill>
                  <a:schemeClr val="tx1"/>
                </a:solidFill>
                <a:latin typeface="Courier New" pitchFamily="49" charset="0"/>
                <a:cs typeface="Courier New" pitchFamily="49" charset="0"/>
              </a:rPr>
              <a:t> </a:t>
            </a:r>
            <a:r>
              <a:rPr lang="tr-TR" sz="2400" b="1" dirty="0">
                <a:solidFill>
                  <a:srgbClr val="0000FF"/>
                </a:solidFill>
                <a:latin typeface="Courier New" pitchFamily="49" charset="0"/>
                <a:ea typeface="Calibri" pitchFamily="34" charset="0"/>
                <a:cs typeface="Courier New" pitchFamily="49" charset="0"/>
              </a:rPr>
              <a:t>THEN</a:t>
            </a:r>
            <a:r>
              <a:rPr lang="tr-TR" sz="2400" b="1" dirty="0">
                <a:solidFill>
                  <a:schemeClr val="tx1"/>
                </a:solidFill>
                <a:latin typeface="Courier New" pitchFamily="49" charset="0"/>
                <a:cs typeface="Courier New" pitchFamily="49" charset="0"/>
              </a:rPr>
              <a:t> </a:t>
            </a:r>
            <a:r>
              <a:rPr lang="tr-TR" sz="2400" b="1" dirty="0">
                <a:solidFill>
                  <a:srgbClr val="FF0000"/>
                </a:solidFill>
                <a:latin typeface="Courier New" pitchFamily="49" charset="0"/>
                <a:cs typeface="Courier New" pitchFamily="49" charset="0"/>
              </a:rPr>
              <a:t>'Cirosu 1 milyonun üstünde'</a:t>
            </a:r>
          </a:p>
          <a:p>
            <a:pPr>
              <a:lnSpc>
                <a:spcPct val="105000"/>
              </a:lnSpc>
              <a:buFontTx/>
              <a:buNone/>
            </a:pPr>
            <a:r>
              <a:rPr lang="tr-TR" sz="2400" b="1" dirty="0">
                <a:solidFill>
                  <a:schemeClr val="tx1"/>
                </a:solidFill>
                <a:latin typeface="Courier New" pitchFamily="49" charset="0"/>
                <a:cs typeface="Courier New" pitchFamily="49" charset="0"/>
              </a:rPr>
              <a:t>  </a:t>
            </a:r>
            <a:r>
              <a:rPr lang="tr-TR" sz="2400" b="1" dirty="0" smtClean="0">
                <a:solidFill>
                  <a:srgbClr val="0000FF"/>
                </a:solidFill>
                <a:latin typeface="Courier New" pitchFamily="49" charset="0"/>
                <a:ea typeface="Calibri" pitchFamily="34" charset="0"/>
                <a:cs typeface="Courier New" pitchFamily="49" charset="0"/>
              </a:rPr>
              <a:t>ELSE</a:t>
            </a:r>
            <a:r>
              <a:rPr lang="tr-TR" sz="2400" b="1" dirty="0" smtClean="0">
                <a:solidFill>
                  <a:schemeClr val="tx1"/>
                </a:solidFill>
                <a:latin typeface="Courier New" pitchFamily="49" charset="0"/>
                <a:cs typeface="Courier New" pitchFamily="49" charset="0"/>
              </a:rPr>
              <a:t> </a:t>
            </a:r>
            <a:r>
              <a:rPr lang="tr-TR" sz="2400" b="1" dirty="0">
                <a:solidFill>
                  <a:srgbClr val="FF0000"/>
                </a:solidFill>
                <a:latin typeface="Courier New" pitchFamily="49" charset="0"/>
                <a:cs typeface="Courier New" pitchFamily="49" charset="0"/>
              </a:rPr>
              <a:t>'</a:t>
            </a:r>
            <a:r>
              <a:rPr lang="tr-TR" sz="2400" b="1" dirty="0" err="1">
                <a:solidFill>
                  <a:srgbClr val="FF0000"/>
                </a:solidFill>
                <a:latin typeface="Courier New" pitchFamily="49" charset="0"/>
                <a:cs typeface="Courier New" pitchFamily="49" charset="0"/>
              </a:rPr>
              <a:t>Diger</a:t>
            </a:r>
            <a:r>
              <a:rPr lang="tr-TR" sz="2400" b="1" dirty="0">
                <a:solidFill>
                  <a:srgbClr val="FF0000"/>
                </a:solidFill>
                <a:latin typeface="Courier New" pitchFamily="49" charset="0"/>
                <a:cs typeface="Courier New" pitchFamily="49" charset="0"/>
              </a:rPr>
              <a:t> </a:t>
            </a:r>
            <a:r>
              <a:rPr lang="tr-TR" sz="2400" b="1" dirty="0" err="1">
                <a:solidFill>
                  <a:srgbClr val="FF0000"/>
                </a:solidFill>
                <a:latin typeface="Courier New" pitchFamily="49" charset="0"/>
                <a:cs typeface="Courier New" pitchFamily="49" charset="0"/>
              </a:rPr>
              <a:t>sinifta</a:t>
            </a:r>
            <a:r>
              <a:rPr lang="tr-TR" sz="2400" b="1" dirty="0">
                <a:solidFill>
                  <a:srgbClr val="FF0000"/>
                </a:solidFill>
                <a:latin typeface="Courier New" pitchFamily="49" charset="0"/>
                <a:cs typeface="Courier New" pitchFamily="49" charset="0"/>
              </a:rPr>
              <a:t>'</a:t>
            </a:r>
          </a:p>
          <a:p>
            <a:pPr>
              <a:lnSpc>
                <a:spcPct val="105000"/>
              </a:lnSpc>
              <a:buFontTx/>
              <a:buNone/>
            </a:pPr>
            <a:r>
              <a:rPr lang="tr-TR" sz="2400" b="1" dirty="0">
                <a:solidFill>
                  <a:schemeClr val="tx1"/>
                </a:solidFill>
                <a:latin typeface="Courier New" pitchFamily="49" charset="0"/>
                <a:cs typeface="Courier New" pitchFamily="49" charset="0"/>
              </a:rPr>
              <a:t>  </a:t>
            </a:r>
            <a:r>
              <a:rPr lang="tr-TR" sz="2400" b="1" dirty="0" smtClean="0">
                <a:solidFill>
                  <a:srgbClr val="0000FF"/>
                </a:solidFill>
                <a:latin typeface="Courier New" pitchFamily="49" charset="0"/>
                <a:ea typeface="Calibri" pitchFamily="34" charset="0"/>
                <a:cs typeface="Courier New" pitchFamily="49" charset="0"/>
              </a:rPr>
              <a:t>END </a:t>
            </a:r>
            <a:r>
              <a:rPr lang="tr-TR" sz="2400" b="1" dirty="0">
                <a:solidFill>
                  <a:srgbClr val="0000FF"/>
                </a:solidFill>
                <a:latin typeface="Courier New" pitchFamily="49" charset="0"/>
                <a:ea typeface="Calibri" pitchFamily="34" charset="0"/>
                <a:cs typeface="Courier New" pitchFamily="49" charset="0"/>
              </a:rPr>
              <a:t>FROM </a:t>
            </a:r>
            <a:r>
              <a:rPr lang="tr-TR" sz="2400" b="1" dirty="0" err="1">
                <a:solidFill>
                  <a:schemeClr val="tx1"/>
                </a:solidFill>
                <a:latin typeface="Courier New" pitchFamily="49" charset="0"/>
                <a:cs typeface="Courier New" pitchFamily="49" charset="0"/>
              </a:rPr>
              <a:t>musteri</a:t>
            </a:r>
            <a:r>
              <a:rPr lang="tr-TR" sz="2400" b="1" dirty="0">
                <a:solidFill>
                  <a:schemeClr val="tx1"/>
                </a:solidFill>
                <a:latin typeface="Courier New" pitchFamily="49" charset="0"/>
                <a:cs typeface="Courier New" pitchFamily="49" charset="0"/>
              </a:rPr>
              <a:t> </a:t>
            </a:r>
            <a:r>
              <a:rPr lang="tr-TR" sz="2400" b="1" dirty="0">
                <a:solidFill>
                  <a:srgbClr val="0000FF"/>
                </a:solidFill>
                <a:latin typeface="Courier New" pitchFamily="49" charset="0"/>
                <a:ea typeface="Calibri" pitchFamily="34" charset="0"/>
                <a:cs typeface="Courier New" pitchFamily="49" charset="0"/>
              </a:rPr>
              <a:t>ORDER BY </a:t>
            </a:r>
            <a:r>
              <a:rPr lang="tr-TR" sz="2400" b="1" dirty="0">
                <a:solidFill>
                  <a:schemeClr val="tx1"/>
                </a:solidFill>
                <a:latin typeface="Courier New" pitchFamily="49" charset="0"/>
                <a:cs typeface="Courier New" pitchFamily="49" charset="0"/>
              </a:rPr>
              <a:t>adi</a:t>
            </a:r>
            <a:r>
              <a:rPr lang="tr-TR" sz="2400" b="1" dirty="0" smtClean="0">
                <a:solidFill>
                  <a:schemeClr val="tx1"/>
                </a:solidFill>
                <a:latin typeface="Courier New" pitchFamily="49" charset="0"/>
                <a:cs typeface="Courier New" pitchFamily="49" charset="0"/>
              </a:rPr>
              <a:t>;</a:t>
            </a:r>
          </a:p>
          <a:p>
            <a:pPr>
              <a:lnSpc>
                <a:spcPct val="105000"/>
              </a:lnSpc>
              <a:buFontTx/>
              <a:buNone/>
            </a:pPr>
            <a:endParaRPr lang="tr-TR" sz="900" b="1" dirty="0">
              <a:solidFill>
                <a:schemeClr val="tx1"/>
              </a:solidFill>
              <a:latin typeface="Courier New" pitchFamily="49" charset="0"/>
              <a:cs typeface="Courier New" pitchFamily="49" charset="0"/>
            </a:endParaRPr>
          </a:p>
          <a:p>
            <a:pPr>
              <a:lnSpc>
                <a:spcPct val="105000"/>
              </a:lnSpc>
              <a:buFontTx/>
              <a:buNone/>
            </a:pPr>
            <a:r>
              <a:rPr lang="tr-TR" sz="2400" dirty="0" smtClean="0">
                <a:solidFill>
                  <a:schemeClr val="tx1"/>
                </a:solidFill>
                <a:latin typeface="Courier New" pitchFamily="49" charset="0"/>
                <a:cs typeface="Courier New" pitchFamily="49" charset="0"/>
              </a:rPr>
              <a:t>  </a:t>
            </a:r>
            <a:r>
              <a:rPr lang="tr-TR" sz="2400" dirty="0" smtClean="0">
                <a:solidFill>
                  <a:schemeClr val="tx1"/>
                </a:solidFill>
                <a:latin typeface="Arial" pitchFamily="34" charset="0"/>
                <a:cs typeface="Arial" pitchFamily="34" charset="0"/>
              </a:rPr>
              <a:t>Bu </a:t>
            </a:r>
            <a:r>
              <a:rPr lang="tr-TR" sz="2400" dirty="0">
                <a:solidFill>
                  <a:schemeClr val="tx1"/>
                </a:solidFill>
                <a:latin typeface="Arial" pitchFamily="34" charset="0"/>
                <a:cs typeface="Arial" pitchFamily="34" charset="0"/>
              </a:rPr>
              <a:t>sorgu sonucunun çıktısı ne olur, yazınız</a:t>
            </a:r>
            <a:r>
              <a:rPr lang="tr-TR" sz="2400" dirty="0" smtClean="0">
                <a:solidFill>
                  <a:schemeClr val="tx1"/>
                </a:solidFill>
                <a:latin typeface="Arial" pitchFamily="34" charset="0"/>
                <a:cs typeface="Arial" pitchFamily="34" charset="0"/>
              </a:rPr>
              <a:t>.</a:t>
            </a:r>
            <a:endParaRPr lang="tr-TR" sz="2400" dirty="0">
              <a:solidFill>
                <a:schemeClr val="tx1"/>
              </a:solidFill>
              <a:latin typeface="Arial" pitchFamily="34" charset="0"/>
              <a:cs typeface="Arial" pitchFamily="34" charset="0"/>
            </a:endParaRPr>
          </a:p>
        </p:txBody>
      </p:sp>
      <p:pic>
        <p:nvPicPr>
          <p:cNvPr id="307204" name="Picture 4"/>
          <p:cNvPicPr>
            <a:picLocks noChangeAspect="1" noChangeArrowheads="1"/>
          </p:cNvPicPr>
          <p:nvPr/>
        </p:nvPicPr>
        <p:blipFill>
          <a:blip r:embed="rId2" cstate="print"/>
          <a:srcRect/>
          <a:stretch>
            <a:fillRect/>
          </a:stretch>
        </p:blipFill>
        <p:spPr bwMode="auto">
          <a:xfrm>
            <a:off x="1835696" y="836712"/>
            <a:ext cx="5184576" cy="1655762"/>
          </a:xfrm>
          <a:prstGeom prst="rect">
            <a:avLst/>
          </a:prstGeom>
          <a:noFill/>
          <a:ln w="28575">
            <a:solidFill>
              <a:schemeClr val="tx1"/>
            </a:solidFill>
            <a:miter lim="800000"/>
            <a:headEnd/>
            <a:tailEnd/>
          </a:ln>
          <a:effectLst/>
        </p:spPr>
      </p:pic>
      <p:sp>
        <p:nvSpPr>
          <p:cNvPr id="307206" name="Text Box 6"/>
          <p:cNvSpPr txBox="1">
            <a:spLocks noChangeArrowheads="1"/>
          </p:cNvSpPr>
          <p:nvPr/>
        </p:nvSpPr>
        <p:spPr bwMode="auto">
          <a:xfrm>
            <a:off x="539552" y="332656"/>
            <a:ext cx="1181734" cy="523220"/>
          </a:xfrm>
          <a:prstGeom prst="rect">
            <a:avLst/>
          </a:prstGeom>
          <a:noFill/>
          <a:ln w="9525">
            <a:noFill/>
            <a:miter lim="800000"/>
            <a:headEnd/>
            <a:tailEnd/>
          </a:ln>
          <a:effectLst/>
        </p:spPr>
        <p:txBody>
          <a:bodyPr wrap="none">
            <a:spAutoFit/>
          </a:bodyPr>
          <a:lstStyle/>
          <a:p>
            <a:r>
              <a:rPr lang="tr-TR" sz="2800" b="1" u="sng" dirty="0">
                <a:solidFill>
                  <a:schemeClr val="accent4">
                    <a:lumMod val="75000"/>
                  </a:schemeClr>
                </a:solidFill>
                <a:effectLst>
                  <a:outerShdw blurRad="38100" dist="38100" dir="2700000" algn="tl">
                    <a:srgbClr val="000000">
                      <a:alpha val="43137"/>
                    </a:srgbClr>
                  </a:outerShdw>
                </a:effectLst>
              </a:rPr>
              <a:t>Örnek:</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980728"/>
            <a:ext cx="8229600" cy="5145435"/>
          </a:xfrm>
        </p:spPr>
        <p:txBody>
          <a:bodyPr>
            <a:normAutofit/>
          </a:bodyPr>
          <a:lstStyle/>
          <a:p>
            <a:pPr>
              <a:lnSpc>
                <a:spcPct val="105000"/>
              </a:lnSpc>
              <a:buFontTx/>
              <a:buNone/>
            </a:pPr>
            <a:r>
              <a:rPr lang="tr-TR" sz="2800" b="1" dirty="0" smtClean="0">
                <a:solidFill>
                  <a:srgbClr val="0070C0"/>
                </a:solidFill>
                <a:effectLst>
                  <a:outerShdw blurRad="38100" dist="38100" dir="2700000" algn="tl">
                    <a:srgbClr val="000000">
                      <a:alpha val="43137"/>
                    </a:srgbClr>
                  </a:outerShdw>
                </a:effectLst>
                <a:latin typeface="Courier New" pitchFamily="49" charset="0"/>
              </a:rPr>
              <a:t> Adi	   </a:t>
            </a:r>
            <a:r>
              <a:rPr lang="tr-TR" sz="2800" b="1" dirty="0" err="1" smtClean="0">
                <a:solidFill>
                  <a:srgbClr val="0070C0"/>
                </a:solidFill>
                <a:effectLst>
                  <a:outerShdw blurRad="38100" dist="38100" dir="2700000" algn="tl">
                    <a:srgbClr val="000000">
                      <a:alpha val="43137"/>
                    </a:srgbClr>
                  </a:outerShdw>
                </a:effectLst>
                <a:latin typeface="Courier New" pitchFamily="49" charset="0"/>
              </a:rPr>
              <a:t>Soyadi</a:t>
            </a:r>
            <a:r>
              <a:rPr lang="tr-TR" sz="2800" b="1" dirty="0" smtClean="0">
                <a:solidFill>
                  <a:srgbClr val="0070C0"/>
                </a:solidFill>
                <a:effectLst>
                  <a:outerShdw blurRad="38100" dist="38100" dir="2700000" algn="tl">
                    <a:srgbClr val="000000">
                      <a:alpha val="43137"/>
                    </a:srgbClr>
                  </a:outerShdw>
                </a:effectLst>
                <a:latin typeface="Courier New" pitchFamily="49" charset="0"/>
              </a:rPr>
              <a:t> 	</a:t>
            </a:r>
            <a:r>
              <a:rPr lang="tr-TR" sz="2800" b="1" dirty="0" err="1" smtClean="0">
                <a:solidFill>
                  <a:srgbClr val="0070C0"/>
                </a:solidFill>
                <a:effectLst>
                  <a:outerShdw blurRad="38100" dist="38100" dir="2700000" algn="tl">
                    <a:srgbClr val="000000">
                      <a:alpha val="43137"/>
                    </a:srgbClr>
                  </a:outerShdw>
                </a:effectLst>
                <a:latin typeface="Courier New" pitchFamily="49" charset="0"/>
              </a:rPr>
              <a:t>musteri</a:t>
            </a:r>
            <a:r>
              <a:rPr lang="tr-TR" sz="2800" b="1" dirty="0" smtClean="0">
                <a:solidFill>
                  <a:srgbClr val="0070C0"/>
                </a:solidFill>
                <a:effectLst>
                  <a:outerShdw blurRad="38100" dist="38100" dir="2700000" algn="tl">
                    <a:srgbClr val="000000">
                      <a:alpha val="43137"/>
                    </a:srgbClr>
                  </a:outerShdw>
                </a:effectLst>
                <a:latin typeface="Courier New" pitchFamily="49" charset="0"/>
              </a:rPr>
              <a:t>_grubu</a:t>
            </a:r>
          </a:p>
          <a:p>
            <a:pPr>
              <a:lnSpc>
                <a:spcPct val="105000"/>
              </a:lnSpc>
              <a:buFontTx/>
              <a:buNone/>
            </a:pPr>
            <a:r>
              <a:rPr lang="tr-TR" sz="2800" b="1" dirty="0" smtClean="0">
                <a:solidFill>
                  <a:srgbClr val="0070C0"/>
                </a:solidFill>
                <a:effectLst>
                  <a:outerShdw blurRad="38100" dist="38100" dir="2700000" algn="tl">
                    <a:srgbClr val="000000">
                      <a:alpha val="43137"/>
                    </a:srgbClr>
                  </a:outerShdw>
                </a:effectLst>
                <a:latin typeface="Courier New" pitchFamily="49" charset="0"/>
              </a:rPr>
              <a:t>----	  -------    -------------</a:t>
            </a:r>
          </a:p>
          <a:p>
            <a:pPr>
              <a:lnSpc>
                <a:spcPct val="105000"/>
              </a:lnSpc>
              <a:buFontTx/>
              <a:buNone/>
            </a:pPr>
            <a:r>
              <a:rPr lang="tr-TR" sz="2400" b="1" dirty="0" smtClean="0">
                <a:latin typeface="Courier New" pitchFamily="49" charset="0"/>
              </a:rPr>
              <a:t> ….		….		100 milyonun üstünde</a:t>
            </a:r>
          </a:p>
          <a:p>
            <a:pPr>
              <a:lnSpc>
                <a:spcPct val="105000"/>
              </a:lnSpc>
              <a:buFontTx/>
              <a:buNone/>
            </a:pPr>
            <a:r>
              <a:rPr lang="tr-TR" sz="2400" b="1" dirty="0" smtClean="0">
                <a:latin typeface="Courier New" pitchFamily="49" charset="0"/>
              </a:rPr>
              <a:t> ….		….		Diğer sınıfta</a:t>
            </a:r>
          </a:p>
          <a:p>
            <a:pPr>
              <a:lnSpc>
                <a:spcPct val="105000"/>
              </a:lnSpc>
              <a:buFontTx/>
              <a:buNone/>
            </a:pPr>
            <a:r>
              <a:rPr lang="tr-TR" sz="2400" b="1" dirty="0" smtClean="0">
                <a:latin typeface="Courier New" pitchFamily="49" charset="0"/>
              </a:rPr>
              <a:t> ….		….		10 milyonun üstünde</a:t>
            </a:r>
          </a:p>
          <a:p>
            <a:pPr>
              <a:lnSpc>
                <a:spcPct val="105000"/>
              </a:lnSpc>
              <a:buFontTx/>
              <a:buNone/>
            </a:pPr>
            <a:r>
              <a:rPr lang="tr-TR" sz="2400" b="1" dirty="0" smtClean="0">
                <a:latin typeface="Courier New" pitchFamily="49" charset="0"/>
              </a:rPr>
              <a:t> ….		….		1 milyonun üstünde</a:t>
            </a:r>
            <a:endParaRPr lang="tr-TR"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7" name="Rectangle 3"/>
          <p:cNvSpPr>
            <a:spLocks noGrp="1" noChangeArrowheads="1"/>
          </p:cNvSpPr>
          <p:nvPr>
            <p:ph type="body" idx="1"/>
          </p:nvPr>
        </p:nvSpPr>
        <p:spPr>
          <a:xfrm>
            <a:off x="539552" y="0"/>
            <a:ext cx="8293224" cy="6264275"/>
          </a:xfrm>
        </p:spPr>
        <p:txBody>
          <a:bodyPr>
            <a:noAutofit/>
          </a:bodyPr>
          <a:lstStyle/>
          <a:p>
            <a:pPr>
              <a:lnSpc>
                <a:spcPct val="105000"/>
              </a:lnSpc>
              <a:buFontTx/>
              <a:buNone/>
            </a:pPr>
            <a:r>
              <a:rPr lang="tr-TR" sz="2000" b="1" u="sng" dirty="0">
                <a:solidFill>
                  <a:srgbClr val="0070C0"/>
                </a:solidFill>
                <a:effectLst>
                  <a:outerShdw blurRad="38100" dist="38100" dir="2700000" algn="tl">
                    <a:srgbClr val="000000">
                      <a:alpha val="43137"/>
                    </a:srgbClr>
                  </a:outerShdw>
                </a:effectLst>
                <a:latin typeface="Arial" pitchFamily="34" charset="0"/>
                <a:cs typeface="Arial" pitchFamily="34" charset="0"/>
              </a:rPr>
              <a:t>    Örnek:</a:t>
            </a:r>
            <a:endParaRPr lang="tr-TR" sz="2000" u="sng" dirty="0">
              <a:solidFill>
                <a:srgbClr val="0070C0"/>
              </a:solidFill>
              <a:effectLst>
                <a:outerShdw blurRad="38100" dist="38100" dir="2700000" algn="tl">
                  <a:srgbClr val="000000">
                    <a:alpha val="43137"/>
                  </a:srgbClr>
                </a:outerShdw>
              </a:effectLst>
              <a:latin typeface="Arial" pitchFamily="34" charset="0"/>
              <a:cs typeface="Arial" pitchFamily="34" charset="0"/>
            </a:endParaRPr>
          </a:p>
          <a:p>
            <a:pPr>
              <a:lnSpc>
                <a:spcPct val="105000"/>
              </a:lnSpc>
              <a:buFontTx/>
              <a:buNone/>
            </a:pPr>
            <a:r>
              <a:rPr lang="tr-TR" sz="2000" dirty="0">
                <a:solidFill>
                  <a:schemeClr val="tx2"/>
                </a:solidFill>
              </a:rPr>
              <a:t>         </a:t>
            </a:r>
            <a:r>
              <a:rPr lang="tr-TR" sz="2000" b="1" dirty="0">
                <a:solidFill>
                  <a:srgbClr val="0000FF"/>
                </a:solidFill>
                <a:latin typeface="Courier New" pitchFamily="49" charset="0"/>
                <a:ea typeface="Calibri" pitchFamily="34" charset="0"/>
                <a:cs typeface="Courier New" pitchFamily="49" charset="0"/>
              </a:rPr>
              <a:t> </a:t>
            </a:r>
            <a:r>
              <a:rPr lang="tr-TR" sz="2000" b="1" dirty="0">
                <a:latin typeface="Courier New" pitchFamily="49" charset="0"/>
                <a:ea typeface="Calibri" pitchFamily="34" charset="0"/>
                <a:cs typeface="Courier New" pitchFamily="49" charset="0"/>
              </a:rPr>
              <a:t>SELECT</a:t>
            </a:r>
            <a:r>
              <a:rPr lang="tr-TR" sz="2000" b="1" dirty="0">
                <a:solidFill>
                  <a:srgbClr val="0000FF"/>
                </a:solidFill>
                <a:latin typeface="Courier New" pitchFamily="49" charset="0"/>
                <a:ea typeface="Calibri" pitchFamily="34" charset="0"/>
                <a:cs typeface="Courier New" pitchFamily="49" charset="0"/>
              </a:rPr>
              <a:t> </a:t>
            </a:r>
            <a:r>
              <a:rPr lang="tr-TR" sz="2000" b="1" dirty="0">
                <a:latin typeface="Courier New" pitchFamily="49" charset="0"/>
              </a:rPr>
              <a:t>Bolumu=</a:t>
            </a:r>
            <a:r>
              <a:rPr lang="tr-TR" sz="2000" b="1" dirty="0">
                <a:solidFill>
                  <a:srgbClr val="0000FF"/>
                </a:solidFill>
                <a:latin typeface="Courier New" pitchFamily="49" charset="0"/>
                <a:ea typeface="Calibri" pitchFamily="34" charset="0"/>
                <a:cs typeface="Courier New" pitchFamily="49" charset="0"/>
              </a:rPr>
              <a:t>CASE</a:t>
            </a:r>
            <a:r>
              <a:rPr lang="tr-TR" sz="2000" b="1" dirty="0">
                <a:solidFill>
                  <a:schemeClr val="tx2"/>
                </a:solidFill>
                <a:latin typeface="Courier New" pitchFamily="49" charset="0"/>
              </a:rPr>
              <a:t> </a:t>
            </a:r>
            <a:r>
              <a:rPr lang="tr-TR" sz="2000" b="1" dirty="0">
                <a:latin typeface="Courier New" pitchFamily="49" charset="0"/>
              </a:rPr>
              <a:t>bolum</a:t>
            </a:r>
          </a:p>
          <a:p>
            <a:pPr>
              <a:lnSpc>
                <a:spcPct val="105000"/>
              </a:lnSpc>
              <a:buFontTx/>
              <a:buNone/>
            </a:pPr>
            <a:r>
              <a:rPr lang="tr-TR" sz="2000" b="1" dirty="0">
                <a:solidFill>
                  <a:schemeClr val="tx2"/>
                </a:solidFill>
                <a:latin typeface="Courier New" pitchFamily="49" charset="0"/>
              </a:rPr>
              <a:t>    </a:t>
            </a:r>
            <a:r>
              <a:rPr lang="tr-TR" sz="2000" b="1" dirty="0">
                <a:solidFill>
                  <a:srgbClr val="0000FF"/>
                </a:solidFill>
                <a:latin typeface="Courier New" pitchFamily="49" charset="0"/>
                <a:ea typeface="Calibri" pitchFamily="34" charset="0"/>
                <a:cs typeface="Courier New" pitchFamily="49" charset="0"/>
              </a:rPr>
              <a:t> WHEN </a:t>
            </a:r>
            <a:r>
              <a:rPr lang="tr-TR" sz="2000" b="1" dirty="0">
                <a:solidFill>
                  <a:srgbClr val="FF0000"/>
                </a:solidFill>
                <a:latin typeface="Courier New" pitchFamily="49" charset="0"/>
              </a:rPr>
              <a:t>'</a:t>
            </a:r>
            <a:r>
              <a:rPr lang="tr-TR" sz="2000" b="1" dirty="0" err="1">
                <a:solidFill>
                  <a:srgbClr val="FF0000"/>
                </a:solidFill>
                <a:latin typeface="Courier New" pitchFamily="49" charset="0"/>
              </a:rPr>
              <a:t>Elk</a:t>
            </a:r>
            <a:r>
              <a:rPr lang="tr-TR" sz="2000" b="1" dirty="0">
                <a:solidFill>
                  <a:srgbClr val="FF0000"/>
                </a:solidFill>
                <a:latin typeface="Courier New" pitchFamily="49" charset="0"/>
              </a:rPr>
              <a:t>'</a:t>
            </a:r>
            <a:r>
              <a:rPr lang="tr-TR" sz="2000" b="1" dirty="0">
                <a:solidFill>
                  <a:schemeClr val="tx2"/>
                </a:solidFill>
                <a:latin typeface="Courier New" pitchFamily="49" charset="0"/>
              </a:rPr>
              <a:t> </a:t>
            </a:r>
            <a:r>
              <a:rPr lang="tr-TR" sz="2000" b="1" dirty="0">
                <a:solidFill>
                  <a:srgbClr val="0000FF"/>
                </a:solidFill>
                <a:latin typeface="Courier New" pitchFamily="49" charset="0"/>
                <a:ea typeface="Calibri" pitchFamily="34" charset="0"/>
                <a:cs typeface="Courier New" pitchFamily="49" charset="0"/>
              </a:rPr>
              <a:t>THEN</a:t>
            </a:r>
            <a:r>
              <a:rPr lang="tr-TR" sz="2000" b="1" dirty="0">
                <a:solidFill>
                  <a:schemeClr val="tx2"/>
                </a:solidFill>
                <a:latin typeface="Courier New" pitchFamily="49" charset="0"/>
              </a:rPr>
              <a:t> </a:t>
            </a:r>
            <a:r>
              <a:rPr lang="tr-TR" sz="2000" b="1" dirty="0">
                <a:solidFill>
                  <a:srgbClr val="FF0000"/>
                </a:solidFill>
                <a:latin typeface="Courier New" pitchFamily="49" charset="0"/>
              </a:rPr>
              <a:t>'elektronik'</a:t>
            </a:r>
          </a:p>
          <a:p>
            <a:pPr>
              <a:lnSpc>
                <a:spcPct val="105000"/>
              </a:lnSpc>
              <a:buFontTx/>
              <a:buNone/>
            </a:pPr>
            <a:r>
              <a:rPr lang="tr-TR" sz="2000" b="1" dirty="0">
                <a:solidFill>
                  <a:schemeClr val="tx2"/>
                </a:solidFill>
                <a:latin typeface="Courier New" pitchFamily="49" charset="0"/>
              </a:rPr>
              <a:t>     </a:t>
            </a:r>
            <a:r>
              <a:rPr lang="tr-TR" sz="2000" b="1" dirty="0">
                <a:solidFill>
                  <a:srgbClr val="0000FF"/>
                </a:solidFill>
                <a:latin typeface="Courier New" pitchFamily="49" charset="0"/>
                <a:ea typeface="Calibri" pitchFamily="34" charset="0"/>
                <a:cs typeface="Courier New" pitchFamily="49" charset="0"/>
              </a:rPr>
              <a:t>WHEN</a:t>
            </a:r>
            <a:r>
              <a:rPr lang="tr-TR" sz="2000" b="1" dirty="0">
                <a:solidFill>
                  <a:schemeClr val="tx2"/>
                </a:solidFill>
                <a:latin typeface="Courier New" pitchFamily="49" charset="0"/>
              </a:rPr>
              <a:t> </a:t>
            </a:r>
            <a:r>
              <a:rPr lang="tr-TR" sz="2000" b="1" dirty="0">
                <a:solidFill>
                  <a:srgbClr val="FF0000"/>
                </a:solidFill>
                <a:latin typeface="Courier New" pitchFamily="49" charset="0"/>
              </a:rPr>
              <a:t>'Bil'</a:t>
            </a:r>
            <a:r>
              <a:rPr lang="tr-TR" sz="2000" b="1" dirty="0">
                <a:solidFill>
                  <a:schemeClr val="tx2"/>
                </a:solidFill>
                <a:latin typeface="Courier New" pitchFamily="49" charset="0"/>
              </a:rPr>
              <a:t> </a:t>
            </a:r>
            <a:r>
              <a:rPr lang="tr-TR" sz="2000" b="1" dirty="0">
                <a:solidFill>
                  <a:srgbClr val="0000FF"/>
                </a:solidFill>
                <a:latin typeface="Courier New" pitchFamily="49" charset="0"/>
                <a:ea typeface="Calibri" pitchFamily="34" charset="0"/>
                <a:cs typeface="Courier New" pitchFamily="49" charset="0"/>
              </a:rPr>
              <a:t>THEN</a:t>
            </a:r>
            <a:r>
              <a:rPr lang="tr-TR" sz="2000" b="1" dirty="0">
                <a:solidFill>
                  <a:schemeClr val="tx2"/>
                </a:solidFill>
                <a:latin typeface="Courier New" pitchFamily="49" charset="0"/>
              </a:rPr>
              <a:t> </a:t>
            </a:r>
            <a:r>
              <a:rPr lang="tr-TR" sz="2000" b="1" dirty="0">
                <a:solidFill>
                  <a:srgbClr val="FF0000"/>
                </a:solidFill>
                <a:latin typeface="Courier New" pitchFamily="49" charset="0"/>
              </a:rPr>
              <a:t>'bilgisayar'</a:t>
            </a:r>
          </a:p>
          <a:p>
            <a:pPr>
              <a:lnSpc>
                <a:spcPct val="105000"/>
              </a:lnSpc>
              <a:buFontTx/>
              <a:buNone/>
            </a:pPr>
            <a:r>
              <a:rPr lang="tr-TR" sz="2000" b="1" dirty="0">
                <a:solidFill>
                  <a:schemeClr val="tx2"/>
                </a:solidFill>
                <a:latin typeface="Courier New" pitchFamily="49" charset="0"/>
              </a:rPr>
              <a:t>    </a:t>
            </a:r>
            <a:r>
              <a:rPr lang="tr-TR" sz="2000" b="1" dirty="0">
                <a:latin typeface="Courier New" pitchFamily="49" charset="0"/>
              </a:rPr>
              <a:t> </a:t>
            </a:r>
            <a:r>
              <a:rPr lang="tr-TR" sz="1600" b="1" dirty="0">
                <a:latin typeface="Courier New" pitchFamily="49" charset="0"/>
              </a:rPr>
              <a:t>.</a:t>
            </a:r>
          </a:p>
          <a:p>
            <a:pPr>
              <a:lnSpc>
                <a:spcPct val="105000"/>
              </a:lnSpc>
              <a:buFontTx/>
              <a:buNone/>
            </a:pPr>
            <a:r>
              <a:rPr lang="tr-TR" sz="1600" b="1" dirty="0">
                <a:latin typeface="Courier New" pitchFamily="49" charset="0"/>
              </a:rPr>
              <a:t>     </a:t>
            </a:r>
            <a:r>
              <a:rPr lang="tr-TR" sz="1600" b="1" dirty="0" smtClean="0">
                <a:latin typeface="Courier New" pitchFamily="49" charset="0"/>
              </a:rPr>
              <a:t> .</a:t>
            </a:r>
          </a:p>
          <a:p>
            <a:pPr>
              <a:lnSpc>
                <a:spcPct val="105000"/>
              </a:lnSpc>
              <a:buFontTx/>
              <a:buNone/>
            </a:pPr>
            <a:r>
              <a:rPr lang="tr-TR" sz="2000" b="1" dirty="0" smtClean="0">
                <a:solidFill>
                  <a:schemeClr val="tx2"/>
                </a:solidFill>
                <a:latin typeface="Courier New" pitchFamily="49" charset="0"/>
              </a:rPr>
              <a:t>     </a:t>
            </a:r>
            <a:r>
              <a:rPr lang="tr-TR" sz="2000" b="1" dirty="0">
                <a:solidFill>
                  <a:srgbClr val="0000FF"/>
                </a:solidFill>
                <a:latin typeface="Courier New" pitchFamily="49" charset="0"/>
                <a:ea typeface="Calibri" pitchFamily="34" charset="0"/>
                <a:cs typeface="Courier New" pitchFamily="49" charset="0"/>
              </a:rPr>
              <a:t>ELSE</a:t>
            </a:r>
            <a:r>
              <a:rPr lang="tr-TR" sz="2000" b="1" dirty="0">
                <a:solidFill>
                  <a:schemeClr val="tx2"/>
                </a:solidFill>
                <a:latin typeface="Courier New" pitchFamily="49" charset="0"/>
              </a:rPr>
              <a:t> </a:t>
            </a:r>
            <a:r>
              <a:rPr lang="tr-TR" sz="2000" b="1" dirty="0">
                <a:solidFill>
                  <a:srgbClr val="FF0000"/>
                </a:solidFill>
                <a:latin typeface="Courier New" pitchFamily="49" charset="0"/>
              </a:rPr>
              <a:t>'Bolum belli </a:t>
            </a:r>
            <a:r>
              <a:rPr lang="tr-TR" sz="2000" b="1" dirty="0" err="1">
                <a:solidFill>
                  <a:srgbClr val="FF0000"/>
                </a:solidFill>
                <a:latin typeface="Courier New" pitchFamily="49" charset="0"/>
              </a:rPr>
              <a:t>degil</a:t>
            </a:r>
            <a:r>
              <a:rPr lang="tr-TR" sz="2000" b="1" dirty="0">
                <a:solidFill>
                  <a:srgbClr val="FF0000"/>
                </a:solidFill>
                <a:latin typeface="Courier New" pitchFamily="49" charset="0"/>
              </a:rPr>
              <a:t>'</a:t>
            </a:r>
            <a:r>
              <a:rPr lang="tr-TR" sz="2000" b="1" dirty="0">
                <a:solidFill>
                  <a:schemeClr val="tx2"/>
                </a:solidFill>
                <a:latin typeface="Courier New" pitchFamily="49" charset="0"/>
              </a:rPr>
              <a:t> </a:t>
            </a:r>
            <a:r>
              <a:rPr lang="tr-TR" sz="2000" b="1" dirty="0">
                <a:solidFill>
                  <a:srgbClr val="0000FF"/>
                </a:solidFill>
                <a:latin typeface="Courier New" pitchFamily="49" charset="0"/>
                <a:ea typeface="Calibri" pitchFamily="34" charset="0"/>
                <a:cs typeface="Courier New" pitchFamily="49" charset="0"/>
              </a:rPr>
              <a:t>END</a:t>
            </a:r>
            <a:r>
              <a:rPr lang="tr-TR" sz="2000" b="1" dirty="0">
                <a:solidFill>
                  <a:schemeClr val="tx2"/>
                </a:solidFill>
                <a:latin typeface="Courier New" pitchFamily="49" charset="0"/>
              </a:rPr>
              <a:t>,</a:t>
            </a:r>
          </a:p>
          <a:p>
            <a:pPr>
              <a:lnSpc>
                <a:spcPct val="105000"/>
              </a:lnSpc>
              <a:buFontTx/>
              <a:buNone/>
            </a:pPr>
            <a:r>
              <a:rPr lang="tr-TR" sz="2000" b="1" dirty="0">
                <a:solidFill>
                  <a:schemeClr val="tx2"/>
                </a:solidFill>
                <a:latin typeface="Courier New" pitchFamily="49" charset="0"/>
              </a:rPr>
              <a:t>     </a:t>
            </a:r>
            <a:r>
              <a:rPr lang="tr-TR" sz="2000" b="1" dirty="0">
                <a:solidFill>
                  <a:srgbClr val="0000FF"/>
                </a:solidFill>
                <a:latin typeface="Courier New" pitchFamily="49" charset="0"/>
                <a:ea typeface="Calibri" pitchFamily="34" charset="0"/>
                <a:cs typeface="Courier New" pitchFamily="49" charset="0"/>
              </a:rPr>
              <a:t>CAST</a:t>
            </a:r>
            <a:r>
              <a:rPr lang="tr-TR" sz="2000" b="1" dirty="0">
                <a:solidFill>
                  <a:schemeClr val="accent2"/>
                </a:solidFill>
                <a:latin typeface="Courier New" pitchFamily="49" charset="0"/>
              </a:rPr>
              <a:t> </a:t>
            </a:r>
            <a:r>
              <a:rPr lang="tr-TR" sz="2000" b="1" dirty="0">
                <a:latin typeface="Courier New" pitchFamily="49" charset="0"/>
              </a:rPr>
              <a:t>(adres </a:t>
            </a:r>
            <a:r>
              <a:rPr lang="tr-TR" sz="2000" b="1" dirty="0">
                <a:solidFill>
                  <a:srgbClr val="0000FF"/>
                </a:solidFill>
                <a:latin typeface="Courier New" pitchFamily="49" charset="0"/>
                <a:ea typeface="Calibri" pitchFamily="34" charset="0"/>
                <a:cs typeface="Courier New" pitchFamily="49" charset="0"/>
              </a:rPr>
              <a:t>as</a:t>
            </a:r>
            <a:r>
              <a:rPr lang="tr-TR" sz="2000" b="1" dirty="0">
                <a:solidFill>
                  <a:schemeClr val="tx2"/>
                </a:solidFill>
                <a:latin typeface="Courier New" pitchFamily="49" charset="0"/>
              </a:rPr>
              <a:t> </a:t>
            </a:r>
            <a:r>
              <a:rPr lang="tr-TR" sz="2000" b="1" dirty="0" err="1">
                <a:solidFill>
                  <a:srgbClr val="0000FF"/>
                </a:solidFill>
                <a:latin typeface="Courier New" pitchFamily="49" charset="0"/>
                <a:ea typeface="Calibri" pitchFamily="34" charset="0"/>
                <a:cs typeface="Courier New" pitchFamily="49" charset="0"/>
              </a:rPr>
              <a:t>varchar</a:t>
            </a:r>
            <a:r>
              <a:rPr lang="tr-TR" sz="2000" b="1" dirty="0">
                <a:latin typeface="Courier New" pitchFamily="49" charset="0"/>
              </a:rPr>
              <a:t>(10)) </a:t>
            </a:r>
            <a:r>
              <a:rPr lang="tr-TR" sz="2000" b="1" dirty="0">
                <a:solidFill>
                  <a:srgbClr val="0000FF"/>
                </a:solidFill>
                <a:latin typeface="Courier New" pitchFamily="49" charset="0"/>
                <a:ea typeface="Calibri" pitchFamily="34" charset="0"/>
                <a:cs typeface="Courier New" pitchFamily="49" charset="0"/>
              </a:rPr>
              <a:t>AS </a:t>
            </a:r>
            <a:r>
              <a:rPr lang="tr-TR" sz="2000" b="1" dirty="0">
                <a:solidFill>
                  <a:srgbClr val="FF0000"/>
                </a:solidFill>
                <a:latin typeface="Courier New" pitchFamily="49" charset="0"/>
              </a:rPr>
              <a:t>'</a:t>
            </a:r>
            <a:r>
              <a:rPr lang="tr-TR" sz="2000" b="1" dirty="0" err="1">
                <a:solidFill>
                  <a:srgbClr val="FF0000"/>
                </a:solidFill>
                <a:latin typeface="Courier New" pitchFamily="49" charset="0"/>
              </a:rPr>
              <a:t>kisaca</a:t>
            </a:r>
            <a:r>
              <a:rPr lang="tr-TR" sz="2000" b="1" dirty="0">
                <a:solidFill>
                  <a:srgbClr val="FF0000"/>
                </a:solidFill>
                <a:latin typeface="Courier New" pitchFamily="49" charset="0"/>
              </a:rPr>
              <a:t> adresi',</a:t>
            </a:r>
          </a:p>
          <a:p>
            <a:pPr>
              <a:lnSpc>
                <a:spcPct val="105000"/>
              </a:lnSpc>
              <a:buFontTx/>
              <a:buNone/>
            </a:pPr>
            <a:r>
              <a:rPr lang="tr-TR" sz="2000" b="1" dirty="0">
                <a:solidFill>
                  <a:schemeClr val="tx2"/>
                </a:solidFill>
                <a:latin typeface="Courier New" pitchFamily="49" charset="0"/>
              </a:rPr>
              <a:t>    </a:t>
            </a:r>
            <a:r>
              <a:rPr lang="tr-TR" sz="2000" b="1" dirty="0">
                <a:latin typeface="Courier New" pitchFamily="49" charset="0"/>
              </a:rPr>
              <a:t> </a:t>
            </a:r>
            <a:r>
              <a:rPr lang="tr-TR" sz="2000" b="1" dirty="0" err="1">
                <a:latin typeface="Courier New" pitchFamily="49" charset="0"/>
              </a:rPr>
              <a:t>Ort</a:t>
            </a:r>
            <a:r>
              <a:rPr lang="tr-TR" sz="2000" b="1" dirty="0">
                <a:latin typeface="Courier New" pitchFamily="49" charset="0"/>
              </a:rPr>
              <a:t> </a:t>
            </a:r>
            <a:r>
              <a:rPr lang="tr-TR" sz="2000" b="1" dirty="0">
                <a:solidFill>
                  <a:srgbClr val="0000FF"/>
                </a:solidFill>
                <a:latin typeface="Courier New" pitchFamily="49" charset="0"/>
                <a:ea typeface="Calibri" pitchFamily="34" charset="0"/>
                <a:cs typeface="Courier New" pitchFamily="49" charset="0"/>
              </a:rPr>
              <a:t>AS</a:t>
            </a:r>
            <a:r>
              <a:rPr lang="tr-TR" sz="2000" b="1" dirty="0">
                <a:solidFill>
                  <a:schemeClr val="tx2"/>
                </a:solidFill>
                <a:latin typeface="Courier New" pitchFamily="49" charset="0"/>
              </a:rPr>
              <a:t> </a:t>
            </a:r>
            <a:r>
              <a:rPr lang="tr-TR" sz="2000" b="1" dirty="0">
                <a:latin typeface="Courier New" pitchFamily="49" charset="0"/>
              </a:rPr>
              <a:t>ortalama</a:t>
            </a:r>
            <a:r>
              <a:rPr lang="tr-TR" sz="2000" b="1" dirty="0">
                <a:solidFill>
                  <a:schemeClr val="tx2"/>
                </a:solidFill>
                <a:latin typeface="Courier New" pitchFamily="49" charset="0"/>
              </a:rPr>
              <a:t> </a:t>
            </a:r>
            <a:r>
              <a:rPr lang="tr-TR" sz="2000" b="1" dirty="0">
                <a:solidFill>
                  <a:srgbClr val="0000FF"/>
                </a:solidFill>
                <a:latin typeface="Courier New" pitchFamily="49" charset="0"/>
                <a:ea typeface="Calibri" pitchFamily="34" charset="0"/>
                <a:cs typeface="Courier New" pitchFamily="49" charset="0"/>
              </a:rPr>
              <a:t>FROM</a:t>
            </a:r>
            <a:r>
              <a:rPr lang="tr-TR" sz="2000" b="1" dirty="0">
                <a:solidFill>
                  <a:schemeClr val="tx2"/>
                </a:solidFill>
                <a:latin typeface="Courier New" pitchFamily="49" charset="0"/>
              </a:rPr>
              <a:t> </a:t>
            </a:r>
            <a:r>
              <a:rPr lang="tr-TR" sz="2000" b="1" dirty="0" err="1">
                <a:latin typeface="Courier New" pitchFamily="49" charset="0"/>
              </a:rPr>
              <a:t>ogrenci</a:t>
            </a:r>
            <a:r>
              <a:rPr lang="tr-TR" sz="2000" b="1" dirty="0">
                <a:solidFill>
                  <a:schemeClr val="tx2"/>
                </a:solidFill>
                <a:latin typeface="Courier New" pitchFamily="49" charset="0"/>
              </a:rPr>
              <a:t> </a:t>
            </a:r>
            <a:r>
              <a:rPr lang="tr-TR" sz="2000" b="1" dirty="0">
                <a:solidFill>
                  <a:srgbClr val="0000FF"/>
                </a:solidFill>
                <a:latin typeface="Courier New" pitchFamily="49" charset="0"/>
                <a:ea typeface="Calibri" pitchFamily="34" charset="0"/>
                <a:cs typeface="Courier New" pitchFamily="49" charset="0"/>
              </a:rPr>
              <a:t>WHERE</a:t>
            </a:r>
            <a:r>
              <a:rPr lang="tr-TR" sz="2000" b="1" dirty="0">
                <a:solidFill>
                  <a:schemeClr val="accent2"/>
                </a:solidFill>
                <a:latin typeface="Courier New" pitchFamily="49" charset="0"/>
              </a:rPr>
              <a:t> </a:t>
            </a:r>
            <a:r>
              <a:rPr lang="tr-TR" sz="2000" b="1" dirty="0" err="1">
                <a:latin typeface="Courier New" pitchFamily="49" charset="0"/>
              </a:rPr>
              <a:t>ort</a:t>
            </a:r>
            <a:r>
              <a:rPr lang="tr-TR" sz="2000" b="1" dirty="0">
                <a:solidFill>
                  <a:schemeClr val="tx2"/>
                </a:solidFill>
                <a:latin typeface="Courier New" pitchFamily="49" charset="0"/>
              </a:rPr>
              <a:t> </a:t>
            </a:r>
            <a:r>
              <a:rPr lang="tr-TR" sz="2000" b="1" dirty="0">
                <a:solidFill>
                  <a:schemeClr val="bg1">
                    <a:lumMod val="50000"/>
                  </a:schemeClr>
                </a:solidFill>
                <a:latin typeface="Courier New" pitchFamily="49" charset="0"/>
              </a:rPr>
              <a:t>IS NOT </a:t>
            </a:r>
            <a:r>
              <a:rPr lang="tr-TR" sz="2000" b="1" dirty="0">
                <a:solidFill>
                  <a:schemeClr val="bg2"/>
                </a:solidFill>
                <a:latin typeface="Courier New" pitchFamily="49" charset="0"/>
              </a:rPr>
              <a:t>NULL</a:t>
            </a:r>
          </a:p>
          <a:p>
            <a:pPr>
              <a:lnSpc>
                <a:spcPct val="105000"/>
              </a:lnSpc>
              <a:buFontTx/>
              <a:buNone/>
            </a:pPr>
            <a:r>
              <a:rPr lang="tr-TR" sz="2000" b="1" dirty="0">
                <a:solidFill>
                  <a:schemeClr val="tx2"/>
                </a:solidFill>
                <a:latin typeface="Courier New" pitchFamily="49" charset="0"/>
              </a:rPr>
              <a:t>     </a:t>
            </a:r>
            <a:r>
              <a:rPr lang="tr-TR" sz="2000" b="1" dirty="0">
                <a:solidFill>
                  <a:srgbClr val="0000FF"/>
                </a:solidFill>
                <a:latin typeface="Courier New" pitchFamily="49" charset="0"/>
                <a:ea typeface="Calibri" pitchFamily="34" charset="0"/>
                <a:cs typeface="Courier New" pitchFamily="49" charset="0"/>
              </a:rPr>
              <a:t>ORDER BY </a:t>
            </a:r>
            <a:r>
              <a:rPr lang="tr-TR" sz="2000" b="1" dirty="0">
                <a:solidFill>
                  <a:schemeClr val="tx2"/>
                </a:solidFill>
                <a:latin typeface="Courier New" pitchFamily="49" charset="0"/>
              </a:rPr>
              <a:t>bolum </a:t>
            </a:r>
            <a:r>
              <a:rPr lang="tr-TR" sz="2000" b="1" dirty="0">
                <a:solidFill>
                  <a:srgbClr val="0000FF"/>
                </a:solidFill>
                <a:latin typeface="Courier New" pitchFamily="49" charset="0"/>
                <a:ea typeface="Calibri" pitchFamily="34" charset="0"/>
                <a:cs typeface="Courier New" pitchFamily="49" charset="0"/>
              </a:rPr>
              <a:t>COMPUTE</a:t>
            </a:r>
            <a:r>
              <a:rPr lang="tr-TR" sz="2000" b="1" dirty="0">
                <a:solidFill>
                  <a:schemeClr val="tx2"/>
                </a:solidFill>
                <a:latin typeface="Courier New" pitchFamily="49" charset="0"/>
              </a:rPr>
              <a:t> </a:t>
            </a:r>
            <a:r>
              <a:rPr lang="tr-TR" sz="2000" b="1" dirty="0">
                <a:solidFill>
                  <a:srgbClr val="D60093"/>
                </a:solidFill>
                <a:latin typeface="Courier New" pitchFamily="49" charset="0"/>
              </a:rPr>
              <a:t>AVG</a:t>
            </a:r>
            <a:r>
              <a:rPr lang="tr-TR" sz="2000" b="1" dirty="0">
                <a:solidFill>
                  <a:schemeClr val="tx2"/>
                </a:solidFill>
                <a:latin typeface="Courier New" pitchFamily="49" charset="0"/>
              </a:rPr>
              <a:t>(</a:t>
            </a:r>
            <a:r>
              <a:rPr lang="tr-TR" sz="2000" b="1" dirty="0" err="1">
                <a:solidFill>
                  <a:schemeClr val="tx2"/>
                </a:solidFill>
                <a:latin typeface="Courier New" pitchFamily="49" charset="0"/>
              </a:rPr>
              <a:t>ort</a:t>
            </a:r>
            <a:r>
              <a:rPr lang="tr-TR" sz="2000" b="1" dirty="0">
                <a:solidFill>
                  <a:schemeClr val="tx2"/>
                </a:solidFill>
                <a:latin typeface="Courier New" pitchFamily="49" charset="0"/>
              </a:rPr>
              <a:t>) </a:t>
            </a:r>
            <a:r>
              <a:rPr lang="tr-TR" sz="2000" b="1" dirty="0">
                <a:solidFill>
                  <a:srgbClr val="0000FF"/>
                </a:solidFill>
                <a:latin typeface="Courier New" pitchFamily="49" charset="0"/>
                <a:ea typeface="Calibri" pitchFamily="34" charset="0"/>
                <a:cs typeface="Courier New" pitchFamily="49" charset="0"/>
              </a:rPr>
              <a:t>BY</a:t>
            </a:r>
            <a:r>
              <a:rPr lang="tr-TR" sz="2000" b="1" dirty="0">
                <a:solidFill>
                  <a:schemeClr val="tx2"/>
                </a:solidFill>
                <a:latin typeface="Courier New" pitchFamily="49" charset="0"/>
              </a:rPr>
              <a:t> bolum</a:t>
            </a:r>
          </a:p>
          <a:p>
            <a:pPr>
              <a:lnSpc>
                <a:spcPct val="105000"/>
              </a:lnSpc>
              <a:buFontTx/>
              <a:buNone/>
            </a:pPr>
            <a:r>
              <a:rPr lang="tr-TR" sz="2000" dirty="0"/>
              <a:t>    </a:t>
            </a:r>
          </a:p>
          <a:p>
            <a:pPr>
              <a:lnSpc>
                <a:spcPct val="105000"/>
              </a:lnSpc>
              <a:buFontTx/>
              <a:buNone/>
            </a:pPr>
            <a:endParaRPr lang="tr-TR" sz="2000" dirty="0"/>
          </a:p>
          <a:p>
            <a:pPr>
              <a:lnSpc>
                <a:spcPct val="105000"/>
              </a:lnSpc>
              <a:buFontTx/>
              <a:buNone/>
            </a:pPr>
            <a:endParaRPr lang="tr-TR" sz="2000" dirty="0"/>
          </a:p>
          <a:p>
            <a:pPr>
              <a:lnSpc>
                <a:spcPct val="105000"/>
              </a:lnSpc>
              <a:buFontTx/>
              <a:buNone/>
            </a:pPr>
            <a:endParaRPr lang="tr-TR" sz="2000" dirty="0"/>
          </a:p>
          <a:p>
            <a:pPr>
              <a:lnSpc>
                <a:spcPct val="105000"/>
              </a:lnSpc>
              <a:buFontTx/>
              <a:buNone/>
            </a:pPr>
            <a:r>
              <a:rPr lang="tr-TR" sz="2000" dirty="0" smtClean="0">
                <a:latin typeface="Arial" pitchFamily="34" charset="0"/>
                <a:cs typeface="Arial" pitchFamily="34" charset="0"/>
              </a:rPr>
              <a:t>          Sorgu </a:t>
            </a:r>
            <a:r>
              <a:rPr lang="tr-TR" sz="2000" dirty="0">
                <a:latin typeface="Arial" pitchFamily="34" charset="0"/>
                <a:cs typeface="Arial" pitchFamily="34" charset="0"/>
              </a:rPr>
              <a:t>sonucunda çıktı ne olur, yazınız.</a:t>
            </a:r>
          </a:p>
          <a:p>
            <a:pPr>
              <a:lnSpc>
                <a:spcPct val="105000"/>
              </a:lnSpc>
              <a:buFontTx/>
              <a:buNone/>
            </a:pPr>
            <a:endParaRPr lang="tr-TR" sz="2000" dirty="0">
              <a:solidFill>
                <a:schemeClr val="tx2"/>
              </a:solidFill>
            </a:endParaRPr>
          </a:p>
          <a:p>
            <a:pPr>
              <a:lnSpc>
                <a:spcPct val="105000"/>
              </a:lnSpc>
              <a:buFontTx/>
              <a:buNone/>
            </a:pPr>
            <a:endParaRPr lang="tr-TR" sz="2000" dirty="0"/>
          </a:p>
          <a:p>
            <a:pPr>
              <a:lnSpc>
                <a:spcPct val="105000"/>
              </a:lnSpc>
              <a:buFontTx/>
              <a:buNone/>
            </a:pPr>
            <a:endParaRPr lang="tr-TR" sz="2000" dirty="0"/>
          </a:p>
          <a:p>
            <a:pPr>
              <a:lnSpc>
                <a:spcPct val="105000"/>
              </a:lnSpc>
              <a:buFontTx/>
              <a:buNone/>
            </a:pPr>
            <a:endParaRPr lang="tr-TR" sz="2000" dirty="0"/>
          </a:p>
          <a:p>
            <a:pPr>
              <a:lnSpc>
                <a:spcPct val="105000"/>
              </a:lnSpc>
              <a:buFontTx/>
              <a:buNone/>
            </a:pPr>
            <a:endParaRPr lang="tr-TR" sz="2000" dirty="0"/>
          </a:p>
        </p:txBody>
      </p:sp>
      <p:pic>
        <p:nvPicPr>
          <p:cNvPr id="308228" name="Picture 4"/>
          <p:cNvPicPr>
            <a:picLocks noChangeAspect="1" noChangeArrowheads="1"/>
          </p:cNvPicPr>
          <p:nvPr/>
        </p:nvPicPr>
        <p:blipFill>
          <a:blip r:embed="rId2" cstate="print"/>
          <a:srcRect/>
          <a:stretch>
            <a:fillRect/>
          </a:stretch>
        </p:blipFill>
        <p:spPr bwMode="auto">
          <a:xfrm>
            <a:off x="1331987" y="3429000"/>
            <a:ext cx="7056437" cy="2160587"/>
          </a:xfrm>
          <a:prstGeom prst="rect">
            <a:avLst/>
          </a:prstGeom>
          <a:ln>
            <a:headEnd/>
            <a:tailEnd/>
          </a:ln>
        </p:spPr>
        <p:style>
          <a:lnRef idx="2">
            <a:schemeClr val="accent4"/>
          </a:lnRef>
          <a:fillRef idx="1">
            <a:schemeClr val="lt1"/>
          </a:fillRef>
          <a:effectRef idx="0">
            <a:schemeClr val="accent4"/>
          </a:effectRef>
          <a:fontRef idx="minor">
            <a:schemeClr val="dk1"/>
          </a:fontRef>
        </p:style>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1" name="Rectangle 3"/>
          <p:cNvSpPr>
            <a:spLocks noGrp="1" noChangeArrowheads="1"/>
          </p:cNvSpPr>
          <p:nvPr>
            <p:ph type="body" idx="1"/>
          </p:nvPr>
        </p:nvSpPr>
        <p:spPr>
          <a:xfrm>
            <a:off x="467544" y="476673"/>
            <a:ext cx="8077200" cy="5976516"/>
          </a:xfrm>
          <a:ln>
            <a:solidFill>
              <a:srgbClr val="FFFF00"/>
            </a:solidFill>
          </a:ln>
          <a:effectLst>
            <a:glow rad="101600">
              <a:srgbClr val="FFFF00">
                <a:alpha val="60000"/>
              </a:srgbClr>
            </a:glow>
          </a:effectLst>
        </p:spPr>
        <p:style>
          <a:lnRef idx="2">
            <a:schemeClr val="accent4"/>
          </a:lnRef>
          <a:fillRef idx="1">
            <a:schemeClr val="lt1"/>
          </a:fillRef>
          <a:effectRef idx="0">
            <a:schemeClr val="accent4"/>
          </a:effectRef>
          <a:fontRef idx="minor">
            <a:schemeClr val="dk1"/>
          </a:fontRef>
        </p:style>
        <p:txBody>
          <a:bodyPr/>
          <a:lstStyle/>
          <a:p>
            <a:pPr>
              <a:lnSpc>
                <a:spcPct val="105000"/>
              </a:lnSpc>
              <a:buFontTx/>
              <a:buNone/>
            </a:pPr>
            <a:r>
              <a:rPr lang="tr-TR" sz="2000" b="1" dirty="0">
                <a:solidFill>
                  <a:srgbClr val="000099"/>
                </a:solidFill>
                <a:latin typeface="Courier New" pitchFamily="49" charset="0"/>
              </a:rPr>
              <a:t>   </a:t>
            </a:r>
            <a:r>
              <a:rPr lang="tr-TR" sz="2000" b="1" dirty="0">
                <a:solidFill>
                  <a:srgbClr val="000099"/>
                </a:solidFill>
                <a:effectLst>
                  <a:outerShdw blurRad="38100" dist="38100" dir="2700000" algn="tl">
                    <a:srgbClr val="000000">
                      <a:alpha val="43137"/>
                    </a:srgbClr>
                  </a:outerShdw>
                </a:effectLst>
                <a:latin typeface="Courier New" pitchFamily="49" charset="0"/>
              </a:rPr>
              <a:t>Bolumu 	     	  kısaca adresi 	   </a:t>
            </a:r>
            <a:r>
              <a:rPr lang="tr-TR" sz="2000" b="1" dirty="0" smtClean="0">
                <a:solidFill>
                  <a:srgbClr val="000099"/>
                </a:solidFill>
                <a:effectLst>
                  <a:outerShdw blurRad="38100" dist="38100" dir="2700000" algn="tl">
                    <a:srgbClr val="000000">
                      <a:alpha val="43137"/>
                    </a:srgbClr>
                  </a:outerShdw>
                </a:effectLst>
                <a:latin typeface="Courier New" pitchFamily="49" charset="0"/>
              </a:rPr>
              <a:t>ortalama</a:t>
            </a:r>
            <a:endParaRPr lang="tr-TR" sz="2000" b="1" dirty="0">
              <a:solidFill>
                <a:srgbClr val="000099"/>
              </a:solidFill>
              <a:effectLst>
                <a:outerShdw blurRad="38100" dist="38100" dir="2700000" algn="tl">
                  <a:srgbClr val="000000">
                    <a:alpha val="43137"/>
                  </a:srgbClr>
                </a:outerShdw>
              </a:effectLst>
              <a:latin typeface="Courier New" pitchFamily="49" charset="0"/>
            </a:endParaRPr>
          </a:p>
          <a:p>
            <a:pPr>
              <a:lnSpc>
                <a:spcPct val="105000"/>
              </a:lnSpc>
              <a:buFontTx/>
              <a:buNone/>
            </a:pPr>
            <a:r>
              <a:rPr lang="tr-TR" sz="2000" b="1" dirty="0">
                <a:solidFill>
                  <a:srgbClr val="000099"/>
                </a:solidFill>
                <a:latin typeface="Courier New" pitchFamily="49" charset="0"/>
              </a:rPr>
              <a:t>  --------         ----------------    ----------</a:t>
            </a:r>
          </a:p>
          <a:p>
            <a:pPr>
              <a:lnSpc>
                <a:spcPct val="105000"/>
              </a:lnSpc>
              <a:buFontTx/>
              <a:buNone/>
            </a:pPr>
            <a:r>
              <a:rPr lang="tr-TR" sz="2000" b="1" dirty="0">
                <a:solidFill>
                  <a:schemeClr val="tx1"/>
                </a:solidFill>
                <a:latin typeface="Courier New" pitchFamily="49" charset="0"/>
              </a:rPr>
              <a:t>  Bilgisayar	     …………..		  	 40</a:t>
            </a:r>
          </a:p>
          <a:p>
            <a:pPr>
              <a:lnSpc>
                <a:spcPct val="105000"/>
              </a:lnSpc>
              <a:buFontTx/>
              <a:buNone/>
            </a:pPr>
            <a:r>
              <a:rPr lang="tr-TR" sz="2000" b="1" dirty="0">
                <a:solidFill>
                  <a:schemeClr val="tx1"/>
                </a:solidFill>
                <a:latin typeface="Courier New" pitchFamily="49" charset="0"/>
              </a:rPr>
              <a:t>  Bilgisayar	     …………..		  	 80			   			             </a:t>
            </a:r>
            <a:r>
              <a:rPr lang="tr-TR" sz="2000" b="1" dirty="0" err="1">
                <a:solidFill>
                  <a:schemeClr val="tx1"/>
                </a:solidFill>
                <a:latin typeface="Courier New" pitchFamily="49" charset="0"/>
              </a:rPr>
              <a:t>Avg</a:t>
            </a:r>
            <a:r>
              <a:rPr lang="tr-TR" sz="2000" b="1" dirty="0">
                <a:solidFill>
                  <a:schemeClr val="tx1"/>
                </a:solidFill>
                <a:latin typeface="Courier New" pitchFamily="49" charset="0"/>
              </a:rPr>
              <a:t>=60</a:t>
            </a:r>
          </a:p>
          <a:p>
            <a:pPr>
              <a:lnSpc>
                <a:spcPct val="105000"/>
              </a:lnSpc>
              <a:buFontTx/>
              <a:buNone/>
            </a:pPr>
            <a:r>
              <a:rPr lang="tr-TR" sz="2000" b="1" dirty="0">
                <a:solidFill>
                  <a:schemeClr val="tx1"/>
                </a:solidFill>
                <a:latin typeface="Courier New" pitchFamily="49" charset="0"/>
              </a:rPr>
              <a:t>  </a:t>
            </a:r>
          </a:p>
          <a:p>
            <a:pPr>
              <a:lnSpc>
                <a:spcPct val="105000"/>
              </a:lnSpc>
              <a:buFontTx/>
              <a:buNone/>
            </a:pPr>
            <a:r>
              <a:rPr lang="tr-TR" sz="2000" b="1" dirty="0">
                <a:solidFill>
                  <a:schemeClr val="tx1"/>
                </a:solidFill>
                <a:latin typeface="Courier New" pitchFamily="49" charset="0"/>
              </a:rPr>
              <a:t>  Elektronik           ……………			 20</a:t>
            </a:r>
          </a:p>
          <a:p>
            <a:pPr>
              <a:lnSpc>
                <a:spcPct val="105000"/>
              </a:lnSpc>
              <a:buFontTx/>
              <a:buNone/>
            </a:pPr>
            <a:r>
              <a:rPr lang="tr-TR" sz="2000" b="1" dirty="0">
                <a:solidFill>
                  <a:schemeClr val="tx1"/>
                </a:solidFill>
                <a:latin typeface="Courier New" pitchFamily="49" charset="0"/>
              </a:rPr>
              <a:t>  Elektronik	     ……………			 30</a:t>
            </a:r>
          </a:p>
          <a:p>
            <a:pPr>
              <a:lnSpc>
                <a:spcPct val="105000"/>
              </a:lnSpc>
              <a:buFontTx/>
              <a:buNone/>
            </a:pPr>
            <a:r>
              <a:rPr lang="tr-TR" sz="2000" b="1" dirty="0">
                <a:solidFill>
                  <a:schemeClr val="tx1"/>
                </a:solidFill>
                <a:latin typeface="Courier New" pitchFamily="49" charset="0"/>
              </a:rPr>
              <a:t>   			     		 		 </a:t>
            </a:r>
            <a:r>
              <a:rPr lang="tr-TR" sz="2000" b="1" dirty="0" err="1">
                <a:solidFill>
                  <a:schemeClr val="tx1"/>
                </a:solidFill>
                <a:latin typeface="Courier New" pitchFamily="49" charset="0"/>
              </a:rPr>
              <a:t>Avg</a:t>
            </a:r>
            <a:r>
              <a:rPr lang="tr-TR" sz="2000" b="1" dirty="0">
                <a:solidFill>
                  <a:schemeClr val="tx1"/>
                </a:solidFill>
                <a:latin typeface="Courier New" pitchFamily="49" charset="0"/>
              </a:rPr>
              <a:t>=25</a:t>
            </a:r>
          </a:p>
          <a:p>
            <a:pPr>
              <a:lnSpc>
                <a:spcPct val="105000"/>
              </a:lnSpc>
              <a:buFontTx/>
              <a:buNone/>
            </a:pPr>
            <a:r>
              <a:rPr lang="tr-TR" sz="2000" b="1" dirty="0">
                <a:solidFill>
                  <a:schemeClr val="tx1"/>
                </a:solidFill>
                <a:latin typeface="Courier New" pitchFamily="49" charset="0"/>
              </a:rPr>
              <a:t>  </a:t>
            </a:r>
          </a:p>
          <a:p>
            <a:pPr>
              <a:lnSpc>
                <a:spcPct val="105000"/>
              </a:lnSpc>
              <a:buFontTx/>
              <a:buNone/>
            </a:pPr>
            <a:r>
              <a:rPr lang="tr-TR" sz="2000" b="1" dirty="0">
                <a:solidFill>
                  <a:schemeClr val="tx1"/>
                </a:solidFill>
                <a:latin typeface="Courier New" pitchFamily="49" charset="0"/>
              </a:rPr>
              <a:t>  Bolum Belli Değil    ……………	 		 60</a:t>
            </a:r>
          </a:p>
          <a:p>
            <a:pPr>
              <a:lnSpc>
                <a:spcPct val="105000"/>
              </a:lnSpc>
              <a:buFontTx/>
              <a:buNone/>
            </a:pPr>
            <a:r>
              <a:rPr lang="tr-TR" sz="2000" b="1" dirty="0">
                <a:solidFill>
                  <a:schemeClr val="tx1"/>
                </a:solidFill>
                <a:latin typeface="Courier New" pitchFamily="49" charset="0"/>
              </a:rPr>
              <a:t>			          			       </a:t>
            </a:r>
            <a:r>
              <a:rPr lang="tr-TR" sz="2000" b="1" dirty="0" err="1">
                <a:solidFill>
                  <a:schemeClr val="tx1"/>
                </a:solidFill>
                <a:latin typeface="Courier New" pitchFamily="49" charset="0"/>
              </a:rPr>
              <a:t>Avg</a:t>
            </a:r>
            <a:r>
              <a:rPr lang="tr-TR" sz="2000" b="1" dirty="0">
                <a:solidFill>
                  <a:schemeClr val="tx1"/>
                </a:solidFill>
                <a:latin typeface="Courier New" pitchFamily="49" charset="0"/>
              </a:rPr>
              <a:t>=60</a:t>
            </a:r>
          </a:p>
          <a:p>
            <a:pPr>
              <a:lnSpc>
                <a:spcPct val="105000"/>
              </a:lnSpc>
              <a:buFontTx/>
              <a:buNone/>
            </a:pPr>
            <a:r>
              <a:rPr lang="tr-TR" sz="2000" b="1" dirty="0">
                <a:solidFill>
                  <a:schemeClr val="tx1"/>
                </a:solidFill>
                <a:latin typeface="Courier New" pitchFamily="49" charset="0"/>
              </a:rPr>
              <a:t>  </a:t>
            </a:r>
          </a:p>
          <a:p>
            <a:pPr>
              <a:lnSpc>
                <a:spcPct val="105000"/>
              </a:lnSpc>
              <a:buFontTx/>
              <a:buNone/>
            </a:pPr>
            <a:r>
              <a:rPr lang="tr-TR" sz="2000" b="1" dirty="0">
                <a:solidFill>
                  <a:schemeClr val="tx1"/>
                </a:solidFill>
                <a:latin typeface="Courier New" pitchFamily="49" charset="0"/>
              </a:rPr>
              <a:t>  Bolum Belli Değil    ……………	 		 50</a:t>
            </a:r>
          </a:p>
          <a:p>
            <a:pPr>
              <a:lnSpc>
                <a:spcPct val="105000"/>
              </a:lnSpc>
              <a:buFontTx/>
              <a:buNone/>
            </a:pPr>
            <a:r>
              <a:rPr lang="tr-TR" sz="2000" b="1" dirty="0">
                <a:solidFill>
                  <a:schemeClr val="tx1"/>
                </a:solidFill>
                <a:latin typeface="Courier New" pitchFamily="49" charset="0"/>
              </a:rPr>
              <a:t> 			          			       </a:t>
            </a:r>
            <a:r>
              <a:rPr lang="tr-TR" sz="2000" b="1" dirty="0" err="1">
                <a:solidFill>
                  <a:schemeClr val="tx1"/>
                </a:solidFill>
                <a:latin typeface="Courier New" pitchFamily="49" charset="0"/>
              </a:rPr>
              <a:t>Avg</a:t>
            </a:r>
            <a:r>
              <a:rPr lang="tr-TR" sz="2000" b="1" dirty="0">
                <a:solidFill>
                  <a:schemeClr val="tx1"/>
                </a:solidFill>
                <a:latin typeface="Courier New" pitchFamily="49" charset="0"/>
              </a:rPr>
              <a:t>=50</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5" name="Rectangle 3"/>
          <p:cNvSpPr>
            <a:spLocks noGrp="1" noChangeArrowheads="1"/>
          </p:cNvSpPr>
          <p:nvPr>
            <p:ph type="body" idx="1"/>
          </p:nvPr>
        </p:nvSpPr>
        <p:spPr>
          <a:xfrm>
            <a:off x="395536" y="116632"/>
            <a:ext cx="8136904" cy="6669360"/>
          </a:xfrm>
        </p:spPr>
        <p:txBody>
          <a:bodyPr>
            <a:noAutofit/>
          </a:bodyPr>
          <a:lstStyle/>
          <a:p>
            <a:pPr>
              <a:lnSpc>
                <a:spcPct val="105000"/>
              </a:lnSpc>
              <a:buFontTx/>
              <a:buNone/>
            </a:pPr>
            <a:r>
              <a:rPr lang="tr-TR" sz="2000" b="1" dirty="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    Örnek: </a:t>
            </a:r>
            <a:r>
              <a:rPr lang="tr-TR" sz="2000" dirty="0">
                <a:solidFill>
                  <a:schemeClr val="tx1"/>
                </a:solidFill>
                <a:latin typeface="Arial" pitchFamily="34" charset="0"/>
                <a:cs typeface="Arial" pitchFamily="34" charset="0"/>
              </a:rPr>
              <a:t>Çıktının aşağıdaki gibi olması için sorgu nasıl olur?</a:t>
            </a:r>
            <a:endParaRPr lang="tr-TR" sz="2000" u="sng" dirty="0">
              <a:solidFill>
                <a:schemeClr val="tx1"/>
              </a:solidFill>
              <a:latin typeface="Arial" pitchFamily="34" charset="0"/>
              <a:cs typeface="Arial" pitchFamily="34" charset="0"/>
            </a:endParaRPr>
          </a:p>
          <a:p>
            <a:pPr>
              <a:lnSpc>
                <a:spcPct val="105000"/>
              </a:lnSpc>
              <a:buFontTx/>
              <a:buNone/>
            </a:pPr>
            <a:r>
              <a:rPr lang="tr-TR" sz="2000" dirty="0">
                <a:solidFill>
                  <a:schemeClr val="tx1"/>
                </a:solidFill>
                <a:latin typeface="Arial" pitchFamily="34" charset="0"/>
                <a:cs typeface="Arial" pitchFamily="34" charset="0"/>
              </a:rPr>
              <a:t>     </a:t>
            </a:r>
            <a:r>
              <a:rPr lang="tr-TR" sz="2000" u="sng" dirty="0" err="1">
                <a:solidFill>
                  <a:schemeClr val="tx1"/>
                </a:solidFill>
                <a:latin typeface="Arial" pitchFamily="34" charset="0"/>
                <a:cs typeface="Arial" pitchFamily="34" charset="0"/>
              </a:rPr>
              <a:t>Ogrenci</a:t>
            </a:r>
            <a:r>
              <a:rPr lang="tr-TR" sz="2000" u="sng" dirty="0">
                <a:solidFill>
                  <a:schemeClr val="tx1"/>
                </a:solidFill>
                <a:latin typeface="Arial" pitchFamily="34" charset="0"/>
                <a:cs typeface="Arial" pitchFamily="34" charset="0"/>
              </a:rPr>
              <a:t>  </a:t>
            </a:r>
            <a:endParaRPr lang="tr-TR" sz="2000" dirty="0">
              <a:solidFill>
                <a:schemeClr val="tx1"/>
              </a:solidFill>
              <a:latin typeface="Arial" pitchFamily="34" charset="0"/>
              <a:cs typeface="Arial" pitchFamily="34" charset="0"/>
            </a:endParaRPr>
          </a:p>
          <a:p>
            <a:pPr>
              <a:lnSpc>
                <a:spcPct val="105000"/>
              </a:lnSpc>
              <a:buFontTx/>
              <a:buNone/>
            </a:pPr>
            <a:r>
              <a:rPr lang="tr-TR" sz="2000" dirty="0">
                <a:solidFill>
                  <a:schemeClr val="tx1"/>
                </a:solidFill>
                <a:latin typeface="Arial" pitchFamily="34" charset="0"/>
                <a:cs typeface="Arial" pitchFamily="34" charset="0"/>
              </a:rPr>
              <a:t>     no</a:t>
            </a:r>
          </a:p>
          <a:p>
            <a:pPr>
              <a:lnSpc>
                <a:spcPct val="105000"/>
              </a:lnSpc>
              <a:buFontTx/>
              <a:buNone/>
            </a:pPr>
            <a:r>
              <a:rPr lang="tr-TR" sz="2000" dirty="0">
                <a:solidFill>
                  <a:schemeClr val="tx1"/>
                </a:solidFill>
                <a:latin typeface="Arial" pitchFamily="34" charset="0"/>
                <a:cs typeface="Arial" pitchFamily="34" charset="0"/>
              </a:rPr>
              <a:t>     adi</a:t>
            </a:r>
          </a:p>
          <a:p>
            <a:pPr>
              <a:lnSpc>
                <a:spcPct val="105000"/>
              </a:lnSpc>
              <a:buFontTx/>
              <a:buNone/>
            </a:pPr>
            <a:r>
              <a:rPr lang="tr-TR" sz="2000" dirty="0">
                <a:solidFill>
                  <a:schemeClr val="tx1"/>
                </a:solidFill>
                <a:latin typeface="Arial" pitchFamily="34" charset="0"/>
                <a:cs typeface="Arial" pitchFamily="34" charset="0"/>
              </a:rPr>
              <a:t>     </a:t>
            </a:r>
            <a:r>
              <a:rPr lang="tr-TR" sz="2000" dirty="0" err="1">
                <a:solidFill>
                  <a:schemeClr val="tx1"/>
                </a:solidFill>
                <a:latin typeface="Arial" pitchFamily="34" charset="0"/>
                <a:cs typeface="Arial" pitchFamily="34" charset="0"/>
              </a:rPr>
              <a:t>ort</a:t>
            </a:r>
            <a:endParaRPr lang="tr-TR" sz="2000" dirty="0">
              <a:solidFill>
                <a:schemeClr val="tx1"/>
              </a:solidFill>
              <a:latin typeface="Arial" pitchFamily="34" charset="0"/>
              <a:cs typeface="Arial" pitchFamily="34" charset="0"/>
            </a:endParaRPr>
          </a:p>
          <a:p>
            <a:pPr>
              <a:lnSpc>
                <a:spcPct val="105000"/>
              </a:lnSpc>
              <a:buFontTx/>
              <a:buNone/>
            </a:pPr>
            <a:r>
              <a:rPr lang="tr-TR" sz="2000" b="1" dirty="0">
                <a:solidFill>
                  <a:schemeClr val="tx1"/>
                </a:solidFill>
                <a:latin typeface="Arial" pitchFamily="34" charset="0"/>
                <a:cs typeface="Arial" pitchFamily="34" charset="0"/>
              </a:rPr>
              <a:t>  no	adi	</a:t>
            </a:r>
            <a:r>
              <a:rPr lang="tr-TR" sz="2000" b="1" dirty="0" err="1">
                <a:solidFill>
                  <a:schemeClr val="tx1"/>
                </a:solidFill>
                <a:latin typeface="Arial" pitchFamily="34" charset="0"/>
                <a:cs typeface="Arial" pitchFamily="34" charset="0"/>
              </a:rPr>
              <a:t>ort</a:t>
            </a:r>
            <a:r>
              <a:rPr lang="tr-TR" sz="2000" b="1" dirty="0">
                <a:solidFill>
                  <a:schemeClr val="tx1"/>
                </a:solidFill>
                <a:latin typeface="Arial" pitchFamily="34" charset="0"/>
                <a:cs typeface="Arial" pitchFamily="34" charset="0"/>
              </a:rPr>
              <a:t>	durum</a:t>
            </a:r>
          </a:p>
          <a:p>
            <a:pPr>
              <a:lnSpc>
                <a:spcPct val="105000"/>
              </a:lnSpc>
              <a:buFontTx/>
              <a:buNone/>
            </a:pPr>
            <a:r>
              <a:rPr lang="tr-TR" sz="2000" b="1" dirty="0" smtClean="0">
                <a:solidFill>
                  <a:schemeClr val="tx1"/>
                </a:solidFill>
                <a:latin typeface="Arial" pitchFamily="34" charset="0"/>
                <a:cs typeface="Arial" pitchFamily="34" charset="0"/>
              </a:rPr>
              <a:t>  ---	---</a:t>
            </a:r>
            <a:r>
              <a:rPr lang="tr-TR" sz="2000" b="1" dirty="0">
                <a:solidFill>
                  <a:schemeClr val="tx1"/>
                </a:solidFill>
                <a:latin typeface="Arial" pitchFamily="34" charset="0"/>
                <a:cs typeface="Arial" pitchFamily="34" charset="0"/>
              </a:rPr>
              <a:t>	---	------</a:t>
            </a:r>
          </a:p>
          <a:p>
            <a:pPr>
              <a:lnSpc>
                <a:spcPct val="105000"/>
              </a:lnSpc>
              <a:buFontTx/>
              <a:buNone/>
            </a:pPr>
            <a:r>
              <a:rPr lang="tr-TR" sz="1800" b="1" dirty="0">
                <a:solidFill>
                  <a:schemeClr val="tx1"/>
                </a:solidFill>
                <a:latin typeface="Arial" pitchFamily="34" charset="0"/>
                <a:cs typeface="Arial" pitchFamily="34" charset="0"/>
              </a:rPr>
              <a:t>  1	</a:t>
            </a:r>
            <a:r>
              <a:rPr lang="tr-TR" sz="1800" b="1" dirty="0" smtClean="0">
                <a:solidFill>
                  <a:schemeClr val="tx1"/>
                </a:solidFill>
                <a:latin typeface="Arial" pitchFamily="34" charset="0"/>
                <a:cs typeface="Arial" pitchFamily="34" charset="0"/>
              </a:rPr>
              <a:t>	a</a:t>
            </a:r>
            <a:r>
              <a:rPr lang="tr-TR" sz="1800" b="1" dirty="0">
                <a:solidFill>
                  <a:schemeClr val="tx1"/>
                </a:solidFill>
                <a:latin typeface="Arial" pitchFamily="34" charset="0"/>
                <a:cs typeface="Arial" pitchFamily="34" charset="0"/>
              </a:rPr>
              <a:t>	 70	  B</a:t>
            </a:r>
          </a:p>
          <a:p>
            <a:pPr>
              <a:lnSpc>
                <a:spcPct val="105000"/>
              </a:lnSpc>
              <a:buFontTx/>
              <a:buNone/>
            </a:pPr>
            <a:r>
              <a:rPr lang="tr-TR" sz="1800" b="1" dirty="0">
                <a:solidFill>
                  <a:schemeClr val="tx1"/>
                </a:solidFill>
                <a:latin typeface="Arial" pitchFamily="34" charset="0"/>
                <a:cs typeface="Arial" pitchFamily="34" charset="0"/>
              </a:rPr>
              <a:t>  2	</a:t>
            </a:r>
            <a:r>
              <a:rPr lang="tr-TR" sz="1800" b="1" dirty="0" smtClean="0">
                <a:solidFill>
                  <a:schemeClr val="tx1"/>
                </a:solidFill>
                <a:latin typeface="Arial" pitchFamily="34" charset="0"/>
                <a:cs typeface="Arial" pitchFamily="34" charset="0"/>
              </a:rPr>
              <a:t>	b</a:t>
            </a:r>
            <a:r>
              <a:rPr lang="tr-TR" sz="1800" b="1" dirty="0">
                <a:solidFill>
                  <a:schemeClr val="tx1"/>
                </a:solidFill>
                <a:latin typeface="Arial" pitchFamily="34" charset="0"/>
                <a:cs typeface="Arial" pitchFamily="34" charset="0"/>
              </a:rPr>
              <a:t>	 89	  A</a:t>
            </a:r>
          </a:p>
          <a:p>
            <a:pPr>
              <a:lnSpc>
                <a:spcPct val="105000"/>
              </a:lnSpc>
              <a:buFontTx/>
              <a:buNone/>
            </a:pPr>
            <a:r>
              <a:rPr lang="tr-TR" sz="1800" b="1" dirty="0">
                <a:solidFill>
                  <a:schemeClr val="tx1"/>
                </a:solidFill>
                <a:latin typeface="Arial" pitchFamily="34" charset="0"/>
                <a:cs typeface="Arial" pitchFamily="34" charset="0"/>
              </a:rPr>
              <a:t>  3	</a:t>
            </a:r>
            <a:r>
              <a:rPr lang="tr-TR" sz="1800" b="1" dirty="0" smtClean="0">
                <a:solidFill>
                  <a:schemeClr val="tx1"/>
                </a:solidFill>
                <a:latin typeface="Arial" pitchFamily="34" charset="0"/>
                <a:cs typeface="Arial" pitchFamily="34" charset="0"/>
              </a:rPr>
              <a:t>	c</a:t>
            </a:r>
            <a:r>
              <a:rPr lang="tr-TR" sz="1800" b="1" dirty="0">
                <a:solidFill>
                  <a:schemeClr val="tx1"/>
                </a:solidFill>
                <a:latin typeface="Arial" pitchFamily="34" charset="0"/>
                <a:cs typeface="Arial" pitchFamily="34" charset="0"/>
              </a:rPr>
              <a:t>	 30	  Kaldı</a:t>
            </a:r>
          </a:p>
          <a:p>
            <a:pPr>
              <a:lnSpc>
                <a:spcPct val="105000"/>
              </a:lnSpc>
              <a:buFontTx/>
              <a:buNone/>
            </a:pPr>
            <a:r>
              <a:rPr lang="tr-TR" sz="1800" b="1" dirty="0">
                <a:solidFill>
                  <a:schemeClr val="tx1"/>
                </a:solidFill>
                <a:latin typeface="Arial" pitchFamily="34" charset="0"/>
                <a:cs typeface="Arial" pitchFamily="34" charset="0"/>
              </a:rPr>
              <a:t>  4	</a:t>
            </a:r>
            <a:r>
              <a:rPr lang="tr-TR" sz="1800" b="1" dirty="0" smtClean="0">
                <a:solidFill>
                  <a:schemeClr val="tx1"/>
                </a:solidFill>
                <a:latin typeface="Arial" pitchFamily="34" charset="0"/>
                <a:cs typeface="Arial" pitchFamily="34" charset="0"/>
              </a:rPr>
              <a:t>	d</a:t>
            </a:r>
            <a:r>
              <a:rPr lang="tr-TR" sz="1800" b="1" dirty="0">
                <a:solidFill>
                  <a:schemeClr val="tx1"/>
                </a:solidFill>
                <a:latin typeface="Arial" pitchFamily="34" charset="0"/>
                <a:cs typeface="Arial" pitchFamily="34" charset="0"/>
              </a:rPr>
              <a:t>	 55	  </a:t>
            </a:r>
            <a:r>
              <a:rPr lang="tr-TR" sz="1800" b="1" dirty="0" smtClean="0">
                <a:solidFill>
                  <a:schemeClr val="tx1"/>
                </a:solidFill>
                <a:latin typeface="Arial" pitchFamily="34" charset="0"/>
                <a:cs typeface="Arial" pitchFamily="34" charset="0"/>
              </a:rPr>
              <a:t>C</a:t>
            </a:r>
          </a:p>
          <a:p>
            <a:pPr>
              <a:lnSpc>
                <a:spcPct val="105000"/>
              </a:lnSpc>
              <a:buFontTx/>
              <a:buNone/>
            </a:pPr>
            <a:endParaRPr lang="tr-TR" sz="800" b="1" dirty="0">
              <a:solidFill>
                <a:schemeClr val="tx1"/>
              </a:solidFill>
              <a:latin typeface="Arial" pitchFamily="34" charset="0"/>
              <a:cs typeface="Arial" pitchFamily="34" charset="0"/>
            </a:endParaRPr>
          </a:p>
          <a:p>
            <a:pPr>
              <a:lnSpc>
                <a:spcPct val="105000"/>
              </a:lnSpc>
              <a:buFontTx/>
              <a:buNone/>
            </a:pPr>
            <a:r>
              <a:rPr lang="tr-TR" sz="2000" b="1" dirty="0" smtClean="0">
                <a:solidFill>
                  <a:schemeClr val="accent2"/>
                </a:solidFill>
                <a:latin typeface="Arial" pitchFamily="34" charset="0"/>
                <a:cs typeface="Arial" pitchFamily="34" charset="0"/>
              </a:rPr>
              <a:t>   </a:t>
            </a:r>
            <a:r>
              <a:rPr lang="tr-TR" sz="1800" b="1" dirty="0">
                <a:solidFill>
                  <a:srgbClr val="0000FF"/>
                </a:solidFill>
                <a:latin typeface="Arial" pitchFamily="34" charset="0"/>
                <a:ea typeface="Calibri" pitchFamily="34" charset="0"/>
                <a:cs typeface="Arial" pitchFamily="34" charset="0"/>
              </a:rPr>
              <a:t>SELECT</a:t>
            </a:r>
            <a:r>
              <a:rPr lang="tr-TR" sz="1800" b="1" dirty="0">
                <a:solidFill>
                  <a:schemeClr val="tx1"/>
                </a:solidFill>
                <a:latin typeface="Arial" pitchFamily="34" charset="0"/>
                <a:cs typeface="Arial" pitchFamily="34" charset="0"/>
              </a:rPr>
              <a:t> no, adi, </a:t>
            </a:r>
            <a:r>
              <a:rPr lang="tr-TR" sz="1800" b="1" dirty="0" err="1">
                <a:solidFill>
                  <a:schemeClr val="tx1"/>
                </a:solidFill>
                <a:latin typeface="Arial" pitchFamily="34" charset="0"/>
                <a:cs typeface="Arial" pitchFamily="34" charset="0"/>
              </a:rPr>
              <a:t>soyadi</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ort</a:t>
            </a:r>
            <a:r>
              <a:rPr lang="tr-TR" sz="1800" b="1" dirty="0">
                <a:solidFill>
                  <a:schemeClr val="tx1"/>
                </a:solidFill>
                <a:latin typeface="Arial" pitchFamily="34" charset="0"/>
                <a:cs typeface="Arial" pitchFamily="34" charset="0"/>
              </a:rPr>
              <a:t>, durum=</a:t>
            </a:r>
            <a:r>
              <a:rPr lang="tr-TR" sz="1800" b="1" dirty="0">
                <a:solidFill>
                  <a:srgbClr val="0000FF"/>
                </a:solidFill>
                <a:latin typeface="Arial" pitchFamily="34" charset="0"/>
                <a:ea typeface="Calibri" pitchFamily="34" charset="0"/>
                <a:cs typeface="Arial" pitchFamily="34" charset="0"/>
              </a:rPr>
              <a:t>CASE</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rgbClr val="0000FF"/>
                </a:solidFill>
                <a:latin typeface="Arial" pitchFamily="34" charset="0"/>
                <a:ea typeface="Calibri" pitchFamily="34" charset="0"/>
                <a:cs typeface="Arial" pitchFamily="34" charset="0"/>
              </a:rPr>
              <a:t> WHEN </a:t>
            </a:r>
            <a:r>
              <a:rPr lang="tr-TR" sz="1800" b="1" dirty="0" err="1">
                <a:solidFill>
                  <a:schemeClr val="tx1"/>
                </a:solidFill>
                <a:latin typeface="Arial" pitchFamily="34" charset="0"/>
                <a:cs typeface="Arial" pitchFamily="34" charset="0"/>
              </a:rPr>
              <a:t>ort</a:t>
            </a:r>
            <a:r>
              <a:rPr lang="tr-TR" sz="1800" b="1" dirty="0">
                <a:solidFill>
                  <a:schemeClr val="tx1"/>
                </a:solidFill>
                <a:latin typeface="Arial" pitchFamily="34" charset="0"/>
                <a:cs typeface="Arial" pitchFamily="34" charset="0"/>
              </a:rPr>
              <a:t>&lt;50 </a:t>
            </a:r>
            <a:r>
              <a:rPr lang="tr-TR" sz="1800" b="1" dirty="0">
                <a:solidFill>
                  <a:srgbClr val="0000FF"/>
                </a:solidFill>
                <a:latin typeface="Arial" pitchFamily="34" charset="0"/>
                <a:ea typeface="Calibri" pitchFamily="34" charset="0"/>
                <a:cs typeface="Arial" pitchFamily="34" charset="0"/>
              </a:rPr>
              <a:t>THEN</a:t>
            </a:r>
            <a:r>
              <a:rPr lang="tr-TR" sz="1800" b="1" dirty="0">
                <a:solidFill>
                  <a:schemeClr val="tx1"/>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Kaldi</a:t>
            </a:r>
            <a:r>
              <a:rPr lang="tr-TR" sz="1800" b="1" dirty="0">
                <a:solidFill>
                  <a:schemeClr val="tx1"/>
                </a:solidFill>
                <a:latin typeface="Arial" pitchFamily="34" charset="0"/>
                <a:cs typeface="Arial" pitchFamily="34" charset="0"/>
              </a:rPr>
              <a:t>'</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rgbClr val="0000FF"/>
                </a:solidFill>
                <a:latin typeface="Arial" pitchFamily="34" charset="0"/>
                <a:ea typeface="Calibri" pitchFamily="34" charset="0"/>
                <a:cs typeface="Arial" pitchFamily="34" charset="0"/>
              </a:rPr>
              <a:t> WHEN </a:t>
            </a:r>
            <a:r>
              <a:rPr lang="tr-TR" sz="1800" b="1" dirty="0" err="1">
                <a:solidFill>
                  <a:schemeClr val="tx1"/>
                </a:solidFill>
                <a:latin typeface="Arial" pitchFamily="34" charset="0"/>
                <a:cs typeface="Arial" pitchFamily="34" charset="0"/>
              </a:rPr>
              <a:t>ort</a:t>
            </a:r>
            <a:r>
              <a:rPr lang="tr-TR" sz="1800" b="1" dirty="0">
                <a:solidFill>
                  <a:schemeClr val="tx1"/>
                </a:solidFill>
                <a:latin typeface="Arial" pitchFamily="34" charset="0"/>
                <a:cs typeface="Arial" pitchFamily="34" charset="0"/>
              </a:rPr>
              <a:t>&gt;84 </a:t>
            </a:r>
            <a:r>
              <a:rPr lang="tr-TR" sz="1800" b="1" dirty="0">
                <a:solidFill>
                  <a:srgbClr val="0000FF"/>
                </a:solidFill>
                <a:latin typeface="Arial" pitchFamily="34" charset="0"/>
                <a:ea typeface="Calibri" pitchFamily="34" charset="0"/>
                <a:cs typeface="Arial" pitchFamily="34" charset="0"/>
              </a:rPr>
              <a:t>THEN</a:t>
            </a:r>
            <a:r>
              <a:rPr lang="tr-TR" sz="1800" b="1" dirty="0">
                <a:solidFill>
                  <a:schemeClr val="tx1"/>
                </a:solidFill>
                <a:latin typeface="Arial" pitchFamily="34" charset="0"/>
                <a:cs typeface="Arial" pitchFamily="34" charset="0"/>
              </a:rPr>
              <a:t> 'A'</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rgbClr val="0000FF"/>
                </a:solidFill>
                <a:latin typeface="Arial" pitchFamily="34" charset="0"/>
                <a:ea typeface="Calibri" pitchFamily="34" charset="0"/>
                <a:cs typeface="Arial" pitchFamily="34" charset="0"/>
              </a:rPr>
              <a:t> WHEN </a:t>
            </a:r>
            <a:r>
              <a:rPr lang="tr-TR" sz="1800" b="1" dirty="0" err="1">
                <a:solidFill>
                  <a:schemeClr val="tx1"/>
                </a:solidFill>
                <a:latin typeface="Arial" pitchFamily="34" charset="0"/>
                <a:cs typeface="Arial" pitchFamily="34" charset="0"/>
              </a:rPr>
              <a:t>ort</a:t>
            </a:r>
            <a:r>
              <a:rPr lang="tr-TR" sz="1800" b="1" dirty="0">
                <a:solidFill>
                  <a:schemeClr val="tx1"/>
                </a:solidFill>
                <a:latin typeface="Arial" pitchFamily="34" charset="0"/>
                <a:cs typeface="Arial" pitchFamily="34" charset="0"/>
              </a:rPr>
              <a:t>&gt;49 </a:t>
            </a:r>
            <a:r>
              <a:rPr lang="tr-TR" sz="1800" b="1" dirty="0" err="1">
                <a:solidFill>
                  <a:srgbClr val="FF0000"/>
                </a:solidFill>
                <a:latin typeface="Arial" pitchFamily="34" charset="0"/>
                <a:cs typeface="Arial" pitchFamily="34" charset="0"/>
              </a:rPr>
              <a:t>and</a:t>
            </a:r>
            <a:r>
              <a:rPr lang="tr-TR" sz="1800" b="1" dirty="0">
                <a:solidFill>
                  <a:srgbClr val="FF0000"/>
                </a:solidFill>
                <a:latin typeface="Arial" pitchFamily="34" charset="0"/>
                <a:cs typeface="Arial" pitchFamily="34" charset="0"/>
              </a:rPr>
              <a:t> </a:t>
            </a:r>
            <a:r>
              <a:rPr lang="tr-TR" sz="1800" b="1" dirty="0" err="1">
                <a:solidFill>
                  <a:schemeClr val="tx1"/>
                </a:solidFill>
                <a:latin typeface="Arial" pitchFamily="34" charset="0"/>
                <a:cs typeface="Arial" pitchFamily="34" charset="0"/>
              </a:rPr>
              <a:t>ort</a:t>
            </a:r>
            <a:r>
              <a:rPr lang="tr-TR" sz="1800" b="1" dirty="0">
                <a:solidFill>
                  <a:schemeClr val="tx1"/>
                </a:solidFill>
                <a:latin typeface="Arial" pitchFamily="34" charset="0"/>
                <a:cs typeface="Arial" pitchFamily="34" charset="0"/>
              </a:rPr>
              <a:t>&lt;65 </a:t>
            </a:r>
            <a:r>
              <a:rPr lang="tr-TR" sz="1800" b="1" dirty="0">
                <a:solidFill>
                  <a:srgbClr val="0000FF"/>
                </a:solidFill>
                <a:latin typeface="Arial" pitchFamily="34" charset="0"/>
                <a:ea typeface="Calibri" pitchFamily="34" charset="0"/>
                <a:cs typeface="Arial" pitchFamily="34" charset="0"/>
              </a:rPr>
              <a:t>THEN</a:t>
            </a:r>
            <a:r>
              <a:rPr lang="tr-TR" sz="1800" b="1" dirty="0">
                <a:solidFill>
                  <a:schemeClr val="tx1"/>
                </a:solidFill>
                <a:latin typeface="Arial" pitchFamily="34" charset="0"/>
                <a:cs typeface="Arial" pitchFamily="34" charset="0"/>
              </a:rPr>
              <a:t> </a:t>
            </a:r>
            <a:r>
              <a:rPr lang="tr-TR" sz="1800" b="1" dirty="0">
                <a:solidFill>
                  <a:srgbClr val="FF0000"/>
                </a:solidFill>
                <a:latin typeface="Arial" pitchFamily="34" charset="0"/>
                <a:cs typeface="Arial" pitchFamily="34" charset="0"/>
              </a:rPr>
              <a:t>'C'</a:t>
            </a:r>
          </a:p>
          <a:p>
            <a:pPr>
              <a:lnSpc>
                <a:spcPct val="105000"/>
              </a:lnSpc>
              <a:buFontTx/>
              <a:buNone/>
            </a:pPr>
            <a:r>
              <a:rPr lang="tr-TR" sz="1800" b="1" dirty="0">
                <a:solidFill>
                  <a:schemeClr val="tx1"/>
                </a:solidFill>
                <a:latin typeface="Arial" pitchFamily="34" charset="0"/>
                <a:cs typeface="Arial" pitchFamily="34" charset="0"/>
              </a:rPr>
              <a:t>  </a:t>
            </a:r>
            <a:r>
              <a:rPr lang="tr-TR" sz="1800" b="1" dirty="0">
                <a:solidFill>
                  <a:srgbClr val="0000FF"/>
                </a:solidFill>
                <a:latin typeface="Arial" pitchFamily="34" charset="0"/>
                <a:ea typeface="Calibri" pitchFamily="34" charset="0"/>
                <a:cs typeface="Arial" pitchFamily="34" charset="0"/>
              </a:rPr>
              <a:t> ELSE </a:t>
            </a:r>
            <a:r>
              <a:rPr lang="tr-TR" sz="1800" b="1" dirty="0">
                <a:solidFill>
                  <a:srgbClr val="FF0000"/>
                </a:solidFill>
                <a:latin typeface="Arial" pitchFamily="34" charset="0"/>
                <a:cs typeface="Arial" pitchFamily="34" charset="0"/>
              </a:rPr>
              <a:t>'B'</a:t>
            </a:r>
          </a:p>
          <a:p>
            <a:pPr>
              <a:lnSpc>
                <a:spcPct val="105000"/>
              </a:lnSpc>
              <a:buFontTx/>
              <a:buNone/>
            </a:pPr>
            <a:r>
              <a:rPr lang="tr-TR" sz="1800" b="1" dirty="0">
                <a:solidFill>
                  <a:srgbClr val="0000FF"/>
                </a:solidFill>
                <a:latin typeface="Arial" pitchFamily="34" charset="0"/>
                <a:ea typeface="Calibri" pitchFamily="34" charset="0"/>
                <a:cs typeface="Arial" pitchFamily="34" charset="0"/>
              </a:rPr>
              <a:t>   END FROM </a:t>
            </a:r>
            <a:r>
              <a:rPr lang="tr-TR" sz="1800" b="1" dirty="0" err="1">
                <a:solidFill>
                  <a:schemeClr val="tx1"/>
                </a:solidFill>
                <a:latin typeface="Arial" pitchFamily="34" charset="0"/>
                <a:cs typeface="Arial" pitchFamily="34" charset="0"/>
              </a:rPr>
              <a:t>ogrenci</a:t>
            </a:r>
            <a:endParaRPr lang="tr-TR" sz="1800" b="1" dirty="0">
              <a:solidFill>
                <a:schemeClr val="tx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Rectangle 3"/>
          <p:cNvSpPr>
            <a:spLocks noGrp="1" noChangeArrowheads="1"/>
          </p:cNvSpPr>
          <p:nvPr>
            <p:ph type="body" idx="1"/>
          </p:nvPr>
        </p:nvSpPr>
        <p:spPr>
          <a:xfrm>
            <a:off x="683568" y="332656"/>
            <a:ext cx="8077200" cy="5040312"/>
          </a:xfrm>
        </p:spPr>
        <p:txBody>
          <a:bodyPr>
            <a:noAutofit/>
          </a:bodyPr>
          <a:lstStyle/>
          <a:p>
            <a:pPr>
              <a:lnSpc>
                <a:spcPct val="105000"/>
              </a:lnSpc>
              <a:buFontTx/>
              <a:buNone/>
            </a:pPr>
            <a:r>
              <a:rPr lang="tr-TR" sz="2400" b="1" dirty="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    Örnek: </a:t>
            </a:r>
            <a:endParaRPr lang="tr-TR" sz="2400" u="sng" dirty="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endParaRPr>
          </a:p>
          <a:p>
            <a:pPr>
              <a:lnSpc>
                <a:spcPct val="105000"/>
              </a:lnSpc>
              <a:buFontTx/>
              <a:buNone/>
            </a:pPr>
            <a:r>
              <a:rPr lang="tr-TR" sz="2400" b="1" dirty="0">
                <a:solidFill>
                  <a:schemeClr val="tx1"/>
                </a:solidFill>
                <a:latin typeface="Arial" pitchFamily="34" charset="0"/>
                <a:cs typeface="Arial" pitchFamily="34" charset="0"/>
              </a:rPr>
              <a:t>    </a:t>
            </a:r>
            <a:r>
              <a:rPr lang="tr-TR" sz="2400" b="1" u="sng" dirty="0">
                <a:solidFill>
                  <a:schemeClr val="tx1"/>
                </a:solidFill>
                <a:latin typeface="Arial" pitchFamily="34" charset="0"/>
                <a:cs typeface="Arial" pitchFamily="34" charset="0"/>
              </a:rPr>
              <a:t>no      cinsiyet      </a:t>
            </a:r>
            <a:r>
              <a:rPr lang="tr-TR" sz="2400" b="1" u="sng" dirty="0" err="1">
                <a:solidFill>
                  <a:schemeClr val="tx1"/>
                </a:solidFill>
                <a:latin typeface="Arial" pitchFamily="34" charset="0"/>
                <a:cs typeface="Arial" pitchFamily="34" charset="0"/>
              </a:rPr>
              <a:t>ort</a:t>
            </a:r>
            <a:endParaRPr lang="tr-TR" sz="2400" b="1" dirty="0">
              <a:solidFill>
                <a:schemeClr val="tx1"/>
              </a:solidFill>
              <a:latin typeface="Arial" pitchFamily="34" charset="0"/>
              <a:cs typeface="Arial" pitchFamily="34" charset="0"/>
            </a:endParaRPr>
          </a:p>
          <a:p>
            <a:pPr>
              <a:lnSpc>
                <a:spcPct val="105000"/>
              </a:lnSpc>
              <a:buFontTx/>
              <a:buNone/>
            </a:pPr>
            <a:r>
              <a:rPr lang="tr-TR" sz="2400" b="1" dirty="0">
                <a:solidFill>
                  <a:schemeClr val="tx1"/>
                </a:solidFill>
                <a:latin typeface="Arial" pitchFamily="34" charset="0"/>
                <a:cs typeface="Arial" pitchFamily="34" charset="0"/>
              </a:rPr>
              <a:t>     1	   </a:t>
            </a:r>
            <a:r>
              <a:rPr lang="tr-TR" sz="2400" b="1" dirty="0" smtClean="0">
                <a:solidFill>
                  <a:schemeClr val="tx1"/>
                </a:solidFill>
                <a:latin typeface="Arial" pitchFamily="34" charset="0"/>
                <a:cs typeface="Arial" pitchFamily="34" charset="0"/>
              </a:rPr>
              <a:t>    </a:t>
            </a:r>
            <a:r>
              <a:rPr lang="tr-TR" sz="2400" b="1" dirty="0">
                <a:solidFill>
                  <a:schemeClr val="tx1"/>
                </a:solidFill>
                <a:latin typeface="Arial" pitchFamily="34" charset="0"/>
                <a:cs typeface="Arial" pitchFamily="34" charset="0"/>
              </a:rPr>
              <a:t>1	       </a:t>
            </a:r>
            <a:r>
              <a:rPr lang="tr-TR" sz="2400" b="1" dirty="0" smtClean="0">
                <a:latin typeface="Arial" pitchFamily="34" charset="0"/>
                <a:cs typeface="Arial" pitchFamily="34" charset="0"/>
              </a:rPr>
              <a:t>	</a:t>
            </a:r>
            <a:r>
              <a:rPr lang="tr-TR" sz="2400" b="1" dirty="0" smtClean="0">
                <a:solidFill>
                  <a:schemeClr val="tx1"/>
                </a:solidFill>
                <a:latin typeface="Arial" pitchFamily="34" charset="0"/>
                <a:cs typeface="Arial" pitchFamily="34" charset="0"/>
              </a:rPr>
              <a:t>  </a:t>
            </a:r>
            <a:r>
              <a:rPr lang="tr-TR" sz="2400" b="1" dirty="0">
                <a:solidFill>
                  <a:schemeClr val="tx1"/>
                </a:solidFill>
                <a:latin typeface="Arial" pitchFamily="34" charset="0"/>
                <a:cs typeface="Arial" pitchFamily="34" charset="0"/>
              </a:rPr>
              <a:t>40</a:t>
            </a:r>
          </a:p>
          <a:p>
            <a:pPr>
              <a:lnSpc>
                <a:spcPct val="105000"/>
              </a:lnSpc>
              <a:buFontTx/>
              <a:buNone/>
            </a:pPr>
            <a:r>
              <a:rPr lang="tr-TR" sz="2400" b="1" dirty="0">
                <a:solidFill>
                  <a:schemeClr val="tx1"/>
                </a:solidFill>
                <a:latin typeface="Arial" pitchFamily="34" charset="0"/>
                <a:cs typeface="Arial" pitchFamily="34" charset="0"/>
              </a:rPr>
              <a:t>     2	    </a:t>
            </a:r>
            <a:r>
              <a:rPr lang="tr-TR" sz="2400" b="1" dirty="0" smtClean="0">
                <a:solidFill>
                  <a:schemeClr val="tx1"/>
                </a:solidFill>
                <a:latin typeface="Arial" pitchFamily="34" charset="0"/>
                <a:cs typeface="Arial" pitchFamily="34" charset="0"/>
              </a:rPr>
              <a:t>   0</a:t>
            </a:r>
            <a:r>
              <a:rPr lang="tr-TR" sz="2400" b="1" dirty="0">
                <a:solidFill>
                  <a:schemeClr val="tx1"/>
                </a:solidFill>
                <a:latin typeface="Arial" pitchFamily="34" charset="0"/>
                <a:cs typeface="Arial" pitchFamily="34" charset="0"/>
              </a:rPr>
              <a:t>	         </a:t>
            </a:r>
            <a:r>
              <a:rPr lang="tr-TR" sz="2400" b="1" dirty="0" smtClean="0">
                <a:solidFill>
                  <a:schemeClr val="tx1"/>
                </a:solidFill>
                <a:latin typeface="Arial" pitchFamily="34" charset="0"/>
                <a:cs typeface="Arial" pitchFamily="34" charset="0"/>
              </a:rPr>
              <a:t>	  50</a:t>
            </a:r>
            <a:endParaRPr lang="tr-TR" sz="2400" b="1" dirty="0">
              <a:solidFill>
                <a:schemeClr val="tx1"/>
              </a:solidFill>
              <a:latin typeface="Arial" pitchFamily="34" charset="0"/>
              <a:cs typeface="Arial" pitchFamily="34" charset="0"/>
            </a:endParaRPr>
          </a:p>
          <a:p>
            <a:pPr>
              <a:lnSpc>
                <a:spcPct val="105000"/>
              </a:lnSpc>
              <a:buFontTx/>
              <a:buNone/>
            </a:pPr>
            <a:r>
              <a:rPr lang="tr-TR" sz="2400" b="1" dirty="0">
                <a:solidFill>
                  <a:schemeClr val="tx1"/>
                </a:solidFill>
                <a:latin typeface="Arial" pitchFamily="34" charset="0"/>
                <a:cs typeface="Arial" pitchFamily="34" charset="0"/>
              </a:rPr>
              <a:t>     3	    </a:t>
            </a:r>
            <a:r>
              <a:rPr lang="tr-TR" sz="2400" b="1" dirty="0" smtClean="0">
                <a:solidFill>
                  <a:schemeClr val="tx1"/>
                </a:solidFill>
                <a:latin typeface="Arial" pitchFamily="34" charset="0"/>
                <a:cs typeface="Arial" pitchFamily="34" charset="0"/>
              </a:rPr>
              <a:t>   0</a:t>
            </a:r>
            <a:r>
              <a:rPr lang="tr-TR" sz="2400" b="1" dirty="0">
                <a:solidFill>
                  <a:schemeClr val="tx1"/>
                </a:solidFill>
                <a:latin typeface="Arial" pitchFamily="34" charset="0"/>
                <a:cs typeface="Arial" pitchFamily="34" charset="0"/>
              </a:rPr>
              <a:t>	         </a:t>
            </a:r>
            <a:r>
              <a:rPr lang="tr-TR" sz="2400" b="1" dirty="0" smtClean="0">
                <a:solidFill>
                  <a:schemeClr val="tx1"/>
                </a:solidFill>
                <a:latin typeface="Arial" pitchFamily="34" charset="0"/>
                <a:cs typeface="Arial" pitchFamily="34" charset="0"/>
              </a:rPr>
              <a:t>	  60</a:t>
            </a:r>
            <a:endParaRPr lang="tr-TR" sz="2400" b="1" dirty="0">
              <a:solidFill>
                <a:schemeClr val="tx1"/>
              </a:solidFill>
              <a:latin typeface="Arial" pitchFamily="34" charset="0"/>
              <a:cs typeface="Arial" pitchFamily="34" charset="0"/>
            </a:endParaRPr>
          </a:p>
          <a:p>
            <a:pPr>
              <a:lnSpc>
                <a:spcPct val="105000"/>
              </a:lnSpc>
              <a:buFontTx/>
              <a:buNone/>
            </a:pPr>
            <a:r>
              <a:rPr lang="tr-TR" sz="2400" dirty="0">
                <a:solidFill>
                  <a:schemeClr val="tx1"/>
                </a:solidFill>
                <a:latin typeface="Arial" pitchFamily="34" charset="0"/>
                <a:cs typeface="Arial" pitchFamily="34" charset="0"/>
              </a:rPr>
              <a:t>    Yukarıdaki tabloda cinsiyet kısmına erkek ve bayan yazdırmak için aşağıdaki sorguyu yaparız.</a:t>
            </a:r>
          </a:p>
          <a:p>
            <a:pPr>
              <a:lnSpc>
                <a:spcPct val="105000"/>
              </a:lnSpc>
            </a:pPr>
            <a:endParaRPr lang="tr-TR" sz="2400" dirty="0">
              <a:solidFill>
                <a:schemeClr val="tx1"/>
              </a:solidFill>
              <a:latin typeface="Arial" pitchFamily="34" charset="0"/>
              <a:cs typeface="Arial" pitchFamily="34" charset="0"/>
            </a:endParaRPr>
          </a:p>
          <a:p>
            <a:pPr>
              <a:lnSpc>
                <a:spcPct val="105000"/>
              </a:lnSpc>
              <a:buFontTx/>
              <a:buNone/>
            </a:pPr>
            <a:r>
              <a:rPr lang="tr-TR" sz="2400" dirty="0">
                <a:solidFill>
                  <a:schemeClr val="tx1"/>
                </a:solidFill>
                <a:latin typeface="Arial" pitchFamily="34" charset="0"/>
                <a:cs typeface="Arial" pitchFamily="34" charset="0"/>
              </a:rPr>
              <a:t>      </a:t>
            </a:r>
            <a:r>
              <a:rPr lang="tr-TR" sz="2400" b="1" dirty="0" smtClean="0">
                <a:solidFill>
                  <a:srgbClr val="0000FF"/>
                </a:solidFill>
                <a:latin typeface="Arial" pitchFamily="34" charset="0"/>
                <a:ea typeface="Calibri" pitchFamily="34" charset="0"/>
                <a:cs typeface="Arial" pitchFamily="34" charset="0"/>
              </a:rPr>
              <a:t>SELECT</a:t>
            </a:r>
            <a:r>
              <a:rPr lang="tr-TR" sz="2400" b="1" dirty="0" smtClean="0">
                <a:solidFill>
                  <a:schemeClr val="accent2"/>
                </a:solidFill>
                <a:latin typeface="Arial" pitchFamily="34" charset="0"/>
                <a:cs typeface="Arial" pitchFamily="34" charset="0"/>
              </a:rPr>
              <a:t> </a:t>
            </a:r>
            <a:r>
              <a:rPr lang="tr-TR" sz="2400" b="1" dirty="0">
                <a:solidFill>
                  <a:schemeClr val="tx1"/>
                </a:solidFill>
                <a:latin typeface="Arial" pitchFamily="34" charset="0"/>
                <a:cs typeface="Arial" pitchFamily="34" charset="0"/>
              </a:rPr>
              <a:t>no, cinsiyet=</a:t>
            </a:r>
            <a:r>
              <a:rPr lang="tr-TR" sz="2400" b="1" dirty="0">
                <a:solidFill>
                  <a:srgbClr val="0000FF"/>
                </a:solidFill>
                <a:latin typeface="Arial" pitchFamily="34" charset="0"/>
                <a:ea typeface="Calibri" pitchFamily="34" charset="0"/>
                <a:cs typeface="Arial" pitchFamily="34" charset="0"/>
              </a:rPr>
              <a:t>CASE</a:t>
            </a:r>
            <a:r>
              <a:rPr lang="tr-TR" sz="2400" b="1" dirty="0">
                <a:solidFill>
                  <a:schemeClr val="accent2"/>
                </a:solidFill>
                <a:latin typeface="Arial" pitchFamily="34" charset="0"/>
                <a:cs typeface="Arial" pitchFamily="34" charset="0"/>
              </a:rPr>
              <a:t> </a:t>
            </a:r>
            <a:r>
              <a:rPr lang="tr-TR" sz="2400" b="1" dirty="0">
                <a:solidFill>
                  <a:schemeClr val="tx1"/>
                </a:solidFill>
                <a:latin typeface="Arial" pitchFamily="34" charset="0"/>
                <a:cs typeface="Arial" pitchFamily="34" charset="0"/>
              </a:rPr>
              <a:t>cinsiyet</a:t>
            </a:r>
          </a:p>
          <a:p>
            <a:pPr>
              <a:lnSpc>
                <a:spcPct val="105000"/>
              </a:lnSpc>
              <a:buFontTx/>
              <a:buNone/>
            </a:pPr>
            <a:r>
              <a:rPr lang="tr-TR" sz="2400" b="1" dirty="0">
                <a:solidFill>
                  <a:schemeClr val="tx1"/>
                </a:solidFill>
                <a:latin typeface="Arial" pitchFamily="34" charset="0"/>
                <a:cs typeface="Arial" pitchFamily="34" charset="0"/>
              </a:rPr>
              <a:t>      </a:t>
            </a:r>
            <a:r>
              <a:rPr lang="tr-TR" sz="2400" b="1" dirty="0" smtClean="0">
                <a:solidFill>
                  <a:srgbClr val="0000FF"/>
                </a:solidFill>
                <a:latin typeface="Arial" pitchFamily="34" charset="0"/>
                <a:ea typeface="Calibri" pitchFamily="34" charset="0"/>
                <a:cs typeface="Arial" pitchFamily="34" charset="0"/>
              </a:rPr>
              <a:t>WHEN</a:t>
            </a:r>
            <a:r>
              <a:rPr lang="tr-TR" sz="2400" b="1" dirty="0" smtClean="0">
                <a:solidFill>
                  <a:schemeClr val="tx1"/>
                </a:solidFill>
                <a:latin typeface="Arial" pitchFamily="34" charset="0"/>
                <a:cs typeface="Arial" pitchFamily="34" charset="0"/>
              </a:rPr>
              <a:t> </a:t>
            </a:r>
            <a:r>
              <a:rPr lang="tr-TR" sz="2400" b="1" dirty="0">
                <a:solidFill>
                  <a:schemeClr val="tx1"/>
                </a:solidFill>
                <a:latin typeface="Arial" pitchFamily="34" charset="0"/>
                <a:cs typeface="Arial" pitchFamily="34" charset="0"/>
              </a:rPr>
              <a:t>1 </a:t>
            </a:r>
            <a:r>
              <a:rPr lang="tr-TR" sz="2400" b="1" dirty="0">
                <a:solidFill>
                  <a:srgbClr val="0000FF"/>
                </a:solidFill>
                <a:latin typeface="Arial" pitchFamily="34" charset="0"/>
                <a:ea typeface="Calibri" pitchFamily="34" charset="0"/>
                <a:cs typeface="Arial" pitchFamily="34" charset="0"/>
              </a:rPr>
              <a:t>THEN</a:t>
            </a:r>
            <a:r>
              <a:rPr lang="tr-TR" sz="2400" b="1" dirty="0">
                <a:solidFill>
                  <a:schemeClr val="tx1"/>
                </a:solidFill>
                <a:latin typeface="Arial" pitchFamily="34" charset="0"/>
                <a:cs typeface="Arial" pitchFamily="34" charset="0"/>
              </a:rPr>
              <a:t> </a:t>
            </a:r>
            <a:r>
              <a:rPr lang="tr-TR" sz="2400" b="1" dirty="0">
                <a:solidFill>
                  <a:srgbClr val="FF0000"/>
                </a:solidFill>
                <a:latin typeface="Arial" pitchFamily="34" charset="0"/>
                <a:cs typeface="Arial" pitchFamily="34" charset="0"/>
              </a:rPr>
              <a:t>'Erkek'</a:t>
            </a:r>
          </a:p>
          <a:p>
            <a:pPr>
              <a:lnSpc>
                <a:spcPct val="105000"/>
              </a:lnSpc>
              <a:buFontTx/>
              <a:buNone/>
            </a:pPr>
            <a:r>
              <a:rPr lang="tr-TR" sz="2400" b="1" dirty="0">
                <a:solidFill>
                  <a:schemeClr val="tx1"/>
                </a:solidFill>
                <a:latin typeface="Arial" pitchFamily="34" charset="0"/>
                <a:cs typeface="Arial" pitchFamily="34" charset="0"/>
              </a:rPr>
              <a:t>      </a:t>
            </a:r>
            <a:r>
              <a:rPr lang="tr-TR" sz="2400" b="1" dirty="0" smtClean="0">
                <a:solidFill>
                  <a:srgbClr val="0000FF"/>
                </a:solidFill>
                <a:latin typeface="Arial" pitchFamily="34" charset="0"/>
                <a:ea typeface="Calibri" pitchFamily="34" charset="0"/>
                <a:cs typeface="Arial" pitchFamily="34" charset="0"/>
              </a:rPr>
              <a:t>WHEN</a:t>
            </a:r>
            <a:r>
              <a:rPr lang="tr-TR" sz="2400" b="1" dirty="0" smtClean="0">
                <a:solidFill>
                  <a:schemeClr val="tx1"/>
                </a:solidFill>
                <a:latin typeface="Arial" pitchFamily="34" charset="0"/>
                <a:cs typeface="Arial" pitchFamily="34" charset="0"/>
              </a:rPr>
              <a:t> </a:t>
            </a:r>
            <a:r>
              <a:rPr lang="tr-TR" sz="2400" b="1" dirty="0">
                <a:solidFill>
                  <a:schemeClr val="tx1"/>
                </a:solidFill>
                <a:latin typeface="Arial" pitchFamily="34" charset="0"/>
                <a:cs typeface="Arial" pitchFamily="34" charset="0"/>
              </a:rPr>
              <a:t>0 </a:t>
            </a:r>
            <a:r>
              <a:rPr lang="tr-TR" sz="2400" b="1" dirty="0">
                <a:solidFill>
                  <a:srgbClr val="0000FF"/>
                </a:solidFill>
                <a:latin typeface="Arial" pitchFamily="34" charset="0"/>
                <a:ea typeface="Calibri" pitchFamily="34" charset="0"/>
                <a:cs typeface="Arial" pitchFamily="34" charset="0"/>
              </a:rPr>
              <a:t>THEN</a:t>
            </a:r>
            <a:r>
              <a:rPr lang="tr-TR" sz="2400" b="1" dirty="0">
                <a:solidFill>
                  <a:schemeClr val="tx1"/>
                </a:solidFill>
                <a:latin typeface="Arial" pitchFamily="34" charset="0"/>
                <a:cs typeface="Arial" pitchFamily="34" charset="0"/>
              </a:rPr>
              <a:t> </a:t>
            </a:r>
            <a:r>
              <a:rPr lang="tr-TR" sz="2400" b="1" dirty="0">
                <a:solidFill>
                  <a:srgbClr val="FF0000"/>
                </a:solidFill>
                <a:latin typeface="Arial" pitchFamily="34" charset="0"/>
                <a:cs typeface="Arial" pitchFamily="34" charset="0"/>
              </a:rPr>
              <a:t>'Bayan'</a:t>
            </a:r>
          </a:p>
          <a:p>
            <a:pPr>
              <a:lnSpc>
                <a:spcPct val="105000"/>
              </a:lnSpc>
              <a:buFontTx/>
              <a:buNone/>
            </a:pPr>
            <a:r>
              <a:rPr lang="tr-TR" sz="2400" b="1" dirty="0">
                <a:solidFill>
                  <a:srgbClr val="0000FF"/>
                </a:solidFill>
                <a:latin typeface="Arial" pitchFamily="34" charset="0"/>
                <a:ea typeface="Calibri" pitchFamily="34" charset="0"/>
                <a:cs typeface="Arial" pitchFamily="34" charset="0"/>
              </a:rPr>
              <a:t>    </a:t>
            </a:r>
            <a:r>
              <a:rPr lang="tr-TR" sz="2400" b="1" dirty="0" smtClean="0">
                <a:solidFill>
                  <a:srgbClr val="0000FF"/>
                </a:solidFill>
                <a:latin typeface="Arial" pitchFamily="34" charset="0"/>
                <a:ea typeface="Calibri" pitchFamily="34" charset="0"/>
                <a:cs typeface="Arial" pitchFamily="34" charset="0"/>
              </a:rPr>
              <a:t>	  END </a:t>
            </a:r>
            <a:r>
              <a:rPr lang="tr-TR" sz="2400" b="1" dirty="0" err="1">
                <a:solidFill>
                  <a:schemeClr val="tx1"/>
                </a:solidFill>
                <a:latin typeface="Arial" pitchFamily="34" charset="0"/>
                <a:cs typeface="Arial" pitchFamily="34" charset="0"/>
              </a:rPr>
              <a:t>ort</a:t>
            </a:r>
            <a:r>
              <a:rPr lang="tr-TR" sz="2400" b="1" dirty="0">
                <a:solidFill>
                  <a:schemeClr val="tx1"/>
                </a:solidFill>
                <a:latin typeface="Arial" pitchFamily="34" charset="0"/>
                <a:cs typeface="Arial" pitchFamily="34" charset="0"/>
              </a:rPr>
              <a:t> </a:t>
            </a:r>
            <a:r>
              <a:rPr lang="tr-TR" sz="2400" b="1" dirty="0">
                <a:solidFill>
                  <a:srgbClr val="0000FF"/>
                </a:solidFill>
                <a:latin typeface="Arial" pitchFamily="34" charset="0"/>
                <a:ea typeface="Calibri" pitchFamily="34" charset="0"/>
                <a:cs typeface="Arial" pitchFamily="34" charset="0"/>
              </a:rPr>
              <a:t>FROM</a:t>
            </a:r>
            <a:r>
              <a:rPr lang="tr-TR" sz="2400" b="1" dirty="0">
                <a:solidFill>
                  <a:schemeClr val="tx1"/>
                </a:solidFill>
                <a:latin typeface="Arial" pitchFamily="34" charset="0"/>
                <a:cs typeface="Arial" pitchFamily="34" charset="0"/>
              </a:rPr>
              <a:t> </a:t>
            </a:r>
            <a:r>
              <a:rPr lang="tr-TR" sz="2400" b="1" dirty="0" err="1" smtClean="0">
                <a:solidFill>
                  <a:schemeClr val="tx1"/>
                </a:solidFill>
                <a:latin typeface="Arial" pitchFamily="34" charset="0"/>
                <a:cs typeface="Arial" pitchFamily="34" charset="0"/>
              </a:rPr>
              <a:t>ogrenci</a:t>
            </a:r>
            <a:endParaRPr lang="tr-TR" sz="2400" b="1" dirty="0">
              <a:solidFill>
                <a:schemeClr val="tx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3" name="Rectangle 3"/>
          <p:cNvSpPr>
            <a:spLocks noGrp="1" noChangeArrowheads="1"/>
          </p:cNvSpPr>
          <p:nvPr>
            <p:ph type="body" idx="1"/>
          </p:nvPr>
        </p:nvSpPr>
        <p:spPr>
          <a:xfrm>
            <a:off x="323528" y="260648"/>
            <a:ext cx="8616752" cy="5904656"/>
          </a:xfrm>
        </p:spPr>
        <p:txBody>
          <a:bodyPr>
            <a:noAutofit/>
          </a:bodyPr>
          <a:lstStyle/>
          <a:p>
            <a:pPr>
              <a:lnSpc>
                <a:spcPct val="105000"/>
              </a:lnSpc>
              <a:buFontTx/>
              <a:buNone/>
            </a:pPr>
            <a:r>
              <a:rPr lang="tr-TR" sz="2400" b="1" dirty="0">
                <a:solidFill>
                  <a:schemeClr val="tx1"/>
                </a:solidFill>
                <a:latin typeface="Arial" pitchFamily="34" charset="0"/>
                <a:cs typeface="Arial" pitchFamily="34" charset="0"/>
              </a:rPr>
              <a:t>    </a:t>
            </a:r>
            <a:r>
              <a:rPr lang="tr-TR" sz="2400" b="1" dirty="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rPr>
              <a:t>Örnek: </a:t>
            </a:r>
            <a:r>
              <a:rPr lang="tr-TR" sz="2400" dirty="0">
                <a:solidFill>
                  <a:schemeClr val="tx1"/>
                </a:solidFill>
                <a:latin typeface="Arial" pitchFamily="34" charset="0"/>
                <a:cs typeface="Arial" pitchFamily="34" charset="0"/>
              </a:rPr>
              <a:t>Aşağıdaki sorgu ne işe yarar, yazınız.</a:t>
            </a:r>
          </a:p>
          <a:p>
            <a:pPr>
              <a:lnSpc>
                <a:spcPct val="105000"/>
              </a:lnSpc>
              <a:buFontTx/>
              <a:buNone/>
            </a:pPr>
            <a:r>
              <a:rPr lang="tr-TR" sz="2400" dirty="0">
                <a:solidFill>
                  <a:schemeClr val="tx1"/>
                </a:solidFill>
                <a:latin typeface="Arial" pitchFamily="34" charset="0"/>
                <a:cs typeface="Arial" pitchFamily="34" charset="0"/>
              </a:rPr>
              <a:t>    </a:t>
            </a:r>
          </a:p>
          <a:p>
            <a:pPr>
              <a:lnSpc>
                <a:spcPct val="105000"/>
              </a:lnSpc>
              <a:buFontTx/>
              <a:buNone/>
            </a:pPr>
            <a:r>
              <a:rPr lang="tr-TR" sz="2400" dirty="0">
                <a:solidFill>
                  <a:schemeClr val="tx1"/>
                </a:solidFill>
                <a:latin typeface="Arial" pitchFamily="34" charset="0"/>
                <a:cs typeface="Arial" pitchFamily="34" charset="0"/>
              </a:rPr>
              <a:t>    </a:t>
            </a:r>
            <a:r>
              <a:rPr lang="tr-TR" sz="2400" dirty="0" smtClean="0">
                <a:solidFill>
                  <a:schemeClr val="tx1"/>
                </a:solidFill>
                <a:latin typeface="Arial" pitchFamily="34" charset="0"/>
                <a:cs typeface="Arial" pitchFamily="34" charset="0"/>
              </a:rPr>
              <a:t> </a:t>
            </a:r>
            <a:r>
              <a:rPr lang="tr-TR" sz="2400" b="1" dirty="0">
                <a:solidFill>
                  <a:schemeClr val="accent2"/>
                </a:solidFill>
                <a:latin typeface="Arial" pitchFamily="34" charset="0"/>
                <a:cs typeface="Arial" pitchFamily="34" charset="0"/>
              </a:rPr>
              <a:t>DECLARE</a:t>
            </a:r>
            <a:r>
              <a:rPr lang="tr-TR" sz="2400" b="1" dirty="0">
                <a:solidFill>
                  <a:schemeClr val="tx1"/>
                </a:solidFill>
                <a:latin typeface="Arial" pitchFamily="34" charset="0"/>
                <a:cs typeface="Arial" pitchFamily="34" charset="0"/>
              </a:rPr>
              <a:t> @ a </a:t>
            </a:r>
            <a:r>
              <a:rPr lang="tr-TR" sz="2400" b="1" dirty="0">
                <a:solidFill>
                  <a:schemeClr val="accent2"/>
                </a:solidFill>
                <a:latin typeface="Arial" pitchFamily="34" charset="0"/>
                <a:cs typeface="Arial" pitchFamily="34" charset="0"/>
              </a:rPr>
              <a:t>INT</a:t>
            </a:r>
          </a:p>
          <a:p>
            <a:pPr>
              <a:lnSpc>
                <a:spcPct val="105000"/>
              </a:lnSpc>
              <a:buFontTx/>
              <a:buNone/>
            </a:pPr>
            <a:r>
              <a:rPr lang="tr-TR" sz="2400" b="1" dirty="0">
                <a:solidFill>
                  <a:schemeClr val="tx1"/>
                </a:solidFill>
                <a:latin typeface="Arial" pitchFamily="34" charset="0"/>
                <a:cs typeface="Arial" pitchFamily="34" charset="0"/>
              </a:rPr>
              <a:t>     </a:t>
            </a:r>
            <a:r>
              <a:rPr lang="tr-TR" sz="2400" b="1" dirty="0">
                <a:solidFill>
                  <a:schemeClr val="accent2"/>
                </a:solidFill>
                <a:latin typeface="Arial" pitchFamily="34" charset="0"/>
                <a:cs typeface="Arial" pitchFamily="34" charset="0"/>
              </a:rPr>
              <a:t>SET</a:t>
            </a:r>
            <a:r>
              <a:rPr lang="tr-TR" sz="2400" b="1" dirty="0">
                <a:solidFill>
                  <a:schemeClr val="tx1"/>
                </a:solidFill>
                <a:latin typeface="Arial" pitchFamily="34" charset="0"/>
                <a:cs typeface="Arial" pitchFamily="34" charset="0"/>
              </a:rPr>
              <a:t> @ a= (</a:t>
            </a:r>
            <a:r>
              <a:rPr lang="tr-TR" sz="2400" b="1" dirty="0">
                <a:solidFill>
                  <a:schemeClr val="accent2"/>
                </a:solidFill>
                <a:latin typeface="Arial" pitchFamily="34" charset="0"/>
                <a:cs typeface="Arial" pitchFamily="34" charset="0"/>
              </a:rPr>
              <a:t>SELECT</a:t>
            </a:r>
            <a:r>
              <a:rPr lang="tr-TR" sz="2400" b="1" dirty="0">
                <a:solidFill>
                  <a:schemeClr val="tx1"/>
                </a:solidFill>
                <a:latin typeface="Arial" pitchFamily="34" charset="0"/>
                <a:cs typeface="Arial" pitchFamily="34" charset="0"/>
              </a:rPr>
              <a:t> </a:t>
            </a:r>
            <a:r>
              <a:rPr lang="tr-TR" sz="2400" b="1" dirty="0">
                <a:solidFill>
                  <a:srgbClr val="D60093"/>
                </a:solidFill>
                <a:latin typeface="Arial" pitchFamily="34" charset="0"/>
                <a:cs typeface="Arial" pitchFamily="34" charset="0"/>
              </a:rPr>
              <a:t>AVG</a:t>
            </a:r>
            <a:r>
              <a:rPr lang="tr-TR" sz="2400" b="1" dirty="0">
                <a:solidFill>
                  <a:schemeClr val="tx1"/>
                </a:solidFill>
                <a:latin typeface="Arial" pitchFamily="34" charset="0"/>
                <a:cs typeface="Arial" pitchFamily="34" charset="0"/>
              </a:rPr>
              <a:t>(</a:t>
            </a:r>
            <a:r>
              <a:rPr lang="tr-TR" sz="2400" b="1" dirty="0" err="1">
                <a:solidFill>
                  <a:schemeClr val="tx1"/>
                </a:solidFill>
                <a:latin typeface="Arial" pitchFamily="34" charset="0"/>
                <a:cs typeface="Arial" pitchFamily="34" charset="0"/>
              </a:rPr>
              <a:t>yasi</a:t>
            </a:r>
            <a:r>
              <a:rPr lang="tr-TR" sz="2400" b="1" dirty="0">
                <a:solidFill>
                  <a:schemeClr val="tx1"/>
                </a:solidFill>
                <a:latin typeface="Arial" pitchFamily="34" charset="0"/>
                <a:cs typeface="Arial" pitchFamily="34" charset="0"/>
              </a:rPr>
              <a:t>) </a:t>
            </a:r>
            <a:r>
              <a:rPr lang="tr-TR" sz="2400" b="1" dirty="0">
                <a:solidFill>
                  <a:schemeClr val="accent2"/>
                </a:solidFill>
                <a:latin typeface="Arial" pitchFamily="34" charset="0"/>
                <a:cs typeface="Arial" pitchFamily="34" charset="0"/>
              </a:rPr>
              <a:t>FROM</a:t>
            </a:r>
            <a:r>
              <a:rPr lang="tr-TR" sz="2400" b="1" dirty="0">
                <a:solidFill>
                  <a:schemeClr val="tx1"/>
                </a:solidFill>
                <a:latin typeface="Arial" pitchFamily="34" charset="0"/>
                <a:cs typeface="Arial" pitchFamily="34" charset="0"/>
              </a:rPr>
              <a:t> </a:t>
            </a:r>
            <a:r>
              <a:rPr lang="tr-TR" sz="2400" b="1" dirty="0" err="1">
                <a:solidFill>
                  <a:schemeClr val="tx1"/>
                </a:solidFill>
                <a:latin typeface="Arial" pitchFamily="34" charset="0"/>
                <a:cs typeface="Arial" pitchFamily="34" charset="0"/>
              </a:rPr>
              <a:t>ogrenci</a:t>
            </a:r>
            <a:r>
              <a:rPr lang="tr-TR" sz="2400" b="1" dirty="0">
                <a:solidFill>
                  <a:schemeClr val="tx1"/>
                </a:solidFill>
                <a:latin typeface="Arial" pitchFamily="34" charset="0"/>
                <a:cs typeface="Arial" pitchFamily="34" charset="0"/>
              </a:rPr>
              <a:t>)</a:t>
            </a:r>
          </a:p>
          <a:p>
            <a:pPr>
              <a:lnSpc>
                <a:spcPct val="105000"/>
              </a:lnSpc>
              <a:buFontTx/>
              <a:buNone/>
            </a:pPr>
            <a:r>
              <a:rPr lang="tr-TR" sz="2400" b="1" dirty="0">
                <a:solidFill>
                  <a:schemeClr val="tx1"/>
                </a:solidFill>
                <a:latin typeface="Arial" pitchFamily="34" charset="0"/>
                <a:cs typeface="Arial" pitchFamily="34" charset="0"/>
              </a:rPr>
              <a:t>     </a:t>
            </a:r>
            <a:r>
              <a:rPr lang="tr-TR" sz="2400" b="1" dirty="0">
                <a:solidFill>
                  <a:schemeClr val="accent2"/>
                </a:solidFill>
                <a:latin typeface="Arial" pitchFamily="34" charset="0"/>
                <a:cs typeface="Arial" pitchFamily="34" charset="0"/>
              </a:rPr>
              <a:t>CASE</a:t>
            </a:r>
            <a:r>
              <a:rPr lang="tr-TR" sz="2400" b="1" dirty="0">
                <a:solidFill>
                  <a:schemeClr val="tx1"/>
                </a:solidFill>
                <a:latin typeface="Arial" pitchFamily="34" charset="0"/>
                <a:cs typeface="Arial" pitchFamily="34" charset="0"/>
              </a:rPr>
              <a:t> @ a</a:t>
            </a:r>
          </a:p>
          <a:p>
            <a:pPr>
              <a:lnSpc>
                <a:spcPct val="105000"/>
              </a:lnSpc>
              <a:buFontTx/>
              <a:buNone/>
            </a:pPr>
            <a:r>
              <a:rPr lang="tr-TR" sz="2400" b="1" dirty="0">
                <a:solidFill>
                  <a:schemeClr val="tx1"/>
                </a:solidFill>
                <a:latin typeface="Arial" pitchFamily="34" charset="0"/>
                <a:cs typeface="Arial" pitchFamily="34" charset="0"/>
              </a:rPr>
              <a:t>     </a:t>
            </a:r>
            <a:r>
              <a:rPr lang="tr-TR" sz="2400" b="1" dirty="0">
                <a:solidFill>
                  <a:schemeClr val="accent2"/>
                </a:solidFill>
                <a:latin typeface="Arial" pitchFamily="34" charset="0"/>
                <a:cs typeface="Arial" pitchFamily="34" charset="0"/>
              </a:rPr>
              <a:t>WHEN</a:t>
            </a:r>
            <a:r>
              <a:rPr lang="tr-TR" sz="2400" b="1" dirty="0">
                <a:solidFill>
                  <a:schemeClr val="tx1"/>
                </a:solidFill>
                <a:latin typeface="Arial" pitchFamily="34" charset="0"/>
                <a:cs typeface="Arial" pitchFamily="34" charset="0"/>
              </a:rPr>
              <a:t> 19 </a:t>
            </a:r>
            <a:r>
              <a:rPr lang="tr-TR" sz="2400" b="1" dirty="0">
                <a:solidFill>
                  <a:schemeClr val="accent2"/>
                </a:solidFill>
                <a:latin typeface="Arial" pitchFamily="34" charset="0"/>
                <a:cs typeface="Arial" pitchFamily="34" charset="0"/>
              </a:rPr>
              <a:t>THEN PRINT</a:t>
            </a:r>
            <a:r>
              <a:rPr lang="tr-TR" sz="2400" b="1" dirty="0">
                <a:solidFill>
                  <a:schemeClr val="tx1"/>
                </a:solidFill>
                <a:latin typeface="Arial" pitchFamily="34" charset="0"/>
                <a:cs typeface="Arial" pitchFamily="34" charset="0"/>
              </a:rPr>
              <a:t> </a:t>
            </a:r>
            <a:r>
              <a:rPr lang="tr-TR" sz="2400" b="1" dirty="0">
                <a:solidFill>
                  <a:srgbClr val="FF0000"/>
                </a:solidFill>
                <a:latin typeface="Arial" pitchFamily="34" charset="0"/>
                <a:cs typeface="Arial" pitchFamily="34" charset="0"/>
              </a:rPr>
              <a:t>'</a:t>
            </a:r>
            <a:r>
              <a:rPr lang="tr-TR" sz="2400" b="1" dirty="0" err="1">
                <a:solidFill>
                  <a:srgbClr val="FF0000"/>
                </a:solidFill>
                <a:latin typeface="Arial" pitchFamily="34" charset="0"/>
                <a:cs typeface="Arial" pitchFamily="34" charset="0"/>
              </a:rPr>
              <a:t>sinif</a:t>
            </a:r>
            <a:r>
              <a:rPr lang="tr-TR" sz="2400" b="1" dirty="0">
                <a:solidFill>
                  <a:srgbClr val="FF0000"/>
                </a:solidFill>
                <a:latin typeface="Arial" pitchFamily="34" charset="0"/>
                <a:cs typeface="Arial" pitchFamily="34" charset="0"/>
              </a:rPr>
              <a:t> genç'</a:t>
            </a:r>
          </a:p>
          <a:p>
            <a:pPr>
              <a:lnSpc>
                <a:spcPct val="105000"/>
              </a:lnSpc>
              <a:buFontTx/>
              <a:buNone/>
            </a:pPr>
            <a:r>
              <a:rPr lang="tr-TR" sz="2400" b="1" dirty="0">
                <a:solidFill>
                  <a:schemeClr val="tx1"/>
                </a:solidFill>
                <a:latin typeface="Arial" pitchFamily="34" charset="0"/>
                <a:cs typeface="Arial" pitchFamily="34" charset="0"/>
              </a:rPr>
              <a:t>     </a:t>
            </a:r>
            <a:r>
              <a:rPr lang="tr-TR" sz="2400" b="1" dirty="0">
                <a:solidFill>
                  <a:schemeClr val="accent2"/>
                </a:solidFill>
                <a:latin typeface="Arial" pitchFamily="34" charset="0"/>
                <a:cs typeface="Arial" pitchFamily="34" charset="0"/>
              </a:rPr>
              <a:t>WHEN</a:t>
            </a:r>
            <a:r>
              <a:rPr lang="tr-TR" sz="2400" b="1" dirty="0">
                <a:solidFill>
                  <a:schemeClr val="tx1"/>
                </a:solidFill>
                <a:latin typeface="Arial" pitchFamily="34" charset="0"/>
                <a:cs typeface="Arial" pitchFamily="34" charset="0"/>
              </a:rPr>
              <a:t> 20 </a:t>
            </a:r>
            <a:r>
              <a:rPr lang="tr-TR" sz="2400" b="1" dirty="0">
                <a:solidFill>
                  <a:schemeClr val="accent2"/>
                </a:solidFill>
                <a:latin typeface="Arial" pitchFamily="34" charset="0"/>
                <a:cs typeface="Arial" pitchFamily="34" charset="0"/>
              </a:rPr>
              <a:t>THEN PRINT</a:t>
            </a:r>
            <a:r>
              <a:rPr lang="tr-TR" sz="2400" b="1" dirty="0">
                <a:solidFill>
                  <a:schemeClr val="tx1"/>
                </a:solidFill>
                <a:latin typeface="Arial" pitchFamily="34" charset="0"/>
                <a:cs typeface="Arial" pitchFamily="34" charset="0"/>
              </a:rPr>
              <a:t> </a:t>
            </a:r>
            <a:r>
              <a:rPr lang="tr-TR" sz="2400" b="1" dirty="0">
                <a:solidFill>
                  <a:srgbClr val="FF0000"/>
                </a:solidFill>
                <a:latin typeface="Arial" pitchFamily="34" charset="0"/>
                <a:cs typeface="Arial" pitchFamily="34" charset="0"/>
              </a:rPr>
              <a:t>'</a:t>
            </a:r>
            <a:r>
              <a:rPr lang="tr-TR" sz="2400" b="1" dirty="0" err="1">
                <a:solidFill>
                  <a:srgbClr val="FF0000"/>
                </a:solidFill>
                <a:latin typeface="Arial" pitchFamily="34" charset="0"/>
                <a:cs typeface="Arial" pitchFamily="34" charset="0"/>
              </a:rPr>
              <a:t>sinif</a:t>
            </a:r>
            <a:r>
              <a:rPr lang="tr-TR" sz="2400" b="1" dirty="0">
                <a:solidFill>
                  <a:srgbClr val="FF0000"/>
                </a:solidFill>
                <a:latin typeface="Arial" pitchFamily="34" charset="0"/>
                <a:cs typeface="Arial" pitchFamily="34" charset="0"/>
              </a:rPr>
              <a:t> </a:t>
            </a:r>
            <a:r>
              <a:rPr lang="tr-TR" sz="2400" b="1" dirty="0" err="1">
                <a:solidFill>
                  <a:srgbClr val="FF0000"/>
                </a:solidFill>
                <a:latin typeface="Arial" pitchFamily="34" charset="0"/>
                <a:cs typeface="Arial" pitchFamily="34" charset="0"/>
              </a:rPr>
              <a:t>yasli</a:t>
            </a:r>
            <a:r>
              <a:rPr lang="tr-TR" sz="2400" b="1" dirty="0">
                <a:solidFill>
                  <a:srgbClr val="FF0000"/>
                </a:solidFill>
                <a:latin typeface="Arial" pitchFamily="34" charset="0"/>
                <a:cs typeface="Arial" pitchFamily="34" charset="0"/>
              </a:rPr>
              <a:t>'</a:t>
            </a:r>
          </a:p>
          <a:p>
            <a:pPr>
              <a:lnSpc>
                <a:spcPct val="105000"/>
              </a:lnSpc>
              <a:buFontTx/>
              <a:buNone/>
            </a:pPr>
            <a:r>
              <a:rPr lang="tr-TR" sz="2400" b="1" dirty="0">
                <a:solidFill>
                  <a:schemeClr val="tx1"/>
                </a:solidFill>
                <a:latin typeface="Arial" pitchFamily="34" charset="0"/>
                <a:cs typeface="Arial" pitchFamily="34" charset="0"/>
              </a:rPr>
              <a:t>     </a:t>
            </a:r>
            <a:r>
              <a:rPr lang="tr-TR" sz="2400" b="1" dirty="0">
                <a:solidFill>
                  <a:schemeClr val="accent2"/>
                </a:solidFill>
                <a:latin typeface="Arial" pitchFamily="34" charset="0"/>
                <a:cs typeface="Arial" pitchFamily="34" charset="0"/>
              </a:rPr>
              <a:t>END</a:t>
            </a:r>
          </a:p>
          <a:p>
            <a:pPr>
              <a:lnSpc>
                <a:spcPct val="105000"/>
              </a:lnSpc>
              <a:buFontTx/>
              <a:buNone/>
            </a:pPr>
            <a:r>
              <a:rPr lang="tr-TR" sz="2400" dirty="0">
                <a:solidFill>
                  <a:schemeClr val="tx1"/>
                </a:solidFill>
                <a:latin typeface="Arial" pitchFamily="34" charset="0"/>
                <a:cs typeface="Arial" pitchFamily="34" charset="0"/>
              </a:rPr>
              <a:t>    </a:t>
            </a:r>
            <a:r>
              <a:rPr lang="tr-TR" sz="2400" dirty="0" smtClean="0">
                <a:solidFill>
                  <a:schemeClr val="tx1"/>
                </a:solidFill>
                <a:latin typeface="Arial" pitchFamily="34" charset="0"/>
                <a:cs typeface="Arial" pitchFamily="34" charset="0"/>
              </a:rPr>
              <a:t>    </a:t>
            </a:r>
            <a:r>
              <a:rPr lang="tr-TR" sz="2400" dirty="0">
                <a:solidFill>
                  <a:schemeClr val="tx1"/>
                </a:solidFill>
                <a:latin typeface="Arial" pitchFamily="34" charset="0"/>
                <a:cs typeface="Arial" pitchFamily="34" charset="0"/>
              </a:rPr>
              <a:t>A değişkenine sınıfın ortalamasını atıp a eğer 19 ise “sınıf genç”, 20 ise “sınıf yaşlı” yazar</a:t>
            </a:r>
            <a:r>
              <a:rPr lang="tr-TR" sz="2400" dirty="0" smtClean="0">
                <a:solidFill>
                  <a:schemeClr val="tx1"/>
                </a:solidFill>
                <a:latin typeface="Arial" pitchFamily="34" charset="0"/>
                <a:cs typeface="Arial" pitchFamily="34" charset="0"/>
              </a:rPr>
              <a:t>.</a:t>
            </a:r>
          </a:p>
          <a:p>
            <a:pPr>
              <a:lnSpc>
                <a:spcPct val="105000"/>
              </a:lnSpc>
              <a:buFontTx/>
              <a:buNone/>
            </a:pPr>
            <a:endParaRPr lang="tr-TR" sz="2400" dirty="0">
              <a:solidFill>
                <a:schemeClr val="tx1"/>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60648"/>
            <a:ext cx="8291264" cy="5865515"/>
          </a:xfrm>
        </p:spPr>
        <p:txBody>
          <a:bodyPr>
            <a:noAutofit/>
          </a:bodyPr>
          <a:lstStyle/>
          <a:p>
            <a:r>
              <a:rPr lang="tr-TR" sz="2200" dirty="0" smtClean="0">
                <a:latin typeface="Arial" pitchFamily="34" charset="0"/>
                <a:cs typeface="Arial" pitchFamily="34" charset="0"/>
              </a:rPr>
              <a:t>Tablolar üzerinde </a:t>
            </a:r>
            <a:r>
              <a:rPr lang="tr-TR" sz="2200" dirty="0" err="1" smtClean="0">
                <a:latin typeface="Arial" pitchFamily="34" charset="0"/>
                <a:cs typeface="Arial" pitchFamily="34" charset="0"/>
              </a:rPr>
              <a:t>index</a:t>
            </a:r>
            <a:r>
              <a:rPr lang="tr-TR" sz="2200" dirty="0" smtClean="0">
                <a:latin typeface="Arial" pitchFamily="34" charset="0"/>
                <a:cs typeface="Arial" pitchFamily="34" charset="0"/>
              </a:rPr>
              <a:t> düzenlemek genellikle yararlı bir iştir. Ancak </a:t>
            </a:r>
            <a:r>
              <a:rPr lang="tr-TR" sz="2200" dirty="0" err="1" smtClean="0">
                <a:latin typeface="Arial" pitchFamily="34" charset="0"/>
                <a:cs typeface="Arial" pitchFamily="34" charset="0"/>
              </a:rPr>
              <a:t>index</a:t>
            </a:r>
            <a:r>
              <a:rPr lang="tr-TR" sz="2200" dirty="0" smtClean="0">
                <a:latin typeface="Arial" pitchFamily="34" charset="0"/>
                <a:cs typeface="Arial" pitchFamily="34" charset="0"/>
              </a:rPr>
              <a:t> oluşturmanın zaman alması disk alanı gereksinimini ve verinin girilmesi, değiştirilmesi, silinmesi durumunda güncellenmesi gereksinimi </a:t>
            </a:r>
            <a:r>
              <a:rPr lang="tr-TR" sz="2200" dirty="0" err="1" smtClean="0">
                <a:latin typeface="Arial" pitchFamily="34" charset="0"/>
                <a:cs typeface="Arial" pitchFamily="34" charset="0"/>
              </a:rPr>
              <a:t>index</a:t>
            </a:r>
            <a:r>
              <a:rPr lang="tr-TR" sz="2200" dirty="0" smtClean="0">
                <a:latin typeface="Arial" pitchFamily="34" charset="0"/>
                <a:cs typeface="Arial" pitchFamily="34" charset="0"/>
              </a:rPr>
              <a:t> kullanımında düşünülmesi gereken faktörlerdendir. Her tabloda bir tane </a:t>
            </a:r>
            <a:r>
              <a:rPr lang="tr-TR" sz="2200" dirty="0" err="1" smtClean="0">
                <a:latin typeface="Arial" pitchFamily="34" charset="0"/>
                <a:cs typeface="Arial" pitchFamily="34" charset="0"/>
              </a:rPr>
              <a:t>clustered</a:t>
            </a:r>
            <a:r>
              <a:rPr lang="tr-TR" sz="2200" dirty="0" smtClean="0">
                <a:latin typeface="Arial" pitchFamily="34" charset="0"/>
                <a:cs typeface="Arial" pitchFamily="34" charset="0"/>
              </a:rPr>
              <a:t>, 249 tane </a:t>
            </a:r>
            <a:r>
              <a:rPr lang="tr-TR" sz="2200" dirty="0" err="1" smtClean="0">
                <a:latin typeface="Arial" pitchFamily="34" charset="0"/>
                <a:cs typeface="Arial" pitchFamily="34" charset="0"/>
              </a:rPr>
              <a:t>nonclustered</a:t>
            </a:r>
            <a:r>
              <a:rPr lang="tr-TR" sz="2200" dirty="0" smtClean="0">
                <a:latin typeface="Arial" pitchFamily="34" charset="0"/>
                <a:cs typeface="Arial" pitchFamily="34" charset="0"/>
              </a:rPr>
              <a:t> </a:t>
            </a:r>
            <a:r>
              <a:rPr lang="tr-TR" sz="2200" dirty="0" err="1" smtClean="0">
                <a:latin typeface="Arial" pitchFamily="34" charset="0"/>
                <a:cs typeface="Arial" pitchFamily="34" charset="0"/>
              </a:rPr>
              <a:t>index</a:t>
            </a:r>
            <a:r>
              <a:rPr lang="tr-TR" sz="2200" dirty="0" smtClean="0">
                <a:latin typeface="Arial" pitchFamily="34" charset="0"/>
                <a:cs typeface="Arial" pitchFamily="34" charset="0"/>
              </a:rPr>
              <a:t> oluşturulabilir. </a:t>
            </a:r>
            <a:r>
              <a:rPr lang="tr-TR" sz="2200" dirty="0" err="1" smtClean="0">
                <a:latin typeface="Arial" pitchFamily="34" charset="0"/>
                <a:cs typeface="Arial" pitchFamily="34" charset="0"/>
              </a:rPr>
              <a:t>Clustered</a:t>
            </a:r>
            <a:r>
              <a:rPr lang="tr-TR" sz="2200" dirty="0" smtClean="0">
                <a:latin typeface="Arial" pitchFamily="34" charset="0"/>
                <a:cs typeface="Arial" pitchFamily="34" charset="0"/>
              </a:rPr>
              <a:t> </a:t>
            </a:r>
            <a:r>
              <a:rPr lang="tr-TR" sz="2200" dirty="0" err="1" smtClean="0">
                <a:latin typeface="Arial" pitchFamily="34" charset="0"/>
                <a:cs typeface="Arial" pitchFamily="34" charset="0"/>
              </a:rPr>
              <a:t>index</a:t>
            </a:r>
            <a:r>
              <a:rPr lang="tr-TR" sz="2200" dirty="0" smtClean="0">
                <a:latin typeface="Arial" pitchFamily="34" charset="0"/>
                <a:cs typeface="Arial" pitchFamily="34" charset="0"/>
              </a:rPr>
              <a:t> tablonun fiziksel yapısını değiştirir.   </a:t>
            </a:r>
          </a:p>
          <a:p>
            <a:endParaRPr lang="tr-TR" sz="2200" dirty="0" smtClean="0">
              <a:latin typeface="Arial" pitchFamily="34" charset="0"/>
              <a:cs typeface="Arial" pitchFamily="34" charset="0"/>
            </a:endParaRPr>
          </a:p>
          <a:p>
            <a:pPr marL="0" lvl="0" indent="0" algn="just" fontAlgn="base">
              <a:spcBef>
                <a:spcPct val="0"/>
              </a:spcBef>
              <a:spcAft>
                <a:spcPct val="0"/>
              </a:spcAft>
              <a:buClrTx/>
              <a:buSzTx/>
              <a:buNone/>
            </a:pPr>
            <a:r>
              <a:rPr lang="tr-TR" sz="2200" u="sng" dirty="0" smtClean="0">
                <a:latin typeface="Times New Roman" pitchFamily="18" charset="0"/>
                <a:ea typeface="Calibri" pitchFamily="34" charset="0"/>
                <a:cs typeface="Times New Roman" pitchFamily="18" charset="0"/>
              </a:rPr>
              <a:t>Kullanılışı: </a:t>
            </a:r>
            <a:r>
              <a:rPr lang="tr-TR" sz="2200" dirty="0" smtClean="0">
                <a:latin typeface="Courier New" pitchFamily="49" charset="0"/>
                <a:ea typeface="Calibri" pitchFamily="34" charset="0"/>
                <a:cs typeface="Courier New" pitchFamily="49" charset="0"/>
              </a:rPr>
              <a:t>CREATE CLUSTERED </a:t>
            </a:r>
            <a:r>
              <a:rPr lang="tr-TR" sz="2200" dirty="0" err="1" smtClean="0">
                <a:latin typeface="Courier New" pitchFamily="49" charset="0"/>
                <a:ea typeface="Calibri" pitchFamily="34" charset="0"/>
                <a:cs typeface="Courier New" pitchFamily="49" charset="0"/>
              </a:rPr>
              <a:t>index</a:t>
            </a:r>
            <a:r>
              <a:rPr lang="tr-TR" sz="2200" dirty="0" smtClean="0">
                <a:latin typeface="Courier New" pitchFamily="49" charset="0"/>
                <a:ea typeface="Calibri" pitchFamily="34" charset="0"/>
                <a:cs typeface="Courier New" pitchFamily="49" charset="0"/>
              </a:rPr>
              <a:t> </a:t>
            </a:r>
            <a:r>
              <a:rPr lang="tr-TR" sz="2200" i="1" dirty="0" err="1" smtClean="0">
                <a:latin typeface="Courier New" pitchFamily="49" charset="0"/>
                <a:ea typeface="Calibri" pitchFamily="34" charset="0"/>
                <a:cs typeface="Courier New" pitchFamily="49" charset="0"/>
              </a:rPr>
              <a:t>index</a:t>
            </a:r>
            <a:r>
              <a:rPr lang="tr-TR" sz="2200" i="1" dirty="0" smtClean="0">
                <a:latin typeface="Courier New" pitchFamily="49" charset="0"/>
                <a:ea typeface="Calibri" pitchFamily="34" charset="0"/>
                <a:cs typeface="Courier New" pitchFamily="49" charset="0"/>
              </a:rPr>
              <a:t>_adi</a:t>
            </a:r>
            <a:r>
              <a:rPr lang="tr-TR" sz="2200" dirty="0" smtClean="0">
                <a:latin typeface="Courier New" pitchFamily="49" charset="0"/>
                <a:ea typeface="Calibri" pitchFamily="34" charset="0"/>
                <a:cs typeface="Courier New" pitchFamily="49" charset="0"/>
              </a:rPr>
              <a:t> ON </a:t>
            </a:r>
            <a:r>
              <a:rPr lang="tr-TR" sz="2200" i="1" dirty="0" smtClean="0">
                <a:latin typeface="Courier New" pitchFamily="49" charset="0"/>
                <a:ea typeface="Calibri" pitchFamily="34" charset="0"/>
                <a:cs typeface="Courier New" pitchFamily="49" charset="0"/>
              </a:rPr>
              <a:t>tablo_adi</a:t>
            </a:r>
            <a:r>
              <a:rPr lang="tr-TR" sz="2200" dirty="0" smtClean="0">
                <a:latin typeface="Courier New" pitchFamily="49" charset="0"/>
                <a:ea typeface="Calibri" pitchFamily="34" charset="0"/>
                <a:cs typeface="Courier New" pitchFamily="49" charset="0"/>
              </a:rPr>
              <a:t>(alan);</a:t>
            </a:r>
            <a:endParaRPr lang="tr-TR" sz="22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200" dirty="0" smtClean="0">
                <a:solidFill>
                  <a:srgbClr val="0000FF"/>
                </a:solidFill>
                <a:latin typeface="Courier New" pitchFamily="49" charset="0"/>
                <a:ea typeface="Calibri" pitchFamily="34" charset="0"/>
                <a:cs typeface="Courier New" pitchFamily="49" charset="0"/>
              </a:rPr>
              <a:t>CREATE</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INDEX</a:t>
            </a:r>
            <a:r>
              <a:rPr lang="tr-TR" sz="2200" dirty="0" smtClean="0">
                <a:latin typeface="Courier New" pitchFamily="49" charset="0"/>
                <a:ea typeface="Calibri" pitchFamily="34" charset="0"/>
                <a:cs typeface="Courier New" pitchFamily="49" charset="0"/>
              </a:rPr>
              <a:t> </a:t>
            </a:r>
            <a:r>
              <a:rPr lang="tr-TR" sz="2200" dirty="0" err="1" smtClean="0">
                <a:latin typeface="Courier New" pitchFamily="49" charset="0"/>
                <a:ea typeface="Calibri" pitchFamily="34" charset="0"/>
                <a:cs typeface="Courier New" pitchFamily="49" charset="0"/>
              </a:rPr>
              <a:t>ogrindex</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ON</a:t>
            </a:r>
            <a:r>
              <a:rPr lang="tr-TR" sz="2200" dirty="0" smtClean="0">
                <a:latin typeface="Courier New" pitchFamily="49" charset="0"/>
                <a:ea typeface="Calibri" pitchFamily="34" charset="0"/>
                <a:cs typeface="Courier New" pitchFamily="49" charset="0"/>
              </a:rPr>
              <a:t> </a:t>
            </a:r>
            <a:r>
              <a:rPr lang="tr-TR" sz="2200" dirty="0" err="1" smtClean="0">
                <a:latin typeface="Courier New" pitchFamily="49" charset="0"/>
                <a:ea typeface="Calibri" pitchFamily="34" charset="0"/>
                <a:cs typeface="Courier New" pitchFamily="49" charset="0"/>
              </a:rPr>
              <a:t>ogrenci</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solidFill>
                  <a:srgbClr val="000000"/>
                </a:solidFill>
                <a:latin typeface="Courier New" pitchFamily="49" charset="0"/>
                <a:ea typeface="Calibri" pitchFamily="34" charset="0"/>
                <a:cs typeface="Courier New" pitchFamily="49" charset="0"/>
              </a:rPr>
              <a:t>no</a:t>
            </a:r>
            <a:r>
              <a:rPr lang="tr-TR" sz="2200" dirty="0" smtClean="0">
                <a:solidFill>
                  <a:srgbClr val="808080"/>
                </a:solidFill>
                <a:latin typeface="Courier New" pitchFamily="49" charset="0"/>
                <a:ea typeface="Calibri" pitchFamily="34" charset="0"/>
                <a:cs typeface="Courier New" pitchFamily="49" charset="0"/>
              </a:rPr>
              <a:t>);</a:t>
            </a:r>
            <a:endParaRPr lang="tr-TR" sz="22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200" dirty="0" smtClean="0">
                <a:solidFill>
                  <a:srgbClr val="0000FF"/>
                </a:solidFill>
                <a:latin typeface="Courier New" pitchFamily="49" charset="0"/>
                <a:ea typeface="Calibri" pitchFamily="34" charset="0"/>
                <a:cs typeface="Courier New" pitchFamily="49" charset="0"/>
              </a:rPr>
              <a:t>CREATE</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CLUSTERED</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INDEX</a:t>
            </a:r>
            <a:r>
              <a:rPr lang="tr-TR" sz="2200" dirty="0" smtClean="0">
                <a:latin typeface="Courier New" pitchFamily="49" charset="0"/>
                <a:ea typeface="Calibri" pitchFamily="34" charset="0"/>
                <a:cs typeface="Courier New" pitchFamily="49" charset="0"/>
              </a:rPr>
              <a:t> </a:t>
            </a:r>
            <a:r>
              <a:rPr lang="tr-TR" sz="2200" dirty="0" err="1" smtClean="0">
                <a:latin typeface="Courier New" pitchFamily="49" charset="0"/>
                <a:ea typeface="Calibri" pitchFamily="34" charset="0"/>
                <a:cs typeface="Courier New" pitchFamily="49" charset="0"/>
              </a:rPr>
              <a:t>ogrindex</a:t>
            </a:r>
            <a:r>
              <a:rPr lang="tr-TR" sz="2200" dirty="0" smtClean="0">
                <a:latin typeface="Courier New" pitchFamily="49" charset="0"/>
                <a:ea typeface="Calibri" pitchFamily="34" charset="0"/>
                <a:cs typeface="Courier New" pitchFamily="49" charset="0"/>
              </a:rPr>
              <a:t> </a:t>
            </a:r>
            <a:r>
              <a:rPr lang="tr-TR" sz="2200" dirty="0" smtClean="0">
                <a:solidFill>
                  <a:srgbClr val="0000FF"/>
                </a:solidFill>
                <a:latin typeface="Courier New" pitchFamily="49" charset="0"/>
                <a:ea typeface="Calibri" pitchFamily="34" charset="0"/>
                <a:cs typeface="Courier New" pitchFamily="49" charset="0"/>
              </a:rPr>
              <a:t>ON</a:t>
            </a:r>
            <a:r>
              <a:rPr lang="tr-TR" sz="2200" dirty="0" smtClean="0">
                <a:latin typeface="Courier New" pitchFamily="49" charset="0"/>
                <a:ea typeface="Calibri" pitchFamily="34" charset="0"/>
                <a:cs typeface="Courier New" pitchFamily="49" charset="0"/>
              </a:rPr>
              <a:t> </a:t>
            </a:r>
            <a:r>
              <a:rPr lang="tr-TR" sz="2200" dirty="0" err="1" smtClean="0">
                <a:latin typeface="Courier New" pitchFamily="49" charset="0"/>
                <a:ea typeface="Calibri" pitchFamily="34" charset="0"/>
                <a:cs typeface="Courier New" pitchFamily="49" charset="0"/>
              </a:rPr>
              <a:t>ogrenci</a:t>
            </a:r>
            <a:r>
              <a:rPr lang="tr-TR" sz="2200" dirty="0" smtClean="0">
                <a:solidFill>
                  <a:srgbClr val="808080"/>
                </a:solidFill>
                <a:latin typeface="Courier New" pitchFamily="49" charset="0"/>
                <a:ea typeface="Calibri" pitchFamily="34" charset="0"/>
                <a:cs typeface="Courier New" pitchFamily="49" charset="0"/>
              </a:rPr>
              <a:t>(</a:t>
            </a:r>
            <a:r>
              <a:rPr lang="tr-TR" sz="2200" dirty="0" smtClean="0">
                <a:latin typeface="Courier New" pitchFamily="49" charset="0"/>
                <a:ea typeface="Calibri" pitchFamily="34" charset="0"/>
                <a:cs typeface="Courier New" pitchFamily="49" charset="0"/>
              </a:rPr>
              <a:t>adi</a:t>
            </a:r>
            <a:r>
              <a:rPr lang="tr-TR" sz="2200" dirty="0" smtClean="0">
                <a:solidFill>
                  <a:srgbClr val="808080"/>
                </a:solidFill>
                <a:latin typeface="Courier New" pitchFamily="49" charset="0"/>
                <a:ea typeface="Calibri" pitchFamily="34" charset="0"/>
                <a:cs typeface="Courier New" pitchFamily="49" charset="0"/>
              </a:rPr>
              <a:t>);</a:t>
            </a:r>
            <a:endParaRPr lang="tr-TR" sz="2200" dirty="0" smtClean="0">
              <a:latin typeface="Arial" pitchFamily="34" charset="0"/>
              <a:cs typeface="Arial" pitchFamily="34" charset="0"/>
            </a:endParaRPr>
          </a:p>
          <a:p>
            <a:r>
              <a:rPr lang="tr-TR" sz="2200" b="1" dirty="0" smtClean="0">
                <a:latin typeface="Arial" pitchFamily="34" charset="0"/>
                <a:cs typeface="Arial" pitchFamily="34" charset="0"/>
              </a:rPr>
              <a:t>NOT:</a:t>
            </a:r>
            <a:r>
              <a:rPr lang="tr-TR" sz="2200" dirty="0" smtClean="0">
                <a:latin typeface="Arial" pitchFamily="34" charset="0"/>
                <a:cs typeface="Arial" pitchFamily="34" charset="0"/>
              </a:rPr>
              <a:t> Sadece </a:t>
            </a:r>
            <a:r>
              <a:rPr lang="tr-TR" sz="2200" dirty="0" err="1" smtClean="0">
                <a:latin typeface="Arial" pitchFamily="34" charset="0"/>
                <a:cs typeface="Arial" pitchFamily="34" charset="0"/>
              </a:rPr>
              <a:t>create</a:t>
            </a:r>
            <a:r>
              <a:rPr lang="tr-TR" sz="2200" dirty="0" smtClean="0">
                <a:latin typeface="Arial" pitchFamily="34" charset="0"/>
                <a:cs typeface="Arial" pitchFamily="34" charset="0"/>
              </a:rPr>
              <a:t> </a:t>
            </a:r>
            <a:r>
              <a:rPr lang="tr-TR" sz="2200" dirty="0" err="1" smtClean="0">
                <a:latin typeface="Arial" pitchFamily="34" charset="0"/>
                <a:cs typeface="Arial" pitchFamily="34" charset="0"/>
              </a:rPr>
              <a:t>index</a:t>
            </a:r>
            <a:r>
              <a:rPr lang="tr-TR" sz="2200" dirty="0" smtClean="0">
                <a:latin typeface="Arial" pitchFamily="34" charset="0"/>
                <a:cs typeface="Arial" pitchFamily="34" charset="0"/>
              </a:rPr>
              <a:t> dersek </a:t>
            </a:r>
            <a:r>
              <a:rPr lang="tr-TR" sz="2200" dirty="0" err="1" smtClean="0">
                <a:latin typeface="Arial" pitchFamily="34" charset="0"/>
                <a:cs typeface="Arial" pitchFamily="34" charset="0"/>
              </a:rPr>
              <a:t>nonclustered</a:t>
            </a:r>
            <a:r>
              <a:rPr lang="tr-TR" sz="2200" dirty="0" smtClean="0">
                <a:latin typeface="Arial" pitchFamily="34" charset="0"/>
                <a:cs typeface="Arial" pitchFamily="34" charset="0"/>
              </a:rPr>
              <a:t> olur.</a:t>
            </a:r>
          </a:p>
          <a:p>
            <a:endParaRPr lang="tr-TR" sz="22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0" y="548680"/>
            <a:ext cx="9144000" cy="5577483"/>
          </a:xfrm>
        </p:spPr>
        <p:txBody>
          <a:bodyPr>
            <a:noAutofit/>
          </a:bodyPr>
          <a:lstStyle/>
          <a:p>
            <a:pPr>
              <a:lnSpc>
                <a:spcPct val="105000"/>
              </a:lnSpc>
              <a:buFontTx/>
              <a:buNone/>
            </a:pPr>
            <a:r>
              <a:rPr lang="tr-TR" sz="2400" b="1" u="sng" dirty="0" smtClean="0">
                <a:solidFill>
                  <a:schemeClr val="tx2">
                    <a:lumMod val="60000"/>
                    <a:lumOff val="40000"/>
                  </a:schemeClr>
                </a:solidFill>
                <a:effectLst>
                  <a:outerShdw blurRad="38100" dist="38100" dir="2700000" algn="tl">
                    <a:srgbClr val="000000">
                      <a:alpha val="43137"/>
                    </a:srgbClr>
                  </a:outerShdw>
                </a:effectLst>
              </a:rPr>
              <a:t>Örnek:</a:t>
            </a:r>
            <a:endParaRPr lang="tr-TR" sz="2400" u="sng" dirty="0" smtClean="0">
              <a:solidFill>
                <a:schemeClr val="tx2">
                  <a:lumMod val="60000"/>
                  <a:lumOff val="40000"/>
                </a:schemeClr>
              </a:solidFill>
              <a:effectLst>
                <a:outerShdw blurRad="38100" dist="38100" dir="2700000" algn="tl">
                  <a:srgbClr val="000000">
                    <a:alpha val="43137"/>
                  </a:srgbClr>
                </a:outerShdw>
              </a:effectLst>
            </a:endParaRPr>
          </a:p>
          <a:p>
            <a:pPr>
              <a:lnSpc>
                <a:spcPct val="105000"/>
              </a:lnSpc>
              <a:buFontTx/>
              <a:buNone/>
            </a:pPr>
            <a:r>
              <a:rPr lang="tr-TR" sz="2400" b="1" dirty="0" smtClean="0">
                <a:latin typeface="Courier New" pitchFamily="49" charset="0"/>
              </a:rPr>
              <a:t>      </a:t>
            </a:r>
            <a:r>
              <a:rPr lang="tr-TR" sz="2400" b="1" dirty="0" smtClean="0">
                <a:solidFill>
                  <a:schemeClr val="accent2"/>
                </a:solidFill>
                <a:latin typeface="Courier New" pitchFamily="49" charset="0"/>
              </a:rPr>
              <a:t>SELECT </a:t>
            </a:r>
            <a:r>
              <a:rPr lang="tr-TR" sz="2400" b="1" dirty="0" err="1" smtClean="0">
                <a:latin typeface="Courier New" pitchFamily="49" charset="0"/>
              </a:rPr>
              <a:t>category</a:t>
            </a:r>
            <a:r>
              <a:rPr lang="tr-TR" sz="2400" b="1" dirty="0" smtClean="0">
                <a:latin typeface="Courier New" pitchFamily="49" charset="0"/>
              </a:rPr>
              <a:t>= </a:t>
            </a:r>
            <a:r>
              <a:rPr lang="tr-TR" sz="2400" b="1" dirty="0" smtClean="0">
                <a:solidFill>
                  <a:schemeClr val="accent2"/>
                </a:solidFill>
                <a:latin typeface="Courier New" pitchFamily="49" charset="0"/>
              </a:rPr>
              <a:t>CASE</a:t>
            </a:r>
            <a:r>
              <a:rPr lang="tr-TR" sz="2400" b="1" dirty="0" smtClean="0">
                <a:latin typeface="Courier New" pitchFamily="49" charset="0"/>
              </a:rPr>
              <a:t> </a:t>
            </a:r>
            <a:r>
              <a:rPr lang="tr-TR" sz="2400" b="1" dirty="0" err="1" smtClean="0">
                <a:latin typeface="Courier New" pitchFamily="49" charset="0"/>
              </a:rPr>
              <a:t>type</a:t>
            </a:r>
            <a:endParaRPr lang="tr-TR" sz="2400" b="1" dirty="0" smtClean="0">
              <a:latin typeface="Courier New" pitchFamily="49" charset="0"/>
            </a:endParaRPr>
          </a:p>
          <a:p>
            <a:pPr>
              <a:lnSpc>
                <a:spcPct val="105000"/>
              </a:lnSpc>
              <a:buFontTx/>
              <a:buNone/>
            </a:pPr>
            <a:r>
              <a:rPr lang="tr-TR" sz="2400" b="1" dirty="0" smtClean="0">
                <a:latin typeface="Courier New" pitchFamily="49" charset="0"/>
              </a:rPr>
              <a:t>      </a:t>
            </a:r>
            <a:r>
              <a:rPr lang="tr-TR" sz="2400" b="1" dirty="0" smtClean="0">
                <a:solidFill>
                  <a:schemeClr val="accent2"/>
                </a:solidFill>
                <a:latin typeface="Courier New" pitchFamily="49" charset="0"/>
              </a:rPr>
              <a:t>WHEN </a:t>
            </a:r>
            <a:r>
              <a:rPr lang="tr-TR" sz="2400" b="1" dirty="0" smtClean="0">
                <a:latin typeface="Courier New" pitchFamily="49" charset="0"/>
              </a:rPr>
              <a:t>'pop_</a:t>
            </a:r>
            <a:r>
              <a:rPr lang="tr-TR" sz="2400" b="1" dirty="0" err="1" smtClean="0">
                <a:latin typeface="Courier New" pitchFamily="49" charset="0"/>
              </a:rPr>
              <a:t>comp</a:t>
            </a:r>
            <a:r>
              <a:rPr lang="tr-TR" sz="2400" b="1" dirty="0" smtClean="0">
                <a:latin typeface="Courier New" pitchFamily="49" charset="0"/>
              </a:rPr>
              <a:t>' </a:t>
            </a:r>
            <a:r>
              <a:rPr lang="tr-TR" sz="2400" b="1" dirty="0" smtClean="0">
                <a:solidFill>
                  <a:schemeClr val="accent2"/>
                </a:solidFill>
                <a:latin typeface="Courier New" pitchFamily="49" charset="0"/>
              </a:rPr>
              <a:t>THEN</a:t>
            </a:r>
            <a:r>
              <a:rPr lang="tr-TR" sz="2400" b="1" dirty="0" smtClean="0">
                <a:latin typeface="Courier New" pitchFamily="49" charset="0"/>
              </a:rPr>
              <a:t> '</a:t>
            </a:r>
            <a:r>
              <a:rPr lang="tr-TR" sz="2400" b="1" dirty="0" err="1" smtClean="0">
                <a:latin typeface="Courier New" pitchFamily="49" charset="0"/>
              </a:rPr>
              <a:t>Populer</a:t>
            </a:r>
            <a:r>
              <a:rPr lang="tr-TR" sz="2400" b="1" dirty="0" smtClean="0">
                <a:latin typeface="Courier New" pitchFamily="49" charset="0"/>
              </a:rPr>
              <a:t> </a:t>
            </a:r>
            <a:r>
              <a:rPr lang="tr-TR" sz="2400" b="1" dirty="0" err="1" smtClean="0">
                <a:latin typeface="Courier New" pitchFamily="49" charset="0"/>
              </a:rPr>
              <a:t>Compatina</a:t>
            </a:r>
            <a:r>
              <a:rPr lang="tr-TR" sz="2400" b="1" dirty="0" smtClean="0">
                <a:latin typeface="Courier New" pitchFamily="49" charset="0"/>
              </a:rPr>
              <a:t>'</a:t>
            </a:r>
          </a:p>
          <a:p>
            <a:pPr>
              <a:lnSpc>
                <a:spcPct val="105000"/>
              </a:lnSpc>
              <a:buFontTx/>
              <a:buNone/>
            </a:pPr>
            <a:r>
              <a:rPr lang="tr-TR" sz="2400" b="1" dirty="0" smtClean="0">
                <a:latin typeface="Courier New" pitchFamily="49" charset="0"/>
              </a:rPr>
              <a:t>      </a:t>
            </a:r>
            <a:r>
              <a:rPr lang="tr-TR" sz="2400" b="1" dirty="0" smtClean="0">
                <a:solidFill>
                  <a:schemeClr val="accent2"/>
                </a:solidFill>
                <a:latin typeface="Courier New" pitchFamily="49" charset="0"/>
              </a:rPr>
              <a:t>WHEN</a:t>
            </a:r>
            <a:r>
              <a:rPr lang="tr-TR" sz="2400" b="1" dirty="0" smtClean="0">
                <a:latin typeface="Courier New" pitchFamily="49" charset="0"/>
              </a:rPr>
              <a:t> '</a:t>
            </a:r>
            <a:r>
              <a:rPr lang="tr-TR" sz="2400" b="1" dirty="0" err="1" smtClean="0">
                <a:latin typeface="Courier New" pitchFamily="49" charset="0"/>
              </a:rPr>
              <a:t>mod</a:t>
            </a:r>
            <a:r>
              <a:rPr lang="tr-TR" sz="2400" b="1" dirty="0" smtClean="0">
                <a:latin typeface="Courier New" pitchFamily="49" charset="0"/>
              </a:rPr>
              <a:t>_</a:t>
            </a:r>
            <a:r>
              <a:rPr lang="tr-TR" sz="2400" b="1" dirty="0" err="1" smtClean="0">
                <a:latin typeface="Courier New" pitchFamily="49" charset="0"/>
              </a:rPr>
              <a:t>cook</a:t>
            </a:r>
            <a:r>
              <a:rPr lang="tr-TR" sz="2400" b="1" dirty="0" smtClean="0">
                <a:latin typeface="Courier New" pitchFamily="49" charset="0"/>
              </a:rPr>
              <a:t>' </a:t>
            </a:r>
            <a:r>
              <a:rPr lang="tr-TR" sz="2400" b="1" dirty="0" smtClean="0">
                <a:solidFill>
                  <a:schemeClr val="accent2"/>
                </a:solidFill>
                <a:latin typeface="Courier New" pitchFamily="49" charset="0"/>
              </a:rPr>
              <a:t>THEN </a:t>
            </a:r>
            <a:r>
              <a:rPr lang="tr-TR" sz="2400" b="1" dirty="0" smtClean="0">
                <a:latin typeface="Courier New" pitchFamily="49" charset="0"/>
              </a:rPr>
              <a:t>'Modern </a:t>
            </a:r>
            <a:r>
              <a:rPr lang="tr-TR" sz="2400" b="1" dirty="0" err="1" smtClean="0">
                <a:latin typeface="Courier New" pitchFamily="49" charset="0"/>
              </a:rPr>
              <a:t>Cooking</a:t>
            </a:r>
            <a:r>
              <a:rPr lang="tr-TR" sz="2400" b="1" dirty="0" smtClean="0">
                <a:latin typeface="Courier New" pitchFamily="49" charset="0"/>
              </a:rPr>
              <a:t>'</a:t>
            </a:r>
          </a:p>
          <a:p>
            <a:pPr>
              <a:lnSpc>
                <a:spcPct val="105000"/>
              </a:lnSpc>
              <a:buFontTx/>
              <a:buNone/>
            </a:pPr>
            <a:r>
              <a:rPr lang="tr-TR" sz="2400" b="1" dirty="0" smtClean="0">
                <a:latin typeface="Courier New" pitchFamily="49" charset="0"/>
              </a:rPr>
              <a:t>      ….</a:t>
            </a:r>
          </a:p>
          <a:p>
            <a:pPr>
              <a:lnSpc>
                <a:spcPct val="105000"/>
              </a:lnSpc>
              <a:buFontTx/>
              <a:buNone/>
            </a:pPr>
            <a:r>
              <a:rPr lang="tr-TR" sz="2400" b="1" dirty="0" smtClean="0">
                <a:latin typeface="Courier New" pitchFamily="49" charset="0"/>
              </a:rPr>
              <a:t>      ….</a:t>
            </a:r>
          </a:p>
          <a:p>
            <a:pPr>
              <a:lnSpc>
                <a:spcPct val="105000"/>
              </a:lnSpc>
              <a:buFontTx/>
              <a:buNone/>
            </a:pPr>
            <a:r>
              <a:rPr lang="tr-TR" sz="2400" b="1" dirty="0" smtClean="0">
                <a:latin typeface="Courier New" pitchFamily="49" charset="0"/>
              </a:rPr>
              <a:t>      </a:t>
            </a:r>
            <a:r>
              <a:rPr lang="tr-TR" sz="2400" b="1" dirty="0" smtClean="0">
                <a:solidFill>
                  <a:schemeClr val="accent2"/>
                </a:solidFill>
                <a:latin typeface="Courier New" pitchFamily="49" charset="0"/>
              </a:rPr>
              <a:t>ELSE</a:t>
            </a:r>
            <a:r>
              <a:rPr lang="tr-TR" sz="2400" b="1" dirty="0" smtClean="0">
                <a:latin typeface="Courier New" pitchFamily="49" charset="0"/>
              </a:rPr>
              <a:t> 'not yet' </a:t>
            </a:r>
            <a:r>
              <a:rPr lang="tr-TR" sz="2400" b="1" dirty="0" smtClean="0">
                <a:solidFill>
                  <a:schemeClr val="accent2"/>
                </a:solidFill>
                <a:latin typeface="Courier New" pitchFamily="49" charset="0"/>
              </a:rPr>
              <a:t>END</a:t>
            </a:r>
          </a:p>
          <a:p>
            <a:pPr>
              <a:lnSpc>
                <a:spcPct val="105000"/>
              </a:lnSpc>
              <a:buFontTx/>
              <a:buNone/>
            </a:pPr>
            <a:r>
              <a:rPr lang="tr-TR" sz="2400" b="1" dirty="0" smtClean="0">
                <a:latin typeface="Courier New" pitchFamily="49" charset="0"/>
              </a:rPr>
              <a:t>     </a:t>
            </a:r>
            <a:r>
              <a:rPr lang="tr-TR" sz="2400" b="1" dirty="0" smtClean="0">
                <a:solidFill>
                  <a:srgbClr val="D60093"/>
                </a:solidFill>
                <a:latin typeface="Courier New" pitchFamily="49" charset="0"/>
              </a:rPr>
              <a:t>CAST</a:t>
            </a:r>
            <a:r>
              <a:rPr lang="tr-TR" sz="2400" b="1" dirty="0" smtClean="0">
                <a:latin typeface="Courier New" pitchFamily="49" charset="0"/>
              </a:rPr>
              <a:t>(TITLE </a:t>
            </a:r>
            <a:r>
              <a:rPr lang="tr-TR" sz="2400" b="1" dirty="0" smtClean="0">
                <a:solidFill>
                  <a:schemeClr val="accent2"/>
                </a:solidFill>
                <a:latin typeface="Courier New" pitchFamily="49" charset="0"/>
              </a:rPr>
              <a:t>AS</a:t>
            </a:r>
            <a:r>
              <a:rPr lang="tr-TR" sz="2400" b="1" dirty="0" smtClean="0">
                <a:latin typeface="Courier New" pitchFamily="49" charset="0"/>
              </a:rPr>
              <a:t> </a:t>
            </a:r>
            <a:r>
              <a:rPr lang="tr-TR" sz="2400" b="1" dirty="0" smtClean="0">
                <a:solidFill>
                  <a:schemeClr val="accent2"/>
                </a:solidFill>
                <a:latin typeface="Courier New" pitchFamily="49" charset="0"/>
              </a:rPr>
              <a:t>VARCHAR</a:t>
            </a:r>
            <a:r>
              <a:rPr lang="tr-TR" sz="2400" b="1" dirty="0" smtClean="0">
                <a:latin typeface="Courier New" pitchFamily="49" charset="0"/>
              </a:rPr>
              <a:t>(25)) </a:t>
            </a:r>
            <a:r>
              <a:rPr lang="tr-TR" sz="2400" b="1" dirty="0" smtClean="0">
                <a:solidFill>
                  <a:schemeClr val="accent2"/>
                </a:solidFill>
                <a:latin typeface="Courier New" pitchFamily="49" charset="0"/>
              </a:rPr>
              <a:t>AS</a:t>
            </a:r>
            <a:r>
              <a:rPr lang="tr-TR" sz="2400" b="1" dirty="0" smtClean="0">
                <a:latin typeface="Courier New" pitchFamily="49" charset="0"/>
              </a:rPr>
              <a:t> '</a:t>
            </a:r>
            <a:r>
              <a:rPr lang="tr-TR" sz="2400" b="1" dirty="0" err="1" smtClean="0">
                <a:latin typeface="Courier New" pitchFamily="49" charset="0"/>
              </a:rPr>
              <a:t>Shortered</a:t>
            </a:r>
            <a:r>
              <a:rPr lang="tr-TR" sz="2400" b="1" dirty="0" smtClean="0">
                <a:latin typeface="Courier New" pitchFamily="49" charset="0"/>
              </a:rPr>
              <a:t> 	</a:t>
            </a:r>
            <a:r>
              <a:rPr lang="tr-TR" sz="2400" b="1" dirty="0" err="1" smtClean="0">
                <a:latin typeface="Courier New" pitchFamily="49" charset="0"/>
              </a:rPr>
              <a:t>Title</a:t>
            </a:r>
            <a:r>
              <a:rPr lang="tr-TR" sz="2400" b="1" dirty="0" smtClean="0">
                <a:latin typeface="Courier New" pitchFamily="49" charset="0"/>
              </a:rPr>
              <a:t>',</a:t>
            </a:r>
          </a:p>
          <a:p>
            <a:pPr>
              <a:lnSpc>
                <a:spcPct val="105000"/>
              </a:lnSpc>
              <a:buFontTx/>
              <a:buNone/>
            </a:pPr>
            <a:r>
              <a:rPr lang="tr-TR" sz="2400" b="1" dirty="0" smtClean="0">
                <a:latin typeface="Courier New" pitchFamily="49" charset="0"/>
              </a:rPr>
              <a:t>     </a:t>
            </a:r>
            <a:r>
              <a:rPr lang="tr-TR" sz="2400" b="1" dirty="0" err="1" smtClean="0">
                <a:latin typeface="Courier New" pitchFamily="49" charset="0"/>
              </a:rPr>
              <a:t>Price</a:t>
            </a:r>
            <a:r>
              <a:rPr lang="tr-TR" sz="2400" b="1" dirty="0" smtClean="0">
                <a:latin typeface="Courier New" pitchFamily="49" charset="0"/>
              </a:rPr>
              <a:t> </a:t>
            </a:r>
            <a:r>
              <a:rPr lang="tr-TR" sz="2400" b="1" dirty="0" smtClean="0">
                <a:solidFill>
                  <a:schemeClr val="accent2"/>
                </a:solidFill>
                <a:latin typeface="Courier New" pitchFamily="49" charset="0"/>
              </a:rPr>
              <a:t>As</a:t>
            </a:r>
            <a:r>
              <a:rPr lang="tr-TR" sz="2400" b="1" dirty="0" smtClean="0">
                <a:latin typeface="Courier New" pitchFamily="49" charset="0"/>
              </a:rPr>
              <a:t> </a:t>
            </a:r>
            <a:r>
              <a:rPr lang="tr-TR" sz="2400" b="1" dirty="0" err="1" smtClean="0">
                <a:latin typeface="Courier New" pitchFamily="49" charset="0"/>
              </a:rPr>
              <a:t>Price</a:t>
            </a:r>
            <a:r>
              <a:rPr lang="tr-TR" sz="2400" b="1" dirty="0" smtClean="0">
                <a:latin typeface="Courier New" pitchFamily="49" charset="0"/>
              </a:rPr>
              <a:t> </a:t>
            </a:r>
            <a:r>
              <a:rPr lang="tr-TR" sz="2400" b="1" dirty="0" smtClean="0">
                <a:solidFill>
                  <a:schemeClr val="accent2"/>
                </a:solidFill>
                <a:latin typeface="Courier New" pitchFamily="49" charset="0"/>
              </a:rPr>
              <a:t>FROM</a:t>
            </a:r>
            <a:r>
              <a:rPr lang="tr-TR" sz="2400" b="1" dirty="0" smtClean="0">
                <a:latin typeface="Courier New" pitchFamily="49" charset="0"/>
              </a:rPr>
              <a:t> </a:t>
            </a:r>
            <a:r>
              <a:rPr lang="tr-TR" sz="2400" b="1" dirty="0" err="1" smtClean="0">
                <a:latin typeface="Courier New" pitchFamily="49" charset="0"/>
              </a:rPr>
              <a:t>titles</a:t>
            </a:r>
            <a:r>
              <a:rPr lang="tr-TR" sz="2400" b="1" dirty="0" smtClean="0">
                <a:latin typeface="Courier New" pitchFamily="49" charset="0"/>
              </a:rPr>
              <a:t> </a:t>
            </a:r>
            <a:r>
              <a:rPr lang="tr-TR" sz="2400" b="1" dirty="0" smtClean="0">
                <a:solidFill>
                  <a:schemeClr val="accent2"/>
                </a:solidFill>
                <a:latin typeface="Courier New" pitchFamily="49" charset="0"/>
              </a:rPr>
              <a:t>WHERE</a:t>
            </a:r>
            <a:r>
              <a:rPr lang="tr-TR" sz="2400" b="1" dirty="0" smtClean="0">
                <a:latin typeface="Courier New" pitchFamily="49" charset="0"/>
              </a:rPr>
              <a:t> </a:t>
            </a:r>
            <a:r>
              <a:rPr lang="tr-TR" sz="2400" b="1" dirty="0" err="1" smtClean="0">
                <a:latin typeface="Courier New" pitchFamily="49" charset="0"/>
              </a:rPr>
              <a:t>price</a:t>
            </a:r>
            <a:r>
              <a:rPr lang="tr-TR" sz="2400" b="1" dirty="0" smtClean="0">
                <a:latin typeface="Courier New" pitchFamily="49" charset="0"/>
              </a:rPr>
              <a:t> </a:t>
            </a:r>
            <a:r>
              <a:rPr lang="tr-TR" sz="2400" b="1" dirty="0" smtClean="0">
                <a:solidFill>
                  <a:schemeClr val="bg1">
                    <a:lumMod val="50000"/>
                  </a:schemeClr>
                </a:solidFill>
                <a:latin typeface="Courier New" pitchFamily="49" charset="0"/>
              </a:rPr>
              <a:t>is 	NOT NULL </a:t>
            </a:r>
            <a:r>
              <a:rPr lang="tr-TR" sz="2400" b="1" dirty="0" smtClean="0">
                <a:solidFill>
                  <a:schemeClr val="accent2"/>
                </a:solidFill>
                <a:latin typeface="Courier New" pitchFamily="49" charset="0"/>
              </a:rPr>
              <a:t>ORDER BY</a:t>
            </a:r>
            <a:r>
              <a:rPr lang="tr-TR" sz="2400" b="1" dirty="0" smtClean="0">
                <a:latin typeface="Courier New" pitchFamily="49" charset="0"/>
              </a:rPr>
              <a:t> </a:t>
            </a:r>
            <a:r>
              <a:rPr lang="tr-TR" sz="2400" b="1" dirty="0" err="1" smtClean="0">
                <a:latin typeface="Courier New" pitchFamily="49" charset="0"/>
              </a:rPr>
              <a:t>type</a:t>
            </a:r>
            <a:r>
              <a:rPr lang="tr-TR" sz="2400" b="1" dirty="0" smtClean="0">
                <a:latin typeface="Courier New" pitchFamily="49" charset="0"/>
              </a:rPr>
              <a:t>,</a:t>
            </a:r>
          </a:p>
          <a:p>
            <a:pPr>
              <a:lnSpc>
                <a:spcPct val="105000"/>
              </a:lnSpc>
              <a:buFontTx/>
              <a:buNone/>
            </a:pPr>
            <a:r>
              <a:rPr lang="tr-TR" sz="2400" b="1" dirty="0" smtClean="0">
                <a:latin typeface="Courier New" pitchFamily="49" charset="0"/>
              </a:rPr>
              <a:t>     </a:t>
            </a:r>
            <a:r>
              <a:rPr lang="tr-TR" sz="2400" b="1" dirty="0" err="1" smtClean="0">
                <a:latin typeface="Courier New" pitchFamily="49" charset="0"/>
              </a:rPr>
              <a:t>Price</a:t>
            </a:r>
            <a:r>
              <a:rPr lang="tr-TR" sz="2400" b="1" dirty="0" smtClean="0">
                <a:latin typeface="Courier New" pitchFamily="49" charset="0"/>
              </a:rPr>
              <a:t> </a:t>
            </a:r>
            <a:r>
              <a:rPr lang="tr-TR" sz="2400" b="1" dirty="0" smtClean="0">
                <a:solidFill>
                  <a:schemeClr val="accent2"/>
                </a:solidFill>
                <a:latin typeface="Courier New" pitchFamily="49" charset="0"/>
              </a:rPr>
              <a:t>COMPUTE</a:t>
            </a:r>
            <a:r>
              <a:rPr lang="tr-TR" sz="2400" b="1" dirty="0" smtClean="0">
                <a:latin typeface="Courier New" pitchFamily="49" charset="0"/>
              </a:rPr>
              <a:t> </a:t>
            </a:r>
            <a:r>
              <a:rPr lang="tr-TR" sz="2400" b="1" dirty="0" smtClean="0">
                <a:solidFill>
                  <a:srgbClr val="D60093"/>
                </a:solidFill>
                <a:latin typeface="Courier New" pitchFamily="49" charset="0"/>
              </a:rPr>
              <a:t>AVG</a:t>
            </a:r>
            <a:r>
              <a:rPr lang="tr-TR" sz="2400" b="1" dirty="0" smtClean="0">
                <a:latin typeface="Courier New" pitchFamily="49" charset="0"/>
              </a:rPr>
              <a:t>(</a:t>
            </a:r>
            <a:r>
              <a:rPr lang="tr-TR" sz="2400" b="1" dirty="0" err="1" smtClean="0">
                <a:latin typeface="Courier New" pitchFamily="49" charset="0"/>
              </a:rPr>
              <a:t>price</a:t>
            </a:r>
            <a:r>
              <a:rPr lang="tr-TR" sz="2400" b="1" dirty="0" smtClean="0">
                <a:latin typeface="Courier New" pitchFamily="49" charset="0"/>
              </a:rPr>
              <a:t>) BY </a:t>
            </a:r>
            <a:r>
              <a:rPr lang="tr-TR" sz="2400" b="1" dirty="0" err="1" smtClean="0">
                <a:latin typeface="Courier New" pitchFamily="49" charset="0"/>
              </a:rPr>
              <a:t>type</a:t>
            </a:r>
            <a:r>
              <a:rPr lang="tr-TR" sz="2400" b="1" dirty="0" smtClean="0">
                <a:latin typeface="Courier New" pitchFamily="49" charset="0"/>
              </a:rPr>
              <a:t>;</a:t>
            </a:r>
          </a:p>
          <a:p>
            <a:endParaRPr lang="tr-TR"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7" name="Rectangle 3"/>
          <p:cNvSpPr>
            <a:spLocks noGrp="1" noChangeArrowheads="1"/>
          </p:cNvSpPr>
          <p:nvPr>
            <p:ph type="body" idx="1"/>
          </p:nvPr>
        </p:nvSpPr>
        <p:spPr>
          <a:xfrm>
            <a:off x="827584" y="188640"/>
            <a:ext cx="8077200" cy="6264275"/>
          </a:xfrm>
        </p:spPr>
        <p:txBody>
          <a:bodyPr>
            <a:noAutofit/>
          </a:bodyPr>
          <a:lstStyle/>
          <a:p>
            <a:pPr>
              <a:lnSpc>
                <a:spcPct val="105000"/>
              </a:lnSpc>
              <a:buFontTx/>
              <a:buNone/>
            </a:pPr>
            <a:r>
              <a:rPr lang="tr-TR" sz="2400" b="1" dirty="0">
                <a:solidFill>
                  <a:schemeClr val="tx1"/>
                </a:solidFill>
                <a:latin typeface="Arial" pitchFamily="34" charset="0"/>
                <a:cs typeface="Arial" pitchFamily="34" charset="0"/>
              </a:rPr>
              <a:t>    </a:t>
            </a:r>
          </a:p>
          <a:p>
            <a:pPr>
              <a:lnSpc>
                <a:spcPct val="105000"/>
              </a:lnSpc>
            </a:pPr>
            <a:endParaRPr lang="tr-TR" sz="2400" dirty="0">
              <a:solidFill>
                <a:schemeClr val="tx1"/>
              </a:solidFill>
              <a:latin typeface="Arial" pitchFamily="34" charset="0"/>
              <a:cs typeface="Arial" pitchFamily="34" charset="0"/>
            </a:endParaRPr>
          </a:p>
          <a:p>
            <a:pPr>
              <a:lnSpc>
                <a:spcPct val="105000"/>
              </a:lnSpc>
            </a:pPr>
            <a:endParaRPr lang="tr-TR" sz="2400" dirty="0">
              <a:solidFill>
                <a:schemeClr val="tx1"/>
              </a:solidFill>
              <a:latin typeface="Arial" pitchFamily="34" charset="0"/>
              <a:cs typeface="Arial" pitchFamily="34" charset="0"/>
            </a:endParaRPr>
          </a:p>
          <a:p>
            <a:pPr>
              <a:lnSpc>
                <a:spcPct val="105000"/>
              </a:lnSpc>
            </a:pPr>
            <a:endParaRPr lang="tr-TR" sz="2400" dirty="0">
              <a:solidFill>
                <a:schemeClr val="tx1"/>
              </a:solidFill>
              <a:latin typeface="Arial" pitchFamily="34" charset="0"/>
              <a:cs typeface="Arial" pitchFamily="34" charset="0"/>
            </a:endParaRPr>
          </a:p>
          <a:p>
            <a:pPr>
              <a:lnSpc>
                <a:spcPct val="105000"/>
              </a:lnSpc>
            </a:pPr>
            <a:endParaRPr lang="tr-TR" sz="2400" dirty="0">
              <a:solidFill>
                <a:schemeClr val="tx1"/>
              </a:solidFill>
              <a:latin typeface="Arial" pitchFamily="34" charset="0"/>
              <a:cs typeface="Arial" pitchFamily="34" charset="0"/>
            </a:endParaRPr>
          </a:p>
          <a:p>
            <a:pPr>
              <a:lnSpc>
                <a:spcPct val="105000"/>
              </a:lnSpc>
            </a:pPr>
            <a:r>
              <a:rPr lang="tr-TR" sz="2400" dirty="0" err="1" smtClean="0">
                <a:solidFill>
                  <a:schemeClr val="tx1"/>
                </a:solidFill>
                <a:latin typeface="Arial" pitchFamily="34" charset="0"/>
                <a:cs typeface="Arial" pitchFamily="34" charset="0"/>
              </a:rPr>
              <a:t>Title</a:t>
            </a:r>
            <a:r>
              <a:rPr lang="tr-TR" sz="2400" dirty="0" smtClean="0">
                <a:solidFill>
                  <a:schemeClr val="tx1"/>
                </a:solidFill>
                <a:latin typeface="Arial" pitchFamily="34" charset="0"/>
                <a:cs typeface="Arial" pitchFamily="34" charset="0"/>
              </a:rPr>
              <a:t> </a:t>
            </a:r>
            <a:r>
              <a:rPr lang="tr-TR" sz="2400" dirty="0">
                <a:solidFill>
                  <a:schemeClr val="tx1"/>
                </a:solidFill>
                <a:latin typeface="Arial" pitchFamily="34" charset="0"/>
                <a:cs typeface="Arial" pitchFamily="34" charset="0"/>
              </a:rPr>
              <a:t>başlığını ‘</a:t>
            </a:r>
            <a:r>
              <a:rPr lang="tr-TR" sz="2400" dirty="0" err="1">
                <a:solidFill>
                  <a:schemeClr val="tx1"/>
                </a:solidFill>
                <a:latin typeface="Arial" pitchFamily="34" charset="0"/>
                <a:cs typeface="Arial" pitchFamily="34" charset="0"/>
              </a:rPr>
              <a:t>Shortered</a:t>
            </a:r>
            <a:r>
              <a:rPr lang="tr-TR" sz="2400" dirty="0">
                <a:solidFill>
                  <a:schemeClr val="tx1"/>
                </a:solidFill>
                <a:latin typeface="Arial" pitchFamily="34" charset="0"/>
                <a:cs typeface="Arial" pitchFamily="34" charset="0"/>
              </a:rPr>
              <a:t> </a:t>
            </a:r>
            <a:r>
              <a:rPr lang="tr-TR" sz="2400" dirty="0" err="1">
                <a:solidFill>
                  <a:schemeClr val="tx1"/>
                </a:solidFill>
                <a:latin typeface="Arial" pitchFamily="34" charset="0"/>
                <a:cs typeface="Arial" pitchFamily="34" charset="0"/>
              </a:rPr>
              <a:t>Title</a:t>
            </a:r>
            <a:r>
              <a:rPr lang="tr-TR" sz="2400" dirty="0">
                <a:solidFill>
                  <a:schemeClr val="tx1"/>
                </a:solidFill>
                <a:latin typeface="Arial" pitchFamily="34" charset="0"/>
                <a:cs typeface="Arial" pitchFamily="34" charset="0"/>
              </a:rPr>
              <a:t>’ olarak değiştirir. Uzunluğunu 25 karakter olarak alır. </a:t>
            </a:r>
            <a:r>
              <a:rPr lang="tr-TR" sz="2400" dirty="0" err="1">
                <a:solidFill>
                  <a:schemeClr val="tx1"/>
                </a:solidFill>
                <a:latin typeface="Arial" pitchFamily="34" charset="0"/>
                <a:cs typeface="Arial" pitchFamily="34" charset="0"/>
              </a:rPr>
              <a:t>Price</a:t>
            </a:r>
            <a:r>
              <a:rPr lang="tr-TR" sz="2400" dirty="0">
                <a:solidFill>
                  <a:schemeClr val="tx1"/>
                </a:solidFill>
                <a:latin typeface="Arial" pitchFamily="34" charset="0"/>
                <a:cs typeface="Arial" pitchFamily="34" charset="0"/>
              </a:rPr>
              <a:t> değeri </a:t>
            </a:r>
            <a:r>
              <a:rPr lang="tr-TR" sz="2400" dirty="0" err="1">
                <a:solidFill>
                  <a:schemeClr val="tx1"/>
                </a:solidFill>
                <a:latin typeface="Arial" pitchFamily="34" charset="0"/>
                <a:cs typeface="Arial" pitchFamily="34" charset="0"/>
              </a:rPr>
              <a:t>null</a:t>
            </a:r>
            <a:r>
              <a:rPr lang="tr-TR" sz="2400" dirty="0">
                <a:solidFill>
                  <a:schemeClr val="tx1"/>
                </a:solidFill>
                <a:latin typeface="Arial" pitchFamily="34" charset="0"/>
                <a:cs typeface="Arial" pitchFamily="34" charset="0"/>
              </a:rPr>
              <a:t> olmayanları yazar.</a:t>
            </a:r>
          </a:p>
          <a:p>
            <a:pPr>
              <a:lnSpc>
                <a:spcPct val="105000"/>
              </a:lnSpc>
            </a:pPr>
            <a:r>
              <a:rPr lang="tr-TR" sz="2400" b="1" dirty="0">
                <a:solidFill>
                  <a:schemeClr val="accent2"/>
                </a:solidFill>
                <a:latin typeface="Arial" pitchFamily="34" charset="0"/>
                <a:cs typeface="Arial" pitchFamily="34" charset="0"/>
              </a:rPr>
              <a:t>SELECT</a:t>
            </a:r>
            <a:r>
              <a:rPr lang="tr-TR" sz="2400" b="1" dirty="0">
                <a:solidFill>
                  <a:schemeClr val="tx1"/>
                </a:solidFill>
                <a:latin typeface="Arial" pitchFamily="34" charset="0"/>
                <a:cs typeface="Arial" pitchFamily="34" charset="0"/>
              </a:rPr>
              <a:t> @adi </a:t>
            </a:r>
            <a:r>
              <a:rPr lang="tr-TR" sz="2400" b="1" dirty="0">
                <a:solidFill>
                  <a:schemeClr val="accent2"/>
                </a:solidFill>
                <a:latin typeface="Arial" pitchFamily="34" charset="0"/>
                <a:cs typeface="Arial" pitchFamily="34" charset="0"/>
              </a:rPr>
              <a:t>AS </a:t>
            </a:r>
            <a:r>
              <a:rPr lang="tr-TR" sz="2400" b="1" dirty="0">
                <a:solidFill>
                  <a:schemeClr val="tx1"/>
                </a:solidFill>
                <a:latin typeface="Arial" pitchFamily="34" charset="0"/>
                <a:cs typeface="Arial" pitchFamily="34" charset="0"/>
              </a:rPr>
              <a:t> ‘isim’;</a:t>
            </a:r>
            <a:r>
              <a:rPr lang="tr-TR" sz="2400" dirty="0">
                <a:solidFill>
                  <a:schemeClr val="tx1"/>
                </a:solidFill>
                <a:latin typeface="Arial" pitchFamily="34" charset="0"/>
                <a:cs typeface="Arial" pitchFamily="34" charset="0"/>
              </a:rPr>
              <a:t>  </a:t>
            </a:r>
          </a:p>
          <a:p>
            <a:pPr>
              <a:lnSpc>
                <a:spcPct val="105000"/>
              </a:lnSpc>
              <a:buFontTx/>
              <a:buNone/>
            </a:pPr>
            <a:r>
              <a:rPr lang="tr-TR" sz="2400" dirty="0">
                <a:solidFill>
                  <a:schemeClr val="tx1"/>
                </a:solidFill>
                <a:latin typeface="Arial" pitchFamily="34" charset="0"/>
                <a:cs typeface="Arial" pitchFamily="34" charset="0"/>
              </a:rPr>
              <a:t>                                        </a:t>
            </a:r>
            <a:endParaRPr lang="tr-TR" sz="2400" dirty="0" smtClean="0">
              <a:solidFill>
                <a:schemeClr val="tx1"/>
              </a:solidFill>
              <a:latin typeface="Arial" pitchFamily="34" charset="0"/>
              <a:cs typeface="Arial" pitchFamily="34" charset="0"/>
            </a:endParaRPr>
          </a:p>
          <a:p>
            <a:pPr>
              <a:lnSpc>
                <a:spcPct val="105000"/>
              </a:lnSpc>
              <a:buFontTx/>
              <a:buNone/>
            </a:pPr>
            <a:r>
              <a:rPr lang="tr-TR" sz="2400" dirty="0" smtClean="0">
                <a:latin typeface="Arial" pitchFamily="34" charset="0"/>
                <a:cs typeface="Arial" pitchFamily="34" charset="0"/>
              </a:rPr>
              <a:t>			</a:t>
            </a:r>
            <a:r>
              <a:rPr lang="tr-TR" sz="2400" dirty="0" smtClean="0">
                <a:solidFill>
                  <a:schemeClr val="tx1"/>
                </a:solidFill>
                <a:latin typeface="Arial" pitchFamily="34" charset="0"/>
                <a:cs typeface="Arial" pitchFamily="34" charset="0"/>
              </a:rPr>
              <a:t>Adi </a:t>
            </a:r>
            <a:r>
              <a:rPr lang="tr-TR" sz="2400" dirty="0">
                <a:solidFill>
                  <a:schemeClr val="tx1"/>
                </a:solidFill>
                <a:latin typeface="Arial" pitchFamily="34" charset="0"/>
                <a:cs typeface="Arial" pitchFamily="34" charset="0"/>
              </a:rPr>
              <a:t>değişkeninde bulunan değeri yazar.</a:t>
            </a:r>
          </a:p>
          <a:p>
            <a:pPr>
              <a:lnSpc>
                <a:spcPct val="105000"/>
              </a:lnSpc>
            </a:pPr>
            <a:endParaRPr lang="tr-TR" sz="2400" dirty="0">
              <a:solidFill>
                <a:schemeClr val="tx1"/>
              </a:solidFill>
              <a:latin typeface="Arial" pitchFamily="34" charset="0"/>
              <a:cs typeface="Arial" pitchFamily="34" charset="0"/>
            </a:endParaRPr>
          </a:p>
        </p:txBody>
      </p:sp>
      <p:pic>
        <p:nvPicPr>
          <p:cNvPr id="313348" name="Picture 4"/>
          <p:cNvPicPr>
            <a:picLocks noChangeAspect="1" noChangeArrowheads="1"/>
          </p:cNvPicPr>
          <p:nvPr/>
        </p:nvPicPr>
        <p:blipFill>
          <a:blip r:embed="rId2" cstate="print"/>
          <a:srcRect/>
          <a:stretch>
            <a:fillRect/>
          </a:stretch>
        </p:blipFill>
        <p:spPr bwMode="auto">
          <a:xfrm>
            <a:off x="1115616" y="476672"/>
            <a:ext cx="4392488" cy="1762125"/>
          </a:xfrm>
          <a:prstGeom prst="rect">
            <a:avLst/>
          </a:prstGeom>
          <a:noFill/>
          <a:ln w="9525">
            <a:noFill/>
            <a:miter lim="800000"/>
            <a:headEnd/>
            <a:tailEnd/>
          </a:ln>
          <a:effectLst/>
        </p:spPr>
      </p:pic>
      <p:pic>
        <p:nvPicPr>
          <p:cNvPr id="313349" name="Picture 5"/>
          <p:cNvPicPr>
            <a:picLocks noChangeAspect="1" noChangeArrowheads="1"/>
          </p:cNvPicPr>
          <p:nvPr/>
        </p:nvPicPr>
        <p:blipFill>
          <a:blip r:embed="rId3" cstate="print"/>
          <a:srcRect/>
          <a:stretch>
            <a:fillRect/>
          </a:stretch>
        </p:blipFill>
        <p:spPr bwMode="auto">
          <a:xfrm>
            <a:off x="827584" y="4437112"/>
            <a:ext cx="1728192" cy="8640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395536" y="836712"/>
            <a:ext cx="8077200" cy="727075"/>
          </a:xfrm>
        </p:spPr>
        <p:txBody>
          <a:bodyPr>
            <a:noAutofit/>
          </a:bodyPr>
          <a:lstStyle/>
          <a:p>
            <a:pPr algn="ctr"/>
            <a:r>
              <a:rPr lang="tr-TR" sz="3600" b="1" dirty="0" smtClean="0"/>
              <a:t>7.14.2 </a:t>
            </a:r>
            <a:r>
              <a:rPr lang="tr-TR" sz="3600" b="1" dirty="0"/>
              <a:t>IF-ELSE</a:t>
            </a:r>
            <a:br>
              <a:rPr lang="tr-TR" sz="3600" b="1" dirty="0"/>
            </a:br>
            <a:endParaRPr lang="tr-TR" sz="3600" b="1" dirty="0"/>
          </a:p>
        </p:txBody>
      </p:sp>
      <p:sp>
        <p:nvSpPr>
          <p:cNvPr id="314371" name="Rectangle 3"/>
          <p:cNvSpPr>
            <a:spLocks noGrp="1" noChangeArrowheads="1"/>
          </p:cNvSpPr>
          <p:nvPr>
            <p:ph type="body" idx="1"/>
          </p:nvPr>
        </p:nvSpPr>
        <p:spPr>
          <a:xfrm>
            <a:off x="1510581" y="1412776"/>
            <a:ext cx="6013747" cy="4680496"/>
          </a:xfrm>
        </p:spPr>
        <p:style>
          <a:lnRef idx="3">
            <a:schemeClr val="lt1"/>
          </a:lnRef>
          <a:fillRef idx="1">
            <a:schemeClr val="accent1"/>
          </a:fillRef>
          <a:effectRef idx="1">
            <a:schemeClr val="accent1"/>
          </a:effectRef>
          <a:fontRef idx="minor">
            <a:schemeClr val="lt1"/>
          </a:fontRef>
        </p:style>
        <p:txBody>
          <a:bodyPr/>
          <a:lstStyle/>
          <a:p>
            <a:pPr>
              <a:buFontTx/>
              <a:buNone/>
            </a:pPr>
            <a:r>
              <a:rPr lang="tr-TR" sz="2300" b="1" dirty="0">
                <a:solidFill>
                  <a:schemeClr val="tx1"/>
                </a:solidFill>
              </a:rPr>
              <a:t>     </a:t>
            </a:r>
          </a:p>
          <a:p>
            <a:pPr>
              <a:buFontTx/>
              <a:buNone/>
            </a:pPr>
            <a:r>
              <a:rPr lang="tr-TR" sz="2400" b="1" dirty="0">
                <a:solidFill>
                  <a:schemeClr val="accent3">
                    <a:lumMod val="75000"/>
                  </a:schemeClr>
                </a:solidFill>
              </a:rPr>
              <a:t>    </a:t>
            </a:r>
            <a:r>
              <a:rPr lang="tr-TR" sz="3600" b="1" u="sng" dirty="0">
                <a:solidFill>
                  <a:schemeClr val="accent3">
                    <a:lumMod val="75000"/>
                  </a:schemeClr>
                </a:solidFill>
                <a:effectLst>
                  <a:outerShdw blurRad="38100" dist="38100" dir="2700000" algn="tl">
                    <a:srgbClr val="000000">
                      <a:alpha val="43137"/>
                    </a:srgbClr>
                  </a:outerShdw>
                </a:effectLst>
              </a:rPr>
              <a:t>Kullanılışı: </a:t>
            </a:r>
            <a:endParaRPr lang="tr-TR" sz="2400" b="1" u="sng" dirty="0">
              <a:solidFill>
                <a:schemeClr val="accent3">
                  <a:lumMod val="75000"/>
                </a:schemeClr>
              </a:solidFill>
              <a:effectLst>
                <a:outerShdw blurRad="38100" dist="38100" dir="2700000" algn="tl">
                  <a:srgbClr val="000000">
                    <a:alpha val="43137"/>
                  </a:srgbClr>
                </a:outerShdw>
              </a:effectLst>
            </a:endParaRPr>
          </a:p>
          <a:p>
            <a:pPr>
              <a:buFontTx/>
              <a:buNone/>
            </a:pPr>
            <a:r>
              <a:rPr lang="tr-TR" sz="2800" dirty="0">
                <a:solidFill>
                  <a:schemeClr val="tx1"/>
                </a:solidFill>
                <a:latin typeface="Arial" pitchFamily="34" charset="0"/>
                <a:cs typeface="Arial" pitchFamily="34" charset="0"/>
              </a:rPr>
              <a:t>       </a:t>
            </a:r>
          </a:p>
          <a:p>
            <a:pPr>
              <a:buFontTx/>
              <a:buNone/>
            </a:pPr>
            <a:r>
              <a:rPr lang="tr-TR" sz="2800" dirty="0">
                <a:solidFill>
                  <a:schemeClr val="tx1"/>
                </a:solidFill>
                <a:latin typeface="Arial" pitchFamily="34" charset="0"/>
                <a:cs typeface="Arial" pitchFamily="34" charset="0"/>
              </a:rPr>
              <a:t>       </a:t>
            </a:r>
            <a:r>
              <a:rPr lang="tr-TR" sz="2800" b="1" dirty="0">
                <a:solidFill>
                  <a:schemeClr val="bg1"/>
                </a:solidFill>
                <a:latin typeface="Arial" pitchFamily="34" charset="0"/>
                <a:cs typeface="Arial" pitchFamily="34" charset="0"/>
              </a:rPr>
              <a:t>IF koşul	</a:t>
            </a:r>
          </a:p>
          <a:p>
            <a:pPr>
              <a:buFontTx/>
              <a:buNone/>
            </a:pPr>
            <a:r>
              <a:rPr lang="tr-TR" sz="2800" b="1" dirty="0">
                <a:solidFill>
                  <a:schemeClr val="bg1"/>
                </a:solidFill>
                <a:latin typeface="Arial" pitchFamily="34" charset="0"/>
                <a:cs typeface="Arial" pitchFamily="34" charset="0"/>
              </a:rPr>
              <a:t>      </a:t>
            </a:r>
            <a:r>
              <a:rPr lang="tr-TR" sz="2800" b="1" dirty="0" smtClean="0">
                <a:solidFill>
                  <a:schemeClr val="bg1"/>
                </a:solidFill>
                <a:latin typeface="Arial" pitchFamily="34" charset="0"/>
                <a:cs typeface="Arial" pitchFamily="34" charset="0"/>
              </a:rPr>
              <a:t> </a:t>
            </a:r>
            <a:r>
              <a:rPr lang="tr-TR" sz="2800" b="1" dirty="0" err="1">
                <a:solidFill>
                  <a:schemeClr val="bg1"/>
                </a:solidFill>
                <a:latin typeface="Arial" pitchFamily="34" charset="0"/>
                <a:cs typeface="Arial" pitchFamily="34" charset="0"/>
              </a:rPr>
              <a:t>Sql</a:t>
            </a:r>
            <a:r>
              <a:rPr lang="tr-TR" sz="2800" b="1" dirty="0">
                <a:solidFill>
                  <a:schemeClr val="bg1"/>
                </a:solidFill>
                <a:latin typeface="Arial" pitchFamily="34" charset="0"/>
                <a:cs typeface="Arial" pitchFamily="34" charset="0"/>
              </a:rPr>
              <a:t> Deyimleri</a:t>
            </a:r>
          </a:p>
          <a:p>
            <a:pPr>
              <a:buFontTx/>
              <a:buNone/>
            </a:pPr>
            <a:r>
              <a:rPr lang="tr-TR" sz="2800" b="1" dirty="0">
                <a:solidFill>
                  <a:schemeClr val="bg1"/>
                </a:solidFill>
                <a:latin typeface="Arial" pitchFamily="34" charset="0"/>
                <a:cs typeface="Arial" pitchFamily="34" charset="0"/>
              </a:rPr>
              <a:t>       </a:t>
            </a:r>
            <a:r>
              <a:rPr lang="tr-TR" sz="2800" b="1" dirty="0" smtClean="0">
                <a:solidFill>
                  <a:schemeClr val="bg1"/>
                </a:solidFill>
                <a:latin typeface="Arial" pitchFamily="34" charset="0"/>
                <a:cs typeface="Arial" pitchFamily="34" charset="0"/>
              </a:rPr>
              <a:t>ELSE </a:t>
            </a:r>
            <a:endParaRPr lang="tr-TR" sz="2800" b="1" dirty="0">
              <a:solidFill>
                <a:schemeClr val="bg1"/>
              </a:solidFill>
              <a:latin typeface="Arial" pitchFamily="34" charset="0"/>
              <a:cs typeface="Arial" pitchFamily="34" charset="0"/>
            </a:endParaRPr>
          </a:p>
          <a:p>
            <a:pPr>
              <a:buFontTx/>
              <a:buNone/>
            </a:pPr>
            <a:r>
              <a:rPr lang="tr-TR" sz="2800" b="1" dirty="0">
                <a:solidFill>
                  <a:schemeClr val="bg1"/>
                </a:solidFill>
                <a:latin typeface="Arial" pitchFamily="34" charset="0"/>
                <a:cs typeface="Arial" pitchFamily="34" charset="0"/>
              </a:rPr>
              <a:t>	    </a:t>
            </a:r>
            <a:r>
              <a:rPr lang="tr-TR" sz="2800" b="1" dirty="0" err="1" smtClean="0">
                <a:solidFill>
                  <a:schemeClr val="bg1"/>
                </a:solidFill>
                <a:latin typeface="Arial" pitchFamily="34" charset="0"/>
                <a:cs typeface="Arial" pitchFamily="34" charset="0"/>
              </a:rPr>
              <a:t>Sql</a:t>
            </a:r>
            <a:r>
              <a:rPr lang="tr-TR" sz="2800" b="1" dirty="0" smtClean="0">
                <a:solidFill>
                  <a:schemeClr val="bg1"/>
                </a:solidFill>
                <a:latin typeface="Arial" pitchFamily="34" charset="0"/>
                <a:cs typeface="Arial" pitchFamily="34" charset="0"/>
              </a:rPr>
              <a:t> </a:t>
            </a:r>
            <a:r>
              <a:rPr lang="tr-TR" sz="2800" b="1" dirty="0">
                <a:solidFill>
                  <a:schemeClr val="bg1"/>
                </a:solidFill>
                <a:latin typeface="Arial" pitchFamily="34" charset="0"/>
                <a:cs typeface="Arial" pitchFamily="34" charset="0"/>
              </a:rPr>
              <a:t>Deyimleri</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5" name="Rectangle 3"/>
          <p:cNvSpPr>
            <a:spLocks noGrp="1" noChangeArrowheads="1"/>
          </p:cNvSpPr>
          <p:nvPr>
            <p:ph type="body" idx="1"/>
          </p:nvPr>
        </p:nvSpPr>
        <p:spPr>
          <a:xfrm>
            <a:off x="0" y="188640"/>
            <a:ext cx="9144000" cy="5975350"/>
          </a:xfrm>
        </p:spPr>
        <p:txBody>
          <a:bodyPr>
            <a:noAutofit/>
          </a:bodyPr>
          <a:lstStyle/>
          <a:p>
            <a:pPr>
              <a:lnSpc>
                <a:spcPct val="105000"/>
              </a:lnSpc>
              <a:buFontTx/>
              <a:buNone/>
            </a:pPr>
            <a:r>
              <a:rPr lang="tr-TR" sz="2000" b="1" dirty="0">
                <a:solidFill>
                  <a:schemeClr val="tx1"/>
                </a:solidFill>
              </a:rPr>
              <a:t>   </a:t>
            </a:r>
            <a:r>
              <a:rPr lang="tr-TR" sz="2000" b="1" u="sng" dirty="0">
                <a:solidFill>
                  <a:schemeClr val="tx2">
                    <a:lumMod val="60000"/>
                    <a:lumOff val="40000"/>
                  </a:schemeClr>
                </a:solidFill>
                <a:effectLst>
                  <a:outerShdw blurRad="38100" dist="38100" dir="2700000" algn="tl">
                    <a:srgbClr val="000000">
                      <a:alpha val="43137"/>
                    </a:srgbClr>
                  </a:outerShdw>
                </a:effectLst>
              </a:rPr>
              <a:t>Örnek: </a:t>
            </a:r>
            <a:r>
              <a:rPr lang="tr-TR" sz="2000" dirty="0">
                <a:solidFill>
                  <a:schemeClr val="tx1"/>
                </a:solidFill>
              </a:rPr>
              <a:t>Aşağıdaki sorgunun işlevi nedir, yazınız.</a:t>
            </a:r>
          </a:p>
          <a:p>
            <a:pPr>
              <a:lnSpc>
                <a:spcPct val="105000"/>
              </a:lnSpc>
              <a:buFontTx/>
              <a:buNone/>
            </a:pPr>
            <a:r>
              <a:rPr lang="tr-TR" sz="2000" dirty="0">
                <a:solidFill>
                  <a:schemeClr val="tx1"/>
                </a:solidFill>
              </a:rPr>
              <a:t>                  </a:t>
            </a:r>
            <a:r>
              <a:rPr lang="tr-TR" sz="2000" b="1" dirty="0">
                <a:solidFill>
                  <a:schemeClr val="accent2"/>
                </a:solidFill>
                <a:latin typeface="Courier New" pitchFamily="49" charset="0"/>
              </a:rPr>
              <a:t>IF</a:t>
            </a:r>
            <a:r>
              <a:rPr lang="tr-TR" sz="2000" b="1" dirty="0">
                <a:solidFill>
                  <a:schemeClr val="tx1"/>
                </a:solidFill>
                <a:latin typeface="Courier New" pitchFamily="49" charset="0"/>
              </a:rPr>
              <a:t>(</a:t>
            </a:r>
            <a:r>
              <a:rPr lang="tr-TR" sz="2000" b="1" dirty="0">
                <a:solidFill>
                  <a:schemeClr val="accent2"/>
                </a:solidFill>
                <a:latin typeface="Courier New" pitchFamily="49" charset="0"/>
              </a:rPr>
              <a:t>SELECT</a:t>
            </a:r>
            <a:r>
              <a:rPr lang="tr-TR" sz="2000" b="1" dirty="0">
                <a:solidFill>
                  <a:schemeClr val="tx1"/>
                </a:solidFill>
                <a:latin typeface="Courier New" pitchFamily="49" charset="0"/>
              </a:rPr>
              <a:t> </a:t>
            </a:r>
            <a:r>
              <a:rPr lang="tr-TR" sz="2000" b="1" dirty="0">
                <a:solidFill>
                  <a:srgbClr val="D60093"/>
                </a:solidFill>
                <a:latin typeface="Courier New" pitchFamily="49" charset="0"/>
              </a:rPr>
              <a:t>AVG</a:t>
            </a:r>
            <a:r>
              <a:rPr lang="tr-TR" sz="2000" b="1" dirty="0">
                <a:solidFill>
                  <a:schemeClr val="tx1"/>
                </a:solidFill>
                <a:latin typeface="Courier New" pitchFamily="49" charset="0"/>
              </a:rPr>
              <a:t>(adet) </a:t>
            </a:r>
            <a:r>
              <a:rPr lang="tr-TR" sz="2000" b="1" dirty="0">
                <a:solidFill>
                  <a:schemeClr val="accent2"/>
                </a:solidFill>
                <a:latin typeface="Courier New" pitchFamily="49" charset="0"/>
              </a:rPr>
              <a:t>FROM</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siparis</a:t>
            </a:r>
            <a:r>
              <a:rPr lang="tr-TR" sz="2000" b="1" dirty="0">
                <a:solidFill>
                  <a:schemeClr val="tx1"/>
                </a:solidFill>
                <a:latin typeface="Courier New" pitchFamily="49" charset="0"/>
              </a:rPr>
              <a:t>) &gt;10</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SELECT</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mkodu</a:t>
            </a:r>
            <a:r>
              <a:rPr lang="tr-TR" sz="2000" b="1" dirty="0">
                <a:solidFill>
                  <a:schemeClr val="tx1"/>
                </a:solidFill>
                <a:latin typeface="Courier New" pitchFamily="49" charset="0"/>
              </a:rPr>
              <a:t>, urun, adet </a:t>
            </a:r>
            <a:r>
              <a:rPr lang="tr-TR" sz="2000" b="1" dirty="0">
                <a:solidFill>
                  <a:schemeClr val="accent2"/>
                </a:solidFill>
                <a:latin typeface="Courier New" pitchFamily="49" charset="0"/>
              </a:rPr>
              <a:t>FROM</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siparis</a:t>
            </a:r>
            <a:endParaRPr lang="tr-TR" sz="2000" b="1" dirty="0">
              <a:solidFill>
                <a:schemeClr val="tx1"/>
              </a:solidFill>
              <a:latin typeface="Courier New" pitchFamily="49" charset="0"/>
            </a:endParaRP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ELSE</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SELECT</a:t>
            </a:r>
            <a:r>
              <a:rPr lang="tr-TR" sz="2000" b="1" dirty="0">
                <a:solidFill>
                  <a:schemeClr val="tx1"/>
                </a:solidFill>
                <a:latin typeface="Courier New" pitchFamily="49" charset="0"/>
              </a:rPr>
              <a:t> </a:t>
            </a:r>
            <a:r>
              <a:rPr lang="tr-TR" sz="2000" b="1" dirty="0">
                <a:solidFill>
                  <a:srgbClr val="FF0000"/>
                </a:solidFill>
                <a:latin typeface="Courier New" pitchFamily="49" charset="0"/>
              </a:rPr>
              <a:t>'Ortalama adet 10 dan </a:t>
            </a:r>
            <a:r>
              <a:rPr lang="tr-TR" sz="2000" b="1" dirty="0" err="1">
                <a:solidFill>
                  <a:srgbClr val="FF0000"/>
                </a:solidFill>
                <a:latin typeface="Courier New" pitchFamily="49" charset="0"/>
              </a:rPr>
              <a:t>kucuk</a:t>
            </a:r>
            <a:r>
              <a:rPr lang="tr-TR" sz="2000" b="1" dirty="0">
                <a:solidFill>
                  <a:srgbClr val="FF0000"/>
                </a:solidFill>
                <a:latin typeface="Courier New" pitchFamily="49" charset="0"/>
              </a:rPr>
              <a:t>';</a:t>
            </a:r>
          </a:p>
          <a:p>
            <a:pPr>
              <a:lnSpc>
                <a:spcPct val="105000"/>
              </a:lnSpc>
              <a:buFontTx/>
              <a:buNone/>
            </a:pPr>
            <a:r>
              <a:rPr lang="tr-TR" sz="2000" dirty="0">
                <a:solidFill>
                  <a:schemeClr val="tx1"/>
                </a:solidFill>
              </a:rPr>
              <a:t>    Ortalama adet 10’dan büyük ise “SELECT </a:t>
            </a:r>
            <a:r>
              <a:rPr lang="tr-TR" sz="2000" dirty="0" err="1">
                <a:solidFill>
                  <a:schemeClr val="tx1"/>
                </a:solidFill>
              </a:rPr>
              <a:t>mkodu</a:t>
            </a:r>
            <a:r>
              <a:rPr lang="tr-TR" sz="2000" dirty="0">
                <a:solidFill>
                  <a:schemeClr val="tx1"/>
                </a:solidFill>
              </a:rPr>
              <a:t>, urun, adet FROM      </a:t>
            </a:r>
            <a:r>
              <a:rPr lang="tr-TR" sz="2000" dirty="0" err="1">
                <a:solidFill>
                  <a:schemeClr val="tx1"/>
                </a:solidFill>
              </a:rPr>
              <a:t>siparis</a:t>
            </a:r>
            <a:r>
              <a:rPr lang="tr-TR" sz="2000" dirty="0">
                <a:solidFill>
                  <a:schemeClr val="tx1"/>
                </a:solidFill>
              </a:rPr>
              <a:t>” bu komut satırını gerçekleştiren, değil ise “ortalama adet 10’dan   küçük” yazar.</a:t>
            </a:r>
            <a:endParaRPr lang="tr-TR" sz="2000" b="1" dirty="0">
              <a:solidFill>
                <a:schemeClr val="tx1"/>
              </a:solidFill>
            </a:endParaRPr>
          </a:p>
          <a:p>
            <a:pPr>
              <a:lnSpc>
                <a:spcPct val="105000"/>
              </a:lnSpc>
              <a:buFontTx/>
              <a:buNone/>
            </a:pPr>
            <a:r>
              <a:rPr lang="tr-TR" sz="2000" b="1" dirty="0">
                <a:solidFill>
                  <a:schemeClr val="tx2">
                    <a:lumMod val="60000"/>
                    <a:lumOff val="40000"/>
                  </a:schemeClr>
                </a:solidFill>
                <a:effectLst>
                  <a:outerShdw blurRad="38100" dist="38100" dir="2700000" algn="tl">
                    <a:srgbClr val="000000">
                      <a:alpha val="43137"/>
                    </a:srgbClr>
                  </a:outerShdw>
                </a:effectLst>
              </a:rPr>
              <a:t>  </a:t>
            </a:r>
            <a:r>
              <a:rPr lang="tr-TR" sz="2000" b="1" u="sng" dirty="0">
                <a:solidFill>
                  <a:schemeClr val="tx2">
                    <a:lumMod val="60000"/>
                    <a:lumOff val="40000"/>
                  </a:schemeClr>
                </a:solidFill>
                <a:effectLst>
                  <a:outerShdw blurRad="38100" dist="38100" dir="2700000" algn="tl">
                    <a:srgbClr val="000000">
                      <a:alpha val="43137"/>
                    </a:srgbClr>
                  </a:outerShdw>
                </a:effectLst>
              </a:rPr>
              <a:t>NOT:</a:t>
            </a:r>
          </a:p>
          <a:p>
            <a:pPr>
              <a:lnSpc>
                <a:spcPct val="105000"/>
              </a:lnSpc>
              <a:buFontTx/>
              <a:buNone/>
            </a:pPr>
            <a:r>
              <a:rPr lang="tr-TR" sz="2000" dirty="0">
                <a:solidFill>
                  <a:schemeClr val="accent2"/>
                </a:solidFill>
              </a:rPr>
              <a:t>       </a:t>
            </a:r>
            <a:r>
              <a:rPr lang="tr-TR" sz="2000" b="1" dirty="0">
                <a:solidFill>
                  <a:schemeClr val="accent2"/>
                </a:solidFill>
                <a:latin typeface="Courier New" pitchFamily="49" charset="0"/>
              </a:rPr>
              <a:t>IF</a:t>
            </a:r>
            <a:r>
              <a:rPr lang="tr-TR" sz="2000" b="1" dirty="0">
                <a:solidFill>
                  <a:schemeClr val="tx1"/>
                </a:solidFill>
                <a:latin typeface="Courier New" pitchFamily="49" charset="0"/>
              </a:rPr>
              <a:t> @</a:t>
            </a:r>
            <a:r>
              <a:rPr lang="tr-TR" sz="2000" b="1" dirty="0" err="1">
                <a:solidFill>
                  <a:schemeClr val="tx1"/>
                </a:solidFill>
                <a:latin typeface="Courier New" pitchFamily="49" charset="0"/>
              </a:rPr>
              <a:t>sayi</a:t>
            </a:r>
            <a:r>
              <a:rPr lang="tr-TR" sz="2000" b="1" dirty="0">
                <a:solidFill>
                  <a:schemeClr val="tx1"/>
                </a:solidFill>
                <a:latin typeface="Courier New" pitchFamily="49" charset="0"/>
              </a:rPr>
              <a:t> &gt;10 </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PRİNT </a:t>
            </a:r>
            <a:r>
              <a:rPr lang="tr-TR" sz="2000" b="1" dirty="0">
                <a:solidFill>
                  <a:schemeClr val="tx1"/>
                </a:solidFill>
                <a:latin typeface="Courier New" pitchFamily="49" charset="0"/>
              </a:rPr>
              <a:t>‘…’</a:t>
            </a:r>
          </a:p>
          <a:p>
            <a:pPr>
              <a:lnSpc>
                <a:spcPct val="105000"/>
              </a:lnSpc>
              <a:buFontTx/>
              <a:buNone/>
            </a:pPr>
            <a:r>
              <a:rPr lang="tr-TR" sz="2000" b="1" dirty="0">
                <a:solidFill>
                  <a:schemeClr val="tx1"/>
                </a:solidFill>
                <a:latin typeface="Courier New" pitchFamily="49" charset="0"/>
              </a:rPr>
              <a:t>       …</a:t>
            </a:r>
          </a:p>
          <a:p>
            <a:pPr>
              <a:lnSpc>
                <a:spcPct val="105000"/>
              </a:lnSpc>
              <a:buFontTx/>
              <a:buNone/>
            </a:pPr>
            <a:r>
              <a:rPr lang="tr-TR" sz="2000" b="1" dirty="0">
                <a:solidFill>
                  <a:schemeClr val="tx1"/>
                </a:solidFill>
                <a:latin typeface="Courier New" pitchFamily="49" charset="0"/>
              </a:rPr>
              <a:t>   </a:t>
            </a:r>
            <a:r>
              <a:rPr lang="tr-TR" sz="2000" b="1" dirty="0">
                <a:solidFill>
                  <a:schemeClr val="accent2"/>
                </a:solidFill>
                <a:latin typeface="Courier New" pitchFamily="49" charset="0"/>
              </a:rPr>
              <a:t>ELSE</a:t>
            </a:r>
          </a:p>
          <a:p>
            <a:pPr>
              <a:lnSpc>
                <a:spcPct val="105000"/>
              </a:lnSpc>
              <a:buFontTx/>
              <a:buNone/>
            </a:pPr>
            <a:r>
              <a:rPr lang="tr-TR" sz="2000" b="1" dirty="0">
                <a:solidFill>
                  <a:schemeClr val="tx1"/>
                </a:solidFill>
                <a:latin typeface="Courier New" pitchFamily="49" charset="0"/>
              </a:rPr>
              <a:t>      …	</a:t>
            </a:r>
            <a:r>
              <a:rPr lang="tr-TR" sz="2000" dirty="0">
                <a:solidFill>
                  <a:schemeClr val="tx1"/>
                </a:solidFill>
              </a:rPr>
              <a:t>   </a:t>
            </a:r>
          </a:p>
          <a:p>
            <a:pPr>
              <a:lnSpc>
                <a:spcPct val="105000"/>
              </a:lnSpc>
              <a:buFontTx/>
              <a:buNone/>
            </a:pPr>
            <a:r>
              <a:rPr lang="tr-TR" sz="2000" dirty="0">
                <a:solidFill>
                  <a:schemeClr val="tx1"/>
                </a:solidFill>
              </a:rPr>
              <a:t>      SQL’de ekrana yaza yazdırmak için ‘</a:t>
            </a:r>
            <a:r>
              <a:rPr lang="tr-TR" sz="2000" u="sng" dirty="0" err="1">
                <a:solidFill>
                  <a:schemeClr val="tx1"/>
                </a:solidFill>
              </a:rPr>
              <a:t>print</a:t>
            </a:r>
            <a:r>
              <a:rPr lang="tr-TR" sz="2000" dirty="0">
                <a:solidFill>
                  <a:schemeClr val="tx1"/>
                </a:solidFill>
              </a:rPr>
              <a:t>’ komut da kullanılır.</a:t>
            </a:r>
          </a:p>
          <a:p>
            <a:pPr>
              <a:lnSpc>
                <a:spcPct val="105000"/>
              </a:lnSpc>
              <a:buFontTx/>
              <a:buNone/>
            </a:pPr>
            <a:r>
              <a:rPr lang="tr-TR" sz="2000" b="1" dirty="0" smtClean="0">
                <a:solidFill>
                  <a:schemeClr val="tx1"/>
                </a:solidFill>
              </a:rPr>
              <a:t>   </a:t>
            </a:r>
            <a:r>
              <a:rPr lang="tr-TR" sz="2000" b="1" u="sng" dirty="0">
                <a:solidFill>
                  <a:schemeClr val="tx2">
                    <a:lumMod val="60000"/>
                    <a:lumOff val="40000"/>
                  </a:schemeClr>
                </a:solidFill>
                <a:effectLst>
                  <a:outerShdw blurRad="38100" dist="38100" dir="2700000" algn="tl">
                    <a:srgbClr val="000000">
                      <a:alpha val="43137"/>
                    </a:srgbClr>
                  </a:outerShdw>
                </a:effectLst>
              </a:rPr>
              <a:t>Örnek: </a:t>
            </a:r>
            <a:r>
              <a:rPr lang="tr-TR" sz="2000" b="1" dirty="0" err="1">
                <a:solidFill>
                  <a:schemeClr val="accent2"/>
                </a:solidFill>
                <a:latin typeface="Courier New" pitchFamily="49" charset="0"/>
              </a:rPr>
              <a:t>Print</a:t>
            </a:r>
            <a:r>
              <a:rPr lang="tr-TR" sz="2000" b="1" dirty="0">
                <a:solidFill>
                  <a:schemeClr val="tx1"/>
                </a:solidFill>
                <a:latin typeface="Courier New" pitchFamily="49" charset="0"/>
              </a:rPr>
              <a:t> ‘Burcu’ +‘ ’+ ‘</a:t>
            </a:r>
            <a:r>
              <a:rPr lang="tr-TR" sz="2000" b="1" dirty="0" err="1">
                <a:solidFill>
                  <a:schemeClr val="tx1"/>
                </a:solidFill>
                <a:latin typeface="Courier New" pitchFamily="49" charset="0"/>
              </a:rPr>
              <a:t>Günal</a:t>
            </a:r>
            <a:r>
              <a:rPr lang="tr-TR" sz="2000" b="1" dirty="0">
                <a:solidFill>
                  <a:schemeClr val="tx1"/>
                </a:solidFill>
                <a:latin typeface="Courier New" pitchFamily="49" charset="0"/>
              </a:rPr>
              <a:t>’</a:t>
            </a:r>
            <a:r>
              <a:rPr lang="tr-TR" sz="2000" dirty="0">
                <a:solidFill>
                  <a:schemeClr val="tx1"/>
                </a:solidFill>
              </a:rPr>
              <a:t>  çıktısı nasıl olur, yazınız.</a:t>
            </a:r>
          </a:p>
          <a:p>
            <a:pPr>
              <a:lnSpc>
                <a:spcPct val="105000"/>
              </a:lnSpc>
              <a:buFontTx/>
              <a:buNone/>
            </a:pPr>
            <a:r>
              <a:rPr lang="tr-TR" sz="2000" dirty="0">
                <a:solidFill>
                  <a:schemeClr val="tx1"/>
                </a:solidFill>
              </a:rPr>
              <a:t>          Burcu </a:t>
            </a:r>
            <a:r>
              <a:rPr lang="tr-TR" sz="2000" dirty="0" err="1">
                <a:solidFill>
                  <a:schemeClr val="tx1"/>
                </a:solidFill>
              </a:rPr>
              <a:t>Günal</a:t>
            </a:r>
            <a:endParaRPr lang="tr-TR" sz="2000" dirty="0">
              <a:solidFill>
                <a:schemeClr val="tx1"/>
              </a:solidFill>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468313" y="569913"/>
            <a:ext cx="8077200" cy="914400"/>
          </a:xfrm>
        </p:spPr>
        <p:txBody>
          <a:bodyPr>
            <a:normAutofit/>
          </a:bodyPr>
          <a:lstStyle/>
          <a:p>
            <a:pPr algn="ctr"/>
            <a:r>
              <a:rPr lang="tr-TR" sz="3600" b="1" dirty="0" smtClean="0"/>
              <a:t>7.14.3 </a:t>
            </a:r>
            <a:r>
              <a:rPr lang="tr-TR" sz="3600" b="1" dirty="0"/>
              <a:t>BEGİN-END</a:t>
            </a:r>
          </a:p>
        </p:txBody>
      </p:sp>
      <p:sp>
        <p:nvSpPr>
          <p:cNvPr id="316419" name="Rectangle 3"/>
          <p:cNvSpPr>
            <a:spLocks noGrp="1" noChangeArrowheads="1"/>
          </p:cNvSpPr>
          <p:nvPr>
            <p:ph type="body" idx="1"/>
          </p:nvPr>
        </p:nvSpPr>
        <p:spPr>
          <a:xfrm>
            <a:off x="611560" y="1557338"/>
            <a:ext cx="8208590" cy="4495800"/>
          </a:xfrm>
        </p:spPr>
        <p:style>
          <a:lnRef idx="2">
            <a:schemeClr val="accent1"/>
          </a:lnRef>
          <a:fillRef idx="1">
            <a:schemeClr val="lt1"/>
          </a:fillRef>
          <a:effectRef idx="0">
            <a:schemeClr val="accent1"/>
          </a:effectRef>
          <a:fontRef idx="minor">
            <a:schemeClr val="dk1"/>
          </a:fontRef>
        </p:style>
        <p:txBody>
          <a:bodyPr>
            <a:normAutofit/>
          </a:bodyPr>
          <a:lstStyle/>
          <a:p>
            <a:pPr>
              <a:lnSpc>
                <a:spcPct val="115000"/>
              </a:lnSpc>
            </a:pPr>
            <a:r>
              <a:rPr lang="tr-TR" altLang="zh-CN" sz="2800" dirty="0" smtClean="0">
                <a:solidFill>
                  <a:schemeClr val="tx1"/>
                </a:solidFill>
              </a:rPr>
              <a:t>Birden </a:t>
            </a:r>
            <a:r>
              <a:rPr lang="tr-TR" altLang="zh-CN" sz="2800" dirty="0">
                <a:solidFill>
                  <a:schemeClr val="tx1"/>
                </a:solidFill>
              </a:rPr>
              <a:t>fazla SQL satırı varsa </a:t>
            </a:r>
            <a:r>
              <a:rPr lang="tr-TR" altLang="zh-CN" sz="2800" dirty="0" err="1">
                <a:solidFill>
                  <a:schemeClr val="tx1"/>
                </a:solidFill>
              </a:rPr>
              <a:t>Begin</a:t>
            </a:r>
            <a:r>
              <a:rPr lang="tr-TR" altLang="zh-CN" sz="2800" dirty="0">
                <a:solidFill>
                  <a:schemeClr val="tx1"/>
                </a:solidFill>
              </a:rPr>
              <a:t>-</a:t>
            </a:r>
            <a:r>
              <a:rPr lang="tr-TR" altLang="zh-CN" sz="2800" dirty="0" err="1">
                <a:solidFill>
                  <a:schemeClr val="tx1"/>
                </a:solidFill>
              </a:rPr>
              <a:t>End</a:t>
            </a:r>
            <a:r>
              <a:rPr lang="tr-TR" altLang="zh-CN" sz="2800" dirty="0">
                <a:solidFill>
                  <a:schemeClr val="tx1"/>
                </a:solidFill>
              </a:rPr>
              <a:t> kullanılabilir. BEGIN ve END deyimleri genellikle şu durumlarda kullanılır. </a:t>
            </a:r>
          </a:p>
          <a:p>
            <a:pPr lvl="1">
              <a:lnSpc>
                <a:spcPct val="90000"/>
              </a:lnSpc>
            </a:pPr>
            <a:endParaRPr lang="tr-TR" altLang="zh-CN" dirty="0"/>
          </a:p>
          <a:p>
            <a:pPr lvl="1">
              <a:lnSpc>
                <a:spcPct val="90000"/>
              </a:lnSpc>
            </a:pPr>
            <a:r>
              <a:rPr lang="tr-TR" altLang="zh-CN" dirty="0"/>
              <a:t>WHILE ile döngü yapıldığında. </a:t>
            </a:r>
          </a:p>
          <a:p>
            <a:pPr lvl="1">
              <a:lnSpc>
                <a:spcPct val="90000"/>
              </a:lnSpc>
            </a:pPr>
            <a:r>
              <a:rPr lang="tr-TR" altLang="zh-CN" dirty="0"/>
              <a:t>Bir CASE fonksiyonunun blok deyimi içermesi durumunda. </a:t>
            </a:r>
          </a:p>
          <a:p>
            <a:pPr lvl="1">
              <a:lnSpc>
                <a:spcPct val="90000"/>
              </a:lnSpc>
            </a:pPr>
            <a:r>
              <a:rPr lang="tr-TR" altLang="zh-CN" dirty="0"/>
              <a:t>IF ve ELSE deyiminde</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3" name="Rectangle 3"/>
          <p:cNvSpPr>
            <a:spLocks noGrp="1" noChangeArrowheads="1"/>
          </p:cNvSpPr>
          <p:nvPr>
            <p:ph type="body" idx="1"/>
          </p:nvPr>
        </p:nvSpPr>
        <p:spPr>
          <a:xfrm>
            <a:off x="0" y="332656"/>
            <a:ext cx="8892480" cy="4927501"/>
          </a:xfrm>
        </p:spPr>
        <p:txBody>
          <a:bodyPr>
            <a:noAutofit/>
          </a:bodyPr>
          <a:lstStyle/>
          <a:p>
            <a:pPr>
              <a:lnSpc>
                <a:spcPct val="105000"/>
              </a:lnSpc>
              <a:buFontTx/>
              <a:buNone/>
            </a:pPr>
            <a:r>
              <a:rPr lang="tr-TR" sz="2400" b="1" dirty="0">
                <a:solidFill>
                  <a:schemeClr val="tx1"/>
                </a:solidFill>
                <a:latin typeface="Arial" pitchFamily="34" charset="0"/>
                <a:cs typeface="Arial" pitchFamily="34" charset="0"/>
              </a:rPr>
              <a:t>    </a:t>
            </a:r>
            <a:r>
              <a:rPr lang="tr-TR" sz="2400" b="1" u="sng" dirty="0">
                <a:solidFill>
                  <a:schemeClr val="tx2">
                    <a:lumMod val="60000"/>
                    <a:lumOff val="40000"/>
                  </a:schemeClr>
                </a:solidFill>
                <a:effectLst>
                  <a:outerShdw blurRad="38100" dist="38100" dir="2700000" algn="tl">
                    <a:srgbClr val="000000">
                      <a:alpha val="43137"/>
                    </a:srgbClr>
                  </a:outerShdw>
                </a:effectLst>
                <a:latin typeface="Arial" pitchFamily="34" charset="0"/>
                <a:cs typeface="Arial" pitchFamily="34" charset="0"/>
              </a:rPr>
              <a:t>Örnek: </a:t>
            </a:r>
            <a:r>
              <a:rPr lang="tr-TR" sz="2400" dirty="0">
                <a:solidFill>
                  <a:schemeClr val="tx1"/>
                </a:solidFill>
                <a:latin typeface="Arial" pitchFamily="34" charset="0"/>
                <a:cs typeface="Arial" pitchFamily="34" charset="0"/>
              </a:rPr>
              <a:t>Aşağıdaki sorgunun işlevini yazınız.</a:t>
            </a:r>
          </a:p>
          <a:p>
            <a:pPr>
              <a:lnSpc>
                <a:spcPct val="105000"/>
              </a:lnSpc>
            </a:pPr>
            <a:endParaRPr lang="tr-TR" sz="1600" dirty="0">
              <a:solidFill>
                <a:schemeClr val="tx1"/>
              </a:solidFill>
              <a:latin typeface="Arial" pitchFamily="34" charset="0"/>
              <a:cs typeface="Arial" pitchFamily="34" charset="0"/>
            </a:endParaRPr>
          </a:p>
          <a:p>
            <a:pPr>
              <a:lnSpc>
                <a:spcPct val="105000"/>
              </a:lnSpc>
              <a:buFontTx/>
              <a:buNone/>
            </a:pPr>
            <a:r>
              <a:rPr lang="tr-TR" sz="2400" dirty="0">
                <a:solidFill>
                  <a:schemeClr val="tx1"/>
                </a:solidFill>
                <a:latin typeface="Arial" pitchFamily="34" charset="0"/>
                <a:cs typeface="Arial" pitchFamily="34" charset="0"/>
              </a:rPr>
              <a:t>         </a:t>
            </a:r>
            <a:r>
              <a:rPr lang="tr-TR" sz="2400" b="1" dirty="0">
                <a:solidFill>
                  <a:schemeClr val="accent2"/>
                </a:solidFill>
                <a:latin typeface="Arial" pitchFamily="34" charset="0"/>
                <a:cs typeface="Arial" pitchFamily="34" charset="0"/>
              </a:rPr>
              <a:t>IF</a:t>
            </a:r>
            <a:r>
              <a:rPr lang="tr-TR" sz="2400" b="1" dirty="0">
                <a:solidFill>
                  <a:schemeClr val="tx1"/>
                </a:solidFill>
                <a:latin typeface="Arial" pitchFamily="34" charset="0"/>
                <a:cs typeface="Arial" pitchFamily="34" charset="0"/>
              </a:rPr>
              <a:t> (</a:t>
            </a:r>
            <a:r>
              <a:rPr lang="tr-TR" sz="2400" b="1" dirty="0">
                <a:solidFill>
                  <a:schemeClr val="accent2"/>
                </a:solidFill>
                <a:latin typeface="Arial" pitchFamily="34" charset="0"/>
                <a:cs typeface="Arial" pitchFamily="34" charset="0"/>
              </a:rPr>
              <a:t>SELECT</a:t>
            </a:r>
            <a:r>
              <a:rPr lang="tr-TR" sz="2400" b="1" dirty="0">
                <a:solidFill>
                  <a:schemeClr val="tx1"/>
                </a:solidFill>
                <a:latin typeface="Arial" pitchFamily="34" charset="0"/>
                <a:cs typeface="Arial" pitchFamily="34" charset="0"/>
              </a:rPr>
              <a:t> </a:t>
            </a:r>
            <a:r>
              <a:rPr lang="tr-TR" sz="2400" b="1" dirty="0">
                <a:solidFill>
                  <a:srgbClr val="D60093"/>
                </a:solidFill>
                <a:latin typeface="Arial" pitchFamily="34" charset="0"/>
                <a:cs typeface="Arial" pitchFamily="34" charset="0"/>
              </a:rPr>
              <a:t>AVG</a:t>
            </a:r>
            <a:r>
              <a:rPr lang="tr-TR" sz="2400" b="1" dirty="0">
                <a:solidFill>
                  <a:schemeClr val="tx1"/>
                </a:solidFill>
                <a:latin typeface="Arial" pitchFamily="34" charset="0"/>
                <a:cs typeface="Arial" pitchFamily="34" charset="0"/>
              </a:rPr>
              <a:t>(adet) </a:t>
            </a:r>
            <a:r>
              <a:rPr lang="tr-TR" sz="2400" b="1" dirty="0">
                <a:solidFill>
                  <a:schemeClr val="accent2"/>
                </a:solidFill>
                <a:latin typeface="Arial" pitchFamily="34" charset="0"/>
                <a:cs typeface="Arial" pitchFamily="34" charset="0"/>
              </a:rPr>
              <a:t>FROM </a:t>
            </a:r>
            <a:r>
              <a:rPr lang="tr-TR" sz="2400" b="1" dirty="0" err="1">
                <a:solidFill>
                  <a:schemeClr val="tx1"/>
                </a:solidFill>
                <a:latin typeface="Arial" pitchFamily="34" charset="0"/>
                <a:cs typeface="Arial" pitchFamily="34" charset="0"/>
              </a:rPr>
              <a:t>siparis</a:t>
            </a:r>
            <a:r>
              <a:rPr lang="tr-TR" sz="2400" b="1" dirty="0">
                <a:solidFill>
                  <a:schemeClr val="tx1"/>
                </a:solidFill>
                <a:latin typeface="Arial" pitchFamily="34" charset="0"/>
                <a:cs typeface="Arial" pitchFamily="34" charset="0"/>
              </a:rPr>
              <a:t>) &gt; 10</a:t>
            </a:r>
          </a:p>
          <a:p>
            <a:pPr>
              <a:lnSpc>
                <a:spcPct val="105000"/>
              </a:lnSpc>
              <a:buFontTx/>
              <a:buNone/>
            </a:pPr>
            <a:r>
              <a:rPr lang="tr-TR" sz="2400" b="1" dirty="0">
                <a:solidFill>
                  <a:schemeClr val="tx1"/>
                </a:solidFill>
                <a:latin typeface="Arial" pitchFamily="34" charset="0"/>
                <a:cs typeface="Arial" pitchFamily="34" charset="0"/>
              </a:rPr>
              <a:t>         </a:t>
            </a:r>
            <a:r>
              <a:rPr lang="tr-TR" sz="2400" b="1" dirty="0" smtClean="0">
                <a:solidFill>
                  <a:schemeClr val="tx1"/>
                </a:solidFill>
                <a:latin typeface="Arial" pitchFamily="34" charset="0"/>
                <a:cs typeface="Arial" pitchFamily="34" charset="0"/>
              </a:rPr>
              <a:t>		</a:t>
            </a:r>
            <a:r>
              <a:rPr lang="tr-TR" sz="2400" b="1" dirty="0" smtClean="0">
                <a:solidFill>
                  <a:schemeClr val="accent2"/>
                </a:solidFill>
                <a:latin typeface="Arial" pitchFamily="34" charset="0"/>
                <a:cs typeface="Arial" pitchFamily="34" charset="0"/>
              </a:rPr>
              <a:t>BEGIN</a:t>
            </a:r>
            <a:endParaRPr lang="tr-TR" sz="2400" b="1" dirty="0">
              <a:solidFill>
                <a:schemeClr val="accent2"/>
              </a:solidFill>
              <a:latin typeface="Arial" pitchFamily="34" charset="0"/>
              <a:cs typeface="Arial" pitchFamily="34" charset="0"/>
            </a:endParaRPr>
          </a:p>
          <a:p>
            <a:pPr>
              <a:lnSpc>
                <a:spcPct val="105000"/>
              </a:lnSpc>
              <a:buFontTx/>
              <a:buNone/>
            </a:pPr>
            <a:r>
              <a:rPr lang="tr-TR" sz="2400" b="1" dirty="0">
                <a:solidFill>
                  <a:schemeClr val="tx1"/>
                </a:solidFill>
                <a:latin typeface="Arial" pitchFamily="34" charset="0"/>
                <a:cs typeface="Arial" pitchFamily="34" charset="0"/>
              </a:rPr>
              <a:t>         </a:t>
            </a:r>
            <a:r>
              <a:rPr lang="tr-TR" sz="2400" b="1" dirty="0" smtClean="0">
                <a:solidFill>
                  <a:schemeClr val="tx1"/>
                </a:solidFill>
                <a:latin typeface="Arial" pitchFamily="34" charset="0"/>
                <a:cs typeface="Arial" pitchFamily="34" charset="0"/>
              </a:rPr>
              <a:t>		</a:t>
            </a:r>
            <a:r>
              <a:rPr lang="tr-TR" sz="2400" b="1" dirty="0" smtClean="0">
                <a:solidFill>
                  <a:schemeClr val="accent2"/>
                </a:solidFill>
                <a:latin typeface="Arial" pitchFamily="34" charset="0"/>
                <a:cs typeface="Arial" pitchFamily="34" charset="0"/>
              </a:rPr>
              <a:t>PRINT</a:t>
            </a:r>
            <a:r>
              <a:rPr lang="tr-TR" sz="2400" b="1" dirty="0" smtClean="0">
                <a:solidFill>
                  <a:schemeClr val="tx1"/>
                </a:solidFill>
                <a:latin typeface="Arial" pitchFamily="34" charset="0"/>
                <a:cs typeface="Arial" pitchFamily="34" charset="0"/>
              </a:rPr>
              <a:t> </a:t>
            </a:r>
            <a:r>
              <a:rPr lang="tr-TR" sz="2400" b="1" dirty="0">
                <a:solidFill>
                  <a:schemeClr val="tx1"/>
                </a:solidFill>
                <a:latin typeface="Arial" pitchFamily="34" charset="0"/>
                <a:cs typeface="Arial" pitchFamily="34" charset="0"/>
              </a:rPr>
              <a:t>'Ortalama adet 10’dan büyük'</a:t>
            </a:r>
          </a:p>
          <a:p>
            <a:pPr>
              <a:lnSpc>
                <a:spcPct val="105000"/>
              </a:lnSpc>
              <a:buFontTx/>
              <a:buNone/>
            </a:pPr>
            <a:r>
              <a:rPr lang="tr-TR" sz="2400" b="1" dirty="0" smtClean="0">
                <a:solidFill>
                  <a:schemeClr val="accent2"/>
                </a:solidFill>
                <a:latin typeface="Arial" pitchFamily="34" charset="0"/>
                <a:cs typeface="Arial" pitchFamily="34" charset="0"/>
              </a:rPr>
              <a:t>		           </a:t>
            </a:r>
            <a:r>
              <a:rPr lang="tr-TR" sz="2400" b="1" dirty="0">
                <a:solidFill>
                  <a:schemeClr val="accent2"/>
                </a:solidFill>
                <a:latin typeface="Arial" pitchFamily="34" charset="0"/>
                <a:cs typeface="Arial" pitchFamily="34" charset="0"/>
              </a:rPr>
              <a:t>SELECT</a:t>
            </a:r>
            <a:r>
              <a:rPr lang="tr-TR" sz="2400" b="1" dirty="0">
                <a:solidFill>
                  <a:schemeClr val="tx1"/>
                </a:solidFill>
                <a:latin typeface="Arial" pitchFamily="34" charset="0"/>
                <a:cs typeface="Arial" pitchFamily="34" charset="0"/>
              </a:rPr>
              <a:t> </a:t>
            </a:r>
            <a:r>
              <a:rPr lang="tr-TR" sz="2400" b="1" dirty="0" err="1">
                <a:solidFill>
                  <a:schemeClr val="tx1"/>
                </a:solidFill>
                <a:latin typeface="Arial" pitchFamily="34" charset="0"/>
                <a:cs typeface="Arial" pitchFamily="34" charset="0"/>
              </a:rPr>
              <a:t>mkodu</a:t>
            </a:r>
            <a:r>
              <a:rPr lang="tr-TR" sz="2400" b="1" dirty="0">
                <a:solidFill>
                  <a:schemeClr val="tx1"/>
                </a:solidFill>
                <a:latin typeface="Arial" pitchFamily="34" charset="0"/>
                <a:cs typeface="Arial" pitchFamily="34" charset="0"/>
              </a:rPr>
              <a:t>, urun, adet </a:t>
            </a:r>
            <a:r>
              <a:rPr lang="tr-TR" sz="2400" b="1" dirty="0">
                <a:solidFill>
                  <a:schemeClr val="accent2"/>
                </a:solidFill>
                <a:latin typeface="Arial" pitchFamily="34" charset="0"/>
                <a:cs typeface="Arial" pitchFamily="34" charset="0"/>
              </a:rPr>
              <a:t>FROM </a:t>
            </a:r>
            <a:r>
              <a:rPr lang="tr-TR" sz="2400" b="1" dirty="0" err="1">
                <a:solidFill>
                  <a:schemeClr val="tx1"/>
                </a:solidFill>
                <a:latin typeface="Arial" pitchFamily="34" charset="0"/>
                <a:cs typeface="Arial" pitchFamily="34" charset="0"/>
              </a:rPr>
              <a:t>siparis</a:t>
            </a:r>
            <a:endParaRPr lang="tr-TR" sz="2400" b="1" dirty="0">
              <a:solidFill>
                <a:schemeClr val="tx1"/>
              </a:solidFill>
              <a:latin typeface="Arial" pitchFamily="34" charset="0"/>
              <a:cs typeface="Arial" pitchFamily="34" charset="0"/>
            </a:endParaRPr>
          </a:p>
          <a:p>
            <a:pPr>
              <a:lnSpc>
                <a:spcPct val="105000"/>
              </a:lnSpc>
              <a:buFontTx/>
              <a:buNone/>
            </a:pPr>
            <a:r>
              <a:rPr lang="tr-TR" sz="2400" b="1" dirty="0">
                <a:solidFill>
                  <a:schemeClr val="tx1"/>
                </a:solidFill>
                <a:latin typeface="Arial" pitchFamily="34" charset="0"/>
                <a:cs typeface="Arial" pitchFamily="34" charset="0"/>
              </a:rPr>
              <a:t>     </a:t>
            </a:r>
            <a:r>
              <a:rPr lang="tr-TR" sz="2400" b="1" dirty="0" smtClean="0">
                <a:solidFill>
                  <a:schemeClr val="tx1"/>
                </a:solidFill>
                <a:latin typeface="Arial" pitchFamily="34" charset="0"/>
                <a:cs typeface="Arial" pitchFamily="34" charset="0"/>
              </a:rPr>
              <a:t>		</a:t>
            </a:r>
            <a:r>
              <a:rPr lang="tr-TR" sz="2400" b="1" dirty="0" smtClean="0">
                <a:solidFill>
                  <a:schemeClr val="accent2"/>
                </a:solidFill>
                <a:latin typeface="Arial" pitchFamily="34" charset="0"/>
                <a:cs typeface="Arial" pitchFamily="34" charset="0"/>
              </a:rPr>
              <a:t>END</a:t>
            </a:r>
            <a:endParaRPr lang="tr-TR" sz="2400" b="1" dirty="0">
              <a:solidFill>
                <a:schemeClr val="accent2"/>
              </a:solidFill>
              <a:latin typeface="Arial" pitchFamily="34" charset="0"/>
              <a:cs typeface="Arial" pitchFamily="34" charset="0"/>
            </a:endParaRPr>
          </a:p>
          <a:p>
            <a:pPr>
              <a:lnSpc>
                <a:spcPct val="105000"/>
              </a:lnSpc>
              <a:buFontTx/>
              <a:buNone/>
            </a:pPr>
            <a:r>
              <a:rPr lang="tr-TR" sz="2400" b="1" dirty="0">
                <a:solidFill>
                  <a:schemeClr val="tx1"/>
                </a:solidFill>
                <a:latin typeface="Arial" pitchFamily="34" charset="0"/>
                <a:cs typeface="Arial" pitchFamily="34" charset="0"/>
              </a:rPr>
              <a:t>     </a:t>
            </a:r>
            <a:r>
              <a:rPr lang="tr-TR" sz="2400" b="1" dirty="0" smtClean="0">
                <a:solidFill>
                  <a:schemeClr val="tx1"/>
                </a:solidFill>
                <a:latin typeface="Arial" pitchFamily="34" charset="0"/>
                <a:cs typeface="Arial" pitchFamily="34" charset="0"/>
              </a:rPr>
              <a:t>    </a:t>
            </a:r>
            <a:r>
              <a:rPr lang="tr-TR" sz="2400" b="1" dirty="0" smtClean="0">
                <a:solidFill>
                  <a:schemeClr val="accent2"/>
                </a:solidFill>
                <a:latin typeface="Arial" pitchFamily="34" charset="0"/>
                <a:cs typeface="Arial" pitchFamily="34" charset="0"/>
              </a:rPr>
              <a:t>ELSE</a:t>
            </a:r>
            <a:endParaRPr lang="tr-TR" sz="2400" b="1" dirty="0">
              <a:solidFill>
                <a:schemeClr val="accent2"/>
              </a:solidFill>
              <a:latin typeface="Arial" pitchFamily="34" charset="0"/>
              <a:cs typeface="Arial" pitchFamily="34" charset="0"/>
            </a:endParaRPr>
          </a:p>
          <a:p>
            <a:pPr>
              <a:lnSpc>
                <a:spcPct val="105000"/>
              </a:lnSpc>
              <a:buFontTx/>
              <a:buNone/>
            </a:pPr>
            <a:r>
              <a:rPr lang="tr-TR" sz="2400" b="1" dirty="0">
                <a:solidFill>
                  <a:schemeClr val="tx1"/>
                </a:solidFill>
                <a:latin typeface="Arial" pitchFamily="34" charset="0"/>
                <a:cs typeface="Arial" pitchFamily="34" charset="0"/>
              </a:rPr>
              <a:t>     </a:t>
            </a:r>
            <a:r>
              <a:rPr lang="tr-TR" sz="2400" b="1" dirty="0" smtClean="0">
                <a:latin typeface="Arial" pitchFamily="34" charset="0"/>
                <a:cs typeface="Arial" pitchFamily="34" charset="0"/>
              </a:rPr>
              <a:t>    </a:t>
            </a:r>
            <a:r>
              <a:rPr lang="tr-TR" sz="2400" b="1" dirty="0" smtClean="0">
                <a:solidFill>
                  <a:schemeClr val="accent2"/>
                </a:solidFill>
                <a:latin typeface="Arial" pitchFamily="34" charset="0"/>
                <a:cs typeface="Arial" pitchFamily="34" charset="0"/>
              </a:rPr>
              <a:t>SELECT</a:t>
            </a:r>
            <a:r>
              <a:rPr lang="tr-TR" sz="2400" b="1" dirty="0" smtClean="0">
                <a:solidFill>
                  <a:schemeClr val="tx1"/>
                </a:solidFill>
                <a:latin typeface="Arial" pitchFamily="34" charset="0"/>
                <a:cs typeface="Arial" pitchFamily="34" charset="0"/>
              </a:rPr>
              <a:t> </a:t>
            </a:r>
            <a:r>
              <a:rPr lang="tr-TR" sz="2400" b="1" dirty="0">
                <a:solidFill>
                  <a:srgbClr val="FF0000"/>
                </a:solidFill>
                <a:latin typeface="Arial" pitchFamily="34" charset="0"/>
                <a:cs typeface="Arial" pitchFamily="34" charset="0"/>
              </a:rPr>
              <a:t>'Ortalama adet 10’dan </a:t>
            </a:r>
            <a:r>
              <a:rPr lang="tr-TR" sz="2400" b="1" dirty="0" err="1">
                <a:solidFill>
                  <a:srgbClr val="FF0000"/>
                </a:solidFill>
                <a:latin typeface="Arial" pitchFamily="34" charset="0"/>
                <a:cs typeface="Arial" pitchFamily="34" charset="0"/>
              </a:rPr>
              <a:t>kucuk</a:t>
            </a:r>
            <a:r>
              <a:rPr lang="tr-TR" sz="2400" b="1" dirty="0">
                <a:solidFill>
                  <a:srgbClr val="FF0000"/>
                </a:solidFill>
                <a:latin typeface="Arial" pitchFamily="34" charset="0"/>
                <a:cs typeface="Arial" pitchFamily="34" charset="0"/>
              </a:rPr>
              <a:t>';</a:t>
            </a:r>
          </a:p>
          <a:p>
            <a:pPr>
              <a:lnSpc>
                <a:spcPct val="105000"/>
              </a:lnSpc>
              <a:buFontTx/>
              <a:buNone/>
            </a:pPr>
            <a:r>
              <a:rPr lang="tr-TR" sz="1000" dirty="0">
                <a:solidFill>
                  <a:schemeClr val="tx1"/>
                </a:solidFill>
                <a:latin typeface="Arial" pitchFamily="34" charset="0"/>
                <a:cs typeface="Arial" pitchFamily="34" charset="0"/>
              </a:rPr>
              <a:t>    </a:t>
            </a:r>
            <a:r>
              <a:rPr lang="tr-TR" sz="500" dirty="0">
                <a:solidFill>
                  <a:schemeClr val="tx1"/>
                </a:solidFill>
                <a:latin typeface="Arial" pitchFamily="34" charset="0"/>
                <a:cs typeface="Arial" pitchFamily="34" charset="0"/>
              </a:rPr>
              <a:t>   </a:t>
            </a:r>
            <a:endParaRPr lang="tr-TR" sz="1000" dirty="0" smtClean="0">
              <a:solidFill>
                <a:schemeClr val="tx1"/>
              </a:solidFill>
              <a:latin typeface="Arial" pitchFamily="34" charset="0"/>
              <a:cs typeface="Arial" pitchFamily="34" charset="0"/>
            </a:endParaRPr>
          </a:p>
          <a:p>
            <a:pPr>
              <a:lnSpc>
                <a:spcPct val="105000"/>
              </a:lnSpc>
              <a:buFontTx/>
              <a:buNone/>
            </a:pPr>
            <a:r>
              <a:rPr lang="tr-TR" sz="2400" dirty="0" smtClean="0">
                <a:solidFill>
                  <a:schemeClr val="tx1"/>
                </a:solidFill>
                <a:latin typeface="Arial" pitchFamily="34" charset="0"/>
                <a:cs typeface="Arial" pitchFamily="34" charset="0"/>
              </a:rPr>
              <a:t>     </a:t>
            </a:r>
            <a:r>
              <a:rPr lang="tr-TR" sz="2400" dirty="0">
                <a:solidFill>
                  <a:schemeClr val="tx1"/>
                </a:solidFill>
                <a:latin typeface="Arial" pitchFamily="34" charset="0"/>
                <a:cs typeface="Arial" pitchFamily="34" charset="0"/>
              </a:rPr>
              <a:t>Ortalama adet 10’dan büyük ise ‘Ortalama adet 10’dan büyük’ yazar, SELECT </a:t>
            </a:r>
            <a:r>
              <a:rPr lang="tr-TR" sz="2400" dirty="0" err="1">
                <a:solidFill>
                  <a:schemeClr val="tx1"/>
                </a:solidFill>
                <a:latin typeface="Arial" pitchFamily="34" charset="0"/>
                <a:cs typeface="Arial" pitchFamily="34" charset="0"/>
              </a:rPr>
              <a:t>mkodu</a:t>
            </a:r>
            <a:r>
              <a:rPr lang="tr-TR" sz="2400" dirty="0">
                <a:solidFill>
                  <a:schemeClr val="tx1"/>
                </a:solidFill>
                <a:latin typeface="Arial" pitchFamily="34" charset="0"/>
                <a:cs typeface="Arial" pitchFamily="34" charset="0"/>
              </a:rPr>
              <a:t>, urun, adet FROM </a:t>
            </a:r>
            <a:r>
              <a:rPr lang="tr-TR" sz="2400" dirty="0" err="1">
                <a:solidFill>
                  <a:schemeClr val="tx1"/>
                </a:solidFill>
                <a:latin typeface="Arial" pitchFamily="34" charset="0"/>
                <a:cs typeface="Arial" pitchFamily="34" charset="0"/>
              </a:rPr>
              <a:t>siparis</a:t>
            </a:r>
            <a:r>
              <a:rPr lang="tr-TR" sz="2400" dirty="0">
                <a:solidFill>
                  <a:schemeClr val="tx1"/>
                </a:solidFill>
                <a:latin typeface="Arial" pitchFamily="34" charset="0"/>
                <a:cs typeface="Arial" pitchFamily="34" charset="0"/>
              </a:rPr>
              <a:t> uygular, değilse ‘Ortalama adet 10’dan </a:t>
            </a:r>
            <a:r>
              <a:rPr lang="tr-TR" sz="2400" dirty="0" err="1">
                <a:solidFill>
                  <a:schemeClr val="tx1"/>
                </a:solidFill>
                <a:latin typeface="Arial" pitchFamily="34" charset="0"/>
                <a:cs typeface="Arial" pitchFamily="34" charset="0"/>
              </a:rPr>
              <a:t>kucuk</a:t>
            </a:r>
            <a:r>
              <a:rPr lang="tr-TR" sz="2400" dirty="0">
                <a:solidFill>
                  <a:schemeClr val="tx1"/>
                </a:solidFill>
                <a:latin typeface="Arial" pitchFamily="34" charset="0"/>
                <a:cs typeface="Arial" pitchFamily="34" charset="0"/>
              </a:rPr>
              <a:t>’ yazar.</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323528" y="0"/>
            <a:ext cx="8077200" cy="871538"/>
          </a:xfrm>
        </p:spPr>
        <p:txBody>
          <a:bodyPr>
            <a:normAutofit/>
          </a:bodyPr>
          <a:lstStyle/>
          <a:p>
            <a:pPr algn="ctr"/>
            <a:r>
              <a:rPr lang="tr-TR" sz="3600" b="1" dirty="0" smtClean="0"/>
              <a:t>7.14.4 </a:t>
            </a:r>
            <a:r>
              <a:rPr lang="tr-TR" sz="3600" b="1" dirty="0"/>
              <a:t>WHİLE</a:t>
            </a:r>
          </a:p>
        </p:txBody>
      </p:sp>
      <p:sp>
        <p:nvSpPr>
          <p:cNvPr id="319491" name="Rectangle 3"/>
          <p:cNvSpPr>
            <a:spLocks noGrp="1" noChangeArrowheads="1"/>
          </p:cNvSpPr>
          <p:nvPr>
            <p:ph type="body" idx="1"/>
          </p:nvPr>
        </p:nvSpPr>
        <p:spPr>
          <a:xfrm>
            <a:off x="683568" y="980728"/>
            <a:ext cx="8077200" cy="5256584"/>
          </a:xfrm>
        </p:spPr>
        <p:style>
          <a:lnRef idx="3">
            <a:schemeClr val="lt1"/>
          </a:lnRef>
          <a:fillRef idx="1">
            <a:schemeClr val="accent3"/>
          </a:fillRef>
          <a:effectRef idx="1">
            <a:schemeClr val="accent3"/>
          </a:effectRef>
          <a:fontRef idx="minor">
            <a:schemeClr val="lt1"/>
          </a:fontRef>
        </p:style>
        <p:txBody>
          <a:bodyPr>
            <a:noAutofit/>
          </a:bodyPr>
          <a:lstStyle/>
          <a:p>
            <a:pPr>
              <a:lnSpc>
                <a:spcPct val="115000"/>
              </a:lnSpc>
              <a:buFontTx/>
              <a:buNone/>
            </a:pPr>
            <a:r>
              <a:rPr lang="tr-TR" sz="2800" b="1" dirty="0">
                <a:solidFill>
                  <a:schemeClr val="bg2">
                    <a:lumMod val="50000"/>
                  </a:schemeClr>
                </a:solidFill>
                <a:effectLst>
                  <a:outerShdw blurRad="38100" dist="38100" dir="2700000" algn="tl">
                    <a:srgbClr val="000000">
                      <a:alpha val="43137"/>
                    </a:srgbClr>
                  </a:outerShdw>
                </a:effectLst>
              </a:rPr>
              <a:t>     </a:t>
            </a:r>
            <a:r>
              <a:rPr lang="tr-TR" sz="2800" b="1" u="sng" dirty="0">
                <a:solidFill>
                  <a:srgbClr val="000099"/>
                </a:solidFill>
                <a:effectLst>
                  <a:outerShdw blurRad="38100" dist="38100" dir="2700000" algn="tl">
                    <a:srgbClr val="000000">
                      <a:alpha val="43137"/>
                    </a:srgbClr>
                  </a:outerShdw>
                </a:effectLst>
              </a:rPr>
              <a:t>Kullanılışı:</a:t>
            </a:r>
            <a:r>
              <a:rPr lang="tr-TR" sz="2800" b="1" dirty="0">
                <a:solidFill>
                  <a:srgbClr val="000099"/>
                </a:solidFill>
                <a:effectLst>
                  <a:outerShdw blurRad="38100" dist="38100" dir="2700000" algn="tl">
                    <a:srgbClr val="000000">
                      <a:alpha val="43137"/>
                    </a:srgbClr>
                  </a:outerShdw>
                </a:effectLst>
              </a:rPr>
              <a:t>   </a:t>
            </a:r>
            <a:r>
              <a:rPr lang="tr-TR" sz="2800" dirty="0" err="1">
                <a:solidFill>
                  <a:schemeClr val="tx1"/>
                </a:solidFill>
              </a:rPr>
              <a:t>While</a:t>
            </a:r>
            <a:r>
              <a:rPr lang="tr-TR" sz="2800" dirty="0">
                <a:solidFill>
                  <a:schemeClr val="tx1"/>
                </a:solidFill>
              </a:rPr>
              <a:t> koşul</a:t>
            </a:r>
          </a:p>
          <a:p>
            <a:pPr>
              <a:lnSpc>
                <a:spcPct val="115000"/>
              </a:lnSpc>
              <a:buFontTx/>
              <a:buNone/>
            </a:pPr>
            <a:r>
              <a:rPr lang="tr-TR" sz="2800" b="1" dirty="0">
                <a:solidFill>
                  <a:schemeClr val="tx1"/>
                </a:solidFill>
                <a:latin typeface="Courier New" pitchFamily="49" charset="0"/>
              </a:rPr>
              <a:t> </a:t>
            </a:r>
            <a:r>
              <a:rPr lang="tr-TR" sz="2800" b="1" dirty="0" smtClean="0">
                <a:solidFill>
                  <a:schemeClr val="tx1"/>
                </a:solidFill>
                <a:latin typeface="Courier New" pitchFamily="49" charset="0"/>
              </a:rPr>
              <a:t>      </a:t>
            </a:r>
            <a:r>
              <a:rPr lang="tr-TR" sz="2800" b="1" dirty="0" err="1">
                <a:solidFill>
                  <a:schemeClr val="tx1"/>
                </a:solidFill>
                <a:latin typeface="Courier New" pitchFamily="49" charset="0"/>
              </a:rPr>
              <a:t>Begin</a:t>
            </a:r>
            <a:endParaRPr lang="tr-TR" sz="2800" b="1" dirty="0">
              <a:solidFill>
                <a:schemeClr val="tx1"/>
              </a:solidFill>
              <a:latin typeface="Courier New" pitchFamily="49" charset="0"/>
            </a:endParaRPr>
          </a:p>
          <a:p>
            <a:pPr>
              <a:lnSpc>
                <a:spcPct val="115000"/>
              </a:lnSpc>
              <a:buFontTx/>
              <a:buNone/>
            </a:pPr>
            <a:r>
              <a:rPr lang="tr-TR" sz="2800" b="1" dirty="0">
                <a:solidFill>
                  <a:schemeClr val="tx1"/>
                </a:solidFill>
                <a:latin typeface="Courier New" pitchFamily="49" charset="0"/>
              </a:rPr>
              <a:t>	          </a:t>
            </a:r>
            <a:r>
              <a:rPr lang="tr-TR" sz="2800" b="1" dirty="0" err="1">
                <a:solidFill>
                  <a:schemeClr val="tx1"/>
                </a:solidFill>
                <a:latin typeface="Courier New" pitchFamily="49" charset="0"/>
              </a:rPr>
              <a:t>Sql</a:t>
            </a:r>
            <a:r>
              <a:rPr lang="tr-TR" sz="2800" b="1" dirty="0">
                <a:solidFill>
                  <a:schemeClr val="tx1"/>
                </a:solidFill>
                <a:latin typeface="Courier New" pitchFamily="49" charset="0"/>
              </a:rPr>
              <a:t> deyimleri</a:t>
            </a:r>
          </a:p>
          <a:p>
            <a:pPr>
              <a:lnSpc>
                <a:spcPct val="115000"/>
              </a:lnSpc>
              <a:buFontTx/>
              <a:buNone/>
            </a:pPr>
            <a:r>
              <a:rPr lang="tr-TR" sz="2800" b="1" dirty="0">
                <a:solidFill>
                  <a:schemeClr val="tx1"/>
                </a:solidFill>
                <a:latin typeface="Courier New" pitchFamily="49" charset="0"/>
              </a:rPr>
              <a:t>      Break</a:t>
            </a:r>
          </a:p>
          <a:p>
            <a:pPr>
              <a:lnSpc>
                <a:spcPct val="115000"/>
              </a:lnSpc>
              <a:buFontTx/>
              <a:buNone/>
            </a:pPr>
            <a:r>
              <a:rPr lang="tr-TR" sz="2800" b="1" dirty="0">
                <a:solidFill>
                  <a:schemeClr val="tx1"/>
                </a:solidFill>
                <a:latin typeface="Courier New" pitchFamily="49" charset="0"/>
              </a:rPr>
              <a:t>	          </a:t>
            </a:r>
            <a:r>
              <a:rPr lang="tr-TR" sz="2800" b="1" dirty="0" err="1">
                <a:solidFill>
                  <a:schemeClr val="tx1"/>
                </a:solidFill>
                <a:latin typeface="Courier New" pitchFamily="49" charset="0"/>
              </a:rPr>
              <a:t>Sql</a:t>
            </a:r>
            <a:r>
              <a:rPr lang="tr-TR" sz="2800" b="1" dirty="0">
                <a:solidFill>
                  <a:schemeClr val="tx1"/>
                </a:solidFill>
                <a:latin typeface="Courier New" pitchFamily="49" charset="0"/>
              </a:rPr>
              <a:t> deyimleri</a:t>
            </a:r>
          </a:p>
          <a:p>
            <a:pPr>
              <a:lnSpc>
                <a:spcPct val="115000"/>
              </a:lnSpc>
              <a:buFontTx/>
              <a:buNone/>
            </a:pPr>
            <a:r>
              <a:rPr lang="tr-TR" sz="2800" b="1" dirty="0">
                <a:solidFill>
                  <a:schemeClr val="tx1"/>
                </a:solidFill>
                <a:latin typeface="Courier New" pitchFamily="49" charset="0"/>
              </a:rPr>
              <a:t>      </a:t>
            </a:r>
            <a:r>
              <a:rPr lang="tr-TR" sz="2800" b="1" dirty="0" err="1">
                <a:solidFill>
                  <a:schemeClr val="tx1"/>
                </a:solidFill>
                <a:latin typeface="Courier New" pitchFamily="49" charset="0"/>
              </a:rPr>
              <a:t>Continue</a:t>
            </a:r>
            <a:endParaRPr lang="tr-TR" sz="2800" b="1" dirty="0">
              <a:solidFill>
                <a:schemeClr val="tx1"/>
              </a:solidFill>
              <a:latin typeface="Courier New" pitchFamily="49" charset="0"/>
            </a:endParaRPr>
          </a:p>
          <a:p>
            <a:pPr>
              <a:lnSpc>
                <a:spcPct val="115000"/>
              </a:lnSpc>
              <a:buFontTx/>
              <a:buNone/>
            </a:pPr>
            <a:r>
              <a:rPr lang="tr-TR" sz="2800" b="1" dirty="0">
                <a:solidFill>
                  <a:schemeClr val="tx1"/>
                </a:solidFill>
                <a:latin typeface="Courier New" pitchFamily="49" charset="0"/>
              </a:rPr>
              <a:t>	          </a:t>
            </a:r>
            <a:r>
              <a:rPr lang="tr-TR" sz="2800" b="1" dirty="0" err="1">
                <a:solidFill>
                  <a:schemeClr val="tx1"/>
                </a:solidFill>
                <a:latin typeface="Courier New" pitchFamily="49" charset="0"/>
              </a:rPr>
              <a:t>Sql</a:t>
            </a:r>
            <a:r>
              <a:rPr lang="tr-TR" sz="2800" b="1" dirty="0">
                <a:solidFill>
                  <a:schemeClr val="tx1"/>
                </a:solidFill>
                <a:latin typeface="Courier New" pitchFamily="49" charset="0"/>
              </a:rPr>
              <a:t> deyimleri</a:t>
            </a:r>
          </a:p>
          <a:p>
            <a:pPr>
              <a:lnSpc>
                <a:spcPct val="115000"/>
              </a:lnSpc>
              <a:buFontTx/>
              <a:buNone/>
            </a:pPr>
            <a:r>
              <a:rPr lang="tr-TR" sz="2800" b="1" dirty="0">
                <a:solidFill>
                  <a:schemeClr val="tx1"/>
                </a:solidFill>
                <a:latin typeface="Courier New" pitchFamily="49" charset="0"/>
              </a:rPr>
              <a:t>      </a:t>
            </a:r>
            <a:r>
              <a:rPr lang="tr-TR" sz="2800" b="1" dirty="0" err="1">
                <a:solidFill>
                  <a:schemeClr val="tx1"/>
                </a:solidFill>
                <a:latin typeface="Courier New" pitchFamily="49" charset="0"/>
              </a:rPr>
              <a:t>End</a:t>
            </a:r>
            <a:endParaRPr lang="tr-TR" sz="2800" b="1" dirty="0">
              <a:solidFill>
                <a:schemeClr val="tx1"/>
              </a:solidFill>
              <a:latin typeface="Courier New" pitchFamily="49" charset="0"/>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body" idx="1"/>
          </p:nvPr>
        </p:nvSpPr>
        <p:spPr>
          <a:xfrm>
            <a:off x="899592" y="188640"/>
            <a:ext cx="7632526" cy="6119813"/>
          </a:xfrm>
        </p:spPr>
        <p:txBody>
          <a:bodyPr>
            <a:noAutofit/>
          </a:bodyPr>
          <a:lstStyle/>
          <a:p>
            <a:pPr>
              <a:lnSpc>
                <a:spcPct val="105000"/>
              </a:lnSpc>
              <a:buFontTx/>
              <a:buNone/>
            </a:pPr>
            <a:r>
              <a:rPr lang="tr-TR" sz="2400" b="1" dirty="0">
                <a:solidFill>
                  <a:schemeClr val="tx1"/>
                </a:solidFill>
              </a:rPr>
              <a:t> Örnek: </a:t>
            </a:r>
            <a:r>
              <a:rPr lang="tr-TR" sz="2400" dirty="0">
                <a:solidFill>
                  <a:schemeClr val="tx1"/>
                </a:solidFill>
              </a:rPr>
              <a:t>Aşağıdaki sorguyu yorumlayınız.</a:t>
            </a:r>
          </a:p>
          <a:p>
            <a:pPr>
              <a:lnSpc>
                <a:spcPct val="105000"/>
              </a:lnSpc>
              <a:buFontTx/>
              <a:buNone/>
            </a:pPr>
            <a:r>
              <a:rPr lang="tr-TR" sz="2400" b="1" dirty="0" smtClean="0">
                <a:solidFill>
                  <a:schemeClr val="accent2"/>
                </a:solidFill>
                <a:latin typeface="Courier New" pitchFamily="49" charset="0"/>
              </a:rPr>
              <a:t>WHILE</a:t>
            </a:r>
            <a:r>
              <a:rPr lang="tr-TR" sz="2400" b="1" dirty="0" smtClean="0">
                <a:solidFill>
                  <a:schemeClr val="tx1"/>
                </a:solidFill>
                <a:latin typeface="Courier New" pitchFamily="49" charset="0"/>
              </a:rPr>
              <a:t> </a:t>
            </a:r>
            <a:r>
              <a:rPr lang="tr-TR" sz="2400" b="1" dirty="0">
                <a:solidFill>
                  <a:schemeClr val="tx1"/>
                </a:solidFill>
                <a:latin typeface="Courier New" pitchFamily="49" charset="0"/>
              </a:rPr>
              <a:t>(</a:t>
            </a:r>
            <a:r>
              <a:rPr lang="tr-TR" sz="2400" b="1" dirty="0">
                <a:solidFill>
                  <a:schemeClr val="accent2"/>
                </a:solidFill>
                <a:latin typeface="Courier New" pitchFamily="49" charset="0"/>
              </a:rPr>
              <a:t>SELECT</a:t>
            </a:r>
            <a:r>
              <a:rPr lang="tr-TR" sz="2400" b="1" dirty="0">
                <a:solidFill>
                  <a:schemeClr val="tx1"/>
                </a:solidFill>
                <a:latin typeface="Courier New" pitchFamily="49" charset="0"/>
              </a:rPr>
              <a:t> AVG(adet) </a:t>
            </a:r>
            <a:r>
              <a:rPr lang="tr-TR" sz="2400" b="1" dirty="0">
                <a:solidFill>
                  <a:schemeClr val="accent2"/>
                </a:solidFill>
                <a:latin typeface="Courier New" pitchFamily="49" charset="0"/>
              </a:rPr>
              <a:t>FROM</a:t>
            </a:r>
            <a:r>
              <a:rPr lang="tr-TR" sz="2400" b="1" dirty="0">
                <a:solidFill>
                  <a:schemeClr val="tx1"/>
                </a:solidFill>
                <a:latin typeface="Courier New" pitchFamily="49" charset="0"/>
              </a:rPr>
              <a:t> </a:t>
            </a:r>
            <a:r>
              <a:rPr lang="tr-TR" sz="2400" b="1" dirty="0" err="1">
                <a:solidFill>
                  <a:schemeClr val="tx1"/>
                </a:solidFill>
                <a:latin typeface="Courier New" pitchFamily="49" charset="0"/>
              </a:rPr>
              <a:t>siparis</a:t>
            </a:r>
            <a:r>
              <a:rPr lang="tr-TR" sz="2400" b="1" dirty="0">
                <a:solidFill>
                  <a:schemeClr val="tx1"/>
                </a:solidFill>
                <a:latin typeface="Courier New" pitchFamily="49" charset="0"/>
              </a:rPr>
              <a:t>) &lt; 50</a:t>
            </a:r>
          </a:p>
          <a:p>
            <a:pPr>
              <a:lnSpc>
                <a:spcPct val="105000"/>
              </a:lnSpc>
              <a:buFontTx/>
              <a:buNone/>
            </a:pPr>
            <a:r>
              <a:rPr lang="tr-TR" sz="2400" b="1" dirty="0">
                <a:solidFill>
                  <a:schemeClr val="accent2"/>
                </a:solidFill>
                <a:latin typeface="Courier New" pitchFamily="49" charset="0"/>
              </a:rPr>
              <a:t>BEGIN</a:t>
            </a:r>
          </a:p>
          <a:p>
            <a:pPr>
              <a:lnSpc>
                <a:spcPct val="105000"/>
              </a:lnSpc>
              <a:buFontTx/>
              <a:buNone/>
            </a:pPr>
            <a:r>
              <a:rPr lang="tr-TR" sz="2400" b="1" dirty="0">
                <a:solidFill>
                  <a:schemeClr val="accent2"/>
                </a:solidFill>
                <a:latin typeface="Courier New" pitchFamily="49" charset="0"/>
              </a:rPr>
              <a:t>UPDATE</a:t>
            </a:r>
            <a:r>
              <a:rPr lang="tr-TR" sz="2400" b="1" dirty="0">
                <a:solidFill>
                  <a:schemeClr val="tx1"/>
                </a:solidFill>
                <a:latin typeface="Courier New" pitchFamily="49" charset="0"/>
              </a:rPr>
              <a:t> </a:t>
            </a:r>
            <a:r>
              <a:rPr lang="tr-TR" sz="2400" b="1" dirty="0" err="1">
                <a:solidFill>
                  <a:schemeClr val="tx1"/>
                </a:solidFill>
                <a:latin typeface="Courier New" pitchFamily="49" charset="0"/>
              </a:rPr>
              <a:t>siparis</a:t>
            </a:r>
            <a:endParaRPr lang="tr-TR" sz="2400" b="1" dirty="0">
              <a:solidFill>
                <a:schemeClr val="tx1"/>
              </a:solidFill>
              <a:latin typeface="Courier New" pitchFamily="49" charset="0"/>
            </a:endParaRPr>
          </a:p>
          <a:p>
            <a:pPr>
              <a:lnSpc>
                <a:spcPct val="105000"/>
              </a:lnSpc>
              <a:buFontTx/>
              <a:buNone/>
            </a:pPr>
            <a:r>
              <a:rPr lang="tr-TR" sz="2400" b="1" dirty="0">
                <a:solidFill>
                  <a:schemeClr val="accent2"/>
                </a:solidFill>
                <a:latin typeface="Courier New" pitchFamily="49" charset="0"/>
              </a:rPr>
              <a:t>SET</a:t>
            </a:r>
            <a:r>
              <a:rPr lang="tr-TR" sz="2400" b="1" dirty="0">
                <a:solidFill>
                  <a:schemeClr val="tx1"/>
                </a:solidFill>
                <a:latin typeface="Courier New" pitchFamily="49" charset="0"/>
              </a:rPr>
              <a:t> adet= adet* 2</a:t>
            </a:r>
          </a:p>
          <a:p>
            <a:pPr>
              <a:lnSpc>
                <a:spcPct val="105000"/>
              </a:lnSpc>
              <a:buFontTx/>
              <a:buNone/>
            </a:pPr>
            <a:r>
              <a:rPr lang="tr-TR" sz="2400" b="1" dirty="0">
                <a:solidFill>
                  <a:schemeClr val="accent2"/>
                </a:solidFill>
                <a:latin typeface="Courier New" pitchFamily="49" charset="0"/>
              </a:rPr>
              <a:t>SELECT</a:t>
            </a:r>
            <a:r>
              <a:rPr lang="tr-TR" sz="2400" b="1" dirty="0">
                <a:solidFill>
                  <a:schemeClr val="tx1"/>
                </a:solidFill>
                <a:latin typeface="Courier New" pitchFamily="49" charset="0"/>
              </a:rPr>
              <a:t> MAX(adet) </a:t>
            </a:r>
            <a:r>
              <a:rPr lang="tr-TR" sz="2400" b="1" dirty="0">
                <a:solidFill>
                  <a:schemeClr val="accent2"/>
                </a:solidFill>
                <a:latin typeface="Courier New" pitchFamily="49" charset="0"/>
              </a:rPr>
              <a:t>FROM </a:t>
            </a:r>
            <a:r>
              <a:rPr lang="tr-TR" sz="2400" b="1" dirty="0" err="1">
                <a:solidFill>
                  <a:schemeClr val="tx1"/>
                </a:solidFill>
                <a:latin typeface="Courier New" pitchFamily="49" charset="0"/>
              </a:rPr>
              <a:t>siparis</a:t>
            </a:r>
            <a:endParaRPr lang="tr-TR" sz="2400" b="1" dirty="0">
              <a:solidFill>
                <a:schemeClr val="tx1"/>
              </a:solidFill>
              <a:latin typeface="Courier New" pitchFamily="49" charset="0"/>
            </a:endParaRPr>
          </a:p>
          <a:p>
            <a:pPr>
              <a:lnSpc>
                <a:spcPct val="105000"/>
              </a:lnSpc>
              <a:buFontTx/>
              <a:buNone/>
            </a:pPr>
            <a:r>
              <a:rPr lang="tr-TR" sz="2400" b="1" dirty="0">
                <a:solidFill>
                  <a:schemeClr val="accent2"/>
                </a:solidFill>
                <a:latin typeface="Courier New" pitchFamily="49" charset="0"/>
              </a:rPr>
              <a:t>IF</a:t>
            </a:r>
            <a:r>
              <a:rPr lang="tr-TR" sz="2400" b="1" dirty="0">
                <a:solidFill>
                  <a:schemeClr val="tx1"/>
                </a:solidFill>
                <a:latin typeface="Courier New" pitchFamily="49" charset="0"/>
              </a:rPr>
              <a:t> (</a:t>
            </a:r>
            <a:r>
              <a:rPr lang="tr-TR" sz="2400" b="1" dirty="0">
                <a:solidFill>
                  <a:schemeClr val="accent2"/>
                </a:solidFill>
                <a:latin typeface="Courier New" pitchFamily="49" charset="0"/>
              </a:rPr>
              <a:t>SELECT </a:t>
            </a:r>
            <a:r>
              <a:rPr lang="tr-TR" sz="2400" b="1" dirty="0">
                <a:solidFill>
                  <a:schemeClr val="tx1"/>
                </a:solidFill>
                <a:latin typeface="Courier New" pitchFamily="49" charset="0"/>
              </a:rPr>
              <a:t>MAX(adet) FROM </a:t>
            </a:r>
            <a:r>
              <a:rPr lang="tr-TR" sz="2400" b="1" dirty="0" err="1">
                <a:solidFill>
                  <a:schemeClr val="tx1"/>
                </a:solidFill>
                <a:latin typeface="Courier New" pitchFamily="49" charset="0"/>
              </a:rPr>
              <a:t>siparis</a:t>
            </a:r>
            <a:r>
              <a:rPr lang="tr-TR" sz="2400" b="1" dirty="0">
                <a:solidFill>
                  <a:schemeClr val="tx1"/>
                </a:solidFill>
                <a:latin typeface="Courier New" pitchFamily="49" charset="0"/>
              </a:rPr>
              <a:t>) &gt; 50</a:t>
            </a:r>
          </a:p>
          <a:p>
            <a:pPr>
              <a:lnSpc>
                <a:spcPct val="105000"/>
              </a:lnSpc>
              <a:buFontTx/>
              <a:buNone/>
            </a:pPr>
            <a:r>
              <a:rPr lang="tr-TR" sz="2400" b="1" dirty="0">
                <a:solidFill>
                  <a:schemeClr val="accent2"/>
                </a:solidFill>
                <a:latin typeface="Courier New" pitchFamily="49" charset="0"/>
              </a:rPr>
              <a:t>BREAK</a:t>
            </a:r>
          </a:p>
          <a:p>
            <a:pPr>
              <a:lnSpc>
                <a:spcPct val="105000"/>
              </a:lnSpc>
              <a:buFontTx/>
              <a:buNone/>
            </a:pPr>
            <a:r>
              <a:rPr lang="tr-TR" sz="2400" b="1" dirty="0">
                <a:solidFill>
                  <a:schemeClr val="accent2"/>
                </a:solidFill>
                <a:latin typeface="Courier New" pitchFamily="49" charset="0"/>
              </a:rPr>
              <a:t>ELSE</a:t>
            </a:r>
          </a:p>
          <a:p>
            <a:pPr>
              <a:lnSpc>
                <a:spcPct val="105000"/>
              </a:lnSpc>
              <a:buFontTx/>
              <a:buNone/>
            </a:pPr>
            <a:r>
              <a:rPr lang="tr-TR" sz="2400" b="1" dirty="0">
                <a:solidFill>
                  <a:schemeClr val="accent2"/>
                </a:solidFill>
                <a:latin typeface="Courier New" pitchFamily="49" charset="0"/>
              </a:rPr>
              <a:t>CONTINUE</a:t>
            </a:r>
          </a:p>
          <a:p>
            <a:pPr>
              <a:lnSpc>
                <a:spcPct val="105000"/>
              </a:lnSpc>
              <a:buFontTx/>
              <a:buNone/>
            </a:pPr>
            <a:r>
              <a:rPr lang="tr-TR" sz="2400" b="1" dirty="0">
                <a:solidFill>
                  <a:schemeClr val="accent2"/>
                </a:solidFill>
                <a:latin typeface="Courier New" pitchFamily="49" charset="0"/>
              </a:rPr>
              <a:t>END</a:t>
            </a:r>
          </a:p>
          <a:p>
            <a:pPr>
              <a:lnSpc>
                <a:spcPct val="105000"/>
              </a:lnSpc>
              <a:buFontTx/>
              <a:buNone/>
            </a:pPr>
            <a:r>
              <a:rPr lang="tr-TR" sz="2400" b="1" dirty="0">
                <a:solidFill>
                  <a:schemeClr val="accent2"/>
                </a:solidFill>
                <a:latin typeface="Courier New" pitchFamily="49" charset="0"/>
              </a:rPr>
              <a:t>PRINT</a:t>
            </a:r>
            <a:r>
              <a:rPr lang="tr-TR" sz="2400" b="1" dirty="0">
                <a:solidFill>
                  <a:schemeClr val="tx1"/>
                </a:solidFill>
                <a:latin typeface="Courier New" pitchFamily="49" charset="0"/>
              </a:rPr>
              <a:t> </a:t>
            </a:r>
            <a:r>
              <a:rPr lang="tr-TR" sz="2400" b="1" dirty="0">
                <a:solidFill>
                  <a:srgbClr val="FF0000"/>
                </a:solidFill>
                <a:latin typeface="Courier New" pitchFamily="49" charset="0"/>
              </a:rPr>
              <a:t>'adet </a:t>
            </a:r>
            <a:r>
              <a:rPr lang="tr-TR" sz="2400" b="1" dirty="0" err="1">
                <a:solidFill>
                  <a:srgbClr val="FF0000"/>
                </a:solidFill>
                <a:latin typeface="Courier New" pitchFamily="49" charset="0"/>
              </a:rPr>
              <a:t>degeri</a:t>
            </a:r>
            <a:r>
              <a:rPr lang="tr-TR" sz="2400" b="1" dirty="0">
                <a:solidFill>
                  <a:srgbClr val="FF0000"/>
                </a:solidFill>
                <a:latin typeface="Courier New" pitchFamily="49" charset="0"/>
              </a:rPr>
              <a:t> büyük</a:t>
            </a:r>
            <a:r>
              <a:rPr lang="tr-TR" sz="2400" b="1" dirty="0" smtClean="0">
                <a:solidFill>
                  <a:srgbClr val="FF0000"/>
                </a:solidFill>
                <a:latin typeface="Courier New" pitchFamily="49" charset="0"/>
              </a:rPr>
              <a:t>'</a:t>
            </a:r>
            <a:endParaRPr lang="tr-TR" sz="2400" b="1" u="sng" dirty="0">
              <a:solidFill>
                <a:srgbClr val="FF0000"/>
              </a:solidFill>
              <a:latin typeface="Courier New" pitchFamily="49"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404664"/>
            <a:ext cx="8229600" cy="5721499"/>
          </a:xfrm>
        </p:spPr>
        <p:txBody>
          <a:bodyPr>
            <a:normAutofit/>
          </a:bodyPr>
          <a:lstStyle/>
          <a:p>
            <a:pPr>
              <a:lnSpc>
                <a:spcPct val="105000"/>
              </a:lnSpc>
              <a:buFontTx/>
              <a:buNone/>
            </a:pPr>
            <a:r>
              <a:rPr lang="tr-TR" sz="2800" b="1" u="sng" dirty="0" smtClean="0"/>
              <a:t>BREAK ve CONTINUE kullanmadan: </a:t>
            </a:r>
            <a:endParaRPr lang="tr-TR" sz="2800" b="1" dirty="0" smtClean="0"/>
          </a:p>
          <a:p>
            <a:pPr>
              <a:lnSpc>
                <a:spcPct val="105000"/>
              </a:lnSpc>
              <a:buFontTx/>
              <a:buNone/>
            </a:pPr>
            <a:r>
              <a:rPr lang="tr-TR" sz="2800" b="1" dirty="0" smtClean="0">
                <a:solidFill>
                  <a:schemeClr val="accent2"/>
                </a:solidFill>
                <a:latin typeface="Courier New" pitchFamily="49" charset="0"/>
              </a:rPr>
              <a:t>WHILE </a:t>
            </a:r>
            <a:r>
              <a:rPr lang="tr-TR" sz="2800" b="1" dirty="0" smtClean="0">
                <a:latin typeface="Courier New" pitchFamily="49" charset="0"/>
              </a:rPr>
              <a:t>(</a:t>
            </a:r>
            <a:r>
              <a:rPr lang="tr-TR" sz="2800" b="1" dirty="0" smtClean="0">
                <a:solidFill>
                  <a:schemeClr val="accent2"/>
                </a:solidFill>
                <a:latin typeface="Courier New" pitchFamily="49" charset="0"/>
              </a:rPr>
              <a:t>SELECT </a:t>
            </a:r>
            <a:r>
              <a:rPr lang="tr-TR" sz="2800" b="1" dirty="0" smtClean="0">
                <a:solidFill>
                  <a:srgbClr val="D60093"/>
                </a:solidFill>
                <a:latin typeface="Courier New" pitchFamily="49" charset="0"/>
              </a:rPr>
              <a:t>AVG</a:t>
            </a:r>
            <a:r>
              <a:rPr lang="tr-TR" sz="2800" b="1" dirty="0" smtClean="0">
                <a:latin typeface="Courier New" pitchFamily="49" charset="0"/>
              </a:rPr>
              <a:t>(adet) </a:t>
            </a:r>
            <a:r>
              <a:rPr lang="tr-TR" sz="2800" b="1" dirty="0" smtClean="0">
                <a:solidFill>
                  <a:schemeClr val="accent2"/>
                </a:solidFill>
                <a:latin typeface="Courier New" pitchFamily="49" charset="0"/>
              </a:rPr>
              <a:t>FROM </a:t>
            </a:r>
            <a:r>
              <a:rPr lang="tr-TR" sz="2800" b="1" dirty="0" err="1" smtClean="0">
                <a:latin typeface="Courier New" pitchFamily="49" charset="0"/>
              </a:rPr>
              <a:t>siparis</a:t>
            </a:r>
            <a:r>
              <a:rPr lang="tr-TR" sz="2800" b="1" dirty="0" smtClean="0">
                <a:latin typeface="Courier New" pitchFamily="49" charset="0"/>
              </a:rPr>
              <a:t>) &lt; 50</a:t>
            </a:r>
          </a:p>
          <a:p>
            <a:pPr>
              <a:lnSpc>
                <a:spcPct val="105000"/>
              </a:lnSpc>
              <a:buFontTx/>
              <a:buNone/>
            </a:pPr>
            <a:r>
              <a:rPr lang="tr-TR" sz="2800" b="1" dirty="0" smtClean="0">
                <a:solidFill>
                  <a:schemeClr val="accent2"/>
                </a:solidFill>
                <a:latin typeface="Courier New" pitchFamily="49" charset="0"/>
              </a:rPr>
              <a:t>BEGIN</a:t>
            </a:r>
            <a:r>
              <a:rPr lang="tr-TR" sz="2800" b="1" dirty="0" smtClean="0">
                <a:latin typeface="Courier New" pitchFamily="49" charset="0"/>
              </a:rPr>
              <a:t> </a:t>
            </a:r>
            <a:r>
              <a:rPr lang="tr-TR" sz="2800" b="1" dirty="0" smtClean="0">
                <a:solidFill>
                  <a:schemeClr val="accent2"/>
                </a:solidFill>
                <a:latin typeface="Courier New" pitchFamily="49" charset="0"/>
              </a:rPr>
              <a:t>UPDATE</a:t>
            </a:r>
            <a:r>
              <a:rPr lang="tr-TR" sz="2800" b="1" dirty="0" smtClean="0">
                <a:latin typeface="Courier New" pitchFamily="49" charset="0"/>
              </a:rPr>
              <a:t> </a:t>
            </a:r>
            <a:r>
              <a:rPr lang="tr-TR" sz="2800" b="1" dirty="0" err="1" smtClean="0">
                <a:latin typeface="Courier New" pitchFamily="49" charset="0"/>
              </a:rPr>
              <a:t>siparis</a:t>
            </a:r>
            <a:endParaRPr lang="tr-TR" sz="2800" b="1" dirty="0" smtClean="0">
              <a:latin typeface="Courier New" pitchFamily="49" charset="0"/>
            </a:endParaRPr>
          </a:p>
          <a:p>
            <a:pPr>
              <a:lnSpc>
                <a:spcPct val="105000"/>
              </a:lnSpc>
              <a:buFontTx/>
              <a:buNone/>
            </a:pPr>
            <a:r>
              <a:rPr lang="tr-TR" sz="2800" b="1" dirty="0" smtClean="0">
                <a:latin typeface="Courier New" pitchFamily="49" charset="0"/>
              </a:rPr>
              <a:t>      </a:t>
            </a:r>
            <a:r>
              <a:rPr lang="tr-TR" sz="2800" b="1" dirty="0" smtClean="0">
                <a:solidFill>
                  <a:schemeClr val="accent2"/>
                </a:solidFill>
                <a:latin typeface="Courier New" pitchFamily="49" charset="0"/>
              </a:rPr>
              <a:t>SET</a:t>
            </a:r>
            <a:r>
              <a:rPr lang="tr-TR" sz="2800" b="1" dirty="0" smtClean="0">
                <a:latin typeface="Courier New" pitchFamily="49" charset="0"/>
              </a:rPr>
              <a:t> adet= adet* 2</a:t>
            </a:r>
          </a:p>
          <a:p>
            <a:pPr>
              <a:lnSpc>
                <a:spcPct val="105000"/>
              </a:lnSpc>
              <a:buFontTx/>
              <a:buNone/>
            </a:pPr>
            <a:r>
              <a:rPr lang="tr-TR" sz="2800" b="1" dirty="0" smtClean="0">
                <a:solidFill>
                  <a:schemeClr val="accent2"/>
                </a:solidFill>
                <a:latin typeface="Courier New" pitchFamily="49" charset="0"/>
              </a:rPr>
              <a:t>END</a:t>
            </a:r>
          </a:p>
          <a:p>
            <a:pPr>
              <a:lnSpc>
                <a:spcPct val="105000"/>
              </a:lnSpc>
              <a:buFontTx/>
              <a:buNone/>
            </a:pPr>
            <a:r>
              <a:rPr lang="tr-TR" sz="2800" b="1" dirty="0" smtClean="0">
                <a:solidFill>
                  <a:schemeClr val="accent2"/>
                </a:solidFill>
                <a:latin typeface="Courier New" pitchFamily="49" charset="0"/>
              </a:rPr>
              <a:t>PRINT </a:t>
            </a:r>
            <a:r>
              <a:rPr lang="tr-TR" sz="2800" b="1" dirty="0" smtClean="0">
                <a:solidFill>
                  <a:srgbClr val="FF0000"/>
                </a:solidFill>
                <a:latin typeface="Courier New" pitchFamily="49" charset="0"/>
              </a:rPr>
              <a:t>'adet </a:t>
            </a:r>
            <a:r>
              <a:rPr lang="tr-TR" sz="2800" b="1" dirty="0" err="1" smtClean="0">
                <a:solidFill>
                  <a:srgbClr val="FF0000"/>
                </a:solidFill>
                <a:latin typeface="Courier New" pitchFamily="49" charset="0"/>
              </a:rPr>
              <a:t>degeri</a:t>
            </a:r>
            <a:r>
              <a:rPr lang="tr-TR" sz="2800" b="1" dirty="0" smtClean="0">
                <a:solidFill>
                  <a:srgbClr val="FF0000"/>
                </a:solidFill>
                <a:latin typeface="Courier New" pitchFamily="49" charset="0"/>
              </a:rPr>
              <a:t> büyük‘</a:t>
            </a:r>
          </a:p>
          <a:p>
            <a:pPr>
              <a:lnSpc>
                <a:spcPct val="105000"/>
              </a:lnSpc>
              <a:buFontTx/>
              <a:buNone/>
            </a:pPr>
            <a:r>
              <a:rPr lang="tr-TR" sz="2800" dirty="0" smtClean="0"/>
              <a:t>Satış adetleri 50 oluncaya kadar adet alanının artır.</a:t>
            </a:r>
          </a:p>
          <a:p>
            <a:endParaRPr lang="tr-TR" sz="28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type="body" idx="1"/>
          </p:nvPr>
        </p:nvSpPr>
        <p:spPr>
          <a:xfrm>
            <a:off x="395536" y="2852936"/>
            <a:ext cx="8208912" cy="3115940"/>
          </a:xfrm>
        </p:spPr>
        <p:txBody>
          <a:bodyPr>
            <a:normAutofit/>
          </a:bodyPr>
          <a:lstStyle/>
          <a:p>
            <a:pPr>
              <a:buFontTx/>
              <a:buNone/>
            </a:pPr>
            <a:r>
              <a:rPr lang="tr-TR" sz="2800" dirty="0"/>
              <a:t>    </a:t>
            </a:r>
            <a:r>
              <a:rPr lang="tr-TR" sz="2800" dirty="0">
                <a:solidFill>
                  <a:schemeClr val="tx1"/>
                </a:solidFill>
              </a:rPr>
              <a:t>Yukarıdaki tabloya göre öğrencilerin ortalamalarını dikkate alarak harf alanını oluşturan sorguyu yazınız.</a:t>
            </a:r>
          </a:p>
          <a:p>
            <a:pPr>
              <a:buFontTx/>
              <a:buNone/>
            </a:pPr>
            <a:r>
              <a:rPr lang="tr-TR" sz="2800" dirty="0">
                <a:solidFill>
                  <a:schemeClr val="tx1"/>
                </a:solidFill>
              </a:rPr>
              <a:t>    Kalanları bularak kalanlar kolonu altında listeleyen sorguyu oluşturun.</a:t>
            </a:r>
          </a:p>
        </p:txBody>
      </p:sp>
      <p:pic>
        <p:nvPicPr>
          <p:cNvPr id="321540" name="Picture 4"/>
          <p:cNvPicPr>
            <a:picLocks noChangeAspect="1" noChangeArrowheads="1"/>
          </p:cNvPicPr>
          <p:nvPr/>
        </p:nvPicPr>
        <p:blipFill>
          <a:blip r:embed="rId2" cstate="print"/>
          <a:srcRect/>
          <a:stretch>
            <a:fillRect/>
          </a:stretch>
        </p:blipFill>
        <p:spPr bwMode="auto">
          <a:xfrm>
            <a:off x="1691680" y="764704"/>
            <a:ext cx="5472608" cy="1871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21542" name="Rectangle 6"/>
          <p:cNvSpPr>
            <a:spLocks noChangeArrowheads="1"/>
          </p:cNvSpPr>
          <p:nvPr/>
        </p:nvSpPr>
        <p:spPr bwMode="auto">
          <a:xfrm>
            <a:off x="467544" y="620688"/>
            <a:ext cx="968535" cy="461665"/>
          </a:xfrm>
          <a:prstGeom prst="rect">
            <a:avLst/>
          </a:prstGeom>
          <a:noFill/>
          <a:ln w="9525">
            <a:noFill/>
            <a:miter lim="800000"/>
            <a:headEnd/>
            <a:tailEnd/>
          </a:ln>
          <a:effectLst/>
        </p:spPr>
        <p:txBody>
          <a:bodyPr wrap="none">
            <a:spAutoFit/>
          </a:bodyPr>
          <a:lstStyle/>
          <a:p>
            <a:r>
              <a:rPr lang="tr-TR" sz="2400" b="1" u="sng" dirty="0">
                <a:solidFill>
                  <a:schemeClr val="bg2">
                    <a:lumMod val="50000"/>
                  </a:schemeClr>
                </a:solidFill>
                <a:effectLst>
                  <a:outerShdw blurRad="38100" dist="38100" dir="2700000" algn="tl">
                    <a:srgbClr val="000000">
                      <a:alpha val="43137"/>
                    </a:srgbClr>
                  </a:outerShdw>
                </a:effectLst>
              </a:rPr>
              <a:t>ÖDEV</a:t>
            </a:r>
            <a:r>
              <a:rPr lang="tr-TR" b="1" dirty="0">
                <a:solidFill>
                  <a:schemeClr val="bg2">
                    <a:lumMod val="50000"/>
                  </a:schemeClr>
                </a:solidFill>
              </a:rPr>
              <a: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4624"/>
            <a:ext cx="8229600" cy="1143000"/>
          </a:xfrm>
        </p:spPr>
        <p:txBody>
          <a:bodyPr>
            <a:normAutofit/>
          </a:bodyPr>
          <a:lstStyle/>
          <a:p>
            <a:r>
              <a:rPr lang="x-none" sz="3600" b="1" smtClean="0"/>
              <a:t>7.</a:t>
            </a:r>
            <a:r>
              <a:rPr lang="tr-TR" sz="3600" b="1" dirty="0" smtClean="0"/>
              <a:t>3</a:t>
            </a:r>
            <a:r>
              <a:rPr lang="x-none" sz="3600" b="1" smtClean="0"/>
              <a:t> İNDEKS YARATMA</a:t>
            </a:r>
            <a:endParaRPr lang="tr-TR" sz="3600" dirty="0"/>
          </a:p>
        </p:txBody>
      </p:sp>
      <p:sp>
        <p:nvSpPr>
          <p:cNvPr id="3" name="2 İçerik Yer Tutucusu"/>
          <p:cNvSpPr>
            <a:spLocks noGrp="1"/>
          </p:cNvSpPr>
          <p:nvPr>
            <p:ph idx="1"/>
          </p:nvPr>
        </p:nvSpPr>
        <p:spPr>
          <a:xfrm>
            <a:off x="251520" y="1124744"/>
            <a:ext cx="8651304" cy="5001419"/>
          </a:xfrm>
        </p:spPr>
        <p:txBody>
          <a:bodyPr>
            <a:normAutofit fontScale="92500" lnSpcReduction="10000"/>
          </a:bodyPr>
          <a:lstStyle/>
          <a:p>
            <a:pPr marL="0" lvl="0" indent="0" algn="just" fontAlgn="base">
              <a:spcBef>
                <a:spcPct val="0"/>
              </a:spcBef>
              <a:spcAft>
                <a:spcPct val="0"/>
              </a:spcAft>
              <a:buClrTx/>
              <a:buSzTx/>
              <a:buNone/>
            </a:pPr>
            <a:r>
              <a:rPr lang="tr-TR" sz="2400" dirty="0" smtClean="0">
                <a:ea typeface="Calibri" pitchFamily="34" charset="0"/>
                <a:cs typeface="Arial" pitchFamily="34" charset="0"/>
              </a:rPr>
              <a:t>SQL’de bir tablo ile ilişkili olarak indeks yaratmak için gerekli komut </a:t>
            </a:r>
            <a:r>
              <a:rPr lang="tr-TR" sz="2400" u="sng" dirty="0" smtClean="0">
                <a:ea typeface="Calibri" pitchFamily="34" charset="0"/>
                <a:cs typeface="Arial" pitchFamily="34" charset="0"/>
              </a:rPr>
              <a:t>CREATE INDEX</a:t>
            </a:r>
            <a:r>
              <a:rPr lang="tr-TR" sz="2400" dirty="0" smtClean="0">
                <a:ea typeface="Calibri" pitchFamily="34" charset="0"/>
                <a:cs typeface="Arial" pitchFamily="34" charset="0"/>
              </a:rPr>
              <a:t> komutudur. Komutun yazılış biçimi aşağıdaki gibidir.</a:t>
            </a:r>
            <a:endParaRPr lang="tr-TR" sz="2400" dirty="0" smtClean="0">
              <a:cs typeface="Arial" pitchFamily="34" charset="0"/>
            </a:endParaRPr>
          </a:p>
          <a:p>
            <a:pPr marL="0" lvl="0" indent="0" algn="just" eaLnBrk="0" fontAlgn="base" hangingPunct="0">
              <a:spcBef>
                <a:spcPct val="0"/>
              </a:spcBef>
              <a:spcAft>
                <a:spcPct val="0"/>
              </a:spcAft>
              <a:buClrTx/>
              <a:buSzTx/>
              <a:buNone/>
            </a:pPr>
            <a:r>
              <a:rPr lang="tr-TR" sz="3000" b="1" u="sng" dirty="0" smtClean="0">
                <a:solidFill>
                  <a:srgbClr val="AE8512"/>
                </a:solidFill>
                <a:latin typeface="Times New Roman" pitchFamily="18" charset="0"/>
                <a:ea typeface="Calibri" pitchFamily="34" charset="0"/>
                <a:cs typeface="Times New Roman" pitchFamily="18" charset="0"/>
              </a:rPr>
              <a:t>Kullanılışı:</a:t>
            </a:r>
            <a:r>
              <a:rPr lang="tr-TR" sz="3000" b="1" dirty="0" smtClean="0">
                <a:solidFill>
                  <a:srgbClr val="AE8512"/>
                </a:solidFill>
                <a:latin typeface="Times New Roman" pitchFamily="18" charset="0"/>
                <a:ea typeface="Calibri" pitchFamily="34" charset="0"/>
                <a:cs typeface="Times New Roman" pitchFamily="18" charset="0"/>
              </a:rPr>
              <a:t> </a:t>
            </a: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INDEX</a:t>
            </a:r>
            <a:r>
              <a:rPr lang="tr-TR" sz="2400" dirty="0" smtClean="0">
                <a:latin typeface="Courier New" pitchFamily="49" charset="0"/>
                <a:ea typeface="Calibri" pitchFamily="34" charset="0"/>
                <a:cs typeface="Courier New" pitchFamily="49" charset="0"/>
              </a:rPr>
              <a:t> indeks adi</a:t>
            </a:r>
            <a:endParaRPr lang="tr-TR" sz="24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400" dirty="0" smtClean="0">
                <a:solidFill>
                  <a:srgbClr val="0000FF"/>
                </a:solidFill>
                <a:latin typeface="Courier New" pitchFamily="49" charset="0"/>
                <a:ea typeface="Calibri" pitchFamily="34" charset="0"/>
                <a:cs typeface="Courier New" pitchFamily="49" charset="0"/>
              </a:rPr>
              <a:t>ON</a:t>
            </a:r>
            <a:r>
              <a:rPr lang="tr-TR" sz="2400" dirty="0" smtClean="0">
                <a:latin typeface="Courier New" pitchFamily="49" charset="0"/>
                <a:ea typeface="Calibri" pitchFamily="34" charset="0"/>
                <a:cs typeface="Courier New" pitchFamily="49" charset="0"/>
              </a:rPr>
              <a:t>  tablo adi</a:t>
            </a:r>
            <a:r>
              <a:rPr lang="tr-TR" sz="2400" dirty="0" smtClean="0">
                <a:solidFill>
                  <a:srgbClr val="0000FF"/>
                </a:solidFill>
                <a:latin typeface="Courier New" pitchFamily="49" charset="0"/>
                <a:ea typeface="Calibri" pitchFamily="34" charset="0"/>
                <a:cs typeface="Courier New" pitchFamily="49" charset="0"/>
              </a:rPr>
              <a:t> </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kolon adi 1</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kolon adi 2</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kolon adi 3</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kolon adi n</a:t>
            </a:r>
            <a:r>
              <a:rPr lang="tr-TR" sz="2400" dirty="0" smtClean="0">
                <a:solidFill>
                  <a:srgbClr val="808080"/>
                </a:solidFill>
                <a:latin typeface="Courier New" pitchFamily="49" charset="0"/>
                <a:ea typeface="Calibri" pitchFamily="34" charset="0"/>
                <a:cs typeface="Courier New" pitchFamily="49" charset="0"/>
              </a:rPr>
              <a:t>);</a:t>
            </a:r>
          </a:p>
          <a:p>
            <a:pPr marL="0" lvl="0" indent="0" algn="just" eaLnBrk="0" fontAlgn="base" hangingPunct="0">
              <a:spcBef>
                <a:spcPct val="0"/>
              </a:spcBef>
              <a:spcAft>
                <a:spcPct val="0"/>
              </a:spcAft>
              <a:buClrTx/>
              <a:buSzTx/>
              <a:buNone/>
            </a:pPr>
            <a:endParaRPr lang="tr-TR" sz="18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600" dirty="0" smtClean="0">
                <a:ea typeface="Calibri" pitchFamily="34" charset="0"/>
                <a:cs typeface="Arial" pitchFamily="34" charset="0"/>
              </a:rPr>
              <a:t>İndeksleme artan ya da azalan şeklinde olabilir. Artan, alfabetik olarak </a:t>
            </a:r>
            <a:r>
              <a:rPr lang="tr-TR" sz="2600" dirty="0" err="1" smtClean="0">
                <a:ea typeface="Calibri" pitchFamily="34" charset="0"/>
                <a:cs typeface="Arial" pitchFamily="34" charset="0"/>
              </a:rPr>
              <a:t>A’dan</a:t>
            </a:r>
            <a:r>
              <a:rPr lang="tr-TR" sz="2600" dirty="0" smtClean="0">
                <a:ea typeface="Calibri" pitchFamily="34" charset="0"/>
                <a:cs typeface="Arial" pitchFamily="34" charset="0"/>
              </a:rPr>
              <a:t> </a:t>
            </a:r>
            <a:r>
              <a:rPr lang="tr-TR" sz="2600" dirty="0" err="1" smtClean="0">
                <a:ea typeface="Calibri" pitchFamily="34" charset="0"/>
                <a:cs typeface="Arial" pitchFamily="34" charset="0"/>
              </a:rPr>
              <a:t>Z’ye</a:t>
            </a:r>
            <a:r>
              <a:rPr lang="tr-TR" sz="2600" dirty="0" smtClean="0">
                <a:ea typeface="Calibri" pitchFamily="34" charset="0"/>
                <a:cs typeface="Arial" pitchFamily="34" charset="0"/>
              </a:rPr>
              <a:t> nümerik olarak küçükten büyüğe şeklindir. Azalan ise bunun tersidir. Hiçbir özel sözcük kullanılmazsa indeksleme artan sayılır ya da alan adının yanında bir boşluktan sonra ASC sözcüğü kullanılırsa bu aklana göre artan sıralama yapılacak demektir. Her hangi bir alan adının yanında DESC sözcüğü kullanılması ise indekslemenin azalan olacağını gösterir. Komutun yazılış biçiminden anlaşılacağı gibi, aynı anda, birden çok alana göre indeksleme de yapılabilir.</a:t>
            </a:r>
            <a:endParaRPr lang="tr-TR" sz="2600" dirty="0" smtClean="0">
              <a:cs typeface="Arial" pitchFamily="34" charset="0"/>
            </a:endParaRPr>
          </a:p>
          <a:p>
            <a:endParaRPr lang="tr-TR"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Başlık"/>
          <p:cNvSpPr>
            <a:spLocks noGrp="1"/>
          </p:cNvSpPr>
          <p:nvPr>
            <p:ph type="title"/>
          </p:nvPr>
        </p:nvSpPr>
        <p:spPr/>
        <p:txBody>
          <a:bodyPr/>
          <a:lstStyle/>
          <a:p>
            <a:r>
              <a:rPr lang="tr-TR" dirty="0" smtClean="0"/>
              <a:t>UYGULAMALAR</a:t>
            </a:r>
            <a:endParaRPr lang="tr-TR" dirty="0"/>
          </a:p>
        </p:txBody>
      </p:sp>
      <p:sp>
        <p:nvSpPr>
          <p:cNvPr id="5" name="4 Metin Yer Tutucusu"/>
          <p:cNvSpPr>
            <a:spLocks noGrp="1"/>
          </p:cNvSpPr>
          <p:nvPr>
            <p:ph type="body" idx="1"/>
          </p:nvPr>
        </p:nvSpPr>
        <p:spPr/>
        <p:txBody>
          <a:bodyPr/>
          <a:lstStyle/>
          <a:p>
            <a:endParaRPr lang="tr-T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İçerik Yer Tutucusu"/>
          <p:cNvSpPr>
            <a:spLocks noGrp="1"/>
          </p:cNvSpPr>
          <p:nvPr>
            <p:ph idx="1"/>
          </p:nvPr>
        </p:nvSpPr>
        <p:spPr>
          <a:xfrm>
            <a:off x="457200" y="260648"/>
            <a:ext cx="8229600" cy="5865515"/>
          </a:xfrm>
        </p:spPr>
        <p:txBody>
          <a:bodyPr>
            <a:normAutofit/>
          </a:bodyPr>
          <a:lstStyle/>
          <a:p>
            <a:pPr marL="0" lvl="0" indent="0" eaLnBrk="0" fontAlgn="base" hangingPunct="0">
              <a:spcBef>
                <a:spcPct val="0"/>
              </a:spcBef>
              <a:spcAft>
                <a:spcPct val="0"/>
              </a:spcAft>
              <a:buClrTx/>
              <a:buSzTx/>
              <a:buNone/>
            </a:pPr>
            <a:r>
              <a:rPr lang="tr-TR" sz="2400" b="1" dirty="0" smtClean="0">
                <a:latin typeface="Arial" pitchFamily="34" charset="0"/>
                <a:ea typeface="Times New Roman" pitchFamily="18" charset="0"/>
                <a:cs typeface="Arial" pitchFamily="34" charset="0"/>
              </a:rPr>
              <a:t>1.</a:t>
            </a:r>
            <a:r>
              <a:rPr lang="tr-TR" sz="2400" dirty="0" smtClean="0">
                <a:latin typeface="Arial" pitchFamily="34" charset="0"/>
                <a:ea typeface="Times New Roman" pitchFamily="18" charset="0"/>
                <a:cs typeface="Arial" pitchFamily="34" charset="0"/>
              </a:rPr>
              <a:t>Öğrencinin adını, soyadını, numarasını, danışmanın adını ve soyadını veren sorguyu yazınız.</a:t>
            </a:r>
            <a:endParaRPr lang="tr-TR" sz="24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400" dirty="0" err="1" smtClean="0">
                <a:solidFill>
                  <a:srgbClr val="0000FF"/>
                </a:solidFill>
                <a:latin typeface="Courier New" pitchFamily="49" charset="0"/>
                <a:ea typeface="Calibri" pitchFamily="34" charset="0"/>
                <a:cs typeface="Courier New" pitchFamily="49" charset="0"/>
              </a:rPr>
              <a:t>select</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no</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adi</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soyadi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h_adi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h_</a:t>
            </a:r>
            <a:r>
              <a:rPr lang="tr-TR" sz="2400" dirty="0" err="1" smtClean="0">
                <a:latin typeface="Courier New" pitchFamily="49" charset="0"/>
                <a:ea typeface="Calibri" pitchFamily="34" charset="0"/>
                <a:cs typeface="Courier New" pitchFamily="49" charset="0"/>
              </a:rPr>
              <a:t>soyadi</a:t>
            </a:r>
            <a:r>
              <a:rPr lang="tr-TR" sz="2400" dirty="0" smtClean="0">
                <a:latin typeface="Courier New" pitchFamily="49" charset="0"/>
                <a:ea typeface="Calibri" pitchFamily="34" charset="0"/>
                <a:cs typeface="Courier New" pitchFamily="49" charset="0"/>
              </a:rPr>
              <a:t> </a:t>
            </a:r>
            <a:r>
              <a:rPr lang="tr-TR" sz="2400" dirty="0" err="1" smtClean="0">
                <a:solidFill>
                  <a:srgbClr val="0000FF"/>
                </a:solidFill>
                <a:latin typeface="Courier New" pitchFamily="49" charset="0"/>
                <a:ea typeface="Calibri" pitchFamily="34" charset="0"/>
                <a:cs typeface="Courier New" pitchFamily="49" charset="0"/>
              </a:rPr>
              <a:t>from</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ogrenci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hocalar </a:t>
            </a:r>
            <a:r>
              <a:rPr lang="tr-TR" sz="2400" dirty="0" err="1" smtClean="0">
                <a:solidFill>
                  <a:srgbClr val="0000FF"/>
                </a:solidFill>
                <a:latin typeface="Courier New" pitchFamily="49" charset="0"/>
                <a:ea typeface="Calibri" pitchFamily="34" charset="0"/>
                <a:cs typeface="Courier New" pitchFamily="49" charset="0"/>
              </a:rPr>
              <a:t>where</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ogrenci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h_ID</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hocalar</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h_ID</a:t>
            </a:r>
          </a:p>
          <a:p>
            <a:pPr marL="0" lvl="0" indent="0" eaLnBrk="0" fontAlgn="base" hangingPunct="0">
              <a:spcBef>
                <a:spcPct val="0"/>
              </a:spcBef>
              <a:spcAft>
                <a:spcPct val="0"/>
              </a:spcAft>
              <a:buClrTx/>
              <a:buSzTx/>
              <a:buNone/>
            </a:pPr>
            <a:endParaRPr lang="tr-TR" sz="1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400" b="1" u="sng" dirty="0" smtClean="0">
                <a:solidFill>
                  <a:srgbClr val="FF0000"/>
                </a:solidFill>
                <a:latin typeface="Arial" pitchFamily="34" charset="0"/>
                <a:ea typeface="Calibri" pitchFamily="34" charset="0"/>
                <a:cs typeface="Arial" pitchFamily="34" charset="0"/>
              </a:rPr>
              <a:t>ÇIKTI:</a:t>
            </a:r>
            <a:endParaRPr lang="tr-TR" sz="2400" b="1" u="sng" dirty="0" smtClean="0">
              <a:solidFill>
                <a:srgbClr val="FF0000"/>
              </a:solidFill>
              <a:latin typeface="Arial" pitchFamily="34" charset="0"/>
              <a:cs typeface="Arial" pitchFamily="34" charset="0"/>
            </a:endParaRPr>
          </a:p>
          <a:p>
            <a:endParaRPr lang="tr-TR" sz="2400" dirty="0"/>
          </a:p>
        </p:txBody>
      </p:sp>
      <p:pic>
        <p:nvPicPr>
          <p:cNvPr id="1025" name="Picture 1"/>
          <p:cNvPicPr>
            <a:picLocks noChangeAspect="1" noChangeArrowheads="1"/>
          </p:cNvPicPr>
          <p:nvPr/>
        </p:nvPicPr>
        <p:blipFill>
          <a:blip r:embed="rId2" cstate="print"/>
          <a:srcRect/>
          <a:stretch>
            <a:fillRect/>
          </a:stretch>
        </p:blipFill>
        <p:spPr bwMode="auto">
          <a:xfrm>
            <a:off x="539552" y="2852936"/>
            <a:ext cx="5017572" cy="2952328"/>
          </a:xfrm>
          <a:prstGeom prst="rect">
            <a:avLst/>
          </a:prstGeo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260648"/>
            <a:ext cx="8784976" cy="5865515"/>
          </a:xfrm>
        </p:spPr>
        <p:txBody>
          <a:bodyPr>
            <a:noAutofit/>
          </a:bodyPr>
          <a:lstStyle/>
          <a:p>
            <a:pPr marL="0" lvl="0" indent="0" fontAlgn="base">
              <a:spcBef>
                <a:spcPct val="0"/>
              </a:spcBef>
              <a:spcAft>
                <a:spcPct val="0"/>
              </a:spcAft>
              <a:buClrTx/>
              <a:buSzTx/>
              <a:buNone/>
            </a:pPr>
            <a:r>
              <a:rPr lang="tr-TR" sz="2000" b="1" dirty="0" smtClean="0">
                <a:latin typeface="Arial" pitchFamily="34" charset="0"/>
                <a:ea typeface="Times New Roman" pitchFamily="18" charset="0"/>
                <a:cs typeface="Arial" pitchFamily="34" charset="0"/>
              </a:rPr>
              <a:t>2.</a:t>
            </a:r>
            <a:r>
              <a:rPr lang="tr-TR" sz="2000" dirty="0" smtClean="0">
                <a:latin typeface="Arial" pitchFamily="34" charset="0"/>
                <a:ea typeface="Times New Roman" pitchFamily="18" charset="0"/>
                <a:cs typeface="Arial" pitchFamily="34" charset="0"/>
              </a:rPr>
              <a:t>Cinsiyeti bayan erkek olarak gösteren sorguyu yazınız.</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cinsiyet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0000FF"/>
                </a:solidFill>
                <a:latin typeface="Courier New" pitchFamily="49" charset="0"/>
                <a:ea typeface="Calibri" pitchFamily="34" charset="0"/>
                <a:cs typeface="Courier New" pitchFamily="49" charset="0"/>
              </a:rPr>
              <a:t>CASE</a:t>
            </a:r>
            <a:r>
              <a:rPr lang="tr-TR" sz="2000" dirty="0" smtClean="0">
                <a:latin typeface="Courier New" pitchFamily="49" charset="0"/>
                <a:ea typeface="Calibri" pitchFamily="34" charset="0"/>
                <a:cs typeface="Courier New" pitchFamily="49" charset="0"/>
              </a:rPr>
              <a:t> cinsiyet </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when</a:t>
            </a:r>
            <a:r>
              <a:rPr lang="tr-TR" sz="2000" dirty="0" smtClean="0">
                <a:latin typeface="Courier New" pitchFamily="49" charset="0"/>
                <a:ea typeface="Calibri" pitchFamily="34" charset="0"/>
                <a:cs typeface="Courier New" pitchFamily="49" charset="0"/>
              </a:rPr>
              <a:t> 1 </a:t>
            </a:r>
            <a:r>
              <a:rPr lang="tr-TR" sz="2000" dirty="0" err="1" smtClean="0">
                <a:solidFill>
                  <a:srgbClr val="0000FF"/>
                </a:solidFill>
                <a:latin typeface="Courier New" pitchFamily="49" charset="0"/>
                <a:ea typeface="Calibri" pitchFamily="34" charset="0"/>
                <a:cs typeface="Courier New" pitchFamily="49" charset="0"/>
              </a:rPr>
              <a:t>then</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'erkek'</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when</a:t>
            </a:r>
            <a:r>
              <a:rPr lang="tr-TR" sz="2000" dirty="0" smtClean="0">
                <a:latin typeface="Courier New" pitchFamily="49" charset="0"/>
                <a:ea typeface="Calibri" pitchFamily="34" charset="0"/>
                <a:cs typeface="Courier New" pitchFamily="49" charset="0"/>
              </a:rPr>
              <a:t> 0 </a:t>
            </a:r>
            <a:r>
              <a:rPr lang="tr-TR" sz="2000" dirty="0" err="1" smtClean="0">
                <a:solidFill>
                  <a:srgbClr val="0000FF"/>
                </a:solidFill>
                <a:latin typeface="Courier New" pitchFamily="49" charset="0"/>
                <a:ea typeface="Calibri" pitchFamily="34" charset="0"/>
                <a:cs typeface="Courier New" pitchFamily="49" charset="0"/>
              </a:rPr>
              <a:t>then</a:t>
            </a:r>
            <a:r>
              <a:rPr lang="tr-TR" sz="2000" dirty="0" smtClean="0">
                <a:latin typeface="Courier New" pitchFamily="49" charset="0"/>
                <a:ea typeface="Calibri" pitchFamily="34" charset="0"/>
                <a:cs typeface="Courier New" pitchFamily="49" charset="0"/>
              </a:rPr>
              <a:t> </a:t>
            </a:r>
            <a:r>
              <a:rPr lang="tr-TR" sz="2000" dirty="0" smtClean="0">
                <a:solidFill>
                  <a:srgbClr val="FF0000"/>
                </a:solidFill>
                <a:latin typeface="Courier New" pitchFamily="49" charset="0"/>
                <a:ea typeface="Calibri" pitchFamily="34" charset="0"/>
                <a:cs typeface="Courier New" pitchFamily="49" charset="0"/>
              </a:rPr>
              <a:t>'bayan'</a:t>
            </a:r>
            <a:r>
              <a:rPr lang="tr-TR" sz="2000" dirty="0" smtClean="0">
                <a:latin typeface="Courier New" pitchFamily="49" charset="0"/>
                <a:ea typeface="Calibri" pitchFamily="34" charset="0"/>
                <a:cs typeface="Courier New" pitchFamily="49" charset="0"/>
              </a:rPr>
              <a:t> </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end</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b="1" dirty="0" smtClean="0">
                <a:latin typeface="Arial" pitchFamily="34" charset="0"/>
                <a:ea typeface="Times New Roman" pitchFamily="18" charset="0"/>
                <a:cs typeface="Arial" pitchFamily="34" charset="0"/>
              </a:rPr>
              <a:t>3.</a:t>
            </a:r>
            <a:r>
              <a:rPr lang="tr-TR" sz="2000" dirty="0" smtClean="0">
                <a:latin typeface="Arial" pitchFamily="34" charset="0"/>
                <a:ea typeface="Times New Roman" pitchFamily="18" charset="0"/>
                <a:cs typeface="Arial" pitchFamily="34" charset="0"/>
              </a:rPr>
              <a:t>Bilgisayar bölümü öğrencilerinin tüm vize ,final,</a:t>
            </a:r>
            <a:r>
              <a:rPr lang="tr-TR" sz="2000" dirty="0" err="1" smtClean="0">
                <a:latin typeface="Arial" pitchFamily="34" charset="0"/>
                <a:ea typeface="Times New Roman" pitchFamily="18" charset="0"/>
                <a:cs typeface="Arial" pitchFamily="34" charset="0"/>
              </a:rPr>
              <a:t>büt</a:t>
            </a:r>
            <a:r>
              <a:rPr lang="tr-TR" sz="2000" dirty="0" smtClean="0">
                <a:latin typeface="Arial" pitchFamily="34" charset="0"/>
                <a:ea typeface="Times New Roman" pitchFamily="18" charset="0"/>
                <a:cs typeface="Arial" pitchFamily="34" charset="0"/>
              </a:rPr>
              <a:t> ortalamalarını bulan sorguyu yazınız.</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err="1"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vize</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final</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but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notlar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ogrenci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latin typeface="Courier New" pitchFamily="49" charset="0"/>
                <a:ea typeface="Calibri" pitchFamily="34" charset="0"/>
                <a:cs typeface="Courier New" pitchFamily="49" charset="0"/>
              </a:rPr>
              <a:t> </a:t>
            </a:r>
            <a:r>
              <a:rPr lang="tr-TR" sz="2000" dirty="0" err="1" smtClean="0">
                <a:solidFill>
                  <a:srgbClr val="808080"/>
                </a:solidFill>
                <a:latin typeface="Courier New" pitchFamily="49" charset="0"/>
                <a:ea typeface="Calibri" pitchFamily="34" charset="0"/>
                <a:cs typeface="Courier New" pitchFamily="49" charset="0"/>
              </a:rPr>
              <a:t>and</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bolkod</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00"/>
                </a:solidFill>
                <a:latin typeface="Courier New" pitchFamily="49" charset="0"/>
                <a:ea typeface="Calibri" pitchFamily="34" charset="0"/>
                <a:cs typeface="Courier New" pitchFamily="49" charset="0"/>
              </a:rPr>
              <a:t>'531'</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smtClean="0">
                <a:solidFill>
                  <a:srgbClr val="FF0000"/>
                </a:solidFill>
                <a:latin typeface="Courier New" pitchFamily="49" charset="0"/>
                <a:ea typeface="Calibri" pitchFamily="34" charset="0"/>
                <a:cs typeface="Courier New" pitchFamily="49" charset="0"/>
              </a:rPr>
              <a:t>veya</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err="1"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vize</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final</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but</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bolum </a:t>
            </a:r>
            <a:r>
              <a:rPr lang="tr-TR" sz="2000" dirty="0" err="1"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notlar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ogrenci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latin typeface="Courier New" pitchFamily="49" charset="0"/>
                <a:ea typeface="Calibri" pitchFamily="34" charset="0"/>
                <a:cs typeface="Courier New" pitchFamily="49" charset="0"/>
              </a:rPr>
              <a:t> </a:t>
            </a:r>
            <a:r>
              <a:rPr lang="tr-TR" sz="2000" dirty="0" err="1" smtClean="0">
                <a:solidFill>
                  <a:srgbClr val="808080"/>
                </a:solidFill>
                <a:latin typeface="Courier New" pitchFamily="49" charset="0"/>
                <a:ea typeface="Calibri" pitchFamily="34" charset="0"/>
                <a:cs typeface="Courier New" pitchFamily="49" charset="0"/>
              </a:rPr>
              <a:t>and</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bolkod</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bolum</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bolkod</a:t>
            </a:r>
            <a:r>
              <a:rPr lang="tr-TR" sz="2000" dirty="0" smtClean="0">
                <a:latin typeface="Courier New" pitchFamily="49" charset="0"/>
                <a:ea typeface="Calibri" pitchFamily="34" charset="0"/>
                <a:cs typeface="Courier New" pitchFamily="49" charset="0"/>
              </a:rPr>
              <a:t> </a:t>
            </a:r>
            <a:r>
              <a:rPr lang="tr-TR" sz="2000" dirty="0" err="1" smtClean="0">
                <a:solidFill>
                  <a:srgbClr val="808080"/>
                </a:solidFill>
                <a:latin typeface="Courier New" pitchFamily="49" charset="0"/>
                <a:ea typeface="Calibri" pitchFamily="34" charset="0"/>
                <a:cs typeface="Courier New" pitchFamily="49" charset="0"/>
              </a:rPr>
              <a:t>and</a:t>
            </a:r>
            <a:r>
              <a:rPr lang="tr-TR" sz="2000" dirty="0" smtClean="0">
                <a:latin typeface="Courier New" pitchFamily="49" charset="0"/>
                <a:ea typeface="Calibri" pitchFamily="34" charset="0"/>
                <a:cs typeface="Courier New" pitchFamily="49" charset="0"/>
              </a:rPr>
              <a:t> bol_adi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FF0000"/>
                </a:solidFill>
                <a:latin typeface="Courier New" pitchFamily="49" charset="0"/>
                <a:ea typeface="Calibri" pitchFamily="34" charset="0"/>
                <a:cs typeface="Courier New" pitchFamily="49" charset="0"/>
              </a:rPr>
              <a:t>'Bilgisayar'</a:t>
            </a:r>
            <a:endParaRPr lang="tr-TR" sz="20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b="1" u="sng" dirty="0" smtClean="0">
                <a:solidFill>
                  <a:srgbClr val="FF0000"/>
                </a:solidFill>
                <a:latin typeface="Arial" pitchFamily="34" charset="0"/>
                <a:ea typeface="Calibri" pitchFamily="34" charset="0"/>
                <a:cs typeface="Arial" pitchFamily="34" charset="0"/>
              </a:rPr>
              <a:t>ÇIKTI:</a:t>
            </a:r>
            <a:endParaRPr lang="tr-TR" sz="2000" b="1" u="sng" dirty="0" smtClean="0">
              <a:solidFill>
                <a:srgbClr val="FF0000"/>
              </a:solidFill>
              <a:latin typeface="Arial" pitchFamily="34" charset="0"/>
              <a:cs typeface="Arial" pitchFamily="34" charset="0"/>
            </a:endParaRPr>
          </a:p>
          <a:p>
            <a:pPr marL="0" lvl="0" indent="0" eaLnBrk="0" fontAlgn="base" hangingPunct="0">
              <a:spcBef>
                <a:spcPct val="0"/>
              </a:spcBef>
              <a:spcAft>
                <a:spcPct val="0"/>
              </a:spcAft>
              <a:buClrTx/>
              <a:buSzTx/>
              <a:buNone/>
            </a:pPr>
            <a:endParaRPr lang="tr-TR" sz="2000" dirty="0" smtClean="0">
              <a:latin typeface="Arial" pitchFamily="34" charset="0"/>
              <a:cs typeface="Arial" pitchFamily="34" charset="0"/>
            </a:endParaRPr>
          </a:p>
          <a:p>
            <a:endParaRPr lang="tr-TR" sz="2000" dirty="0"/>
          </a:p>
        </p:txBody>
      </p:sp>
      <p:pic>
        <p:nvPicPr>
          <p:cNvPr id="76801" name="Picture 1"/>
          <p:cNvPicPr>
            <a:picLocks noChangeAspect="1" noChangeArrowheads="1"/>
          </p:cNvPicPr>
          <p:nvPr/>
        </p:nvPicPr>
        <p:blipFill>
          <a:blip r:embed="rId2" cstate="print"/>
          <a:srcRect/>
          <a:stretch>
            <a:fillRect/>
          </a:stretch>
        </p:blipFill>
        <p:spPr bwMode="auto">
          <a:xfrm>
            <a:off x="251520" y="4653136"/>
            <a:ext cx="5112568" cy="1800200"/>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07504" y="260648"/>
            <a:ext cx="8892480" cy="5865515"/>
          </a:xfrm>
        </p:spPr>
        <p:txBody>
          <a:bodyPr>
            <a:normAutofit/>
          </a:bodyPr>
          <a:lstStyle/>
          <a:p>
            <a:pPr marL="0" lvl="0" indent="0" fontAlgn="base">
              <a:spcBef>
                <a:spcPct val="0"/>
              </a:spcBef>
              <a:spcAft>
                <a:spcPct val="0"/>
              </a:spcAft>
              <a:buClrTx/>
              <a:buSzTx/>
              <a:buNone/>
            </a:pPr>
            <a:r>
              <a:rPr lang="tr-TR" sz="2400" b="1" dirty="0" smtClean="0">
                <a:latin typeface="Arial" pitchFamily="34" charset="0"/>
                <a:ea typeface="Calibri" pitchFamily="34" charset="0"/>
                <a:cs typeface="Arial" pitchFamily="34" charset="0"/>
              </a:rPr>
              <a:t>4.</a:t>
            </a:r>
            <a:r>
              <a:rPr lang="tr-TR" sz="2400" dirty="0" smtClean="0">
                <a:latin typeface="Arial" pitchFamily="34" charset="0"/>
                <a:ea typeface="Calibri" pitchFamily="34" charset="0"/>
                <a:cs typeface="Arial" pitchFamily="34" charset="0"/>
              </a:rPr>
              <a:t>Her Öğrencinin tüm ders ortalamalarını bulan sorguyu yazınız.</a:t>
            </a:r>
            <a:endParaRPr lang="tr-TR" sz="24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400" dirty="0" err="1" smtClean="0">
                <a:solidFill>
                  <a:srgbClr val="0000FF"/>
                </a:solidFill>
                <a:latin typeface="Courier New" pitchFamily="49" charset="0"/>
                <a:ea typeface="Calibri" pitchFamily="34" charset="0"/>
                <a:cs typeface="Courier New" pitchFamily="49" charset="0"/>
              </a:rPr>
              <a:t>select</a:t>
            </a:r>
            <a:r>
              <a:rPr lang="tr-TR" sz="2400" dirty="0" smtClean="0">
                <a:latin typeface="Courier New" pitchFamily="49" charset="0"/>
                <a:ea typeface="Calibri" pitchFamily="34" charset="0"/>
                <a:cs typeface="Courier New" pitchFamily="49" charset="0"/>
              </a:rPr>
              <a:t> adi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ders_adi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vize</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0.4</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final</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0.6</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r>
              <a:rPr lang="tr-TR" sz="2400" dirty="0" err="1" smtClean="0">
                <a:solidFill>
                  <a:srgbClr val="0000FF"/>
                </a:solidFill>
                <a:latin typeface="Courier New" pitchFamily="49" charset="0"/>
                <a:ea typeface="Calibri" pitchFamily="34" charset="0"/>
                <a:cs typeface="Courier New" pitchFamily="49" charset="0"/>
              </a:rPr>
              <a:t>from</a:t>
            </a:r>
            <a:r>
              <a:rPr lang="tr-TR" sz="2400" dirty="0" smtClean="0">
                <a:latin typeface="Courier New" pitchFamily="49" charset="0"/>
                <a:ea typeface="Calibri" pitchFamily="34" charset="0"/>
                <a:cs typeface="Courier New" pitchFamily="49" charset="0"/>
              </a:rPr>
              <a:t> dersler</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notlar</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ogrenci</a:t>
            </a:r>
            <a:r>
              <a:rPr lang="tr-TR" sz="2400" dirty="0" smtClean="0">
                <a:latin typeface="Courier New" pitchFamily="49" charset="0"/>
                <a:ea typeface="Calibri" pitchFamily="34" charset="0"/>
                <a:cs typeface="Courier New" pitchFamily="49" charset="0"/>
              </a:rPr>
              <a:t> </a:t>
            </a:r>
            <a:r>
              <a:rPr lang="tr-TR" sz="2400" dirty="0" err="1" smtClean="0">
                <a:solidFill>
                  <a:srgbClr val="0000FF"/>
                </a:solidFill>
                <a:latin typeface="Courier New" pitchFamily="49" charset="0"/>
                <a:ea typeface="Calibri" pitchFamily="34" charset="0"/>
                <a:cs typeface="Courier New" pitchFamily="49" charset="0"/>
              </a:rPr>
              <a:t>where</a:t>
            </a:r>
            <a:r>
              <a:rPr lang="tr-TR" sz="2400" dirty="0" smtClean="0">
                <a:latin typeface="Courier New" pitchFamily="49" charset="0"/>
                <a:ea typeface="Calibri" pitchFamily="34" charset="0"/>
                <a:cs typeface="Courier New" pitchFamily="49" charset="0"/>
              </a:rPr>
              <a:t> notlar</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op_kod</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dersler</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op_kod </a:t>
            </a:r>
            <a:r>
              <a:rPr lang="tr-TR" sz="2400" dirty="0" err="1" smtClean="0">
                <a:solidFill>
                  <a:srgbClr val="808080"/>
                </a:solidFill>
                <a:latin typeface="Courier New" pitchFamily="49" charset="0"/>
                <a:ea typeface="Calibri" pitchFamily="34" charset="0"/>
                <a:cs typeface="Courier New" pitchFamily="49" charset="0"/>
              </a:rPr>
              <a:t>and</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ogrenci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solidFill>
                  <a:srgbClr val="0000FF"/>
                </a:solidFill>
                <a:latin typeface="Courier New" pitchFamily="49" charset="0"/>
                <a:ea typeface="Calibri" pitchFamily="34" charset="0"/>
                <a:cs typeface="Courier New" pitchFamily="49" charset="0"/>
              </a:rPr>
              <a:t>no</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notlar</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solidFill>
                  <a:srgbClr val="0000FF"/>
                </a:solidFill>
                <a:latin typeface="Courier New" pitchFamily="49" charset="0"/>
                <a:ea typeface="Calibri" pitchFamily="34" charset="0"/>
                <a:cs typeface="Courier New" pitchFamily="49" charset="0"/>
              </a:rPr>
              <a:t>no</a:t>
            </a:r>
            <a:endParaRPr lang="tr-TR" sz="24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b="1" u="sng" dirty="0" smtClean="0">
                <a:solidFill>
                  <a:srgbClr val="FF0000"/>
                </a:solidFill>
                <a:latin typeface="Arial" pitchFamily="34" charset="0"/>
                <a:ea typeface="Calibri" pitchFamily="34" charset="0"/>
                <a:cs typeface="Arial" pitchFamily="34" charset="0"/>
              </a:rPr>
              <a:t>ÇIKTI:</a:t>
            </a:r>
            <a:endParaRPr lang="tr-TR" sz="2000" b="1" u="sng" dirty="0" smtClean="0">
              <a:solidFill>
                <a:srgbClr val="FF0000"/>
              </a:solidFill>
              <a:latin typeface="Arial" pitchFamily="34" charset="0"/>
              <a:cs typeface="Arial" pitchFamily="34" charset="0"/>
            </a:endParaRPr>
          </a:p>
          <a:p>
            <a:endParaRPr lang="tr-TR" sz="2000" dirty="0"/>
          </a:p>
        </p:txBody>
      </p:sp>
      <p:pic>
        <p:nvPicPr>
          <p:cNvPr id="77825" name="Picture 1"/>
          <p:cNvPicPr>
            <a:picLocks noChangeAspect="1" noChangeArrowheads="1"/>
          </p:cNvPicPr>
          <p:nvPr/>
        </p:nvPicPr>
        <p:blipFill>
          <a:blip r:embed="rId2" cstate="print"/>
          <a:srcRect/>
          <a:stretch>
            <a:fillRect/>
          </a:stretch>
        </p:blipFill>
        <p:spPr bwMode="auto">
          <a:xfrm>
            <a:off x="179512" y="2520172"/>
            <a:ext cx="4320480" cy="3933164"/>
          </a:xfrm>
          <a:prstGeom prst="rect">
            <a:avLst/>
          </a:prstGeom>
          <a:noFill/>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332656"/>
            <a:ext cx="8229600" cy="5793507"/>
          </a:xfrm>
        </p:spPr>
        <p:txBody>
          <a:bodyPr>
            <a:normAutofit/>
          </a:bodyPr>
          <a:lstStyle/>
          <a:p>
            <a:pPr marL="0" lvl="0" indent="0" fontAlgn="base">
              <a:spcBef>
                <a:spcPct val="0"/>
              </a:spcBef>
              <a:spcAft>
                <a:spcPct val="0"/>
              </a:spcAft>
              <a:buClrTx/>
              <a:buSzTx/>
              <a:buNone/>
            </a:pPr>
            <a:r>
              <a:rPr lang="tr-TR" sz="2400" b="1" dirty="0" smtClean="0">
                <a:latin typeface="Arial" pitchFamily="34" charset="0"/>
                <a:ea typeface="Times New Roman" pitchFamily="18" charset="0"/>
                <a:cs typeface="Arial" pitchFamily="34" charset="0"/>
              </a:rPr>
              <a:t>5.</a:t>
            </a:r>
            <a:r>
              <a:rPr lang="tr-TR" sz="2400" dirty="0" smtClean="0">
                <a:latin typeface="Arial" pitchFamily="34" charset="0"/>
                <a:ea typeface="Times New Roman" pitchFamily="18" charset="0"/>
                <a:cs typeface="Arial" pitchFamily="34" charset="0"/>
              </a:rPr>
              <a:t>Bir öğrencinin tüm derslerden ortalamalarını bulan sorguyu yazınız.</a:t>
            </a:r>
            <a:endParaRPr lang="tr-TR" sz="24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400" dirty="0" err="1" smtClean="0">
                <a:solidFill>
                  <a:srgbClr val="0000FF"/>
                </a:solidFill>
                <a:latin typeface="Courier New" pitchFamily="49" charset="0"/>
                <a:ea typeface="Calibri" pitchFamily="34" charset="0"/>
                <a:cs typeface="Courier New" pitchFamily="49" charset="0"/>
              </a:rPr>
              <a:t>select</a:t>
            </a:r>
            <a:r>
              <a:rPr lang="tr-TR" sz="2400" dirty="0" smtClean="0">
                <a:latin typeface="Courier New" pitchFamily="49" charset="0"/>
                <a:ea typeface="Calibri" pitchFamily="34" charset="0"/>
                <a:cs typeface="Courier New" pitchFamily="49" charset="0"/>
              </a:rPr>
              <a:t> adi</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soyadi</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solidFill>
                  <a:srgbClr val="FF00FF"/>
                </a:solidFill>
                <a:latin typeface="Courier New" pitchFamily="49" charset="0"/>
                <a:ea typeface="Calibri" pitchFamily="34" charset="0"/>
                <a:cs typeface="Courier New" pitchFamily="49" charset="0"/>
              </a:rPr>
              <a:t>avg</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vize</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0.4</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final</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0.6</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r>
              <a:rPr lang="tr-TR" sz="2400" dirty="0" err="1" smtClean="0">
                <a:solidFill>
                  <a:srgbClr val="0000FF"/>
                </a:solidFill>
                <a:latin typeface="Courier New" pitchFamily="49" charset="0"/>
                <a:ea typeface="Calibri" pitchFamily="34" charset="0"/>
                <a:cs typeface="Courier New" pitchFamily="49" charset="0"/>
              </a:rPr>
              <a:t>from</a:t>
            </a:r>
            <a:r>
              <a:rPr lang="tr-TR" sz="2400" dirty="0" smtClean="0">
                <a:latin typeface="Courier New" pitchFamily="49" charset="0"/>
                <a:ea typeface="Calibri" pitchFamily="34" charset="0"/>
                <a:cs typeface="Courier New" pitchFamily="49" charset="0"/>
              </a:rPr>
              <a:t> notlar</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ogrenci</a:t>
            </a:r>
            <a:r>
              <a:rPr lang="tr-TR" sz="2400" dirty="0" smtClean="0">
                <a:latin typeface="Courier New" pitchFamily="49" charset="0"/>
                <a:ea typeface="Calibri" pitchFamily="34" charset="0"/>
                <a:cs typeface="Courier New" pitchFamily="49" charset="0"/>
              </a:rPr>
              <a:t> </a:t>
            </a:r>
            <a:r>
              <a:rPr lang="tr-TR" sz="2400" dirty="0" err="1" smtClean="0">
                <a:solidFill>
                  <a:srgbClr val="0000FF"/>
                </a:solidFill>
                <a:latin typeface="Courier New" pitchFamily="49" charset="0"/>
                <a:ea typeface="Calibri" pitchFamily="34" charset="0"/>
                <a:cs typeface="Courier New" pitchFamily="49" charset="0"/>
              </a:rPr>
              <a:t>where</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ogrenci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solidFill>
                  <a:srgbClr val="0000FF"/>
                </a:solidFill>
                <a:latin typeface="Courier New" pitchFamily="49" charset="0"/>
                <a:ea typeface="Calibri" pitchFamily="34" charset="0"/>
                <a:cs typeface="Courier New" pitchFamily="49" charset="0"/>
              </a:rPr>
              <a:t>no</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notlar</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solidFill>
                  <a:srgbClr val="0000FF"/>
                </a:solidFill>
                <a:latin typeface="Courier New" pitchFamily="49" charset="0"/>
                <a:ea typeface="Calibri" pitchFamily="34" charset="0"/>
                <a:cs typeface="Courier New" pitchFamily="49" charset="0"/>
              </a:rPr>
              <a:t>no</a:t>
            </a:r>
            <a:r>
              <a:rPr lang="tr-TR" sz="2400" dirty="0" smtClean="0">
                <a:latin typeface="Courier New" pitchFamily="49" charset="0"/>
                <a:ea typeface="Calibri" pitchFamily="34" charset="0"/>
                <a:cs typeface="Courier New" pitchFamily="49" charset="0"/>
              </a:rPr>
              <a:t> </a:t>
            </a:r>
            <a:r>
              <a:rPr lang="tr-TR" sz="2400" dirty="0" err="1" smtClean="0">
                <a:solidFill>
                  <a:srgbClr val="0000FF"/>
                </a:solidFill>
                <a:latin typeface="Courier New" pitchFamily="49" charset="0"/>
                <a:ea typeface="Calibri" pitchFamily="34" charset="0"/>
                <a:cs typeface="Courier New" pitchFamily="49" charset="0"/>
              </a:rPr>
              <a:t>group</a:t>
            </a:r>
            <a:r>
              <a:rPr lang="tr-TR" sz="2400" dirty="0" smtClean="0">
                <a:latin typeface="Courier New" pitchFamily="49" charset="0"/>
                <a:ea typeface="Calibri" pitchFamily="34" charset="0"/>
                <a:cs typeface="Courier New" pitchFamily="49" charset="0"/>
              </a:rPr>
              <a:t> </a:t>
            </a:r>
            <a:r>
              <a:rPr lang="tr-TR" sz="2400" dirty="0" err="1" smtClean="0">
                <a:solidFill>
                  <a:srgbClr val="0000FF"/>
                </a:solidFill>
                <a:latin typeface="Courier New" pitchFamily="49" charset="0"/>
                <a:ea typeface="Calibri" pitchFamily="34" charset="0"/>
                <a:cs typeface="Courier New" pitchFamily="49" charset="0"/>
              </a:rPr>
              <a:t>by</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ogrenci</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solidFill>
                  <a:srgbClr val="0000FF"/>
                </a:solidFill>
                <a:latin typeface="Courier New" pitchFamily="49" charset="0"/>
                <a:ea typeface="Calibri" pitchFamily="34" charset="0"/>
                <a:cs typeface="Courier New" pitchFamily="49" charset="0"/>
              </a:rPr>
              <a:t>no</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adi</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soyadi</a:t>
            </a:r>
            <a:endParaRPr lang="tr-TR" sz="24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000" b="1" u="sng" dirty="0" smtClean="0">
                <a:solidFill>
                  <a:srgbClr val="FF0000"/>
                </a:solidFill>
                <a:latin typeface="Arial" pitchFamily="34" charset="0"/>
                <a:ea typeface="Calibri" pitchFamily="34" charset="0"/>
                <a:cs typeface="Arial" pitchFamily="34" charset="0"/>
              </a:rPr>
              <a:t>ÇIKTI:</a:t>
            </a:r>
            <a:endParaRPr lang="tr-TR" sz="2000" b="1" u="sng" dirty="0" smtClean="0">
              <a:solidFill>
                <a:srgbClr val="FF0000"/>
              </a:solidFill>
              <a:latin typeface="Arial" pitchFamily="34" charset="0"/>
              <a:cs typeface="Arial" pitchFamily="34" charset="0"/>
            </a:endParaRPr>
          </a:p>
          <a:p>
            <a:endParaRPr lang="tr-TR" sz="2400" dirty="0"/>
          </a:p>
        </p:txBody>
      </p:sp>
      <p:pic>
        <p:nvPicPr>
          <p:cNvPr id="78849" name="Picture 1"/>
          <p:cNvPicPr>
            <a:picLocks noChangeAspect="1" noChangeArrowheads="1"/>
          </p:cNvPicPr>
          <p:nvPr/>
        </p:nvPicPr>
        <p:blipFill>
          <a:blip r:embed="rId2" cstate="print"/>
          <a:srcRect/>
          <a:stretch>
            <a:fillRect/>
          </a:stretch>
        </p:blipFill>
        <p:spPr bwMode="auto">
          <a:xfrm>
            <a:off x="539552" y="2996952"/>
            <a:ext cx="4296070" cy="2880320"/>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144016" y="476672"/>
            <a:ext cx="8892480" cy="5606083"/>
          </a:xfrm>
        </p:spPr>
        <p:txBody>
          <a:bodyPr>
            <a:noAutofit/>
          </a:bodyPr>
          <a:lstStyle/>
          <a:p>
            <a:pPr marL="0" lvl="0" indent="449263" fontAlgn="base">
              <a:spcBef>
                <a:spcPct val="0"/>
              </a:spcBef>
              <a:spcAft>
                <a:spcPct val="0"/>
              </a:spcAft>
              <a:buClrTx/>
              <a:buSzTx/>
              <a:buNone/>
            </a:pPr>
            <a:r>
              <a:rPr lang="tr-TR" sz="2000" b="1" dirty="0" smtClean="0">
                <a:latin typeface="Times New Roman" pitchFamily="18" charset="0"/>
                <a:ea typeface="Times New Roman" pitchFamily="18" charset="0"/>
                <a:cs typeface="Times New Roman" pitchFamily="18" charset="0"/>
              </a:rPr>
              <a:t>6.</a:t>
            </a:r>
            <a:r>
              <a:rPr lang="tr-TR" sz="2000" dirty="0" smtClean="0">
                <a:latin typeface="Times New Roman" pitchFamily="18" charset="0"/>
                <a:ea typeface="Times New Roman" pitchFamily="18" charset="0"/>
                <a:cs typeface="Times New Roman" pitchFamily="18" charset="0"/>
              </a:rPr>
              <a:t> 	</a:t>
            </a:r>
            <a:r>
              <a:rPr lang="tr-TR" sz="2000" b="1" u="sng" dirty="0" err="1" smtClean="0">
                <a:solidFill>
                  <a:schemeClr val="bg2">
                    <a:lumMod val="50000"/>
                  </a:schemeClr>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Bolkod</a:t>
            </a:r>
            <a:r>
              <a:rPr lang="tr-TR" sz="2000" b="1" u="sng" dirty="0" smtClean="0">
                <a:solidFill>
                  <a:schemeClr val="bg2">
                    <a:lumMod val="50000"/>
                  </a:schemeClr>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                 </a:t>
            </a:r>
            <a:r>
              <a:rPr lang="tr-TR" sz="2000" b="1" u="sng" dirty="0" err="1" smtClean="0">
                <a:solidFill>
                  <a:schemeClr val="bg2">
                    <a:lumMod val="50000"/>
                  </a:schemeClr>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Soyadi</a:t>
            </a:r>
            <a:r>
              <a:rPr lang="tr-TR" sz="2000" b="1" u="sng" dirty="0" smtClean="0">
                <a:solidFill>
                  <a:schemeClr val="bg2">
                    <a:lumMod val="50000"/>
                  </a:schemeClr>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              Adi             	</a:t>
            </a:r>
            <a:r>
              <a:rPr lang="tr-TR" sz="2000" b="1" u="sng" dirty="0" err="1" smtClean="0">
                <a:solidFill>
                  <a:schemeClr val="bg2">
                    <a:lumMod val="50000"/>
                  </a:schemeClr>
                </a:solidFill>
                <a:effectLst>
                  <a:outerShdw blurRad="38100" dist="38100" dir="2700000" algn="tl">
                    <a:srgbClr val="000000">
                      <a:alpha val="43137"/>
                    </a:srgbClr>
                  </a:outerShdw>
                </a:effectLst>
                <a:latin typeface="Arial" pitchFamily="34" charset="0"/>
                <a:ea typeface="Times New Roman" pitchFamily="18" charset="0"/>
                <a:cs typeface="Arial" pitchFamily="34" charset="0"/>
              </a:rPr>
              <a:t>Ort</a:t>
            </a:r>
            <a:endParaRPr lang="tr-TR" sz="2000" b="1" dirty="0" smtClean="0">
              <a:solidFill>
                <a:schemeClr val="bg2">
                  <a:lumMod val="50000"/>
                </a:schemeClr>
              </a:solidFill>
              <a:effectLst>
                <a:outerShdw blurRad="38100" dist="38100" dir="2700000" algn="tl">
                  <a:srgbClr val="000000">
                    <a:alpha val="43137"/>
                  </a:srgbClr>
                </a:outerShdw>
              </a:effectLst>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Times New Roman" pitchFamily="18" charset="0"/>
                <a:ea typeface="Times New Roman" pitchFamily="18" charset="0"/>
                <a:cs typeface="Times New Roman" pitchFamily="18" charset="0"/>
              </a:rPr>
              <a:t>	531		     Kaya 	    Ali		70</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Times New Roman" pitchFamily="18" charset="0"/>
                <a:ea typeface="Times New Roman" pitchFamily="18" charset="0"/>
                <a:cs typeface="Times New Roman" pitchFamily="18" charset="0"/>
              </a:rPr>
              <a:t>	531		     Gel   	                  Veli		80</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Times New Roman" pitchFamily="18" charset="0"/>
                <a:ea typeface="Times New Roman" pitchFamily="18" charset="0"/>
                <a:cs typeface="Times New Roman" pitchFamily="18" charset="0"/>
              </a:rPr>
              <a:t>	.					   </a:t>
            </a:r>
            <a:r>
              <a:rPr lang="tr-TR" sz="2000" u="sng" dirty="0" smtClean="0">
                <a:latin typeface="Times New Roman" pitchFamily="18" charset="0"/>
                <a:ea typeface="Times New Roman" pitchFamily="18" charset="0"/>
                <a:cs typeface="Times New Roman" pitchFamily="18" charset="0"/>
              </a:rPr>
              <a:t>+ ________    </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Times New Roman" pitchFamily="18" charset="0"/>
                <a:ea typeface="Times New Roman" pitchFamily="18" charset="0"/>
                <a:cs typeface="Times New Roman" pitchFamily="18" charset="0"/>
              </a:rPr>
              <a:t>	.						75</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Times New Roman" pitchFamily="18" charset="0"/>
                <a:ea typeface="Times New Roman" pitchFamily="18" charset="0"/>
                <a:cs typeface="Times New Roman" pitchFamily="18" charset="0"/>
              </a:rPr>
              <a:t>	.</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Times New Roman" pitchFamily="18" charset="0"/>
                <a:ea typeface="Times New Roman" pitchFamily="18" charset="0"/>
                <a:cs typeface="Times New Roman" pitchFamily="18" charset="0"/>
              </a:rPr>
              <a:t>	530		     Gel   	          	 Veli		20</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Times New Roman" pitchFamily="18" charset="0"/>
                <a:ea typeface="Times New Roman" pitchFamily="18" charset="0"/>
                <a:cs typeface="Times New Roman" pitchFamily="18" charset="0"/>
              </a:rPr>
              <a:t>	530		     Kaya 	 Ali		10</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Times New Roman" pitchFamily="18" charset="0"/>
                <a:ea typeface="Times New Roman" pitchFamily="18" charset="0"/>
                <a:cs typeface="Times New Roman" pitchFamily="18" charset="0"/>
              </a:rPr>
              <a:t>						     </a:t>
            </a:r>
            <a:r>
              <a:rPr lang="tr-TR" sz="2000" u="sng" dirty="0" smtClean="0">
                <a:latin typeface="Times New Roman" pitchFamily="18" charset="0"/>
                <a:ea typeface="Times New Roman" pitchFamily="18" charset="0"/>
                <a:cs typeface="Times New Roman" pitchFamily="18" charset="0"/>
              </a:rPr>
              <a:t>+ ________    </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Times New Roman" pitchFamily="18" charset="0"/>
                <a:ea typeface="Times New Roman" pitchFamily="18" charset="0"/>
                <a:cs typeface="Times New Roman" pitchFamily="18" charset="0"/>
              </a:rPr>
              <a:t>							15</a:t>
            </a:r>
            <a:endParaRPr lang="tr-TR" sz="800" dirty="0" smtClean="0">
              <a:latin typeface="Times New Roman" pitchFamily="18" charset="0"/>
              <a:ea typeface="Times New Roman" pitchFamily="18" charset="0"/>
              <a:cs typeface="Times New Roman" pitchFamily="18" charset="0"/>
            </a:endParaRPr>
          </a:p>
          <a:p>
            <a:pPr marL="0" lvl="0" indent="449263" eaLnBrk="0" fontAlgn="base" hangingPunct="0">
              <a:spcBef>
                <a:spcPct val="0"/>
              </a:spcBef>
              <a:spcAft>
                <a:spcPct val="0"/>
              </a:spcAft>
              <a:buClrTx/>
              <a:buSzTx/>
              <a:buNone/>
            </a:pPr>
            <a:endParaRPr lang="tr-TR" sz="9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900" dirty="0" smtClean="0">
              <a:latin typeface="Arial" pitchFamily="34" charset="0"/>
              <a:cs typeface="Arial" pitchFamily="34" charset="0"/>
            </a:endParaRPr>
          </a:p>
          <a:p>
            <a:pPr marL="0" lvl="0" indent="449263" eaLnBrk="0" fontAlgn="base" hangingPunct="0">
              <a:spcBef>
                <a:spcPct val="0"/>
              </a:spcBef>
              <a:spcAft>
                <a:spcPct val="0"/>
              </a:spcAft>
              <a:buClrTx/>
              <a:buSzTx/>
              <a:buNone/>
            </a:pPr>
            <a:endParaRPr lang="tr-TR" sz="9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smtClean="0">
                <a:latin typeface="Arial" pitchFamily="34" charset="0"/>
                <a:ea typeface="Times New Roman" pitchFamily="18" charset="0"/>
                <a:cs typeface="Arial" pitchFamily="34" charset="0"/>
              </a:rPr>
              <a:t>Yukarıdaki formatta çıktıyı veren </a:t>
            </a:r>
            <a:r>
              <a:rPr lang="tr-TR" sz="2000" dirty="0" err="1" smtClean="0">
                <a:latin typeface="Arial" pitchFamily="34" charset="0"/>
                <a:ea typeface="Times New Roman" pitchFamily="18" charset="0"/>
                <a:cs typeface="Arial" pitchFamily="34" charset="0"/>
              </a:rPr>
              <a:t>sql</a:t>
            </a:r>
            <a:r>
              <a:rPr lang="tr-TR" sz="2000" dirty="0" smtClean="0">
                <a:latin typeface="Arial" pitchFamily="34" charset="0"/>
                <a:ea typeface="Times New Roman" pitchFamily="18" charset="0"/>
                <a:cs typeface="Arial" pitchFamily="34" charset="0"/>
              </a:rPr>
              <a:t> komutlarını yazınız.</a:t>
            </a:r>
            <a:endParaRPr lang="tr-TR" sz="2000" dirty="0" smtClean="0">
              <a:latin typeface="Arial" pitchFamily="34" charset="0"/>
              <a:cs typeface="Arial" pitchFamily="34" charset="0"/>
            </a:endParaRPr>
          </a:p>
          <a:p>
            <a:pPr marL="0" lvl="0" indent="449263" eaLnBrk="0" fontAlgn="base" hangingPunct="0">
              <a:spcBef>
                <a:spcPct val="0"/>
              </a:spcBef>
              <a:spcAft>
                <a:spcPct val="0"/>
              </a:spcAft>
              <a:buClrTx/>
              <a:buSzTx/>
              <a:buNone/>
            </a:pPr>
            <a:r>
              <a:rPr lang="tr-TR" sz="2000" dirty="0" err="1" smtClean="0">
                <a:solidFill>
                  <a:srgbClr val="0000FF"/>
                </a:solidFill>
                <a:latin typeface="Courier New" pitchFamily="49" charset="0"/>
                <a:ea typeface="Calibri" pitchFamily="34" charset="0"/>
                <a:cs typeface="Courier New" pitchFamily="49" charset="0"/>
              </a:rPr>
              <a:t>select</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bolkod</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adi</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soyadi</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vize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0.4</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final</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0.6</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from</a:t>
            </a:r>
            <a:r>
              <a:rPr lang="tr-TR" sz="2000" dirty="0" smtClean="0">
                <a:latin typeface="Courier New" pitchFamily="49" charset="0"/>
                <a:ea typeface="Calibri" pitchFamily="34" charset="0"/>
                <a:cs typeface="Courier New" pitchFamily="49" charset="0"/>
              </a:rPr>
              <a:t> notlar</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ogrenci</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where</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ogrenci</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notlar</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solidFill>
                  <a:srgbClr val="0000FF"/>
                </a:solidFill>
                <a:latin typeface="Courier New" pitchFamily="49" charset="0"/>
                <a:ea typeface="Calibri" pitchFamily="34" charset="0"/>
                <a:cs typeface="Courier New" pitchFamily="49" charset="0"/>
              </a:rPr>
              <a:t>no</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group</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by</a:t>
            </a:r>
            <a:r>
              <a:rPr lang="tr-TR" sz="2000" dirty="0" smtClean="0">
                <a:latin typeface="Courier New" pitchFamily="49" charset="0"/>
                <a:ea typeface="Calibri" pitchFamily="34" charset="0"/>
                <a:cs typeface="Courier New" pitchFamily="49" charset="0"/>
              </a:rPr>
              <a:t> adi</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soyadi</a:t>
            </a:r>
            <a:r>
              <a:rPr lang="tr-TR" sz="2000" dirty="0" smtClean="0">
                <a:solidFill>
                  <a:srgbClr val="808080"/>
                </a:solidFill>
                <a:latin typeface="Courier New" pitchFamily="49" charset="0"/>
                <a:ea typeface="Calibri" pitchFamily="34" charset="0"/>
                <a:cs typeface="Courier New" pitchFamily="49" charset="0"/>
              </a:rPr>
              <a:t>,</a:t>
            </a:r>
            <a:r>
              <a:rPr lang="tr-TR" sz="2000" dirty="0" err="1" smtClean="0">
                <a:latin typeface="Courier New" pitchFamily="49" charset="0"/>
                <a:ea typeface="Calibri" pitchFamily="34" charset="0"/>
                <a:cs typeface="Courier New" pitchFamily="49" charset="0"/>
              </a:rPr>
              <a:t>bolkod</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order</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by</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bolkod</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compute</a:t>
            </a:r>
            <a:r>
              <a:rPr lang="tr-TR" sz="2000" dirty="0" smtClean="0">
                <a:latin typeface="Courier New" pitchFamily="49" charset="0"/>
                <a:ea typeface="Calibri" pitchFamily="34" charset="0"/>
                <a:cs typeface="Courier New" pitchFamily="49" charset="0"/>
              </a:rPr>
              <a:t> </a:t>
            </a:r>
            <a:r>
              <a:rPr lang="tr-TR" sz="2000" dirty="0" err="1" smtClean="0">
                <a:solidFill>
                  <a:srgbClr val="FF00FF"/>
                </a:solidFill>
                <a:latin typeface="Courier New" pitchFamily="49" charset="0"/>
                <a:ea typeface="Calibri" pitchFamily="34" charset="0"/>
                <a:cs typeface="Courier New" pitchFamily="49" charset="0"/>
              </a:rPr>
              <a:t>avg</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vize</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0.4</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final</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0.6</a:t>
            </a:r>
            <a:r>
              <a:rPr lang="tr-TR" sz="2000" dirty="0" smtClean="0">
                <a:solidFill>
                  <a:srgbClr val="808080"/>
                </a:solidFill>
                <a:latin typeface="Courier New" pitchFamily="49" charset="0"/>
                <a:ea typeface="Calibri" pitchFamily="34" charset="0"/>
                <a:cs typeface="Courier New" pitchFamily="49" charset="0"/>
              </a:rPr>
              <a:t>)</a:t>
            </a:r>
            <a:r>
              <a:rPr lang="tr-TR" sz="2000" dirty="0" smtClean="0">
                <a:latin typeface="Courier New" pitchFamily="49" charset="0"/>
                <a:ea typeface="Calibri" pitchFamily="34" charset="0"/>
                <a:cs typeface="Courier New" pitchFamily="49" charset="0"/>
              </a:rPr>
              <a:t> </a:t>
            </a:r>
            <a:r>
              <a:rPr lang="tr-TR" sz="2000" dirty="0" err="1" smtClean="0">
                <a:solidFill>
                  <a:srgbClr val="0000FF"/>
                </a:solidFill>
                <a:latin typeface="Courier New" pitchFamily="49" charset="0"/>
                <a:ea typeface="Calibri" pitchFamily="34" charset="0"/>
                <a:cs typeface="Courier New" pitchFamily="49" charset="0"/>
              </a:rPr>
              <a:t>by</a:t>
            </a:r>
            <a:r>
              <a:rPr lang="tr-TR" sz="2000" dirty="0" smtClean="0">
                <a:latin typeface="Courier New" pitchFamily="49" charset="0"/>
                <a:ea typeface="Calibri" pitchFamily="34" charset="0"/>
                <a:cs typeface="Courier New" pitchFamily="49" charset="0"/>
              </a:rPr>
              <a:t> </a:t>
            </a:r>
            <a:r>
              <a:rPr lang="tr-TR" sz="2000" dirty="0" err="1" smtClean="0">
                <a:latin typeface="Courier New" pitchFamily="49" charset="0"/>
                <a:ea typeface="Calibri" pitchFamily="34" charset="0"/>
                <a:cs typeface="Courier New" pitchFamily="49" charset="0"/>
              </a:rPr>
              <a:t>bolkod</a:t>
            </a:r>
            <a:endParaRPr lang="tr-TR" sz="2000" dirty="0" smtClean="0">
              <a:latin typeface="Arial" pitchFamily="34" charset="0"/>
              <a:cs typeface="Arial" pitchFamily="34" charset="0"/>
            </a:endParaRPr>
          </a:p>
          <a:p>
            <a:endParaRPr lang="tr-TR" sz="2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260648"/>
            <a:ext cx="8229600" cy="5865515"/>
          </a:xfrm>
        </p:spPr>
        <p:txBody>
          <a:bodyPr>
            <a:normAutofit/>
          </a:bodyPr>
          <a:lstStyle/>
          <a:p>
            <a:pPr marL="0" lvl="0" indent="0" fontAlgn="base">
              <a:spcBef>
                <a:spcPct val="0"/>
              </a:spcBef>
              <a:spcAft>
                <a:spcPct val="0"/>
              </a:spcAft>
              <a:buClrTx/>
              <a:buSzTx/>
              <a:buNone/>
            </a:pPr>
            <a:r>
              <a:rPr lang="tr-TR" sz="2800" b="1" dirty="0" smtClean="0">
                <a:latin typeface="Arial" pitchFamily="34" charset="0"/>
                <a:ea typeface="Times New Roman" pitchFamily="18" charset="0"/>
                <a:cs typeface="Arial" pitchFamily="34" charset="0"/>
              </a:rPr>
              <a:t> 7.</a:t>
            </a:r>
            <a:r>
              <a:rPr lang="tr-TR" sz="2800" dirty="0" smtClean="0">
                <a:latin typeface="Arial" pitchFamily="34" charset="0"/>
                <a:ea typeface="Times New Roman" pitchFamily="18" charset="0"/>
                <a:cs typeface="Arial" pitchFamily="34" charset="0"/>
              </a:rPr>
              <a:t> Tabloya harf alanını ekleyerek güncelleyen sorguyu yazınız.</a:t>
            </a:r>
          </a:p>
          <a:p>
            <a:pPr marL="0" lvl="0" indent="0" fontAlgn="base">
              <a:spcBef>
                <a:spcPct val="0"/>
              </a:spcBef>
              <a:spcAft>
                <a:spcPct val="0"/>
              </a:spcAft>
              <a:buClrTx/>
              <a:buSzTx/>
              <a:buNone/>
            </a:pPr>
            <a:endParaRPr lang="tr-TR" sz="28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800" dirty="0" err="1" smtClean="0">
                <a:solidFill>
                  <a:srgbClr val="0000FF"/>
                </a:solidFill>
                <a:latin typeface="Courier New" pitchFamily="49" charset="0"/>
                <a:ea typeface="Calibri" pitchFamily="34" charset="0"/>
                <a:cs typeface="Courier New" pitchFamily="49" charset="0"/>
              </a:rPr>
              <a:t>Alter</a:t>
            </a:r>
            <a:r>
              <a:rPr lang="tr-TR" sz="2800" dirty="0" smtClean="0">
                <a:latin typeface="Courier New" pitchFamily="49" charset="0"/>
                <a:ea typeface="Calibri" pitchFamily="34" charset="0"/>
                <a:cs typeface="Courier New" pitchFamily="49" charset="0"/>
              </a:rPr>
              <a:t> </a:t>
            </a:r>
            <a:r>
              <a:rPr lang="tr-TR" sz="2800" dirty="0" err="1" smtClean="0">
                <a:solidFill>
                  <a:srgbClr val="0000FF"/>
                </a:solidFill>
                <a:latin typeface="Courier New" pitchFamily="49" charset="0"/>
                <a:ea typeface="Calibri" pitchFamily="34" charset="0"/>
                <a:cs typeface="Courier New" pitchFamily="49" charset="0"/>
              </a:rPr>
              <a:t>table</a:t>
            </a:r>
            <a:r>
              <a:rPr lang="tr-TR" sz="2800" dirty="0" smtClean="0">
                <a:latin typeface="Courier New" pitchFamily="49" charset="0"/>
                <a:ea typeface="Calibri" pitchFamily="34" charset="0"/>
                <a:cs typeface="Courier New" pitchFamily="49" charset="0"/>
              </a:rPr>
              <a:t> </a:t>
            </a:r>
            <a:r>
              <a:rPr lang="tr-TR" sz="2800" dirty="0" err="1" smtClean="0">
                <a:latin typeface="Courier New" pitchFamily="49" charset="0"/>
                <a:ea typeface="Calibri" pitchFamily="34" charset="0"/>
                <a:cs typeface="Courier New" pitchFamily="49" charset="0"/>
              </a:rPr>
              <a:t>tabloadi</a:t>
            </a:r>
            <a:r>
              <a:rPr lang="tr-TR" sz="2800" dirty="0" smtClean="0">
                <a:latin typeface="Courier New" pitchFamily="49" charset="0"/>
                <a:ea typeface="Calibri" pitchFamily="34" charset="0"/>
                <a:cs typeface="Courier New" pitchFamily="49" charset="0"/>
              </a:rPr>
              <a:t> </a:t>
            </a:r>
            <a:r>
              <a:rPr lang="tr-TR" sz="2800" dirty="0" err="1" smtClean="0">
                <a:solidFill>
                  <a:srgbClr val="0000FF"/>
                </a:solidFill>
                <a:latin typeface="Courier New" pitchFamily="49" charset="0"/>
                <a:ea typeface="Calibri" pitchFamily="34" charset="0"/>
                <a:cs typeface="Courier New" pitchFamily="49" charset="0"/>
              </a:rPr>
              <a:t>add</a:t>
            </a:r>
            <a:r>
              <a:rPr lang="tr-TR" sz="2800" dirty="0" smtClean="0">
                <a:latin typeface="Courier New" pitchFamily="49" charset="0"/>
                <a:ea typeface="Calibri" pitchFamily="34" charset="0"/>
                <a:cs typeface="Courier New" pitchFamily="49" charset="0"/>
              </a:rPr>
              <a:t> harf </a:t>
            </a:r>
            <a:r>
              <a:rPr lang="tr-TR" sz="2800" dirty="0" err="1" smtClean="0">
                <a:solidFill>
                  <a:srgbClr val="0000FF"/>
                </a:solidFill>
                <a:latin typeface="Courier New" pitchFamily="49" charset="0"/>
                <a:ea typeface="Calibri" pitchFamily="34" charset="0"/>
                <a:cs typeface="Courier New" pitchFamily="49" charset="0"/>
              </a:rPr>
              <a:t>char</a:t>
            </a:r>
            <a:r>
              <a:rPr lang="tr-TR" sz="2800" dirty="0" smtClean="0">
                <a:solidFill>
                  <a:srgbClr val="808080"/>
                </a:solidFill>
                <a:latin typeface="Courier New" pitchFamily="49" charset="0"/>
                <a:ea typeface="Calibri" pitchFamily="34" charset="0"/>
                <a:cs typeface="Courier New" pitchFamily="49" charset="0"/>
              </a:rPr>
              <a:t>(</a:t>
            </a:r>
            <a:r>
              <a:rPr lang="tr-TR" sz="2800" dirty="0" smtClean="0">
                <a:latin typeface="Courier New" pitchFamily="49" charset="0"/>
                <a:ea typeface="Calibri" pitchFamily="34" charset="0"/>
                <a:cs typeface="Courier New" pitchFamily="49" charset="0"/>
              </a:rPr>
              <a:t>2</a:t>
            </a:r>
            <a:r>
              <a:rPr lang="tr-TR" sz="2800" dirty="0" smtClean="0">
                <a:solidFill>
                  <a:srgbClr val="808080"/>
                </a:solidFill>
                <a:latin typeface="Courier New" pitchFamily="49" charset="0"/>
                <a:ea typeface="Calibri" pitchFamily="34" charset="0"/>
                <a:cs typeface="Courier New" pitchFamily="49" charset="0"/>
              </a:rPr>
              <a:t>)</a:t>
            </a:r>
            <a:endParaRPr lang="tr-TR" sz="28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800" dirty="0" err="1" smtClean="0">
                <a:solidFill>
                  <a:srgbClr val="0000FF"/>
                </a:solidFill>
                <a:latin typeface="Courier New" pitchFamily="49" charset="0"/>
                <a:ea typeface="Calibri" pitchFamily="34" charset="0"/>
                <a:cs typeface="Courier New" pitchFamily="49" charset="0"/>
              </a:rPr>
              <a:t>update</a:t>
            </a:r>
            <a:r>
              <a:rPr lang="tr-TR" sz="2800" dirty="0" smtClean="0">
                <a:latin typeface="Courier New" pitchFamily="49" charset="0"/>
                <a:ea typeface="Calibri" pitchFamily="34" charset="0"/>
                <a:cs typeface="Courier New" pitchFamily="49" charset="0"/>
              </a:rPr>
              <a:t> tablo </a:t>
            </a:r>
            <a:r>
              <a:rPr lang="tr-TR" sz="2800" dirty="0" smtClean="0">
                <a:solidFill>
                  <a:srgbClr val="0000FF"/>
                </a:solidFill>
                <a:latin typeface="Courier New" pitchFamily="49" charset="0"/>
                <a:ea typeface="Calibri" pitchFamily="34" charset="0"/>
                <a:cs typeface="Courier New" pitchFamily="49" charset="0"/>
              </a:rPr>
              <a:t>set</a:t>
            </a:r>
            <a:r>
              <a:rPr lang="tr-TR" sz="2800" dirty="0" smtClean="0">
                <a:latin typeface="Courier New" pitchFamily="49" charset="0"/>
                <a:ea typeface="Calibri" pitchFamily="34" charset="0"/>
                <a:cs typeface="Courier New" pitchFamily="49" charset="0"/>
              </a:rPr>
              <a:t> harf</a:t>
            </a:r>
            <a:r>
              <a:rPr lang="tr-TR" sz="2800" dirty="0" smtClean="0">
                <a:solidFill>
                  <a:srgbClr val="808080"/>
                </a:solidFill>
                <a:latin typeface="Courier New" pitchFamily="49" charset="0"/>
                <a:ea typeface="Calibri" pitchFamily="34" charset="0"/>
                <a:cs typeface="Courier New" pitchFamily="49" charset="0"/>
              </a:rPr>
              <a:t>=</a:t>
            </a:r>
            <a:r>
              <a:rPr lang="tr-TR" sz="2800" dirty="0" smtClean="0">
                <a:solidFill>
                  <a:srgbClr val="0000FF"/>
                </a:solidFill>
                <a:latin typeface="Courier New" pitchFamily="49" charset="0"/>
                <a:ea typeface="Calibri" pitchFamily="34" charset="0"/>
                <a:cs typeface="Courier New" pitchFamily="49" charset="0"/>
              </a:rPr>
              <a:t>CASE</a:t>
            </a:r>
            <a:endParaRPr lang="tr-TR" sz="28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800" dirty="0" err="1" smtClean="0">
                <a:solidFill>
                  <a:srgbClr val="0000FF"/>
                </a:solidFill>
                <a:latin typeface="Courier New" pitchFamily="49" charset="0"/>
                <a:ea typeface="Calibri" pitchFamily="34" charset="0"/>
                <a:cs typeface="Courier New" pitchFamily="49" charset="0"/>
              </a:rPr>
              <a:t>when</a:t>
            </a:r>
            <a:r>
              <a:rPr lang="tr-TR" sz="2800" dirty="0" smtClean="0">
                <a:latin typeface="Courier New" pitchFamily="49" charset="0"/>
                <a:ea typeface="Calibri" pitchFamily="34" charset="0"/>
                <a:cs typeface="Courier New" pitchFamily="49" charset="0"/>
              </a:rPr>
              <a:t> </a:t>
            </a:r>
            <a:r>
              <a:rPr lang="tr-TR" sz="2800" dirty="0" err="1" smtClean="0">
                <a:latin typeface="Courier New" pitchFamily="49" charset="0"/>
                <a:ea typeface="Calibri" pitchFamily="34" charset="0"/>
                <a:cs typeface="Courier New" pitchFamily="49" charset="0"/>
              </a:rPr>
              <a:t>ort</a:t>
            </a:r>
            <a:r>
              <a:rPr lang="tr-TR" sz="2800" dirty="0" smtClean="0">
                <a:solidFill>
                  <a:srgbClr val="808080"/>
                </a:solidFill>
                <a:latin typeface="Courier New" pitchFamily="49" charset="0"/>
                <a:ea typeface="Calibri" pitchFamily="34" charset="0"/>
                <a:cs typeface="Courier New" pitchFamily="49" charset="0"/>
              </a:rPr>
              <a:t>&lt;</a:t>
            </a:r>
            <a:r>
              <a:rPr lang="tr-TR" sz="2800" dirty="0" smtClean="0">
                <a:latin typeface="Courier New" pitchFamily="49" charset="0"/>
                <a:ea typeface="Calibri" pitchFamily="34" charset="0"/>
                <a:cs typeface="Courier New" pitchFamily="49" charset="0"/>
              </a:rPr>
              <a:t>50 </a:t>
            </a:r>
            <a:r>
              <a:rPr lang="tr-TR" sz="2800" dirty="0" err="1" smtClean="0">
                <a:solidFill>
                  <a:srgbClr val="0000FF"/>
                </a:solidFill>
                <a:latin typeface="Courier New" pitchFamily="49" charset="0"/>
                <a:ea typeface="Calibri" pitchFamily="34" charset="0"/>
                <a:cs typeface="Courier New" pitchFamily="49" charset="0"/>
              </a:rPr>
              <a:t>then</a:t>
            </a:r>
            <a:r>
              <a:rPr lang="tr-TR" sz="2800" dirty="0" smtClean="0">
                <a:latin typeface="Courier New" pitchFamily="49" charset="0"/>
                <a:ea typeface="Calibri" pitchFamily="34" charset="0"/>
                <a:cs typeface="Courier New" pitchFamily="49" charset="0"/>
              </a:rPr>
              <a:t> </a:t>
            </a:r>
            <a:r>
              <a:rPr lang="tr-TR" sz="2800" dirty="0" smtClean="0">
                <a:solidFill>
                  <a:srgbClr val="FF0000"/>
                </a:solidFill>
                <a:latin typeface="Courier New" pitchFamily="49" charset="0"/>
                <a:ea typeface="Calibri" pitchFamily="34" charset="0"/>
                <a:cs typeface="Courier New" pitchFamily="49" charset="0"/>
              </a:rPr>
              <a:t>'Kaldı'</a:t>
            </a:r>
            <a:endParaRPr lang="tr-TR" sz="28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800" dirty="0" err="1" smtClean="0">
                <a:solidFill>
                  <a:srgbClr val="0000FF"/>
                </a:solidFill>
                <a:latin typeface="Courier New" pitchFamily="49" charset="0"/>
                <a:ea typeface="Calibri" pitchFamily="34" charset="0"/>
                <a:cs typeface="Courier New" pitchFamily="49" charset="0"/>
              </a:rPr>
              <a:t>when</a:t>
            </a:r>
            <a:r>
              <a:rPr lang="tr-TR" sz="2800" dirty="0" smtClean="0">
                <a:latin typeface="Courier New" pitchFamily="49" charset="0"/>
                <a:ea typeface="Calibri" pitchFamily="34" charset="0"/>
                <a:cs typeface="Courier New" pitchFamily="49" charset="0"/>
              </a:rPr>
              <a:t> </a:t>
            </a:r>
            <a:r>
              <a:rPr lang="tr-TR" sz="2800" dirty="0" err="1" smtClean="0">
                <a:latin typeface="Courier New" pitchFamily="49" charset="0"/>
                <a:ea typeface="Calibri" pitchFamily="34" charset="0"/>
                <a:cs typeface="Courier New" pitchFamily="49" charset="0"/>
              </a:rPr>
              <a:t>ort</a:t>
            </a:r>
            <a:r>
              <a:rPr lang="tr-TR" sz="2800" dirty="0" smtClean="0">
                <a:solidFill>
                  <a:srgbClr val="808080"/>
                </a:solidFill>
                <a:latin typeface="Courier New" pitchFamily="49" charset="0"/>
                <a:ea typeface="Calibri" pitchFamily="34" charset="0"/>
                <a:cs typeface="Courier New" pitchFamily="49" charset="0"/>
              </a:rPr>
              <a:t>&gt;</a:t>
            </a:r>
            <a:r>
              <a:rPr lang="tr-TR" sz="2800" dirty="0" smtClean="0">
                <a:latin typeface="Courier New" pitchFamily="49" charset="0"/>
                <a:ea typeface="Calibri" pitchFamily="34" charset="0"/>
                <a:cs typeface="Courier New" pitchFamily="49" charset="0"/>
              </a:rPr>
              <a:t>84 </a:t>
            </a:r>
            <a:r>
              <a:rPr lang="tr-TR" sz="2800" dirty="0" err="1" smtClean="0">
                <a:solidFill>
                  <a:srgbClr val="0000FF"/>
                </a:solidFill>
                <a:latin typeface="Courier New" pitchFamily="49" charset="0"/>
                <a:ea typeface="Calibri" pitchFamily="34" charset="0"/>
                <a:cs typeface="Courier New" pitchFamily="49" charset="0"/>
              </a:rPr>
              <a:t>then</a:t>
            </a:r>
            <a:r>
              <a:rPr lang="tr-TR" sz="2800" dirty="0" smtClean="0">
                <a:latin typeface="Courier New" pitchFamily="49" charset="0"/>
                <a:ea typeface="Calibri" pitchFamily="34" charset="0"/>
                <a:cs typeface="Courier New" pitchFamily="49" charset="0"/>
              </a:rPr>
              <a:t> </a:t>
            </a:r>
            <a:r>
              <a:rPr lang="tr-TR" sz="2800" dirty="0" smtClean="0">
                <a:solidFill>
                  <a:srgbClr val="FF0000"/>
                </a:solidFill>
                <a:latin typeface="Courier New" pitchFamily="49" charset="0"/>
                <a:ea typeface="Calibri" pitchFamily="34" charset="0"/>
                <a:cs typeface="Courier New" pitchFamily="49" charset="0"/>
              </a:rPr>
              <a:t>'A'</a:t>
            </a:r>
            <a:r>
              <a:rPr lang="tr-TR" sz="2800" dirty="0" smtClean="0">
                <a:latin typeface="Courier New" pitchFamily="49" charset="0"/>
                <a:ea typeface="Calibri" pitchFamily="34" charset="0"/>
                <a:cs typeface="Courier New" pitchFamily="49" charset="0"/>
              </a:rPr>
              <a:t> </a:t>
            </a:r>
            <a:endParaRPr lang="tr-TR" sz="28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800" dirty="0" err="1" smtClean="0">
                <a:solidFill>
                  <a:srgbClr val="0000FF"/>
                </a:solidFill>
                <a:latin typeface="Courier New" pitchFamily="49" charset="0"/>
                <a:ea typeface="Calibri" pitchFamily="34" charset="0"/>
                <a:cs typeface="Courier New" pitchFamily="49" charset="0"/>
              </a:rPr>
              <a:t>when</a:t>
            </a:r>
            <a:r>
              <a:rPr lang="tr-TR" sz="2800" dirty="0" smtClean="0">
                <a:latin typeface="Courier New" pitchFamily="49" charset="0"/>
                <a:ea typeface="Calibri" pitchFamily="34" charset="0"/>
                <a:cs typeface="Courier New" pitchFamily="49" charset="0"/>
              </a:rPr>
              <a:t> </a:t>
            </a:r>
            <a:r>
              <a:rPr lang="tr-TR" sz="2800" dirty="0" err="1" smtClean="0">
                <a:latin typeface="Courier New" pitchFamily="49" charset="0"/>
                <a:ea typeface="Calibri" pitchFamily="34" charset="0"/>
                <a:cs typeface="Courier New" pitchFamily="49" charset="0"/>
              </a:rPr>
              <a:t>ort</a:t>
            </a:r>
            <a:r>
              <a:rPr lang="tr-TR" sz="2800" dirty="0" smtClean="0">
                <a:solidFill>
                  <a:srgbClr val="808080"/>
                </a:solidFill>
                <a:latin typeface="Courier New" pitchFamily="49" charset="0"/>
                <a:ea typeface="Calibri" pitchFamily="34" charset="0"/>
                <a:cs typeface="Courier New" pitchFamily="49" charset="0"/>
              </a:rPr>
              <a:t>&gt;</a:t>
            </a:r>
            <a:r>
              <a:rPr lang="tr-TR" sz="2800" dirty="0" smtClean="0">
                <a:latin typeface="Courier New" pitchFamily="49" charset="0"/>
                <a:ea typeface="Calibri" pitchFamily="34" charset="0"/>
                <a:cs typeface="Courier New" pitchFamily="49" charset="0"/>
              </a:rPr>
              <a:t>49 </a:t>
            </a:r>
            <a:r>
              <a:rPr lang="tr-TR" sz="2800" dirty="0" err="1" smtClean="0">
                <a:solidFill>
                  <a:srgbClr val="808080"/>
                </a:solidFill>
                <a:latin typeface="Courier New" pitchFamily="49" charset="0"/>
                <a:ea typeface="Calibri" pitchFamily="34" charset="0"/>
                <a:cs typeface="Courier New" pitchFamily="49" charset="0"/>
              </a:rPr>
              <a:t>and</a:t>
            </a:r>
            <a:r>
              <a:rPr lang="tr-TR" sz="2800" dirty="0" smtClean="0">
                <a:latin typeface="Courier New" pitchFamily="49" charset="0"/>
                <a:ea typeface="Calibri" pitchFamily="34" charset="0"/>
                <a:cs typeface="Courier New" pitchFamily="49" charset="0"/>
              </a:rPr>
              <a:t> </a:t>
            </a:r>
            <a:r>
              <a:rPr lang="tr-TR" sz="2800" dirty="0" err="1" smtClean="0">
                <a:latin typeface="Courier New" pitchFamily="49" charset="0"/>
                <a:ea typeface="Calibri" pitchFamily="34" charset="0"/>
                <a:cs typeface="Courier New" pitchFamily="49" charset="0"/>
              </a:rPr>
              <a:t>ort</a:t>
            </a:r>
            <a:r>
              <a:rPr lang="tr-TR" sz="2800" dirty="0" smtClean="0">
                <a:solidFill>
                  <a:srgbClr val="808080"/>
                </a:solidFill>
                <a:latin typeface="Courier New" pitchFamily="49" charset="0"/>
                <a:ea typeface="Calibri" pitchFamily="34" charset="0"/>
                <a:cs typeface="Courier New" pitchFamily="49" charset="0"/>
              </a:rPr>
              <a:t>&lt;</a:t>
            </a:r>
            <a:r>
              <a:rPr lang="tr-TR" sz="2800" dirty="0" smtClean="0">
                <a:latin typeface="Courier New" pitchFamily="49" charset="0"/>
                <a:ea typeface="Calibri" pitchFamily="34" charset="0"/>
                <a:cs typeface="Courier New" pitchFamily="49" charset="0"/>
              </a:rPr>
              <a:t>65 </a:t>
            </a:r>
            <a:r>
              <a:rPr lang="tr-TR" sz="2800" dirty="0" err="1" smtClean="0">
                <a:solidFill>
                  <a:srgbClr val="0000FF"/>
                </a:solidFill>
                <a:latin typeface="Courier New" pitchFamily="49" charset="0"/>
                <a:ea typeface="Calibri" pitchFamily="34" charset="0"/>
                <a:cs typeface="Courier New" pitchFamily="49" charset="0"/>
              </a:rPr>
              <a:t>then</a:t>
            </a:r>
            <a:r>
              <a:rPr lang="tr-TR" sz="2800" dirty="0" smtClean="0">
                <a:latin typeface="Courier New" pitchFamily="49" charset="0"/>
                <a:ea typeface="Calibri" pitchFamily="34" charset="0"/>
                <a:cs typeface="Courier New" pitchFamily="49" charset="0"/>
              </a:rPr>
              <a:t> </a:t>
            </a:r>
            <a:r>
              <a:rPr lang="tr-TR" sz="2800" dirty="0" smtClean="0">
                <a:solidFill>
                  <a:srgbClr val="FF0000"/>
                </a:solidFill>
                <a:latin typeface="Courier New" pitchFamily="49" charset="0"/>
                <a:ea typeface="Calibri" pitchFamily="34" charset="0"/>
                <a:cs typeface="Courier New" pitchFamily="49" charset="0"/>
              </a:rPr>
              <a:t>'C'</a:t>
            </a:r>
            <a:endParaRPr lang="tr-TR" sz="28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800" dirty="0" smtClean="0">
                <a:solidFill>
                  <a:srgbClr val="0000FF"/>
                </a:solidFill>
                <a:latin typeface="Courier New" pitchFamily="49" charset="0"/>
                <a:ea typeface="Calibri" pitchFamily="34" charset="0"/>
                <a:cs typeface="Courier New" pitchFamily="49" charset="0"/>
              </a:rPr>
              <a:t>else</a:t>
            </a:r>
            <a:r>
              <a:rPr lang="tr-TR" sz="2800" dirty="0" smtClean="0">
                <a:latin typeface="Courier New" pitchFamily="49" charset="0"/>
                <a:ea typeface="Calibri" pitchFamily="34" charset="0"/>
                <a:cs typeface="Courier New" pitchFamily="49" charset="0"/>
              </a:rPr>
              <a:t> </a:t>
            </a:r>
            <a:r>
              <a:rPr lang="tr-TR" sz="2800" dirty="0" smtClean="0">
                <a:solidFill>
                  <a:srgbClr val="FF0000"/>
                </a:solidFill>
                <a:latin typeface="Courier New" pitchFamily="49" charset="0"/>
                <a:ea typeface="Calibri" pitchFamily="34" charset="0"/>
                <a:cs typeface="Courier New" pitchFamily="49" charset="0"/>
              </a:rPr>
              <a:t>'B'</a:t>
            </a:r>
            <a:r>
              <a:rPr lang="tr-TR" sz="2800" dirty="0" smtClean="0">
                <a:latin typeface="Courier New" pitchFamily="49" charset="0"/>
                <a:ea typeface="Calibri" pitchFamily="34" charset="0"/>
                <a:cs typeface="Courier New" pitchFamily="49" charset="0"/>
              </a:rPr>
              <a:t> </a:t>
            </a:r>
            <a:endParaRPr lang="tr-TR" sz="2800" dirty="0" smtClean="0">
              <a:latin typeface="Arial" pitchFamily="34" charset="0"/>
              <a:cs typeface="Arial" pitchFamily="34" charset="0"/>
            </a:endParaRPr>
          </a:p>
          <a:p>
            <a:pPr marL="0" lvl="0" indent="0" eaLnBrk="0" fontAlgn="base" hangingPunct="0">
              <a:spcBef>
                <a:spcPct val="0"/>
              </a:spcBef>
              <a:spcAft>
                <a:spcPct val="0"/>
              </a:spcAft>
              <a:buClrTx/>
              <a:buSzTx/>
              <a:buNone/>
            </a:pPr>
            <a:r>
              <a:rPr lang="tr-TR" sz="2800" dirty="0" err="1" smtClean="0">
                <a:solidFill>
                  <a:srgbClr val="0000FF"/>
                </a:solidFill>
                <a:latin typeface="Courier New" pitchFamily="49" charset="0"/>
                <a:ea typeface="Calibri" pitchFamily="34" charset="0"/>
                <a:cs typeface="Courier New" pitchFamily="49" charset="0"/>
              </a:rPr>
              <a:t>end</a:t>
            </a:r>
            <a:r>
              <a:rPr lang="tr-TR" sz="2800" dirty="0" smtClean="0">
                <a:latin typeface="Courier New" pitchFamily="49" charset="0"/>
                <a:ea typeface="Calibri" pitchFamily="34" charset="0"/>
                <a:cs typeface="Courier New" pitchFamily="49" charset="0"/>
              </a:rPr>
              <a:t> </a:t>
            </a:r>
            <a:r>
              <a:rPr lang="tr-TR" sz="2800" dirty="0" err="1" smtClean="0">
                <a:solidFill>
                  <a:srgbClr val="0000FF"/>
                </a:solidFill>
                <a:latin typeface="Courier New" pitchFamily="49" charset="0"/>
                <a:ea typeface="Calibri" pitchFamily="34" charset="0"/>
                <a:cs typeface="Courier New" pitchFamily="49" charset="0"/>
              </a:rPr>
              <a:t>from</a:t>
            </a:r>
            <a:r>
              <a:rPr lang="tr-TR" sz="2800" dirty="0" smtClean="0">
                <a:latin typeface="Courier New" pitchFamily="49" charset="0"/>
                <a:ea typeface="Calibri" pitchFamily="34" charset="0"/>
                <a:cs typeface="Courier New" pitchFamily="49" charset="0"/>
              </a:rPr>
              <a:t> </a:t>
            </a:r>
            <a:r>
              <a:rPr lang="tr-TR" sz="2800" dirty="0" err="1" smtClean="0">
                <a:latin typeface="Courier New" pitchFamily="49" charset="0"/>
                <a:ea typeface="Calibri" pitchFamily="34" charset="0"/>
                <a:cs typeface="Courier New" pitchFamily="49" charset="0"/>
              </a:rPr>
              <a:t>tabloadi</a:t>
            </a:r>
            <a:r>
              <a:rPr lang="tr-TR" sz="2800" dirty="0" smtClean="0">
                <a:latin typeface="Times New Roman" pitchFamily="18" charset="0"/>
                <a:ea typeface="Times New Roman" pitchFamily="18" charset="0"/>
                <a:cs typeface="Times New Roman" pitchFamily="18" charset="0"/>
              </a:rPr>
              <a:t>     </a:t>
            </a:r>
            <a:r>
              <a:rPr lang="tr-TR" sz="2800" b="1" dirty="0" smtClean="0">
                <a:latin typeface="Times New Roman" pitchFamily="18" charset="0"/>
                <a:ea typeface="Times New Roman" pitchFamily="18" charset="0"/>
                <a:cs typeface="Times New Roman" pitchFamily="18" charset="0"/>
              </a:rPr>
              <a:t> </a:t>
            </a:r>
            <a:endParaRPr lang="tr-TR" sz="2800" dirty="0" smtClean="0">
              <a:latin typeface="Arial" pitchFamily="34" charset="0"/>
              <a:cs typeface="Arial" pitchFamily="34" charset="0"/>
            </a:endParaRPr>
          </a:p>
          <a:p>
            <a:endParaRPr lang="tr-TR"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79512" y="274638"/>
            <a:ext cx="8784976" cy="1143000"/>
          </a:xfrm>
        </p:spPr>
        <p:txBody>
          <a:bodyPr>
            <a:noAutofit/>
          </a:bodyPr>
          <a:lstStyle/>
          <a:p>
            <a:pPr lvl="0"/>
            <a:r>
              <a:rPr lang="tr-TR" sz="3600" b="1" dirty="0" smtClean="0">
                <a:latin typeface="Times New Roman" pitchFamily="18" charset="0"/>
                <a:ea typeface="Times New Roman" pitchFamily="18" charset="0"/>
                <a:cs typeface="Times New Roman" pitchFamily="18" charset="0"/>
              </a:rPr>
              <a:t>7</a:t>
            </a:r>
            <a:r>
              <a:rPr lang="tr-TR" sz="3600" b="1" dirty="0" smtClean="0" bmk="">
                <a:latin typeface="Times New Roman" pitchFamily="18" charset="0"/>
                <a:ea typeface="Times New Roman" pitchFamily="18" charset="0"/>
                <a:cs typeface="Times New Roman" pitchFamily="18" charset="0"/>
              </a:rPr>
              <a:t>.</a:t>
            </a:r>
            <a:r>
              <a:rPr lang="tr-TR" sz="3600" b="1" dirty="0" smtClean="0" bmk="_Toc187331985">
                <a:latin typeface="Times New Roman" pitchFamily="18" charset="0"/>
                <a:ea typeface="Times New Roman" pitchFamily="18" charset="0"/>
                <a:cs typeface="Times New Roman" pitchFamily="18" charset="0"/>
              </a:rPr>
              <a:t>3.1 Tek Bir Alana Göre Artan Sırada İndeksleme</a:t>
            </a:r>
            <a:r>
              <a:rPr lang="tr-TR" sz="3600" b="1" dirty="0" smtClean="0">
                <a:latin typeface="Times New Roman" pitchFamily="18" charset="0"/>
                <a:ea typeface="Times New Roman" pitchFamily="18" charset="0"/>
                <a:cs typeface="Times New Roman" pitchFamily="18" charset="0"/>
              </a:rPr>
              <a:t> </a:t>
            </a:r>
            <a:r>
              <a:rPr lang="tr-TR" sz="3600" b="1" dirty="0" smtClean="0">
                <a:latin typeface="Arial" pitchFamily="34" charset="0"/>
                <a:ea typeface="Times New Roman" pitchFamily="18" charset="0"/>
                <a:cs typeface="Times New Roman" pitchFamily="18" charset="0"/>
              </a:rPr>
              <a:t/>
            </a:r>
            <a:br>
              <a:rPr lang="tr-TR" sz="3600" b="1" dirty="0" smtClean="0">
                <a:latin typeface="Arial" pitchFamily="34" charset="0"/>
                <a:ea typeface="Times New Roman" pitchFamily="18" charset="0"/>
                <a:cs typeface="Times New Roman" pitchFamily="18" charset="0"/>
              </a:rPr>
            </a:br>
            <a:endParaRPr lang="tr-TR" sz="3600" dirty="0"/>
          </a:p>
        </p:txBody>
      </p:sp>
      <p:sp>
        <p:nvSpPr>
          <p:cNvPr id="3" name="2 İçerik Yer Tutucusu"/>
          <p:cNvSpPr>
            <a:spLocks noGrp="1"/>
          </p:cNvSpPr>
          <p:nvPr>
            <p:ph idx="1"/>
          </p:nvPr>
        </p:nvSpPr>
        <p:spPr>
          <a:xfrm>
            <a:off x="323528" y="1340768"/>
            <a:ext cx="8435280" cy="4713387"/>
          </a:xfrm>
        </p:spPr>
        <p:txBody>
          <a:bodyPr>
            <a:noAutofit/>
          </a:bodyPr>
          <a:lstStyle/>
          <a:p>
            <a:pPr marL="0" lvl="0" indent="449263" algn="just" eaLnBrk="0" fontAlgn="base" hangingPunct="0">
              <a:spcBef>
                <a:spcPct val="0"/>
              </a:spcBef>
              <a:spcAft>
                <a:spcPct val="0"/>
              </a:spcAft>
              <a:buClrTx/>
              <a:buSzTx/>
              <a:buNone/>
            </a:pPr>
            <a:r>
              <a:rPr lang="tr-TR" sz="2400" dirty="0" smtClean="0">
                <a:latin typeface="Arial" pitchFamily="34" charset="0"/>
                <a:ea typeface="Calibri" pitchFamily="34" charset="0"/>
                <a:cs typeface="Arial" pitchFamily="34" charset="0"/>
              </a:rPr>
              <a:t>İşletmede çalışan personeli brüt maaşlarına göre artan sırada listelemek istersek, brüt alanına bir indeks oluşturmalıyız.</a:t>
            </a:r>
            <a:endParaRPr lang="tr-TR" sz="24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INDEX</a:t>
            </a:r>
            <a:r>
              <a:rPr lang="tr-TR" sz="2400" dirty="0" smtClean="0">
                <a:latin typeface="Courier New" pitchFamily="49" charset="0"/>
                <a:ea typeface="Calibri" pitchFamily="34" charset="0"/>
                <a:cs typeface="Courier New" pitchFamily="49" charset="0"/>
              </a:rPr>
              <a:t> pers_</a:t>
            </a:r>
            <a:r>
              <a:rPr lang="tr-TR" sz="2400" dirty="0" err="1" smtClean="0">
                <a:latin typeface="Courier New" pitchFamily="49" charset="0"/>
                <a:ea typeface="Calibri" pitchFamily="34" charset="0"/>
                <a:cs typeface="Courier New" pitchFamily="49" charset="0"/>
              </a:rPr>
              <a:t>maas</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ON</a:t>
            </a:r>
            <a:r>
              <a:rPr lang="tr-TR" sz="2400" dirty="0" smtClean="0">
                <a:latin typeface="Courier New" pitchFamily="49" charset="0"/>
                <a:ea typeface="Calibri" pitchFamily="34" charset="0"/>
                <a:cs typeface="Courier New" pitchFamily="49" charset="0"/>
              </a:rPr>
              <a:t> personel</a:t>
            </a:r>
            <a:r>
              <a:rPr lang="tr-TR" sz="2400" dirty="0" smtClean="0">
                <a:solidFill>
                  <a:srgbClr val="0000FF"/>
                </a:solidFill>
                <a:latin typeface="Courier New" pitchFamily="49" charset="0"/>
                <a:ea typeface="Calibri" pitchFamily="34" charset="0"/>
                <a:cs typeface="Courier New" pitchFamily="49" charset="0"/>
              </a:rPr>
              <a:t> </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brut</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endParaRPr lang="tr-TR" sz="24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dirty="0" smtClean="0">
                <a:solidFill>
                  <a:srgbClr val="0000FF"/>
                </a:solidFill>
                <a:latin typeface="Courier New" pitchFamily="49" charset="0"/>
                <a:ea typeface="Calibri" pitchFamily="34" charset="0"/>
                <a:cs typeface="Courier New" pitchFamily="49" charset="0"/>
              </a:rPr>
              <a:t>INDEX</a:t>
            </a:r>
            <a:r>
              <a:rPr lang="tr-TR" sz="2400" dirty="0" smtClean="0">
                <a:latin typeface="Courier New" pitchFamily="49" charset="0"/>
                <a:ea typeface="Calibri" pitchFamily="34" charset="0"/>
                <a:cs typeface="Courier New" pitchFamily="49" charset="0"/>
              </a:rPr>
              <a:t> CREATED 127 </a:t>
            </a:r>
            <a:r>
              <a:rPr lang="tr-TR" sz="2400" dirty="0" err="1" smtClean="0">
                <a:solidFill>
                  <a:srgbClr val="0000FF"/>
                </a:solidFill>
                <a:latin typeface="Courier New" pitchFamily="49" charset="0"/>
                <a:ea typeface="Calibri" pitchFamily="34" charset="0"/>
                <a:cs typeface="Courier New" pitchFamily="49" charset="0"/>
              </a:rPr>
              <a:t>Rows</a:t>
            </a:r>
            <a:endParaRPr lang="tr-TR" sz="24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dirty="0" smtClean="0">
                <a:latin typeface="Arial" pitchFamily="34" charset="0"/>
                <a:ea typeface="Calibri" pitchFamily="34" charset="0"/>
                <a:cs typeface="Arial" pitchFamily="34" charset="0"/>
              </a:rPr>
              <a:t>127 satılık personel tablosu ile ilişkili olarak brüt kolonunu indeks anahtarı olarak kullanan pers-</a:t>
            </a:r>
            <a:r>
              <a:rPr lang="tr-TR" sz="2400" dirty="0" err="1" smtClean="0">
                <a:latin typeface="Arial" pitchFamily="34" charset="0"/>
                <a:ea typeface="Calibri" pitchFamily="34" charset="0"/>
                <a:cs typeface="Arial" pitchFamily="34" charset="0"/>
              </a:rPr>
              <a:t>maas</a:t>
            </a:r>
            <a:r>
              <a:rPr lang="tr-TR" sz="2400" dirty="0" smtClean="0">
                <a:latin typeface="Arial" pitchFamily="34" charset="0"/>
                <a:ea typeface="Calibri" pitchFamily="34" charset="0"/>
                <a:cs typeface="Arial" pitchFamily="34" charset="0"/>
              </a:rPr>
              <a:t> adlı indeks oluşturulmuştur. </a:t>
            </a:r>
            <a:endParaRPr lang="tr-TR" sz="24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dirty="0" smtClean="0">
                <a:latin typeface="Arial" pitchFamily="34" charset="0"/>
                <a:ea typeface="Calibri" pitchFamily="34" charset="0"/>
                <a:cs typeface="Arial" pitchFamily="34" charset="0"/>
              </a:rPr>
              <a:t>Bu durumda </a:t>
            </a:r>
            <a:endParaRPr lang="tr-TR" sz="24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dirty="0" smtClean="0">
                <a:solidFill>
                  <a:srgbClr val="0000FF"/>
                </a:solidFill>
                <a:latin typeface="Courier New" pitchFamily="49" charset="0"/>
                <a:ea typeface="Calibri" pitchFamily="34" charset="0"/>
                <a:cs typeface="Courier New" pitchFamily="49" charset="0"/>
              </a:rPr>
              <a:t>SELECT</a:t>
            </a:r>
            <a:r>
              <a:rPr lang="tr-TR" sz="2400" dirty="0" smtClean="0">
                <a:latin typeface="Courier New" pitchFamily="49" charset="0"/>
                <a:ea typeface="Calibri" pitchFamily="34" charset="0"/>
                <a:cs typeface="Courier New" pitchFamily="49" charset="0"/>
              </a:rPr>
              <a:t> </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FROM</a:t>
            </a:r>
            <a:r>
              <a:rPr lang="tr-TR" sz="2400" dirty="0" smtClean="0">
                <a:latin typeface="Courier New" pitchFamily="49" charset="0"/>
                <a:ea typeface="Calibri" pitchFamily="34" charset="0"/>
                <a:cs typeface="Courier New" pitchFamily="49" charset="0"/>
              </a:rPr>
              <a:t> personel</a:t>
            </a:r>
            <a:r>
              <a:rPr lang="tr-TR" sz="2400" dirty="0" smtClean="0">
                <a:solidFill>
                  <a:srgbClr val="808080"/>
                </a:solidFill>
                <a:latin typeface="Courier New" pitchFamily="49" charset="0"/>
                <a:ea typeface="Calibri" pitchFamily="34" charset="0"/>
                <a:cs typeface="Courier New" pitchFamily="49" charset="0"/>
              </a:rPr>
              <a:t>;</a:t>
            </a:r>
            <a:endParaRPr lang="tr-TR" sz="2400" dirty="0" smtClean="0">
              <a:latin typeface="Arial" pitchFamily="34" charset="0"/>
              <a:cs typeface="Arial" pitchFamily="34" charset="0"/>
            </a:endParaRPr>
          </a:p>
          <a:p>
            <a:pPr marL="0" lvl="0" indent="449263" algn="just" eaLnBrk="0" fontAlgn="base" hangingPunct="0">
              <a:spcBef>
                <a:spcPct val="0"/>
              </a:spcBef>
              <a:spcAft>
                <a:spcPct val="0"/>
              </a:spcAft>
              <a:buClrTx/>
              <a:buSzTx/>
              <a:buNone/>
            </a:pPr>
            <a:r>
              <a:rPr lang="tr-TR" sz="2400" dirty="0" smtClean="0">
                <a:latin typeface="Arial" pitchFamily="34" charset="0"/>
                <a:ea typeface="Calibri" pitchFamily="34" charset="0"/>
                <a:cs typeface="Arial" pitchFamily="34" charset="0"/>
              </a:rPr>
              <a:t> Şeklindeki listeleme komutu sonucunda, personel tablosundaki tüm personel, brüt maaşlarına göre sıralı olarak listelenecektir. </a:t>
            </a:r>
            <a:endParaRPr lang="tr-TR" sz="2400" dirty="0" smtClean="0">
              <a:latin typeface="Arial" pitchFamily="34" charset="0"/>
              <a:cs typeface="Arial" pitchFamily="34" charset="0"/>
            </a:endParaRPr>
          </a:p>
          <a:p>
            <a:endParaRPr lang="tr-TR"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79512" y="471810"/>
            <a:ext cx="8784976" cy="1084982"/>
          </a:xfrm>
        </p:spPr>
        <p:txBody>
          <a:bodyPr>
            <a:noAutofit/>
          </a:bodyPr>
          <a:lstStyle/>
          <a:p>
            <a:r>
              <a:rPr lang="x-none" sz="3200" b="1" smtClean="0"/>
              <a:t>7.</a:t>
            </a:r>
            <a:r>
              <a:rPr lang="tr-TR" sz="3200" b="1" dirty="0" smtClean="0"/>
              <a:t>3</a:t>
            </a:r>
            <a:r>
              <a:rPr lang="x-none" sz="3200" b="1" smtClean="0"/>
              <a:t>.2 Tek Bir Alana Göre Azalan Sırada İndeksleme </a:t>
            </a:r>
            <a:r>
              <a:rPr lang="tr-TR" sz="3200" b="1" dirty="0" smtClean="0"/>
              <a:t/>
            </a:r>
            <a:br>
              <a:rPr lang="tr-TR" sz="3200" b="1" dirty="0" smtClean="0"/>
            </a:br>
            <a:endParaRPr lang="tr-TR" sz="3200" dirty="0"/>
          </a:p>
        </p:txBody>
      </p:sp>
      <p:sp>
        <p:nvSpPr>
          <p:cNvPr id="3" name="2 İçerik Yer Tutucusu"/>
          <p:cNvSpPr>
            <a:spLocks noGrp="1"/>
          </p:cNvSpPr>
          <p:nvPr>
            <p:ph idx="1"/>
          </p:nvPr>
        </p:nvSpPr>
        <p:spPr>
          <a:xfrm>
            <a:off x="144016" y="1600200"/>
            <a:ext cx="8892480" cy="4525963"/>
          </a:xfrm>
        </p:spPr>
        <p:txBody>
          <a:bodyPr>
            <a:normAutofit/>
          </a:bodyPr>
          <a:lstStyle/>
          <a:p>
            <a:r>
              <a:rPr lang="tr-TR" dirty="0" smtClean="0"/>
              <a:t>İşletmede çalışan personeli brüt maaşlarına göre azalan sırada (yüksek maaştan düşük maaşa doğru) listelemek istersek, brüt alanına göre aşağıdaki gibi oluşturmak gerekir.</a:t>
            </a:r>
          </a:p>
          <a:p>
            <a:endParaRPr lang="tr-TR" dirty="0" smtClean="0"/>
          </a:p>
          <a:p>
            <a:pPr marL="0" lvl="0" indent="0" fontAlgn="base">
              <a:spcBef>
                <a:spcPct val="0"/>
              </a:spcBef>
              <a:spcAft>
                <a:spcPct val="0"/>
              </a:spcAft>
              <a:buClrTx/>
              <a:buSzTx/>
              <a:buNone/>
            </a:pP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INDEX</a:t>
            </a:r>
            <a:r>
              <a:rPr lang="tr-TR" sz="2400" dirty="0" smtClean="0">
                <a:latin typeface="Courier New" pitchFamily="49" charset="0"/>
                <a:ea typeface="Calibri" pitchFamily="34" charset="0"/>
                <a:cs typeface="Courier New" pitchFamily="49" charset="0"/>
              </a:rPr>
              <a:t> </a:t>
            </a:r>
            <a:r>
              <a:rPr lang="tr-TR" sz="2400" dirty="0" err="1" smtClean="0">
                <a:latin typeface="Courier New" pitchFamily="49" charset="0"/>
                <a:ea typeface="Calibri" pitchFamily="34" charset="0"/>
                <a:cs typeface="Courier New" pitchFamily="49" charset="0"/>
              </a:rPr>
              <a:t>per</a:t>
            </a:r>
            <a:r>
              <a:rPr lang="tr-TR" sz="2400" dirty="0" smtClean="0">
                <a:latin typeface="Courier New" pitchFamily="49" charset="0"/>
                <a:ea typeface="Calibri" pitchFamily="34" charset="0"/>
                <a:cs typeface="Courier New" pitchFamily="49" charset="0"/>
              </a:rPr>
              <a:t>_</a:t>
            </a:r>
            <a:r>
              <a:rPr lang="tr-TR" sz="2400" dirty="0" err="1" smtClean="0">
                <a:latin typeface="Courier New" pitchFamily="49" charset="0"/>
                <a:ea typeface="Calibri" pitchFamily="34" charset="0"/>
                <a:cs typeface="Courier New" pitchFamily="49" charset="0"/>
              </a:rPr>
              <a:t>ymaas</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ON</a:t>
            </a:r>
            <a:r>
              <a:rPr lang="tr-TR" sz="2400" dirty="0" smtClean="0">
                <a:latin typeface="Courier New" pitchFamily="49" charset="0"/>
                <a:ea typeface="Calibri" pitchFamily="34" charset="0"/>
                <a:cs typeface="Courier New" pitchFamily="49" charset="0"/>
              </a:rPr>
              <a:t> personel</a:t>
            </a:r>
            <a:r>
              <a:rPr lang="tr-TR" sz="2400" dirty="0" smtClean="0">
                <a:solidFill>
                  <a:srgbClr val="0000FF"/>
                </a:solidFill>
                <a:latin typeface="Courier New" pitchFamily="49" charset="0"/>
                <a:ea typeface="Calibri" pitchFamily="34" charset="0"/>
                <a:cs typeface="Courier New" pitchFamily="49" charset="0"/>
              </a:rPr>
              <a:t> </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brut</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DESC</a:t>
            </a:r>
            <a:r>
              <a:rPr lang="tr-TR" sz="2400" dirty="0" smtClean="0">
                <a:solidFill>
                  <a:srgbClr val="808080"/>
                </a:solidFill>
                <a:latin typeface="Courier New" pitchFamily="49" charset="0"/>
                <a:ea typeface="Calibri" pitchFamily="34" charset="0"/>
                <a:cs typeface="Courier New" pitchFamily="49" charset="0"/>
              </a:rPr>
              <a:t>);</a:t>
            </a:r>
            <a:endParaRPr lang="tr-TR" sz="2400" dirty="0" smtClean="0">
              <a:latin typeface="Arial" pitchFamily="34" charset="0"/>
              <a:cs typeface="Arial" pitchFamily="34" charset="0"/>
            </a:endParaRPr>
          </a:p>
          <a:p>
            <a:endParaRPr lang="tr-T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7544" y="1268760"/>
            <a:ext cx="8229600" cy="5145435"/>
          </a:xfrm>
        </p:spPr>
        <p:txBody>
          <a:bodyPr>
            <a:noAutofit/>
          </a:bodyPr>
          <a:lstStyle/>
          <a:p>
            <a:r>
              <a:rPr lang="tr-TR" sz="2400" dirty="0" smtClean="0"/>
              <a:t>İşletmedeki personelin öncelikle adların</a:t>
            </a:r>
            <a:r>
              <a:rPr lang="tr-TR" sz="2400" b="1" dirty="0" smtClean="0"/>
              <a:t>a </a:t>
            </a:r>
            <a:r>
              <a:rPr lang="tr-TR" sz="2400" dirty="0" smtClean="0"/>
              <a:t>göre, aynı adda olanların </a:t>
            </a:r>
            <a:r>
              <a:rPr lang="tr-TR" sz="2400" b="1" dirty="0" smtClean="0"/>
              <a:t>s</a:t>
            </a:r>
            <a:r>
              <a:rPr lang="tr-TR" sz="2400" dirty="0" smtClean="0"/>
              <a:t>oyadlarına</a:t>
            </a:r>
            <a:r>
              <a:rPr lang="tr-TR" sz="2400" b="1" dirty="0" smtClean="0"/>
              <a:t> </a:t>
            </a:r>
            <a:r>
              <a:rPr lang="tr-TR" sz="2400" dirty="0" smtClean="0"/>
              <a:t>göre hem adı hem de soyadı ayanı olanların maaşlarına göre sıralanmış olarak listelenmesi istenirse aşağıdaki komut kullanılır;</a:t>
            </a:r>
          </a:p>
          <a:p>
            <a:endParaRPr lang="tr-TR" sz="2000" dirty="0" smtClean="0"/>
          </a:p>
          <a:p>
            <a:pPr marL="0" lvl="0" indent="0" algn="just" fontAlgn="base">
              <a:spcBef>
                <a:spcPct val="0"/>
              </a:spcBef>
              <a:spcAft>
                <a:spcPct val="0"/>
              </a:spcAft>
              <a:buClrTx/>
              <a:buSzTx/>
              <a:buNone/>
            </a:pPr>
            <a:r>
              <a:rPr lang="tr-TR" sz="2400" dirty="0" smtClean="0">
                <a:solidFill>
                  <a:srgbClr val="0000FF"/>
                </a:solidFill>
                <a:latin typeface="Courier New" pitchFamily="49" charset="0"/>
                <a:ea typeface="Calibri" pitchFamily="34" charset="0"/>
                <a:cs typeface="Courier New" pitchFamily="49" charset="0"/>
              </a:rPr>
              <a:t>CREATE</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INDEX</a:t>
            </a:r>
            <a:r>
              <a:rPr lang="tr-TR" sz="2400" dirty="0" smtClean="0">
                <a:latin typeface="Courier New" pitchFamily="49" charset="0"/>
                <a:ea typeface="Calibri" pitchFamily="34" charset="0"/>
                <a:cs typeface="Courier New" pitchFamily="49" charset="0"/>
              </a:rPr>
              <a:t> p_ad_soy_m </a:t>
            </a:r>
            <a:r>
              <a:rPr lang="tr-TR" sz="2400" dirty="0" smtClean="0">
                <a:solidFill>
                  <a:srgbClr val="0000FF"/>
                </a:solidFill>
                <a:latin typeface="Courier New" pitchFamily="49" charset="0"/>
                <a:ea typeface="Calibri" pitchFamily="34" charset="0"/>
                <a:cs typeface="Courier New" pitchFamily="49" charset="0"/>
              </a:rPr>
              <a:t>ON</a:t>
            </a:r>
            <a:r>
              <a:rPr lang="tr-TR" sz="2400" dirty="0" smtClean="0">
                <a:latin typeface="Courier New" pitchFamily="49" charset="0"/>
                <a:ea typeface="Calibri" pitchFamily="34" charset="0"/>
                <a:cs typeface="Courier New" pitchFamily="49" charset="0"/>
              </a:rPr>
              <a:t> personel</a:t>
            </a:r>
            <a:r>
              <a:rPr lang="tr-TR" sz="2400" dirty="0" smtClean="0">
                <a:solidFill>
                  <a:srgbClr val="0000FF"/>
                </a:solidFill>
                <a:latin typeface="Courier New" pitchFamily="49" charset="0"/>
                <a:ea typeface="Calibri" pitchFamily="34" charset="0"/>
                <a:cs typeface="Courier New" pitchFamily="49" charset="0"/>
              </a:rPr>
              <a:t> </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ad</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soyad</a:t>
            </a:r>
            <a:r>
              <a:rPr lang="tr-TR" sz="2400" dirty="0" smtClean="0">
                <a:solidFill>
                  <a:srgbClr val="808080"/>
                </a:solidFill>
                <a:latin typeface="Courier New" pitchFamily="49" charset="0"/>
                <a:ea typeface="Calibri" pitchFamily="34" charset="0"/>
                <a:cs typeface="Courier New" pitchFamily="49" charset="0"/>
              </a:rPr>
              <a:t>,</a:t>
            </a:r>
            <a:r>
              <a:rPr lang="tr-TR" sz="2400" dirty="0" err="1" smtClean="0">
                <a:latin typeface="Courier New" pitchFamily="49" charset="0"/>
                <a:ea typeface="Calibri" pitchFamily="34" charset="0"/>
                <a:cs typeface="Courier New" pitchFamily="49" charset="0"/>
              </a:rPr>
              <a:t>brut</a:t>
            </a:r>
            <a:r>
              <a:rPr lang="tr-TR" sz="2400" dirty="0" smtClean="0">
                <a:solidFill>
                  <a:srgbClr val="808080"/>
                </a:solidFill>
                <a:latin typeface="Courier New" pitchFamily="49" charset="0"/>
                <a:ea typeface="Calibri" pitchFamily="34" charset="0"/>
                <a:cs typeface="Courier New" pitchFamily="49" charset="0"/>
              </a:rPr>
              <a:t>);</a:t>
            </a:r>
            <a:endParaRPr lang="tr-TR" sz="1400" dirty="0" smtClean="0">
              <a:latin typeface="Arial" pitchFamily="34" charset="0"/>
              <a:cs typeface="Arial" pitchFamily="34" charset="0"/>
            </a:endParaRPr>
          </a:p>
          <a:p>
            <a:pPr marL="0" lvl="0" indent="0" algn="just" eaLnBrk="0" fontAlgn="base" hangingPunct="0">
              <a:spcBef>
                <a:spcPct val="0"/>
              </a:spcBef>
              <a:spcAft>
                <a:spcPct val="0"/>
              </a:spcAft>
              <a:buClrTx/>
              <a:buSzTx/>
              <a:buNone/>
            </a:pPr>
            <a:r>
              <a:rPr lang="tr-TR" sz="2400" dirty="0" smtClean="0">
                <a:latin typeface="Times New Roman" pitchFamily="18" charset="0"/>
                <a:ea typeface="Calibri" pitchFamily="34" charset="0"/>
                <a:cs typeface="Times New Roman" pitchFamily="18" charset="0"/>
              </a:rPr>
              <a:t>  Bu durumda  </a:t>
            </a:r>
            <a:r>
              <a:rPr lang="tr-TR" sz="2400" dirty="0" smtClean="0">
                <a:solidFill>
                  <a:srgbClr val="0000FF"/>
                </a:solidFill>
                <a:latin typeface="Courier New" pitchFamily="49" charset="0"/>
                <a:ea typeface="Calibri" pitchFamily="34" charset="0"/>
                <a:cs typeface="Courier New" pitchFamily="49" charset="0"/>
              </a:rPr>
              <a:t>SELECT</a:t>
            </a:r>
            <a:r>
              <a:rPr lang="tr-TR" sz="2400" dirty="0" smtClean="0">
                <a:latin typeface="Courier New" pitchFamily="49" charset="0"/>
                <a:ea typeface="Calibri" pitchFamily="34" charset="0"/>
                <a:cs typeface="Courier New" pitchFamily="49" charset="0"/>
              </a:rPr>
              <a:t> </a:t>
            </a:r>
            <a:r>
              <a:rPr lang="tr-TR" sz="2400" dirty="0" smtClean="0">
                <a:solidFill>
                  <a:srgbClr val="808080"/>
                </a:solidFill>
                <a:latin typeface="Courier New" pitchFamily="49" charset="0"/>
                <a:ea typeface="Calibri" pitchFamily="34" charset="0"/>
                <a:cs typeface="Courier New" pitchFamily="49" charset="0"/>
              </a:rPr>
              <a:t>*</a:t>
            </a:r>
            <a:r>
              <a:rPr lang="tr-TR" sz="2400" dirty="0" smtClean="0">
                <a:latin typeface="Courier New" pitchFamily="49" charset="0"/>
                <a:ea typeface="Calibri" pitchFamily="34" charset="0"/>
                <a:cs typeface="Courier New" pitchFamily="49" charset="0"/>
              </a:rPr>
              <a:t> </a:t>
            </a:r>
            <a:r>
              <a:rPr lang="tr-TR" sz="2400" dirty="0" smtClean="0">
                <a:solidFill>
                  <a:srgbClr val="0000FF"/>
                </a:solidFill>
                <a:latin typeface="Courier New" pitchFamily="49" charset="0"/>
                <a:ea typeface="Calibri" pitchFamily="34" charset="0"/>
                <a:cs typeface="Courier New" pitchFamily="49" charset="0"/>
              </a:rPr>
              <a:t>FROM</a:t>
            </a:r>
            <a:r>
              <a:rPr lang="tr-TR" sz="2400" dirty="0" smtClean="0">
                <a:latin typeface="Courier New" pitchFamily="49" charset="0"/>
                <a:ea typeface="Calibri" pitchFamily="34" charset="0"/>
                <a:cs typeface="Courier New" pitchFamily="49" charset="0"/>
              </a:rPr>
              <a:t> personel;</a:t>
            </a:r>
          </a:p>
          <a:p>
            <a:endParaRPr lang="tr-TR" sz="1200" dirty="0" smtClean="0"/>
          </a:p>
          <a:p>
            <a:r>
              <a:rPr lang="tr-TR" sz="2400" dirty="0" smtClean="0"/>
              <a:t>Komut sonucunda, aşağıdaki şekilde sıralanmış tablo görüntülenecektir.</a:t>
            </a:r>
          </a:p>
          <a:p>
            <a:endParaRPr lang="tr-TR" sz="2400" dirty="0"/>
          </a:p>
        </p:txBody>
      </p:sp>
      <p:sp>
        <p:nvSpPr>
          <p:cNvPr id="4" name="1 Başlık"/>
          <p:cNvSpPr>
            <a:spLocks noGrp="1"/>
          </p:cNvSpPr>
          <p:nvPr>
            <p:ph type="title"/>
          </p:nvPr>
        </p:nvSpPr>
        <p:spPr>
          <a:xfrm>
            <a:off x="179512" y="548680"/>
            <a:ext cx="8784976" cy="576064"/>
          </a:xfrm>
        </p:spPr>
        <p:txBody>
          <a:bodyPr>
            <a:noAutofit/>
          </a:bodyPr>
          <a:lstStyle/>
          <a:p>
            <a:r>
              <a:rPr lang="x-none" sz="3200" b="1" smtClean="0"/>
              <a:t>7.</a:t>
            </a:r>
            <a:r>
              <a:rPr lang="tr-TR" sz="3200" b="1" dirty="0" smtClean="0"/>
              <a:t>3</a:t>
            </a:r>
            <a:r>
              <a:rPr lang="x-none" sz="3200" b="1" smtClean="0"/>
              <a:t>.3 Birden Fazla Alana Göre İndeksleme </a:t>
            </a:r>
            <a:r>
              <a:rPr lang="tr-TR" sz="3200" b="1" dirty="0" smtClean="0"/>
              <a:t/>
            </a:r>
            <a:br>
              <a:rPr lang="tr-TR" sz="3200" b="1" dirty="0" smtClean="0"/>
            </a:br>
            <a:endParaRPr lang="tr-TR" sz="32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LuckyTie">
  <a:themeElements>
    <a:clrScheme name="Lucky Tie">
      <a:dk1>
        <a:sysClr val="windowText" lastClr="000000"/>
      </a:dk1>
      <a:lt1>
        <a:sysClr val="window" lastClr="FFFFFF"/>
      </a:lt1>
      <a:dk2>
        <a:srgbClr val="C80000"/>
      </a:dk2>
      <a:lt2>
        <a:srgbClr val="FFECEC"/>
      </a:lt2>
      <a:accent1>
        <a:srgbClr val="C93131"/>
      </a:accent1>
      <a:accent2>
        <a:srgbClr val="F58C5D"/>
      </a:accent2>
      <a:accent3>
        <a:srgbClr val="EABC33"/>
      </a:accent3>
      <a:accent4>
        <a:srgbClr val="698F9B"/>
      </a:accent4>
      <a:accent5>
        <a:srgbClr val="825397"/>
      </a:accent5>
      <a:accent6>
        <a:srgbClr val="814359"/>
      </a:accent6>
      <a:hlink>
        <a:srgbClr val="03AEC5"/>
      </a:hlink>
      <a:folHlink>
        <a:srgbClr val="8D9B07"/>
      </a:folHlink>
    </a:clrScheme>
    <a:fontScheme name="Lucky Tie">
      <a:majorFont>
        <a:latin typeface="Tahoma"/>
        <a:ea typeface=""/>
        <a:cs typeface=""/>
        <a:font script="Cyrl" typeface="Tahoma"/>
        <a:font script="Grek" typeface="Tahoma"/>
        <a:font script="Jpan" typeface="ＭＳ Ｐ明朝"/>
        <a:font script="Hang" typeface="굴림"/>
        <a:font script="Hans" typeface="黑体"/>
        <a:font script="Hant" typeface="新細明體"/>
        <a:font script="Arab" typeface="Tahoma"/>
        <a:font script="Hebr" typeface="Tahoma"/>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Franklin Gothic Book"/>
        <a:ea typeface=""/>
        <a:cs typeface=""/>
        <a:font script="Cyrl" typeface="Arial"/>
        <a:font script="Grek"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ucky Tie">
      <a:fillStyleLst>
        <a:solidFill>
          <a:schemeClr val="phClr">
            <a:tint val="100000"/>
            <a:shade val="100000"/>
            <a:hueMod val="100000"/>
            <a:satMod val="100000"/>
          </a:schemeClr>
        </a:solidFill>
        <a:gradFill rotWithShape="1">
          <a:gsLst>
            <a:gs pos="0">
              <a:schemeClr val="phClr">
                <a:tint val="100000"/>
                <a:shade val="50000"/>
                <a:hueMod val="100000"/>
                <a:satMod val="90000"/>
              </a:schemeClr>
            </a:gs>
            <a:gs pos="50000">
              <a:schemeClr val="phClr">
                <a:tint val="50000"/>
                <a:shade val="100000"/>
                <a:hueMod val="100000"/>
                <a:satMod val="100000"/>
              </a:schemeClr>
            </a:gs>
            <a:gs pos="100000">
              <a:schemeClr val="phClr">
                <a:tint val="100000"/>
                <a:shade val="50000"/>
                <a:hueMod val="100000"/>
                <a:satMod val="90000"/>
              </a:schemeClr>
            </a:gs>
          </a:gsLst>
          <a:lin ang="1800000" scaled="1"/>
        </a:gradFill>
        <a:solidFill>
          <a:schemeClr val="phClr">
            <a:tint val="100000"/>
            <a:shade val="100000"/>
            <a:hueMod val="100000"/>
            <a:satMod val="100000"/>
          </a:schemeClr>
        </a:solidFill>
      </a:fillStyleLst>
      <a:lnStyleLst>
        <a:ln w="20000" cap="flat" cmpd="sng" algn="ctr">
          <a:solidFill>
            <a:schemeClr val="phClr"/>
          </a:solidFill>
          <a:prstDash val="solid"/>
        </a:ln>
        <a:ln w="30000" cap="flat" cmpd="sng" algn="ctr">
          <a:solidFill>
            <a:schemeClr val="phClr"/>
          </a:solidFill>
          <a:prstDash val="solid"/>
        </a:ln>
        <a:ln w="40000" cap="flat" cmpd="dbl" algn="ctr">
          <a:solidFill>
            <a:schemeClr val="phClr"/>
          </a:solidFill>
          <a:prstDash val="solid"/>
        </a:ln>
      </a:lnStyleLst>
      <a:effectStyleLst>
        <a:effectStyle>
          <a:effectLst>
            <a:glow rad="12700">
              <a:schemeClr val="phClr">
                <a:tint val="100000"/>
                <a:shade val="100000"/>
                <a:alpha val="50196"/>
                <a:hueMod val="100000"/>
                <a:satMod val="100000"/>
              </a:schemeClr>
            </a:glow>
          </a:effectLst>
        </a:effectStyle>
        <a:effectStyle>
          <a:effectLst>
            <a:innerShdw blurRad="25400" dist="38100" dir="2700000">
              <a:schemeClr val="phClr">
                <a:tint val="90000"/>
                <a:shade val="100000"/>
                <a:hueMod val="100000"/>
                <a:satMod val="100000"/>
              </a:schemeClr>
            </a:innerShdw>
          </a:effectLst>
        </a:effectStyle>
        <a:effectStyle>
          <a:effectLst>
            <a:innerShdw blurRad="25400" dist="38100" dir="2700000">
              <a:schemeClr val="phClr">
                <a:tint val="100000"/>
                <a:shade val="50000"/>
                <a:hueMod val="100000"/>
                <a:satMod val="100000"/>
              </a:schemeClr>
            </a:innerShdw>
          </a:effectLst>
          <a:scene3d>
            <a:camera prst="orthographicFront"/>
            <a:lightRig rig="soft" dir="t"/>
          </a:scene3d>
          <a:sp3d extrusionH="76200" prstMaterial="matte">
            <a:bevelT h="50800"/>
            <a:bevelB w="0" h="0"/>
            <a:extrusionClr>
              <a:schemeClr val="accent3">
                <a:tint val="40000"/>
              </a:schemeClr>
            </a:extrusionClr>
          </a:sp3d>
        </a:effectStyle>
      </a:effectStyleLst>
      <a:bgFillStyleLst>
        <a:gradFill rotWithShape="1">
          <a:gsLst>
            <a:gs pos="0">
              <a:schemeClr val="phClr">
                <a:tint val="100000"/>
                <a:shade val="50000"/>
                <a:hueMod val="100000"/>
                <a:satMod val="100000"/>
              </a:schemeClr>
            </a:gs>
            <a:gs pos="40000">
              <a:schemeClr val="phClr">
                <a:tint val="85000"/>
                <a:shade val="100000"/>
                <a:hueMod val="100000"/>
                <a:satMod val="100000"/>
              </a:schemeClr>
            </a:gs>
            <a:gs pos="100000">
              <a:schemeClr val="phClr">
                <a:tint val="100000"/>
                <a:shade val="50000"/>
                <a:hueMod val="100000"/>
                <a:satMod val="100000"/>
              </a:schemeClr>
            </a:gs>
          </a:gsLst>
          <a:lin ang="2700000" scaled="1"/>
        </a:gradFill>
        <a:blipFill>
          <a:blip xmlns:r="http://schemas.openxmlformats.org/officeDocument/2006/relationships" r:embed="rId1">
            <a:duotone>
              <a:schemeClr val="phClr">
                <a:tint val="100000"/>
                <a:shade val="60000"/>
                <a:hueMod val="100000"/>
                <a:satMod val="100000"/>
              </a:schemeClr>
              <a:schemeClr val="phClr">
                <a:tint val="70000"/>
                <a:shade val="100000"/>
                <a:hueMod val="100000"/>
                <a:satMod val="100000"/>
              </a:schemeClr>
            </a:duotone>
          </a:blip>
          <a:stretch>
            <a:fillRect/>
          </a:stretch>
        </a:blipFill>
        <a:blipFill>
          <a:blip xmlns:r="http://schemas.openxmlformats.org/officeDocument/2006/relationships" r:embed="rId2">
            <a:duotone>
              <a:schemeClr val="phClr">
                <a:tint val="100000"/>
                <a:shade val="60000"/>
                <a:hueMod val="100000"/>
                <a:satMod val="100000"/>
              </a:schemeClr>
              <a:schemeClr val="phClr">
                <a:tint val="70000"/>
                <a:shade val="100000"/>
                <a:hueMod val="100000"/>
                <a:satMod val="10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Lucky Tie</Template>
  <TotalTime>492</TotalTime>
  <Words>3098</Words>
  <Application>Microsoft Office PowerPoint</Application>
  <PresentationFormat>Ekran Gösterisi (4:3)</PresentationFormat>
  <Paragraphs>574</Paragraphs>
  <Slides>66</Slides>
  <Notes>0</Notes>
  <HiddenSlides>0</HiddenSlides>
  <MMClips>0</MMClips>
  <ScaleCrop>false</ScaleCrop>
  <HeadingPairs>
    <vt:vector size="4" baseType="variant">
      <vt:variant>
        <vt:lpstr>Tema</vt:lpstr>
      </vt:variant>
      <vt:variant>
        <vt:i4>1</vt:i4>
      </vt:variant>
      <vt:variant>
        <vt:lpstr>Slayt Başlıkları</vt:lpstr>
      </vt:variant>
      <vt:variant>
        <vt:i4>66</vt:i4>
      </vt:variant>
    </vt:vector>
  </HeadingPairs>
  <TitlesOfParts>
    <vt:vector size="67" baseType="lpstr">
      <vt:lpstr>LuckyTie</vt:lpstr>
      <vt:lpstr>7.INDEKS OLUŞTURMA ve KULLANMA  </vt:lpstr>
      <vt:lpstr>7.1 İNDEKS OLUŞTURMANIN AMACI</vt:lpstr>
      <vt:lpstr>7.2 İNDEKS ÇEŞİTLERİ</vt:lpstr>
      <vt:lpstr>PowerPoint Sunusu</vt:lpstr>
      <vt:lpstr>PowerPoint Sunusu</vt:lpstr>
      <vt:lpstr>7.3 İNDEKS YARATMA</vt:lpstr>
      <vt:lpstr>7.3.1 Tek Bir Alana Göre Artan Sırada İndeksleme  </vt:lpstr>
      <vt:lpstr>7.3.2 Tek Bir Alana Göre Azalan Sırada İndeksleme  </vt:lpstr>
      <vt:lpstr>7.3.3 Birden Fazla Alana Göre İndeksleme  </vt:lpstr>
      <vt:lpstr>PowerPoint Sunusu</vt:lpstr>
      <vt:lpstr>PowerPoint Sunusu</vt:lpstr>
      <vt:lpstr>PowerPoint Sunusu</vt:lpstr>
      <vt:lpstr>7.3.4 Unıque Sözcüğü</vt:lpstr>
      <vt:lpstr>7.3.5 Mevcut Bir İndeksin Silinmesi </vt:lpstr>
      <vt:lpstr>7.4 PRİMARY KEY</vt:lpstr>
      <vt:lpstr> 7.5 UNİQUE KEY</vt:lpstr>
      <vt:lpstr>7.6 DEFAULT</vt:lpstr>
      <vt:lpstr>7.7 FOREİGN KEY</vt:lpstr>
      <vt:lpstr>PowerPoint Sunusu</vt:lpstr>
      <vt:lpstr>PowerPoint Sunusu</vt:lpstr>
      <vt:lpstr>PowerPoint Sunusu</vt:lpstr>
      <vt:lpstr>7.8 İLİŞKİSEL BÜTÜNLÜK KURALLARI </vt:lpstr>
      <vt:lpstr>7.8.1 İlişki Kurmada Olası Hatalar </vt:lpstr>
      <vt:lpstr>7.9. CHECK</vt:lpstr>
      <vt:lpstr>PowerPoint Sunusu</vt:lpstr>
      <vt:lpstr>7.10 IDENTİTY </vt:lpstr>
      <vt:lpstr>7.11 SQL DEĞİŞKENLERİ</vt:lpstr>
      <vt:lpstr>PowerPoint Sunusu</vt:lpstr>
      <vt:lpstr>PowerPoint Sunusu</vt:lpstr>
      <vt:lpstr>7.12. SQL’DE BAZI FONKSİYONLAR </vt:lpstr>
      <vt:lpstr>PowerPoint Sunusu</vt:lpstr>
      <vt:lpstr>PowerPoint Sunusu</vt:lpstr>
      <vt:lpstr>PowerPoint Sunusu</vt:lpstr>
      <vt:lpstr>PowerPoint Sunusu</vt:lpstr>
      <vt:lpstr>7.13 COMPUTE  </vt:lpstr>
      <vt:lpstr>PowerPoint Sunusu</vt:lpstr>
      <vt:lpstr>PowerPoint Sunusu</vt:lpstr>
      <vt:lpstr>PowerPoint Sunusu</vt:lpstr>
      <vt:lpstr>PowerPoint Sunusu</vt:lpstr>
      <vt:lpstr>PowerPoint Sunusu</vt:lpstr>
      <vt:lpstr>7.14 AKIŞ KONTROLLERİ </vt:lpstr>
      <vt:lpstr>7.14.1. CASE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7.14.2 IF-ELSE </vt:lpstr>
      <vt:lpstr>PowerPoint Sunusu</vt:lpstr>
      <vt:lpstr>7.14.3 BEGİN-END</vt:lpstr>
      <vt:lpstr>PowerPoint Sunusu</vt:lpstr>
      <vt:lpstr>7.14.4 WHİLE</vt:lpstr>
      <vt:lpstr>PowerPoint Sunusu</vt:lpstr>
      <vt:lpstr>PowerPoint Sunusu</vt:lpstr>
      <vt:lpstr>PowerPoint Sunusu</vt:lpstr>
      <vt:lpstr>UYGULAMALAR</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7.INDEKS OLUŞTURMA ve KULLANMA  </dc:title>
  <cp:lastModifiedBy>ismail</cp:lastModifiedBy>
  <cp:revision>2</cp:revision>
  <dcterms:created xsi:type="dcterms:W3CDTF">2012-05-21T11:57:19Z</dcterms:created>
  <dcterms:modified xsi:type="dcterms:W3CDTF">2015-12-23T13:09:39Z</dcterms:modified>
</cp:coreProperties>
</file>