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928826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0912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101-B307-4CBF-ABE1-CDD740F3B319}" type="datetimeFigureOut">
              <a:rPr lang="tr-TR" smtClean="0"/>
              <a:t>22.05.2012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89D9-4529-4720-BC31-6E5248793F67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0174"/>
            <a:ext cx="8229600" cy="4857784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101-B307-4CBF-ABE1-CDD740F3B319}" type="datetimeFigureOut">
              <a:rPr lang="tr-TR" smtClean="0"/>
              <a:t>22.05.2012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89D9-4529-4720-BC31-6E5248793F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2330" y="274638"/>
            <a:ext cx="1614470" cy="608332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43692" cy="608332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101-B307-4CBF-ABE1-CDD740F3B319}" type="datetimeFigureOut">
              <a:rPr lang="tr-TR" smtClean="0"/>
              <a:t>22.05.2012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89D9-4529-4720-BC31-6E5248793F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101-B307-4CBF-ABE1-CDD740F3B319}" type="datetimeFigureOut">
              <a:rPr lang="tr-TR" smtClean="0"/>
              <a:t>22.05.2012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89D9-4529-4720-BC31-6E5248793F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14676"/>
            <a:ext cx="7772400" cy="1500209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14488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101-B307-4CBF-ABE1-CDD740F3B319}" type="datetimeFigureOut">
              <a:rPr lang="tr-TR" smtClean="0"/>
              <a:t>22.05.2012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89D9-4529-4720-BC31-6E5248793F67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>
                <a:effectLst/>
              </a:defRPr>
            </a:lvl1pPr>
            <a:lvl2pPr algn="l">
              <a:defRPr sz="2400">
                <a:effectLst/>
              </a:defRPr>
            </a:lvl2pPr>
            <a:lvl3pPr algn="l">
              <a:defRPr sz="2000">
                <a:effectLst/>
              </a:defRPr>
            </a:lvl3pPr>
            <a:lvl4pPr algn="l">
              <a:defRPr sz="1800">
                <a:effectLst/>
              </a:defRPr>
            </a:lvl4pPr>
            <a:lvl5pPr algn="l"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101-B307-4CBF-ABE1-CDD740F3B319}" type="datetimeFigureOut">
              <a:rPr lang="tr-TR" smtClean="0"/>
              <a:t>22.05.2012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89D9-4529-4720-BC31-6E5248793F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  <a:lvl2pPr marL="457200" indent="0" algn="ctr">
              <a:buNone/>
              <a:def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2pPr>
            <a:lvl3pPr marL="914400" indent="0" algn="ctr">
              <a:buNone/>
              <a:defRPr lang="zh-CN" altLang="en-US" sz="20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3pPr>
            <a:lvl4pPr marL="1371600" indent="0" algn="ctr">
              <a:buNone/>
              <a:defRPr lang="zh-CN" altLang="en-US" sz="1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4pPr>
            <a:lvl5pPr marL="1828800" indent="0" algn="ctr">
              <a:buNone/>
              <a:defRPr lang="zh-CN" altLang="en-US" sz="16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/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lang="zh-CN" altLang="en-US" sz="2400" b="1" dirty="0" smtClean="0">
                <a:ln/>
                <a:solidFill>
                  <a:schemeClr val="accent1"/>
                </a:solidFill>
                <a:effectLst/>
              </a:defRPr>
            </a:lvl2pPr>
            <a:lvl3pPr marL="914400" indent="0" algn="ctr">
              <a:buNone/>
              <a:defRPr lang="zh-CN" altLang="en-US" sz="2000" b="1" dirty="0" smtClean="0">
                <a:ln/>
                <a:solidFill>
                  <a:schemeClr val="accent1"/>
                </a:solidFill>
                <a:effectLst/>
              </a:defRPr>
            </a:lvl3pPr>
            <a:lvl4pPr marL="1371600" indent="0" algn="ctr">
              <a:buNone/>
              <a:defRPr lang="zh-CN" altLang="en-US" sz="1800" b="1" dirty="0" smtClean="0">
                <a:ln/>
                <a:solidFill>
                  <a:schemeClr val="accent1"/>
                </a:solidFill>
                <a:effectLst/>
              </a:defRPr>
            </a:lvl4pPr>
            <a:lvl5pPr marL="1828800" indent="0" algn="ctr">
              <a:buNone/>
              <a:defRPr lang="zh-CN" altLang="en-US" sz="1600" b="1" dirty="0" smtClean="0">
                <a:ln/>
                <a:solidFill>
                  <a:schemeClr val="accent1"/>
                </a:solidFill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CBA86101-B307-4CBF-ABE1-CDD740F3B319}" type="datetimeFigureOut">
              <a:rPr lang="tr-TR" smtClean="0"/>
              <a:t>22.05.2012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89D9-4529-4720-BC31-6E5248793F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101-B307-4CBF-ABE1-CDD740F3B319}" type="datetimeFigureOut">
              <a:rPr lang="tr-TR" smtClean="0"/>
              <a:t>22.05.2012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89D9-4529-4720-BC31-6E5248793F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101-B307-4CBF-ABE1-CDD740F3B319}" type="datetimeFigureOut">
              <a:rPr lang="tr-TR" smtClean="0"/>
              <a:t>22.05.2012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89D9-4529-4720-BC31-6E5248793F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08" y="5500702"/>
            <a:ext cx="8228639" cy="857256"/>
          </a:xfrm>
        </p:spPr>
        <p:txBody>
          <a:bodyPr anchor="ctr"/>
          <a:lstStyle>
            <a:lvl1pPr algn="ctr">
              <a:spcAft>
                <a:spcPts val="0"/>
              </a:spcAft>
              <a:defRPr sz="3200" b="1">
                <a:ln w="6350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7166"/>
            <a:ext cx="5111750" cy="50720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714488"/>
            <a:ext cx="3008313" cy="3714776"/>
          </a:xfr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spcAft>
                <a:spcPts val="600"/>
              </a:spcAft>
              <a:buNone/>
              <a:defRPr sz="1200"/>
            </a:lvl2pPr>
            <a:lvl3pPr marL="914400" indent="0">
              <a:spcAft>
                <a:spcPts val="600"/>
              </a:spcAft>
              <a:buNone/>
              <a:defRPr sz="1000"/>
            </a:lvl3pPr>
            <a:lvl4pPr marL="1371600" indent="0">
              <a:spcAft>
                <a:spcPts val="600"/>
              </a:spcAft>
              <a:buNone/>
              <a:defRPr sz="900"/>
            </a:lvl4pPr>
            <a:lvl5pPr marL="1828800" indent="0">
              <a:spcAft>
                <a:spcPts val="60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101-B307-4CBF-ABE1-CDD740F3B319}" type="datetimeFigureOut">
              <a:rPr lang="tr-TR" smtClean="0"/>
              <a:t>22.05.2012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89D9-4529-4720-BC31-6E5248793F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888" y="428604"/>
            <a:ext cx="6172224" cy="566738"/>
          </a:xfrm>
        </p:spPr>
        <p:txBody>
          <a:bodyPr anchor="ctr"/>
          <a:lstStyle>
            <a:lvl1pPr algn="ctr">
              <a:defRPr sz="2800" b="1">
                <a:ln w="9525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000" y="1151862"/>
            <a:ext cx="8172000" cy="4420278"/>
          </a:xfrm>
          <a:prstGeom prst="ellipse">
            <a:avLst/>
          </a:prstGeom>
          <a:ln w="25400" cap="flat" cmpd="sng" algn="ctr">
            <a:solidFill>
              <a:schemeClr val="accent5">
                <a:shade val="75000"/>
              </a:schemeClr>
            </a:solidFill>
            <a:prstDash val="solid"/>
          </a:ln>
          <a:effectLst>
            <a:glow rad="152400">
              <a:schemeClr val="accent5">
                <a:alpha val="75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95972"/>
            <a:ext cx="5486400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101-B307-4CBF-ABE1-CDD740F3B319}" type="datetimeFigureOut">
              <a:rPr lang="tr-TR" smtClean="0"/>
              <a:t>22.05.2012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89D9-4529-4720-BC31-6E5248793F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6101-B307-4CBF-ABE1-CDD740F3B319}" type="datetimeFigureOut">
              <a:rPr lang="tr-TR" smtClean="0"/>
              <a:t>22.05.2012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71472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89D9-4529-4720-BC31-6E5248793F6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9050">
            <a:solidFill>
              <a:schemeClr val="tx2">
                <a:tint val="5000"/>
              </a:schemeClr>
            </a:solidFill>
            <a:prstDash val="solid"/>
          </a:ln>
          <a:solidFill>
            <a:schemeClr val="accent3"/>
          </a:solidFill>
          <a:effectLst>
            <a:outerShdw blurRad="50800" dist="50800" dir="7500000" algn="tl">
              <a:srgbClr val="000000">
                <a:shade val="5000"/>
                <a:alpha val="3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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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smtClean="0"/>
              <a:t>VIEW </a:t>
            </a:r>
            <a:r>
              <a:rPr lang="x-none" smtClean="0"/>
              <a:t>(BAKIŞ)  OLUŞTURMA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259632" y="3356992"/>
            <a:ext cx="6400800" cy="1752600"/>
          </a:xfrm>
        </p:spPr>
        <p:txBody>
          <a:bodyPr/>
          <a:lstStyle/>
          <a:p>
            <a:r>
              <a:rPr lang="tr-TR" dirty="0" smtClean="0"/>
              <a:t>BÖLÜM 8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67386"/>
            <a:ext cx="8640960" cy="6357958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b="1" u="sng" dirty="0" smtClean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Örnek: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Öğrencielerden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her desten en yüksek  notu alan öğrencinin adı,dersin kodu ve aldığı notu veren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sql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sorgusunu yazınız? (okul projesinden)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Create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yuksek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ders_kodu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ynot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AS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Select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op_kod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  <a:r>
              <a:rPr lang="tr-TR" sz="2400" dirty="0" smtClean="0">
                <a:solidFill>
                  <a:srgbClr val="FF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MAX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final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from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notlar </a:t>
            </a:r>
            <a:r>
              <a:rPr lang="tr-TR" sz="2400" dirty="0" err="1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group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by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op_kod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go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select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adi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ders_kodu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ynot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from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ogrenci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yuksek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notlar </a:t>
            </a:r>
            <a:r>
              <a:rPr lang="tr-TR" sz="2400" dirty="0" err="1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where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ogrenci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r>
              <a:rPr lang="tr-TR" sz="2400" dirty="0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no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=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notlar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r>
              <a:rPr lang="tr-TR" sz="2400" dirty="0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no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err="1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yuksek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ders_kodu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=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notlar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op_kod </a:t>
            </a:r>
            <a:r>
              <a:rPr lang="tr-TR" sz="2400" dirty="0" err="1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ynot</a:t>
            </a:r>
            <a:r>
              <a:rPr lang="tr-TR" sz="24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=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final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Bundan sonra aynı tip sorgulama için sadece SELECT * FROM deneme; yazmak yeterli olacaktır. 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endParaRPr lang="tr-T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29" name="Picture 1" descr="Ekran Alıntıs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01008"/>
            <a:ext cx="3600400" cy="1895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778098"/>
          </a:xfrm>
        </p:spPr>
        <p:txBody>
          <a:bodyPr>
            <a:normAutofit fontScale="90000"/>
          </a:bodyPr>
          <a:lstStyle/>
          <a:p>
            <a:pPr lvl="0"/>
            <a:r>
              <a:rPr lang="tr-TR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tr-TR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.2.3.Sadece </a:t>
            </a:r>
            <a:r>
              <a:rPr lang="tr-TR" dirty="0" err="1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View’le</a:t>
            </a:r>
            <a:r>
              <a:rPr lang="tr-TR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Yapılan İşlemler</a:t>
            </a:r>
            <a:r>
              <a:rPr lang="tr-TR" sz="54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tr-TR" sz="54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93254"/>
          </a:xfrm>
        </p:spPr>
        <p:txBody>
          <a:bodyPr>
            <a:normAutofit/>
          </a:bodyPr>
          <a:lstStyle/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Bazı 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durumlarda sorgulama yapabilmek için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oluşturmak kaçınılmaz olur. Bu durumda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kullanmak zorundayız.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b="1" u="sng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Örnek: 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Her sınıfta o sınıf ortalamasından daha yüksek not ortalaması olanları listeleyiniz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b="1" u="sng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Ogrenci</a:t>
            </a:r>
            <a:r>
              <a:rPr lang="tr-TR" sz="24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tr-TR" sz="2400" b="1" u="sng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Deneme</a:t>
            </a:r>
            <a:endParaRPr lang="tr-TR" sz="2400" b="1" dirty="0" smtClean="0">
              <a:solidFill>
                <a:schemeClr val="tx2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No		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Siniflar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Adi		Ortalama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Soyadi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Sinif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Ort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Yasi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Bu sorunun cevaplandırılması için önce her sınıftaki ortalama notların bulunması gereklidir.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endParaRPr lang="tr-T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84018"/>
            <a:ext cx="8291264" cy="6169318"/>
          </a:xfrm>
        </p:spPr>
        <p:txBody>
          <a:bodyPr>
            <a:noAutofit/>
          </a:bodyPr>
          <a:lstStyle/>
          <a:p>
            <a:pPr marL="0" lvl="0" indent="449263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(sınıf,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FF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AVG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sinifi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Daha sonra oluşturulan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sinif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_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ort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yardımı ile (bu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sınıf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no’larını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ve sınıf ortalama notlarını saklamaktadır.) sorulan sorunun cevabı elde edilebilir.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sinifi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b="1" u="sng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Örnek: 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Her sınıfın yaş ortalamasından yaşı daha büyük olanları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listleyen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program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yasort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yasort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FF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AVG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yasi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</a:t>
            </a:r>
            <a:endParaRPr lang="tr-TR" sz="2400" dirty="0" smtClean="0">
              <a:solidFill>
                <a:srgbClr val="0000F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yasort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sinifi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yasi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yasort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tr-TR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53294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b="1" u="sng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Örnek: 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Öğrenciler arasından en çalışkan olanın yaşını ve genel ortalamasını veren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sql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sorgusunu bulunuz? (okul projesinden)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encalis1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yas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y_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FF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DATEDIFF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yy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d_tarihi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err="1" smtClean="0">
                <a:solidFill>
                  <a:srgbClr val="FF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()),</a:t>
            </a:r>
            <a:r>
              <a:rPr lang="tr-TR" sz="2400" dirty="0" err="1" smtClean="0">
                <a:solidFill>
                  <a:srgbClr val="FF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Avg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vize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0.4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0.6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notlar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notlar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d_tarihi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yas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y_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encalis1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y_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=(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FF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y_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encalis1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endParaRPr lang="tr-TR" sz="2400" dirty="0"/>
          </a:p>
        </p:txBody>
      </p:sp>
      <p:pic>
        <p:nvPicPr>
          <p:cNvPr id="25601" name="Picture 1" descr="Ekran Alıntıs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221087"/>
            <a:ext cx="2808312" cy="5760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tr-TR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tr-TR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.2.4.Veri </a:t>
            </a:r>
            <a:r>
              <a:rPr lang="tr-TR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Bütünlüğ</a:t>
            </a:r>
            <a:r>
              <a:rPr lang="tr-TR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85192" y="1268760"/>
            <a:ext cx="8363272" cy="5089198"/>
          </a:xfrm>
        </p:spPr>
        <p:txBody>
          <a:bodyPr>
            <a:normAutofit/>
          </a:bodyPr>
          <a:lstStyle/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oluşturulurken “</a:t>
            </a:r>
            <a:r>
              <a:rPr lang="tr-TR" sz="2400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CHECK”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sözcüğünün kullanılması ile o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view’deki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veri bütünlüğünde güvenlik sağlanmış ve bütünlük korunmuş olur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10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b="1" u="sng" dirty="0" smtClean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Örnek:</a:t>
            </a:r>
            <a:r>
              <a:rPr lang="tr-TR" sz="2400" b="1" dirty="0" smtClean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notlar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49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WITH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CHECK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OPTION</a:t>
            </a: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10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tr-TR" sz="10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Bu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içerisinde notu 49’dan büyük olan öğrenciler bulunduğundan INSERT INTO ile notu 50’den küçük, bir öğrenci kaydedilmek istendiğinde hata mesajı verilerek kayıt engellenecektir.    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endParaRPr lang="tr-TR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smtClean="0"/>
              <a:t>8.3.VIEW ÜZERİNDE </a:t>
            </a:r>
            <a:r>
              <a:rPr lang="x-none" smtClean="0"/>
              <a:t>DEĞİŞİKLİK </a:t>
            </a:r>
            <a:r>
              <a:rPr lang="x-none" smtClean="0"/>
              <a:t>YAPMA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57758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latin typeface="Arial" pitchFamily="34" charset="0"/>
                <a:cs typeface="Arial" pitchFamily="34" charset="0"/>
              </a:rPr>
              <a:t>View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üzerindeki değişiklikler tablo üzerindeki değişikliklere benzemektedir. Ancak bazı şartları vardır.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Birden fazla tablo ilişkilendirilmeden oluşturulmuş olmalı(ilişkilendirme olmamalı)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İçerisinde MAX, MIN, SUM gibi fonksiyonlar olmamalı.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DISTINC, GROUP BY,  HAVING gibi sözcükler bulunmamalı.</a:t>
            </a:r>
          </a:p>
          <a:p>
            <a:endParaRPr lang="tr-TR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r-TR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tr-TR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.3.1 </a:t>
            </a:r>
            <a:r>
              <a:rPr lang="tr-TR" dirty="0" err="1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View</a:t>
            </a:r>
            <a:r>
              <a:rPr lang="tr-TR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İçine Satır Ekleme(Kayıt</a:t>
            </a:r>
            <a:r>
              <a:rPr lang="tr-TR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73174"/>
          </a:xfrm>
        </p:spPr>
        <p:txBody>
          <a:bodyPr>
            <a:normAutofit/>
          </a:bodyPr>
          <a:lstStyle/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Daha 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önceden oluşturulmuş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ogrenci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adlı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ad,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soyad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ve not alanlarını içermiş olsun. Bu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güncellenebilir nitelikte ise, aşağıdaki INSERT komutu ile aynen tablolarda olduğu gibi kendisine bir satır eklemek mümkündür.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b="1" u="sng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Örnek:</a:t>
            </a:r>
            <a:r>
              <a:rPr lang="tr-TR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INTO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VALUES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tr-TR" sz="24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'burcu'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lang="tr-TR" sz="2400" dirty="0" err="1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aktürk</a:t>
            </a:r>
            <a:r>
              <a:rPr lang="tr-TR" sz="24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70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sorgusunun işlevini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yazinlz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Ogrenci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viewine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kayıt girer.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endParaRPr lang="tr-TR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tr-TR" sz="4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tr-TR" sz="4000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.3.2.</a:t>
            </a:r>
            <a:r>
              <a:rPr lang="tr-TR" sz="4000" dirty="0" err="1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View</a:t>
            </a:r>
            <a:r>
              <a:rPr lang="tr-TR" sz="4000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İçinden Satır </a:t>
            </a:r>
            <a:r>
              <a:rPr lang="tr-TR" sz="4000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Silme</a:t>
            </a: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757758"/>
          </a:xfrm>
        </p:spPr>
        <p:txBody>
          <a:bodyPr/>
          <a:lstStyle/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Güncellenebilir bir </a:t>
            </a:r>
            <a:r>
              <a:rPr lang="tr-TR" sz="2800" dirty="0" err="1" smtClean="0">
                <a:latin typeface="Arial" pitchFamily="34" charset="0"/>
                <a:cs typeface="Arial" pitchFamily="34" charset="0"/>
              </a:rPr>
              <a:t>view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 içinde satır silme işlemi, tablolarda satır silme işlemi ile aynı şekilde gerçekleştirilir. </a:t>
            </a:r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Örnek:</a:t>
            </a:r>
            <a:r>
              <a:rPr lang="tr-TR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</a:t>
            </a:r>
            <a:r>
              <a:rPr lang="tr-TR" sz="28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DELETE</a:t>
            </a:r>
            <a:r>
              <a:rPr lang="tr-TR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8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notlar </a:t>
            </a:r>
            <a:r>
              <a:rPr lang="tr-TR" sz="28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8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not&lt;</a:t>
            </a:r>
            <a:r>
              <a:rPr lang="tr-TR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45</a:t>
            </a:r>
            <a:r>
              <a:rPr lang="tr-TR" sz="28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tr-TR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sorgusunun işlevini yazınız.</a:t>
            </a:r>
            <a:endParaRPr lang="tr-TR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Notlar içinden, notu 45’den az olan kişileri silmektir.</a:t>
            </a:r>
            <a:endParaRPr lang="tr-TR" sz="2800" dirty="0" smtClean="0">
              <a:latin typeface="Arial" pitchFamily="34" charset="0"/>
              <a:cs typeface="Arial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512" y="634678"/>
            <a:ext cx="8784976" cy="994122"/>
          </a:xfrm>
        </p:spPr>
        <p:txBody>
          <a:bodyPr>
            <a:noAutofit/>
          </a:bodyPr>
          <a:lstStyle/>
          <a:p>
            <a:pPr lvl="0"/>
            <a:r>
              <a:rPr lang="tr-TR" altLang="en-US" sz="4000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8.3.3.</a:t>
            </a:r>
            <a:r>
              <a:rPr lang="tr-TR" altLang="en-US" sz="4000" dirty="0" err="1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View</a:t>
            </a:r>
            <a:r>
              <a:rPr lang="tr-TR" altLang="en-US" sz="4000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Satırları İçerisinde Güncelleme İşlemi:</a:t>
            </a:r>
            <a:r>
              <a:rPr lang="tr-TR" sz="40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tr-TR" sz="40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174"/>
          </a:xfrm>
        </p:spPr>
        <p:txBody>
          <a:bodyPr>
            <a:normAutofit/>
          </a:bodyPr>
          <a:lstStyle/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Güncellenebilir </a:t>
            </a:r>
            <a:r>
              <a:rPr lang="tr-TR" sz="28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view’lerde</a:t>
            </a:r>
            <a:r>
              <a:rPr lang="tr-TR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güncelleme işlemi tablolardakinin </a:t>
            </a:r>
            <a:r>
              <a:rPr lang="tr-TR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aynısıdır</a:t>
            </a:r>
            <a:r>
              <a:rPr lang="tr-TR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lang="tr-TR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tr-TR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8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Örnek:</a:t>
            </a:r>
            <a:r>
              <a:rPr lang="tr-TR" sz="28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</a:t>
            </a:r>
            <a:r>
              <a:rPr lang="tr-TR" sz="28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</a:t>
            </a:r>
            <a:r>
              <a:rPr lang="tr-TR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SIN_OR_VIEW </a:t>
            </a:r>
            <a:r>
              <a:rPr lang="tr-TR" sz="28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lang="tr-TR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8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not=</a:t>
            </a:r>
            <a:r>
              <a:rPr lang="tr-TR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80 </a:t>
            </a:r>
            <a:r>
              <a:rPr lang="tr-TR" sz="28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sin_no</a:t>
            </a:r>
            <a:r>
              <a:rPr lang="tr-TR" sz="28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tr-TR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42</a:t>
            </a:r>
            <a:r>
              <a:rPr lang="tr-TR" sz="28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tr-TR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sorgusunun işlevini </a:t>
            </a:r>
            <a:r>
              <a:rPr lang="tr-TR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yazınız</a:t>
            </a:r>
            <a:r>
              <a:rPr lang="tr-TR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lang="tr-TR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SIN_OR_VIEW adlı </a:t>
            </a:r>
            <a:r>
              <a:rPr lang="tr-TR" sz="28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view’de</a:t>
            </a:r>
            <a:r>
              <a:rPr lang="tr-TR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sınıf numarası 42 olan örgencinin notunu 80 olarak değiştirmektir.</a:t>
            </a:r>
            <a:endParaRPr lang="tr-TR" sz="2800" dirty="0" smtClean="0">
              <a:latin typeface="Arial" pitchFamily="34" charset="0"/>
              <a:cs typeface="Arial" pitchFamily="34" charset="0"/>
            </a:endParaRPr>
          </a:p>
          <a:p>
            <a:endParaRPr lang="tr-TR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x-none" sz="4000" smtClean="0"/>
              <a:t>8.3.4.Bir </a:t>
            </a:r>
            <a:r>
              <a:rPr lang="x-none" sz="4000" smtClean="0"/>
              <a:t>View’i </a:t>
            </a:r>
            <a:r>
              <a:rPr lang="x-none" sz="4000" smtClean="0"/>
              <a:t>Silmek</a:t>
            </a: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45182"/>
          </a:xfrm>
        </p:spPr>
        <p:txBody>
          <a:bodyPr>
            <a:normAutofit/>
          </a:bodyPr>
          <a:lstStyle/>
          <a:p>
            <a:r>
              <a:rPr lang="tr-TR" dirty="0" smtClean="0"/>
              <a:t>Tabloların </a:t>
            </a:r>
            <a:r>
              <a:rPr lang="tr-TR" dirty="0" smtClean="0"/>
              <a:t>silinmesine benzer şekilde, sistemde oluşturulabilen bir </a:t>
            </a:r>
            <a:r>
              <a:rPr lang="tr-TR" dirty="0" err="1" smtClean="0"/>
              <a:t>view</a:t>
            </a:r>
            <a:r>
              <a:rPr lang="tr-TR" dirty="0" smtClean="0"/>
              <a:t>, </a:t>
            </a:r>
            <a:r>
              <a:rPr lang="tr-TR" u="sng" dirty="0" smtClean="0"/>
              <a:t>DROP VIEW</a:t>
            </a:r>
            <a:r>
              <a:rPr lang="tr-TR" dirty="0" smtClean="0"/>
              <a:t> komutu ile silinebilir.</a:t>
            </a:r>
          </a:p>
          <a:p>
            <a:r>
              <a:rPr lang="tr-TR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</a:t>
            </a:r>
            <a:r>
              <a:rPr lang="tr-TR" dirty="0" smtClean="0"/>
              <a:t>	 </a:t>
            </a:r>
            <a:r>
              <a:rPr lang="tr-TR" sz="2800" b="1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DROP VIEW </a:t>
            </a:r>
            <a:r>
              <a:rPr lang="tr-TR" sz="28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SIN_OR_VIEW</a:t>
            </a:r>
            <a:r>
              <a:rPr lang="tr-TR" sz="28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endParaRPr lang="tr-TR" sz="900" b="1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tr-TR" dirty="0" smtClean="0"/>
              <a:t>Bir </a:t>
            </a:r>
            <a:r>
              <a:rPr lang="tr-TR" dirty="0" err="1" smtClean="0"/>
              <a:t>view’in</a:t>
            </a:r>
            <a:r>
              <a:rPr lang="tr-TR" dirty="0" smtClean="0"/>
              <a:t> silinmesi ile o </a:t>
            </a:r>
            <a:r>
              <a:rPr lang="tr-TR" dirty="0" err="1" smtClean="0"/>
              <a:t>view’e</a:t>
            </a:r>
            <a:r>
              <a:rPr lang="tr-TR" dirty="0" smtClean="0"/>
              <a:t> bağlı olarak oluşturulmuş diğer bütün </a:t>
            </a:r>
            <a:r>
              <a:rPr lang="tr-TR" dirty="0" err="1" smtClean="0"/>
              <a:t>view’ler</a:t>
            </a:r>
            <a:r>
              <a:rPr lang="tr-TR" dirty="0" smtClean="0"/>
              <a:t> ve bu </a:t>
            </a:r>
            <a:r>
              <a:rPr lang="tr-TR" dirty="0" err="1" smtClean="0"/>
              <a:t>view</a:t>
            </a:r>
            <a:r>
              <a:rPr lang="tr-TR" dirty="0" smtClean="0"/>
              <a:t> ile ilişkili önceliklerin de tümü silinmiş olacaktır.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8.1 VIEW NEDİR?</a:t>
            </a:r>
            <a:endParaRPr lang="tr-TR" i="1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57758"/>
          </a:xfrm>
        </p:spPr>
        <p:txBody>
          <a:bodyPr>
            <a:normAutofit/>
          </a:bodyPr>
          <a:lstStyle/>
          <a:p>
            <a:r>
              <a:rPr lang="tr-TR" sz="2800" dirty="0" smtClean="0">
                <a:latin typeface="Arial" pitchFamily="34" charset="0"/>
                <a:cs typeface="Arial" pitchFamily="34" charset="0"/>
              </a:rPr>
              <a:t>Bazen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, tabloları olduklarından farklı gösterecek filtrelere ihtiyaç duyulur. Bu türden işlevler için VIEW kullanılır. </a:t>
            </a:r>
            <a:r>
              <a:rPr lang="tr-TR" sz="2800" dirty="0" err="1" smtClean="0">
                <a:latin typeface="Arial" pitchFamily="34" charset="0"/>
                <a:cs typeface="Arial" pitchFamily="34" charset="0"/>
              </a:rPr>
              <a:t>View’ler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, saklanmış sorgulardan ibarettirler. Veri tabanı içerisindeki farklı kullanıcıların veri tabanına nasıl baktıklarını ya da bakış açılarını anlatır. </a:t>
            </a:r>
            <a:r>
              <a:rPr lang="tr-TR" sz="2800" dirty="0" err="1" smtClean="0">
                <a:latin typeface="Arial" pitchFamily="34" charset="0"/>
                <a:cs typeface="Arial" pitchFamily="34" charset="0"/>
              </a:rPr>
              <a:t>View’ler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 bir tablo gibi kullanılıyor olmalarına rağmen aslında böyle bir tablo veritabanında bulunmaz ve sadece görüntüsü bulunur. </a:t>
            </a:r>
            <a:r>
              <a:rPr lang="tr-TR" sz="2800" dirty="0" err="1" smtClean="0">
                <a:latin typeface="Arial" pitchFamily="34" charset="0"/>
                <a:cs typeface="Arial" pitchFamily="34" charset="0"/>
              </a:rPr>
              <a:t>View’ler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 çok faydalı veritabanı 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elemanıdır</a:t>
            </a:r>
            <a:endParaRPr lang="tr-TR" sz="2800" dirty="0" smtClean="0">
              <a:latin typeface="Arial" pitchFamily="34" charset="0"/>
              <a:cs typeface="Arial" pitchFamily="34" charset="0"/>
            </a:endParaRPr>
          </a:p>
          <a:p>
            <a:endParaRPr lang="tr-TR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21246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View’ler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şu görevler için kullanılır: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Kullanıcıların bazı kritik tabloların sadece belli sütunlarını veya satırlarını görmesi istenildiğinde,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Kullanıcıların, çeşitli birim dönüşümlerinden geçmiş değeler görmeleri gerektiğinde,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Hâlihazırdaki tablolarda var olan verilerin başka bir tablo formatında sunulması gerektiğinde,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Çok karmaşık sorguları basitleştirmek için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5809278"/>
          </a:xfrm>
        </p:spPr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Örnek olarak; 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bir kullanıcı örgenci tablosunda sadece 1.sınıf öğrencileri ile ilgilenecekse bu kullanıcıya sadece 1.sınıf öğrencilerini içeren bir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tablosu oluşturabilir.</a:t>
            </a:r>
          </a:p>
          <a:p>
            <a:r>
              <a:rPr lang="tr-TR" sz="2400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NOT: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Ms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Access’te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oluşturulamaz. SQL Server,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SyBase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Oracle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gibi orta ve büyük ölçekli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VTYS’lerde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oluşturulabilir.</a:t>
            </a:r>
          </a:p>
          <a:p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Persolene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ait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sicilno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, ad ve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soyad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bilgisi Personel tablosunda, maaş bilgisi ise maslar tablosunda bulunmaktadır. Personele ait maaşlar listelenmek istenildiğinde; her seferinde sorgu yazılması gerekmektedir. Bunun yerine bir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yaratılarak bu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listelenirse her seferinde sorgu yazmaya gerek kalmaz. Bu </a:t>
            </a:r>
            <a:r>
              <a:rPr lang="tr-TR" sz="2400" dirty="0" err="1" smtClean="0">
                <a:latin typeface="Arial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daha sonra form veya rapor alımında da kullanılabilir ve burada olduğu gibi büyük kolaylık sağlar.</a:t>
            </a:r>
          </a:p>
          <a:p>
            <a:endParaRPr lang="tr-T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69318"/>
          </a:xfrm>
        </p:spPr>
        <p:txBody>
          <a:bodyPr>
            <a:normAutofit/>
          </a:bodyPr>
          <a:lstStyle/>
          <a:p>
            <a:pPr marL="0" indent="449263" fontAlgn="base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5113" algn="l"/>
                <a:tab pos="449263" algn="l"/>
              </a:tabLst>
            </a:pPr>
            <a:r>
              <a:rPr lang="tr-TR" sz="2400" b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Örnek: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CREATE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VIEW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personel_</a:t>
            </a:r>
            <a:r>
              <a:rPr lang="tr-TR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maas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tr-TR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sicilno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tr-TR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soyadi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tr-TR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maas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personel a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maslar b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WHERE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tr-TR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sicilno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tr-T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lang="tr-TR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sicilno</a:t>
            </a:r>
            <a:endParaRPr lang="tr-TR" sz="2400" b="1" i="1" dirty="0" smtClean="0"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5113" algn="l"/>
                <a:tab pos="449263" algn="l"/>
              </a:tabLst>
            </a:pPr>
            <a:r>
              <a:rPr lang="tr-TR" sz="2400" b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Örnek</a:t>
            </a:r>
            <a:r>
              <a:rPr lang="tr-TR" sz="2400" b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lang="tr-TR" sz="2400" b="1" i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tr-TR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Öğrencilerin  adını, soyadını ve memleketini veren bir </a:t>
            </a:r>
            <a:r>
              <a:rPr lang="tr-TR" sz="2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vie</a:t>
            </a:r>
            <a:r>
              <a:rPr lang="tr-TR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oluşturun.(okul projesinden)</a:t>
            </a:r>
            <a:endParaRPr lang="tr-TR" sz="2400" b="1" i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265113" algn="l"/>
                <a:tab pos="449263" algn="l"/>
              </a:tabLst>
            </a:pP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mem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adi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soyadi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m_adi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memleket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memleket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tr_kod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265113" algn="l"/>
                <a:tab pos="449263" algn="l"/>
              </a:tabLst>
            </a:pP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265113" algn="l"/>
                <a:tab pos="449263" algn="l"/>
              </a:tabLst>
            </a:pP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mem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m_adi </a:t>
            </a:r>
            <a:r>
              <a:rPr lang="tr-TR" sz="2400" dirty="0" err="1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like</a:t>
            </a:r>
            <a:r>
              <a:rPr lang="tr-TR" sz="24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'%a%'</a:t>
            </a:r>
            <a:endParaRPr lang="tr-TR" sz="2400" dirty="0" smtClean="0">
              <a:latin typeface="Courier New" pitchFamily="49" charset="0"/>
              <a:cs typeface="Courier New" pitchFamily="49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265113" algn="l"/>
                <a:tab pos="449263" algn="l"/>
              </a:tabLst>
            </a:pP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endParaRPr lang="tr-TR" sz="2400" dirty="0"/>
          </a:p>
        </p:txBody>
      </p:sp>
      <p:pic>
        <p:nvPicPr>
          <p:cNvPr id="1025" name="Picture 1" descr="Ekran Alıntıs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573016"/>
            <a:ext cx="3456384" cy="360040"/>
          </a:xfrm>
          <a:prstGeom prst="rect">
            <a:avLst/>
          </a:prstGeom>
          <a:noFill/>
        </p:spPr>
      </p:pic>
      <p:pic>
        <p:nvPicPr>
          <p:cNvPr id="1027" name="Picture 3" descr="Ekran Alıntısı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581128"/>
            <a:ext cx="3672408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tr-TR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tr-TR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.2 VIEW’İN </a:t>
            </a:r>
            <a:r>
              <a:rPr lang="tr-TR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FAYDALARI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89198"/>
          </a:xfrm>
        </p:spPr>
        <p:txBody>
          <a:bodyPr>
            <a:normAutofit/>
          </a:bodyPr>
          <a:lstStyle/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b="1" dirty="0" smtClean="0" bmk="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8.2.1 </a:t>
            </a:r>
            <a:r>
              <a:rPr lang="tr-TR" b="1" dirty="0" smtClean="0" bmk="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Veri Güvenliği</a:t>
            </a:r>
            <a:r>
              <a:rPr lang="tr-T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tr-TR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Veritabanı içindeki bazı alanların sütunların herkes tarafından görünmesi istenmeyebilir. Bu durumda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kullanılmalıdır. Örneğin öğrencilerin bulunduğu bir tabloda notların öğrenciler tarafından görünmesi istenmiyorsa bu durumda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oluşturulabilir. Bunun için: </a:t>
            </a:r>
            <a:r>
              <a:rPr lang="tr-TR" sz="2400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CREATE 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komutu kullanılır.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Kullanılışı: 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CREATE VİEW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_adi;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b="1" u="sng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Örnek:</a:t>
            </a:r>
            <a:r>
              <a:rPr lang="tr-TR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adi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soyadi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sinifi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endParaRPr lang="tr-TR" sz="2400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252682" y="-6049"/>
            <a:ext cx="638636" cy="46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92500" lnSpcReduction="20000"/>
          </a:bodyPr>
          <a:lstStyle/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900" dirty="0" smtClean="0"/>
          </a:p>
          <a:p>
            <a:endParaRPr lang="tr-TR" sz="900" dirty="0" smtClean="0"/>
          </a:p>
          <a:p>
            <a:endParaRPr lang="tr-TR" sz="900" dirty="0" smtClean="0"/>
          </a:p>
          <a:p>
            <a:endParaRPr lang="tr-TR" sz="1000" dirty="0" smtClean="0"/>
          </a:p>
          <a:p>
            <a:endParaRPr lang="tr-TR" sz="1000" dirty="0" smtClean="0"/>
          </a:p>
          <a:p>
            <a:pPr marL="0" lvl="0" indent="449263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2400" dirty="0" smtClean="0"/>
          </a:p>
          <a:p>
            <a:pPr marL="0" lvl="0" indent="449263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Bu </a:t>
            </a:r>
            <a:r>
              <a:rPr lang="tr-TR" sz="26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tüm öğrencilere açıldığı zaman bu kullanıcılar no, adi, </a:t>
            </a:r>
            <a:r>
              <a:rPr lang="tr-TR" sz="26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soyadi</a:t>
            </a:r>
            <a:r>
              <a:rPr lang="tr-TR" sz="2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tr-TR" sz="26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sinifi</a:t>
            </a:r>
            <a:r>
              <a:rPr lang="tr-TR" sz="2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bilgilerine ulaşabilir. Bu </a:t>
            </a:r>
            <a:r>
              <a:rPr lang="tr-TR" sz="26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öğrenciler tarafından bir tablo gibi sorgulanarak kullanılabilir. </a:t>
            </a:r>
            <a:endParaRPr lang="tr-TR" sz="26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600" b="1" u="sng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Örnek:</a:t>
            </a:r>
            <a:r>
              <a:rPr lang="tr-TR" sz="2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lang="tr-TR" sz="2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Oluşturduğumuz </a:t>
            </a:r>
            <a:r>
              <a:rPr lang="tr-TR" sz="26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viewi</a:t>
            </a:r>
            <a:r>
              <a:rPr lang="tr-TR" sz="2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görüntüleyin.</a:t>
            </a:r>
            <a:endParaRPr lang="tr-TR" sz="26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6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6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6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lang="tr-TR" sz="26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6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6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6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6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tr-TR" sz="26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6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tr-TR" sz="2600" dirty="0" smtClean="0"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24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tr-TR" sz="26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üzerinde işlemler yapılabilir. </a:t>
            </a:r>
            <a:r>
              <a:rPr lang="tr-TR" sz="26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View’de</a:t>
            </a:r>
            <a:r>
              <a:rPr lang="tr-TR" sz="2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oluşturulan alan adları tablodaki alanlarla(adlarla) aynı olmak zorunda değildir.</a:t>
            </a:r>
            <a:endParaRPr lang="tr-TR" sz="2600" dirty="0" smtClean="0">
              <a:latin typeface="Arial" pitchFamily="34" charset="0"/>
              <a:cs typeface="Arial" pitchFamily="34" charset="0"/>
            </a:endParaRPr>
          </a:p>
          <a:p>
            <a:endParaRPr lang="tr-TR" sz="2400" dirty="0" smtClean="0"/>
          </a:p>
          <a:p>
            <a:endParaRPr lang="tr-TR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32557"/>
            <a:ext cx="5328592" cy="2592387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5" name="4 Dikdörtgen"/>
          <p:cNvSpPr/>
          <p:nvPr/>
        </p:nvSpPr>
        <p:spPr>
          <a:xfrm>
            <a:off x="2339752" y="2987660"/>
            <a:ext cx="373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Şekil 8.1:</a:t>
            </a:r>
            <a:r>
              <a:rPr lang="tr-TR" dirty="0"/>
              <a:t> Bir Örnekle </a:t>
            </a:r>
            <a:r>
              <a:rPr lang="tr-TR" dirty="0" err="1"/>
              <a:t>View</a:t>
            </a:r>
            <a:r>
              <a:rPr lang="tr-TR" dirty="0"/>
              <a:t> Görünümü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07504" y="260648"/>
            <a:ext cx="8892480" cy="6097310"/>
          </a:xfrm>
        </p:spPr>
        <p:txBody>
          <a:bodyPr>
            <a:noAutofit/>
          </a:bodyPr>
          <a:lstStyle/>
          <a:p>
            <a:pPr marL="0" lvl="0" indent="449263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2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Örnek:  </a:t>
            </a:r>
            <a:r>
              <a:rPr lang="tr-TR" sz="2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ogr</a:t>
            </a:r>
            <a:r>
              <a:rPr lang="tr-TR" sz="2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_</a:t>
            </a:r>
            <a:r>
              <a:rPr lang="tr-TR" sz="22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200" dirty="0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2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lang="tr-TR" sz="2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numara</a:t>
            </a:r>
            <a:r>
              <a:rPr lang="tr-TR" sz="22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  <a:r>
              <a:rPr lang="tr-TR" sz="2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isim</a:t>
            </a:r>
            <a:r>
              <a:rPr lang="tr-TR" sz="22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  <a:r>
              <a:rPr lang="tr-TR" sz="2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2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soyisim</a:t>
            </a:r>
            <a:r>
              <a:rPr lang="tr-TR" sz="22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  <a:r>
              <a:rPr lang="tr-TR" sz="2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2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sinif</a:t>
            </a:r>
            <a:r>
              <a:rPr lang="tr-TR" sz="2200" dirty="0" smtClean="0">
                <a:solidFill>
                  <a:srgbClr val="80808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tr-TR" sz="2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tr-TR" sz="2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lang="tr-TR" sz="2200" dirty="0" err="1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</a:t>
            </a:r>
            <a:r>
              <a:rPr lang="tr-TR" sz="2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yapilmis</a:t>
            </a:r>
            <a:r>
              <a:rPr lang="tr-TR" sz="2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tablo'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adi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soyadi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sinifi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endParaRPr lang="tr-TR" sz="220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449263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8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2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Örnek:  </a:t>
            </a:r>
            <a:r>
              <a:rPr lang="tr-TR" sz="2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numara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isim </a:t>
            </a:r>
            <a:r>
              <a:rPr lang="tr-TR" sz="2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lang="tr-TR" sz="22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endParaRPr lang="tr-TR" sz="220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10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2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Örnek</a:t>
            </a:r>
            <a:r>
              <a:rPr lang="tr-TR" sz="22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 </a:t>
            </a:r>
            <a:r>
              <a:rPr lang="tr-TR" sz="2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En başarılı öğrencinin il kodunu, il adını ve genel ortalamasını veren sorguyu yapınız?(okul projesinden)</a:t>
            </a:r>
            <a:endParaRPr lang="tr-TR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bas_il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il_kod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il_adi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genel_</a:t>
            </a:r>
            <a:r>
              <a:rPr lang="tr-TR" sz="22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memleket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m_adi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solidFill>
                  <a:srgbClr val="FF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AVG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vize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0.4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0.6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memleket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notlar </a:t>
            </a: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ogrenci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tr-TR" sz="2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notlar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tr-TR" sz="2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tr_kod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memleket </a:t>
            </a: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group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memleket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m_adi</a:t>
            </a:r>
            <a:endParaRPr lang="tr-TR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lang="tr-TR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il_kod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il_adi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genel_</a:t>
            </a:r>
            <a:r>
              <a:rPr lang="tr-TR" sz="22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memleket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bas_il </a:t>
            </a: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tr_kod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il_kod </a:t>
            </a:r>
            <a:r>
              <a:rPr lang="tr-TR" sz="2200" dirty="0" err="1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genel_</a:t>
            </a:r>
            <a:r>
              <a:rPr lang="tr-TR" sz="22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=(</a:t>
            </a: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smtClean="0">
                <a:solidFill>
                  <a:srgbClr val="FF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genel_</a:t>
            </a:r>
            <a:r>
              <a:rPr lang="tr-TR" sz="22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ort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2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bas_il</a:t>
            </a:r>
            <a:r>
              <a:rPr lang="tr-TR" sz="22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tr-TR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sz="2200" dirty="0" smtClean="0">
              <a:latin typeface="Arial" pitchFamily="34" charset="0"/>
              <a:cs typeface="Arial" pitchFamily="34" charset="0"/>
            </a:endParaRPr>
          </a:p>
          <a:p>
            <a:endParaRPr lang="tr-TR" sz="2200" dirty="0"/>
          </a:p>
        </p:txBody>
      </p:sp>
      <p:pic>
        <p:nvPicPr>
          <p:cNvPr id="20481" name="Picture 1" descr="Ekran Alıntıs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45224"/>
            <a:ext cx="3345372" cy="720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35280" cy="922114"/>
          </a:xfrm>
        </p:spPr>
        <p:txBody>
          <a:bodyPr>
            <a:normAutofit fontScale="90000"/>
          </a:bodyPr>
          <a:lstStyle/>
          <a:p>
            <a:pPr lvl="0"/>
            <a:r>
              <a:rPr lang="tr-TR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tr-TR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.2.2.Sorgulamaların Basitleştirilmesi</a:t>
            </a:r>
            <a:r>
              <a:rPr lang="tr-TR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tr-TR" sz="54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tr-TR" sz="54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08520" y="836712"/>
            <a:ext cx="9144000" cy="5521246"/>
          </a:xfrm>
        </p:spPr>
        <p:txBody>
          <a:bodyPr>
            <a:noAutofit/>
          </a:bodyPr>
          <a:lstStyle/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Karmaşık 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sorgulamalar,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özelliği kullanılarak daha basit hale getirilebilir. Örneğin karışık bir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select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sorgusu içerisinde başka bir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select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komutu kullanılıyorsa, bunun yerine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oluşturularak sorgulama basitleştirilebilir.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Örnek: 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Satış bölümünde çalışan personelin herhangi birinden daha düşük maaş alan ve mühendislik bölümünde çalışan kişileri listeleyiniz.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personel </a:t>
            </a:r>
            <a:r>
              <a:rPr lang="tr-TR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brut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&lt;ANY(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brut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personel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bolum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tr-TR" sz="24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lang="tr-TR" sz="2400" dirty="0" err="1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satis</a:t>
            </a:r>
            <a:r>
              <a:rPr lang="tr-TR" sz="24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bolum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tr-TR" sz="24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'mühendis'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Şimdi bu sorunun cevabı olan tablo bir </a:t>
            </a:r>
            <a:r>
              <a:rPr lang="tr-TR" sz="24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view</a:t>
            </a:r>
            <a:r>
              <a:rPr lang="tr-TR" sz="24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olarak saklanırsa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VIEW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deneme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marL="0" lvl="0" indent="449263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personel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brut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ANY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brut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personel </a:t>
            </a:r>
            <a:r>
              <a:rPr lang="tr-TR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bolum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tr-TR" sz="24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lang="tr-TR" sz="2400" dirty="0" err="1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satis</a:t>
            </a:r>
            <a:r>
              <a:rPr lang="tr-TR" sz="24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AND</a:t>
            </a:r>
            <a:r>
              <a:rPr lang="tr-TR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bolum</a:t>
            </a:r>
            <a:r>
              <a:rPr lang="tr-TR" sz="24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tr-TR" sz="24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'mühendis'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endParaRPr lang="tr-TR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ntern">
  <a:themeElements>
    <a:clrScheme name="Lantern">
      <a:dk1>
        <a:sysClr val="windowText" lastClr="000000"/>
      </a:dk1>
      <a:lt1>
        <a:sysClr val="window" lastClr="FFFFFF"/>
      </a:lt1>
      <a:dk2>
        <a:srgbClr val="430000"/>
      </a:dk2>
      <a:lt2>
        <a:srgbClr val="FFE8E8"/>
      </a:lt2>
      <a:accent1>
        <a:srgbClr val="E91201"/>
      </a:accent1>
      <a:accent2>
        <a:srgbClr val="FF6262"/>
      </a:accent2>
      <a:accent3>
        <a:srgbClr val="FF8000"/>
      </a:accent3>
      <a:accent4>
        <a:srgbClr val="EEA451"/>
      </a:accent4>
      <a:accent5>
        <a:srgbClr val="EA44C9"/>
      </a:accent5>
      <a:accent6>
        <a:srgbClr val="D21578"/>
      </a:accent6>
      <a:hlink>
        <a:srgbClr val="00B5CE"/>
      </a:hlink>
      <a:folHlink>
        <a:srgbClr val="E17100"/>
      </a:folHlink>
    </a:clrScheme>
    <a:fontScheme name="Lantern">
      <a:majorFont>
        <a:latin typeface="Tw Cen MT"/>
        <a:ea typeface=""/>
        <a:cs typeface=""/>
        <a:font script="Cyrl" typeface="Tahoma"/>
        <a:font script="Grek" typeface="Tahoma"/>
        <a:font script="Jpan" typeface="HG丸ｺﾞｼｯｸM-PRO"/>
        <a:font script="Hang" typeface="HY엽서L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丸ｺﾞｼｯｸM-PRO"/>
        <a:font script="Hang" typeface="맑은 고딕"/>
        <a:font script="Hans" typeface="幼圆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nter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"/>
              </a:schemeClr>
            </a:gs>
            <a:gs pos="10000">
              <a:schemeClr val="phClr">
                <a:tint val="30000"/>
                <a:shade val="100000"/>
                <a:hueMod val="100000"/>
                <a:satMod val="100000"/>
              </a:schemeClr>
            </a:gs>
            <a:gs pos="3000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">
              <a:schemeClr val="phClr">
                <a:tint val="90000"/>
                <a:shade val="80000"/>
                <a:hueMod val="100000"/>
                <a:satMod val="100000"/>
              </a:schemeClr>
            </a:gs>
            <a:gs pos="3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2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chilly" dir="tl">
              <a:rot lat="0" lon="0" rev="2700000"/>
            </a:lightRig>
          </a:scene3d>
          <a:sp3d prstMaterial="matte">
            <a:bevelT/>
            <a:contourClr>
              <a:schemeClr val="bg2">
                <a:tint val="1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twoPt" dir="t">
              <a:rot lat="0" lon="0" rev="8100000"/>
            </a:lightRig>
          </a:scene3d>
          <a:sp3d prstMaterial="matte">
            <a:bevelT/>
            <a:bevelB w="0" h="0"/>
            <a:extrusionClr>
              <a:schemeClr val="bg1"/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  <a:lum val="90000"/>
              </a:schemeClr>
            </a:gs>
            <a:gs pos="5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Lantern</Template>
  <TotalTime>109</TotalTime>
  <Words>1028</Words>
  <PresentationFormat>Ekran Gösterisi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Lantern</vt:lpstr>
      <vt:lpstr>VIEW (BAKIŞ)  OLUŞTURMA </vt:lpstr>
      <vt:lpstr>8.1 VIEW NEDİR?</vt:lpstr>
      <vt:lpstr>Slayt 3</vt:lpstr>
      <vt:lpstr>Slayt 4</vt:lpstr>
      <vt:lpstr>Slayt 5</vt:lpstr>
      <vt:lpstr>8.2 VIEW’İN FAYDALARI</vt:lpstr>
      <vt:lpstr>Slayt 7</vt:lpstr>
      <vt:lpstr>Slayt 8</vt:lpstr>
      <vt:lpstr>8.2.2.Sorgulamaların Basitleştirilmesi  </vt:lpstr>
      <vt:lpstr>Slayt 10</vt:lpstr>
      <vt:lpstr>8.2.3.Sadece View’le Yapılan İşlemler </vt:lpstr>
      <vt:lpstr>Slayt 12</vt:lpstr>
      <vt:lpstr>Slayt 13</vt:lpstr>
      <vt:lpstr>8.2.4.Veri Bütünlüğü</vt:lpstr>
      <vt:lpstr>8.3.VIEW ÜZERİNDE DEĞİŞİKLİK YAPMA</vt:lpstr>
      <vt:lpstr>8.3.1 View İçine Satır Ekleme(Kayıt)</vt:lpstr>
      <vt:lpstr>8.3.2.View İçinden Satır Silme</vt:lpstr>
      <vt:lpstr>8.3.3.View Satırları İçerisinde Güncelleme İşlemi: </vt:lpstr>
      <vt:lpstr>8.3.4.Bir View’i Silmek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2012-05-21T23:38:06Z</dcterms:created>
  <dcterms:modified xsi:type="dcterms:W3CDTF">2012-05-22T01:27:30Z</dcterms:modified>
</cp:coreProperties>
</file>