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22.10.2013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İlişkisel Cebir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89140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3.Kartezyen Çarpım(Cross-Product)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ilişkiden elde edilebilecek tüm çiftlerin tek bir ilişki şeklinde gösterilmesidir.</a:t>
            </a:r>
          </a:p>
          <a:p>
            <a:r>
              <a:rPr lang="tr-TR" dirty="0" smtClean="0"/>
              <a:t>Örneğin öğrenci ve ders tablosundan elde edilebilecek tüm çiftlerin gösterilmesi.</a:t>
            </a:r>
          </a:p>
          <a:p>
            <a:r>
              <a:rPr lang="tr-TR" dirty="0" smtClean="0"/>
              <a:t>Sonuç kaynak olarak kullanılan ilişkilerin sütunlarının tamamını barındıracaktır.</a:t>
            </a:r>
          </a:p>
          <a:p>
            <a:r>
              <a:rPr lang="tr-TR" dirty="0" smtClean="0"/>
              <a:t>Kullanımı;   Tablo1</a:t>
            </a:r>
            <a:r>
              <a:rPr lang="tr-TR" sz="3600" b="1" dirty="0" smtClean="0"/>
              <a:t>X</a:t>
            </a:r>
            <a:r>
              <a:rPr lang="tr-TR" dirty="0" smtClean="0"/>
              <a:t> Tablo2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Örnek:</a:t>
            </a:r>
          </a:p>
          <a:p>
            <a:pPr marL="0" indent="0">
              <a:buNone/>
            </a:pPr>
            <a:r>
              <a:rPr lang="tr-TR" dirty="0" smtClean="0"/>
              <a:t>Öğrenci(</a:t>
            </a:r>
            <a:r>
              <a:rPr lang="tr-TR" dirty="0" err="1" smtClean="0"/>
              <a:t>Ogr_no,Ogr_adi,Bolum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Ders(</a:t>
            </a:r>
            <a:r>
              <a:rPr lang="tr-TR" dirty="0" err="1" smtClean="0"/>
              <a:t>Ders_id,Ders_adi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Öğrenci</a:t>
            </a:r>
            <a:r>
              <a:rPr lang="tr-TR" sz="3600" b="1" dirty="0" smtClean="0"/>
              <a:t> X </a:t>
            </a:r>
            <a:r>
              <a:rPr lang="tr-TR" dirty="0" smtClean="0"/>
              <a:t>Ders (</a:t>
            </a:r>
            <a:r>
              <a:rPr lang="tr-TR" dirty="0" err="1" smtClean="0"/>
              <a:t>Ogr_no,Ogr_adi,Bolum,Ders_id,Ders_adi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188640"/>
                <a:ext cx="9144000" cy="5937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Örnek:</a:t>
                </a:r>
              </a:p>
              <a:p>
                <a:pPr marL="0" indent="0">
                  <a:buNone/>
                </a:pPr>
                <a:r>
                  <a:rPr lang="tr-TR" dirty="0" smtClean="0"/>
                  <a:t>Ürün </a:t>
                </a:r>
                <a:r>
                  <a:rPr lang="tr-TR" dirty="0"/>
                  <a:t>(</a:t>
                </a:r>
                <a:r>
                  <a:rPr lang="tr-TR" u="sng" dirty="0" err="1" smtClean="0"/>
                  <a:t>urun_kod</a:t>
                </a:r>
                <a:r>
                  <a:rPr lang="tr-TR" dirty="0" err="1" smtClean="0"/>
                  <a:t>,urunAdi,marka,fiyat</a:t>
                </a:r>
                <a:r>
                  <a:rPr lang="tr-TR" dirty="0" smtClean="0"/>
                  <a:t>)</a:t>
                </a:r>
              </a:p>
              <a:p>
                <a:pPr marL="0" indent="0">
                  <a:buNone/>
                </a:pPr>
                <a:r>
                  <a:rPr lang="tr-TR" dirty="0" smtClean="0"/>
                  <a:t>Marka(</a:t>
                </a:r>
                <a:r>
                  <a:rPr lang="tr-TR" dirty="0" err="1" smtClean="0"/>
                  <a:t>marka,üretici,depo</a:t>
                </a:r>
                <a:r>
                  <a:rPr lang="tr-TR" dirty="0" smtClean="0"/>
                  <a:t>)</a:t>
                </a:r>
              </a:p>
              <a:p>
                <a:pPr marL="0" indent="0">
                  <a:buNone/>
                </a:pPr>
                <a:r>
                  <a:rPr lang="tr-TR" dirty="0" smtClean="0"/>
                  <a:t>Tabloları üzerinde;</a:t>
                </a:r>
              </a:p>
              <a:p>
                <a:pPr marL="0" indent="0">
                  <a:buNone/>
                </a:pPr>
                <a:r>
                  <a:rPr lang="tr-TR" dirty="0" smtClean="0"/>
                  <a:t>1)Ankara’da bulunan depodaki markaları ve ürünleri listeleyen ilişki;,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lang="tr-TR" dirty="0"/>
                            <m:t> 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/>
                            </a:rPr>
                            <m:t>𝑀𝑎𝑟𝑘𝑎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.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𝑑𝑒𝑝𝑜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="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𝐴𝑛𝑘𝑎𝑟𝑎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"</m:t>
                          </m:r>
                        </m:sub>
                      </m:sSub>
                      <m:d>
                        <m:dPr>
                          <m:ctrlPr>
                            <a:rPr lang="tr-TR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Ü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ü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tr-TR" b="1" i="1" dirty="0" smtClean="0">
                              <a:latin typeface="Cambria Math"/>
                            </a:rPr>
                            <m:t>𝑿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𝑀𝑎𝑟𝑘𝑎</m:t>
                          </m:r>
                        </m:e>
                      </m:d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  <a:p>
                <a:pPr marL="0" indent="0">
                  <a:buNone/>
                </a:pPr>
                <a:r>
                  <a:rPr lang="tr-TR" dirty="0" smtClean="0"/>
                  <a:t>2)İzmir’de bulunan depodaki markalar ve tüm ürünler için ürün adi ve üretici bilgilerini listeleyen ilişki;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𝑢𝑟𝑢𝑛𝐴𝑑𝑖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𝑀𝑎𝑟𝑘𝑎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.ü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𝑟𝑒𝑡𝑖𝑐𝑖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𝑀𝑎𝑟𝑘𝑎</m:t>
                          </m:r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𝑑𝑒𝑝𝑜</m:t>
                          </m:r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="İ</m:t>
                          </m:r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𝑧𝑚𝑖𝑟</m:t>
                          </m:r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"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(Ü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ü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𝑀𝑎𝑟𝑘𝑎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8640"/>
                <a:ext cx="9144000" cy="5937523"/>
              </a:xfrm>
              <a:blipFill rotWithShape="1">
                <a:blip r:embed="rId2" cstate="print"/>
                <a:stretch>
                  <a:fillRect l="-1067" t="-1848" r="-16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69664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4)Birleşim(</a:t>
            </a:r>
            <a:r>
              <a:rPr lang="tr-TR" dirty="0" err="1" smtClean="0"/>
              <a:t>Union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ilişkide de bulunan tüm satırları almak için kullanılır. </a:t>
            </a:r>
          </a:p>
          <a:p>
            <a:r>
              <a:rPr lang="tr-TR" dirty="0" smtClean="0"/>
              <a:t>Belirtilen iki ilişki de aynı sayıda sütuna sahip olmalıdır ve karşılıklı sütunlar aynı tipte olmalıdır.</a:t>
            </a:r>
          </a:p>
          <a:p>
            <a:r>
              <a:rPr lang="tr-TR" dirty="0" smtClean="0"/>
              <a:t>İki ilişkide de aynı satırlar varsa bunlardan sadece bir tanesi alınır.</a:t>
            </a:r>
          </a:p>
          <a:p>
            <a:r>
              <a:rPr lang="tr-TR" dirty="0" smtClean="0"/>
              <a:t>Tablo1 </a:t>
            </a:r>
            <a:r>
              <a:rPr lang="tr-TR" sz="3600" b="1" dirty="0" smtClean="0"/>
              <a:t>U</a:t>
            </a:r>
            <a:r>
              <a:rPr lang="tr-TR" dirty="0" smtClean="0"/>
              <a:t> Tablo2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tr-TR" b="1" dirty="0" smtClean="0"/>
              <a:t>Örnek:</a:t>
            </a:r>
          </a:p>
          <a:p>
            <a:endParaRPr lang="tr-TR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8852906"/>
              </p:ext>
            </p:extLst>
          </p:nvPr>
        </p:nvGraphicFramePr>
        <p:xfrm>
          <a:off x="827584" y="980728"/>
          <a:ext cx="2975991" cy="238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/>
                <a:gridCol w="991997"/>
                <a:gridCol w="991997"/>
              </a:tblGrid>
              <a:tr h="435992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Tablo 1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Sira_no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Adi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Soyadi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Demir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Büşra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Uçar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Fuat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Cebe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0789811"/>
              </p:ext>
            </p:extLst>
          </p:nvPr>
        </p:nvGraphicFramePr>
        <p:xfrm>
          <a:off x="4716016" y="980728"/>
          <a:ext cx="2975991" cy="194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/>
                <a:gridCol w="991997"/>
                <a:gridCol w="991997"/>
              </a:tblGrid>
              <a:tr h="435992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Tablo 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Sira_no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Adi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Soyadi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Murat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Barut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0969969"/>
              </p:ext>
            </p:extLst>
          </p:nvPr>
        </p:nvGraphicFramePr>
        <p:xfrm>
          <a:off x="2483768" y="3501008"/>
          <a:ext cx="4320480" cy="31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</a:tblGrid>
              <a:tr h="140568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 Tablo 1  U  Tablo2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Sira_no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Adi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Soyadi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Ahmet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Demir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Büşra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Uçar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Fuat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Cebe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Murat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Barut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Ayşe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252520" cy="5505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Örnek:</a:t>
                </a:r>
              </a:p>
              <a:p>
                <a:pPr marL="0" indent="0">
                  <a:buNone/>
                </a:pPr>
                <a:r>
                  <a:rPr lang="tr-TR" dirty="0" smtClean="0"/>
                  <a:t>Depo1(</a:t>
                </a:r>
                <a:r>
                  <a:rPr lang="tr-TR" dirty="0" err="1" smtClean="0"/>
                  <a:t>urunAdi,fiyatı</a:t>
                </a:r>
                <a:r>
                  <a:rPr lang="tr-TR" dirty="0" smtClean="0"/>
                  <a:t>)</a:t>
                </a:r>
              </a:p>
              <a:p>
                <a:pPr marL="0" indent="0">
                  <a:buNone/>
                </a:pPr>
                <a:r>
                  <a:rPr lang="tr-TR" dirty="0" smtClean="0"/>
                  <a:t>Depo2(</a:t>
                </a:r>
                <a:r>
                  <a:rPr lang="tr-TR" dirty="0" err="1" smtClean="0"/>
                  <a:t>urunAdi,fiyatı</a:t>
                </a:r>
                <a:r>
                  <a:rPr lang="tr-TR" dirty="0" smtClean="0"/>
                  <a:t>)</a:t>
                </a:r>
              </a:p>
              <a:p>
                <a:pPr marL="0" indent="0">
                  <a:buNone/>
                </a:pPr>
                <a:r>
                  <a:rPr lang="tr-TR" dirty="0" smtClean="0"/>
                  <a:t>Depo1 de fiyatı 400  ve üzeri olan ürünlerle Depo2 de bulunan ve fiyatı 500 ve üzeri olan ürünlerin adlarını listelemek için;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𝑢𝑟𝑢𝑛𝐴𝑑𝑖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𝑓𝑖𝑦𝑎𝑡𝚤</m:t>
                              </m:r>
                              <m:r>
                                <a:rPr lang="tr-TR" b="0" i="1" smtClean="0">
                                  <a:latin typeface="Cambria Math"/>
                                  <a:ea typeface="Cambria Math"/>
                                </a:rPr>
                                <m:t>≥400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𝐷𝑒𝑝𝑜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1)</m:t>
                          </m:r>
                        </m:e>
                      </m:d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𝑈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tr-TR" i="1">
                              <a:latin typeface="Cambria Math"/>
                            </a:rPr>
                            <m:t>𝑢𝑟𝑢𝑛𝐴𝑑𝑖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𝑓𝑖𝑦𝑎𝑡𝚤</m:t>
                              </m:r>
                              <m:r>
                                <a:rPr lang="tr-TR" i="1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tr-T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  <m:r>
                                <a:rPr lang="tr-TR" i="1">
                                  <a:latin typeface="Cambria Math"/>
                                  <a:ea typeface="Cambria Math"/>
                                </a:rPr>
                                <m:t>00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tr-TR" i="1">
                              <a:latin typeface="Cambria Math"/>
                            </a:rPr>
                            <m:t>𝐷𝑒𝑝𝑜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252520" cy="5505475"/>
              </a:xfrm>
              <a:blipFill rotWithShape="1">
                <a:blip r:embed="rId2" cstate="print"/>
                <a:stretch>
                  <a:fillRect l="-1186" t="-1661" r="-13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0607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5)Küme Farkı(Set-</a:t>
            </a:r>
            <a:r>
              <a:rPr lang="tr-TR" dirty="0" err="1" smtClean="0"/>
              <a:t>Difference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tr-TR" dirty="0" smtClean="0"/>
              <a:t>İki ilişkiden birisinde bulunup diğerinde bulunmayan  satırları bulmak için kullanılır.</a:t>
            </a:r>
          </a:p>
          <a:p>
            <a:r>
              <a:rPr lang="tr-TR" dirty="0" smtClean="0"/>
              <a:t>Belirtilen iki ilişkide aynı sayıda sütuna sahip olmalıdır ve karşılıklı sütunlar aynı tipte olmalıdır.</a:t>
            </a:r>
          </a:p>
          <a:p>
            <a:r>
              <a:rPr lang="tr-TR" dirty="0" smtClean="0"/>
              <a:t>Örneğin , iki farklı depoda tutulan ürünlerden birinci depoda bulunan ve ikinci depoda bulunmayan ürünleri bulmak için kullanılabilir.</a:t>
            </a:r>
          </a:p>
          <a:p>
            <a:r>
              <a:rPr lang="tr-TR" dirty="0" smtClean="0"/>
              <a:t>Kullanımı; Tablo1 </a:t>
            </a:r>
            <a:r>
              <a:rPr lang="tr-TR" b="1" dirty="0" smtClean="0"/>
              <a:t>–</a:t>
            </a:r>
            <a:r>
              <a:rPr lang="tr-TR" dirty="0" smtClean="0"/>
              <a:t> Tablo2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tr-TR" b="1" dirty="0" smtClean="0"/>
              <a:t>Örnek:</a:t>
            </a:r>
          </a:p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5547868"/>
              </p:ext>
            </p:extLst>
          </p:nvPr>
        </p:nvGraphicFramePr>
        <p:xfrm>
          <a:off x="611560" y="1086076"/>
          <a:ext cx="2520280" cy="227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409655">
                <a:tc grid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Depo 1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1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Ürün_Adi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Fiyatı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5">
                <a:tc>
                  <a:txBody>
                    <a:bodyPr/>
                    <a:lstStyle/>
                    <a:p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250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5"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68238830"/>
              </p:ext>
            </p:extLst>
          </p:nvPr>
        </p:nvGraphicFramePr>
        <p:xfrm>
          <a:off x="4716016" y="1098406"/>
          <a:ext cx="2808312" cy="183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/>
                <a:gridCol w="1404156"/>
              </a:tblGrid>
              <a:tr h="409654">
                <a:tc grid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Depo 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Ürün_Adi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4">
                <a:tc>
                  <a:txBody>
                    <a:bodyPr/>
                    <a:lstStyle/>
                    <a:p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250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4">
                <a:tc>
                  <a:txBody>
                    <a:bodyPr/>
                    <a:lstStyle/>
                    <a:p>
                      <a:r>
                        <a:rPr lang="tr-TR" dirty="0" smtClean="0"/>
                        <a:t>Ürün4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7173290"/>
              </p:ext>
            </p:extLst>
          </p:nvPr>
        </p:nvGraphicFramePr>
        <p:xfrm>
          <a:off x="2987824" y="3717032"/>
          <a:ext cx="2880320" cy="186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409655">
                <a:tc grid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Depo 1 – Depo 2 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1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Ürün_Adi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Fiyatı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5"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6)Kesişim( </a:t>
            </a:r>
            <a:r>
              <a:rPr lang="tr-TR" dirty="0" err="1" smtClean="0"/>
              <a:t>Intersection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İki ilişkiden her ikisinde de bulunan satırları almak için kullanılır.</a:t>
                </a:r>
              </a:p>
              <a:p>
                <a:r>
                  <a:rPr lang="tr-TR" dirty="0" smtClean="0"/>
                  <a:t>Belirtilen iki ilişki de aynı sayıda sütuna sahip olmalıdır ve karşılıklı sütunlar aynı tipte olmalıdır.</a:t>
                </a:r>
              </a:p>
              <a:p>
                <a:r>
                  <a:rPr lang="tr-TR" dirty="0" smtClean="0"/>
                  <a:t>Örneğin ,iki farklı depoda tutulan ürünlerden iki  depoda da tutulan ürünleri bulmak için kullanılır.</a:t>
                </a:r>
              </a:p>
              <a:p>
                <a:r>
                  <a:rPr lang="tr-TR" dirty="0" smtClean="0"/>
                  <a:t>Kullanımı;  Tablo1  </a:t>
                </a:r>
                <a14:m>
                  <m:oMath xmlns:m="http://schemas.openxmlformats.org/officeDocument/2006/math">
                    <m:r>
                      <a:rPr lang="tr-TR" b="1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tr-TR" dirty="0" smtClean="0"/>
                  <a:t>Tablo2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830" b="-2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856403"/>
              </p:ext>
            </p:extLst>
          </p:nvPr>
        </p:nvGraphicFramePr>
        <p:xfrm>
          <a:off x="755576" y="908719"/>
          <a:ext cx="2975991" cy="23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/>
                <a:gridCol w="991997"/>
                <a:gridCol w="991997"/>
              </a:tblGrid>
              <a:tr h="363984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Tablo 1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Sira_no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Adi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Soyadi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Demir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Büşra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Uçar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Aydın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Cebe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1147802"/>
              </p:ext>
            </p:extLst>
          </p:nvPr>
        </p:nvGraphicFramePr>
        <p:xfrm>
          <a:off x="4716016" y="980728"/>
          <a:ext cx="2975991" cy="238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/>
                <a:gridCol w="991997"/>
                <a:gridCol w="991997"/>
              </a:tblGrid>
              <a:tr h="435992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Tablo 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Sira_no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Adi</a:t>
                      </a: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Soyadi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Demir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 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Büşra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Uçar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992">
                <a:tc>
                  <a:txBody>
                    <a:bodyPr/>
                    <a:lstStyle/>
                    <a:p>
                      <a:r>
                        <a:rPr lang="tr-TR" dirty="0" smtClean="0"/>
                        <a:t>  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Aydın</a:t>
                      </a:r>
                      <a:r>
                        <a:rPr lang="tr-TR" baseline="0" dirty="0" smtClean="0"/>
                        <a:t>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Kara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6" name="Tablo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6989132"/>
                  </p:ext>
                </p:extLst>
              </p:nvPr>
            </p:nvGraphicFramePr>
            <p:xfrm>
              <a:off x="2483768" y="3501008"/>
              <a:ext cx="4320480" cy="1877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/>
                    <a:gridCol w="1440160"/>
                    <a:gridCol w="1440160"/>
                  </a:tblGrid>
                  <a:tr h="140568">
                    <a:tc gridSpan="3">
                      <a:txBody>
                        <a:bodyPr/>
                        <a:lstStyle/>
                        <a:p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                     Tablo 1  </a:t>
                          </a:r>
                          <a14:m>
                            <m:oMath xmlns:m="http://schemas.openxmlformats.org/officeDocument/2006/math">
                              <m:r>
                                <a:rPr lang="tr-T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 Tablo2</a:t>
                          </a:r>
                          <a:r>
                            <a:rPr lang="tr-TR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tr-T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438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Sira_no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Adi</a:t>
                          </a:r>
                        </a:p>
                        <a:p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Soyadi</a:t>
                          </a:r>
                          <a:endParaRPr lang="tr-TR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35992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1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Ahmet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Demir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35992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2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Büşra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Uçar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o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446989132"/>
                  </p:ext>
                </p:extLst>
              </p:nvPr>
            </p:nvGraphicFramePr>
            <p:xfrm>
              <a:off x="2483768" y="3501008"/>
              <a:ext cx="4320480" cy="1877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/>
                    <a:gridCol w="1440160"/>
                    <a:gridCol w="1440160"/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333" r="-141" b="-42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Sira_no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Adi</a:t>
                          </a:r>
                        </a:p>
                        <a:p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Soyadi</a:t>
                          </a:r>
                          <a:endParaRPr lang="tr-TR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35992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1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Ahmet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Demir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35992"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  2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 Büşra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Uçar</a:t>
                          </a:r>
                          <a:endParaRPr lang="tr-T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İlişkisel cebir ,ilişkisel </a:t>
            </a:r>
            <a:r>
              <a:rPr lang="tr-TR" dirty="0" err="1" smtClean="0"/>
              <a:t>veritabanları</a:t>
            </a:r>
            <a:r>
              <a:rPr lang="tr-TR" dirty="0" smtClean="0"/>
              <a:t> üzerinde yapılan sorgulama işlemlerinin matematiksel olarak modellenmesi ve matematiksel işlemler ile çözülmesi için kullanılır.</a:t>
            </a:r>
          </a:p>
          <a:p>
            <a:r>
              <a:rPr lang="tr-TR" dirty="0" smtClean="0"/>
              <a:t>İlişkisel cebirde sorgulamalar teorik olarak gerçekleşir.</a:t>
            </a:r>
          </a:p>
          <a:p>
            <a:r>
              <a:rPr lang="tr-TR" dirty="0" smtClean="0"/>
              <a:t>Sorgular çeşitli operatörlerin birleşiminden meydana gelir.</a:t>
            </a:r>
          </a:p>
          <a:p>
            <a:r>
              <a:rPr lang="tr-TR" dirty="0" smtClean="0"/>
              <a:t>Her operatör geriye bir ilişki döndürür, dolayısıyla bir sorguda birden fazla operatör kullanılabilir.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26206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7) Bölme(</a:t>
            </a:r>
            <a:r>
              <a:rPr lang="tr-TR" dirty="0" err="1" smtClean="0"/>
              <a:t>Division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Elde edilen iki ilişkiyi karşılaştırarak ,birinci ilişkide ikinci ilişkinin tüm elemanlarını kapsayan satırları bulmak için kullanılır.</a:t>
            </a:r>
          </a:p>
          <a:p>
            <a:r>
              <a:rPr lang="tr-TR" dirty="0" smtClean="0"/>
              <a:t>Örneğin; ürün ve satış bilgilerinin tutulduğu iki tablo için satış tablosundaki müşterilerden tüm ürünlerden de alanı bulmak için kullanılabilir.</a:t>
            </a:r>
          </a:p>
          <a:p>
            <a:r>
              <a:rPr lang="tr-TR" dirty="0" smtClean="0"/>
              <a:t>Kullanımı;  Tablo1 </a:t>
            </a:r>
            <a:r>
              <a:rPr lang="tr-TR" b="1" dirty="0" smtClean="0"/>
              <a:t>:</a:t>
            </a:r>
            <a:r>
              <a:rPr lang="tr-TR" dirty="0" smtClean="0"/>
              <a:t> Tablo2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27392254"/>
              </p:ext>
            </p:extLst>
          </p:nvPr>
        </p:nvGraphicFramePr>
        <p:xfrm>
          <a:off x="251520" y="1628800"/>
          <a:ext cx="511256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298832">
                <a:tc gridSpan="3"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                                    Personel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Sıra_no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Ad-</a:t>
                      </a:r>
                      <a:r>
                        <a:rPr lang="tr-TR" dirty="0" err="1" smtClean="0"/>
                        <a:t>soyad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Yaş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Ahmet Demir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Büşra Uçar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Aydın Cebe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70295107"/>
              </p:ext>
            </p:extLst>
          </p:nvPr>
        </p:nvGraphicFramePr>
        <p:xfrm>
          <a:off x="6444208" y="1697360"/>
          <a:ext cx="17041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</a:tblGrid>
              <a:tr h="373227">
                <a:tc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Yaş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235">
                <a:tc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235"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6157814"/>
              </p:ext>
            </p:extLst>
          </p:nvPr>
        </p:nvGraphicFramePr>
        <p:xfrm>
          <a:off x="2315750" y="3966944"/>
          <a:ext cx="340837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</a:tblGrid>
              <a:tr h="298832">
                <a:tc gridSpan="2"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               Personel: Yaş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Sıra_no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Ad-</a:t>
                      </a:r>
                      <a:r>
                        <a:rPr lang="tr-TR" dirty="0" err="1" smtClean="0"/>
                        <a:t>soyad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Ahmet Demir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Büşra Uçar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8)Birleştirme (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Ortak sütunlara sahip ilişkilerin birleştirilerek tek bir ilişkiye dönüştürülmesine denir.</a:t>
            </a:r>
          </a:p>
          <a:p>
            <a:r>
              <a:rPr lang="tr-TR" dirty="0" smtClean="0"/>
              <a:t>Tablolarda kullanılan anahtar sütunlar birleştirmenin temelini oluşturmaktadır.</a:t>
            </a:r>
          </a:p>
          <a:p>
            <a:r>
              <a:rPr lang="tr-TR" dirty="0" smtClean="0"/>
              <a:t>Örneğin, öğrenci tablosunda bulunan bölüm kodu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,bölüm tablosunda bulunan bölüm kodu da </a:t>
            </a:r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tanımlanan iki tablo için birleştirme yapılarak öğrencilerin bölüm isimleri bulunabilir.</a:t>
            </a:r>
          </a:p>
        </p:txBody>
      </p:sp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Şartlı Birleştirme(</a:t>
            </a:r>
            <a:r>
              <a:rPr lang="tr-TR" dirty="0" err="1" smtClean="0"/>
              <a:t>Condition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Birleştirilen ilişkiler arasındaki ortak sütunlar için koşul ifadesi  belirtilir.</a:t>
                </a:r>
              </a:p>
              <a:p>
                <a:r>
                  <a:rPr lang="tr-TR" dirty="0" smtClean="0"/>
                  <a:t>Elde edilen sonuç ilişkisi </a:t>
                </a:r>
                <a:r>
                  <a:rPr lang="tr-TR" dirty="0" err="1" smtClean="0"/>
                  <a:t>kartezyen</a:t>
                </a:r>
                <a:r>
                  <a:rPr lang="tr-TR" dirty="0" smtClean="0"/>
                  <a:t> çarpıma benzer ama koşul ifadesinden dolayı </a:t>
                </a:r>
                <a:r>
                  <a:rPr lang="tr-TR" dirty="0" err="1" smtClean="0"/>
                  <a:t>kartezyen</a:t>
                </a:r>
                <a:r>
                  <a:rPr lang="tr-TR" dirty="0" smtClean="0"/>
                  <a:t> çarpımdan daha az satır içerir.</a:t>
                </a:r>
              </a:p>
              <a:p>
                <a:r>
                  <a:rPr lang="tr-TR" dirty="0" smtClean="0"/>
                  <a:t>Gösterimi;</a:t>
                </a:r>
              </a:p>
              <a:p>
                <a:r>
                  <a:rPr lang="tr-TR" dirty="0" smtClean="0"/>
                  <a:t>Tablo1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/>
                          <m:t>|</m:t>
                        </m:r>
                        <m:r>
                          <m:rPr>
                            <m:nor/>
                          </m:rPr>
                          <a:rPr lang="tr-TR" dirty="0"/>
                          <m:t>X</m:t>
                        </m:r>
                        <m:r>
                          <m:rPr>
                            <m:nor/>
                          </m:rPr>
                          <a:rPr lang="tr-TR" dirty="0"/>
                          <m:t>|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tr-TR" dirty="0" smtClean="0"/>
                  <a:t> Tablo2   </a:t>
                </a:r>
              </a:p>
              <a:p>
                <a:r>
                  <a:rPr lang="tr-TR" dirty="0" smtClean="0"/>
                  <a:t>c koşul ifadesi için kullanılır.</a:t>
                </a: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1037" b="-2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latin typeface="+mn-lt"/>
              </a:rPr>
              <a:t>Örnek</a:t>
            </a:r>
            <a:r>
              <a:rPr lang="tr-TR" sz="2800" dirty="0" smtClean="0">
                <a:latin typeface="+mn-lt"/>
              </a:rPr>
              <a:t>: Aşağıda ürünlerin alım ve satış fiyatlarını içeren tablolar verilmiştir. Alım fiyatı satış fiyatından yüksek ürünleri bulmak için aşağıda verilen ifade kullanılır.</a:t>
            </a:r>
            <a:endParaRPr lang="tr-TR" sz="2800" dirty="0">
              <a:latin typeface="+mn-lt"/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2727991"/>
              </p:ext>
            </p:extLst>
          </p:nvPr>
        </p:nvGraphicFramePr>
        <p:xfrm>
          <a:off x="457201" y="1862832"/>
          <a:ext cx="37547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87"/>
                <a:gridCol w="1251587"/>
                <a:gridCol w="125158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           Satış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Fiyat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52383695"/>
              </p:ext>
            </p:extLst>
          </p:nvPr>
        </p:nvGraphicFramePr>
        <p:xfrm>
          <a:off x="4644008" y="1934840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           Alım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Fiyat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547664" y="3900427"/>
                <a:ext cx="6840760" cy="608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800" dirty="0" smtClean="0"/>
                  <a:t>Satış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|</m:t>
                        </m:r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  <m:r>
                          <m:rPr>
                            <m:nor/>
                          </m:rPr>
                          <a:rPr lang="tr-TR" sz="2800" dirty="0"/>
                          <m:t>|</m:t>
                        </m:r>
                      </m:e>
                      <m:sub>
                        <m:r>
                          <a:rPr lang="tr-TR" sz="2800" b="0" i="1" dirty="0" smtClean="0">
                            <a:latin typeface="Cambria Math"/>
                          </a:rPr>
                          <m:t>𝑎𝑙𝚤𝑚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.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𝑓𝑖𝑦𝑎𝑡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&gt;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𝑠𝑎𝑡𝚤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ş.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𝑓𝑖𝑦𝑎𝑡</m:t>
                        </m:r>
                      </m:sub>
                    </m:sSub>
                  </m:oMath>
                </a14:m>
                <a:r>
                  <a:rPr lang="tr-TR" sz="2800" dirty="0" smtClean="0"/>
                  <a:t>Alım  </a:t>
                </a:r>
                <a:endParaRPr lang="tr-TR" sz="2800" dirty="0"/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0427"/>
                <a:ext cx="6840760" cy="60869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872" t="-9000" b="-14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17192562"/>
              </p:ext>
            </p:extLst>
          </p:nvPr>
        </p:nvGraphicFramePr>
        <p:xfrm>
          <a:off x="1475656" y="4825960"/>
          <a:ext cx="5482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25"/>
                <a:gridCol w="913825"/>
                <a:gridCol w="913825"/>
                <a:gridCol w="913825"/>
                <a:gridCol w="913825"/>
                <a:gridCol w="9138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Ürün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Ürün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r>
                        <a:rPr lang="tr-TR" smtClean="0"/>
                        <a:t>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Eşit Birleştirme(</a:t>
            </a:r>
            <a:r>
              <a:rPr lang="tr-TR" dirty="0" err="1" smtClean="0"/>
              <a:t>Equijoin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Birleştirilen ilişkiler arasındaki ortak sütunlar için eşitlik ifadesi belirtilir.</a:t>
                </a:r>
              </a:p>
              <a:p>
                <a:r>
                  <a:rPr lang="tr-TR" dirty="0" err="1" smtClean="0"/>
                  <a:t>Eldeedilen</a:t>
                </a:r>
                <a:r>
                  <a:rPr lang="tr-TR" dirty="0" smtClean="0"/>
                  <a:t> sonuç ifadesi </a:t>
                </a:r>
                <a:r>
                  <a:rPr lang="tr-TR" dirty="0" err="1" smtClean="0"/>
                  <a:t>kartezyen</a:t>
                </a:r>
                <a:r>
                  <a:rPr lang="tr-TR" dirty="0" smtClean="0"/>
                  <a:t> çarpıma benzer ancak ortak sütunlardan sadece bir tanesi vardır.</a:t>
                </a:r>
              </a:p>
              <a:p>
                <a:r>
                  <a:rPr lang="tr-TR" dirty="0"/>
                  <a:t>Tablo1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/>
                          <m:t>|</m:t>
                        </m:r>
                        <m:r>
                          <m:rPr>
                            <m:nor/>
                          </m:rPr>
                          <a:rPr lang="tr-TR" dirty="0"/>
                          <m:t>X</m:t>
                        </m:r>
                        <m:r>
                          <m:rPr>
                            <m:nor/>
                          </m:rPr>
                          <a:rPr lang="tr-TR" dirty="0"/>
                          <m:t>|</m:t>
                        </m:r>
                      </m:e>
                      <m:sub>
                        <m:r>
                          <a:rPr lang="tr-TR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tr-TR" dirty="0"/>
                  <a:t> Tablo2   </a:t>
                </a:r>
                <a:r>
                  <a:rPr lang="tr-TR" dirty="0" smtClean="0"/>
                  <a:t>;e eşitlik ifadesi için kullanılır.</a:t>
                </a:r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latin typeface="+mn-lt"/>
              </a:rPr>
              <a:t>Örnek</a:t>
            </a:r>
            <a:r>
              <a:rPr lang="tr-TR" sz="2800" dirty="0" smtClean="0">
                <a:latin typeface="+mn-lt"/>
              </a:rPr>
              <a:t>: Aşağıda ürünlerin alım ve satış fiyatlarını içeren tablolar verilmiştir . Ürünlerin alım ve satış fiyatını göstermek için aşağıdaki cebirsel ifade kullanılır.</a:t>
            </a:r>
            <a:endParaRPr lang="tr-TR" sz="2800" dirty="0">
              <a:latin typeface="+mn-lt"/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02766849"/>
              </p:ext>
            </p:extLst>
          </p:nvPr>
        </p:nvGraphicFramePr>
        <p:xfrm>
          <a:off x="457201" y="1934840"/>
          <a:ext cx="37547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87"/>
                <a:gridCol w="1251587"/>
                <a:gridCol w="125158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           Satış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Fiyat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65224121"/>
              </p:ext>
            </p:extLst>
          </p:nvPr>
        </p:nvGraphicFramePr>
        <p:xfrm>
          <a:off x="4499992" y="2078856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                              Alım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Sno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Fiyat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Ürün3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547664" y="3900427"/>
                <a:ext cx="6840760" cy="608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800" dirty="0" smtClean="0"/>
                  <a:t>Satış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|</m:t>
                        </m:r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  <m:r>
                          <m:rPr>
                            <m:nor/>
                          </m:rPr>
                          <a:rPr lang="tr-TR" sz="2800" dirty="0"/>
                          <m:t>|</m:t>
                        </m:r>
                      </m:e>
                      <m:sub>
                        <m:r>
                          <a:rPr lang="tr-TR" sz="2800" b="0" i="1" dirty="0" smtClean="0">
                            <a:latin typeface="Cambria Math"/>
                          </a:rPr>
                          <m:t>𝑎𝑙𝚤𝑚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.ü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𝑟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ü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𝑠𝑎𝑡𝚤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ş.ü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𝑟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ü</m:t>
                        </m:r>
                        <m:r>
                          <a:rPr lang="tr-TR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800" dirty="0" smtClean="0"/>
                  <a:t>Alım  </a:t>
                </a:r>
                <a:endParaRPr lang="tr-TR" sz="2800" dirty="0"/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0427"/>
                <a:ext cx="6840760" cy="60869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872" t="-9000" b="-14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97649462"/>
              </p:ext>
            </p:extLst>
          </p:nvPr>
        </p:nvGraphicFramePr>
        <p:xfrm>
          <a:off x="1475656" y="4825960"/>
          <a:ext cx="45691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25"/>
                <a:gridCol w="913825"/>
                <a:gridCol w="913825"/>
                <a:gridCol w="913825"/>
                <a:gridCol w="9138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Ürün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Fiyat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350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Ürün3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r>
                        <a:rPr lang="tr-TR" smtClean="0"/>
                        <a:t>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Doğal  Birleştirme(Natural 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Birleştirilen ilişkiler arasında herhangi bir koşul ifadesi yazmaya gerek yoktur.</a:t>
                </a:r>
              </a:p>
              <a:p>
                <a:r>
                  <a:rPr lang="tr-TR" dirty="0" smtClean="0"/>
                  <a:t>Ortak sütunlar otomatik birleştirilir ve tek bir sütun olarak gösterilir</a:t>
                </a:r>
              </a:p>
              <a:p>
                <a:r>
                  <a:rPr lang="tr-TR" dirty="0" smtClean="0"/>
                  <a:t>Doğal birleştirme sayesinde diğer birleştirmelerde olan sütun tekrarı olmayacaktır.</a:t>
                </a:r>
              </a:p>
              <a:p>
                <a:r>
                  <a:rPr lang="tr-TR" dirty="0"/>
                  <a:t>Tablo1 </a:t>
                </a:r>
                <a14:m>
                  <m:oMath xmlns:m="http://schemas.openxmlformats.org/officeDocument/2006/math">
                    <m:r>
                      <a:rPr lang="tr-TR" dirty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tr-TR" dirty="0">
                        <a:latin typeface="Cambria Math"/>
                      </a:rPr>
                      <m:t>X</m:t>
                    </m:r>
                    <m:r>
                      <a:rPr lang="tr-TR" dirty="0">
                        <a:latin typeface="Cambria Math"/>
                      </a:rPr>
                      <m:t>|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/>
                  <a:t>Tablo2</a:t>
                </a:r>
                <a:endParaRPr lang="tr-TR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5824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29687747"/>
              </p:ext>
            </p:extLst>
          </p:nvPr>
        </p:nvGraphicFramePr>
        <p:xfrm>
          <a:off x="457201" y="757808"/>
          <a:ext cx="40427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97"/>
                <a:gridCol w="1347597"/>
                <a:gridCol w="1347597"/>
              </a:tblGrid>
              <a:tr h="225417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Ogr_no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Ogr_adi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Bolum_kod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Ali Yılmaz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Ayse</a:t>
                      </a:r>
                      <a:r>
                        <a:rPr lang="tr-TR" dirty="0" smtClean="0"/>
                        <a:t> Fatma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Zehra Yıldız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Sevil Öz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Fatma Su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9235155"/>
              </p:ext>
            </p:extLst>
          </p:nvPr>
        </p:nvGraphicFramePr>
        <p:xfrm>
          <a:off x="5076056" y="945520"/>
          <a:ext cx="38164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Bolum_kod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Bölüm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Elektrik-Elektronik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Endüstri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Çevre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83526441"/>
              </p:ext>
            </p:extLst>
          </p:nvPr>
        </p:nvGraphicFramePr>
        <p:xfrm>
          <a:off x="1403647" y="4474800"/>
          <a:ext cx="64807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1656184"/>
                <a:gridCol w="1440160"/>
                <a:gridCol w="2232248"/>
              </a:tblGrid>
              <a:tr h="225417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Ogr_no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Ogr_adi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Bolum_kod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Bölüm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Ali Yılmaz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Ayse</a:t>
                      </a:r>
                      <a:r>
                        <a:rPr lang="tr-TR" dirty="0" smtClean="0"/>
                        <a:t> Fatma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Elektrik-Elektronik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Zehra Yıldız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Endüstri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Sevil Öz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Fatma Su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Çevre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Dikdörtgen 6"/>
              <p:cNvSpPr/>
              <p:nvPr/>
            </p:nvSpPr>
            <p:spPr>
              <a:xfrm>
                <a:off x="1979712" y="3646765"/>
                <a:ext cx="5328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3600" dirty="0" smtClean="0"/>
                  <a:t>Öğrenci </a:t>
                </a:r>
                <a14:m>
                  <m:oMath xmlns:m="http://schemas.openxmlformats.org/officeDocument/2006/math">
                    <m:r>
                      <a:rPr lang="tr-TR" sz="3600" dirty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tr-TR" sz="3600" dirty="0">
                        <a:latin typeface="Cambria Math"/>
                      </a:rPr>
                      <m:t>X</m:t>
                    </m:r>
                    <m:r>
                      <a:rPr lang="tr-TR" sz="3600" dirty="0">
                        <a:latin typeface="Cambria Math"/>
                      </a:rPr>
                      <m:t>|</m:t>
                    </m:r>
                  </m:oMath>
                </a14:m>
                <a:r>
                  <a:rPr lang="tr-TR" sz="3600" dirty="0"/>
                  <a:t> </a:t>
                </a:r>
                <a:r>
                  <a:rPr lang="tr-TR" sz="3600" dirty="0" smtClean="0"/>
                  <a:t>Bölüm</a:t>
                </a:r>
                <a:endParaRPr lang="tr-TR" sz="3600" dirty="0"/>
              </a:p>
            </p:txBody>
          </p:sp>
        </mc:Choice>
        <mc:Fallback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46765"/>
                <a:ext cx="5328592" cy="64633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3547" t="-14151" b="-34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Dışsal Birleştirme(Outer 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Normal birleştirme işlemlerinde ilişkili olmayan satırlar gösterilmemektedir. </a:t>
            </a:r>
          </a:p>
          <a:p>
            <a:r>
              <a:rPr lang="tr-TR" dirty="0" smtClean="0"/>
              <a:t>Bunda ise ilişkili olmayan satırlar da gösterilecektir.</a:t>
            </a:r>
          </a:p>
          <a:p>
            <a:r>
              <a:rPr lang="tr-TR" dirty="0" smtClean="0"/>
              <a:t>3 tür </a:t>
            </a:r>
            <a:r>
              <a:rPr lang="tr-TR" dirty="0" err="1" smtClean="0"/>
              <a:t>outer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</a:t>
            </a:r>
            <a:r>
              <a:rPr lang="tr-TR" dirty="0" err="1" smtClean="0"/>
              <a:t>vardır.Bunlar</a:t>
            </a:r>
            <a:r>
              <a:rPr lang="tr-TR" dirty="0" smtClean="0"/>
              <a:t>;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outer</a:t>
            </a:r>
            <a:r>
              <a:rPr lang="tr-TR" dirty="0" smtClean="0"/>
              <a:t> </a:t>
            </a:r>
            <a:r>
              <a:rPr lang="tr-TR" dirty="0" err="1" smtClean="0"/>
              <a:t>join,right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ve </a:t>
            </a:r>
            <a:r>
              <a:rPr lang="tr-TR" dirty="0" err="1" smtClean="0"/>
              <a:t>full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join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İlişkisel </a:t>
            </a:r>
            <a:r>
              <a:rPr lang="tr-TR" dirty="0" smtClean="0"/>
              <a:t>Cebir Operatörleri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Seçim(</a:t>
            </a:r>
            <a:r>
              <a:rPr lang="tr-TR" dirty="0" err="1" smtClean="0"/>
              <a:t>Selection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Atma(</a:t>
            </a:r>
            <a:r>
              <a:rPr lang="tr-TR" dirty="0" err="1" smtClean="0"/>
              <a:t>Projection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Kartezyen çarpım(Cross-</a:t>
            </a:r>
            <a:r>
              <a:rPr lang="tr-TR" dirty="0" err="1" smtClean="0"/>
              <a:t>product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Birleşim(</a:t>
            </a:r>
            <a:r>
              <a:rPr lang="tr-TR" dirty="0" err="1" smtClean="0"/>
              <a:t>Union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Küme farkı(Set-</a:t>
            </a:r>
            <a:r>
              <a:rPr lang="tr-TR" dirty="0" err="1" smtClean="0"/>
              <a:t>difference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Kesişim(</a:t>
            </a:r>
            <a:r>
              <a:rPr lang="tr-TR" dirty="0" err="1" smtClean="0"/>
              <a:t>Intersection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Doğal birleştirme(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 Birleştirme(</a:t>
            </a:r>
            <a:r>
              <a:rPr lang="tr-TR" dirty="0" err="1" smtClean="0"/>
              <a:t>Left</a:t>
            </a:r>
            <a:r>
              <a:rPr lang="tr-TR" dirty="0" smtClean="0"/>
              <a:t> Outer 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Birleştirme sembolünün solundaki ilişki belirleyicidir ve bunun diğer ilişkiyle bir ilişkisi bulunsun veya bulunmasın tüm satırları listelenecektir.</a:t>
                </a:r>
              </a:p>
              <a:p>
                <a:r>
                  <a:rPr lang="tr-TR" dirty="0" smtClean="0"/>
                  <a:t>Sağındaki ilişkide ise sadece ilişkili satırlar listelenecektir.</a:t>
                </a:r>
              </a:p>
              <a:p>
                <a:r>
                  <a:rPr lang="tr-TR" dirty="0" smtClean="0"/>
                  <a:t>Eğer bir ilişki bulunmuyorsa NULL değer içerecektir.</a:t>
                </a:r>
              </a:p>
              <a:p>
                <a:r>
                  <a:rPr lang="tr-TR" dirty="0"/>
                  <a:t>Tablo1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 dirty="0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tr-TR" b="0" i="1" dirty="0" smtClean="0">
                            <a:latin typeface="Cambria Math"/>
                          </a:rPr>
                          <m:t>−</m:t>
                        </m:r>
                      </m:sub>
                      <m:sup>
                        <m:r>
                          <a:rPr lang="tr-TR" b="0" i="1" dirty="0" smtClean="0">
                            <a:latin typeface="Cambria Math"/>
                          </a:rPr>
                          <m:t>−</m:t>
                        </m:r>
                      </m:sup>
                      <m:e>
                        <m:r>
                          <a:rPr lang="tr-TR" dirty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/>
                          </a:rPr>
                          <m:t>X</m:t>
                        </m:r>
                        <m:r>
                          <a:rPr lang="tr-TR" dirty="0">
                            <a:latin typeface="Cambria Math"/>
                          </a:rPr>
                          <m:t>|</m:t>
                        </m:r>
                      </m:e>
                    </m:sPre>
                  </m:oMath>
                </a14:m>
                <a:r>
                  <a:rPr lang="tr-TR" dirty="0" smtClean="0"/>
                  <a:t> </a:t>
                </a:r>
                <a:r>
                  <a:rPr lang="tr-TR" dirty="0"/>
                  <a:t>Tablo2</a:t>
                </a:r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830" r="-370" b="-2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73025035"/>
              </p:ext>
            </p:extLst>
          </p:nvPr>
        </p:nvGraphicFramePr>
        <p:xfrm>
          <a:off x="457201" y="404664"/>
          <a:ext cx="40427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97"/>
                <a:gridCol w="1347597"/>
                <a:gridCol w="1347597"/>
              </a:tblGrid>
              <a:tr h="225417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ogrAdi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Bolum_kod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Ali Yılmaz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Ayse</a:t>
                      </a:r>
                      <a:r>
                        <a:rPr lang="tr-TR" dirty="0" smtClean="0"/>
                        <a:t> Fatma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Zehra Yıldız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Sevil Öz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Fatma Su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4065913"/>
              </p:ext>
            </p:extLst>
          </p:nvPr>
        </p:nvGraphicFramePr>
        <p:xfrm>
          <a:off x="5076056" y="548680"/>
          <a:ext cx="38164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Bölüm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Elektrik-Elektronik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Endüstri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Çevre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56837429"/>
              </p:ext>
            </p:extLst>
          </p:nvPr>
        </p:nvGraphicFramePr>
        <p:xfrm>
          <a:off x="1403647" y="4258776"/>
          <a:ext cx="50405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1656184"/>
                <a:gridCol w="2232248"/>
              </a:tblGrid>
              <a:tr h="225417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Ogr_no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Ogr_adi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Bölüm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Ali Yılmaz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Ayse</a:t>
                      </a:r>
                      <a:r>
                        <a:rPr lang="tr-TR" dirty="0" smtClean="0"/>
                        <a:t> Fatma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Elektrik-Elektronik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Zehra Yıldız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Endüstri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Sevil Öz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Fatma Su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Çevre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Metin kutusu 7"/>
              <p:cNvSpPr txBox="1"/>
              <p:nvPr/>
            </p:nvSpPr>
            <p:spPr>
              <a:xfrm>
                <a:off x="0" y="3209072"/>
                <a:ext cx="8374192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4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/>
                            </a:rPr>
                            <m:t>𝑜𝑔𝑟𝑁𝑜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𝑜𝑔𝑟𝐴𝑑𝑖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tr-TR" sz="2400" b="0" i="1" smtClean="0">
                          <a:latin typeface="Cambria Math"/>
                        </a:rPr>
                        <m:t>(Öğ</m:t>
                      </m:r>
                      <m:r>
                        <a:rPr lang="tr-TR" sz="2400" b="0" i="1" smtClean="0">
                          <a:latin typeface="Cambria Math"/>
                        </a:rPr>
                        <m:t>𝑟𝑒𝑛𝑐𝑖</m:t>
                      </m:r>
                      <m:r>
                        <a:rPr lang="tr-T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tr-TR" sz="2400" i="1" dirty="0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tr-TR" sz="2400" i="1" dirty="0">
                                  <a:latin typeface="Cambria Math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tr-TR" sz="2400" i="1" dirty="0">
                                  <a:latin typeface="Cambria Math"/>
                                </a:rPr>
                                <m:t>−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sz="24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2400" dirty="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sPre>
                        </m:e>
                        <m:sub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𝑔𝑟𝑒𝑛𝑐𝑖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𝑏𝑜𝑙𝑢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/>
                                </a:rPr>
                                <m:t>𝑘𝑜𝑑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𝑚𝐾𝑜𝑑</m:t>
                          </m:r>
                        </m:sub>
                      </m:sSub>
                      <m:r>
                        <a:rPr lang="tr-TR" sz="2400" b="0" i="1" smtClean="0">
                          <a:latin typeface="Cambria Math"/>
                        </a:rPr>
                        <m:t>𝐵</m:t>
                      </m:r>
                      <m:r>
                        <a:rPr lang="tr-TR" sz="2400" b="0" i="1" smtClean="0">
                          <a:latin typeface="Cambria Math"/>
                        </a:rPr>
                        <m:t>ö</m:t>
                      </m:r>
                      <m:r>
                        <a:rPr lang="tr-TR" sz="2400" b="0" i="1" smtClean="0">
                          <a:latin typeface="Cambria Math"/>
                        </a:rPr>
                        <m:t>𝑙</m:t>
                      </m:r>
                      <m:r>
                        <a:rPr lang="tr-TR" sz="2400" b="0" i="1" smtClean="0">
                          <a:latin typeface="Cambria Math"/>
                        </a:rPr>
                        <m:t>ü</m:t>
                      </m:r>
                      <m:r>
                        <a:rPr lang="tr-TR" sz="2400" b="0" i="1" smtClean="0">
                          <a:latin typeface="Cambria Math"/>
                        </a:rPr>
                        <m:t>𝑚</m:t>
                      </m:r>
                      <m:r>
                        <a:rPr lang="tr-T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9072"/>
                <a:ext cx="8374192" cy="50796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r="-12373" b="-119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Sağ Birleştirme(Right Outer 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Birleştirme sembolünün sağındaki  </a:t>
                </a:r>
                <a:r>
                  <a:rPr lang="tr-TR" dirty="0"/>
                  <a:t>ilişki belirleyicidir ve bunun diğer ilişkiyle bir ilişkisi bulunsun veya bulunmasın tüm satırları listelenecektir.</a:t>
                </a:r>
              </a:p>
              <a:p>
                <a:r>
                  <a:rPr lang="tr-TR" dirty="0" smtClean="0"/>
                  <a:t>Solundaki ilişkide </a:t>
                </a:r>
                <a:r>
                  <a:rPr lang="tr-TR" dirty="0"/>
                  <a:t>ise sadece ilişkili satırlar listelenecektir.</a:t>
                </a:r>
              </a:p>
              <a:p>
                <a:r>
                  <a:rPr lang="tr-TR" dirty="0"/>
                  <a:t>Eğer bir ilişki bulunmuyorsa NULL değer içerecektir.</a:t>
                </a:r>
              </a:p>
              <a:p>
                <a:r>
                  <a:rPr lang="tr-TR" dirty="0"/>
                  <a:t>Tablo1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tr-TR" dirty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/>
                          </a:rPr>
                          <m:t>X</m:t>
                        </m:r>
                        <m:r>
                          <a:rPr lang="tr-TR" dirty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tr-TR" i="1" dirty="0">
                            <a:latin typeface="Cambria Math"/>
                          </a:rPr>
                          <m:t>−</m:t>
                        </m:r>
                      </m:sub>
                      <m:sup>
                        <m:r>
                          <a:rPr lang="tr-TR" i="1" dirty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Tablo2</a:t>
                </a: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830" r="-370" b="-2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82796141"/>
              </p:ext>
            </p:extLst>
          </p:nvPr>
        </p:nvGraphicFramePr>
        <p:xfrm>
          <a:off x="395536" y="908720"/>
          <a:ext cx="40427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7"/>
                <a:gridCol w="1748747"/>
                <a:gridCol w="1347597"/>
              </a:tblGrid>
              <a:tr h="225417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ogrAdi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Ali Yılmaz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Ayşe Fatma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Zehra Yıldız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0182008"/>
              </p:ext>
            </p:extLst>
          </p:nvPr>
        </p:nvGraphicFramePr>
        <p:xfrm>
          <a:off x="4860032" y="908720"/>
          <a:ext cx="3816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BolumKod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Bölüm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Elektrik-Elektronik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Endüstri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ÇM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Çevre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09690304"/>
              </p:ext>
            </p:extLst>
          </p:nvPr>
        </p:nvGraphicFramePr>
        <p:xfrm>
          <a:off x="1403647" y="3717032"/>
          <a:ext cx="50405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1656184"/>
                <a:gridCol w="2232248"/>
              </a:tblGrid>
              <a:tr h="225417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OgrNo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OgrAdi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Bölüm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Ali Yılmaz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Bilgisayar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Ayse</a:t>
                      </a:r>
                      <a:r>
                        <a:rPr lang="tr-TR" dirty="0" smtClean="0"/>
                        <a:t> Fatma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Elektrik-Elektronik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Zehra Yıldız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Endüstri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47"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Çevre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Metin kutusu 6"/>
              <p:cNvSpPr txBox="1"/>
              <p:nvPr/>
            </p:nvSpPr>
            <p:spPr>
              <a:xfrm>
                <a:off x="0" y="2948228"/>
                <a:ext cx="8374192" cy="55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4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/>
                            </a:rPr>
                            <m:t>𝑜𝑔𝑟𝑁𝑜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𝑜𝑔𝑟𝐴𝑑𝑖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tr-TR" sz="2400" b="0" i="1" smtClean="0">
                          <a:latin typeface="Cambria Math"/>
                        </a:rPr>
                        <m:t>(Öğ</m:t>
                      </m:r>
                      <m:r>
                        <a:rPr lang="tr-TR" sz="2400" b="0" i="1" smtClean="0">
                          <a:latin typeface="Cambria Math"/>
                        </a:rPr>
                        <m:t>𝑟𝑒𝑛𝑐𝑖</m:t>
                      </m:r>
                      <m:r>
                        <a:rPr lang="tr-T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tr-TR" sz="2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2400" dirty="0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tr-TR" sz="2400" dirty="0">
                                  <a:latin typeface="Cambria Math"/>
                                </a:rPr>
                                <m:t>X</m:t>
                              </m:r>
                              <m:r>
                                <a:rPr lang="tr-TR" sz="2400" dirty="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2400" i="1" dirty="0">
                                  <a:latin typeface="Cambria Math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tr-TR" sz="2400" i="1" dirty="0"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𝑔𝑟𝑒𝑛𝑐𝑖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𝑚𝐾𝑜𝑑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ö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𝑚𝐾𝑜𝑑</m:t>
                          </m:r>
                        </m:sub>
                      </m:sSub>
                      <m:r>
                        <a:rPr lang="tr-TR" sz="2400" b="0" i="1" smtClean="0">
                          <a:latin typeface="Cambria Math"/>
                        </a:rPr>
                        <m:t>𝐵</m:t>
                      </m:r>
                      <m:r>
                        <a:rPr lang="tr-TR" sz="2400" b="0" i="1" smtClean="0">
                          <a:latin typeface="Cambria Math"/>
                        </a:rPr>
                        <m:t>ö</m:t>
                      </m:r>
                      <m:r>
                        <a:rPr lang="tr-TR" sz="2400" b="0" i="1" smtClean="0">
                          <a:latin typeface="Cambria Math"/>
                        </a:rPr>
                        <m:t>𝑙</m:t>
                      </m:r>
                      <m:r>
                        <a:rPr lang="tr-TR" sz="2400" b="0" i="1" smtClean="0">
                          <a:latin typeface="Cambria Math"/>
                        </a:rPr>
                        <m:t>ü</m:t>
                      </m:r>
                      <m:r>
                        <a:rPr lang="tr-TR" sz="2400" b="0" i="1" smtClean="0">
                          <a:latin typeface="Cambria Math"/>
                        </a:rPr>
                        <m:t>𝑚</m:t>
                      </m:r>
                      <m:r>
                        <a:rPr lang="tr-T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8228"/>
                <a:ext cx="8374192" cy="55278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r="-12809"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 Birleştirme(Semi-</a:t>
            </a:r>
            <a:r>
              <a:rPr lang="tr-TR" dirty="0" err="1" smtClean="0"/>
              <a:t>Join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Doğal birleştirmeye benzer şekilde çalışır.</a:t>
            </a:r>
          </a:p>
          <a:p>
            <a:r>
              <a:rPr lang="tr-TR" dirty="0" smtClean="0"/>
              <a:t>Farklı olarak sadece belirtilen ilişkilerden bir tanesinin sütun bilgilerini içerir, diğer ilişkinin sütun bilgilerini içermez.</a:t>
            </a:r>
          </a:p>
          <a:p>
            <a:r>
              <a:rPr lang="tr-TR" dirty="0"/>
              <a:t>Tablo1 </a:t>
            </a:r>
            <a:r>
              <a:rPr lang="tr-TR" b="1" dirty="0" smtClean="0"/>
              <a:t>|X </a:t>
            </a:r>
            <a:r>
              <a:rPr lang="tr-TR" dirty="0" smtClean="0"/>
              <a:t>Tablo2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Anti </a:t>
            </a:r>
            <a:r>
              <a:rPr lang="tr-TR" dirty="0" err="1" smtClean="0"/>
              <a:t>Join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İlişkilerden birisinde bulunan sütunları gösterir ama işlev olarak tam tersidir.</a:t>
            </a:r>
          </a:p>
          <a:p>
            <a:r>
              <a:rPr lang="tr-TR" dirty="0" smtClean="0"/>
              <a:t>İki ilişki arasında bağ bulunmayan satırları belirlemek için kullanılır.</a:t>
            </a:r>
          </a:p>
          <a:p>
            <a:r>
              <a:rPr lang="tr-TR" dirty="0" smtClean="0"/>
              <a:t>Tablo1|&gt; Tablo2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9)Yeniden Adlandırma(</a:t>
            </a:r>
            <a:r>
              <a:rPr lang="tr-TR" dirty="0" err="1" smtClean="0"/>
              <a:t>Renaming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229600" cy="4752528"/>
              </a:xfrm>
            </p:spPr>
            <p:txBody>
              <a:bodyPr/>
              <a:lstStyle/>
              <a:p>
                <a:r>
                  <a:rPr lang="tr-TR" dirty="0" smtClean="0"/>
                  <a:t>İlişkiler veya ilişkilerin içerdiği sütunlara takma isim vermek için kullanılır.</a:t>
                </a:r>
              </a:p>
              <a:p>
                <a:r>
                  <a:rPr lang="tr-TR" dirty="0" smtClean="0"/>
                  <a:t>Birleştirme veya </a:t>
                </a:r>
                <a:r>
                  <a:rPr lang="tr-TR" dirty="0" err="1" smtClean="0"/>
                  <a:t>kartezyen</a:t>
                </a:r>
                <a:r>
                  <a:rPr lang="tr-TR" dirty="0" smtClean="0"/>
                  <a:t> çarpım  sonucu elde edilen aynı isimli sütunların isimlerinin karışıklığını önlemek için değiştirilebilir veya ilişkisel cebir sonucu elde edilen tabloya isim verilebilir.</a:t>
                </a:r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i="0">
                        <a:latin typeface="Cambria Math"/>
                        <a:ea typeface="Cambria Math"/>
                      </a:rPr>
                      <m:t>ile</m:t>
                    </m:r>
                    <m:r>
                      <a:rPr lang="tr-TR" i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tr-TR" i="0">
                        <a:latin typeface="Cambria Math"/>
                        <a:ea typeface="Cambria Math"/>
                      </a:rPr>
                      <m:t>g</m:t>
                    </m:r>
                    <m:r>
                      <a:rPr lang="tr-TR" i="0">
                        <a:latin typeface="Cambria Math"/>
                        <a:ea typeface="Cambria Math"/>
                      </a:rPr>
                      <m:t>ö</m:t>
                    </m:r>
                    <m:r>
                      <m:rPr>
                        <m:sty m:val="p"/>
                      </m:rPr>
                      <a:rPr lang="tr-TR" i="0">
                        <a:latin typeface="Cambria Math"/>
                        <a:ea typeface="Cambria Math"/>
                      </a:rPr>
                      <m:t>sterilir</m:t>
                    </m:r>
                  </m:oMath>
                </a14:m>
                <a:r>
                  <a:rPr lang="tr-T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 smtClean="0"/>
                  <a:t>(b1,b2,…</a:t>
                </a:r>
                <a:r>
                  <a:rPr lang="tr-TR" dirty="0" err="1" smtClean="0"/>
                  <a:t>bn</a:t>
                </a:r>
                <a:r>
                  <a:rPr lang="tr-TR" dirty="0" smtClean="0"/>
                  <a:t>)(R) ; R  ilişkisi için S ismini ,sütunlar içinde b1,b2..bn isimlerini verecektir.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229600" cy="4752528"/>
              </a:xfrm>
              <a:blipFill rotWithShape="1">
                <a:blip r:embed="rId2" cstate="print"/>
                <a:stretch>
                  <a:fillRect l="-889" t="-1027" r="-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>
                    <a:latin typeface="Cambria Math"/>
                  </a:rPr>
                  <a:t>Öğrenci(</a:t>
                </a:r>
                <a:r>
                  <a:rPr lang="tr-TR" dirty="0" err="1" smtClean="0">
                    <a:latin typeface="Cambria Math"/>
                  </a:rPr>
                  <a:t>ogrNo,ogrAd,BolumKod</a:t>
                </a:r>
                <a:r>
                  <a:rPr lang="tr-TR" dirty="0" smtClean="0">
                    <a:latin typeface="Cambria Math"/>
                  </a:rPr>
                  <a:t>) tablosu için 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𝑛𝑜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𝑎𝑑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𝑏𝑘𝑜𝑑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tr-TR" dirty="0" smtClean="0"/>
                  <a:t>(Öğrenci) ifadesi öğrenci tablosundaki </a:t>
                </a:r>
                <a:r>
                  <a:rPr lang="tr-TR" dirty="0" err="1" smtClean="0"/>
                  <a:t>ogrNo</a:t>
                </a:r>
                <a:r>
                  <a:rPr lang="tr-TR" dirty="0" smtClean="0"/>
                  <a:t> sütununu </a:t>
                </a:r>
                <a:r>
                  <a:rPr lang="tr-TR" dirty="0" err="1" smtClean="0"/>
                  <a:t>no,ogrAd</a:t>
                </a:r>
                <a:r>
                  <a:rPr lang="tr-TR" dirty="0" smtClean="0"/>
                  <a:t> sütununu ad ,</a:t>
                </a:r>
                <a:r>
                  <a:rPr lang="tr-TR" dirty="0" err="1" smtClean="0"/>
                  <a:t>BolumKod</a:t>
                </a:r>
                <a:r>
                  <a:rPr lang="tr-TR" dirty="0" smtClean="0"/>
                  <a:t> sütununu </a:t>
                </a:r>
                <a:r>
                  <a:rPr lang="tr-TR" dirty="0" err="1" smtClean="0"/>
                  <a:t>bkod</a:t>
                </a:r>
                <a:r>
                  <a:rPr lang="tr-TR" dirty="0" smtClean="0"/>
                  <a:t> olarak isimlendirmektedir.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10) Özetleme ve Gruplama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Özetleme işlemi bir tablo içeriğinin istenilen bir sütuna göre hesaplamalar yapılmasını içerir.</a:t>
            </a:r>
          </a:p>
          <a:p>
            <a:r>
              <a:rPr lang="tr-TR" dirty="0" smtClean="0"/>
              <a:t>Örneğin, personel tablosu için toplam personel sayısı, personellerin ortalama maaşlarının hesaplanması gibi işlemler özetleme olarak ifade edilir.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49722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tr-TR" dirty="0" smtClean="0"/>
              <a:t>Gruplama da özetlemeye çok benzer ama aralarında fark vardır.</a:t>
            </a:r>
          </a:p>
          <a:p>
            <a:r>
              <a:rPr lang="tr-TR" dirty="0" smtClean="0"/>
              <a:t>Gruplama , bir tablonun içeriğini istenilen bir sütun içeriğine göre gruplandırarak her bir grup için hesaplamalar yapılmasını sağlar.</a:t>
            </a:r>
          </a:p>
          <a:p>
            <a:r>
              <a:rPr lang="tr-TR" dirty="0" smtClean="0"/>
              <a:t>Örneğin, personel tablosu için her bir yöneticinin sorumlu olduğu personel sayısının bulunması , A departmanında çalışan personellerin ortalama maaşları gibi işlemler de gruplandırarak özetleme olarak ifade edilir.</a:t>
            </a:r>
          </a:p>
        </p:txBody>
      </p:sp>
    </p:spTree>
    <p:extLst>
      <p:ext uri="{BB962C8B-B14F-4D97-AF65-F5344CB8AC3E}">
        <p14:creationId xmlns="" xmlns:p14="http://schemas.microsoft.com/office/powerpoint/2010/main" val="30131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1.Seçim(</a:t>
            </a:r>
            <a:r>
              <a:rPr lang="tr-TR" dirty="0" err="1" smtClean="0"/>
              <a:t>Selection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Bir ilişkiden ,belirlenen seçim kriterine göre satırlar içerisinden istenilenlerin seçilerek gösterilmesi işlemini gerçekleştirir.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4000" b="0" i="1" smtClean="0">
                            <a:latin typeface="Cambria Math"/>
                          </a:rPr>
                          <m:t>    </m:t>
                        </m:r>
                        <m:r>
                          <a:rPr lang="tr-TR" sz="4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tr-TR" sz="4000" b="0" i="1" smtClean="0">
                            <a:latin typeface="Cambria Math"/>
                          </a:rPr>
                          <m:t>𝑠𝑒</m:t>
                        </m:r>
                        <m:r>
                          <a:rPr lang="tr-TR" sz="4000" b="0" i="1" smtClean="0">
                            <a:latin typeface="Cambria Math"/>
                          </a:rPr>
                          <m:t>ç</m:t>
                        </m:r>
                        <m:r>
                          <a:rPr lang="tr-TR" sz="4000" b="0" i="1" smtClean="0">
                            <a:latin typeface="Cambria Math"/>
                          </a:rPr>
                          <m:t>𝑖𝑚</m:t>
                        </m:r>
                        <m:r>
                          <a:rPr lang="tr-TR" sz="4000" b="0" i="1" smtClean="0">
                            <a:latin typeface="Cambria Math"/>
                          </a:rPr>
                          <m:t> </m:t>
                        </m:r>
                        <m:r>
                          <a:rPr lang="tr-TR" sz="4000" b="0" i="1" smtClean="0">
                            <a:latin typeface="Cambria Math"/>
                          </a:rPr>
                          <m:t>𝑘𝑟𝑖𝑡𝑒𝑟𝑖</m:t>
                        </m:r>
                      </m:sub>
                    </m:sSub>
                  </m:oMath>
                </a14:m>
                <a:r>
                  <a:rPr lang="tr-TR" sz="4000" dirty="0" smtClean="0"/>
                  <a:t>(Tablo Adı)</a:t>
                </a:r>
              </a:p>
              <a:p>
                <a:pPr marL="0" indent="0">
                  <a:buNone/>
                </a:pPr>
                <a:r>
                  <a:rPr lang="tr-TR" dirty="0" smtClean="0"/>
                  <a:t>   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Bu tür hesaplamalarda kullanılan ve çoğu </a:t>
                </a:r>
                <a:r>
                  <a:rPr lang="tr-TR" dirty="0" err="1" smtClean="0"/>
                  <a:t>veritabanı</a:t>
                </a:r>
                <a:r>
                  <a:rPr lang="tr-TR" dirty="0" smtClean="0"/>
                  <a:t> tarafından desteklenen en temel 5 fonksiyon vardır.</a:t>
                </a:r>
              </a:p>
              <a:p>
                <a:r>
                  <a:rPr lang="tr-TR" dirty="0" smtClean="0"/>
                  <a:t>Bunlar; SUM,COUNT,AVERAGE,MAX,MIN fonksiyonlarıdır.</a:t>
                </a:r>
              </a:p>
              <a:p>
                <a:r>
                  <a:rPr lang="tr-TR" dirty="0" smtClean="0"/>
                  <a:t>Kullanım şekli;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tr-TR" i="1" smtClean="0">
                                <a:latin typeface="Cambria Math"/>
                              </a:rPr>
                            </m:ctrlPr>
                          </m:sSubSupPr>
                          <m:e/>
                          <m:sub>
                            <m:r>
                              <a:rPr lang="tr-TR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𝐺𝑟𝑢𝑝𝑙𝑎𝑛𝑑𝚤𝑟𝚤𝑙𝑎𝑟𝑎𝑘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𝑓𝑜𝑛𝑘𝑠𝑖𝑦𝑜𝑛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]</m:t>
                            </m:r>
                          </m:sub>
                          <m:sup/>
                        </m:sSubSup>
                        <m:r>
                          <a:rPr lang="tr-TR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𝑓𝑜𝑛𝑘𝑠𝑖𝑦𝑜𝑛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𝑎𝑑𝚤</m:t>
                            </m:r>
                          </m:e>
                        </m:d>
                        <m:r>
                          <a:rPr lang="tr-TR" b="0" i="1" smtClean="0">
                            <a:latin typeface="Cambria Math"/>
                          </a:rPr>
                          <m:t>[</m:t>
                        </m:r>
                        <m:r>
                          <a:rPr lang="tr-TR" b="0" i="1" smtClean="0">
                            <a:latin typeface="Cambria Math"/>
                          </a:rPr>
                          <m:t>𝑠</m:t>
                        </m:r>
                        <m:r>
                          <a:rPr lang="tr-TR" b="0" i="1" smtClean="0">
                            <a:latin typeface="Cambria Math"/>
                          </a:rPr>
                          <m:t>ü</m:t>
                        </m:r>
                        <m:r>
                          <a:rPr lang="tr-TR" b="0" i="1" smtClean="0">
                            <a:latin typeface="Cambria Math"/>
                          </a:rPr>
                          <m:t>𝑡𝑢𝑛</m:t>
                        </m:r>
                        <m:r>
                          <a:rPr lang="tr-TR" b="0" i="1" smtClean="0">
                            <a:latin typeface="Cambria Math"/>
                          </a:rPr>
                          <m:t> </m:t>
                        </m:r>
                        <m:r>
                          <a:rPr lang="tr-TR" b="0" i="1" smtClean="0">
                            <a:latin typeface="Cambria Math"/>
                          </a:rPr>
                          <m:t>𝑎𝑑𝚤</m:t>
                        </m:r>
                        <m:r>
                          <a:rPr lang="tr-TR" b="0" i="1" smtClean="0"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131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b="1" dirty="0" smtClean="0"/>
                  <a:t>Örnek:</a:t>
                </a:r>
              </a:p>
              <a:p>
                <a:r>
                  <a:rPr lang="tr-TR" dirty="0" smtClean="0"/>
                  <a:t>Personel(</a:t>
                </a:r>
                <a:r>
                  <a:rPr lang="tr-TR" dirty="0" err="1" smtClean="0"/>
                  <a:t>Sno,İsim,Yönetici,Maaş</a:t>
                </a:r>
                <a:r>
                  <a:rPr lang="tr-TR" dirty="0" smtClean="0"/>
                  <a:t>) tablosu için;</a:t>
                </a:r>
              </a:p>
              <a:p>
                <a:r>
                  <a:rPr lang="tr-TR" dirty="0" smtClean="0"/>
                  <a:t>Toplam </a:t>
                </a:r>
                <a:r>
                  <a:rPr lang="tr-TR" dirty="0"/>
                  <a:t>personel sayısının bulunması </a:t>
                </a:r>
                <a:r>
                  <a:rPr lang="tr-TR" dirty="0" smtClean="0"/>
                  <a:t>;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𝐶𝑂𝑈𝑁𝑇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𝑆𝑛𝑜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/>
                            </a:rPr>
                            <m:t>𝑃𝑒𝑟𝑠𝑜𝑛𝑒𝑙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Personellerin ortalama maaşlarının bulunması;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  <a:ea typeface="Cambria Math"/>
                            </a:rPr>
                            <m:t>𝐴𝑉𝐸𝑅𝐴𝐺𝐸</m:t>
                          </m:r>
                          <m:r>
                            <a:rPr lang="tr-TR" i="1">
                              <a:latin typeface="Cambria Math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𝑀𝑎𝑎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ş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/>
                            </a:rPr>
                            <m:t>𝑃𝑒𝑟𝑠𝑜𝑛𝑒𝑙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 En yüksek maaş miktarı;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𝑀𝐴𝑋</m:t>
                        </m:r>
                        <m:r>
                          <a:rPr lang="tr-TR" i="1">
                            <a:latin typeface="Cambria Math"/>
                          </a:rPr>
                          <m:t> </m:t>
                        </m:r>
                        <m:r>
                          <a:rPr lang="tr-TR" i="1">
                            <a:latin typeface="Cambria Math"/>
                          </a:rPr>
                          <m:t>𝑀𝑎𝑎</m:t>
                        </m:r>
                        <m:r>
                          <a:rPr lang="tr-TR" i="1">
                            <a:latin typeface="Cambria Math"/>
                          </a:rPr>
                          <m:t>ş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𝑃𝑒𝑟𝑠𝑜𝑛𝑒𝑙</m:t>
                        </m:r>
                      </m:e>
                    </m:d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/>
                  <a:t>En </a:t>
                </a:r>
                <a:r>
                  <a:rPr lang="tr-TR" dirty="0" smtClean="0"/>
                  <a:t>düşük </a:t>
                </a:r>
                <a:r>
                  <a:rPr lang="tr-TR" dirty="0"/>
                  <a:t>maaş miktarı;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𝑀𝐼𝑁</m:t>
                        </m:r>
                        <m:r>
                          <a:rPr lang="tr-TR" i="1">
                            <a:latin typeface="Cambria Math"/>
                          </a:rPr>
                          <m:t> </m:t>
                        </m:r>
                        <m:r>
                          <a:rPr lang="tr-TR" i="1">
                            <a:latin typeface="Cambria Math"/>
                          </a:rPr>
                          <m:t>𝑀𝑎𝑎</m:t>
                        </m:r>
                        <m:r>
                          <a:rPr lang="tr-TR" i="1">
                            <a:latin typeface="Cambria Math"/>
                          </a:rPr>
                          <m:t>ş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𝑃𝑒𝑟𝑠𝑜𝑛𝑒𝑙</m:t>
                        </m:r>
                      </m:e>
                    </m:d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2830" r="-1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131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Seçim kriteri yazılırken karşılaştırma operatörleri kullanılabilir.(=,&gt;,&lt;,</a:t>
                </a:r>
                <a:r>
                  <a:rPr lang="tr-T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≤,≥</m:t>
                    </m:r>
                  </m:oMath>
                </a14:m>
                <a:r>
                  <a:rPr lang="tr-TR" dirty="0"/>
                  <a:t>,</a:t>
                </a:r>
                <a:r>
                  <a:rPr lang="tr-T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tr-TR" dirty="0" smtClean="0"/>
                  <a:t>)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Birden fazla seçim kriteri belirtilirken , kriterler </a:t>
                </a:r>
                <a:endParaRPr lang="tr-TR" dirty="0" smtClean="0"/>
              </a:p>
              <a:p>
                <a:r>
                  <a:rPr lang="tr-TR" dirty="0" smtClean="0"/>
                  <a:t>«</a:t>
                </a:r>
                <a:r>
                  <a:rPr lang="tr-TR" dirty="0" smtClean="0"/>
                  <a:t>ve» operatörü ile bağlanacaksa: </a:t>
                </a:r>
                <a:r>
                  <a:rPr lang="tr-TR" dirty="0" smtClean="0"/>
                  <a:t> «/\»</a:t>
                </a: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  <a:r>
                  <a:rPr lang="tr-TR" dirty="0" smtClean="0"/>
                  <a:t>  «veya» ile bağlanacaksa :</a:t>
                </a:r>
                <a:r>
                  <a:rPr lang="tr-TR" dirty="0"/>
                  <a:t>«</a:t>
                </a:r>
                <a:r>
                  <a:rPr lang="tr-TR" dirty="0" smtClean="0"/>
                  <a:t>\/» </a:t>
                </a: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  <a:r>
                  <a:rPr lang="tr-TR" dirty="0" smtClean="0"/>
                  <a:t> </a:t>
                </a:r>
                <a:r>
                  <a:rPr lang="tr-TR" dirty="0" smtClean="0"/>
                  <a:t>operatörleri </a:t>
                </a:r>
                <a:r>
                  <a:rPr lang="tr-TR" dirty="0" smtClean="0"/>
                  <a:t>kullanılır.</a:t>
                </a:r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465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İçerik Yer Tutucusu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1" dirty="0" smtClean="0"/>
                  <a:t>Örnek:</a:t>
                </a:r>
              </a:p>
              <a:p>
                <a:pPr marL="0" indent="0">
                  <a:buNone/>
                </a:pPr>
                <a:r>
                  <a:rPr lang="tr-TR" dirty="0" smtClean="0"/>
                  <a:t>Öğrenci(</a:t>
                </a:r>
                <a:r>
                  <a:rPr lang="tr-TR" b="1" u="sng" dirty="0" err="1" smtClean="0"/>
                  <a:t>ogr_no</a:t>
                </a:r>
                <a:r>
                  <a:rPr lang="tr-TR" dirty="0" err="1" smtClean="0"/>
                  <a:t>,ogr_adi,bolum</a:t>
                </a:r>
                <a:r>
                  <a:rPr lang="tr-TR" dirty="0" smtClean="0"/>
                  <a:t>) tablosu için;</a:t>
                </a:r>
              </a:p>
              <a:p>
                <a:pPr marL="0" indent="0">
                  <a:buNone/>
                </a:pPr>
                <a:r>
                  <a:rPr lang="tr-TR" dirty="0" smtClean="0"/>
                  <a:t>Bölümü Bilgisayar olan öğrencileri bul.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    </m:t>
                        </m:r>
                        <m:r>
                          <a:rPr lang="tr-T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𝑏𝑜𝑙𝑢𝑚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="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𝐵𝑖𝑙𝑔𝑖𝑠𝑎𝑦𝑎𝑟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"</m:t>
                        </m:r>
                      </m:sub>
                    </m:sSub>
                  </m:oMath>
                </a14:m>
                <a:r>
                  <a:rPr lang="tr-TR" sz="2000" dirty="0"/>
                  <a:t>(</a:t>
                </a:r>
                <a:r>
                  <a:rPr lang="tr-TR" sz="2000" dirty="0" smtClean="0"/>
                  <a:t>Öğrenci)</a:t>
                </a:r>
              </a:p>
              <a:p>
                <a:pPr marL="0" indent="0">
                  <a:buNone/>
                </a:pPr>
                <a:r>
                  <a:rPr lang="tr-TR" b="1" dirty="0" smtClean="0"/>
                  <a:t>Örnek:</a:t>
                </a:r>
              </a:p>
              <a:p>
                <a:pPr marL="0" indent="0">
                  <a:buNone/>
                </a:pPr>
                <a:r>
                  <a:rPr lang="tr-TR" dirty="0" smtClean="0"/>
                  <a:t>Ürün(</a:t>
                </a:r>
                <a:r>
                  <a:rPr lang="tr-TR" u="sng" dirty="0" err="1"/>
                  <a:t>u</a:t>
                </a:r>
                <a:r>
                  <a:rPr lang="tr-TR" u="sng" dirty="0" err="1" smtClean="0"/>
                  <a:t>run_kod</a:t>
                </a:r>
                <a:r>
                  <a:rPr lang="tr-TR" dirty="0" smtClean="0"/>
                  <a:t>,urun_adi,marka,fiyat) tablosu için;Markası ABCve fiyatı 500 den büyük olan ürünleri bul.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    </m:t>
                        </m:r>
                        <m:r>
                          <a:rPr lang="tr-T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𝑚𝑎𝑟𝑘𝑎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tr-TR" b="0" i="0" smtClean="0">
                            <a:latin typeface="Cambria Math"/>
                            <a:ea typeface="Cambria Math"/>
                          </a:rPr>
                          <m:t>ABC</m:t>
                        </m:r>
                        <m:r>
                          <m:rPr>
                            <m:nor/>
                          </m:rPr>
                          <a:rPr lang="tr-TR" dirty="0"/>
                          <m:t>/\</m:t>
                        </m:r>
                        <m:r>
                          <a:rPr lang="tr-TR" b="0" i="1" dirty="0" smtClean="0">
                            <a:latin typeface="Cambria Math"/>
                          </a:rPr>
                          <m:t>𝑓𝑖𝑦𝑎𝑡</m:t>
                        </m:r>
                        <m:r>
                          <a:rPr lang="tr-TR" b="0" i="1" dirty="0" smtClean="0">
                            <a:latin typeface="Cambria Math"/>
                          </a:rPr>
                          <m:t>&gt;500</m:t>
                        </m:r>
                      </m:sub>
                    </m:sSub>
                  </m:oMath>
                </a14:m>
                <a:r>
                  <a:rPr lang="tr-TR" sz="2000" dirty="0"/>
                  <a:t> </a:t>
                </a:r>
                <a:r>
                  <a:rPr lang="tr-TR" dirty="0"/>
                  <a:t>(</a:t>
                </a:r>
                <a:r>
                  <a:rPr lang="tr-TR" dirty="0" smtClean="0"/>
                  <a:t>Ürün)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5" name="İçerik Yer Tutucus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  <a:blipFill rotWithShape="1">
                <a:blip r:embed="rId2" cstate="print"/>
                <a:stretch>
                  <a:fillRect l="-1852" t="-13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2.Atma(</a:t>
            </a:r>
            <a:r>
              <a:rPr lang="tr-TR" dirty="0" err="1" smtClean="0"/>
              <a:t>Projection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Bir ilişkide istenmeyen sütunları gizlemek için kullanılır.</a:t>
                </a:r>
              </a:p>
              <a:p>
                <a:r>
                  <a:rPr lang="tr-TR" dirty="0" smtClean="0"/>
                  <a:t>Seçim işlemiyle birlikte de kullanılabilir.</a:t>
                </a:r>
              </a:p>
              <a:p>
                <a:r>
                  <a:rPr lang="tr-TR" dirty="0" smtClean="0"/>
                  <a:t>Kullanımı;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𝑠</m:t>
                        </m:r>
                        <m:r>
                          <a:rPr lang="tr-TR" b="0" i="1" smtClean="0">
                            <a:latin typeface="Cambria Math"/>
                          </a:rPr>
                          <m:t>ü</m:t>
                        </m:r>
                        <m:r>
                          <a:rPr lang="tr-TR" b="0" i="1" smtClean="0">
                            <a:latin typeface="Cambria Math"/>
                          </a:rPr>
                          <m:t>𝑡𝑢𝑛</m:t>
                        </m:r>
                        <m:r>
                          <a:rPr lang="tr-TR" b="0" i="1" smtClean="0">
                            <a:latin typeface="Cambria Math"/>
                          </a:rPr>
                          <m:t> </m:t>
                        </m:r>
                        <m:r>
                          <a:rPr lang="tr-TR" b="0" i="1" smtClean="0">
                            <a:latin typeface="Cambria Math"/>
                          </a:rPr>
                          <m:t>𝑖𝑠𝑖𝑚𝑙𝑒𝑟𝑖</m:t>
                        </m:r>
                      </m:sub>
                    </m:sSub>
                  </m:oMath>
                </a14:m>
                <a:r>
                  <a:rPr lang="tr-TR" dirty="0" smtClean="0"/>
                  <a:t>(Tablo Adı)</a:t>
                </a:r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964488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1" dirty="0" err="1" smtClean="0"/>
                  <a:t>Örnek:</a:t>
                </a:r>
                <a:r>
                  <a:rPr lang="tr-TR" dirty="0" err="1"/>
                  <a:t>Öğrenci</a:t>
                </a:r>
                <a:r>
                  <a:rPr lang="tr-TR" dirty="0"/>
                  <a:t>(</a:t>
                </a:r>
                <a:r>
                  <a:rPr lang="tr-TR" b="1" u="sng" dirty="0" err="1"/>
                  <a:t>ogr_no</a:t>
                </a:r>
                <a:r>
                  <a:rPr lang="tr-TR" dirty="0" err="1"/>
                  <a:t>,ogr_adi,bolum</a:t>
                </a:r>
                <a:r>
                  <a:rPr lang="tr-TR" dirty="0"/>
                  <a:t>) </a:t>
                </a:r>
                <a:r>
                  <a:rPr lang="tr-TR" dirty="0" smtClean="0"/>
                  <a:t>tablosunda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 smtClean="0"/>
                  <a:t>1)Sadece </a:t>
                </a:r>
                <a:r>
                  <a:rPr lang="tr-TR" dirty="0" err="1" smtClean="0"/>
                  <a:t>ogr_no</a:t>
                </a:r>
                <a:r>
                  <a:rPr lang="tr-TR" dirty="0" smtClean="0"/>
                  <a:t> ve </a:t>
                </a:r>
                <a:r>
                  <a:rPr lang="tr-TR" dirty="0"/>
                  <a:t>bölüm bilgilerinin </a:t>
                </a:r>
                <a:r>
                  <a:rPr lang="tr-TR" dirty="0" smtClean="0"/>
                  <a:t>görüntülenmesi için gerekli ifade;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                 </m:t>
                        </m:r>
                        <m:r>
                          <a:rPr lang="tr-TR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𝑜𝑔𝑟</m:t>
                        </m:r>
                        <m:r>
                          <a:rPr lang="tr-TR" b="0" i="1" smtClean="0">
                            <a:latin typeface="Cambria Math"/>
                          </a:rPr>
                          <m:t>_</m:t>
                        </m:r>
                        <m:r>
                          <a:rPr lang="tr-TR" b="0" i="1" smtClean="0">
                            <a:latin typeface="Cambria Math"/>
                          </a:rPr>
                          <m:t>𝑛𝑜</m:t>
                        </m:r>
                        <m:r>
                          <a:rPr lang="tr-TR" b="0" i="1" smtClean="0">
                            <a:latin typeface="Cambria Math"/>
                          </a:rPr>
                          <m:t>,</m:t>
                        </m:r>
                        <m:r>
                          <a:rPr lang="tr-TR" b="0" i="1" smtClean="0">
                            <a:latin typeface="Cambria Math"/>
                          </a:rPr>
                          <m:t>𝑏𝑜𝑙𝑢𝑚</m:t>
                        </m:r>
                      </m:sub>
                    </m:sSub>
                  </m:oMath>
                </a14:m>
                <a:r>
                  <a:rPr lang="tr-TR" dirty="0"/>
                  <a:t>(</a:t>
                </a:r>
                <a:r>
                  <a:rPr lang="tr-TR" dirty="0" smtClean="0"/>
                  <a:t>Öğrenci)</a:t>
                </a: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2)</a:t>
                </a:r>
                <a:r>
                  <a:rPr lang="tr-TR" dirty="0"/>
                  <a:t> Bilgisayar bölümüne kayıtlı öğrencilerin o ve ad bilgilerinin ilişkisel cebir ifadesi;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   </m:t>
                        </m:r>
                        <m:r>
                          <a:rPr lang="tr-TR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𝑜𝑔𝑟</m:t>
                        </m:r>
                        <m:r>
                          <a:rPr lang="tr-TR" i="1">
                            <a:latin typeface="Cambria Math"/>
                          </a:rPr>
                          <m:t>_</m:t>
                        </m:r>
                        <m:r>
                          <a:rPr lang="tr-TR" i="1">
                            <a:latin typeface="Cambria Math"/>
                          </a:rPr>
                          <m:t>𝑛𝑜</m:t>
                        </m:r>
                        <m:r>
                          <a:rPr lang="tr-TR" i="1">
                            <a:latin typeface="Cambria Math"/>
                          </a:rPr>
                          <m:t>,</m:t>
                        </m:r>
                        <m:r>
                          <a:rPr lang="tr-TR" i="1">
                            <a:latin typeface="Cambria Math"/>
                          </a:rPr>
                          <m:t>𝑜𝑔𝑟</m:t>
                        </m:r>
                        <m:r>
                          <a:rPr lang="tr-TR" i="1">
                            <a:latin typeface="Cambria Math"/>
                          </a:rPr>
                          <m:t>_</m:t>
                        </m:r>
                        <m:r>
                          <a:rPr lang="tr-TR" i="1">
                            <a:latin typeface="Cambria Math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tr-T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tr-TR" i="1">
                            <a:latin typeface="Cambria Math"/>
                            <a:ea typeface="Cambria Math"/>
                          </a:rPr>
                          <m:t>𝑏𝑜𝑙𝑢𝑚</m:t>
                        </m:r>
                        <m:r>
                          <a:rPr lang="tr-TR" i="1">
                            <a:latin typeface="Cambria Math"/>
                            <a:ea typeface="Cambria Math"/>
                          </a:rPr>
                          <m:t>="</m:t>
                        </m:r>
                        <m:r>
                          <a:rPr lang="tr-TR" i="1">
                            <a:latin typeface="Cambria Math"/>
                            <a:ea typeface="Cambria Math"/>
                          </a:rPr>
                          <m:t>𝐵𝑖𝑙𝑔𝑖𝑠𝑎𝑦𝑎𝑟</m:t>
                        </m:r>
                        <m:r>
                          <a:rPr lang="tr-TR" i="1">
                            <a:latin typeface="Cambria Math"/>
                            <a:ea typeface="Cambria Math"/>
                          </a:rPr>
                          <m:t>"</m:t>
                        </m:r>
                      </m:sub>
                    </m:sSub>
                    <m:r>
                      <a:rPr lang="tr-TR" i="1">
                        <a:latin typeface="Cambria Math"/>
                        <a:ea typeface="Cambria Math"/>
                      </a:rPr>
                      <m:t>(Öğ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𝑟𝑒𝑛𝑐𝑖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dirty="0"/>
                  <a:t>)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964488" cy="5865515"/>
              </a:xfrm>
              <a:blipFill rotWithShape="1">
                <a:blip r:embed="rId2" cstate="print"/>
                <a:stretch>
                  <a:fillRect l="-1700" t="-13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0" y="404664"/>
                <a:ext cx="9324528" cy="5649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Örnek:</a:t>
                </a:r>
                <a:r>
                  <a:rPr lang="tr-TR" dirty="0" err="1" smtClean="0"/>
                  <a:t>Ürün</a:t>
                </a:r>
                <a:r>
                  <a:rPr lang="tr-TR" dirty="0" smtClean="0"/>
                  <a:t> (</a:t>
                </a:r>
                <a:r>
                  <a:rPr lang="tr-TR" u="sng" dirty="0" err="1" smtClean="0"/>
                  <a:t>urun_kod</a:t>
                </a:r>
                <a:r>
                  <a:rPr lang="tr-TR" dirty="0" err="1" smtClean="0"/>
                  <a:t>,urun_adi,marka,fiyat</a:t>
                </a:r>
                <a:r>
                  <a:rPr lang="tr-TR" dirty="0" smtClean="0"/>
                  <a:t>) tablosunda;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 smtClean="0"/>
                  <a:t>Markası ABC olan ve fiyatı 300 ve 450 arasında olan ürünlerin ad ve fiyat bilgilerini ilişkisel cebir ifadesiyle bulalım.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𝑢𝑟𝑢𝑛</m:t>
                        </m:r>
                        <m:r>
                          <a:rPr lang="tr-TR" sz="2800" b="0" i="1" smtClean="0">
                            <a:latin typeface="Cambria Math"/>
                          </a:rPr>
                          <m:t>_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𝑎𝑑𝑖</m:t>
                        </m:r>
                        <m:r>
                          <a:rPr lang="tr-TR" sz="2800" i="1">
                            <a:latin typeface="Cambria Math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𝑓𝑖𝑦𝑎𝑡</m:t>
                        </m:r>
                      </m:sub>
                    </m:sSub>
                  </m:oMath>
                </a14:m>
                <a:r>
                  <a:rPr lang="tr-TR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  <a:ea typeface="Cambria Math"/>
                          </a:rPr>
                          <m:t>𝑚𝑎𝑟𝑘𝑎</m:t>
                        </m:r>
                        <m:r>
                          <a:rPr lang="tr-TR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tr-TR" sz="2800" b="0" i="0" smtClean="0">
                            <a:latin typeface="Cambria Math"/>
                            <a:ea typeface="Cambria Math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tr-TR" sz="2800" b="0" i="0" smtClean="0">
                            <a:latin typeface="Cambria Math"/>
                            <a:ea typeface="Cambria Math"/>
                          </a:rPr>
                          <m:t>ABC</m:t>
                        </m:r>
                        <m:r>
                          <a:rPr lang="tr-TR" sz="2800" b="0" i="1" smtClean="0">
                            <a:latin typeface="Cambria Math"/>
                            <a:ea typeface="Cambria Math"/>
                          </a:rPr>
                          <m:t>"</m:t>
                        </m:r>
                        <m:nary>
                          <m:naryPr>
                            <m:chr m:val="⋀"/>
                            <m:limLoc m:val="undOvr"/>
                            <m:subHide m:val="on"/>
                            <m:supHide m:val="on"/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tr-TR" sz="2800" b="0" i="1" smtClean="0">
                                <a:latin typeface="Cambria Math"/>
                              </a:rPr>
                              <m:t>𝑓𝑖𝑦𝑎𝑡</m:t>
                            </m:r>
                            <m:r>
                              <a:rPr lang="tr-TR" sz="2800" b="0" i="1" smtClean="0">
                                <a:latin typeface="Cambria Math"/>
                                <a:ea typeface="Cambria Math"/>
                              </a:rPr>
                              <m:t>≥300</m:t>
                            </m:r>
                            <m:nary>
                              <m:naryPr>
                                <m:chr m:val="⋀"/>
                                <m:limLoc m:val="undOvr"/>
                                <m:subHide m:val="on"/>
                                <m:supHide m:val="on"/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tr-TR" sz="2800" i="1">
                                    <a:latin typeface="Cambria Math"/>
                                  </a:rPr>
                                  <m:t>𝑓𝑖𝑦𝑎𝑡</m:t>
                                </m:r>
                                <m:r>
                                  <a:rPr lang="tr-TR" sz="280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tr-TR" sz="2800" b="0" i="1" smtClean="0">
                                    <a:latin typeface="Cambria Math"/>
                                    <a:ea typeface="Cambria Math"/>
                                  </a:rPr>
                                  <m:t>450)</m:t>
                                </m:r>
                              </m:e>
                            </m:nary>
                          </m:e>
                        </m:nary>
                      </m:sub>
                    </m:sSub>
                    <m:r>
                      <a:rPr lang="tr-TR" sz="2800" b="0" i="1" smtClean="0">
                        <a:latin typeface="Cambria Math"/>
                        <a:ea typeface="Cambria Math"/>
                      </a:rPr>
                      <m:t>(Ü</m:t>
                    </m:r>
                    <m:r>
                      <a:rPr lang="tr-TR" sz="28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tr-TR" sz="2800" b="0" i="1" smtClean="0">
                        <a:latin typeface="Cambria Math"/>
                        <a:ea typeface="Cambria Math"/>
                      </a:rPr>
                      <m:t>ü</m:t>
                    </m:r>
                    <m:r>
                      <a:rPr lang="tr-TR" sz="2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sz="2800" dirty="0"/>
                  <a:t>)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664"/>
                <a:ext cx="9324528" cy="5649491"/>
              </a:xfrm>
              <a:blipFill rotWithShape="1">
                <a:blip r:embed="rId2" cstate="print"/>
                <a:stretch>
                  <a:fillRect l="-1634" t="-1402" r="-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93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3315</TotalTime>
  <Words>1051</Words>
  <PresentationFormat>Ekran Gösterisi (4:3)</PresentationFormat>
  <Paragraphs>449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2" baseType="lpstr">
      <vt:lpstr>Akış</vt:lpstr>
      <vt:lpstr>İlişkisel Cebir</vt:lpstr>
      <vt:lpstr>Slayt 2</vt:lpstr>
      <vt:lpstr>İlişkisel Cebir Operatörleri </vt:lpstr>
      <vt:lpstr>1.Seçim(Selection)</vt:lpstr>
      <vt:lpstr>Slayt 5</vt:lpstr>
      <vt:lpstr>Slayt 6</vt:lpstr>
      <vt:lpstr>2.Atma(Projection)</vt:lpstr>
      <vt:lpstr>Slayt 8</vt:lpstr>
      <vt:lpstr>Slayt 9</vt:lpstr>
      <vt:lpstr>3.Kartezyen Çarpım(Cross-Product)</vt:lpstr>
      <vt:lpstr>Slayt 11</vt:lpstr>
      <vt:lpstr>Slayt 12</vt:lpstr>
      <vt:lpstr>4)Birleşim(Union)</vt:lpstr>
      <vt:lpstr>Slayt 14</vt:lpstr>
      <vt:lpstr>Slayt 15</vt:lpstr>
      <vt:lpstr>5)Küme Farkı(Set-Difference)</vt:lpstr>
      <vt:lpstr>Slayt 17</vt:lpstr>
      <vt:lpstr>6)Kesişim( Intersection)</vt:lpstr>
      <vt:lpstr>Slayt 19</vt:lpstr>
      <vt:lpstr>7) Bölme(Division)</vt:lpstr>
      <vt:lpstr>Slayt 21</vt:lpstr>
      <vt:lpstr>8)Birleştirme (Join)</vt:lpstr>
      <vt:lpstr> Şartlı Birleştirme(Condition Join)</vt:lpstr>
      <vt:lpstr>Örnek: Aşağıda ürünlerin alım ve satış fiyatlarını içeren tablolar verilmiştir. Alım fiyatı satış fiyatından yüksek ürünleri bulmak için aşağıda verilen ifade kullanılır.</vt:lpstr>
      <vt:lpstr>Eşit Birleştirme(Equijoin)</vt:lpstr>
      <vt:lpstr>Örnek: Aşağıda ürünlerin alım ve satış fiyatlarını içeren tablolar verilmiştir . Ürünlerin alım ve satış fiyatını göstermek için aşağıdaki cebirsel ifade kullanılır.</vt:lpstr>
      <vt:lpstr>Doğal  Birleştirme(Natural Join)</vt:lpstr>
      <vt:lpstr>Slayt 28</vt:lpstr>
      <vt:lpstr>Dışsal Birleştirme(Outer Join)</vt:lpstr>
      <vt:lpstr>Sol Birleştirme(Left Outer Join)</vt:lpstr>
      <vt:lpstr>Slayt 31</vt:lpstr>
      <vt:lpstr>Sağ Birleştirme(Right Outer Join)</vt:lpstr>
      <vt:lpstr>Slayt 33</vt:lpstr>
      <vt:lpstr>Yarı Birleştirme(Semi-Join)</vt:lpstr>
      <vt:lpstr>Anti Join</vt:lpstr>
      <vt:lpstr>9)Yeniden Adlandırma(Renaming)</vt:lpstr>
      <vt:lpstr>Slayt 37</vt:lpstr>
      <vt:lpstr>10) Özetleme ve Gruplama</vt:lpstr>
      <vt:lpstr>Slayt 39</vt:lpstr>
      <vt:lpstr>Slayt 40</vt:lpstr>
      <vt:lpstr>Slayt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2012-10-05T07:29:25Z</dcterms:created>
  <dcterms:modified xsi:type="dcterms:W3CDTF">2013-10-22T06:16:17Z</dcterms:modified>
</cp:coreProperties>
</file>