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charts/colors1.xml" ContentType="application/vnd.ms-office.chartcolorstyle+xml"/>
  <Override PartName="/ppt/charts/style1.xml" ContentType="application/vnd.ms-office.chartstyle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6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535211267605633E-2"/>
          <c:y val="8.6956521739130432E-2"/>
          <c:w val="0.74471830985915488"/>
          <c:h val="0.75889328063241102"/>
        </c:manualLayout>
      </c:layout>
      <c:barChart>
        <c:barDir val="col"/>
        <c:grouping val="clustered"/>
        <c:varyColors val="0"/>
        <c:ser>
          <c:idx val="0"/>
          <c:order val="0"/>
          <c:tx>
            <c:v>Programcı*Ay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Sekil2!$B$2:$C$2</c:f>
              <c:strCache>
                <c:ptCount val="2"/>
                <c:pt idx="0">
                  <c:v>Kalite Sistemsiz bir Proje</c:v>
                </c:pt>
                <c:pt idx="1">
                  <c:v>Kalite Sistemli bir Proje</c:v>
                </c:pt>
              </c:strCache>
            </c:strRef>
          </c:cat>
          <c:val>
            <c:numRef>
              <c:f>Sekil2!$B$3:$C$3</c:f>
              <c:numCache>
                <c:formatCode>General</c:formatCode>
                <c:ptCount val="2"/>
                <c:pt idx="0">
                  <c:v>15</c:v>
                </c:pt>
                <c:pt idx="1">
                  <c:v>6</c:v>
                </c:pt>
              </c:numCache>
            </c:numRef>
          </c:val>
        </c:ser>
        <c:ser>
          <c:idx val="1"/>
          <c:order val="1"/>
          <c:tx>
            <c:v>Masraf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Sekil2!$B$2:$C$2</c:f>
              <c:strCache>
                <c:ptCount val="2"/>
                <c:pt idx="0">
                  <c:v>Kalite Sistemsiz bir Proje</c:v>
                </c:pt>
                <c:pt idx="1">
                  <c:v>Kalite Sistemli bir Proje</c:v>
                </c:pt>
              </c:strCache>
            </c:strRef>
          </c:cat>
          <c:val>
            <c:numRef>
              <c:f>Sekil2!$B$4:$C$4</c:f>
              <c:numCache>
                <c:formatCode>General</c:formatCode>
                <c:ptCount val="2"/>
                <c:pt idx="0">
                  <c:v>13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667392"/>
        <c:axId val="82668928"/>
      </c:barChart>
      <c:catAx>
        <c:axId val="8266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26689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266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2667392"/>
        <c:crosses val="autoZero"/>
        <c:crossBetween val="between"/>
      </c:valAx>
      <c:spPr>
        <a:noFill/>
        <a:ln w="28575">
          <a:solidFill>
            <a:schemeClr val="accent6">
              <a:lumMod val="60000"/>
              <a:lumOff val="4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83672211365232541"/>
          <c:y val="0.41174204205118337"/>
          <c:w val="0.14935108504719308"/>
          <c:h val="0.156511974168565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D0E63-E2DE-40CF-B50D-9EF9588118E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C084FDA-E067-42DE-8DE9-7AC2D4CEBAF6}">
      <dgm:prSet phldrT="[Metin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sz="3000" b="1" dirty="0" smtClean="0"/>
            <a:t>Bu Haftaki Konular</a:t>
          </a:r>
          <a:endParaRPr lang="tr-TR" sz="3000" b="1" dirty="0"/>
        </a:p>
      </dgm:t>
    </dgm:pt>
    <dgm:pt modelId="{C3C09D50-4385-409A-8BA9-B999AB043062}" type="parTrans" cxnId="{6F88AA4B-36B1-455D-977A-7E6A831E3608}">
      <dgm:prSet/>
      <dgm:spPr/>
      <dgm:t>
        <a:bodyPr/>
        <a:lstStyle/>
        <a:p>
          <a:endParaRPr lang="tr-TR"/>
        </a:p>
      </dgm:t>
    </dgm:pt>
    <dgm:pt modelId="{6F560F9B-C043-4CCA-B2C9-42E4B2510901}" type="sibTrans" cxnId="{6F88AA4B-36B1-455D-977A-7E6A831E3608}">
      <dgm:prSet/>
      <dgm:spPr/>
      <dgm:t>
        <a:bodyPr/>
        <a:lstStyle/>
        <a:p>
          <a:endParaRPr lang="tr-TR"/>
        </a:p>
      </dgm:t>
    </dgm:pt>
    <dgm:pt modelId="{A8E51B66-C00E-4EB8-9653-68AE5FB7A5EA}">
      <dgm:prSet phldrT="[Metin]"/>
      <dgm:spPr/>
      <dgm:t>
        <a:bodyPr/>
        <a:lstStyle/>
        <a:p>
          <a:pPr algn="ctr"/>
          <a:r>
            <a:rPr lang="tr-TR" dirty="0" smtClean="0"/>
            <a:t>Yazılım Nedir?……………………………………………...……….……….…......4</a:t>
          </a:r>
          <a:endParaRPr lang="tr-TR" dirty="0"/>
        </a:p>
      </dgm:t>
    </dgm:pt>
    <dgm:pt modelId="{279BF474-72BA-4E25-AC4F-0E6274B52409}" type="parTrans" cxnId="{CDCC2C6D-B4BF-43F1-8160-D4DC1E4A1657}">
      <dgm:prSet/>
      <dgm:spPr/>
      <dgm:t>
        <a:bodyPr/>
        <a:lstStyle/>
        <a:p>
          <a:endParaRPr lang="tr-TR"/>
        </a:p>
      </dgm:t>
    </dgm:pt>
    <dgm:pt modelId="{0F52C69D-845E-4C50-BEEE-74ECADDE4348}" type="sibTrans" cxnId="{CDCC2C6D-B4BF-43F1-8160-D4DC1E4A1657}">
      <dgm:prSet/>
      <dgm:spPr/>
      <dgm:t>
        <a:bodyPr/>
        <a:lstStyle/>
        <a:p>
          <a:endParaRPr lang="tr-TR"/>
        </a:p>
      </dgm:t>
    </dgm:pt>
    <dgm:pt modelId="{EE4D0864-22A6-4310-8789-0342CC9960CC}">
      <dgm:prSet phldrT="[Metin]"/>
      <dgm:spPr/>
      <dgm:t>
        <a:bodyPr/>
        <a:lstStyle/>
        <a:p>
          <a:pPr algn="ctr"/>
          <a:r>
            <a:rPr lang="tr-TR" dirty="0" smtClean="0"/>
            <a:t>Yazılım Mühendisliği………………………….………………………....……...15</a:t>
          </a:r>
          <a:endParaRPr lang="tr-TR" dirty="0"/>
        </a:p>
      </dgm:t>
    </dgm:pt>
    <dgm:pt modelId="{1175D9C0-027A-4B58-AF2D-F8067FAAB5C9}" type="parTrans" cxnId="{07B03658-9820-46C8-8961-2D50A2F04BA7}">
      <dgm:prSet/>
      <dgm:spPr/>
      <dgm:t>
        <a:bodyPr/>
        <a:lstStyle/>
        <a:p>
          <a:endParaRPr lang="tr-TR"/>
        </a:p>
      </dgm:t>
    </dgm:pt>
    <dgm:pt modelId="{1B3EE4B8-CF0B-4925-B660-2E2D6E57384E}" type="sibTrans" cxnId="{07B03658-9820-46C8-8961-2D50A2F04BA7}">
      <dgm:prSet/>
      <dgm:spPr/>
      <dgm:t>
        <a:bodyPr/>
        <a:lstStyle/>
        <a:p>
          <a:endParaRPr lang="tr-TR"/>
        </a:p>
      </dgm:t>
    </dgm:pt>
    <dgm:pt modelId="{22080583-6775-46B7-A0A5-1EE97BADFDD5}">
      <dgm:prSet/>
      <dgm:spPr/>
      <dgm:t>
        <a:bodyPr/>
        <a:lstStyle/>
        <a:p>
          <a:pPr algn="ctr"/>
          <a:r>
            <a:rPr lang="tr-TR" dirty="0" smtClean="0"/>
            <a:t>Yazılımların Sınanması………………………………………………………..…20</a:t>
          </a:r>
          <a:endParaRPr lang="tr-TR" dirty="0"/>
        </a:p>
      </dgm:t>
    </dgm:pt>
    <dgm:pt modelId="{80C1EAC4-6217-4E4A-8122-8A23150F6B39}" type="parTrans" cxnId="{F74B6C09-D29E-46C9-A15F-1ECE8B5E8791}">
      <dgm:prSet/>
      <dgm:spPr/>
      <dgm:t>
        <a:bodyPr/>
        <a:lstStyle/>
        <a:p>
          <a:endParaRPr lang="tr-TR"/>
        </a:p>
      </dgm:t>
    </dgm:pt>
    <dgm:pt modelId="{3C8CA1AE-FA12-4D6B-8684-CAD754AE975F}" type="sibTrans" cxnId="{F74B6C09-D29E-46C9-A15F-1ECE8B5E8791}">
      <dgm:prSet/>
      <dgm:spPr/>
      <dgm:t>
        <a:bodyPr/>
        <a:lstStyle/>
        <a:p>
          <a:endParaRPr lang="tr-TR"/>
        </a:p>
      </dgm:t>
    </dgm:pt>
    <dgm:pt modelId="{07FC3278-824A-4D16-91F6-80E97E0899CD}">
      <dgm:prSet/>
      <dgm:spPr/>
      <dgm:t>
        <a:bodyPr/>
        <a:lstStyle/>
        <a:p>
          <a:pPr algn="ctr"/>
          <a:r>
            <a:rPr lang="tr-TR" dirty="0" smtClean="0"/>
            <a:t>Yazılım Maliyetleri…………………….…………………………………………..22</a:t>
          </a:r>
          <a:endParaRPr lang="tr-TR" dirty="0"/>
        </a:p>
      </dgm:t>
    </dgm:pt>
    <dgm:pt modelId="{60A57B7B-A36B-4312-9C08-BC6218216753}" type="parTrans" cxnId="{C184BFC0-9E9F-46B4-B5DB-405118F6CBDA}">
      <dgm:prSet/>
      <dgm:spPr/>
      <dgm:t>
        <a:bodyPr/>
        <a:lstStyle/>
        <a:p>
          <a:endParaRPr lang="tr-TR"/>
        </a:p>
      </dgm:t>
    </dgm:pt>
    <dgm:pt modelId="{4923FAE4-3111-4A9F-85E9-77D7FA57B28B}" type="sibTrans" cxnId="{C184BFC0-9E9F-46B4-B5DB-405118F6CBDA}">
      <dgm:prSet/>
      <dgm:spPr/>
      <dgm:t>
        <a:bodyPr/>
        <a:lstStyle/>
        <a:p>
          <a:endParaRPr lang="tr-TR"/>
        </a:p>
      </dgm:t>
    </dgm:pt>
    <dgm:pt modelId="{FA393DEA-0652-4693-A4E4-2B6F97764594}">
      <dgm:prSet/>
      <dgm:spPr/>
      <dgm:t>
        <a:bodyPr/>
        <a:lstStyle/>
        <a:p>
          <a:pPr algn="ctr"/>
          <a:r>
            <a:rPr lang="tr-TR" dirty="0" smtClean="0"/>
            <a:t>Yazılım Sistemlerinin Sınıflandırılması………………..………………….23</a:t>
          </a:r>
          <a:endParaRPr lang="tr-TR" dirty="0"/>
        </a:p>
      </dgm:t>
    </dgm:pt>
    <dgm:pt modelId="{0757DB2F-70A8-4408-AA01-FBD83E56B193}" type="parTrans" cxnId="{B5905D9C-5A9F-471A-B815-41AF302A6A16}">
      <dgm:prSet/>
      <dgm:spPr/>
      <dgm:t>
        <a:bodyPr/>
        <a:lstStyle/>
        <a:p>
          <a:endParaRPr lang="tr-TR"/>
        </a:p>
      </dgm:t>
    </dgm:pt>
    <dgm:pt modelId="{E3E8F82F-DE18-4FE0-B807-5546A2630EBF}" type="sibTrans" cxnId="{B5905D9C-5A9F-471A-B815-41AF302A6A16}">
      <dgm:prSet/>
      <dgm:spPr/>
      <dgm:t>
        <a:bodyPr/>
        <a:lstStyle/>
        <a:p>
          <a:endParaRPr lang="tr-TR"/>
        </a:p>
      </dgm:t>
    </dgm:pt>
    <dgm:pt modelId="{9D272865-C65C-49B1-B97B-304DF55B1962}">
      <dgm:prSet/>
      <dgm:spPr/>
      <dgm:t>
        <a:bodyPr/>
        <a:lstStyle/>
        <a:p>
          <a:pPr algn="ctr"/>
          <a:r>
            <a:rPr lang="tr-TR" dirty="0" smtClean="0"/>
            <a:t>Yazılım Kalite…………………………………….…………………..……………...27</a:t>
          </a:r>
          <a:endParaRPr lang="tr-TR" dirty="0"/>
        </a:p>
      </dgm:t>
    </dgm:pt>
    <dgm:pt modelId="{09D8A871-6A08-439A-A3DF-9A95B7C99767}" type="parTrans" cxnId="{E9297DF5-FDF1-42A7-BA47-844F3391299F}">
      <dgm:prSet/>
      <dgm:spPr/>
      <dgm:t>
        <a:bodyPr/>
        <a:lstStyle/>
        <a:p>
          <a:endParaRPr lang="tr-TR"/>
        </a:p>
      </dgm:t>
    </dgm:pt>
    <dgm:pt modelId="{381A8BEF-66DE-484F-AB98-8EFDEFE5134E}" type="sibTrans" cxnId="{E9297DF5-FDF1-42A7-BA47-844F3391299F}">
      <dgm:prSet/>
      <dgm:spPr/>
      <dgm:t>
        <a:bodyPr/>
        <a:lstStyle/>
        <a:p>
          <a:endParaRPr lang="tr-TR"/>
        </a:p>
      </dgm:t>
    </dgm:pt>
    <dgm:pt modelId="{06AFDBF1-E0D3-4CC7-942E-050ABCE57DEB}" type="pres">
      <dgm:prSet presAssocID="{2D9D0E63-E2DE-40CF-B50D-9EF9588118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D5F0E7EB-3A84-4042-9CA1-D2AA90F3E378}" type="pres">
      <dgm:prSet presAssocID="{5C084FDA-E067-42DE-8DE9-7AC2D4CEBAF6}" presName="root" presStyleCnt="0"/>
      <dgm:spPr/>
    </dgm:pt>
    <dgm:pt modelId="{BAFC3C9A-BB48-4407-9D20-0C131D0EAAAE}" type="pres">
      <dgm:prSet presAssocID="{5C084FDA-E067-42DE-8DE9-7AC2D4CEBAF6}" presName="rootComposite" presStyleCnt="0"/>
      <dgm:spPr/>
    </dgm:pt>
    <dgm:pt modelId="{71CDD18D-2096-4C55-9EA5-02CC0761B4F6}" type="pres">
      <dgm:prSet presAssocID="{5C084FDA-E067-42DE-8DE9-7AC2D4CEBAF6}" presName="rootText" presStyleLbl="node1" presStyleIdx="0" presStyleCnt="1" custScaleX="1548582" custScaleY="150643" custLinFactY="-83214" custLinFactNeighborY="-100000"/>
      <dgm:spPr/>
      <dgm:t>
        <a:bodyPr/>
        <a:lstStyle/>
        <a:p>
          <a:endParaRPr lang="tr-TR"/>
        </a:p>
      </dgm:t>
    </dgm:pt>
    <dgm:pt modelId="{E007A7CC-8AB0-4F67-9C13-E7E42C4CFDFE}" type="pres">
      <dgm:prSet presAssocID="{5C084FDA-E067-42DE-8DE9-7AC2D4CEBAF6}" presName="rootConnector" presStyleLbl="node1" presStyleIdx="0" presStyleCnt="1"/>
      <dgm:spPr/>
      <dgm:t>
        <a:bodyPr/>
        <a:lstStyle/>
        <a:p>
          <a:endParaRPr lang="tr-TR"/>
        </a:p>
      </dgm:t>
    </dgm:pt>
    <dgm:pt modelId="{3B10E011-82C2-474A-8049-4994E7482812}" type="pres">
      <dgm:prSet presAssocID="{5C084FDA-E067-42DE-8DE9-7AC2D4CEBAF6}" presName="childShape" presStyleCnt="0"/>
      <dgm:spPr/>
    </dgm:pt>
    <dgm:pt modelId="{5BB36518-CD0F-49DB-8120-96A70C2EC2B4}" type="pres">
      <dgm:prSet presAssocID="{279BF474-72BA-4E25-AC4F-0E6274B52409}" presName="Name13" presStyleLbl="parChTrans1D2" presStyleIdx="0" presStyleCnt="6"/>
      <dgm:spPr/>
      <dgm:t>
        <a:bodyPr/>
        <a:lstStyle/>
        <a:p>
          <a:endParaRPr lang="tr-TR"/>
        </a:p>
      </dgm:t>
    </dgm:pt>
    <dgm:pt modelId="{5902D0BE-5FA6-49C0-93C5-082C281D6571}" type="pres">
      <dgm:prSet presAssocID="{A8E51B66-C00E-4EB8-9653-68AE5FB7A5EA}" presName="childText" presStyleLbl="bgAcc1" presStyleIdx="0" presStyleCnt="6" custScaleX="1408260" custScaleY="15118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A999E3E-BE7C-410D-9118-D9851F23DD33}" type="pres">
      <dgm:prSet presAssocID="{1175D9C0-027A-4B58-AF2D-F8067FAAB5C9}" presName="Name13" presStyleLbl="parChTrans1D2" presStyleIdx="1" presStyleCnt="6"/>
      <dgm:spPr/>
      <dgm:t>
        <a:bodyPr/>
        <a:lstStyle/>
        <a:p>
          <a:endParaRPr lang="tr-TR"/>
        </a:p>
      </dgm:t>
    </dgm:pt>
    <dgm:pt modelId="{F23E426B-7F97-4C62-A224-975AC37E518E}" type="pres">
      <dgm:prSet presAssocID="{EE4D0864-22A6-4310-8789-0342CC9960CC}" presName="childText" presStyleLbl="bgAcc1" presStyleIdx="1" presStyleCnt="6" custScaleX="1405056" custScaleY="15118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3350275-1784-4B76-AF1C-9E7FD013AF13}" type="pres">
      <dgm:prSet presAssocID="{80C1EAC4-6217-4E4A-8122-8A23150F6B39}" presName="Name13" presStyleLbl="parChTrans1D2" presStyleIdx="2" presStyleCnt="6"/>
      <dgm:spPr/>
      <dgm:t>
        <a:bodyPr/>
        <a:lstStyle/>
        <a:p>
          <a:endParaRPr lang="tr-TR"/>
        </a:p>
      </dgm:t>
    </dgm:pt>
    <dgm:pt modelId="{652145BA-B42E-42CD-A820-B317F7EC10F6}" type="pres">
      <dgm:prSet presAssocID="{22080583-6775-46B7-A0A5-1EE97BADFDD5}" presName="childText" presStyleLbl="bgAcc1" presStyleIdx="2" presStyleCnt="6" custScaleX="1405056" custScaleY="15118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97D509E-8EDA-4B1F-B446-EEE4432A74EC}" type="pres">
      <dgm:prSet presAssocID="{60A57B7B-A36B-4312-9C08-BC6218216753}" presName="Name13" presStyleLbl="parChTrans1D2" presStyleIdx="3" presStyleCnt="6"/>
      <dgm:spPr/>
      <dgm:t>
        <a:bodyPr/>
        <a:lstStyle/>
        <a:p>
          <a:endParaRPr lang="tr-TR"/>
        </a:p>
      </dgm:t>
    </dgm:pt>
    <dgm:pt modelId="{AE769982-0501-44FC-B880-C35FC8A5C559}" type="pres">
      <dgm:prSet presAssocID="{07FC3278-824A-4D16-91F6-80E97E0899CD}" presName="childText" presStyleLbl="bgAcc1" presStyleIdx="3" presStyleCnt="6" custScaleX="1405056" custScaleY="15118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13B396F-FF8F-4A9C-A283-AADBB969C2A5}" type="pres">
      <dgm:prSet presAssocID="{0757DB2F-70A8-4408-AA01-FBD83E56B193}" presName="Name13" presStyleLbl="parChTrans1D2" presStyleIdx="4" presStyleCnt="6"/>
      <dgm:spPr/>
      <dgm:t>
        <a:bodyPr/>
        <a:lstStyle/>
        <a:p>
          <a:endParaRPr lang="tr-TR"/>
        </a:p>
      </dgm:t>
    </dgm:pt>
    <dgm:pt modelId="{9A0E81B8-8C2A-4B95-81F7-81802D4B4D60}" type="pres">
      <dgm:prSet presAssocID="{FA393DEA-0652-4693-A4E4-2B6F97764594}" presName="childText" presStyleLbl="bgAcc1" presStyleIdx="4" presStyleCnt="6" custScaleX="1405056" custScaleY="15118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8A7216F-44FF-4CBE-A114-71D18A3BBE19}" type="pres">
      <dgm:prSet presAssocID="{09D8A871-6A08-439A-A3DF-9A95B7C99767}" presName="Name13" presStyleLbl="parChTrans1D2" presStyleIdx="5" presStyleCnt="6"/>
      <dgm:spPr/>
      <dgm:t>
        <a:bodyPr/>
        <a:lstStyle/>
        <a:p>
          <a:endParaRPr lang="tr-TR"/>
        </a:p>
      </dgm:t>
    </dgm:pt>
    <dgm:pt modelId="{63291030-0ABE-4A1C-BAF6-E1927FC384CB}" type="pres">
      <dgm:prSet presAssocID="{9D272865-C65C-49B1-B97B-304DF55B1962}" presName="childText" presStyleLbl="bgAcc1" presStyleIdx="5" presStyleCnt="6" custScaleX="1405056" custScaleY="15118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B0B66F4-29EE-464E-B5F4-3F9D425773FE}" type="presOf" srcId="{5C084FDA-E067-42DE-8DE9-7AC2D4CEBAF6}" destId="{E007A7CC-8AB0-4F67-9C13-E7E42C4CFDFE}" srcOrd="1" destOrd="0" presId="urn:microsoft.com/office/officeart/2005/8/layout/hierarchy3"/>
    <dgm:cxn modelId="{B5905D9C-5A9F-471A-B815-41AF302A6A16}" srcId="{5C084FDA-E067-42DE-8DE9-7AC2D4CEBAF6}" destId="{FA393DEA-0652-4693-A4E4-2B6F97764594}" srcOrd="4" destOrd="0" parTransId="{0757DB2F-70A8-4408-AA01-FBD83E56B193}" sibTransId="{E3E8F82F-DE18-4FE0-B807-5546A2630EBF}"/>
    <dgm:cxn modelId="{6C42B7C2-C341-4F0E-9CB9-65D523498F84}" type="presOf" srcId="{1175D9C0-027A-4B58-AF2D-F8067FAAB5C9}" destId="{FA999E3E-BE7C-410D-9118-D9851F23DD33}" srcOrd="0" destOrd="0" presId="urn:microsoft.com/office/officeart/2005/8/layout/hierarchy3"/>
    <dgm:cxn modelId="{F74B6C09-D29E-46C9-A15F-1ECE8B5E8791}" srcId="{5C084FDA-E067-42DE-8DE9-7AC2D4CEBAF6}" destId="{22080583-6775-46B7-A0A5-1EE97BADFDD5}" srcOrd="2" destOrd="0" parTransId="{80C1EAC4-6217-4E4A-8122-8A23150F6B39}" sibTransId="{3C8CA1AE-FA12-4D6B-8684-CAD754AE975F}"/>
    <dgm:cxn modelId="{41B3F605-D037-4D76-B5D7-D3B1716A3090}" type="presOf" srcId="{80C1EAC4-6217-4E4A-8122-8A23150F6B39}" destId="{73350275-1784-4B76-AF1C-9E7FD013AF13}" srcOrd="0" destOrd="0" presId="urn:microsoft.com/office/officeart/2005/8/layout/hierarchy3"/>
    <dgm:cxn modelId="{5B00F111-122B-4BDD-98D0-FD3B02D3600B}" type="presOf" srcId="{5C084FDA-E067-42DE-8DE9-7AC2D4CEBAF6}" destId="{71CDD18D-2096-4C55-9EA5-02CC0761B4F6}" srcOrd="0" destOrd="0" presId="urn:microsoft.com/office/officeart/2005/8/layout/hierarchy3"/>
    <dgm:cxn modelId="{CDCC2C6D-B4BF-43F1-8160-D4DC1E4A1657}" srcId="{5C084FDA-E067-42DE-8DE9-7AC2D4CEBAF6}" destId="{A8E51B66-C00E-4EB8-9653-68AE5FB7A5EA}" srcOrd="0" destOrd="0" parTransId="{279BF474-72BA-4E25-AC4F-0E6274B52409}" sibTransId="{0F52C69D-845E-4C50-BEEE-74ECADDE4348}"/>
    <dgm:cxn modelId="{E9297DF5-FDF1-42A7-BA47-844F3391299F}" srcId="{5C084FDA-E067-42DE-8DE9-7AC2D4CEBAF6}" destId="{9D272865-C65C-49B1-B97B-304DF55B1962}" srcOrd="5" destOrd="0" parTransId="{09D8A871-6A08-439A-A3DF-9A95B7C99767}" sibTransId="{381A8BEF-66DE-484F-AB98-8EFDEFE5134E}"/>
    <dgm:cxn modelId="{20BCF30A-1880-434E-BB83-58A7B404BD91}" type="presOf" srcId="{60A57B7B-A36B-4312-9C08-BC6218216753}" destId="{997D509E-8EDA-4B1F-B446-EEE4432A74EC}" srcOrd="0" destOrd="0" presId="urn:microsoft.com/office/officeart/2005/8/layout/hierarchy3"/>
    <dgm:cxn modelId="{9F8D320F-A46E-4A84-A990-EC2188DAA73F}" type="presOf" srcId="{07FC3278-824A-4D16-91F6-80E97E0899CD}" destId="{AE769982-0501-44FC-B880-C35FC8A5C559}" srcOrd="0" destOrd="0" presId="urn:microsoft.com/office/officeart/2005/8/layout/hierarchy3"/>
    <dgm:cxn modelId="{6C69ABA5-41B3-46C1-99B3-92E48C0C0427}" type="presOf" srcId="{279BF474-72BA-4E25-AC4F-0E6274B52409}" destId="{5BB36518-CD0F-49DB-8120-96A70C2EC2B4}" srcOrd="0" destOrd="0" presId="urn:microsoft.com/office/officeart/2005/8/layout/hierarchy3"/>
    <dgm:cxn modelId="{07B03658-9820-46C8-8961-2D50A2F04BA7}" srcId="{5C084FDA-E067-42DE-8DE9-7AC2D4CEBAF6}" destId="{EE4D0864-22A6-4310-8789-0342CC9960CC}" srcOrd="1" destOrd="0" parTransId="{1175D9C0-027A-4B58-AF2D-F8067FAAB5C9}" sibTransId="{1B3EE4B8-CF0B-4925-B660-2E2D6E57384E}"/>
    <dgm:cxn modelId="{657B08BA-0B3E-4E02-B63B-7E9A14EDB2C3}" type="presOf" srcId="{2D9D0E63-E2DE-40CF-B50D-9EF9588118E8}" destId="{06AFDBF1-E0D3-4CC7-942E-050ABCE57DEB}" srcOrd="0" destOrd="0" presId="urn:microsoft.com/office/officeart/2005/8/layout/hierarchy3"/>
    <dgm:cxn modelId="{85A46E09-B1CB-4A8B-9722-06FF6BA03AC1}" type="presOf" srcId="{FA393DEA-0652-4693-A4E4-2B6F97764594}" destId="{9A0E81B8-8C2A-4B95-81F7-81802D4B4D60}" srcOrd="0" destOrd="0" presId="urn:microsoft.com/office/officeart/2005/8/layout/hierarchy3"/>
    <dgm:cxn modelId="{7F1D56C5-A24F-470D-BC87-17B9AD519866}" type="presOf" srcId="{0757DB2F-70A8-4408-AA01-FBD83E56B193}" destId="{113B396F-FF8F-4A9C-A283-AADBB969C2A5}" srcOrd="0" destOrd="0" presId="urn:microsoft.com/office/officeart/2005/8/layout/hierarchy3"/>
    <dgm:cxn modelId="{CB8371C3-A87E-4EBC-B3B3-BBAA50031BBB}" type="presOf" srcId="{22080583-6775-46B7-A0A5-1EE97BADFDD5}" destId="{652145BA-B42E-42CD-A820-B317F7EC10F6}" srcOrd="0" destOrd="0" presId="urn:microsoft.com/office/officeart/2005/8/layout/hierarchy3"/>
    <dgm:cxn modelId="{C0AEC919-4BA2-4E65-BFE8-3140D530BEC3}" type="presOf" srcId="{A8E51B66-C00E-4EB8-9653-68AE5FB7A5EA}" destId="{5902D0BE-5FA6-49C0-93C5-082C281D6571}" srcOrd="0" destOrd="0" presId="urn:microsoft.com/office/officeart/2005/8/layout/hierarchy3"/>
    <dgm:cxn modelId="{7176E870-0D27-4AC1-8F3D-A0A0E4CB13C5}" type="presOf" srcId="{EE4D0864-22A6-4310-8789-0342CC9960CC}" destId="{F23E426B-7F97-4C62-A224-975AC37E518E}" srcOrd="0" destOrd="0" presId="urn:microsoft.com/office/officeart/2005/8/layout/hierarchy3"/>
    <dgm:cxn modelId="{EFC3C8BE-286B-48B7-BA1E-5C7CCC636E5C}" type="presOf" srcId="{09D8A871-6A08-439A-A3DF-9A95B7C99767}" destId="{28A7216F-44FF-4CBE-A114-71D18A3BBE19}" srcOrd="0" destOrd="0" presId="urn:microsoft.com/office/officeart/2005/8/layout/hierarchy3"/>
    <dgm:cxn modelId="{6F88AA4B-36B1-455D-977A-7E6A831E3608}" srcId="{2D9D0E63-E2DE-40CF-B50D-9EF9588118E8}" destId="{5C084FDA-E067-42DE-8DE9-7AC2D4CEBAF6}" srcOrd="0" destOrd="0" parTransId="{C3C09D50-4385-409A-8BA9-B999AB043062}" sibTransId="{6F560F9B-C043-4CCA-B2C9-42E4B2510901}"/>
    <dgm:cxn modelId="{0112F422-1085-4454-A8CB-508965484DE7}" type="presOf" srcId="{9D272865-C65C-49B1-B97B-304DF55B1962}" destId="{63291030-0ABE-4A1C-BAF6-E1927FC384CB}" srcOrd="0" destOrd="0" presId="urn:microsoft.com/office/officeart/2005/8/layout/hierarchy3"/>
    <dgm:cxn modelId="{C184BFC0-9E9F-46B4-B5DB-405118F6CBDA}" srcId="{5C084FDA-E067-42DE-8DE9-7AC2D4CEBAF6}" destId="{07FC3278-824A-4D16-91F6-80E97E0899CD}" srcOrd="3" destOrd="0" parTransId="{60A57B7B-A36B-4312-9C08-BC6218216753}" sibTransId="{4923FAE4-3111-4A9F-85E9-77D7FA57B28B}"/>
    <dgm:cxn modelId="{D25A02FE-2DE7-4E44-BF94-4B064BBCF77D}" type="presParOf" srcId="{06AFDBF1-E0D3-4CC7-942E-050ABCE57DEB}" destId="{D5F0E7EB-3A84-4042-9CA1-D2AA90F3E378}" srcOrd="0" destOrd="0" presId="urn:microsoft.com/office/officeart/2005/8/layout/hierarchy3"/>
    <dgm:cxn modelId="{3E997DE9-D16C-47A9-8089-3583EBF915FA}" type="presParOf" srcId="{D5F0E7EB-3A84-4042-9CA1-D2AA90F3E378}" destId="{BAFC3C9A-BB48-4407-9D20-0C131D0EAAAE}" srcOrd="0" destOrd="0" presId="urn:microsoft.com/office/officeart/2005/8/layout/hierarchy3"/>
    <dgm:cxn modelId="{0D70485D-903A-499A-BD39-CE91815BABFB}" type="presParOf" srcId="{BAFC3C9A-BB48-4407-9D20-0C131D0EAAAE}" destId="{71CDD18D-2096-4C55-9EA5-02CC0761B4F6}" srcOrd="0" destOrd="0" presId="urn:microsoft.com/office/officeart/2005/8/layout/hierarchy3"/>
    <dgm:cxn modelId="{EF10E461-4F38-4DA9-9788-92087EE8D853}" type="presParOf" srcId="{BAFC3C9A-BB48-4407-9D20-0C131D0EAAAE}" destId="{E007A7CC-8AB0-4F67-9C13-E7E42C4CFDFE}" srcOrd="1" destOrd="0" presId="urn:microsoft.com/office/officeart/2005/8/layout/hierarchy3"/>
    <dgm:cxn modelId="{F7D66D2C-3455-4599-89E3-AD9B2BBAD4D5}" type="presParOf" srcId="{D5F0E7EB-3A84-4042-9CA1-D2AA90F3E378}" destId="{3B10E011-82C2-474A-8049-4994E7482812}" srcOrd="1" destOrd="0" presId="urn:microsoft.com/office/officeart/2005/8/layout/hierarchy3"/>
    <dgm:cxn modelId="{3C8179C7-A025-4840-82AD-9BEE73FA2A21}" type="presParOf" srcId="{3B10E011-82C2-474A-8049-4994E7482812}" destId="{5BB36518-CD0F-49DB-8120-96A70C2EC2B4}" srcOrd="0" destOrd="0" presId="urn:microsoft.com/office/officeart/2005/8/layout/hierarchy3"/>
    <dgm:cxn modelId="{1D987E91-9C0B-4F3B-B71B-60E2FF551F36}" type="presParOf" srcId="{3B10E011-82C2-474A-8049-4994E7482812}" destId="{5902D0BE-5FA6-49C0-93C5-082C281D6571}" srcOrd="1" destOrd="0" presId="urn:microsoft.com/office/officeart/2005/8/layout/hierarchy3"/>
    <dgm:cxn modelId="{2B9B2DFB-3AAE-443E-8BDE-7F9A465F54F0}" type="presParOf" srcId="{3B10E011-82C2-474A-8049-4994E7482812}" destId="{FA999E3E-BE7C-410D-9118-D9851F23DD33}" srcOrd="2" destOrd="0" presId="urn:microsoft.com/office/officeart/2005/8/layout/hierarchy3"/>
    <dgm:cxn modelId="{AD069F2A-73FB-446A-B2E8-1A70ECA60CEE}" type="presParOf" srcId="{3B10E011-82C2-474A-8049-4994E7482812}" destId="{F23E426B-7F97-4C62-A224-975AC37E518E}" srcOrd="3" destOrd="0" presId="urn:microsoft.com/office/officeart/2005/8/layout/hierarchy3"/>
    <dgm:cxn modelId="{14DA80C9-1A16-4899-A68D-6B613C298399}" type="presParOf" srcId="{3B10E011-82C2-474A-8049-4994E7482812}" destId="{73350275-1784-4B76-AF1C-9E7FD013AF13}" srcOrd="4" destOrd="0" presId="urn:microsoft.com/office/officeart/2005/8/layout/hierarchy3"/>
    <dgm:cxn modelId="{66B26803-D362-4194-B0B7-A38B3B4C446C}" type="presParOf" srcId="{3B10E011-82C2-474A-8049-4994E7482812}" destId="{652145BA-B42E-42CD-A820-B317F7EC10F6}" srcOrd="5" destOrd="0" presId="urn:microsoft.com/office/officeart/2005/8/layout/hierarchy3"/>
    <dgm:cxn modelId="{EB11848F-0009-4533-924D-2607F194E79F}" type="presParOf" srcId="{3B10E011-82C2-474A-8049-4994E7482812}" destId="{997D509E-8EDA-4B1F-B446-EEE4432A74EC}" srcOrd="6" destOrd="0" presId="urn:microsoft.com/office/officeart/2005/8/layout/hierarchy3"/>
    <dgm:cxn modelId="{D4291BFF-4237-4528-97E9-E7EDA70FD520}" type="presParOf" srcId="{3B10E011-82C2-474A-8049-4994E7482812}" destId="{AE769982-0501-44FC-B880-C35FC8A5C559}" srcOrd="7" destOrd="0" presId="urn:microsoft.com/office/officeart/2005/8/layout/hierarchy3"/>
    <dgm:cxn modelId="{A1C29041-6B33-4D5B-A166-589D4C53EB3E}" type="presParOf" srcId="{3B10E011-82C2-474A-8049-4994E7482812}" destId="{113B396F-FF8F-4A9C-A283-AADBB969C2A5}" srcOrd="8" destOrd="0" presId="urn:microsoft.com/office/officeart/2005/8/layout/hierarchy3"/>
    <dgm:cxn modelId="{0978FDD5-F877-4D97-AD3C-A42C4CD16325}" type="presParOf" srcId="{3B10E011-82C2-474A-8049-4994E7482812}" destId="{9A0E81B8-8C2A-4B95-81F7-81802D4B4D60}" srcOrd="9" destOrd="0" presId="urn:microsoft.com/office/officeart/2005/8/layout/hierarchy3"/>
    <dgm:cxn modelId="{C64F191E-C5A9-4B71-8506-A5B138D83CA9}" type="presParOf" srcId="{3B10E011-82C2-474A-8049-4994E7482812}" destId="{28A7216F-44FF-4CBE-A114-71D18A3BBE19}" srcOrd="10" destOrd="0" presId="urn:microsoft.com/office/officeart/2005/8/layout/hierarchy3"/>
    <dgm:cxn modelId="{EF21D733-C273-4A8A-8F8E-571C6EB0E927}" type="presParOf" srcId="{3B10E011-82C2-474A-8049-4994E7482812}" destId="{63291030-0ABE-4A1C-BAF6-E1927FC384CB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DD18D-2096-4C55-9EA5-02CC0761B4F6}">
      <dsp:nvSpPr>
        <dsp:cNvPr id="0" name=""/>
        <dsp:cNvSpPr/>
      </dsp:nvSpPr>
      <dsp:spPr>
        <a:xfrm>
          <a:off x="0" y="13318"/>
          <a:ext cx="7907037" cy="3845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shade val="99000"/>
                <a:satMod val="120000"/>
              </a:schemeClr>
            </a:gs>
            <a:gs pos="100000">
              <a:schemeClr val="accent3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000" b="1" kern="1200" dirty="0" smtClean="0"/>
            <a:t>Bu Haftaki Konular</a:t>
          </a:r>
          <a:endParaRPr lang="tr-TR" sz="3000" b="1" kern="1200" dirty="0"/>
        </a:p>
      </dsp:txBody>
      <dsp:txXfrm>
        <a:off x="11264" y="24582"/>
        <a:ext cx="7884509" cy="362062"/>
      </dsp:txXfrm>
    </dsp:sp>
    <dsp:sp modelId="{5BB36518-CD0F-49DB-8120-96A70C2EC2B4}">
      <dsp:nvSpPr>
        <dsp:cNvPr id="0" name=""/>
        <dsp:cNvSpPr/>
      </dsp:nvSpPr>
      <dsp:spPr>
        <a:xfrm>
          <a:off x="790704" y="397908"/>
          <a:ext cx="790703" cy="724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4550"/>
              </a:lnTo>
              <a:lnTo>
                <a:pt x="790703" y="7245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2D0BE-5FA6-49C0-93C5-082C281D6571}">
      <dsp:nvSpPr>
        <dsp:cNvPr id="0" name=""/>
        <dsp:cNvSpPr/>
      </dsp:nvSpPr>
      <dsp:spPr>
        <a:xfrm>
          <a:off x="1581408" y="929477"/>
          <a:ext cx="5752444" cy="38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Yazılım Nedir?……………………………………………...……….……….…......4</a:t>
          </a:r>
          <a:endParaRPr lang="tr-TR" sz="1700" kern="1200" dirty="0"/>
        </a:p>
      </dsp:txBody>
      <dsp:txXfrm>
        <a:off x="1592712" y="940781"/>
        <a:ext cx="5729836" cy="363356"/>
      </dsp:txXfrm>
    </dsp:sp>
    <dsp:sp modelId="{FA999E3E-BE7C-410D-9118-D9851F23DD33}">
      <dsp:nvSpPr>
        <dsp:cNvPr id="0" name=""/>
        <dsp:cNvSpPr/>
      </dsp:nvSpPr>
      <dsp:spPr>
        <a:xfrm>
          <a:off x="790704" y="397908"/>
          <a:ext cx="790703" cy="1174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39"/>
              </a:lnTo>
              <a:lnTo>
                <a:pt x="790703" y="11743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E426B-7F97-4C62-A224-975AC37E518E}">
      <dsp:nvSpPr>
        <dsp:cNvPr id="0" name=""/>
        <dsp:cNvSpPr/>
      </dsp:nvSpPr>
      <dsp:spPr>
        <a:xfrm>
          <a:off x="1581408" y="1379266"/>
          <a:ext cx="5739356" cy="38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Yazılım Mühendisliği………………………….………………………....……...15</a:t>
          </a:r>
          <a:endParaRPr lang="tr-TR" sz="1700" kern="1200" dirty="0"/>
        </a:p>
      </dsp:txBody>
      <dsp:txXfrm>
        <a:off x="1592712" y="1390570"/>
        <a:ext cx="5716748" cy="363356"/>
      </dsp:txXfrm>
    </dsp:sp>
    <dsp:sp modelId="{73350275-1784-4B76-AF1C-9E7FD013AF13}">
      <dsp:nvSpPr>
        <dsp:cNvPr id="0" name=""/>
        <dsp:cNvSpPr/>
      </dsp:nvSpPr>
      <dsp:spPr>
        <a:xfrm>
          <a:off x="790704" y="397908"/>
          <a:ext cx="790703" cy="1624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128"/>
              </a:lnTo>
              <a:lnTo>
                <a:pt x="790703" y="16241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145BA-B42E-42CD-A820-B317F7EC10F6}">
      <dsp:nvSpPr>
        <dsp:cNvPr id="0" name=""/>
        <dsp:cNvSpPr/>
      </dsp:nvSpPr>
      <dsp:spPr>
        <a:xfrm>
          <a:off x="1581408" y="1829055"/>
          <a:ext cx="5739356" cy="38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Yazılımların Sınanması………………………………………………………..…20</a:t>
          </a:r>
          <a:endParaRPr lang="tr-TR" sz="1700" kern="1200" dirty="0"/>
        </a:p>
      </dsp:txBody>
      <dsp:txXfrm>
        <a:off x="1592712" y="1840359"/>
        <a:ext cx="5716748" cy="363356"/>
      </dsp:txXfrm>
    </dsp:sp>
    <dsp:sp modelId="{997D509E-8EDA-4B1F-B446-EEE4432A74EC}">
      <dsp:nvSpPr>
        <dsp:cNvPr id="0" name=""/>
        <dsp:cNvSpPr/>
      </dsp:nvSpPr>
      <dsp:spPr>
        <a:xfrm>
          <a:off x="790704" y="397908"/>
          <a:ext cx="790703" cy="2073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3917"/>
              </a:lnTo>
              <a:lnTo>
                <a:pt x="790703" y="20739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69982-0501-44FC-B880-C35FC8A5C559}">
      <dsp:nvSpPr>
        <dsp:cNvPr id="0" name=""/>
        <dsp:cNvSpPr/>
      </dsp:nvSpPr>
      <dsp:spPr>
        <a:xfrm>
          <a:off x="1581408" y="2278844"/>
          <a:ext cx="5739356" cy="38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Yazılım Maliyetleri…………………….…………………………………………..22</a:t>
          </a:r>
          <a:endParaRPr lang="tr-TR" sz="1700" kern="1200" dirty="0"/>
        </a:p>
      </dsp:txBody>
      <dsp:txXfrm>
        <a:off x="1592712" y="2290148"/>
        <a:ext cx="5716748" cy="363356"/>
      </dsp:txXfrm>
    </dsp:sp>
    <dsp:sp modelId="{113B396F-FF8F-4A9C-A283-AADBB969C2A5}">
      <dsp:nvSpPr>
        <dsp:cNvPr id="0" name=""/>
        <dsp:cNvSpPr/>
      </dsp:nvSpPr>
      <dsp:spPr>
        <a:xfrm>
          <a:off x="790704" y="397908"/>
          <a:ext cx="790703" cy="2523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706"/>
              </a:lnTo>
              <a:lnTo>
                <a:pt x="790703" y="2523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E81B8-8C2A-4B95-81F7-81802D4B4D60}">
      <dsp:nvSpPr>
        <dsp:cNvPr id="0" name=""/>
        <dsp:cNvSpPr/>
      </dsp:nvSpPr>
      <dsp:spPr>
        <a:xfrm>
          <a:off x="1581408" y="2728632"/>
          <a:ext cx="5739356" cy="38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Yazılım Sistemlerinin Sınıflandırılması………………..………………….23</a:t>
          </a:r>
          <a:endParaRPr lang="tr-TR" sz="1700" kern="1200" dirty="0"/>
        </a:p>
      </dsp:txBody>
      <dsp:txXfrm>
        <a:off x="1592712" y="2739936"/>
        <a:ext cx="5716748" cy="363356"/>
      </dsp:txXfrm>
    </dsp:sp>
    <dsp:sp modelId="{28A7216F-44FF-4CBE-A114-71D18A3BBE19}">
      <dsp:nvSpPr>
        <dsp:cNvPr id="0" name=""/>
        <dsp:cNvSpPr/>
      </dsp:nvSpPr>
      <dsp:spPr>
        <a:xfrm>
          <a:off x="790704" y="397908"/>
          <a:ext cx="790703" cy="2973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3495"/>
              </a:lnTo>
              <a:lnTo>
                <a:pt x="790703" y="29734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91030-0ABE-4A1C-BAF6-E1927FC384CB}">
      <dsp:nvSpPr>
        <dsp:cNvPr id="0" name=""/>
        <dsp:cNvSpPr/>
      </dsp:nvSpPr>
      <dsp:spPr>
        <a:xfrm>
          <a:off x="1581408" y="3178421"/>
          <a:ext cx="5739356" cy="38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Yazılım Kalite…………………………………….…………………..……………...27</a:t>
          </a:r>
          <a:endParaRPr lang="tr-TR" sz="1700" kern="1200" dirty="0"/>
        </a:p>
      </dsp:txBody>
      <dsp:txXfrm>
        <a:off x="1592712" y="3189725"/>
        <a:ext cx="5716748" cy="363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0.79975</cdr:x>
      <cdr:y>0.80325</cdr:y>
    </cdr:from>
    <cdr:to>
      <cdr:x>0.80805</cdr:x>
      <cdr:y>0.83915</cdr:y>
    </cdr:to>
    <cdr:sp macro="" textlink="">
      <cdr:nvSpPr>
        <cdr:cNvPr id="4097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962068" y="3615077"/>
          <a:ext cx="82587" cy="1615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r-TR" sz="900" b="1" i="0" u="none" strike="noStrike" baseline="0">
              <a:solidFill>
                <a:schemeClr val="tx1"/>
              </a:solidFill>
              <a:latin typeface="Arial"/>
              <a:cs typeface="Arial"/>
            </a:rPr>
            <a:t>0</a:t>
          </a:r>
        </a:p>
      </cdr:txBody>
    </cdr:sp>
  </cdr:relSizeAnchor>
  <cdr:relSizeAnchor xmlns:cdr="http://schemas.openxmlformats.org/drawingml/2006/chartDrawing">
    <cdr:from>
      <cdr:x>0.79975</cdr:x>
      <cdr:y>0.593</cdr:y>
    </cdr:from>
    <cdr:to>
      <cdr:x>0.81449</cdr:x>
      <cdr:y>0.6289</cdr:y>
    </cdr:to>
    <cdr:sp macro="" textlink="">
      <cdr:nvSpPr>
        <cdr:cNvPr id="4098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962068" y="2668834"/>
          <a:ext cx="146707" cy="1615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r-TR" sz="900" b="1" i="0" u="none" strike="noStrike" baseline="0">
              <a:solidFill>
                <a:schemeClr val="tx1"/>
              </a:solidFill>
              <a:latin typeface="Arial"/>
              <a:cs typeface="Arial"/>
            </a:rPr>
            <a:t>20</a:t>
          </a:r>
        </a:p>
      </cdr:txBody>
    </cdr:sp>
  </cdr:relSizeAnchor>
  <cdr:relSizeAnchor xmlns:cdr="http://schemas.openxmlformats.org/drawingml/2006/chartDrawing">
    <cdr:from>
      <cdr:x>0.799</cdr:x>
      <cdr:y>0.4275</cdr:y>
    </cdr:from>
    <cdr:to>
      <cdr:x>0.81374</cdr:x>
      <cdr:y>0.4634</cdr:y>
    </cdr:to>
    <cdr:sp macro="" textlink="">
      <cdr:nvSpPr>
        <cdr:cNvPr id="4099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954601" y="1923991"/>
          <a:ext cx="146707" cy="1615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r-TR" sz="900" b="1" i="0" u="none" strike="noStrike" baseline="0">
              <a:solidFill>
                <a:schemeClr val="tx1"/>
              </a:solidFill>
              <a:latin typeface="Arial"/>
              <a:cs typeface="Arial"/>
            </a:rPr>
            <a:t>40</a:t>
          </a:r>
        </a:p>
      </cdr:txBody>
    </cdr:sp>
  </cdr:relSizeAnchor>
  <cdr:relSizeAnchor xmlns:cdr="http://schemas.openxmlformats.org/drawingml/2006/chartDrawing">
    <cdr:from>
      <cdr:x>0.79975</cdr:x>
      <cdr:y>0.2385</cdr:y>
    </cdr:from>
    <cdr:to>
      <cdr:x>0.81449</cdr:x>
      <cdr:y>0.2744</cdr:y>
    </cdr:to>
    <cdr:sp macro="" textlink="">
      <cdr:nvSpPr>
        <cdr:cNvPr id="4100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962068" y="1073384"/>
          <a:ext cx="146707" cy="1615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r-TR" sz="900" b="1" i="0" u="none" strike="noStrike" baseline="0">
              <a:solidFill>
                <a:schemeClr val="tx1"/>
              </a:solidFill>
              <a:latin typeface="Arial"/>
              <a:cs typeface="Arial"/>
            </a:rPr>
            <a:t>60</a:t>
          </a:r>
        </a:p>
      </cdr:txBody>
    </cdr:sp>
  </cdr:relSizeAnchor>
  <cdr:relSizeAnchor xmlns:cdr="http://schemas.openxmlformats.org/drawingml/2006/chartDrawing">
    <cdr:from>
      <cdr:x>0.79975</cdr:x>
      <cdr:y>0.05925</cdr:y>
    </cdr:from>
    <cdr:to>
      <cdr:x>0.90063</cdr:x>
      <cdr:y>0.10541</cdr:y>
    </cdr:to>
    <cdr:sp macro="" textlink="">
      <cdr:nvSpPr>
        <cdr:cNvPr id="4101" name="Text Box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962068" y="266658"/>
          <a:ext cx="1004314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r-TR" sz="1200" b="1" i="0" u="none" strike="noStrike" baseline="0" dirty="0">
              <a:solidFill>
                <a:schemeClr val="tx1"/>
              </a:solidFill>
              <a:latin typeface="Arial"/>
              <a:cs typeface="Arial"/>
            </a:rPr>
            <a:t>80 Bin Pound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12EB6-19BA-4BB5-89C4-DE7A80A84612}" type="datetimeFigureOut">
              <a:rPr lang="tr-TR" smtClean="0"/>
              <a:t>16.02.2016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2F9F1-FA42-42C7-99C4-0B16C14545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20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0F05D-0320-4C7A-B5A5-6C79DC6FB0B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47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0F05D-0320-4C7A-B5A5-6C79DC6FB0B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73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2F9F1-FA42-42C7-99C4-0B16C145458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11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YMT312 Yazılım Tasarım ve Mimarisi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6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YMT312 Yazılım Tasarım ve Mimarisi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0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YMT312 Yazılım Tasarım ve Mimarisi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YMT312 Yazılım Tasarım ve Mimarisi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1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YMT312 Yazılım Tasarım ve Mimarisi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9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YMT312 Yazılım Tasarım ve Mimarisi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4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YMT312 Yazılım Tasarım ve Mimarisi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8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YMT312 Yazılım Tasarım ve Mimarisi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YMT312 Yazılım Tasarım ve Mimarisi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2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YMT312 Yazılım Tasarım ve Mimarisi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6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YMT312 Yazılım Tasarım ve Mimarisi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1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YMT312 Yazılım Tasarım ve Mimarisi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2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iiscs.wssu.edu/drupal/node/3399" TargetMode="External"/><Relationship Id="rId3" Type="http://schemas.openxmlformats.org/officeDocument/2006/relationships/hyperlink" Target="http://www.akifsahman.com/?p=175" TargetMode="External"/><Relationship Id="rId7" Type="http://schemas.openxmlformats.org/officeDocument/2006/relationships/hyperlink" Target="http://ceng.gazi.edu.tr/~hkaracan/source/YPY_H3.pdf" TargetMode="External"/><Relationship Id="rId12" Type="http://schemas.openxmlformats.org/officeDocument/2006/relationships/hyperlink" Target="http://salyangoz.com.tr/blog/2013/11/23/digerleri/yazilim-gelistirme-surec-modelleri-3/" TargetMode="External"/><Relationship Id="rId2" Type="http://schemas.openxmlformats.org/officeDocument/2006/relationships/hyperlink" Target="http://blog.alisuleymantopuz.com/2014/08/30/yazilim-mimarisi-ve-tasarimi-nedi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tinakbulut.com/YAZILIM-MIMARISI/" TargetMode="External"/><Relationship Id="rId11" Type="http://schemas.openxmlformats.org/officeDocument/2006/relationships/hyperlink" Target="http://sulc3.com/model.html" TargetMode="External"/><Relationship Id="rId5" Type="http://schemas.openxmlformats.org/officeDocument/2006/relationships/hyperlink" Target="http://info.psu.edu.sa/psu/cis/azarrad/se505.htm" TargetMode="External"/><Relationship Id="rId10" Type="http://schemas.openxmlformats.org/officeDocument/2006/relationships/hyperlink" Target="http://www.users.abo.fi/lpetre/SA10/" TargetMode="External"/><Relationship Id="rId4" Type="http://schemas.openxmlformats.org/officeDocument/2006/relationships/hyperlink" Target="https://ece.uwaterloo.ca/~se464/08ST/index.php?src=lecture" TargetMode="External"/><Relationship Id="rId9" Type="http://schemas.openxmlformats.org/officeDocument/2006/relationships/hyperlink" Target="http://www.cs.toronto.edu/~sme/CSC340F/slides/21-architecture.pdf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Do%C4%9Fru" TargetMode="External"/><Relationship Id="rId2" Type="http://schemas.openxmlformats.org/officeDocument/2006/relationships/hyperlink" Target="https://tr.wikipedia.org/wiki/Bilg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tr.wikipedia.org/wiki/Ak%C4%B1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YMT312 Yazılım Tasarım ve Mimarisi</a:t>
            </a:r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pPr/>
              <a:t>1</a:t>
            </a:fld>
            <a:endParaRPr lang="tr-TR" dirty="0"/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64" y="3877751"/>
            <a:ext cx="974761" cy="940357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 rot="20853070">
            <a:off x="7791369" y="4142346"/>
            <a:ext cx="984277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75" b="1" dirty="0">
                <a:solidFill>
                  <a:schemeClr val="accent2"/>
                </a:solidFill>
              </a:rPr>
              <a:t>Bölüm-1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smtClean="0">
                <a:solidFill>
                  <a:schemeClr val="accent2">
                    <a:lumMod val="50000"/>
                  </a:schemeClr>
                </a:solidFill>
              </a:rPr>
              <a:t>YMT 312-Yazılım Tasarım ve Mimarisi</a:t>
            </a:r>
            <a:r>
              <a:rPr lang="tr-TR" sz="405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tr-TR" sz="405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tr-TR" sz="405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3600" b="1" dirty="0">
                <a:solidFill>
                  <a:srgbClr val="0070C0"/>
                </a:solidFill>
              </a:rPr>
              <a:t>Yazılım Mühendisliği’ne Giriş</a:t>
            </a:r>
            <a:endParaRPr lang="tr-TR" sz="360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01290" y="4579208"/>
            <a:ext cx="7543800" cy="86563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tr-TR" sz="160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Doç. Dr. Resul DAŞ</a:t>
            </a:r>
            <a:r>
              <a:rPr lang="tr-TR" sz="135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tr-TR" sz="135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tr-TR" sz="1350" cap="none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Fırat Üniversitesi Yazılım Mühendisliği </a:t>
            </a:r>
            <a:r>
              <a:rPr lang="tr-TR" sz="1350" cap="none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Bölümü</a:t>
            </a:r>
          </a:p>
          <a:p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0" y="181869"/>
            <a:ext cx="7620000" cy="25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Yazılım Donanım </a:t>
            </a:r>
            <a:r>
              <a:rPr lang="tr-TR" sz="4400" dirty="0" smtClean="0"/>
              <a:t>Karşılaştırması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2241551"/>
            <a:ext cx="5655113" cy="301752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>
                <a:solidFill>
                  <a:srgbClr val="373187"/>
                </a:solidFill>
              </a:rPr>
              <a:t>Yazılım geliştirilir </a:t>
            </a:r>
            <a:r>
              <a:rPr lang="tr-TR" altLang="tr-TR" dirty="0" err="1">
                <a:solidFill>
                  <a:srgbClr val="373187"/>
                </a:solidFill>
              </a:rPr>
              <a:t>vs</a:t>
            </a:r>
            <a:r>
              <a:rPr lang="tr-TR" altLang="tr-TR" dirty="0">
                <a:solidFill>
                  <a:srgbClr val="373187"/>
                </a:solidFill>
              </a:rPr>
              <a:t> donanım üretilir</a:t>
            </a:r>
            <a:r>
              <a:rPr lang="tr-TR" altLang="tr-TR" dirty="0"/>
              <a:t>. (fabrika ortamında seri üretim</a:t>
            </a:r>
            <a:r>
              <a:rPr lang="tr-TR" altLang="tr-TR" dirty="0" smtClean="0"/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/>
              <a:t>Donanım bileşenleri dışarıdan temin edilebilir, ancak yazılımı oluşturan parçalar için bu çoğu zaman mümkün değildir (günümüzde “yeniden kullanılabilir yazılım” %1-2).</a:t>
            </a:r>
            <a:endParaRPr lang="tr-TR" altLang="tr-TR" dirty="0">
              <a:solidFill>
                <a:srgbClr val="373187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tr-TR" alt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10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37" y="3750311"/>
            <a:ext cx="2409245" cy="288469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83" y="1992948"/>
            <a:ext cx="2721769" cy="1757363"/>
          </a:xfrm>
          <a:prstGeom prst="rect">
            <a:avLst/>
          </a:prstGeom>
        </p:spPr>
      </p:pic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Yazılım Donanım Karşılaştırması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>
                <a:solidFill>
                  <a:srgbClr val="373187"/>
                </a:solidFill>
              </a:rPr>
              <a:t>Yazılım eskimez.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/>
              <a:t>Oysa, her donanımın belli bir ömrü vardır. Ömrünü tamamlayan donanım yenisi ile değiştirilir.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altLang="tr-T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/>
              <a:t>Yazılımın eskimesi ortaya çıkabilecek yeni ihtiyaçları karşılayamaması, kullandığı teknolojinin eskimesi olarak tanımlanabilir.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altLang="tr-T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/>
              <a:t>Yeni gereksinimler yazılıma ekler yaparak yansıtılır. 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11</a:t>
            </a:fld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Yazılım Donanım Karşılaştırması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>
                <a:solidFill>
                  <a:srgbClr val="373187"/>
                </a:solidFill>
              </a:rPr>
              <a:t>Yazılım en az donanım kadar önemlidir.</a:t>
            </a:r>
            <a:endParaRPr lang="tr-TR" altLang="tr-TR" sz="1800" dirty="0"/>
          </a:p>
          <a:p>
            <a:pPr algn="just"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/>
              <a:t>Diyaliz makinelerinde kullanılan yazılımların 2000 yılı uyumsuzluğundan ötürü, bir çok diyaliz makinesi çalışamamış ve böbrek hastaları zor durumda kalmıştır.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altLang="tr-T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/>
              <a:t>Japonya’da telefon yazılımında ortaya çıkan bir yazılım hatası </a:t>
            </a:r>
            <a:r>
              <a:rPr lang="tr-TR" altLang="tr-TR" dirty="0" err="1"/>
              <a:t>onbinlerce</a:t>
            </a:r>
            <a:r>
              <a:rPr lang="tr-TR" altLang="tr-TR" dirty="0"/>
              <a:t> abonenin saatlerce telefon konuşması yapamamasına neden olmuştur.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12</a:t>
            </a:fld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Yazılım Donanım Karşılaştırması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>
                <a:solidFill>
                  <a:srgbClr val="373187"/>
                </a:solidFill>
              </a:rPr>
              <a:t>Yazılım kopyalama ve donanım kopyalama farklıdır.</a:t>
            </a:r>
            <a:endParaRPr lang="tr-TR" altLang="tr-TR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/>
              <a:t>Hata toleransı amacıyla, hayati olan bir donanımın sistemde bir kopyası daha bulundurulur ve sistemde biri arızalandığında diğeri çalışmayı devralabilir.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altLang="tr-T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/>
              <a:t>Oysa, bir yazılımı sistemde iki ayrı bilgisayar üzerine kopyalamak oluşabilecek hatalara çözüm olmayacaktır. Belki, sisteme aynı işi yapan iki farklı eş yazılım yüklenmesi çözüm olabilir (</a:t>
            </a:r>
            <a:r>
              <a:rPr lang="tr-TR" altLang="tr-TR" dirty="0">
                <a:solidFill>
                  <a:srgbClr val="77212B"/>
                </a:solidFill>
              </a:rPr>
              <a:t>kritik yazılım sistemleri-uçak </a:t>
            </a:r>
            <a:r>
              <a:rPr lang="tr-TR" altLang="tr-TR" dirty="0" err="1">
                <a:solidFill>
                  <a:srgbClr val="77212B"/>
                </a:solidFill>
              </a:rPr>
              <a:t>avionics</a:t>
            </a:r>
            <a:r>
              <a:rPr lang="tr-TR" altLang="tr-TR" dirty="0"/>
              <a:t>).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13</a:t>
            </a:fld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Yazılım Üretim Ortamı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Değişik yetenekte bir çok personel </a:t>
            </a:r>
            <a:r>
              <a:rPr lang="tr-TR" altLang="tr-TR" dirty="0">
                <a:solidFill>
                  <a:srgbClr val="373187"/>
                </a:solidFill>
              </a:rPr>
              <a:t>(analist, programcı, test uzmanı, vs.)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Yazılım çıktısı ile ilgilenen kullanıcılar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Yeniliğe tepki gösteren kullanıcılar ve yöneticiler </a:t>
            </a:r>
            <a:r>
              <a:rPr lang="tr-TR" altLang="tr-TR" dirty="0">
                <a:solidFill>
                  <a:schemeClr val="accent2"/>
                </a:solidFill>
              </a:rPr>
              <a:t>!</a:t>
            </a:r>
            <a:r>
              <a:rPr lang="tr-TR" altLang="tr-T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Yeterince tanımlanmamış kullanıcı beklentileri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Personel değişim oranının yüksekliği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Yüksek eğitim maliyetleri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Dışsal ve içsel kısıtlar (zaman, maliyet, işgücü, </a:t>
            </a:r>
            <a:r>
              <a:rPr lang="tr-TR" altLang="tr-TR" dirty="0" err="1"/>
              <a:t>vs</a:t>
            </a:r>
            <a:r>
              <a:rPr lang="tr-TR" altLang="tr-T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Standart ve yöntem eksiklikleri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Verimsiz kaynak kullanımı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Mevcut yazılımlardaki kalitesizlik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Yüksek üretim maliyeti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14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94" y="2438678"/>
            <a:ext cx="3195493" cy="2442415"/>
          </a:xfrm>
          <a:prstGeom prst="rect">
            <a:avLst/>
          </a:prstGeom>
        </p:spPr>
      </p:pic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Yazılım Mühendisliği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61" y="2241551"/>
            <a:ext cx="4898864" cy="3017520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>
                <a:solidFill>
                  <a:srgbClr val="0070C0"/>
                </a:solidFill>
              </a:rPr>
              <a:t>IEEE Tanımı (1993)</a:t>
            </a:r>
          </a:p>
          <a:p>
            <a:pPr marL="0" indent="0" algn="just">
              <a:buNone/>
            </a:pPr>
            <a:r>
              <a:rPr lang="tr-TR" dirty="0"/>
              <a:t>“Yazılım Mühendisliği: 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Sistemli</a:t>
            </a:r>
            <a:r>
              <a:rPr lang="tr-TR" dirty="0"/>
              <a:t>, düzenli, ölçülebilir bir yaklaşımın </a:t>
            </a:r>
            <a:r>
              <a:rPr lang="tr-TR" dirty="0" smtClean="0"/>
              <a:t>yazılım </a:t>
            </a:r>
            <a:r>
              <a:rPr lang="tr-TR" dirty="0"/>
              <a:t>geliştirmede, </a:t>
            </a:r>
            <a:r>
              <a:rPr lang="tr-TR" dirty="0" smtClean="0"/>
              <a:t>yazılımın </a:t>
            </a:r>
            <a:r>
              <a:rPr lang="tr-TR" dirty="0" err="1"/>
              <a:t>işlenilmesinde</a:t>
            </a:r>
            <a:r>
              <a:rPr lang="tr-TR" dirty="0"/>
              <a:t> ve </a:t>
            </a:r>
            <a:r>
              <a:rPr lang="tr-TR" dirty="0" smtClean="0"/>
              <a:t>bakımında uygulanmasıdır</a:t>
            </a:r>
            <a:r>
              <a:rPr lang="tr-TR" dirty="0"/>
              <a:t>. </a:t>
            </a:r>
          </a:p>
          <a:p>
            <a:pPr marL="0" indent="0" algn="just">
              <a:buNone/>
            </a:pPr>
            <a:r>
              <a:rPr lang="tr-TR" dirty="0"/>
              <a:t>Diğer bir deyişle mühendisliğin yazılıma uygulanmasıdır.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15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08" y="2387466"/>
            <a:ext cx="2683043" cy="2133020"/>
          </a:xfrm>
          <a:prstGeom prst="rect">
            <a:avLst/>
          </a:prstGeom>
        </p:spPr>
      </p:pic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Yazılım Mühendisliği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altLang="tr-TR" sz="2250" dirty="0"/>
              <a:t>Yazılım üretiminin mühendislik yöntemleriyle yapılmasını öngören ve bu yönde;</a:t>
            </a:r>
            <a:r>
              <a:rPr lang="tr-TR" altLang="tr-TR" sz="2400" dirty="0"/>
              <a:t> </a:t>
            </a:r>
          </a:p>
          <a:p>
            <a:pPr lvl="1"/>
            <a:r>
              <a:rPr lang="tr-TR" altLang="tr-TR" sz="2100" dirty="0"/>
              <a:t>yöntem, </a:t>
            </a:r>
          </a:p>
          <a:p>
            <a:pPr lvl="1"/>
            <a:r>
              <a:rPr lang="tr-TR" altLang="tr-TR" sz="2100" dirty="0"/>
              <a:t>araç </a:t>
            </a:r>
          </a:p>
          <a:p>
            <a:pPr lvl="1"/>
            <a:r>
              <a:rPr lang="tr-TR" altLang="tr-TR" sz="2100" dirty="0"/>
              <a:t>teknik ve </a:t>
            </a:r>
          </a:p>
          <a:p>
            <a:pPr lvl="1"/>
            <a:r>
              <a:rPr lang="tr-TR" altLang="tr-TR" sz="2100" dirty="0"/>
              <a:t>metodolojiler </a:t>
            </a:r>
          </a:p>
          <a:p>
            <a:pPr lvl="1">
              <a:buNone/>
            </a:pPr>
            <a:r>
              <a:rPr lang="tr-TR" altLang="tr-TR" sz="2100" dirty="0"/>
              <a:t>üreten bir disiplindir.</a:t>
            </a:r>
            <a:endParaRPr lang="tr-TR" alt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16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08" y="2748840"/>
            <a:ext cx="3174128" cy="2364680"/>
          </a:xfrm>
          <a:prstGeom prst="rect">
            <a:avLst/>
          </a:prstGeom>
        </p:spPr>
      </p:pic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Yazılım Mühendisliği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Yazılım mühendisliği bir </a:t>
            </a:r>
            <a:r>
              <a:rPr lang="tr-TR" altLang="tr-TR" dirty="0">
                <a:solidFill>
                  <a:srgbClr val="373187"/>
                </a:solidFill>
              </a:rPr>
              <a:t>yöntemler, teknikler ve araçlar kümesi</a:t>
            </a:r>
            <a:r>
              <a:rPr lang="tr-TR" altLang="tr-TR" dirty="0"/>
              <a:t> olarak değerlendirilebilir.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alt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Yazılım mühendisliğinin hedefi; </a:t>
            </a:r>
            <a:r>
              <a:rPr lang="tr-TR" altLang="tr-TR" dirty="0">
                <a:solidFill>
                  <a:srgbClr val="373187"/>
                </a:solidFill>
              </a:rPr>
              <a:t>yazılım üretimindeki karmaşıklıkları</a:t>
            </a:r>
            <a:r>
              <a:rPr lang="tr-TR" altLang="tr-TR" dirty="0"/>
              <a:t> gidermektir.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alt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Geçmişte kullanılan iş akış şemaları gibi yöntemler günümüzde yetersiz kalmaktadır. 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alt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/>
              <a:t>Ayrıca, yazılım üretimi işi tek kişinin başarabileceği boyuttan çıkmış ve bir takım işi biçimine dönüşmüştür. 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17</a:t>
            </a:fld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Yazılım </a:t>
            </a:r>
            <a:r>
              <a:rPr lang="tr-TR" altLang="tr-TR" dirty="0" smtClean="0"/>
              <a:t>Mühendisi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sz="2700" dirty="0">
                <a:solidFill>
                  <a:srgbClr val="373187"/>
                </a:solidFill>
              </a:rPr>
              <a:t>Yazılım Mühendisliği İşini yapan kişidir.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altLang="tr-TR" sz="788" dirty="0">
              <a:solidFill>
                <a:srgbClr val="373187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/>
              <a:t>Temel hedefi; </a:t>
            </a:r>
            <a:r>
              <a:rPr lang="tr-TR" altLang="tr-TR" dirty="0">
                <a:solidFill>
                  <a:schemeClr val="accent2"/>
                </a:solidFill>
              </a:rPr>
              <a:t>üretimin en az maliyet ve en yüksek nitelikte yapılmasını sağlamaktır.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altLang="tr-TR" sz="788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>
                <a:solidFill>
                  <a:srgbClr val="373187"/>
                </a:solidFill>
              </a:rPr>
              <a:t>Programcı değildir.</a:t>
            </a:r>
            <a:r>
              <a:rPr lang="tr-TR" altLang="tr-TR" dirty="0"/>
              <a:t> Ancak programcının tüm yeteneklerine sahiptir. </a:t>
            </a:r>
            <a:endParaRPr lang="tr-TR" altLang="tr-TR" sz="788" dirty="0"/>
          </a:p>
          <a:p>
            <a:pPr algn="just">
              <a:buFont typeface="Wingdings" panose="05000000000000000000" pitchFamily="2" charset="2"/>
              <a:buChar char="Ø"/>
            </a:pPr>
            <a:endParaRPr lang="tr-TR" altLang="tr-TR" sz="788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/>
              <a:t>Yazılımın daha çok mantıksal boyutuyla ilgilenir ve işi insanlarla ilişkiyi gerektirir.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altLang="tr-TR" sz="788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>
                <a:solidFill>
                  <a:srgbClr val="373187"/>
                </a:solidFill>
              </a:rPr>
              <a:t>Sistem analisti de değildir.</a:t>
            </a:r>
            <a:r>
              <a:rPr lang="tr-TR" altLang="tr-TR" dirty="0"/>
              <a:t> Farkı; analist sadece sistemin analiz aşaması ile ilgilenirken, yazılım mühendisi tüm aşamaların içindedir.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18</a:t>
            </a:fld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 Hataları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Yazılım hataları, yazılım yaşam döngüsünde çok önemli yer tutan unsurlardan biridir.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Yazılım geliştirme de karşılaşılan en sıkıcı durumdur.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Hatalar yüzünden yazılım maliyeti artmaktadır.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Yazılım geliştirme sürecini uzatmaktadır.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Çözümü erken bulunmayan hatalar bazen uyulması gereken sistemi zor durumda bırakarak zamansal problemler oluşturmaktadır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19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56" y="4674059"/>
            <a:ext cx="4769893" cy="1643648"/>
          </a:xfrm>
          <a:prstGeom prst="rect">
            <a:avLst/>
          </a:prstGeom>
        </p:spPr>
      </p:pic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YMT312 Yazılım Tasarım ve Mimarisi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</a:t>
            </a:fld>
            <a:endParaRPr lang="tr-TR" dirty="0"/>
          </a:p>
        </p:txBody>
      </p:sp>
      <p:graphicFrame>
        <p:nvGraphicFramePr>
          <p:cNvPr id="10" name="Diyagram 9"/>
          <p:cNvGraphicFramePr/>
          <p:nvPr>
            <p:extLst/>
          </p:nvPr>
        </p:nvGraphicFramePr>
        <p:xfrm>
          <a:off x="622182" y="1409885"/>
          <a:ext cx="7907039" cy="404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Yazılımların Sınanması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/>
              <a:t>Bir programı tüm ayrıntıları ile test etmek teorik olarak mümkün olmakla birlikte, uygulamada bu mümkün değildir.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/>
              <a:t>Yazılım ancak sınırlı sayıda veri ile sınanabilir.</a:t>
            </a:r>
            <a:endParaRPr lang="tr-TR" altLang="tr-TR" sz="2400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20</a:t>
            </a:fld>
            <a:endParaRPr lang="tr-TR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40000"/>
              </p:ext>
            </p:extLst>
          </p:nvPr>
        </p:nvGraphicFramePr>
        <p:xfrm>
          <a:off x="1546859" y="3274484"/>
          <a:ext cx="6096000" cy="116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Mantıksal Tasarım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%20</a:t>
                      </a:r>
                    </a:p>
                  </a:txBody>
                  <a:tcPr marL="68580" marR="68580" marT="34290" marB="34290" anchor="ctr" horzOverflow="overflow"/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İşlevsel Tasarım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%15</a:t>
                      </a:r>
                    </a:p>
                  </a:txBody>
                  <a:tcPr marL="68580" marR="68580" marT="34290" marB="34290" anchor="ctr" horzOverflow="overflow"/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Kodlama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%30</a:t>
                      </a:r>
                    </a:p>
                  </a:txBody>
                  <a:tcPr marL="68580" marR="68580" marT="34290" marB="34290" anchor="ctr" horzOverflow="overflow"/>
                </a:tc>
              </a:tr>
            </a:tbl>
          </a:graphicData>
        </a:graphic>
      </p:graphicFrame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Hataların </a:t>
            </a:r>
            <a:r>
              <a:rPr lang="tr-TR" dirty="0"/>
              <a:t>“Yayılma” Özelliği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Yazılımda Hata Düzeltme </a:t>
            </a:r>
            <a:r>
              <a:rPr lang="tr-TR" dirty="0" smtClean="0"/>
              <a:t>Maliyetleri:</a:t>
            </a:r>
          </a:p>
          <a:p>
            <a:pPr marL="0" indent="0" algn="just">
              <a:buNone/>
            </a:pPr>
            <a:endParaRPr lang="tr-TR" sz="750" dirty="0"/>
          </a:p>
          <a:p>
            <a:pPr lvl="1" algn="just"/>
            <a:r>
              <a:rPr lang="tr-TR" dirty="0"/>
              <a:t>Yazılım üretimindeki hatalar yayılma özelliği gösterir.</a:t>
            </a:r>
          </a:p>
          <a:p>
            <a:pPr lvl="1" algn="just"/>
            <a:r>
              <a:rPr lang="tr-TR" dirty="0"/>
              <a:t>Bu nedenle, hata düzeltme maliyetleri ilerleyen aşamalarda giderek artar.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21</a:t>
            </a:fld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19252"/>
              </p:ext>
            </p:extLst>
          </p:nvPr>
        </p:nvGraphicFramePr>
        <p:xfrm>
          <a:off x="1244967" y="3308020"/>
          <a:ext cx="3852534" cy="2172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400"/>
                <a:gridCol w="1620134"/>
              </a:tblGrid>
              <a:tr h="362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Analiz 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tr-T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</a:tr>
              <a:tr h="362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Tasarım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tr-T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</a:tr>
              <a:tr h="362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Kodlama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tr-T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</a:tr>
              <a:tr h="362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tr-T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</a:tr>
              <a:tr h="362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Kabul Testi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tr-T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</a:tr>
              <a:tr h="362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İşletim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tr-T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03" y="3216856"/>
            <a:ext cx="2889857" cy="2263722"/>
          </a:xfrm>
          <a:prstGeom prst="rect">
            <a:avLst/>
          </a:prstGeom>
        </p:spPr>
      </p:pic>
      <p:sp>
        <p:nvSpPr>
          <p:cNvPr id="9" name="Veri Yer Tutucusu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Yazılım Maliyetleri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61" y="2241551"/>
            <a:ext cx="5717729" cy="301752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Günümüzde yazılım maliyetlerindeki artışlar giderek artmaktadır. "Yazılımımızı alırsanız yanında donanımı ücretsiz olarak sağlayacağız" deyişi zaman içerisinde giderek doğrulanmaktadır.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Örneğin, günümüzde bir kopyası </a:t>
            </a:r>
            <a:r>
              <a:rPr lang="tr-TR" dirty="0" smtClean="0"/>
              <a:t>yüz bin </a:t>
            </a:r>
            <a:r>
              <a:rPr lang="tr-TR" dirty="0"/>
              <a:t>dolar dolayında satılan kurumsal kaynak planlama yazılımlarının bulunduğu gözlemlenmektedir.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Öte yandan bir kişisel bilgisayar ise 1000 ABD dolarının altında satılmaktadır.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Yazılımın </a:t>
            </a:r>
            <a:r>
              <a:rPr lang="tr-TR" dirty="0"/>
              <a:t>kopyalanma maliyeti ile donanım kopyalama maliyetinin arasındaki farklılık dikkate alındığında, yazılım maliyetlerinin, donanım maliyetlerine oranla oldukça yüksek olduğu ortaya çıkar.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22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9" y="2485066"/>
            <a:ext cx="2143125" cy="1928813"/>
          </a:xfrm>
          <a:prstGeom prst="rect">
            <a:avLst/>
          </a:prstGeom>
        </p:spPr>
      </p:pic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Yazılım Sistemlerin Sınıflandırılması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İşlevlerine göre </a:t>
            </a:r>
            <a:r>
              <a:rPr lang="tr-TR" b="1" dirty="0"/>
              <a:t>s</a:t>
            </a:r>
            <a:r>
              <a:rPr lang="tr-TR" b="1" dirty="0" smtClean="0"/>
              <a:t>ınıflandırma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Zamana dayalı özelliklere </a:t>
            </a:r>
            <a:r>
              <a:rPr lang="tr-TR" b="1" dirty="0" smtClean="0"/>
              <a:t>göre sınıflandırma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Boyuta </a:t>
            </a:r>
            <a:r>
              <a:rPr lang="tr-TR" b="1" dirty="0" smtClean="0"/>
              <a:t>göre sınıflandırma</a:t>
            </a:r>
            <a:endParaRPr lang="tr-TR" b="1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23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00" y="2328053"/>
            <a:ext cx="1797053" cy="1797053"/>
          </a:xfrm>
          <a:prstGeom prst="rect">
            <a:avLst/>
          </a:prstGeom>
        </p:spPr>
      </p:pic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İşlevlerine </a:t>
            </a:r>
            <a:r>
              <a:rPr lang="tr-TR" dirty="0"/>
              <a:t>Göre Sınıflandırma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185495"/>
          <a:ext cx="7886700" cy="2546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3350"/>
                <a:gridCol w="3943350"/>
              </a:tblGrid>
              <a:tr h="463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Hesaplama</a:t>
                      </a:r>
                      <a:endParaRPr lang="tr-TR" sz="2100" b="1" i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2144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Mühendislik Çözümleme</a:t>
                      </a:r>
                      <a:endParaRPr lang="tr-T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21444" marB="0"/>
                </a:tc>
              </a:tr>
              <a:tr h="463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 İşleme</a:t>
                      </a:r>
                      <a:endParaRPr lang="tr-TR" sz="2100" b="1" i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2144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Bankacılık</a:t>
                      </a:r>
                      <a:endParaRPr lang="tr-T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21444" marB="0"/>
                </a:tc>
              </a:tr>
              <a:tr h="463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Süreç Temelli</a:t>
                      </a:r>
                      <a:endParaRPr lang="tr-TR" sz="2100" b="1" i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2144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Gömülü Sistemler</a:t>
                      </a:r>
                      <a:endParaRPr lang="tr-T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21444" marB="0"/>
                </a:tc>
              </a:tr>
              <a:tr h="463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 b="1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Kural Temelli</a:t>
                      </a:r>
                      <a:endParaRPr lang="tr-TR" sz="2100" b="1" i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2144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Robotik, Yapay Zekâ</a:t>
                      </a:r>
                      <a:endParaRPr lang="tr-T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21444" marB="0"/>
                </a:tc>
              </a:tr>
              <a:tr h="691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 b="1" i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CAD</a:t>
                      </a:r>
                      <a:endParaRPr lang="tr-TR" sz="2100" b="1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2144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Sinyal İşleme</a:t>
                      </a:r>
                      <a:endParaRPr lang="tr-T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21444" marB="0"/>
                </a:tc>
              </a:tr>
            </a:tbl>
          </a:graphicData>
        </a:graphic>
      </p:graphicFrame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24</a:t>
            </a:fld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12226" y="1208817"/>
            <a:ext cx="8428640" cy="576148"/>
          </a:xfrm>
        </p:spPr>
        <p:txBody>
          <a:bodyPr>
            <a:noAutofit/>
          </a:bodyPr>
          <a:lstStyle/>
          <a:p>
            <a:r>
              <a:rPr lang="tr-TR" sz="3600" dirty="0" smtClean="0"/>
              <a:t>Zamana </a:t>
            </a:r>
            <a:r>
              <a:rPr lang="tr-TR" sz="3600" dirty="0"/>
              <a:t>Dayalı Özelliklere Göre Sınıflandırma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768272"/>
              </p:ext>
            </p:extLst>
          </p:nvPr>
        </p:nvGraphicFramePr>
        <p:xfrm>
          <a:off x="628650" y="2781031"/>
          <a:ext cx="7886700" cy="92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3350"/>
                <a:gridCol w="3943350"/>
              </a:tblGrid>
              <a:tr h="463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Toplu (Çevrim-Dışı)</a:t>
                      </a:r>
                    </a:p>
                  </a:txBody>
                  <a:tcPr marL="67628" marR="67628" marT="12144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Çevrim-İçi</a:t>
                      </a:r>
                    </a:p>
                  </a:txBody>
                  <a:tcPr marL="67628" marR="67628" marT="121444" marB="0"/>
                </a:tc>
              </a:tr>
              <a:tr h="463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Gerçek Zamanlı</a:t>
                      </a:r>
                    </a:p>
                  </a:txBody>
                  <a:tcPr marL="67628" marR="67628" marT="12144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tr-TR" sz="2100" dirty="0">
                        <a:effectLst/>
                        <a:latin typeface="+mn-lt"/>
                      </a:endParaRPr>
                    </a:p>
                  </a:txBody>
                  <a:tcPr marL="67628" marR="67628" marT="121444" marB="0"/>
                </a:tc>
              </a:tr>
            </a:tbl>
          </a:graphicData>
        </a:graphic>
      </p:graphicFrame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25</a:t>
            </a:fld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62" y="4188189"/>
            <a:ext cx="1611651" cy="161165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66" y="4266625"/>
            <a:ext cx="1454778" cy="145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Boyuta </a:t>
            </a:r>
            <a:r>
              <a:rPr lang="tr-TR" dirty="0"/>
              <a:t>Göre Sınıflandırma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626229"/>
              </p:ext>
            </p:extLst>
          </p:nvPr>
        </p:nvGraphicFramePr>
        <p:xfrm>
          <a:off x="815236" y="2255708"/>
          <a:ext cx="7594126" cy="3452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7063"/>
                <a:gridCol w="3797063"/>
              </a:tblGrid>
              <a:tr h="7984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Küçük (SS&lt;2000)</a:t>
                      </a:r>
                      <a:endParaRPr lang="tr-T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216218" marB="2714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 Oyunları</a:t>
                      </a:r>
                      <a:endParaRPr lang="tr-T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Öğrenci Projeleri</a:t>
                      </a:r>
                      <a:endParaRPr lang="tr-T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08109" marB="27146"/>
                </a:tc>
              </a:tr>
              <a:tr h="7984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Orta (2000&lt;SS&lt;100,000)</a:t>
                      </a:r>
                      <a:endParaRPr lang="tr-T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216218" marB="2714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CAD</a:t>
                      </a:r>
                      <a:endParaRPr lang="tr-T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BDE Yazılımları</a:t>
                      </a:r>
                      <a:endParaRPr lang="tr-T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08109" marB="27146"/>
                </a:tc>
              </a:tr>
              <a:tr h="585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Büyük(100,000&lt;SS&lt;1 Milyon)</a:t>
                      </a:r>
                      <a:endParaRPr lang="tr-T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216218" marB="2714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İşletim Sistemleri</a:t>
                      </a:r>
                      <a:endParaRPr lang="tr-T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08109" marB="27146"/>
                </a:tc>
              </a:tr>
              <a:tr h="1168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2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Çok Büyük (SS&gt;1 Milyon)</a:t>
                      </a:r>
                      <a:endParaRPr lang="tr-T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216218" marB="2714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Komuta Kontrol Sistemleri</a:t>
                      </a:r>
                      <a:endParaRPr lang="tr-T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Hava Tahmini Sistemleri</a:t>
                      </a:r>
                      <a:endParaRPr lang="tr-T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tr-TR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Yıldız Savaşları Sistemleri</a:t>
                      </a:r>
                      <a:endParaRPr lang="tr-T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28" marR="67628" marT="108109" marB="27146"/>
                </a:tc>
              </a:tr>
            </a:tbl>
          </a:graphicData>
        </a:graphic>
      </p:graphicFrame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26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Yazılımda </a:t>
            </a:r>
            <a:r>
              <a:rPr lang="tr-TR" dirty="0"/>
              <a:t>Kalite </a:t>
            </a:r>
          </a:p>
        </p:txBody>
      </p:sp>
      <p:graphicFrame>
        <p:nvGraphicFramePr>
          <p:cNvPr id="6" name="İçerik Yer Tutucusu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815009" y="2054916"/>
          <a:ext cx="7466772" cy="337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27</a:t>
            </a:fld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Yazılımda Kalite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tr-TR" dirty="0"/>
              <a:t>Üretim Süreci Boyunca ara ürünlere ilişkin kalite standartlarının geliştirilmesi ve geliştirme işlemlerinin bu standartlara uygunluğunun denetlenmesidir</a:t>
            </a:r>
            <a:r>
              <a:rPr lang="tr-TR" dirty="0" smtClean="0"/>
              <a:t>.</a:t>
            </a:r>
          </a:p>
          <a:p>
            <a:pPr lvl="0" algn="just"/>
            <a:endParaRPr lang="tr-TR" sz="1800" dirty="0"/>
          </a:p>
          <a:p>
            <a:pPr lvl="0" algn="just"/>
            <a:r>
              <a:rPr lang="tr-TR" dirty="0"/>
              <a:t>Yazılım kalite sağlama etkinlikleriyle;</a:t>
            </a:r>
            <a:endParaRPr lang="tr-TR" sz="1800" dirty="0"/>
          </a:p>
          <a:p>
            <a:pPr lvl="1" algn="just"/>
            <a:r>
              <a:rPr lang="tr-TR" dirty="0"/>
              <a:t>Yazılım maliyetleri düşürülür,</a:t>
            </a:r>
            <a:endParaRPr lang="tr-TR" sz="1500" dirty="0"/>
          </a:p>
          <a:p>
            <a:pPr lvl="1" algn="just"/>
            <a:r>
              <a:rPr lang="tr-TR" dirty="0"/>
              <a:t>Yazılım üretiminin yönetimi kolaylaşır,</a:t>
            </a:r>
            <a:endParaRPr lang="tr-TR" sz="1500" dirty="0"/>
          </a:p>
          <a:p>
            <a:pPr lvl="1" algn="just"/>
            <a:r>
              <a:rPr lang="tr-TR" dirty="0"/>
              <a:t>Belgeleme ve standart sorunları giderilir.</a:t>
            </a:r>
            <a:endParaRPr lang="tr-TR" sz="1500" dirty="0"/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28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54" y="3041773"/>
            <a:ext cx="2871788" cy="1807369"/>
          </a:xfrm>
          <a:prstGeom prst="rect">
            <a:avLst/>
          </a:prstGeom>
        </p:spPr>
      </p:pic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Yazılımda Kalite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575691"/>
          <a:ext cx="7886700" cy="2427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584"/>
                <a:gridCol w="1513096"/>
                <a:gridCol w="1577340"/>
                <a:gridCol w="1577340"/>
                <a:gridCol w="1577340"/>
              </a:tblGrid>
              <a:tr h="69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Ekonomi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Tamlık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Yeniden Kullanılabilirlik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Etkinlik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Bütünlük</a:t>
                      </a:r>
                    </a:p>
                  </a:txBody>
                  <a:tcPr marL="68580" marR="68580" marT="34290" marB="34290" anchor="ctr" horzOverflow="overflow"/>
                </a:tc>
              </a:tr>
              <a:tr h="543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Güvenirlik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Modülerlik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Belgeleme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Kullanılabilirlik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Temizlik</a:t>
                      </a:r>
                    </a:p>
                  </a:txBody>
                  <a:tcPr marL="68580" marR="68580" marT="34290" marB="34290" anchor="ctr" horzOverflow="overflow"/>
                </a:tc>
              </a:tr>
              <a:tr h="603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Değiştirilebilirlik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Geçerlik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Esneklik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Genellik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Sınanabilirlik</a:t>
                      </a:r>
                    </a:p>
                  </a:txBody>
                  <a:tcPr marL="68580" marR="68580" marT="34290" marB="34290" anchor="ctr" horzOverflow="overflow"/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Taşınabilirlik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Bakılabilirlik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Anlaşılabilirlik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Birlikte Çalışabilirlik</a:t>
                      </a: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tr-T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ctr" horzOverflow="overflow"/>
                </a:tc>
              </a:tr>
            </a:tbl>
          </a:graphicData>
        </a:graphic>
      </p:graphicFrame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29</a:t>
            </a:fld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5">
                    <a:lumMod val="50000"/>
                  </a:schemeClr>
                </a:solidFill>
              </a:rPr>
              <a:t>Amaçlar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4483" y="2231891"/>
            <a:ext cx="7543800" cy="30175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Yazılım nedir?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Yazılım ve Donanım karşılaştırılması?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Yazılım Mühendisliği nedir?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Yazılım Mühendisi kime denir?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Yazılımda Hatalar?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Yazılım Maliyetleri?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Yazılımda Kalite?</a:t>
            </a:r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tr-TR" smtClean="0"/>
              <a:t>YMT312 Yazılım Tasarım ve Mimarisi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1966826" cy="273844"/>
          </a:xfrm>
        </p:spPr>
        <p:txBody>
          <a:bodyPr/>
          <a:lstStyle/>
          <a:p>
            <a:fld id="{1449AE56-6C5E-4AE6-BD47-1CFD8EFBDD83}" type="slidenum">
              <a:rPr lang="tr-TR" smtClean="0"/>
              <a:t>3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07" y="1699295"/>
            <a:ext cx="2648486" cy="2617448"/>
          </a:xfrm>
          <a:prstGeom prst="rect">
            <a:avLst/>
          </a:prstGeom>
        </p:spPr>
      </p:pic>
      <p:sp>
        <p:nvSpPr>
          <p:cNvPr id="9" name="Altbilgi Yer Tutucusu 3"/>
          <p:cNvSpPr txBox="1">
            <a:spLocks/>
          </p:cNvSpPr>
          <p:nvPr/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/>
              <a:t>YMT312 Yazılım Tasarım ve Mimarisi</a:t>
            </a:r>
            <a:endParaRPr lang="tr-TR" dirty="0"/>
          </a:p>
        </p:txBody>
      </p:sp>
      <p:sp>
        <p:nvSpPr>
          <p:cNvPr id="10" name="Slayt Numarası Yer Tutucusu 4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11" name="Veri Yer Tutucusu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rgbClr val="0070C0"/>
                </a:solidFill>
              </a:rPr>
              <a:t>Yazılım</a:t>
            </a:r>
            <a:r>
              <a:rPr lang="tr-TR" dirty="0" smtClean="0"/>
              <a:t>=</a:t>
            </a:r>
            <a:r>
              <a:rPr lang="tr-TR" dirty="0"/>
              <a:t> </a:t>
            </a:r>
            <a:r>
              <a:rPr lang="tr-TR" dirty="0" smtClean="0"/>
              <a:t>Mantık, veri, belge, insan ve program </a:t>
            </a:r>
            <a:r>
              <a:rPr lang="tr-TR" dirty="0"/>
              <a:t>bileşenlerinin, belirli bir üretim amacına yönelik olarak bir araya getirilmesi, yönetilebilmesi için kullanılabilecek ve üretilen, yöntem, araç, bilgi ve belgelerin tümünü içerir</a:t>
            </a:r>
            <a:r>
              <a:rPr lang="tr-TR" dirty="0" smtClean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rgbClr val="0070C0"/>
                </a:solidFill>
              </a:rPr>
              <a:t>Yazılım Mühendisliği</a:t>
            </a:r>
            <a:r>
              <a:rPr lang="tr-TR" dirty="0" smtClean="0"/>
              <a:t>: Sistemli</a:t>
            </a:r>
            <a:r>
              <a:rPr lang="tr-TR" dirty="0"/>
              <a:t>, düzenli, ölçülebilir bir yaklaşımın yazılım geliştirmede, yazılımın </a:t>
            </a:r>
            <a:r>
              <a:rPr lang="tr-TR" dirty="0" err="1" smtClean="0"/>
              <a:t>işlenilmesinde</a:t>
            </a:r>
            <a:r>
              <a:rPr lang="tr-TR" dirty="0" smtClean="0"/>
              <a:t> </a:t>
            </a:r>
            <a:r>
              <a:rPr lang="tr-TR" dirty="0"/>
              <a:t>ve bakımında uygulanmasıdır. </a:t>
            </a:r>
            <a:r>
              <a:rPr lang="tr-TR" dirty="0" smtClean="0"/>
              <a:t>Diğer </a:t>
            </a:r>
            <a:r>
              <a:rPr lang="tr-TR" dirty="0"/>
              <a:t>bir deyişle mühendisliğin yazılıma uygulanmasıdır</a:t>
            </a:r>
            <a:r>
              <a:rPr lang="tr-TR" dirty="0" smtClean="0"/>
              <a:t>.</a:t>
            </a:r>
            <a:endParaRPr lang="tr-TR" altLang="tr-TR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altLang="tr-TR" b="1" dirty="0" smtClean="0">
                <a:solidFill>
                  <a:srgbClr val="0070C0"/>
                </a:solidFill>
              </a:rPr>
              <a:t>Yazılım </a:t>
            </a:r>
            <a:r>
              <a:rPr lang="tr-TR" altLang="tr-TR" b="1" dirty="0">
                <a:solidFill>
                  <a:srgbClr val="0070C0"/>
                </a:solidFill>
              </a:rPr>
              <a:t>mühendisliğinin hedefi</a:t>
            </a:r>
            <a:r>
              <a:rPr lang="tr-TR" altLang="tr-TR" dirty="0"/>
              <a:t>; yazılım üretimindeki karmaşıklıkları gidermektir.</a:t>
            </a:r>
          </a:p>
          <a:p>
            <a:pPr lvl="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b="1" dirty="0"/>
              <a:t>Yazılım kalite sağlama etkinlikleriyle;</a:t>
            </a:r>
            <a:endParaRPr lang="tr-TR" sz="1800" b="1" dirty="0"/>
          </a:p>
          <a:p>
            <a:pPr lvl="1" algn="just">
              <a:lnSpc>
                <a:spcPct val="120000"/>
              </a:lnSpc>
            </a:pPr>
            <a:r>
              <a:rPr lang="tr-TR" dirty="0"/>
              <a:t>Yazılım maliyetleri düşürülür,</a:t>
            </a:r>
            <a:endParaRPr lang="tr-TR" sz="1500" dirty="0"/>
          </a:p>
          <a:p>
            <a:pPr lvl="1" algn="just">
              <a:lnSpc>
                <a:spcPct val="120000"/>
              </a:lnSpc>
            </a:pPr>
            <a:r>
              <a:rPr lang="tr-TR" dirty="0"/>
              <a:t>Yazılım üretiminin yönetimi kolaylaşır,</a:t>
            </a:r>
            <a:endParaRPr lang="tr-TR" sz="1500" dirty="0"/>
          </a:p>
          <a:p>
            <a:pPr lvl="1" algn="just">
              <a:lnSpc>
                <a:spcPct val="120000"/>
              </a:lnSpc>
            </a:pPr>
            <a:r>
              <a:rPr lang="tr-TR" dirty="0"/>
              <a:t>Belgeleme ve standart sorunları giderilir.</a:t>
            </a:r>
            <a:endParaRPr lang="tr-TR" sz="1500" dirty="0"/>
          </a:p>
          <a:p>
            <a:pPr>
              <a:lnSpc>
                <a:spcPct val="120000"/>
              </a:lnSpc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YMT312 Yazılım Tasarım ve Mimarisi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30</a:t>
            </a:fld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tr-TR" dirty="0" smtClean="0"/>
              <a:t>Yazılım </a:t>
            </a:r>
            <a:r>
              <a:rPr lang="tr-TR" dirty="0"/>
              <a:t>ile program arasındaki farklılığı belirtiniz</a:t>
            </a:r>
            <a:r>
              <a:rPr lang="tr-TR" dirty="0" smtClean="0"/>
              <a:t>.</a:t>
            </a:r>
            <a:endParaRPr lang="tr-TR" dirty="0"/>
          </a:p>
          <a:p>
            <a:pPr marL="385763" indent="-385763">
              <a:buFont typeface="+mj-lt"/>
              <a:buAutoNum type="arabicPeriod"/>
            </a:pPr>
            <a:r>
              <a:rPr lang="tr-TR" dirty="0" smtClean="0"/>
              <a:t>Yazılım </a:t>
            </a:r>
            <a:r>
              <a:rPr lang="tr-TR" dirty="0"/>
              <a:t>ile donanım arasındaki farklılıkları belirtiniz.</a:t>
            </a:r>
          </a:p>
          <a:p>
            <a:pPr marL="385763" indent="-385763">
              <a:buFont typeface="+mj-lt"/>
              <a:buAutoNum type="arabicPeriod"/>
            </a:pPr>
            <a:r>
              <a:rPr lang="tr-TR" dirty="0" smtClean="0"/>
              <a:t>Neden </a:t>
            </a:r>
            <a:r>
              <a:rPr lang="tr-TR" dirty="0"/>
              <a:t>yazılım giderek pahalılaşırken, donanım ucuzlamaktadır</a:t>
            </a:r>
            <a:r>
              <a:rPr lang="tr-TR" dirty="0" smtClean="0"/>
              <a:t>?</a:t>
            </a:r>
          </a:p>
          <a:p>
            <a:pPr marL="385763" indent="-385763">
              <a:buFont typeface="+mj-lt"/>
              <a:buAutoNum type="arabicPeriod"/>
            </a:pPr>
            <a:r>
              <a:rPr lang="tr-TR" dirty="0"/>
              <a:t>Yazılım mühendisliği ile diğer mühendislik disiplinlerini karşılaştırınız</a:t>
            </a:r>
            <a:r>
              <a:rPr lang="tr-TR" dirty="0" smtClean="0"/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tr-TR" dirty="0"/>
              <a:t>Bu bölümde verilen yazılım sınıflandırmasını dikkate alarak, her sınıflandırma için bir yazılım örneği veriniz</a:t>
            </a:r>
            <a:r>
              <a:rPr lang="tr-TR" dirty="0" smtClean="0"/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tr-TR" dirty="0"/>
              <a:t>Yazılım mühendisi ile programcı arasındaki farklılığı belirtiniz</a:t>
            </a:r>
            <a:r>
              <a:rPr lang="tr-TR" dirty="0" smtClean="0"/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tr-TR" dirty="0" smtClean="0"/>
              <a:t>Yazılım Hatalarında Yayılma neyi ifade etmektedir?</a:t>
            </a:r>
          </a:p>
          <a:p>
            <a:pPr marL="385763" indent="-385763">
              <a:buFont typeface="+mj-lt"/>
              <a:buAutoNum type="arabicPeriod"/>
            </a:pPr>
            <a:r>
              <a:rPr lang="tr-TR" dirty="0" smtClean="0"/>
              <a:t>Yazılım Maliyetinde hangi Sınıflandırma ağır basmaktadır?</a:t>
            </a:r>
          </a:p>
          <a:p>
            <a:pPr marL="385763" indent="-385763">
              <a:buFont typeface="+mj-lt"/>
              <a:buAutoNum type="arabicPeriod"/>
            </a:pPr>
            <a:r>
              <a:rPr lang="tr-TR" dirty="0"/>
              <a:t>İşlevlerine Göre </a:t>
            </a:r>
            <a:r>
              <a:rPr lang="tr-TR" dirty="0" smtClean="0"/>
              <a:t>Sınıflandırma da Kural Temelli ’ye Örnek veriniz.</a:t>
            </a:r>
          </a:p>
          <a:p>
            <a:pPr marL="385763" indent="-385763">
              <a:buFont typeface="+mj-lt"/>
              <a:buAutoNum type="arabicPeriod"/>
            </a:pPr>
            <a:r>
              <a:rPr lang="tr-TR" dirty="0"/>
              <a:t>Yazılım Kalitesini </a:t>
            </a:r>
            <a:r>
              <a:rPr lang="tr-TR" dirty="0" smtClean="0"/>
              <a:t>Tanımlayınız.</a:t>
            </a:r>
          </a:p>
          <a:p>
            <a:pPr marL="385763" indent="-385763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31</a:t>
            </a:fld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60" y="2107125"/>
            <a:ext cx="7543801" cy="106489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/>
              <a:t>Yazılım Yaşam Döngüsünü Araştırınız.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Yazılım Süreç Modellerini Araştırınız.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32</a:t>
            </a:fld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880" y="979473"/>
            <a:ext cx="1908770" cy="184968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83" y="3012259"/>
            <a:ext cx="2890757" cy="29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0100" y="593676"/>
            <a:ext cx="7543800" cy="1088068"/>
          </a:xfrm>
        </p:spPr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4008610"/>
            <a:ext cx="7886700" cy="18304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1425" dirty="0">
                <a:hlinkClick r:id="rId2"/>
              </a:rPr>
              <a:t>http://blog.alisuleymantopuz.com/2014/08/30/yazilim-mimarisi-ve-tasarimi-nedir/</a:t>
            </a:r>
            <a:r>
              <a:rPr lang="tr-TR" sz="1425" dirty="0"/>
              <a:t>     * </a:t>
            </a:r>
            <a:r>
              <a:rPr lang="tr-TR" sz="1425" dirty="0">
                <a:hlinkClick r:id="rId3"/>
              </a:rPr>
              <a:t>http://www.akifsahman.com/?p=175</a:t>
            </a:r>
            <a:endParaRPr lang="tr-TR" sz="1425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1425" dirty="0">
                <a:hlinkClick r:id="rId4"/>
              </a:rPr>
              <a:t>https://ece.uwaterloo.ca/~se464/08ST/index.php?src=lecture</a:t>
            </a:r>
            <a:r>
              <a:rPr lang="tr-TR" sz="1425" dirty="0"/>
              <a:t>   * </a:t>
            </a:r>
            <a:r>
              <a:rPr lang="tr-TR" sz="1425" dirty="0">
                <a:hlinkClick r:id="rId5"/>
              </a:rPr>
              <a:t>http://info.psu.edu.sa/psu/cis/azarrad/se505.htm</a:t>
            </a:r>
            <a:endParaRPr lang="tr-TR" sz="1425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1425" dirty="0">
                <a:hlinkClick r:id="rId6"/>
              </a:rPr>
              <a:t>http://www.metinakbulut.com/YAZILIM-MIMARISI/</a:t>
            </a:r>
            <a:r>
              <a:rPr lang="tr-TR" sz="1425" dirty="0"/>
              <a:t> * </a:t>
            </a:r>
            <a:r>
              <a:rPr lang="tr-TR" sz="1425" dirty="0">
                <a:hlinkClick r:id="rId7"/>
              </a:rPr>
              <a:t>http://ceng.gazi.edu.tr/~hkaracan/source/YPY_H3.pdf</a:t>
            </a:r>
            <a:endParaRPr lang="tr-TR" sz="1425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1425" dirty="0">
                <a:hlinkClick r:id="rId8"/>
              </a:rPr>
              <a:t>http://iiscs.wssu.edu/drupal/node/3399</a:t>
            </a:r>
            <a:r>
              <a:rPr lang="tr-TR" sz="1425" dirty="0"/>
              <a:t> * </a:t>
            </a:r>
            <a:r>
              <a:rPr lang="tr-TR" sz="1425" dirty="0">
                <a:hlinkClick r:id="rId9"/>
              </a:rPr>
              <a:t>http://www.cs.toronto.edu/~sme/CSC340F/slides/21-architecture.pdf</a:t>
            </a:r>
            <a:endParaRPr lang="tr-TR" sz="1425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1425" dirty="0">
                <a:hlinkClick r:id="rId10"/>
              </a:rPr>
              <a:t>http://www.users.abo.fi/lpetre/SA10/</a:t>
            </a:r>
            <a:r>
              <a:rPr lang="tr-TR" sz="1425" dirty="0"/>
              <a:t>   *</a:t>
            </a:r>
            <a:r>
              <a:rPr lang="tr-TR" sz="1425" dirty="0">
                <a:hlinkClick r:id="rId11"/>
              </a:rPr>
              <a:t>http://sulc3.com/model.html</a:t>
            </a:r>
            <a:endParaRPr lang="tr-TR" sz="1425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1425" dirty="0">
                <a:hlinkClick r:id="rId12"/>
              </a:rPr>
              <a:t>http://salyangoz.com.tr/blog/2013/11/23/digerleri/yazilim-gelistirme-surec-modelleri-3/</a:t>
            </a:r>
            <a:endParaRPr lang="tr-TR" sz="1425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endParaRPr lang="tr-TR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YMT312 Yazılım Tasarım ve Mimarisi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33</a:t>
            </a:fld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628650" y="1891480"/>
            <a:ext cx="7886700" cy="1907393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25"/>
              </a:spcBef>
              <a:buClr>
                <a:srgbClr val="996666"/>
              </a:buClr>
            </a:pPr>
            <a:r>
              <a:rPr lang="en-US" sz="2100" dirty="0"/>
              <a:t>“Software Engineering</a:t>
            </a:r>
            <a:r>
              <a:rPr lang="tr-TR" sz="2100" dirty="0"/>
              <a:t> </a:t>
            </a:r>
            <a:r>
              <a:rPr lang="en-US" sz="2100" dirty="0"/>
              <a:t>A Practitioner’s Approach”</a:t>
            </a:r>
            <a:r>
              <a:rPr lang="tr-TR" sz="2100" dirty="0"/>
              <a:t> (7th. Ed.), </a:t>
            </a:r>
            <a:r>
              <a:rPr lang="tr-TR" sz="2100" dirty="0" err="1"/>
              <a:t>Roger</a:t>
            </a:r>
            <a:r>
              <a:rPr lang="tr-TR" sz="2100" dirty="0"/>
              <a:t> S. </a:t>
            </a:r>
            <a:r>
              <a:rPr lang="tr-TR" sz="2100" dirty="0" err="1"/>
              <a:t>Pressman</a:t>
            </a:r>
            <a:r>
              <a:rPr lang="tr-TR" sz="2100" dirty="0"/>
              <a:t>, 2013.</a:t>
            </a:r>
          </a:p>
          <a:p>
            <a:pPr>
              <a:lnSpc>
                <a:spcPct val="120000"/>
              </a:lnSpc>
              <a:spcBef>
                <a:spcPts val="225"/>
              </a:spcBef>
              <a:buClr>
                <a:srgbClr val="996666"/>
              </a:buClr>
            </a:pPr>
            <a:r>
              <a:rPr lang="en-US" sz="2100" dirty="0"/>
              <a:t>“Software Engineering” (8th. Ed.), Ian </a:t>
            </a:r>
            <a:r>
              <a:rPr lang="en-US" sz="2100" dirty="0" err="1"/>
              <a:t>Sommerville</a:t>
            </a:r>
            <a:r>
              <a:rPr lang="en-US" sz="2100" dirty="0"/>
              <a:t>, 2007.</a:t>
            </a:r>
            <a:endParaRPr lang="tr-TR" sz="2100" dirty="0"/>
          </a:p>
          <a:p>
            <a:pPr>
              <a:lnSpc>
                <a:spcPct val="120000"/>
              </a:lnSpc>
              <a:spcBef>
                <a:spcPts val="225"/>
              </a:spcBef>
              <a:buClr>
                <a:srgbClr val="996666"/>
              </a:buClr>
            </a:pPr>
            <a:r>
              <a:rPr lang="en-US" sz="2100" i="1" dirty="0"/>
              <a:t>“Guide to the Software Engineering Body of Knowledge”, 2004.</a:t>
            </a:r>
            <a:endParaRPr lang="tr-TR" sz="2100" i="1" dirty="0"/>
          </a:p>
          <a:p>
            <a:pPr>
              <a:lnSpc>
                <a:spcPct val="120000"/>
              </a:lnSpc>
              <a:spcBef>
                <a:spcPts val="225"/>
              </a:spcBef>
              <a:buClr>
                <a:srgbClr val="996666"/>
              </a:buClr>
            </a:pPr>
            <a:r>
              <a:rPr lang="en-US" sz="2100" dirty="0"/>
              <a:t>” </a:t>
            </a:r>
            <a:r>
              <a:rPr lang="tr-TR" sz="2100" dirty="0"/>
              <a:t>Yazılım Mühendisliğine Giriş</a:t>
            </a:r>
            <a:r>
              <a:rPr lang="en-US" sz="2100" dirty="0"/>
              <a:t>”</a:t>
            </a:r>
            <a:r>
              <a:rPr lang="tr-TR" sz="2100" dirty="0"/>
              <a:t>, TBİL-211, Dr. Ali Arifoğlu.</a:t>
            </a:r>
          </a:p>
          <a:p>
            <a:pPr>
              <a:lnSpc>
                <a:spcPct val="120000"/>
              </a:lnSpc>
              <a:spcBef>
                <a:spcPts val="225"/>
              </a:spcBef>
              <a:buClr>
                <a:srgbClr val="996666"/>
              </a:buClr>
            </a:pPr>
            <a:r>
              <a:rPr lang="en-US" sz="2100" dirty="0"/>
              <a:t>”</a:t>
            </a:r>
            <a:r>
              <a:rPr lang="tr-TR" sz="2100" dirty="0"/>
              <a:t>Yazılım Mühendisliği</a:t>
            </a:r>
            <a:r>
              <a:rPr lang="en-US" sz="2100" dirty="0"/>
              <a:t>”</a:t>
            </a:r>
            <a:r>
              <a:rPr lang="tr-TR" sz="2100" dirty="0"/>
              <a:t> (2. Basım), Dr. M. Erhan </a:t>
            </a:r>
            <a:r>
              <a:rPr lang="tr-TR" sz="2100" dirty="0" err="1"/>
              <a:t>Sarıdoğan</a:t>
            </a:r>
            <a:r>
              <a:rPr lang="tr-TR" sz="2100" dirty="0"/>
              <a:t>, 2008, İstanbul: Papatya Yayıncılık.</a:t>
            </a:r>
          </a:p>
          <a:p>
            <a:pPr>
              <a:lnSpc>
                <a:spcPct val="120000"/>
              </a:lnSpc>
              <a:spcBef>
                <a:spcPts val="225"/>
              </a:spcBef>
              <a:buClr>
                <a:srgbClr val="996666"/>
              </a:buClr>
            </a:pPr>
            <a:r>
              <a:rPr lang="tr-TR" sz="2100" dirty="0" err="1"/>
              <a:t>Kalıpsiz</a:t>
            </a:r>
            <a:r>
              <a:rPr lang="tr-TR" sz="2100" dirty="0"/>
              <a:t>, O., </a:t>
            </a:r>
            <a:r>
              <a:rPr lang="tr-TR" sz="2175" dirty="0"/>
              <a:t>Buharalı, A., Biricik, G. (2005). Bilgisayar Bilimlerinde Sistem Analizi ve Tasarımı Nesneye Yönelik Modelleme. İstanbul: Papatya Yayıncılık.</a:t>
            </a:r>
          </a:p>
          <a:p>
            <a:pPr>
              <a:lnSpc>
                <a:spcPct val="120000"/>
              </a:lnSpc>
              <a:spcBef>
                <a:spcPts val="225"/>
              </a:spcBef>
              <a:buClr>
                <a:srgbClr val="996666"/>
              </a:buClr>
            </a:pPr>
            <a:r>
              <a:rPr lang="tr-TR" sz="2175" dirty="0" err="1"/>
              <a:t>Buzluca</a:t>
            </a:r>
            <a:r>
              <a:rPr lang="tr-TR" sz="2175" dirty="0"/>
              <a:t>, F. (2010) Yazılım Modelleme ve Tasarımı ders notları (http://www.buzluca.info/dersler.html)</a:t>
            </a:r>
          </a:p>
          <a:p>
            <a:pPr>
              <a:lnSpc>
                <a:spcPct val="120000"/>
              </a:lnSpc>
              <a:spcBef>
                <a:spcPts val="225"/>
              </a:spcBef>
              <a:buClr>
                <a:srgbClr val="996666"/>
              </a:buClr>
            </a:pPr>
            <a:r>
              <a:rPr lang="tr-TR" sz="2175" dirty="0"/>
              <a:t>Hacettepe Üniversitesi BBS-651, A. Tarhan, 2010.</a:t>
            </a:r>
          </a:p>
          <a:p>
            <a:pPr>
              <a:lnSpc>
                <a:spcPct val="120000"/>
              </a:lnSpc>
              <a:spcBef>
                <a:spcPts val="225"/>
              </a:spcBef>
              <a:buClr>
                <a:srgbClr val="996666"/>
              </a:buClr>
            </a:pPr>
            <a:r>
              <a:rPr lang="tr-TR" sz="2100" dirty="0"/>
              <a:t>Yazılım Proje Yönetimi, Yrd. Doç. Dr. Hacer KARACAN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Sorularınız?</a:t>
            </a:r>
            <a:endParaRPr lang="tr-T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48" y="2241948"/>
            <a:ext cx="3017044" cy="30170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z="1200" cap="none" dirty="0">
                <a:solidFill>
                  <a:schemeClr val="bg1"/>
                </a:solidFill>
              </a:rPr>
              <a:t>Doç. Dr. Resul DAŞ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34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60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B</a:t>
            </a:r>
            <a:r>
              <a:rPr lang="tr-TR" dirty="0" smtClean="0"/>
              <a:t>ileşenlerinin, </a:t>
            </a:r>
            <a:r>
              <a:rPr lang="tr-TR" dirty="0"/>
              <a:t>belirli bir üretim amacına yönelik olarak bir araya </a:t>
            </a:r>
            <a:r>
              <a:rPr lang="tr-TR" dirty="0" smtClean="0"/>
              <a:t>getirilmesi, </a:t>
            </a:r>
            <a:r>
              <a:rPr lang="tr-TR" dirty="0"/>
              <a:t>yönetilebilmesi için kullanılabilecek ve üretilen, yöntem, araç, bilgi ve belgelerin tümünü içerir.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Yazılım </a:t>
            </a:r>
            <a:r>
              <a:rPr lang="tr-TR" dirty="0"/>
              <a:t>en yalın biçimiyle, "</a:t>
            </a:r>
            <a:r>
              <a:rPr lang="tr-TR" b="1" dirty="0"/>
              <a:t>Bir sistemin donanım bileşenleri dışında kalan her şey</a:t>
            </a:r>
            <a:r>
              <a:rPr lang="tr-TR" dirty="0"/>
              <a:t>" olarak tanımlanabilir.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1966826" cy="273844"/>
          </a:xfrm>
        </p:spPr>
        <p:txBody>
          <a:bodyPr/>
          <a:lstStyle/>
          <a:p>
            <a:fld id="{1449AE56-6C5E-4AE6-BD47-1CFD8EFBDD83}" type="slidenum">
              <a:rPr lang="tr-TR" smtClean="0"/>
              <a:t>4</a:t>
            </a:fld>
            <a:endParaRPr lang="tr-TR"/>
          </a:p>
        </p:txBody>
      </p:sp>
      <p:sp>
        <p:nvSpPr>
          <p:cNvPr id="4" name="Oval 3"/>
          <p:cNvSpPr/>
          <p:nvPr/>
        </p:nvSpPr>
        <p:spPr>
          <a:xfrm>
            <a:off x="870775" y="2248819"/>
            <a:ext cx="1025371" cy="712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350" dirty="0"/>
              <a:t>Yazılım</a:t>
            </a:r>
          </a:p>
        </p:txBody>
      </p:sp>
      <p:sp>
        <p:nvSpPr>
          <p:cNvPr id="7" name="Oval 6"/>
          <p:cNvSpPr/>
          <p:nvPr/>
        </p:nvSpPr>
        <p:spPr>
          <a:xfrm>
            <a:off x="2250280" y="2302093"/>
            <a:ext cx="1000959" cy="5925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350" dirty="0"/>
              <a:t>Mantık</a:t>
            </a:r>
          </a:p>
        </p:txBody>
      </p:sp>
      <p:sp>
        <p:nvSpPr>
          <p:cNvPr id="8" name="Oval 7"/>
          <p:cNvSpPr/>
          <p:nvPr/>
        </p:nvSpPr>
        <p:spPr>
          <a:xfrm>
            <a:off x="3476508" y="2302092"/>
            <a:ext cx="910239" cy="59258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350" dirty="0">
                <a:solidFill>
                  <a:schemeClr val="bg1"/>
                </a:solidFill>
              </a:rPr>
              <a:t>Veri</a:t>
            </a:r>
          </a:p>
        </p:txBody>
      </p:sp>
      <p:sp>
        <p:nvSpPr>
          <p:cNvPr id="9" name="Oval 8"/>
          <p:cNvSpPr/>
          <p:nvPr/>
        </p:nvSpPr>
        <p:spPr>
          <a:xfrm>
            <a:off x="4702736" y="2302091"/>
            <a:ext cx="910239" cy="59258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350" dirty="0"/>
              <a:t>Belge</a:t>
            </a:r>
          </a:p>
        </p:txBody>
      </p:sp>
      <p:sp>
        <p:nvSpPr>
          <p:cNvPr id="10" name="Oval 9"/>
          <p:cNvSpPr/>
          <p:nvPr/>
        </p:nvSpPr>
        <p:spPr>
          <a:xfrm>
            <a:off x="5928965" y="2302090"/>
            <a:ext cx="910239" cy="592589"/>
          </a:xfrm>
          <a:prstGeom prst="ellipse">
            <a:avLst/>
          </a:prstGeom>
          <a:solidFill>
            <a:srgbClr val="C4442A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350" dirty="0"/>
              <a:t>İnsan</a:t>
            </a:r>
          </a:p>
        </p:txBody>
      </p:sp>
      <p:sp>
        <p:nvSpPr>
          <p:cNvPr id="11" name="Oval 10"/>
          <p:cNvSpPr/>
          <p:nvPr/>
        </p:nvSpPr>
        <p:spPr>
          <a:xfrm>
            <a:off x="7218167" y="2302090"/>
            <a:ext cx="1072533" cy="592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Program</a:t>
            </a:r>
          </a:p>
        </p:txBody>
      </p:sp>
      <p:sp>
        <p:nvSpPr>
          <p:cNvPr id="12" name="Eşittir 11"/>
          <p:cNvSpPr/>
          <p:nvPr/>
        </p:nvSpPr>
        <p:spPr>
          <a:xfrm>
            <a:off x="1954128" y="2536786"/>
            <a:ext cx="238171" cy="1364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>
              <a:solidFill>
                <a:schemeClr val="tx1"/>
              </a:solidFill>
            </a:endParaRPr>
          </a:p>
        </p:txBody>
      </p:sp>
      <p:sp>
        <p:nvSpPr>
          <p:cNvPr id="13" name="Artı 12"/>
          <p:cNvSpPr/>
          <p:nvPr/>
        </p:nvSpPr>
        <p:spPr>
          <a:xfrm>
            <a:off x="3298310" y="2509317"/>
            <a:ext cx="190425" cy="1914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4" name="Artı 13"/>
          <p:cNvSpPr/>
          <p:nvPr/>
        </p:nvSpPr>
        <p:spPr>
          <a:xfrm>
            <a:off x="4457146" y="2483093"/>
            <a:ext cx="173114" cy="1914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5" name="Artı 14"/>
          <p:cNvSpPr/>
          <p:nvPr/>
        </p:nvSpPr>
        <p:spPr>
          <a:xfrm>
            <a:off x="5685524" y="2509317"/>
            <a:ext cx="173114" cy="1914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6" name="Artı 15"/>
          <p:cNvSpPr/>
          <p:nvPr/>
        </p:nvSpPr>
        <p:spPr>
          <a:xfrm>
            <a:off x="6941091" y="2509317"/>
            <a:ext cx="173114" cy="1914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9" name="Altbilgi Yer Tutucusu 3"/>
          <p:cNvSpPr txBox="1">
            <a:spLocks/>
          </p:cNvSpPr>
          <p:nvPr/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/>
              <a:t>YMT312 Yazılım Tasarım ve Mimarisi</a:t>
            </a:r>
            <a:endParaRPr lang="tr-TR" dirty="0"/>
          </a:p>
        </p:txBody>
      </p:sp>
      <p:sp>
        <p:nvSpPr>
          <p:cNvPr id="20" name="Slayt Numarası Yer Tutucusu 4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21" name="Veri Yer Tutucusu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 (Algoritma)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>
                <a:hlinkClick r:id="rId2" tooltip="Bilgi"/>
              </a:rPr>
              <a:t>Mantık, </a:t>
            </a:r>
            <a:r>
              <a:rPr lang="tr-TR" dirty="0" smtClean="0">
                <a:solidFill>
                  <a:schemeClr val="tx1"/>
                </a:solidFill>
                <a:hlinkClick r:id="rId2" tooltip="Bilgi"/>
              </a:rPr>
              <a:t>bilginin</a:t>
            </a:r>
            <a:r>
              <a:rPr lang="tr-TR" dirty="0"/>
              <a:t> </a:t>
            </a:r>
            <a:r>
              <a:rPr lang="tr-TR" dirty="0" smtClean="0"/>
              <a:t>yapısını incelerken, kesin sonuca ulaşmak için</a:t>
            </a:r>
            <a:r>
              <a:rPr lang="tr-TR" dirty="0"/>
              <a:t> </a:t>
            </a:r>
            <a:r>
              <a:rPr lang="tr-TR" dirty="0">
                <a:hlinkClick r:id="rId3" tooltip="Doğru"/>
              </a:rPr>
              <a:t>doğru</a:t>
            </a:r>
            <a:r>
              <a:rPr lang="tr-TR" dirty="0"/>
              <a:t> ile yanlış arasındaki </a:t>
            </a:r>
            <a:r>
              <a:rPr lang="tr-TR" dirty="0">
                <a:hlinkClick r:id="rId4" tooltip="Akıl"/>
              </a:rPr>
              <a:t>akıl</a:t>
            </a:r>
            <a:r>
              <a:rPr lang="tr-TR" dirty="0"/>
              <a:t> </a:t>
            </a:r>
            <a:r>
              <a:rPr lang="tr-TR" dirty="0" smtClean="0"/>
              <a:t>yürütme ayrımı yapmaktır.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Bilgisayarlaştırılmak </a:t>
            </a:r>
            <a:r>
              <a:rPr lang="tr-TR" dirty="0"/>
              <a:t>istenen işin mevcut mantığı yazılıma yansıtılmak durumundadır</a:t>
            </a:r>
            <a:r>
              <a:rPr lang="tr-TR" dirty="0" smtClean="0"/>
              <a:t>.</a:t>
            </a:r>
            <a:endParaRPr lang="tr-T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/>
              <a:t>Bu nedenle mantık (algoritma) bileşeni yazılımın en önemli bileşenlerinden </a:t>
            </a:r>
            <a:r>
              <a:rPr lang="tr-TR" dirty="0" smtClean="0"/>
              <a:t>biridir.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1966826" cy="273844"/>
          </a:xfrm>
        </p:spPr>
        <p:txBody>
          <a:bodyPr/>
          <a:lstStyle/>
          <a:p>
            <a:fld id="{1449AE56-6C5E-4AE6-BD47-1CFD8EFBDD83}" type="slidenum">
              <a:rPr lang="tr-TR" smtClean="0"/>
              <a:t>5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54" y="3931408"/>
            <a:ext cx="2767996" cy="2247664"/>
          </a:xfrm>
          <a:prstGeom prst="rect">
            <a:avLst/>
          </a:prstGeom>
        </p:spPr>
      </p:pic>
      <p:sp>
        <p:nvSpPr>
          <p:cNvPr id="9" name="Altbilgi Yer Tutucusu 3"/>
          <p:cNvSpPr txBox="1">
            <a:spLocks/>
          </p:cNvSpPr>
          <p:nvPr/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/>
              <a:t>YMT312 Yazılım Tasarım ve Mimarisi</a:t>
            </a:r>
            <a:endParaRPr lang="tr-TR" dirty="0"/>
          </a:p>
        </p:txBody>
      </p:sp>
      <p:sp>
        <p:nvSpPr>
          <p:cNvPr id="10" name="Slayt Numarası Yer Tutucusu 4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11" name="Veri Yer Tutucusu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(Bilgi)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Veri (</a:t>
            </a:r>
            <a:r>
              <a:rPr lang="tr-TR" dirty="0" err="1"/>
              <a:t>ing.</a:t>
            </a:r>
            <a:r>
              <a:rPr lang="tr-TR" dirty="0"/>
              <a:t> data), işlenmemiş bilgi veya bilginin ham halidir. Bilgi ise, en basit anlamda verinin işlenmiş şeklidir</a:t>
            </a:r>
            <a:r>
              <a:rPr lang="tr-TR" dirty="0" smtClean="0"/>
              <a:t>. Her </a:t>
            </a:r>
            <a:r>
              <a:rPr lang="tr-TR" dirty="0"/>
              <a:t>tür yazılım mutlaka bir veri üzerinde çalışmak durumundadır. Veri dış ortamdan alınabileceği gibi, yazılım içerisinde de üretilebilir.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Yazılımın </a:t>
            </a:r>
            <a:r>
              <a:rPr lang="tr-TR" dirty="0"/>
              <a:t>temel amacı “veri</a:t>
            </a:r>
            <a:r>
              <a:rPr lang="tr-TR" dirty="0" smtClean="0"/>
              <a:t>” </a:t>
            </a:r>
            <a:r>
              <a:rPr lang="tr-TR" dirty="0" err="1" smtClean="0"/>
              <a:t>yi</a:t>
            </a:r>
            <a:r>
              <a:rPr lang="tr-TR" dirty="0" smtClean="0"/>
              <a:t> </a:t>
            </a:r>
            <a:r>
              <a:rPr lang="tr-TR" dirty="0"/>
              <a:t>“bilgi</a:t>
            </a:r>
            <a:r>
              <a:rPr lang="tr-TR" dirty="0" smtClean="0"/>
              <a:t>” ye </a:t>
            </a:r>
            <a:r>
              <a:rPr lang="tr-TR" dirty="0"/>
              <a:t>dönüştürmektir.</a:t>
            </a:r>
          </a:p>
          <a:p>
            <a:pPr algn="just"/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1966826" cy="273844"/>
          </a:xfrm>
        </p:spPr>
        <p:txBody>
          <a:bodyPr/>
          <a:lstStyle/>
          <a:p>
            <a:fld id="{1449AE56-6C5E-4AE6-BD47-1CFD8EFBDD83}" type="slidenum">
              <a:rPr lang="tr-TR" smtClean="0"/>
              <a:t>6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66" y="4562419"/>
            <a:ext cx="2446022" cy="120978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08" y="3546049"/>
            <a:ext cx="4736306" cy="27146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94" y="4710113"/>
            <a:ext cx="914400" cy="914400"/>
          </a:xfrm>
          <a:prstGeom prst="rect">
            <a:avLst/>
          </a:prstGeom>
        </p:spPr>
      </p:pic>
      <p:sp>
        <p:nvSpPr>
          <p:cNvPr id="11" name="Altbilgi Yer Tutucusu 3"/>
          <p:cNvSpPr txBox="1">
            <a:spLocks/>
          </p:cNvSpPr>
          <p:nvPr/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/>
              <a:t>YMT312 Yazılım Tasarım ve Mimarisi</a:t>
            </a:r>
            <a:endParaRPr lang="tr-TR" dirty="0"/>
          </a:p>
        </p:txBody>
      </p:sp>
      <p:sp>
        <p:nvSpPr>
          <p:cNvPr id="12" name="Slayt Numarası Yer Tutucusu 4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13" name="Veri Yer Tutucusu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Belge (Dokümanlar)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Yazılım üretimi bir mühendislik disiplini gerektirir. Mühendislik çalışmalarında izlenen yol ya da kullanılan yaklaşımlar yazılım üretimi için de geçerlidir.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Yazılım </a:t>
            </a:r>
            <a:r>
              <a:rPr lang="tr-TR" dirty="0"/>
              <a:t>üretimi sırasında, birçok aşamada yapılan ara üretimlere ait bilgiler (planlama, analiz, tasarım, gerçekleştirim, vb. bilgileri) belli bir düzende belgelenmelidirler.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7</a:t>
            </a:fld>
            <a:endParaRPr lang="tr-TR" dirty="0"/>
          </a:p>
        </p:txBody>
      </p:sp>
      <p:sp>
        <p:nvSpPr>
          <p:cNvPr id="9" name="Veri Yer Tutucusu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84" y="3883924"/>
            <a:ext cx="4421876" cy="231037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69" y="412470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İnsan </a:t>
            </a:r>
            <a:r>
              <a:rPr lang="tr-TR" dirty="0"/>
              <a:t>(Kullanıcı, geliştirici)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İki boyutludur; yazılımı geliştirenler ve kullananlar</a:t>
            </a:r>
            <a:r>
              <a:rPr lang="tr-TR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Günümüzde artık tek kişi ile yazılım geliştirmekten söz edilmemektedir</a:t>
            </a:r>
            <a:r>
              <a:rPr lang="tr-TR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Yazılım üretimi için bir takım oluşturulmakta ve takımın uyumlu çalışabilmesi için çeşitli yöntemler geliştirilmektedir.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8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40" y="4478515"/>
            <a:ext cx="2705100" cy="1685925"/>
          </a:xfrm>
          <a:prstGeom prst="rect">
            <a:avLst/>
          </a:prstGeom>
        </p:spPr>
      </p:pic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</a:t>
            </a:r>
            <a:r>
              <a:rPr lang="tr-TR" dirty="0"/>
              <a:t>(Kod)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60" y="2241551"/>
            <a:ext cx="5001222" cy="301752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Yazılımın ana çıktısı sonuçta bir bilgisayar programıdır.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Program işletime alındıktan sonra bakım çalışmaları sürekli olarak gündeme gelir.</a:t>
            </a:r>
          </a:p>
          <a:p>
            <a:pPr algn="just"/>
            <a:r>
              <a:rPr lang="tr-TR" b="1" dirty="0"/>
              <a:t>Bunun iki temel nedeni:</a:t>
            </a:r>
          </a:p>
          <a:p>
            <a:pPr lvl="1" algn="just"/>
            <a:r>
              <a:rPr lang="tr-TR" dirty="0"/>
              <a:t>Hiç bir program bütünüyle her olasılık göz önüne alınarak test edilemez.</a:t>
            </a:r>
          </a:p>
          <a:p>
            <a:pPr lvl="1" algn="just"/>
            <a:r>
              <a:rPr lang="tr-TR" dirty="0"/>
              <a:t>İşletmeler doğaları gereği dinamik bir yapıya sahiptir ve zaman içerisinde sürekli olarak yeni istek ve gereksinimler ortaya çıkabilmektedir.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9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2241550"/>
            <a:ext cx="2286000" cy="2100263"/>
          </a:xfrm>
          <a:prstGeom prst="rect">
            <a:avLst/>
          </a:prstGeom>
        </p:spPr>
      </p:pic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85B794-71C8-4414-A683-65552E16DEA6}">
  <we:reference id="wa104175800" version="1.0.0.0" store="en-US" storeType="OMEX"/>
  <we:alternateReferences>
    <we:reference id="WA104175800" version="1.0.0.0" store="WA10417580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15111</TotalTime>
  <Words>1962</Words>
  <Application>Microsoft Office PowerPoint</Application>
  <PresentationFormat>Ekran Gösterisi (4:3)</PresentationFormat>
  <Paragraphs>374</Paragraphs>
  <Slides>34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5" baseType="lpstr">
      <vt:lpstr>Geçmişe bakış</vt:lpstr>
      <vt:lpstr>PowerPoint Sunusu</vt:lpstr>
      <vt:lpstr>PowerPoint Sunusu</vt:lpstr>
      <vt:lpstr>Amaçlar</vt:lpstr>
      <vt:lpstr>Yazılım Nedir?</vt:lpstr>
      <vt:lpstr>Mantık (Algoritma)</vt:lpstr>
      <vt:lpstr>Veri (Bilgi)</vt:lpstr>
      <vt:lpstr>Belge (Dokümanlar)</vt:lpstr>
      <vt:lpstr>İnsan (Kullanıcı, geliştirici)</vt:lpstr>
      <vt:lpstr>Program (Kod)</vt:lpstr>
      <vt:lpstr>Yazılım Donanım Karşılaştırması</vt:lpstr>
      <vt:lpstr>Yazılım Donanım Karşılaştırması</vt:lpstr>
      <vt:lpstr>Yazılım Donanım Karşılaştırması</vt:lpstr>
      <vt:lpstr>Yazılım Donanım Karşılaştırması</vt:lpstr>
      <vt:lpstr>Yazılım Üretim Ortamı</vt:lpstr>
      <vt:lpstr>Yazılım Mühendisliği</vt:lpstr>
      <vt:lpstr>Yazılım Mühendisliği</vt:lpstr>
      <vt:lpstr>Yazılım Mühendisliği</vt:lpstr>
      <vt:lpstr>Yazılım Mühendisi</vt:lpstr>
      <vt:lpstr>Yazılım Hataları</vt:lpstr>
      <vt:lpstr>Yazılımların Sınanması</vt:lpstr>
      <vt:lpstr>Hataların “Yayılma” Özelliği</vt:lpstr>
      <vt:lpstr>Yazılım Maliyetleri</vt:lpstr>
      <vt:lpstr>Yazılım Sistemlerin Sınıflandırılması</vt:lpstr>
      <vt:lpstr>İşlevlerine Göre Sınıflandırma</vt:lpstr>
      <vt:lpstr>Zamana Dayalı Özelliklere Göre Sınıflandırma</vt:lpstr>
      <vt:lpstr>Boyuta Göre Sınıflandırma</vt:lpstr>
      <vt:lpstr>Yazılımda Kalite </vt:lpstr>
      <vt:lpstr>Yazılımda Kalite</vt:lpstr>
      <vt:lpstr>Yazılımda Kalite</vt:lpstr>
      <vt:lpstr>Özet</vt:lpstr>
      <vt:lpstr>Sorular</vt:lpstr>
      <vt:lpstr>Ödev</vt:lpstr>
      <vt:lpstr>Kaynaklar</vt:lpstr>
      <vt:lpstr>Sorularınız?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YMT 412-Yazılım Kalite Ve Güvencesi  Test Stratejileri</dc:title>
  <dc:creator>Resul DAŞ</dc:creator>
  <cp:lastModifiedBy>lab2</cp:lastModifiedBy>
  <cp:revision>238</cp:revision>
  <dcterms:created xsi:type="dcterms:W3CDTF">2014-12-20T12:02:19Z</dcterms:created>
  <dcterms:modified xsi:type="dcterms:W3CDTF">2016-02-16T08:01:38Z</dcterms:modified>
</cp:coreProperties>
</file>