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50"/>
  </p:notesMasterIdLst>
  <p:sldIdLst>
    <p:sldId id="310" r:id="rId2"/>
    <p:sldId id="484" r:id="rId3"/>
    <p:sldId id="482" r:id="rId4"/>
    <p:sldId id="486" r:id="rId5"/>
    <p:sldId id="487" r:id="rId6"/>
    <p:sldId id="488" r:id="rId7"/>
    <p:sldId id="489" r:id="rId8"/>
    <p:sldId id="490" r:id="rId9"/>
    <p:sldId id="491" r:id="rId10"/>
    <p:sldId id="492" r:id="rId11"/>
    <p:sldId id="493" r:id="rId12"/>
    <p:sldId id="494" r:id="rId13"/>
    <p:sldId id="495" r:id="rId14"/>
    <p:sldId id="496" r:id="rId15"/>
    <p:sldId id="497" r:id="rId16"/>
    <p:sldId id="498" r:id="rId17"/>
    <p:sldId id="499" r:id="rId18"/>
    <p:sldId id="500" r:id="rId19"/>
    <p:sldId id="501" r:id="rId20"/>
    <p:sldId id="502"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 id="526" r:id="rId45"/>
    <p:sldId id="528" r:id="rId46"/>
    <p:sldId id="530" r:id="rId47"/>
    <p:sldId id="320" r:id="rId48"/>
    <p:sldId id="312"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0E63-E2DE-40CF-B50D-9EF9588118E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tr-TR"/>
        </a:p>
      </dgm:t>
    </dgm:pt>
    <dgm:pt modelId="{5C084FDA-E067-42DE-8DE9-7AC2D4CEBAF6}">
      <dgm:prSet phldrT="[Metin]" custT="1">
        <dgm:style>
          <a:lnRef idx="1">
            <a:schemeClr val="accent3"/>
          </a:lnRef>
          <a:fillRef idx="2">
            <a:schemeClr val="accent3"/>
          </a:fillRef>
          <a:effectRef idx="1">
            <a:schemeClr val="accent3"/>
          </a:effectRef>
          <a:fontRef idx="minor">
            <a:schemeClr val="dk1"/>
          </a:fontRef>
        </dgm:style>
      </dgm:prSet>
      <dgm:spPr/>
      <dgm:t>
        <a:bodyPr/>
        <a:lstStyle/>
        <a:p>
          <a:r>
            <a:rPr lang="tr-TR" sz="3000" b="1" dirty="0" smtClean="0"/>
            <a:t>Bu Haftaki Konular</a:t>
          </a:r>
          <a:endParaRPr lang="tr-TR" sz="3000" b="1" dirty="0"/>
        </a:p>
      </dgm:t>
    </dgm:pt>
    <dgm:pt modelId="{C3C09D50-4385-409A-8BA9-B999AB043062}" type="parTrans" cxnId="{6F88AA4B-36B1-455D-977A-7E6A831E3608}">
      <dgm:prSet/>
      <dgm:spPr/>
      <dgm:t>
        <a:bodyPr/>
        <a:lstStyle/>
        <a:p>
          <a:endParaRPr lang="tr-TR"/>
        </a:p>
      </dgm:t>
    </dgm:pt>
    <dgm:pt modelId="{6F560F9B-C043-4CCA-B2C9-42E4B2510901}" type="sibTrans" cxnId="{6F88AA4B-36B1-455D-977A-7E6A831E3608}">
      <dgm:prSet/>
      <dgm:spPr/>
      <dgm:t>
        <a:bodyPr/>
        <a:lstStyle/>
        <a:p>
          <a:endParaRPr lang="tr-TR"/>
        </a:p>
      </dgm:t>
    </dgm:pt>
    <dgm:pt modelId="{A8E51B66-C00E-4EB8-9653-68AE5FB7A5EA}">
      <dgm:prSet phldrT="[Metin]"/>
      <dgm:spPr/>
      <dgm:t>
        <a:bodyPr/>
        <a:lstStyle/>
        <a:p>
          <a:pPr algn="ctr"/>
          <a:r>
            <a:rPr lang="tr-TR" dirty="0" smtClean="0"/>
            <a:t>Veri Modelleri…………………………….…………….…………………......17</a:t>
          </a:r>
          <a:endParaRPr lang="tr-TR" dirty="0"/>
        </a:p>
      </dgm:t>
    </dgm:pt>
    <dgm:pt modelId="{0F52C69D-845E-4C50-BEEE-74ECADDE4348}" type="sibTrans" cxnId="{CDCC2C6D-B4BF-43F1-8160-D4DC1E4A1657}">
      <dgm:prSet/>
      <dgm:spPr/>
      <dgm:t>
        <a:bodyPr/>
        <a:lstStyle/>
        <a:p>
          <a:endParaRPr lang="tr-TR"/>
        </a:p>
      </dgm:t>
    </dgm:pt>
    <dgm:pt modelId="{279BF474-72BA-4E25-AC4F-0E6274B52409}" type="parTrans" cxnId="{CDCC2C6D-B4BF-43F1-8160-D4DC1E4A1657}">
      <dgm:prSet/>
      <dgm:spPr/>
      <dgm:t>
        <a:bodyPr/>
        <a:lstStyle/>
        <a:p>
          <a:endParaRPr lang="tr-TR"/>
        </a:p>
      </dgm:t>
    </dgm:pt>
    <dgm:pt modelId="{0C193DAB-DA34-4948-83A3-CA1BD862DB2A}">
      <dgm:prSet phldrT="[Metin]"/>
      <dgm:spPr/>
      <dgm:t>
        <a:bodyPr/>
        <a:lstStyle/>
        <a:p>
          <a:pPr algn="ctr"/>
          <a:r>
            <a:rPr lang="tr-TR" dirty="0" smtClean="0"/>
            <a:t>Yazılım Geliştirme Ortamları………….……………….………………....6</a:t>
          </a:r>
          <a:endParaRPr lang="tr-TR" dirty="0"/>
        </a:p>
      </dgm:t>
    </dgm:pt>
    <dgm:pt modelId="{55DE0FBA-4973-4BB1-B19C-F99505860BA2}" type="parTrans" cxnId="{4E34B3AF-7CD6-446C-B740-2F289AA85DA4}">
      <dgm:prSet/>
      <dgm:spPr/>
      <dgm:t>
        <a:bodyPr/>
        <a:lstStyle/>
        <a:p>
          <a:endParaRPr lang="tr-TR"/>
        </a:p>
      </dgm:t>
    </dgm:pt>
    <dgm:pt modelId="{22EBA1BB-819C-45BB-A235-34A085356F23}" type="sibTrans" cxnId="{4E34B3AF-7CD6-446C-B740-2F289AA85DA4}">
      <dgm:prSet/>
      <dgm:spPr/>
      <dgm:t>
        <a:bodyPr/>
        <a:lstStyle/>
        <a:p>
          <a:endParaRPr lang="tr-TR"/>
        </a:p>
      </dgm:t>
    </dgm:pt>
    <dgm:pt modelId="{9F230D6E-9957-49BC-B810-39C8CBF60123}">
      <dgm:prSet phldrT="[Metin]"/>
      <dgm:spPr/>
      <dgm:t>
        <a:bodyPr/>
        <a:lstStyle/>
        <a:p>
          <a:pPr algn="ctr"/>
          <a:r>
            <a:rPr lang="tr-TR" dirty="0" smtClean="0"/>
            <a:t>Program Karmaşıklığı……………………….…………………………….…33 </a:t>
          </a:r>
          <a:endParaRPr lang="tr-TR" dirty="0"/>
        </a:p>
      </dgm:t>
    </dgm:pt>
    <dgm:pt modelId="{2FD1B02A-78A2-4F05-8670-002F50998C78}" type="parTrans" cxnId="{F0F67E5A-8868-4D0B-870C-1BC81168E8A5}">
      <dgm:prSet/>
      <dgm:spPr/>
      <dgm:t>
        <a:bodyPr/>
        <a:lstStyle/>
        <a:p>
          <a:endParaRPr lang="tr-TR"/>
        </a:p>
      </dgm:t>
    </dgm:pt>
    <dgm:pt modelId="{D3D3EB35-0A80-485D-B901-128995C92610}" type="sibTrans" cxnId="{F0F67E5A-8868-4D0B-870C-1BC81168E8A5}">
      <dgm:prSet/>
      <dgm:spPr/>
      <dgm:t>
        <a:bodyPr/>
        <a:lstStyle/>
        <a:p>
          <a:endParaRPr lang="tr-TR"/>
        </a:p>
      </dgm:t>
    </dgm:pt>
    <dgm:pt modelId="{6973C239-6873-4501-9095-60D89FF8BA21}">
      <dgm:prSet phldrT="[Metin]"/>
      <dgm:spPr/>
      <dgm:t>
        <a:bodyPr/>
        <a:lstStyle/>
        <a:p>
          <a:pPr algn="ctr"/>
          <a:r>
            <a:rPr lang="tr-TR" dirty="0" smtClean="0"/>
            <a:t>Kodlama Stili …………………………………………………………………….26</a:t>
          </a:r>
          <a:endParaRPr lang="tr-TR" dirty="0"/>
        </a:p>
      </dgm:t>
    </dgm:pt>
    <dgm:pt modelId="{1DF7D552-C5AE-4193-B42C-541861798270}" type="parTrans" cxnId="{E8EF4517-44A3-443B-B4F8-384EE1976525}">
      <dgm:prSet/>
      <dgm:spPr/>
      <dgm:t>
        <a:bodyPr/>
        <a:lstStyle/>
        <a:p>
          <a:endParaRPr lang="tr-TR"/>
        </a:p>
      </dgm:t>
    </dgm:pt>
    <dgm:pt modelId="{BBC5CDBB-C7B1-40F9-83C4-807A90E02637}" type="sibTrans" cxnId="{E8EF4517-44A3-443B-B4F8-384EE1976525}">
      <dgm:prSet/>
      <dgm:spPr/>
      <dgm:t>
        <a:bodyPr/>
        <a:lstStyle/>
        <a:p>
          <a:endParaRPr lang="tr-TR"/>
        </a:p>
      </dgm:t>
    </dgm:pt>
    <dgm:pt modelId="{B5B5E6D0-14E8-49FF-92A4-ABB8589EC70C}">
      <dgm:prSet phldrT="[Metin]"/>
      <dgm:spPr/>
      <dgm:t>
        <a:bodyPr/>
        <a:lstStyle/>
        <a:p>
          <a:pPr algn="ctr"/>
          <a:r>
            <a:rPr lang="tr-TR" dirty="0" smtClean="0"/>
            <a:t>Olağan Dışı Durum Çözümleme…….………………………………..…37 </a:t>
          </a:r>
          <a:endParaRPr lang="tr-TR" dirty="0"/>
        </a:p>
      </dgm:t>
    </dgm:pt>
    <dgm:pt modelId="{64F51DC2-14BE-4770-BA9C-18DC501E0B94}" type="parTrans" cxnId="{8EE29EFF-BF4D-4A6C-8D39-85291E8965CA}">
      <dgm:prSet/>
      <dgm:spPr/>
      <dgm:t>
        <a:bodyPr/>
        <a:lstStyle/>
        <a:p>
          <a:endParaRPr lang="tr-TR"/>
        </a:p>
      </dgm:t>
    </dgm:pt>
    <dgm:pt modelId="{F73957C7-F80B-425C-8BA1-EBE3FBB3EFAE}" type="sibTrans" cxnId="{8EE29EFF-BF4D-4A6C-8D39-85291E8965CA}">
      <dgm:prSet/>
      <dgm:spPr/>
      <dgm:t>
        <a:bodyPr/>
        <a:lstStyle/>
        <a:p>
          <a:endParaRPr lang="tr-TR"/>
        </a:p>
      </dgm:t>
    </dgm:pt>
    <dgm:pt modelId="{0EFEA752-12DA-4C93-9A79-A9EE6E3DE1F7}">
      <dgm:prSet phldrT="[Metin]"/>
      <dgm:spPr/>
      <dgm:t>
        <a:bodyPr/>
        <a:lstStyle/>
        <a:p>
          <a:pPr algn="ctr"/>
          <a:r>
            <a:rPr lang="tr-TR" dirty="0" smtClean="0"/>
            <a:t>Kod Gözden Geçirme…………………..……………………..………….…38 </a:t>
          </a:r>
          <a:endParaRPr lang="tr-TR" dirty="0"/>
        </a:p>
      </dgm:t>
    </dgm:pt>
    <dgm:pt modelId="{958AFF28-05CC-4069-B850-931BB5A48425}" type="parTrans" cxnId="{D7F739DD-33DE-4CA2-8AAC-947C3DBD1284}">
      <dgm:prSet/>
      <dgm:spPr/>
      <dgm:t>
        <a:bodyPr/>
        <a:lstStyle/>
        <a:p>
          <a:endParaRPr lang="tr-TR"/>
        </a:p>
      </dgm:t>
    </dgm:pt>
    <dgm:pt modelId="{EBEEFFA6-3AA6-4785-B602-9C47756A5A42}" type="sibTrans" cxnId="{D7F739DD-33DE-4CA2-8AAC-947C3DBD1284}">
      <dgm:prSet/>
      <dgm:spPr/>
      <dgm:t>
        <a:bodyPr/>
        <a:lstStyle/>
        <a:p>
          <a:endParaRPr lang="tr-TR"/>
        </a:p>
      </dgm:t>
    </dgm:pt>
    <dgm:pt modelId="{06AFDBF1-E0D3-4CC7-942E-050ABCE57DEB}" type="pres">
      <dgm:prSet presAssocID="{2D9D0E63-E2DE-40CF-B50D-9EF9588118E8}" presName="diagram" presStyleCnt="0">
        <dgm:presLayoutVars>
          <dgm:chPref val="1"/>
          <dgm:dir/>
          <dgm:animOne val="branch"/>
          <dgm:animLvl val="lvl"/>
          <dgm:resizeHandles/>
        </dgm:presLayoutVars>
      </dgm:prSet>
      <dgm:spPr/>
      <dgm:t>
        <a:bodyPr/>
        <a:lstStyle/>
        <a:p>
          <a:endParaRPr lang="tr-TR"/>
        </a:p>
      </dgm:t>
    </dgm:pt>
    <dgm:pt modelId="{D5F0E7EB-3A84-4042-9CA1-D2AA90F3E378}" type="pres">
      <dgm:prSet presAssocID="{5C084FDA-E067-42DE-8DE9-7AC2D4CEBAF6}" presName="root" presStyleCnt="0"/>
      <dgm:spPr/>
    </dgm:pt>
    <dgm:pt modelId="{BAFC3C9A-BB48-4407-9D20-0C131D0EAAAE}" type="pres">
      <dgm:prSet presAssocID="{5C084FDA-E067-42DE-8DE9-7AC2D4CEBAF6}" presName="rootComposite" presStyleCnt="0"/>
      <dgm:spPr/>
    </dgm:pt>
    <dgm:pt modelId="{71CDD18D-2096-4C55-9EA5-02CC0761B4F6}" type="pres">
      <dgm:prSet presAssocID="{5C084FDA-E067-42DE-8DE9-7AC2D4CEBAF6}" presName="rootText" presStyleLbl="node1" presStyleIdx="0" presStyleCnt="1" custScaleX="1548582" custScaleY="150643" custLinFactY="-98168" custLinFactNeighborX="1267" custLinFactNeighborY="-100000"/>
      <dgm:spPr/>
      <dgm:t>
        <a:bodyPr/>
        <a:lstStyle/>
        <a:p>
          <a:endParaRPr lang="tr-TR"/>
        </a:p>
      </dgm:t>
    </dgm:pt>
    <dgm:pt modelId="{E007A7CC-8AB0-4F67-9C13-E7E42C4CFDFE}" type="pres">
      <dgm:prSet presAssocID="{5C084FDA-E067-42DE-8DE9-7AC2D4CEBAF6}" presName="rootConnector" presStyleLbl="node1" presStyleIdx="0" presStyleCnt="1"/>
      <dgm:spPr/>
      <dgm:t>
        <a:bodyPr/>
        <a:lstStyle/>
        <a:p>
          <a:endParaRPr lang="tr-TR"/>
        </a:p>
      </dgm:t>
    </dgm:pt>
    <dgm:pt modelId="{3B10E011-82C2-474A-8049-4994E7482812}" type="pres">
      <dgm:prSet presAssocID="{5C084FDA-E067-42DE-8DE9-7AC2D4CEBAF6}" presName="childShape" presStyleCnt="0"/>
      <dgm:spPr/>
    </dgm:pt>
    <dgm:pt modelId="{C2B0D39D-1C1B-4BD8-9FA3-66AFBBD321B4}" type="pres">
      <dgm:prSet presAssocID="{55DE0FBA-4973-4BB1-B19C-F99505860BA2}" presName="Name13" presStyleLbl="parChTrans1D2" presStyleIdx="0" presStyleCnt="6"/>
      <dgm:spPr/>
      <dgm:t>
        <a:bodyPr/>
        <a:lstStyle/>
        <a:p>
          <a:endParaRPr lang="tr-TR"/>
        </a:p>
      </dgm:t>
    </dgm:pt>
    <dgm:pt modelId="{693E9501-AE08-4723-BF00-A45FD7051747}" type="pres">
      <dgm:prSet presAssocID="{0C193DAB-DA34-4948-83A3-CA1BD862DB2A}" presName="childText" presStyleLbl="bgAcc1" presStyleIdx="0" presStyleCnt="6" custScaleX="1407843" custScaleY="145869" custLinFactNeighborX="-2353" custLinFactNeighborY="37551">
        <dgm:presLayoutVars>
          <dgm:bulletEnabled val="1"/>
        </dgm:presLayoutVars>
      </dgm:prSet>
      <dgm:spPr/>
      <dgm:t>
        <a:bodyPr/>
        <a:lstStyle/>
        <a:p>
          <a:endParaRPr lang="tr-TR"/>
        </a:p>
      </dgm:t>
    </dgm:pt>
    <dgm:pt modelId="{5BB36518-CD0F-49DB-8120-96A70C2EC2B4}" type="pres">
      <dgm:prSet presAssocID="{279BF474-72BA-4E25-AC4F-0E6274B52409}" presName="Name13" presStyleLbl="parChTrans1D2" presStyleIdx="1" presStyleCnt="6"/>
      <dgm:spPr/>
      <dgm:t>
        <a:bodyPr/>
        <a:lstStyle/>
        <a:p>
          <a:endParaRPr lang="tr-TR"/>
        </a:p>
      </dgm:t>
    </dgm:pt>
    <dgm:pt modelId="{5902D0BE-5FA6-49C0-93C5-082C281D6571}" type="pres">
      <dgm:prSet presAssocID="{A8E51B66-C00E-4EB8-9653-68AE5FB7A5EA}" presName="childText" presStyleLbl="bgAcc1" presStyleIdx="1" presStyleCnt="6" custScaleX="1408607" custScaleY="145058" custLinFactNeighborX="-1630" custLinFactNeighborY="50862">
        <dgm:presLayoutVars>
          <dgm:bulletEnabled val="1"/>
        </dgm:presLayoutVars>
      </dgm:prSet>
      <dgm:spPr/>
      <dgm:t>
        <a:bodyPr/>
        <a:lstStyle/>
        <a:p>
          <a:endParaRPr lang="tr-TR"/>
        </a:p>
      </dgm:t>
    </dgm:pt>
    <dgm:pt modelId="{1A212F72-146A-42B8-B954-5F01BAD8308A}" type="pres">
      <dgm:prSet presAssocID="{1DF7D552-C5AE-4193-B42C-541861798270}" presName="Name13" presStyleLbl="parChTrans1D2" presStyleIdx="2" presStyleCnt="6"/>
      <dgm:spPr/>
      <dgm:t>
        <a:bodyPr/>
        <a:lstStyle/>
        <a:p>
          <a:endParaRPr lang="tr-TR"/>
        </a:p>
      </dgm:t>
    </dgm:pt>
    <dgm:pt modelId="{E800D9A4-31ED-4D6E-B597-CF6C749AA25D}" type="pres">
      <dgm:prSet presAssocID="{6973C239-6873-4501-9095-60D89FF8BA21}" presName="childText" presStyleLbl="bgAcc1" presStyleIdx="2" presStyleCnt="6" custScaleX="1408607" custScaleY="145058" custLinFactNeighborX="-2285" custLinFactNeighborY="60540">
        <dgm:presLayoutVars>
          <dgm:bulletEnabled val="1"/>
        </dgm:presLayoutVars>
      </dgm:prSet>
      <dgm:spPr/>
      <dgm:t>
        <a:bodyPr/>
        <a:lstStyle/>
        <a:p>
          <a:endParaRPr lang="tr-TR"/>
        </a:p>
      </dgm:t>
    </dgm:pt>
    <dgm:pt modelId="{C64BB9C4-1931-47AB-A098-09B22F367701}" type="pres">
      <dgm:prSet presAssocID="{2FD1B02A-78A2-4F05-8670-002F50998C78}" presName="Name13" presStyleLbl="parChTrans1D2" presStyleIdx="3" presStyleCnt="6"/>
      <dgm:spPr/>
      <dgm:t>
        <a:bodyPr/>
        <a:lstStyle/>
        <a:p>
          <a:endParaRPr lang="tr-TR"/>
        </a:p>
      </dgm:t>
    </dgm:pt>
    <dgm:pt modelId="{667FF643-9071-474D-8492-FE4E8914FEC4}" type="pres">
      <dgm:prSet presAssocID="{9F230D6E-9957-49BC-B810-39C8CBF60123}" presName="childText" presStyleLbl="bgAcc1" presStyleIdx="3" presStyleCnt="6" custScaleX="1408060" custScaleY="145326" custLinFactNeighborX="-2154" custLinFactNeighborY="72009">
        <dgm:presLayoutVars>
          <dgm:bulletEnabled val="1"/>
        </dgm:presLayoutVars>
      </dgm:prSet>
      <dgm:spPr/>
      <dgm:t>
        <a:bodyPr/>
        <a:lstStyle/>
        <a:p>
          <a:endParaRPr lang="tr-TR"/>
        </a:p>
      </dgm:t>
    </dgm:pt>
    <dgm:pt modelId="{9D43B552-72A5-40A9-8AEB-22A61AE3C6EF}" type="pres">
      <dgm:prSet presAssocID="{64F51DC2-14BE-4770-BA9C-18DC501E0B94}" presName="Name13" presStyleLbl="parChTrans1D2" presStyleIdx="4" presStyleCnt="6"/>
      <dgm:spPr/>
      <dgm:t>
        <a:bodyPr/>
        <a:lstStyle/>
        <a:p>
          <a:endParaRPr lang="tr-TR"/>
        </a:p>
      </dgm:t>
    </dgm:pt>
    <dgm:pt modelId="{AD2F7F09-1079-4B51-85A6-C5B5630D6265}" type="pres">
      <dgm:prSet presAssocID="{B5B5E6D0-14E8-49FF-92A4-ABB8589EC70C}" presName="childText" presStyleLbl="bgAcc1" presStyleIdx="4" presStyleCnt="6" custScaleX="1408060" custScaleY="145326" custLinFactNeighborX="-2154" custLinFactNeighborY="79833">
        <dgm:presLayoutVars>
          <dgm:bulletEnabled val="1"/>
        </dgm:presLayoutVars>
      </dgm:prSet>
      <dgm:spPr/>
      <dgm:t>
        <a:bodyPr/>
        <a:lstStyle/>
        <a:p>
          <a:endParaRPr lang="tr-TR"/>
        </a:p>
      </dgm:t>
    </dgm:pt>
    <dgm:pt modelId="{2E7EECD5-D70D-45CC-B5E7-C867022EAAF7}" type="pres">
      <dgm:prSet presAssocID="{958AFF28-05CC-4069-B850-931BB5A48425}" presName="Name13" presStyleLbl="parChTrans1D2" presStyleIdx="5" presStyleCnt="6"/>
      <dgm:spPr/>
      <dgm:t>
        <a:bodyPr/>
        <a:lstStyle/>
        <a:p>
          <a:endParaRPr lang="tr-TR"/>
        </a:p>
      </dgm:t>
    </dgm:pt>
    <dgm:pt modelId="{37A79808-7B40-49F6-B73E-8C52FB5A736F}" type="pres">
      <dgm:prSet presAssocID="{0EFEA752-12DA-4C93-9A79-A9EE6E3DE1F7}" presName="childText" presStyleLbl="bgAcc1" presStyleIdx="5" presStyleCnt="6" custScaleX="1408060" custScaleY="145326" custLinFactNeighborX="-2154" custLinFactNeighborY="85049">
        <dgm:presLayoutVars>
          <dgm:bulletEnabled val="1"/>
        </dgm:presLayoutVars>
      </dgm:prSet>
      <dgm:spPr/>
      <dgm:t>
        <a:bodyPr/>
        <a:lstStyle/>
        <a:p>
          <a:endParaRPr lang="tr-TR"/>
        </a:p>
      </dgm:t>
    </dgm:pt>
  </dgm:ptLst>
  <dgm:cxnLst>
    <dgm:cxn modelId="{4E34B3AF-7CD6-446C-B740-2F289AA85DA4}" srcId="{5C084FDA-E067-42DE-8DE9-7AC2D4CEBAF6}" destId="{0C193DAB-DA34-4948-83A3-CA1BD862DB2A}" srcOrd="0" destOrd="0" parTransId="{55DE0FBA-4973-4BB1-B19C-F99505860BA2}" sibTransId="{22EBA1BB-819C-45BB-A235-34A085356F23}"/>
    <dgm:cxn modelId="{BF495728-327A-4876-9E3F-F50BC57BA3E5}" type="presOf" srcId="{A8E51B66-C00E-4EB8-9653-68AE5FB7A5EA}" destId="{5902D0BE-5FA6-49C0-93C5-082C281D6571}" srcOrd="0" destOrd="0" presId="urn:microsoft.com/office/officeart/2005/8/layout/hierarchy3"/>
    <dgm:cxn modelId="{05220EC6-6C5D-4169-A80B-D5263CC3EB70}" type="presOf" srcId="{64F51DC2-14BE-4770-BA9C-18DC501E0B94}" destId="{9D43B552-72A5-40A9-8AEB-22A61AE3C6EF}" srcOrd="0" destOrd="0" presId="urn:microsoft.com/office/officeart/2005/8/layout/hierarchy3"/>
    <dgm:cxn modelId="{8EE29EFF-BF4D-4A6C-8D39-85291E8965CA}" srcId="{5C084FDA-E067-42DE-8DE9-7AC2D4CEBAF6}" destId="{B5B5E6D0-14E8-49FF-92A4-ABB8589EC70C}" srcOrd="4" destOrd="0" parTransId="{64F51DC2-14BE-4770-BA9C-18DC501E0B94}" sibTransId="{F73957C7-F80B-425C-8BA1-EBE3FBB3EFAE}"/>
    <dgm:cxn modelId="{883E01CE-6360-4700-A7CD-E7CEE4C5BF1E}" type="presOf" srcId="{9F230D6E-9957-49BC-B810-39C8CBF60123}" destId="{667FF643-9071-474D-8492-FE4E8914FEC4}" srcOrd="0" destOrd="0" presId="urn:microsoft.com/office/officeart/2005/8/layout/hierarchy3"/>
    <dgm:cxn modelId="{2131A6ED-9F6D-4986-8441-53E4012FF84E}" type="presOf" srcId="{0C193DAB-DA34-4948-83A3-CA1BD862DB2A}" destId="{693E9501-AE08-4723-BF00-A45FD7051747}" srcOrd="0" destOrd="0" presId="urn:microsoft.com/office/officeart/2005/8/layout/hierarchy3"/>
    <dgm:cxn modelId="{59706E40-22B1-4C9B-A638-4F488426F929}" type="presOf" srcId="{55DE0FBA-4973-4BB1-B19C-F99505860BA2}" destId="{C2B0D39D-1C1B-4BD8-9FA3-66AFBBD321B4}" srcOrd="0" destOrd="0" presId="urn:microsoft.com/office/officeart/2005/8/layout/hierarchy3"/>
    <dgm:cxn modelId="{87B126CB-2CFD-495F-9321-0BB2C0FADF8A}" type="presOf" srcId="{B5B5E6D0-14E8-49FF-92A4-ABB8589EC70C}" destId="{AD2F7F09-1079-4B51-85A6-C5B5630D6265}" srcOrd="0" destOrd="0" presId="urn:microsoft.com/office/officeart/2005/8/layout/hierarchy3"/>
    <dgm:cxn modelId="{CDCC2C6D-B4BF-43F1-8160-D4DC1E4A1657}" srcId="{5C084FDA-E067-42DE-8DE9-7AC2D4CEBAF6}" destId="{A8E51B66-C00E-4EB8-9653-68AE5FB7A5EA}" srcOrd="1" destOrd="0" parTransId="{279BF474-72BA-4E25-AC4F-0E6274B52409}" sibTransId="{0F52C69D-845E-4C50-BEEE-74ECADDE4348}"/>
    <dgm:cxn modelId="{BA543748-1EC7-4686-8A24-61DC92B259D4}" type="presOf" srcId="{2D9D0E63-E2DE-40CF-B50D-9EF9588118E8}" destId="{06AFDBF1-E0D3-4CC7-942E-050ABCE57DEB}" srcOrd="0" destOrd="0" presId="urn:microsoft.com/office/officeart/2005/8/layout/hierarchy3"/>
    <dgm:cxn modelId="{CAF30C51-2587-48B3-AD8B-0A97727C4C29}" type="presOf" srcId="{0EFEA752-12DA-4C93-9A79-A9EE6E3DE1F7}" destId="{37A79808-7B40-49F6-B73E-8C52FB5A736F}" srcOrd="0" destOrd="0" presId="urn:microsoft.com/office/officeart/2005/8/layout/hierarchy3"/>
    <dgm:cxn modelId="{29BEDF73-38DD-497D-BAD4-12D8FBCE0A4A}" type="presOf" srcId="{6973C239-6873-4501-9095-60D89FF8BA21}" destId="{E800D9A4-31ED-4D6E-B597-CF6C749AA25D}" srcOrd="0" destOrd="0" presId="urn:microsoft.com/office/officeart/2005/8/layout/hierarchy3"/>
    <dgm:cxn modelId="{E8EF4517-44A3-443B-B4F8-384EE1976525}" srcId="{5C084FDA-E067-42DE-8DE9-7AC2D4CEBAF6}" destId="{6973C239-6873-4501-9095-60D89FF8BA21}" srcOrd="2" destOrd="0" parTransId="{1DF7D552-C5AE-4193-B42C-541861798270}" sibTransId="{BBC5CDBB-C7B1-40F9-83C4-807A90E02637}"/>
    <dgm:cxn modelId="{D7F739DD-33DE-4CA2-8AAC-947C3DBD1284}" srcId="{5C084FDA-E067-42DE-8DE9-7AC2D4CEBAF6}" destId="{0EFEA752-12DA-4C93-9A79-A9EE6E3DE1F7}" srcOrd="5" destOrd="0" parTransId="{958AFF28-05CC-4069-B850-931BB5A48425}" sibTransId="{EBEEFFA6-3AA6-4785-B602-9C47756A5A42}"/>
    <dgm:cxn modelId="{F0F67E5A-8868-4D0B-870C-1BC81168E8A5}" srcId="{5C084FDA-E067-42DE-8DE9-7AC2D4CEBAF6}" destId="{9F230D6E-9957-49BC-B810-39C8CBF60123}" srcOrd="3" destOrd="0" parTransId="{2FD1B02A-78A2-4F05-8670-002F50998C78}" sibTransId="{D3D3EB35-0A80-485D-B901-128995C92610}"/>
    <dgm:cxn modelId="{4F71BCF0-F309-40E5-AE02-38361EE201F7}" type="presOf" srcId="{5C084FDA-E067-42DE-8DE9-7AC2D4CEBAF6}" destId="{E007A7CC-8AB0-4F67-9C13-E7E42C4CFDFE}" srcOrd="1" destOrd="0" presId="urn:microsoft.com/office/officeart/2005/8/layout/hierarchy3"/>
    <dgm:cxn modelId="{5B634F2F-660C-4953-B221-8994738CE0A9}" type="presOf" srcId="{279BF474-72BA-4E25-AC4F-0E6274B52409}" destId="{5BB36518-CD0F-49DB-8120-96A70C2EC2B4}" srcOrd="0" destOrd="0" presId="urn:microsoft.com/office/officeart/2005/8/layout/hierarchy3"/>
    <dgm:cxn modelId="{116C597F-204D-4276-A601-946E80719CEB}" type="presOf" srcId="{2FD1B02A-78A2-4F05-8670-002F50998C78}" destId="{C64BB9C4-1931-47AB-A098-09B22F367701}" srcOrd="0" destOrd="0" presId="urn:microsoft.com/office/officeart/2005/8/layout/hierarchy3"/>
    <dgm:cxn modelId="{0D4C0AC2-29C6-4B47-AC33-240DBF3CBA49}" type="presOf" srcId="{5C084FDA-E067-42DE-8DE9-7AC2D4CEBAF6}" destId="{71CDD18D-2096-4C55-9EA5-02CC0761B4F6}" srcOrd="0" destOrd="0" presId="urn:microsoft.com/office/officeart/2005/8/layout/hierarchy3"/>
    <dgm:cxn modelId="{6F88AA4B-36B1-455D-977A-7E6A831E3608}" srcId="{2D9D0E63-E2DE-40CF-B50D-9EF9588118E8}" destId="{5C084FDA-E067-42DE-8DE9-7AC2D4CEBAF6}" srcOrd="0" destOrd="0" parTransId="{C3C09D50-4385-409A-8BA9-B999AB043062}" sibTransId="{6F560F9B-C043-4CCA-B2C9-42E4B2510901}"/>
    <dgm:cxn modelId="{B0E141CA-1687-4446-B133-38CE97DFF498}" type="presOf" srcId="{958AFF28-05CC-4069-B850-931BB5A48425}" destId="{2E7EECD5-D70D-45CC-B5E7-C867022EAAF7}" srcOrd="0" destOrd="0" presId="urn:microsoft.com/office/officeart/2005/8/layout/hierarchy3"/>
    <dgm:cxn modelId="{BE2DF20D-21C7-4E39-8779-D8E69F5D5EDD}" type="presOf" srcId="{1DF7D552-C5AE-4193-B42C-541861798270}" destId="{1A212F72-146A-42B8-B954-5F01BAD8308A}" srcOrd="0" destOrd="0" presId="urn:microsoft.com/office/officeart/2005/8/layout/hierarchy3"/>
    <dgm:cxn modelId="{68B43924-B398-4628-AE43-14727E492CE1}" type="presParOf" srcId="{06AFDBF1-E0D3-4CC7-942E-050ABCE57DEB}" destId="{D5F0E7EB-3A84-4042-9CA1-D2AA90F3E378}" srcOrd="0" destOrd="0" presId="urn:microsoft.com/office/officeart/2005/8/layout/hierarchy3"/>
    <dgm:cxn modelId="{341903D5-18D1-48E6-8C18-4855757E90F4}" type="presParOf" srcId="{D5F0E7EB-3A84-4042-9CA1-D2AA90F3E378}" destId="{BAFC3C9A-BB48-4407-9D20-0C131D0EAAAE}" srcOrd="0" destOrd="0" presId="urn:microsoft.com/office/officeart/2005/8/layout/hierarchy3"/>
    <dgm:cxn modelId="{3F81EB0D-85AA-41D0-B32F-6C9BFA1D5F86}" type="presParOf" srcId="{BAFC3C9A-BB48-4407-9D20-0C131D0EAAAE}" destId="{71CDD18D-2096-4C55-9EA5-02CC0761B4F6}" srcOrd="0" destOrd="0" presId="urn:microsoft.com/office/officeart/2005/8/layout/hierarchy3"/>
    <dgm:cxn modelId="{C39DB271-2C15-485F-B49E-134F90D6FAC4}" type="presParOf" srcId="{BAFC3C9A-BB48-4407-9D20-0C131D0EAAAE}" destId="{E007A7CC-8AB0-4F67-9C13-E7E42C4CFDFE}" srcOrd="1" destOrd="0" presId="urn:microsoft.com/office/officeart/2005/8/layout/hierarchy3"/>
    <dgm:cxn modelId="{C5E602AA-60D0-4D65-9DC6-CE045D4671A8}" type="presParOf" srcId="{D5F0E7EB-3A84-4042-9CA1-D2AA90F3E378}" destId="{3B10E011-82C2-474A-8049-4994E7482812}" srcOrd="1" destOrd="0" presId="urn:microsoft.com/office/officeart/2005/8/layout/hierarchy3"/>
    <dgm:cxn modelId="{A9BE5E64-5D2F-4893-9CDC-B4320A8228E8}" type="presParOf" srcId="{3B10E011-82C2-474A-8049-4994E7482812}" destId="{C2B0D39D-1C1B-4BD8-9FA3-66AFBBD321B4}" srcOrd="0" destOrd="0" presId="urn:microsoft.com/office/officeart/2005/8/layout/hierarchy3"/>
    <dgm:cxn modelId="{4AC06BF2-69B8-4E8A-90E0-36E00A7376E5}" type="presParOf" srcId="{3B10E011-82C2-474A-8049-4994E7482812}" destId="{693E9501-AE08-4723-BF00-A45FD7051747}" srcOrd="1" destOrd="0" presId="urn:microsoft.com/office/officeart/2005/8/layout/hierarchy3"/>
    <dgm:cxn modelId="{688D3B97-4C75-4FA5-8375-F2710A10ABF4}" type="presParOf" srcId="{3B10E011-82C2-474A-8049-4994E7482812}" destId="{5BB36518-CD0F-49DB-8120-96A70C2EC2B4}" srcOrd="2" destOrd="0" presId="urn:microsoft.com/office/officeart/2005/8/layout/hierarchy3"/>
    <dgm:cxn modelId="{7DCDEE65-6D7D-47D8-9990-7E4D827DBE4C}" type="presParOf" srcId="{3B10E011-82C2-474A-8049-4994E7482812}" destId="{5902D0BE-5FA6-49C0-93C5-082C281D6571}" srcOrd="3" destOrd="0" presId="urn:microsoft.com/office/officeart/2005/8/layout/hierarchy3"/>
    <dgm:cxn modelId="{B89A52FD-EFD0-4440-A0FC-A1DF789BC84A}" type="presParOf" srcId="{3B10E011-82C2-474A-8049-4994E7482812}" destId="{1A212F72-146A-42B8-B954-5F01BAD8308A}" srcOrd="4" destOrd="0" presId="urn:microsoft.com/office/officeart/2005/8/layout/hierarchy3"/>
    <dgm:cxn modelId="{D67C9427-9EF5-4A8F-AEB1-54B7CA6DE5A0}" type="presParOf" srcId="{3B10E011-82C2-474A-8049-4994E7482812}" destId="{E800D9A4-31ED-4D6E-B597-CF6C749AA25D}" srcOrd="5" destOrd="0" presId="urn:microsoft.com/office/officeart/2005/8/layout/hierarchy3"/>
    <dgm:cxn modelId="{A9D99398-B712-46DA-AC11-107834976309}" type="presParOf" srcId="{3B10E011-82C2-474A-8049-4994E7482812}" destId="{C64BB9C4-1931-47AB-A098-09B22F367701}" srcOrd="6" destOrd="0" presId="urn:microsoft.com/office/officeart/2005/8/layout/hierarchy3"/>
    <dgm:cxn modelId="{DAB143ED-A9D5-4375-A0C7-93F511994F62}" type="presParOf" srcId="{3B10E011-82C2-474A-8049-4994E7482812}" destId="{667FF643-9071-474D-8492-FE4E8914FEC4}" srcOrd="7" destOrd="0" presId="urn:microsoft.com/office/officeart/2005/8/layout/hierarchy3"/>
    <dgm:cxn modelId="{F330ED9D-B8C5-4DC9-B6DC-A1B88BF35A41}" type="presParOf" srcId="{3B10E011-82C2-474A-8049-4994E7482812}" destId="{9D43B552-72A5-40A9-8AEB-22A61AE3C6EF}" srcOrd="8" destOrd="0" presId="urn:microsoft.com/office/officeart/2005/8/layout/hierarchy3"/>
    <dgm:cxn modelId="{65098511-345A-4B01-B477-83EC5CC08A8A}" type="presParOf" srcId="{3B10E011-82C2-474A-8049-4994E7482812}" destId="{AD2F7F09-1079-4B51-85A6-C5B5630D6265}" srcOrd="9" destOrd="0" presId="urn:microsoft.com/office/officeart/2005/8/layout/hierarchy3"/>
    <dgm:cxn modelId="{3020B999-808C-4EC7-8DF0-AB39E18000AF}" type="presParOf" srcId="{3B10E011-82C2-474A-8049-4994E7482812}" destId="{2E7EECD5-D70D-45CC-B5E7-C867022EAAF7}" srcOrd="10" destOrd="0" presId="urn:microsoft.com/office/officeart/2005/8/layout/hierarchy3"/>
    <dgm:cxn modelId="{B0805BCA-B98D-4CA3-8F65-DB69EDC6D1C7}" type="presParOf" srcId="{3B10E011-82C2-474A-8049-4994E7482812}" destId="{37A79808-7B40-49F6-B73E-8C52FB5A736F}"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DD18D-2096-4C55-9EA5-02CC0761B4F6}">
      <dsp:nvSpPr>
        <dsp:cNvPr id="0" name=""/>
        <dsp:cNvSpPr/>
      </dsp:nvSpPr>
      <dsp:spPr>
        <a:xfrm>
          <a:off x="1" y="19975"/>
          <a:ext cx="7907037" cy="384590"/>
        </a:xfrm>
        <a:prstGeom prst="roundRect">
          <a:avLst>
            <a:gd name="adj" fmla="val 10000"/>
          </a:avLst>
        </a:prstGeom>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1270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b="1" kern="1200" dirty="0" smtClean="0"/>
            <a:t>Bu Haftaki Konular</a:t>
          </a:r>
          <a:endParaRPr lang="tr-TR" sz="3000" b="1" kern="1200" dirty="0"/>
        </a:p>
      </dsp:txBody>
      <dsp:txXfrm>
        <a:off x="11265" y="31239"/>
        <a:ext cx="7884509" cy="362062"/>
      </dsp:txXfrm>
    </dsp:sp>
    <dsp:sp modelId="{C2B0D39D-1C1B-4BD8-9FA3-66AFBBD321B4}">
      <dsp:nvSpPr>
        <dsp:cNvPr id="0" name=""/>
        <dsp:cNvSpPr/>
      </dsp:nvSpPr>
      <dsp:spPr>
        <a:xfrm>
          <a:off x="790704" y="404565"/>
          <a:ext cx="781091" cy="851815"/>
        </a:xfrm>
        <a:custGeom>
          <a:avLst/>
          <a:gdLst/>
          <a:ahLst/>
          <a:cxnLst/>
          <a:rect l="0" t="0" r="0" b="0"/>
          <a:pathLst>
            <a:path>
              <a:moveTo>
                <a:pt x="0" y="0"/>
              </a:moveTo>
              <a:lnTo>
                <a:pt x="0" y="851815"/>
              </a:lnTo>
              <a:lnTo>
                <a:pt x="781091" y="85181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E9501-AE08-4723-BF00-A45FD7051747}">
      <dsp:nvSpPr>
        <dsp:cNvPr id="0" name=""/>
        <dsp:cNvSpPr/>
      </dsp:nvSpPr>
      <dsp:spPr>
        <a:xfrm>
          <a:off x="1571796" y="1070179"/>
          <a:ext cx="5750741" cy="3724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Yazılım Geliştirme Ortamları………….……………….………………....6</a:t>
          </a:r>
          <a:endParaRPr lang="tr-TR" sz="1800" kern="1200" dirty="0"/>
        </a:p>
      </dsp:txBody>
      <dsp:txXfrm>
        <a:off x="1582703" y="1081086"/>
        <a:ext cx="5728927" cy="350588"/>
      </dsp:txXfrm>
    </dsp:sp>
    <dsp:sp modelId="{5BB36518-CD0F-49DB-8120-96A70C2EC2B4}">
      <dsp:nvSpPr>
        <dsp:cNvPr id="0" name=""/>
        <dsp:cNvSpPr/>
      </dsp:nvSpPr>
      <dsp:spPr>
        <a:xfrm>
          <a:off x="790704" y="404565"/>
          <a:ext cx="784044" cy="1320990"/>
        </a:xfrm>
        <a:custGeom>
          <a:avLst/>
          <a:gdLst/>
          <a:ahLst/>
          <a:cxnLst/>
          <a:rect l="0" t="0" r="0" b="0"/>
          <a:pathLst>
            <a:path>
              <a:moveTo>
                <a:pt x="0" y="0"/>
              </a:moveTo>
              <a:lnTo>
                <a:pt x="0" y="1320990"/>
              </a:lnTo>
              <a:lnTo>
                <a:pt x="784044" y="132099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02D0BE-5FA6-49C0-93C5-082C281D6571}">
      <dsp:nvSpPr>
        <dsp:cNvPr id="0" name=""/>
        <dsp:cNvSpPr/>
      </dsp:nvSpPr>
      <dsp:spPr>
        <a:xfrm>
          <a:off x="1574749" y="1540389"/>
          <a:ext cx="5753861" cy="3703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Veri Modelleri…………………………….…………….…………………......17</a:t>
          </a:r>
          <a:endParaRPr lang="tr-TR" sz="1800" kern="1200" dirty="0"/>
        </a:p>
      </dsp:txBody>
      <dsp:txXfrm>
        <a:off x="1585596" y="1551236"/>
        <a:ext cx="5732167" cy="348638"/>
      </dsp:txXfrm>
    </dsp:sp>
    <dsp:sp modelId="{1A212F72-146A-42B8-B954-5F01BAD8308A}">
      <dsp:nvSpPr>
        <dsp:cNvPr id="0" name=""/>
        <dsp:cNvSpPr/>
      </dsp:nvSpPr>
      <dsp:spPr>
        <a:xfrm>
          <a:off x="790704" y="404565"/>
          <a:ext cx="781369" cy="1779854"/>
        </a:xfrm>
        <a:custGeom>
          <a:avLst/>
          <a:gdLst/>
          <a:ahLst/>
          <a:cxnLst/>
          <a:rect l="0" t="0" r="0" b="0"/>
          <a:pathLst>
            <a:path>
              <a:moveTo>
                <a:pt x="0" y="0"/>
              </a:moveTo>
              <a:lnTo>
                <a:pt x="0" y="1779854"/>
              </a:lnTo>
              <a:lnTo>
                <a:pt x="781369" y="177985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00D9A4-31ED-4D6E-B597-CF6C749AA25D}">
      <dsp:nvSpPr>
        <dsp:cNvPr id="0" name=""/>
        <dsp:cNvSpPr/>
      </dsp:nvSpPr>
      <dsp:spPr>
        <a:xfrm>
          <a:off x="1572074" y="1999254"/>
          <a:ext cx="5753861" cy="3703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Kodlama Stili …………………………………………………………………….26</a:t>
          </a:r>
          <a:endParaRPr lang="tr-TR" sz="1800" kern="1200" dirty="0"/>
        </a:p>
      </dsp:txBody>
      <dsp:txXfrm>
        <a:off x="1582921" y="2010101"/>
        <a:ext cx="5732167" cy="348638"/>
      </dsp:txXfrm>
    </dsp:sp>
    <dsp:sp modelId="{C64BB9C4-1931-47AB-A098-09B22F367701}">
      <dsp:nvSpPr>
        <dsp:cNvPr id="0" name=""/>
        <dsp:cNvSpPr/>
      </dsp:nvSpPr>
      <dsp:spPr>
        <a:xfrm>
          <a:off x="790704" y="404565"/>
          <a:ext cx="781904" cy="2243634"/>
        </a:xfrm>
        <a:custGeom>
          <a:avLst/>
          <a:gdLst/>
          <a:ahLst/>
          <a:cxnLst/>
          <a:rect l="0" t="0" r="0" b="0"/>
          <a:pathLst>
            <a:path>
              <a:moveTo>
                <a:pt x="0" y="0"/>
              </a:moveTo>
              <a:lnTo>
                <a:pt x="0" y="2243634"/>
              </a:lnTo>
              <a:lnTo>
                <a:pt x="781904" y="224363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7FF643-9071-474D-8492-FE4E8914FEC4}">
      <dsp:nvSpPr>
        <dsp:cNvPr id="0" name=""/>
        <dsp:cNvSpPr/>
      </dsp:nvSpPr>
      <dsp:spPr>
        <a:xfrm>
          <a:off x="1572609" y="2462691"/>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Program Karmaşıklığı……………………….…………………………….…33 </a:t>
          </a:r>
          <a:endParaRPr lang="tr-TR" sz="1800" kern="1200" dirty="0"/>
        </a:p>
      </dsp:txBody>
      <dsp:txXfrm>
        <a:off x="1583476" y="2473558"/>
        <a:ext cx="5729893" cy="349282"/>
      </dsp:txXfrm>
    </dsp:sp>
    <dsp:sp modelId="{9D43B552-72A5-40A9-8AEB-22A61AE3C6EF}">
      <dsp:nvSpPr>
        <dsp:cNvPr id="0" name=""/>
        <dsp:cNvSpPr/>
      </dsp:nvSpPr>
      <dsp:spPr>
        <a:xfrm>
          <a:off x="790704" y="404565"/>
          <a:ext cx="781904" cy="2698449"/>
        </a:xfrm>
        <a:custGeom>
          <a:avLst/>
          <a:gdLst/>
          <a:ahLst/>
          <a:cxnLst/>
          <a:rect l="0" t="0" r="0" b="0"/>
          <a:pathLst>
            <a:path>
              <a:moveTo>
                <a:pt x="0" y="0"/>
              </a:moveTo>
              <a:lnTo>
                <a:pt x="0" y="2698449"/>
              </a:lnTo>
              <a:lnTo>
                <a:pt x="781904" y="269844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2F7F09-1079-4B51-85A6-C5B5630D6265}">
      <dsp:nvSpPr>
        <dsp:cNvPr id="0" name=""/>
        <dsp:cNvSpPr/>
      </dsp:nvSpPr>
      <dsp:spPr>
        <a:xfrm>
          <a:off x="1572609" y="2917507"/>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Olağan Dışı Durum Çözümleme…….………………………………..…37 </a:t>
          </a:r>
          <a:endParaRPr lang="tr-TR" sz="1800" kern="1200" dirty="0"/>
        </a:p>
      </dsp:txBody>
      <dsp:txXfrm>
        <a:off x="1583476" y="2928374"/>
        <a:ext cx="5729893" cy="349282"/>
      </dsp:txXfrm>
    </dsp:sp>
    <dsp:sp modelId="{2E7EECD5-D70D-45CC-B5E7-C867022EAAF7}">
      <dsp:nvSpPr>
        <dsp:cNvPr id="0" name=""/>
        <dsp:cNvSpPr/>
      </dsp:nvSpPr>
      <dsp:spPr>
        <a:xfrm>
          <a:off x="790704" y="404565"/>
          <a:ext cx="781904" cy="3146607"/>
        </a:xfrm>
        <a:custGeom>
          <a:avLst/>
          <a:gdLst/>
          <a:ahLst/>
          <a:cxnLst/>
          <a:rect l="0" t="0" r="0" b="0"/>
          <a:pathLst>
            <a:path>
              <a:moveTo>
                <a:pt x="0" y="0"/>
              </a:moveTo>
              <a:lnTo>
                <a:pt x="0" y="3146607"/>
              </a:lnTo>
              <a:lnTo>
                <a:pt x="781904" y="314660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A79808-7B40-49F6-B73E-8C52FB5A736F}">
      <dsp:nvSpPr>
        <dsp:cNvPr id="0" name=""/>
        <dsp:cNvSpPr/>
      </dsp:nvSpPr>
      <dsp:spPr>
        <a:xfrm>
          <a:off x="1572609" y="3365664"/>
          <a:ext cx="5751627" cy="3710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tr-TR" sz="1800" kern="1200" dirty="0" smtClean="0"/>
            <a:t>Kod Gözden Geçirme…………………..……………………..………….…38 </a:t>
          </a:r>
          <a:endParaRPr lang="tr-TR" sz="1800" kern="1200" dirty="0"/>
        </a:p>
      </dsp:txBody>
      <dsp:txXfrm>
        <a:off x="1583476" y="3376531"/>
        <a:ext cx="5729893" cy="349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14.02.2016</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smtClean="0"/>
              <a:t>/47</a:t>
            </a:r>
            <a:endParaRPr lang="tr-TR" dirty="0"/>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dirty="0"/>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14.02.2016</a:t>
            </a:fld>
            <a:endParaRPr lang="tr-TR"/>
          </a:p>
        </p:txBody>
      </p:sp>
      <p:sp>
        <p:nvSpPr>
          <p:cNvPr id="4" name="Footer Placeholder 3"/>
          <p:cNvSpPr>
            <a:spLocks noGrp="1"/>
          </p:cNvSpPr>
          <p:nvPr>
            <p:ph type="ftr" sz="quarter" idx="11"/>
          </p:nvPr>
        </p:nvSpPr>
        <p:spPr/>
        <p:txBody>
          <a:bodyPr/>
          <a:lstStyle/>
          <a:p>
            <a:r>
              <a:rPr lang="tr-TR" smtClean="0"/>
              <a:t>Doç.Dr.Resul DAŞ</a:t>
            </a:r>
            <a:endParaRPr lang="tr-T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smtClean="0"/>
              <a:t>Doç.Dr.Resul DAŞ</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14.02.2016</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smtClean="0"/>
              <a:t>Doç.Dr.Resul DAŞ</a:t>
            </a:r>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736177"/>
            <a:ext cx="8591497" cy="3566160"/>
          </a:xfrm>
        </p:spPr>
        <p:txBody>
          <a:bodyPr>
            <a:normAutofit/>
          </a:bodyPr>
          <a:lstStyle/>
          <a:p>
            <a:pPr algn="ctr"/>
            <a:r>
              <a:rPr lang="tr-TR" sz="4050" dirty="0">
                <a:solidFill>
                  <a:schemeClr val="accent2">
                    <a:lumMod val="50000"/>
                  </a:schemeClr>
                </a:solidFill>
              </a:rPr>
              <a:t>YMT </a:t>
            </a:r>
            <a:r>
              <a:rPr lang="tr-TR" sz="4050" dirty="0" smtClean="0">
                <a:solidFill>
                  <a:schemeClr val="accent2">
                    <a:lumMod val="50000"/>
                  </a:schemeClr>
                </a:solidFill>
              </a:rPr>
              <a:t>312-Yazılım Tasarım Ve Mimarisi</a:t>
            </a:r>
            <a:r>
              <a:rPr lang="tr-TR" sz="4050" dirty="0">
                <a:solidFill>
                  <a:schemeClr val="accent2">
                    <a:lumMod val="50000"/>
                  </a:schemeClr>
                </a:solidFill>
              </a:rPr>
              <a:t/>
            </a:r>
            <a:br>
              <a:rPr lang="tr-TR" sz="4050" dirty="0">
                <a:solidFill>
                  <a:schemeClr val="accent2">
                    <a:lumMod val="50000"/>
                  </a:schemeClr>
                </a:solidFill>
              </a:rPr>
            </a:br>
            <a:r>
              <a:rPr lang="tr-TR" sz="4050" dirty="0">
                <a:solidFill>
                  <a:schemeClr val="accent2">
                    <a:lumMod val="50000"/>
                  </a:schemeClr>
                </a:solidFill>
              </a:rPr>
              <a:t> </a:t>
            </a:r>
            <a:r>
              <a:rPr lang="tr-TR" sz="4050" dirty="0">
                <a:solidFill>
                  <a:schemeClr val="accent2"/>
                </a:solidFill>
              </a:rPr>
              <a:t>Gerçekleştirim</a:t>
            </a:r>
            <a:endParaRPr lang="tr-TR" sz="4050" dirty="0"/>
          </a:p>
        </p:txBody>
      </p:sp>
      <p:sp>
        <p:nvSpPr>
          <p:cNvPr id="8" name="Slide Number Placeholder 7"/>
          <p:cNvSpPr>
            <a:spLocks noGrp="1"/>
          </p:cNvSpPr>
          <p:nvPr>
            <p:ph type="sldNum" sz="quarter" idx="12"/>
          </p:nvPr>
        </p:nvSpPr>
        <p:spPr/>
        <p:txBody>
          <a:bodyPr/>
          <a:lstStyle/>
          <a:p>
            <a:fld id="{E5046ED2-48BC-4D4D-A18C-EC6704D416AE}" type="slidenum">
              <a:rPr lang="tr-TR" sz="1200" smtClean="0"/>
              <a:t>1</a:t>
            </a:fld>
            <a:endParaRPr lang="tr-TR"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68528" y="4591237"/>
            <a:ext cx="1127232" cy="415498"/>
          </a:xfrm>
          <a:prstGeom prst="rect">
            <a:avLst/>
          </a:prstGeom>
          <a:noFill/>
        </p:spPr>
        <p:txBody>
          <a:bodyPr wrap="none" rtlCol="0">
            <a:spAutoFit/>
          </a:bodyPr>
          <a:lstStyle/>
          <a:p>
            <a:r>
              <a:rPr lang="tr-TR" sz="2100" b="1" dirty="0" smtClean="0">
                <a:solidFill>
                  <a:schemeClr val="accent2"/>
                </a:solidFill>
              </a:rPr>
              <a:t>Bölüm-6</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Resul DAŞ</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sp>
        <p:nvSpPr>
          <p:cNvPr id="10" name="Altbilgi Yer Tutucusu 3"/>
          <p:cNvSpPr>
            <a:spLocks noGrp="1"/>
          </p:cNvSpPr>
          <p:nvPr>
            <p:ph type="ftr" sz="quarter" idx="11"/>
          </p:nvPr>
        </p:nvSpPr>
        <p:spPr>
          <a:xfrm>
            <a:off x="2764639" y="6459786"/>
            <a:ext cx="3617103" cy="365125"/>
          </a:xfrm>
        </p:spPr>
        <p:txBody>
          <a:bodyPr/>
          <a:lstStyle/>
          <a:p>
            <a:r>
              <a:rPr lang="tr-TR" dirty="0" smtClean="0"/>
              <a:t>YMT312 Yazılım Tasarım ve Mimarisi</a:t>
            </a:r>
            <a:endParaRPr lang="tr-TR" dirty="0"/>
          </a:p>
        </p:txBody>
      </p:sp>
    </p:spTree>
    <p:extLst>
      <p:ext uri="{BB962C8B-B14F-4D97-AF65-F5344CB8AC3E}">
        <p14:creationId xmlns:p14="http://schemas.microsoft.com/office/powerpoint/2010/main" val="134456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Veri tabanı Yaklaşımının Geleneksel </a:t>
            </a:r>
            <a:r>
              <a:rPr lang="tr-TR" sz="4000" dirty="0"/>
              <a:t>Kütük Kavramından Ayıran Özellikler</a:t>
            </a:r>
          </a:p>
        </p:txBody>
      </p:sp>
      <p:sp>
        <p:nvSpPr>
          <p:cNvPr id="3" name="İçerik Yer Tutucusu 2"/>
          <p:cNvSpPr>
            <a:spLocks noGrp="1"/>
          </p:cNvSpPr>
          <p:nvPr>
            <p:ph idx="1"/>
          </p:nvPr>
        </p:nvSpPr>
        <p:spPr/>
        <p:txBody>
          <a:bodyPr/>
          <a:lstStyle/>
          <a:p>
            <a:pPr marL="385763" indent="-385763">
              <a:buClr>
                <a:srgbClr val="993366"/>
              </a:buClr>
              <a:buFont typeface="+mj-lt"/>
              <a:buAutoNum type="arabicPeriod"/>
            </a:pPr>
            <a:r>
              <a:rPr lang="tr-TR" dirty="0" smtClean="0"/>
              <a:t>Veri </a:t>
            </a:r>
            <a:r>
              <a:rPr lang="tr-TR" dirty="0"/>
              <a:t>Sözlüğü</a:t>
            </a:r>
          </a:p>
          <a:p>
            <a:pPr marL="385763" indent="-385763">
              <a:buClr>
                <a:srgbClr val="993366"/>
              </a:buClr>
              <a:buFont typeface="+mj-lt"/>
              <a:buAutoNum type="arabicPeriod"/>
            </a:pPr>
            <a:r>
              <a:rPr lang="tr-TR" dirty="0" smtClean="0"/>
              <a:t>Veri </a:t>
            </a:r>
            <a:r>
              <a:rPr lang="tr-TR" dirty="0"/>
              <a:t>Soyutlama </a:t>
            </a:r>
          </a:p>
          <a:p>
            <a:pPr marL="385763" indent="-385763">
              <a:buClr>
                <a:srgbClr val="993366"/>
              </a:buClr>
              <a:buFont typeface="+mj-lt"/>
              <a:buAutoNum type="arabicPeriod"/>
            </a:pPr>
            <a:r>
              <a:rPr lang="tr-TR" dirty="0" smtClean="0"/>
              <a:t>Program-Veri </a:t>
            </a:r>
            <a:r>
              <a:rPr lang="tr-TR" dirty="0"/>
              <a:t>ve Program-İşlem Bağımsızlığı</a:t>
            </a:r>
          </a:p>
          <a:p>
            <a:pPr marL="385763" indent="-385763">
              <a:buClr>
                <a:srgbClr val="993366"/>
              </a:buClr>
              <a:buFont typeface="+mj-lt"/>
              <a:buAutoNum type="arabicPeriod"/>
            </a:pPr>
            <a:r>
              <a:rPr lang="tr-TR" dirty="0" smtClean="0"/>
              <a:t>Birden </a:t>
            </a:r>
            <a:r>
              <a:rPr lang="tr-TR" dirty="0"/>
              <a:t>Çok Kullanıcı Desteği</a:t>
            </a:r>
          </a:p>
          <a:p>
            <a:pPr marL="385763" indent="-385763">
              <a:buClr>
                <a:srgbClr val="993366"/>
              </a:buClr>
              <a:buFont typeface="+mj-lt"/>
              <a:buAutoNum type="arabicPeriod"/>
            </a:pPr>
            <a:r>
              <a:rPr lang="tr-TR" dirty="0" smtClean="0"/>
              <a:t>Verinin </a:t>
            </a:r>
            <a:r>
              <a:rPr lang="tr-TR" dirty="0"/>
              <a:t>Birden Fazla İşlem Arasında Paylaşımı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10</a:t>
            </a:fld>
            <a:endParaRPr lang="tr-TR" dirty="0"/>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85" y="4343805"/>
            <a:ext cx="1633662" cy="1633662"/>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998" y="4890884"/>
            <a:ext cx="1219370" cy="1219370"/>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314" y="4343805"/>
            <a:ext cx="2685876" cy="1708447"/>
          </a:xfrm>
          <a:prstGeom prst="rect">
            <a:avLst/>
          </a:prstGeom>
        </p:spPr>
      </p:pic>
      <p:sp>
        <p:nvSpPr>
          <p:cNvPr id="11" name="Sol Sağ Ok 10"/>
          <p:cNvSpPr/>
          <p:nvPr/>
        </p:nvSpPr>
        <p:spPr>
          <a:xfrm>
            <a:off x="4497511" y="4790237"/>
            <a:ext cx="759853" cy="3703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26442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Sözlüğü</a:t>
            </a:r>
            <a:endParaRPr lang="tr-TR" dirty="0"/>
          </a:p>
        </p:txBody>
      </p:sp>
      <p:sp>
        <p:nvSpPr>
          <p:cNvPr id="3" name="İçerik Yer Tutucusu 2"/>
          <p:cNvSpPr>
            <a:spLocks noGrp="1"/>
          </p:cNvSpPr>
          <p:nvPr>
            <p:ph idx="1"/>
          </p:nvPr>
        </p:nvSpPr>
        <p:spPr>
          <a:xfrm>
            <a:off x="822959" y="1845734"/>
            <a:ext cx="7543801" cy="1026255"/>
          </a:xfrm>
        </p:spPr>
        <p:txBody>
          <a:bodyPr/>
          <a:lstStyle/>
          <a:p>
            <a:pPr algn="just">
              <a:buFont typeface="Wingdings" panose="05000000000000000000" pitchFamily="2" charset="2"/>
              <a:buChar char="Ø"/>
            </a:pPr>
            <a:r>
              <a:rPr lang="tr-TR" dirty="0"/>
              <a:t>Uygulama yazılımında kullanılan tüm veri tanımlarının yapısal ve ayrık bir biçimde saklanmasını sağlayan bir katalog bilgisi veya veri sözlüğünün </a:t>
            </a:r>
            <a:r>
              <a:rPr lang="tr-TR" dirty="0" smtClean="0"/>
              <a:t>varlığıdır.</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11</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8842" y="3497557"/>
            <a:ext cx="1948744" cy="1840480"/>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468" y="2660450"/>
            <a:ext cx="3821876" cy="3571961"/>
          </a:xfrm>
          <a:prstGeom prst="rect">
            <a:avLst/>
          </a:prstGeom>
        </p:spPr>
      </p:pic>
    </p:spTree>
    <p:extLst>
      <p:ext uri="{BB962C8B-B14F-4D97-AF65-F5344CB8AC3E}">
        <p14:creationId xmlns:p14="http://schemas.microsoft.com/office/powerpoint/2010/main" val="2372658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Soyutlama</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Ø"/>
            </a:pPr>
            <a:r>
              <a:rPr lang="tr-TR" sz="1600" dirty="0"/>
              <a:t>Veri tabanı yaklaşımının bir temel karakteristiği kullanıcıdan verinin saklanması konusundaki detayları gizleyerek veri soyutlamasını sağlamasıdır. Bu soyutlamayı sağlayan ana araç veri modelidir. Veri modeli şu şekilde tanımlanabilir</a:t>
            </a:r>
            <a:r>
              <a:rPr lang="tr-TR" sz="1600" dirty="0" smtClean="0"/>
              <a:t>.</a:t>
            </a:r>
          </a:p>
          <a:p>
            <a:pPr>
              <a:buFont typeface="Wingdings" panose="05000000000000000000" pitchFamily="2" charset="2"/>
              <a:buChar char="Ø"/>
            </a:pPr>
            <a:endParaRPr lang="tr-TR" sz="1600" dirty="0" smtClean="0"/>
          </a:p>
          <a:p>
            <a:pPr>
              <a:buFont typeface="Wingdings" panose="05000000000000000000" pitchFamily="2" charset="2"/>
              <a:buChar char="Ø"/>
            </a:pPr>
            <a:endParaRPr lang="tr-TR" sz="1600" dirty="0"/>
          </a:p>
          <a:p>
            <a:pPr marL="0" indent="0">
              <a:buNone/>
            </a:pPr>
            <a:endParaRPr lang="tr-TR" sz="1600" dirty="0" smtClean="0"/>
          </a:p>
          <a:p>
            <a:pPr>
              <a:buFont typeface="Wingdings" panose="05000000000000000000" pitchFamily="2" charset="2"/>
              <a:buChar char="Ø"/>
            </a:pPr>
            <a:r>
              <a:rPr lang="tr-TR" sz="1600" dirty="0" smtClean="0"/>
              <a:t>Bir </a:t>
            </a:r>
            <a:r>
              <a:rPr lang="tr-TR" sz="1600" dirty="0"/>
              <a:t>veri tabanının yapısı ile veri tipleri, ilişkiler ve </a:t>
            </a:r>
            <a:r>
              <a:rPr lang="tr-TR" sz="1600" dirty="0" smtClean="0"/>
              <a:t>sınırlamalar kastedilmektedir.</a:t>
            </a:r>
          </a:p>
          <a:p>
            <a:pPr>
              <a:buFont typeface="Wingdings" panose="05000000000000000000" pitchFamily="2" charset="2"/>
              <a:buChar char="Ø"/>
            </a:pPr>
            <a:r>
              <a:rPr lang="tr-TR" sz="1600" dirty="0" smtClean="0"/>
              <a:t>Pek </a:t>
            </a:r>
            <a:r>
              <a:rPr lang="tr-TR" sz="1600" dirty="0"/>
              <a:t>çok veri modeli ayrıca </a:t>
            </a:r>
            <a:r>
              <a:rPr lang="tr-TR" sz="1600" dirty="0" smtClean="0"/>
              <a:t>veri tabanı </a:t>
            </a:r>
            <a:r>
              <a:rPr lang="tr-TR" sz="1600" dirty="0"/>
              <a:t>üzerinde belirtilen getiri (çağrı) ve güncellemeler için temel işlemler setini </a:t>
            </a:r>
            <a:r>
              <a:rPr lang="tr-TR" sz="1600" dirty="0" smtClean="0"/>
              <a:t>içerir.</a:t>
            </a:r>
          </a:p>
          <a:p>
            <a:pPr>
              <a:buFont typeface="Wingdings" panose="05000000000000000000" pitchFamily="2" charset="2"/>
              <a:buChar char="Ø"/>
            </a:pPr>
            <a:r>
              <a:rPr lang="tr-TR" sz="1600" dirty="0" smtClean="0"/>
              <a:t>Davranışı </a:t>
            </a:r>
            <a:r>
              <a:rPr lang="tr-TR" sz="1600" dirty="0"/>
              <a:t>belirlemek üzere veri modelinin içine kavramları da eklemek mümkündür. </a:t>
            </a:r>
          </a:p>
          <a:p>
            <a:pPr>
              <a:buFont typeface="Wingdings" panose="05000000000000000000" pitchFamily="2" charset="2"/>
              <a:buChar char="Ø"/>
            </a:pPr>
            <a:r>
              <a:rPr lang="tr-TR" sz="1600" dirty="0" smtClean="0"/>
              <a:t>Bu </a:t>
            </a:r>
            <a:r>
              <a:rPr lang="tr-TR" sz="1600" dirty="0"/>
              <a:t>da, temel işlemlere ek olarak kullanıcı tarafından tanımlanmış işlemlerin de veri modeline eklenmesiyle </a:t>
            </a:r>
            <a:r>
              <a:rPr lang="tr-TR" sz="1600" dirty="0" smtClean="0"/>
              <a:t>mümkündür.</a:t>
            </a:r>
          </a:p>
          <a:p>
            <a:pPr>
              <a:buFont typeface="Wingdings" panose="05000000000000000000" pitchFamily="2" charset="2"/>
              <a:buChar char="Ø"/>
            </a:pPr>
            <a:r>
              <a:rPr lang="tr-TR" sz="1600" dirty="0" smtClean="0"/>
              <a:t>Bir </a:t>
            </a:r>
            <a:r>
              <a:rPr lang="tr-TR" sz="1600" dirty="0"/>
              <a:t>veri modelindeki genel işlemlere örnek olarak Ekle, Sil, Değiştir, Eriş verilebilir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12</a:t>
            </a:fld>
            <a:endParaRPr lang="tr-TR" dirty="0"/>
          </a:p>
        </p:txBody>
      </p:sp>
      <p:sp>
        <p:nvSpPr>
          <p:cNvPr id="7" name="Küp 6"/>
          <p:cNvSpPr/>
          <p:nvPr/>
        </p:nvSpPr>
        <p:spPr>
          <a:xfrm>
            <a:off x="1182414" y="2879980"/>
            <a:ext cx="1148662" cy="893530"/>
          </a:xfrm>
          <a:prstGeom prst="cub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latin typeface="Arial" panose="020B0604020202020204" pitchFamily="34" charset="0"/>
                <a:cs typeface="Arial" panose="020B0604020202020204" pitchFamily="34" charset="0"/>
              </a:rPr>
              <a:t>Veri</a:t>
            </a:r>
            <a:br>
              <a:rPr lang="tr-TR" sz="1350" b="1" dirty="0">
                <a:latin typeface="Arial" panose="020B0604020202020204" pitchFamily="34" charset="0"/>
                <a:cs typeface="Arial" panose="020B0604020202020204" pitchFamily="34" charset="0"/>
              </a:rPr>
            </a:br>
            <a:r>
              <a:rPr lang="tr-TR" sz="1350" b="1" dirty="0">
                <a:latin typeface="Arial" panose="020B0604020202020204" pitchFamily="34" charset="0"/>
                <a:cs typeface="Arial" panose="020B0604020202020204" pitchFamily="34" charset="0"/>
              </a:rPr>
              <a:t>Modeli</a:t>
            </a:r>
          </a:p>
        </p:txBody>
      </p:sp>
      <p:sp>
        <p:nvSpPr>
          <p:cNvPr id="8" name="Yuvarlatılmış Dikdörtgen 7"/>
          <p:cNvSpPr/>
          <p:nvPr/>
        </p:nvSpPr>
        <p:spPr>
          <a:xfrm>
            <a:off x="2686050" y="2879980"/>
            <a:ext cx="4688270" cy="751861"/>
          </a:xfrm>
          <a:prstGeom prst="roundRect">
            <a:avLst>
              <a:gd name="adj" fmla="val 14416"/>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500" b="1" dirty="0">
                <a:solidFill>
                  <a:schemeClr val="tx1">
                    <a:lumMod val="95000"/>
                    <a:lumOff val="5000"/>
                  </a:schemeClr>
                </a:solidFill>
              </a:rPr>
              <a:t>Bir veri modeli bir veri tabanının yapısını açıklamakta kullanılan kavramlar setidir.</a:t>
            </a:r>
          </a:p>
        </p:txBody>
      </p:sp>
    </p:spTree>
    <p:extLst>
      <p:ext uri="{BB962C8B-B14F-4D97-AF65-F5344CB8AC3E}">
        <p14:creationId xmlns:p14="http://schemas.microsoft.com/office/powerpoint/2010/main" val="98517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32807" y="286604"/>
            <a:ext cx="7999068" cy="1450757"/>
          </a:xfrm>
        </p:spPr>
        <p:txBody>
          <a:bodyPr>
            <a:normAutofit/>
          </a:bodyPr>
          <a:lstStyle/>
          <a:p>
            <a:r>
              <a:rPr lang="tr-TR" sz="3600" dirty="0"/>
              <a:t>Program-Veri ve Program-İşlem Bağımsızlığı</a:t>
            </a:r>
          </a:p>
        </p:txBody>
      </p:sp>
      <p:sp>
        <p:nvSpPr>
          <p:cNvPr id="3" name="İçerik Yer Tutucusu 2"/>
          <p:cNvSpPr>
            <a:spLocks noGrp="1"/>
          </p:cNvSpPr>
          <p:nvPr>
            <p:ph idx="1"/>
          </p:nvPr>
        </p:nvSpPr>
        <p:spPr>
          <a:xfrm>
            <a:off x="822960" y="1737360"/>
            <a:ext cx="7805886" cy="4547529"/>
          </a:xfrm>
        </p:spPr>
        <p:txBody>
          <a:bodyPr>
            <a:noAutofit/>
          </a:bodyPr>
          <a:lstStyle/>
          <a:p>
            <a:pPr algn="just">
              <a:lnSpc>
                <a:spcPct val="120000"/>
              </a:lnSpc>
              <a:buFont typeface="Wingdings" panose="05000000000000000000" pitchFamily="2" charset="2"/>
              <a:buChar char="Ø"/>
            </a:pPr>
            <a:r>
              <a:rPr lang="tr-TR" sz="1600" dirty="0"/>
              <a:t>Geleneksel dosya işleme yönteminde, veri dosyalarının yapısı bu dosyalara erişim programları içine </a:t>
            </a:r>
            <a:r>
              <a:rPr lang="tr-TR" sz="1600" dirty="0" smtClean="0"/>
              <a:t>gömülmüştür.</a:t>
            </a:r>
          </a:p>
          <a:p>
            <a:pPr algn="just">
              <a:lnSpc>
                <a:spcPct val="120000"/>
              </a:lnSpc>
              <a:buFont typeface="Wingdings" panose="05000000000000000000" pitchFamily="2" charset="2"/>
              <a:buChar char="Ø"/>
            </a:pPr>
            <a:r>
              <a:rPr lang="tr-TR" sz="1600" dirty="0" smtClean="0"/>
              <a:t>Bundan </a:t>
            </a:r>
            <a:r>
              <a:rPr lang="tr-TR" sz="1600" dirty="0"/>
              <a:t>dolayı da dosyanın yapısındaki herhangi bir değişiklik bu dosyaya erişen tüm programlarda değişiklik yapılmasını </a:t>
            </a:r>
            <a:r>
              <a:rPr lang="tr-TR" sz="1600" dirty="0" smtClean="0"/>
              <a:t>gerektirir.</a:t>
            </a:r>
          </a:p>
          <a:p>
            <a:pPr algn="just">
              <a:lnSpc>
                <a:spcPct val="120000"/>
              </a:lnSpc>
              <a:buFont typeface="Wingdings" panose="05000000000000000000" pitchFamily="2" charset="2"/>
              <a:buChar char="Ø"/>
            </a:pPr>
            <a:r>
              <a:rPr lang="tr-TR" sz="1600" dirty="0" smtClean="0"/>
              <a:t>Tersine </a:t>
            </a:r>
            <a:r>
              <a:rPr lang="tr-TR" sz="1600" dirty="0"/>
              <a:t>VTYS erişim programları veri dosyalarından bağımsız </a:t>
            </a:r>
            <a:r>
              <a:rPr lang="tr-TR" sz="1600" dirty="0" smtClean="0"/>
              <a:t>olarak tasarlanmışlardır</a:t>
            </a:r>
            <a:r>
              <a:rPr lang="tr-TR" sz="1600" dirty="0"/>
              <a:t>. VTYS de saklanan Veri dosyalarının yapısı erişim programlarından ayrı olarak katalogda tutulduğundan program ve veri bağımsızlığı sağlanır</a:t>
            </a:r>
            <a:r>
              <a:rPr lang="tr-TR" sz="1600" dirty="0" smtClean="0"/>
              <a:t>.</a:t>
            </a:r>
          </a:p>
          <a:p>
            <a:pPr algn="just">
              <a:lnSpc>
                <a:spcPct val="120000"/>
              </a:lnSpc>
              <a:buFont typeface="Wingdings" panose="05000000000000000000" pitchFamily="2" charset="2"/>
              <a:buChar char="Ø"/>
            </a:pPr>
            <a:r>
              <a:rPr lang="tr-TR" sz="1600" dirty="0" smtClean="0"/>
              <a:t>Örneğin bir veri dosyasına yeni bir alan eklenmek istendiğinde, bu veri dosyasını kullanan tüm programlara bu alanın eklenmesi gerekir. VTYS yaklaşımında ise sadece katalogdaki </a:t>
            </a:r>
            <a:r>
              <a:rPr lang="tr-TR" sz="1600" dirty="0" err="1" smtClean="0"/>
              <a:t>veritabanı</a:t>
            </a:r>
            <a:r>
              <a:rPr lang="tr-TR" sz="1600" dirty="0" smtClean="0"/>
              <a:t> tanımlarına bu alan eklenerek sorun çözülebilir.</a:t>
            </a:r>
          </a:p>
          <a:p>
            <a:pPr algn="just">
              <a:lnSpc>
                <a:spcPct val="120000"/>
              </a:lnSpc>
              <a:buFont typeface="Wingdings" panose="05000000000000000000" pitchFamily="2" charset="2"/>
              <a:buChar char="Ø"/>
            </a:pPr>
            <a:r>
              <a:rPr lang="tr-TR" sz="1600" dirty="0"/>
              <a:t>Nesne-kökenli </a:t>
            </a:r>
            <a:r>
              <a:rPr lang="tr-TR" sz="1600" dirty="0" err="1"/>
              <a:t>veritabanları</a:t>
            </a:r>
            <a:r>
              <a:rPr lang="tr-TR" sz="1600" dirty="0"/>
              <a:t> ve programlama dillerindeki son gelişmeler kullanıcının veri üzerindeki işlemleri </a:t>
            </a:r>
            <a:r>
              <a:rPr lang="tr-TR" sz="1600" dirty="0" err="1"/>
              <a:t>veritabanı</a:t>
            </a:r>
            <a:r>
              <a:rPr lang="tr-TR" sz="1600" dirty="0"/>
              <a:t> tanımının bir parçası olarak tanımlamasına olanak tanımaktadır.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13</a:t>
            </a:fld>
            <a:endParaRPr lang="tr-TR" dirty="0"/>
          </a:p>
        </p:txBody>
      </p:sp>
    </p:spTree>
    <p:extLst>
      <p:ext uri="{BB962C8B-B14F-4D97-AF65-F5344CB8AC3E}">
        <p14:creationId xmlns:p14="http://schemas.microsoft.com/office/powerpoint/2010/main" val="854217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Birden Çok Kullanıcı Desteği</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t>Bir </a:t>
            </a:r>
            <a:r>
              <a:rPr lang="tr-TR" dirty="0" err="1"/>
              <a:t>veritabanının</a:t>
            </a:r>
            <a:r>
              <a:rPr lang="tr-TR" dirty="0"/>
              <a:t> birçok kullanıcısı vardır ve bunların </a:t>
            </a:r>
            <a:r>
              <a:rPr lang="tr-TR" dirty="0" err="1"/>
              <a:t>herbiri</a:t>
            </a:r>
            <a:r>
              <a:rPr lang="tr-TR" dirty="0"/>
              <a:t> </a:t>
            </a:r>
            <a:r>
              <a:rPr lang="tr-TR" dirty="0" err="1"/>
              <a:t>veritabanının</a:t>
            </a:r>
            <a:r>
              <a:rPr lang="tr-TR" dirty="0"/>
              <a:t> farklı bir görüntüsüne gereksinim </a:t>
            </a:r>
            <a:r>
              <a:rPr lang="tr-TR" dirty="0" smtClean="0"/>
              <a:t>duyabilir.</a:t>
            </a:r>
          </a:p>
          <a:p>
            <a:pPr algn="just">
              <a:buFont typeface="Wingdings" panose="05000000000000000000" pitchFamily="2" charset="2"/>
              <a:buChar char="Ø"/>
            </a:pPr>
            <a:r>
              <a:rPr lang="tr-TR" dirty="0" smtClean="0"/>
              <a:t>Bir </a:t>
            </a:r>
            <a:r>
              <a:rPr lang="tr-TR" dirty="0"/>
              <a:t>görüntü </a:t>
            </a:r>
            <a:r>
              <a:rPr lang="tr-TR" dirty="0" err="1"/>
              <a:t>veritabanının</a:t>
            </a:r>
            <a:r>
              <a:rPr lang="tr-TR" dirty="0"/>
              <a:t> alt kümesi olabilir veya </a:t>
            </a:r>
            <a:r>
              <a:rPr lang="tr-TR" dirty="0" err="1"/>
              <a:t>veritabanından</a:t>
            </a:r>
            <a:r>
              <a:rPr lang="tr-TR" dirty="0"/>
              <a:t> elde edilmiş fakat kesin olarak saklanmamış sanal veri </a:t>
            </a:r>
            <a:r>
              <a:rPr lang="tr-TR" dirty="0" smtClean="0"/>
              <a:t>içerebilir.</a:t>
            </a:r>
          </a:p>
          <a:p>
            <a:pPr algn="just">
              <a:buFont typeface="Wingdings" panose="05000000000000000000" pitchFamily="2" charset="2"/>
              <a:buChar char="Ø"/>
            </a:pPr>
            <a:r>
              <a:rPr lang="tr-TR" dirty="0" smtClean="0"/>
              <a:t>Bazı </a:t>
            </a:r>
            <a:r>
              <a:rPr lang="tr-TR" dirty="0"/>
              <a:t>kullanıcılar, kullandıkları verilerinin </a:t>
            </a:r>
            <a:r>
              <a:rPr lang="tr-TR" dirty="0" err="1"/>
              <a:t>veritabanından</a:t>
            </a:r>
            <a:r>
              <a:rPr lang="tr-TR" dirty="0"/>
              <a:t> türetilmiş veriler mi? Yoksa </a:t>
            </a:r>
            <a:r>
              <a:rPr lang="tr-TR" dirty="0" err="1"/>
              <a:t>veritabanında</a:t>
            </a:r>
            <a:r>
              <a:rPr lang="tr-TR" dirty="0"/>
              <a:t> gerçekte saklanan veriler mi olup olmadığı ile </a:t>
            </a:r>
            <a:r>
              <a:rPr lang="tr-TR" dirty="0" smtClean="0"/>
              <a:t>ilgilenmezler.</a:t>
            </a:r>
          </a:p>
          <a:p>
            <a:pPr algn="just">
              <a:buFont typeface="Wingdings" panose="05000000000000000000" pitchFamily="2" charset="2"/>
              <a:buChar char="Ø"/>
            </a:pPr>
            <a:r>
              <a:rPr lang="tr-TR" dirty="0" smtClean="0"/>
              <a:t>Kullanıcıları </a:t>
            </a:r>
            <a:r>
              <a:rPr lang="tr-TR" dirty="0"/>
              <a:t>farklı uygulamalara sahip çok kullanıcılı bir VTYS çoklu görüntü tanımlama olanaklarını sağlamalıdır.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14</a:t>
            </a:fld>
            <a:endParaRPr lang="tr-TR" dirty="0"/>
          </a:p>
        </p:txBody>
      </p:sp>
    </p:spTree>
    <p:extLst>
      <p:ext uri="{BB962C8B-B14F-4D97-AF65-F5344CB8AC3E}">
        <p14:creationId xmlns:p14="http://schemas.microsoft.com/office/powerpoint/2010/main" val="945503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t>Verinin Birden Fazla İşlem Arasında Paylaşımı</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Çok kullanıcılı VTYS yazılımlarının temel rolü eş zamanlı işlemlerin karışıklık olmadan doğru bir şekilde yapılmasına olanak tanımak işlemlerin doğru olarak yapılmasını garanti </a:t>
            </a:r>
            <a:r>
              <a:rPr lang="tr-TR" dirty="0" smtClean="0"/>
              <a:t>etmektir.</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Bu </a:t>
            </a:r>
            <a:r>
              <a:rPr lang="tr-TR" dirty="0"/>
              <a:t>özellik veri tabanı (VT) kavramını, dosya işleme kavramından ayıran en önemli </a:t>
            </a:r>
            <a:r>
              <a:rPr lang="tr-TR" dirty="0" smtClean="0"/>
              <a:t>özelliktir.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Bu </a:t>
            </a:r>
            <a:r>
              <a:rPr lang="tr-TR" dirty="0"/>
              <a:t>kontrol aynı anda birden çok kullanıcının aynı veriyi güncellemeye çalışmasını, güncellemenin doğru olması açısından garanti eder.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15</a:t>
            </a:fld>
            <a:endParaRPr lang="tr-TR" dirty="0"/>
          </a:p>
        </p:txBody>
      </p:sp>
    </p:spTree>
    <p:extLst>
      <p:ext uri="{BB962C8B-B14F-4D97-AF65-F5344CB8AC3E}">
        <p14:creationId xmlns:p14="http://schemas.microsoft.com/office/powerpoint/2010/main" val="565225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VTYS Kullanımının Ek Yararları</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16</a:t>
            </a:fld>
            <a:endParaRPr lang="tr-TR" dirty="0"/>
          </a:p>
        </p:txBody>
      </p:sp>
      <p:sp>
        <p:nvSpPr>
          <p:cNvPr id="8" name="İçerik Yer Tutucusu 7"/>
          <p:cNvSpPr>
            <a:spLocks noGrp="1"/>
          </p:cNvSpPr>
          <p:nvPr>
            <p:ph idx="1"/>
          </p:nvPr>
        </p:nvSpPr>
        <p:spPr/>
        <p:txBody>
          <a:bodyPr>
            <a:normAutofit fontScale="92500" lnSpcReduction="20000"/>
          </a:bodyPr>
          <a:lstStyle/>
          <a:p>
            <a:pPr marL="385763" indent="-385763">
              <a:buFont typeface="+mj-lt"/>
              <a:buAutoNum type="arabicPeriod"/>
            </a:pPr>
            <a:r>
              <a:rPr lang="tr-TR" dirty="0" smtClean="0"/>
              <a:t>Genişleme Potansiyeli,</a:t>
            </a:r>
          </a:p>
          <a:p>
            <a:pPr marL="385763" indent="-385763">
              <a:buFont typeface="+mj-lt"/>
              <a:buAutoNum type="arabicPeriod"/>
            </a:pPr>
            <a:r>
              <a:rPr lang="tr-TR" dirty="0" smtClean="0"/>
              <a:t>Esneklik</a:t>
            </a:r>
          </a:p>
          <a:p>
            <a:pPr marL="385763" indent="-385763">
              <a:buFont typeface="+mj-lt"/>
              <a:buAutoNum type="arabicPeriod"/>
            </a:pPr>
            <a:r>
              <a:rPr lang="tr-TR" dirty="0" smtClean="0"/>
              <a:t>Uygun geliştirme zamanının azalması,</a:t>
            </a:r>
          </a:p>
          <a:p>
            <a:pPr marL="385763" indent="-385763">
              <a:buFont typeface="+mj-lt"/>
              <a:buAutoNum type="arabicPeriod"/>
            </a:pPr>
            <a:r>
              <a:rPr lang="tr-TR" dirty="0" smtClean="0"/>
              <a:t>Güncel bilgilerin tüm kullanıcılara aynı zamanda ulaşması,</a:t>
            </a:r>
          </a:p>
          <a:p>
            <a:pPr marL="385763" indent="-385763">
              <a:buFont typeface="+mj-lt"/>
              <a:buAutoNum type="arabicPeriod"/>
            </a:pPr>
            <a:r>
              <a:rPr lang="tr-TR" dirty="0" smtClean="0"/>
              <a:t>Ölçümde ekonomi,</a:t>
            </a:r>
          </a:p>
          <a:p>
            <a:pPr marL="385763" indent="-385763">
              <a:buFont typeface="+mj-lt"/>
              <a:buAutoNum type="arabicPeriod"/>
            </a:pPr>
            <a:r>
              <a:rPr lang="tr-TR" dirty="0" smtClean="0"/>
              <a:t>İşletme ortamındaki ortak verilerin tekrarının önlenmesi verilerin merkezi denetimin ve tutarlılığın sağlanması,</a:t>
            </a:r>
          </a:p>
          <a:p>
            <a:pPr marL="385763" indent="-385763">
              <a:buFont typeface="+mj-lt"/>
              <a:buAutoNum type="arabicPeriod"/>
            </a:pPr>
            <a:r>
              <a:rPr lang="tr-TR" dirty="0" smtClean="0"/>
              <a:t>Fiziksel yapı ve erişim yönetimi karmaşıklıklarının her kullanıcıya yalnız ilgilendiği verilerin kolay anlaşılır yapılarda sunulması,</a:t>
            </a:r>
          </a:p>
          <a:p>
            <a:pPr marL="385763" indent="-385763">
              <a:buFont typeface="+mj-lt"/>
              <a:buAutoNum type="arabicPeriod"/>
            </a:pPr>
            <a:r>
              <a:rPr lang="tr-TR" dirty="0" smtClean="0"/>
              <a:t>Uygulama yazılımı geliştirmenin kolaylaşması,</a:t>
            </a:r>
          </a:p>
          <a:p>
            <a:pPr marL="385763" indent="-385763">
              <a:buFont typeface="+mj-lt"/>
              <a:buAutoNum type="arabicPeriod"/>
            </a:pPr>
            <a:r>
              <a:rPr lang="tr-TR" dirty="0" smtClean="0"/>
              <a:t>Fiziksel yapı ve erişim yöntemi karmaşıklıklarının her kullanıcıya yalnız ilgilendiği verilerin kolay anlaşılır yapıda sunulması.</a:t>
            </a:r>
            <a:endParaRPr lang="tr-TR" dirty="0"/>
          </a:p>
        </p:txBody>
      </p:sp>
    </p:spTree>
    <p:extLst>
      <p:ext uri="{BB962C8B-B14F-4D97-AF65-F5344CB8AC3E}">
        <p14:creationId xmlns:p14="http://schemas.microsoft.com/office/powerpoint/2010/main" val="2322656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Modelleri</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17</a:t>
            </a:fld>
            <a:endParaRPr lang="tr-TR" dirty="0"/>
          </a:p>
        </p:txBody>
      </p:sp>
      <p:sp>
        <p:nvSpPr>
          <p:cNvPr id="7" name="Metin kutusu 6"/>
          <p:cNvSpPr txBox="1"/>
          <p:nvPr/>
        </p:nvSpPr>
        <p:spPr>
          <a:xfrm>
            <a:off x="3247925" y="2103814"/>
            <a:ext cx="1607684" cy="415498"/>
          </a:xfrm>
          <a:prstGeom prst="rect">
            <a:avLst/>
          </a:prstGeom>
          <a:noFill/>
        </p:spPr>
        <p:txBody>
          <a:bodyPr wrap="none" rtlCol="0">
            <a:spAutoFit/>
          </a:bodyPr>
          <a:lstStyle/>
          <a:p>
            <a:r>
              <a:rPr lang="tr-TR" sz="2100" b="1" dirty="0">
                <a:solidFill>
                  <a:srgbClr val="C00000"/>
                </a:solidFill>
                <a:latin typeface="Arial" panose="020B0604020202020204" pitchFamily="34" charset="0"/>
                <a:cs typeface="Arial" panose="020B0604020202020204" pitchFamily="34" charset="0"/>
              </a:rPr>
              <a:t>Veri Modeli</a:t>
            </a:r>
          </a:p>
        </p:txBody>
      </p:sp>
      <p:sp>
        <p:nvSpPr>
          <p:cNvPr id="8" name="Yuvarlatılmış Dikdörtgen 7"/>
          <p:cNvSpPr/>
          <p:nvPr/>
        </p:nvSpPr>
        <p:spPr>
          <a:xfrm>
            <a:off x="1093733" y="3130643"/>
            <a:ext cx="1830771" cy="402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350" b="1" dirty="0"/>
              <a:t>Fiziksel Veri Modelleri</a:t>
            </a:r>
          </a:p>
        </p:txBody>
      </p:sp>
      <p:sp>
        <p:nvSpPr>
          <p:cNvPr id="9" name="Yuvarlatılmış Dikdörtgen 8"/>
          <p:cNvSpPr/>
          <p:nvPr/>
        </p:nvSpPr>
        <p:spPr>
          <a:xfrm>
            <a:off x="4655527" y="3130643"/>
            <a:ext cx="1990624" cy="4020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tr-TR" sz="1350" b="1" dirty="0"/>
              <a:t>Kavramsal Veri Modelleri</a:t>
            </a:r>
          </a:p>
        </p:txBody>
      </p:sp>
      <p:sp>
        <p:nvSpPr>
          <p:cNvPr id="10" name="Yuvarlatılmış Dikdörtgen 9"/>
          <p:cNvSpPr/>
          <p:nvPr/>
        </p:nvSpPr>
        <p:spPr>
          <a:xfrm>
            <a:off x="3028950" y="4167077"/>
            <a:ext cx="2328370" cy="4020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sz="1350" b="1" dirty="0"/>
              <a:t>Yüksek Düzey Veri Modelleri</a:t>
            </a:r>
          </a:p>
        </p:txBody>
      </p:sp>
      <p:sp>
        <p:nvSpPr>
          <p:cNvPr id="11" name="Yuvarlatılmış Dikdörtgen 10"/>
          <p:cNvSpPr/>
          <p:nvPr/>
        </p:nvSpPr>
        <p:spPr>
          <a:xfrm>
            <a:off x="6096406" y="4167077"/>
            <a:ext cx="2328370" cy="40202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tr-TR" sz="1350" b="1" dirty="0" err="1"/>
              <a:t>Gösterimsel</a:t>
            </a:r>
            <a:r>
              <a:rPr lang="tr-TR" sz="1350" b="1" dirty="0"/>
              <a:t> Veri Modelleri</a:t>
            </a:r>
          </a:p>
        </p:txBody>
      </p:sp>
      <p:cxnSp>
        <p:nvCxnSpPr>
          <p:cNvPr id="13" name="Dirsek Bağlayıcısı 12"/>
          <p:cNvCxnSpPr>
            <a:stCxn id="7" idx="2"/>
            <a:endCxn id="8" idx="0"/>
          </p:cNvCxnSpPr>
          <p:nvPr/>
        </p:nvCxnSpPr>
        <p:spPr>
          <a:xfrm rot="5400000">
            <a:off x="2724778" y="1803653"/>
            <a:ext cx="611331" cy="2042648"/>
          </a:xfrm>
          <a:prstGeom prst="bentConnector3">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Dirsek Bağlayıcısı 14"/>
          <p:cNvCxnSpPr>
            <a:stCxn id="7" idx="2"/>
            <a:endCxn id="9" idx="0"/>
          </p:cNvCxnSpPr>
          <p:nvPr/>
        </p:nvCxnSpPr>
        <p:spPr>
          <a:xfrm rot="16200000" flipH="1">
            <a:off x="4545638" y="2025441"/>
            <a:ext cx="611331" cy="1599072"/>
          </a:xfrm>
          <a:prstGeom prst="bentConnector3">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Dirsek Bağlayıcısı 16"/>
          <p:cNvCxnSpPr>
            <a:stCxn id="9" idx="2"/>
            <a:endCxn id="10" idx="0"/>
          </p:cNvCxnSpPr>
          <p:nvPr/>
        </p:nvCxnSpPr>
        <p:spPr>
          <a:xfrm rot="5400000">
            <a:off x="4604781" y="3121018"/>
            <a:ext cx="634414" cy="1457704"/>
          </a:xfrm>
          <a:prstGeom prst="bentConnector3">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Dirsek Bağlayıcısı 18"/>
          <p:cNvCxnSpPr>
            <a:stCxn id="9" idx="2"/>
            <a:endCxn id="11" idx="0"/>
          </p:cNvCxnSpPr>
          <p:nvPr/>
        </p:nvCxnSpPr>
        <p:spPr>
          <a:xfrm rot="16200000" flipH="1">
            <a:off x="6138509" y="3044993"/>
            <a:ext cx="634414" cy="1609752"/>
          </a:xfrm>
          <a:prstGeom prst="bentConnector3">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841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Modelleri</a:t>
            </a:r>
          </a:p>
        </p:txBody>
      </p:sp>
      <p:sp>
        <p:nvSpPr>
          <p:cNvPr id="3" name="İçerik Yer Tutucusu 2"/>
          <p:cNvSpPr>
            <a:spLocks noGrp="1"/>
          </p:cNvSpPr>
          <p:nvPr>
            <p:ph idx="1"/>
          </p:nvPr>
        </p:nvSpPr>
        <p:spPr/>
        <p:txBody>
          <a:bodyPr>
            <a:normAutofit/>
          </a:bodyPr>
          <a:lstStyle/>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sz="1800" dirty="0">
                <a:solidFill>
                  <a:srgbClr val="C00000"/>
                </a:solidFill>
                <a:latin typeface="Arial"/>
              </a:rPr>
              <a:t>Fiziksel veri modelleri </a:t>
            </a:r>
            <a:r>
              <a:rPr lang="tr-TR" altLang="tr-TR" sz="1800" dirty="0">
                <a:latin typeface="Arial"/>
              </a:rPr>
              <a:t>verinin bilgisayarda nasıl saklandığının detayları ile ilgili kavramları sağlar. </a:t>
            </a:r>
          </a:p>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sz="1800" dirty="0">
                <a:solidFill>
                  <a:srgbClr val="C00000"/>
                </a:solidFill>
                <a:latin typeface="Arial"/>
              </a:rPr>
              <a:t>Kavramsal veri modelleri </a:t>
            </a:r>
            <a:r>
              <a:rPr lang="tr-TR" altLang="tr-TR" sz="1800" dirty="0">
                <a:latin typeface="Arial"/>
              </a:rPr>
              <a:t>hem kullanıcı tarafından anlaşılan hem de verinin bilgisayar içerisindeki gösteriminden çok da fazla uzak olmayan kavramları sağlar.</a:t>
            </a:r>
          </a:p>
          <a:p>
            <a:pPr marL="600075" lvl="1"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sz="1500" dirty="0">
                <a:solidFill>
                  <a:srgbClr val="002060"/>
                </a:solidFill>
                <a:latin typeface="Arial"/>
              </a:rPr>
              <a:t>Yüksek Düzey Veri Modelleri </a:t>
            </a:r>
          </a:p>
          <a:p>
            <a:pPr marL="900113" lvl="2" indent="-214313" fontAlgn="base">
              <a:lnSpc>
                <a:spcPct val="100000"/>
              </a:lnSpc>
              <a:spcBef>
                <a:spcPct val="40000"/>
              </a:spcBef>
              <a:spcAft>
                <a:spcPct val="0"/>
              </a:spcAft>
              <a:buClr>
                <a:srgbClr val="9999FF"/>
              </a:buClr>
              <a:buSzPct val="70000"/>
              <a:buFont typeface="Wingdings" panose="05000000000000000000" pitchFamily="2" charset="2"/>
              <a:buChar char="l"/>
            </a:pPr>
            <a:r>
              <a:rPr lang="tr-TR" altLang="tr-TR" sz="1200" dirty="0">
                <a:solidFill>
                  <a:srgbClr val="9999FF"/>
                </a:solidFill>
                <a:latin typeface="Arial"/>
              </a:rPr>
              <a:t>Varlık:</a:t>
            </a:r>
            <a:r>
              <a:rPr lang="tr-TR" altLang="tr-TR" sz="1200" dirty="0">
                <a:solidFill>
                  <a:srgbClr val="000000"/>
                </a:solidFill>
                <a:latin typeface="Arial"/>
              </a:rPr>
              <a:t> Veri tabanında saklanan, gerçek dünyadan bir nesne veya kavramdır (proje, işçi).</a:t>
            </a:r>
          </a:p>
          <a:p>
            <a:pPr marL="900113" lvl="2" indent="-214313" fontAlgn="base">
              <a:lnSpc>
                <a:spcPct val="100000"/>
              </a:lnSpc>
              <a:spcBef>
                <a:spcPct val="40000"/>
              </a:spcBef>
              <a:spcAft>
                <a:spcPct val="0"/>
              </a:spcAft>
              <a:buClr>
                <a:srgbClr val="9999FF"/>
              </a:buClr>
              <a:buSzPct val="70000"/>
              <a:buFont typeface="Wingdings" panose="05000000000000000000" pitchFamily="2" charset="2"/>
              <a:buChar char="l"/>
            </a:pPr>
            <a:r>
              <a:rPr lang="tr-TR" altLang="tr-TR" sz="1200" dirty="0">
                <a:solidFill>
                  <a:srgbClr val="9999FF"/>
                </a:solidFill>
                <a:latin typeface="Arial"/>
              </a:rPr>
              <a:t>Özellik:</a:t>
            </a:r>
            <a:r>
              <a:rPr lang="tr-TR" altLang="tr-TR" sz="1200" dirty="0">
                <a:solidFill>
                  <a:srgbClr val="000000"/>
                </a:solidFill>
                <a:latin typeface="Arial"/>
              </a:rPr>
              <a:t> Varlığı anlatan bir özelliği gösterir (işçinin adı, ücreti).</a:t>
            </a:r>
          </a:p>
          <a:p>
            <a:pPr marL="900113" lvl="2" indent="-214313" fontAlgn="base">
              <a:lnSpc>
                <a:spcPct val="100000"/>
              </a:lnSpc>
              <a:spcBef>
                <a:spcPct val="40000"/>
              </a:spcBef>
              <a:spcAft>
                <a:spcPct val="0"/>
              </a:spcAft>
              <a:buClr>
                <a:srgbClr val="9999FF"/>
              </a:buClr>
              <a:buSzPct val="70000"/>
              <a:buFont typeface="Wingdings" panose="05000000000000000000" pitchFamily="2" charset="2"/>
              <a:buChar char="l"/>
            </a:pPr>
            <a:r>
              <a:rPr lang="tr-TR" altLang="tr-TR" sz="1200" dirty="0">
                <a:solidFill>
                  <a:srgbClr val="9999FF"/>
                </a:solidFill>
                <a:latin typeface="Arial"/>
              </a:rPr>
              <a:t>İlişki:</a:t>
            </a:r>
            <a:r>
              <a:rPr lang="tr-TR" altLang="tr-TR" sz="1200" dirty="0">
                <a:solidFill>
                  <a:srgbClr val="000000"/>
                </a:solidFill>
                <a:latin typeface="Arial"/>
              </a:rPr>
              <a:t> Birden fazla varlık arasındaki ilişkidir (işçi ve proje arasındaki çalışma ilişkisi).</a:t>
            </a:r>
          </a:p>
          <a:p>
            <a:pPr marL="900113" lvl="2" indent="-214313" fontAlgn="base">
              <a:lnSpc>
                <a:spcPct val="100000"/>
              </a:lnSpc>
              <a:spcBef>
                <a:spcPct val="40000"/>
              </a:spcBef>
              <a:spcAft>
                <a:spcPct val="0"/>
              </a:spcAft>
              <a:buClr>
                <a:srgbClr val="9999FF"/>
              </a:buClr>
              <a:buSzPct val="70000"/>
              <a:buFont typeface="Wingdings" panose="05000000000000000000" pitchFamily="2" charset="2"/>
              <a:buChar char="l"/>
            </a:pPr>
            <a:endParaRPr lang="tr-TR" altLang="tr-TR" sz="1500" dirty="0">
              <a:solidFill>
                <a:srgbClr val="000000"/>
              </a:solidFill>
              <a:latin typeface="Arial"/>
            </a:endParaRPr>
          </a:p>
          <a:p>
            <a:pPr marL="600075" lvl="1"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sz="1500" dirty="0" err="1">
                <a:solidFill>
                  <a:srgbClr val="002060"/>
                </a:solidFill>
                <a:latin typeface="Arial"/>
              </a:rPr>
              <a:t>Gösterimsel</a:t>
            </a:r>
            <a:r>
              <a:rPr lang="tr-TR" altLang="tr-TR" sz="1500" dirty="0">
                <a:solidFill>
                  <a:srgbClr val="002060"/>
                </a:solidFill>
                <a:latin typeface="Arial"/>
              </a:rPr>
              <a:t> Veri Modelleri, </a:t>
            </a:r>
            <a:r>
              <a:rPr lang="tr-TR" altLang="tr-TR" sz="1500" dirty="0">
                <a:latin typeface="Arial"/>
              </a:rPr>
              <a:t>ticari veri tabanlarında sıklıkla kullanılır ve belli başlı veri üç modeli içerir. İlişkisel, ağ ve hiyerarşik veri modeli. Nesne yönelimli veri modelleri daha yüksek seviyeli gerçekleştirim veri modelleridir ve kavram veri modeline daha yakındır.</a:t>
            </a:r>
          </a:p>
          <a:p>
            <a:pPr marL="600075" lvl="1" indent="-257175" fontAlgn="base">
              <a:lnSpc>
                <a:spcPct val="100000"/>
              </a:lnSpc>
              <a:spcBef>
                <a:spcPct val="20000"/>
              </a:spcBef>
              <a:spcAft>
                <a:spcPct val="0"/>
              </a:spcAft>
              <a:buClr>
                <a:srgbClr val="996666"/>
              </a:buClr>
              <a:buSzPct val="80000"/>
              <a:buFont typeface="Wingdings" panose="05000000000000000000" pitchFamily="2" charset="2"/>
              <a:buChar char="l"/>
            </a:pPr>
            <a:endParaRPr lang="tr-TR" altLang="tr-TR" sz="1500" dirty="0">
              <a:solidFill>
                <a:srgbClr val="000000"/>
              </a:solidFill>
              <a:latin typeface="Arial"/>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18</a:t>
            </a:fld>
            <a:endParaRPr lang="tr-TR" dirty="0"/>
          </a:p>
        </p:txBody>
      </p:sp>
    </p:spTree>
    <p:extLst>
      <p:ext uri="{BB962C8B-B14F-4D97-AF65-F5344CB8AC3E}">
        <p14:creationId xmlns:p14="http://schemas.microsoft.com/office/powerpoint/2010/main" val="1356302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Şemalar</a:t>
            </a:r>
          </a:p>
        </p:txBody>
      </p:sp>
      <p:sp>
        <p:nvSpPr>
          <p:cNvPr id="3" name="İçerik Yer Tutucusu 2"/>
          <p:cNvSpPr>
            <a:spLocks noGrp="1"/>
          </p:cNvSpPr>
          <p:nvPr>
            <p:ph idx="1"/>
          </p:nvPr>
        </p:nvSpPr>
        <p:spPr>
          <a:xfrm>
            <a:off x="3524550" y="2114550"/>
            <a:ext cx="4884813" cy="3375422"/>
          </a:xfrm>
        </p:spPr>
        <p:txBody>
          <a:bodyPr>
            <a:normAutofit lnSpcReduction="10000"/>
          </a:bodyPr>
          <a:lstStyle/>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Herhangi bir veri modelinde veri tabanının tanımlaması ile kendisini ayırmak önemlidir. </a:t>
            </a:r>
          </a:p>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endParaRPr lang="tr-TR" altLang="tr-TR" dirty="0">
              <a:solidFill>
                <a:schemeClr val="tx1">
                  <a:lumMod val="65000"/>
                  <a:lumOff val="35000"/>
                </a:schemeClr>
              </a:solidFill>
              <a:latin typeface="Arial"/>
              <a:cs typeface="+mn-cs"/>
            </a:endParaRPr>
          </a:p>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Veri tabanının tanımlanması, veri tabanı şeması veya meta-veri olarak adlandırılır.</a:t>
            </a:r>
          </a:p>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endParaRPr lang="tr-TR" altLang="tr-TR" dirty="0">
              <a:solidFill>
                <a:schemeClr val="tx1">
                  <a:lumMod val="65000"/>
                  <a:lumOff val="35000"/>
                </a:schemeClr>
              </a:solidFill>
              <a:latin typeface="Arial"/>
              <a:cs typeface="+mn-cs"/>
            </a:endParaRPr>
          </a:p>
          <a:p>
            <a:pPr marL="257175" indent="-257175" fontAlgn="base">
              <a:lnSpc>
                <a:spcPct val="100000"/>
              </a:lnSpc>
              <a:spcBef>
                <a:spcPct val="20000"/>
              </a:spcBef>
              <a:spcAft>
                <a:spcPct val="0"/>
              </a:spcAft>
              <a:buClr>
                <a:srgbClr val="996666"/>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Veri tabanı şeması tasarım sırasında belirlenir ve fazla değişmesi beklenmez.</a:t>
            </a:r>
            <a:endParaRPr lang="en-US" altLang="tr-TR" dirty="0">
              <a:solidFill>
                <a:schemeClr val="tx1">
                  <a:lumMod val="65000"/>
                  <a:lumOff val="35000"/>
                </a:schemeClr>
              </a:solidFill>
              <a:latin typeface="Arial"/>
              <a:cs typeface="+mn-cs"/>
            </a:endParaRP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89" y="2077896"/>
            <a:ext cx="2486993" cy="3448730"/>
          </a:xfrm>
          <a:prstGeom prst="rect">
            <a:avLst/>
          </a:prstGeom>
        </p:spPr>
      </p:pic>
    </p:spTree>
    <p:extLst>
      <p:ext uri="{BB962C8B-B14F-4D97-AF65-F5344CB8AC3E}">
        <p14:creationId xmlns:p14="http://schemas.microsoft.com/office/powerpoint/2010/main" val="1121816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a:t>
            </a:fld>
            <a:endParaRPr lang="tr-TR" dirty="0"/>
          </a:p>
        </p:txBody>
      </p:sp>
      <p:graphicFrame>
        <p:nvGraphicFramePr>
          <p:cNvPr id="10" name="Diyagram 9"/>
          <p:cNvGraphicFramePr/>
          <p:nvPr>
            <p:extLst/>
          </p:nvPr>
        </p:nvGraphicFramePr>
        <p:xfrm>
          <a:off x="608866" y="1409885"/>
          <a:ext cx="7907039" cy="404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Veri Yer Tutucusu 1"/>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13578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VTYS Mimarisi</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20</a:t>
            </a:fld>
            <a:endParaRPr lang="tr-TR" dirty="0"/>
          </a:p>
        </p:txBody>
      </p:sp>
      <p:sp>
        <p:nvSpPr>
          <p:cNvPr id="7" name="İçerik Yer Tutucusu 6"/>
          <p:cNvSpPr>
            <a:spLocks noGrp="1"/>
          </p:cNvSpPr>
          <p:nvPr>
            <p:ph idx="1"/>
          </p:nvPr>
        </p:nvSpPr>
        <p:spPr>
          <a:xfrm>
            <a:off x="615771" y="1990742"/>
            <a:ext cx="7886700" cy="861393"/>
          </a:xfrm>
        </p:spPr>
        <p:txBody>
          <a:bodyPr>
            <a:noAutofit/>
          </a:bodyPr>
          <a:lstStyle/>
          <a:p>
            <a:pPr fontAlgn="base">
              <a:spcBef>
                <a:spcPct val="20000"/>
              </a:spcBef>
              <a:spcAft>
                <a:spcPct val="0"/>
              </a:spcAft>
              <a:buClr>
                <a:srgbClr val="996666"/>
              </a:buClr>
              <a:buSzPct val="80000"/>
              <a:buFont typeface="Wingdings" panose="05000000000000000000" pitchFamily="2" charset="2"/>
              <a:buChar char="Ø"/>
            </a:pPr>
            <a:r>
              <a:rPr lang="tr-TR" sz="1800" dirty="0">
                <a:solidFill>
                  <a:schemeClr val="tx1">
                    <a:lumMod val="65000"/>
                    <a:lumOff val="35000"/>
                  </a:schemeClr>
                </a:solidFill>
                <a:latin typeface="Arial"/>
              </a:rPr>
              <a:t>Bu mimarinin amacı kullanıcı uygulamaları ile fiziksel veri tabanını birbirinden ayırmaktır. Bu mimaride şemalar 3 seviyede tanımlanabilir. Bu nedenle üç şema mimarisi olarak da anılır. </a:t>
            </a:r>
          </a:p>
        </p:txBody>
      </p:sp>
      <p:sp>
        <p:nvSpPr>
          <p:cNvPr id="8" name="Tek Köşesi Kesik Dikdörtgen 7"/>
          <p:cNvSpPr/>
          <p:nvPr/>
        </p:nvSpPr>
        <p:spPr>
          <a:xfrm>
            <a:off x="770544" y="2975945"/>
            <a:ext cx="1807122" cy="331236"/>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İçsel Düzey</a:t>
            </a:r>
          </a:p>
        </p:txBody>
      </p:sp>
      <p:sp>
        <p:nvSpPr>
          <p:cNvPr id="9" name="Dikdörtgen 8"/>
          <p:cNvSpPr/>
          <p:nvPr/>
        </p:nvSpPr>
        <p:spPr>
          <a:xfrm>
            <a:off x="770545" y="3307182"/>
            <a:ext cx="7351265" cy="33123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557213" lvl="1" indent="-214313" fontAlgn="base">
              <a:spcBef>
                <a:spcPct val="40000"/>
              </a:spcBef>
              <a:spcAft>
                <a:spcPct val="0"/>
              </a:spcAft>
              <a:buClr>
                <a:srgbClr val="9999FF"/>
              </a:buClr>
              <a:buSzPct val="70000"/>
              <a:buFont typeface="Wingdings" panose="05000000000000000000" pitchFamily="2" charset="2"/>
              <a:buChar char="l"/>
            </a:pPr>
            <a:r>
              <a:rPr lang="tr-TR" altLang="tr-TR" dirty="0">
                <a:solidFill>
                  <a:srgbClr val="000000"/>
                </a:solidFill>
                <a:latin typeface="Arial"/>
              </a:rPr>
              <a:t>Veri tabanının fiziksel saklama yapısını açıklar.</a:t>
            </a:r>
          </a:p>
          <a:p>
            <a:pPr lvl="0" fontAlgn="base">
              <a:spcBef>
                <a:spcPct val="20000"/>
              </a:spcBef>
              <a:spcAft>
                <a:spcPct val="0"/>
              </a:spcAft>
              <a:buClr>
                <a:srgbClr val="996666"/>
              </a:buClr>
              <a:buSzPct val="80000"/>
            </a:pPr>
            <a:endParaRPr lang="tr-TR" altLang="tr-TR" sz="1050" dirty="0">
              <a:solidFill>
                <a:srgbClr val="000000"/>
              </a:solidFill>
              <a:latin typeface="Arial"/>
            </a:endParaRPr>
          </a:p>
        </p:txBody>
      </p:sp>
      <p:sp>
        <p:nvSpPr>
          <p:cNvPr id="10" name="Tek Köşesi Kesik Dikdörtgen 9"/>
          <p:cNvSpPr/>
          <p:nvPr/>
        </p:nvSpPr>
        <p:spPr>
          <a:xfrm>
            <a:off x="770544" y="3762228"/>
            <a:ext cx="2191597" cy="331236"/>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Kavramsal Düzey</a:t>
            </a:r>
          </a:p>
        </p:txBody>
      </p:sp>
      <p:sp>
        <p:nvSpPr>
          <p:cNvPr id="11" name="Dikdörtgen 10"/>
          <p:cNvSpPr/>
          <p:nvPr/>
        </p:nvSpPr>
        <p:spPr>
          <a:xfrm>
            <a:off x="770545" y="4093464"/>
            <a:ext cx="7351265" cy="603200"/>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557213" lvl="1" indent="-214313" fontAlgn="base">
              <a:spcBef>
                <a:spcPct val="40000"/>
              </a:spcBef>
              <a:spcAft>
                <a:spcPct val="0"/>
              </a:spcAft>
              <a:buClr>
                <a:srgbClr val="9999FF"/>
              </a:buClr>
              <a:buSzPct val="70000"/>
              <a:buFont typeface="Wingdings" panose="05000000000000000000" pitchFamily="2" charset="2"/>
              <a:buChar char="l"/>
            </a:pPr>
            <a:r>
              <a:rPr lang="tr-TR" altLang="tr-TR" dirty="0">
                <a:solidFill>
                  <a:srgbClr val="000000"/>
                </a:solidFill>
                <a:latin typeface="Arial"/>
              </a:rPr>
              <a:t>Kavramsal şema içerir ve kullanıcılar için veri tabanının yapısını açıklar.</a:t>
            </a:r>
          </a:p>
          <a:p>
            <a:pPr lvl="0" fontAlgn="base">
              <a:spcBef>
                <a:spcPct val="20000"/>
              </a:spcBef>
              <a:spcAft>
                <a:spcPct val="0"/>
              </a:spcAft>
              <a:buClr>
                <a:srgbClr val="996666"/>
              </a:buClr>
              <a:buSzPct val="80000"/>
            </a:pPr>
            <a:endParaRPr lang="tr-TR" altLang="tr-TR" sz="1050" dirty="0">
              <a:solidFill>
                <a:srgbClr val="000000"/>
              </a:solidFill>
              <a:latin typeface="Arial"/>
            </a:endParaRPr>
          </a:p>
        </p:txBody>
      </p:sp>
      <p:sp>
        <p:nvSpPr>
          <p:cNvPr id="12" name="Tek Köşesi Kesik Dikdörtgen 11"/>
          <p:cNvSpPr/>
          <p:nvPr/>
        </p:nvSpPr>
        <p:spPr>
          <a:xfrm>
            <a:off x="770544" y="4832299"/>
            <a:ext cx="1807122" cy="331236"/>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Dışsal Düzey</a:t>
            </a:r>
          </a:p>
        </p:txBody>
      </p:sp>
      <p:sp>
        <p:nvSpPr>
          <p:cNvPr id="13" name="Dikdörtgen 12"/>
          <p:cNvSpPr/>
          <p:nvPr/>
        </p:nvSpPr>
        <p:spPr>
          <a:xfrm>
            <a:off x="770545" y="5163536"/>
            <a:ext cx="7351265" cy="36425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557213" lvl="1" indent="-214313" fontAlgn="base">
              <a:spcBef>
                <a:spcPct val="40000"/>
              </a:spcBef>
              <a:spcAft>
                <a:spcPct val="0"/>
              </a:spcAft>
              <a:buClr>
                <a:srgbClr val="9999FF"/>
              </a:buClr>
              <a:buSzPct val="70000"/>
              <a:buFont typeface="Wingdings" panose="05000000000000000000" pitchFamily="2" charset="2"/>
              <a:buChar char="l"/>
            </a:pPr>
            <a:r>
              <a:rPr lang="tr-TR" altLang="tr-TR" dirty="0">
                <a:solidFill>
                  <a:srgbClr val="000000"/>
                </a:solidFill>
                <a:latin typeface="Arial"/>
              </a:rPr>
              <a:t>Dış şemalar ve kullanıcı görüşlerini içerir.</a:t>
            </a:r>
            <a:endParaRPr lang="en-US" altLang="tr-TR" dirty="0">
              <a:solidFill>
                <a:srgbClr val="000000"/>
              </a:solidFill>
              <a:latin typeface="Arial"/>
            </a:endParaRPr>
          </a:p>
        </p:txBody>
      </p:sp>
    </p:spTree>
    <p:extLst>
      <p:ext uri="{BB962C8B-B14F-4D97-AF65-F5344CB8AC3E}">
        <p14:creationId xmlns:p14="http://schemas.microsoft.com/office/powerpoint/2010/main" val="626661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err="1"/>
              <a:t>Veritabanı</a:t>
            </a:r>
            <a:r>
              <a:rPr lang="tr-TR" sz="4400" dirty="0"/>
              <a:t> Dilleri ve Arabirimleri</a:t>
            </a:r>
          </a:p>
        </p:txBody>
      </p:sp>
      <p:sp>
        <p:nvSpPr>
          <p:cNvPr id="3" name="İçerik Yer Tutucusu 2"/>
          <p:cNvSpPr>
            <a:spLocks noGrp="1"/>
          </p:cNvSpPr>
          <p:nvPr>
            <p:ph idx="1"/>
          </p:nvPr>
        </p:nvSpPr>
        <p:spPr/>
        <p:txBody>
          <a:bodyPr/>
          <a:lstStyle/>
          <a:p>
            <a:pPr fontAlgn="base">
              <a:spcBef>
                <a:spcPct val="20000"/>
              </a:spcBef>
              <a:spcAft>
                <a:spcPct val="0"/>
              </a:spcAft>
              <a:buClr>
                <a:srgbClr val="996666"/>
              </a:buClr>
              <a:buSzPct val="80000"/>
              <a:buFont typeface="Wingdings" panose="05000000000000000000" pitchFamily="2" charset="2"/>
              <a:buChar char="Ø"/>
            </a:pPr>
            <a:r>
              <a:rPr lang="tr-TR" altLang="tr-TR" sz="1800" dirty="0">
                <a:solidFill>
                  <a:schemeClr val="tx1">
                    <a:lumMod val="65000"/>
                    <a:lumOff val="35000"/>
                  </a:schemeClr>
                </a:solidFill>
                <a:latin typeface="Arial"/>
              </a:rPr>
              <a:t>Veri tabanı tasarımı tamamlandıktan sonra bir VTYS seçilir. Seçilen </a:t>
            </a:r>
            <a:r>
              <a:rPr lang="tr-TR" altLang="tr-TR" sz="1800" dirty="0" err="1">
                <a:solidFill>
                  <a:schemeClr val="tx1">
                    <a:lumMod val="65000"/>
                    <a:lumOff val="35000"/>
                  </a:schemeClr>
                </a:solidFill>
                <a:latin typeface="Arial"/>
              </a:rPr>
              <a:t>VTYS'de</a:t>
            </a:r>
            <a:r>
              <a:rPr lang="tr-TR" altLang="tr-TR" sz="1800" dirty="0">
                <a:solidFill>
                  <a:schemeClr val="tx1">
                    <a:lumMod val="65000"/>
                    <a:lumOff val="35000"/>
                  </a:schemeClr>
                </a:solidFill>
                <a:latin typeface="Arial"/>
              </a:rPr>
              <a:t> bulunan dil olanakları aşağıda verilmiştir. </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21</a:t>
            </a:fld>
            <a:endParaRPr lang="tr-TR" dirty="0"/>
          </a:p>
        </p:txBody>
      </p:sp>
      <p:graphicFrame>
        <p:nvGraphicFramePr>
          <p:cNvPr id="8" name="Group 65"/>
          <p:cNvGraphicFramePr>
            <a:graphicFrameLocks/>
          </p:cNvGraphicFramePr>
          <p:nvPr>
            <p:extLst/>
          </p:nvPr>
        </p:nvGraphicFramePr>
        <p:xfrm>
          <a:off x="735068" y="2772761"/>
          <a:ext cx="7538339" cy="2526323"/>
        </p:xfrm>
        <a:graphic>
          <a:graphicData uri="http://schemas.openxmlformats.org/drawingml/2006/table">
            <a:tbl>
              <a:tblPr/>
              <a:tblGrid>
                <a:gridCol w="2883119"/>
                <a:gridCol w="4655220"/>
              </a:tblGrid>
              <a:tr h="602877">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1" i="0" u="none" strike="noStrike" cap="none" normalizeH="0" baseline="0" dirty="0" smtClean="0">
                          <a:ln>
                            <a:noFill/>
                          </a:ln>
                          <a:solidFill>
                            <a:srgbClr val="002060"/>
                          </a:solidFill>
                          <a:effectLst/>
                          <a:latin typeface="Arial" panose="020B0604020202020204" pitchFamily="34" charset="0"/>
                        </a:rPr>
                        <a:t>Veri Tanımlama Dili (VTD)</a:t>
                      </a:r>
                      <a:endParaRPr kumimoji="0" lang="en-US" altLang="tr-TR" sz="1500" b="1" i="0" u="none" strike="noStrike" cap="none" normalizeH="0" baseline="0" dirty="0" smtClean="0">
                        <a:ln>
                          <a:noFill/>
                        </a:ln>
                        <a:solidFill>
                          <a:srgbClr val="002060"/>
                        </a:solidFill>
                        <a:effectLst/>
                        <a:latin typeface="Arial" panose="020B0604020202020204" pitchFamily="34" charset="0"/>
                      </a:endParaRPr>
                    </a:p>
                  </a:txBody>
                  <a:tcPr marL="68580" marR="68580" marT="34290" marB="3429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0" i="0" u="none" strike="noStrike" cap="none" normalizeH="0" baseline="0" dirty="0" smtClean="0">
                          <a:ln>
                            <a:noFill/>
                          </a:ln>
                          <a:solidFill>
                            <a:schemeClr val="tx1"/>
                          </a:solidFill>
                          <a:effectLst/>
                          <a:latin typeface="Arial" panose="020B0604020202020204" pitchFamily="34" charset="0"/>
                        </a:rPr>
                        <a:t>Kavramsal şemaları tanımlamak üzere kullanılır.</a:t>
                      </a:r>
                      <a:endParaRPr kumimoji="0" lang="en-US" altLang="tr-TR" sz="1500" b="0" i="0" u="none" strike="noStrike" cap="none" normalizeH="0" baseline="0" dirty="0" smtClean="0">
                        <a:ln>
                          <a:noFill/>
                        </a:ln>
                        <a:solidFill>
                          <a:schemeClr val="tx1"/>
                        </a:solidFill>
                        <a:effectLst/>
                        <a:latin typeface="Arial" panose="020B0604020202020204" pitchFamily="34"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7896">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1" i="0" u="none" strike="noStrike" cap="none" normalizeH="0" baseline="0" dirty="0" smtClean="0">
                          <a:ln>
                            <a:noFill/>
                          </a:ln>
                          <a:solidFill>
                            <a:srgbClr val="002060"/>
                          </a:solidFill>
                          <a:effectLst/>
                          <a:latin typeface="Arial" panose="020B0604020202020204" pitchFamily="34" charset="0"/>
                        </a:rPr>
                        <a:t>Saklama Tanımlama Dili (STD)</a:t>
                      </a:r>
                      <a:endParaRPr kumimoji="0" lang="en-US" altLang="tr-TR" sz="1500" b="1" i="0" u="none" strike="noStrike" cap="none" normalizeH="0" baseline="0" dirty="0" smtClean="0">
                        <a:ln>
                          <a:noFill/>
                        </a:ln>
                        <a:solidFill>
                          <a:srgbClr val="002060"/>
                        </a:solidFill>
                        <a:effectLst/>
                        <a:latin typeface="Arial" panose="020B0604020202020204" pitchFamily="34" charset="0"/>
                      </a:endParaRPr>
                    </a:p>
                  </a:txBody>
                  <a:tcPr marL="68580" marR="68580" marT="34290" marB="3429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0" i="0" u="none" strike="noStrike" cap="none" normalizeH="0" baseline="0" smtClean="0">
                          <a:ln>
                            <a:noFill/>
                          </a:ln>
                          <a:solidFill>
                            <a:schemeClr val="tx1"/>
                          </a:solidFill>
                          <a:effectLst/>
                          <a:latin typeface="Arial" panose="020B0604020202020204" pitchFamily="34" charset="0"/>
                        </a:rPr>
                        <a:t>İçsel şemayı tanımlamak üzere kullanılır.</a:t>
                      </a:r>
                      <a:endParaRPr kumimoji="0" lang="en-US" altLang="tr-TR" sz="1500" b="0" i="0" u="none" strike="noStrike" cap="none" normalizeH="0" baseline="0" smtClean="0">
                        <a:ln>
                          <a:noFill/>
                        </a:ln>
                        <a:solidFill>
                          <a:schemeClr val="tx1"/>
                        </a:solidFill>
                        <a:effectLst/>
                        <a:latin typeface="Arial" panose="020B0604020202020204" pitchFamily="34"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5154">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1" i="0" u="none" strike="noStrike" cap="none" normalizeH="0" baseline="0" dirty="0" smtClean="0">
                          <a:ln>
                            <a:noFill/>
                          </a:ln>
                          <a:solidFill>
                            <a:srgbClr val="002060"/>
                          </a:solidFill>
                          <a:effectLst/>
                          <a:latin typeface="Arial" panose="020B0604020202020204" pitchFamily="34" charset="0"/>
                        </a:rPr>
                        <a:t>Görüş Tanımlama Dili (GTD)</a:t>
                      </a:r>
                      <a:endParaRPr kumimoji="0" lang="en-US" altLang="tr-TR" sz="1500" b="1" i="0" u="none" strike="noStrike" cap="none" normalizeH="0" baseline="0" dirty="0" smtClean="0">
                        <a:ln>
                          <a:noFill/>
                        </a:ln>
                        <a:solidFill>
                          <a:srgbClr val="002060"/>
                        </a:solidFill>
                        <a:effectLst/>
                        <a:latin typeface="Arial" panose="020B0604020202020204" pitchFamily="34" charset="0"/>
                      </a:endParaRPr>
                    </a:p>
                  </a:txBody>
                  <a:tcPr marL="68580" marR="68580" marT="34290" marB="3429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0" i="0" u="none" strike="noStrike" cap="none" normalizeH="0" baseline="0" smtClean="0">
                          <a:ln>
                            <a:noFill/>
                          </a:ln>
                          <a:solidFill>
                            <a:schemeClr val="tx1"/>
                          </a:solidFill>
                          <a:effectLst/>
                          <a:latin typeface="Arial" panose="020B0604020202020204" pitchFamily="34" charset="0"/>
                        </a:rPr>
                        <a:t>Dışsal şemayı tanımlamak için kullanılır.</a:t>
                      </a:r>
                      <a:endParaRPr kumimoji="0" lang="en-US" altLang="tr-TR" sz="1500" b="0" i="0" u="none" strike="noStrike" cap="none" normalizeH="0" baseline="0" smtClean="0">
                        <a:ln>
                          <a:noFill/>
                        </a:ln>
                        <a:solidFill>
                          <a:schemeClr val="tx1"/>
                        </a:solidFill>
                        <a:effectLst/>
                        <a:latin typeface="Arial" panose="020B0604020202020204" pitchFamily="34"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396">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1" i="0" u="none" strike="noStrike" cap="none" normalizeH="0" baseline="0" dirty="0" smtClean="0">
                          <a:ln>
                            <a:noFill/>
                          </a:ln>
                          <a:solidFill>
                            <a:srgbClr val="002060"/>
                          </a:solidFill>
                          <a:effectLst/>
                          <a:latin typeface="Arial" panose="020B0604020202020204" pitchFamily="34" charset="0"/>
                        </a:rPr>
                        <a:t>Veri İşleme Dili (VİD)</a:t>
                      </a:r>
                      <a:endParaRPr kumimoji="0" lang="en-US" altLang="tr-TR" sz="1500" b="1" i="0" u="none" strike="noStrike" cap="none" normalizeH="0" baseline="0" dirty="0" smtClean="0">
                        <a:ln>
                          <a:noFill/>
                        </a:ln>
                        <a:solidFill>
                          <a:srgbClr val="002060"/>
                        </a:solidFill>
                        <a:effectLst/>
                        <a:latin typeface="Arial" panose="020B0604020202020204" pitchFamily="34" charset="0"/>
                      </a:endParaRPr>
                    </a:p>
                  </a:txBody>
                  <a:tcPr marL="68580" marR="68580" marT="34290" marB="3429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hlink"/>
                        </a:buClr>
                        <a:buSzPct val="80000"/>
                        <a:buFont typeface="Wingdings" panose="05000000000000000000" pitchFamily="2" charset="2"/>
                        <a:defRPr sz="2800" kern="1200">
                          <a:solidFill>
                            <a:schemeClr val="tx1"/>
                          </a:solidFill>
                          <a:latin typeface="Arial" panose="020B0604020202020204" pitchFamily="34" charset="0"/>
                        </a:defRPr>
                      </a:lvl1pPr>
                      <a:lvl2pPr marL="457200" algn="l" defTabSz="914400" rtl="0" eaLnBrk="1" latinLnBrk="0" hangingPunct="1">
                        <a:spcBef>
                          <a:spcPct val="20000"/>
                        </a:spcBef>
                        <a:buClr>
                          <a:schemeClr val="accent1"/>
                        </a:buClr>
                        <a:buSzPct val="70000"/>
                        <a:buFont typeface="Wingdings" panose="05000000000000000000" pitchFamily="2" charset="2"/>
                        <a:defRPr sz="2400" kern="1200">
                          <a:solidFill>
                            <a:schemeClr val="tx1"/>
                          </a:solidFill>
                          <a:latin typeface="Arial" panose="020B0604020202020204" pitchFamily="34" charset="0"/>
                        </a:defRPr>
                      </a:lvl2pPr>
                      <a:lvl3pPr marL="914400" algn="l" defTabSz="914400" rtl="0" eaLnBrk="1" latinLnBrk="0" hangingPunct="1">
                        <a:spcBef>
                          <a:spcPct val="20000"/>
                        </a:spcBef>
                        <a:buClr>
                          <a:schemeClr val="bg2"/>
                        </a:buClr>
                        <a:buSzPct val="65000"/>
                        <a:buFont typeface="Wingdings" panose="05000000000000000000" pitchFamily="2" charset="2"/>
                        <a:defRPr sz="20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buSzPct val="60000"/>
                        <a:buFont typeface="Wingdings" panose="05000000000000000000" pitchFamily="2" charset="2"/>
                        <a:defRPr sz="1800" kern="1200">
                          <a:solidFill>
                            <a:schemeClr val="tx1"/>
                          </a:solidFill>
                          <a:latin typeface="Arial" panose="020B0604020202020204" pitchFamily="34" charset="0"/>
                        </a:defRPr>
                      </a:lvl4pPr>
                      <a:lvl5pPr marL="1828800" algn="l" defTabSz="914400" rtl="0" eaLnBrk="1" latinLnBrk="0" hangingPunct="1">
                        <a:spcBef>
                          <a:spcPct val="20000"/>
                        </a:spcBef>
                        <a:buClr>
                          <a:schemeClr val="bg2"/>
                        </a:buClr>
                        <a:buSzPct val="40000"/>
                        <a:buFont typeface="Wingdings" panose="05000000000000000000" pitchFamily="2" charset="2"/>
                        <a:defRPr sz="18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bg2"/>
                        </a:buClr>
                        <a:buSzPct val="40000"/>
                        <a:buFont typeface="Wingdings" panose="05000000000000000000" pitchFamily="2" charset="2"/>
                        <a:defRPr sz="1800" kern="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tr-TR" altLang="tr-TR" sz="1500" b="0" i="0" u="none" strike="noStrike" cap="none" normalizeH="0" baseline="0" dirty="0" smtClean="0">
                          <a:ln>
                            <a:noFill/>
                          </a:ln>
                          <a:solidFill>
                            <a:schemeClr val="tx1"/>
                          </a:solidFill>
                          <a:effectLst/>
                          <a:latin typeface="Arial" panose="020B0604020202020204" pitchFamily="34" charset="0"/>
                        </a:rPr>
                        <a:t>Veri tabanı oluşturulduktan sonra veri eklemek, değiştirmek ve silmek için kullanılır.</a:t>
                      </a:r>
                      <a:endParaRPr kumimoji="0" lang="en-US" altLang="tr-TR" sz="1500" b="0" i="0" u="none" strike="noStrike" cap="none" normalizeH="0" baseline="0" dirty="0" smtClean="0">
                        <a:ln>
                          <a:noFill/>
                        </a:ln>
                        <a:solidFill>
                          <a:schemeClr val="tx1"/>
                        </a:solidFill>
                        <a:effectLst/>
                        <a:latin typeface="Arial" panose="020B0604020202020204" pitchFamily="34"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04654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err="1"/>
              <a:t>Veritabanı</a:t>
            </a:r>
            <a:r>
              <a:rPr lang="tr-TR" sz="4400" dirty="0"/>
              <a:t> Dilleri ve Arabirimleri</a:t>
            </a:r>
          </a:p>
        </p:txBody>
      </p:sp>
      <p:sp>
        <p:nvSpPr>
          <p:cNvPr id="3" name="İçerik Yer Tutucusu 2"/>
          <p:cNvSpPr>
            <a:spLocks noGrp="1"/>
          </p:cNvSpPr>
          <p:nvPr>
            <p:ph idx="1"/>
          </p:nvPr>
        </p:nvSpPr>
        <p:spPr/>
        <p:txBody>
          <a:bodyPr>
            <a:normAutofit fontScale="77500" lnSpcReduction="20000"/>
          </a:bodyPr>
          <a:lstStyle/>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000000"/>
                </a:solidFill>
                <a:latin typeface="Arial"/>
              </a:rPr>
              <a:t>İki tip VİD vardır; yüksek düzeyli ve düşük düzeyli. </a:t>
            </a:r>
          </a:p>
          <a:p>
            <a:pPr marL="600075" lvl="1"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C00000"/>
                </a:solidFill>
                <a:latin typeface="Arial"/>
              </a:rPr>
              <a:t>Yüksek düzeyli VİD</a:t>
            </a:r>
            <a:r>
              <a:rPr lang="tr-TR" sz="1950" dirty="0">
                <a:solidFill>
                  <a:srgbClr val="000000"/>
                </a:solidFill>
                <a:latin typeface="Arial"/>
              </a:rPr>
              <a:t>, bir bilgisayar terminalinden etkileşimli olarak kullanılabildiği gibi bir programlama dili içerisine de yerleştirilebilir. </a:t>
            </a:r>
          </a:p>
          <a:p>
            <a:pPr marL="600075" lvl="1"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C00000"/>
                </a:solidFill>
                <a:latin typeface="Arial"/>
              </a:rPr>
              <a:t>Düşük düzeyli VİD</a:t>
            </a:r>
            <a:r>
              <a:rPr lang="tr-TR" sz="1950" dirty="0">
                <a:solidFill>
                  <a:srgbClr val="000000"/>
                </a:solidFill>
                <a:latin typeface="Arial"/>
              </a:rPr>
              <a:t>‘ de ise VİD bir programlama dili içerisine gömülü olarak çalışır. </a:t>
            </a:r>
          </a:p>
          <a:p>
            <a:pPr marL="0" indent="0" fontAlgn="base">
              <a:lnSpc>
                <a:spcPct val="110000"/>
              </a:lnSpc>
              <a:spcBef>
                <a:spcPct val="20000"/>
              </a:spcBef>
              <a:spcAft>
                <a:spcPct val="0"/>
              </a:spcAft>
              <a:buClr>
                <a:srgbClr val="00B0F0"/>
              </a:buClr>
              <a:buSzPct val="80000"/>
              <a:buNone/>
            </a:pPr>
            <a:endParaRPr lang="tr-TR" sz="1950" dirty="0">
              <a:solidFill>
                <a:srgbClr val="000000"/>
              </a:solidFill>
              <a:latin typeface="Arial"/>
            </a:endParaRP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000000"/>
                </a:solidFill>
                <a:latin typeface="Arial"/>
              </a:rPr>
              <a:t>VTYS Arabirimleri olarak Menü-Tabanlı, grafiksel, form tabanlı ve doğal dil arabirimleri kullanılmaktadır.</a:t>
            </a: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endParaRPr lang="tr-TR" sz="1950" dirty="0">
              <a:solidFill>
                <a:srgbClr val="000000"/>
              </a:solidFill>
              <a:latin typeface="Arial"/>
            </a:endParaRP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000000"/>
                </a:solidFill>
                <a:latin typeface="Arial"/>
              </a:rPr>
              <a:t>Menü tabanlı arabirimlerde kullanıcıya çeşitli seçenekler sunulurken, grafiksel arabirimde kullanıcıya </a:t>
            </a:r>
            <a:r>
              <a:rPr lang="tr-TR" sz="1950" dirty="0" err="1">
                <a:solidFill>
                  <a:srgbClr val="000000"/>
                </a:solidFill>
                <a:latin typeface="Arial"/>
              </a:rPr>
              <a:t>veritabanı</a:t>
            </a:r>
            <a:r>
              <a:rPr lang="tr-TR" sz="1950" dirty="0">
                <a:solidFill>
                  <a:srgbClr val="000000"/>
                </a:solidFill>
                <a:latin typeface="Arial"/>
              </a:rPr>
              <a:t> şeması diyagramı halinde sunulur.</a:t>
            </a: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endParaRPr lang="tr-TR" sz="1950" dirty="0">
              <a:solidFill>
                <a:srgbClr val="000000"/>
              </a:solidFill>
              <a:latin typeface="Arial"/>
            </a:endParaRP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000000"/>
                </a:solidFill>
                <a:latin typeface="Arial"/>
              </a:rPr>
              <a:t>Kullanıcı bu diyagram yardımıyla sorgu belirtebilir.</a:t>
            </a: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endParaRPr lang="tr-TR" sz="1950" dirty="0">
              <a:solidFill>
                <a:srgbClr val="000000"/>
              </a:solidFill>
              <a:latin typeface="Arial"/>
            </a:endParaRP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r>
              <a:rPr lang="tr-TR" sz="1950" dirty="0">
                <a:solidFill>
                  <a:srgbClr val="000000"/>
                </a:solidFill>
                <a:latin typeface="Arial"/>
              </a:rPr>
              <a:t>Form tabanlı arabirimler ise kullanıcıya doldurulmak üzere bir form sunarlar. Doğal dil arabirimleri İngilizce yazılan sorguları kabul eder ve anlamaya çalışırlar.</a:t>
            </a:r>
          </a:p>
          <a:p>
            <a:pPr>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22</a:t>
            </a:fld>
            <a:endParaRPr lang="tr-TR" dirty="0"/>
          </a:p>
        </p:txBody>
      </p:sp>
    </p:spTree>
    <p:extLst>
      <p:ext uri="{BB962C8B-B14F-4D97-AF65-F5344CB8AC3E}">
        <p14:creationId xmlns:p14="http://schemas.microsoft.com/office/powerpoint/2010/main" val="1201504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VTYS </a:t>
            </a:r>
            <a:r>
              <a:rPr lang="tr-TR" dirty="0" err="1"/>
              <a:t>nin</a:t>
            </a:r>
            <a:r>
              <a:rPr lang="tr-TR" dirty="0"/>
              <a:t> Sınıflandırılması</a:t>
            </a:r>
          </a:p>
        </p:txBody>
      </p:sp>
      <p:sp>
        <p:nvSpPr>
          <p:cNvPr id="3" name="İçerik Yer Tutucusu 2"/>
          <p:cNvSpPr>
            <a:spLocks noGrp="1"/>
          </p:cNvSpPr>
          <p:nvPr>
            <p:ph idx="1"/>
          </p:nvPr>
        </p:nvSpPr>
        <p:spPr/>
        <p:txBody>
          <a:bodyPr/>
          <a:lstStyle/>
          <a:p>
            <a:pPr marL="257175" indent="-257175" fontAlgn="base">
              <a:lnSpc>
                <a:spcPct val="100000"/>
              </a:lnSpc>
              <a:spcBef>
                <a:spcPct val="20000"/>
              </a:spcBef>
              <a:spcAft>
                <a:spcPct val="0"/>
              </a:spcAft>
              <a:buClr>
                <a:srgbClr val="00B0F0"/>
              </a:buClr>
              <a:buSzPct val="80000"/>
              <a:buNone/>
            </a:pPr>
            <a:r>
              <a:rPr lang="tr-TR" altLang="tr-TR" sz="1800" dirty="0">
                <a:solidFill>
                  <a:srgbClr val="000000"/>
                </a:solidFill>
                <a:latin typeface="Arial"/>
              </a:rPr>
              <a:t>Sınıflandırmalar kullanılan Veri Modeline göre yapılır.</a:t>
            </a:r>
          </a:p>
          <a:p>
            <a:pPr marL="257175" indent="-257175" fontAlgn="base">
              <a:lnSpc>
                <a:spcPct val="100000"/>
              </a:lnSpc>
              <a:spcBef>
                <a:spcPct val="20000"/>
              </a:spcBef>
              <a:spcAft>
                <a:spcPct val="0"/>
              </a:spcAft>
              <a:buClr>
                <a:srgbClr val="00B0F0"/>
              </a:buClr>
              <a:buSzPct val="80000"/>
              <a:buNone/>
            </a:pPr>
            <a:endParaRPr lang="tr-TR" altLang="tr-TR" sz="1800" dirty="0">
              <a:solidFill>
                <a:srgbClr val="000000"/>
              </a:solidFill>
              <a:latin typeface="Arial"/>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rgbClr val="C00000"/>
                </a:solidFill>
                <a:latin typeface="Arial"/>
              </a:rPr>
              <a:t>İlişkisel Model: </a:t>
            </a:r>
            <a:r>
              <a:rPr lang="tr-TR" altLang="tr-TR" sz="1800" dirty="0">
                <a:solidFill>
                  <a:srgbClr val="000000"/>
                </a:solidFill>
                <a:latin typeface="Arial"/>
              </a:rPr>
              <a:t>Veri tabanı tablo yığınından oluşmuştur. Her bir tablo bir dosya olarak saklanabilir.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rgbClr val="C00000"/>
                </a:solidFill>
                <a:latin typeface="Arial"/>
              </a:rPr>
              <a:t>Ağ Modeli: </a:t>
            </a:r>
            <a:r>
              <a:rPr lang="tr-TR" altLang="tr-TR" sz="1800" dirty="0">
                <a:solidFill>
                  <a:srgbClr val="000000"/>
                </a:solidFill>
                <a:latin typeface="Arial"/>
              </a:rPr>
              <a:t>Veriyi kayıt ve küme tipleri olarak gösterir.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rgbClr val="C00000"/>
                </a:solidFill>
                <a:latin typeface="Arial"/>
              </a:rPr>
              <a:t>Hiyerarşik Model: </a:t>
            </a:r>
            <a:r>
              <a:rPr lang="tr-TR" altLang="tr-TR" sz="1800" dirty="0">
                <a:solidFill>
                  <a:srgbClr val="000000"/>
                </a:solidFill>
                <a:latin typeface="Arial"/>
              </a:rPr>
              <a:t>Veri ağaç yapısında gösterilir.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rgbClr val="C00000"/>
                </a:solidFill>
                <a:latin typeface="Arial"/>
              </a:rPr>
              <a:t>Nesne Yönelimli Model: </a:t>
            </a:r>
            <a:r>
              <a:rPr lang="tr-TR" altLang="tr-TR" sz="1800" dirty="0">
                <a:solidFill>
                  <a:srgbClr val="000000"/>
                </a:solidFill>
                <a:latin typeface="Arial"/>
              </a:rPr>
              <a:t>Veri tabanı nesneler, özellikleri ve işlemleri biçiminde gösterilir. </a:t>
            </a:r>
          </a:p>
          <a:p>
            <a:pPr>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23</a:t>
            </a:fld>
            <a:endParaRPr lang="tr-TR" dirty="0"/>
          </a:p>
        </p:txBody>
      </p:sp>
    </p:spTree>
    <p:extLst>
      <p:ext uri="{BB962C8B-B14F-4D97-AF65-F5344CB8AC3E}">
        <p14:creationId xmlns:p14="http://schemas.microsoft.com/office/powerpoint/2010/main" val="2214739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Program Kütüphaneleri</a:t>
            </a:r>
          </a:p>
        </p:txBody>
      </p:sp>
      <p:sp>
        <p:nvSpPr>
          <p:cNvPr id="3" name="İçerik Yer Tutucusu 2"/>
          <p:cNvSpPr>
            <a:spLocks noGrp="1"/>
          </p:cNvSpPr>
          <p:nvPr>
            <p:ph idx="1"/>
          </p:nvPr>
        </p:nvSpPr>
        <p:spPr/>
        <p:txBody>
          <a:bodyPr/>
          <a:lstStyle/>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Hemen hemen tüm programlama platformlarının kendilerine özgü hazır kütüphaneleri bulunmaktadır. </a:t>
            </a:r>
          </a:p>
          <a:p>
            <a:pPr lvl="2" fontAlgn="base">
              <a:lnSpc>
                <a:spcPct val="100000"/>
              </a:lnSpc>
              <a:spcBef>
                <a:spcPct val="20000"/>
              </a:spcBef>
              <a:spcAft>
                <a:spcPct val="0"/>
              </a:spcAft>
              <a:buClr>
                <a:srgbClr val="00B0F0"/>
              </a:buClr>
              <a:buSzPct val="65000"/>
              <a:buFont typeface="Wingdings" panose="05000000000000000000" pitchFamily="2" charset="2"/>
              <a:buChar char="l"/>
            </a:pPr>
            <a:r>
              <a:rPr lang="tr-TR" altLang="tr-TR" sz="2025" dirty="0">
                <a:solidFill>
                  <a:schemeClr val="tx1">
                    <a:lumMod val="65000"/>
                    <a:lumOff val="35000"/>
                  </a:schemeClr>
                </a:solidFill>
                <a:latin typeface="Arial"/>
              </a:rPr>
              <a:t>Pascal	*.</a:t>
            </a:r>
            <a:r>
              <a:rPr lang="tr-TR" altLang="tr-TR" sz="2025" dirty="0" err="1">
                <a:solidFill>
                  <a:schemeClr val="tx1">
                    <a:lumMod val="65000"/>
                    <a:lumOff val="35000"/>
                  </a:schemeClr>
                </a:solidFill>
                <a:latin typeface="Arial"/>
              </a:rPr>
              <a:t>tpu</a:t>
            </a:r>
            <a:endParaRPr lang="tr-TR" altLang="tr-TR" sz="2025" dirty="0">
              <a:solidFill>
                <a:schemeClr val="tx1">
                  <a:lumMod val="65000"/>
                  <a:lumOff val="35000"/>
                </a:schemeClr>
              </a:solidFill>
              <a:latin typeface="Arial"/>
            </a:endParaRPr>
          </a:p>
          <a:p>
            <a:pPr lvl="2" fontAlgn="base">
              <a:lnSpc>
                <a:spcPct val="100000"/>
              </a:lnSpc>
              <a:spcBef>
                <a:spcPct val="20000"/>
              </a:spcBef>
              <a:spcAft>
                <a:spcPct val="0"/>
              </a:spcAft>
              <a:buClr>
                <a:srgbClr val="00B0F0"/>
              </a:buClr>
              <a:buSzPct val="65000"/>
              <a:buFont typeface="Wingdings" panose="05000000000000000000" pitchFamily="2" charset="2"/>
              <a:buChar char="l"/>
            </a:pPr>
            <a:r>
              <a:rPr lang="tr-TR" altLang="tr-TR" sz="2025" dirty="0">
                <a:solidFill>
                  <a:schemeClr val="tx1">
                    <a:lumMod val="65000"/>
                    <a:lumOff val="35000"/>
                  </a:schemeClr>
                </a:solidFill>
                <a:latin typeface="Arial"/>
              </a:rPr>
              <a:t>C		*.h</a:t>
            </a:r>
          </a:p>
          <a:p>
            <a:pPr lvl="2" fontAlgn="base">
              <a:lnSpc>
                <a:spcPct val="100000"/>
              </a:lnSpc>
              <a:spcBef>
                <a:spcPct val="20000"/>
              </a:spcBef>
              <a:spcAft>
                <a:spcPct val="0"/>
              </a:spcAft>
              <a:buClr>
                <a:srgbClr val="00B0F0"/>
              </a:buClr>
              <a:buSzPct val="65000"/>
              <a:buFont typeface="Wingdings" panose="05000000000000000000" pitchFamily="2" charset="2"/>
              <a:buChar char="l"/>
            </a:pPr>
            <a:r>
              <a:rPr lang="tr-TR" altLang="tr-TR" sz="2025" dirty="0">
                <a:solidFill>
                  <a:schemeClr val="tx1">
                    <a:lumMod val="65000"/>
                    <a:lumOff val="35000"/>
                  </a:schemeClr>
                </a:solidFill>
                <a:latin typeface="Arial"/>
              </a:rPr>
              <a:t>Java	*.</a:t>
            </a:r>
            <a:r>
              <a:rPr lang="tr-TR" altLang="tr-TR" sz="2025" dirty="0" err="1">
                <a:solidFill>
                  <a:schemeClr val="tx1">
                    <a:lumMod val="65000"/>
                    <a:lumOff val="35000"/>
                  </a:schemeClr>
                </a:solidFill>
                <a:latin typeface="Arial"/>
              </a:rPr>
              <a:t>jar</a:t>
            </a:r>
            <a:endParaRPr lang="tr-TR" altLang="tr-TR" sz="2025" dirty="0">
              <a:solidFill>
                <a:schemeClr val="tx1">
                  <a:lumMod val="65000"/>
                  <a:lumOff val="35000"/>
                </a:schemeClr>
              </a:solidFill>
              <a:latin typeface="Arial"/>
            </a:endParaRP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endParaRPr lang="tr-TR" altLang="tr-TR" dirty="0">
              <a:solidFill>
                <a:schemeClr val="tx1">
                  <a:lumMod val="65000"/>
                  <a:lumOff val="35000"/>
                </a:schemeClr>
              </a:solidFill>
              <a:latin typeface="Arial"/>
              <a:cs typeface="+mn-cs"/>
            </a:endParaRP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Günümüzde bu kütüphanelerin temin edilmesi internet üzerinden oldukça kolaydır.</a:t>
            </a:r>
            <a:endParaRPr lang="en-US" altLang="tr-TR" dirty="0">
              <a:solidFill>
                <a:schemeClr val="tx1">
                  <a:lumMod val="65000"/>
                  <a:lumOff val="35000"/>
                </a:schemeClr>
              </a:solidFill>
              <a:latin typeface="Arial"/>
              <a:cs typeface="+mn-cs"/>
            </a:endParaRPr>
          </a:p>
          <a:p>
            <a:pPr>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24</a:t>
            </a:fld>
            <a:endParaRPr lang="tr-TR" dirty="0"/>
          </a:p>
        </p:txBody>
      </p:sp>
    </p:spTree>
    <p:extLst>
      <p:ext uri="{BB962C8B-B14F-4D97-AF65-F5344CB8AC3E}">
        <p14:creationId xmlns:p14="http://schemas.microsoft.com/office/powerpoint/2010/main" val="1354796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CASE Araç ve Ortamları</a:t>
            </a:r>
          </a:p>
        </p:txBody>
      </p:sp>
      <p:sp>
        <p:nvSpPr>
          <p:cNvPr id="3" name="İçerik Yer Tutucusu 2"/>
          <p:cNvSpPr>
            <a:spLocks noGrp="1"/>
          </p:cNvSpPr>
          <p:nvPr>
            <p:ph idx="1"/>
          </p:nvPr>
        </p:nvSpPr>
        <p:spPr>
          <a:xfrm>
            <a:off x="822959" y="1845734"/>
            <a:ext cx="7586404" cy="4023360"/>
          </a:xfrm>
        </p:spPr>
        <p:txBody>
          <a:bodyPr/>
          <a:lstStyle/>
          <a:p>
            <a:pPr marL="257175" indent="-257175" algn="just"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rPr>
              <a:t>Günümüzde bilgisayar destekli yazılım geliştirme ortamları oldukça gelişmiştir.</a:t>
            </a:r>
          </a:p>
          <a:p>
            <a:pPr marL="257175" indent="-257175" algn="just"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rPr>
              <a:t>CASE araçları yazılım geliştirme sürecinin her aşamasında üretilen bilgi ya da belgelerin bilgisayar ortamında saklanmasına ve bu yolla kolay erişilebilir ve yönetilebilir olmasına olanak sağlar.</a:t>
            </a:r>
            <a:endParaRPr lang="en-US" altLang="tr-TR" dirty="0">
              <a:solidFill>
                <a:schemeClr val="tx1">
                  <a:lumMod val="65000"/>
                  <a:lumOff val="35000"/>
                </a:schemeClr>
              </a:solidFill>
              <a:latin typeface="Arial"/>
            </a:endParaRPr>
          </a:p>
          <a:p>
            <a:pPr algn="just">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25</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4380" y="3997569"/>
            <a:ext cx="2166871" cy="2166871"/>
          </a:xfrm>
          <a:prstGeom prst="rect">
            <a:avLst/>
          </a:prstGeom>
        </p:spPr>
      </p:pic>
    </p:spTree>
    <p:extLst>
      <p:ext uri="{BB962C8B-B14F-4D97-AF65-F5344CB8AC3E}">
        <p14:creationId xmlns:p14="http://schemas.microsoft.com/office/powerpoint/2010/main" val="3228726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Kodlama Stili</a:t>
            </a:r>
          </a:p>
        </p:txBody>
      </p:sp>
      <p:sp>
        <p:nvSpPr>
          <p:cNvPr id="3" name="İçerik Yer Tutucusu 2"/>
          <p:cNvSpPr>
            <a:spLocks noGrp="1"/>
          </p:cNvSpPr>
          <p:nvPr>
            <p:ph idx="1"/>
          </p:nvPr>
        </p:nvSpPr>
        <p:spPr/>
        <p:txBody>
          <a:bodyPr/>
          <a:lstStyle/>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Hangi platformda geliştirilirse geliştirilsin yazılımın belirli bir düzende kodlanması, yazılımın yaşam döngüsü açısından önem kazanmaktadır.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Etkin kod yazılım stili için kullanılan yöntemler:</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dirty="0">
                <a:solidFill>
                  <a:schemeClr val="tx1">
                    <a:lumMod val="65000"/>
                    <a:lumOff val="35000"/>
                  </a:schemeClr>
                </a:solidFill>
                <a:latin typeface="Arial"/>
                <a:cs typeface="+mn-cs"/>
              </a:rPr>
              <a:t>Açıklama Satırları</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dirty="0">
                <a:solidFill>
                  <a:schemeClr val="tx1">
                    <a:lumMod val="65000"/>
                    <a:lumOff val="35000"/>
                  </a:schemeClr>
                </a:solidFill>
                <a:latin typeface="Arial"/>
                <a:cs typeface="+mn-cs"/>
              </a:rPr>
              <a:t>Kod Yazım Düzeni</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dirty="0">
                <a:solidFill>
                  <a:schemeClr val="tx1">
                    <a:lumMod val="65000"/>
                    <a:lumOff val="35000"/>
                  </a:schemeClr>
                </a:solidFill>
                <a:latin typeface="Arial"/>
                <a:cs typeface="+mn-cs"/>
              </a:rPr>
              <a:t>Anlamlı İsimlendirme</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dirty="0">
                <a:solidFill>
                  <a:schemeClr val="tx1">
                    <a:lumMod val="65000"/>
                    <a:lumOff val="35000"/>
                  </a:schemeClr>
                </a:solidFill>
                <a:latin typeface="Arial"/>
                <a:cs typeface="+mn-cs"/>
              </a:rPr>
              <a:t>Yapısal Programlama Yapıları</a:t>
            </a:r>
            <a:endParaRPr lang="en-US" altLang="tr-TR" dirty="0">
              <a:solidFill>
                <a:schemeClr val="tx1">
                  <a:lumMod val="65000"/>
                  <a:lumOff val="35000"/>
                </a:schemeClr>
              </a:solidFill>
              <a:latin typeface="Arial"/>
              <a:cs typeface="+mn-cs"/>
            </a:endParaRPr>
          </a:p>
          <a:p>
            <a:pPr>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26</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190" y="3052251"/>
            <a:ext cx="3407535" cy="3407535"/>
          </a:xfrm>
          <a:prstGeom prst="rect">
            <a:avLst/>
          </a:prstGeom>
        </p:spPr>
      </p:pic>
    </p:spTree>
    <p:extLst>
      <p:ext uri="{BB962C8B-B14F-4D97-AF65-F5344CB8AC3E}">
        <p14:creationId xmlns:p14="http://schemas.microsoft.com/office/powerpoint/2010/main" val="2220782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Açıklama Satırları</a:t>
            </a:r>
          </a:p>
        </p:txBody>
      </p:sp>
      <p:sp>
        <p:nvSpPr>
          <p:cNvPr id="3" name="İçerik Yer Tutucusu 2"/>
          <p:cNvSpPr>
            <a:spLocks noGrp="1"/>
          </p:cNvSpPr>
          <p:nvPr>
            <p:ph idx="1"/>
          </p:nvPr>
        </p:nvSpPr>
        <p:spPr>
          <a:xfrm>
            <a:off x="4268514" y="2114551"/>
            <a:ext cx="4246836" cy="3375422"/>
          </a:xfrm>
        </p:spPr>
        <p:txBody>
          <a:bodyPr/>
          <a:lstStyle/>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Modülün başlangıcına </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sz="1500" dirty="0">
                <a:solidFill>
                  <a:schemeClr val="tx1">
                    <a:lumMod val="65000"/>
                    <a:lumOff val="35000"/>
                  </a:schemeClr>
                </a:solidFill>
                <a:latin typeface="Arial"/>
              </a:rPr>
              <a:t>genel amaç, </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sz="1500" dirty="0">
                <a:solidFill>
                  <a:schemeClr val="tx1">
                    <a:lumMod val="65000"/>
                    <a:lumOff val="35000"/>
                  </a:schemeClr>
                </a:solidFill>
                <a:latin typeface="Arial"/>
              </a:rPr>
              <a:t>işlevi </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sz="1500" dirty="0">
                <a:solidFill>
                  <a:schemeClr val="tx1">
                    <a:lumMod val="65000"/>
                    <a:lumOff val="35000"/>
                  </a:schemeClr>
                </a:solidFill>
                <a:latin typeface="Arial"/>
              </a:rPr>
              <a:t>desteklenen platformlar, </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sz="1500" dirty="0">
                <a:solidFill>
                  <a:schemeClr val="tx1">
                    <a:lumMod val="65000"/>
                    <a:lumOff val="35000"/>
                  </a:schemeClr>
                </a:solidFill>
                <a:latin typeface="Arial"/>
              </a:rPr>
              <a:t>eksikler, </a:t>
            </a:r>
          </a:p>
          <a:p>
            <a:pPr marL="557213" lvl="1" indent="-214313" fontAlgn="base">
              <a:lnSpc>
                <a:spcPct val="100000"/>
              </a:lnSpc>
              <a:spcBef>
                <a:spcPct val="20000"/>
              </a:spcBef>
              <a:spcAft>
                <a:spcPct val="0"/>
              </a:spcAft>
              <a:buClr>
                <a:srgbClr val="00B0F0"/>
              </a:buClr>
              <a:buSzPct val="70000"/>
              <a:buFont typeface="Wingdings" panose="05000000000000000000" pitchFamily="2" charset="2"/>
              <a:buChar char="l"/>
            </a:pPr>
            <a:r>
              <a:rPr lang="tr-TR" altLang="tr-TR" sz="1500" dirty="0">
                <a:solidFill>
                  <a:schemeClr val="tx1">
                    <a:lumMod val="65000"/>
                    <a:lumOff val="35000"/>
                  </a:schemeClr>
                </a:solidFill>
                <a:latin typeface="Arial"/>
              </a:rPr>
              <a:t>düzeltilen yanlışlıklar</a:t>
            </a:r>
          </a:p>
          <a:p>
            <a:pPr marL="342900" lvl="1" indent="0" fontAlgn="base">
              <a:lnSpc>
                <a:spcPct val="100000"/>
              </a:lnSpc>
              <a:spcBef>
                <a:spcPct val="20000"/>
              </a:spcBef>
              <a:spcAft>
                <a:spcPct val="0"/>
              </a:spcAft>
              <a:buClr>
                <a:srgbClr val="00B0F0"/>
              </a:buClr>
              <a:buSzPct val="70000"/>
              <a:buNone/>
            </a:pPr>
            <a:r>
              <a:rPr lang="tr-TR" altLang="tr-TR" dirty="0" smtClean="0">
                <a:solidFill>
                  <a:schemeClr val="tx1">
                    <a:lumMod val="65000"/>
                    <a:lumOff val="35000"/>
                  </a:schemeClr>
                </a:solidFill>
                <a:latin typeface="Arial"/>
                <a:cs typeface="+mn-cs"/>
              </a:rPr>
              <a:t>gibi </a:t>
            </a:r>
            <a:r>
              <a:rPr lang="tr-TR" altLang="tr-TR" dirty="0">
                <a:solidFill>
                  <a:schemeClr val="tx1">
                    <a:lumMod val="65000"/>
                    <a:lumOff val="35000"/>
                  </a:schemeClr>
                </a:solidFill>
                <a:latin typeface="Arial"/>
                <a:cs typeface="+mn-cs"/>
              </a:rPr>
              <a:t>genel bilgilendirici </a:t>
            </a:r>
            <a:r>
              <a:rPr lang="tr-TR" altLang="tr-TR" dirty="0" smtClean="0">
                <a:solidFill>
                  <a:schemeClr val="tx1">
                    <a:lumMod val="65000"/>
                    <a:lumOff val="35000"/>
                  </a:schemeClr>
                </a:solidFill>
                <a:latin typeface="Arial"/>
                <a:cs typeface="+mn-cs"/>
              </a:rPr>
              <a:t>açıklamaları yapılır.</a:t>
            </a:r>
            <a:endParaRPr lang="tr-TR" altLang="tr-TR" dirty="0">
              <a:solidFill>
                <a:schemeClr val="tx1">
                  <a:lumMod val="65000"/>
                  <a:lumOff val="35000"/>
                </a:schemeClr>
              </a:solidFill>
              <a:latin typeface="Arial"/>
              <a:cs typeface="+mn-cs"/>
            </a:endParaRP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Aynı zamanda modülün kritik bölümleri vurgulanarak açıklanır.</a:t>
            </a:r>
            <a:endParaRPr lang="en-US" altLang="tr-TR" sz="1800" dirty="0">
              <a:solidFill>
                <a:schemeClr val="tx1">
                  <a:lumMod val="65000"/>
                  <a:lumOff val="35000"/>
                </a:schemeClr>
              </a:solidFill>
              <a:latin typeface="Arial"/>
            </a:endParaRPr>
          </a:p>
          <a:p>
            <a:pPr algn="l">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39413"/>
            <a:ext cx="3521623" cy="3644880"/>
          </a:xfrm>
          <a:prstGeom prst="rect">
            <a:avLst/>
          </a:prstGeom>
        </p:spPr>
      </p:pic>
    </p:spTree>
    <p:extLst>
      <p:ext uri="{BB962C8B-B14F-4D97-AF65-F5344CB8AC3E}">
        <p14:creationId xmlns:p14="http://schemas.microsoft.com/office/powerpoint/2010/main" val="1888536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Biçimlemesi</a:t>
            </a:r>
          </a:p>
        </p:txBody>
      </p:sp>
      <p:sp>
        <p:nvSpPr>
          <p:cNvPr id="3" name="İçerik Yer Tutucusu 2"/>
          <p:cNvSpPr>
            <a:spLocks noGrp="1"/>
          </p:cNvSpPr>
          <p:nvPr>
            <p:ph idx="1"/>
          </p:nvPr>
        </p:nvSpPr>
        <p:spPr>
          <a:xfrm>
            <a:off x="4398580" y="2114551"/>
            <a:ext cx="3779506" cy="1929415"/>
          </a:xfrm>
        </p:spPr>
        <p:txBody>
          <a:bodyPr/>
          <a:lstStyle/>
          <a:p>
            <a:pPr marL="257175" indent="-257175" algn="just" fontAlgn="base">
              <a:lnSpc>
                <a:spcPct val="100000"/>
              </a:lnSpc>
              <a:spcBef>
                <a:spcPct val="2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Programın okunabilirliğini artırmak ve </a:t>
            </a:r>
            <a:r>
              <a:rPr lang="tr-TR" altLang="tr-TR" sz="1800" dirty="0" err="1">
                <a:solidFill>
                  <a:schemeClr val="tx1">
                    <a:lumMod val="65000"/>
                    <a:lumOff val="35000"/>
                  </a:schemeClr>
                </a:solidFill>
                <a:latin typeface="Arial"/>
              </a:rPr>
              <a:t>anlaşılabilirliğini</a:t>
            </a:r>
            <a:r>
              <a:rPr lang="tr-TR" altLang="tr-TR" sz="1800" dirty="0">
                <a:solidFill>
                  <a:schemeClr val="tx1">
                    <a:lumMod val="65000"/>
                    <a:lumOff val="35000"/>
                  </a:schemeClr>
                </a:solidFill>
                <a:latin typeface="Arial"/>
              </a:rPr>
              <a:t> kolaylaştırmak amacıyla açıklama satırlarının kullanımının yanı sıra, belirli bir kod yazım düzeninin de kullanılması gerekmektedir.</a:t>
            </a:r>
          </a:p>
          <a:p>
            <a:pPr>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39413"/>
            <a:ext cx="3308788" cy="3665967"/>
          </a:xfrm>
          <a:prstGeom prst="rect">
            <a:avLst/>
          </a:prstGeom>
        </p:spPr>
      </p:pic>
    </p:spTree>
    <p:extLst>
      <p:ext uri="{BB962C8B-B14F-4D97-AF65-F5344CB8AC3E}">
        <p14:creationId xmlns:p14="http://schemas.microsoft.com/office/powerpoint/2010/main" val="1828466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Anlamlı İsimlendirme</a:t>
            </a:r>
          </a:p>
        </p:txBody>
      </p:sp>
      <p:sp>
        <p:nvSpPr>
          <p:cNvPr id="3" name="İçerik Yer Tutucusu 2"/>
          <p:cNvSpPr>
            <a:spLocks noGrp="1"/>
          </p:cNvSpPr>
          <p:nvPr>
            <p:ph idx="1"/>
          </p:nvPr>
        </p:nvSpPr>
        <p:spPr>
          <a:xfrm>
            <a:off x="4989786" y="2241116"/>
            <a:ext cx="3690575" cy="3714914"/>
          </a:xfrm>
        </p:spPr>
        <p:txBody>
          <a:bodyPr>
            <a:noAutofit/>
          </a:bodyPr>
          <a:lstStyle/>
          <a:p>
            <a:pPr marL="0" indent="0" fontAlgn="base">
              <a:lnSpc>
                <a:spcPct val="110000"/>
              </a:lnSpc>
              <a:spcBef>
                <a:spcPct val="20000"/>
              </a:spcBef>
              <a:spcAft>
                <a:spcPct val="0"/>
              </a:spcAft>
              <a:buClr>
                <a:srgbClr val="00B0F0"/>
              </a:buClr>
              <a:buSzPct val="80000"/>
              <a:buNone/>
            </a:pPr>
            <a:r>
              <a:rPr lang="tr-TR" sz="1800" b="1" dirty="0">
                <a:solidFill>
                  <a:schemeClr val="tx2">
                    <a:lumMod val="50000"/>
                  </a:schemeClr>
                </a:solidFill>
                <a:latin typeface="Arial"/>
              </a:rPr>
              <a:t>“</a:t>
            </a:r>
            <a:r>
              <a:rPr lang="tr-TR" sz="1800" b="1" dirty="0">
                <a:solidFill>
                  <a:schemeClr val="tx1">
                    <a:lumMod val="65000"/>
                    <a:lumOff val="35000"/>
                  </a:schemeClr>
                </a:solidFill>
                <a:latin typeface="Arial"/>
              </a:rPr>
              <a:t>İsim Alanı” İsimlendirme</a:t>
            </a: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Kullanılan tanımlayıcıların (değişken adları, dosya adları, veri tabanı tablo adları, fonksiyon adları, yordam adları gibi) anlamlı olarak isimlendirilmeleri </a:t>
            </a:r>
            <a:r>
              <a:rPr lang="tr-TR" altLang="tr-TR" sz="1800" dirty="0" err="1">
                <a:solidFill>
                  <a:schemeClr val="tx1">
                    <a:lumMod val="65000"/>
                    <a:lumOff val="35000"/>
                  </a:schemeClr>
                </a:solidFill>
                <a:latin typeface="Arial"/>
              </a:rPr>
              <a:t>anlaşılabilirliği</a:t>
            </a:r>
            <a:r>
              <a:rPr lang="tr-TR" altLang="tr-TR" sz="1800" dirty="0">
                <a:solidFill>
                  <a:schemeClr val="tx1">
                    <a:lumMod val="65000"/>
                    <a:lumOff val="35000"/>
                  </a:schemeClr>
                </a:solidFill>
                <a:latin typeface="Arial"/>
              </a:rPr>
              <a:t> büyük ölçüde etkilemektedir.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29</a:t>
            </a:fld>
            <a:endParaRPr lang="tr-TR" dirty="0"/>
          </a:p>
        </p:txBody>
      </p:sp>
      <p:pic>
        <p:nvPicPr>
          <p:cNvPr id="9" name="Resi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09597"/>
            <a:ext cx="4361136" cy="3714915"/>
          </a:xfrm>
          <a:prstGeom prst="rect">
            <a:avLst/>
          </a:prstGeom>
        </p:spPr>
      </p:pic>
    </p:spTree>
    <p:extLst>
      <p:ext uri="{BB962C8B-B14F-4D97-AF65-F5344CB8AC3E}">
        <p14:creationId xmlns:p14="http://schemas.microsoft.com/office/powerpoint/2010/main" val="1312363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Amaçlar</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400" dirty="0"/>
              <a:t>Yazılım Gerçekleştirimini Kavramak</a:t>
            </a:r>
          </a:p>
          <a:p>
            <a:pPr>
              <a:buFont typeface="Wingdings" panose="05000000000000000000" pitchFamily="2" charset="2"/>
              <a:buChar char="Ø"/>
            </a:pPr>
            <a:r>
              <a:rPr lang="tr-TR" sz="2400" dirty="0"/>
              <a:t>Yazılım Geliştirme Ortamları Hakkında Bilgilenmek</a:t>
            </a:r>
          </a:p>
          <a:p>
            <a:pPr>
              <a:buFont typeface="Wingdings" panose="05000000000000000000" pitchFamily="2" charset="2"/>
              <a:buChar char="Ø"/>
            </a:pPr>
            <a:r>
              <a:rPr lang="tr-TR" sz="2400" dirty="0"/>
              <a:t>Veri Tabanı Sistemlerini Anlamak</a:t>
            </a:r>
          </a:p>
          <a:p>
            <a:pPr>
              <a:buFont typeface="Wingdings" panose="05000000000000000000" pitchFamily="2" charset="2"/>
              <a:buChar char="Ø"/>
            </a:pPr>
            <a:r>
              <a:rPr lang="tr-TR" sz="2400" dirty="0"/>
              <a:t>Veri Modelleme Yöntemlerini Öğrenmek</a:t>
            </a:r>
          </a:p>
          <a:p>
            <a:pPr>
              <a:buFont typeface="Wingdings" panose="05000000000000000000" pitchFamily="2" charset="2"/>
              <a:buChar char="Ø"/>
            </a:pPr>
            <a:r>
              <a:rPr lang="tr-TR" sz="2400" dirty="0"/>
              <a:t>Kodlama Stilleri Hakkında Bilgi Edinmek</a:t>
            </a:r>
          </a:p>
          <a:p>
            <a:pPr>
              <a:buFont typeface="Wingdings" panose="05000000000000000000" pitchFamily="2" charset="2"/>
              <a:buChar char="Ø"/>
            </a:pPr>
            <a:r>
              <a:rPr lang="tr-TR" sz="2400" dirty="0"/>
              <a:t>Yapısal Programlama Yapılarını Öğrenmek</a:t>
            </a:r>
          </a:p>
          <a:p>
            <a:pPr>
              <a:buFont typeface="Wingdings" panose="05000000000000000000" pitchFamily="2" charset="2"/>
              <a:buChar char="Ø"/>
            </a:pPr>
            <a:r>
              <a:rPr lang="tr-TR" sz="2400" dirty="0"/>
              <a:t>Program Karmaşıklığı Hesaplamasında Kullanılan Yöntemler</a:t>
            </a:r>
          </a:p>
        </p:txBody>
      </p:sp>
      <p:sp>
        <p:nvSpPr>
          <p:cNvPr id="5" name="Altbilgi Yer Tutucusu 4"/>
          <p:cNvSpPr>
            <a:spLocks noGrp="1"/>
          </p:cNvSpPr>
          <p:nvPr>
            <p:ph type="ftr" sz="quarter" idx="11"/>
          </p:nvPr>
        </p:nvSpPr>
        <p:spPr>
          <a:xfrm>
            <a:off x="3028950" y="5624513"/>
            <a:ext cx="3086100" cy="273844"/>
          </a:xfrm>
        </p:spPr>
        <p:txBody>
          <a:bodyPr/>
          <a:lstStyle/>
          <a:p>
            <a:r>
              <a:rPr lang="tr-TR" smtClean="0"/>
              <a:t>YMT312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sp>
        <p:nvSpPr>
          <p:cNvPr id="4" name="Veri Yer Tutucusu 3"/>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923" y="2443204"/>
            <a:ext cx="2320879" cy="2293681"/>
          </a:xfrm>
          <a:prstGeom prst="rect">
            <a:avLst/>
          </a:prstGeom>
        </p:spPr>
      </p:pic>
      <p:sp>
        <p:nvSpPr>
          <p:cNvPr id="8" name="Altbilgi Yer Tutucusu 4"/>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mtClean="0"/>
              <a:t>YMT312 Yazılım Tasarım ve Mimarisi</a:t>
            </a:r>
            <a:endParaRPr lang="tr-TR"/>
          </a:p>
        </p:txBody>
      </p:sp>
      <p:sp>
        <p:nvSpPr>
          <p:cNvPr id="9" name="Slayt Numarası Yer Tutucusu 5"/>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5</a:t>
            </a:r>
            <a:endParaRPr lang="tr-TR" dirty="0"/>
          </a:p>
        </p:txBody>
      </p:sp>
    </p:spTree>
    <p:extLst>
      <p:ext uri="{BB962C8B-B14F-4D97-AF65-F5344CB8AC3E}">
        <p14:creationId xmlns:p14="http://schemas.microsoft.com/office/powerpoint/2010/main" val="2871145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Yapısal Programlama Yapıları</a:t>
            </a:r>
          </a:p>
        </p:txBody>
      </p:sp>
      <p:sp>
        <p:nvSpPr>
          <p:cNvPr id="3" name="İçerik Yer Tutucusu 2"/>
          <p:cNvSpPr>
            <a:spLocks noGrp="1"/>
          </p:cNvSpPr>
          <p:nvPr>
            <p:ph idx="1"/>
          </p:nvPr>
        </p:nvSpPr>
        <p:spPr/>
        <p:txBody>
          <a:bodyPr>
            <a:normAutofit fontScale="92500" lnSpcReduction="10000"/>
          </a:bodyPr>
          <a:lstStyle/>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Program kodlarının, okunabilirlik, </a:t>
            </a:r>
            <a:r>
              <a:rPr lang="tr-TR" sz="1800" dirty="0" err="1">
                <a:solidFill>
                  <a:srgbClr val="000000"/>
                </a:solidFill>
                <a:latin typeface="Arial"/>
              </a:rPr>
              <a:t>anlaşılabilirlik</a:t>
            </a:r>
            <a:r>
              <a:rPr lang="tr-TR" sz="1800" dirty="0">
                <a:solidFill>
                  <a:srgbClr val="000000"/>
                </a:solidFill>
                <a:latin typeface="Arial"/>
              </a:rPr>
              <a:t>, bakım kolaylığı gibi kalite etmenlerinin sağlanması ve program karmaşıklığının azaltılması amacıyla "yapısal programlama yapıları" kullanılarak yazılması önemlidir.</a:t>
            </a: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endParaRPr lang="tr-TR" sz="1800" dirty="0">
              <a:solidFill>
                <a:srgbClr val="000000"/>
              </a:solidFill>
              <a:latin typeface="Arial"/>
            </a:endParaRP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Yapısal Programlama Yapıları, temelde, içinde "</a:t>
            </a:r>
            <a:r>
              <a:rPr lang="tr-TR" sz="1800" dirty="0" err="1">
                <a:solidFill>
                  <a:srgbClr val="000000"/>
                </a:solidFill>
                <a:latin typeface="Arial"/>
              </a:rPr>
              <a:t>go</a:t>
            </a:r>
            <a:r>
              <a:rPr lang="tr-TR" sz="1800" dirty="0">
                <a:solidFill>
                  <a:srgbClr val="000000"/>
                </a:solidFill>
                <a:latin typeface="Arial"/>
              </a:rPr>
              <a:t> </a:t>
            </a:r>
            <a:r>
              <a:rPr lang="tr-TR" sz="1800" dirty="0" err="1">
                <a:solidFill>
                  <a:srgbClr val="000000"/>
                </a:solidFill>
                <a:latin typeface="Arial"/>
              </a:rPr>
              <a:t>to</a:t>
            </a:r>
            <a:r>
              <a:rPr lang="tr-TR" sz="1800" dirty="0">
                <a:solidFill>
                  <a:srgbClr val="000000"/>
                </a:solidFill>
                <a:latin typeface="Arial"/>
              </a:rPr>
              <a:t>" deyimi bulunmayan, "tek giriş ve tek çıkışlı" öbeklerden oluşan yapılardır.</a:t>
            </a: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endParaRPr lang="tr-TR" sz="1800" dirty="0">
              <a:solidFill>
                <a:srgbClr val="000000"/>
              </a:solidFill>
              <a:latin typeface="Arial"/>
            </a:endParaRP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Teorik olarak herhangi bir bilgisayar programının, yalnızca Yapısal Programlama Yapıları kullanılarak yazılabileceği kanıtlanmıştır.</a:t>
            </a: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endParaRPr lang="tr-TR" dirty="0"/>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sz="1800" dirty="0">
                <a:solidFill>
                  <a:srgbClr val="000000"/>
                </a:solidFill>
                <a:latin typeface="Arial"/>
              </a:rPr>
              <a:t>Üç temel Yapısal Programlama Yapısı bulunmaktadır:</a:t>
            </a:r>
          </a:p>
          <a:p>
            <a:pPr marL="600075" lvl="1"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dirty="0" err="1" smtClean="0">
                <a:solidFill>
                  <a:srgbClr val="000000"/>
                </a:solidFill>
                <a:latin typeface="Arial"/>
                <a:cs typeface="+mn-cs"/>
              </a:rPr>
              <a:t>Ardışıl</a:t>
            </a:r>
            <a:r>
              <a:rPr lang="tr-TR" dirty="0" smtClean="0">
                <a:solidFill>
                  <a:srgbClr val="000000"/>
                </a:solidFill>
                <a:latin typeface="Arial"/>
                <a:cs typeface="+mn-cs"/>
              </a:rPr>
              <a:t> </a:t>
            </a:r>
            <a:r>
              <a:rPr lang="tr-TR" dirty="0">
                <a:solidFill>
                  <a:srgbClr val="000000"/>
                </a:solidFill>
                <a:latin typeface="Arial"/>
                <a:cs typeface="+mn-cs"/>
              </a:rPr>
              <a:t>işlem yapıları</a:t>
            </a:r>
          </a:p>
          <a:p>
            <a:pPr marL="600075" lvl="1"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dirty="0" smtClean="0">
                <a:solidFill>
                  <a:srgbClr val="000000"/>
                </a:solidFill>
                <a:latin typeface="Arial"/>
                <a:cs typeface="+mn-cs"/>
              </a:rPr>
              <a:t>Koşullu </a:t>
            </a:r>
            <a:r>
              <a:rPr lang="tr-TR" dirty="0">
                <a:solidFill>
                  <a:srgbClr val="000000"/>
                </a:solidFill>
                <a:latin typeface="Arial"/>
                <a:cs typeface="+mn-cs"/>
              </a:rPr>
              <a:t>işlem yapıları</a:t>
            </a:r>
          </a:p>
          <a:p>
            <a:pPr marL="600075" lvl="1" indent="-257175" fontAlgn="base">
              <a:lnSpc>
                <a:spcPct val="100000"/>
              </a:lnSpc>
              <a:spcBef>
                <a:spcPct val="20000"/>
              </a:spcBef>
              <a:spcAft>
                <a:spcPct val="0"/>
              </a:spcAft>
              <a:buClr>
                <a:srgbClr val="00B0F0"/>
              </a:buClr>
              <a:buSzPct val="80000"/>
              <a:buFont typeface="Wingdings" panose="05000000000000000000" pitchFamily="2" charset="2"/>
              <a:buChar char="l"/>
            </a:pPr>
            <a:r>
              <a:rPr lang="tr-TR" dirty="0" smtClean="0">
                <a:solidFill>
                  <a:srgbClr val="000000"/>
                </a:solidFill>
                <a:latin typeface="Arial"/>
                <a:cs typeface="+mn-cs"/>
              </a:rPr>
              <a:t>Döngü </a:t>
            </a:r>
            <a:r>
              <a:rPr lang="tr-TR" dirty="0">
                <a:solidFill>
                  <a:srgbClr val="000000"/>
                </a:solidFill>
                <a:latin typeface="Arial"/>
                <a:cs typeface="+mn-cs"/>
              </a:rPr>
              <a:t>yapıları</a:t>
            </a:r>
          </a:p>
          <a:p>
            <a:pPr marL="257175" indent="-257175" fontAlgn="base">
              <a:lnSpc>
                <a:spcPct val="100000"/>
              </a:lnSpc>
              <a:spcBef>
                <a:spcPct val="20000"/>
              </a:spcBef>
              <a:spcAft>
                <a:spcPct val="0"/>
              </a:spcAft>
              <a:buClr>
                <a:srgbClr val="00B0F0"/>
              </a:buClr>
              <a:buSzPct val="80000"/>
              <a:buFont typeface="Wingdings" panose="05000000000000000000" pitchFamily="2" charset="2"/>
              <a:buChar char="l"/>
            </a:pPr>
            <a:endParaRPr lang="tr-TR" sz="1800" dirty="0">
              <a:solidFill>
                <a:srgbClr val="000000"/>
              </a:solidFill>
              <a:latin typeface="Arial"/>
            </a:endParaRP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30</a:t>
            </a:fld>
            <a:endParaRPr lang="tr-TR" dirty="0"/>
          </a:p>
        </p:txBody>
      </p:sp>
    </p:spTree>
    <p:extLst>
      <p:ext uri="{BB962C8B-B14F-4D97-AF65-F5344CB8AC3E}">
        <p14:creationId xmlns:p14="http://schemas.microsoft.com/office/powerpoint/2010/main" val="3557358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Yapısal Programlama Yapıları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31</a:t>
            </a:fld>
            <a:endParaRPr lang="tr-TR" dirty="0"/>
          </a:p>
        </p:txBody>
      </p:sp>
      <p:sp>
        <p:nvSpPr>
          <p:cNvPr id="8" name="Tek Köşesi Kesik Dikdörtgen 7"/>
          <p:cNvSpPr/>
          <p:nvPr/>
        </p:nvSpPr>
        <p:spPr>
          <a:xfrm>
            <a:off x="628650" y="2107559"/>
            <a:ext cx="2268264" cy="331235"/>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err="1"/>
              <a:t>Ardışıl</a:t>
            </a:r>
            <a:r>
              <a:rPr lang="tr-TR" b="1" dirty="0"/>
              <a:t> İşlem Yapıları</a:t>
            </a:r>
          </a:p>
        </p:txBody>
      </p:sp>
      <p:sp>
        <p:nvSpPr>
          <p:cNvPr id="9" name="Dikdörtgen 8"/>
          <p:cNvSpPr/>
          <p:nvPr/>
        </p:nvSpPr>
        <p:spPr>
          <a:xfrm>
            <a:off x="628651" y="2438795"/>
            <a:ext cx="7796125" cy="120580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557213" lvl="1" indent="-214313" algn="just" fontAlgn="base">
              <a:spcBef>
                <a:spcPct val="40000"/>
              </a:spcBef>
              <a:spcAft>
                <a:spcPct val="0"/>
              </a:spcAft>
              <a:buClr>
                <a:srgbClr val="00B0F0"/>
              </a:buClr>
              <a:buSzPct val="70000"/>
              <a:buFont typeface="Wingdings" panose="05000000000000000000" pitchFamily="2" charset="2"/>
              <a:buChar char="l"/>
            </a:pPr>
            <a:r>
              <a:rPr lang="tr-TR" altLang="tr-TR" dirty="0" err="1">
                <a:solidFill>
                  <a:srgbClr val="000000"/>
                </a:solidFill>
                <a:latin typeface="Arial"/>
              </a:rPr>
              <a:t>Ardışıl</a:t>
            </a:r>
            <a:r>
              <a:rPr lang="tr-TR" altLang="tr-TR" dirty="0">
                <a:solidFill>
                  <a:srgbClr val="000000"/>
                </a:solidFill>
                <a:latin typeface="Arial"/>
              </a:rPr>
              <a:t> işlemler, herhangi bir koşula bağlı olmaksızın birbiri ardına uygulanması gereken işlemler olarak tanımlanır. Hemen her tür programlama dilinde bulunan, aritmetik işlem deyimleri, okuma/yazma deyimleri bu tür yapılara örnek olarak verilebilir.</a:t>
            </a:r>
          </a:p>
          <a:p>
            <a:pPr lvl="0" fontAlgn="base">
              <a:spcBef>
                <a:spcPct val="20000"/>
              </a:spcBef>
              <a:spcAft>
                <a:spcPct val="0"/>
              </a:spcAft>
              <a:buClr>
                <a:srgbClr val="00B0F0"/>
              </a:buClr>
              <a:buSzPct val="80000"/>
            </a:pPr>
            <a:endParaRPr lang="tr-TR" altLang="tr-TR" sz="1050" dirty="0">
              <a:solidFill>
                <a:srgbClr val="000000"/>
              </a:solidFill>
              <a:latin typeface="Arial"/>
            </a:endParaRPr>
          </a:p>
        </p:txBody>
      </p:sp>
      <p:sp>
        <p:nvSpPr>
          <p:cNvPr id="10" name="Tek Köşesi Kesik Dikdörtgen 9"/>
          <p:cNvSpPr/>
          <p:nvPr/>
        </p:nvSpPr>
        <p:spPr>
          <a:xfrm>
            <a:off x="628650" y="3853333"/>
            <a:ext cx="2268264" cy="331236"/>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Koşullu İşlem Yapıları</a:t>
            </a:r>
          </a:p>
        </p:txBody>
      </p:sp>
      <p:sp>
        <p:nvSpPr>
          <p:cNvPr id="11" name="Dikdörtgen 10"/>
          <p:cNvSpPr/>
          <p:nvPr/>
        </p:nvSpPr>
        <p:spPr>
          <a:xfrm>
            <a:off x="628651" y="4184570"/>
            <a:ext cx="7796125" cy="143994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557213" lvl="1" indent="-214313" algn="just" fontAlgn="base">
              <a:spcBef>
                <a:spcPct val="40000"/>
              </a:spcBef>
              <a:spcAft>
                <a:spcPct val="0"/>
              </a:spcAft>
              <a:buClr>
                <a:srgbClr val="00B0F0"/>
              </a:buClr>
              <a:buSzPct val="70000"/>
              <a:buFont typeface="Wingdings" panose="05000000000000000000" pitchFamily="2" charset="2"/>
              <a:buChar char="l"/>
            </a:pPr>
            <a:r>
              <a:rPr lang="tr-TR" altLang="tr-TR" dirty="0">
                <a:solidFill>
                  <a:srgbClr val="000000"/>
                </a:solidFill>
                <a:latin typeface="Arial"/>
              </a:rPr>
              <a:t>Üç tür Koşullu işlem yapısı bulunmaktadır: tek koşullu işlem yapısı (</a:t>
            </a:r>
            <a:r>
              <a:rPr lang="tr-TR" altLang="tr-TR" dirty="0" err="1">
                <a:solidFill>
                  <a:srgbClr val="000000"/>
                </a:solidFill>
                <a:latin typeface="Arial"/>
              </a:rPr>
              <a:t>if-then</a:t>
            </a:r>
            <a:r>
              <a:rPr lang="tr-TR" altLang="tr-TR" dirty="0">
                <a:solidFill>
                  <a:srgbClr val="000000"/>
                </a:solidFill>
                <a:latin typeface="Arial"/>
              </a:rPr>
              <a:t>), iki koşullu işlem yapısı (</a:t>
            </a:r>
            <a:r>
              <a:rPr lang="tr-TR" altLang="tr-TR" dirty="0" err="1">
                <a:solidFill>
                  <a:srgbClr val="000000"/>
                </a:solidFill>
                <a:latin typeface="Arial"/>
              </a:rPr>
              <a:t>if</a:t>
            </a:r>
            <a:r>
              <a:rPr lang="tr-TR" altLang="tr-TR" dirty="0">
                <a:solidFill>
                  <a:srgbClr val="000000"/>
                </a:solidFill>
                <a:latin typeface="Arial"/>
              </a:rPr>
              <a:t>-</a:t>
            </a:r>
            <a:r>
              <a:rPr lang="tr-TR" altLang="tr-TR" dirty="0" err="1">
                <a:solidFill>
                  <a:srgbClr val="000000"/>
                </a:solidFill>
                <a:latin typeface="Arial"/>
              </a:rPr>
              <a:t>then</a:t>
            </a:r>
            <a:r>
              <a:rPr lang="tr-TR" altLang="tr-TR" dirty="0">
                <a:solidFill>
                  <a:srgbClr val="000000"/>
                </a:solidFill>
                <a:latin typeface="Arial"/>
              </a:rPr>
              <a:t>-else) ve çok koşullu işlem yapısı (</a:t>
            </a:r>
            <a:r>
              <a:rPr lang="tr-TR" altLang="tr-TR" dirty="0" err="1">
                <a:solidFill>
                  <a:srgbClr val="000000"/>
                </a:solidFill>
                <a:latin typeface="Arial"/>
              </a:rPr>
              <a:t>case-when</a:t>
            </a:r>
            <a:r>
              <a:rPr lang="tr-TR" altLang="tr-TR" dirty="0">
                <a:solidFill>
                  <a:srgbClr val="000000"/>
                </a:solidFill>
                <a:latin typeface="Arial"/>
              </a:rPr>
              <a:t>). 70’li yılların ortalarından sonra gelen programlama dillerinin hemen hepsinde, bu yapılar doğrudan desteklenmektedir.</a:t>
            </a:r>
          </a:p>
          <a:p>
            <a:pPr lvl="0" algn="just" fontAlgn="base">
              <a:spcBef>
                <a:spcPct val="20000"/>
              </a:spcBef>
              <a:spcAft>
                <a:spcPct val="0"/>
              </a:spcAft>
              <a:buClr>
                <a:srgbClr val="00B0F0"/>
              </a:buClr>
              <a:buSzPct val="80000"/>
            </a:pPr>
            <a:endParaRPr lang="tr-TR" altLang="tr-TR" sz="1050" dirty="0">
              <a:solidFill>
                <a:srgbClr val="000000"/>
              </a:solidFill>
              <a:latin typeface="Arial"/>
            </a:endParaRPr>
          </a:p>
        </p:txBody>
      </p:sp>
    </p:spTree>
    <p:extLst>
      <p:ext uri="{BB962C8B-B14F-4D97-AF65-F5344CB8AC3E}">
        <p14:creationId xmlns:p14="http://schemas.microsoft.com/office/powerpoint/2010/main" val="1301087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Yapısal Programlama Yapıları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32</a:t>
            </a:fld>
            <a:endParaRPr lang="tr-TR" dirty="0"/>
          </a:p>
        </p:txBody>
      </p:sp>
      <p:sp>
        <p:nvSpPr>
          <p:cNvPr id="7" name="Tek Köşesi Kesik Dikdörtgen 6"/>
          <p:cNvSpPr/>
          <p:nvPr/>
        </p:nvSpPr>
        <p:spPr>
          <a:xfrm>
            <a:off x="628650" y="1950103"/>
            <a:ext cx="1809692" cy="331236"/>
          </a:xfrm>
          <a:prstGeom prst="snip1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b="1" dirty="0"/>
              <a:t>Döngü Yapıları</a:t>
            </a:r>
          </a:p>
        </p:txBody>
      </p:sp>
      <p:sp>
        <p:nvSpPr>
          <p:cNvPr id="8" name="Dikdörtgen 7"/>
          <p:cNvSpPr/>
          <p:nvPr/>
        </p:nvSpPr>
        <p:spPr>
          <a:xfrm>
            <a:off x="628650" y="2281339"/>
            <a:ext cx="7796126" cy="315322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557213" lvl="1" indent="-214313" fontAlgn="base">
              <a:spcBef>
                <a:spcPct val="40000"/>
              </a:spcBef>
              <a:spcAft>
                <a:spcPct val="0"/>
              </a:spcAft>
              <a:buClr>
                <a:srgbClr val="00B0F0"/>
              </a:buClr>
              <a:buSzPct val="70000"/>
              <a:buFont typeface="Wingdings" panose="05000000000000000000" pitchFamily="2" charset="2"/>
              <a:buChar char="l"/>
            </a:pPr>
            <a:r>
              <a:rPr lang="tr-TR" altLang="tr-TR" dirty="0">
                <a:solidFill>
                  <a:srgbClr val="000000"/>
                </a:solidFill>
                <a:latin typeface="Arial"/>
              </a:rPr>
              <a:t>Döngü yapıları, belirli bir koşula bağlı olarak ya da belirli sayıda, bir ya da </a:t>
            </a:r>
            <a:r>
              <a:rPr lang="tr-TR" altLang="tr-TR" dirty="0" err="1">
                <a:solidFill>
                  <a:srgbClr val="000000"/>
                </a:solidFill>
                <a:latin typeface="Arial"/>
              </a:rPr>
              <a:t>dah</a:t>
            </a:r>
            <a:r>
              <a:rPr lang="tr-TR" altLang="tr-TR" dirty="0">
                <a:solidFill>
                  <a:srgbClr val="000000"/>
                </a:solidFill>
                <a:latin typeface="Arial"/>
              </a:rPr>
              <a:t> çok kez yinelenecek işlemler için kullanılan yapılardır. Temelde üç tür döngü yapısı bulunmaktadır. Bunlar:</a:t>
            </a:r>
          </a:p>
          <a:p>
            <a:pPr marL="600075" lvl="1" indent="-257175" fontAlgn="base">
              <a:spcBef>
                <a:spcPct val="40000"/>
              </a:spcBef>
              <a:spcAft>
                <a:spcPct val="0"/>
              </a:spcAft>
              <a:buClr>
                <a:srgbClr val="00B0F0"/>
              </a:buClr>
              <a:buSzPct val="70000"/>
              <a:buFont typeface="+mj-lt"/>
              <a:buAutoNum type="arabicPeriod"/>
            </a:pPr>
            <a:r>
              <a:rPr lang="tr-TR" altLang="tr-TR" dirty="0">
                <a:solidFill>
                  <a:srgbClr val="000000"/>
                </a:solidFill>
                <a:latin typeface="Arial"/>
              </a:rPr>
              <a:t>Belirli sayıda yinelenecek işlemler için kullanılan yapılar (</a:t>
            </a:r>
            <a:r>
              <a:rPr lang="tr-TR" altLang="tr-TR" dirty="0" err="1">
                <a:solidFill>
                  <a:srgbClr val="000000"/>
                </a:solidFill>
                <a:latin typeface="Arial"/>
              </a:rPr>
              <a:t>for</a:t>
            </a:r>
            <a:r>
              <a:rPr lang="tr-TR" altLang="tr-TR" dirty="0">
                <a:solidFill>
                  <a:srgbClr val="000000"/>
                </a:solidFill>
                <a:latin typeface="Arial"/>
              </a:rPr>
              <a:t> yapısı),</a:t>
            </a:r>
          </a:p>
          <a:p>
            <a:pPr marL="600075" lvl="1" indent="-257175" fontAlgn="base">
              <a:spcBef>
                <a:spcPct val="40000"/>
              </a:spcBef>
              <a:spcAft>
                <a:spcPct val="0"/>
              </a:spcAft>
              <a:buClr>
                <a:srgbClr val="00B0F0"/>
              </a:buClr>
              <a:buSzPct val="70000"/>
              <a:buFont typeface="+mj-lt"/>
              <a:buAutoNum type="arabicPeriod"/>
            </a:pPr>
            <a:r>
              <a:rPr lang="tr-TR" altLang="tr-TR" dirty="0">
                <a:solidFill>
                  <a:srgbClr val="000000"/>
                </a:solidFill>
                <a:latin typeface="Arial"/>
              </a:rPr>
              <a:t>Bir koşula bağlı olarak, sıfır yada birden çok kez yinelenecek işlemler için kullanılan yapılar (</a:t>
            </a:r>
            <a:r>
              <a:rPr lang="tr-TR" altLang="tr-TR" dirty="0" err="1">
                <a:solidFill>
                  <a:srgbClr val="000000"/>
                </a:solidFill>
                <a:latin typeface="Arial"/>
              </a:rPr>
              <a:t>while-end</a:t>
            </a:r>
            <a:r>
              <a:rPr lang="tr-TR" altLang="tr-TR" dirty="0">
                <a:solidFill>
                  <a:srgbClr val="000000"/>
                </a:solidFill>
                <a:latin typeface="Arial"/>
              </a:rPr>
              <a:t> yapısı),</a:t>
            </a:r>
          </a:p>
          <a:p>
            <a:pPr marL="600075" lvl="1" indent="-257175" fontAlgn="base">
              <a:spcBef>
                <a:spcPct val="40000"/>
              </a:spcBef>
              <a:spcAft>
                <a:spcPct val="0"/>
              </a:spcAft>
              <a:buClr>
                <a:srgbClr val="00B0F0"/>
              </a:buClr>
              <a:buSzPct val="70000"/>
              <a:buFont typeface="+mj-lt"/>
              <a:buAutoNum type="arabicPeriod"/>
            </a:pPr>
            <a:r>
              <a:rPr lang="tr-TR" altLang="tr-TR" dirty="0">
                <a:solidFill>
                  <a:srgbClr val="000000"/>
                </a:solidFill>
                <a:latin typeface="Arial"/>
              </a:rPr>
              <a:t>Bir koşula bağlı olarak, bir ya da daha çok kez yinelenecek işlemler için kullanılan yapılar (</a:t>
            </a:r>
            <a:r>
              <a:rPr lang="tr-TR" altLang="tr-TR" dirty="0" err="1">
                <a:solidFill>
                  <a:srgbClr val="000000"/>
                </a:solidFill>
                <a:latin typeface="Arial"/>
              </a:rPr>
              <a:t>repeat-until</a:t>
            </a:r>
            <a:r>
              <a:rPr lang="tr-TR" altLang="tr-TR" dirty="0">
                <a:solidFill>
                  <a:srgbClr val="000000"/>
                </a:solidFill>
                <a:latin typeface="Arial"/>
              </a:rPr>
              <a:t> yapısı).</a:t>
            </a:r>
          </a:p>
          <a:p>
            <a:pPr lvl="1" fontAlgn="base">
              <a:spcBef>
                <a:spcPct val="40000"/>
              </a:spcBef>
              <a:spcAft>
                <a:spcPct val="0"/>
              </a:spcAft>
              <a:buClr>
                <a:srgbClr val="00B0F0"/>
              </a:buClr>
              <a:buSzPct val="70000"/>
            </a:pPr>
            <a:r>
              <a:rPr lang="tr-TR" altLang="tr-TR" dirty="0">
                <a:solidFill>
                  <a:srgbClr val="000000"/>
                </a:solidFill>
                <a:latin typeface="Arial"/>
              </a:rPr>
              <a:t>Bu yapıların her biri ‘tek girişli ve tek çıkışlı’ yapılardır.</a:t>
            </a:r>
          </a:p>
        </p:txBody>
      </p:sp>
    </p:spTree>
    <p:extLst>
      <p:ext uri="{BB962C8B-B14F-4D97-AF65-F5344CB8AC3E}">
        <p14:creationId xmlns:p14="http://schemas.microsoft.com/office/powerpoint/2010/main" val="3348479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 Karmaşıklığı</a:t>
            </a:r>
          </a:p>
        </p:txBody>
      </p:sp>
      <p:sp>
        <p:nvSpPr>
          <p:cNvPr id="3" name="İçerik Yer Tutucusu 2"/>
          <p:cNvSpPr>
            <a:spLocks noGrp="1"/>
          </p:cNvSpPr>
          <p:nvPr>
            <p:ph idx="1"/>
          </p:nvPr>
        </p:nvSpPr>
        <p:spPr/>
        <p:txBody>
          <a:bodyPr>
            <a:normAutofit/>
          </a:bodyPr>
          <a:lstStyle/>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altLang="tr-TR" dirty="0">
                <a:solidFill>
                  <a:srgbClr val="000000"/>
                </a:solidFill>
                <a:latin typeface="Arial"/>
                <a:cs typeface="+mn-cs"/>
              </a:rPr>
              <a:t>Program karmaşıklığı konusunda çeşitli modeller geliştirilmiştir. </a:t>
            </a:r>
          </a:p>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altLang="tr-TR" dirty="0">
                <a:solidFill>
                  <a:srgbClr val="000000"/>
                </a:solidFill>
                <a:latin typeface="Arial"/>
                <a:cs typeface="+mn-cs"/>
              </a:rPr>
              <a:t>Bunların en eskisi ve yol göstericisi </a:t>
            </a:r>
            <a:r>
              <a:rPr lang="tr-TR" altLang="tr-TR" dirty="0" err="1">
                <a:solidFill>
                  <a:srgbClr val="000000"/>
                </a:solidFill>
                <a:latin typeface="Arial"/>
                <a:cs typeface="+mn-cs"/>
              </a:rPr>
              <a:t>McCabe</a:t>
            </a:r>
            <a:r>
              <a:rPr lang="tr-TR" altLang="tr-TR" dirty="0">
                <a:solidFill>
                  <a:srgbClr val="000000"/>
                </a:solidFill>
                <a:latin typeface="Arial"/>
                <a:cs typeface="+mn-cs"/>
              </a:rPr>
              <a:t> tarafından 1976 yılında geliştirilen modeldir.</a:t>
            </a:r>
          </a:p>
          <a:p>
            <a:pPr marL="257175" indent="-257175" fontAlgn="base">
              <a:lnSpc>
                <a:spcPct val="110000"/>
              </a:lnSpc>
              <a:spcBef>
                <a:spcPct val="60000"/>
              </a:spcBef>
              <a:spcAft>
                <a:spcPct val="0"/>
              </a:spcAft>
              <a:buClr>
                <a:srgbClr val="00B0F0"/>
              </a:buClr>
              <a:buSzPct val="80000"/>
              <a:buFont typeface="Wingdings" panose="05000000000000000000" pitchFamily="2" charset="2"/>
              <a:buChar char="l"/>
            </a:pPr>
            <a:r>
              <a:rPr lang="tr-TR" altLang="tr-TR" dirty="0">
                <a:solidFill>
                  <a:srgbClr val="000000"/>
                </a:solidFill>
                <a:latin typeface="Arial"/>
                <a:cs typeface="+mn-cs"/>
              </a:rPr>
              <a:t>Bunun için önce programın akış diyagramına dönüştürülmesi, sonra da </a:t>
            </a:r>
            <a:r>
              <a:rPr lang="tr-TR" altLang="tr-TR" dirty="0">
                <a:solidFill>
                  <a:schemeClr val="accent1">
                    <a:lumMod val="50000"/>
                  </a:schemeClr>
                </a:solidFill>
                <a:latin typeface="Arial"/>
                <a:cs typeface="+mn-cs"/>
              </a:rPr>
              <a:t>karmaşıklık ölçütünün </a:t>
            </a:r>
            <a:r>
              <a:rPr lang="tr-TR" altLang="tr-TR" dirty="0">
                <a:solidFill>
                  <a:srgbClr val="000000"/>
                </a:solidFill>
                <a:latin typeface="Arial"/>
                <a:cs typeface="+mn-cs"/>
              </a:rPr>
              <a:t>hesaplanması gerekmektedir.</a:t>
            </a:r>
          </a:p>
          <a:p>
            <a:pPr marL="257175" indent="-257175" fontAlgn="base">
              <a:lnSpc>
                <a:spcPct val="110000"/>
              </a:lnSpc>
              <a:spcBef>
                <a:spcPct val="20000"/>
              </a:spcBef>
              <a:spcAft>
                <a:spcPct val="0"/>
              </a:spcAft>
              <a:buClr>
                <a:srgbClr val="00B0F0"/>
              </a:buClr>
              <a:buSzPct val="80000"/>
              <a:buFont typeface="Wingdings" panose="05000000000000000000" pitchFamily="2" charset="2"/>
              <a:buChar char="l"/>
            </a:pPr>
            <a:r>
              <a:rPr lang="en-US" altLang="tr-TR" dirty="0">
                <a:solidFill>
                  <a:srgbClr val="000000"/>
                </a:solidFill>
                <a:latin typeface="Arial"/>
                <a:cs typeface="+mn-cs"/>
              </a:rPr>
              <a:t>McCabe </a:t>
            </a:r>
            <a:r>
              <a:rPr lang="en-US" altLang="tr-TR" dirty="0" err="1">
                <a:solidFill>
                  <a:srgbClr val="000000"/>
                </a:solidFill>
                <a:latin typeface="Arial"/>
                <a:cs typeface="+mn-cs"/>
              </a:rPr>
              <a:t>ölçütü</a:t>
            </a:r>
            <a:r>
              <a:rPr lang="en-US" altLang="tr-TR" dirty="0">
                <a:solidFill>
                  <a:srgbClr val="000000"/>
                </a:solidFill>
                <a:latin typeface="Arial"/>
                <a:cs typeface="+mn-cs"/>
              </a:rPr>
              <a:t>, </a:t>
            </a:r>
            <a:r>
              <a:rPr lang="en-US" altLang="tr-TR" dirty="0" err="1">
                <a:solidFill>
                  <a:srgbClr val="000000"/>
                </a:solidFill>
                <a:latin typeface="Arial"/>
                <a:cs typeface="+mn-cs"/>
              </a:rPr>
              <a:t>bir</a:t>
            </a:r>
            <a:r>
              <a:rPr lang="en-US" altLang="tr-TR" dirty="0">
                <a:solidFill>
                  <a:srgbClr val="000000"/>
                </a:solidFill>
                <a:latin typeface="Arial"/>
                <a:cs typeface="+mn-cs"/>
              </a:rPr>
              <a:t> </a:t>
            </a:r>
            <a:r>
              <a:rPr lang="en-US" altLang="tr-TR" dirty="0" err="1">
                <a:solidFill>
                  <a:srgbClr val="000000"/>
                </a:solidFill>
                <a:latin typeface="Arial"/>
                <a:cs typeface="+mn-cs"/>
              </a:rPr>
              <a:t>programda</a:t>
            </a:r>
            <a:r>
              <a:rPr lang="en-US" altLang="tr-TR" dirty="0">
                <a:solidFill>
                  <a:srgbClr val="000000"/>
                </a:solidFill>
                <a:latin typeface="Arial"/>
                <a:cs typeface="+mn-cs"/>
              </a:rPr>
              <a:t> </a:t>
            </a:r>
            <a:r>
              <a:rPr lang="en-US" altLang="tr-TR" dirty="0" err="1">
                <a:solidFill>
                  <a:srgbClr val="000000"/>
                </a:solidFill>
                <a:latin typeface="Arial"/>
                <a:cs typeface="+mn-cs"/>
              </a:rPr>
              <a:t>kullanılan</a:t>
            </a:r>
            <a:r>
              <a:rPr lang="en-US" altLang="tr-TR" dirty="0">
                <a:solidFill>
                  <a:srgbClr val="000000"/>
                </a:solidFill>
                <a:latin typeface="Arial"/>
                <a:cs typeface="+mn-cs"/>
              </a:rPr>
              <a:t> "</a:t>
            </a:r>
            <a:r>
              <a:rPr lang="en-US" altLang="tr-TR" dirty="0" err="1">
                <a:solidFill>
                  <a:srgbClr val="000000"/>
                </a:solidFill>
                <a:latin typeface="Arial"/>
                <a:cs typeface="+mn-cs"/>
              </a:rPr>
              <a:t>koşul</a:t>
            </a:r>
            <a:r>
              <a:rPr lang="en-US" altLang="tr-TR" dirty="0">
                <a:solidFill>
                  <a:srgbClr val="000000"/>
                </a:solidFill>
                <a:latin typeface="Arial"/>
                <a:cs typeface="+mn-cs"/>
              </a:rPr>
              <a:t>" </a:t>
            </a:r>
            <a:r>
              <a:rPr lang="en-US" altLang="tr-TR" dirty="0" err="1">
                <a:solidFill>
                  <a:srgbClr val="000000"/>
                </a:solidFill>
                <a:latin typeface="Arial"/>
                <a:cs typeface="+mn-cs"/>
              </a:rPr>
              <a:t>deyimlerinin</a:t>
            </a:r>
            <a:r>
              <a:rPr lang="en-US" altLang="tr-TR" dirty="0">
                <a:solidFill>
                  <a:srgbClr val="000000"/>
                </a:solidFill>
                <a:latin typeface="Arial"/>
                <a:cs typeface="+mn-cs"/>
              </a:rPr>
              <a:t> program </a:t>
            </a:r>
            <a:r>
              <a:rPr lang="en-US" altLang="tr-TR" dirty="0" err="1">
                <a:solidFill>
                  <a:srgbClr val="000000"/>
                </a:solidFill>
                <a:latin typeface="Arial"/>
                <a:cs typeface="+mn-cs"/>
              </a:rPr>
              <a:t>karmaşıklığını</a:t>
            </a:r>
            <a:r>
              <a:rPr lang="en-US" altLang="tr-TR" dirty="0">
                <a:solidFill>
                  <a:srgbClr val="000000"/>
                </a:solidFill>
                <a:latin typeface="Arial"/>
                <a:cs typeface="+mn-cs"/>
              </a:rPr>
              <a:t> </a:t>
            </a:r>
            <a:r>
              <a:rPr lang="en-US" altLang="tr-TR" dirty="0" err="1">
                <a:solidFill>
                  <a:srgbClr val="000000"/>
                </a:solidFill>
                <a:latin typeface="Arial"/>
                <a:cs typeface="+mn-cs"/>
              </a:rPr>
              <a:t>etkileyen</a:t>
            </a:r>
            <a:r>
              <a:rPr lang="en-US" altLang="tr-TR" dirty="0">
                <a:solidFill>
                  <a:srgbClr val="000000"/>
                </a:solidFill>
                <a:latin typeface="Arial"/>
                <a:cs typeface="+mn-cs"/>
              </a:rPr>
              <a:t> </a:t>
            </a:r>
            <a:r>
              <a:rPr lang="en-US" altLang="tr-TR" dirty="0" err="1">
                <a:solidFill>
                  <a:srgbClr val="000000"/>
                </a:solidFill>
                <a:latin typeface="Arial"/>
                <a:cs typeface="+mn-cs"/>
              </a:rPr>
              <a:t>en</a:t>
            </a:r>
            <a:r>
              <a:rPr lang="en-US" altLang="tr-TR" dirty="0">
                <a:solidFill>
                  <a:srgbClr val="000000"/>
                </a:solidFill>
                <a:latin typeface="Arial"/>
                <a:cs typeface="+mn-cs"/>
              </a:rPr>
              <a:t> </a:t>
            </a:r>
            <a:r>
              <a:rPr lang="en-US" altLang="tr-TR" dirty="0" err="1">
                <a:solidFill>
                  <a:srgbClr val="000000"/>
                </a:solidFill>
                <a:latin typeface="Arial"/>
                <a:cs typeface="+mn-cs"/>
              </a:rPr>
              <a:t>önemli</a:t>
            </a:r>
            <a:r>
              <a:rPr lang="en-US" altLang="tr-TR" dirty="0">
                <a:solidFill>
                  <a:srgbClr val="000000"/>
                </a:solidFill>
                <a:latin typeface="Arial"/>
                <a:cs typeface="+mn-cs"/>
              </a:rPr>
              <a:t> </a:t>
            </a:r>
            <a:r>
              <a:rPr lang="en-US" altLang="tr-TR" dirty="0" err="1">
                <a:solidFill>
                  <a:srgbClr val="000000"/>
                </a:solidFill>
                <a:latin typeface="Arial"/>
                <a:cs typeface="+mn-cs"/>
              </a:rPr>
              <a:t>unsur</a:t>
            </a:r>
            <a:r>
              <a:rPr lang="en-US" altLang="tr-TR" dirty="0">
                <a:solidFill>
                  <a:srgbClr val="000000"/>
                </a:solidFill>
                <a:latin typeface="Arial"/>
                <a:cs typeface="+mn-cs"/>
              </a:rPr>
              <a:t> </a:t>
            </a:r>
            <a:r>
              <a:rPr lang="en-US" altLang="tr-TR" dirty="0" err="1">
                <a:solidFill>
                  <a:srgbClr val="000000"/>
                </a:solidFill>
                <a:latin typeface="Arial"/>
                <a:cs typeface="+mn-cs"/>
              </a:rPr>
              <a:t>olduğu</a:t>
            </a:r>
            <a:r>
              <a:rPr lang="en-US" altLang="tr-TR" dirty="0">
                <a:solidFill>
                  <a:srgbClr val="000000"/>
                </a:solidFill>
                <a:latin typeface="Arial"/>
                <a:cs typeface="+mn-cs"/>
              </a:rPr>
              <a:t> </a:t>
            </a:r>
            <a:r>
              <a:rPr lang="en-US" altLang="tr-TR" dirty="0" err="1">
                <a:solidFill>
                  <a:srgbClr val="000000"/>
                </a:solidFill>
                <a:latin typeface="Arial"/>
                <a:cs typeface="+mn-cs"/>
              </a:rPr>
              <a:t>esasına</a:t>
            </a:r>
            <a:r>
              <a:rPr lang="en-US" altLang="tr-TR" dirty="0">
                <a:solidFill>
                  <a:srgbClr val="000000"/>
                </a:solidFill>
                <a:latin typeface="Arial"/>
                <a:cs typeface="+mn-cs"/>
              </a:rPr>
              <a:t> </a:t>
            </a:r>
            <a:r>
              <a:rPr lang="en-US" altLang="tr-TR" dirty="0" err="1">
                <a:solidFill>
                  <a:srgbClr val="000000"/>
                </a:solidFill>
                <a:latin typeface="Arial"/>
                <a:cs typeface="+mn-cs"/>
              </a:rPr>
              <a:t>dayanır</a:t>
            </a:r>
            <a:r>
              <a:rPr lang="en-US" altLang="tr-TR" dirty="0">
                <a:solidFill>
                  <a:srgbClr val="000000"/>
                </a:solidFill>
                <a:latin typeface="Arial"/>
                <a:cs typeface="+mn-cs"/>
              </a:rPr>
              <a:t> </a:t>
            </a:r>
            <a:r>
              <a:rPr lang="en-US" altLang="tr-TR" dirty="0" err="1">
                <a:solidFill>
                  <a:srgbClr val="000000"/>
                </a:solidFill>
                <a:latin typeface="Arial"/>
                <a:cs typeface="+mn-cs"/>
              </a:rPr>
              <a:t>ve</a:t>
            </a:r>
            <a:r>
              <a:rPr lang="en-US" altLang="tr-TR" dirty="0">
                <a:solidFill>
                  <a:srgbClr val="000000"/>
                </a:solidFill>
                <a:latin typeface="Arial"/>
                <a:cs typeface="+mn-cs"/>
              </a:rPr>
              <a:t> </a:t>
            </a:r>
            <a:r>
              <a:rPr lang="en-US" altLang="tr-TR" dirty="0" err="1">
                <a:solidFill>
                  <a:srgbClr val="000000"/>
                </a:solidFill>
                <a:latin typeface="Arial"/>
                <a:cs typeface="+mn-cs"/>
              </a:rPr>
              <a:t>iki</a:t>
            </a:r>
            <a:r>
              <a:rPr lang="en-US" altLang="tr-TR" dirty="0">
                <a:solidFill>
                  <a:srgbClr val="000000"/>
                </a:solidFill>
                <a:latin typeface="Arial"/>
                <a:cs typeface="+mn-cs"/>
              </a:rPr>
              <a:t> </a:t>
            </a:r>
            <a:r>
              <a:rPr lang="en-US" altLang="tr-TR" dirty="0" err="1">
                <a:solidFill>
                  <a:srgbClr val="000000"/>
                </a:solidFill>
                <a:latin typeface="Arial"/>
                <a:cs typeface="+mn-cs"/>
              </a:rPr>
              <a:t>aşamada</a:t>
            </a:r>
            <a:r>
              <a:rPr lang="en-US" altLang="tr-TR" dirty="0">
                <a:solidFill>
                  <a:srgbClr val="000000"/>
                </a:solidFill>
                <a:latin typeface="Arial"/>
                <a:cs typeface="+mn-cs"/>
              </a:rPr>
              <a:t> </a:t>
            </a:r>
            <a:r>
              <a:rPr lang="en-US" altLang="tr-TR" dirty="0" err="1">
                <a:solidFill>
                  <a:srgbClr val="000000"/>
                </a:solidFill>
                <a:latin typeface="Arial"/>
                <a:cs typeface="+mn-cs"/>
              </a:rPr>
              <a:t>uygulanır</a:t>
            </a:r>
            <a:r>
              <a:rPr lang="en-US" altLang="tr-TR" dirty="0" smtClean="0">
                <a:solidFill>
                  <a:srgbClr val="000000"/>
                </a:solidFill>
                <a:latin typeface="Arial"/>
                <a:cs typeface="+mn-cs"/>
              </a:rPr>
              <a:t>:</a:t>
            </a:r>
            <a:endParaRPr lang="tr-TR" altLang="tr-TR" dirty="0" smtClean="0">
              <a:solidFill>
                <a:srgbClr val="000000"/>
              </a:solidFill>
              <a:latin typeface="Arial"/>
              <a:cs typeface="+mn-cs"/>
            </a:endParaRPr>
          </a:p>
          <a:p>
            <a:pPr marL="728663" lvl="1" indent="-385763" fontAlgn="base">
              <a:lnSpc>
                <a:spcPct val="110000"/>
              </a:lnSpc>
              <a:spcBef>
                <a:spcPct val="20000"/>
              </a:spcBef>
              <a:spcAft>
                <a:spcPct val="0"/>
              </a:spcAft>
              <a:buClr>
                <a:srgbClr val="00B0F0"/>
              </a:buClr>
              <a:buSzPct val="80000"/>
              <a:buFont typeface="+mj-lt"/>
              <a:buAutoNum type="arabicPeriod"/>
            </a:pPr>
            <a:r>
              <a:rPr lang="tr-TR" altLang="tr-TR" dirty="0" smtClean="0">
                <a:solidFill>
                  <a:srgbClr val="000000"/>
                </a:solidFill>
                <a:latin typeface="Arial"/>
                <a:cs typeface="+mn-cs"/>
              </a:rPr>
              <a:t>Programın Çizge Biçimine Dönüştürülmesi</a:t>
            </a:r>
          </a:p>
          <a:p>
            <a:pPr marL="728663" lvl="1" indent="-385763" fontAlgn="base">
              <a:lnSpc>
                <a:spcPct val="110000"/>
              </a:lnSpc>
              <a:spcBef>
                <a:spcPct val="20000"/>
              </a:spcBef>
              <a:spcAft>
                <a:spcPct val="0"/>
              </a:spcAft>
              <a:buClr>
                <a:srgbClr val="00B0F0"/>
              </a:buClr>
              <a:buSzPct val="80000"/>
              <a:buFont typeface="+mj-lt"/>
              <a:buAutoNum type="arabicPeriod"/>
            </a:pPr>
            <a:r>
              <a:rPr lang="tr-TR" altLang="tr-TR" dirty="0" err="1" smtClean="0">
                <a:solidFill>
                  <a:srgbClr val="000000"/>
                </a:solidFill>
                <a:latin typeface="Arial"/>
                <a:cs typeface="+mn-cs"/>
              </a:rPr>
              <a:t>Mc</a:t>
            </a:r>
            <a:r>
              <a:rPr lang="tr-TR" altLang="tr-TR" dirty="0" smtClean="0">
                <a:solidFill>
                  <a:srgbClr val="000000"/>
                </a:solidFill>
                <a:latin typeface="Arial"/>
                <a:cs typeface="+mn-cs"/>
              </a:rPr>
              <a:t> </a:t>
            </a:r>
            <a:r>
              <a:rPr lang="tr-TR" altLang="tr-TR" dirty="0" err="1" smtClean="0">
                <a:solidFill>
                  <a:srgbClr val="000000"/>
                </a:solidFill>
                <a:latin typeface="Arial"/>
                <a:cs typeface="+mn-cs"/>
              </a:rPr>
              <a:t>Cabe</a:t>
            </a:r>
            <a:r>
              <a:rPr lang="tr-TR" altLang="tr-TR" dirty="0" smtClean="0">
                <a:solidFill>
                  <a:srgbClr val="000000"/>
                </a:solidFill>
                <a:latin typeface="Arial"/>
                <a:cs typeface="+mn-cs"/>
              </a:rPr>
              <a:t> Karmaşıklık Ölçütünün Hesaplanması</a:t>
            </a:r>
            <a:endParaRPr lang="en-US" altLang="tr-TR" dirty="0">
              <a:solidFill>
                <a:srgbClr val="000000"/>
              </a:solidFill>
              <a:latin typeface="Arial"/>
              <a:cs typeface="+mn-cs"/>
            </a:endParaRP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33</a:t>
            </a:fld>
            <a:endParaRPr lang="tr-TR" dirty="0"/>
          </a:p>
        </p:txBody>
      </p:sp>
    </p:spTree>
    <p:extLst>
      <p:ext uri="{BB962C8B-B14F-4D97-AF65-F5344CB8AC3E}">
        <p14:creationId xmlns:p14="http://schemas.microsoft.com/office/powerpoint/2010/main" val="1433768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8411" y="286604"/>
            <a:ext cx="7960433" cy="1450757"/>
          </a:xfrm>
        </p:spPr>
        <p:txBody>
          <a:bodyPr>
            <a:normAutofit/>
          </a:bodyPr>
          <a:lstStyle/>
          <a:p>
            <a:r>
              <a:rPr lang="tr-TR" sz="3600" dirty="0"/>
              <a:t>Programın Çizge Biçimine Dönüştürülmesi-1</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34</a:t>
            </a:fld>
            <a:endParaRPr lang="tr-TR" dirty="0"/>
          </a:p>
        </p:txBody>
      </p:sp>
      <p:sp>
        <p:nvSpPr>
          <p:cNvPr id="40" name="Oval 4"/>
          <p:cNvSpPr>
            <a:spLocks noChangeArrowheads="1"/>
          </p:cNvSpPr>
          <p:nvPr/>
        </p:nvSpPr>
        <p:spPr bwMode="auto">
          <a:xfrm>
            <a:off x="1431131" y="2330717"/>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41" name="Oval 5"/>
          <p:cNvSpPr>
            <a:spLocks noChangeArrowheads="1"/>
          </p:cNvSpPr>
          <p:nvPr/>
        </p:nvSpPr>
        <p:spPr bwMode="auto">
          <a:xfrm>
            <a:off x="2236562" y="3364677"/>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42" name="Oval 6"/>
          <p:cNvSpPr>
            <a:spLocks noChangeArrowheads="1"/>
          </p:cNvSpPr>
          <p:nvPr/>
        </p:nvSpPr>
        <p:spPr bwMode="auto">
          <a:xfrm>
            <a:off x="1857944" y="3905221"/>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43" name="Oval 7"/>
          <p:cNvSpPr>
            <a:spLocks noChangeArrowheads="1"/>
          </p:cNvSpPr>
          <p:nvPr/>
        </p:nvSpPr>
        <p:spPr bwMode="auto">
          <a:xfrm>
            <a:off x="2236562" y="4444574"/>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44" name="AutoShape 8"/>
          <p:cNvCxnSpPr>
            <a:cxnSpLocks noChangeShapeType="1"/>
            <a:stCxn id="41" idx="3"/>
            <a:endCxn id="42" idx="0"/>
          </p:cNvCxnSpPr>
          <p:nvPr/>
        </p:nvCxnSpPr>
        <p:spPr bwMode="auto">
          <a:xfrm flipH="1">
            <a:off x="2019869" y="3640902"/>
            <a:ext cx="264319" cy="26431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9"/>
          <p:cNvCxnSpPr>
            <a:cxnSpLocks noChangeShapeType="1"/>
            <a:stCxn id="42" idx="4"/>
            <a:endCxn id="43" idx="1"/>
          </p:cNvCxnSpPr>
          <p:nvPr/>
        </p:nvCxnSpPr>
        <p:spPr bwMode="auto">
          <a:xfrm>
            <a:off x="2019869" y="4229071"/>
            <a:ext cx="264319" cy="26312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10"/>
          <p:cNvCxnSpPr>
            <a:cxnSpLocks noChangeShapeType="1"/>
            <a:stCxn id="41" idx="4"/>
            <a:endCxn id="43" idx="0"/>
          </p:cNvCxnSpPr>
          <p:nvPr/>
        </p:nvCxnSpPr>
        <p:spPr bwMode="auto">
          <a:xfrm>
            <a:off x="2398487" y="3688527"/>
            <a:ext cx="0" cy="75604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Oval 11"/>
          <p:cNvSpPr>
            <a:spLocks noChangeArrowheads="1"/>
          </p:cNvSpPr>
          <p:nvPr/>
        </p:nvSpPr>
        <p:spPr bwMode="auto">
          <a:xfrm>
            <a:off x="4335066" y="3370547"/>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48" name="Oval 12"/>
          <p:cNvSpPr>
            <a:spLocks noChangeArrowheads="1"/>
          </p:cNvSpPr>
          <p:nvPr/>
        </p:nvSpPr>
        <p:spPr bwMode="auto">
          <a:xfrm>
            <a:off x="3956447" y="3911091"/>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49" name="Oval 13"/>
          <p:cNvSpPr>
            <a:spLocks noChangeArrowheads="1"/>
          </p:cNvSpPr>
          <p:nvPr/>
        </p:nvSpPr>
        <p:spPr bwMode="auto">
          <a:xfrm>
            <a:off x="4335066" y="4450444"/>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50" name="AutoShape 14"/>
          <p:cNvCxnSpPr>
            <a:cxnSpLocks noChangeShapeType="1"/>
            <a:stCxn id="47" idx="3"/>
            <a:endCxn id="48" idx="0"/>
          </p:cNvCxnSpPr>
          <p:nvPr/>
        </p:nvCxnSpPr>
        <p:spPr bwMode="auto">
          <a:xfrm flipH="1">
            <a:off x="4118373" y="3646773"/>
            <a:ext cx="264319" cy="26431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5"/>
          <p:cNvCxnSpPr>
            <a:cxnSpLocks noChangeShapeType="1"/>
            <a:stCxn id="48" idx="4"/>
            <a:endCxn id="49" idx="1"/>
          </p:cNvCxnSpPr>
          <p:nvPr/>
        </p:nvCxnSpPr>
        <p:spPr bwMode="auto">
          <a:xfrm>
            <a:off x="4118373" y="4234941"/>
            <a:ext cx="264319" cy="26312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16"/>
          <p:cNvCxnSpPr>
            <a:cxnSpLocks noChangeShapeType="1"/>
            <a:stCxn id="53" idx="4"/>
            <a:endCxn id="49" idx="7"/>
          </p:cNvCxnSpPr>
          <p:nvPr/>
        </p:nvCxnSpPr>
        <p:spPr bwMode="auto">
          <a:xfrm flipH="1">
            <a:off x="4611291" y="4180172"/>
            <a:ext cx="263129" cy="31789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Oval 23"/>
          <p:cNvSpPr>
            <a:spLocks noChangeArrowheads="1"/>
          </p:cNvSpPr>
          <p:nvPr/>
        </p:nvSpPr>
        <p:spPr bwMode="auto">
          <a:xfrm>
            <a:off x="4712495" y="3856322"/>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54" name="AutoShape 24"/>
          <p:cNvCxnSpPr>
            <a:cxnSpLocks noChangeShapeType="1"/>
            <a:stCxn id="47" idx="5"/>
            <a:endCxn id="53" idx="0"/>
          </p:cNvCxnSpPr>
          <p:nvPr/>
        </p:nvCxnSpPr>
        <p:spPr bwMode="auto">
          <a:xfrm>
            <a:off x="4611291" y="3646772"/>
            <a:ext cx="263129" cy="2095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Oval 25"/>
          <p:cNvSpPr>
            <a:spLocks noChangeArrowheads="1"/>
          </p:cNvSpPr>
          <p:nvPr/>
        </p:nvSpPr>
        <p:spPr bwMode="auto">
          <a:xfrm>
            <a:off x="6608024" y="3370547"/>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56" name="Oval 26"/>
          <p:cNvSpPr>
            <a:spLocks noChangeArrowheads="1"/>
          </p:cNvSpPr>
          <p:nvPr/>
        </p:nvSpPr>
        <p:spPr bwMode="auto">
          <a:xfrm>
            <a:off x="6229406" y="3911091"/>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57" name="Oval 27"/>
          <p:cNvSpPr>
            <a:spLocks noChangeArrowheads="1"/>
          </p:cNvSpPr>
          <p:nvPr/>
        </p:nvSpPr>
        <p:spPr bwMode="auto">
          <a:xfrm>
            <a:off x="6877106" y="4720716"/>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58" name="AutoShape 28"/>
          <p:cNvCxnSpPr>
            <a:cxnSpLocks noChangeShapeType="1"/>
            <a:stCxn id="55" idx="3"/>
            <a:endCxn id="56" idx="0"/>
          </p:cNvCxnSpPr>
          <p:nvPr/>
        </p:nvCxnSpPr>
        <p:spPr bwMode="auto">
          <a:xfrm flipH="1">
            <a:off x="6391331" y="3646773"/>
            <a:ext cx="264319" cy="26431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29"/>
          <p:cNvCxnSpPr>
            <a:cxnSpLocks noChangeShapeType="1"/>
            <a:stCxn id="56" idx="4"/>
            <a:endCxn id="57" idx="1"/>
          </p:cNvCxnSpPr>
          <p:nvPr/>
        </p:nvCxnSpPr>
        <p:spPr bwMode="auto">
          <a:xfrm>
            <a:off x="6391331" y="4234941"/>
            <a:ext cx="533400" cy="53340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30"/>
          <p:cNvCxnSpPr>
            <a:cxnSpLocks noChangeShapeType="1"/>
            <a:stCxn id="61" idx="4"/>
            <a:endCxn id="57" idx="0"/>
          </p:cNvCxnSpPr>
          <p:nvPr/>
        </p:nvCxnSpPr>
        <p:spPr bwMode="auto">
          <a:xfrm>
            <a:off x="6823528" y="4180173"/>
            <a:ext cx="215503" cy="54054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Oval 31"/>
          <p:cNvSpPr>
            <a:spLocks noChangeArrowheads="1"/>
          </p:cNvSpPr>
          <p:nvPr/>
        </p:nvSpPr>
        <p:spPr bwMode="auto">
          <a:xfrm>
            <a:off x="6661603" y="3856322"/>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62" name="AutoShape 32"/>
          <p:cNvCxnSpPr>
            <a:cxnSpLocks noChangeShapeType="1"/>
            <a:stCxn id="55" idx="4"/>
            <a:endCxn id="61" idx="0"/>
          </p:cNvCxnSpPr>
          <p:nvPr/>
        </p:nvCxnSpPr>
        <p:spPr bwMode="auto">
          <a:xfrm>
            <a:off x="6769949" y="3694397"/>
            <a:ext cx="53579" cy="1619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Oval 33"/>
          <p:cNvSpPr>
            <a:spLocks noChangeArrowheads="1"/>
          </p:cNvSpPr>
          <p:nvPr/>
        </p:nvSpPr>
        <p:spPr bwMode="auto">
          <a:xfrm>
            <a:off x="7092609" y="3856322"/>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64" name="AutoShape 34"/>
          <p:cNvCxnSpPr>
            <a:cxnSpLocks noChangeShapeType="1"/>
            <a:stCxn id="55" idx="5"/>
            <a:endCxn id="63" idx="0"/>
          </p:cNvCxnSpPr>
          <p:nvPr/>
        </p:nvCxnSpPr>
        <p:spPr bwMode="auto">
          <a:xfrm>
            <a:off x="6884250" y="3646772"/>
            <a:ext cx="370285" cy="2095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Oval 35"/>
          <p:cNvSpPr>
            <a:spLocks noChangeArrowheads="1"/>
          </p:cNvSpPr>
          <p:nvPr/>
        </p:nvSpPr>
        <p:spPr bwMode="auto">
          <a:xfrm>
            <a:off x="7633153" y="3856322"/>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66" name="AutoShape 36"/>
          <p:cNvCxnSpPr>
            <a:cxnSpLocks noChangeShapeType="1"/>
            <a:stCxn id="55" idx="6"/>
            <a:endCxn id="65" idx="0"/>
          </p:cNvCxnSpPr>
          <p:nvPr/>
        </p:nvCxnSpPr>
        <p:spPr bwMode="auto">
          <a:xfrm>
            <a:off x="6931874" y="3532472"/>
            <a:ext cx="863204" cy="3238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37"/>
          <p:cNvCxnSpPr>
            <a:cxnSpLocks noChangeShapeType="1"/>
            <a:stCxn id="63" idx="4"/>
            <a:endCxn id="57" idx="0"/>
          </p:cNvCxnSpPr>
          <p:nvPr/>
        </p:nvCxnSpPr>
        <p:spPr bwMode="auto">
          <a:xfrm flipH="1">
            <a:off x="7039030" y="4180173"/>
            <a:ext cx="215504" cy="54054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38"/>
          <p:cNvCxnSpPr>
            <a:cxnSpLocks noChangeShapeType="1"/>
            <a:stCxn id="65" idx="4"/>
            <a:endCxn id="57" idx="7"/>
          </p:cNvCxnSpPr>
          <p:nvPr/>
        </p:nvCxnSpPr>
        <p:spPr bwMode="auto">
          <a:xfrm flipH="1">
            <a:off x="7153331" y="4180173"/>
            <a:ext cx="641747" cy="58816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 Box 39"/>
          <p:cNvSpPr txBox="1">
            <a:spLocks noChangeArrowheads="1"/>
          </p:cNvSpPr>
          <p:nvPr/>
        </p:nvSpPr>
        <p:spPr bwMode="auto">
          <a:xfrm>
            <a:off x="1901429" y="2345005"/>
            <a:ext cx="282962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tr-TR" altLang="tr-TR" sz="1350" dirty="0">
                <a:solidFill>
                  <a:srgbClr val="000000"/>
                </a:solidFill>
                <a:latin typeface="Arial" panose="020B0604020202020204" pitchFamily="34" charset="0"/>
              </a:rPr>
              <a:t>Bir ya da birden fazla ardışık işlem</a:t>
            </a:r>
            <a:endParaRPr lang="en-US" altLang="tr-TR" sz="1350" dirty="0">
              <a:solidFill>
                <a:srgbClr val="000000"/>
              </a:solidFill>
              <a:latin typeface="Arial" panose="020B0604020202020204" pitchFamily="34" charset="0"/>
            </a:endParaRPr>
          </a:p>
        </p:txBody>
      </p:sp>
      <p:sp>
        <p:nvSpPr>
          <p:cNvPr id="70" name="Text Box 40"/>
          <p:cNvSpPr txBox="1">
            <a:spLocks noChangeArrowheads="1"/>
          </p:cNvSpPr>
          <p:nvPr/>
        </p:nvSpPr>
        <p:spPr bwMode="auto">
          <a:xfrm>
            <a:off x="1761143" y="5216084"/>
            <a:ext cx="122341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tr-TR" altLang="tr-TR" sz="1350" dirty="0" err="1">
                <a:solidFill>
                  <a:srgbClr val="000000"/>
                </a:solidFill>
                <a:latin typeface="Arial" panose="020B0604020202020204" pitchFamily="34" charset="0"/>
              </a:rPr>
              <a:t>If-Then</a:t>
            </a:r>
            <a:r>
              <a:rPr lang="tr-TR" altLang="tr-TR" sz="1350" dirty="0">
                <a:solidFill>
                  <a:srgbClr val="000000"/>
                </a:solidFill>
                <a:latin typeface="Arial" panose="020B0604020202020204" pitchFamily="34" charset="0"/>
              </a:rPr>
              <a:t> işlemi</a:t>
            </a:r>
            <a:endParaRPr lang="en-US" altLang="tr-TR" sz="1350" dirty="0">
              <a:solidFill>
                <a:srgbClr val="000000"/>
              </a:solidFill>
              <a:latin typeface="Arial" panose="020B0604020202020204" pitchFamily="34" charset="0"/>
            </a:endParaRPr>
          </a:p>
        </p:txBody>
      </p:sp>
      <p:sp>
        <p:nvSpPr>
          <p:cNvPr id="71" name="Text Box 41"/>
          <p:cNvSpPr txBox="1">
            <a:spLocks noChangeArrowheads="1"/>
          </p:cNvSpPr>
          <p:nvPr/>
        </p:nvSpPr>
        <p:spPr bwMode="auto">
          <a:xfrm>
            <a:off x="3832623" y="5218993"/>
            <a:ext cx="16177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tr-TR" altLang="tr-TR" sz="1350">
                <a:solidFill>
                  <a:srgbClr val="000000"/>
                </a:solidFill>
                <a:latin typeface="Arial" panose="020B0604020202020204" pitchFamily="34" charset="0"/>
              </a:rPr>
              <a:t>If-Then-Else işlemi</a:t>
            </a:r>
            <a:endParaRPr lang="en-US" altLang="tr-TR" sz="1350">
              <a:solidFill>
                <a:srgbClr val="000000"/>
              </a:solidFill>
              <a:latin typeface="Arial" panose="020B0604020202020204" pitchFamily="34" charset="0"/>
            </a:endParaRPr>
          </a:p>
        </p:txBody>
      </p:sp>
      <p:sp>
        <p:nvSpPr>
          <p:cNvPr id="72" name="Text Box 42"/>
          <p:cNvSpPr txBox="1">
            <a:spLocks noChangeArrowheads="1"/>
          </p:cNvSpPr>
          <p:nvPr/>
        </p:nvSpPr>
        <p:spPr bwMode="auto">
          <a:xfrm>
            <a:off x="6553255" y="5216085"/>
            <a:ext cx="107914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tr-TR" altLang="tr-TR" sz="1350" dirty="0">
                <a:solidFill>
                  <a:srgbClr val="000000"/>
                </a:solidFill>
                <a:latin typeface="Arial" panose="020B0604020202020204" pitchFamily="34" charset="0"/>
              </a:rPr>
              <a:t>Case işlemi</a:t>
            </a:r>
            <a:endParaRPr lang="en-US" altLang="tr-TR" sz="1350" dirty="0">
              <a:solidFill>
                <a:srgbClr val="000000"/>
              </a:solidFill>
              <a:latin typeface="Arial" panose="020B0604020202020204" pitchFamily="34" charset="0"/>
            </a:endParaRPr>
          </a:p>
        </p:txBody>
      </p:sp>
      <p:sp>
        <p:nvSpPr>
          <p:cNvPr id="73" name="Metin kutusu 72"/>
          <p:cNvSpPr txBox="1"/>
          <p:nvPr/>
        </p:nvSpPr>
        <p:spPr>
          <a:xfrm>
            <a:off x="721292" y="2919242"/>
            <a:ext cx="1763111" cy="369332"/>
          </a:xfrm>
          <a:prstGeom prst="rect">
            <a:avLst/>
          </a:prstGeom>
          <a:noFill/>
        </p:spPr>
        <p:txBody>
          <a:bodyPr wrap="none" rtlCol="0">
            <a:spAutoFit/>
          </a:bodyPr>
          <a:lstStyle/>
          <a:p>
            <a:r>
              <a:rPr lang="tr-TR" b="1" dirty="0">
                <a:solidFill>
                  <a:srgbClr val="C00000"/>
                </a:solidFill>
              </a:rPr>
              <a:t>Koşullu İşlemler:</a:t>
            </a:r>
          </a:p>
        </p:txBody>
      </p:sp>
      <p:sp>
        <p:nvSpPr>
          <p:cNvPr id="74" name="Metin kutusu 73"/>
          <p:cNvSpPr txBox="1"/>
          <p:nvPr/>
        </p:nvSpPr>
        <p:spPr>
          <a:xfrm>
            <a:off x="714560" y="1885076"/>
            <a:ext cx="1782604" cy="369332"/>
          </a:xfrm>
          <a:prstGeom prst="rect">
            <a:avLst/>
          </a:prstGeom>
          <a:noFill/>
        </p:spPr>
        <p:txBody>
          <a:bodyPr wrap="none" rtlCol="0">
            <a:spAutoFit/>
          </a:bodyPr>
          <a:lstStyle/>
          <a:p>
            <a:r>
              <a:rPr lang="tr-TR" b="1" dirty="0">
                <a:solidFill>
                  <a:srgbClr val="C00000"/>
                </a:solidFill>
              </a:rPr>
              <a:t>Sıradan İşlemler:</a:t>
            </a:r>
          </a:p>
        </p:txBody>
      </p:sp>
    </p:spTree>
    <p:extLst>
      <p:ext uri="{BB962C8B-B14F-4D97-AF65-F5344CB8AC3E}">
        <p14:creationId xmlns:p14="http://schemas.microsoft.com/office/powerpoint/2010/main" val="366785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04017" y="286604"/>
            <a:ext cx="7999069" cy="1450757"/>
          </a:xfrm>
        </p:spPr>
        <p:txBody>
          <a:bodyPr>
            <a:normAutofit/>
          </a:bodyPr>
          <a:lstStyle/>
          <a:p>
            <a:r>
              <a:rPr lang="tr-TR" sz="3600" dirty="0"/>
              <a:t>Programın Çizge Biçimine Dönüştürülmesi-2</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35</a:t>
            </a:fld>
            <a:endParaRPr lang="tr-TR" dirty="0"/>
          </a:p>
        </p:txBody>
      </p:sp>
      <p:sp>
        <p:nvSpPr>
          <p:cNvPr id="22" name="Oval 4"/>
          <p:cNvSpPr>
            <a:spLocks noChangeArrowheads="1"/>
          </p:cNvSpPr>
          <p:nvPr/>
        </p:nvSpPr>
        <p:spPr bwMode="auto">
          <a:xfrm>
            <a:off x="3058715" y="2599908"/>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23" name="Oval 5"/>
          <p:cNvSpPr>
            <a:spLocks noChangeArrowheads="1"/>
          </p:cNvSpPr>
          <p:nvPr/>
        </p:nvSpPr>
        <p:spPr bwMode="auto">
          <a:xfrm>
            <a:off x="2409825" y="3248799"/>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24" name="Oval 6"/>
          <p:cNvSpPr>
            <a:spLocks noChangeArrowheads="1"/>
          </p:cNvSpPr>
          <p:nvPr/>
        </p:nvSpPr>
        <p:spPr bwMode="auto">
          <a:xfrm>
            <a:off x="3058715" y="3679805"/>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25" name="AutoShape 7"/>
          <p:cNvCxnSpPr>
            <a:cxnSpLocks noChangeShapeType="1"/>
            <a:stCxn id="22" idx="3"/>
            <a:endCxn id="23" idx="0"/>
          </p:cNvCxnSpPr>
          <p:nvPr/>
        </p:nvCxnSpPr>
        <p:spPr bwMode="auto">
          <a:xfrm flipH="1">
            <a:off x="2571751" y="2876133"/>
            <a:ext cx="534590" cy="372666"/>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8"/>
          <p:cNvCxnSpPr>
            <a:cxnSpLocks noChangeShapeType="1"/>
            <a:stCxn id="23" idx="7"/>
            <a:endCxn id="22" idx="4"/>
          </p:cNvCxnSpPr>
          <p:nvPr/>
        </p:nvCxnSpPr>
        <p:spPr bwMode="auto">
          <a:xfrm flipV="1">
            <a:off x="2686051" y="2923758"/>
            <a:ext cx="534590" cy="372666"/>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9"/>
          <p:cNvCxnSpPr>
            <a:cxnSpLocks noChangeShapeType="1"/>
            <a:stCxn id="22" idx="4"/>
            <a:endCxn id="24" idx="0"/>
          </p:cNvCxnSpPr>
          <p:nvPr/>
        </p:nvCxnSpPr>
        <p:spPr bwMode="auto">
          <a:xfrm>
            <a:off x="3220640" y="2923759"/>
            <a:ext cx="0" cy="75604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10"/>
          <p:cNvSpPr>
            <a:spLocks noChangeArrowheads="1"/>
          </p:cNvSpPr>
          <p:nvPr/>
        </p:nvSpPr>
        <p:spPr bwMode="auto">
          <a:xfrm>
            <a:off x="5997483" y="2569547"/>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29" name="Oval 11"/>
          <p:cNvSpPr>
            <a:spLocks noChangeArrowheads="1"/>
          </p:cNvSpPr>
          <p:nvPr/>
        </p:nvSpPr>
        <p:spPr bwMode="auto">
          <a:xfrm>
            <a:off x="5618864" y="3110091"/>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sp>
        <p:nvSpPr>
          <p:cNvPr id="30" name="Oval 12"/>
          <p:cNvSpPr>
            <a:spLocks noChangeArrowheads="1"/>
          </p:cNvSpPr>
          <p:nvPr/>
        </p:nvSpPr>
        <p:spPr bwMode="auto">
          <a:xfrm>
            <a:off x="5997483" y="3649445"/>
            <a:ext cx="323850" cy="323850"/>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defRPr/>
            </a:pPr>
            <a:endParaRPr lang="tr-TR" sz="1350" kern="0">
              <a:solidFill>
                <a:srgbClr val="000000"/>
              </a:solidFill>
              <a:latin typeface="Arial" panose="020B0604020202020204" pitchFamily="34" charset="0"/>
            </a:endParaRPr>
          </a:p>
        </p:txBody>
      </p:sp>
      <p:cxnSp>
        <p:nvCxnSpPr>
          <p:cNvPr id="31" name="AutoShape 13"/>
          <p:cNvCxnSpPr>
            <a:cxnSpLocks noChangeShapeType="1"/>
            <a:stCxn id="28" idx="3"/>
            <a:endCxn id="29" idx="0"/>
          </p:cNvCxnSpPr>
          <p:nvPr/>
        </p:nvCxnSpPr>
        <p:spPr bwMode="auto">
          <a:xfrm flipH="1">
            <a:off x="5780790" y="2845773"/>
            <a:ext cx="264319" cy="26431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4"/>
          <p:cNvCxnSpPr>
            <a:cxnSpLocks noChangeShapeType="1"/>
            <a:stCxn id="29" idx="4"/>
            <a:endCxn id="30" idx="1"/>
          </p:cNvCxnSpPr>
          <p:nvPr/>
        </p:nvCxnSpPr>
        <p:spPr bwMode="auto">
          <a:xfrm>
            <a:off x="5780790" y="3433941"/>
            <a:ext cx="264319" cy="26312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5"/>
          <p:cNvCxnSpPr>
            <a:cxnSpLocks noChangeShapeType="1"/>
            <a:stCxn id="28" idx="4"/>
            <a:endCxn id="30" idx="0"/>
          </p:cNvCxnSpPr>
          <p:nvPr/>
        </p:nvCxnSpPr>
        <p:spPr bwMode="auto">
          <a:xfrm>
            <a:off x="6159408" y="2893398"/>
            <a:ext cx="0" cy="75604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6"/>
          <p:cNvCxnSpPr>
            <a:cxnSpLocks noChangeShapeType="1"/>
            <a:stCxn id="30" idx="4"/>
          </p:cNvCxnSpPr>
          <p:nvPr/>
        </p:nvCxnSpPr>
        <p:spPr bwMode="auto">
          <a:xfrm>
            <a:off x="6159408" y="3973295"/>
            <a:ext cx="0" cy="21669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7"/>
          <p:cNvSpPr txBox="1">
            <a:spLocks noChangeArrowheads="1"/>
          </p:cNvSpPr>
          <p:nvPr/>
        </p:nvSpPr>
        <p:spPr bwMode="auto">
          <a:xfrm>
            <a:off x="2378869" y="4540708"/>
            <a:ext cx="135806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tr-TR" altLang="tr-TR" sz="1350" dirty="0" err="1">
                <a:solidFill>
                  <a:srgbClr val="000000"/>
                </a:solidFill>
                <a:latin typeface="Arial" panose="020B0604020202020204" pitchFamily="34" charset="0"/>
              </a:rPr>
              <a:t>While</a:t>
            </a:r>
            <a:r>
              <a:rPr lang="tr-TR" altLang="tr-TR" sz="1350" dirty="0">
                <a:solidFill>
                  <a:srgbClr val="000000"/>
                </a:solidFill>
                <a:latin typeface="Arial" panose="020B0604020202020204" pitchFamily="34" charset="0"/>
              </a:rPr>
              <a:t> Döngüsü</a:t>
            </a:r>
            <a:endParaRPr lang="en-US" altLang="tr-TR" sz="1350" dirty="0">
              <a:solidFill>
                <a:srgbClr val="000000"/>
              </a:solidFill>
              <a:latin typeface="Arial" panose="020B0604020202020204" pitchFamily="34" charset="0"/>
            </a:endParaRPr>
          </a:p>
        </p:txBody>
      </p:sp>
      <p:sp>
        <p:nvSpPr>
          <p:cNvPr id="36" name="Text Box 18"/>
          <p:cNvSpPr txBox="1">
            <a:spLocks noChangeArrowheads="1"/>
          </p:cNvSpPr>
          <p:nvPr/>
        </p:nvSpPr>
        <p:spPr bwMode="auto">
          <a:xfrm>
            <a:off x="5447414" y="4540708"/>
            <a:ext cx="148309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tr-TR" altLang="tr-TR" sz="1350" dirty="0" err="1">
                <a:solidFill>
                  <a:srgbClr val="000000"/>
                </a:solidFill>
                <a:latin typeface="Arial" panose="020B0604020202020204" pitchFamily="34" charset="0"/>
              </a:rPr>
              <a:t>Repeat</a:t>
            </a:r>
            <a:r>
              <a:rPr lang="tr-TR" altLang="tr-TR" sz="1350" dirty="0">
                <a:solidFill>
                  <a:srgbClr val="000000"/>
                </a:solidFill>
                <a:latin typeface="Arial" panose="020B0604020202020204" pitchFamily="34" charset="0"/>
              </a:rPr>
              <a:t> Döngüsü</a:t>
            </a:r>
            <a:endParaRPr lang="en-US" altLang="tr-TR" sz="1350" dirty="0">
              <a:solidFill>
                <a:srgbClr val="000000"/>
              </a:solidFill>
              <a:latin typeface="Arial" panose="020B0604020202020204" pitchFamily="34" charset="0"/>
            </a:endParaRPr>
          </a:p>
        </p:txBody>
      </p:sp>
      <p:sp>
        <p:nvSpPr>
          <p:cNvPr id="37" name="Metin kutusu 36"/>
          <p:cNvSpPr txBox="1"/>
          <p:nvPr/>
        </p:nvSpPr>
        <p:spPr>
          <a:xfrm>
            <a:off x="628650" y="2029266"/>
            <a:ext cx="1747594" cy="369332"/>
          </a:xfrm>
          <a:prstGeom prst="rect">
            <a:avLst/>
          </a:prstGeom>
          <a:noFill/>
        </p:spPr>
        <p:txBody>
          <a:bodyPr wrap="none" rtlCol="0">
            <a:spAutoFit/>
          </a:bodyPr>
          <a:lstStyle/>
          <a:p>
            <a:r>
              <a:rPr lang="tr-TR" b="1" dirty="0">
                <a:solidFill>
                  <a:srgbClr val="C00000"/>
                </a:solidFill>
              </a:rPr>
              <a:t>Döngü İşlemleri:</a:t>
            </a:r>
          </a:p>
        </p:txBody>
      </p:sp>
    </p:spTree>
    <p:extLst>
      <p:ext uri="{BB962C8B-B14F-4D97-AF65-F5344CB8AC3E}">
        <p14:creationId xmlns:p14="http://schemas.microsoft.com/office/powerpoint/2010/main" val="2931705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McCabe</a:t>
            </a:r>
            <a:r>
              <a:rPr lang="tr-TR" dirty="0"/>
              <a:t> Karmaşıklık Ölçütü</a:t>
            </a:r>
          </a:p>
        </p:txBody>
      </p:sp>
      <p:sp>
        <p:nvSpPr>
          <p:cNvPr id="3" name="İçerik Yer Tutucusu 2"/>
          <p:cNvSpPr>
            <a:spLocks noGrp="1"/>
          </p:cNvSpPr>
          <p:nvPr>
            <p:ph idx="1"/>
          </p:nvPr>
        </p:nvSpPr>
        <p:spPr/>
        <p:txBody>
          <a:bodyPr/>
          <a:lstStyle/>
          <a:p>
            <a:pPr marL="257175" indent="-257175" fontAlgn="base">
              <a:lnSpc>
                <a:spcPct val="100000"/>
              </a:lnSpc>
              <a:spcBef>
                <a:spcPct val="20000"/>
              </a:spcBef>
              <a:spcAft>
                <a:spcPct val="0"/>
              </a:spcAft>
              <a:buClr>
                <a:srgbClr val="996666"/>
              </a:buClr>
              <a:buSzPct val="80000"/>
              <a:buNone/>
            </a:pPr>
            <a:r>
              <a:rPr lang="tr-TR" altLang="tr-TR" sz="1500" dirty="0">
                <a:solidFill>
                  <a:srgbClr val="000000"/>
                </a:solidFill>
                <a:latin typeface="Arial"/>
              </a:rPr>
              <a:t>	</a:t>
            </a:r>
          </a:p>
          <a:p>
            <a:pPr marL="257175" indent="-257175" fontAlgn="base">
              <a:lnSpc>
                <a:spcPct val="100000"/>
              </a:lnSpc>
              <a:spcBef>
                <a:spcPct val="20000"/>
              </a:spcBef>
              <a:spcAft>
                <a:spcPct val="0"/>
              </a:spcAft>
              <a:buClr>
                <a:srgbClr val="996666"/>
              </a:buClr>
              <a:buSzPct val="80000"/>
              <a:buNone/>
            </a:pPr>
            <a:endParaRPr lang="tr-TR" altLang="tr-TR" sz="1500" dirty="0">
              <a:solidFill>
                <a:srgbClr val="000000"/>
              </a:solidFill>
              <a:latin typeface="Arial"/>
            </a:endParaRPr>
          </a:p>
          <a:p>
            <a:pPr marL="257175" indent="-257175" fontAlgn="base">
              <a:lnSpc>
                <a:spcPct val="100000"/>
              </a:lnSpc>
              <a:spcBef>
                <a:spcPct val="20000"/>
              </a:spcBef>
              <a:spcAft>
                <a:spcPct val="0"/>
              </a:spcAft>
              <a:buClr>
                <a:srgbClr val="996666"/>
              </a:buClr>
              <a:buSzPct val="80000"/>
              <a:buNone/>
            </a:pPr>
            <a:endParaRPr lang="tr-TR" altLang="tr-TR" sz="1800" dirty="0">
              <a:solidFill>
                <a:srgbClr val="000000"/>
              </a:solidFill>
              <a:latin typeface="Arial"/>
            </a:endParaRPr>
          </a:p>
          <a:p>
            <a:pPr marL="557213" lvl="1" indent="-214313" fontAlgn="base">
              <a:lnSpc>
                <a:spcPct val="100000"/>
              </a:lnSpc>
              <a:spcBef>
                <a:spcPct val="60000"/>
              </a:spcBef>
              <a:spcAft>
                <a:spcPct val="0"/>
              </a:spcAft>
              <a:buClr>
                <a:srgbClr val="99CCFF"/>
              </a:buClr>
              <a:buSzPct val="70000"/>
              <a:buNone/>
            </a:pPr>
            <a:r>
              <a:rPr lang="tr-TR" altLang="tr-TR" b="1" dirty="0">
                <a:solidFill>
                  <a:srgbClr val="C00000"/>
                </a:solidFill>
                <a:latin typeface="Arial"/>
              </a:rPr>
              <a:t>K: </a:t>
            </a:r>
            <a:r>
              <a:rPr lang="tr-TR" altLang="tr-TR" dirty="0">
                <a:solidFill>
                  <a:schemeClr val="tx1">
                    <a:lumMod val="65000"/>
                    <a:lumOff val="35000"/>
                  </a:schemeClr>
                </a:solidFill>
                <a:latin typeface="Arial"/>
              </a:rPr>
              <a:t>Diyagramdaki kenar çizgi sayısı</a:t>
            </a:r>
          </a:p>
          <a:p>
            <a:pPr marL="557213" lvl="1" indent="-214313" fontAlgn="base">
              <a:lnSpc>
                <a:spcPct val="100000"/>
              </a:lnSpc>
              <a:spcBef>
                <a:spcPct val="60000"/>
              </a:spcBef>
              <a:spcAft>
                <a:spcPct val="0"/>
              </a:spcAft>
              <a:buClr>
                <a:srgbClr val="99CCFF"/>
              </a:buClr>
              <a:buSzPct val="70000"/>
              <a:buNone/>
            </a:pPr>
            <a:r>
              <a:rPr lang="tr-TR" altLang="tr-TR" b="1" dirty="0">
                <a:solidFill>
                  <a:srgbClr val="C00000"/>
                </a:solidFill>
                <a:latin typeface="Arial"/>
              </a:rPr>
              <a:t>D: </a:t>
            </a:r>
            <a:r>
              <a:rPr lang="tr-TR" altLang="tr-TR" dirty="0">
                <a:solidFill>
                  <a:schemeClr val="tx1">
                    <a:lumMod val="65000"/>
                    <a:lumOff val="35000"/>
                  </a:schemeClr>
                </a:solidFill>
                <a:latin typeface="Arial"/>
              </a:rPr>
              <a:t>Diyagramdaki düğüm sayısı</a:t>
            </a:r>
          </a:p>
          <a:p>
            <a:pPr marL="557213" lvl="1" indent="-214313" fontAlgn="base">
              <a:lnSpc>
                <a:spcPct val="100000"/>
              </a:lnSpc>
              <a:spcBef>
                <a:spcPct val="60000"/>
              </a:spcBef>
              <a:spcAft>
                <a:spcPct val="0"/>
              </a:spcAft>
              <a:buClr>
                <a:srgbClr val="99CCFF"/>
              </a:buClr>
              <a:buSzPct val="70000"/>
              <a:buNone/>
            </a:pPr>
            <a:r>
              <a:rPr lang="tr-TR" altLang="tr-TR" b="1" dirty="0">
                <a:solidFill>
                  <a:srgbClr val="C00000"/>
                </a:solidFill>
                <a:latin typeface="Arial"/>
              </a:rPr>
              <a:t>P: </a:t>
            </a:r>
            <a:r>
              <a:rPr lang="tr-TR" altLang="tr-TR" dirty="0">
                <a:solidFill>
                  <a:schemeClr val="tx1">
                    <a:lumMod val="65000"/>
                    <a:lumOff val="35000"/>
                  </a:schemeClr>
                </a:solidFill>
                <a:latin typeface="Arial"/>
              </a:rPr>
              <a:t>programdaki bileşen sayısı (ana program ve ilgili alt program sayısını göstermektedir. Alt program kullanılmadı ise p=1, 3 alt program kullanıldı ise p=4 tür)</a:t>
            </a:r>
          </a:p>
          <a:p>
            <a:pPr marL="257175" indent="-257175" fontAlgn="base">
              <a:lnSpc>
                <a:spcPct val="100000"/>
              </a:lnSpc>
              <a:spcBef>
                <a:spcPct val="20000"/>
              </a:spcBef>
              <a:spcAft>
                <a:spcPct val="0"/>
              </a:spcAft>
              <a:buClr>
                <a:srgbClr val="996666"/>
              </a:buClr>
              <a:buSzPct val="80000"/>
              <a:buNone/>
            </a:pPr>
            <a:r>
              <a:rPr lang="tr-TR" altLang="tr-TR" sz="1800" dirty="0">
                <a:solidFill>
                  <a:srgbClr val="000000"/>
                </a:solidFill>
                <a:latin typeface="Arial"/>
              </a:rPr>
              <a:t>						</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36</a:t>
            </a:fld>
            <a:endParaRPr lang="tr-TR" dirty="0"/>
          </a:p>
        </p:txBody>
      </p:sp>
      <p:sp>
        <p:nvSpPr>
          <p:cNvPr id="7" name="Dikdörtgen 6"/>
          <p:cNvSpPr/>
          <p:nvPr/>
        </p:nvSpPr>
        <p:spPr>
          <a:xfrm>
            <a:off x="3028950" y="2114550"/>
            <a:ext cx="2058729" cy="4811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ctr" fontAlgn="base">
              <a:spcBef>
                <a:spcPct val="20000"/>
              </a:spcBef>
              <a:spcAft>
                <a:spcPct val="0"/>
              </a:spcAft>
              <a:buClr>
                <a:srgbClr val="996666"/>
              </a:buClr>
              <a:buSzPct val="80000"/>
            </a:pPr>
            <a:r>
              <a:rPr lang="tr-TR" altLang="tr-TR" sz="1500" b="1" dirty="0">
                <a:solidFill>
                  <a:srgbClr val="C00000"/>
                </a:solidFill>
                <a:latin typeface="Arial"/>
              </a:rPr>
              <a:t>V(G)= k – d + 2p</a:t>
            </a:r>
          </a:p>
        </p:txBody>
      </p:sp>
    </p:spTree>
    <p:extLst>
      <p:ext uri="{BB962C8B-B14F-4D97-AF65-F5344CB8AC3E}">
        <p14:creationId xmlns:p14="http://schemas.microsoft.com/office/powerpoint/2010/main" val="1237277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Olağandışı </a:t>
            </a:r>
            <a:r>
              <a:rPr lang="tr-TR" dirty="0" smtClean="0"/>
              <a:t>Durum </a:t>
            </a:r>
            <a:r>
              <a:rPr lang="tr-TR" dirty="0"/>
              <a:t>Çözümleme</a:t>
            </a:r>
          </a:p>
        </p:txBody>
      </p:sp>
      <p:sp>
        <p:nvSpPr>
          <p:cNvPr id="3" name="İçerik Yer Tutucusu 2"/>
          <p:cNvSpPr>
            <a:spLocks noGrp="1"/>
          </p:cNvSpPr>
          <p:nvPr>
            <p:ph idx="1"/>
          </p:nvPr>
        </p:nvSpPr>
        <p:spPr>
          <a:xfrm>
            <a:off x="822959" y="1845734"/>
            <a:ext cx="7689976" cy="4023360"/>
          </a:xfrm>
        </p:spPr>
        <p:txBody>
          <a:bodyPr/>
          <a:lstStyle/>
          <a:p>
            <a:pPr marL="257175" indent="-257175" algn="just"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dirty="0">
                <a:solidFill>
                  <a:srgbClr val="C00000"/>
                </a:solidFill>
                <a:latin typeface="Arial"/>
                <a:cs typeface="+mn-cs"/>
              </a:rPr>
              <a:t>Olağandışı durum: </a:t>
            </a:r>
            <a:r>
              <a:rPr lang="tr-TR" altLang="tr-TR" dirty="0">
                <a:solidFill>
                  <a:schemeClr val="tx1">
                    <a:lumMod val="65000"/>
                    <a:lumOff val="35000"/>
                  </a:schemeClr>
                </a:solidFill>
                <a:latin typeface="Arial"/>
                <a:cs typeface="+mn-cs"/>
              </a:rPr>
              <a:t>Bir programın çalışmasının, geçersiz ya da yanlı veri oluşumu ya da başka nedenlerle istenmeyen bir biçimde sonlanmasına neden olan durumdur.</a:t>
            </a:r>
          </a:p>
          <a:p>
            <a:pPr marL="257175" indent="-257175" algn="just"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dirty="0">
                <a:solidFill>
                  <a:schemeClr val="tx1">
                    <a:lumMod val="65000"/>
                    <a:lumOff val="35000"/>
                  </a:schemeClr>
                </a:solidFill>
                <a:latin typeface="Arial"/>
                <a:cs typeface="+mn-cs"/>
              </a:rPr>
              <a:t>Genelde kabul edilen; program işletiminin sonlandırılmasının bütünüyle program denetiminde olmasıdır.</a:t>
            </a:r>
            <a:endParaRPr lang="en-US" altLang="tr-TR" dirty="0">
              <a:solidFill>
                <a:schemeClr val="tx1">
                  <a:lumMod val="65000"/>
                  <a:lumOff val="35000"/>
                </a:schemeClr>
              </a:solidFill>
              <a:latin typeface="Arial"/>
              <a:cs typeface="+mn-cs"/>
            </a:endParaRPr>
          </a:p>
          <a:p>
            <a:pPr algn="just">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37</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2" y="3923101"/>
            <a:ext cx="2381250" cy="2295525"/>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665" y="4352070"/>
            <a:ext cx="1625397" cy="1625397"/>
          </a:xfrm>
          <a:prstGeom prst="rect">
            <a:avLst/>
          </a:prstGeom>
        </p:spPr>
      </p:pic>
    </p:spTree>
    <p:extLst>
      <p:ext uri="{BB962C8B-B14F-4D97-AF65-F5344CB8AC3E}">
        <p14:creationId xmlns:p14="http://schemas.microsoft.com/office/powerpoint/2010/main" val="1627285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Kod Gözden Geçirme</a:t>
            </a:r>
          </a:p>
        </p:txBody>
      </p:sp>
      <p:sp>
        <p:nvSpPr>
          <p:cNvPr id="3" name="İçerik Yer Tutucusu 2"/>
          <p:cNvSpPr>
            <a:spLocks noGrp="1"/>
          </p:cNvSpPr>
          <p:nvPr>
            <p:ph idx="1"/>
          </p:nvPr>
        </p:nvSpPr>
        <p:spPr/>
        <p:txBody>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Bir gazetede hiç bir yazı editörün onayı alınmadan basılamayacağı gibi, kod gözden geçirme olmadan da yazılım sistemi geliştirilemez.</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Kod gözden geçirme ile program sınama işlemleri birbirlerinden farklıdır.</a:t>
            </a:r>
          </a:p>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altLang="tr-TR" sz="1800" dirty="0">
                <a:solidFill>
                  <a:schemeClr val="tx1">
                    <a:lumMod val="65000"/>
                    <a:lumOff val="35000"/>
                  </a:schemeClr>
                </a:solidFill>
                <a:latin typeface="Arial"/>
              </a:rPr>
              <a:t>Kod gözden geçirme, programın kaynak kodu üzerinde yapılan bir işlemdir ve bu işlemlerde program hatalarının %3-5‘lik bir </a:t>
            </a:r>
            <a:r>
              <a:rPr lang="tr-TR" altLang="tr-TR" sz="1800" dirty="0" err="1">
                <a:solidFill>
                  <a:schemeClr val="tx1">
                    <a:lumMod val="65000"/>
                    <a:lumOff val="35000"/>
                  </a:schemeClr>
                </a:solidFill>
                <a:latin typeface="Arial"/>
              </a:rPr>
              <a:t>kısımı</a:t>
            </a:r>
            <a:r>
              <a:rPr lang="tr-TR" altLang="tr-TR" sz="1800" dirty="0">
                <a:solidFill>
                  <a:schemeClr val="tx1">
                    <a:lumMod val="65000"/>
                    <a:lumOff val="35000"/>
                  </a:schemeClr>
                </a:solidFill>
                <a:latin typeface="Arial"/>
              </a:rPr>
              <a:t> yakalanabilmektedir.</a:t>
            </a:r>
            <a:endParaRPr lang="en-US" altLang="tr-TR" sz="1800" dirty="0">
              <a:solidFill>
                <a:schemeClr val="tx1">
                  <a:lumMod val="65000"/>
                  <a:lumOff val="35000"/>
                </a:schemeClr>
              </a:solidFill>
              <a:latin typeface="Arial"/>
            </a:endParaRPr>
          </a:p>
          <a:p>
            <a:pPr>
              <a:buClr>
                <a:srgbClr val="00B0F0"/>
              </a:buClr>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38</a:t>
            </a:fld>
            <a:endParaRPr lang="tr-TR" dirty="0"/>
          </a:p>
        </p:txBody>
      </p:sp>
    </p:spTree>
    <p:extLst>
      <p:ext uri="{BB962C8B-B14F-4D97-AF65-F5344CB8AC3E}">
        <p14:creationId xmlns:p14="http://schemas.microsoft.com/office/powerpoint/2010/main" val="4059086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6744" y="286604"/>
            <a:ext cx="8321041" cy="1450757"/>
          </a:xfrm>
        </p:spPr>
        <p:txBody>
          <a:bodyPr>
            <a:normAutofit/>
          </a:bodyPr>
          <a:lstStyle/>
          <a:p>
            <a:r>
              <a:rPr lang="tr-TR" sz="4000" dirty="0"/>
              <a:t>Gözden Geçirme Sürecinin Düzenlenmesi</a:t>
            </a:r>
          </a:p>
        </p:txBody>
      </p:sp>
      <p:sp>
        <p:nvSpPr>
          <p:cNvPr id="3" name="İçerik Yer Tutucusu 2"/>
          <p:cNvSpPr>
            <a:spLocks noGrp="1"/>
          </p:cNvSpPr>
          <p:nvPr>
            <p:ph idx="1"/>
          </p:nvPr>
        </p:nvSpPr>
        <p:spPr/>
        <p:txBody>
          <a:bodyPr>
            <a:normAutofit fontScale="92500" lnSpcReduction="10000"/>
          </a:bodyPr>
          <a:lstStyle/>
          <a:p>
            <a:pPr marL="257175"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800" dirty="0">
                <a:solidFill>
                  <a:schemeClr val="tx1">
                    <a:lumMod val="65000"/>
                    <a:lumOff val="35000"/>
                  </a:schemeClr>
                </a:solidFill>
                <a:latin typeface="Arial"/>
              </a:rPr>
              <a:t>Gözden geçirme sürecinin temel özellikleri;</a:t>
            </a:r>
          </a:p>
          <a:p>
            <a:pPr marL="600075" lvl="1"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500" dirty="0">
                <a:solidFill>
                  <a:schemeClr val="tx1">
                    <a:lumMod val="65000"/>
                    <a:lumOff val="35000"/>
                  </a:schemeClr>
                </a:solidFill>
                <a:latin typeface="Arial"/>
              </a:rPr>
              <a:t>Hataların bulunması, ancak düzeltilmemesi hedeflenir,</a:t>
            </a:r>
          </a:p>
          <a:p>
            <a:pPr marL="600075" lvl="1"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500" dirty="0">
                <a:solidFill>
                  <a:schemeClr val="tx1">
                    <a:lumMod val="65000"/>
                    <a:lumOff val="35000"/>
                  </a:schemeClr>
                </a:solidFill>
                <a:latin typeface="Arial"/>
              </a:rPr>
              <a:t>Olabildiğince küçük bir grup tarafından yapılmalıdır. En iyi durum deneyimli bir inceleyici kullanılmasıdır. Birden fazla kişi gerektiğinde, bu kişilerin, ileride program bakımı yapacak ekipten seçilmesinde yarar vardır.</a:t>
            </a:r>
          </a:p>
          <a:p>
            <a:pPr marL="600075" lvl="1"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500" dirty="0">
                <a:solidFill>
                  <a:schemeClr val="tx1">
                    <a:lumMod val="65000"/>
                    <a:lumOff val="35000"/>
                  </a:schemeClr>
                </a:solidFill>
                <a:latin typeface="Arial"/>
              </a:rPr>
              <a:t>Kalite çalışmalarının bir parçası olarak ele alınmalı ve sonuçlar düzenli ve belirlenen bir biçimde saklanmalıdır.</a:t>
            </a:r>
          </a:p>
          <a:p>
            <a:pPr marL="0" indent="0" fontAlgn="base">
              <a:lnSpc>
                <a:spcPct val="100000"/>
              </a:lnSpc>
              <a:spcBef>
                <a:spcPct val="60000"/>
              </a:spcBef>
              <a:spcAft>
                <a:spcPct val="0"/>
              </a:spcAft>
              <a:buClr>
                <a:srgbClr val="00B0F0"/>
              </a:buClr>
              <a:buSzPct val="80000"/>
              <a:buNone/>
            </a:pPr>
            <a:r>
              <a:rPr lang="tr-TR" sz="1800" dirty="0">
                <a:solidFill>
                  <a:schemeClr val="tx1">
                    <a:lumMod val="65000"/>
                    <a:lumOff val="35000"/>
                  </a:schemeClr>
                </a:solidFill>
                <a:latin typeface="Arial"/>
              </a:rPr>
              <a:t>biçiminde özetlenebilir. Burada yanıtı aranan temel soru, programın yazıldığı gibi çalışıp çalışmayacağının belirlenmesidir. Gözden Geçirme çalışmasının olası çıktıları:</a:t>
            </a:r>
          </a:p>
          <a:p>
            <a:pPr marL="600075" lvl="1"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575" dirty="0">
                <a:solidFill>
                  <a:schemeClr val="tx1">
                    <a:lumMod val="65000"/>
                    <a:lumOff val="35000"/>
                  </a:schemeClr>
                </a:solidFill>
                <a:latin typeface="Arial"/>
              </a:rPr>
              <a:t>? Programı olduğu gibi kabul etmek</a:t>
            </a:r>
          </a:p>
          <a:p>
            <a:pPr marL="600075" lvl="1"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575" dirty="0">
                <a:solidFill>
                  <a:schemeClr val="tx1">
                    <a:lumMod val="65000"/>
                    <a:lumOff val="35000"/>
                  </a:schemeClr>
                </a:solidFill>
                <a:latin typeface="Arial"/>
              </a:rPr>
              <a:t>? Programı bazı değişikliklerle kabul etmek</a:t>
            </a:r>
          </a:p>
          <a:p>
            <a:pPr marL="600075" lvl="1" indent="-257175" fontAlgn="base">
              <a:lnSpc>
                <a:spcPct val="100000"/>
              </a:lnSpc>
              <a:spcBef>
                <a:spcPct val="60000"/>
              </a:spcBef>
              <a:spcAft>
                <a:spcPct val="0"/>
              </a:spcAft>
              <a:buClr>
                <a:srgbClr val="00B0F0"/>
              </a:buClr>
              <a:buSzPct val="80000"/>
              <a:buFont typeface="Wingdings" panose="05000000000000000000" pitchFamily="2" charset="2"/>
              <a:buChar char="l"/>
            </a:pPr>
            <a:r>
              <a:rPr lang="tr-TR" sz="1575" dirty="0">
                <a:solidFill>
                  <a:schemeClr val="tx1">
                    <a:lumMod val="65000"/>
                    <a:lumOff val="35000"/>
                  </a:schemeClr>
                </a:solidFill>
                <a:latin typeface="Arial"/>
              </a:rPr>
              <a:t>? Programı, önerilen değişikliklerin yapılmasından sonra tekrar gözden geçirmek üzere geri çevirmek.</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39</a:t>
            </a:fld>
            <a:endParaRPr lang="tr-TR" dirty="0"/>
          </a:p>
        </p:txBody>
      </p:sp>
    </p:spTree>
    <p:extLst>
      <p:ext uri="{BB962C8B-B14F-4D97-AF65-F5344CB8AC3E}">
        <p14:creationId xmlns:p14="http://schemas.microsoft.com/office/powerpoint/2010/main" val="2913149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pPr fontAlgn="base">
              <a:lnSpc>
                <a:spcPct val="100000"/>
              </a:lnSpc>
              <a:spcBef>
                <a:spcPct val="60000"/>
              </a:spcBef>
              <a:spcAft>
                <a:spcPct val="0"/>
              </a:spcAft>
              <a:buClr>
                <a:srgbClr val="996666"/>
              </a:buClr>
              <a:buSzPct val="80000"/>
              <a:buFont typeface="Wingdings" panose="05000000000000000000" pitchFamily="2" charset="2"/>
              <a:buChar char="Ø"/>
            </a:pPr>
            <a:r>
              <a:rPr lang="tr-TR" altLang="tr-TR" dirty="0">
                <a:solidFill>
                  <a:schemeClr val="tx1">
                    <a:lumMod val="65000"/>
                    <a:lumOff val="35000"/>
                  </a:schemeClr>
                </a:solidFill>
                <a:latin typeface="Arial"/>
              </a:rPr>
              <a:t>Tasarım sonucu üretilen süreç ve veri tabanının fiziksel yapısını içeren fiziksel modelin bilgisayar ortamında çalışan yazılım biçimine dönüştürülmesi çalışmasıdır.</a:t>
            </a:r>
          </a:p>
          <a:p>
            <a:pPr fontAlgn="base">
              <a:lnSpc>
                <a:spcPct val="100000"/>
              </a:lnSpc>
              <a:spcBef>
                <a:spcPct val="60000"/>
              </a:spcBef>
              <a:spcAft>
                <a:spcPct val="0"/>
              </a:spcAft>
              <a:buClr>
                <a:srgbClr val="996666"/>
              </a:buClr>
              <a:buSzPct val="80000"/>
              <a:buFont typeface="Wingdings" panose="05000000000000000000" pitchFamily="2" charset="2"/>
              <a:buChar char="Ø"/>
            </a:pPr>
            <a:r>
              <a:rPr lang="tr-TR" altLang="tr-TR" dirty="0">
                <a:solidFill>
                  <a:schemeClr val="tx1">
                    <a:lumMod val="65000"/>
                    <a:lumOff val="35000"/>
                  </a:schemeClr>
                </a:solidFill>
                <a:latin typeface="Arial"/>
              </a:rPr>
              <a:t>Her şeyden önce bir yazılım geliştirme ortamı seçilmelidir (programlama dili, veri tabanı yönetim sistemi, yazılım geliştirme araçları (CASE)).</a:t>
            </a:r>
          </a:p>
          <a:p>
            <a:pPr fontAlgn="base">
              <a:lnSpc>
                <a:spcPct val="100000"/>
              </a:lnSpc>
              <a:spcBef>
                <a:spcPct val="60000"/>
              </a:spcBef>
              <a:spcAft>
                <a:spcPct val="0"/>
              </a:spcAft>
              <a:buClr>
                <a:srgbClr val="996666"/>
              </a:buClr>
              <a:buSzPct val="80000"/>
              <a:buFont typeface="Wingdings" panose="05000000000000000000" pitchFamily="2" charset="2"/>
              <a:buChar char="Ø"/>
            </a:pPr>
            <a:r>
              <a:rPr lang="tr-TR" altLang="tr-TR" dirty="0">
                <a:solidFill>
                  <a:schemeClr val="tx1">
                    <a:lumMod val="65000"/>
                    <a:lumOff val="35000"/>
                  </a:schemeClr>
                </a:solidFill>
                <a:latin typeface="Arial"/>
              </a:rPr>
              <a:t>Kaynak kodların belirli bir standartta üretilmesi düzeltme için faydalıdır. </a:t>
            </a:r>
          </a:p>
          <a:p>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53484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85078" y="227552"/>
            <a:ext cx="8617254" cy="1450757"/>
          </a:xfrm>
        </p:spPr>
        <p:txBody>
          <a:bodyPr>
            <a:normAutofit/>
          </a:bodyPr>
          <a:lstStyle/>
          <a:p>
            <a:r>
              <a:rPr lang="tr-TR" sz="3600" dirty="0"/>
              <a:t>Gözden Geçirme Sırasında Kullanılacak Sorular</a:t>
            </a:r>
          </a:p>
        </p:txBody>
      </p:sp>
      <p:sp>
        <p:nvSpPr>
          <p:cNvPr id="3" name="İçerik Yer Tutucusu 2"/>
          <p:cNvSpPr>
            <a:spLocks noGrp="1"/>
          </p:cNvSpPr>
          <p:nvPr>
            <p:ph idx="1"/>
          </p:nvPr>
        </p:nvSpPr>
        <p:spPr>
          <a:xfrm>
            <a:off x="822959" y="1845734"/>
            <a:ext cx="7543801" cy="1798987"/>
          </a:xfrm>
        </p:spPr>
        <p:txBody>
          <a:bodyPr>
            <a:noAutofit/>
          </a:bodyPr>
          <a:lstStyle/>
          <a:p>
            <a:pPr marL="257175" indent="-257175" fontAlgn="base">
              <a:spcBef>
                <a:spcPct val="60000"/>
              </a:spcBef>
              <a:spcAft>
                <a:spcPct val="0"/>
              </a:spcAft>
              <a:buClr>
                <a:srgbClr val="00B0F0"/>
              </a:buClr>
              <a:buSzPct val="80000"/>
              <a:buFont typeface="Wingdings" panose="05000000000000000000" pitchFamily="2" charset="2"/>
              <a:buChar char="l"/>
            </a:pPr>
            <a:r>
              <a:rPr lang="tr-TR" dirty="0">
                <a:solidFill>
                  <a:schemeClr val="tx1">
                    <a:lumMod val="65000"/>
                    <a:lumOff val="35000"/>
                  </a:schemeClr>
                </a:solidFill>
                <a:latin typeface="Arial"/>
              </a:rPr>
              <a:t>Bir program incelenirken, programın her bir öbeği (yordam ya da işlev) aşağıdaki soruların yanıtları aranır.</a:t>
            </a:r>
          </a:p>
          <a:p>
            <a:pPr marL="257175" indent="-257175" fontAlgn="base">
              <a:spcBef>
                <a:spcPct val="60000"/>
              </a:spcBef>
              <a:spcAft>
                <a:spcPct val="0"/>
              </a:spcAft>
              <a:buClr>
                <a:srgbClr val="00B0F0"/>
              </a:buClr>
              <a:buSzPct val="80000"/>
              <a:buFont typeface="Wingdings" panose="05000000000000000000" pitchFamily="2" charset="2"/>
              <a:buChar char="l"/>
            </a:pPr>
            <a:r>
              <a:rPr lang="tr-TR" dirty="0">
                <a:solidFill>
                  <a:schemeClr val="tx1">
                    <a:lumMod val="65000"/>
                    <a:lumOff val="35000"/>
                  </a:schemeClr>
                </a:solidFill>
                <a:latin typeface="Arial"/>
              </a:rPr>
              <a:t>Bu sorulara ek sorular eklenebilir.</a:t>
            </a:r>
          </a:p>
          <a:p>
            <a:pPr marL="257175" indent="-257175" fontAlgn="base">
              <a:spcBef>
                <a:spcPct val="60000"/>
              </a:spcBef>
              <a:spcAft>
                <a:spcPct val="0"/>
              </a:spcAft>
              <a:buClr>
                <a:srgbClr val="00B0F0"/>
              </a:buClr>
              <a:buSzPct val="80000"/>
              <a:buFont typeface="Wingdings" panose="05000000000000000000" pitchFamily="2" charset="2"/>
              <a:buChar char="l"/>
            </a:pPr>
            <a:r>
              <a:rPr lang="tr-TR" dirty="0">
                <a:solidFill>
                  <a:schemeClr val="tx1">
                    <a:lumMod val="65000"/>
                    <a:lumOff val="35000"/>
                  </a:schemeClr>
                </a:solidFill>
                <a:latin typeface="Arial"/>
              </a:rPr>
              <a:t>Bazı soruların yanıtlarının "hayır" olması programın reddedileceği anlamına gelmemelidir.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40</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042" y="3519956"/>
            <a:ext cx="4724400" cy="2657475"/>
          </a:xfrm>
          <a:prstGeom prst="rect">
            <a:avLst/>
          </a:prstGeom>
        </p:spPr>
      </p:pic>
    </p:spTree>
    <p:extLst>
      <p:ext uri="{BB962C8B-B14F-4D97-AF65-F5344CB8AC3E}">
        <p14:creationId xmlns:p14="http://schemas.microsoft.com/office/powerpoint/2010/main" val="550714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Öbek </a:t>
            </a:r>
            <a:r>
              <a:rPr lang="tr-TR" dirty="0" err="1"/>
              <a:t>Arayüzü</a:t>
            </a:r>
            <a:endParaRPr lang="tr-TR" dirty="0"/>
          </a:p>
        </p:txBody>
      </p:sp>
      <p:sp>
        <p:nvSpPr>
          <p:cNvPr id="3" name="İçerik Yer Tutucusu 2"/>
          <p:cNvSpPr>
            <a:spLocks noGrp="1"/>
          </p:cNvSpPr>
          <p:nvPr>
            <p:ph idx="1"/>
          </p:nvPr>
        </p:nvSpPr>
        <p:spPr/>
        <p:txBody>
          <a:bodyPr>
            <a:normAutofit/>
          </a:bodyPr>
          <a:lstStyle/>
          <a:p>
            <a:pPr marL="342900" indent="-342900" fontAlgn="base">
              <a:spcBef>
                <a:spcPct val="60000"/>
              </a:spcBef>
              <a:spcAft>
                <a:spcPct val="0"/>
              </a:spcAft>
              <a:buClr>
                <a:srgbClr val="00B0F0"/>
              </a:buClr>
              <a:buSzPct val="80000"/>
              <a:buFont typeface="+mj-lt"/>
              <a:buAutoNum type="arabicPeriod"/>
            </a:pPr>
            <a:r>
              <a:rPr lang="tr-TR" dirty="0">
                <a:solidFill>
                  <a:schemeClr val="tx1">
                    <a:lumMod val="65000"/>
                    <a:lumOff val="35000"/>
                  </a:schemeClr>
                </a:solidFill>
                <a:latin typeface="Arial"/>
              </a:rPr>
              <a:t>Her öbek tek bir işlevsel amacı yerine getiriyor mu?</a:t>
            </a:r>
          </a:p>
          <a:p>
            <a:pPr marL="342900" indent="-342900" fontAlgn="base">
              <a:spcBef>
                <a:spcPct val="60000"/>
              </a:spcBef>
              <a:spcAft>
                <a:spcPct val="0"/>
              </a:spcAft>
              <a:buClr>
                <a:srgbClr val="00B0F0"/>
              </a:buClr>
              <a:buSzPct val="80000"/>
              <a:buFont typeface="+mj-lt"/>
              <a:buAutoNum type="arabicPeriod"/>
            </a:pPr>
            <a:endParaRPr lang="tr-TR" dirty="0">
              <a:solidFill>
                <a:schemeClr val="tx1">
                  <a:lumMod val="65000"/>
                  <a:lumOff val="35000"/>
                </a:schemeClr>
              </a:solidFill>
              <a:latin typeface="Arial"/>
            </a:endParaRPr>
          </a:p>
          <a:p>
            <a:pPr marL="342900" indent="-342900" fontAlgn="base">
              <a:spcBef>
                <a:spcPct val="60000"/>
              </a:spcBef>
              <a:spcAft>
                <a:spcPct val="0"/>
              </a:spcAft>
              <a:buClr>
                <a:srgbClr val="00B0F0"/>
              </a:buClr>
              <a:buSzPct val="80000"/>
              <a:buFont typeface="+mj-lt"/>
              <a:buAutoNum type="arabicPeriod"/>
            </a:pPr>
            <a:r>
              <a:rPr lang="tr-TR" dirty="0">
                <a:solidFill>
                  <a:schemeClr val="tx1">
                    <a:lumMod val="65000"/>
                    <a:lumOff val="35000"/>
                  </a:schemeClr>
                </a:solidFill>
                <a:latin typeface="Arial"/>
              </a:rPr>
              <a:t>Öbek adı, işlevini açıklayacak biçimde anlamlı olarak verilmiş mi?</a:t>
            </a:r>
          </a:p>
          <a:p>
            <a:pPr marL="342900" indent="-342900" fontAlgn="base">
              <a:spcBef>
                <a:spcPct val="60000"/>
              </a:spcBef>
              <a:spcAft>
                <a:spcPct val="0"/>
              </a:spcAft>
              <a:buClr>
                <a:srgbClr val="00B0F0"/>
              </a:buClr>
              <a:buSzPct val="80000"/>
              <a:buFont typeface="+mj-lt"/>
              <a:buAutoNum type="arabicPeriod"/>
            </a:pPr>
            <a:endParaRPr lang="tr-TR" dirty="0">
              <a:solidFill>
                <a:schemeClr val="tx1">
                  <a:lumMod val="65000"/>
                  <a:lumOff val="35000"/>
                </a:schemeClr>
              </a:solidFill>
              <a:latin typeface="Arial"/>
            </a:endParaRPr>
          </a:p>
          <a:p>
            <a:pPr marL="342900" indent="-342900" fontAlgn="base">
              <a:spcBef>
                <a:spcPct val="60000"/>
              </a:spcBef>
              <a:spcAft>
                <a:spcPct val="0"/>
              </a:spcAft>
              <a:buClr>
                <a:srgbClr val="00B0F0"/>
              </a:buClr>
              <a:buSzPct val="80000"/>
              <a:buFont typeface="+mj-lt"/>
              <a:buAutoNum type="arabicPeriod"/>
            </a:pPr>
            <a:r>
              <a:rPr lang="tr-TR" dirty="0">
                <a:solidFill>
                  <a:schemeClr val="tx1">
                    <a:lumMod val="65000"/>
                    <a:lumOff val="35000"/>
                  </a:schemeClr>
                </a:solidFill>
                <a:latin typeface="Arial"/>
              </a:rPr>
              <a:t>Öbek tek giriş ve tek çıkışlı mı?</a:t>
            </a:r>
          </a:p>
          <a:p>
            <a:pPr marL="342900" indent="-342900" fontAlgn="base">
              <a:spcBef>
                <a:spcPct val="60000"/>
              </a:spcBef>
              <a:spcAft>
                <a:spcPct val="0"/>
              </a:spcAft>
              <a:buClr>
                <a:srgbClr val="00B0F0"/>
              </a:buClr>
              <a:buSzPct val="80000"/>
              <a:buFont typeface="+mj-lt"/>
              <a:buAutoNum type="arabicPeriod"/>
            </a:pPr>
            <a:endParaRPr lang="tr-TR" dirty="0">
              <a:solidFill>
                <a:schemeClr val="tx1">
                  <a:lumMod val="65000"/>
                  <a:lumOff val="35000"/>
                </a:schemeClr>
              </a:solidFill>
              <a:latin typeface="Arial"/>
            </a:endParaRPr>
          </a:p>
          <a:p>
            <a:pPr marL="342900" indent="-342900" fontAlgn="base">
              <a:spcBef>
                <a:spcPct val="60000"/>
              </a:spcBef>
              <a:spcAft>
                <a:spcPct val="0"/>
              </a:spcAft>
              <a:buClr>
                <a:srgbClr val="00B0F0"/>
              </a:buClr>
              <a:buSzPct val="80000"/>
              <a:buFont typeface="+mj-lt"/>
              <a:buAutoNum type="arabicPeriod"/>
            </a:pPr>
            <a:r>
              <a:rPr lang="tr-TR" dirty="0">
                <a:solidFill>
                  <a:schemeClr val="tx1">
                    <a:lumMod val="65000"/>
                    <a:lumOff val="35000"/>
                  </a:schemeClr>
                </a:solidFill>
                <a:latin typeface="Arial"/>
              </a:rPr>
              <a:t>Öbek eğer bir işlev ise, parametrelerinin değerini değiştiriyor mu?</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41</a:t>
            </a:fld>
            <a:endParaRPr lang="tr-TR" dirty="0"/>
          </a:p>
        </p:txBody>
      </p:sp>
    </p:spTree>
    <p:extLst>
      <p:ext uri="{BB962C8B-B14F-4D97-AF65-F5344CB8AC3E}">
        <p14:creationId xmlns:p14="http://schemas.microsoft.com/office/powerpoint/2010/main" val="2374147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Giriş Açıklamaları</a:t>
            </a:r>
          </a:p>
        </p:txBody>
      </p:sp>
      <p:sp>
        <p:nvSpPr>
          <p:cNvPr id="3" name="İçerik Yer Tutucusu 2"/>
          <p:cNvSpPr>
            <a:spLocks noGrp="1"/>
          </p:cNvSpPr>
          <p:nvPr>
            <p:ph idx="1"/>
          </p:nvPr>
        </p:nvSpPr>
        <p:spPr>
          <a:xfrm>
            <a:off x="822959" y="1845733"/>
            <a:ext cx="7543801" cy="4310367"/>
          </a:xfrm>
        </p:spPr>
        <p:txBody>
          <a:bodyPr>
            <a:noAutofit/>
          </a:bodyPr>
          <a:lstStyle/>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Öbek, doğru biçimde giriş açıklama satırları içeriyor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Giriş açıklama satırları, öbeğin amacını açıklıyor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Giriş açıklama satırları, parametreleri, küresel değişkenleri içeren girdileri ve kütükleri tanıtıyor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Giriş açıklama satırları, çıktıları (parametre, kütük </a:t>
            </a:r>
            <a:r>
              <a:rPr lang="tr-TR" sz="1400" dirty="0" err="1">
                <a:solidFill>
                  <a:schemeClr val="tx1">
                    <a:lumMod val="65000"/>
                    <a:lumOff val="35000"/>
                  </a:schemeClr>
                </a:solidFill>
                <a:latin typeface="Arial"/>
              </a:rPr>
              <a:t>vb</a:t>
            </a:r>
            <a:r>
              <a:rPr lang="tr-TR" sz="1400" dirty="0">
                <a:solidFill>
                  <a:schemeClr val="tx1">
                    <a:lumMod val="65000"/>
                    <a:lumOff val="35000"/>
                  </a:schemeClr>
                </a:solidFill>
                <a:latin typeface="Arial"/>
              </a:rPr>
              <a:t>) ve hata iletilerini tanımlıyor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5. Giriş açıklama satırları, öbeğin algoritma tanımını içeriyor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6. Giriş açıklama satırları, öbekte yapılan değişikliklere ilişkin tanımlamaları içeriyor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7. Giriş açıklama satırları, öbekteki olağan dışı durumları tanımlıyor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8. Giriş açıklama satırları, Öbeği yazan kişi ve yazıldığı tarih ile ilgili bilgileri içeriyor mu?</a:t>
            </a:r>
          </a:p>
          <a:p>
            <a:pPr marL="342900" indent="-342900" fontAlgn="base">
              <a:lnSpc>
                <a:spcPct val="110000"/>
              </a:lnSpc>
              <a:spcBef>
                <a:spcPct val="60000"/>
              </a:spcBef>
              <a:spcAft>
                <a:spcPct val="0"/>
              </a:spcAft>
              <a:buClr>
                <a:srgbClr val="00B0F0"/>
              </a:buClr>
              <a:buSzPct val="80000"/>
              <a:buFont typeface="+mj-lt"/>
              <a:buAutoNum type="arabicPeriod"/>
            </a:pPr>
            <a:r>
              <a:rPr lang="tr-TR" sz="1400" dirty="0">
                <a:solidFill>
                  <a:schemeClr val="tx1">
                    <a:lumMod val="65000"/>
                    <a:lumOff val="35000"/>
                  </a:schemeClr>
                </a:solidFill>
                <a:latin typeface="Arial"/>
              </a:rPr>
              <a:t>9. Her paragrafı açıklayan kısa açıklamalar var mı?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42</a:t>
            </a:fld>
            <a:endParaRPr lang="tr-TR" dirty="0"/>
          </a:p>
        </p:txBody>
      </p:sp>
    </p:spTree>
    <p:extLst>
      <p:ext uri="{BB962C8B-B14F-4D97-AF65-F5344CB8AC3E}">
        <p14:creationId xmlns:p14="http://schemas.microsoft.com/office/powerpoint/2010/main" val="2823956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Kullanımı</a:t>
            </a:r>
          </a:p>
        </p:txBody>
      </p:sp>
      <p:sp>
        <p:nvSpPr>
          <p:cNvPr id="3" name="İçerik Yer Tutucusu 2"/>
          <p:cNvSpPr>
            <a:spLocks noGrp="1"/>
          </p:cNvSpPr>
          <p:nvPr>
            <p:ph idx="1"/>
          </p:nvPr>
        </p:nvSpPr>
        <p:spPr/>
        <p:txBody>
          <a:bodyPr>
            <a:noAutofit/>
          </a:bodyPr>
          <a:lstStyle/>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İşlevsel olarak ilintili bulunan veri elemanları uygun bir mantıksal veri yapısı içinde gruplanmış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Değişken </a:t>
            </a:r>
            <a:r>
              <a:rPr lang="tr-TR" sz="1800" dirty="0" err="1">
                <a:solidFill>
                  <a:schemeClr val="tx1">
                    <a:lumMod val="65000"/>
                    <a:lumOff val="35000"/>
                  </a:schemeClr>
                </a:solidFill>
                <a:latin typeface="Arial"/>
              </a:rPr>
              <a:t>adları,işlevlerini</a:t>
            </a:r>
            <a:r>
              <a:rPr lang="tr-TR" sz="1800" dirty="0">
                <a:solidFill>
                  <a:schemeClr val="tx1">
                    <a:lumMod val="65000"/>
                    <a:lumOff val="35000"/>
                  </a:schemeClr>
                </a:solidFill>
                <a:latin typeface="Arial"/>
              </a:rPr>
              <a:t> yansıtacak biçimde anlamlı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Değişkenlerin kullanımları arasındaki uzaklık anlamlı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Her değişken tek bir amaçla mı kullanılıyor?</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Dizin değişkenleri kullanıldıkları dizinin sınırları içerisinde mi tanımlanmış?</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Tanımlanan her gösterge değişkeni için bellek ataması yapılmış mı?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43</a:t>
            </a:fld>
            <a:endParaRPr lang="tr-TR" dirty="0"/>
          </a:p>
        </p:txBody>
      </p:sp>
    </p:spTree>
    <p:extLst>
      <p:ext uri="{BB962C8B-B14F-4D97-AF65-F5344CB8AC3E}">
        <p14:creationId xmlns:p14="http://schemas.microsoft.com/office/powerpoint/2010/main" val="1907223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Sunuş</a:t>
            </a:r>
          </a:p>
        </p:txBody>
      </p:sp>
      <p:sp>
        <p:nvSpPr>
          <p:cNvPr id="3" name="İçerik Yer Tutucusu 2"/>
          <p:cNvSpPr>
            <a:spLocks noGrp="1"/>
          </p:cNvSpPr>
          <p:nvPr>
            <p:ph idx="1"/>
          </p:nvPr>
        </p:nvSpPr>
        <p:spPr/>
        <p:txBody>
          <a:bodyPr>
            <a:noAutofit/>
          </a:bodyPr>
          <a:lstStyle/>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Her satır, en fazla bir deyim içeriyor mu?</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Bir deyimin birden fazla satıra taşması durumunda, bölünme </a:t>
            </a:r>
            <a:r>
              <a:rPr lang="tr-TR" sz="1800" dirty="0" err="1">
                <a:solidFill>
                  <a:schemeClr val="tx1">
                    <a:lumMod val="65000"/>
                    <a:lumOff val="35000"/>
                  </a:schemeClr>
                </a:solidFill>
                <a:latin typeface="Arial"/>
              </a:rPr>
              <a:t>anlaşılabilirliği</a:t>
            </a:r>
            <a:r>
              <a:rPr lang="tr-TR" sz="1800" dirty="0">
                <a:solidFill>
                  <a:schemeClr val="tx1">
                    <a:lumMod val="65000"/>
                    <a:lumOff val="35000"/>
                  </a:schemeClr>
                </a:solidFill>
                <a:latin typeface="Arial"/>
              </a:rPr>
              <a:t> kolaylaştıracak biçimde anlamlı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Koşullu deyimlerde kullanılan mantıksal işlemler yalın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4Bütün deyimlerde, karmaşıklığı azaltacak şekilde parantezler kullanılmış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5. Bütün deyimler, belirlenen program stiline uygun olarak yazılmış mı?</a:t>
            </a:r>
          </a:p>
          <a:p>
            <a:pPr marL="342900" indent="-342900" fontAlgn="base">
              <a:lnSpc>
                <a:spcPct val="130000"/>
              </a:lnSpc>
              <a:spcBef>
                <a:spcPct val="60000"/>
              </a:spcBef>
              <a:spcAft>
                <a:spcPct val="0"/>
              </a:spcAft>
              <a:buClr>
                <a:srgbClr val="00B0F0"/>
              </a:buClr>
              <a:buSzPct val="80000"/>
              <a:buFont typeface="+mj-lt"/>
              <a:buAutoNum type="arabicPeriod"/>
            </a:pPr>
            <a:r>
              <a:rPr lang="tr-TR" sz="1800" dirty="0">
                <a:solidFill>
                  <a:schemeClr val="tx1">
                    <a:lumMod val="65000"/>
                    <a:lumOff val="35000"/>
                  </a:schemeClr>
                </a:solidFill>
                <a:latin typeface="Arial"/>
              </a:rPr>
              <a:t>6. Öbek yapısı içerisinde akıllı "programlama hileleri" kullanılmış mı?</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44</a:t>
            </a:fld>
            <a:endParaRPr lang="tr-TR" dirty="0"/>
          </a:p>
        </p:txBody>
      </p:sp>
    </p:spTree>
    <p:extLst>
      <p:ext uri="{BB962C8B-B14F-4D97-AF65-F5344CB8AC3E}">
        <p14:creationId xmlns:p14="http://schemas.microsoft.com/office/powerpoint/2010/main" val="147619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a:xfrm>
            <a:off x="822960" y="1737361"/>
            <a:ext cx="7886700" cy="3485781"/>
          </a:xfrm>
        </p:spPr>
        <p:txBody>
          <a:bodyPr>
            <a:noAutofit/>
          </a:bodyPr>
          <a:lstStyle/>
          <a:p>
            <a:pPr marL="257175" indent="-257175">
              <a:lnSpc>
                <a:spcPct val="100000"/>
              </a:lnSpc>
              <a:buFont typeface="+mj-lt"/>
              <a:buAutoNum type="arabicPeriod"/>
            </a:pPr>
            <a:r>
              <a:rPr lang="tr-TR" sz="1200" dirty="0"/>
              <a:t>Kendi yazılım geliştirme ortamınızı açıklayınız. </a:t>
            </a:r>
          </a:p>
          <a:p>
            <a:pPr marL="257175" indent="-257175">
              <a:lnSpc>
                <a:spcPct val="100000"/>
              </a:lnSpc>
              <a:buFont typeface="+mj-lt"/>
              <a:buAutoNum type="arabicPeriod"/>
            </a:pPr>
            <a:r>
              <a:rPr lang="tr-TR" sz="1200" dirty="0"/>
              <a:t>Veri tabanı ile veri tabanı yönetim sistemi arasındaki farkı belirtiniz. </a:t>
            </a:r>
          </a:p>
          <a:p>
            <a:pPr marL="257175" indent="-257175">
              <a:lnSpc>
                <a:spcPct val="100000"/>
              </a:lnSpc>
              <a:buFont typeface="+mj-lt"/>
              <a:buAutoNum type="arabicPeriod"/>
            </a:pPr>
            <a:r>
              <a:rPr lang="tr-TR" sz="1200" dirty="0"/>
              <a:t>Veri tabanı Yönetim Sistemi kullanarak, uygulama geliştirme zamanının hasıl kısalacağını açıklayınız. </a:t>
            </a:r>
          </a:p>
          <a:p>
            <a:pPr marL="257175" indent="-257175">
              <a:lnSpc>
                <a:spcPct val="100000"/>
              </a:lnSpc>
              <a:buFont typeface="+mj-lt"/>
              <a:buAutoNum type="arabicPeriod"/>
            </a:pPr>
            <a:r>
              <a:rPr lang="tr-TR" sz="1200" dirty="0"/>
              <a:t>Veri tabanı Yönetim Sistemi kullanımının yararlarını ve aksak yönlerini belirtiniz? </a:t>
            </a:r>
          </a:p>
          <a:p>
            <a:pPr marL="257175" indent="-257175">
              <a:lnSpc>
                <a:spcPct val="100000"/>
              </a:lnSpc>
              <a:buFont typeface="+mj-lt"/>
              <a:buAutoNum type="arabicPeriod"/>
            </a:pPr>
            <a:r>
              <a:rPr lang="tr-TR" sz="1200" dirty="0"/>
              <a:t>Kullandığınız bir veri tabanı yönetim sistemini inceleyiniz. VTD, STD, GİD, GTD dillerinin özelliklerini araştırınız.</a:t>
            </a:r>
          </a:p>
          <a:p>
            <a:pPr marL="257175" indent="-257175">
              <a:lnSpc>
                <a:spcPct val="100000"/>
              </a:lnSpc>
              <a:buFont typeface="+mj-lt"/>
              <a:buAutoNum type="arabicPeriod"/>
            </a:pPr>
            <a:r>
              <a:rPr lang="tr-TR" sz="1200" dirty="0"/>
              <a:t>Kendi kullanımınız için kodlama stili geliştiriniz.</a:t>
            </a:r>
          </a:p>
          <a:p>
            <a:pPr marL="257175" indent="-257175">
              <a:lnSpc>
                <a:spcPct val="100000"/>
              </a:lnSpc>
              <a:buFont typeface="+mj-lt"/>
              <a:buAutoNum type="arabicPeriod"/>
            </a:pPr>
            <a:r>
              <a:rPr lang="tr-TR" sz="1200" dirty="0"/>
              <a:t>Kodlama stilleri ile programlama dilleri arasındaki ilişkiyi belirtiniz.</a:t>
            </a:r>
          </a:p>
          <a:p>
            <a:pPr marL="257175" indent="-257175">
              <a:lnSpc>
                <a:spcPct val="100000"/>
              </a:lnSpc>
              <a:buFont typeface="+mj-lt"/>
              <a:buAutoNum type="arabicPeriod"/>
            </a:pPr>
            <a:r>
              <a:rPr lang="tr-TR" sz="1200" dirty="0"/>
              <a:t>Bildiğiniz bir programlama dilinin, </a:t>
            </a:r>
            <a:r>
              <a:rPr lang="tr-TR" sz="1200" dirty="0">
                <a:solidFill>
                  <a:schemeClr val="tx1">
                    <a:lumMod val="65000"/>
                    <a:lumOff val="35000"/>
                  </a:schemeClr>
                </a:solidFill>
              </a:rPr>
              <a:t>yapısal</a:t>
            </a:r>
            <a:r>
              <a:rPr lang="tr-TR" sz="1200" dirty="0"/>
              <a:t> programlama yapılarından hangilerini doğrudan desteklediğini, hangilerini desteklemediğini araştırınız. Desteklenmeyen yapıların, bu programlama dilinde nasıl gerçekleştirilebileceğini belirtiniz. </a:t>
            </a:r>
          </a:p>
          <a:p>
            <a:pPr marL="257175" indent="-257175">
              <a:lnSpc>
                <a:spcPct val="100000"/>
              </a:lnSpc>
              <a:buFont typeface="+mj-lt"/>
              <a:buAutoNum type="arabicPeriod"/>
            </a:pPr>
            <a:r>
              <a:rPr lang="tr-TR" sz="1200" dirty="0"/>
              <a:t>Verilen bir N doğal sayısının asal olup olmadığını belirleyen bir programı dört değişik biçimde yazınız. Programlar arasındaki zaman farklılıklarını ölçünüz.</a:t>
            </a:r>
          </a:p>
          <a:p>
            <a:pPr marL="257175" indent="-257175">
              <a:lnSpc>
                <a:spcPct val="100000"/>
              </a:lnSpc>
              <a:buFont typeface="+mj-lt"/>
              <a:buAutoNum type="arabicPeriod"/>
            </a:pPr>
            <a:r>
              <a:rPr lang="tr-TR" sz="1200" dirty="0"/>
              <a:t>Program geliştirirken kullandığınız olağan dışı durum çözümleme yöntemlerini açıklayınız?</a:t>
            </a:r>
          </a:p>
          <a:p>
            <a:pPr marL="257175" indent="-257175">
              <a:lnSpc>
                <a:spcPct val="100000"/>
              </a:lnSpc>
              <a:buFont typeface="+mj-lt"/>
              <a:buAutoNum type="arabicPeriod"/>
            </a:pPr>
            <a:r>
              <a:rPr lang="tr-TR" sz="1200" dirty="0"/>
              <a:t>Geliştirdiğiniz bir program için, bölüm içerisinde verilen gözden geçirme sorularını yanıtlayınız. Programınızın niteliği hakkında ne söyleyebilirsiniz?</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20616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noAutofit/>
          </a:bodyPr>
          <a:lstStyle/>
          <a:p>
            <a:pPr algn="l">
              <a:lnSpc>
                <a:spcPct val="120000"/>
              </a:lnSpc>
              <a:buFont typeface="Wingdings" panose="05000000000000000000" pitchFamily="2" charset="2"/>
              <a:buChar char="Ø"/>
            </a:pPr>
            <a:r>
              <a:rPr lang="tr-TR" sz="1400" dirty="0" smtClean="0"/>
              <a:t>“</a:t>
            </a:r>
            <a:r>
              <a:rPr lang="tr-TR" sz="1400" dirty="0"/>
              <a:t>Software </a:t>
            </a:r>
            <a:r>
              <a:rPr lang="tr-TR" sz="1400" dirty="0" err="1"/>
              <a:t>Engineering</a:t>
            </a:r>
            <a:r>
              <a:rPr lang="tr-TR" sz="1400" dirty="0"/>
              <a:t> A </a:t>
            </a:r>
            <a:r>
              <a:rPr lang="tr-TR" sz="1400" dirty="0" err="1"/>
              <a:t>Practitioner’s</a:t>
            </a:r>
            <a:r>
              <a:rPr lang="tr-TR" sz="1400" dirty="0"/>
              <a:t> </a:t>
            </a:r>
            <a:r>
              <a:rPr lang="tr-TR" sz="1400" dirty="0" err="1"/>
              <a:t>Approach</a:t>
            </a:r>
            <a:r>
              <a:rPr lang="tr-TR" sz="1400" dirty="0"/>
              <a:t>” (7th. Ed.), </a:t>
            </a:r>
            <a:r>
              <a:rPr lang="tr-TR" sz="1400" dirty="0" err="1"/>
              <a:t>Roger</a:t>
            </a:r>
            <a:r>
              <a:rPr lang="tr-TR" sz="1400" dirty="0"/>
              <a:t> S. </a:t>
            </a:r>
            <a:r>
              <a:rPr lang="tr-TR" sz="1400" dirty="0" err="1"/>
              <a:t>Pressman</a:t>
            </a:r>
            <a:r>
              <a:rPr lang="tr-TR" sz="1400" dirty="0"/>
              <a:t>, 2013.</a:t>
            </a:r>
          </a:p>
          <a:p>
            <a:pPr algn="l">
              <a:lnSpc>
                <a:spcPct val="120000"/>
              </a:lnSpc>
              <a:buFont typeface="Wingdings" panose="05000000000000000000" pitchFamily="2" charset="2"/>
              <a:buChar char="Ø"/>
            </a:pPr>
            <a:r>
              <a:rPr lang="tr-TR" sz="1400" dirty="0"/>
              <a:t>“Software </a:t>
            </a:r>
            <a:r>
              <a:rPr lang="tr-TR" sz="1400" dirty="0" err="1"/>
              <a:t>Engineering</a:t>
            </a:r>
            <a:r>
              <a:rPr lang="tr-TR" sz="1400" dirty="0"/>
              <a:t>” (8th. Ed.), </a:t>
            </a:r>
            <a:r>
              <a:rPr lang="tr-TR" sz="1400" dirty="0" err="1"/>
              <a:t>Ian</a:t>
            </a:r>
            <a:r>
              <a:rPr lang="tr-TR" sz="1400" dirty="0"/>
              <a:t> </a:t>
            </a:r>
            <a:r>
              <a:rPr lang="tr-TR" sz="1400" dirty="0" err="1"/>
              <a:t>Sommerville</a:t>
            </a:r>
            <a:r>
              <a:rPr lang="tr-TR" sz="1400" dirty="0"/>
              <a:t>, 2007.</a:t>
            </a:r>
          </a:p>
          <a:p>
            <a:pPr algn="l">
              <a:lnSpc>
                <a:spcPct val="120000"/>
              </a:lnSpc>
              <a:buFont typeface="Wingdings" panose="05000000000000000000" pitchFamily="2" charset="2"/>
              <a:buChar char="Ø"/>
            </a:pPr>
            <a:r>
              <a:rPr lang="tr-TR" sz="1400" dirty="0"/>
              <a:t>“Guide </a:t>
            </a:r>
            <a:r>
              <a:rPr lang="tr-TR" sz="1400" dirty="0" err="1"/>
              <a:t>to</a:t>
            </a:r>
            <a:r>
              <a:rPr lang="tr-TR" sz="1400" dirty="0"/>
              <a:t> </a:t>
            </a:r>
            <a:r>
              <a:rPr lang="tr-TR" sz="1400" dirty="0" err="1"/>
              <a:t>the</a:t>
            </a:r>
            <a:r>
              <a:rPr lang="tr-TR" sz="1400" dirty="0"/>
              <a:t> Software </a:t>
            </a:r>
            <a:r>
              <a:rPr lang="tr-TR" sz="1400" dirty="0" err="1"/>
              <a:t>Engineering</a:t>
            </a:r>
            <a:r>
              <a:rPr lang="tr-TR" sz="1400" dirty="0"/>
              <a:t> Body of Knowledge”, 2004.</a:t>
            </a:r>
          </a:p>
          <a:p>
            <a:pPr algn="l">
              <a:lnSpc>
                <a:spcPct val="120000"/>
              </a:lnSpc>
              <a:buFont typeface="Wingdings" panose="05000000000000000000" pitchFamily="2" charset="2"/>
              <a:buChar char="Ø"/>
            </a:pPr>
            <a:r>
              <a:rPr lang="tr-TR" sz="1400" dirty="0"/>
              <a:t>” Yazılım Mühendisliğine Giriş”, TBİL-211, Dr. Ali Arifoğlu.</a:t>
            </a:r>
          </a:p>
          <a:p>
            <a:pPr algn="l">
              <a:lnSpc>
                <a:spcPct val="120000"/>
              </a:lnSpc>
              <a:buFont typeface="Wingdings" panose="05000000000000000000" pitchFamily="2" charset="2"/>
              <a:buChar char="Ø"/>
            </a:pPr>
            <a:r>
              <a:rPr lang="tr-TR" sz="1400" dirty="0"/>
              <a:t>”Yazılım Mühendisliği” (2. Basım), Dr. M. Erhan </a:t>
            </a:r>
            <a:r>
              <a:rPr lang="tr-TR" sz="1400" dirty="0" err="1"/>
              <a:t>Sarıdoğan</a:t>
            </a:r>
            <a:r>
              <a:rPr lang="tr-TR" sz="1400" dirty="0"/>
              <a:t>, 2008, İstanbul: Papatya Yayıncılık.</a:t>
            </a:r>
          </a:p>
          <a:p>
            <a:pPr algn="l">
              <a:lnSpc>
                <a:spcPct val="120000"/>
              </a:lnSpc>
              <a:buFont typeface="Wingdings" panose="05000000000000000000" pitchFamily="2" charset="2"/>
              <a:buChar char="Ø"/>
            </a:pPr>
            <a:r>
              <a:rPr lang="tr-TR" sz="1400" dirty="0" err="1"/>
              <a:t>Kalıpsiz</a:t>
            </a:r>
            <a:r>
              <a:rPr lang="tr-TR" sz="1400" dirty="0"/>
              <a:t>, O., Buharalı, A., Biricik, G. (2005). Bilgisayar Bilimlerinde Sistem Analizi ve Tasarımı Nesneye Yönelik Modelleme. İstanbul: Papatya Yayıncılık.</a:t>
            </a:r>
          </a:p>
          <a:p>
            <a:pPr algn="l">
              <a:lnSpc>
                <a:spcPct val="120000"/>
              </a:lnSpc>
              <a:buFont typeface="Wingdings" panose="05000000000000000000" pitchFamily="2" charset="2"/>
              <a:buChar char="Ø"/>
            </a:pPr>
            <a:r>
              <a:rPr lang="tr-TR" sz="1400" dirty="0" err="1"/>
              <a:t>Buzluca</a:t>
            </a:r>
            <a:r>
              <a:rPr lang="tr-TR" sz="1400" dirty="0"/>
              <a:t>, F. (2010) Yazılım Modelleme ve Tasarımı ders notları (http://www.buzluca.info/dersler.html)</a:t>
            </a:r>
          </a:p>
          <a:p>
            <a:pPr algn="l">
              <a:lnSpc>
                <a:spcPct val="120000"/>
              </a:lnSpc>
              <a:buFont typeface="Wingdings" panose="05000000000000000000" pitchFamily="2" charset="2"/>
              <a:buChar char="Ø"/>
            </a:pPr>
            <a:r>
              <a:rPr lang="tr-TR" sz="1400" dirty="0"/>
              <a:t>Hacettepe Üniversitesi BBS-651, A. Tarhan, 2010.</a:t>
            </a:r>
          </a:p>
          <a:p>
            <a:pPr algn="l">
              <a:lnSpc>
                <a:spcPct val="120000"/>
              </a:lnSpc>
              <a:buFont typeface="Wingdings" panose="05000000000000000000" pitchFamily="2" charset="2"/>
              <a:buChar char="Ø"/>
            </a:pPr>
            <a:r>
              <a:rPr lang="tr-TR" sz="1400" dirty="0"/>
              <a:t>Yazılım Proje Yönetimi, Yrd. Doç. Dr. Hacer </a:t>
            </a:r>
            <a:r>
              <a:rPr lang="tr-TR" sz="1400" dirty="0" smtClean="0"/>
              <a:t>KARACAN</a:t>
            </a:r>
            <a:br>
              <a:rPr lang="tr-TR" sz="1400" dirty="0" smtClean="0"/>
            </a:br>
            <a:endParaRPr lang="tr-TR" sz="14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693451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a:xfrm>
            <a:off x="7529780" y="6492875"/>
            <a:ext cx="984019" cy="365125"/>
          </a:xfrm>
        </p:spPr>
        <p:txBody>
          <a:bodyPr/>
          <a:lstStyle/>
          <a:p>
            <a:r>
              <a:rPr lang="tr-TR" sz="1200" dirty="0" smtClean="0"/>
              <a:t>47</a:t>
            </a:r>
            <a:endParaRPr lang="tr-TR" dirty="0"/>
          </a:p>
        </p:txBody>
      </p:sp>
      <p:sp>
        <p:nvSpPr>
          <p:cNvPr id="6" name="Unvan 1"/>
          <p:cNvSpPr>
            <a:spLocks noGrp="1"/>
          </p:cNvSpPr>
          <p:nvPr/>
        </p:nvSpPr>
        <p:spPr>
          <a:xfrm>
            <a:off x="800100" y="257662"/>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smtClean="0"/>
              <a:t>Ödev</a:t>
            </a:r>
            <a:endParaRPr lang="tr-TR" dirty="0"/>
          </a:p>
        </p:txBody>
      </p:sp>
      <p:sp>
        <p:nvSpPr>
          <p:cNvPr id="7" name="İçerik Yer Tutucusu 2"/>
          <p:cNvSpPr>
            <a:spLocks noGrp="1"/>
          </p:cNvSpPr>
          <p:nvPr/>
        </p:nvSpPr>
        <p:spPr>
          <a:xfrm>
            <a:off x="1083435" y="2072990"/>
            <a:ext cx="7543801" cy="10648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Font typeface="+mj-lt"/>
              <a:buAutoNum type="arabicPeriod"/>
            </a:pPr>
            <a:endParaRPr lang="tr-TR" dirty="0"/>
          </a:p>
        </p:txBody>
      </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3020" y="950531"/>
            <a:ext cx="1908770" cy="1849683"/>
          </a:xfrm>
          <a:prstGeom prst="rect">
            <a:avLst/>
          </a:prstGeom>
        </p:spPr>
      </p:pic>
      <p:sp>
        <p:nvSpPr>
          <p:cNvPr id="2" name="Dikdörtgen 1"/>
          <p:cNvSpPr/>
          <p:nvPr/>
        </p:nvSpPr>
        <p:spPr>
          <a:xfrm>
            <a:off x="1301980" y="2072990"/>
            <a:ext cx="6227800" cy="369332"/>
          </a:xfrm>
          <a:prstGeom prst="rect">
            <a:avLst/>
          </a:prstGeom>
        </p:spPr>
        <p:txBody>
          <a:bodyPr wrap="square">
            <a:spAutoFit/>
          </a:bodyPr>
          <a:lstStyle/>
          <a:p>
            <a:r>
              <a:rPr lang="tr-TR" dirty="0" smtClean="0"/>
              <a:t>?</a:t>
            </a:r>
            <a:endParaRPr lang="tr-TR" dirty="0"/>
          </a:p>
        </p:txBody>
      </p:sp>
      <p:sp>
        <p:nvSpPr>
          <p:cNvPr id="11" name="Altbilgi Yer Tutucusu 3"/>
          <p:cNvSpPr>
            <a:spLocks noGrp="1"/>
          </p:cNvSpPr>
          <p:nvPr>
            <p:ph type="ftr" sz="quarter" idx="11"/>
          </p:nvPr>
        </p:nvSpPr>
        <p:spPr>
          <a:xfrm>
            <a:off x="2764639" y="6459786"/>
            <a:ext cx="3617103" cy="365125"/>
          </a:xfrm>
        </p:spPr>
        <p:txBody>
          <a:bodyPr/>
          <a:lstStyle/>
          <a:p>
            <a:r>
              <a:rPr lang="tr-TR" dirty="0" smtClean="0"/>
              <a:t>YMT312 Yazılım Tasarım ve Mimarisi</a:t>
            </a:r>
            <a:endParaRPr lang="tr-TR" dirty="0"/>
          </a:p>
        </p:txBody>
      </p:sp>
      <p:sp>
        <p:nvSpPr>
          <p:cNvPr id="12" name="Veri Yer Tutucusu 5"/>
          <p:cNvSpPr>
            <a:spLocks noGrp="1"/>
          </p:cNvSpPr>
          <p:nvPr>
            <p:ph type="dt" sz="half" idx="10"/>
          </p:nvPr>
        </p:nvSpPr>
        <p:spPr>
          <a:xfrm>
            <a:off x="822961" y="6459786"/>
            <a:ext cx="1854203" cy="365125"/>
          </a:xfrm>
        </p:spPr>
        <p:txBody>
          <a:bodyPr/>
          <a:lstStyle/>
          <a:p>
            <a:r>
              <a:rPr lang="tr-TR" smtClean="0"/>
              <a:t>Doç. Dr. Resul DAŞ</a:t>
            </a:r>
            <a:endParaRPr lang="tr-TR"/>
          </a:p>
        </p:txBody>
      </p:sp>
    </p:spTree>
    <p:extLst>
      <p:ext uri="{BB962C8B-B14F-4D97-AF65-F5344CB8AC3E}">
        <p14:creationId xmlns:p14="http://schemas.microsoft.com/office/powerpoint/2010/main" val="3876576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48</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665233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Gerçekleştirim Çalışması</a:t>
            </a:r>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
        <p:nvSpPr>
          <p:cNvPr id="7" name="Dikdörtgen 6"/>
          <p:cNvSpPr/>
          <p:nvPr/>
        </p:nvSpPr>
        <p:spPr>
          <a:xfrm>
            <a:off x="2429552" y="2094344"/>
            <a:ext cx="2151993" cy="484790"/>
          </a:xfrm>
          <a:prstGeom prst="rect">
            <a:avLst/>
          </a:prstGeom>
          <a:ln>
            <a:solidFill>
              <a:schemeClr val="accent3">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500" b="1" dirty="0">
                <a:latin typeface="Arial" panose="020B0604020202020204" pitchFamily="34" charset="0"/>
                <a:cs typeface="Arial" panose="020B0604020202020204" pitchFamily="34" charset="0"/>
              </a:rPr>
              <a:t>Fiziksel Model</a:t>
            </a:r>
          </a:p>
        </p:txBody>
      </p:sp>
      <p:sp>
        <p:nvSpPr>
          <p:cNvPr id="8" name="Dikdörtgen 7"/>
          <p:cNvSpPr/>
          <p:nvPr/>
        </p:nvSpPr>
        <p:spPr>
          <a:xfrm>
            <a:off x="4252440" y="3180836"/>
            <a:ext cx="2151993" cy="484790"/>
          </a:xfrm>
          <a:prstGeom prst="rect">
            <a:avLst/>
          </a:prstGeom>
          <a:ln>
            <a:solidFill>
              <a:schemeClr val="accent3">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350" b="1" dirty="0">
                <a:latin typeface="Arial" panose="020B0604020202020204" pitchFamily="34" charset="0"/>
                <a:cs typeface="Arial" panose="020B0604020202020204" pitchFamily="34" charset="0"/>
              </a:rPr>
              <a:t>Gerçekleştirim</a:t>
            </a:r>
          </a:p>
        </p:txBody>
      </p:sp>
      <p:sp>
        <p:nvSpPr>
          <p:cNvPr id="9" name="Akış Çizelgesi: Doğrudan Erişimli Depolama 8"/>
          <p:cNvSpPr/>
          <p:nvPr/>
        </p:nvSpPr>
        <p:spPr>
          <a:xfrm rot="16200000">
            <a:off x="2994380" y="3945420"/>
            <a:ext cx="738244" cy="1867895"/>
          </a:xfrm>
          <a:prstGeom prst="flowChartMagneticDrum">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sz="1350" dirty="0"/>
          </a:p>
        </p:txBody>
      </p:sp>
      <p:sp>
        <p:nvSpPr>
          <p:cNvPr id="10" name="Akış Çizelgesi: Doğrudan Erişimli Depolama 9"/>
          <p:cNvSpPr/>
          <p:nvPr/>
        </p:nvSpPr>
        <p:spPr>
          <a:xfrm rot="16200000">
            <a:off x="6277489" y="4204624"/>
            <a:ext cx="1098330" cy="1709573"/>
          </a:xfrm>
          <a:prstGeom prst="flowChartMagneticDrum">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tr-TR" sz="1350"/>
          </a:p>
        </p:txBody>
      </p:sp>
      <p:sp>
        <p:nvSpPr>
          <p:cNvPr id="11" name="Aşağı Ok 10"/>
          <p:cNvSpPr/>
          <p:nvPr/>
        </p:nvSpPr>
        <p:spPr>
          <a:xfrm>
            <a:off x="4252441" y="2579004"/>
            <a:ext cx="210864" cy="59368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3" name="Aşağı Ok 12"/>
          <p:cNvSpPr/>
          <p:nvPr/>
        </p:nvSpPr>
        <p:spPr>
          <a:xfrm rot="1389368">
            <a:off x="4184682" y="3644834"/>
            <a:ext cx="273390" cy="96994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4" name="Metin kutusu 13"/>
          <p:cNvSpPr txBox="1"/>
          <p:nvPr/>
        </p:nvSpPr>
        <p:spPr>
          <a:xfrm>
            <a:off x="2796915" y="4832061"/>
            <a:ext cx="1195264" cy="323165"/>
          </a:xfrm>
          <a:prstGeom prst="rect">
            <a:avLst/>
          </a:prstGeom>
          <a:noFill/>
        </p:spPr>
        <p:txBody>
          <a:bodyPr wrap="none" rtlCol="0">
            <a:spAutoFit/>
          </a:bodyPr>
          <a:lstStyle/>
          <a:p>
            <a:r>
              <a:rPr lang="tr-TR" sz="1500" b="1" dirty="0">
                <a:latin typeface="Arial" panose="020B0604020202020204" pitchFamily="34" charset="0"/>
                <a:cs typeface="Arial" panose="020B0604020202020204" pitchFamily="34" charset="0"/>
              </a:rPr>
              <a:t>Veri Tabanı</a:t>
            </a:r>
          </a:p>
        </p:txBody>
      </p:sp>
      <p:sp>
        <p:nvSpPr>
          <p:cNvPr id="15" name="Metin kutusu 14"/>
          <p:cNvSpPr txBox="1"/>
          <p:nvPr/>
        </p:nvSpPr>
        <p:spPr>
          <a:xfrm>
            <a:off x="6109118" y="4991606"/>
            <a:ext cx="1435073" cy="507831"/>
          </a:xfrm>
          <a:prstGeom prst="rect">
            <a:avLst/>
          </a:prstGeom>
          <a:noFill/>
        </p:spPr>
        <p:txBody>
          <a:bodyPr wrap="none" rtlCol="0">
            <a:spAutoFit/>
          </a:bodyPr>
          <a:lstStyle/>
          <a:p>
            <a:pPr algn="ctr"/>
            <a:r>
              <a:rPr lang="tr-TR" sz="1350" b="1" dirty="0">
                <a:latin typeface="Arial" panose="020B0604020202020204" pitchFamily="34" charset="0"/>
                <a:cs typeface="Arial" panose="020B0604020202020204" pitchFamily="34" charset="0"/>
              </a:rPr>
              <a:t>Yazılım Kaynak</a:t>
            </a:r>
            <a:br>
              <a:rPr lang="tr-TR" sz="1350" b="1" dirty="0">
                <a:latin typeface="Arial" panose="020B0604020202020204" pitchFamily="34" charset="0"/>
                <a:cs typeface="Arial" panose="020B0604020202020204" pitchFamily="34" charset="0"/>
              </a:rPr>
            </a:br>
            <a:r>
              <a:rPr lang="tr-TR" sz="1350" b="1" dirty="0">
                <a:latin typeface="Arial" panose="020B0604020202020204" pitchFamily="34" charset="0"/>
                <a:cs typeface="Arial" panose="020B0604020202020204" pitchFamily="34" charset="0"/>
              </a:rPr>
              <a:t>Kodları</a:t>
            </a:r>
          </a:p>
        </p:txBody>
      </p:sp>
      <p:sp>
        <p:nvSpPr>
          <p:cNvPr id="16" name="Aşağı Ok 15"/>
          <p:cNvSpPr/>
          <p:nvPr/>
        </p:nvSpPr>
        <p:spPr>
          <a:xfrm rot="20063377">
            <a:off x="6087949" y="3655238"/>
            <a:ext cx="271351" cy="95950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Tree>
    <p:extLst>
      <p:ext uri="{BB962C8B-B14F-4D97-AF65-F5344CB8AC3E}">
        <p14:creationId xmlns:p14="http://schemas.microsoft.com/office/powerpoint/2010/main" val="3108839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Geliştirme Ortamları</a:t>
            </a:r>
            <a:endParaRPr lang="tr-TR" dirty="0"/>
          </a:p>
        </p:txBody>
      </p:sp>
      <p:sp>
        <p:nvSpPr>
          <p:cNvPr id="3" name="İçerik Yer Tutucusu 2"/>
          <p:cNvSpPr>
            <a:spLocks noGrp="1"/>
          </p:cNvSpPr>
          <p:nvPr>
            <p:ph idx="1"/>
          </p:nvPr>
        </p:nvSpPr>
        <p:spPr/>
        <p:txBody>
          <a:bodyPr>
            <a:noAutofit/>
          </a:bodyPr>
          <a:lstStyle/>
          <a:p>
            <a:pPr marL="257175" indent="-257175" fontAlgn="base">
              <a:lnSpc>
                <a:spcPct val="100000"/>
              </a:lnSpc>
              <a:spcBef>
                <a:spcPct val="60000"/>
              </a:spcBef>
              <a:spcAft>
                <a:spcPct val="0"/>
              </a:spcAft>
              <a:buClr>
                <a:srgbClr val="996666"/>
              </a:buClr>
              <a:buSzPct val="80000"/>
              <a:buFont typeface="Wingdings" panose="05000000000000000000" pitchFamily="2" charset="2"/>
              <a:buChar char="l"/>
            </a:pPr>
            <a:r>
              <a:rPr lang="tr-TR" sz="1800" dirty="0">
                <a:solidFill>
                  <a:schemeClr val="tx1">
                    <a:lumMod val="65000"/>
                    <a:lumOff val="35000"/>
                  </a:schemeClr>
                </a:solidFill>
                <a:latin typeface="Arial"/>
              </a:rPr>
              <a:t>Yazılım geliştirme ortamı, tasarım sonunda üretilen fiziksel modelin, bilgisayar ortamında çalıştırılabilmesi için gerekli olan:</a:t>
            </a:r>
          </a:p>
          <a:p>
            <a:pPr marL="257175" indent="-257175" fontAlgn="base">
              <a:lnSpc>
                <a:spcPct val="100000"/>
              </a:lnSpc>
              <a:spcBef>
                <a:spcPct val="60000"/>
              </a:spcBef>
              <a:spcAft>
                <a:spcPct val="0"/>
              </a:spcAft>
              <a:buClr>
                <a:srgbClr val="996666"/>
              </a:buClr>
              <a:buSzPct val="80000"/>
              <a:buFont typeface="Wingdings" panose="05000000000000000000" pitchFamily="2" charset="2"/>
              <a:buChar char="l"/>
            </a:pP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996666"/>
              </a:buClr>
              <a:buSzPct val="80000"/>
              <a:buFont typeface="Wingdings" panose="05000000000000000000" pitchFamily="2" charset="2"/>
              <a:buChar char="l"/>
            </a:pPr>
            <a:endParaRPr lang="tr-TR" sz="1800" dirty="0">
              <a:solidFill>
                <a:schemeClr val="tx1">
                  <a:lumMod val="65000"/>
                  <a:lumOff val="35000"/>
                </a:schemeClr>
              </a:solidFill>
              <a:latin typeface="Arial"/>
            </a:endParaRPr>
          </a:p>
          <a:p>
            <a:pPr marL="257175" indent="-257175" fontAlgn="base">
              <a:lnSpc>
                <a:spcPct val="100000"/>
              </a:lnSpc>
              <a:spcBef>
                <a:spcPct val="60000"/>
              </a:spcBef>
              <a:spcAft>
                <a:spcPct val="0"/>
              </a:spcAft>
              <a:buClr>
                <a:srgbClr val="996666"/>
              </a:buClr>
              <a:buSzPct val="80000"/>
              <a:buFont typeface="Wingdings" panose="05000000000000000000" pitchFamily="2" charset="2"/>
              <a:buChar char="l"/>
            </a:pPr>
            <a:endParaRPr lang="tr-TR" sz="1800" dirty="0">
              <a:solidFill>
                <a:schemeClr val="tx1">
                  <a:lumMod val="65000"/>
                  <a:lumOff val="35000"/>
                </a:schemeClr>
              </a:solidFill>
              <a:latin typeface="Arial"/>
            </a:endParaRPr>
          </a:p>
          <a:p>
            <a:pPr marL="0" indent="0" fontAlgn="base">
              <a:lnSpc>
                <a:spcPct val="100000"/>
              </a:lnSpc>
              <a:spcBef>
                <a:spcPct val="60000"/>
              </a:spcBef>
              <a:spcAft>
                <a:spcPct val="0"/>
              </a:spcAft>
              <a:buClr>
                <a:srgbClr val="996666"/>
              </a:buClr>
              <a:buSzPct val="80000"/>
              <a:buNone/>
            </a:pPr>
            <a:endParaRPr lang="tr-TR" sz="1800" dirty="0">
              <a:solidFill>
                <a:schemeClr val="tx1">
                  <a:lumMod val="65000"/>
                  <a:lumOff val="35000"/>
                </a:schemeClr>
              </a:solidFill>
              <a:latin typeface="Arial"/>
            </a:endParaRPr>
          </a:p>
          <a:p>
            <a:pPr marL="0" indent="0" fontAlgn="base">
              <a:lnSpc>
                <a:spcPct val="100000"/>
              </a:lnSpc>
              <a:spcBef>
                <a:spcPct val="60000"/>
              </a:spcBef>
              <a:spcAft>
                <a:spcPct val="0"/>
              </a:spcAft>
              <a:buClr>
                <a:srgbClr val="996666"/>
              </a:buClr>
              <a:buSzPct val="80000"/>
              <a:buNone/>
            </a:pPr>
            <a:r>
              <a:rPr lang="tr-TR" sz="1800" dirty="0">
                <a:solidFill>
                  <a:schemeClr val="tx1">
                    <a:lumMod val="65000"/>
                    <a:lumOff val="35000"/>
                  </a:schemeClr>
                </a:solidFill>
                <a:latin typeface="Arial"/>
              </a:rPr>
              <a:t>bileşenlerinden oluşur. </a:t>
            </a:r>
          </a:p>
          <a:p>
            <a:pPr marL="257175" indent="-257175" fontAlgn="base">
              <a:lnSpc>
                <a:spcPct val="100000"/>
              </a:lnSpc>
              <a:spcBef>
                <a:spcPct val="60000"/>
              </a:spcBef>
              <a:spcAft>
                <a:spcPct val="0"/>
              </a:spcAft>
              <a:buClr>
                <a:srgbClr val="996666"/>
              </a:buClr>
              <a:buSzPct val="80000"/>
              <a:buFont typeface="Wingdings" panose="05000000000000000000" pitchFamily="2" charset="2"/>
              <a:buChar char="l"/>
            </a:pPr>
            <a:r>
              <a:rPr lang="tr-TR" sz="1800" dirty="0">
                <a:solidFill>
                  <a:schemeClr val="tx1">
                    <a:lumMod val="65000"/>
                    <a:lumOff val="35000"/>
                  </a:schemeClr>
                </a:solidFill>
                <a:latin typeface="Arial"/>
              </a:rPr>
              <a:t>Günümüzde söz konusu bileşenler oldukça farklılık ve çeşitlilik göstermekte ve teknolojinin değişimine uygun olarak gelişmektedir. Bu bileşenler aşağıda açıklanmaktadır.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a:t>
            </a:fld>
            <a:endParaRPr lang="tr-TR" dirty="0"/>
          </a:p>
        </p:txBody>
      </p:sp>
      <p:sp>
        <p:nvSpPr>
          <p:cNvPr id="7" name="Yuvarlatılmış Dikdörtgen 6"/>
          <p:cNvSpPr/>
          <p:nvPr/>
        </p:nvSpPr>
        <p:spPr>
          <a:xfrm>
            <a:off x="2319060" y="2590735"/>
            <a:ext cx="4079328" cy="271955"/>
          </a:xfrm>
          <a:prstGeom prst="round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solidFill>
                  <a:schemeClr val="accent1">
                    <a:lumMod val="50000"/>
                  </a:schemeClr>
                </a:solidFill>
              </a:rPr>
              <a:t>Programlama Dili</a:t>
            </a:r>
          </a:p>
        </p:txBody>
      </p:sp>
      <p:sp>
        <p:nvSpPr>
          <p:cNvPr id="8" name="Yuvarlatılmış Dikdörtgen 7"/>
          <p:cNvSpPr/>
          <p:nvPr/>
        </p:nvSpPr>
        <p:spPr>
          <a:xfrm>
            <a:off x="2319060" y="3052156"/>
            <a:ext cx="4079328" cy="271955"/>
          </a:xfrm>
          <a:prstGeom prst="round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solidFill>
                  <a:schemeClr val="accent1">
                    <a:lumMod val="50000"/>
                  </a:schemeClr>
                </a:solidFill>
              </a:rPr>
              <a:t>Veri Tabanı Yönetim Sistemi</a:t>
            </a:r>
          </a:p>
        </p:txBody>
      </p:sp>
      <p:sp>
        <p:nvSpPr>
          <p:cNvPr id="9" name="Yuvarlatılmış Dikdörtgen 8"/>
          <p:cNvSpPr/>
          <p:nvPr/>
        </p:nvSpPr>
        <p:spPr>
          <a:xfrm>
            <a:off x="2319060" y="3509891"/>
            <a:ext cx="4079328" cy="271955"/>
          </a:xfrm>
          <a:prstGeom prst="round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solidFill>
                  <a:schemeClr val="accent1">
                    <a:lumMod val="50000"/>
                  </a:schemeClr>
                </a:solidFill>
              </a:rPr>
              <a:t>Hazır Program Kitapçıkları</a:t>
            </a:r>
          </a:p>
        </p:txBody>
      </p:sp>
      <p:sp>
        <p:nvSpPr>
          <p:cNvPr id="10" name="Yuvarlatılmış Dikdörtgen 9"/>
          <p:cNvSpPr/>
          <p:nvPr/>
        </p:nvSpPr>
        <p:spPr>
          <a:xfrm>
            <a:off x="2319060" y="3967626"/>
            <a:ext cx="4079328" cy="271955"/>
          </a:xfrm>
          <a:prstGeom prst="roundRect">
            <a:avLst/>
          </a:prstGeom>
          <a:solidFill>
            <a:srgbClr val="F1A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solidFill>
                  <a:schemeClr val="accent1">
                    <a:lumMod val="50000"/>
                  </a:schemeClr>
                </a:solidFill>
              </a:rPr>
              <a:t>CASE Araçları</a:t>
            </a:r>
          </a:p>
        </p:txBody>
      </p:sp>
    </p:spTree>
    <p:extLst>
      <p:ext uri="{BB962C8B-B14F-4D97-AF65-F5344CB8AC3E}">
        <p14:creationId xmlns:p14="http://schemas.microsoft.com/office/powerpoint/2010/main" val="1609745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Programlama Dilleri</a:t>
            </a:r>
            <a:endParaRPr lang="tr-TR" dirty="0"/>
          </a:p>
        </p:txBody>
      </p:sp>
      <p:sp>
        <p:nvSpPr>
          <p:cNvPr id="3" name="İçerik Yer Tutucusu 2"/>
          <p:cNvSpPr>
            <a:spLocks noGrp="1"/>
          </p:cNvSpPr>
          <p:nvPr>
            <p:ph idx="1"/>
          </p:nvPr>
        </p:nvSpPr>
        <p:spPr/>
        <p:txBody>
          <a:bodyPr/>
          <a:lstStyle/>
          <a:p>
            <a:pPr marL="257175" indent="-257175" fontAlgn="base">
              <a:lnSpc>
                <a:spcPct val="80000"/>
              </a:lnSpc>
              <a:spcBef>
                <a:spcPct val="20000"/>
              </a:spcBef>
              <a:spcAft>
                <a:spcPct val="0"/>
              </a:spcAft>
              <a:buClr>
                <a:srgbClr val="996666"/>
              </a:buClr>
              <a:buSzPct val="80000"/>
              <a:buFont typeface="Wingdings" panose="05000000000000000000" pitchFamily="2" charset="2"/>
              <a:buChar char="l"/>
            </a:pPr>
            <a:r>
              <a:rPr lang="tr-TR" altLang="tr-TR" sz="1800" dirty="0">
                <a:solidFill>
                  <a:schemeClr val="tx1">
                    <a:lumMod val="65000"/>
                    <a:lumOff val="35000"/>
                  </a:schemeClr>
                </a:solidFill>
                <a:latin typeface="Arial"/>
              </a:rPr>
              <a:t>Geliştirilecek Uygulamaya Göre Programlama Dilleri seçilmelidir.</a:t>
            </a:r>
          </a:p>
          <a:p>
            <a:pPr marL="557213" lvl="1" indent="-214313" fontAlgn="base">
              <a:lnSpc>
                <a:spcPct val="80000"/>
              </a:lnSpc>
              <a:spcBef>
                <a:spcPct val="20000"/>
              </a:spcBef>
              <a:spcAft>
                <a:spcPct val="0"/>
              </a:spcAft>
              <a:buClr>
                <a:srgbClr val="99CCFF"/>
              </a:buClr>
              <a:buSzPct val="70000"/>
              <a:buFont typeface="Wingdings" panose="05000000000000000000" pitchFamily="2" charset="2"/>
              <a:buChar char="l"/>
            </a:pPr>
            <a:r>
              <a:rPr lang="tr-TR" altLang="tr-TR" sz="1600" b="1" dirty="0">
                <a:solidFill>
                  <a:schemeClr val="tx1">
                    <a:lumMod val="65000"/>
                    <a:lumOff val="35000"/>
                  </a:schemeClr>
                </a:solidFill>
                <a:latin typeface="Arial"/>
              </a:rPr>
              <a:t>Veri İşleme Yoğunluklu Uygulamalar </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err="1">
                <a:solidFill>
                  <a:schemeClr val="tx1">
                    <a:lumMod val="65000"/>
                    <a:lumOff val="35000"/>
                  </a:schemeClr>
                </a:solidFill>
                <a:latin typeface="Arial"/>
              </a:rPr>
              <a:t>Cobol</a:t>
            </a:r>
            <a:r>
              <a:rPr lang="tr-TR" altLang="tr-TR" sz="1600" dirty="0">
                <a:solidFill>
                  <a:schemeClr val="tx1">
                    <a:lumMod val="65000"/>
                    <a:lumOff val="35000"/>
                  </a:schemeClr>
                </a:solidFill>
                <a:latin typeface="Arial"/>
              </a:rPr>
              <a:t>, </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Görsel Programlama Dilleri ve Veri Tabanları</a:t>
            </a:r>
          </a:p>
          <a:p>
            <a:pPr marL="557213" lvl="1" indent="-214313" fontAlgn="base">
              <a:lnSpc>
                <a:spcPct val="80000"/>
              </a:lnSpc>
              <a:spcBef>
                <a:spcPct val="20000"/>
              </a:spcBef>
              <a:spcAft>
                <a:spcPct val="0"/>
              </a:spcAft>
              <a:buClr>
                <a:srgbClr val="99CCFF"/>
              </a:buClr>
              <a:buSzPct val="70000"/>
              <a:buFont typeface="Wingdings" panose="05000000000000000000" pitchFamily="2" charset="2"/>
              <a:buChar char="l"/>
            </a:pPr>
            <a:r>
              <a:rPr lang="tr-TR" altLang="tr-TR" sz="1600" b="1" dirty="0">
                <a:solidFill>
                  <a:schemeClr val="tx1">
                    <a:lumMod val="65000"/>
                    <a:lumOff val="35000"/>
                  </a:schemeClr>
                </a:solidFill>
                <a:latin typeface="Arial"/>
              </a:rPr>
              <a:t>Hesaplama Yoğun Uygulamalar</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Fortran</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C</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Paralel Fortran ve C</a:t>
            </a:r>
          </a:p>
          <a:p>
            <a:pPr marL="557213" lvl="1" indent="-214313" fontAlgn="base">
              <a:lnSpc>
                <a:spcPct val="80000"/>
              </a:lnSpc>
              <a:spcBef>
                <a:spcPct val="20000"/>
              </a:spcBef>
              <a:spcAft>
                <a:spcPct val="0"/>
              </a:spcAft>
              <a:buClr>
                <a:srgbClr val="99CCFF"/>
              </a:buClr>
              <a:buSzPct val="70000"/>
              <a:buFont typeface="Wingdings" panose="05000000000000000000" pitchFamily="2" charset="2"/>
              <a:buChar char="l"/>
            </a:pPr>
            <a:r>
              <a:rPr lang="tr-TR" altLang="tr-TR" sz="1600" b="1" dirty="0">
                <a:solidFill>
                  <a:schemeClr val="tx1">
                    <a:lumMod val="65000"/>
                    <a:lumOff val="35000"/>
                  </a:schemeClr>
                </a:solidFill>
                <a:latin typeface="Arial"/>
              </a:rPr>
              <a:t>Süreç ağırlıklı uygulamalar</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Assembly</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C</a:t>
            </a:r>
          </a:p>
          <a:p>
            <a:pPr marL="557213" lvl="1" indent="-214313" fontAlgn="base">
              <a:lnSpc>
                <a:spcPct val="80000"/>
              </a:lnSpc>
              <a:spcBef>
                <a:spcPct val="20000"/>
              </a:spcBef>
              <a:spcAft>
                <a:spcPct val="0"/>
              </a:spcAft>
              <a:buClr>
                <a:srgbClr val="99CCFF"/>
              </a:buClr>
              <a:buSzPct val="70000"/>
              <a:buFont typeface="Wingdings" panose="05000000000000000000" pitchFamily="2" charset="2"/>
              <a:buChar char="l"/>
            </a:pPr>
            <a:r>
              <a:rPr lang="tr-TR" altLang="tr-TR" sz="1600" b="1" dirty="0">
                <a:solidFill>
                  <a:schemeClr val="tx1">
                    <a:lumMod val="65000"/>
                    <a:lumOff val="35000"/>
                  </a:schemeClr>
                </a:solidFill>
                <a:latin typeface="Arial"/>
              </a:rPr>
              <a:t>Sistem programlamaya yönelik uygulamalar</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C</a:t>
            </a:r>
          </a:p>
          <a:p>
            <a:pPr marL="557213" lvl="1" indent="-214313" fontAlgn="base">
              <a:lnSpc>
                <a:spcPct val="80000"/>
              </a:lnSpc>
              <a:spcBef>
                <a:spcPct val="20000"/>
              </a:spcBef>
              <a:spcAft>
                <a:spcPct val="0"/>
              </a:spcAft>
              <a:buClr>
                <a:srgbClr val="99CCFF"/>
              </a:buClr>
              <a:buSzPct val="70000"/>
              <a:buFont typeface="Wingdings" panose="05000000000000000000" pitchFamily="2" charset="2"/>
              <a:buChar char="l"/>
            </a:pPr>
            <a:r>
              <a:rPr lang="tr-TR" altLang="tr-TR" sz="1600" b="1" dirty="0">
                <a:solidFill>
                  <a:schemeClr val="tx1">
                    <a:lumMod val="65000"/>
                    <a:lumOff val="35000"/>
                  </a:schemeClr>
                </a:solidFill>
                <a:latin typeface="Arial"/>
              </a:rPr>
              <a:t>Yapay Zeka Uygulamaları</a:t>
            </a: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err="1">
                <a:solidFill>
                  <a:schemeClr val="tx1">
                    <a:lumMod val="65000"/>
                    <a:lumOff val="35000"/>
                  </a:schemeClr>
                </a:solidFill>
                <a:latin typeface="Arial"/>
              </a:rPr>
              <a:t>Lisp</a:t>
            </a:r>
            <a:endParaRPr lang="tr-TR" altLang="tr-TR" sz="1600" dirty="0">
              <a:solidFill>
                <a:schemeClr val="tx1">
                  <a:lumMod val="65000"/>
                  <a:lumOff val="35000"/>
                </a:schemeClr>
              </a:solidFill>
              <a:latin typeface="Arial"/>
            </a:endParaRPr>
          </a:p>
          <a:p>
            <a:pPr lvl="2" algn="l" fontAlgn="base">
              <a:lnSpc>
                <a:spcPct val="80000"/>
              </a:lnSpc>
              <a:spcBef>
                <a:spcPct val="20000"/>
              </a:spcBef>
              <a:spcAft>
                <a:spcPct val="0"/>
              </a:spcAft>
              <a:buClr>
                <a:srgbClr val="669999"/>
              </a:buClr>
              <a:buSzPct val="65000"/>
              <a:buFont typeface="Wingdings" panose="05000000000000000000" pitchFamily="2" charset="2"/>
              <a:buChar char="l"/>
            </a:pPr>
            <a:r>
              <a:rPr lang="tr-TR" altLang="tr-TR" sz="1600" dirty="0">
                <a:solidFill>
                  <a:schemeClr val="tx1">
                    <a:lumMod val="65000"/>
                    <a:lumOff val="35000"/>
                  </a:schemeClr>
                </a:solidFill>
                <a:latin typeface="Arial"/>
              </a:rPr>
              <a:t>Prolog</a:t>
            </a:r>
          </a:p>
          <a:p>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7</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661" y="2206344"/>
            <a:ext cx="4926162" cy="2769598"/>
          </a:xfrm>
          <a:prstGeom prst="rect">
            <a:avLst/>
          </a:prstGeom>
        </p:spPr>
      </p:pic>
    </p:spTree>
    <p:extLst>
      <p:ext uri="{BB962C8B-B14F-4D97-AF65-F5344CB8AC3E}">
        <p14:creationId xmlns:p14="http://schemas.microsoft.com/office/powerpoint/2010/main" val="3898764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Tabanı </a:t>
            </a:r>
            <a:r>
              <a:rPr lang="tr-TR" dirty="0" smtClean="0"/>
              <a:t>Yönetim Sistemleri</a:t>
            </a:r>
            <a:endParaRPr lang="tr-TR" dirty="0"/>
          </a:p>
        </p:txBody>
      </p:sp>
      <p:sp>
        <p:nvSpPr>
          <p:cNvPr id="3" name="İçerik Yer Tutucusu 2"/>
          <p:cNvSpPr>
            <a:spLocks noGrp="1"/>
          </p:cNvSpPr>
          <p:nvPr>
            <p:ph idx="1"/>
          </p:nvPr>
        </p:nvSpPr>
        <p:spPr>
          <a:xfrm>
            <a:off x="822960" y="1737361"/>
            <a:ext cx="7780128" cy="4023360"/>
          </a:xfrm>
        </p:spPr>
        <p:txBody>
          <a:bodyPr>
            <a:noAutofit/>
          </a:bodyPr>
          <a:lstStyle/>
          <a:p>
            <a:pPr marL="257175" indent="-257175" fontAlgn="base">
              <a:lnSpc>
                <a:spcPct val="120000"/>
              </a:lnSpc>
              <a:spcBef>
                <a:spcPct val="60000"/>
              </a:spcBef>
              <a:spcAft>
                <a:spcPct val="0"/>
              </a:spcAft>
              <a:buClr>
                <a:srgbClr val="996666"/>
              </a:buClr>
              <a:buSzPct val="80000"/>
              <a:buFont typeface="Wingdings" panose="05000000000000000000" pitchFamily="2" charset="2"/>
              <a:buChar char="l"/>
            </a:pPr>
            <a:r>
              <a:rPr lang="tr-TR" sz="1600" dirty="0">
                <a:latin typeface="Arial"/>
              </a:rPr>
              <a:t>Birbiri ile ilişkili veriler topluluğu veri tabanı olarak tanımlanmaktadır. Veri tabanı herhangi bir boyutta ya da karmaşıklıkta olabilir.</a:t>
            </a:r>
          </a:p>
          <a:p>
            <a:pPr marL="257175" indent="-257175" fontAlgn="base">
              <a:lnSpc>
                <a:spcPct val="120000"/>
              </a:lnSpc>
              <a:spcBef>
                <a:spcPct val="60000"/>
              </a:spcBef>
              <a:spcAft>
                <a:spcPct val="0"/>
              </a:spcAft>
              <a:buClr>
                <a:srgbClr val="996666"/>
              </a:buClr>
              <a:buSzPct val="80000"/>
              <a:buFont typeface="Wingdings" panose="05000000000000000000" pitchFamily="2" charset="2"/>
              <a:buChar char="l"/>
            </a:pPr>
            <a:r>
              <a:rPr lang="tr-TR" sz="1600" dirty="0">
                <a:latin typeface="Arial"/>
              </a:rPr>
              <a:t>Kişisel telefon rehberinizdeki adres bilgileri bir veri tabanı örneği oluşturduğu gibi, maliye bakanlığı bünyesinde saklanan ve vergi ödemesi gereken tüm kişilerin bilgilerinin saklandığı uygulama da bir başka veri tabanı örneğidir.</a:t>
            </a:r>
          </a:p>
          <a:p>
            <a:pPr marL="257175" indent="-257175" fontAlgn="base">
              <a:lnSpc>
                <a:spcPct val="120000"/>
              </a:lnSpc>
              <a:spcBef>
                <a:spcPct val="60000"/>
              </a:spcBef>
              <a:spcAft>
                <a:spcPct val="0"/>
              </a:spcAft>
              <a:buClr>
                <a:srgbClr val="996666"/>
              </a:buClr>
              <a:buSzPct val="80000"/>
              <a:buFont typeface="Wingdings" panose="05000000000000000000" pitchFamily="2" charset="2"/>
              <a:buChar char="l"/>
            </a:pPr>
            <a:r>
              <a:rPr lang="tr-TR" sz="1600" dirty="0">
                <a:latin typeface="Arial"/>
              </a:rPr>
              <a:t>Veri tabanını oluşturan veriler birbiriyle ilişkili verilerdir. Bir </a:t>
            </a:r>
            <a:r>
              <a:rPr lang="tr-TR" sz="1600" dirty="0" err="1">
                <a:latin typeface="Arial"/>
              </a:rPr>
              <a:t>veritabanında</a:t>
            </a:r>
            <a:r>
              <a:rPr lang="tr-TR" sz="1600" dirty="0">
                <a:latin typeface="Arial"/>
              </a:rPr>
              <a:t> veriler arası ilişkiler ile veri değerleri bulunur.</a:t>
            </a:r>
          </a:p>
          <a:p>
            <a:pPr marL="257175" indent="-257175" fontAlgn="base">
              <a:lnSpc>
                <a:spcPct val="120000"/>
              </a:lnSpc>
              <a:spcBef>
                <a:spcPct val="60000"/>
              </a:spcBef>
              <a:spcAft>
                <a:spcPct val="0"/>
              </a:spcAft>
              <a:buClr>
                <a:srgbClr val="996666"/>
              </a:buClr>
              <a:buSzPct val="80000"/>
              <a:buFont typeface="Wingdings" panose="05000000000000000000" pitchFamily="2" charset="2"/>
              <a:buChar char="l"/>
            </a:pPr>
            <a:r>
              <a:rPr lang="tr-TR" sz="1600" dirty="0">
                <a:latin typeface="Arial"/>
              </a:rPr>
              <a:t>Kullanıcıların </a:t>
            </a:r>
            <a:r>
              <a:rPr lang="tr-TR" sz="1600" dirty="0" err="1">
                <a:latin typeface="Arial"/>
              </a:rPr>
              <a:t>veritabanındaki</a:t>
            </a:r>
            <a:r>
              <a:rPr lang="tr-TR" sz="1600" dirty="0">
                <a:latin typeface="Arial"/>
              </a:rPr>
              <a:t> verileri soruşturmasını, </a:t>
            </a:r>
            <a:r>
              <a:rPr lang="tr-TR" sz="1600" dirty="0" err="1">
                <a:latin typeface="Arial"/>
              </a:rPr>
              <a:t>veritabanına</a:t>
            </a:r>
            <a:r>
              <a:rPr lang="tr-TR" sz="1600" dirty="0">
                <a:latin typeface="Arial"/>
              </a:rPr>
              <a:t> yeni veriler eklemesini, </a:t>
            </a:r>
            <a:r>
              <a:rPr lang="tr-TR" sz="1600" dirty="0" err="1">
                <a:latin typeface="Arial"/>
              </a:rPr>
              <a:t>varolan</a:t>
            </a:r>
            <a:r>
              <a:rPr lang="tr-TR" sz="1600" dirty="0">
                <a:latin typeface="Arial"/>
              </a:rPr>
              <a:t> verilerde değişiklik yapmasını sağlayan yazılım Veri Tabanı Yönetim Sistemi (VTYS) olarak tanımlanır. </a:t>
            </a:r>
            <a:r>
              <a:rPr lang="tr-TR" sz="1600" dirty="0" smtClean="0">
                <a:latin typeface="Arial"/>
              </a:rPr>
              <a:t>VTYS</a:t>
            </a:r>
            <a:r>
              <a:rPr lang="tr-TR" sz="1600" dirty="0">
                <a:latin typeface="Arial"/>
              </a:rPr>
              <a:t>, genel amaçlı bir yazılımdır.</a:t>
            </a:r>
          </a:p>
          <a:p>
            <a:pPr marL="257175" indent="-257175" fontAlgn="base">
              <a:lnSpc>
                <a:spcPct val="120000"/>
              </a:lnSpc>
              <a:spcBef>
                <a:spcPct val="60000"/>
              </a:spcBef>
              <a:spcAft>
                <a:spcPct val="0"/>
              </a:spcAft>
              <a:buClr>
                <a:srgbClr val="996666"/>
              </a:buClr>
              <a:buSzPct val="80000"/>
              <a:buFont typeface="Wingdings" panose="05000000000000000000" pitchFamily="2" charset="2"/>
              <a:buChar char="l"/>
            </a:pPr>
            <a:r>
              <a:rPr lang="tr-TR" sz="1600" dirty="0">
                <a:latin typeface="Arial"/>
              </a:rPr>
              <a:t>Bütün VTYS yazılımları (</a:t>
            </a:r>
            <a:r>
              <a:rPr lang="tr-TR" sz="1600" dirty="0" err="1">
                <a:latin typeface="Arial"/>
              </a:rPr>
              <a:t>Oracle</a:t>
            </a:r>
            <a:r>
              <a:rPr lang="tr-TR" sz="1600" dirty="0">
                <a:latin typeface="Arial"/>
              </a:rPr>
              <a:t>, </a:t>
            </a:r>
            <a:r>
              <a:rPr lang="tr-TR" sz="1600" dirty="0" err="1">
                <a:latin typeface="Arial"/>
              </a:rPr>
              <a:t>Informix</a:t>
            </a:r>
            <a:r>
              <a:rPr lang="tr-TR" sz="1600" dirty="0">
                <a:latin typeface="Arial"/>
              </a:rPr>
              <a:t>, </a:t>
            </a:r>
            <a:r>
              <a:rPr lang="tr-TR" sz="1600" dirty="0" err="1">
                <a:latin typeface="Arial"/>
              </a:rPr>
              <a:t>Sybase</a:t>
            </a:r>
            <a:r>
              <a:rPr lang="tr-TR" sz="1600" dirty="0">
                <a:latin typeface="Arial"/>
              </a:rPr>
              <a:t> </a:t>
            </a:r>
            <a:r>
              <a:rPr lang="tr-TR" sz="1600" dirty="0" err="1">
                <a:latin typeface="Arial"/>
              </a:rPr>
              <a:t>vb</a:t>
            </a:r>
            <a:r>
              <a:rPr lang="tr-TR" sz="1600" dirty="0">
                <a:latin typeface="Arial"/>
              </a:rPr>
              <a:t>), kullanıcıya, veri tabanı yapısı tanımlama, veri tabanını sorgulama, değiştirme ve raporlama olanakları verirler.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8</a:t>
            </a:fld>
            <a:endParaRPr lang="tr-TR" dirty="0"/>
          </a:p>
        </p:txBody>
      </p:sp>
    </p:spTree>
    <p:extLst>
      <p:ext uri="{BB962C8B-B14F-4D97-AF65-F5344CB8AC3E}">
        <p14:creationId xmlns:p14="http://schemas.microsoft.com/office/powerpoint/2010/main" val="3162085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Tabanı Sistemleri</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9</a:t>
            </a:fld>
            <a:endParaRPr lang="tr-TR" dirty="0"/>
          </a:p>
        </p:txBody>
      </p:sp>
      <p:sp>
        <p:nvSpPr>
          <p:cNvPr id="11" name="Dikdörtgen 10"/>
          <p:cNvSpPr/>
          <p:nvPr/>
        </p:nvSpPr>
        <p:spPr>
          <a:xfrm>
            <a:off x="628650" y="2439992"/>
            <a:ext cx="7886700" cy="3099617"/>
          </a:xfrm>
          <a:prstGeom prst="rect">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dirty="0"/>
          </a:p>
        </p:txBody>
      </p:sp>
      <p:sp>
        <p:nvSpPr>
          <p:cNvPr id="16" name="Dikdörtgen 15"/>
          <p:cNvSpPr/>
          <p:nvPr/>
        </p:nvSpPr>
        <p:spPr>
          <a:xfrm>
            <a:off x="2437741" y="3072315"/>
            <a:ext cx="4268515" cy="1216153"/>
          </a:xfrm>
          <a:prstGeom prst="rect">
            <a:avLst/>
          </a:prstGeom>
          <a:solidFill>
            <a:schemeClr val="accent1">
              <a:lumMod val="40000"/>
              <a:lumOff val="6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17" name="Dikdörtgen 16"/>
          <p:cNvSpPr/>
          <p:nvPr/>
        </p:nvSpPr>
        <p:spPr>
          <a:xfrm>
            <a:off x="3698004" y="1913724"/>
            <a:ext cx="1746016" cy="33450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t>Kullanıcı/Programcı</a:t>
            </a:r>
          </a:p>
        </p:txBody>
      </p:sp>
      <p:sp>
        <p:nvSpPr>
          <p:cNvPr id="18" name="Dikdörtgen 17"/>
          <p:cNvSpPr/>
          <p:nvPr/>
        </p:nvSpPr>
        <p:spPr>
          <a:xfrm>
            <a:off x="3698004" y="2572957"/>
            <a:ext cx="1746015" cy="3159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t>Uygulama</a:t>
            </a:r>
          </a:p>
        </p:txBody>
      </p:sp>
      <p:sp>
        <p:nvSpPr>
          <p:cNvPr id="19" name="Dikdörtgen 18"/>
          <p:cNvSpPr/>
          <p:nvPr/>
        </p:nvSpPr>
        <p:spPr>
          <a:xfrm>
            <a:off x="3698004" y="3178718"/>
            <a:ext cx="1746015" cy="46986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t>Sorgu ve Programları İşleyen Yazılım</a:t>
            </a:r>
          </a:p>
        </p:txBody>
      </p:sp>
      <p:sp>
        <p:nvSpPr>
          <p:cNvPr id="20" name="Dikdörtgen 19"/>
          <p:cNvSpPr/>
          <p:nvPr/>
        </p:nvSpPr>
        <p:spPr>
          <a:xfrm>
            <a:off x="3698004" y="3844907"/>
            <a:ext cx="1746016" cy="35767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350" b="1" dirty="0"/>
              <a:t>Veriye Erişen Yazılım</a:t>
            </a:r>
          </a:p>
        </p:txBody>
      </p:sp>
      <p:sp>
        <p:nvSpPr>
          <p:cNvPr id="21" name="Akış Çizelgesi: Manyetik Disk 20"/>
          <p:cNvSpPr/>
          <p:nvPr/>
        </p:nvSpPr>
        <p:spPr>
          <a:xfrm>
            <a:off x="2437741" y="4605937"/>
            <a:ext cx="1537138" cy="827383"/>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tr-TR" sz="1350" b="1" dirty="0">
                <a:latin typeface="Arial" panose="020B0604020202020204" pitchFamily="34" charset="0"/>
                <a:cs typeface="Arial" panose="020B0604020202020204" pitchFamily="34" charset="0"/>
              </a:rPr>
              <a:t>Veri Tabanı Tanımları</a:t>
            </a:r>
          </a:p>
        </p:txBody>
      </p:sp>
      <p:sp>
        <p:nvSpPr>
          <p:cNvPr id="22" name="Akış Çizelgesi: Manyetik Disk 21"/>
          <p:cNvSpPr/>
          <p:nvPr/>
        </p:nvSpPr>
        <p:spPr>
          <a:xfrm>
            <a:off x="5169118" y="4596689"/>
            <a:ext cx="1537138" cy="836631"/>
          </a:xfrm>
          <a:prstGeom prst="flowChartMagneticDisk">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tr-TR" sz="1350" b="1" dirty="0">
                <a:latin typeface="Arial" panose="020B0604020202020204" pitchFamily="34" charset="0"/>
                <a:cs typeface="Arial" panose="020B0604020202020204" pitchFamily="34" charset="0"/>
              </a:rPr>
              <a:t>Depolanmış</a:t>
            </a:r>
            <a:br>
              <a:rPr lang="tr-TR" sz="1350" b="1" dirty="0">
                <a:latin typeface="Arial" panose="020B0604020202020204" pitchFamily="34" charset="0"/>
                <a:cs typeface="Arial" panose="020B0604020202020204" pitchFamily="34" charset="0"/>
              </a:rPr>
            </a:br>
            <a:r>
              <a:rPr lang="tr-TR" sz="1350" b="1" dirty="0">
                <a:latin typeface="Arial" panose="020B0604020202020204" pitchFamily="34" charset="0"/>
                <a:cs typeface="Arial" panose="020B0604020202020204" pitchFamily="34" charset="0"/>
              </a:rPr>
              <a:t>Veri Tabanı</a:t>
            </a:r>
          </a:p>
        </p:txBody>
      </p:sp>
      <p:sp>
        <p:nvSpPr>
          <p:cNvPr id="23" name="Aşağı Ok 22"/>
          <p:cNvSpPr/>
          <p:nvPr/>
        </p:nvSpPr>
        <p:spPr>
          <a:xfrm>
            <a:off x="4510908" y="2256587"/>
            <a:ext cx="120207" cy="302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24" name="Aşağı Ok 23"/>
          <p:cNvSpPr/>
          <p:nvPr/>
        </p:nvSpPr>
        <p:spPr>
          <a:xfrm>
            <a:off x="4510908" y="2897262"/>
            <a:ext cx="120207" cy="269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25" name="Aşağı Ok 24"/>
          <p:cNvSpPr/>
          <p:nvPr/>
        </p:nvSpPr>
        <p:spPr>
          <a:xfrm>
            <a:off x="4510908" y="3648578"/>
            <a:ext cx="120207" cy="200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27" name="Yukarı Aşağı Ok 26"/>
          <p:cNvSpPr/>
          <p:nvPr/>
        </p:nvSpPr>
        <p:spPr>
          <a:xfrm rot="1637858">
            <a:off x="3788908" y="4169957"/>
            <a:ext cx="139013" cy="6205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28" name="Yukarı Aşağı Ok 27"/>
          <p:cNvSpPr/>
          <p:nvPr/>
        </p:nvSpPr>
        <p:spPr>
          <a:xfrm rot="19731878">
            <a:off x="5242268" y="4160313"/>
            <a:ext cx="137475" cy="58036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350"/>
          </a:p>
        </p:txBody>
      </p:sp>
      <p:sp>
        <p:nvSpPr>
          <p:cNvPr id="29" name="Metin kutusu 28"/>
          <p:cNvSpPr txBox="1"/>
          <p:nvPr/>
        </p:nvSpPr>
        <p:spPr>
          <a:xfrm>
            <a:off x="606162" y="2500591"/>
            <a:ext cx="1399871" cy="553998"/>
          </a:xfrm>
          <a:prstGeom prst="rect">
            <a:avLst/>
          </a:prstGeom>
          <a:noFill/>
        </p:spPr>
        <p:txBody>
          <a:bodyPr wrap="none" rtlCol="0">
            <a:spAutoFit/>
          </a:bodyPr>
          <a:lstStyle/>
          <a:p>
            <a:pPr algn="ctr"/>
            <a:r>
              <a:rPr lang="tr-TR" sz="1500" b="1" dirty="0">
                <a:latin typeface="Arial" panose="020B0604020202020204" pitchFamily="34" charset="0"/>
                <a:cs typeface="Arial" panose="020B0604020202020204" pitchFamily="34" charset="0"/>
              </a:rPr>
              <a:t>VERİ TABANI</a:t>
            </a:r>
            <a:br>
              <a:rPr lang="tr-TR" sz="1500" b="1" dirty="0">
                <a:latin typeface="Arial" panose="020B0604020202020204" pitchFamily="34" charset="0"/>
                <a:cs typeface="Arial" panose="020B0604020202020204" pitchFamily="34" charset="0"/>
              </a:rPr>
            </a:br>
            <a:r>
              <a:rPr lang="tr-TR" sz="1500" b="1" dirty="0">
                <a:latin typeface="Arial" panose="020B0604020202020204" pitchFamily="34" charset="0"/>
                <a:cs typeface="Arial" panose="020B0604020202020204" pitchFamily="34" charset="0"/>
              </a:rPr>
              <a:t>SİSTEMİ</a:t>
            </a:r>
          </a:p>
        </p:txBody>
      </p:sp>
      <p:sp>
        <p:nvSpPr>
          <p:cNvPr id="30" name="Metin kutusu 29"/>
          <p:cNvSpPr txBox="1"/>
          <p:nvPr/>
        </p:nvSpPr>
        <p:spPr>
          <a:xfrm>
            <a:off x="2391216" y="3127036"/>
            <a:ext cx="987771" cy="553998"/>
          </a:xfrm>
          <a:prstGeom prst="rect">
            <a:avLst/>
          </a:prstGeom>
          <a:noFill/>
        </p:spPr>
        <p:txBody>
          <a:bodyPr wrap="none" rtlCol="0">
            <a:spAutoFit/>
          </a:bodyPr>
          <a:lstStyle/>
          <a:p>
            <a:pPr algn="ctr"/>
            <a:r>
              <a:rPr lang="tr-TR" sz="1500" b="1" dirty="0">
                <a:latin typeface="Arial" panose="020B0604020202020204" pitchFamily="34" charset="0"/>
                <a:cs typeface="Arial" panose="020B0604020202020204" pitchFamily="34" charset="0"/>
              </a:rPr>
              <a:t>VTYS</a:t>
            </a:r>
            <a:br>
              <a:rPr lang="tr-TR" sz="1500" b="1" dirty="0">
                <a:latin typeface="Arial" panose="020B0604020202020204" pitchFamily="34" charset="0"/>
                <a:cs typeface="Arial" panose="020B0604020202020204" pitchFamily="34" charset="0"/>
              </a:rPr>
            </a:br>
            <a:r>
              <a:rPr lang="tr-TR" sz="1500" b="1" dirty="0">
                <a:latin typeface="Arial" panose="020B0604020202020204" pitchFamily="34" charset="0"/>
                <a:cs typeface="Arial" panose="020B0604020202020204" pitchFamily="34" charset="0"/>
              </a:rPr>
              <a:t>YAZILIMI</a:t>
            </a:r>
          </a:p>
        </p:txBody>
      </p:sp>
    </p:spTree>
    <p:extLst>
      <p:ext uri="{BB962C8B-B14F-4D97-AF65-F5344CB8AC3E}">
        <p14:creationId xmlns:p14="http://schemas.microsoft.com/office/powerpoint/2010/main" val="1237145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4577</TotalTime>
  <Words>3370</Words>
  <Application>Microsoft Office PowerPoint</Application>
  <PresentationFormat>Ekran Gösterisi (4:3)</PresentationFormat>
  <Paragraphs>479</Paragraphs>
  <Slides>48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48</vt:i4>
      </vt:variant>
    </vt:vector>
  </HeadingPairs>
  <TitlesOfParts>
    <vt:vector size="53" baseType="lpstr">
      <vt:lpstr>Arial</vt:lpstr>
      <vt:lpstr>Calibri</vt:lpstr>
      <vt:lpstr>Calibri Light</vt:lpstr>
      <vt:lpstr>Wingdings</vt:lpstr>
      <vt:lpstr>Geçmişe bakış</vt:lpstr>
      <vt:lpstr>YMT 312-Yazılım Tasarım Ve Mimarisi  Gerçekleştirim</vt:lpstr>
      <vt:lpstr>PowerPoint Sunusu</vt:lpstr>
      <vt:lpstr>Amaçlar</vt:lpstr>
      <vt:lpstr>Giriş</vt:lpstr>
      <vt:lpstr>Gerçekleştirim Çalışması</vt:lpstr>
      <vt:lpstr>Yazılım Geliştirme Ortamları</vt:lpstr>
      <vt:lpstr>Programlama Dilleri</vt:lpstr>
      <vt:lpstr>Veri Tabanı Yönetim Sistemleri</vt:lpstr>
      <vt:lpstr>Veri Tabanı Sistemleri</vt:lpstr>
      <vt:lpstr>Veri tabanı Yaklaşımının Geleneksel Kütük Kavramından Ayıran Özellikler</vt:lpstr>
      <vt:lpstr>Veri Sözlüğü</vt:lpstr>
      <vt:lpstr>Veri Soyutlama</vt:lpstr>
      <vt:lpstr>Program-Veri ve Program-İşlem Bağımsızlığı</vt:lpstr>
      <vt:lpstr>Birden Çok Kullanıcı Desteği</vt:lpstr>
      <vt:lpstr>Verinin Birden Fazla İşlem Arasında Paylaşımı</vt:lpstr>
      <vt:lpstr>VTYS Kullanımının Ek Yararları</vt:lpstr>
      <vt:lpstr>Veri Modelleri</vt:lpstr>
      <vt:lpstr>Veri Modelleri</vt:lpstr>
      <vt:lpstr>Şemalar</vt:lpstr>
      <vt:lpstr>VTYS Mimarisi</vt:lpstr>
      <vt:lpstr>Veritabanı Dilleri ve Arabirimleri</vt:lpstr>
      <vt:lpstr>Veritabanı Dilleri ve Arabirimleri</vt:lpstr>
      <vt:lpstr>VTYS nin Sınıflandırılması</vt:lpstr>
      <vt:lpstr>Hazır Program Kütüphaneleri</vt:lpstr>
      <vt:lpstr>CASE Araç ve Ortamları</vt:lpstr>
      <vt:lpstr>Kodlama Stili</vt:lpstr>
      <vt:lpstr>Açıklama Satırları</vt:lpstr>
      <vt:lpstr>Kod Biçimlemesi</vt:lpstr>
      <vt:lpstr>Anlamlı İsimlendirme</vt:lpstr>
      <vt:lpstr>Yapısal Programlama Yapıları</vt:lpstr>
      <vt:lpstr>Yapısal Programlama Yapıları</vt:lpstr>
      <vt:lpstr>Yapısal Programlama Yapıları</vt:lpstr>
      <vt:lpstr>Program Karmaşıklığı</vt:lpstr>
      <vt:lpstr>Programın Çizge Biçimine Dönüştürülmesi-1</vt:lpstr>
      <vt:lpstr>Programın Çizge Biçimine Dönüştürülmesi-2</vt:lpstr>
      <vt:lpstr>McCabe Karmaşıklık Ölçütü</vt:lpstr>
      <vt:lpstr>Olağandışı Durum Çözümleme</vt:lpstr>
      <vt:lpstr>Kod Gözden Geçirme</vt:lpstr>
      <vt:lpstr>Gözden Geçirme Sürecinin Düzenlenmesi</vt:lpstr>
      <vt:lpstr>Gözden Geçirme Sırasında Kullanılacak Sorular</vt:lpstr>
      <vt:lpstr>Öbek Arayüzü</vt:lpstr>
      <vt:lpstr>Giriş Açıklamaları</vt:lpstr>
      <vt:lpstr>Veri Kullanımı</vt:lpstr>
      <vt:lpstr>Sunuş</vt:lpstr>
      <vt:lpstr>Sorular</vt:lpstr>
      <vt:lpstr>Kaynaklar</vt:lpstr>
      <vt:lpstr>PowerPoint Sunusu</vt:lpstr>
      <vt:lpstr>Sorularınız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Uğur</cp:lastModifiedBy>
  <cp:revision>202</cp:revision>
  <dcterms:created xsi:type="dcterms:W3CDTF">2014-10-21T15:52:16Z</dcterms:created>
  <dcterms:modified xsi:type="dcterms:W3CDTF">2016-02-14T08:51:20Z</dcterms:modified>
</cp:coreProperties>
</file>