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8" r:id="rId1"/>
  </p:sldMasterIdLst>
  <p:notesMasterIdLst>
    <p:notesMasterId r:id="rId71"/>
  </p:notesMasterIdLst>
  <p:sldIdLst>
    <p:sldId id="310" r:id="rId2"/>
    <p:sldId id="488" r:id="rId3"/>
    <p:sldId id="482" r:id="rId4"/>
    <p:sldId id="490" r:id="rId5"/>
    <p:sldId id="491" r:id="rId6"/>
    <p:sldId id="492" r:id="rId7"/>
    <p:sldId id="493" r:id="rId8"/>
    <p:sldId id="494" r:id="rId9"/>
    <p:sldId id="495" r:id="rId10"/>
    <p:sldId id="496" r:id="rId11"/>
    <p:sldId id="497" r:id="rId12"/>
    <p:sldId id="498" r:id="rId13"/>
    <p:sldId id="499" r:id="rId14"/>
    <p:sldId id="500" r:id="rId15"/>
    <p:sldId id="501" r:id="rId16"/>
    <p:sldId id="502" r:id="rId17"/>
    <p:sldId id="503" r:id="rId18"/>
    <p:sldId id="504" r:id="rId19"/>
    <p:sldId id="505" r:id="rId20"/>
    <p:sldId id="506" r:id="rId21"/>
    <p:sldId id="507" r:id="rId22"/>
    <p:sldId id="508" r:id="rId23"/>
    <p:sldId id="509" r:id="rId24"/>
    <p:sldId id="510" r:id="rId25"/>
    <p:sldId id="511" r:id="rId26"/>
    <p:sldId id="512" r:id="rId27"/>
    <p:sldId id="513" r:id="rId28"/>
    <p:sldId id="514" r:id="rId29"/>
    <p:sldId id="515" r:id="rId30"/>
    <p:sldId id="516" r:id="rId31"/>
    <p:sldId id="517" r:id="rId32"/>
    <p:sldId id="518" r:id="rId33"/>
    <p:sldId id="519" r:id="rId34"/>
    <p:sldId id="520" r:id="rId35"/>
    <p:sldId id="521" r:id="rId36"/>
    <p:sldId id="522" r:id="rId37"/>
    <p:sldId id="523" r:id="rId38"/>
    <p:sldId id="524" r:id="rId39"/>
    <p:sldId id="525" r:id="rId40"/>
    <p:sldId id="526" r:id="rId41"/>
    <p:sldId id="527" r:id="rId42"/>
    <p:sldId id="528" r:id="rId43"/>
    <p:sldId id="529" r:id="rId44"/>
    <p:sldId id="530" r:id="rId45"/>
    <p:sldId id="531" r:id="rId46"/>
    <p:sldId id="532" r:id="rId47"/>
    <p:sldId id="533" r:id="rId48"/>
    <p:sldId id="534" r:id="rId49"/>
    <p:sldId id="535" r:id="rId50"/>
    <p:sldId id="536" r:id="rId51"/>
    <p:sldId id="537" r:id="rId52"/>
    <p:sldId id="538" r:id="rId53"/>
    <p:sldId id="539" r:id="rId54"/>
    <p:sldId id="540" r:id="rId55"/>
    <p:sldId id="541" r:id="rId56"/>
    <p:sldId id="542" r:id="rId57"/>
    <p:sldId id="543" r:id="rId58"/>
    <p:sldId id="544" r:id="rId59"/>
    <p:sldId id="545" r:id="rId60"/>
    <p:sldId id="546" r:id="rId61"/>
    <p:sldId id="547" r:id="rId62"/>
    <p:sldId id="548" r:id="rId63"/>
    <p:sldId id="549" r:id="rId64"/>
    <p:sldId id="550" r:id="rId65"/>
    <p:sldId id="551" r:id="rId66"/>
    <p:sldId id="552" r:id="rId67"/>
    <p:sldId id="554" r:id="rId68"/>
    <p:sldId id="320" r:id="rId69"/>
    <p:sldId id="312" r:id="rId7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9F5E"/>
    <a:srgbClr val="8ABC4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9D0E63-E2DE-40CF-B50D-9EF9588118E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tr-TR"/>
        </a:p>
      </dgm:t>
    </dgm:pt>
    <dgm:pt modelId="{5C084FDA-E067-42DE-8DE9-7AC2D4CEBAF6}">
      <dgm:prSet phldrT="[Metin]" custT="1">
        <dgm:style>
          <a:lnRef idx="1">
            <a:schemeClr val="accent3"/>
          </a:lnRef>
          <a:fillRef idx="2">
            <a:schemeClr val="accent3"/>
          </a:fillRef>
          <a:effectRef idx="1">
            <a:schemeClr val="accent3"/>
          </a:effectRef>
          <a:fontRef idx="minor">
            <a:schemeClr val="dk1"/>
          </a:fontRef>
        </dgm:style>
      </dgm:prSet>
      <dgm:spPr/>
      <dgm:t>
        <a:bodyPr/>
        <a:lstStyle/>
        <a:p>
          <a:r>
            <a:rPr lang="tr-TR" sz="3000" b="1" dirty="0" smtClean="0"/>
            <a:t>Bu Haftaki Konular</a:t>
          </a:r>
          <a:endParaRPr lang="tr-TR" sz="3000" b="1" dirty="0"/>
        </a:p>
      </dgm:t>
    </dgm:pt>
    <dgm:pt modelId="{C3C09D50-4385-409A-8BA9-B999AB043062}" type="parTrans" cxnId="{6F88AA4B-36B1-455D-977A-7E6A831E3608}">
      <dgm:prSet/>
      <dgm:spPr/>
      <dgm:t>
        <a:bodyPr/>
        <a:lstStyle/>
        <a:p>
          <a:endParaRPr lang="tr-TR"/>
        </a:p>
      </dgm:t>
    </dgm:pt>
    <dgm:pt modelId="{6F560F9B-C043-4CCA-B2C9-42E4B2510901}" type="sibTrans" cxnId="{6F88AA4B-36B1-455D-977A-7E6A831E3608}">
      <dgm:prSet/>
      <dgm:spPr/>
      <dgm:t>
        <a:bodyPr/>
        <a:lstStyle/>
        <a:p>
          <a:endParaRPr lang="tr-TR"/>
        </a:p>
      </dgm:t>
    </dgm:pt>
    <dgm:pt modelId="{A8E51B66-C00E-4EB8-9653-68AE5FB7A5EA}">
      <dgm:prSet phldrT="[Metin]"/>
      <dgm:spPr/>
      <dgm:t>
        <a:bodyPr/>
        <a:lstStyle/>
        <a:p>
          <a:pPr algn="ctr"/>
          <a:r>
            <a:rPr lang="tr-TR" dirty="0" smtClean="0"/>
            <a:t>Doğrulama ve Geçerleme Yaşam Döngüsü………..............27</a:t>
          </a:r>
          <a:endParaRPr lang="tr-TR" dirty="0"/>
        </a:p>
      </dgm:t>
    </dgm:pt>
    <dgm:pt modelId="{0F52C69D-845E-4C50-BEEE-74ECADDE4348}" type="sibTrans" cxnId="{CDCC2C6D-B4BF-43F1-8160-D4DC1E4A1657}">
      <dgm:prSet/>
      <dgm:spPr/>
      <dgm:t>
        <a:bodyPr/>
        <a:lstStyle/>
        <a:p>
          <a:endParaRPr lang="tr-TR"/>
        </a:p>
      </dgm:t>
    </dgm:pt>
    <dgm:pt modelId="{279BF474-72BA-4E25-AC4F-0E6274B52409}" type="parTrans" cxnId="{CDCC2C6D-B4BF-43F1-8160-D4DC1E4A1657}">
      <dgm:prSet/>
      <dgm:spPr/>
      <dgm:t>
        <a:bodyPr/>
        <a:lstStyle/>
        <a:p>
          <a:endParaRPr lang="tr-TR"/>
        </a:p>
      </dgm:t>
    </dgm:pt>
    <dgm:pt modelId="{0C193DAB-DA34-4948-83A3-CA1BD862DB2A}">
      <dgm:prSet phldrT="[Metin]"/>
      <dgm:spPr/>
      <dgm:t>
        <a:bodyPr/>
        <a:lstStyle/>
        <a:p>
          <a:pPr algn="ctr"/>
          <a:r>
            <a:rPr lang="tr-TR" dirty="0" smtClean="0"/>
            <a:t>Doğrulama Ve Geçerleme…….………..………………….…………...5</a:t>
          </a:r>
          <a:endParaRPr lang="tr-TR" dirty="0"/>
        </a:p>
      </dgm:t>
    </dgm:pt>
    <dgm:pt modelId="{55DE0FBA-4973-4BB1-B19C-F99505860BA2}" type="parTrans" cxnId="{4E34B3AF-7CD6-446C-B740-2F289AA85DA4}">
      <dgm:prSet/>
      <dgm:spPr/>
      <dgm:t>
        <a:bodyPr/>
        <a:lstStyle/>
        <a:p>
          <a:endParaRPr lang="tr-TR"/>
        </a:p>
      </dgm:t>
    </dgm:pt>
    <dgm:pt modelId="{22EBA1BB-819C-45BB-A235-34A085356F23}" type="sibTrans" cxnId="{4E34B3AF-7CD6-446C-B740-2F289AA85DA4}">
      <dgm:prSet/>
      <dgm:spPr/>
      <dgm:t>
        <a:bodyPr/>
        <a:lstStyle/>
        <a:p>
          <a:endParaRPr lang="tr-TR"/>
        </a:p>
      </dgm:t>
    </dgm:pt>
    <dgm:pt modelId="{9F230D6E-9957-49BC-B810-39C8CBF60123}">
      <dgm:prSet phldrT="[Metin]"/>
      <dgm:spPr/>
      <dgm:t>
        <a:bodyPr/>
        <a:lstStyle/>
        <a:p>
          <a:pPr algn="ctr"/>
          <a:r>
            <a:rPr lang="tr-TR" dirty="0" smtClean="0"/>
            <a:t>Sınama ve Bütünleştirme Stratejileri……………….………….…34 </a:t>
          </a:r>
          <a:endParaRPr lang="tr-TR" dirty="0"/>
        </a:p>
      </dgm:t>
    </dgm:pt>
    <dgm:pt modelId="{2FD1B02A-78A2-4F05-8670-002F50998C78}" type="parTrans" cxnId="{F0F67E5A-8868-4D0B-870C-1BC81168E8A5}">
      <dgm:prSet/>
      <dgm:spPr/>
      <dgm:t>
        <a:bodyPr/>
        <a:lstStyle/>
        <a:p>
          <a:endParaRPr lang="tr-TR"/>
        </a:p>
      </dgm:t>
    </dgm:pt>
    <dgm:pt modelId="{D3D3EB35-0A80-485D-B901-128995C92610}" type="sibTrans" cxnId="{F0F67E5A-8868-4D0B-870C-1BC81168E8A5}">
      <dgm:prSet/>
      <dgm:spPr/>
      <dgm:t>
        <a:bodyPr/>
        <a:lstStyle/>
        <a:p>
          <a:endParaRPr lang="tr-TR"/>
        </a:p>
      </dgm:t>
    </dgm:pt>
    <dgm:pt modelId="{6973C239-6873-4501-9095-60D89FF8BA21}">
      <dgm:prSet phldrT="[Metin]"/>
      <dgm:spPr/>
      <dgm:t>
        <a:bodyPr/>
        <a:lstStyle/>
        <a:p>
          <a:pPr algn="ctr"/>
          <a:r>
            <a:rPr lang="tr-TR" dirty="0" smtClean="0"/>
            <a:t>Sınama Yöntemleri………………………………………………………..29</a:t>
          </a:r>
          <a:endParaRPr lang="tr-TR" dirty="0"/>
        </a:p>
      </dgm:t>
    </dgm:pt>
    <dgm:pt modelId="{1DF7D552-C5AE-4193-B42C-541861798270}" type="parTrans" cxnId="{E8EF4517-44A3-443B-B4F8-384EE1976525}">
      <dgm:prSet/>
      <dgm:spPr/>
      <dgm:t>
        <a:bodyPr/>
        <a:lstStyle/>
        <a:p>
          <a:endParaRPr lang="tr-TR"/>
        </a:p>
      </dgm:t>
    </dgm:pt>
    <dgm:pt modelId="{BBC5CDBB-C7B1-40F9-83C4-807A90E02637}" type="sibTrans" cxnId="{E8EF4517-44A3-443B-B4F8-384EE1976525}">
      <dgm:prSet/>
      <dgm:spPr/>
      <dgm:t>
        <a:bodyPr/>
        <a:lstStyle/>
        <a:p>
          <a:endParaRPr lang="tr-TR"/>
        </a:p>
      </dgm:t>
    </dgm:pt>
    <dgm:pt modelId="{224AFE3C-81B9-4CF9-B1B1-263229AEEAA4}">
      <dgm:prSet phldrT="[Metin]"/>
      <dgm:spPr/>
      <dgm:t>
        <a:bodyPr/>
        <a:lstStyle/>
        <a:p>
          <a:pPr algn="ctr"/>
          <a:r>
            <a:rPr lang="tr-TR" dirty="0" smtClean="0"/>
            <a:t>Sınama Planlaması…………………………………………………………47</a:t>
          </a:r>
          <a:endParaRPr lang="tr-TR" dirty="0"/>
        </a:p>
      </dgm:t>
    </dgm:pt>
    <dgm:pt modelId="{2B4D96AE-79E4-4F7A-AB96-45466C261F93}" type="parTrans" cxnId="{1A99746F-1C6F-46F7-BC53-843115B3376C}">
      <dgm:prSet/>
      <dgm:spPr/>
      <dgm:t>
        <a:bodyPr/>
        <a:lstStyle/>
        <a:p>
          <a:endParaRPr lang="tr-TR"/>
        </a:p>
      </dgm:t>
    </dgm:pt>
    <dgm:pt modelId="{C283F197-F29E-4EE7-858A-1E1972675641}" type="sibTrans" cxnId="{1A99746F-1C6F-46F7-BC53-843115B3376C}">
      <dgm:prSet/>
      <dgm:spPr/>
      <dgm:t>
        <a:bodyPr/>
        <a:lstStyle/>
        <a:p>
          <a:endParaRPr lang="tr-TR"/>
        </a:p>
      </dgm:t>
    </dgm:pt>
    <dgm:pt modelId="{9EABEADF-B1FF-4504-AF88-FDF5D2A3F4E1}">
      <dgm:prSet phldrT="[Metin]"/>
      <dgm:spPr/>
      <dgm:t>
        <a:bodyPr/>
        <a:lstStyle/>
        <a:p>
          <a:pPr algn="ctr"/>
          <a:r>
            <a:rPr lang="tr-TR" dirty="0" smtClean="0"/>
            <a:t>Sınama Belirtimleri……………………………………………………..…48 </a:t>
          </a:r>
          <a:endParaRPr lang="tr-TR" dirty="0"/>
        </a:p>
      </dgm:t>
    </dgm:pt>
    <dgm:pt modelId="{8FA03E92-351A-46E2-8378-9C00C80C1276}" type="parTrans" cxnId="{858CDD3F-8590-4257-870C-5BF1999A7BAB}">
      <dgm:prSet/>
      <dgm:spPr/>
      <dgm:t>
        <a:bodyPr/>
        <a:lstStyle/>
        <a:p>
          <a:endParaRPr lang="tr-TR"/>
        </a:p>
      </dgm:t>
    </dgm:pt>
    <dgm:pt modelId="{D9D38430-6AD4-4F16-9317-E1095D5AF4E5}" type="sibTrans" cxnId="{858CDD3F-8590-4257-870C-5BF1999A7BAB}">
      <dgm:prSet/>
      <dgm:spPr/>
      <dgm:t>
        <a:bodyPr/>
        <a:lstStyle/>
        <a:p>
          <a:endParaRPr lang="tr-TR"/>
        </a:p>
      </dgm:t>
    </dgm:pt>
    <dgm:pt modelId="{1FC505A3-6CD3-4798-8452-9A784B3AD2AB}">
      <dgm:prSet phldrT="[Metin]"/>
      <dgm:spPr/>
      <dgm:t>
        <a:bodyPr/>
        <a:lstStyle/>
        <a:p>
          <a:pPr algn="ctr"/>
          <a:r>
            <a:rPr lang="tr-TR" dirty="0" smtClean="0"/>
            <a:t>Yaşam Döngüsü Boyunca Sınama Etkinlikleri…………..….…50 </a:t>
          </a:r>
          <a:endParaRPr lang="tr-TR" dirty="0"/>
        </a:p>
      </dgm:t>
    </dgm:pt>
    <dgm:pt modelId="{21689340-BE2A-4494-B0C6-3FD482941D89}" type="parTrans" cxnId="{5E77016D-C1A7-4962-89FE-BCBBC610F7D4}">
      <dgm:prSet/>
      <dgm:spPr/>
      <dgm:t>
        <a:bodyPr/>
        <a:lstStyle/>
        <a:p>
          <a:endParaRPr lang="tr-TR"/>
        </a:p>
      </dgm:t>
    </dgm:pt>
    <dgm:pt modelId="{D7B4C1DE-6DC0-4943-BB79-0557EA54AACE}" type="sibTrans" cxnId="{5E77016D-C1A7-4962-89FE-BCBBC610F7D4}">
      <dgm:prSet/>
      <dgm:spPr/>
      <dgm:t>
        <a:bodyPr/>
        <a:lstStyle/>
        <a:p>
          <a:endParaRPr lang="tr-TR"/>
        </a:p>
      </dgm:t>
    </dgm:pt>
    <dgm:pt modelId="{74544890-F054-463F-B2D9-4DA190F98622}">
      <dgm:prSet phldrT="[Metin]"/>
      <dgm:spPr/>
      <dgm:t>
        <a:bodyPr/>
        <a:lstStyle/>
        <a:p>
          <a:r>
            <a:rPr lang="tr-TR" dirty="0" smtClean="0"/>
            <a:t>Sınama Kavramları…………………………………….…….…………...21</a:t>
          </a:r>
          <a:endParaRPr lang="tr-TR" dirty="0"/>
        </a:p>
      </dgm:t>
    </dgm:pt>
    <dgm:pt modelId="{9F341D9A-9BD5-44C0-BB9B-723D86A0C87F}" type="parTrans" cxnId="{23654989-7CA4-4D5B-9B21-0FC54396B712}">
      <dgm:prSet/>
      <dgm:spPr/>
      <dgm:t>
        <a:bodyPr/>
        <a:lstStyle/>
        <a:p>
          <a:endParaRPr lang="tr-TR"/>
        </a:p>
      </dgm:t>
    </dgm:pt>
    <dgm:pt modelId="{2909D04C-C027-4134-B512-2FC2379AF777}" type="sibTrans" cxnId="{23654989-7CA4-4D5B-9B21-0FC54396B712}">
      <dgm:prSet/>
      <dgm:spPr/>
      <dgm:t>
        <a:bodyPr/>
        <a:lstStyle/>
        <a:p>
          <a:endParaRPr lang="tr-TR"/>
        </a:p>
      </dgm:t>
    </dgm:pt>
    <dgm:pt modelId="{06AFDBF1-E0D3-4CC7-942E-050ABCE57DEB}" type="pres">
      <dgm:prSet presAssocID="{2D9D0E63-E2DE-40CF-B50D-9EF9588118E8}" presName="diagram" presStyleCnt="0">
        <dgm:presLayoutVars>
          <dgm:chPref val="1"/>
          <dgm:dir/>
          <dgm:animOne val="branch"/>
          <dgm:animLvl val="lvl"/>
          <dgm:resizeHandles/>
        </dgm:presLayoutVars>
      </dgm:prSet>
      <dgm:spPr/>
      <dgm:t>
        <a:bodyPr/>
        <a:lstStyle/>
        <a:p>
          <a:endParaRPr lang="tr-TR"/>
        </a:p>
      </dgm:t>
    </dgm:pt>
    <dgm:pt modelId="{D5F0E7EB-3A84-4042-9CA1-D2AA90F3E378}" type="pres">
      <dgm:prSet presAssocID="{5C084FDA-E067-42DE-8DE9-7AC2D4CEBAF6}" presName="root" presStyleCnt="0"/>
      <dgm:spPr/>
    </dgm:pt>
    <dgm:pt modelId="{BAFC3C9A-BB48-4407-9D20-0C131D0EAAAE}" type="pres">
      <dgm:prSet presAssocID="{5C084FDA-E067-42DE-8DE9-7AC2D4CEBAF6}" presName="rootComposite" presStyleCnt="0"/>
      <dgm:spPr/>
    </dgm:pt>
    <dgm:pt modelId="{71CDD18D-2096-4C55-9EA5-02CC0761B4F6}" type="pres">
      <dgm:prSet presAssocID="{5C084FDA-E067-42DE-8DE9-7AC2D4CEBAF6}" presName="rootText" presStyleLbl="node1" presStyleIdx="0" presStyleCnt="1" custScaleX="1548582" custScaleY="150643" custLinFactNeighborX="-1304" custLinFactNeighborY="-58096"/>
      <dgm:spPr/>
      <dgm:t>
        <a:bodyPr/>
        <a:lstStyle/>
        <a:p>
          <a:endParaRPr lang="tr-TR"/>
        </a:p>
      </dgm:t>
    </dgm:pt>
    <dgm:pt modelId="{E007A7CC-8AB0-4F67-9C13-E7E42C4CFDFE}" type="pres">
      <dgm:prSet presAssocID="{5C084FDA-E067-42DE-8DE9-7AC2D4CEBAF6}" presName="rootConnector" presStyleLbl="node1" presStyleIdx="0" presStyleCnt="1"/>
      <dgm:spPr/>
      <dgm:t>
        <a:bodyPr/>
        <a:lstStyle/>
        <a:p>
          <a:endParaRPr lang="tr-TR"/>
        </a:p>
      </dgm:t>
    </dgm:pt>
    <dgm:pt modelId="{3B10E011-82C2-474A-8049-4994E7482812}" type="pres">
      <dgm:prSet presAssocID="{5C084FDA-E067-42DE-8DE9-7AC2D4CEBAF6}" presName="childShape" presStyleCnt="0"/>
      <dgm:spPr/>
    </dgm:pt>
    <dgm:pt modelId="{C2B0D39D-1C1B-4BD8-9FA3-66AFBBD321B4}" type="pres">
      <dgm:prSet presAssocID="{55DE0FBA-4973-4BB1-B19C-F99505860BA2}" presName="Name13" presStyleLbl="parChTrans1D2" presStyleIdx="0" presStyleCnt="8"/>
      <dgm:spPr/>
      <dgm:t>
        <a:bodyPr/>
        <a:lstStyle/>
        <a:p>
          <a:endParaRPr lang="tr-TR"/>
        </a:p>
      </dgm:t>
    </dgm:pt>
    <dgm:pt modelId="{693E9501-AE08-4723-BF00-A45FD7051747}" type="pres">
      <dgm:prSet presAssocID="{0C193DAB-DA34-4948-83A3-CA1BD862DB2A}" presName="childText" presStyleLbl="bgAcc1" presStyleIdx="0" presStyleCnt="8" custScaleX="1407843" custScaleY="145869" custLinFactNeighborX="-3618" custLinFactNeighborY="-37064">
        <dgm:presLayoutVars>
          <dgm:bulletEnabled val="1"/>
        </dgm:presLayoutVars>
      </dgm:prSet>
      <dgm:spPr/>
      <dgm:t>
        <a:bodyPr/>
        <a:lstStyle/>
        <a:p>
          <a:endParaRPr lang="tr-TR"/>
        </a:p>
      </dgm:t>
    </dgm:pt>
    <dgm:pt modelId="{705B7730-8CF2-4B63-8FD7-D58950883ED4}" type="pres">
      <dgm:prSet presAssocID="{9F341D9A-9BD5-44C0-BB9B-723D86A0C87F}" presName="Name13" presStyleLbl="parChTrans1D2" presStyleIdx="1" presStyleCnt="8"/>
      <dgm:spPr/>
      <dgm:t>
        <a:bodyPr/>
        <a:lstStyle/>
        <a:p>
          <a:endParaRPr lang="tr-TR"/>
        </a:p>
      </dgm:t>
    </dgm:pt>
    <dgm:pt modelId="{FF35A021-5C5E-41AF-9B1E-E6C7F7D38529}" type="pres">
      <dgm:prSet presAssocID="{74544890-F054-463F-B2D9-4DA190F98622}" presName="childText" presStyleLbl="bgAcc1" presStyleIdx="1" presStyleCnt="8" custScaleX="1407843" custScaleY="145869" custLinFactNeighborX="-3618" custLinFactNeighborY="-29240">
        <dgm:presLayoutVars>
          <dgm:bulletEnabled val="1"/>
        </dgm:presLayoutVars>
      </dgm:prSet>
      <dgm:spPr/>
      <dgm:t>
        <a:bodyPr/>
        <a:lstStyle/>
        <a:p>
          <a:endParaRPr lang="tr-TR"/>
        </a:p>
      </dgm:t>
    </dgm:pt>
    <dgm:pt modelId="{5BB36518-CD0F-49DB-8120-96A70C2EC2B4}" type="pres">
      <dgm:prSet presAssocID="{279BF474-72BA-4E25-AC4F-0E6274B52409}" presName="Name13" presStyleLbl="parChTrans1D2" presStyleIdx="2" presStyleCnt="8"/>
      <dgm:spPr/>
      <dgm:t>
        <a:bodyPr/>
        <a:lstStyle/>
        <a:p>
          <a:endParaRPr lang="tr-TR"/>
        </a:p>
      </dgm:t>
    </dgm:pt>
    <dgm:pt modelId="{5902D0BE-5FA6-49C0-93C5-082C281D6571}" type="pres">
      <dgm:prSet presAssocID="{A8E51B66-C00E-4EB8-9653-68AE5FB7A5EA}" presName="childText" presStyleLbl="bgAcc1" presStyleIdx="2" presStyleCnt="8" custScaleX="1408260" custScaleY="145058" custLinFactNeighborX="-2895" custLinFactNeighborY="-18537">
        <dgm:presLayoutVars>
          <dgm:bulletEnabled val="1"/>
        </dgm:presLayoutVars>
      </dgm:prSet>
      <dgm:spPr/>
      <dgm:t>
        <a:bodyPr/>
        <a:lstStyle/>
        <a:p>
          <a:endParaRPr lang="tr-TR"/>
        </a:p>
      </dgm:t>
    </dgm:pt>
    <dgm:pt modelId="{1A212F72-146A-42B8-B954-5F01BAD8308A}" type="pres">
      <dgm:prSet presAssocID="{1DF7D552-C5AE-4193-B42C-541861798270}" presName="Name13" presStyleLbl="parChTrans1D2" presStyleIdx="3" presStyleCnt="8"/>
      <dgm:spPr/>
      <dgm:t>
        <a:bodyPr/>
        <a:lstStyle/>
        <a:p>
          <a:endParaRPr lang="tr-TR"/>
        </a:p>
      </dgm:t>
    </dgm:pt>
    <dgm:pt modelId="{E800D9A4-31ED-4D6E-B597-CF6C749AA25D}" type="pres">
      <dgm:prSet presAssocID="{6973C239-6873-4501-9095-60D89FF8BA21}" presName="childText" presStyleLbl="bgAcc1" presStyleIdx="3" presStyleCnt="8" custScaleX="1408607" custScaleY="145058" custLinFactNeighborX="-3550" custLinFactNeighborY="-3643">
        <dgm:presLayoutVars>
          <dgm:bulletEnabled val="1"/>
        </dgm:presLayoutVars>
      </dgm:prSet>
      <dgm:spPr/>
      <dgm:t>
        <a:bodyPr/>
        <a:lstStyle/>
        <a:p>
          <a:endParaRPr lang="tr-TR"/>
        </a:p>
      </dgm:t>
    </dgm:pt>
    <dgm:pt modelId="{C64BB9C4-1931-47AB-A098-09B22F367701}" type="pres">
      <dgm:prSet presAssocID="{2FD1B02A-78A2-4F05-8670-002F50998C78}" presName="Name13" presStyleLbl="parChTrans1D2" presStyleIdx="4" presStyleCnt="8"/>
      <dgm:spPr/>
      <dgm:t>
        <a:bodyPr/>
        <a:lstStyle/>
        <a:p>
          <a:endParaRPr lang="tr-TR"/>
        </a:p>
      </dgm:t>
    </dgm:pt>
    <dgm:pt modelId="{667FF643-9071-474D-8492-FE4E8914FEC4}" type="pres">
      <dgm:prSet presAssocID="{9F230D6E-9957-49BC-B810-39C8CBF60123}" presName="childText" presStyleLbl="bgAcc1" presStyleIdx="4" presStyleCnt="8" custScaleX="1408060" custScaleY="145326" custLinFactNeighborX="-3419" custLinFactNeighborY="13042">
        <dgm:presLayoutVars>
          <dgm:bulletEnabled val="1"/>
        </dgm:presLayoutVars>
      </dgm:prSet>
      <dgm:spPr/>
      <dgm:t>
        <a:bodyPr/>
        <a:lstStyle/>
        <a:p>
          <a:endParaRPr lang="tr-TR"/>
        </a:p>
      </dgm:t>
    </dgm:pt>
    <dgm:pt modelId="{4A0B1765-C5B9-4F9A-BF1A-99464EEDB382}" type="pres">
      <dgm:prSet presAssocID="{2B4D96AE-79E4-4F7A-AB96-45466C261F93}" presName="Name13" presStyleLbl="parChTrans1D2" presStyleIdx="5" presStyleCnt="8"/>
      <dgm:spPr/>
      <dgm:t>
        <a:bodyPr/>
        <a:lstStyle/>
        <a:p>
          <a:endParaRPr lang="tr-TR"/>
        </a:p>
      </dgm:t>
    </dgm:pt>
    <dgm:pt modelId="{1069F25D-0DCD-46B2-AD62-35EBDDE1C838}" type="pres">
      <dgm:prSet presAssocID="{224AFE3C-81B9-4CF9-B1B1-263229AEEAA4}" presName="childText" presStyleLbl="bgAcc1" presStyleIdx="5" presStyleCnt="8" custScaleX="1408060" custScaleY="145326" custLinFactNeighborX="-3419" custLinFactNeighborY="30130">
        <dgm:presLayoutVars>
          <dgm:bulletEnabled val="1"/>
        </dgm:presLayoutVars>
      </dgm:prSet>
      <dgm:spPr/>
      <dgm:t>
        <a:bodyPr/>
        <a:lstStyle/>
        <a:p>
          <a:endParaRPr lang="tr-TR"/>
        </a:p>
      </dgm:t>
    </dgm:pt>
    <dgm:pt modelId="{929AE7D6-46B4-44BA-A8B4-1A62F0670DE4}" type="pres">
      <dgm:prSet presAssocID="{8FA03E92-351A-46E2-8378-9C00C80C1276}" presName="Name13" presStyleLbl="parChTrans1D2" presStyleIdx="6" presStyleCnt="8"/>
      <dgm:spPr/>
      <dgm:t>
        <a:bodyPr/>
        <a:lstStyle/>
        <a:p>
          <a:endParaRPr lang="tr-TR"/>
        </a:p>
      </dgm:t>
    </dgm:pt>
    <dgm:pt modelId="{08A4FBF7-FFB3-4584-9A16-43572184BC72}" type="pres">
      <dgm:prSet presAssocID="{9EABEADF-B1FF-4504-AF88-FDF5D2A3F4E1}" presName="childText" presStyleLbl="bgAcc1" presStyleIdx="6" presStyleCnt="8" custScaleX="1408060" custScaleY="145326" custLinFactNeighborX="-3419" custLinFactNeighborY="42753">
        <dgm:presLayoutVars>
          <dgm:bulletEnabled val="1"/>
        </dgm:presLayoutVars>
      </dgm:prSet>
      <dgm:spPr/>
      <dgm:t>
        <a:bodyPr/>
        <a:lstStyle/>
        <a:p>
          <a:endParaRPr lang="tr-TR"/>
        </a:p>
      </dgm:t>
    </dgm:pt>
    <dgm:pt modelId="{4F2432E1-5353-404B-9DD7-BCA148A9C379}" type="pres">
      <dgm:prSet presAssocID="{21689340-BE2A-4494-B0C6-3FD482941D89}" presName="Name13" presStyleLbl="parChTrans1D2" presStyleIdx="7" presStyleCnt="8"/>
      <dgm:spPr/>
      <dgm:t>
        <a:bodyPr/>
        <a:lstStyle/>
        <a:p>
          <a:endParaRPr lang="tr-TR"/>
        </a:p>
      </dgm:t>
    </dgm:pt>
    <dgm:pt modelId="{B2C21A58-8A62-449F-A883-669733B4C374}" type="pres">
      <dgm:prSet presAssocID="{1FC505A3-6CD3-4798-8452-9A784B3AD2AB}" presName="childText" presStyleLbl="bgAcc1" presStyleIdx="7" presStyleCnt="8" custScaleX="1408060" custScaleY="145326" custLinFactNeighborX="-3419" custLinFactNeighborY="60704">
        <dgm:presLayoutVars>
          <dgm:bulletEnabled val="1"/>
        </dgm:presLayoutVars>
      </dgm:prSet>
      <dgm:spPr/>
      <dgm:t>
        <a:bodyPr/>
        <a:lstStyle/>
        <a:p>
          <a:endParaRPr lang="tr-TR"/>
        </a:p>
      </dgm:t>
    </dgm:pt>
  </dgm:ptLst>
  <dgm:cxnLst>
    <dgm:cxn modelId="{23654989-7CA4-4D5B-9B21-0FC54396B712}" srcId="{5C084FDA-E067-42DE-8DE9-7AC2D4CEBAF6}" destId="{74544890-F054-463F-B2D9-4DA190F98622}" srcOrd="1" destOrd="0" parTransId="{9F341D9A-9BD5-44C0-BB9B-723D86A0C87F}" sibTransId="{2909D04C-C027-4134-B512-2FC2379AF777}"/>
    <dgm:cxn modelId="{F0F67E5A-8868-4D0B-870C-1BC81168E8A5}" srcId="{5C084FDA-E067-42DE-8DE9-7AC2D4CEBAF6}" destId="{9F230D6E-9957-49BC-B810-39C8CBF60123}" srcOrd="4" destOrd="0" parTransId="{2FD1B02A-78A2-4F05-8670-002F50998C78}" sibTransId="{D3D3EB35-0A80-485D-B901-128995C92610}"/>
    <dgm:cxn modelId="{62E36F56-01FC-4CD7-BFBA-E8F9B82A7260}" type="presOf" srcId="{279BF474-72BA-4E25-AC4F-0E6274B52409}" destId="{5BB36518-CD0F-49DB-8120-96A70C2EC2B4}" srcOrd="0" destOrd="0" presId="urn:microsoft.com/office/officeart/2005/8/layout/hierarchy3"/>
    <dgm:cxn modelId="{31F2CE52-56A7-4731-BF3B-84A3AA20276E}" type="presOf" srcId="{8FA03E92-351A-46E2-8378-9C00C80C1276}" destId="{929AE7D6-46B4-44BA-A8B4-1A62F0670DE4}" srcOrd="0" destOrd="0" presId="urn:microsoft.com/office/officeart/2005/8/layout/hierarchy3"/>
    <dgm:cxn modelId="{8F66455B-58B8-486D-B018-F8A8B5806ADE}" type="presOf" srcId="{5C084FDA-E067-42DE-8DE9-7AC2D4CEBAF6}" destId="{E007A7CC-8AB0-4F67-9C13-E7E42C4CFDFE}" srcOrd="1" destOrd="0" presId="urn:microsoft.com/office/officeart/2005/8/layout/hierarchy3"/>
    <dgm:cxn modelId="{6603E5DB-605A-46A7-963B-66788EEF164D}" type="presOf" srcId="{9F230D6E-9957-49BC-B810-39C8CBF60123}" destId="{667FF643-9071-474D-8492-FE4E8914FEC4}" srcOrd="0" destOrd="0" presId="urn:microsoft.com/office/officeart/2005/8/layout/hierarchy3"/>
    <dgm:cxn modelId="{CDCC2C6D-B4BF-43F1-8160-D4DC1E4A1657}" srcId="{5C084FDA-E067-42DE-8DE9-7AC2D4CEBAF6}" destId="{A8E51B66-C00E-4EB8-9653-68AE5FB7A5EA}" srcOrd="2" destOrd="0" parTransId="{279BF474-72BA-4E25-AC4F-0E6274B52409}" sibTransId="{0F52C69D-845E-4C50-BEEE-74ECADDE4348}"/>
    <dgm:cxn modelId="{858CDD3F-8590-4257-870C-5BF1999A7BAB}" srcId="{5C084FDA-E067-42DE-8DE9-7AC2D4CEBAF6}" destId="{9EABEADF-B1FF-4504-AF88-FDF5D2A3F4E1}" srcOrd="6" destOrd="0" parTransId="{8FA03E92-351A-46E2-8378-9C00C80C1276}" sibTransId="{D9D38430-6AD4-4F16-9317-E1095D5AF4E5}"/>
    <dgm:cxn modelId="{C462167E-EB6F-4BFD-B6E2-FFDA9BCCEBB2}" type="presOf" srcId="{2D9D0E63-E2DE-40CF-B50D-9EF9588118E8}" destId="{06AFDBF1-E0D3-4CC7-942E-050ABCE57DEB}" srcOrd="0" destOrd="0" presId="urn:microsoft.com/office/officeart/2005/8/layout/hierarchy3"/>
    <dgm:cxn modelId="{2FBEF5FF-DBF1-42BA-97B9-8F4897870F2C}" type="presOf" srcId="{55DE0FBA-4973-4BB1-B19C-F99505860BA2}" destId="{C2B0D39D-1C1B-4BD8-9FA3-66AFBBD321B4}" srcOrd="0" destOrd="0" presId="urn:microsoft.com/office/officeart/2005/8/layout/hierarchy3"/>
    <dgm:cxn modelId="{6F88AA4B-36B1-455D-977A-7E6A831E3608}" srcId="{2D9D0E63-E2DE-40CF-B50D-9EF9588118E8}" destId="{5C084FDA-E067-42DE-8DE9-7AC2D4CEBAF6}" srcOrd="0" destOrd="0" parTransId="{C3C09D50-4385-409A-8BA9-B999AB043062}" sibTransId="{6F560F9B-C043-4CCA-B2C9-42E4B2510901}"/>
    <dgm:cxn modelId="{99DC8DC6-EF43-4ED9-ABAF-B5C7CF01F79F}" type="presOf" srcId="{9F341D9A-9BD5-44C0-BB9B-723D86A0C87F}" destId="{705B7730-8CF2-4B63-8FD7-D58950883ED4}" srcOrd="0" destOrd="0" presId="urn:microsoft.com/office/officeart/2005/8/layout/hierarchy3"/>
    <dgm:cxn modelId="{3B888548-A763-4477-A24C-1A9FF352A7AD}" type="presOf" srcId="{2B4D96AE-79E4-4F7A-AB96-45466C261F93}" destId="{4A0B1765-C5B9-4F9A-BF1A-99464EEDB382}" srcOrd="0" destOrd="0" presId="urn:microsoft.com/office/officeart/2005/8/layout/hierarchy3"/>
    <dgm:cxn modelId="{6E378272-647D-42C0-AD8A-58CE0AB35A89}" type="presOf" srcId="{74544890-F054-463F-B2D9-4DA190F98622}" destId="{FF35A021-5C5E-41AF-9B1E-E6C7F7D38529}" srcOrd="0" destOrd="0" presId="urn:microsoft.com/office/officeart/2005/8/layout/hierarchy3"/>
    <dgm:cxn modelId="{1A99746F-1C6F-46F7-BC53-843115B3376C}" srcId="{5C084FDA-E067-42DE-8DE9-7AC2D4CEBAF6}" destId="{224AFE3C-81B9-4CF9-B1B1-263229AEEAA4}" srcOrd="5" destOrd="0" parTransId="{2B4D96AE-79E4-4F7A-AB96-45466C261F93}" sibTransId="{C283F197-F29E-4EE7-858A-1E1972675641}"/>
    <dgm:cxn modelId="{FC3D6C79-F03D-466E-8C23-CBE86994B2F7}" type="presOf" srcId="{224AFE3C-81B9-4CF9-B1B1-263229AEEAA4}" destId="{1069F25D-0DCD-46B2-AD62-35EBDDE1C838}" srcOrd="0" destOrd="0" presId="urn:microsoft.com/office/officeart/2005/8/layout/hierarchy3"/>
    <dgm:cxn modelId="{AC754442-1378-48E8-AA15-FD3D7A688CF9}" type="presOf" srcId="{A8E51B66-C00E-4EB8-9653-68AE5FB7A5EA}" destId="{5902D0BE-5FA6-49C0-93C5-082C281D6571}" srcOrd="0" destOrd="0" presId="urn:microsoft.com/office/officeart/2005/8/layout/hierarchy3"/>
    <dgm:cxn modelId="{07509486-24E8-4778-8D73-9E1A21947578}" type="presOf" srcId="{6973C239-6873-4501-9095-60D89FF8BA21}" destId="{E800D9A4-31ED-4D6E-B597-CF6C749AA25D}" srcOrd="0" destOrd="0" presId="urn:microsoft.com/office/officeart/2005/8/layout/hierarchy3"/>
    <dgm:cxn modelId="{EA279263-2885-4B87-BE2C-E2DD27880805}" type="presOf" srcId="{0C193DAB-DA34-4948-83A3-CA1BD862DB2A}" destId="{693E9501-AE08-4723-BF00-A45FD7051747}" srcOrd="0" destOrd="0" presId="urn:microsoft.com/office/officeart/2005/8/layout/hierarchy3"/>
    <dgm:cxn modelId="{E8EF4517-44A3-443B-B4F8-384EE1976525}" srcId="{5C084FDA-E067-42DE-8DE9-7AC2D4CEBAF6}" destId="{6973C239-6873-4501-9095-60D89FF8BA21}" srcOrd="3" destOrd="0" parTransId="{1DF7D552-C5AE-4193-B42C-541861798270}" sibTransId="{BBC5CDBB-C7B1-40F9-83C4-807A90E02637}"/>
    <dgm:cxn modelId="{A7FF3A64-1E84-4A23-8B11-0A0EFE05726E}" type="presOf" srcId="{21689340-BE2A-4494-B0C6-3FD482941D89}" destId="{4F2432E1-5353-404B-9DD7-BCA148A9C379}" srcOrd="0" destOrd="0" presId="urn:microsoft.com/office/officeart/2005/8/layout/hierarchy3"/>
    <dgm:cxn modelId="{4E34B3AF-7CD6-446C-B740-2F289AA85DA4}" srcId="{5C084FDA-E067-42DE-8DE9-7AC2D4CEBAF6}" destId="{0C193DAB-DA34-4948-83A3-CA1BD862DB2A}" srcOrd="0" destOrd="0" parTransId="{55DE0FBA-4973-4BB1-B19C-F99505860BA2}" sibTransId="{22EBA1BB-819C-45BB-A235-34A085356F23}"/>
    <dgm:cxn modelId="{72CD1E3E-4F84-47C3-BC55-8E10856CBB45}" type="presOf" srcId="{9EABEADF-B1FF-4504-AF88-FDF5D2A3F4E1}" destId="{08A4FBF7-FFB3-4584-9A16-43572184BC72}" srcOrd="0" destOrd="0" presId="urn:microsoft.com/office/officeart/2005/8/layout/hierarchy3"/>
    <dgm:cxn modelId="{F586D54A-539E-4637-BCCC-185DDBDB0E66}" type="presOf" srcId="{2FD1B02A-78A2-4F05-8670-002F50998C78}" destId="{C64BB9C4-1931-47AB-A098-09B22F367701}" srcOrd="0" destOrd="0" presId="urn:microsoft.com/office/officeart/2005/8/layout/hierarchy3"/>
    <dgm:cxn modelId="{92CF1242-4A28-4DB9-B01A-C03BB03B3917}" type="presOf" srcId="{1DF7D552-C5AE-4193-B42C-541861798270}" destId="{1A212F72-146A-42B8-B954-5F01BAD8308A}" srcOrd="0" destOrd="0" presId="urn:microsoft.com/office/officeart/2005/8/layout/hierarchy3"/>
    <dgm:cxn modelId="{C44CA769-5B34-463D-9197-AE318F50D8C7}" type="presOf" srcId="{5C084FDA-E067-42DE-8DE9-7AC2D4CEBAF6}" destId="{71CDD18D-2096-4C55-9EA5-02CC0761B4F6}" srcOrd="0" destOrd="0" presId="urn:microsoft.com/office/officeart/2005/8/layout/hierarchy3"/>
    <dgm:cxn modelId="{5E77016D-C1A7-4962-89FE-BCBBC610F7D4}" srcId="{5C084FDA-E067-42DE-8DE9-7AC2D4CEBAF6}" destId="{1FC505A3-6CD3-4798-8452-9A784B3AD2AB}" srcOrd="7" destOrd="0" parTransId="{21689340-BE2A-4494-B0C6-3FD482941D89}" sibTransId="{D7B4C1DE-6DC0-4943-BB79-0557EA54AACE}"/>
    <dgm:cxn modelId="{AC6ABA60-5862-4B9F-82B8-4B05D06918BE}" type="presOf" srcId="{1FC505A3-6CD3-4798-8452-9A784B3AD2AB}" destId="{B2C21A58-8A62-449F-A883-669733B4C374}" srcOrd="0" destOrd="0" presId="urn:microsoft.com/office/officeart/2005/8/layout/hierarchy3"/>
    <dgm:cxn modelId="{F697C6BD-126D-4CF4-9591-D73D89E1E3C7}" type="presParOf" srcId="{06AFDBF1-E0D3-4CC7-942E-050ABCE57DEB}" destId="{D5F0E7EB-3A84-4042-9CA1-D2AA90F3E378}" srcOrd="0" destOrd="0" presId="urn:microsoft.com/office/officeart/2005/8/layout/hierarchy3"/>
    <dgm:cxn modelId="{89EA1C0D-CD26-4C14-A4F2-1E8363725A1F}" type="presParOf" srcId="{D5F0E7EB-3A84-4042-9CA1-D2AA90F3E378}" destId="{BAFC3C9A-BB48-4407-9D20-0C131D0EAAAE}" srcOrd="0" destOrd="0" presId="urn:microsoft.com/office/officeart/2005/8/layout/hierarchy3"/>
    <dgm:cxn modelId="{DEEEB5B9-F519-406E-8416-98C67765F983}" type="presParOf" srcId="{BAFC3C9A-BB48-4407-9D20-0C131D0EAAAE}" destId="{71CDD18D-2096-4C55-9EA5-02CC0761B4F6}" srcOrd="0" destOrd="0" presId="urn:microsoft.com/office/officeart/2005/8/layout/hierarchy3"/>
    <dgm:cxn modelId="{F3C79588-6BE5-48B8-8F48-652906AB61BC}" type="presParOf" srcId="{BAFC3C9A-BB48-4407-9D20-0C131D0EAAAE}" destId="{E007A7CC-8AB0-4F67-9C13-E7E42C4CFDFE}" srcOrd="1" destOrd="0" presId="urn:microsoft.com/office/officeart/2005/8/layout/hierarchy3"/>
    <dgm:cxn modelId="{A18B0789-0367-419E-9F71-B073541417EC}" type="presParOf" srcId="{D5F0E7EB-3A84-4042-9CA1-D2AA90F3E378}" destId="{3B10E011-82C2-474A-8049-4994E7482812}" srcOrd="1" destOrd="0" presId="urn:microsoft.com/office/officeart/2005/8/layout/hierarchy3"/>
    <dgm:cxn modelId="{0097E269-A9E0-42B7-AE27-B821CDB02B3A}" type="presParOf" srcId="{3B10E011-82C2-474A-8049-4994E7482812}" destId="{C2B0D39D-1C1B-4BD8-9FA3-66AFBBD321B4}" srcOrd="0" destOrd="0" presId="urn:microsoft.com/office/officeart/2005/8/layout/hierarchy3"/>
    <dgm:cxn modelId="{F678197E-580F-451B-ABF2-6B69C5EE1776}" type="presParOf" srcId="{3B10E011-82C2-474A-8049-4994E7482812}" destId="{693E9501-AE08-4723-BF00-A45FD7051747}" srcOrd="1" destOrd="0" presId="urn:microsoft.com/office/officeart/2005/8/layout/hierarchy3"/>
    <dgm:cxn modelId="{E921F5FA-59EC-4055-A3A2-FC67C8D75BF3}" type="presParOf" srcId="{3B10E011-82C2-474A-8049-4994E7482812}" destId="{705B7730-8CF2-4B63-8FD7-D58950883ED4}" srcOrd="2" destOrd="0" presId="urn:microsoft.com/office/officeart/2005/8/layout/hierarchy3"/>
    <dgm:cxn modelId="{4BA696D8-AC68-4727-9E3F-F5755B30D1CC}" type="presParOf" srcId="{3B10E011-82C2-474A-8049-4994E7482812}" destId="{FF35A021-5C5E-41AF-9B1E-E6C7F7D38529}" srcOrd="3" destOrd="0" presId="urn:microsoft.com/office/officeart/2005/8/layout/hierarchy3"/>
    <dgm:cxn modelId="{2C55FA3F-4F18-417D-A664-EAA893B02AD8}" type="presParOf" srcId="{3B10E011-82C2-474A-8049-4994E7482812}" destId="{5BB36518-CD0F-49DB-8120-96A70C2EC2B4}" srcOrd="4" destOrd="0" presId="urn:microsoft.com/office/officeart/2005/8/layout/hierarchy3"/>
    <dgm:cxn modelId="{BCA35704-B4FB-4943-90EE-6C628ECB38F6}" type="presParOf" srcId="{3B10E011-82C2-474A-8049-4994E7482812}" destId="{5902D0BE-5FA6-49C0-93C5-082C281D6571}" srcOrd="5" destOrd="0" presId="urn:microsoft.com/office/officeart/2005/8/layout/hierarchy3"/>
    <dgm:cxn modelId="{FEB21709-11D5-4E5B-9EB0-CEAF52EA1DA8}" type="presParOf" srcId="{3B10E011-82C2-474A-8049-4994E7482812}" destId="{1A212F72-146A-42B8-B954-5F01BAD8308A}" srcOrd="6" destOrd="0" presId="urn:microsoft.com/office/officeart/2005/8/layout/hierarchy3"/>
    <dgm:cxn modelId="{AF0A0378-D7BB-40B2-9537-EDC3A264C9C6}" type="presParOf" srcId="{3B10E011-82C2-474A-8049-4994E7482812}" destId="{E800D9A4-31ED-4D6E-B597-CF6C749AA25D}" srcOrd="7" destOrd="0" presId="urn:microsoft.com/office/officeart/2005/8/layout/hierarchy3"/>
    <dgm:cxn modelId="{D33CB842-075E-4AE2-A1D5-CE7922863248}" type="presParOf" srcId="{3B10E011-82C2-474A-8049-4994E7482812}" destId="{C64BB9C4-1931-47AB-A098-09B22F367701}" srcOrd="8" destOrd="0" presId="urn:microsoft.com/office/officeart/2005/8/layout/hierarchy3"/>
    <dgm:cxn modelId="{477159B3-4DC8-463A-ADD8-158D95693180}" type="presParOf" srcId="{3B10E011-82C2-474A-8049-4994E7482812}" destId="{667FF643-9071-474D-8492-FE4E8914FEC4}" srcOrd="9" destOrd="0" presId="urn:microsoft.com/office/officeart/2005/8/layout/hierarchy3"/>
    <dgm:cxn modelId="{8A002A18-1CAA-4C0B-8054-1BBB7B98B20A}" type="presParOf" srcId="{3B10E011-82C2-474A-8049-4994E7482812}" destId="{4A0B1765-C5B9-4F9A-BF1A-99464EEDB382}" srcOrd="10" destOrd="0" presId="urn:microsoft.com/office/officeart/2005/8/layout/hierarchy3"/>
    <dgm:cxn modelId="{1A19B722-F13B-46A1-9B98-3A9037066356}" type="presParOf" srcId="{3B10E011-82C2-474A-8049-4994E7482812}" destId="{1069F25D-0DCD-46B2-AD62-35EBDDE1C838}" srcOrd="11" destOrd="0" presId="urn:microsoft.com/office/officeart/2005/8/layout/hierarchy3"/>
    <dgm:cxn modelId="{2A4937CA-E70A-40A9-BED9-A19B05EA5648}" type="presParOf" srcId="{3B10E011-82C2-474A-8049-4994E7482812}" destId="{929AE7D6-46B4-44BA-A8B4-1A62F0670DE4}" srcOrd="12" destOrd="0" presId="urn:microsoft.com/office/officeart/2005/8/layout/hierarchy3"/>
    <dgm:cxn modelId="{B48B36C4-FE97-4CEE-84D0-E27CCDA2902E}" type="presParOf" srcId="{3B10E011-82C2-474A-8049-4994E7482812}" destId="{08A4FBF7-FFB3-4584-9A16-43572184BC72}" srcOrd="13" destOrd="0" presId="urn:microsoft.com/office/officeart/2005/8/layout/hierarchy3"/>
    <dgm:cxn modelId="{47427234-7189-4C25-977A-DDC75045A37C}" type="presParOf" srcId="{3B10E011-82C2-474A-8049-4994E7482812}" destId="{4F2432E1-5353-404B-9DD7-BCA148A9C379}" srcOrd="14" destOrd="0" presId="urn:microsoft.com/office/officeart/2005/8/layout/hierarchy3"/>
    <dgm:cxn modelId="{6A289BDE-CE4B-49E8-980E-C18CD4827D02}" type="presParOf" srcId="{3B10E011-82C2-474A-8049-4994E7482812}" destId="{B2C21A58-8A62-449F-A883-669733B4C374}" srcOrd="1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DD18D-2096-4C55-9EA5-02CC0761B4F6}">
      <dsp:nvSpPr>
        <dsp:cNvPr id="0" name=""/>
        <dsp:cNvSpPr/>
      </dsp:nvSpPr>
      <dsp:spPr>
        <a:xfrm>
          <a:off x="0" y="26633"/>
          <a:ext cx="7907037" cy="384590"/>
        </a:xfrm>
        <a:prstGeom prst="roundRect">
          <a:avLst>
            <a:gd name="adj" fmla="val 10000"/>
          </a:avLst>
        </a:prstGeom>
        <a:gradFill rotWithShape="1">
          <a:gsLst>
            <a:gs pos="0">
              <a:schemeClr val="accent3">
                <a:tint val="65000"/>
                <a:shade val="92000"/>
                <a:satMod val="130000"/>
              </a:schemeClr>
            </a:gs>
            <a:gs pos="45000">
              <a:schemeClr val="accent3">
                <a:tint val="60000"/>
                <a:shade val="99000"/>
                <a:satMod val="120000"/>
              </a:schemeClr>
            </a:gs>
            <a:gs pos="100000">
              <a:schemeClr val="accent3">
                <a:tint val="55000"/>
                <a:satMod val="140000"/>
              </a:schemeClr>
            </a:gs>
          </a:gsLst>
          <a:path path="circle">
            <a:fillToRect l="100000" t="100000" r="100000" b="100000"/>
          </a:path>
        </a:gradFill>
        <a:ln w="12700" cap="flat"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tr-TR" sz="3000" b="1" kern="1200" dirty="0" smtClean="0"/>
            <a:t>Bu Haftaki Konular</a:t>
          </a:r>
          <a:endParaRPr lang="tr-TR" sz="3000" b="1" kern="1200" dirty="0"/>
        </a:p>
      </dsp:txBody>
      <dsp:txXfrm>
        <a:off x="11264" y="37897"/>
        <a:ext cx="7884509" cy="362062"/>
      </dsp:txXfrm>
    </dsp:sp>
    <dsp:sp modelId="{C2B0D39D-1C1B-4BD8-9FA3-66AFBBD321B4}">
      <dsp:nvSpPr>
        <dsp:cNvPr id="0" name=""/>
        <dsp:cNvSpPr/>
      </dsp:nvSpPr>
      <dsp:spPr>
        <a:xfrm>
          <a:off x="790703" y="411224"/>
          <a:ext cx="775925" cy="303720"/>
        </a:xfrm>
        <a:custGeom>
          <a:avLst/>
          <a:gdLst/>
          <a:ahLst/>
          <a:cxnLst/>
          <a:rect l="0" t="0" r="0" b="0"/>
          <a:pathLst>
            <a:path>
              <a:moveTo>
                <a:pt x="0" y="0"/>
              </a:moveTo>
              <a:lnTo>
                <a:pt x="0" y="303720"/>
              </a:lnTo>
              <a:lnTo>
                <a:pt x="775925" y="30372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93E9501-AE08-4723-BF00-A45FD7051747}">
      <dsp:nvSpPr>
        <dsp:cNvPr id="0" name=""/>
        <dsp:cNvSpPr/>
      </dsp:nvSpPr>
      <dsp:spPr>
        <a:xfrm>
          <a:off x="1566629" y="528743"/>
          <a:ext cx="5750741" cy="3724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tr-TR" sz="1800" kern="1200" dirty="0" smtClean="0"/>
            <a:t>Doğrulama Ve Geçerleme…….………..………………….…………...5</a:t>
          </a:r>
          <a:endParaRPr lang="tr-TR" sz="1800" kern="1200" dirty="0"/>
        </a:p>
      </dsp:txBody>
      <dsp:txXfrm>
        <a:off x="1577536" y="539650"/>
        <a:ext cx="5728927" cy="350588"/>
      </dsp:txXfrm>
    </dsp:sp>
    <dsp:sp modelId="{705B7730-8CF2-4B63-8FD7-D58950883ED4}">
      <dsp:nvSpPr>
        <dsp:cNvPr id="0" name=""/>
        <dsp:cNvSpPr/>
      </dsp:nvSpPr>
      <dsp:spPr>
        <a:xfrm>
          <a:off x="790703" y="411224"/>
          <a:ext cx="775925" cy="759922"/>
        </a:xfrm>
        <a:custGeom>
          <a:avLst/>
          <a:gdLst/>
          <a:ahLst/>
          <a:cxnLst/>
          <a:rect l="0" t="0" r="0" b="0"/>
          <a:pathLst>
            <a:path>
              <a:moveTo>
                <a:pt x="0" y="0"/>
              </a:moveTo>
              <a:lnTo>
                <a:pt x="0" y="759922"/>
              </a:lnTo>
              <a:lnTo>
                <a:pt x="775925" y="759922"/>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F35A021-5C5E-41AF-9B1E-E6C7F7D38529}">
      <dsp:nvSpPr>
        <dsp:cNvPr id="0" name=""/>
        <dsp:cNvSpPr/>
      </dsp:nvSpPr>
      <dsp:spPr>
        <a:xfrm>
          <a:off x="1566629" y="984945"/>
          <a:ext cx="5750741" cy="3724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tr-TR" sz="1800" kern="1200" dirty="0" smtClean="0"/>
            <a:t>Sınama Kavramları…………………………………….…….…………...21</a:t>
          </a:r>
          <a:endParaRPr lang="tr-TR" sz="1800" kern="1200" dirty="0"/>
        </a:p>
      </dsp:txBody>
      <dsp:txXfrm>
        <a:off x="1577536" y="995852"/>
        <a:ext cx="5728927" cy="350588"/>
      </dsp:txXfrm>
    </dsp:sp>
    <dsp:sp modelId="{5BB36518-CD0F-49DB-8120-96A70C2EC2B4}">
      <dsp:nvSpPr>
        <dsp:cNvPr id="0" name=""/>
        <dsp:cNvSpPr/>
      </dsp:nvSpPr>
      <dsp:spPr>
        <a:xfrm>
          <a:off x="790703" y="411224"/>
          <a:ext cx="778878" cy="1222439"/>
        </a:xfrm>
        <a:custGeom>
          <a:avLst/>
          <a:gdLst/>
          <a:ahLst/>
          <a:cxnLst/>
          <a:rect l="0" t="0" r="0" b="0"/>
          <a:pathLst>
            <a:path>
              <a:moveTo>
                <a:pt x="0" y="0"/>
              </a:moveTo>
              <a:lnTo>
                <a:pt x="0" y="1222439"/>
              </a:lnTo>
              <a:lnTo>
                <a:pt x="778878" y="122243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02D0BE-5FA6-49C0-93C5-082C281D6571}">
      <dsp:nvSpPr>
        <dsp:cNvPr id="0" name=""/>
        <dsp:cNvSpPr/>
      </dsp:nvSpPr>
      <dsp:spPr>
        <a:xfrm>
          <a:off x="1569582" y="1448497"/>
          <a:ext cx="5752444" cy="37033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tr-TR" sz="1800" kern="1200" dirty="0" smtClean="0"/>
            <a:t>Doğrulama ve Geçerleme Yaşam Döngüsü………..............27</a:t>
          </a:r>
          <a:endParaRPr lang="tr-TR" sz="1800" kern="1200" dirty="0"/>
        </a:p>
      </dsp:txBody>
      <dsp:txXfrm>
        <a:off x="1580429" y="1459344"/>
        <a:ext cx="5730750" cy="348638"/>
      </dsp:txXfrm>
    </dsp:sp>
    <dsp:sp modelId="{1A212F72-146A-42B8-B954-5F01BAD8308A}">
      <dsp:nvSpPr>
        <dsp:cNvPr id="0" name=""/>
        <dsp:cNvSpPr/>
      </dsp:nvSpPr>
      <dsp:spPr>
        <a:xfrm>
          <a:off x="790703" y="411224"/>
          <a:ext cx="776203" cy="1694620"/>
        </a:xfrm>
        <a:custGeom>
          <a:avLst/>
          <a:gdLst/>
          <a:ahLst/>
          <a:cxnLst/>
          <a:rect l="0" t="0" r="0" b="0"/>
          <a:pathLst>
            <a:path>
              <a:moveTo>
                <a:pt x="0" y="0"/>
              </a:moveTo>
              <a:lnTo>
                <a:pt x="0" y="1694620"/>
              </a:lnTo>
              <a:lnTo>
                <a:pt x="776203" y="169462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800D9A4-31ED-4D6E-B597-CF6C749AA25D}">
      <dsp:nvSpPr>
        <dsp:cNvPr id="0" name=""/>
        <dsp:cNvSpPr/>
      </dsp:nvSpPr>
      <dsp:spPr>
        <a:xfrm>
          <a:off x="1566907" y="1920678"/>
          <a:ext cx="5753861" cy="37033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tr-TR" sz="1800" kern="1200" dirty="0" smtClean="0"/>
            <a:t>Sınama Yöntemleri………………………………………………………..29</a:t>
          </a:r>
          <a:endParaRPr lang="tr-TR" sz="1800" kern="1200" dirty="0"/>
        </a:p>
      </dsp:txBody>
      <dsp:txXfrm>
        <a:off x="1577754" y="1931525"/>
        <a:ext cx="5732167" cy="348638"/>
      </dsp:txXfrm>
    </dsp:sp>
    <dsp:sp modelId="{C64BB9C4-1931-47AB-A098-09B22F367701}">
      <dsp:nvSpPr>
        <dsp:cNvPr id="0" name=""/>
        <dsp:cNvSpPr/>
      </dsp:nvSpPr>
      <dsp:spPr>
        <a:xfrm>
          <a:off x="790703" y="411224"/>
          <a:ext cx="776738" cy="2171716"/>
        </a:xfrm>
        <a:custGeom>
          <a:avLst/>
          <a:gdLst/>
          <a:ahLst/>
          <a:cxnLst/>
          <a:rect l="0" t="0" r="0" b="0"/>
          <a:pathLst>
            <a:path>
              <a:moveTo>
                <a:pt x="0" y="0"/>
              </a:moveTo>
              <a:lnTo>
                <a:pt x="0" y="2171716"/>
              </a:lnTo>
              <a:lnTo>
                <a:pt x="776738" y="2171716"/>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67FF643-9071-474D-8492-FE4E8914FEC4}">
      <dsp:nvSpPr>
        <dsp:cNvPr id="0" name=""/>
        <dsp:cNvSpPr/>
      </dsp:nvSpPr>
      <dsp:spPr>
        <a:xfrm>
          <a:off x="1567442" y="2397432"/>
          <a:ext cx="5751627" cy="3710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tr-TR" sz="1800" kern="1200" dirty="0" smtClean="0"/>
            <a:t>Sınama ve Bütünleştirme Stratejileri……………….………….…34 </a:t>
          </a:r>
          <a:endParaRPr lang="tr-TR" sz="1800" kern="1200" dirty="0"/>
        </a:p>
      </dsp:txBody>
      <dsp:txXfrm>
        <a:off x="1578309" y="2408299"/>
        <a:ext cx="5729893" cy="349282"/>
      </dsp:txXfrm>
    </dsp:sp>
    <dsp:sp modelId="{4A0B1765-C5B9-4F9A-BF1A-99464EEDB382}">
      <dsp:nvSpPr>
        <dsp:cNvPr id="0" name=""/>
        <dsp:cNvSpPr/>
      </dsp:nvSpPr>
      <dsp:spPr>
        <a:xfrm>
          <a:off x="790703" y="411224"/>
          <a:ext cx="776738" cy="2650182"/>
        </a:xfrm>
        <a:custGeom>
          <a:avLst/>
          <a:gdLst/>
          <a:ahLst/>
          <a:cxnLst/>
          <a:rect l="0" t="0" r="0" b="0"/>
          <a:pathLst>
            <a:path>
              <a:moveTo>
                <a:pt x="0" y="0"/>
              </a:moveTo>
              <a:lnTo>
                <a:pt x="0" y="2650182"/>
              </a:lnTo>
              <a:lnTo>
                <a:pt x="776738" y="2650182"/>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069F25D-0DCD-46B2-AD62-35EBDDE1C838}">
      <dsp:nvSpPr>
        <dsp:cNvPr id="0" name=""/>
        <dsp:cNvSpPr/>
      </dsp:nvSpPr>
      <dsp:spPr>
        <a:xfrm>
          <a:off x="1567442" y="2875898"/>
          <a:ext cx="5751627" cy="3710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tr-TR" sz="1800" kern="1200" dirty="0" smtClean="0"/>
            <a:t>Sınama Planlaması…………………………………………………………47</a:t>
          </a:r>
          <a:endParaRPr lang="tr-TR" sz="1800" kern="1200" dirty="0"/>
        </a:p>
      </dsp:txBody>
      <dsp:txXfrm>
        <a:off x="1578309" y="2886765"/>
        <a:ext cx="5729893" cy="349282"/>
      </dsp:txXfrm>
    </dsp:sp>
    <dsp:sp modelId="{929AE7D6-46B4-44BA-A8B4-1A62F0670DE4}">
      <dsp:nvSpPr>
        <dsp:cNvPr id="0" name=""/>
        <dsp:cNvSpPr/>
      </dsp:nvSpPr>
      <dsp:spPr>
        <a:xfrm>
          <a:off x="790703" y="411224"/>
          <a:ext cx="776738" cy="3117250"/>
        </a:xfrm>
        <a:custGeom>
          <a:avLst/>
          <a:gdLst/>
          <a:ahLst/>
          <a:cxnLst/>
          <a:rect l="0" t="0" r="0" b="0"/>
          <a:pathLst>
            <a:path>
              <a:moveTo>
                <a:pt x="0" y="0"/>
              </a:moveTo>
              <a:lnTo>
                <a:pt x="0" y="3117250"/>
              </a:lnTo>
              <a:lnTo>
                <a:pt x="776738" y="311725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8A4FBF7-FFB3-4584-9A16-43572184BC72}">
      <dsp:nvSpPr>
        <dsp:cNvPr id="0" name=""/>
        <dsp:cNvSpPr/>
      </dsp:nvSpPr>
      <dsp:spPr>
        <a:xfrm>
          <a:off x="1567442" y="3342966"/>
          <a:ext cx="5751627" cy="3710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tr-TR" sz="1800" kern="1200" dirty="0" smtClean="0"/>
            <a:t>Sınama Belirtimleri……………………………………………………..…48 </a:t>
          </a:r>
          <a:endParaRPr lang="tr-TR" sz="1800" kern="1200" dirty="0"/>
        </a:p>
      </dsp:txBody>
      <dsp:txXfrm>
        <a:off x="1578309" y="3353833"/>
        <a:ext cx="5729893" cy="349282"/>
      </dsp:txXfrm>
    </dsp:sp>
    <dsp:sp modelId="{4F2432E1-5353-404B-9DD7-BCA148A9C379}">
      <dsp:nvSpPr>
        <dsp:cNvPr id="0" name=""/>
        <dsp:cNvSpPr/>
      </dsp:nvSpPr>
      <dsp:spPr>
        <a:xfrm>
          <a:off x="790703" y="411224"/>
          <a:ext cx="776738" cy="3597920"/>
        </a:xfrm>
        <a:custGeom>
          <a:avLst/>
          <a:gdLst/>
          <a:ahLst/>
          <a:cxnLst/>
          <a:rect l="0" t="0" r="0" b="0"/>
          <a:pathLst>
            <a:path>
              <a:moveTo>
                <a:pt x="0" y="0"/>
              </a:moveTo>
              <a:lnTo>
                <a:pt x="0" y="3597920"/>
              </a:lnTo>
              <a:lnTo>
                <a:pt x="776738" y="359792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2C21A58-8A62-449F-A883-669733B4C374}">
      <dsp:nvSpPr>
        <dsp:cNvPr id="0" name=""/>
        <dsp:cNvSpPr/>
      </dsp:nvSpPr>
      <dsp:spPr>
        <a:xfrm>
          <a:off x="1567442" y="3823636"/>
          <a:ext cx="5751627" cy="3710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tr-TR" sz="1800" kern="1200" dirty="0" smtClean="0"/>
            <a:t>Yaşam Döngüsü Boyunca Sınama Etkinlikleri…………..….…50 </a:t>
          </a:r>
          <a:endParaRPr lang="tr-TR" sz="1800" kern="1200" dirty="0"/>
        </a:p>
      </dsp:txBody>
      <dsp:txXfrm>
        <a:off x="1578309" y="3834503"/>
        <a:ext cx="5729893" cy="3492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01745-3E7D-415F-BEFD-EA86362BF18A}" type="datetimeFigureOut">
              <a:rPr lang="tr-TR" smtClean="0"/>
              <a:t>14.02.2016</a:t>
            </a:fld>
            <a:endParaRPr lang="tr-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723C1B-140A-43EF-BA2E-81D885629E09}" type="slidenum">
              <a:rPr lang="tr-TR" smtClean="0"/>
              <a:pPr/>
              <a:t>‹#›</a:t>
            </a:fld>
            <a:r>
              <a:rPr lang="tr-TR" dirty="0" smtClean="0"/>
              <a:t>/47</a:t>
            </a:r>
            <a:endParaRPr lang="tr-TR" dirty="0"/>
          </a:p>
        </p:txBody>
      </p:sp>
    </p:spTree>
    <p:extLst>
      <p:ext uri="{BB962C8B-B14F-4D97-AF65-F5344CB8AC3E}">
        <p14:creationId xmlns:p14="http://schemas.microsoft.com/office/powerpoint/2010/main" val="167633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322F9F1-FA42-42C7-99C4-0B16C1454589}" type="slidenum">
              <a:rPr lang="tr-TR" smtClean="0"/>
              <a:t>1</a:t>
            </a:fld>
            <a:endParaRPr lang="tr-TR" dirty="0"/>
          </a:p>
        </p:txBody>
      </p:sp>
    </p:spTree>
    <p:extLst>
      <p:ext uri="{BB962C8B-B14F-4D97-AF65-F5344CB8AC3E}">
        <p14:creationId xmlns:p14="http://schemas.microsoft.com/office/powerpoint/2010/main" val="4034433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100F05D-0320-4C7A-B5A5-6C79DC6FB0B5}" type="slidenum">
              <a:rPr lang="tr-TR" smtClean="0"/>
              <a:t>29</a:t>
            </a:fld>
            <a:endParaRPr lang="tr-TR"/>
          </a:p>
        </p:txBody>
      </p:sp>
    </p:spTree>
    <p:extLst>
      <p:ext uri="{BB962C8B-B14F-4D97-AF65-F5344CB8AC3E}">
        <p14:creationId xmlns:p14="http://schemas.microsoft.com/office/powerpoint/2010/main" val="3748522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100F05D-0320-4C7A-B5A5-6C79DC6FB0B5}" type="slidenum">
              <a:rPr lang="tr-TR" smtClean="0"/>
              <a:t>30</a:t>
            </a:fld>
            <a:endParaRPr lang="tr-TR"/>
          </a:p>
        </p:txBody>
      </p:sp>
    </p:spTree>
    <p:extLst>
      <p:ext uri="{BB962C8B-B14F-4D97-AF65-F5344CB8AC3E}">
        <p14:creationId xmlns:p14="http://schemas.microsoft.com/office/powerpoint/2010/main" val="3057085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14.02.2016</a:t>
            </a:fld>
            <a:endParaRPr lang="tr-TR"/>
          </a:p>
        </p:txBody>
      </p:sp>
      <p:sp>
        <p:nvSpPr>
          <p:cNvPr id="5" name="Footer Placeholder 4"/>
          <p:cNvSpPr>
            <a:spLocks noGrp="1"/>
          </p:cNvSpPr>
          <p:nvPr>
            <p:ph type="ftr" sz="quarter" idx="11"/>
          </p:nvPr>
        </p:nvSpPr>
        <p:spPr/>
        <p:txBody>
          <a:bodyPr/>
          <a:lstStyle/>
          <a:p>
            <a:r>
              <a:rPr lang="tr-TR" smtClean="0"/>
              <a:t>Doç.Dr.Resul DAŞ</a:t>
            </a:r>
            <a:endParaRPr lang="tr-T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331533"/>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14.02.2016</a:t>
            </a:fld>
            <a:endParaRPr lang="tr-TR"/>
          </a:p>
        </p:txBody>
      </p:sp>
      <p:sp>
        <p:nvSpPr>
          <p:cNvPr id="5" name="Footer Placeholder 4"/>
          <p:cNvSpPr>
            <a:spLocks noGrp="1"/>
          </p:cNvSpPr>
          <p:nvPr>
            <p:ph type="ftr" sz="quarter" idx="11"/>
          </p:nvPr>
        </p:nvSpPr>
        <p:spPr/>
        <p:txBody>
          <a:bodyPr/>
          <a:lstStyle/>
          <a:p>
            <a:r>
              <a:rPr lang="tr-TR" smtClean="0"/>
              <a:t>Doç.Dr.Resul DAŞ</a:t>
            </a:r>
            <a:endParaRPr lang="tr-T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02804681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14.02.2016</a:t>
            </a:fld>
            <a:endParaRPr lang="tr-TR"/>
          </a:p>
        </p:txBody>
      </p:sp>
      <p:sp>
        <p:nvSpPr>
          <p:cNvPr id="5" name="Footer Placeholder 4"/>
          <p:cNvSpPr>
            <a:spLocks noGrp="1"/>
          </p:cNvSpPr>
          <p:nvPr>
            <p:ph type="ftr" sz="quarter" idx="11"/>
          </p:nvPr>
        </p:nvSpPr>
        <p:spPr/>
        <p:txBody>
          <a:bodyPr/>
          <a:lstStyle/>
          <a:p>
            <a:r>
              <a:rPr lang="tr-TR" smtClean="0"/>
              <a:t>Doç.Dr.Resul DAŞ</a:t>
            </a:r>
            <a:endParaRPr lang="tr-T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572620413"/>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14.02.2016</a:t>
            </a:fld>
            <a:endParaRPr lang="tr-TR"/>
          </a:p>
        </p:txBody>
      </p:sp>
      <p:sp>
        <p:nvSpPr>
          <p:cNvPr id="5" name="Footer Placeholder 4"/>
          <p:cNvSpPr>
            <a:spLocks noGrp="1"/>
          </p:cNvSpPr>
          <p:nvPr>
            <p:ph type="ftr" sz="quarter" idx="11"/>
          </p:nvPr>
        </p:nvSpPr>
        <p:spPr/>
        <p:txBody>
          <a:bodyPr/>
          <a:lstStyle/>
          <a:p>
            <a:r>
              <a:rPr lang="tr-TR" smtClean="0"/>
              <a:t>Doç.Dr.Resul DAŞ</a:t>
            </a:r>
            <a:endParaRPr lang="tr-T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413547780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2893BF7A-AB1D-4097-84D8-63EC7BEE27D3}" type="datetime1">
              <a:rPr lang="tr-TR" smtClean="0"/>
              <a:t>14.02.2016</a:t>
            </a:fld>
            <a:endParaRPr lang="tr-TR"/>
          </a:p>
        </p:txBody>
      </p:sp>
      <p:sp>
        <p:nvSpPr>
          <p:cNvPr id="5" name="Footer Placeholder 4"/>
          <p:cNvSpPr>
            <a:spLocks noGrp="1"/>
          </p:cNvSpPr>
          <p:nvPr>
            <p:ph type="ftr" sz="quarter" idx="11"/>
          </p:nvPr>
        </p:nvSpPr>
        <p:spPr/>
        <p:txBody>
          <a:bodyPr/>
          <a:lstStyle/>
          <a:p>
            <a:r>
              <a:rPr lang="tr-TR" smtClean="0"/>
              <a:t>Doç.Dr.Resul DAŞ</a:t>
            </a:r>
            <a:endParaRPr lang="tr-T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84859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2893BF7A-AB1D-4097-84D8-63EC7BEE27D3}" type="datetime1">
              <a:rPr lang="tr-TR" smtClean="0"/>
              <a:t>14.02.2016</a:t>
            </a:fld>
            <a:endParaRPr lang="tr-TR"/>
          </a:p>
        </p:txBody>
      </p:sp>
      <p:sp>
        <p:nvSpPr>
          <p:cNvPr id="6" name="Footer Placeholder 5"/>
          <p:cNvSpPr>
            <a:spLocks noGrp="1"/>
          </p:cNvSpPr>
          <p:nvPr>
            <p:ph type="ftr" sz="quarter" idx="11"/>
          </p:nvPr>
        </p:nvSpPr>
        <p:spPr/>
        <p:txBody>
          <a:bodyPr/>
          <a:lstStyle/>
          <a:p>
            <a:r>
              <a:rPr lang="tr-TR" smtClean="0"/>
              <a:t>Doç.Dr.Resul DAŞ</a:t>
            </a:r>
            <a:endParaRPr lang="tr-TR"/>
          </a:p>
        </p:txBody>
      </p:sp>
      <p:sp>
        <p:nvSpPr>
          <p:cNvPr id="7" name="Slide Number Placeholder 6"/>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22540860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822960" y="2582335"/>
            <a:ext cx="3703320" cy="32867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63440" y="2582334"/>
            <a:ext cx="3703320" cy="32867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2893BF7A-AB1D-4097-84D8-63EC7BEE27D3}" type="datetime1">
              <a:rPr lang="tr-TR" smtClean="0"/>
              <a:t>14.02.2016</a:t>
            </a:fld>
            <a:endParaRPr lang="tr-TR"/>
          </a:p>
        </p:txBody>
      </p:sp>
      <p:sp>
        <p:nvSpPr>
          <p:cNvPr id="8" name="Footer Placeholder 7"/>
          <p:cNvSpPr>
            <a:spLocks noGrp="1"/>
          </p:cNvSpPr>
          <p:nvPr>
            <p:ph type="ftr" sz="quarter" idx="11"/>
          </p:nvPr>
        </p:nvSpPr>
        <p:spPr/>
        <p:txBody>
          <a:bodyPr/>
          <a:lstStyle/>
          <a:p>
            <a:r>
              <a:rPr lang="tr-TR" smtClean="0"/>
              <a:t>Doç.Dr.Resul DAŞ</a:t>
            </a:r>
            <a:endParaRPr lang="tr-TR"/>
          </a:p>
        </p:txBody>
      </p:sp>
      <p:sp>
        <p:nvSpPr>
          <p:cNvPr id="9" name="Slide Number Placeholder 8"/>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351552520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2893BF7A-AB1D-4097-84D8-63EC7BEE27D3}" type="datetime1">
              <a:rPr lang="tr-TR" smtClean="0"/>
              <a:t>14.02.2016</a:t>
            </a:fld>
            <a:endParaRPr lang="tr-TR"/>
          </a:p>
        </p:txBody>
      </p:sp>
      <p:sp>
        <p:nvSpPr>
          <p:cNvPr id="4" name="Footer Placeholder 3"/>
          <p:cNvSpPr>
            <a:spLocks noGrp="1"/>
          </p:cNvSpPr>
          <p:nvPr>
            <p:ph type="ftr" sz="quarter" idx="11"/>
          </p:nvPr>
        </p:nvSpPr>
        <p:spPr/>
        <p:txBody>
          <a:bodyPr/>
          <a:lstStyle/>
          <a:p>
            <a:r>
              <a:rPr lang="tr-TR" smtClean="0"/>
              <a:t>Doç.Dr.Resul DAŞ</a:t>
            </a:r>
            <a:endParaRPr lang="tr-TR"/>
          </a:p>
        </p:txBody>
      </p:sp>
      <p:sp>
        <p:nvSpPr>
          <p:cNvPr id="5" name="Slide Number Placeholder 4"/>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286777929"/>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893BF7A-AB1D-4097-84D8-63EC7BEE27D3}" type="datetime1">
              <a:rPr lang="tr-TR" smtClean="0"/>
              <a:t>14.02.2016</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r>
              <a:rPr lang="tr-TR" smtClean="0"/>
              <a:t>Doç.Dr.Resul DAŞ</a:t>
            </a:r>
            <a:endParaRPr lang="tr-TR"/>
          </a:p>
        </p:txBody>
      </p:sp>
      <p:sp>
        <p:nvSpPr>
          <p:cNvPr id="9" name="Slide Number Placeholder 8"/>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9214761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893BF7A-AB1D-4097-84D8-63EC7BEE27D3}" type="datetime1">
              <a:rPr lang="tr-TR" smtClean="0"/>
              <a:t>14.02.2016</a:t>
            </a:fld>
            <a:endParaRPr lang="tr-T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tr-TR" smtClean="0"/>
              <a:t>Doç.Dr.Resul DAŞ</a:t>
            </a:r>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5046ED2-48BC-4D4D-A18C-EC6704D416AE}" type="slidenum">
              <a:rPr lang="tr-TR" smtClean="0"/>
              <a:t>‹#›</a:t>
            </a:fld>
            <a:endParaRPr lang="tr-TR"/>
          </a:p>
        </p:txBody>
      </p:sp>
    </p:spTree>
    <p:extLst>
      <p:ext uri="{BB962C8B-B14F-4D97-AF65-F5344CB8AC3E}">
        <p14:creationId xmlns:p14="http://schemas.microsoft.com/office/powerpoint/2010/main" val="1866561105"/>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2893BF7A-AB1D-4097-84D8-63EC7BEE27D3}" type="datetime1">
              <a:rPr lang="tr-TR" smtClean="0"/>
              <a:t>14.02.2016</a:t>
            </a:fld>
            <a:endParaRPr lang="tr-TR"/>
          </a:p>
        </p:txBody>
      </p:sp>
      <p:sp>
        <p:nvSpPr>
          <p:cNvPr id="6" name="Footer Placeholder 5"/>
          <p:cNvSpPr>
            <a:spLocks noGrp="1"/>
          </p:cNvSpPr>
          <p:nvPr>
            <p:ph type="ftr" sz="quarter" idx="11"/>
          </p:nvPr>
        </p:nvSpPr>
        <p:spPr/>
        <p:txBody>
          <a:bodyPr/>
          <a:lstStyle/>
          <a:p>
            <a:r>
              <a:rPr lang="tr-TR" smtClean="0"/>
              <a:t>Doç.Dr.Resul DAŞ</a:t>
            </a:r>
            <a:endParaRPr lang="tr-TR"/>
          </a:p>
        </p:txBody>
      </p:sp>
      <p:sp>
        <p:nvSpPr>
          <p:cNvPr id="7" name="Slide Number Placeholder 6"/>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97456792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2893BF7A-AB1D-4097-84D8-63EC7BEE27D3}" type="datetime1">
              <a:rPr lang="tr-TR" smtClean="0"/>
              <a:t>14.02.2016</a:t>
            </a:fld>
            <a:endParaRPr lang="tr-T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tr-TR" smtClean="0"/>
              <a:t>Doç.Dr.Resul DAŞ</a:t>
            </a:r>
            <a:endParaRPr lang="tr-T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5046ED2-48BC-4D4D-A18C-EC6704D416AE}" type="slidenum">
              <a:rPr lang="tr-TR" smtClean="0"/>
              <a:t>‹#›</a:t>
            </a:fld>
            <a:endParaRPr lang="tr-T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700709"/>
      </p:ext>
    </p:extLst>
  </p:cSld>
  <p:clrMap bg1="lt1" tx1="dk1" bg2="lt2" tx2="dk2" accent1="accent1" accent2="accent2" accent3="accent3" accent4="accent4" accent5="accent5" accent6="accent6" hlink="hlink" folHlink="folHlink"/>
  <p:sldLayoutIdLst>
    <p:sldLayoutId id="2147484229" r:id="rId1"/>
    <p:sldLayoutId id="2147484230" r:id="rId2"/>
    <p:sldLayoutId id="2147484231" r:id="rId3"/>
    <p:sldLayoutId id="2147484232" r:id="rId4"/>
    <p:sldLayoutId id="2147484233" r:id="rId5"/>
    <p:sldLayoutId id="2147484234" r:id="rId6"/>
    <p:sldLayoutId id="2147484235" r:id="rId7"/>
    <p:sldLayoutId id="2147484236" r:id="rId8"/>
    <p:sldLayoutId id="2147484237" r:id="rId9"/>
    <p:sldLayoutId id="2147484238" r:id="rId10"/>
    <p:sldLayoutId id="214748423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939" y="736177"/>
            <a:ext cx="8591497" cy="3566160"/>
          </a:xfrm>
        </p:spPr>
        <p:txBody>
          <a:bodyPr>
            <a:normAutofit/>
          </a:bodyPr>
          <a:lstStyle/>
          <a:p>
            <a:pPr algn="ctr"/>
            <a:r>
              <a:rPr lang="tr-TR" sz="4050" dirty="0">
                <a:solidFill>
                  <a:schemeClr val="accent2">
                    <a:lumMod val="50000"/>
                  </a:schemeClr>
                </a:solidFill>
              </a:rPr>
              <a:t>YMT </a:t>
            </a:r>
            <a:r>
              <a:rPr lang="tr-TR" sz="4050" dirty="0" smtClean="0">
                <a:solidFill>
                  <a:schemeClr val="accent2">
                    <a:lumMod val="50000"/>
                  </a:schemeClr>
                </a:solidFill>
              </a:rPr>
              <a:t>312-Yazılım Tasarım Ve Mimarisi</a:t>
            </a:r>
            <a:r>
              <a:rPr lang="tr-TR" sz="4050" dirty="0">
                <a:solidFill>
                  <a:schemeClr val="accent2">
                    <a:lumMod val="50000"/>
                  </a:schemeClr>
                </a:solidFill>
              </a:rPr>
              <a:t/>
            </a:r>
            <a:br>
              <a:rPr lang="tr-TR" sz="4050" dirty="0">
                <a:solidFill>
                  <a:schemeClr val="accent2">
                    <a:lumMod val="50000"/>
                  </a:schemeClr>
                </a:solidFill>
              </a:rPr>
            </a:br>
            <a:r>
              <a:rPr lang="tr-TR" sz="4050" dirty="0">
                <a:solidFill>
                  <a:schemeClr val="accent2">
                    <a:lumMod val="50000"/>
                  </a:schemeClr>
                </a:solidFill>
              </a:rPr>
              <a:t> </a:t>
            </a:r>
            <a:r>
              <a:rPr lang="tr-TR" sz="4050" dirty="0">
                <a:solidFill>
                  <a:schemeClr val="accent2"/>
                </a:solidFill>
              </a:rPr>
              <a:t>Doğrulama ve Geçerleme</a:t>
            </a:r>
            <a:endParaRPr lang="tr-TR" sz="4050" dirty="0"/>
          </a:p>
        </p:txBody>
      </p:sp>
      <p:sp>
        <p:nvSpPr>
          <p:cNvPr id="8" name="Slide Number Placeholder 7"/>
          <p:cNvSpPr>
            <a:spLocks noGrp="1"/>
          </p:cNvSpPr>
          <p:nvPr>
            <p:ph type="sldNum" sz="quarter" idx="12"/>
          </p:nvPr>
        </p:nvSpPr>
        <p:spPr/>
        <p:txBody>
          <a:bodyPr/>
          <a:lstStyle/>
          <a:p>
            <a:fld id="{E5046ED2-48BC-4D4D-A18C-EC6704D416AE}" type="slidenum">
              <a:rPr lang="tr-TR" sz="1200" smtClean="0"/>
              <a:t>1</a:t>
            </a:fld>
            <a:endParaRPr lang="tr-TR" sz="12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07697" y="4154166"/>
            <a:ext cx="1454739" cy="1403395"/>
          </a:xfrm>
          <a:prstGeom prst="rect">
            <a:avLst/>
          </a:prstGeom>
        </p:spPr>
      </p:pic>
      <p:sp>
        <p:nvSpPr>
          <p:cNvPr id="6" name="TextBox 5"/>
          <p:cNvSpPr txBox="1"/>
          <p:nvPr/>
        </p:nvSpPr>
        <p:spPr>
          <a:xfrm rot="20853070">
            <a:off x="7568528" y="4591237"/>
            <a:ext cx="1127232" cy="415498"/>
          </a:xfrm>
          <a:prstGeom prst="rect">
            <a:avLst/>
          </a:prstGeom>
          <a:noFill/>
        </p:spPr>
        <p:txBody>
          <a:bodyPr wrap="none" rtlCol="0">
            <a:spAutoFit/>
          </a:bodyPr>
          <a:lstStyle/>
          <a:p>
            <a:r>
              <a:rPr lang="tr-TR" sz="2100" b="1" dirty="0" smtClean="0">
                <a:solidFill>
                  <a:schemeClr val="accent2"/>
                </a:solidFill>
              </a:rPr>
              <a:t>Bölüm-7</a:t>
            </a:r>
            <a:endParaRPr lang="tr-TR" sz="2100" b="1" dirty="0">
              <a:solidFill>
                <a:schemeClr val="accent2"/>
              </a:solidFill>
            </a:endParaRPr>
          </a:p>
        </p:txBody>
      </p:sp>
      <p:pic>
        <p:nvPicPr>
          <p:cNvPr id="9" name="Resi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60" y="273734"/>
            <a:ext cx="7620000" cy="2857500"/>
          </a:xfrm>
          <a:prstGeom prst="rect">
            <a:avLst/>
          </a:prstGeom>
        </p:spPr>
      </p:pic>
      <p:sp>
        <p:nvSpPr>
          <p:cNvPr id="11" name="Subtitle 2"/>
          <p:cNvSpPr>
            <a:spLocks noGrp="1"/>
          </p:cNvSpPr>
          <p:nvPr/>
        </p:nvSpPr>
        <p:spPr>
          <a:xfrm>
            <a:off x="746760" y="4423046"/>
            <a:ext cx="7543800" cy="86563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lnSpc>
                <a:spcPct val="150000"/>
              </a:lnSpc>
            </a:pPr>
            <a:r>
              <a:rPr lang="tr-TR" sz="1600" b="1" cap="none" dirty="0">
                <a:solidFill>
                  <a:srgbClr val="C00000"/>
                </a:solidFill>
                <a:effectLst>
                  <a:outerShdw blurRad="38100" dist="38100" dir="2700000" algn="tl">
                    <a:srgbClr val="000000">
                      <a:alpha val="43137"/>
                    </a:srgbClr>
                  </a:outerShdw>
                </a:effectLst>
                <a:latin typeface="+mn-lt"/>
              </a:rPr>
              <a:t>Doç. Dr. Resul DAŞ</a:t>
            </a:r>
            <a:r>
              <a:rPr lang="tr-TR" sz="1350" b="1" cap="none" dirty="0">
                <a:solidFill>
                  <a:srgbClr val="C00000"/>
                </a:solidFill>
                <a:effectLst>
                  <a:outerShdw blurRad="38100" dist="38100" dir="2700000" algn="tl">
                    <a:srgbClr val="000000">
                      <a:alpha val="43137"/>
                    </a:srgbClr>
                  </a:outerShdw>
                </a:effectLst>
                <a:latin typeface="+mn-lt"/>
              </a:rPr>
              <a:t/>
            </a:r>
            <a:br>
              <a:rPr lang="tr-TR" sz="1350" b="1" cap="none" dirty="0">
                <a:solidFill>
                  <a:srgbClr val="C00000"/>
                </a:solidFill>
                <a:effectLst>
                  <a:outerShdw blurRad="38100" dist="38100" dir="2700000" algn="tl">
                    <a:srgbClr val="000000">
                      <a:alpha val="43137"/>
                    </a:srgbClr>
                  </a:outerShdw>
                </a:effectLst>
                <a:latin typeface="+mn-lt"/>
              </a:rPr>
            </a:br>
            <a:r>
              <a:rPr lang="tr-TR" sz="1350" cap="none" dirty="0">
                <a:solidFill>
                  <a:schemeClr val="bg2">
                    <a:lumMod val="10000"/>
                  </a:schemeClr>
                </a:solidFill>
                <a:effectLst>
                  <a:outerShdw blurRad="38100" dist="38100" dir="2700000" algn="tl">
                    <a:srgbClr val="000000">
                      <a:alpha val="43137"/>
                    </a:srgbClr>
                  </a:outerShdw>
                </a:effectLst>
                <a:latin typeface="+mn-lt"/>
              </a:rPr>
              <a:t>Fırat Üniversitesi Yazılım Mühendisliği </a:t>
            </a:r>
            <a:r>
              <a:rPr lang="tr-TR" sz="1350" cap="none" dirty="0" smtClean="0">
                <a:solidFill>
                  <a:schemeClr val="bg2">
                    <a:lumMod val="10000"/>
                  </a:schemeClr>
                </a:solidFill>
                <a:effectLst>
                  <a:outerShdw blurRad="38100" dist="38100" dir="2700000" algn="tl">
                    <a:srgbClr val="000000">
                      <a:alpha val="43137"/>
                    </a:srgbClr>
                  </a:outerShdw>
                </a:effectLst>
                <a:latin typeface="+mn-lt"/>
              </a:rPr>
              <a:t>Bölümü</a:t>
            </a:r>
          </a:p>
          <a:p>
            <a:endParaRPr lang="tr-TR" dirty="0">
              <a:effectLst>
                <a:outerShdw blurRad="38100" dist="38100" dir="2700000" algn="tl">
                  <a:srgbClr val="000000">
                    <a:alpha val="43137"/>
                  </a:srgbClr>
                </a:outerShdw>
              </a:effectLst>
            </a:endParaRPr>
          </a:p>
        </p:txBody>
      </p:sp>
      <p:sp>
        <p:nvSpPr>
          <p:cNvPr id="10" name="Altbilgi Yer Tutucusu 3"/>
          <p:cNvSpPr>
            <a:spLocks noGrp="1"/>
          </p:cNvSpPr>
          <p:nvPr>
            <p:ph type="ftr" sz="quarter" idx="11"/>
          </p:nvPr>
        </p:nvSpPr>
        <p:spPr>
          <a:xfrm>
            <a:off x="2764639" y="6459786"/>
            <a:ext cx="3617103" cy="365125"/>
          </a:xfrm>
        </p:spPr>
        <p:txBody>
          <a:bodyPr/>
          <a:lstStyle/>
          <a:p>
            <a:r>
              <a:rPr lang="tr-TR" dirty="0" smtClean="0"/>
              <a:t>YMT312 Yazılım Tasarım ve Mimarisi</a:t>
            </a:r>
            <a:endParaRPr lang="tr-TR" dirty="0"/>
          </a:p>
        </p:txBody>
      </p:sp>
    </p:spTree>
    <p:extLst>
      <p:ext uri="{BB962C8B-B14F-4D97-AF65-F5344CB8AC3E}">
        <p14:creationId xmlns:p14="http://schemas.microsoft.com/office/powerpoint/2010/main" val="13445696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Gözden Geçirme - Arkadaş</a:t>
            </a:r>
          </a:p>
        </p:txBody>
      </p:sp>
      <p:sp>
        <p:nvSpPr>
          <p:cNvPr id="3" name="İçerik Yer Tutucusu 2"/>
          <p:cNvSpPr>
            <a:spLocks noGrp="1"/>
          </p:cNvSpPr>
          <p:nvPr>
            <p:ph idx="1"/>
          </p:nvPr>
        </p:nvSpPr>
        <p:spPr/>
        <p:txBody>
          <a:bodyPr>
            <a:normAutofit fontScale="85000" lnSpcReduction="20000"/>
          </a:bodyPr>
          <a:lstStyle/>
          <a:p>
            <a:r>
              <a:rPr lang="tr-TR" b="1" u="sng" dirty="0" smtClean="0">
                <a:solidFill>
                  <a:srgbClr val="0070C0"/>
                </a:solidFill>
              </a:rPr>
              <a:t>Amaç</a:t>
            </a:r>
            <a:r>
              <a:rPr lang="tr-TR" b="1" u="sng" dirty="0">
                <a:solidFill>
                  <a:srgbClr val="0070C0"/>
                </a:solidFill>
              </a:rPr>
              <a:t>:</a:t>
            </a:r>
          </a:p>
          <a:p>
            <a:pPr lvl="1"/>
            <a:r>
              <a:rPr lang="tr-TR" dirty="0" smtClean="0"/>
              <a:t>Ürünün </a:t>
            </a:r>
            <a:r>
              <a:rPr lang="tr-TR" dirty="0"/>
              <a:t>kullanıma uygunluğunu değerlendirmek</a:t>
            </a:r>
          </a:p>
          <a:p>
            <a:pPr lvl="1"/>
            <a:r>
              <a:rPr lang="tr-TR" dirty="0" smtClean="0"/>
              <a:t>Ürünün </a:t>
            </a:r>
            <a:r>
              <a:rPr lang="tr-TR" dirty="0"/>
              <a:t>onaylanmış gereksinimlere uymayan yanlarını belirlemek.</a:t>
            </a:r>
          </a:p>
          <a:p>
            <a:r>
              <a:rPr lang="tr-TR" b="1" u="sng" dirty="0" smtClean="0">
                <a:solidFill>
                  <a:srgbClr val="0070C0"/>
                </a:solidFill>
              </a:rPr>
              <a:t>Yöntem</a:t>
            </a:r>
            <a:r>
              <a:rPr lang="tr-TR" b="1" u="sng" dirty="0">
                <a:solidFill>
                  <a:srgbClr val="0070C0"/>
                </a:solidFill>
              </a:rPr>
              <a:t>:</a:t>
            </a:r>
          </a:p>
          <a:p>
            <a:pPr lvl="1"/>
            <a:r>
              <a:rPr lang="tr-TR" dirty="0" smtClean="0"/>
              <a:t>Ürün </a:t>
            </a:r>
            <a:r>
              <a:rPr lang="tr-TR" dirty="0"/>
              <a:t>konuya hakim bir takım arkadaşına verilir ve </a:t>
            </a:r>
            <a:r>
              <a:rPr lang="tr-TR" dirty="0" smtClean="0"/>
              <a:t>bulunan hatalar/düzeltmeler </a:t>
            </a:r>
            <a:r>
              <a:rPr lang="tr-TR" dirty="0"/>
              <a:t>ürün sahibine açıklanır</a:t>
            </a:r>
          </a:p>
          <a:p>
            <a:r>
              <a:rPr lang="tr-TR" b="1" u="sng" dirty="0" smtClean="0">
                <a:solidFill>
                  <a:srgbClr val="0070C0"/>
                </a:solidFill>
              </a:rPr>
              <a:t>Katılımcılar</a:t>
            </a:r>
            <a:r>
              <a:rPr lang="tr-TR" b="1" u="sng" dirty="0">
                <a:solidFill>
                  <a:srgbClr val="0070C0"/>
                </a:solidFill>
              </a:rPr>
              <a:t>:</a:t>
            </a:r>
          </a:p>
          <a:p>
            <a:pPr lvl="1"/>
            <a:r>
              <a:rPr lang="tr-TR" dirty="0" smtClean="0"/>
              <a:t>Konusunda </a:t>
            </a:r>
            <a:r>
              <a:rPr lang="tr-TR" dirty="0"/>
              <a:t>uzman takım elemanı</a:t>
            </a:r>
          </a:p>
          <a:p>
            <a:pPr lvl="1"/>
            <a:r>
              <a:rPr lang="tr-TR" dirty="0" smtClean="0"/>
              <a:t>Ürün </a:t>
            </a:r>
            <a:r>
              <a:rPr lang="tr-TR" dirty="0"/>
              <a:t>sahibi</a:t>
            </a:r>
          </a:p>
          <a:p>
            <a:r>
              <a:rPr lang="tr-TR" b="1" u="sng" dirty="0" smtClean="0">
                <a:solidFill>
                  <a:srgbClr val="0070C0"/>
                </a:solidFill>
              </a:rPr>
              <a:t>Neler</a:t>
            </a:r>
            <a:r>
              <a:rPr lang="tr-TR" b="1" u="sng" dirty="0">
                <a:solidFill>
                  <a:srgbClr val="0070C0"/>
                </a:solidFill>
              </a:rPr>
              <a:t>:</a:t>
            </a:r>
          </a:p>
          <a:p>
            <a:pPr lvl="1"/>
            <a:r>
              <a:rPr lang="tr-TR" dirty="0" smtClean="0"/>
              <a:t>Gereksinimler</a:t>
            </a:r>
            <a:r>
              <a:rPr lang="tr-TR" dirty="0"/>
              <a:t>, tasarım dokümantasyonu, kaynak kodu</a:t>
            </a:r>
          </a:p>
          <a:p>
            <a:pPr lvl="1"/>
            <a:r>
              <a:rPr lang="tr-TR" dirty="0" smtClean="0"/>
              <a:t>Planlar </a:t>
            </a:r>
            <a:r>
              <a:rPr lang="tr-TR" dirty="0"/>
              <a:t>(Proje, Yazılım Geliştirme, Test, ...)</a:t>
            </a:r>
          </a:p>
          <a:p>
            <a:r>
              <a:rPr lang="tr-TR" b="1" u="sng" dirty="0" smtClean="0">
                <a:solidFill>
                  <a:srgbClr val="0070C0"/>
                </a:solidFill>
              </a:rPr>
              <a:t>Beklenen </a:t>
            </a:r>
            <a:r>
              <a:rPr lang="tr-TR" b="1" u="sng" dirty="0">
                <a:solidFill>
                  <a:srgbClr val="0070C0"/>
                </a:solidFill>
              </a:rPr>
              <a:t>Sonuçlar:</a:t>
            </a:r>
          </a:p>
          <a:p>
            <a:pPr lvl="1"/>
            <a:r>
              <a:rPr lang="tr-TR" dirty="0" smtClean="0"/>
              <a:t>Bulunan </a:t>
            </a:r>
            <a:r>
              <a:rPr lang="tr-TR" dirty="0"/>
              <a:t>hatalar/düzelmeler/tavsiyeler belgenin üzerine yazılır </a:t>
            </a:r>
            <a:r>
              <a:rPr lang="tr-TR" dirty="0" smtClean="0"/>
              <a:t>ve yazara </a:t>
            </a:r>
            <a:r>
              <a:rPr lang="tr-TR" dirty="0"/>
              <a:t>açıklanır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10</a:t>
            </a:fld>
            <a:endParaRPr lang="tr-TR" dirty="0"/>
          </a:p>
        </p:txBody>
      </p:sp>
    </p:spTree>
    <p:extLst>
      <p:ext uri="{BB962C8B-B14F-4D97-AF65-F5344CB8AC3E}">
        <p14:creationId xmlns:p14="http://schemas.microsoft.com/office/powerpoint/2010/main" val="1631045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Gözden Geçirme – Masa Üstü</a:t>
            </a:r>
          </a:p>
        </p:txBody>
      </p:sp>
      <p:sp>
        <p:nvSpPr>
          <p:cNvPr id="3" name="İçerik Yer Tutucusu 2"/>
          <p:cNvSpPr>
            <a:spLocks noGrp="1"/>
          </p:cNvSpPr>
          <p:nvPr>
            <p:ph idx="1"/>
          </p:nvPr>
        </p:nvSpPr>
        <p:spPr/>
        <p:txBody>
          <a:bodyPr>
            <a:normAutofit fontScale="85000" lnSpcReduction="20000"/>
          </a:bodyPr>
          <a:lstStyle/>
          <a:p>
            <a:r>
              <a:rPr lang="tr-TR" b="1" u="sng" dirty="0" smtClean="0"/>
              <a:t>Amaç</a:t>
            </a:r>
            <a:r>
              <a:rPr lang="tr-TR" b="1" u="sng" dirty="0"/>
              <a:t>:</a:t>
            </a:r>
          </a:p>
          <a:p>
            <a:pPr lvl="1"/>
            <a:r>
              <a:rPr lang="tr-TR" dirty="0" smtClean="0"/>
              <a:t>Ürünün </a:t>
            </a:r>
            <a:r>
              <a:rPr lang="tr-TR" dirty="0"/>
              <a:t>kullanıma uygunluğunu değerlendirmek</a:t>
            </a:r>
          </a:p>
          <a:p>
            <a:pPr lvl="1"/>
            <a:r>
              <a:rPr lang="tr-TR" dirty="0" smtClean="0"/>
              <a:t>Ürünün </a:t>
            </a:r>
            <a:r>
              <a:rPr lang="tr-TR" dirty="0"/>
              <a:t>onaylanmış gereksinimlere uymayan yanlarını belirlemek.</a:t>
            </a:r>
          </a:p>
          <a:p>
            <a:r>
              <a:rPr lang="tr-TR" b="1" u="sng" dirty="0" smtClean="0"/>
              <a:t>Yöntem</a:t>
            </a:r>
            <a:r>
              <a:rPr lang="tr-TR" b="1" u="sng" dirty="0"/>
              <a:t>:</a:t>
            </a:r>
          </a:p>
          <a:p>
            <a:pPr lvl="1"/>
            <a:r>
              <a:rPr lang="tr-TR" dirty="0" smtClean="0"/>
              <a:t>Ürün </a:t>
            </a:r>
            <a:r>
              <a:rPr lang="tr-TR" dirty="0"/>
              <a:t>konuya hakim uzmanlara dağıtılır ve </a:t>
            </a:r>
            <a:r>
              <a:rPr lang="tr-TR" dirty="0" smtClean="0"/>
              <a:t>bulunan hatalar/düzeltmeler </a:t>
            </a:r>
            <a:r>
              <a:rPr lang="tr-TR" dirty="0"/>
              <a:t>ürünün bir kopyası üzerine kaydedilir</a:t>
            </a:r>
          </a:p>
          <a:p>
            <a:r>
              <a:rPr lang="tr-TR" b="1" u="sng" dirty="0" smtClean="0"/>
              <a:t>Katılımcılar</a:t>
            </a:r>
            <a:r>
              <a:rPr lang="tr-TR" b="1" u="sng" dirty="0"/>
              <a:t>:</a:t>
            </a:r>
          </a:p>
          <a:p>
            <a:pPr lvl="1"/>
            <a:r>
              <a:rPr lang="tr-TR" dirty="0" smtClean="0"/>
              <a:t>Uzmanlar</a:t>
            </a:r>
            <a:endParaRPr lang="tr-TR" dirty="0"/>
          </a:p>
          <a:p>
            <a:pPr lvl="1"/>
            <a:r>
              <a:rPr lang="tr-TR" dirty="0" smtClean="0"/>
              <a:t>Belgenin </a:t>
            </a:r>
            <a:r>
              <a:rPr lang="tr-TR" dirty="0"/>
              <a:t>müşterileri</a:t>
            </a:r>
          </a:p>
          <a:p>
            <a:pPr lvl="1"/>
            <a:r>
              <a:rPr lang="tr-TR" dirty="0" smtClean="0"/>
              <a:t>Belgenin </a:t>
            </a:r>
            <a:r>
              <a:rPr lang="tr-TR" dirty="0"/>
              <a:t>sahibi</a:t>
            </a:r>
          </a:p>
          <a:p>
            <a:r>
              <a:rPr lang="tr-TR" b="1" u="sng" dirty="0" smtClean="0"/>
              <a:t>Neler</a:t>
            </a:r>
            <a:r>
              <a:rPr lang="tr-TR" b="1" u="sng" dirty="0"/>
              <a:t>:</a:t>
            </a:r>
          </a:p>
          <a:p>
            <a:pPr lvl="1"/>
            <a:r>
              <a:rPr lang="tr-TR" dirty="0" smtClean="0"/>
              <a:t>Gereksinimler</a:t>
            </a:r>
            <a:r>
              <a:rPr lang="tr-TR" dirty="0"/>
              <a:t>, tasarım dokümantasyonu, kaynak kodu</a:t>
            </a:r>
          </a:p>
          <a:p>
            <a:pPr lvl="1"/>
            <a:r>
              <a:rPr lang="tr-TR" dirty="0" smtClean="0"/>
              <a:t>Planlar </a:t>
            </a:r>
            <a:r>
              <a:rPr lang="tr-TR" dirty="0"/>
              <a:t>(Proje, Yazılım Geliştirme, Test, ...)</a:t>
            </a:r>
          </a:p>
          <a:p>
            <a:r>
              <a:rPr lang="tr-TR" b="1" u="sng" dirty="0" smtClean="0"/>
              <a:t>Beklenen </a:t>
            </a:r>
            <a:r>
              <a:rPr lang="tr-TR" b="1" u="sng" dirty="0"/>
              <a:t>Sonuçlar:</a:t>
            </a:r>
          </a:p>
          <a:p>
            <a:pPr lvl="1"/>
            <a:r>
              <a:rPr lang="tr-TR" dirty="0" smtClean="0"/>
              <a:t>Bulunan </a:t>
            </a:r>
            <a:r>
              <a:rPr lang="tr-TR" dirty="0"/>
              <a:t>hatalar/düzelmeler/tavsiyeler belgenin üzerine yazılır </a:t>
            </a:r>
            <a:r>
              <a:rPr lang="tr-TR" dirty="0" smtClean="0"/>
              <a:t>ve yazara </a:t>
            </a:r>
            <a:r>
              <a:rPr lang="tr-TR" dirty="0"/>
              <a:t>açıklanır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11</a:t>
            </a:fld>
            <a:endParaRPr lang="tr-TR" dirty="0"/>
          </a:p>
        </p:txBody>
      </p:sp>
    </p:spTree>
    <p:extLst>
      <p:ext uri="{BB962C8B-B14F-4D97-AF65-F5344CB8AC3E}">
        <p14:creationId xmlns:p14="http://schemas.microsoft.com/office/powerpoint/2010/main" val="3414690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Üstünden Geçme</a:t>
            </a:r>
          </a:p>
        </p:txBody>
      </p:sp>
      <p:sp>
        <p:nvSpPr>
          <p:cNvPr id="3" name="İçerik Yer Tutucusu 2"/>
          <p:cNvSpPr>
            <a:spLocks noGrp="1"/>
          </p:cNvSpPr>
          <p:nvPr>
            <p:ph idx="1"/>
          </p:nvPr>
        </p:nvSpPr>
        <p:spPr>
          <a:xfrm>
            <a:off x="822959" y="1845734"/>
            <a:ext cx="7543801" cy="2726266"/>
          </a:xfrm>
        </p:spPr>
        <p:txBody>
          <a:bodyPr>
            <a:noAutofit/>
          </a:bodyPr>
          <a:lstStyle/>
          <a:p>
            <a:r>
              <a:rPr lang="tr-TR" b="1" u="sng" dirty="0" smtClean="0">
                <a:solidFill>
                  <a:srgbClr val="0070C0"/>
                </a:solidFill>
              </a:rPr>
              <a:t>Amaç</a:t>
            </a:r>
            <a:r>
              <a:rPr lang="tr-TR" b="1" u="sng" dirty="0">
                <a:solidFill>
                  <a:srgbClr val="0070C0"/>
                </a:solidFill>
              </a:rPr>
              <a:t>: </a:t>
            </a:r>
            <a:r>
              <a:rPr lang="tr-TR" dirty="0">
                <a:solidFill>
                  <a:srgbClr val="0070C0"/>
                </a:solidFill>
              </a:rPr>
              <a:t>[IEEE1028-97]</a:t>
            </a:r>
          </a:p>
          <a:p>
            <a:pPr lvl="1"/>
            <a:r>
              <a:rPr lang="tr-TR" dirty="0" smtClean="0"/>
              <a:t>Ara </a:t>
            </a:r>
            <a:r>
              <a:rPr lang="tr-TR" dirty="0"/>
              <a:t>veya son ürünü değerlendirmek,</a:t>
            </a:r>
          </a:p>
          <a:p>
            <a:pPr lvl="1"/>
            <a:r>
              <a:rPr lang="tr-TR" dirty="0" smtClean="0"/>
              <a:t>Katılımcıları </a:t>
            </a:r>
            <a:r>
              <a:rPr lang="tr-TR" dirty="0"/>
              <a:t>eğitmek</a:t>
            </a:r>
          </a:p>
          <a:p>
            <a:r>
              <a:rPr lang="tr-TR" b="1" u="sng" dirty="0" smtClean="0">
                <a:solidFill>
                  <a:srgbClr val="0070C0"/>
                </a:solidFill>
              </a:rPr>
              <a:t>Yöntem</a:t>
            </a:r>
            <a:r>
              <a:rPr lang="tr-TR" b="1" u="sng" dirty="0">
                <a:solidFill>
                  <a:srgbClr val="0070C0"/>
                </a:solidFill>
              </a:rPr>
              <a:t>:</a:t>
            </a:r>
          </a:p>
          <a:p>
            <a:pPr lvl="1"/>
            <a:r>
              <a:rPr lang="tr-TR" dirty="0" smtClean="0"/>
              <a:t>Konu </a:t>
            </a:r>
            <a:r>
              <a:rPr lang="tr-TR" dirty="0"/>
              <a:t>ile ilgili proje elemanlarına sunum</a:t>
            </a:r>
          </a:p>
          <a:p>
            <a:r>
              <a:rPr lang="tr-TR" b="1" u="sng" dirty="0" smtClean="0">
                <a:solidFill>
                  <a:srgbClr val="0070C0"/>
                </a:solidFill>
              </a:rPr>
              <a:t>Katılımcılar</a:t>
            </a:r>
            <a:r>
              <a:rPr lang="tr-TR" b="1" u="sng" dirty="0">
                <a:solidFill>
                  <a:srgbClr val="0070C0"/>
                </a:solidFill>
              </a:rPr>
              <a:t>:</a:t>
            </a:r>
          </a:p>
          <a:p>
            <a:pPr lvl="1"/>
            <a:r>
              <a:rPr lang="tr-TR" dirty="0" smtClean="0"/>
              <a:t>Yazar </a:t>
            </a:r>
            <a:r>
              <a:rPr lang="tr-TR" dirty="0"/>
              <a:t>(Sunucu)</a:t>
            </a:r>
          </a:p>
          <a:p>
            <a:pPr lvl="1"/>
            <a:r>
              <a:rPr lang="tr-TR" dirty="0" smtClean="0"/>
              <a:t>Konusunda </a:t>
            </a:r>
            <a:r>
              <a:rPr lang="tr-TR" dirty="0"/>
              <a:t>uzmanlar</a:t>
            </a:r>
          </a:p>
          <a:p>
            <a:pPr lvl="1"/>
            <a:r>
              <a:rPr lang="tr-TR" dirty="0" smtClean="0"/>
              <a:t>Ürünün </a:t>
            </a:r>
            <a:r>
              <a:rPr lang="tr-TR" dirty="0" smtClean="0"/>
              <a:t>müşterileri</a:t>
            </a: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12</a:t>
            </a:fld>
            <a:endParaRPr lang="tr-TR" dirty="0"/>
          </a:p>
        </p:txBody>
      </p:sp>
      <p:sp>
        <p:nvSpPr>
          <p:cNvPr id="7" name="Dikdörtgen 6"/>
          <p:cNvSpPr/>
          <p:nvPr/>
        </p:nvSpPr>
        <p:spPr>
          <a:xfrm>
            <a:off x="3947374" y="4130590"/>
            <a:ext cx="4572000" cy="1661993"/>
          </a:xfrm>
          <a:prstGeom prst="rect">
            <a:avLst/>
          </a:prstGeom>
        </p:spPr>
        <p:txBody>
          <a:bodyPr>
            <a:spAutoFit/>
          </a:bodyPr>
          <a:lstStyle/>
          <a:p>
            <a:r>
              <a:rPr lang="tr-TR" sz="1600" b="1" u="sng" dirty="0">
                <a:solidFill>
                  <a:srgbClr val="0070C0"/>
                </a:solidFill>
              </a:rPr>
              <a:t>Neler:</a:t>
            </a:r>
          </a:p>
          <a:p>
            <a:pPr lvl="1"/>
            <a:r>
              <a:rPr lang="tr-TR" sz="1400" dirty="0"/>
              <a:t>Sistem Gereksinim Belirtimleri (SRS)</a:t>
            </a:r>
          </a:p>
          <a:p>
            <a:pPr lvl="1"/>
            <a:r>
              <a:rPr lang="tr-TR" sz="1400" dirty="0"/>
              <a:t>Tasarım</a:t>
            </a:r>
          </a:p>
          <a:p>
            <a:pPr lvl="1"/>
            <a:r>
              <a:rPr lang="tr-TR" sz="1400" dirty="0"/>
              <a:t>Proje Planı</a:t>
            </a:r>
          </a:p>
          <a:p>
            <a:r>
              <a:rPr lang="tr-TR" sz="1600" b="1" u="sng" dirty="0">
                <a:solidFill>
                  <a:srgbClr val="0070C0"/>
                </a:solidFill>
              </a:rPr>
              <a:t>Beklenen Sonuçlar:</a:t>
            </a:r>
          </a:p>
          <a:p>
            <a:pPr lvl="1"/>
            <a:r>
              <a:rPr lang="tr-TR" sz="1400" dirty="0"/>
              <a:t>Bulgu listesi</a:t>
            </a:r>
          </a:p>
          <a:p>
            <a:pPr lvl="1"/>
            <a:r>
              <a:rPr lang="tr-TR" sz="1400" dirty="0"/>
              <a:t>İyileştirme ve alternatif tavsiyeleri</a:t>
            </a:r>
            <a:endParaRPr lang="tr-TR" sz="1400" dirty="0"/>
          </a:p>
        </p:txBody>
      </p:sp>
    </p:spTree>
    <p:extLst>
      <p:ext uri="{BB962C8B-B14F-4D97-AF65-F5344CB8AC3E}">
        <p14:creationId xmlns:p14="http://schemas.microsoft.com/office/powerpoint/2010/main" val="1676858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Denetleme</a:t>
            </a:r>
          </a:p>
        </p:txBody>
      </p:sp>
      <p:sp>
        <p:nvSpPr>
          <p:cNvPr id="3" name="İçerik Yer Tutucusu 2"/>
          <p:cNvSpPr>
            <a:spLocks noGrp="1"/>
          </p:cNvSpPr>
          <p:nvPr>
            <p:ph idx="1"/>
          </p:nvPr>
        </p:nvSpPr>
        <p:spPr/>
        <p:txBody>
          <a:bodyPr>
            <a:normAutofit fontScale="92500" lnSpcReduction="20000"/>
          </a:bodyPr>
          <a:lstStyle/>
          <a:p>
            <a:r>
              <a:rPr lang="tr-TR" b="1" u="sng" dirty="0" smtClean="0">
                <a:solidFill>
                  <a:srgbClr val="0070C0"/>
                </a:solidFill>
              </a:rPr>
              <a:t>Amaç</a:t>
            </a:r>
            <a:r>
              <a:rPr lang="tr-TR" b="1" u="sng" dirty="0">
                <a:solidFill>
                  <a:srgbClr val="0070C0"/>
                </a:solidFill>
              </a:rPr>
              <a:t>: </a:t>
            </a:r>
            <a:r>
              <a:rPr lang="tr-TR" dirty="0">
                <a:solidFill>
                  <a:srgbClr val="0070C0"/>
                </a:solidFill>
              </a:rPr>
              <a:t>[IEEE1028-97]</a:t>
            </a:r>
          </a:p>
          <a:p>
            <a:pPr lvl="1"/>
            <a:r>
              <a:rPr lang="tr-TR" dirty="0" smtClean="0"/>
              <a:t>Ürünün </a:t>
            </a:r>
            <a:r>
              <a:rPr lang="tr-TR" dirty="0"/>
              <a:t>ve süreçlerin bağımsız uzmanlar tarafından </a:t>
            </a:r>
            <a:r>
              <a:rPr lang="tr-TR" dirty="0" smtClean="0"/>
              <a:t>değerlendirilip regülasyonlara</a:t>
            </a:r>
            <a:r>
              <a:rPr lang="tr-TR" dirty="0"/>
              <a:t>, standartlara, kılavuzlara, planlara ve </a:t>
            </a:r>
            <a:r>
              <a:rPr lang="tr-TR" dirty="0" smtClean="0"/>
              <a:t>protokollere uygunluğunun </a:t>
            </a:r>
            <a:r>
              <a:rPr lang="tr-TR" dirty="0"/>
              <a:t>belirlenmesi.</a:t>
            </a:r>
          </a:p>
          <a:p>
            <a:r>
              <a:rPr lang="tr-TR" b="1" u="sng" dirty="0" smtClean="0">
                <a:solidFill>
                  <a:srgbClr val="0070C0"/>
                </a:solidFill>
              </a:rPr>
              <a:t>Yöntem</a:t>
            </a:r>
            <a:r>
              <a:rPr lang="tr-TR" b="1" u="sng" dirty="0">
                <a:solidFill>
                  <a:srgbClr val="0070C0"/>
                </a:solidFill>
              </a:rPr>
              <a:t>:</a:t>
            </a:r>
          </a:p>
          <a:p>
            <a:pPr lvl="1"/>
            <a:r>
              <a:rPr lang="tr-TR" dirty="0" smtClean="0"/>
              <a:t>Bağımsız </a:t>
            </a:r>
            <a:r>
              <a:rPr lang="tr-TR" dirty="0"/>
              <a:t>bir uzman takımı tarafından değerlendirme</a:t>
            </a:r>
          </a:p>
          <a:p>
            <a:r>
              <a:rPr lang="tr-TR" b="1" u="sng" dirty="0" smtClean="0">
                <a:solidFill>
                  <a:srgbClr val="0070C0"/>
                </a:solidFill>
              </a:rPr>
              <a:t>Katılımcılar</a:t>
            </a:r>
            <a:r>
              <a:rPr lang="tr-TR" b="1" u="sng" dirty="0">
                <a:solidFill>
                  <a:srgbClr val="0070C0"/>
                </a:solidFill>
              </a:rPr>
              <a:t>:</a:t>
            </a:r>
          </a:p>
          <a:p>
            <a:pPr lvl="1"/>
            <a:r>
              <a:rPr lang="tr-TR" dirty="0" smtClean="0"/>
              <a:t>Bağımsız </a:t>
            </a:r>
            <a:r>
              <a:rPr lang="tr-TR" dirty="0"/>
              <a:t>uzmanlar</a:t>
            </a:r>
          </a:p>
          <a:p>
            <a:r>
              <a:rPr lang="tr-TR" b="1" u="sng" dirty="0" smtClean="0">
                <a:solidFill>
                  <a:srgbClr val="0070C0"/>
                </a:solidFill>
              </a:rPr>
              <a:t>Neler</a:t>
            </a:r>
            <a:r>
              <a:rPr lang="tr-TR" b="1" u="sng" dirty="0">
                <a:solidFill>
                  <a:srgbClr val="0070C0"/>
                </a:solidFill>
              </a:rPr>
              <a:t>:</a:t>
            </a:r>
          </a:p>
          <a:p>
            <a:pPr lvl="1"/>
            <a:r>
              <a:rPr lang="tr-TR" dirty="0" smtClean="0"/>
              <a:t>Gereksinimler</a:t>
            </a:r>
            <a:r>
              <a:rPr lang="tr-TR" dirty="0"/>
              <a:t>, Sistem Mimarisi, Tasarımlar</a:t>
            </a:r>
          </a:p>
          <a:p>
            <a:pPr lvl="1"/>
            <a:r>
              <a:rPr lang="tr-TR" dirty="0" smtClean="0"/>
              <a:t>Proje </a:t>
            </a:r>
            <a:r>
              <a:rPr lang="tr-TR" dirty="0"/>
              <a:t>Planı</a:t>
            </a:r>
          </a:p>
          <a:p>
            <a:r>
              <a:rPr lang="tr-TR" b="1" u="sng" dirty="0" smtClean="0">
                <a:solidFill>
                  <a:srgbClr val="0070C0"/>
                </a:solidFill>
              </a:rPr>
              <a:t>Beklenen </a:t>
            </a:r>
            <a:r>
              <a:rPr lang="tr-TR" b="1" u="sng" dirty="0">
                <a:solidFill>
                  <a:srgbClr val="0070C0"/>
                </a:solidFill>
              </a:rPr>
              <a:t>Sonuçlar:</a:t>
            </a:r>
          </a:p>
          <a:p>
            <a:pPr lvl="1"/>
            <a:r>
              <a:rPr lang="tr-TR" dirty="0" smtClean="0"/>
              <a:t>Bulgu </a:t>
            </a:r>
            <a:r>
              <a:rPr lang="tr-TR" dirty="0"/>
              <a:t>listesi</a:t>
            </a:r>
          </a:p>
          <a:p>
            <a:pPr lvl="1"/>
            <a:r>
              <a:rPr lang="tr-TR" dirty="0" smtClean="0"/>
              <a:t>İyileştirme </a:t>
            </a:r>
            <a:r>
              <a:rPr lang="tr-TR" dirty="0"/>
              <a:t>ve alternatif tavsiyeleri</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13</a:t>
            </a:fld>
            <a:endParaRPr lang="tr-TR" dirty="0"/>
          </a:p>
        </p:txBody>
      </p:sp>
    </p:spTree>
    <p:extLst>
      <p:ext uri="{BB962C8B-B14F-4D97-AF65-F5344CB8AC3E}">
        <p14:creationId xmlns:p14="http://schemas.microsoft.com/office/powerpoint/2010/main" val="1414732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İnceleme</a:t>
            </a:r>
          </a:p>
        </p:txBody>
      </p:sp>
      <p:sp>
        <p:nvSpPr>
          <p:cNvPr id="3" name="İçerik Yer Tutucusu 2"/>
          <p:cNvSpPr>
            <a:spLocks noGrp="1"/>
          </p:cNvSpPr>
          <p:nvPr>
            <p:ph idx="1"/>
          </p:nvPr>
        </p:nvSpPr>
        <p:spPr/>
        <p:txBody>
          <a:bodyPr>
            <a:normAutofit fontScale="92500" lnSpcReduction="10000"/>
          </a:bodyPr>
          <a:lstStyle/>
          <a:p>
            <a:r>
              <a:rPr lang="tr-TR" b="1" u="sng" dirty="0" smtClean="0">
                <a:solidFill>
                  <a:srgbClr val="0070C0"/>
                </a:solidFill>
              </a:rPr>
              <a:t>Amaç</a:t>
            </a:r>
            <a:r>
              <a:rPr lang="tr-TR" b="1" u="sng" dirty="0">
                <a:solidFill>
                  <a:srgbClr val="0070C0"/>
                </a:solidFill>
              </a:rPr>
              <a:t>: </a:t>
            </a:r>
            <a:r>
              <a:rPr lang="tr-TR" dirty="0">
                <a:solidFill>
                  <a:srgbClr val="0070C0"/>
                </a:solidFill>
              </a:rPr>
              <a:t>[IEEE1028-97]</a:t>
            </a:r>
          </a:p>
          <a:p>
            <a:pPr lvl="1"/>
            <a:r>
              <a:rPr lang="tr-TR" dirty="0" smtClean="0"/>
              <a:t>Üründeki </a:t>
            </a:r>
            <a:r>
              <a:rPr lang="tr-TR" dirty="0"/>
              <a:t>hata ve anormallikleri belirlemek.</a:t>
            </a:r>
          </a:p>
          <a:p>
            <a:r>
              <a:rPr lang="tr-TR" b="1" u="sng" dirty="0" smtClean="0">
                <a:solidFill>
                  <a:srgbClr val="0070C0"/>
                </a:solidFill>
              </a:rPr>
              <a:t>Yöntem</a:t>
            </a:r>
            <a:r>
              <a:rPr lang="tr-TR" b="1" u="sng" dirty="0">
                <a:solidFill>
                  <a:srgbClr val="0070C0"/>
                </a:solidFill>
              </a:rPr>
              <a:t>:</a:t>
            </a:r>
          </a:p>
          <a:p>
            <a:pPr lvl="1"/>
            <a:r>
              <a:rPr lang="tr-TR" dirty="0" smtClean="0"/>
              <a:t>İnceleme </a:t>
            </a:r>
            <a:r>
              <a:rPr lang="tr-TR" dirty="0"/>
              <a:t>toplantısı düzenlenir</a:t>
            </a:r>
          </a:p>
          <a:p>
            <a:pPr lvl="1"/>
            <a:r>
              <a:rPr lang="tr-TR" dirty="0" smtClean="0"/>
              <a:t>Katılımcılar </a:t>
            </a:r>
            <a:r>
              <a:rPr lang="tr-TR" dirty="0"/>
              <a:t>toplantıdan önce ürünü detaylı olarak değerlendirir</a:t>
            </a:r>
          </a:p>
          <a:p>
            <a:pPr lvl="1"/>
            <a:r>
              <a:rPr lang="tr-TR" dirty="0" smtClean="0"/>
              <a:t>Toplantı </a:t>
            </a:r>
            <a:r>
              <a:rPr lang="tr-TR" dirty="0"/>
              <a:t>sırasında ürün satır </a:t>
            </a:r>
            <a:r>
              <a:rPr lang="tr-TR" dirty="0" err="1"/>
              <a:t>satır</a:t>
            </a:r>
            <a:r>
              <a:rPr lang="tr-TR" dirty="0"/>
              <a:t> okunarak bulgular tartışılır</a:t>
            </a:r>
          </a:p>
          <a:p>
            <a:r>
              <a:rPr lang="tr-TR" b="1" u="sng" dirty="0" smtClean="0">
                <a:solidFill>
                  <a:srgbClr val="0070C0"/>
                </a:solidFill>
              </a:rPr>
              <a:t>Katılımcılar </a:t>
            </a:r>
            <a:r>
              <a:rPr lang="tr-TR" b="1" u="sng" dirty="0">
                <a:solidFill>
                  <a:srgbClr val="0070C0"/>
                </a:solidFill>
              </a:rPr>
              <a:t>: (Yöneticiler katılmaz)</a:t>
            </a:r>
          </a:p>
          <a:p>
            <a:pPr lvl="1"/>
            <a:r>
              <a:rPr lang="tr-TR" dirty="0" smtClean="0"/>
              <a:t>İnceleme </a:t>
            </a:r>
            <a:r>
              <a:rPr lang="tr-TR" dirty="0"/>
              <a:t>sorumlusu (Uzlaştırıcı)</a:t>
            </a:r>
          </a:p>
          <a:p>
            <a:pPr lvl="1"/>
            <a:r>
              <a:rPr lang="tr-TR" dirty="0" smtClean="0"/>
              <a:t>Yazar</a:t>
            </a:r>
            <a:r>
              <a:rPr lang="tr-TR" dirty="0"/>
              <a:t>,</a:t>
            </a:r>
          </a:p>
          <a:p>
            <a:pPr lvl="1"/>
            <a:r>
              <a:rPr lang="tr-TR" dirty="0" smtClean="0"/>
              <a:t>Okuyucu</a:t>
            </a:r>
            <a:r>
              <a:rPr lang="tr-TR" dirty="0"/>
              <a:t>,</a:t>
            </a:r>
          </a:p>
          <a:p>
            <a:pPr lvl="1"/>
            <a:r>
              <a:rPr lang="tr-TR" dirty="0" smtClean="0"/>
              <a:t>Kayıtçı</a:t>
            </a:r>
            <a:r>
              <a:rPr lang="tr-TR" dirty="0"/>
              <a:t>,</a:t>
            </a:r>
          </a:p>
          <a:p>
            <a:pPr lvl="1"/>
            <a:r>
              <a:rPr lang="tr-TR" dirty="0" smtClean="0"/>
              <a:t>İnceleyiciler</a:t>
            </a:r>
            <a:endParaRPr lang="tr-TR" dirty="0"/>
          </a:p>
          <a:p>
            <a:pPr lvl="2"/>
            <a:r>
              <a:rPr lang="tr-TR" dirty="0" smtClean="0"/>
              <a:t>Tekrar </a:t>
            </a:r>
            <a:r>
              <a:rPr lang="tr-TR" dirty="0"/>
              <a:t>İncelenmesi gerekir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14</a:t>
            </a:fld>
            <a:endParaRPr lang="tr-TR" dirty="0"/>
          </a:p>
        </p:txBody>
      </p:sp>
      <p:sp>
        <p:nvSpPr>
          <p:cNvPr id="7" name="Dikdörtgen 6"/>
          <p:cNvSpPr/>
          <p:nvPr/>
        </p:nvSpPr>
        <p:spPr>
          <a:xfrm>
            <a:off x="4475408" y="3759296"/>
            <a:ext cx="4572000" cy="2308324"/>
          </a:xfrm>
          <a:prstGeom prst="rect">
            <a:avLst/>
          </a:prstGeom>
        </p:spPr>
        <p:txBody>
          <a:bodyPr>
            <a:spAutoFit/>
          </a:bodyPr>
          <a:lstStyle/>
          <a:p>
            <a:r>
              <a:rPr lang="tr-TR" b="1" u="sng" dirty="0">
                <a:solidFill>
                  <a:srgbClr val="0070C0"/>
                </a:solidFill>
              </a:rPr>
              <a:t>Neler:</a:t>
            </a:r>
          </a:p>
          <a:p>
            <a:pPr lvl="1"/>
            <a:r>
              <a:rPr lang="tr-TR" dirty="0"/>
              <a:t>Gereksinimler, tasarım ve kaynak kod</a:t>
            </a:r>
          </a:p>
          <a:p>
            <a:r>
              <a:rPr lang="tr-TR" b="1" u="sng" dirty="0">
                <a:solidFill>
                  <a:srgbClr val="0070C0"/>
                </a:solidFill>
              </a:rPr>
              <a:t>Beklenen Sonuçlar:</a:t>
            </a:r>
          </a:p>
          <a:p>
            <a:pPr lvl="1"/>
            <a:r>
              <a:rPr lang="tr-TR" dirty="0"/>
              <a:t>Hata listesi</a:t>
            </a:r>
          </a:p>
          <a:p>
            <a:pPr lvl="1"/>
            <a:r>
              <a:rPr lang="tr-TR" dirty="0"/>
              <a:t>Kabul Durumu:</a:t>
            </a:r>
          </a:p>
          <a:p>
            <a:pPr lvl="2"/>
            <a:r>
              <a:rPr lang="tr-TR" dirty="0"/>
              <a:t>Olduğu gibi veya önemi düşük düzeltmelerle kabul</a:t>
            </a:r>
          </a:p>
          <a:p>
            <a:pPr lvl="2"/>
            <a:r>
              <a:rPr lang="tr-TR" dirty="0"/>
              <a:t>Önemli değişikliklerle kabul</a:t>
            </a:r>
            <a:endParaRPr lang="tr-TR" dirty="0"/>
          </a:p>
        </p:txBody>
      </p:sp>
    </p:spTree>
    <p:extLst>
      <p:ext uri="{BB962C8B-B14F-4D97-AF65-F5344CB8AC3E}">
        <p14:creationId xmlns:p14="http://schemas.microsoft.com/office/powerpoint/2010/main" val="262314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İncelemenin Önemi</a:t>
            </a:r>
          </a:p>
        </p:txBody>
      </p:sp>
      <p:sp>
        <p:nvSpPr>
          <p:cNvPr id="3" name="İçerik Yer Tutucusu 2"/>
          <p:cNvSpPr>
            <a:spLocks noGrp="1"/>
          </p:cNvSpPr>
          <p:nvPr>
            <p:ph idx="1"/>
          </p:nvPr>
        </p:nvSpPr>
        <p:spPr>
          <a:xfrm>
            <a:off x="822959" y="1845734"/>
            <a:ext cx="7543801" cy="3138390"/>
          </a:xfrm>
        </p:spPr>
        <p:txBody>
          <a:bodyPr>
            <a:noAutofit/>
          </a:bodyPr>
          <a:lstStyle/>
          <a:p>
            <a:pPr>
              <a:buFont typeface="Wingdings" panose="05000000000000000000" pitchFamily="2" charset="2"/>
              <a:buChar char="Ø"/>
            </a:pPr>
            <a:r>
              <a:rPr lang="tr-TR" dirty="0"/>
              <a:t>İnceleme maliyeti artırır. Faydası nedir</a:t>
            </a:r>
            <a:r>
              <a:rPr lang="tr-TR" dirty="0" smtClean="0"/>
              <a:t>?</a:t>
            </a:r>
            <a:endParaRPr lang="tr-TR" dirty="0" smtClean="0"/>
          </a:p>
          <a:p>
            <a:pPr>
              <a:buFont typeface="Wingdings" panose="05000000000000000000" pitchFamily="2" charset="2"/>
              <a:buChar char="Ø"/>
            </a:pPr>
            <a:r>
              <a:rPr lang="tr-TR" dirty="0" smtClean="0"/>
              <a:t>Sonraki </a:t>
            </a:r>
            <a:r>
              <a:rPr lang="tr-TR" dirty="0"/>
              <a:t>aşamalarda, özellikle Test ve </a:t>
            </a:r>
            <a:r>
              <a:rPr lang="tr-TR" dirty="0" smtClean="0"/>
              <a:t>Müşteri tarafından </a:t>
            </a:r>
            <a:r>
              <a:rPr lang="tr-TR" dirty="0"/>
              <a:t>bulunan hataların onarılması </a:t>
            </a:r>
            <a:r>
              <a:rPr lang="tr-TR" dirty="0" smtClean="0"/>
              <a:t>maliyeti daha </a:t>
            </a:r>
            <a:r>
              <a:rPr lang="tr-TR" dirty="0"/>
              <a:t>fazla </a:t>
            </a:r>
            <a:r>
              <a:rPr lang="tr-TR" dirty="0" smtClean="0"/>
              <a:t>etkiler</a:t>
            </a:r>
            <a:endParaRPr lang="tr-TR" dirty="0" smtClean="0"/>
          </a:p>
          <a:p>
            <a:pPr>
              <a:buFont typeface="Wingdings" panose="05000000000000000000" pitchFamily="2" charset="2"/>
              <a:buChar char="Ø"/>
            </a:pPr>
            <a:r>
              <a:rPr lang="tr-TR" dirty="0" smtClean="0"/>
              <a:t>Bu </a:t>
            </a:r>
            <a:r>
              <a:rPr lang="tr-TR" dirty="0"/>
              <a:t>hataları giderirken, başka hataların sisteme </a:t>
            </a:r>
            <a:r>
              <a:rPr lang="tr-TR" dirty="0" smtClean="0"/>
              <a:t>girme olasılığı </a:t>
            </a:r>
            <a:r>
              <a:rPr lang="tr-TR" dirty="0" smtClean="0"/>
              <a:t>artar</a:t>
            </a:r>
            <a:endParaRPr lang="tr-TR" dirty="0" smtClean="0"/>
          </a:p>
          <a:p>
            <a:pPr>
              <a:buFont typeface="Wingdings" panose="05000000000000000000" pitchFamily="2" charset="2"/>
              <a:buChar char="Ø"/>
            </a:pPr>
            <a:r>
              <a:rPr lang="tr-TR" dirty="0" smtClean="0"/>
              <a:t>Test </a:t>
            </a:r>
            <a:r>
              <a:rPr lang="tr-TR" dirty="0"/>
              <a:t>ve Müşteri tarafından hataların </a:t>
            </a:r>
            <a:r>
              <a:rPr lang="tr-TR" dirty="0" smtClean="0"/>
              <a:t>düzeltilmesi proje </a:t>
            </a:r>
            <a:r>
              <a:rPr lang="tr-TR" dirty="0"/>
              <a:t>süresini </a:t>
            </a:r>
            <a:r>
              <a:rPr lang="tr-TR" dirty="0" smtClean="0"/>
              <a:t>artırır</a:t>
            </a:r>
            <a:endParaRPr lang="tr-TR" dirty="0" smtClean="0"/>
          </a:p>
          <a:p>
            <a:pPr>
              <a:buFont typeface="Wingdings" panose="05000000000000000000" pitchFamily="2" charset="2"/>
              <a:buChar char="Ø"/>
            </a:pPr>
            <a:r>
              <a:rPr lang="tr-TR" dirty="0" smtClean="0"/>
              <a:t>Müşterinin </a:t>
            </a:r>
            <a:r>
              <a:rPr lang="tr-TR" dirty="0"/>
              <a:t>ürün ve firma hakkındaki fikirleri </a:t>
            </a:r>
            <a:r>
              <a:rPr lang="tr-TR" dirty="0" smtClean="0"/>
              <a:t>zedelenir</a:t>
            </a:r>
            <a:endParaRPr lang="tr-TR" dirty="0" smtClean="0"/>
          </a:p>
          <a:p>
            <a:pPr>
              <a:buFont typeface="Wingdings" panose="05000000000000000000" pitchFamily="2" charset="2"/>
              <a:buChar char="Ø"/>
            </a:pPr>
            <a:r>
              <a:rPr lang="tr-TR" dirty="0" smtClean="0"/>
              <a:t>Proje </a:t>
            </a:r>
            <a:r>
              <a:rPr lang="tr-TR" dirty="0"/>
              <a:t>elemanlarının işlerinden tatmini azalır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15</a:t>
            </a:fld>
            <a:endParaRPr lang="tr-TR" dirty="0"/>
          </a:p>
        </p:txBody>
      </p:sp>
    </p:spTree>
    <p:extLst>
      <p:ext uri="{BB962C8B-B14F-4D97-AF65-F5344CB8AC3E}">
        <p14:creationId xmlns:p14="http://schemas.microsoft.com/office/powerpoint/2010/main" val="19277322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İnceleme Yapmayan Bir Proje</a:t>
            </a:r>
          </a:p>
        </p:txBody>
      </p:sp>
      <p:sp>
        <p:nvSpPr>
          <p:cNvPr id="3" name="İçerik Yer Tutucusu 2"/>
          <p:cNvSpPr>
            <a:spLocks noGrp="1"/>
          </p:cNvSpPr>
          <p:nvPr>
            <p:ph idx="1"/>
          </p:nvPr>
        </p:nvSpPr>
        <p:spPr/>
        <p:txBody>
          <a:bodyPr>
            <a:normAutofit lnSpcReduction="10000"/>
          </a:bodyPr>
          <a:lstStyle/>
          <a:p>
            <a:r>
              <a:rPr lang="tr-TR" dirty="0" smtClean="0"/>
              <a:t>Proje </a:t>
            </a:r>
            <a:r>
              <a:rPr lang="tr-TR" dirty="0"/>
              <a:t>büyüklüğü aşağıdaki rakamlarla verilmiştir:</a:t>
            </a:r>
          </a:p>
          <a:p>
            <a:pPr lvl="1"/>
            <a:r>
              <a:rPr lang="tr-TR" dirty="0" smtClean="0"/>
              <a:t>Gereksinimler </a:t>
            </a:r>
            <a:r>
              <a:rPr lang="tr-TR" dirty="0"/>
              <a:t>: 300 sayfa</a:t>
            </a:r>
          </a:p>
          <a:p>
            <a:pPr lvl="1"/>
            <a:r>
              <a:rPr lang="tr-TR" dirty="0" smtClean="0"/>
              <a:t>Tasarım </a:t>
            </a:r>
            <a:r>
              <a:rPr lang="tr-TR" dirty="0"/>
              <a:t>: 150 sayfa</a:t>
            </a:r>
          </a:p>
          <a:p>
            <a:pPr lvl="1"/>
            <a:r>
              <a:rPr lang="tr-TR" dirty="0" smtClean="0"/>
              <a:t>Kaynak </a:t>
            </a:r>
            <a:r>
              <a:rPr lang="tr-TR" dirty="0"/>
              <a:t>Kodu : 10 000 satır</a:t>
            </a:r>
          </a:p>
          <a:p>
            <a:r>
              <a:rPr lang="tr-TR" dirty="0" smtClean="0"/>
              <a:t>Varsayımlar</a:t>
            </a:r>
            <a:r>
              <a:rPr lang="tr-TR" dirty="0"/>
              <a:t>:</a:t>
            </a:r>
          </a:p>
          <a:p>
            <a:pPr lvl="1"/>
            <a:r>
              <a:rPr lang="tr-TR" dirty="0" smtClean="0"/>
              <a:t>Gereksinim</a:t>
            </a:r>
            <a:r>
              <a:rPr lang="tr-TR" dirty="0"/>
              <a:t>, Tasarım ve Kodlama aşamaları 100’er hata yapıyor</a:t>
            </a:r>
          </a:p>
          <a:p>
            <a:pPr lvl="1"/>
            <a:r>
              <a:rPr lang="tr-TR" dirty="0" smtClean="0"/>
              <a:t>Tüm </a:t>
            </a:r>
            <a:r>
              <a:rPr lang="tr-TR" dirty="0"/>
              <a:t>hatalar Test ve Müşteri tarafından bulunuyor</a:t>
            </a:r>
          </a:p>
          <a:p>
            <a:pPr lvl="1"/>
            <a:r>
              <a:rPr lang="tr-TR" dirty="0" smtClean="0"/>
              <a:t>Testin </a:t>
            </a:r>
            <a:r>
              <a:rPr lang="tr-TR" dirty="0"/>
              <a:t>Hata Bulma Etkinliği (HBE) %75 ve geriye kalan </a:t>
            </a:r>
            <a:r>
              <a:rPr lang="tr-TR" dirty="0" smtClean="0"/>
              <a:t>hataların hepsi </a:t>
            </a:r>
            <a:r>
              <a:rPr lang="tr-TR" dirty="0"/>
              <a:t>müşteri tarafından bulunuyor</a:t>
            </a:r>
          </a:p>
          <a:p>
            <a:pPr lvl="1"/>
            <a:r>
              <a:rPr lang="tr-TR" dirty="0" smtClean="0"/>
              <a:t>Test </a:t>
            </a:r>
            <a:r>
              <a:rPr lang="tr-TR" dirty="0"/>
              <a:t>tarafından bulunan hataların onarılması Gereksinim, </a:t>
            </a:r>
            <a:r>
              <a:rPr lang="tr-TR" dirty="0" smtClean="0"/>
              <a:t>Tasarım ve </a:t>
            </a:r>
            <a:r>
              <a:rPr lang="tr-TR" dirty="0"/>
              <a:t>Kodlama hataları için sırasıyla 3, 2.5, </a:t>
            </a:r>
            <a:r>
              <a:rPr lang="tr-TR" dirty="0" smtClean="0"/>
              <a:t>ve 2 </a:t>
            </a:r>
            <a:r>
              <a:rPr lang="tr-TR" dirty="0"/>
              <a:t>gündür</a:t>
            </a:r>
          </a:p>
          <a:p>
            <a:pPr lvl="1"/>
            <a:r>
              <a:rPr lang="tr-TR" dirty="0" smtClean="0"/>
              <a:t>Müşteri </a:t>
            </a:r>
            <a:r>
              <a:rPr lang="tr-TR" dirty="0"/>
              <a:t>tarafından bulunan hataların onarılması </a:t>
            </a:r>
            <a:r>
              <a:rPr lang="tr-TR" dirty="0" smtClean="0"/>
              <a:t>Gereksinim, Tasarım </a:t>
            </a:r>
            <a:r>
              <a:rPr lang="tr-TR" dirty="0"/>
              <a:t>ve Kodlama hataları için sırasıyla 4, 3.5, </a:t>
            </a:r>
            <a:r>
              <a:rPr lang="tr-TR" dirty="0" smtClean="0"/>
              <a:t>ve 3 </a:t>
            </a:r>
            <a:r>
              <a:rPr lang="tr-TR" dirty="0"/>
              <a:t>gündür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16</a:t>
            </a:fld>
            <a:endParaRPr lang="tr-TR" dirty="0"/>
          </a:p>
        </p:txBody>
      </p:sp>
    </p:spTree>
    <p:extLst>
      <p:ext uri="{BB962C8B-B14F-4D97-AF65-F5344CB8AC3E}">
        <p14:creationId xmlns:p14="http://schemas.microsoft.com/office/powerpoint/2010/main" val="42187429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a:t>İnceleme Yapmayan Bir Proje (Devam)</a:t>
            </a:r>
          </a:p>
        </p:txBody>
      </p:sp>
      <p:pic>
        <p:nvPicPr>
          <p:cNvPr id="7" name="İçerik Yer Tutucusu 6"/>
          <p:cNvPicPr>
            <a:picLocks noGrp="1" noChangeAspect="1"/>
          </p:cNvPicPr>
          <p:nvPr>
            <p:ph idx="1"/>
          </p:nvPr>
        </p:nvPicPr>
        <p:blipFill>
          <a:blip r:embed="rId2"/>
          <a:stretch>
            <a:fillRect/>
          </a:stretch>
        </p:blipFill>
        <p:spPr>
          <a:xfrm>
            <a:off x="1421321" y="2083777"/>
            <a:ext cx="5988122" cy="3073953"/>
          </a:xfrm>
          <a:prstGeom prst="rect">
            <a:avLst/>
          </a:prstGeo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17</a:t>
            </a:fld>
            <a:endParaRPr lang="tr-TR" dirty="0"/>
          </a:p>
        </p:txBody>
      </p:sp>
    </p:spTree>
    <p:extLst>
      <p:ext uri="{BB962C8B-B14F-4D97-AF65-F5344CB8AC3E}">
        <p14:creationId xmlns:p14="http://schemas.microsoft.com/office/powerpoint/2010/main" val="715522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a:t>Aynı Proje – Gereksinimler İncelenirse</a:t>
            </a:r>
          </a:p>
        </p:txBody>
      </p:sp>
      <p:sp>
        <p:nvSpPr>
          <p:cNvPr id="3" name="İçerik Yer Tutucusu 2"/>
          <p:cNvSpPr>
            <a:spLocks noGrp="1"/>
          </p:cNvSpPr>
          <p:nvPr>
            <p:ph idx="1"/>
          </p:nvPr>
        </p:nvSpPr>
        <p:spPr/>
        <p:txBody>
          <a:bodyPr>
            <a:normAutofit fontScale="92500" lnSpcReduction="20000"/>
          </a:bodyPr>
          <a:lstStyle/>
          <a:p>
            <a:r>
              <a:rPr lang="tr-TR" dirty="0" smtClean="0"/>
              <a:t>İnceleme </a:t>
            </a:r>
            <a:r>
              <a:rPr lang="tr-TR" dirty="0"/>
              <a:t>için varsayımlar</a:t>
            </a:r>
            <a:r>
              <a:rPr lang="tr-TR" dirty="0" smtClean="0"/>
              <a:t>:</a:t>
            </a:r>
          </a:p>
          <a:p>
            <a:pPr lvl="1"/>
            <a:r>
              <a:rPr lang="tr-TR" dirty="0" smtClean="0"/>
              <a:t>Gereksinim İncelemesi hızı 15 sayfa/saat</a:t>
            </a:r>
          </a:p>
          <a:p>
            <a:pPr lvl="1"/>
            <a:r>
              <a:rPr lang="tr-TR" dirty="0" smtClean="0"/>
              <a:t>İnceleme </a:t>
            </a:r>
            <a:r>
              <a:rPr lang="tr-TR" dirty="0"/>
              <a:t>Takımı 5 kişi</a:t>
            </a:r>
          </a:p>
          <a:p>
            <a:pPr lvl="1"/>
            <a:r>
              <a:rPr lang="tr-TR" dirty="0" smtClean="0"/>
              <a:t>İncelemenin </a:t>
            </a:r>
            <a:r>
              <a:rPr lang="tr-TR" dirty="0"/>
              <a:t>HBE %75</a:t>
            </a:r>
          </a:p>
          <a:p>
            <a:pPr lvl="1"/>
            <a:r>
              <a:rPr lang="tr-TR" dirty="0" smtClean="0"/>
              <a:t>İncelemede </a:t>
            </a:r>
            <a:r>
              <a:rPr lang="tr-TR" dirty="0"/>
              <a:t>bulunan hataların onarılma süresi ½ adam-gün</a:t>
            </a:r>
          </a:p>
          <a:p>
            <a:pPr lvl="1"/>
            <a:r>
              <a:rPr lang="tr-TR" dirty="0" smtClean="0"/>
              <a:t>İş </a:t>
            </a:r>
            <a:r>
              <a:rPr lang="tr-TR" dirty="0"/>
              <a:t>Günü 8 saat</a:t>
            </a:r>
          </a:p>
          <a:p>
            <a:r>
              <a:rPr lang="tr-TR" dirty="0" smtClean="0"/>
              <a:t>İncelemenin </a:t>
            </a:r>
            <a:r>
              <a:rPr lang="tr-TR" dirty="0"/>
              <a:t>maliyeti</a:t>
            </a:r>
          </a:p>
          <a:p>
            <a:pPr marL="0" indent="0">
              <a:buNone/>
            </a:pPr>
            <a:r>
              <a:rPr lang="tr-TR" dirty="0" smtClean="0"/>
              <a:t>	(</a:t>
            </a:r>
            <a:r>
              <a:rPr lang="tr-TR" dirty="0"/>
              <a:t>300/15)x5 = 100 saat = 12.5 gün</a:t>
            </a:r>
          </a:p>
          <a:p>
            <a:r>
              <a:rPr lang="tr-TR" dirty="0" smtClean="0"/>
              <a:t>İncelemede </a:t>
            </a:r>
            <a:r>
              <a:rPr lang="tr-TR" dirty="0"/>
              <a:t>bulunan hataları onarma süresi</a:t>
            </a:r>
          </a:p>
          <a:p>
            <a:pPr marL="0" indent="0">
              <a:buNone/>
            </a:pPr>
            <a:r>
              <a:rPr lang="tr-TR" dirty="0" smtClean="0"/>
              <a:t>		75x0.5 </a:t>
            </a:r>
            <a:r>
              <a:rPr lang="tr-TR" dirty="0"/>
              <a:t>= 37.5 gün</a:t>
            </a:r>
          </a:p>
          <a:p>
            <a:r>
              <a:rPr lang="tr-TR" dirty="0" smtClean="0"/>
              <a:t>Toplam</a:t>
            </a:r>
            <a:endParaRPr lang="tr-TR" dirty="0"/>
          </a:p>
          <a:p>
            <a:pPr marL="0" indent="0">
              <a:buNone/>
            </a:pPr>
            <a:r>
              <a:rPr lang="tr-TR" dirty="0" smtClean="0"/>
              <a:t>		12.5+37.5 </a:t>
            </a:r>
            <a:r>
              <a:rPr lang="tr-TR" dirty="0"/>
              <a:t>= </a:t>
            </a:r>
            <a:r>
              <a:rPr lang="tr-TR" b="1" u="sng" dirty="0"/>
              <a:t>50 gün</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18</a:t>
            </a:fld>
            <a:endParaRPr lang="tr-TR" dirty="0"/>
          </a:p>
        </p:txBody>
      </p:sp>
    </p:spTree>
    <p:extLst>
      <p:ext uri="{BB962C8B-B14F-4D97-AF65-F5344CB8AC3E}">
        <p14:creationId xmlns:p14="http://schemas.microsoft.com/office/powerpoint/2010/main" val="3617329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76252" y="246157"/>
            <a:ext cx="8591496" cy="1450757"/>
          </a:xfrm>
        </p:spPr>
        <p:txBody>
          <a:bodyPr>
            <a:normAutofit/>
          </a:bodyPr>
          <a:lstStyle/>
          <a:p>
            <a:r>
              <a:rPr lang="tr-TR" sz="3600" dirty="0"/>
              <a:t>Aynı Proje – Gereksinimler İncelenirse (Devam)</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19</a:t>
            </a:fld>
            <a:endParaRPr lang="tr-TR" dirty="0"/>
          </a:p>
        </p:txBody>
      </p:sp>
      <p:sp>
        <p:nvSpPr>
          <p:cNvPr id="8" name="İçerik Yer Tutucusu 7"/>
          <p:cNvSpPr>
            <a:spLocks noGrp="1"/>
          </p:cNvSpPr>
          <p:nvPr>
            <p:ph idx="1"/>
          </p:nvPr>
        </p:nvSpPr>
        <p:spPr>
          <a:xfrm>
            <a:off x="628650" y="2114551"/>
            <a:ext cx="7886700" cy="2211266"/>
          </a:xfrm>
        </p:spPr>
        <p:txBody>
          <a:bodyPr/>
          <a:lstStyle/>
          <a:p>
            <a:r>
              <a:rPr lang="tr-TR" dirty="0"/>
              <a:t>Test ve Müşteri Tarafından Bulunan Hataların Onarılma Maliyeti</a:t>
            </a:r>
          </a:p>
        </p:txBody>
      </p:sp>
      <p:pic>
        <p:nvPicPr>
          <p:cNvPr id="9" name="İçerik Yer Tutucusu 6"/>
          <p:cNvPicPr>
            <a:picLocks noChangeAspect="1"/>
          </p:cNvPicPr>
          <p:nvPr/>
        </p:nvPicPr>
        <p:blipFill>
          <a:blip r:embed="rId2"/>
          <a:stretch>
            <a:fillRect/>
          </a:stretch>
        </p:blipFill>
        <p:spPr>
          <a:xfrm>
            <a:off x="1545022" y="2505808"/>
            <a:ext cx="6053957" cy="3118705"/>
          </a:xfrm>
          <a:prstGeom prst="rect">
            <a:avLst/>
          </a:prstGeom>
        </p:spPr>
      </p:pic>
    </p:spTree>
    <p:extLst>
      <p:ext uri="{BB962C8B-B14F-4D97-AF65-F5344CB8AC3E}">
        <p14:creationId xmlns:p14="http://schemas.microsoft.com/office/powerpoint/2010/main" val="1792780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2</a:t>
            </a:fld>
            <a:endParaRPr lang="tr-TR" dirty="0"/>
          </a:p>
        </p:txBody>
      </p:sp>
      <p:graphicFrame>
        <p:nvGraphicFramePr>
          <p:cNvPr id="10" name="Diyagram 9"/>
          <p:cNvGraphicFramePr/>
          <p:nvPr>
            <p:extLst/>
          </p:nvPr>
        </p:nvGraphicFramePr>
        <p:xfrm>
          <a:off x="622182" y="1409885"/>
          <a:ext cx="7907039" cy="4214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Veri Yer Tutucusu 1"/>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1310776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İncelemenin faydaları</a:t>
            </a:r>
          </a:p>
        </p:txBody>
      </p:sp>
      <p:sp>
        <p:nvSpPr>
          <p:cNvPr id="3" name="İçerik Yer Tutucusu 2"/>
          <p:cNvSpPr>
            <a:spLocks noGrp="1"/>
          </p:cNvSpPr>
          <p:nvPr>
            <p:ph idx="1"/>
          </p:nvPr>
        </p:nvSpPr>
        <p:spPr/>
        <p:txBody>
          <a:bodyPr>
            <a:normAutofit fontScale="92500" lnSpcReduction="20000"/>
          </a:bodyPr>
          <a:lstStyle/>
          <a:p>
            <a:pPr>
              <a:buFont typeface="Wingdings" panose="05000000000000000000" pitchFamily="2" charset="2"/>
              <a:buChar char="Ø"/>
            </a:pPr>
            <a:r>
              <a:rPr lang="tr-TR" dirty="0" smtClean="0"/>
              <a:t>Hataların </a:t>
            </a:r>
            <a:r>
              <a:rPr lang="tr-TR" dirty="0"/>
              <a:t>Onarılması:</a:t>
            </a:r>
          </a:p>
          <a:p>
            <a:pPr lvl="1"/>
            <a:r>
              <a:rPr lang="tr-TR" dirty="0" smtClean="0"/>
              <a:t>İncelemesiz </a:t>
            </a:r>
            <a:r>
              <a:rPr lang="tr-TR" dirty="0"/>
              <a:t>: 825 adam-gün</a:t>
            </a:r>
          </a:p>
          <a:p>
            <a:pPr lvl="1"/>
            <a:r>
              <a:rPr lang="tr-TR" dirty="0" smtClean="0"/>
              <a:t>İnceleme </a:t>
            </a:r>
            <a:r>
              <a:rPr lang="tr-TR" dirty="0"/>
              <a:t>ile : 631 adam-gün</a:t>
            </a:r>
          </a:p>
          <a:p>
            <a:pPr lvl="1"/>
            <a:r>
              <a:rPr lang="tr-TR" dirty="0" smtClean="0"/>
              <a:t>Kazanılan </a:t>
            </a:r>
            <a:r>
              <a:rPr lang="tr-TR" dirty="0"/>
              <a:t>zaman : 194 adam-gün</a:t>
            </a:r>
          </a:p>
          <a:p>
            <a:pPr marL="342900" lvl="1" indent="0">
              <a:buNone/>
            </a:pPr>
            <a:r>
              <a:rPr lang="tr-TR" dirty="0" smtClean="0"/>
              <a:t>			   39 </a:t>
            </a:r>
            <a:r>
              <a:rPr lang="tr-TR" dirty="0"/>
              <a:t>adam-hafta</a:t>
            </a:r>
          </a:p>
          <a:p>
            <a:pPr marL="342900" lvl="1" indent="0">
              <a:buNone/>
            </a:pPr>
            <a:r>
              <a:rPr lang="tr-TR" dirty="0" smtClean="0"/>
              <a:t>			     9 </a:t>
            </a:r>
            <a:r>
              <a:rPr lang="tr-TR" dirty="0"/>
              <a:t>adam-ay</a:t>
            </a:r>
          </a:p>
          <a:p>
            <a:pPr>
              <a:buFont typeface="Wingdings" panose="05000000000000000000" pitchFamily="2" charset="2"/>
              <a:buChar char="Ø"/>
            </a:pPr>
            <a:r>
              <a:rPr lang="tr-TR" dirty="0" smtClean="0"/>
              <a:t>Maliyet </a:t>
            </a:r>
            <a:r>
              <a:rPr lang="tr-TR" dirty="0"/>
              <a:t>azaldı</a:t>
            </a:r>
          </a:p>
          <a:p>
            <a:pPr>
              <a:buFont typeface="Wingdings" panose="05000000000000000000" pitchFamily="2" charset="2"/>
              <a:buChar char="Ø"/>
            </a:pPr>
            <a:r>
              <a:rPr lang="tr-TR" dirty="0" smtClean="0"/>
              <a:t>Takvim </a:t>
            </a:r>
            <a:r>
              <a:rPr lang="tr-TR" dirty="0"/>
              <a:t>kısaldı</a:t>
            </a:r>
          </a:p>
          <a:p>
            <a:pPr>
              <a:buFont typeface="Wingdings" panose="05000000000000000000" pitchFamily="2" charset="2"/>
              <a:buChar char="Ø"/>
            </a:pPr>
            <a:r>
              <a:rPr lang="tr-TR" dirty="0" smtClean="0"/>
              <a:t>Kalite </a:t>
            </a:r>
            <a:r>
              <a:rPr lang="tr-TR" dirty="0"/>
              <a:t>arttı</a:t>
            </a:r>
          </a:p>
          <a:p>
            <a:pPr>
              <a:buFont typeface="Wingdings" panose="05000000000000000000" pitchFamily="2" charset="2"/>
              <a:buChar char="Ø"/>
            </a:pPr>
            <a:r>
              <a:rPr lang="tr-TR" dirty="0" smtClean="0"/>
              <a:t>Müşteri </a:t>
            </a:r>
            <a:r>
              <a:rPr lang="tr-TR" dirty="0"/>
              <a:t>memnun (Neden?)</a:t>
            </a:r>
          </a:p>
          <a:p>
            <a:pPr>
              <a:buFont typeface="Wingdings" panose="05000000000000000000" pitchFamily="2" charset="2"/>
              <a:buChar char="Ø"/>
            </a:pPr>
            <a:r>
              <a:rPr lang="tr-TR" dirty="0" smtClean="0"/>
              <a:t>Proje </a:t>
            </a:r>
            <a:r>
              <a:rPr lang="tr-TR" dirty="0"/>
              <a:t>elemanları memnun (Neden?)</a:t>
            </a:r>
          </a:p>
          <a:p>
            <a:pPr>
              <a:buFont typeface="Wingdings" panose="05000000000000000000" pitchFamily="2" charset="2"/>
              <a:buChar char="Ø"/>
            </a:pPr>
            <a:r>
              <a:rPr lang="tr-TR" dirty="0" smtClean="0"/>
              <a:t>Yöneticiler </a:t>
            </a:r>
            <a:r>
              <a:rPr lang="tr-TR" dirty="0"/>
              <a:t>memnun (Neden?)</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20</a:t>
            </a:fld>
            <a:endParaRPr lang="tr-TR" dirty="0"/>
          </a:p>
        </p:txBody>
      </p:sp>
    </p:spTree>
    <p:extLst>
      <p:ext uri="{BB962C8B-B14F-4D97-AF65-F5344CB8AC3E}">
        <p14:creationId xmlns:p14="http://schemas.microsoft.com/office/powerpoint/2010/main" val="5358734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Sınama Kavramları</a:t>
            </a:r>
            <a:endParaRPr lang="tr-TR" dirty="0"/>
          </a:p>
        </p:txBody>
      </p:sp>
      <p:sp>
        <p:nvSpPr>
          <p:cNvPr id="3" name="İçerik Yer Tutucusu 2"/>
          <p:cNvSpPr>
            <a:spLocks noGrp="1"/>
          </p:cNvSpPr>
          <p:nvPr>
            <p:ph idx="1"/>
          </p:nvPr>
        </p:nvSpPr>
        <p:spPr/>
        <p:txBody>
          <a:bodyPr>
            <a:noAutofit/>
          </a:bodyPr>
          <a:lstStyle/>
          <a:p>
            <a:pPr marL="257175" indent="-257175" fontAlgn="base">
              <a:lnSpc>
                <a:spcPct val="100000"/>
              </a:lnSpc>
              <a:spcBef>
                <a:spcPts val="75"/>
              </a:spcBef>
              <a:spcAft>
                <a:spcPct val="0"/>
              </a:spcAft>
              <a:buClr>
                <a:srgbClr val="0070C0"/>
              </a:buClr>
              <a:buSzPct val="80000"/>
              <a:buFont typeface="Wingdings" panose="05000000000000000000" pitchFamily="2" charset="2"/>
              <a:buChar char="l"/>
            </a:pPr>
            <a:r>
              <a:rPr lang="tr-TR" sz="1613" dirty="0">
                <a:solidFill>
                  <a:schemeClr val="tx1">
                    <a:lumMod val="65000"/>
                    <a:lumOff val="35000"/>
                  </a:schemeClr>
                </a:solidFill>
                <a:latin typeface="Arial"/>
              </a:rPr>
              <a:t>Sınama ve bütünleştirme işlemlerinin bir strateji içinde gerçekleştirilmesi, planlanması ve tekniklerin seçimi gerekmektedir. Bütünleştirme işleminde, en küçük birimlerden başlanarak sistem düzeyine çıkılmaktadır.</a:t>
            </a:r>
          </a:p>
          <a:p>
            <a:pPr marL="257175" indent="-257175" fontAlgn="base">
              <a:lnSpc>
                <a:spcPct val="100000"/>
              </a:lnSpc>
              <a:spcBef>
                <a:spcPts val="75"/>
              </a:spcBef>
              <a:spcAft>
                <a:spcPct val="0"/>
              </a:spcAft>
              <a:buClr>
                <a:srgbClr val="0070C0"/>
              </a:buClr>
              <a:buSzPct val="80000"/>
              <a:buFont typeface="Wingdings" panose="05000000000000000000" pitchFamily="2" charset="2"/>
              <a:buChar char="l"/>
            </a:pPr>
            <a:r>
              <a:rPr lang="tr-TR" sz="1613" dirty="0">
                <a:solidFill>
                  <a:schemeClr val="tx1">
                    <a:lumMod val="65000"/>
                    <a:lumOff val="35000"/>
                  </a:schemeClr>
                </a:solidFill>
                <a:latin typeface="Arial"/>
              </a:rPr>
              <a:t>Bu değişik düzeylere hitap edecek sınama yöntemleri olmalıdır.</a:t>
            </a:r>
          </a:p>
          <a:p>
            <a:pPr marL="257175" indent="-257175" fontAlgn="base">
              <a:lnSpc>
                <a:spcPct val="100000"/>
              </a:lnSpc>
              <a:spcBef>
                <a:spcPts val="75"/>
              </a:spcBef>
              <a:spcAft>
                <a:spcPct val="0"/>
              </a:spcAft>
              <a:buClr>
                <a:srgbClr val="0070C0"/>
              </a:buClr>
              <a:buSzPct val="80000"/>
              <a:buFont typeface="Wingdings" panose="05000000000000000000" pitchFamily="2" charset="2"/>
              <a:buChar char="l"/>
            </a:pPr>
            <a:r>
              <a:rPr lang="tr-TR" sz="1613" dirty="0">
                <a:solidFill>
                  <a:schemeClr val="tx1">
                    <a:lumMod val="65000"/>
                    <a:lumOff val="35000"/>
                  </a:schemeClr>
                </a:solidFill>
                <a:latin typeface="Arial"/>
              </a:rPr>
              <a:t>Sınamalar, hatalardan kurtulmanın bir güvencesi değildir.</a:t>
            </a:r>
          </a:p>
          <a:p>
            <a:pPr marL="257175" indent="-257175" fontAlgn="base">
              <a:lnSpc>
                <a:spcPct val="100000"/>
              </a:lnSpc>
              <a:spcBef>
                <a:spcPts val="75"/>
              </a:spcBef>
              <a:spcAft>
                <a:spcPct val="0"/>
              </a:spcAft>
              <a:buClr>
                <a:srgbClr val="0070C0"/>
              </a:buClr>
              <a:buSzPct val="80000"/>
              <a:buFont typeface="Wingdings" panose="05000000000000000000" pitchFamily="2" charset="2"/>
              <a:buChar char="l"/>
            </a:pPr>
            <a:r>
              <a:rPr lang="tr-TR" sz="1613" dirty="0">
                <a:solidFill>
                  <a:schemeClr val="tx1">
                    <a:lumMod val="65000"/>
                    <a:lumOff val="35000"/>
                  </a:schemeClr>
                </a:solidFill>
                <a:latin typeface="Arial"/>
              </a:rPr>
              <a:t>Hatalardan bütünüyle </a:t>
            </a:r>
            <a:r>
              <a:rPr lang="tr-TR" sz="1613" dirty="0" err="1">
                <a:solidFill>
                  <a:schemeClr val="tx1">
                    <a:lumMod val="65000"/>
                    <a:lumOff val="35000"/>
                  </a:schemeClr>
                </a:solidFill>
                <a:latin typeface="Arial"/>
              </a:rPr>
              <a:t>arınıldığı</a:t>
            </a:r>
            <a:r>
              <a:rPr lang="tr-TR" sz="1613" dirty="0">
                <a:solidFill>
                  <a:schemeClr val="tx1">
                    <a:lumMod val="65000"/>
                    <a:lumOff val="35000"/>
                  </a:schemeClr>
                </a:solidFill>
                <a:latin typeface="Arial"/>
              </a:rPr>
              <a:t> gibi bir kanı edinilmemelidir.</a:t>
            </a:r>
          </a:p>
          <a:p>
            <a:pPr marL="257175" indent="-257175" fontAlgn="base">
              <a:lnSpc>
                <a:spcPct val="100000"/>
              </a:lnSpc>
              <a:spcBef>
                <a:spcPts val="75"/>
              </a:spcBef>
              <a:spcAft>
                <a:spcPct val="0"/>
              </a:spcAft>
              <a:buClr>
                <a:srgbClr val="0070C0"/>
              </a:buClr>
              <a:buSzPct val="80000"/>
              <a:buFont typeface="Wingdings" panose="05000000000000000000" pitchFamily="2" charset="2"/>
              <a:buChar char="l"/>
            </a:pPr>
            <a:r>
              <a:rPr lang="tr-TR" sz="1613" dirty="0">
                <a:solidFill>
                  <a:schemeClr val="tx1">
                    <a:lumMod val="65000"/>
                    <a:lumOff val="35000"/>
                  </a:schemeClr>
                </a:solidFill>
                <a:latin typeface="Arial"/>
              </a:rPr>
              <a:t>Yalnızca, sınamalar uzadıkça hata bulma sıklığı azalır, daha zor bulunacak hatalar gizli kalmağa devam eder.</a:t>
            </a:r>
          </a:p>
          <a:p>
            <a:pPr marL="257175" indent="-257175" fontAlgn="base">
              <a:lnSpc>
                <a:spcPct val="100000"/>
              </a:lnSpc>
              <a:spcBef>
                <a:spcPts val="75"/>
              </a:spcBef>
              <a:spcAft>
                <a:spcPct val="0"/>
              </a:spcAft>
              <a:buClr>
                <a:srgbClr val="0070C0"/>
              </a:buClr>
              <a:buSzPct val="80000"/>
              <a:buFont typeface="Wingdings" panose="05000000000000000000" pitchFamily="2" charset="2"/>
              <a:buChar char="l"/>
            </a:pPr>
            <a:r>
              <a:rPr lang="tr-TR" sz="1613" dirty="0">
                <a:solidFill>
                  <a:schemeClr val="tx1">
                    <a:lumMod val="65000"/>
                    <a:lumOff val="35000"/>
                  </a:schemeClr>
                </a:solidFill>
                <a:latin typeface="Arial"/>
              </a:rPr>
              <a:t>Ne kadar hata sıklığına erişildiğinde sınama işleminin durdurulacağı, maliyet ve kalite arasında bir en </a:t>
            </a:r>
            <a:r>
              <a:rPr lang="tr-TR" sz="1613" dirty="0">
                <a:solidFill>
                  <a:schemeClr val="tx1">
                    <a:lumMod val="65000"/>
                    <a:lumOff val="35000"/>
                  </a:schemeClr>
                </a:solidFill>
                <a:latin typeface="Arial"/>
              </a:rPr>
              <a:t>iyileştirme </a:t>
            </a:r>
            <a:r>
              <a:rPr lang="tr-TR" sz="1613" dirty="0">
                <a:solidFill>
                  <a:schemeClr val="tx1">
                    <a:lumMod val="65000"/>
                    <a:lumOff val="35000"/>
                  </a:schemeClr>
                </a:solidFill>
                <a:latin typeface="Arial"/>
              </a:rPr>
              <a:t>yapma gereğini öne çıkarır.</a:t>
            </a:r>
          </a:p>
          <a:p>
            <a:pPr marL="257175" indent="-257175" fontAlgn="base">
              <a:lnSpc>
                <a:spcPct val="100000"/>
              </a:lnSpc>
              <a:spcBef>
                <a:spcPts val="75"/>
              </a:spcBef>
              <a:spcAft>
                <a:spcPct val="0"/>
              </a:spcAft>
              <a:buClr>
                <a:srgbClr val="0070C0"/>
              </a:buClr>
              <a:buSzPct val="80000"/>
              <a:buFont typeface="Wingdings" panose="05000000000000000000" pitchFamily="2" charset="2"/>
              <a:buChar char="l"/>
            </a:pPr>
            <a:r>
              <a:rPr lang="tr-TR" sz="1613" dirty="0">
                <a:solidFill>
                  <a:schemeClr val="tx1">
                    <a:lumMod val="65000"/>
                    <a:lumOff val="35000"/>
                  </a:schemeClr>
                </a:solidFill>
                <a:latin typeface="Arial"/>
              </a:rPr>
              <a:t>Aynı zamanda vakit de önemli bir unsurdur.</a:t>
            </a:r>
          </a:p>
          <a:p>
            <a:pPr marL="257175" indent="-257175" fontAlgn="base">
              <a:lnSpc>
                <a:spcPct val="100000"/>
              </a:lnSpc>
              <a:spcBef>
                <a:spcPts val="75"/>
              </a:spcBef>
              <a:spcAft>
                <a:spcPct val="0"/>
              </a:spcAft>
              <a:buClr>
                <a:srgbClr val="0070C0"/>
              </a:buClr>
              <a:buSzPct val="80000"/>
              <a:buFont typeface="Wingdings" panose="05000000000000000000" pitchFamily="2" charset="2"/>
              <a:buChar char="l"/>
            </a:pPr>
            <a:r>
              <a:rPr lang="tr-TR" sz="1613" dirty="0">
                <a:solidFill>
                  <a:schemeClr val="tx1">
                    <a:lumMod val="65000"/>
                    <a:lumOff val="35000"/>
                  </a:schemeClr>
                </a:solidFill>
                <a:latin typeface="Arial"/>
              </a:rPr>
              <a:t>Daha uzunca süreler vakitler harcanarak daha az hatalar bulunmaya devam eder.</a:t>
            </a:r>
          </a:p>
          <a:p>
            <a:pPr marL="257175" indent="-257175" fontAlgn="base">
              <a:lnSpc>
                <a:spcPct val="100000"/>
              </a:lnSpc>
              <a:spcBef>
                <a:spcPts val="75"/>
              </a:spcBef>
              <a:spcAft>
                <a:spcPct val="0"/>
              </a:spcAft>
              <a:buClr>
                <a:srgbClr val="0070C0"/>
              </a:buClr>
              <a:buSzPct val="80000"/>
              <a:buFont typeface="Wingdings" panose="05000000000000000000" pitchFamily="2" charset="2"/>
              <a:buChar char="l"/>
            </a:pPr>
            <a:r>
              <a:rPr lang="tr-TR" sz="1613" dirty="0">
                <a:solidFill>
                  <a:schemeClr val="tx1">
                    <a:lumMod val="65000"/>
                    <a:lumOff val="35000"/>
                  </a:schemeClr>
                </a:solidFill>
                <a:latin typeface="Arial"/>
              </a:rPr>
              <a:t>Yazılımın kritiklik düzeyine göre, sınamaya ayrılan süre ve çaba artar.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21</a:t>
            </a:fld>
            <a:endParaRPr lang="tr-TR" dirty="0"/>
          </a:p>
        </p:txBody>
      </p:sp>
    </p:spTree>
    <p:extLst>
      <p:ext uri="{BB962C8B-B14F-4D97-AF65-F5344CB8AC3E}">
        <p14:creationId xmlns:p14="http://schemas.microsoft.com/office/powerpoint/2010/main" val="34525311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Sınama Kavramları</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22</a:t>
            </a:fld>
            <a:endParaRPr lang="tr-TR" dirty="0"/>
          </a:p>
        </p:txBody>
      </p:sp>
      <p:sp>
        <p:nvSpPr>
          <p:cNvPr id="7" name="Oval 6"/>
          <p:cNvSpPr/>
          <p:nvPr/>
        </p:nvSpPr>
        <p:spPr>
          <a:xfrm>
            <a:off x="1133595" y="3201239"/>
            <a:ext cx="1581748" cy="1087426"/>
          </a:xfrm>
          <a:prstGeom prst="ellipse">
            <a:avLst/>
          </a:prstGeom>
          <a:solidFill>
            <a:srgbClr val="C444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t>Birim Sınama</a:t>
            </a:r>
            <a:endParaRPr lang="tr-TR" sz="1500" b="1" dirty="0"/>
          </a:p>
        </p:txBody>
      </p:sp>
      <p:sp>
        <p:nvSpPr>
          <p:cNvPr id="8" name="Oval 7"/>
          <p:cNvSpPr/>
          <p:nvPr/>
        </p:nvSpPr>
        <p:spPr>
          <a:xfrm>
            <a:off x="2872943" y="3201239"/>
            <a:ext cx="1581748" cy="1087426"/>
          </a:xfrm>
          <a:prstGeom prst="ellipse">
            <a:avLst/>
          </a:prstGeom>
          <a:solidFill>
            <a:srgbClr val="C444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t>Alt Sistem Sınama</a:t>
            </a:r>
            <a:endParaRPr lang="tr-TR" sz="1500" b="1" dirty="0"/>
          </a:p>
        </p:txBody>
      </p:sp>
      <p:sp>
        <p:nvSpPr>
          <p:cNvPr id="9" name="Oval 8"/>
          <p:cNvSpPr/>
          <p:nvPr/>
        </p:nvSpPr>
        <p:spPr>
          <a:xfrm>
            <a:off x="4612290" y="3201239"/>
            <a:ext cx="1581748" cy="1087426"/>
          </a:xfrm>
          <a:prstGeom prst="ellipse">
            <a:avLst/>
          </a:prstGeom>
          <a:solidFill>
            <a:srgbClr val="C444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t>Sistem Sınama</a:t>
            </a:r>
            <a:endParaRPr lang="tr-TR" sz="1500" b="1" dirty="0"/>
          </a:p>
        </p:txBody>
      </p:sp>
      <p:sp>
        <p:nvSpPr>
          <p:cNvPr id="10" name="Oval 9"/>
          <p:cNvSpPr/>
          <p:nvPr/>
        </p:nvSpPr>
        <p:spPr>
          <a:xfrm>
            <a:off x="6351638" y="3201239"/>
            <a:ext cx="1581748" cy="1087426"/>
          </a:xfrm>
          <a:prstGeom prst="ellipse">
            <a:avLst/>
          </a:prstGeom>
          <a:solidFill>
            <a:srgbClr val="C444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500" b="1" dirty="0"/>
              <a:t>Kabul Sınama</a:t>
            </a:r>
            <a:endParaRPr lang="tr-TR" sz="1500" b="1" dirty="0"/>
          </a:p>
        </p:txBody>
      </p:sp>
      <p:cxnSp>
        <p:nvCxnSpPr>
          <p:cNvPr id="12" name="Dirsek Bağlayıcısı 11"/>
          <p:cNvCxnSpPr>
            <a:stCxn id="7" idx="0"/>
          </p:cNvCxnSpPr>
          <p:nvPr/>
        </p:nvCxnSpPr>
        <p:spPr>
          <a:xfrm rot="16200000" flipH="1">
            <a:off x="2695245" y="2430463"/>
            <a:ext cx="4764" cy="1546317"/>
          </a:xfrm>
          <a:prstGeom prst="bentConnector4">
            <a:avLst>
              <a:gd name="adj1" fmla="val -4798489"/>
              <a:gd name="adj2" fmla="val 75573"/>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Dirsek Bağlayıcısı 12"/>
          <p:cNvCxnSpPr>
            <a:stCxn id="8" idx="0"/>
          </p:cNvCxnSpPr>
          <p:nvPr/>
        </p:nvCxnSpPr>
        <p:spPr>
          <a:xfrm rot="16200000" flipH="1">
            <a:off x="4419412" y="2445643"/>
            <a:ext cx="13607" cy="1524798"/>
          </a:xfrm>
          <a:prstGeom prst="bentConnector4">
            <a:avLst>
              <a:gd name="adj1" fmla="val -1680018"/>
              <a:gd name="adj2" fmla="val 75934"/>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Dirsek Bağlayıcısı 13"/>
          <p:cNvCxnSpPr>
            <a:stCxn id="9" idx="0"/>
            <a:endCxn id="10" idx="0"/>
          </p:cNvCxnSpPr>
          <p:nvPr/>
        </p:nvCxnSpPr>
        <p:spPr>
          <a:xfrm rot="5400000" flipH="1" flipV="1">
            <a:off x="6272838" y="2331565"/>
            <a:ext cx="12700" cy="1739348"/>
          </a:xfrm>
          <a:prstGeom prst="bentConnector3">
            <a:avLst>
              <a:gd name="adj1" fmla="val 1800000"/>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Dirsek Bağlayıcısı 26"/>
          <p:cNvCxnSpPr>
            <a:stCxn id="8" idx="4"/>
            <a:endCxn id="7" idx="4"/>
          </p:cNvCxnSpPr>
          <p:nvPr/>
        </p:nvCxnSpPr>
        <p:spPr>
          <a:xfrm rot="5400000">
            <a:off x="2794143" y="3418991"/>
            <a:ext cx="12700" cy="1739348"/>
          </a:xfrm>
          <a:prstGeom prst="bentConnector3">
            <a:avLst>
              <a:gd name="adj1" fmla="val 1800000"/>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Dirsek Bağlayıcısı 34"/>
          <p:cNvCxnSpPr>
            <a:stCxn id="9" idx="4"/>
          </p:cNvCxnSpPr>
          <p:nvPr/>
        </p:nvCxnSpPr>
        <p:spPr>
          <a:xfrm rot="5400000" flipH="1">
            <a:off x="4418928" y="3304430"/>
            <a:ext cx="274249" cy="1694223"/>
          </a:xfrm>
          <a:prstGeom prst="bentConnector4">
            <a:avLst>
              <a:gd name="adj1" fmla="val -83355"/>
              <a:gd name="adj2" fmla="val 73340"/>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Dirsek Bağlayıcısı 37"/>
          <p:cNvCxnSpPr>
            <a:stCxn id="10" idx="4"/>
          </p:cNvCxnSpPr>
          <p:nvPr/>
        </p:nvCxnSpPr>
        <p:spPr>
          <a:xfrm rot="5400000" flipH="1">
            <a:off x="6159296" y="3305450"/>
            <a:ext cx="272209" cy="1694223"/>
          </a:xfrm>
          <a:prstGeom prst="bentConnector4">
            <a:avLst>
              <a:gd name="adj1" fmla="val -83980"/>
              <a:gd name="adj2" fmla="val 73340"/>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8642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t>Birim </a:t>
            </a:r>
            <a:r>
              <a:rPr lang="tr-TR" dirty="0" smtClean="0"/>
              <a:t>Sınama</a:t>
            </a:r>
            <a:endParaRPr lang="tr-TR" dirty="0"/>
          </a:p>
        </p:txBody>
      </p:sp>
      <p:sp>
        <p:nvSpPr>
          <p:cNvPr id="3" name="İçerik Yer Tutucusu 2"/>
          <p:cNvSpPr>
            <a:spLocks noGrp="1"/>
          </p:cNvSpPr>
          <p:nvPr>
            <p:ph idx="1"/>
          </p:nvPr>
        </p:nvSpPr>
        <p:spPr/>
        <p:txBody>
          <a:bodyPr/>
          <a:lstStyle/>
          <a:p>
            <a:endParaRPr lang="tr-TR" dirty="0" smtClean="0"/>
          </a:p>
          <a:p>
            <a:pPr marL="257175" indent="-257175" fontAlgn="base">
              <a:lnSpc>
                <a:spcPct val="100000"/>
              </a:lnSpc>
              <a:spcBef>
                <a:spcPct val="60000"/>
              </a:spcBef>
              <a:spcAft>
                <a:spcPct val="0"/>
              </a:spcAft>
              <a:buClr>
                <a:srgbClr val="0070C0"/>
              </a:buClr>
              <a:buSzPct val="80000"/>
              <a:buFont typeface="Wingdings" panose="05000000000000000000" pitchFamily="2" charset="2"/>
              <a:buChar char="l"/>
            </a:pPr>
            <a:r>
              <a:rPr lang="tr-TR" sz="1800" dirty="0">
                <a:solidFill>
                  <a:srgbClr val="000000"/>
                </a:solidFill>
                <a:latin typeface="Arial"/>
              </a:rPr>
              <a:t>Bağlı oldukları diğer sistem unsurlarından bütünüyle soyutlanmış olarak birimlerin doğru çalışmalarının belirlenmesi amacıyla </a:t>
            </a:r>
            <a:r>
              <a:rPr lang="tr-TR" sz="1800" dirty="0">
                <a:solidFill>
                  <a:srgbClr val="000000"/>
                </a:solidFill>
                <a:latin typeface="Arial"/>
              </a:rPr>
              <a:t>yapılır.</a:t>
            </a:r>
          </a:p>
          <a:p>
            <a:pPr marL="257175" indent="-257175" fontAlgn="base">
              <a:lnSpc>
                <a:spcPct val="100000"/>
              </a:lnSpc>
              <a:spcBef>
                <a:spcPct val="60000"/>
              </a:spcBef>
              <a:spcAft>
                <a:spcPct val="0"/>
              </a:spcAft>
              <a:buClr>
                <a:srgbClr val="0070C0"/>
              </a:buClr>
              <a:buSzPct val="80000"/>
              <a:buFont typeface="Wingdings" panose="05000000000000000000" pitchFamily="2" charset="2"/>
              <a:buChar char="l"/>
            </a:pPr>
            <a:r>
              <a:rPr lang="tr-TR" sz="1800" dirty="0">
                <a:solidFill>
                  <a:srgbClr val="000000"/>
                </a:solidFill>
                <a:latin typeface="Arial"/>
              </a:rPr>
              <a:t>Birimler</a:t>
            </a:r>
            <a:r>
              <a:rPr lang="tr-TR" sz="1800" dirty="0">
                <a:solidFill>
                  <a:srgbClr val="000000"/>
                </a:solidFill>
                <a:latin typeface="Arial"/>
              </a:rPr>
              <a:t>, ilişkili yapıtaşlarının bütünleştirilmesinden oluşurlar.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23</a:t>
            </a:fld>
            <a:endParaRPr lang="tr-TR" dirty="0"/>
          </a:p>
        </p:txBody>
      </p:sp>
    </p:spTree>
    <p:extLst>
      <p:ext uri="{BB962C8B-B14F-4D97-AF65-F5344CB8AC3E}">
        <p14:creationId xmlns:p14="http://schemas.microsoft.com/office/powerpoint/2010/main" val="712720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t>Alt Sistem </a:t>
            </a:r>
            <a:r>
              <a:rPr lang="tr-TR" dirty="0" smtClean="0"/>
              <a:t>Sınama</a:t>
            </a:r>
            <a:endParaRPr lang="tr-TR" dirty="0"/>
          </a:p>
        </p:txBody>
      </p:sp>
      <p:sp>
        <p:nvSpPr>
          <p:cNvPr id="3" name="İçerik Yer Tutucusu 2"/>
          <p:cNvSpPr>
            <a:spLocks noGrp="1"/>
          </p:cNvSpPr>
          <p:nvPr>
            <p:ph idx="1"/>
          </p:nvPr>
        </p:nvSpPr>
        <p:spPr/>
        <p:txBody>
          <a:bodyPr/>
          <a:lstStyle/>
          <a:p>
            <a:endParaRPr lang="tr-TR" dirty="0" smtClean="0"/>
          </a:p>
          <a:p>
            <a:pPr marL="257175" indent="-257175" fontAlgn="base">
              <a:lnSpc>
                <a:spcPct val="100000"/>
              </a:lnSpc>
              <a:spcBef>
                <a:spcPct val="60000"/>
              </a:spcBef>
              <a:spcAft>
                <a:spcPct val="0"/>
              </a:spcAft>
              <a:buClr>
                <a:srgbClr val="0070C0"/>
              </a:buClr>
              <a:buSzPct val="80000"/>
              <a:buFont typeface="Wingdings" panose="05000000000000000000" pitchFamily="2" charset="2"/>
              <a:buChar char="l"/>
            </a:pPr>
            <a:r>
              <a:rPr lang="tr-TR" sz="1800" dirty="0">
                <a:solidFill>
                  <a:srgbClr val="000000"/>
                </a:solidFill>
                <a:latin typeface="Arial"/>
              </a:rPr>
              <a:t>Alt sistemler, modüllerin bütünleşmesi ile ortaya çıkar. Yine bağımsız olarak sınamaları </a:t>
            </a:r>
            <a:r>
              <a:rPr lang="tr-TR" sz="1800" dirty="0">
                <a:solidFill>
                  <a:srgbClr val="000000"/>
                </a:solidFill>
                <a:latin typeface="Arial"/>
              </a:rPr>
              <a:t>yapılmalıdır.</a:t>
            </a:r>
          </a:p>
          <a:p>
            <a:pPr marL="257175" indent="-257175" fontAlgn="base">
              <a:lnSpc>
                <a:spcPct val="100000"/>
              </a:lnSpc>
              <a:spcBef>
                <a:spcPct val="60000"/>
              </a:spcBef>
              <a:spcAft>
                <a:spcPct val="0"/>
              </a:spcAft>
              <a:buClr>
                <a:srgbClr val="0070C0"/>
              </a:buClr>
              <a:buSzPct val="80000"/>
              <a:buFont typeface="Wingdings" panose="05000000000000000000" pitchFamily="2" charset="2"/>
              <a:buChar char="l"/>
            </a:pPr>
            <a:r>
              <a:rPr lang="tr-TR" sz="1800" dirty="0">
                <a:solidFill>
                  <a:srgbClr val="000000"/>
                </a:solidFill>
                <a:latin typeface="Arial"/>
              </a:rPr>
              <a:t>Bu </a:t>
            </a:r>
            <a:r>
              <a:rPr lang="tr-TR" sz="1800" dirty="0">
                <a:solidFill>
                  <a:srgbClr val="000000"/>
                </a:solidFill>
                <a:latin typeface="Arial"/>
              </a:rPr>
              <a:t>düzeyde en çok hata </a:t>
            </a:r>
            <a:r>
              <a:rPr lang="tr-TR" sz="1800" dirty="0" err="1">
                <a:solidFill>
                  <a:srgbClr val="000000"/>
                </a:solidFill>
                <a:latin typeface="Arial"/>
              </a:rPr>
              <a:t>arayüzlerde</a:t>
            </a:r>
            <a:r>
              <a:rPr lang="tr-TR" sz="1800" dirty="0">
                <a:solidFill>
                  <a:srgbClr val="000000"/>
                </a:solidFill>
                <a:latin typeface="Arial"/>
              </a:rPr>
              <a:t> bulunmaktadır, </a:t>
            </a:r>
            <a:r>
              <a:rPr lang="tr-TR" sz="1800" dirty="0" err="1">
                <a:solidFill>
                  <a:srgbClr val="000000"/>
                </a:solidFill>
                <a:latin typeface="Arial"/>
              </a:rPr>
              <a:t>arayüz</a:t>
            </a:r>
            <a:r>
              <a:rPr lang="tr-TR" sz="1800" dirty="0">
                <a:solidFill>
                  <a:srgbClr val="000000"/>
                </a:solidFill>
                <a:latin typeface="Arial"/>
              </a:rPr>
              <a:t> hatalarına yönelik sınamalara </a:t>
            </a:r>
            <a:r>
              <a:rPr lang="tr-TR" sz="1800" dirty="0" err="1">
                <a:solidFill>
                  <a:srgbClr val="000000"/>
                </a:solidFill>
                <a:latin typeface="Arial"/>
              </a:rPr>
              <a:t>yoğunlaşılmalıdır</a:t>
            </a:r>
            <a:r>
              <a:rPr lang="tr-TR" sz="1800" dirty="0">
                <a:solidFill>
                  <a:srgbClr val="000000"/>
                </a:solidFill>
                <a:latin typeface="Arial"/>
              </a:rPr>
              <a:t>.</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24</a:t>
            </a:fld>
            <a:endParaRPr lang="tr-TR" dirty="0"/>
          </a:p>
        </p:txBody>
      </p:sp>
    </p:spTree>
    <p:extLst>
      <p:ext uri="{BB962C8B-B14F-4D97-AF65-F5344CB8AC3E}">
        <p14:creationId xmlns:p14="http://schemas.microsoft.com/office/powerpoint/2010/main" val="965690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t>Sistem </a:t>
            </a:r>
            <a:r>
              <a:rPr lang="tr-TR" dirty="0" smtClean="0"/>
              <a:t>Sınama</a:t>
            </a:r>
            <a:endParaRPr lang="tr-TR" dirty="0"/>
          </a:p>
        </p:txBody>
      </p:sp>
      <p:sp>
        <p:nvSpPr>
          <p:cNvPr id="3" name="İçerik Yer Tutucusu 2"/>
          <p:cNvSpPr>
            <a:spLocks noGrp="1"/>
          </p:cNvSpPr>
          <p:nvPr>
            <p:ph idx="1"/>
          </p:nvPr>
        </p:nvSpPr>
        <p:spPr/>
        <p:txBody>
          <a:bodyPr>
            <a:normAutofit/>
          </a:bodyPr>
          <a:lstStyle/>
          <a:p>
            <a:pPr marL="257175" indent="-257175" fontAlgn="base">
              <a:lnSpc>
                <a:spcPct val="100000"/>
              </a:lnSpc>
              <a:spcBef>
                <a:spcPct val="60000"/>
              </a:spcBef>
              <a:spcAft>
                <a:spcPct val="0"/>
              </a:spcAft>
              <a:buClr>
                <a:srgbClr val="0070C0"/>
              </a:buClr>
              <a:buSzPct val="80000"/>
              <a:buFont typeface="Wingdings" panose="05000000000000000000" pitchFamily="2" charset="2"/>
              <a:buChar char="l"/>
            </a:pPr>
            <a:endParaRPr lang="tr-TR" sz="1800" dirty="0">
              <a:solidFill>
                <a:srgbClr val="000000"/>
              </a:solidFill>
              <a:latin typeface="Arial"/>
            </a:endParaRPr>
          </a:p>
          <a:p>
            <a:pPr marL="257175" indent="-257175" fontAlgn="base">
              <a:lnSpc>
                <a:spcPct val="100000"/>
              </a:lnSpc>
              <a:spcBef>
                <a:spcPct val="60000"/>
              </a:spcBef>
              <a:spcAft>
                <a:spcPct val="0"/>
              </a:spcAft>
              <a:buClr>
                <a:srgbClr val="0070C0"/>
              </a:buClr>
              <a:buSzPct val="80000"/>
              <a:buFont typeface="Wingdings" panose="05000000000000000000" pitchFamily="2" charset="2"/>
              <a:buChar char="l"/>
            </a:pPr>
            <a:r>
              <a:rPr lang="tr-TR" sz="1800" dirty="0">
                <a:solidFill>
                  <a:srgbClr val="000000"/>
                </a:solidFill>
                <a:latin typeface="Arial"/>
              </a:rPr>
              <a:t>Üst </a:t>
            </a:r>
            <a:r>
              <a:rPr lang="tr-TR" sz="1800" dirty="0">
                <a:solidFill>
                  <a:srgbClr val="000000"/>
                </a:solidFill>
                <a:latin typeface="Arial"/>
              </a:rPr>
              <a:t>düzey bileşenlerin sistem ile olan etkileşimlerinde çıkacak hatalar </a:t>
            </a:r>
            <a:r>
              <a:rPr lang="tr-TR" sz="1800" dirty="0">
                <a:solidFill>
                  <a:srgbClr val="000000"/>
                </a:solidFill>
                <a:latin typeface="Arial"/>
              </a:rPr>
              <a:t>aranmaktadır.</a:t>
            </a:r>
          </a:p>
          <a:p>
            <a:pPr marL="257175" indent="-257175" fontAlgn="base">
              <a:lnSpc>
                <a:spcPct val="100000"/>
              </a:lnSpc>
              <a:spcBef>
                <a:spcPct val="60000"/>
              </a:spcBef>
              <a:spcAft>
                <a:spcPct val="0"/>
              </a:spcAft>
              <a:buClr>
                <a:srgbClr val="0070C0"/>
              </a:buClr>
              <a:buSzPct val="80000"/>
              <a:buFont typeface="Wingdings" panose="05000000000000000000" pitchFamily="2" charset="2"/>
              <a:buChar char="l"/>
            </a:pPr>
            <a:r>
              <a:rPr lang="tr-TR" sz="1800" dirty="0">
                <a:solidFill>
                  <a:srgbClr val="000000"/>
                </a:solidFill>
                <a:latin typeface="Arial"/>
              </a:rPr>
              <a:t>Ayrıca </a:t>
            </a:r>
            <a:r>
              <a:rPr lang="tr-TR" sz="1800" dirty="0">
                <a:solidFill>
                  <a:srgbClr val="000000"/>
                </a:solidFill>
                <a:latin typeface="Arial"/>
              </a:rPr>
              <a:t>belirtilen ihtiyaçların doğru yorumlandıkları da sınanmalıdır.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25</a:t>
            </a:fld>
            <a:endParaRPr lang="tr-TR" dirty="0"/>
          </a:p>
        </p:txBody>
      </p:sp>
    </p:spTree>
    <p:extLst>
      <p:ext uri="{BB962C8B-B14F-4D97-AF65-F5344CB8AC3E}">
        <p14:creationId xmlns:p14="http://schemas.microsoft.com/office/powerpoint/2010/main" val="2590652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t>Kabul </a:t>
            </a:r>
            <a:r>
              <a:rPr lang="tr-TR" dirty="0" smtClean="0"/>
              <a:t>Sınama</a:t>
            </a:r>
            <a:endParaRPr lang="tr-TR" dirty="0"/>
          </a:p>
        </p:txBody>
      </p:sp>
      <p:sp>
        <p:nvSpPr>
          <p:cNvPr id="3" name="İçerik Yer Tutucusu 2"/>
          <p:cNvSpPr>
            <a:spLocks noGrp="1"/>
          </p:cNvSpPr>
          <p:nvPr>
            <p:ph idx="1"/>
          </p:nvPr>
        </p:nvSpPr>
        <p:spPr/>
        <p:txBody>
          <a:bodyPr>
            <a:normAutofit/>
          </a:bodyPr>
          <a:lstStyle/>
          <a:p>
            <a:pPr marL="257175" indent="-257175" fontAlgn="base">
              <a:lnSpc>
                <a:spcPct val="100000"/>
              </a:lnSpc>
              <a:spcBef>
                <a:spcPct val="60000"/>
              </a:spcBef>
              <a:spcAft>
                <a:spcPct val="0"/>
              </a:spcAft>
              <a:buClr>
                <a:srgbClr val="0070C0"/>
              </a:buClr>
              <a:buSzPct val="80000"/>
              <a:buFont typeface="Wingdings" panose="05000000000000000000" pitchFamily="2" charset="2"/>
              <a:buChar char="l"/>
            </a:pPr>
            <a:r>
              <a:rPr lang="tr-TR" sz="1800" dirty="0">
                <a:solidFill>
                  <a:srgbClr val="000000"/>
                </a:solidFill>
                <a:latin typeface="Arial"/>
              </a:rPr>
              <a:t>Çalıştırılmadan önce sistemin son sınamasıdır. Artık yapay veri yerine gerçek veriler </a:t>
            </a:r>
            <a:r>
              <a:rPr lang="tr-TR" sz="1800" dirty="0">
                <a:solidFill>
                  <a:srgbClr val="000000"/>
                </a:solidFill>
                <a:latin typeface="Arial"/>
              </a:rPr>
              <a:t>kullanılır.</a:t>
            </a:r>
          </a:p>
          <a:p>
            <a:pPr marL="257175" indent="-257175" fontAlgn="base">
              <a:lnSpc>
                <a:spcPct val="100000"/>
              </a:lnSpc>
              <a:spcBef>
                <a:spcPct val="60000"/>
              </a:spcBef>
              <a:spcAft>
                <a:spcPct val="0"/>
              </a:spcAft>
              <a:buClr>
                <a:srgbClr val="0070C0"/>
              </a:buClr>
              <a:buSzPct val="80000"/>
              <a:buFont typeface="Wingdings" panose="05000000000000000000" pitchFamily="2" charset="2"/>
              <a:buChar char="l"/>
            </a:pPr>
            <a:r>
              <a:rPr lang="tr-TR" sz="1800" dirty="0">
                <a:solidFill>
                  <a:srgbClr val="000000"/>
                </a:solidFill>
                <a:latin typeface="Arial"/>
              </a:rPr>
              <a:t>Bu </a:t>
            </a:r>
            <a:r>
              <a:rPr lang="tr-TR" sz="1800" dirty="0">
                <a:solidFill>
                  <a:srgbClr val="000000"/>
                </a:solidFill>
                <a:latin typeface="Arial"/>
              </a:rPr>
              <a:t>sınama türü alfa sınaması ve beta sınaması olarak ta </a:t>
            </a:r>
            <a:r>
              <a:rPr lang="tr-TR" sz="1800" dirty="0">
                <a:solidFill>
                  <a:srgbClr val="000000"/>
                </a:solidFill>
                <a:latin typeface="Arial"/>
              </a:rPr>
              <a:t>bilinir.</a:t>
            </a:r>
          </a:p>
          <a:p>
            <a:pPr marL="257175" indent="-257175" fontAlgn="base">
              <a:lnSpc>
                <a:spcPct val="100000"/>
              </a:lnSpc>
              <a:spcBef>
                <a:spcPct val="60000"/>
              </a:spcBef>
              <a:spcAft>
                <a:spcPct val="0"/>
              </a:spcAft>
              <a:buClr>
                <a:srgbClr val="0070C0"/>
              </a:buClr>
              <a:buSzPct val="80000"/>
              <a:buFont typeface="Wingdings" panose="05000000000000000000" pitchFamily="2" charset="2"/>
              <a:buChar char="l"/>
            </a:pPr>
            <a:r>
              <a:rPr lang="tr-TR" sz="1800" dirty="0">
                <a:solidFill>
                  <a:srgbClr val="000000"/>
                </a:solidFill>
                <a:latin typeface="Arial"/>
              </a:rPr>
              <a:t>Alfa </a:t>
            </a:r>
            <a:r>
              <a:rPr lang="tr-TR" sz="1800" dirty="0">
                <a:solidFill>
                  <a:srgbClr val="000000"/>
                </a:solidFill>
                <a:latin typeface="Arial"/>
              </a:rPr>
              <a:t>sınamada, tanımında, sınamanın geliştirici organizasyonun yerleşkesinde, kullanıcıların da gelerek katkıda bulunması </a:t>
            </a:r>
            <a:r>
              <a:rPr lang="tr-TR" sz="1800" dirty="0">
                <a:solidFill>
                  <a:srgbClr val="000000"/>
                </a:solidFill>
                <a:latin typeface="Arial"/>
              </a:rPr>
              <a:t>içerilir.</a:t>
            </a:r>
          </a:p>
          <a:p>
            <a:pPr marL="257175" indent="-257175" fontAlgn="base">
              <a:lnSpc>
                <a:spcPct val="100000"/>
              </a:lnSpc>
              <a:spcBef>
                <a:spcPct val="60000"/>
              </a:spcBef>
              <a:spcAft>
                <a:spcPct val="0"/>
              </a:spcAft>
              <a:buClr>
                <a:srgbClr val="0070C0"/>
              </a:buClr>
              <a:buSzPct val="80000"/>
              <a:buFont typeface="Wingdings" panose="05000000000000000000" pitchFamily="2" charset="2"/>
              <a:buChar char="l"/>
            </a:pPr>
            <a:r>
              <a:rPr lang="tr-TR" sz="1800" dirty="0">
                <a:solidFill>
                  <a:srgbClr val="000000"/>
                </a:solidFill>
                <a:latin typeface="Arial"/>
              </a:rPr>
              <a:t>Daha </a:t>
            </a:r>
            <a:r>
              <a:rPr lang="tr-TR" sz="1800" dirty="0">
                <a:solidFill>
                  <a:srgbClr val="000000"/>
                </a:solidFill>
                <a:latin typeface="Arial"/>
              </a:rPr>
              <a:t>sonra ürünün pazarlama işlemi sırasında beta sınama denilen, sınama kullanıcının kendi yerleşkesinde geliştirici gözetiminde yapılır.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26</a:t>
            </a:fld>
            <a:endParaRPr lang="tr-TR" dirty="0"/>
          </a:p>
        </p:txBody>
      </p:sp>
    </p:spTree>
    <p:extLst>
      <p:ext uri="{BB962C8B-B14F-4D97-AF65-F5344CB8AC3E}">
        <p14:creationId xmlns:p14="http://schemas.microsoft.com/office/powerpoint/2010/main" val="22388563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dirty="0"/>
              <a:t>Doğrulama ve Geçerleme Yaşam Döngüsü</a:t>
            </a:r>
          </a:p>
        </p:txBody>
      </p:sp>
      <p:sp>
        <p:nvSpPr>
          <p:cNvPr id="3" name="İçerik Yer Tutucusu 2"/>
          <p:cNvSpPr>
            <a:spLocks noGrp="1"/>
          </p:cNvSpPr>
          <p:nvPr>
            <p:ph idx="1"/>
          </p:nvPr>
        </p:nvSpPr>
        <p:spPr>
          <a:xfrm>
            <a:off x="801289" y="1737361"/>
            <a:ext cx="7543801" cy="4023360"/>
          </a:xfrm>
        </p:spPr>
        <p:txBody>
          <a:bodyPr>
            <a:noAutofit/>
          </a:bodyPr>
          <a:lstStyle/>
          <a:p>
            <a:pPr marL="257175" indent="-257175" fontAlgn="base">
              <a:lnSpc>
                <a:spcPct val="100000"/>
              </a:lnSpc>
              <a:spcBef>
                <a:spcPct val="60000"/>
              </a:spcBef>
              <a:spcAft>
                <a:spcPct val="0"/>
              </a:spcAft>
              <a:buClr>
                <a:srgbClr val="0070C0"/>
              </a:buClr>
              <a:buSzPct val="80000"/>
              <a:buFont typeface="Wingdings" panose="05000000000000000000" pitchFamily="2" charset="2"/>
              <a:buChar char="l"/>
            </a:pPr>
            <a:r>
              <a:rPr lang="tr-TR" sz="1600" dirty="0">
                <a:solidFill>
                  <a:srgbClr val="000000"/>
                </a:solidFill>
                <a:latin typeface="Arial"/>
              </a:rPr>
              <a:t>Doğrulama ve geçerleme işlemleri yazılım üretim yaşam döngüsünün tüm süreçlerinde ve bu süreçlere koşut olarak sürer.</a:t>
            </a:r>
          </a:p>
          <a:p>
            <a:pPr marL="257175" indent="-257175" fontAlgn="base">
              <a:lnSpc>
                <a:spcPct val="100000"/>
              </a:lnSpc>
              <a:spcBef>
                <a:spcPct val="60000"/>
              </a:spcBef>
              <a:spcAft>
                <a:spcPct val="0"/>
              </a:spcAft>
              <a:buClr>
                <a:srgbClr val="0070C0"/>
              </a:buClr>
              <a:buSzPct val="80000"/>
              <a:buFont typeface="Wingdings" panose="05000000000000000000" pitchFamily="2" charset="2"/>
              <a:buChar char="l"/>
            </a:pPr>
            <a:r>
              <a:rPr lang="tr-TR" sz="1600" dirty="0">
                <a:solidFill>
                  <a:srgbClr val="000000"/>
                </a:solidFill>
                <a:latin typeface="Arial"/>
              </a:rPr>
              <a:t>Gerçekleştirim aşamasına kadar olan süreçlerde doğrulama ve geçerleme işlemlerinin planlaması yapılır.</a:t>
            </a:r>
          </a:p>
          <a:p>
            <a:pPr marL="257175" indent="-257175" fontAlgn="base">
              <a:lnSpc>
                <a:spcPct val="100000"/>
              </a:lnSpc>
              <a:spcBef>
                <a:spcPct val="60000"/>
              </a:spcBef>
              <a:spcAft>
                <a:spcPct val="0"/>
              </a:spcAft>
              <a:buClr>
                <a:srgbClr val="0070C0"/>
              </a:buClr>
              <a:buSzPct val="80000"/>
              <a:buFont typeface="Wingdings" panose="05000000000000000000" pitchFamily="2" charset="2"/>
              <a:buChar char="l"/>
            </a:pPr>
            <a:r>
              <a:rPr lang="tr-TR" sz="1600" dirty="0">
                <a:solidFill>
                  <a:srgbClr val="000000"/>
                </a:solidFill>
                <a:latin typeface="Arial"/>
              </a:rPr>
              <a:t>Planlama, genel olarak, birim, alt sistem, bütünleştirme, sistem ve kabul sınamalarının tasarımlarını içerir. Gerçekleştirim aşamasının sonunda ise söz konusu planlar uygulanır. </a:t>
            </a:r>
          </a:p>
          <a:p>
            <a:pPr marL="257175" indent="-257175" fontAlgn="base">
              <a:lnSpc>
                <a:spcPct val="100000"/>
              </a:lnSpc>
              <a:spcBef>
                <a:spcPct val="60000"/>
              </a:spcBef>
              <a:spcAft>
                <a:spcPct val="0"/>
              </a:spcAft>
              <a:buClr>
                <a:srgbClr val="0070C0"/>
              </a:buClr>
              <a:buSzPct val="80000"/>
              <a:buFont typeface="Wingdings" panose="05000000000000000000" pitchFamily="2" charset="2"/>
              <a:buChar char="l"/>
            </a:pPr>
            <a:r>
              <a:rPr lang="tr-TR" sz="1600" dirty="0">
                <a:solidFill>
                  <a:srgbClr val="000000"/>
                </a:solidFill>
                <a:latin typeface="Arial"/>
              </a:rPr>
              <a:t>Uygulama sonucu elde edilen bulgular, Yazılım Doğrulama ve Geçerleme raporları biçiminde sürekli olarak raporlanır.</a:t>
            </a:r>
          </a:p>
          <a:p>
            <a:pPr marL="257175" indent="-257175" fontAlgn="base">
              <a:lnSpc>
                <a:spcPct val="100000"/>
              </a:lnSpc>
              <a:spcBef>
                <a:spcPct val="60000"/>
              </a:spcBef>
              <a:spcAft>
                <a:spcPct val="0"/>
              </a:spcAft>
              <a:buClr>
                <a:srgbClr val="0070C0"/>
              </a:buClr>
              <a:buSzPct val="80000"/>
              <a:buFont typeface="Wingdings" panose="05000000000000000000" pitchFamily="2" charset="2"/>
              <a:buChar char="l"/>
            </a:pPr>
            <a:r>
              <a:rPr lang="tr-TR" sz="1600" dirty="0">
                <a:solidFill>
                  <a:srgbClr val="000000"/>
                </a:solidFill>
                <a:latin typeface="Arial"/>
              </a:rPr>
              <a:t>Bu bilgiler, değişiklik denetim sistemi ve sorun yönetim sistemlerinde girdi olarak kullanılır.</a:t>
            </a:r>
          </a:p>
          <a:p>
            <a:pPr marL="257175" indent="-257175" fontAlgn="base">
              <a:lnSpc>
                <a:spcPct val="100000"/>
              </a:lnSpc>
              <a:spcBef>
                <a:spcPct val="60000"/>
              </a:spcBef>
              <a:spcAft>
                <a:spcPct val="0"/>
              </a:spcAft>
              <a:buClr>
                <a:srgbClr val="0070C0"/>
              </a:buClr>
              <a:buSzPct val="80000"/>
              <a:buFont typeface="Wingdings" panose="05000000000000000000" pitchFamily="2" charset="2"/>
              <a:buChar char="l"/>
            </a:pPr>
            <a:r>
              <a:rPr lang="tr-TR" sz="1600" dirty="0">
                <a:solidFill>
                  <a:srgbClr val="000000"/>
                </a:solidFill>
                <a:latin typeface="Arial"/>
              </a:rPr>
              <a:t>Değişiklik Denetim sistemi, sınama süresince elde edilen bulguların izlenmesi amacıyla oluşturulan bir sistemdir.</a:t>
            </a:r>
          </a:p>
          <a:p>
            <a:pPr marL="257175" indent="-257175" fontAlgn="base">
              <a:lnSpc>
                <a:spcPct val="100000"/>
              </a:lnSpc>
              <a:spcBef>
                <a:spcPct val="60000"/>
              </a:spcBef>
              <a:spcAft>
                <a:spcPct val="0"/>
              </a:spcAft>
              <a:buClr>
                <a:srgbClr val="0070C0"/>
              </a:buClr>
              <a:buSzPct val="80000"/>
              <a:buFont typeface="Wingdings" panose="05000000000000000000" pitchFamily="2" charset="2"/>
              <a:buChar char="l"/>
            </a:pPr>
            <a:r>
              <a:rPr lang="tr-TR" sz="1600" dirty="0">
                <a:solidFill>
                  <a:srgbClr val="000000"/>
                </a:solidFill>
                <a:latin typeface="Arial"/>
              </a:rPr>
              <a:t>Bu sistemde, sınama sonucu elde edilen bulgular ve bunlara karşı sorun yönetimi tarafından alınan önlemler izlenir.</a:t>
            </a:r>
          </a:p>
          <a:p>
            <a:pPr>
              <a:lnSpc>
                <a:spcPct val="100000"/>
              </a:lnSpc>
              <a:buClr>
                <a:srgbClr val="0070C0"/>
              </a:buClr>
            </a:pPr>
            <a:endParaRPr lang="tr-TR" sz="1600"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27</a:t>
            </a:fld>
            <a:endParaRPr lang="tr-TR" dirty="0"/>
          </a:p>
        </p:txBody>
      </p:sp>
    </p:spTree>
    <p:extLst>
      <p:ext uri="{BB962C8B-B14F-4D97-AF65-F5344CB8AC3E}">
        <p14:creationId xmlns:p14="http://schemas.microsoft.com/office/powerpoint/2010/main" val="37541159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Doğrulama </a:t>
            </a:r>
            <a:r>
              <a:rPr lang="tr-TR" sz="4000" dirty="0"/>
              <a:t>ve Geçerleme Yaşam </a:t>
            </a:r>
            <a:r>
              <a:rPr lang="tr-TR" sz="4000" dirty="0" smtClean="0"/>
              <a:t>Döngüsü</a:t>
            </a:r>
            <a:endParaRPr lang="tr-TR" sz="4000"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28</a:t>
            </a:fld>
            <a:endParaRPr lang="tr-TR" dirty="0"/>
          </a:p>
        </p:txBody>
      </p:sp>
      <p:pic>
        <p:nvPicPr>
          <p:cNvPr id="7" name="Resim 6"/>
          <p:cNvPicPr>
            <a:picLocks noChangeAspect="1"/>
          </p:cNvPicPr>
          <p:nvPr/>
        </p:nvPicPr>
        <p:blipFill>
          <a:blip r:embed="rId2"/>
          <a:stretch>
            <a:fillRect/>
          </a:stretch>
        </p:blipFill>
        <p:spPr>
          <a:xfrm>
            <a:off x="2318196" y="1788877"/>
            <a:ext cx="4860971" cy="4355864"/>
          </a:xfrm>
          <a:prstGeom prst="rect">
            <a:avLst/>
          </a:prstGeom>
        </p:spPr>
      </p:pic>
    </p:spTree>
    <p:extLst>
      <p:ext uri="{BB962C8B-B14F-4D97-AF65-F5344CB8AC3E}">
        <p14:creationId xmlns:p14="http://schemas.microsoft.com/office/powerpoint/2010/main" val="42099875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Beyaz Kutu Sınaması</a:t>
            </a:r>
          </a:p>
        </p:txBody>
      </p:sp>
      <p:sp>
        <p:nvSpPr>
          <p:cNvPr id="3" name="İçerik Yer Tutucusu 2"/>
          <p:cNvSpPr>
            <a:spLocks noGrp="1"/>
          </p:cNvSpPr>
          <p:nvPr>
            <p:ph idx="1"/>
          </p:nvPr>
        </p:nvSpPr>
        <p:spPr/>
        <p:txBody>
          <a:bodyPr>
            <a:normAutofit/>
          </a:bodyPr>
          <a:lstStyle/>
          <a:p>
            <a:r>
              <a:rPr lang="tr-TR" sz="1500" dirty="0"/>
              <a:t>Beyaz kutu sınaması tasarlanırken, birimin süreç belirtiminden yararlanılır</a:t>
            </a:r>
            <a:r>
              <a:rPr lang="tr-TR" sz="1500" dirty="0"/>
              <a:t>.</a:t>
            </a:r>
          </a:p>
          <a:p>
            <a:endParaRPr lang="tr-TR" sz="1500" dirty="0"/>
          </a:p>
          <a:p>
            <a:pPr marL="0" indent="0">
              <a:buNone/>
            </a:pPr>
            <a:endParaRPr lang="tr-TR" sz="1500" dirty="0"/>
          </a:p>
          <a:p>
            <a:pPr marL="0" indent="0">
              <a:buNone/>
            </a:pPr>
            <a:endParaRPr lang="tr-TR" sz="1500" dirty="0"/>
          </a:p>
          <a:p>
            <a:pPr marL="0" indent="0">
              <a:buNone/>
            </a:pPr>
            <a:endParaRPr lang="tr-TR" sz="1500" dirty="0"/>
          </a:p>
          <a:p>
            <a:pPr marL="0" indent="0">
              <a:buNone/>
            </a:pPr>
            <a:endParaRPr lang="tr-TR" sz="1500" dirty="0"/>
          </a:p>
          <a:p>
            <a:r>
              <a:rPr lang="tr-TR" sz="1500" dirty="0"/>
              <a:t>Sınamaları yürütürken sınırlı çabamızı yerinde kullanmamız gerekir.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29</a:t>
            </a:fld>
            <a:endParaRPr lang="tr-TR" dirty="0"/>
          </a:p>
        </p:txBody>
      </p:sp>
      <p:sp>
        <p:nvSpPr>
          <p:cNvPr id="7" name="Dikdörtgen 6"/>
          <p:cNvSpPr/>
          <p:nvPr/>
        </p:nvSpPr>
        <p:spPr>
          <a:xfrm>
            <a:off x="892761" y="2397529"/>
            <a:ext cx="7532015" cy="12983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1350" dirty="0">
                <a:solidFill>
                  <a:schemeClr val="tx1">
                    <a:lumMod val="95000"/>
                    <a:lumOff val="5000"/>
                  </a:schemeClr>
                </a:solidFill>
              </a:rPr>
              <a:t>Yapılabilecek </a:t>
            </a:r>
            <a:r>
              <a:rPr lang="tr-TR" sz="1350" dirty="0">
                <a:solidFill>
                  <a:schemeClr val="tx1">
                    <a:lumMod val="95000"/>
                    <a:lumOff val="5000"/>
                  </a:schemeClr>
                </a:solidFill>
              </a:rPr>
              <a:t>denetimler arasında: </a:t>
            </a:r>
          </a:p>
          <a:p>
            <a:pPr lvl="1"/>
            <a:r>
              <a:rPr lang="tr-TR" sz="1350" dirty="0">
                <a:solidFill>
                  <a:schemeClr val="tx1">
                    <a:lumMod val="95000"/>
                    <a:lumOff val="5000"/>
                  </a:schemeClr>
                </a:solidFill>
              </a:rPr>
              <a:t>•</a:t>
            </a:r>
            <a:r>
              <a:rPr lang="tr-TR" sz="1350" dirty="0">
                <a:solidFill>
                  <a:schemeClr val="tx1">
                    <a:lumMod val="95000"/>
                    <a:lumOff val="5000"/>
                  </a:schemeClr>
                </a:solidFill>
              </a:rPr>
              <a:t>Bütün bağımsız yolların en azından bir kere sınanması</a:t>
            </a:r>
            <a:r>
              <a:rPr lang="tr-TR" sz="1350" dirty="0">
                <a:solidFill>
                  <a:schemeClr val="tx1">
                    <a:lumMod val="95000"/>
                    <a:lumOff val="5000"/>
                  </a:schemeClr>
                </a:solidFill>
              </a:rPr>
              <a:t>,</a:t>
            </a:r>
            <a:endParaRPr lang="tr-TR" sz="1350" dirty="0">
              <a:solidFill>
                <a:schemeClr val="tx1">
                  <a:lumMod val="95000"/>
                  <a:lumOff val="5000"/>
                </a:schemeClr>
              </a:solidFill>
            </a:endParaRPr>
          </a:p>
          <a:p>
            <a:pPr lvl="1"/>
            <a:r>
              <a:rPr lang="tr-TR" sz="1350" dirty="0">
                <a:solidFill>
                  <a:schemeClr val="tx1">
                    <a:lumMod val="95000"/>
                    <a:lumOff val="5000"/>
                  </a:schemeClr>
                </a:solidFill>
              </a:rPr>
              <a:t>•Bütün mantıksal karar noktalarında iki değişik karar için sınamaların yapılması</a:t>
            </a:r>
            <a:r>
              <a:rPr lang="tr-TR" sz="1350" dirty="0">
                <a:solidFill>
                  <a:schemeClr val="tx1">
                    <a:lumMod val="95000"/>
                    <a:lumOff val="5000"/>
                  </a:schemeClr>
                </a:solidFill>
              </a:rPr>
              <a:t>,</a:t>
            </a:r>
            <a:endParaRPr lang="tr-TR" sz="1350" dirty="0">
              <a:solidFill>
                <a:schemeClr val="tx1">
                  <a:lumMod val="95000"/>
                  <a:lumOff val="5000"/>
                </a:schemeClr>
              </a:solidFill>
            </a:endParaRPr>
          </a:p>
          <a:p>
            <a:pPr lvl="1"/>
            <a:r>
              <a:rPr lang="tr-TR" sz="1350" dirty="0">
                <a:solidFill>
                  <a:schemeClr val="tx1">
                    <a:lumMod val="95000"/>
                    <a:lumOff val="5000"/>
                  </a:schemeClr>
                </a:solidFill>
              </a:rPr>
              <a:t>•Bütün döngülerin sınır değerlerinde sınanması</a:t>
            </a:r>
            <a:r>
              <a:rPr lang="tr-TR" sz="1350" dirty="0">
                <a:solidFill>
                  <a:schemeClr val="tx1">
                    <a:lumMod val="95000"/>
                    <a:lumOff val="5000"/>
                  </a:schemeClr>
                </a:solidFill>
              </a:rPr>
              <a:t>,</a:t>
            </a:r>
            <a:endParaRPr lang="tr-TR" sz="1350" dirty="0">
              <a:solidFill>
                <a:schemeClr val="tx1">
                  <a:lumMod val="95000"/>
                  <a:lumOff val="5000"/>
                </a:schemeClr>
              </a:solidFill>
            </a:endParaRPr>
          </a:p>
          <a:p>
            <a:pPr lvl="1"/>
            <a:r>
              <a:rPr lang="tr-TR" sz="1350" dirty="0">
                <a:solidFill>
                  <a:schemeClr val="tx1">
                    <a:lumMod val="95000"/>
                    <a:lumOff val="5000"/>
                  </a:schemeClr>
                </a:solidFill>
              </a:rPr>
              <a:t>•İç veri yapılarının </a:t>
            </a:r>
            <a:r>
              <a:rPr lang="tr-TR" sz="1350" dirty="0">
                <a:solidFill>
                  <a:schemeClr val="tx1">
                    <a:lumMod val="95000"/>
                    <a:lumOff val="5000"/>
                  </a:schemeClr>
                </a:solidFill>
              </a:rPr>
              <a:t>denenmesi</a:t>
            </a:r>
            <a:endParaRPr lang="tr-TR" sz="1350" dirty="0">
              <a:solidFill>
                <a:schemeClr val="tx1">
                  <a:lumMod val="95000"/>
                  <a:lumOff val="5000"/>
                </a:schemeClr>
              </a:solidFill>
            </a:endParaRPr>
          </a:p>
          <a:p>
            <a:r>
              <a:rPr lang="tr-TR" sz="1350" dirty="0">
                <a:solidFill>
                  <a:schemeClr val="tx1">
                    <a:lumMod val="95000"/>
                    <a:lumOff val="5000"/>
                  </a:schemeClr>
                </a:solidFill>
              </a:rPr>
              <a:t>bulunur.</a:t>
            </a:r>
          </a:p>
        </p:txBody>
      </p:sp>
      <p:sp>
        <p:nvSpPr>
          <p:cNvPr id="8" name="Dikdörtgen 7"/>
          <p:cNvSpPr/>
          <p:nvPr/>
        </p:nvSpPr>
        <p:spPr>
          <a:xfrm>
            <a:off x="892761" y="4169651"/>
            <a:ext cx="7532015" cy="145486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1350" dirty="0">
                <a:solidFill>
                  <a:schemeClr val="tx1">
                    <a:lumMod val="95000"/>
                    <a:lumOff val="5000"/>
                  </a:schemeClr>
                </a:solidFill>
              </a:rPr>
              <a:t>Bunun için hataların bazı özelliklerinin bilinmesinde yarar vardır</a:t>
            </a:r>
            <a:r>
              <a:rPr lang="tr-TR" sz="1350" dirty="0">
                <a:solidFill>
                  <a:schemeClr val="tx1">
                    <a:lumMod val="95000"/>
                    <a:lumOff val="5000"/>
                  </a:schemeClr>
                </a:solidFill>
              </a:rPr>
              <a:t>:</a:t>
            </a:r>
            <a:endParaRPr lang="tr-TR" sz="1350" dirty="0">
              <a:solidFill>
                <a:schemeClr val="tx1">
                  <a:lumMod val="95000"/>
                  <a:lumOff val="5000"/>
                </a:schemeClr>
              </a:solidFill>
            </a:endParaRPr>
          </a:p>
          <a:p>
            <a:r>
              <a:rPr lang="tr-TR" sz="1350" dirty="0">
                <a:solidFill>
                  <a:schemeClr val="tx1">
                    <a:lumMod val="95000"/>
                    <a:lumOff val="5000"/>
                  </a:schemeClr>
                </a:solidFill>
              </a:rPr>
              <a:t>•Bir program kesiminin uygulamada çalıştırılma olasılığı az ise o kesimde hata olması ve bu hatanın önemli olması olasılığı fazladır</a:t>
            </a:r>
            <a:r>
              <a:rPr lang="tr-TR" sz="1350" dirty="0">
                <a:solidFill>
                  <a:schemeClr val="tx1">
                    <a:lumMod val="95000"/>
                    <a:lumOff val="5000"/>
                  </a:schemeClr>
                </a:solidFill>
              </a:rPr>
              <a:t>.</a:t>
            </a:r>
            <a:endParaRPr lang="tr-TR" sz="1350" dirty="0">
              <a:solidFill>
                <a:schemeClr val="tx1">
                  <a:lumMod val="95000"/>
                  <a:lumOff val="5000"/>
                </a:schemeClr>
              </a:solidFill>
            </a:endParaRPr>
          </a:p>
          <a:p>
            <a:r>
              <a:rPr lang="tr-TR" sz="1350" dirty="0">
                <a:solidFill>
                  <a:schemeClr val="tx1">
                    <a:lumMod val="95000"/>
                    <a:lumOff val="5000"/>
                  </a:schemeClr>
                </a:solidFill>
              </a:rPr>
              <a:t>•Çoğu zaman, kullanılma olasılığı çok az olarak kestirilen program yolları, aslında çok sıkça çalıştırılıyor olacaktır</a:t>
            </a:r>
            <a:r>
              <a:rPr lang="tr-TR" sz="1350" dirty="0">
                <a:solidFill>
                  <a:schemeClr val="tx1">
                    <a:lumMod val="95000"/>
                    <a:lumOff val="5000"/>
                  </a:schemeClr>
                </a:solidFill>
              </a:rPr>
              <a:t>.</a:t>
            </a:r>
            <a:endParaRPr lang="tr-TR" sz="1350" dirty="0">
              <a:solidFill>
                <a:schemeClr val="tx1">
                  <a:lumMod val="95000"/>
                  <a:lumOff val="5000"/>
                </a:schemeClr>
              </a:solidFill>
            </a:endParaRPr>
          </a:p>
          <a:p>
            <a:r>
              <a:rPr lang="tr-TR" sz="1350" dirty="0">
                <a:solidFill>
                  <a:schemeClr val="tx1">
                    <a:lumMod val="95000"/>
                    <a:lumOff val="5000"/>
                  </a:schemeClr>
                </a:solidFill>
              </a:rPr>
              <a:t>•Yazım hataları rasgele olarak dağılır. Bunlardan bazılarını derleyiciler bulur, bazıları da bulunmadan kalır.</a:t>
            </a:r>
          </a:p>
        </p:txBody>
      </p:sp>
    </p:spTree>
    <p:extLst>
      <p:ext uri="{BB962C8B-B14F-4D97-AF65-F5344CB8AC3E}">
        <p14:creationId xmlns:p14="http://schemas.microsoft.com/office/powerpoint/2010/main" val="1609021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Amaçlar</a:t>
            </a:r>
            <a:endParaRPr lang="tr-TR"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Ø"/>
            </a:pPr>
            <a:r>
              <a:rPr lang="tr-TR" sz="2400" dirty="0"/>
              <a:t>Doğrulama ve Geçerleme Kavramlarını Öğrenmek</a:t>
            </a:r>
          </a:p>
          <a:p>
            <a:pPr>
              <a:buFont typeface="Wingdings" panose="05000000000000000000" pitchFamily="2" charset="2"/>
              <a:buChar char="Ø"/>
            </a:pPr>
            <a:r>
              <a:rPr lang="tr-TR" sz="2400" dirty="0"/>
              <a:t>Doğrulama Tekniklerini Öğrenmek</a:t>
            </a:r>
          </a:p>
          <a:p>
            <a:pPr>
              <a:buFont typeface="Wingdings" panose="05000000000000000000" pitchFamily="2" charset="2"/>
              <a:buChar char="Ø"/>
            </a:pPr>
            <a:r>
              <a:rPr lang="tr-TR" sz="2400" dirty="0"/>
              <a:t>Sınama Kavramları Hakkında Bilgi Edinmek</a:t>
            </a:r>
          </a:p>
          <a:p>
            <a:pPr>
              <a:buFont typeface="Wingdings" panose="05000000000000000000" pitchFamily="2" charset="2"/>
              <a:buChar char="Ø"/>
            </a:pPr>
            <a:r>
              <a:rPr lang="tr-TR" sz="2400" dirty="0"/>
              <a:t>Doğrulama ve Geçerleme Yaşam Döngüsünün Önemini Kavramak</a:t>
            </a:r>
          </a:p>
          <a:p>
            <a:pPr>
              <a:buFont typeface="Wingdings" panose="05000000000000000000" pitchFamily="2" charset="2"/>
              <a:buChar char="Ø"/>
            </a:pPr>
            <a:r>
              <a:rPr lang="tr-TR" sz="2400" dirty="0"/>
              <a:t>Bütünleştirme Sınamasında "koçan" Kullanımı</a:t>
            </a:r>
          </a:p>
          <a:p>
            <a:pPr>
              <a:buFont typeface="Wingdings" panose="05000000000000000000" pitchFamily="2" charset="2"/>
              <a:buChar char="Ø"/>
            </a:pPr>
            <a:r>
              <a:rPr lang="tr-TR" sz="2400" dirty="0"/>
              <a:t>Yazılım Yaşam Döngüsü Boyunca Sınama Etkinliklerini Öğrenmek</a:t>
            </a:r>
          </a:p>
        </p:txBody>
      </p:sp>
      <p:sp>
        <p:nvSpPr>
          <p:cNvPr id="5" name="Altbilgi Yer Tutucusu 4"/>
          <p:cNvSpPr>
            <a:spLocks noGrp="1"/>
          </p:cNvSpPr>
          <p:nvPr>
            <p:ph type="ftr" sz="quarter" idx="11"/>
          </p:nvPr>
        </p:nvSpPr>
        <p:spPr>
          <a:xfrm>
            <a:off x="3028950" y="5624513"/>
            <a:ext cx="3086100" cy="273844"/>
          </a:xfrm>
        </p:spPr>
        <p:txBody>
          <a:bodyPr/>
          <a:lstStyle/>
          <a:p>
            <a:r>
              <a:rPr lang="tr-TR" smtClean="0"/>
              <a:t>YMT312 Yazılım Tasarım ve Mimarisi</a:t>
            </a:r>
            <a:endParaRPr lang="tr-TR" dirty="0"/>
          </a:p>
        </p:txBody>
      </p:sp>
      <p:sp>
        <p:nvSpPr>
          <p:cNvPr id="6" name="Slayt Numarası Yer Tutucusu 5"/>
          <p:cNvSpPr>
            <a:spLocks noGrp="1"/>
          </p:cNvSpPr>
          <p:nvPr>
            <p:ph type="sldNum" sz="quarter" idx="12"/>
          </p:nvPr>
        </p:nvSpPr>
        <p:spPr>
          <a:xfrm>
            <a:off x="6457950" y="5624513"/>
            <a:ext cx="1966826" cy="273844"/>
          </a:xfrm>
        </p:spPr>
        <p:txBody>
          <a:bodyPr/>
          <a:lstStyle/>
          <a:p>
            <a:fld id="{1449AE56-6C5E-4AE6-BD47-1CFD8EFBDD83}" type="slidenum">
              <a:rPr lang="tr-TR" smtClean="0"/>
              <a:t>3</a:t>
            </a:fld>
            <a:endParaRPr lang="tr-TR"/>
          </a:p>
        </p:txBody>
      </p:sp>
      <p:sp>
        <p:nvSpPr>
          <p:cNvPr id="4" name="Veri Yer Tutucusu 3"/>
          <p:cNvSpPr>
            <a:spLocks noGrp="1"/>
          </p:cNvSpPr>
          <p:nvPr>
            <p:ph type="dt" sz="half" idx="10"/>
          </p:nvPr>
        </p:nvSpPr>
        <p:spPr/>
        <p:txBody>
          <a:bodyPr/>
          <a:lstStyle/>
          <a:p>
            <a:r>
              <a:rPr lang="tr-TR" smtClean="0"/>
              <a:t>Doç. Dr. Resul DAŞ</a:t>
            </a:r>
            <a:endParaRPr lang="tr-T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923" y="2443204"/>
            <a:ext cx="2320879" cy="2293681"/>
          </a:xfrm>
          <a:prstGeom prst="rect">
            <a:avLst/>
          </a:prstGeom>
        </p:spPr>
      </p:pic>
      <p:sp>
        <p:nvSpPr>
          <p:cNvPr id="8" name="Altbilgi Yer Tutucusu 4"/>
          <p:cNvSpPr txBox="1">
            <a:spLocks/>
          </p:cNvSpPr>
          <p:nvPr/>
        </p:nvSpPr>
        <p:spPr>
          <a:xfrm>
            <a:off x="2764639" y="6459786"/>
            <a:ext cx="3617103" cy="365125"/>
          </a:xfrm>
          <a:prstGeom prst="rect">
            <a:avLst/>
          </a:prstGeom>
        </p:spPr>
        <p:txBody>
          <a:bodyPr vert="horz" lIns="91440" tIns="45720" rIns="91440" bIns="45720" rtlCol="0" anchor="ctr"/>
          <a:lstStyle>
            <a:defPPr>
              <a:defRPr lang="tr-T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mtClean="0"/>
              <a:t>YMT312 Yazılım Tasarım ve Mimarisi</a:t>
            </a:r>
            <a:endParaRPr lang="tr-TR"/>
          </a:p>
        </p:txBody>
      </p:sp>
      <p:sp>
        <p:nvSpPr>
          <p:cNvPr id="9" name="Slayt Numarası Yer Tutucusu 5"/>
          <p:cNvSpPr txBox="1">
            <a:spLocks/>
          </p:cNvSpPr>
          <p:nvPr/>
        </p:nvSpPr>
        <p:spPr>
          <a:xfrm>
            <a:off x="7425344" y="6459786"/>
            <a:ext cx="984019" cy="365125"/>
          </a:xfrm>
          <a:prstGeom prst="rect">
            <a:avLst/>
          </a:prstGeom>
        </p:spPr>
        <p:txBody>
          <a:bodyPr vert="horz" lIns="91440" tIns="45720" rIns="91440" bIns="45720" rtlCol="0" anchor="ctr"/>
          <a:lstStyle>
            <a:defPPr>
              <a:defRPr lang="tr-TR"/>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dirty="0" smtClean="0"/>
              <a:t>5</a:t>
            </a:r>
            <a:endParaRPr lang="tr-TR" dirty="0"/>
          </a:p>
        </p:txBody>
      </p:sp>
    </p:spTree>
    <p:extLst>
      <p:ext uri="{BB962C8B-B14F-4D97-AF65-F5344CB8AC3E}">
        <p14:creationId xmlns:p14="http://schemas.microsoft.com/office/powerpoint/2010/main" val="28711458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Temel Yollar Sınaması</a:t>
            </a:r>
          </a:p>
        </p:txBody>
      </p:sp>
      <p:sp>
        <p:nvSpPr>
          <p:cNvPr id="3" name="İçerik Yer Tutucusu 2"/>
          <p:cNvSpPr>
            <a:spLocks noGrp="1"/>
          </p:cNvSpPr>
          <p:nvPr>
            <p:ph idx="1"/>
          </p:nvPr>
        </p:nvSpPr>
        <p:spPr/>
        <p:txBody>
          <a:bodyPr/>
          <a:lstStyle/>
          <a:p>
            <a:pPr>
              <a:buFont typeface="Wingdings" panose="05000000000000000000" pitchFamily="2" charset="2"/>
              <a:buChar char="Ø"/>
            </a:pPr>
            <a:r>
              <a:rPr lang="tr-TR" dirty="0"/>
              <a:t>Daha önce </a:t>
            </a:r>
            <a:r>
              <a:rPr lang="tr-TR" dirty="0" err="1"/>
              <a:t>çevrimsellik</a:t>
            </a:r>
            <a:r>
              <a:rPr lang="tr-TR" dirty="0"/>
              <a:t> karmaşıklığı konusunda gördüğümüz hesap yöntemi ile bir programdaki bağımsız yollar bulunduktan sonra, bu kadar sayıda sınama yaparak programın her birimini bir şekilde sınamalara dahil etmiş </a:t>
            </a:r>
            <a:r>
              <a:rPr lang="tr-TR" dirty="0" smtClean="0"/>
              <a:t>oluruz.</a:t>
            </a:r>
          </a:p>
          <a:p>
            <a:pPr>
              <a:buFont typeface="Wingdings" panose="05000000000000000000" pitchFamily="2" charset="2"/>
              <a:buChar char="Ø"/>
            </a:pPr>
            <a:r>
              <a:rPr lang="tr-TR" dirty="0" smtClean="0"/>
              <a:t>Bağımsız </a:t>
            </a:r>
            <a:r>
              <a:rPr lang="tr-TR" dirty="0"/>
              <a:t>yolların saptanması için önce, program </a:t>
            </a:r>
            <a:r>
              <a:rPr lang="tr-TR" dirty="0" err="1"/>
              <a:t>çizgesel</a:t>
            </a:r>
            <a:r>
              <a:rPr lang="tr-TR" dirty="0"/>
              <a:t> bir biçime </a:t>
            </a:r>
            <a:r>
              <a:rPr lang="tr-TR" dirty="0" smtClean="0"/>
              <a:t>çevrilir.</a:t>
            </a:r>
          </a:p>
          <a:p>
            <a:pPr>
              <a:buFont typeface="Wingdings" panose="05000000000000000000" pitchFamily="2" charset="2"/>
              <a:buChar char="Ø"/>
            </a:pPr>
            <a:r>
              <a:rPr lang="tr-TR" dirty="0" smtClean="0"/>
              <a:t>Bunu </a:t>
            </a:r>
            <a:r>
              <a:rPr lang="tr-TR" dirty="0"/>
              <a:t>yapmak için ise, program iş akış şemaları diyagramları iyi bir başlangıç </a:t>
            </a:r>
            <a:r>
              <a:rPr lang="tr-TR" dirty="0" smtClean="0"/>
              <a:t>noktasıdır.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30</a:t>
            </a:fld>
            <a:endParaRPr lang="tr-TR" dirty="0"/>
          </a:p>
        </p:txBody>
      </p:sp>
    </p:spTree>
    <p:extLst>
      <p:ext uri="{BB962C8B-B14F-4D97-AF65-F5344CB8AC3E}">
        <p14:creationId xmlns:p14="http://schemas.microsoft.com/office/powerpoint/2010/main" val="40000018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Temel Yollar Sınaması</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31</a:t>
            </a:fld>
            <a:endParaRPr lang="tr-TR" dirty="0"/>
          </a:p>
        </p:txBody>
      </p:sp>
      <p:pic>
        <p:nvPicPr>
          <p:cNvPr id="7" name="Resim 6"/>
          <p:cNvPicPr>
            <a:picLocks noChangeAspect="1"/>
          </p:cNvPicPr>
          <p:nvPr/>
        </p:nvPicPr>
        <p:blipFill>
          <a:blip r:embed="rId2"/>
          <a:stretch>
            <a:fillRect/>
          </a:stretch>
        </p:blipFill>
        <p:spPr>
          <a:xfrm>
            <a:off x="2446550" y="1932481"/>
            <a:ext cx="3529628" cy="3469827"/>
          </a:xfrm>
          <a:prstGeom prst="rect">
            <a:avLst/>
          </a:prstGeom>
        </p:spPr>
      </p:pic>
      <p:sp>
        <p:nvSpPr>
          <p:cNvPr id="8" name="Metin kutusu 7"/>
          <p:cNvSpPr txBox="1"/>
          <p:nvPr/>
        </p:nvSpPr>
        <p:spPr>
          <a:xfrm>
            <a:off x="3265433" y="5374911"/>
            <a:ext cx="2156424" cy="300082"/>
          </a:xfrm>
          <a:prstGeom prst="rect">
            <a:avLst/>
          </a:prstGeom>
          <a:noFill/>
        </p:spPr>
        <p:txBody>
          <a:bodyPr wrap="none" rtlCol="0">
            <a:spAutoFit/>
          </a:bodyPr>
          <a:lstStyle/>
          <a:p>
            <a:r>
              <a:rPr lang="tr-TR" sz="1350" dirty="0"/>
              <a:t>Bir Programın </a:t>
            </a:r>
            <a:r>
              <a:rPr lang="tr-TR" sz="1350" dirty="0"/>
              <a:t>İ</a:t>
            </a:r>
            <a:r>
              <a:rPr lang="tr-TR" sz="1350" dirty="0"/>
              <a:t>ş </a:t>
            </a:r>
            <a:r>
              <a:rPr lang="tr-TR" sz="1350" dirty="0"/>
              <a:t>A</a:t>
            </a:r>
            <a:r>
              <a:rPr lang="tr-TR" sz="1350" dirty="0"/>
              <a:t>kış </a:t>
            </a:r>
            <a:r>
              <a:rPr lang="tr-TR" sz="1350" dirty="0"/>
              <a:t>Ş</a:t>
            </a:r>
            <a:r>
              <a:rPr lang="tr-TR" sz="1350" dirty="0"/>
              <a:t>eması</a:t>
            </a:r>
            <a:endParaRPr lang="tr-TR" sz="1350" dirty="0"/>
          </a:p>
        </p:txBody>
      </p:sp>
    </p:spTree>
    <p:extLst>
      <p:ext uri="{BB962C8B-B14F-4D97-AF65-F5344CB8AC3E}">
        <p14:creationId xmlns:p14="http://schemas.microsoft.com/office/powerpoint/2010/main" val="27369029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Temel Yollar Sınaması</a:t>
            </a:r>
          </a:p>
        </p:txBody>
      </p:sp>
      <p:sp>
        <p:nvSpPr>
          <p:cNvPr id="3" name="İçerik Yer Tutucusu 2"/>
          <p:cNvSpPr>
            <a:spLocks noGrp="1"/>
          </p:cNvSpPr>
          <p:nvPr>
            <p:ph idx="1"/>
          </p:nvPr>
        </p:nvSpPr>
        <p:spPr>
          <a:xfrm>
            <a:off x="651510" y="1869851"/>
            <a:ext cx="7886700" cy="4093067"/>
          </a:xfrm>
        </p:spPr>
        <p:txBody>
          <a:bodyPr>
            <a:noAutofit/>
          </a:bodyPr>
          <a:lstStyle/>
          <a:p>
            <a:pPr>
              <a:lnSpc>
                <a:spcPct val="100000"/>
              </a:lnSpc>
              <a:spcBef>
                <a:spcPts val="75"/>
              </a:spcBef>
              <a:buFont typeface="Wingdings" panose="05000000000000000000" pitchFamily="2" charset="2"/>
              <a:buChar char="Ø"/>
            </a:pPr>
            <a:r>
              <a:rPr lang="tr-TR" sz="1800" dirty="0"/>
              <a:t>Program akış diyagramları matematiksel titizlik ile tanımlanmayan daha serbestçe program yapılarını alt düzeyde modelleyen çizimlerdir</a:t>
            </a:r>
            <a:r>
              <a:rPr lang="tr-TR" sz="1800" dirty="0"/>
              <a:t>. </a:t>
            </a:r>
            <a:r>
              <a:rPr lang="tr-TR" sz="1800" dirty="0"/>
              <a:t>Akış diyagramları ise Çizge Teorisi dalında kabul görecek şekilde bir "</a:t>
            </a:r>
            <a:r>
              <a:rPr lang="tr-TR" sz="1800" dirty="0" err="1"/>
              <a:t>Çizge"dir</a:t>
            </a:r>
            <a:r>
              <a:rPr lang="tr-TR" sz="1800" dirty="0"/>
              <a:t>.</a:t>
            </a:r>
          </a:p>
          <a:p>
            <a:pPr>
              <a:lnSpc>
                <a:spcPct val="100000"/>
              </a:lnSpc>
              <a:spcBef>
                <a:spcPts val="75"/>
              </a:spcBef>
              <a:buFont typeface="Wingdings" panose="05000000000000000000" pitchFamily="2" charset="2"/>
              <a:buChar char="Ø"/>
            </a:pPr>
            <a:r>
              <a:rPr lang="tr-TR" sz="1800" dirty="0"/>
              <a:t>Her </a:t>
            </a:r>
            <a:r>
              <a:rPr lang="tr-TR" sz="1800" dirty="0"/>
              <a:t>çizgede olduğu gibi burada da düğümler ve dallar (veya kirişler) </a:t>
            </a:r>
            <a:r>
              <a:rPr lang="tr-TR" sz="1800" dirty="0"/>
              <a:t>bulunur.</a:t>
            </a:r>
          </a:p>
          <a:p>
            <a:pPr>
              <a:lnSpc>
                <a:spcPct val="100000"/>
              </a:lnSpc>
              <a:spcBef>
                <a:spcPts val="75"/>
              </a:spcBef>
              <a:buFont typeface="Wingdings" panose="05000000000000000000" pitchFamily="2" charset="2"/>
              <a:buChar char="Ø"/>
            </a:pPr>
            <a:r>
              <a:rPr lang="tr-TR" sz="1800" dirty="0"/>
              <a:t>Program </a:t>
            </a:r>
            <a:r>
              <a:rPr lang="tr-TR" sz="1800" dirty="0"/>
              <a:t>akış diyagramından akış diyagramına geçmek için süreç kutuları ortadan kaldırılır, koşul baklavaları yerine düğümler çizilir ve her koşul düğümüne karşı düşecek birleştirme düğümleri </a:t>
            </a:r>
            <a:r>
              <a:rPr lang="tr-TR" sz="1800" dirty="0"/>
              <a:t>eklenir.</a:t>
            </a:r>
          </a:p>
          <a:p>
            <a:pPr>
              <a:lnSpc>
                <a:spcPct val="100000"/>
              </a:lnSpc>
              <a:spcBef>
                <a:spcPts val="75"/>
              </a:spcBef>
              <a:buFont typeface="Wingdings" panose="05000000000000000000" pitchFamily="2" charset="2"/>
              <a:buChar char="Ø"/>
            </a:pPr>
            <a:r>
              <a:rPr lang="tr-TR" sz="1800" dirty="0"/>
              <a:t>Birleştirme </a:t>
            </a:r>
            <a:r>
              <a:rPr lang="tr-TR" sz="1800" dirty="0"/>
              <a:t>düğümleri, koşul kollarının kapandığı noktaya </a:t>
            </a:r>
            <a:r>
              <a:rPr lang="tr-TR" sz="1800" dirty="0"/>
              <a:t>konur.</a:t>
            </a:r>
          </a:p>
          <a:p>
            <a:pPr>
              <a:lnSpc>
                <a:spcPct val="100000"/>
              </a:lnSpc>
              <a:spcBef>
                <a:spcPts val="75"/>
              </a:spcBef>
              <a:buFont typeface="Wingdings" panose="05000000000000000000" pitchFamily="2" charset="2"/>
              <a:buChar char="Ø"/>
            </a:pPr>
            <a:r>
              <a:rPr lang="tr-TR" sz="1800" dirty="0"/>
              <a:t>Artık </a:t>
            </a:r>
            <a:r>
              <a:rPr lang="tr-TR" sz="1800" dirty="0"/>
              <a:t>bu çizge üzerinden temel yol sayısını da verecek olan </a:t>
            </a:r>
            <a:r>
              <a:rPr lang="tr-TR" sz="1800" dirty="0" err="1"/>
              <a:t>çevrimsellik</a:t>
            </a:r>
            <a:r>
              <a:rPr lang="tr-TR" sz="1800" dirty="0"/>
              <a:t> karmaşıklığı sayısını hesaplayabiliriz</a:t>
            </a:r>
            <a:r>
              <a:rPr lang="tr-TR" sz="1800" dirty="0"/>
              <a:t>:</a:t>
            </a:r>
          </a:p>
          <a:p>
            <a:pPr>
              <a:lnSpc>
                <a:spcPct val="100000"/>
              </a:lnSpc>
              <a:spcBef>
                <a:spcPts val="75"/>
              </a:spcBef>
              <a:buFont typeface="Wingdings" panose="05000000000000000000" pitchFamily="2" charset="2"/>
              <a:buChar char="Ø"/>
            </a:pPr>
            <a:endParaRPr lang="tr-TR" sz="1800" dirty="0"/>
          </a:p>
          <a:p>
            <a:pPr>
              <a:lnSpc>
                <a:spcPct val="100000"/>
              </a:lnSpc>
              <a:spcBef>
                <a:spcPts val="75"/>
              </a:spcBef>
              <a:buFont typeface="Wingdings" panose="05000000000000000000" pitchFamily="2" charset="2"/>
              <a:buChar char="Ø"/>
            </a:pPr>
            <a:endParaRPr lang="tr-TR" sz="1800" dirty="0"/>
          </a:p>
          <a:p>
            <a:pPr>
              <a:lnSpc>
                <a:spcPct val="100000"/>
              </a:lnSpc>
              <a:spcBef>
                <a:spcPts val="75"/>
              </a:spcBef>
              <a:buFont typeface="Wingdings" panose="05000000000000000000" pitchFamily="2" charset="2"/>
              <a:buChar char="Ø"/>
            </a:pPr>
            <a:r>
              <a:rPr lang="tr-TR" sz="1800" dirty="0"/>
              <a:t>Bağımsız </a:t>
            </a:r>
            <a:r>
              <a:rPr lang="tr-TR" sz="1800" dirty="0"/>
              <a:t>temel yol sayısı kadar temel yolları çizge üzerinde (sonunda programa yansıtılmak üzere) veya program üzerinde işaretlenir. Sonra bu yolların hepsinin koşturulacağı sınama programları tasarlanır.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32</a:t>
            </a:fld>
            <a:endParaRPr lang="tr-TR" dirty="0"/>
          </a:p>
        </p:txBody>
      </p:sp>
      <p:sp>
        <p:nvSpPr>
          <p:cNvPr id="7" name="Dikdörtgen 6"/>
          <p:cNvSpPr/>
          <p:nvPr/>
        </p:nvSpPr>
        <p:spPr>
          <a:xfrm>
            <a:off x="3299405" y="4754266"/>
            <a:ext cx="2341541" cy="667739"/>
          </a:xfrm>
          <a:prstGeom prst="rect">
            <a:avLst/>
          </a:prstGeom>
          <a:solidFill>
            <a:srgbClr val="F1A0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050" b="1" dirty="0">
                <a:solidFill>
                  <a:schemeClr val="tx1">
                    <a:lumMod val="95000"/>
                    <a:lumOff val="5000"/>
                  </a:schemeClr>
                </a:solidFill>
              </a:rPr>
              <a:t>E - N + 2</a:t>
            </a:r>
          </a:p>
          <a:p>
            <a:r>
              <a:rPr lang="pt-BR" sz="1050" b="1" dirty="0">
                <a:solidFill>
                  <a:schemeClr val="tx1">
                    <a:lumMod val="95000"/>
                    <a:lumOff val="5000"/>
                  </a:schemeClr>
                </a:solidFill>
              </a:rPr>
              <a:t>E: </a:t>
            </a:r>
            <a:r>
              <a:rPr lang="pt-BR" sz="1050" dirty="0">
                <a:solidFill>
                  <a:schemeClr val="tx1">
                    <a:lumMod val="95000"/>
                    <a:lumOff val="5000"/>
                  </a:schemeClr>
                </a:solidFill>
              </a:rPr>
              <a:t>toplam dal sayısı</a:t>
            </a:r>
            <a:br>
              <a:rPr lang="pt-BR" sz="1050" dirty="0">
                <a:solidFill>
                  <a:schemeClr val="tx1">
                    <a:lumMod val="95000"/>
                    <a:lumOff val="5000"/>
                  </a:schemeClr>
                </a:solidFill>
              </a:rPr>
            </a:br>
            <a:r>
              <a:rPr lang="pt-BR" sz="1050" b="1" dirty="0">
                <a:solidFill>
                  <a:schemeClr val="tx1">
                    <a:lumMod val="95000"/>
                    <a:lumOff val="5000"/>
                  </a:schemeClr>
                </a:solidFill>
              </a:rPr>
              <a:t>N:</a:t>
            </a:r>
            <a:r>
              <a:rPr lang="pt-BR" sz="1050" dirty="0">
                <a:solidFill>
                  <a:schemeClr val="tx1">
                    <a:lumMod val="95000"/>
                    <a:lumOff val="5000"/>
                  </a:schemeClr>
                </a:solidFill>
              </a:rPr>
              <a:t> toplam düğüm sayısı</a:t>
            </a:r>
          </a:p>
        </p:txBody>
      </p:sp>
    </p:spTree>
    <p:extLst>
      <p:ext uri="{BB962C8B-B14F-4D97-AF65-F5344CB8AC3E}">
        <p14:creationId xmlns:p14="http://schemas.microsoft.com/office/powerpoint/2010/main" val="824129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Temel Yollar Sınaması</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33</a:t>
            </a:fld>
            <a:endParaRPr lang="tr-TR" dirty="0"/>
          </a:p>
        </p:txBody>
      </p:sp>
      <p:pic>
        <p:nvPicPr>
          <p:cNvPr id="8" name="Resim 7"/>
          <p:cNvPicPr>
            <a:picLocks noChangeAspect="1"/>
          </p:cNvPicPr>
          <p:nvPr/>
        </p:nvPicPr>
        <p:blipFill>
          <a:blip r:embed="rId2"/>
          <a:stretch>
            <a:fillRect/>
          </a:stretch>
        </p:blipFill>
        <p:spPr>
          <a:xfrm>
            <a:off x="1236312" y="2105843"/>
            <a:ext cx="2372186" cy="2502547"/>
          </a:xfrm>
          <a:prstGeom prst="rect">
            <a:avLst/>
          </a:prstGeom>
        </p:spPr>
      </p:pic>
      <p:sp>
        <p:nvSpPr>
          <p:cNvPr id="10" name="Metin kutusu 9"/>
          <p:cNvSpPr txBox="1"/>
          <p:nvPr/>
        </p:nvSpPr>
        <p:spPr>
          <a:xfrm>
            <a:off x="1539421" y="4700952"/>
            <a:ext cx="2118465" cy="300082"/>
          </a:xfrm>
          <a:prstGeom prst="rect">
            <a:avLst/>
          </a:prstGeom>
          <a:noFill/>
        </p:spPr>
        <p:txBody>
          <a:bodyPr wrap="none" rtlCol="0">
            <a:spAutoFit/>
          </a:bodyPr>
          <a:lstStyle/>
          <a:p>
            <a:r>
              <a:rPr lang="tr-TR" sz="1350" dirty="0"/>
              <a:t>Programın Grafik Diyagramı</a:t>
            </a:r>
            <a:endParaRPr lang="tr-TR" sz="1350" dirty="0"/>
          </a:p>
        </p:txBody>
      </p:sp>
      <p:sp>
        <p:nvSpPr>
          <p:cNvPr id="11" name="Dikdörtgen 10"/>
          <p:cNvSpPr/>
          <p:nvPr/>
        </p:nvSpPr>
        <p:spPr>
          <a:xfrm>
            <a:off x="3708646" y="2109395"/>
            <a:ext cx="2899833" cy="338554"/>
          </a:xfrm>
          <a:prstGeom prst="rect">
            <a:avLst/>
          </a:prstGeom>
        </p:spPr>
        <p:txBody>
          <a:bodyPr wrap="none">
            <a:spAutoFit/>
          </a:bodyPr>
          <a:lstStyle/>
          <a:p>
            <a:r>
              <a:rPr lang="tr-TR" sz="1600" dirty="0"/>
              <a:t>F</a:t>
            </a:r>
            <a:r>
              <a:rPr lang="tr-TR" sz="1600" dirty="0"/>
              <a:t>ormüle </a:t>
            </a:r>
            <a:r>
              <a:rPr lang="tr-TR" sz="1600" dirty="0"/>
              <a:t>göre bağımsız yol sayısı:</a:t>
            </a:r>
          </a:p>
        </p:txBody>
      </p:sp>
      <p:sp>
        <p:nvSpPr>
          <p:cNvPr id="13" name="Dikdörtgen 12"/>
          <p:cNvSpPr/>
          <p:nvPr/>
        </p:nvSpPr>
        <p:spPr>
          <a:xfrm>
            <a:off x="6608479" y="2158322"/>
            <a:ext cx="1080806" cy="225166"/>
          </a:xfrm>
          <a:prstGeom prst="rect">
            <a:avLst/>
          </a:prstGeom>
          <a:solidFill>
            <a:srgbClr val="F1A0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1350" dirty="0"/>
              <a:t>11 - 9 + 2 = 4</a:t>
            </a:r>
          </a:p>
        </p:txBody>
      </p:sp>
      <p:sp>
        <p:nvSpPr>
          <p:cNvPr id="14" name="Dikdörtgen 13"/>
          <p:cNvSpPr/>
          <p:nvPr/>
        </p:nvSpPr>
        <p:spPr>
          <a:xfrm>
            <a:off x="3693234" y="2667412"/>
            <a:ext cx="4716129" cy="2862322"/>
          </a:xfrm>
          <a:prstGeom prst="rect">
            <a:avLst/>
          </a:prstGeom>
        </p:spPr>
        <p:txBody>
          <a:bodyPr wrap="square">
            <a:spAutoFit/>
          </a:bodyPr>
          <a:lstStyle/>
          <a:p>
            <a:pPr algn="just"/>
            <a:r>
              <a:rPr lang="tr-TR" dirty="0">
                <a:solidFill>
                  <a:schemeClr val="tx1">
                    <a:lumMod val="65000"/>
                    <a:lumOff val="35000"/>
                  </a:schemeClr>
                </a:solidFill>
              </a:rPr>
              <a:t>Bunun anlamı da şöyle açıklanabilir: Çizgedeki her dal sınama işleminde kapsanmalıdır. Bu, sınama sırasında her işlemin çalıştırılması demektir. Her dalın en az bir kere kapsanacağı ve en az sayıda yollar bulunmalıdır. Programa ortadan giremeyeceğimize göre de bu yollar başlangıç noktasından bitiş noktasına kadar uzanmalıdır. Son olarak da minimum sayıda yol ile bu şartları sağlamalıyız. Bu sayının 4 olduğu, daha önce yukarıdaki formülde hesaplanmıştı. </a:t>
            </a:r>
          </a:p>
        </p:txBody>
      </p:sp>
    </p:spTree>
    <p:extLst>
      <p:ext uri="{BB962C8B-B14F-4D97-AF65-F5344CB8AC3E}">
        <p14:creationId xmlns:p14="http://schemas.microsoft.com/office/powerpoint/2010/main" val="18787002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Sınama </a:t>
            </a:r>
            <a:r>
              <a:rPr lang="tr-TR" sz="4000" dirty="0"/>
              <a:t>ve </a:t>
            </a:r>
            <a:r>
              <a:rPr lang="tr-TR" sz="4000" dirty="0"/>
              <a:t>Bütünleştirme Stratejileri</a:t>
            </a:r>
            <a:endParaRPr lang="tr-TR" sz="4000" dirty="0"/>
          </a:p>
        </p:txBody>
      </p:sp>
      <p:sp>
        <p:nvSpPr>
          <p:cNvPr id="3" name="İçerik Yer Tutucusu 2"/>
          <p:cNvSpPr>
            <a:spLocks noGrp="1"/>
          </p:cNvSpPr>
          <p:nvPr>
            <p:ph idx="1"/>
          </p:nvPr>
        </p:nvSpPr>
        <p:spPr/>
        <p:txBody>
          <a:bodyPr>
            <a:normAutofit fontScale="92500"/>
          </a:bodyPr>
          <a:lstStyle/>
          <a:p>
            <a:pPr>
              <a:lnSpc>
                <a:spcPct val="110000"/>
              </a:lnSpc>
              <a:buFont typeface="Wingdings" panose="05000000000000000000" pitchFamily="2" charset="2"/>
              <a:buChar char="Ø"/>
            </a:pPr>
            <a:r>
              <a:rPr lang="tr-TR" dirty="0"/>
              <a:t>Genellikle sınama stratejisi, bütünleştirme stratejisi ile birlikte değerlendirilir. Ancak bazı sınama stratejileri bütünleştirme dışındaki tasaları </a:t>
            </a:r>
            <a:r>
              <a:rPr lang="tr-TR" dirty="0" smtClean="0"/>
              <a:t>hedefleyebilir.</a:t>
            </a:r>
          </a:p>
          <a:p>
            <a:pPr>
              <a:lnSpc>
                <a:spcPct val="110000"/>
              </a:lnSpc>
              <a:buFont typeface="Wingdings" panose="05000000000000000000" pitchFamily="2" charset="2"/>
              <a:buChar char="Ø"/>
            </a:pPr>
            <a:endParaRPr lang="tr-TR" dirty="0" smtClean="0"/>
          </a:p>
          <a:p>
            <a:pPr>
              <a:lnSpc>
                <a:spcPct val="110000"/>
              </a:lnSpc>
              <a:buFont typeface="Wingdings" panose="05000000000000000000" pitchFamily="2" charset="2"/>
              <a:buChar char="Ø"/>
            </a:pPr>
            <a:r>
              <a:rPr lang="tr-TR" dirty="0" smtClean="0"/>
              <a:t>Örneğin</a:t>
            </a:r>
            <a:r>
              <a:rPr lang="tr-TR" dirty="0"/>
              <a:t>, yukarıdan aşağı ve aşağıdan yukarı stratejileri bütünleştirme yöntemine </a:t>
            </a:r>
            <a:r>
              <a:rPr lang="tr-TR" dirty="0" smtClean="0"/>
              <a:t>bağımlıdır.</a:t>
            </a:r>
          </a:p>
          <a:p>
            <a:pPr>
              <a:lnSpc>
                <a:spcPct val="110000"/>
              </a:lnSpc>
              <a:buFont typeface="Wingdings" panose="05000000000000000000" pitchFamily="2" charset="2"/>
              <a:buChar char="Ø"/>
            </a:pPr>
            <a:endParaRPr lang="tr-TR" dirty="0"/>
          </a:p>
          <a:p>
            <a:pPr>
              <a:lnSpc>
                <a:spcPct val="110000"/>
              </a:lnSpc>
              <a:buFont typeface="Wingdings" panose="05000000000000000000" pitchFamily="2" charset="2"/>
              <a:buChar char="Ø"/>
            </a:pPr>
            <a:r>
              <a:rPr lang="tr-TR" dirty="0" smtClean="0"/>
              <a:t>Ancak </a:t>
            </a:r>
            <a:r>
              <a:rPr lang="tr-TR" dirty="0"/>
              <a:t>işlem yolu ve gerilim sınamaları, sistemin olaylar karşısında değişik işlem </a:t>
            </a:r>
            <a:r>
              <a:rPr lang="tr-TR" dirty="0" err="1"/>
              <a:t>sıralandırmaları</a:t>
            </a:r>
            <a:r>
              <a:rPr lang="tr-TR" dirty="0"/>
              <a:t> sonucunda ulaşacağı sonuçların doğruluğunu ve normal şartların üstünde zorlandığında dayanıklılık sınırını ortaya çıkarır.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34</a:t>
            </a:fld>
            <a:endParaRPr lang="tr-TR" dirty="0"/>
          </a:p>
        </p:txBody>
      </p:sp>
    </p:spTree>
    <p:extLst>
      <p:ext uri="{BB962C8B-B14F-4D97-AF65-F5344CB8AC3E}">
        <p14:creationId xmlns:p14="http://schemas.microsoft.com/office/powerpoint/2010/main" val="21923366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dirty="0"/>
              <a:t>Yukarıdan Aşağı Sınama ve Bütünleştirme </a:t>
            </a:r>
          </a:p>
        </p:txBody>
      </p:sp>
      <p:sp>
        <p:nvSpPr>
          <p:cNvPr id="3" name="İçerik Yer Tutucusu 2"/>
          <p:cNvSpPr>
            <a:spLocks noGrp="1"/>
          </p:cNvSpPr>
          <p:nvPr>
            <p:ph idx="1"/>
          </p:nvPr>
        </p:nvSpPr>
        <p:spPr/>
        <p:txBody>
          <a:bodyPr>
            <a:noAutofit/>
          </a:bodyPr>
          <a:lstStyle/>
          <a:p>
            <a:pPr>
              <a:lnSpc>
                <a:spcPct val="100000"/>
              </a:lnSpc>
              <a:spcBef>
                <a:spcPts val="150"/>
              </a:spcBef>
              <a:buFont typeface="Wingdings" panose="05000000000000000000" pitchFamily="2" charset="2"/>
              <a:buChar char="Ø"/>
            </a:pPr>
            <a:r>
              <a:rPr lang="tr-TR" sz="1800" dirty="0"/>
              <a:t>Yukarıdan aşağı bütünleştirmede, önce sistemin en üst düzeylerinin sınanması ve sonra aşağıya doğru olan düzeyleri, ilgili modüllerin takılarak sınanmaları söz </a:t>
            </a:r>
            <a:r>
              <a:rPr lang="tr-TR" sz="1800" dirty="0"/>
              <a:t>konusudur.</a:t>
            </a:r>
          </a:p>
          <a:p>
            <a:pPr>
              <a:lnSpc>
                <a:spcPct val="100000"/>
              </a:lnSpc>
              <a:spcBef>
                <a:spcPts val="150"/>
              </a:spcBef>
              <a:buFont typeface="Wingdings" panose="05000000000000000000" pitchFamily="2" charset="2"/>
              <a:buChar char="Ø"/>
            </a:pPr>
            <a:r>
              <a:rPr lang="tr-TR" sz="1800" dirty="0"/>
              <a:t>En </a:t>
            </a:r>
            <a:r>
              <a:rPr lang="tr-TR" sz="1800" dirty="0"/>
              <a:t>üst noktadaki bileşen, bir birim/modül/alt sistem olarak sınandıktan sonra alt düzeye </a:t>
            </a:r>
            <a:r>
              <a:rPr lang="tr-TR" sz="1800" dirty="0"/>
              <a:t>geçilmelidir.</a:t>
            </a:r>
          </a:p>
          <a:p>
            <a:pPr>
              <a:lnSpc>
                <a:spcPct val="100000"/>
              </a:lnSpc>
              <a:spcBef>
                <a:spcPts val="150"/>
              </a:spcBef>
              <a:buFont typeface="Wingdings" panose="05000000000000000000" pitchFamily="2" charset="2"/>
              <a:buChar char="Ø"/>
            </a:pPr>
            <a:r>
              <a:rPr lang="tr-TR" sz="1800" dirty="0"/>
              <a:t>Ancak </a:t>
            </a:r>
            <a:r>
              <a:rPr lang="tr-TR" sz="1800" dirty="0"/>
              <a:t>bu en üstteki bileşenin tam olarak sınanması için alttaki bileşenlerle olan bağlantılarının da çalışması </a:t>
            </a:r>
            <a:r>
              <a:rPr lang="tr-TR" sz="1800" dirty="0"/>
              <a:t>gerekir.</a:t>
            </a:r>
          </a:p>
          <a:p>
            <a:pPr>
              <a:lnSpc>
                <a:spcPct val="100000"/>
              </a:lnSpc>
              <a:spcBef>
                <a:spcPts val="150"/>
              </a:spcBef>
              <a:buFont typeface="Wingdings" panose="05000000000000000000" pitchFamily="2" charset="2"/>
              <a:buChar char="Ø"/>
            </a:pPr>
            <a:r>
              <a:rPr lang="tr-TR" sz="1800" dirty="0"/>
              <a:t>Alt </a:t>
            </a:r>
            <a:r>
              <a:rPr lang="tr-TR" sz="1800" dirty="0"/>
              <a:t>bileşenler ise bu stratejiye göre henüz hazırlanmış </a:t>
            </a:r>
            <a:r>
              <a:rPr lang="tr-TR" sz="1800" dirty="0"/>
              <a:t>olamazlar.</a:t>
            </a:r>
          </a:p>
          <a:p>
            <a:pPr>
              <a:lnSpc>
                <a:spcPct val="100000"/>
              </a:lnSpc>
              <a:spcBef>
                <a:spcPts val="150"/>
              </a:spcBef>
              <a:buFont typeface="Wingdings" panose="05000000000000000000" pitchFamily="2" charset="2"/>
              <a:buChar char="Ø"/>
            </a:pPr>
            <a:r>
              <a:rPr lang="tr-TR" sz="1800" dirty="0"/>
              <a:t>Bunların </a:t>
            </a:r>
            <a:r>
              <a:rPr lang="tr-TR" sz="1800" dirty="0"/>
              <a:t>yerine üst bileşenin sınaması için kullanılmak üzere 'koçan' programları </a:t>
            </a:r>
            <a:r>
              <a:rPr lang="tr-TR" sz="1800" dirty="0"/>
              <a:t>yazılır.</a:t>
            </a:r>
          </a:p>
          <a:p>
            <a:pPr>
              <a:lnSpc>
                <a:spcPct val="100000"/>
              </a:lnSpc>
              <a:spcBef>
                <a:spcPts val="150"/>
              </a:spcBef>
              <a:buFont typeface="Wingdings" panose="05000000000000000000" pitchFamily="2" charset="2"/>
              <a:buChar char="Ø"/>
            </a:pPr>
            <a:r>
              <a:rPr lang="tr-TR" sz="1800" dirty="0"/>
              <a:t>Koçanlar</a:t>
            </a:r>
            <a:r>
              <a:rPr lang="tr-TR" sz="1800" dirty="0"/>
              <a:t>, bir alt bileşenin, üst bileşen ile </a:t>
            </a:r>
            <a:r>
              <a:rPr lang="tr-TR" sz="1800" dirty="0"/>
              <a:t>ara yüzünü </a:t>
            </a:r>
            <a:r>
              <a:rPr lang="tr-TR" sz="1800" dirty="0"/>
              <a:t>temin eden, fakat işlevsel olarak hiç bir şey yapmayan, boş çerçeve </a:t>
            </a:r>
            <a:r>
              <a:rPr lang="tr-TR" sz="1800" dirty="0"/>
              <a:t>programlarıdır.</a:t>
            </a:r>
          </a:p>
          <a:p>
            <a:pPr>
              <a:lnSpc>
                <a:spcPct val="100000"/>
              </a:lnSpc>
              <a:spcBef>
                <a:spcPts val="150"/>
              </a:spcBef>
              <a:buFont typeface="Wingdings" panose="05000000000000000000" pitchFamily="2" charset="2"/>
              <a:buChar char="Ø"/>
            </a:pPr>
            <a:r>
              <a:rPr lang="tr-TR" sz="1800" dirty="0"/>
              <a:t>Üst </a:t>
            </a:r>
            <a:r>
              <a:rPr lang="tr-TR" sz="1800" dirty="0"/>
              <a:t>bileşenin sınanması bittikten sonra bu koçanlar, içleri doldurularak kendi kodlama ve birim sınama işlemlerini tamamladıktan sonra üst bileşen ile yeniden sınanırlar. </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35</a:t>
            </a:fld>
            <a:endParaRPr lang="tr-TR" dirty="0"/>
          </a:p>
        </p:txBody>
      </p:sp>
    </p:spTree>
    <p:extLst>
      <p:ext uri="{BB962C8B-B14F-4D97-AF65-F5344CB8AC3E}">
        <p14:creationId xmlns:p14="http://schemas.microsoft.com/office/powerpoint/2010/main" val="39340257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a:t>Bütünleştirme Sınamasında "koçan" Kullanımı</a:t>
            </a:r>
          </a:p>
        </p:txBody>
      </p:sp>
      <p:sp>
        <p:nvSpPr>
          <p:cNvPr id="3" name="İçerik Yer Tutucusu 2"/>
          <p:cNvSpPr>
            <a:spLocks noGrp="1"/>
          </p:cNvSpPr>
          <p:nvPr>
            <p:ph idx="1"/>
          </p:nvPr>
        </p:nvSpPr>
        <p:spPr>
          <a:xfrm>
            <a:off x="628650" y="3577856"/>
            <a:ext cx="7933863" cy="2017404"/>
          </a:xfrm>
        </p:spPr>
        <p:txBody>
          <a:bodyPr>
            <a:noAutofit/>
          </a:bodyPr>
          <a:lstStyle/>
          <a:p>
            <a:pPr>
              <a:lnSpc>
                <a:spcPct val="120000"/>
              </a:lnSpc>
              <a:spcBef>
                <a:spcPts val="75"/>
              </a:spcBef>
            </a:pPr>
            <a:r>
              <a:rPr lang="tr-TR" sz="1400" dirty="0"/>
              <a:t>A, B, C birimlerinden oluşan ve birim şeması </a:t>
            </a:r>
            <a:r>
              <a:rPr lang="tr-TR" sz="1400" dirty="0"/>
              <a:t>(</a:t>
            </a:r>
            <a:r>
              <a:rPr lang="tr-TR" sz="1400" dirty="0"/>
              <a:t>a</a:t>
            </a:r>
            <a:r>
              <a:rPr lang="tr-TR" sz="1400" dirty="0"/>
              <a:t>) şıkkında </a:t>
            </a:r>
            <a:r>
              <a:rPr lang="tr-TR" sz="1400" dirty="0"/>
              <a:t>belirtilen bir sistemin bu tür koçan kullanılarak sınanması </a:t>
            </a:r>
            <a:r>
              <a:rPr lang="tr-TR" sz="1400" dirty="0"/>
              <a:t>(</a:t>
            </a:r>
            <a:r>
              <a:rPr lang="tr-TR" sz="1400" dirty="0"/>
              <a:t>b) </a:t>
            </a:r>
            <a:r>
              <a:rPr lang="tr-TR" sz="1400" dirty="0"/>
              <a:t>şıkkı ve </a:t>
            </a:r>
            <a:r>
              <a:rPr lang="tr-TR" sz="1400" dirty="0"/>
              <a:t>şekil </a:t>
            </a:r>
            <a:r>
              <a:rPr lang="tr-TR" sz="1400" dirty="0"/>
              <a:t>(c) şıkkında belirtilmektedir</a:t>
            </a:r>
            <a:r>
              <a:rPr lang="tr-TR" sz="1400" dirty="0"/>
              <a:t>. </a:t>
            </a:r>
            <a:endParaRPr lang="tr-TR" sz="1400" dirty="0"/>
          </a:p>
          <a:p>
            <a:pPr>
              <a:lnSpc>
                <a:spcPct val="120000"/>
              </a:lnSpc>
              <a:spcBef>
                <a:spcPts val="75"/>
              </a:spcBef>
            </a:pPr>
            <a:r>
              <a:rPr lang="tr-TR" sz="1400" dirty="0"/>
              <a:t>İlk adımda A ve B birimleri bütünleştirilir; C için bir "koçan" yazılır. İkinci adımda ise "koçan" kaldırılır ve C ile yer değiştirilerek A-B-C bütünleştirilir</a:t>
            </a:r>
            <a:r>
              <a:rPr lang="tr-TR" sz="1400" dirty="0"/>
              <a:t>.</a:t>
            </a:r>
          </a:p>
          <a:p>
            <a:pPr>
              <a:lnSpc>
                <a:spcPct val="120000"/>
              </a:lnSpc>
              <a:spcBef>
                <a:spcPts val="75"/>
              </a:spcBef>
            </a:pPr>
            <a:r>
              <a:rPr lang="tr-TR" sz="1400" dirty="0"/>
              <a:t> Yukarıdan aşağıya doğru bütünleştirme işleminde iki yaklaşım izlenebilir</a:t>
            </a:r>
            <a:r>
              <a:rPr lang="tr-TR" sz="1400" dirty="0"/>
              <a:t>:</a:t>
            </a:r>
            <a:endParaRPr lang="tr-TR" sz="1400" dirty="0"/>
          </a:p>
          <a:p>
            <a:pPr marL="342900" lvl="1" indent="0">
              <a:lnSpc>
                <a:spcPct val="120000"/>
              </a:lnSpc>
              <a:spcBef>
                <a:spcPts val="75"/>
              </a:spcBef>
              <a:buNone/>
            </a:pPr>
            <a:r>
              <a:rPr lang="tr-TR" sz="1400" b="1" dirty="0"/>
              <a:t>1. Yaklaşım: </a:t>
            </a:r>
            <a:r>
              <a:rPr lang="tr-TR" sz="1400" dirty="0"/>
              <a:t>Düzey Öncelikli Bütünleştirme (</a:t>
            </a:r>
            <a:r>
              <a:rPr lang="tr-TR" sz="1400" dirty="0"/>
              <a:t>En üst düzeyden başlanır, öncelikle aynı düzeylerdeki birimler bütünleştirilir. </a:t>
            </a:r>
            <a:r>
              <a:rPr lang="tr-TR" sz="1400" dirty="0"/>
              <a:t>)</a:t>
            </a:r>
          </a:p>
          <a:p>
            <a:pPr marL="342900" lvl="1" indent="0">
              <a:lnSpc>
                <a:spcPct val="120000"/>
              </a:lnSpc>
              <a:spcBef>
                <a:spcPts val="75"/>
              </a:spcBef>
              <a:buNone/>
            </a:pPr>
            <a:r>
              <a:rPr lang="tr-TR" sz="1400" b="1" dirty="0"/>
              <a:t>2</a:t>
            </a:r>
            <a:r>
              <a:rPr lang="tr-TR" sz="1400" b="1" dirty="0"/>
              <a:t>. Yaklaşım: </a:t>
            </a:r>
            <a:r>
              <a:rPr lang="tr-TR" sz="1400" dirty="0"/>
              <a:t>Derinlik Öncelikli </a:t>
            </a:r>
            <a:r>
              <a:rPr lang="tr-TR" sz="1400" dirty="0"/>
              <a:t>Bütünleştirme (</a:t>
            </a:r>
            <a:r>
              <a:rPr lang="tr-TR" sz="1400" dirty="0"/>
              <a:t>En üst düzeyden başlanır. Birim şemasında bulunan her dal soldan sağa olma üzere ele alınır. Bir dala ilişkin bütünleştirme bitirildiğinde diğer dalın bütünleştirmesi başlar</a:t>
            </a:r>
            <a:r>
              <a:rPr lang="tr-TR" sz="1400" dirty="0"/>
              <a:t>.)</a:t>
            </a:r>
            <a:endParaRPr lang="tr-TR" sz="1400" dirty="0"/>
          </a:p>
        </p:txBody>
      </p:sp>
      <p:sp>
        <p:nvSpPr>
          <p:cNvPr id="4" name="Veri Yer Tutucusu 3"/>
          <p:cNvSpPr>
            <a:spLocks noGrp="1"/>
          </p:cNvSpPr>
          <p:nvPr>
            <p:ph type="dt" sz="half" idx="10"/>
          </p:nvPr>
        </p:nvSpPr>
        <p:spPr/>
        <p:txBody>
          <a:bodyPr/>
          <a:lstStyle/>
          <a:p>
            <a:r>
              <a:rPr lang="tr-TR" dirty="0" smtClean="0"/>
              <a:t>Doç. Dr. Resul DAŞ</a:t>
            </a:r>
            <a:endParaRPr lang="tr-TR" dirty="0"/>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36</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5764" y="1976212"/>
            <a:ext cx="3836285" cy="1572393"/>
          </a:xfrm>
          <a:prstGeom prst="rect">
            <a:avLst/>
          </a:prstGeom>
        </p:spPr>
      </p:pic>
    </p:spTree>
    <p:extLst>
      <p:ext uri="{BB962C8B-B14F-4D97-AF65-F5344CB8AC3E}">
        <p14:creationId xmlns:p14="http://schemas.microsoft.com/office/powerpoint/2010/main" val="4684474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1847" y="320593"/>
            <a:ext cx="7754370" cy="1450757"/>
          </a:xfrm>
        </p:spPr>
        <p:txBody>
          <a:bodyPr>
            <a:normAutofit/>
          </a:bodyPr>
          <a:lstStyle/>
          <a:p>
            <a:r>
              <a:rPr lang="tr-TR" sz="3600" dirty="0"/>
              <a:t>1. Yaklaşım: Düzey </a:t>
            </a:r>
            <a:r>
              <a:rPr lang="tr-TR" sz="3600" dirty="0" smtClean="0"/>
              <a:t>Öncelikli Bütünleştirme</a:t>
            </a:r>
            <a:endParaRPr lang="tr-TR" sz="3600" dirty="0"/>
          </a:p>
        </p:txBody>
      </p:sp>
      <p:pic>
        <p:nvPicPr>
          <p:cNvPr id="8" name="İçerik Yer Tutucusu 7"/>
          <p:cNvPicPr>
            <a:picLocks noGrp="1" noChangeAspect="1"/>
          </p:cNvPicPr>
          <p:nvPr>
            <p:ph idx="1"/>
          </p:nvPr>
        </p:nvPicPr>
        <p:blipFill>
          <a:blip r:embed="rId2"/>
          <a:stretch>
            <a:fillRect/>
          </a:stretch>
        </p:blipFill>
        <p:spPr>
          <a:xfrm>
            <a:off x="812991" y="2501295"/>
            <a:ext cx="3616919" cy="1739236"/>
          </a:xfrm>
          <a:prstGeom prst="rect">
            <a:avLst/>
          </a:prstGeo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37</a:t>
            </a:fld>
            <a:endParaRPr lang="tr-TR" dirty="0"/>
          </a:p>
        </p:txBody>
      </p:sp>
      <p:pic>
        <p:nvPicPr>
          <p:cNvPr id="9" name="Resim 8"/>
          <p:cNvPicPr>
            <a:picLocks noChangeAspect="1"/>
          </p:cNvPicPr>
          <p:nvPr/>
        </p:nvPicPr>
        <p:blipFill>
          <a:blip r:embed="rId3"/>
          <a:stretch>
            <a:fillRect/>
          </a:stretch>
        </p:blipFill>
        <p:spPr>
          <a:xfrm>
            <a:off x="812991" y="4691689"/>
            <a:ext cx="3616919" cy="312775"/>
          </a:xfrm>
          <a:prstGeom prst="rect">
            <a:avLst/>
          </a:prstGeom>
        </p:spPr>
      </p:pic>
      <p:pic>
        <p:nvPicPr>
          <p:cNvPr id="11" name="İçerik Yer Tutucusu 6"/>
          <p:cNvPicPr>
            <a:picLocks noChangeAspect="1"/>
          </p:cNvPicPr>
          <p:nvPr/>
        </p:nvPicPr>
        <p:blipFill>
          <a:blip r:embed="rId4"/>
          <a:stretch>
            <a:fillRect/>
          </a:stretch>
        </p:blipFill>
        <p:spPr>
          <a:xfrm>
            <a:off x="4665038" y="2501294"/>
            <a:ext cx="3646784" cy="1739236"/>
          </a:xfrm>
          <a:prstGeom prst="rect">
            <a:avLst/>
          </a:prstGeom>
        </p:spPr>
      </p:pic>
      <p:pic>
        <p:nvPicPr>
          <p:cNvPr id="12" name="Resim 11"/>
          <p:cNvPicPr>
            <a:picLocks noChangeAspect="1"/>
          </p:cNvPicPr>
          <p:nvPr/>
        </p:nvPicPr>
        <p:blipFill>
          <a:blip r:embed="rId5"/>
          <a:stretch>
            <a:fillRect/>
          </a:stretch>
        </p:blipFill>
        <p:spPr>
          <a:xfrm>
            <a:off x="4665038" y="4691689"/>
            <a:ext cx="3646784" cy="340269"/>
          </a:xfrm>
          <a:prstGeom prst="rect">
            <a:avLst/>
          </a:prstGeom>
        </p:spPr>
      </p:pic>
    </p:spTree>
    <p:extLst>
      <p:ext uri="{BB962C8B-B14F-4D97-AF65-F5344CB8AC3E}">
        <p14:creationId xmlns:p14="http://schemas.microsoft.com/office/powerpoint/2010/main" val="30711979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03199" y="220135"/>
            <a:ext cx="8539982" cy="1450757"/>
          </a:xfrm>
        </p:spPr>
        <p:txBody>
          <a:bodyPr>
            <a:normAutofit/>
          </a:bodyPr>
          <a:lstStyle/>
          <a:p>
            <a:r>
              <a:rPr lang="tr-TR" sz="4000" dirty="0"/>
              <a:t>1. Yaklaşım: Düzey Öncelikli Bütünleştirme</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38</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pic>
        <p:nvPicPr>
          <p:cNvPr id="10" name="İçerik Yer Tutucusu 9"/>
          <p:cNvPicPr>
            <a:picLocks noGrp="1" noChangeAspect="1"/>
          </p:cNvPicPr>
          <p:nvPr>
            <p:ph idx="1"/>
          </p:nvPr>
        </p:nvPicPr>
        <p:blipFill>
          <a:blip r:embed="rId2"/>
          <a:stretch>
            <a:fillRect/>
          </a:stretch>
        </p:blipFill>
        <p:spPr>
          <a:xfrm>
            <a:off x="834315" y="2477504"/>
            <a:ext cx="3637819" cy="1704554"/>
          </a:xfrm>
          <a:prstGeom prst="rect">
            <a:avLst/>
          </a:prstGeom>
        </p:spPr>
      </p:pic>
      <p:pic>
        <p:nvPicPr>
          <p:cNvPr id="11" name="Resim 10"/>
          <p:cNvPicPr>
            <a:picLocks noChangeAspect="1"/>
          </p:cNvPicPr>
          <p:nvPr/>
        </p:nvPicPr>
        <p:blipFill>
          <a:blip r:embed="rId3"/>
          <a:stretch>
            <a:fillRect/>
          </a:stretch>
        </p:blipFill>
        <p:spPr>
          <a:xfrm>
            <a:off x="828730" y="4666036"/>
            <a:ext cx="3643353" cy="322634"/>
          </a:xfrm>
          <a:prstGeom prst="rect">
            <a:avLst/>
          </a:prstGeom>
        </p:spPr>
      </p:pic>
      <p:pic>
        <p:nvPicPr>
          <p:cNvPr id="12" name="Resim 11"/>
          <p:cNvPicPr>
            <a:picLocks noChangeAspect="1"/>
          </p:cNvPicPr>
          <p:nvPr/>
        </p:nvPicPr>
        <p:blipFill>
          <a:blip r:embed="rId4"/>
          <a:stretch>
            <a:fillRect/>
          </a:stretch>
        </p:blipFill>
        <p:spPr>
          <a:xfrm>
            <a:off x="4652070" y="2477504"/>
            <a:ext cx="3660313" cy="1702067"/>
          </a:xfrm>
          <a:prstGeom prst="rect">
            <a:avLst/>
          </a:prstGeom>
        </p:spPr>
      </p:pic>
      <p:pic>
        <p:nvPicPr>
          <p:cNvPr id="13" name="Resim 12"/>
          <p:cNvPicPr>
            <a:picLocks noChangeAspect="1"/>
          </p:cNvPicPr>
          <p:nvPr/>
        </p:nvPicPr>
        <p:blipFill>
          <a:blip r:embed="rId5"/>
          <a:stretch>
            <a:fillRect/>
          </a:stretch>
        </p:blipFill>
        <p:spPr>
          <a:xfrm>
            <a:off x="4669196" y="4672351"/>
            <a:ext cx="3643359" cy="313832"/>
          </a:xfrm>
          <a:prstGeom prst="rect">
            <a:avLst/>
          </a:prstGeom>
        </p:spPr>
      </p:pic>
    </p:spTree>
    <p:extLst>
      <p:ext uri="{BB962C8B-B14F-4D97-AF65-F5344CB8AC3E}">
        <p14:creationId xmlns:p14="http://schemas.microsoft.com/office/powerpoint/2010/main" val="40142330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75139" y="258658"/>
            <a:ext cx="8596102" cy="1450757"/>
          </a:xfrm>
        </p:spPr>
        <p:txBody>
          <a:bodyPr>
            <a:normAutofit/>
          </a:bodyPr>
          <a:lstStyle/>
          <a:p>
            <a:r>
              <a:rPr lang="tr-TR" sz="4000" dirty="0"/>
              <a:t>1. Yaklaşım: Düzey Öncelikli Bütünleştirme</a:t>
            </a:r>
          </a:p>
        </p:txBody>
      </p:sp>
      <p:pic>
        <p:nvPicPr>
          <p:cNvPr id="7" name="İçerik Yer Tutucusu 6"/>
          <p:cNvPicPr>
            <a:picLocks noGrp="1" noChangeAspect="1"/>
          </p:cNvPicPr>
          <p:nvPr>
            <p:ph idx="1"/>
          </p:nvPr>
        </p:nvPicPr>
        <p:blipFill>
          <a:blip r:embed="rId2"/>
          <a:stretch>
            <a:fillRect/>
          </a:stretch>
        </p:blipFill>
        <p:spPr>
          <a:xfrm>
            <a:off x="826771" y="2446821"/>
            <a:ext cx="3646169" cy="1681287"/>
          </a:xfrm>
          <a:prstGeom prst="rect">
            <a:avLst/>
          </a:prstGeom>
        </p:spPr>
      </p:pic>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39</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pic>
        <p:nvPicPr>
          <p:cNvPr id="8" name="Resim 7"/>
          <p:cNvPicPr>
            <a:picLocks noChangeAspect="1"/>
          </p:cNvPicPr>
          <p:nvPr/>
        </p:nvPicPr>
        <p:blipFill>
          <a:blip r:embed="rId3"/>
          <a:stretch>
            <a:fillRect/>
          </a:stretch>
        </p:blipFill>
        <p:spPr>
          <a:xfrm>
            <a:off x="826770" y="4625277"/>
            <a:ext cx="3646170" cy="371726"/>
          </a:xfrm>
          <a:prstGeom prst="rect">
            <a:avLst/>
          </a:prstGeom>
        </p:spPr>
      </p:pic>
      <p:pic>
        <p:nvPicPr>
          <p:cNvPr id="9" name="Resim 8"/>
          <p:cNvPicPr>
            <a:picLocks noChangeAspect="1"/>
          </p:cNvPicPr>
          <p:nvPr/>
        </p:nvPicPr>
        <p:blipFill>
          <a:blip r:embed="rId4"/>
          <a:stretch>
            <a:fillRect/>
          </a:stretch>
        </p:blipFill>
        <p:spPr>
          <a:xfrm>
            <a:off x="4640581" y="2446821"/>
            <a:ext cx="3592592" cy="1681287"/>
          </a:xfrm>
          <a:prstGeom prst="rect">
            <a:avLst/>
          </a:prstGeom>
        </p:spPr>
      </p:pic>
      <p:pic>
        <p:nvPicPr>
          <p:cNvPr id="10" name="Resim 9"/>
          <p:cNvPicPr>
            <a:picLocks noChangeAspect="1"/>
          </p:cNvPicPr>
          <p:nvPr/>
        </p:nvPicPr>
        <p:blipFill>
          <a:blip r:embed="rId5"/>
          <a:stretch>
            <a:fillRect/>
          </a:stretch>
        </p:blipFill>
        <p:spPr>
          <a:xfrm>
            <a:off x="4640581" y="4625275"/>
            <a:ext cx="3592591" cy="371727"/>
          </a:xfrm>
          <a:prstGeom prst="rect">
            <a:avLst/>
          </a:prstGeom>
        </p:spPr>
      </p:pic>
    </p:spTree>
    <p:extLst>
      <p:ext uri="{BB962C8B-B14F-4D97-AF65-F5344CB8AC3E}">
        <p14:creationId xmlns:p14="http://schemas.microsoft.com/office/powerpoint/2010/main" val="186573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a:t>
            </a:r>
            <a:endParaRPr lang="tr-TR" dirty="0"/>
          </a:p>
        </p:txBody>
      </p:sp>
      <p:sp>
        <p:nvSpPr>
          <p:cNvPr id="3" name="İçerik Yer Tutucusu 2"/>
          <p:cNvSpPr>
            <a:spLocks noGrp="1"/>
          </p:cNvSpPr>
          <p:nvPr>
            <p:ph idx="1"/>
          </p:nvPr>
        </p:nvSpPr>
        <p:spPr/>
        <p:txBody>
          <a:bodyPr>
            <a:normAutofit/>
          </a:bodyPr>
          <a:lstStyle/>
          <a:p>
            <a:pPr marL="257175" indent="-257175" algn="just" fontAlgn="base">
              <a:lnSpc>
                <a:spcPct val="80000"/>
              </a:lnSpc>
              <a:spcBef>
                <a:spcPct val="60000"/>
              </a:spcBef>
              <a:spcAft>
                <a:spcPct val="0"/>
              </a:spcAft>
              <a:buClr>
                <a:srgbClr val="996666"/>
              </a:buClr>
              <a:buSzPct val="80000"/>
              <a:buFont typeface="Wingdings" panose="05000000000000000000" pitchFamily="2" charset="2"/>
              <a:buChar char="l"/>
            </a:pPr>
            <a:r>
              <a:rPr lang="tr-TR" dirty="0">
                <a:solidFill>
                  <a:schemeClr val="tx1">
                    <a:lumMod val="65000"/>
                    <a:lumOff val="35000"/>
                  </a:schemeClr>
                </a:solidFill>
                <a:latin typeface="Arial"/>
              </a:rPr>
              <a:t>Geliştirilecek bilgi sistemi yazılımının doğrulanması ve </a:t>
            </a:r>
            <a:r>
              <a:rPr lang="tr-TR" dirty="0" err="1">
                <a:solidFill>
                  <a:schemeClr val="tx1">
                    <a:lumMod val="65000"/>
                    <a:lumOff val="35000"/>
                  </a:schemeClr>
                </a:solidFill>
                <a:latin typeface="Arial"/>
              </a:rPr>
              <a:t>geçerlenmesi</a:t>
            </a:r>
            <a:r>
              <a:rPr lang="tr-TR" dirty="0">
                <a:solidFill>
                  <a:schemeClr val="tx1">
                    <a:lumMod val="65000"/>
                    <a:lumOff val="35000"/>
                  </a:schemeClr>
                </a:solidFill>
                <a:latin typeface="Arial"/>
              </a:rPr>
              <a:t>, üretim süreci boyunca süren etkinliklerden oluşur. Söz konusu etkinlikler:</a:t>
            </a:r>
          </a:p>
          <a:p>
            <a:pPr marL="600075" lvl="2" indent="-257175" algn="just" fontAlgn="base">
              <a:lnSpc>
                <a:spcPct val="80000"/>
              </a:lnSpc>
              <a:spcBef>
                <a:spcPct val="60000"/>
              </a:spcBef>
              <a:spcAft>
                <a:spcPct val="0"/>
              </a:spcAft>
              <a:buClr>
                <a:srgbClr val="996666"/>
              </a:buClr>
              <a:buSzPct val="80000"/>
              <a:buFont typeface="Wingdings" panose="05000000000000000000" pitchFamily="2" charset="2"/>
              <a:buChar char="l"/>
            </a:pPr>
            <a:r>
              <a:rPr lang="tr-TR" sz="1600" dirty="0">
                <a:solidFill>
                  <a:schemeClr val="tx1">
                    <a:lumMod val="65000"/>
                    <a:lumOff val="35000"/>
                  </a:schemeClr>
                </a:solidFill>
                <a:latin typeface="Arial"/>
                <a:cs typeface="+mn-cs"/>
              </a:rPr>
              <a:t>Yazılım belirtimlerinin ve proje yaşam sürecindeki her bir etkinlik sonunda alınan çıktıların, tamam, doğru, açık ve önceki belirtimleri tutarlı olarak betimler durumda olduğunun doğrulanması.</a:t>
            </a:r>
          </a:p>
          <a:p>
            <a:pPr marL="600075" lvl="2" indent="-257175" algn="just" fontAlgn="base">
              <a:lnSpc>
                <a:spcPct val="80000"/>
              </a:lnSpc>
              <a:spcBef>
                <a:spcPct val="60000"/>
              </a:spcBef>
              <a:spcAft>
                <a:spcPct val="0"/>
              </a:spcAft>
              <a:buClr>
                <a:srgbClr val="996666"/>
              </a:buClr>
              <a:buSzPct val="80000"/>
              <a:buFont typeface="Wingdings" panose="05000000000000000000" pitchFamily="2" charset="2"/>
              <a:buChar char="l"/>
            </a:pPr>
            <a:r>
              <a:rPr lang="tr-TR" sz="1600" dirty="0">
                <a:solidFill>
                  <a:schemeClr val="tx1">
                    <a:lumMod val="65000"/>
                    <a:lumOff val="35000"/>
                  </a:schemeClr>
                </a:solidFill>
                <a:latin typeface="Arial"/>
                <a:cs typeface="+mn-cs"/>
              </a:rPr>
              <a:t>Proje süresince her bir etkinlik ürününün teknik yeterliliğinin değerlendirilmesi ve uygun çözüm elde edilene kadar aktivitenin tekrarına sebep olması.</a:t>
            </a:r>
          </a:p>
          <a:p>
            <a:pPr marL="600075" lvl="2" indent="-257175" algn="just" fontAlgn="base">
              <a:lnSpc>
                <a:spcPct val="80000"/>
              </a:lnSpc>
              <a:spcBef>
                <a:spcPct val="60000"/>
              </a:spcBef>
              <a:spcAft>
                <a:spcPct val="0"/>
              </a:spcAft>
              <a:buClr>
                <a:srgbClr val="996666"/>
              </a:buClr>
              <a:buSzPct val="80000"/>
              <a:buFont typeface="Wingdings" panose="05000000000000000000" pitchFamily="2" charset="2"/>
              <a:buChar char="l"/>
            </a:pPr>
            <a:r>
              <a:rPr lang="tr-TR" sz="1600" dirty="0">
                <a:solidFill>
                  <a:schemeClr val="tx1">
                    <a:lumMod val="65000"/>
                    <a:lumOff val="35000"/>
                  </a:schemeClr>
                </a:solidFill>
                <a:latin typeface="Arial"/>
                <a:cs typeface="+mn-cs"/>
              </a:rPr>
              <a:t>Projenin bir aşaması süresince geliştirilen anahtar belirtimlerin önceki belirtimlerle karşılaştırılması.</a:t>
            </a:r>
          </a:p>
          <a:p>
            <a:pPr marL="600075" lvl="2" indent="-257175" algn="just" fontAlgn="base">
              <a:lnSpc>
                <a:spcPct val="80000"/>
              </a:lnSpc>
              <a:spcBef>
                <a:spcPct val="60000"/>
              </a:spcBef>
              <a:spcAft>
                <a:spcPct val="0"/>
              </a:spcAft>
              <a:buClr>
                <a:srgbClr val="996666"/>
              </a:buClr>
              <a:buSzPct val="80000"/>
              <a:buFont typeface="Wingdings" panose="05000000000000000000" pitchFamily="2" charset="2"/>
              <a:buChar char="l"/>
            </a:pPr>
            <a:r>
              <a:rPr lang="tr-TR" sz="1600" dirty="0">
                <a:solidFill>
                  <a:schemeClr val="tx1">
                    <a:lumMod val="65000"/>
                    <a:lumOff val="35000"/>
                  </a:schemeClr>
                </a:solidFill>
                <a:latin typeface="Arial"/>
                <a:cs typeface="+mn-cs"/>
              </a:rPr>
              <a:t>Yazılım ürünlerinin tüm uygulanabilir gerekleri sağladığının </a:t>
            </a:r>
            <a:r>
              <a:rPr lang="tr-TR" sz="1600" dirty="0" err="1">
                <a:solidFill>
                  <a:schemeClr val="tx1">
                    <a:lumMod val="65000"/>
                    <a:lumOff val="35000"/>
                  </a:schemeClr>
                </a:solidFill>
                <a:latin typeface="Arial"/>
                <a:cs typeface="+mn-cs"/>
              </a:rPr>
              <a:t>gerçeklenmesi</a:t>
            </a:r>
            <a:r>
              <a:rPr lang="tr-TR" sz="1600" dirty="0">
                <a:solidFill>
                  <a:schemeClr val="tx1">
                    <a:lumMod val="65000"/>
                    <a:lumOff val="35000"/>
                  </a:schemeClr>
                </a:solidFill>
                <a:latin typeface="Arial"/>
                <a:cs typeface="+mn-cs"/>
              </a:rPr>
              <a:t> için sınamaların hazırlanıp yürütülmesi.</a:t>
            </a:r>
          </a:p>
          <a:p>
            <a:pPr marL="0" indent="0" algn="just" fontAlgn="base">
              <a:lnSpc>
                <a:spcPct val="80000"/>
              </a:lnSpc>
              <a:spcBef>
                <a:spcPct val="60000"/>
              </a:spcBef>
              <a:spcAft>
                <a:spcPct val="0"/>
              </a:spcAft>
              <a:buClr>
                <a:srgbClr val="996666"/>
              </a:buClr>
              <a:buSzPct val="80000"/>
              <a:buNone/>
            </a:pPr>
            <a:r>
              <a:rPr lang="tr-TR" dirty="0">
                <a:solidFill>
                  <a:schemeClr val="tx1">
                    <a:lumMod val="65000"/>
                    <a:lumOff val="35000"/>
                  </a:schemeClr>
                </a:solidFill>
                <a:latin typeface="Arial"/>
              </a:rPr>
              <a:t>biçiminde özetlenebilir.</a:t>
            </a:r>
          </a:p>
          <a:p>
            <a:endParaRPr lang="tr-TR"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4</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15316787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40559" y="312362"/>
            <a:ext cx="8703441" cy="1450757"/>
          </a:xfrm>
        </p:spPr>
        <p:txBody>
          <a:bodyPr>
            <a:normAutofit/>
          </a:bodyPr>
          <a:lstStyle/>
          <a:p>
            <a:r>
              <a:rPr lang="tr-TR" sz="4000" dirty="0"/>
              <a:t>1. Yaklaşım: Düzey Öncelikli Bütünleştirme</a:t>
            </a:r>
          </a:p>
        </p:txBody>
      </p:sp>
      <p:pic>
        <p:nvPicPr>
          <p:cNvPr id="7" name="İçerik Yer Tutucusu 6"/>
          <p:cNvPicPr>
            <a:picLocks noGrp="1" noChangeAspect="1"/>
          </p:cNvPicPr>
          <p:nvPr>
            <p:ph idx="1"/>
          </p:nvPr>
        </p:nvPicPr>
        <p:blipFill>
          <a:blip r:embed="rId2"/>
          <a:stretch>
            <a:fillRect/>
          </a:stretch>
        </p:blipFill>
        <p:spPr>
          <a:xfrm>
            <a:off x="2055377" y="2297897"/>
            <a:ext cx="4743450" cy="2256918"/>
          </a:xfrm>
          <a:prstGeom prst="rect">
            <a:avLst/>
          </a:prstGeo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40</a:t>
            </a:fld>
            <a:endParaRPr lang="tr-TR" dirty="0"/>
          </a:p>
        </p:txBody>
      </p:sp>
      <p:pic>
        <p:nvPicPr>
          <p:cNvPr id="8" name="Resim 7"/>
          <p:cNvPicPr>
            <a:picLocks noChangeAspect="1"/>
          </p:cNvPicPr>
          <p:nvPr/>
        </p:nvPicPr>
        <p:blipFill>
          <a:blip r:embed="rId3"/>
          <a:stretch>
            <a:fillRect/>
          </a:stretch>
        </p:blipFill>
        <p:spPr>
          <a:xfrm>
            <a:off x="2055377" y="4881859"/>
            <a:ext cx="4743450" cy="321205"/>
          </a:xfrm>
          <a:prstGeom prst="rect">
            <a:avLst/>
          </a:prstGeom>
        </p:spPr>
      </p:pic>
    </p:spTree>
    <p:extLst>
      <p:ext uri="{BB962C8B-B14F-4D97-AF65-F5344CB8AC3E}">
        <p14:creationId xmlns:p14="http://schemas.microsoft.com/office/powerpoint/2010/main" val="3925800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a:t>2. Yaklaşım: Derinlik Öncelikli </a:t>
            </a:r>
            <a:r>
              <a:rPr lang="tr-TR" sz="3200" dirty="0"/>
              <a:t>Bütünleştirme</a:t>
            </a:r>
            <a:endParaRPr lang="tr-TR" sz="3200" dirty="0"/>
          </a:p>
        </p:txBody>
      </p:sp>
      <p:pic>
        <p:nvPicPr>
          <p:cNvPr id="7" name="İçerik Yer Tutucusu 6"/>
          <p:cNvPicPr>
            <a:picLocks noGrp="1" noChangeAspect="1"/>
          </p:cNvPicPr>
          <p:nvPr>
            <p:ph idx="1"/>
          </p:nvPr>
        </p:nvPicPr>
        <p:blipFill>
          <a:blip r:embed="rId2"/>
          <a:stretch>
            <a:fillRect/>
          </a:stretch>
        </p:blipFill>
        <p:spPr>
          <a:xfrm>
            <a:off x="819856" y="2466596"/>
            <a:ext cx="3640733" cy="1689062"/>
          </a:xfrm>
          <a:prstGeom prst="rect">
            <a:avLst/>
          </a:prstGeo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41</a:t>
            </a:fld>
            <a:endParaRPr lang="tr-TR" dirty="0"/>
          </a:p>
        </p:txBody>
      </p:sp>
      <p:pic>
        <p:nvPicPr>
          <p:cNvPr id="8" name="Resim 7"/>
          <p:cNvPicPr>
            <a:picLocks noChangeAspect="1"/>
          </p:cNvPicPr>
          <p:nvPr/>
        </p:nvPicPr>
        <p:blipFill>
          <a:blip r:embed="rId3"/>
          <a:stretch>
            <a:fillRect/>
          </a:stretch>
        </p:blipFill>
        <p:spPr>
          <a:xfrm>
            <a:off x="819856" y="4679914"/>
            <a:ext cx="3640733" cy="329968"/>
          </a:xfrm>
          <a:prstGeom prst="rect">
            <a:avLst/>
          </a:prstGeom>
        </p:spPr>
      </p:pic>
      <p:pic>
        <p:nvPicPr>
          <p:cNvPr id="9" name="Resim 8"/>
          <p:cNvPicPr>
            <a:picLocks noChangeAspect="1"/>
          </p:cNvPicPr>
          <p:nvPr/>
        </p:nvPicPr>
        <p:blipFill>
          <a:blip r:embed="rId4"/>
          <a:stretch>
            <a:fillRect/>
          </a:stretch>
        </p:blipFill>
        <p:spPr>
          <a:xfrm>
            <a:off x="4653140" y="2466596"/>
            <a:ext cx="3609620" cy="1689062"/>
          </a:xfrm>
          <a:prstGeom prst="rect">
            <a:avLst/>
          </a:prstGeom>
        </p:spPr>
      </p:pic>
      <p:pic>
        <p:nvPicPr>
          <p:cNvPr id="10" name="Resim 9"/>
          <p:cNvPicPr>
            <a:picLocks noChangeAspect="1"/>
          </p:cNvPicPr>
          <p:nvPr/>
        </p:nvPicPr>
        <p:blipFill>
          <a:blip r:embed="rId5"/>
          <a:stretch>
            <a:fillRect/>
          </a:stretch>
        </p:blipFill>
        <p:spPr>
          <a:xfrm>
            <a:off x="4653140" y="4679914"/>
            <a:ext cx="3609620" cy="329968"/>
          </a:xfrm>
          <a:prstGeom prst="rect">
            <a:avLst/>
          </a:prstGeom>
        </p:spPr>
      </p:pic>
    </p:spTree>
    <p:extLst>
      <p:ext uri="{BB962C8B-B14F-4D97-AF65-F5344CB8AC3E}">
        <p14:creationId xmlns:p14="http://schemas.microsoft.com/office/powerpoint/2010/main" val="19479745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a:solidFill>
                  <a:srgbClr val="4472C4">
                    <a:lumMod val="50000"/>
                  </a:srgbClr>
                </a:solidFill>
              </a:rPr>
              <a:t>2. Yaklaşım: Derinlik Öncelikli Bütünleştirme</a:t>
            </a:r>
            <a:endParaRPr lang="tr-TR" sz="6000" dirty="0"/>
          </a:p>
        </p:txBody>
      </p:sp>
      <p:pic>
        <p:nvPicPr>
          <p:cNvPr id="7" name="İçerik Yer Tutucusu 6"/>
          <p:cNvPicPr>
            <a:picLocks noGrp="1" noChangeAspect="1"/>
          </p:cNvPicPr>
          <p:nvPr>
            <p:ph idx="1"/>
          </p:nvPr>
        </p:nvPicPr>
        <p:blipFill>
          <a:blip r:embed="rId2"/>
          <a:stretch>
            <a:fillRect/>
          </a:stretch>
        </p:blipFill>
        <p:spPr>
          <a:xfrm>
            <a:off x="871795" y="2461200"/>
            <a:ext cx="3577676" cy="1666199"/>
          </a:xfrm>
          <a:prstGeom prst="rect">
            <a:avLst/>
          </a:prstGeo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42</a:t>
            </a:fld>
            <a:endParaRPr lang="tr-TR" dirty="0"/>
          </a:p>
        </p:txBody>
      </p:sp>
      <p:pic>
        <p:nvPicPr>
          <p:cNvPr id="8" name="Resim 7"/>
          <p:cNvPicPr>
            <a:picLocks noChangeAspect="1"/>
          </p:cNvPicPr>
          <p:nvPr/>
        </p:nvPicPr>
        <p:blipFill>
          <a:blip r:embed="rId3"/>
          <a:stretch>
            <a:fillRect/>
          </a:stretch>
        </p:blipFill>
        <p:spPr>
          <a:xfrm>
            <a:off x="871795" y="4621009"/>
            <a:ext cx="3577676" cy="324477"/>
          </a:xfrm>
          <a:prstGeom prst="rect">
            <a:avLst/>
          </a:prstGeom>
        </p:spPr>
      </p:pic>
      <p:pic>
        <p:nvPicPr>
          <p:cNvPr id="9" name="Resim 8"/>
          <p:cNvPicPr>
            <a:picLocks noChangeAspect="1"/>
          </p:cNvPicPr>
          <p:nvPr/>
        </p:nvPicPr>
        <p:blipFill>
          <a:blip r:embed="rId4"/>
          <a:stretch>
            <a:fillRect/>
          </a:stretch>
        </p:blipFill>
        <p:spPr>
          <a:xfrm>
            <a:off x="4640949" y="2461200"/>
            <a:ext cx="3603892" cy="1666199"/>
          </a:xfrm>
          <a:prstGeom prst="rect">
            <a:avLst/>
          </a:prstGeom>
        </p:spPr>
      </p:pic>
      <p:pic>
        <p:nvPicPr>
          <p:cNvPr id="10" name="Resim 9"/>
          <p:cNvPicPr>
            <a:picLocks noChangeAspect="1"/>
          </p:cNvPicPr>
          <p:nvPr/>
        </p:nvPicPr>
        <p:blipFill>
          <a:blip r:embed="rId5"/>
          <a:stretch>
            <a:fillRect/>
          </a:stretch>
        </p:blipFill>
        <p:spPr>
          <a:xfrm>
            <a:off x="4718052" y="4621009"/>
            <a:ext cx="3603892" cy="324477"/>
          </a:xfrm>
          <a:prstGeom prst="rect">
            <a:avLst/>
          </a:prstGeom>
        </p:spPr>
      </p:pic>
    </p:spTree>
    <p:extLst>
      <p:ext uri="{BB962C8B-B14F-4D97-AF65-F5344CB8AC3E}">
        <p14:creationId xmlns:p14="http://schemas.microsoft.com/office/powerpoint/2010/main" val="28454860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a:solidFill>
                  <a:srgbClr val="4472C4">
                    <a:lumMod val="50000"/>
                  </a:srgbClr>
                </a:solidFill>
              </a:rPr>
              <a:t>2. Yaklaşım: Derinlik Öncelikli Bütünleştirme</a:t>
            </a:r>
            <a:endParaRPr lang="tr-TR" sz="6000" dirty="0"/>
          </a:p>
        </p:txBody>
      </p:sp>
      <p:pic>
        <p:nvPicPr>
          <p:cNvPr id="7" name="İçerik Yer Tutucusu 6"/>
          <p:cNvPicPr>
            <a:picLocks noGrp="1" noChangeAspect="1"/>
          </p:cNvPicPr>
          <p:nvPr>
            <p:ph idx="1"/>
          </p:nvPr>
        </p:nvPicPr>
        <p:blipFill>
          <a:blip r:embed="rId2"/>
          <a:stretch>
            <a:fillRect/>
          </a:stretch>
        </p:blipFill>
        <p:spPr>
          <a:xfrm>
            <a:off x="863293" y="2487493"/>
            <a:ext cx="3662558" cy="1703717"/>
          </a:xfrm>
          <a:prstGeom prst="rect">
            <a:avLst/>
          </a:prstGeo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43</a:t>
            </a:fld>
            <a:endParaRPr lang="tr-TR" dirty="0"/>
          </a:p>
        </p:txBody>
      </p:sp>
      <p:pic>
        <p:nvPicPr>
          <p:cNvPr id="8" name="Resim 7"/>
          <p:cNvPicPr>
            <a:picLocks noChangeAspect="1"/>
          </p:cNvPicPr>
          <p:nvPr/>
        </p:nvPicPr>
        <p:blipFill>
          <a:blip r:embed="rId3"/>
          <a:stretch>
            <a:fillRect/>
          </a:stretch>
        </p:blipFill>
        <p:spPr>
          <a:xfrm>
            <a:off x="863293" y="4703227"/>
            <a:ext cx="3662558" cy="345291"/>
          </a:xfrm>
          <a:prstGeom prst="rect">
            <a:avLst/>
          </a:prstGeom>
        </p:spPr>
      </p:pic>
      <p:pic>
        <p:nvPicPr>
          <p:cNvPr id="9" name="Resim 8"/>
          <p:cNvPicPr>
            <a:picLocks noChangeAspect="1"/>
          </p:cNvPicPr>
          <p:nvPr/>
        </p:nvPicPr>
        <p:blipFill>
          <a:blip r:embed="rId4"/>
          <a:stretch>
            <a:fillRect/>
          </a:stretch>
        </p:blipFill>
        <p:spPr>
          <a:xfrm>
            <a:off x="4729597" y="2477794"/>
            <a:ext cx="3564373" cy="1703717"/>
          </a:xfrm>
          <a:prstGeom prst="rect">
            <a:avLst/>
          </a:prstGeom>
        </p:spPr>
      </p:pic>
      <p:pic>
        <p:nvPicPr>
          <p:cNvPr id="10" name="Resim 9"/>
          <p:cNvPicPr>
            <a:picLocks noChangeAspect="1"/>
          </p:cNvPicPr>
          <p:nvPr/>
        </p:nvPicPr>
        <p:blipFill>
          <a:blip r:embed="rId5"/>
          <a:stretch>
            <a:fillRect/>
          </a:stretch>
        </p:blipFill>
        <p:spPr>
          <a:xfrm>
            <a:off x="4729597" y="4703228"/>
            <a:ext cx="3564373" cy="345290"/>
          </a:xfrm>
          <a:prstGeom prst="rect">
            <a:avLst/>
          </a:prstGeom>
        </p:spPr>
      </p:pic>
    </p:spTree>
    <p:extLst>
      <p:ext uri="{BB962C8B-B14F-4D97-AF65-F5344CB8AC3E}">
        <p14:creationId xmlns:p14="http://schemas.microsoft.com/office/powerpoint/2010/main" val="24160349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a:solidFill>
                  <a:srgbClr val="4472C4">
                    <a:lumMod val="50000"/>
                  </a:srgbClr>
                </a:solidFill>
              </a:rPr>
              <a:t>2. Yaklaşım: Derinlik Öncelikli Bütünleştirme</a:t>
            </a:r>
            <a:endParaRPr lang="tr-TR" sz="6000" dirty="0"/>
          </a:p>
        </p:txBody>
      </p:sp>
      <p:pic>
        <p:nvPicPr>
          <p:cNvPr id="8" name="İçerik Yer Tutucusu 7"/>
          <p:cNvPicPr>
            <a:picLocks noGrp="1" noChangeAspect="1"/>
          </p:cNvPicPr>
          <p:nvPr>
            <p:ph idx="1"/>
          </p:nvPr>
        </p:nvPicPr>
        <p:blipFill>
          <a:blip r:embed="rId2"/>
          <a:stretch>
            <a:fillRect/>
          </a:stretch>
        </p:blipFill>
        <p:spPr>
          <a:xfrm>
            <a:off x="2201213" y="2505240"/>
            <a:ext cx="4741575" cy="2258764"/>
          </a:xfrm>
          <a:prstGeom prst="rect">
            <a:avLst/>
          </a:prstGeo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44</a:t>
            </a:fld>
            <a:endParaRPr lang="tr-TR" dirty="0"/>
          </a:p>
        </p:txBody>
      </p:sp>
      <p:pic>
        <p:nvPicPr>
          <p:cNvPr id="9" name="Resim 8"/>
          <p:cNvPicPr>
            <a:picLocks noChangeAspect="1"/>
          </p:cNvPicPr>
          <p:nvPr/>
        </p:nvPicPr>
        <p:blipFill>
          <a:blip r:embed="rId3"/>
          <a:stretch>
            <a:fillRect/>
          </a:stretch>
        </p:blipFill>
        <p:spPr>
          <a:xfrm>
            <a:off x="2201213" y="5072813"/>
            <a:ext cx="4764881" cy="310555"/>
          </a:xfrm>
          <a:prstGeom prst="rect">
            <a:avLst/>
          </a:prstGeom>
        </p:spPr>
      </p:pic>
    </p:spTree>
    <p:extLst>
      <p:ext uri="{BB962C8B-B14F-4D97-AF65-F5344CB8AC3E}">
        <p14:creationId xmlns:p14="http://schemas.microsoft.com/office/powerpoint/2010/main" val="2942961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a:t>Aşağıdan Yukarıya Sınama ve </a:t>
            </a:r>
            <a:r>
              <a:rPr lang="tr-TR" sz="3200" dirty="0"/>
              <a:t>Bütünleştirme</a:t>
            </a:r>
            <a:endParaRPr lang="tr-TR" sz="3200" dirty="0"/>
          </a:p>
        </p:txBody>
      </p:sp>
      <p:sp>
        <p:nvSpPr>
          <p:cNvPr id="3" name="İçerik Yer Tutucusu 2"/>
          <p:cNvSpPr>
            <a:spLocks noGrp="1"/>
          </p:cNvSpPr>
          <p:nvPr>
            <p:ph idx="1"/>
          </p:nvPr>
        </p:nvSpPr>
        <p:spPr>
          <a:xfrm>
            <a:off x="822960" y="1698724"/>
            <a:ext cx="7754371" cy="4023360"/>
          </a:xfrm>
        </p:spPr>
        <p:txBody>
          <a:bodyPr>
            <a:noAutofit/>
          </a:bodyPr>
          <a:lstStyle/>
          <a:p>
            <a:pPr algn="just">
              <a:lnSpc>
                <a:spcPct val="120000"/>
              </a:lnSpc>
              <a:buFont typeface="Wingdings" panose="05000000000000000000" pitchFamily="2" charset="2"/>
              <a:buChar char="Ø"/>
            </a:pPr>
            <a:r>
              <a:rPr lang="tr-TR" sz="1700" dirty="0"/>
              <a:t>Aşağıdan yukarı bütünleştirmede ise, önceki yöntemin tersine uygulama </a:t>
            </a:r>
            <a:r>
              <a:rPr lang="tr-TR" sz="1700" dirty="0" smtClean="0"/>
              <a:t>yapılır.</a:t>
            </a:r>
          </a:p>
          <a:p>
            <a:pPr algn="just">
              <a:lnSpc>
                <a:spcPct val="120000"/>
              </a:lnSpc>
              <a:buFont typeface="Wingdings" panose="05000000000000000000" pitchFamily="2" charset="2"/>
              <a:buChar char="Ø"/>
            </a:pPr>
            <a:r>
              <a:rPr lang="tr-TR" sz="1700" dirty="0" smtClean="0"/>
              <a:t>Önce </a:t>
            </a:r>
            <a:r>
              <a:rPr lang="tr-TR" sz="1700" dirty="0"/>
              <a:t>en alt düzeydeki işçi birimleri sınanır ve bir üstteki birimle sınama edilmesi gerektiğinde bu üst bileşen, bir 'sürücü' ile temsil </a:t>
            </a:r>
            <a:r>
              <a:rPr lang="tr-TR" sz="1700" dirty="0" smtClean="0"/>
              <a:t>edilir.</a:t>
            </a:r>
          </a:p>
          <a:p>
            <a:pPr algn="just">
              <a:lnSpc>
                <a:spcPct val="120000"/>
              </a:lnSpc>
              <a:buFont typeface="Wingdings" panose="05000000000000000000" pitchFamily="2" charset="2"/>
              <a:buChar char="Ø"/>
            </a:pPr>
            <a:r>
              <a:rPr lang="tr-TR" sz="1700" dirty="0" smtClean="0"/>
              <a:t>Yine </a:t>
            </a:r>
            <a:r>
              <a:rPr lang="tr-TR" sz="1700" dirty="0"/>
              <a:t>amaç, çalışmasa bile </a:t>
            </a:r>
            <a:r>
              <a:rPr lang="tr-TR" sz="1700" dirty="0" err="1"/>
              <a:t>arayüz</a:t>
            </a:r>
            <a:r>
              <a:rPr lang="tr-TR" sz="1700" dirty="0"/>
              <a:t> oluşturacak ve alt bileşenin sınanmasını sağlayacak bir birim </a:t>
            </a:r>
            <a:r>
              <a:rPr lang="tr-TR" sz="1700" dirty="0" smtClean="0"/>
              <a:t>edinmektir.</a:t>
            </a:r>
          </a:p>
          <a:p>
            <a:pPr algn="just">
              <a:lnSpc>
                <a:spcPct val="120000"/>
              </a:lnSpc>
              <a:buFont typeface="Wingdings" panose="05000000000000000000" pitchFamily="2" charset="2"/>
              <a:buChar char="Ø"/>
            </a:pPr>
            <a:r>
              <a:rPr lang="tr-TR" sz="1700" dirty="0" smtClean="0"/>
              <a:t>Bu </a:t>
            </a:r>
            <a:r>
              <a:rPr lang="tr-TR" sz="1700" dirty="0"/>
              <a:t>kez kodlama, bütünleştirme ve sınama aşağı düzeylerden yukarı düzeylere doğru gelişir ve yukarı düzeylerde önce sürücü olarak yazılan birimler sonra gerçekleriyle yer değiştirerek o düzeyin birimleri/alt sistemleri olurlar. </a:t>
            </a:r>
            <a:endParaRPr lang="tr-TR" sz="1700" dirty="0" smtClean="0"/>
          </a:p>
          <a:p>
            <a:pPr algn="just">
              <a:lnSpc>
                <a:spcPct val="120000"/>
              </a:lnSpc>
              <a:buFont typeface="Wingdings" panose="05000000000000000000" pitchFamily="2" charset="2"/>
              <a:buChar char="Ø"/>
            </a:pPr>
            <a:r>
              <a:rPr lang="tr-TR" sz="1700" dirty="0"/>
              <a:t>Bütünleştirme yukarı doğru yapıldıkça daha az sürücü gereği duyulur. </a:t>
            </a:r>
          </a:p>
          <a:p>
            <a:pPr algn="just">
              <a:lnSpc>
                <a:spcPct val="120000"/>
              </a:lnSpc>
              <a:buFont typeface="Wingdings" panose="05000000000000000000" pitchFamily="2" charset="2"/>
              <a:buChar char="Ø"/>
            </a:pPr>
            <a:r>
              <a:rPr lang="tr-TR" sz="1700" dirty="0"/>
              <a:t>Uygulamada, hem aşağıdan yukarıya, hem de yukarıdan aşağıya sınama stratejilerinin iki stratejinin birleştirildiği de olur. </a:t>
            </a:r>
            <a:r>
              <a:rPr lang="tr-TR" sz="1700" dirty="0" smtClean="0"/>
              <a:t>'Sandviç</a:t>
            </a:r>
            <a:r>
              <a:rPr lang="tr-TR" sz="1700" dirty="0"/>
              <a:t>' adı verilen bu karma yaklaşımda hem üstten hem alttan sınama etkinliği sürer</a:t>
            </a:r>
            <a:r>
              <a:rPr lang="tr-TR" sz="1700" dirty="0" smtClean="0"/>
              <a:t>.</a:t>
            </a:r>
            <a:endParaRPr lang="tr-TR" sz="1700"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45</a:t>
            </a:fld>
            <a:endParaRPr lang="tr-TR" dirty="0"/>
          </a:p>
        </p:txBody>
      </p:sp>
    </p:spTree>
    <p:extLst>
      <p:ext uri="{BB962C8B-B14F-4D97-AF65-F5344CB8AC3E}">
        <p14:creationId xmlns:p14="http://schemas.microsoft.com/office/powerpoint/2010/main" val="30360915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a:solidFill>
                  <a:srgbClr val="4472C4">
                    <a:lumMod val="50000"/>
                  </a:srgbClr>
                </a:solidFill>
              </a:rPr>
              <a:t>Aşağıdan Yukarıya Sınama ve Bütünleştirme</a:t>
            </a:r>
            <a:endParaRPr lang="tr-TR" sz="6000" dirty="0"/>
          </a:p>
        </p:txBody>
      </p:sp>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1415" y="1880373"/>
            <a:ext cx="4086629" cy="2636143"/>
          </a:xfr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46</a:t>
            </a:fld>
            <a:endParaRPr lang="tr-TR" dirty="0"/>
          </a:p>
        </p:txBody>
      </p:sp>
      <p:sp>
        <p:nvSpPr>
          <p:cNvPr id="8" name="Dikdörtgen 7"/>
          <p:cNvSpPr/>
          <p:nvPr/>
        </p:nvSpPr>
        <p:spPr>
          <a:xfrm>
            <a:off x="800099" y="4516516"/>
            <a:ext cx="7609263" cy="1569660"/>
          </a:xfrm>
          <a:prstGeom prst="rect">
            <a:avLst/>
          </a:prstGeom>
        </p:spPr>
        <p:txBody>
          <a:bodyPr wrap="square">
            <a:spAutoFit/>
          </a:bodyPr>
          <a:lstStyle/>
          <a:p>
            <a:r>
              <a:rPr lang="tr-TR" sz="1600" dirty="0"/>
              <a:t>Şekilde; </a:t>
            </a:r>
          </a:p>
          <a:p>
            <a:r>
              <a:rPr lang="tr-TR" sz="1600" dirty="0"/>
              <a:t>1. Belirli bir yazılım alt işlevini gören alt düzey birimler </a:t>
            </a:r>
            <a:r>
              <a:rPr lang="tr-TR" sz="1600" b="1" dirty="0"/>
              <a:t>küme</a:t>
            </a:r>
            <a:r>
              <a:rPr lang="tr-TR" sz="1600" dirty="0"/>
              <a:t>ler biçiminde oluşturulurlar,</a:t>
            </a:r>
            <a:br>
              <a:rPr lang="tr-TR" sz="1600" dirty="0"/>
            </a:br>
            <a:r>
              <a:rPr lang="tr-TR" sz="1600" dirty="0"/>
              <a:t>2. Denetim amaçlı bir </a:t>
            </a:r>
            <a:r>
              <a:rPr lang="tr-TR" sz="1600" b="1" dirty="0"/>
              <a:t>sürücü</a:t>
            </a:r>
            <a:r>
              <a:rPr lang="tr-TR" sz="1600" dirty="0"/>
              <a:t> programı sınama işlemi için girdi ve çıktı oluşturmak amacıyla yazılır,</a:t>
            </a:r>
            <a:br>
              <a:rPr lang="tr-TR" sz="1600" dirty="0"/>
            </a:br>
            <a:r>
              <a:rPr lang="tr-TR" sz="1600" dirty="0"/>
              <a:t>3. Sürücüler aşağıdan yukarı kaldırılır ve gerçek birim ya da birim kümeleriyle değiştirilerek sınama işlemi sürdürülür.</a:t>
            </a:r>
          </a:p>
        </p:txBody>
      </p:sp>
    </p:spTree>
    <p:extLst>
      <p:ext uri="{BB962C8B-B14F-4D97-AF65-F5344CB8AC3E}">
        <p14:creationId xmlns:p14="http://schemas.microsoft.com/office/powerpoint/2010/main" val="13375407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Sınama Planlaması</a:t>
            </a:r>
            <a:endParaRPr lang="tr-TR" dirty="0"/>
          </a:p>
        </p:txBody>
      </p:sp>
      <p:sp>
        <p:nvSpPr>
          <p:cNvPr id="3" name="İçerik Yer Tutucusu 2"/>
          <p:cNvSpPr>
            <a:spLocks noGrp="1"/>
          </p:cNvSpPr>
          <p:nvPr>
            <p:ph idx="1"/>
          </p:nvPr>
        </p:nvSpPr>
        <p:spPr>
          <a:xfrm>
            <a:off x="865562" y="1737360"/>
            <a:ext cx="7543801" cy="4959653"/>
          </a:xfrm>
        </p:spPr>
        <p:txBody>
          <a:bodyPr>
            <a:noAutofit/>
          </a:bodyPr>
          <a:lstStyle/>
          <a:p>
            <a:pPr>
              <a:lnSpc>
                <a:spcPct val="120000"/>
              </a:lnSpc>
              <a:spcBef>
                <a:spcPts val="75"/>
              </a:spcBef>
              <a:buFont typeface="Wingdings" panose="05000000000000000000" pitchFamily="2" charset="2"/>
              <a:buChar char="Ø"/>
            </a:pPr>
            <a:r>
              <a:rPr lang="tr-TR" sz="1800" dirty="0"/>
              <a:t>Sınama işlemi çok </a:t>
            </a:r>
            <a:r>
              <a:rPr lang="tr-TR" sz="1800" dirty="0" smtClean="0"/>
              <a:t>kapsamlıdır.</a:t>
            </a:r>
          </a:p>
          <a:p>
            <a:pPr>
              <a:lnSpc>
                <a:spcPct val="120000"/>
              </a:lnSpc>
              <a:spcBef>
                <a:spcPts val="75"/>
              </a:spcBef>
              <a:buFont typeface="Wingdings" panose="05000000000000000000" pitchFamily="2" charset="2"/>
              <a:buChar char="Ø"/>
            </a:pPr>
            <a:r>
              <a:rPr lang="tr-TR" sz="1800" dirty="0" smtClean="0"/>
              <a:t>Bir </a:t>
            </a:r>
            <a:r>
              <a:rPr lang="tr-TR" sz="1800" dirty="0"/>
              <a:t>plan güdümünde </a:t>
            </a:r>
            <a:r>
              <a:rPr lang="tr-TR" sz="1800" dirty="0" smtClean="0"/>
              <a:t>gerçekleştirilmelidir.</a:t>
            </a:r>
          </a:p>
          <a:p>
            <a:pPr>
              <a:lnSpc>
                <a:spcPct val="120000"/>
              </a:lnSpc>
              <a:spcBef>
                <a:spcPts val="75"/>
              </a:spcBef>
              <a:buFont typeface="Wingdings" panose="05000000000000000000" pitchFamily="2" charset="2"/>
              <a:buChar char="Ø"/>
            </a:pPr>
            <a:r>
              <a:rPr lang="tr-TR" sz="1800" dirty="0" smtClean="0"/>
              <a:t>Böyle </a:t>
            </a:r>
            <a:r>
              <a:rPr lang="tr-TR" sz="1800" dirty="0"/>
              <a:t>bir planın temel bileşenleri önceki sayfalarda </a:t>
            </a:r>
            <a:r>
              <a:rPr lang="tr-TR" sz="1800" dirty="0" smtClean="0"/>
              <a:t>belirtilmiştir.</a:t>
            </a:r>
          </a:p>
          <a:p>
            <a:pPr>
              <a:lnSpc>
                <a:spcPct val="120000"/>
              </a:lnSpc>
              <a:spcBef>
                <a:spcPts val="75"/>
              </a:spcBef>
              <a:buFont typeface="Wingdings" panose="05000000000000000000" pitchFamily="2" charset="2"/>
              <a:buChar char="Ø"/>
            </a:pPr>
            <a:r>
              <a:rPr lang="tr-TR" sz="1800" dirty="0" smtClean="0"/>
              <a:t>Yazılım </a:t>
            </a:r>
            <a:r>
              <a:rPr lang="tr-TR" sz="1800" dirty="0"/>
              <a:t>yaşam döngüsünün süreçlerine koşut olarak, farklı ayrıntı düzeylerinde birden fazla sınama planı </a:t>
            </a:r>
            <a:r>
              <a:rPr lang="tr-TR" sz="1800" dirty="0" smtClean="0"/>
              <a:t>hazırlanır.</a:t>
            </a:r>
            <a:r>
              <a:rPr lang="tr-TR" sz="1800" dirty="0"/>
              <a:t> </a:t>
            </a:r>
            <a:r>
              <a:rPr lang="tr-TR" sz="1800" dirty="0" smtClean="0"/>
              <a:t>Sınama </a:t>
            </a:r>
            <a:r>
              <a:rPr lang="tr-TR" sz="1800" dirty="0"/>
              <a:t>planları; </a:t>
            </a:r>
            <a:endParaRPr lang="tr-TR" sz="1800" dirty="0" smtClean="0"/>
          </a:p>
          <a:p>
            <a:pPr lvl="1">
              <a:lnSpc>
                <a:spcPct val="120000"/>
              </a:lnSpc>
              <a:spcBef>
                <a:spcPts val="75"/>
              </a:spcBef>
            </a:pPr>
            <a:r>
              <a:rPr lang="tr-TR" sz="1600" dirty="0" smtClean="0"/>
              <a:t>Birim </a:t>
            </a:r>
            <a:r>
              <a:rPr lang="tr-TR" sz="1600" dirty="0"/>
              <a:t>(Modül) Sınama </a:t>
            </a:r>
            <a:r>
              <a:rPr lang="tr-TR" sz="1600" dirty="0" smtClean="0"/>
              <a:t>Planı,</a:t>
            </a:r>
          </a:p>
          <a:p>
            <a:pPr lvl="1">
              <a:lnSpc>
                <a:spcPct val="120000"/>
              </a:lnSpc>
              <a:spcBef>
                <a:spcPts val="75"/>
              </a:spcBef>
            </a:pPr>
            <a:r>
              <a:rPr lang="tr-TR" sz="1600" dirty="0" smtClean="0"/>
              <a:t>Alt </a:t>
            </a:r>
            <a:r>
              <a:rPr lang="tr-TR" sz="1600" dirty="0"/>
              <a:t>Sistem Sınama </a:t>
            </a:r>
            <a:r>
              <a:rPr lang="tr-TR" sz="1600" dirty="0" smtClean="0"/>
              <a:t>Planları,</a:t>
            </a:r>
          </a:p>
          <a:p>
            <a:pPr lvl="1">
              <a:lnSpc>
                <a:spcPct val="120000"/>
              </a:lnSpc>
              <a:spcBef>
                <a:spcPts val="75"/>
              </a:spcBef>
            </a:pPr>
            <a:r>
              <a:rPr lang="tr-TR" sz="1600" dirty="0" smtClean="0"/>
              <a:t>Bütünleştirme </a:t>
            </a:r>
            <a:r>
              <a:rPr lang="tr-TR" sz="1600" dirty="0"/>
              <a:t>Sınama </a:t>
            </a:r>
            <a:r>
              <a:rPr lang="tr-TR" sz="1600" dirty="0" smtClean="0"/>
              <a:t>Planları,</a:t>
            </a:r>
          </a:p>
          <a:p>
            <a:pPr lvl="1">
              <a:lnSpc>
                <a:spcPct val="120000"/>
              </a:lnSpc>
              <a:spcBef>
                <a:spcPts val="75"/>
              </a:spcBef>
            </a:pPr>
            <a:r>
              <a:rPr lang="tr-TR" sz="1600" dirty="0" smtClean="0"/>
              <a:t>Kabul </a:t>
            </a:r>
            <a:r>
              <a:rPr lang="tr-TR" sz="1600" dirty="0"/>
              <a:t>Sınama </a:t>
            </a:r>
            <a:r>
              <a:rPr lang="tr-TR" sz="1600" dirty="0" smtClean="0"/>
              <a:t>Planları,</a:t>
            </a:r>
          </a:p>
          <a:p>
            <a:pPr lvl="1">
              <a:lnSpc>
                <a:spcPct val="120000"/>
              </a:lnSpc>
              <a:spcBef>
                <a:spcPts val="75"/>
              </a:spcBef>
            </a:pPr>
            <a:r>
              <a:rPr lang="tr-TR" sz="1600" dirty="0" smtClean="0"/>
              <a:t>Sistem </a:t>
            </a:r>
            <a:r>
              <a:rPr lang="tr-TR" sz="1600" dirty="0"/>
              <a:t>Sınama Planları biçimindedir</a:t>
            </a:r>
            <a:r>
              <a:rPr lang="tr-TR" sz="1600" dirty="0" smtClean="0"/>
              <a:t>.</a:t>
            </a:r>
            <a:endParaRPr lang="tr-TR" sz="1600" dirty="0"/>
          </a:p>
          <a:p>
            <a:pPr algn="just">
              <a:lnSpc>
                <a:spcPct val="120000"/>
              </a:lnSpc>
              <a:spcBef>
                <a:spcPts val="75"/>
              </a:spcBef>
            </a:pPr>
            <a:r>
              <a:rPr lang="tr-TR" sz="1600" dirty="0"/>
              <a:t>Her sınama planı, sınama etkinliklerinin sınırlarını, yaklaşımını, kaynaklarını ve zamanlamasını tanımlar. Plan neyin sınanacağını, neyin sınanmayacağını, sorumlu kişileri ve riskleri göstermektedir. Sınama planları, sınama belirtimlerini içerir. </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47</a:t>
            </a:fld>
            <a:endParaRPr lang="tr-TR" dirty="0"/>
          </a:p>
        </p:txBody>
      </p:sp>
    </p:spTree>
    <p:extLst>
      <p:ext uri="{BB962C8B-B14F-4D97-AF65-F5344CB8AC3E}">
        <p14:creationId xmlns:p14="http://schemas.microsoft.com/office/powerpoint/2010/main" val="15046836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Sınama Belirtimleri</a:t>
            </a:r>
            <a:endParaRPr lang="tr-TR" dirty="0"/>
          </a:p>
        </p:txBody>
      </p:sp>
      <p:sp>
        <p:nvSpPr>
          <p:cNvPr id="3" name="İçerik Yer Tutucusu 2"/>
          <p:cNvSpPr>
            <a:spLocks noGrp="1"/>
          </p:cNvSpPr>
          <p:nvPr>
            <p:ph idx="1"/>
          </p:nvPr>
        </p:nvSpPr>
        <p:spPr>
          <a:xfrm>
            <a:off x="801289" y="1737360"/>
            <a:ext cx="7543801" cy="4722425"/>
          </a:xfrm>
        </p:spPr>
        <p:txBody>
          <a:bodyPr>
            <a:noAutofit/>
          </a:bodyPr>
          <a:lstStyle/>
          <a:p>
            <a:pPr>
              <a:buFont typeface="Wingdings" panose="05000000000000000000" pitchFamily="2" charset="2"/>
              <a:buChar char="Ø"/>
            </a:pPr>
            <a:r>
              <a:rPr lang="tr-TR" sz="1600" dirty="0"/>
              <a:t>Sınama belirtimleri, bir sınama işleminin nasıl yapılacağına ilişkin ayrıntıları içerir. </a:t>
            </a:r>
            <a:r>
              <a:rPr lang="tr-TR" sz="1600" dirty="0"/>
              <a:t> </a:t>
            </a:r>
            <a:r>
              <a:rPr lang="tr-TR" sz="1600" dirty="0" smtClean="0"/>
              <a:t>Bu </a:t>
            </a:r>
            <a:r>
              <a:rPr lang="tr-TR" sz="1600" dirty="0"/>
              <a:t>ayrıtılar temel olarak:</a:t>
            </a:r>
          </a:p>
          <a:p>
            <a:pPr lvl="1"/>
            <a:r>
              <a:rPr lang="tr-TR" sz="1200" dirty="0" smtClean="0"/>
              <a:t>sınanan program modülü ya da modüllerinin adları,</a:t>
            </a:r>
          </a:p>
          <a:p>
            <a:pPr lvl="1"/>
            <a:r>
              <a:rPr lang="tr-TR" sz="1200" dirty="0" smtClean="0"/>
              <a:t>sınama türü, stratejisi (beyaz kutu, temel yollar vb.), </a:t>
            </a:r>
          </a:p>
          <a:p>
            <a:pPr lvl="1"/>
            <a:r>
              <a:rPr lang="tr-TR" sz="1200" dirty="0" smtClean="0"/>
              <a:t>sınama verileri,</a:t>
            </a:r>
          </a:p>
          <a:p>
            <a:pPr lvl="1"/>
            <a:r>
              <a:rPr lang="tr-TR" sz="1200" dirty="0" smtClean="0"/>
              <a:t>sınama senaryoları</a:t>
            </a:r>
          </a:p>
          <a:p>
            <a:pPr marL="0" indent="0">
              <a:buNone/>
            </a:pPr>
            <a:r>
              <a:rPr lang="tr-TR" sz="1400" dirty="0" smtClean="0"/>
              <a:t>türündeki </a:t>
            </a:r>
            <a:r>
              <a:rPr lang="tr-TR" sz="1400" dirty="0"/>
              <a:t>bilgileri içerir.</a:t>
            </a:r>
          </a:p>
          <a:p>
            <a:pPr>
              <a:buFont typeface="Wingdings" panose="05000000000000000000" pitchFamily="2" charset="2"/>
              <a:buChar char="Ø"/>
            </a:pPr>
            <a:r>
              <a:rPr lang="tr-TR" sz="1400" dirty="0"/>
              <a:t>Sınama verilerinin elle hazırlanması çoğu zaman kolay olmayabilir ve zaman alıcı olabilir. Bu durumda, otomatik sınama verisi üreten programlardan yararlanılabilir. </a:t>
            </a:r>
          </a:p>
          <a:p>
            <a:pPr>
              <a:buFont typeface="Wingdings" panose="05000000000000000000" pitchFamily="2" charset="2"/>
              <a:buChar char="Ø"/>
            </a:pPr>
            <a:r>
              <a:rPr lang="tr-TR" sz="1400" dirty="0"/>
              <a:t>Sınama senaryoları, yeni sınama senaryosu üretebilmeye yardımcı olacak biçimde </a:t>
            </a:r>
            <a:r>
              <a:rPr lang="tr-TR" sz="1400" dirty="0" smtClean="0"/>
              <a:t>hazırlanmalıdır.</a:t>
            </a:r>
          </a:p>
          <a:p>
            <a:pPr>
              <a:buFont typeface="Wingdings" panose="05000000000000000000" pitchFamily="2" charset="2"/>
              <a:buChar char="Ø"/>
            </a:pPr>
            <a:r>
              <a:rPr lang="tr-TR" sz="1400" dirty="0" smtClean="0"/>
              <a:t>Zira </a:t>
            </a:r>
            <a:r>
              <a:rPr lang="tr-TR" sz="1400" dirty="0"/>
              <a:t>sınama belirtimlerinin hazırlanmasındaki temel maç, etkin sınama yapılması için bir rehber oluşturmasıdır. </a:t>
            </a:r>
            <a:r>
              <a:rPr lang="tr-TR" sz="1400" dirty="0"/>
              <a:t> </a:t>
            </a:r>
            <a:r>
              <a:rPr lang="tr-TR" sz="1400" dirty="0" smtClean="0"/>
              <a:t>Sınama </a:t>
            </a:r>
            <a:r>
              <a:rPr lang="tr-TR" sz="1400" dirty="0"/>
              <a:t>işlemi sonrasında bu belirtimlere</a:t>
            </a:r>
            <a:r>
              <a:rPr lang="tr-TR" sz="1400" dirty="0" smtClean="0"/>
              <a:t>,</a:t>
            </a:r>
            <a:endParaRPr lang="tr-TR" sz="1400" dirty="0"/>
          </a:p>
          <a:p>
            <a:pPr lvl="1"/>
            <a:r>
              <a:rPr lang="tr-TR" sz="1200" dirty="0" smtClean="0"/>
              <a:t>sınamayı </a:t>
            </a:r>
            <a:r>
              <a:rPr lang="tr-TR" sz="1200" dirty="0"/>
              <a:t>yapan</a:t>
            </a:r>
            <a:r>
              <a:rPr lang="tr-TR" sz="1200" dirty="0" smtClean="0"/>
              <a:t>,</a:t>
            </a:r>
            <a:endParaRPr lang="tr-TR" sz="1200" dirty="0"/>
          </a:p>
          <a:p>
            <a:pPr lvl="1"/>
            <a:r>
              <a:rPr lang="tr-TR" sz="1200" dirty="0" smtClean="0"/>
              <a:t>sınama </a:t>
            </a:r>
            <a:r>
              <a:rPr lang="tr-TR" sz="1200" dirty="0"/>
              <a:t>tarihi</a:t>
            </a:r>
            <a:r>
              <a:rPr lang="tr-TR" sz="1200" dirty="0" smtClean="0"/>
              <a:t>,</a:t>
            </a:r>
            <a:endParaRPr lang="tr-TR" sz="1200" dirty="0"/>
          </a:p>
          <a:p>
            <a:pPr lvl="1"/>
            <a:r>
              <a:rPr lang="tr-TR" sz="1200" dirty="0" smtClean="0"/>
              <a:t>bulunan </a:t>
            </a:r>
            <a:r>
              <a:rPr lang="tr-TR" sz="1200" dirty="0"/>
              <a:t>hatalar ve </a:t>
            </a:r>
            <a:r>
              <a:rPr lang="tr-TR" sz="1200" dirty="0" smtClean="0"/>
              <a:t>açıklamaları</a:t>
            </a:r>
            <a:endParaRPr lang="tr-TR" sz="1200" dirty="0"/>
          </a:p>
          <a:p>
            <a:pPr marL="0" indent="0">
              <a:buNone/>
            </a:pPr>
            <a:r>
              <a:rPr lang="tr-TR" sz="1400" dirty="0" smtClean="0"/>
              <a:t>türündeki </a:t>
            </a:r>
            <a:r>
              <a:rPr lang="tr-TR" sz="1400" dirty="0"/>
              <a:t>bilgiler eklenerek sınama raporları oluşturulur. </a:t>
            </a:r>
            <a:endParaRPr lang="tr-TR" sz="1400" dirty="0" smtClean="0"/>
          </a:p>
          <a:p>
            <a:endParaRPr lang="tr-TR" sz="1400" dirty="0"/>
          </a:p>
          <a:p>
            <a:endParaRPr lang="tr-TR" sz="1400"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48</a:t>
            </a:fld>
            <a:endParaRPr lang="tr-TR" dirty="0"/>
          </a:p>
        </p:txBody>
      </p:sp>
    </p:spTree>
    <p:extLst>
      <p:ext uri="{BB962C8B-B14F-4D97-AF65-F5344CB8AC3E}">
        <p14:creationId xmlns:p14="http://schemas.microsoft.com/office/powerpoint/2010/main" val="12446631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Sınama Belirtimleri</a:t>
            </a:r>
          </a:p>
        </p:txBody>
      </p:sp>
      <p:sp>
        <p:nvSpPr>
          <p:cNvPr id="3" name="İçerik Yer Tutucusu 2"/>
          <p:cNvSpPr>
            <a:spLocks noGrp="1"/>
          </p:cNvSpPr>
          <p:nvPr>
            <p:ph idx="1"/>
          </p:nvPr>
        </p:nvSpPr>
        <p:spPr/>
        <p:txBody>
          <a:bodyPr>
            <a:normAutofit/>
          </a:bodyPr>
          <a:lstStyle/>
          <a:p>
            <a:pPr>
              <a:lnSpc>
                <a:spcPct val="120000"/>
              </a:lnSpc>
              <a:buFont typeface="Wingdings" panose="05000000000000000000" pitchFamily="2" charset="2"/>
              <a:buChar char="Ø"/>
            </a:pPr>
            <a:r>
              <a:rPr lang="tr-TR" dirty="0"/>
              <a:t>Sınama raporları, sınama bitiminde imzalanır ve yüklenici ile iş sahibi arasında resmi belge niteliği oluşturur. </a:t>
            </a:r>
          </a:p>
          <a:p>
            <a:pPr>
              <a:lnSpc>
                <a:spcPct val="120000"/>
              </a:lnSpc>
              <a:buFont typeface="Wingdings" panose="05000000000000000000" pitchFamily="2" charset="2"/>
              <a:buChar char="Ø"/>
            </a:pPr>
            <a:r>
              <a:rPr lang="tr-TR" dirty="0"/>
              <a:t>Sınama planları; </a:t>
            </a:r>
            <a:r>
              <a:rPr lang="tr-TR" dirty="0">
                <a:solidFill>
                  <a:srgbClr val="002060"/>
                </a:solidFill>
              </a:rPr>
              <a:t>Birim (Modül) Sınama Planı, Alt Sistem Sınama Planları, Bütünleştirme Sınama Planları, Kabul Sınama Planları, Sistem Sınama Planları </a:t>
            </a:r>
            <a:r>
              <a:rPr lang="tr-TR" dirty="0"/>
              <a:t>biçimindedir</a:t>
            </a:r>
            <a:r>
              <a:rPr lang="tr-TR" dirty="0" smtClean="0"/>
              <a:t>.</a:t>
            </a:r>
            <a:endParaRPr lang="tr-TR" dirty="0"/>
          </a:p>
          <a:p>
            <a:pPr>
              <a:lnSpc>
                <a:spcPct val="120000"/>
              </a:lnSpc>
              <a:buFont typeface="Wingdings" panose="05000000000000000000" pitchFamily="2" charset="2"/>
              <a:buChar char="Ø"/>
            </a:pPr>
            <a:r>
              <a:rPr lang="tr-TR" dirty="0"/>
              <a:t>Her sınama planı, sınama etkinliklerinin sınırlarını, yaklaşımını, kaynaklarını ve zamanlamasını </a:t>
            </a:r>
            <a:r>
              <a:rPr lang="tr-TR" dirty="0" smtClean="0"/>
              <a:t>tanımlar.</a:t>
            </a:r>
            <a:endParaRPr lang="tr-TR" dirty="0"/>
          </a:p>
          <a:p>
            <a:pPr>
              <a:lnSpc>
                <a:spcPct val="120000"/>
              </a:lnSpc>
              <a:buFont typeface="Wingdings" panose="05000000000000000000" pitchFamily="2" charset="2"/>
              <a:buChar char="Ø"/>
            </a:pPr>
            <a:r>
              <a:rPr lang="tr-TR" dirty="0" smtClean="0"/>
              <a:t>Plan </a:t>
            </a:r>
            <a:r>
              <a:rPr lang="tr-TR" dirty="0"/>
              <a:t>neyin sınanacağını, neyin sınanmayacağını, sorumlu kişileri ve riskleri göstermektedir. Sınama planları, sınama belirtimlerini içerir. </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49</a:t>
            </a:fld>
            <a:endParaRPr lang="tr-TR" dirty="0"/>
          </a:p>
        </p:txBody>
      </p:sp>
    </p:spTree>
    <p:extLst>
      <p:ext uri="{BB962C8B-B14F-4D97-AF65-F5344CB8AC3E}">
        <p14:creationId xmlns:p14="http://schemas.microsoft.com/office/powerpoint/2010/main" val="4162308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Doğrulama ve Geçerleme</a:t>
            </a: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a:t>
            </a:fld>
            <a:endParaRPr lang="tr-TR" dirty="0"/>
          </a:p>
        </p:txBody>
      </p:sp>
      <p:sp>
        <p:nvSpPr>
          <p:cNvPr id="7" name="Dikdörtgen 6"/>
          <p:cNvSpPr/>
          <p:nvPr/>
        </p:nvSpPr>
        <p:spPr>
          <a:xfrm>
            <a:off x="963591" y="2375410"/>
            <a:ext cx="2096622" cy="3901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tr-TR" sz="2400" b="1" dirty="0"/>
              <a:t>Doğrulama</a:t>
            </a:r>
            <a:endParaRPr lang="tr-TR" sz="2400" b="1" dirty="0"/>
          </a:p>
        </p:txBody>
      </p:sp>
      <p:sp>
        <p:nvSpPr>
          <p:cNvPr id="8" name="Dikdörtgen 7"/>
          <p:cNvSpPr/>
          <p:nvPr/>
        </p:nvSpPr>
        <p:spPr>
          <a:xfrm>
            <a:off x="963591" y="3806532"/>
            <a:ext cx="2096622" cy="39015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tr-TR" sz="2400" b="1" dirty="0"/>
              <a:t>Geçerleme</a:t>
            </a:r>
            <a:endParaRPr lang="tr-TR" sz="2400" b="1" dirty="0"/>
          </a:p>
        </p:txBody>
      </p:sp>
      <p:sp>
        <p:nvSpPr>
          <p:cNvPr id="9" name="Sağ Ok 8"/>
          <p:cNvSpPr/>
          <p:nvPr/>
        </p:nvSpPr>
        <p:spPr>
          <a:xfrm>
            <a:off x="963591" y="2650115"/>
            <a:ext cx="4459849" cy="60569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tr-TR" sz="1600" dirty="0"/>
              <a:t>Doğru ürünü mü üretiyoruz ?</a:t>
            </a:r>
            <a:endParaRPr lang="tr-TR" sz="1600" dirty="0"/>
          </a:p>
        </p:txBody>
      </p:sp>
      <p:sp>
        <p:nvSpPr>
          <p:cNvPr id="10" name="Sağ Ok 9"/>
          <p:cNvSpPr/>
          <p:nvPr/>
        </p:nvSpPr>
        <p:spPr>
          <a:xfrm>
            <a:off x="963591" y="4088725"/>
            <a:ext cx="4459849" cy="605699"/>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tr-TR" sz="1600" dirty="0"/>
              <a:t>Ürünü doğru olarak mı üretiyoruz?</a:t>
            </a:r>
            <a:endParaRPr lang="tr-TR" sz="1600" dirty="0"/>
          </a:p>
        </p:txBody>
      </p:sp>
      <p:sp>
        <p:nvSpPr>
          <p:cNvPr id="11" name="Yuvarlatılmış Dikdörtgen 10"/>
          <p:cNvSpPr/>
          <p:nvPr/>
        </p:nvSpPr>
        <p:spPr>
          <a:xfrm>
            <a:off x="4607965" y="2279561"/>
            <a:ext cx="3376939" cy="13240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tr-TR" sz="1600" dirty="0"/>
              <a:t>Ürünü kullanacak kişilerin isteklerinin karşılanıp karşılanmadığına dair etkinliklerden oluşur.</a:t>
            </a:r>
            <a:endParaRPr lang="tr-TR" sz="1600" dirty="0"/>
          </a:p>
        </p:txBody>
      </p:sp>
      <p:sp>
        <p:nvSpPr>
          <p:cNvPr id="12" name="Yuvarlatılmış Dikdörtgen 11"/>
          <p:cNvSpPr/>
          <p:nvPr/>
        </p:nvSpPr>
        <p:spPr>
          <a:xfrm>
            <a:off x="4607965" y="3718170"/>
            <a:ext cx="3376939" cy="13240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tr-TR" sz="1600" dirty="0"/>
              <a:t>Ürünün içsel niteliğine ilişkin izleme ve denetim etkinliklerinden oluşur.</a:t>
            </a:r>
            <a:endParaRPr lang="tr-TR" sz="1600" dirty="0"/>
          </a:p>
        </p:txBody>
      </p:sp>
      <p:sp>
        <p:nvSpPr>
          <p:cNvPr id="13" name="Metin kutusu 12"/>
          <p:cNvSpPr txBox="1"/>
          <p:nvPr/>
        </p:nvSpPr>
        <p:spPr>
          <a:xfrm>
            <a:off x="731769" y="5179522"/>
            <a:ext cx="8974877" cy="603893"/>
          </a:xfrm>
          <a:prstGeom prst="rect">
            <a:avLst/>
          </a:prstGeom>
          <a:noFill/>
        </p:spPr>
        <p:txBody>
          <a:bodyPr wrap="square" rtlCol="0">
            <a:spAutoFit/>
          </a:bodyPr>
          <a:lstStyle/>
          <a:p>
            <a:r>
              <a:rPr lang="tr-TR" sz="1600" dirty="0"/>
              <a:t>Doğrulama ve geçerleme işlemleri temel olarak çeşitli düzeylerde sınama, gözden geçirme, </a:t>
            </a:r>
            <a:endParaRPr lang="tr-TR" sz="1600" dirty="0" smtClean="0"/>
          </a:p>
          <a:p>
            <a:r>
              <a:rPr lang="tr-TR" sz="1600" dirty="0" smtClean="0"/>
              <a:t>denetim </a:t>
            </a:r>
            <a:r>
              <a:rPr lang="tr-TR" sz="1600" dirty="0"/>
              <a:t>ve hata giderme süreçlerinden oluşur. </a:t>
            </a:r>
          </a:p>
        </p:txBody>
      </p:sp>
    </p:spTree>
    <p:extLst>
      <p:ext uri="{BB962C8B-B14F-4D97-AF65-F5344CB8AC3E}">
        <p14:creationId xmlns:p14="http://schemas.microsoft.com/office/powerpoint/2010/main" val="13359099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2800" dirty="0"/>
              <a:t>Yazılım Yaşam Döngüsü Boyunca Sınama Etkinlikleri</a:t>
            </a:r>
            <a:endParaRPr lang="tr-TR" sz="2800"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50</a:t>
            </a:fld>
            <a:endParaRPr lang="tr-TR" dirty="0"/>
          </a:p>
        </p:txBody>
      </p:sp>
      <p:sp>
        <p:nvSpPr>
          <p:cNvPr id="7" name="Dikdörtgen 6"/>
          <p:cNvSpPr/>
          <p:nvPr/>
        </p:nvSpPr>
        <p:spPr>
          <a:xfrm>
            <a:off x="739140" y="2154916"/>
            <a:ext cx="1146810" cy="3505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tr-TR" sz="1350" dirty="0"/>
              <a:t>Planlama</a:t>
            </a:r>
            <a:endParaRPr lang="tr-TR" sz="1350" dirty="0"/>
          </a:p>
        </p:txBody>
      </p:sp>
      <p:sp>
        <p:nvSpPr>
          <p:cNvPr id="8" name="Dikdörtgen 7"/>
          <p:cNvSpPr/>
          <p:nvPr/>
        </p:nvSpPr>
        <p:spPr>
          <a:xfrm>
            <a:off x="739140" y="2849581"/>
            <a:ext cx="1146810" cy="3505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sz="1350" dirty="0"/>
              <a:t>Çözümleme</a:t>
            </a:r>
            <a:endParaRPr lang="tr-TR" sz="1350" dirty="0"/>
          </a:p>
        </p:txBody>
      </p:sp>
      <p:sp>
        <p:nvSpPr>
          <p:cNvPr id="9" name="Dikdörtgen 8"/>
          <p:cNvSpPr/>
          <p:nvPr/>
        </p:nvSpPr>
        <p:spPr>
          <a:xfrm>
            <a:off x="739140" y="3544246"/>
            <a:ext cx="1146810" cy="35052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350" dirty="0"/>
              <a:t>Tasarım</a:t>
            </a:r>
            <a:endParaRPr lang="tr-TR" sz="1350" dirty="0"/>
          </a:p>
        </p:txBody>
      </p:sp>
      <p:sp>
        <p:nvSpPr>
          <p:cNvPr id="10" name="Dikdörtgen 9"/>
          <p:cNvSpPr/>
          <p:nvPr/>
        </p:nvSpPr>
        <p:spPr>
          <a:xfrm>
            <a:off x="739140" y="4242731"/>
            <a:ext cx="1146810" cy="3505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350" dirty="0"/>
              <a:t>Gerçekleştirim</a:t>
            </a:r>
            <a:endParaRPr lang="tr-TR" sz="1350" dirty="0"/>
          </a:p>
        </p:txBody>
      </p:sp>
      <p:sp>
        <p:nvSpPr>
          <p:cNvPr id="11" name="Dikdörtgen 10"/>
          <p:cNvSpPr/>
          <p:nvPr/>
        </p:nvSpPr>
        <p:spPr>
          <a:xfrm>
            <a:off x="739140" y="4941215"/>
            <a:ext cx="1146810" cy="350520"/>
          </a:xfrm>
          <a:prstGeom prst="rect">
            <a:avLst/>
          </a:prstGeom>
          <a:solidFill>
            <a:srgbClr val="F1A0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350" dirty="0"/>
              <a:t>Kurulum</a:t>
            </a:r>
            <a:endParaRPr lang="tr-TR" sz="1350" dirty="0"/>
          </a:p>
        </p:txBody>
      </p:sp>
      <p:sp>
        <p:nvSpPr>
          <p:cNvPr id="12" name="Sağ Ok 11"/>
          <p:cNvSpPr/>
          <p:nvPr/>
        </p:nvSpPr>
        <p:spPr>
          <a:xfrm>
            <a:off x="2019300" y="2251027"/>
            <a:ext cx="666750" cy="152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sz="1350"/>
          </a:p>
        </p:txBody>
      </p:sp>
      <p:sp>
        <p:nvSpPr>
          <p:cNvPr id="13" name="Sağ Ok 12"/>
          <p:cNvSpPr/>
          <p:nvPr/>
        </p:nvSpPr>
        <p:spPr>
          <a:xfrm>
            <a:off x="2019300" y="2947601"/>
            <a:ext cx="666750" cy="1524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sz="1350"/>
          </a:p>
        </p:txBody>
      </p:sp>
      <p:sp>
        <p:nvSpPr>
          <p:cNvPr id="14" name="Sağ Ok 13"/>
          <p:cNvSpPr/>
          <p:nvPr/>
        </p:nvSpPr>
        <p:spPr>
          <a:xfrm>
            <a:off x="2019300" y="3644176"/>
            <a:ext cx="666750" cy="152400"/>
          </a:xfrm>
          <a:prstGeom prst="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350"/>
          </a:p>
        </p:txBody>
      </p:sp>
      <p:sp>
        <p:nvSpPr>
          <p:cNvPr id="15" name="Sağ Ok 14"/>
          <p:cNvSpPr/>
          <p:nvPr/>
        </p:nvSpPr>
        <p:spPr>
          <a:xfrm>
            <a:off x="2019300" y="4341791"/>
            <a:ext cx="66675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350"/>
          </a:p>
        </p:txBody>
      </p:sp>
      <p:sp>
        <p:nvSpPr>
          <p:cNvPr id="16" name="Sağ Ok 15"/>
          <p:cNvSpPr/>
          <p:nvPr/>
        </p:nvSpPr>
        <p:spPr>
          <a:xfrm>
            <a:off x="2019300" y="5040275"/>
            <a:ext cx="666750" cy="152400"/>
          </a:xfrm>
          <a:prstGeom prst="rightArrow">
            <a:avLst/>
          </a:prstGeom>
          <a:solidFill>
            <a:srgbClr val="F1A0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350"/>
          </a:p>
        </p:txBody>
      </p:sp>
      <p:sp>
        <p:nvSpPr>
          <p:cNvPr id="17" name="Yuvarlatılmış Dikdörtgen 16"/>
          <p:cNvSpPr/>
          <p:nvPr/>
        </p:nvSpPr>
        <p:spPr>
          <a:xfrm>
            <a:off x="2819400" y="2048236"/>
            <a:ext cx="1417320" cy="5692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tr-TR" sz="1350" dirty="0"/>
              <a:t>Sistem Sınama Planı</a:t>
            </a:r>
            <a:endParaRPr lang="tr-TR" sz="1350" dirty="0"/>
          </a:p>
        </p:txBody>
      </p:sp>
      <p:sp>
        <p:nvSpPr>
          <p:cNvPr id="18" name="Yuvarlatılmış Dikdörtgen 17"/>
          <p:cNvSpPr/>
          <p:nvPr/>
        </p:nvSpPr>
        <p:spPr>
          <a:xfrm>
            <a:off x="2819400" y="2739185"/>
            <a:ext cx="1417320" cy="5692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sz="1350" dirty="0"/>
              <a:t>Alt Sistem Sınama Planları</a:t>
            </a:r>
            <a:endParaRPr lang="tr-TR" sz="1350" dirty="0"/>
          </a:p>
        </p:txBody>
      </p:sp>
      <p:sp>
        <p:nvSpPr>
          <p:cNvPr id="19" name="Yuvarlatılmış Dikdörtgen 18"/>
          <p:cNvSpPr/>
          <p:nvPr/>
        </p:nvSpPr>
        <p:spPr>
          <a:xfrm>
            <a:off x="2819400" y="3434889"/>
            <a:ext cx="1417320" cy="569234"/>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tr-TR" sz="900" dirty="0"/>
              <a:t>Modül Sınama Planı</a:t>
            </a:r>
          </a:p>
          <a:p>
            <a:pPr marL="214313" indent="-214313">
              <a:buFont typeface="Arial" panose="020B0604020202020204" pitchFamily="34" charset="0"/>
              <a:buChar char="•"/>
            </a:pPr>
            <a:r>
              <a:rPr lang="tr-TR" sz="900" dirty="0"/>
              <a:t>Sınama Belirtimleri</a:t>
            </a:r>
          </a:p>
          <a:p>
            <a:pPr marL="214313" indent="-214313">
              <a:buFont typeface="Arial" panose="020B0604020202020204" pitchFamily="34" charset="0"/>
              <a:buChar char="•"/>
            </a:pPr>
            <a:r>
              <a:rPr lang="tr-TR" sz="900" dirty="0"/>
              <a:t>Sınama Eğitim Kılavuzları</a:t>
            </a:r>
            <a:endParaRPr lang="tr-TR" sz="900" dirty="0"/>
          </a:p>
        </p:txBody>
      </p:sp>
      <p:sp>
        <p:nvSpPr>
          <p:cNvPr id="20" name="Yuvarlatılmış Dikdörtgen 19"/>
          <p:cNvSpPr/>
          <p:nvPr/>
        </p:nvSpPr>
        <p:spPr>
          <a:xfrm>
            <a:off x="2819400" y="4133374"/>
            <a:ext cx="1417320" cy="569234"/>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tr-TR" sz="900" dirty="0"/>
              <a:t>Modül Sınama</a:t>
            </a:r>
          </a:p>
          <a:p>
            <a:pPr marL="214313" indent="-214313">
              <a:buFont typeface="Arial" panose="020B0604020202020204" pitchFamily="34" charset="0"/>
              <a:buChar char="•"/>
            </a:pPr>
            <a:r>
              <a:rPr lang="tr-TR" sz="900" dirty="0"/>
              <a:t>Bütünleştirme Sınama</a:t>
            </a:r>
          </a:p>
          <a:p>
            <a:pPr marL="214313" indent="-214313">
              <a:buFont typeface="Arial" panose="020B0604020202020204" pitchFamily="34" charset="0"/>
              <a:buChar char="•"/>
            </a:pPr>
            <a:r>
              <a:rPr lang="tr-TR" sz="900" dirty="0"/>
              <a:t>Sınayıcı Eğitimi</a:t>
            </a:r>
            <a:endParaRPr lang="tr-TR" sz="900" dirty="0"/>
          </a:p>
        </p:txBody>
      </p:sp>
      <p:sp>
        <p:nvSpPr>
          <p:cNvPr id="21" name="Yuvarlatılmış Dikdörtgen 20"/>
          <p:cNvSpPr/>
          <p:nvPr/>
        </p:nvSpPr>
        <p:spPr>
          <a:xfrm>
            <a:off x="2819400" y="4831858"/>
            <a:ext cx="1417320" cy="569234"/>
          </a:xfrm>
          <a:prstGeom prst="roundRect">
            <a:avLst/>
          </a:prstGeom>
          <a:solidFill>
            <a:srgbClr val="F1A0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tr-TR" sz="1125" dirty="0"/>
              <a:t>Kullanıcı Sınama</a:t>
            </a:r>
          </a:p>
          <a:p>
            <a:pPr marL="214313" indent="-214313">
              <a:buFont typeface="Arial" panose="020B0604020202020204" pitchFamily="34" charset="0"/>
              <a:buChar char="•"/>
            </a:pPr>
            <a:r>
              <a:rPr lang="tr-TR" sz="1125" dirty="0"/>
              <a:t>Sınama Raporları</a:t>
            </a:r>
            <a:endParaRPr lang="tr-TR" sz="1125" dirty="0"/>
          </a:p>
        </p:txBody>
      </p:sp>
      <p:sp>
        <p:nvSpPr>
          <p:cNvPr id="22" name="Metin kutusu 21"/>
          <p:cNvSpPr txBox="1"/>
          <p:nvPr/>
        </p:nvSpPr>
        <p:spPr>
          <a:xfrm>
            <a:off x="4579620" y="2061038"/>
            <a:ext cx="3845156" cy="600164"/>
          </a:xfrm>
          <a:prstGeom prst="rect">
            <a:avLst/>
          </a:prstGeom>
          <a:noFill/>
        </p:spPr>
        <p:txBody>
          <a:bodyPr wrap="square" rtlCol="0">
            <a:spAutoFit/>
          </a:bodyPr>
          <a:lstStyle/>
          <a:p>
            <a:pPr algn="just"/>
            <a:r>
              <a:rPr lang="tr-TR" sz="1100" dirty="0"/>
              <a:t>Planlama Aşamasında genel sınama planı oluşturulur. Söz konusu plan tüm sınama etkinliklerini çok genel hatlarıyla tanımlar ve sınama planlamasında verilen bilgileri içerir.</a:t>
            </a:r>
            <a:endParaRPr lang="tr-TR" sz="1100" dirty="0"/>
          </a:p>
        </p:txBody>
      </p:sp>
      <p:sp>
        <p:nvSpPr>
          <p:cNvPr id="23" name="Metin kutusu 22"/>
          <p:cNvSpPr txBox="1"/>
          <p:nvPr/>
        </p:nvSpPr>
        <p:spPr>
          <a:xfrm>
            <a:off x="4579620" y="2827594"/>
            <a:ext cx="3845156" cy="430887"/>
          </a:xfrm>
          <a:prstGeom prst="rect">
            <a:avLst/>
          </a:prstGeom>
          <a:noFill/>
        </p:spPr>
        <p:txBody>
          <a:bodyPr wrap="square" rtlCol="0">
            <a:spAutoFit/>
          </a:bodyPr>
          <a:lstStyle/>
          <a:p>
            <a:pPr algn="just"/>
            <a:r>
              <a:rPr lang="tr-TR" sz="1100" dirty="0"/>
              <a:t>Çözümleme aşamasında, sistemler ve alt sistemler ortaya çıkarılır ve sınama planı alt sistemler bazında ayrıntılandırılır.</a:t>
            </a:r>
            <a:endParaRPr lang="tr-TR" sz="1100" dirty="0"/>
          </a:p>
        </p:txBody>
      </p:sp>
      <p:sp>
        <p:nvSpPr>
          <p:cNvPr id="24" name="Metin kutusu 23"/>
          <p:cNvSpPr txBox="1"/>
          <p:nvPr/>
        </p:nvSpPr>
        <p:spPr>
          <a:xfrm>
            <a:off x="4579620" y="3330707"/>
            <a:ext cx="3845156" cy="938719"/>
          </a:xfrm>
          <a:prstGeom prst="rect">
            <a:avLst/>
          </a:prstGeom>
          <a:noFill/>
        </p:spPr>
        <p:txBody>
          <a:bodyPr wrap="square" rtlCol="0">
            <a:spAutoFit/>
          </a:bodyPr>
          <a:lstStyle/>
          <a:p>
            <a:pPr algn="just"/>
            <a:r>
              <a:rPr lang="tr-TR" sz="1100" dirty="0"/>
              <a:t>Tasarım aşaması, tüm yazılım modüllerinin ortaya çıkarıldığı aşamadır. Bu aşamanın başlangıcında yazılım modülleri için sınama planı detaylandırılır ve sınama belirtimleri hazırlanır. Söz konusu belirtimler, kullanıcı kılavuzları ile birlikte sınamaya ilişkin eğitim için temel bilgileri oluşturur.</a:t>
            </a:r>
            <a:endParaRPr lang="tr-TR" sz="1100" dirty="0"/>
          </a:p>
        </p:txBody>
      </p:sp>
      <p:sp>
        <p:nvSpPr>
          <p:cNvPr id="25" name="Metin kutusu 24"/>
          <p:cNvSpPr txBox="1"/>
          <p:nvPr/>
        </p:nvSpPr>
        <p:spPr>
          <a:xfrm>
            <a:off x="4579620" y="4251046"/>
            <a:ext cx="3845156" cy="430887"/>
          </a:xfrm>
          <a:prstGeom prst="rect">
            <a:avLst/>
          </a:prstGeom>
          <a:noFill/>
        </p:spPr>
        <p:txBody>
          <a:bodyPr wrap="square" rtlCol="0">
            <a:spAutoFit/>
          </a:bodyPr>
          <a:lstStyle/>
          <a:p>
            <a:pPr algn="just"/>
            <a:r>
              <a:rPr lang="tr-TR" sz="1100" dirty="0"/>
              <a:t>Gerçekleştirim aşamasında teknik sınamalar yapılır, sınama raporları hazırlanır ve kullanıcı eğitilir.</a:t>
            </a:r>
            <a:endParaRPr lang="tr-TR" sz="1100" dirty="0"/>
          </a:p>
        </p:txBody>
      </p:sp>
      <p:sp>
        <p:nvSpPr>
          <p:cNvPr id="26" name="Metin kutusu 25"/>
          <p:cNvSpPr txBox="1"/>
          <p:nvPr/>
        </p:nvSpPr>
        <p:spPr>
          <a:xfrm>
            <a:off x="4579620" y="4921826"/>
            <a:ext cx="3845156" cy="430887"/>
          </a:xfrm>
          <a:prstGeom prst="rect">
            <a:avLst/>
          </a:prstGeom>
          <a:noFill/>
        </p:spPr>
        <p:txBody>
          <a:bodyPr wrap="square" rtlCol="0">
            <a:spAutoFit/>
          </a:bodyPr>
          <a:lstStyle/>
          <a:p>
            <a:pPr algn="just"/>
            <a:r>
              <a:rPr lang="tr-TR" sz="1100" dirty="0"/>
              <a:t>Kurulum aşamasından hemen sonra kullanıcı sınamaları yapılarak sınama raporu hazırlanır.</a:t>
            </a:r>
            <a:endParaRPr lang="tr-TR" sz="1100" dirty="0"/>
          </a:p>
        </p:txBody>
      </p:sp>
      <p:sp>
        <p:nvSpPr>
          <p:cNvPr id="27" name="Sağ Ayraç 26"/>
          <p:cNvSpPr/>
          <p:nvPr/>
        </p:nvSpPr>
        <p:spPr>
          <a:xfrm>
            <a:off x="4328160" y="2061038"/>
            <a:ext cx="160020" cy="55399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sz="1400"/>
          </a:p>
        </p:txBody>
      </p:sp>
      <p:sp>
        <p:nvSpPr>
          <p:cNvPr id="28" name="Sağ Ayraç 27"/>
          <p:cNvSpPr/>
          <p:nvPr/>
        </p:nvSpPr>
        <p:spPr>
          <a:xfrm>
            <a:off x="4328160" y="2741536"/>
            <a:ext cx="160020" cy="5668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sz="1400"/>
          </a:p>
        </p:txBody>
      </p:sp>
      <p:sp>
        <p:nvSpPr>
          <p:cNvPr id="29" name="Sağ Ayraç 28"/>
          <p:cNvSpPr/>
          <p:nvPr/>
        </p:nvSpPr>
        <p:spPr>
          <a:xfrm>
            <a:off x="4328160" y="3443151"/>
            <a:ext cx="160020" cy="5668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sz="1400"/>
          </a:p>
        </p:txBody>
      </p:sp>
      <p:sp>
        <p:nvSpPr>
          <p:cNvPr id="30" name="Sağ Ayraç 29"/>
          <p:cNvSpPr/>
          <p:nvPr/>
        </p:nvSpPr>
        <p:spPr>
          <a:xfrm>
            <a:off x="4328160" y="4144101"/>
            <a:ext cx="160020" cy="5668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sz="1400"/>
          </a:p>
        </p:txBody>
      </p:sp>
      <p:sp>
        <p:nvSpPr>
          <p:cNvPr id="31" name="Sağ Ayraç 30"/>
          <p:cNvSpPr/>
          <p:nvPr/>
        </p:nvSpPr>
        <p:spPr>
          <a:xfrm>
            <a:off x="4328160" y="4843969"/>
            <a:ext cx="160020" cy="5668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sz="1400"/>
          </a:p>
        </p:txBody>
      </p:sp>
    </p:spTree>
    <p:extLst>
      <p:ext uri="{BB962C8B-B14F-4D97-AF65-F5344CB8AC3E}">
        <p14:creationId xmlns:p14="http://schemas.microsoft.com/office/powerpoint/2010/main" val="149856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dirty="0">
                <a:solidFill>
                  <a:srgbClr val="4472C4">
                    <a:lumMod val="50000"/>
                  </a:srgbClr>
                </a:solidFill>
              </a:rPr>
              <a:t>Yazılım Yaşam Döngüsü Boyunca Sınama Etkinlikleri</a:t>
            </a:r>
            <a:endParaRPr lang="tr-TR" sz="6000" dirty="0"/>
          </a:p>
        </p:txBody>
      </p:sp>
      <p:sp>
        <p:nvSpPr>
          <p:cNvPr id="3" name="İçerik Yer Tutucusu 2"/>
          <p:cNvSpPr>
            <a:spLocks noGrp="1"/>
          </p:cNvSpPr>
          <p:nvPr>
            <p:ph idx="1"/>
          </p:nvPr>
        </p:nvSpPr>
        <p:spPr/>
        <p:txBody>
          <a:bodyPr>
            <a:noAutofit/>
          </a:bodyPr>
          <a:lstStyle/>
          <a:p>
            <a:pPr algn="just" fontAlgn="base">
              <a:lnSpc>
                <a:spcPct val="120000"/>
              </a:lnSpc>
              <a:spcBef>
                <a:spcPts val="150"/>
              </a:spcBef>
              <a:spcAft>
                <a:spcPct val="0"/>
              </a:spcAft>
              <a:buClr>
                <a:srgbClr val="00B0F0"/>
              </a:buClr>
              <a:buSzPct val="80000"/>
              <a:buFont typeface="Wingdings" panose="05000000000000000000" pitchFamily="2" charset="2"/>
              <a:buChar char="Ø"/>
            </a:pPr>
            <a:r>
              <a:rPr lang="tr-TR" sz="1600" dirty="0">
                <a:solidFill>
                  <a:schemeClr val="tx1">
                    <a:lumMod val="65000"/>
                    <a:lumOff val="35000"/>
                  </a:schemeClr>
                </a:solidFill>
                <a:latin typeface="Arial"/>
              </a:rPr>
              <a:t>Hazırlanan sınama raporları, doğrulama ve geçerleme yaşam döngüsü işlemleri gereği "sorun yönetimi "’ne iletilir. Bu bölümde hatalar kaydedilir ve bulunan hatalara karşı yapılacak işlemler planlanır</a:t>
            </a:r>
            <a:r>
              <a:rPr lang="tr-TR" sz="1600" dirty="0">
                <a:solidFill>
                  <a:schemeClr val="tx1">
                    <a:lumMod val="65000"/>
                    <a:lumOff val="35000"/>
                  </a:schemeClr>
                </a:solidFill>
                <a:latin typeface="Arial"/>
              </a:rPr>
              <a:t>.</a:t>
            </a:r>
            <a:endParaRPr lang="tr-TR" sz="1600" dirty="0">
              <a:solidFill>
                <a:schemeClr val="tx1">
                  <a:lumMod val="65000"/>
                  <a:lumOff val="35000"/>
                </a:schemeClr>
              </a:solidFill>
              <a:latin typeface="Arial"/>
            </a:endParaRPr>
          </a:p>
          <a:p>
            <a:pPr algn="just" fontAlgn="base">
              <a:lnSpc>
                <a:spcPct val="120000"/>
              </a:lnSpc>
              <a:spcBef>
                <a:spcPts val="150"/>
              </a:spcBef>
              <a:spcAft>
                <a:spcPct val="0"/>
              </a:spcAft>
              <a:buClr>
                <a:srgbClr val="00B0F0"/>
              </a:buClr>
              <a:buSzPct val="80000"/>
              <a:buFont typeface="Wingdings" panose="05000000000000000000" pitchFamily="2" charset="2"/>
              <a:buChar char="Ø"/>
            </a:pPr>
            <a:r>
              <a:rPr lang="tr-TR" sz="1600" dirty="0">
                <a:solidFill>
                  <a:schemeClr val="tx1">
                    <a:lumMod val="65000"/>
                    <a:lumOff val="35000"/>
                  </a:schemeClr>
                </a:solidFill>
                <a:latin typeface="Arial"/>
              </a:rPr>
              <a:t>Sınamalar sırasında bulunan her bulgu ya da hata olarak belirtilen her durum gerçekte hata </a:t>
            </a:r>
            <a:r>
              <a:rPr lang="tr-TR" sz="1600" dirty="0">
                <a:solidFill>
                  <a:schemeClr val="tx1">
                    <a:lumMod val="65000"/>
                    <a:lumOff val="35000"/>
                  </a:schemeClr>
                </a:solidFill>
                <a:latin typeface="Arial"/>
              </a:rPr>
              <a:t>olmayabilir.</a:t>
            </a:r>
          </a:p>
          <a:p>
            <a:pPr algn="just" fontAlgn="base">
              <a:lnSpc>
                <a:spcPct val="120000"/>
              </a:lnSpc>
              <a:spcBef>
                <a:spcPts val="150"/>
              </a:spcBef>
              <a:spcAft>
                <a:spcPct val="0"/>
              </a:spcAft>
              <a:buClr>
                <a:srgbClr val="00B0F0"/>
              </a:buClr>
              <a:buSzPct val="80000"/>
              <a:buFont typeface="Wingdings" panose="05000000000000000000" pitchFamily="2" charset="2"/>
              <a:buChar char="Ø"/>
            </a:pPr>
            <a:r>
              <a:rPr lang="tr-TR" sz="1600" dirty="0">
                <a:solidFill>
                  <a:schemeClr val="tx1">
                    <a:lumMod val="65000"/>
                    <a:lumOff val="35000"/>
                  </a:schemeClr>
                </a:solidFill>
                <a:latin typeface="Arial"/>
              </a:rPr>
              <a:t>Farklı </a:t>
            </a:r>
            <a:r>
              <a:rPr lang="tr-TR" sz="1600" dirty="0">
                <a:solidFill>
                  <a:schemeClr val="tx1">
                    <a:lumMod val="65000"/>
                    <a:lumOff val="35000"/>
                  </a:schemeClr>
                </a:solidFill>
                <a:latin typeface="Arial"/>
              </a:rPr>
              <a:t>sınayıcılardan biri, bir durumu hata olarak nitelerken diğeri aynı durumu doğru olarak değerlendirebilir.</a:t>
            </a:r>
          </a:p>
          <a:p>
            <a:pPr algn="just" fontAlgn="base">
              <a:lnSpc>
                <a:spcPct val="120000"/>
              </a:lnSpc>
              <a:spcBef>
                <a:spcPts val="150"/>
              </a:spcBef>
              <a:spcAft>
                <a:spcPct val="0"/>
              </a:spcAft>
              <a:buClr>
                <a:srgbClr val="00B0F0"/>
              </a:buClr>
              <a:buSzPct val="80000"/>
              <a:buFont typeface="Wingdings" panose="05000000000000000000" pitchFamily="2" charset="2"/>
              <a:buChar char="Ø"/>
            </a:pPr>
            <a:r>
              <a:rPr lang="tr-TR" sz="1600" dirty="0">
                <a:solidFill>
                  <a:schemeClr val="tx1">
                    <a:lumMod val="65000"/>
                    <a:lumOff val="35000"/>
                  </a:schemeClr>
                </a:solidFill>
                <a:latin typeface="Arial"/>
              </a:rPr>
              <a:t>Bu nedenle sınama raporlarında hata olarak bildirilen her durum hemen düzeltilmek üzere ele </a:t>
            </a:r>
            <a:r>
              <a:rPr lang="tr-TR" sz="1600" dirty="0">
                <a:solidFill>
                  <a:schemeClr val="tx1">
                    <a:lumMod val="65000"/>
                    <a:lumOff val="35000"/>
                  </a:schemeClr>
                </a:solidFill>
                <a:latin typeface="Arial"/>
              </a:rPr>
              <a:t>alınmaz.</a:t>
            </a:r>
          </a:p>
          <a:p>
            <a:pPr algn="just" fontAlgn="base">
              <a:lnSpc>
                <a:spcPct val="120000"/>
              </a:lnSpc>
              <a:spcBef>
                <a:spcPts val="150"/>
              </a:spcBef>
              <a:spcAft>
                <a:spcPct val="0"/>
              </a:spcAft>
              <a:buClr>
                <a:srgbClr val="00B0F0"/>
              </a:buClr>
              <a:buSzPct val="80000"/>
              <a:buFont typeface="Wingdings" panose="05000000000000000000" pitchFamily="2" charset="2"/>
              <a:buChar char="Ø"/>
            </a:pPr>
            <a:r>
              <a:rPr lang="tr-TR" sz="1600" dirty="0">
                <a:solidFill>
                  <a:schemeClr val="tx1">
                    <a:lumMod val="65000"/>
                    <a:lumOff val="35000"/>
                  </a:schemeClr>
                </a:solidFill>
                <a:latin typeface="Arial"/>
              </a:rPr>
              <a:t>Önce </a:t>
            </a:r>
            <a:r>
              <a:rPr lang="tr-TR" sz="1600" dirty="0">
                <a:solidFill>
                  <a:schemeClr val="tx1">
                    <a:lumMod val="65000"/>
                    <a:lumOff val="35000"/>
                  </a:schemeClr>
                </a:solidFill>
                <a:latin typeface="Arial"/>
              </a:rPr>
              <a:t>çözümlenir, kullanıcı çelişkileri giderilir ve gerçekten hata olduğuna karar verilirse düzeltilir. Söz konusu karar kullanıcı temsilcileri ile birlikte alınır. </a:t>
            </a:r>
          </a:p>
          <a:p>
            <a:pPr algn="just" fontAlgn="base">
              <a:lnSpc>
                <a:spcPct val="120000"/>
              </a:lnSpc>
              <a:spcBef>
                <a:spcPts val="150"/>
              </a:spcBef>
              <a:spcAft>
                <a:spcPct val="0"/>
              </a:spcAft>
              <a:buClr>
                <a:srgbClr val="00B0F0"/>
              </a:buClr>
              <a:buSzPct val="80000"/>
              <a:buFont typeface="Wingdings" panose="05000000000000000000" pitchFamily="2" charset="2"/>
              <a:buChar char="Ø"/>
            </a:pPr>
            <a:r>
              <a:rPr lang="tr-TR" sz="1600" dirty="0">
                <a:solidFill>
                  <a:schemeClr val="tx1">
                    <a:lumMod val="65000"/>
                    <a:lumOff val="35000"/>
                  </a:schemeClr>
                </a:solidFill>
                <a:latin typeface="Arial"/>
              </a:rPr>
              <a:t>Sınama sırasında bulunan her hata için, değişiklik kontrol sistemine (DKS), "Yazılım Değişiklik İsteği" türünde bir kayıt </a:t>
            </a:r>
            <a:r>
              <a:rPr lang="tr-TR" sz="1600" dirty="0">
                <a:solidFill>
                  <a:schemeClr val="tx1">
                    <a:lumMod val="65000"/>
                    <a:lumOff val="35000"/>
                  </a:schemeClr>
                </a:solidFill>
                <a:latin typeface="Arial"/>
              </a:rPr>
              <a:t>girilir.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51</a:t>
            </a:fld>
            <a:endParaRPr lang="tr-TR" dirty="0"/>
          </a:p>
        </p:txBody>
      </p:sp>
    </p:spTree>
    <p:extLst>
      <p:ext uri="{BB962C8B-B14F-4D97-AF65-F5344CB8AC3E}">
        <p14:creationId xmlns:p14="http://schemas.microsoft.com/office/powerpoint/2010/main" val="7908230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dirty="0">
                <a:solidFill>
                  <a:srgbClr val="4472C4">
                    <a:lumMod val="50000"/>
                  </a:srgbClr>
                </a:solidFill>
              </a:rPr>
              <a:t>Yazılım Yaşam Döngüsü Boyunca Sınama Etkinlikleri</a:t>
            </a:r>
            <a:endParaRPr lang="tr-TR" sz="6000" dirty="0"/>
          </a:p>
        </p:txBody>
      </p:sp>
      <p:sp>
        <p:nvSpPr>
          <p:cNvPr id="3" name="İçerik Yer Tutucusu 2"/>
          <p:cNvSpPr>
            <a:spLocks noGrp="1"/>
          </p:cNvSpPr>
          <p:nvPr>
            <p:ph idx="1"/>
          </p:nvPr>
        </p:nvSpPr>
        <p:spPr/>
        <p:txBody>
          <a:bodyPr>
            <a:normAutofit/>
          </a:bodyPr>
          <a:lstStyle/>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sz="1800" dirty="0">
                <a:solidFill>
                  <a:schemeClr val="tx1">
                    <a:lumMod val="65000"/>
                    <a:lumOff val="35000"/>
                  </a:schemeClr>
                </a:solidFill>
                <a:latin typeface="Arial"/>
              </a:rPr>
              <a:t>Hatalar, DKS kayıtlarında aşağıdaki gibi gruplara ayrılabilir</a:t>
            </a:r>
            <a:r>
              <a:rPr lang="tr-TR" sz="1800" dirty="0">
                <a:solidFill>
                  <a:schemeClr val="tx1">
                    <a:lumMod val="65000"/>
                    <a:lumOff val="35000"/>
                  </a:schemeClr>
                </a:solidFill>
                <a:latin typeface="Arial"/>
              </a:rPr>
              <a:t>:</a:t>
            </a:r>
            <a:endParaRPr lang="tr-TR" sz="1800" dirty="0">
              <a:solidFill>
                <a:schemeClr val="tx1">
                  <a:lumMod val="65000"/>
                  <a:lumOff val="35000"/>
                </a:schemeClr>
              </a:solidFill>
              <a:latin typeface="Arial"/>
            </a:endParaRPr>
          </a:p>
          <a:p>
            <a:pPr marL="600075" lvl="1" indent="-257175" fontAlgn="base">
              <a:lnSpc>
                <a:spcPct val="110000"/>
              </a:lnSpc>
              <a:spcBef>
                <a:spcPct val="60000"/>
              </a:spcBef>
              <a:spcAft>
                <a:spcPct val="0"/>
              </a:spcAft>
              <a:buSzPct val="80000"/>
              <a:buFont typeface="Wingdings" panose="05000000000000000000" pitchFamily="2" charset="2"/>
              <a:buChar char="l"/>
            </a:pPr>
            <a:r>
              <a:rPr lang="tr-TR" sz="1500" b="1" dirty="0">
                <a:solidFill>
                  <a:srgbClr val="C00000"/>
                </a:solidFill>
                <a:latin typeface="Arial"/>
              </a:rPr>
              <a:t>Onulmaz Hatalar: </a:t>
            </a:r>
            <a:r>
              <a:rPr lang="tr-TR" sz="1350" dirty="0">
                <a:solidFill>
                  <a:srgbClr val="000000"/>
                </a:solidFill>
                <a:latin typeface="Arial"/>
              </a:rPr>
              <a:t>BT projesinin gidişini bir ya da birden fazla aşama gerileten ya da düzeltilmesi mümkün olmayan hatalardır</a:t>
            </a:r>
            <a:r>
              <a:rPr lang="tr-TR" sz="1350" dirty="0">
                <a:solidFill>
                  <a:srgbClr val="000000"/>
                </a:solidFill>
                <a:latin typeface="Arial"/>
              </a:rPr>
              <a:t>.</a:t>
            </a:r>
            <a:endParaRPr lang="tr-TR" sz="1350" dirty="0">
              <a:solidFill>
                <a:srgbClr val="000000"/>
              </a:solidFill>
              <a:latin typeface="Arial"/>
            </a:endParaRPr>
          </a:p>
          <a:p>
            <a:pPr marL="600075" lvl="1" indent="-257175" fontAlgn="base">
              <a:lnSpc>
                <a:spcPct val="110000"/>
              </a:lnSpc>
              <a:spcBef>
                <a:spcPct val="60000"/>
              </a:spcBef>
              <a:spcAft>
                <a:spcPct val="0"/>
              </a:spcAft>
              <a:buSzPct val="80000"/>
              <a:buFont typeface="Wingdings" panose="05000000000000000000" pitchFamily="2" charset="2"/>
              <a:buChar char="l"/>
            </a:pPr>
            <a:r>
              <a:rPr lang="tr-TR" sz="1500" b="1" dirty="0">
                <a:solidFill>
                  <a:srgbClr val="C00000"/>
                </a:solidFill>
                <a:latin typeface="Arial"/>
              </a:rPr>
              <a:t>Büyük Hatalar: </a:t>
            </a:r>
            <a:r>
              <a:rPr lang="tr-TR" sz="1350" dirty="0">
                <a:solidFill>
                  <a:srgbClr val="000000"/>
                </a:solidFill>
                <a:latin typeface="Arial"/>
              </a:rPr>
              <a:t>Projenin kritik yolunu etkileyen ve önemli düzeltme gerektiren hatalardır</a:t>
            </a:r>
            <a:r>
              <a:rPr lang="tr-TR" sz="1350" dirty="0">
                <a:solidFill>
                  <a:srgbClr val="000000"/>
                </a:solidFill>
                <a:latin typeface="Arial"/>
              </a:rPr>
              <a:t>.</a:t>
            </a:r>
            <a:endParaRPr lang="tr-TR" sz="1350" dirty="0">
              <a:solidFill>
                <a:srgbClr val="000000"/>
              </a:solidFill>
              <a:latin typeface="Arial"/>
            </a:endParaRPr>
          </a:p>
          <a:p>
            <a:pPr marL="600075" lvl="1" indent="-257175" fontAlgn="base">
              <a:lnSpc>
                <a:spcPct val="110000"/>
              </a:lnSpc>
              <a:spcBef>
                <a:spcPct val="60000"/>
              </a:spcBef>
              <a:spcAft>
                <a:spcPct val="0"/>
              </a:spcAft>
              <a:buSzPct val="80000"/>
              <a:buFont typeface="Wingdings" panose="05000000000000000000" pitchFamily="2" charset="2"/>
              <a:buChar char="l"/>
            </a:pPr>
            <a:r>
              <a:rPr lang="tr-TR" sz="1500" b="1" dirty="0">
                <a:solidFill>
                  <a:srgbClr val="C00000"/>
                </a:solidFill>
                <a:latin typeface="Arial"/>
              </a:rPr>
              <a:t>Küçük Hatalar: </a:t>
            </a:r>
            <a:r>
              <a:rPr lang="tr-TR" sz="1350" dirty="0">
                <a:solidFill>
                  <a:srgbClr val="000000"/>
                </a:solidFill>
                <a:latin typeface="Arial"/>
              </a:rPr>
              <a:t>Projeyi engellemeyen, ve giderilmesi az çaba gerektiren hatalardır</a:t>
            </a:r>
            <a:r>
              <a:rPr lang="tr-TR" sz="1350" dirty="0">
                <a:solidFill>
                  <a:srgbClr val="000000"/>
                </a:solidFill>
                <a:latin typeface="Arial"/>
              </a:rPr>
              <a:t>.</a:t>
            </a:r>
            <a:endParaRPr lang="tr-TR" sz="1350" dirty="0">
              <a:solidFill>
                <a:srgbClr val="000000"/>
              </a:solidFill>
              <a:latin typeface="Arial"/>
            </a:endParaRPr>
          </a:p>
          <a:p>
            <a:pPr marL="600075" lvl="1" indent="-257175" fontAlgn="base">
              <a:lnSpc>
                <a:spcPct val="110000"/>
              </a:lnSpc>
              <a:spcBef>
                <a:spcPct val="60000"/>
              </a:spcBef>
              <a:spcAft>
                <a:spcPct val="0"/>
              </a:spcAft>
              <a:buSzPct val="80000"/>
              <a:buFont typeface="Wingdings" panose="05000000000000000000" pitchFamily="2" charset="2"/>
              <a:buChar char="l"/>
            </a:pPr>
            <a:r>
              <a:rPr lang="tr-TR" sz="1500" b="1" dirty="0">
                <a:solidFill>
                  <a:srgbClr val="C00000"/>
                </a:solidFill>
                <a:latin typeface="Arial"/>
              </a:rPr>
              <a:t>Şekilsel Hatalar: </a:t>
            </a:r>
            <a:r>
              <a:rPr lang="tr-TR" sz="1350" dirty="0">
                <a:solidFill>
                  <a:srgbClr val="000000"/>
                </a:solidFill>
                <a:latin typeface="Arial"/>
              </a:rPr>
              <a:t>Heceleme hatası gibi önemsiz hatalardır.</a:t>
            </a: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52</a:t>
            </a:fld>
            <a:endParaRPr lang="tr-TR" dirty="0"/>
          </a:p>
        </p:txBody>
      </p:sp>
    </p:spTree>
    <p:extLst>
      <p:ext uri="{BB962C8B-B14F-4D97-AF65-F5344CB8AC3E}">
        <p14:creationId xmlns:p14="http://schemas.microsoft.com/office/powerpoint/2010/main" val="27616543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60" y="286604"/>
            <a:ext cx="7693580" cy="1450757"/>
          </a:xfrm>
        </p:spPr>
        <p:txBody>
          <a:bodyPr>
            <a:noAutofit/>
          </a:bodyPr>
          <a:lstStyle/>
          <a:p>
            <a:r>
              <a:rPr lang="tr-TR" sz="3200" dirty="0"/>
              <a:t>Uygulama : Görsel Yazılım Geliştirme Ortamında Sınama</a:t>
            </a:r>
          </a:p>
        </p:txBody>
      </p:sp>
      <p:sp>
        <p:nvSpPr>
          <p:cNvPr id="3" name="İçerik Yer Tutucusu 2"/>
          <p:cNvSpPr>
            <a:spLocks noGrp="1"/>
          </p:cNvSpPr>
          <p:nvPr>
            <p:ph idx="1"/>
          </p:nvPr>
        </p:nvSpPr>
        <p:spPr>
          <a:xfrm>
            <a:off x="629840" y="1881854"/>
            <a:ext cx="7886700" cy="3583250"/>
          </a:xfrm>
        </p:spPr>
        <p:txBody>
          <a:bodyPr>
            <a:noAutofit/>
          </a:bodyPr>
          <a:lstStyle/>
          <a:p>
            <a:pPr marL="257175" indent="-257175" fontAlgn="base">
              <a:lnSpc>
                <a:spcPct val="100000"/>
              </a:lnSpc>
              <a:spcBef>
                <a:spcPts val="75"/>
              </a:spcBef>
              <a:spcAft>
                <a:spcPct val="0"/>
              </a:spcAft>
              <a:buClr>
                <a:srgbClr val="00B0F0"/>
              </a:buClr>
              <a:buSzPct val="80000"/>
              <a:buFont typeface="Wingdings" panose="05000000000000000000" pitchFamily="2" charset="2"/>
              <a:buChar char="l"/>
            </a:pPr>
            <a:r>
              <a:rPr lang="tr-TR" sz="1600" dirty="0">
                <a:solidFill>
                  <a:srgbClr val="000000"/>
                </a:solidFill>
                <a:latin typeface="Arial"/>
              </a:rPr>
              <a:t>Bu kısımda, gerçek yaşam ortamında, </a:t>
            </a:r>
            <a:r>
              <a:rPr lang="tr-TR" sz="1600" dirty="0">
                <a:solidFill>
                  <a:srgbClr val="C00000"/>
                </a:solidFill>
                <a:latin typeface="Arial"/>
              </a:rPr>
              <a:t>Oracle Designer CASE </a:t>
            </a:r>
            <a:r>
              <a:rPr lang="tr-TR" sz="1600" dirty="0">
                <a:solidFill>
                  <a:srgbClr val="000000"/>
                </a:solidFill>
                <a:latin typeface="Arial"/>
              </a:rPr>
              <a:t>aracı ve </a:t>
            </a:r>
            <a:r>
              <a:rPr lang="tr-TR" sz="1600" dirty="0">
                <a:solidFill>
                  <a:srgbClr val="C00000"/>
                </a:solidFill>
                <a:latin typeface="Arial"/>
              </a:rPr>
              <a:t>Developer</a:t>
            </a:r>
            <a:r>
              <a:rPr lang="tr-TR" sz="1600" dirty="0">
                <a:solidFill>
                  <a:srgbClr val="000000"/>
                </a:solidFill>
                <a:latin typeface="Arial"/>
              </a:rPr>
              <a:t> görsel yazılım geliştirme platformu kullanılarak geliştirilen yazılım modüllerinin sınanması işleminin nasıl yapılacağı ve buraya kadar açıklanan sınama yöntemlerinin nasıl uygulandıkları bir örnek üzerinde anlatılmaktadır.</a:t>
            </a:r>
          </a:p>
          <a:p>
            <a:pPr marL="257175" indent="-257175" fontAlgn="base">
              <a:lnSpc>
                <a:spcPct val="100000"/>
              </a:lnSpc>
              <a:spcBef>
                <a:spcPts val="75"/>
              </a:spcBef>
              <a:spcAft>
                <a:spcPct val="0"/>
              </a:spcAft>
              <a:buClr>
                <a:srgbClr val="00B0F0"/>
              </a:buClr>
              <a:buSzPct val="80000"/>
              <a:buFont typeface="Wingdings" panose="05000000000000000000" pitchFamily="2" charset="2"/>
              <a:buChar char="l"/>
            </a:pPr>
            <a:r>
              <a:rPr lang="tr-TR" sz="1600" dirty="0">
                <a:solidFill>
                  <a:srgbClr val="000000"/>
                </a:solidFill>
                <a:latin typeface="Arial"/>
              </a:rPr>
              <a:t>Oracle Developer kullanılarak geliştirilen her yazılım formlardan oluşur. Bir form, bir ekran ve bu ekranda yapılan işlemlere karşılık gelen PL/SQL kodları biçiminde tanımlanır.</a:t>
            </a:r>
          </a:p>
          <a:p>
            <a:pPr marL="257175" indent="-257175" fontAlgn="base">
              <a:lnSpc>
                <a:spcPct val="100000"/>
              </a:lnSpc>
              <a:spcBef>
                <a:spcPts val="75"/>
              </a:spcBef>
              <a:spcAft>
                <a:spcPct val="0"/>
              </a:spcAft>
              <a:buClr>
                <a:srgbClr val="00B0F0"/>
              </a:buClr>
              <a:buSzPct val="80000"/>
              <a:buFont typeface="Wingdings" panose="05000000000000000000" pitchFamily="2" charset="2"/>
              <a:buChar char="l"/>
            </a:pPr>
            <a:r>
              <a:rPr lang="tr-TR" sz="1600" dirty="0">
                <a:solidFill>
                  <a:srgbClr val="000000"/>
                </a:solidFill>
                <a:latin typeface="Arial"/>
              </a:rPr>
              <a:t>Bu örnekte elimizde, sınama işlemine koşulacak ve uygulamanın çeşitli işlevlerine ilişkin bir dizi form olduğunu düşünebiliriz.</a:t>
            </a:r>
          </a:p>
          <a:p>
            <a:pPr marL="257175" indent="-257175" fontAlgn="base">
              <a:lnSpc>
                <a:spcPct val="100000"/>
              </a:lnSpc>
              <a:spcBef>
                <a:spcPts val="75"/>
              </a:spcBef>
              <a:spcAft>
                <a:spcPct val="0"/>
              </a:spcAft>
              <a:buClr>
                <a:srgbClr val="00B0F0"/>
              </a:buClr>
              <a:buSzPct val="80000"/>
              <a:buFont typeface="Wingdings" panose="05000000000000000000" pitchFamily="2" charset="2"/>
              <a:buChar char="l"/>
            </a:pPr>
            <a:r>
              <a:rPr lang="tr-TR" sz="1600" dirty="0">
                <a:solidFill>
                  <a:srgbClr val="000000"/>
                </a:solidFill>
                <a:latin typeface="Arial"/>
              </a:rPr>
              <a:t>Bu örnekte söz edilen uygulama, 2000'den fazla kullanıcısı olan, ülkenin çeşitli yörelerine dağılmış birimlerde çalışacak biçimde tasarlanmış ve 1000'den fazla Developer formundan oluşmaktadır.</a:t>
            </a:r>
          </a:p>
          <a:p>
            <a:pPr marL="257175" indent="-257175" fontAlgn="base">
              <a:lnSpc>
                <a:spcPct val="100000"/>
              </a:lnSpc>
              <a:spcBef>
                <a:spcPts val="75"/>
              </a:spcBef>
              <a:spcAft>
                <a:spcPct val="0"/>
              </a:spcAft>
              <a:buClr>
                <a:srgbClr val="00B0F0"/>
              </a:buClr>
              <a:buSzPct val="80000"/>
              <a:buFont typeface="Wingdings" panose="05000000000000000000" pitchFamily="2" charset="2"/>
              <a:buChar char="l"/>
            </a:pPr>
            <a:r>
              <a:rPr lang="tr-TR" sz="1600" dirty="0">
                <a:solidFill>
                  <a:srgbClr val="000000"/>
                </a:solidFill>
                <a:latin typeface="Arial"/>
              </a:rPr>
              <a:t>Uygulamanın sınama aşamasına gelmesi, 2 yıllık bir süre ve yaklaşık 100 </a:t>
            </a:r>
            <a:r>
              <a:rPr lang="tr-TR" sz="1600" dirty="0">
                <a:solidFill>
                  <a:srgbClr val="000000"/>
                </a:solidFill>
                <a:latin typeface="Arial"/>
              </a:rPr>
              <a:t>kişi-</a:t>
            </a:r>
            <a:r>
              <a:rPr lang="tr-TR" sz="1600" dirty="0" err="1">
                <a:solidFill>
                  <a:srgbClr val="000000"/>
                </a:solidFill>
                <a:latin typeface="Arial"/>
              </a:rPr>
              <a:t>yıl'lık</a:t>
            </a:r>
            <a:r>
              <a:rPr lang="tr-TR" sz="1600" dirty="0">
                <a:solidFill>
                  <a:srgbClr val="000000"/>
                </a:solidFill>
                <a:latin typeface="Arial"/>
              </a:rPr>
              <a:t> </a:t>
            </a:r>
            <a:r>
              <a:rPr lang="tr-TR" sz="1600" dirty="0">
                <a:solidFill>
                  <a:srgbClr val="000000"/>
                </a:solidFill>
                <a:latin typeface="Arial"/>
              </a:rPr>
              <a:t>bir iş gücü gerektirmiştir. Uygulama beş ana kümeye bölünmüş ve her küme belirli sayıda bilgi sistemini içermektedir.</a:t>
            </a:r>
          </a:p>
          <a:p>
            <a:pPr marL="257175" indent="-257175" fontAlgn="base">
              <a:lnSpc>
                <a:spcPct val="100000"/>
              </a:lnSpc>
              <a:spcBef>
                <a:spcPts val="75"/>
              </a:spcBef>
              <a:spcAft>
                <a:spcPct val="0"/>
              </a:spcAft>
              <a:buClr>
                <a:srgbClr val="00B0F0"/>
              </a:buClr>
              <a:buSzPct val="80000"/>
              <a:buFont typeface="Wingdings" panose="05000000000000000000" pitchFamily="2" charset="2"/>
              <a:buChar char="l"/>
            </a:pPr>
            <a:r>
              <a:rPr lang="tr-TR" sz="1600" dirty="0">
                <a:solidFill>
                  <a:srgbClr val="000000"/>
                </a:solidFill>
                <a:latin typeface="Arial"/>
              </a:rPr>
              <a:t>Toplam olarak 30 bilgi sistemi bulunmaktadır.</a:t>
            </a:r>
          </a:p>
          <a:p>
            <a:pPr marL="257175" indent="-257175" fontAlgn="base">
              <a:lnSpc>
                <a:spcPct val="100000"/>
              </a:lnSpc>
              <a:spcBef>
                <a:spcPts val="75"/>
              </a:spcBef>
              <a:spcAft>
                <a:spcPct val="0"/>
              </a:spcAft>
              <a:buClr>
                <a:srgbClr val="00B0F0"/>
              </a:buClr>
              <a:buSzPct val="80000"/>
              <a:buFont typeface="Wingdings" panose="05000000000000000000" pitchFamily="2" charset="2"/>
              <a:buChar char="l"/>
            </a:pPr>
            <a:r>
              <a:rPr lang="tr-TR" sz="1600" dirty="0">
                <a:solidFill>
                  <a:srgbClr val="000000"/>
                </a:solidFill>
                <a:latin typeface="Arial"/>
              </a:rPr>
              <a:t>Uygulama sıra düzeni bir sonraki slaytta gösterilmektedir</a:t>
            </a:r>
            <a:r>
              <a:rPr lang="tr-TR" sz="1600" dirty="0">
                <a:solidFill>
                  <a:srgbClr val="000000"/>
                </a:solidFill>
                <a:latin typeface="Arial"/>
              </a:rPr>
              <a:t>.</a:t>
            </a:r>
            <a:endParaRPr lang="tr-TR" sz="1600" dirty="0">
              <a:solidFill>
                <a:srgbClr val="000000"/>
              </a:solidFill>
              <a:latin typeface="Arial"/>
            </a:endParaRP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53</a:t>
            </a:fld>
            <a:endParaRPr lang="tr-TR" dirty="0"/>
          </a:p>
        </p:txBody>
      </p:sp>
    </p:spTree>
    <p:extLst>
      <p:ext uri="{BB962C8B-B14F-4D97-AF65-F5344CB8AC3E}">
        <p14:creationId xmlns:p14="http://schemas.microsoft.com/office/powerpoint/2010/main" val="15721702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a:solidFill>
                  <a:srgbClr val="4472C4">
                    <a:lumMod val="50000"/>
                  </a:srgbClr>
                </a:solidFill>
              </a:rPr>
              <a:t>Uygulama : Görsel Yazılım Geliştirme Ortamında Sınama</a:t>
            </a:r>
            <a:endParaRPr lang="tr-TR" sz="7200" dirty="0"/>
          </a:p>
        </p:txBody>
      </p:sp>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1783" y="2037868"/>
            <a:ext cx="4995541" cy="2749725"/>
          </a:xfr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54</a:t>
            </a:fld>
            <a:endParaRPr lang="tr-TR" dirty="0"/>
          </a:p>
        </p:txBody>
      </p:sp>
      <p:sp>
        <p:nvSpPr>
          <p:cNvPr id="8" name="Dikdörtgen 7"/>
          <p:cNvSpPr/>
          <p:nvPr/>
        </p:nvSpPr>
        <p:spPr>
          <a:xfrm>
            <a:off x="628650" y="4963678"/>
            <a:ext cx="8038832" cy="646331"/>
          </a:xfrm>
          <a:prstGeom prst="rect">
            <a:avLst/>
          </a:prstGeom>
        </p:spPr>
        <p:txBody>
          <a:bodyPr wrap="square">
            <a:spAutoFit/>
          </a:bodyPr>
          <a:lstStyle/>
          <a:p>
            <a:pPr marL="285750" indent="-285750">
              <a:buClr>
                <a:srgbClr val="00B0F0"/>
              </a:buClr>
              <a:buFont typeface="Wingdings" panose="05000000000000000000" pitchFamily="2" charset="2"/>
              <a:buChar char="Ø"/>
            </a:pPr>
            <a:r>
              <a:rPr lang="tr-TR" dirty="0"/>
              <a:t>Şimdi böyle kapsamlı bir uygulamanın sınama aşamasında kullanılan yöntemleri ve metodolojiyi </a:t>
            </a:r>
            <a:r>
              <a:rPr lang="tr-TR" dirty="0"/>
              <a:t>bir sonraki slaytta inceleyelim. </a:t>
            </a:r>
            <a:endParaRPr lang="tr-TR" dirty="0"/>
          </a:p>
        </p:txBody>
      </p:sp>
    </p:spTree>
    <p:extLst>
      <p:ext uri="{BB962C8B-B14F-4D97-AF65-F5344CB8AC3E}">
        <p14:creationId xmlns:p14="http://schemas.microsoft.com/office/powerpoint/2010/main" val="1975625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Sınama Ortamı Oluşturulması</a:t>
            </a:r>
          </a:p>
        </p:txBody>
      </p:sp>
      <p:sp>
        <p:nvSpPr>
          <p:cNvPr id="3" name="İçerik Yer Tutucusu 2"/>
          <p:cNvSpPr>
            <a:spLocks noGrp="1"/>
          </p:cNvSpPr>
          <p:nvPr>
            <p:ph idx="1"/>
          </p:nvPr>
        </p:nvSpPr>
        <p:spPr/>
        <p:txBody>
          <a:bodyPr>
            <a:normAutofit/>
          </a:bodyPr>
          <a:lstStyle/>
          <a:p>
            <a:pPr algn="just" fontAlgn="base">
              <a:lnSpc>
                <a:spcPct val="100000"/>
              </a:lnSpc>
              <a:spcBef>
                <a:spcPct val="60000"/>
              </a:spcBef>
              <a:spcAft>
                <a:spcPct val="0"/>
              </a:spcAft>
              <a:buClr>
                <a:srgbClr val="00B0F0"/>
              </a:buClr>
              <a:buSzPct val="80000"/>
              <a:buFont typeface="Wingdings" panose="05000000000000000000" pitchFamily="2" charset="2"/>
              <a:buChar char="Ø"/>
            </a:pPr>
            <a:r>
              <a:rPr lang="tr-TR" sz="1800" dirty="0">
                <a:solidFill>
                  <a:schemeClr val="tx1">
                    <a:lumMod val="65000"/>
                    <a:lumOff val="35000"/>
                  </a:schemeClr>
                </a:solidFill>
                <a:latin typeface="Arial"/>
              </a:rPr>
              <a:t>Üretimin etkilenmemesi amacıyla, yalnızca sınayıcıların kullanacakları ve ayrı bilgisayarlardan oluşan bir sınama ortamı </a:t>
            </a:r>
            <a:r>
              <a:rPr lang="tr-TR" sz="1800" dirty="0">
                <a:solidFill>
                  <a:schemeClr val="tx1">
                    <a:lumMod val="65000"/>
                    <a:lumOff val="35000"/>
                  </a:schemeClr>
                </a:solidFill>
                <a:latin typeface="Arial"/>
              </a:rPr>
              <a:t>oluşturuldu.</a:t>
            </a:r>
          </a:p>
          <a:p>
            <a:pPr algn="just" fontAlgn="base">
              <a:lnSpc>
                <a:spcPct val="100000"/>
              </a:lnSpc>
              <a:spcBef>
                <a:spcPct val="60000"/>
              </a:spcBef>
              <a:spcAft>
                <a:spcPct val="0"/>
              </a:spcAft>
              <a:buClr>
                <a:srgbClr val="00B0F0"/>
              </a:buClr>
              <a:buSzPct val="80000"/>
              <a:buFont typeface="Wingdings" panose="05000000000000000000" pitchFamily="2" charset="2"/>
              <a:buChar char="Ø"/>
            </a:pPr>
            <a:r>
              <a:rPr lang="tr-TR" sz="1800" dirty="0">
                <a:solidFill>
                  <a:schemeClr val="tx1">
                    <a:lumMod val="65000"/>
                    <a:lumOff val="35000"/>
                  </a:schemeClr>
                </a:solidFill>
                <a:latin typeface="Arial"/>
              </a:rPr>
              <a:t>Oluşturulan </a:t>
            </a:r>
            <a:r>
              <a:rPr lang="tr-TR" sz="1800" dirty="0">
                <a:solidFill>
                  <a:schemeClr val="tx1">
                    <a:lumMod val="65000"/>
                    <a:lumOff val="35000"/>
                  </a:schemeClr>
                </a:solidFill>
                <a:latin typeface="Arial"/>
              </a:rPr>
              <a:t>sınama ortamı ile üretim ortamının bir </a:t>
            </a:r>
            <a:r>
              <a:rPr lang="tr-TR" sz="1800" dirty="0" err="1">
                <a:solidFill>
                  <a:schemeClr val="tx1">
                    <a:lumMod val="65000"/>
                    <a:lumOff val="35000"/>
                  </a:schemeClr>
                </a:solidFill>
                <a:latin typeface="Arial"/>
              </a:rPr>
              <a:t>bir</a:t>
            </a:r>
            <a:r>
              <a:rPr lang="tr-TR" sz="1800" dirty="0">
                <a:solidFill>
                  <a:schemeClr val="tx1">
                    <a:lumMod val="65000"/>
                    <a:lumOff val="35000"/>
                  </a:schemeClr>
                </a:solidFill>
                <a:latin typeface="Arial"/>
              </a:rPr>
              <a:t> aynı olması </a:t>
            </a:r>
            <a:r>
              <a:rPr lang="tr-TR" sz="1800" dirty="0">
                <a:solidFill>
                  <a:schemeClr val="tx1">
                    <a:lumMod val="65000"/>
                    <a:lumOff val="35000"/>
                  </a:schemeClr>
                </a:solidFill>
                <a:latin typeface="Arial"/>
              </a:rPr>
              <a:t>sağlandı.</a:t>
            </a:r>
          </a:p>
          <a:p>
            <a:pPr algn="just" fontAlgn="base">
              <a:lnSpc>
                <a:spcPct val="100000"/>
              </a:lnSpc>
              <a:spcBef>
                <a:spcPct val="60000"/>
              </a:spcBef>
              <a:spcAft>
                <a:spcPct val="0"/>
              </a:spcAft>
              <a:buClr>
                <a:srgbClr val="00B0F0"/>
              </a:buClr>
              <a:buSzPct val="80000"/>
              <a:buFont typeface="Wingdings" panose="05000000000000000000" pitchFamily="2" charset="2"/>
              <a:buChar char="Ø"/>
            </a:pPr>
            <a:r>
              <a:rPr lang="tr-TR" sz="1800" dirty="0">
                <a:solidFill>
                  <a:schemeClr val="tx1">
                    <a:lumMod val="65000"/>
                    <a:lumOff val="35000"/>
                  </a:schemeClr>
                </a:solidFill>
                <a:latin typeface="Arial"/>
              </a:rPr>
              <a:t>Üretimi </a:t>
            </a:r>
            <a:r>
              <a:rPr lang="tr-TR" sz="1800" dirty="0">
                <a:solidFill>
                  <a:schemeClr val="tx1">
                    <a:lumMod val="65000"/>
                    <a:lumOff val="35000"/>
                  </a:schemeClr>
                </a:solidFill>
                <a:latin typeface="Arial"/>
              </a:rPr>
              <a:t>biten yazılım parçaları, bir kayıt düzeni içerisinde sınama ortamına alındı.</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55</a:t>
            </a:fld>
            <a:endParaRPr lang="tr-TR" dirty="0"/>
          </a:p>
        </p:txBody>
      </p:sp>
    </p:spTree>
    <p:extLst>
      <p:ext uri="{BB962C8B-B14F-4D97-AF65-F5344CB8AC3E}">
        <p14:creationId xmlns:p14="http://schemas.microsoft.com/office/powerpoint/2010/main" val="13330711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60" y="286604"/>
            <a:ext cx="7445277" cy="1450757"/>
          </a:xfrm>
        </p:spPr>
        <p:txBody>
          <a:bodyPr>
            <a:normAutofit/>
          </a:bodyPr>
          <a:lstStyle/>
          <a:p>
            <a:r>
              <a:rPr lang="tr-TR" sz="4400" dirty="0"/>
              <a:t>Sınama Yöntemlerine Karar Verilmesi</a:t>
            </a:r>
          </a:p>
        </p:txBody>
      </p:sp>
      <p:sp>
        <p:nvSpPr>
          <p:cNvPr id="3" name="İçerik Yer Tutucusu 2"/>
          <p:cNvSpPr>
            <a:spLocks noGrp="1"/>
          </p:cNvSpPr>
          <p:nvPr>
            <p:ph idx="1"/>
          </p:nvPr>
        </p:nvSpPr>
        <p:spPr/>
        <p:txBody>
          <a:bodyPr>
            <a:normAutofit/>
          </a:bodyPr>
          <a:lstStyle/>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dirty="0" smtClean="0">
                <a:solidFill>
                  <a:schemeClr val="tx1">
                    <a:lumMod val="65000"/>
                    <a:lumOff val="35000"/>
                  </a:schemeClr>
                </a:solidFill>
                <a:latin typeface="Arial"/>
              </a:rPr>
              <a:t>Uygulamada kullanılacak sınama yöntemleri aşağıdaki gibidir:</a:t>
            </a:r>
          </a:p>
          <a:p>
            <a:pPr marL="600075" lvl="2"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dirty="0" smtClean="0">
                <a:solidFill>
                  <a:schemeClr val="tx1">
                    <a:lumMod val="65000"/>
                    <a:lumOff val="35000"/>
                  </a:schemeClr>
                </a:solidFill>
                <a:latin typeface="Arial"/>
              </a:rPr>
              <a:t>Teknik Sınama</a:t>
            </a:r>
          </a:p>
          <a:p>
            <a:pPr marL="600075" lvl="2"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dirty="0" smtClean="0">
                <a:solidFill>
                  <a:schemeClr val="tx1">
                    <a:lumMod val="65000"/>
                    <a:lumOff val="35000"/>
                  </a:schemeClr>
                </a:solidFill>
                <a:latin typeface="Arial"/>
              </a:rPr>
              <a:t>Biçimsel Sınama</a:t>
            </a:r>
          </a:p>
          <a:p>
            <a:pPr marL="600075" lvl="2"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dirty="0" err="1" smtClean="0">
                <a:solidFill>
                  <a:schemeClr val="tx1">
                    <a:lumMod val="65000"/>
                    <a:lumOff val="35000"/>
                  </a:schemeClr>
                </a:solidFill>
                <a:latin typeface="Arial"/>
              </a:rPr>
              <a:t>İşletimsel</a:t>
            </a:r>
            <a:r>
              <a:rPr lang="tr-TR" dirty="0" smtClean="0">
                <a:solidFill>
                  <a:schemeClr val="tx1">
                    <a:lumMod val="65000"/>
                    <a:lumOff val="35000"/>
                  </a:schemeClr>
                </a:solidFill>
                <a:latin typeface="Arial"/>
              </a:rPr>
              <a:t> Sınama</a:t>
            </a:r>
          </a:p>
          <a:p>
            <a:pPr marL="600075" lvl="2"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dirty="0" smtClean="0">
                <a:solidFill>
                  <a:schemeClr val="tx1">
                    <a:lumMod val="65000"/>
                    <a:lumOff val="35000"/>
                  </a:schemeClr>
                </a:solidFill>
                <a:latin typeface="Arial"/>
              </a:rPr>
              <a:t>Senaryo Sınama</a:t>
            </a:r>
          </a:p>
          <a:p>
            <a:pPr marL="600075" lvl="2"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dirty="0" smtClean="0">
                <a:solidFill>
                  <a:schemeClr val="tx1">
                    <a:lumMod val="65000"/>
                    <a:lumOff val="35000"/>
                  </a:schemeClr>
                </a:solidFill>
                <a:latin typeface="Arial"/>
              </a:rPr>
              <a:t>Kullanıcı Sınama</a:t>
            </a:r>
            <a:endParaRPr lang="tr-TR" dirty="0">
              <a:solidFill>
                <a:schemeClr val="tx1">
                  <a:lumMod val="65000"/>
                  <a:lumOff val="35000"/>
                </a:schemeClr>
              </a:solidFill>
              <a:latin typeface="Arial"/>
            </a:endParaRP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56</a:t>
            </a:fld>
            <a:endParaRPr lang="tr-TR" dirty="0"/>
          </a:p>
        </p:txBody>
      </p:sp>
    </p:spTree>
    <p:extLst>
      <p:ext uri="{BB962C8B-B14F-4D97-AF65-F5344CB8AC3E}">
        <p14:creationId xmlns:p14="http://schemas.microsoft.com/office/powerpoint/2010/main" val="34328074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Teknik Sınama</a:t>
            </a:r>
            <a:endParaRPr lang="tr-TR" dirty="0"/>
          </a:p>
        </p:txBody>
      </p:sp>
      <p:sp>
        <p:nvSpPr>
          <p:cNvPr id="3" name="İçerik Yer Tutucusu 2"/>
          <p:cNvSpPr>
            <a:spLocks noGrp="1"/>
          </p:cNvSpPr>
          <p:nvPr>
            <p:ph idx="1"/>
          </p:nvPr>
        </p:nvSpPr>
        <p:spPr/>
        <p:txBody>
          <a:bodyPr>
            <a:normAutofit/>
          </a:bodyPr>
          <a:lstStyle/>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sz="1800" dirty="0">
                <a:solidFill>
                  <a:schemeClr val="tx1">
                    <a:lumMod val="65000"/>
                    <a:lumOff val="35000"/>
                  </a:schemeClr>
                </a:solidFill>
                <a:latin typeface="Arial"/>
              </a:rPr>
              <a:t>Üretim ortamında yapılacak sınama olarak karar verildi. Bu sınama, modül sınaması ve bütünleştirme sınaması olarak üretim ekipleri tarafından gerçekleştirildi. Modül sınama yöntemi olarak ‘Beyaz kutu’ sınama yöntemi uygulandı. Tüm program deyimleri en az bir kez, tüm döngüler en az 10 kez yinelenecek biçimde sınama yapıldı.</a:t>
            </a:r>
          </a:p>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endParaRPr lang="tr-TR" sz="1800" dirty="0">
              <a:solidFill>
                <a:schemeClr val="tx1">
                  <a:lumMod val="65000"/>
                  <a:lumOff val="35000"/>
                </a:schemeClr>
              </a:solidFill>
              <a:latin typeface="Arial"/>
            </a:endParaRPr>
          </a:p>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sz="1800" dirty="0">
                <a:solidFill>
                  <a:schemeClr val="tx1">
                    <a:lumMod val="65000"/>
                    <a:lumOff val="35000"/>
                  </a:schemeClr>
                </a:solidFill>
                <a:latin typeface="Arial"/>
              </a:rPr>
              <a:t>Bütünleştirme sınama yöntemi olarak ‘yukarıdan aşağıya sınama yöntemi’ ve ‘derinlik öncelikli bütünleştirme’ stratejisi uygulandı.</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57</a:t>
            </a:fld>
            <a:endParaRPr lang="tr-TR" dirty="0"/>
          </a:p>
        </p:txBody>
      </p:sp>
    </p:spTree>
    <p:extLst>
      <p:ext uri="{BB962C8B-B14F-4D97-AF65-F5344CB8AC3E}">
        <p14:creationId xmlns:p14="http://schemas.microsoft.com/office/powerpoint/2010/main" val="2869683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Biçimsel Sınama</a:t>
            </a:r>
            <a:endParaRPr lang="tr-TR" dirty="0"/>
          </a:p>
        </p:txBody>
      </p:sp>
      <p:sp>
        <p:nvSpPr>
          <p:cNvPr id="3" name="İçerik Yer Tutucusu 2"/>
          <p:cNvSpPr>
            <a:spLocks noGrp="1"/>
          </p:cNvSpPr>
          <p:nvPr>
            <p:ph idx="1"/>
          </p:nvPr>
        </p:nvSpPr>
        <p:spPr/>
        <p:txBody>
          <a:bodyPr>
            <a:noAutofit/>
          </a:bodyPr>
          <a:lstStyle/>
          <a:p>
            <a:pPr marL="257175" indent="-257175" fontAlgn="base">
              <a:lnSpc>
                <a:spcPct val="110000"/>
              </a:lnSpc>
              <a:spcBef>
                <a:spcPct val="60000"/>
              </a:spcBef>
              <a:spcAft>
                <a:spcPct val="0"/>
              </a:spcAft>
              <a:buClr>
                <a:srgbClr val="00B0F0"/>
              </a:buClr>
              <a:buSzPct val="80000"/>
              <a:buFont typeface="Wingdings" panose="05000000000000000000" pitchFamily="2" charset="2"/>
              <a:buChar char="l"/>
            </a:pPr>
            <a:r>
              <a:rPr lang="tr-TR" sz="1600" dirty="0">
                <a:solidFill>
                  <a:srgbClr val="000000"/>
                </a:solidFill>
                <a:latin typeface="Arial"/>
              </a:rPr>
              <a:t>Üretim ekiplerinden bağımsız olarak, sınama ekipleri tarafından yapılan sınamadır. Bu sınama, Developer formları üzerinde görsel olarak yapıldı. Amaç, formların, önceden kararlaştırılan standartlara uygunluğunun saptanmasıydı. </a:t>
            </a:r>
            <a:endParaRPr lang="tr-TR" sz="1600" dirty="0">
              <a:solidFill>
                <a:srgbClr val="000000"/>
              </a:solidFill>
              <a:latin typeface="Arial"/>
            </a:endParaRPr>
          </a:p>
          <a:p>
            <a:pPr marL="257175" indent="-257175" fontAlgn="base">
              <a:lnSpc>
                <a:spcPct val="110000"/>
              </a:lnSpc>
              <a:spcBef>
                <a:spcPct val="60000"/>
              </a:spcBef>
              <a:spcAft>
                <a:spcPct val="0"/>
              </a:spcAft>
              <a:buClr>
                <a:srgbClr val="00B0F0"/>
              </a:buClr>
              <a:buSzPct val="80000"/>
              <a:buFont typeface="Wingdings" panose="05000000000000000000" pitchFamily="2" charset="2"/>
              <a:buChar char="l"/>
            </a:pPr>
            <a:r>
              <a:rPr lang="tr-TR" sz="1600" dirty="0">
                <a:solidFill>
                  <a:srgbClr val="000000"/>
                </a:solidFill>
                <a:latin typeface="Arial"/>
              </a:rPr>
              <a:t>Örneğin</a:t>
            </a:r>
            <a:r>
              <a:rPr lang="tr-TR" sz="1600" dirty="0">
                <a:solidFill>
                  <a:srgbClr val="000000"/>
                </a:solidFill>
                <a:latin typeface="Arial"/>
              </a:rPr>
              <a:t>, </a:t>
            </a:r>
            <a:endParaRPr lang="tr-TR" sz="1600" dirty="0">
              <a:solidFill>
                <a:srgbClr val="000000"/>
              </a:solidFill>
              <a:latin typeface="Arial"/>
            </a:endParaRPr>
          </a:p>
          <a:p>
            <a:pPr marL="600075" lvl="1" indent="-257175" fontAlgn="base">
              <a:lnSpc>
                <a:spcPct val="110000"/>
              </a:lnSpc>
              <a:spcBef>
                <a:spcPct val="60000"/>
              </a:spcBef>
              <a:spcAft>
                <a:spcPct val="0"/>
              </a:spcAft>
              <a:buClr>
                <a:srgbClr val="00B0F0"/>
              </a:buClr>
              <a:buSzPct val="80000"/>
              <a:buFont typeface="Wingdings" panose="05000000000000000000" pitchFamily="2" charset="2"/>
              <a:buChar char="l"/>
            </a:pPr>
            <a:r>
              <a:rPr lang="tr-TR" sz="1600" dirty="0">
                <a:solidFill>
                  <a:srgbClr val="000000"/>
                </a:solidFill>
                <a:latin typeface="Arial"/>
              </a:rPr>
              <a:t>form </a:t>
            </a:r>
            <a:r>
              <a:rPr lang="tr-TR" sz="1600" dirty="0">
                <a:solidFill>
                  <a:srgbClr val="000000"/>
                </a:solidFill>
                <a:latin typeface="Arial"/>
              </a:rPr>
              <a:t>alanları, </a:t>
            </a:r>
            <a:r>
              <a:rPr lang="tr-TR" sz="1600" dirty="0">
                <a:solidFill>
                  <a:srgbClr val="000000"/>
                </a:solidFill>
                <a:latin typeface="Arial"/>
              </a:rPr>
              <a:t>kararlaştırılan </a:t>
            </a:r>
            <a:r>
              <a:rPr lang="tr-TR" sz="1600" dirty="0">
                <a:solidFill>
                  <a:srgbClr val="000000"/>
                </a:solidFill>
                <a:latin typeface="Arial"/>
              </a:rPr>
              <a:t>uzunlukta mı? </a:t>
            </a:r>
            <a:endParaRPr lang="tr-TR" sz="1600" dirty="0">
              <a:solidFill>
                <a:srgbClr val="000000"/>
              </a:solidFill>
              <a:latin typeface="Arial"/>
            </a:endParaRPr>
          </a:p>
          <a:p>
            <a:pPr marL="600075" lvl="1" indent="-257175" fontAlgn="base">
              <a:lnSpc>
                <a:spcPct val="110000"/>
              </a:lnSpc>
              <a:spcBef>
                <a:spcPct val="60000"/>
              </a:spcBef>
              <a:spcAft>
                <a:spcPct val="0"/>
              </a:spcAft>
              <a:buClr>
                <a:srgbClr val="00B0F0"/>
              </a:buClr>
              <a:buSzPct val="80000"/>
              <a:buFont typeface="Wingdings" panose="05000000000000000000" pitchFamily="2" charset="2"/>
              <a:buChar char="l"/>
            </a:pPr>
            <a:r>
              <a:rPr lang="tr-TR" sz="1600" dirty="0">
                <a:solidFill>
                  <a:srgbClr val="000000"/>
                </a:solidFill>
                <a:latin typeface="Arial"/>
              </a:rPr>
              <a:t>Başlıklar </a:t>
            </a:r>
            <a:r>
              <a:rPr lang="tr-TR" sz="1600" dirty="0">
                <a:solidFill>
                  <a:srgbClr val="000000"/>
                </a:solidFill>
                <a:latin typeface="Arial"/>
              </a:rPr>
              <a:t>istenilen gibi koyu mu? </a:t>
            </a:r>
            <a:endParaRPr lang="tr-TR" sz="1600" dirty="0">
              <a:solidFill>
                <a:srgbClr val="000000"/>
              </a:solidFill>
              <a:latin typeface="Arial"/>
            </a:endParaRPr>
          </a:p>
          <a:p>
            <a:pPr marL="600075" lvl="1" indent="-257175" fontAlgn="base">
              <a:lnSpc>
                <a:spcPct val="110000"/>
              </a:lnSpc>
              <a:spcBef>
                <a:spcPct val="60000"/>
              </a:spcBef>
              <a:spcAft>
                <a:spcPct val="0"/>
              </a:spcAft>
              <a:buClr>
                <a:srgbClr val="00B0F0"/>
              </a:buClr>
              <a:buSzPct val="80000"/>
              <a:buFont typeface="Wingdings" panose="05000000000000000000" pitchFamily="2" charset="2"/>
              <a:buChar char="l"/>
            </a:pPr>
            <a:r>
              <a:rPr lang="tr-TR" sz="1600" dirty="0">
                <a:solidFill>
                  <a:srgbClr val="000000"/>
                </a:solidFill>
                <a:latin typeface="Arial"/>
              </a:rPr>
              <a:t>Yardım </a:t>
            </a:r>
            <a:r>
              <a:rPr lang="tr-TR" sz="1600" dirty="0">
                <a:solidFill>
                  <a:srgbClr val="000000"/>
                </a:solidFill>
                <a:latin typeface="Arial"/>
              </a:rPr>
              <a:t>düğmesi hep aynı yerde mi vb</a:t>
            </a:r>
            <a:r>
              <a:rPr lang="tr-TR" sz="1600" dirty="0">
                <a:solidFill>
                  <a:srgbClr val="000000"/>
                </a:solidFill>
                <a:latin typeface="Arial"/>
              </a:rPr>
              <a:t>.</a:t>
            </a:r>
            <a:endParaRPr lang="tr-TR" dirty="0">
              <a:solidFill>
                <a:srgbClr val="000000"/>
              </a:solidFill>
              <a:latin typeface="Arial"/>
            </a:endParaRPr>
          </a:p>
          <a:p>
            <a:pPr marL="257175" indent="-257175" fontAlgn="base">
              <a:lnSpc>
                <a:spcPct val="110000"/>
              </a:lnSpc>
              <a:spcBef>
                <a:spcPct val="60000"/>
              </a:spcBef>
              <a:spcAft>
                <a:spcPct val="0"/>
              </a:spcAft>
              <a:buClr>
                <a:srgbClr val="00B0F0"/>
              </a:buClr>
              <a:buSzPct val="80000"/>
              <a:buFont typeface="Wingdings" panose="05000000000000000000" pitchFamily="2" charset="2"/>
              <a:buChar char="l"/>
            </a:pPr>
            <a:r>
              <a:rPr lang="tr-TR" sz="1600" dirty="0">
                <a:solidFill>
                  <a:srgbClr val="000000"/>
                </a:solidFill>
                <a:latin typeface="Arial"/>
              </a:rPr>
              <a:t>Sınama, formlar işletilmeden yapılır. Tüm formlar tek tek incelenir ve standartlara uygun olmayanlar belirlenip, düzeltilmek üzere üretim ekibine geri iletilir. </a:t>
            </a:r>
            <a:endParaRPr lang="tr-TR" sz="1600" dirty="0">
              <a:solidFill>
                <a:srgbClr val="000000"/>
              </a:solidFill>
              <a:latin typeface="Arial"/>
            </a:endParaRPr>
          </a:p>
          <a:p>
            <a:pPr marL="257175" indent="-257175" fontAlgn="base">
              <a:lnSpc>
                <a:spcPct val="110000"/>
              </a:lnSpc>
              <a:spcBef>
                <a:spcPct val="60000"/>
              </a:spcBef>
              <a:spcAft>
                <a:spcPct val="0"/>
              </a:spcAft>
              <a:buClr>
                <a:srgbClr val="00B0F0"/>
              </a:buClr>
              <a:buSzPct val="80000"/>
              <a:buFont typeface="Wingdings" panose="05000000000000000000" pitchFamily="2" charset="2"/>
              <a:buChar char="l"/>
            </a:pPr>
            <a:r>
              <a:rPr lang="tr-TR" sz="1600" dirty="0">
                <a:solidFill>
                  <a:srgbClr val="000000"/>
                </a:solidFill>
                <a:latin typeface="Arial"/>
              </a:rPr>
              <a:t>Biçimsel </a:t>
            </a:r>
            <a:r>
              <a:rPr lang="tr-TR" sz="1600" dirty="0">
                <a:solidFill>
                  <a:srgbClr val="000000"/>
                </a:solidFill>
                <a:latin typeface="Arial"/>
              </a:rPr>
              <a:t>sınamaların yapılması amacıyla denetim listeleri hazırlanır ve sınama sırasında bu listeler kullanılır. Listelere kaydedilen her sonuç </a:t>
            </a:r>
            <a:r>
              <a:rPr lang="tr-TR" sz="1600" dirty="0" err="1">
                <a:solidFill>
                  <a:srgbClr val="000000"/>
                </a:solidFill>
                <a:latin typeface="Arial"/>
              </a:rPr>
              <a:t>DKS’ye</a:t>
            </a:r>
            <a:r>
              <a:rPr lang="tr-TR" sz="1600" dirty="0">
                <a:solidFill>
                  <a:srgbClr val="000000"/>
                </a:solidFill>
                <a:latin typeface="Arial"/>
              </a:rPr>
              <a:t> aktarılır. </a:t>
            </a:r>
            <a:endParaRPr lang="tr-TR" sz="1600" dirty="0">
              <a:solidFill>
                <a:srgbClr val="000000"/>
              </a:solidFill>
              <a:latin typeface="Arial"/>
            </a:endParaRPr>
          </a:p>
          <a:p>
            <a:pPr marL="257175" indent="-257175" fontAlgn="base">
              <a:lnSpc>
                <a:spcPct val="110000"/>
              </a:lnSpc>
              <a:spcBef>
                <a:spcPct val="60000"/>
              </a:spcBef>
              <a:spcAft>
                <a:spcPct val="0"/>
              </a:spcAft>
              <a:buClr>
                <a:srgbClr val="00B0F0"/>
              </a:buClr>
              <a:buSzPct val="80000"/>
              <a:buFont typeface="Wingdings" panose="05000000000000000000" pitchFamily="2" charset="2"/>
              <a:buChar char="l"/>
            </a:pPr>
            <a:r>
              <a:rPr lang="tr-TR" sz="1600" dirty="0">
                <a:solidFill>
                  <a:srgbClr val="000000"/>
                </a:solidFill>
                <a:latin typeface="Arial"/>
              </a:rPr>
              <a:t>Bu </a:t>
            </a:r>
            <a:r>
              <a:rPr lang="tr-TR" sz="1600" dirty="0">
                <a:solidFill>
                  <a:srgbClr val="000000"/>
                </a:solidFill>
                <a:latin typeface="Arial"/>
              </a:rPr>
              <a:t>yolla üretim ekiplerinin performansı izlenebilir.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58</a:t>
            </a:fld>
            <a:endParaRPr lang="tr-TR" dirty="0"/>
          </a:p>
        </p:txBody>
      </p:sp>
    </p:spTree>
    <p:extLst>
      <p:ext uri="{BB962C8B-B14F-4D97-AF65-F5344CB8AC3E}">
        <p14:creationId xmlns:p14="http://schemas.microsoft.com/office/powerpoint/2010/main" val="38995988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İşletimsel</a:t>
            </a:r>
            <a:r>
              <a:rPr lang="tr-TR" dirty="0" smtClean="0"/>
              <a:t> Sınama</a:t>
            </a:r>
            <a:endParaRPr lang="tr-TR" dirty="0"/>
          </a:p>
        </p:txBody>
      </p:sp>
      <p:sp>
        <p:nvSpPr>
          <p:cNvPr id="3" name="İçerik Yer Tutucusu 2"/>
          <p:cNvSpPr>
            <a:spLocks noGrp="1"/>
          </p:cNvSpPr>
          <p:nvPr>
            <p:ph idx="1"/>
          </p:nvPr>
        </p:nvSpPr>
        <p:spPr/>
        <p:txBody>
          <a:bodyPr>
            <a:normAutofit/>
          </a:bodyPr>
          <a:lstStyle/>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sz="1800" dirty="0">
                <a:solidFill>
                  <a:schemeClr val="tx1">
                    <a:lumMod val="65000"/>
                    <a:lumOff val="35000"/>
                  </a:schemeClr>
                </a:solidFill>
                <a:latin typeface="Arial"/>
              </a:rPr>
              <a:t>Üretim ekiplerinden bağımsız olarak, sınama ekipleri tarafından yapılan sınamadır. </a:t>
            </a:r>
            <a:endParaRPr lang="tr-TR" sz="1800" dirty="0">
              <a:solidFill>
                <a:schemeClr val="tx1">
                  <a:lumMod val="65000"/>
                  <a:lumOff val="35000"/>
                </a:schemeClr>
              </a:solidFill>
              <a:latin typeface="Arial"/>
            </a:endParaRPr>
          </a:p>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sz="1800" dirty="0">
                <a:solidFill>
                  <a:schemeClr val="tx1">
                    <a:lumMod val="65000"/>
                    <a:lumOff val="35000"/>
                  </a:schemeClr>
                </a:solidFill>
                <a:latin typeface="Arial"/>
              </a:rPr>
              <a:t>Biçimsel </a:t>
            </a:r>
            <a:r>
              <a:rPr lang="tr-TR" sz="1800" dirty="0">
                <a:solidFill>
                  <a:schemeClr val="tx1">
                    <a:lumMod val="65000"/>
                    <a:lumOff val="35000"/>
                  </a:schemeClr>
                </a:solidFill>
                <a:latin typeface="Arial"/>
              </a:rPr>
              <a:t>sınama işlemi bittikten sonra yapılır. </a:t>
            </a:r>
            <a:endParaRPr lang="tr-TR" sz="1800" dirty="0">
              <a:solidFill>
                <a:schemeClr val="tx1">
                  <a:lumMod val="65000"/>
                  <a:lumOff val="35000"/>
                </a:schemeClr>
              </a:solidFill>
              <a:latin typeface="Arial"/>
            </a:endParaRPr>
          </a:p>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sz="1800" dirty="0">
                <a:solidFill>
                  <a:schemeClr val="tx1">
                    <a:lumMod val="65000"/>
                    <a:lumOff val="35000"/>
                  </a:schemeClr>
                </a:solidFill>
                <a:latin typeface="Arial"/>
              </a:rPr>
              <a:t>Bu </a:t>
            </a:r>
            <a:r>
              <a:rPr lang="tr-TR" sz="1800" dirty="0">
                <a:solidFill>
                  <a:schemeClr val="tx1">
                    <a:lumMod val="65000"/>
                    <a:lumOff val="35000"/>
                  </a:schemeClr>
                </a:solidFill>
                <a:latin typeface="Arial"/>
              </a:rPr>
              <a:t>sınamada her form ayrı ayrı çalıştırılarak işlem yapılır. </a:t>
            </a:r>
            <a:endParaRPr lang="tr-TR" sz="1800" dirty="0">
              <a:solidFill>
                <a:schemeClr val="tx1">
                  <a:lumMod val="65000"/>
                  <a:lumOff val="35000"/>
                </a:schemeClr>
              </a:solidFill>
              <a:latin typeface="Arial"/>
            </a:endParaRPr>
          </a:p>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sz="1800" dirty="0">
                <a:solidFill>
                  <a:schemeClr val="tx1">
                    <a:lumMod val="65000"/>
                    <a:lumOff val="35000"/>
                  </a:schemeClr>
                </a:solidFill>
                <a:latin typeface="Arial"/>
              </a:rPr>
              <a:t>Amaç</a:t>
            </a:r>
            <a:r>
              <a:rPr lang="tr-TR" sz="1800" dirty="0">
                <a:solidFill>
                  <a:schemeClr val="tx1">
                    <a:lumMod val="65000"/>
                    <a:lumOff val="35000"/>
                  </a:schemeClr>
                </a:solidFill>
                <a:latin typeface="Arial"/>
              </a:rPr>
              <a:t>, formun çalışıp çalışmadığının belirlenmesidir. </a:t>
            </a:r>
            <a:endParaRPr lang="tr-TR" sz="1800" dirty="0">
              <a:solidFill>
                <a:schemeClr val="tx1">
                  <a:lumMod val="65000"/>
                  <a:lumOff val="35000"/>
                </a:schemeClr>
              </a:solidFill>
              <a:latin typeface="Arial"/>
            </a:endParaRPr>
          </a:p>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sz="1800" dirty="0">
                <a:solidFill>
                  <a:schemeClr val="tx1">
                    <a:lumMod val="65000"/>
                    <a:lumOff val="35000"/>
                  </a:schemeClr>
                </a:solidFill>
                <a:latin typeface="Arial"/>
              </a:rPr>
              <a:t>Form </a:t>
            </a:r>
            <a:r>
              <a:rPr lang="tr-TR" sz="1800" dirty="0">
                <a:solidFill>
                  <a:schemeClr val="tx1">
                    <a:lumMod val="65000"/>
                    <a:lumOff val="35000"/>
                  </a:schemeClr>
                </a:solidFill>
                <a:latin typeface="Arial"/>
              </a:rPr>
              <a:t>alanlarının sınır değerlerle çalışıp çalışmadığı, aykırı değer verildiğinde uygun hata iletisi alınıp alınmadığı vb. belirlenmeye çalışılır.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59</a:t>
            </a:fld>
            <a:endParaRPr lang="tr-TR" dirty="0"/>
          </a:p>
        </p:txBody>
      </p:sp>
    </p:spTree>
    <p:extLst>
      <p:ext uri="{BB962C8B-B14F-4D97-AF65-F5344CB8AC3E}">
        <p14:creationId xmlns:p14="http://schemas.microsoft.com/office/powerpoint/2010/main" val="3767739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Bağımsız Doğrulama ve </a:t>
            </a:r>
            <a:r>
              <a:rPr lang="tr-TR" sz="4000" dirty="0" smtClean="0"/>
              <a:t>Geçerleme</a:t>
            </a:r>
            <a:endParaRPr lang="tr-TR" sz="4000" dirty="0"/>
          </a:p>
        </p:txBody>
      </p:sp>
      <p:sp>
        <p:nvSpPr>
          <p:cNvPr id="3" name="İçerik Yer Tutucusu 2"/>
          <p:cNvSpPr>
            <a:spLocks noGrp="1"/>
          </p:cNvSpPr>
          <p:nvPr>
            <p:ph idx="1"/>
          </p:nvPr>
        </p:nvSpPr>
        <p:spPr/>
        <p:txBody>
          <a:bodyPr/>
          <a:lstStyle/>
          <a:p>
            <a:r>
              <a:rPr lang="tr-TR" dirty="0"/>
              <a:t>Tüm D&amp;G işlemleri bir başka şirket </a:t>
            </a:r>
            <a:r>
              <a:rPr lang="tr-TR" dirty="0" smtClean="0"/>
              <a:t>tarafından yapılır</a:t>
            </a:r>
            <a:r>
              <a:rPr lang="tr-TR" dirty="0"/>
              <a:t>. Kurum içi başka bir bölüm/grup </a:t>
            </a:r>
            <a:r>
              <a:rPr lang="tr-TR" dirty="0" smtClean="0"/>
              <a:t>tarafından da </a:t>
            </a:r>
            <a:r>
              <a:rPr lang="tr-TR" dirty="0"/>
              <a:t>yapılabilir</a:t>
            </a:r>
            <a:r>
              <a:rPr lang="tr-TR" dirty="0" smtClean="0"/>
              <a:t>.</a:t>
            </a:r>
          </a:p>
          <a:p>
            <a:endParaRPr lang="tr-TR" dirty="0"/>
          </a:p>
          <a:p>
            <a:r>
              <a:rPr lang="tr-TR" b="1" dirty="0" smtClean="0"/>
              <a:t>Avantajları</a:t>
            </a:r>
            <a:endParaRPr lang="tr-TR" b="1" dirty="0"/>
          </a:p>
          <a:p>
            <a:pPr marL="342900" lvl="1" indent="0">
              <a:buNone/>
            </a:pPr>
            <a:r>
              <a:rPr lang="tr-TR" dirty="0" smtClean="0"/>
              <a:t>– Konusunun uzmanları tarafından yapılır</a:t>
            </a:r>
          </a:p>
          <a:p>
            <a:pPr marL="342900" lvl="1" indent="0">
              <a:buNone/>
            </a:pPr>
            <a:r>
              <a:rPr lang="tr-TR" dirty="0" smtClean="0"/>
              <a:t>– Kurum içi siyasetten etkilenmez</a:t>
            </a:r>
          </a:p>
          <a:p>
            <a:r>
              <a:rPr lang="tr-TR" b="1" dirty="0" smtClean="0"/>
              <a:t>Dezavantajları</a:t>
            </a:r>
          </a:p>
          <a:p>
            <a:pPr marL="342900" lvl="1" indent="0">
              <a:buNone/>
            </a:pPr>
            <a:r>
              <a:rPr lang="tr-TR" dirty="0" smtClean="0"/>
              <a:t>– </a:t>
            </a:r>
            <a:r>
              <a:rPr lang="tr-TR" dirty="0"/>
              <a:t>Daha pahalıdır</a:t>
            </a:r>
          </a:p>
          <a:p>
            <a:pPr marL="342900" lvl="1" indent="0">
              <a:buNone/>
            </a:pPr>
            <a:r>
              <a:rPr lang="tr-TR" dirty="0"/>
              <a:t>– Daha sıkı koordinasyon gerektirir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6</a:t>
            </a:fld>
            <a:endParaRPr lang="tr-TR" dirty="0"/>
          </a:p>
        </p:txBody>
      </p:sp>
    </p:spTree>
    <p:extLst>
      <p:ext uri="{BB962C8B-B14F-4D97-AF65-F5344CB8AC3E}">
        <p14:creationId xmlns:p14="http://schemas.microsoft.com/office/powerpoint/2010/main" val="15670600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Senaryo Sınama</a:t>
            </a:r>
            <a:endParaRPr lang="tr-TR" dirty="0"/>
          </a:p>
        </p:txBody>
      </p:sp>
      <p:sp>
        <p:nvSpPr>
          <p:cNvPr id="3" name="İçerik Yer Tutucusu 2"/>
          <p:cNvSpPr>
            <a:spLocks noGrp="1"/>
          </p:cNvSpPr>
          <p:nvPr>
            <p:ph idx="1"/>
          </p:nvPr>
        </p:nvSpPr>
        <p:spPr/>
        <p:txBody>
          <a:bodyPr>
            <a:noAutofit/>
          </a:bodyPr>
          <a:lstStyle/>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sz="1800" dirty="0">
                <a:solidFill>
                  <a:srgbClr val="000000"/>
                </a:solidFill>
                <a:latin typeface="Arial"/>
              </a:rPr>
              <a:t>Sınama ekipleri tarafından yapılan sınamadır. </a:t>
            </a:r>
            <a:endParaRPr lang="tr-TR" sz="1800" dirty="0">
              <a:solidFill>
                <a:srgbClr val="000000"/>
              </a:solidFill>
              <a:latin typeface="Arial"/>
            </a:endParaRPr>
          </a:p>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sz="1800" dirty="0">
                <a:solidFill>
                  <a:srgbClr val="000000"/>
                </a:solidFill>
                <a:latin typeface="Arial"/>
              </a:rPr>
              <a:t>Ancak</a:t>
            </a:r>
            <a:r>
              <a:rPr lang="tr-TR" sz="1800" dirty="0">
                <a:solidFill>
                  <a:srgbClr val="000000"/>
                </a:solidFill>
                <a:latin typeface="Arial"/>
              </a:rPr>
              <a:t>, senaryoların hazırlanması sırasında üretim ekipleri ile birlikte çalışılır</a:t>
            </a:r>
            <a:r>
              <a:rPr lang="tr-TR" sz="1800" dirty="0">
                <a:solidFill>
                  <a:srgbClr val="000000"/>
                </a:solidFill>
                <a:latin typeface="Arial"/>
              </a:rPr>
              <a:t>.</a:t>
            </a:r>
            <a:endParaRPr lang="tr-TR" sz="1800" dirty="0">
              <a:solidFill>
                <a:srgbClr val="000000"/>
              </a:solidFill>
              <a:latin typeface="Arial"/>
            </a:endParaRPr>
          </a:p>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sz="1800" dirty="0">
                <a:solidFill>
                  <a:srgbClr val="000000"/>
                </a:solidFill>
                <a:latin typeface="Arial"/>
              </a:rPr>
              <a:t>Amaç, birden fazla formun bir arada </a:t>
            </a:r>
            <a:r>
              <a:rPr lang="tr-TR" sz="1800" dirty="0">
                <a:solidFill>
                  <a:srgbClr val="000000"/>
                </a:solidFill>
                <a:latin typeface="Arial"/>
              </a:rPr>
              <a:t>sınanmasıdır. Bu </a:t>
            </a:r>
            <a:r>
              <a:rPr lang="tr-TR" sz="1800" dirty="0">
                <a:solidFill>
                  <a:srgbClr val="000000"/>
                </a:solidFill>
                <a:latin typeface="Arial"/>
              </a:rPr>
              <a:t>amaçla, ‘</a:t>
            </a:r>
            <a:r>
              <a:rPr lang="tr-TR" sz="1800" dirty="0" err="1">
                <a:solidFill>
                  <a:srgbClr val="000000"/>
                </a:solidFill>
                <a:latin typeface="Arial"/>
              </a:rPr>
              <a:t>senaryo’lar</a:t>
            </a:r>
            <a:r>
              <a:rPr lang="tr-TR" sz="1800" dirty="0">
                <a:solidFill>
                  <a:srgbClr val="000000"/>
                </a:solidFill>
                <a:latin typeface="Arial"/>
              </a:rPr>
              <a:t> </a:t>
            </a:r>
            <a:r>
              <a:rPr lang="tr-TR" sz="1800" dirty="0">
                <a:solidFill>
                  <a:srgbClr val="000000"/>
                </a:solidFill>
                <a:latin typeface="Arial"/>
              </a:rPr>
              <a:t>hazırlanır.</a:t>
            </a:r>
          </a:p>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sz="1800" dirty="0">
                <a:solidFill>
                  <a:srgbClr val="000000"/>
                </a:solidFill>
                <a:latin typeface="Arial"/>
              </a:rPr>
              <a:t>Her </a:t>
            </a:r>
            <a:r>
              <a:rPr lang="tr-TR" sz="1800" dirty="0">
                <a:solidFill>
                  <a:srgbClr val="000000"/>
                </a:solidFill>
                <a:latin typeface="Arial"/>
              </a:rPr>
              <a:t>senaryo, çözümleme aşamasında belirlenen bir iş fonksiyonuna karşılık gelecek biçimde hazırlanır.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60</a:t>
            </a:fld>
            <a:endParaRPr lang="tr-TR" dirty="0"/>
          </a:p>
        </p:txBody>
      </p:sp>
    </p:spTree>
    <p:extLst>
      <p:ext uri="{BB962C8B-B14F-4D97-AF65-F5344CB8AC3E}">
        <p14:creationId xmlns:p14="http://schemas.microsoft.com/office/powerpoint/2010/main" val="39666684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Kullanıcı Sınaması</a:t>
            </a:r>
            <a:endParaRPr lang="tr-TR" dirty="0"/>
          </a:p>
        </p:txBody>
      </p:sp>
      <p:sp>
        <p:nvSpPr>
          <p:cNvPr id="3" name="İçerik Yer Tutucusu 2"/>
          <p:cNvSpPr>
            <a:spLocks noGrp="1"/>
          </p:cNvSpPr>
          <p:nvPr>
            <p:ph idx="1"/>
          </p:nvPr>
        </p:nvSpPr>
        <p:spPr>
          <a:xfrm>
            <a:off x="822959" y="1845734"/>
            <a:ext cx="7543801" cy="1798987"/>
          </a:xfrm>
        </p:spPr>
        <p:txBody>
          <a:bodyPr>
            <a:normAutofit/>
          </a:bodyPr>
          <a:lstStyle/>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sz="1800" dirty="0">
                <a:solidFill>
                  <a:schemeClr val="tx1">
                    <a:lumMod val="65000"/>
                    <a:lumOff val="35000"/>
                  </a:schemeClr>
                </a:solidFill>
                <a:latin typeface="Arial"/>
              </a:rPr>
              <a:t>Kullanıcılar tarafından yapılması öngörülen </a:t>
            </a:r>
            <a:r>
              <a:rPr lang="tr-TR" sz="1800" dirty="0">
                <a:solidFill>
                  <a:schemeClr val="tx1">
                    <a:lumMod val="65000"/>
                    <a:lumOff val="35000"/>
                  </a:schemeClr>
                </a:solidFill>
                <a:latin typeface="Arial"/>
              </a:rPr>
              <a:t>sınamadır.</a:t>
            </a:r>
          </a:p>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endParaRPr lang="tr-TR" sz="1800" dirty="0">
              <a:solidFill>
                <a:schemeClr val="tx1">
                  <a:lumMod val="65000"/>
                  <a:lumOff val="35000"/>
                </a:schemeClr>
              </a:solidFill>
              <a:latin typeface="Arial"/>
            </a:endParaRPr>
          </a:p>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sz="1800" dirty="0">
                <a:solidFill>
                  <a:schemeClr val="tx1">
                    <a:lumMod val="65000"/>
                    <a:lumOff val="35000"/>
                  </a:schemeClr>
                </a:solidFill>
                <a:latin typeface="Arial"/>
              </a:rPr>
              <a:t>Senaryo </a:t>
            </a:r>
            <a:r>
              <a:rPr lang="tr-TR" sz="1800" dirty="0">
                <a:solidFill>
                  <a:schemeClr val="tx1">
                    <a:lumMod val="65000"/>
                    <a:lumOff val="35000"/>
                  </a:schemeClr>
                </a:solidFill>
                <a:latin typeface="Arial"/>
              </a:rPr>
              <a:t>sınamasının kullanıcı tarafından yapılan biçimi olarak düşünülebilir.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61</a:t>
            </a:fld>
            <a:endParaRPr lang="tr-TR" dirty="0"/>
          </a:p>
        </p:txBody>
      </p:sp>
    </p:spTree>
    <p:extLst>
      <p:ext uri="{BB962C8B-B14F-4D97-AF65-F5344CB8AC3E}">
        <p14:creationId xmlns:p14="http://schemas.microsoft.com/office/powerpoint/2010/main" val="202312328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Kullanıcı Sınama Eğitimi</a:t>
            </a:r>
          </a:p>
        </p:txBody>
      </p:sp>
      <p:sp>
        <p:nvSpPr>
          <p:cNvPr id="3" name="İçerik Yer Tutucusu 2"/>
          <p:cNvSpPr>
            <a:spLocks noGrp="1"/>
          </p:cNvSpPr>
          <p:nvPr>
            <p:ph idx="1"/>
          </p:nvPr>
        </p:nvSpPr>
        <p:spPr/>
        <p:txBody>
          <a:bodyPr>
            <a:normAutofit/>
          </a:bodyPr>
          <a:lstStyle/>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sz="1800" dirty="0">
                <a:solidFill>
                  <a:schemeClr val="tx1">
                    <a:lumMod val="65000"/>
                    <a:lumOff val="35000"/>
                  </a:schemeClr>
                </a:solidFill>
                <a:latin typeface="Arial"/>
              </a:rPr>
              <a:t>Sınama yapılacak kullanıcı sınayıcılarına, sınamaların nasıl yapılacağına ilişkin eğitim verilmesi </a:t>
            </a:r>
            <a:r>
              <a:rPr lang="tr-TR" sz="1800" dirty="0">
                <a:solidFill>
                  <a:schemeClr val="tx1">
                    <a:lumMod val="65000"/>
                    <a:lumOff val="35000"/>
                  </a:schemeClr>
                </a:solidFill>
                <a:latin typeface="Arial"/>
              </a:rPr>
              <a:t>gerekmektedir.</a:t>
            </a:r>
          </a:p>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endParaRPr lang="tr-TR" sz="1800" dirty="0">
              <a:solidFill>
                <a:schemeClr val="tx1">
                  <a:lumMod val="65000"/>
                  <a:lumOff val="35000"/>
                </a:schemeClr>
              </a:solidFill>
              <a:latin typeface="Arial"/>
            </a:endParaRPr>
          </a:p>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sz="1800" dirty="0">
                <a:solidFill>
                  <a:schemeClr val="tx1">
                    <a:lumMod val="65000"/>
                    <a:lumOff val="35000"/>
                  </a:schemeClr>
                </a:solidFill>
                <a:latin typeface="Arial"/>
              </a:rPr>
              <a:t>Eğitim </a:t>
            </a:r>
            <a:r>
              <a:rPr lang="tr-TR" sz="1800" dirty="0">
                <a:solidFill>
                  <a:schemeClr val="tx1">
                    <a:lumMod val="65000"/>
                    <a:lumOff val="35000"/>
                  </a:schemeClr>
                </a:solidFill>
                <a:latin typeface="Arial"/>
              </a:rPr>
              <a:t>kitapçıklarının hazırlanması amacıyla, senaryo sınamalarında kullanılan "</a:t>
            </a:r>
            <a:r>
              <a:rPr lang="tr-TR" sz="1800" dirty="0" err="1">
                <a:solidFill>
                  <a:schemeClr val="tx1">
                    <a:lumMod val="65000"/>
                    <a:lumOff val="35000"/>
                  </a:schemeClr>
                </a:solidFill>
                <a:latin typeface="Arial"/>
              </a:rPr>
              <a:t>senaryo"lar</a:t>
            </a:r>
            <a:r>
              <a:rPr lang="tr-TR" sz="1800" dirty="0">
                <a:solidFill>
                  <a:schemeClr val="tx1">
                    <a:lumMod val="65000"/>
                    <a:lumOff val="35000"/>
                  </a:schemeClr>
                </a:solidFill>
                <a:latin typeface="Arial"/>
              </a:rPr>
              <a:t> ve kullanıcı kitapçıkları kullanılır.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62</a:t>
            </a:fld>
            <a:endParaRPr lang="tr-TR" dirty="0"/>
          </a:p>
        </p:txBody>
      </p:sp>
    </p:spTree>
    <p:extLst>
      <p:ext uri="{BB962C8B-B14F-4D97-AF65-F5344CB8AC3E}">
        <p14:creationId xmlns:p14="http://schemas.microsoft.com/office/powerpoint/2010/main" val="30964515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Sınamaların Yapılması </a:t>
            </a:r>
          </a:p>
        </p:txBody>
      </p:sp>
      <p:sp>
        <p:nvSpPr>
          <p:cNvPr id="3" name="İçerik Yer Tutucusu 2"/>
          <p:cNvSpPr>
            <a:spLocks noGrp="1"/>
          </p:cNvSpPr>
          <p:nvPr>
            <p:ph idx="1"/>
          </p:nvPr>
        </p:nvSpPr>
        <p:spPr/>
        <p:txBody>
          <a:bodyPr>
            <a:normAutofit/>
          </a:bodyPr>
          <a:lstStyle/>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sz="1800" dirty="0">
                <a:solidFill>
                  <a:schemeClr val="tx1">
                    <a:lumMod val="65000"/>
                    <a:lumOff val="35000"/>
                  </a:schemeClr>
                </a:solidFill>
                <a:latin typeface="Arial"/>
              </a:rPr>
              <a:t>Sınamalar sırasında yapılan her işlem, </a:t>
            </a:r>
            <a:r>
              <a:rPr lang="tr-TR" sz="1800" dirty="0" err="1">
                <a:solidFill>
                  <a:schemeClr val="tx1">
                    <a:lumMod val="65000"/>
                    <a:lumOff val="35000"/>
                  </a:schemeClr>
                </a:solidFill>
                <a:latin typeface="Arial"/>
              </a:rPr>
              <a:t>DKS'de</a:t>
            </a:r>
            <a:r>
              <a:rPr lang="tr-TR" sz="1800" dirty="0">
                <a:solidFill>
                  <a:schemeClr val="tx1">
                    <a:lumMod val="65000"/>
                    <a:lumOff val="35000"/>
                  </a:schemeClr>
                </a:solidFill>
                <a:latin typeface="Arial"/>
              </a:rPr>
              <a:t> izlenir. Özellikle kullanıcı sınamalarının izlenmesi ve ortaya çıkabilecek tartışmaların önlenmesi bu yolla sağlandı.</a:t>
            </a:r>
          </a:p>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sz="1800" dirty="0">
                <a:solidFill>
                  <a:schemeClr val="tx1">
                    <a:lumMod val="65000"/>
                    <a:lumOff val="35000"/>
                  </a:schemeClr>
                </a:solidFill>
                <a:latin typeface="Arial"/>
              </a:rPr>
              <a:t>Yaklaşık 100 kullanıcı sınayıcısının, birbirinden farklı yerlerde yaptıkları sınamalar için "haftalık sınama sonuçları" formları </a:t>
            </a:r>
            <a:r>
              <a:rPr lang="tr-TR" sz="1800" dirty="0">
                <a:solidFill>
                  <a:schemeClr val="tx1">
                    <a:lumMod val="65000"/>
                    <a:lumOff val="35000"/>
                  </a:schemeClr>
                </a:solidFill>
                <a:latin typeface="Arial"/>
              </a:rPr>
              <a:t>toplandı.</a:t>
            </a:r>
          </a:p>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sz="1800" dirty="0">
                <a:solidFill>
                  <a:schemeClr val="tx1">
                    <a:lumMod val="65000"/>
                    <a:lumOff val="35000"/>
                  </a:schemeClr>
                </a:solidFill>
                <a:latin typeface="Arial"/>
              </a:rPr>
              <a:t>Yerinde </a:t>
            </a:r>
            <a:r>
              <a:rPr lang="tr-TR" sz="1800" dirty="0">
                <a:solidFill>
                  <a:schemeClr val="tx1">
                    <a:lumMod val="65000"/>
                    <a:lumOff val="35000"/>
                  </a:schemeClr>
                </a:solidFill>
                <a:latin typeface="Arial"/>
              </a:rPr>
              <a:t>destek elemanları, sürekli olarak kullanıcı sınayıcılarını ziyaret ederek sınama sonuçlarının düzenli olarak toplanmasını </a:t>
            </a:r>
            <a:r>
              <a:rPr lang="tr-TR" sz="1800" dirty="0">
                <a:solidFill>
                  <a:schemeClr val="tx1">
                    <a:lumMod val="65000"/>
                    <a:lumOff val="35000"/>
                  </a:schemeClr>
                </a:solidFill>
                <a:latin typeface="Arial"/>
              </a:rPr>
              <a:t>sağladı.</a:t>
            </a:r>
          </a:p>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sz="1800" dirty="0">
                <a:solidFill>
                  <a:schemeClr val="tx1">
                    <a:lumMod val="65000"/>
                    <a:lumOff val="35000"/>
                  </a:schemeClr>
                </a:solidFill>
                <a:latin typeface="Arial"/>
              </a:rPr>
              <a:t>Bu </a:t>
            </a:r>
            <a:r>
              <a:rPr lang="tr-TR" sz="1800" dirty="0">
                <a:solidFill>
                  <a:schemeClr val="tx1">
                    <a:lumMod val="65000"/>
                    <a:lumOff val="35000"/>
                  </a:schemeClr>
                </a:solidFill>
                <a:latin typeface="Arial"/>
              </a:rPr>
              <a:t>formlar </a:t>
            </a:r>
            <a:r>
              <a:rPr lang="tr-TR" sz="1800" dirty="0" err="1">
                <a:solidFill>
                  <a:schemeClr val="tx1">
                    <a:lumMod val="65000"/>
                    <a:lumOff val="35000"/>
                  </a:schemeClr>
                </a:solidFill>
                <a:latin typeface="Arial"/>
              </a:rPr>
              <a:t>DKS'ye</a:t>
            </a:r>
            <a:r>
              <a:rPr lang="tr-TR" sz="1800" dirty="0">
                <a:solidFill>
                  <a:schemeClr val="tx1">
                    <a:lumMod val="65000"/>
                    <a:lumOff val="35000"/>
                  </a:schemeClr>
                </a:solidFill>
                <a:latin typeface="Arial"/>
              </a:rPr>
              <a:t> aktarılarak, daha sonra Yazılım Doğrulama ve Geçerleme Raporları için önemli girdiler oluşturdu</a:t>
            </a:r>
            <a:r>
              <a:rPr lang="tr-TR" sz="1800" dirty="0">
                <a:solidFill>
                  <a:schemeClr val="tx1">
                    <a:lumMod val="65000"/>
                    <a:lumOff val="35000"/>
                  </a:schemeClr>
                </a:solidFill>
                <a:latin typeface="Arial"/>
              </a:rPr>
              <a:t>.</a:t>
            </a:r>
            <a:endParaRPr lang="tr-TR" sz="1800" dirty="0">
              <a:solidFill>
                <a:schemeClr val="tx1">
                  <a:lumMod val="65000"/>
                  <a:lumOff val="35000"/>
                </a:schemeClr>
              </a:solidFill>
              <a:latin typeface="Arial"/>
            </a:endParaRP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63</a:t>
            </a:fld>
            <a:endParaRPr lang="tr-TR" dirty="0"/>
          </a:p>
        </p:txBody>
      </p:sp>
    </p:spTree>
    <p:extLst>
      <p:ext uri="{BB962C8B-B14F-4D97-AF65-F5344CB8AC3E}">
        <p14:creationId xmlns:p14="http://schemas.microsoft.com/office/powerpoint/2010/main" val="42797837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Özet</a:t>
            </a:r>
          </a:p>
        </p:txBody>
      </p:sp>
      <p:sp>
        <p:nvSpPr>
          <p:cNvPr id="3" name="İçerik Yer Tutucusu 2"/>
          <p:cNvSpPr>
            <a:spLocks noGrp="1"/>
          </p:cNvSpPr>
          <p:nvPr>
            <p:ph idx="1"/>
          </p:nvPr>
        </p:nvSpPr>
        <p:spPr>
          <a:xfrm>
            <a:off x="651510" y="1835304"/>
            <a:ext cx="7886700" cy="4526539"/>
          </a:xfrm>
        </p:spPr>
        <p:txBody>
          <a:bodyPr>
            <a:normAutofit fontScale="62500" lnSpcReduction="20000"/>
          </a:bodyPr>
          <a:lstStyle/>
          <a:p>
            <a:pPr>
              <a:lnSpc>
                <a:spcPct val="120000"/>
              </a:lnSpc>
              <a:spcBef>
                <a:spcPts val="225"/>
              </a:spcBef>
            </a:pPr>
            <a:r>
              <a:rPr lang="tr-TR" sz="2900" dirty="0" smtClean="0"/>
              <a:t>Doğrulama: </a:t>
            </a:r>
            <a:r>
              <a:rPr lang="tr-TR" sz="2900" dirty="0"/>
              <a:t>Doğru ürünü mü üretiyoruz </a:t>
            </a:r>
            <a:r>
              <a:rPr lang="tr-TR" sz="2900" dirty="0" smtClean="0"/>
              <a:t>?</a:t>
            </a:r>
          </a:p>
          <a:p>
            <a:pPr lvl="1">
              <a:lnSpc>
                <a:spcPct val="120000"/>
              </a:lnSpc>
              <a:spcBef>
                <a:spcPts val="225"/>
              </a:spcBef>
            </a:pPr>
            <a:r>
              <a:rPr lang="tr-TR" sz="2500" dirty="0"/>
              <a:t>Ürünü kullanacak kişilerin isteklerinin karşılanıp karşılanmadığına dair etkinliklerden oluşur</a:t>
            </a:r>
            <a:r>
              <a:rPr lang="tr-TR" sz="2500" dirty="0" smtClean="0"/>
              <a:t>.</a:t>
            </a:r>
          </a:p>
          <a:p>
            <a:pPr>
              <a:lnSpc>
                <a:spcPct val="120000"/>
              </a:lnSpc>
              <a:spcBef>
                <a:spcPts val="225"/>
              </a:spcBef>
            </a:pPr>
            <a:r>
              <a:rPr lang="tr-TR" sz="2900" dirty="0" smtClean="0"/>
              <a:t>Geçerleme: </a:t>
            </a:r>
            <a:r>
              <a:rPr lang="tr-TR" sz="2900" dirty="0"/>
              <a:t>Ürünü doğru olarak mı üretiyoruz</a:t>
            </a:r>
            <a:r>
              <a:rPr lang="tr-TR" sz="2900" dirty="0" smtClean="0"/>
              <a:t>?</a:t>
            </a:r>
          </a:p>
          <a:p>
            <a:pPr lvl="1">
              <a:lnSpc>
                <a:spcPct val="120000"/>
              </a:lnSpc>
              <a:spcBef>
                <a:spcPts val="225"/>
              </a:spcBef>
            </a:pPr>
            <a:r>
              <a:rPr lang="tr-TR" sz="2500" dirty="0"/>
              <a:t>Ürünün içsel niteliğine ilişkin izleme ve denetim etkinliklerinden oluşur</a:t>
            </a:r>
            <a:r>
              <a:rPr lang="tr-TR" sz="2500" dirty="0" smtClean="0"/>
              <a:t>.</a:t>
            </a:r>
          </a:p>
          <a:p>
            <a:pPr>
              <a:lnSpc>
                <a:spcPct val="120000"/>
              </a:lnSpc>
              <a:spcBef>
                <a:spcPts val="225"/>
              </a:spcBef>
            </a:pPr>
            <a:r>
              <a:rPr lang="tr-TR" sz="2900" dirty="0"/>
              <a:t>Doğrulama ve geçerleme işlemleri temel olarak çeşitli düzeylerde sınama, gözden geçirme, denetim ve hata giderme süreçlerinden oluşur. </a:t>
            </a:r>
            <a:endParaRPr lang="tr-TR" sz="2900" dirty="0" smtClean="0"/>
          </a:p>
          <a:p>
            <a:r>
              <a:rPr lang="tr-TR" sz="2900" dirty="0" smtClean="0"/>
              <a:t>Doğrulama Teknikleri: Gözden Geçirme, Üstünden Geçme, Denetleme ve İncelemedir.</a:t>
            </a:r>
          </a:p>
          <a:p>
            <a:pPr>
              <a:lnSpc>
                <a:spcPct val="120000"/>
              </a:lnSpc>
              <a:spcBef>
                <a:spcPts val="225"/>
              </a:spcBef>
            </a:pPr>
            <a:r>
              <a:rPr lang="tr-TR" sz="2900" dirty="0" smtClean="0"/>
              <a:t>Sınama </a:t>
            </a:r>
            <a:r>
              <a:rPr lang="tr-TR" sz="2900" dirty="0"/>
              <a:t>planları; </a:t>
            </a:r>
          </a:p>
          <a:p>
            <a:pPr lvl="1">
              <a:lnSpc>
                <a:spcPct val="120000"/>
              </a:lnSpc>
              <a:spcBef>
                <a:spcPts val="225"/>
              </a:spcBef>
            </a:pPr>
            <a:r>
              <a:rPr lang="tr-TR" sz="2500" dirty="0"/>
              <a:t>Birim (Modül) Sınama Planı,</a:t>
            </a:r>
          </a:p>
          <a:p>
            <a:pPr lvl="1">
              <a:lnSpc>
                <a:spcPct val="120000"/>
              </a:lnSpc>
              <a:spcBef>
                <a:spcPts val="225"/>
              </a:spcBef>
            </a:pPr>
            <a:r>
              <a:rPr lang="tr-TR" sz="2500" dirty="0"/>
              <a:t>Alt Sistem Sınama Planları,</a:t>
            </a:r>
          </a:p>
          <a:p>
            <a:pPr lvl="1">
              <a:lnSpc>
                <a:spcPct val="120000"/>
              </a:lnSpc>
              <a:spcBef>
                <a:spcPts val="225"/>
              </a:spcBef>
            </a:pPr>
            <a:r>
              <a:rPr lang="tr-TR" sz="2500" dirty="0"/>
              <a:t>Bütünleştirme Sınama Planları,</a:t>
            </a:r>
          </a:p>
          <a:p>
            <a:pPr lvl="1">
              <a:lnSpc>
                <a:spcPct val="120000"/>
              </a:lnSpc>
              <a:spcBef>
                <a:spcPts val="225"/>
              </a:spcBef>
            </a:pPr>
            <a:r>
              <a:rPr lang="tr-TR" sz="2500" dirty="0"/>
              <a:t>Kabul Sınama Planları,</a:t>
            </a:r>
          </a:p>
          <a:p>
            <a:pPr lvl="1">
              <a:lnSpc>
                <a:spcPct val="120000"/>
              </a:lnSpc>
              <a:spcBef>
                <a:spcPts val="225"/>
              </a:spcBef>
            </a:pPr>
            <a:r>
              <a:rPr lang="tr-TR" sz="2500" dirty="0"/>
              <a:t>Sistem Sınama Planları biçimindedir</a:t>
            </a:r>
            <a:r>
              <a:rPr lang="tr-TR" sz="2500" dirty="0" smtClean="0"/>
              <a:t>.</a:t>
            </a:r>
          </a:p>
          <a:p>
            <a:pPr marL="0" indent="0">
              <a:lnSpc>
                <a:spcPct val="120000"/>
              </a:lnSpc>
              <a:spcBef>
                <a:spcPts val="225"/>
              </a:spcBef>
              <a:buNone/>
            </a:pPr>
            <a:endParaRPr lang="tr-TR"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64</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11267843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Özet</a:t>
            </a:r>
            <a:endParaRPr lang="tr-TR" dirty="0"/>
          </a:p>
        </p:txBody>
      </p:sp>
      <p:sp>
        <p:nvSpPr>
          <p:cNvPr id="3" name="İçerik Yer Tutucusu 2"/>
          <p:cNvSpPr>
            <a:spLocks noGrp="1"/>
          </p:cNvSpPr>
          <p:nvPr>
            <p:ph idx="1"/>
          </p:nvPr>
        </p:nvSpPr>
        <p:spPr>
          <a:xfrm>
            <a:off x="865562" y="1737361"/>
            <a:ext cx="7543801" cy="4023360"/>
          </a:xfrm>
        </p:spPr>
        <p:txBody>
          <a:bodyPr>
            <a:noAutofit/>
          </a:bodyPr>
          <a:lstStyle/>
          <a:p>
            <a:pPr>
              <a:lnSpc>
                <a:spcPct val="120000"/>
              </a:lnSpc>
              <a:spcBef>
                <a:spcPts val="150"/>
              </a:spcBef>
            </a:pPr>
            <a:r>
              <a:rPr lang="tr-TR" sz="1800" dirty="0"/>
              <a:t>Hatalar, DKS kayıtlarında aşağıdaki gibi gruplara ayrılabilir:</a:t>
            </a:r>
          </a:p>
          <a:p>
            <a:pPr lvl="1">
              <a:lnSpc>
                <a:spcPct val="120000"/>
              </a:lnSpc>
              <a:spcBef>
                <a:spcPts val="150"/>
              </a:spcBef>
            </a:pPr>
            <a:r>
              <a:rPr lang="tr-TR" sz="1600" b="1" dirty="0"/>
              <a:t>Onulmaz Hatalar: </a:t>
            </a:r>
            <a:r>
              <a:rPr lang="tr-TR" sz="1600" dirty="0"/>
              <a:t>BT projesinin gidişini bir ya da birden fazla aşama gerileten ya da düzeltilmesi mümkün olmayan hatalardır.</a:t>
            </a:r>
          </a:p>
          <a:p>
            <a:pPr lvl="1">
              <a:lnSpc>
                <a:spcPct val="120000"/>
              </a:lnSpc>
              <a:spcBef>
                <a:spcPts val="150"/>
              </a:spcBef>
            </a:pPr>
            <a:r>
              <a:rPr lang="tr-TR" sz="1600" b="1" dirty="0"/>
              <a:t>Büyük Hatalar: </a:t>
            </a:r>
            <a:r>
              <a:rPr lang="tr-TR" sz="1600" dirty="0"/>
              <a:t>Projenin kritik yolunu etkileyen ve önemli düzeltme gerektiren hatalardır.</a:t>
            </a:r>
          </a:p>
          <a:p>
            <a:pPr lvl="1">
              <a:lnSpc>
                <a:spcPct val="120000"/>
              </a:lnSpc>
              <a:spcBef>
                <a:spcPts val="150"/>
              </a:spcBef>
            </a:pPr>
            <a:r>
              <a:rPr lang="tr-TR" sz="1600" b="1" dirty="0"/>
              <a:t>Küçük Hatalar: </a:t>
            </a:r>
            <a:r>
              <a:rPr lang="tr-TR" sz="1600" dirty="0"/>
              <a:t>Projeyi engellemeyen, ve giderilmesi az çaba gerektiren hatalardır.</a:t>
            </a:r>
          </a:p>
          <a:p>
            <a:pPr lvl="1">
              <a:lnSpc>
                <a:spcPct val="120000"/>
              </a:lnSpc>
              <a:spcBef>
                <a:spcPts val="150"/>
              </a:spcBef>
            </a:pPr>
            <a:r>
              <a:rPr lang="tr-TR" sz="1600" b="1" dirty="0"/>
              <a:t>Şekilsel Hatalar: </a:t>
            </a:r>
            <a:r>
              <a:rPr lang="tr-TR" sz="1600" dirty="0"/>
              <a:t>Heceleme hatası gibi önemsiz hatalardır</a:t>
            </a:r>
            <a:r>
              <a:rPr lang="tr-TR" sz="1600" dirty="0" smtClean="0"/>
              <a:t>.</a:t>
            </a:r>
            <a:endParaRPr lang="tr-TR" sz="1800" dirty="0" smtClean="0"/>
          </a:p>
          <a:p>
            <a:pPr>
              <a:lnSpc>
                <a:spcPct val="120000"/>
              </a:lnSpc>
              <a:spcBef>
                <a:spcPts val="150"/>
              </a:spcBef>
            </a:pPr>
            <a:r>
              <a:rPr lang="tr-TR" sz="1800" dirty="0" smtClean="0"/>
              <a:t>Uygulamada </a:t>
            </a:r>
            <a:r>
              <a:rPr lang="tr-TR" sz="1800" dirty="0"/>
              <a:t>kullanılacak sınama yöntemleri aşağıdaki gibidir:</a:t>
            </a:r>
          </a:p>
          <a:p>
            <a:pPr lvl="1">
              <a:lnSpc>
                <a:spcPct val="120000"/>
              </a:lnSpc>
              <a:spcBef>
                <a:spcPts val="150"/>
              </a:spcBef>
            </a:pPr>
            <a:r>
              <a:rPr lang="tr-TR" sz="1600" dirty="0"/>
              <a:t>Teknik Sınama</a:t>
            </a:r>
          </a:p>
          <a:p>
            <a:pPr lvl="1">
              <a:lnSpc>
                <a:spcPct val="120000"/>
              </a:lnSpc>
              <a:spcBef>
                <a:spcPts val="150"/>
              </a:spcBef>
            </a:pPr>
            <a:r>
              <a:rPr lang="tr-TR" sz="1600" dirty="0"/>
              <a:t>Biçimsel Sınama</a:t>
            </a:r>
          </a:p>
          <a:p>
            <a:pPr lvl="1">
              <a:lnSpc>
                <a:spcPct val="120000"/>
              </a:lnSpc>
              <a:spcBef>
                <a:spcPts val="150"/>
              </a:spcBef>
            </a:pPr>
            <a:r>
              <a:rPr lang="tr-TR" sz="1600" dirty="0" err="1"/>
              <a:t>İşletimsel</a:t>
            </a:r>
            <a:r>
              <a:rPr lang="tr-TR" sz="1600" dirty="0"/>
              <a:t> Sınama</a:t>
            </a:r>
          </a:p>
          <a:p>
            <a:pPr lvl="1">
              <a:lnSpc>
                <a:spcPct val="120000"/>
              </a:lnSpc>
              <a:spcBef>
                <a:spcPts val="150"/>
              </a:spcBef>
            </a:pPr>
            <a:r>
              <a:rPr lang="tr-TR" sz="1600" dirty="0"/>
              <a:t>Senaryo Sınama</a:t>
            </a:r>
          </a:p>
          <a:p>
            <a:pPr lvl="1">
              <a:lnSpc>
                <a:spcPct val="120000"/>
              </a:lnSpc>
              <a:spcBef>
                <a:spcPts val="150"/>
              </a:spcBef>
            </a:pPr>
            <a:r>
              <a:rPr lang="tr-TR" sz="1600" dirty="0"/>
              <a:t>Kullanıcı Sınama</a:t>
            </a:r>
          </a:p>
          <a:p>
            <a:pPr>
              <a:lnSpc>
                <a:spcPct val="120000"/>
              </a:lnSpc>
              <a:spcBef>
                <a:spcPts val="150"/>
              </a:spcBef>
            </a:pPr>
            <a:endParaRPr lang="tr-TR" sz="1800"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65</a:t>
            </a:fld>
            <a:endParaRPr lang="tr-TR" dirty="0"/>
          </a:p>
        </p:txBody>
      </p:sp>
    </p:spTree>
    <p:extLst>
      <p:ext uri="{BB962C8B-B14F-4D97-AF65-F5344CB8AC3E}">
        <p14:creationId xmlns:p14="http://schemas.microsoft.com/office/powerpoint/2010/main" val="17144165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Sorular</a:t>
            </a:r>
            <a:endParaRPr lang="tr-TR" dirty="0"/>
          </a:p>
        </p:txBody>
      </p:sp>
      <p:sp>
        <p:nvSpPr>
          <p:cNvPr id="3" name="İçerik Yer Tutucusu 2"/>
          <p:cNvSpPr>
            <a:spLocks noGrp="1"/>
          </p:cNvSpPr>
          <p:nvPr>
            <p:ph idx="1"/>
          </p:nvPr>
        </p:nvSpPr>
        <p:spPr>
          <a:xfrm>
            <a:off x="628650" y="2004192"/>
            <a:ext cx="7886700" cy="3485781"/>
          </a:xfrm>
        </p:spPr>
        <p:txBody>
          <a:bodyPr>
            <a:noAutofit/>
          </a:bodyPr>
          <a:lstStyle/>
          <a:p>
            <a:pPr marL="257175" indent="-257175">
              <a:buFont typeface="+mj-lt"/>
              <a:buAutoNum type="arabicPeriod"/>
            </a:pPr>
            <a:r>
              <a:rPr lang="tr-TR" sz="1800" dirty="0"/>
              <a:t>Doğrulama </a:t>
            </a:r>
            <a:r>
              <a:rPr lang="tr-TR" sz="1800" dirty="0"/>
              <a:t>ile Geçerleme arasındaki farklılıkları belirtiniz. Birer örnekle açıklayınız. </a:t>
            </a:r>
          </a:p>
          <a:p>
            <a:pPr marL="257175" indent="-257175">
              <a:buFont typeface="+mj-lt"/>
              <a:buAutoNum type="arabicPeriod"/>
            </a:pPr>
            <a:r>
              <a:rPr lang="tr-TR" sz="1800" dirty="0"/>
              <a:t>Sınama </a:t>
            </a:r>
            <a:r>
              <a:rPr lang="tr-TR" sz="1800" dirty="0"/>
              <a:t>Yöntemlerini açıklayınız</a:t>
            </a:r>
            <a:r>
              <a:rPr lang="tr-TR" sz="1800" dirty="0"/>
              <a:t>.</a:t>
            </a:r>
            <a:endParaRPr lang="tr-TR" sz="1800" dirty="0"/>
          </a:p>
          <a:p>
            <a:pPr marL="257175" indent="-257175">
              <a:buFont typeface="+mj-lt"/>
              <a:buAutoNum type="arabicPeriod"/>
            </a:pPr>
            <a:r>
              <a:rPr lang="tr-TR" sz="1800" dirty="0"/>
              <a:t>"Beyaz </a:t>
            </a:r>
            <a:r>
              <a:rPr lang="tr-TR" sz="1800" dirty="0"/>
              <a:t>Kutu" sınama ile "Temel Yollar Sınama" yöntemleri arasındaki farlılıkları belirtiniz</a:t>
            </a:r>
            <a:r>
              <a:rPr lang="tr-TR" sz="1800" dirty="0"/>
              <a:t>.</a:t>
            </a:r>
            <a:endParaRPr lang="tr-TR" sz="1800" dirty="0"/>
          </a:p>
          <a:p>
            <a:pPr marL="257175" indent="-257175">
              <a:buFont typeface="+mj-lt"/>
              <a:buAutoNum type="arabicPeriod"/>
            </a:pPr>
            <a:r>
              <a:rPr lang="tr-TR" sz="1800" dirty="0"/>
              <a:t>Sınama </a:t>
            </a:r>
            <a:r>
              <a:rPr lang="tr-TR" sz="1800" dirty="0"/>
              <a:t>Yöntemleri ile sınama belirtimleri arasındaki farkı belirtiniz</a:t>
            </a:r>
            <a:r>
              <a:rPr lang="tr-TR" sz="1800" dirty="0"/>
              <a:t>.</a:t>
            </a:r>
            <a:endParaRPr lang="tr-TR" sz="1800" dirty="0"/>
          </a:p>
          <a:p>
            <a:pPr marL="257175" indent="-257175">
              <a:buFont typeface="+mj-lt"/>
              <a:buAutoNum type="arabicPeriod"/>
            </a:pPr>
            <a:r>
              <a:rPr lang="tr-TR" sz="1800" dirty="0"/>
              <a:t>Yukarıdan </a:t>
            </a:r>
            <a:r>
              <a:rPr lang="tr-TR" sz="1800" dirty="0"/>
              <a:t>aşağıya doğru bütünleştirme ve aşağıdan yukarıya bütünleştirme yöntemlerinin zorluklarını ve kolaylıklarını belirtiniz. </a:t>
            </a:r>
          </a:p>
          <a:p>
            <a:pPr marL="257175" indent="-257175">
              <a:buFont typeface="+mj-lt"/>
              <a:buAutoNum type="arabicPeriod"/>
            </a:pPr>
            <a:r>
              <a:rPr lang="tr-TR" sz="1800" dirty="0"/>
              <a:t>Sınama </a:t>
            </a:r>
            <a:r>
              <a:rPr lang="tr-TR" sz="1800" dirty="0"/>
              <a:t>belirtimlerinin önemi nedir</a:t>
            </a:r>
            <a:r>
              <a:rPr lang="tr-TR" sz="1800" dirty="0"/>
              <a:t>.</a:t>
            </a:r>
            <a:endParaRPr lang="tr-TR" sz="1800" dirty="0"/>
          </a:p>
          <a:p>
            <a:pPr marL="257175" indent="-257175">
              <a:buFont typeface="+mj-lt"/>
              <a:buAutoNum type="arabicPeriod"/>
            </a:pPr>
            <a:r>
              <a:rPr lang="tr-TR" sz="1800" dirty="0"/>
              <a:t>Kullanıcı </a:t>
            </a:r>
            <a:r>
              <a:rPr lang="tr-TR" sz="1800" dirty="0"/>
              <a:t>sınaması sırasında yaşanabilecek sorunları belirtiniz.</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66</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26072957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Kaynaklar</a:t>
            </a:r>
            <a:endParaRPr lang="tr-TR" dirty="0"/>
          </a:p>
        </p:txBody>
      </p:sp>
      <p:sp>
        <p:nvSpPr>
          <p:cNvPr id="3" name="İçerik Yer Tutucusu 2"/>
          <p:cNvSpPr>
            <a:spLocks noGrp="1"/>
          </p:cNvSpPr>
          <p:nvPr>
            <p:ph idx="1"/>
          </p:nvPr>
        </p:nvSpPr>
        <p:spPr>
          <a:xfrm>
            <a:off x="801289" y="1737361"/>
            <a:ext cx="7543801" cy="4023360"/>
          </a:xfrm>
        </p:spPr>
        <p:txBody>
          <a:bodyPr>
            <a:noAutofit/>
          </a:bodyPr>
          <a:lstStyle/>
          <a:p>
            <a:pPr>
              <a:lnSpc>
                <a:spcPct val="120000"/>
              </a:lnSpc>
              <a:buFont typeface="Wingdings" panose="05000000000000000000" pitchFamily="2" charset="2"/>
              <a:buChar char="Ø"/>
            </a:pPr>
            <a:r>
              <a:rPr lang="tr-TR" sz="1500" dirty="0" smtClean="0"/>
              <a:t>“</a:t>
            </a:r>
            <a:r>
              <a:rPr lang="tr-TR" sz="1500" dirty="0"/>
              <a:t>Software </a:t>
            </a:r>
            <a:r>
              <a:rPr lang="tr-TR" sz="1500" dirty="0" err="1"/>
              <a:t>Engineering</a:t>
            </a:r>
            <a:r>
              <a:rPr lang="tr-TR" sz="1500" dirty="0"/>
              <a:t> A </a:t>
            </a:r>
            <a:r>
              <a:rPr lang="tr-TR" sz="1500" dirty="0" err="1"/>
              <a:t>Practitioner’s</a:t>
            </a:r>
            <a:r>
              <a:rPr lang="tr-TR" sz="1500" dirty="0"/>
              <a:t> </a:t>
            </a:r>
            <a:r>
              <a:rPr lang="tr-TR" sz="1500" dirty="0" err="1"/>
              <a:t>Approach</a:t>
            </a:r>
            <a:r>
              <a:rPr lang="tr-TR" sz="1500" dirty="0"/>
              <a:t>” (7th. Ed.), </a:t>
            </a:r>
            <a:r>
              <a:rPr lang="tr-TR" sz="1500" dirty="0" err="1"/>
              <a:t>Roger</a:t>
            </a:r>
            <a:r>
              <a:rPr lang="tr-TR" sz="1500" dirty="0"/>
              <a:t> S. </a:t>
            </a:r>
            <a:r>
              <a:rPr lang="tr-TR" sz="1500" dirty="0" err="1"/>
              <a:t>Pressman</a:t>
            </a:r>
            <a:r>
              <a:rPr lang="tr-TR" sz="1500" dirty="0"/>
              <a:t>, 2013.</a:t>
            </a:r>
          </a:p>
          <a:p>
            <a:pPr>
              <a:lnSpc>
                <a:spcPct val="120000"/>
              </a:lnSpc>
              <a:buFont typeface="Wingdings" panose="05000000000000000000" pitchFamily="2" charset="2"/>
              <a:buChar char="Ø"/>
            </a:pPr>
            <a:r>
              <a:rPr lang="tr-TR" sz="1500" dirty="0"/>
              <a:t>“Software </a:t>
            </a:r>
            <a:r>
              <a:rPr lang="tr-TR" sz="1500" dirty="0" err="1"/>
              <a:t>Engineering</a:t>
            </a:r>
            <a:r>
              <a:rPr lang="tr-TR" sz="1500" dirty="0"/>
              <a:t>” (8th. Ed.), </a:t>
            </a:r>
            <a:r>
              <a:rPr lang="tr-TR" sz="1500" dirty="0" err="1"/>
              <a:t>Ian</a:t>
            </a:r>
            <a:r>
              <a:rPr lang="tr-TR" sz="1500" dirty="0"/>
              <a:t> </a:t>
            </a:r>
            <a:r>
              <a:rPr lang="tr-TR" sz="1500" dirty="0" err="1"/>
              <a:t>Sommerville</a:t>
            </a:r>
            <a:r>
              <a:rPr lang="tr-TR" sz="1500" dirty="0"/>
              <a:t>, 2007.</a:t>
            </a:r>
          </a:p>
          <a:p>
            <a:pPr>
              <a:lnSpc>
                <a:spcPct val="120000"/>
              </a:lnSpc>
              <a:buFont typeface="Wingdings" panose="05000000000000000000" pitchFamily="2" charset="2"/>
              <a:buChar char="Ø"/>
            </a:pPr>
            <a:r>
              <a:rPr lang="tr-TR" sz="1500" dirty="0"/>
              <a:t>“Guide </a:t>
            </a:r>
            <a:r>
              <a:rPr lang="tr-TR" sz="1500" dirty="0" err="1"/>
              <a:t>to</a:t>
            </a:r>
            <a:r>
              <a:rPr lang="tr-TR" sz="1500" dirty="0"/>
              <a:t> </a:t>
            </a:r>
            <a:r>
              <a:rPr lang="tr-TR" sz="1500" dirty="0" err="1"/>
              <a:t>the</a:t>
            </a:r>
            <a:r>
              <a:rPr lang="tr-TR" sz="1500" dirty="0"/>
              <a:t> Software </a:t>
            </a:r>
            <a:r>
              <a:rPr lang="tr-TR" sz="1500" dirty="0" err="1"/>
              <a:t>Engineering</a:t>
            </a:r>
            <a:r>
              <a:rPr lang="tr-TR" sz="1500" dirty="0"/>
              <a:t> Body of Knowledge”, 2004.</a:t>
            </a:r>
          </a:p>
          <a:p>
            <a:pPr>
              <a:lnSpc>
                <a:spcPct val="120000"/>
              </a:lnSpc>
              <a:buFont typeface="Wingdings" panose="05000000000000000000" pitchFamily="2" charset="2"/>
              <a:buChar char="Ø"/>
            </a:pPr>
            <a:r>
              <a:rPr lang="tr-TR" sz="1500" dirty="0"/>
              <a:t>” Yazılım Mühendisliğine Giriş”, TBİL-211, Dr. Ali Arifoğlu.</a:t>
            </a:r>
          </a:p>
          <a:p>
            <a:pPr>
              <a:lnSpc>
                <a:spcPct val="120000"/>
              </a:lnSpc>
              <a:buFont typeface="Wingdings" panose="05000000000000000000" pitchFamily="2" charset="2"/>
              <a:buChar char="Ø"/>
            </a:pPr>
            <a:r>
              <a:rPr lang="tr-TR" sz="1500" dirty="0"/>
              <a:t>”Yazılım Mühendisliği” (2. Basım), Dr. M. Erhan </a:t>
            </a:r>
            <a:r>
              <a:rPr lang="tr-TR" sz="1500" dirty="0" err="1"/>
              <a:t>Sarıdoğan</a:t>
            </a:r>
            <a:r>
              <a:rPr lang="tr-TR" sz="1500" dirty="0"/>
              <a:t>, 2008, İstanbul: Papatya Yayıncılık.</a:t>
            </a:r>
          </a:p>
          <a:p>
            <a:pPr>
              <a:lnSpc>
                <a:spcPct val="120000"/>
              </a:lnSpc>
              <a:buFont typeface="Wingdings" panose="05000000000000000000" pitchFamily="2" charset="2"/>
              <a:buChar char="Ø"/>
            </a:pPr>
            <a:r>
              <a:rPr lang="tr-TR" sz="1500" dirty="0" err="1"/>
              <a:t>Kalıpsiz</a:t>
            </a:r>
            <a:r>
              <a:rPr lang="tr-TR" sz="1500" dirty="0"/>
              <a:t>, O., Buharalı, A., Biricik, G. (2005). Bilgisayar Bilimlerinde Sistem Analizi ve Tasarımı Nesneye Yönelik Modelleme. İstanbul: Papatya Yayıncılık.</a:t>
            </a:r>
          </a:p>
          <a:p>
            <a:pPr>
              <a:lnSpc>
                <a:spcPct val="120000"/>
              </a:lnSpc>
              <a:buFont typeface="Wingdings" panose="05000000000000000000" pitchFamily="2" charset="2"/>
              <a:buChar char="Ø"/>
            </a:pPr>
            <a:r>
              <a:rPr lang="tr-TR" sz="1500" dirty="0" err="1"/>
              <a:t>Buzluca</a:t>
            </a:r>
            <a:r>
              <a:rPr lang="tr-TR" sz="1500" dirty="0"/>
              <a:t>, F. (2010) Yazılım Modelleme ve Tasarımı ders notları (http://www.buzluca.info/dersler.html)</a:t>
            </a:r>
          </a:p>
          <a:p>
            <a:pPr>
              <a:lnSpc>
                <a:spcPct val="120000"/>
              </a:lnSpc>
              <a:buFont typeface="Wingdings" panose="05000000000000000000" pitchFamily="2" charset="2"/>
              <a:buChar char="Ø"/>
            </a:pPr>
            <a:r>
              <a:rPr lang="tr-TR" sz="1500" dirty="0"/>
              <a:t>Hacettepe Üniversitesi BBS-651, A. Tarhan, 2010.</a:t>
            </a:r>
          </a:p>
          <a:p>
            <a:pPr algn="l">
              <a:lnSpc>
                <a:spcPct val="120000"/>
              </a:lnSpc>
              <a:buFont typeface="Wingdings" panose="05000000000000000000" pitchFamily="2" charset="2"/>
              <a:buChar char="Ø"/>
            </a:pPr>
            <a:r>
              <a:rPr lang="tr-TR" sz="1500" dirty="0"/>
              <a:t>Yazılım Proje Yönetimi, Yrd. Doç. Dr. Hacer </a:t>
            </a:r>
            <a:r>
              <a:rPr lang="tr-TR" sz="1500" dirty="0" smtClean="0"/>
              <a:t>KARACAN</a:t>
            </a:r>
            <a:endParaRPr lang="tr-TR" sz="1500"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67</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42651790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ayt Numarası Yer Tutucusu 4"/>
          <p:cNvSpPr>
            <a:spLocks noGrp="1"/>
          </p:cNvSpPr>
          <p:nvPr>
            <p:ph type="sldNum" sz="quarter" idx="12"/>
          </p:nvPr>
        </p:nvSpPr>
        <p:spPr>
          <a:xfrm>
            <a:off x="7529780" y="6492875"/>
            <a:ext cx="984019" cy="365125"/>
          </a:xfrm>
        </p:spPr>
        <p:txBody>
          <a:bodyPr/>
          <a:lstStyle/>
          <a:p>
            <a:r>
              <a:rPr lang="tr-TR" sz="1200" dirty="0" smtClean="0"/>
              <a:t>47</a:t>
            </a:r>
            <a:endParaRPr lang="tr-TR" dirty="0"/>
          </a:p>
        </p:txBody>
      </p:sp>
      <p:sp>
        <p:nvSpPr>
          <p:cNvPr id="6" name="Unvan 1"/>
          <p:cNvSpPr>
            <a:spLocks noGrp="1"/>
          </p:cNvSpPr>
          <p:nvPr/>
        </p:nvSpPr>
        <p:spPr>
          <a:xfrm>
            <a:off x="800100" y="257662"/>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tr-TR" dirty="0" smtClean="0"/>
              <a:t>Ödev</a:t>
            </a:r>
            <a:endParaRPr lang="tr-TR" dirty="0"/>
          </a:p>
        </p:txBody>
      </p:sp>
      <p:sp>
        <p:nvSpPr>
          <p:cNvPr id="7" name="İçerik Yer Tutucusu 2"/>
          <p:cNvSpPr>
            <a:spLocks noGrp="1"/>
          </p:cNvSpPr>
          <p:nvPr/>
        </p:nvSpPr>
        <p:spPr>
          <a:xfrm>
            <a:off x="1083435" y="2072990"/>
            <a:ext cx="7543801" cy="106489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42900" indent="-342900">
              <a:buFont typeface="+mj-lt"/>
              <a:buAutoNum type="arabicPeriod"/>
            </a:pPr>
            <a:endParaRPr lang="tr-TR" dirty="0"/>
          </a:p>
        </p:txBody>
      </p:sp>
      <p:pic>
        <p:nvPicPr>
          <p:cNvPr id="8" name="Resi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29473" y="431076"/>
            <a:ext cx="1908770" cy="1849683"/>
          </a:xfrm>
          <a:prstGeom prst="rect">
            <a:avLst/>
          </a:prstGeom>
        </p:spPr>
      </p:pic>
      <p:sp>
        <p:nvSpPr>
          <p:cNvPr id="2" name="Dikdörtgen 1"/>
          <p:cNvSpPr/>
          <p:nvPr/>
        </p:nvSpPr>
        <p:spPr>
          <a:xfrm>
            <a:off x="800100" y="2072990"/>
            <a:ext cx="6729680" cy="1292662"/>
          </a:xfrm>
          <a:prstGeom prst="rect">
            <a:avLst/>
          </a:prstGeom>
        </p:spPr>
        <p:txBody>
          <a:bodyPr wrap="square">
            <a:spAutoFit/>
          </a:bodyPr>
          <a:lstStyle/>
          <a:p>
            <a:pPr marL="285750" indent="-285750">
              <a:buClr>
                <a:srgbClr val="00B0F0"/>
              </a:buClr>
              <a:buFont typeface="Wingdings" panose="05000000000000000000" pitchFamily="2" charset="2"/>
              <a:buChar char="Ø"/>
            </a:pPr>
            <a:r>
              <a:rPr lang="tr-TR" sz="2000" dirty="0"/>
              <a:t>Yazılım Mimarileri Hakkında Araştırma Yapınız.</a:t>
            </a:r>
          </a:p>
          <a:p>
            <a:pPr marL="285750" indent="-285750">
              <a:buClr>
                <a:srgbClr val="00B0F0"/>
              </a:buClr>
              <a:buFont typeface="Wingdings" panose="05000000000000000000" pitchFamily="2" charset="2"/>
              <a:buChar char="Ø"/>
            </a:pPr>
            <a:r>
              <a:rPr lang="tr-TR" sz="2000" dirty="0"/>
              <a:t>İki Katmanlı ve Üç Katmanlı Mimarilerle yapılmış örnek sistemleri araştırınız.</a:t>
            </a:r>
          </a:p>
          <a:p>
            <a:pPr>
              <a:buClr>
                <a:srgbClr val="00B0F0"/>
              </a:buClr>
            </a:pPr>
            <a:endParaRPr lang="tr-TR" dirty="0"/>
          </a:p>
        </p:txBody>
      </p:sp>
      <p:sp>
        <p:nvSpPr>
          <p:cNvPr id="11" name="Altbilgi Yer Tutucusu 3"/>
          <p:cNvSpPr>
            <a:spLocks noGrp="1"/>
          </p:cNvSpPr>
          <p:nvPr>
            <p:ph type="ftr" sz="quarter" idx="11"/>
          </p:nvPr>
        </p:nvSpPr>
        <p:spPr>
          <a:xfrm>
            <a:off x="2764639" y="6459786"/>
            <a:ext cx="3617103" cy="365125"/>
          </a:xfrm>
        </p:spPr>
        <p:txBody>
          <a:bodyPr/>
          <a:lstStyle/>
          <a:p>
            <a:r>
              <a:rPr lang="tr-TR" dirty="0" smtClean="0"/>
              <a:t>YMT312 Yazılım Tasarım ve Mimarisi</a:t>
            </a:r>
            <a:endParaRPr lang="tr-TR" dirty="0"/>
          </a:p>
        </p:txBody>
      </p:sp>
      <p:sp>
        <p:nvSpPr>
          <p:cNvPr id="12" name="Veri Yer Tutucusu 5"/>
          <p:cNvSpPr>
            <a:spLocks noGrp="1"/>
          </p:cNvSpPr>
          <p:nvPr>
            <p:ph type="dt" sz="half" idx="10"/>
          </p:nvPr>
        </p:nvSpPr>
        <p:spPr>
          <a:xfrm>
            <a:off x="822961" y="6459786"/>
            <a:ext cx="1854203" cy="365125"/>
          </a:xfrm>
        </p:spPr>
        <p:txBody>
          <a:bodyPr/>
          <a:lstStyle/>
          <a:p>
            <a:r>
              <a:rPr lang="tr-TR" smtClean="0"/>
              <a:t>Doç. Dr. Resul DAŞ</a:t>
            </a:r>
            <a:endParaRPr lang="tr-TR"/>
          </a:p>
        </p:txBody>
      </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0255" y="3061206"/>
            <a:ext cx="3530159" cy="3200000"/>
          </a:xfrm>
          <a:prstGeom prst="rect">
            <a:avLst/>
          </a:prstGeom>
        </p:spPr>
      </p:pic>
    </p:spTree>
    <p:extLst>
      <p:ext uri="{BB962C8B-B14F-4D97-AF65-F5344CB8AC3E}">
        <p14:creationId xmlns:p14="http://schemas.microsoft.com/office/powerpoint/2010/main" val="387657649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Sorularınız</a:t>
            </a:r>
            <a:endParaRPr lang="tr-TR" dirty="0"/>
          </a:p>
        </p:txBody>
      </p:sp>
      <p:sp>
        <p:nvSpPr>
          <p:cNvPr id="5" name="Footer Placeholder 4"/>
          <p:cNvSpPr>
            <a:spLocks noGrp="1"/>
          </p:cNvSpPr>
          <p:nvPr>
            <p:ph type="ftr" sz="quarter" idx="11"/>
          </p:nvPr>
        </p:nvSpPr>
        <p:spPr/>
        <p:txBody>
          <a:bodyPr/>
          <a:lstStyle/>
          <a:p>
            <a:r>
              <a:rPr lang="tr-TR" sz="1200" cap="none" dirty="0">
                <a:solidFill>
                  <a:schemeClr val="bg1"/>
                </a:solidFill>
              </a:rPr>
              <a:t>Doç. Dr. Resul DAŞ</a:t>
            </a:r>
            <a:endParaRPr lang="en-US" sz="1200" dirty="0">
              <a:solidFill>
                <a:schemeClr val="bg1"/>
              </a:solidFill>
            </a:endParaRPr>
          </a:p>
        </p:txBody>
      </p:sp>
      <p:sp>
        <p:nvSpPr>
          <p:cNvPr id="6" name="Slide Number Placeholder 5"/>
          <p:cNvSpPr>
            <a:spLocks noGrp="1"/>
          </p:cNvSpPr>
          <p:nvPr>
            <p:ph type="sldNum" sz="quarter" idx="12"/>
          </p:nvPr>
        </p:nvSpPr>
        <p:spPr/>
        <p:txBody>
          <a:bodyPr/>
          <a:lstStyle/>
          <a:p>
            <a:fld id="{4CE482DC-2269-4F26-9D2A-7E44B1A4CD85}" type="slidenum">
              <a:rPr lang="en-US" sz="1200" smtClean="0"/>
              <a:t>69</a:t>
            </a:fld>
            <a:endParaRPr lang="en-US" sz="1200" dirty="0"/>
          </a:p>
        </p:txBody>
      </p:sp>
      <p:pic>
        <p:nvPicPr>
          <p:cNvPr id="4"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2322" y="2425104"/>
            <a:ext cx="2965076" cy="2833967"/>
          </a:xfrm>
          <a:prstGeom prst="rect">
            <a:avLst/>
          </a:prstGeom>
        </p:spPr>
      </p:pic>
    </p:spTree>
    <p:extLst>
      <p:ext uri="{BB962C8B-B14F-4D97-AF65-F5344CB8AC3E}">
        <p14:creationId xmlns:p14="http://schemas.microsoft.com/office/powerpoint/2010/main" val="1665233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Doğrulama Teknikleri</a:t>
            </a:r>
          </a:p>
        </p:txBody>
      </p:sp>
      <p:sp>
        <p:nvSpPr>
          <p:cNvPr id="3" name="İçerik Yer Tutucusu 2"/>
          <p:cNvSpPr>
            <a:spLocks noGrp="1"/>
          </p:cNvSpPr>
          <p:nvPr>
            <p:ph idx="1"/>
          </p:nvPr>
        </p:nvSpPr>
        <p:spPr/>
        <p:txBody>
          <a:bodyPr/>
          <a:lstStyle/>
          <a:p>
            <a:pPr>
              <a:buFont typeface="Wingdings" panose="05000000000000000000" pitchFamily="2" charset="2"/>
              <a:buChar char="Ø"/>
            </a:pPr>
            <a:r>
              <a:rPr lang="tr-TR" dirty="0" smtClean="0"/>
              <a:t>Gözden </a:t>
            </a:r>
            <a:r>
              <a:rPr lang="tr-TR" dirty="0"/>
              <a:t>Geçirme</a:t>
            </a:r>
          </a:p>
          <a:p>
            <a:pPr lvl="1"/>
            <a:r>
              <a:rPr lang="tr-TR" dirty="0" smtClean="0"/>
              <a:t>Yönetim</a:t>
            </a:r>
            <a:endParaRPr lang="tr-TR" dirty="0"/>
          </a:p>
          <a:p>
            <a:pPr lvl="1"/>
            <a:r>
              <a:rPr lang="tr-TR" dirty="0" smtClean="0"/>
              <a:t>Teknik</a:t>
            </a:r>
            <a:endParaRPr lang="tr-TR" dirty="0"/>
          </a:p>
          <a:p>
            <a:pPr lvl="1"/>
            <a:r>
              <a:rPr lang="tr-TR" dirty="0" smtClean="0"/>
              <a:t>Arkadaş</a:t>
            </a:r>
            <a:endParaRPr lang="tr-TR" dirty="0"/>
          </a:p>
          <a:p>
            <a:pPr lvl="1"/>
            <a:r>
              <a:rPr lang="tr-TR" dirty="0" smtClean="0"/>
              <a:t>Masaüstü</a:t>
            </a:r>
            <a:endParaRPr lang="tr-TR" dirty="0"/>
          </a:p>
          <a:p>
            <a:pPr>
              <a:buFont typeface="Wingdings" panose="05000000000000000000" pitchFamily="2" charset="2"/>
              <a:buChar char="Ø"/>
            </a:pPr>
            <a:r>
              <a:rPr lang="tr-TR" dirty="0" smtClean="0"/>
              <a:t>Üstünden </a:t>
            </a:r>
            <a:r>
              <a:rPr lang="tr-TR" dirty="0"/>
              <a:t>Geçme</a:t>
            </a:r>
          </a:p>
          <a:p>
            <a:pPr>
              <a:buFont typeface="Wingdings" panose="05000000000000000000" pitchFamily="2" charset="2"/>
              <a:buChar char="Ø"/>
            </a:pPr>
            <a:r>
              <a:rPr lang="tr-TR" dirty="0" smtClean="0"/>
              <a:t>Denetleme</a:t>
            </a:r>
            <a:endParaRPr lang="tr-TR" dirty="0"/>
          </a:p>
          <a:p>
            <a:pPr>
              <a:buFont typeface="Wingdings" panose="05000000000000000000" pitchFamily="2" charset="2"/>
              <a:buChar char="Ø"/>
            </a:pPr>
            <a:r>
              <a:rPr lang="tr-TR" dirty="0" smtClean="0"/>
              <a:t>İnceleme</a:t>
            </a: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7</a:t>
            </a:fld>
            <a:endParaRPr lang="tr-TR" dirty="0"/>
          </a:p>
        </p:txBody>
      </p:sp>
    </p:spTree>
    <p:extLst>
      <p:ext uri="{BB962C8B-B14F-4D97-AF65-F5344CB8AC3E}">
        <p14:creationId xmlns:p14="http://schemas.microsoft.com/office/powerpoint/2010/main" val="758423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Gözden Geçirme - Yönetim</a:t>
            </a:r>
          </a:p>
        </p:txBody>
      </p:sp>
      <p:sp>
        <p:nvSpPr>
          <p:cNvPr id="3" name="İçerik Yer Tutucusu 2"/>
          <p:cNvSpPr>
            <a:spLocks noGrp="1"/>
          </p:cNvSpPr>
          <p:nvPr>
            <p:ph idx="1"/>
          </p:nvPr>
        </p:nvSpPr>
        <p:spPr>
          <a:xfrm>
            <a:off x="801289" y="1711603"/>
            <a:ext cx="7543801" cy="2525546"/>
          </a:xfrm>
        </p:spPr>
        <p:txBody>
          <a:bodyPr>
            <a:noAutofit/>
          </a:bodyPr>
          <a:lstStyle/>
          <a:p>
            <a:r>
              <a:rPr lang="tr-TR" sz="1800" b="1" u="sng" dirty="0">
                <a:solidFill>
                  <a:srgbClr val="0070C0"/>
                </a:solidFill>
              </a:rPr>
              <a:t>Amaç: </a:t>
            </a:r>
            <a:r>
              <a:rPr lang="tr-TR" sz="1800" dirty="0">
                <a:solidFill>
                  <a:srgbClr val="0070C0"/>
                </a:solidFill>
              </a:rPr>
              <a:t>[IEEE1028-97]</a:t>
            </a:r>
          </a:p>
          <a:p>
            <a:pPr lvl="1"/>
            <a:r>
              <a:rPr lang="tr-TR" sz="1600" dirty="0" smtClean="0"/>
              <a:t>Durum </a:t>
            </a:r>
            <a:r>
              <a:rPr lang="tr-TR" sz="1600" dirty="0"/>
              <a:t>izlemek</a:t>
            </a:r>
          </a:p>
          <a:p>
            <a:pPr lvl="1"/>
            <a:r>
              <a:rPr lang="tr-TR" sz="1600" dirty="0" smtClean="0"/>
              <a:t>Planların </a:t>
            </a:r>
            <a:r>
              <a:rPr lang="tr-TR" sz="1600" dirty="0"/>
              <a:t>ve takvimin durumlarını belirlemek</a:t>
            </a:r>
          </a:p>
          <a:p>
            <a:pPr lvl="1"/>
            <a:r>
              <a:rPr lang="tr-TR" sz="1600" dirty="0" smtClean="0"/>
              <a:t>Gereksinimleri </a:t>
            </a:r>
            <a:r>
              <a:rPr lang="tr-TR" sz="1600" dirty="0"/>
              <a:t>ve sistem kaynaklarını onaylamak</a:t>
            </a:r>
          </a:p>
          <a:p>
            <a:pPr lvl="1"/>
            <a:r>
              <a:rPr lang="tr-TR" sz="1600" dirty="0" smtClean="0"/>
              <a:t>Yönetim </a:t>
            </a:r>
            <a:r>
              <a:rPr lang="tr-TR" sz="1600" dirty="0"/>
              <a:t>şeklinin hedefe uygunluğunu değerlendirmek</a:t>
            </a:r>
          </a:p>
          <a:p>
            <a:r>
              <a:rPr lang="tr-TR" sz="1800" b="1" u="sng" dirty="0" smtClean="0">
                <a:solidFill>
                  <a:srgbClr val="0070C0"/>
                </a:solidFill>
              </a:rPr>
              <a:t>Yöntem</a:t>
            </a:r>
            <a:r>
              <a:rPr lang="tr-TR" sz="1800" b="1" u="sng" dirty="0">
                <a:solidFill>
                  <a:srgbClr val="0070C0"/>
                </a:solidFill>
              </a:rPr>
              <a:t>:</a:t>
            </a:r>
          </a:p>
          <a:p>
            <a:pPr lvl="1"/>
            <a:r>
              <a:rPr lang="tr-TR" sz="1600" dirty="0" smtClean="0"/>
              <a:t>Proje </a:t>
            </a:r>
            <a:r>
              <a:rPr lang="tr-TR" sz="1600" dirty="0"/>
              <a:t>Yöneticisi veya Lideri tarafından yöneticilere sunum</a:t>
            </a:r>
          </a:p>
          <a:p>
            <a:r>
              <a:rPr lang="tr-TR" sz="1800" b="1" dirty="0" smtClean="0">
                <a:solidFill>
                  <a:srgbClr val="0070C0"/>
                </a:solidFill>
              </a:rPr>
              <a:t>Katılımcılar</a:t>
            </a:r>
            <a:r>
              <a:rPr lang="tr-TR" sz="1800" b="1" dirty="0"/>
              <a:t>:</a:t>
            </a:r>
          </a:p>
          <a:p>
            <a:pPr lvl="1"/>
            <a:r>
              <a:rPr lang="tr-TR" sz="1600" dirty="0" smtClean="0"/>
              <a:t>Karar </a:t>
            </a:r>
            <a:r>
              <a:rPr lang="tr-TR" sz="1600" dirty="0"/>
              <a:t>verme yetkisi olan </a:t>
            </a:r>
            <a:r>
              <a:rPr lang="tr-TR" sz="1600" dirty="0" smtClean="0"/>
              <a:t>yöneticiler</a:t>
            </a:r>
            <a:endParaRPr lang="tr-TR" sz="1600"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8</a:t>
            </a:fld>
            <a:endParaRPr lang="tr-TR" dirty="0"/>
          </a:p>
        </p:txBody>
      </p:sp>
      <p:sp>
        <p:nvSpPr>
          <p:cNvPr id="7" name="Metin kutusu 6"/>
          <p:cNvSpPr txBox="1"/>
          <p:nvPr/>
        </p:nvSpPr>
        <p:spPr>
          <a:xfrm>
            <a:off x="822960" y="4543712"/>
            <a:ext cx="7750283" cy="1877437"/>
          </a:xfrm>
          <a:prstGeom prst="rect">
            <a:avLst/>
          </a:prstGeom>
          <a:noFill/>
        </p:spPr>
        <p:txBody>
          <a:bodyPr wrap="square" rtlCol="0">
            <a:spAutoFit/>
          </a:bodyPr>
          <a:lstStyle/>
          <a:p>
            <a:r>
              <a:rPr lang="tr-TR" b="1" u="sng" dirty="0">
                <a:solidFill>
                  <a:srgbClr val="0070C0"/>
                </a:solidFill>
              </a:rPr>
              <a:t>Neler:</a:t>
            </a:r>
          </a:p>
          <a:p>
            <a:pPr lvl="1"/>
            <a:r>
              <a:rPr lang="tr-TR" sz="1600" dirty="0"/>
              <a:t>Raporlar (Denetleme, Durum, Sonuçlar, ...)</a:t>
            </a:r>
          </a:p>
          <a:p>
            <a:pPr lvl="1"/>
            <a:r>
              <a:rPr lang="tr-TR" sz="1600" dirty="0"/>
              <a:t>Planlar (Risk, Proje, Konfigürasyon, …)</a:t>
            </a:r>
          </a:p>
          <a:p>
            <a:r>
              <a:rPr lang="tr-TR" b="1" u="sng" dirty="0">
                <a:solidFill>
                  <a:srgbClr val="0070C0"/>
                </a:solidFill>
              </a:rPr>
              <a:t>Beklenen Sonuçlar:</a:t>
            </a:r>
          </a:p>
          <a:p>
            <a:pPr lvl="1"/>
            <a:r>
              <a:rPr lang="tr-TR" sz="1600" dirty="0"/>
              <a:t>Yapılması planlanan değişikliklere ve iyileştirme kararlarına destek ve onay almak</a:t>
            </a:r>
          </a:p>
          <a:p>
            <a:pPr lvl="1"/>
            <a:r>
              <a:rPr lang="tr-TR" sz="1600" dirty="0"/>
              <a:t>Plan, takvim, ve gereksinimlerin yeterliliğini belirlemek</a:t>
            </a:r>
          </a:p>
          <a:p>
            <a:pPr lvl="1"/>
            <a:r>
              <a:rPr lang="tr-TR" sz="1600" dirty="0"/>
              <a:t>Projenin yolunda gidip gitmediğini belirlemek</a:t>
            </a:r>
            <a:endParaRPr lang="tr-TR" sz="1600" dirty="0"/>
          </a:p>
        </p:txBody>
      </p:sp>
    </p:spTree>
    <p:extLst>
      <p:ext uri="{BB962C8B-B14F-4D97-AF65-F5344CB8AC3E}">
        <p14:creationId xmlns:p14="http://schemas.microsoft.com/office/powerpoint/2010/main" val="2233938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smtClean="0"/>
              <a:t>Gözden </a:t>
            </a:r>
            <a:r>
              <a:rPr lang="tr-TR" dirty="0"/>
              <a:t>Geçirme - Teknik</a:t>
            </a:r>
          </a:p>
        </p:txBody>
      </p:sp>
      <p:sp>
        <p:nvSpPr>
          <p:cNvPr id="3" name="İçerik Yer Tutucusu 2"/>
          <p:cNvSpPr>
            <a:spLocks noGrp="1"/>
          </p:cNvSpPr>
          <p:nvPr>
            <p:ph idx="1"/>
          </p:nvPr>
        </p:nvSpPr>
        <p:spPr>
          <a:xfrm>
            <a:off x="780243" y="1763119"/>
            <a:ext cx="7886700" cy="2599118"/>
          </a:xfrm>
        </p:spPr>
        <p:txBody>
          <a:bodyPr>
            <a:noAutofit/>
          </a:bodyPr>
          <a:lstStyle/>
          <a:p>
            <a:r>
              <a:rPr lang="tr-TR" sz="1800" b="1" u="sng" dirty="0" smtClean="0">
                <a:solidFill>
                  <a:srgbClr val="0070C0"/>
                </a:solidFill>
              </a:rPr>
              <a:t>Amaç: </a:t>
            </a:r>
            <a:r>
              <a:rPr lang="tr-TR" sz="1800" dirty="0" smtClean="0">
                <a:solidFill>
                  <a:srgbClr val="0070C0"/>
                </a:solidFill>
              </a:rPr>
              <a:t>[IEEE1028-97]</a:t>
            </a:r>
          </a:p>
          <a:p>
            <a:pPr lvl="1"/>
            <a:r>
              <a:rPr lang="tr-TR" sz="1600" dirty="0" smtClean="0"/>
              <a:t>Ürünün kullanıma uygunluğunu değerlendirmek</a:t>
            </a:r>
          </a:p>
          <a:p>
            <a:pPr lvl="1"/>
            <a:r>
              <a:rPr lang="tr-TR" sz="1600" dirty="0" smtClean="0"/>
              <a:t>Ürünün onaylanmış gereksinimlere uymayan yanlarını belirlemek</a:t>
            </a:r>
          </a:p>
          <a:p>
            <a:r>
              <a:rPr lang="tr-TR" sz="1800" b="1" u="sng" dirty="0" smtClean="0">
                <a:solidFill>
                  <a:srgbClr val="0070C0"/>
                </a:solidFill>
              </a:rPr>
              <a:t>Yöntem:</a:t>
            </a:r>
          </a:p>
          <a:p>
            <a:pPr lvl="1"/>
            <a:r>
              <a:rPr lang="tr-TR" sz="1600" dirty="0" smtClean="0"/>
              <a:t>Teknik Lider tarafından sunum</a:t>
            </a:r>
          </a:p>
          <a:p>
            <a:r>
              <a:rPr lang="tr-TR" sz="1800" b="1" u="sng" dirty="0" smtClean="0">
                <a:solidFill>
                  <a:srgbClr val="0070C0"/>
                </a:solidFill>
              </a:rPr>
              <a:t>Katılımcılar:</a:t>
            </a:r>
          </a:p>
          <a:p>
            <a:pPr lvl="1"/>
            <a:r>
              <a:rPr lang="tr-TR" sz="1600" dirty="0" smtClean="0"/>
              <a:t>Karar verme yetkisi olan yöneticiler,</a:t>
            </a:r>
          </a:p>
          <a:p>
            <a:pPr lvl="1"/>
            <a:r>
              <a:rPr lang="tr-TR" sz="1600" dirty="0" smtClean="0"/>
              <a:t>Gözden geçirme sorumlusu,</a:t>
            </a:r>
          </a:p>
          <a:p>
            <a:pPr lvl="1"/>
            <a:r>
              <a:rPr lang="tr-TR" sz="1600" dirty="0" smtClean="0"/>
              <a:t>Kaydedici,</a:t>
            </a:r>
          </a:p>
          <a:p>
            <a:pPr lvl="1"/>
            <a:r>
              <a:rPr lang="tr-TR" sz="1600" dirty="0" smtClean="0"/>
              <a:t>Teknik Uzmanlar</a:t>
            </a:r>
            <a:endParaRPr lang="tr-TR" sz="1600"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dirty="0" smtClean="0"/>
              <a:t>YMT312 Yazılım Tasarım ve Mimarisi</a:t>
            </a:r>
            <a:endParaRPr lang="tr-TR" dirty="0"/>
          </a:p>
        </p:txBody>
      </p:sp>
      <p:sp>
        <p:nvSpPr>
          <p:cNvPr id="6" name="Slayt Numarası Yer Tutucusu 5"/>
          <p:cNvSpPr>
            <a:spLocks noGrp="1"/>
          </p:cNvSpPr>
          <p:nvPr>
            <p:ph type="sldNum" sz="quarter" idx="12"/>
          </p:nvPr>
        </p:nvSpPr>
        <p:spPr/>
        <p:txBody>
          <a:bodyPr/>
          <a:lstStyle/>
          <a:p>
            <a:fld id="{1449AE56-6C5E-4AE6-BD47-1CFD8EFBDD83}" type="slidenum">
              <a:rPr lang="tr-TR" smtClean="0"/>
              <a:t>9</a:t>
            </a:fld>
            <a:endParaRPr lang="tr-TR" dirty="0"/>
          </a:p>
        </p:txBody>
      </p:sp>
      <p:sp>
        <p:nvSpPr>
          <p:cNvPr id="7" name="Dikdörtgen 6"/>
          <p:cNvSpPr/>
          <p:nvPr/>
        </p:nvSpPr>
        <p:spPr>
          <a:xfrm>
            <a:off x="822960" y="5037756"/>
            <a:ext cx="7543800" cy="1107996"/>
          </a:xfrm>
          <a:prstGeom prst="rect">
            <a:avLst/>
          </a:prstGeom>
        </p:spPr>
        <p:txBody>
          <a:bodyPr wrap="square">
            <a:spAutoFit/>
          </a:bodyPr>
          <a:lstStyle/>
          <a:p>
            <a:r>
              <a:rPr lang="tr-TR" sz="1600" b="1" u="sng" dirty="0">
                <a:solidFill>
                  <a:srgbClr val="0070C0"/>
                </a:solidFill>
              </a:rPr>
              <a:t>Neler:</a:t>
            </a:r>
          </a:p>
          <a:p>
            <a:pPr lvl="1"/>
            <a:r>
              <a:rPr lang="tr-TR" sz="1400" dirty="0"/>
              <a:t>Ürüne ait:</a:t>
            </a:r>
          </a:p>
          <a:p>
            <a:pPr marL="1085850" lvl="2" indent="-171450">
              <a:buFont typeface="Wingdings" panose="05000000000000000000" pitchFamily="2" charset="2"/>
              <a:buChar char="§"/>
            </a:pPr>
            <a:r>
              <a:rPr lang="tr-TR" sz="1200" dirty="0"/>
              <a:t>Amaç ve hedefler</a:t>
            </a:r>
          </a:p>
          <a:p>
            <a:pPr marL="1085850" lvl="2" indent="-171450">
              <a:buFont typeface="Wingdings" panose="05000000000000000000" pitchFamily="2" charset="2"/>
              <a:buChar char="§"/>
            </a:pPr>
            <a:r>
              <a:rPr lang="tr-TR" sz="1200" dirty="0"/>
              <a:t>Proje yönetim planı</a:t>
            </a:r>
          </a:p>
          <a:p>
            <a:pPr marL="1085850" lvl="2" indent="-171450">
              <a:buFont typeface="Wingdings" panose="05000000000000000000" pitchFamily="2" charset="2"/>
              <a:buChar char="§"/>
            </a:pPr>
            <a:r>
              <a:rPr lang="tr-TR" sz="1200" dirty="0"/>
              <a:t>Problem </a:t>
            </a:r>
            <a:r>
              <a:rPr lang="tr-TR" sz="1200" dirty="0" smtClean="0"/>
              <a:t>listesi</a:t>
            </a:r>
            <a:endParaRPr lang="tr-TR" sz="1200" dirty="0"/>
          </a:p>
        </p:txBody>
      </p:sp>
      <p:sp>
        <p:nvSpPr>
          <p:cNvPr id="8" name="Dikdörtgen 7"/>
          <p:cNvSpPr/>
          <p:nvPr/>
        </p:nvSpPr>
        <p:spPr>
          <a:xfrm>
            <a:off x="3586766" y="4945423"/>
            <a:ext cx="4572000" cy="1200329"/>
          </a:xfrm>
          <a:prstGeom prst="rect">
            <a:avLst/>
          </a:prstGeom>
        </p:spPr>
        <p:txBody>
          <a:bodyPr>
            <a:spAutoFit/>
          </a:bodyPr>
          <a:lstStyle/>
          <a:p>
            <a:r>
              <a:rPr lang="tr-TR" sz="1600" b="1" u="sng" dirty="0">
                <a:solidFill>
                  <a:srgbClr val="0070C0"/>
                </a:solidFill>
              </a:rPr>
              <a:t>Beklenen Sonuçlar:</a:t>
            </a:r>
          </a:p>
          <a:p>
            <a:pPr marL="742950" lvl="1" indent="-285750">
              <a:buFont typeface="Wingdings" panose="05000000000000000000" pitchFamily="2" charset="2"/>
              <a:buChar char="§"/>
            </a:pPr>
            <a:r>
              <a:rPr lang="tr-TR" sz="1400" dirty="0"/>
              <a:t>Ürünün beklentilere ve standartlara uygun olup olmadığını yöneticilere göstermek</a:t>
            </a:r>
          </a:p>
          <a:p>
            <a:pPr marL="742950" lvl="1" indent="-285750">
              <a:buFont typeface="Wingdings" panose="05000000000000000000" pitchFamily="2" charset="2"/>
              <a:buChar char="§"/>
            </a:pPr>
            <a:r>
              <a:rPr lang="tr-TR" sz="1400" dirty="0"/>
              <a:t>Değişiklikleri kontrol etmek,</a:t>
            </a:r>
          </a:p>
          <a:p>
            <a:pPr marL="742950" lvl="1" indent="-285750">
              <a:buFont typeface="Wingdings" panose="05000000000000000000" pitchFamily="2" charset="2"/>
              <a:buChar char="§"/>
            </a:pPr>
            <a:r>
              <a:rPr lang="tr-TR" sz="1400" dirty="0"/>
              <a:t>Devam edip etmeme kararını almak</a:t>
            </a:r>
            <a:endParaRPr lang="tr-TR" sz="1400" dirty="0"/>
          </a:p>
        </p:txBody>
      </p:sp>
    </p:spTree>
    <p:extLst>
      <p:ext uri="{BB962C8B-B14F-4D97-AF65-F5344CB8AC3E}">
        <p14:creationId xmlns:p14="http://schemas.microsoft.com/office/powerpoint/2010/main" val="2415273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Geçmişe bakış">
  <a:themeElements>
    <a:clrScheme name="Geçmişe bakış">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4603</TotalTime>
  <Words>4934</Words>
  <Application>Microsoft Office PowerPoint</Application>
  <PresentationFormat>Ekran Gösterisi (4:3)</PresentationFormat>
  <Paragraphs>715</Paragraphs>
  <Slides>69</Slides>
  <Notes>3</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69</vt:i4>
      </vt:variant>
    </vt:vector>
  </HeadingPairs>
  <TitlesOfParts>
    <vt:vector size="74" baseType="lpstr">
      <vt:lpstr>Arial</vt:lpstr>
      <vt:lpstr>Calibri</vt:lpstr>
      <vt:lpstr>Calibri Light</vt:lpstr>
      <vt:lpstr>Wingdings</vt:lpstr>
      <vt:lpstr>Geçmişe bakış</vt:lpstr>
      <vt:lpstr>YMT 312-Yazılım Tasarım Ve Mimarisi  Doğrulama ve Geçerleme</vt:lpstr>
      <vt:lpstr>PowerPoint Sunusu</vt:lpstr>
      <vt:lpstr>Amaçlar</vt:lpstr>
      <vt:lpstr>Giriş</vt:lpstr>
      <vt:lpstr>Doğrulama ve Geçerleme</vt:lpstr>
      <vt:lpstr>Bağımsız Doğrulama ve Geçerleme</vt:lpstr>
      <vt:lpstr>Doğrulama Teknikleri</vt:lpstr>
      <vt:lpstr>Gözden Geçirme - Yönetim</vt:lpstr>
      <vt:lpstr>Gözden Geçirme - Teknik</vt:lpstr>
      <vt:lpstr>Gözden Geçirme - Arkadaş</vt:lpstr>
      <vt:lpstr>Gözden Geçirme – Masa Üstü</vt:lpstr>
      <vt:lpstr>Üstünden Geçme</vt:lpstr>
      <vt:lpstr>Denetleme</vt:lpstr>
      <vt:lpstr>İnceleme</vt:lpstr>
      <vt:lpstr>İncelemenin Önemi</vt:lpstr>
      <vt:lpstr>İnceleme Yapmayan Bir Proje</vt:lpstr>
      <vt:lpstr>İnceleme Yapmayan Bir Proje (Devam)</vt:lpstr>
      <vt:lpstr>Aynı Proje – Gereksinimler İncelenirse</vt:lpstr>
      <vt:lpstr>Aynı Proje – Gereksinimler İncelenirse (Devam)</vt:lpstr>
      <vt:lpstr>İncelemenin faydaları</vt:lpstr>
      <vt:lpstr>Sınama Kavramları</vt:lpstr>
      <vt:lpstr>Sınama Kavramları</vt:lpstr>
      <vt:lpstr>Birim Sınama</vt:lpstr>
      <vt:lpstr>Alt Sistem Sınama</vt:lpstr>
      <vt:lpstr>Sistem Sınama</vt:lpstr>
      <vt:lpstr>Kabul Sınama</vt:lpstr>
      <vt:lpstr>Doğrulama ve Geçerleme Yaşam Döngüsü</vt:lpstr>
      <vt:lpstr>Doğrulama ve Geçerleme Yaşam Döngüsü</vt:lpstr>
      <vt:lpstr>Beyaz Kutu Sınaması</vt:lpstr>
      <vt:lpstr>Temel Yollar Sınaması</vt:lpstr>
      <vt:lpstr>Temel Yollar Sınaması</vt:lpstr>
      <vt:lpstr>Temel Yollar Sınaması</vt:lpstr>
      <vt:lpstr>Temel Yollar Sınaması</vt:lpstr>
      <vt:lpstr>Sınama ve Bütünleştirme Stratejileri</vt:lpstr>
      <vt:lpstr>Yukarıdan Aşağı Sınama ve Bütünleştirme </vt:lpstr>
      <vt:lpstr>Bütünleştirme Sınamasında "koçan" Kullanımı</vt:lpstr>
      <vt:lpstr>1. Yaklaşım: Düzey Öncelikli Bütünleştirme</vt:lpstr>
      <vt:lpstr>1. Yaklaşım: Düzey Öncelikli Bütünleştirme</vt:lpstr>
      <vt:lpstr>1. Yaklaşım: Düzey Öncelikli Bütünleştirme</vt:lpstr>
      <vt:lpstr>1. Yaklaşım: Düzey Öncelikli Bütünleştirme</vt:lpstr>
      <vt:lpstr>2. Yaklaşım: Derinlik Öncelikli Bütünleştirme</vt:lpstr>
      <vt:lpstr>2. Yaklaşım: Derinlik Öncelikli Bütünleştirme</vt:lpstr>
      <vt:lpstr>2. Yaklaşım: Derinlik Öncelikli Bütünleştirme</vt:lpstr>
      <vt:lpstr>2. Yaklaşım: Derinlik Öncelikli Bütünleştirme</vt:lpstr>
      <vt:lpstr>Aşağıdan Yukarıya Sınama ve Bütünleştirme</vt:lpstr>
      <vt:lpstr>Aşağıdan Yukarıya Sınama ve Bütünleştirme</vt:lpstr>
      <vt:lpstr>Sınama Planlaması</vt:lpstr>
      <vt:lpstr>Sınama Belirtimleri</vt:lpstr>
      <vt:lpstr>Sınama Belirtimleri</vt:lpstr>
      <vt:lpstr>Yazılım Yaşam Döngüsü Boyunca Sınama Etkinlikleri</vt:lpstr>
      <vt:lpstr>Yazılım Yaşam Döngüsü Boyunca Sınama Etkinlikleri</vt:lpstr>
      <vt:lpstr>Yazılım Yaşam Döngüsü Boyunca Sınama Etkinlikleri</vt:lpstr>
      <vt:lpstr>Uygulama : Görsel Yazılım Geliştirme Ortamında Sınama</vt:lpstr>
      <vt:lpstr>Uygulama : Görsel Yazılım Geliştirme Ortamında Sınama</vt:lpstr>
      <vt:lpstr>Sınama Ortamı Oluşturulması</vt:lpstr>
      <vt:lpstr>Sınama Yöntemlerine Karar Verilmesi</vt:lpstr>
      <vt:lpstr>Teknik Sınama</vt:lpstr>
      <vt:lpstr>Biçimsel Sınama</vt:lpstr>
      <vt:lpstr>İşletimsel Sınama</vt:lpstr>
      <vt:lpstr>Senaryo Sınama</vt:lpstr>
      <vt:lpstr>Kullanıcı Sınaması</vt:lpstr>
      <vt:lpstr>Kullanıcı Sınama Eğitimi</vt:lpstr>
      <vt:lpstr>Sınamaların Yapılması </vt:lpstr>
      <vt:lpstr>Özet</vt:lpstr>
      <vt:lpstr>Özet</vt:lpstr>
      <vt:lpstr>Sorular</vt:lpstr>
      <vt:lpstr>Kaynaklar</vt:lpstr>
      <vt:lpstr>PowerPoint Sunusu</vt:lpstr>
      <vt:lpstr>Sorularınız</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Resul DAŞ</dc:creator>
  <cp:lastModifiedBy>Uğur</cp:lastModifiedBy>
  <cp:revision>205</cp:revision>
  <dcterms:created xsi:type="dcterms:W3CDTF">2014-10-21T15:52:16Z</dcterms:created>
  <dcterms:modified xsi:type="dcterms:W3CDTF">2016-02-14T00:29:12Z</dcterms:modified>
</cp:coreProperties>
</file>