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8" r:id="rId1"/>
  </p:sldMasterIdLst>
  <p:notesMasterIdLst>
    <p:notesMasterId r:id="rId52"/>
  </p:notesMasterIdLst>
  <p:sldIdLst>
    <p:sldId id="310" r:id="rId2"/>
    <p:sldId id="492" r:id="rId3"/>
    <p:sldId id="482" r:id="rId4"/>
    <p:sldId id="494" r:id="rId5"/>
    <p:sldId id="495" r:id="rId6"/>
    <p:sldId id="496" r:id="rId7"/>
    <p:sldId id="497" r:id="rId8"/>
    <p:sldId id="498" r:id="rId9"/>
    <p:sldId id="499" r:id="rId10"/>
    <p:sldId id="500" r:id="rId11"/>
    <p:sldId id="501" r:id="rId12"/>
    <p:sldId id="502" r:id="rId13"/>
    <p:sldId id="503" r:id="rId14"/>
    <p:sldId id="504" r:id="rId15"/>
    <p:sldId id="505" r:id="rId16"/>
    <p:sldId id="506" r:id="rId17"/>
    <p:sldId id="507" r:id="rId18"/>
    <p:sldId id="508" r:id="rId19"/>
    <p:sldId id="509" r:id="rId20"/>
    <p:sldId id="510" r:id="rId21"/>
    <p:sldId id="511" r:id="rId22"/>
    <p:sldId id="512" r:id="rId23"/>
    <p:sldId id="513" r:id="rId24"/>
    <p:sldId id="514" r:id="rId25"/>
    <p:sldId id="515" r:id="rId26"/>
    <p:sldId id="516" r:id="rId27"/>
    <p:sldId id="517" r:id="rId28"/>
    <p:sldId id="518" r:id="rId29"/>
    <p:sldId id="519" r:id="rId30"/>
    <p:sldId id="520" r:id="rId31"/>
    <p:sldId id="521" r:id="rId32"/>
    <p:sldId id="522" r:id="rId33"/>
    <p:sldId id="523" r:id="rId34"/>
    <p:sldId id="524" r:id="rId35"/>
    <p:sldId id="525" r:id="rId36"/>
    <p:sldId id="526" r:id="rId37"/>
    <p:sldId id="527" r:id="rId38"/>
    <p:sldId id="528" r:id="rId39"/>
    <p:sldId id="529" r:id="rId40"/>
    <p:sldId id="530" r:id="rId41"/>
    <p:sldId id="531" r:id="rId42"/>
    <p:sldId id="532" r:id="rId43"/>
    <p:sldId id="533" r:id="rId44"/>
    <p:sldId id="534" r:id="rId45"/>
    <p:sldId id="535" r:id="rId46"/>
    <p:sldId id="536" r:id="rId47"/>
    <p:sldId id="537" r:id="rId48"/>
    <p:sldId id="538" r:id="rId49"/>
    <p:sldId id="320" r:id="rId50"/>
    <p:sldId id="312" r:id="rId5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F5E"/>
    <a:srgbClr val="8ABC4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9D0E63-E2DE-40CF-B50D-9EF9588118E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tr-TR"/>
        </a:p>
      </dgm:t>
    </dgm:pt>
    <dgm:pt modelId="{5C084FDA-E067-42DE-8DE9-7AC2D4CEBAF6}">
      <dgm:prSet phldrT="[Metin]" custT="1">
        <dgm:style>
          <a:lnRef idx="1">
            <a:schemeClr val="accent3"/>
          </a:lnRef>
          <a:fillRef idx="2">
            <a:schemeClr val="accent3"/>
          </a:fillRef>
          <a:effectRef idx="1">
            <a:schemeClr val="accent3"/>
          </a:effectRef>
          <a:fontRef idx="minor">
            <a:schemeClr val="dk1"/>
          </a:fontRef>
        </dgm:style>
      </dgm:prSet>
      <dgm:spPr/>
      <dgm:t>
        <a:bodyPr/>
        <a:lstStyle/>
        <a:p>
          <a:r>
            <a:rPr lang="tr-TR" sz="3000" b="1" dirty="0" smtClean="0"/>
            <a:t>Bu Haftaki Konular</a:t>
          </a:r>
          <a:endParaRPr lang="tr-TR" sz="3000" b="1" dirty="0"/>
        </a:p>
      </dgm:t>
    </dgm:pt>
    <dgm:pt modelId="{C3C09D50-4385-409A-8BA9-B999AB043062}" type="parTrans" cxnId="{6F88AA4B-36B1-455D-977A-7E6A831E3608}">
      <dgm:prSet/>
      <dgm:spPr/>
      <dgm:t>
        <a:bodyPr/>
        <a:lstStyle/>
        <a:p>
          <a:endParaRPr lang="tr-TR"/>
        </a:p>
      </dgm:t>
    </dgm:pt>
    <dgm:pt modelId="{6F560F9B-C043-4CCA-B2C9-42E4B2510901}" type="sibTrans" cxnId="{6F88AA4B-36B1-455D-977A-7E6A831E3608}">
      <dgm:prSet/>
      <dgm:spPr/>
      <dgm:t>
        <a:bodyPr/>
        <a:lstStyle/>
        <a:p>
          <a:endParaRPr lang="tr-TR"/>
        </a:p>
      </dgm:t>
    </dgm:pt>
    <dgm:pt modelId="{A8E51B66-C00E-4EB8-9653-68AE5FB7A5EA}">
      <dgm:prSet phldrT="[Metin]"/>
      <dgm:spPr/>
      <dgm:t>
        <a:bodyPr/>
        <a:lstStyle/>
        <a:p>
          <a:pPr algn="l"/>
          <a:r>
            <a:rPr lang="tr-TR" dirty="0" smtClean="0"/>
            <a:t>Sunucu Türleri……………………………………….……….….............11</a:t>
          </a:r>
          <a:endParaRPr lang="tr-TR" dirty="0"/>
        </a:p>
      </dgm:t>
    </dgm:pt>
    <dgm:pt modelId="{0F52C69D-845E-4C50-BEEE-74ECADDE4348}" type="sibTrans" cxnId="{CDCC2C6D-B4BF-43F1-8160-D4DC1E4A1657}">
      <dgm:prSet/>
      <dgm:spPr/>
      <dgm:t>
        <a:bodyPr/>
        <a:lstStyle/>
        <a:p>
          <a:endParaRPr lang="tr-TR"/>
        </a:p>
      </dgm:t>
    </dgm:pt>
    <dgm:pt modelId="{279BF474-72BA-4E25-AC4F-0E6274B52409}" type="parTrans" cxnId="{CDCC2C6D-B4BF-43F1-8160-D4DC1E4A1657}">
      <dgm:prSet/>
      <dgm:spPr/>
      <dgm:t>
        <a:bodyPr/>
        <a:lstStyle/>
        <a:p>
          <a:endParaRPr lang="tr-TR"/>
        </a:p>
      </dgm:t>
    </dgm:pt>
    <dgm:pt modelId="{0C193DAB-DA34-4948-83A3-CA1BD862DB2A}">
      <dgm:prSet phldrT="[Metin]"/>
      <dgm:spPr/>
      <dgm:t>
        <a:bodyPr/>
        <a:lstStyle/>
        <a:p>
          <a:pPr algn="l"/>
          <a:r>
            <a:rPr lang="tr-TR" dirty="0" smtClean="0"/>
            <a:t>İstemci Sunucu Mimarileri……………………………………………...5</a:t>
          </a:r>
          <a:endParaRPr lang="tr-TR" dirty="0"/>
        </a:p>
      </dgm:t>
    </dgm:pt>
    <dgm:pt modelId="{55DE0FBA-4973-4BB1-B19C-F99505860BA2}" type="parTrans" cxnId="{4E34B3AF-7CD6-446C-B740-2F289AA85DA4}">
      <dgm:prSet/>
      <dgm:spPr/>
      <dgm:t>
        <a:bodyPr/>
        <a:lstStyle/>
        <a:p>
          <a:endParaRPr lang="tr-TR"/>
        </a:p>
      </dgm:t>
    </dgm:pt>
    <dgm:pt modelId="{22EBA1BB-819C-45BB-A235-34A085356F23}" type="sibTrans" cxnId="{4E34B3AF-7CD6-446C-B740-2F289AA85DA4}">
      <dgm:prSet/>
      <dgm:spPr/>
      <dgm:t>
        <a:bodyPr/>
        <a:lstStyle/>
        <a:p>
          <a:endParaRPr lang="tr-TR"/>
        </a:p>
      </dgm:t>
    </dgm:pt>
    <dgm:pt modelId="{9F230D6E-9957-49BC-B810-39C8CBF60123}">
      <dgm:prSet phldrT="[Metin]"/>
      <dgm:spPr/>
      <dgm:t>
        <a:bodyPr/>
        <a:lstStyle/>
        <a:p>
          <a:pPr algn="l"/>
          <a:r>
            <a:rPr lang="tr-TR" dirty="0" smtClean="0"/>
            <a:t>WWW Standartları……………………………………………………..…20 </a:t>
          </a:r>
          <a:endParaRPr lang="tr-TR" dirty="0"/>
        </a:p>
      </dgm:t>
    </dgm:pt>
    <dgm:pt modelId="{2FD1B02A-78A2-4F05-8670-002F50998C78}" type="parTrans" cxnId="{F0F67E5A-8868-4D0B-870C-1BC81168E8A5}">
      <dgm:prSet/>
      <dgm:spPr/>
      <dgm:t>
        <a:bodyPr/>
        <a:lstStyle/>
        <a:p>
          <a:endParaRPr lang="tr-TR"/>
        </a:p>
      </dgm:t>
    </dgm:pt>
    <dgm:pt modelId="{D3D3EB35-0A80-485D-B901-128995C92610}" type="sibTrans" cxnId="{F0F67E5A-8868-4D0B-870C-1BC81168E8A5}">
      <dgm:prSet/>
      <dgm:spPr/>
      <dgm:t>
        <a:bodyPr/>
        <a:lstStyle/>
        <a:p>
          <a:endParaRPr lang="tr-TR"/>
        </a:p>
      </dgm:t>
    </dgm:pt>
    <dgm:pt modelId="{6973C239-6873-4501-9095-60D89FF8BA21}">
      <dgm:prSet phldrT="[Metin]"/>
      <dgm:spPr/>
      <dgm:t>
        <a:bodyPr/>
        <a:lstStyle/>
        <a:p>
          <a:pPr algn="l"/>
          <a:r>
            <a:rPr lang="tr-TR" dirty="0" smtClean="0"/>
            <a:t>Katmanlı Mimariler……………………………………………………….21</a:t>
          </a:r>
          <a:endParaRPr lang="tr-TR" dirty="0"/>
        </a:p>
      </dgm:t>
    </dgm:pt>
    <dgm:pt modelId="{1DF7D552-C5AE-4193-B42C-541861798270}" type="parTrans" cxnId="{E8EF4517-44A3-443B-B4F8-384EE1976525}">
      <dgm:prSet/>
      <dgm:spPr/>
      <dgm:t>
        <a:bodyPr/>
        <a:lstStyle/>
        <a:p>
          <a:endParaRPr lang="tr-TR"/>
        </a:p>
      </dgm:t>
    </dgm:pt>
    <dgm:pt modelId="{BBC5CDBB-C7B1-40F9-83C4-807A90E02637}" type="sibTrans" cxnId="{E8EF4517-44A3-443B-B4F8-384EE1976525}">
      <dgm:prSet/>
      <dgm:spPr/>
      <dgm:t>
        <a:bodyPr/>
        <a:lstStyle/>
        <a:p>
          <a:endParaRPr lang="tr-TR"/>
        </a:p>
      </dgm:t>
    </dgm:pt>
    <dgm:pt modelId="{D9C9676D-5058-4B03-8981-F941D9962A30}">
      <dgm:prSet phldrT="[Metin]"/>
      <dgm:spPr/>
      <dgm:t>
        <a:bodyPr/>
        <a:lstStyle/>
        <a:p>
          <a:r>
            <a:rPr lang="tr-TR" dirty="0" smtClean="0"/>
            <a:t>WAP Mimarisi……………..…………………………………………….….36 </a:t>
          </a:r>
          <a:endParaRPr lang="tr-TR" dirty="0"/>
        </a:p>
      </dgm:t>
    </dgm:pt>
    <dgm:pt modelId="{F4E8F4A5-A82F-4B1C-9FEE-A389B54E51E7}" type="parTrans" cxnId="{12F1CAA9-CA9A-43D4-A565-D55CD3D65E5E}">
      <dgm:prSet/>
      <dgm:spPr/>
      <dgm:t>
        <a:bodyPr/>
        <a:lstStyle/>
        <a:p>
          <a:endParaRPr lang="tr-TR"/>
        </a:p>
      </dgm:t>
    </dgm:pt>
    <dgm:pt modelId="{18A438B4-4C3B-49D8-98BF-9467F5D406CD}" type="sibTrans" cxnId="{12F1CAA9-CA9A-43D4-A565-D55CD3D65E5E}">
      <dgm:prSet/>
      <dgm:spPr/>
      <dgm:t>
        <a:bodyPr/>
        <a:lstStyle/>
        <a:p>
          <a:endParaRPr lang="tr-TR"/>
        </a:p>
      </dgm:t>
    </dgm:pt>
    <dgm:pt modelId="{06AFDBF1-E0D3-4CC7-942E-050ABCE57DEB}" type="pres">
      <dgm:prSet presAssocID="{2D9D0E63-E2DE-40CF-B50D-9EF9588118E8}" presName="diagram" presStyleCnt="0">
        <dgm:presLayoutVars>
          <dgm:chPref val="1"/>
          <dgm:dir/>
          <dgm:animOne val="branch"/>
          <dgm:animLvl val="lvl"/>
          <dgm:resizeHandles/>
        </dgm:presLayoutVars>
      </dgm:prSet>
      <dgm:spPr/>
      <dgm:t>
        <a:bodyPr/>
        <a:lstStyle/>
        <a:p>
          <a:endParaRPr lang="tr-TR"/>
        </a:p>
      </dgm:t>
    </dgm:pt>
    <dgm:pt modelId="{D5F0E7EB-3A84-4042-9CA1-D2AA90F3E378}" type="pres">
      <dgm:prSet presAssocID="{5C084FDA-E067-42DE-8DE9-7AC2D4CEBAF6}" presName="root" presStyleCnt="0"/>
      <dgm:spPr/>
    </dgm:pt>
    <dgm:pt modelId="{BAFC3C9A-BB48-4407-9D20-0C131D0EAAAE}" type="pres">
      <dgm:prSet presAssocID="{5C084FDA-E067-42DE-8DE9-7AC2D4CEBAF6}" presName="rootComposite" presStyleCnt="0"/>
      <dgm:spPr/>
    </dgm:pt>
    <dgm:pt modelId="{71CDD18D-2096-4C55-9EA5-02CC0761B4F6}" type="pres">
      <dgm:prSet presAssocID="{5C084FDA-E067-42DE-8DE9-7AC2D4CEBAF6}" presName="rootText" presStyleLbl="node1" presStyleIdx="0" presStyleCnt="1" custScaleX="1548582" custScaleY="150643" custLinFactY="-100000" custLinFactNeighborX="-1304" custLinFactNeighborY="-185939"/>
      <dgm:spPr/>
      <dgm:t>
        <a:bodyPr/>
        <a:lstStyle/>
        <a:p>
          <a:endParaRPr lang="tr-TR"/>
        </a:p>
      </dgm:t>
    </dgm:pt>
    <dgm:pt modelId="{E007A7CC-8AB0-4F67-9C13-E7E42C4CFDFE}" type="pres">
      <dgm:prSet presAssocID="{5C084FDA-E067-42DE-8DE9-7AC2D4CEBAF6}" presName="rootConnector" presStyleLbl="node1" presStyleIdx="0" presStyleCnt="1"/>
      <dgm:spPr/>
      <dgm:t>
        <a:bodyPr/>
        <a:lstStyle/>
        <a:p>
          <a:endParaRPr lang="tr-TR"/>
        </a:p>
      </dgm:t>
    </dgm:pt>
    <dgm:pt modelId="{3B10E011-82C2-474A-8049-4994E7482812}" type="pres">
      <dgm:prSet presAssocID="{5C084FDA-E067-42DE-8DE9-7AC2D4CEBAF6}" presName="childShape" presStyleCnt="0"/>
      <dgm:spPr/>
    </dgm:pt>
    <dgm:pt modelId="{C2B0D39D-1C1B-4BD8-9FA3-66AFBBD321B4}" type="pres">
      <dgm:prSet presAssocID="{55DE0FBA-4973-4BB1-B19C-F99505860BA2}" presName="Name13" presStyleLbl="parChTrans1D2" presStyleIdx="0" presStyleCnt="5"/>
      <dgm:spPr/>
      <dgm:t>
        <a:bodyPr/>
        <a:lstStyle/>
        <a:p>
          <a:endParaRPr lang="tr-TR"/>
        </a:p>
      </dgm:t>
    </dgm:pt>
    <dgm:pt modelId="{693E9501-AE08-4723-BF00-A45FD7051747}" type="pres">
      <dgm:prSet presAssocID="{0C193DAB-DA34-4948-83A3-CA1BD862DB2A}" presName="childText" presStyleLbl="bgAcc1" presStyleIdx="0" presStyleCnt="5" custScaleX="1407843" custScaleY="145869" custLinFactNeighborX="-3983" custLinFactNeighborY="-98252">
        <dgm:presLayoutVars>
          <dgm:bulletEnabled val="1"/>
        </dgm:presLayoutVars>
      </dgm:prSet>
      <dgm:spPr/>
      <dgm:t>
        <a:bodyPr/>
        <a:lstStyle/>
        <a:p>
          <a:endParaRPr lang="tr-TR"/>
        </a:p>
      </dgm:t>
    </dgm:pt>
    <dgm:pt modelId="{5BB36518-CD0F-49DB-8120-96A70C2EC2B4}" type="pres">
      <dgm:prSet presAssocID="{279BF474-72BA-4E25-AC4F-0E6274B52409}" presName="Name13" presStyleLbl="parChTrans1D2" presStyleIdx="1" presStyleCnt="5"/>
      <dgm:spPr/>
      <dgm:t>
        <a:bodyPr/>
        <a:lstStyle/>
        <a:p>
          <a:endParaRPr lang="tr-TR"/>
        </a:p>
      </dgm:t>
    </dgm:pt>
    <dgm:pt modelId="{5902D0BE-5FA6-49C0-93C5-082C281D6571}" type="pres">
      <dgm:prSet presAssocID="{A8E51B66-C00E-4EB8-9653-68AE5FB7A5EA}" presName="childText" presStyleLbl="bgAcc1" presStyleIdx="1" presStyleCnt="5" custScaleX="1408260" custScaleY="145058" custLinFactNeighborX="-3260" custLinFactNeighborY="-77117">
        <dgm:presLayoutVars>
          <dgm:bulletEnabled val="1"/>
        </dgm:presLayoutVars>
      </dgm:prSet>
      <dgm:spPr/>
      <dgm:t>
        <a:bodyPr/>
        <a:lstStyle/>
        <a:p>
          <a:endParaRPr lang="tr-TR"/>
        </a:p>
      </dgm:t>
    </dgm:pt>
    <dgm:pt modelId="{1A212F72-146A-42B8-B954-5F01BAD8308A}" type="pres">
      <dgm:prSet presAssocID="{1DF7D552-C5AE-4193-B42C-541861798270}" presName="Name13" presStyleLbl="parChTrans1D2" presStyleIdx="2" presStyleCnt="5"/>
      <dgm:spPr/>
      <dgm:t>
        <a:bodyPr/>
        <a:lstStyle/>
        <a:p>
          <a:endParaRPr lang="tr-TR"/>
        </a:p>
      </dgm:t>
    </dgm:pt>
    <dgm:pt modelId="{E800D9A4-31ED-4D6E-B597-CF6C749AA25D}" type="pres">
      <dgm:prSet presAssocID="{6973C239-6873-4501-9095-60D89FF8BA21}" presName="childText" presStyleLbl="bgAcc1" presStyleIdx="2" presStyleCnt="5" custScaleX="1403957" custScaleY="145058" custLinFactY="35222" custLinFactNeighborX="-4814" custLinFactNeighborY="100000">
        <dgm:presLayoutVars>
          <dgm:bulletEnabled val="1"/>
        </dgm:presLayoutVars>
      </dgm:prSet>
      <dgm:spPr/>
      <dgm:t>
        <a:bodyPr/>
        <a:lstStyle/>
        <a:p>
          <a:endParaRPr lang="tr-TR"/>
        </a:p>
      </dgm:t>
    </dgm:pt>
    <dgm:pt modelId="{C64BB9C4-1931-47AB-A098-09B22F367701}" type="pres">
      <dgm:prSet presAssocID="{2FD1B02A-78A2-4F05-8670-002F50998C78}" presName="Name13" presStyleLbl="parChTrans1D2" presStyleIdx="3" presStyleCnt="5"/>
      <dgm:spPr/>
      <dgm:t>
        <a:bodyPr/>
        <a:lstStyle/>
        <a:p>
          <a:endParaRPr lang="tr-TR"/>
        </a:p>
      </dgm:t>
    </dgm:pt>
    <dgm:pt modelId="{667FF643-9071-474D-8492-FE4E8914FEC4}" type="pres">
      <dgm:prSet presAssocID="{9F230D6E-9957-49BC-B810-39C8CBF60123}" presName="childText" presStyleLbl="bgAcc1" presStyleIdx="3" presStyleCnt="5" custScaleX="1408060" custScaleY="145326" custLinFactY="-100000" custLinFactNeighborX="-4318" custLinFactNeighborY="-123243">
        <dgm:presLayoutVars>
          <dgm:bulletEnabled val="1"/>
        </dgm:presLayoutVars>
      </dgm:prSet>
      <dgm:spPr/>
      <dgm:t>
        <a:bodyPr/>
        <a:lstStyle/>
        <a:p>
          <a:endParaRPr lang="tr-TR"/>
        </a:p>
      </dgm:t>
    </dgm:pt>
    <dgm:pt modelId="{434ACD43-7809-4E7A-A3A1-BFE525D6F03E}" type="pres">
      <dgm:prSet presAssocID="{F4E8F4A5-A82F-4B1C-9FEE-A389B54E51E7}" presName="Name13" presStyleLbl="parChTrans1D2" presStyleIdx="4" presStyleCnt="5"/>
      <dgm:spPr/>
      <dgm:t>
        <a:bodyPr/>
        <a:lstStyle/>
        <a:p>
          <a:endParaRPr lang="tr-TR"/>
        </a:p>
      </dgm:t>
    </dgm:pt>
    <dgm:pt modelId="{E27042BB-0A05-489A-85CC-A585FE259EAE}" type="pres">
      <dgm:prSet presAssocID="{D9C9676D-5058-4B03-8981-F941D9962A30}" presName="childText" presStyleLbl="bgAcc1" presStyleIdx="4" presStyleCnt="5" custScaleX="1408060" custScaleY="145326" custLinFactNeighborX="-7044" custLinFactNeighborY="-16850">
        <dgm:presLayoutVars>
          <dgm:bulletEnabled val="1"/>
        </dgm:presLayoutVars>
      </dgm:prSet>
      <dgm:spPr/>
      <dgm:t>
        <a:bodyPr/>
        <a:lstStyle/>
        <a:p>
          <a:endParaRPr lang="tr-TR"/>
        </a:p>
      </dgm:t>
    </dgm:pt>
  </dgm:ptLst>
  <dgm:cxnLst>
    <dgm:cxn modelId="{F6FA19F5-72BF-4437-B78B-18BE36F8EC85}" type="presOf" srcId="{279BF474-72BA-4E25-AC4F-0E6274B52409}" destId="{5BB36518-CD0F-49DB-8120-96A70C2EC2B4}" srcOrd="0" destOrd="0" presId="urn:microsoft.com/office/officeart/2005/8/layout/hierarchy3"/>
    <dgm:cxn modelId="{4E34B3AF-7CD6-446C-B740-2F289AA85DA4}" srcId="{5C084FDA-E067-42DE-8DE9-7AC2D4CEBAF6}" destId="{0C193DAB-DA34-4948-83A3-CA1BD862DB2A}" srcOrd="0" destOrd="0" parTransId="{55DE0FBA-4973-4BB1-B19C-F99505860BA2}" sibTransId="{22EBA1BB-819C-45BB-A235-34A085356F23}"/>
    <dgm:cxn modelId="{738DCDD5-325D-48A0-BC6B-9CF00915674C}" type="presOf" srcId="{5C084FDA-E067-42DE-8DE9-7AC2D4CEBAF6}" destId="{E007A7CC-8AB0-4F67-9C13-E7E42C4CFDFE}" srcOrd="1" destOrd="0" presId="urn:microsoft.com/office/officeart/2005/8/layout/hierarchy3"/>
    <dgm:cxn modelId="{E4F1099B-96CD-4448-8B4A-A0DC23040C07}" type="presOf" srcId="{F4E8F4A5-A82F-4B1C-9FEE-A389B54E51E7}" destId="{434ACD43-7809-4E7A-A3A1-BFE525D6F03E}" srcOrd="0" destOrd="0" presId="urn:microsoft.com/office/officeart/2005/8/layout/hierarchy3"/>
    <dgm:cxn modelId="{3FF63A4C-B5E7-4011-BA57-561D064EF97A}" type="presOf" srcId="{A8E51B66-C00E-4EB8-9653-68AE5FB7A5EA}" destId="{5902D0BE-5FA6-49C0-93C5-082C281D6571}" srcOrd="0" destOrd="0" presId="urn:microsoft.com/office/officeart/2005/8/layout/hierarchy3"/>
    <dgm:cxn modelId="{DBD3469C-CC6C-42FC-85DD-97379A39165E}" type="presOf" srcId="{55DE0FBA-4973-4BB1-B19C-F99505860BA2}" destId="{C2B0D39D-1C1B-4BD8-9FA3-66AFBBD321B4}" srcOrd="0" destOrd="0" presId="urn:microsoft.com/office/officeart/2005/8/layout/hierarchy3"/>
    <dgm:cxn modelId="{D2A8C2F6-5344-4A85-9A39-E098112A6C0E}" type="presOf" srcId="{5C084FDA-E067-42DE-8DE9-7AC2D4CEBAF6}" destId="{71CDD18D-2096-4C55-9EA5-02CC0761B4F6}" srcOrd="0" destOrd="0" presId="urn:microsoft.com/office/officeart/2005/8/layout/hierarchy3"/>
    <dgm:cxn modelId="{CDCC2C6D-B4BF-43F1-8160-D4DC1E4A1657}" srcId="{5C084FDA-E067-42DE-8DE9-7AC2D4CEBAF6}" destId="{A8E51B66-C00E-4EB8-9653-68AE5FB7A5EA}" srcOrd="1" destOrd="0" parTransId="{279BF474-72BA-4E25-AC4F-0E6274B52409}" sibTransId="{0F52C69D-845E-4C50-BEEE-74ECADDE4348}"/>
    <dgm:cxn modelId="{E8EF4517-44A3-443B-B4F8-384EE1976525}" srcId="{5C084FDA-E067-42DE-8DE9-7AC2D4CEBAF6}" destId="{6973C239-6873-4501-9095-60D89FF8BA21}" srcOrd="2" destOrd="0" parTransId="{1DF7D552-C5AE-4193-B42C-541861798270}" sibTransId="{BBC5CDBB-C7B1-40F9-83C4-807A90E02637}"/>
    <dgm:cxn modelId="{F0F67E5A-8868-4D0B-870C-1BC81168E8A5}" srcId="{5C084FDA-E067-42DE-8DE9-7AC2D4CEBAF6}" destId="{9F230D6E-9957-49BC-B810-39C8CBF60123}" srcOrd="3" destOrd="0" parTransId="{2FD1B02A-78A2-4F05-8670-002F50998C78}" sibTransId="{D3D3EB35-0A80-485D-B901-128995C92610}"/>
    <dgm:cxn modelId="{628949E7-6A7D-449D-990C-D95010CC2175}" type="presOf" srcId="{6973C239-6873-4501-9095-60D89FF8BA21}" destId="{E800D9A4-31ED-4D6E-B597-CF6C749AA25D}" srcOrd="0" destOrd="0" presId="urn:microsoft.com/office/officeart/2005/8/layout/hierarchy3"/>
    <dgm:cxn modelId="{884AFD9F-4046-457F-AC57-4E0D72E6B61F}" type="presOf" srcId="{2FD1B02A-78A2-4F05-8670-002F50998C78}" destId="{C64BB9C4-1931-47AB-A098-09B22F367701}" srcOrd="0" destOrd="0" presId="urn:microsoft.com/office/officeart/2005/8/layout/hierarchy3"/>
    <dgm:cxn modelId="{B16389C6-B090-4CE2-A4E1-65157F38A7DF}" type="presOf" srcId="{0C193DAB-DA34-4948-83A3-CA1BD862DB2A}" destId="{693E9501-AE08-4723-BF00-A45FD7051747}" srcOrd="0" destOrd="0" presId="urn:microsoft.com/office/officeart/2005/8/layout/hierarchy3"/>
    <dgm:cxn modelId="{12F1CAA9-CA9A-43D4-A565-D55CD3D65E5E}" srcId="{5C084FDA-E067-42DE-8DE9-7AC2D4CEBAF6}" destId="{D9C9676D-5058-4B03-8981-F941D9962A30}" srcOrd="4" destOrd="0" parTransId="{F4E8F4A5-A82F-4B1C-9FEE-A389B54E51E7}" sibTransId="{18A438B4-4C3B-49D8-98BF-9467F5D406CD}"/>
    <dgm:cxn modelId="{7F17F0BF-9BCB-45C3-B89F-F42423E73673}" type="presOf" srcId="{9F230D6E-9957-49BC-B810-39C8CBF60123}" destId="{667FF643-9071-474D-8492-FE4E8914FEC4}" srcOrd="0" destOrd="0" presId="urn:microsoft.com/office/officeart/2005/8/layout/hierarchy3"/>
    <dgm:cxn modelId="{6F88AA4B-36B1-455D-977A-7E6A831E3608}" srcId="{2D9D0E63-E2DE-40CF-B50D-9EF9588118E8}" destId="{5C084FDA-E067-42DE-8DE9-7AC2D4CEBAF6}" srcOrd="0" destOrd="0" parTransId="{C3C09D50-4385-409A-8BA9-B999AB043062}" sibTransId="{6F560F9B-C043-4CCA-B2C9-42E4B2510901}"/>
    <dgm:cxn modelId="{973B0F31-E81A-49D5-A33A-36A702B899AF}" type="presOf" srcId="{1DF7D552-C5AE-4193-B42C-541861798270}" destId="{1A212F72-146A-42B8-B954-5F01BAD8308A}" srcOrd="0" destOrd="0" presId="urn:microsoft.com/office/officeart/2005/8/layout/hierarchy3"/>
    <dgm:cxn modelId="{BF4AE0D8-606F-438E-89BF-FD2991EC1208}" type="presOf" srcId="{2D9D0E63-E2DE-40CF-B50D-9EF9588118E8}" destId="{06AFDBF1-E0D3-4CC7-942E-050ABCE57DEB}" srcOrd="0" destOrd="0" presId="urn:microsoft.com/office/officeart/2005/8/layout/hierarchy3"/>
    <dgm:cxn modelId="{4355F278-B809-4D83-AF56-A8327A61162F}" type="presOf" srcId="{D9C9676D-5058-4B03-8981-F941D9962A30}" destId="{E27042BB-0A05-489A-85CC-A585FE259EAE}" srcOrd="0" destOrd="0" presId="urn:microsoft.com/office/officeart/2005/8/layout/hierarchy3"/>
    <dgm:cxn modelId="{6FFA5A87-DBE4-4C64-95E5-BDC38376B90D}" type="presParOf" srcId="{06AFDBF1-E0D3-4CC7-942E-050ABCE57DEB}" destId="{D5F0E7EB-3A84-4042-9CA1-D2AA90F3E378}" srcOrd="0" destOrd="0" presId="urn:microsoft.com/office/officeart/2005/8/layout/hierarchy3"/>
    <dgm:cxn modelId="{3772A279-3D82-49F5-B3A3-4E075A822B4A}" type="presParOf" srcId="{D5F0E7EB-3A84-4042-9CA1-D2AA90F3E378}" destId="{BAFC3C9A-BB48-4407-9D20-0C131D0EAAAE}" srcOrd="0" destOrd="0" presId="urn:microsoft.com/office/officeart/2005/8/layout/hierarchy3"/>
    <dgm:cxn modelId="{0C71F6A6-8381-4006-9DB4-C3DB2745300A}" type="presParOf" srcId="{BAFC3C9A-BB48-4407-9D20-0C131D0EAAAE}" destId="{71CDD18D-2096-4C55-9EA5-02CC0761B4F6}" srcOrd="0" destOrd="0" presId="urn:microsoft.com/office/officeart/2005/8/layout/hierarchy3"/>
    <dgm:cxn modelId="{5A6ED230-CA33-48D7-BF21-14DD072604B0}" type="presParOf" srcId="{BAFC3C9A-BB48-4407-9D20-0C131D0EAAAE}" destId="{E007A7CC-8AB0-4F67-9C13-E7E42C4CFDFE}" srcOrd="1" destOrd="0" presId="urn:microsoft.com/office/officeart/2005/8/layout/hierarchy3"/>
    <dgm:cxn modelId="{E1526196-A2C1-4378-847E-0ABBB0811E35}" type="presParOf" srcId="{D5F0E7EB-3A84-4042-9CA1-D2AA90F3E378}" destId="{3B10E011-82C2-474A-8049-4994E7482812}" srcOrd="1" destOrd="0" presId="urn:microsoft.com/office/officeart/2005/8/layout/hierarchy3"/>
    <dgm:cxn modelId="{E32D3C0C-5153-4CB0-8EBF-0CABA9543B44}" type="presParOf" srcId="{3B10E011-82C2-474A-8049-4994E7482812}" destId="{C2B0D39D-1C1B-4BD8-9FA3-66AFBBD321B4}" srcOrd="0" destOrd="0" presId="urn:microsoft.com/office/officeart/2005/8/layout/hierarchy3"/>
    <dgm:cxn modelId="{48331366-D553-4137-BE43-9F9005C0A98A}" type="presParOf" srcId="{3B10E011-82C2-474A-8049-4994E7482812}" destId="{693E9501-AE08-4723-BF00-A45FD7051747}" srcOrd="1" destOrd="0" presId="urn:microsoft.com/office/officeart/2005/8/layout/hierarchy3"/>
    <dgm:cxn modelId="{314CE0E7-7BEC-4BB6-A5D4-AC8059A6C428}" type="presParOf" srcId="{3B10E011-82C2-474A-8049-4994E7482812}" destId="{5BB36518-CD0F-49DB-8120-96A70C2EC2B4}" srcOrd="2" destOrd="0" presId="urn:microsoft.com/office/officeart/2005/8/layout/hierarchy3"/>
    <dgm:cxn modelId="{DE2B34C8-CD49-4F22-88DC-A385C0372E20}" type="presParOf" srcId="{3B10E011-82C2-474A-8049-4994E7482812}" destId="{5902D0BE-5FA6-49C0-93C5-082C281D6571}" srcOrd="3" destOrd="0" presId="urn:microsoft.com/office/officeart/2005/8/layout/hierarchy3"/>
    <dgm:cxn modelId="{C9C3837D-7F33-4578-8489-EEA6E94D7731}" type="presParOf" srcId="{3B10E011-82C2-474A-8049-4994E7482812}" destId="{1A212F72-146A-42B8-B954-5F01BAD8308A}" srcOrd="4" destOrd="0" presId="urn:microsoft.com/office/officeart/2005/8/layout/hierarchy3"/>
    <dgm:cxn modelId="{E26675D2-1D0E-4731-B622-8245DB9542D3}" type="presParOf" srcId="{3B10E011-82C2-474A-8049-4994E7482812}" destId="{E800D9A4-31ED-4D6E-B597-CF6C749AA25D}" srcOrd="5" destOrd="0" presId="urn:microsoft.com/office/officeart/2005/8/layout/hierarchy3"/>
    <dgm:cxn modelId="{8BDDD539-0B8F-4D7C-A248-640F5C02E311}" type="presParOf" srcId="{3B10E011-82C2-474A-8049-4994E7482812}" destId="{C64BB9C4-1931-47AB-A098-09B22F367701}" srcOrd="6" destOrd="0" presId="urn:microsoft.com/office/officeart/2005/8/layout/hierarchy3"/>
    <dgm:cxn modelId="{0D89AB43-47B8-42E5-85C9-13DBD1F428BD}" type="presParOf" srcId="{3B10E011-82C2-474A-8049-4994E7482812}" destId="{667FF643-9071-474D-8492-FE4E8914FEC4}" srcOrd="7" destOrd="0" presId="urn:microsoft.com/office/officeart/2005/8/layout/hierarchy3"/>
    <dgm:cxn modelId="{F4FC5D7E-256A-4E1F-8AD5-B8F4F03B3D79}" type="presParOf" srcId="{3B10E011-82C2-474A-8049-4994E7482812}" destId="{434ACD43-7809-4E7A-A3A1-BFE525D6F03E}" srcOrd="8" destOrd="0" presId="urn:microsoft.com/office/officeart/2005/8/layout/hierarchy3"/>
    <dgm:cxn modelId="{B847D09F-D166-4CC8-AC02-BCB56B3788D8}" type="presParOf" srcId="{3B10E011-82C2-474A-8049-4994E7482812}" destId="{E27042BB-0A05-489A-85CC-A585FE259EAE}"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DD18D-2096-4C55-9EA5-02CC0761B4F6}">
      <dsp:nvSpPr>
        <dsp:cNvPr id="0" name=""/>
        <dsp:cNvSpPr/>
      </dsp:nvSpPr>
      <dsp:spPr>
        <a:xfrm>
          <a:off x="0" y="13316"/>
          <a:ext cx="7907037" cy="384590"/>
        </a:xfrm>
        <a:prstGeom prst="roundRect">
          <a:avLst>
            <a:gd name="adj" fmla="val 10000"/>
          </a:avLst>
        </a:prstGeom>
        <a:gradFill rotWithShape="1">
          <a:gsLst>
            <a:gs pos="0">
              <a:schemeClr val="accent3">
                <a:tint val="65000"/>
                <a:shade val="92000"/>
                <a:satMod val="130000"/>
              </a:schemeClr>
            </a:gs>
            <a:gs pos="45000">
              <a:schemeClr val="accent3">
                <a:tint val="60000"/>
                <a:shade val="99000"/>
                <a:satMod val="120000"/>
              </a:schemeClr>
            </a:gs>
            <a:gs pos="100000">
              <a:schemeClr val="accent3">
                <a:tint val="55000"/>
                <a:satMod val="140000"/>
              </a:schemeClr>
            </a:gs>
          </a:gsLst>
          <a:path path="circle">
            <a:fillToRect l="100000" t="100000" r="100000" b="100000"/>
          </a:path>
        </a:gradFill>
        <a:ln w="12700" cap="flat"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tr-TR" sz="3000" b="1" kern="1200" dirty="0" smtClean="0"/>
            <a:t>Bu Haftaki Konular</a:t>
          </a:r>
          <a:endParaRPr lang="tr-TR" sz="3000" b="1" kern="1200" dirty="0"/>
        </a:p>
      </dsp:txBody>
      <dsp:txXfrm>
        <a:off x="11264" y="24580"/>
        <a:ext cx="7884509" cy="362062"/>
      </dsp:txXfrm>
    </dsp:sp>
    <dsp:sp modelId="{C2B0D39D-1C1B-4BD8-9FA3-66AFBBD321B4}">
      <dsp:nvSpPr>
        <dsp:cNvPr id="0" name=""/>
        <dsp:cNvSpPr/>
      </dsp:nvSpPr>
      <dsp:spPr>
        <a:xfrm>
          <a:off x="790703" y="397907"/>
          <a:ext cx="774434" cy="729189"/>
        </a:xfrm>
        <a:custGeom>
          <a:avLst/>
          <a:gdLst/>
          <a:ahLst/>
          <a:cxnLst/>
          <a:rect l="0" t="0" r="0" b="0"/>
          <a:pathLst>
            <a:path>
              <a:moveTo>
                <a:pt x="0" y="0"/>
              </a:moveTo>
              <a:lnTo>
                <a:pt x="0" y="729189"/>
              </a:lnTo>
              <a:lnTo>
                <a:pt x="774434" y="72918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3E9501-AE08-4723-BF00-A45FD7051747}">
      <dsp:nvSpPr>
        <dsp:cNvPr id="0" name=""/>
        <dsp:cNvSpPr/>
      </dsp:nvSpPr>
      <dsp:spPr>
        <a:xfrm>
          <a:off x="1565138" y="940895"/>
          <a:ext cx="5750741" cy="3724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tr-TR" sz="1800" kern="1200" dirty="0" smtClean="0"/>
            <a:t>İstemci Sunucu Mimarileri……………………………………………...5</a:t>
          </a:r>
          <a:endParaRPr lang="tr-TR" sz="1800" kern="1200" dirty="0"/>
        </a:p>
      </dsp:txBody>
      <dsp:txXfrm>
        <a:off x="1576045" y="951802"/>
        <a:ext cx="5728927" cy="350588"/>
      </dsp:txXfrm>
    </dsp:sp>
    <dsp:sp modelId="{5BB36518-CD0F-49DB-8120-96A70C2EC2B4}">
      <dsp:nvSpPr>
        <dsp:cNvPr id="0" name=""/>
        <dsp:cNvSpPr/>
      </dsp:nvSpPr>
      <dsp:spPr>
        <a:xfrm>
          <a:off x="790703" y="397907"/>
          <a:ext cx="777387" cy="1218339"/>
        </a:xfrm>
        <a:custGeom>
          <a:avLst/>
          <a:gdLst/>
          <a:ahLst/>
          <a:cxnLst/>
          <a:rect l="0" t="0" r="0" b="0"/>
          <a:pathLst>
            <a:path>
              <a:moveTo>
                <a:pt x="0" y="0"/>
              </a:moveTo>
              <a:lnTo>
                <a:pt x="0" y="1218339"/>
              </a:lnTo>
              <a:lnTo>
                <a:pt x="777387" y="121833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02D0BE-5FA6-49C0-93C5-082C281D6571}">
      <dsp:nvSpPr>
        <dsp:cNvPr id="0" name=""/>
        <dsp:cNvSpPr/>
      </dsp:nvSpPr>
      <dsp:spPr>
        <a:xfrm>
          <a:off x="1568091" y="1431080"/>
          <a:ext cx="5752444" cy="3703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tr-TR" sz="1800" kern="1200" dirty="0" smtClean="0"/>
            <a:t>Sunucu Türleri……………………………………….……….….............11</a:t>
          </a:r>
          <a:endParaRPr lang="tr-TR" sz="1800" kern="1200" dirty="0"/>
        </a:p>
      </dsp:txBody>
      <dsp:txXfrm>
        <a:off x="1578938" y="1441927"/>
        <a:ext cx="5730750" cy="348638"/>
      </dsp:txXfrm>
    </dsp:sp>
    <dsp:sp modelId="{1A212F72-146A-42B8-B954-5F01BAD8308A}">
      <dsp:nvSpPr>
        <dsp:cNvPr id="0" name=""/>
        <dsp:cNvSpPr/>
      </dsp:nvSpPr>
      <dsp:spPr>
        <a:xfrm>
          <a:off x="790703" y="397907"/>
          <a:ext cx="771040" cy="2194596"/>
        </a:xfrm>
        <a:custGeom>
          <a:avLst/>
          <a:gdLst/>
          <a:ahLst/>
          <a:cxnLst/>
          <a:rect l="0" t="0" r="0" b="0"/>
          <a:pathLst>
            <a:path>
              <a:moveTo>
                <a:pt x="0" y="0"/>
              </a:moveTo>
              <a:lnTo>
                <a:pt x="0" y="2194596"/>
              </a:lnTo>
              <a:lnTo>
                <a:pt x="771040" y="2194596"/>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00D9A4-31ED-4D6E-B597-CF6C749AA25D}">
      <dsp:nvSpPr>
        <dsp:cNvPr id="0" name=""/>
        <dsp:cNvSpPr/>
      </dsp:nvSpPr>
      <dsp:spPr>
        <a:xfrm>
          <a:off x="1561743" y="2407337"/>
          <a:ext cx="5734867" cy="3703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tr-TR" sz="1800" kern="1200" dirty="0" smtClean="0"/>
            <a:t>Katmanlı Mimariler……………………………………………………….21</a:t>
          </a:r>
          <a:endParaRPr lang="tr-TR" sz="1800" kern="1200" dirty="0"/>
        </a:p>
      </dsp:txBody>
      <dsp:txXfrm>
        <a:off x="1572590" y="2418184"/>
        <a:ext cx="5713173" cy="348638"/>
      </dsp:txXfrm>
    </dsp:sp>
    <dsp:sp modelId="{C64BB9C4-1931-47AB-A098-09B22F367701}">
      <dsp:nvSpPr>
        <dsp:cNvPr id="0" name=""/>
        <dsp:cNvSpPr/>
      </dsp:nvSpPr>
      <dsp:spPr>
        <a:xfrm>
          <a:off x="790703" y="397907"/>
          <a:ext cx="773066" cy="1713936"/>
        </a:xfrm>
        <a:custGeom>
          <a:avLst/>
          <a:gdLst/>
          <a:ahLst/>
          <a:cxnLst/>
          <a:rect l="0" t="0" r="0" b="0"/>
          <a:pathLst>
            <a:path>
              <a:moveTo>
                <a:pt x="0" y="0"/>
              </a:moveTo>
              <a:lnTo>
                <a:pt x="0" y="1713936"/>
              </a:lnTo>
              <a:lnTo>
                <a:pt x="773066" y="1713936"/>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67FF643-9071-474D-8492-FE4E8914FEC4}">
      <dsp:nvSpPr>
        <dsp:cNvPr id="0" name=""/>
        <dsp:cNvSpPr/>
      </dsp:nvSpPr>
      <dsp:spPr>
        <a:xfrm>
          <a:off x="1563770" y="1926335"/>
          <a:ext cx="5751627" cy="3710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tr-TR" sz="1800" kern="1200" dirty="0" smtClean="0"/>
            <a:t>WWW Standartları……………………………………………………..…20 </a:t>
          </a:r>
          <a:endParaRPr lang="tr-TR" sz="1800" kern="1200" dirty="0"/>
        </a:p>
      </dsp:txBody>
      <dsp:txXfrm>
        <a:off x="1574637" y="1937202"/>
        <a:ext cx="5729893" cy="349282"/>
      </dsp:txXfrm>
    </dsp:sp>
    <dsp:sp modelId="{434ACD43-7809-4E7A-A3A1-BFE525D6F03E}">
      <dsp:nvSpPr>
        <dsp:cNvPr id="0" name=""/>
        <dsp:cNvSpPr/>
      </dsp:nvSpPr>
      <dsp:spPr>
        <a:xfrm>
          <a:off x="790703" y="397907"/>
          <a:ext cx="761931" cy="2675697"/>
        </a:xfrm>
        <a:custGeom>
          <a:avLst/>
          <a:gdLst/>
          <a:ahLst/>
          <a:cxnLst/>
          <a:rect l="0" t="0" r="0" b="0"/>
          <a:pathLst>
            <a:path>
              <a:moveTo>
                <a:pt x="0" y="0"/>
              </a:moveTo>
              <a:lnTo>
                <a:pt x="0" y="2675697"/>
              </a:lnTo>
              <a:lnTo>
                <a:pt x="761931" y="267569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27042BB-0A05-489A-85CC-A585FE259EAE}">
      <dsp:nvSpPr>
        <dsp:cNvPr id="0" name=""/>
        <dsp:cNvSpPr/>
      </dsp:nvSpPr>
      <dsp:spPr>
        <a:xfrm>
          <a:off x="1552634" y="2888096"/>
          <a:ext cx="5751627" cy="3710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tr-TR" sz="1800" kern="1200" dirty="0" smtClean="0"/>
            <a:t>WAP Mimarisi……………..…………………………………………….….36 </a:t>
          </a:r>
          <a:endParaRPr lang="tr-TR" sz="1800" kern="1200" dirty="0"/>
        </a:p>
      </dsp:txBody>
      <dsp:txXfrm>
        <a:off x="1563501" y="2898963"/>
        <a:ext cx="5729893" cy="3492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01745-3E7D-415F-BEFD-EA86362BF18A}" type="datetimeFigureOut">
              <a:rPr lang="tr-TR" smtClean="0"/>
              <a:t>14.02.2016</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723C1B-140A-43EF-BA2E-81D885629E09}" type="slidenum">
              <a:rPr lang="tr-TR" smtClean="0"/>
              <a:pPr/>
              <a:t>‹#›</a:t>
            </a:fld>
            <a:r>
              <a:rPr lang="tr-TR" dirty="0" smtClean="0"/>
              <a:t>/47</a:t>
            </a:r>
            <a:endParaRPr lang="tr-TR" dirty="0"/>
          </a:p>
        </p:txBody>
      </p:sp>
    </p:spTree>
    <p:extLst>
      <p:ext uri="{BB962C8B-B14F-4D97-AF65-F5344CB8AC3E}">
        <p14:creationId xmlns:p14="http://schemas.microsoft.com/office/powerpoint/2010/main" val="167633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322F9F1-FA42-42C7-99C4-0B16C1454589}" type="slidenum">
              <a:rPr lang="tr-TR" smtClean="0"/>
              <a:t>1</a:t>
            </a:fld>
            <a:endParaRPr lang="tr-TR" dirty="0"/>
          </a:p>
        </p:txBody>
      </p:sp>
    </p:spTree>
    <p:extLst>
      <p:ext uri="{BB962C8B-B14F-4D97-AF65-F5344CB8AC3E}">
        <p14:creationId xmlns:p14="http://schemas.microsoft.com/office/powerpoint/2010/main" val="4034433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100F05D-0320-4C7A-B5A5-6C79DC6FB0B5}" type="slidenum">
              <a:rPr lang="tr-TR" smtClean="0"/>
              <a:t>24</a:t>
            </a:fld>
            <a:endParaRPr lang="tr-TR"/>
          </a:p>
        </p:txBody>
      </p:sp>
    </p:spTree>
    <p:extLst>
      <p:ext uri="{BB962C8B-B14F-4D97-AF65-F5344CB8AC3E}">
        <p14:creationId xmlns:p14="http://schemas.microsoft.com/office/powerpoint/2010/main" val="330996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33153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02804681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57262041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413547780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84859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2893BF7A-AB1D-4097-84D8-63EC7BEE27D3}" type="datetime1">
              <a:rPr lang="tr-TR" smtClean="0"/>
              <a:t>14.02.2016</a:t>
            </a:fld>
            <a:endParaRPr lang="tr-TR"/>
          </a:p>
        </p:txBody>
      </p:sp>
      <p:sp>
        <p:nvSpPr>
          <p:cNvPr id="6" name="Footer Placeholder 5"/>
          <p:cNvSpPr>
            <a:spLocks noGrp="1"/>
          </p:cNvSpPr>
          <p:nvPr>
            <p:ph type="ftr" sz="quarter" idx="11"/>
          </p:nvPr>
        </p:nvSpPr>
        <p:spPr/>
        <p:txBody>
          <a:bodyPr/>
          <a:lstStyle/>
          <a:p>
            <a:r>
              <a:rPr lang="tr-TR" smtClean="0"/>
              <a:t>Doç.Dr.Resul DAŞ</a:t>
            </a:r>
            <a:endParaRPr lang="tr-TR"/>
          </a:p>
        </p:txBody>
      </p:sp>
      <p:sp>
        <p:nvSpPr>
          <p:cNvPr id="7" name="Slide Number Placeholder 6"/>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22540860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822960" y="2582335"/>
            <a:ext cx="3703320" cy="32867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63440" y="2582334"/>
            <a:ext cx="3703320" cy="32867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2893BF7A-AB1D-4097-84D8-63EC7BEE27D3}" type="datetime1">
              <a:rPr lang="tr-TR" smtClean="0"/>
              <a:t>14.02.2016</a:t>
            </a:fld>
            <a:endParaRPr lang="tr-TR"/>
          </a:p>
        </p:txBody>
      </p:sp>
      <p:sp>
        <p:nvSpPr>
          <p:cNvPr id="8" name="Footer Placeholder 7"/>
          <p:cNvSpPr>
            <a:spLocks noGrp="1"/>
          </p:cNvSpPr>
          <p:nvPr>
            <p:ph type="ftr" sz="quarter" idx="11"/>
          </p:nvPr>
        </p:nvSpPr>
        <p:spPr/>
        <p:txBody>
          <a:bodyPr/>
          <a:lstStyle/>
          <a:p>
            <a:r>
              <a:rPr lang="tr-TR" smtClean="0"/>
              <a:t>Doç.Dr.Resul DAŞ</a:t>
            </a:r>
            <a:endParaRPr lang="tr-TR"/>
          </a:p>
        </p:txBody>
      </p:sp>
      <p:sp>
        <p:nvSpPr>
          <p:cNvPr id="9" name="Slide Number Placeholder 8"/>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351552520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2893BF7A-AB1D-4097-84D8-63EC7BEE27D3}" type="datetime1">
              <a:rPr lang="tr-TR" smtClean="0"/>
              <a:t>14.02.2016</a:t>
            </a:fld>
            <a:endParaRPr lang="tr-TR"/>
          </a:p>
        </p:txBody>
      </p:sp>
      <p:sp>
        <p:nvSpPr>
          <p:cNvPr id="4" name="Footer Placeholder 3"/>
          <p:cNvSpPr>
            <a:spLocks noGrp="1"/>
          </p:cNvSpPr>
          <p:nvPr>
            <p:ph type="ftr" sz="quarter" idx="11"/>
          </p:nvPr>
        </p:nvSpPr>
        <p:spPr/>
        <p:txBody>
          <a:bodyPr/>
          <a:lstStyle/>
          <a:p>
            <a:r>
              <a:rPr lang="tr-TR" smtClean="0"/>
              <a:t>Doç.Dr.Resul DAŞ</a:t>
            </a:r>
            <a:endParaRPr lang="tr-TR"/>
          </a:p>
        </p:txBody>
      </p:sp>
      <p:sp>
        <p:nvSpPr>
          <p:cNvPr id="5" name="Slide Number Placeholder 4"/>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28677792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893BF7A-AB1D-4097-84D8-63EC7BEE27D3}" type="datetime1">
              <a:rPr lang="tr-TR" smtClean="0"/>
              <a:t>14.02.2016</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r>
              <a:rPr lang="tr-TR" smtClean="0"/>
              <a:t>Doç.Dr.Resul DAŞ</a:t>
            </a:r>
            <a:endParaRPr lang="tr-TR"/>
          </a:p>
        </p:txBody>
      </p:sp>
      <p:sp>
        <p:nvSpPr>
          <p:cNvPr id="9" name="Slide Number Placeholder 8"/>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9214761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893BF7A-AB1D-4097-84D8-63EC7BEE27D3}" type="datetime1">
              <a:rPr lang="tr-TR" smtClean="0"/>
              <a:t>14.02.2016</a:t>
            </a:fld>
            <a:endParaRPr lang="tr-T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tr-TR" smtClean="0"/>
              <a:t>Doç.Dr.Resul DAŞ</a:t>
            </a:r>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046ED2-48BC-4D4D-A18C-EC6704D416AE}" type="slidenum">
              <a:rPr lang="tr-TR" smtClean="0"/>
              <a:t>‹#›</a:t>
            </a:fld>
            <a:endParaRPr lang="tr-TR"/>
          </a:p>
        </p:txBody>
      </p:sp>
    </p:spTree>
    <p:extLst>
      <p:ext uri="{BB962C8B-B14F-4D97-AF65-F5344CB8AC3E}">
        <p14:creationId xmlns:p14="http://schemas.microsoft.com/office/powerpoint/2010/main" val="186656110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2893BF7A-AB1D-4097-84D8-63EC7BEE27D3}" type="datetime1">
              <a:rPr lang="tr-TR" smtClean="0"/>
              <a:t>14.02.2016</a:t>
            </a:fld>
            <a:endParaRPr lang="tr-TR"/>
          </a:p>
        </p:txBody>
      </p:sp>
      <p:sp>
        <p:nvSpPr>
          <p:cNvPr id="6" name="Footer Placeholder 5"/>
          <p:cNvSpPr>
            <a:spLocks noGrp="1"/>
          </p:cNvSpPr>
          <p:nvPr>
            <p:ph type="ftr" sz="quarter" idx="11"/>
          </p:nvPr>
        </p:nvSpPr>
        <p:spPr/>
        <p:txBody>
          <a:bodyPr/>
          <a:lstStyle/>
          <a:p>
            <a:r>
              <a:rPr lang="tr-TR" smtClean="0"/>
              <a:t>Doç.Dr.Resul DAŞ</a:t>
            </a:r>
            <a:endParaRPr lang="tr-TR"/>
          </a:p>
        </p:txBody>
      </p:sp>
      <p:sp>
        <p:nvSpPr>
          <p:cNvPr id="7" name="Slide Number Placeholder 6"/>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97456792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893BF7A-AB1D-4097-84D8-63EC7BEE27D3}" type="datetime1">
              <a:rPr lang="tr-TR" smtClean="0"/>
              <a:t>14.02.2016</a:t>
            </a:fld>
            <a:endParaRPr lang="tr-T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tr-TR" smtClean="0"/>
              <a:t>Doç.Dr.Resul DAŞ</a:t>
            </a:r>
            <a:endParaRPr lang="tr-T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5046ED2-48BC-4D4D-A18C-EC6704D416AE}" type="slidenum">
              <a:rPr lang="tr-TR" smtClean="0"/>
              <a:t>‹#›</a:t>
            </a:fld>
            <a:endParaRPr lang="tr-T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700709"/>
      </p:ext>
    </p:extLst>
  </p:cSld>
  <p:clrMap bg1="lt1" tx1="dk1" bg2="lt2" tx2="dk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939" y="736177"/>
            <a:ext cx="8591497" cy="3566160"/>
          </a:xfrm>
        </p:spPr>
        <p:txBody>
          <a:bodyPr>
            <a:normAutofit/>
          </a:bodyPr>
          <a:lstStyle/>
          <a:p>
            <a:pPr algn="ctr"/>
            <a:r>
              <a:rPr lang="tr-TR" sz="4050" dirty="0">
                <a:solidFill>
                  <a:schemeClr val="accent2">
                    <a:lumMod val="50000"/>
                  </a:schemeClr>
                </a:solidFill>
              </a:rPr>
              <a:t>YMT </a:t>
            </a:r>
            <a:r>
              <a:rPr lang="tr-TR" sz="4050" dirty="0" smtClean="0">
                <a:solidFill>
                  <a:schemeClr val="accent2">
                    <a:lumMod val="50000"/>
                  </a:schemeClr>
                </a:solidFill>
              </a:rPr>
              <a:t>312-Yazılım Tasarım Ve Mimarisi</a:t>
            </a:r>
            <a:r>
              <a:rPr lang="tr-TR" sz="4050" dirty="0">
                <a:solidFill>
                  <a:schemeClr val="accent2">
                    <a:lumMod val="50000"/>
                  </a:schemeClr>
                </a:solidFill>
              </a:rPr>
              <a:t/>
            </a:r>
            <a:br>
              <a:rPr lang="tr-TR" sz="4050" dirty="0">
                <a:solidFill>
                  <a:schemeClr val="accent2">
                    <a:lumMod val="50000"/>
                  </a:schemeClr>
                </a:solidFill>
              </a:rPr>
            </a:br>
            <a:r>
              <a:rPr lang="tr-TR" sz="4050" dirty="0">
                <a:solidFill>
                  <a:schemeClr val="accent2">
                    <a:lumMod val="50000"/>
                  </a:schemeClr>
                </a:solidFill>
              </a:rPr>
              <a:t> </a:t>
            </a:r>
            <a:r>
              <a:rPr lang="tr-TR" sz="4050" dirty="0">
                <a:solidFill>
                  <a:schemeClr val="accent2"/>
                </a:solidFill>
              </a:rPr>
              <a:t>Yazılım Mimarileri</a:t>
            </a:r>
            <a:endParaRPr lang="tr-TR" sz="4050" dirty="0"/>
          </a:p>
        </p:txBody>
      </p:sp>
      <p:sp>
        <p:nvSpPr>
          <p:cNvPr id="8" name="Slide Number Placeholder 7"/>
          <p:cNvSpPr>
            <a:spLocks noGrp="1"/>
          </p:cNvSpPr>
          <p:nvPr>
            <p:ph type="sldNum" sz="quarter" idx="12"/>
          </p:nvPr>
        </p:nvSpPr>
        <p:spPr/>
        <p:txBody>
          <a:bodyPr/>
          <a:lstStyle/>
          <a:p>
            <a:fld id="{E5046ED2-48BC-4D4D-A18C-EC6704D416AE}" type="slidenum">
              <a:rPr lang="tr-TR" sz="1200" smtClean="0"/>
              <a:t>1</a:t>
            </a:fld>
            <a:endParaRPr lang="tr-TR" sz="12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7697" y="4154166"/>
            <a:ext cx="1454739" cy="1403395"/>
          </a:xfrm>
          <a:prstGeom prst="rect">
            <a:avLst/>
          </a:prstGeom>
        </p:spPr>
      </p:pic>
      <p:sp>
        <p:nvSpPr>
          <p:cNvPr id="6" name="TextBox 5"/>
          <p:cNvSpPr txBox="1"/>
          <p:nvPr/>
        </p:nvSpPr>
        <p:spPr>
          <a:xfrm rot="20853070">
            <a:off x="7500401" y="4591237"/>
            <a:ext cx="1263487" cy="415498"/>
          </a:xfrm>
          <a:prstGeom prst="rect">
            <a:avLst/>
          </a:prstGeom>
          <a:noFill/>
        </p:spPr>
        <p:txBody>
          <a:bodyPr wrap="none" rtlCol="0">
            <a:spAutoFit/>
          </a:bodyPr>
          <a:lstStyle/>
          <a:p>
            <a:r>
              <a:rPr lang="tr-TR" sz="2100" b="1" dirty="0" smtClean="0">
                <a:solidFill>
                  <a:schemeClr val="accent2"/>
                </a:solidFill>
              </a:rPr>
              <a:t>Bölüm-13</a:t>
            </a:r>
            <a:endParaRPr lang="tr-TR" sz="2100" b="1" dirty="0">
              <a:solidFill>
                <a:schemeClr val="accent2"/>
              </a:solidFill>
            </a:endParaRPr>
          </a:p>
        </p:txBody>
      </p:sp>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60" y="273734"/>
            <a:ext cx="7620000" cy="2857500"/>
          </a:xfrm>
          <a:prstGeom prst="rect">
            <a:avLst/>
          </a:prstGeom>
        </p:spPr>
      </p:pic>
      <p:sp>
        <p:nvSpPr>
          <p:cNvPr id="11" name="Subtitle 2"/>
          <p:cNvSpPr>
            <a:spLocks noGrp="1"/>
          </p:cNvSpPr>
          <p:nvPr/>
        </p:nvSpPr>
        <p:spPr>
          <a:xfrm>
            <a:off x="746760" y="4423046"/>
            <a:ext cx="7543800" cy="86563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lnSpc>
                <a:spcPct val="150000"/>
              </a:lnSpc>
            </a:pPr>
            <a:r>
              <a:rPr lang="tr-TR" sz="1600" b="1" cap="none" dirty="0">
                <a:solidFill>
                  <a:srgbClr val="C00000"/>
                </a:solidFill>
                <a:effectLst>
                  <a:outerShdw blurRad="38100" dist="38100" dir="2700000" algn="tl">
                    <a:srgbClr val="000000">
                      <a:alpha val="43137"/>
                    </a:srgbClr>
                  </a:outerShdw>
                </a:effectLst>
                <a:latin typeface="+mn-lt"/>
              </a:rPr>
              <a:t>Doç. Dr. Resul DAŞ</a:t>
            </a:r>
            <a:r>
              <a:rPr lang="tr-TR" sz="1350" b="1" cap="none" dirty="0">
                <a:solidFill>
                  <a:srgbClr val="C00000"/>
                </a:solidFill>
                <a:effectLst>
                  <a:outerShdw blurRad="38100" dist="38100" dir="2700000" algn="tl">
                    <a:srgbClr val="000000">
                      <a:alpha val="43137"/>
                    </a:srgbClr>
                  </a:outerShdw>
                </a:effectLst>
                <a:latin typeface="+mn-lt"/>
              </a:rPr>
              <a:t/>
            </a:r>
            <a:br>
              <a:rPr lang="tr-TR" sz="1350" b="1" cap="none" dirty="0">
                <a:solidFill>
                  <a:srgbClr val="C00000"/>
                </a:solidFill>
                <a:effectLst>
                  <a:outerShdw blurRad="38100" dist="38100" dir="2700000" algn="tl">
                    <a:srgbClr val="000000">
                      <a:alpha val="43137"/>
                    </a:srgbClr>
                  </a:outerShdw>
                </a:effectLst>
                <a:latin typeface="+mn-lt"/>
              </a:rPr>
            </a:br>
            <a:r>
              <a:rPr lang="tr-TR" sz="1350" cap="none" dirty="0">
                <a:solidFill>
                  <a:schemeClr val="bg2">
                    <a:lumMod val="10000"/>
                  </a:schemeClr>
                </a:solidFill>
                <a:effectLst>
                  <a:outerShdw blurRad="38100" dist="38100" dir="2700000" algn="tl">
                    <a:srgbClr val="000000">
                      <a:alpha val="43137"/>
                    </a:srgbClr>
                  </a:outerShdw>
                </a:effectLst>
                <a:latin typeface="+mn-lt"/>
              </a:rPr>
              <a:t>Fırat Üniversitesi Yazılım Mühendisliği </a:t>
            </a:r>
            <a:r>
              <a:rPr lang="tr-TR" sz="1350" cap="none" dirty="0" smtClean="0">
                <a:solidFill>
                  <a:schemeClr val="bg2">
                    <a:lumMod val="10000"/>
                  </a:schemeClr>
                </a:solidFill>
                <a:effectLst>
                  <a:outerShdw blurRad="38100" dist="38100" dir="2700000" algn="tl">
                    <a:srgbClr val="000000">
                      <a:alpha val="43137"/>
                    </a:srgbClr>
                  </a:outerShdw>
                </a:effectLst>
                <a:latin typeface="+mn-lt"/>
              </a:rPr>
              <a:t>Bölümü</a:t>
            </a:r>
          </a:p>
          <a:p>
            <a:endParaRPr lang="tr-TR" dirty="0">
              <a:effectLst>
                <a:outerShdw blurRad="38100" dist="38100" dir="2700000" algn="tl">
                  <a:srgbClr val="000000">
                    <a:alpha val="43137"/>
                  </a:srgbClr>
                </a:outerShdw>
              </a:effectLst>
            </a:endParaRPr>
          </a:p>
        </p:txBody>
      </p:sp>
      <p:sp>
        <p:nvSpPr>
          <p:cNvPr id="10" name="Altbilgi Yer Tutucusu 3"/>
          <p:cNvSpPr>
            <a:spLocks noGrp="1"/>
          </p:cNvSpPr>
          <p:nvPr>
            <p:ph type="ftr" sz="quarter" idx="11"/>
          </p:nvPr>
        </p:nvSpPr>
        <p:spPr>
          <a:xfrm>
            <a:off x="2764639" y="6459786"/>
            <a:ext cx="3617103" cy="365125"/>
          </a:xfrm>
        </p:spPr>
        <p:txBody>
          <a:bodyPr/>
          <a:lstStyle/>
          <a:p>
            <a:r>
              <a:rPr lang="tr-TR" dirty="0" smtClean="0"/>
              <a:t>YMT312 Yazılım Tasarım ve Mimarisi</a:t>
            </a:r>
            <a:endParaRPr lang="tr-TR" dirty="0"/>
          </a:p>
        </p:txBody>
      </p:sp>
    </p:spTree>
    <p:extLst>
      <p:ext uri="{BB962C8B-B14F-4D97-AF65-F5344CB8AC3E}">
        <p14:creationId xmlns:p14="http://schemas.microsoft.com/office/powerpoint/2010/main" val="1344569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Sunucu</a:t>
            </a:r>
          </a:p>
        </p:txBody>
      </p:sp>
      <p:sp>
        <p:nvSpPr>
          <p:cNvPr id="3" name="İçerik Yer Tutucusu 2"/>
          <p:cNvSpPr>
            <a:spLocks noGrp="1"/>
          </p:cNvSpPr>
          <p:nvPr>
            <p:ph idx="1"/>
          </p:nvPr>
        </p:nvSpPr>
        <p:spPr/>
        <p:txBody>
          <a:bodyPr>
            <a:noAutofit/>
          </a:bodyPr>
          <a:lstStyle/>
          <a:p>
            <a:pPr>
              <a:lnSpc>
                <a:spcPct val="100000"/>
              </a:lnSpc>
              <a:spcBef>
                <a:spcPts val="150"/>
              </a:spcBef>
              <a:buFont typeface="Wingdings" panose="05000000000000000000" pitchFamily="2" charset="2"/>
              <a:buChar char="Ø"/>
            </a:pPr>
            <a:r>
              <a:rPr lang="tr-TR" sz="1600" dirty="0"/>
              <a:t>Tipik bir sunucu yazılımının özellikleri aşağıda belirtilmektedir.</a:t>
            </a:r>
          </a:p>
          <a:p>
            <a:pPr lvl="1">
              <a:lnSpc>
                <a:spcPct val="100000"/>
              </a:lnSpc>
              <a:spcBef>
                <a:spcPts val="150"/>
              </a:spcBef>
            </a:pPr>
            <a:r>
              <a:rPr lang="tr-TR" sz="1600" dirty="0"/>
              <a:t>Sunucu yazılımı zamanının büyük bir kısmını istemciden gelecek istekleri beklemekle geçirir. Söz konusu istekler, iletişim oturumu aracılığı ile ve ileti biçiminde ulaştırılır. Bazı sunucular her istemci için ayrı oturum atarken, diğerleri de tekrar kullanılabilir oturumlar için dinamik atama yaparlar. Sunucu için başarılı olmanın ön koşulu, istemcilere her zaman yanıt verebilmesidir.</a:t>
            </a:r>
          </a:p>
          <a:p>
            <a:pPr lvl="1">
              <a:lnSpc>
                <a:spcPct val="100000"/>
              </a:lnSpc>
              <a:spcBef>
                <a:spcPts val="150"/>
              </a:spcBef>
            </a:pPr>
            <a:r>
              <a:rPr lang="tr-TR" sz="1600" dirty="0"/>
              <a:t>Sunucu, istemcinin isteğini yerine getirmek durumundadır. Ancak istemci yalnızca bir sunucuya bağlı kalmayabilir. Öte yandan bir sunucu da eş zamanlı olarak birden fazla istemciye servis verebilir.</a:t>
            </a:r>
          </a:p>
          <a:p>
            <a:pPr lvl="1">
              <a:lnSpc>
                <a:spcPct val="100000"/>
              </a:lnSpc>
              <a:spcBef>
                <a:spcPts val="150"/>
              </a:spcBef>
            </a:pPr>
            <a:r>
              <a:rPr lang="tr-TR" sz="1600" dirty="0"/>
              <a:t>Sunucular, istemcilere değişik düzeylerde servis öncelikleri verebilir.</a:t>
            </a:r>
          </a:p>
          <a:p>
            <a:pPr lvl="1">
              <a:lnSpc>
                <a:spcPct val="100000"/>
              </a:lnSpc>
              <a:spcBef>
                <a:spcPts val="150"/>
              </a:spcBef>
            </a:pPr>
            <a:r>
              <a:rPr lang="tr-TR" sz="1600" dirty="0"/>
              <a:t>Sunucu, uygulama yazılımının içeriğinden farklı olarak, arka planda başka işlemler yapar.</a:t>
            </a:r>
          </a:p>
          <a:p>
            <a:pPr lvl="1">
              <a:lnSpc>
                <a:spcPct val="100000"/>
              </a:lnSpc>
              <a:spcBef>
                <a:spcPts val="150"/>
              </a:spcBef>
            </a:pPr>
            <a:r>
              <a:rPr lang="tr-TR" sz="1600" dirty="0"/>
              <a:t>Sunucu yazılımı tipik bir görev-kritik yazılımıdır. Sunucu durduğunda, bağlı tüm istemciler etkilenir. Bu nedenle sunucu yazılımının çalışacağı ortam çok güvenli olmalıdır.</a:t>
            </a:r>
          </a:p>
          <a:p>
            <a:pPr lvl="1">
              <a:lnSpc>
                <a:spcPct val="100000"/>
              </a:lnSpc>
              <a:spcBef>
                <a:spcPts val="150"/>
              </a:spcBef>
            </a:pPr>
            <a:r>
              <a:rPr lang="tr-TR" sz="1600" dirty="0"/>
              <a:t>Sunucu ortamı, ölçeklenebilir, yükseltilebilir ve modüler olmalıdır. </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10</a:t>
            </a:fld>
            <a:endParaRPr lang="tr-TR" dirty="0"/>
          </a:p>
        </p:txBody>
      </p:sp>
    </p:spTree>
    <p:extLst>
      <p:ext uri="{BB962C8B-B14F-4D97-AF65-F5344CB8AC3E}">
        <p14:creationId xmlns:p14="http://schemas.microsoft.com/office/powerpoint/2010/main" val="1055361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Sunucu Türleri</a:t>
            </a:r>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dirty="0"/>
              <a:t>Sunucular için farklı sınıflandırmalar yapılabilir. </a:t>
            </a:r>
          </a:p>
          <a:p>
            <a:pPr>
              <a:buFont typeface="Wingdings" panose="05000000000000000000" pitchFamily="2" charset="2"/>
              <a:buChar char="Ø"/>
            </a:pPr>
            <a:r>
              <a:rPr lang="tr-TR" dirty="0"/>
              <a:t>Bu bölümde</a:t>
            </a:r>
            <a:r>
              <a:rPr lang="tr-TR" dirty="0" smtClean="0"/>
              <a:t>:</a:t>
            </a:r>
            <a:endParaRPr lang="tr-TR" dirty="0"/>
          </a:p>
          <a:p>
            <a:pPr marL="728663" lvl="1" indent="-385763">
              <a:buFont typeface="+mj-lt"/>
              <a:buAutoNum type="arabicPeriod"/>
            </a:pPr>
            <a:r>
              <a:rPr lang="tr-TR" dirty="0" smtClean="0"/>
              <a:t>Kütük </a:t>
            </a:r>
            <a:r>
              <a:rPr lang="tr-TR" dirty="0"/>
              <a:t>Sunucuları</a:t>
            </a:r>
          </a:p>
          <a:p>
            <a:pPr marL="728663" lvl="1" indent="-385763">
              <a:buFont typeface="+mj-lt"/>
              <a:buAutoNum type="arabicPeriod"/>
            </a:pPr>
            <a:r>
              <a:rPr lang="tr-TR" dirty="0" smtClean="0"/>
              <a:t>Veri </a:t>
            </a:r>
            <a:r>
              <a:rPr lang="tr-TR" dirty="0"/>
              <a:t>Tabanı Sunucuları</a:t>
            </a:r>
          </a:p>
          <a:p>
            <a:pPr marL="728663" lvl="1" indent="-385763">
              <a:buFont typeface="+mj-lt"/>
              <a:buAutoNum type="arabicPeriod"/>
            </a:pPr>
            <a:r>
              <a:rPr lang="tr-TR" dirty="0" smtClean="0"/>
              <a:t>Ara </a:t>
            </a:r>
            <a:r>
              <a:rPr lang="tr-TR" dirty="0"/>
              <a:t>İşlem Sunucuları</a:t>
            </a:r>
          </a:p>
          <a:p>
            <a:pPr marL="728663" lvl="1" indent="-385763">
              <a:buFont typeface="+mj-lt"/>
              <a:buAutoNum type="arabicPeriod"/>
            </a:pPr>
            <a:r>
              <a:rPr lang="tr-TR" dirty="0" smtClean="0"/>
              <a:t>Nesne </a:t>
            </a:r>
            <a:r>
              <a:rPr lang="tr-TR" dirty="0"/>
              <a:t>Sunucuları</a:t>
            </a:r>
          </a:p>
          <a:p>
            <a:pPr marL="728663" lvl="1" indent="-385763">
              <a:buFont typeface="+mj-lt"/>
              <a:buAutoNum type="arabicPeriod"/>
            </a:pPr>
            <a:r>
              <a:rPr lang="tr-TR" dirty="0" smtClean="0"/>
              <a:t>Web </a:t>
            </a:r>
            <a:r>
              <a:rPr lang="tr-TR" dirty="0"/>
              <a:t>sunucuları</a:t>
            </a:r>
          </a:p>
          <a:p>
            <a:pPr marL="0" indent="0">
              <a:buNone/>
            </a:pPr>
            <a:r>
              <a:rPr lang="tr-TR" dirty="0"/>
              <a:t>biçiminde bir ayrım verilmektedir.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11</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8953" y="1845734"/>
            <a:ext cx="2438400" cy="2438400"/>
          </a:xfrm>
          <a:prstGeom prst="rect">
            <a:avLst/>
          </a:prstGeom>
        </p:spPr>
      </p:pic>
      <p:pic>
        <p:nvPicPr>
          <p:cNvPr id="8" name="Resi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4639" y="5027183"/>
            <a:ext cx="1245172" cy="1137257"/>
          </a:xfrm>
          <a:prstGeom prst="rect">
            <a:avLst/>
          </a:prstGeom>
        </p:spPr>
      </p:pic>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9384" y="4945134"/>
            <a:ext cx="1219306" cy="1219306"/>
          </a:xfrm>
          <a:prstGeom prst="rect">
            <a:avLst/>
          </a:prstGeom>
        </p:spPr>
      </p:pic>
    </p:spTree>
    <p:extLst>
      <p:ext uri="{BB962C8B-B14F-4D97-AF65-F5344CB8AC3E}">
        <p14:creationId xmlns:p14="http://schemas.microsoft.com/office/powerpoint/2010/main" val="1707027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Kütük Sunucuları</a:t>
            </a:r>
          </a:p>
        </p:txBody>
      </p:sp>
      <p:sp>
        <p:nvSpPr>
          <p:cNvPr id="3" name="İçerik Yer Tutucusu 2"/>
          <p:cNvSpPr>
            <a:spLocks noGrp="1"/>
          </p:cNvSpPr>
          <p:nvPr>
            <p:ph idx="1"/>
          </p:nvPr>
        </p:nvSpPr>
        <p:spPr/>
        <p:txBody>
          <a:bodyPr/>
          <a:lstStyle/>
          <a:p>
            <a:pPr>
              <a:buFont typeface="Wingdings" panose="05000000000000000000" pitchFamily="2" charset="2"/>
              <a:buChar char="Ø"/>
            </a:pPr>
            <a:r>
              <a:rPr lang="tr-TR" dirty="0"/>
              <a:t>Bilgisayar ağı üzerindeki tüm kütüklerin paylaşımı, kütük sunucuları aracılığı ile </a:t>
            </a:r>
            <a:r>
              <a:rPr lang="tr-TR" dirty="0" smtClean="0"/>
              <a:t>yapılır.</a:t>
            </a:r>
          </a:p>
          <a:p>
            <a:pPr>
              <a:buFont typeface="Wingdings" panose="05000000000000000000" pitchFamily="2" charset="2"/>
              <a:buChar char="Ø"/>
            </a:pPr>
            <a:endParaRPr lang="tr-TR" dirty="0" smtClean="0"/>
          </a:p>
          <a:p>
            <a:pPr>
              <a:buFont typeface="Wingdings" panose="05000000000000000000" pitchFamily="2" charset="2"/>
              <a:buChar char="Ø"/>
            </a:pPr>
            <a:r>
              <a:rPr lang="tr-TR" dirty="0" smtClean="0"/>
              <a:t>Veri </a:t>
            </a:r>
            <a:r>
              <a:rPr lang="tr-TR" dirty="0"/>
              <a:t>servisinin en temel biçimi, istemcinin isteğini kütük sunucu aracılığı ile ağa iletmesi ve sunucunun isteği inceleyerek ağ üzerinde ileti değişimi yoluyla istenen veriye ulaşmasının </a:t>
            </a:r>
            <a:r>
              <a:rPr lang="tr-TR" dirty="0" smtClean="0"/>
              <a:t>sağlanmasıdır.</a:t>
            </a:r>
          </a:p>
          <a:p>
            <a:pPr>
              <a:buFont typeface="Wingdings" panose="05000000000000000000" pitchFamily="2" charset="2"/>
              <a:buChar char="Ø"/>
            </a:pPr>
            <a:endParaRPr lang="tr-TR" dirty="0" smtClean="0"/>
          </a:p>
          <a:p>
            <a:pPr>
              <a:buFont typeface="Wingdings" panose="05000000000000000000" pitchFamily="2" charset="2"/>
              <a:buChar char="Ø"/>
            </a:pPr>
            <a:r>
              <a:rPr lang="tr-TR" dirty="0" smtClean="0"/>
              <a:t>Yerel </a:t>
            </a:r>
            <a:r>
              <a:rPr lang="tr-TR" dirty="0"/>
              <a:t>ağ üzerindeki her türlü belge, resim, veri kütüğü vb. nesnelerin paylaşımı kütük sunucuları aracılığı ile yapılır. </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12</a:t>
            </a:fld>
            <a:endParaRPr lang="tr-TR" dirty="0"/>
          </a:p>
        </p:txBody>
      </p:sp>
    </p:spTree>
    <p:extLst>
      <p:ext uri="{BB962C8B-B14F-4D97-AF65-F5344CB8AC3E}">
        <p14:creationId xmlns:p14="http://schemas.microsoft.com/office/powerpoint/2010/main" val="2463164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 Tabanı Sunucuları</a:t>
            </a:r>
          </a:p>
        </p:txBody>
      </p:sp>
      <p:sp>
        <p:nvSpPr>
          <p:cNvPr id="3" name="İçerik Yer Tutucusu 2"/>
          <p:cNvSpPr>
            <a:spLocks noGrp="1"/>
          </p:cNvSpPr>
          <p:nvPr>
            <p:ph idx="1"/>
          </p:nvPr>
        </p:nvSpPr>
        <p:spPr/>
        <p:txBody>
          <a:bodyPr>
            <a:normAutofit/>
          </a:bodyPr>
          <a:lstStyle/>
          <a:p>
            <a:pPr>
              <a:lnSpc>
                <a:spcPct val="100000"/>
              </a:lnSpc>
              <a:buFont typeface="Wingdings" panose="05000000000000000000" pitchFamily="2" charset="2"/>
              <a:buChar char="Ø"/>
            </a:pPr>
            <a:r>
              <a:rPr lang="tr-TR" dirty="0"/>
              <a:t>İstemci bir SQL komutu ya da komut kümesini veri tabanı sunucusuna </a:t>
            </a:r>
            <a:r>
              <a:rPr lang="tr-TR" dirty="0" smtClean="0"/>
              <a:t>iletir.</a:t>
            </a:r>
          </a:p>
          <a:p>
            <a:pPr>
              <a:lnSpc>
                <a:spcPct val="100000"/>
              </a:lnSpc>
              <a:buFont typeface="Wingdings" panose="05000000000000000000" pitchFamily="2" charset="2"/>
              <a:buChar char="Ø"/>
            </a:pPr>
            <a:r>
              <a:rPr lang="tr-TR" dirty="0" smtClean="0"/>
              <a:t>Her </a:t>
            </a:r>
            <a:r>
              <a:rPr lang="tr-TR" dirty="0"/>
              <a:t>SQL komutunun sonucu, ağ üzerinden istemciye iletilir. SQL isteğini işleyen kod aynı bilgisayarda </a:t>
            </a:r>
            <a:r>
              <a:rPr lang="tr-TR" dirty="0" smtClean="0"/>
              <a:t>bulunur.</a:t>
            </a:r>
          </a:p>
          <a:p>
            <a:pPr>
              <a:lnSpc>
                <a:spcPct val="100000"/>
              </a:lnSpc>
              <a:buFont typeface="Wingdings" panose="05000000000000000000" pitchFamily="2" charset="2"/>
              <a:buChar char="Ø"/>
            </a:pPr>
            <a:r>
              <a:rPr lang="tr-TR" dirty="0" smtClean="0"/>
              <a:t>Sunucu</a:t>
            </a:r>
            <a:r>
              <a:rPr lang="tr-TR" dirty="0"/>
              <a:t>, ileti aktarma işlemleri ile uğraşma yerine, işlem gücünü veri tabanından istenen verilerin bulunması ve işlenmesi işlemleri ile uğraşır. </a:t>
            </a:r>
          </a:p>
          <a:p>
            <a:pPr>
              <a:lnSpc>
                <a:spcPct val="100000"/>
              </a:lnSpc>
              <a:buFont typeface="Wingdings" panose="05000000000000000000" pitchFamily="2" charset="2"/>
              <a:buChar char="Ø"/>
            </a:pPr>
            <a:r>
              <a:rPr lang="tr-TR" dirty="0"/>
              <a:t>SQL sunucuları İ/S uygulamaları oluşturmak için iyi bir örnektir</a:t>
            </a:r>
            <a:r>
              <a:rPr lang="tr-TR" dirty="0" smtClean="0"/>
              <a:t>.</a:t>
            </a:r>
          </a:p>
          <a:p>
            <a:pPr>
              <a:lnSpc>
                <a:spcPct val="100000"/>
              </a:lnSpc>
              <a:buFont typeface="Wingdings" panose="05000000000000000000" pitchFamily="2" charset="2"/>
              <a:buChar char="Ø"/>
            </a:pPr>
            <a:r>
              <a:rPr lang="tr-TR" dirty="0" smtClean="0"/>
              <a:t>Oracle</a:t>
            </a:r>
            <a:r>
              <a:rPr lang="tr-TR" dirty="0"/>
              <a:t>, </a:t>
            </a:r>
            <a:r>
              <a:rPr lang="tr-TR" dirty="0" err="1"/>
              <a:t>Sybase</a:t>
            </a:r>
            <a:r>
              <a:rPr lang="tr-TR" dirty="0"/>
              <a:t> gibi bir çok veri tabanı yönetim sistemi geliştiricileri için SQL standart veri tabanı dili haline </a:t>
            </a:r>
            <a:r>
              <a:rPr lang="tr-TR" dirty="0" smtClean="0"/>
              <a:t>gelmiştir.</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13</a:t>
            </a:fld>
            <a:endParaRPr lang="tr-TR" dirty="0"/>
          </a:p>
        </p:txBody>
      </p:sp>
      <p:pic>
        <p:nvPicPr>
          <p:cNvPr id="7" name="Resi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6056" y="841782"/>
            <a:ext cx="869288" cy="793950"/>
          </a:xfrm>
          <a:prstGeom prst="rect">
            <a:avLst/>
          </a:prstGeom>
        </p:spPr>
      </p:pic>
    </p:spTree>
    <p:extLst>
      <p:ext uri="{BB962C8B-B14F-4D97-AF65-F5344CB8AC3E}">
        <p14:creationId xmlns:p14="http://schemas.microsoft.com/office/powerpoint/2010/main" val="1647659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Ara İşlem Sunucuları</a:t>
            </a:r>
          </a:p>
        </p:txBody>
      </p:sp>
      <p:sp>
        <p:nvSpPr>
          <p:cNvPr id="3" name="İçerik Yer Tutucusu 2"/>
          <p:cNvSpPr>
            <a:spLocks noGrp="1"/>
          </p:cNvSpPr>
          <p:nvPr>
            <p:ph idx="1"/>
          </p:nvPr>
        </p:nvSpPr>
        <p:spPr/>
        <p:txBody>
          <a:bodyPr>
            <a:noAutofit/>
          </a:bodyPr>
          <a:lstStyle/>
          <a:p>
            <a:pPr>
              <a:lnSpc>
                <a:spcPct val="120000"/>
              </a:lnSpc>
              <a:buFont typeface="Wingdings" panose="05000000000000000000" pitchFamily="2" charset="2"/>
              <a:buChar char="Ø"/>
            </a:pPr>
            <a:r>
              <a:rPr lang="tr-TR" sz="1600" dirty="0"/>
              <a:t>İstemcinin uzakta bulunan yordamları çağırması durumunda bu yordamların çalıştırıldığı sunucular ara işlem sunucu olarak </a:t>
            </a:r>
            <a:r>
              <a:rPr lang="tr-TR" sz="1600" dirty="0" smtClean="0"/>
              <a:t>adlandırılır.</a:t>
            </a:r>
          </a:p>
          <a:p>
            <a:pPr>
              <a:lnSpc>
                <a:spcPct val="120000"/>
              </a:lnSpc>
              <a:buFont typeface="Wingdings" panose="05000000000000000000" pitchFamily="2" charset="2"/>
              <a:buChar char="Ø"/>
            </a:pPr>
            <a:r>
              <a:rPr lang="tr-TR" sz="1600" dirty="0" smtClean="0"/>
              <a:t>Uzakta </a:t>
            </a:r>
            <a:r>
              <a:rPr lang="tr-TR" sz="1600" dirty="0"/>
              <a:t>bulunan yordamlar bir grup SQL deyimi çalıştırırlar. Bu SQL deyimleri, ara işlem olarak tanımlanır. </a:t>
            </a:r>
            <a:endParaRPr lang="tr-TR" sz="1600" dirty="0" smtClean="0"/>
          </a:p>
          <a:p>
            <a:pPr>
              <a:lnSpc>
                <a:spcPct val="120000"/>
              </a:lnSpc>
              <a:buFont typeface="Wingdings" panose="05000000000000000000" pitchFamily="2" charset="2"/>
              <a:buChar char="Ø"/>
            </a:pPr>
            <a:r>
              <a:rPr lang="tr-TR" sz="1600" dirty="0"/>
              <a:t>Ara işlem sunucu ile, hem istemci hem de sunucu tarafında yazılımlar hazırlanarak uygulama </a:t>
            </a:r>
            <a:r>
              <a:rPr lang="tr-TR" sz="1600" dirty="0" smtClean="0"/>
              <a:t>geliştirilebilir.</a:t>
            </a:r>
          </a:p>
          <a:p>
            <a:pPr>
              <a:lnSpc>
                <a:spcPct val="120000"/>
              </a:lnSpc>
              <a:buFont typeface="Wingdings" panose="05000000000000000000" pitchFamily="2" charset="2"/>
              <a:buChar char="Ø"/>
            </a:pPr>
            <a:r>
              <a:rPr lang="tr-TR" sz="1600" dirty="0" smtClean="0"/>
              <a:t>İstemci </a:t>
            </a:r>
            <a:r>
              <a:rPr lang="tr-TR" sz="1600" dirty="0"/>
              <a:t>tarafındaki yazılım genellikle grafiksel kullanıcı arabirimi </a:t>
            </a:r>
            <a:r>
              <a:rPr lang="tr-TR" sz="1600" dirty="0" smtClean="0"/>
              <a:t>içerir.</a:t>
            </a:r>
          </a:p>
          <a:p>
            <a:pPr>
              <a:lnSpc>
                <a:spcPct val="120000"/>
              </a:lnSpc>
              <a:buFont typeface="Wingdings" panose="05000000000000000000" pitchFamily="2" charset="2"/>
              <a:buChar char="Ø"/>
            </a:pPr>
            <a:r>
              <a:rPr lang="tr-TR" sz="1600" dirty="0" smtClean="0"/>
              <a:t>Sunucu </a:t>
            </a:r>
            <a:r>
              <a:rPr lang="tr-TR" sz="1600" dirty="0"/>
              <a:t>yazılımı ise bir </a:t>
            </a:r>
            <a:r>
              <a:rPr lang="tr-TR" sz="1600" dirty="0" err="1"/>
              <a:t>veritabanı</a:t>
            </a:r>
            <a:r>
              <a:rPr lang="tr-TR" sz="1600" dirty="0"/>
              <a:t> üzerinde çalışacak SQL deyimlerinden </a:t>
            </a:r>
            <a:r>
              <a:rPr lang="tr-TR" sz="1600" dirty="0" smtClean="0"/>
              <a:t>oluşur.</a:t>
            </a:r>
          </a:p>
          <a:p>
            <a:pPr>
              <a:lnSpc>
                <a:spcPct val="120000"/>
              </a:lnSpc>
              <a:buFont typeface="Wingdings" panose="05000000000000000000" pitchFamily="2" charset="2"/>
              <a:buChar char="Ø"/>
            </a:pPr>
            <a:r>
              <a:rPr lang="tr-TR" sz="1600" dirty="0" smtClean="0"/>
              <a:t>Bu </a:t>
            </a:r>
            <a:r>
              <a:rPr lang="tr-TR" sz="1600" dirty="0"/>
              <a:t>uygulamalar </a:t>
            </a:r>
            <a:r>
              <a:rPr lang="tr-TR" sz="1600" b="1" dirty="0"/>
              <a:t>çevrim içi </a:t>
            </a:r>
            <a:r>
              <a:rPr lang="tr-TR" sz="1600" b="1" dirty="0" smtClean="0"/>
              <a:t>ara işlem </a:t>
            </a:r>
            <a:r>
              <a:rPr lang="tr-TR" sz="1600" b="1" dirty="0"/>
              <a:t>işleme </a:t>
            </a:r>
            <a:r>
              <a:rPr lang="tr-TR" sz="1600" dirty="0"/>
              <a:t>(</a:t>
            </a:r>
            <a:r>
              <a:rPr lang="tr-TR" sz="1600" b="1" dirty="0"/>
              <a:t>ÇİAİ-OLTP</a:t>
            </a:r>
            <a:r>
              <a:rPr lang="tr-TR" sz="1600" dirty="0"/>
              <a:t>) olarak </a:t>
            </a:r>
            <a:r>
              <a:rPr lang="tr-TR" sz="1600" dirty="0" smtClean="0"/>
              <a:t>adlandırılır.</a:t>
            </a:r>
          </a:p>
          <a:p>
            <a:pPr>
              <a:lnSpc>
                <a:spcPct val="120000"/>
              </a:lnSpc>
              <a:buFont typeface="Wingdings" panose="05000000000000000000" pitchFamily="2" charset="2"/>
              <a:buChar char="Ø"/>
            </a:pPr>
            <a:r>
              <a:rPr lang="tr-TR" sz="1600" dirty="0" smtClean="0"/>
              <a:t>ÇİAİ </a:t>
            </a:r>
            <a:r>
              <a:rPr lang="tr-TR" sz="1600" dirty="0"/>
              <a:t>uygulamaları, veri tabanı üzerinde sıkı denetim, güvenlik ve tamlık gerektirir. İki tür ÇİAİ uygulaması vardır: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14</a:t>
            </a:fld>
            <a:endParaRPr lang="tr-TR" dirty="0"/>
          </a:p>
        </p:txBody>
      </p:sp>
    </p:spTree>
    <p:extLst>
      <p:ext uri="{BB962C8B-B14F-4D97-AF65-F5344CB8AC3E}">
        <p14:creationId xmlns:p14="http://schemas.microsoft.com/office/powerpoint/2010/main" val="794753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Ara İşlem Sunucuları</a:t>
            </a:r>
          </a:p>
        </p:txBody>
      </p:sp>
      <p:sp>
        <p:nvSpPr>
          <p:cNvPr id="3" name="İçerik Yer Tutucusu 2"/>
          <p:cNvSpPr>
            <a:spLocks noGrp="1"/>
          </p:cNvSpPr>
          <p:nvPr>
            <p:ph idx="1"/>
          </p:nvPr>
        </p:nvSpPr>
        <p:spPr/>
        <p:txBody>
          <a:bodyPr>
            <a:normAutofit/>
          </a:bodyPr>
          <a:lstStyle/>
          <a:p>
            <a:pPr>
              <a:lnSpc>
                <a:spcPct val="100000"/>
              </a:lnSpc>
              <a:buFont typeface="Wingdings" panose="05000000000000000000" pitchFamily="2" charset="2"/>
              <a:buChar char="Ø"/>
            </a:pPr>
            <a:r>
              <a:rPr lang="tr-TR" dirty="0"/>
              <a:t>Kritik ÇİAİ uygulamalarını etkin ve iyi yönetebilmek için </a:t>
            </a:r>
            <a:r>
              <a:rPr lang="tr-TR" dirty="0" smtClean="0"/>
              <a:t>ara işlem </a:t>
            </a:r>
            <a:r>
              <a:rPr lang="tr-TR" dirty="0"/>
              <a:t>yöneticileri </a:t>
            </a:r>
            <a:r>
              <a:rPr lang="tr-TR" dirty="0" smtClean="0"/>
              <a:t>kullanılır.</a:t>
            </a:r>
          </a:p>
          <a:p>
            <a:pPr>
              <a:lnSpc>
                <a:spcPct val="100000"/>
              </a:lnSpc>
              <a:buFont typeface="Wingdings" panose="05000000000000000000" pitchFamily="2" charset="2"/>
              <a:buChar char="Ø"/>
            </a:pPr>
            <a:r>
              <a:rPr lang="tr-TR" dirty="0" smtClean="0"/>
              <a:t>Ara işlem </a:t>
            </a:r>
            <a:r>
              <a:rPr lang="tr-TR" dirty="0"/>
              <a:t>yöneticisi, </a:t>
            </a:r>
            <a:r>
              <a:rPr lang="tr-TR" dirty="0" smtClean="0"/>
              <a:t>ara işlemlerin </a:t>
            </a:r>
            <a:r>
              <a:rPr lang="tr-TR" dirty="0"/>
              <a:t>yönetimi ve işlenmesi için bir "işletim sistemi" olarak tanımlanabilir. </a:t>
            </a:r>
          </a:p>
          <a:p>
            <a:pPr>
              <a:lnSpc>
                <a:spcPct val="100000"/>
              </a:lnSpc>
              <a:buFont typeface="Wingdings" panose="05000000000000000000" pitchFamily="2" charset="2"/>
              <a:buChar char="Ø"/>
            </a:pPr>
            <a:r>
              <a:rPr lang="tr-TR" dirty="0"/>
              <a:t>Temel olarak;</a:t>
            </a:r>
          </a:p>
          <a:p>
            <a:pPr lvl="1">
              <a:lnSpc>
                <a:spcPct val="100000"/>
              </a:lnSpc>
            </a:pPr>
            <a:r>
              <a:rPr lang="tr-TR" dirty="0" smtClean="0"/>
              <a:t>Süreç </a:t>
            </a:r>
            <a:r>
              <a:rPr lang="tr-TR" dirty="0"/>
              <a:t>yönetimi (sunucu süreçlerinin başlatılması, yönetimi ve iş yükünün dengelenmesi) </a:t>
            </a:r>
            <a:r>
              <a:rPr lang="tr-TR" dirty="0" smtClean="0"/>
              <a:t>ve</a:t>
            </a:r>
            <a:endParaRPr lang="tr-TR" dirty="0"/>
          </a:p>
          <a:p>
            <a:pPr lvl="1">
              <a:lnSpc>
                <a:spcPct val="100000"/>
              </a:lnSpc>
            </a:pPr>
            <a:r>
              <a:rPr lang="tr-TR" dirty="0" smtClean="0"/>
              <a:t>Ara </a:t>
            </a:r>
            <a:r>
              <a:rPr lang="tr-TR" dirty="0"/>
              <a:t>işlem yönetimi </a:t>
            </a:r>
          </a:p>
          <a:p>
            <a:pPr>
              <a:lnSpc>
                <a:spcPct val="100000"/>
              </a:lnSpc>
            </a:pPr>
            <a:r>
              <a:rPr lang="tr-TR" dirty="0"/>
              <a:t>işlevlerini yerine getirirler</a:t>
            </a:r>
            <a:r>
              <a:rPr lang="tr-TR" dirty="0" smtClean="0"/>
              <a:t>.</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15</a:t>
            </a:fld>
            <a:endParaRPr lang="tr-TR" dirty="0"/>
          </a:p>
        </p:txBody>
      </p:sp>
    </p:spTree>
    <p:extLst>
      <p:ext uri="{BB962C8B-B14F-4D97-AF65-F5344CB8AC3E}">
        <p14:creationId xmlns:p14="http://schemas.microsoft.com/office/powerpoint/2010/main" val="223556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Nesne Sunucuları</a:t>
            </a:r>
          </a:p>
        </p:txBody>
      </p:sp>
      <p:sp>
        <p:nvSpPr>
          <p:cNvPr id="3" name="İçerik Yer Tutucusu 2"/>
          <p:cNvSpPr>
            <a:spLocks noGrp="1"/>
          </p:cNvSpPr>
          <p:nvPr>
            <p:ph idx="1"/>
          </p:nvPr>
        </p:nvSpPr>
        <p:spPr/>
        <p:txBody>
          <a:bodyPr>
            <a:normAutofit fontScale="85000" lnSpcReduction="10000"/>
          </a:bodyPr>
          <a:lstStyle/>
          <a:p>
            <a:pPr>
              <a:lnSpc>
                <a:spcPct val="120000"/>
              </a:lnSpc>
              <a:buFont typeface="Wingdings" panose="05000000000000000000" pitchFamily="2" charset="2"/>
              <a:buChar char="Ø"/>
            </a:pPr>
            <a:r>
              <a:rPr lang="tr-TR" dirty="0"/>
              <a:t>İ/S uygulaması, birbiri ile iletişimde bulunan bir nesne kümesi olarak </a:t>
            </a:r>
            <a:r>
              <a:rPr lang="tr-TR" dirty="0" smtClean="0"/>
              <a:t>geliştirilir.</a:t>
            </a:r>
          </a:p>
          <a:p>
            <a:pPr>
              <a:lnSpc>
                <a:spcPct val="120000"/>
              </a:lnSpc>
              <a:buFont typeface="Wingdings" panose="05000000000000000000" pitchFamily="2" charset="2"/>
              <a:buChar char="Ø"/>
            </a:pPr>
            <a:r>
              <a:rPr lang="tr-TR" dirty="0" smtClean="0"/>
              <a:t>İstemci </a:t>
            </a:r>
            <a:r>
              <a:rPr lang="tr-TR" dirty="0"/>
              <a:t>nesneleri, sunucu nesneleri ile bir Nesne İstek Yöneticisi (NİY - ORB) aracılığı ile </a:t>
            </a:r>
            <a:r>
              <a:rPr lang="tr-TR" dirty="0" smtClean="0"/>
              <a:t>haberleşir.</a:t>
            </a:r>
          </a:p>
          <a:p>
            <a:pPr>
              <a:lnSpc>
                <a:spcPct val="120000"/>
              </a:lnSpc>
              <a:buFont typeface="Wingdings" panose="05000000000000000000" pitchFamily="2" charset="2"/>
              <a:buChar char="Ø"/>
            </a:pPr>
            <a:r>
              <a:rPr lang="tr-TR" dirty="0" smtClean="0"/>
              <a:t>İstemci</a:t>
            </a:r>
            <a:r>
              <a:rPr lang="tr-TR" dirty="0"/>
              <a:t>, uzakta bulunan bir nesneye ilişkin bir metodu çalıştırmak istediğinde NİY, ilgili nesne sınıfına ilişkin varlık oluşturur, istenen metodu çağırır ve sonucu istemci nesnesine </a:t>
            </a:r>
            <a:r>
              <a:rPr lang="tr-TR" dirty="0" smtClean="0"/>
              <a:t>iletir.</a:t>
            </a:r>
          </a:p>
          <a:p>
            <a:pPr>
              <a:lnSpc>
                <a:spcPct val="120000"/>
              </a:lnSpc>
              <a:buFont typeface="Wingdings" panose="05000000000000000000" pitchFamily="2" charset="2"/>
              <a:buChar char="Ø"/>
            </a:pPr>
            <a:r>
              <a:rPr lang="tr-TR" dirty="0" smtClean="0"/>
              <a:t>Sunucu </a:t>
            </a:r>
            <a:r>
              <a:rPr lang="tr-TR" dirty="0"/>
              <a:t>nesneleri, paylaşım ve eşzamanlılığı desteklemelidirler</a:t>
            </a:r>
            <a:r>
              <a:rPr lang="tr-TR" dirty="0" smtClean="0"/>
              <a:t>.</a:t>
            </a:r>
          </a:p>
          <a:p>
            <a:pPr>
              <a:lnSpc>
                <a:spcPct val="120000"/>
              </a:lnSpc>
            </a:pPr>
            <a:endParaRPr lang="tr-TR" dirty="0"/>
          </a:p>
          <a:p>
            <a:pPr>
              <a:lnSpc>
                <a:spcPct val="120000"/>
              </a:lnSpc>
            </a:pPr>
            <a:r>
              <a:rPr lang="tr-TR" dirty="0"/>
              <a:t>Ticari </a:t>
            </a:r>
            <a:r>
              <a:rPr lang="tr-TR" dirty="0" err="1"/>
              <a:t>NİY'lere</a:t>
            </a:r>
            <a:r>
              <a:rPr lang="tr-TR" dirty="0"/>
              <a:t> örnek olarak </a:t>
            </a:r>
            <a:r>
              <a:rPr lang="tr-TR" dirty="0" err="1"/>
              <a:t>Digital</a:t>
            </a:r>
            <a:r>
              <a:rPr lang="tr-TR" dirty="0"/>
              <a:t> </a:t>
            </a:r>
            <a:r>
              <a:rPr lang="tr-TR" dirty="0" err="1"/>
              <a:t>ObjectBroker</a:t>
            </a:r>
            <a:r>
              <a:rPr lang="tr-TR" dirty="0"/>
              <a:t>, IBM SOM 3.0, </a:t>
            </a:r>
            <a:r>
              <a:rPr lang="tr-TR" dirty="0" err="1"/>
              <a:t>Sun's</a:t>
            </a:r>
            <a:r>
              <a:rPr lang="tr-TR" dirty="0"/>
              <a:t> NEO, HP ORB Plus, </a:t>
            </a:r>
            <a:r>
              <a:rPr lang="tr-TR" dirty="0" err="1"/>
              <a:t>Expersoft's</a:t>
            </a:r>
            <a:r>
              <a:rPr lang="tr-TR" dirty="0"/>
              <a:t> </a:t>
            </a:r>
            <a:r>
              <a:rPr lang="tr-TR" dirty="0" err="1"/>
              <a:t>PowerBroker</a:t>
            </a:r>
            <a:r>
              <a:rPr lang="tr-TR" dirty="0"/>
              <a:t>, ve </a:t>
            </a:r>
            <a:r>
              <a:rPr lang="tr-TR" dirty="0" err="1"/>
              <a:t>Iona's</a:t>
            </a:r>
            <a:r>
              <a:rPr lang="tr-TR" dirty="0"/>
              <a:t> </a:t>
            </a:r>
            <a:r>
              <a:rPr lang="tr-TR" dirty="0" err="1"/>
              <a:t>Orbix</a:t>
            </a:r>
            <a:r>
              <a:rPr lang="tr-TR" dirty="0"/>
              <a:t> verilebilir</a:t>
            </a:r>
            <a:r>
              <a:rPr lang="tr-TR" dirty="0" smtClean="0"/>
              <a:t>.</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16</a:t>
            </a:fld>
            <a:endParaRPr lang="tr-TR" dirty="0"/>
          </a:p>
        </p:txBody>
      </p:sp>
    </p:spTree>
    <p:extLst>
      <p:ext uri="{BB962C8B-B14F-4D97-AF65-F5344CB8AC3E}">
        <p14:creationId xmlns:p14="http://schemas.microsoft.com/office/powerpoint/2010/main" val="4003445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Web Sunucuları</a:t>
            </a:r>
          </a:p>
        </p:txBody>
      </p:sp>
      <p:sp>
        <p:nvSpPr>
          <p:cNvPr id="3" name="İçerik Yer Tutucusu 2"/>
          <p:cNvSpPr>
            <a:spLocks noGrp="1"/>
          </p:cNvSpPr>
          <p:nvPr>
            <p:ph idx="1"/>
          </p:nvPr>
        </p:nvSpPr>
        <p:spPr/>
        <p:txBody>
          <a:bodyPr>
            <a:normAutofit fontScale="85000" lnSpcReduction="10000"/>
          </a:bodyPr>
          <a:lstStyle/>
          <a:p>
            <a:pPr>
              <a:lnSpc>
                <a:spcPct val="110000"/>
              </a:lnSpc>
              <a:buFont typeface="Wingdings" panose="05000000000000000000" pitchFamily="2" charset="2"/>
              <a:buChar char="Ø"/>
            </a:pPr>
            <a:r>
              <a:rPr lang="tr-TR" dirty="0"/>
              <a:t>Dünya çapındaki Web, ilk </a:t>
            </a:r>
            <a:r>
              <a:rPr lang="tr-TR" dirty="0" smtClean="0"/>
              <a:t>galaksiler arası </a:t>
            </a:r>
            <a:r>
              <a:rPr lang="tr-TR" dirty="0"/>
              <a:t>İ/S uygulaması olarak </a:t>
            </a:r>
            <a:r>
              <a:rPr lang="tr-TR" dirty="0" smtClean="0"/>
              <a:t>tanımlanabilir.</a:t>
            </a:r>
          </a:p>
          <a:p>
            <a:pPr>
              <a:lnSpc>
                <a:spcPct val="110000"/>
              </a:lnSpc>
              <a:buFont typeface="Wingdings" panose="05000000000000000000" pitchFamily="2" charset="2"/>
              <a:buChar char="Ø"/>
            </a:pPr>
            <a:r>
              <a:rPr lang="tr-TR" dirty="0" smtClean="0"/>
              <a:t>Bu </a:t>
            </a:r>
            <a:r>
              <a:rPr lang="tr-TR" dirty="0"/>
              <a:t>yeni model zayıf, taşınabilir ve "</a:t>
            </a:r>
            <a:r>
              <a:rPr lang="tr-TR" b="1" dirty="0"/>
              <a:t>evrensel</a:t>
            </a:r>
            <a:r>
              <a:rPr lang="tr-TR" dirty="0"/>
              <a:t>" istemcilerin çok şişman sunucularla iletişimini </a:t>
            </a:r>
            <a:r>
              <a:rPr lang="tr-TR" dirty="0" smtClean="0"/>
              <a:t>sağlar.</a:t>
            </a:r>
          </a:p>
          <a:p>
            <a:pPr>
              <a:lnSpc>
                <a:spcPct val="110000"/>
              </a:lnSpc>
              <a:buFont typeface="Wingdings" panose="05000000000000000000" pitchFamily="2" charset="2"/>
              <a:buChar char="Ø"/>
            </a:pPr>
            <a:r>
              <a:rPr lang="tr-TR" dirty="0" smtClean="0"/>
              <a:t>En </a:t>
            </a:r>
            <a:r>
              <a:rPr lang="tr-TR" dirty="0"/>
              <a:t>yalın biçimiyle bir web sunucu, istemcinin ismiyle aradığı bir belgeyi kendisine </a:t>
            </a:r>
            <a:r>
              <a:rPr lang="tr-TR" dirty="0" smtClean="0"/>
              <a:t>sunar.</a:t>
            </a:r>
          </a:p>
          <a:p>
            <a:pPr>
              <a:lnSpc>
                <a:spcPct val="110000"/>
              </a:lnSpc>
              <a:buFont typeface="Wingdings" panose="05000000000000000000" pitchFamily="2" charset="2"/>
              <a:buChar char="Ø"/>
            </a:pPr>
            <a:r>
              <a:rPr lang="tr-TR" dirty="0" smtClean="0"/>
              <a:t>Web</a:t>
            </a:r>
            <a:r>
              <a:rPr lang="tr-TR" dirty="0"/>
              <a:t>, küresel bir </a:t>
            </a:r>
            <a:r>
              <a:rPr lang="tr-TR" dirty="0" err="1"/>
              <a:t>hipertekst</a:t>
            </a:r>
            <a:r>
              <a:rPr lang="tr-TR" dirty="0"/>
              <a:t> </a:t>
            </a:r>
            <a:r>
              <a:rPr lang="tr-TR" dirty="0" smtClean="0"/>
              <a:t>sistemidir.</a:t>
            </a:r>
          </a:p>
          <a:p>
            <a:pPr>
              <a:lnSpc>
                <a:spcPct val="110000"/>
              </a:lnSpc>
              <a:buFont typeface="Wingdings" panose="05000000000000000000" pitchFamily="2" charset="2"/>
              <a:buChar char="Ø"/>
            </a:pPr>
            <a:r>
              <a:rPr lang="tr-TR" dirty="0" err="1" smtClean="0"/>
              <a:t>Hipertekst</a:t>
            </a:r>
            <a:r>
              <a:rPr lang="tr-TR" dirty="0"/>
              <a:t>, aynı bilgisayar yada bir bilgisayar ağı üzerinde bulunan ilgili belgeleri birbirine bağlayan bir yazılım </a:t>
            </a:r>
            <a:r>
              <a:rPr lang="tr-TR" dirty="0" smtClean="0"/>
              <a:t>sistemidir.</a:t>
            </a:r>
          </a:p>
          <a:p>
            <a:pPr>
              <a:lnSpc>
                <a:spcPct val="110000"/>
              </a:lnSpc>
              <a:buFont typeface="Wingdings" panose="05000000000000000000" pitchFamily="2" charset="2"/>
              <a:buChar char="Ø"/>
            </a:pPr>
            <a:r>
              <a:rPr lang="tr-TR" dirty="0" smtClean="0"/>
              <a:t>İstemci </a:t>
            </a:r>
            <a:r>
              <a:rPr lang="tr-TR" dirty="0"/>
              <a:t>ve sunucular, adına </a:t>
            </a:r>
            <a:r>
              <a:rPr lang="tr-TR" dirty="0" err="1"/>
              <a:t>Hipertext</a:t>
            </a:r>
            <a:r>
              <a:rPr lang="tr-TR" dirty="0"/>
              <a:t> Transfer Protokolü (HTTP) denilen Uzak Yordam Çağırma (UYÇ -RPC Remote </a:t>
            </a:r>
            <a:r>
              <a:rPr lang="tr-TR" dirty="0" err="1"/>
              <a:t>Procedure</a:t>
            </a:r>
            <a:r>
              <a:rPr lang="tr-TR" dirty="0"/>
              <a:t> Call) benzeri bir protokol aracılığı ile iletişim kurar. </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17</a:t>
            </a:fld>
            <a:endParaRPr lang="tr-TR" dirty="0"/>
          </a:p>
        </p:txBody>
      </p:sp>
      <p:pic>
        <p:nvPicPr>
          <p:cNvPr id="7" name="Resi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9930" y="1011982"/>
            <a:ext cx="625752" cy="625752"/>
          </a:xfrm>
          <a:prstGeom prst="rect">
            <a:avLst/>
          </a:prstGeom>
        </p:spPr>
      </p:pic>
    </p:spTree>
    <p:extLst>
      <p:ext uri="{BB962C8B-B14F-4D97-AF65-F5344CB8AC3E}">
        <p14:creationId xmlns:p14="http://schemas.microsoft.com/office/powerpoint/2010/main" val="39968164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Web Sunucuları</a:t>
            </a:r>
          </a:p>
        </p:txBody>
      </p:sp>
      <p:pic>
        <p:nvPicPr>
          <p:cNvPr id="7" name="İçerik Yer Tutucusu 6"/>
          <p:cNvPicPr>
            <a:picLocks noGrp="1" noChangeAspect="1"/>
          </p:cNvPicPr>
          <p:nvPr>
            <p:ph idx="1"/>
          </p:nvPr>
        </p:nvPicPr>
        <p:blipFill>
          <a:blip r:embed="rId2"/>
          <a:stretch>
            <a:fillRect/>
          </a:stretch>
        </p:blipFill>
        <p:spPr>
          <a:xfrm>
            <a:off x="1336128" y="2038397"/>
            <a:ext cx="6005800" cy="3223406"/>
          </a:xfrm>
          <a:prstGeom prst="rect">
            <a:avLst/>
          </a:prstGeo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18</a:t>
            </a:fld>
            <a:endParaRPr lang="tr-TR" dirty="0"/>
          </a:p>
        </p:txBody>
      </p:sp>
    </p:spTree>
    <p:extLst>
      <p:ext uri="{BB962C8B-B14F-4D97-AF65-F5344CB8AC3E}">
        <p14:creationId xmlns:p14="http://schemas.microsoft.com/office/powerpoint/2010/main" val="1132920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Web Sunucuları</a:t>
            </a:r>
          </a:p>
        </p:txBody>
      </p:sp>
      <p:sp>
        <p:nvSpPr>
          <p:cNvPr id="3" name="İçerik Yer Tutucusu 2"/>
          <p:cNvSpPr>
            <a:spLocks noGrp="1"/>
          </p:cNvSpPr>
          <p:nvPr>
            <p:ph idx="1"/>
          </p:nvPr>
        </p:nvSpPr>
        <p:spPr/>
        <p:txBody>
          <a:bodyPr/>
          <a:lstStyle/>
          <a:p>
            <a:pPr algn="l"/>
            <a:r>
              <a:rPr lang="tr-TR" b="1" dirty="0"/>
              <a:t>HTTP</a:t>
            </a:r>
            <a:r>
              <a:rPr lang="tr-TR" b="1" dirty="0" smtClean="0"/>
              <a:t>:</a:t>
            </a:r>
          </a:p>
          <a:p>
            <a:pPr marL="728663" lvl="1" indent="-385763">
              <a:buFont typeface="+mj-lt"/>
              <a:buAutoNum type="arabicPeriod"/>
            </a:pPr>
            <a:r>
              <a:rPr lang="tr-TR" dirty="0"/>
              <a:t>İ/S bağlantısı kurar,</a:t>
            </a:r>
          </a:p>
          <a:p>
            <a:pPr marL="728663" lvl="1" indent="-385763">
              <a:buFont typeface="+mj-lt"/>
              <a:buAutoNum type="arabicPeriod"/>
            </a:pPr>
            <a:r>
              <a:rPr lang="tr-TR" dirty="0"/>
              <a:t>Parametreleri gönderir ve alır,</a:t>
            </a:r>
          </a:p>
          <a:p>
            <a:pPr marL="728663" lvl="1" indent="-385763">
              <a:buFont typeface="+mj-lt"/>
              <a:buAutoNum type="arabicPeriod"/>
            </a:pPr>
            <a:r>
              <a:rPr lang="tr-TR" dirty="0"/>
              <a:t>İ/S bağlantısını kapatır</a:t>
            </a:r>
            <a:r>
              <a:rPr lang="tr-TR" dirty="0" smtClean="0"/>
              <a:t>.</a:t>
            </a:r>
          </a:p>
          <a:p>
            <a:pPr marL="728663" lvl="1" indent="-385763">
              <a:buFont typeface="+mj-lt"/>
              <a:buAutoNum type="arabicPeriod"/>
            </a:pPr>
            <a:endParaRPr lang="tr-TR" b="1" dirty="0" smtClean="0"/>
          </a:p>
          <a:p>
            <a:pPr marL="171450" lvl="1">
              <a:spcBef>
                <a:spcPts val="750"/>
              </a:spcBef>
            </a:pPr>
            <a:r>
              <a:rPr lang="tr-TR" dirty="0"/>
              <a:t>HTTP istemci ve sunucuları ileti içeriklerini göstermek amacıyla internetin MIME veri gösterim yöntemini kullanır. </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19</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8384" y="4173698"/>
            <a:ext cx="1990742" cy="1990742"/>
          </a:xfrm>
          <a:prstGeom prst="rect">
            <a:avLst/>
          </a:prstGeom>
        </p:spPr>
      </p:pic>
    </p:spTree>
    <p:extLst>
      <p:ext uri="{BB962C8B-B14F-4D97-AF65-F5344CB8AC3E}">
        <p14:creationId xmlns:p14="http://schemas.microsoft.com/office/powerpoint/2010/main" val="4175230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2</a:t>
            </a:fld>
            <a:endParaRPr lang="tr-TR" dirty="0"/>
          </a:p>
        </p:txBody>
      </p:sp>
      <p:graphicFrame>
        <p:nvGraphicFramePr>
          <p:cNvPr id="10" name="Diyagram 9"/>
          <p:cNvGraphicFramePr/>
          <p:nvPr>
            <p:extLst/>
          </p:nvPr>
        </p:nvGraphicFramePr>
        <p:xfrm>
          <a:off x="608866" y="1409885"/>
          <a:ext cx="7907039" cy="4045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Veri Yer Tutucusu 1"/>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2106171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WWW Standartları</a:t>
            </a:r>
          </a:p>
        </p:txBody>
      </p:sp>
      <p:sp>
        <p:nvSpPr>
          <p:cNvPr id="3" name="İçerik Yer Tutucusu 2"/>
          <p:cNvSpPr>
            <a:spLocks noGrp="1"/>
          </p:cNvSpPr>
          <p:nvPr>
            <p:ph idx="1"/>
          </p:nvPr>
        </p:nvSpPr>
        <p:spPr/>
        <p:txBody>
          <a:bodyPr>
            <a:normAutofit fontScale="77500" lnSpcReduction="20000"/>
          </a:bodyPr>
          <a:lstStyle/>
          <a:p>
            <a:pPr>
              <a:lnSpc>
                <a:spcPct val="120000"/>
              </a:lnSpc>
              <a:buFont typeface="Wingdings" panose="05000000000000000000" pitchFamily="2" charset="2"/>
              <a:buChar char="Ø"/>
            </a:pPr>
            <a:r>
              <a:rPr lang="tr-TR" dirty="0"/>
              <a:t>Genel amaçlı uygulamaların geliştirilmesi amacıyla oluşturulan www standartları geliştirilmiştir. </a:t>
            </a:r>
          </a:p>
          <a:p>
            <a:pPr>
              <a:lnSpc>
                <a:spcPct val="120000"/>
              </a:lnSpc>
              <a:buFont typeface="Wingdings" panose="05000000000000000000" pitchFamily="2" charset="2"/>
              <a:buChar char="Ø"/>
            </a:pPr>
            <a:r>
              <a:rPr lang="tr-TR" dirty="0"/>
              <a:t>Bu standartlar </a:t>
            </a:r>
            <a:r>
              <a:rPr lang="tr-TR" dirty="0" smtClean="0"/>
              <a:t>şu şekildedir</a:t>
            </a:r>
            <a:r>
              <a:rPr lang="tr-TR" dirty="0"/>
              <a:t>;</a:t>
            </a:r>
          </a:p>
          <a:p>
            <a:pPr>
              <a:lnSpc>
                <a:spcPct val="120000"/>
              </a:lnSpc>
              <a:buFont typeface="Wingdings" panose="05000000000000000000" pitchFamily="2" charset="2"/>
              <a:buChar char="§"/>
            </a:pPr>
            <a:r>
              <a:rPr lang="tr-TR" b="1" dirty="0" smtClean="0"/>
              <a:t>Standart isimlendirme Modeli:</a:t>
            </a:r>
            <a:r>
              <a:rPr lang="tr-TR" dirty="0" smtClean="0"/>
              <a:t> Bütün sunucuların isimlendirilmesi ve içeriği için internet Tek Kaynak Yerleştirici (URL-</a:t>
            </a:r>
            <a:r>
              <a:rPr lang="tr-TR" dirty="0" err="1" smtClean="0"/>
              <a:t>Uniform</a:t>
            </a:r>
            <a:r>
              <a:rPr lang="tr-TR" dirty="0" smtClean="0"/>
              <a:t> Resource </a:t>
            </a:r>
            <a:r>
              <a:rPr lang="tr-TR" dirty="0" err="1" smtClean="0"/>
              <a:t>Locator</a:t>
            </a:r>
            <a:r>
              <a:rPr lang="tr-TR" dirty="0" smtClean="0"/>
              <a:t>) standardı (RFC1738,RFC1808)</a:t>
            </a:r>
          </a:p>
          <a:p>
            <a:pPr>
              <a:lnSpc>
                <a:spcPct val="120000"/>
              </a:lnSpc>
              <a:buFont typeface="Wingdings" panose="05000000000000000000" pitchFamily="2" charset="2"/>
              <a:buChar char="§"/>
            </a:pPr>
            <a:r>
              <a:rPr lang="tr-TR" b="1" dirty="0" smtClean="0"/>
              <a:t>İçerik Türü:</a:t>
            </a:r>
            <a:r>
              <a:rPr lang="tr-TR" dirty="0" smtClean="0"/>
              <a:t> WWW üzerindeki her tür içerik, web görüntüleyicilerin işleyebileceği özel bir türe sahiptir (RFC2045, RFC2048)</a:t>
            </a:r>
          </a:p>
          <a:p>
            <a:pPr>
              <a:lnSpc>
                <a:spcPct val="120000"/>
              </a:lnSpc>
              <a:buFont typeface="Wingdings" panose="05000000000000000000" pitchFamily="2" charset="2"/>
              <a:buChar char="§"/>
            </a:pPr>
            <a:r>
              <a:rPr lang="tr-TR" b="1" dirty="0" smtClean="0"/>
              <a:t>Standart İçerik Biçimi: </a:t>
            </a:r>
            <a:r>
              <a:rPr lang="tr-TR" dirty="0" smtClean="0"/>
              <a:t>Bütün web sunucuları bir dizi standart içerik biçimini destekler. Bunlar arasında </a:t>
            </a:r>
            <a:r>
              <a:rPr lang="tr-TR" dirty="0" err="1" smtClean="0"/>
              <a:t>Hiper</a:t>
            </a:r>
            <a:r>
              <a:rPr lang="tr-TR" dirty="0" smtClean="0"/>
              <a:t> Metin Biçimlendirme Dili  (HTML-</a:t>
            </a:r>
            <a:r>
              <a:rPr lang="tr-TR" dirty="0" err="1" smtClean="0"/>
              <a:t>Hypertext</a:t>
            </a:r>
            <a:r>
              <a:rPr lang="tr-TR" dirty="0" smtClean="0"/>
              <a:t> </a:t>
            </a:r>
            <a:r>
              <a:rPr lang="tr-TR" dirty="0" err="1" smtClean="0"/>
              <a:t>Markup</a:t>
            </a:r>
            <a:r>
              <a:rPr lang="tr-TR" dirty="0" smtClean="0"/>
              <a:t> Language), </a:t>
            </a:r>
            <a:r>
              <a:rPr lang="tr-TR" dirty="0" err="1" smtClean="0"/>
              <a:t>JavaScript</a:t>
            </a:r>
            <a:r>
              <a:rPr lang="tr-TR" dirty="0" smtClean="0"/>
              <a:t> betik dili(ECMA </a:t>
            </a:r>
            <a:r>
              <a:rPr lang="tr-TR" dirty="0" err="1" smtClean="0"/>
              <a:t>Script</a:t>
            </a:r>
            <a:r>
              <a:rPr lang="tr-TR" dirty="0" smtClean="0"/>
              <a:t>, </a:t>
            </a:r>
            <a:r>
              <a:rPr lang="tr-TR" dirty="0" err="1" smtClean="0"/>
              <a:t>Javascript</a:t>
            </a:r>
            <a:r>
              <a:rPr lang="tr-TR" dirty="0" smtClean="0"/>
              <a:t>) en yaygın olanlarıdır.</a:t>
            </a:r>
          </a:p>
          <a:p>
            <a:pPr>
              <a:lnSpc>
                <a:spcPct val="120000"/>
              </a:lnSpc>
              <a:buFont typeface="Wingdings" panose="05000000000000000000" pitchFamily="2" charset="2"/>
              <a:buChar char="§"/>
            </a:pPr>
            <a:r>
              <a:rPr lang="tr-TR" b="1" dirty="0" smtClean="0"/>
              <a:t>Standart Protokol: </a:t>
            </a:r>
            <a:r>
              <a:rPr lang="tr-TR" dirty="0" smtClean="0"/>
              <a:t>Web görüntüleyicilerin herhangi bir web sunucu ile iletişimini sağlayan ağ protokol standartları arasında en yaygın olan, </a:t>
            </a:r>
            <a:r>
              <a:rPr lang="tr-TR" dirty="0" err="1" smtClean="0"/>
              <a:t>HiperText</a:t>
            </a:r>
            <a:r>
              <a:rPr lang="tr-TR" dirty="0" smtClean="0"/>
              <a:t> Transfer Protokolüdür (HTTP).</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20</a:t>
            </a:fld>
            <a:endParaRPr lang="tr-TR" dirty="0"/>
          </a:p>
        </p:txBody>
      </p:sp>
      <p:pic>
        <p:nvPicPr>
          <p:cNvPr id="7" name="Resi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6649" y="649886"/>
            <a:ext cx="1414912" cy="1141662"/>
          </a:xfrm>
          <a:prstGeom prst="rect">
            <a:avLst/>
          </a:prstGeom>
        </p:spPr>
      </p:pic>
    </p:spTree>
    <p:extLst>
      <p:ext uri="{BB962C8B-B14F-4D97-AF65-F5344CB8AC3E}">
        <p14:creationId xmlns:p14="http://schemas.microsoft.com/office/powerpoint/2010/main" val="20521214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İki Katmanlı Mimariler</a:t>
            </a:r>
          </a:p>
        </p:txBody>
      </p:sp>
      <p:sp>
        <p:nvSpPr>
          <p:cNvPr id="3" name="İçerik Yer Tutucusu 2"/>
          <p:cNvSpPr>
            <a:spLocks noGrp="1"/>
          </p:cNvSpPr>
          <p:nvPr>
            <p:ph idx="1"/>
          </p:nvPr>
        </p:nvSpPr>
        <p:spPr>
          <a:xfrm>
            <a:off x="822960" y="1925956"/>
            <a:ext cx="7886700" cy="1938656"/>
          </a:xfrm>
        </p:spPr>
        <p:txBody>
          <a:bodyPr>
            <a:noAutofit/>
          </a:bodyPr>
          <a:lstStyle/>
          <a:p>
            <a:pPr>
              <a:lnSpc>
                <a:spcPct val="120000"/>
              </a:lnSpc>
              <a:buFont typeface="Wingdings" panose="05000000000000000000" pitchFamily="2" charset="2"/>
              <a:buChar char="Ø"/>
            </a:pPr>
            <a:r>
              <a:rPr lang="tr-TR" sz="1800" dirty="0"/>
              <a:t>İki katmanlı mimarilerde, uygulamanın üç temel bileşeni iki katmanda bulunur. </a:t>
            </a:r>
          </a:p>
          <a:p>
            <a:pPr>
              <a:lnSpc>
                <a:spcPct val="120000"/>
              </a:lnSpc>
              <a:buFont typeface="Wingdings" panose="05000000000000000000" pitchFamily="2" charset="2"/>
              <a:buChar char="Ø"/>
            </a:pPr>
            <a:r>
              <a:rPr lang="tr-TR" sz="1800" dirty="0"/>
              <a:t>Bu bileşenler:</a:t>
            </a:r>
          </a:p>
          <a:p>
            <a:pPr lvl="1">
              <a:lnSpc>
                <a:spcPct val="120000"/>
              </a:lnSpc>
            </a:pPr>
            <a:r>
              <a:rPr lang="tr-TR" sz="1600" dirty="0" smtClean="0"/>
              <a:t>Kullanıcı </a:t>
            </a:r>
            <a:r>
              <a:rPr lang="tr-TR" sz="1600" dirty="0" err="1"/>
              <a:t>Arayüzü</a:t>
            </a:r>
            <a:r>
              <a:rPr lang="tr-TR" sz="1600" dirty="0"/>
              <a:t> (Grafiksel Kullanıcı Arabirimi, görüntü yönetimi),</a:t>
            </a:r>
          </a:p>
          <a:p>
            <a:pPr lvl="1">
              <a:lnSpc>
                <a:spcPct val="120000"/>
              </a:lnSpc>
            </a:pPr>
            <a:r>
              <a:rPr lang="tr-TR" sz="1600" dirty="0" smtClean="0"/>
              <a:t>İşlem </a:t>
            </a:r>
            <a:r>
              <a:rPr lang="tr-TR" sz="1600" dirty="0"/>
              <a:t>yönetimi ( ya da uygulama mantığı) </a:t>
            </a:r>
            <a:r>
              <a:rPr lang="tr-TR" sz="1600" dirty="0" smtClean="0"/>
              <a:t>ve</a:t>
            </a:r>
            <a:endParaRPr lang="tr-TR" sz="1600" dirty="0"/>
          </a:p>
          <a:p>
            <a:pPr lvl="1">
              <a:lnSpc>
                <a:spcPct val="120000"/>
              </a:lnSpc>
            </a:pPr>
            <a:r>
              <a:rPr lang="tr-TR" sz="1600" dirty="0" err="1" smtClean="0"/>
              <a:t>Veritabanı</a:t>
            </a:r>
            <a:r>
              <a:rPr lang="tr-TR" sz="1600" dirty="0" smtClean="0"/>
              <a:t> </a:t>
            </a:r>
            <a:r>
              <a:rPr lang="tr-TR" sz="1600" dirty="0"/>
              <a:t>yönetimi (veri ve kütük servisleri</a:t>
            </a:r>
            <a:r>
              <a:rPr lang="tr-TR" sz="1600" dirty="0" smtClean="0"/>
              <a:t>)</a:t>
            </a:r>
            <a:endParaRPr lang="tr-TR" sz="1600" dirty="0"/>
          </a:p>
          <a:p>
            <a:pPr marL="0" indent="0">
              <a:lnSpc>
                <a:spcPct val="120000"/>
              </a:lnSpc>
              <a:buNone/>
            </a:pPr>
            <a:r>
              <a:rPr lang="tr-TR" sz="1800" dirty="0"/>
              <a:t>biçimindedir</a:t>
            </a:r>
            <a:r>
              <a:rPr lang="tr-TR" sz="1800" dirty="0" smtClean="0"/>
              <a:t>.</a:t>
            </a:r>
          </a:p>
          <a:p>
            <a:pPr marL="0" indent="0">
              <a:lnSpc>
                <a:spcPct val="120000"/>
              </a:lnSpc>
              <a:buNone/>
            </a:pPr>
            <a:endParaRPr lang="tr-TR" sz="1800"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21</a:t>
            </a:fld>
            <a:endParaRPr lang="tr-TR" dirty="0"/>
          </a:p>
        </p:txBody>
      </p:sp>
      <p:pic>
        <p:nvPicPr>
          <p:cNvPr id="7" name="Resim 6"/>
          <p:cNvPicPr>
            <a:picLocks noChangeAspect="1"/>
          </p:cNvPicPr>
          <p:nvPr/>
        </p:nvPicPr>
        <p:blipFill>
          <a:blip r:embed="rId2"/>
          <a:stretch>
            <a:fillRect/>
          </a:stretch>
        </p:blipFill>
        <p:spPr>
          <a:xfrm>
            <a:off x="2601018" y="4315820"/>
            <a:ext cx="4059990" cy="1571306"/>
          </a:xfrm>
          <a:prstGeom prst="rect">
            <a:avLst/>
          </a:prstGeom>
        </p:spPr>
      </p:pic>
      <p:sp>
        <p:nvSpPr>
          <p:cNvPr id="8" name="Dikdörtgen 7"/>
          <p:cNvSpPr/>
          <p:nvPr/>
        </p:nvSpPr>
        <p:spPr>
          <a:xfrm>
            <a:off x="6948290" y="4709058"/>
            <a:ext cx="954107" cy="784830"/>
          </a:xfrm>
          <a:prstGeom prst="rect">
            <a:avLst/>
          </a:prstGeom>
        </p:spPr>
        <p:txBody>
          <a:bodyPr wrap="none">
            <a:spAutoFit/>
          </a:bodyPr>
          <a:lstStyle/>
          <a:p>
            <a:r>
              <a:rPr lang="tr-TR" sz="1500" b="1" dirty="0"/>
              <a:t>İ: İstemci</a:t>
            </a:r>
          </a:p>
          <a:p>
            <a:r>
              <a:rPr lang="tr-TR" sz="1500" b="1" dirty="0"/>
              <a:t/>
            </a:r>
            <a:br>
              <a:rPr lang="tr-TR" sz="1500" b="1" dirty="0"/>
            </a:br>
            <a:r>
              <a:rPr lang="tr-TR" sz="1500" b="1" dirty="0"/>
              <a:t>S: Sunucu</a:t>
            </a:r>
          </a:p>
        </p:txBody>
      </p:sp>
    </p:spTree>
    <p:extLst>
      <p:ext uri="{BB962C8B-B14F-4D97-AF65-F5344CB8AC3E}">
        <p14:creationId xmlns:p14="http://schemas.microsoft.com/office/powerpoint/2010/main" val="35076477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İki Katmanlı Mimariler</a:t>
            </a:r>
          </a:p>
        </p:txBody>
      </p:sp>
      <p:sp>
        <p:nvSpPr>
          <p:cNvPr id="3" name="İçerik Yer Tutucusu 2"/>
          <p:cNvSpPr>
            <a:spLocks noGrp="1"/>
          </p:cNvSpPr>
          <p:nvPr>
            <p:ph idx="1"/>
          </p:nvPr>
        </p:nvSpPr>
        <p:spPr/>
        <p:txBody>
          <a:bodyPr>
            <a:normAutofit/>
          </a:bodyPr>
          <a:lstStyle/>
          <a:p>
            <a:pPr>
              <a:lnSpc>
                <a:spcPct val="120000"/>
              </a:lnSpc>
              <a:buFont typeface="Wingdings" panose="05000000000000000000" pitchFamily="2" charset="2"/>
              <a:buChar char="Ø"/>
            </a:pPr>
            <a:r>
              <a:rPr lang="tr-TR" dirty="0"/>
              <a:t>Kullanıcı </a:t>
            </a:r>
            <a:r>
              <a:rPr lang="tr-TR" dirty="0" err="1"/>
              <a:t>arayüzü</a:t>
            </a:r>
            <a:r>
              <a:rPr lang="tr-TR" dirty="0"/>
              <a:t> istemci üzerinde bulunur. Veri tabanı yönetimi ise sunucu üzerine yerleştirilir. İşlem yönetimi ya da uygulama mantığı ise istemci ve sunucu arasında paylaştırılır.</a:t>
            </a:r>
          </a:p>
          <a:p>
            <a:pPr>
              <a:lnSpc>
                <a:spcPct val="120000"/>
              </a:lnSpc>
              <a:buFont typeface="Wingdings" panose="05000000000000000000" pitchFamily="2" charset="2"/>
              <a:buChar char="Ø"/>
            </a:pPr>
            <a:r>
              <a:rPr lang="tr-TR" dirty="0"/>
              <a:t>Birçok iki katmanlı tasarımda, uygulamanın büyük bir kesimi sunucu ortamında bulunur. Bu yolla esneklik ve ölçeklenebilirlik arttırılır.</a:t>
            </a:r>
          </a:p>
          <a:p>
            <a:pPr>
              <a:lnSpc>
                <a:spcPct val="120000"/>
              </a:lnSpc>
              <a:buFont typeface="Wingdings" panose="05000000000000000000" pitchFamily="2" charset="2"/>
              <a:buChar char="Ø"/>
            </a:pPr>
            <a:r>
              <a:rPr lang="tr-TR" dirty="0"/>
              <a:t>Bu mimari, homojen ortamlarda başarılı sonuçlar verir.</a:t>
            </a:r>
          </a:p>
          <a:p>
            <a:pPr>
              <a:lnSpc>
                <a:spcPct val="120000"/>
              </a:lnSpc>
              <a:buFont typeface="Wingdings" panose="05000000000000000000" pitchFamily="2" charset="2"/>
              <a:buChar char="Ø"/>
            </a:pPr>
            <a:r>
              <a:rPr lang="tr-TR" dirty="0"/>
              <a:t>İki katmanlı mimariler, 4. kuşak programlama platformlarının da desteği ile, günümüzde, endüstride oldukça yaygınlaşmış ve başarılı bir biçimde uygulanmaktadır</a:t>
            </a:r>
            <a:r>
              <a:rPr lang="tr-TR" dirty="0" smtClean="0"/>
              <a:t>.</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22</a:t>
            </a:fld>
            <a:endParaRPr lang="tr-TR" dirty="0"/>
          </a:p>
        </p:txBody>
      </p:sp>
    </p:spTree>
    <p:extLst>
      <p:ext uri="{BB962C8B-B14F-4D97-AF65-F5344CB8AC3E}">
        <p14:creationId xmlns:p14="http://schemas.microsoft.com/office/powerpoint/2010/main" val="33434119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İki Katmanlı Mimariler</a:t>
            </a:r>
          </a:p>
        </p:txBody>
      </p:sp>
      <p:sp>
        <p:nvSpPr>
          <p:cNvPr id="3" name="İçerik Yer Tutucusu 2"/>
          <p:cNvSpPr>
            <a:spLocks noGrp="1"/>
          </p:cNvSpPr>
          <p:nvPr>
            <p:ph idx="1"/>
          </p:nvPr>
        </p:nvSpPr>
        <p:spPr>
          <a:xfrm>
            <a:off x="822960" y="1836795"/>
            <a:ext cx="7886700" cy="4254912"/>
          </a:xfrm>
        </p:spPr>
        <p:txBody>
          <a:bodyPr>
            <a:noAutofit/>
          </a:bodyPr>
          <a:lstStyle/>
          <a:p>
            <a:pPr algn="just">
              <a:lnSpc>
                <a:spcPct val="100000"/>
              </a:lnSpc>
              <a:spcBef>
                <a:spcPts val="150"/>
              </a:spcBef>
              <a:buFont typeface="Wingdings" panose="05000000000000000000" pitchFamily="2" charset="2"/>
              <a:buChar char="Ø"/>
            </a:pPr>
            <a:r>
              <a:rPr lang="tr-TR" sz="1600" dirty="0"/>
              <a:t>İki katmanlı mimari, bilgisayar ağı ve sunucunun yeteneklerine göre belirli bir sınıra kadar ölçeklenebilir.</a:t>
            </a:r>
          </a:p>
          <a:p>
            <a:pPr algn="just">
              <a:lnSpc>
                <a:spcPct val="100000"/>
              </a:lnSpc>
              <a:spcBef>
                <a:spcPts val="150"/>
              </a:spcBef>
              <a:buFont typeface="Wingdings" panose="05000000000000000000" pitchFamily="2" charset="2"/>
              <a:buChar char="Ø"/>
            </a:pPr>
            <a:r>
              <a:rPr lang="tr-TR" sz="1600" dirty="0"/>
              <a:t>100 kullanıcıya kadar gözlemlenmiş uygulamalar bulunmaktadır. Bunun nedeni, bilgisayar ağının belirli bir yoğunluğa ulaşması ve sunucu üzerindeki işlem yoğunluğudur.</a:t>
            </a:r>
          </a:p>
          <a:p>
            <a:pPr algn="just">
              <a:lnSpc>
                <a:spcPct val="100000"/>
              </a:lnSpc>
              <a:spcBef>
                <a:spcPts val="150"/>
              </a:spcBef>
              <a:buFont typeface="Wingdings" panose="05000000000000000000" pitchFamily="2" charset="2"/>
              <a:buChar char="Ø"/>
            </a:pPr>
            <a:r>
              <a:rPr lang="tr-TR" sz="1600" dirty="0"/>
              <a:t>Hiçbir veri değişimi olmazsa bile yalnızca ağ üzerinde dolaşan "istemcileri canlı tutma" iletileri belirli bir yoğunluğa neden olur.</a:t>
            </a:r>
          </a:p>
          <a:p>
            <a:pPr algn="just">
              <a:lnSpc>
                <a:spcPct val="100000"/>
              </a:lnSpc>
              <a:spcBef>
                <a:spcPts val="150"/>
              </a:spcBef>
              <a:buFont typeface="Wingdings" panose="05000000000000000000" pitchFamily="2" charset="2"/>
              <a:buChar char="Ø"/>
            </a:pPr>
            <a:r>
              <a:rPr lang="tr-TR" sz="1600" dirty="0"/>
              <a:t>Sunucu üzerinde işlem yapan her istemci bir darboğaz oluşturmaya neden olabilir.</a:t>
            </a:r>
          </a:p>
          <a:p>
            <a:pPr algn="just">
              <a:lnSpc>
                <a:spcPct val="100000"/>
              </a:lnSpc>
              <a:spcBef>
                <a:spcPts val="150"/>
              </a:spcBef>
              <a:buFont typeface="Wingdings" panose="05000000000000000000" pitchFamily="2" charset="2"/>
              <a:buChar char="Ø"/>
            </a:pPr>
            <a:r>
              <a:rPr lang="tr-TR" sz="1600" dirty="0"/>
              <a:t>Veri tabanı sunucusu üzerinde geliştirilen uygulama mantığı, birlikte </a:t>
            </a:r>
            <a:r>
              <a:rPr lang="tr-TR" sz="1600" dirty="0" err="1"/>
              <a:t>çalışılabilirliği</a:t>
            </a:r>
            <a:r>
              <a:rPr lang="tr-TR" sz="1600" dirty="0"/>
              <a:t> azaltır. Çünkü kod, ilgili VTYS dili ile yazılmıştır ve ticari veri tabanları için tanımlanmış standart bir VTYS dili yoktur. Bu nedenle kod bakımı zorlaşır.</a:t>
            </a:r>
          </a:p>
          <a:p>
            <a:pPr algn="just">
              <a:lnSpc>
                <a:spcPct val="100000"/>
              </a:lnSpc>
              <a:spcBef>
                <a:spcPts val="150"/>
              </a:spcBef>
              <a:buFont typeface="Wingdings" panose="05000000000000000000" pitchFamily="2" charset="2"/>
              <a:buChar char="Ø"/>
            </a:pPr>
            <a:r>
              <a:rPr lang="tr-TR" sz="1600" dirty="0"/>
              <a:t>Öte yandan bu diller, standart programlama dilleri kadar yetenekli değildir. İstemci tarafında, sunucuya erişim amacıyla, SQL ya da UYÇ kullanılır.</a:t>
            </a:r>
          </a:p>
          <a:p>
            <a:pPr algn="just">
              <a:lnSpc>
                <a:spcPct val="100000"/>
              </a:lnSpc>
              <a:spcBef>
                <a:spcPts val="150"/>
              </a:spcBef>
              <a:buFont typeface="Wingdings" panose="05000000000000000000" pitchFamily="2" charset="2"/>
              <a:buChar char="Ø"/>
            </a:pPr>
            <a:r>
              <a:rPr lang="tr-TR" sz="1600" dirty="0"/>
              <a:t>Yapılacak her değişikliğin tüm istemcilere yansıtılması gerekliliğinden dolayı, istemci tarafının yönetimi ve bakımı kolay değildir. Ayrıca, bu mimari toplu iş düzeni için uygun değildir. </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23</a:t>
            </a:fld>
            <a:endParaRPr lang="tr-TR" dirty="0"/>
          </a:p>
        </p:txBody>
      </p:sp>
    </p:spTree>
    <p:extLst>
      <p:ext uri="{BB962C8B-B14F-4D97-AF65-F5344CB8AC3E}">
        <p14:creationId xmlns:p14="http://schemas.microsoft.com/office/powerpoint/2010/main" val="1619931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İki Katmanlı </a:t>
            </a:r>
            <a:r>
              <a:rPr lang="tr-TR" dirty="0" smtClean="0"/>
              <a:t>Mimari Örnek</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24</a:t>
            </a:fld>
            <a:endParaRPr lang="tr-TR" dirty="0"/>
          </a:p>
        </p:txBody>
      </p:sp>
      <p:sp>
        <p:nvSpPr>
          <p:cNvPr id="16" name="Yuvarlatılmış Dikdörtgen 15"/>
          <p:cNvSpPr/>
          <p:nvPr/>
        </p:nvSpPr>
        <p:spPr>
          <a:xfrm>
            <a:off x="2459422" y="2205202"/>
            <a:ext cx="1584434" cy="2450456"/>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tr-TR" sz="2100" b="1" dirty="0"/>
              <a:t>Uygulama</a:t>
            </a:r>
            <a:endParaRPr lang="tr-TR" sz="1350" b="1" dirty="0"/>
          </a:p>
        </p:txBody>
      </p:sp>
      <p:pic>
        <p:nvPicPr>
          <p:cNvPr id="23" name="İçerik Yer Tutucusu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7599" y="3722242"/>
            <a:ext cx="1316498" cy="1079528"/>
          </a:xfrm>
          <a:prstGeom prst="rect">
            <a:avLst/>
          </a:prstGeom>
        </p:spPr>
      </p:pic>
      <p:sp>
        <p:nvSpPr>
          <p:cNvPr id="29" name="Metin kutusu 28"/>
          <p:cNvSpPr txBox="1"/>
          <p:nvPr/>
        </p:nvSpPr>
        <p:spPr>
          <a:xfrm>
            <a:off x="1667599" y="4801770"/>
            <a:ext cx="1298817" cy="323165"/>
          </a:xfrm>
          <a:prstGeom prst="rect">
            <a:avLst/>
          </a:prstGeom>
          <a:noFill/>
        </p:spPr>
        <p:txBody>
          <a:bodyPr wrap="none" rtlCol="0">
            <a:spAutoFit/>
          </a:bodyPr>
          <a:lstStyle/>
          <a:p>
            <a:r>
              <a:rPr lang="tr-TR" sz="1500" b="1" dirty="0"/>
              <a:t>İstemci/Client</a:t>
            </a:r>
            <a:endParaRPr lang="tr-TR" b="1" dirty="0"/>
          </a:p>
        </p:txBody>
      </p:sp>
      <p:sp>
        <p:nvSpPr>
          <p:cNvPr id="30" name="Metin kutusu 29"/>
          <p:cNvSpPr txBox="1"/>
          <p:nvPr/>
        </p:nvSpPr>
        <p:spPr>
          <a:xfrm>
            <a:off x="6321162" y="4801770"/>
            <a:ext cx="1362745" cy="323165"/>
          </a:xfrm>
          <a:prstGeom prst="rect">
            <a:avLst/>
          </a:prstGeom>
          <a:noFill/>
        </p:spPr>
        <p:txBody>
          <a:bodyPr wrap="none" rtlCol="0">
            <a:spAutoFit/>
          </a:bodyPr>
          <a:lstStyle/>
          <a:p>
            <a:r>
              <a:rPr lang="tr-TR" sz="1500" b="1" dirty="0"/>
              <a:t>Sunucu/Server</a:t>
            </a:r>
            <a:endParaRPr lang="tr-TR" b="1" dirty="0"/>
          </a:p>
        </p:txBody>
      </p:sp>
      <p:sp>
        <p:nvSpPr>
          <p:cNvPr id="32" name="Akış Çizelgesi: Manyetik Disk 31"/>
          <p:cNvSpPr/>
          <p:nvPr/>
        </p:nvSpPr>
        <p:spPr>
          <a:xfrm>
            <a:off x="5588028" y="2434750"/>
            <a:ext cx="1466270" cy="1603193"/>
          </a:xfrm>
          <a:prstGeom prst="flowChartMagneticDisk">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tr-TR" b="1" dirty="0"/>
              <a:t>Veri Tabanı</a:t>
            </a:r>
          </a:p>
        </p:txBody>
      </p:sp>
      <p:pic>
        <p:nvPicPr>
          <p:cNvPr id="33" name="Resim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0648" y="3501439"/>
            <a:ext cx="1107050" cy="1329789"/>
          </a:xfrm>
          <a:prstGeom prst="rect">
            <a:avLst/>
          </a:prstGeom>
        </p:spPr>
      </p:pic>
      <p:sp>
        <p:nvSpPr>
          <p:cNvPr id="34" name="Sağ Ok 33"/>
          <p:cNvSpPr/>
          <p:nvPr/>
        </p:nvSpPr>
        <p:spPr>
          <a:xfrm>
            <a:off x="4126625" y="2905455"/>
            <a:ext cx="1324303" cy="16553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tr-TR" sz="1350"/>
          </a:p>
        </p:txBody>
      </p:sp>
      <p:sp>
        <p:nvSpPr>
          <p:cNvPr id="35" name="Sağ Ok 34"/>
          <p:cNvSpPr/>
          <p:nvPr/>
        </p:nvSpPr>
        <p:spPr>
          <a:xfrm flipH="1">
            <a:off x="4126624" y="3586503"/>
            <a:ext cx="1324304" cy="173666"/>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tr-TR" sz="1350"/>
          </a:p>
        </p:txBody>
      </p:sp>
      <p:sp>
        <p:nvSpPr>
          <p:cNvPr id="36" name="Metin kutusu 35"/>
          <p:cNvSpPr txBox="1"/>
          <p:nvPr/>
        </p:nvSpPr>
        <p:spPr>
          <a:xfrm>
            <a:off x="4134507" y="2599237"/>
            <a:ext cx="1294009" cy="323165"/>
          </a:xfrm>
          <a:prstGeom prst="rect">
            <a:avLst/>
          </a:prstGeom>
          <a:noFill/>
        </p:spPr>
        <p:txBody>
          <a:bodyPr wrap="none" rtlCol="0">
            <a:spAutoFit/>
          </a:bodyPr>
          <a:lstStyle/>
          <a:p>
            <a:r>
              <a:rPr lang="tr-TR" sz="1500" b="1" dirty="0"/>
              <a:t>İstek/</a:t>
            </a:r>
            <a:r>
              <a:rPr lang="tr-TR" sz="1500" b="1" dirty="0" err="1"/>
              <a:t>Request</a:t>
            </a:r>
            <a:endParaRPr lang="tr-TR" sz="1500" b="1" dirty="0"/>
          </a:p>
        </p:txBody>
      </p:sp>
      <p:sp>
        <p:nvSpPr>
          <p:cNvPr id="37" name="Metin kutusu 36"/>
          <p:cNvSpPr txBox="1"/>
          <p:nvPr/>
        </p:nvSpPr>
        <p:spPr>
          <a:xfrm>
            <a:off x="4176680" y="3760169"/>
            <a:ext cx="1513363" cy="323165"/>
          </a:xfrm>
          <a:prstGeom prst="rect">
            <a:avLst/>
          </a:prstGeom>
          <a:noFill/>
        </p:spPr>
        <p:txBody>
          <a:bodyPr wrap="none" rtlCol="0">
            <a:spAutoFit/>
          </a:bodyPr>
          <a:lstStyle/>
          <a:p>
            <a:r>
              <a:rPr lang="tr-TR" sz="1500" b="1" dirty="0"/>
              <a:t>Cevap/</a:t>
            </a:r>
            <a:r>
              <a:rPr lang="tr-TR" sz="1500" b="1" dirty="0" err="1"/>
              <a:t>Response</a:t>
            </a:r>
            <a:endParaRPr lang="tr-TR" sz="1500" b="1" dirty="0"/>
          </a:p>
        </p:txBody>
      </p:sp>
    </p:spTree>
    <p:extLst>
      <p:ext uri="{BB962C8B-B14F-4D97-AF65-F5344CB8AC3E}">
        <p14:creationId xmlns:p14="http://schemas.microsoft.com/office/powerpoint/2010/main" val="11289905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Üç Katmanlı Mimariler -1</a:t>
            </a:r>
          </a:p>
        </p:txBody>
      </p:sp>
      <p:sp>
        <p:nvSpPr>
          <p:cNvPr id="3" name="İçerik Yer Tutucusu 2"/>
          <p:cNvSpPr>
            <a:spLocks noGrp="1"/>
          </p:cNvSpPr>
          <p:nvPr>
            <p:ph idx="1"/>
          </p:nvPr>
        </p:nvSpPr>
        <p:spPr>
          <a:xfrm>
            <a:off x="822960" y="1963799"/>
            <a:ext cx="7886700" cy="1512575"/>
          </a:xfrm>
        </p:spPr>
        <p:txBody>
          <a:bodyPr>
            <a:noAutofit/>
          </a:bodyPr>
          <a:lstStyle/>
          <a:p>
            <a:pPr algn="l">
              <a:lnSpc>
                <a:spcPct val="120000"/>
              </a:lnSpc>
            </a:pPr>
            <a:r>
              <a:rPr lang="tr-TR" sz="1600" dirty="0"/>
              <a:t>Üç katmanlı mimarilerde, uygulamanın üç temel bileşeni, üç bağımsız katmanda bulunur. </a:t>
            </a:r>
          </a:p>
          <a:p>
            <a:pPr algn="l">
              <a:lnSpc>
                <a:spcPct val="120000"/>
              </a:lnSpc>
            </a:pPr>
            <a:r>
              <a:rPr lang="tr-TR" sz="1600" dirty="0"/>
              <a:t>Bu bileşenler:</a:t>
            </a:r>
          </a:p>
          <a:p>
            <a:pPr lvl="1" algn="l">
              <a:lnSpc>
                <a:spcPct val="120000"/>
              </a:lnSpc>
            </a:pPr>
            <a:r>
              <a:rPr lang="tr-TR" sz="1400" dirty="0"/>
              <a:t>Kullanıcı (sistem) </a:t>
            </a:r>
            <a:r>
              <a:rPr lang="tr-TR" sz="1400" dirty="0" err="1"/>
              <a:t>Arayüzü</a:t>
            </a:r>
            <a:r>
              <a:rPr lang="tr-TR" sz="1400" dirty="0" smtClean="0"/>
              <a:t>,</a:t>
            </a:r>
            <a:endParaRPr lang="tr-TR" sz="1400" dirty="0"/>
          </a:p>
          <a:p>
            <a:pPr lvl="1" algn="l">
              <a:lnSpc>
                <a:spcPct val="120000"/>
              </a:lnSpc>
            </a:pPr>
            <a:r>
              <a:rPr lang="tr-TR" sz="1400" dirty="0"/>
              <a:t>İşlem Yönetimi (Uygulama Mantığı) </a:t>
            </a:r>
            <a:r>
              <a:rPr lang="tr-TR" sz="1400" dirty="0" smtClean="0"/>
              <a:t>ve</a:t>
            </a:r>
            <a:endParaRPr lang="tr-TR" sz="1400" dirty="0"/>
          </a:p>
          <a:p>
            <a:pPr lvl="1" algn="l">
              <a:lnSpc>
                <a:spcPct val="120000"/>
              </a:lnSpc>
            </a:pPr>
            <a:r>
              <a:rPr lang="tr-TR" sz="1400" dirty="0"/>
              <a:t>Veri tabanı </a:t>
            </a:r>
            <a:r>
              <a:rPr lang="tr-TR" sz="1400" dirty="0" smtClean="0"/>
              <a:t>servisleri</a:t>
            </a:r>
            <a:endParaRPr lang="tr-TR" sz="1400"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25</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996" y="4106767"/>
            <a:ext cx="4003571" cy="1846013"/>
          </a:xfrm>
          <a:prstGeom prst="rect">
            <a:avLst/>
          </a:prstGeom>
        </p:spPr>
      </p:pic>
      <p:sp>
        <p:nvSpPr>
          <p:cNvPr id="8" name="Dikdörtgen 7"/>
          <p:cNvSpPr/>
          <p:nvPr/>
        </p:nvSpPr>
        <p:spPr>
          <a:xfrm>
            <a:off x="6727567" y="4637358"/>
            <a:ext cx="954107" cy="784830"/>
          </a:xfrm>
          <a:prstGeom prst="rect">
            <a:avLst/>
          </a:prstGeom>
        </p:spPr>
        <p:txBody>
          <a:bodyPr wrap="none">
            <a:spAutoFit/>
          </a:bodyPr>
          <a:lstStyle/>
          <a:p>
            <a:r>
              <a:rPr lang="tr-TR" sz="1500" b="1" dirty="0"/>
              <a:t>İ: İstemci</a:t>
            </a:r>
          </a:p>
          <a:p>
            <a:r>
              <a:rPr lang="tr-TR" sz="1500" b="1" dirty="0"/>
              <a:t/>
            </a:r>
            <a:br>
              <a:rPr lang="tr-TR" sz="1500" b="1" dirty="0"/>
            </a:br>
            <a:r>
              <a:rPr lang="tr-TR" sz="1500" b="1" dirty="0"/>
              <a:t>S: Sunucu</a:t>
            </a:r>
          </a:p>
        </p:txBody>
      </p:sp>
    </p:spTree>
    <p:extLst>
      <p:ext uri="{BB962C8B-B14F-4D97-AF65-F5344CB8AC3E}">
        <p14:creationId xmlns:p14="http://schemas.microsoft.com/office/powerpoint/2010/main" val="3442546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Üç Katmanlı Mimariler -2</a:t>
            </a:r>
          </a:p>
        </p:txBody>
      </p:sp>
      <p:sp>
        <p:nvSpPr>
          <p:cNvPr id="3" name="İçerik Yer Tutucusu 2"/>
          <p:cNvSpPr>
            <a:spLocks noGrp="1"/>
          </p:cNvSpPr>
          <p:nvPr>
            <p:ph idx="1"/>
          </p:nvPr>
        </p:nvSpPr>
        <p:spPr/>
        <p:txBody>
          <a:bodyPr>
            <a:normAutofit fontScale="85000" lnSpcReduction="20000"/>
          </a:bodyPr>
          <a:lstStyle/>
          <a:p>
            <a:pPr>
              <a:lnSpc>
                <a:spcPct val="110000"/>
              </a:lnSpc>
              <a:buFont typeface="Wingdings" panose="05000000000000000000" pitchFamily="2" charset="2"/>
              <a:buChar char="Ø"/>
            </a:pPr>
            <a:r>
              <a:rPr lang="tr-TR" dirty="0"/>
              <a:t>Üç katmanlı mimarilerde veri sunucusu yalnızca </a:t>
            </a:r>
            <a:r>
              <a:rPr lang="tr-TR" dirty="0" err="1"/>
              <a:t>veritabanı</a:t>
            </a:r>
            <a:r>
              <a:rPr lang="tr-TR" dirty="0"/>
              <a:t> bilgilerini içerir ve uygulama mantığı ile ilişkisi </a:t>
            </a:r>
            <a:r>
              <a:rPr lang="tr-TR" dirty="0" smtClean="0"/>
              <a:t>yoktur.</a:t>
            </a:r>
          </a:p>
          <a:p>
            <a:pPr>
              <a:lnSpc>
                <a:spcPct val="110000"/>
              </a:lnSpc>
              <a:buFont typeface="Wingdings" panose="05000000000000000000" pitchFamily="2" charset="2"/>
              <a:buChar char="Ø"/>
            </a:pPr>
            <a:r>
              <a:rPr lang="tr-TR" dirty="0" smtClean="0"/>
              <a:t>Bu </a:t>
            </a:r>
            <a:r>
              <a:rPr lang="tr-TR" dirty="0"/>
              <a:t>nedenle uygulama mantığına ilişkin herhangi bir VTYS dili kodlaması bu sunucu için gerekmez. </a:t>
            </a:r>
          </a:p>
          <a:p>
            <a:pPr>
              <a:lnSpc>
                <a:spcPct val="110000"/>
              </a:lnSpc>
              <a:buFont typeface="Wingdings" panose="05000000000000000000" pitchFamily="2" charset="2"/>
              <a:buChar char="Ø"/>
            </a:pPr>
            <a:r>
              <a:rPr lang="tr-TR" dirty="0"/>
              <a:t>Bu mimarilerde ara katman sunucusu olan uygulama sunucusu, uygulama mantığını tümüyle içerdiğinden, bakım kolaylığı, esneklik ve ölçeklenebilirlik </a:t>
            </a:r>
            <a:r>
              <a:rPr lang="tr-TR" dirty="0" smtClean="0"/>
              <a:t>sağlanır.</a:t>
            </a:r>
          </a:p>
          <a:p>
            <a:pPr>
              <a:lnSpc>
                <a:spcPct val="110000"/>
              </a:lnSpc>
              <a:buFont typeface="Wingdings" panose="05000000000000000000" pitchFamily="2" charset="2"/>
              <a:buChar char="Ø"/>
            </a:pPr>
            <a:r>
              <a:rPr lang="tr-TR" dirty="0" smtClean="0"/>
              <a:t>Değişiklik </a:t>
            </a:r>
            <a:r>
              <a:rPr lang="tr-TR" dirty="0"/>
              <a:t>yönetimi de kolaylaşır. Uygulama sunucusu üzerinde yapılan değişiklikler istemcileri </a:t>
            </a:r>
            <a:r>
              <a:rPr lang="tr-TR" dirty="0" smtClean="0"/>
              <a:t>etkilemez.</a:t>
            </a:r>
          </a:p>
          <a:p>
            <a:pPr>
              <a:lnSpc>
                <a:spcPct val="110000"/>
              </a:lnSpc>
              <a:buFont typeface="Wingdings" panose="05000000000000000000" pitchFamily="2" charset="2"/>
              <a:buChar char="Ø"/>
            </a:pPr>
            <a:r>
              <a:rPr lang="tr-TR" dirty="0" smtClean="0"/>
              <a:t>Buna </a:t>
            </a:r>
            <a:r>
              <a:rPr lang="tr-TR" dirty="0"/>
              <a:t>ek olarak, üç katmanlı mimariler güvenilir işlem yapma olanağı sağlar. </a:t>
            </a:r>
            <a:endParaRPr lang="tr-TR" dirty="0" smtClean="0"/>
          </a:p>
          <a:p>
            <a:pPr>
              <a:lnSpc>
                <a:spcPct val="110000"/>
              </a:lnSpc>
              <a:buFont typeface="Wingdings" panose="05000000000000000000" pitchFamily="2" charset="2"/>
              <a:buChar char="Ø"/>
            </a:pPr>
            <a:r>
              <a:rPr lang="tr-TR" dirty="0"/>
              <a:t>Üç katmanlı mimarilerde, iki katmanlı mimarilerin tersine yüzlerce kullanıcının desteklenmesi olasıdır. Heterojen yapılar için uygundur. Bu mimari 90'lı yılların başından bu yana kullanılmaktadır</a:t>
            </a:r>
            <a:r>
              <a:rPr lang="tr-TR" dirty="0" smtClean="0"/>
              <a:t>.</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26</a:t>
            </a:fld>
            <a:endParaRPr lang="tr-TR" dirty="0"/>
          </a:p>
        </p:txBody>
      </p:sp>
    </p:spTree>
    <p:extLst>
      <p:ext uri="{BB962C8B-B14F-4D97-AF65-F5344CB8AC3E}">
        <p14:creationId xmlns:p14="http://schemas.microsoft.com/office/powerpoint/2010/main" val="20037869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Üç Katmanlı Mimariler -2</a:t>
            </a:r>
          </a:p>
        </p:txBody>
      </p:sp>
      <p:sp>
        <p:nvSpPr>
          <p:cNvPr id="3" name="İçerik Yer Tutucusu 2"/>
          <p:cNvSpPr>
            <a:spLocks noGrp="1"/>
          </p:cNvSpPr>
          <p:nvPr>
            <p:ph idx="1"/>
          </p:nvPr>
        </p:nvSpPr>
        <p:spPr/>
        <p:txBody>
          <a:bodyPr>
            <a:normAutofit fontScale="92500" lnSpcReduction="20000"/>
          </a:bodyPr>
          <a:lstStyle/>
          <a:p>
            <a:pPr>
              <a:lnSpc>
                <a:spcPct val="120000"/>
              </a:lnSpc>
              <a:buFont typeface="Wingdings" panose="05000000000000000000" pitchFamily="2" charset="2"/>
              <a:buChar char="Ø"/>
            </a:pPr>
            <a:r>
              <a:rPr lang="tr-TR" dirty="0" smtClean="0"/>
              <a:t>En </a:t>
            </a:r>
            <a:r>
              <a:rPr lang="tr-TR" dirty="0"/>
              <a:t>büyük zorluklardan biri, yeterince destekleyen yazılım aracının bulunmayışı ve </a:t>
            </a:r>
            <a:r>
              <a:rPr lang="tr-TR" dirty="0" smtClean="0"/>
              <a:t>karmaşıklıktır.</a:t>
            </a:r>
          </a:p>
          <a:p>
            <a:pPr>
              <a:lnSpc>
                <a:spcPct val="120000"/>
              </a:lnSpc>
              <a:buFont typeface="Wingdings" panose="05000000000000000000" pitchFamily="2" charset="2"/>
              <a:buChar char="Ø"/>
            </a:pPr>
            <a:r>
              <a:rPr lang="tr-TR" dirty="0" smtClean="0"/>
              <a:t>Günümüzde </a:t>
            </a:r>
            <a:r>
              <a:rPr lang="tr-TR" dirty="0"/>
              <a:t>geliştirilmiş olan yazılım geliştirme yöntem ve metodoloji çoğu iki katmanlı İ/S sistemlerine </a:t>
            </a:r>
            <a:r>
              <a:rPr lang="tr-TR" dirty="0" smtClean="0"/>
              <a:t>yöneliktir.</a:t>
            </a:r>
          </a:p>
          <a:p>
            <a:pPr>
              <a:lnSpc>
                <a:spcPct val="120000"/>
              </a:lnSpc>
              <a:buFont typeface="Wingdings" panose="05000000000000000000" pitchFamily="2" charset="2"/>
              <a:buChar char="Ø"/>
            </a:pPr>
            <a:r>
              <a:rPr lang="tr-TR" dirty="0" smtClean="0"/>
              <a:t>Diğer </a:t>
            </a:r>
            <a:r>
              <a:rPr lang="tr-TR" dirty="0"/>
              <a:t>bir zorluk ise, bu üç katmanın ayrıştırılmasında oluşmaktadır. Bu konuda kullanılabilecek ayrıştırma kriterlerinin bazıları:</a:t>
            </a:r>
          </a:p>
          <a:p>
            <a:pPr lvl="1">
              <a:lnSpc>
                <a:spcPct val="120000"/>
              </a:lnSpc>
            </a:pPr>
            <a:r>
              <a:rPr lang="tr-TR" dirty="0" smtClean="0"/>
              <a:t>Geliştirme </a:t>
            </a:r>
            <a:r>
              <a:rPr lang="tr-TR" dirty="0"/>
              <a:t>ve sınama kolaylığı,</a:t>
            </a:r>
          </a:p>
          <a:p>
            <a:pPr lvl="1">
              <a:lnSpc>
                <a:spcPct val="120000"/>
              </a:lnSpc>
            </a:pPr>
            <a:r>
              <a:rPr lang="tr-TR" dirty="0" smtClean="0"/>
              <a:t>Yönetim </a:t>
            </a:r>
            <a:r>
              <a:rPr lang="tr-TR" dirty="0"/>
              <a:t>kolaylığı,</a:t>
            </a:r>
          </a:p>
          <a:p>
            <a:pPr lvl="1">
              <a:lnSpc>
                <a:spcPct val="120000"/>
              </a:lnSpc>
            </a:pPr>
            <a:r>
              <a:rPr lang="tr-TR" dirty="0" smtClean="0"/>
              <a:t>Sunucuların </a:t>
            </a:r>
            <a:r>
              <a:rPr lang="tr-TR" dirty="0"/>
              <a:t>ölçeklenebilirliği ve</a:t>
            </a:r>
          </a:p>
          <a:p>
            <a:pPr lvl="1">
              <a:lnSpc>
                <a:spcPct val="120000"/>
              </a:lnSpc>
            </a:pPr>
            <a:r>
              <a:rPr lang="tr-TR" dirty="0" smtClean="0"/>
              <a:t>Performans</a:t>
            </a:r>
            <a:endParaRPr lang="tr-TR" dirty="0"/>
          </a:p>
          <a:p>
            <a:pPr marL="0" indent="0">
              <a:lnSpc>
                <a:spcPct val="120000"/>
              </a:lnSpc>
              <a:buNone/>
            </a:pPr>
            <a:r>
              <a:rPr lang="tr-TR" dirty="0"/>
              <a:t>olarak verilebilir</a:t>
            </a:r>
            <a:r>
              <a:rPr lang="tr-TR" dirty="0" smtClean="0"/>
              <a:t>.</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27</a:t>
            </a:fld>
            <a:endParaRPr lang="tr-TR" dirty="0"/>
          </a:p>
        </p:txBody>
      </p:sp>
    </p:spTree>
    <p:extLst>
      <p:ext uri="{BB962C8B-B14F-4D97-AF65-F5344CB8AC3E}">
        <p14:creationId xmlns:p14="http://schemas.microsoft.com/office/powerpoint/2010/main" val="24787340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Üç Katmanlı Mimariler -2</a:t>
            </a:r>
          </a:p>
        </p:txBody>
      </p:sp>
      <p:sp>
        <p:nvSpPr>
          <p:cNvPr id="3" name="İçerik Yer Tutucusu 2"/>
          <p:cNvSpPr>
            <a:spLocks noGrp="1"/>
          </p:cNvSpPr>
          <p:nvPr>
            <p:ph idx="1"/>
          </p:nvPr>
        </p:nvSpPr>
        <p:spPr/>
        <p:txBody>
          <a:bodyPr/>
          <a:lstStyle/>
          <a:p>
            <a:pPr algn="just">
              <a:lnSpc>
                <a:spcPct val="120000"/>
              </a:lnSpc>
              <a:buFont typeface="Wingdings" panose="05000000000000000000" pitchFamily="2" charset="2"/>
              <a:buChar char="Ø"/>
            </a:pPr>
            <a:r>
              <a:rPr lang="tr-TR" dirty="0" smtClean="0"/>
              <a:t>Üç </a:t>
            </a:r>
            <a:r>
              <a:rPr lang="tr-TR" dirty="0"/>
              <a:t>katmanlı mimari üzerinde geliştirilmiş alt yapı yazılımları uygulamalarına örnek olarak aşağıdakiler gösterebilir.</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28</a:t>
            </a:fld>
            <a:endParaRPr lang="tr-TR" dirty="0"/>
          </a:p>
        </p:txBody>
      </p:sp>
      <p:pic>
        <p:nvPicPr>
          <p:cNvPr id="7" name="Resim 6"/>
          <p:cNvPicPr>
            <a:picLocks noChangeAspect="1"/>
          </p:cNvPicPr>
          <p:nvPr/>
        </p:nvPicPr>
        <p:blipFill>
          <a:blip r:embed="rId2"/>
          <a:stretch>
            <a:fillRect/>
          </a:stretch>
        </p:blipFill>
        <p:spPr>
          <a:xfrm>
            <a:off x="2331326" y="3039601"/>
            <a:ext cx="3926229" cy="2450372"/>
          </a:xfrm>
          <a:prstGeom prst="rect">
            <a:avLst/>
          </a:prstGeom>
        </p:spPr>
      </p:pic>
    </p:spTree>
    <p:extLst>
      <p:ext uri="{BB962C8B-B14F-4D97-AF65-F5344CB8AC3E}">
        <p14:creationId xmlns:p14="http://schemas.microsoft.com/office/powerpoint/2010/main" val="14757860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Üç Katmanlı </a:t>
            </a:r>
            <a:r>
              <a:rPr lang="tr-TR" dirty="0" smtClean="0"/>
              <a:t>Mimari Örnek</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29</a:t>
            </a:fld>
            <a:endParaRPr lang="tr-TR" dirty="0"/>
          </a:p>
        </p:txBody>
      </p:sp>
      <p:sp>
        <p:nvSpPr>
          <p:cNvPr id="7" name="Yuvarlatılmış Dikdörtgen 6"/>
          <p:cNvSpPr/>
          <p:nvPr/>
        </p:nvSpPr>
        <p:spPr>
          <a:xfrm>
            <a:off x="2433679" y="2316771"/>
            <a:ext cx="1138586" cy="2276275"/>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tr-TR" sz="1650" b="1" dirty="0"/>
              <a:t>Sunum</a:t>
            </a:r>
            <a:br>
              <a:rPr lang="tr-TR" sz="1650" b="1" dirty="0"/>
            </a:br>
            <a:r>
              <a:rPr lang="tr-TR" sz="1650" b="1" dirty="0"/>
              <a:t>Katmanı</a:t>
            </a:r>
          </a:p>
          <a:p>
            <a:pPr algn="ctr"/>
            <a:r>
              <a:rPr lang="tr-TR" sz="1200" b="1" dirty="0"/>
              <a:t>(Presentation</a:t>
            </a:r>
          </a:p>
          <a:p>
            <a:pPr algn="ctr"/>
            <a:r>
              <a:rPr lang="tr-TR" sz="1200" b="1" dirty="0" err="1"/>
              <a:t>Layer</a:t>
            </a:r>
            <a:r>
              <a:rPr lang="tr-TR" sz="1200" b="1" dirty="0"/>
              <a:t>)</a:t>
            </a:r>
          </a:p>
        </p:txBody>
      </p:sp>
      <p:pic>
        <p:nvPicPr>
          <p:cNvPr id="8" name="İçerik Yer Tutucusu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6027" y="2497315"/>
            <a:ext cx="987203" cy="809507"/>
          </a:xfrm>
          <a:prstGeom prst="rect">
            <a:avLst/>
          </a:prstGeom>
        </p:spPr>
      </p:pic>
      <p:sp>
        <p:nvSpPr>
          <p:cNvPr id="9" name="Metin kutusu 8"/>
          <p:cNvSpPr txBox="1"/>
          <p:nvPr/>
        </p:nvSpPr>
        <p:spPr>
          <a:xfrm>
            <a:off x="794068" y="3303373"/>
            <a:ext cx="1077346" cy="276999"/>
          </a:xfrm>
          <a:prstGeom prst="rect">
            <a:avLst/>
          </a:prstGeom>
          <a:noFill/>
        </p:spPr>
        <p:txBody>
          <a:bodyPr wrap="none" rtlCol="0">
            <a:spAutoFit/>
          </a:bodyPr>
          <a:lstStyle/>
          <a:p>
            <a:r>
              <a:rPr lang="tr-TR" sz="1200" b="1" dirty="0"/>
              <a:t>İstemci/Client</a:t>
            </a:r>
            <a:endParaRPr lang="tr-TR" sz="1500" b="1" dirty="0"/>
          </a:p>
        </p:txBody>
      </p:sp>
      <p:sp>
        <p:nvSpPr>
          <p:cNvPr id="10" name="Metin kutusu 9"/>
          <p:cNvSpPr txBox="1"/>
          <p:nvPr/>
        </p:nvSpPr>
        <p:spPr>
          <a:xfrm>
            <a:off x="7342034" y="4411441"/>
            <a:ext cx="1127168" cy="276999"/>
          </a:xfrm>
          <a:prstGeom prst="rect">
            <a:avLst/>
          </a:prstGeom>
          <a:noFill/>
        </p:spPr>
        <p:txBody>
          <a:bodyPr wrap="none" rtlCol="0">
            <a:spAutoFit/>
          </a:bodyPr>
          <a:lstStyle/>
          <a:p>
            <a:r>
              <a:rPr lang="tr-TR" sz="1200" b="1" dirty="0"/>
              <a:t>Sunucu/Server</a:t>
            </a:r>
            <a:endParaRPr lang="tr-TR" sz="1500" b="1" dirty="0"/>
          </a:p>
        </p:txBody>
      </p:sp>
      <p:pic>
        <p:nvPicPr>
          <p:cNvPr id="12" name="Resim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30001" y="3551599"/>
            <a:ext cx="709846" cy="852668"/>
          </a:xfrm>
          <a:prstGeom prst="rect">
            <a:avLst/>
          </a:prstGeom>
        </p:spPr>
      </p:pic>
      <p:sp>
        <p:nvSpPr>
          <p:cNvPr id="18" name="Yuvarlatılmış Dikdörtgen 17"/>
          <p:cNvSpPr/>
          <p:nvPr/>
        </p:nvSpPr>
        <p:spPr>
          <a:xfrm>
            <a:off x="3991190" y="2316771"/>
            <a:ext cx="1139439" cy="2276275"/>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tr-TR" sz="1650" b="1" dirty="0"/>
              <a:t>İş Katmanı</a:t>
            </a:r>
          </a:p>
          <a:p>
            <a:pPr algn="ctr"/>
            <a:r>
              <a:rPr lang="tr-TR" sz="1200" b="1" dirty="0"/>
              <a:t>(Business</a:t>
            </a:r>
          </a:p>
          <a:p>
            <a:pPr algn="ctr"/>
            <a:r>
              <a:rPr lang="tr-TR" sz="1200" b="1" dirty="0" err="1"/>
              <a:t>Layer</a:t>
            </a:r>
            <a:r>
              <a:rPr lang="tr-TR" sz="1200" b="1" dirty="0"/>
              <a:t>)</a:t>
            </a:r>
          </a:p>
        </p:txBody>
      </p:sp>
      <p:sp>
        <p:nvSpPr>
          <p:cNvPr id="19" name="Yuvarlatılmış Dikdörtgen 18"/>
          <p:cNvSpPr/>
          <p:nvPr/>
        </p:nvSpPr>
        <p:spPr>
          <a:xfrm>
            <a:off x="5537470" y="2316771"/>
            <a:ext cx="1127684" cy="2276275"/>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tr-TR" sz="1650" b="1" dirty="0"/>
              <a:t>Veri Katmanı</a:t>
            </a:r>
          </a:p>
          <a:p>
            <a:pPr algn="ctr"/>
            <a:r>
              <a:rPr lang="tr-TR" sz="1200" b="1" dirty="0"/>
              <a:t>(Data </a:t>
            </a:r>
            <a:r>
              <a:rPr lang="tr-TR" sz="1200" b="1" dirty="0" err="1"/>
              <a:t>Layer</a:t>
            </a:r>
            <a:r>
              <a:rPr lang="tr-TR" sz="1200" b="1" dirty="0"/>
              <a:t>)</a:t>
            </a:r>
          </a:p>
        </p:txBody>
      </p:sp>
      <p:sp>
        <p:nvSpPr>
          <p:cNvPr id="20" name="Sağ Ok 19"/>
          <p:cNvSpPr/>
          <p:nvPr/>
        </p:nvSpPr>
        <p:spPr>
          <a:xfrm>
            <a:off x="3593602" y="2883159"/>
            <a:ext cx="382535" cy="14468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tr-TR" sz="1350"/>
          </a:p>
        </p:txBody>
      </p:sp>
      <p:sp>
        <p:nvSpPr>
          <p:cNvPr id="21" name="Sağ Ok 20"/>
          <p:cNvSpPr/>
          <p:nvPr/>
        </p:nvSpPr>
        <p:spPr>
          <a:xfrm>
            <a:off x="5145307" y="2883159"/>
            <a:ext cx="382535" cy="14468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tr-TR" sz="1350"/>
          </a:p>
        </p:txBody>
      </p:sp>
      <p:sp>
        <p:nvSpPr>
          <p:cNvPr id="22" name="Sağ Ok 21"/>
          <p:cNvSpPr/>
          <p:nvPr/>
        </p:nvSpPr>
        <p:spPr>
          <a:xfrm>
            <a:off x="6703492" y="2535543"/>
            <a:ext cx="638543" cy="13101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tr-TR" sz="1350"/>
          </a:p>
        </p:txBody>
      </p:sp>
      <p:sp>
        <p:nvSpPr>
          <p:cNvPr id="23" name="Sağ Ok 22"/>
          <p:cNvSpPr/>
          <p:nvPr/>
        </p:nvSpPr>
        <p:spPr>
          <a:xfrm flipH="1">
            <a:off x="3578923" y="3746299"/>
            <a:ext cx="397214" cy="133799"/>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tr-TR" sz="1350"/>
          </a:p>
        </p:txBody>
      </p:sp>
      <p:sp>
        <p:nvSpPr>
          <p:cNvPr id="24" name="Sağ Ok 23"/>
          <p:cNvSpPr/>
          <p:nvPr/>
        </p:nvSpPr>
        <p:spPr>
          <a:xfrm flipH="1">
            <a:off x="5129565" y="3746298"/>
            <a:ext cx="397214" cy="133799"/>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tr-TR" sz="1350"/>
          </a:p>
        </p:txBody>
      </p:sp>
      <p:sp>
        <p:nvSpPr>
          <p:cNvPr id="25" name="Sağ Ok 24"/>
          <p:cNvSpPr/>
          <p:nvPr/>
        </p:nvSpPr>
        <p:spPr>
          <a:xfrm flipH="1">
            <a:off x="6685856" y="3005542"/>
            <a:ext cx="663046" cy="121159"/>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tr-TR" sz="1350"/>
          </a:p>
        </p:txBody>
      </p:sp>
      <p:sp>
        <p:nvSpPr>
          <p:cNvPr id="26" name="Sağ Ok 25"/>
          <p:cNvSpPr/>
          <p:nvPr/>
        </p:nvSpPr>
        <p:spPr>
          <a:xfrm>
            <a:off x="1859928" y="2602444"/>
            <a:ext cx="549491" cy="14461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tr-TR" sz="1350"/>
          </a:p>
        </p:txBody>
      </p:sp>
      <p:sp>
        <p:nvSpPr>
          <p:cNvPr id="27" name="Sağ Ok 26"/>
          <p:cNvSpPr/>
          <p:nvPr/>
        </p:nvSpPr>
        <p:spPr>
          <a:xfrm flipH="1">
            <a:off x="1824581" y="2893544"/>
            <a:ext cx="570576" cy="133736"/>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tr-TR" sz="1350"/>
          </a:p>
        </p:txBody>
      </p:sp>
      <p:sp>
        <p:nvSpPr>
          <p:cNvPr id="28" name="Metin kutusu 27"/>
          <p:cNvSpPr txBox="1"/>
          <p:nvPr/>
        </p:nvSpPr>
        <p:spPr>
          <a:xfrm>
            <a:off x="7342034" y="3133875"/>
            <a:ext cx="1127168" cy="276999"/>
          </a:xfrm>
          <a:prstGeom prst="rect">
            <a:avLst/>
          </a:prstGeom>
          <a:noFill/>
        </p:spPr>
        <p:txBody>
          <a:bodyPr wrap="none" rtlCol="0">
            <a:spAutoFit/>
          </a:bodyPr>
          <a:lstStyle/>
          <a:p>
            <a:r>
              <a:rPr lang="tr-TR" sz="1200" b="1" dirty="0"/>
              <a:t>Sunucu/Server</a:t>
            </a:r>
            <a:endParaRPr lang="tr-TR" sz="1500" b="1" dirty="0"/>
          </a:p>
        </p:txBody>
      </p:sp>
      <p:pic>
        <p:nvPicPr>
          <p:cNvPr id="29" name="Resim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30001" y="2274033"/>
            <a:ext cx="709846" cy="852668"/>
          </a:xfrm>
          <a:prstGeom prst="rect">
            <a:avLst/>
          </a:prstGeom>
        </p:spPr>
      </p:pic>
      <p:sp>
        <p:nvSpPr>
          <p:cNvPr id="30" name="Sağ Ok 29"/>
          <p:cNvSpPr/>
          <p:nvPr/>
        </p:nvSpPr>
        <p:spPr>
          <a:xfrm>
            <a:off x="6703674" y="3667355"/>
            <a:ext cx="672733" cy="12426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tr-TR" sz="1350"/>
          </a:p>
        </p:txBody>
      </p:sp>
      <p:sp>
        <p:nvSpPr>
          <p:cNvPr id="31" name="Sağ Ok 30"/>
          <p:cNvSpPr/>
          <p:nvPr/>
        </p:nvSpPr>
        <p:spPr>
          <a:xfrm flipH="1">
            <a:off x="6686423" y="4137354"/>
            <a:ext cx="698548" cy="114917"/>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tr-TR" sz="1350"/>
          </a:p>
        </p:txBody>
      </p:sp>
      <p:sp>
        <p:nvSpPr>
          <p:cNvPr id="32" name="Sağ Ok 31"/>
          <p:cNvSpPr/>
          <p:nvPr/>
        </p:nvSpPr>
        <p:spPr>
          <a:xfrm>
            <a:off x="1859928" y="3807756"/>
            <a:ext cx="549491" cy="14461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tr-TR" sz="1350"/>
          </a:p>
        </p:txBody>
      </p:sp>
      <p:sp>
        <p:nvSpPr>
          <p:cNvPr id="33" name="Sağ Ok 32"/>
          <p:cNvSpPr/>
          <p:nvPr/>
        </p:nvSpPr>
        <p:spPr>
          <a:xfrm flipH="1">
            <a:off x="1824581" y="4098856"/>
            <a:ext cx="570576" cy="133736"/>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tr-TR" sz="1350"/>
          </a:p>
        </p:txBody>
      </p:sp>
      <p:sp>
        <p:nvSpPr>
          <p:cNvPr id="35" name="Metin kutusu 34"/>
          <p:cNvSpPr txBox="1"/>
          <p:nvPr/>
        </p:nvSpPr>
        <p:spPr>
          <a:xfrm>
            <a:off x="794068" y="4444827"/>
            <a:ext cx="1077346" cy="276999"/>
          </a:xfrm>
          <a:prstGeom prst="rect">
            <a:avLst/>
          </a:prstGeom>
          <a:noFill/>
        </p:spPr>
        <p:txBody>
          <a:bodyPr wrap="none" rtlCol="0">
            <a:spAutoFit/>
          </a:bodyPr>
          <a:lstStyle/>
          <a:p>
            <a:r>
              <a:rPr lang="tr-TR" sz="1200" b="1" dirty="0"/>
              <a:t>İstemci/Client</a:t>
            </a:r>
            <a:endParaRPr lang="tr-TR" sz="1500" b="1" dirty="0"/>
          </a:p>
        </p:txBody>
      </p:sp>
      <p:pic>
        <p:nvPicPr>
          <p:cNvPr id="36" name="Resim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1139" y="3655311"/>
            <a:ext cx="793759" cy="793759"/>
          </a:xfrm>
          <a:prstGeom prst="rect">
            <a:avLst/>
          </a:prstGeom>
        </p:spPr>
      </p:pic>
    </p:spTree>
    <p:extLst>
      <p:ext uri="{BB962C8B-B14F-4D97-AF65-F5344CB8AC3E}">
        <p14:creationId xmlns:p14="http://schemas.microsoft.com/office/powerpoint/2010/main" val="1246329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Amaçlar</a:t>
            </a:r>
            <a:endParaRPr lang="tr-TR" dirty="0"/>
          </a:p>
        </p:txBody>
      </p:sp>
      <p:sp>
        <p:nvSpPr>
          <p:cNvPr id="5" name="Altbilgi Yer Tutucusu 4"/>
          <p:cNvSpPr>
            <a:spLocks noGrp="1"/>
          </p:cNvSpPr>
          <p:nvPr>
            <p:ph type="ftr" sz="quarter" idx="11"/>
          </p:nvPr>
        </p:nvSpPr>
        <p:spPr>
          <a:xfrm>
            <a:off x="3028950" y="5624513"/>
            <a:ext cx="3086100" cy="273844"/>
          </a:xfrm>
        </p:spPr>
        <p:txBody>
          <a:bodyPr/>
          <a:lstStyle/>
          <a:p>
            <a:r>
              <a:rPr lang="tr-TR" smtClean="0"/>
              <a:t>YMT312 Yazılım Tasarım ve Mimarisi</a:t>
            </a:r>
            <a:endParaRPr lang="tr-TR" dirty="0"/>
          </a:p>
        </p:txBody>
      </p:sp>
      <p:sp>
        <p:nvSpPr>
          <p:cNvPr id="6" name="Slayt Numarası Yer Tutucusu 5"/>
          <p:cNvSpPr>
            <a:spLocks noGrp="1"/>
          </p:cNvSpPr>
          <p:nvPr>
            <p:ph type="sldNum" sz="quarter" idx="12"/>
          </p:nvPr>
        </p:nvSpPr>
        <p:spPr>
          <a:xfrm>
            <a:off x="6457950" y="5624513"/>
            <a:ext cx="1966826" cy="273844"/>
          </a:xfrm>
        </p:spPr>
        <p:txBody>
          <a:bodyPr/>
          <a:lstStyle/>
          <a:p>
            <a:fld id="{1449AE56-6C5E-4AE6-BD47-1CFD8EFBDD83}" type="slidenum">
              <a:rPr lang="tr-TR" smtClean="0"/>
              <a:t>3</a:t>
            </a:fld>
            <a:endParaRPr lang="tr-TR"/>
          </a:p>
        </p:txBody>
      </p:sp>
      <p:sp>
        <p:nvSpPr>
          <p:cNvPr id="4" name="Veri Yer Tutucusu 3"/>
          <p:cNvSpPr>
            <a:spLocks noGrp="1"/>
          </p:cNvSpPr>
          <p:nvPr>
            <p:ph type="dt" sz="half" idx="10"/>
          </p:nvPr>
        </p:nvSpPr>
        <p:spPr/>
        <p:txBody>
          <a:bodyPr/>
          <a:lstStyle/>
          <a:p>
            <a:r>
              <a:rPr lang="tr-TR" smtClean="0"/>
              <a:t>Doç. Dr. Resul DAŞ</a:t>
            </a:r>
            <a:endParaRPr lang="tr-T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9237" y="1348500"/>
            <a:ext cx="2320879" cy="2293681"/>
          </a:xfrm>
          <a:prstGeom prst="rect">
            <a:avLst/>
          </a:prstGeom>
        </p:spPr>
      </p:pic>
      <p:sp>
        <p:nvSpPr>
          <p:cNvPr id="8" name="Altbilgi Yer Tutucusu 4"/>
          <p:cNvSpPr txBox="1">
            <a:spLocks/>
          </p:cNvSpPr>
          <p:nvPr/>
        </p:nvSpPr>
        <p:spPr>
          <a:xfrm>
            <a:off x="2764639" y="6459786"/>
            <a:ext cx="3617103" cy="365125"/>
          </a:xfrm>
          <a:prstGeom prst="rect">
            <a:avLst/>
          </a:prstGeom>
        </p:spPr>
        <p:txBody>
          <a:bodyPr vert="horz" lIns="91440" tIns="45720" rIns="91440" bIns="45720" rtlCol="0" anchor="ctr"/>
          <a:lstStyle>
            <a:defPPr>
              <a:defRPr lang="tr-T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mtClean="0"/>
              <a:t>YMT312 Yazılım Tasarım ve Mimarisi</a:t>
            </a:r>
            <a:endParaRPr lang="tr-TR"/>
          </a:p>
        </p:txBody>
      </p:sp>
      <p:sp>
        <p:nvSpPr>
          <p:cNvPr id="9" name="Slayt Numarası Yer Tutucusu 5"/>
          <p:cNvSpPr txBox="1">
            <a:spLocks/>
          </p:cNvSpPr>
          <p:nvPr/>
        </p:nvSpPr>
        <p:spPr>
          <a:xfrm>
            <a:off x="7425344" y="6459786"/>
            <a:ext cx="984019" cy="365125"/>
          </a:xfrm>
          <a:prstGeom prst="rect">
            <a:avLst/>
          </a:prstGeom>
        </p:spPr>
        <p:txBody>
          <a:bodyPr vert="horz" lIns="91440" tIns="45720" rIns="91440" bIns="45720" rtlCol="0" anchor="ctr"/>
          <a:lstStyle>
            <a:defPPr>
              <a:defRPr lang="tr-TR"/>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dirty="0" smtClean="0"/>
              <a:t>5</a:t>
            </a:r>
            <a:endParaRPr lang="tr-TR" dirty="0"/>
          </a:p>
        </p:txBody>
      </p:sp>
      <p:sp>
        <p:nvSpPr>
          <p:cNvPr id="11" name="İçerik Yer Tutucusu 2"/>
          <p:cNvSpPr txBox="1">
            <a:spLocks/>
          </p:cNvSpPr>
          <p:nvPr/>
        </p:nvSpPr>
        <p:spPr>
          <a:xfrm>
            <a:off x="880975" y="1985256"/>
            <a:ext cx="754380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tr-TR" dirty="0" smtClean="0"/>
              <a:t>İstemci ve Sunucu Arasındaki Farkları Kavramak</a:t>
            </a:r>
          </a:p>
          <a:p>
            <a:pPr>
              <a:buFont typeface="Wingdings" panose="05000000000000000000" pitchFamily="2" charset="2"/>
              <a:buChar char="Ø"/>
            </a:pPr>
            <a:r>
              <a:rPr lang="tr-TR" dirty="0" smtClean="0"/>
              <a:t>Sunucu Türlerini Öğrenmek</a:t>
            </a:r>
          </a:p>
          <a:p>
            <a:pPr>
              <a:buFont typeface="Wingdings" panose="05000000000000000000" pitchFamily="2" charset="2"/>
              <a:buChar char="Ø"/>
            </a:pPr>
            <a:r>
              <a:rPr lang="tr-TR" dirty="0" smtClean="0"/>
              <a:t>Web Sunucusu Yapısını Kavramak</a:t>
            </a:r>
          </a:p>
          <a:p>
            <a:pPr>
              <a:buFont typeface="Wingdings" panose="05000000000000000000" pitchFamily="2" charset="2"/>
              <a:buChar char="Ø"/>
            </a:pPr>
            <a:r>
              <a:rPr lang="tr-TR" dirty="0" smtClean="0"/>
              <a:t>WWW Standartlarını Öğrenmek</a:t>
            </a:r>
          </a:p>
          <a:p>
            <a:pPr>
              <a:buFont typeface="Wingdings" panose="05000000000000000000" pitchFamily="2" charset="2"/>
              <a:buChar char="Ø"/>
            </a:pPr>
            <a:r>
              <a:rPr lang="tr-TR" dirty="0" smtClean="0"/>
              <a:t>Yazılım Geliştirmede Katmanlı Mimari Yapılarının Avantajlarını Görmek</a:t>
            </a:r>
          </a:p>
          <a:p>
            <a:pPr>
              <a:buFont typeface="Wingdings" panose="05000000000000000000" pitchFamily="2" charset="2"/>
              <a:buChar char="Ø"/>
            </a:pPr>
            <a:r>
              <a:rPr lang="tr-TR" dirty="0" smtClean="0"/>
              <a:t>Katmanlı Mimarilerin Neler Olduğunu Öğrenmek</a:t>
            </a:r>
          </a:p>
          <a:p>
            <a:pPr>
              <a:buFont typeface="Wingdings" panose="05000000000000000000" pitchFamily="2" charset="2"/>
              <a:buChar char="Ø"/>
            </a:pPr>
            <a:r>
              <a:rPr lang="tr-TR" dirty="0" smtClean="0"/>
              <a:t>İki Katmanlı ve Üç Katmanlı Mimari Arasındaki Farkları Tartışmak</a:t>
            </a:r>
          </a:p>
          <a:p>
            <a:pPr>
              <a:buFont typeface="Wingdings" panose="05000000000000000000" pitchFamily="2" charset="2"/>
              <a:buChar char="Ø"/>
            </a:pPr>
            <a:r>
              <a:rPr lang="tr-TR" dirty="0" smtClean="0"/>
              <a:t>WAP Mimarisi Hakkında Bilgilenmek</a:t>
            </a:r>
          </a:p>
        </p:txBody>
      </p:sp>
    </p:spTree>
    <p:extLst>
      <p:ext uri="{BB962C8B-B14F-4D97-AF65-F5344CB8AC3E}">
        <p14:creationId xmlns:p14="http://schemas.microsoft.com/office/powerpoint/2010/main" val="28711458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İki ve Üç Katmanlı Mimarilerin Karşılaştırması</a:t>
            </a:r>
          </a:p>
        </p:txBody>
      </p:sp>
      <p:sp>
        <p:nvSpPr>
          <p:cNvPr id="3" name="İçerik Yer Tutucusu 2"/>
          <p:cNvSpPr>
            <a:spLocks noGrp="1"/>
          </p:cNvSpPr>
          <p:nvPr>
            <p:ph idx="1"/>
          </p:nvPr>
        </p:nvSpPr>
        <p:spPr/>
        <p:txBody>
          <a:bodyPr>
            <a:normAutofit/>
          </a:bodyPr>
          <a:lstStyle/>
          <a:p>
            <a:pPr>
              <a:lnSpc>
                <a:spcPct val="100000"/>
              </a:lnSpc>
              <a:buFont typeface="Wingdings" panose="05000000000000000000" pitchFamily="2" charset="2"/>
              <a:buChar char="Ø"/>
            </a:pPr>
            <a:r>
              <a:rPr lang="tr-TR" dirty="0"/>
              <a:t>İki katmanlı mimarilerde, uygulama mantığı ve veri tabanının aynı bilgisayarda </a:t>
            </a:r>
            <a:r>
              <a:rPr lang="tr-TR" dirty="0" smtClean="0"/>
              <a:t>yer alması, </a:t>
            </a:r>
            <a:r>
              <a:rPr lang="tr-TR" dirty="0"/>
              <a:t>sunucu tarafında geliştirilen uygulamanın </a:t>
            </a:r>
            <a:r>
              <a:rPr lang="tr-TR" dirty="0" err="1"/>
              <a:t>VTYS'nin</a:t>
            </a:r>
            <a:r>
              <a:rPr lang="tr-TR" dirty="0"/>
              <a:t> kendi dilinde olması nedenleriyle birlikte </a:t>
            </a:r>
            <a:r>
              <a:rPr lang="tr-TR" dirty="0" err="1"/>
              <a:t>çalışılabilirlik</a:t>
            </a:r>
            <a:r>
              <a:rPr lang="tr-TR" dirty="0"/>
              <a:t> </a:t>
            </a:r>
            <a:r>
              <a:rPr lang="tr-TR" dirty="0" smtClean="0"/>
              <a:t>azalmaktadır.</a:t>
            </a:r>
          </a:p>
          <a:p>
            <a:pPr>
              <a:lnSpc>
                <a:spcPct val="100000"/>
              </a:lnSpc>
              <a:buFont typeface="Wingdings" panose="05000000000000000000" pitchFamily="2" charset="2"/>
              <a:buChar char="Ø"/>
            </a:pPr>
            <a:endParaRPr lang="tr-TR" dirty="0" smtClean="0"/>
          </a:p>
          <a:p>
            <a:pPr>
              <a:lnSpc>
                <a:spcPct val="100000"/>
              </a:lnSpc>
              <a:buFont typeface="Wingdings" panose="05000000000000000000" pitchFamily="2" charset="2"/>
              <a:buChar char="Ø"/>
            </a:pPr>
            <a:r>
              <a:rPr lang="tr-TR" dirty="0" smtClean="0"/>
              <a:t>Üç </a:t>
            </a:r>
            <a:r>
              <a:rPr lang="tr-TR" dirty="0"/>
              <a:t>katmanlı mimarilerde ise, ara bir katmanın oluşu bu sınırlamayı kaldırmaktadır. </a:t>
            </a:r>
          </a:p>
          <a:p>
            <a:pPr>
              <a:lnSpc>
                <a:spcPct val="100000"/>
              </a:lnSpc>
              <a:buFont typeface="Wingdings" panose="05000000000000000000" pitchFamily="2" charset="2"/>
              <a:buChar char="Ø"/>
            </a:pPr>
            <a:endParaRPr lang="tr-TR" dirty="0"/>
          </a:p>
          <a:p>
            <a:pPr>
              <a:lnSpc>
                <a:spcPct val="100000"/>
              </a:lnSpc>
              <a:buFont typeface="Wingdings" panose="05000000000000000000" pitchFamily="2" charset="2"/>
              <a:buChar char="Ø"/>
            </a:pPr>
            <a:r>
              <a:rPr lang="tr-TR" dirty="0"/>
              <a:t>Uygulama mantığının bu ara katmanda oluşu, istemciyi veri tabanı sunucusundan bağımsız duruma getirmektedir</a:t>
            </a:r>
            <a:r>
              <a:rPr lang="tr-TR" dirty="0" smtClean="0"/>
              <a:t>.</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30</a:t>
            </a:fld>
            <a:endParaRPr lang="tr-TR" dirty="0"/>
          </a:p>
        </p:txBody>
      </p:sp>
    </p:spTree>
    <p:extLst>
      <p:ext uri="{BB962C8B-B14F-4D97-AF65-F5344CB8AC3E}">
        <p14:creationId xmlns:p14="http://schemas.microsoft.com/office/powerpoint/2010/main" val="6887053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a:t>İki ve Üç Katmanlı Mimarilerin Karşılaştırması</a:t>
            </a:r>
          </a:p>
        </p:txBody>
      </p:sp>
      <p:graphicFrame>
        <p:nvGraphicFramePr>
          <p:cNvPr id="7" name="İçerik Yer Tutucusu 6"/>
          <p:cNvGraphicFramePr>
            <a:graphicFrameLocks noGrp="1"/>
          </p:cNvGraphicFramePr>
          <p:nvPr>
            <p:ph idx="1"/>
            <p:extLst/>
          </p:nvPr>
        </p:nvGraphicFramePr>
        <p:xfrm>
          <a:off x="1103588" y="2220967"/>
          <a:ext cx="6877707" cy="3012423"/>
        </p:xfrm>
        <a:graphic>
          <a:graphicData uri="http://schemas.openxmlformats.org/drawingml/2006/table">
            <a:tbl>
              <a:tblPr firstRow="1" bandRow="1">
                <a:tableStyleId>{5940675A-B579-460E-94D1-54222C63F5DA}</a:tableStyleId>
              </a:tblPr>
              <a:tblGrid>
                <a:gridCol w="2292569"/>
                <a:gridCol w="2292569"/>
                <a:gridCol w="2292569"/>
              </a:tblGrid>
              <a:tr h="359589">
                <a:tc>
                  <a:txBody>
                    <a:bodyPr/>
                    <a:lstStyle/>
                    <a:p>
                      <a:r>
                        <a:rPr lang="tr-TR" sz="1800" b="1" dirty="0" smtClean="0"/>
                        <a:t>Kriter</a:t>
                      </a:r>
                      <a:endParaRPr lang="tr-TR" sz="1800" b="1" dirty="0"/>
                    </a:p>
                  </a:txBody>
                  <a:tcPr marL="68580" marR="68580" marT="34290" marB="34290" anchor="ctr"/>
                </a:tc>
                <a:tc>
                  <a:txBody>
                    <a:bodyPr/>
                    <a:lstStyle/>
                    <a:p>
                      <a:r>
                        <a:rPr lang="tr-TR" sz="1800" b="1" dirty="0" smtClean="0"/>
                        <a:t>İki Katmanlı Mimari </a:t>
                      </a:r>
                      <a:endParaRPr lang="tr-TR" sz="1800" b="1" dirty="0"/>
                    </a:p>
                  </a:txBody>
                  <a:tcPr marL="68580" marR="68580" marT="34290" marB="34290" anchor="ctr"/>
                </a:tc>
                <a:tc>
                  <a:txBody>
                    <a:bodyPr/>
                    <a:lstStyle/>
                    <a:p>
                      <a:r>
                        <a:rPr lang="tr-TR" sz="1800" b="1" dirty="0" smtClean="0"/>
                        <a:t>Üç Katmanlı Mimari</a:t>
                      </a:r>
                      <a:endParaRPr lang="tr-TR" sz="1800" b="1" dirty="0"/>
                    </a:p>
                  </a:txBody>
                  <a:tcPr marL="68580" marR="68580" marT="34290" marB="34290" anchor="ctr"/>
                </a:tc>
              </a:tr>
              <a:tr h="359589">
                <a:tc>
                  <a:txBody>
                    <a:bodyPr/>
                    <a:lstStyle/>
                    <a:p>
                      <a:r>
                        <a:rPr lang="tr-TR" sz="1400" b="1" dirty="0" smtClean="0"/>
                        <a:t>Birlikte Çalışabilirlik </a:t>
                      </a:r>
                      <a:endParaRPr lang="tr-TR" sz="1400" b="1" dirty="0"/>
                    </a:p>
                  </a:txBody>
                  <a:tcPr marL="68580" marR="68580" marT="34290" marB="34290" anchor="ctr"/>
                </a:tc>
                <a:tc>
                  <a:txBody>
                    <a:bodyPr/>
                    <a:lstStyle/>
                    <a:p>
                      <a:r>
                        <a:rPr lang="tr-TR" sz="1400" dirty="0" smtClean="0"/>
                        <a:t>Sınırlı</a:t>
                      </a:r>
                      <a:endParaRPr lang="tr-TR" sz="1400" dirty="0"/>
                    </a:p>
                  </a:txBody>
                  <a:tcPr marL="68580" marR="68580" marT="34290" marB="34290" anchor="ctr"/>
                </a:tc>
                <a:tc>
                  <a:txBody>
                    <a:bodyPr/>
                    <a:lstStyle/>
                    <a:p>
                      <a:r>
                        <a:rPr lang="tr-TR" sz="1400" dirty="0" smtClean="0"/>
                        <a:t>Yüksek</a:t>
                      </a:r>
                      <a:endParaRPr lang="tr-TR" sz="1400" dirty="0"/>
                    </a:p>
                  </a:txBody>
                  <a:tcPr marL="68580" marR="68580" marT="34290" marB="34290" anchor="ctr"/>
                </a:tc>
              </a:tr>
              <a:tr h="359589">
                <a:tc>
                  <a:txBody>
                    <a:bodyPr/>
                    <a:lstStyle/>
                    <a:p>
                      <a:r>
                        <a:rPr lang="tr-TR" sz="1400" b="1" dirty="0" smtClean="0"/>
                        <a:t>Taşınabilirlik</a:t>
                      </a:r>
                      <a:endParaRPr lang="tr-TR" sz="1400" b="1" dirty="0"/>
                    </a:p>
                  </a:txBody>
                  <a:tcPr marL="68580" marR="68580" marT="34290" marB="34290" anchor="ctr"/>
                </a:tc>
                <a:tc>
                  <a:txBody>
                    <a:bodyPr/>
                    <a:lstStyle/>
                    <a:p>
                      <a:r>
                        <a:rPr lang="tr-TR" sz="1400" dirty="0" smtClean="0"/>
                        <a:t>Az taşınabilir</a:t>
                      </a:r>
                      <a:endParaRPr lang="tr-TR" sz="1400" dirty="0"/>
                    </a:p>
                  </a:txBody>
                  <a:tcPr marL="68580" marR="68580" marT="34290" marB="34290" anchor="ctr"/>
                </a:tc>
                <a:tc>
                  <a:txBody>
                    <a:bodyPr/>
                    <a:lstStyle/>
                    <a:p>
                      <a:r>
                        <a:rPr lang="tr-TR" sz="1400" dirty="0" smtClean="0"/>
                        <a:t>Daha fazla taşınabilir</a:t>
                      </a:r>
                      <a:endParaRPr lang="tr-TR" sz="1400" dirty="0"/>
                    </a:p>
                  </a:txBody>
                  <a:tcPr marL="68580" marR="68580" marT="34290" marB="34290" anchor="ctr"/>
                </a:tc>
              </a:tr>
              <a:tr h="359589">
                <a:tc>
                  <a:txBody>
                    <a:bodyPr/>
                    <a:lstStyle/>
                    <a:p>
                      <a:r>
                        <a:rPr lang="tr-TR" sz="1400" b="1" dirty="0" smtClean="0"/>
                        <a:t>Yeniden Kullanılabilirlik</a:t>
                      </a:r>
                      <a:endParaRPr lang="tr-TR" sz="1400" b="1" dirty="0"/>
                    </a:p>
                  </a:txBody>
                  <a:tcPr marL="68580" marR="68580" marT="34290" marB="34290" anchor="ctr"/>
                </a:tc>
                <a:tc>
                  <a:txBody>
                    <a:bodyPr/>
                    <a:lstStyle/>
                    <a:p>
                      <a:r>
                        <a:rPr lang="tr-TR" sz="1400" dirty="0" smtClean="0"/>
                        <a:t>Sınırlı</a:t>
                      </a:r>
                      <a:endParaRPr lang="tr-TR" sz="1400" dirty="0"/>
                    </a:p>
                  </a:txBody>
                  <a:tcPr marL="68580" marR="68580" marT="34290" marB="34290" anchor="ctr"/>
                </a:tc>
                <a:tc>
                  <a:txBody>
                    <a:bodyPr/>
                    <a:lstStyle/>
                    <a:p>
                      <a:r>
                        <a:rPr lang="tr-TR" sz="1400" dirty="0" smtClean="0"/>
                        <a:t>Yeniden Kullanılabilir</a:t>
                      </a:r>
                      <a:endParaRPr lang="tr-TR" sz="1400" dirty="0"/>
                    </a:p>
                  </a:txBody>
                  <a:tcPr marL="68580" marR="68580" marT="34290" marB="34290" anchor="ctr"/>
                </a:tc>
              </a:tr>
              <a:tr h="359589">
                <a:tc>
                  <a:txBody>
                    <a:bodyPr/>
                    <a:lstStyle/>
                    <a:p>
                      <a:r>
                        <a:rPr lang="tr-TR" sz="1400" b="1" dirty="0" smtClean="0"/>
                        <a:t>Karmaşıklık</a:t>
                      </a:r>
                      <a:endParaRPr lang="tr-TR" sz="1400" b="1" dirty="0"/>
                    </a:p>
                  </a:txBody>
                  <a:tcPr marL="68580" marR="68580" marT="34290" marB="34290" anchor="ctr"/>
                </a:tc>
                <a:tc>
                  <a:txBody>
                    <a:bodyPr/>
                    <a:lstStyle/>
                    <a:p>
                      <a:r>
                        <a:rPr lang="tr-TR" sz="1400" dirty="0" smtClean="0"/>
                        <a:t>Yalın</a:t>
                      </a:r>
                      <a:endParaRPr lang="tr-TR" sz="1400" dirty="0"/>
                    </a:p>
                  </a:txBody>
                  <a:tcPr marL="68580" marR="68580" marT="34290" marB="34290" anchor="ctr"/>
                </a:tc>
                <a:tc>
                  <a:txBody>
                    <a:bodyPr/>
                    <a:lstStyle/>
                    <a:p>
                      <a:r>
                        <a:rPr lang="tr-TR" sz="1400" dirty="0" smtClean="0"/>
                        <a:t>Karmaşık</a:t>
                      </a:r>
                      <a:endParaRPr lang="tr-TR" sz="1400" dirty="0"/>
                    </a:p>
                  </a:txBody>
                  <a:tcPr marL="68580" marR="68580" marT="34290" marB="34290" anchor="ctr"/>
                </a:tc>
              </a:tr>
              <a:tr h="359589">
                <a:tc>
                  <a:txBody>
                    <a:bodyPr/>
                    <a:lstStyle/>
                    <a:p>
                      <a:r>
                        <a:rPr lang="tr-TR" sz="1400" b="1" dirty="0" smtClean="0"/>
                        <a:t>Bakım</a:t>
                      </a:r>
                      <a:endParaRPr lang="tr-TR" sz="1400" b="1" dirty="0"/>
                    </a:p>
                  </a:txBody>
                  <a:tcPr marL="68580" marR="68580" marT="34290" marB="34290" anchor="ctr"/>
                </a:tc>
                <a:tc>
                  <a:txBody>
                    <a:bodyPr/>
                    <a:lstStyle/>
                    <a:p>
                      <a:r>
                        <a:rPr lang="tr-TR" sz="1400" dirty="0" smtClean="0"/>
                        <a:t>Zor</a:t>
                      </a:r>
                      <a:endParaRPr lang="tr-TR" sz="1400" dirty="0"/>
                    </a:p>
                  </a:txBody>
                  <a:tcPr marL="68580" marR="68580" marT="34290" marB="34290" anchor="ctr"/>
                </a:tc>
                <a:tc>
                  <a:txBody>
                    <a:bodyPr/>
                    <a:lstStyle/>
                    <a:p>
                      <a:r>
                        <a:rPr lang="tr-TR" sz="1400" dirty="0" smtClean="0"/>
                        <a:t>Kolay</a:t>
                      </a:r>
                      <a:endParaRPr lang="tr-TR" sz="1400" dirty="0"/>
                    </a:p>
                  </a:txBody>
                  <a:tcPr marL="68580" marR="68580" marT="34290" marB="34290" anchor="ctr"/>
                </a:tc>
              </a:tr>
              <a:tr h="480060">
                <a:tc>
                  <a:txBody>
                    <a:bodyPr/>
                    <a:lstStyle/>
                    <a:p>
                      <a:r>
                        <a:rPr lang="tr-TR" sz="1400" b="1" dirty="0" smtClean="0"/>
                        <a:t>Geliştirme Süresi</a:t>
                      </a:r>
                      <a:endParaRPr lang="tr-TR" sz="1400" b="1" dirty="0"/>
                    </a:p>
                  </a:txBody>
                  <a:tcPr marL="68580" marR="68580" marT="34290" marB="34290" anchor="ctr"/>
                </a:tc>
                <a:tc>
                  <a:txBody>
                    <a:bodyPr/>
                    <a:lstStyle/>
                    <a:p>
                      <a:r>
                        <a:rPr lang="tr-TR" sz="1400" dirty="0" smtClean="0"/>
                        <a:t>Daha az başlangıç geliştirme süresi </a:t>
                      </a:r>
                      <a:endParaRPr lang="tr-TR" sz="1400" dirty="0"/>
                    </a:p>
                  </a:txBody>
                  <a:tcPr marL="68580" marR="68580" marT="34290" marB="34290" anchor="ctr"/>
                </a:tc>
                <a:tc>
                  <a:txBody>
                    <a:bodyPr/>
                    <a:lstStyle/>
                    <a:p>
                      <a:r>
                        <a:rPr lang="tr-TR" sz="1400" dirty="0" smtClean="0"/>
                        <a:t>Daha az ardışık geliştirme süresi</a:t>
                      </a:r>
                      <a:endParaRPr lang="tr-TR" sz="1400" dirty="0"/>
                    </a:p>
                  </a:txBody>
                  <a:tcPr marL="68580" marR="68580" marT="34290" marB="34290" anchor="ctr"/>
                </a:tc>
              </a:tr>
              <a:tr h="359589">
                <a:tc>
                  <a:txBody>
                    <a:bodyPr/>
                    <a:lstStyle/>
                    <a:p>
                      <a:r>
                        <a:rPr lang="tr-TR" sz="1400" b="1" dirty="0" smtClean="0"/>
                        <a:t>Ölçeklenebilirlik</a:t>
                      </a:r>
                      <a:endParaRPr lang="tr-TR" sz="1400" b="1" dirty="0"/>
                    </a:p>
                  </a:txBody>
                  <a:tcPr marL="68580" marR="68580" marT="34290" marB="34290" anchor="ctr"/>
                </a:tc>
                <a:tc>
                  <a:txBody>
                    <a:bodyPr/>
                    <a:lstStyle/>
                    <a:p>
                      <a:r>
                        <a:rPr lang="tr-TR" sz="1400" dirty="0" smtClean="0"/>
                        <a:t>100 kullanıcıya kadar </a:t>
                      </a:r>
                      <a:endParaRPr lang="tr-TR" sz="1400" dirty="0"/>
                    </a:p>
                  </a:txBody>
                  <a:tcPr marL="68580" marR="68580" marT="34290" marB="34290" anchor="ctr"/>
                </a:tc>
                <a:tc>
                  <a:txBody>
                    <a:bodyPr/>
                    <a:lstStyle/>
                    <a:p>
                      <a:r>
                        <a:rPr lang="tr-TR" sz="1400" dirty="0" smtClean="0"/>
                        <a:t>1000 kullanıcıya kadar</a:t>
                      </a:r>
                      <a:endParaRPr lang="tr-TR" sz="1400" dirty="0"/>
                    </a:p>
                  </a:txBody>
                  <a:tcPr marL="68580" marR="68580" marT="34290" marB="34290" anchor="ctr"/>
                </a:tc>
              </a:tr>
            </a:tbl>
          </a:graphicData>
        </a:graphic>
      </p:graphicFrame>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31</a:t>
            </a:fld>
            <a:endParaRPr lang="tr-TR" dirty="0"/>
          </a:p>
        </p:txBody>
      </p:sp>
    </p:spTree>
    <p:extLst>
      <p:ext uri="{BB962C8B-B14F-4D97-AF65-F5344CB8AC3E}">
        <p14:creationId xmlns:p14="http://schemas.microsoft.com/office/powerpoint/2010/main" val="24256579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3600" dirty="0"/>
              <a:t>İki ve Üç Katmanlı Mimarilerin Karşılaştırma Kriterleri</a:t>
            </a:r>
          </a:p>
        </p:txBody>
      </p:sp>
      <p:sp>
        <p:nvSpPr>
          <p:cNvPr id="3" name="İçerik Yer Tutucusu 2"/>
          <p:cNvSpPr>
            <a:spLocks noGrp="1"/>
          </p:cNvSpPr>
          <p:nvPr>
            <p:ph idx="1"/>
          </p:nvPr>
        </p:nvSpPr>
        <p:spPr>
          <a:xfrm>
            <a:off x="822960" y="1775998"/>
            <a:ext cx="7844523" cy="4023360"/>
          </a:xfrm>
        </p:spPr>
        <p:txBody>
          <a:bodyPr>
            <a:noAutofit/>
          </a:bodyPr>
          <a:lstStyle/>
          <a:p>
            <a:pPr>
              <a:lnSpc>
                <a:spcPct val="120000"/>
              </a:lnSpc>
              <a:buFont typeface="Wingdings" panose="05000000000000000000" pitchFamily="2" charset="2"/>
              <a:buChar char="Ø"/>
            </a:pPr>
            <a:r>
              <a:rPr lang="tr-TR" sz="1600" dirty="0"/>
              <a:t>İki katmanlı mimarilerde, </a:t>
            </a:r>
            <a:r>
              <a:rPr lang="tr-TR" sz="1600" b="1" dirty="0"/>
              <a:t>taşınabilirlik</a:t>
            </a:r>
            <a:r>
              <a:rPr lang="tr-TR" sz="1600" dirty="0"/>
              <a:t> bir bakıma </a:t>
            </a:r>
            <a:r>
              <a:rPr lang="tr-TR" sz="1600" dirty="0" smtClean="0"/>
              <a:t>sınırlıdır.</a:t>
            </a:r>
          </a:p>
          <a:p>
            <a:pPr>
              <a:lnSpc>
                <a:spcPct val="120000"/>
              </a:lnSpc>
              <a:buFont typeface="Wingdings" panose="05000000000000000000" pitchFamily="2" charset="2"/>
              <a:buChar char="Ø"/>
            </a:pPr>
            <a:r>
              <a:rPr lang="tr-TR" sz="1600" dirty="0" smtClean="0"/>
              <a:t>Mevcut </a:t>
            </a:r>
            <a:r>
              <a:rPr lang="tr-TR" sz="1600" dirty="0"/>
              <a:t>iki katmanlı mimari uygulamaları, yordamlara ilişkin kodları tekrar üretmeden bir başka ortama </a:t>
            </a:r>
            <a:r>
              <a:rPr lang="tr-TR" sz="1600" dirty="0" smtClean="0"/>
              <a:t>taşınamamaktadır.</a:t>
            </a:r>
          </a:p>
          <a:p>
            <a:pPr>
              <a:lnSpc>
                <a:spcPct val="120000"/>
              </a:lnSpc>
              <a:buFont typeface="Wingdings" panose="05000000000000000000" pitchFamily="2" charset="2"/>
              <a:buChar char="Ø"/>
            </a:pPr>
            <a:r>
              <a:rPr lang="tr-TR" sz="1600" dirty="0" smtClean="0"/>
              <a:t>Üç </a:t>
            </a:r>
            <a:r>
              <a:rPr lang="tr-TR" sz="1600" dirty="0"/>
              <a:t>katmanlı mimarilerde ise, ara katman aracılığı ile bu sorun </a:t>
            </a:r>
            <a:r>
              <a:rPr lang="tr-TR" sz="1600" dirty="0" smtClean="0"/>
              <a:t>çözülmektedir.</a:t>
            </a:r>
          </a:p>
          <a:p>
            <a:pPr>
              <a:lnSpc>
                <a:spcPct val="120000"/>
              </a:lnSpc>
              <a:buFont typeface="Wingdings" panose="05000000000000000000" pitchFamily="2" charset="2"/>
              <a:buChar char="Ø"/>
            </a:pPr>
            <a:r>
              <a:rPr lang="tr-TR" sz="1600" dirty="0" smtClean="0"/>
              <a:t>Ara </a:t>
            </a:r>
            <a:r>
              <a:rPr lang="tr-TR" sz="1600" dirty="0"/>
              <a:t>katman yazılımının modüler biçimde geliştirilmesi, herhangi bir sorunla karşılaşılmaksızın sunucu kesiminde ya da istemci kesiminde herhangi bir zorlukla karşılaşılmaz. </a:t>
            </a:r>
          </a:p>
          <a:p>
            <a:pPr>
              <a:lnSpc>
                <a:spcPct val="120000"/>
              </a:lnSpc>
              <a:buFont typeface="Wingdings" panose="05000000000000000000" pitchFamily="2" charset="2"/>
              <a:buChar char="Ø"/>
            </a:pPr>
            <a:r>
              <a:rPr lang="tr-TR" sz="1600" dirty="0"/>
              <a:t>İki katmanlı uygulamalarda </a:t>
            </a:r>
            <a:r>
              <a:rPr lang="tr-TR" sz="1600" b="1" dirty="0"/>
              <a:t>yeniden kullanılabilirlik</a:t>
            </a:r>
            <a:r>
              <a:rPr lang="tr-TR" sz="1600" dirty="0"/>
              <a:t> ana hedef değildir ve oldukça </a:t>
            </a:r>
            <a:r>
              <a:rPr lang="tr-TR" sz="1600" dirty="0" smtClean="0"/>
              <a:t>sınırlıdır.</a:t>
            </a:r>
          </a:p>
          <a:p>
            <a:pPr>
              <a:lnSpc>
                <a:spcPct val="120000"/>
              </a:lnSpc>
              <a:buFont typeface="Wingdings" panose="05000000000000000000" pitchFamily="2" charset="2"/>
              <a:buChar char="Ø"/>
            </a:pPr>
            <a:r>
              <a:rPr lang="tr-TR" sz="1600" dirty="0" smtClean="0"/>
              <a:t>Üç </a:t>
            </a:r>
            <a:r>
              <a:rPr lang="tr-TR" sz="1600" dirty="0"/>
              <a:t>katmanlı mimariler ise değişik açılardan yeniden kullanılabilirliği </a:t>
            </a:r>
            <a:r>
              <a:rPr lang="tr-TR" sz="1600" dirty="0" smtClean="0"/>
              <a:t>sağlarlar.</a:t>
            </a:r>
          </a:p>
          <a:p>
            <a:pPr>
              <a:lnSpc>
                <a:spcPct val="120000"/>
              </a:lnSpc>
              <a:buFont typeface="Wingdings" panose="05000000000000000000" pitchFamily="2" charset="2"/>
              <a:buChar char="Ø"/>
            </a:pPr>
            <a:r>
              <a:rPr lang="tr-TR" sz="1600" dirty="0" smtClean="0"/>
              <a:t>İlk </a:t>
            </a:r>
            <a:r>
              <a:rPr lang="tr-TR" sz="1600" dirty="0"/>
              <a:t>olarak, ara katmanda geliştirilmiş olan uygulama mantığı yazılımı fazla değiştirilmeden başka uygulamalarda yeniden </a:t>
            </a:r>
            <a:r>
              <a:rPr lang="tr-TR" sz="1600" dirty="0" smtClean="0"/>
              <a:t>kullanılabilir. Diğer </a:t>
            </a:r>
            <a:r>
              <a:rPr lang="tr-TR" sz="1600" dirty="0"/>
              <a:t>taraftan NİY modeli, nesne kökenli yaklaşımla geliştirilmiş uzak nesnelerin yeniden kullanılmasını olanaklı kılar. </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32</a:t>
            </a:fld>
            <a:endParaRPr lang="tr-TR" dirty="0"/>
          </a:p>
        </p:txBody>
      </p:sp>
    </p:spTree>
    <p:extLst>
      <p:ext uri="{BB962C8B-B14F-4D97-AF65-F5344CB8AC3E}">
        <p14:creationId xmlns:p14="http://schemas.microsoft.com/office/powerpoint/2010/main" val="35314116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a:solidFill>
                  <a:srgbClr val="4472C4">
                    <a:lumMod val="50000"/>
                  </a:srgbClr>
                </a:solidFill>
              </a:rPr>
              <a:t>İki ve Üç Katmanlı Mimarilerin Karşılaştırma Kriterleri</a:t>
            </a:r>
            <a:endParaRPr lang="tr-TR" sz="7200" dirty="0"/>
          </a:p>
        </p:txBody>
      </p:sp>
      <p:sp>
        <p:nvSpPr>
          <p:cNvPr id="3" name="İçerik Yer Tutucusu 2"/>
          <p:cNvSpPr>
            <a:spLocks noGrp="1"/>
          </p:cNvSpPr>
          <p:nvPr>
            <p:ph idx="1"/>
          </p:nvPr>
        </p:nvSpPr>
        <p:spPr/>
        <p:txBody>
          <a:bodyPr>
            <a:normAutofit fontScale="92500" lnSpcReduction="20000"/>
          </a:bodyPr>
          <a:lstStyle/>
          <a:p>
            <a:pPr>
              <a:lnSpc>
                <a:spcPct val="120000"/>
              </a:lnSpc>
              <a:buFont typeface="Wingdings" panose="05000000000000000000" pitchFamily="2" charset="2"/>
              <a:buChar char="Ø"/>
            </a:pPr>
            <a:r>
              <a:rPr lang="tr-TR" b="1" dirty="0"/>
              <a:t>Karmaşıklık</a:t>
            </a:r>
            <a:r>
              <a:rPr lang="tr-TR" dirty="0"/>
              <a:t> açısından incelendiğinde, iki katmanlı mimarilerin, üç katmanlı mimarilere oranla daha yalın olduğu söylenilebilir</a:t>
            </a:r>
            <a:r>
              <a:rPr lang="tr-TR" dirty="0" smtClean="0"/>
              <a:t>.</a:t>
            </a:r>
          </a:p>
          <a:p>
            <a:pPr>
              <a:lnSpc>
                <a:spcPct val="120000"/>
              </a:lnSpc>
              <a:buFont typeface="Wingdings" panose="05000000000000000000" pitchFamily="2" charset="2"/>
              <a:buChar char="Ø"/>
            </a:pPr>
            <a:r>
              <a:rPr lang="tr-TR" dirty="0" smtClean="0"/>
              <a:t>En </a:t>
            </a:r>
            <a:r>
              <a:rPr lang="tr-TR" dirty="0"/>
              <a:t>azından bu yalınlığın nedeni üç katman yerine iki katman </a:t>
            </a:r>
            <a:r>
              <a:rPr lang="tr-TR" dirty="0" smtClean="0"/>
              <a:t>bulunmasıdır.</a:t>
            </a:r>
          </a:p>
          <a:p>
            <a:pPr>
              <a:lnSpc>
                <a:spcPct val="120000"/>
              </a:lnSpc>
              <a:buFont typeface="Wingdings" panose="05000000000000000000" pitchFamily="2" charset="2"/>
              <a:buChar char="Ø"/>
            </a:pPr>
            <a:r>
              <a:rPr lang="tr-TR" dirty="0" smtClean="0"/>
              <a:t>Buna </a:t>
            </a:r>
            <a:r>
              <a:rPr lang="tr-TR" dirty="0"/>
              <a:t>ek olarak, uygulama geliştirme iki katmanlı mimarilerde daha </a:t>
            </a:r>
            <a:r>
              <a:rPr lang="tr-TR" dirty="0" smtClean="0"/>
              <a:t>kolaydır.</a:t>
            </a:r>
          </a:p>
          <a:p>
            <a:pPr>
              <a:lnSpc>
                <a:spcPct val="120000"/>
              </a:lnSpc>
              <a:buFont typeface="Wingdings" panose="05000000000000000000" pitchFamily="2" charset="2"/>
              <a:buChar char="Ø"/>
            </a:pPr>
            <a:r>
              <a:rPr lang="tr-TR" dirty="0" smtClean="0"/>
              <a:t>Üç </a:t>
            </a:r>
            <a:r>
              <a:rPr lang="tr-TR" dirty="0"/>
              <a:t>katmanlı mimari yazılımlarının geliştirilmesine yönelik araç, yöntem ve metodolojilerin azlığı da bu mimariler için bir başka karmaşıklık nedenidir.</a:t>
            </a:r>
          </a:p>
          <a:p>
            <a:pPr>
              <a:lnSpc>
                <a:spcPct val="120000"/>
              </a:lnSpc>
              <a:buFont typeface="Wingdings" panose="05000000000000000000" pitchFamily="2" charset="2"/>
              <a:buChar char="Ø"/>
            </a:pPr>
            <a:r>
              <a:rPr lang="tr-TR" b="1" dirty="0"/>
              <a:t>Bakım</a:t>
            </a:r>
            <a:r>
              <a:rPr lang="tr-TR" dirty="0"/>
              <a:t> açısından bakıldığında ise üç katmanlı mimarilerin iki katmanlı mimarilere oranla daha kolay bakılabilir olduğu </a:t>
            </a:r>
            <a:r>
              <a:rPr lang="tr-TR" dirty="0" smtClean="0"/>
              <a:t>açıktır.</a:t>
            </a:r>
          </a:p>
          <a:p>
            <a:pPr>
              <a:lnSpc>
                <a:spcPct val="120000"/>
              </a:lnSpc>
              <a:buFont typeface="Wingdings" panose="05000000000000000000" pitchFamily="2" charset="2"/>
              <a:buChar char="Ø"/>
            </a:pPr>
            <a:r>
              <a:rPr lang="tr-TR" dirty="0" smtClean="0"/>
              <a:t>Bu </a:t>
            </a:r>
            <a:r>
              <a:rPr lang="tr-TR" dirty="0"/>
              <a:t>kolaylık ara katman sayesinde sağlanır</a:t>
            </a:r>
            <a:r>
              <a:rPr lang="tr-TR" dirty="0" smtClean="0"/>
              <a:t>.</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33</a:t>
            </a:fld>
            <a:endParaRPr lang="tr-TR" dirty="0"/>
          </a:p>
        </p:txBody>
      </p:sp>
    </p:spTree>
    <p:extLst>
      <p:ext uri="{BB962C8B-B14F-4D97-AF65-F5344CB8AC3E}">
        <p14:creationId xmlns:p14="http://schemas.microsoft.com/office/powerpoint/2010/main" val="38634079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a:t>İ/S Mimarisinin Yararları ve Aksak Yönleri</a:t>
            </a:r>
          </a:p>
        </p:txBody>
      </p:sp>
      <p:sp>
        <p:nvSpPr>
          <p:cNvPr id="3" name="İçerik Yer Tutucusu 2"/>
          <p:cNvSpPr>
            <a:spLocks noGrp="1"/>
          </p:cNvSpPr>
          <p:nvPr>
            <p:ph idx="1"/>
          </p:nvPr>
        </p:nvSpPr>
        <p:spPr/>
        <p:txBody>
          <a:bodyPr>
            <a:normAutofit fontScale="92500" lnSpcReduction="20000"/>
          </a:bodyPr>
          <a:lstStyle/>
          <a:p>
            <a:pPr>
              <a:lnSpc>
                <a:spcPct val="120000"/>
              </a:lnSpc>
            </a:pPr>
            <a:r>
              <a:rPr lang="tr-TR" b="1" dirty="0"/>
              <a:t>İstemci sunucu mimarisi yazılımlarının yararları aşağıda belirtilmektedir. </a:t>
            </a:r>
          </a:p>
          <a:p>
            <a:pPr lvl="1">
              <a:lnSpc>
                <a:spcPct val="120000"/>
              </a:lnSpc>
            </a:pPr>
            <a:r>
              <a:rPr lang="tr-TR" dirty="0" smtClean="0"/>
              <a:t>Gelişen </a:t>
            </a:r>
            <a:r>
              <a:rPr lang="tr-TR" dirty="0"/>
              <a:t>masaüstü teknolojisinin etkin olarak kullanılmasını olanaklı kılar. Bu yolla maliyetleri azaltır. </a:t>
            </a:r>
          </a:p>
          <a:p>
            <a:pPr lvl="1">
              <a:lnSpc>
                <a:spcPct val="120000"/>
              </a:lnSpc>
            </a:pPr>
            <a:r>
              <a:rPr lang="tr-TR" dirty="0" err="1" smtClean="0"/>
              <a:t>Varolan</a:t>
            </a:r>
            <a:r>
              <a:rPr lang="tr-TR" dirty="0" smtClean="0"/>
              <a:t> </a:t>
            </a:r>
            <a:r>
              <a:rPr lang="tr-TR" dirty="0"/>
              <a:t>altyapı ve aygıtları kullanarak kurumların yapılarını korur. </a:t>
            </a:r>
          </a:p>
          <a:p>
            <a:pPr lvl="1">
              <a:lnSpc>
                <a:spcPct val="120000"/>
              </a:lnSpc>
            </a:pPr>
            <a:r>
              <a:rPr lang="tr-TR" dirty="0" smtClean="0"/>
              <a:t>İşlem </a:t>
            </a:r>
            <a:r>
              <a:rPr lang="tr-TR" dirty="0"/>
              <a:t>ve işlenecek verinin birbirine yakın olmasını sağlayarak ağ trafiğini azaltır ve yanıt süresini kısaltır. Ağ için gerekli bant genişliği düşer</a:t>
            </a:r>
            <a:r>
              <a:rPr lang="tr-TR" dirty="0" smtClean="0"/>
              <a:t>.</a:t>
            </a:r>
            <a:endParaRPr lang="tr-TR" dirty="0"/>
          </a:p>
          <a:p>
            <a:pPr lvl="1">
              <a:lnSpc>
                <a:spcPct val="120000"/>
              </a:lnSpc>
            </a:pPr>
            <a:r>
              <a:rPr lang="tr-TR" dirty="0" smtClean="0"/>
              <a:t>Anabilgisayar </a:t>
            </a:r>
            <a:r>
              <a:rPr lang="tr-TR" dirty="0"/>
              <a:t>mimarileri yazılımlarına oranla yazılım geliştirme süresi kısalır. Önyüz ve arka yüz işlemleri ayrı olduğundan bakım kolaylaşır</a:t>
            </a:r>
            <a:r>
              <a:rPr lang="tr-TR" dirty="0" smtClean="0"/>
              <a:t>.</a:t>
            </a:r>
            <a:endParaRPr lang="tr-TR" dirty="0"/>
          </a:p>
          <a:p>
            <a:pPr lvl="1">
              <a:lnSpc>
                <a:spcPct val="120000"/>
              </a:lnSpc>
            </a:pPr>
            <a:r>
              <a:rPr lang="tr-TR" dirty="0" smtClean="0"/>
              <a:t>Grafiksel </a:t>
            </a:r>
            <a:r>
              <a:rPr lang="tr-TR" dirty="0"/>
              <a:t>Kullanıcı </a:t>
            </a:r>
            <a:r>
              <a:rPr lang="tr-TR" dirty="0" err="1"/>
              <a:t>Arayüzünü</a:t>
            </a:r>
            <a:r>
              <a:rPr lang="tr-TR" dirty="0"/>
              <a:t> destekler. Böylelikle eğitim için gerekli yatırım maliyetlerini azaltır</a:t>
            </a:r>
            <a:r>
              <a:rPr lang="tr-TR" dirty="0" smtClean="0"/>
              <a:t>.</a:t>
            </a:r>
            <a:endParaRPr lang="tr-TR" dirty="0"/>
          </a:p>
          <a:p>
            <a:pPr lvl="1">
              <a:lnSpc>
                <a:spcPct val="120000"/>
              </a:lnSpc>
            </a:pPr>
            <a:r>
              <a:rPr lang="tr-TR" dirty="0" smtClean="0"/>
              <a:t>Açık </a:t>
            </a:r>
            <a:r>
              <a:rPr lang="tr-TR" dirty="0"/>
              <a:t>sistem mimarisini destekler. Bu yolla kullanıcılara marka esnekliği sağlar</a:t>
            </a:r>
            <a:r>
              <a:rPr lang="tr-TR" dirty="0" smtClean="0"/>
              <a:t>.</a:t>
            </a:r>
            <a:endParaRPr lang="tr-TR" dirty="0"/>
          </a:p>
          <a:p>
            <a:pPr lvl="1">
              <a:lnSpc>
                <a:spcPct val="120000"/>
              </a:lnSpc>
            </a:pPr>
            <a:r>
              <a:rPr lang="tr-TR" dirty="0" smtClean="0"/>
              <a:t>Yeni </a:t>
            </a:r>
            <a:r>
              <a:rPr lang="tr-TR" dirty="0"/>
              <a:t>yazılım bileşenlerinin eklenmesi oldukça kolaydır</a:t>
            </a:r>
            <a:r>
              <a:rPr lang="tr-TR" dirty="0" smtClean="0"/>
              <a:t>.</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34</a:t>
            </a:fld>
            <a:endParaRPr lang="tr-TR" dirty="0"/>
          </a:p>
        </p:txBody>
      </p:sp>
    </p:spTree>
    <p:extLst>
      <p:ext uri="{BB962C8B-B14F-4D97-AF65-F5344CB8AC3E}">
        <p14:creationId xmlns:p14="http://schemas.microsoft.com/office/powerpoint/2010/main" val="11827708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a:solidFill>
                  <a:srgbClr val="4472C4">
                    <a:lumMod val="50000"/>
                  </a:srgbClr>
                </a:solidFill>
              </a:rPr>
              <a:t>İ/S Mimarisinin Yararları ve Aksak Yönleri</a:t>
            </a:r>
            <a:endParaRPr lang="tr-TR" sz="7200" dirty="0"/>
          </a:p>
        </p:txBody>
      </p:sp>
      <p:sp>
        <p:nvSpPr>
          <p:cNvPr id="3" name="İçerik Yer Tutucusu 2"/>
          <p:cNvSpPr>
            <a:spLocks noGrp="1"/>
          </p:cNvSpPr>
          <p:nvPr>
            <p:ph idx="1"/>
          </p:nvPr>
        </p:nvSpPr>
        <p:spPr/>
        <p:txBody>
          <a:bodyPr>
            <a:normAutofit/>
          </a:bodyPr>
          <a:lstStyle/>
          <a:p>
            <a:pPr>
              <a:lnSpc>
                <a:spcPct val="100000"/>
              </a:lnSpc>
            </a:pPr>
            <a:r>
              <a:rPr lang="tr-TR" b="1" dirty="0"/>
              <a:t>İ/S mimarisinin aksak yönleri ise:</a:t>
            </a:r>
          </a:p>
          <a:p>
            <a:pPr lvl="1">
              <a:lnSpc>
                <a:spcPct val="100000"/>
              </a:lnSpc>
            </a:pPr>
            <a:r>
              <a:rPr lang="tr-TR" dirty="0" smtClean="0"/>
              <a:t>Uygulama </a:t>
            </a:r>
            <a:r>
              <a:rPr lang="tr-TR" dirty="0"/>
              <a:t>mantığının büyük ölçüde sunucu üzerinde gerçekleştirilmesi durumunda darboğaz oluşabilir. </a:t>
            </a:r>
          </a:p>
          <a:p>
            <a:pPr lvl="1">
              <a:lnSpc>
                <a:spcPct val="100000"/>
              </a:lnSpc>
            </a:pPr>
            <a:r>
              <a:rPr lang="tr-TR" dirty="0" smtClean="0"/>
              <a:t>Özellikle</a:t>
            </a:r>
            <a:r>
              <a:rPr lang="tr-TR" dirty="0"/>
              <a:t>, birlikte çalışabilecek biçimde tasarlanmış dağıtık uygulamalar, dağıtık olmayan uygulamalara oranla çok daha fazla karmaşıktır.</a:t>
            </a:r>
          </a:p>
          <a:p>
            <a:pPr lvl="1">
              <a:lnSpc>
                <a:spcPct val="100000"/>
              </a:lnSpc>
            </a:pPr>
            <a:r>
              <a:rPr lang="tr-TR" dirty="0" err="1" smtClean="0"/>
              <a:t>Varolan</a:t>
            </a:r>
            <a:r>
              <a:rPr lang="tr-TR" dirty="0" smtClean="0"/>
              <a:t> </a:t>
            </a:r>
            <a:r>
              <a:rPr lang="tr-TR" dirty="0"/>
              <a:t>geliştirme metodolojileri ve yöntem ve araçlar sınırlıdır.</a:t>
            </a:r>
          </a:p>
          <a:p>
            <a:pPr marL="0" indent="0">
              <a:lnSpc>
                <a:spcPct val="100000"/>
              </a:lnSpc>
              <a:buNone/>
            </a:pPr>
            <a:r>
              <a:rPr lang="tr-TR" dirty="0"/>
              <a:t>biçiminde özetlenebilir. </a:t>
            </a:r>
          </a:p>
          <a:p>
            <a:pPr>
              <a:lnSpc>
                <a:spcPct val="100000"/>
              </a:lnSpc>
            </a:pPr>
            <a:r>
              <a:rPr lang="tr-TR" dirty="0"/>
              <a:t>Sonuç olarak İ/S mimarileri yazılım bakım maliyetlerini düşürür, yazılım taşınabilirliğini arttırır ve ağ performansını etkinleştirir</a:t>
            </a:r>
            <a:r>
              <a:rPr lang="tr-TR" dirty="0" smtClean="0"/>
              <a:t>.</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35</a:t>
            </a:fld>
            <a:endParaRPr lang="tr-TR" dirty="0"/>
          </a:p>
        </p:txBody>
      </p:sp>
    </p:spTree>
    <p:extLst>
      <p:ext uri="{BB962C8B-B14F-4D97-AF65-F5344CB8AC3E}">
        <p14:creationId xmlns:p14="http://schemas.microsoft.com/office/powerpoint/2010/main" val="36707218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WAP MİMARİSİ</a:t>
            </a:r>
          </a:p>
        </p:txBody>
      </p:sp>
      <p:sp>
        <p:nvSpPr>
          <p:cNvPr id="3" name="İçerik Yer Tutucusu 2"/>
          <p:cNvSpPr>
            <a:spLocks noGrp="1"/>
          </p:cNvSpPr>
          <p:nvPr>
            <p:ph idx="1"/>
          </p:nvPr>
        </p:nvSpPr>
        <p:spPr/>
        <p:txBody>
          <a:bodyPr>
            <a:normAutofit fontScale="92500" lnSpcReduction="20000"/>
          </a:bodyPr>
          <a:lstStyle/>
          <a:p>
            <a:pPr>
              <a:lnSpc>
                <a:spcPct val="120000"/>
              </a:lnSpc>
              <a:buFont typeface="Wingdings" panose="05000000000000000000" pitchFamily="2" charset="2"/>
              <a:buChar char="Ø"/>
            </a:pPr>
            <a:r>
              <a:rPr lang="tr-TR" dirty="0"/>
              <a:t>Kablosuz Uygulama Protokolü WAP (Wireless Application Protocol), kablosuz iletişim ağları üzerinde uygulama geliştirmek ve işletmek amacıyla </a:t>
            </a:r>
            <a:r>
              <a:rPr lang="tr-TR" dirty="0" smtClean="0"/>
              <a:t>geliştirilmiştir.</a:t>
            </a:r>
          </a:p>
          <a:p>
            <a:pPr>
              <a:lnSpc>
                <a:spcPct val="120000"/>
              </a:lnSpc>
              <a:buFont typeface="Wingdings" panose="05000000000000000000" pitchFamily="2" charset="2"/>
              <a:buChar char="Ø"/>
            </a:pPr>
            <a:r>
              <a:rPr lang="tr-TR" dirty="0" smtClean="0"/>
              <a:t>WAP </a:t>
            </a:r>
            <a:r>
              <a:rPr lang="tr-TR" dirty="0"/>
              <a:t>kablosuz aygıtlar (telsiz telefonlar, cep telefonları, kişisel el bilgisayarları </a:t>
            </a:r>
            <a:r>
              <a:rPr lang="tr-TR" dirty="0" err="1"/>
              <a:t>vb</a:t>
            </a:r>
            <a:r>
              <a:rPr lang="tr-TR" dirty="0"/>
              <a:t>) için bir uygulama altyapısı ve ağ protokolleri tanımlar. </a:t>
            </a:r>
            <a:endParaRPr lang="tr-TR" dirty="0" smtClean="0"/>
          </a:p>
          <a:p>
            <a:pPr>
              <a:lnSpc>
                <a:spcPct val="120000"/>
              </a:lnSpc>
              <a:buFont typeface="Wingdings" panose="05000000000000000000" pitchFamily="2" charset="2"/>
              <a:buChar char="Ø"/>
            </a:pPr>
            <a:r>
              <a:rPr lang="tr-TR" dirty="0"/>
              <a:t>WAP, oldukça hızlı gelişen iki temel teknoloji üzerinde konumlanmıştır: </a:t>
            </a:r>
            <a:r>
              <a:rPr lang="tr-TR" b="1" dirty="0"/>
              <a:t>Kablosuz Veri ve </a:t>
            </a:r>
            <a:r>
              <a:rPr lang="tr-TR" b="1" dirty="0" smtClean="0"/>
              <a:t>Internet.</a:t>
            </a:r>
          </a:p>
          <a:p>
            <a:pPr>
              <a:lnSpc>
                <a:spcPct val="120000"/>
              </a:lnSpc>
              <a:buFont typeface="Wingdings" panose="05000000000000000000" pitchFamily="2" charset="2"/>
              <a:buChar char="Ø"/>
            </a:pPr>
            <a:r>
              <a:rPr lang="tr-TR" dirty="0"/>
              <a:t>İ</a:t>
            </a:r>
            <a:r>
              <a:rPr lang="tr-TR" dirty="0" smtClean="0"/>
              <a:t>nternet </a:t>
            </a:r>
            <a:r>
              <a:rPr lang="tr-TR" dirty="0"/>
              <a:t>üzerinde geliştirilen teknolojilerin çoğu </a:t>
            </a:r>
            <a:r>
              <a:rPr lang="tr-TR" dirty="0" smtClean="0"/>
              <a:t>masaüstü </a:t>
            </a:r>
            <a:r>
              <a:rPr lang="tr-TR" dirty="0"/>
              <a:t>ya da daha büyük boyutlu bilgisayarlar için </a:t>
            </a:r>
            <a:r>
              <a:rPr lang="tr-TR" dirty="0" smtClean="0"/>
              <a:t>tasarlanmıştır.</a:t>
            </a:r>
          </a:p>
          <a:p>
            <a:pPr>
              <a:lnSpc>
                <a:spcPct val="120000"/>
              </a:lnSpc>
              <a:buFont typeface="Wingdings" panose="05000000000000000000" pitchFamily="2" charset="2"/>
              <a:buChar char="Ø"/>
            </a:pPr>
            <a:r>
              <a:rPr lang="tr-TR" dirty="0" smtClean="0"/>
              <a:t>Cep </a:t>
            </a:r>
            <a:r>
              <a:rPr lang="tr-TR" dirty="0"/>
              <a:t>telefonu ve benzeri kablosuz aygıtların hesaplama ve bilgi saklama yetenekleri daha sınırlıdır.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36</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0328" y="546704"/>
            <a:ext cx="1421414" cy="1416676"/>
          </a:xfrm>
          <a:prstGeom prst="rect">
            <a:avLst/>
          </a:prstGeom>
        </p:spPr>
      </p:pic>
    </p:spTree>
    <p:extLst>
      <p:ext uri="{BB962C8B-B14F-4D97-AF65-F5344CB8AC3E}">
        <p14:creationId xmlns:p14="http://schemas.microsoft.com/office/powerpoint/2010/main" val="8833945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WAP teknolojisi A</a:t>
            </a:r>
            <a:r>
              <a:rPr lang="tr-TR" dirty="0" smtClean="0"/>
              <a:t>maçları</a:t>
            </a:r>
            <a:endParaRPr lang="tr-TR" dirty="0"/>
          </a:p>
        </p:txBody>
      </p:sp>
      <p:sp>
        <p:nvSpPr>
          <p:cNvPr id="3" name="İçerik Yer Tutucusu 2"/>
          <p:cNvSpPr>
            <a:spLocks noGrp="1"/>
          </p:cNvSpPr>
          <p:nvPr>
            <p:ph idx="1"/>
          </p:nvPr>
        </p:nvSpPr>
        <p:spPr/>
        <p:txBody>
          <a:bodyPr/>
          <a:lstStyle/>
          <a:p>
            <a:pPr>
              <a:lnSpc>
                <a:spcPct val="150000"/>
              </a:lnSpc>
              <a:buFont typeface="Wingdings" panose="05000000000000000000" pitchFamily="2" charset="2"/>
              <a:buChar char="Ø"/>
            </a:pPr>
            <a:r>
              <a:rPr lang="tr-TR" dirty="0" smtClean="0"/>
              <a:t>Daha az güçlü merkezi işlem birimi,</a:t>
            </a:r>
          </a:p>
          <a:p>
            <a:pPr>
              <a:lnSpc>
                <a:spcPct val="150000"/>
              </a:lnSpc>
              <a:buFont typeface="Wingdings" panose="05000000000000000000" pitchFamily="2" charset="2"/>
              <a:buChar char="Ø"/>
            </a:pPr>
            <a:r>
              <a:rPr lang="tr-TR" dirty="0" smtClean="0"/>
              <a:t>Daha az ana bellek gücü,</a:t>
            </a:r>
          </a:p>
          <a:p>
            <a:pPr>
              <a:lnSpc>
                <a:spcPct val="150000"/>
              </a:lnSpc>
              <a:buFont typeface="Wingdings" panose="05000000000000000000" pitchFamily="2" charset="2"/>
              <a:buChar char="Ø"/>
            </a:pPr>
            <a:r>
              <a:rPr lang="tr-TR" dirty="0" smtClean="0"/>
              <a:t>Sınırlı güç tüketimi</a:t>
            </a:r>
          </a:p>
          <a:p>
            <a:pPr>
              <a:lnSpc>
                <a:spcPct val="150000"/>
              </a:lnSpc>
              <a:buFont typeface="Wingdings" panose="05000000000000000000" pitchFamily="2" charset="2"/>
              <a:buChar char="Ø"/>
            </a:pPr>
            <a:r>
              <a:rPr lang="tr-TR" dirty="0" smtClean="0"/>
              <a:t>Farklı giriş-çıkış aygıtları</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37</a:t>
            </a:fld>
            <a:endParaRPr lang="tr-TR" dirty="0"/>
          </a:p>
        </p:txBody>
      </p:sp>
      <p:pic>
        <p:nvPicPr>
          <p:cNvPr id="7" name="Resi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85748" y="2328053"/>
            <a:ext cx="1584650" cy="1726862"/>
          </a:xfrm>
          <a:prstGeom prst="rect">
            <a:avLst/>
          </a:prstGeom>
        </p:spPr>
      </p:pic>
    </p:spTree>
    <p:extLst>
      <p:ext uri="{BB962C8B-B14F-4D97-AF65-F5344CB8AC3E}">
        <p14:creationId xmlns:p14="http://schemas.microsoft.com/office/powerpoint/2010/main" val="36114524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WAP Programlama Modeli</a:t>
            </a:r>
          </a:p>
        </p:txBody>
      </p:sp>
      <p:sp>
        <p:nvSpPr>
          <p:cNvPr id="3" name="İçerik Yer Tutucusu 2"/>
          <p:cNvSpPr>
            <a:spLocks noGrp="1"/>
          </p:cNvSpPr>
          <p:nvPr>
            <p:ph idx="1"/>
          </p:nvPr>
        </p:nvSpPr>
        <p:spPr/>
        <p:txBody>
          <a:bodyPr>
            <a:normAutofit/>
          </a:bodyPr>
          <a:lstStyle/>
          <a:p>
            <a:pPr algn="just">
              <a:lnSpc>
                <a:spcPct val="100000"/>
              </a:lnSpc>
              <a:buFont typeface="Wingdings" panose="05000000000000000000" pitchFamily="2" charset="2"/>
              <a:buChar char="Ø"/>
            </a:pPr>
            <a:r>
              <a:rPr lang="tr-TR" dirty="0"/>
              <a:t>WAP programlama </a:t>
            </a:r>
            <a:r>
              <a:rPr lang="tr-TR" dirty="0" smtClean="0"/>
              <a:t>modeli, www </a:t>
            </a:r>
            <a:r>
              <a:rPr lang="tr-TR" dirty="0"/>
              <a:t>programlama modeli </a:t>
            </a:r>
            <a:r>
              <a:rPr lang="tr-TR" dirty="0" smtClean="0"/>
              <a:t>ile oldukça </a:t>
            </a:r>
            <a:r>
              <a:rPr lang="tr-TR" dirty="0"/>
              <a:t>benzerlikler </a:t>
            </a:r>
            <a:r>
              <a:rPr lang="tr-TR" dirty="0" smtClean="0"/>
              <a:t>göstermektedir.</a:t>
            </a:r>
          </a:p>
          <a:p>
            <a:pPr algn="just">
              <a:lnSpc>
                <a:spcPct val="100000"/>
              </a:lnSpc>
              <a:buFont typeface="Wingdings" panose="05000000000000000000" pitchFamily="2" charset="2"/>
              <a:buChar char="Ø"/>
            </a:pPr>
            <a:r>
              <a:rPr lang="tr-TR" dirty="0" smtClean="0"/>
              <a:t>www </a:t>
            </a:r>
            <a:r>
              <a:rPr lang="tr-TR" dirty="0"/>
              <a:t>programlama altyapısında kullanılan araç ve yöntemler, daha küçük ölçekte olmak üzere WAP programlama </a:t>
            </a:r>
            <a:r>
              <a:rPr lang="tr-TR" dirty="0" smtClean="0"/>
              <a:t>platformunda kullanılabilmektedir</a:t>
            </a:r>
            <a:r>
              <a:rPr lang="tr-TR" dirty="0"/>
              <a:t>. </a:t>
            </a:r>
          </a:p>
          <a:p>
            <a:pPr algn="just">
              <a:lnSpc>
                <a:spcPct val="100000"/>
              </a:lnSpc>
              <a:buFont typeface="Wingdings" panose="05000000000000000000" pitchFamily="2" charset="2"/>
              <a:buChar char="Ø"/>
            </a:pPr>
            <a:r>
              <a:rPr lang="tr-TR" dirty="0"/>
              <a:t>Kablosuz ortamı www ile birleştirmek amacıyla, WAP, </a:t>
            </a:r>
            <a:r>
              <a:rPr lang="tr-TR" dirty="0" err="1"/>
              <a:t>proksi</a:t>
            </a:r>
            <a:r>
              <a:rPr lang="tr-TR" dirty="0"/>
              <a:t> teknolojisini kullanmaktadır. </a:t>
            </a:r>
            <a:endParaRPr lang="tr-TR" dirty="0" smtClean="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38</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9072" y="4352696"/>
            <a:ext cx="4644308" cy="1920984"/>
          </a:xfrm>
          <a:prstGeom prst="rect">
            <a:avLst/>
          </a:prstGeom>
        </p:spPr>
      </p:pic>
    </p:spTree>
    <p:extLst>
      <p:ext uri="{BB962C8B-B14F-4D97-AF65-F5344CB8AC3E}">
        <p14:creationId xmlns:p14="http://schemas.microsoft.com/office/powerpoint/2010/main" val="5681554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WAP Programlama Modeli</a:t>
            </a:r>
          </a:p>
        </p:txBody>
      </p:sp>
      <p:sp>
        <p:nvSpPr>
          <p:cNvPr id="3" name="İçerik Yer Tutucusu 2"/>
          <p:cNvSpPr>
            <a:spLocks noGrp="1"/>
          </p:cNvSpPr>
          <p:nvPr>
            <p:ph idx="1"/>
          </p:nvPr>
        </p:nvSpPr>
        <p:spPr>
          <a:xfrm>
            <a:off x="822960" y="1856675"/>
            <a:ext cx="7886700" cy="3375422"/>
          </a:xfrm>
        </p:spPr>
        <p:txBody>
          <a:bodyPr>
            <a:normAutofit/>
          </a:bodyPr>
          <a:lstStyle/>
          <a:p>
            <a:r>
              <a:rPr lang="tr-TR" dirty="0"/>
              <a:t>WAP Proxy tipik olarak aşağıda belirtilen işlemleri yerine getirmektedir:</a:t>
            </a:r>
          </a:p>
          <a:p>
            <a:endParaRPr lang="tr-TR" sz="2400"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39</a:t>
            </a:fld>
            <a:endParaRPr lang="tr-TR" dirty="0"/>
          </a:p>
        </p:txBody>
      </p:sp>
      <p:pic>
        <p:nvPicPr>
          <p:cNvPr id="7" name="Resim 6"/>
          <p:cNvPicPr>
            <a:picLocks noChangeAspect="1"/>
          </p:cNvPicPr>
          <p:nvPr/>
        </p:nvPicPr>
        <p:blipFill>
          <a:blip r:embed="rId2"/>
          <a:stretch>
            <a:fillRect/>
          </a:stretch>
        </p:blipFill>
        <p:spPr>
          <a:xfrm>
            <a:off x="2382701" y="2372464"/>
            <a:ext cx="4767217" cy="2199812"/>
          </a:xfrm>
          <a:prstGeom prst="rect">
            <a:avLst/>
          </a:prstGeom>
        </p:spPr>
      </p:pic>
      <p:sp>
        <p:nvSpPr>
          <p:cNvPr id="8" name="Dikdörtgen 7"/>
          <p:cNvSpPr/>
          <p:nvPr/>
        </p:nvSpPr>
        <p:spPr>
          <a:xfrm>
            <a:off x="822959" y="4751246"/>
            <a:ext cx="7886700" cy="1200329"/>
          </a:xfrm>
          <a:prstGeom prst="rect">
            <a:avLst/>
          </a:prstGeom>
        </p:spPr>
        <p:txBody>
          <a:bodyPr wrap="square">
            <a:spAutoFit/>
          </a:bodyPr>
          <a:lstStyle/>
          <a:p>
            <a:r>
              <a:rPr lang="tr-TR" b="1" dirty="0"/>
              <a:t>a. Protokol Ağ Geçidi:</a:t>
            </a:r>
            <a:r>
              <a:rPr lang="tr-TR" dirty="0"/>
              <a:t> Bu geçit WAP, protokolünü (WSP,ETP,WTLS, ve WDTP) www protokolüne (http ve TCP/IP) dönüştürür. </a:t>
            </a:r>
            <a:r>
              <a:rPr lang="tr-TR" b="1" dirty="0"/>
              <a:t/>
            </a:r>
            <a:br>
              <a:rPr lang="tr-TR" b="1" dirty="0"/>
            </a:br>
            <a:r>
              <a:rPr lang="tr-TR" b="1" dirty="0"/>
              <a:t>b. İçerik </a:t>
            </a:r>
            <a:r>
              <a:rPr lang="tr-TR" b="1" dirty="0" err="1"/>
              <a:t>şifreleyici</a:t>
            </a:r>
            <a:r>
              <a:rPr lang="tr-TR" b="1" dirty="0"/>
              <a:t> ve </a:t>
            </a:r>
            <a:r>
              <a:rPr lang="tr-TR" b="1" dirty="0" err="1"/>
              <a:t>deşifreleyiciler</a:t>
            </a:r>
            <a:r>
              <a:rPr lang="tr-TR" b="1" dirty="0"/>
              <a:t>:</a:t>
            </a:r>
            <a:r>
              <a:rPr lang="tr-TR" dirty="0"/>
              <a:t> Ağ üzerinde dolaşan veri hacmini sınırlamak amacıyla şifreleme ve </a:t>
            </a:r>
            <a:r>
              <a:rPr lang="tr-TR" dirty="0" err="1"/>
              <a:t>deşifreleme</a:t>
            </a:r>
            <a:r>
              <a:rPr lang="tr-TR" dirty="0"/>
              <a:t> işlemleri bu araçlar aracılığı ile yapılır.</a:t>
            </a:r>
          </a:p>
        </p:txBody>
      </p:sp>
    </p:spTree>
    <p:extLst>
      <p:ext uri="{BB962C8B-B14F-4D97-AF65-F5344CB8AC3E}">
        <p14:creationId xmlns:p14="http://schemas.microsoft.com/office/powerpoint/2010/main" val="3095333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a:t>
            </a:r>
          </a:p>
        </p:txBody>
      </p:sp>
      <p:sp>
        <p:nvSpPr>
          <p:cNvPr id="3" name="İçerik Yer Tutucusu 2"/>
          <p:cNvSpPr>
            <a:spLocks noGrp="1"/>
          </p:cNvSpPr>
          <p:nvPr>
            <p:ph idx="1"/>
          </p:nvPr>
        </p:nvSpPr>
        <p:spPr/>
        <p:txBody>
          <a:bodyPr>
            <a:noAutofit/>
          </a:bodyPr>
          <a:lstStyle/>
          <a:p>
            <a:pPr algn="just">
              <a:lnSpc>
                <a:spcPct val="120000"/>
              </a:lnSpc>
              <a:buFont typeface="Wingdings" panose="05000000000000000000" pitchFamily="2" charset="2"/>
              <a:buChar char="Ø"/>
            </a:pPr>
            <a:r>
              <a:rPr lang="tr-TR" sz="1200" dirty="0"/>
              <a:t>1980'li yılların ortalarına kadar ana bilgisayarların yoğun olarak kullanıldığı dönemde, yazılımların hemen hemen tümüyle ana bilgisayarda olduğu, kullanıcıya ilişkin tüm denetim ve paylaşım işlemlerinin yine ana bilgisayarlar üzerinde yapıldığı </a:t>
            </a:r>
            <a:r>
              <a:rPr lang="tr-TR" sz="1200" dirty="0" smtClean="0"/>
              <a:t>gözlenmektedir.</a:t>
            </a:r>
          </a:p>
          <a:p>
            <a:pPr algn="just">
              <a:lnSpc>
                <a:spcPct val="120000"/>
              </a:lnSpc>
              <a:buFont typeface="Wingdings" panose="05000000000000000000" pitchFamily="2" charset="2"/>
              <a:buChar char="Ø"/>
            </a:pPr>
            <a:r>
              <a:rPr lang="tr-TR" sz="1200" dirty="0" smtClean="0"/>
              <a:t>Grafiksel </a:t>
            </a:r>
            <a:r>
              <a:rPr lang="tr-TR" sz="1200" dirty="0"/>
              <a:t>kullanıcı arabirimi desteklenmemekte ve "akılsız" uçlar kanalıyla bilgisayara bağlantı </a:t>
            </a:r>
            <a:r>
              <a:rPr lang="tr-TR" sz="1200" dirty="0" smtClean="0"/>
              <a:t>yapılabilmektedir.</a:t>
            </a:r>
          </a:p>
          <a:p>
            <a:pPr algn="just">
              <a:lnSpc>
                <a:spcPct val="120000"/>
              </a:lnSpc>
              <a:buFont typeface="Wingdings" panose="05000000000000000000" pitchFamily="2" charset="2"/>
              <a:buChar char="Ø"/>
            </a:pPr>
            <a:r>
              <a:rPr lang="tr-TR" sz="1200" dirty="0" smtClean="0"/>
              <a:t>Programlamanın </a:t>
            </a:r>
            <a:r>
              <a:rPr lang="tr-TR" sz="1200" dirty="0"/>
              <a:t>günümüze göre daha kolay olduğu bu yapılarda, coğrafik olarak birbirinden ayrı bulunan veri tabanlarına erişim ve işlem oldukça sınırlı olmuştur</a:t>
            </a:r>
            <a:r>
              <a:rPr lang="tr-TR" sz="1200" dirty="0" smtClean="0"/>
              <a:t>.</a:t>
            </a:r>
          </a:p>
          <a:p>
            <a:pPr algn="just">
              <a:lnSpc>
                <a:spcPct val="120000"/>
              </a:lnSpc>
              <a:buFont typeface="Wingdings" panose="05000000000000000000" pitchFamily="2" charset="2"/>
              <a:buChar char="Ø"/>
            </a:pPr>
            <a:r>
              <a:rPr lang="tr-TR" sz="1200" dirty="0" smtClean="0"/>
              <a:t>"</a:t>
            </a:r>
            <a:r>
              <a:rPr lang="tr-TR" sz="1200" dirty="0"/>
              <a:t>Ana çatı" ya da "ana bilgisayar" mimarileri olarak adlandırılan bu mimarileri, 80'li yılların ortalarında "kütük paylaşım mimarileri" </a:t>
            </a:r>
            <a:r>
              <a:rPr lang="tr-TR" sz="1200" dirty="0" smtClean="0"/>
              <a:t>izlemiştir.</a:t>
            </a:r>
          </a:p>
          <a:p>
            <a:pPr algn="just">
              <a:lnSpc>
                <a:spcPct val="120000"/>
              </a:lnSpc>
              <a:buFont typeface="Wingdings" panose="05000000000000000000" pitchFamily="2" charset="2"/>
              <a:buChar char="Ø"/>
            </a:pPr>
            <a:r>
              <a:rPr lang="tr-TR" sz="1200" dirty="0" smtClean="0"/>
              <a:t>Bu </a:t>
            </a:r>
            <a:r>
              <a:rPr lang="tr-TR" sz="1200" dirty="0"/>
              <a:t>mimarilerde ise bilgiler bir sunucu üzerinde bulunmakta ve kullanıcılar kendi mikrobilgisayarları üzerinde iş yaparak bu bilgileri paylaşmaktadır. </a:t>
            </a:r>
          </a:p>
          <a:p>
            <a:pPr algn="just">
              <a:lnSpc>
                <a:spcPct val="120000"/>
              </a:lnSpc>
              <a:buFont typeface="Wingdings" panose="05000000000000000000" pitchFamily="2" charset="2"/>
              <a:buChar char="Ø"/>
            </a:pPr>
            <a:r>
              <a:rPr lang="tr-TR" sz="1200" dirty="0"/>
              <a:t>Gerek "ana bilgisayar" gerekse "kütük paylaşımı" mimarileri günümüzde artık kullanılmamakta ve "geleneksel" mimariler olarak adlandırılmaktadır. Bu nedenle bu bölümde bu mimarilere yer verilmemiştir</a:t>
            </a:r>
            <a:r>
              <a:rPr lang="tr-TR" sz="1200" dirty="0" smtClean="0"/>
              <a:t>.</a:t>
            </a:r>
            <a:endParaRPr lang="tr-TR" sz="1200" dirty="0"/>
          </a:p>
          <a:p>
            <a:pPr algn="just">
              <a:lnSpc>
                <a:spcPct val="120000"/>
              </a:lnSpc>
              <a:buFont typeface="Wingdings" panose="05000000000000000000" pitchFamily="2" charset="2"/>
              <a:buChar char="Ø"/>
            </a:pPr>
            <a:r>
              <a:rPr lang="tr-TR" sz="1200" dirty="0"/>
              <a:t>Günümüzde </a:t>
            </a:r>
            <a:r>
              <a:rPr lang="tr-TR" sz="1200" dirty="0" smtClean="0"/>
              <a:t>yaygın </a:t>
            </a:r>
            <a:r>
              <a:rPr lang="tr-TR" sz="1200" dirty="0"/>
              <a:t>olarak kullanılan istemci/sunucu mimarileri ve yeni teknolojiler olan </a:t>
            </a:r>
            <a:r>
              <a:rPr lang="tr-TR" sz="1200" dirty="0" err="1"/>
              <a:t>wap</a:t>
            </a:r>
            <a:r>
              <a:rPr lang="tr-TR" sz="1200" dirty="0"/>
              <a:t> mimarisi ve bileşen tabanlı mimariler bu bölümde daha geniş olarak incelenmektedir. </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a:t>
            </a:fld>
            <a:endParaRPr lang="tr-TR" dirty="0"/>
          </a:p>
        </p:txBody>
      </p:sp>
    </p:spTree>
    <p:extLst>
      <p:ext uri="{BB962C8B-B14F-4D97-AF65-F5344CB8AC3E}">
        <p14:creationId xmlns:p14="http://schemas.microsoft.com/office/powerpoint/2010/main" val="13826361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WAP Ağı Nasıl Çalışır?</a:t>
            </a:r>
          </a:p>
        </p:txBody>
      </p:sp>
      <p:sp>
        <p:nvSpPr>
          <p:cNvPr id="3" name="İçerik Yer Tutucusu 2"/>
          <p:cNvSpPr>
            <a:spLocks noGrp="1"/>
          </p:cNvSpPr>
          <p:nvPr>
            <p:ph idx="1"/>
          </p:nvPr>
        </p:nvSpPr>
        <p:spPr/>
        <p:txBody>
          <a:bodyPr>
            <a:normAutofit fontScale="85000" lnSpcReduction="20000"/>
          </a:bodyPr>
          <a:lstStyle/>
          <a:p>
            <a:pPr algn="l">
              <a:lnSpc>
                <a:spcPct val="120000"/>
              </a:lnSpc>
              <a:buFont typeface="Wingdings" panose="05000000000000000000" pitchFamily="2" charset="2"/>
              <a:buChar char="Ø"/>
            </a:pPr>
            <a:r>
              <a:rPr lang="tr-TR" dirty="0"/>
              <a:t>WAP istemci, kablosuz ağ üzerinde iki sunucu ile iletişim </a:t>
            </a:r>
            <a:r>
              <a:rPr lang="tr-TR" dirty="0" smtClean="0"/>
              <a:t>kurmaktadır.</a:t>
            </a:r>
          </a:p>
          <a:p>
            <a:pPr algn="l">
              <a:lnSpc>
                <a:spcPct val="120000"/>
              </a:lnSpc>
              <a:buFont typeface="Wingdings" panose="05000000000000000000" pitchFamily="2" charset="2"/>
              <a:buChar char="Ø"/>
            </a:pPr>
            <a:r>
              <a:rPr lang="tr-TR" dirty="0" smtClean="0"/>
              <a:t>WAP </a:t>
            </a:r>
            <a:r>
              <a:rPr lang="tr-TR" dirty="0" err="1" smtClean="0"/>
              <a:t>proxy</a:t>
            </a:r>
            <a:r>
              <a:rPr lang="tr-TR" dirty="0" smtClean="0"/>
              <a:t>, </a:t>
            </a:r>
            <a:r>
              <a:rPr lang="tr-TR" dirty="0"/>
              <a:t>WAP isteklerini WWW isteği biçimine dönüştürmekte ve web sunucudan gelen yanıtları ikili biçim şeklinde </a:t>
            </a:r>
            <a:r>
              <a:rPr lang="tr-TR" dirty="0" smtClean="0"/>
              <a:t>şifrelemektedir.</a:t>
            </a:r>
          </a:p>
          <a:p>
            <a:pPr algn="l">
              <a:lnSpc>
                <a:spcPct val="120000"/>
              </a:lnSpc>
              <a:buFont typeface="Wingdings" panose="05000000000000000000" pitchFamily="2" charset="2"/>
              <a:buChar char="Ø"/>
            </a:pPr>
            <a:r>
              <a:rPr lang="tr-TR" dirty="0" smtClean="0"/>
              <a:t>Web </a:t>
            </a:r>
            <a:r>
              <a:rPr lang="tr-TR" dirty="0"/>
              <a:t>sunucunun, WAP içeriği sağlaması (örneğin WML) durumunda WAP </a:t>
            </a:r>
            <a:r>
              <a:rPr lang="tr-TR" dirty="0" err="1"/>
              <a:t>proksi</a:t>
            </a:r>
            <a:r>
              <a:rPr lang="tr-TR" dirty="0"/>
              <a:t> bu içeriği doğrudan web sunucudan </a:t>
            </a:r>
            <a:r>
              <a:rPr lang="tr-TR" dirty="0" smtClean="0"/>
              <a:t>almaktadır.</a:t>
            </a:r>
          </a:p>
          <a:p>
            <a:pPr algn="l">
              <a:lnSpc>
                <a:spcPct val="120000"/>
              </a:lnSpc>
              <a:buFont typeface="Wingdings" panose="05000000000000000000" pitchFamily="2" charset="2"/>
              <a:buChar char="Ø"/>
            </a:pPr>
            <a:r>
              <a:rPr lang="tr-TR" dirty="0" smtClean="0"/>
              <a:t>Web </a:t>
            </a:r>
            <a:r>
              <a:rPr lang="tr-TR" dirty="0"/>
              <a:t>sunucunun www içeriği (örneğin HTML) sağlaması durumunda ise www içeriğini WAP içeriğine dönüştürecek bir HTML süzgeci </a:t>
            </a:r>
            <a:r>
              <a:rPr lang="tr-TR" dirty="0" smtClean="0"/>
              <a:t>kullanılmaktadır.</a:t>
            </a:r>
          </a:p>
          <a:p>
            <a:pPr algn="l">
              <a:lnSpc>
                <a:spcPct val="120000"/>
              </a:lnSpc>
              <a:buFont typeface="Wingdings" panose="05000000000000000000" pitchFamily="2" charset="2"/>
              <a:buChar char="Ø"/>
            </a:pPr>
            <a:r>
              <a:rPr lang="tr-TR" dirty="0" smtClean="0"/>
              <a:t>Örneğin</a:t>
            </a:r>
            <a:r>
              <a:rPr lang="tr-TR" dirty="0"/>
              <a:t>, HTML süzgeci HTML kodunu WML koduna dönüştürmektedir. </a:t>
            </a:r>
            <a:endParaRPr lang="tr-TR" dirty="0" smtClean="0"/>
          </a:p>
          <a:p>
            <a:pPr algn="l">
              <a:lnSpc>
                <a:spcPct val="120000"/>
              </a:lnSpc>
              <a:buFont typeface="Wingdings" panose="05000000000000000000" pitchFamily="2" charset="2"/>
              <a:buChar char="Ø"/>
            </a:pPr>
            <a:r>
              <a:rPr lang="tr-TR" dirty="0"/>
              <a:t>Kablosuz Telefon Uygulama (WTA-Wireless </a:t>
            </a:r>
            <a:r>
              <a:rPr lang="tr-TR" dirty="0" err="1"/>
              <a:t>Telephony</a:t>
            </a:r>
            <a:r>
              <a:rPr lang="tr-TR" dirty="0"/>
              <a:t> Application) sunucusu, WAP istemcisine doğrudan yanıt veren ağ geçit sunucusu için iyi bir </a:t>
            </a:r>
            <a:r>
              <a:rPr lang="tr-TR" dirty="0" smtClean="0"/>
              <a:t>örnektir.</a:t>
            </a:r>
          </a:p>
          <a:p>
            <a:pPr algn="l">
              <a:lnSpc>
                <a:spcPct val="120000"/>
              </a:lnSpc>
              <a:buFont typeface="Wingdings" panose="05000000000000000000" pitchFamily="2" charset="2"/>
              <a:buChar char="Ø"/>
            </a:pPr>
            <a:r>
              <a:rPr lang="tr-TR" dirty="0" smtClean="0"/>
              <a:t>WTA</a:t>
            </a:r>
            <a:r>
              <a:rPr lang="tr-TR" dirty="0"/>
              <a:t>, kablosuz ağ sağlayıcıların </a:t>
            </a:r>
            <a:r>
              <a:rPr lang="tr-TR" dirty="0" smtClean="0"/>
              <a:t>Telekom </a:t>
            </a:r>
            <a:r>
              <a:rPr lang="tr-TR" dirty="0"/>
              <a:t>alt yapısını kullanır. </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40</a:t>
            </a:fld>
            <a:endParaRPr lang="tr-TR" dirty="0"/>
          </a:p>
        </p:txBody>
      </p:sp>
    </p:spTree>
    <p:extLst>
      <p:ext uri="{BB962C8B-B14F-4D97-AF65-F5344CB8AC3E}">
        <p14:creationId xmlns:p14="http://schemas.microsoft.com/office/powerpoint/2010/main" val="16109731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WAP Ağı Çalışma Örnek</a:t>
            </a:r>
            <a:endParaRPr lang="tr-TR" dirty="0"/>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0980" y="2281795"/>
            <a:ext cx="5600383" cy="2865794"/>
          </a:xfr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41</a:t>
            </a:fld>
            <a:endParaRPr lang="tr-TR" dirty="0"/>
          </a:p>
        </p:txBody>
      </p:sp>
    </p:spTree>
    <p:extLst>
      <p:ext uri="{BB962C8B-B14F-4D97-AF65-F5344CB8AC3E}">
        <p14:creationId xmlns:p14="http://schemas.microsoft.com/office/powerpoint/2010/main" val="14024920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Bileşen-Tabanlı Mimariler</a:t>
            </a:r>
            <a:endParaRPr lang="tr-TR" dirty="0"/>
          </a:p>
        </p:txBody>
      </p:sp>
      <p:sp>
        <p:nvSpPr>
          <p:cNvPr id="3" name="İçerik Yer Tutucusu 2"/>
          <p:cNvSpPr>
            <a:spLocks noGrp="1"/>
          </p:cNvSpPr>
          <p:nvPr>
            <p:ph idx="1"/>
          </p:nvPr>
        </p:nvSpPr>
        <p:spPr/>
        <p:txBody>
          <a:bodyPr>
            <a:noAutofit/>
          </a:bodyPr>
          <a:lstStyle/>
          <a:p>
            <a:pPr>
              <a:lnSpc>
                <a:spcPct val="120000"/>
              </a:lnSpc>
              <a:buFont typeface="Wingdings" panose="05000000000000000000" pitchFamily="2" charset="2"/>
              <a:buChar char="Ø"/>
            </a:pPr>
            <a:r>
              <a:rPr lang="tr-TR" sz="1600" dirty="0"/>
              <a:t>Günümüzde, internet kullanımının giderek yaygınlaşması ve elektronik ticaret, </a:t>
            </a:r>
            <a:r>
              <a:rPr lang="tr-TR" sz="1600" dirty="0" smtClean="0"/>
              <a:t>  e-iş </a:t>
            </a:r>
            <a:r>
              <a:rPr lang="tr-TR" sz="1600" dirty="0"/>
              <a:t>kavramlarının uygulamaya geçirilmesi, uygulama ortamlarının dağıtık ve heterojen yapıya dönüşmesi sonucunda "</a:t>
            </a:r>
            <a:r>
              <a:rPr lang="tr-TR" sz="1600" b="1" dirty="0"/>
              <a:t>yeniden kullanılabilirlik</a:t>
            </a:r>
            <a:r>
              <a:rPr lang="tr-TR" sz="1600" dirty="0"/>
              <a:t>" olgusu giderek önem kazanmış ve bileşen tabanlı mimari kavramı gündeme </a:t>
            </a:r>
            <a:r>
              <a:rPr lang="tr-TR" sz="1600" dirty="0" smtClean="0"/>
              <a:t>gelmiştir.</a:t>
            </a:r>
          </a:p>
          <a:p>
            <a:pPr>
              <a:lnSpc>
                <a:spcPct val="120000"/>
              </a:lnSpc>
              <a:buFont typeface="Wingdings" panose="05000000000000000000" pitchFamily="2" charset="2"/>
              <a:buChar char="Ø"/>
            </a:pPr>
            <a:r>
              <a:rPr lang="tr-TR" sz="1600" dirty="0" smtClean="0"/>
              <a:t>Donanım </a:t>
            </a:r>
            <a:r>
              <a:rPr lang="tr-TR" sz="1600" dirty="0"/>
              <a:t>üreticilerinin yıllardır standart bileşenler üretip bu bileşenleri birleştirerek ürün oluşturdukları </a:t>
            </a:r>
            <a:r>
              <a:rPr lang="tr-TR" sz="1600" dirty="0" smtClean="0"/>
              <a:t>bilinmektedir.</a:t>
            </a:r>
          </a:p>
          <a:p>
            <a:pPr lvl="1">
              <a:lnSpc>
                <a:spcPct val="120000"/>
              </a:lnSpc>
            </a:pPr>
            <a:r>
              <a:rPr lang="tr-TR" sz="1400" dirty="0" smtClean="0"/>
              <a:t>Örneğin</a:t>
            </a:r>
            <a:r>
              <a:rPr lang="tr-TR" sz="1400" dirty="0"/>
              <a:t>, bir otomobil, aynı ya da farklı üreticilerden edinilen parçaların bir araya getirilmesi ile </a:t>
            </a:r>
            <a:r>
              <a:rPr lang="tr-TR" sz="1400" dirty="0" smtClean="0"/>
              <a:t>oluşturulabilir.</a:t>
            </a:r>
          </a:p>
          <a:p>
            <a:pPr algn="l">
              <a:lnSpc>
                <a:spcPct val="120000"/>
              </a:lnSpc>
              <a:buFont typeface="Wingdings" panose="05000000000000000000" pitchFamily="2" charset="2"/>
              <a:buChar char="Ø"/>
            </a:pPr>
            <a:r>
              <a:rPr lang="tr-TR" sz="1600" dirty="0" smtClean="0"/>
              <a:t>Günümüzde </a:t>
            </a:r>
            <a:r>
              <a:rPr lang="tr-TR" sz="1600" dirty="0"/>
              <a:t>otomobil üretimi büyük ölçüde bu biçimde yapılmaktadır. Donanım üreticilerinin bu üretim tarzını yazılım üretimine uygulamaya çalıştığımızda "</a:t>
            </a:r>
            <a:r>
              <a:rPr lang="tr-TR" sz="1600" b="1" dirty="0"/>
              <a:t>Bileşen Tabanlı</a:t>
            </a:r>
            <a:r>
              <a:rPr lang="tr-TR" sz="1600" dirty="0"/>
              <a:t>" yazılım mimarileri ortaya </a:t>
            </a:r>
            <a:r>
              <a:rPr lang="tr-TR" sz="1600" dirty="0" smtClean="0"/>
              <a:t>çıkar.</a:t>
            </a:r>
          </a:p>
          <a:p>
            <a:pPr algn="l">
              <a:lnSpc>
                <a:spcPct val="120000"/>
              </a:lnSpc>
              <a:buFont typeface="Wingdings" panose="05000000000000000000" pitchFamily="2" charset="2"/>
              <a:buChar char="Ø"/>
            </a:pPr>
            <a:r>
              <a:rPr lang="tr-TR" sz="1600" dirty="0"/>
              <a:t>Yazılım bileşeni, "</a:t>
            </a:r>
            <a:r>
              <a:rPr lang="tr-TR" sz="1600" b="1" dirty="0"/>
              <a:t>çalışan yazılım yapıtaşları</a:t>
            </a:r>
            <a:r>
              <a:rPr lang="tr-TR" sz="1600" dirty="0"/>
              <a:t>" ya da işletim zamanında birlikte çalışmak üzere bütünleştirilebilen yazılım parçası olarak tanımlanmaktadır. </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42</a:t>
            </a:fld>
            <a:endParaRPr lang="tr-TR" dirty="0"/>
          </a:p>
        </p:txBody>
      </p:sp>
    </p:spTree>
    <p:extLst>
      <p:ext uri="{BB962C8B-B14F-4D97-AF65-F5344CB8AC3E}">
        <p14:creationId xmlns:p14="http://schemas.microsoft.com/office/powerpoint/2010/main" val="1933156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Bileşen-Tabanlı Mimariler</a:t>
            </a:r>
          </a:p>
        </p:txBody>
      </p:sp>
      <p:sp>
        <p:nvSpPr>
          <p:cNvPr id="3" name="İçerik Yer Tutucusu 2"/>
          <p:cNvSpPr>
            <a:spLocks noGrp="1"/>
          </p:cNvSpPr>
          <p:nvPr>
            <p:ph idx="1"/>
          </p:nvPr>
        </p:nvSpPr>
        <p:spPr/>
        <p:txBody>
          <a:bodyPr>
            <a:normAutofit fontScale="85000" lnSpcReduction="20000"/>
          </a:bodyPr>
          <a:lstStyle/>
          <a:p>
            <a:pPr>
              <a:lnSpc>
                <a:spcPct val="120000"/>
              </a:lnSpc>
              <a:buFont typeface="Wingdings" panose="05000000000000000000" pitchFamily="2" charset="2"/>
              <a:buChar char="Ø"/>
            </a:pPr>
            <a:r>
              <a:rPr lang="tr-TR" dirty="0" smtClean="0"/>
              <a:t>Küçük </a:t>
            </a:r>
            <a:r>
              <a:rPr lang="tr-TR" dirty="0"/>
              <a:t>boyutlu yazılım teknolojilerine örnek olarak: </a:t>
            </a:r>
            <a:r>
              <a:rPr lang="tr-TR" dirty="0" err="1"/>
              <a:t>java</a:t>
            </a:r>
            <a:r>
              <a:rPr lang="tr-TR" dirty="0"/>
              <a:t> </a:t>
            </a:r>
            <a:r>
              <a:rPr lang="tr-TR" dirty="0" err="1"/>
              <a:t>Beans</a:t>
            </a:r>
            <a:r>
              <a:rPr lang="tr-TR" dirty="0"/>
              <a:t>, OLE/COM ve DCOM verilebilir</a:t>
            </a:r>
            <a:r>
              <a:rPr lang="tr-TR" dirty="0" smtClean="0"/>
              <a:t>.</a:t>
            </a:r>
            <a:endParaRPr lang="tr-TR" dirty="0"/>
          </a:p>
          <a:p>
            <a:pPr>
              <a:lnSpc>
                <a:spcPct val="120000"/>
              </a:lnSpc>
              <a:buFont typeface="Wingdings" panose="05000000000000000000" pitchFamily="2" charset="2"/>
              <a:buChar char="Ø"/>
            </a:pPr>
            <a:r>
              <a:rPr lang="tr-TR" dirty="0"/>
              <a:t>Bir yazılım bileşeni, üç temel parçadan oluşur: </a:t>
            </a:r>
            <a:r>
              <a:rPr lang="tr-TR" b="1" dirty="0"/>
              <a:t>Kullanıcı </a:t>
            </a:r>
            <a:r>
              <a:rPr lang="tr-TR" b="1" dirty="0" err="1"/>
              <a:t>Arayüzü</a:t>
            </a:r>
            <a:r>
              <a:rPr lang="tr-TR" dirty="0"/>
              <a:t>, </a:t>
            </a:r>
            <a:r>
              <a:rPr lang="tr-TR" b="1" dirty="0"/>
              <a:t>Yöntemler</a:t>
            </a:r>
            <a:r>
              <a:rPr lang="tr-TR" dirty="0"/>
              <a:t> ve </a:t>
            </a:r>
            <a:r>
              <a:rPr lang="tr-TR" b="1" dirty="0"/>
              <a:t>Amaç </a:t>
            </a:r>
            <a:r>
              <a:rPr lang="tr-TR" b="1" dirty="0" smtClean="0"/>
              <a:t>Kod</a:t>
            </a:r>
            <a:r>
              <a:rPr lang="tr-TR" dirty="0" smtClean="0"/>
              <a:t>.</a:t>
            </a:r>
          </a:p>
          <a:p>
            <a:pPr>
              <a:lnSpc>
                <a:spcPct val="120000"/>
              </a:lnSpc>
              <a:buFont typeface="Wingdings" panose="05000000000000000000" pitchFamily="2" charset="2"/>
              <a:buChar char="Ø"/>
            </a:pPr>
            <a:r>
              <a:rPr lang="tr-TR" dirty="0" err="1" smtClean="0"/>
              <a:t>Arayüz</a:t>
            </a:r>
            <a:r>
              <a:rPr lang="tr-TR" dirty="0"/>
              <a:t>, bileşenin nasıl kullanacağını; yöntemler, bileşenin işlevselliğini; amaç kodu ise bileşenin doğrudan çalışabilir kodunu içerir. </a:t>
            </a:r>
          </a:p>
          <a:p>
            <a:pPr>
              <a:lnSpc>
                <a:spcPct val="120000"/>
              </a:lnSpc>
              <a:buFont typeface="Wingdings" panose="05000000000000000000" pitchFamily="2" charset="2"/>
              <a:buChar char="Ø"/>
            </a:pPr>
            <a:r>
              <a:rPr lang="tr-TR" dirty="0"/>
              <a:t>Bir bileşen, </a:t>
            </a:r>
            <a:r>
              <a:rPr lang="tr-TR" b="1" dirty="0"/>
              <a:t>açıklayıcı, içerilebilir, değiştirilebilir </a:t>
            </a:r>
            <a:r>
              <a:rPr lang="tr-TR" dirty="0"/>
              <a:t>ve </a:t>
            </a:r>
            <a:r>
              <a:rPr lang="tr-TR" b="1" dirty="0"/>
              <a:t>genişletilebilir</a:t>
            </a:r>
            <a:r>
              <a:rPr lang="tr-TR" dirty="0"/>
              <a:t> özellikleri içermelidir. Bu dört özellik bir bileşen oluşturmak için sağlanması zorunlu </a:t>
            </a:r>
            <a:r>
              <a:rPr lang="tr-TR" dirty="0" smtClean="0"/>
              <a:t>koşullardır.</a:t>
            </a:r>
          </a:p>
          <a:p>
            <a:pPr>
              <a:lnSpc>
                <a:spcPct val="120000"/>
              </a:lnSpc>
              <a:buFont typeface="Wingdings" panose="05000000000000000000" pitchFamily="2" charset="2"/>
              <a:buChar char="Ø"/>
            </a:pPr>
            <a:r>
              <a:rPr lang="tr-TR" dirty="0" smtClean="0"/>
              <a:t>Öte </a:t>
            </a:r>
            <a:r>
              <a:rPr lang="tr-TR" dirty="0"/>
              <a:t>yandan, bir bileşen uygulama, dil ya da platform ile sınırlı değildir. </a:t>
            </a:r>
          </a:p>
          <a:p>
            <a:pPr>
              <a:lnSpc>
                <a:spcPct val="120000"/>
              </a:lnSpc>
              <a:buFont typeface="Wingdings" panose="05000000000000000000" pitchFamily="2" charset="2"/>
              <a:buChar char="Ø"/>
            </a:pPr>
            <a:r>
              <a:rPr lang="tr-TR" dirty="0"/>
              <a:t>Bileşen tabanlı mimarilerde, ayrıntı tasarım daha az önem kazanmakta, çalışma daha çok genel tasarım ve </a:t>
            </a:r>
            <a:r>
              <a:rPr lang="tr-TR" dirty="0" err="1"/>
              <a:t>arayüz</a:t>
            </a:r>
            <a:r>
              <a:rPr lang="tr-TR" dirty="0"/>
              <a:t> tasarımı üzerinde yoğunlaşmaktadır. </a:t>
            </a:r>
          </a:p>
          <a:p>
            <a:pPr>
              <a:lnSpc>
                <a:spcPct val="120000"/>
              </a:lnSpc>
            </a:pP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43</a:t>
            </a:fld>
            <a:endParaRPr lang="tr-TR" dirty="0"/>
          </a:p>
        </p:txBody>
      </p:sp>
    </p:spTree>
    <p:extLst>
      <p:ext uri="{BB962C8B-B14F-4D97-AF65-F5344CB8AC3E}">
        <p14:creationId xmlns:p14="http://schemas.microsoft.com/office/powerpoint/2010/main" val="37076357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3600" dirty="0"/>
              <a:t>Bileşen Tabanlı Yazılım Geliştirmede Kullanılan Metodolojiler</a:t>
            </a:r>
          </a:p>
        </p:txBody>
      </p:sp>
      <p:sp>
        <p:nvSpPr>
          <p:cNvPr id="3" name="İçerik Yer Tutucusu 2"/>
          <p:cNvSpPr>
            <a:spLocks noGrp="1"/>
          </p:cNvSpPr>
          <p:nvPr>
            <p:ph idx="1"/>
          </p:nvPr>
        </p:nvSpPr>
        <p:spPr/>
        <p:txBody>
          <a:bodyPr>
            <a:normAutofit/>
          </a:bodyPr>
          <a:lstStyle/>
          <a:p>
            <a:pPr>
              <a:lnSpc>
                <a:spcPct val="100000"/>
              </a:lnSpc>
            </a:pPr>
            <a:r>
              <a:rPr lang="tr-TR" dirty="0"/>
              <a:t>Bileşen tabanlı yazılım geliştirmede kullanılan metodolojiler: </a:t>
            </a:r>
          </a:p>
          <a:p>
            <a:pPr lvl="1">
              <a:lnSpc>
                <a:spcPct val="100000"/>
              </a:lnSpc>
            </a:pPr>
            <a:r>
              <a:rPr lang="tr-TR" dirty="0" smtClean="0"/>
              <a:t>Bileşenin </a:t>
            </a:r>
            <a:r>
              <a:rPr lang="tr-TR" dirty="0"/>
              <a:t>destekleyeceği iş fonksiyonlarına dayalı sistem gereklerinin açık tanımlamaları</a:t>
            </a:r>
            <a:r>
              <a:rPr lang="tr-TR" dirty="0" smtClean="0"/>
              <a:t>,</a:t>
            </a:r>
            <a:endParaRPr lang="tr-TR" dirty="0"/>
          </a:p>
          <a:p>
            <a:pPr lvl="1">
              <a:lnSpc>
                <a:spcPct val="100000"/>
              </a:lnSpc>
            </a:pPr>
            <a:r>
              <a:rPr lang="tr-TR" dirty="0" smtClean="0"/>
              <a:t>Sistemin </a:t>
            </a:r>
            <a:r>
              <a:rPr lang="tr-TR" dirty="0"/>
              <a:t>her süreç için davranış çözümlemesi, </a:t>
            </a:r>
          </a:p>
          <a:p>
            <a:pPr lvl="1">
              <a:lnSpc>
                <a:spcPct val="100000"/>
              </a:lnSpc>
            </a:pPr>
            <a:r>
              <a:rPr lang="tr-TR" dirty="0" err="1" smtClean="0"/>
              <a:t>Arayüz</a:t>
            </a:r>
            <a:r>
              <a:rPr lang="tr-TR" dirty="0" smtClean="0"/>
              <a:t> </a:t>
            </a:r>
            <a:r>
              <a:rPr lang="tr-TR" dirty="0"/>
              <a:t>tanımları ve aralarındaki ilişkiler</a:t>
            </a:r>
            <a:r>
              <a:rPr lang="tr-TR" dirty="0" smtClean="0"/>
              <a:t>,</a:t>
            </a:r>
            <a:endParaRPr lang="tr-TR" dirty="0"/>
          </a:p>
          <a:p>
            <a:pPr lvl="1">
              <a:lnSpc>
                <a:spcPct val="100000"/>
              </a:lnSpc>
            </a:pPr>
            <a:r>
              <a:rPr lang="tr-TR" dirty="0" smtClean="0"/>
              <a:t>Birleştirme</a:t>
            </a:r>
            <a:r>
              <a:rPr lang="tr-TR" dirty="0"/>
              <a:t>, yeniden kullanım ve sistem iş akış kodlarının ayrıntılı tanımları </a:t>
            </a:r>
          </a:p>
          <a:p>
            <a:pPr marL="0" indent="0">
              <a:lnSpc>
                <a:spcPct val="100000"/>
              </a:lnSpc>
              <a:buNone/>
            </a:pPr>
            <a:r>
              <a:rPr lang="tr-TR" dirty="0"/>
              <a:t>üzerinde yoğunlaşırlar. </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44</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582" y="3857414"/>
            <a:ext cx="3400425" cy="2543175"/>
          </a:xfrm>
          <a:prstGeom prst="rect">
            <a:avLst/>
          </a:prstGeom>
        </p:spPr>
      </p:pic>
    </p:spTree>
    <p:extLst>
      <p:ext uri="{BB962C8B-B14F-4D97-AF65-F5344CB8AC3E}">
        <p14:creationId xmlns:p14="http://schemas.microsoft.com/office/powerpoint/2010/main" val="19565679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Özet</a:t>
            </a:r>
          </a:p>
        </p:txBody>
      </p:sp>
      <p:sp>
        <p:nvSpPr>
          <p:cNvPr id="3" name="İçerik Yer Tutucusu 2"/>
          <p:cNvSpPr>
            <a:spLocks noGrp="1"/>
          </p:cNvSpPr>
          <p:nvPr>
            <p:ph idx="1"/>
          </p:nvPr>
        </p:nvSpPr>
        <p:spPr>
          <a:xfrm>
            <a:off x="822960" y="1835304"/>
            <a:ext cx="7886700" cy="4526539"/>
          </a:xfrm>
        </p:spPr>
        <p:txBody>
          <a:bodyPr>
            <a:noAutofit/>
          </a:bodyPr>
          <a:lstStyle/>
          <a:p>
            <a:pPr>
              <a:lnSpc>
                <a:spcPct val="120000"/>
              </a:lnSpc>
              <a:spcBef>
                <a:spcPts val="150"/>
              </a:spcBef>
            </a:pPr>
            <a:r>
              <a:rPr lang="tr-TR" sz="1400" b="1" dirty="0" smtClean="0">
                <a:solidFill>
                  <a:srgbClr val="0070C0"/>
                </a:solidFill>
              </a:rPr>
              <a:t>İstemci</a:t>
            </a:r>
            <a:r>
              <a:rPr lang="tr-TR" sz="1400" b="1" dirty="0" smtClean="0"/>
              <a:t>: </a:t>
            </a:r>
            <a:r>
              <a:rPr lang="tr-TR" sz="1400" dirty="0" smtClean="0"/>
              <a:t>Sunucuya </a:t>
            </a:r>
            <a:r>
              <a:rPr lang="tr-TR" sz="1400" dirty="0"/>
              <a:t>bir iş yapmak ya da servis sağlamak üzere ileti gönderen bir süreç ya da yazılım olarak tanımlanabilir.</a:t>
            </a:r>
          </a:p>
          <a:p>
            <a:pPr>
              <a:lnSpc>
                <a:spcPct val="120000"/>
              </a:lnSpc>
              <a:spcBef>
                <a:spcPts val="150"/>
              </a:spcBef>
            </a:pPr>
            <a:r>
              <a:rPr lang="tr-TR" sz="1400" b="1" dirty="0" smtClean="0">
                <a:solidFill>
                  <a:srgbClr val="0070C0"/>
                </a:solidFill>
              </a:rPr>
              <a:t>Sunucu</a:t>
            </a:r>
            <a:r>
              <a:rPr lang="tr-TR" sz="1400" b="1" dirty="0" smtClean="0"/>
              <a:t>: </a:t>
            </a:r>
            <a:r>
              <a:rPr lang="tr-TR" sz="1400" dirty="0" smtClean="0"/>
              <a:t>İstemci </a:t>
            </a:r>
            <a:r>
              <a:rPr lang="tr-TR" sz="1400" dirty="0"/>
              <a:t>tarafından gereksenen isteği yerine getiren süreç ya da yazılımlar sunucu yazılımları olarak adlandırılır.</a:t>
            </a:r>
          </a:p>
          <a:p>
            <a:pPr>
              <a:lnSpc>
                <a:spcPct val="120000"/>
              </a:lnSpc>
              <a:spcBef>
                <a:spcPts val="150"/>
              </a:spcBef>
            </a:pPr>
            <a:r>
              <a:rPr lang="tr-TR" sz="1400" dirty="0" smtClean="0"/>
              <a:t>Sunucu Türleri:</a:t>
            </a:r>
            <a:endParaRPr lang="tr-TR" sz="1400" dirty="0"/>
          </a:p>
          <a:p>
            <a:pPr marL="728663" lvl="1" indent="-385763">
              <a:lnSpc>
                <a:spcPct val="120000"/>
              </a:lnSpc>
              <a:spcBef>
                <a:spcPts val="150"/>
              </a:spcBef>
              <a:buFont typeface="+mj-lt"/>
              <a:buAutoNum type="arabicPeriod"/>
            </a:pPr>
            <a:r>
              <a:rPr lang="tr-TR" sz="1200" dirty="0"/>
              <a:t>Kütük Sunucuları</a:t>
            </a:r>
          </a:p>
          <a:p>
            <a:pPr marL="728663" lvl="1" indent="-385763">
              <a:lnSpc>
                <a:spcPct val="120000"/>
              </a:lnSpc>
              <a:spcBef>
                <a:spcPts val="150"/>
              </a:spcBef>
              <a:buFont typeface="+mj-lt"/>
              <a:buAutoNum type="arabicPeriod"/>
            </a:pPr>
            <a:r>
              <a:rPr lang="tr-TR" sz="1200" dirty="0"/>
              <a:t>Veri Tabanı Sunucuları</a:t>
            </a:r>
          </a:p>
          <a:p>
            <a:pPr marL="728663" lvl="1" indent="-385763">
              <a:lnSpc>
                <a:spcPct val="120000"/>
              </a:lnSpc>
              <a:spcBef>
                <a:spcPts val="150"/>
              </a:spcBef>
              <a:buFont typeface="+mj-lt"/>
              <a:buAutoNum type="arabicPeriod"/>
            </a:pPr>
            <a:r>
              <a:rPr lang="tr-TR" sz="1200" dirty="0"/>
              <a:t>Ara İşlem Sunucuları</a:t>
            </a:r>
          </a:p>
          <a:p>
            <a:pPr marL="728663" lvl="1" indent="-385763">
              <a:lnSpc>
                <a:spcPct val="120000"/>
              </a:lnSpc>
              <a:spcBef>
                <a:spcPts val="150"/>
              </a:spcBef>
              <a:buFont typeface="+mj-lt"/>
              <a:buAutoNum type="arabicPeriod"/>
            </a:pPr>
            <a:r>
              <a:rPr lang="tr-TR" sz="1200" dirty="0"/>
              <a:t>Nesne Sunucuları</a:t>
            </a:r>
          </a:p>
          <a:p>
            <a:pPr marL="728663" lvl="1" indent="-385763">
              <a:lnSpc>
                <a:spcPct val="120000"/>
              </a:lnSpc>
              <a:spcBef>
                <a:spcPts val="150"/>
              </a:spcBef>
              <a:buFont typeface="+mj-lt"/>
              <a:buAutoNum type="arabicPeriod"/>
            </a:pPr>
            <a:r>
              <a:rPr lang="tr-TR" sz="1200" dirty="0"/>
              <a:t>Web sunucuları</a:t>
            </a:r>
          </a:p>
          <a:p>
            <a:pPr marL="0" indent="0">
              <a:lnSpc>
                <a:spcPct val="120000"/>
              </a:lnSpc>
              <a:spcBef>
                <a:spcPts val="150"/>
              </a:spcBef>
              <a:buNone/>
            </a:pPr>
            <a:r>
              <a:rPr lang="tr-TR" sz="1400" dirty="0" smtClean="0"/>
              <a:t>şeklindedir.</a:t>
            </a:r>
          </a:p>
          <a:p>
            <a:pPr>
              <a:lnSpc>
                <a:spcPct val="120000"/>
              </a:lnSpc>
              <a:spcBef>
                <a:spcPts val="150"/>
              </a:spcBef>
            </a:pPr>
            <a:r>
              <a:rPr lang="tr-TR" sz="1400" b="1" dirty="0">
                <a:solidFill>
                  <a:srgbClr val="0070C0"/>
                </a:solidFill>
              </a:rPr>
              <a:t>HTTP</a:t>
            </a:r>
            <a:r>
              <a:rPr lang="tr-TR" sz="1400" b="1" dirty="0"/>
              <a:t>:</a:t>
            </a:r>
          </a:p>
          <a:p>
            <a:pPr marL="728663" lvl="1" indent="-385763">
              <a:lnSpc>
                <a:spcPct val="120000"/>
              </a:lnSpc>
              <a:spcBef>
                <a:spcPts val="150"/>
              </a:spcBef>
              <a:buFont typeface="+mj-lt"/>
              <a:buAutoNum type="arabicPeriod"/>
            </a:pPr>
            <a:r>
              <a:rPr lang="tr-TR" sz="1200" dirty="0"/>
              <a:t>İ/S bağlantısı kurar,</a:t>
            </a:r>
          </a:p>
          <a:p>
            <a:pPr marL="728663" lvl="1" indent="-385763">
              <a:lnSpc>
                <a:spcPct val="120000"/>
              </a:lnSpc>
              <a:spcBef>
                <a:spcPts val="150"/>
              </a:spcBef>
              <a:buFont typeface="+mj-lt"/>
              <a:buAutoNum type="arabicPeriod"/>
            </a:pPr>
            <a:r>
              <a:rPr lang="tr-TR" sz="1200" dirty="0"/>
              <a:t>Parametreleri gönderir ve alır,</a:t>
            </a:r>
          </a:p>
          <a:p>
            <a:pPr marL="728663" lvl="1" indent="-385763">
              <a:lnSpc>
                <a:spcPct val="120000"/>
              </a:lnSpc>
              <a:spcBef>
                <a:spcPts val="150"/>
              </a:spcBef>
              <a:buFont typeface="+mj-lt"/>
              <a:buAutoNum type="arabicPeriod"/>
            </a:pPr>
            <a:r>
              <a:rPr lang="tr-TR" sz="1200" dirty="0"/>
              <a:t>İ/S bağlantısını kapatır</a:t>
            </a:r>
            <a:r>
              <a:rPr lang="tr-TR" sz="1200" dirty="0" smtClean="0"/>
              <a:t>.</a:t>
            </a:r>
            <a:endParaRPr lang="tr-TR" sz="1200"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45</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2057" y="2726973"/>
            <a:ext cx="3672714" cy="2115483"/>
          </a:xfrm>
          <a:prstGeom prst="rect">
            <a:avLst/>
          </a:prstGeom>
        </p:spPr>
      </p:pic>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9343" y="4842456"/>
            <a:ext cx="1438141" cy="1438141"/>
          </a:xfrm>
          <a:prstGeom prst="rect">
            <a:avLst/>
          </a:prstGeom>
        </p:spPr>
      </p:pic>
    </p:spTree>
    <p:extLst>
      <p:ext uri="{BB962C8B-B14F-4D97-AF65-F5344CB8AC3E}">
        <p14:creationId xmlns:p14="http://schemas.microsoft.com/office/powerpoint/2010/main" val="7460417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Özet</a:t>
            </a:r>
            <a:endParaRPr lang="tr-TR" dirty="0"/>
          </a:p>
        </p:txBody>
      </p:sp>
      <p:sp>
        <p:nvSpPr>
          <p:cNvPr id="3" name="İçerik Yer Tutucusu 2"/>
          <p:cNvSpPr>
            <a:spLocks noGrp="1"/>
          </p:cNvSpPr>
          <p:nvPr>
            <p:ph idx="1"/>
          </p:nvPr>
        </p:nvSpPr>
        <p:spPr>
          <a:xfrm>
            <a:off x="865562" y="1879028"/>
            <a:ext cx="7543801" cy="3993738"/>
          </a:xfrm>
        </p:spPr>
        <p:txBody>
          <a:bodyPr>
            <a:noAutofit/>
          </a:bodyPr>
          <a:lstStyle/>
          <a:p>
            <a:pPr algn="just">
              <a:lnSpc>
                <a:spcPct val="100000"/>
              </a:lnSpc>
              <a:spcBef>
                <a:spcPts val="150"/>
              </a:spcBef>
            </a:pPr>
            <a:r>
              <a:rPr lang="tr-TR" sz="1500" dirty="0"/>
              <a:t>WWW standartları şu şekildedir.</a:t>
            </a:r>
          </a:p>
          <a:p>
            <a:pPr lvl="1" algn="just">
              <a:lnSpc>
                <a:spcPct val="100000"/>
              </a:lnSpc>
              <a:spcBef>
                <a:spcPts val="150"/>
              </a:spcBef>
            </a:pPr>
            <a:r>
              <a:rPr lang="tr-TR" sz="1500" b="1" dirty="0"/>
              <a:t>Standart isimlendirme Modeli:</a:t>
            </a:r>
            <a:r>
              <a:rPr lang="tr-TR" sz="1500" dirty="0"/>
              <a:t> Bütün sunucuların isimlendirilmesi ve içeriği için internet Tek Kaynak Yerleştirici (URL-</a:t>
            </a:r>
            <a:r>
              <a:rPr lang="tr-TR" sz="1500" dirty="0" err="1"/>
              <a:t>Uniform</a:t>
            </a:r>
            <a:r>
              <a:rPr lang="tr-TR" sz="1500" dirty="0"/>
              <a:t> Resource </a:t>
            </a:r>
            <a:r>
              <a:rPr lang="tr-TR" sz="1500" dirty="0" err="1"/>
              <a:t>Locator</a:t>
            </a:r>
            <a:r>
              <a:rPr lang="tr-TR" sz="1500" dirty="0"/>
              <a:t>) standardı (RFC1738,RFC1808)</a:t>
            </a:r>
          </a:p>
          <a:p>
            <a:pPr lvl="1" algn="just">
              <a:lnSpc>
                <a:spcPct val="100000"/>
              </a:lnSpc>
              <a:spcBef>
                <a:spcPts val="150"/>
              </a:spcBef>
            </a:pPr>
            <a:r>
              <a:rPr lang="tr-TR" sz="1500" b="1" dirty="0"/>
              <a:t>İçerik Türü:</a:t>
            </a:r>
            <a:r>
              <a:rPr lang="tr-TR" sz="1500" dirty="0"/>
              <a:t> WWW üzerindeki her tür içerik, web görüntüleyicilerin işleyebileceği özel bir türe sahiptir (RFC2045, RFC2048)</a:t>
            </a:r>
          </a:p>
          <a:p>
            <a:pPr lvl="1" algn="just">
              <a:lnSpc>
                <a:spcPct val="100000"/>
              </a:lnSpc>
              <a:spcBef>
                <a:spcPts val="150"/>
              </a:spcBef>
            </a:pPr>
            <a:r>
              <a:rPr lang="tr-TR" sz="1500" b="1" dirty="0"/>
              <a:t>Standart İçerik Biçimi: </a:t>
            </a:r>
            <a:r>
              <a:rPr lang="tr-TR" sz="1500" dirty="0"/>
              <a:t>Bütün web sunucuları bir dizi standart içerik biçimini destekler. Bunlar arasında </a:t>
            </a:r>
            <a:r>
              <a:rPr lang="tr-TR" sz="1500" dirty="0" err="1"/>
              <a:t>Hiper</a:t>
            </a:r>
            <a:r>
              <a:rPr lang="tr-TR" sz="1500" dirty="0"/>
              <a:t> Metin Biçimlendirme Dili  (HTML-</a:t>
            </a:r>
            <a:r>
              <a:rPr lang="tr-TR" sz="1500" dirty="0" err="1"/>
              <a:t>Hypertext</a:t>
            </a:r>
            <a:r>
              <a:rPr lang="tr-TR" sz="1500" dirty="0"/>
              <a:t> </a:t>
            </a:r>
            <a:r>
              <a:rPr lang="tr-TR" sz="1500" dirty="0" err="1"/>
              <a:t>Markup</a:t>
            </a:r>
            <a:r>
              <a:rPr lang="tr-TR" sz="1500" dirty="0"/>
              <a:t> Language), </a:t>
            </a:r>
            <a:r>
              <a:rPr lang="tr-TR" sz="1500" dirty="0" err="1"/>
              <a:t>JavaScript</a:t>
            </a:r>
            <a:r>
              <a:rPr lang="tr-TR" sz="1500" dirty="0"/>
              <a:t> betik dili(ECMA </a:t>
            </a:r>
            <a:r>
              <a:rPr lang="tr-TR" sz="1500" dirty="0" err="1"/>
              <a:t>Script</a:t>
            </a:r>
            <a:r>
              <a:rPr lang="tr-TR" sz="1500" dirty="0"/>
              <a:t>, </a:t>
            </a:r>
            <a:r>
              <a:rPr lang="tr-TR" sz="1500" dirty="0" err="1"/>
              <a:t>Javascript</a:t>
            </a:r>
            <a:r>
              <a:rPr lang="tr-TR" sz="1500" dirty="0"/>
              <a:t>) en yaygın olanlarıdır.</a:t>
            </a:r>
          </a:p>
          <a:p>
            <a:pPr lvl="1" algn="just">
              <a:lnSpc>
                <a:spcPct val="100000"/>
              </a:lnSpc>
              <a:spcBef>
                <a:spcPts val="150"/>
              </a:spcBef>
            </a:pPr>
            <a:r>
              <a:rPr lang="tr-TR" sz="1500" b="1" dirty="0"/>
              <a:t>Standart Protokol: </a:t>
            </a:r>
            <a:r>
              <a:rPr lang="tr-TR" sz="1500" dirty="0"/>
              <a:t>Web görüntüleyicilerin herhangi bir web sunucu ile iletişimini sağlayan ağ protokol standartları arasında en yaygın olan, </a:t>
            </a:r>
            <a:r>
              <a:rPr lang="tr-TR" sz="1500" dirty="0" err="1"/>
              <a:t>HiperText</a:t>
            </a:r>
            <a:r>
              <a:rPr lang="tr-TR" sz="1500" dirty="0"/>
              <a:t> Transfer Protokolüdür (HTTP).</a:t>
            </a:r>
          </a:p>
          <a:p>
            <a:pPr algn="just">
              <a:lnSpc>
                <a:spcPct val="100000"/>
              </a:lnSpc>
              <a:spcBef>
                <a:spcPts val="150"/>
              </a:spcBef>
            </a:pPr>
            <a:r>
              <a:rPr lang="tr-TR" sz="1500" dirty="0"/>
              <a:t>İki katmanlı mimarilerde, uygulamanın üç temel bileşeni iki katmanda bulunur. Bu bileşenler: Kullanıcı </a:t>
            </a:r>
            <a:r>
              <a:rPr lang="tr-TR" sz="1500" dirty="0" err="1"/>
              <a:t>Arayüzü</a:t>
            </a:r>
            <a:r>
              <a:rPr lang="tr-TR" sz="1500" dirty="0"/>
              <a:t> (Grafiksel Kullanıcı Arabirimi, görüntü yönetimi), İşlem yönetimi ( ya da uygulama mantığı) ve </a:t>
            </a:r>
            <a:r>
              <a:rPr lang="tr-TR" sz="1500" dirty="0" err="1"/>
              <a:t>Veritabanı</a:t>
            </a:r>
            <a:r>
              <a:rPr lang="tr-TR" sz="1500" dirty="0"/>
              <a:t> yönetimi (veri ve kütük servisleri)</a:t>
            </a:r>
            <a:r>
              <a:rPr lang="tr-TR" sz="1500" dirty="0" smtClean="0"/>
              <a:t>’</a:t>
            </a:r>
            <a:r>
              <a:rPr lang="tr-TR" sz="1500" dirty="0" err="1" smtClean="0"/>
              <a:t>dir</a:t>
            </a:r>
            <a:r>
              <a:rPr lang="tr-TR" sz="1500" dirty="0" smtClean="0"/>
              <a:t>. Üç </a:t>
            </a:r>
            <a:r>
              <a:rPr lang="tr-TR" sz="1500" dirty="0"/>
              <a:t>katmanlı mimarilerde, uygulamanın üç temel bileşeni, üç bağımsız katmanda bulunur. Bu bileşenler: Kullanıcı (sistem) </a:t>
            </a:r>
            <a:r>
              <a:rPr lang="tr-TR" sz="1500" dirty="0" err="1"/>
              <a:t>Arayüzü,İşlem</a:t>
            </a:r>
            <a:r>
              <a:rPr lang="tr-TR" sz="1500" dirty="0"/>
              <a:t> Yönetimi (Uygulama Mantığı) ve Veri tabanı servisleridir.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46</a:t>
            </a:fld>
            <a:endParaRPr lang="tr-TR" dirty="0"/>
          </a:p>
        </p:txBody>
      </p:sp>
    </p:spTree>
    <p:extLst>
      <p:ext uri="{BB962C8B-B14F-4D97-AF65-F5344CB8AC3E}">
        <p14:creationId xmlns:p14="http://schemas.microsoft.com/office/powerpoint/2010/main" val="8454685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Sorular</a:t>
            </a:r>
            <a:endParaRPr lang="tr-TR" dirty="0"/>
          </a:p>
        </p:txBody>
      </p:sp>
      <p:sp>
        <p:nvSpPr>
          <p:cNvPr id="3" name="İçerik Yer Tutucusu 2"/>
          <p:cNvSpPr>
            <a:spLocks noGrp="1"/>
          </p:cNvSpPr>
          <p:nvPr>
            <p:ph idx="1"/>
          </p:nvPr>
        </p:nvSpPr>
        <p:spPr>
          <a:xfrm>
            <a:off x="651510" y="1737361"/>
            <a:ext cx="7886700" cy="3485781"/>
          </a:xfrm>
        </p:spPr>
        <p:txBody>
          <a:bodyPr vert="horz" lIns="68580" tIns="34290" rIns="68580" bIns="34290" rtlCol="0">
            <a:noAutofit/>
          </a:bodyPr>
          <a:lstStyle/>
          <a:p>
            <a:pPr marL="385763" indent="-385763">
              <a:lnSpc>
                <a:spcPct val="120000"/>
              </a:lnSpc>
              <a:spcBef>
                <a:spcPts val="225"/>
              </a:spcBef>
              <a:buFont typeface="+mj-lt"/>
              <a:buAutoNum type="arabicPeriod"/>
            </a:pPr>
            <a:r>
              <a:rPr lang="tr-TR" sz="1400" dirty="0"/>
              <a:t>Yazılım Mimarisi terimini açıklayınız.</a:t>
            </a:r>
          </a:p>
          <a:p>
            <a:pPr marL="385763" indent="-385763">
              <a:lnSpc>
                <a:spcPct val="120000"/>
              </a:lnSpc>
              <a:spcBef>
                <a:spcPts val="225"/>
              </a:spcBef>
              <a:buFont typeface="+mj-lt"/>
              <a:buAutoNum type="arabicPeriod"/>
            </a:pPr>
            <a:r>
              <a:rPr lang="tr-TR" sz="1400" dirty="0"/>
              <a:t>Yazılım mimarilerini sınıflandırınız.</a:t>
            </a:r>
          </a:p>
          <a:p>
            <a:pPr marL="385763" indent="-385763">
              <a:lnSpc>
                <a:spcPct val="120000"/>
              </a:lnSpc>
              <a:spcBef>
                <a:spcPts val="225"/>
              </a:spcBef>
              <a:buFont typeface="+mj-lt"/>
              <a:buAutoNum type="arabicPeriod"/>
            </a:pPr>
            <a:r>
              <a:rPr lang="tr-TR" sz="1400" dirty="0"/>
              <a:t>Geleneksel yazılım mimarileri ile istemci sunucu mimarileri </a:t>
            </a:r>
            <a:r>
              <a:rPr lang="tr-TR" sz="1400" dirty="0" err="1"/>
              <a:t>arasındak,i</a:t>
            </a:r>
            <a:r>
              <a:rPr lang="tr-TR" sz="1400" dirty="0"/>
              <a:t> farklılıkları belirtiniz.</a:t>
            </a:r>
          </a:p>
          <a:p>
            <a:pPr marL="385763" indent="-385763">
              <a:lnSpc>
                <a:spcPct val="120000"/>
              </a:lnSpc>
              <a:spcBef>
                <a:spcPts val="225"/>
              </a:spcBef>
              <a:buFont typeface="+mj-lt"/>
              <a:buAutoNum type="arabicPeriod"/>
            </a:pPr>
            <a:r>
              <a:rPr lang="tr-TR" sz="1400" dirty="0"/>
              <a:t>Çevrim içi </a:t>
            </a:r>
            <a:r>
              <a:rPr lang="tr-TR" sz="1400" dirty="0" err="1"/>
              <a:t>araişlem</a:t>
            </a:r>
            <a:r>
              <a:rPr lang="tr-TR" sz="1400" dirty="0"/>
              <a:t> işlemeyi tanımlayınız.</a:t>
            </a:r>
          </a:p>
          <a:p>
            <a:pPr marL="385763" indent="-385763">
              <a:lnSpc>
                <a:spcPct val="120000"/>
              </a:lnSpc>
              <a:spcBef>
                <a:spcPts val="225"/>
              </a:spcBef>
              <a:buFont typeface="+mj-lt"/>
              <a:buAutoNum type="arabicPeriod"/>
            </a:pPr>
            <a:r>
              <a:rPr lang="tr-TR" sz="1400" dirty="0"/>
              <a:t>2-katmanlı mimari ve 2-katmanlı mimarileri karşılaştırınız.</a:t>
            </a:r>
          </a:p>
          <a:p>
            <a:pPr marL="385763" indent="-385763">
              <a:lnSpc>
                <a:spcPct val="120000"/>
              </a:lnSpc>
              <a:spcBef>
                <a:spcPts val="225"/>
              </a:spcBef>
              <a:buFont typeface="+mj-lt"/>
              <a:buAutoNum type="arabicPeriod"/>
            </a:pPr>
            <a:r>
              <a:rPr lang="tr-TR" sz="1400" dirty="0"/>
              <a:t>2 katmanlı ve 3 katmanlı mimarilere uygun olmayan uygulama örnekleri veriniz.</a:t>
            </a:r>
          </a:p>
          <a:p>
            <a:pPr marL="385763" indent="-385763">
              <a:lnSpc>
                <a:spcPct val="120000"/>
              </a:lnSpc>
              <a:spcBef>
                <a:spcPts val="225"/>
              </a:spcBef>
              <a:buFont typeface="+mj-lt"/>
              <a:buAutoNum type="arabicPeriod"/>
            </a:pPr>
            <a:r>
              <a:rPr lang="tr-TR" sz="1400" dirty="0"/>
              <a:t>Katmanlı mimarilerin uygulama alanlarını belirtiniz.</a:t>
            </a:r>
          </a:p>
          <a:p>
            <a:pPr marL="385763" indent="-385763">
              <a:lnSpc>
                <a:spcPct val="120000"/>
              </a:lnSpc>
              <a:spcBef>
                <a:spcPts val="225"/>
              </a:spcBef>
              <a:buFont typeface="+mj-lt"/>
              <a:buAutoNum type="arabicPeriod"/>
            </a:pPr>
            <a:r>
              <a:rPr lang="tr-TR" sz="1400" dirty="0"/>
              <a:t>Ağ trafiği üzerindeki etkileri açısından iki ve üç katmanlı İ/S mimarilerini karşılaştırınız. </a:t>
            </a:r>
          </a:p>
          <a:p>
            <a:pPr marL="385763" indent="-385763">
              <a:lnSpc>
                <a:spcPct val="120000"/>
              </a:lnSpc>
              <a:spcBef>
                <a:spcPts val="225"/>
              </a:spcBef>
              <a:buFont typeface="+mj-lt"/>
              <a:buAutoNum type="arabicPeriod"/>
            </a:pPr>
            <a:r>
              <a:rPr lang="tr-TR" sz="1400" dirty="0"/>
              <a:t>Web mimarisinde kullanılan standartları belirtiniz. Standart </a:t>
            </a:r>
            <a:r>
              <a:rPr lang="tr-TR" sz="1400" dirty="0" err="1"/>
              <a:t>kullnımının</a:t>
            </a:r>
            <a:r>
              <a:rPr lang="tr-TR" sz="1400" dirty="0"/>
              <a:t> önemini açıklayınız.</a:t>
            </a:r>
          </a:p>
          <a:p>
            <a:pPr marL="385763" indent="-385763">
              <a:lnSpc>
                <a:spcPct val="120000"/>
              </a:lnSpc>
              <a:spcBef>
                <a:spcPts val="225"/>
              </a:spcBef>
              <a:buFont typeface="+mj-lt"/>
              <a:buAutoNum type="arabicPeriod"/>
            </a:pPr>
            <a:r>
              <a:rPr lang="tr-TR" sz="1400" dirty="0"/>
              <a:t>WAP mimarisinin ayırıcı özellikleri nelerdir?</a:t>
            </a:r>
          </a:p>
          <a:p>
            <a:pPr marL="385763" indent="-385763">
              <a:lnSpc>
                <a:spcPct val="120000"/>
              </a:lnSpc>
              <a:spcBef>
                <a:spcPts val="225"/>
              </a:spcBef>
              <a:buFont typeface="+mj-lt"/>
              <a:buAutoNum type="arabicPeriod"/>
            </a:pPr>
            <a:r>
              <a:rPr lang="tr-TR" sz="1400" dirty="0"/>
              <a:t>WAP uygulamaları geliştirme ve kullanılan araç ve yöntemler açısından diğer uygulamalarla kıyaslayınız. </a:t>
            </a:r>
          </a:p>
          <a:p>
            <a:pPr marL="385763" indent="-385763">
              <a:lnSpc>
                <a:spcPct val="120000"/>
              </a:lnSpc>
              <a:spcBef>
                <a:spcPts val="225"/>
              </a:spcBef>
              <a:buFont typeface="+mj-lt"/>
              <a:buAutoNum type="arabicPeriod"/>
            </a:pPr>
            <a:r>
              <a:rPr lang="tr-TR" sz="1400" dirty="0"/>
              <a:t>Bileşen tabanlı uygulama mimarisini açıklayınız.</a:t>
            </a:r>
          </a:p>
          <a:p>
            <a:pPr marL="385763" indent="-385763">
              <a:lnSpc>
                <a:spcPct val="120000"/>
              </a:lnSpc>
              <a:spcBef>
                <a:spcPts val="225"/>
              </a:spcBef>
              <a:buFont typeface="+mj-lt"/>
              <a:buAutoNum type="arabicPeriod"/>
            </a:pPr>
            <a:r>
              <a:rPr lang="tr-TR" sz="1400" dirty="0"/>
              <a:t>Bileşen tabanlı uygulama mimarisi ile istemci sunucu mimarisini kıyaslayınız. </a:t>
            </a:r>
          </a:p>
          <a:p>
            <a:pPr marL="385763" indent="-385763">
              <a:lnSpc>
                <a:spcPct val="120000"/>
              </a:lnSpc>
              <a:spcBef>
                <a:spcPts val="225"/>
              </a:spcBef>
              <a:buFont typeface="+mj-lt"/>
              <a:buAutoNum type="arabicPeriod"/>
            </a:pPr>
            <a:r>
              <a:rPr lang="tr-TR" sz="1400" dirty="0"/>
              <a:t>Bileşen ile nesne arasındaki benzerlik ve farklılıkları belirtiniz. </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47</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37372042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Kaynaklar</a:t>
            </a:r>
            <a:endParaRPr lang="tr-TR" dirty="0"/>
          </a:p>
        </p:txBody>
      </p:sp>
      <p:sp>
        <p:nvSpPr>
          <p:cNvPr id="3" name="İçerik Yer Tutucusu 2"/>
          <p:cNvSpPr>
            <a:spLocks noGrp="1"/>
          </p:cNvSpPr>
          <p:nvPr>
            <p:ph idx="1"/>
          </p:nvPr>
        </p:nvSpPr>
        <p:spPr/>
        <p:txBody>
          <a:bodyPr>
            <a:noAutofit/>
          </a:bodyPr>
          <a:lstStyle/>
          <a:p>
            <a:pPr>
              <a:lnSpc>
                <a:spcPct val="120000"/>
              </a:lnSpc>
              <a:buFont typeface="Wingdings" panose="05000000000000000000" pitchFamily="2" charset="2"/>
              <a:buChar char="Ø"/>
            </a:pPr>
            <a:r>
              <a:rPr lang="tr-TR" sz="1500" dirty="0" smtClean="0"/>
              <a:t>“</a:t>
            </a:r>
            <a:r>
              <a:rPr lang="tr-TR" sz="1500" dirty="0"/>
              <a:t>Software </a:t>
            </a:r>
            <a:r>
              <a:rPr lang="tr-TR" sz="1500" dirty="0" err="1"/>
              <a:t>Engineering</a:t>
            </a:r>
            <a:r>
              <a:rPr lang="tr-TR" sz="1500" dirty="0"/>
              <a:t> A </a:t>
            </a:r>
            <a:r>
              <a:rPr lang="tr-TR" sz="1500" dirty="0" err="1"/>
              <a:t>Practitioner’s</a:t>
            </a:r>
            <a:r>
              <a:rPr lang="tr-TR" sz="1500" dirty="0"/>
              <a:t> </a:t>
            </a:r>
            <a:r>
              <a:rPr lang="tr-TR" sz="1500" dirty="0" err="1"/>
              <a:t>Approach</a:t>
            </a:r>
            <a:r>
              <a:rPr lang="tr-TR" sz="1500" dirty="0"/>
              <a:t>” (7th. Ed.), </a:t>
            </a:r>
            <a:r>
              <a:rPr lang="tr-TR" sz="1500" dirty="0" err="1"/>
              <a:t>Roger</a:t>
            </a:r>
            <a:r>
              <a:rPr lang="tr-TR" sz="1500" dirty="0"/>
              <a:t> S. </a:t>
            </a:r>
            <a:r>
              <a:rPr lang="tr-TR" sz="1500" dirty="0" err="1"/>
              <a:t>Pressman</a:t>
            </a:r>
            <a:r>
              <a:rPr lang="tr-TR" sz="1500" dirty="0"/>
              <a:t>, 2013.</a:t>
            </a:r>
          </a:p>
          <a:p>
            <a:pPr>
              <a:lnSpc>
                <a:spcPct val="120000"/>
              </a:lnSpc>
              <a:buFont typeface="Wingdings" panose="05000000000000000000" pitchFamily="2" charset="2"/>
              <a:buChar char="Ø"/>
            </a:pPr>
            <a:r>
              <a:rPr lang="tr-TR" sz="1500" dirty="0"/>
              <a:t>“Software </a:t>
            </a:r>
            <a:r>
              <a:rPr lang="tr-TR" sz="1500" dirty="0" err="1"/>
              <a:t>Engineering</a:t>
            </a:r>
            <a:r>
              <a:rPr lang="tr-TR" sz="1500" dirty="0"/>
              <a:t>” (8th. Ed.), </a:t>
            </a:r>
            <a:r>
              <a:rPr lang="tr-TR" sz="1500" dirty="0" err="1"/>
              <a:t>Ian</a:t>
            </a:r>
            <a:r>
              <a:rPr lang="tr-TR" sz="1500" dirty="0"/>
              <a:t> </a:t>
            </a:r>
            <a:r>
              <a:rPr lang="tr-TR" sz="1500" dirty="0" err="1"/>
              <a:t>Sommerville</a:t>
            </a:r>
            <a:r>
              <a:rPr lang="tr-TR" sz="1500" dirty="0"/>
              <a:t>, 2007.</a:t>
            </a:r>
          </a:p>
          <a:p>
            <a:pPr>
              <a:lnSpc>
                <a:spcPct val="120000"/>
              </a:lnSpc>
              <a:buFont typeface="Wingdings" panose="05000000000000000000" pitchFamily="2" charset="2"/>
              <a:buChar char="Ø"/>
            </a:pPr>
            <a:r>
              <a:rPr lang="tr-TR" sz="1500" dirty="0"/>
              <a:t>“Guide </a:t>
            </a:r>
            <a:r>
              <a:rPr lang="tr-TR" sz="1500" dirty="0" err="1"/>
              <a:t>to</a:t>
            </a:r>
            <a:r>
              <a:rPr lang="tr-TR" sz="1500" dirty="0"/>
              <a:t> </a:t>
            </a:r>
            <a:r>
              <a:rPr lang="tr-TR" sz="1500" dirty="0" err="1"/>
              <a:t>the</a:t>
            </a:r>
            <a:r>
              <a:rPr lang="tr-TR" sz="1500" dirty="0"/>
              <a:t> Software </a:t>
            </a:r>
            <a:r>
              <a:rPr lang="tr-TR" sz="1500" dirty="0" err="1"/>
              <a:t>Engineering</a:t>
            </a:r>
            <a:r>
              <a:rPr lang="tr-TR" sz="1500" dirty="0"/>
              <a:t> Body of Knowledge”, 2004.</a:t>
            </a:r>
          </a:p>
          <a:p>
            <a:pPr>
              <a:lnSpc>
                <a:spcPct val="120000"/>
              </a:lnSpc>
              <a:buFont typeface="Wingdings" panose="05000000000000000000" pitchFamily="2" charset="2"/>
              <a:buChar char="Ø"/>
            </a:pPr>
            <a:r>
              <a:rPr lang="tr-TR" sz="1500" dirty="0"/>
              <a:t>” Yazılım Mühendisliğine Giriş”, TBİL-211, Dr. Ali Arifoğlu.</a:t>
            </a:r>
          </a:p>
          <a:p>
            <a:pPr>
              <a:lnSpc>
                <a:spcPct val="120000"/>
              </a:lnSpc>
              <a:buFont typeface="Wingdings" panose="05000000000000000000" pitchFamily="2" charset="2"/>
              <a:buChar char="Ø"/>
            </a:pPr>
            <a:r>
              <a:rPr lang="tr-TR" sz="1500" dirty="0"/>
              <a:t>”Yazılım Mühendisliği” (2. Basım), Dr. M. Erhan </a:t>
            </a:r>
            <a:r>
              <a:rPr lang="tr-TR" sz="1500" dirty="0" err="1"/>
              <a:t>Sarıdoğan</a:t>
            </a:r>
            <a:r>
              <a:rPr lang="tr-TR" sz="1500" dirty="0"/>
              <a:t>, 2008, İstanbul: Papatya Yayıncılık.</a:t>
            </a:r>
          </a:p>
          <a:p>
            <a:pPr>
              <a:lnSpc>
                <a:spcPct val="120000"/>
              </a:lnSpc>
              <a:buFont typeface="Wingdings" panose="05000000000000000000" pitchFamily="2" charset="2"/>
              <a:buChar char="Ø"/>
            </a:pPr>
            <a:r>
              <a:rPr lang="tr-TR" sz="1500" dirty="0" err="1"/>
              <a:t>Kalıpsiz</a:t>
            </a:r>
            <a:r>
              <a:rPr lang="tr-TR" sz="1500" dirty="0"/>
              <a:t>, O., Buharalı, A., Biricik, G. (2005). Bilgisayar Bilimlerinde Sistem Analizi ve Tasarımı Nesneye Yönelik Modelleme. İstanbul: Papatya Yayıncılık.</a:t>
            </a:r>
          </a:p>
          <a:p>
            <a:pPr>
              <a:lnSpc>
                <a:spcPct val="120000"/>
              </a:lnSpc>
              <a:buFont typeface="Wingdings" panose="05000000000000000000" pitchFamily="2" charset="2"/>
              <a:buChar char="Ø"/>
            </a:pPr>
            <a:r>
              <a:rPr lang="tr-TR" sz="1500" dirty="0" err="1"/>
              <a:t>Buzluca</a:t>
            </a:r>
            <a:r>
              <a:rPr lang="tr-TR" sz="1500" dirty="0"/>
              <a:t>, F. (2010) Yazılım Modelleme ve Tasarımı ders notları (http://www.buzluca.info/dersler.html)</a:t>
            </a:r>
          </a:p>
          <a:p>
            <a:pPr>
              <a:lnSpc>
                <a:spcPct val="120000"/>
              </a:lnSpc>
              <a:buFont typeface="Wingdings" panose="05000000000000000000" pitchFamily="2" charset="2"/>
              <a:buChar char="Ø"/>
            </a:pPr>
            <a:r>
              <a:rPr lang="tr-TR" sz="1500" dirty="0"/>
              <a:t>Hacettepe Üniversitesi BBS-651, A. Tarhan, 2010.</a:t>
            </a:r>
          </a:p>
          <a:p>
            <a:pPr algn="l">
              <a:lnSpc>
                <a:spcPct val="120000"/>
              </a:lnSpc>
              <a:buFont typeface="Wingdings" panose="05000000000000000000" pitchFamily="2" charset="2"/>
              <a:buChar char="Ø"/>
            </a:pPr>
            <a:r>
              <a:rPr lang="tr-TR" sz="1500" dirty="0"/>
              <a:t>Yazılım Proje Yönetimi, Yrd. Doç. Dr. Hacer </a:t>
            </a:r>
            <a:r>
              <a:rPr lang="tr-TR" sz="1500" dirty="0" smtClean="0"/>
              <a:t>KARACAN</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48</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21928573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ayt Numarası Yer Tutucusu 4"/>
          <p:cNvSpPr>
            <a:spLocks noGrp="1"/>
          </p:cNvSpPr>
          <p:nvPr>
            <p:ph type="sldNum" sz="quarter" idx="12"/>
          </p:nvPr>
        </p:nvSpPr>
        <p:spPr>
          <a:xfrm>
            <a:off x="7529780" y="6492875"/>
            <a:ext cx="984019" cy="365125"/>
          </a:xfrm>
        </p:spPr>
        <p:txBody>
          <a:bodyPr/>
          <a:lstStyle/>
          <a:p>
            <a:r>
              <a:rPr lang="tr-TR" sz="1200" dirty="0" smtClean="0"/>
              <a:t>47</a:t>
            </a:r>
            <a:endParaRPr lang="tr-TR" dirty="0"/>
          </a:p>
        </p:txBody>
      </p:sp>
      <p:sp>
        <p:nvSpPr>
          <p:cNvPr id="6" name="Unvan 1"/>
          <p:cNvSpPr>
            <a:spLocks noGrp="1"/>
          </p:cNvSpPr>
          <p:nvPr/>
        </p:nvSpPr>
        <p:spPr>
          <a:xfrm>
            <a:off x="800100" y="257662"/>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tr-TR" dirty="0" smtClean="0"/>
              <a:t>Ödev</a:t>
            </a:r>
            <a:endParaRPr lang="tr-TR" dirty="0"/>
          </a:p>
        </p:txBody>
      </p:sp>
      <p:sp>
        <p:nvSpPr>
          <p:cNvPr id="7" name="İçerik Yer Tutucusu 2"/>
          <p:cNvSpPr>
            <a:spLocks noGrp="1"/>
          </p:cNvSpPr>
          <p:nvPr/>
        </p:nvSpPr>
        <p:spPr>
          <a:xfrm>
            <a:off x="1083435" y="2072990"/>
            <a:ext cx="7543801" cy="106489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42900" indent="-342900">
              <a:buFont typeface="+mj-lt"/>
              <a:buAutoNum type="arabicPeriod"/>
            </a:pPr>
            <a:endParaRPr lang="tr-TR" dirty="0"/>
          </a:p>
        </p:txBody>
      </p:sp>
      <p:pic>
        <p:nvPicPr>
          <p:cNvPr id="8" name="Resi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29473" y="431076"/>
            <a:ext cx="1908770" cy="1849683"/>
          </a:xfrm>
          <a:prstGeom prst="rect">
            <a:avLst/>
          </a:prstGeom>
        </p:spPr>
      </p:pic>
      <p:sp>
        <p:nvSpPr>
          <p:cNvPr id="2" name="Dikdörtgen 1"/>
          <p:cNvSpPr/>
          <p:nvPr/>
        </p:nvSpPr>
        <p:spPr>
          <a:xfrm>
            <a:off x="800100" y="2072990"/>
            <a:ext cx="6729680" cy="677108"/>
          </a:xfrm>
          <a:prstGeom prst="rect">
            <a:avLst/>
          </a:prstGeom>
        </p:spPr>
        <p:txBody>
          <a:bodyPr wrap="square">
            <a:spAutoFit/>
          </a:bodyPr>
          <a:lstStyle/>
          <a:p>
            <a:pPr marL="285750" indent="-285750">
              <a:buClr>
                <a:srgbClr val="00B0F0"/>
              </a:buClr>
              <a:buFont typeface="Wingdings" panose="05000000000000000000" pitchFamily="2" charset="2"/>
              <a:buChar char="Ø"/>
            </a:pPr>
            <a:r>
              <a:rPr lang="tr-TR" sz="2000" dirty="0" smtClean="0"/>
              <a:t>?</a:t>
            </a:r>
            <a:endParaRPr lang="tr-TR" sz="2000" dirty="0"/>
          </a:p>
          <a:p>
            <a:pPr>
              <a:buClr>
                <a:srgbClr val="00B0F0"/>
              </a:buClr>
            </a:pPr>
            <a:endParaRPr lang="tr-TR" dirty="0"/>
          </a:p>
        </p:txBody>
      </p:sp>
      <p:sp>
        <p:nvSpPr>
          <p:cNvPr id="11" name="Altbilgi Yer Tutucusu 3"/>
          <p:cNvSpPr>
            <a:spLocks noGrp="1"/>
          </p:cNvSpPr>
          <p:nvPr>
            <p:ph type="ftr" sz="quarter" idx="11"/>
          </p:nvPr>
        </p:nvSpPr>
        <p:spPr>
          <a:xfrm>
            <a:off x="2764639" y="6459786"/>
            <a:ext cx="3617103" cy="365125"/>
          </a:xfrm>
        </p:spPr>
        <p:txBody>
          <a:bodyPr/>
          <a:lstStyle/>
          <a:p>
            <a:r>
              <a:rPr lang="tr-TR" dirty="0" smtClean="0"/>
              <a:t>YMT312 Yazılım Tasarım ve Mimarisi</a:t>
            </a:r>
            <a:endParaRPr lang="tr-TR" dirty="0"/>
          </a:p>
        </p:txBody>
      </p:sp>
      <p:sp>
        <p:nvSpPr>
          <p:cNvPr id="12" name="Veri Yer Tutucusu 5"/>
          <p:cNvSpPr>
            <a:spLocks noGrp="1"/>
          </p:cNvSpPr>
          <p:nvPr>
            <p:ph type="dt" sz="half" idx="10"/>
          </p:nvPr>
        </p:nvSpPr>
        <p:spPr>
          <a:xfrm>
            <a:off x="822961" y="6459786"/>
            <a:ext cx="1854203" cy="365125"/>
          </a:xfrm>
        </p:spPr>
        <p:txBody>
          <a:bodyPr/>
          <a:lstStyle/>
          <a:p>
            <a:r>
              <a:rPr lang="tr-TR" smtClean="0"/>
              <a:t>Doç. Dr. Resul DAŞ</a:t>
            </a:r>
            <a:endParaRPr lang="tr-TR"/>
          </a:p>
        </p:txBody>
      </p:sp>
    </p:spTree>
    <p:extLst>
      <p:ext uri="{BB962C8B-B14F-4D97-AF65-F5344CB8AC3E}">
        <p14:creationId xmlns:p14="http://schemas.microsoft.com/office/powerpoint/2010/main" val="3876576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İstemci Sunucu Mimarileri</a:t>
            </a:r>
            <a:endParaRPr lang="tr-TR" dirty="0"/>
          </a:p>
        </p:txBody>
      </p:sp>
      <p:sp>
        <p:nvSpPr>
          <p:cNvPr id="3" name="İçerik Yer Tutucusu 2"/>
          <p:cNvSpPr>
            <a:spLocks noGrp="1"/>
          </p:cNvSpPr>
          <p:nvPr>
            <p:ph idx="1"/>
          </p:nvPr>
        </p:nvSpPr>
        <p:spPr/>
        <p:txBody>
          <a:bodyPr>
            <a:noAutofit/>
          </a:bodyPr>
          <a:lstStyle/>
          <a:p>
            <a:pPr>
              <a:lnSpc>
                <a:spcPct val="120000"/>
              </a:lnSpc>
              <a:buFont typeface="Wingdings" panose="05000000000000000000" pitchFamily="2" charset="2"/>
              <a:buChar char="Ø"/>
            </a:pPr>
            <a:r>
              <a:rPr lang="tr-TR" sz="1400" dirty="0"/>
              <a:t>Dağıtık bilgi işleme ortamlarının gelişmesinin etkisiyle, istemci sunucu (İ/S) mimarileri </a:t>
            </a:r>
            <a:r>
              <a:rPr lang="tr-TR" sz="1400" dirty="0" smtClean="0"/>
              <a:t>yaygınlaşmıştır.</a:t>
            </a:r>
          </a:p>
          <a:p>
            <a:pPr>
              <a:lnSpc>
                <a:spcPct val="120000"/>
              </a:lnSpc>
              <a:buFont typeface="Wingdings" panose="05000000000000000000" pitchFamily="2" charset="2"/>
              <a:buChar char="Ø"/>
            </a:pPr>
            <a:r>
              <a:rPr lang="tr-TR" sz="1400" dirty="0" smtClean="0"/>
              <a:t>İstemci </a:t>
            </a:r>
            <a:r>
              <a:rPr lang="tr-TR" sz="1400" dirty="0"/>
              <a:t>sunucu mimarisinde, yerel alan ağları, geniş alan ağı dağıtık veri işleme ve yönetim ve açık sistem ortamları </a:t>
            </a:r>
            <a:r>
              <a:rPr lang="tr-TR" sz="1400" dirty="0" smtClean="0"/>
              <a:t>bulunmaktadır.</a:t>
            </a:r>
          </a:p>
          <a:p>
            <a:pPr>
              <a:lnSpc>
                <a:spcPct val="120000"/>
              </a:lnSpc>
              <a:buFont typeface="Wingdings" panose="05000000000000000000" pitchFamily="2" charset="2"/>
              <a:buChar char="Ø"/>
            </a:pPr>
            <a:r>
              <a:rPr lang="tr-TR" sz="1400" dirty="0" smtClean="0"/>
              <a:t>Yalın </a:t>
            </a:r>
            <a:r>
              <a:rPr lang="tr-TR" sz="1400" dirty="0"/>
              <a:t>tanımıyla İ/S mimarisinde, sunucu yazılımı, istemci yazılımdan gelen istekleri yerine getirerek sonucu istemciye </a:t>
            </a:r>
            <a:r>
              <a:rPr lang="tr-TR" sz="1400" dirty="0" smtClean="0"/>
              <a:t>iletir.</a:t>
            </a:r>
          </a:p>
          <a:p>
            <a:pPr>
              <a:lnSpc>
                <a:spcPct val="120000"/>
              </a:lnSpc>
              <a:buFont typeface="Wingdings" panose="05000000000000000000" pitchFamily="2" charset="2"/>
              <a:buChar char="Ø"/>
            </a:pPr>
            <a:r>
              <a:rPr lang="tr-TR" sz="1400" dirty="0" smtClean="0"/>
              <a:t>İstemci </a:t>
            </a:r>
            <a:r>
              <a:rPr lang="tr-TR" sz="1400" dirty="0"/>
              <a:t>sunucudan gelen sonuçları değiştirerek ya da olduğu gibi kullanıcıya sunar. </a:t>
            </a:r>
          </a:p>
          <a:p>
            <a:pPr>
              <a:lnSpc>
                <a:spcPct val="120000"/>
              </a:lnSpc>
              <a:buFont typeface="Wingdings" panose="05000000000000000000" pitchFamily="2" charset="2"/>
              <a:buChar char="Ø"/>
            </a:pPr>
            <a:r>
              <a:rPr lang="tr-TR" sz="1400" dirty="0"/>
              <a:t>İ/S mimarilerinde temel etmen, donanım değil yazılımdır. </a:t>
            </a:r>
            <a:endParaRPr lang="tr-TR" sz="1400" dirty="0" smtClean="0"/>
          </a:p>
          <a:p>
            <a:pPr>
              <a:lnSpc>
                <a:spcPct val="120000"/>
              </a:lnSpc>
              <a:buFont typeface="Wingdings" panose="05000000000000000000" pitchFamily="2" charset="2"/>
              <a:buChar char="Ø"/>
            </a:pPr>
            <a:r>
              <a:rPr lang="tr-TR" sz="1400" dirty="0" smtClean="0"/>
              <a:t>Geleneksel </a:t>
            </a:r>
            <a:r>
              <a:rPr lang="tr-TR" sz="1400" dirty="0"/>
              <a:t>mimarilerin tersine, uygulama yazılımı, istemci ve sunucu bilgisayarlarda çalıştırılmak üzere her iki platform için </a:t>
            </a:r>
            <a:r>
              <a:rPr lang="tr-TR" sz="1400" dirty="0" smtClean="0"/>
              <a:t>geliştirilir.</a:t>
            </a:r>
          </a:p>
          <a:p>
            <a:pPr>
              <a:lnSpc>
                <a:spcPct val="120000"/>
              </a:lnSpc>
              <a:buFont typeface="Wingdings" panose="05000000000000000000" pitchFamily="2" charset="2"/>
              <a:buChar char="Ø"/>
            </a:pPr>
            <a:r>
              <a:rPr lang="tr-TR" sz="1400" dirty="0" smtClean="0"/>
              <a:t>İstemci </a:t>
            </a:r>
            <a:r>
              <a:rPr lang="tr-TR" sz="1400" dirty="0"/>
              <a:t>ve sunucu arasındaki veri iletişimi ve denetim ilişkisi yazılım aracılığı ile yönetilir</a:t>
            </a:r>
            <a:r>
              <a:rPr lang="tr-TR" sz="1400" dirty="0" smtClean="0"/>
              <a:t>.</a:t>
            </a:r>
          </a:p>
          <a:p>
            <a:pPr>
              <a:lnSpc>
                <a:spcPct val="120000"/>
              </a:lnSpc>
              <a:buFont typeface="Wingdings" panose="05000000000000000000" pitchFamily="2" charset="2"/>
              <a:buChar char="Ø"/>
            </a:pPr>
            <a:r>
              <a:rPr lang="tr-TR" sz="1400" dirty="0"/>
              <a:t>İ/S mimarileri değişik yapılarda ve ölçeklerde oluşturulabilir</a:t>
            </a:r>
            <a:r>
              <a:rPr lang="tr-TR" sz="1400" dirty="0" smtClean="0"/>
              <a:t>.</a:t>
            </a:r>
            <a:endParaRPr lang="tr-TR" sz="1400"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5</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21675521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Sorularınız</a:t>
            </a:r>
            <a:endParaRPr lang="tr-TR" dirty="0"/>
          </a:p>
        </p:txBody>
      </p:sp>
      <p:sp>
        <p:nvSpPr>
          <p:cNvPr id="5" name="Footer Placeholder 4"/>
          <p:cNvSpPr>
            <a:spLocks noGrp="1"/>
          </p:cNvSpPr>
          <p:nvPr>
            <p:ph type="ftr" sz="quarter" idx="11"/>
          </p:nvPr>
        </p:nvSpPr>
        <p:spPr/>
        <p:txBody>
          <a:bodyPr/>
          <a:lstStyle/>
          <a:p>
            <a:r>
              <a:rPr lang="tr-TR" sz="1200" cap="none" dirty="0">
                <a:solidFill>
                  <a:schemeClr val="bg1"/>
                </a:solidFill>
              </a:rPr>
              <a:t>Doç. Dr. Resul DAŞ</a:t>
            </a:r>
            <a:endParaRPr lang="en-US" sz="1200" dirty="0">
              <a:solidFill>
                <a:schemeClr val="bg1"/>
              </a:solidFill>
            </a:endParaRPr>
          </a:p>
        </p:txBody>
      </p:sp>
      <p:sp>
        <p:nvSpPr>
          <p:cNvPr id="6" name="Slide Number Placeholder 5"/>
          <p:cNvSpPr>
            <a:spLocks noGrp="1"/>
          </p:cNvSpPr>
          <p:nvPr>
            <p:ph type="sldNum" sz="quarter" idx="12"/>
          </p:nvPr>
        </p:nvSpPr>
        <p:spPr/>
        <p:txBody>
          <a:bodyPr/>
          <a:lstStyle/>
          <a:p>
            <a:fld id="{4CE482DC-2269-4F26-9D2A-7E44B1A4CD85}" type="slidenum">
              <a:rPr lang="en-US" sz="1200" smtClean="0"/>
              <a:t>50</a:t>
            </a:fld>
            <a:endParaRPr lang="en-US" sz="1200" dirty="0"/>
          </a:p>
        </p:txBody>
      </p:sp>
      <p:pic>
        <p:nvPicPr>
          <p:cNvPr id="4"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322" y="2425104"/>
            <a:ext cx="2965076" cy="2833967"/>
          </a:xfrm>
          <a:prstGeom prst="rect">
            <a:avLst/>
          </a:prstGeom>
        </p:spPr>
      </p:pic>
    </p:spTree>
    <p:extLst>
      <p:ext uri="{BB962C8B-B14F-4D97-AF65-F5344CB8AC3E}">
        <p14:creationId xmlns:p14="http://schemas.microsoft.com/office/powerpoint/2010/main" val="1665233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İstemci Sunucu Mimarileri</a:t>
            </a:r>
            <a:endParaRPr lang="tr-TR" dirty="0"/>
          </a:p>
        </p:txBody>
      </p:sp>
      <p:sp>
        <p:nvSpPr>
          <p:cNvPr id="3" name="İçerik Yer Tutucusu 2"/>
          <p:cNvSpPr>
            <a:spLocks noGrp="1"/>
          </p:cNvSpPr>
          <p:nvPr>
            <p:ph idx="1"/>
          </p:nvPr>
        </p:nvSpPr>
        <p:spPr>
          <a:xfrm>
            <a:off x="822959" y="1871492"/>
            <a:ext cx="7543801" cy="4023360"/>
          </a:xfrm>
        </p:spPr>
        <p:txBody>
          <a:bodyPr>
            <a:noAutofit/>
          </a:bodyPr>
          <a:lstStyle/>
          <a:p>
            <a:pPr>
              <a:lnSpc>
                <a:spcPct val="120000"/>
              </a:lnSpc>
              <a:buFont typeface="Wingdings" panose="05000000000000000000" pitchFamily="2" charset="2"/>
              <a:buChar char="Ø"/>
            </a:pPr>
            <a:r>
              <a:rPr lang="tr-TR" sz="1400" dirty="0" smtClean="0"/>
              <a:t>Küçük </a:t>
            </a:r>
            <a:r>
              <a:rPr lang="tr-TR" sz="1400" dirty="0"/>
              <a:t>bir yerel alan ağı üzerinde tek sunucu ile çalışabilecek İ/S mimarileri oluşturulabileceği gibi, binlerce kullanıcıyı yüzlerce sunucuya bağlayan ve geniş alan ağları üzerinde çalışan e-posta servislerini içeren mimariler oluşturulabilir.</a:t>
            </a:r>
          </a:p>
          <a:p>
            <a:pPr>
              <a:lnSpc>
                <a:spcPct val="120000"/>
              </a:lnSpc>
              <a:buFont typeface="Wingdings" panose="05000000000000000000" pitchFamily="2" charset="2"/>
              <a:buChar char="Ø"/>
            </a:pPr>
            <a:r>
              <a:rPr lang="tr-TR" sz="1400" dirty="0"/>
              <a:t>Ölçeği ne olursa olsun tüm istemci sunucu mimarisindeki yazılımların ortak özellikleri aşağıda belirtilmektedir. </a:t>
            </a:r>
          </a:p>
          <a:p>
            <a:pPr lvl="1">
              <a:lnSpc>
                <a:spcPct val="120000"/>
              </a:lnSpc>
            </a:pPr>
            <a:r>
              <a:rPr lang="tr-TR" sz="1200" dirty="0" err="1" smtClean="0"/>
              <a:t>ullanıcılar</a:t>
            </a:r>
            <a:r>
              <a:rPr lang="tr-TR" sz="1200" dirty="0" smtClean="0"/>
              <a:t> </a:t>
            </a:r>
            <a:r>
              <a:rPr lang="tr-TR" sz="1200" dirty="0"/>
              <a:t>genel olarak bir yerel ağ üzerinde bulunan sunucularla çalışırlar. Dolaysıyla tipik bir I/S mimarisi varsa geniş alan ağına iletişim sunucusu ile bağlı bir yerel ağ üzerinde kurulur. </a:t>
            </a:r>
          </a:p>
          <a:p>
            <a:pPr lvl="1">
              <a:lnSpc>
                <a:spcPct val="120000"/>
              </a:lnSpc>
            </a:pPr>
            <a:r>
              <a:rPr lang="tr-TR" sz="1200" dirty="0" smtClean="0"/>
              <a:t>Standart </a:t>
            </a:r>
            <a:r>
              <a:rPr lang="tr-TR" sz="1200" dirty="0"/>
              <a:t>bir İ/S mimarisi yoktur, ancak standart İ/S bileşenleri vardır. </a:t>
            </a:r>
            <a:endParaRPr lang="tr-TR" sz="1200" dirty="0" smtClean="0"/>
          </a:p>
          <a:p>
            <a:pPr lvl="1">
              <a:lnSpc>
                <a:spcPct val="120000"/>
              </a:lnSpc>
            </a:pPr>
            <a:r>
              <a:rPr lang="tr-TR" sz="1200" dirty="0" smtClean="0"/>
              <a:t>Sunucular </a:t>
            </a:r>
            <a:r>
              <a:rPr lang="tr-TR" sz="1200" dirty="0"/>
              <a:t>genellikle belli işlere atanmış güçlü iş istasyonlarından (örneğin kütük sunucuları, yazıcı sunucuları </a:t>
            </a:r>
            <a:r>
              <a:rPr lang="tr-TR" sz="1200" dirty="0" err="1"/>
              <a:t>vb</a:t>
            </a:r>
            <a:r>
              <a:rPr lang="tr-TR" sz="1200" dirty="0"/>
              <a:t>) </a:t>
            </a:r>
            <a:r>
              <a:rPr lang="tr-TR" sz="1200" dirty="0" smtClean="0"/>
              <a:t>oluşturulur.</a:t>
            </a:r>
          </a:p>
          <a:p>
            <a:pPr lvl="1">
              <a:lnSpc>
                <a:spcPct val="120000"/>
              </a:lnSpc>
            </a:pPr>
            <a:r>
              <a:rPr lang="tr-TR" sz="1200" dirty="0" smtClean="0"/>
              <a:t>İstemciler </a:t>
            </a:r>
            <a:r>
              <a:rPr lang="tr-TR" sz="1200" dirty="0"/>
              <a:t>ise kişisel bilgisayar sınıfındaki bilgisayarlardır. El bilgisayarları, akıllı telefon gibi istemciler giderek </a:t>
            </a:r>
            <a:r>
              <a:rPr lang="tr-TR" sz="1200" dirty="0" smtClean="0"/>
              <a:t>yaygınlaşmaktadır.</a:t>
            </a:r>
          </a:p>
          <a:p>
            <a:pPr lvl="1">
              <a:lnSpc>
                <a:spcPct val="120000"/>
              </a:lnSpc>
            </a:pPr>
            <a:r>
              <a:rPr lang="tr-TR" sz="1200" dirty="0" smtClean="0"/>
              <a:t>Tipik </a:t>
            </a:r>
            <a:r>
              <a:rPr lang="tr-TR" sz="1200" dirty="0"/>
              <a:t>yerel ağ bileşenleri ise, köprüler, yönlendiriciler, alıcılar, öbekler ve geçitlerden oluşur. </a:t>
            </a:r>
          </a:p>
          <a:p>
            <a:pPr lvl="1">
              <a:lnSpc>
                <a:spcPct val="120000"/>
              </a:lnSpc>
            </a:pPr>
            <a:r>
              <a:rPr lang="tr-TR" sz="1200" dirty="0" smtClean="0"/>
              <a:t>Genellikle her sunucu için gerekli kullanıcı sayısı 10 ile 50 arasında değişir.</a:t>
            </a:r>
          </a:p>
          <a:p>
            <a:pPr lvl="1">
              <a:lnSpc>
                <a:spcPct val="120000"/>
              </a:lnSpc>
            </a:pPr>
            <a:r>
              <a:rPr lang="tr-TR" sz="1200" dirty="0" smtClean="0"/>
              <a:t>Daha geniş ağları oluşturmak amacıyla alt ağlar oluşturma biçiminde tabakalama yapılır.</a:t>
            </a:r>
            <a:endParaRPr lang="tr-TR" sz="1200"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6</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900089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İstemci Sunucu </a:t>
            </a:r>
            <a:r>
              <a:rPr lang="tr-TR" dirty="0" smtClean="0"/>
              <a:t>Örnek</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7</a:t>
            </a:fld>
            <a:endParaRPr lang="tr-TR" dirty="0"/>
          </a:p>
        </p:txBody>
      </p:sp>
      <p:pic>
        <p:nvPicPr>
          <p:cNvPr id="9" name="İçerik Yer Tutucusu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11701" y="3025750"/>
            <a:ext cx="1680350" cy="1377887"/>
          </a:xfrm>
        </p:spPr>
      </p:pic>
      <p:pic>
        <p:nvPicPr>
          <p:cNvPr id="10" name="Resim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050" y="2789001"/>
            <a:ext cx="1288926" cy="1548259"/>
          </a:xfrm>
          <a:prstGeom prst="rect">
            <a:avLst/>
          </a:prstGeom>
        </p:spPr>
      </p:pic>
      <p:sp>
        <p:nvSpPr>
          <p:cNvPr id="11" name="Aşağı Bükülü Ok 10"/>
          <p:cNvSpPr/>
          <p:nvPr/>
        </p:nvSpPr>
        <p:spPr>
          <a:xfrm>
            <a:off x="2560585" y="2098785"/>
            <a:ext cx="4049108" cy="63706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solidFill>
                <a:schemeClr val="tx1"/>
              </a:solidFill>
            </a:endParaRPr>
          </a:p>
        </p:txBody>
      </p:sp>
      <p:sp>
        <p:nvSpPr>
          <p:cNvPr id="12" name="Yukarı Bükülü Ok 11"/>
          <p:cNvSpPr/>
          <p:nvPr/>
        </p:nvSpPr>
        <p:spPr>
          <a:xfrm flipH="1">
            <a:off x="2551876" y="4569546"/>
            <a:ext cx="3897365" cy="60255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solidFill>
                <a:schemeClr val="tx1"/>
              </a:solidFill>
            </a:endParaRPr>
          </a:p>
        </p:txBody>
      </p:sp>
      <p:sp>
        <p:nvSpPr>
          <p:cNvPr id="13" name="Metin kutusu 12"/>
          <p:cNvSpPr txBox="1"/>
          <p:nvPr/>
        </p:nvSpPr>
        <p:spPr>
          <a:xfrm>
            <a:off x="3925614" y="2227449"/>
            <a:ext cx="1510222" cy="369332"/>
          </a:xfrm>
          <a:prstGeom prst="rect">
            <a:avLst/>
          </a:prstGeom>
          <a:noFill/>
        </p:spPr>
        <p:txBody>
          <a:bodyPr wrap="none" rtlCol="0">
            <a:spAutoFit/>
          </a:bodyPr>
          <a:lstStyle/>
          <a:p>
            <a:r>
              <a:rPr lang="tr-TR" b="1" dirty="0"/>
              <a:t>İstek/</a:t>
            </a:r>
            <a:r>
              <a:rPr lang="tr-TR" b="1" dirty="0" err="1"/>
              <a:t>Request</a:t>
            </a:r>
            <a:endParaRPr lang="tr-TR" b="1" dirty="0"/>
          </a:p>
        </p:txBody>
      </p:sp>
      <p:sp>
        <p:nvSpPr>
          <p:cNvPr id="14" name="Metin kutusu 13"/>
          <p:cNvSpPr txBox="1"/>
          <p:nvPr/>
        </p:nvSpPr>
        <p:spPr>
          <a:xfrm>
            <a:off x="3793390" y="4697699"/>
            <a:ext cx="1773306" cy="369332"/>
          </a:xfrm>
          <a:prstGeom prst="rect">
            <a:avLst/>
          </a:prstGeom>
          <a:noFill/>
        </p:spPr>
        <p:txBody>
          <a:bodyPr wrap="none" rtlCol="0">
            <a:spAutoFit/>
          </a:bodyPr>
          <a:lstStyle/>
          <a:p>
            <a:r>
              <a:rPr lang="tr-TR" b="1" dirty="0"/>
              <a:t>Cevap/</a:t>
            </a:r>
            <a:r>
              <a:rPr lang="tr-TR" b="1" dirty="0" err="1"/>
              <a:t>Response</a:t>
            </a:r>
            <a:endParaRPr lang="tr-TR" b="1" dirty="0"/>
          </a:p>
        </p:txBody>
      </p:sp>
      <p:sp>
        <p:nvSpPr>
          <p:cNvPr id="15" name="Metin kutusu 14"/>
          <p:cNvSpPr txBox="1"/>
          <p:nvPr/>
        </p:nvSpPr>
        <p:spPr>
          <a:xfrm>
            <a:off x="1775049" y="4269464"/>
            <a:ext cx="1298817" cy="323165"/>
          </a:xfrm>
          <a:prstGeom prst="rect">
            <a:avLst/>
          </a:prstGeom>
          <a:noFill/>
        </p:spPr>
        <p:txBody>
          <a:bodyPr wrap="none" rtlCol="0">
            <a:spAutoFit/>
          </a:bodyPr>
          <a:lstStyle/>
          <a:p>
            <a:r>
              <a:rPr lang="tr-TR" sz="1500" b="1" dirty="0"/>
              <a:t>İstemci/Client</a:t>
            </a:r>
            <a:endParaRPr lang="tr-TR" b="1" dirty="0"/>
          </a:p>
        </p:txBody>
      </p:sp>
      <p:sp>
        <p:nvSpPr>
          <p:cNvPr id="16" name="Metin kutusu 15"/>
          <p:cNvSpPr txBox="1"/>
          <p:nvPr/>
        </p:nvSpPr>
        <p:spPr>
          <a:xfrm>
            <a:off x="5948983" y="4276326"/>
            <a:ext cx="1362745" cy="323165"/>
          </a:xfrm>
          <a:prstGeom prst="rect">
            <a:avLst/>
          </a:prstGeom>
          <a:noFill/>
        </p:spPr>
        <p:txBody>
          <a:bodyPr wrap="none" rtlCol="0">
            <a:spAutoFit/>
          </a:bodyPr>
          <a:lstStyle/>
          <a:p>
            <a:r>
              <a:rPr lang="tr-TR" sz="1500" b="1" dirty="0"/>
              <a:t>Sunucu/Server</a:t>
            </a:r>
            <a:endParaRPr lang="tr-TR" b="1" dirty="0"/>
          </a:p>
        </p:txBody>
      </p:sp>
    </p:spTree>
    <p:extLst>
      <p:ext uri="{BB962C8B-B14F-4D97-AF65-F5344CB8AC3E}">
        <p14:creationId xmlns:p14="http://schemas.microsoft.com/office/powerpoint/2010/main" val="2545784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İstemci</a:t>
            </a:r>
          </a:p>
        </p:txBody>
      </p:sp>
      <p:sp>
        <p:nvSpPr>
          <p:cNvPr id="3" name="İçerik Yer Tutucusu 2"/>
          <p:cNvSpPr>
            <a:spLocks noGrp="1"/>
          </p:cNvSpPr>
          <p:nvPr>
            <p:ph idx="1"/>
          </p:nvPr>
        </p:nvSpPr>
        <p:spPr/>
        <p:txBody>
          <a:bodyPr>
            <a:normAutofit fontScale="92500"/>
          </a:bodyPr>
          <a:lstStyle/>
          <a:p>
            <a:pPr>
              <a:lnSpc>
                <a:spcPct val="110000"/>
              </a:lnSpc>
              <a:buFont typeface="Wingdings" panose="05000000000000000000" pitchFamily="2" charset="2"/>
              <a:buChar char="Ø"/>
            </a:pPr>
            <a:r>
              <a:rPr lang="tr-TR" dirty="0"/>
              <a:t>İstemci, sunucuya bir iş yapmak ya da servis sağlamak üzere ileti gönderen bir süreç ya da yazılım olarak </a:t>
            </a:r>
            <a:r>
              <a:rPr lang="tr-TR" dirty="0" smtClean="0"/>
              <a:t>tanımlanabilir.</a:t>
            </a:r>
          </a:p>
          <a:p>
            <a:pPr>
              <a:lnSpc>
                <a:spcPct val="110000"/>
              </a:lnSpc>
              <a:buFont typeface="Wingdings" panose="05000000000000000000" pitchFamily="2" charset="2"/>
              <a:buChar char="Ø"/>
            </a:pPr>
            <a:r>
              <a:rPr lang="tr-TR" dirty="0" smtClean="0"/>
              <a:t>İstemci </a:t>
            </a:r>
            <a:r>
              <a:rPr lang="tr-TR" dirty="0"/>
              <a:t>programları genellikle uygulamanın kullanıcı </a:t>
            </a:r>
            <a:r>
              <a:rPr lang="tr-TR" dirty="0" err="1"/>
              <a:t>arayüzünü</a:t>
            </a:r>
            <a:r>
              <a:rPr lang="tr-TR" dirty="0"/>
              <a:t> </a:t>
            </a:r>
            <a:r>
              <a:rPr lang="tr-TR" dirty="0" smtClean="0"/>
              <a:t>yönetirler.</a:t>
            </a:r>
          </a:p>
          <a:p>
            <a:pPr>
              <a:lnSpc>
                <a:spcPct val="110000"/>
              </a:lnSpc>
              <a:buFont typeface="Wingdings" panose="05000000000000000000" pitchFamily="2" charset="2"/>
              <a:buChar char="Ø"/>
            </a:pPr>
            <a:r>
              <a:rPr lang="tr-TR" dirty="0" smtClean="0"/>
              <a:t>Kullanıcı </a:t>
            </a:r>
            <a:r>
              <a:rPr lang="tr-TR" dirty="0"/>
              <a:t>tarafından girilen verinin doğrulanması ve kullanıcı isteğinin sunuculara ayrıştırılması gibi işlemler İstemci yazılımları aracılığı ile </a:t>
            </a:r>
            <a:r>
              <a:rPr lang="tr-TR" dirty="0" smtClean="0"/>
              <a:t>yapılır.</a:t>
            </a:r>
          </a:p>
          <a:p>
            <a:pPr>
              <a:lnSpc>
                <a:spcPct val="110000"/>
              </a:lnSpc>
              <a:buFont typeface="Wingdings" panose="05000000000000000000" pitchFamily="2" charset="2"/>
              <a:buChar char="Ø"/>
            </a:pPr>
            <a:r>
              <a:rPr lang="tr-TR" dirty="0" smtClean="0"/>
              <a:t>Özetle</a:t>
            </a:r>
            <a:r>
              <a:rPr lang="tr-TR" dirty="0"/>
              <a:t>, bir uygulama yazılımının kullanıcı </a:t>
            </a:r>
            <a:r>
              <a:rPr lang="tr-TR" dirty="0" err="1"/>
              <a:t>arayüzü</a:t>
            </a:r>
            <a:r>
              <a:rPr lang="tr-TR" dirty="0"/>
              <a:t> ile ilgili yazılım parçaları istemciler üzerinde </a:t>
            </a:r>
            <a:r>
              <a:rPr lang="tr-TR" dirty="0" smtClean="0"/>
              <a:t>çalışır.</a:t>
            </a:r>
          </a:p>
          <a:p>
            <a:pPr>
              <a:lnSpc>
                <a:spcPct val="110000"/>
              </a:lnSpc>
              <a:buFont typeface="Wingdings" panose="05000000000000000000" pitchFamily="2" charset="2"/>
              <a:buChar char="Ø"/>
            </a:pPr>
            <a:r>
              <a:rPr lang="tr-TR" dirty="0" smtClean="0"/>
              <a:t>İ/S </a:t>
            </a:r>
            <a:r>
              <a:rPr lang="tr-TR" dirty="0"/>
              <a:t>mimarisinin gelişmesi, kullanıcıya, kişisel bilgisayar tabanlı istemciler kullanmasından dolayı grafiksel </a:t>
            </a:r>
            <a:r>
              <a:rPr lang="tr-TR" dirty="0" err="1"/>
              <a:t>arayüz</a:t>
            </a:r>
            <a:r>
              <a:rPr lang="tr-TR" dirty="0"/>
              <a:t> olanakları sağlamıştır.</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8</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400731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Sunucu</a:t>
            </a:r>
          </a:p>
        </p:txBody>
      </p:sp>
      <p:sp>
        <p:nvSpPr>
          <p:cNvPr id="3" name="İçerik Yer Tutucusu 2"/>
          <p:cNvSpPr>
            <a:spLocks noGrp="1"/>
          </p:cNvSpPr>
          <p:nvPr>
            <p:ph idx="1"/>
          </p:nvPr>
        </p:nvSpPr>
        <p:spPr/>
        <p:txBody>
          <a:bodyPr/>
          <a:lstStyle/>
          <a:p>
            <a:pPr>
              <a:buFont typeface="Wingdings" panose="05000000000000000000" pitchFamily="2" charset="2"/>
              <a:buChar char="Ø"/>
            </a:pPr>
            <a:r>
              <a:rPr lang="tr-TR" dirty="0"/>
              <a:t>İstemci tarafından gereksenen isteği yerine getiren süreç ya da yazılımlar sunucu yazılımları olarak </a:t>
            </a:r>
            <a:r>
              <a:rPr lang="tr-TR" dirty="0" smtClean="0"/>
              <a:t>adlandırılır.</a:t>
            </a:r>
          </a:p>
          <a:p>
            <a:pPr>
              <a:buFont typeface="Wingdings" panose="05000000000000000000" pitchFamily="2" charset="2"/>
              <a:buChar char="Ø"/>
            </a:pPr>
            <a:r>
              <a:rPr lang="tr-TR" dirty="0" smtClean="0"/>
              <a:t>Sunucu</a:t>
            </a:r>
            <a:r>
              <a:rPr lang="tr-TR" dirty="0"/>
              <a:t>, istemci isteğini alır, gerekli işlemleri yapmak amacıyla veri tabanlarında erişim ve günleme </a:t>
            </a:r>
            <a:r>
              <a:rPr lang="tr-TR" dirty="0" smtClean="0"/>
              <a:t>yapar.</a:t>
            </a:r>
          </a:p>
          <a:p>
            <a:pPr>
              <a:buFont typeface="Wingdings" panose="05000000000000000000" pitchFamily="2" charset="2"/>
              <a:buChar char="Ø"/>
            </a:pPr>
            <a:r>
              <a:rPr lang="tr-TR" dirty="0" smtClean="0"/>
              <a:t>Sonucu </a:t>
            </a:r>
            <a:r>
              <a:rPr lang="tr-TR" dirty="0"/>
              <a:t>istemciye iletir. Sunucu yazılımları ağ üzerinde bir başka bilgisayarda </a:t>
            </a:r>
            <a:r>
              <a:rPr lang="tr-TR" dirty="0" smtClean="0"/>
              <a:t>çalışır.</a:t>
            </a:r>
          </a:p>
          <a:p>
            <a:pPr>
              <a:buFont typeface="Wingdings" panose="05000000000000000000" pitchFamily="2" charset="2"/>
              <a:buChar char="Ø"/>
            </a:pPr>
            <a:r>
              <a:rPr lang="tr-TR" dirty="0" smtClean="0"/>
              <a:t>Sunucu</a:t>
            </a:r>
            <a:r>
              <a:rPr lang="tr-TR" dirty="0"/>
              <a:t>, bir ana bilgisayar işletim sistemi, kütük sunucusu ya da uygulama sunucusu </a:t>
            </a:r>
            <a:r>
              <a:rPr lang="tr-TR" dirty="0" smtClean="0"/>
              <a:t>olabilir.</a:t>
            </a:r>
          </a:p>
          <a:p>
            <a:pPr>
              <a:buFont typeface="Wingdings" panose="05000000000000000000" pitchFamily="2" charset="2"/>
              <a:buChar char="Ø"/>
            </a:pPr>
            <a:r>
              <a:rPr lang="tr-TR" dirty="0" smtClean="0"/>
              <a:t>Sunucular</a:t>
            </a:r>
            <a:r>
              <a:rPr lang="tr-TR" dirty="0"/>
              <a:t>, uygulamanın arka yüzdeki işlemlerini yapar.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9</a:t>
            </a:fld>
            <a:endParaRPr lang="tr-TR" dirty="0"/>
          </a:p>
        </p:txBody>
      </p:sp>
    </p:spTree>
    <p:extLst>
      <p:ext uri="{BB962C8B-B14F-4D97-AF65-F5344CB8AC3E}">
        <p14:creationId xmlns:p14="http://schemas.microsoft.com/office/powerpoint/2010/main" val="1782857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Geçmişe bakış">
  <a:themeElements>
    <a:clrScheme name="Geçmişe bakış">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4633</TotalTime>
  <Words>4360</Words>
  <Application>Microsoft Office PowerPoint</Application>
  <PresentationFormat>Ekran Gösterisi (4:3)</PresentationFormat>
  <Paragraphs>513</Paragraphs>
  <Slides>50</Slides>
  <Notes>2</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50</vt:i4>
      </vt:variant>
    </vt:vector>
  </HeadingPairs>
  <TitlesOfParts>
    <vt:vector size="54" baseType="lpstr">
      <vt:lpstr>Calibri</vt:lpstr>
      <vt:lpstr>Calibri Light</vt:lpstr>
      <vt:lpstr>Wingdings</vt:lpstr>
      <vt:lpstr>Geçmişe bakış</vt:lpstr>
      <vt:lpstr>YMT 312-Yazılım Tasarım Ve Mimarisi  Yazılım Mimarileri</vt:lpstr>
      <vt:lpstr>PowerPoint Sunusu</vt:lpstr>
      <vt:lpstr>Amaçlar</vt:lpstr>
      <vt:lpstr>GİRİŞ</vt:lpstr>
      <vt:lpstr>İstemci Sunucu Mimarileri</vt:lpstr>
      <vt:lpstr>İstemci Sunucu Mimarileri</vt:lpstr>
      <vt:lpstr>İstemci Sunucu Örnek</vt:lpstr>
      <vt:lpstr>İstemci</vt:lpstr>
      <vt:lpstr>Sunucu</vt:lpstr>
      <vt:lpstr>Sunucu</vt:lpstr>
      <vt:lpstr>Sunucu Türleri</vt:lpstr>
      <vt:lpstr>Kütük Sunucuları</vt:lpstr>
      <vt:lpstr>Veri Tabanı Sunucuları</vt:lpstr>
      <vt:lpstr>Ara İşlem Sunucuları</vt:lpstr>
      <vt:lpstr>Ara İşlem Sunucuları</vt:lpstr>
      <vt:lpstr>Nesne Sunucuları</vt:lpstr>
      <vt:lpstr>Web Sunucuları</vt:lpstr>
      <vt:lpstr>Web Sunucuları</vt:lpstr>
      <vt:lpstr>Web Sunucuları</vt:lpstr>
      <vt:lpstr>WWW Standartları</vt:lpstr>
      <vt:lpstr>İki Katmanlı Mimariler</vt:lpstr>
      <vt:lpstr>İki Katmanlı Mimariler</vt:lpstr>
      <vt:lpstr>İki Katmanlı Mimariler</vt:lpstr>
      <vt:lpstr>İki Katmanlı Mimari Örnek</vt:lpstr>
      <vt:lpstr>Üç Katmanlı Mimariler -1</vt:lpstr>
      <vt:lpstr>Üç Katmanlı Mimariler -2</vt:lpstr>
      <vt:lpstr>Üç Katmanlı Mimariler -2</vt:lpstr>
      <vt:lpstr>Üç Katmanlı Mimariler -2</vt:lpstr>
      <vt:lpstr>Üç Katmanlı Mimari Örnek</vt:lpstr>
      <vt:lpstr>İki ve Üç Katmanlı Mimarilerin Karşılaştırması</vt:lpstr>
      <vt:lpstr>İki ve Üç Katmanlı Mimarilerin Karşılaştırması</vt:lpstr>
      <vt:lpstr>İki ve Üç Katmanlı Mimarilerin Karşılaştırma Kriterleri</vt:lpstr>
      <vt:lpstr>İki ve Üç Katmanlı Mimarilerin Karşılaştırma Kriterleri</vt:lpstr>
      <vt:lpstr>İ/S Mimarisinin Yararları ve Aksak Yönleri</vt:lpstr>
      <vt:lpstr>İ/S Mimarisinin Yararları ve Aksak Yönleri</vt:lpstr>
      <vt:lpstr>WAP MİMARİSİ</vt:lpstr>
      <vt:lpstr>WAP teknolojisi Amaçları</vt:lpstr>
      <vt:lpstr>WAP Programlama Modeli</vt:lpstr>
      <vt:lpstr>WAP Programlama Modeli</vt:lpstr>
      <vt:lpstr>WAP Ağı Nasıl Çalışır?</vt:lpstr>
      <vt:lpstr>WAP Ağı Çalışma Örnek</vt:lpstr>
      <vt:lpstr>Bileşen-Tabanlı Mimariler</vt:lpstr>
      <vt:lpstr>Bileşen-Tabanlı Mimariler</vt:lpstr>
      <vt:lpstr>Bileşen Tabanlı Yazılım Geliştirmede Kullanılan Metodolojiler</vt:lpstr>
      <vt:lpstr>Özet</vt:lpstr>
      <vt:lpstr>Özet</vt:lpstr>
      <vt:lpstr>Sorular</vt:lpstr>
      <vt:lpstr>Kaynaklar</vt:lpstr>
      <vt:lpstr>PowerPoint Sunusu</vt:lpstr>
      <vt:lpstr>Sorularınız</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Resul DAŞ</dc:creator>
  <cp:lastModifiedBy>Uğur</cp:lastModifiedBy>
  <cp:revision>212</cp:revision>
  <dcterms:created xsi:type="dcterms:W3CDTF">2014-10-21T15:52:16Z</dcterms:created>
  <dcterms:modified xsi:type="dcterms:W3CDTF">2016-02-14T08:43:24Z</dcterms:modified>
</cp:coreProperties>
</file>