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7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5" r:id="rId28"/>
    <p:sldId id="346" r:id="rId29"/>
    <p:sldId id="347" r:id="rId30"/>
    <p:sldId id="348" r:id="rId31"/>
    <p:sldId id="349" r:id="rId32"/>
    <p:sldId id="351" r:id="rId33"/>
    <p:sldId id="352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1" r:id="rId50"/>
    <p:sldId id="372" r:id="rId51"/>
    <p:sldId id="373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258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D0E63-E2DE-40CF-B50D-9EF9588118E8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C084FDA-E067-42DE-8DE9-7AC2D4CEBAF6}">
      <dgm:prSet phldrT="[Metin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sz="3000" b="1" dirty="0" smtClean="0">
              <a:latin typeface="Book Antiqua" panose="02040602050305030304" pitchFamily="18" charset="0"/>
            </a:rPr>
            <a:t>Bu Haftaki Konular</a:t>
          </a:r>
          <a:endParaRPr lang="tr-TR" sz="3000" b="1" dirty="0">
            <a:latin typeface="Book Antiqua" panose="02040602050305030304" pitchFamily="18" charset="0"/>
          </a:endParaRPr>
        </a:p>
      </dgm:t>
    </dgm:pt>
    <dgm:pt modelId="{C3C09D50-4385-409A-8BA9-B999AB043062}" type="parTrans" cxnId="{6F88AA4B-36B1-455D-977A-7E6A831E3608}">
      <dgm:prSet/>
      <dgm:spPr/>
      <dgm:t>
        <a:bodyPr/>
        <a:lstStyle/>
        <a:p>
          <a:endParaRPr lang="tr-TR"/>
        </a:p>
      </dgm:t>
    </dgm:pt>
    <dgm:pt modelId="{6F560F9B-C043-4CCA-B2C9-42E4B2510901}" type="sibTrans" cxnId="{6F88AA4B-36B1-455D-977A-7E6A831E3608}">
      <dgm:prSet/>
      <dgm:spPr/>
      <dgm:t>
        <a:bodyPr/>
        <a:lstStyle/>
        <a:p>
          <a:endParaRPr lang="tr-TR"/>
        </a:p>
      </dgm:t>
    </dgm:pt>
    <dgm:pt modelId="{A8E51B66-C00E-4EB8-9653-68AE5FB7A5EA}">
      <dgm:prSet phldrT="[Metin]"/>
      <dgm:spPr/>
      <dgm:t>
        <a:bodyPr/>
        <a:lstStyle/>
        <a:p>
          <a:pPr algn="l"/>
          <a:r>
            <a:rPr lang="tr-TR" dirty="0" smtClean="0"/>
            <a:t>Yazılım Yaşam Döngüsü</a:t>
          </a:r>
          <a:r>
            <a:rPr lang="tr-TR" dirty="0" smtClean="0"/>
            <a:t>……………………………………….…………</a:t>
          </a:r>
          <a:r>
            <a:rPr lang="en-US" dirty="0" smtClean="0"/>
            <a:t>………………………</a:t>
          </a:r>
          <a:r>
            <a:rPr lang="tr-TR" dirty="0" smtClean="0"/>
            <a:t>……......</a:t>
          </a:r>
          <a:r>
            <a:rPr lang="tr-TR" dirty="0" smtClean="0"/>
            <a:t>4</a:t>
          </a:r>
          <a:endParaRPr lang="tr-TR" dirty="0"/>
        </a:p>
      </dgm:t>
    </dgm:pt>
    <dgm:pt modelId="{279BF474-72BA-4E25-AC4F-0E6274B52409}" type="parTrans" cxnId="{CDCC2C6D-B4BF-43F1-8160-D4DC1E4A1657}">
      <dgm:prSet/>
      <dgm:spPr/>
      <dgm:t>
        <a:bodyPr/>
        <a:lstStyle/>
        <a:p>
          <a:endParaRPr lang="tr-TR"/>
        </a:p>
      </dgm:t>
    </dgm:pt>
    <dgm:pt modelId="{0F52C69D-845E-4C50-BEEE-74ECADDE4348}" type="sibTrans" cxnId="{CDCC2C6D-B4BF-43F1-8160-D4DC1E4A1657}">
      <dgm:prSet/>
      <dgm:spPr/>
      <dgm:t>
        <a:bodyPr/>
        <a:lstStyle/>
        <a:p>
          <a:endParaRPr lang="tr-TR"/>
        </a:p>
      </dgm:t>
    </dgm:pt>
    <dgm:pt modelId="{EE4D0864-22A6-4310-8789-0342CC9960CC}">
      <dgm:prSet phldrT="[Metin]"/>
      <dgm:spPr/>
      <dgm:t>
        <a:bodyPr/>
        <a:lstStyle/>
        <a:p>
          <a:pPr algn="l"/>
          <a:r>
            <a:rPr lang="en-US" dirty="0" err="1" smtClean="0"/>
            <a:t>Yazılım</a:t>
          </a:r>
          <a:r>
            <a:rPr lang="en-US" dirty="0" smtClean="0"/>
            <a:t> </a:t>
          </a:r>
          <a:r>
            <a:rPr lang="en-US" dirty="0" err="1" smtClean="0"/>
            <a:t>Geliştirmede</a:t>
          </a:r>
          <a:r>
            <a:rPr lang="en-US" dirty="0" smtClean="0"/>
            <a:t> </a:t>
          </a:r>
          <a:r>
            <a:rPr lang="tr-TR" dirty="0" smtClean="0"/>
            <a:t>Süreç </a:t>
          </a:r>
          <a:r>
            <a:rPr lang="tr-TR" dirty="0" smtClean="0"/>
            <a:t>Modelleri</a:t>
          </a:r>
          <a:r>
            <a:rPr lang="tr-TR" dirty="0" smtClean="0"/>
            <a:t>……………………..……......................................</a:t>
          </a:r>
          <a:r>
            <a:rPr lang="tr-TR" dirty="0" smtClean="0"/>
            <a:t>16</a:t>
          </a:r>
          <a:endParaRPr lang="tr-TR" dirty="0"/>
        </a:p>
      </dgm:t>
    </dgm:pt>
    <dgm:pt modelId="{1175D9C0-027A-4B58-AF2D-F8067FAAB5C9}" type="parTrans" cxnId="{07B03658-9820-46C8-8961-2D50A2F04BA7}">
      <dgm:prSet/>
      <dgm:spPr/>
      <dgm:t>
        <a:bodyPr/>
        <a:lstStyle/>
        <a:p>
          <a:endParaRPr lang="tr-TR"/>
        </a:p>
      </dgm:t>
    </dgm:pt>
    <dgm:pt modelId="{1B3EE4B8-CF0B-4925-B660-2E2D6E57384E}" type="sibTrans" cxnId="{07B03658-9820-46C8-8961-2D50A2F04BA7}">
      <dgm:prSet/>
      <dgm:spPr/>
      <dgm:t>
        <a:bodyPr/>
        <a:lstStyle/>
        <a:p>
          <a:endParaRPr lang="tr-TR"/>
        </a:p>
      </dgm:t>
    </dgm:pt>
    <dgm:pt modelId="{22080583-6775-46B7-A0A5-1EE97BADFDD5}">
      <dgm:prSet/>
      <dgm:spPr/>
      <dgm:t>
        <a:bodyPr/>
        <a:lstStyle/>
        <a:p>
          <a:pPr algn="l"/>
          <a:r>
            <a:rPr lang="tr-TR" dirty="0" err="1" smtClean="0"/>
            <a:t>Metodojiler</a:t>
          </a:r>
          <a:r>
            <a:rPr lang="tr-TR" dirty="0" smtClean="0"/>
            <a:t>…………………………………………………</a:t>
          </a:r>
          <a:r>
            <a:rPr lang="en-US" dirty="0" smtClean="0"/>
            <a:t>………………………….</a:t>
          </a:r>
          <a:r>
            <a:rPr lang="tr-TR" dirty="0" smtClean="0"/>
            <a:t>…………………....….</a:t>
          </a:r>
          <a:r>
            <a:rPr lang="en-US" dirty="0" smtClean="0"/>
            <a:t>59</a:t>
          </a:r>
          <a:endParaRPr lang="tr-TR" dirty="0"/>
        </a:p>
      </dgm:t>
    </dgm:pt>
    <dgm:pt modelId="{80C1EAC4-6217-4E4A-8122-8A23150F6B39}" type="parTrans" cxnId="{F74B6C09-D29E-46C9-A15F-1ECE8B5E8791}">
      <dgm:prSet/>
      <dgm:spPr/>
      <dgm:t>
        <a:bodyPr/>
        <a:lstStyle/>
        <a:p>
          <a:endParaRPr lang="tr-TR"/>
        </a:p>
      </dgm:t>
    </dgm:pt>
    <dgm:pt modelId="{3C8CA1AE-FA12-4D6B-8684-CAD754AE975F}" type="sibTrans" cxnId="{F74B6C09-D29E-46C9-A15F-1ECE8B5E8791}">
      <dgm:prSet/>
      <dgm:spPr/>
      <dgm:t>
        <a:bodyPr/>
        <a:lstStyle/>
        <a:p>
          <a:endParaRPr lang="tr-TR"/>
        </a:p>
      </dgm:t>
    </dgm:pt>
    <dgm:pt modelId="{06AFDBF1-E0D3-4CC7-942E-050ABCE57DEB}" type="pres">
      <dgm:prSet presAssocID="{2D9D0E63-E2DE-40CF-B50D-9EF9588118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D5F0E7EB-3A84-4042-9CA1-D2AA90F3E378}" type="pres">
      <dgm:prSet presAssocID="{5C084FDA-E067-42DE-8DE9-7AC2D4CEBAF6}" presName="root" presStyleCnt="0"/>
      <dgm:spPr/>
    </dgm:pt>
    <dgm:pt modelId="{BAFC3C9A-BB48-4407-9D20-0C131D0EAAAE}" type="pres">
      <dgm:prSet presAssocID="{5C084FDA-E067-42DE-8DE9-7AC2D4CEBAF6}" presName="rootComposite" presStyleCnt="0"/>
      <dgm:spPr/>
    </dgm:pt>
    <dgm:pt modelId="{71CDD18D-2096-4C55-9EA5-02CC0761B4F6}" type="pres">
      <dgm:prSet presAssocID="{5C084FDA-E067-42DE-8DE9-7AC2D4CEBAF6}" presName="rootText" presStyleLbl="node1" presStyleIdx="0" presStyleCnt="1" custScaleX="1548582" custScaleY="150643" custLinFactY="-200000" custLinFactNeighborX="-20455" custLinFactNeighborY="-240682"/>
      <dgm:spPr/>
      <dgm:t>
        <a:bodyPr/>
        <a:lstStyle/>
        <a:p>
          <a:endParaRPr lang="tr-TR"/>
        </a:p>
      </dgm:t>
    </dgm:pt>
    <dgm:pt modelId="{E007A7CC-8AB0-4F67-9C13-E7E42C4CFDFE}" type="pres">
      <dgm:prSet presAssocID="{5C084FDA-E067-42DE-8DE9-7AC2D4CEBAF6}" presName="rootConnector" presStyleLbl="node1" presStyleIdx="0" presStyleCnt="1"/>
      <dgm:spPr/>
      <dgm:t>
        <a:bodyPr/>
        <a:lstStyle/>
        <a:p>
          <a:endParaRPr lang="tr-TR"/>
        </a:p>
      </dgm:t>
    </dgm:pt>
    <dgm:pt modelId="{3B10E011-82C2-474A-8049-4994E7482812}" type="pres">
      <dgm:prSet presAssocID="{5C084FDA-E067-42DE-8DE9-7AC2D4CEBAF6}" presName="childShape" presStyleCnt="0"/>
      <dgm:spPr/>
    </dgm:pt>
    <dgm:pt modelId="{5BB36518-CD0F-49DB-8120-96A70C2EC2B4}" type="pres">
      <dgm:prSet presAssocID="{279BF474-72BA-4E25-AC4F-0E6274B52409}" presName="Name13" presStyleLbl="parChTrans1D2" presStyleIdx="0" presStyleCnt="3"/>
      <dgm:spPr/>
      <dgm:t>
        <a:bodyPr/>
        <a:lstStyle/>
        <a:p>
          <a:endParaRPr lang="tr-TR"/>
        </a:p>
      </dgm:t>
    </dgm:pt>
    <dgm:pt modelId="{5902D0BE-5FA6-49C0-93C5-082C281D6571}" type="pres">
      <dgm:prSet presAssocID="{A8E51B66-C00E-4EB8-9653-68AE5FB7A5EA}" presName="childText" presStyleLbl="bgAcc1" presStyleIdx="0" presStyleCnt="3" custScaleX="1408260" custScaleY="151181" custLinFactY="-100000" custLinFactNeighborX="-4890" custLinFactNeighborY="-10081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A999E3E-BE7C-410D-9118-D9851F23DD33}" type="pres">
      <dgm:prSet presAssocID="{1175D9C0-027A-4B58-AF2D-F8067FAAB5C9}" presName="Name13" presStyleLbl="parChTrans1D2" presStyleIdx="1" presStyleCnt="3"/>
      <dgm:spPr/>
      <dgm:t>
        <a:bodyPr/>
        <a:lstStyle/>
        <a:p>
          <a:endParaRPr lang="tr-TR"/>
        </a:p>
      </dgm:t>
    </dgm:pt>
    <dgm:pt modelId="{F23E426B-7F97-4C62-A224-975AC37E518E}" type="pres">
      <dgm:prSet presAssocID="{EE4D0864-22A6-4310-8789-0342CC9960CC}" presName="childText" presStyleLbl="bgAcc1" presStyleIdx="1" presStyleCnt="3" custScaleX="1405056" custScaleY="151181" custLinFactY="-100000" custLinFactNeighborX="-4890" custLinFactNeighborY="-10081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3350275-1784-4B76-AF1C-9E7FD013AF13}" type="pres">
      <dgm:prSet presAssocID="{80C1EAC4-6217-4E4A-8122-8A23150F6B39}" presName="Name13" presStyleLbl="parChTrans1D2" presStyleIdx="2" presStyleCnt="3"/>
      <dgm:spPr/>
      <dgm:t>
        <a:bodyPr/>
        <a:lstStyle/>
        <a:p>
          <a:endParaRPr lang="tr-TR"/>
        </a:p>
      </dgm:t>
    </dgm:pt>
    <dgm:pt modelId="{652145BA-B42E-42CD-A820-B317F7EC10F6}" type="pres">
      <dgm:prSet presAssocID="{22080583-6775-46B7-A0A5-1EE97BADFDD5}" presName="childText" presStyleLbl="bgAcc1" presStyleIdx="2" presStyleCnt="3" custScaleX="1405056" custScaleY="151181" custLinFactY="-100000" custLinFactNeighborX="-4890" custLinFactNeighborY="-10081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FE6FB789-2548-4961-95F8-DA0055162D59}" type="presOf" srcId="{A8E51B66-C00E-4EB8-9653-68AE5FB7A5EA}" destId="{5902D0BE-5FA6-49C0-93C5-082C281D6571}" srcOrd="0" destOrd="0" presId="urn:microsoft.com/office/officeart/2005/8/layout/hierarchy3"/>
    <dgm:cxn modelId="{26AB53FE-169E-4301-BC17-7D46728DF35A}" type="presOf" srcId="{80C1EAC4-6217-4E4A-8122-8A23150F6B39}" destId="{73350275-1784-4B76-AF1C-9E7FD013AF13}" srcOrd="0" destOrd="0" presId="urn:microsoft.com/office/officeart/2005/8/layout/hierarchy3"/>
    <dgm:cxn modelId="{6F88AA4B-36B1-455D-977A-7E6A831E3608}" srcId="{2D9D0E63-E2DE-40CF-B50D-9EF9588118E8}" destId="{5C084FDA-E067-42DE-8DE9-7AC2D4CEBAF6}" srcOrd="0" destOrd="0" parTransId="{C3C09D50-4385-409A-8BA9-B999AB043062}" sibTransId="{6F560F9B-C043-4CCA-B2C9-42E4B2510901}"/>
    <dgm:cxn modelId="{469CFFB8-BEAA-40A8-B470-E487ED74A060}" type="presOf" srcId="{5C084FDA-E067-42DE-8DE9-7AC2D4CEBAF6}" destId="{E007A7CC-8AB0-4F67-9C13-E7E42C4CFDFE}" srcOrd="1" destOrd="0" presId="urn:microsoft.com/office/officeart/2005/8/layout/hierarchy3"/>
    <dgm:cxn modelId="{D78EBBA7-94C8-4293-AFF6-5BBDED9DF38A}" type="presOf" srcId="{22080583-6775-46B7-A0A5-1EE97BADFDD5}" destId="{652145BA-B42E-42CD-A820-B317F7EC10F6}" srcOrd="0" destOrd="0" presId="urn:microsoft.com/office/officeart/2005/8/layout/hierarchy3"/>
    <dgm:cxn modelId="{9FD312A9-03FA-4A94-944F-8095EAF449FF}" type="presOf" srcId="{279BF474-72BA-4E25-AC4F-0E6274B52409}" destId="{5BB36518-CD0F-49DB-8120-96A70C2EC2B4}" srcOrd="0" destOrd="0" presId="urn:microsoft.com/office/officeart/2005/8/layout/hierarchy3"/>
    <dgm:cxn modelId="{07B03658-9820-46C8-8961-2D50A2F04BA7}" srcId="{5C084FDA-E067-42DE-8DE9-7AC2D4CEBAF6}" destId="{EE4D0864-22A6-4310-8789-0342CC9960CC}" srcOrd="1" destOrd="0" parTransId="{1175D9C0-027A-4B58-AF2D-F8067FAAB5C9}" sibTransId="{1B3EE4B8-CF0B-4925-B660-2E2D6E57384E}"/>
    <dgm:cxn modelId="{51984715-DBE7-4A3B-B177-B5F185A7D047}" type="presOf" srcId="{EE4D0864-22A6-4310-8789-0342CC9960CC}" destId="{F23E426B-7F97-4C62-A224-975AC37E518E}" srcOrd="0" destOrd="0" presId="urn:microsoft.com/office/officeart/2005/8/layout/hierarchy3"/>
    <dgm:cxn modelId="{4FF99FC2-3ADF-4D67-9B14-9DCECB9AADA1}" type="presOf" srcId="{2D9D0E63-E2DE-40CF-B50D-9EF9588118E8}" destId="{06AFDBF1-E0D3-4CC7-942E-050ABCE57DEB}" srcOrd="0" destOrd="0" presId="urn:microsoft.com/office/officeart/2005/8/layout/hierarchy3"/>
    <dgm:cxn modelId="{CDCC2C6D-B4BF-43F1-8160-D4DC1E4A1657}" srcId="{5C084FDA-E067-42DE-8DE9-7AC2D4CEBAF6}" destId="{A8E51B66-C00E-4EB8-9653-68AE5FB7A5EA}" srcOrd="0" destOrd="0" parTransId="{279BF474-72BA-4E25-AC4F-0E6274B52409}" sibTransId="{0F52C69D-845E-4C50-BEEE-74ECADDE4348}"/>
    <dgm:cxn modelId="{819EBE5A-F252-4CC0-93EC-2548C58639D8}" type="presOf" srcId="{1175D9C0-027A-4B58-AF2D-F8067FAAB5C9}" destId="{FA999E3E-BE7C-410D-9118-D9851F23DD33}" srcOrd="0" destOrd="0" presId="urn:microsoft.com/office/officeart/2005/8/layout/hierarchy3"/>
    <dgm:cxn modelId="{0EFC586F-2F10-4526-8674-4199874552C0}" type="presOf" srcId="{5C084FDA-E067-42DE-8DE9-7AC2D4CEBAF6}" destId="{71CDD18D-2096-4C55-9EA5-02CC0761B4F6}" srcOrd="0" destOrd="0" presId="urn:microsoft.com/office/officeart/2005/8/layout/hierarchy3"/>
    <dgm:cxn modelId="{F74B6C09-D29E-46C9-A15F-1ECE8B5E8791}" srcId="{5C084FDA-E067-42DE-8DE9-7AC2D4CEBAF6}" destId="{22080583-6775-46B7-A0A5-1EE97BADFDD5}" srcOrd="2" destOrd="0" parTransId="{80C1EAC4-6217-4E4A-8122-8A23150F6B39}" sibTransId="{3C8CA1AE-FA12-4D6B-8684-CAD754AE975F}"/>
    <dgm:cxn modelId="{05C131D8-8C29-4D17-8A37-67DDFAC334E2}" type="presParOf" srcId="{06AFDBF1-E0D3-4CC7-942E-050ABCE57DEB}" destId="{D5F0E7EB-3A84-4042-9CA1-D2AA90F3E378}" srcOrd="0" destOrd="0" presId="urn:microsoft.com/office/officeart/2005/8/layout/hierarchy3"/>
    <dgm:cxn modelId="{D0E3366D-2A0F-41BE-9DAF-5690C46372C4}" type="presParOf" srcId="{D5F0E7EB-3A84-4042-9CA1-D2AA90F3E378}" destId="{BAFC3C9A-BB48-4407-9D20-0C131D0EAAAE}" srcOrd="0" destOrd="0" presId="urn:microsoft.com/office/officeart/2005/8/layout/hierarchy3"/>
    <dgm:cxn modelId="{D9A153AB-B04A-495F-AC30-C98A4A6672C8}" type="presParOf" srcId="{BAFC3C9A-BB48-4407-9D20-0C131D0EAAAE}" destId="{71CDD18D-2096-4C55-9EA5-02CC0761B4F6}" srcOrd="0" destOrd="0" presId="urn:microsoft.com/office/officeart/2005/8/layout/hierarchy3"/>
    <dgm:cxn modelId="{CE0B0E6D-75B8-4FF7-8F36-1A3CF6C3DF79}" type="presParOf" srcId="{BAFC3C9A-BB48-4407-9D20-0C131D0EAAAE}" destId="{E007A7CC-8AB0-4F67-9C13-E7E42C4CFDFE}" srcOrd="1" destOrd="0" presId="urn:microsoft.com/office/officeart/2005/8/layout/hierarchy3"/>
    <dgm:cxn modelId="{36BE0CC8-C61D-4C02-B55D-D11CE9CFCE28}" type="presParOf" srcId="{D5F0E7EB-3A84-4042-9CA1-D2AA90F3E378}" destId="{3B10E011-82C2-474A-8049-4994E7482812}" srcOrd="1" destOrd="0" presId="urn:microsoft.com/office/officeart/2005/8/layout/hierarchy3"/>
    <dgm:cxn modelId="{43D3D0EB-2189-40E7-90C9-5BCBA067D1C6}" type="presParOf" srcId="{3B10E011-82C2-474A-8049-4994E7482812}" destId="{5BB36518-CD0F-49DB-8120-96A70C2EC2B4}" srcOrd="0" destOrd="0" presId="urn:microsoft.com/office/officeart/2005/8/layout/hierarchy3"/>
    <dgm:cxn modelId="{07229F0E-5E0A-4F52-8E35-423FD1840B8F}" type="presParOf" srcId="{3B10E011-82C2-474A-8049-4994E7482812}" destId="{5902D0BE-5FA6-49C0-93C5-082C281D6571}" srcOrd="1" destOrd="0" presId="urn:microsoft.com/office/officeart/2005/8/layout/hierarchy3"/>
    <dgm:cxn modelId="{903E82AD-2DD8-4656-8447-B7D22686649B}" type="presParOf" srcId="{3B10E011-82C2-474A-8049-4994E7482812}" destId="{FA999E3E-BE7C-410D-9118-D9851F23DD33}" srcOrd="2" destOrd="0" presId="urn:microsoft.com/office/officeart/2005/8/layout/hierarchy3"/>
    <dgm:cxn modelId="{80DD632C-F9BA-47D0-8F6F-C1C40F6B5D77}" type="presParOf" srcId="{3B10E011-82C2-474A-8049-4994E7482812}" destId="{F23E426B-7F97-4C62-A224-975AC37E518E}" srcOrd="3" destOrd="0" presId="urn:microsoft.com/office/officeart/2005/8/layout/hierarchy3"/>
    <dgm:cxn modelId="{F8C56483-F989-4A68-9CD5-C1E78F0C7CB8}" type="presParOf" srcId="{3B10E011-82C2-474A-8049-4994E7482812}" destId="{73350275-1784-4B76-AF1C-9E7FD013AF13}" srcOrd="4" destOrd="0" presId="urn:microsoft.com/office/officeart/2005/8/layout/hierarchy3"/>
    <dgm:cxn modelId="{AC7C6548-65A4-400A-B743-3F9F69D05D60}" type="presParOf" srcId="{3B10E011-82C2-474A-8049-4994E7482812}" destId="{652145BA-B42E-42CD-A820-B317F7EC10F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DD18D-2096-4C55-9EA5-02CC0761B4F6}">
      <dsp:nvSpPr>
        <dsp:cNvPr id="0" name=""/>
        <dsp:cNvSpPr/>
      </dsp:nvSpPr>
      <dsp:spPr>
        <a:xfrm>
          <a:off x="0" y="30687"/>
          <a:ext cx="7907037" cy="38459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65000"/>
                <a:shade val="92000"/>
                <a:satMod val="130000"/>
              </a:schemeClr>
            </a:gs>
            <a:gs pos="45000">
              <a:schemeClr val="accent3">
                <a:tint val="60000"/>
                <a:shade val="99000"/>
                <a:satMod val="120000"/>
              </a:schemeClr>
            </a:gs>
            <a:gs pos="100000">
              <a:schemeClr val="accent3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000" b="1" kern="1200" dirty="0" smtClean="0">
              <a:latin typeface="Book Antiqua" panose="02040602050305030304" pitchFamily="18" charset="0"/>
            </a:rPr>
            <a:t>Bu Haftaki Konular</a:t>
          </a:r>
          <a:endParaRPr lang="tr-TR" sz="3000" b="1" kern="1200" dirty="0">
            <a:latin typeface="Book Antiqua" panose="02040602050305030304" pitchFamily="18" charset="0"/>
          </a:endParaRPr>
        </a:p>
      </dsp:txBody>
      <dsp:txXfrm>
        <a:off x="11264" y="41951"/>
        <a:ext cx="7884509" cy="362062"/>
      </dsp:txXfrm>
    </dsp:sp>
    <dsp:sp modelId="{5BB36518-CD0F-49DB-8120-96A70C2EC2B4}">
      <dsp:nvSpPr>
        <dsp:cNvPr id="0" name=""/>
        <dsp:cNvSpPr/>
      </dsp:nvSpPr>
      <dsp:spPr>
        <a:xfrm>
          <a:off x="790703" y="415277"/>
          <a:ext cx="770729" cy="869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9177"/>
              </a:lnTo>
              <a:lnTo>
                <a:pt x="770729" y="8691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2D0BE-5FA6-49C0-93C5-082C281D6571}">
      <dsp:nvSpPr>
        <dsp:cNvPr id="0" name=""/>
        <dsp:cNvSpPr/>
      </dsp:nvSpPr>
      <dsp:spPr>
        <a:xfrm>
          <a:off x="1561433" y="1091473"/>
          <a:ext cx="5752444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Yazılım Yaşam Döngüsü</a:t>
          </a:r>
          <a:r>
            <a:rPr lang="tr-TR" sz="1300" kern="1200" dirty="0" smtClean="0"/>
            <a:t>……………………………………….…………</a:t>
          </a:r>
          <a:r>
            <a:rPr lang="en-US" sz="1300" kern="1200" dirty="0" smtClean="0"/>
            <a:t>………………………</a:t>
          </a:r>
          <a:r>
            <a:rPr lang="tr-TR" sz="1300" kern="1200" dirty="0" smtClean="0"/>
            <a:t>……......</a:t>
          </a:r>
          <a:r>
            <a:rPr lang="tr-TR" sz="1300" kern="1200" dirty="0" smtClean="0"/>
            <a:t>4</a:t>
          </a:r>
          <a:endParaRPr lang="tr-TR" sz="1300" kern="1200" dirty="0"/>
        </a:p>
      </dsp:txBody>
      <dsp:txXfrm>
        <a:off x="1572737" y="1102777"/>
        <a:ext cx="5729836" cy="363356"/>
      </dsp:txXfrm>
    </dsp:sp>
    <dsp:sp modelId="{FA999E3E-BE7C-410D-9118-D9851F23DD33}">
      <dsp:nvSpPr>
        <dsp:cNvPr id="0" name=""/>
        <dsp:cNvSpPr/>
      </dsp:nvSpPr>
      <dsp:spPr>
        <a:xfrm>
          <a:off x="790703" y="415277"/>
          <a:ext cx="770729" cy="1318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8966"/>
              </a:lnTo>
              <a:lnTo>
                <a:pt x="770729" y="1318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E426B-7F97-4C62-A224-975AC37E518E}">
      <dsp:nvSpPr>
        <dsp:cNvPr id="0" name=""/>
        <dsp:cNvSpPr/>
      </dsp:nvSpPr>
      <dsp:spPr>
        <a:xfrm>
          <a:off x="1561433" y="1541262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Yazılım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Geliştirmede</a:t>
          </a:r>
          <a:r>
            <a:rPr lang="en-US" sz="1300" kern="1200" dirty="0" smtClean="0"/>
            <a:t> </a:t>
          </a:r>
          <a:r>
            <a:rPr lang="tr-TR" sz="1300" kern="1200" dirty="0" smtClean="0"/>
            <a:t>Süreç </a:t>
          </a:r>
          <a:r>
            <a:rPr lang="tr-TR" sz="1300" kern="1200" dirty="0" smtClean="0"/>
            <a:t>Modelleri</a:t>
          </a:r>
          <a:r>
            <a:rPr lang="tr-TR" sz="1300" kern="1200" dirty="0" smtClean="0"/>
            <a:t>……………………..……......................................</a:t>
          </a:r>
          <a:r>
            <a:rPr lang="tr-TR" sz="1300" kern="1200" dirty="0" smtClean="0"/>
            <a:t>16</a:t>
          </a:r>
          <a:endParaRPr lang="tr-TR" sz="1300" kern="1200" dirty="0"/>
        </a:p>
      </dsp:txBody>
      <dsp:txXfrm>
        <a:off x="1572737" y="1552566"/>
        <a:ext cx="5716748" cy="363356"/>
      </dsp:txXfrm>
    </dsp:sp>
    <dsp:sp modelId="{73350275-1784-4B76-AF1C-9E7FD013AF13}">
      <dsp:nvSpPr>
        <dsp:cNvPr id="0" name=""/>
        <dsp:cNvSpPr/>
      </dsp:nvSpPr>
      <dsp:spPr>
        <a:xfrm>
          <a:off x="790703" y="415277"/>
          <a:ext cx="770729" cy="1768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755"/>
              </a:lnTo>
              <a:lnTo>
                <a:pt x="770729" y="17687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145BA-B42E-42CD-A820-B317F7EC10F6}">
      <dsp:nvSpPr>
        <dsp:cNvPr id="0" name=""/>
        <dsp:cNvSpPr/>
      </dsp:nvSpPr>
      <dsp:spPr>
        <a:xfrm>
          <a:off x="1561433" y="1991051"/>
          <a:ext cx="5739356" cy="38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Metodojiler</a:t>
          </a:r>
          <a:r>
            <a:rPr lang="tr-TR" sz="1300" kern="1200" dirty="0" smtClean="0"/>
            <a:t>…………………………………………………</a:t>
          </a:r>
          <a:r>
            <a:rPr lang="en-US" sz="1300" kern="1200" dirty="0" smtClean="0"/>
            <a:t>………………………….</a:t>
          </a:r>
          <a:r>
            <a:rPr lang="tr-TR" sz="1300" kern="1200" dirty="0" smtClean="0"/>
            <a:t>…………………....….</a:t>
          </a:r>
          <a:r>
            <a:rPr lang="en-US" sz="1300" kern="1200" dirty="0" smtClean="0"/>
            <a:t>59</a:t>
          </a:r>
          <a:endParaRPr lang="tr-TR" sz="1300" kern="1200" dirty="0"/>
        </a:p>
      </dsp:txBody>
      <dsp:txXfrm>
        <a:off x="1572737" y="2002355"/>
        <a:ext cx="5716748" cy="36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12EB6-19BA-4BB5-89C4-DE7A80A84612}" type="datetimeFigureOut">
              <a:rPr lang="tr-TR" smtClean="0"/>
              <a:t>22.02.2016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F9F1-FA42-42C7-99C4-0B16C14545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20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F9F1-FA42-42C7-99C4-0B16C145458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141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0F05D-0320-4C7A-B5A5-6C79DC6FB0B5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03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Doç</a:t>
            </a:r>
            <a:r>
              <a:rPr lang="en-US" dirty="0" smtClean="0"/>
              <a:t>. Dr. </a:t>
            </a:r>
            <a:r>
              <a:rPr lang="en-US" dirty="0" err="1" smtClean="0"/>
              <a:t>Resul</a:t>
            </a:r>
            <a:r>
              <a:rPr lang="en-US" dirty="0" smtClean="0"/>
              <a:t>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4152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5652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9211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7736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86776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1593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618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213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535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094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459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9B822-BB87-408B-8613-E4581544D03D}" type="datetime1">
              <a:rPr lang="en-US" smtClean="0"/>
              <a:t>22-Feb-16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Doç. Dr. Resul DAŞ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tr.wikipedia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://iiscs.wssu.edu/drupal/node/3399" TargetMode="External"/><Relationship Id="rId3" Type="http://schemas.openxmlformats.org/officeDocument/2006/relationships/hyperlink" Target="http://www.akifsahman.com/?p=175" TargetMode="External"/><Relationship Id="rId7" Type="http://schemas.openxmlformats.org/officeDocument/2006/relationships/hyperlink" Target="http://ceng.gazi.edu.tr/~hkaracan/source/YPY_H3.pdf" TargetMode="External"/><Relationship Id="rId12" Type="http://schemas.openxmlformats.org/officeDocument/2006/relationships/hyperlink" Target="http://salyangoz.com.tr/blog/2013/11/23/digerleri/yazilim-gelistirme-surec-modelleri-3/" TargetMode="External"/><Relationship Id="rId2" Type="http://schemas.openxmlformats.org/officeDocument/2006/relationships/hyperlink" Target="http://blog.alisuleymantopuz.com/2014/08/30/yazilim-mimarisi-ve-tasarimi-nedi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inakbulut.com/YAZILIM-MIMARISI/" TargetMode="External"/><Relationship Id="rId11" Type="http://schemas.openxmlformats.org/officeDocument/2006/relationships/hyperlink" Target="http://sulc3.com/model.html" TargetMode="External"/><Relationship Id="rId5" Type="http://schemas.openxmlformats.org/officeDocument/2006/relationships/hyperlink" Target="http://info.psu.edu.sa/psu/cis/azarrad/se505.htm" TargetMode="External"/><Relationship Id="rId10" Type="http://schemas.openxmlformats.org/officeDocument/2006/relationships/hyperlink" Target="http://www.users.abo.fi/lpetre/SA10/" TargetMode="External"/><Relationship Id="rId4" Type="http://schemas.openxmlformats.org/officeDocument/2006/relationships/hyperlink" Target="https://ece.uwaterloo.ca/~se464/08ST/index.php?src=lecture" TargetMode="External"/><Relationship Id="rId9" Type="http://schemas.openxmlformats.org/officeDocument/2006/relationships/hyperlink" Target="http://www.cs.toronto.edu/~sme/CSC340F/slides/21-architecture.pdf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887" y="1170935"/>
            <a:ext cx="7430565" cy="3566160"/>
          </a:xfrm>
        </p:spPr>
        <p:txBody>
          <a:bodyPr>
            <a:normAutofit/>
          </a:bodyPr>
          <a:lstStyle/>
          <a:p>
            <a:pPr algn="ctr"/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>YMT312 Yazılım Tasarım ve Mimarisi</a:t>
            </a:r>
            <a:br>
              <a:rPr lang="tr-TR" sz="405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sz="4050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tr-TR" sz="4050" dirty="0">
                <a:solidFill>
                  <a:schemeClr val="accent2">
                    <a:lumMod val="50000"/>
                  </a:schemeClr>
                </a:solidFill>
              </a:rPr>
            </a:br>
            <a:endParaRPr lang="tr-TR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868895" y="6459786"/>
            <a:ext cx="3617103" cy="365125"/>
          </a:xfrm>
        </p:spPr>
        <p:txBody>
          <a:bodyPr/>
          <a:lstStyle/>
          <a:p>
            <a:r>
              <a:rPr lang="tr-TR" sz="1200" cap="none" dirty="0">
                <a:solidFill>
                  <a:schemeClr val="bg1"/>
                </a:solidFill>
              </a:rPr>
              <a:t>Doç. Dr. Resul DAŞ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200" smtClean="0"/>
              <a:t>1</a:t>
            </a:fld>
            <a:r>
              <a:rPr lang="en-US" sz="1200" dirty="0" smtClean="0"/>
              <a:t>/69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31" y="4382132"/>
            <a:ext cx="1349188" cy="1301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853070">
            <a:off x="7517012" y="4513963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b="1" dirty="0" smtClean="0">
                <a:solidFill>
                  <a:schemeClr val="accent2"/>
                </a:solidFill>
              </a:rPr>
              <a:t>Bölüm-2</a:t>
            </a:r>
            <a:endParaRPr lang="tr-TR" sz="2100" b="1" dirty="0">
              <a:solidFill>
                <a:schemeClr val="accent2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20617" y="3792569"/>
            <a:ext cx="744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sz="3200" dirty="0">
                <a:solidFill>
                  <a:schemeClr val="accent2"/>
                </a:solidFill>
              </a:rPr>
              <a:t>Yazılım Yaşam Döngüsü </a:t>
            </a:r>
            <a:r>
              <a:rPr lang="tr-TR" sz="3200" dirty="0" smtClean="0">
                <a:solidFill>
                  <a:schemeClr val="accent2"/>
                </a:solidFill>
              </a:rPr>
              <a:t>ve Süreç </a:t>
            </a:r>
            <a:r>
              <a:rPr lang="tr-TR" sz="3200" dirty="0">
                <a:solidFill>
                  <a:schemeClr val="accent2"/>
                </a:solidFill>
              </a:rPr>
              <a:t>Modelleri</a:t>
            </a:r>
            <a:endParaRPr lang="tr-TR" sz="3200" dirty="0"/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746760" y="4423046"/>
            <a:ext cx="7543800" cy="8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tr-TR" sz="160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Doç. Dr. Resul DAŞ</a:t>
            </a:r>
            <a: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tr-TR" sz="1350" b="1" cap="non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tr-TR" sz="1350" cap="none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Fırat Üniversitesi Yazılım Mühendisliği </a:t>
            </a:r>
            <a:r>
              <a:rPr lang="tr-TR" sz="1350" cap="none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Bölümü</a:t>
            </a:r>
          </a:p>
          <a:p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09339"/>
            <a:ext cx="7620000" cy="2332062"/>
          </a:xfrm>
          <a:prstGeom prst="rect">
            <a:avLst/>
          </a:prstGeom>
        </p:spPr>
      </p:pic>
      <p:sp>
        <p:nvSpPr>
          <p:cNvPr id="10" name="Altbilgi Yer Tutucusu 3"/>
          <p:cNvSpPr txBox="1">
            <a:spLocks/>
          </p:cNvSpPr>
          <p:nvPr/>
        </p:nvSpPr>
        <p:spPr>
          <a:xfrm>
            <a:off x="2748208" y="6492875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07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 </a:t>
            </a:r>
            <a:r>
              <a:rPr lang="en-US" dirty="0" err="1" smtClean="0">
                <a:solidFill>
                  <a:srgbClr val="0070C0"/>
                </a:solidFill>
              </a:rPr>
              <a:t>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Bakım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İşletime alınan yazılım ile ilgili olarak, hata giderme ve yeni eklentiler yapma aşamasıdır. 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Bu aşama yazılımın tüm yaşamı boyunca sürer.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10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34" y="3834168"/>
            <a:ext cx="2851731" cy="233027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27" y="4275785"/>
            <a:ext cx="1131280" cy="98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25" dirty="0">
                <a:solidFill>
                  <a:schemeClr val="accent5">
                    <a:lumMod val="50000"/>
                  </a:schemeClr>
                </a:solidFill>
              </a:rPr>
              <a:t>Yazılım Yaşam Döngüsü Temel Adımları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Yazılım yaşam döngüsünün temel adımları çekirdek süreçler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core</a:t>
            </a:r>
            <a:r>
              <a:rPr lang="tr-TR" dirty="0" smtClean="0"/>
              <a:t> </a:t>
            </a:r>
            <a:r>
              <a:rPr lang="tr-TR" dirty="0" err="1" smtClean="0"/>
              <a:t>processes</a:t>
            </a:r>
            <a:r>
              <a:rPr lang="tr-TR" dirty="0" smtClean="0"/>
              <a:t>) olarak da adlandırılır.</a:t>
            </a:r>
            <a:endParaRPr lang="tr-TR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Bu süreçlerin gerçekleştirilmesi amacıyla;</a:t>
            </a:r>
            <a:endParaRPr lang="tr-TR" dirty="0"/>
          </a:p>
          <a:p>
            <a:pPr lvl="2" algn="just"/>
            <a:r>
              <a:rPr lang="tr-TR" sz="1800" b="1" dirty="0" smtClean="0">
                <a:solidFill>
                  <a:srgbClr val="C00000"/>
                </a:solidFill>
              </a:rPr>
              <a:t>Belirtim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b="1" dirty="0">
                <a:solidFill>
                  <a:srgbClr val="C00000"/>
                </a:solidFill>
              </a:rPr>
              <a:t>Yöntemleri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(Software </a:t>
            </a:r>
            <a:r>
              <a:rPr lang="tr-TR" sz="1800" dirty="0" err="1" smtClean="0">
                <a:solidFill>
                  <a:srgbClr val="C00000"/>
                </a:solidFill>
              </a:rPr>
              <a:t>Specification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Methods</a:t>
            </a:r>
            <a:r>
              <a:rPr lang="tr-TR" sz="1800" dirty="0" smtClean="0">
                <a:solidFill>
                  <a:srgbClr val="C00000"/>
                </a:solidFill>
              </a:rPr>
              <a:t>) </a:t>
            </a:r>
            <a:r>
              <a:rPr lang="tr-TR" sz="1800" dirty="0" smtClean="0"/>
              <a:t>- </a:t>
            </a:r>
            <a:r>
              <a:rPr lang="tr-TR" sz="1800" dirty="0"/>
              <a:t>bir çekirdek sürece ilişkin fonksiyonları yerine getirmek amacıyla kullanılan </a:t>
            </a:r>
            <a:r>
              <a:rPr lang="tr-TR" sz="1800" dirty="0" smtClean="0"/>
              <a:t>yöntemler.</a:t>
            </a:r>
            <a:endParaRPr lang="tr-TR" sz="1800" dirty="0"/>
          </a:p>
          <a:p>
            <a:pPr lvl="2" algn="just"/>
            <a:r>
              <a:rPr lang="tr-TR" sz="1800" b="1" dirty="0" smtClean="0">
                <a:solidFill>
                  <a:srgbClr val="C00000"/>
                </a:solidFill>
              </a:rPr>
              <a:t>Süreç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b="1" dirty="0">
                <a:solidFill>
                  <a:srgbClr val="C00000"/>
                </a:solidFill>
              </a:rPr>
              <a:t>Modelleri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(Software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Models</a:t>
            </a:r>
            <a:r>
              <a:rPr lang="tr-TR" sz="1800" dirty="0" smtClean="0">
                <a:solidFill>
                  <a:srgbClr val="C00000"/>
                </a:solidFill>
              </a:rPr>
              <a:t>)</a:t>
            </a:r>
            <a:r>
              <a:rPr lang="tr-TR" sz="1800" dirty="0" smtClean="0"/>
              <a:t> - </a:t>
            </a:r>
            <a:r>
              <a:rPr lang="tr-TR" sz="1800" dirty="0"/>
              <a:t>yazılım yaşam döngüsünde belirtilen süreçlerin geliştirme aşamasında, hangi düzen ya da sırada, nasıl uygulanacağını tanımlayan </a:t>
            </a:r>
            <a:r>
              <a:rPr lang="tr-TR" sz="1800" dirty="0" smtClean="0"/>
              <a:t>modeller kullanılır. </a:t>
            </a:r>
            <a:endParaRPr lang="tr-TR" sz="1800" dirty="0"/>
          </a:p>
          <a:p>
            <a:pPr marL="685800" lvl="2" indent="0" algn="just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46" y="4303659"/>
            <a:ext cx="3504287" cy="20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1223798"/>
            <a:ext cx="7886700" cy="581075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Belirtim Yöntemleri</a:t>
            </a:r>
            <a:endParaRPr lang="tr-TR" sz="3675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4500" b="1" dirty="0">
                <a:solidFill>
                  <a:srgbClr val="C00000"/>
                </a:solidFill>
              </a:rPr>
              <a:t>Süreç Akışı İçin Kullanılan Belirtim Yöntemleri</a:t>
            </a:r>
          </a:p>
          <a:p>
            <a:pPr lvl="1"/>
            <a:endParaRPr lang="tr-TR" sz="4500" dirty="0" smtClean="0"/>
          </a:p>
          <a:p>
            <a:pPr lvl="1" algn="l">
              <a:lnSpc>
                <a:spcPct val="120000"/>
              </a:lnSpc>
            </a:pPr>
            <a:r>
              <a:rPr lang="tr-TR" sz="4500" dirty="0" smtClean="0"/>
              <a:t>Süreçler </a:t>
            </a:r>
            <a:r>
              <a:rPr lang="tr-TR" sz="4500" dirty="0"/>
              <a:t>arası ilişkilerin ve iletişimin gösterildiği yöntemler </a:t>
            </a:r>
            <a:r>
              <a:rPr lang="tr-TR" sz="4500" dirty="0" smtClean="0"/>
              <a:t/>
            </a:r>
            <a:br>
              <a:rPr lang="tr-TR" sz="4500" dirty="0" smtClean="0"/>
            </a:br>
            <a:r>
              <a:rPr lang="tr-TR" sz="45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tr-TR" sz="4500" dirty="0">
                <a:solidFill>
                  <a:schemeClr val="accent5">
                    <a:lumMod val="50000"/>
                  </a:schemeClr>
                </a:solidFill>
              </a:rPr>
              <a:t>Veri Akış Şemaları, Yapısal Şemalar, Nesne/Sınıf Şemaları</a:t>
            </a:r>
            <a:r>
              <a:rPr lang="tr-TR" sz="45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tr-TR" sz="4500" dirty="0" smtClean="0"/>
              <a:t>.</a:t>
            </a:r>
            <a:endParaRPr lang="tr-TR" sz="4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4500" b="1" dirty="0">
                <a:solidFill>
                  <a:srgbClr val="C00000"/>
                </a:solidFill>
              </a:rPr>
              <a:t>Süreç Tanımlama Yöntemleri</a:t>
            </a:r>
          </a:p>
          <a:p>
            <a:pPr lvl="1"/>
            <a:endParaRPr lang="tr-TR" sz="4500" dirty="0" smtClean="0"/>
          </a:p>
          <a:p>
            <a:pPr lvl="1" algn="l">
              <a:lnSpc>
                <a:spcPct val="120000"/>
              </a:lnSpc>
            </a:pPr>
            <a:r>
              <a:rPr lang="tr-TR" sz="4500" dirty="0" smtClean="0"/>
              <a:t>Süreçlerin </a:t>
            </a:r>
            <a:r>
              <a:rPr lang="tr-TR" sz="4500" dirty="0"/>
              <a:t>iç işleyişini göstermek için kullanılan yöntemler </a:t>
            </a:r>
            <a:r>
              <a:rPr lang="tr-TR" sz="4500" dirty="0" smtClean="0"/>
              <a:t/>
            </a:r>
            <a:br>
              <a:rPr lang="tr-TR" sz="4500" dirty="0" smtClean="0"/>
            </a:br>
            <a:r>
              <a:rPr lang="tr-TR" sz="45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tr-TR" sz="4500" dirty="0">
                <a:solidFill>
                  <a:schemeClr val="accent5">
                    <a:lumMod val="50000"/>
                  </a:schemeClr>
                </a:solidFill>
              </a:rPr>
              <a:t>Düz Metin, Algoritma, Karar Tabloları, Karar Ağaçları, Anlatım Dili</a:t>
            </a:r>
            <a:r>
              <a:rPr lang="tr-TR" sz="45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tr-TR" sz="4500" dirty="0" smtClean="0"/>
              <a:t>.</a:t>
            </a:r>
            <a:endParaRPr lang="tr-TR" sz="45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4500" b="1" dirty="0">
                <a:solidFill>
                  <a:srgbClr val="C00000"/>
                </a:solidFill>
              </a:rPr>
              <a:t>Veri Tanımlama Yöntemleri</a:t>
            </a:r>
          </a:p>
          <a:p>
            <a:pPr lvl="1"/>
            <a:endParaRPr lang="tr-TR" sz="4500" dirty="0" smtClean="0"/>
          </a:p>
          <a:p>
            <a:pPr lvl="1" algn="l">
              <a:lnSpc>
                <a:spcPct val="120000"/>
              </a:lnSpc>
            </a:pPr>
            <a:r>
              <a:rPr lang="tr-TR" sz="4500" dirty="0" smtClean="0"/>
              <a:t>Süreçler </a:t>
            </a:r>
            <a:r>
              <a:rPr lang="tr-TR" sz="4500" dirty="0"/>
              <a:t>tarafından kullanılan verilerin tanımlanması için kullanılan yöntemler </a:t>
            </a:r>
            <a:r>
              <a:rPr lang="tr-TR" sz="4500" dirty="0" smtClean="0"/>
              <a:t/>
            </a:r>
            <a:br>
              <a:rPr lang="tr-TR" sz="4500" dirty="0" smtClean="0"/>
            </a:br>
            <a:r>
              <a:rPr lang="tr-TR" sz="4500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tr-TR" sz="4500" dirty="0">
                <a:solidFill>
                  <a:schemeClr val="accent5">
                    <a:lumMod val="50000"/>
                  </a:schemeClr>
                </a:solidFill>
              </a:rPr>
              <a:t>Nesne İlişki Modeli, Veri Tabanı Tabloları, Veri Sözlüğü).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12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5" y="2086378"/>
            <a:ext cx="2165081" cy="187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(</a:t>
            </a:r>
            <a:r>
              <a:rPr lang="tr-TR" dirty="0" err="1" smtClean="0"/>
              <a:t>process</a:t>
            </a:r>
            <a:r>
              <a:rPr lang="tr-TR" dirty="0" smtClean="0"/>
              <a:t>)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Süreç </a:t>
            </a:r>
            <a:r>
              <a:rPr lang="tr-TR" dirty="0"/>
              <a:t>olguların ya da olayların, belli bir </a:t>
            </a:r>
            <a:r>
              <a:rPr lang="tr-TR" dirty="0" smtClean="0"/>
              <a:t>taslağa uygun </a:t>
            </a:r>
            <a:r>
              <a:rPr lang="tr-TR" dirty="0"/>
              <a:t>ve belli </a:t>
            </a:r>
            <a:r>
              <a:rPr lang="tr-TR" dirty="0" smtClean="0"/>
              <a:t>bir sonuca </a:t>
            </a:r>
            <a:r>
              <a:rPr lang="tr-TR" dirty="0"/>
              <a:t>varacak </a:t>
            </a:r>
            <a:r>
              <a:rPr lang="tr-TR" dirty="0" smtClean="0"/>
              <a:t>biçimde düzenlenmesi</a:t>
            </a:r>
            <a:r>
              <a:rPr lang="tr-TR" dirty="0"/>
              <a:t>, </a:t>
            </a:r>
            <a:r>
              <a:rPr lang="tr-TR" b="1" i="1" dirty="0"/>
              <a:t>sıralanması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Bir şeyin </a:t>
            </a:r>
            <a:r>
              <a:rPr lang="tr-TR" dirty="0" smtClean="0"/>
              <a:t>yapılışını, </a:t>
            </a:r>
            <a:r>
              <a:rPr lang="tr-TR" dirty="0"/>
              <a:t>üretiliş biçimini oluşturan </a:t>
            </a:r>
            <a:r>
              <a:rPr lang="tr-TR" dirty="0" smtClean="0"/>
              <a:t>sürekli işlemler,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eylemler </a:t>
            </a:r>
            <a:r>
              <a:rPr lang="tr-TR" dirty="0" smtClean="0"/>
              <a:t>dizisi </a:t>
            </a:r>
            <a:r>
              <a:rPr lang="tr-TR" b="1" dirty="0" smtClean="0"/>
              <a:t>(</a:t>
            </a:r>
            <a:r>
              <a:rPr lang="tr-TR" b="1" dirty="0"/>
              <a:t>Kaynak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http://</a:t>
            </a:r>
            <a:r>
              <a:rPr lang="tr-TR" dirty="0" smtClean="0">
                <a:hlinkClick r:id="rId2"/>
              </a:rPr>
              <a:t>tr.wikipedia.org</a:t>
            </a:r>
            <a:r>
              <a:rPr lang="tr-TR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Aralarında birlik olan veya belli bir düzen </a:t>
            </a:r>
            <a:r>
              <a:rPr lang="tr-TR" dirty="0" smtClean="0"/>
              <a:t>veya zaman </a:t>
            </a:r>
            <a:r>
              <a:rPr lang="tr-TR" dirty="0"/>
              <a:t>içinde tekrarlanan, ilerleyen, gelişen olay </a:t>
            </a:r>
            <a:r>
              <a:rPr lang="tr-TR" dirty="0" smtClean="0"/>
              <a:t>ve hareketler </a:t>
            </a:r>
            <a:r>
              <a:rPr lang="tr-TR" dirty="0"/>
              <a:t>dizisi, </a:t>
            </a:r>
            <a:r>
              <a:rPr lang="tr-TR" dirty="0" smtClean="0"/>
              <a:t>proses.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47" y="5051885"/>
            <a:ext cx="1282267" cy="11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 süreci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b="1" i="1" dirty="0"/>
              <a:t>yazılım ürününü </a:t>
            </a:r>
            <a:r>
              <a:rPr lang="tr-TR" dirty="0"/>
              <a:t>üretmeyi </a:t>
            </a:r>
            <a:r>
              <a:rPr lang="tr-TR" dirty="0" smtClean="0"/>
              <a:t>sağlayan birbiriyle </a:t>
            </a:r>
            <a:r>
              <a:rPr lang="tr-TR" b="1" i="1" dirty="0"/>
              <a:t>tutarlı aktivite </a:t>
            </a:r>
            <a:r>
              <a:rPr lang="tr-TR" b="1" i="1" dirty="0" smtClean="0"/>
              <a:t>grubudur.</a:t>
            </a:r>
          </a:p>
          <a:p>
            <a:pPr marL="0" indent="0">
              <a:buNone/>
            </a:pPr>
            <a:endParaRPr lang="tr-TR" b="1" i="1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14</a:t>
            </a:fld>
            <a:endParaRPr lang="tr-TR" dirty="0"/>
          </a:p>
        </p:txBody>
      </p:sp>
      <p:sp>
        <p:nvSpPr>
          <p:cNvPr id="6" name="Sağ Ok 5"/>
          <p:cNvSpPr/>
          <p:nvPr/>
        </p:nvSpPr>
        <p:spPr>
          <a:xfrm>
            <a:off x="6002680" y="2830710"/>
            <a:ext cx="1979105" cy="108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7" name="Sol Ok 6"/>
          <p:cNvSpPr/>
          <p:nvPr/>
        </p:nvSpPr>
        <p:spPr>
          <a:xfrm>
            <a:off x="1158767" y="2830710"/>
            <a:ext cx="1962807" cy="108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Metin kutusu 7"/>
          <p:cNvSpPr txBox="1"/>
          <p:nvPr/>
        </p:nvSpPr>
        <p:spPr>
          <a:xfrm>
            <a:off x="3141320" y="2703524"/>
            <a:ext cx="290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Aktivite </a:t>
            </a:r>
            <a:r>
              <a:rPr lang="tr-TR" b="1" dirty="0" err="1"/>
              <a:t>Spekturumu</a:t>
            </a:r>
            <a:r>
              <a:rPr lang="tr-TR" b="1" dirty="0"/>
              <a:t> (Bandı)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1462006" y="3055682"/>
            <a:ext cx="12176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dirty="0"/>
              <a:t>Yazılımı baştan</a:t>
            </a:r>
          </a:p>
          <a:p>
            <a:r>
              <a:rPr lang="tr-TR" sz="1350" dirty="0"/>
              <a:t>geliştirme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6886382" y="3049773"/>
            <a:ext cx="153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50" dirty="0"/>
              <a:t>Piyasada satılan hazır yazılımları yapılandırma ya da </a:t>
            </a:r>
            <a:r>
              <a:rPr lang="tr-TR" sz="1350" dirty="0" err="1"/>
              <a:t>tümleştirme</a:t>
            </a:r>
            <a:endParaRPr lang="tr-TR" sz="1350" dirty="0"/>
          </a:p>
        </p:txBody>
      </p:sp>
      <p:sp>
        <p:nvSpPr>
          <p:cNvPr id="11" name="Veri Yer Tutucusu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67" y="3984358"/>
            <a:ext cx="2368402" cy="179378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1" y="3984358"/>
            <a:ext cx="2500827" cy="1939933"/>
          </a:xfrm>
          <a:prstGeom prst="rect">
            <a:avLst/>
          </a:prstGeom>
        </p:spPr>
      </p:pic>
      <p:sp>
        <p:nvSpPr>
          <p:cNvPr id="14" name="Sol Sağ Ok 13"/>
          <p:cNvSpPr/>
          <p:nvPr/>
        </p:nvSpPr>
        <p:spPr>
          <a:xfrm>
            <a:off x="3825025" y="4327301"/>
            <a:ext cx="1674254" cy="6270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3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Yazılım süreci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Ne </a:t>
            </a:r>
            <a:r>
              <a:rPr lang="tr-TR" dirty="0"/>
              <a:t>yapılmak istendiğini tüm uygulama detaylarına girmeden </a:t>
            </a:r>
            <a:r>
              <a:rPr lang="tr-TR" dirty="0" smtClean="0"/>
              <a:t>tanımlar.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</a:t>
            </a:r>
            <a:r>
              <a:rPr lang="tr-TR" dirty="0"/>
              <a:t>süreci bizim yazılım üretme yolumuzdur. *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en-US" sz="1500" dirty="0"/>
              <a:t>*</a:t>
            </a:r>
            <a:r>
              <a:rPr lang="en-US" sz="1500" dirty="0" err="1"/>
              <a:t>Kaynak</a:t>
            </a:r>
            <a:r>
              <a:rPr lang="en-US" sz="1500" dirty="0"/>
              <a:t>: Object-Oriented and Classical SWE, 7thEdition, Stephen R. </a:t>
            </a:r>
            <a:r>
              <a:rPr lang="en-US" sz="1500" dirty="0" err="1"/>
              <a:t>Schach</a:t>
            </a:r>
            <a:r>
              <a:rPr lang="en-US" sz="1500" dirty="0"/>
              <a:t>, p71. </a:t>
            </a:r>
            <a:endParaRPr lang="tr-TR" sz="15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15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945" y="3116687"/>
            <a:ext cx="2295291" cy="22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1247447"/>
            <a:ext cx="7886700" cy="557426"/>
          </a:xfrm>
        </p:spPr>
        <p:txBody>
          <a:bodyPr anchor="ctr">
            <a:normAutofit fontScale="90000"/>
          </a:bodyPr>
          <a:lstStyle/>
          <a:p>
            <a:r>
              <a:rPr lang="tr-TR" dirty="0" smtClean="0"/>
              <a:t>Süreç Modelleri</a:t>
            </a:r>
            <a:endParaRPr lang="tr-TR" sz="2325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0099" y="1755188"/>
            <a:ext cx="7543801" cy="40233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1400" dirty="0">
                <a:solidFill>
                  <a:schemeClr val="accent1">
                    <a:lumMod val="50000"/>
                  </a:schemeClr>
                </a:solidFill>
              </a:rPr>
              <a:t>Süreç Modelleri</a:t>
            </a:r>
            <a:r>
              <a:rPr lang="tr-TR" sz="1400" dirty="0"/>
              <a:t>, Yazılım Yaşam </a:t>
            </a:r>
            <a:r>
              <a:rPr lang="tr-TR" sz="1400" dirty="0" smtClean="0"/>
              <a:t>Döngüsünde </a:t>
            </a:r>
            <a:r>
              <a:rPr lang="tr-TR" sz="1400" dirty="0"/>
              <a:t>belirtilen süreçlerin geliştirme aşamasında, hangi düzen ya da sırada, nasıl uygulanacağını </a:t>
            </a:r>
            <a:r>
              <a:rPr lang="tr-TR" sz="1400" dirty="0" smtClean="0"/>
              <a:t>tanımlar.</a:t>
            </a:r>
          </a:p>
          <a:p>
            <a:pPr>
              <a:lnSpc>
                <a:spcPct val="120000"/>
              </a:lnSpc>
            </a:pPr>
            <a:r>
              <a:rPr lang="tr-TR" sz="1400" dirty="0" smtClean="0"/>
              <a:t>Yazılım geliştirmenin </a:t>
            </a:r>
            <a:r>
              <a:rPr lang="tr-TR" sz="1400" dirty="0"/>
              <a:t>bahsedilen zorluklarıyla </a:t>
            </a:r>
            <a:r>
              <a:rPr lang="tr-TR" sz="1400" dirty="0" smtClean="0"/>
              <a:t>bahsedebilmek için, geliştirmeyi sistematik hale getirmeyi hedefleyen çeşitli süreç modelleri ortaya çıkmıştır.</a:t>
            </a:r>
          </a:p>
          <a:p>
            <a:pPr>
              <a:lnSpc>
                <a:spcPct val="120000"/>
              </a:lnSpc>
            </a:pPr>
            <a:endParaRPr lang="tr-TR" sz="5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100" b="1" dirty="0">
                <a:solidFill>
                  <a:srgbClr val="C00000"/>
                </a:solidFill>
              </a:rPr>
              <a:t>Bu modellerin temel hedefi; </a:t>
            </a:r>
            <a:r>
              <a:rPr lang="tr-TR" sz="1100" dirty="0"/>
              <a:t>proje başarısı için, yazılım geliştirme yasam döngüsü (“software </a:t>
            </a:r>
            <a:r>
              <a:rPr lang="tr-TR" sz="1100" dirty="0" err="1"/>
              <a:t>development</a:t>
            </a:r>
            <a:r>
              <a:rPr lang="tr-TR" sz="1100" dirty="0"/>
              <a:t> life </a:t>
            </a:r>
            <a:r>
              <a:rPr lang="tr-TR" sz="1100" dirty="0" err="1"/>
              <a:t>cycle</a:t>
            </a:r>
            <a:r>
              <a:rPr lang="tr-TR" sz="1100" dirty="0"/>
              <a:t>”) boyunca izlenmesi önerilen mühendislik süreçlerini tanımlamaktır.</a:t>
            </a:r>
          </a:p>
          <a:p>
            <a:pPr>
              <a:lnSpc>
                <a:spcPct val="120000"/>
              </a:lnSpc>
            </a:pPr>
            <a:r>
              <a:rPr lang="tr-TR" sz="1400" dirty="0"/>
              <a:t>Modellerin ortaya çıkmasında, ilgili dönemin donanım ve yazılım </a:t>
            </a:r>
            <a:r>
              <a:rPr lang="tr-TR" sz="1400" dirty="0" smtClean="0"/>
              <a:t>teknolojileri ile </a:t>
            </a:r>
            <a:r>
              <a:rPr lang="tr-TR" sz="1400" dirty="0"/>
              <a:t>sektör ihtiyaçları önemli rol </a:t>
            </a:r>
            <a:r>
              <a:rPr lang="tr-TR" sz="1400" dirty="0" smtClean="0"/>
              <a:t>oynamıştır.</a:t>
            </a:r>
            <a:endParaRPr lang="tr-TR" sz="1400" dirty="0"/>
          </a:p>
          <a:p>
            <a:pPr>
              <a:lnSpc>
                <a:spcPct val="120000"/>
              </a:lnSpc>
            </a:pPr>
            <a:r>
              <a:rPr lang="tr-TR" sz="1400" dirty="0" smtClean="0"/>
              <a:t>Süreçlerin </a:t>
            </a:r>
            <a:r>
              <a:rPr lang="tr-TR" sz="1400" dirty="0"/>
              <a:t>içsel ayrıntıları ya da süreçler arası ilişkilerle </a:t>
            </a:r>
            <a:r>
              <a:rPr lang="tr-TR" sz="1400" dirty="0" smtClean="0"/>
              <a:t>ilgilenmez.</a:t>
            </a:r>
            <a:endParaRPr lang="tr-TR" sz="1400" dirty="0"/>
          </a:p>
          <a:p>
            <a:pPr>
              <a:lnSpc>
                <a:spcPct val="120000"/>
              </a:lnSpc>
            </a:pPr>
            <a:r>
              <a:rPr lang="tr-TR" sz="1400" dirty="0" smtClean="0"/>
              <a:t>Özetle </a:t>
            </a:r>
            <a:r>
              <a:rPr lang="tr-TR" sz="1400" dirty="0"/>
              <a:t>yazılım üretim işinin genel yapılma düzenine ilişkin rehberler olarak kullanılabilir</a:t>
            </a:r>
            <a:r>
              <a:rPr lang="tr-TR" sz="1400" dirty="0" smtClean="0"/>
              <a:t>.</a:t>
            </a:r>
            <a:endParaRPr lang="tr-TR" sz="1400" dirty="0"/>
          </a:p>
          <a:p>
            <a:pPr>
              <a:lnSpc>
                <a:spcPct val="120000"/>
              </a:lnSpc>
            </a:pPr>
            <a:r>
              <a:rPr lang="tr-TR" sz="1400" b="1" dirty="0" smtClean="0"/>
              <a:t>Örnek</a:t>
            </a:r>
            <a:r>
              <a:rPr lang="tr-TR" sz="1400" b="1" dirty="0"/>
              <a:t>:</a:t>
            </a:r>
          </a:p>
          <a:p>
            <a:pPr lvl="1">
              <a:lnSpc>
                <a:spcPct val="120000"/>
              </a:lnSpc>
            </a:pPr>
            <a:r>
              <a:rPr lang="tr-TR" sz="1200" dirty="0" smtClean="0"/>
              <a:t>Geleneksel </a:t>
            </a:r>
            <a:r>
              <a:rPr lang="tr-TR" sz="1200" dirty="0"/>
              <a:t>modeller </a:t>
            </a:r>
            <a:r>
              <a:rPr lang="tr-TR" sz="1200" dirty="0" smtClean="0"/>
              <a:t>(</a:t>
            </a:r>
            <a:r>
              <a:rPr lang="tr-TR" sz="1200" dirty="0" err="1"/>
              <a:t>Ç</a:t>
            </a:r>
            <a:r>
              <a:rPr lang="tr-TR" sz="1200" dirty="0" err="1" smtClean="0"/>
              <a:t>aglayan</a:t>
            </a:r>
            <a:r>
              <a:rPr lang="tr-TR" sz="1200" dirty="0" smtClean="0"/>
              <a:t> </a:t>
            </a:r>
            <a:r>
              <a:rPr lang="tr-TR" sz="1200" dirty="0"/>
              <a:t>(“</a:t>
            </a:r>
            <a:r>
              <a:rPr lang="tr-TR" sz="1200" dirty="0" err="1"/>
              <a:t>waterfall</a:t>
            </a:r>
            <a:r>
              <a:rPr lang="tr-TR" sz="1200" dirty="0"/>
              <a:t>”) </a:t>
            </a:r>
            <a:r>
              <a:rPr lang="tr-TR" sz="1200" dirty="0" smtClean="0"/>
              <a:t>, evrimsel, döngüsel …vb.)</a:t>
            </a:r>
            <a:endParaRPr lang="tr-TR" sz="1200" dirty="0"/>
          </a:p>
          <a:p>
            <a:pPr lvl="1">
              <a:lnSpc>
                <a:spcPct val="120000"/>
              </a:lnSpc>
            </a:pPr>
            <a:r>
              <a:rPr lang="tr-TR" sz="1200" dirty="0" smtClean="0"/>
              <a:t>Çevik (“</a:t>
            </a:r>
            <a:r>
              <a:rPr lang="tr-TR" sz="1200" dirty="0" err="1"/>
              <a:t>A</a:t>
            </a:r>
            <a:r>
              <a:rPr lang="tr-TR" sz="1200" dirty="0" err="1" smtClean="0"/>
              <a:t>gile</a:t>
            </a:r>
            <a:r>
              <a:rPr lang="tr-TR" sz="1200" dirty="0"/>
              <a:t>”) </a:t>
            </a:r>
            <a:r>
              <a:rPr lang="tr-TR" sz="1200" dirty="0" smtClean="0"/>
              <a:t>Modeller (</a:t>
            </a:r>
            <a:r>
              <a:rPr lang="tr-TR" sz="1200" dirty="0" err="1" smtClean="0"/>
              <a:t>Uçdeger</a:t>
            </a:r>
            <a:r>
              <a:rPr lang="tr-TR" sz="1200" dirty="0" smtClean="0"/>
              <a:t> </a:t>
            </a:r>
            <a:r>
              <a:rPr lang="tr-TR" sz="1200" dirty="0"/>
              <a:t>(“</a:t>
            </a:r>
            <a:r>
              <a:rPr lang="tr-TR" sz="1200" dirty="0" err="1"/>
              <a:t>extreme</a:t>
            </a:r>
            <a:r>
              <a:rPr lang="tr-TR" sz="1200" dirty="0"/>
              <a:t>”) programlama modeli </a:t>
            </a:r>
            <a:r>
              <a:rPr lang="tr-TR" sz="1200" dirty="0" smtClean="0"/>
              <a:t>– XP )</a:t>
            </a:r>
            <a:endParaRPr lang="tr-TR" sz="12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52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Süreç Modelleri Neden Önemlidir</a:t>
            </a:r>
            <a:r>
              <a:rPr lang="tr-TR" sz="4000" dirty="0"/>
              <a:t>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Endüstri </a:t>
            </a:r>
            <a:r>
              <a:rPr lang="tr-TR" dirty="0"/>
              <a:t>kaliteye önem vermektedir. </a:t>
            </a:r>
            <a:endParaRPr lang="tr-TR" dirty="0" smtClean="0"/>
          </a:p>
          <a:p>
            <a:pPr lvl="1"/>
            <a:r>
              <a:rPr lang="tr-TR" sz="1650" dirty="0"/>
              <a:t>(</a:t>
            </a:r>
            <a:r>
              <a:rPr lang="tr-TR" sz="1650" dirty="0" err="1"/>
              <a:t>örn</a:t>
            </a:r>
            <a:r>
              <a:rPr lang="tr-TR" sz="1650" dirty="0"/>
              <a:t>. performans, üretkenlik)</a:t>
            </a:r>
          </a:p>
          <a:p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Deneyimler </a:t>
            </a:r>
            <a:r>
              <a:rPr lang="tr-TR" dirty="0"/>
              <a:t>göstermektedir ki süreçlerin ürünlerin kalitesine kayda değer etkisi vardır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sz="1650" dirty="0"/>
              <a:t>Ürünlerin istenen kalitede olmasını süreçleri kontrol ederek daha iyi sağlayabiliriz.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</a:t>
            </a:r>
            <a:r>
              <a:rPr lang="tr-TR" dirty="0" smtClean="0"/>
              <a:t>önetici </a:t>
            </a:r>
            <a:r>
              <a:rPr lang="tr-TR" dirty="0"/>
              <a:t>ve geliştiricilerin, </a:t>
            </a:r>
            <a:r>
              <a:rPr lang="tr-TR" b="1" i="1" dirty="0"/>
              <a:t>yazılım geliştirme sürecinin karışıklığı ile baş etmelerini </a:t>
            </a:r>
            <a:r>
              <a:rPr lang="tr-TR" dirty="0"/>
              <a:t>sağlarlar . </a:t>
            </a:r>
          </a:p>
          <a:p>
            <a:pPr algn="l"/>
            <a:endParaRPr lang="tr-TR" dirty="0">
              <a:solidFill>
                <a:srgbClr val="000000"/>
              </a:solidFill>
              <a:latin typeface="Wingdings 3" panose="05040102010807070707" pitchFamily="18" charset="2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6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Modelleri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18</a:t>
            </a:fld>
            <a:endParaRPr lang="tr-TR" dirty="0"/>
          </a:p>
        </p:txBody>
      </p:sp>
      <p:grpSp>
        <p:nvGrpSpPr>
          <p:cNvPr id="14" name="Grup 13"/>
          <p:cNvGrpSpPr/>
          <p:nvPr/>
        </p:nvGrpSpPr>
        <p:grpSpPr>
          <a:xfrm>
            <a:off x="2376509" y="1931748"/>
            <a:ext cx="6138839" cy="1685327"/>
            <a:chOff x="2908809" y="73423"/>
            <a:chExt cx="6729985" cy="1256736"/>
          </a:xfrm>
        </p:grpSpPr>
        <p:sp>
          <p:nvSpPr>
            <p:cNvPr id="42" name="Aynı Yanın Köşesi Yuvarlatılmış Dikdörtgen 41"/>
            <p:cNvSpPr/>
            <p:nvPr/>
          </p:nvSpPr>
          <p:spPr>
            <a:xfrm rot="5400000">
              <a:off x="5696643" y="-2714410"/>
              <a:ext cx="1154317" cy="6729984"/>
            </a:xfrm>
            <a:prstGeom prst="round2Same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Aynı Yanın Köşesi Yuvarlatılmış Dikdörtgen 4"/>
            <p:cNvSpPr/>
            <p:nvPr/>
          </p:nvSpPr>
          <p:spPr>
            <a:xfrm>
              <a:off x="2908809" y="73424"/>
              <a:ext cx="6685396" cy="1256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08" tIns="30004" rIns="60008" bIns="30004" numCol="2" spcCol="1270" anchor="t" anchorCtr="0">
              <a:noAutofit/>
            </a:bodyPr>
            <a:lstStyle/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/>
                <a:t>Kodla ve Düzelt ( </a:t>
              </a:r>
              <a:r>
                <a:rPr lang="tr-TR" sz="1050" dirty="0" err="1"/>
                <a:t>Code</a:t>
              </a:r>
              <a:r>
                <a:rPr lang="tr-TR" sz="1050" dirty="0"/>
                <a:t> </a:t>
              </a:r>
              <a:r>
                <a:rPr lang="tr-TR" sz="1050" dirty="0" err="1"/>
                <a:t>and</a:t>
              </a:r>
              <a:r>
                <a:rPr lang="tr-TR" sz="1050" dirty="0"/>
                <a:t> </a:t>
              </a:r>
              <a:r>
                <a:rPr lang="tr-TR" sz="1050" dirty="0" err="1"/>
                <a:t>Fix</a:t>
              </a:r>
              <a:r>
                <a:rPr lang="tr-TR" sz="1050" dirty="0"/>
                <a:t>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/>
                <a:t>Gelişigüzel Model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/>
                <a:t>Barok Modeli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/>
                <a:t>Çağlayan/Şelale Modeli (</a:t>
              </a:r>
              <a:r>
                <a:rPr lang="tr-TR" sz="1050" dirty="0" err="1"/>
                <a:t>Waterfall</a:t>
              </a:r>
              <a:r>
                <a:rPr lang="tr-TR" sz="1050" dirty="0"/>
                <a:t> Model)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/>
                <a:t>V Modeli (V-</a:t>
              </a:r>
              <a:r>
                <a:rPr lang="tr-TR" sz="1050" dirty="0" err="1"/>
                <a:t>shaped</a:t>
              </a:r>
              <a:r>
                <a:rPr lang="tr-TR" sz="1050" dirty="0"/>
                <a:t> Model)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050" dirty="0" err="1"/>
                <a:t>Prototipleme</a:t>
              </a:r>
              <a:endParaRPr lang="tr-TR" sz="1050" dirty="0"/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tr-TR" sz="1050" dirty="0" err="1"/>
                <a:t>Helezonik</a:t>
              </a:r>
              <a:r>
                <a:rPr lang="tr-TR" sz="1050" dirty="0"/>
                <a:t> Model (Spiral Model) 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050" dirty="0" err="1"/>
                <a:t>Evrimsel</a:t>
              </a:r>
              <a:r>
                <a:rPr lang="en-US" sz="1050" dirty="0"/>
                <a:t> </a:t>
              </a:r>
              <a:r>
                <a:rPr lang="tr-TR" sz="1050" dirty="0"/>
                <a:t>Geliştirme Modeli</a:t>
              </a:r>
              <a:br>
                <a:rPr lang="tr-TR" sz="1050" dirty="0"/>
              </a:br>
              <a:r>
                <a:rPr lang="en-US" sz="1050" dirty="0"/>
                <a:t>(Evolutionary Development)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tr-TR" sz="1050" dirty="0" err="1"/>
                <a:t>Artırımsal</a:t>
              </a:r>
              <a:r>
                <a:rPr lang="tr-TR" sz="1050" dirty="0"/>
                <a:t> Geliştirme Modeli</a:t>
              </a:r>
              <a:br>
                <a:rPr lang="tr-TR" sz="1050" dirty="0"/>
              </a:br>
              <a:r>
                <a:rPr lang="en-US" sz="1050" dirty="0"/>
                <a:t>(Incremental Development)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tr-TR" sz="1050" dirty="0"/>
                <a:t>Araştırma Tabanlı Model </a:t>
              </a:r>
              <a:br>
                <a:rPr lang="tr-TR" sz="1050" dirty="0"/>
              </a:br>
              <a:r>
                <a:rPr lang="tr-TR" sz="1050" dirty="0"/>
                <a:t>(Resource </a:t>
              </a:r>
              <a:r>
                <a:rPr lang="tr-TR" sz="1050" dirty="0" err="1"/>
                <a:t>Based</a:t>
              </a:r>
              <a:r>
                <a:rPr lang="tr-TR" sz="1050" dirty="0"/>
                <a:t> Model) 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tr-TR" sz="1050" dirty="0" err="1"/>
                <a:t>Formal</a:t>
              </a:r>
              <a:r>
                <a:rPr lang="tr-TR" sz="1050" dirty="0"/>
                <a:t> Sistem Geliştirme</a:t>
              </a:r>
              <a:br>
                <a:rPr lang="tr-TR" sz="1050" dirty="0"/>
              </a:br>
              <a:r>
                <a:rPr lang="tr-TR" sz="1050" dirty="0"/>
                <a:t>(</a:t>
              </a:r>
              <a:r>
                <a:rPr lang="tr-TR" sz="1050" dirty="0" err="1"/>
                <a:t>Formal</a:t>
              </a:r>
              <a:r>
                <a:rPr lang="tr-TR" sz="1050" dirty="0"/>
                <a:t> </a:t>
              </a:r>
              <a:r>
                <a:rPr lang="tr-TR" sz="1050" dirty="0" err="1"/>
                <a:t>System</a:t>
              </a:r>
              <a:r>
                <a:rPr lang="tr-TR" sz="1050" dirty="0"/>
                <a:t> Development)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tr-TR" sz="1050" dirty="0"/>
                <a:t>Bileşen Tabanlı Geliştirme </a:t>
              </a:r>
              <a:br>
                <a:rPr lang="tr-TR" sz="1050" dirty="0"/>
              </a:br>
              <a:r>
                <a:rPr lang="tr-TR" sz="1050" dirty="0"/>
                <a:t>(Component </a:t>
              </a:r>
              <a:r>
                <a:rPr lang="tr-TR" sz="1050" dirty="0" err="1"/>
                <a:t>Based</a:t>
              </a:r>
              <a:r>
                <a:rPr lang="tr-TR" sz="1050" dirty="0"/>
                <a:t> Development)</a:t>
              </a:r>
            </a:p>
            <a:p>
              <a:pPr marL="85725" lvl="1" indent="-85725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endParaRPr lang="tr-TR" sz="1050" dirty="0"/>
            </a:p>
          </p:txBody>
        </p:sp>
      </p:grpSp>
      <p:grpSp>
        <p:nvGrpSpPr>
          <p:cNvPr id="15" name="Grup 14"/>
          <p:cNvGrpSpPr/>
          <p:nvPr/>
        </p:nvGrpSpPr>
        <p:grpSpPr>
          <a:xfrm>
            <a:off x="634724" y="2292319"/>
            <a:ext cx="1615200" cy="466742"/>
            <a:chOff x="239652" y="584463"/>
            <a:chExt cx="2153600" cy="858034"/>
          </a:xfrm>
        </p:grpSpPr>
        <p:sp>
          <p:nvSpPr>
            <p:cNvPr id="40" name="Beşgen 39"/>
            <p:cNvSpPr/>
            <p:nvPr/>
          </p:nvSpPr>
          <p:spPr>
            <a:xfrm>
              <a:off x="239653" y="584463"/>
              <a:ext cx="2153599" cy="849027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41" name="Beşgen 6"/>
            <p:cNvSpPr/>
            <p:nvPr/>
          </p:nvSpPr>
          <p:spPr>
            <a:xfrm>
              <a:off x="239652" y="593470"/>
              <a:ext cx="1941342" cy="849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b="1" dirty="0"/>
                <a:t>Düzenleyici Süreç Modelleri</a:t>
              </a:r>
            </a:p>
          </p:txBody>
        </p:sp>
      </p:grpSp>
      <p:grpSp>
        <p:nvGrpSpPr>
          <p:cNvPr id="18" name="Grup 17"/>
          <p:cNvGrpSpPr/>
          <p:nvPr/>
        </p:nvGrpSpPr>
        <p:grpSpPr>
          <a:xfrm>
            <a:off x="2376511" y="3769780"/>
            <a:ext cx="6138838" cy="540034"/>
            <a:chOff x="2880797" y="2625697"/>
            <a:chExt cx="6729984" cy="609083"/>
          </a:xfrm>
        </p:grpSpPr>
        <p:sp>
          <p:nvSpPr>
            <p:cNvPr id="34" name="Aynı Yanın Köşesi Yuvarlatılmış Dikdörtgen 33"/>
            <p:cNvSpPr/>
            <p:nvPr/>
          </p:nvSpPr>
          <p:spPr>
            <a:xfrm rot="5400000">
              <a:off x="5941247" y="-434753"/>
              <a:ext cx="609083" cy="6729984"/>
            </a:xfrm>
            <a:prstGeom prst="round2Same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Aynı Yanın Köşesi Yuvarlatılmış Dikdörtgen 12"/>
            <p:cNvSpPr/>
            <p:nvPr/>
          </p:nvSpPr>
          <p:spPr>
            <a:xfrm>
              <a:off x="2880797" y="2655430"/>
              <a:ext cx="6700251" cy="549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Birleşik Sürecin Aşamaları</a:t>
              </a:r>
            </a:p>
          </p:txBody>
        </p:sp>
      </p:grpSp>
      <p:grpSp>
        <p:nvGrpSpPr>
          <p:cNvPr id="19" name="Grup 18"/>
          <p:cNvGrpSpPr/>
          <p:nvPr/>
        </p:nvGrpSpPr>
        <p:grpSpPr>
          <a:xfrm>
            <a:off x="634725" y="3824754"/>
            <a:ext cx="1615199" cy="430086"/>
            <a:chOff x="230769" y="2765227"/>
            <a:chExt cx="2153599" cy="573448"/>
          </a:xfrm>
        </p:grpSpPr>
        <p:sp>
          <p:nvSpPr>
            <p:cNvPr id="32" name="Beşgen 31"/>
            <p:cNvSpPr/>
            <p:nvPr/>
          </p:nvSpPr>
          <p:spPr>
            <a:xfrm>
              <a:off x="230769" y="2765227"/>
              <a:ext cx="2153599" cy="573448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33" name="Beşgen 14"/>
            <p:cNvSpPr/>
            <p:nvPr/>
          </p:nvSpPr>
          <p:spPr>
            <a:xfrm>
              <a:off x="230769" y="2765227"/>
              <a:ext cx="2010237" cy="5734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b="1" dirty="0"/>
                <a:t>Birleşik Süreç</a:t>
              </a:r>
            </a:p>
          </p:txBody>
        </p:sp>
      </p:grpSp>
      <p:grpSp>
        <p:nvGrpSpPr>
          <p:cNvPr id="20" name="Grup 19"/>
          <p:cNvGrpSpPr/>
          <p:nvPr/>
        </p:nvGrpSpPr>
        <p:grpSpPr>
          <a:xfrm>
            <a:off x="2365362" y="4436372"/>
            <a:ext cx="6138838" cy="869053"/>
            <a:chOff x="2871938" y="3519642"/>
            <a:chExt cx="6729984" cy="660534"/>
          </a:xfrm>
        </p:grpSpPr>
        <p:sp>
          <p:nvSpPr>
            <p:cNvPr id="30" name="Aynı Yanın Köşesi Yuvarlatılmış Dikdörtgen 29"/>
            <p:cNvSpPr/>
            <p:nvPr/>
          </p:nvSpPr>
          <p:spPr>
            <a:xfrm rot="5400000">
              <a:off x="5906663" y="484917"/>
              <a:ext cx="660534" cy="6729984"/>
            </a:xfrm>
            <a:prstGeom prst="round2Same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Aynı Yanın Köşesi Yuvarlatılmış Dikdörtgen 16"/>
            <p:cNvSpPr/>
            <p:nvPr/>
          </p:nvSpPr>
          <p:spPr>
            <a:xfrm>
              <a:off x="2871939" y="3551887"/>
              <a:ext cx="6697739" cy="596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Uçdeger</a:t>
              </a:r>
              <a:r>
                <a:rPr lang="tr-TR" sz="1200" dirty="0"/>
                <a:t> Programlama (“Extreme Programming – XP”)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Scrum</a:t>
              </a:r>
              <a:endParaRPr lang="tr-TR" sz="1200" dirty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Özellik Güdümlü </a:t>
              </a:r>
              <a:r>
                <a:rPr lang="tr-TR" sz="1200" dirty="0" err="1"/>
                <a:t>Gelistirme</a:t>
              </a:r>
              <a:r>
                <a:rPr lang="tr-TR" sz="1200" dirty="0"/>
                <a:t> (“</a:t>
              </a:r>
              <a:r>
                <a:rPr lang="tr-TR" sz="1200" dirty="0" err="1"/>
                <a:t>Feature-Driven</a:t>
              </a:r>
              <a:r>
                <a:rPr lang="tr-TR" sz="1200" dirty="0"/>
                <a:t> Development – FDD”)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 err="1"/>
                <a:t>Çevik</a:t>
              </a:r>
              <a:r>
                <a:rPr lang="en-US" sz="1200" dirty="0"/>
                <a:t> </a:t>
              </a:r>
              <a:r>
                <a:rPr lang="en-US" sz="1200" dirty="0" err="1"/>
                <a:t>Tümlesik</a:t>
              </a:r>
              <a:r>
                <a:rPr lang="en-US" sz="1200" dirty="0"/>
                <a:t> </a:t>
              </a:r>
              <a:r>
                <a:rPr lang="en-US" sz="1200" dirty="0" err="1"/>
                <a:t>Süreç</a:t>
              </a:r>
              <a:r>
                <a:rPr lang="en-US" sz="1200" dirty="0"/>
                <a:t> (“Agile Unified Process – AUP”)</a:t>
              </a:r>
              <a:endParaRPr lang="tr-TR" sz="1200" dirty="0"/>
            </a:p>
          </p:txBody>
        </p:sp>
      </p:grpSp>
      <p:grpSp>
        <p:nvGrpSpPr>
          <p:cNvPr id="21" name="Grup 20"/>
          <p:cNvGrpSpPr/>
          <p:nvPr/>
        </p:nvGrpSpPr>
        <p:grpSpPr>
          <a:xfrm>
            <a:off x="634725" y="4674396"/>
            <a:ext cx="1615199" cy="393004"/>
            <a:chOff x="230769" y="3450648"/>
            <a:chExt cx="2153599" cy="588945"/>
          </a:xfrm>
        </p:grpSpPr>
        <p:sp>
          <p:nvSpPr>
            <p:cNvPr id="28" name="Beşgen 27"/>
            <p:cNvSpPr/>
            <p:nvPr/>
          </p:nvSpPr>
          <p:spPr>
            <a:xfrm>
              <a:off x="230769" y="3450648"/>
              <a:ext cx="2153599" cy="588945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9" name="Beşgen 18"/>
            <p:cNvSpPr/>
            <p:nvPr/>
          </p:nvSpPr>
          <p:spPr>
            <a:xfrm>
              <a:off x="230769" y="3450648"/>
              <a:ext cx="2006363" cy="5889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5720" tIns="22860" rIns="45720" bIns="2286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200" b="1" dirty="0"/>
                <a:t>Çevik Yazılım Süreci</a:t>
              </a:r>
            </a:p>
          </p:txBody>
        </p:sp>
      </p:grp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8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Kodla</a:t>
            </a:r>
            <a:r>
              <a:rPr lang="en-US" sz="4400" dirty="0"/>
              <a:t> </a:t>
            </a:r>
            <a:r>
              <a:rPr lang="en-US" sz="4400" dirty="0" err="1"/>
              <a:t>ve</a:t>
            </a:r>
            <a:r>
              <a:rPr lang="en-US" sz="4400" dirty="0"/>
              <a:t> </a:t>
            </a:r>
            <a:r>
              <a:rPr lang="en-US" sz="4400" dirty="0" err="1" smtClean="0"/>
              <a:t>Düzelt</a:t>
            </a:r>
            <a:r>
              <a:rPr lang="tr-TR" sz="4400" dirty="0" smtClean="0"/>
              <a:t> -</a:t>
            </a:r>
            <a:r>
              <a:rPr lang="en-US" sz="4400" dirty="0"/>
              <a:t>( Code and Fix</a:t>
            </a:r>
            <a:r>
              <a:rPr lang="en-US" sz="4400" dirty="0" smtClean="0"/>
              <a:t>)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617076"/>
            <a:ext cx="7543801" cy="3252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Tüm </a:t>
            </a:r>
            <a:r>
              <a:rPr lang="tr-TR" dirty="0"/>
              <a:t>gereken yeterli olacak kadar gayrettir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Tüm </a:t>
            </a:r>
            <a:r>
              <a:rPr lang="tr-TR" dirty="0"/>
              <a:t>adımlardaki gayret direk olarak ürüne katkı sağladığından çoğu müşteri ödeme yapmaktan mutlu olur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Eğer </a:t>
            </a:r>
            <a:r>
              <a:rPr lang="tr-TR" dirty="0"/>
              <a:t>ürün onu yapanlar tarafından kullanılacaksa avantajlıdır.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19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50" y="4401732"/>
            <a:ext cx="4151366" cy="180711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9" name="Dikdörtgen 8"/>
          <p:cNvSpPr/>
          <p:nvPr/>
        </p:nvSpPr>
        <p:spPr>
          <a:xfrm>
            <a:off x="822959" y="2092657"/>
            <a:ext cx="1630155" cy="37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Avantajları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3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z="1000" dirty="0" smtClean="0"/>
              <a:t>YMT312 Yazılım Tasarım ve Mimarisi</a:t>
            </a:r>
            <a:endParaRPr lang="tr-TR" sz="1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7545202" y="6459784"/>
            <a:ext cx="984019" cy="365125"/>
          </a:xfrm>
        </p:spPr>
        <p:txBody>
          <a:bodyPr/>
          <a:lstStyle/>
          <a:p>
            <a:fld id="{1449AE56-6C5E-4AE6-BD47-1CFD8EFBDD83}" type="slidenum">
              <a:rPr lang="tr-TR" sz="1100" smtClean="0"/>
              <a:t>2</a:t>
            </a:fld>
            <a:r>
              <a:rPr lang="en-US" sz="1100" dirty="0" smtClean="0"/>
              <a:t>/69</a:t>
            </a:r>
            <a:endParaRPr lang="tr-TR" sz="1100" dirty="0"/>
          </a:p>
        </p:txBody>
      </p:sp>
      <p:graphicFrame>
        <p:nvGraphicFramePr>
          <p:cNvPr id="10" name="Diyagram 9"/>
          <p:cNvGraphicFramePr/>
          <p:nvPr>
            <p:extLst>
              <p:ext uri="{D42A27DB-BD31-4B8C-83A1-F6EECF244321}">
                <p14:modId xmlns:p14="http://schemas.microsoft.com/office/powerpoint/2010/main" val="3391807044"/>
              </p:ext>
            </p:extLst>
          </p:nvPr>
        </p:nvGraphicFramePr>
        <p:xfrm>
          <a:off x="622182" y="1409885"/>
          <a:ext cx="7907039" cy="404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217654" y="6459785"/>
            <a:ext cx="1854203" cy="365125"/>
          </a:xfrm>
        </p:spPr>
        <p:txBody>
          <a:bodyPr/>
          <a:lstStyle/>
          <a:p>
            <a:r>
              <a:rPr lang="tr-TR" sz="1000" dirty="0" smtClean="0"/>
              <a:t>Doç. Dr. Resul DAŞ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0704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Kodla</a:t>
            </a:r>
            <a:r>
              <a:rPr lang="en-US" sz="4400" dirty="0"/>
              <a:t> </a:t>
            </a:r>
            <a:r>
              <a:rPr lang="en-US" sz="4400" dirty="0" err="1"/>
              <a:t>ve</a:t>
            </a:r>
            <a:r>
              <a:rPr lang="en-US" sz="4400" dirty="0"/>
              <a:t> </a:t>
            </a:r>
            <a:r>
              <a:rPr lang="en-US" sz="4400" dirty="0" err="1"/>
              <a:t>Düzelt</a:t>
            </a:r>
            <a:r>
              <a:rPr lang="tr-TR" sz="4400" dirty="0"/>
              <a:t> - </a:t>
            </a:r>
            <a:r>
              <a:rPr lang="tr-TR" sz="4400" dirty="0" smtClean="0"/>
              <a:t>Dezavantajları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/>
              <a:t>Kodlamaya başlamadan önce değişiklik tahmin edilmediğinden, birbirini izleyen değişikliklerden sonra kod karmakarışık bir hale gelir ve daha sonraki düzeltmeleri yapmak daha da zorlaşır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Geliştirilen </a:t>
            </a:r>
            <a:r>
              <a:rPr lang="tr-TR" dirty="0"/>
              <a:t>sistemin boyutunun artması, yapısal olmayan bir şekilde karmaşıklığının yönetilmesini zorlaştırır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Müşterinin </a:t>
            </a:r>
            <a:r>
              <a:rPr lang="tr-TR" dirty="0"/>
              <a:t>sürece dahil edilmemesi kullanıcı ihtiyaçlarına uygun olmamasına yol açar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Bireysel </a:t>
            </a:r>
            <a:r>
              <a:rPr lang="tr-TR" dirty="0"/>
              <a:t>geliştiriciler için uygundur, takımlar için değil.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20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Gelişigüzel </a:t>
            </a:r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Geliştirme </a:t>
            </a:r>
            <a:r>
              <a:rPr lang="tr-TR" dirty="0"/>
              <a:t>ortamında herhangi bir model ya da </a:t>
            </a:r>
            <a:r>
              <a:rPr lang="tr-TR" dirty="0" smtClean="0"/>
              <a:t>yöntem kullanılmaz.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Geliştiren </a:t>
            </a:r>
            <a:r>
              <a:rPr lang="tr-TR" dirty="0"/>
              <a:t>kişiye bağımlı (belli bir süre sonra o kişi bile sistemi anlayamaz ve geliştirme güçlüğü yaşar).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İzlenebilirliği ve bakımı oldukça zor.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60'lı yıllarda, daha çok tek kişilik üretim ortamlarında kullanılan yöntemlerdir.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Yani basit programlama yöntemidir..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42" y="3109578"/>
            <a:ext cx="1711105" cy="12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Barok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22</a:t>
            </a:fld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3855724" y="2368465"/>
            <a:ext cx="4672505" cy="31058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Yaşam döngüsü temel adımlarının doğrusal bir şekilde geliştirildiği model.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Barok modeli 70'li yılların ortalarından başlanarak kullanılmaya başlanmıştır.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Belgelemeyi ayrı bir süreç olarak ele alır, ve yazılımın geliştirilmesi ve testinden hemen sonra yapılmasının öngörür.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Halbuki, günümüzde belgeleme yapılan işin doğal bir ürünü olarak görülmektedir.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sz="1600" dirty="0"/>
              <a:t>Aşamalar arası geri dönüşlerin nasıl yapılacağı tanımlı değil.</a:t>
            </a:r>
          </a:p>
        </p:txBody>
      </p:sp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37" y="2695285"/>
            <a:ext cx="3107778" cy="3133397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735067" y="1860634"/>
            <a:ext cx="75975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350" b="1" dirty="0">
                <a:solidFill>
                  <a:srgbClr val="C00000"/>
                </a:solidFill>
              </a:rPr>
              <a:t>Gerçekleştirim aşamasına daha fazla </a:t>
            </a:r>
            <a:r>
              <a:rPr lang="tr-TR" sz="1350" b="1" dirty="0" smtClean="0">
                <a:solidFill>
                  <a:srgbClr val="C00000"/>
                </a:solidFill>
              </a:rPr>
              <a:t>ağırlık veren </a:t>
            </a:r>
            <a:r>
              <a:rPr lang="tr-TR" sz="1350" b="1" dirty="0">
                <a:solidFill>
                  <a:srgbClr val="C00000"/>
                </a:solidFill>
              </a:rPr>
              <a:t>bir model olup, günümüzde kullanımı </a:t>
            </a:r>
            <a:r>
              <a:rPr lang="tr-TR" sz="1350" b="1" dirty="0" smtClean="0">
                <a:solidFill>
                  <a:srgbClr val="C00000"/>
                </a:solidFill>
              </a:rPr>
              <a:t>önerilmemektedir</a:t>
            </a:r>
            <a:r>
              <a:rPr lang="tr-TR" sz="135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1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Çağlayan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Yaşam döngüsü temel adımları baştan sona en az bir kez izleyerek gerçekleştirilir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İyi tanımlı </a:t>
            </a:r>
            <a:r>
              <a:rPr lang="tr-TR" dirty="0"/>
              <a:t>projeler ve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üretimi az zaman gerektiren </a:t>
            </a:r>
            <a:r>
              <a:rPr lang="tr-TR" dirty="0"/>
              <a:t>yazılım projeleri için uygun bir modeldir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Geleneksel model </a:t>
            </a:r>
            <a:r>
              <a:rPr lang="tr-TR" dirty="0"/>
              <a:t>olarak da bilinen bu modelin kullanımı günümüzde giderek azalmaktadır.</a:t>
            </a:r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Barok modelin aksine 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</a:rPr>
              <a:t>belgeleme</a:t>
            </a:r>
            <a:r>
              <a:rPr lang="tr-TR" dirty="0"/>
              <a:t> işlevini ayrı bir aşama olarak ele almaz ve üretimin doğal bir parçası olarak görür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Barok modele göre geri dönüşler iyi tanımlanmıştır.</a:t>
            </a:r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Yazılım tanımlamada belirsizlik yok (ya da az) ise ve yazılım üretimi çok zaman almayacak ise uygun bir süreç modelidir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 smtClean="0"/>
              <a:t>Bir </a:t>
            </a:r>
            <a:r>
              <a:rPr lang="tr-TR" dirty="0"/>
              <a:t>sonraki aşama, önceki aşama tamamlanmadan başlayamaz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Her aşamanın sonucu bir ya da birden fazla onaylanan (imzalanan) belgedir</a:t>
            </a:r>
            <a:r>
              <a:rPr lang="tr-TR" dirty="0" smtClean="0"/>
              <a:t>.</a:t>
            </a:r>
            <a:endParaRPr lang="tr-TR" dirty="0"/>
          </a:p>
          <a:p>
            <a:pPr>
              <a:lnSpc>
                <a:spcPct val="120000"/>
              </a:lnSpc>
              <a:spcBef>
                <a:spcPts val="375"/>
              </a:spcBef>
              <a:buFont typeface="Wingdings" panose="05000000000000000000" pitchFamily="2" charset="2"/>
              <a:buChar char="Ø"/>
            </a:pPr>
            <a:r>
              <a:rPr lang="tr-TR" dirty="0"/>
              <a:t>Gerektiğinde geliştirme aktivitelerinde </a:t>
            </a:r>
            <a:r>
              <a:rPr lang="tr-TR" dirty="0" err="1"/>
              <a:t>iterasyonlar</a:t>
            </a:r>
            <a:r>
              <a:rPr lang="tr-TR" dirty="0"/>
              <a:t> (tekrarlamalar) olabilir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6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Çağlayan/Şelale Modeli (</a:t>
            </a:r>
            <a:r>
              <a:rPr lang="tr-TR" sz="3600" dirty="0" err="1"/>
              <a:t>Waterfall</a:t>
            </a:r>
            <a:r>
              <a:rPr lang="tr-TR" sz="3600" dirty="0"/>
              <a:t> Model</a:t>
            </a:r>
            <a:r>
              <a:rPr lang="tr-TR" sz="3600" dirty="0" smtClean="0"/>
              <a:t>)</a:t>
            </a:r>
            <a:endParaRPr lang="tr-TR" sz="3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24</a:t>
            </a:fld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89621" y="2335855"/>
            <a:ext cx="1314452" cy="591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Gereksinimlerin Tanımlanması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554336" y="2994918"/>
            <a:ext cx="1314452" cy="591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 ve Yazılım Tasarımı</a:t>
            </a:r>
          </a:p>
        </p:txBody>
      </p:sp>
      <p:sp>
        <p:nvSpPr>
          <p:cNvPr id="8" name="Dikdörtgen 7"/>
          <p:cNvSpPr/>
          <p:nvPr/>
        </p:nvSpPr>
        <p:spPr>
          <a:xfrm>
            <a:off x="4136303" y="3638231"/>
            <a:ext cx="1314452" cy="591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Gerçekleştirme ve Birim Test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773460" y="4313235"/>
            <a:ext cx="1314452" cy="591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Birleştirme ve Sistem Testi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7355023" y="4970551"/>
            <a:ext cx="1314452" cy="5911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3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İşlem ve Bakım</a:t>
            </a:r>
          </a:p>
        </p:txBody>
      </p:sp>
      <p:sp>
        <p:nvSpPr>
          <p:cNvPr id="12" name="Yukarı Bükülü Ok 11"/>
          <p:cNvSpPr/>
          <p:nvPr/>
        </p:nvSpPr>
        <p:spPr>
          <a:xfrm flipV="1">
            <a:off x="2304073" y="2567672"/>
            <a:ext cx="1001108" cy="413090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3" name="Yukarı Bükülü Ok 12"/>
          <p:cNvSpPr/>
          <p:nvPr/>
        </p:nvSpPr>
        <p:spPr>
          <a:xfrm flipV="1">
            <a:off x="3868788" y="3213317"/>
            <a:ext cx="1001108" cy="413090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4" name="Yukarı Bükülü Ok 13"/>
          <p:cNvSpPr/>
          <p:nvPr/>
        </p:nvSpPr>
        <p:spPr>
          <a:xfrm flipV="1">
            <a:off x="5450755" y="3886991"/>
            <a:ext cx="1001108" cy="413090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5" name="Yukarı Bükülü Ok 14"/>
          <p:cNvSpPr/>
          <p:nvPr/>
        </p:nvSpPr>
        <p:spPr>
          <a:xfrm flipV="1">
            <a:off x="7087913" y="4551775"/>
            <a:ext cx="1001108" cy="413090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6" name="Yukarı Bükülü Ok 15"/>
          <p:cNvSpPr/>
          <p:nvPr/>
        </p:nvSpPr>
        <p:spPr>
          <a:xfrm flipH="1">
            <a:off x="6289864" y="4916237"/>
            <a:ext cx="1043481" cy="407966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7" name="Yukarı Bükülü Ok 16"/>
          <p:cNvSpPr/>
          <p:nvPr/>
        </p:nvSpPr>
        <p:spPr>
          <a:xfrm flipH="1">
            <a:off x="4725564" y="4241233"/>
            <a:ext cx="1043481" cy="407966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8" name="Yukarı Bükülü Ok 17"/>
          <p:cNvSpPr/>
          <p:nvPr/>
        </p:nvSpPr>
        <p:spPr>
          <a:xfrm flipH="1">
            <a:off x="3092821" y="3596753"/>
            <a:ext cx="1043481" cy="407966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9" name="Yukarı Bükülü Ok 18"/>
          <p:cNvSpPr/>
          <p:nvPr/>
        </p:nvSpPr>
        <p:spPr>
          <a:xfrm flipH="1">
            <a:off x="1510854" y="2943041"/>
            <a:ext cx="1043481" cy="407966"/>
          </a:xfrm>
          <a:prstGeom prst="bentUpArrow">
            <a:avLst>
              <a:gd name="adj1" fmla="val 19835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4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90" y="247967"/>
            <a:ext cx="7543800" cy="1450757"/>
          </a:xfrm>
        </p:spPr>
        <p:txBody>
          <a:bodyPr/>
          <a:lstStyle/>
          <a:p>
            <a:r>
              <a:rPr lang="tr-TR" dirty="0"/>
              <a:t>Çağlayan </a:t>
            </a:r>
            <a:r>
              <a:rPr lang="tr-TR" dirty="0" smtClean="0"/>
              <a:t>Modeli - Aşamaları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5562" y="1879028"/>
            <a:ext cx="7543801" cy="4023360"/>
          </a:xfrm>
        </p:spPr>
        <p:txBody>
          <a:bodyPr>
            <a:noAutofit/>
          </a:bodyPr>
          <a:lstStyle/>
          <a:p>
            <a:pPr algn="just"/>
            <a:r>
              <a:rPr lang="tr-TR" sz="1500" b="1" dirty="0">
                <a:solidFill>
                  <a:srgbClr val="C4442A"/>
                </a:solidFill>
              </a:rPr>
              <a:t>Gereksinim Tanımlama: </a:t>
            </a:r>
            <a:r>
              <a:rPr lang="tr-TR" sz="1500" dirty="0" smtClean="0"/>
              <a:t>Gerçekleştirilecek </a:t>
            </a:r>
            <a:r>
              <a:rPr lang="tr-TR" sz="1500" dirty="0"/>
              <a:t>sistemin gereksinimlerinin </a:t>
            </a:r>
            <a:r>
              <a:rPr lang="tr-TR" sz="1500" dirty="0" smtClean="0"/>
              <a:t>belirlenmesi isidir.</a:t>
            </a:r>
          </a:p>
          <a:p>
            <a:pPr lvl="1" algn="just"/>
            <a:r>
              <a:rPr lang="tr-TR" sz="1500" dirty="0" smtClean="0"/>
              <a:t>Müşteri </a:t>
            </a:r>
            <a:r>
              <a:rPr lang="tr-TR" sz="1500" dirty="0"/>
              <a:t>ne istiyor? Ürün ne yapacak, ne </a:t>
            </a:r>
            <a:r>
              <a:rPr lang="tr-TR" sz="1500" dirty="0" smtClean="0"/>
              <a:t>işlevsellik </a:t>
            </a:r>
            <a:r>
              <a:rPr lang="tr-TR" sz="1500" dirty="0"/>
              <a:t>gösterecek</a:t>
            </a:r>
            <a:r>
              <a:rPr lang="tr-TR" sz="1500" dirty="0" smtClean="0"/>
              <a:t>?</a:t>
            </a:r>
            <a:endParaRPr lang="tr-TR" sz="1500" dirty="0"/>
          </a:p>
          <a:p>
            <a:pPr algn="just"/>
            <a:r>
              <a:rPr lang="tr-TR" sz="1500" b="1" dirty="0">
                <a:solidFill>
                  <a:srgbClr val="C4442A"/>
                </a:solidFill>
              </a:rPr>
              <a:t>Sistem ve Yazılım </a:t>
            </a:r>
            <a:r>
              <a:rPr lang="tr-TR" sz="1500" b="1" dirty="0" smtClean="0">
                <a:solidFill>
                  <a:srgbClr val="C4442A"/>
                </a:solidFill>
              </a:rPr>
              <a:t>Tasarımı: </a:t>
            </a:r>
            <a:r>
              <a:rPr lang="tr-TR" sz="1500" dirty="0"/>
              <a:t>Gereksinimleri </a:t>
            </a:r>
            <a:r>
              <a:rPr lang="tr-TR" sz="1500" dirty="0" smtClean="0"/>
              <a:t>belirlenmiş </a:t>
            </a:r>
            <a:r>
              <a:rPr lang="tr-TR" sz="1500" dirty="0"/>
              <a:t>bir sistemin yapısal ve detay </a:t>
            </a:r>
            <a:r>
              <a:rPr lang="tr-TR" sz="1500" dirty="0" smtClean="0"/>
              <a:t>tasarımını oluşturma </a:t>
            </a:r>
            <a:r>
              <a:rPr lang="tr-TR" sz="1500" dirty="0"/>
              <a:t>isidir.</a:t>
            </a:r>
          </a:p>
          <a:p>
            <a:pPr lvl="1" algn="just"/>
            <a:r>
              <a:rPr lang="tr-TR" sz="1500" dirty="0" smtClean="0"/>
              <a:t>Ürün</a:t>
            </a:r>
            <a:r>
              <a:rPr lang="tr-TR" sz="1500" dirty="0"/>
              <a:t>, </a:t>
            </a:r>
            <a:r>
              <a:rPr lang="tr-TR" sz="1500" dirty="0" smtClean="0"/>
              <a:t>müşterinin beklediği işlevselliği </a:t>
            </a:r>
            <a:r>
              <a:rPr lang="tr-TR" sz="1500" dirty="0"/>
              <a:t>nasıl </a:t>
            </a:r>
            <a:r>
              <a:rPr lang="tr-TR" sz="1500" dirty="0" smtClean="0"/>
              <a:t>sağlayacak?</a:t>
            </a:r>
            <a:endParaRPr lang="tr-TR" sz="1500" dirty="0"/>
          </a:p>
          <a:p>
            <a:pPr algn="just"/>
            <a:r>
              <a:rPr lang="tr-TR" sz="1500" b="1" dirty="0" smtClean="0">
                <a:solidFill>
                  <a:srgbClr val="C4442A"/>
                </a:solidFill>
              </a:rPr>
              <a:t>Gerçekleştirme </a:t>
            </a:r>
            <a:r>
              <a:rPr lang="tr-TR" sz="1500" b="1" dirty="0">
                <a:solidFill>
                  <a:srgbClr val="C4442A"/>
                </a:solidFill>
              </a:rPr>
              <a:t>ve Birim Test: </a:t>
            </a:r>
            <a:r>
              <a:rPr lang="tr-TR" sz="1500" dirty="0"/>
              <a:t>Tasarımı </a:t>
            </a:r>
            <a:r>
              <a:rPr lang="tr-TR" sz="1500" dirty="0" smtClean="0"/>
              <a:t>yapılmış </a:t>
            </a:r>
            <a:r>
              <a:rPr lang="tr-TR" sz="1500" dirty="0"/>
              <a:t>bir yazılım sisteminin </a:t>
            </a:r>
            <a:r>
              <a:rPr lang="tr-TR" sz="1500" dirty="0" smtClean="0"/>
              <a:t>kodlanarak gerçekleştirilmesi </a:t>
            </a:r>
            <a:r>
              <a:rPr lang="tr-TR" sz="1500" dirty="0"/>
              <a:t>isidir.</a:t>
            </a:r>
          </a:p>
          <a:p>
            <a:pPr lvl="1" algn="just"/>
            <a:r>
              <a:rPr lang="tr-TR" sz="1500" dirty="0" smtClean="0"/>
              <a:t>Yazılım </a:t>
            </a:r>
            <a:r>
              <a:rPr lang="tr-TR" sz="1500" dirty="0"/>
              <a:t>ürünü, tasarımı </a:t>
            </a:r>
            <a:r>
              <a:rPr lang="tr-TR" sz="1500" dirty="0" smtClean="0"/>
              <a:t>gerçekleştirecek şekilde </a:t>
            </a:r>
            <a:r>
              <a:rPr lang="tr-TR" sz="1500" dirty="0"/>
              <a:t>kodlandı mı</a:t>
            </a:r>
            <a:r>
              <a:rPr lang="tr-TR" sz="1500" dirty="0" smtClean="0"/>
              <a:t>?</a:t>
            </a:r>
            <a:endParaRPr lang="tr-TR" sz="1500" dirty="0"/>
          </a:p>
          <a:p>
            <a:pPr algn="just"/>
            <a:r>
              <a:rPr lang="tr-TR" sz="1500" b="1" dirty="0" smtClean="0">
                <a:solidFill>
                  <a:srgbClr val="C4442A"/>
                </a:solidFill>
              </a:rPr>
              <a:t>Birleştirme ve Sistem Testi: </a:t>
            </a:r>
            <a:r>
              <a:rPr lang="tr-TR" sz="1500" dirty="0" smtClean="0"/>
              <a:t>Gerçekleştirilmiş </a:t>
            </a:r>
            <a:r>
              <a:rPr lang="tr-TR" sz="1500" dirty="0"/>
              <a:t>sistemin beklenen </a:t>
            </a:r>
            <a:r>
              <a:rPr lang="tr-TR" sz="1500" dirty="0" smtClean="0"/>
              <a:t>işlevselliği gösterip göstermediğini </a:t>
            </a:r>
            <a:r>
              <a:rPr lang="tr-TR" sz="1500" dirty="0"/>
              <a:t>sınama </a:t>
            </a:r>
            <a:r>
              <a:rPr lang="tr-TR" sz="1500" dirty="0" smtClean="0"/>
              <a:t>işlemidir.</a:t>
            </a:r>
            <a:endParaRPr lang="tr-TR" sz="1500" dirty="0"/>
          </a:p>
          <a:p>
            <a:pPr lvl="1" algn="just"/>
            <a:r>
              <a:rPr lang="tr-TR" sz="1500" dirty="0" smtClean="0"/>
              <a:t>Ürün</a:t>
            </a:r>
            <a:r>
              <a:rPr lang="tr-TR" sz="1500" dirty="0"/>
              <a:t>, </a:t>
            </a:r>
            <a:r>
              <a:rPr lang="tr-TR" sz="1500" dirty="0" smtClean="0"/>
              <a:t>müşterinin beklediği işlevselliği sağlıyor </a:t>
            </a:r>
            <a:r>
              <a:rPr lang="tr-TR" sz="1500" dirty="0"/>
              <a:t>mu</a:t>
            </a:r>
            <a:r>
              <a:rPr lang="tr-TR" sz="1500" dirty="0" smtClean="0"/>
              <a:t>?</a:t>
            </a:r>
            <a:endParaRPr lang="tr-TR" sz="1500" dirty="0"/>
          </a:p>
          <a:p>
            <a:pPr algn="just"/>
            <a:r>
              <a:rPr lang="tr-TR" sz="1500" dirty="0" smtClean="0"/>
              <a:t> </a:t>
            </a:r>
            <a:r>
              <a:rPr lang="tr-TR" sz="1500" b="1" dirty="0" smtClean="0">
                <a:solidFill>
                  <a:srgbClr val="C4442A"/>
                </a:solidFill>
              </a:rPr>
              <a:t>İşlem </a:t>
            </a:r>
            <a:r>
              <a:rPr lang="tr-TR" sz="1500" b="1" dirty="0">
                <a:solidFill>
                  <a:srgbClr val="C4442A"/>
                </a:solidFill>
              </a:rPr>
              <a:t>ve Bakım: </a:t>
            </a:r>
            <a:r>
              <a:rPr lang="tr-TR" sz="1500" dirty="0" smtClean="0"/>
              <a:t>Müşteriye </a:t>
            </a:r>
            <a:r>
              <a:rPr lang="tr-TR" sz="1500" dirty="0"/>
              <a:t>teslim </a:t>
            </a:r>
            <a:r>
              <a:rPr lang="tr-TR" sz="1500" dirty="0" smtClean="0"/>
              <a:t>edilmiş </a:t>
            </a:r>
            <a:r>
              <a:rPr lang="tr-TR" sz="1500" dirty="0"/>
              <a:t>ürünü, </a:t>
            </a:r>
            <a:r>
              <a:rPr lang="tr-TR" sz="1500" dirty="0" smtClean="0"/>
              <a:t>değişen </a:t>
            </a:r>
            <a:r>
              <a:rPr lang="tr-TR" sz="1500" dirty="0"/>
              <a:t>ihtiyaçlara ve </a:t>
            </a:r>
            <a:r>
              <a:rPr lang="tr-TR" sz="1500" dirty="0" smtClean="0"/>
              <a:t>ek müşteri </a:t>
            </a:r>
            <a:r>
              <a:rPr lang="tr-TR" sz="1500" dirty="0"/>
              <a:t>taleplerine göre güncelleme isidir</a:t>
            </a:r>
            <a:r>
              <a:rPr lang="tr-TR" sz="1500" dirty="0" smtClean="0"/>
              <a:t>.</a:t>
            </a:r>
          </a:p>
          <a:p>
            <a:pPr lvl="1" algn="just"/>
            <a:r>
              <a:rPr lang="tr-TR" sz="1500" dirty="0" smtClean="0"/>
              <a:t> </a:t>
            </a:r>
            <a:r>
              <a:rPr lang="tr-TR" sz="1500" dirty="0"/>
              <a:t>Ürün </a:t>
            </a:r>
            <a:r>
              <a:rPr lang="tr-TR" sz="1500" dirty="0" smtClean="0"/>
              <a:t>müşteri </a:t>
            </a:r>
            <a:r>
              <a:rPr lang="tr-TR" sz="1500" dirty="0"/>
              <a:t>tarafından memnuniyetle kullanılabiliyor mu?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25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8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Çağlayan Modeli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5395" y="1816188"/>
            <a:ext cx="8046721" cy="4414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Müşteriler </a:t>
            </a:r>
            <a:r>
              <a:rPr lang="tr-TR" dirty="0"/>
              <a:t>ve son kullanıcılar tarafından da iyi bilenen anlaşılabilen adımlardan oluşur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İterasyonlar</a:t>
            </a:r>
            <a:r>
              <a:rPr lang="tr-TR" dirty="0" smtClean="0"/>
              <a:t> </a:t>
            </a:r>
            <a:r>
              <a:rPr lang="tr-TR" dirty="0"/>
              <a:t>(tekrarlamalar) bir sonraki ve bir önceki adımlarla gerçekleşir, daha uzak adımlarla olması nadirdir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Değişiklik </a:t>
            </a:r>
            <a:r>
              <a:rPr lang="tr-TR" dirty="0"/>
              <a:t>süreci yönetilebilir birimlere bölünmüştür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 </a:t>
            </a:r>
            <a:r>
              <a:rPr lang="tr-TR" dirty="0"/>
              <a:t>adımı tamamlandıktan sonra sağlam bir temel </a:t>
            </a:r>
            <a:r>
              <a:rPr lang="tr-TR" dirty="0" smtClean="0"/>
              <a:t>oluşur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 </a:t>
            </a:r>
            <a:r>
              <a:rPr lang="tr-TR" dirty="0"/>
              <a:t>yöneticileri için işin dağılımını yapma açısından kolaydır.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Gereksinimleri </a:t>
            </a:r>
            <a:r>
              <a:rPr lang="tr-TR" dirty="0"/>
              <a:t>iyi anlaşılabilen projelerde iyi çalışır.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Kalite gereksinimlerinin bütçe ve zaman kısıtlamasında göre çok daha önemli olduğu projelerde iyi çalışır.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3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Çağlayan Modeli - Diğer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Bitirme </a:t>
            </a:r>
            <a:r>
              <a:rPr lang="tr-TR" dirty="0"/>
              <a:t>kriteri olarak </a:t>
            </a:r>
            <a:r>
              <a:rPr lang="tr-TR" dirty="0">
                <a:solidFill>
                  <a:srgbClr val="0070C0"/>
                </a:solidFill>
              </a:rPr>
              <a:t>belgelendirmeye önem </a:t>
            </a:r>
            <a:r>
              <a:rPr lang="tr-TR" dirty="0" smtClean="0">
                <a:solidFill>
                  <a:srgbClr val="0070C0"/>
                </a:solidFill>
              </a:rPr>
              <a:t>verilmektedir.</a:t>
            </a:r>
            <a:endParaRPr lang="tr-TR" dirty="0">
              <a:solidFill>
                <a:srgbClr val="0070C0"/>
              </a:solidFill>
            </a:endParaRPr>
          </a:p>
          <a:p>
            <a:pPr lvl="1"/>
            <a:r>
              <a:rPr lang="tr-TR" dirty="0" smtClean="0"/>
              <a:t>Bazı </a:t>
            </a:r>
            <a:r>
              <a:rPr lang="tr-TR" dirty="0"/>
              <a:t>alanlar için mümkünken (derleyiciler, işletim sistemleri, vb.) etkileşimli son kullanıcı uygulamaları gibi alanlar için zordur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Sistem </a:t>
            </a:r>
            <a:r>
              <a:rPr lang="tr-TR" dirty="0"/>
              <a:t>geliştirilmesi süresince de </a:t>
            </a:r>
            <a:r>
              <a:rPr lang="tr-TR" dirty="0">
                <a:solidFill>
                  <a:srgbClr val="0070C0"/>
                </a:solidFill>
              </a:rPr>
              <a:t>gereksinimler sıklıkla değişir.</a:t>
            </a:r>
          </a:p>
          <a:p>
            <a:pPr lvl="1"/>
            <a:r>
              <a:rPr lang="tr-TR" dirty="0" smtClean="0"/>
              <a:t>Çağlayan </a:t>
            </a:r>
            <a:r>
              <a:rPr lang="tr-TR" dirty="0"/>
              <a:t>modeli gereksinimlerin çok iyi anlaşılabildiği durumlarda kullanılmalıdır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İki </a:t>
            </a:r>
            <a:r>
              <a:rPr lang="tr-TR" dirty="0"/>
              <a:t>ya da daha önceki fazlara gitmek </a:t>
            </a:r>
            <a:r>
              <a:rPr lang="tr-TR" dirty="0">
                <a:solidFill>
                  <a:srgbClr val="0070C0"/>
                </a:solidFill>
              </a:rPr>
              <a:t>çok </a:t>
            </a:r>
            <a:r>
              <a:rPr lang="tr-TR" dirty="0" smtClean="0">
                <a:solidFill>
                  <a:srgbClr val="0070C0"/>
                </a:solidFill>
              </a:rPr>
              <a:t>maliyetlidir.</a:t>
            </a:r>
            <a:endParaRPr lang="tr-TR" dirty="0">
              <a:solidFill>
                <a:srgbClr val="0070C0"/>
              </a:solidFill>
            </a:endParaRPr>
          </a:p>
          <a:p>
            <a:pPr lvl="1"/>
            <a:r>
              <a:rPr lang="tr-TR" dirty="0" smtClean="0"/>
              <a:t>bu </a:t>
            </a:r>
            <a:r>
              <a:rPr lang="tr-TR" dirty="0"/>
              <a:t>durumda da gerektiğinde tüm fazı yeniden gerçekleştirmek çok büyük bir iştir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rgbClr val="0070C0"/>
                </a:solidFill>
              </a:rPr>
              <a:t>Bir </a:t>
            </a:r>
            <a:r>
              <a:rPr lang="en-US" dirty="0" err="1" smtClean="0">
                <a:solidFill>
                  <a:srgbClr val="0070C0"/>
                </a:solidFill>
              </a:rPr>
              <a:t>evre</a:t>
            </a:r>
            <a:r>
              <a:rPr lang="en-US" dirty="0" smtClean="0">
                <a:solidFill>
                  <a:srgbClr val="0070C0"/>
                </a:solidFill>
              </a:rPr>
              <a:t> tam </a:t>
            </a:r>
            <a:r>
              <a:rPr lang="en-US" dirty="0" err="1" smtClean="0">
                <a:solidFill>
                  <a:srgbClr val="0070C0"/>
                </a:solidFill>
              </a:rPr>
              <a:t>anlamıyla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bitmeden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diğer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evreye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tr-TR" dirty="0" smtClean="0">
                <a:solidFill>
                  <a:srgbClr val="0070C0"/>
                </a:solidFill>
              </a:rPr>
              <a:t>geçileme</a:t>
            </a:r>
            <a:r>
              <a:rPr lang="en-US" dirty="0" smtClean="0">
                <a:solidFill>
                  <a:srgbClr val="0070C0"/>
                </a:solidFill>
              </a:rPr>
              <a:t>z </a:t>
            </a:r>
            <a:r>
              <a:rPr lang="en-US" dirty="0" err="1" smtClean="0">
                <a:solidFill>
                  <a:srgbClr val="0070C0"/>
                </a:solidFill>
              </a:rPr>
              <a:t>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bu</a:t>
            </a:r>
            <a:r>
              <a:rPr lang="en-US" dirty="0" smtClean="0">
                <a:solidFill>
                  <a:srgbClr val="0070C0"/>
                </a:solidFill>
              </a:rPr>
              <a:t> durum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</a:rPr>
              <a:t>riski arttırır.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0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V Modeli (V-</a:t>
            </a:r>
            <a:r>
              <a:rPr lang="tr-TR" dirty="0" err="1"/>
              <a:t>shaped</a:t>
            </a:r>
            <a:r>
              <a:rPr lang="tr-TR" dirty="0"/>
              <a:t> Model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3415" y="1923007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Proje </a:t>
            </a:r>
            <a:r>
              <a:rPr lang="tr-TR" sz="3200" dirty="0"/>
              <a:t>ve gereksinim planlaması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800" dirty="0" smtClean="0"/>
              <a:t>Ürün </a:t>
            </a:r>
            <a:r>
              <a:rPr lang="tr-TR" sz="2800" dirty="0"/>
              <a:t>gereksinimleri ve belirtim çözümlemesi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smtClean="0"/>
              <a:t>Mimari </a:t>
            </a:r>
            <a:r>
              <a:rPr lang="tr-TR" sz="2000" dirty="0"/>
              <a:t>ve yüksek seviye tasarım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tr-TR" sz="2000" dirty="0" smtClean="0"/>
              <a:t>Detaylı </a:t>
            </a:r>
            <a:r>
              <a:rPr lang="tr-TR" sz="2000" dirty="0"/>
              <a:t>tasarım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tr-TR" sz="2000" dirty="0" smtClean="0"/>
              <a:t>Kodlama</a:t>
            </a:r>
            <a:endParaRPr lang="tr-TR" sz="20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tr-TR" sz="2000" dirty="0" smtClean="0"/>
              <a:t>Birim </a:t>
            </a:r>
            <a:r>
              <a:rPr lang="tr-TR" sz="2000" dirty="0"/>
              <a:t>testi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2000" dirty="0" err="1" smtClean="0"/>
              <a:t>Tümleştirme</a:t>
            </a:r>
            <a:r>
              <a:rPr lang="tr-TR" sz="2000" dirty="0" smtClean="0"/>
              <a:t> </a:t>
            </a:r>
            <a:r>
              <a:rPr lang="tr-TR" sz="2000" dirty="0"/>
              <a:t>ve test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2800" dirty="0" smtClean="0"/>
              <a:t>Sistem </a:t>
            </a:r>
            <a:r>
              <a:rPr lang="tr-TR" sz="2800" dirty="0"/>
              <a:t>ve kabul edilme testleri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Üretim</a:t>
            </a:r>
            <a:r>
              <a:rPr lang="tr-TR" sz="3200" dirty="0"/>
              <a:t>, işletim ve sürdürülebilirlik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28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03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29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965122"/>
            <a:ext cx="6346981" cy="3535566"/>
          </a:xfrm>
          <a:prstGeom prst="rect">
            <a:avLst/>
          </a:prstGeom>
        </p:spPr>
      </p:pic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51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tr-TR" dirty="0" smtClean="0"/>
              <a:t>azılım yaşam döngüsünün projelerde ki önemini kavramak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</a:t>
            </a:r>
            <a:r>
              <a:rPr lang="tr-TR" dirty="0" smtClean="0"/>
              <a:t>azılım yaşam döngüsünde önemli kavramlar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öğrenmek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</a:t>
            </a:r>
            <a:r>
              <a:rPr lang="tr-TR" dirty="0" smtClean="0"/>
              <a:t>azılım geliştirmede süreç modellerinin önemi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</a:t>
            </a:r>
            <a:r>
              <a:rPr lang="tr-TR" dirty="0" err="1" smtClean="0"/>
              <a:t>üreç</a:t>
            </a:r>
            <a:r>
              <a:rPr lang="tr-TR" dirty="0" smtClean="0"/>
              <a:t> modeli çeşitleri ve uygulanması</a:t>
            </a:r>
            <a:r>
              <a:rPr lang="en-US" dirty="0" err="1" smtClean="0"/>
              <a:t>nı</a:t>
            </a:r>
            <a:r>
              <a:rPr lang="en-US" dirty="0" smtClean="0"/>
              <a:t> </a:t>
            </a:r>
            <a:r>
              <a:rPr lang="en-US" dirty="0" err="1" smtClean="0"/>
              <a:t>kavramak</a:t>
            </a:r>
            <a:r>
              <a:rPr lang="en-US" dirty="0" smtClean="0"/>
              <a:t>. </a:t>
            </a: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tr-TR" dirty="0" err="1" smtClean="0"/>
              <a:t>üreç</a:t>
            </a:r>
            <a:r>
              <a:rPr lang="tr-TR" dirty="0" smtClean="0"/>
              <a:t> modellerinin avantajları ve dezavantajları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</a:t>
            </a:r>
            <a:r>
              <a:rPr lang="tr-TR" dirty="0" err="1" smtClean="0"/>
              <a:t>etodoloji</a:t>
            </a:r>
            <a:r>
              <a:rPr lang="tr-TR" dirty="0" smtClean="0"/>
              <a:t> yaklaşımı</a:t>
            </a:r>
            <a:r>
              <a:rPr lang="en-US" dirty="0" err="1" smtClean="0"/>
              <a:t>nı</a:t>
            </a:r>
            <a:r>
              <a:rPr lang="en-US" dirty="0" smtClean="0"/>
              <a:t> </a:t>
            </a:r>
            <a:r>
              <a:rPr lang="en-US" dirty="0" err="1" smtClean="0"/>
              <a:t>analiz</a:t>
            </a:r>
            <a:r>
              <a:rPr lang="en-US" dirty="0" smtClean="0"/>
              <a:t> </a:t>
            </a:r>
            <a:r>
              <a:rPr lang="en-US" dirty="0" err="1" smtClean="0"/>
              <a:t>edebilmek</a:t>
            </a:r>
            <a:r>
              <a:rPr lang="en-US" dirty="0" smtClean="0"/>
              <a:t>.</a:t>
            </a:r>
            <a:endParaRPr lang="tr-TR" dirty="0" smtClean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r>
              <a:rPr lang="tr-TR" smtClean="0"/>
              <a:t>YMT312 Yazılım Tasarım ve Mimarisi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1966826" cy="273844"/>
          </a:xfrm>
        </p:spPr>
        <p:txBody>
          <a:bodyPr/>
          <a:lstStyle/>
          <a:p>
            <a:fld id="{1449AE56-6C5E-4AE6-BD47-1CFD8EFBDD83}" type="slidenum">
              <a:rPr lang="tr-TR" smtClean="0"/>
              <a:t>3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32" y="4473392"/>
            <a:ext cx="1412252" cy="1395702"/>
          </a:xfrm>
          <a:prstGeom prst="rect">
            <a:avLst/>
          </a:prstGeom>
        </p:spPr>
      </p:pic>
      <p:sp>
        <p:nvSpPr>
          <p:cNvPr id="8" name="Altbilgi Yer Tutucusu 3"/>
          <p:cNvSpPr txBox="1">
            <a:spLocks/>
          </p:cNvSpPr>
          <p:nvPr/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000" smtClean="0"/>
              <a:t>YMT312 Yazılım Tasarım ve Mimarisi</a:t>
            </a:r>
            <a:endParaRPr lang="tr-TR" sz="1000" dirty="0"/>
          </a:p>
        </p:txBody>
      </p:sp>
      <p:sp>
        <p:nvSpPr>
          <p:cNvPr id="9" name="Veri Yer Tutucusu 1"/>
          <p:cNvSpPr txBox="1">
            <a:spLocks/>
          </p:cNvSpPr>
          <p:nvPr/>
        </p:nvSpPr>
        <p:spPr>
          <a:xfrm>
            <a:off x="217654" y="6459785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000" smtClean="0"/>
              <a:t>Doç. Dr. Resul DAŞ</a:t>
            </a:r>
            <a:endParaRPr lang="tr-TR" sz="1000" dirty="0"/>
          </a:p>
        </p:txBody>
      </p:sp>
      <p:sp>
        <p:nvSpPr>
          <p:cNvPr id="10" name="Slayt Numarası Yer Tutucusu 4"/>
          <p:cNvSpPr txBox="1">
            <a:spLocks/>
          </p:cNvSpPr>
          <p:nvPr/>
        </p:nvSpPr>
        <p:spPr>
          <a:xfrm>
            <a:off x="7545202" y="6459784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100" dirty="0" smtClean="0"/>
              <a:t>3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16163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1" y="1847691"/>
            <a:ext cx="7886700" cy="9026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Sol taraf üretim, sağ taraf sınama işlemleridir. </a:t>
            </a:r>
            <a:endParaRPr lang="tr-TR" dirty="0"/>
          </a:p>
          <a:p>
            <a:r>
              <a:rPr lang="tr-TR" dirty="0"/>
              <a:t>V süreç modelinin temel çıktıları</a:t>
            </a:r>
            <a:r>
              <a:rPr lang="tr-TR" dirty="0" smtClean="0"/>
              <a:t>; 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30</a:t>
            </a:fld>
            <a:endParaRPr lang="tr-TR" dirty="0"/>
          </a:p>
        </p:txBody>
      </p:sp>
      <p:sp>
        <p:nvSpPr>
          <p:cNvPr id="6" name="Tek Köşesi Kesik Dikdörtgen 5"/>
          <p:cNvSpPr/>
          <p:nvPr/>
        </p:nvSpPr>
        <p:spPr>
          <a:xfrm>
            <a:off x="639420" y="2712179"/>
            <a:ext cx="1326617" cy="464967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chemeClr val="bg1"/>
                </a:solidFill>
              </a:rPr>
              <a:t>Kullanıcı Modeli</a:t>
            </a:r>
          </a:p>
        </p:txBody>
      </p:sp>
      <p:sp>
        <p:nvSpPr>
          <p:cNvPr id="7" name="Dikdörtgen 6"/>
          <p:cNvSpPr/>
          <p:nvPr/>
        </p:nvSpPr>
        <p:spPr>
          <a:xfrm>
            <a:off x="640475" y="3177146"/>
            <a:ext cx="7886700" cy="6463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600" dirty="0"/>
              <a:t>Geliştirme sürecinin kullanıcı ile olan ilişkileri tanımlanmakta ve </a:t>
            </a:r>
            <a:r>
              <a:rPr lang="tr-TR" sz="1600" dirty="0">
                <a:solidFill>
                  <a:srgbClr val="993300"/>
                </a:solidFill>
              </a:rPr>
              <a:t>sistemin nasıl kabul edileceğine ilişkin sınama belirtimleri ve planları ortaya çıkarılmaktadır.</a:t>
            </a:r>
          </a:p>
        </p:txBody>
      </p:sp>
      <p:sp>
        <p:nvSpPr>
          <p:cNvPr id="8" name="Tek Köşesi Kesik Dikdörtgen 7"/>
          <p:cNvSpPr/>
          <p:nvPr/>
        </p:nvSpPr>
        <p:spPr>
          <a:xfrm>
            <a:off x="640475" y="3823474"/>
            <a:ext cx="1326617" cy="509169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chemeClr val="bg1"/>
                </a:solidFill>
              </a:rPr>
              <a:t>Mimari Model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40475" y="4332643"/>
            <a:ext cx="7886700" cy="3949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600" dirty="0"/>
              <a:t>Sistem tasarımı ve oluşacak </a:t>
            </a:r>
            <a:r>
              <a:rPr lang="tr-TR" sz="1600" dirty="0" err="1"/>
              <a:t>altsistem</a:t>
            </a:r>
            <a:r>
              <a:rPr lang="tr-TR" sz="1600" dirty="0"/>
              <a:t> ile tüm sistemin sınama işlemlerine ilişkin işlevler.</a:t>
            </a:r>
          </a:p>
        </p:txBody>
      </p:sp>
      <p:sp>
        <p:nvSpPr>
          <p:cNvPr id="10" name="Tek Köşesi Kesik Dikdörtgen 9"/>
          <p:cNvSpPr/>
          <p:nvPr/>
        </p:nvSpPr>
        <p:spPr>
          <a:xfrm>
            <a:off x="652299" y="4682556"/>
            <a:ext cx="1782291" cy="565196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chemeClr val="bg1"/>
                </a:solidFill>
              </a:rPr>
              <a:t>Gerçekleştirim Modeli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664124" y="5213435"/>
            <a:ext cx="7886700" cy="29926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600" dirty="0"/>
              <a:t>Yazılım modüllerinin kodlanması ve sınanmasına ilişkin fonksiyonlar.</a:t>
            </a:r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6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 </a:t>
            </a:r>
            <a:r>
              <a:rPr lang="tr-TR" dirty="0" smtClean="0"/>
              <a:t>Modeli</a:t>
            </a:r>
            <a:r>
              <a:rPr lang="en-US" dirty="0" smtClean="0"/>
              <a:t>- </a:t>
            </a:r>
            <a:r>
              <a:rPr lang="en-US" dirty="0" err="1" smtClean="0"/>
              <a:t>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Belirsizliklerin az, </a:t>
            </a:r>
            <a:r>
              <a:rPr lang="tr-TR" dirty="0">
                <a:solidFill>
                  <a:srgbClr val="993300"/>
                </a:solidFill>
              </a:rPr>
              <a:t>iş tanımlarının belirgin </a:t>
            </a:r>
            <a:r>
              <a:rPr lang="tr-TR" dirty="0"/>
              <a:t>olduğu BT projeleri için uygun bir modeldir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Model, </a:t>
            </a:r>
            <a:r>
              <a:rPr lang="tr-TR" dirty="0">
                <a:solidFill>
                  <a:srgbClr val="993300"/>
                </a:solidFill>
              </a:rPr>
              <a:t>kullanıcının projeye katkısını </a:t>
            </a:r>
            <a:r>
              <a:rPr lang="tr-TR" dirty="0"/>
              <a:t>arttırmaktadır.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BT </a:t>
            </a:r>
            <a:r>
              <a:rPr lang="tr-TR" dirty="0"/>
              <a:t>projesinin </a:t>
            </a:r>
            <a:r>
              <a:rPr lang="tr-TR" dirty="0">
                <a:solidFill>
                  <a:srgbClr val="993300"/>
                </a:solidFill>
              </a:rPr>
              <a:t>iki aşamalı olarak ihale </a:t>
            </a:r>
            <a:r>
              <a:rPr lang="tr-TR" dirty="0"/>
              <a:t>edilmesi için oldukça uygundur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İlk </a:t>
            </a:r>
            <a:r>
              <a:rPr lang="tr-TR" dirty="0"/>
              <a:t>ihalede kullanıcı modeli hedeflenerek, iş analizi ve kabul sınamalarının tanımları yapılmakta,</a:t>
            </a:r>
          </a:p>
          <a:p>
            <a:pPr lvl="1"/>
            <a:r>
              <a:rPr lang="tr-TR" dirty="0" smtClean="0"/>
              <a:t>İkinci </a:t>
            </a:r>
            <a:r>
              <a:rPr lang="tr-TR" dirty="0"/>
              <a:t>ihalede ise ilkinde elde edilmiş olan kullanıcı modeli tasarlanıp, </a:t>
            </a:r>
            <a:r>
              <a:rPr lang="tr-TR" dirty="0" smtClean="0"/>
              <a:t>gerçekleşmektedir.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Verification</a:t>
            </a:r>
            <a:r>
              <a:rPr lang="tr-TR" dirty="0"/>
              <a:t> ve </a:t>
            </a:r>
            <a:r>
              <a:rPr lang="tr-TR" dirty="0" err="1"/>
              <a:t>validation</a:t>
            </a:r>
            <a:r>
              <a:rPr lang="tr-TR" dirty="0"/>
              <a:t> planları erken aşamalarda vurgulanır.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Verification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validation</a:t>
            </a:r>
            <a:r>
              <a:rPr lang="tr-TR" dirty="0"/>
              <a:t> sadece son üründe değil tüm teslim edilebilir ürünlerde uygulanır.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Proje </a:t>
            </a:r>
            <a:r>
              <a:rPr lang="tr-TR" dirty="0"/>
              <a:t>yönetimi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takibi</a:t>
            </a:r>
            <a:r>
              <a:rPr lang="tr-TR" dirty="0" smtClean="0"/>
              <a:t> kolaydır</a:t>
            </a:r>
            <a:r>
              <a:rPr lang="en-US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42" y="5178936"/>
            <a:ext cx="1066740" cy="79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 Modeli - </a:t>
            </a:r>
            <a:r>
              <a:rPr lang="tr-TR" dirty="0" err="1"/>
              <a:t>Dezavanatjları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Aynı </a:t>
            </a:r>
            <a:r>
              <a:rPr lang="tr-TR" dirty="0"/>
              <a:t>zamanda gerçekleştirilebilecek olaylara kolay imkan </a:t>
            </a:r>
            <a:r>
              <a:rPr lang="tr-TR" dirty="0" smtClean="0"/>
              <a:t>tanımaz.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Aşamalar arasında </a:t>
            </a:r>
            <a:r>
              <a:rPr lang="tr-TR" dirty="0"/>
              <a:t>tekrarlamaları </a:t>
            </a:r>
            <a:r>
              <a:rPr lang="tr-TR" dirty="0" smtClean="0"/>
              <a:t>kullanmaz.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Risk </a:t>
            </a:r>
            <a:r>
              <a:rPr lang="tr-TR" dirty="0"/>
              <a:t>çözümleme ile ilgili aktiviteleri </a:t>
            </a:r>
            <a:r>
              <a:rPr lang="tr-TR" dirty="0" smtClean="0"/>
              <a:t>içermez.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32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05" y="4858184"/>
            <a:ext cx="1010910" cy="10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Prototipleme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 </a:t>
            </a:r>
            <a:r>
              <a:rPr lang="tr-TR" dirty="0"/>
              <a:t>tanımlama </a:t>
            </a:r>
            <a:r>
              <a:rPr lang="tr-TR" dirty="0" smtClean="0"/>
              <a:t>fazında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hızlıca yapılan kısmi </a:t>
            </a:r>
            <a:r>
              <a:rPr lang="tr-TR" dirty="0" smtClean="0"/>
              <a:t>gerçekleştirme</a:t>
            </a:r>
            <a:r>
              <a:rPr lang="en-US" dirty="0" err="1" smtClean="0"/>
              <a:t>dir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Gereksinimler </a:t>
            </a:r>
            <a:r>
              <a:rPr lang="tr-TR" dirty="0"/>
              <a:t>netleştikçe prototipi </a:t>
            </a:r>
            <a:r>
              <a:rPr lang="tr-TR" dirty="0" smtClean="0"/>
              <a:t>düzelt</a:t>
            </a:r>
            <a:r>
              <a:rPr lang="en-US" dirty="0" err="1" smtClean="0"/>
              <a:t>ilebilir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Müşteri </a:t>
            </a:r>
            <a:r>
              <a:rPr lang="tr-TR" dirty="0"/>
              <a:t>memnun olana kadar düzeltmelere devam </a:t>
            </a:r>
            <a:r>
              <a:rPr lang="tr-TR" dirty="0" smtClean="0"/>
              <a:t>e</a:t>
            </a:r>
            <a:r>
              <a:rPr lang="en-US" dirty="0" err="1" smtClean="0"/>
              <a:t>dilir</a:t>
            </a:r>
            <a:r>
              <a:rPr lang="tr-TR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Kullanıcı sistem gereksinimlerini görebilir.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Karmaşa ve yanlış anlaşılmaları engeller.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Yeni ve beklenmeyen gereksinimler netleştirilebilir.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Risk kontrolü sağlanır.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30" y="3563007"/>
            <a:ext cx="2535330" cy="25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Prototipleme</a:t>
            </a:r>
            <a:r>
              <a:rPr lang="tr-TR" dirty="0"/>
              <a:t>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Belgelendirmesi </a:t>
            </a:r>
            <a:r>
              <a:rPr lang="tr-TR" dirty="0"/>
              <a:t>olmayan hızlı ve kirli (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dirty</a:t>
            </a:r>
            <a:r>
              <a:rPr lang="tr-TR" dirty="0"/>
              <a:t>) </a:t>
            </a:r>
            <a:r>
              <a:rPr lang="tr-TR" dirty="0" smtClean="0"/>
              <a:t>prototipler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Prototip </a:t>
            </a:r>
            <a:r>
              <a:rPr lang="tr-TR" dirty="0"/>
              <a:t>hedefleri net değilse kod </a:t>
            </a:r>
            <a:r>
              <a:rPr lang="tr-TR" dirty="0" err="1"/>
              <a:t>hackleme</a:t>
            </a:r>
            <a:r>
              <a:rPr lang="tr-TR" dirty="0"/>
              <a:t> ya da </a:t>
            </a:r>
            <a:r>
              <a:rPr lang="tr-TR" dirty="0" err="1"/>
              <a:t>jenga</a:t>
            </a:r>
            <a:r>
              <a:rPr lang="tr-TR" dirty="0"/>
              <a:t> </a:t>
            </a:r>
            <a:r>
              <a:rPr lang="tr-TR" dirty="0" smtClean="0"/>
              <a:t>başlar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Düzeltme </a:t>
            </a:r>
            <a:r>
              <a:rPr lang="tr-TR" dirty="0"/>
              <a:t>aşaması atlanırsa, düşük performansa yol </a:t>
            </a:r>
            <a:r>
              <a:rPr lang="tr-TR" dirty="0" smtClean="0"/>
              <a:t>açar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Müşteri </a:t>
            </a:r>
            <a:r>
              <a:rPr lang="tr-TR" dirty="0"/>
              <a:t>prototipten de son ürün gibi görünüm ve etki bekler.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34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88" y="5366044"/>
            <a:ext cx="798396" cy="7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Helezonik</a:t>
            </a:r>
            <a:r>
              <a:rPr lang="tr-TR" dirty="0"/>
              <a:t> Model (Spiral Model)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35</a:t>
            </a:fld>
            <a:endParaRPr lang="tr-TR" dirty="0"/>
          </a:p>
        </p:txBody>
      </p:sp>
      <p:sp>
        <p:nvSpPr>
          <p:cNvPr id="48" name="Dikdörtgen 47"/>
          <p:cNvSpPr/>
          <p:nvPr/>
        </p:nvSpPr>
        <p:spPr>
          <a:xfrm>
            <a:off x="1154430" y="1897380"/>
            <a:ext cx="6423660" cy="36814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1221381" y="1965959"/>
            <a:ext cx="6230978" cy="3974487"/>
            <a:chOff x="222" y="799"/>
            <a:chExt cx="5224" cy="3164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95" y="799"/>
              <a:ext cx="5088" cy="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FFFF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>
              <a:off x="307" y="2297"/>
              <a:ext cx="4979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2" name="Line 7"/>
            <p:cNvSpPr>
              <a:spLocks noChangeShapeType="1"/>
            </p:cNvSpPr>
            <p:nvPr/>
          </p:nvSpPr>
          <p:spPr bwMode="auto">
            <a:xfrm>
              <a:off x="2827" y="894"/>
              <a:ext cx="0" cy="294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13" y="973"/>
              <a:ext cx="4616" cy="2801"/>
            </a:xfrm>
            <a:custGeom>
              <a:avLst/>
              <a:gdLst>
                <a:gd name="T0" fmla="*/ 3998 w 11539"/>
                <a:gd name="T1" fmla="*/ 2905 h 7003"/>
                <a:gd name="T2" fmla="*/ 4694 w 11539"/>
                <a:gd name="T3" fmla="*/ 2416 h 7003"/>
                <a:gd name="T4" fmla="*/ 6512 w 11539"/>
                <a:gd name="T5" fmla="*/ 2335 h 7003"/>
                <a:gd name="T6" fmla="*/ 7541 w 11539"/>
                <a:gd name="T7" fmla="*/ 2905 h 7003"/>
                <a:gd name="T8" fmla="*/ 7632 w 11539"/>
                <a:gd name="T9" fmla="*/ 3610 h 7003"/>
                <a:gd name="T10" fmla="*/ 6936 w 11539"/>
                <a:gd name="T11" fmla="*/ 4343 h 7003"/>
                <a:gd name="T12" fmla="*/ 6118 w 11539"/>
                <a:gd name="T13" fmla="*/ 4642 h 7003"/>
                <a:gd name="T14" fmla="*/ 4604 w 11539"/>
                <a:gd name="T15" fmla="*/ 4723 h 7003"/>
                <a:gd name="T16" fmla="*/ 2998 w 11539"/>
                <a:gd name="T17" fmla="*/ 4126 h 7003"/>
                <a:gd name="T18" fmla="*/ 2574 w 11539"/>
                <a:gd name="T19" fmla="*/ 3312 h 7003"/>
                <a:gd name="T20" fmla="*/ 3120 w 11539"/>
                <a:gd name="T21" fmla="*/ 2307 h 7003"/>
                <a:gd name="T22" fmla="*/ 4513 w 11539"/>
                <a:gd name="T23" fmla="*/ 1602 h 7003"/>
                <a:gd name="T24" fmla="*/ 6421 w 11539"/>
                <a:gd name="T25" fmla="*/ 1493 h 7003"/>
                <a:gd name="T26" fmla="*/ 8056 w 11539"/>
                <a:gd name="T27" fmla="*/ 2009 h 7003"/>
                <a:gd name="T28" fmla="*/ 8844 w 11539"/>
                <a:gd name="T29" fmla="*/ 2769 h 7003"/>
                <a:gd name="T30" fmla="*/ 8904 w 11539"/>
                <a:gd name="T31" fmla="*/ 3746 h 7003"/>
                <a:gd name="T32" fmla="*/ 8329 w 11539"/>
                <a:gd name="T33" fmla="*/ 4560 h 7003"/>
                <a:gd name="T34" fmla="*/ 6633 w 11539"/>
                <a:gd name="T35" fmla="*/ 5375 h 7003"/>
                <a:gd name="T36" fmla="*/ 4361 w 11539"/>
                <a:gd name="T37" fmla="*/ 5510 h 7003"/>
                <a:gd name="T38" fmla="*/ 2393 w 11539"/>
                <a:gd name="T39" fmla="*/ 4886 h 7003"/>
                <a:gd name="T40" fmla="*/ 1575 w 11539"/>
                <a:gd name="T41" fmla="*/ 4180 h 7003"/>
                <a:gd name="T42" fmla="*/ 1272 w 11539"/>
                <a:gd name="T43" fmla="*/ 3312 h 7003"/>
                <a:gd name="T44" fmla="*/ 1817 w 11539"/>
                <a:gd name="T45" fmla="*/ 2117 h 7003"/>
                <a:gd name="T46" fmla="*/ 2605 w 11539"/>
                <a:gd name="T47" fmla="*/ 1493 h 7003"/>
                <a:gd name="T48" fmla="*/ 4028 w 11539"/>
                <a:gd name="T49" fmla="*/ 950 h 7003"/>
                <a:gd name="T50" fmla="*/ 6663 w 11539"/>
                <a:gd name="T51" fmla="*/ 787 h 7003"/>
                <a:gd name="T52" fmla="*/ 7905 w 11539"/>
                <a:gd name="T53" fmla="*/ 1059 h 7003"/>
                <a:gd name="T54" fmla="*/ 8934 w 11539"/>
                <a:gd name="T55" fmla="*/ 1493 h 7003"/>
                <a:gd name="T56" fmla="*/ 9904 w 11539"/>
                <a:gd name="T57" fmla="*/ 2335 h 7003"/>
                <a:gd name="T58" fmla="*/ 10267 w 11539"/>
                <a:gd name="T59" fmla="*/ 3312 h 7003"/>
                <a:gd name="T60" fmla="*/ 9873 w 11539"/>
                <a:gd name="T61" fmla="*/ 4452 h 7003"/>
                <a:gd name="T62" fmla="*/ 9086 w 11539"/>
                <a:gd name="T63" fmla="*/ 5185 h 7003"/>
                <a:gd name="T64" fmla="*/ 7117 w 11539"/>
                <a:gd name="T65" fmla="*/ 6026 h 7003"/>
                <a:gd name="T66" fmla="*/ 4089 w 11539"/>
                <a:gd name="T67" fmla="*/ 6216 h 7003"/>
                <a:gd name="T68" fmla="*/ 2272 w 11539"/>
                <a:gd name="T69" fmla="*/ 5755 h 7003"/>
                <a:gd name="T70" fmla="*/ 878 w 11539"/>
                <a:gd name="T71" fmla="*/ 4940 h 7003"/>
                <a:gd name="T72" fmla="*/ 91 w 11539"/>
                <a:gd name="T73" fmla="*/ 3909 h 7003"/>
                <a:gd name="T74" fmla="*/ 121 w 11539"/>
                <a:gd name="T75" fmla="*/ 2660 h 7003"/>
                <a:gd name="T76" fmla="*/ 1302 w 11539"/>
                <a:gd name="T77" fmla="*/ 1222 h 7003"/>
                <a:gd name="T78" fmla="*/ 2544 w 11539"/>
                <a:gd name="T79" fmla="*/ 570 h 7003"/>
                <a:gd name="T80" fmla="*/ 4604 w 11539"/>
                <a:gd name="T81" fmla="*/ 82 h 7003"/>
                <a:gd name="T82" fmla="*/ 8026 w 11539"/>
                <a:gd name="T83" fmla="*/ 272 h 7003"/>
                <a:gd name="T84" fmla="*/ 9843 w 11539"/>
                <a:gd name="T85" fmla="*/ 1005 h 7003"/>
                <a:gd name="T86" fmla="*/ 11085 w 11539"/>
                <a:gd name="T87" fmla="*/ 2036 h 7003"/>
                <a:gd name="T88" fmla="*/ 11509 w 11539"/>
                <a:gd name="T89" fmla="*/ 2986 h 7003"/>
                <a:gd name="T90" fmla="*/ 11418 w 11539"/>
                <a:gd name="T91" fmla="*/ 3990 h 7003"/>
                <a:gd name="T92" fmla="*/ 10842 w 11539"/>
                <a:gd name="T93" fmla="*/ 4967 h 7003"/>
                <a:gd name="T94" fmla="*/ 8995 w 11539"/>
                <a:gd name="T95" fmla="*/ 6297 h 7003"/>
                <a:gd name="T96" fmla="*/ 6936 w 11539"/>
                <a:gd name="T97" fmla="*/ 6922 h 7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9" h="7003">
                  <a:moveTo>
                    <a:pt x="3846" y="3312"/>
                  </a:moveTo>
                  <a:lnTo>
                    <a:pt x="3877" y="3095"/>
                  </a:lnTo>
                  <a:lnTo>
                    <a:pt x="3998" y="2905"/>
                  </a:lnTo>
                  <a:lnTo>
                    <a:pt x="4180" y="2715"/>
                  </a:lnTo>
                  <a:lnTo>
                    <a:pt x="4422" y="2552"/>
                  </a:lnTo>
                  <a:lnTo>
                    <a:pt x="4694" y="2416"/>
                  </a:lnTo>
                  <a:lnTo>
                    <a:pt x="5028" y="2335"/>
                  </a:lnTo>
                  <a:lnTo>
                    <a:pt x="5785" y="2253"/>
                  </a:lnTo>
                  <a:lnTo>
                    <a:pt x="6512" y="2335"/>
                  </a:lnTo>
                  <a:lnTo>
                    <a:pt x="7148" y="2552"/>
                  </a:lnTo>
                  <a:lnTo>
                    <a:pt x="7360" y="2715"/>
                  </a:lnTo>
                  <a:lnTo>
                    <a:pt x="7541" y="2905"/>
                  </a:lnTo>
                  <a:lnTo>
                    <a:pt x="7662" y="3095"/>
                  </a:lnTo>
                  <a:lnTo>
                    <a:pt x="7693" y="3312"/>
                  </a:lnTo>
                  <a:lnTo>
                    <a:pt x="7632" y="3610"/>
                  </a:lnTo>
                  <a:lnTo>
                    <a:pt x="7511" y="3882"/>
                  </a:lnTo>
                  <a:lnTo>
                    <a:pt x="7269" y="4126"/>
                  </a:lnTo>
                  <a:lnTo>
                    <a:pt x="6936" y="4343"/>
                  </a:lnTo>
                  <a:lnTo>
                    <a:pt x="6754" y="4425"/>
                  </a:lnTo>
                  <a:lnTo>
                    <a:pt x="6572" y="4506"/>
                  </a:lnTo>
                  <a:lnTo>
                    <a:pt x="6118" y="4642"/>
                  </a:lnTo>
                  <a:lnTo>
                    <a:pt x="5633" y="4723"/>
                  </a:lnTo>
                  <a:lnTo>
                    <a:pt x="5118" y="4750"/>
                  </a:lnTo>
                  <a:lnTo>
                    <a:pt x="4604" y="4723"/>
                  </a:lnTo>
                  <a:lnTo>
                    <a:pt x="4119" y="4642"/>
                  </a:lnTo>
                  <a:lnTo>
                    <a:pt x="3301" y="4343"/>
                  </a:lnTo>
                  <a:lnTo>
                    <a:pt x="2998" y="4126"/>
                  </a:lnTo>
                  <a:lnTo>
                    <a:pt x="2756" y="3882"/>
                  </a:lnTo>
                  <a:lnTo>
                    <a:pt x="2605" y="3610"/>
                  </a:lnTo>
                  <a:lnTo>
                    <a:pt x="2574" y="3312"/>
                  </a:lnTo>
                  <a:lnTo>
                    <a:pt x="2635" y="2959"/>
                  </a:lnTo>
                  <a:lnTo>
                    <a:pt x="2817" y="2606"/>
                  </a:lnTo>
                  <a:lnTo>
                    <a:pt x="3120" y="2307"/>
                  </a:lnTo>
                  <a:lnTo>
                    <a:pt x="3513" y="2009"/>
                  </a:lnTo>
                  <a:lnTo>
                    <a:pt x="3968" y="1792"/>
                  </a:lnTo>
                  <a:lnTo>
                    <a:pt x="4513" y="1602"/>
                  </a:lnTo>
                  <a:lnTo>
                    <a:pt x="5118" y="1493"/>
                  </a:lnTo>
                  <a:lnTo>
                    <a:pt x="5785" y="1466"/>
                  </a:lnTo>
                  <a:lnTo>
                    <a:pt x="6421" y="1493"/>
                  </a:lnTo>
                  <a:lnTo>
                    <a:pt x="7026" y="1602"/>
                  </a:lnTo>
                  <a:lnTo>
                    <a:pt x="7572" y="1792"/>
                  </a:lnTo>
                  <a:lnTo>
                    <a:pt x="8056" y="2009"/>
                  </a:lnTo>
                  <a:lnTo>
                    <a:pt x="8420" y="2307"/>
                  </a:lnTo>
                  <a:lnTo>
                    <a:pt x="8722" y="2606"/>
                  </a:lnTo>
                  <a:lnTo>
                    <a:pt x="8844" y="2769"/>
                  </a:lnTo>
                  <a:lnTo>
                    <a:pt x="8904" y="2959"/>
                  </a:lnTo>
                  <a:lnTo>
                    <a:pt x="8995" y="3312"/>
                  </a:lnTo>
                  <a:lnTo>
                    <a:pt x="8904" y="3746"/>
                  </a:lnTo>
                  <a:lnTo>
                    <a:pt x="8692" y="4180"/>
                  </a:lnTo>
                  <a:lnTo>
                    <a:pt x="8510" y="4370"/>
                  </a:lnTo>
                  <a:lnTo>
                    <a:pt x="8329" y="4560"/>
                  </a:lnTo>
                  <a:lnTo>
                    <a:pt x="7844" y="4886"/>
                  </a:lnTo>
                  <a:lnTo>
                    <a:pt x="7299" y="5157"/>
                  </a:lnTo>
                  <a:lnTo>
                    <a:pt x="6633" y="5375"/>
                  </a:lnTo>
                  <a:lnTo>
                    <a:pt x="5906" y="5510"/>
                  </a:lnTo>
                  <a:lnTo>
                    <a:pt x="5118" y="5537"/>
                  </a:lnTo>
                  <a:lnTo>
                    <a:pt x="4361" y="5510"/>
                  </a:lnTo>
                  <a:lnTo>
                    <a:pt x="3634" y="5375"/>
                  </a:lnTo>
                  <a:lnTo>
                    <a:pt x="2968" y="5157"/>
                  </a:lnTo>
                  <a:lnTo>
                    <a:pt x="2393" y="4886"/>
                  </a:lnTo>
                  <a:lnTo>
                    <a:pt x="1938" y="4560"/>
                  </a:lnTo>
                  <a:lnTo>
                    <a:pt x="1757" y="4370"/>
                  </a:lnTo>
                  <a:lnTo>
                    <a:pt x="1575" y="4180"/>
                  </a:lnTo>
                  <a:lnTo>
                    <a:pt x="1454" y="3963"/>
                  </a:lnTo>
                  <a:lnTo>
                    <a:pt x="1363" y="3746"/>
                  </a:lnTo>
                  <a:lnTo>
                    <a:pt x="1272" y="3312"/>
                  </a:lnTo>
                  <a:lnTo>
                    <a:pt x="1363" y="2823"/>
                  </a:lnTo>
                  <a:lnTo>
                    <a:pt x="1636" y="2335"/>
                  </a:lnTo>
                  <a:lnTo>
                    <a:pt x="1817" y="2117"/>
                  </a:lnTo>
                  <a:lnTo>
                    <a:pt x="2060" y="1900"/>
                  </a:lnTo>
                  <a:lnTo>
                    <a:pt x="2302" y="1683"/>
                  </a:lnTo>
                  <a:lnTo>
                    <a:pt x="2605" y="1493"/>
                  </a:lnTo>
                  <a:lnTo>
                    <a:pt x="3271" y="1195"/>
                  </a:lnTo>
                  <a:lnTo>
                    <a:pt x="3634" y="1059"/>
                  </a:lnTo>
                  <a:lnTo>
                    <a:pt x="4028" y="950"/>
                  </a:lnTo>
                  <a:lnTo>
                    <a:pt x="4876" y="787"/>
                  </a:lnTo>
                  <a:lnTo>
                    <a:pt x="5785" y="733"/>
                  </a:lnTo>
                  <a:lnTo>
                    <a:pt x="6663" y="787"/>
                  </a:lnTo>
                  <a:lnTo>
                    <a:pt x="7117" y="842"/>
                  </a:lnTo>
                  <a:lnTo>
                    <a:pt x="7511" y="950"/>
                  </a:lnTo>
                  <a:lnTo>
                    <a:pt x="7905" y="1059"/>
                  </a:lnTo>
                  <a:lnTo>
                    <a:pt x="8298" y="1195"/>
                  </a:lnTo>
                  <a:lnTo>
                    <a:pt x="8632" y="1330"/>
                  </a:lnTo>
                  <a:lnTo>
                    <a:pt x="8934" y="1493"/>
                  </a:lnTo>
                  <a:lnTo>
                    <a:pt x="9237" y="1683"/>
                  </a:lnTo>
                  <a:lnTo>
                    <a:pt x="9510" y="1900"/>
                  </a:lnTo>
                  <a:lnTo>
                    <a:pt x="9904" y="2335"/>
                  </a:lnTo>
                  <a:lnTo>
                    <a:pt x="10176" y="2823"/>
                  </a:lnTo>
                  <a:lnTo>
                    <a:pt x="10237" y="3067"/>
                  </a:lnTo>
                  <a:lnTo>
                    <a:pt x="10267" y="3312"/>
                  </a:lnTo>
                  <a:lnTo>
                    <a:pt x="10176" y="3909"/>
                  </a:lnTo>
                  <a:lnTo>
                    <a:pt x="10025" y="4180"/>
                  </a:lnTo>
                  <a:lnTo>
                    <a:pt x="9873" y="4452"/>
                  </a:lnTo>
                  <a:lnTo>
                    <a:pt x="9631" y="4696"/>
                  </a:lnTo>
                  <a:lnTo>
                    <a:pt x="9389" y="4940"/>
                  </a:lnTo>
                  <a:lnTo>
                    <a:pt x="9086" y="5185"/>
                  </a:lnTo>
                  <a:lnTo>
                    <a:pt x="8753" y="5402"/>
                  </a:lnTo>
                  <a:lnTo>
                    <a:pt x="7996" y="5755"/>
                  </a:lnTo>
                  <a:lnTo>
                    <a:pt x="7117" y="6026"/>
                  </a:lnTo>
                  <a:lnTo>
                    <a:pt x="6178" y="6216"/>
                  </a:lnTo>
                  <a:lnTo>
                    <a:pt x="5118" y="6270"/>
                  </a:lnTo>
                  <a:lnTo>
                    <a:pt x="4089" y="6216"/>
                  </a:lnTo>
                  <a:lnTo>
                    <a:pt x="3604" y="6135"/>
                  </a:lnTo>
                  <a:lnTo>
                    <a:pt x="3120" y="6026"/>
                  </a:lnTo>
                  <a:lnTo>
                    <a:pt x="2272" y="5755"/>
                  </a:lnTo>
                  <a:lnTo>
                    <a:pt x="1514" y="5402"/>
                  </a:lnTo>
                  <a:lnTo>
                    <a:pt x="1181" y="5185"/>
                  </a:lnTo>
                  <a:lnTo>
                    <a:pt x="878" y="4940"/>
                  </a:lnTo>
                  <a:lnTo>
                    <a:pt x="394" y="4452"/>
                  </a:lnTo>
                  <a:lnTo>
                    <a:pt x="212" y="4180"/>
                  </a:lnTo>
                  <a:lnTo>
                    <a:pt x="91" y="3909"/>
                  </a:lnTo>
                  <a:lnTo>
                    <a:pt x="0" y="3312"/>
                  </a:lnTo>
                  <a:lnTo>
                    <a:pt x="30" y="2986"/>
                  </a:lnTo>
                  <a:lnTo>
                    <a:pt x="121" y="2660"/>
                  </a:lnTo>
                  <a:lnTo>
                    <a:pt x="454" y="2036"/>
                  </a:lnTo>
                  <a:lnTo>
                    <a:pt x="969" y="1493"/>
                  </a:lnTo>
                  <a:lnTo>
                    <a:pt x="1302" y="1222"/>
                  </a:lnTo>
                  <a:lnTo>
                    <a:pt x="1696" y="1005"/>
                  </a:lnTo>
                  <a:lnTo>
                    <a:pt x="2090" y="787"/>
                  </a:lnTo>
                  <a:lnTo>
                    <a:pt x="2544" y="570"/>
                  </a:lnTo>
                  <a:lnTo>
                    <a:pt x="3513" y="272"/>
                  </a:lnTo>
                  <a:lnTo>
                    <a:pt x="4058" y="163"/>
                  </a:lnTo>
                  <a:lnTo>
                    <a:pt x="4604" y="82"/>
                  </a:lnTo>
                  <a:lnTo>
                    <a:pt x="5785" y="0"/>
                  </a:lnTo>
                  <a:lnTo>
                    <a:pt x="6936" y="82"/>
                  </a:lnTo>
                  <a:lnTo>
                    <a:pt x="8026" y="272"/>
                  </a:lnTo>
                  <a:lnTo>
                    <a:pt x="8995" y="570"/>
                  </a:lnTo>
                  <a:lnTo>
                    <a:pt x="9449" y="787"/>
                  </a:lnTo>
                  <a:lnTo>
                    <a:pt x="9843" y="1005"/>
                  </a:lnTo>
                  <a:lnTo>
                    <a:pt x="10570" y="1493"/>
                  </a:lnTo>
                  <a:lnTo>
                    <a:pt x="10842" y="1765"/>
                  </a:lnTo>
                  <a:lnTo>
                    <a:pt x="11085" y="2036"/>
                  </a:lnTo>
                  <a:lnTo>
                    <a:pt x="11297" y="2362"/>
                  </a:lnTo>
                  <a:lnTo>
                    <a:pt x="11418" y="2660"/>
                  </a:lnTo>
                  <a:lnTo>
                    <a:pt x="11509" y="2986"/>
                  </a:lnTo>
                  <a:lnTo>
                    <a:pt x="11539" y="3312"/>
                  </a:lnTo>
                  <a:lnTo>
                    <a:pt x="11509" y="3665"/>
                  </a:lnTo>
                  <a:lnTo>
                    <a:pt x="11418" y="3990"/>
                  </a:lnTo>
                  <a:lnTo>
                    <a:pt x="11297" y="4316"/>
                  </a:lnTo>
                  <a:lnTo>
                    <a:pt x="11085" y="4642"/>
                  </a:lnTo>
                  <a:lnTo>
                    <a:pt x="10842" y="4967"/>
                  </a:lnTo>
                  <a:lnTo>
                    <a:pt x="10570" y="5266"/>
                  </a:lnTo>
                  <a:lnTo>
                    <a:pt x="9843" y="5836"/>
                  </a:lnTo>
                  <a:lnTo>
                    <a:pt x="8995" y="6297"/>
                  </a:lnTo>
                  <a:lnTo>
                    <a:pt x="8026" y="6677"/>
                  </a:lnTo>
                  <a:lnTo>
                    <a:pt x="7481" y="6813"/>
                  </a:lnTo>
                  <a:lnTo>
                    <a:pt x="6936" y="6922"/>
                  </a:lnTo>
                  <a:lnTo>
                    <a:pt x="5785" y="7003"/>
                  </a:lnTo>
                </a:path>
              </a:pathLst>
            </a:custGeom>
            <a:noFill/>
            <a:ln w="19050">
              <a:solidFill>
                <a:srgbClr val="D9090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2827" y="2297"/>
              <a:ext cx="2302" cy="4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3190" y="1429"/>
              <a:ext cx="1333" cy="868"/>
            </a:xfrm>
            <a:custGeom>
              <a:avLst/>
              <a:gdLst>
                <a:gd name="T0" fmla="*/ 0 w 3332"/>
                <a:gd name="T1" fmla="*/ 2172 h 2172"/>
                <a:gd name="T2" fmla="*/ 0 w 3332"/>
                <a:gd name="T3" fmla="*/ 1249 h 2172"/>
                <a:gd name="T4" fmla="*/ 3332 w 3332"/>
                <a:gd name="T5" fmla="*/ 0 h 2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32" h="2172">
                  <a:moveTo>
                    <a:pt x="0" y="2172"/>
                  </a:moveTo>
                  <a:lnTo>
                    <a:pt x="0" y="1249"/>
                  </a:lnTo>
                  <a:lnTo>
                    <a:pt x="333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2797" y="805"/>
              <a:ext cx="72" cy="130"/>
            </a:xfrm>
            <a:custGeom>
              <a:avLst/>
              <a:gdLst>
                <a:gd name="T0" fmla="*/ 60 w 182"/>
                <a:gd name="T1" fmla="*/ 244 h 326"/>
                <a:gd name="T2" fmla="*/ 0 w 182"/>
                <a:gd name="T3" fmla="*/ 326 h 326"/>
                <a:gd name="T4" fmla="*/ 30 w 182"/>
                <a:gd name="T5" fmla="*/ 244 h 326"/>
                <a:gd name="T6" fmla="*/ 60 w 182"/>
                <a:gd name="T7" fmla="*/ 0 h 326"/>
                <a:gd name="T8" fmla="*/ 121 w 182"/>
                <a:gd name="T9" fmla="*/ 244 h 326"/>
                <a:gd name="T10" fmla="*/ 182 w 182"/>
                <a:gd name="T11" fmla="*/ 326 h 326"/>
                <a:gd name="T12" fmla="*/ 60 w 182"/>
                <a:gd name="T13" fmla="*/ 24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26">
                  <a:moveTo>
                    <a:pt x="60" y="244"/>
                  </a:moveTo>
                  <a:lnTo>
                    <a:pt x="0" y="326"/>
                  </a:lnTo>
                  <a:lnTo>
                    <a:pt x="30" y="244"/>
                  </a:lnTo>
                  <a:lnTo>
                    <a:pt x="60" y="0"/>
                  </a:lnTo>
                  <a:lnTo>
                    <a:pt x="121" y="244"/>
                  </a:lnTo>
                  <a:lnTo>
                    <a:pt x="182" y="326"/>
                  </a:lnTo>
                  <a:lnTo>
                    <a:pt x="60" y="24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 rot="-10800000">
              <a:off x="2779" y="3786"/>
              <a:ext cx="73" cy="130"/>
            </a:xfrm>
            <a:custGeom>
              <a:avLst/>
              <a:gdLst>
                <a:gd name="T0" fmla="*/ 60 w 182"/>
                <a:gd name="T1" fmla="*/ 244 h 326"/>
                <a:gd name="T2" fmla="*/ 0 w 182"/>
                <a:gd name="T3" fmla="*/ 326 h 326"/>
                <a:gd name="T4" fmla="*/ 30 w 182"/>
                <a:gd name="T5" fmla="*/ 244 h 326"/>
                <a:gd name="T6" fmla="*/ 60 w 182"/>
                <a:gd name="T7" fmla="*/ 0 h 326"/>
                <a:gd name="T8" fmla="*/ 121 w 182"/>
                <a:gd name="T9" fmla="*/ 244 h 326"/>
                <a:gd name="T10" fmla="*/ 182 w 182"/>
                <a:gd name="T11" fmla="*/ 326 h 326"/>
                <a:gd name="T12" fmla="*/ 60 w 182"/>
                <a:gd name="T13" fmla="*/ 24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26">
                  <a:moveTo>
                    <a:pt x="60" y="244"/>
                  </a:moveTo>
                  <a:lnTo>
                    <a:pt x="0" y="326"/>
                  </a:lnTo>
                  <a:lnTo>
                    <a:pt x="30" y="244"/>
                  </a:lnTo>
                  <a:lnTo>
                    <a:pt x="60" y="0"/>
                  </a:lnTo>
                  <a:lnTo>
                    <a:pt x="121" y="244"/>
                  </a:lnTo>
                  <a:lnTo>
                    <a:pt x="182" y="326"/>
                  </a:lnTo>
                  <a:lnTo>
                    <a:pt x="60" y="24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5400000" flipH="1">
              <a:off x="5291" y="2222"/>
              <a:ext cx="73" cy="130"/>
            </a:xfrm>
            <a:custGeom>
              <a:avLst/>
              <a:gdLst>
                <a:gd name="T0" fmla="*/ 60 w 182"/>
                <a:gd name="T1" fmla="*/ 244 h 326"/>
                <a:gd name="T2" fmla="*/ 0 w 182"/>
                <a:gd name="T3" fmla="*/ 326 h 326"/>
                <a:gd name="T4" fmla="*/ 30 w 182"/>
                <a:gd name="T5" fmla="*/ 244 h 326"/>
                <a:gd name="T6" fmla="*/ 60 w 182"/>
                <a:gd name="T7" fmla="*/ 0 h 326"/>
                <a:gd name="T8" fmla="*/ 121 w 182"/>
                <a:gd name="T9" fmla="*/ 244 h 326"/>
                <a:gd name="T10" fmla="*/ 182 w 182"/>
                <a:gd name="T11" fmla="*/ 326 h 326"/>
                <a:gd name="T12" fmla="*/ 60 w 182"/>
                <a:gd name="T13" fmla="*/ 24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26">
                  <a:moveTo>
                    <a:pt x="60" y="244"/>
                  </a:moveTo>
                  <a:lnTo>
                    <a:pt x="0" y="326"/>
                  </a:lnTo>
                  <a:lnTo>
                    <a:pt x="30" y="244"/>
                  </a:lnTo>
                  <a:lnTo>
                    <a:pt x="60" y="0"/>
                  </a:lnTo>
                  <a:lnTo>
                    <a:pt x="121" y="244"/>
                  </a:lnTo>
                  <a:lnTo>
                    <a:pt x="182" y="326"/>
                  </a:lnTo>
                  <a:lnTo>
                    <a:pt x="60" y="24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59" name="Text Box 14"/>
            <p:cNvSpPr txBox="1">
              <a:spLocks noChangeArrowheads="1"/>
            </p:cNvSpPr>
            <p:nvPr/>
          </p:nvSpPr>
          <p:spPr bwMode="auto">
            <a:xfrm>
              <a:off x="2821" y="196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Risk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Analizi</a:t>
              </a:r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959" y="157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Risk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Analizi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3181" y="131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Risk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Analizi</a:t>
              </a: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3439" y="10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Risk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Analizi</a:t>
              </a: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3169" y="20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Proto-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tip 1</a:t>
              </a:r>
              <a:endParaRPr lang="en-US" altLang="tr-TR" sz="9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3481" y="1950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 dirty="0" err="1">
                  <a:solidFill>
                    <a:srgbClr val="000000"/>
                  </a:solidFill>
                </a:rPr>
                <a:t>Prototip</a:t>
              </a:r>
              <a:r>
                <a:rPr lang="en-US" altLang="tr-TR" sz="900" dirty="0">
                  <a:solidFill>
                    <a:srgbClr val="000000"/>
                  </a:solidFill>
                </a:rPr>
                <a:t> 2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3985" y="1872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Prototip 3</a:t>
              </a:r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4507" y="1746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İşin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Prototipi</a:t>
              </a: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2197" y="2046"/>
              <a:ext cx="64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Öninceleme</a:t>
              </a:r>
            </a:p>
            <a:p>
              <a:pPr eaLnBrk="0" hangingPunct="0"/>
              <a:endParaRPr lang="en-US" altLang="tr-TR" sz="900">
                <a:solidFill>
                  <a:srgbClr val="000000"/>
                </a:solidFill>
              </a:endParaRP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Analizi</a:t>
              </a:r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2797" y="2346"/>
              <a:ext cx="8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İşin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Genel Kavramı</a:t>
              </a:r>
              <a:endParaRPr lang="en-US" altLang="tr-TR" sz="9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2011" y="2880"/>
              <a:ext cx="64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900">
                  <a:solidFill>
                    <a:srgbClr val="000000"/>
                  </a:solidFill>
                </a:rPr>
                <a:t>Geliştirme</a:t>
              </a:r>
            </a:p>
            <a:p>
              <a:pPr algn="ctr" eaLnBrk="0" hangingPunct="0"/>
              <a:r>
                <a:rPr lang="en-US" altLang="tr-TR" sz="900"/>
                <a:t>Planı </a:t>
              </a: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1903" y="3198"/>
              <a:ext cx="7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900">
                  <a:solidFill>
                    <a:srgbClr val="000000"/>
                  </a:solidFill>
                </a:rPr>
                <a:t>Birleştirme ve Test Planı</a:t>
              </a: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3391" y="2550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Yazılım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Gereksinimi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2827" y="2838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Gereksinim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onaylama</a:t>
              </a:r>
            </a:p>
          </p:txBody>
        </p:sp>
        <p:sp>
          <p:nvSpPr>
            <p:cNvPr id="73" name="Text Box 28"/>
            <p:cNvSpPr txBox="1">
              <a:spLocks noChangeArrowheads="1"/>
            </p:cNvSpPr>
            <p:nvPr/>
          </p:nvSpPr>
          <p:spPr bwMode="auto">
            <a:xfrm>
              <a:off x="3907" y="2694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Ürün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Tasarımı</a:t>
              </a:r>
            </a:p>
          </p:txBody>
        </p:sp>
        <p:sp>
          <p:nvSpPr>
            <p:cNvPr id="74" name="Text Box 29"/>
            <p:cNvSpPr txBox="1">
              <a:spLocks noChangeArrowheads="1"/>
            </p:cNvSpPr>
            <p:nvPr/>
          </p:nvSpPr>
          <p:spPr bwMode="auto">
            <a:xfrm>
              <a:off x="2893" y="3126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Tasarımı test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Etme ve onay</a:t>
              </a: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4429" y="2706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Detaylı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Tasarım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4195" y="2982"/>
              <a:ext cx="72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Kodlama</a:t>
              </a:r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3901" y="3150"/>
              <a:ext cx="72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Modül Testi</a:t>
              </a:r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3667" y="3264"/>
              <a:ext cx="8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Birleştirme </a:t>
              </a:r>
            </a:p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testi</a:t>
              </a: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3217" y="3450"/>
              <a:ext cx="72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Kabul testi</a:t>
              </a:r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2827" y="3558"/>
              <a:ext cx="72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 dirty="0" err="1">
                  <a:solidFill>
                    <a:srgbClr val="000000"/>
                  </a:solidFill>
                </a:rPr>
                <a:t>Servis</a:t>
              </a:r>
              <a:endParaRPr lang="en-US" altLang="tr-TR" sz="900" dirty="0">
                <a:solidFill>
                  <a:srgbClr val="000000"/>
                </a:solidFill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3691" y="2322"/>
              <a:ext cx="165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en-US" altLang="tr-TR" sz="900">
                  <a:solidFill>
                    <a:srgbClr val="000000"/>
                  </a:solidFill>
                </a:rPr>
                <a:t>Simulasyon ve Modelleme</a:t>
              </a:r>
            </a:p>
          </p:txBody>
        </p:sp>
        <p:sp>
          <p:nvSpPr>
            <p:cNvPr id="82" name="Text Box 37"/>
            <p:cNvSpPr txBox="1">
              <a:spLocks noChangeArrowheads="1"/>
            </p:cNvSpPr>
            <p:nvPr/>
          </p:nvSpPr>
          <p:spPr bwMode="auto">
            <a:xfrm>
              <a:off x="431" y="1002"/>
              <a:ext cx="100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tr-TR" altLang="tr-TR" sz="900" dirty="0">
                  <a:solidFill>
                    <a:srgbClr val="000000"/>
                  </a:solidFill>
                </a:rPr>
                <a:t>Amaca, Alternatiflere ve Sınırlamalara karar verme</a:t>
              </a:r>
            </a:p>
          </p:txBody>
        </p:sp>
        <p:sp>
          <p:nvSpPr>
            <p:cNvPr id="83" name="Text Box 38"/>
            <p:cNvSpPr txBox="1">
              <a:spLocks noChangeArrowheads="1"/>
            </p:cNvSpPr>
            <p:nvPr/>
          </p:nvSpPr>
          <p:spPr bwMode="auto">
            <a:xfrm>
              <a:off x="4150" y="1029"/>
              <a:ext cx="12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r>
                <a:rPr lang="tr-TR" altLang="tr-TR" sz="900">
                  <a:solidFill>
                    <a:srgbClr val="000000"/>
                  </a:solidFill>
                </a:rPr>
                <a:t>Alternatifleri değerlendirme ve risk analizi</a:t>
              </a:r>
            </a:p>
          </p:txBody>
        </p:sp>
        <p:sp>
          <p:nvSpPr>
            <p:cNvPr id="84" name="Text Box 39"/>
            <p:cNvSpPr txBox="1">
              <a:spLocks noChangeArrowheads="1"/>
            </p:cNvSpPr>
            <p:nvPr/>
          </p:nvSpPr>
          <p:spPr bwMode="auto">
            <a:xfrm>
              <a:off x="222" y="3165"/>
              <a:ext cx="136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0" hangingPunct="0"/>
              <a:r>
                <a:rPr lang="tr-TR" altLang="tr-TR" sz="900" dirty="0">
                  <a:solidFill>
                    <a:srgbClr val="000000"/>
                  </a:solidFill>
                </a:rPr>
                <a:t>Bir sonraki fazın planlanması ve kullanıcı değerlendirmesi</a:t>
              </a:r>
            </a:p>
          </p:txBody>
        </p:sp>
        <p:sp>
          <p:nvSpPr>
            <p:cNvPr id="85" name="Text Box 40"/>
            <p:cNvSpPr txBox="1">
              <a:spLocks noChangeArrowheads="1"/>
            </p:cNvSpPr>
            <p:nvPr/>
          </p:nvSpPr>
          <p:spPr bwMode="auto">
            <a:xfrm>
              <a:off x="4150" y="3430"/>
              <a:ext cx="127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r>
                <a:rPr lang="tr-TR" altLang="tr-TR" sz="900">
                  <a:solidFill>
                    <a:srgbClr val="000000"/>
                  </a:solidFill>
                </a:rPr>
                <a:t>Geliştirme ve bir sonraki ürünü onaylama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612" y="2065"/>
              <a:ext cx="102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tr-TR" altLang="tr-TR" sz="1350" b="1">
                  <a:solidFill>
                    <a:srgbClr val="373187"/>
                  </a:solidFill>
                </a:rPr>
                <a:t>onay  ekseni</a:t>
              </a:r>
            </a:p>
          </p:txBody>
        </p:sp>
        <p:sp>
          <p:nvSpPr>
            <p:cNvPr id="87" name="Text Box 43"/>
            <p:cNvSpPr txBox="1">
              <a:spLocks noChangeArrowheads="1"/>
            </p:cNvSpPr>
            <p:nvPr/>
          </p:nvSpPr>
          <p:spPr bwMode="auto">
            <a:xfrm>
              <a:off x="431" y="799"/>
              <a:ext cx="792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tr-TR" altLang="tr-TR" sz="1350" b="1" dirty="0">
                  <a:solidFill>
                    <a:srgbClr val="373187"/>
                  </a:solidFill>
                </a:rPr>
                <a:t>Planlama</a:t>
              </a:r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4456" y="799"/>
              <a:ext cx="96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tr-TR" altLang="tr-TR" sz="1350" b="1">
                  <a:solidFill>
                    <a:srgbClr val="373187"/>
                  </a:solidFill>
                </a:rPr>
                <a:t>Risk Analizi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4806" y="3698"/>
              <a:ext cx="61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tr-TR" altLang="tr-TR" sz="1350" b="1">
                  <a:solidFill>
                    <a:srgbClr val="373187"/>
                  </a:solidFill>
                </a:rPr>
                <a:t>Üretim</a:t>
              </a:r>
            </a:p>
          </p:txBody>
        </p:sp>
        <p:sp>
          <p:nvSpPr>
            <p:cNvPr id="90" name="Text Box 46"/>
            <p:cNvSpPr txBox="1">
              <a:spLocks noChangeArrowheads="1"/>
            </p:cNvSpPr>
            <p:nvPr/>
          </p:nvSpPr>
          <p:spPr bwMode="auto">
            <a:xfrm>
              <a:off x="431" y="3698"/>
              <a:ext cx="181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tr-TR" altLang="tr-TR" sz="1350" b="1">
                  <a:solidFill>
                    <a:srgbClr val="373187"/>
                  </a:solidFill>
                </a:rPr>
                <a:t>Kullanıcı Değerlendirme</a:t>
              </a:r>
            </a:p>
          </p:txBody>
        </p:sp>
      </p:grp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86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Helezonik</a:t>
            </a:r>
            <a:r>
              <a:rPr lang="tr-TR" dirty="0"/>
              <a:t> </a:t>
            </a:r>
            <a:r>
              <a:rPr lang="tr-TR" dirty="0" smtClean="0"/>
              <a:t>Model - Aşamaları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Planlama</a:t>
            </a:r>
          </a:p>
          <a:p>
            <a:pPr lvl="1"/>
            <a:r>
              <a:rPr lang="tr-TR" dirty="0"/>
              <a:t>	Üretilecek ara ürün için planlama, amaç belirleme, bir önceki adımda üretilen ara ürün ile bütünleştirme</a:t>
            </a:r>
          </a:p>
          <a:p>
            <a:endParaRPr lang="tr-TR" dirty="0"/>
          </a:p>
          <a:p>
            <a:r>
              <a:rPr lang="tr-TR" b="1" dirty="0">
                <a:solidFill>
                  <a:srgbClr val="C00000"/>
                </a:solidFill>
              </a:rPr>
              <a:t>Risk Analizi</a:t>
            </a:r>
          </a:p>
          <a:p>
            <a:pPr lvl="1"/>
            <a:r>
              <a:rPr lang="tr-TR" dirty="0"/>
              <a:t>	Risk seçeneklerinin araştırılması ve risklerin belirlenmesi</a:t>
            </a:r>
          </a:p>
          <a:p>
            <a:endParaRPr lang="tr-TR" dirty="0"/>
          </a:p>
          <a:p>
            <a:r>
              <a:rPr lang="tr-TR" b="1" dirty="0">
                <a:solidFill>
                  <a:srgbClr val="C00000"/>
                </a:solidFill>
              </a:rPr>
              <a:t>Üretim</a:t>
            </a:r>
          </a:p>
          <a:p>
            <a:pPr lvl="1"/>
            <a:r>
              <a:rPr lang="tr-TR" dirty="0"/>
              <a:t>	Ara ürünün üretilmesi</a:t>
            </a:r>
          </a:p>
          <a:p>
            <a:endParaRPr lang="tr-TR" dirty="0"/>
          </a:p>
          <a:p>
            <a:r>
              <a:rPr lang="tr-TR" b="1" dirty="0">
                <a:solidFill>
                  <a:srgbClr val="C00000"/>
                </a:solidFill>
              </a:rPr>
              <a:t>Kullanıcı Değerlendirmesi</a:t>
            </a:r>
          </a:p>
          <a:p>
            <a:pPr lvl="1"/>
            <a:r>
              <a:rPr lang="tr-TR" dirty="0"/>
              <a:t>	Ara ürün ile ilgili olarak kullanıcı tarafından yapılan sınama ve değerlendirmeler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1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Helezonik</a:t>
            </a:r>
            <a:r>
              <a:rPr lang="tr-TR" dirty="0"/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Risk Analizi Olgusu ön plana çıkmıştır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Hedefler, alternatifler ve kısıtlamalar </a:t>
            </a:r>
            <a:r>
              <a:rPr lang="tr-TR" dirty="0" smtClean="0"/>
              <a:t>belirlenir.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Alternatifler değerlendirilir, riskler belirlenip </a:t>
            </a:r>
            <a:r>
              <a:rPr lang="tr-TR" dirty="0" smtClean="0"/>
              <a:t>çözülür.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Aşamanın ürünü </a:t>
            </a:r>
            <a:r>
              <a:rPr lang="tr-TR" dirty="0" smtClean="0"/>
              <a:t>geliştirilir.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Sonraki aşama planlanır.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Her döngü bir </a:t>
            </a:r>
            <a:r>
              <a:rPr lang="tr-TR" dirty="0" smtClean="0"/>
              <a:t>aşamayı ifade </a:t>
            </a:r>
            <a:r>
              <a:rPr lang="tr-TR" dirty="0"/>
              <a:t>eder. Doğrudan tanımlama, tasarım,... </a:t>
            </a:r>
            <a:r>
              <a:rPr lang="tr-TR" dirty="0" smtClean="0"/>
              <a:t>vs. </a:t>
            </a:r>
            <a:r>
              <a:rPr lang="tr-TR" dirty="0"/>
              <a:t>gibi bir </a:t>
            </a:r>
            <a:r>
              <a:rPr lang="tr-TR" dirty="0" smtClean="0"/>
              <a:t>aşama yoktur.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Yinelemeli </a:t>
            </a:r>
            <a:r>
              <a:rPr lang="tr-TR" dirty="0" err="1" smtClean="0"/>
              <a:t>artımsal</a:t>
            </a:r>
            <a:r>
              <a:rPr lang="tr-TR" dirty="0" smtClean="0"/>
              <a:t> </a:t>
            </a:r>
            <a:r>
              <a:rPr lang="tr-TR" dirty="0"/>
              <a:t>bir yaklaşım vardır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Prototip yaklaşımı vardır.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0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Helezonik</a:t>
            </a:r>
            <a:r>
              <a:rPr lang="tr-TR" dirty="0" smtClean="0"/>
              <a:t> Geliştirme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Süreç arka arkaya devam eden sıralı aktiviteler şeklinde gösterilmek yerine spiral şekilde gösterilir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Spiral </a:t>
            </a:r>
            <a:r>
              <a:rPr lang="tr-TR" dirty="0"/>
              <a:t>üzerindeki her bir halka bir fazı </a:t>
            </a:r>
            <a:r>
              <a:rPr lang="tr-TR" dirty="0" smtClean="0"/>
              <a:t>gösterir.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Belirtim</a:t>
            </a:r>
            <a:r>
              <a:rPr lang="tr-TR" dirty="0"/>
              <a:t>, tasarım gibi kesin fazlar yoktur – spiral deki halkalar neye ihtiyaç varsa onu gerçekleştirmek için seçilir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Süreç </a:t>
            </a:r>
            <a:r>
              <a:rPr lang="tr-TR" dirty="0"/>
              <a:t>boyunca risklerin değerlendirilmesi ve çözümü açık olarak </a:t>
            </a:r>
            <a:r>
              <a:rPr lang="tr-TR" dirty="0" smtClean="0"/>
              <a:t>yapılır.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38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Helezonik</a:t>
            </a:r>
            <a:r>
              <a:rPr lang="tr-TR" dirty="0" smtClean="0"/>
              <a:t> Model </a:t>
            </a:r>
            <a:r>
              <a:rPr lang="tr-TR" dirty="0"/>
              <a:t>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Kullanıcılar sistemi erken </a:t>
            </a:r>
            <a:r>
              <a:rPr lang="tr-TR" dirty="0" smtClean="0"/>
              <a:t>görebilirler.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Geliştirmeyi </a:t>
            </a:r>
            <a:r>
              <a:rPr lang="tr-TR" dirty="0"/>
              <a:t>küçük parçalara böler . En riskli kısımlar önce gerçekleştirilir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Pek </a:t>
            </a:r>
            <a:r>
              <a:rPr lang="tr-TR" dirty="0"/>
              <a:t>çok yazılım modelini içinde bulundurur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Riske </a:t>
            </a:r>
            <a:r>
              <a:rPr lang="tr-TR" dirty="0"/>
              <a:t>duyarlı yaklaşımı potansiyel zorlukları </a:t>
            </a:r>
            <a:r>
              <a:rPr lang="tr-TR" dirty="0" smtClean="0"/>
              <a:t>engeller.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Seçeneklere </a:t>
            </a:r>
            <a:r>
              <a:rPr lang="tr-TR" dirty="0"/>
              <a:t>erken dikkate </a:t>
            </a:r>
            <a:r>
              <a:rPr lang="tr-TR" dirty="0" smtClean="0"/>
              <a:t>odaklanır.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Hataları </a:t>
            </a:r>
            <a:r>
              <a:rPr lang="tr-TR" dirty="0"/>
              <a:t>erken gidermeye </a:t>
            </a:r>
            <a:r>
              <a:rPr lang="tr-TR" dirty="0" smtClean="0"/>
              <a:t>odaklanır.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Yazılım-donanım </a:t>
            </a:r>
            <a:r>
              <a:rPr lang="tr-TR" dirty="0"/>
              <a:t>sistemi geliştirme için bir çerçeve </a:t>
            </a:r>
            <a:r>
              <a:rPr lang="tr-TR" dirty="0" smtClean="0"/>
              <a:t>sağlar.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39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7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 Yaşam Döngüsü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921423"/>
            <a:ext cx="7886700" cy="3568550"/>
          </a:xfrm>
        </p:spPr>
        <p:txBody>
          <a:bodyPr anchor="ctr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Yazılım yaşam döngüsü, herhangi bir yazılımın, üretim aşaması ve kullanım aşaması birlikte olmak üzere geçirdiği tüm aşamalar biçiminde tanımlanır.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1800" dirty="0"/>
              <a:t>Yazılım işlevleri ile ilgili gereksinimler sürekli olarak değiştiği ve genişlediği için, söz konusu aşamalar bir döngü biçiminde ele alınır.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1800" dirty="0"/>
              <a:t>Döngü içerisinde herhangi bir aşama da geriye dönmek ve tekrar ilerlemek söz konusudur.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1800" dirty="0"/>
              <a:t>Yazılım yaşam döngüsü tek yönlü ve doğrusal olduğu düşünülmemelidir.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0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Helezonik</a:t>
            </a:r>
            <a:r>
              <a:rPr lang="tr-TR" dirty="0" smtClean="0"/>
              <a:t> Model </a:t>
            </a:r>
            <a:r>
              <a:rPr lang="tr-TR" dirty="0"/>
              <a:t>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Küçük </a:t>
            </a:r>
            <a:r>
              <a:rPr lang="tr-TR" dirty="0"/>
              <a:t>ve düşük riskli projeler için pahalı bir </a:t>
            </a:r>
            <a:r>
              <a:rPr lang="tr-TR" dirty="0" smtClean="0"/>
              <a:t>yöntemdir.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Komplekstir </a:t>
            </a:r>
            <a:r>
              <a:rPr lang="tr-TR" dirty="0"/>
              <a:t>(karmaşık</a:t>
            </a:r>
            <a:r>
              <a:rPr lang="tr-TR" dirty="0" smtClean="0"/>
              <a:t>).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Spiral </a:t>
            </a:r>
            <a:r>
              <a:rPr lang="tr-TR" dirty="0"/>
              <a:t>sonsuza </a:t>
            </a:r>
            <a:r>
              <a:rPr lang="tr-TR" dirty="0" smtClean="0"/>
              <a:t>gidebilir.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Ara </a:t>
            </a:r>
            <a:r>
              <a:rPr lang="tr-TR" dirty="0"/>
              <a:t>adımların </a:t>
            </a:r>
            <a:r>
              <a:rPr lang="tr-TR" dirty="0" smtClean="0"/>
              <a:t>fazlalığı </a:t>
            </a:r>
            <a:r>
              <a:rPr lang="tr-TR" dirty="0"/>
              <a:t>nedeniyle çok fazla dokümantasyon gerektirir.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Büyük </a:t>
            </a:r>
            <a:r>
              <a:rPr lang="tr-TR" dirty="0"/>
              <a:t>ölçekte projeler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Kontrat </a:t>
            </a:r>
            <a:r>
              <a:rPr lang="tr-TR" dirty="0"/>
              <a:t>tabanlı yazılıma </a:t>
            </a:r>
            <a:r>
              <a:rPr lang="tr-TR" dirty="0" smtClean="0"/>
              <a:t>uymaz.</a:t>
            </a:r>
            <a:endParaRPr lang="tr-TR" dirty="0"/>
          </a:p>
          <a:p>
            <a:pPr lvl="1"/>
            <a:r>
              <a:rPr lang="tr-TR" dirty="0" smtClean="0"/>
              <a:t>Yazılımın </a:t>
            </a:r>
            <a:r>
              <a:rPr lang="tr-TR" dirty="0"/>
              <a:t>içten geliştirileceğini </a:t>
            </a:r>
            <a:r>
              <a:rPr lang="tr-TR" dirty="0" smtClean="0"/>
              <a:t>varsayar.</a:t>
            </a:r>
            <a:endParaRPr lang="tr-TR" dirty="0"/>
          </a:p>
          <a:p>
            <a:pPr lvl="1"/>
            <a:r>
              <a:rPr lang="tr-TR" dirty="0" smtClean="0"/>
              <a:t>Kontrat </a:t>
            </a:r>
            <a:r>
              <a:rPr lang="tr-TR" dirty="0"/>
              <a:t>tabanlı yazılımlar adım adım anlaşma esnekliğini </a:t>
            </a:r>
            <a:r>
              <a:rPr lang="tr-TR" dirty="0" smtClean="0"/>
              <a:t>sağlamaz.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Öznel </a:t>
            </a:r>
            <a:r>
              <a:rPr lang="tr-TR" dirty="0"/>
              <a:t>risk değerlendirme deneyimine </a:t>
            </a:r>
            <a:r>
              <a:rPr lang="tr-TR" dirty="0" smtClean="0"/>
              <a:t>dayanır.</a:t>
            </a:r>
            <a:endParaRPr lang="tr-TR" dirty="0"/>
          </a:p>
          <a:p>
            <a:pPr lvl="1"/>
            <a:r>
              <a:rPr lang="tr-TR" dirty="0" smtClean="0"/>
              <a:t>Yüksek </a:t>
            </a:r>
            <a:r>
              <a:rPr lang="tr-TR" dirty="0"/>
              <a:t>riskli öğelere yoğunlaşmak, yüksek riskli öğelerin doğru belirlenmesini gerektirir.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YMT312 Yazılım Tasarım ve Mimarisi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40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50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4410"/>
            <a:ext cx="7886700" cy="810463"/>
          </a:xfrm>
        </p:spPr>
        <p:txBody>
          <a:bodyPr>
            <a:normAutofit fontScale="90000"/>
          </a:bodyPr>
          <a:lstStyle/>
          <a:p>
            <a:r>
              <a:rPr lang="tr-TR" dirty="0"/>
              <a:t>Evrimsel </a:t>
            </a:r>
            <a:r>
              <a:rPr lang="tr-TR" dirty="0" smtClean="0"/>
              <a:t>Geliştirme Modeli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sz="2700" dirty="0" err="1"/>
              <a:t>Evolutionary</a:t>
            </a:r>
            <a:r>
              <a:rPr lang="tr-TR" sz="2700" dirty="0"/>
              <a:t> Development Model)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İlk tam ölçekli modeldir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Anahtar </a:t>
            </a:r>
            <a:r>
              <a:rPr lang="tr-TR" dirty="0"/>
              <a:t>gereksinimleri ile başlangıç sistemi geliştirilir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Müşteri geribildirimi ile sitem pek çok versiyonla yavaş yavaş geliştirilir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Belirtim (</a:t>
            </a:r>
            <a:r>
              <a:rPr lang="tr-TR" dirty="0" err="1"/>
              <a:t>specification</a:t>
            </a:r>
            <a:r>
              <a:rPr lang="tr-TR" dirty="0"/>
              <a:t>), geliştirme ve geçerleme (</a:t>
            </a:r>
            <a:r>
              <a:rPr lang="tr-TR" dirty="0" err="1"/>
              <a:t>validation</a:t>
            </a:r>
            <a:r>
              <a:rPr lang="tr-TR" dirty="0"/>
              <a:t>) </a:t>
            </a:r>
            <a:r>
              <a:rPr lang="tr-TR" dirty="0" err="1"/>
              <a:t>aktivitleri</a:t>
            </a:r>
            <a:r>
              <a:rPr lang="tr-TR" dirty="0"/>
              <a:t> koşut zamanlı yürütülür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C00000"/>
                </a:solidFill>
              </a:rPr>
              <a:t>Coğrafik olarak geniş alana yayılmış, çok birimli</a:t>
            </a:r>
            <a:r>
              <a:rPr lang="tr-TR" dirty="0"/>
              <a:t> </a:t>
            </a:r>
            <a:r>
              <a:rPr lang="tr-TR" dirty="0">
                <a:solidFill>
                  <a:srgbClr val="C00000"/>
                </a:solidFill>
              </a:rPr>
              <a:t>organizasyonlar</a:t>
            </a:r>
            <a:r>
              <a:rPr lang="tr-TR" dirty="0"/>
              <a:t> için önerilmektedir (banka uygulamaları</a:t>
            </a:r>
            <a:r>
              <a:rPr lang="tr-TR" dirty="0" smtClean="0"/>
              <a:t>).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Her aşamada üretilen ürünler, üretildikleri alan için tam işlevselliği içermektedirler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C00000"/>
                </a:solidFill>
              </a:rPr>
              <a:t>Pilot uygulama </a:t>
            </a:r>
            <a:r>
              <a:rPr lang="tr-TR" dirty="0"/>
              <a:t>kullan, test et, güncelle diğer birimlere taşı</a:t>
            </a:r>
            <a:r>
              <a:rPr lang="tr-TR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Modelin başarısı </a:t>
            </a:r>
            <a:r>
              <a:rPr lang="tr-TR" dirty="0">
                <a:solidFill>
                  <a:srgbClr val="C00000"/>
                </a:solidFill>
              </a:rPr>
              <a:t>ilk evrimin başarısına </a:t>
            </a:r>
            <a:r>
              <a:rPr lang="tr-TR" dirty="0"/>
              <a:t>bağımlıdır.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1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Evrimsel Geliştirme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42</a:t>
            </a:fld>
            <a:endParaRPr lang="tr-TR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427543" y="2204510"/>
            <a:ext cx="5823348" cy="3213971"/>
            <a:chOff x="553" y="2316"/>
            <a:chExt cx="12228" cy="6750"/>
          </a:xfrm>
        </p:grpSpPr>
        <p:sp>
          <p:nvSpPr>
            <p:cNvPr id="7" name="Rectangle 3" descr="White marble"/>
            <p:cNvSpPr>
              <a:spLocks noChangeArrowheads="1"/>
            </p:cNvSpPr>
            <p:nvPr/>
          </p:nvSpPr>
          <p:spPr bwMode="auto">
            <a:xfrm>
              <a:off x="10073" y="5985"/>
              <a:ext cx="2708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8" name="Rectangle 4" descr="White marble"/>
            <p:cNvSpPr>
              <a:spLocks noChangeArrowheads="1"/>
            </p:cNvSpPr>
            <p:nvPr/>
          </p:nvSpPr>
          <p:spPr bwMode="auto">
            <a:xfrm>
              <a:off x="9946" y="5859"/>
              <a:ext cx="2708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9" name="Rectangle 5" descr="White marble"/>
            <p:cNvSpPr>
              <a:spLocks noChangeArrowheads="1"/>
            </p:cNvSpPr>
            <p:nvPr/>
          </p:nvSpPr>
          <p:spPr bwMode="auto">
            <a:xfrm>
              <a:off x="4869" y="3454"/>
              <a:ext cx="3300" cy="5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0" name="AutoShape 6" descr="Pink tissue paper"/>
            <p:cNvSpPr>
              <a:spLocks noChangeArrowheads="1"/>
            </p:cNvSpPr>
            <p:nvPr/>
          </p:nvSpPr>
          <p:spPr bwMode="auto">
            <a:xfrm>
              <a:off x="5207" y="7592"/>
              <a:ext cx="2666" cy="105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4298" y="6091"/>
              <a:ext cx="550" cy="253"/>
            </a:xfrm>
            <a:custGeom>
              <a:avLst/>
              <a:gdLst>
                <a:gd name="T0" fmla="*/ 127 w 550"/>
                <a:gd name="T1" fmla="*/ 127 h 253"/>
                <a:gd name="T2" fmla="*/ 0 w 550"/>
                <a:gd name="T3" fmla="*/ 0 h 253"/>
                <a:gd name="T4" fmla="*/ 550 w 550"/>
                <a:gd name="T5" fmla="*/ 127 h 253"/>
                <a:gd name="T6" fmla="*/ 0 w 550"/>
                <a:gd name="T7" fmla="*/ 253 h 253"/>
                <a:gd name="T8" fmla="*/ 127 w 550"/>
                <a:gd name="T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253">
                  <a:moveTo>
                    <a:pt x="127" y="127"/>
                  </a:moveTo>
                  <a:lnTo>
                    <a:pt x="0" y="0"/>
                  </a:lnTo>
                  <a:lnTo>
                    <a:pt x="550" y="127"/>
                  </a:lnTo>
                  <a:lnTo>
                    <a:pt x="0" y="253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2" name="Rectangle 8" descr="White marble"/>
            <p:cNvSpPr>
              <a:spLocks noChangeArrowheads="1"/>
            </p:cNvSpPr>
            <p:nvPr/>
          </p:nvSpPr>
          <p:spPr bwMode="auto">
            <a:xfrm>
              <a:off x="9819" y="7589"/>
              <a:ext cx="2708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3" name="AutoShape 9" descr="Pink tissue paper"/>
            <p:cNvSpPr>
              <a:spLocks noChangeArrowheads="1"/>
            </p:cNvSpPr>
            <p:nvPr/>
          </p:nvSpPr>
          <p:spPr bwMode="auto">
            <a:xfrm>
              <a:off x="5220" y="5732"/>
              <a:ext cx="2666" cy="105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4" name="Rectangle 10" descr="White marble"/>
            <p:cNvSpPr>
              <a:spLocks noChangeArrowheads="1"/>
            </p:cNvSpPr>
            <p:nvPr/>
          </p:nvSpPr>
          <p:spPr bwMode="auto">
            <a:xfrm>
              <a:off x="9819" y="5732"/>
              <a:ext cx="2708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5" name="AutoShape 11" descr="Pink tissue paper"/>
            <p:cNvSpPr>
              <a:spLocks noChangeArrowheads="1"/>
            </p:cNvSpPr>
            <p:nvPr/>
          </p:nvSpPr>
          <p:spPr bwMode="auto">
            <a:xfrm>
              <a:off x="5207" y="3834"/>
              <a:ext cx="2666" cy="1055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6" name="Rectangle 12" descr="White marble"/>
            <p:cNvSpPr>
              <a:spLocks noChangeArrowheads="1"/>
            </p:cNvSpPr>
            <p:nvPr/>
          </p:nvSpPr>
          <p:spPr bwMode="auto">
            <a:xfrm>
              <a:off x="9819" y="3876"/>
              <a:ext cx="2708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7" name="Rectangle 13" descr="White marble"/>
            <p:cNvSpPr>
              <a:spLocks noChangeArrowheads="1"/>
            </p:cNvSpPr>
            <p:nvPr/>
          </p:nvSpPr>
          <p:spPr bwMode="auto">
            <a:xfrm>
              <a:off x="553" y="5732"/>
              <a:ext cx="2666" cy="1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667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98" y="6218"/>
              <a:ext cx="1311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9248" y="5838"/>
              <a:ext cx="550" cy="253"/>
            </a:xfrm>
            <a:custGeom>
              <a:avLst/>
              <a:gdLst>
                <a:gd name="T0" fmla="*/ 127 w 550"/>
                <a:gd name="T1" fmla="*/ 126 h 253"/>
                <a:gd name="T2" fmla="*/ 0 w 550"/>
                <a:gd name="T3" fmla="*/ 0 h 253"/>
                <a:gd name="T4" fmla="*/ 550 w 550"/>
                <a:gd name="T5" fmla="*/ 126 h 253"/>
                <a:gd name="T6" fmla="*/ 0 w 550"/>
                <a:gd name="T7" fmla="*/ 253 h 253"/>
                <a:gd name="T8" fmla="*/ 127 w 550"/>
                <a:gd name="T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253">
                  <a:moveTo>
                    <a:pt x="127" y="126"/>
                  </a:moveTo>
                  <a:lnTo>
                    <a:pt x="0" y="0"/>
                  </a:lnTo>
                  <a:lnTo>
                    <a:pt x="550" y="126"/>
                  </a:lnTo>
                  <a:lnTo>
                    <a:pt x="0" y="253"/>
                  </a:lnTo>
                  <a:lnTo>
                    <a:pt x="127" y="126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8148" y="5964"/>
              <a:ext cx="1312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8190" y="6344"/>
              <a:ext cx="508" cy="296"/>
            </a:xfrm>
            <a:custGeom>
              <a:avLst/>
              <a:gdLst>
                <a:gd name="T0" fmla="*/ 424 w 508"/>
                <a:gd name="T1" fmla="*/ 127 h 296"/>
                <a:gd name="T2" fmla="*/ 508 w 508"/>
                <a:gd name="T3" fmla="*/ 0 h 296"/>
                <a:gd name="T4" fmla="*/ 0 w 508"/>
                <a:gd name="T5" fmla="*/ 127 h 296"/>
                <a:gd name="T6" fmla="*/ 508 w 508"/>
                <a:gd name="T7" fmla="*/ 296 h 296"/>
                <a:gd name="T8" fmla="*/ 424 w 508"/>
                <a:gd name="T9" fmla="*/ 1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6">
                  <a:moveTo>
                    <a:pt x="424" y="127"/>
                  </a:moveTo>
                  <a:lnTo>
                    <a:pt x="508" y="0"/>
                  </a:lnTo>
                  <a:lnTo>
                    <a:pt x="0" y="127"/>
                  </a:lnTo>
                  <a:lnTo>
                    <a:pt x="508" y="296"/>
                  </a:lnTo>
                  <a:lnTo>
                    <a:pt x="424" y="127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8487" y="6471"/>
              <a:ext cx="1311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9248" y="3981"/>
              <a:ext cx="550" cy="253"/>
            </a:xfrm>
            <a:custGeom>
              <a:avLst/>
              <a:gdLst>
                <a:gd name="T0" fmla="*/ 127 w 550"/>
                <a:gd name="T1" fmla="*/ 127 h 253"/>
                <a:gd name="T2" fmla="*/ 0 w 550"/>
                <a:gd name="T3" fmla="*/ 0 h 253"/>
                <a:gd name="T4" fmla="*/ 550 w 550"/>
                <a:gd name="T5" fmla="*/ 127 h 253"/>
                <a:gd name="T6" fmla="*/ 0 w 550"/>
                <a:gd name="T7" fmla="*/ 253 h 253"/>
                <a:gd name="T8" fmla="*/ 127 w 550"/>
                <a:gd name="T9" fmla="*/ 12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253">
                  <a:moveTo>
                    <a:pt x="127" y="127"/>
                  </a:moveTo>
                  <a:lnTo>
                    <a:pt x="0" y="0"/>
                  </a:lnTo>
                  <a:lnTo>
                    <a:pt x="550" y="127"/>
                  </a:lnTo>
                  <a:lnTo>
                    <a:pt x="0" y="253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148" y="4108"/>
              <a:ext cx="1312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8190" y="4488"/>
              <a:ext cx="508" cy="295"/>
            </a:xfrm>
            <a:custGeom>
              <a:avLst/>
              <a:gdLst>
                <a:gd name="T0" fmla="*/ 424 w 508"/>
                <a:gd name="T1" fmla="*/ 168 h 295"/>
                <a:gd name="T2" fmla="*/ 508 w 508"/>
                <a:gd name="T3" fmla="*/ 0 h 295"/>
                <a:gd name="T4" fmla="*/ 0 w 508"/>
                <a:gd name="T5" fmla="*/ 168 h 295"/>
                <a:gd name="T6" fmla="*/ 508 w 508"/>
                <a:gd name="T7" fmla="*/ 295 h 295"/>
                <a:gd name="T8" fmla="*/ 424 w 508"/>
                <a:gd name="T9" fmla="*/ 16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295">
                  <a:moveTo>
                    <a:pt x="424" y="168"/>
                  </a:moveTo>
                  <a:lnTo>
                    <a:pt x="508" y="0"/>
                  </a:lnTo>
                  <a:lnTo>
                    <a:pt x="0" y="168"/>
                  </a:lnTo>
                  <a:lnTo>
                    <a:pt x="508" y="295"/>
                  </a:lnTo>
                  <a:lnTo>
                    <a:pt x="424" y="168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8487" y="4656"/>
              <a:ext cx="1311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9248" y="7948"/>
              <a:ext cx="550" cy="295"/>
            </a:xfrm>
            <a:custGeom>
              <a:avLst/>
              <a:gdLst>
                <a:gd name="T0" fmla="*/ 127 w 550"/>
                <a:gd name="T1" fmla="*/ 168 h 295"/>
                <a:gd name="T2" fmla="*/ 0 w 550"/>
                <a:gd name="T3" fmla="*/ 0 h 295"/>
                <a:gd name="T4" fmla="*/ 550 w 550"/>
                <a:gd name="T5" fmla="*/ 168 h 295"/>
                <a:gd name="T6" fmla="*/ 0 w 550"/>
                <a:gd name="T7" fmla="*/ 295 h 295"/>
                <a:gd name="T8" fmla="*/ 127 w 550"/>
                <a:gd name="T9" fmla="*/ 16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295">
                  <a:moveTo>
                    <a:pt x="127" y="168"/>
                  </a:moveTo>
                  <a:lnTo>
                    <a:pt x="0" y="0"/>
                  </a:lnTo>
                  <a:lnTo>
                    <a:pt x="550" y="168"/>
                  </a:lnTo>
                  <a:lnTo>
                    <a:pt x="0" y="295"/>
                  </a:lnTo>
                  <a:lnTo>
                    <a:pt x="127" y="168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8148" y="8116"/>
              <a:ext cx="1312" cy="1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6667" y="5163"/>
              <a:ext cx="254" cy="548"/>
            </a:xfrm>
            <a:custGeom>
              <a:avLst/>
              <a:gdLst>
                <a:gd name="T0" fmla="*/ 127 w 254"/>
                <a:gd name="T1" fmla="*/ 126 h 548"/>
                <a:gd name="T2" fmla="*/ 254 w 254"/>
                <a:gd name="T3" fmla="*/ 0 h 548"/>
                <a:gd name="T4" fmla="*/ 127 w 254"/>
                <a:gd name="T5" fmla="*/ 548 h 548"/>
                <a:gd name="T6" fmla="*/ 0 w 254"/>
                <a:gd name="T7" fmla="*/ 0 h 548"/>
                <a:gd name="T8" fmla="*/ 127 w 254"/>
                <a:gd name="T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548">
                  <a:moveTo>
                    <a:pt x="127" y="126"/>
                  </a:moveTo>
                  <a:lnTo>
                    <a:pt x="254" y="0"/>
                  </a:lnTo>
                  <a:lnTo>
                    <a:pt x="127" y="548"/>
                  </a:lnTo>
                  <a:lnTo>
                    <a:pt x="0" y="0"/>
                  </a:lnTo>
                  <a:lnTo>
                    <a:pt x="127" y="126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6794" y="4910"/>
              <a:ext cx="1" cy="464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6117" y="4910"/>
              <a:ext cx="296" cy="548"/>
            </a:xfrm>
            <a:custGeom>
              <a:avLst/>
              <a:gdLst>
                <a:gd name="T0" fmla="*/ 127 w 296"/>
                <a:gd name="T1" fmla="*/ 421 h 548"/>
                <a:gd name="T2" fmla="*/ 296 w 296"/>
                <a:gd name="T3" fmla="*/ 548 h 548"/>
                <a:gd name="T4" fmla="*/ 127 w 296"/>
                <a:gd name="T5" fmla="*/ 0 h 548"/>
                <a:gd name="T6" fmla="*/ 0 w 296"/>
                <a:gd name="T7" fmla="*/ 548 h 548"/>
                <a:gd name="T8" fmla="*/ 127 w 296"/>
                <a:gd name="T9" fmla="*/ 4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548">
                  <a:moveTo>
                    <a:pt x="127" y="421"/>
                  </a:moveTo>
                  <a:lnTo>
                    <a:pt x="296" y="548"/>
                  </a:lnTo>
                  <a:lnTo>
                    <a:pt x="127" y="0"/>
                  </a:lnTo>
                  <a:lnTo>
                    <a:pt x="0" y="548"/>
                  </a:lnTo>
                  <a:lnTo>
                    <a:pt x="127" y="421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6244" y="5247"/>
              <a:ext cx="1" cy="464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6667" y="7019"/>
              <a:ext cx="254" cy="549"/>
            </a:xfrm>
            <a:custGeom>
              <a:avLst/>
              <a:gdLst>
                <a:gd name="T0" fmla="*/ 127 w 254"/>
                <a:gd name="T1" fmla="*/ 127 h 549"/>
                <a:gd name="T2" fmla="*/ 254 w 254"/>
                <a:gd name="T3" fmla="*/ 0 h 549"/>
                <a:gd name="T4" fmla="*/ 127 w 254"/>
                <a:gd name="T5" fmla="*/ 549 h 549"/>
                <a:gd name="T6" fmla="*/ 0 w 254"/>
                <a:gd name="T7" fmla="*/ 0 h 549"/>
                <a:gd name="T8" fmla="*/ 127 w 254"/>
                <a:gd name="T9" fmla="*/ 12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549">
                  <a:moveTo>
                    <a:pt x="127" y="127"/>
                  </a:moveTo>
                  <a:lnTo>
                    <a:pt x="254" y="0"/>
                  </a:lnTo>
                  <a:lnTo>
                    <a:pt x="127" y="549"/>
                  </a:lnTo>
                  <a:lnTo>
                    <a:pt x="0" y="0"/>
                  </a:lnTo>
                  <a:lnTo>
                    <a:pt x="127" y="127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794" y="6766"/>
              <a:ext cx="1" cy="464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6117" y="6766"/>
              <a:ext cx="296" cy="549"/>
            </a:xfrm>
            <a:custGeom>
              <a:avLst/>
              <a:gdLst>
                <a:gd name="T0" fmla="*/ 127 w 296"/>
                <a:gd name="T1" fmla="*/ 422 h 549"/>
                <a:gd name="T2" fmla="*/ 296 w 296"/>
                <a:gd name="T3" fmla="*/ 549 h 549"/>
                <a:gd name="T4" fmla="*/ 127 w 296"/>
                <a:gd name="T5" fmla="*/ 0 h 549"/>
                <a:gd name="T6" fmla="*/ 0 w 296"/>
                <a:gd name="T7" fmla="*/ 549 h 549"/>
                <a:gd name="T8" fmla="*/ 127 w 296"/>
                <a:gd name="T9" fmla="*/ 42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549">
                  <a:moveTo>
                    <a:pt x="127" y="422"/>
                  </a:moveTo>
                  <a:lnTo>
                    <a:pt x="296" y="549"/>
                  </a:lnTo>
                  <a:lnTo>
                    <a:pt x="127" y="0"/>
                  </a:lnTo>
                  <a:lnTo>
                    <a:pt x="0" y="549"/>
                  </a:lnTo>
                  <a:lnTo>
                    <a:pt x="127" y="422"/>
                  </a:lnTo>
                  <a:close/>
                </a:path>
              </a:pathLst>
            </a:custGeom>
            <a:solidFill>
              <a:srgbClr val="000000"/>
            </a:solidFill>
            <a:ln w="2667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V="1">
              <a:off x="6244" y="7104"/>
              <a:ext cx="1" cy="464"/>
            </a:xfrm>
            <a:prstGeom prst="line">
              <a:avLst/>
            </a:prstGeom>
            <a:noFill/>
            <a:ln w="2667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tr-TR" sz="1350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050" y="2316"/>
              <a:ext cx="2938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400" dirty="0" err="1"/>
                <a:t>Eşzamanlı</a:t>
              </a:r>
              <a:endParaRPr lang="en-US" altLang="tr-TR" sz="1400" dirty="0"/>
            </a:p>
            <a:p>
              <a:pPr algn="ctr" eaLnBrk="0" hangingPunct="0"/>
              <a:r>
                <a:rPr lang="en-US" altLang="tr-TR" sz="1400" dirty="0" err="1"/>
                <a:t>Aktiviteler</a:t>
              </a:r>
              <a:endParaRPr lang="en-US" altLang="tr-TR" sz="1100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5400" y="4036"/>
              <a:ext cx="2340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200" dirty="0" err="1"/>
                <a:t>Tanımlama</a:t>
              </a:r>
              <a:endParaRPr lang="en-US" altLang="tr-TR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9900" y="3957"/>
              <a:ext cx="252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050"/>
                <a:t>İlk </a:t>
              </a:r>
            </a:p>
            <a:p>
              <a:pPr algn="ctr" eaLnBrk="0" hangingPunct="0"/>
              <a:r>
                <a:rPr lang="en-US" altLang="tr-TR" sz="1050"/>
                <a:t>Sürüm</a:t>
              </a:r>
              <a:endParaRPr lang="en-US" altLang="tr-TR" sz="9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720" y="5802"/>
              <a:ext cx="23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050" dirty="0" err="1"/>
                <a:t>Genel</a:t>
              </a:r>
              <a:endParaRPr lang="en-US" altLang="tr-TR" sz="1050" dirty="0"/>
            </a:p>
            <a:p>
              <a:pPr algn="ctr" eaLnBrk="0" hangingPunct="0"/>
              <a:r>
                <a:rPr lang="en-US" altLang="tr-TR" sz="1050" dirty="0" err="1"/>
                <a:t>Tanımlama</a:t>
              </a:r>
              <a:endParaRPr lang="en-US" altLang="tr-TR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9990" y="7662"/>
              <a:ext cx="23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050"/>
                <a:t>Son </a:t>
              </a:r>
            </a:p>
            <a:p>
              <a:pPr algn="ctr" eaLnBrk="0" hangingPunct="0"/>
              <a:r>
                <a:rPr lang="en-US" altLang="tr-TR" sz="1050"/>
                <a:t>Sürüm</a:t>
              </a:r>
              <a:endParaRPr lang="en-US" altLang="tr-TR" sz="90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5400" y="5967"/>
              <a:ext cx="23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200"/>
                <a:t>Geliştirme</a:t>
              </a:r>
              <a:endParaRPr lang="en-US" altLang="tr-TR" sz="120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5400" y="7842"/>
              <a:ext cx="234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050" dirty="0"/>
                <a:t>Test </a:t>
              </a:r>
              <a:r>
                <a:rPr lang="en-US" altLang="tr-TR" sz="1050" dirty="0" err="1"/>
                <a:t>Etme</a:t>
              </a:r>
              <a:endParaRPr lang="en-US" altLang="tr-TR" sz="1050" dirty="0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9900" y="5757"/>
              <a:ext cx="252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l-G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tr-TR" sz="1050"/>
                <a:t>Ara</a:t>
              </a:r>
            </a:p>
            <a:p>
              <a:pPr algn="ctr" eaLnBrk="0" hangingPunct="0"/>
              <a:r>
                <a:rPr lang="en-US" altLang="tr-TR" sz="1050"/>
                <a:t>Sürümler</a:t>
              </a:r>
              <a:endParaRPr lang="en-US" altLang="tr-TR" sz="9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8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Evrimsel Geliştirme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65562" y="2086893"/>
            <a:ext cx="7543801" cy="4023360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İki çeşit evrimsel geliştirme vardır:</a:t>
            </a:r>
          </a:p>
          <a:p>
            <a:pPr lvl="1"/>
            <a:r>
              <a:rPr lang="tr-TR" dirty="0" smtClean="0">
                <a:solidFill>
                  <a:srgbClr val="0070C0"/>
                </a:solidFill>
              </a:rPr>
              <a:t>Keşifçi </a:t>
            </a:r>
            <a:r>
              <a:rPr lang="tr-TR" dirty="0">
                <a:solidFill>
                  <a:srgbClr val="0070C0"/>
                </a:solidFill>
              </a:rPr>
              <a:t>geliştirme (</a:t>
            </a:r>
            <a:r>
              <a:rPr lang="tr-TR" dirty="0" err="1">
                <a:solidFill>
                  <a:srgbClr val="0070C0"/>
                </a:solidFill>
              </a:rPr>
              <a:t>exploratory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development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 lvl="2" algn="l"/>
            <a:r>
              <a:rPr lang="tr-TR" dirty="0" smtClean="0"/>
              <a:t>Hedef</a:t>
            </a:r>
            <a:r>
              <a:rPr lang="tr-TR" dirty="0"/>
              <a:t>: Müşterinin gereksinimlerini incelemek </a:t>
            </a:r>
            <a:r>
              <a:rPr lang="tr-TR" dirty="0" smtClean="0"/>
              <a:t>için müşteri </a:t>
            </a:r>
            <a:r>
              <a:rPr lang="tr-TR" dirty="0"/>
              <a:t>ile çalışıp son sistemi teslim </a:t>
            </a:r>
            <a:r>
              <a:rPr lang="tr-TR" dirty="0" smtClean="0"/>
              <a:t>etmek</a:t>
            </a:r>
            <a:endParaRPr lang="tr-TR" dirty="0"/>
          </a:p>
          <a:p>
            <a:pPr lvl="2"/>
            <a:r>
              <a:rPr lang="tr-TR" dirty="0" smtClean="0"/>
              <a:t>İyi </a:t>
            </a:r>
            <a:r>
              <a:rPr lang="tr-TR" dirty="0"/>
              <a:t>anlaşılan gereksinimlerle </a:t>
            </a:r>
            <a:r>
              <a:rPr lang="tr-TR" dirty="0" smtClean="0"/>
              <a:t>başlanmalıdır.</a:t>
            </a:r>
            <a:endParaRPr lang="tr-TR" dirty="0"/>
          </a:p>
          <a:p>
            <a:pPr marL="0" indent="0" algn="ctr">
              <a:buNone/>
            </a:pPr>
            <a:r>
              <a:rPr lang="tr-TR" sz="1800" b="1" dirty="0">
                <a:solidFill>
                  <a:srgbClr val="C00000"/>
                </a:solidFill>
              </a:rPr>
              <a:t>“ Ne istediğimi sana söyleyemem ama onu gördüğümde bilirim”</a:t>
            </a:r>
          </a:p>
          <a:p>
            <a:pPr marL="0" indent="0">
              <a:buNone/>
            </a:pPr>
            <a:endParaRPr lang="tr-TR" b="1" dirty="0">
              <a:solidFill>
                <a:srgbClr val="C00000"/>
              </a:solidFill>
            </a:endParaRPr>
          </a:p>
          <a:p>
            <a:pPr lvl="1"/>
            <a:r>
              <a:rPr lang="tr-TR" dirty="0" smtClean="0">
                <a:solidFill>
                  <a:srgbClr val="0070C0"/>
                </a:solidFill>
              </a:rPr>
              <a:t>Atılacak </a:t>
            </a:r>
            <a:r>
              <a:rPr lang="tr-TR" dirty="0" err="1">
                <a:solidFill>
                  <a:srgbClr val="0070C0"/>
                </a:solidFill>
              </a:rPr>
              <a:t>prototipleme</a:t>
            </a:r>
            <a:r>
              <a:rPr lang="tr-TR" dirty="0">
                <a:solidFill>
                  <a:srgbClr val="0070C0"/>
                </a:solidFill>
              </a:rPr>
              <a:t> (</a:t>
            </a:r>
            <a:r>
              <a:rPr lang="tr-TR" dirty="0" err="1">
                <a:solidFill>
                  <a:srgbClr val="0070C0"/>
                </a:solidFill>
              </a:rPr>
              <a:t>throw-away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prototyping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tr-TR" dirty="0" smtClean="0"/>
              <a:t>Hedef</a:t>
            </a:r>
            <a:r>
              <a:rPr lang="tr-TR" dirty="0"/>
              <a:t>: Sistem gereksinimlerini anlamak</a:t>
            </a:r>
          </a:p>
          <a:p>
            <a:pPr lvl="2"/>
            <a:r>
              <a:rPr lang="tr-TR" dirty="0" smtClean="0"/>
              <a:t>Tam </a:t>
            </a:r>
            <a:r>
              <a:rPr lang="tr-TR" dirty="0"/>
              <a:t>anlaşılmamış gereksinimlerle başlar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1" y="4260904"/>
            <a:ext cx="2768404" cy="21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44</a:t>
            </a:fld>
            <a:endParaRPr lang="tr-TR" dirty="0"/>
          </a:p>
        </p:txBody>
      </p:sp>
      <p:sp>
        <p:nvSpPr>
          <p:cNvPr id="6" name="Bulut 5"/>
          <p:cNvSpPr/>
          <p:nvPr/>
        </p:nvSpPr>
        <p:spPr>
          <a:xfrm>
            <a:off x="1537416" y="2343312"/>
            <a:ext cx="1097280" cy="811531"/>
          </a:xfrm>
          <a:prstGeom prst="cloud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7" name="Altıgen 6"/>
          <p:cNvSpPr/>
          <p:nvPr/>
        </p:nvSpPr>
        <p:spPr>
          <a:xfrm>
            <a:off x="3217626" y="2343311"/>
            <a:ext cx="914400" cy="811531"/>
          </a:xfrm>
          <a:prstGeom prst="hexag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8" name="Sekizgen 7"/>
          <p:cNvSpPr/>
          <p:nvPr/>
        </p:nvSpPr>
        <p:spPr>
          <a:xfrm>
            <a:off x="4714956" y="2343311"/>
            <a:ext cx="891540" cy="811531"/>
          </a:xfrm>
          <a:prstGeom prst="octag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9" name="Oval 8"/>
          <p:cNvSpPr/>
          <p:nvPr/>
        </p:nvSpPr>
        <p:spPr>
          <a:xfrm>
            <a:off x="6189426" y="2343310"/>
            <a:ext cx="822960" cy="81153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0" name="Oval 9"/>
          <p:cNvSpPr/>
          <p:nvPr/>
        </p:nvSpPr>
        <p:spPr>
          <a:xfrm>
            <a:off x="2094629" y="4383509"/>
            <a:ext cx="320040" cy="331470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1" name="Oval 10"/>
          <p:cNvSpPr/>
          <p:nvPr/>
        </p:nvSpPr>
        <p:spPr>
          <a:xfrm>
            <a:off x="3400506" y="4343508"/>
            <a:ext cx="457200" cy="411534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2" name="Oval 11"/>
          <p:cNvSpPr/>
          <p:nvPr/>
        </p:nvSpPr>
        <p:spPr>
          <a:xfrm>
            <a:off x="4637804" y="4252008"/>
            <a:ext cx="600075" cy="594473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13" name="Oval 12"/>
          <p:cNvSpPr/>
          <p:nvPr/>
        </p:nvSpPr>
        <p:spPr>
          <a:xfrm>
            <a:off x="6006546" y="4143479"/>
            <a:ext cx="822960" cy="81153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cxnSp>
        <p:nvCxnSpPr>
          <p:cNvPr id="15" name="Düz Ok Bağlayıcısı 14"/>
          <p:cNvCxnSpPr/>
          <p:nvPr/>
        </p:nvCxnSpPr>
        <p:spPr>
          <a:xfrm>
            <a:off x="2729946" y="2749075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4199654" y="2749075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>
            <a:off x="5711054" y="2761154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2562451" y="4549244"/>
            <a:ext cx="727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>
            <a:off x="3980579" y="4549244"/>
            <a:ext cx="576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>
            <a:off x="5351829" y="4549244"/>
            <a:ext cx="54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3629106" y="3453612"/>
            <a:ext cx="17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Çağlayan Modeli</a:t>
            </a:r>
          </a:p>
        </p:txBody>
      </p:sp>
      <p:sp>
        <p:nvSpPr>
          <p:cNvPr id="31" name="Metin kutusu 30"/>
          <p:cNvSpPr txBox="1"/>
          <p:nvPr/>
        </p:nvSpPr>
        <p:spPr>
          <a:xfrm>
            <a:off x="3790876" y="4971262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Evrimsel Geliştirme</a:t>
            </a:r>
          </a:p>
        </p:txBody>
      </p:sp>
      <p:cxnSp>
        <p:nvCxnSpPr>
          <p:cNvPr id="32" name="Düz Ok Bağlayıcısı 31"/>
          <p:cNvCxnSpPr/>
          <p:nvPr/>
        </p:nvCxnSpPr>
        <p:spPr>
          <a:xfrm>
            <a:off x="808989" y="5407374"/>
            <a:ext cx="7265043" cy="5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/>
          <p:cNvSpPr txBox="1"/>
          <p:nvPr/>
        </p:nvSpPr>
        <p:spPr>
          <a:xfrm>
            <a:off x="7460306" y="5110582"/>
            <a:ext cx="6711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Zaman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0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Evrimsel Geliştirme </a:t>
            </a:r>
            <a:r>
              <a:rPr lang="tr-TR" sz="3600" dirty="0" smtClean="0"/>
              <a:t>Modeli - Avantajlar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Kullanıcıların </a:t>
            </a:r>
            <a:r>
              <a:rPr lang="tr-TR" dirty="0"/>
              <a:t>kendi gereksinimlerini daha iyi anlamalarını </a:t>
            </a:r>
            <a:r>
              <a:rPr lang="tr-TR" dirty="0" smtClean="0"/>
              <a:t>sağlar.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Sürekli </a:t>
            </a:r>
            <a:r>
              <a:rPr lang="tr-TR" dirty="0"/>
              <a:t>değerlendirme erken aşamalardaki geliştirme risklerini </a:t>
            </a:r>
            <a:r>
              <a:rPr lang="tr-TR" dirty="0" smtClean="0"/>
              <a:t>azaltır.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Hatalar azalır.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45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2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Evrimsel </a:t>
            </a:r>
            <a:r>
              <a:rPr lang="tr-TR" sz="3600" dirty="0" smtClean="0"/>
              <a:t>Geliştirme Modeli </a:t>
            </a:r>
            <a:r>
              <a:rPr lang="tr-TR" sz="3600" dirty="0"/>
              <a:t>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Sürecin görünürlüğü azdır (düzenli teslim edilebilir ürün yoktur</a:t>
            </a:r>
            <a:r>
              <a:rPr lang="tr-TR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Sistemler </a:t>
            </a:r>
            <a:r>
              <a:rPr lang="tr-TR" dirty="0"/>
              <a:t>sıklıkla iyi yapılandırılmaz (sürekli değişiklik yazılımın yapısına zarar verir</a:t>
            </a:r>
            <a:r>
              <a:rPr lang="tr-TR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Bakımı zordur.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</a:t>
            </a:r>
            <a:r>
              <a:rPr lang="tr-TR" dirty="0"/>
              <a:t>gereksinimini yenilemek </a:t>
            </a:r>
            <a:r>
              <a:rPr lang="tr-TR" dirty="0" smtClean="0"/>
              <a:t>gerekebilir.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7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Evrimsel Geliştirme - Uygulanabilirliği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Küçük ve orta boyutlu etkileşimli sistemler (500.000 LOC dan daha az olan</a:t>
            </a:r>
            <a:r>
              <a:rPr lang="tr-TR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Büyük </a:t>
            </a:r>
            <a:r>
              <a:rPr lang="tr-TR" dirty="0"/>
              <a:t>bir sistemin parçaları </a:t>
            </a:r>
            <a:r>
              <a:rPr lang="tr-TR" dirty="0" smtClean="0"/>
              <a:t>(ör. </a:t>
            </a:r>
            <a:r>
              <a:rPr lang="tr-TR" dirty="0"/>
              <a:t>Kullanıcı </a:t>
            </a:r>
            <a:r>
              <a:rPr lang="tr-TR" dirty="0" smtClean="0"/>
              <a:t>ara yüzleri).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Kısa </a:t>
            </a:r>
            <a:r>
              <a:rPr lang="tr-TR" dirty="0"/>
              <a:t>süreli kullanılacak </a:t>
            </a:r>
            <a:r>
              <a:rPr lang="tr-TR" dirty="0" smtClean="0"/>
              <a:t>sistemler.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4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Çok birimli banka uygulamaları.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Önce sistem geliştirilir ve Şube-1’e yüklenir.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Daha sonra aksaklıklar giderilerek geliştirilen sistem Şube-2’ye yüklenir.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Daha sonra geliştirilen sistem Şube-3’e,…. yüklenir.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Belirli aralıklarla eski şubelerdeki güncellemeler yapılır.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48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3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71550"/>
            <a:ext cx="7886700" cy="833323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Artırımsal</a:t>
            </a:r>
            <a:r>
              <a:rPr lang="tr-TR" dirty="0" smtClean="0"/>
              <a:t> Geliştirme Modeli</a:t>
            </a:r>
            <a:br>
              <a:rPr lang="tr-TR" dirty="0" smtClean="0"/>
            </a:br>
            <a:r>
              <a:rPr lang="tr-TR" sz="2700" dirty="0"/>
              <a:t>(</a:t>
            </a:r>
            <a:r>
              <a:rPr lang="tr-TR" sz="2700" dirty="0" err="1"/>
              <a:t>Incremental</a:t>
            </a:r>
            <a:r>
              <a:rPr lang="tr-TR" sz="2700" dirty="0"/>
              <a:t> Development Model)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Üretilen </a:t>
            </a:r>
            <a:r>
              <a:rPr lang="tr-TR" dirty="0">
                <a:solidFill>
                  <a:srgbClr val="C00000"/>
                </a:solidFill>
              </a:rPr>
              <a:t>her yazılım sürümü birbirini kapsayacak </a:t>
            </a:r>
            <a:r>
              <a:rPr lang="tr-TR" dirty="0"/>
              <a:t>ve giderek artan sayıda işlev içerecek şekilde geliştirilir.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Öğrencilerin bir dönem boyunca geliştirmeleri gereken bir programlama ödevinin 2 haftada bir gelişiminin izlenmesi (bitirme tezleri).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Uzun zaman alabilecek ve sistemin eksik işlevlikle çalışabileceği türdeki projeler bu modele uygun olabilir.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C00000"/>
                </a:solidFill>
              </a:rPr>
              <a:t>Bir taraftan kullanım, diğer taraftan üretim yapılır</a:t>
            </a:r>
            <a:r>
              <a:rPr lang="tr-TR" dirty="0" smtClean="0">
                <a:solidFill>
                  <a:srgbClr val="C00000"/>
                </a:solidFill>
              </a:rPr>
              <a:t>.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49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5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Yazılım Yaşam Döngüsü Temel Adımları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2138" y="2114550"/>
            <a:ext cx="2031781" cy="3375422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C00000"/>
                </a:solidFill>
              </a:rPr>
              <a:t>Planlama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tr-TR" b="1" dirty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C00000"/>
                </a:solidFill>
              </a:rPr>
              <a:t>Çözümleme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tr-TR" b="1" dirty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C00000"/>
                </a:solidFill>
              </a:rPr>
              <a:t>Tasarım</a:t>
            </a:r>
            <a:br>
              <a:rPr lang="tr-TR" b="1" dirty="0" smtClean="0">
                <a:solidFill>
                  <a:srgbClr val="C00000"/>
                </a:solidFill>
              </a:rPr>
            </a:br>
            <a:endParaRPr lang="tr-TR" b="1" dirty="0" smtClean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C00000"/>
                </a:solidFill>
              </a:rPr>
              <a:t>Gerçekleştirim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tr-TR" b="1" dirty="0">
              <a:solidFill>
                <a:srgbClr val="C00000"/>
              </a:solidFill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tr-TR" b="1" dirty="0" smtClean="0">
                <a:solidFill>
                  <a:srgbClr val="C00000"/>
                </a:solidFill>
              </a:rPr>
              <a:t>Bakım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</a:t>
            </a:fld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31" y="2114550"/>
            <a:ext cx="5854920" cy="3375422"/>
          </a:xfrm>
          <a:prstGeom prst="rect">
            <a:avLst/>
          </a:prstGeom>
        </p:spPr>
      </p:pic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8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Artırımsal</a:t>
            </a:r>
            <a:r>
              <a:rPr lang="tr-TR" dirty="0"/>
              <a:t> Geliştirme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50</a:t>
            </a:fld>
            <a:endParaRPr lang="tr-TR" dirty="0"/>
          </a:p>
        </p:txBody>
      </p:sp>
      <p:sp>
        <p:nvSpPr>
          <p:cNvPr id="83" name="Yuvarlatılmış Dikdörtgen 82"/>
          <p:cNvSpPr/>
          <p:nvPr/>
        </p:nvSpPr>
        <p:spPr>
          <a:xfrm>
            <a:off x="839321" y="2264888"/>
            <a:ext cx="1314450" cy="6144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Gereksinim</a:t>
            </a:r>
          </a:p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Belirlenmesi</a:t>
            </a:r>
            <a:endParaRPr lang="tr-TR" altLang="tr-TR" sz="2400" b="1" dirty="0">
              <a:solidFill>
                <a:schemeClr val="tx1">
                  <a:lumMod val="75000"/>
                  <a:lumOff val="25000"/>
                </a:schemeClr>
              </a:solidFill>
              <a:latin typeface="Times" panose="02020603050405020304" pitchFamily="18" charset="0"/>
            </a:endParaRPr>
          </a:p>
        </p:txBody>
      </p:sp>
      <p:sp>
        <p:nvSpPr>
          <p:cNvPr id="84" name="Yuvarlatılmış Dikdörtgen 83"/>
          <p:cNvSpPr/>
          <p:nvPr/>
        </p:nvSpPr>
        <p:spPr>
          <a:xfrm>
            <a:off x="2561701" y="2264888"/>
            <a:ext cx="1314450" cy="6144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Gereksinimleri</a:t>
            </a:r>
          </a:p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Artırımlara Bölme</a:t>
            </a:r>
          </a:p>
        </p:txBody>
      </p:sp>
      <p:sp>
        <p:nvSpPr>
          <p:cNvPr id="85" name="Yuvarlatılmış Dikdörtgen 84"/>
          <p:cNvSpPr/>
          <p:nvPr/>
        </p:nvSpPr>
        <p:spPr>
          <a:xfrm>
            <a:off x="4284081" y="2264888"/>
            <a:ext cx="1314450" cy="61443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 Mimarisini Tanımlama</a:t>
            </a:r>
          </a:p>
        </p:txBody>
      </p:sp>
      <p:sp>
        <p:nvSpPr>
          <p:cNvPr id="86" name="Yuvarlatılmış Dikdörtgen 85"/>
          <p:cNvSpPr/>
          <p:nvPr/>
        </p:nvSpPr>
        <p:spPr>
          <a:xfrm>
            <a:off x="839321" y="3783330"/>
            <a:ext cx="1314450" cy="6424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 Artırımları</a:t>
            </a:r>
          </a:p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Geliştirme</a:t>
            </a:r>
          </a:p>
        </p:txBody>
      </p:sp>
      <p:sp>
        <p:nvSpPr>
          <p:cNvPr id="87" name="Yuvarlatılmış Dikdörtgen 86"/>
          <p:cNvSpPr/>
          <p:nvPr/>
        </p:nvSpPr>
        <p:spPr>
          <a:xfrm>
            <a:off x="2602560" y="3783330"/>
            <a:ext cx="1314450" cy="6424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Artırımın</a:t>
            </a:r>
          </a:p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Onaylanması</a:t>
            </a:r>
          </a:p>
        </p:txBody>
      </p:sp>
      <p:sp>
        <p:nvSpPr>
          <p:cNvPr id="88" name="Yuvarlatılmış Dikdörtgen 87"/>
          <p:cNvSpPr/>
          <p:nvPr/>
        </p:nvSpPr>
        <p:spPr>
          <a:xfrm>
            <a:off x="4361456" y="3783330"/>
            <a:ext cx="1314450" cy="6299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Artırımın</a:t>
            </a:r>
          </a:p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Birleştirilmesi</a:t>
            </a:r>
          </a:p>
        </p:txBody>
      </p:sp>
      <p:sp>
        <p:nvSpPr>
          <p:cNvPr id="89" name="Yuvarlatılmış Dikdörtgen 88"/>
          <p:cNvSpPr/>
          <p:nvPr/>
        </p:nvSpPr>
        <p:spPr>
          <a:xfrm>
            <a:off x="6120351" y="3783330"/>
            <a:ext cx="1314450" cy="6299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hangingPunct="0"/>
            <a:r>
              <a:rPr lang="tr-TR" altLang="tr-TR" sz="13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Sistemin Onaylanması</a:t>
            </a:r>
          </a:p>
        </p:txBody>
      </p:sp>
      <p:cxnSp>
        <p:nvCxnSpPr>
          <p:cNvPr id="91" name="Dirsek Bağlayıcısı 90"/>
          <p:cNvCxnSpPr>
            <a:stCxn id="85" idx="2"/>
            <a:endCxn id="86" idx="0"/>
          </p:cNvCxnSpPr>
          <p:nvPr/>
        </p:nvCxnSpPr>
        <p:spPr>
          <a:xfrm rot="5400000">
            <a:off x="2766924" y="1608948"/>
            <a:ext cx="904004" cy="344476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irsek Bağlayıcısı 92"/>
          <p:cNvCxnSpPr>
            <a:stCxn id="89" idx="2"/>
            <a:endCxn id="86" idx="2"/>
          </p:cNvCxnSpPr>
          <p:nvPr/>
        </p:nvCxnSpPr>
        <p:spPr>
          <a:xfrm rot="5400000">
            <a:off x="4130826" y="1779009"/>
            <a:ext cx="12470" cy="5281031"/>
          </a:xfrm>
          <a:prstGeom prst="bentConnector3">
            <a:avLst>
              <a:gd name="adj1" fmla="val 1474955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etin kutusu 93"/>
          <p:cNvSpPr txBox="1"/>
          <p:nvPr/>
        </p:nvSpPr>
        <p:spPr>
          <a:xfrm>
            <a:off x="3486150" y="4982083"/>
            <a:ext cx="19244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Tamamlanmamış Sistem</a:t>
            </a:r>
          </a:p>
        </p:txBody>
      </p:sp>
      <p:cxnSp>
        <p:nvCxnSpPr>
          <p:cNvPr id="96" name="Düz Ok Bağlayıcısı 95"/>
          <p:cNvCxnSpPr>
            <a:stCxn id="89" idx="3"/>
          </p:cNvCxnSpPr>
          <p:nvPr/>
        </p:nvCxnSpPr>
        <p:spPr>
          <a:xfrm flipV="1">
            <a:off x="7434801" y="4091941"/>
            <a:ext cx="507705" cy="63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Metin kutusu 96"/>
          <p:cNvSpPr txBox="1"/>
          <p:nvPr/>
        </p:nvSpPr>
        <p:spPr>
          <a:xfrm>
            <a:off x="7911771" y="3862171"/>
            <a:ext cx="6615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/>
              <a:t>Son</a:t>
            </a:r>
            <a:br>
              <a:rPr lang="tr-TR" sz="1350" b="1" dirty="0"/>
            </a:br>
            <a:r>
              <a:rPr lang="tr-TR" sz="1350" b="1" dirty="0"/>
              <a:t>Sistem</a:t>
            </a:r>
          </a:p>
        </p:txBody>
      </p:sp>
      <p:cxnSp>
        <p:nvCxnSpPr>
          <p:cNvPr id="98" name="Düz Ok Bağlayıcısı 97"/>
          <p:cNvCxnSpPr>
            <a:stCxn id="83" idx="3"/>
            <a:endCxn id="84" idx="1"/>
          </p:cNvCxnSpPr>
          <p:nvPr/>
        </p:nvCxnSpPr>
        <p:spPr>
          <a:xfrm>
            <a:off x="2153771" y="2572107"/>
            <a:ext cx="40793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Düz Ok Bağlayıcısı 100"/>
          <p:cNvCxnSpPr>
            <a:stCxn id="84" idx="3"/>
            <a:endCxn id="85" idx="1"/>
          </p:cNvCxnSpPr>
          <p:nvPr/>
        </p:nvCxnSpPr>
        <p:spPr>
          <a:xfrm>
            <a:off x="3876151" y="2572107"/>
            <a:ext cx="40793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Düz Ok Bağlayıcısı 103"/>
          <p:cNvCxnSpPr>
            <a:stCxn id="86" idx="3"/>
            <a:endCxn id="87" idx="1"/>
          </p:cNvCxnSpPr>
          <p:nvPr/>
        </p:nvCxnSpPr>
        <p:spPr>
          <a:xfrm>
            <a:off x="2153770" y="4104545"/>
            <a:ext cx="44879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Düz Ok Bağlayıcısı 106"/>
          <p:cNvCxnSpPr>
            <a:stCxn id="87" idx="3"/>
            <a:endCxn id="88" idx="1"/>
          </p:cNvCxnSpPr>
          <p:nvPr/>
        </p:nvCxnSpPr>
        <p:spPr>
          <a:xfrm flipV="1">
            <a:off x="3917010" y="4098310"/>
            <a:ext cx="444446" cy="623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Düz Ok Bağlayıcısı 109"/>
          <p:cNvCxnSpPr>
            <a:stCxn id="88" idx="3"/>
            <a:endCxn id="89" idx="1"/>
          </p:cNvCxnSpPr>
          <p:nvPr/>
        </p:nvCxnSpPr>
        <p:spPr>
          <a:xfrm>
            <a:off x="5675905" y="4098310"/>
            <a:ext cx="44444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Arttırımsal</a:t>
            </a:r>
            <a:r>
              <a:rPr lang="tr-TR" dirty="0" smtClean="0"/>
              <a:t> </a:t>
            </a:r>
            <a:r>
              <a:rPr lang="tr-TR" dirty="0"/>
              <a:t>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51904" y="1907471"/>
            <a:ext cx="7886700" cy="811530"/>
          </a:xfrm>
        </p:spPr>
        <p:txBody>
          <a:bodyPr/>
          <a:lstStyle/>
          <a:p>
            <a:r>
              <a:rPr lang="tr-TR"/>
              <a:t>Aslında </a:t>
            </a:r>
            <a:r>
              <a:rPr lang="tr-TR" smtClean="0"/>
              <a:t>Çağlayan </a:t>
            </a:r>
            <a:r>
              <a:rPr lang="tr-TR" dirty="0"/>
              <a:t>modelinin örtüşen </a:t>
            </a:r>
            <a:r>
              <a:rPr lang="tr-TR" dirty="0" smtClean="0"/>
              <a:t>şekilde uygulanmasıdır.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51</a:t>
            </a:fld>
            <a:endParaRPr lang="tr-TR" dirty="0"/>
          </a:p>
        </p:txBody>
      </p:sp>
      <p:sp>
        <p:nvSpPr>
          <p:cNvPr id="22" name="Oval 21"/>
          <p:cNvSpPr/>
          <p:nvPr/>
        </p:nvSpPr>
        <p:spPr>
          <a:xfrm>
            <a:off x="3308985" y="5143500"/>
            <a:ext cx="85725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23" name="Oval 22"/>
          <p:cNvSpPr/>
          <p:nvPr/>
        </p:nvSpPr>
        <p:spPr>
          <a:xfrm>
            <a:off x="3423285" y="5257800"/>
            <a:ext cx="85725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sp>
        <p:nvSpPr>
          <p:cNvPr id="24" name="Oval 23"/>
          <p:cNvSpPr/>
          <p:nvPr/>
        </p:nvSpPr>
        <p:spPr>
          <a:xfrm>
            <a:off x="3537585" y="5372100"/>
            <a:ext cx="85725" cy="571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350"/>
          </a:p>
        </p:txBody>
      </p:sp>
      <p:grpSp>
        <p:nvGrpSpPr>
          <p:cNvPr id="12" name="Grup 11"/>
          <p:cNvGrpSpPr/>
          <p:nvPr/>
        </p:nvGrpSpPr>
        <p:grpSpPr>
          <a:xfrm>
            <a:off x="651904" y="2404143"/>
            <a:ext cx="7319142" cy="1674082"/>
            <a:chOff x="628650" y="2788921"/>
            <a:chExt cx="7680960" cy="2069782"/>
          </a:xfrm>
        </p:grpSpPr>
        <p:sp>
          <p:nvSpPr>
            <p:cNvPr id="7" name="Dikdörtgen 6"/>
            <p:cNvSpPr/>
            <p:nvPr/>
          </p:nvSpPr>
          <p:spPr>
            <a:xfrm>
              <a:off x="628650" y="2788921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Analysis</a:t>
              </a:r>
            </a:p>
          </p:txBody>
        </p:sp>
        <p:sp>
          <p:nvSpPr>
            <p:cNvPr id="8" name="Dikdörtgen 7"/>
            <p:cNvSpPr/>
            <p:nvPr/>
          </p:nvSpPr>
          <p:spPr>
            <a:xfrm>
              <a:off x="1725930" y="2788921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Design</a:t>
              </a:r>
            </a:p>
          </p:txBody>
        </p:sp>
        <p:sp>
          <p:nvSpPr>
            <p:cNvPr id="9" name="Dikdörtgen 8"/>
            <p:cNvSpPr/>
            <p:nvPr/>
          </p:nvSpPr>
          <p:spPr>
            <a:xfrm>
              <a:off x="2823210" y="2788921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Code</a:t>
              </a:r>
              <a:endParaRPr lang="tr-TR" sz="1200" dirty="0"/>
            </a:p>
          </p:txBody>
        </p:sp>
        <p:sp>
          <p:nvSpPr>
            <p:cNvPr id="10" name="Dikdörtgen 9"/>
            <p:cNvSpPr/>
            <p:nvPr/>
          </p:nvSpPr>
          <p:spPr>
            <a:xfrm>
              <a:off x="3920490" y="2788921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Test</a:t>
              </a:r>
            </a:p>
          </p:txBody>
        </p:sp>
        <p:sp>
          <p:nvSpPr>
            <p:cNvPr id="11" name="Dikdörtgen 10"/>
            <p:cNvSpPr/>
            <p:nvPr/>
          </p:nvSpPr>
          <p:spPr>
            <a:xfrm>
              <a:off x="5017770" y="2788922"/>
              <a:ext cx="109728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Increment</a:t>
              </a:r>
              <a:r>
                <a:rPr lang="tr-TR" sz="1200" dirty="0"/>
                <a:t> #1</a:t>
              </a:r>
            </a:p>
          </p:txBody>
        </p:sp>
        <p:cxnSp>
          <p:nvCxnSpPr>
            <p:cNvPr id="26" name="Düz Ok Bağlayıcısı 25"/>
            <p:cNvCxnSpPr>
              <a:stCxn id="7" idx="3"/>
              <a:endCxn id="8" idx="1"/>
            </p:cNvCxnSpPr>
            <p:nvPr/>
          </p:nvCxnSpPr>
          <p:spPr>
            <a:xfrm>
              <a:off x="1325880" y="2926081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Ok Bağlayıcısı 26"/>
            <p:cNvCxnSpPr>
              <a:stCxn id="8" idx="3"/>
              <a:endCxn id="9" idx="1"/>
            </p:cNvCxnSpPr>
            <p:nvPr/>
          </p:nvCxnSpPr>
          <p:spPr>
            <a:xfrm>
              <a:off x="2423160" y="2926081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/>
            <p:cNvCxnSpPr>
              <a:stCxn id="9" idx="3"/>
              <a:endCxn id="10" idx="1"/>
            </p:cNvCxnSpPr>
            <p:nvPr/>
          </p:nvCxnSpPr>
          <p:spPr>
            <a:xfrm>
              <a:off x="3520440" y="2926081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/>
            <p:cNvCxnSpPr>
              <a:stCxn id="10" idx="3"/>
              <a:endCxn id="11" idx="1"/>
            </p:cNvCxnSpPr>
            <p:nvPr/>
          </p:nvCxnSpPr>
          <p:spPr>
            <a:xfrm>
              <a:off x="4617720" y="2926081"/>
              <a:ext cx="400050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ikdörtgen 35"/>
            <p:cNvSpPr/>
            <p:nvPr/>
          </p:nvSpPr>
          <p:spPr>
            <a:xfrm>
              <a:off x="1725930" y="3703319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Analysis</a:t>
              </a:r>
            </a:p>
          </p:txBody>
        </p:sp>
        <p:sp>
          <p:nvSpPr>
            <p:cNvPr id="37" name="Dikdörtgen 36"/>
            <p:cNvSpPr/>
            <p:nvPr/>
          </p:nvSpPr>
          <p:spPr>
            <a:xfrm>
              <a:off x="2823210" y="3703319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Design</a:t>
              </a:r>
            </a:p>
          </p:txBody>
        </p:sp>
        <p:sp>
          <p:nvSpPr>
            <p:cNvPr id="38" name="Dikdörtgen 37"/>
            <p:cNvSpPr/>
            <p:nvPr/>
          </p:nvSpPr>
          <p:spPr>
            <a:xfrm>
              <a:off x="3920490" y="3703319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Code</a:t>
              </a:r>
              <a:endParaRPr lang="tr-TR" sz="1200" dirty="0"/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5017770" y="3703319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Test</a:t>
              </a:r>
            </a:p>
          </p:txBody>
        </p:sp>
        <p:sp>
          <p:nvSpPr>
            <p:cNvPr id="40" name="Dikdörtgen 39"/>
            <p:cNvSpPr/>
            <p:nvPr/>
          </p:nvSpPr>
          <p:spPr>
            <a:xfrm>
              <a:off x="6115050" y="3703320"/>
              <a:ext cx="109728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Increment</a:t>
              </a:r>
              <a:r>
                <a:rPr lang="tr-TR" sz="1200" dirty="0"/>
                <a:t> #2</a:t>
              </a:r>
            </a:p>
          </p:txBody>
        </p:sp>
        <p:cxnSp>
          <p:nvCxnSpPr>
            <p:cNvPr id="41" name="Düz Ok Bağlayıcısı 40"/>
            <p:cNvCxnSpPr>
              <a:stCxn id="36" idx="3"/>
              <a:endCxn id="37" idx="1"/>
            </p:cNvCxnSpPr>
            <p:nvPr/>
          </p:nvCxnSpPr>
          <p:spPr>
            <a:xfrm>
              <a:off x="2423160" y="3840479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Düz Ok Bağlayıcısı 41"/>
            <p:cNvCxnSpPr>
              <a:stCxn id="37" idx="3"/>
              <a:endCxn id="38" idx="1"/>
            </p:cNvCxnSpPr>
            <p:nvPr/>
          </p:nvCxnSpPr>
          <p:spPr>
            <a:xfrm>
              <a:off x="3520440" y="3840479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Düz Ok Bağlayıcısı 42"/>
            <p:cNvCxnSpPr>
              <a:stCxn id="38" idx="3"/>
              <a:endCxn id="39" idx="1"/>
            </p:cNvCxnSpPr>
            <p:nvPr/>
          </p:nvCxnSpPr>
          <p:spPr>
            <a:xfrm>
              <a:off x="4617720" y="3840479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Ok Bağlayıcısı 43"/>
            <p:cNvCxnSpPr>
              <a:stCxn id="39" idx="3"/>
              <a:endCxn id="40" idx="1"/>
            </p:cNvCxnSpPr>
            <p:nvPr/>
          </p:nvCxnSpPr>
          <p:spPr>
            <a:xfrm>
              <a:off x="5715000" y="3840480"/>
              <a:ext cx="400050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Dikdörtgen 44"/>
            <p:cNvSpPr/>
            <p:nvPr/>
          </p:nvSpPr>
          <p:spPr>
            <a:xfrm>
              <a:off x="2823210" y="4584382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Analysis</a:t>
              </a:r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3920490" y="4584382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Design</a:t>
              </a:r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5017770" y="4584382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Code</a:t>
              </a:r>
              <a:endParaRPr lang="tr-TR" sz="1200" dirty="0"/>
            </a:p>
          </p:txBody>
        </p:sp>
        <p:sp>
          <p:nvSpPr>
            <p:cNvPr id="48" name="Dikdörtgen 47"/>
            <p:cNvSpPr/>
            <p:nvPr/>
          </p:nvSpPr>
          <p:spPr>
            <a:xfrm>
              <a:off x="6115050" y="4584382"/>
              <a:ext cx="69723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/>
                <a:t>Test</a:t>
              </a:r>
            </a:p>
          </p:txBody>
        </p:sp>
        <p:sp>
          <p:nvSpPr>
            <p:cNvPr id="49" name="Dikdörtgen 48"/>
            <p:cNvSpPr/>
            <p:nvPr/>
          </p:nvSpPr>
          <p:spPr>
            <a:xfrm>
              <a:off x="7212330" y="4584383"/>
              <a:ext cx="1097280" cy="2743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/>
                <a:t>Increment</a:t>
              </a:r>
              <a:r>
                <a:rPr lang="tr-TR" sz="1200" dirty="0"/>
                <a:t> #3</a:t>
              </a:r>
            </a:p>
          </p:txBody>
        </p:sp>
        <p:cxnSp>
          <p:nvCxnSpPr>
            <p:cNvPr id="50" name="Düz Ok Bağlayıcısı 49"/>
            <p:cNvCxnSpPr>
              <a:stCxn id="45" idx="3"/>
              <a:endCxn id="46" idx="1"/>
            </p:cNvCxnSpPr>
            <p:nvPr/>
          </p:nvCxnSpPr>
          <p:spPr>
            <a:xfrm>
              <a:off x="3520440" y="4721542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46" idx="3"/>
              <a:endCxn id="47" idx="1"/>
            </p:cNvCxnSpPr>
            <p:nvPr/>
          </p:nvCxnSpPr>
          <p:spPr>
            <a:xfrm>
              <a:off x="4617720" y="4721542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üz Ok Bağlayıcısı 51"/>
            <p:cNvCxnSpPr>
              <a:stCxn id="47" idx="3"/>
              <a:endCxn id="48" idx="1"/>
            </p:cNvCxnSpPr>
            <p:nvPr/>
          </p:nvCxnSpPr>
          <p:spPr>
            <a:xfrm>
              <a:off x="5715000" y="4721542"/>
              <a:ext cx="40005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Ok Bağlayıcısı 52"/>
            <p:cNvCxnSpPr>
              <a:stCxn id="48" idx="3"/>
              <a:endCxn id="49" idx="1"/>
            </p:cNvCxnSpPr>
            <p:nvPr/>
          </p:nvCxnSpPr>
          <p:spPr>
            <a:xfrm>
              <a:off x="6812280" y="4721542"/>
              <a:ext cx="400050" cy="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etin kutusu 53"/>
            <p:cNvSpPr txBox="1"/>
            <p:nvPr/>
          </p:nvSpPr>
          <p:spPr>
            <a:xfrm>
              <a:off x="2644722" y="3107620"/>
              <a:ext cx="1031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err="1"/>
                <a:t>Increment</a:t>
              </a:r>
              <a:r>
                <a:rPr lang="tr-TR" sz="1200" b="1" dirty="0"/>
                <a:t> #1</a:t>
              </a:r>
            </a:p>
          </p:txBody>
        </p:sp>
        <p:sp>
          <p:nvSpPr>
            <p:cNvPr id="55" name="Metin kutusu 54"/>
            <p:cNvSpPr txBox="1"/>
            <p:nvPr/>
          </p:nvSpPr>
          <p:spPr>
            <a:xfrm>
              <a:off x="3922025" y="4034402"/>
              <a:ext cx="1031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b="1" dirty="0" err="1"/>
                <a:t>Increment</a:t>
              </a:r>
              <a:r>
                <a:rPr lang="tr-TR" sz="1200" b="1" dirty="0"/>
                <a:t> #2</a:t>
              </a:r>
            </a:p>
          </p:txBody>
        </p:sp>
      </p:grpSp>
      <p:sp>
        <p:nvSpPr>
          <p:cNvPr id="56" name="Metin kutusu 55"/>
          <p:cNvSpPr txBox="1"/>
          <p:nvPr/>
        </p:nvSpPr>
        <p:spPr>
          <a:xfrm>
            <a:off x="4746538" y="4216752"/>
            <a:ext cx="11333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50" b="1" dirty="0" err="1"/>
              <a:t>Increment</a:t>
            </a:r>
            <a:r>
              <a:rPr lang="tr-TR" sz="1350" b="1" dirty="0"/>
              <a:t> #3</a:t>
            </a:r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57" name="Resim 56"/>
          <p:cNvPicPr>
            <a:picLocks noChangeAspect="1"/>
          </p:cNvPicPr>
          <p:nvPr/>
        </p:nvPicPr>
        <p:blipFill rotWithShape="1">
          <a:blip r:embed="rId2"/>
          <a:srcRect t="13667" b="7333"/>
          <a:stretch/>
        </p:blipFill>
        <p:spPr>
          <a:xfrm>
            <a:off x="1375673" y="5118518"/>
            <a:ext cx="5479970" cy="11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Artırımsal</a:t>
            </a:r>
            <a:r>
              <a:rPr lang="tr-TR" sz="3600" dirty="0"/>
              <a:t> Geliştirme </a:t>
            </a:r>
            <a:r>
              <a:rPr lang="tr-TR" sz="3600" dirty="0" smtClean="0"/>
              <a:t>Modeli - Avantajları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Sistem için gerekli olan gereksinimler müşterilerle belirlenir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Gereksinimlerin </a:t>
            </a:r>
            <a:r>
              <a:rPr lang="tr-TR" dirty="0"/>
              <a:t>önemine göre teslim edilecek artımlar belirlenir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Öncelikle </a:t>
            </a:r>
            <a:r>
              <a:rPr lang="tr-TR" dirty="0"/>
              <a:t>en önemli gereksinimleri karşılayan çekirdek bir sitem geliştirilir.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Erken </a:t>
            </a:r>
            <a:r>
              <a:rPr lang="tr-TR" dirty="0"/>
              <a:t>artımlar prototip gibi davranarak, gereksinimlerin daha iyi anlaşılmasını sağlar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Tüm </a:t>
            </a:r>
            <a:r>
              <a:rPr lang="tr-TR" dirty="0"/>
              <a:t>projenin başarısız olma riskini azaltır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En </a:t>
            </a:r>
            <a:r>
              <a:rPr lang="tr-TR" dirty="0"/>
              <a:t>önemli sistem özellikleri daha fazla sınanma (test edilme) imkanı bulmuş olur.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err="1" smtClean="0"/>
              <a:t>Divide</a:t>
            </a:r>
            <a:r>
              <a:rPr lang="tr-TR" dirty="0" smtClean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Conquer</a:t>
            </a:r>
            <a:r>
              <a:rPr lang="tr-TR" dirty="0"/>
              <a:t> (Böl ve Yönet) yaklaşımıdır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52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547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Artırımsal</a:t>
            </a:r>
            <a:r>
              <a:rPr lang="tr-TR" sz="3200" dirty="0"/>
              <a:t> Geliştirme Modeli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Artımları </a:t>
            </a:r>
            <a:r>
              <a:rPr lang="tr-TR" dirty="0"/>
              <a:t>tanımlamak için tüm sistemin tanımlanmasına ihtiyaç </a:t>
            </a:r>
            <a:r>
              <a:rPr lang="tr-TR" dirty="0" smtClean="0"/>
              <a:t>vardır.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Gereksinimleri </a:t>
            </a:r>
            <a:r>
              <a:rPr lang="tr-TR" dirty="0"/>
              <a:t>doğru boyuttaki artımlara atamak bazen zor olabilir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Deneyimli </a:t>
            </a:r>
            <a:r>
              <a:rPr lang="tr-TR" dirty="0"/>
              <a:t>personel </a:t>
            </a:r>
            <a:r>
              <a:rPr lang="tr-TR" dirty="0" smtClean="0"/>
              <a:t>gerektirir.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Artımların </a:t>
            </a:r>
            <a:r>
              <a:rPr lang="tr-TR" dirty="0"/>
              <a:t>kendi içlerinde tekrarlamalara izin </a:t>
            </a:r>
            <a:r>
              <a:rPr lang="tr-TR" dirty="0" smtClean="0"/>
              <a:t>vermez.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0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Araştırma Tabanlı Model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C00000"/>
                </a:solidFill>
              </a:rPr>
              <a:t>Yap-at</a:t>
            </a:r>
            <a:r>
              <a:rPr lang="tr-TR" dirty="0"/>
              <a:t> prototipi olarak ta bilinir.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Araştırma ortamları </a:t>
            </a:r>
            <a:r>
              <a:rPr lang="tr-TR" dirty="0">
                <a:solidFill>
                  <a:srgbClr val="C00000"/>
                </a:solidFill>
              </a:rPr>
              <a:t>bütünüyle belirsizlik </a:t>
            </a:r>
            <a:r>
              <a:rPr lang="tr-TR" dirty="0"/>
              <a:t>üzerine çalışan ortamlardır.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Yapılan işlerden edinilecek sonuçlar belirgin değildir.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Geliştirilen </a:t>
            </a:r>
            <a:r>
              <a:rPr lang="tr-TR" dirty="0">
                <a:solidFill>
                  <a:srgbClr val="C00000"/>
                </a:solidFill>
              </a:rPr>
              <a:t>yazılımlar genellikle sınırlı sayıda kullanılır </a:t>
            </a:r>
            <a:r>
              <a:rPr lang="tr-TR" dirty="0"/>
              <a:t>ve kullanım bittikten sonra işe yaramaz hale gelir ve atılır.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Model-zaman-fiyat kestirimi olmadığı için </a:t>
            </a:r>
            <a:r>
              <a:rPr lang="tr-TR" dirty="0">
                <a:solidFill>
                  <a:srgbClr val="C00000"/>
                </a:solidFill>
              </a:rPr>
              <a:t>sabit fiyat sözleşmelerinde uygun değildir.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54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2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2129069"/>
            <a:ext cx="7543801" cy="23918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En Hızlı Çalışan asal sayı test programı!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En Büyük asal sayıyı bulma programı!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Satranç programı!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55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24" y="2465902"/>
            <a:ext cx="19050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807194"/>
            <a:ext cx="8149590" cy="997679"/>
          </a:xfrm>
        </p:spPr>
        <p:txBody>
          <a:bodyPr>
            <a:noAutofit/>
          </a:bodyPr>
          <a:lstStyle/>
          <a:p>
            <a:r>
              <a:rPr lang="tr-TR" sz="3600" dirty="0" err="1"/>
              <a:t>Formal</a:t>
            </a:r>
            <a:r>
              <a:rPr lang="tr-TR" sz="3600" dirty="0"/>
              <a:t> Sistem </a:t>
            </a:r>
            <a:r>
              <a:rPr lang="tr-TR" sz="3600" dirty="0" smtClean="0"/>
              <a:t>Geliştirme</a:t>
            </a:r>
            <a:r>
              <a:rPr lang="en-US" sz="3600" dirty="0" smtClean="0"/>
              <a:t> </a:t>
            </a:r>
            <a:r>
              <a:rPr lang="tr-TR" sz="1800" dirty="0" smtClean="0"/>
              <a:t>(</a:t>
            </a:r>
            <a:r>
              <a:rPr lang="tr-TR" sz="1800" dirty="0" err="1" smtClean="0"/>
              <a:t>Formal</a:t>
            </a:r>
            <a:r>
              <a:rPr lang="tr-TR" sz="1800" dirty="0" smtClean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Development)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Cleanroom</a:t>
            </a:r>
            <a:r>
              <a:rPr lang="tr-TR" dirty="0"/>
              <a:t> yazılım geliştirme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Matematiksel </a:t>
            </a:r>
            <a:r>
              <a:rPr lang="tr-TR" dirty="0"/>
              <a:t>belirtimin farklı gösterim şekilleri ile çalıştırılabilir programa dönüştürülmesine dayalıdır.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/>
              <a:t>belirtim, tasarım ve geçerleme kullanarak yazılımda doğruluğun geliştirilmesini vurgular.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Yazılım </a:t>
            </a:r>
            <a:r>
              <a:rPr lang="tr-TR" dirty="0"/>
              <a:t>artımlarla geliştirilir.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Sürekli </a:t>
            </a:r>
            <a:r>
              <a:rPr lang="tr-TR" dirty="0" err="1"/>
              <a:t>tümleştirme</a:t>
            </a:r>
            <a:r>
              <a:rPr lang="tr-TR" dirty="0"/>
              <a:t> vardır ve fonksiyonellik </a:t>
            </a:r>
            <a:r>
              <a:rPr lang="tr-TR" dirty="0" err="1"/>
              <a:t>tümleştirilen</a:t>
            </a:r>
            <a:r>
              <a:rPr lang="tr-TR" dirty="0"/>
              <a:t> yazılım artımları ile artar.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Felsefesi </a:t>
            </a:r>
            <a:r>
              <a:rPr lang="tr-TR" dirty="0"/>
              <a:t>pahalı hata ayıklama işlemini engellemek için kodu ilk yazarken doğru yazmak ve test aşamasından doğruluğunu </a:t>
            </a:r>
            <a:r>
              <a:rPr lang="tr-TR" dirty="0" smtClean="0"/>
              <a:t>sağlamak</a:t>
            </a:r>
            <a:endParaRPr lang="tr-TR" sz="2400" dirty="0"/>
          </a:p>
          <a:p>
            <a:pPr lvl="1"/>
            <a:r>
              <a:rPr lang="tr-TR" sz="2100" dirty="0" err="1" smtClean="0"/>
              <a:t>Formal</a:t>
            </a:r>
            <a:r>
              <a:rPr lang="tr-TR" sz="2100" dirty="0" smtClean="0"/>
              <a:t> </a:t>
            </a:r>
            <a:r>
              <a:rPr lang="tr-TR" sz="2100" dirty="0"/>
              <a:t>yöntemler</a:t>
            </a:r>
          </a:p>
          <a:p>
            <a:pPr lvl="1"/>
            <a:r>
              <a:rPr lang="tr-TR" sz="2100" dirty="0" smtClean="0"/>
              <a:t>Z </a:t>
            </a:r>
            <a:r>
              <a:rPr lang="tr-TR" sz="2100" dirty="0"/>
              <a:t>dili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1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Formal</a:t>
            </a:r>
            <a:r>
              <a:rPr lang="tr-TR" dirty="0"/>
              <a:t> Sistem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993300"/>
                </a:solidFill>
              </a:rPr>
              <a:t>Problemleri</a:t>
            </a:r>
          </a:p>
          <a:p>
            <a:pPr lvl="1"/>
            <a:r>
              <a:rPr lang="tr-TR" dirty="0" smtClean="0"/>
              <a:t>Teknikleri </a:t>
            </a:r>
            <a:r>
              <a:rPr lang="tr-TR" dirty="0"/>
              <a:t>uygulayabilmek için eğitim ve özel beceriler gerekmektedir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 err="1"/>
              <a:t>arayüzü</a:t>
            </a:r>
            <a:r>
              <a:rPr lang="tr-TR" dirty="0"/>
              <a:t> gibi sistemin bazı kısımlarını </a:t>
            </a:r>
            <a:r>
              <a:rPr lang="tr-TR" dirty="0" err="1"/>
              <a:t>formal</a:t>
            </a:r>
            <a:r>
              <a:rPr lang="tr-TR" dirty="0"/>
              <a:t> olarak belirtmek </a:t>
            </a:r>
            <a:r>
              <a:rPr lang="tr-TR" dirty="0" smtClean="0"/>
              <a:t>zordur.</a:t>
            </a:r>
            <a:endParaRPr lang="tr-TR" b="1" dirty="0" smtClean="0">
              <a:solidFill>
                <a:srgbClr val="993300"/>
              </a:solidFill>
            </a:endParaRPr>
          </a:p>
          <a:p>
            <a:r>
              <a:rPr lang="tr-TR" b="1" dirty="0" smtClean="0">
                <a:solidFill>
                  <a:srgbClr val="993300"/>
                </a:solidFill>
              </a:rPr>
              <a:t>Uygulanabilirliği</a:t>
            </a:r>
            <a:endParaRPr lang="tr-TR" b="1" dirty="0">
              <a:solidFill>
                <a:srgbClr val="993300"/>
              </a:solidFill>
            </a:endParaRPr>
          </a:p>
          <a:p>
            <a:pPr lvl="1"/>
            <a:r>
              <a:rPr lang="tr-TR" dirty="0" smtClean="0"/>
              <a:t>Sistem </a:t>
            </a:r>
            <a:r>
              <a:rPr lang="tr-TR" dirty="0"/>
              <a:t>kullanıma konmadan emniyet ve güvenlik durumlarını sağlanması gereken kritik </a:t>
            </a:r>
            <a:r>
              <a:rPr lang="tr-TR" dirty="0" smtClean="0"/>
              <a:t>sistemler.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37260"/>
            <a:ext cx="7886700" cy="867613"/>
          </a:xfrm>
        </p:spPr>
        <p:txBody>
          <a:bodyPr>
            <a:noAutofit/>
          </a:bodyPr>
          <a:lstStyle/>
          <a:p>
            <a:r>
              <a:rPr lang="tr-TR" sz="4000" dirty="0" smtClean="0"/>
              <a:t>Bileşen-Tabanlı Model</a:t>
            </a:r>
            <a:br>
              <a:rPr lang="tr-TR" sz="4000" dirty="0" smtClean="0"/>
            </a:br>
            <a:r>
              <a:rPr lang="tr-TR" sz="4000" dirty="0" smtClean="0"/>
              <a:t>(Component-</a:t>
            </a:r>
            <a:r>
              <a:rPr lang="tr-TR" sz="4000" dirty="0" err="1" smtClean="0"/>
              <a:t>Based</a:t>
            </a:r>
            <a:r>
              <a:rPr lang="tr-TR" sz="4000" dirty="0"/>
              <a:t> </a:t>
            </a:r>
            <a:r>
              <a:rPr lang="tr-TR" sz="4000" dirty="0" smtClean="0"/>
              <a:t>Model)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3683" y="1845734"/>
            <a:ext cx="7673077" cy="4023360"/>
          </a:xfrm>
        </p:spPr>
        <p:txBody>
          <a:bodyPr>
            <a:normAutofit/>
          </a:bodyPr>
          <a:lstStyle/>
          <a:p>
            <a:r>
              <a:rPr lang="tr-TR" dirty="0"/>
              <a:t>Sistemin COTS (“</a:t>
            </a:r>
            <a:r>
              <a:rPr lang="tr-TR" dirty="0" err="1"/>
              <a:t>commercial-off-the-shelf</a:t>
            </a:r>
            <a:r>
              <a:rPr lang="tr-TR" dirty="0"/>
              <a:t>”) adı verilen </a:t>
            </a:r>
            <a:r>
              <a:rPr lang="tr-TR" dirty="0" smtClean="0"/>
              <a:t>hazır bileşenler kullanılarak tümleştirilmesi </a:t>
            </a:r>
            <a:r>
              <a:rPr lang="tr-TR" dirty="0"/>
              <a:t>esasına dayanır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b="1" dirty="0" smtClean="0">
                <a:solidFill>
                  <a:srgbClr val="C00000"/>
                </a:solidFill>
              </a:rPr>
              <a:t>Süreç </a:t>
            </a:r>
            <a:r>
              <a:rPr lang="tr-TR" b="1" dirty="0">
                <a:solidFill>
                  <a:srgbClr val="C00000"/>
                </a:solidFill>
              </a:rPr>
              <a:t>adımları:</a:t>
            </a:r>
          </a:p>
          <a:p>
            <a:pPr lvl="1"/>
            <a:r>
              <a:rPr lang="tr-TR" dirty="0" smtClean="0"/>
              <a:t>Bile</a:t>
            </a:r>
            <a:r>
              <a:rPr lang="en-US" dirty="0" smtClean="0"/>
              <a:t>ş</a:t>
            </a:r>
            <a:r>
              <a:rPr lang="tr-TR" dirty="0" smtClean="0"/>
              <a:t>en </a:t>
            </a:r>
            <a:r>
              <a:rPr lang="tr-TR" dirty="0"/>
              <a:t>analizi</a:t>
            </a:r>
          </a:p>
          <a:p>
            <a:pPr lvl="1"/>
            <a:r>
              <a:rPr lang="tr-TR" dirty="0" smtClean="0"/>
              <a:t>Gereksinim </a:t>
            </a:r>
            <a:r>
              <a:rPr lang="tr-TR" dirty="0"/>
              <a:t>günleme</a:t>
            </a:r>
          </a:p>
          <a:p>
            <a:pPr lvl="1"/>
            <a:r>
              <a:rPr lang="tr-TR" dirty="0" smtClean="0"/>
              <a:t>Bileşenler </a:t>
            </a:r>
            <a:r>
              <a:rPr lang="tr-TR" dirty="0"/>
              <a:t>kullanarak sistem </a:t>
            </a:r>
            <a:r>
              <a:rPr lang="tr-TR" dirty="0" smtClean="0"/>
              <a:t>tasarımı</a:t>
            </a:r>
          </a:p>
          <a:p>
            <a:pPr lvl="1"/>
            <a:r>
              <a:rPr lang="tr-TR" dirty="0" smtClean="0"/>
              <a:t>Geliştirme </a:t>
            </a:r>
            <a:r>
              <a:rPr lang="tr-TR" dirty="0"/>
              <a:t>ve </a:t>
            </a:r>
            <a:r>
              <a:rPr lang="tr-TR" dirty="0" err="1" smtClean="0"/>
              <a:t>tümleştirme</a:t>
            </a:r>
            <a:endParaRPr lang="tr-TR" dirty="0"/>
          </a:p>
          <a:p>
            <a:r>
              <a:rPr lang="tr-TR" dirty="0" smtClean="0"/>
              <a:t>Bu yaklaşım, </a:t>
            </a:r>
            <a:r>
              <a:rPr lang="tr-TR" dirty="0"/>
              <a:t>bilesen standartlarındaki </a:t>
            </a:r>
            <a:r>
              <a:rPr lang="tr-TR" dirty="0" smtClean="0"/>
              <a:t>gelişmeler </a:t>
            </a:r>
            <a:r>
              <a:rPr lang="tr-TR" dirty="0"/>
              <a:t>ilerledikçe </a:t>
            </a:r>
            <a:r>
              <a:rPr lang="tr-TR" dirty="0" smtClean="0"/>
              <a:t>daha yaygın </a:t>
            </a:r>
            <a:r>
              <a:rPr lang="tr-TR" dirty="0"/>
              <a:t>olarak kullanılmaya </a:t>
            </a:r>
            <a:r>
              <a:rPr lang="tr-TR" dirty="0" smtClean="0"/>
              <a:t>başlanmıştır. </a:t>
            </a:r>
            <a:r>
              <a:rPr lang="tr-TR" dirty="0"/>
              <a:t>ama halen kullanımı limitlidir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58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grpSp>
        <p:nvGrpSpPr>
          <p:cNvPr id="7" name="Grup 6"/>
          <p:cNvGrpSpPr/>
          <p:nvPr/>
        </p:nvGrpSpPr>
        <p:grpSpPr>
          <a:xfrm>
            <a:off x="799093" y="5253070"/>
            <a:ext cx="7157674" cy="463392"/>
            <a:chOff x="628651" y="2743200"/>
            <a:chExt cx="7157674" cy="463392"/>
          </a:xfrm>
        </p:grpSpPr>
        <p:sp>
          <p:nvSpPr>
            <p:cNvPr id="8" name="Yuvarlatılmış Dikdörtgen 7"/>
            <p:cNvSpPr/>
            <p:nvPr/>
          </p:nvSpPr>
          <p:spPr>
            <a:xfrm>
              <a:off x="628651" y="2743200"/>
              <a:ext cx="960514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Gereksinim belirtimi</a:t>
              </a:r>
            </a:p>
          </p:txBody>
        </p:sp>
        <p:sp>
          <p:nvSpPr>
            <p:cNvPr id="9" name="Yuvarlatılmış Dikdörtgen 8"/>
            <p:cNvSpPr/>
            <p:nvPr/>
          </p:nvSpPr>
          <p:spPr>
            <a:xfrm>
              <a:off x="1891468" y="2743200"/>
              <a:ext cx="960514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Bileşen çözümleme</a:t>
              </a:r>
            </a:p>
          </p:txBody>
        </p:sp>
        <p:sp>
          <p:nvSpPr>
            <p:cNvPr id="10" name="Yuvarlatılmış Dikdörtgen 9"/>
            <p:cNvSpPr/>
            <p:nvPr/>
          </p:nvSpPr>
          <p:spPr>
            <a:xfrm>
              <a:off x="3105906" y="2744720"/>
              <a:ext cx="960514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Gereksinim düzeltimi</a:t>
              </a:r>
            </a:p>
          </p:txBody>
        </p:sp>
        <p:sp>
          <p:nvSpPr>
            <p:cNvPr id="11" name="Yuvarlatılmış Dikdörtgen 10"/>
            <p:cNvSpPr/>
            <p:nvPr/>
          </p:nvSpPr>
          <p:spPr>
            <a:xfrm>
              <a:off x="4289733" y="2743200"/>
              <a:ext cx="1098327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Yeniden kullanımla sistem tasarımı</a:t>
              </a:r>
            </a:p>
          </p:txBody>
        </p:sp>
        <p:sp>
          <p:nvSpPr>
            <p:cNvPr id="12" name="Yuvarlatılmış Dikdörtgen 11"/>
            <p:cNvSpPr/>
            <p:nvPr/>
          </p:nvSpPr>
          <p:spPr>
            <a:xfrm>
              <a:off x="5608615" y="2743200"/>
              <a:ext cx="960514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Geliştirme ve </a:t>
              </a:r>
              <a:r>
                <a:rPr lang="tr-TR" sz="1100" dirty="0" err="1"/>
                <a:t>tümleştirme</a:t>
              </a:r>
              <a:endParaRPr lang="tr-TR" sz="1100" dirty="0"/>
            </a:p>
          </p:txBody>
        </p:sp>
        <p:sp>
          <p:nvSpPr>
            <p:cNvPr id="13" name="Yuvarlatılmış Dikdörtgen 12"/>
            <p:cNvSpPr/>
            <p:nvPr/>
          </p:nvSpPr>
          <p:spPr>
            <a:xfrm>
              <a:off x="6825811" y="2746238"/>
              <a:ext cx="960514" cy="46035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Sistem geçerleme</a:t>
              </a:r>
            </a:p>
          </p:txBody>
        </p:sp>
        <p:cxnSp>
          <p:nvCxnSpPr>
            <p:cNvPr id="14" name="Düz Ok Bağlayıcısı 13"/>
            <p:cNvCxnSpPr>
              <a:stCxn id="8" idx="3"/>
              <a:endCxn id="9" idx="1"/>
            </p:cNvCxnSpPr>
            <p:nvPr/>
          </p:nvCxnSpPr>
          <p:spPr>
            <a:xfrm>
              <a:off x="1589165" y="2973377"/>
              <a:ext cx="302303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Ok Bağlayıcısı 14"/>
            <p:cNvCxnSpPr>
              <a:stCxn id="9" idx="3"/>
              <a:endCxn id="10" idx="1"/>
            </p:cNvCxnSpPr>
            <p:nvPr/>
          </p:nvCxnSpPr>
          <p:spPr>
            <a:xfrm>
              <a:off x="2851982" y="2973377"/>
              <a:ext cx="253924" cy="152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/>
            <p:cNvCxnSpPr>
              <a:stCxn id="10" idx="3"/>
              <a:endCxn id="11" idx="1"/>
            </p:cNvCxnSpPr>
            <p:nvPr/>
          </p:nvCxnSpPr>
          <p:spPr>
            <a:xfrm flipV="1">
              <a:off x="4066420" y="2973377"/>
              <a:ext cx="223313" cy="152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/>
            <p:cNvCxnSpPr>
              <a:stCxn id="12" idx="3"/>
              <a:endCxn id="13" idx="1"/>
            </p:cNvCxnSpPr>
            <p:nvPr/>
          </p:nvCxnSpPr>
          <p:spPr>
            <a:xfrm>
              <a:off x="6569129" y="2973377"/>
              <a:ext cx="256682" cy="303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Ok Bağlayıcısı 17"/>
            <p:cNvCxnSpPr/>
            <p:nvPr/>
          </p:nvCxnSpPr>
          <p:spPr>
            <a:xfrm flipV="1">
              <a:off x="5374661" y="2973377"/>
              <a:ext cx="223313" cy="152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8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Metodolojiler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C00000"/>
                </a:solidFill>
              </a:rPr>
              <a:t>Metodoloji: </a:t>
            </a:r>
            <a:r>
              <a:rPr lang="tr-TR" dirty="0"/>
              <a:t>Bir BT projesi ya da yazılım yaşam döngüsü aşamaları boyunca kullanılacak ve birbirleriyle uyumlu </a:t>
            </a:r>
            <a:r>
              <a:rPr lang="tr-TR" dirty="0" smtClean="0"/>
              <a:t>yöntemler</a:t>
            </a:r>
            <a:r>
              <a:rPr lang="en-US" dirty="0" smtClean="0"/>
              <a:t>in</a:t>
            </a:r>
            <a:r>
              <a:rPr lang="tr-TR" dirty="0" smtClean="0"/>
              <a:t> bütünü</a:t>
            </a:r>
            <a:r>
              <a:rPr lang="en-US" dirty="0" err="1" smtClean="0"/>
              <a:t>dür</a:t>
            </a:r>
            <a:r>
              <a:rPr lang="en-US" dirty="0" smtClean="0"/>
              <a:t>.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Bir metodoloji,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bir süreç modelini 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belirli sayıda belirtim yöntemini içerir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Günümüzdeki metodolojiler genelde Çağlayan ya da </a:t>
            </a:r>
            <a:r>
              <a:rPr lang="tr-TR" dirty="0" err="1"/>
              <a:t>Helezonik</a:t>
            </a:r>
            <a:r>
              <a:rPr lang="tr-TR" dirty="0"/>
              <a:t> modeli temel almaktadır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59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Planlama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Üretilecek yazılım ile ilgili olarak, personel </a:t>
            </a:r>
            <a:r>
              <a:rPr lang="tr-TR" dirty="0"/>
              <a:t>ve donanım gereksinimlerinin çıkarıldığı, fizibilite çalışmasının yapıldığı ve proje planının oluşturulduğu aşamadır.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09" y="2725844"/>
            <a:ext cx="4381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681070"/>
            <a:ext cx="8283530" cy="1123803"/>
          </a:xfrm>
        </p:spPr>
        <p:txBody>
          <a:bodyPr>
            <a:noAutofit/>
          </a:bodyPr>
          <a:lstStyle/>
          <a:p>
            <a:r>
              <a:rPr lang="tr-TR" sz="3600" dirty="0"/>
              <a:t>Bir Metodolojide Bulunması Gereken Temel Bileşenler (</a:t>
            </a:r>
            <a:r>
              <a:rPr lang="tr-TR" sz="3600" dirty="0" smtClean="0"/>
              <a:t>Özellikler)</a:t>
            </a:r>
            <a:endParaRPr lang="tr-TR" sz="36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60</a:t>
            </a:fld>
            <a:endParaRPr lang="tr-T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84668" y="2072540"/>
            <a:ext cx="3428605" cy="347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 err="1"/>
              <a:t>Ayrıntılandırılmış</a:t>
            </a:r>
            <a:r>
              <a:rPr lang="tr-TR" altLang="tr-TR" sz="2000" dirty="0"/>
              <a:t> bir süreç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/>
              <a:t>Ayrıntılı süreç tanımları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/>
              <a:t>İyi tanımlı üretim yöntemleri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 err="1"/>
              <a:t>Süreçlerarası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arayüz</a:t>
            </a:r>
            <a:r>
              <a:rPr lang="tr-TR" altLang="tr-TR" sz="2000" dirty="0"/>
              <a:t> tanımları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/>
              <a:t>Ayrıntılı girdi tanımları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/>
              <a:t>Ayrıntılı çıktı tanımları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2000" dirty="0"/>
              <a:t>Proje yönetim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tr-TR" altLang="tr-TR" sz="15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35961" y="2072540"/>
            <a:ext cx="3525169" cy="304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Konfigürasyon yönetim	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Maliyet yönetim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Kalite yönetim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Risk yönetim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Değişiklik yönetim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Kullanıcı </a:t>
            </a:r>
            <a:r>
              <a:rPr lang="tr-TR" altLang="tr-TR" sz="1800" dirty="0" err="1"/>
              <a:t>arayüz</a:t>
            </a:r>
            <a:r>
              <a:rPr lang="tr-TR" altLang="tr-TR" sz="1800" dirty="0"/>
              <a:t> ve ilişki modeli</a:t>
            </a: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anose="05000000000000000000" pitchFamily="2" charset="2"/>
              <a:buChar char="Ø"/>
            </a:pPr>
            <a:r>
              <a:rPr lang="tr-TR" altLang="tr-TR" sz="1800" dirty="0"/>
              <a:t>Standartlar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2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960" y="794582"/>
            <a:ext cx="7543800" cy="942779"/>
          </a:xfrm>
        </p:spPr>
        <p:txBody>
          <a:bodyPr/>
          <a:lstStyle/>
          <a:p>
            <a:r>
              <a:rPr lang="tr-TR" dirty="0">
                <a:solidFill>
                  <a:srgbClr val="0070C0"/>
                </a:solidFill>
              </a:rPr>
              <a:t>Bir Metodoloji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err="1"/>
              <a:t>Yourdan</a:t>
            </a:r>
            <a:r>
              <a:rPr lang="tr-TR" dirty="0"/>
              <a:t> Yapısal Sistem Tasarımı Metodolojisi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Kolay uygulanabilir bir model olup, günümüzde oldukça yaygın olarak kullanılmaktadır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Çağlayan modelini temel almaktadır</a:t>
            </a:r>
            <a:r>
              <a:rPr lang="tr-TR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Bir çok CASE aracı tarafından doğrudan desteklenmektedir.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61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31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/>
              <a:t>Yourdon</a:t>
            </a:r>
            <a:r>
              <a:rPr lang="tr-TR" sz="3200" dirty="0"/>
              <a:t> Yapısal Sistem Tasarım Metodolojisi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62</a:t>
            </a:fld>
            <a:endParaRPr lang="tr-TR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60" y="1962789"/>
            <a:ext cx="5977295" cy="3550985"/>
          </a:xfrm>
          <a:prstGeom prst="rect">
            <a:avLst/>
          </a:prstGeom>
        </p:spPr>
      </p:pic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12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60" y="1737361"/>
            <a:ext cx="7728613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/>
              <a:t>Yazılım yaşam döngüsü, herhangi bir yazılımın, üretim aşaması ve kullanım aşaması birlikte olmak üzere geçirdiği tüm aşamalar biçiminde tanımlanır. 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/>
              <a:t>Yazılım Yaşam Döngüsü temel adımları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tr-TR" sz="1200" dirty="0"/>
              <a:t>Planlama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tr-TR" sz="1200" dirty="0"/>
              <a:t>Çözümleme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tr-TR" sz="1200" dirty="0"/>
              <a:t>Tasarım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tr-TR" sz="1200" dirty="0"/>
              <a:t>Gerçekleştirim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tr-TR" sz="1200" dirty="0"/>
              <a:t>Bakım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/>
              <a:t>Belirtim Yöntemleri (Software </a:t>
            </a:r>
            <a:r>
              <a:rPr lang="tr-TR" sz="1600" dirty="0" err="1"/>
              <a:t>Specification</a:t>
            </a:r>
            <a:r>
              <a:rPr lang="tr-TR" sz="1600" dirty="0"/>
              <a:t> </a:t>
            </a:r>
            <a:r>
              <a:rPr lang="tr-TR" sz="1600" dirty="0" err="1"/>
              <a:t>Methods</a:t>
            </a:r>
            <a:r>
              <a:rPr lang="tr-TR" sz="1600" dirty="0"/>
              <a:t>) - bir çekirdek sürece ilişkin fonksiyonları yerine getirmek amacıyla kullanılan yöntemler.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/>
              <a:t>Süreç Modelleri (Software </a:t>
            </a:r>
            <a:r>
              <a:rPr lang="tr-TR" sz="1600" dirty="0" err="1"/>
              <a:t>Process</a:t>
            </a:r>
            <a:r>
              <a:rPr lang="tr-TR" sz="1600" dirty="0"/>
              <a:t> </a:t>
            </a:r>
            <a:r>
              <a:rPr lang="tr-TR" sz="1600" dirty="0" err="1"/>
              <a:t>Models</a:t>
            </a:r>
            <a:r>
              <a:rPr lang="tr-TR" sz="1600" dirty="0"/>
              <a:t>) - yazılım yaşam döngüsünde belirtilen süreçlerin geliştirme aşamasında, hangi düzen ya da sırada, nasıl uygulanacağını tanımlayan modeller kullanılır. 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>
                <a:solidFill>
                  <a:schemeClr val="accent1">
                    <a:lumMod val="50000"/>
                  </a:schemeClr>
                </a:solidFill>
              </a:rPr>
              <a:t>Süreç Modelleri</a:t>
            </a:r>
            <a:r>
              <a:rPr lang="tr-TR" sz="1600" dirty="0"/>
              <a:t>, Yazılım Yaşam Döngüsünde belirtilen süreçlerin geliştirme aşamasında, hangi düzen ya da sırada, nasıl uygulanacağını tanımlar.</a:t>
            </a: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tr-TR" sz="1600" dirty="0"/>
              <a:t>Barok Modeli: Belgelemeyi ayrı bir süreç olarak ele alır, ve yazılımın geliştirilmesi ve testinden hemen sonra yapılmasının öngörür.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63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99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sz="2900" dirty="0" smtClean="0"/>
              <a:t>Çağlayan Modeli Aşamaları:</a:t>
            </a:r>
          </a:p>
          <a:p>
            <a:pPr lvl="1"/>
            <a:r>
              <a:rPr lang="tr-TR" sz="2200" dirty="0" smtClean="0"/>
              <a:t>Gereksinim Tanımlama</a:t>
            </a:r>
          </a:p>
          <a:p>
            <a:pPr lvl="1"/>
            <a:r>
              <a:rPr lang="tr-TR" sz="2200" dirty="0" smtClean="0"/>
              <a:t>Sistem </a:t>
            </a:r>
            <a:r>
              <a:rPr lang="tr-TR" sz="2200" dirty="0"/>
              <a:t>ve Yazılım </a:t>
            </a:r>
            <a:r>
              <a:rPr lang="tr-TR" sz="2200" dirty="0" smtClean="0"/>
              <a:t>Tasarımı</a:t>
            </a:r>
          </a:p>
          <a:p>
            <a:pPr lvl="1"/>
            <a:r>
              <a:rPr lang="tr-TR" sz="2200" dirty="0" smtClean="0"/>
              <a:t>Gerçekleştirme </a:t>
            </a:r>
            <a:r>
              <a:rPr lang="tr-TR" sz="2200" dirty="0"/>
              <a:t>ve Birim </a:t>
            </a:r>
            <a:r>
              <a:rPr lang="tr-TR" sz="2200" dirty="0" smtClean="0"/>
              <a:t>Test</a:t>
            </a:r>
          </a:p>
          <a:p>
            <a:pPr lvl="1"/>
            <a:r>
              <a:rPr lang="tr-TR" sz="2200" dirty="0" smtClean="0"/>
              <a:t>Birleştirme </a:t>
            </a:r>
            <a:r>
              <a:rPr lang="tr-TR" sz="2200" dirty="0"/>
              <a:t>ve Sistem </a:t>
            </a:r>
            <a:r>
              <a:rPr lang="tr-TR" sz="2200" dirty="0" smtClean="0"/>
              <a:t>Testi</a:t>
            </a:r>
            <a:endParaRPr lang="tr-TR" sz="2200" dirty="0"/>
          </a:p>
          <a:p>
            <a:pPr lvl="1"/>
            <a:r>
              <a:rPr lang="tr-TR" sz="2200" dirty="0"/>
              <a:t> İşlem ve </a:t>
            </a:r>
            <a:r>
              <a:rPr lang="tr-TR" sz="2200" dirty="0" smtClean="0"/>
              <a:t>Bakım</a:t>
            </a:r>
          </a:p>
          <a:p>
            <a:r>
              <a:rPr lang="tr-TR" sz="2900" dirty="0"/>
              <a:t>V süreç modelinin temel çıktıları; </a:t>
            </a:r>
          </a:p>
          <a:p>
            <a:pPr lvl="1"/>
            <a:r>
              <a:rPr lang="tr-TR" sz="2200" dirty="0" smtClean="0"/>
              <a:t>Kullanıcı Model</a:t>
            </a:r>
          </a:p>
          <a:p>
            <a:pPr lvl="1"/>
            <a:r>
              <a:rPr lang="tr-TR" sz="2200" dirty="0" smtClean="0"/>
              <a:t>Mimari Model</a:t>
            </a:r>
          </a:p>
          <a:p>
            <a:pPr lvl="1"/>
            <a:r>
              <a:rPr lang="tr-TR" sz="2200" dirty="0" smtClean="0"/>
              <a:t>Gerçekleştirim Modeli</a:t>
            </a:r>
          </a:p>
          <a:p>
            <a:r>
              <a:rPr lang="tr-TR" sz="2900" dirty="0" err="1" smtClean="0"/>
              <a:t>Helezonik</a:t>
            </a:r>
            <a:r>
              <a:rPr lang="tr-TR" sz="2900" dirty="0" smtClean="0"/>
              <a:t> Model Aşamaları:</a:t>
            </a:r>
          </a:p>
          <a:p>
            <a:pPr lvl="1"/>
            <a:r>
              <a:rPr lang="tr-TR" sz="2200" dirty="0" smtClean="0"/>
              <a:t>Planlama</a:t>
            </a:r>
            <a:endParaRPr lang="tr-TR" sz="2200" dirty="0"/>
          </a:p>
          <a:p>
            <a:pPr lvl="1"/>
            <a:r>
              <a:rPr lang="tr-TR" sz="2200" dirty="0"/>
              <a:t>Risk </a:t>
            </a:r>
            <a:r>
              <a:rPr lang="tr-TR" sz="2200" dirty="0" smtClean="0"/>
              <a:t>Analizi</a:t>
            </a:r>
            <a:endParaRPr lang="tr-TR" sz="2200" dirty="0"/>
          </a:p>
          <a:p>
            <a:pPr lvl="1"/>
            <a:r>
              <a:rPr lang="tr-TR" sz="2200" dirty="0" smtClean="0"/>
              <a:t>Üretim</a:t>
            </a:r>
            <a:endParaRPr lang="tr-TR" sz="2200" dirty="0"/>
          </a:p>
          <a:p>
            <a:pPr lvl="1"/>
            <a:r>
              <a:rPr lang="tr-TR" sz="2200" dirty="0"/>
              <a:t>Kullanıcı </a:t>
            </a:r>
            <a:r>
              <a:rPr lang="tr-TR" sz="2200" dirty="0" smtClean="0"/>
              <a:t>Değerlendirmesi</a:t>
            </a:r>
          </a:p>
          <a:p>
            <a:r>
              <a:rPr lang="tr-TR" sz="2900" dirty="0"/>
              <a:t>İki çeşit evrimsel geliştirme vardır:</a:t>
            </a:r>
          </a:p>
          <a:p>
            <a:pPr lvl="1"/>
            <a:r>
              <a:rPr lang="tr-TR" sz="2200" dirty="0"/>
              <a:t>Keşifçi geliştirme (</a:t>
            </a:r>
            <a:r>
              <a:rPr lang="tr-TR" sz="2200" dirty="0" err="1"/>
              <a:t>exploratory</a:t>
            </a:r>
            <a:r>
              <a:rPr lang="tr-TR" sz="2200" dirty="0"/>
              <a:t> </a:t>
            </a:r>
            <a:r>
              <a:rPr lang="tr-TR" sz="2200" dirty="0" err="1"/>
              <a:t>development</a:t>
            </a:r>
            <a:r>
              <a:rPr lang="tr-TR" sz="2200" dirty="0"/>
              <a:t>)</a:t>
            </a:r>
            <a:endParaRPr lang="tr-TR" sz="2200" b="1" dirty="0"/>
          </a:p>
          <a:p>
            <a:pPr lvl="1"/>
            <a:r>
              <a:rPr lang="tr-TR" sz="2200" dirty="0"/>
              <a:t>Atılacak </a:t>
            </a:r>
            <a:r>
              <a:rPr lang="tr-TR" sz="2200" dirty="0" err="1"/>
              <a:t>prototipleme</a:t>
            </a:r>
            <a:r>
              <a:rPr lang="tr-TR" sz="2200" dirty="0"/>
              <a:t> (</a:t>
            </a:r>
            <a:r>
              <a:rPr lang="tr-TR" sz="2200" dirty="0" err="1"/>
              <a:t>throw-away</a:t>
            </a:r>
            <a:r>
              <a:rPr lang="tr-TR" sz="2200" dirty="0"/>
              <a:t> </a:t>
            </a:r>
            <a:r>
              <a:rPr lang="tr-TR" sz="2200" dirty="0" err="1"/>
              <a:t>prototyping</a:t>
            </a:r>
            <a:r>
              <a:rPr lang="tr-TR" sz="2200" dirty="0"/>
              <a:t>)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0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846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err="1"/>
              <a:t>Artırımsal</a:t>
            </a:r>
            <a:r>
              <a:rPr lang="tr-TR" dirty="0"/>
              <a:t> Geliştirme </a:t>
            </a:r>
            <a:r>
              <a:rPr lang="tr-TR" dirty="0" smtClean="0"/>
              <a:t>Modeli-</a:t>
            </a:r>
            <a:r>
              <a:rPr lang="tr-TR" dirty="0"/>
              <a:t>Öğrencilerin bir dönem boyunca geliştirmeleri gereken bir programlama ödevinin 2 haftada bir gelişiminin izlenmesi (bitirme tezleri</a:t>
            </a:r>
            <a:r>
              <a:rPr lang="tr-TR" dirty="0" smtClean="0"/>
              <a:t>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err="1" smtClean="0"/>
              <a:t>Formal</a:t>
            </a:r>
            <a:r>
              <a:rPr lang="tr-TR" dirty="0" smtClean="0"/>
              <a:t> Sistem Geliştirme: </a:t>
            </a:r>
            <a:r>
              <a:rPr lang="tr-TR" dirty="0"/>
              <a:t>Matematiksel belirtimin farklı gösterim şekilleri ile çalıştırılabilir programa dönüştürülmesine dayalıdır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 smtClean="0"/>
              <a:t>Bileşen-Tabanlı Model : Sistemin </a:t>
            </a:r>
            <a:r>
              <a:rPr lang="tr-TR" dirty="0"/>
              <a:t>COTS (“</a:t>
            </a:r>
            <a:r>
              <a:rPr lang="tr-TR" dirty="0" err="1"/>
              <a:t>commercial-off-the-shelf</a:t>
            </a:r>
            <a:r>
              <a:rPr lang="tr-TR" dirty="0"/>
              <a:t>”) adı verilen hazır bileşenler kullanılarak tümleştirilmesi esasına dayanır.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tr-TR" dirty="0"/>
              <a:t>Bileşen-Tabanlı Model </a:t>
            </a:r>
            <a:r>
              <a:rPr lang="tr-TR" dirty="0" smtClean="0"/>
              <a:t>– Adımlar</a:t>
            </a:r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Gereksinim belirtimi</a:t>
            </a:r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Bileşen çözümleme</a:t>
            </a:r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Gereksinim düzeltimi</a:t>
            </a:r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Yeniden kullanımla sistem tasarımı</a:t>
            </a:r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Geliştirme ve </a:t>
            </a:r>
            <a:r>
              <a:rPr lang="tr-TR" dirty="0" err="1" smtClean="0"/>
              <a:t>tümleştirme</a:t>
            </a:r>
            <a:endParaRPr lang="tr-TR" dirty="0" smtClean="0"/>
          </a:p>
          <a:p>
            <a:pPr marL="728663" lvl="1" indent="-385763">
              <a:lnSpc>
                <a:spcPct val="120000"/>
              </a:lnSpc>
              <a:buFont typeface="+mj-lt"/>
              <a:buAutoNum type="arabicPeriod"/>
            </a:pPr>
            <a:r>
              <a:rPr lang="tr-TR" dirty="0" smtClean="0"/>
              <a:t>Sistem geçerleme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5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1289" y="1737361"/>
            <a:ext cx="7543801" cy="4023360"/>
          </a:xfrm>
        </p:spPr>
        <p:txBody>
          <a:bodyPr>
            <a:noAutofit/>
          </a:bodyPr>
          <a:lstStyle/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Yazılım yaşam döngüsünün temel adımlarını açıklayınız.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Süreç modelleri ve belirtim yöntemlerinin önemini belirtiniz.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Süreç </a:t>
            </a:r>
            <a:r>
              <a:rPr lang="tr-TR" sz="1400" dirty="0" err="1"/>
              <a:t>modeleri</a:t>
            </a:r>
            <a:r>
              <a:rPr lang="tr-TR" sz="1400" dirty="0"/>
              <a:t> ile belirtim yöntemleri arasındaki farklılıkları belirtiniz.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Barok modeli tanımlayınız, yararlarını ve aksak yönlerini belirtiniz.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Çağlayan modeli tanımlayınız, yararlarını ve aksak yönlerini belirtiniz.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 err="1"/>
              <a:t>Helezonik</a:t>
            </a:r>
            <a:r>
              <a:rPr lang="tr-TR" sz="1400" dirty="0"/>
              <a:t> modeli tanımlayınız, ayırıcı özelliklerini belirtiniz. Yararlarını ve aksak yönlerini açıklayınız.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V model kullanılarak </a:t>
            </a:r>
            <a:r>
              <a:rPr lang="tr-TR" sz="1400" dirty="0" err="1"/>
              <a:t>geliştirlecek</a:t>
            </a:r>
            <a:r>
              <a:rPr lang="tr-TR" sz="1400" dirty="0"/>
              <a:t> örnek bir proje tanımı yapınız.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VP süreç modeli ile geliştirilecek bir projede uygulanabilecek üç </a:t>
            </a:r>
            <a:r>
              <a:rPr lang="tr-TR" sz="1400" dirty="0" err="1"/>
              <a:t>prototipleme</a:t>
            </a:r>
            <a:r>
              <a:rPr lang="tr-TR" sz="1400" dirty="0"/>
              <a:t> örneği veriniz.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Evrimsel Geliştirme süreç modelinde Konfigürasyon yönetimi ve değişiklik denetimi neden sorundur?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 err="1"/>
              <a:t>Artımsal</a:t>
            </a:r>
            <a:r>
              <a:rPr lang="tr-TR" sz="1400" dirty="0"/>
              <a:t> geliştirme süreç modelini tanımlayınız, yararlı ve aksak yönlerini belirtiniz.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 err="1"/>
              <a:t>Artımsal</a:t>
            </a:r>
            <a:r>
              <a:rPr lang="tr-TR" sz="1400" dirty="0"/>
              <a:t> geliştirme süreç modeli kullanılarak geliştirilecek bir proje örneği veriniz. Gerekçenizi açıklayınız.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Araştırma tabanlı süreç modeli için uygun proje örnekleri veriniz.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Metodolojiyi tanımlayınız. Bildiğiniz metodoloji örneklerini listeleyiniz.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 err="1"/>
              <a:t>Yourdon</a:t>
            </a:r>
            <a:r>
              <a:rPr lang="tr-TR" sz="1400" dirty="0"/>
              <a:t> Yapısal Sistem Geliştirme Metodolojisini tamamlayınız. </a:t>
            </a:r>
          </a:p>
          <a:p>
            <a:pPr marL="385763" indent="-385763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tr-TR" sz="1400" dirty="0"/>
              <a:t>Süreç modelleri, belirtim yöntemleri ile metodolojiler arasındaki ilişkiyi belirtiniz. 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66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0099" y="2078183"/>
            <a:ext cx="7543801" cy="22755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 smtClean="0"/>
              <a:t>Çevik Yazılım Hakkında Araştırma Yapınız.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Çevik Yazılım Geliştirmenin projelerdeki başarısı hakkında edindiğiniz bilgileri rapor haline getirin.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sp>
        <p:nvSpPr>
          <p:cNvPr id="7" name="Unvan 1"/>
          <p:cNvSpPr>
            <a:spLocks noGrp="1"/>
          </p:cNvSpPr>
          <p:nvPr/>
        </p:nvSpPr>
        <p:spPr>
          <a:xfrm>
            <a:off x="800101" y="278752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8" name="İçerik Yer Tutucusu 2"/>
          <p:cNvSpPr>
            <a:spLocks noGrp="1"/>
          </p:cNvSpPr>
          <p:nvPr/>
        </p:nvSpPr>
        <p:spPr>
          <a:xfrm>
            <a:off x="800100" y="2078183"/>
            <a:ext cx="7543801" cy="1064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20" y="950531"/>
            <a:ext cx="1908770" cy="18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68</a:t>
            </a:fld>
            <a:endParaRPr lang="tr-TR" dirty="0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822960" y="3872564"/>
            <a:ext cx="7886700" cy="18304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 smtClean="0">
                <a:hlinkClick r:id="rId2"/>
              </a:rPr>
              <a:t>http</a:t>
            </a:r>
            <a:r>
              <a:rPr lang="tr-TR" sz="900" dirty="0">
                <a:hlinkClick r:id="rId2"/>
              </a:rPr>
              <a:t>://blog.alisuleymantopuz.com/2014/08/30/yazilim-mimarisi-ve-tasarimi-nedir/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3"/>
              </a:rPr>
              <a:t>http://www.akifsahman.com/?p=175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4"/>
              </a:rPr>
              <a:t>https://ece.uwaterloo.ca/~se464/08ST/index.php?src=lecture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5"/>
              </a:rPr>
              <a:t>http://info.psu.edu.sa/psu/cis/azarrad/se505.htm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6"/>
              </a:rPr>
              <a:t>http://www.metinakbulut.com/YAZILIM-MIMARISI/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7"/>
              </a:rPr>
              <a:t>http://ceng.gazi.edu.tr/~hkaracan/source/YPY_H3.pdf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8"/>
              </a:rPr>
              <a:t>http://iiscs.wssu.edu/drupal/node/3399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9"/>
              </a:rPr>
              <a:t>http://www.cs.toronto.edu/~sme/CSC340F/slides/21-architecture.pdf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10"/>
              </a:rPr>
              <a:t>http://www.users.abo.fi/lpetre/SA10/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11"/>
              </a:rPr>
              <a:t>http://sulc3.com/model.html</a:t>
            </a:r>
            <a:endParaRPr lang="tr-TR" sz="9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900" dirty="0">
                <a:hlinkClick r:id="rId12"/>
              </a:rPr>
              <a:t>http://salyangoz.com.tr/blog/2013/11/23/digerleri/yazilim-gelistirme-surec-modelleri-3</a:t>
            </a:r>
            <a:r>
              <a:rPr lang="tr-TR" sz="900" dirty="0" smtClean="0">
                <a:hlinkClick r:id="rId12"/>
              </a:rPr>
              <a:t>/</a:t>
            </a:r>
            <a:endParaRPr lang="tr-TR" sz="9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628650" y="1939413"/>
            <a:ext cx="7886700" cy="2194705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en-US" sz="2100" dirty="0"/>
              <a:t>“</a:t>
            </a:r>
            <a:r>
              <a:rPr lang="en-US" sz="2300" dirty="0"/>
              <a:t>Software Engineering</a:t>
            </a:r>
            <a:r>
              <a:rPr lang="tr-TR" sz="2300" dirty="0"/>
              <a:t> </a:t>
            </a:r>
            <a:r>
              <a:rPr lang="en-US" sz="2300" dirty="0"/>
              <a:t>A Practitioner’s Approach”</a:t>
            </a:r>
            <a:r>
              <a:rPr lang="tr-TR" sz="2300" dirty="0"/>
              <a:t> (7th. Ed.), </a:t>
            </a:r>
            <a:r>
              <a:rPr lang="tr-TR" sz="2300" dirty="0" err="1"/>
              <a:t>Roger</a:t>
            </a:r>
            <a:r>
              <a:rPr lang="tr-TR" sz="2300" dirty="0"/>
              <a:t> S. </a:t>
            </a:r>
            <a:r>
              <a:rPr lang="tr-TR" sz="2300" dirty="0" err="1"/>
              <a:t>Pressman</a:t>
            </a:r>
            <a:r>
              <a:rPr lang="tr-TR" sz="2300" dirty="0"/>
              <a:t>, 2013.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en-US" sz="2300" dirty="0"/>
              <a:t>“Software Engineering” (8th. Ed.), Ian </a:t>
            </a:r>
            <a:r>
              <a:rPr lang="en-US" sz="2300" dirty="0" err="1"/>
              <a:t>Sommerville</a:t>
            </a:r>
            <a:r>
              <a:rPr lang="en-US" sz="2300" dirty="0"/>
              <a:t>, 2007.</a:t>
            </a:r>
            <a:endParaRPr lang="tr-TR" sz="2300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en-US" sz="2300" i="1" dirty="0"/>
              <a:t>“Guide to the Software Engineering Body of Knowledge”, 2004.</a:t>
            </a:r>
            <a:endParaRPr lang="tr-TR" sz="2300" i="1" dirty="0"/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en-US" sz="2300" dirty="0"/>
              <a:t>” </a:t>
            </a:r>
            <a:r>
              <a:rPr lang="tr-TR" sz="2300" dirty="0"/>
              <a:t>Yazılım Mühendisliğine Giriş</a:t>
            </a:r>
            <a:r>
              <a:rPr lang="en-US" sz="2300" dirty="0"/>
              <a:t>”</a:t>
            </a:r>
            <a:r>
              <a:rPr lang="tr-TR" sz="2300" dirty="0"/>
              <a:t>, TBİL-211, Dr. Ali Arifoğlu.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en-US" sz="2300" dirty="0"/>
              <a:t>”</a:t>
            </a:r>
            <a:r>
              <a:rPr lang="tr-TR" sz="2300" dirty="0"/>
              <a:t>Yazılım Mühendisliği</a:t>
            </a:r>
            <a:r>
              <a:rPr lang="en-US" sz="2300" dirty="0"/>
              <a:t>”</a:t>
            </a:r>
            <a:r>
              <a:rPr lang="tr-TR" sz="2300" dirty="0"/>
              <a:t> (2. Basım), Dr. M. Erhan </a:t>
            </a:r>
            <a:r>
              <a:rPr lang="tr-TR" sz="2300" dirty="0" err="1"/>
              <a:t>Sarıdoğan</a:t>
            </a:r>
            <a:r>
              <a:rPr lang="tr-TR" sz="2300" dirty="0"/>
              <a:t>, 2008, İstanbul: Papatya Yayıncılık.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2300" dirty="0" err="1"/>
              <a:t>Kalıpsiz</a:t>
            </a:r>
            <a:r>
              <a:rPr lang="tr-TR" sz="2300" dirty="0"/>
              <a:t>, O., Buharalı, A., Biricik, G. (2005). Bilgisayar Bilimlerinde Sistem Analizi ve Tasarımı Nesneye Yönelik Modelleme. İstanbul: Papatya Yayıncılık.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2300" dirty="0" err="1"/>
              <a:t>Buzluca</a:t>
            </a:r>
            <a:r>
              <a:rPr lang="tr-TR" sz="2300" dirty="0"/>
              <a:t>, F. (2010) Yazılım Modelleme ve Tasarımı ders notları (http://www.buzluca.info/dersler.html)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2300" dirty="0"/>
              <a:t>Hacettepe Üniversitesi BBS-651, A. Tarhan, 2010.</a:t>
            </a:r>
          </a:p>
          <a:p>
            <a:pPr>
              <a:lnSpc>
                <a:spcPct val="120000"/>
              </a:lnSpc>
              <a:spcBef>
                <a:spcPts val="225"/>
              </a:spcBef>
            </a:pPr>
            <a:r>
              <a:rPr lang="tr-TR" sz="2300" dirty="0"/>
              <a:t>Yazılım Proje Yönetimi, Yrd. Doç. Dr. Hacer KARACAN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42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Sorularınız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z="1200" cap="none" dirty="0">
                <a:solidFill>
                  <a:schemeClr val="bg1"/>
                </a:solidFill>
              </a:rPr>
              <a:t>Doç. Dr. Resul DAŞ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z="1200" smtClean="0"/>
              <a:t>69</a:t>
            </a:fld>
            <a:endParaRPr lang="en-US" sz="1200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22" y="2425104"/>
            <a:ext cx="2965076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Çözümleme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Yazılım işlevleri ile gereksinimlerin ayrıntılı olarak çıkarıldığı aşamadır.</a:t>
            </a:r>
          </a:p>
          <a:p>
            <a:pPr algn="just"/>
            <a:r>
              <a:rPr lang="tr-TR" dirty="0" smtClean="0"/>
              <a:t>Bu aşamada temel olarak mevcut sistemde var olan işler incelenir, temel sorunlar </a:t>
            </a:r>
            <a:r>
              <a:rPr lang="tr-TR" dirty="0"/>
              <a:t>ortaya </a:t>
            </a:r>
            <a:r>
              <a:rPr lang="tr-TR" dirty="0" smtClean="0"/>
              <a:t>çıkarılarak, yazılımın çözümleyebilecekleri vurgulanır.</a:t>
            </a:r>
          </a:p>
          <a:p>
            <a:pPr algn="just"/>
            <a:r>
              <a:rPr lang="tr-TR" dirty="0" smtClean="0"/>
              <a:t>Temel amaç, bir yazılım mühendisi gözüyle mevcut yapıdaki işlerin ortaya çıkarılması ve doğru olarak algılanıp algılanmadığının belirlenmesidir.</a:t>
            </a:r>
            <a:endParaRPr lang="tr-TR" dirty="0"/>
          </a:p>
          <a:p>
            <a:r>
              <a:rPr lang="tr-TR" dirty="0"/>
              <a:t>Bu aşamada temel UML diyagramlarının çizimine başlanır (Use Case, Activity, Class </a:t>
            </a:r>
            <a:r>
              <a:rPr lang="tr-TR" dirty="0" err="1" smtClean="0"/>
              <a:t>diagram</a:t>
            </a:r>
            <a:r>
              <a:rPr lang="tr-TR" dirty="0" smtClean="0"/>
              <a:t>… vs.)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7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32" y="4208750"/>
            <a:ext cx="4157254" cy="20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Tasarım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50" dirty="0"/>
              <a:t>Çözümleme aşamasından sonra belirlenen gereksinimlere karşılık verecek yazılım ya da bilgi sisteminin temel yapısının oluşturulması çalışmalarıdır.</a:t>
            </a:r>
          </a:p>
          <a:p>
            <a:pPr algn="l"/>
            <a:r>
              <a:rPr lang="tr-TR" sz="1950" dirty="0"/>
              <a:t>Bu çalışmalar, mantıksal tasarım ve fiziksel tasarım olarak iki gruba ayrılır.</a:t>
            </a:r>
          </a:p>
          <a:p>
            <a:pPr lvl="1" algn="l"/>
            <a:endParaRPr lang="tr-TR" sz="1650" dirty="0"/>
          </a:p>
          <a:p>
            <a:pPr lvl="1" algn="l"/>
            <a:r>
              <a:rPr lang="tr-TR" sz="1650" b="1" dirty="0">
                <a:solidFill>
                  <a:srgbClr val="C00000"/>
                </a:solidFill>
              </a:rPr>
              <a:t>Mantıksal Tasarım: </a:t>
            </a:r>
            <a:r>
              <a:rPr lang="tr-TR" sz="1650" dirty="0"/>
              <a:t>Mevcut sistem değil önerilen sistemin yapısı anlatılır. Olası örgütsel değişiklikler önerilir.</a:t>
            </a:r>
            <a:endParaRPr lang="tr-TR" sz="1650" b="1" dirty="0"/>
          </a:p>
          <a:p>
            <a:pPr lvl="1" algn="l"/>
            <a:endParaRPr lang="tr-TR" sz="1650" dirty="0"/>
          </a:p>
          <a:p>
            <a:pPr lvl="1" algn="l"/>
            <a:r>
              <a:rPr lang="tr-TR" sz="1650" b="1" dirty="0">
                <a:solidFill>
                  <a:srgbClr val="C00000"/>
                </a:solidFill>
              </a:rPr>
              <a:t>Fiziksel Tasarım: </a:t>
            </a:r>
            <a:r>
              <a:rPr lang="tr-TR" sz="1650" dirty="0"/>
              <a:t>Yazılımı içeren bileşenler ve bunların ayrıntıları içerilir.</a:t>
            </a:r>
          </a:p>
          <a:p>
            <a:pPr lvl="3"/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8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56" y="4552467"/>
            <a:ext cx="2213020" cy="13554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62" y="4615304"/>
            <a:ext cx="2545682" cy="13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Gerçekleştirim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tr-TR" altLang="tr-TR" dirty="0" smtClean="0">
                <a:solidFill>
                  <a:srgbClr val="C00000"/>
                </a:solidFill>
              </a:rPr>
              <a:t>Kodlama</a:t>
            </a:r>
            <a:endParaRPr lang="tr-TR" altLang="tr-TR" dirty="0" smtClean="0"/>
          </a:p>
          <a:p>
            <a:pPr marL="171450" lvl="1">
              <a:spcBef>
                <a:spcPts val="750"/>
              </a:spcBef>
            </a:pPr>
            <a:r>
              <a:rPr lang="tr-TR" altLang="tr-TR" dirty="0" smtClean="0">
                <a:solidFill>
                  <a:srgbClr val="C00000"/>
                </a:solidFill>
              </a:rPr>
              <a:t>Test </a:t>
            </a:r>
            <a:r>
              <a:rPr lang="tr-TR" altLang="tr-TR" dirty="0">
                <a:solidFill>
                  <a:srgbClr val="C00000"/>
                </a:solidFill>
              </a:rPr>
              <a:t>etme </a:t>
            </a:r>
            <a:endParaRPr lang="tr-TR" altLang="tr-TR" dirty="0" smtClean="0"/>
          </a:p>
          <a:p>
            <a:pPr marL="171450" lvl="1">
              <a:spcBef>
                <a:spcPts val="750"/>
              </a:spcBef>
            </a:pPr>
            <a:r>
              <a:rPr lang="tr-TR" altLang="tr-TR" dirty="0" smtClean="0">
                <a:solidFill>
                  <a:srgbClr val="C00000"/>
                </a:solidFill>
              </a:rPr>
              <a:t>Kurulum     </a:t>
            </a:r>
          </a:p>
          <a:p>
            <a:pPr marL="0" lvl="1" indent="0">
              <a:spcBef>
                <a:spcPts val="750"/>
              </a:spcBef>
              <a:buNone/>
            </a:pPr>
            <a:r>
              <a:rPr lang="tr-TR" altLang="tr-TR" dirty="0" smtClean="0"/>
              <a:t>    çalışmalarının </a:t>
            </a:r>
            <a:r>
              <a:rPr lang="tr-TR" altLang="tr-TR" dirty="0"/>
              <a:t>yapıldığı aşamadır.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YMT312 Yazılım Tasarım ve Mimarisi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9AE56-6C5E-4AE6-BD47-1CFD8EFBDD83}" type="slidenum">
              <a:rPr lang="tr-TR" smtClean="0"/>
              <a:t>9</a:t>
            </a:fld>
            <a:endParaRPr lang="tr-TR" dirty="0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Doç. Dr. Resul DAŞ</a:t>
            </a:r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93" y="3709115"/>
            <a:ext cx="2153802" cy="197880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8" y="3709115"/>
            <a:ext cx="2067059" cy="161058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73" y="3582644"/>
            <a:ext cx="2243285" cy="195068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16" y="4572868"/>
            <a:ext cx="1036772" cy="1015827"/>
          </a:xfrm>
          <a:prstGeom prst="rect">
            <a:avLst/>
          </a:prstGeom>
        </p:spPr>
      </p:pic>
      <p:sp>
        <p:nvSpPr>
          <p:cNvPr id="11" name="Sağ Ok 10"/>
          <p:cNvSpPr/>
          <p:nvPr/>
        </p:nvSpPr>
        <p:spPr>
          <a:xfrm>
            <a:off x="3239895" y="4417454"/>
            <a:ext cx="496373" cy="28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Ok 11"/>
          <p:cNvSpPr/>
          <p:nvPr/>
        </p:nvSpPr>
        <p:spPr>
          <a:xfrm>
            <a:off x="5740614" y="4417453"/>
            <a:ext cx="496373" cy="28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6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85B794-71C8-4414-A683-65552E16DEA6}">
  <we:reference id="wa104175800" version="1.0.0.0" store="en-US" storeType="OMEX"/>
  <we:alternateReferences>
    <we:reference id="WA104175800" version="1.0.0.0" store="WA10417580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15184</TotalTime>
  <Words>4433</Words>
  <Application>Microsoft Office PowerPoint</Application>
  <PresentationFormat>Ekran Gösterisi (4:3)</PresentationFormat>
  <Paragraphs>855</Paragraphs>
  <Slides>69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69</vt:i4>
      </vt:variant>
    </vt:vector>
  </HeadingPairs>
  <TitlesOfParts>
    <vt:vector size="79" baseType="lpstr">
      <vt:lpstr>Arial</vt:lpstr>
      <vt:lpstr>Book Antiqua</vt:lpstr>
      <vt:lpstr>Calibri</vt:lpstr>
      <vt:lpstr>Calibri Light</vt:lpstr>
      <vt:lpstr>Palatino Linotype</vt:lpstr>
      <vt:lpstr>Times</vt:lpstr>
      <vt:lpstr>Times New Roman</vt:lpstr>
      <vt:lpstr>Wingdings</vt:lpstr>
      <vt:lpstr>Wingdings 3</vt:lpstr>
      <vt:lpstr>Geçmişe bakış</vt:lpstr>
      <vt:lpstr>YMT312 Yazılım Tasarım ve Mimarisi  </vt:lpstr>
      <vt:lpstr>PowerPoint Sunusu</vt:lpstr>
      <vt:lpstr>Amaçlar</vt:lpstr>
      <vt:lpstr>Yazılım Yaşam Döngüsü Nedir?</vt:lpstr>
      <vt:lpstr>Yazılım Yaşam Döngüsü Temel Adımları</vt:lpstr>
      <vt:lpstr>Planlama</vt:lpstr>
      <vt:lpstr>Çözümleme</vt:lpstr>
      <vt:lpstr>Tasarım</vt:lpstr>
      <vt:lpstr>Gerçekleştirim</vt:lpstr>
      <vt:lpstr>Test ve Bakım</vt:lpstr>
      <vt:lpstr>Yazılım Yaşam Döngüsü Temel Adımları</vt:lpstr>
      <vt:lpstr>Belirtim Yöntemleri</vt:lpstr>
      <vt:lpstr>Süreç (process) nedir?</vt:lpstr>
      <vt:lpstr>Yazılım süreci nedir?</vt:lpstr>
      <vt:lpstr>Yazılım süreci nedir?</vt:lpstr>
      <vt:lpstr>Süreç Modelleri</vt:lpstr>
      <vt:lpstr>Süreç Modelleri Neden Önemlidir?</vt:lpstr>
      <vt:lpstr>Süreç Modelleri</vt:lpstr>
      <vt:lpstr>Kodla ve Düzelt -( Code and Fix)</vt:lpstr>
      <vt:lpstr>Kodla ve Düzelt - Dezavantajları</vt:lpstr>
      <vt:lpstr>Gelişigüzel Model</vt:lpstr>
      <vt:lpstr>Barok Modeli</vt:lpstr>
      <vt:lpstr>Çağlayan Modeli</vt:lpstr>
      <vt:lpstr>Çağlayan/Şelale Modeli (Waterfall Model)</vt:lpstr>
      <vt:lpstr>Çağlayan Modeli - Aşamaları</vt:lpstr>
      <vt:lpstr>Çağlayan Modeli - Avantajları</vt:lpstr>
      <vt:lpstr>Çağlayan Modeli - Diğer dezavantajları</vt:lpstr>
      <vt:lpstr>V Modeli (V-shaped Model)</vt:lpstr>
      <vt:lpstr>V Modeli</vt:lpstr>
      <vt:lpstr>V Modeli</vt:lpstr>
      <vt:lpstr>V Modeli- Avantajları</vt:lpstr>
      <vt:lpstr>V Modeli - Dezavanatjları</vt:lpstr>
      <vt:lpstr>Prototipleme</vt:lpstr>
      <vt:lpstr>Prototipleme - Dezavantajları</vt:lpstr>
      <vt:lpstr>Helezonik Model (Spiral Model) </vt:lpstr>
      <vt:lpstr>Helezonik Model - Aşamaları</vt:lpstr>
      <vt:lpstr>Helezonik Model</vt:lpstr>
      <vt:lpstr>Helezonik Geliştirme</vt:lpstr>
      <vt:lpstr>Helezonik Model - Avantajları</vt:lpstr>
      <vt:lpstr>Helezonik Model - Problemler</vt:lpstr>
      <vt:lpstr>Evrimsel Geliştirme Modeli  (Evolutionary Development Model)</vt:lpstr>
      <vt:lpstr>Evrimsel Geliştirme Modeli</vt:lpstr>
      <vt:lpstr>Evrimsel Geliştirme Modeli</vt:lpstr>
      <vt:lpstr>Karşılaştırma</vt:lpstr>
      <vt:lpstr>Evrimsel Geliştirme Modeli - Avantajlar</vt:lpstr>
      <vt:lpstr>Evrimsel Geliştirme Modeli - Problemler</vt:lpstr>
      <vt:lpstr>Evrimsel Geliştirme - Uygulanabilirliği</vt:lpstr>
      <vt:lpstr>Örnek</vt:lpstr>
      <vt:lpstr>Artırımsal Geliştirme Modeli (Incremental Development Model)</vt:lpstr>
      <vt:lpstr>Artırımsal Geliştirme Modeli</vt:lpstr>
      <vt:lpstr>Arttırımsal Geliştirme Modeli</vt:lpstr>
      <vt:lpstr>Artırımsal Geliştirme Modeli - Avantajları</vt:lpstr>
      <vt:lpstr>Artırımsal Geliştirme Modeli - Dezavantajları</vt:lpstr>
      <vt:lpstr>Araştırma Tabanlı Model </vt:lpstr>
      <vt:lpstr>Örnek</vt:lpstr>
      <vt:lpstr>Formal Sistem Geliştirme (Formal System Development)</vt:lpstr>
      <vt:lpstr>Formal Sistem Geliştirme</vt:lpstr>
      <vt:lpstr>Bileşen-Tabanlı Model (Component-Based Model)</vt:lpstr>
      <vt:lpstr>Metodolojiler</vt:lpstr>
      <vt:lpstr>Bir Metodolojide Bulunması Gereken Temel Bileşenler (Özellikler)</vt:lpstr>
      <vt:lpstr>Bir Metodoloji Örneği</vt:lpstr>
      <vt:lpstr>Yourdon Yapısal Sistem Tasarım Metodolojisi</vt:lpstr>
      <vt:lpstr>Özet</vt:lpstr>
      <vt:lpstr>Özet</vt:lpstr>
      <vt:lpstr>Özet</vt:lpstr>
      <vt:lpstr>Sorular</vt:lpstr>
      <vt:lpstr>PowerPoint Sunusu</vt:lpstr>
      <vt:lpstr>Kaynaklar</vt:lpstr>
      <vt:lpstr>Sorularınız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YMT 412-Yazılım Kalite Ve Güvencesi  Test Stratejileri</dc:title>
  <dc:creator>Resul DAŞ</dc:creator>
  <cp:lastModifiedBy>RD-DELL-WS</cp:lastModifiedBy>
  <cp:revision>226</cp:revision>
  <dcterms:created xsi:type="dcterms:W3CDTF">2014-12-20T12:02:19Z</dcterms:created>
  <dcterms:modified xsi:type="dcterms:W3CDTF">2016-02-22T15:00:25Z</dcterms:modified>
</cp:coreProperties>
</file>