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65"/>
  </p:notesMasterIdLst>
  <p:sldIdLst>
    <p:sldId id="256" r:id="rId2"/>
    <p:sldId id="394" r:id="rId3"/>
    <p:sldId id="395"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 id="413" r:id="rId22"/>
    <p:sldId id="414" r:id="rId23"/>
    <p:sldId id="415" r:id="rId24"/>
    <p:sldId id="416" r:id="rId25"/>
    <p:sldId id="417" r:id="rId26"/>
    <p:sldId id="418"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258"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60"/>
  </p:normalViewPr>
  <p:slideViewPr>
    <p:cSldViewPr snapToGrid="0">
      <p:cViewPr varScale="1">
        <p:scale>
          <a:sx n="74" d="100"/>
          <a:sy n="74" d="100"/>
        </p:scale>
        <p:origin x="12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dgm:spPr/>
      <dgm:t>
        <a:bodyPr/>
        <a:lstStyle/>
        <a:p>
          <a:pPr algn="l"/>
          <a:r>
            <a:rPr lang="tr-TR" dirty="0" smtClean="0"/>
            <a:t>Çevik (‘</a:t>
          </a:r>
          <a:r>
            <a:rPr lang="tr-TR" dirty="0" err="1" smtClean="0"/>
            <a:t>Agile</a:t>
          </a:r>
          <a:r>
            <a:rPr lang="tr-TR" dirty="0" smtClean="0"/>
            <a:t>’) Yazılım Süreç Modelleri……………………………………….……….….............10</a:t>
          </a:r>
          <a:endParaRPr lang="tr-TR"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dgm:spPr/>
      <dgm:t>
        <a:bodyPr/>
        <a:lstStyle/>
        <a:p>
          <a:pPr algn="l"/>
          <a:r>
            <a:rPr lang="tr-TR" dirty="0" smtClean="0"/>
            <a:t>Birleşik Süreç (‘</a:t>
          </a:r>
          <a:r>
            <a:rPr lang="tr-TR" dirty="0" err="1" smtClean="0"/>
            <a:t>Unified</a:t>
          </a:r>
          <a:r>
            <a:rPr lang="tr-TR" dirty="0" smtClean="0"/>
            <a:t> </a:t>
          </a:r>
          <a:r>
            <a:rPr lang="tr-TR" dirty="0" err="1" smtClean="0"/>
            <a:t>Process</a:t>
          </a:r>
          <a:r>
            <a:rPr lang="tr-TR" dirty="0" smtClean="0"/>
            <a:t>’)………………………………………………………..………….…...4</a:t>
          </a:r>
          <a:endParaRPr lang="tr-TR"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dgm:spPr/>
      <dgm:t>
        <a:bodyPr/>
        <a:lstStyle/>
        <a:p>
          <a:pPr algn="l"/>
          <a:r>
            <a:rPr lang="tr-TR" dirty="0" smtClean="0"/>
            <a:t>Yazılım Süreçleri – IEEE/IEA 12207………………………………………………………………….…44 </a:t>
          </a:r>
          <a:endParaRPr lang="tr-TR"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dgm:spPr/>
      <dgm:t>
        <a:bodyPr/>
        <a:lstStyle/>
        <a:p>
          <a:pPr algn="l"/>
          <a:r>
            <a:rPr lang="tr-TR" dirty="0" smtClean="0"/>
            <a:t>Scrum Süreci …………………………………………………………………………………………………….40</a:t>
          </a:r>
          <a:endParaRPr lang="tr-TR"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548582" custScaleY="150643" custLinFactY="-173403" custLinFactNeighborY="-200000"/>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4"/>
      <dgm:spPr/>
      <dgm:t>
        <a:bodyPr/>
        <a:lstStyle/>
        <a:p>
          <a:endParaRPr lang="tr-TR"/>
        </a:p>
      </dgm:t>
    </dgm:pt>
    <dgm:pt modelId="{693E9501-AE08-4723-BF00-A45FD7051747}" type="pres">
      <dgm:prSet presAssocID="{0C193DAB-DA34-4948-83A3-CA1BD862DB2A}" presName="childText" presStyleLbl="bgAcc1" presStyleIdx="0" presStyleCnt="4" custScaleX="1407843" custScaleY="145869" custLinFactY="-86924" custLinFactNeighborX="-723" custLinFactNeighborY="-100000">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1" presStyleCnt="4"/>
      <dgm:spPr/>
      <dgm:t>
        <a:bodyPr/>
        <a:lstStyle/>
        <a:p>
          <a:endParaRPr lang="tr-TR"/>
        </a:p>
      </dgm:t>
    </dgm:pt>
    <dgm:pt modelId="{5902D0BE-5FA6-49C0-93C5-082C281D6571}" type="pres">
      <dgm:prSet presAssocID="{A8E51B66-C00E-4EB8-9653-68AE5FB7A5EA}" presName="childText" presStyleLbl="bgAcc1" presStyleIdx="1" presStyleCnt="4" custScaleX="1408260" custScaleY="151181" custLinFactY="-68397" custLinFactNeighborY="-100000">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2" presStyleCnt="4"/>
      <dgm:spPr/>
      <dgm:t>
        <a:bodyPr/>
        <a:lstStyle/>
        <a:p>
          <a:endParaRPr lang="tr-TR"/>
        </a:p>
      </dgm:t>
    </dgm:pt>
    <dgm:pt modelId="{E800D9A4-31ED-4D6E-B597-CF6C749AA25D}" type="pres">
      <dgm:prSet presAssocID="{6973C239-6873-4501-9095-60D89FF8BA21}" presName="childText" presStyleLbl="bgAcc1" presStyleIdx="2" presStyleCnt="4" custScaleX="1403957" custScaleY="134332" custLinFactY="-53503" custLinFactNeighborX="-655" custLinFactNeighborY="-100000">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3" presStyleCnt="4"/>
      <dgm:spPr/>
      <dgm:t>
        <a:bodyPr/>
        <a:lstStyle/>
        <a:p>
          <a:endParaRPr lang="tr-TR"/>
        </a:p>
      </dgm:t>
    </dgm:pt>
    <dgm:pt modelId="{667FF643-9071-474D-8492-FE4E8914FEC4}" type="pres">
      <dgm:prSet presAssocID="{9F230D6E-9957-49BC-B810-39C8CBF60123}" presName="childText" presStyleLbl="bgAcc1" presStyleIdx="3" presStyleCnt="4" custScaleX="1408060" custScaleY="145326" custLinFactY="-36818" custLinFactNeighborX="-524" custLinFactNeighborY="-100000">
        <dgm:presLayoutVars>
          <dgm:bulletEnabled val="1"/>
        </dgm:presLayoutVars>
      </dgm:prSet>
      <dgm:spPr/>
      <dgm:t>
        <a:bodyPr/>
        <a:lstStyle/>
        <a:p>
          <a:endParaRPr lang="tr-TR"/>
        </a:p>
      </dgm:t>
    </dgm:pt>
  </dgm:ptLst>
  <dgm:cxnLst>
    <dgm:cxn modelId="{4E34B3AF-7CD6-446C-B740-2F289AA85DA4}" srcId="{5C084FDA-E067-42DE-8DE9-7AC2D4CEBAF6}" destId="{0C193DAB-DA34-4948-83A3-CA1BD862DB2A}" srcOrd="0" destOrd="0" parTransId="{55DE0FBA-4973-4BB1-B19C-F99505860BA2}" sibTransId="{22EBA1BB-819C-45BB-A235-34A085356F23}"/>
    <dgm:cxn modelId="{9BF66F5F-26A0-47A0-B981-B90C1EB7A613}" type="presOf" srcId="{5C084FDA-E067-42DE-8DE9-7AC2D4CEBAF6}" destId="{71CDD18D-2096-4C55-9EA5-02CC0761B4F6}" srcOrd="0" destOrd="0" presId="urn:microsoft.com/office/officeart/2005/8/layout/hierarchy3"/>
    <dgm:cxn modelId="{57BC3561-E809-4249-91BD-B40195692A33}" type="presOf" srcId="{A8E51B66-C00E-4EB8-9653-68AE5FB7A5EA}" destId="{5902D0BE-5FA6-49C0-93C5-082C281D6571}" srcOrd="0" destOrd="0" presId="urn:microsoft.com/office/officeart/2005/8/layout/hierarchy3"/>
    <dgm:cxn modelId="{478C925B-1E42-4A72-A5FE-AD43B75DD276}" type="presOf" srcId="{55DE0FBA-4973-4BB1-B19C-F99505860BA2}" destId="{C2B0D39D-1C1B-4BD8-9FA3-66AFBBD321B4}" srcOrd="0" destOrd="0" presId="urn:microsoft.com/office/officeart/2005/8/layout/hierarchy3"/>
    <dgm:cxn modelId="{833659F3-1FF0-4276-B1F0-5890AEB37CED}" type="presOf" srcId="{6973C239-6873-4501-9095-60D89FF8BA21}" destId="{E800D9A4-31ED-4D6E-B597-CF6C749AA25D}" srcOrd="0" destOrd="0" presId="urn:microsoft.com/office/officeart/2005/8/layout/hierarchy3"/>
    <dgm:cxn modelId="{DC3B1C84-5F7B-45C8-90D8-6BA729E0890A}" type="presOf" srcId="{5C084FDA-E067-42DE-8DE9-7AC2D4CEBAF6}" destId="{E007A7CC-8AB0-4F67-9C13-E7E42C4CFDFE}" srcOrd="1" destOrd="0" presId="urn:microsoft.com/office/officeart/2005/8/layout/hierarchy3"/>
    <dgm:cxn modelId="{CDCC2C6D-B4BF-43F1-8160-D4DC1E4A1657}" srcId="{5C084FDA-E067-42DE-8DE9-7AC2D4CEBAF6}" destId="{A8E51B66-C00E-4EB8-9653-68AE5FB7A5EA}" srcOrd="1" destOrd="0" parTransId="{279BF474-72BA-4E25-AC4F-0E6274B52409}" sibTransId="{0F52C69D-845E-4C50-BEEE-74ECADDE4348}"/>
    <dgm:cxn modelId="{E8EF4517-44A3-443B-B4F8-384EE1976525}" srcId="{5C084FDA-E067-42DE-8DE9-7AC2D4CEBAF6}" destId="{6973C239-6873-4501-9095-60D89FF8BA21}" srcOrd="2" destOrd="0" parTransId="{1DF7D552-C5AE-4193-B42C-541861798270}" sibTransId="{BBC5CDBB-C7B1-40F9-83C4-807A90E02637}"/>
    <dgm:cxn modelId="{F0F67E5A-8868-4D0B-870C-1BC81168E8A5}" srcId="{5C084FDA-E067-42DE-8DE9-7AC2D4CEBAF6}" destId="{9F230D6E-9957-49BC-B810-39C8CBF60123}" srcOrd="3" destOrd="0" parTransId="{2FD1B02A-78A2-4F05-8670-002F50998C78}" sibTransId="{D3D3EB35-0A80-485D-B901-128995C92610}"/>
    <dgm:cxn modelId="{EDF86F4A-A746-4337-9283-30946EDADF01}" type="presOf" srcId="{2D9D0E63-E2DE-40CF-B50D-9EF9588118E8}" destId="{06AFDBF1-E0D3-4CC7-942E-050ABCE57DEB}" srcOrd="0" destOrd="0" presId="urn:microsoft.com/office/officeart/2005/8/layout/hierarchy3"/>
    <dgm:cxn modelId="{56523DA8-5E42-4823-834E-612E1636A156}" type="presOf" srcId="{0C193DAB-DA34-4948-83A3-CA1BD862DB2A}" destId="{693E9501-AE08-4723-BF00-A45FD7051747}" srcOrd="0" destOrd="0" presId="urn:microsoft.com/office/officeart/2005/8/layout/hierarchy3"/>
    <dgm:cxn modelId="{A322EC29-C6B0-4435-B97A-D2F9681DD834}" type="presOf" srcId="{1DF7D552-C5AE-4193-B42C-541861798270}" destId="{1A212F72-146A-42B8-B954-5F01BAD8308A}"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B2C716EB-07E3-4974-A733-B3F556336B8B}" type="presOf" srcId="{2FD1B02A-78A2-4F05-8670-002F50998C78}" destId="{C64BB9C4-1931-47AB-A098-09B22F367701}" srcOrd="0" destOrd="0" presId="urn:microsoft.com/office/officeart/2005/8/layout/hierarchy3"/>
    <dgm:cxn modelId="{A5DEB1DE-A602-40F1-B058-303112F133E6}" type="presOf" srcId="{279BF474-72BA-4E25-AC4F-0E6274B52409}" destId="{5BB36518-CD0F-49DB-8120-96A70C2EC2B4}" srcOrd="0" destOrd="0" presId="urn:microsoft.com/office/officeart/2005/8/layout/hierarchy3"/>
    <dgm:cxn modelId="{9243BA6E-06B0-4040-853F-CDAB5DE43DD2}" type="presOf" srcId="{9F230D6E-9957-49BC-B810-39C8CBF60123}" destId="{667FF643-9071-474D-8492-FE4E8914FEC4}" srcOrd="0" destOrd="0" presId="urn:microsoft.com/office/officeart/2005/8/layout/hierarchy3"/>
    <dgm:cxn modelId="{9B7709C1-5C28-448D-A0FB-C6AA41BB6323}" type="presParOf" srcId="{06AFDBF1-E0D3-4CC7-942E-050ABCE57DEB}" destId="{D5F0E7EB-3A84-4042-9CA1-D2AA90F3E378}" srcOrd="0" destOrd="0" presId="urn:microsoft.com/office/officeart/2005/8/layout/hierarchy3"/>
    <dgm:cxn modelId="{53D82B68-AAA0-453B-B5D5-C17F81A7C10A}" type="presParOf" srcId="{D5F0E7EB-3A84-4042-9CA1-D2AA90F3E378}" destId="{BAFC3C9A-BB48-4407-9D20-0C131D0EAAAE}" srcOrd="0" destOrd="0" presId="urn:microsoft.com/office/officeart/2005/8/layout/hierarchy3"/>
    <dgm:cxn modelId="{B1E96CD3-B8A1-4F57-AB4E-EA0354A6E56E}" type="presParOf" srcId="{BAFC3C9A-BB48-4407-9D20-0C131D0EAAAE}" destId="{71CDD18D-2096-4C55-9EA5-02CC0761B4F6}" srcOrd="0" destOrd="0" presId="urn:microsoft.com/office/officeart/2005/8/layout/hierarchy3"/>
    <dgm:cxn modelId="{39856B75-3F1F-4668-9BEB-8F0EB436F6D1}" type="presParOf" srcId="{BAFC3C9A-BB48-4407-9D20-0C131D0EAAAE}" destId="{E007A7CC-8AB0-4F67-9C13-E7E42C4CFDFE}" srcOrd="1" destOrd="0" presId="urn:microsoft.com/office/officeart/2005/8/layout/hierarchy3"/>
    <dgm:cxn modelId="{13BA82C3-485A-4ED9-B41B-E2D0C1CC2536}" type="presParOf" srcId="{D5F0E7EB-3A84-4042-9CA1-D2AA90F3E378}" destId="{3B10E011-82C2-474A-8049-4994E7482812}" srcOrd="1" destOrd="0" presId="urn:microsoft.com/office/officeart/2005/8/layout/hierarchy3"/>
    <dgm:cxn modelId="{6CCA484C-C0FD-43EB-B4C4-3B61476A0381}" type="presParOf" srcId="{3B10E011-82C2-474A-8049-4994E7482812}" destId="{C2B0D39D-1C1B-4BD8-9FA3-66AFBBD321B4}" srcOrd="0" destOrd="0" presId="urn:microsoft.com/office/officeart/2005/8/layout/hierarchy3"/>
    <dgm:cxn modelId="{FB63AEDB-B09F-4C85-8122-EAF9A6C63CDD}" type="presParOf" srcId="{3B10E011-82C2-474A-8049-4994E7482812}" destId="{693E9501-AE08-4723-BF00-A45FD7051747}" srcOrd="1" destOrd="0" presId="urn:microsoft.com/office/officeart/2005/8/layout/hierarchy3"/>
    <dgm:cxn modelId="{C355C86A-48F3-4894-A1DE-468A913CAB9F}" type="presParOf" srcId="{3B10E011-82C2-474A-8049-4994E7482812}" destId="{5BB36518-CD0F-49DB-8120-96A70C2EC2B4}" srcOrd="2" destOrd="0" presId="urn:microsoft.com/office/officeart/2005/8/layout/hierarchy3"/>
    <dgm:cxn modelId="{5844BCFE-9A60-4991-B638-71AB67177E82}" type="presParOf" srcId="{3B10E011-82C2-474A-8049-4994E7482812}" destId="{5902D0BE-5FA6-49C0-93C5-082C281D6571}" srcOrd="3" destOrd="0" presId="urn:microsoft.com/office/officeart/2005/8/layout/hierarchy3"/>
    <dgm:cxn modelId="{3582E8E6-B42E-4F87-8EDE-29E86E7069D3}" type="presParOf" srcId="{3B10E011-82C2-474A-8049-4994E7482812}" destId="{1A212F72-146A-42B8-B954-5F01BAD8308A}" srcOrd="4" destOrd="0" presId="urn:microsoft.com/office/officeart/2005/8/layout/hierarchy3"/>
    <dgm:cxn modelId="{BE8D13AB-DAC4-41F5-8F32-CFB98D2155EA}" type="presParOf" srcId="{3B10E011-82C2-474A-8049-4994E7482812}" destId="{E800D9A4-31ED-4D6E-B597-CF6C749AA25D}" srcOrd="5" destOrd="0" presId="urn:microsoft.com/office/officeart/2005/8/layout/hierarchy3"/>
    <dgm:cxn modelId="{604AE6AE-3E5C-47E0-814C-43D48420A3A1}" type="presParOf" srcId="{3B10E011-82C2-474A-8049-4994E7482812}" destId="{C64BB9C4-1931-47AB-A098-09B22F367701}" srcOrd="6" destOrd="0" presId="urn:microsoft.com/office/officeart/2005/8/layout/hierarchy3"/>
    <dgm:cxn modelId="{94D06C01-6738-4F22-A3BF-E6F002F71E9D}" type="presParOf" srcId="{3B10E011-82C2-474A-8049-4994E7482812}" destId="{667FF643-9071-474D-8492-FE4E8914FEC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0" y="13318"/>
          <a:ext cx="7907037" cy="384590"/>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264" y="24582"/>
        <a:ext cx="7884509" cy="362062"/>
      </dsp:txXfrm>
    </dsp:sp>
    <dsp:sp modelId="{C2B0D39D-1C1B-4BD8-9FA3-66AFBBD321B4}">
      <dsp:nvSpPr>
        <dsp:cNvPr id="0" name=""/>
        <dsp:cNvSpPr/>
      </dsp:nvSpPr>
      <dsp:spPr>
        <a:xfrm>
          <a:off x="790704" y="397908"/>
          <a:ext cx="787750" cy="726105"/>
        </a:xfrm>
        <a:custGeom>
          <a:avLst/>
          <a:gdLst/>
          <a:ahLst/>
          <a:cxnLst/>
          <a:rect l="0" t="0" r="0" b="0"/>
          <a:pathLst>
            <a:path>
              <a:moveTo>
                <a:pt x="0" y="0"/>
              </a:moveTo>
              <a:lnTo>
                <a:pt x="0" y="726105"/>
              </a:lnTo>
              <a:lnTo>
                <a:pt x="787750" y="72610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578454" y="937813"/>
          <a:ext cx="5750741" cy="372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tr-TR" sz="1300" kern="1200" dirty="0" smtClean="0"/>
            <a:t>Birleşik Süreç (‘</a:t>
          </a:r>
          <a:r>
            <a:rPr lang="tr-TR" sz="1300" kern="1200" dirty="0" err="1" smtClean="0"/>
            <a:t>Unified</a:t>
          </a:r>
          <a:r>
            <a:rPr lang="tr-TR" sz="1300" kern="1200" dirty="0" smtClean="0"/>
            <a:t> </a:t>
          </a:r>
          <a:r>
            <a:rPr lang="tr-TR" sz="1300" kern="1200" dirty="0" err="1" smtClean="0"/>
            <a:t>Process</a:t>
          </a:r>
          <a:r>
            <a:rPr lang="tr-TR" sz="1300" kern="1200" dirty="0" smtClean="0"/>
            <a:t>’)………………………………………………………..………….…...4</a:t>
          </a:r>
          <a:endParaRPr lang="tr-TR" sz="1300" kern="1200" dirty="0"/>
        </a:p>
      </dsp:txBody>
      <dsp:txXfrm>
        <a:off x="1589361" y="948720"/>
        <a:ext cx="5728927" cy="350588"/>
      </dsp:txXfrm>
    </dsp:sp>
    <dsp:sp modelId="{5BB36518-CD0F-49DB-8120-96A70C2EC2B4}">
      <dsp:nvSpPr>
        <dsp:cNvPr id="0" name=""/>
        <dsp:cNvSpPr/>
      </dsp:nvSpPr>
      <dsp:spPr>
        <a:xfrm>
          <a:off x="790704" y="397908"/>
          <a:ext cx="790703" cy="1216413"/>
        </a:xfrm>
        <a:custGeom>
          <a:avLst/>
          <a:gdLst/>
          <a:ahLst/>
          <a:cxnLst/>
          <a:rect l="0" t="0" r="0" b="0"/>
          <a:pathLst>
            <a:path>
              <a:moveTo>
                <a:pt x="0" y="0"/>
              </a:moveTo>
              <a:lnTo>
                <a:pt x="0" y="1216413"/>
              </a:lnTo>
              <a:lnTo>
                <a:pt x="790703" y="121641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581408" y="1421339"/>
          <a:ext cx="5752444" cy="3859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tr-TR" sz="1300" kern="1200" dirty="0" smtClean="0"/>
            <a:t>Çevik (‘</a:t>
          </a:r>
          <a:r>
            <a:rPr lang="tr-TR" sz="1300" kern="1200" dirty="0" err="1" smtClean="0"/>
            <a:t>Agile</a:t>
          </a:r>
          <a:r>
            <a:rPr lang="tr-TR" sz="1300" kern="1200" dirty="0" smtClean="0"/>
            <a:t>’) Yazılım Süreç Modelleri……………………………………….……….….............10</a:t>
          </a:r>
          <a:endParaRPr lang="tr-TR" sz="1300" kern="1200" dirty="0"/>
        </a:p>
      </dsp:txBody>
      <dsp:txXfrm>
        <a:off x="1592712" y="1432643"/>
        <a:ext cx="5729836" cy="363356"/>
      </dsp:txXfrm>
    </dsp:sp>
    <dsp:sp modelId="{1A212F72-146A-42B8-B954-5F01BAD8308A}">
      <dsp:nvSpPr>
        <dsp:cNvPr id="0" name=""/>
        <dsp:cNvSpPr/>
      </dsp:nvSpPr>
      <dsp:spPr>
        <a:xfrm>
          <a:off x="790704" y="397908"/>
          <a:ext cx="788028" cy="1682718"/>
        </a:xfrm>
        <a:custGeom>
          <a:avLst/>
          <a:gdLst/>
          <a:ahLst/>
          <a:cxnLst/>
          <a:rect l="0" t="0" r="0" b="0"/>
          <a:pathLst>
            <a:path>
              <a:moveTo>
                <a:pt x="0" y="0"/>
              </a:moveTo>
              <a:lnTo>
                <a:pt x="0" y="1682718"/>
              </a:lnTo>
              <a:lnTo>
                <a:pt x="788028" y="168271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578732" y="1909152"/>
          <a:ext cx="5734867" cy="342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tr-TR" sz="1300" kern="1200" dirty="0" smtClean="0"/>
            <a:t>Scrum Süreci …………………………………………………………………………………………………….40</a:t>
          </a:r>
          <a:endParaRPr lang="tr-TR" sz="1300" kern="1200" dirty="0"/>
        </a:p>
      </dsp:txBody>
      <dsp:txXfrm>
        <a:off x="1588777" y="1919197"/>
        <a:ext cx="5714777" cy="322858"/>
      </dsp:txXfrm>
    </dsp:sp>
    <dsp:sp modelId="{C64BB9C4-1931-47AB-A098-09B22F367701}">
      <dsp:nvSpPr>
        <dsp:cNvPr id="0" name=""/>
        <dsp:cNvSpPr/>
      </dsp:nvSpPr>
      <dsp:spPr>
        <a:xfrm>
          <a:off x="790704" y="397908"/>
          <a:ext cx="788563" cy="2146122"/>
        </a:xfrm>
        <a:custGeom>
          <a:avLst/>
          <a:gdLst/>
          <a:ahLst/>
          <a:cxnLst/>
          <a:rect l="0" t="0" r="0" b="0"/>
          <a:pathLst>
            <a:path>
              <a:moveTo>
                <a:pt x="0" y="0"/>
              </a:moveTo>
              <a:lnTo>
                <a:pt x="0" y="2146122"/>
              </a:lnTo>
              <a:lnTo>
                <a:pt x="788563" y="214612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579267" y="2358522"/>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tr-TR" sz="1300" kern="1200" dirty="0" smtClean="0"/>
            <a:t>Yazılım Süreçleri – IEEE/IEA 12207………………………………………………………………….…44 </a:t>
          </a:r>
          <a:endParaRPr lang="tr-TR" sz="1300" kern="1200" dirty="0"/>
        </a:p>
      </dsp:txBody>
      <dsp:txXfrm>
        <a:off x="1590134" y="2369389"/>
        <a:ext cx="5729893" cy="34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12EB6-19BA-4BB5-89C4-DE7A80A84612}"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2F9F1-FA42-42C7-99C4-0B16C1454589}" type="slidenum">
              <a:rPr lang="tr-TR" smtClean="0"/>
              <a:t>‹#›</a:t>
            </a:fld>
            <a:endParaRPr lang="tr-TR"/>
          </a:p>
        </p:txBody>
      </p:sp>
    </p:spTree>
    <p:extLst>
      <p:ext uri="{BB962C8B-B14F-4D97-AF65-F5344CB8AC3E}">
        <p14:creationId xmlns:p14="http://schemas.microsoft.com/office/powerpoint/2010/main" val="1172055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a:p>
        </p:txBody>
      </p:sp>
    </p:spTree>
    <p:extLst>
      <p:ext uri="{BB962C8B-B14F-4D97-AF65-F5344CB8AC3E}">
        <p14:creationId xmlns:p14="http://schemas.microsoft.com/office/powerpoint/2010/main" val="11414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009B822-BB87-408B-8613-E4581544D03D}" type="datetime1">
              <a:rPr lang="en-US" smtClean="0"/>
              <a:t>2/14/2016</a:t>
            </a:fld>
            <a:endParaRPr lang="en-US" dirty="0"/>
          </a:p>
        </p:txBody>
      </p:sp>
      <p:sp>
        <p:nvSpPr>
          <p:cNvPr id="5" name="Footer Placeholder 4"/>
          <p:cNvSpPr>
            <a:spLocks noGrp="1"/>
          </p:cNvSpPr>
          <p:nvPr>
            <p:ph type="ftr" sz="quarter" idx="11"/>
          </p:nvPr>
        </p:nvSpPr>
        <p:spPr/>
        <p:txBody>
          <a:bodyPr/>
          <a:lstStyle/>
          <a:p>
            <a:r>
              <a:rPr lang="en-US" smtClean="0"/>
              <a:t>Doç. Dr. Resul DAŞ</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4152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009B822-BB87-408B-8613-E4581544D03D}" type="datetime1">
              <a:rPr lang="en-US" smtClean="0"/>
              <a:t>2/14/2016</a:t>
            </a:fld>
            <a:endParaRPr lang="en-US" dirty="0"/>
          </a:p>
        </p:txBody>
      </p:sp>
      <p:sp>
        <p:nvSpPr>
          <p:cNvPr id="5" name="Footer Placeholder 4"/>
          <p:cNvSpPr>
            <a:spLocks noGrp="1"/>
          </p:cNvSpPr>
          <p:nvPr>
            <p:ph type="ftr" sz="quarter" idx="11"/>
          </p:nvPr>
        </p:nvSpPr>
        <p:spPr/>
        <p:txBody>
          <a:bodyPr/>
          <a:lstStyle/>
          <a:p>
            <a:r>
              <a:rPr lang="en-US" smtClean="0"/>
              <a:t>Doç. Dr. Resul DAŞ</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18565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009B822-BB87-408B-8613-E4581544D03D}" type="datetime1">
              <a:rPr lang="en-US" smtClean="0"/>
              <a:t>2/14/2016</a:t>
            </a:fld>
            <a:endParaRPr lang="en-US" dirty="0"/>
          </a:p>
        </p:txBody>
      </p:sp>
      <p:sp>
        <p:nvSpPr>
          <p:cNvPr id="5" name="Footer Placeholder 4"/>
          <p:cNvSpPr>
            <a:spLocks noGrp="1"/>
          </p:cNvSpPr>
          <p:nvPr>
            <p:ph type="ftr" sz="quarter" idx="11"/>
          </p:nvPr>
        </p:nvSpPr>
        <p:spPr/>
        <p:txBody>
          <a:bodyPr/>
          <a:lstStyle/>
          <a:p>
            <a:r>
              <a:rPr lang="en-US" smtClean="0"/>
              <a:t>Doç. Dr. Resul DAŞ</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39211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009B822-BB87-408B-8613-E4581544D03D}" type="datetime1">
              <a:rPr lang="en-US" smtClean="0"/>
              <a:t>2/14/2016</a:t>
            </a:fld>
            <a:endParaRPr lang="en-US" dirty="0"/>
          </a:p>
        </p:txBody>
      </p:sp>
      <p:sp>
        <p:nvSpPr>
          <p:cNvPr id="5" name="Footer Placeholder 4"/>
          <p:cNvSpPr>
            <a:spLocks noGrp="1"/>
          </p:cNvSpPr>
          <p:nvPr>
            <p:ph type="ftr" sz="quarter" idx="11"/>
          </p:nvPr>
        </p:nvSpPr>
        <p:spPr/>
        <p:txBody>
          <a:bodyPr/>
          <a:lstStyle/>
          <a:p>
            <a:r>
              <a:rPr lang="en-US" smtClean="0"/>
              <a:t>Doç. Dr. Resul DAŞ</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507736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009B822-BB87-408B-8613-E4581544D03D}" type="datetime1">
              <a:rPr lang="en-US" smtClean="0"/>
              <a:t>2/14/2016</a:t>
            </a:fld>
            <a:endParaRPr lang="en-US" dirty="0"/>
          </a:p>
        </p:txBody>
      </p:sp>
      <p:sp>
        <p:nvSpPr>
          <p:cNvPr id="5" name="Footer Placeholder 4"/>
          <p:cNvSpPr>
            <a:spLocks noGrp="1"/>
          </p:cNvSpPr>
          <p:nvPr>
            <p:ph type="ftr" sz="quarter" idx="11"/>
          </p:nvPr>
        </p:nvSpPr>
        <p:spPr/>
        <p:txBody>
          <a:bodyPr/>
          <a:lstStyle/>
          <a:p>
            <a:r>
              <a:rPr lang="en-US" smtClean="0"/>
              <a:t>Doç. Dr. Resul DAŞ</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86776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009B822-BB87-408B-8613-E4581544D03D}" type="datetime1">
              <a:rPr lang="en-US" smtClean="0"/>
              <a:t>2/14/2016</a:t>
            </a:fld>
            <a:endParaRPr lang="en-US" dirty="0"/>
          </a:p>
        </p:txBody>
      </p:sp>
      <p:sp>
        <p:nvSpPr>
          <p:cNvPr id="6" name="Footer Placeholder 5"/>
          <p:cNvSpPr>
            <a:spLocks noGrp="1"/>
          </p:cNvSpPr>
          <p:nvPr>
            <p:ph type="ftr" sz="quarter" idx="11"/>
          </p:nvPr>
        </p:nvSpPr>
        <p:spPr/>
        <p:txBody>
          <a:bodyPr/>
          <a:lstStyle/>
          <a:p>
            <a:r>
              <a:rPr lang="en-US" smtClean="0"/>
              <a:t>Doç. Dr. Resul DAŞ</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931593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009B822-BB87-408B-8613-E4581544D03D}" type="datetime1">
              <a:rPr lang="en-US" smtClean="0"/>
              <a:t>2/14/2016</a:t>
            </a:fld>
            <a:endParaRPr lang="en-US" dirty="0"/>
          </a:p>
        </p:txBody>
      </p:sp>
      <p:sp>
        <p:nvSpPr>
          <p:cNvPr id="8" name="Footer Placeholder 7"/>
          <p:cNvSpPr>
            <a:spLocks noGrp="1"/>
          </p:cNvSpPr>
          <p:nvPr>
            <p:ph type="ftr" sz="quarter" idx="11"/>
          </p:nvPr>
        </p:nvSpPr>
        <p:spPr/>
        <p:txBody>
          <a:bodyPr/>
          <a:lstStyle/>
          <a:p>
            <a:r>
              <a:rPr lang="en-US" smtClean="0"/>
              <a:t>Doç. Dr. Resul DAŞ</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426189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009B822-BB87-408B-8613-E4581544D03D}" type="datetime1">
              <a:rPr lang="en-US" smtClean="0"/>
              <a:t>2/14/2016</a:t>
            </a:fld>
            <a:endParaRPr lang="en-US" dirty="0"/>
          </a:p>
        </p:txBody>
      </p:sp>
      <p:sp>
        <p:nvSpPr>
          <p:cNvPr id="4" name="Footer Placeholder 3"/>
          <p:cNvSpPr>
            <a:spLocks noGrp="1"/>
          </p:cNvSpPr>
          <p:nvPr>
            <p:ph type="ftr" sz="quarter" idx="11"/>
          </p:nvPr>
        </p:nvSpPr>
        <p:spPr/>
        <p:txBody>
          <a:bodyPr/>
          <a:lstStyle/>
          <a:p>
            <a:r>
              <a:rPr lang="en-US" smtClean="0"/>
              <a:t>Doç. Dr. Resul DAŞ</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512139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09B822-BB87-408B-8613-E4581544D03D}" type="datetime1">
              <a:rPr lang="en-US" smtClean="0"/>
              <a:t>2/14/2016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Doç. Dr. Resul DAŞ</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2953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009B822-BB87-408B-8613-E4581544D03D}" type="datetime1">
              <a:rPr lang="en-US" smtClean="0"/>
              <a:t>2/14/2016</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Doç. Dr. Resul DAŞ</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350946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009B822-BB87-408B-8613-E4581544D03D}" type="datetime1">
              <a:rPr lang="en-US" smtClean="0"/>
              <a:t>2/14/2016</a:t>
            </a:fld>
            <a:endParaRPr lang="en-US" dirty="0"/>
          </a:p>
        </p:txBody>
      </p:sp>
      <p:sp>
        <p:nvSpPr>
          <p:cNvPr id="6" name="Footer Placeholder 5"/>
          <p:cNvSpPr>
            <a:spLocks noGrp="1"/>
          </p:cNvSpPr>
          <p:nvPr>
            <p:ph type="ftr" sz="quarter" idx="11"/>
          </p:nvPr>
        </p:nvSpPr>
        <p:spPr/>
        <p:txBody>
          <a:bodyPr/>
          <a:lstStyle/>
          <a:p>
            <a:r>
              <a:rPr lang="en-US" smtClean="0"/>
              <a:t>Doç. Dr. Resul DAŞ</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00459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009B822-BB87-408B-8613-E4581544D03D}" type="datetime1">
              <a:rPr lang="en-US" smtClean="0"/>
              <a:t>2/14/2016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Doç. Dr. Resul DAŞ</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6159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nsolaria.it/blog/2014/04/scrum-e-le-medotologie-agili/"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hyperlink" Target="http://wiki.expertiza.ncsu.edu/index.php/CSC/ECE_517_Fall_2011/ch6_6d_sk" TargetMode="External"/><Relationship Id="rId2" Type="http://schemas.openxmlformats.org/officeDocument/2006/relationships/hyperlink" Target="http://www.cclub.metu.edu.tr/bergi_yeni/e-bergi/2008/Ekim/Cevik-Modelleme-ve-Cevik-Yazilim-Gelistirme" TargetMode="External"/><Relationship Id="rId1" Type="http://schemas.openxmlformats.org/officeDocument/2006/relationships/slideLayout" Target="../slideLayouts/slideLayout2.xml"/><Relationship Id="rId5" Type="http://schemas.openxmlformats.org/officeDocument/2006/relationships/hyperlink" Target="http://caglarkaya.piquestion.com/2014/07/01/244/" TargetMode="External"/><Relationship Id="rId4" Type="http://schemas.openxmlformats.org/officeDocument/2006/relationships/hyperlink" Target="http://dsdmofagilemethodology.wikidot.com/"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887" y="1170935"/>
            <a:ext cx="7430565" cy="3566160"/>
          </a:xfrm>
        </p:spPr>
        <p:txBody>
          <a:bodyPr>
            <a:normAutofit/>
          </a:bodyPr>
          <a:lstStyle/>
          <a:p>
            <a:pPr algn="ctr"/>
            <a:r>
              <a:rPr lang="tr-TR" sz="4050" dirty="0">
                <a:solidFill>
                  <a:schemeClr val="accent2">
                    <a:lumMod val="50000"/>
                  </a:schemeClr>
                </a:solidFill>
              </a:rPr>
              <a:t>YMT312 Yazılım Tasarım ve Mimarisi</a:t>
            </a:r>
            <a:br>
              <a:rPr lang="tr-TR" sz="4050" dirty="0">
                <a:solidFill>
                  <a:schemeClr val="accent2">
                    <a:lumMod val="50000"/>
                  </a:schemeClr>
                </a:solidFill>
              </a:rPr>
            </a:br>
            <a:r>
              <a:rPr lang="tr-TR" sz="4050" dirty="0">
                <a:solidFill>
                  <a:schemeClr val="accent2">
                    <a:lumMod val="50000"/>
                  </a:schemeClr>
                </a:solidFill>
              </a:rPr>
              <a:t/>
            </a:r>
            <a:br>
              <a:rPr lang="tr-TR" sz="4050" dirty="0">
                <a:solidFill>
                  <a:schemeClr val="accent2">
                    <a:lumMod val="50000"/>
                  </a:schemeClr>
                </a:solidFill>
              </a:rPr>
            </a:br>
            <a:endParaRPr lang="tr-TR" sz="3200" dirty="0"/>
          </a:p>
        </p:txBody>
      </p:sp>
      <p:sp>
        <p:nvSpPr>
          <p:cNvPr id="7" name="Footer Placeholder 6"/>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sz="1200" smtClean="0"/>
              <a:t>1</a:t>
            </a:fld>
            <a:endParaRPr lang="en-US" sz="1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731" y="4107372"/>
            <a:ext cx="1349188" cy="1301569"/>
          </a:xfrm>
          <a:prstGeom prst="rect">
            <a:avLst/>
          </a:prstGeom>
        </p:spPr>
      </p:pic>
      <p:sp>
        <p:nvSpPr>
          <p:cNvPr id="6" name="TextBox 5"/>
          <p:cNvSpPr txBox="1"/>
          <p:nvPr/>
        </p:nvSpPr>
        <p:spPr>
          <a:xfrm rot="20853070">
            <a:off x="7517012" y="4513963"/>
            <a:ext cx="1127232" cy="415498"/>
          </a:xfrm>
          <a:prstGeom prst="rect">
            <a:avLst/>
          </a:prstGeom>
          <a:noFill/>
        </p:spPr>
        <p:txBody>
          <a:bodyPr wrap="none" rtlCol="0">
            <a:spAutoFit/>
          </a:bodyPr>
          <a:lstStyle/>
          <a:p>
            <a:r>
              <a:rPr lang="tr-TR" sz="2100" b="1" dirty="0" smtClean="0">
                <a:solidFill>
                  <a:schemeClr val="accent2"/>
                </a:solidFill>
              </a:rPr>
              <a:t>Bölüm-3</a:t>
            </a:r>
            <a:endParaRPr lang="tr-TR" sz="2100" b="1" dirty="0">
              <a:solidFill>
                <a:schemeClr val="accent2"/>
              </a:solidFill>
            </a:endParaRPr>
          </a:p>
        </p:txBody>
      </p:sp>
      <p:sp>
        <p:nvSpPr>
          <p:cNvPr id="9" name="Metin kutusu 8"/>
          <p:cNvSpPr txBox="1"/>
          <p:nvPr/>
        </p:nvSpPr>
        <p:spPr>
          <a:xfrm>
            <a:off x="535145" y="3766825"/>
            <a:ext cx="7855160" cy="523220"/>
          </a:xfrm>
          <a:prstGeom prst="rect">
            <a:avLst/>
          </a:prstGeom>
          <a:noFill/>
        </p:spPr>
        <p:txBody>
          <a:bodyPr wrap="square" rtlCol="0">
            <a:spAutoFit/>
          </a:bodyPr>
          <a:lstStyle/>
          <a:p>
            <a:r>
              <a:rPr lang="tr-TR" sz="2800" dirty="0" smtClean="0">
                <a:solidFill>
                  <a:schemeClr val="accent2"/>
                </a:solidFill>
              </a:rPr>
              <a:t>Birleşik Süreç ve Çevik </a:t>
            </a:r>
            <a:r>
              <a:rPr lang="tr-TR" sz="2800" dirty="0">
                <a:solidFill>
                  <a:schemeClr val="accent2"/>
                </a:solidFill>
              </a:rPr>
              <a:t>(</a:t>
            </a:r>
            <a:r>
              <a:rPr lang="tr-TR" sz="2800" dirty="0" err="1">
                <a:solidFill>
                  <a:schemeClr val="accent2"/>
                </a:solidFill>
              </a:rPr>
              <a:t>Agile</a:t>
            </a:r>
            <a:r>
              <a:rPr lang="tr-TR" sz="2800" dirty="0">
                <a:solidFill>
                  <a:schemeClr val="accent2"/>
                </a:solidFill>
              </a:rPr>
              <a:t>) Yazılım Süreç Modelleri </a:t>
            </a:r>
            <a:endParaRPr lang="tr-TR" sz="3200" dirty="0"/>
          </a:p>
        </p:txBody>
      </p:sp>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pic>
        <p:nvPicPr>
          <p:cNvPr id="12" name="Resim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09339"/>
            <a:ext cx="7620000" cy="2857500"/>
          </a:xfrm>
          <a:prstGeom prst="rect">
            <a:avLst/>
          </a:prstGeom>
        </p:spPr>
      </p:pic>
    </p:spTree>
    <p:extLst>
      <p:ext uri="{BB962C8B-B14F-4D97-AF65-F5344CB8AC3E}">
        <p14:creationId xmlns:p14="http://schemas.microsoft.com/office/powerpoint/2010/main" val="230007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a:t>
            </a:r>
            <a:r>
              <a:rPr lang="tr-TR" dirty="0" smtClean="0"/>
              <a:t>(</a:t>
            </a:r>
            <a:r>
              <a:rPr lang="tr-TR" dirty="0" err="1" smtClean="0"/>
              <a:t>Agile</a:t>
            </a:r>
            <a:r>
              <a:rPr lang="tr-TR" dirty="0" smtClean="0"/>
              <a:t>) </a:t>
            </a:r>
            <a:r>
              <a:rPr lang="tr-TR" dirty="0"/>
              <a:t>Yaklaşım</a:t>
            </a:r>
          </a:p>
        </p:txBody>
      </p:sp>
      <p:sp>
        <p:nvSpPr>
          <p:cNvPr id="3" name="İçerik Yer Tutucusu 2"/>
          <p:cNvSpPr>
            <a:spLocks noGrp="1"/>
          </p:cNvSpPr>
          <p:nvPr>
            <p:ph idx="1"/>
          </p:nvPr>
        </p:nvSpPr>
        <p:spPr>
          <a:xfrm>
            <a:off x="628650" y="2114550"/>
            <a:ext cx="7886700" cy="567061"/>
          </a:xfrm>
        </p:spPr>
        <p:txBody>
          <a:bodyPr>
            <a:normAutofit/>
          </a:bodyPr>
          <a:lstStyle/>
          <a:p>
            <a:r>
              <a:rPr lang="tr-TR" sz="1500" dirty="0"/>
              <a:t>Bir yazılım projesi, 6 ay içerisinde tamamlanmazsa ve projeye müşterinizi dahil etmezseniz, başarıya ulaşma ihtimaliniz zayıftır.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10</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225" y="2861384"/>
            <a:ext cx="4629551" cy="2476824"/>
          </a:xfrm>
          <a:prstGeom prst="rect">
            <a:avLst/>
          </a:prstGeom>
        </p:spPr>
      </p:pic>
      <p:sp>
        <p:nvSpPr>
          <p:cNvPr id="7" name="Veri Yer Tutucusu 6"/>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594552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a:t>
            </a:r>
            <a:r>
              <a:rPr lang="tr-TR" dirty="0" err="1" smtClean="0"/>
              <a:t>Agile</a:t>
            </a:r>
            <a:r>
              <a:rPr lang="tr-TR" dirty="0" smtClean="0"/>
              <a:t>) </a:t>
            </a:r>
            <a:r>
              <a:rPr lang="tr-TR" dirty="0"/>
              <a:t>Yaklaşım</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11</a:t>
            </a:fld>
            <a:endParaRPr lang="tr-TR" dirty="0"/>
          </a:p>
        </p:txBody>
      </p:sp>
      <p:sp>
        <p:nvSpPr>
          <p:cNvPr id="7" name="Dikdörtgen 6"/>
          <p:cNvSpPr/>
          <p:nvPr/>
        </p:nvSpPr>
        <p:spPr>
          <a:xfrm>
            <a:off x="2057400" y="2022446"/>
            <a:ext cx="1611298" cy="512685"/>
          </a:xfrm>
          <a:prstGeom prst="rect">
            <a:avLst/>
          </a:prstGeom>
          <a:solidFill>
            <a:srgbClr val="C44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200" b="1" dirty="0"/>
              <a:t>Bireyler ve aralarındaki etkileşimler</a:t>
            </a:r>
          </a:p>
        </p:txBody>
      </p:sp>
      <p:sp>
        <p:nvSpPr>
          <p:cNvPr id="8" name="Dikdörtgen 7"/>
          <p:cNvSpPr/>
          <p:nvPr/>
        </p:nvSpPr>
        <p:spPr>
          <a:xfrm>
            <a:off x="2057400" y="2746044"/>
            <a:ext cx="1611298" cy="5126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200" b="1" dirty="0"/>
              <a:t>Çalışan yazılım</a:t>
            </a:r>
          </a:p>
        </p:txBody>
      </p:sp>
      <p:sp>
        <p:nvSpPr>
          <p:cNvPr id="9" name="Dikdörtgen 8"/>
          <p:cNvSpPr/>
          <p:nvPr/>
        </p:nvSpPr>
        <p:spPr>
          <a:xfrm>
            <a:off x="2057399" y="3465009"/>
            <a:ext cx="1611298" cy="5126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tr-TR" sz="1200" b="1" dirty="0"/>
              <a:t>Müşteri iler işbirliği</a:t>
            </a:r>
          </a:p>
        </p:txBody>
      </p:sp>
      <p:sp>
        <p:nvSpPr>
          <p:cNvPr id="10" name="Dikdörtgen 9"/>
          <p:cNvSpPr/>
          <p:nvPr/>
        </p:nvSpPr>
        <p:spPr>
          <a:xfrm>
            <a:off x="2070142" y="4183974"/>
            <a:ext cx="1611298" cy="51268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b="1" dirty="0"/>
              <a:t>Değişikliklere uyum sağlayabilmek</a:t>
            </a:r>
          </a:p>
        </p:txBody>
      </p:sp>
      <p:sp>
        <p:nvSpPr>
          <p:cNvPr id="11" name="Dikdörtgen 10"/>
          <p:cNvSpPr/>
          <p:nvPr/>
        </p:nvSpPr>
        <p:spPr>
          <a:xfrm>
            <a:off x="4928220" y="2022446"/>
            <a:ext cx="1611298" cy="512685"/>
          </a:xfrm>
          <a:prstGeom prst="rect">
            <a:avLst/>
          </a:prstGeom>
          <a:solidFill>
            <a:srgbClr val="C44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200" b="1" dirty="0"/>
              <a:t>Kullanılan araç ve süreçler</a:t>
            </a:r>
          </a:p>
        </p:txBody>
      </p:sp>
      <p:sp>
        <p:nvSpPr>
          <p:cNvPr id="12" name="Dikdörtgen 11"/>
          <p:cNvSpPr/>
          <p:nvPr/>
        </p:nvSpPr>
        <p:spPr>
          <a:xfrm>
            <a:off x="4928220" y="2746044"/>
            <a:ext cx="1611298" cy="5126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tr-TR" sz="1200" b="1" dirty="0"/>
              <a:t>Detaylı dokümantasyon</a:t>
            </a:r>
          </a:p>
        </p:txBody>
      </p:sp>
      <p:sp>
        <p:nvSpPr>
          <p:cNvPr id="13" name="Dikdörtgen 12"/>
          <p:cNvSpPr/>
          <p:nvPr/>
        </p:nvSpPr>
        <p:spPr>
          <a:xfrm>
            <a:off x="4928219" y="3465009"/>
            <a:ext cx="1611298" cy="51268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tr-TR" sz="1200" b="1" dirty="0"/>
              <a:t>Sözleşmedeki kesin kurallar</a:t>
            </a:r>
          </a:p>
        </p:txBody>
      </p:sp>
      <p:sp>
        <p:nvSpPr>
          <p:cNvPr id="14" name="Dikdörtgen 13"/>
          <p:cNvSpPr/>
          <p:nvPr/>
        </p:nvSpPr>
        <p:spPr>
          <a:xfrm>
            <a:off x="4928218" y="4183974"/>
            <a:ext cx="1611298" cy="51268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tr-TR" sz="1200" b="1" dirty="0"/>
              <a:t>Mevcut planı takip etmek</a:t>
            </a:r>
          </a:p>
        </p:txBody>
      </p:sp>
      <p:sp>
        <p:nvSpPr>
          <p:cNvPr id="15" name="Sağ Ayraç 14"/>
          <p:cNvSpPr/>
          <p:nvPr/>
        </p:nvSpPr>
        <p:spPr>
          <a:xfrm rot="5400000">
            <a:off x="5522867" y="4162917"/>
            <a:ext cx="422000" cy="1611297"/>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tr-TR" sz="1350"/>
          </a:p>
        </p:txBody>
      </p:sp>
      <p:sp>
        <p:nvSpPr>
          <p:cNvPr id="16" name="Sağ Ayraç 15"/>
          <p:cNvSpPr/>
          <p:nvPr/>
        </p:nvSpPr>
        <p:spPr>
          <a:xfrm rot="5400000">
            <a:off x="2658419" y="4156545"/>
            <a:ext cx="422000" cy="162404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tr-TR" sz="1350"/>
          </a:p>
        </p:txBody>
      </p:sp>
      <p:sp>
        <p:nvSpPr>
          <p:cNvPr id="17" name="Metin kutusu 16"/>
          <p:cNvSpPr txBox="1"/>
          <p:nvPr/>
        </p:nvSpPr>
        <p:spPr>
          <a:xfrm>
            <a:off x="2317069" y="5179566"/>
            <a:ext cx="1172116" cy="323165"/>
          </a:xfrm>
          <a:prstGeom prst="rect">
            <a:avLst/>
          </a:prstGeom>
          <a:noFill/>
        </p:spPr>
        <p:txBody>
          <a:bodyPr wrap="none" rtlCol="0">
            <a:spAutoFit/>
          </a:bodyPr>
          <a:lstStyle/>
          <a:p>
            <a:r>
              <a:rPr lang="tr-TR" sz="1500" dirty="0">
                <a:ln w="0"/>
                <a:effectLst>
                  <a:outerShdw blurRad="38100" dist="19050" dir="2700000" algn="tl" rotWithShape="0">
                    <a:schemeClr val="dk1">
                      <a:alpha val="40000"/>
                    </a:schemeClr>
                  </a:outerShdw>
                </a:effectLst>
              </a:rPr>
              <a:t>Daha önemli</a:t>
            </a:r>
          </a:p>
        </p:txBody>
      </p:sp>
      <p:sp>
        <p:nvSpPr>
          <p:cNvPr id="18" name="Metin kutusu 17"/>
          <p:cNvSpPr txBox="1"/>
          <p:nvPr/>
        </p:nvSpPr>
        <p:spPr>
          <a:xfrm>
            <a:off x="5282371" y="5179416"/>
            <a:ext cx="955711" cy="323165"/>
          </a:xfrm>
          <a:prstGeom prst="rect">
            <a:avLst/>
          </a:prstGeom>
          <a:noFill/>
        </p:spPr>
        <p:txBody>
          <a:bodyPr wrap="none" rtlCol="0">
            <a:spAutoFit/>
          </a:bodyPr>
          <a:lstStyle/>
          <a:p>
            <a:r>
              <a:rPr lang="tr-TR" sz="1500" dirty="0">
                <a:ln w="0"/>
                <a:effectLst>
                  <a:outerShdw blurRad="38100" dist="19050" dir="2700000" algn="tl" rotWithShape="0">
                    <a:schemeClr val="dk1">
                      <a:alpha val="40000"/>
                    </a:schemeClr>
                  </a:outerShdw>
                </a:effectLst>
              </a:rPr>
              <a:t>Az önemli</a:t>
            </a:r>
          </a:p>
        </p:txBody>
      </p:sp>
      <p:sp>
        <p:nvSpPr>
          <p:cNvPr id="19" name="Köşeli Çift Ayraç 18"/>
          <p:cNvSpPr/>
          <p:nvPr/>
        </p:nvSpPr>
        <p:spPr>
          <a:xfrm>
            <a:off x="4060288" y="2049079"/>
            <a:ext cx="449709" cy="459419"/>
          </a:xfrm>
          <a:prstGeom prst="chevron">
            <a:avLst/>
          </a:prstGeom>
          <a:solidFill>
            <a:srgbClr val="C4442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sz="1350">
              <a:solidFill>
                <a:schemeClr val="tx1"/>
              </a:solidFill>
            </a:endParaRPr>
          </a:p>
        </p:txBody>
      </p:sp>
      <p:sp>
        <p:nvSpPr>
          <p:cNvPr id="20" name="Köşeli Çift Ayraç 19"/>
          <p:cNvSpPr/>
          <p:nvPr/>
        </p:nvSpPr>
        <p:spPr>
          <a:xfrm>
            <a:off x="4060288" y="2772677"/>
            <a:ext cx="449709" cy="45941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sz="1350">
              <a:solidFill>
                <a:schemeClr val="tx1"/>
              </a:solidFill>
            </a:endParaRPr>
          </a:p>
        </p:txBody>
      </p:sp>
      <p:sp>
        <p:nvSpPr>
          <p:cNvPr id="21" name="Köşeli Çift Ayraç 20"/>
          <p:cNvSpPr/>
          <p:nvPr/>
        </p:nvSpPr>
        <p:spPr>
          <a:xfrm>
            <a:off x="4060288" y="3491642"/>
            <a:ext cx="449709" cy="459419"/>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sz="1350">
              <a:solidFill>
                <a:schemeClr val="tx1"/>
              </a:solidFill>
            </a:endParaRPr>
          </a:p>
        </p:txBody>
      </p:sp>
      <p:sp>
        <p:nvSpPr>
          <p:cNvPr id="22" name="Köşeli Çift Ayraç 21"/>
          <p:cNvSpPr/>
          <p:nvPr/>
        </p:nvSpPr>
        <p:spPr>
          <a:xfrm>
            <a:off x="4066658" y="4210607"/>
            <a:ext cx="449709" cy="459419"/>
          </a:xfrm>
          <a:prstGeom prst="chevr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tr-TR" sz="1350">
              <a:solidFill>
                <a:schemeClr val="tx1"/>
              </a:solidFill>
            </a:endParaRPr>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63073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a:t>
            </a:r>
            <a:r>
              <a:rPr lang="tr-TR" dirty="0" err="1"/>
              <a:t>Agile</a:t>
            </a:r>
            <a:r>
              <a:rPr lang="tr-TR" dirty="0"/>
              <a:t>) </a:t>
            </a:r>
            <a:r>
              <a:rPr lang="tr-TR" dirty="0" smtClean="0"/>
              <a:t>Modelleme</a:t>
            </a:r>
            <a:endParaRPr lang="tr-TR" dirty="0"/>
          </a:p>
        </p:txBody>
      </p:sp>
      <p:sp>
        <p:nvSpPr>
          <p:cNvPr id="3" name="İçerik Yer Tutucusu 2"/>
          <p:cNvSpPr>
            <a:spLocks noGrp="1"/>
          </p:cNvSpPr>
          <p:nvPr>
            <p:ph idx="1"/>
          </p:nvPr>
        </p:nvSpPr>
        <p:spPr/>
        <p:txBody>
          <a:bodyPr>
            <a:normAutofit fontScale="85000" lnSpcReduction="20000"/>
          </a:bodyPr>
          <a:lstStyle/>
          <a:p>
            <a:pPr>
              <a:buFont typeface="Wingdings" panose="05000000000000000000" pitchFamily="2" charset="2"/>
              <a:buChar char="Ø"/>
            </a:pPr>
            <a:r>
              <a:rPr lang="tr-TR" dirty="0" err="1"/>
              <a:t>Scott</a:t>
            </a:r>
            <a:r>
              <a:rPr lang="tr-TR" dirty="0"/>
              <a:t> </a:t>
            </a:r>
            <a:r>
              <a:rPr lang="tr-TR" dirty="0" err="1"/>
              <a:t>Ambler</a:t>
            </a:r>
            <a:r>
              <a:rPr lang="tr-TR" dirty="0"/>
              <a:t> tarafından </a:t>
            </a:r>
            <a:r>
              <a:rPr lang="tr-TR" dirty="0" smtClean="0"/>
              <a:t>önerilmiştir.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Çevik </a:t>
            </a:r>
            <a:r>
              <a:rPr lang="tr-TR" dirty="0"/>
              <a:t>model prensiplerinin bir </a:t>
            </a:r>
            <a:r>
              <a:rPr lang="tr-TR" dirty="0" smtClean="0"/>
              <a:t>kümesini önerir.</a:t>
            </a:r>
          </a:p>
          <a:p>
            <a:endParaRPr lang="tr-TR" dirty="0"/>
          </a:p>
          <a:p>
            <a:pPr lvl="1"/>
            <a:r>
              <a:rPr lang="tr-TR" dirty="0" smtClean="0"/>
              <a:t>Bir </a:t>
            </a:r>
            <a:r>
              <a:rPr lang="tr-TR" dirty="0"/>
              <a:t>amaç ile </a:t>
            </a:r>
            <a:r>
              <a:rPr lang="tr-TR" dirty="0" smtClean="0"/>
              <a:t>modelle.</a:t>
            </a:r>
          </a:p>
          <a:p>
            <a:pPr lvl="1"/>
            <a:endParaRPr lang="tr-TR" dirty="0" smtClean="0"/>
          </a:p>
          <a:p>
            <a:pPr lvl="1"/>
            <a:r>
              <a:rPr lang="tr-TR" dirty="0" smtClean="0"/>
              <a:t>Çoklu </a:t>
            </a:r>
            <a:r>
              <a:rPr lang="tr-TR" dirty="0"/>
              <a:t>model </a:t>
            </a:r>
            <a:r>
              <a:rPr lang="tr-TR" dirty="0" smtClean="0"/>
              <a:t>kullan.</a:t>
            </a:r>
          </a:p>
          <a:p>
            <a:pPr lvl="1"/>
            <a:endParaRPr lang="tr-TR" dirty="0"/>
          </a:p>
          <a:p>
            <a:pPr lvl="1"/>
            <a:r>
              <a:rPr lang="tr-TR" dirty="0" smtClean="0"/>
              <a:t>Travel </a:t>
            </a:r>
            <a:r>
              <a:rPr lang="tr-TR" dirty="0" err="1" smtClean="0"/>
              <a:t>light</a:t>
            </a:r>
            <a:r>
              <a:rPr lang="tr-TR" dirty="0" smtClean="0"/>
              <a:t>.</a:t>
            </a:r>
          </a:p>
          <a:p>
            <a:pPr lvl="1"/>
            <a:endParaRPr lang="tr-TR" dirty="0"/>
          </a:p>
          <a:p>
            <a:pPr lvl="1"/>
            <a:r>
              <a:rPr lang="tr-TR" dirty="0" smtClean="0"/>
              <a:t>İçerik </a:t>
            </a:r>
            <a:r>
              <a:rPr lang="tr-TR" dirty="0"/>
              <a:t>gösterimden daha </a:t>
            </a:r>
            <a:r>
              <a:rPr lang="tr-TR" dirty="0" smtClean="0"/>
              <a:t>önemlidir.</a:t>
            </a:r>
          </a:p>
          <a:p>
            <a:pPr lvl="1"/>
            <a:endParaRPr lang="tr-TR" dirty="0"/>
          </a:p>
          <a:p>
            <a:pPr lvl="1"/>
            <a:r>
              <a:rPr lang="tr-TR" dirty="0" smtClean="0"/>
              <a:t>İçeriği </a:t>
            </a:r>
            <a:r>
              <a:rPr lang="tr-TR" dirty="0"/>
              <a:t>oluşturmada kullandığın model </a:t>
            </a:r>
            <a:r>
              <a:rPr lang="tr-TR" dirty="0" smtClean="0"/>
              <a:t>ve araçları bilmek.</a:t>
            </a:r>
          </a:p>
          <a:p>
            <a:pPr lvl="1"/>
            <a:endParaRPr lang="tr-TR" dirty="0"/>
          </a:p>
          <a:p>
            <a:pPr lvl="1"/>
            <a:r>
              <a:rPr lang="tr-TR" dirty="0" err="1" smtClean="0"/>
              <a:t>Adapt</a:t>
            </a:r>
            <a:r>
              <a:rPr lang="tr-TR" dirty="0" smtClean="0"/>
              <a:t> </a:t>
            </a:r>
            <a:r>
              <a:rPr lang="tr-TR" dirty="0" err="1"/>
              <a:t>locally</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12</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98848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Çevik (</a:t>
            </a:r>
            <a:r>
              <a:rPr lang="tr-TR" sz="4000" dirty="0" err="1" smtClean="0"/>
              <a:t>Agile</a:t>
            </a:r>
            <a:r>
              <a:rPr lang="tr-TR" sz="4000" dirty="0" smtClean="0"/>
              <a:t>) Yazılım Süreç Modelleri</a:t>
            </a:r>
            <a:endParaRPr lang="tr-TR" sz="4000" dirty="0"/>
          </a:p>
        </p:txBody>
      </p:sp>
      <p:sp>
        <p:nvSpPr>
          <p:cNvPr id="3" name="İçerik Yer Tutucusu 2"/>
          <p:cNvSpPr>
            <a:spLocks noGrp="1"/>
          </p:cNvSpPr>
          <p:nvPr>
            <p:ph idx="1"/>
          </p:nvPr>
        </p:nvSpPr>
        <p:spPr/>
        <p:txBody>
          <a:bodyPr>
            <a:normAutofit fontScale="92500" lnSpcReduction="20000"/>
          </a:bodyPr>
          <a:lstStyle/>
          <a:p>
            <a:pPr>
              <a:lnSpc>
                <a:spcPct val="110000"/>
              </a:lnSpc>
              <a:buFont typeface="Wingdings" panose="05000000000000000000" pitchFamily="2" charset="2"/>
              <a:buChar char="Ø"/>
            </a:pPr>
            <a:r>
              <a:rPr lang="tr-TR" dirty="0" smtClean="0"/>
              <a:t>Çevik </a:t>
            </a:r>
            <a:r>
              <a:rPr lang="tr-TR" dirty="0"/>
              <a:t>modeller, mevcut geleneksel modellere alternatif olarak, </a:t>
            </a:r>
            <a:r>
              <a:rPr lang="tr-TR" dirty="0" smtClean="0"/>
              <a:t>1990’larda ortaya </a:t>
            </a:r>
            <a:r>
              <a:rPr lang="tr-TR" dirty="0"/>
              <a:t>çıkmaya </a:t>
            </a:r>
            <a:r>
              <a:rPr lang="tr-TR" dirty="0" smtClean="0"/>
              <a:t>başlamıştır.</a:t>
            </a:r>
            <a:endParaRPr lang="tr-TR" dirty="0"/>
          </a:p>
          <a:p>
            <a:pPr lvl="1">
              <a:lnSpc>
                <a:spcPct val="110000"/>
              </a:lnSpc>
            </a:pPr>
            <a:r>
              <a:rPr lang="tr-TR" b="1" dirty="0" smtClean="0">
                <a:solidFill>
                  <a:srgbClr val="002060"/>
                </a:solidFill>
              </a:rPr>
              <a:t> </a:t>
            </a:r>
            <a:r>
              <a:rPr lang="tr-TR" b="1" dirty="0">
                <a:solidFill>
                  <a:srgbClr val="002060"/>
                </a:solidFill>
              </a:rPr>
              <a:t>Çevik: </a:t>
            </a:r>
            <a:r>
              <a:rPr lang="tr-TR" dirty="0"/>
              <a:t>Kolaylık ve çabuklukla davranan, tetik, atik. [TDK]</a:t>
            </a:r>
          </a:p>
          <a:p>
            <a:pPr lvl="1">
              <a:lnSpc>
                <a:spcPct val="110000"/>
              </a:lnSpc>
            </a:pPr>
            <a:r>
              <a:rPr lang="tr-TR" dirty="0"/>
              <a:t>1</a:t>
            </a:r>
            <a:r>
              <a:rPr lang="tr-TR" dirty="0" smtClean="0"/>
              <a:t>950’lerdeki </a:t>
            </a:r>
            <a:r>
              <a:rPr lang="tr-TR" dirty="0"/>
              <a:t>üretim alanında </a:t>
            </a:r>
            <a:r>
              <a:rPr lang="tr-TR" dirty="0" smtClean="0"/>
              <a:t>verimliliğin </a:t>
            </a:r>
            <a:r>
              <a:rPr lang="tr-TR" dirty="0"/>
              <a:t>artırılması için </a:t>
            </a:r>
            <a:r>
              <a:rPr lang="tr-TR" dirty="0" smtClean="0"/>
              <a:t>geliştirilen yalın yaklaşımların, </a:t>
            </a:r>
            <a:r>
              <a:rPr lang="tr-TR" dirty="0"/>
              <a:t>yazılım sektöründe bir uzantısı olarak ortaya </a:t>
            </a:r>
            <a:r>
              <a:rPr lang="tr-TR" dirty="0" smtClean="0"/>
              <a:t>çıkmıştır.</a:t>
            </a:r>
          </a:p>
          <a:p>
            <a:pPr lvl="1">
              <a:lnSpc>
                <a:spcPct val="110000"/>
              </a:lnSpc>
            </a:pPr>
            <a:endParaRPr lang="tr-TR" dirty="0"/>
          </a:p>
          <a:p>
            <a:pPr>
              <a:lnSpc>
                <a:spcPct val="110000"/>
              </a:lnSpc>
              <a:buFont typeface="Wingdings" panose="05000000000000000000" pitchFamily="2" charset="2"/>
              <a:buChar char="Ø"/>
            </a:pPr>
            <a:r>
              <a:rPr lang="tr-TR" dirty="0" smtClean="0"/>
              <a:t>Çevik </a:t>
            </a:r>
            <a:r>
              <a:rPr lang="tr-TR" dirty="0"/>
              <a:t>modeller kapsamında; yazılım sistemlerini etkili ve verimli </a:t>
            </a:r>
            <a:r>
              <a:rPr lang="tr-TR" dirty="0" smtClean="0"/>
              <a:t>bir şekilde </a:t>
            </a:r>
            <a:r>
              <a:rPr lang="tr-TR" dirty="0"/>
              <a:t>modellemeye ve belgelendirmeye yönelik, </a:t>
            </a:r>
            <a:r>
              <a:rPr lang="tr-TR" dirty="0" smtClean="0"/>
              <a:t>pratiğe dayalı yöntemler </a:t>
            </a:r>
            <a:r>
              <a:rPr lang="tr-TR" dirty="0"/>
              <a:t>yer alır</a:t>
            </a:r>
            <a:r>
              <a:rPr lang="tr-TR" dirty="0" smtClean="0"/>
              <a:t>.</a:t>
            </a:r>
          </a:p>
          <a:p>
            <a:pPr>
              <a:lnSpc>
                <a:spcPct val="110000"/>
              </a:lnSpc>
              <a:buFont typeface="Wingdings" panose="05000000000000000000" pitchFamily="2" charset="2"/>
              <a:buChar char="Ø"/>
            </a:pPr>
            <a:endParaRPr lang="tr-TR" dirty="0"/>
          </a:p>
          <a:p>
            <a:pPr>
              <a:lnSpc>
                <a:spcPct val="110000"/>
              </a:lnSpc>
              <a:buFont typeface="Wingdings" panose="05000000000000000000" pitchFamily="2" charset="2"/>
              <a:buChar char="Ø"/>
            </a:pPr>
            <a:r>
              <a:rPr lang="tr-TR" dirty="0" smtClean="0"/>
              <a:t>Bu </a:t>
            </a:r>
            <a:r>
              <a:rPr lang="tr-TR" dirty="0"/>
              <a:t>modelleme biçiminin; </a:t>
            </a:r>
            <a:r>
              <a:rPr lang="tr-TR" dirty="0" smtClean="0"/>
              <a:t>kapsadığı değerler, </a:t>
            </a:r>
            <a:r>
              <a:rPr lang="tr-TR" dirty="0"/>
              <a:t>prensipler ve </a:t>
            </a:r>
            <a:r>
              <a:rPr lang="tr-TR" dirty="0" smtClean="0"/>
              <a:t>pratikler sayesinde </a:t>
            </a:r>
            <a:r>
              <a:rPr lang="tr-TR" dirty="0"/>
              <a:t>geleneksel modellemelere metotlarına göre yazılımlara </a:t>
            </a:r>
            <a:r>
              <a:rPr lang="tr-TR" dirty="0" smtClean="0"/>
              <a:t>daha esnek </a:t>
            </a:r>
            <a:r>
              <a:rPr lang="tr-TR" dirty="0"/>
              <a:t>ve </a:t>
            </a:r>
            <a:r>
              <a:rPr lang="tr-TR" dirty="0" smtClean="0"/>
              <a:t>kullanışlı </a:t>
            </a:r>
            <a:r>
              <a:rPr lang="tr-TR" dirty="0"/>
              <a:t>biçimde </a:t>
            </a:r>
            <a:r>
              <a:rPr lang="tr-TR" dirty="0" smtClean="0"/>
              <a:t>uygulanabileceği </a:t>
            </a:r>
            <a:r>
              <a:rPr lang="tr-TR" dirty="0"/>
              <a:t>savunulmaktadır.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13</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1279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Çevik </a:t>
            </a:r>
            <a:r>
              <a:rPr lang="tr-TR" sz="4000" dirty="0" smtClean="0"/>
              <a:t>(</a:t>
            </a:r>
            <a:r>
              <a:rPr lang="tr-TR" sz="4000" dirty="0" err="1" smtClean="0"/>
              <a:t>Agile</a:t>
            </a:r>
            <a:r>
              <a:rPr lang="tr-TR" sz="4000" dirty="0" smtClean="0"/>
              <a:t>) Yazılım Süreç Modelleri</a:t>
            </a:r>
            <a:endParaRPr lang="tr-TR" sz="40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14</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716" y="1975914"/>
            <a:ext cx="5684568" cy="3477557"/>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251531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Çevik Yazılım </a:t>
            </a:r>
            <a:r>
              <a:rPr lang="tr-TR" dirty="0" smtClean="0"/>
              <a:t>Geliştirme </a:t>
            </a:r>
            <a:r>
              <a:rPr lang="tr-TR" dirty="0"/>
              <a:t>Manifestosu</a:t>
            </a:r>
          </a:p>
        </p:txBody>
      </p:sp>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Ø"/>
            </a:pPr>
            <a:r>
              <a:rPr lang="tr-TR" dirty="0"/>
              <a:t>2001 yılında, dünyanın önde gelen çevik modellerinin </a:t>
            </a:r>
            <a:r>
              <a:rPr lang="tr-TR" dirty="0" smtClean="0"/>
              <a:t>temsilcileri, ortak </a:t>
            </a:r>
            <a:r>
              <a:rPr lang="tr-TR" dirty="0"/>
              <a:t>bir zeminde </a:t>
            </a:r>
            <a:r>
              <a:rPr lang="tr-TR" dirty="0" smtClean="0"/>
              <a:t>buluşabilmek </a:t>
            </a:r>
            <a:r>
              <a:rPr lang="tr-TR" dirty="0"/>
              <a:t>adına bir araya gelerek “çevik </a:t>
            </a:r>
            <a:r>
              <a:rPr lang="tr-TR" dirty="0" smtClean="0"/>
              <a:t>yazılım geliştirme </a:t>
            </a:r>
            <a:r>
              <a:rPr lang="tr-TR" dirty="0"/>
              <a:t>manifestosu” nu </a:t>
            </a:r>
            <a:r>
              <a:rPr lang="tr-TR" dirty="0" smtClean="0"/>
              <a:t>yayınlamışlardır. </a:t>
            </a:r>
            <a:r>
              <a:rPr lang="tr-TR" dirty="0"/>
              <a:t>Bu manifestoya göre</a:t>
            </a:r>
            <a:r>
              <a:rPr lang="tr-TR" dirty="0" smtClean="0"/>
              <a:t>;</a:t>
            </a:r>
          </a:p>
          <a:p>
            <a:endParaRPr lang="tr-TR" dirty="0"/>
          </a:p>
          <a:p>
            <a:pPr lvl="1"/>
            <a:r>
              <a:rPr lang="tr-TR" dirty="0" smtClean="0"/>
              <a:t>Bireyler </a:t>
            </a:r>
            <a:r>
              <a:rPr lang="tr-TR" dirty="0"/>
              <a:t>ve aralarındaki </a:t>
            </a:r>
            <a:r>
              <a:rPr lang="tr-TR" dirty="0" smtClean="0"/>
              <a:t>etkileşim, </a:t>
            </a:r>
            <a:r>
              <a:rPr lang="tr-TR" dirty="0"/>
              <a:t>kullanılan araç ve süreçlerden;</a:t>
            </a:r>
          </a:p>
          <a:p>
            <a:pPr lvl="1"/>
            <a:r>
              <a:rPr lang="tr-TR" dirty="0" smtClean="0"/>
              <a:t>Çalışan </a:t>
            </a:r>
            <a:r>
              <a:rPr lang="tr-TR" dirty="0"/>
              <a:t>yazılım, detaylı belgelerden;</a:t>
            </a:r>
          </a:p>
          <a:p>
            <a:pPr lvl="1"/>
            <a:r>
              <a:rPr lang="tr-TR" dirty="0" smtClean="0"/>
              <a:t>Müşteri </a:t>
            </a:r>
            <a:r>
              <a:rPr lang="tr-TR" dirty="0"/>
              <a:t>ile </a:t>
            </a:r>
            <a:r>
              <a:rPr lang="tr-TR" dirty="0" smtClean="0"/>
              <a:t>işbirliği, sözleşmedeki </a:t>
            </a:r>
            <a:r>
              <a:rPr lang="tr-TR" dirty="0"/>
              <a:t>kesin kurallardan</a:t>
            </a:r>
            <a:r>
              <a:rPr lang="tr-TR" dirty="0" smtClean="0"/>
              <a:t>;</a:t>
            </a:r>
          </a:p>
          <a:p>
            <a:pPr lvl="1"/>
            <a:r>
              <a:rPr lang="tr-TR" dirty="0" smtClean="0"/>
              <a:t>Değişikliklere </a:t>
            </a:r>
            <a:r>
              <a:rPr lang="tr-TR" dirty="0"/>
              <a:t>uyum </a:t>
            </a:r>
            <a:r>
              <a:rPr lang="tr-TR" dirty="0" smtClean="0"/>
              <a:t>sağlayabilmek, </a:t>
            </a:r>
            <a:r>
              <a:rPr lang="tr-TR" dirty="0"/>
              <a:t>mevcut planı takip </a:t>
            </a:r>
            <a:r>
              <a:rPr lang="tr-TR" dirty="0" smtClean="0"/>
              <a:t>etmekten; </a:t>
            </a:r>
          </a:p>
          <a:p>
            <a:pPr lvl="1"/>
            <a:endParaRPr lang="tr-TR" dirty="0"/>
          </a:p>
          <a:p>
            <a:pPr marL="342900" lvl="1" indent="0">
              <a:buNone/>
            </a:pPr>
            <a:r>
              <a:rPr lang="tr-TR" dirty="0" smtClean="0"/>
              <a:t>daha </a:t>
            </a:r>
            <a:r>
              <a:rPr lang="tr-TR" dirty="0"/>
              <a:t>önemli ve önceliklidir</a:t>
            </a:r>
            <a:r>
              <a:rPr lang="tr-TR" dirty="0" smtClean="0"/>
              <a:t>.</a:t>
            </a:r>
          </a:p>
          <a:p>
            <a:pPr marL="342900" lvl="1" indent="0">
              <a:buNone/>
            </a:pPr>
            <a:endParaRPr lang="tr-TR" dirty="0"/>
          </a:p>
          <a:p>
            <a:pPr marL="342900" lvl="1" indent="0">
              <a:buNone/>
            </a:pPr>
            <a:r>
              <a:rPr lang="tr-TR" sz="1425" dirty="0"/>
              <a:t>(Kent </a:t>
            </a:r>
            <a:r>
              <a:rPr lang="tr-TR" sz="1425" dirty="0" err="1"/>
              <a:t>Beck</a:t>
            </a:r>
            <a:r>
              <a:rPr lang="tr-TR" sz="1425" dirty="0"/>
              <a:t>, Mike </a:t>
            </a:r>
            <a:r>
              <a:rPr lang="tr-TR" sz="1425" dirty="0" err="1"/>
              <a:t>Beedle</a:t>
            </a:r>
            <a:r>
              <a:rPr lang="tr-TR" sz="1425" dirty="0"/>
              <a:t>, </a:t>
            </a:r>
            <a:r>
              <a:rPr lang="tr-TR" sz="1425" dirty="0" err="1"/>
              <a:t>Arie</a:t>
            </a:r>
            <a:r>
              <a:rPr lang="tr-TR" sz="1425" dirty="0"/>
              <a:t> </a:t>
            </a:r>
            <a:r>
              <a:rPr lang="tr-TR" sz="1425" dirty="0" err="1"/>
              <a:t>van</a:t>
            </a:r>
            <a:r>
              <a:rPr lang="tr-TR" sz="1425" dirty="0"/>
              <a:t> </a:t>
            </a:r>
            <a:r>
              <a:rPr lang="tr-TR" sz="1425" dirty="0" err="1"/>
              <a:t>Bennekum</a:t>
            </a:r>
            <a:r>
              <a:rPr lang="tr-TR" sz="1425" dirty="0"/>
              <a:t>, </a:t>
            </a:r>
            <a:r>
              <a:rPr lang="tr-TR" sz="1425" dirty="0" err="1"/>
              <a:t>Alistair</a:t>
            </a:r>
            <a:r>
              <a:rPr lang="tr-TR" sz="1425" dirty="0"/>
              <a:t> </a:t>
            </a:r>
            <a:r>
              <a:rPr lang="tr-TR" sz="1425" dirty="0" err="1"/>
              <a:t>Cockburn</a:t>
            </a:r>
            <a:r>
              <a:rPr lang="tr-TR" sz="1425" dirty="0"/>
              <a:t>, </a:t>
            </a:r>
            <a:r>
              <a:rPr lang="tr-TR" sz="1425" dirty="0" err="1"/>
              <a:t>Ward</a:t>
            </a:r>
            <a:r>
              <a:rPr lang="tr-TR" sz="1425" dirty="0"/>
              <a:t> </a:t>
            </a:r>
            <a:r>
              <a:rPr lang="tr-TR" sz="1425" dirty="0" err="1"/>
              <a:t>Cunningham</a:t>
            </a:r>
            <a:r>
              <a:rPr lang="tr-TR" sz="1425" dirty="0"/>
              <a:t>, Martin </a:t>
            </a:r>
            <a:r>
              <a:rPr lang="tr-TR" sz="1425" dirty="0" err="1"/>
              <a:t>Fowler</a:t>
            </a:r>
            <a:r>
              <a:rPr lang="tr-TR" sz="1425" dirty="0"/>
              <a:t>, James </a:t>
            </a:r>
            <a:r>
              <a:rPr lang="tr-TR" sz="1425" dirty="0" err="1"/>
              <a:t>Grenning</a:t>
            </a:r>
            <a:r>
              <a:rPr lang="tr-TR" sz="1425" dirty="0"/>
              <a:t>, </a:t>
            </a:r>
            <a:r>
              <a:rPr lang="tr-TR" sz="1425" dirty="0" err="1"/>
              <a:t>Jim</a:t>
            </a:r>
            <a:r>
              <a:rPr lang="tr-TR" sz="1425" dirty="0"/>
              <a:t> </a:t>
            </a:r>
            <a:r>
              <a:rPr lang="tr-TR" sz="1425" dirty="0" err="1"/>
              <a:t>Highsmith</a:t>
            </a:r>
            <a:r>
              <a:rPr lang="tr-TR" sz="1425" dirty="0"/>
              <a:t>, Andrew </a:t>
            </a:r>
            <a:r>
              <a:rPr lang="tr-TR" sz="1425" dirty="0" err="1"/>
              <a:t>Hunt</a:t>
            </a:r>
            <a:r>
              <a:rPr lang="tr-TR" sz="1425" dirty="0"/>
              <a:t>, </a:t>
            </a:r>
            <a:r>
              <a:rPr lang="tr-TR" sz="1425" dirty="0" err="1"/>
              <a:t>Ron</a:t>
            </a:r>
            <a:r>
              <a:rPr lang="tr-TR" sz="1425" dirty="0"/>
              <a:t> </a:t>
            </a:r>
            <a:r>
              <a:rPr lang="tr-TR" sz="1425" dirty="0" err="1"/>
              <a:t>Jeffries</a:t>
            </a:r>
            <a:r>
              <a:rPr lang="tr-TR" sz="1425" dirty="0"/>
              <a:t>, </a:t>
            </a:r>
            <a:r>
              <a:rPr lang="tr-TR" sz="1425" dirty="0" err="1"/>
              <a:t>Jon</a:t>
            </a:r>
            <a:r>
              <a:rPr lang="tr-TR" sz="1425" dirty="0"/>
              <a:t> </a:t>
            </a:r>
            <a:r>
              <a:rPr lang="tr-TR" sz="1425" dirty="0" err="1"/>
              <a:t>Kern</a:t>
            </a:r>
            <a:r>
              <a:rPr lang="tr-TR" sz="1425" dirty="0"/>
              <a:t>, </a:t>
            </a:r>
            <a:r>
              <a:rPr lang="tr-TR" sz="1425" dirty="0" err="1"/>
              <a:t>Brian</a:t>
            </a:r>
            <a:r>
              <a:rPr lang="tr-TR" sz="1425" dirty="0"/>
              <a:t> </a:t>
            </a:r>
            <a:r>
              <a:rPr lang="tr-TR" sz="1425" dirty="0" err="1"/>
              <a:t>Marick</a:t>
            </a:r>
            <a:r>
              <a:rPr lang="tr-TR" sz="1425" dirty="0"/>
              <a:t>, Robert C. Martin, Steve </a:t>
            </a:r>
            <a:r>
              <a:rPr lang="tr-TR" sz="1425" dirty="0" err="1"/>
              <a:t>Mellor</a:t>
            </a:r>
            <a:r>
              <a:rPr lang="tr-TR" sz="1425" dirty="0"/>
              <a:t>, </a:t>
            </a:r>
            <a:r>
              <a:rPr lang="tr-TR" sz="1425" dirty="0" err="1"/>
              <a:t>Ken</a:t>
            </a:r>
            <a:r>
              <a:rPr lang="tr-TR" sz="1425" dirty="0"/>
              <a:t> </a:t>
            </a:r>
            <a:r>
              <a:rPr lang="tr-TR" sz="1425" dirty="0" err="1"/>
              <a:t>Schwaber</a:t>
            </a:r>
            <a:r>
              <a:rPr lang="tr-TR" sz="1425" dirty="0"/>
              <a:t>, </a:t>
            </a:r>
            <a:r>
              <a:rPr lang="tr-TR" sz="1425" dirty="0" err="1"/>
              <a:t>Jeff</a:t>
            </a:r>
            <a:r>
              <a:rPr lang="tr-TR" sz="1425" dirty="0"/>
              <a:t> </a:t>
            </a:r>
            <a:r>
              <a:rPr lang="tr-TR" sz="1425" dirty="0" err="1"/>
              <a:t>Sutherland</a:t>
            </a:r>
            <a:r>
              <a:rPr lang="tr-TR" sz="1425" dirty="0"/>
              <a:t>, </a:t>
            </a:r>
            <a:r>
              <a:rPr lang="tr-TR" sz="1425" dirty="0" err="1"/>
              <a:t>Dave</a:t>
            </a:r>
            <a:r>
              <a:rPr lang="tr-TR" sz="1425" dirty="0"/>
              <a:t> Thomas)</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467804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dirty="0"/>
              <a:t>Çevik Yazılım Geliştirme Manifestosu- Prensipler</a:t>
            </a:r>
          </a:p>
        </p:txBody>
      </p:sp>
      <p:sp>
        <p:nvSpPr>
          <p:cNvPr id="3" name="İçerik Yer Tutucusu 2"/>
          <p:cNvSpPr>
            <a:spLocks noGrp="1"/>
          </p:cNvSpPr>
          <p:nvPr>
            <p:ph idx="1"/>
          </p:nvPr>
        </p:nvSpPr>
        <p:spPr/>
        <p:txBody>
          <a:bodyPr>
            <a:normAutofit fontScale="85000" lnSpcReduction="10000"/>
          </a:bodyPr>
          <a:lstStyle/>
          <a:p>
            <a:pPr>
              <a:lnSpc>
                <a:spcPct val="110000"/>
              </a:lnSpc>
              <a:buFont typeface="Wingdings" panose="05000000000000000000" pitchFamily="2" charset="2"/>
              <a:buChar char="Ø"/>
            </a:pPr>
            <a:r>
              <a:rPr lang="tr-TR" dirty="0"/>
              <a:t>En önemli önceliğimiz müşteriyi değerli yazılımı erken zamanda ve sürekli bir şekilde sunarak memnun etmektir</a:t>
            </a:r>
            <a:r>
              <a:rPr lang="tr-TR" dirty="0" smtClean="0"/>
              <a:t>.</a:t>
            </a:r>
          </a:p>
          <a:p>
            <a:pPr>
              <a:lnSpc>
                <a:spcPct val="110000"/>
              </a:lnSpc>
              <a:buFont typeface="Wingdings" panose="05000000000000000000" pitchFamily="2" charset="2"/>
              <a:buChar char="Ø"/>
            </a:pPr>
            <a:endParaRPr lang="tr-TR" dirty="0"/>
          </a:p>
          <a:p>
            <a:pPr>
              <a:lnSpc>
                <a:spcPct val="110000"/>
              </a:lnSpc>
              <a:buFont typeface="Wingdings" panose="05000000000000000000" pitchFamily="2" charset="2"/>
              <a:buChar char="Ø"/>
            </a:pPr>
            <a:r>
              <a:rPr lang="tr-TR" dirty="0" smtClean="0"/>
              <a:t>Geliştirme </a:t>
            </a:r>
            <a:r>
              <a:rPr lang="tr-TR" dirty="0"/>
              <a:t>sürecinde son zamanlarda da gelse değişen gereksinimler hoş karşılanmalıdır. Çevik süreçler değişimi müşterinin rekabetçi avantajı için </a:t>
            </a:r>
            <a:r>
              <a:rPr lang="tr-TR" dirty="0" smtClean="0"/>
              <a:t>kullanırlar.</a:t>
            </a:r>
          </a:p>
          <a:p>
            <a:pPr>
              <a:lnSpc>
                <a:spcPct val="110000"/>
              </a:lnSpc>
              <a:buFont typeface="Wingdings" panose="05000000000000000000" pitchFamily="2" charset="2"/>
              <a:buChar char="Ø"/>
            </a:pPr>
            <a:endParaRPr lang="tr-TR" dirty="0"/>
          </a:p>
          <a:p>
            <a:pPr>
              <a:lnSpc>
                <a:spcPct val="110000"/>
              </a:lnSpc>
              <a:buFont typeface="Wingdings" panose="05000000000000000000" pitchFamily="2" charset="2"/>
              <a:buChar char="Ø"/>
            </a:pPr>
            <a:r>
              <a:rPr lang="tr-TR" dirty="0" smtClean="0"/>
              <a:t>Çalışan </a:t>
            </a:r>
            <a:r>
              <a:rPr lang="tr-TR" dirty="0"/>
              <a:t>yazılım bir iki haftadan bir iki aya kadar, mümkün olan en kısa sürelerde sunulmalıdır</a:t>
            </a:r>
            <a:r>
              <a:rPr lang="tr-TR" dirty="0" smtClean="0"/>
              <a:t>.</a:t>
            </a:r>
          </a:p>
          <a:p>
            <a:pPr>
              <a:lnSpc>
                <a:spcPct val="110000"/>
              </a:lnSpc>
              <a:buFont typeface="Wingdings" panose="05000000000000000000" pitchFamily="2" charset="2"/>
              <a:buChar char="Ø"/>
            </a:pPr>
            <a:endParaRPr lang="tr-TR" dirty="0"/>
          </a:p>
          <a:p>
            <a:pPr>
              <a:lnSpc>
                <a:spcPct val="110000"/>
              </a:lnSpc>
              <a:buFont typeface="Wingdings" panose="05000000000000000000" pitchFamily="2" charset="2"/>
              <a:buChar char="Ø"/>
            </a:pPr>
            <a:r>
              <a:rPr lang="tr-TR" dirty="0" smtClean="0"/>
              <a:t>Geliştiriciler </a:t>
            </a:r>
            <a:r>
              <a:rPr lang="tr-TR" dirty="0"/>
              <a:t>ve iş insanları proje boyunca beraber çalışmalıdırlar.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029913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solidFill>
                  <a:srgbClr val="4472C4">
                    <a:lumMod val="50000"/>
                  </a:srgbClr>
                </a:solidFill>
              </a:rPr>
              <a:t>Çevik Yazılım Geliştirme Manifestosu- Prensipler</a:t>
            </a:r>
            <a:endParaRPr lang="tr-TR" sz="2800" dirty="0"/>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tr-TR" dirty="0" smtClean="0"/>
              <a:t>Projeleri </a:t>
            </a:r>
            <a:r>
              <a:rPr lang="tr-TR" dirty="0"/>
              <a:t>motivasyonu yüksek bireylerin çevresinde geliştirilmelidir. Onlara ihtiyaçları olan destek ve ortamı sağlayın ve işi yapabileceklerine güvenin</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Bilginin </a:t>
            </a:r>
            <a:r>
              <a:rPr lang="tr-TR" dirty="0"/>
              <a:t>takımlar içerisinde ya da takımlar arasında en iyi paylaşılması ve anlaşılmasının yolu yüz yüze iletişimdir</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İlerlemenin </a:t>
            </a:r>
            <a:r>
              <a:rPr lang="tr-TR" dirty="0"/>
              <a:t>en iyi göstergesi çalışan </a:t>
            </a:r>
            <a:r>
              <a:rPr lang="tr-TR" dirty="0" smtClean="0"/>
              <a:t>yazılımdır.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Çevik </a:t>
            </a:r>
            <a:r>
              <a:rPr lang="tr-TR" dirty="0"/>
              <a:t>süreçler </a:t>
            </a:r>
            <a:r>
              <a:rPr lang="tr-TR" dirty="0" smtClean="0"/>
              <a:t>süründürülebilir geliştirme sağlar. Sponsorlar, </a:t>
            </a:r>
            <a:r>
              <a:rPr lang="tr-TR" dirty="0"/>
              <a:t>geliştiriciler ve kullanıcılar sabit hızlarını sonsuz şekilde koruyabilirler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26517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625" dirty="0">
                <a:solidFill>
                  <a:srgbClr val="4472C4">
                    <a:lumMod val="50000"/>
                  </a:srgbClr>
                </a:solidFill>
              </a:rPr>
              <a:t>Çevik Yazılım Geliştirme Manifestosu- Prensipler</a:t>
            </a:r>
            <a:endParaRPr lang="tr-TR" sz="2625"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smtClean="0"/>
              <a:t>Teknik </a:t>
            </a:r>
            <a:r>
              <a:rPr lang="tr-TR" dirty="0"/>
              <a:t>mükemmellik ve iyi tasarıma verilen sürekli önem çevikliği arttırır</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Basitlik </a:t>
            </a:r>
            <a:r>
              <a:rPr lang="tr-TR" dirty="0"/>
              <a:t>önemlidir. (Yapılmaması gereken tüm işleri önlemek</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En </a:t>
            </a:r>
            <a:r>
              <a:rPr lang="tr-TR" dirty="0"/>
              <a:t>iyi mimari, gereksinimler, ve tasarımlar kendi kendilerine organize olabilen takımlardan </a:t>
            </a:r>
            <a:r>
              <a:rPr lang="tr-TR" dirty="0" smtClean="0"/>
              <a:t>çıkar.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Düzenli </a:t>
            </a:r>
            <a:r>
              <a:rPr lang="tr-TR" dirty="0"/>
              <a:t>aralıklarla, takımlar nasıl daha etkili olacaklarına bakar, davranışlarını düzenler ve ona göre hareket eder.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592361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Çevik Modellemenin Başlıca Özelliği</a:t>
            </a:r>
            <a:endParaRPr lang="tr-TR" sz="4000"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smtClean="0"/>
              <a:t>Veri </a:t>
            </a:r>
            <a:r>
              <a:rPr lang="tr-TR" dirty="0"/>
              <a:t>modelleri ve ara yüzü modelleri gibi modelleme tekniklerinin neler olduğunu ve bunların ayrıntılarını söylemek yerine bu tekniklerin nasıl uygulanması gerektiğini </a:t>
            </a:r>
            <a:r>
              <a:rPr lang="tr-TR" dirty="0" smtClean="0"/>
              <a:t>söylemesidir.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Mesela</a:t>
            </a:r>
            <a:r>
              <a:rPr lang="tr-TR" dirty="0"/>
              <a:t>; yapılan projelerin test edilmesi gerektiğini belirtse bile nasıl test hazırlanacağına değinmemesi </a:t>
            </a:r>
            <a:r>
              <a:rPr lang="tr-TR" dirty="0" smtClean="0"/>
              <a:t>gibi.</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Bu </a:t>
            </a:r>
            <a:r>
              <a:rPr lang="tr-TR" dirty="0"/>
              <a:t>sadece bir yöntemler biçimidir ve bir projenin etkili</a:t>
            </a:r>
            <a:r>
              <a:rPr lang="tr-TR" dirty="0" smtClean="0"/>
              <a:t>, hızlı </a:t>
            </a:r>
            <a:r>
              <a:rPr lang="tr-TR" dirty="0"/>
              <a:t>bir şekilde ortaya çıkarılmasında, müşterinin ihtiyaçlarını karşılamasında ve aynı zamanda da her türlü değişikliğe kolayca adapte olabilmesinde geliştiricilere yol gösterir.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19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5091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10" name="Diyagram 9"/>
          <p:cNvGraphicFramePr/>
          <p:nvPr>
            <p:extLst/>
          </p:nvPr>
        </p:nvGraphicFramePr>
        <p:xfrm>
          <a:off x="622182" y="1409885"/>
          <a:ext cx="7907039" cy="404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Veri Yer Tutucusu 1"/>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956177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Hangi Durumlarda Kullanılabilir?</a:t>
            </a:r>
          </a:p>
        </p:txBody>
      </p:sp>
      <p:sp>
        <p:nvSpPr>
          <p:cNvPr id="3" name="İçerik Yer Tutucusu 2"/>
          <p:cNvSpPr>
            <a:spLocks noGrp="1"/>
          </p:cNvSpPr>
          <p:nvPr>
            <p:ph idx="1"/>
          </p:nvPr>
        </p:nvSpPr>
        <p:spPr/>
        <p:txBody>
          <a:bodyPr>
            <a:normAutofit fontScale="92500" lnSpcReduction="10000"/>
          </a:bodyPr>
          <a:lstStyle/>
          <a:p>
            <a:r>
              <a:rPr lang="tr-TR" dirty="0"/>
              <a:t>Bu metotların kullanılmasının en uygun olduğu durumlar şunlardır</a:t>
            </a:r>
            <a:r>
              <a:rPr lang="tr-TR" dirty="0" smtClean="0"/>
              <a:t>:</a:t>
            </a:r>
          </a:p>
          <a:p>
            <a:endParaRPr lang="tr-TR" dirty="0" smtClean="0"/>
          </a:p>
          <a:p>
            <a:pPr lvl="1"/>
            <a:r>
              <a:rPr lang="tr-TR" dirty="0"/>
              <a:t>Projenin yazılım evresinde müşteriden gelebilecek talep değişikliklerinin tahmin edilemez </a:t>
            </a:r>
            <a:r>
              <a:rPr lang="tr-TR" dirty="0" smtClean="0"/>
              <a:t>olması.</a:t>
            </a:r>
          </a:p>
          <a:p>
            <a:pPr lvl="1"/>
            <a:endParaRPr lang="tr-TR" dirty="0"/>
          </a:p>
          <a:p>
            <a:pPr lvl="1"/>
            <a:r>
              <a:rPr lang="tr-TR" dirty="0"/>
              <a:t>Projenin parçalarının </a:t>
            </a:r>
            <a:r>
              <a:rPr lang="tr-TR" dirty="0" smtClean="0"/>
              <a:t>önce </a:t>
            </a:r>
            <a:r>
              <a:rPr lang="tr-TR" dirty="0"/>
              <a:t>tasarlanıp ardından hemen geliştirilmesinin gerekmesi ve önceden ne yapılacağını, detaylı yol haritasını ve tasarımını tahmin etmenin çok güç </a:t>
            </a:r>
            <a:r>
              <a:rPr lang="tr-TR" dirty="0" smtClean="0"/>
              <a:t>olması.</a:t>
            </a:r>
          </a:p>
          <a:p>
            <a:pPr lvl="1"/>
            <a:endParaRPr lang="tr-TR" dirty="0"/>
          </a:p>
          <a:p>
            <a:pPr lvl="1"/>
            <a:r>
              <a:rPr lang="tr-TR" dirty="0"/>
              <a:t>Analiz, tasarım ve test etme süreçlerinin ne kadar zaman alacağının önceden </a:t>
            </a:r>
            <a:r>
              <a:rPr lang="tr-TR" dirty="0" smtClean="0"/>
              <a:t>bilinememesi.</a:t>
            </a:r>
          </a:p>
          <a:p>
            <a:pPr lvl="1"/>
            <a:endParaRPr lang="tr-TR" dirty="0"/>
          </a:p>
          <a:p>
            <a:pPr lvl="1"/>
            <a:r>
              <a:rPr lang="tr-TR" dirty="0"/>
              <a:t>Yazılım ekibinin birlikte çalışmak, hiyerarşiye önem vermemek, sağlam iletişim kurmak gibi özelliklere sahip </a:t>
            </a:r>
            <a:r>
              <a:rPr lang="tr-TR" dirty="0" smtClean="0"/>
              <a:t>olması.</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20</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426539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21</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99" y="1892295"/>
            <a:ext cx="6492803" cy="3732218"/>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652824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Çevik Yazılım Geliştirme Süreci</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22</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061" y="1737361"/>
            <a:ext cx="5895283" cy="4434661"/>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8396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dirty="0"/>
              <a:t>Çevik Yazılım Modelinin Diğer Modellerden Farkı</a:t>
            </a:r>
          </a:p>
        </p:txBody>
      </p:sp>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Ø"/>
            </a:pPr>
            <a:r>
              <a:rPr lang="tr-TR" dirty="0"/>
              <a:t>Çevik </a:t>
            </a:r>
            <a:r>
              <a:rPr lang="tr-TR" dirty="0" smtClean="0"/>
              <a:t>modeller bazen </a:t>
            </a:r>
            <a:r>
              <a:rPr lang="tr-TR" dirty="0"/>
              <a:t>planlı ve disiplinli olmaması ile eleştirilse de bu doğru değildir</a:t>
            </a:r>
            <a:r>
              <a:rPr lang="tr-TR" dirty="0" smtClean="0"/>
              <a:t>.</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a:t>Açıklamak gerekirse; bir projenin ortaya çıkarılmasında 2 tip </a:t>
            </a:r>
            <a:r>
              <a:rPr lang="tr-TR" dirty="0" smtClean="0"/>
              <a:t>model kullanılabilir</a:t>
            </a:r>
            <a:r>
              <a:rPr lang="tr-TR" dirty="0"/>
              <a:t>. </a:t>
            </a:r>
            <a:r>
              <a:rPr lang="tr-TR" dirty="0">
                <a:solidFill>
                  <a:srgbClr val="002060"/>
                </a:solidFill>
              </a:rPr>
              <a:t>Biri uyarlanabilir olan</a:t>
            </a:r>
            <a:r>
              <a:rPr lang="tr-TR" dirty="0"/>
              <a:t>, </a:t>
            </a:r>
            <a:r>
              <a:rPr lang="tr-TR" dirty="0">
                <a:solidFill>
                  <a:srgbClr val="002060"/>
                </a:solidFill>
              </a:rPr>
              <a:t>bir diğeri de tahmin edilebilir </a:t>
            </a:r>
            <a:r>
              <a:rPr lang="tr-TR" dirty="0"/>
              <a:t>olandır. </a:t>
            </a:r>
            <a:endParaRPr lang="tr-TR" dirty="0" smtClean="0"/>
          </a:p>
          <a:p>
            <a:pPr>
              <a:buFont typeface="Wingdings" panose="05000000000000000000" pitchFamily="2" charset="2"/>
              <a:buChar char="Ø"/>
            </a:pPr>
            <a:endParaRPr lang="tr-TR" dirty="0" smtClean="0"/>
          </a:p>
          <a:p>
            <a:pPr>
              <a:buFont typeface="Wingdings" panose="05000000000000000000" pitchFamily="2" charset="2"/>
              <a:buChar char="Ø"/>
            </a:pPr>
            <a:r>
              <a:rPr lang="tr-TR" dirty="0"/>
              <a:t>D</a:t>
            </a:r>
            <a:r>
              <a:rPr lang="tr-TR" dirty="0" smtClean="0"/>
              <a:t>eğişime </a:t>
            </a:r>
            <a:r>
              <a:rPr lang="tr-TR" dirty="0"/>
              <a:t>tepki verebilecek şekilde tasarlanmıştır. Mesela, projenin gereksinimleri değişirse, projenin takımı da bu değişikliğe ayak uydurur ve değişir</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a:t>Bu takım bize 1 hafta sonra hangi işlerin yapılacağını söyleyebilir ancak 1 ay sonra ne yapacaklarını belirtemez.</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23</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609631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550" dirty="0">
                <a:solidFill>
                  <a:srgbClr val="4472C4">
                    <a:lumMod val="50000"/>
                  </a:srgbClr>
                </a:solidFill>
              </a:rPr>
              <a:t>Çevik Yazılım Modelinin Diğer Modellerden Farkı</a:t>
            </a:r>
            <a:endParaRPr lang="tr-TR" dirty="0"/>
          </a:p>
        </p:txBody>
      </p:sp>
      <p:sp>
        <p:nvSpPr>
          <p:cNvPr id="3" name="İçerik Yer Tutucusu 2"/>
          <p:cNvSpPr>
            <a:spLocks noGrp="1"/>
          </p:cNvSpPr>
          <p:nvPr>
            <p:ph idx="1"/>
          </p:nvPr>
        </p:nvSpPr>
        <p:spPr>
          <a:xfrm>
            <a:off x="822959" y="1845733"/>
            <a:ext cx="7543801" cy="4181579"/>
          </a:xfrm>
        </p:spPr>
        <p:txBody>
          <a:bodyPr>
            <a:noAutofit/>
          </a:bodyPr>
          <a:lstStyle/>
          <a:p>
            <a:pPr>
              <a:buFont typeface="Wingdings" panose="05000000000000000000" pitchFamily="2" charset="2"/>
              <a:buChar char="Ø"/>
            </a:pPr>
            <a:r>
              <a:rPr lang="tr-TR" sz="1800" dirty="0"/>
              <a:t>Yani projede planlanan tarih ne kadar uzaksa o tarihte yapılacak işler de bir o kadar belirsizdir</a:t>
            </a:r>
            <a:r>
              <a:rPr lang="tr-TR" sz="1800" dirty="0" smtClean="0"/>
              <a:t>.</a:t>
            </a:r>
          </a:p>
          <a:p>
            <a:pPr>
              <a:buFont typeface="Wingdings" panose="05000000000000000000" pitchFamily="2" charset="2"/>
              <a:buChar char="Ø"/>
            </a:pPr>
            <a:r>
              <a:rPr lang="tr-TR" sz="1800" dirty="0" smtClean="0"/>
              <a:t>Tahmin </a:t>
            </a:r>
            <a:r>
              <a:rPr lang="tr-TR" sz="1800" dirty="0"/>
              <a:t>edilebilir olan </a:t>
            </a:r>
            <a:r>
              <a:rPr lang="tr-TR" sz="1800" dirty="0" smtClean="0"/>
              <a:t>modellerin takımları </a:t>
            </a:r>
            <a:r>
              <a:rPr lang="tr-TR" sz="1800" dirty="0"/>
              <a:t>projenin tamamlanma süresi içindeki tüm değişikliklerin ve gelişmelerin tarihini önceden bilir, bu plan çerçevesinde iş yapar</a:t>
            </a:r>
            <a:r>
              <a:rPr lang="tr-TR" sz="1800" dirty="0" smtClean="0"/>
              <a:t>.</a:t>
            </a:r>
          </a:p>
          <a:p>
            <a:pPr>
              <a:buFont typeface="Wingdings" panose="05000000000000000000" pitchFamily="2" charset="2"/>
              <a:buChar char="Ø"/>
            </a:pPr>
            <a:r>
              <a:rPr lang="tr-TR" sz="1800" dirty="0" smtClean="0"/>
              <a:t>Değişiklik </a:t>
            </a:r>
            <a:r>
              <a:rPr lang="tr-TR" sz="1800" dirty="0"/>
              <a:t>olduğunda tüm plan iptal olur ve yeni bir program yapılır</a:t>
            </a:r>
            <a:r>
              <a:rPr lang="tr-TR" sz="1800" dirty="0" smtClean="0"/>
              <a:t>.</a:t>
            </a:r>
          </a:p>
          <a:p>
            <a:pPr>
              <a:buFont typeface="Wingdings" panose="05000000000000000000" pitchFamily="2" charset="2"/>
              <a:buChar char="Ø"/>
            </a:pPr>
            <a:r>
              <a:rPr lang="tr-TR" sz="1800" dirty="0" smtClean="0"/>
              <a:t> </a:t>
            </a:r>
            <a:r>
              <a:rPr lang="tr-TR" sz="1800" dirty="0"/>
              <a:t>Yeni programda ise sadece en önemli olan değişikler seçilip projeye dahil edilir</a:t>
            </a:r>
            <a:r>
              <a:rPr lang="tr-TR" sz="1800" dirty="0" smtClean="0"/>
              <a:t>.</a:t>
            </a:r>
            <a:endParaRPr lang="tr-TR" sz="1800" dirty="0"/>
          </a:p>
          <a:p>
            <a:pPr>
              <a:buFont typeface="Wingdings" panose="05000000000000000000" pitchFamily="2" charset="2"/>
              <a:buChar char="Ø"/>
            </a:pPr>
            <a:r>
              <a:rPr lang="tr-TR" sz="1800" dirty="0" smtClean="0"/>
              <a:t>Çevik modeller uyarlanabilir </a:t>
            </a:r>
            <a:r>
              <a:rPr lang="tr-TR" sz="1800" dirty="0"/>
              <a:t>olanlara dahildir. </a:t>
            </a:r>
          </a:p>
          <a:p>
            <a:pPr>
              <a:buFont typeface="Wingdings" panose="05000000000000000000" pitchFamily="2" charset="2"/>
              <a:buChar char="Ø"/>
            </a:pPr>
            <a:r>
              <a:rPr lang="tr-TR" sz="1800" dirty="0" smtClean="0"/>
              <a:t>Yani </a:t>
            </a:r>
            <a:r>
              <a:rPr lang="tr-TR" sz="1800" dirty="0"/>
              <a:t>değişime açıktır ve uyarlanabilirdir. </a:t>
            </a:r>
          </a:p>
          <a:p>
            <a:pPr>
              <a:buFont typeface="Wingdings" panose="05000000000000000000" pitchFamily="2" charset="2"/>
              <a:buChar char="Ø"/>
            </a:pPr>
            <a:r>
              <a:rPr lang="tr-TR" sz="1800" dirty="0" smtClean="0"/>
              <a:t>Uyarlanabilir </a:t>
            </a:r>
            <a:r>
              <a:rPr lang="tr-TR" sz="1800" dirty="0"/>
              <a:t>olduğu için bu kadar net bir şekilde planlanmayan proje müşterinin isteklerine öre şekil alır ve istenilen başarıyı gösterir.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28828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Çevik Yazılım Modelinin Diğer Modellerden Farkı</a:t>
            </a:r>
          </a:p>
        </p:txBody>
      </p:sp>
      <p:sp>
        <p:nvSpPr>
          <p:cNvPr id="3" name="İçerik Yer Tutucusu 2"/>
          <p:cNvSpPr>
            <a:spLocks noGrp="1"/>
          </p:cNvSpPr>
          <p:nvPr>
            <p:ph idx="1"/>
          </p:nvPr>
        </p:nvSpPr>
        <p:spPr/>
        <p:txBody>
          <a:bodyPr/>
          <a:lstStyle/>
          <a:p>
            <a:r>
              <a:rPr lang="tr-TR" dirty="0" smtClean="0"/>
              <a:t>Çevik modellerin bir </a:t>
            </a:r>
            <a:r>
              <a:rPr lang="tr-TR" dirty="0"/>
              <a:t>diğer özelliği de; </a:t>
            </a:r>
          </a:p>
          <a:p>
            <a:endParaRPr lang="tr-TR" dirty="0" smtClean="0"/>
          </a:p>
          <a:p>
            <a:pPr lvl="1"/>
            <a:r>
              <a:rPr lang="tr-TR" dirty="0"/>
              <a:t>D</a:t>
            </a:r>
            <a:r>
              <a:rPr lang="tr-TR" dirty="0" smtClean="0"/>
              <a:t>iğer </a:t>
            </a:r>
            <a:r>
              <a:rPr lang="tr-TR" dirty="0"/>
              <a:t>yinelemeli geliştirme </a:t>
            </a:r>
            <a:r>
              <a:rPr lang="tr-TR" dirty="0" smtClean="0"/>
              <a:t>modellerin (</a:t>
            </a:r>
            <a:r>
              <a:rPr lang="tr-TR" dirty="0" err="1" smtClean="0"/>
              <a:t>iterative</a:t>
            </a:r>
            <a:r>
              <a:rPr lang="tr-TR" dirty="0" smtClean="0"/>
              <a:t> </a:t>
            </a:r>
            <a:r>
              <a:rPr lang="tr-TR" dirty="0" err="1"/>
              <a:t>development</a:t>
            </a:r>
            <a:r>
              <a:rPr lang="tr-TR" dirty="0"/>
              <a:t> </a:t>
            </a:r>
            <a:r>
              <a:rPr lang="tr-TR" dirty="0" err="1" smtClean="0"/>
              <a:t>models</a:t>
            </a:r>
            <a:r>
              <a:rPr lang="tr-TR" dirty="0" smtClean="0"/>
              <a:t>) </a:t>
            </a:r>
            <a:r>
              <a:rPr lang="tr-TR" dirty="0"/>
              <a:t>zaman dilimi ay olarak alınırken, çevik </a:t>
            </a:r>
            <a:r>
              <a:rPr lang="tr-TR" dirty="0" smtClean="0"/>
              <a:t>modellerde bu </a:t>
            </a:r>
            <a:r>
              <a:rPr lang="tr-TR" dirty="0"/>
              <a:t>süre haftaya kadar düşer. </a:t>
            </a:r>
            <a:endParaRPr lang="tr-TR" dirty="0" smtClean="0"/>
          </a:p>
          <a:p>
            <a:pPr lvl="1"/>
            <a:endParaRPr lang="tr-TR" dirty="0"/>
          </a:p>
          <a:p>
            <a:pPr lvl="1"/>
            <a:r>
              <a:rPr lang="tr-TR" dirty="0" smtClean="0"/>
              <a:t>Bu </a:t>
            </a:r>
            <a:r>
              <a:rPr lang="tr-TR" dirty="0"/>
              <a:t>kısa süre içinde küçük ilerlemeler şeklinde ve her adımda müşteriden geri bildirim alınarak yazılım ortaya çıkarılır.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794" y="4546243"/>
            <a:ext cx="2330234" cy="1807602"/>
          </a:xfrm>
          <a:prstGeom prst="rect">
            <a:avLst/>
          </a:prstGeom>
        </p:spPr>
      </p:pic>
    </p:spTree>
    <p:extLst>
      <p:ext uri="{BB962C8B-B14F-4D97-AF65-F5344CB8AC3E}">
        <p14:creationId xmlns:p14="http://schemas.microsoft.com/office/powerpoint/2010/main" val="1809362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400" dirty="0"/>
              <a:t>Çevik Yazılım Geliştirme Modelleri</a:t>
            </a:r>
          </a:p>
        </p:txBody>
      </p:sp>
      <p:sp>
        <p:nvSpPr>
          <p:cNvPr id="3" name="İçerik Yer Tutucusu 2"/>
          <p:cNvSpPr>
            <a:spLocks noGrp="1"/>
          </p:cNvSpPr>
          <p:nvPr>
            <p:ph idx="1"/>
          </p:nvPr>
        </p:nvSpPr>
        <p:spPr/>
        <p:txBody>
          <a:bodyPr>
            <a:noAutofit/>
          </a:bodyPr>
          <a:lstStyle/>
          <a:p>
            <a:pPr>
              <a:lnSpc>
                <a:spcPct val="120000"/>
              </a:lnSpc>
            </a:pPr>
            <a:r>
              <a:rPr lang="tr-TR" sz="1600" dirty="0"/>
              <a:t>Çevik modeller tam bir yazılım süreci değildir ama kapsamlı yazılım geliştirme yöntemlerini tamamlayıcı niteliktedir. </a:t>
            </a:r>
          </a:p>
          <a:p>
            <a:pPr>
              <a:lnSpc>
                <a:spcPct val="120000"/>
              </a:lnSpc>
            </a:pPr>
            <a:r>
              <a:rPr lang="tr-TR" sz="1600" dirty="0">
                <a:solidFill>
                  <a:srgbClr val="002060"/>
                </a:solidFill>
              </a:rPr>
              <a:t>Başlıca çevik yazılım geliştirme süreç modelleri:</a:t>
            </a:r>
          </a:p>
          <a:p>
            <a:pPr>
              <a:lnSpc>
                <a:spcPct val="120000"/>
              </a:lnSpc>
            </a:pPr>
            <a:endParaRPr lang="tr-TR" sz="400" dirty="0"/>
          </a:p>
          <a:p>
            <a:pPr lvl="1">
              <a:lnSpc>
                <a:spcPct val="120000"/>
              </a:lnSpc>
            </a:pPr>
            <a:r>
              <a:rPr lang="tr-TR" sz="1200" dirty="0" err="1"/>
              <a:t>Uçdeger</a:t>
            </a:r>
            <a:r>
              <a:rPr lang="tr-TR" sz="1200" dirty="0"/>
              <a:t> Programlama (“Extreme Programming – XP</a:t>
            </a:r>
            <a:r>
              <a:rPr lang="tr-TR" sz="1200" dirty="0" smtClean="0"/>
              <a:t>”)</a:t>
            </a:r>
            <a:endParaRPr lang="tr-TR" sz="600" dirty="0"/>
          </a:p>
          <a:p>
            <a:pPr lvl="1">
              <a:lnSpc>
                <a:spcPct val="120000"/>
              </a:lnSpc>
            </a:pPr>
            <a:r>
              <a:rPr lang="tr-TR" sz="1200" dirty="0" err="1"/>
              <a:t>Adaptif</a:t>
            </a:r>
            <a:r>
              <a:rPr lang="tr-TR" sz="1200" dirty="0"/>
              <a:t> Yazılım Geliştirme (”</a:t>
            </a:r>
            <a:r>
              <a:rPr lang="tr-TR" sz="1200" dirty="0" err="1"/>
              <a:t>Adaptive</a:t>
            </a:r>
            <a:r>
              <a:rPr lang="tr-TR" sz="1200" dirty="0"/>
              <a:t> Software Development -ASD</a:t>
            </a:r>
            <a:r>
              <a:rPr lang="tr-TR" sz="1200" dirty="0" smtClean="0"/>
              <a:t>”)</a:t>
            </a:r>
            <a:endParaRPr lang="tr-TR" sz="600" dirty="0"/>
          </a:p>
          <a:p>
            <a:pPr lvl="1">
              <a:lnSpc>
                <a:spcPct val="120000"/>
              </a:lnSpc>
            </a:pPr>
            <a:r>
              <a:rPr lang="tr-TR" sz="1200" dirty="0"/>
              <a:t>Dinamik Sistem Geliştirme Metodu (”</a:t>
            </a:r>
            <a:r>
              <a:rPr lang="tr-TR" sz="1200" dirty="0" err="1"/>
              <a:t>Dynamic</a:t>
            </a:r>
            <a:r>
              <a:rPr lang="tr-TR" sz="1200" dirty="0"/>
              <a:t> </a:t>
            </a:r>
            <a:r>
              <a:rPr lang="tr-TR" sz="1200" dirty="0" err="1"/>
              <a:t>System</a:t>
            </a:r>
            <a:r>
              <a:rPr lang="tr-TR" sz="1200" dirty="0"/>
              <a:t> Development </a:t>
            </a:r>
            <a:r>
              <a:rPr lang="tr-TR" sz="1200" dirty="0" err="1"/>
              <a:t>Method</a:t>
            </a:r>
            <a:r>
              <a:rPr lang="tr-TR" sz="1200" dirty="0" smtClean="0"/>
              <a:t>”)</a:t>
            </a:r>
            <a:endParaRPr lang="tr-TR" sz="600" dirty="0"/>
          </a:p>
          <a:p>
            <a:pPr lvl="1">
              <a:lnSpc>
                <a:spcPct val="120000"/>
              </a:lnSpc>
            </a:pPr>
            <a:r>
              <a:rPr lang="tr-TR" sz="1200" dirty="0" smtClean="0"/>
              <a:t>SCRUM</a:t>
            </a:r>
            <a:endParaRPr lang="tr-TR" sz="600" dirty="0"/>
          </a:p>
          <a:p>
            <a:pPr lvl="1">
              <a:lnSpc>
                <a:spcPct val="120000"/>
              </a:lnSpc>
            </a:pPr>
            <a:r>
              <a:rPr lang="tr-TR" sz="1200" dirty="0" smtClean="0"/>
              <a:t>CRYSTAL</a:t>
            </a:r>
            <a:endParaRPr lang="tr-TR" sz="600" dirty="0"/>
          </a:p>
          <a:p>
            <a:pPr lvl="1">
              <a:lnSpc>
                <a:spcPct val="120000"/>
              </a:lnSpc>
            </a:pPr>
            <a:r>
              <a:rPr lang="tr-TR" sz="1200" dirty="0"/>
              <a:t>Özellik Güdümlü </a:t>
            </a:r>
            <a:r>
              <a:rPr lang="tr-TR" sz="1200" dirty="0" err="1"/>
              <a:t>Gelistirme</a:t>
            </a:r>
            <a:r>
              <a:rPr lang="tr-TR" sz="1200" dirty="0"/>
              <a:t> (“</a:t>
            </a:r>
            <a:r>
              <a:rPr lang="tr-TR" sz="1200" dirty="0" err="1"/>
              <a:t>Feature-Driven</a:t>
            </a:r>
            <a:r>
              <a:rPr lang="tr-TR" sz="1200" dirty="0"/>
              <a:t> Development – FDD</a:t>
            </a:r>
            <a:r>
              <a:rPr lang="tr-TR" sz="1200" dirty="0" smtClean="0"/>
              <a:t>”)</a:t>
            </a:r>
            <a:endParaRPr lang="tr-TR" sz="600" dirty="0"/>
          </a:p>
          <a:p>
            <a:pPr lvl="1">
              <a:lnSpc>
                <a:spcPct val="120000"/>
              </a:lnSpc>
            </a:pPr>
            <a:r>
              <a:rPr lang="en-US" sz="1200" dirty="0" err="1"/>
              <a:t>Çevik</a:t>
            </a:r>
            <a:r>
              <a:rPr lang="en-US" sz="1200" dirty="0"/>
              <a:t> </a:t>
            </a:r>
            <a:r>
              <a:rPr lang="en-US" sz="1200" dirty="0" err="1"/>
              <a:t>Tümlesik</a:t>
            </a:r>
            <a:r>
              <a:rPr lang="en-US" sz="1200" dirty="0"/>
              <a:t> </a:t>
            </a:r>
            <a:r>
              <a:rPr lang="en-US" sz="1200" dirty="0" err="1"/>
              <a:t>Süreç</a:t>
            </a:r>
            <a:r>
              <a:rPr lang="en-US" sz="1200" dirty="0"/>
              <a:t> (“Agile Unified Process – AUP</a:t>
            </a:r>
            <a:r>
              <a:rPr lang="en-US" sz="1200" dirty="0" smtClean="0"/>
              <a:t>”)</a:t>
            </a:r>
            <a:endParaRPr lang="tr-TR" sz="600" dirty="0"/>
          </a:p>
          <a:p>
            <a:pPr lvl="1">
              <a:lnSpc>
                <a:spcPct val="120000"/>
              </a:lnSpc>
            </a:pPr>
            <a:r>
              <a:rPr lang="tr-TR" sz="1200" dirty="0"/>
              <a:t>Çevik bilgi Metodu (</a:t>
            </a:r>
            <a:r>
              <a:rPr lang="tr-TR" sz="1200" dirty="0" err="1"/>
              <a:t>Agile</a:t>
            </a:r>
            <a:r>
              <a:rPr lang="tr-TR" sz="1200" dirty="0"/>
              <a:t> Data </a:t>
            </a:r>
            <a:r>
              <a:rPr lang="tr-TR" sz="1200" dirty="0" err="1"/>
              <a:t>Method</a:t>
            </a:r>
            <a:r>
              <a:rPr lang="tr-TR" sz="1200" dirty="0"/>
              <a:t>)</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05333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4000" dirty="0"/>
              <a:t>Uçdeğer Programlama (Extreme Programming – XP)</a:t>
            </a:r>
          </a:p>
        </p:txBody>
      </p:sp>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Ø"/>
            </a:pPr>
            <a:r>
              <a:rPr lang="tr-TR" dirty="0"/>
              <a:t>Uçdeğer programlama, Kent </a:t>
            </a:r>
            <a:r>
              <a:rPr lang="tr-TR" dirty="0" err="1"/>
              <a:t>Beck</a:t>
            </a:r>
            <a:r>
              <a:rPr lang="tr-TR" dirty="0"/>
              <a:t> tarafından 1999 yılında bir yazılım geliştirme disiplini olarak ortaya çıkarılmıştır.</a:t>
            </a:r>
          </a:p>
          <a:p>
            <a:pPr>
              <a:buFont typeface="Wingdings" panose="05000000000000000000" pitchFamily="2" charset="2"/>
              <a:buChar char="Ø"/>
            </a:pPr>
            <a:r>
              <a:rPr lang="tr-TR" dirty="0"/>
              <a:t>Tüm gereksinimler senaryolar şeklinde oluşturulur. Daha sonra senaryolar işlere bölünür.</a:t>
            </a:r>
          </a:p>
          <a:p>
            <a:pPr>
              <a:buFont typeface="Wingdings" panose="05000000000000000000" pitchFamily="2" charset="2"/>
              <a:buChar char="Ø"/>
            </a:pPr>
            <a:r>
              <a:rPr lang="tr-TR" dirty="0"/>
              <a:t>Yazılımcılar çiftler halinde çalışır ve her iş için test de geliştirir. İşleri sonra </a:t>
            </a:r>
            <a:r>
              <a:rPr lang="tr-TR" dirty="0" err="1"/>
              <a:t>tümleştirir</a:t>
            </a:r>
            <a:r>
              <a:rPr lang="tr-TR" dirty="0"/>
              <a:t>.</a:t>
            </a:r>
          </a:p>
          <a:p>
            <a:pPr>
              <a:buFont typeface="Wingdings" panose="05000000000000000000" pitchFamily="2" charset="2"/>
              <a:buChar char="Ø"/>
            </a:pPr>
            <a:r>
              <a:rPr lang="tr-TR" dirty="0"/>
              <a:t>Sistemin müşterisi de geliştirici takımın devamlı bir parçasıdır.</a:t>
            </a:r>
          </a:p>
          <a:p>
            <a:r>
              <a:rPr lang="tr-TR" sz="2400" dirty="0" smtClean="0">
                <a:solidFill>
                  <a:srgbClr val="002060"/>
                </a:solidFill>
              </a:rPr>
              <a:t>4 </a:t>
            </a:r>
            <a:r>
              <a:rPr lang="tr-TR" sz="2400" dirty="0">
                <a:solidFill>
                  <a:srgbClr val="002060"/>
                </a:solidFill>
              </a:rPr>
              <a:t>prensip etrafında toplanır: </a:t>
            </a:r>
            <a:endParaRPr lang="tr-TR" sz="2400" dirty="0" smtClean="0">
              <a:solidFill>
                <a:srgbClr val="002060"/>
              </a:solidFill>
            </a:endParaRPr>
          </a:p>
          <a:p>
            <a:pPr lvl="1"/>
            <a:r>
              <a:rPr lang="tr-TR" sz="2100" dirty="0" smtClean="0"/>
              <a:t>Basitlik</a:t>
            </a:r>
            <a:r>
              <a:rPr lang="tr-TR" sz="2100" dirty="0"/>
              <a:t>, </a:t>
            </a:r>
            <a:endParaRPr lang="tr-TR" sz="2100" dirty="0" smtClean="0"/>
          </a:p>
          <a:p>
            <a:pPr lvl="1"/>
            <a:r>
              <a:rPr lang="tr-TR" sz="2100" dirty="0" smtClean="0"/>
              <a:t>İletişim, </a:t>
            </a:r>
          </a:p>
          <a:p>
            <a:pPr lvl="1"/>
            <a:r>
              <a:rPr lang="tr-TR" sz="2100" dirty="0" smtClean="0"/>
              <a:t>Geri </a:t>
            </a:r>
            <a:r>
              <a:rPr lang="tr-TR" sz="2100" dirty="0"/>
              <a:t>bildirim</a:t>
            </a:r>
            <a:r>
              <a:rPr lang="tr-TR" sz="2100" dirty="0" smtClean="0"/>
              <a:t>,</a:t>
            </a:r>
          </a:p>
          <a:p>
            <a:pPr lvl="1"/>
            <a:r>
              <a:rPr lang="tr-TR" sz="2100" dirty="0" smtClean="0"/>
              <a:t>Cesaret</a:t>
            </a:r>
            <a:endParaRPr lang="tr-TR" sz="21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789" y="3929679"/>
            <a:ext cx="3043971" cy="2583879"/>
          </a:xfrm>
          <a:prstGeom prst="rect">
            <a:avLst/>
          </a:prstGeom>
        </p:spPr>
      </p:pic>
    </p:spTree>
    <p:extLst>
      <p:ext uri="{BB962C8B-B14F-4D97-AF65-F5344CB8AC3E}">
        <p14:creationId xmlns:p14="http://schemas.microsoft.com/office/powerpoint/2010/main" val="2355057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solidFill>
                  <a:srgbClr val="4472C4">
                    <a:lumMod val="50000"/>
                  </a:srgbClr>
                </a:solidFill>
              </a:rPr>
              <a:t>Uçdeğer Programlama</a:t>
            </a:r>
            <a:endParaRPr lang="tr-TR" sz="4500" dirty="0"/>
          </a:p>
        </p:txBody>
      </p:sp>
      <p:sp>
        <p:nvSpPr>
          <p:cNvPr id="3" name="İçerik Yer Tutucusu 2"/>
          <p:cNvSpPr>
            <a:spLocks noGrp="1"/>
          </p:cNvSpPr>
          <p:nvPr>
            <p:ph idx="1"/>
          </p:nvPr>
        </p:nvSpPr>
        <p:spPr/>
        <p:txBody>
          <a:bodyPr>
            <a:normAutofit fontScale="92500" lnSpcReduction="10000"/>
          </a:bodyPr>
          <a:lstStyle/>
          <a:p>
            <a:r>
              <a:rPr lang="tr-TR" dirty="0">
                <a:solidFill>
                  <a:srgbClr val="002060"/>
                </a:solidFill>
              </a:rPr>
              <a:t>12 temel </a:t>
            </a:r>
            <a:r>
              <a:rPr lang="tr-TR" dirty="0" smtClean="0">
                <a:solidFill>
                  <a:srgbClr val="002060"/>
                </a:solidFill>
              </a:rPr>
              <a:t>pratiğin </a:t>
            </a:r>
            <a:r>
              <a:rPr lang="tr-TR" dirty="0">
                <a:solidFill>
                  <a:srgbClr val="002060"/>
                </a:solidFill>
              </a:rPr>
              <a:t>birlikte uygulanmasını gerektirir:</a:t>
            </a:r>
          </a:p>
          <a:p>
            <a:pPr lvl="1"/>
            <a:r>
              <a:rPr lang="tr-TR" dirty="0" smtClean="0"/>
              <a:t>Planlama </a:t>
            </a:r>
            <a:r>
              <a:rPr lang="tr-TR" dirty="0"/>
              <a:t>oyunu</a:t>
            </a:r>
          </a:p>
          <a:p>
            <a:pPr lvl="1"/>
            <a:r>
              <a:rPr lang="tr-TR" dirty="0" smtClean="0"/>
              <a:t>Kısa </a:t>
            </a:r>
            <a:r>
              <a:rPr lang="tr-TR" dirty="0"/>
              <a:t>aralıklı sürümler</a:t>
            </a:r>
          </a:p>
          <a:p>
            <a:pPr lvl="1"/>
            <a:r>
              <a:rPr lang="tr-TR" dirty="0" smtClean="0"/>
              <a:t>Müşteri </a:t>
            </a:r>
            <a:r>
              <a:rPr lang="tr-TR" dirty="0"/>
              <a:t>katılımı</a:t>
            </a:r>
          </a:p>
          <a:p>
            <a:pPr lvl="1"/>
            <a:r>
              <a:rPr lang="tr-TR" dirty="0" smtClean="0"/>
              <a:t>Yeniden </a:t>
            </a:r>
            <a:r>
              <a:rPr lang="tr-TR" dirty="0"/>
              <a:t>yapılandırma (“</a:t>
            </a:r>
            <a:r>
              <a:rPr lang="tr-TR" dirty="0" err="1"/>
              <a:t>refactoring</a:t>
            </a:r>
            <a:r>
              <a:rPr lang="tr-TR" dirty="0"/>
              <a:t>”)</a:t>
            </a:r>
          </a:p>
          <a:p>
            <a:pPr lvl="1"/>
            <a:r>
              <a:rPr lang="tr-TR" dirty="0" smtClean="0"/>
              <a:t>Önce </a:t>
            </a:r>
            <a:r>
              <a:rPr lang="tr-TR" dirty="0"/>
              <a:t>test (“test </a:t>
            </a:r>
            <a:r>
              <a:rPr lang="tr-TR" dirty="0" err="1"/>
              <a:t>first</a:t>
            </a:r>
            <a:r>
              <a:rPr lang="tr-TR" dirty="0"/>
              <a:t>”)</a:t>
            </a:r>
          </a:p>
          <a:p>
            <a:pPr lvl="1"/>
            <a:r>
              <a:rPr lang="tr-TR" dirty="0" smtClean="0"/>
              <a:t>Ortak </a:t>
            </a:r>
            <a:r>
              <a:rPr lang="tr-TR" dirty="0"/>
              <a:t>kod sahiplenme</a:t>
            </a:r>
          </a:p>
          <a:p>
            <a:pPr lvl="1"/>
            <a:r>
              <a:rPr lang="tr-TR" dirty="0" smtClean="0"/>
              <a:t>Basit </a:t>
            </a:r>
            <a:r>
              <a:rPr lang="tr-TR" dirty="0"/>
              <a:t>tasarım</a:t>
            </a:r>
          </a:p>
          <a:p>
            <a:pPr lvl="1"/>
            <a:r>
              <a:rPr lang="tr-TR" dirty="0" smtClean="0"/>
              <a:t>Metafor</a:t>
            </a:r>
            <a:endParaRPr lang="tr-TR" dirty="0"/>
          </a:p>
          <a:p>
            <a:pPr lvl="1"/>
            <a:r>
              <a:rPr lang="tr-TR" dirty="0" smtClean="0"/>
              <a:t>Eşli </a:t>
            </a:r>
            <a:r>
              <a:rPr lang="tr-TR" dirty="0"/>
              <a:t>programlama (“</a:t>
            </a:r>
            <a:r>
              <a:rPr lang="tr-TR" dirty="0" err="1"/>
              <a:t>pair</a:t>
            </a:r>
            <a:r>
              <a:rPr lang="tr-TR" dirty="0"/>
              <a:t> </a:t>
            </a:r>
            <a:r>
              <a:rPr lang="tr-TR" dirty="0" err="1"/>
              <a:t>programming</a:t>
            </a:r>
            <a:r>
              <a:rPr lang="tr-TR" dirty="0"/>
              <a:t>”)</a:t>
            </a:r>
          </a:p>
          <a:p>
            <a:pPr lvl="1"/>
            <a:r>
              <a:rPr lang="tr-TR" dirty="0" smtClean="0"/>
              <a:t>Kodlama </a:t>
            </a:r>
            <a:r>
              <a:rPr lang="tr-TR" dirty="0"/>
              <a:t>standardı</a:t>
            </a:r>
          </a:p>
          <a:p>
            <a:pPr lvl="1"/>
            <a:r>
              <a:rPr lang="tr-TR" dirty="0" smtClean="0"/>
              <a:t>Sürekli </a:t>
            </a:r>
            <a:r>
              <a:rPr lang="tr-TR" dirty="0"/>
              <a:t>entegrasyon (“</a:t>
            </a:r>
            <a:r>
              <a:rPr lang="tr-TR" dirty="0" err="1"/>
              <a:t>continuous</a:t>
            </a:r>
            <a:r>
              <a:rPr lang="tr-TR" dirty="0"/>
              <a:t> </a:t>
            </a:r>
            <a:r>
              <a:rPr lang="tr-TR" dirty="0" err="1"/>
              <a:t>integration</a:t>
            </a:r>
            <a:r>
              <a:rPr lang="tr-TR" dirty="0"/>
              <a:t>”)</a:t>
            </a:r>
          </a:p>
          <a:p>
            <a:pPr lvl="1"/>
            <a:r>
              <a:rPr lang="tr-TR" dirty="0" smtClean="0"/>
              <a:t>Haftada </a:t>
            </a:r>
            <a:r>
              <a:rPr lang="tr-TR" dirty="0"/>
              <a:t>40 saat </a:t>
            </a:r>
            <a:r>
              <a:rPr lang="tr-TR" dirty="0" smtClean="0"/>
              <a:t>çalışma</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591" y="2328053"/>
            <a:ext cx="3511169" cy="2195320"/>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575" y="4523373"/>
            <a:ext cx="1885778" cy="1454094"/>
          </a:xfrm>
          <a:prstGeom prst="rect">
            <a:avLst/>
          </a:prstGeom>
        </p:spPr>
      </p:pic>
    </p:spTree>
    <p:extLst>
      <p:ext uri="{BB962C8B-B14F-4D97-AF65-F5344CB8AC3E}">
        <p14:creationId xmlns:p14="http://schemas.microsoft.com/office/powerpoint/2010/main" val="1714887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solidFill>
                  <a:srgbClr val="4472C4">
                    <a:lumMod val="50000"/>
                  </a:srgbClr>
                </a:solidFill>
              </a:rPr>
              <a:t>Uçdeğer Programlama</a:t>
            </a:r>
            <a:endParaRPr lang="tr-TR" sz="45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29</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864" y="1909599"/>
            <a:ext cx="5061554" cy="3702721"/>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931727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smtClean="0"/>
              <a:t>Birleşik Süreç ve Fazlarını kavramak</a:t>
            </a:r>
          </a:p>
          <a:p>
            <a:pPr>
              <a:buFont typeface="Wingdings" panose="05000000000000000000" pitchFamily="2" charset="2"/>
              <a:buChar char="Ø"/>
            </a:pPr>
            <a:r>
              <a:rPr lang="tr-TR" dirty="0" smtClean="0"/>
              <a:t>Çevik (</a:t>
            </a:r>
            <a:r>
              <a:rPr lang="tr-TR" dirty="0" err="1" smtClean="0"/>
              <a:t>Agile</a:t>
            </a:r>
            <a:r>
              <a:rPr lang="tr-TR" dirty="0" smtClean="0"/>
              <a:t>) yaklaşım.</a:t>
            </a:r>
          </a:p>
          <a:p>
            <a:pPr>
              <a:buFont typeface="Wingdings" panose="05000000000000000000" pitchFamily="2" charset="2"/>
              <a:buChar char="Ø"/>
            </a:pPr>
            <a:r>
              <a:rPr lang="tr-TR" dirty="0" smtClean="0"/>
              <a:t>Çevik (</a:t>
            </a:r>
            <a:r>
              <a:rPr lang="tr-TR" dirty="0" err="1" smtClean="0"/>
              <a:t>Agile</a:t>
            </a:r>
            <a:r>
              <a:rPr lang="tr-TR" dirty="0" smtClean="0"/>
              <a:t>) Yazılım Süreç Modellerini Anlamak</a:t>
            </a:r>
          </a:p>
          <a:p>
            <a:pPr>
              <a:buFont typeface="Wingdings" panose="05000000000000000000" pitchFamily="2" charset="2"/>
              <a:buChar char="Ø"/>
            </a:pPr>
            <a:r>
              <a:rPr lang="tr-TR" dirty="0" smtClean="0"/>
              <a:t>Çevik (</a:t>
            </a:r>
            <a:r>
              <a:rPr lang="tr-TR" dirty="0" err="1" smtClean="0"/>
              <a:t>Agile</a:t>
            </a:r>
            <a:r>
              <a:rPr lang="tr-TR" dirty="0" smtClean="0"/>
              <a:t>) Yazılım Süreçlerinin diğer süreçlere göre üstünlükleri.</a:t>
            </a:r>
          </a:p>
          <a:p>
            <a:pPr>
              <a:buFont typeface="Wingdings" panose="05000000000000000000" pitchFamily="2" charset="2"/>
              <a:buChar char="Ø"/>
            </a:pPr>
            <a:r>
              <a:rPr lang="tr-TR" dirty="0" smtClean="0"/>
              <a:t>Çevik (</a:t>
            </a:r>
            <a:r>
              <a:rPr lang="tr-TR" dirty="0" err="1" smtClean="0"/>
              <a:t>Agile</a:t>
            </a:r>
            <a:r>
              <a:rPr lang="tr-TR" dirty="0" smtClean="0"/>
              <a:t>) Yazılım Süreç Modellerinin kullanım amaçları.</a:t>
            </a:r>
          </a:p>
          <a:p>
            <a:pPr>
              <a:buFont typeface="Wingdings" panose="05000000000000000000" pitchFamily="2" charset="2"/>
              <a:buChar char="Ø"/>
            </a:pPr>
            <a:r>
              <a:rPr lang="tr-TR" dirty="0" smtClean="0"/>
              <a:t>Yazılım Süreç </a:t>
            </a:r>
            <a:r>
              <a:rPr lang="tr-TR" dirty="0"/>
              <a:t>M</a:t>
            </a:r>
            <a:r>
              <a:rPr lang="tr-TR" dirty="0" smtClean="0"/>
              <a:t>odelleri seçimi.</a:t>
            </a:r>
          </a:p>
          <a:p>
            <a:pPr>
              <a:buFont typeface="Wingdings" panose="05000000000000000000" pitchFamily="2" charset="2"/>
              <a:buChar char="Ø"/>
            </a:pPr>
            <a:r>
              <a:rPr lang="tr-TR" dirty="0"/>
              <a:t>Yazılım Süreçleri – IEEE/IEA </a:t>
            </a:r>
            <a:r>
              <a:rPr lang="tr-TR" dirty="0" smtClean="0"/>
              <a:t>12207 kavramı.</a:t>
            </a:r>
          </a:p>
          <a:p>
            <a:endParaRPr lang="tr-TR" dirty="0" smtClean="0"/>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sp>
        <p:nvSpPr>
          <p:cNvPr id="4" name="Veri Yer Tutucusu 3"/>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313" y="286604"/>
            <a:ext cx="2498447" cy="2469167"/>
          </a:xfrm>
          <a:prstGeom prst="rect">
            <a:avLst/>
          </a:prstGeom>
        </p:spPr>
      </p:pic>
      <p:sp>
        <p:nvSpPr>
          <p:cNvPr id="8" name="Altbilgi Yer Tutucusu 3"/>
          <p:cNvSpPr txBox="1">
            <a:spLocks/>
          </p:cNvSpPr>
          <p:nvPr/>
        </p:nvSpPr>
        <p:spPr>
          <a:xfrm>
            <a:off x="2764639" y="6459786"/>
            <a:ext cx="3617103"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a:p>
        </p:txBody>
      </p:sp>
      <p:sp>
        <p:nvSpPr>
          <p:cNvPr id="9"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smtClean="0"/>
              <a:t>3</a:t>
            </a:r>
            <a:endParaRPr lang="tr-TR" dirty="0"/>
          </a:p>
        </p:txBody>
      </p:sp>
    </p:spTree>
    <p:extLst>
      <p:ext uri="{BB962C8B-B14F-4D97-AF65-F5344CB8AC3E}">
        <p14:creationId xmlns:p14="http://schemas.microsoft.com/office/powerpoint/2010/main" val="2311593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4472C4">
                    <a:lumMod val="50000"/>
                  </a:srgbClr>
                </a:solidFill>
              </a:rPr>
              <a:t>Uçdeğer Programlama</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30</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611" y="1919855"/>
            <a:ext cx="4332779" cy="3589674"/>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064799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Uçdeğer Programlama</a:t>
            </a:r>
          </a:p>
        </p:txBody>
      </p:sp>
      <p:sp>
        <p:nvSpPr>
          <p:cNvPr id="3" name="İçerik Yer Tutucusu 2"/>
          <p:cNvSpPr>
            <a:spLocks noGrp="1"/>
          </p:cNvSpPr>
          <p:nvPr>
            <p:ph idx="1"/>
          </p:nvPr>
        </p:nvSpPr>
        <p:spPr>
          <a:xfrm>
            <a:off x="822959" y="1845733"/>
            <a:ext cx="7543801" cy="4503551"/>
          </a:xfrm>
        </p:spPr>
        <p:txBody>
          <a:bodyPr>
            <a:noAutofit/>
          </a:bodyPr>
          <a:lstStyle/>
          <a:p>
            <a:r>
              <a:rPr lang="tr-TR" sz="1800" dirty="0">
                <a:solidFill>
                  <a:srgbClr val="002060"/>
                </a:solidFill>
              </a:rPr>
              <a:t>Bazı özellikleri</a:t>
            </a:r>
          </a:p>
          <a:p>
            <a:pPr lvl="1"/>
            <a:r>
              <a:rPr lang="tr-TR" sz="1600" dirty="0" smtClean="0"/>
              <a:t>Takımın </a:t>
            </a:r>
            <a:r>
              <a:rPr lang="tr-TR" sz="1600" dirty="0"/>
              <a:t>bilgisayarları kübiklerle bölünmüş büyük bir odanın ortasında yer </a:t>
            </a:r>
            <a:r>
              <a:rPr lang="tr-TR" sz="1600" dirty="0" smtClean="0"/>
              <a:t>alır.</a:t>
            </a:r>
          </a:p>
          <a:p>
            <a:pPr lvl="1"/>
            <a:endParaRPr lang="tr-TR" sz="1600" dirty="0"/>
          </a:p>
          <a:p>
            <a:pPr lvl="1"/>
            <a:r>
              <a:rPr lang="tr-TR" sz="1600" dirty="0" smtClean="0"/>
              <a:t>Bir </a:t>
            </a:r>
            <a:r>
              <a:rPr lang="tr-TR" sz="1600" dirty="0"/>
              <a:t>müşteri temsilcisi geliştirici takımlarla devamlı beraber </a:t>
            </a:r>
            <a:r>
              <a:rPr lang="tr-TR" sz="1600" dirty="0" smtClean="0"/>
              <a:t>çalışır.</a:t>
            </a:r>
          </a:p>
          <a:p>
            <a:pPr lvl="1"/>
            <a:endParaRPr lang="tr-TR" sz="1600" dirty="0"/>
          </a:p>
          <a:p>
            <a:pPr lvl="1"/>
            <a:r>
              <a:rPr lang="tr-TR" sz="1600" dirty="0" smtClean="0"/>
              <a:t>Hiç </a:t>
            </a:r>
            <a:r>
              <a:rPr lang="tr-TR" sz="1600" dirty="0"/>
              <a:t>kimse aynı iş için </a:t>
            </a:r>
            <a:r>
              <a:rPr lang="tr-TR" sz="1600" dirty="0" err="1"/>
              <a:t>peşpeşe</a:t>
            </a:r>
            <a:r>
              <a:rPr lang="tr-TR" sz="1600" dirty="0"/>
              <a:t> iki haftadan fazla </a:t>
            </a:r>
            <a:r>
              <a:rPr lang="tr-TR" sz="1600" dirty="0" smtClean="0"/>
              <a:t>çalışamaz.</a:t>
            </a:r>
          </a:p>
          <a:p>
            <a:pPr lvl="1"/>
            <a:endParaRPr lang="tr-TR" sz="1600" dirty="0"/>
          </a:p>
          <a:p>
            <a:pPr lvl="1"/>
            <a:r>
              <a:rPr lang="tr-TR" sz="1600" dirty="0" smtClean="0"/>
              <a:t>Takım </a:t>
            </a:r>
            <a:r>
              <a:rPr lang="tr-TR" sz="1600" dirty="0"/>
              <a:t>içerisinde özelleşme yoktur. Herkes belirtim, tasarım, kodlama ve test aşamalarında görev yapar</a:t>
            </a:r>
            <a:r>
              <a:rPr lang="tr-TR" sz="1600" dirty="0" smtClean="0"/>
              <a:t>.</a:t>
            </a:r>
          </a:p>
          <a:p>
            <a:pPr lvl="1"/>
            <a:endParaRPr lang="tr-TR" sz="1600" dirty="0"/>
          </a:p>
          <a:p>
            <a:pPr lvl="1"/>
            <a:r>
              <a:rPr lang="tr-TR" sz="1600" dirty="0" smtClean="0"/>
              <a:t>Parçalar </a:t>
            </a:r>
            <a:r>
              <a:rPr lang="tr-TR" sz="1600" dirty="0"/>
              <a:t>geliştirilmeden önce ayrı büyük bir tasarım aşaması yoktur. Onun yerine parçalar geliştirilirken tasarım da </a:t>
            </a:r>
            <a:r>
              <a:rPr lang="tr-TR" sz="1600" dirty="0" smtClean="0"/>
              <a:t>değiştirilir.</a:t>
            </a:r>
            <a:endParaRPr lang="tr-TR" sz="1600" dirty="0"/>
          </a:p>
          <a:p>
            <a:r>
              <a:rPr lang="tr-TR" sz="1800" dirty="0" smtClean="0">
                <a:solidFill>
                  <a:srgbClr val="002060"/>
                </a:solidFill>
              </a:rPr>
              <a:t>Küçük </a:t>
            </a:r>
            <a:r>
              <a:rPr lang="tr-TR" sz="1800" dirty="0">
                <a:solidFill>
                  <a:srgbClr val="002060"/>
                </a:solidFill>
              </a:rPr>
              <a:t>ve orta ölçekli projelerde kullanılırlar</a:t>
            </a:r>
          </a:p>
          <a:p>
            <a:r>
              <a:rPr lang="tr-TR" sz="1800" dirty="0" smtClean="0">
                <a:solidFill>
                  <a:srgbClr val="002060"/>
                </a:solidFill>
              </a:rPr>
              <a:t>Kullanıcın </a:t>
            </a:r>
            <a:r>
              <a:rPr lang="tr-TR" sz="1800" dirty="0">
                <a:solidFill>
                  <a:srgbClr val="002060"/>
                </a:solidFill>
              </a:rPr>
              <a:t>gereksinimleri belirsiz ya da değişkense kullanışlıdırlar.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31</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958283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987317"/>
            <a:ext cx="7886700" cy="817557"/>
          </a:xfrm>
        </p:spPr>
        <p:txBody>
          <a:bodyPr>
            <a:noAutofit/>
          </a:bodyPr>
          <a:lstStyle/>
          <a:p>
            <a:r>
              <a:rPr lang="tr-TR" sz="3600" dirty="0" err="1"/>
              <a:t>Adaptif</a:t>
            </a:r>
            <a:r>
              <a:rPr lang="tr-TR" sz="3600" dirty="0"/>
              <a:t> Yazılım </a:t>
            </a:r>
            <a:r>
              <a:rPr lang="tr-TR" sz="3600" dirty="0" smtClean="0"/>
              <a:t>Geliştirme</a:t>
            </a:r>
            <a:br>
              <a:rPr lang="tr-TR" sz="3600" dirty="0" smtClean="0"/>
            </a:br>
            <a:r>
              <a:rPr lang="tr-TR" sz="3600" dirty="0" smtClean="0"/>
              <a:t>(</a:t>
            </a:r>
            <a:r>
              <a:rPr lang="tr-TR" sz="3600" dirty="0" err="1" smtClean="0"/>
              <a:t>Adaptive</a:t>
            </a:r>
            <a:r>
              <a:rPr lang="tr-TR" sz="3600" dirty="0" smtClean="0"/>
              <a:t> </a:t>
            </a:r>
            <a:r>
              <a:rPr lang="tr-TR" sz="3600" dirty="0"/>
              <a:t>Software Development -</a:t>
            </a:r>
            <a:r>
              <a:rPr lang="tr-TR" sz="3600" dirty="0" smtClean="0"/>
              <a:t>ASD)</a:t>
            </a:r>
            <a:endParaRPr lang="tr-TR" sz="3600" dirty="0"/>
          </a:p>
        </p:txBody>
      </p:sp>
      <p:sp>
        <p:nvSpPr>
          <p:cNvPr id="3" name="İçerik Yer Tutucusu 2"/>
          <p:cNvSpPr>
            <a:spLocks noGrp="1"/>
          </p:cNvSpPr>
          <p:nvPr>
            <p:ph idx="1"/>
          </p:nvPr>
        </p:nvSpPr>
        <p:spPr/>
        <p:txBody>
          <a:bodyPr>
            <a:normAutofit/>
          </a:bodyPr>
          <a:lstStyle/>
          <a:p>
            <a:r>
              <a:rPr lang="tr-TR" dirty="0" err="1"/>
              <a:t>ASJim</a:t>
            </a:r>
            <a:r>
              <a:rPr lang="tr-TR" dirty="0"/>
              <a:t> </a:t>
            </a:r>
            <a:r>
              <a:rPr lang="tr-TR" dirty="0" err="1"/>
              <a:t>Highsmith</a:t>
            </a:r>
            <a:r>
              <a:rPr lang="tr-TR" dirty="0"/>
              <a:t> tarafından önerilmiştir</a:t>
            </a:r>
          </a:p>
          <a:p>
            <a:r>
              <a:rPr lang="tr-TR" dirty="0"/>
              <a:t>D — ayırt edici özellikleri</a:t>
            </a:r>
          </a:p>
          <a:p>
            <a:pPr lvl="1"/>
            <a:r>
              <a:rPr lang="tr-TR" dirty="0"/>
              <a:t>Göreve-dayalı planlama.</a:t>
            </a:r>
          </a:p>
          <a:p>
            <a:pPr lvl="1"/>
            <a:r>
              <a:rPr lang="tr-TR" dirty="0"/>
              <a:t>Bileşene-dayalı odak</a:t>
            </a:r>
          </a:p>
          <a:p>
            <a:pPr lvl="1"/>
            <a:r>
              <a:rPr lang="tr-TR" dirty="0"/>
              <a:t>“zaman aralıkları” kullanır</a:t>
            </a:r>
          </a:p>
          <a:p>
            <a:pPr lvl="1"/>
            <a:r>
              <a:rPr lang="tr-TR" dirty="0"/>
              <a:t>Riskleri açık şekilde göz önünde bulundurur</a:t>
            </a:r>
          </a:p>
          <a:p>
            <a:pPr lvl="1"/>
            <a:r>
              <a:rPr lang="tr-TR" dirty="0"/>
              <a:t>Gereksinim toplamada işbirliğini vurgular</a:t>
            </a:r>
          </a:p>
          <a:p>
            <a:pPr lvl="1"/>
            <a:r>
              <a:rPr lang="tr-TR" dirty="0"/>
              <a:t>Süreç boyunca “öğrenme” </a:t>
            </a:r>
            <a:r>
              <a:rPr lang="tr-TR" dirty="0" err="1"/>
              <a:t>yi</a:t>
            </a:r>
            <a:r>
              <a:rPr lang="tr-TR" dirty="0"/>
              <a:t> vurgular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32</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149537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Adaptif</a:t>
            </a:r>
            <a:r>
              <a:rPr lang="tr-TR" dirty="0" smtClean="0"/>
              <a:t> </a:t>
            </a:r>
            <a:r>
              <a:rPr lang="tr-TR" dirty="0"/>
              <a:t>Yazılım Geliştirme</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33</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26" y="1975190"/>
            <a:ext cx="4308749" cy="3649323"/>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529003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940020"/>
            <a:ext cx="7886700" cy="864854"/>
          </a:xfrm>
        </p:spPr>
        <p:txBody>
          <a:bodyPr>
            <a:normAutofit fontScale="90000"/>
          </a:bodyPr>
          <a:lstStyle/>
          <a:p>
            <a:r>
              <a:rPr lang="tr-TR" dirty="0"/>
              <a:t>Dinamik Sistem Geliştirme </a:t>
            </a:r>
            <a:r>
              <a:rPr lang="tr-TR" dirty="0" smtClean="0"/>
              <a:t/>
            </a:r>
            <a:br>
              <a:rPr lang="tr-TR" dirty="0" smtClean="0"/>
            </a:br>
            <a:r>
              <a:rPr lang="tr-TR" dirty="0" smtClean="0"/>
              <a:t>(”</a:t>
            </a:r>
            <a:r>
              <a:rPr lang="tr-TR" dirty="0" err="1"/>
              <a:t>Dynamic</a:t>
            </a:r>
            <a:r>
              <a:rPr lang="tr-TR" dirty="0"/>
              <a:t> </a:t>
            </a:r>
            <a:r>
              <a:rPr lang="tr-TR" dirty="0" err="1"/>
              <a:t>System</a:t>
            </a:r>
            <a:r>
              <a:rPr lang="tr-TR" dirty="0"/>
              <a:t> </a:t>
            </a:r>
            <a:r>
              <a:rPr lang="tr-TR" dirty="0" smtClean="0"/>
              <a:t>Development”)</a:t>
            </a:r>
            <a:endParaRPr lang="tr-TR" dirty="0"/>
          </a:p>
        </p:txBody>
      </p:sp>
      <p:sp>
        <p:nvSpPr>
          <p:cNvPr id="3" name="İçerik Yer Tutucusu 2"/>
          <p:cNvSpPr>
            <a:spLocks noGrp="1"/>
          </p:cNvSpPr>
          <p:nvPr>
            <p:ph idx="1"/>
          </p:nvPr>
        </p:nvSpPr>
        <p:spPr/>
        <p:txBody>
          <a:bodyPr>
            <a:normAutofit/>
          </a:bodyPr>
          <a:lstStyle/>
          <a:p>
            <a:r>
              <a:rPr lang="tr-TR" dirty="0" smtClean="0"/>
              <a:t>DSDM </a:t>
            </a:r>
            <a:r>
              <a:rPr lang="tr-TR" dirty="0"/>
              <a:t>Konsorsiyum tarafından </a:t>
            </a:r>
            <a:r>
              <a:rPr lang="tr-TR" dirty="0" smtClean="0"/>
              <a:t>önerilmiştir (www.dsdm.org).</a:t>
            </a:r>
            <a:endParaRPr lang="tr-TR" dirty="0"/>
          </a:p>
          <a:p>
            <a:r>
              <a:rPr lang="tr-TR" dirty="0" smtClean="0"/>
              <a:t>DSDM—ayırt </a:t>
            </a:r>
            <a:r>
              <a:rPr lang="tr-TR" dirty="0"/>
              <a:t>edici özellikleri</a:t>
            </a:r>
          </a:p>
          <a:p>
            <a:pPr lvl="1"/>
            <a:r>
              <a:rPr lang="tr-TR" dirty="0" smtClean="0"/>
              <a:t>Pek </a:t>
            </a:r>
            <a:r>
              <a:rPr lang="tr-TR" dirty="0"/>
              <a:t>çok yönden XP ve/veya </a:t>
            </a:r>
            <a:r>
              <a:rPr lang="tr-TR" dirty="0" err="1"/>
              <a:t>ASD’ye</a:t>
            </a:r>
            <a:r>
              <a:rPr lang="tr-TR" dirty="0"/>
              <a:t> </a:t>
            </a:r>
            <a:r>
              <a:rPr lang="tr-TR" dirty="0" smtClean="0"/>
              <a:t>benzer</a:t>
            </a:r>
          </a:p>
          <a:p>
            <a:pPr lvl="1"/>
            <a:r>
              <a:rPr lang="tr-TR" dirty="0" smtClean="0"/>
              <a:t>Dokuz </a:t>
            </a:r>
            <a:r>
              <a:rPr lang="tr-TR" dirty="0"/>
              <a:t>yönlendirici prensip</a:t>
            </a:r>
          </a:p>
          <a:p>
            <a:pPr lvl="2"/>
            <a:r>
              <a:rPr lang="tr-TR" dirty="0" smtClean="0"/>
              <a:t>Kullanıcıların </a:t>
            </a:r>
            <a:r>
              <a:rPr lang="tr-TR" dirty="0"/>
              <a:t>aktif katılımı önemlidir.</a:t>
            </a:r>
          </a:p>
          <a:p>
            <a:pPr lvl="2"/>
            <a:r>
              <a:rPr lang="tr-TR" dirty="0" smtClean="0"/>
              <a:t>DSDM </a:t>
            </a:r>
            <a:r>
              <a:rPr lang="tr-TR" dirty="0"/>
              <a:t>takımları karar vermede </a:t>
            </a:r>
            <a:r>
              <a:rPr lang="tr-TR" dirty="0" smtClean="0"/>
              <a:t>yetkilidirler</a:t>
            </a:r>
            <a:endParaRPr lang="tr-TR" dirty="0"/>
          </a:p>
          <a:p>
            <a:pPr lvl="2"/>
            <a:r>
              <a:rPr lang="tr-TR" dirty="0" smtClean="0"/>
              <a:t>Sık </a:t>
            </a:r>
            <a:r>
              <a:rPr lang="tr-TR" dirty="0"/>
              <a:t>teslim edilen ürünlere </a:t>
            </a:r>
            <a:r>
              <a:rPr lang="tr-TR" dirty="0" smtClean="0"/>
              <a:t>odaklanılır.</a:t>
            </a:r>
            <a:endParaRPr lang="tr-TR" dirty="0"/>
          </a:p>
          <a:p>
            <a:pPr lvl="2"/>
            <a:r>
              <a:rPr lang="tr-TR" dirty="0" smtClean="0"/>
              <a:t>Teslim edilebilirliğin kabul </a:t>
            </a:r>
            <a:r>
              <a:rPr lang="tr-TR" dirty="0"/>
              <a:t>kriteri olarak iş amacına uygunluk kullanılır</a:t>
            </a:r>
          </a:p>
          <a:p>
            <a:pPr lvl="2"/>
            <a:r>
              <a:rPr lang="tr-TR" dirty="0" smtClean="0"/>
              <a:t>Tekrarlanan </a:t>
            </a:r>
            <a:r>
              <a:rPr lang="tr-TR" dirty="0"/>
              <a:t>(</a:t>
            </a:r>
            <a:r>
              <a:rPr lang="tr-TR" dirty="0" err="1"/>
              <a:t>iterative</a:t>
            </a:r>
            <a:r>
              <a:rPr lang="tr-TR" dirty="0"/>
              <a:t>) ve artımlı (</a:t>
            </a:r>
            <a:r>
              <a:rPr lang="tr-TR" dirty="0" err="1"/>
              <a:t>incremental</a:t>
            </a:r>
            <a:r>
              <a:rPr lang="tr-TR" dirty="0"/>
              <a:t>) geliştirme doğru iş sonucuna ulaşmak </a:t>
            </a:r>
            <a:r>
              <a:rPr lang="tr-TR" dirty="0" smtClean="0"/>
              <a:t>için gereklidir</a:t>
            </a:r>
            <a:r>
              <a:rPr lang="tr-TR" dirty="0"/>
              <a:t>.</a:t>
            </a:r>
          </a:p>
          <a:p>
            <a:pPr lvl="2"/>
            <a:r>
              <a:rPr lang="tr-TR" dirty="0" smtClean="0"/>
              <a:t>Geliştirme </a:t>
            </a:r>
            <a:r>
              <a:rPr lang="tr-TR" dirty="0"/>
              <a:t>sırasında gerçekleştirilen tüm değişikler geri alınabilirdir..</a:t>
            </a:r>
          </a:p>
          <a:p>
            <a:pPr lvl="2"/>
            <a:r>
              <a:rPr lang="tr-TR" dirty="0" smtClean="0"/>
              <a:t>Gereksinimler </a:t>
            </a:r>
            <a:r>
              <a:rPr lang="tr-TR" dirty="0"/>
              <a:t>yüksek seviyede temellendirilirler</a:t>
            </a:r>
          </a:p>
          <a:p>
            <a:pPr lvl="2"/>
            <a:r>
              <a:rPr lang="tr-TR" dirty="0" smtClean="0"/>
              <a:t>Test </a:t>
            </a:r>
            <a:r>
              <a:rPr lang="tr-TR" dirty="0"/>
              <a:t>tüm yaşam döngüsü boyunca entegredir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031570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Dinamik Sistem </a:t>
            </a:r>
            <a:r>
              <a:rPr lang="tr-TR" dirty="0" smtClean="0"/>
              <a:t>Geliştirme</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35</a:t>
            </a:fld>
            <a:endParaRPr lang="tr-TR" dirty="0"/>
          </a:p>
        </p:txBody>
      </p:sp>
      <p:sp>
        <p:nvSpPr>
          <p:cNvPr id="7" name="İçerik Yer Tutucusu 6"/>
          <p:cNvSpPr>
            <a:spLocks noGrp="1"/>
          </p:cNvSpPr>
          <p:nvPr>
            <p:ph idx="1"/>
          </p:nvPr>
        </p:nvSpPr>
        <p:spPr>
          <a:xfrm>
            <a:off x="628650" y="2114551"/>
            <a:ext cx="2605282" cy="3375422"/>
          </a:xfrm>
        </p:spPr>
        <p:txBody>
          <a:bodyPr>
            <a:normAutofit lnSpcReduction="10000"/>
          </a:bodyPr>
          <a:lstStyle/>
          <a:p>
            <a:pPr algn="l">
              <a:buFont typeface="Wingdings" panose="05000000000000000000" pitchFamily="2" charset="2"/>
              <a:buChar char="Ø"/>
            </a:pPr>
            <a:r>
              <a:rPr lang="tr-TR" dirty="0" smtClean="0"/>
              <a:t>Basit.</a:t>
            </a:r>
          </a:p>
          <a:p>
            <a:pPr algn="l">
              <a:buFont typeface="Wingdings" panose="05000000000000000000" pitchFamily="2" charset="2"/>
              <a:buChar char="Ø"/>
            </a:pPr>
            <a:endParaRPr lang="tr-TR" dirty="0" smtClean="0"/>
          </a:p>
          <a:p>
            <a:pPr algn="l">
              <a:buFont typeface="Wingdings" panose="05000000000000000000" pitchFamily="2" charset="2"/>
              <a:buChar char="Ø"/>
            </a:pPr>
            <a:r>
              <a:rPr lang="tr-TR" dirty="0" smtClean="0"/>
              <a:t>Genişletilebilir.</a:t>
            </a:r>
          </a:p>
          <a:p>
            <a:pPr algn="l">
              <a:buFont typeface="Wingdings" panose="05000000000000000000" pitchFamily="2" charset="2"/>
              <a:buChar char="Ø"/>
            </a:pPr>
            <a:endParaRPr lang="tr-TR" dirty="0" smtClean="0"/>
          </a:p>
          <a:p>
            <a:pPr algn="l">
              <a:buFont typeface="Wingdings" panose="05000000000000000000" pitchFamily="2" charset="2"/>
              <a:buChar char="Ø"/>
            </a:pPr>
            <a:r>
              <a:rPr lang="tr-TR" dirty="0" smtClean="0"/>
              <a:t>Düz ileri </a:t>
            </a:r>
            <a:r>
              <a:rPr lang="tr-TR" dirty="0"/>
              <a:t>F</a:t>
            </a:r>
            <a:r>
              <a:rPr lang="tr-TR" dirty="0" smtClean="0"/>
              <a:t>ramework tabanlı.</a:t>
            </a:r>
          </a:p>
          <a:p>
            <a:pPr algn="l">
              <a:buFont typeface="Wingdings" panose="05000000000000000000" pitchFamily="2" charset="2"/>
              <a:buChar char="Ø"/>
            </a:pPr>
            <a:endParaRPr lang="tr-TR" dirty="0" smtClean="0"/>
          </a:p>
          <a:p>
            <a:pPr algn="l">
              <a:buFont typeface="Wingdings" panose="05000000000000000000" pitchFamily="2" charset="2"/>
              <a:buChar char="Ø"/>
            </a:pPr>
            <a:r>
              <a:rPr lang="tr-TR" dirty="0" smtClean="0"/>
              <a:t>Tüm proje türlerinde çözüm sağlayıcı değildir.</a:t>
            </a:r>
            <a:endParaRPr lang="tr-TR" dirty="0"/>
          </a:p>
        </p:txBody>
      </p:sp>
      <p:pic>
        <p:nvPicPr>
          <p:cNvPr id="8" name="İçerik Yer Tutucusu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175" y="2555797"/>
            <a:ext cx="5098175" cy="2317792"/>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748257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Dinamik Sistem </a:t>
            </a:r>
            <a:r>
              <a:rPr lang="tr-TR" dirty="0" smtClean="0"/>
              <a:t>Geliştirme Proje Yapısı</a:t>
            </a:r>
            <a:endParaRPr lang="tr-TR" dirty="0"/>
          </a:p>
        </p:txBody>
      </p:sp>
      <p:sp>
        <p:nvSpPr>
          <p:cNvPr id="3" name="İçerik Yer Tutucusu 2"/>
          <p:cNvSpPr>
            <a:spLocks noGrp="1"/>
          </p:cNvSpPr>
          <p:nvPr>
            <p:ph idx="1"/>
          </p:nvPr>
        </p:nvSpPr>
        <p:spPr/>
        <p:txBody>
          <a:bodyPr>
            <a:normAutofit fontScale="77500" lnSpcReduction="20000"/>
          </a:bodyPr>
          <a:lstStyle/>
          <a:p>
            <a:pPr algn="just"/>
            <a:r>
              <a:rPr lang="tr-TR" sz="2600" dirty="0"/>
              <a:t>DSDM </a:t>
            </a:r>
            <a:r>
              <a:rPr lang="tr-TR" sz="2600" dirty="0" smtClean="0"/>
              <a:t>projesi, organize rolleri, </a:t>
            </a:r>
            <a:r>
              <a:rPr lang="tr-TR" sz="2600" dirty="0"/>
              <a:t>gömülü </a:t>
            </a:r>
            <a:r>
              <a:rPr lang="tr-TR" sz="2600" dirty="0" smtClean="0"/>
              <a:t>rolleri ve sorumlulukları ile </a:t>
            </a:r>
            <a:r>
              <a:rPr lang="tr-TR" sz="2600" dirty="0"/>
              <a:t>zengin bir </a:t>
            </a:r>
            <a:r>
              <a:rPr lang="tr-TR" sz="2600" dirty="0" smtClean="0"/>
              <a:t>küme ve </a:t>
            </a:r>
            <a:r>
              <a:rPr lang="tr-TR" sz="2600" dirty="0"/>
              <a:t>çeşitli çekirdek </a:t>
            </a:r>
            <a:r>
              <a:rPr lang="tr-TR" sz="2600" dirty="0" smtClean="0"/>
              <a:t>teknikleriyle desteklenen 7 </a:t>
            </a:r>
            <a:r>
              <a:rPr lang="tr-TR" sz="2600" dirty="0"/>
              <a:t>aşamalı adımdan oluşur</a:t>
            </a:r>
            <a:r>
              <a:rPr lang="tr-TR" sz="2600" dirty="0" smtClean="0"/>
              <a:t>.</a:t>
            </a:r>
            <a:endParaRPr lang="tr-TR" dirty="0"/>
          </a:p>
          <a:p>
            <a:pPr>
              <a:buFont typeface="Wingdings" panose="05000000000000000000" pitchFamily="2" charset="2"/>
              <a:buChar char="Ø"/>
            </a:pPr>
            <a:r>
              <a:rPr lang="tr-TR" sz="2600" dirty="0"/>
              <a:t>Roller ve Sorumluluklar</a:t>
            </a:r>
          </a:p>
          <a:p>
            <a:pPr>
              <a:buFont typeface="Wingdings" panose="05000000000000000000" pitchFamily="2" charset="2"/>
              <a:buChar char="Ø"/>
            </a:pPr>
            <a:r>
              <a:rPr lang="tr-TR" sz="2600" dirty="0"/>
              <a:t>Takım </a:t>
            </a:r>
            <a:r>
              <a:rPr lang="tr-TR" sz="2600" dirty="0" smtClean="0"/>
              <a:t>Organizasyonu </a:t>
            </a:r>
            <a:r>
              <a:rPr lang="tr-TR" sz="2600" dirty="0"/>
              <a:t>ve Boyutu</a:t>
            </a:r>
          </a:p>
          <a:p>
            <a:pPr>
              <a:buFont typeface="Wingdings" panose="05000000000000000000" pitchFamily="2" charset="2"/>
              <a:buChar char="Ø"/>
            </a:pPr>
            <a:r>
              <a:rPr lang="tr-TR" sz="2600" dirty="0"/>
              <a:t>7 </a:t>
            </a:r>
            <a:r>
              <a:rPr lang="tr-TR" sz="2600" dirty="0" smtClean="0"/>
              <a:t>Aşamalı kurallar. Bunlar:</a:t>
            </a:r>
            <a:endParaRPr lang="tr-TR" sz="2600" dirty="0"/>
          </a:p>
          <a:p>
            <a:pPr marL="342900" lvl="1" indent="0">
              <a:buNone/>
            </a:pPr>
            <a:r>
              <a:rPr lang="tr-TR" sz="2600" b="1" dirty="0"/>
              <a:t>1. </a:t>
            </a:r>
            <a:r>
              <a:rPr lang="tr-TR" sz="2600" dirty="0"/>
              <a:t>Ön Proje</a:t>
            </a:r>
          </a:p>
          <a:p>
            <a:pPr marL="342900" lvl="1" indent="0">
              <a:buNone/>
            </a:pPr>
            <a:r>
              <a:rPr lang="tr-TR" sz="2600" b="1" dirty="0"/>
              <a:t>2. </a:t>
            </a:r>
            <a:r>
              <a:rPr lang="tr-TR" sz="2600" dirty="0"/>
              <a:t>Fizibilite Çalışması</a:t>
            </a:r>
          </a:p>
          <a:p>
            <a:pPr marL="342900" lvl="1" indent="0">
              <a:buNone/>
            </a:pPr>
            <a:r>
              <a:rPr lang="tr-TR" sz="2600" b="1" dirty="0"/>
              <a:t>3. </a:t>
            </a:r>
            <a:r>
              <a:rPr lang="tr-TR" sz="2600" dirty="0"/>
              <a:t>İş Çalışması</a:t>
            </a:r>
          </a:p>
          <a:p>
            <a:pPr marL="342900" lvl="1" indent="0">
              <a:buNone/>
            </a:pPr>
            <a:r>
              <a:rPr lang="tr-TR" sz="2600" b="1" dirty="0"/>
              <a:t>4. </a:t>
            </a:r>
            <a:r>
              <a:rPr lang="tr-TR" sz="2600" dirty="0"/>
              <a:t>Fonksiyonel Model Yineleme</a:t>
            </a:r>
          </a:p>
          <a:p>
            <a:pPr marL="342900" lvl="1" indent="0">
              <a:buNone/>
            </a:pPr>
            <a:r>
              <a:rPr lang="tr-TR" sz="2600" b="1" dirty="0"/>
              <a:t>5. </a:t>
            </a:r>
            <a:r>
              <a:rPr lang="tr-TR" sz="2600" dirty="0"/>
              <a:t>Tasarım &amp; Yapı Yineleme</a:t>
            </a:r>
          </a:p>
          <a:p>
            <a:pPr marL="342900" lvl="1" indent="0">
              <a:buNone/>
            </a:pPr>
            <a:r>
              <a:rPr lang="tr-TR" sz="2600" b="1" dirty="0"/>
              <a:t>6. </a:t>
            </a:r>
            <a:r>
              <a:rPr lang="tr-TR" sz="2600" dirty="0"/>
              <a:t>Uygulama</a:t>
            </a:r>
          </a:p>
          <a:p>
            <a:pPr marL="342900" lvl="1" indent="0">
              <a:buNone/>
            </a:pPr>
            <a:r>
              <a:rPr lang="tr-TR" sz="2600" b="1" dirty="0"/>
              <a:t>7. </a:t>
            </a:r>
            <a:r>
              <a:rPr lang="tr-TR" sz="2600" dirty="0"/>
              <a:t>Proje Sonrası</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889" y="2328053"/>
            <a:ext cx="3702474" cy="3432220"/>
          </a:xfrm>
          <a:prstGeom prst="rect">
            <a:avLst/>
          </a:prstGeom>
        </p:spPr>
      </p:pic>
    </p:spTree>
    <p:extLst>
      <p:ext uri="{BB962C8B-B14F-4D97-AF65-F5344CB8AC3E}">
        <p14:creationId xmlns:p14="http://schemas.microsoft.com/office/powerpoint/2010/main" val="3627248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Dinamik Sistem </a:t>
            </a:r>
            <a:r>
              <a:rPr lang="tr-TR" dirty="0" smtClean="0"/>
              <a:t>Geliştirme Süreci</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104" y="2379665"/>
            <a:ext cx="6596171" cy="3210966"/>
          </a:xfrm>
        </p:spPr>
      </p:pic>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37</a:t>
            </a:fld>
            <a:endParaRPr lang="tr-TR" dirty="0"/>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442879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Scrum</a:t>
            </a:r>
          </a:p>
        </p:txBody>
      </p:sp>
      <p:sp>
        <p:nvSpPr>
          <p:cNvPr id="3" name="İçerik Yer Tutucusu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Ø"/>
            </a:pPr>
            <a:r>
              <a:rPr lang="tr-TR" dirty="0" err="1"/>
              <a:t>Jeff</a:t>
            </a:r>
            <a:r>
              <a:rPr lang="tr-TR" dirty="0"/>
              <a:t> </a:t>
            </a:r>
            <a:r>
              <a:rPr lang="tr-TR" dirty="0" err="1"/>
              <a:t>Sutjerland</a:t>
            </a:r>
            <a:r>
              <a:rPr lang="tr-TR" dirty="0"/>
              <a:t> ve </a:t>
            </a:r>
            <a:r>
              <a:rPr lang="tr-TR" dirty="0" err="1"/>
              <a:t>Ken</a:t>
            </a:r>
            <a:r>
              <a:rPr lang="tr-TR" dirty="0"/>
              <a:t> </a:t>
            </a:r>
            <a:r>
              <a:rPr lang="tr-TR" dirty="0" err="1"/>
              <a:t>Schawaber</a:t>
            </a:r>
            <a:r>
              <a:rPr lang="tr-TR" dirty="0"/>
              <a:t> tarafından 1990’ların </a:t>
            </a:r>
            <a:r>
              <a:rPr lang="tr-TR" dirty="0" smtClean="0"/>
              <a:t>ortalarında geliştirilen, </a:t>
            </a:r>
            <a:r>
              <a:rPr lang="tr-TR" dirty="0"/>
              <a:t>proje yönetimi ve planlama ile ilgili yöntemlere odaklı </a:t>
            </a:r>
            <a:r>
              <a:rPr lang="tr-TR" dirty="0" smtClean="0"/>
              <a:t>olan ve </a:t>
            </a:r>
            <a:r>
              <a:rPr lang="tr-TR" dirty="0"/>
              <a:t>mühendislik detayları içermeyen bir modeldir</a:t>
            </a:r>
            <a:r>
              <a:rPr lang="tr-TR" dirty="0" smtClean="0"/>
              <a:t>.</a:t>
            </a:r>
            <a:endParaRPr lang="tr-TR" dirty="0"/>
          </a:p>
          <a:p>
            <a:pPr>
              <a:lnSpc>
                <a:spcPct val="120000"/>
              </a:lnSpc>
              <a:buFont typeface="Wingdings" panose="05000000000000000000" pitchFamily="2" charset="2"/>
              <a:buChar char="Ø"/>
            </a:pPr>
            <a:r>
              <a:rPr lang="tr-TR" dirty="0" smtClean="0"/>
              <a:t>Yazılımı </a:t>
            </a:r>
            <a:r>
              <a:rPr lang="tr-TR" dirty="0"/>
              <a:t>küçük birimlere (sprint) bölerek, yinelemeli olarak </a:t>
            </a:r>
            <a:r>
              <a:rPr lang="tr-TR" dirty="0" smtClean="0"/>
              <a:t>geliştirmeyi öngörür.</a:t>
            </a:r>
            <a:endParaRPr lang="tr-TR" dirty="0"/>
          </a:p>
          <a:p>
            <a:pPr>
              <a:lnSpc>
                <a:spcPct val="120000"/>
              </a:lnSpc>
              <a:buFont typeface="Wingdings" panose="05000000000000000000" pitchFamily="2" charset="2"/>
              <a:buChar char="Ø"/>
            </a:pPr>
            <a:r>
              <a:rPr lang="tr-TR" dirty="0" smtClean="0"/>
              <a:t>Bir </a:t>
            </a:r>
            <a:r>
              <a:rPr lang="tr-TR" dirty="0"/>
              <a:t>yinelemenin tanımlanması 30 günden fazla sürmemekte ve </a:t>
            </a:r>
            <a:r>
              <a:rPr lang="tr-TR" dirty="0" smtClean="0"/>
              <a:t>günlük 15 </a:t>
            </a:r>
            <a:r>
              <a:rPr lang="tr-TR" dirty="0"/>
              <a:t>dakikalık toplantılarla sürekli is takibi yapılır</a:t>
            </a:r>
            <a:r>
              <a:rPr lang="tr-TR" dirty="0" smtClean="0"/>
              <a:t>.</a:t>
            </a:r>
            <a:endParaRPr lang="tr-TR" dirty="0"/>
          </a:p>
          <a:p>
            <a:pPr>
              <a:lnSpc>
                <a:spcPct val="120000"/>
              </a:lnSpc>
              <a:buFont typeface="Wingdings" panose="05000000000000000000" pitchFamily="2" charset="2"/>
              <a:buChar char="Ø"/>
            </a:pPr>
            <a:r>
              <a:rPr lang="tr-TR" dirty="0" smtClean="0"/>
              <a:t>Karmaşık </a:t>
            </a:r>
            <a:r>
              <a:rPr lang="tr-TR" dirty="0"/>
              <a:t>ortamlarda adım adım yazılım </a:t>
            </a:r>
            <a:r>
              <a:rPr lang="tr-TR" dirty="0" smtClean="0"/>
              <a:t>geliştiren küçük </a:t>
            </a:r>
            <a:r>
              <a:rPr lang="tr-TR" dirty="0"/>
              <a:t>ekipler (&lt;</a:t>
            </a:r>
            <a:r>
              <a:rPr lang="tr-TR" dirty="0" smtClean="0"/>
              <a:t>20) için </a:t>
            </a:r>
            <a:r>
              <a:rPr lang="tr-TR" dirty="0"/>
              <a:t>uygundur</a:t>
            </a:r>
            <a:r>
              <a:rPr lang="tr-TR" dirty="0" smtClean="0"/>
              <a:t>.</a:t>
            </a:r>
            <a:endParaRPr lang="tr-TR" dirty="0"/>
          </a:p>
          <a:p>
            <a:pPr>
              <a:lnSpc>
                <a:spcPct val="120000"/>
              </a:lnSpc>
              <a:buFont typeface="Wingdings" panose="05000000000000000000" pitchFamily="2" charset="2"/>
              <a:buChar char="Ø"/>
            </a:pPr>
            <a:r>
              <a:rPr lang="tr-TR" dirty="0" smtClean="0"/>
              <a:t>Yüksek </a:t>
            </a:r>
            <a:r>
              <a:rPr lang="tr-TR" dirty="0"/>
              <a:t>seviyede belirsizlik arz eden projelerde, son yıllarda </a:t>
            </a:r>
            <a:r>
              <a:rPr lang="tr-TR" dirty="0" smtClean="0"/>
              <a:t>daha yaygın </a:t>
            </a:r>
            <a:r>
              <a:rPr lang="tr-TR" dirty="0"/>
              <a:t>biçimde </a:t>
            </a:r>
            <a:r>
              <a:rPr lang="tr-TR" dirty="0" smtClean="0"/>
              <a:t>uygulandığı </a:t>
            </a:r>
            <a:r>
              <a:rPr lang="tr-TR" dirty="0"/>
              <a:t>ve </a:t>
            </a:r>
            <a:r>
              <a:rPr lang="tr-TR" dirty="0" smtClean="0"/>
              <a:t>başarılı </a:t>
            </a:r>
            <a:r>
              <a:rPr lang="tr-TR" dirty="0"/>
              <a:t>sonuçlar </a:t>
            </a:r>
            <a:r>
              <a:rPr lang="tr-TR" dirty="0" smtClean="0"/>
              <a:t>ürettiği bildirilmiştir.</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592956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Scrum Ayırt </a:t>
            </a:r>
            <a:r>
              <a:rPr lang="tr-TR" dirty="0"/>
              <a:t>E</a:t>
            </a:r>
            <a:r>
              <a:rPr lang="tr-TR" dirty="0" smtClean="0"/>
              <a:t>dici </a:t>
            </a:r>
            <a:r>
              <a:rPr lang="tr-TR" dirty="0"/>
              <a:t>Ö</a:t>
            </a:r>
            <a:r>
              <a:rPr lang="tr-TR" dirty="0" smtClean="0"/>
              <a:t>zellikleri</a:t>
            </a:r>
            <a:endParaRPr lang="tr-TR" dirty="0"/>
          </a:p>
        </p:txBody>
      </p:sp>
      <p:sp>
        <p:nvSpPr>
          <p:cNvPr id="3" name="İçerik Yer Tutucusu 2"/>
          <p:cNvSpPr>
            <a:spLocks noGrp="1"/>
          </p:cNvSpPr>
          <p:nvPr>
            <p:ph idx="1"/>
          </p:nvPr>
        </p:nvSpPr>
        <p:spPr/>
        <p:txBody>
          <a:bodyPr>
            <a:normAutofit/>
          </a:bodyPr>
          <a:lstStyle/>
          <a:p>
            <a:r>
              <a:rPr lang="tr-TR" dirty="0" smtClean="0">
                <a:solidFill>
                  <a:schemeClr val="accent5">
                    <a:lumMod val="50000"/>
                  </a:schemeClr>
                </a:solidFill>
              </a:rPr>
              <a:t>Scrum</a:t>
            </a:r>
            <a:endParaRPr lang="tr-TR" dirty="0">
              <a:solidFill>
                <a:schemeClr val="accent5">
                  <a:lumMod val="50000"/>
                </a:schemeClr>
              </a:solidFill>
            </a:endParaRPr>
          </a:p>
          <a:p>
            <a:endParaRPr lang="tr-TR" dirty="0"/>
          </a:p>
          <a:p>
            <a:pPr lvl="1"/>
            <a:r>
              <a:rPr lang="tr-TR" dirty="0" smtClean="0"/>
              <a:t>Geliştirme </a:t>
            </a:r>
            <a:r>
              <a:rPr lang="tr-TR" dirty="0"/>
              <a:t>işi “</a:t>
            </a:r>
            <a:r>
              <a:rPr lang="tr-TR" dirty="0" err="1"/>
              <a:t>paket”lere</a:t>
            </a:r>
            <a:r>
              <a:rPr lang="tr-TR" dirty="0"/>
              <a:t> </a:t>
            </a:r>
            <a:r>
              <a:rPr lang="tr-TR" dirty="0" smtClean="0"/>
              <a:t>bölümlenmiştir.</a:t>
            </a:r>
          </a:p>
          <a:p>
            <a:pPr lvl="1"/>
            <a:endParaRPr lang="tr-TR" dirty="0"/>
          </a:p>
          <a:p>
            <a:pPr lvl="1"/>
            <a:r>
              <a:rPr lang="tr-TR" dirty="0" smtClean="0"/>
              <a:t>Test </a:t>
            </a:r>
            <a:r>
              <a:rPr lang="tr-TR" dirty="0"/>
              <a:t>ve belgelendirme ürün </a:t>
            </a:r>
            <a:r>
              <a:rPr lang="tr-TR" dirty="0" smtClean="0"/>
              <a:t>oluşturuldukça süregelendir.</a:t>
            </a:r>
          </a:p>
          <a:p>
            <a:pPr lvl="1"/>
            <a:endParaRPr lang="tr-TR" dirty="0"/>
          </a:p>
          <a:p>
            <a:pPr lvl="1"/>
            <a:r>
              <a:rPr lang="tr-TR" dirty="0" smtClean="0"/>
              <a:t>İş </a:t>
            </a:r>
            <a:r>
              <a:rPr lang="tr-TR" dirty="0"/>
              <a:t>“sprint” </a:t>
            </a:r>
            <a:r>
              <a:rPr lang="tr-TR" dirty="0" err="1"/>
              <a:t>ler</a:t>
            </a:r>
            <a:r>
              <a:rPr lang="tr-TR" dirty="0"/>
              <a:t> halinde gerçekleştirilir ve var </a:t>
            </a:r>
            <a:r>
              <a:rPr lang="tr-TR" dirty="0" smtClean="0"/>
              <a:t>olan gereksinimlerin </a:t>
            </a:r>
            <a:r>
              <a:rPr lang="tr-TR" dirty="0"/>
              <a:t>“</a:t>
            </a:r>
            <a:r>
              <a:rPr lang="tr-TR" dirty="0" err="1"/>
              <a:t>backlog</a:t>
            </a:r>
            <a:r>
              <a:rPr lang="tr-TR" dirty="0"/>
              <a:t>” u olarak </a:t>
            </a:r>
            <a:r>
              <a:rPr lang="tr-TR" dirty="0" smtClean="0"/>
              <a:t>çıkarılır.</a:t>
            </a:r>
          </a:p>
          <a:p>
            <a:pPr lvl="1"/>
            <a:endParaRPr lang="tr-TR" dirty="0"/>
          </a:p>
          <a:p>
            <a:pPr lvl="1"/>
            <a:r>
              <a:rPr lang="tr-TR" dirty="0" smtClean="0"/>
              <a:t>Toplantılar </a:t>
            </a:r>
            <a:r>
              <a:rPr lang="tr-TR" dirty="0"/>
              <a:t>çok kısadır ve bazen başkan </a:t>
            </a:r>
            <a:r>
              <a:rPr lang="tr-TR" dirty="0" smtClean="0"/>
              <a:t>bile içermez.</a:t>
            </a:r>
          </a:p>
          <a:p>
            <a:pPr lvl="1"/>
            <a:endParaRPr lang="tr-TR" dirty="0"/>
          </a:p>
          <a:p>
            <a:pPr lvl="1"/>
            <a:r>
              <a:rPr lang="tr-TR" dirty="0" smtClean="0"/>
              <a:t> </a:t>
            </a:r>
            <a:r>
              <a:rPr lang="tr-TR" dirty="0"/>
              <a:t>Zaman aralıklı olarak müşteriye “</a:t>
            </a:r>
            <a:r>
              <a:rPr lang="tr-TR" dirty="0" err="1"/>
              <a:t>demo</a:t>
            </a:r>
            <a:r>
              <a:rPr lang="tr-TR" dirty="0"/>
              <a:t>” </a:t>
            </a:r>
            <a:r>
              <a:rPr lang="tr-TR" dirty="0" err="1" smtClean="0"/>
              <a:t>lar</a:t>
            </a:r>
            <a:r>
              <a:rPr lang="tr-TR" dirty="0" smtClean="0"/>
              <a:t> sunulur.</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39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865663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Birleşik Süreç (</a:t>
            </a:r>
            <a:r>
              <a:rPr lang="tr-TR" dirty="0" err="1"/>
              <a:t>Unified</a:t>
            </a:r>
            <a:r>
              <a:rPr lang="tr-TR" dirty="0"/>
              <a:t> </a:t>
            </a:r>
            <a:r>
              <a:rPr lang="tr-TR" dirty="0" err="1"/>
              <a:t>Process</a:t>
            </a:r>
            <a:r>
              <a:rPr lang="tr-TR" dirty="0"/>
              <a:t>) </a:t>
            </a:r>
          </a:p>
        </p:txBody>
      </p:sp>
      <p:sp>
        <p:nvSpPr>
          <p:cNvPr id="3" name="İçerik Yer Tutucusu 2"/>
          <p:cNvSpPr>
            <a:spLocks noGrp="1"/>
          </p:cNvSpPr>
          <p:nvPr>
            <p:ph idx="1"/>
          </p:nvPr>
        </p:nvSpPr>
        <p:spPr>
          <a:xfrm>
            <a:off x="628650" y="2114551"/>
            <a:ext cx="7886700" cy="838199"/>
          </a:xfrm>
        </p:spPr>
        <p:txBody>
          <a:bodyPr>
            <a:normAutofit lnSpcReduction="10000"/>
          </a:bodyPr>
          <a:lstStyle/>
          <a:p>
            <a:pPr>
              <a:buFont typeface="Wingdings" panose="05000000000000000000" pitchFamily="2" charset="2"/>
              <a:buChar char="Ø"/>
            </a:pPr>
            <a:r>
              <a:rPr lang="tr-TR" sz="1800" dirty="0"/>
              <a:t>Nesneye dayalı yazılım geliştirmek için var olan yöntemlerin deneyimler sonucu kabul gören en iyi özellikleri bir araya getirilerek </a:t>
            </a:r>
            <a:r>
              <a:rPr lang="tr-TR" sz="1800" dirty="0" err="1"/>
              <a:t>tümleştirilmiş</a:t>
            </a:r>
            <a:r>
              <a:rPr lang="tr-TR" sz="1800" dirty="0"/>
              <a:t> yazılım geliştirme süreci (</a:t>
            </a:r>
            <a:r>
              <a:rPr lang="tr-TR" sz="1800" dirty="0" err="1"/>
              <a:t>The</a:t>
            </a:r>
            <a:r>
              <a:rPr lang="tr-TR" sz="1800" dirty="0"/>
              <a:t> </a:t>
            </a:r>
            <a:r>
              <a:rPr lang="tr-TR" sz="1800" dirty="0" err="1"/>
              <a:t>Unified</a:t>
            </a:r>
            <a:r>
              <a:rPr lang="tr-TR" sz="1800" dirty="0"/>
              <a:t> </a:t>
            </a:r>
            <a:r>
              <a:rPr lang="tr-TR" sz="1800" dirty="0" err="1"/>
              <a:t>Process</a:t>
            </a:r>
            <a:r>
              <a:rPr lang="tr-TR" sz="1800" dirty="0"/>
              <a:t> - UP) oluşturulmuştur.</a:t>
            </a:r>
          </a:p>
          <a:p>
            <a:pPr marL="0" indent="0">
              <a:buNone/>
            </a:pP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a:t>
            </a:fld>
            <a:endParaRPr lang="tr-TR" dirty="0"/>
          </a:p>
        </p:txBody>
      </p:sp>
      <p:sp>
        <p:nvSpPr>
          <p:cNvPr id="7" name="Dikdörtgen 6"/>
          <p:cNvSpPr/>
          <p:nvPr/>
        </p:nvSpPr>
        <p:spPr>
          <a:xfrm>
            <a:off x="628650" y="2997201"/>
            <a:ext cx="7886700" cy="29785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214313" indent="-214313" algn="just">
              <a:buFont typeface="Arial" panose="020B0604020202020204" pitchFamily="34" charset="0"/>
              <a:buChar char="•"/>
            </a:pPr>
            <a:r>
              <a:rPr lang="tr-TR" sz="1600" b="1" dirty="0"/>
              <a:t>Yinelemeli (</a:t>
            </a:r>
            <a:r>
              <a:rPr lang="tr-TR" sz="1600" b="1" dirty="0" err="1"/>
              <a:t>iterative</a:t>
            </a:r>
            <a:r>
              <a:rPr lang="tr-TR" sz="1600" b="1" dirty="0"/>
              <a:t>): </a:t>
            </a:r>
            <a:r>
              <a:rPr lang="tr-TR" sz="1600" dirty="0"/>
              <a:t>Problemdeki istekler (</a:t>
            </a:r>
            <a:r>
              <a:rPr lang="tr-TR" sz="1600" dirty="0" err="1"/>
              <a:t>requirements</a:t>
            </a:r>
            <a:r>
              <a:rPr lang="tr-TR" sz="1600" dirty="0"/>
              <a:t>) bir bütün olarak yerine getirilmeye çalışılmaz. Önce problemin bir kısmı ele alınır. Problemin bu kısmı bağımsız bir proje olarak ele alınır ve hedeflenen istekleri yerine getiren sınanmış tam bir ürün ortaya çıkartılır. Ardından bir sonraki yinelemeye geçilir ve yeni istekler ele alınır. Her iterasyon sonunda hedefe daha yakın bir ürün elde edilir</a:t>
            </a:r>
            <a:r>
              <a:rPr lang="tr-TR" sz="1600" dirty="0" smtClean="0"/>
              <a:t>.</a:t>
            </a:r>
            <a:endParaRPr lang="tr-TR" sz="1600" dirty="0"/>
          </a:p>
          <a:p>
            <a:pPr marL="214313" indent="-214313" algn="just">
              <a:buFont typeface="Arial" panose="020B0604020202020204" pitchFamily="34" charset="0"/>
              <a:buChar char="•"/>
            </a:pPr>
            <a:r>
              <a:rPr lang="tr-TR" sz="1600" b="1" dirty="0"/>
              <a:t>Arttırmalı ve evrimsel (</a:t>
            </a:r>
            <a:r>
              <a:rPr lang="tr-TR" sz="1600" b="1" dirty="0" err="1"/>
              <a:t>incremental</a:t>
            </a:r>
            <a:r>
              <a:rPr lang="tr-TR" sz="1600" b="1" dirty="0"/>
              <a:t>, </a:t>
            </a:r>
            <a:r>
              <a:rPr lang="tr-TR" sz="1600" b="1" dirty="0" err="1"/>
              <a:t>evolutionary</a:t>
            </a:r>
            <a:r>
              <a:rPr lang="tr-TR" sz="1600" b="1" dirty="0"/>
              <a:t>): </a:t>
            </a:r>
            <a:r>
              <a:rPr lang="tr-TR" sz="1600" dirty="0"/>
              <a:t>Her iterasyon adımında yeni istekler ele aldığında </a:t>
            </a:r>
            <a:r>
              <a:rPr lang="tr-TR" sz="1600" dirty="0" err="1"/>
              <a:t>iterasyonlar</a:t>
            </a:r>
            <a:r>
              <a:rPr lang="tr-TR" sz="1600" dirty="0"/>
              <a:t> sonucunda elde edilen ürünlerin özellikleri artar ve hedeflenen yazılım ürününe yaklaşırlar</a:t>
            </a:r>
            <a:r>
              <a:rPr lang="tr-TR" sz="1600" dirty="0" smtClean="0"/>
              <a:t>.</a:t>
            </a:r>
            <a:endParaRPr lang="tr-TR" sz="1600" dirty="0"/>
          </a:p>
          <a:p>
            <a:pPr marL="214313" indent="-214313" algn="just">
              <a:buFont typeface="Arial" panose="020B0604020202020204" pitchFamily="34" charset="0"/>
              <a:buChar char="•"/>
            </a:pPr>
            <a:r>
              <a:rPr lang="tr-TR" sz="1600" b="1" dirty="0"/>
              <a:t>Risk güdümlü (Risk-</a:t>
            </a:r>
            <a:r>
              <a:rPr lang="tr-TR" sz="1600" b="1" dirty="0" err="1"/>
              <a:t>driven</a:t>
            </a:r>
            <a:r>
              <a:rPr lang="tr-TR" sz="1600" b="1" dirty="0"/>
              <a:t>): </a:t>
            </a:r>
            <a:r>
              <a:rPr lang="tr-TR" sz="1600" dirty="0"/>
              <a:t>ilk </a:t>
            </a:r>
            <a:r>
              <a:rPr lang="tr-TR" sz="1600" dirty="0" err="1"/>
              <a:t>iterasyonlarda</a:t>
            </a:r>
            <a:r>
              <a:rPr lang="tr-TR" sz="1600" dirty="0"/>
              <a:t> en riskli kısımlar </a:t>
            </a:r>
            <a:r>
              <a:rPr lang="tr-TR" sz="1600" dirty="0" err="1"/>
              <a:t>gerçeklenmelidir</a:t>
            </a:r>
            <a:r>
              <a:rPr lang="tr-TR" sz="1600" dirty="0"/>
              <a:t>. Böylece daha projenin ilk aşamalarında ortaya çıkabilecek problemler görülebilir ve gerekli önlemler alınabile. </a:t>
            </a:r>
            <a:r>
              <a:rPr lang="tr-TR" sz="1600" dirty="0" err="1"/>
              <a:t>Örnegin</a:t>
            </a:r>
            <a:r>
              <a:rPr lang="tr-TR" sz="1600" dirty="0"/>
              <a:t> zaman planı gözden geçirilir, ekibe yeni elamanlar alınabilir, bütçe güncellenebilir.</a:t>
            </a:r>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224006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Scrum Süreci</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40</a:t>
            </a:fld>
            <a:endParaRPr lang="tr-TR" dirty="0"/>
          </a:p>
        </p:txBody>
      </p:sp>
      <p:pic>
        <p:nvPicPr>
          <p:cNvPr id="8" name="İçerik Yer Tutucus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885" y="1925649"/>
            <a:ext cx="5816231" cy="3578087"/>
          </a:xfrm>
        </p:spPr>
      </p:pic>
      <p:sp>
        <p:nvSpPr>
          <p:cNvPr id="9" name="Metin kutusu 8"/>
          <p:cNvSpPr txBox="1"/>
          <p:nvPr/>
        </p:nvSpPr>
        <p:spPr>
          <a:xfrm>
            <a:off x="947302" y="5468906"/>
            <a:ext cx="3350597" cy="213585"/>
          </a:xfrm>
          <a:prstGeom prst="rect">
            <a:avLst/>
          </a:prstGeom>
          <a:noFill/>
        </p:spPr>
        <p:txBody>
          <a:bodyPr wrap="none" rtlCol="0">
            <a:spAutoFit/>
          </a:bodyPr>
          <a:lstStyle/>
          <a:p>
            <a:r>
              <a:rPr lang="tr-TR" sz="788" dirty="0">
                <a:solidFill>
                  <a:schemeClr val="accent5">
                    <a:lumMod val="50000"/>
                  </a:schemeClr>
                </a:solidFill>
              </a:rPr>
              <a:t>Kaynak</a:t>
            </a:r>
            <a:r>
              <a:rPr lang="tr-TR" sz="788" dirty="0"/>
              <a:t>: </a:t>
            </a:r>
            <a:r>
              <a:rPr lang="tr-TR" sz="788" dirty="0">
                <a:hlinkClick r:id="rId3"/>
              </a:rPr>
              <a:t>http://www.insolaria.it/blog/2014/04/scrum-e-le-medotologie-agili/</a:t>
            </a:r>
            <a:r>
              <a:rPr lang="tr-TR" sz="788" dirty="0"/>
              <a:t> </a:t>
            </a:r>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073756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Scrum Rolleri</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41</a:t>
            </a:fld>
            <a:endParaRPr lang="tr-TR" dirty="0"/>
          </a:p>
        </p:txBody>
      </p:sp>
      <p:sp>
        <p:nvSpPr>
          <p:cNvPr id="7" name="Tek Köşesi Kesik Dikdörtgen 6"/>
          <p:cNvSpPr/>
          <p:nvPr/>
        </p:nvSpPr>
        <p:spPr>
          <a:xfrm>
            <a:off x="838379" y="1719395"/>
            <a:ext cx="925497" cy="226380"/>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1600" dirty="0"/>
              <a:t>Şeffaflık</a:t>
            </a:r>
          </a:p>
        </p:txBody>
      </p:sp>
      <p:sp>
        <p:nvSpPr>
          <p:cNvPr id="8" name="Dikdörtgen 7"/>
          <p:cNvSpPr/>
          <p:nvPr/>
        </p:nvSpPr>
        <p:spPr>
          <a:xfrm>
            <a:off x="838379" y="1945775"/>
            <a:ext cx="7351266" cy="5459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200" dirty="0"/>
              <a:t>Sürecin tümleriyle geliştiriciye görünür olmasıdır. Böylece ortak bir görüş ortaya konur. Örneğin, “bitti” takımdakilerin artık işin sonuna gelindiğinde hep bir ağızdan söyledikleri bir ortak bir cümledir. Çalışılan sürecin bittiği anlamına gelir.</a:t>
            </a:r>
          </a:p>
        </p:txBody>
      </p:sp>
      <p:sp>
        <p:nvSpPr>
          <p:cNvPr id="10" name="Dikdörtgen 9"/>
          <p:cNvSpPr/>
          <p:nvPr/>
        </p:nvSpPr>
        <p:spPr>
          <a:xfrm>
            <a:off x="838379" y="2698061"/>
            <a:ext cx="7351266" cy="5865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200" dirty="0"/>
              <a:t>Scrum, kullanıcılarına yönelik istenmeyen sapmaları tespit etmek için sürecin ve programın sürekli denetim altında tutulması gerekir. Scrum karmaşık ürün gelişimini basite indirgemek için yapılandırılmış bir çerçeve olarak düşünebiliriz</a:t>
            </a:r>
          </a:p>
        </p:txBody>
      </p:sp>
      <p:sp>
        <p:nvSpPr>
          <p:cNvPr id="11" name="Tek Köşesi Kesik Dikdörtgen 10"/>
          <p:cNvSpPr/>
          <p:nvPr/>
        </p:nvSpPr>
        <p:spPr>
          <a:xfrm>
            <a:off x="838379" y="3245685"/>
            <a:ext cx="925497" cy="226380"/>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600" dirty="0"/>
              <a:t>Uyum</a:t>
            </a:r>
          </a:p>
        </p:txBody>
      </p:sp>
      <p:sp>
        <p:nvSpPr>
          <p:cNvPr id="12" name="Dikdörtgen 11"/>
          <p:cNvSpPr/>
          <p:nvPr/>
        </p:nvSpPr>
        <p:spPr>
          <a:xfrm>
            <a:off x="838379" y="3459186"/>
            <a:ext cx="7351266" cy="418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tr-TR" sz="1200" dirty="0"/>
              <a:t>Yazılan programların talebe uygun olup olmaması durumudur. Herhangi bir saptama söz konusu ise bu açıklar giderilir ve talebe uyumlu hale getirilir. Saptamaları aza indirmek kısa bir sürede yapılmalıdır.</a:t>
            </a:r>
          </a:p>
        </p:txBody>
      </p:sp>
      <p:sp>
        <p:nvSpPr>
          <p:cNvPr id="13" name="Tek Köşesi Kesik Dikdörtgen 12"/>
          <p:cNvSpPr/>
          <p:nvPr/>
        </p:nvSpPr>
        <p:spPr>
          <a:xfrm>
            <a:off x="838380" y="3912328"/>
            <a:ext cx="1415423" cy="366158"/>
          </a:xfrm>
          <a:prstGeom prst="snip1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Scrum Takımı</a:t>
            </a:r>
          </a:p>
        </p:txBody>
      </p:sp>
      <p:sp>
        <p:nvSpPr>
          <p:cNvPr id="14" name="Dikdörtgen 13"/>
          <p:cNvSpPr/>
          <p:nvPr/>
        </p:nvSpPr>
        <p:spPr>
          <a:xfrm>
            <a:off x="838380" y="4209925"/>
            <a:ext cx="7351265" cy="7044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tr-TR" sz="1200" dirty="0"/>
              <a:t>Ürün Sahibi, Geliştirme Ekibi ve Scrum </a:t>
            </a:r>
            <a:r>
              <a:rPr lang="tr-TR" sz="1200" dirty="0" err="1"/>
              <a:t>Master’dan</a:t>
            </a:r>
            <a:r>
              <a:rPr lang="tr-TR" sz="1200" dirty="0"/>
              <a:t> oluşur. Takım kendi kendini örgütler. Böylece kendi içerisinde uyum içinde olan takımlar daha başarılı sonuçlar alırlar. </a:t>
            </a:r>
            <a:r>
              <a:rPr lang="tr-TR" sz="1200" dirty="0" err="1"/>
              <a:t>Scrum’ın</a:t>
            </a:r>
            <a:r>
              <a:rPr lang="tr-TR" sz="1200" dirty="0"/>
              <a:t> takım modeli esneklik, yaratıcılık ve verimliliği optimize etmek için tasarlanmıştır. </a:t>
            </a:r>
          </a:p>
        </p:txBody>
      </p:sp>
      <p:sp>
        <p:nvSpPr>
          <p:cNvPr id="16" name="Dikdörtgen 15"/>
          <p:cNvSpPr/>
          <p:nvPr/>
        </p:nvSpPr>
        <p:spPr>
          <a:xfrm>
            <a:off x="822960" y="5182024"/>
            <a:ext cx="7351265" cy="101013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tr-TR" sz="1200" dirty="0"/>
              <a:t>Ürünün değerinden ve </a:t>
            </a:r>
            <a:r>
              <a:rPr lang="tr-TR" sz="1200" dirty="0" err="1"/>
              <a:t>gerikaydından</a:t>
            </a:r>
            <a:r>
              <a:rPr lang="tr-TR" sz="1200" dirty="0"/>
              <a:t> (</a:t>
            </a:r>
            <a:r>
              <a:rPr lang="tr-TR" sz="1200" dirty="0" err="1"/>
              <a:t>Backlog</a:t>
            </a:r>
            <a:r>
              <a:rPr lang="tr-TR" sz="1200" dirty="0"/>
              <a:t>) sorumlu olan kişidir . Ürün </a:t>
            </a:r>
            <a:r>
              <a:rPr lang="tr-TR" sz="1200" dirty="0" err="1"/>
              <a:t>Backlog</a:t>
            </a:r>
            <a:r>
              <a:rPr lang="tr-TR" sz="1200" dirty="0"/>
              <a:t> öğeleri açık olmalıdır. </a:t>
            </a:r>
            <a:r>
              <a:rPr lang="tr-TR" sz="1200" dirty="0" err="1"/>
              <a:t>Bunuda</a:t>
            </a:r>
            <a:r>
              <a:rPr lang="tr-TR" sz="1200" dirty="0"/>
              <a:t> sağlayacak olan kişi Product </a:t>
            </a:r>
            <a:r>
              <a:rPr lang="tr-TR" sz="1200" dirty="0" err="1"/>
              <a:t>Owner’dir</a:t>
            </a:r>
            <a:r>
              <a:rPr lang="tr-TR" sz="1200" dirty="0"/>
              <a:t>. Sorumluluğun büyük bir kısmı Product </a:t>
            </a:r>
            <a:r>
              <a:rPr lang="tr-TR" sz="1200" dirty="0" err="1"/>
              <a:t>Owner’dadır</a:t>
            </a:r>
            <a:r>
              <a:rPr lang="tr-TR" sz="1200" dirty="0"/>
              <a:t>. Takımda Product </a:t>
            </a:r>
            <a:r>
              <a:rPr lang="tr-TR" sz="1200" dirty="0" err="1"/>
              <a:t>Owner</a:t>
            </a:r>
            <a:r>
              <a:rPr lang="tr-TR" sz="1200" dirty="0"/>
              <a:t> tektir. Product </a:t>
            </a:r>
            <a:r>
              <a:rPr lang="tr-TR" sz="1200" dirty="0" err="1"/>
              <a:t>Owner’in</a:t>
            </a:r>
            <a:r>
              <a:rPr lang="tr-TR" sz="1200" dirty="0"/>
              <a:t> başarılı olması için, tüm organizasyonun kendi kararlarına saygı göstermesi gerekir. Geliştirme Ekibi, Product </a:t>
            </a:r>
            <a:r>
              <a:rPr lang="tr-TR" sz="1200" dirty="0" err="1"/>
              <a:t>Owner’in</a:t>
            </a:r>
            <a:r>
              <a:rPr lang="tr-TR" sz="1200" dirty="0"/>
              <a:t> kararlarına göre hareket eder .</a:t>
            </a:r>
          </a:p>
        </p:txBody>
      </p:sp>
      <p:sp>
        <p:nvSpPr>
          <p:cNvPr id="3" name="Veri Yer Tutucusu 2"/>
          <p:cNvSpPr>
            <a:spLocks noGrp="1"/>
          </p:cNvSpPr>
          <p:nvPr>
            <p:ph type="dt" sz="half" idx="10"/>
          </p:nvPr>
        </p:nvSpPr>
        <p:spPr/>
        <p:txBody>
          <a:bodyPr/>
          <a:lstStyle/>
          <a:p>
            <a:r>
              <a:rPr lang="tr-TR" smtClean="0"/>
              <a:t>Doç. Dr. Resul DAŞ</a:t>
            </a:r>
            <a:endParaRPr lang="tr-TR"/>
          </a:p>
        </p:txBody>
      </p:sp>
      <p:sp>
        <p:nvSpPr>
          <p:cNvPr id="17" name="Tek Köşesi Kesik Dikdörtgen 16"/>
          <p:cNvSpPr/>
          <p:nvPr/>
        </p:nvSpPr>
        <p:spPr>
          <a:xfrm>
            <a:off x="822959" y="4857672"/>
            <a:ext cx="2667215" cy="46900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dirty="0"/>
              <a:t>Ürün Sahibi (Product </a:t>
            </a:r>
            <a:r>
              <a:rPr lang="tr-TR" sz="1350" dirty="0" err="1"/>
              <a:t>Owner</a:t>
            </a:r>
            <a:r>
              <a:rPr lang="tr-TR" sz="1350" dirty="0"/>
              <a:t>) </a:t>
            </a:r>
          </a:p>
        </p:txBody>
      </p:sp>
      <p:sp>
        <p:nvSpPr>
          <p:cNvPr id="18" name="Tek Köşesi Kesik Dikdörtgen 17"/>
          <p:cNvSpPr/>
          <p:nvPr/>
        </p:nvSpPr>
        <p:spPr>
          <a:xfrm>
            <a:off x="838379" y="2510318"/>
            <a:ext cx="925497" cy="22638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600" dirty="0"/>
              <a:t>Denetim</a:t>
            </a:r>
          </a:p>
        </p:txBody>
      </p:sp>
    </p:spTree>
    <p:extLst>
      <p:ext uri="{BB962C8B-B14F-4D97-AF65-F5344CB8AC3E}">
        <p14:creationId xmlns:p14="http://schemas.microsoft.com/office/powerpoint/2010/main" val="351105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Scrum Rolleri</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42</a:t>
            </a:fld>
            <a:endParaRPr lang="tr-TR" dirty="0"/>
          </a:p>
        </p:txBody>
      </p:sp>
      <p:sp>
        <p:nvSpPr>
          <p:cNvPr id="7" name="Dikdörtgen 6"/>
          <p:cNvSpPr/>
          <p:nvPr/>
        </p:nvSpPr>
        <p:spPr>
          <a:xfrm>
            <a:off x="838379" y="1796669"/>
            <a:ext cx="7351266" cy="10466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200" dirty="0"/>
              <a:t>Scrum çerçevesinde her bir iterasyon Sprint olarak isimlendirilmektedir. Sprintleri paketlenmiş zaman aralıkları olarak düşünebilirsiniz. Yeni Sprint önceki Sprint sonucundan hemen sonra başlar. Sprintlerimiz başlangıç ve bitiş tarihleri bulunmaktadır, ve ekibin hızını ayarlamak için her bir </a:t>
            </a:r>
            <a:r>
              <a:rPr lang="tr-TR" sz="1200" dirty="0" err="1"/>
              <a:t>sprint’in</a:t>
            </a:r>
            <a:r>
              <a:rPr lang="tr-TR" sz="1200" dirty="0"/>
              <a:t> aynı sürede tutulması önerilmektedir. Scrum yöntemi ile yönetilen projeler “sprint” denilen fazlara ayrılır. Her bir “</a:t>
            </a:r>
            <a:r>
              <a:rPr lang="tr-TR" sz="1200" dirty="0" err="1"/>
              <a:t>sprint”in</a:t>
            </a:r>
            <a:r>
              <a:rPr lang="tr-TR" sz="1200" dirty="0"/>
              <a:t> süresi genellikle (en fazla) 30 gündür. İdeal olan proje boyunca tüm “</a:t>
            </a:r>
            <a:r>
              <a:rPr lang="tr-TR" sz="1200" dirty="0" err="1"/>
              <a:t>sprint”ler</a:t>
            </a:r>
            <a:r>
              <a:rPr lang="tr-TR" sz="1200" dirty="0"/>
              <a:t> aynı süreli olur.</a:t>
            </a:r>
          </a:p>
        </p:txBody>
      </p:sp>
      <p:sp>
        <p:nvSpPr>
          <p:cNvPr id="8" name="Tek Köşesi Kesik Dikdörtgen 7"/>
          <p:cNvSpPr/>
          <p:nvPr/>
        </p:nvSpPr>
        <p:spPr>
          <a:xfrm>
            <a:off x="838378" y="1612660"/>
            <a:ext cx="925497" cy="22638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600" dirty="0"/>
              <a:t>Sprint</a:t>
            </a:r>
          </a:p>
        </p:txBody>
      </p:sp>
      <p:sp>
        <p:nvSpPr>
          <p:cNvPr id="9" name="Dikdörtgen 8"/>
          <p:cNvSpPr/>
          <p:nvPr/>
        </p:nvSpPr>
        <p:spPr>
          <a:xfrm>
            <a:off x="822960" y="3086917"/>
            <a:ext cx="7351266" cy="59274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200" dirty="0"/>
              <a:t>Burada katılımcılar, gelecek hakkında iş birliği yapabilir. </a:t>
            </a:r>
            <a:r>
              <a:rPr lang="tr-TR" sz="1200" dirty="0" err="1"/>
              <a:t>Gayriresmi</a:t>
            </a:r>
            <a:r>
              <a:rPr lang="tr-TR" sz="1200" dirty="0"/>
              <a:t> bir toplantı olup iş birliğini daha iyi gerçekleştirmek için toplanılır. Bu, bir aylık sprint için dört saatlik zamanı kapsar. Sprint İnceleme sonucu bir sonraki Sprint için muhtemel Ürün </a:t>
            </a:r>
            <a:r>
              <a:rPr lang="tr-TR" sz="1200" dirty="0" err="1"/>
              <a:t>Backlog</a:t>
            </a:r>
            <a:r>
              <a:rPr lang="tr-TR" sz="1200" dirty="0"/>
              <a:t> öğelerini tanımlar.</a:t>
            </a:r>
          </a:p>
        </p:txBody>
      </p:sp>
      <p:sp>
        <p:nvSpPr>
          <p:cNvPr id="11" name="Dikdörtgen 10"/>
          <p:cNvSpPr/>
          <p:nvPr/>
        </p:nvSpPr>
        <p:spPr>
          <a:xfrm>
            <a:off x="838379" y="3936597"/>
            <a:ext cx="7351266" cy="60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tr-TR" sz="1200" dirty="0"/>
              <a:t>Sprint ile yapılacak çalışma Sprint Planlama Toplantısı ile planlanmıştır. Bu plan tüm Scrum Ekibinin ortak çalışmasıyla oluşturulur. Örneğin, iki haftalık </a:t>
            </a:r>
            <a:r>
              <a:rPr lang="tr-TR" sz="1200" dirty="0" err="1"/>
              <a:t>Sprint’te</a:t>
            </a:r>
            <a:r>
              <a:rPr lang="tr-TR" sz="1200" dirty="0"/>
              <a:t> dört saatlik Sprint Planlama Toplantıları vardır. Bu toplantılarda artımın nasıl sağlanacağı konuşulur.</a:t>
            </a:r>
          </a:p>
        </p:txBody>
      </p:sp>
      <p:sp>
        <p:nvSpPr>
          <p:cNvPr id="13" name="Dikdörtgen 12"/>
          <p:cNvSpPr/>
          <p:nvPr/>
        </p:nvSpPr>
        <p:spPr>
          <a:xfrm>
            <a:off x="838380" y="4927541"/>
            <a:ext cx="7351265" cy="1434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tr-TR" sz="1200" dirty="0"/>
              <a:t>15 dakikalık toplantılardan oluşur. Bu günlük </a:t>
            </a:r>
            <a:r>
              <a:rPr lang="tr-TR" sz="1200" dirty="0" err="1"/>
              <a:t>Scrum’larda</a:t>
            </a:r>
            <a:r>
              <a:rPr lang="tr-TR" sz="1200" dirty="0"/>
              <a:t> planlama yapıldığı gibi bir sonraki gün için tahminler yapılır. Bu toplantılar her gün düzenlenir ve amaç karmaşıklığı azaltmaktır. Bu toplantılarda her bir üye aşağıdaki sorulara cevap verir :</a:t>
            </a:r>
          </a:p>
          <a:p>
            <a:pPr lvl="1" algn="just"/>
            <a:r>
              <a:rPr lang="tr-TR" sz="1200" dirty="0"/>
              <a:t>•Son toplantıdan bu yana neler tamamlandı ?</a:t>
            </a:r>
          </a:p>
          <a:p>
            <a:pPr lvl="1" algn="just"/>
            <a:r>
              <a:rPr lang="tr-TR" sz="1200" dirty="0"/>
              <a:t>•Sonraki toplantıda neler yapılacak ?</a:t>
            </a:r>
          </a:p>
          <a:p>
            <a:pPr lvl="1" algn="just"/>
            <a:r>
              <a:rPr lang="tr-TR" sz="1200" dirty="0"/>
              <a:t>•Engeller ne şekildedir ?</a:t>
            </a:r>
          </a:p>
          <a:p>
            <a:pPr algn="just"/>
            <a:r>
              <a:rPr lang="tr-TR" sz="1200" dirty="0"/>
              <a:t>Kısaca hedefe doğru ilerlemeler değerlendirilir.</a:t>
            </a:r>
          </a:p>
        </p:txBody>
      </p:sp>
      <p:sp>
        <p:nvSpPr>
          <p:cNvPr id="14" name="Tek Köşesi Kesik Dikdörtgen 13"/>
          <p:cNvSpPr/>
          <p:nvPr/>
        </p:nvSpPr>
        <p:spPr>
          <a:xfrm>
            <a:off x="838378" y="2813337"/>
            <a:ext cx="1838786" cy="273580"/>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Sprint İnceleme</a:t>
            </a:r>
          </a:p>
        </p:txBody>
      </p:sp>
      <p:sp>
        <p:nvSpPr>
          <p:cNvPr id="3" name="Veri Yer Tutucusu 2"/>
          <p:cNvSpPr>
            <a:spLocks noGrp="1"/>
          </p:cNvSpPr>
          <p:nvPr>
            <p:ph type="dt" sz="half" idx="10"/>
          </p:nvPr>
        </p:nvSpPr>
        <p:spPr/>
        <p:txBody>
          <a:bodyPr/>
          <a:lstStyle/>
          <a:p>
            <a:r>
              <a:rPr lang="tr-TR" smtClean="0"/>
              <a:t>Doç. Dr. Resul DAŞ</a:t>
            </a:r>
            <a:endParaRPr lang="tr-TR"/>
          </a:p>
        </p:txBody>
      </p:sp>
      <p:sp>
        <p:nvSpPr>
          <p:cNvPr id="15" name="Tek Köşesi Kesik Dikdörtgen 14"/>
          <p:cNvSpPr/>
          <p:nvPr/>
        </p:nvSpPr>
        <p:spPr>
          <a:xfrm>
            <a:off x="838379" y="4540770"/>
            <a:ext cx="2767706" cy="430475"/>
          </a:xfrm>
          <a:prstGeom prst="snip1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t>Günlük Scrum (Daily Scrum)</a:t>
            </a:r>
          </a:p>
        </p:txBody>
      </p:sp>
      <p:sp>
        <p:nvSpPr>
          <p:cNvPr id="16" name="Tek Köşesi Kesik Dikdörtgen 15"/>
          <p:cNvSpPr/>
          <p:nvPr/>
        </p:nvSpPr>
        <p:spPr>
          <a:xfrm>
            <a:off x="838378" y="3628722"/>
            <a:ext cx="2587401" cy="319301"/>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600" dirty="0"/>
              <a:t>Sprint Planlama Toplantısı</a:t>
            </a:r>
          </a:p>
        </p:txBody>
      </p:sp>
    </p:spTree>
    <p:extLst>
      <p:ext uri="{BB962C8B-B14F-4D97-AF65-F5344CB8AC3E}">
        <p14:creationId xmlns:p14="http://schemas.microsoft.com/office/powerpoint/2010/main" val="17688691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Scrum Rolleri</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43</a:t>
            </a:fld>
            <a:endParaRPr lang="tr-TR" dirty="0"/>
          </a:p>
        </p:txBody>
      </p:sp>
      <p:sp>
        <p:nvSpPr>
          <p:cNvPr id="6" name="Dikdörtgen 5"/>
          <p:cNvSpPr/>
          <p:nvPr/>
        </p:nvSpPr>
        <p:spPr>
          <a:xfrm>
            <a:off x="826556" y="2271091"/>
            <a:ext cx="7351266" cy="8015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400" dirty="0"/>
              <a:t>Takım belirlenir ve “Sprint Planning” dediğimiz en fazla 4 hafta sürecek olan küçük döngülerle “Sprint” ile işe başlanır. Her döngü için ürün </a:t>
            </a:r>
            <a:r>
              <a:rPr lang="tr-TR" sz="1400" dirty="0" err="1"/>
              <a:t>gerikaydından</a:t>
            </a:r>
            <a:r>
              <a:rPr lang="tr-TR" sz="1400" dirty="0"/>
              <a:t> önemli gereksinimler seçilerek sprint </a:t>
            </a:r>
            <a:r>
              <a:rPr lang="tr-TR" sz="1400" dirty="0" err="1"/>
              <a:t>gerikaydı</a:t>
            </a:r>
            <a:r>
              <a:rPr lang="tr-TR" sz="1400" dirty="0"/>
              <a:t> (Sprint </a:t>
            </a:r>
            <a:r>
              <a:rPr lang="tr-TR" sz="1400" dirty="0" err="1"/>
              <a:t>Backlog</a:t>
            </a:r>
            <a:r>
              <a:rPr lang="tr-TR" sz="1400" dirty="0"/>
              <a:t>) oluşturulur ve sprint boyunca bu gereksinimler geliştirilir.</a:t>
            </a:r>
          </a:p>
        </p:txBody>
      </p:sp>
      <p:sp>
        <p:nvSpPr>
          <p:cNvPr id="7" name="Tek Köşesi Kesik Dikdörtgen 6"/>
          <p:cNvSpPr/>
          <p:nvPr/>
        </p:nvSpPr>
        <p:spPr>
          <a:xfrm>
            <a:off x="826555" y="2049129"/>
            <a:ext cx="1204148" cy="320583"/>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1350" dirty="0"/>
              <a:t>Sprint </a:t>
            </a:r>
            <a:r>
              <a:rPr lang="tr-TR" sz="1350" dirty="0" err="1"/>
              <a:t>Backlog</a:t>
            </a:r>
            <a:endParaRPr lang="tr-TR" sz="1350" dirty="0"/>
          </a:p>
        </p:txBody>
      </p:sp>
      <p:sp>
        <p:nvSpPr>
          <p:cNvPr id="8" name="Dikdörtgen 7"/>
          <p:cNvSpPr/>
          <p:nvPr/>
        </p:nvSpPr>
        <p:spPr>
          <a:xfrm>
            <a:off x="826556" y="3562452"/>
            <a:ext cx="7351266" cy="100954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tr-TR" sz="1400" dirty="0"/>
              <a:t>İlk önce müşteriye yani ürün sahibine (Product </a:t>
            </a:r>
            <a:r>
              <a:rPr lang="tr-TR" sz="1400" dirty="0" err="1"/>
              <a:t>Owner</a:t>
            </a:r>
            <a:r>
              <a:rPr lang="tr-TR" sz="1400" dirty="0"/>
              <a:t>), istediği ürün gereksinimlerinin neler olduğu sorulur ve bu ihtiyaçlar çıkartılır (Product </a:t>
            </a:r>
            <a:r>
              <a:rPr lang="tr-TR" sz="1400" dirty="0" err="1"/>
              <a:t>BackLog</a:t>
            </a:r>
            <a:r>
              <a:rPr lang="tr-TR" sz="1400" dirty="0"/>
              <a:t>). Product </a:t>
            </a:r>
            <a:r>
              <a:rPr lang="tr-TR" sz="1400" dirty="0" err="1"/>
              <a:t>BackLog</a:t>
            </a:r>
            <a:r>
              <a:rPr lang="tr-TR" sz="1400" dirty="0"/>
              <a:t> içerisinde maddeler en önemlisinden en aza doğru sıralanır. Belirli bir periyot içerisinde belirtilen gereksinimleri karşılayan tam olarak bir portatif müşteriye teslim edilir .</a:t>
            </a:r>
          </a:p>
        </p:txBody>
      </p:sp>
      <p:sp>
        <p:nvSpPr>
          <p:cNvPr id="10" name="Dikdörtgen 9"/>
          <p:cNvSpPr/>
          <p:nvPr/>
        </p:nvSpPr>
        <p:spPr>
          <a:xfrm>
            <a:off x="822960" y="5046521"/>
            <a:ext cx="7351266" cy="8595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tr-TR" sz="1400" dirty="0"/>
              <a:t>Sprintte bir sonraki aşama için iyileştirme fırsatı yakalanır. Bu bir aylık sprint için toplamda 3 saatlik toplantıdır. Burada takım işini kolaylaştırmak için planlar oluşturulur. Böylece gelişim süreci ve sonraki Sprinti daha etkili ve zevkli hale getirmek için uygulamalar geliştirme ortamı yaratılır. Bu toplantılar sonucunda ürün kalitesini arttırma yolları planlanmış olur.</a:t>
            </a:r>
          </a:p>
        </p:txBody>
      </p:sp>
      <p:sp>
        <p:nvSpPr>
          <p:cNvPr id="11" name="Tek Köşesi Kesik Dikdörtgen 10"/>
          <p:cNvSpPr/>
          <p:nvPr/>
        </p:nvSpPr>
        <p:spPr>
          <a:xfrm>
            <a:off x="826555" y="3206263"/>
            <a:ext cx="1581974" cy="365905"/>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dirty="0"/>
              <a:t>Product </a:t>
            </a:r>
            <a:r>
              <a:rPr lang="tr-TR" sz="1350" dirty="0" err="1"/>
              <a:t>Backlog</a:t>
            </a:r>
            <a:endParaRPr lang="tr-TR" sz="1350" dirty="0"/>
          </a:p>
        </p:txBody>
      </p:sp>
      <p:sp>
        <p:nvSpPr>
          <p:cNvPr id="3" name="Veri Yer Tutucusu 2"/>
          <p:cNvSpPr>
            <a:spLocks noGrp="1"/>
          </p:cNvSpPr>
          <p:nvPr>
            <p:ph type="dt" sz="half" idx="10"/>
          </p:nvPr>
        </p:nvSpPr>
        <p:spPr/>
        <p:txBody>
          <a:bodyPr/>
          <a:lstStyle/>
          <a:p>
            <a:r>
              <a:rPr lang="tr-TR" smtClean="0"/>
              <a:t>Doç. Dr. Resul DAŞ</a:t>
            </a:r>
            <a:endParaRPr lang="tr-TR"/>
          </a:p>
        </p:txBody>
      </p:sp>
      <p:sp>
        <p:nvSpPr>
          <p:cNvPr id="12" name="Tek Köşesi Kesik Dikdörtgen 11"/>
          <p:cNvSpPr/>
          <p:nvPr/>
        </p:nvSpPr>
        <p:spPr>
          <a:xfrm>
            <a:off x="824757" y="4638259"/>
            <a:ext cx="2047232" cy="378638"/>
          </a:xfrm>
          <a:prstGeom prst="snip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sz="1350" dirty="0"/>
              <a:t>Sprint </a:t>
            </a:r>
            <a:r>
              <a:rPr lang="tr-TR" sz="1350" dirty="0" err="1"/>
              <a:t>Retrospective</a:t>
            </a:r>
            <a:endParaRPr lang="tr-TR" sz="1350" dirty="0"/>
          </a:p>
        </p:txBody>
      </p:sp>
    </p:spTree>
    <p:extLst>
      <p:ext uri="{BB962C8B-B14F-4D97-AF65-F5344CB8AC3E}">
        <p14:creationId xmlns:p14="http://schemas.microsoft.com/office/powerpoint/2010/main" val="2883078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Scrum Rolleri</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44</a:t>
            </a:fld>
            <a:endParaRPr lang="tr-TR" dirty="0"/>
          </a:p>
        </p:txBody>
      </p:sp>
      <p:sp>
        <p:nvSpPr>
          <p:cNvPr id="6" name="Tek Köşesi Kesik Dikdörtgen 5"/>
          <p:cNvSpPr/>
          <p:nvPr/>
        </p:nvSpPr>
        <p:spPr>
          <a:xfrm>
            <a:off x="831382" y="1775998"/>
            <a:ext cx="2942128" cy="447424"/>
          </a:xfrm>
          <a:prstGeom prst="snip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sz="1350" dirty="0"/>
              <a:t>Scrum Ustası(</a:t>
            </a:r>
            <a:r>
              <a:rPr lang="tr-TR" sz="1350" dirty="0" err="1"/>
              <a:t>The</a:t>
            </a:r>
            <a:r>
              <a:rPr lang="tr-TR" sz="1350" dirty="0"/>
              <a:t> Scrum Master)</a:t>
            </a:r>
          </a:p>
        </p:txBody>
      </p:sp>
      <p:sp>
        <p:nvSpPr>
          <p:cNvPr id="7" name="Dikdörtgen 6"/>
          <p:cNvSpPr/>
          <p:nvPr/>
        </p:nvSpPr>
        <p:spPr>
          <a:xfrm>
            <a:off x="831382" y="2262059"/>
            <a:ext cx="7351265" cy="398212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tr-TR" sz="1400" dirty="0" err="1"/>
              <a:t>Scrum’dan</a:t>
            </a:r>
            <a:r>
              <a:rPr lang="tr-TR" sz="1400" dirty="0"/>
              <a:t> sorumlu olan kişidir. Scrum Master, Scrum Takım teorisi ve uygulamaları kurallara uyarak sağlar. Scrum Master takım için liderdir. Scrum Master, ekip tarafından yaratılan değeri maksimize etmek için çalışır. Scrum Master, çeşitli yollarla Ürün Sahibine yardım eder . Bunlar:</a:t>
            </a:r>
            <a:br>
              <a:rPr lang="tr-TR" sz="1400" dirty="0"/>
            </a:br>
            <a:endParaRPr lang="tr-TR" sz="1400" dirty="0"/>
          </a:p>
          <a:p>
            <a:pPr algn="just"/>
            <a:r>
              <a:rPr lang="tr-TR" sz="1400" dirty="0"/>
              <a:t>•	Ürün </a:t>
            </a:r>
            <a:r>
              <a:rPr lang="tr-TR" sz="1400" dirty="0" err="1"/>
              <a:t>Backlog</a:t>
            </a:r>
            <a:r>
              <a:rPr lang="tr-TR" sz="1400" dirty="0"/>
              <a:t> yönetimi bulma teknikleri</a:t>
            </a:r>
          </a:p>
          <a:p>
            <a:pPr algn="just"/>
            <a:r>
              <a:rPr lang="tr-TR" sz="1400" dirty="0"/>
              <a:t>•	Geliştirme ekibinin vizyon ve hedeflerini belirlemek</a:t>
            </a:r>
          </a:p>
          <a:p>
            <a:pPr algn="just"/>
            <a:r>
              <a:rPr lang="tr-TR" sz="1400" dirty="0"/>
              <a:t>•	Açık ve özlü Ürün </a:t>
            </a:r>
            <a:r>
              <a:rPr lang="tr-TR" sz="1400" dirty="0" err="1"/>
              <a:t>Backlog</a:t>
            </a:r>
            <a:r>
              <a:rPr lang="tr-TR" sz="1400" dirty="0"/>
              <a:t> öğeleri oluşturmak için geliştirme ekibine temel yolların öğretilmesi</a:t>
            </a:r>
          </a:p>
          <a:p>
            <a:pPr algn="just"/>
            <a:r>
              <a:rPr lang="tr-TR" sz="1400" dirty="0"/>
              <a:t>•	Anlaşılabilir bir ortamda uzun vadeli ürün planlamaları yapmak</a:t>
            </a:r>
          </a:p>
          <a:p>
            <a:pPr algn="just"/>
            <a:r>
              <a:rPr lang="tr-TR" sz="1400" dirty="0"/>
              <a:t>•	Çevikliği anlama ve uygulama</a:t>
            </a:r>
          </a:p>
          <a:p>
            <a:pPr algn="just"/>
            <a:r>
              <a:rPr lang="tr-TR" sz="1400" b="1" dirty="0">
                <a:solidFill>
                  <a:schemeClr val="accent5">
                    <a:lumMod val="50000"/>
                  </a:schemeClr>
                </a:solidFill>
              </a:rPr>
              <a:t>Scrum Master, geliştirme ekibinde hizmet eder:</a:t>
            </a:r>
          </a:p>
          <a:p>
            <a:pPr algn="just"/>
            <a:r>
              <a:rPr lang="tr-TR" sz="1400" dirty="0"/>
              <a:t>•	Örgütlenmeye koçluk eder</a:t>
            </a:r>
          </a:p>
          <a:p>
            <a:pPr algn="just"/>
            <a:r>
              <a:rPr lang="tr-TR" sz="1400" dirty="0"/>
              <a:t>•	Geliştirme ekibi için değeri yüksek ürünler oluşturmak</a:t>
            </a:r>
          </a:p>
          <a:p>
            <a:pPr algn="just"/>
            <a:r>
              <a:rPr lang="tr-TR" sz="1400" dirty="0"/>
              <a:t>•	Geliştirme ekibinin ilerlemesine engel olacak şeyleri ortadan kaldırmak</a:t>
            </a:r>
          </a:p>
          <a:p>
            <a:pPr algn="just"/>
            <a:r>
              <a:rPr lang="tr-TR" sz="1400" dirty="0"/>
              <a:t>•	Talebe göre Scrum olaylarının kolaylaştırılması</a:t>
            </a:r>
          </a:p>
          <a:p>
            <a:pPr algn="just"/>
            <a:r>
              <a:rPr lang="tr-TR" sz="1400" b="1" dirty="0">
                <a:solidFill>
                  <a:schemeClr val="accent5">
                    <a:lumMod val="50000"/>
                  </a:schemeClr>
                </a:solidFill>
              </a:rPr>
              <a:t>Scrum Master organizasyon içinde çalışır:</a:t>
            </a:r>
          </a:p>
          <a:p>
            <a:pPr algn="just"/>
            <a:r>
              <a:rPr lang="tr-TR" sz="1400" dirty="0"/>
              <a:t>•	</a:t>
            </a:r>
            <a:r>
              <a:rPr lang="tr-TR" sz="1400" dirty="0" err="1"/>
              <a:t>Scrum’ın</a:t>
            </a:r>
            <a:r>
              <a:rPr lang="tr-TR" sz="1400" dirty="0"/>
              <a:t> belirlenmesinde koçluk eder</a:t>
            </a:r>
          </a:p>
          <a:p>
            <a:pPr algn="just"/>
            <a:r>
              <a:rPr lang="tr-TR" sz="1400" dirty="0"/>
              <a:t>•	Örgüt içinde planlama yapar</a:t>
            </a:r>
          </a:p>
          <a:p>
            <a:pPr algn="just"/>
            <a:r>
              <a:rPr lang="tr-TR" sz="1400" dirty="0"/>
              <a:t>•	Takımın verimliliğini arttırır</a:t>
            </a:r>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00223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Scrum Örnek</a:t>
            </a:r>
          </a:p>
        </p:txBody>
      </p:sp>
      <p:sp>
        <p:nvSpPr>
          <p:cNvPr id="3" name="İçerik Yer Tutucusu 2"/>
          <p:cNvSpPr>
            <a:spLocks noGrp="1"/>
          </p:cNvSpPr>
          <p:nvPr>
            <p:ph idx="1"/>
          </p:nvPr>
        </p:nvSpPr>
        <p:spPr/>
        <p:txBody>
          <a:bodyPr/>
          <a:lstStyle/>
          <a:p>
            <a:pPr marL="0" indent="0" algn="just">
              <a:buNone/>
            </a:pPr>
            <a:r>
              <a:rPr lang="tr-TR" dirty="0"/>
              <a:t>Firma bir proje alıyor ve proje tarihi sabit değil. Proje sahibinin beklentileri yüksek ancak istekleri yeterince net değil. Ayrıca süreçler içinde yeterli zaman bulunmamakta. Proje ekipleri arasında iletişim problemleri de var. Proje ise Kredi Kartı Taahhüt Programı. Sonunda iş birliği ile 8 ay olarak yer alan </a:t>
            </a:r>
            <a:r>
              <a:rPr lang="tr-TR" dirty="0" smtClean="0"/>
              <a:t>proje, 3’er </a:t>
            </a:r>
            <a:r>
              <a:rPr lang="tr-TR" dirty="0"/>
              <a:t>haftalık 6 Sprint ile 18 haftada tamamlanıyor.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39" y="3857414"/>
            <a:ext cx="3681397" cy="1975683"/>
          </a:xfrm>
          <a:prstGeom prst="rect">
            <a:avLst/>
          </a:prstGeom>
        </p:spPr>
      </p:pic>
    </p:spTree>
    <p:extLst>
      <p:ext uri="{BB962C8B-B14F-4D97-AF65-F5344CB8AC3E}">
        <p14:creationId xmlns:p14="http://schemas.microsoft.com/office/powerpoint/2010/main" val="29950299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963668"/>
            <a:ext cx="7886700" cy="841205"/>
          </a:xfrm>
        </p:spPr>
        <p:txBody>
          <a:bodyPr>
            <a:noAutofit/>
          </a:bodyPr>
          <a:lstStyle/>
          <a:p>
            <a:r>
              <a:rPr lang="tr-TR" sz="2700" dirty="0"/>
              <a:t>Özellik Güdümlü </a:t>
            </a:r>
            <a:r>
              <a:rPr lang="tr-TR" sz="2700" dirty="0" err="1"/>
              <a:t>Gelistirme</a:t>
            </a:r>
            <a:r>
              <a:rPr lang="tr-TR" sz="2700" dirty="0"/>
              <a:t> </a:t>
            </a:r>
            <a:br>
              <a:rPr lang="tr-TR" sz="2700" dirty="0"/>
            </a:br>
            <a:r>
              <a:rPr lang="tr-TR" sz="2700" dirty="0"/>
              <a:t>(</a:t>
            </a:r>
            <a:r>
              <a:rPr lang="tr-TR" sz="2700" dirty="0" err="1"/>
              <a:t>Feature-Driven</a:t>
            </a:r>
            <a:r>
              <a:rPr lang="tr-TR" sz="2700" dirty="0"/>
              <a:t> Development – FDD)</a:t>
            </a:r>
          </a:p>
        </p:txBody>
      </p:sp>
      <p:sp>
        <p:nvSpPr>
          <p:cNvPr id="3" name="İçerik Yer Tutucusu 2"/>
          <p:cNvSpPr>
            <a:spLocks noGrp="1"/>
          </p:cNvSpPr>
          <p:nvPr>
            <p:ph idx="1"/>
          </p:nvPr>
        </p:nvSpPr>
        <p:spPr/>
        <p:txBody>
          <a:bodyPr>
            <a:noAutofit/>
          </a:bodyPr>
          <a:lstStyle/>
          <a:p>
            <a:pPr>
              <a:lnSpc>
                <a:spcPct val="120000"/>
              </a:lnSpc>
              <a:buFont typeface="Wingdings" panose="05000000000000000000" pitchFamily="2" charset="2"/>
              <a:buChar char="Ø"/>
            </a:pPr>
            <a:r>
              <a:rPr lang="tr-TR" sz="1600" dirty="0" err="1"/>
              <a:t>Jeff</a:t>
            </a:r>
            <a:r>
              <a:rPr lang="tr-TR" sz="1600" dirty="0"/>
              <a:t> De Luca ve Peter </a:t>
            </a:r>
            <a:r>
              <a:rPr lang="tr-TR" sz="1600" dirty="0" err="1"/>
              <a:t>Coad</a:t>
            </a:r>
            <a:r>
              <a:rPr lang="tr-TR" sz="1600" dirty="0"/>
              <a:t> tarafından 1997’de </a:t>
            </a:r>
            <a:r>
              <a:rPr lang="tr-TR" sz="1600" dirty="0" smtClean="0"/>
              <a:t>geliştirilen </a:t>
            </a:r>
            <a:r>
              <a:rPr lang="tr-TR" sz="1600" dirty="0"/>
              <a:t>ve </a:t>
            </a:r>
            <a:r>
              <a:rPr lang="tr-TR" sz="1600" dirty="0" smtClean="0"/>
              <a:t>özellik tabanlı gerçekleştirimi </a:t>
            </a:r>
            <a:r>
              <a:rPr lang="tr-TR" sz="1600" dirty="0"/>
              <a:t>esas alan bir modeldir</a:t>
            </a:r>
            <a:r>
              <a:rPr lang="tr-TR" sz="1600" dirty="0" smtClean="0"/>
              <a:t>.</a:t>
            </a:r>
            <a:endParaRPr lang="tr-TR" sz="1600" dirty="0"/>
          </a:p>
          <a:p>
            <a:pPr>
              <a:lnSpc>
                <a:spcPct val="120000"/>
              </a:lnSpc>
              <a:buFont typeface="Wingdings" panose="05000000000000000000" pitchFamily="2" charset="2"/>
              <a:buChar char="Ø"/>
            </a:pPr>
            <a:r>
              <a:rPr lang="tr-TR" sz="1600" dirty="0" smtClean="0"/>
              <a:t>Süreç beş </a:t>
            </a:r>
            <a:r>
              <a:rPr lang="tr-TR" sz="1600" dirty="0"/>
              <a:t>ana basamaktan </a:t>
            </a:r>
            <a:r>
              <a:rPr lang="tr-TR" sz="1600" dirty="0" smtClean="0"/>
              <a:t>oluşur; </a:t>
            </a:r>
            <a:r>
              <a:rPr lang="tr-TR" sz="1600" dirty="0"/>
              <a:t>her bir basamak için </a:t>
            </a:r>
            <a:r>
              <a:rPr lang="tr-TR" sz="1600" dirty="0" smtClean="0"/>
              <a:t>çıkış şartları tanımlanır </a:t>
            </a:r>
            <a:r>
              <a:rPr lang="tr-TR" sz="1600" dirty="0"/>
              <a:t>ve bunlara uyulur</a:t>
            </a:r>
            <a:r>
              <a:rPr lang="tr-TR" sz="1600" dirty="0" smtClean="0"/>
              <a:t>.</a:t>
            </a:r>
            <a:endParaRPr lang="tr-TR" sz="1600" dirty="0"/>
          </a:p>
          <a:p>
            <a:pPr lvl="1">
              <a:lnSpc>
                <a:spcPct val="120000"/>
              </a:lnSpc>
            </a:pPr>
            <a:r>
              <a:rPr lang="tr-TR" sz="1400" dirty="0" smtClean="0"/>
              <a:t>Genel </a:t>
            </a:r>
            <a:r>
              <a:rPr lang="tr-TR" sz="1400" dirty="0"/>
              <a:t>sistem modelinin </a:t>
            </a:r>
            <a:r>
              <a:rPr lang="tr-TR" sz="1400" dirty="0" smtClean="0"/>
              <a:t>geliştirilmesi,</a:t>
            </a:r>
            <a:endParaRPr lang="tr-TR" sz="1400" dirty="0"/>
          </a:p>
          <a:p>
            <a:pPr lvl="1">
              <a:lnSpc>
                <a:spcPct val="120000"/>
              </a:lnSpc>
            </a:pPr>
            <a:r>
              <a:rPr lang="tr-TR" sz="1400" dirty="0" smtClean="0"/>
              <a:t>Özellik </a:t>
            </a:r>
            <a:r>
              <a:rPr lang="tr-TR" sz="1400" dirty="0"/>
              <a:t>listesinin </a:t>
            </a:r>
            <a:r>
              <a:rPr lang="tr-TR" sz="1400" dirty="0" smtClean="0"/>
              <a:t>oluşturulması,</a:t>
            </a:r>
          </a:p>
          <a:p>
            <a:pPr lvl="1">
              <a:lnSpc>
                <a:spcPct val="120000"/>
              </a:lnSpc>
            </a:pPr>
            <a:r>
              <a:rPr lang="tr-TR" sz="1400" dirty="0" smtClean="0"/>
              <a:t>Özellik </a:t>
            </a:r>
            <a:r>
              <a:rPr lang="tr-TR" sz="1400" dirty="0"/>
              <a:t>güdümlü bir planlama yapılması,</a:t>
            </a:r>
          </a:p>
          <a:p>
            <a:pPr lvl="1">
              <a:lnSpc>
                <a:spcPct val="120000"/>
              </a:lnSpc>
            </a:pPr>
            <a:r>
              <a:rPr lang="tr-TR" sz="1400" dirty="0" smtClean="0"/>
              <a:t>Özellik </a:t>
            </a:r>
            <a:r>
              <a:rPr lang="tr-TR" sz="1400" dirty="0"/>
              <a:t>güdümlü tasarımın </a:t>
            </a:r>
            <a:r>
              <a:rPr lang="tr-TR" sz="1400" dirty="0" smtClean="0"/>
              <a:t>oluşturulması,</a:t>
            </a:r>
            <a:endParaRPr lang="tr-TR" sz="1400" dirty="0"/>
          </a:p>
          <a:p>
            <a:pPr lvl="1">
              <a:lnSpc>
                <a:spcPct val="120000"/>
              </a:lnSpc>
            </a:pPr>
            <a:r>
              <a:rPr lang="tr-TR" sz="1400" dirty="0" smtClean="0"/>
              <a:t>Özellik </a:t>
            </a:r>
            <a:r>
              <a:rPr lang="tr-TR" sz="1400" dirty="0"/>
              <a:t>güdümlü </a:t>
            </a:r>
            <a:r>
              <a:rPr lang="tr-TR" sz="1400" dirty="0" smtClean="0"/>
              <a:t>geliştirmenin </a:t>
            </a:r>
            <a:r>
              <a:rPr lang="tr-TR" sz="1400" dirty="0"/>
              <a:t>yapılması</a:t>
            </a:r>
            <a:r>
              <a:rPr lang="tr-TR" sz="1400" dirty="0" smtClean="0"/>
              <a:t>.</a:t>
            </a:r>
            <a:endParaRPr lang="tr-TR" sz="1400" dirty="0"/>
          </a:p>
          <a:p>
            <a:pPr>
              <a:lnSpc>
                <a:spcPct val="120000"/>
              </a:lnSpc>
              <a:buFont typeface="Wingdings" panose="05000000000000000000" pitchFamily="2" charset="2"/>
              <a:buChar char="Ø"/>
            </a:pPr>
            <a:r>
              <a:rPr lang="tr-TR" sz="1600" dirty="0" smtClean="0"/>
              <a:t>Sisteme </a:t>
            </a:r>
            <a:r>
              <a:rPr lang="tr-TR" sz="1600" dirty="0"/>
              <a:t>yeni bir özellik kazandırılmadan önce, detaylı bir </a:t>
            </a:r>
            <a:r>
              <a:rPr lang="tr-TR" sz="1600" dirty="0" smtClean="0"/>
              <a:t>tasarım çalışması </a:t>
            </a:r>
            <a:r>
              <a:rPr lang="tr-TR" sz="1600" dirty="0"/>
              <a:t>yapılarak bu </a:t>
            </a:r>
            <a:r>
              <a:rPr lang="tr-TR" sz="1600" dirty="0" smtClean="0"/>
              <a:t>özelliği </a:t>
            </a:r>
            <a:r>
              <a:rPr lang="tr-TR" sz="1600" dirty="0"/>
              <a:t>kapsayan mimari yapı </a:t>
            </a:r>
            <a:r>
              <a:rPr lang="tr-TR" sz="1600" dirty="0" smtClean="0"/>
              <a:t>oluşturulur.</a:t>
            </a:r>
            <a:endParaRPr lang="tr-TR" sz="16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088" y="3344825"/>
            <a:ext cx="4398672" cy="1575008"/>
          </a:xfrm>
          <a:prstGeom prst="rect">
            <a:avLst/>
          </a:prstGeom>
        </p:spPr>
      </p:pic>
    </p:spTree>
    <p:extLst>
      <p:ext uri="{BB962C8B-B14F-4D97-AF65-F5344CB8AC3E}">
        <p14:creationId xmlns:p14="http://schemas.microsoft.com/office/powerpoint/2010/main" val="19702601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1188326"/>
            <a:ext cx="7886700" cy="616547"/>
          </a:xfrm>
        </p:spPr>
        <p:txBody>
          <a:bodyPr>
            <a:noAutofit/>
          </a:bodyPr>
          <a:lstStyle/>
          <a:p>
            <a:r>
              <a:rPr lang="en-US" sz="4000" dirty="0" err="1"/>
              <a:t>Çevik</a:t>
            </a:r>
            <a:r>
              <a:rPr lang="en-US" sz="4000" dirty="0"/>
              <a:t> </a:t>
            </a:r>
            <a:r>
              <a:rPr lang="en-US" sz="4000" dirty="0" err="1"/>
              <a:t>Tümlesik</a:t>
            </a:r>
            <a:r>
              <a:rPr lang="en-US" sz="4000" dirty="0"/>
              <a:t> </a:t>
            </a:r>
            <a:r>
              <a:rPr lang="en-US" sz="4000" dirty="0" err="1"/>
              <a:t>Süreç</a:t>
            </a:r>
            <a:r>
              <a:rPr lang="tr-TR" sz="4000" dirty="0"/>
              <a:t> </a:t>
            </a:r>
            <a:r>
              <a:rPr lang="en-US" sz="4000" dirty="0"/>
              <a:t>(Agile Unified Process – AUP)</a:t>
            </a:r>
          </a:p>
        </p:txBody>
      </p:sp>
      <p:sp>
        <p:nvSpPr>
          <p:cNvPr id="3" name="İçerik Yer Tutucusu 2"/>
          <p:cNvSpPr>
            <a:spLocks noGrp="1"/>
          </p:cNvSpPr>
          <p:nvPr>
            <p:ph idx="1"/>
          </p:nvPr>
        </p:nvSpPr>
        <p:spPr/>
        <p:txBody>
          <a:bodyPr/>
          <a:lstStyle/>
          <a:p>
            <a:r>
              <a:rPr lang="tr-TR" dirty="0" smtClean="0"/>
              <a:t>Çevik Tümleşik </a:t>
            </a:r>
            <a:r>
              <a:rPr lang="tr-TR" dirty="0"/>
              <a:t>Süreç (</a:t>
            </a:r>
            <a:r>
              <a:rPr lang="tr-TR" dirty="0" err="1"/>
              <a:t>Agile</a:t>
            </a:r>
            <a:r>
              <a:rPr lang="tr-TR" dirty="0"/>
              <a:t> </a:t>
            </a:r>
            <a:r>
              <a:rPr lang="tr-TR" dirty="0" err="1"/>
              <a:t>Unified</a:t>
            </a:r>
            <a:r>
              <a:rPr lang="tr-TR" dirty="0"/>
              <a:t> </a:t>
            </a:r>
            <a:r>
              <a:rPr lang="tr-TR" dirty="0" err="1"/>
              <a:t>Process</a:t>
            </a:r>
            <a:r>
              <a:rPr lang="tr-TR" dirty="0"/>
              <a:t> – AUP”); </a:t>
            </a:r>
            <a:r>
              <a:rPr lang="tr-TR" dirty="0" err="1"/>
              <a:t>Rational</a:t>
            </a:r>
            <a:r>
              <a:rPr lang="tr-TR" dirty="0"/>
              <a:t> </a:t>
            </a:r>
            <a:r>
              <a:rPr lang="tr-TR" dirty="0" err="1"/>
              <a:t>Unified</a:t>
            </a:r>
            <a:r>
              <a:rPr lang="tr-TR" dirty="0"/>
              <a:t> </a:t>
            </a:r>
            <a:r>
              <a:rPr lang="tr-TR" dirty="0" err="1" smtClean="0"/>
              <a:t>Process</a:t>
            </a:r>
            <a:r>
              <a:rPr lang="tr-TR" dirty="0" smtClean="0"/>
              <a:t> (RUP</a:t>
            </a:r>
            <a:r>
              <a:rPr lang="tr-TR" dirty="0"/>
              <a:t>)’un, çevik </a:t>
            </a:r>
            <a:r>
              <a:rPr lang="tr-TR" dirty="0" smtClean="0"/>
              <a:t>yaklaşıma </a:t>
            </a:r>
            <a:r>
              <a:rPr lang="tr-TR" dirty="0"/>
              <a:t>göre adapte edilerek </a:t>
            </a:r>
            <a:r>
              <a:rPr lang="tr-TR" dirty="0" smtClean="0"/>
              <a:t>basitleştirilmiş </a:t>
            </a:r>
            <a:r>
              <a:rPr lang="tr-TR" dirty="0"/>
              <a:t>halidir</a:t>
            </a:r>
            <a:r>
              <a:rPr lang="tr-TR" dirty="0" smtClean="0"/>
              <a:t>.</a:t>
            </a:r>
            <a:endParaRPr lang="tr-TR" dirty="0"/>
          </a:p>
          <a:p>
            <a:r>
              <a:rPr lang="tr-TR" dirty="0" smtClean="0"/>
              <a:t>Test-güdümlü geliştirme </a:t>
            </a:r>
            <a:r>
              <a:rPr lang="tr-TR" dirty="0"/>
              <a:t>(“test </a:t>
            </a:r>
            <a:r>
              <a:rPr lang="tr-TR" dirty="0" err="1"/>
              <a:t>driven</a:t>
            </a:r>
            <a:r>
              <a:rPr lang="tr-TR" dirty="0"/>
              <a:t> </a:t>
            </a:r>
            <a:r>
              <a:rPr lang="tr-TR" dirty="0" err="1"/>
              <a:t>development</a:t>
            </a:r>
            <a:r>
              <a:rPr lang="tr-TR" dirty="0"/>
              <a:t> – TDD”), çevik </a:t>
            </a:r>
            <a:r>
              <a:rPr lang="tr-TR" dirty="0" smtClean="0"/>
              <a:t>değişiklik yönetimi</a:t>
            </a:r>
            <a:r>
              <a:rPr lang="tr-TR" dirty="0"/>
              <a:t>, </a:t>
            </a:r>
            <a:r>
              <a:rPr lang="tr-TR" dirty="0" smtClean="0"/>
              <a:t>veri tabanını </a:t>
            </a:r>
            <a:r>
              <a:rPr lang="tr-TR" dirty="0"/>
              <a:t>yeniden yapılandırma gibi çevik pratikleri uygulatır</a:t>
            </a:r>
            <a:r>
              <a:rPr lang="tr-TR" dirty="0" smtClean="0"/>
              <a:t>.</a:t>
            </a:r>
            <a:endParaRPr lang="tr-TR" dirty="0"/>
          </a:p>
          <a:p>
            <a:r>
              <a:rPr lang="tr-TR" dirty="0" err="1" smtClean="0"/>
              <a:t>RUP’dan</a:t>
            </a:r>
            <a:r>
              <a:rPr lang="tr-TR" dirty="0" smtClean="0"/>
              <a:t> </a:t>
            </a:r>
            <a:r>
              <a:rPr lang="tr-TR" dirty="0"/>
              <a:t>farklı olarak, 7 adet disiplin içerir.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30" y="4170557"/>
            <a:ext cx="3784712" cy="2037922"/>
          </a:xfrm>
          <a:prstGeom prst="rect">
            <a:avLst/>
          </a:prstGeom>
        </p:spPr>
      </p:pic>
    </p:spTree>
    <p:extLst>
      <p:ext uri="{BB962C8B-B14F-4D97-AF65-F5344CB8AC3E}">
        <p14:creationId xmlns:p14="http://schemas.microsoft.com/office/powerpoint/2010/main" val="4228246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a:t>Çevik</a:t>
            </a:r>
            <a:r>
              <a:rPr lang="en-US" dirty="0"/>
              <a:t> </a:t>
            </a:r>
            <a:r>
              <a:rPr lang="en-US" dirty="0" err="1"/>
              <a:t>Tümlesik</a:t>
            </a:r>
            <a:r>
              <a:rPr lang="en-US" dirty="0"/>
              <a:t> </a:t>
            </a:r>
            <a:r>
              <a:rPr lang="en-US" dirty="0" err="1"/>
              <a:t>Süreç</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48</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008445"/>
            <a:ext cx="6824993" cy="3412496"/>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130828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Süreç Modeli Seçimi</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Yazılım süreç modelleri birbirinden </a:t>
            </a:r>
            <a:r>
              <a:rPr lang="tr-TR" dirty="0" smtClean="0"/>
              <a:t>tümüyle ayrı </a:t>
            </a:r>
            <a:r>
              <a:rPr lang="tr-TR" dirty="0"/>
              <a:t>değildir ve çoğu zaman aslında </a:t>
            </a:r>
            <a:r>
              <a:rPr lang="tr-TR" dirty="0" smtClean="0"/>
              <a:t>beraber kullanılırlar.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Hangi </a:t>
            </a:r>
            <a:r>
              <a:rPr lang="tr-TR" dirty="0"/>
              <a:t>modelin ve model içerisindeki </a:t>
            </a:r>
            <a:r>
              <a:rPr lang="tr-TR" dirty="0" smtClean="0"/>
              <a:t>hangi adımların </a:t>
            </a:r>
            <a:r>
              <a:rPr lang="tr-TR" dirty="0"/>
              <a:t>gerçekleştirileceğini </a:t>
            </a:r>
            <a:r>
              <a:rPr lang="tr-TR" dirty="0" smtClean="0"/>
              <a:t>seçmekle görevli </a:t>
            </a:r>
            <a:r>
              <a:rPr lang="tr-TR" dirty="0"/>
              <a:t>olan kişiye “süreç mimarı” denir</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Her </a:t>
            </a:r>
            <a:r>
              <a:rPr lang="tr-TR" dirty="0"/>
              <a:t>modelin güçlü ve zayıf </a:t>
            </a:r>
            <a:r>
              <a:rPr lang="tr-TR" dirty="0" smtClean="0"/>
              <a:t>yanlarını değerlendirdikten </a:t>
            </a:r>
            <a:r>
              <a:rPr lang="tr-TR" dirty="0"/>
              <a:t>sonra süreç mimarı </a:t>
            </a:r>
            <a:r>
              <a:rPr lang="tr-TR" dirty="0" smtClean="0"/>
              <a:t>proje için </a:t>
            </a:r>
            <a:r>
              <a:rPr lang="tr-TR" dirty="0"/>
              <a:t>en iyi modeli seçmelidir.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41566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Birleşik </a:t>
            </a:r>
            <a:r>
              <a:rPr lang="tr-TR" dirty="0" smtClean="0"/>
              <a:t>Süreç Fazları</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085" y="1892140"/>
            <a:ext cx="6490089" cy="4186687"/>
          </a:xfrm>
          <a:prstGeom prst="rect">
            <a:avLst/>
          </a:prstGeom>
        </p:spPr>
      </p:pic>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95918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Süreç Modeli Seçimi</a:t>
            </a:r>
          </a:p>
        </p:txBody>
      </p:sp>
      <p:sp>
        <p:nvSpPr>
          <p:cNvPr id="3" name="İçerik Yer Tutucusu 2"/>
          <p:cNvSpPr>
            <a:spLocks noGrp="1"/>
          </p:cNvSpPr>
          <p:nvPr>
            <p:ph idx="1"/>
          </p:nvPr>
        </p:nvSpPr>
        <p:spPr>
          <a:xfrm>
            <a:off x="822959" y="1845734"/>
            <a:ext cx="7543801" cy="3589151"/>
          </a:xfrm>
        </p:spPr>
        <p:txBody>
          <a:bodyPr>
            <a:noAutofit/>
          </a:bodyPr>
          <a:lstStyle/>
          <a:p>
            <a:r>
              <a:rPr lang="tr-TR" sz="2400" dirty="0"/>
              <a:t>Süreç modeli seçiminde yararlı olabilecek bazı </a:t>
            </a:r>
            <a:r>
              <a:rPr lang="tr-TR" sz="2400" dirty="0" smtClean="0"/>
              <a:t>kriterler;</a:t>
            </a:r>
          </a:p>
          <a:p>
            <a:endParaRPr lang="tr-TR" sz="2400" dirty="0"/>
          </a:p>
          <a:p>
            <a:pPr lvl="1"/>
            <a:r>
              <a:rPr lang="tr-TR" sz="2000" dirty="0" smtClean="0"/>
              <a:t>Modelin </a:t>
            </a:r>
            <a:r>
              <a:rPr lang="tr-TR" sz="2000" dirty="0"/>
              <a:t>oluşabilecek riskleri </a:t>
            </a:r>
            <a:r>
              <a:rPr lang="tr-TR" sz="2000" dirty="0" err="1"/>
              <a:t>tolere</a:t>
            </a:r>
            <a:r>
              <a:rPr lang="tr-TR" sz="2000" dirty="0"/>
              <a:t> edebilme </a:t>
            </a:r>
            <a:r>
              <a:rPr lang="tr-TR" sz="2000" dirty="0" smtClean="0"/>
              <a:t>kapasitesi</a:t>
            </a:r>
            <a:endParaRPr lang="tr-TR" sz="2000" dirty="0"/>
          </a:p>
          <a:p>
            <a:pPr lvl="1"/>
            <a:r>
              <a:rPr lang="tr-TR" sz="2000" dirty="0" smtClean="0"/>
              <a:t>Geliştirici </a:t>
            </a:r>
            <a:r>
              <a:rPr lang="tr-TR" sz="2000" dirty="0"/>
              <a:t>kurumun son kullanıcılara erişim </a:t>
            </a:r>
            <a:r>
              <a:rPr lang="tr-TR" sz="2000" dirty="0" smtClean="0"/>
              <a:t>imkanı</a:t>
            </a:r>
            <a:endParaRPr lang="tr-TR" sz="2000" dirty="0"/>
          </a:p>
          <a:p>
            <a:pPr lvl="1"/>
            <a:r>
              <a:rPr lang="tr-TR" sz="2000" dirty="0" smtClean="0"/>
              <a:t>Bilinen </a:t>
            </a:r>
            <a:r>
              <a:rPr lang="tr-TR" sz="2000" dirty="0"/>
              <a:t>gereksinimlerin ne kadar iyi </a:t>
            </a:r>
            <a:r>
              <a:rPr lang="tr-TR" sz="2000" dirty="0" smtClean="0"/>
              <a:t>tanımlanabildiği</a:t>
            </a:r>
            <a:endParaRPr lang="tr-TR" sz="2000" dirty="0"/>
          </a:p>
          <a:p>
            <a:pPr lvl="1"/>
            <a:r>
              <a:rPr lang="tr-TR" sz="2000" dirty="0" smtClean="0"/>
              <a:t>Erken </a:t>
            </a:r>
            <a:r>
              <a:rPr lang="tr-TR" sz="2000" dirty="0"/>
              <a:t>işlevlerin </a:t>
            </a:r>
            <a:r>
              <a:rPr lang="tr-TR" sz="2000" dirty="0" smtClean="0"/>
              <a:t>önemi</a:t>
            </a:r>
            <a:endParaRPr lang="tr-TR" sz="2000" dirty="0"/>
          </a:p>
          <a:p>
            <a:pPr lvl="1"/>
            <a:r>
              <a:rPr lang="tr-TR" sz="2000" dirty="0" smtClean="0"/>
              <a:t>Problemin </a:t>
            </a:r>
            <a:r>
              <a:rPr lang="tr-TR" sz="2000" dirty="0"/>
              <a:t>karmaşıklığı ve çözüm için olası </a:t>
            </a:r>
            <a:r>
              <a:rPr lang="tr-TR" sz="2000" dirty="0" smtClean="0"/>
              <a:t>adaylar</a:t>
            </a:r>
            <a:endParaRPr lang="tr-TR" sz="2000" dirty="0"/>
          </a:p>
          <a:p>
            <a:pPr lvl="1"/>
            <a:r>
              <a:rPr lang="tr-TR" sz="2000" dirty="0" smtClean="0"/>
              <a:t>Gereksinim </a:t>
            </a:r>
            <a:r>
              <a:rPr lang="tr-TR" sz="2000" dirty="0"/>
              <a:t>değişikliğinin tahmin edilen sıklığı ve </a:t>
            </a:r>
            <a:r>
              <a:rPr lang="tr-TR" sz="2000" dirty="0" smtClean="0"/>
              <a:t>oranı</a:t>
            </a:r>
            <a:endParaRPr lang="tr-TR" sz="2000" dirty="0"/>
          </a:p>
          <a:p>
            <a:pPr lvl="1"/>
            <a:r>
              <a:rPr lang="tr-TR" sz="2000" dirty="0" smtClean="0"/>
              <a:t>Kurumun </a:t>
            </a:r>
            <a:r>
              <a:rPr lang="tr-TR" sz="2000" dirty="0"/>
              <a:t>yönetimsel kapasitesi</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50</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571769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1228725"/>
            <a:ext cx="7886700" cy="576148"/>
          </a:xfrm>
        </p:spPr>
        <p:txBody>
          <a:bodyPr>
            <a:noAutofit/>
          </a:bodyPr>
          <a:lstStyle/>
          <a:p>
            <a:r>
              <a:rPr lang="tr-TR" sz="3600" dirty="0"/>
              <a:t>Yazılım Süreçleri – IEEE/IEA 12207 nedir?</a:t>
            </a:r>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Ø"/>
            </a:pPr>
            <a:r>
              <a:rPr lang="tr-TR" dirty="0" smtClean="0"/>
              <a:t>Bilgi </a:t>
            </a:r>
            <a:r>
              <a:rPr lang="tr-TR" dirty="0"/>
              <a:t>Teknolojileri-Yazılım Yaşam Döngüsü Süreçleri </a:t>
            </a:r>
            <a:r>
              <a:rPr lang="tr-TR" dirty="0" smtClean="0"/>
              <a:t>için Standard.</a:t>
            </a:r>
            <a:endParaRPr lang="tr-TR" dirty="0"/>
          </a:p>
          <a:p>
            <a:pPr>
              <a:buFont typeface="Wingdings" panose="05000000000000000000" pitchFamily="2" charset="2"/>
              <a:buChar char="Ø"/>
            </a:pPr>
            <a:r>
              <a:rPr lang="tr-TR" dirty="0" smtClean="0"/>
              <a:t>Bir </a:t>
            </a:r>
            <a:r>
              <a:rPr lang="tr-TR" dirty="0"/>
              <a:t>yazılım sisteminin tüm yaşam döngüsünü </a:t>
            </a:r>
            <a:r>
              <a:rPr lang="tr-TR" dirty="0" smtClean="0"/>
              <a:t>kapsayan süreçler </a:t>
            </a:r>
            <a:r>
              <a:rPr lang="tr-TR" dirty="0"/>
              <a:t>kümesini </a:t>
            </a:r>
            <a:r>
              <a:rPr lang="tr-TR" dirty="0" smtClean="0"/>
              <a:t>tanımlar.</a:t>
            </a:r>
            <a:endParaRPr lang="tr-TR" dirty="0"/>
          </a:p>
          <a:p>
            <a:pPr lvl="1"/>
            <a:r>
              <a:rPr lang="tr-TR" dirty="0" smtClean="0"/>
              <a:t>Kavramsal </a:t>
            </a:r>
            <a:r>
              <a:rPr lang="tr-TR" dirty="0"/>
              <a:t>fikrin ortaya çıkışından</a:t>
            </a:r>
          </a:p>
          <a:p>
            <a:pPr lvl="1"/>
            <a:r>
              <a:rPr lang="tr-TR" dirty="0" smtClean="0"/>
              <a:t>Yazılımın </a:t>
            </a:r>
            <a:r>
              <a:rPr lang="tr-TR" dirty="0"/>
              <a:t>emekli oluşuna </a:t>
            </a:r>
            <a:r>
              <a:rPr lang="tr-TR" dirty="0" smtClean="0"/>
              <a:t>kadar</a:t>
            </a:r>
            <a:endParaRPr lang="tr-TR" dirty="0"/>
          </a:p>
          <a:p>
            <a:pPr>
              <a:buFont typeface="Wingdings" panose="05000000000000000000" pitchFamily="2" charset="2"/>
              <a:buChar char="Ø"/>
            </a:pPr>
            <a:r>
              <a:rPr lang="tr-TR" dirty="0" smtClean="0"/>
              <a:t>Yazılım </a:t>
            </a:r>
            <a:r>
              <a:rPr lang="tr-TR" dirty="0"/>
              <a:t>süreç modelleri için ortak bir çerçeve </a:t>
            </a:r>
            <a:r>
              <a:rPr lang="tr-TR" dirty="0" smtClean="0"/>
              <a:t>sağlar</a:t>
            </a:r>
            <a:endParaRPr lang="tr-TR" dirty="0"/>
          </a:p>
          <a:p>
            <a:pPr>
              <a:buFont typeface="Wingdings" panose="05000000000000000000" pitchFamily="2" charset="2"/>
              <a:buChar char="Ø"/>
            </a:pPr>
            <a:r>
              <a:rPr lang="tr-TR" dirty="0" smtClean="0"/>
              <a:t>Bir </a:t>
            </a:r>
            <a:r>
              <a:rPr lang="tr-TR" dirty="0"/>
              <a:t>organizasyon kendi iç kullanımı için ya da birden </a:t>
            </a:r>
            <a:r>
              <a:rPr lang="tr-TR" dirty="0" smtClean="0"/>
              <a:t>çok organizasyon </a:t>
            </a:r>
            <a:r>
              <a:rPr lang="tr-TR" dirty="0"/>
              <a:t>kontrata bağlı çalışmak için </a:t>
            </a:r>
            <a:r>
              <a:rPr lang="tr-TR" dirty="0" smtClean="0"/>
              <a:t>kendine adapte edebilir.</a:t>
            </a:r>
            <a:endParaRPr lang="tr-TR" dirty="0"/>
          </a:p>
          <a:p>
            <a:pPr>
              <a:buFont typeface="Wingdings" panose="05000000000000000000" pitchFamily="2" charset="2"/>
              <a:buChar char="Ø"/>
            </a:pPr>
            <a:r>
              <a:rPr lang="tr-TR" dirty="0" smtClean="0"/>
              <a:t>Projeye </a:t>
            </a:r>
            <a:r>
              <a:rPr lang="tr-TR" dirty="0"/>
              <a:t>göre uydurulabilir</a:t>
            </a:r>
          </a:p>
          <a:p>
            <a:pPr lvl="1"/>
            <a:r>
              <a:rPr lang="tr-TR" dirty="0" smtClean="0"/>
              <a:t>Genel</a:t>
            </a:r>
            <a:r>
              <a:rPr lang="tr-TR" dirty="0"/>
              <a:t>, büyük ve karmaşık projeler için yazılmıştır</a:t>
            </a:r>
          </a:p>
          <a:p>
            <a:pPr lvl="1"/>
            <a:r>
              <a:rPr lang="tr-TR" dirty="0" smtClean="0"/>
              <a:t>İhtiyaç</a:t>
            </a:r>
            <a:r>
              <a:rPr lang="tr-TR" dirty="0"/>
              <a:t>, büyüklük, karmaşıklık, maliyet, zaman ve </a:t>
            </a:r>
            <a:r>
              <a:rPr lang="tr-TR" dirty="0" smtClean="0"/>
              <a:t>performansa uydurulabilecek </a:t>
            </a:r>
            <a:r>
              <a:rPr lang="tr-TR" dirty="0"/>
              <a:t>şekilde tasarlanmıştır</a:t>
            </a:r>
            <a:r>
              <a:rPr lang="tr-TR" dirty="0" smtClean="0"/>
              <a:t>.</a:t>
            </a:r>
            <a:endParaRPr lang="tr-TR" dirty="0"/>
          </a:p>
          <a:p>
            <a:pPr>
              <a:buFont typeface="Wingdings" panose="05000000000000000000" pitchFamily="2" charset="2"/>
              <a:buChar char="Ø"/>
            </a:pPr>
            <a:r>
              <a:rPr lang="tr-TR" dirty="0" smtClean="0"/>
              <a:t>Uygulamalar </a:t>
            </a:r>
            <a:r>
              <a:rPr lang="tr-TR" dirty="0"/>
              <a:t>için bir kılavuzdur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51</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6891590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12207 ne değildir?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52</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615" y="1792100"/>
            <a:ext cx="3348748" cy="4435428"/>
          </a:xfrm>
          <a:prstGeom prst="rect">
            <a:avLst/>
          </a:prstGeom>
        </p:spPr>
      </p:pic>
      <p:sp>
        <p:nvSpPr>
          <p:cNvPr id="9" name="İçerik Yer Tutucusu 2"/>
          <p:cNvSpPr txBox="1">
            <a:spLocks/>
          </p:cNvSpPr>
          <p:nvPr/>
        </p:nvSpPr>
        <p:spPr>
          <a:xfrm>
            <a:off x="975359" y="1998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tr-TR" smtClean="0"/>
              <a:t>Yazılım geliştirme için bir reçete değildir.</a:t>
            </a:r>
          </a:p>
          <a:p>
            <a:pPr>
              <a:buFont typeface="Wingdings" panose="05000000000000000000" pitchFamily="2" charset="2"/>
              <a:buChar char="Ø"/>
            </a:pPr>
            <a:endParaRPr lang="tr-TR" smtClean="0"/>
          </a:p>
          <a:p>
            <a:pPr>
              <a:buFont typeface="Wingdings" panose="05000000000000000000" pitchFamily="2" charset="2"/>
              <a:buChar char="Ø"/>
            </a:pPr>
            <a:r>
              <a:rPr lang="tr-TR" smtClean="0"/>
              <a:t>Yönetim ya da mühendisliğin yerine geçmez.</a:t>
            </a:r>
          </a:p>
          <a:p>
            <a:pPr>
              <a:buFont typeface="Wingdings" panose="05000000000000000000" pitchFamily="2" charset="2"/>
              <a:buChar char="Ø"/>
            </a:pPr>
            <a:endParaRPr lang="tr-TR" smtClean="0"/>
          </a:p>
          <a:p>
            <a:pPr>
              <a:buFont typeface="Wingdings" panose="05000000000000000000" pitchFamily="2" charset="2"/>
              <a:buChar char="Ø"/>
            </a:pPr>
            <a:r>
              <a:rPr lang="tr-TR" smtClean="0"/>
              <a:t>Ürün ya da ölçme standardı da değildir.</a:t>
            </a:r>
            <a:endParaRPr lang="tr-TR" dirty="0"/>
          </a:p>
        </p:txBody>
      </p:sp>
    </p:spTree>
    <p:extLst>
      <p:ext uri="{BB962C8B-B14F-4D97-AF65-F5344CB8AC3E}">
        <p14:creationId xmlns:p14="http://schemas.microsoft.com/office/powerpoint/2010/main" val="3466278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Kullanımı</a:t>
            </a:r>
          </a:p>
        </p:txBody>
      </p:sp>
      <p:sp>
        <p:nvSpPr>
          <p:cNvPr id="3" name="İçerik Yer Tutucusu 2"/>
          <p:cNvSpPr>
            <a:spLocks noGrp="1"/>
          </p:cNvSpPr>
          <p:nvPr>
            <p:ph idx="1"/>
          </p:nvPr>
        </p:nvSpPr>
        <p:spPr/>
        <p:txBody>
          <a:bodyPr>
            <a:normAutofit fontScale="92500" lnSpcReduction="20000"/>
          </a:bodyPr>
          <a:lstStyle/>
          <a:p>
            <a:pPr>
              <a:lnSpc>
                <a:spcPct val="120000"/>
              </a:lnSpc>
              <a:buFont typeface="Wingdings" panose="05000000000000000000" pitchFamily="2" charset="2"/>
              <a:buChar char="Ø"/>
            </a:pPr>
            <a:r>
              <a:rPr lang="tr-TR" dirty="0">
                <a:solidFill>
                  <a:schemeClr val="accent5">
                    <a:lumMod val="50000"/>
                  </a:schemeClr>
                </a:solidFill>
              </a:rPr>
              <a:t>Birincil yaşam döngüsü süreçleri:</a:t>
            </a:r>
          </a:p>
          <a:p>
            <a:pPr lvl="1">
              <a:lnSpc>
                <a:spcPct val="120000"/>
              </a:lnSpc>
            </a:pPr>
            <a:r>
              <a:rPr lang="tr-TR" dirty="0" err="1" smtClean="0"/>
              <a:t>Acquire</a:t>
            </a:r>
            <a:r>
              <a:rPr lang="tr-TR" dirty="0"/>
              <a:t>, </a:t>
            </a:r>
            <a:r>
              <a:rPr lang="tr-TR" dirty="0" err="1"/>
              <a:t>supply</a:t>
            </a:r>
            <a:r>
              <a:rPr lang="tr-TR" dirty="0"/>
              <a:t>, </a:t>
            </a:r>
            <a:r>
              <a:rPr lang="tr-TR" dirty="0" err="1"/>
              <a:t>develop</a:t>
            </a:r>
            <a:r>
              <a:rPr lang="tr-TR" dirty="0"/>
              <a:t>, </a:t>
            </a:r>
            <a:r>
              <a:rPr lang="tr-TR" dirty="0" err="1"/>
              <a:t>operate</a:t>
            </a:r>
            <a:r>
              <a:rPr lang="tr-TR" dirty="0"/>
              <a:t>, </a:t>
            </a:r>
            <a:r>
              <a:rPr lang="tr-TR" dirty="0" err="1"/>
              <a:t>and</a:t>
            </a:r>
            <a:r>
              <a:rPr lang="tr-TR" dirty="0"/>
              <a:t> </a:t>
            </a:r>
            <a:r>
              <a:rPr lang="tr-TR" dirty="0" err="1"/>
              <a:t>maintain</a:t>
            </a:r>
            <a:r>
              <a:rPr lang="tr-TR" dirty="0"/>
              <a:t> software – Yazılım kazanma, tedarik, geliştirme, işletim ve </a:t>
            </a:r>
            <a:r>
              <a:rPr lang="tr-TR" dirty="0" smtClean="0"/>
              <a:t>sürdürme.</a:t>
            </a:r>
            <a:endParaRPr lang="tr-TR" dirty="0"/>
          </a:p>
          <a:p>
            <a:pPr>
              <a:lnSpc>
                <a:spcPct val="120000"/>
              </a:lnSpc>
              <a:buFont typeface="Wingdings" panose="05000000000000000000" pitchFamily="2" charset="2"/>
              <a:buChar char="Ø"/>
            </a:pPr>
            <a:r>
              <a:rPr lang="tr-TR" dirty="0" smtClean="0">
                <a:solidFill>
                  <a:schemeClr val="accent5">
                    <a:lumMod val="50000"/>
                  </a:schemeClr>
                </a:solidFill>
              </a:rPr>
              <a:t>Destekleyici </a:t>
            </a:r>
            <a:r>
              <a:rPr lang="tr-TR" dirty="0">
                <a:solidFill>
                  <a:schemeClr val="accent5">
                    <a:lumMod val="50000"/>
                  </a:schemeClr>
                </a:solidFill>
              </a:rPr>
              <a:t>yaşam döngüsü süreçleri:</a:t>
            </a:r>
          </a:p>
          <a:p>
            <a:pPr lvl="1">
              <a:lnSpc>
                <a:spcPct val="120000"/>
              </a:lnSpc>
            </a:pPr>
            <a:r>
              <a:rPr lang="tr-TR" dirty="0" smtClean="0"/>
              <a:t>Yukarıdaki </a:t>
            </a:r>
            <a:r>
              <a:rPr lang="tr-TR" dirty="0"/>
              <a:t>fonksiyonları, kalite güvencesi, konfigürasyon yönetimi, ortak gözden geçirme, denetleme, geçerleme, doğrulama, problem çözme ve belgelendirme ile destekler</a:t>
            </a:r>
            <a:r>
              <a:rPr lang="tr-TR" dirty="0" smtClean="0"/>
              <a:t>.</a:t>
            </a:r>
            <a:endParaRPr lang="tr-TR" dirty="0"/>
          </a:p>
          <a:p>
            <a:pPr>
              <a:lnSpc>
                <a:spcPct val="120000"/>
              </a:lnSpc>
              <a:buFont typeface="Wingdings" panose="05000000000000000000" pitchFamily="2" charset="2"/>
              <a:buChar char="Ø"/>
            </a:pPr>
            <a:r>
              <a:rPr lang="tr-TR" dirty="0" smtClean="0">
                <a:solidFill>
                  <a:schemeClr val="accent5">
                    <a:lumMod val="50000"/>
                  </a:schemeClr>
                </a:solidFill>
              </a:rPr>
              <a:t>Kurumsal </a:t>
            </a:r>
            <a:r>
              <a:rPr lang="tr-TR" dirty="0">
                <a:solidFill>
                  <a:schemeClr val="accent5">
                    <a:lumMod val="50000"/>
                  </a:schemeClr>
                </a:solidFill>
              </a:rPr>
              <a:t>yaşam döngüsü süreçleri:</a:t>
            </a:r>
          </a:p>
          <a:p>
            <a:pPr lvl="1">
              <a:lnSpc>
                <a:spcPct val="120000"/>
              </a:lnSpc>
            </a:pPr>
            <a:r>
              <a:rPr lang="tr-TR" dirty="0" smtClean="0"/>
              <a:t>Organizasyonun </a:t>
            </a:r>
            <a:r>
              <a:rPr lang="tr-TR" dirty="0"/>
              <a:t>süreçleri ve personelini yönetmesini ve </a:t>
            </a:r>
            <a:r>
              <a:rPr lang="tr-TR" dirty="0" smtClean="0"/>
              <a:t>geliştirmesini sağlar.</a:t>
            </a:r>
            <a:endParaRPr lang="tr-TR" dirty="0"/>
          </a:p>
          <a:p>
            <a:pPr>
              <a:lnSpc>
                <a:spcPct val="120000"/>
              </a:lnSpc>
              <a:buFont typeface="Wingdings" panose="05000000000000000000" pitchFamily="2" charset="2"/>
              <a:buChar char="Ø"/>
            </a:pPr>
            <a:r>
              <a:rPr lang="tr-TR" dirty="0" smtClean="0">
                <a:solidFill>
                  <a:schemeClr val="accent5">
                    <a:lumMod val="50000"/>
                  </a:schemeClr>
                </a:solidFill>
              </a:rPr>
              <a:t>Yazılım </a:t>
            </a:r>
            <a:r>
              <a:rPr lang="tr-TR" dirty="0">
                <a:solidFill>
                  <a:schemeClr val="accent5">
                    <a:lumMod val="50000"/>
                  </a:schemeClr>
                </a:solidFill>
              </a:rPr>
              <a:t>ürün yaşam döngüsünde yer alan müşteri, sağlayıcı ve tüm iştirakçiler arasında anlaşmayı </a:t>
            </a:r>
            <a:r>
              <a:rPr lang="tr-TR" dirty="0" smtClean="0">
                <a:solidFill>
                  <a:schemeClr val="accent5">
                    <a:lumMod val="50000"/>
                  </a:schemeClr>
                </a:solidFill>
              </a:rPr>
              <a:t>artırır.</a:t>
            </a:r>
            <a:endParaRPr lang="tr-TR" dirty="0">
              <a:solidFill>
                <a:schemeClr val="accent5">
                  <a:lumMod val="50000"/>
                </a:schemeClr>
              </a:solidFill>
            </a:endParaRP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53</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021622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Yaşam döngüsünü bölümlendirme</a:t>
            </a:r>
          </a:p>
        </p:txBody>
      </p:sp>
      <p:sp>
        <p:nvSpPr>
          <p:cNvPr id="3" name="İçerik Yer Tutucusu 2"/>
          <p:cNvSpPr>
            <a:spLocks noGrp="1"/>
          </p:cNvSpPr>
          <p:nvPr>
            <p:ph idx="1"/>
          </p:nvPr>
        </p:nvSpPr>
        <p:spPr/>
        <p:txBody>
          <a:bodyPr>
            <a:normAutofit/>
          </a:bodyPr>
          <a:lstStyle/>
          <a:p>
            <a:r>
              <a:rPr lang="tr-TR" b="1" dirty="0" err="1" smtClean="0">
                <a:solidFill>
                  <a:schemeClr val="accent5">
                    <a:lumMod val="50000"/>
                  </a:schemeClr>
                </a:solidFill>
              </a:rPr>
              <a:t>Modularity</a:t>
            </a:r>
            <a:r>
              <a:rPr lang="tr-TR" b="1" dirty="0" smtClean="0">
                <a:solidFill>
                  <a:schemeClr val="accent5">
                    <a:lumMod val="50000"/>
                  </a:schemeClr>
                </a:solidFill>
              </a:rPr>
              <a:t> </a:t>
            </a:r>
            <a:r>
              <a:rPr lang="tr-TR" b="1" dirty="0">
                <a:solidFill>
                  <a:schemeClr val="accent5">
                    <a:lumMod val="50000"/>
                  </a:schemeClr>
                </a:solidFill>
              </a:rPr>
              <a:t>(modülerlik)</a:t>
            </a:r>
          </a:p>
          <a:p>
            <a:pPr lvl="1"/>
            <a:r>
              <a:rPr lang="tr-TR" dirty="0" err="1" smtClean="0">
                <a:solidFill>
                  <a:schemeClr val="accent5">
                    <a:lumMod val="75000"/>
                  </a:schemeClr>
                </a:solidFill>
              </a:rPr>
              <a:t>Strongly</a:t>
            </a:r>
            <a:r>
              <a:rPr lang="tr-TR" dirty="0" smtClean="0">
                <a:solidFill>
                  <a:schemeClr val="accent5">
                    <a:lumMod val="75000"/>
                  </a:schemeClr>
                </a:solidFill>
              </a:rPr>
              <a:t> </a:t>
            </a:r>
            <a:r>
              <a:rPr lang="tr-TR" dirty="0" err="1">
                <a:solidFill>
                  <a:schemeClr val="accent5">
                    <a:lumMod val="75000"/>
                  </a:schemeClr>
                </a:solidFill>
              </a:rPr>
              <a:t>cohesive</a:t>
            </a:r>
            <a:r>
              <a:rPr lang="tr-TR" dirty="0">
                <a:solidFill>
                  <a:schemeClr val="accent5">
                    <a:lumMod val="75000"/>
                  </a:schemeClr>
                </a:solidFill>
              </a:rPr>
              <a:t> (güçlü bağlı): süreç içindeki işler (</a:t>
            </a:r>
            <a:r>
              <a:rPr lang="tr-TR" dirty="0" err="1">
                <a:solidFill>
                  <a:schemeClr val="accent5">
                    <a:lumMod val="75000"/>
                  </a:schemeClr>
                </a:solidFill>
              </a:rPr>
              <a:t>task</a:t>
            </a:r>
            <a:r>
              <a:rPr lang="tr-TR" dirty="0">
                <a:solidFill>
                  <a:schemeClr val="accent5">
                    <a:lumMod val="75000"/>
                  </a:schemeClr>
                </a:solidFill>
              </a:rPr>
              <a:t>) fonksiyonel olarak birbirine bağlı olmalı</a:t>
            </a:r>
          </a:p>
          <a:p>
            <a:pPr lvl="1"/>
            <a:r>
              <a:rPr lang="tr-TR" dirty="0" err="1" smtClean="0">
                <a:solidFill>
                  <a:schemeClr val="accent5">
                    <a:lumMod val="75000"/>
                  </a:schemeClr>
                </a:solidFill>
              </a:rPr>
              <a:t>Loosely</a:t>
            </a:r>
            <a:r>
              <a:rPr lang="tr-TR" dirty="0" smtClean="0">
                <a:solidFill>
                  <a:schemeClr val="accent5">
                    <a:lumMod val="75000"/>
                  </a:schemeClr>
                </a:solidFill>
              </a:rPr>
              <a:t> </a:t>
            </a:r>
            <a:r>
              <a:rPr lang="tr-TR" dirty="0" err="1">
                <a:solidFill>
                  <a:schemeClr val="accent5">
                    <a:lumMod val="75000"/>
                  </a:schemeClr>
                </a:solidFill>
              </a:rPr>
              <a:t>coupled</a:t>
            </a:r>
            <a:r>
              <a:rPr lang="tr-TR" dirty="0">
                <a:solidFill>
                  <a:schemeClr val="accent5">
                    <a:lumMod val="75000"/>
                  </a:schemeClr>
                </a:solidFill>
              </a:rPr>
              <a:t> (zayıf birleşme) Süreçler arasındaki bağlar en az olmalı</a:t>
            </a:r>
          </a:p>
          <a:p>
            <a:pPr lvl="1"/>
            <a:r>
              <a:rPr lang="tr-TR" dirty="0" err="1" smtClean="0">
                <a:solidFill>
                  <a:schemeClr val="accent5">
                    <a:lumMod val="75000"/>
                  </a:schemeClr>
                </a:solidFill>
              </a:rPr>
              <a:t>Association</a:t>
            </a:r>
            <a:r>
              <a:rPr lang="tr-TR" dirty="0" smtClean="0">
                <a:solidFill>
                  <a:schemeClr val="accent5">
                    <a:lumMod val="75000"/>
                  </a:schemeClr>
                </a:solidFill>
              </a:rPr>
              <a:t> </a:t>
            </a:r>
            <a:r>
              <a:rPr lang="tr-TR" dirty="0" err="1">
                <a:solidFill>
                  <a:schemeClr val="accent5">
                    <a:lumMod val="75000"/>
                  </a:schemeClr>
                </a:solidFill>
              </a:rPr>
              <a:t>rules</a:t>
            </a:r>
            <a:r>
              <a:rPr lang="tr-TR" dirty="0">
                <a:solidFill>
                  <a:schemeClr val="accent5">
                    <a:lumMod val="75000"/>
                  </a:schemeClr>
                </a:solidFill>
              </a:rPr>
              <a:t> (İlişkilendirme kuralları)</a:t>
            </a:r>
          </a:p>
          <a:p>
            <a:pPr lvl="2"/>
            <a:r>
              <a:rPr lang="tr-TR" dirty="0" smtClean="0"/>
              <a:t>Bir </a:t>
            </a:r>
            <a:r>
              <a:rPr lang="tr-TR" dirty="0"/>
              <a:t>fonksiyon birden fazla süreç tarafından </a:t>
            </a:r>
            <a:r>
              <a:rPr lang="tr-TR" dirty="0" err="1"/>
              <a:t>kulanılıyorsa</a:t>
            </a:r>
            <a:r>
              <a:rPr lang="tr-TR" dirty="0"/>
              <a:t>, o durumda fonksiyon kendi başına bir süreç haline gelir</a:t>
            </a:r>
          </a:p>
          <a:p>
            <a:pPr lvl="2"/>
            <a:r>
              <a:rPr lang="tr-TR" dirty="0" smtClean="0"/>
              <a:t>Eğer </a:t>
            </a:r>
            <a:r>
              <a:rPr lang="tr-TR" dirty="0"/>
              <a:t>süreç A sadece ve sadece süreç B tarafından çağrılıyorsa, süreç A B’ye </a:t>
            </a:r>
            <a:r>
              <a:rPr lang="tr-TR" dirty="0" smtClean="0"/>
              <a:t>aittir.</a:t>
            </a:r>
            <a:endParaRPr lang="tr-TR" dirty="0"/>
          </a:p>
          <a:p>
            <a:r>
              <a:rPr lang="tr-TR" b="1" dirty="0" smtClean="0">
                <a:solidFill>
                  <a:schemeClr val="accent5">
                    <a:lumMod val="50000"/>
                  </a:schemeClr>
                </a:solidFill>
              </a:rPr>
              <a:t>Sorumluluk</a:t>
            </a:r>
            <a:endParaRPr lang="tr-TR" b="1" dirty="0">
              <a:solidFill>
                <a:schemeClr val="accent5">
                  <a:lumMod val="50000"/>
                </a:schemeClr>
              </a:solidFill>
            </a:endParaRPr>
          </a:p>
          <a:p>
            <a:pPr lvl="1"/>
            <a:r>
              <a:rPr lang="tr-TR" dirty="0" smtClean="0">
                <a:solidFill>
                  <a:schemeClr val="accent5">
                    <a:lumMod val="75000"/>
                  </a:schemeClr>
                </a:solidFill>
              </a:rPr>
              <a:t>Bir </a:t>
            </a:r>
            <a:r>
              <a:rPr lang="tr-TR" dirty="0">
                <a:solidFill>
                  <a:schemeClr val="accent5">
                    <a:lumMod val="75000"/>
                  </a:schemeClr>
                </a:solidFill>
              </a:rPr>
              <a:t>süreç yazılım yaşam döngüsündeki bir organizasyon ya da bir tarafın sorumluluğuna verilir</a:t>
            </a:r>
          </a:p>
          <a:p>
            <a:pPr lvl="2"/>
            <a:r>
              <a:rPr lang="tr-TR" dirty="0"/>
              <a:t>Parçaları farklı organizasyonların sorumluluğunda olan fonksiyonlar süreç </a:t>
            </a:r>
            <a:r>
              <a:rPr lang="tr-TR" dirty="0" smtClean="0"/>
              <a:t>olamaz.</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6493404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857250"/>
            <a:ext cx="7886700" cy="947623"/>
          </a:xfrm>
        </p:spPr>
        <p:txBody>
          <a:bodyPr>
            <a:normAutofit fontScale="90000"/>
          </a:bodyPr>
          <a:lstStyle/>
          <a:p>
            <a:r>
              <a:rPr lang="tr-TR" dirty="0"/>
              <a:t>IEEE/EIA 12207 Yaşam Döngüsü </a:t>
            </a:r>
            <a:r>
              <a:rPr lang="tr-TR" dirty="0" smtClean="0"/>
              <a:t/>
            </a:r>
            <a:br>
              <a:rPr lang="tr-TR" dirty="0" smtClean="0"/>
            </a:br>
            <a:r>
              <a:rPr lang="tr-TR" dirty="0" smtClean="0"/>
              <a:t>(</a:t>
            </a:r>
            <a:r>
              <a:rPr lang="tr-TR" dirty="0"/>
              <a:t>Yazılım Süreçleri)</a:t>
            </a: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606" y="1854953"/>
            <a:ext cx="5354789" cy="3769560"/>
          </a:xfrm>
        </p:spPr>
      </p:pic>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55</a:t>
            </a:fld>
            <a:endParaRPr lang="tr-TR" dirty="0"/>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88430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Uygulama</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Bir </a:t>
            </a:r>
            <a:r>
              <a:rPr lang="tr-TR" dirty="0" smtClean="0"/>
              <a:t>BS(Bilgisayar Sistemi) </a:t>
            </a:r>
            <a:r>
              <a:rPr lang="tr-TR" dirty="0"/>
              <a:t>organizasyonunda proje yöneticisi olarak görevlendirildiniz</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İşiniz </a:t>
            </a:r>
            <a:r>
              <a:rPr lang="tr-TR" dirty="0"/>
              <a:t>daha önce geliştirdiklerinize benzer bir sistem geliştirmek olan sözleşmeli bir projeyi yönetmek. Yalnız bu defaki proje daha öncekilere göre daha büyük ve daha karmaşık</a:t>
            </a:r>
            <a:r>
              <a:rPr lang="tr-TR" dirty="0" smtClean="0"/>
              <a:t>.</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Gereksinimler </a:t>
            </a:r>
            <a:r>
              <a:rPr lang="tr-TR" dirty="0"/>
              <a:t>müşteri tarafından baştan sona belgelendirilmiş.</a:t>
            </a:r>
          </a:p>
          <a:p>
            <a:pPr marL="0" indent="0">
              <a:buNone/>
            </a:pPr>
            <a:r>
              <a:rPr lang="tr-TR" dirty="0"/>
              <a:t> </a:t>
            </a:r>
            <a:r>
              <a:rPr lang="tr-TR" dirty="0" smtClean="0"/>
              <a:t>         </a:t>
            </a:r>
            <a:r>
              <a:rPr lang="tr-TR" b="1" dirty="0" smtClean="0"/>
              <a:t>Hangi </a:t>
            </a:r>
            <a:r>
              <a:rPr lang="tr-TR" b="1" dirty="0"/>
              <a:t>süreç modelini kullanırsınız? Neden?</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56</a:t>
            </a:fld>
            <a:endParaRPr lang="tr-TR" dirty="0"/>
          </a:p>
        </p:txBody>
      </p:sp>
      <p:sp>
        <p:nvSpPr>
          <p:cNvPr id="6" name="Sağ Ok 5"/>
          <p:cNvSpPr/>
          <p:nvPr/>
        </p:nvSpPr>
        <p:spPr>
          <a:xfrm>
            <a:off x="922284" y="5054818"/>
            <a:ext cx="378373" cy="1418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sz="1350"/>
          </a:p>
        </p:txBody>
      </p:sp>
      <p:sp>
        <p:nvSpPr>
          <p:cNvPr id="7" name="Veri Yer Tutucusu 6"/>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7535124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a:xfrm>
            <a:off x="628650" y="1945072"/>
            <a:ext cx="7886700" cy="4262545"/>
          </a:xfrm>
        </p:spPr>
        <p:txBody>
          <a:bodyPr vert="horz" lIns="68580" tIns="34290" rIns="68580" bIns="34290" rtlCol="0">
            <a:noAutofit/>
          </a:bodyPr>
          <a:lstStyle/>
          <a:p>
            <a:pPr>
              <a:lnSpc>
                <a:spcPct val="120000"/>
              </a:lnSpc>
              <a:buFont typeface="Wingdings" panose="05000000000000000000" pitchFamily="2" charset="2"/>
              <a:buChar char="Ø"/>
            </a:pPr>
            <a:r>
              <a:rPr lang="tr-TR" sz="1400" dirty="0"/>
              <a:t>Birleşik Süreç 3 aşamalıdır. Bunlar; yinelemeli, arttırmalı ve evrimsel, risk güdümlü </a:t>
            </a:r>
            <a:r>
              <a:rPr lang="tr-TR" sz="1400" dirty="0" smtClean="0"/>
              <a:t>şeklindedir.</a:t>
            </a:r>
          </a:p>
          <a:p>
            <a:pPr>
              <a:lnSpc>
                <a:spcPct val="120000"/>
              </a:lnSpc>
              <a:buFont typeface="Wingdings" panose="05000000000000000000" pitchFamily="2" charset="2"/>
              <a:buChar char="Ø"/>
            </a:pPr>
            <a:r>
              <a:rPr lang="tr-TR" sz="1400" dirty="0" smtClean="0"/>
              <a:t>Birleşik </a:t>
            </a:r>
            <a:r>
              <a:rPr lang="tr-TR" sz="1400" dirty="0"/>
              <a:t>Süreç Fazları başlangıcından üretime kadar 7 aşamada iterasyon yapılarak gerçekleştirilir.</a:t>
            </a:r>
          </a:p>
          <a:p>
            <a:pPr>
              <a:lnSpc>
                <a:spcPct val="120000"/>
              </a:lnSpc>
              <a:buFont typeface="Wingdings" panose="05000000000000000000" pitchFamily="2" charset="2"/>
              <a:buChar char="Ø"/>
            </a:pPr>
            <a:r>
              <a:rPr lang="tr-TR" sz="1400" dirty="0"/>
              <a:t>Çevik modeller, mevcut geleneksel modellere alternatif olarak, 1990’larda ortaya çıkmaya başlamıştır.</a:t>
            </a:r>
          </a:p>
          <a:p>
            <a:pPr>
              <a:lnSpc>
                <a:spcPct val="120000"/>
              </a:lnSpc>
              <a:buFont typeface="Wingdings" panose="05000000000000000000" pitchFamily="2" charset="2"/>
              <a:buChar char="Ø"/>
            </a:pPr>
            <a:r>
              <a:rPr lang="tr-TR" sz="1400" dirty="0"/>
              <a:t>Çevik (</a:t>
            </a:r>
            <a:r>
              <a:rPr lang="tr-TR" sz="1400" dirty="0" err="1"/>
              <a:t>Agile</a:t>
            </a:r>
            <a:r>
              <a:rPr lang="tr-TR" sz="1400" dirty="0"/>
              <a:t>) Yaklaşım da daha önemliden az önemliye doğru bir gerçekleştirim mevcuttur.</a:t>
            </a:r>
          </a:p>
          <a:p>
            <a:pPr>
              <a:lnSpc>
                <a:spcPct val="120000"/>
              </a:lnSpc>
              <a:buFont typeface="Wingdings" panose="05000000000000000000" pitchFamily="2" charset="2"/>
              <a:buChar char="Ø"/>
            </a:pPr>
            <a:r>
              <a:rPr lang="tr-TR" sz="1400" dirty="0"/>
              <a:t>Çevik (</a:t>
            </a:r>
            <a:r>
              <a:rPr lang="tr-TR" sz="1400" dirty="0" err="1"/>
              <a:t>Agile</a:t>
            </a:r>
            <a:r>
              <a:rPr lang="tr-TR" sz="1400" dirty="0"/>
              <a:t>) Yazılım Süreç Modelleri 7 ana başlık altında toplanmıştır.</a:t>
            </a:r>
          </a:p>
          <a:p>
            <a:pPr>
              <a:lnSpc>
                <a:spcPct val="120000"/>
              </a:lnSpc>
              <a:buFont typeface="Wingdings" panose="05000000000000000000" pitchFamily="2" charset="2"/>
              <a:buChar char="Ø"/>
            </a:pPr>
            <a:r>
              <a:rPr lang="tr-TR" sz="1400" dirty="0"/>
              <a:t>2001 yılında, dünyanın önde gelen çevik modellerinin temsilcilerinin çıkardıkları Çevik  Yazılım Geliştirme Manifestosuna göre;</a:t>
            </a:r>
          </a:p>
          <a:p>
            <a:pPr lvl="1">
              <a:lnSpc>
                <a:spcPct val="120000"/>
              </a:lnSpc>
            </a:pPr>
            <a:r>
              <a:rPr lang="tr-TR" sz="1200" dirty="0"/>
              <a:t>Bireyler ve aralarındaki etkileşim, kullanılan araç ve süreçlerden;</a:t>
            </a:r>
          </a:p>
          <a:p>
            <a:pPr lvl="1">
              <a:lnSpc>
                <a:spcPct val="120000"/>
              </a:lnSpc>
            </a:pPr>
            <a:r>
              <a:rPr lang="tr-TR" sz="1200" dirty="0"/>
              <a:t>Çalışan yazılım, detaylı belgelerden;</a:t>
            </a:r>
          </a:p>
          <a:p>
            <a:pPr lvl="1">
              <a:lnSpc>
                <a:spcPct val="120000"/>
              </a:lnSpc>
            </a:pPr>
            <a:r>
              <a:rPr lang="tr-TR" sz="1200" dirty="0"/>
              <a:t>Müşteri ile işbirliği, sözleşmedeki kesin kurallardan;</a:t>
            </a:r>
          </a:p>
          <a:p>
            <a:pPr lvl="1">
              <a:lnSpc>
                <a:spcPct val="120000"/>
              </a:lnSpc>
            </a:pPr>
            <a:r>
              <a:rPr lang="tr-TR" sz="1200" dirty="0"/>
              <a:t>Değişikliklere uyum sağlayabilmek, mevcut planı takip etmekten; daha önemli ve önceliklidir.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8209530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p>
        </p:txBody>
      </p:sp>
      <p:sp>
        <p:nvSpPr>
          <p:cNvPr id="3" name="İçerik Yer Tutucusu 2"/>
          <p:cNvSpPr>
            <a:spLocks noGrp="1"/>
          </p:cNvSpPr>
          <p:nvPr>
            <p:ph idx="1"/>
          </p:nvPr>
        </p:nvSpPr>
        <p:spPr>
          <a:xfrm>
            <a:off x="628650" y="1933247"/>
            <a:ext cx="7886700" cy="3544901"/>
          </a:xfrm>
        </p:spPr>
        <p:txBody>
          <a:bodyPr>
            <a:noAutofit/>
          </a:bodyPr>
          <a:lstStyle/>
          <a:p>
            <a:pPr>
              <a:lnSpc>
                <a:spcPct val="120000"/>
              </a:lnSpc>
              <a:buFont typeface="Wingdings" panose="05000000000000000000" pitchFamily="2" charset="2"/>
              <a:buChar char="Ø"/>
            </a:pPr>
            <a:r>
              <a:rPr lang="tr-TR" sz="1600" dirty="0"/>
              <a:t>Çevik Yazılım Geliştirme Manifestosu- Prensipleri projenin baştan sona müşteri ile çalışanlar arasında gerçekleştirilip, minimum sürede tamamlanmadı öngörülmektedir. Eğer müşteri istekleri değişirse yine de gereken zaman diliminde yapılanma hızlı bir şekilde gerçekleşmektedir.</a:t>
            </a:r>
          </a:p>
          <a:p>
            <a:pPr>
              <a:lnSpc>
                <a:spcPct val="120000"/>
              </a:lnSpc>
              <a:buFont typeface="Wingdings" panose="05000000000000000000" pitchFamily="2" charset="2"/>
              <a:buChar char="Ø"/>
            </a:pPr>
            <a:r>
              <a:rPr lang="tr-TR" sz="1600" dirty="0"/>
              <a:t>Uçdeğer Programlama (Extreme Programming – XP) 4 prensip etrafında toplanır. (Basitlik, İletişim, Geri bildirim, Cesaret)</a:t>
            </a:r>
          </a:p>
          <a:p>
            <a:pPr>
              <a:lnSpc>
                <a:spcPct val="120000"/>
              </a:lnSpc>
              <a:buFont typeface="Wingdings" panose="05000000000000000000" pitchFamily="2" charset="2"/>
              <a:buChar char="Ø"/>
            </a:pPr>
            <a:r>
              <a:rPr lang="tr-TR" sz="1600" dirty="0"/>
              <a:t>Uçdeğer Programlama 12 temel pratiğin birlikte uygulanmasını gerektirir. </a:t>
            </a:r>
          </a:p>
          <a:p>
            <a:pPr>
              <a:lnSpc>
                <a:spcPct val="120000"/>
              </a:lnSpc>
              <a:buFont typeface="Wingdings" panose="05000000000000000000" pitchFamily="2" charset="2"/>
              <a:buChar char="Ø"/>
            </a:pPr>
            <a:r>
              <a:rPr lang="tr-TR" sz="1600" dirty="0" err="1"/>
              <a:t>Adaptif</a:t>
            </a:r>
            <a:r>
              <a:rPr lang="tr-TR" sz="1600" dirty="0"/>
              <a:t> Yazılım Geliştirme kurgu, işbirliği ve öğrenmeyi temel almaktadır.</a:t>
            </a:r>
          </a:p>
          <a:p>
            <a:pPr>
              <a:lnSpc>
                <a:spcPct val="120000"/>
              </a:lnSpc>
              <a:buFont typeface="Wingdings" panose="05000000000000000000" pitchFamily="2" charset="2"/>
              <a:buChar char="Ø"/>
            </a:pPr>
            <a:r>
              <a:rPr lang="tr-TR" sz="1600" dirty="0"/>
              <a:t>Dinamik Sistem Geliştirme Dokuz yönlendirici prensibi benimsenmiştir</a:t>
            </a:r>
            <a:r>
              <a:rPr lang="tr-TR" sz="1600" dirty="0" smtClean="0"/>
              <a:t>.</a:t>
            </a:r>
          </a:p>
          <a:p>
            <a:pPr>
              <a:lnSpc>
                <a:spcPct val="120000"/>
              </a:lnSpc>
              <a:buFont typeface="Wingdings" panose="05000000000000000000" pitchFamily="2" charset="2"/>
              <a:buChar char="Ø"/>
            </a:pPr>
            <a:r>
              <a:rPr lang="tr-TR" sz="1600" dirty="0" smtClean="0"/>
              <a:t>DSDM </a:t>
            </a:r>
            <a:r>
              <a:rPr lang="tr-TR" sz="1600" dirty="0"/>
              <a:t>projesi, organize rolleri, gömülü rolleri ve sorumlulukları ile zengin bir küme ve çeşitli çekirdek teknikleriyle desteklenen 7 aşamalı adımdan oluşur</a:t>
            </a:r>
            <a:r>
              <a:rPr lang="tr-TR" sz="1600" dirty="0" smtClean="0"/>
              <a:t>.</a:t>
            </a:r>
            <a:endParaRPr lang="tr-TR" sz="16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1948610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p:txBody>
          <a:bodyPr vert="horz" lIns="68580" tIns="34290" rIns="68580" bIns="34290" rtlCol="0">
            <a:noAutofit/>
          </a:bodyPr>
          <a:lstStyle/>
          <a:p>
            <a:pPr>
              <a:lnSpc>
                <a:spcPct val="100000"/>
              </a:lnSpc>
              <a:buFont typeface="Wingdings" panose="05000000000000000000" pitchFamily="2" charset="2"/>
              <a:buChar char="Ø"/>
            </a:pPr>
            <a:r>
              <a:rPr lang="tr-TR" sz="1400" dirty="0"/>
              <a:t>Scrum, </a:t>
            </a:r>
            <a:r>
              <a:rPr lang="tr-TR" sz="1400" dirty="0" err="1"/>
              <a:t>Jeff</a:t>
            </a:r>
            <a:r>
              <a:rPr lang="tr-TR" sz="1400" dirty="0"/>
              <a:t> </a:t>
            </a:r>
            <a:r>
              <a:rPr lang="tr-TR" sz="1400" dirty="0" err="1"/>
              <a:t>Sutjerland</a:t>
            </a:r>
            <a:r>
              <a:rPr lang="tr-TR" sz="1400" dirty="0"/>
              <a:t> ve </a:t>
            </a:r>
            <a:r>
              <a:rPr lang="tr-TR" sz="1400" dirty="0" err="1"/>
              <a:t>Ken</a:t>
            </a:r>
            <a:r>
              <a:rPr lang="tr-TR" sz="1400" dirty="0"/>
              <a:t> </a:t>
            </a:r>
            <a:r>
              <a:rPr lang="tr-TR" sz="1400" dirty="0" err="1"/>
              <a:t>Schawaber</a:t>
            </a:r>
            <a:r>
              <a:rPr lang="tr-TR" sz="1400" dirty="0"/>
              <a:t> tarafından 1990’ların ortalarında geliştirilen, proje yönetimi ve planlama ile ilgili yöntemlere odaklı olan ve mühendislik detayları içermeyen bir modeldir.</a:t>
            </a:r>
          </a:p>
          <a:p>
            <a:pPr>
              <a:lnSpc>
                <a:spcPct val="100000"/>
              </a:lnSpc>
              <a:buFont typeface="Wingdings" panose="05000000000000000000" pitchFamily="2" charset="2"/>
              <a:buChar char="Ø"/>
            </a:pPr>
            <a:r>
              <a:rPr lang="tr-TR" sz="1400" dirty="0"/>
              <a:t>Scrum, yazılımı küçük birimlere (sprint) bölerek, yinelemeli olarak geliştirmeyi öngörür.</a:t>
            </a:r>
          </a:p>
          <a:p>
            <a:pPr>
              <a:lnSpc>
                <a:spcPct val="100000"/>
              </a:lnSpc>
              <a:buFont typeface="Wingdings" panose="05000000000000000000" pitchFamily="2" charset="2"/>
              <a:buChar char="Ø"/>
            </a:pPr>
            <a:r>
              <a:rPr lang="tr-TR" sz="1400" dirty="0"/>
              <a:t>Scrum, Karmaşık ortamlarda adım adım yazılım geliştiren küçük ekipler (&lt;20) için uygundur. İş, “sprint” </a:t>
            </a:r>
            <a:r>
              <a:rPr lang="tr-TR" sz="1400" dirty="0" err="1"/>
              <a:t>ler</a:t>
            </a:r>
            <a:r>
              <a:rPr lang="tr-TR" sz="1400" dirty="0"/>
              <a:t> halinde gerçekleştirilir ve var olan gereksinimlerin “</a:t>
            </a:r>
            <a:r>
              <a:rPr lang="tr-TR" sz="1400" dirty="0" err="1"/>
              <a:t>backlog</a:t>
            </a:r>
            <a:r>
              <a:rPr lang="tr-TR" sz="1400" dirty="0"/>
              <a:t>” u olarak çıkarılır. Zaman aralıklı olarak müşteriye “</a:t>
            </a:r>
            <a:r>
              <a:rPr lang="tr-TR" sz="1400" dirty="0" err="1"/>
              <a:t>demo</a:t>
            </a:r>
            <a:r>
              <a:rPr lang="tr-TR" sz="1400" dirty="0"/>
              <a:t>” </a:t>
            </a:r>
            <a:r>
              <a:rPr lang="tr-TR" sz="1400" dirty="0" err="1"/>
              <a:t>lar</a:t>
            </a:r>
            <a:r>
              <a:rPr lang="tr-TR" sz="1400" dirty="0"/>
              <a:t> sunulur.</a:t>
            </a:r>
          </a:p>
          <a:p>
            <a:pPr>
              <a:lnSpc>
                <a:spcPct val="100000"/>
              </a:lnSpc>
              <a:buFont typeface="Wingdings" panose="05000000000000000000" pitchFamily="2" charset="2"/>
              <a:buChar char="Ø"/>
            </a:pPr>
            <a:r>
              <a:rPr lang="tr-TR" sz="1400" dirty="0"/>
              <a:t>Scrum süreci önemli bir model olmakla birlikte rolleri bir projede olması gereken en belirleyici kısımlardır.</a:t>
            </a:r>
          </a:p>
          <a:p>
            <a:pPr>
              <a:lnSpc>
                <a:spcPct val="100000"/>
              </a:lnSpc>
              <a:buFont typeface="Wingdings" panose="05000000000000000000" pitchFamily="2" charset="2"/>
              <a:buChar char="Ø"/>
            </a:pPr>
            <a:r>
              <a:rPr lang="tr-TR" sz="1400" dirty="0"/>
              <a:t>FDD Süreci beş ana basamaktan oluşur; her bir basamak için çıkış şartları tanımlanır ve bunlara uyulur. Sisteme yeni bir özellik kazandırılmadan önce, detaylı bir tasarım çalışması yapılarak bu özelliği kapsayan mimari yapı oluşturulur.</a:t>
            </a:r>
          </a:p>
          <a:p>
            <a:pPr>
              <a:lnSpc>
                <a:spcPct val="100000"/>
              </a:lnSpc>
              <a:buFont typeface="Wingdings" panose="05000000000000000000" pitchFamily="2" charset="2"/>
              <a:buChar char="Ø"/>
            </a:pPr>
            <a:r>
              <a:rPr lang="tr-TR" sz="1400" dirty="0"/>
              <a:t>Çevik Tümleşik Süreç (</a:t>
            </a:r>
            <a:r>
              <a:rPr lang="tr-TR" sz="1400" dirty="0" err="1"/>
              <a:t>Agile</a:t>
            </a:r>
            <a:r>
              <a:rPr lang="tr-TR" sz="1400" dirty="0"/>
              <a:t> </a:t>
            </a:r>
            <a:r>
              <a:rPr lang="tr-TR" sz="1400" dirty="0" err="1"/>
              <a:t>Unified</a:t>
            </a:r>
            <a:r>
              <a:rPr lang="tr-TR" sz="1400" dirty="0"/>
              <a:t> </a:t>
            </a:r>
            <a:r>
              <a:rPr lang="tr-TR" sz="1400" dirty="0" err="1"/>
              <a:t>Process</a:t>
            </a:r>
            <a:r>
              <a:rPr lang="tr-TR" sz="1400" dirty="0"/>
              <a:t> – AUP”); </a:t>
            </a:r>
            <a:r>
              <a:rPr lang="tr-TR" sz="1400" dirty="0" err="1"/>
              <a:t>Rational</a:t>
            </a:r>
            <a:r>
              <a:rPr lang="tr-TR" sz="1400" dirty="0"/>
              <a:t> </a:t>
            </a:r>
            <a:r>
              <a:rPr lang="tr-TR" sz="1400" dirty="0" err="1"/>
              <a:t>Unified</a:t>
            </a:r>
            <a:r>
              <a:rPr lang="tr-TR" sz="1400" dirty="0"/>
              <a:t> </a:t>
            </a:r>
            <a:r>
              <a:rPr lang="tr-TR" sz="1400" dirty="0" err="1"/>
              <a:t>Process</a:t>
            </a:r>
            <a:r>
              <a:rPr lang="tr-TR" sz="1400" dirty="0"/>
              <a:t> (RUP)’un, çevik yaklaşıma göre adapte edilerek basitleştirilmiş halidir. </a:t>
            </a:r>
            <a:r>
              <a:rPr lang="tr-TR" sz="1400" dirty="0" err="1"/>
              <a:t>RUP’dan</a:t>
            </a:r>
            <a:r>
              <a:rPr lang="tr-TR" sz="1400" dirty="0"/>
              <a:t> farklı olarak, 7 adet disiplin içerir.</a:t>
            </a:r>
          </a:p>
          <a:p>
            <a:pPr>
              <a:lnSpc>
                <a:spcPct val="100000"/>
              </a:lnSpc>
              <a:buFont typeface="Wingdings" panose="05000000000000000000" pitchFamily="2" charset="2"/>
              <a:buChar char="Ø"/>
            </a:pPr>
            <a:r>
              <a:rPr lang="tr-TR" sz="1400" dirty="0"/>
              <a:t>IEEE/IEA 12207 Bilgi Teknolojileri-Yazılım Yaşam Döngüsü Süreçleri için bir Standarttır. Yazılım süreç modelleri için ortak bir çerçeve sağlar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59</a:t>
            </a:fld>
            <a:endParaRPr lang="tr-TR" dirty="0"/>
          </a:p>
        </p:txBody>
      </p:sp>
    </p:spTree>
    <p:extLst>
      <p:ext uri="{BB962C8B-B14F-4D97-AF65-F5344CB8AC3E}">
        <p14:creationId xmlns:p14="http://schemas.microsoft.com/office/powerpoint/2010/main" val="318339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700" dirty="0"/>
              <a:t>UP: Yinelemeli ve evrimsel yazılım geliştirme</a:t>
            </a:r>
          </a:p>
        </p:txBody>
      </p:sp>
      <p:sp>
        <p:nvSpPr>
          <p:cNvPr id="3" name="İçerik Yer Tutucusu 2"/>
          <p:cNvSpPr>
            <a:spLocks noGrp="1"/>
          </p:cNvSpPr>
          <p:nvPr>
            <p:ph idx="1"/>
          </p:nvPr>
        </p:nvSpPr>
        <p:spPr>
          <a:xfrm>
            <a:off x="628650" y="2114551"/>
            <a:ext cx="7886700" cy="742950"/>
          </a:xfrm>
        </p:spPr>
        <p:txBody>
          <a:bodyPr>
            <a:normAutofit lnSpcReduction="10000"/>
          </a:bodyPr>
          <a:lstStyle/>
          <a:p>
            <a:r>
              <a:rPr lang="tr-TR" sz="1800" dirty="0"/>
              <a:t>Her yineleme (iterasyon) adımında bütün bir yazılım projesi varmış gibi davranılır.</a:t>
            </a:r>
          </a:p>
          <a:p>
            <a:r>
              <a:rPr lang="tr-TR" sz="1800" dirty="0"/>
              <a:t>Gerekli tüm aşamalardan geçilerek sınanmış, çalışır bir ürün elde edilir.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a:t>
            </a:fld>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2906248"/>
            <a:ext cx="4376336" cy="2486240"/>
          </a:xfrm>
          <a:prstGeom prst="rect">
            <a:avLst/>
          </a:prstGeom>
        </p:spPr>
      </p:pic>
      <p:sp>
        <p:nvSpPr>
          <p:cNvPr id="7" name="Veri Yer Tutucusu 6"/>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202794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C00000"/>
                </a:solidFill>
                <a:effectLst>
                  <a:outerShdw blurRad="38100" dist="38100" dir="2700000" algn="tl">
                    <a:srgbClr val="000000">
                      <a:alpha val="43137"/>
                    </a:srgbClr>
                  </a:outerShdw>
                </a:effectLst>
              </a:rPr>
              <a:t>Çalışma Soruları</a:t>
            </a:r>
            <a:endParaRPr lang="tr-TR" dirty="0"/>
          </a:p>
        </p:txBody>
      </p:sp>
      <p:sp>
        <p:nvSpPr>
          <p:cNvPr id="3" name="İçerik Yer Tutucusu 2"/>
          <p:cNvSpPr>
            <a:spLocks noGrp="1"/>
          </p:cNvSpPr>
          <p:nvPr>
            <p:ph idx="1"/>
          </p:nvPr>
        </p:nvSpPr>
        <p:spPr>
          <a:xfrm>
            <a:off x="628650" y="2004192"/>
            <a:ext cx="7886700" cy="3485781"/>
          </a:xfrm>
        </p:spPr>
        <p:txBody>
          <a:bodyPr>
            <a:noAutofit/>
          </a:bodyPr>
          <a:lstStyle/>
          <a:p>
            <a:pPr marL="257175" indent="-257175">
              <a:lnSpc>
                <a:spcPct val="100000"/>
              </a:lnSpc>
              <a:spcBef>
                <a:spcPts val="225"/>
              </a:spcBef>
              <a:buFont typeface="+mj-lt"/>
              <a:buAutoNum type="arabicPeriod"/>
            </a:pPr>
            <a:r>
              <a:rPr lang="tr-TR" sz="1600" dirty="0"/>
              <a:t>Birleşik süreç kavramı ve aşamaları nelerdir?</a:t>
            </a:r>
          </a:p>
          <a:p>
            <a:pPr marL="257175" indent="-257175">
              <a:lnSpc>
                <a:spcPct val="100000"/>
              </a:lnSpc>
              <a:spcBef>
                <a:spcPts val="225"/>
              </a:spcBef>
              <a:buFont typeface="+mj-lt"/>
              <a:buAutoNum type="arabicPeriod"/>
            </a:pPr>
            <a:r>
              <a:rPr lang="tr-TR" sz="1600" dirty="0"/>
              <a:t>Birleşik süreç fazları nelerdir söyleyiniz?</a:t>
            </a:r>
          </a:p>
          <a:p>
            <a:pPr marL="257175" indent="-257175">
              <a:lnSpc>
                <a:spcPct val="100000"/>
              </a:lnSpc>
              <a:spcBef>
                <a:spcPts val="225"/>
              </a:spcBef>
              <a:buFont typeface="+mj-lt"/>
              <a:buAutoNum type="arabicPeriod"/>
            </a:pPr>
            <a:r>
              <a:rPr lang="tr-TR" sz="1600" dirty="0"/>
              <a:t>Çevik modeller alternatif modellere istinaden kaç yılında ortaya çıkmıştır?</a:t>
            </a:r>
          </a:p>
          <a:p>
            <a:pPr marL="257175" indent="-257175">
              <a:lnSpc>
                <a:spcPct val="100000"/>
              </a:lnSpc>
              <a:spcBef>
                <a:spcPts val="225"/>
              </a:spcBef>
              <a:buFont typeface="+mj-lt"/>
              <a:buAutoNum type="arabicPeriod"/>
            </a:pPr>
            <a:r>
              <a:rPr lang="tr-TR" sz="1600" dirty="0"/>
              <a:t>Çevik yazılım da nasıl bir gerçekleştirim vardır?</a:t>
            </a:r>
          </a:p>
          <a:p>
            <a:pPr marL="257175" indent="-257175">
              <a:lnSpc>
                <a:spcPct val="100000"/>
              </a:lnSpc>
              <a:spcBef>
                <a:spcPts val="225"/>
              </a:spcBef>
              <a:buFont typeface="+mj-lt"/>
              <a:buAutoNum type="arabicPeriod"/>
            </a:pPr>
            <a:r>
              <a:rPr lang="tr-TR" sz="1600" dirty="0"/>
              <a:t>Çevik yazılım süreç modelleri kaç aşamalıdır açıklayınız?</a:t>
            </a:r>
          </a:p>
          <a:p>
            <a:pPr marL="257175" indent="-257175">
              <a:lnSpc>
                <a:spcPct val="100000"/>
              </a:lnSpc>
              <a:spcBef>
                <a:spcPts val="225"/>
              </a:spcBef>
              <a:buFont typeface="+mj-lt"/>
              <a:buAutoNum type="arabicPeriod"/>
            </a:pPr>
            <a:r>
              <a:rPr lang="tr-TR" sz="1600" dirty="0"/>
              <a:t>Çevik modellerin temsilcilerinin çıkardıkları Çevik  Yazılım Geliştirme Manifestosunu neyi amaçlamaktadır?</a:t>
            </a:r>
          </a:p>
          <a:p>
            <a:pPr marL="257175" indent="-257175">
              <a:lnSpc>
                <a:spcPct val="100000"/>
              </a:lnSpc>
              <a:spcBef>
                <a:spcPts val="225"/>
              </a:spcBef>
              <a:buFont typeface="+mj-lt"/>
              <a:buAutoNum type="arabicPeriod"/>
            </a:pPr>
            <a:r>
              <a:rPr lang="tr-TR" sz="1600" dirty="0"/>
              <a:t>Uçdeğer Programlamanın benimsediği 4 temel prensibi söyleyiniz?</a:t>
            </a:r>
          </a:p>
          <a:p>
            <a:pPr marL="257175" indent="-257175">
              <a:lnSpc>
                <a:spcPct val="100000"/>
              </a:lnSpc>
              <a:spcBef>
                <a:spcPts val="225"/>
              </a:spcBef>
              <a:buFont typeface="+mj-lt"/>
              <a:buAutoNum type="arabicPeriod"/>
            </a:pPr>
            <a:r>
              <a:rPr lang="tr-TR" sz="1600" dirty="0" err="1"/>
              <a:t>Adaptive</a:t>
            </a:r>
            <a:r>
              <a:rPr lang="tr-TR" sz="1600" dirty="0"/>
              <a:t> Yazılım Geliştirmenin temel aldığı modelleme kavramları nelerdir?</a:t>
            </a:r>
          </a:p>
          <a:p>
            <a:pPr marL="257175" indent="-257175">
              <a:lnSpc>
                <a:spcPct val="100000"/>
              </a:lnSpc>
              <a:spcBef>
                <a:spcPts val="225"/>
              </a:spcBef>
              <a:buFont typeface="+mj-lt"/>
              <a:buAutoNum type="arabicPeriod"/>
            </a:pPr>
            <a:r>
              <a:rPr lang="tr-TR" sz="1600" dirty="0"/>
              <a:t>DSDM projesi kaç aşamadan oluşur bunlar nelerdir?</a:t>
            </a:r>
          </a:p>
          <a:p>
            <a:pPr marL="257175" indent="-257175">
              <a:lnSpc>
                <a:spcPct val="100000"/>
              </a:lnSpc>
              <a:spcBef>
                <a:spcPts val="225"/>
              </a:spcBef>
              <a:buFont typeface="+mj-lt"/>
              <a:buAutoNum type="arabicPeriod"/>
            </a:pPr>
            <a:r>
              <a:rPr lang="tr-TR" sz="1600" dirty="0"/>
              <a:t>Scrum nedir? Scrum modelini açıklayınız.</a:t>
            </a:r>
          </a:p>
          <a:p>
            <a:pPr marL="257175" indent="-257175">
              <a:lnSpc>
                <a:spcPct val="100000"/>
              </a:lnSpc>
              <a:spcBef>
                <a:spcPts val="225"/>
              </a:spcBef>
              <a:buFont typeface="+mj-lt"/>
              <a:buAutoNum type="arabicPeriod"/>
            </a:pPr>
            <a:r>
              <a:rPr lang="tr-TR" sz="1600" dirty="0"/>
              <a:t>Scrum rolleri ne amaçla faaliyet göstermektedir. Bu rolleri söyleyiniz .</a:t>
            </a:r>
          </a:p>
          <a:p>
            <a:pPr marL="257175" indent="-257175">
              <a:lnSpc>
                <a:spcPct val="100000"/>
              </a:lnSpc>
              <a:spcBef>
                <a:spcPts val="225"/>
              </a:spcBef>
              <a:buFont typeface="+mj-lt"/>
              <a:buAutoNum type="arabicPeriod"/>
            </a:pPr>
            <a:r>
              <a:rPr lang="tr-TR" sz="1600" dirty="0"/>
              <a:t>FDD Süreci aşamaları nelerdir söyleyiniz?</a:t>
            </a:r>
          </a:p>
          <a:p>
            <a:pPr marL="257175" indent="-257175">
              <a:lnSpc>
                <a:spcPct val="100000"/>
              </a:lnSpc>
              <a:spcBef>
                <a:spcPts val="225"/>
              </a:spcBef>
              <a:buFont typeface="+mj-lt"/>
              <a:buAutoNum type="arabicPeriod"/>
            </a:pPr>
            <a:r>
              <a:rPr lang="tr-TR" sz="1600" dirty="0"/>
              <a:t>IEEE/IEA 12207 ne anlama gelmektedir?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60</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9080555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457200" indent="-457200">
              <a:buFont typeface="+mj-lt"/>
              <a:buAutoNum type="arabicPeriod"/>
            </a:pPr>
            <a:r>
              <a:rPr lang="tr-TR" dirty="0" smtClean="0"/>
              <a:t>CRYSTAL modelini araştırınız.</a:t>
            </a:r>
          </a:p>
          <a:p>
            <a:pPr marL="457200" indent="-457200">
              <a:buFont typeface="+mj-lt"/>
              <a:buAutoNum type="arabicPeriod"/>
            </a:pPr>
            <a:r>
              <a:rPr lang="tr-TR" dirty="0" err="1"/>
              <a:t>Feature</a:t>
            </a:r>
            <a:r>
              <a:rPr lang="tr-TR" dirty="0"/>
              <a:t> </a:t>
            </a:r>
            <a:r>
              <a:rPr lang="tr-TR" dirty="0" err="1"/>
              <a:t>Driven</a:t>
            </a:r>
            <a:r>
              <a:rPr lang="tr-TR" dirty="0"/>
              <a:t> </a:t>
            </a:r>
            <a:r>
              <a:rPr lang="tr-TR" dirty="0" smtClean="0"/>
              <a:t>Development modelini araştırınız.</a:t>
            </a:r>
          </a:p>
          <a:p>
            <a:pPr marL="457200" indent="-457200">
              <a:buFont typeface="+mj-lt"/>
              <a:buAutoNum type="arabicPeriod"/>
            </a:pPr>
            <a:r>
              <a:rPr lang="tr-TR" dirty="0"/>
              <a:t>Çevik bilgi Metodu (</a:t>
            </a:r>
            <a:r>
              <a:rPr lang="tr-TR" dirty="0" err="1"/>
              <a:t>Agile</a:t>
            </a:r>
            <a:r>
              <a:rPr lang="tr-TR" dirty="0"/>
              <a:t> Data </a:t>
            </a:r>
            <a:r>
              <a:rPr lang="tr-TR" dirty="0" err="1"/>
              <a:t>Method</a:t>
            </a:r>
            <a:r>
              <a:rPr lang="tr-TR" dirty="0" smtClean="0"/>
              <a:t>) araştırınız.</a:t>
            </a:r>
          </a:p>
          <a:p>
            <a:pPr marL="457200" indent="-457200">
              <a:buFont typeface="+mj-lt"/>
              <a:buAutoNum type="arabicPeriod"/>
            </a:pPr>
            <a:r>
              <a:rPr lang="tr-TR" dirty="0" err="1"/>
              <a:t>Rational</a:t>
            </a:r>
            <a:r>
              <a:rPr lang="tr-TR" dirty="0"/>
              <a:t> </a:t>
            </a:r>
            <a:r>
              <a:rPr lang="tr-TR" dirty="0" err="1"/>
              <a:t>Unified</a:t>
            </a:r>
            <a:r>
              <a:rPr lang="tr-TR" dirty="0"/>
              <a:t> </a:t>
            </a:r>
            <a:r>
              <a:rPr lang="tr-TR" dirty="0" err="1"/>
              <a:t>Process</a:t>
            </a:r>
            <a:r>
              <a:rPr lang="tr-TR" dirty="0"/>
              <a:t> (RUP</a:t>
            </a:r>
            <a:r>
              <a:rPr lang="tr-TR" dirty="0" smtClean="0"/>
              <a:t>)’i araştırınız.</a:t>
            </a:r>
          </a:p>
          <a:p>
            <a:pPr marL="457200" indent="-457200">
              <a:buFont typeface="+mj-lt"/>
              <a:buAutoNum type="arabicPeriod"/>
            </a:pP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61</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14" name="Unvan 1"/>
          <p:cNvSpPr>
            <a:spLocks noGrp="1"/>
          </p:cNvSpPr>
          <p:nvPr>
            <p:ph type="title"/>
          </p:nvPr>
        </p:nvSpPr>
        <p:spPr>
          <a:xfrm>
            <a:off x="822960" y="286604"/>
            <a:ext cx="7543800" cy="1450757"/>
          </a:xfrm>
        </p:spPr>
        <p:txBody>
          <a:bodyPr/>
          <a:lstStyle/>
          <a:p>
            <a:r>
              <a:rPr lang="tr-TR" dirty="0" smtClean="0"/>
              <a:t>Ödev</a:t>
            </a:r>
            <a:endParaRPr lang="tr-TR" dirty="0"/>
          </a:p>
        </p:txBody>
      </p:sp>
      <p:pic>
        <p:nvPicPr>
          <p:cNvPr id="16" name="Resi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959" y="478370"/>
            <a:ext cx="1908770" cy="1849683"/>
          </a:xfrm>
          <a:prstGeom prst="rect">
            <a:avLst/>
          </a:prstGeom>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703" y="4219860"/>
            <a:ext cx="1857375" cy="1371600"/>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295" y="4017115"/>
            <a:ext cx="2278857" cy="1777090"/>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618" y="4007562"/>
            <a:ext cx="2026477" cy="1796195"/>
          </a:xfrm>
          <a:prstGeom prst="rect">
            <a:avLst/>
          </a:prstGeom>
        </p:spPr>
      </p:pic>
    </p:spTree>
    <p:extLst>
      <p:ext uri="{BB962C8B-B14F-4D97-AF65-F5344CB8AC3E}">
        <p14:creationId xmlns:p14="http://schemas.microsoft.com/office/powerpoint/2010/main" val="26188493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822959" y="1845733"/>
            <a:ext cx="7543801" cy="4387641"/>
          </a:xfrm>
        </p:spPr>
        <p:txBody>
          <a:bodyPr>
            <a:normAutofit fontScale="40000" lnSpcReduction="20000"/>
          </a:bodyPr>
          <a:lstStyle/>
          <a:p>
            <a:r>
              <a:rPr lang="tr-TR" sz="3000" dirty="0" smtClean="0"/>
              <a:t>“</a:t>
            </a:r>
            <a:r>
              <a:rPr lang="tr-TR" sz="3000" dirty="0"/>
              <a:t>Software </a:t>
            </a:r>
            <a:r>
              <a:rPr lang="tr-TR" sz="3000" dirty="0" err="1"/>
              <a:t>Engineering</a:t>
            </a:r>
            <a:r>
              <a:rPr lang="tr-TR" sz="3000" dirty="0"/>
              <a:t> A </a:t>
            </a:r>
            <a:r>
              <a:rPr lang="tr-TR" sz="3000" dirty="0" err="1"/>
              <a:t>Practitioner’s</a:t>
            </a:r>
            <a:r>
              <a:rPr lang="tr-TR" sz="3000" dirty="0"/>
              <a:t> </a:t>
            </a:r>
            <a:r>
              <a:rPr lang="tr-TR" sz="3000" dirty="0" err="1"/>
              <a:t>Approach</a:t>
            </a:r>
            <a:r>
              <a:rPr lang="tr-TR" sz="3000" dirty="0"/>
              <a:t>” (7th. Ed.), </a:t>
            </a:r>
            <a:r>
              <a:rPr lang="tr-TR" sz="3000" dirty="0" err="1"/>
              <a:t>Roger</a:t>
            </a:r>
            <a:r>
              <a:rPr lang="tr-TR" sz="3000" dirty="0"/>
              <a:t> S. </a:t>
            </a:r>
            <a:r>
              <a:rPr lang="tr-TR" sz="3000" dirty="0" err="1"/>
              <a:t>Pressman</a:t>
            </a:r>
            <a:r>
              <a:rPr lang="tr-TR" sz="3000" dirty="0"/>
              <a:t>, 2013.</a:t>
            </a:r>
          </a:p>
          <a:p>
            <a:r>
              <a:rPr lang="tr-TR" sz="3000" dirty="0"/>
              <a:t>“Software </a:t>
            </a:r>
            <a:r>
              <a:rPr lang="tr-TR" sz="3000" dirty="0" err="1"/>
              <a:t>Engineering</a:t>
            </a:r>
            <a:r>
              <a:rPr lang="tr-TR" sz="3000" dirty="0"/>
              <a:t>” (8th. Ed.), </a:t>
            </a:r>
            <a:r>
              <a:rPr lang="tr-TR" sz="3000" dirty="0" err="1"/>
              <a:t>Ian</a:t>
            </a:r>
            <a:r>
              <a:rPr lang="tr-TR" sz="3000" dirty="0"/>
              <a:t> </a:t>
            </a:r>
            <a:r>
              <a:rPr lang="tr-TR" sz="3000" dirty="0" err="1"/>
              <a:t>Sommerville</a:t>
            </a:r>
            <a:r>
              <a:rPr lang="tr-TR" sz="3000" dirty="0"/>
              <a:t>, 2007.</a:t>
            </a:r>
          </a:p>
          <a:p>
            <a:r>
              <a:rPr lang="tr-TR" sz="3000" dirty="0"/>
              <a:t>“Guide </a:t>
            </a:r>
            <a:r>
              <a:rPr lang="tr-TR" sz="3000" dirty="0" err="1"/>
              <a:t>to</a:t>
            </a:r>
            <a:r>
              <a:rPr lang="tr-TR" sz="3000" dirty="0"/>
              <a:t> </a:t>
            </a:r>
            <a:r>
              <a:rPr lang="tr-TR" sz="3000" dirty="0" err="1"/>
              <a:t>the</a:t>
            </a:r>
            <a:r>
              <a:rPr lang="tr-TR" sz="3000" dirty="0"/>
              <a:t> Software </a:t>
            </a:r>
            <a:r>
              <a:rPr lang="tr-TR" sz="3000" dirty="0" err="1"/>
              <a:t>Engineering</a:t>
            </a:r>
            <a:r>
              <a:rPr lang="tr-TR" sz="3000" dirty="0"/>
              <a:t> Body of Knowledge”, 2004.</a:t>
            </a:r>
          </a:p>
          <a:p>
            <a:r>
              <a:rPr lang="tr-TR" sz="3000" dirty="0"/>
              <a:t>” Yazılım Mühendisliğine Giriş”, TBİL-211, Dr. Ali Arifoğlu.</a:t>
            </a:r>
          </a:p>
          <a:p>
            <a:r>
              <a:rPr lang="tr-TR" sz="3000" dirty="0"/>
              <a:t>”Yazılım Mühendisliği” (2. Basım), Dr. M. Erhan </a:t>
            </a:r>
            <a:r>
              <a:rPr lang="tr-TR" sz="3000" dirty="0" err="1"/>
              <a:t>Sarıdoğan</a:t>
            </a:r>
            <a:r>
              <a:rPr lang="tr-TR" sz="3000" dirty="0"/>
              <a:t>, 2008, İstanbul: Papatya Yayıncılık.</a:t>
            </a:r>
          </a:p>
          <a:p>
            <a:r>
              <a:rPr lang="tr-TR" sz="3000" dirty="0" err="1"/>
              <a:t>Kalıpsiz</a:t>
            </a:r>
            <a:r>
              <a:rPr lang="tr-TR" sz="3000" dirty="0"/>
              <a:t>, O., Buharalı, A., Biricik, G. (2005). Bilgisayar Bilimlerinde Sistem Analizi ve Tasarımı Nesneye Yönelik Modelleme. İstanbul: Papatya Yayıncılık.</a:t>
            </a:r>
          </a:p>
          <a:p>
            <a:r>
              <a:rPr lang="tr-TR" sz="3000" dirty="0" err="1"/>
              <a:t>Buzluca</a:t>
            </a:r>
            <a:r>
              <a:rPr lang="tr-TR" sz="3000" dirty="0"/>
              <a:t>, F. (2010) Yazılım Modelleme ve Tasarımı ders notları (http://www.buzluca.info/dersler.html)</a:t>
            </a:r>
          </a:p>
          <a:p>
            <a:r>
              <a:rPr lang="tr-TR" sz="3000" dirty="0"/>
              <a:t>Hacettepe Üniversitesi BBS-651, A. Tarhan, 2010.</a:t>
            </a:r>
          </a:p>
          <a:p>
            <a:pPr algn="l"/>
            <a:r>
              <a:rPr lang="tr-TR" sz="3000" dirty="0"/>
              <a:t>Yazılım Proje Yönetimi, Yrd. Doç. Dr. Hacer </a:t>
            </a:r>
            <a:r>
              <a:rPr lang="tr-TR" sz="3000" dirty="0" smtClean="0"/>
              <a:t>KARACAN</a:t>
            </a:r>
            <a:endParaRPr lang="tr-TR" sz="3000" dirty="0"/>
          </a:p>
          <a:p>
            <a:r>
              <a:rPr lang="tr-TR" sz="3000" dirty="0">
                <a:hlinkClick r:id="rId2"/>
              </a:rPr>
              <a:t>http://</a:t>
            </a:r>
            <a:r>
              <a:rPr lang="tr-TR" sz="3000" dirty="0" smtClean="0">
                <a:hlinkClick r:id="rId2"/>
              </a:rPr>
              <a:t>www.cclub.metu.edu.tr/bergi_yeni/e-bergi/2008/Ekim/Cevik-Modelleme-ve-Cevik-Yazilim-Gelistirme</a:t>
            </a:r>
            <a:r>
              <a:rPr lang="tr-TR" sz="3000" dirty="0" smtClean="0"/>
              <a:t> </a:t>
            </a:r>
            <a:endParaRPr lang="tr-TR" sz="3000" dirty="0"/>
          </a:p>
          <a:p>
            <a:r>
              <a:rPr lang="tr-TR" sz="3000" dirty="0">
                <a:hlinkClick r:id="rId3"/>
              </a:rPr>
              <a:t>http://</a:t>
            </a:r>
            <a:r>
              <a:rPr lang="tr-TR" sz="3000" dirty="0" smtClean="0">
                <a:hlinkClick r:id="rId3"/>
              </a:rPr>
              <a:t>wiki.expertiza.ncsu.edu/index.php/CSC/ECE_517_Fall_2011/ch6_6d_sk</a:t>
            </a:r>
            <a:r>
              <a:rPr lang="tr-TR" sz="3000" dirty="0" smtClean="0"/>
              <a:t> </a:t>
            </a:r>
            <a:endParaRPr lang="tr-TR" sz="3000" dirty="0"/>
          </a:p>
          <a:p>
            <a:r>
              <a:rPr lang="tr-TR" sz="3000" dirty="0">
                <a:hlinkClick r:id="rId4"/>
              </a:rPr>
              <a:t>http://dsdmofagilemethodology.wikidot.com</a:t>
            </a:r>
            <a:r>
              <a:rPr lang="tr-TR" sz="3000" dirty="0" smtClean="0">
                <a:hlinkClick r:id="rId4"/>
              </a:rPr>
              <a:t>/</a:t>
            </a:r>
            <a:r>
              <a:rPr lang="tr-TR" sz="3000" dirty="0" smtClean="0"/>
              <a:t> </a:t>
            </a:r>
          </a:p>
          <a:p>
            <a:r>
              <a:rPr lang="tr-TR" sz="3000" dirty="0">
                <a:hlinkClick r:id="rId5"/>
              </a:rPr>
              <a:t>http://caglarkaya.piquestion.com/2014/07/01/244</a:t>
            </a:r>
            <a:r>
              <a:rPr lang="tr-TR" sz="3000" dirty="0" smtClean="0">
                <a:hlinkClick r:id="rId5"/>
              </a:rPr>
              <a:t>/</a:t>
            </a:r>
            <a:r>
              <a:rPr lang="tr-TR" sz="3000" dirty="0" smtClean="0"/>
              <a:t> </a:t>
            </a:r>
            <a:endParaRPr lang="tr-TR" sz="3000" dirty="0"/>
          </a:p>
          <a:p>
            <a:endParaRPr lang="tr-TR" dirty="0" smtClean="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62</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0699974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63</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1269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Yinelemeli Sürecin Yararları</a:t>
            </a:r>
          </a:p>
        </p:txBody>
      </p:sp>
      <p:pic>
        <p:nvPicPr>
          <p:cNvPr id="6" name="İçerik Yer Tutucusu 5"/>
          <p:cNvPicPr>
            <a:picLocks noGrp="1" noChangeAspect="1"/>
          </p:cNvPicPr>
          <p:nvPr>
            <p:ph idx="1"/>
          </p:nvPr>
        </p:nvPicPr>
        <p:blipFill>
          <a:blip r:embed="rId2"/>
          <a:stretch>
            <a:fillRect/>
          </a:stretch>
        </p:blipFill>
        <p:spPr>
          <a:xfrm>
            <a:off x="841267" y="1890162"/>
            <a:ext cx="7568096" cy="4330334"/>
          </a:xfrm>
          <a:prstGeom prst="rect">
            <a:avLst/>
          </a:prstGeom>
        </p:spPr>
      </p:pic>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7</a:t>
            </a:fld>
            <a:endParaRPr lang="tr-TR" dirty="0"/>
          </a:p>
        </p:txBody>
      </p:sp>
      <p:sp>
        <p:nvSpPr>
          <p:cNvPr id="3" name="Veri Yer Tutucusu 2"/>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859162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a:t>UP'nin</a:t>
            </a:r>
            <a:r>
              <a:rPr lang="tr-TR" sz="3600" dirty="0"/>
              <a:t> Kullanılmasına Yönelik Öneriler</a:t>
            </a:r>
          </a:p>
        </p:txBody>
      </p:sp>
      <p:sp>
        <p:nvSpPr>
          <p:cNvPr id="3" name="İçerik Yer Tutucusu 2"/>
          <p:cNvSpPr>
            <a:spLocks noGrp="1"/>
          </p:cNvSpPr>
          <p:nvPr>
            <p:ph idx="1"/>
          </p:nvPr>
        </p:nvSpPr>
        <p:spPr/>
        <p:txBody>
          <a:bodyPr>
            <a:normAutofit fontScale="70000" lnSpcReduction="20000"/>
          </a:bodyPr>
          <a:lstStyle/>
          <a:p>
            <a:pPr>
              <a:lnSpc>
                <a:spcPct val="120000"/>
              </a:lnSpc>
            </a:pPr>
            <a:r>
              <a:rPr lang="tr-TR" sz="2600" dirty="0">
                <a:solidFill>
                  <a:srgbClr val="002060"/>
                </a:solidFill>
              </a:rPr>
              <a:t>2 - 6 haftalık sabit süreli </a:t>
            </a:r>
            <a:r>
              <a:rPr lang="tr-TR" sz="2600" dirty="0" err="1">
                <a:solidFill>
                  <a:srgbClr val="002060"/>
                </a:solidFill>
              </a:rPr>
              <a:t>iterasyonlar</a:t>
            </a:r>
            <a:r>
              <a:rPr lang="tr-TR" sz="2600" dirty="0">
                <a:solidFill>
                  <a:srgbClr val="002060"/>
                </a:solidFill>
              </a:rPr>
              <a:t> uygulanmalı</a:t>
            </a:r>
          </a:p>
          <a:p>
            <a:pPr lvl="1">
              <a:lnSpc>
                <a:spcPct val="120000"/>
              </a:lnSpc>
            </a:pPr>
            <a:r>
              <a:rPr lang="tr-TR" sz="2200" dirty="0" err="1" smtClean="0"/>
              <a:t>Deneyemlere</a:t>
            </a:r>
            <a:r>
              <a:rPr lang="tr-TR" sz="2200" dirty="0" smtClean="0"/>
              <a:t> </a:t>
            </a:r>
            <a:r>
              <a:rPr lang="tr-TR" sz="2200" dirty="0"/>
              <a:t>göre bir </a:t>
            </a:r>
            <a:r>
              <a:rPr lang="tr-TR" sz="2200" dirty="0" err="1"/>
              <a:t>iterasyonun</a:t>
            </a:r>
            <a:r>
              <a:rPr lang="tr-TR" sz="2200" dirty="0"/>
              <a:t> süresinin 3 ya da 4 hafta olarak seçilmesi iyi sonuçlar vermektedir.</a:t>
            </a:r>
          </a:p>
          <a:p>
            <a:pPr lvl="1">
              <a:lnSpc>
                <a:spcPct val="120000"/>
              </a:lnSpc>
            </a:pPr>
            <a:r>
              <a:rPr lang="tr-TR" sz="2200" dirty="0" err="1" smtClean="0"/>
              <a:t>İterasyon</a:t>
            </a:r>
            <a:r>
              <a:rPr lang="tr-TR" sz="2200" dirty="0" smtClean="0"/>
              <a:t> </a:t>
            </a:r>
            <a:r>
              <a:rPr lang="tr-TR" sz="2200" dirty="0"/>
              <a:t>2 haftadan kısa olursa bu sürede bir ürün çıkarmak mümkün olmaz.</a:t>
            </a:r>
          </a:p>
          <a:p>
            <a:pPr lvl="1">
              <a:lnSpc>
                <a:spcPct val="120000"/>
              </a:lnSpc>
            </a:pPr>
            <a:r>
              <a:rPr lang="tr-TR" sz="2200" dirty="0" smtClean="0"/>
              <a:t>Altı </a:t>
            </a:r>
            <a:r>
              <a:rPr lang="tr-TR" sz="2200" dirty="0"/>
              <a:t>haftadan daha uzun süreli </a:t>
            </a:r>
            <a:r>
              <a:rPr lang="tr-TR" sz="2200" dirty="0" err="1"/>
              <a:t>iterasyonlarda</a:t>
            </a:r>
            <a:r>
              <a:rPr lang="tr-TR" sz="2200" dirty="0"/>
              <a:t> ise erken geri besleme alma olanağı </a:t>
            </a:r>
            <a:r>
              <a:rPr lang="tr-TR" sz="2200" dirty="0" smtClean="0"/>
              <a:t>ortadan </a:t>
            </a:r>
            <a:r>
              <a:rPr lang="tr-TR" sz="2200" dirty="0"/>
              <a:t>kalkar ve çok fazla sayıda istek ile uğraşmak gerekir</a:t>
            </a:r>
            <a:r>
              <a:rPr lang="tr-TR" sz="2200" dirty="0" smtClean="0"/>
              <a:t>.</a:t>
            </a:r>
            <a:endParaRPr lang="tr-TR" sz="2200" dirty="0"/>
          </a:p>
          <a:p>
            <a:pPr>
              <a:lnSpc>
                <a:spcPct val="120000"/>
              </a:lnSpc>
            </a:pPr>
            <a:r>
              <a:rPr lang="tr-TR" sz="2600" dirty="0">
                <a:solidFill>
                  <a:srgbClr val="002060"/>
                </a:solidFill>
              </a:rPr>
              <a:t>Yüksek risk taşıyan kısımlar ilk </a:t>
            </a:r>
            <a:r>
              <a:rPr lang="tr-TR" sz="2600" dirty="0" err="1">
                <a:solidFill>
                  <a:srgbClr val="002060"/>
                </a:solidFill>
              </a:rPr>
              <a:t>iterasyonlarda</a:t>
            </a:r>
            <a:r>
              <a:rPr lang="tr-TR" sz="2600" dirty="0">
                <a:solidFill>
                  <a:srgbClr val="002060"/>
                </a:solidFill>
              </a:rPr>
              <a:t> </a:t>
            </a:r>
            <a:r>
              <a:rPr lang="tr-TR" sz="2600" dirty="0" err="1">
                <a:solidFill>
                  <a:srgbClr val="002060"/>
                </a:solidFill>
              </a:rPr>
              <a:t>gerçeklenmeli</a:t>
            </a:r>
            <a:r>
              <a:rPr lang="tr-TR" sz="2600" dirty="0">
                <a:solidFill>
                  <a:srgbClr val="002060"/>
                </a:solidFill>
              </a:rPr>
              <a:t> </a:t>
            </a:r>
          </a:p>
          <a:p>
            <a:pPr lvl="1">
              <a:lnSpc>
                <a:spcPct val="120000"/>
              </a:lnSpc>
            </a:pPr>
            <a:r>
              <a:rPr lang="tr-TR" sz="2200" dirty="0" smtClean="0"/>
              <a:t>Daha </a:t>
            </a:r>
            <a:r>
              <a:rPr lang="tr-TR" sz="2200" dirty="0"/>
              <a:t>önce de açıklandığı gibi ortaya çıkabilecek problemleri mümkün olduğu kadar erken fark edip bunlara karşı önlem alabilmek için zorlu görünen istekler önce ele alınmalı. </a:t>
            </a:r>
          </a:p>
          <a:p>
            <a:pPr>
              <a:lnSpc>
                <a:spcPct val="120000"/>
              </a:lnSpc>
            </a:pPr>
            <a:r>
              <a:rPr lang="tr-TR" sz="2600" dirty="0">
                <a:solidFill>
                  <a:srgbClr val="002060"/>
                </a:solidFill>
              </a:rPr>
              <a:t>Temel oluşturan yapılar (çekirdek) önce </a:t>
            </a:r>
            <a:r>
              <a:rPr lang="tr-TR" sz="2600" dirty="0" err="1">
                <a:solidFill>
                  <a:srgbClr val="002060"/>
                </a:solidFill>
              </a:rPr>
              <a:t>gerçeklenmeli</a:t>
            </a:r>
            <a:r>
              <a:rPr lang="tr-TR" sz="2600" dirty="0">
                <a:solidFill>
                  <a:srgbClr val="002060"/>
                </a:solidFill>
              </a:rPr>
              <a:t> </a:t>
            </a:r>
          </a:p>
          <a:p>
            <a:pPr lvl="1">
              <a:lnSpc>
                <a:spcPct val="120000"/>
              </a:lnSpc>
            </a:pPr>
            <a:r>
              <a:rPr lang="tr-TR" sz="2200" dirty="0" smtClean="0"/>
              <a:t>Yüksek </a:t>
            </a:r>
            <a:r>
              <a:rPr lang="tr-TR" sz="2200" dirty="0"/>
              <a:t>riskli kısımlardan başka önce ele alınması gereken modüller sistemin temelini (iskeletini) oluşturan yapılardır. </a:t>
            </a:r>
          </a:p>
          <a:p>
            <a:pPr marL="342900" lvl="1" indent="0">
              <a:buNone/>
            </a:pP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8</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591986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err="1"/>
              <a:t>UP'nin</a:t>
            </a:r>
            <a:r>
              <a:rPr lang="tr-TR" sz="3600" dirty="0"/>
              <a:t> Kullanılmasına Yönelik Öneriler</a:t>
            </a:r>
          </a:p>
        </p:txBody>
      </p:sp>
      <p:sp>
        <p:nvSpPr>
          <p:cNvPr id="3" name="İçerik Yer Tutucusu 2"/>
          <p:cNvSpPr>
            <a:spLocks noGrp="1"/>
          </p:cNvSpPr>
          <p:nvPr>
            <p:ph idx="1"/>
          </p:nvPr>
        </p:nvSpPr>
        <p:spPr>
          <a:xfrm>
            <a:off x="822960" y="1910129"/>
            <a:ext cx="7543801" cy="3318694"/>
          </a:xfrm>
        </p:spPr>
        <p:txBody>
          <a:bodyPr>
            <a:normAutofit fontScale="85000" lnSpcReduction="10000"/>
          </a:bodyPr>
          <a:lstStyle/>
          <a:p>
            <a:pPr>
              <a:lnSpc>
                <a:spcPct val="120000"/>
              </a:lnSpc>
              <a:buFont typeface="Wingdings" panose="05000000000000000000" pitchFamily="2" charset="2"/>
              <a:buChar char="Ø"/>
            </a:pPr>
            <a:r>
              <a:rPr lang="tr-TR" sz="2175" dirty="0">
                <a:solidFill>
                  <a:srgbClr val="002060"/>
                </a:solidFill>
              </a:rPr>
              <a:t>Sürekli kullanıcılardan geri besleme alınmalı, isteklere uyulmaya dikkat </a:t>
            </a:r>
            <a:r>
              <a:rPr lang="tr-TR" sz="2175" dirty="0" smtClean="0">
                <a:solidFill>
                  <a:srgbClr val="002060"/>
                </a:solidFill>
              </a:rPr>
              <a:t>edilmeli</a:t>
            </a:r>
            <a:endParaRPr lang="tr-TR" dirty="0"/>
          </a:p>
          <a:p>
            <a:pPr>
              <a:lnSpc>
                <a:spcPct val="120000"/>
              </a:lnSpc>
              <a:buFont typeface="Wingdings" panose="05000000000000000000" pitchFamily="2" charset="2"/>
              <a:buChar char="Ø"/>
            </a:pPr>
            <a:r>
              <a:rPr lang="tr-TR" sz="2175" dirty="0">
                <a:solidFill>
                  <a:srgbClr val="002060"/>
                </a:solidFill>
              </a:rPr>
              <a:t>Her </a:t>
            </a:r>
            <a:r>
              <a:rPr lang="tr-TR" sz="2175" dirty="0" err="1">
                <a:solidFill>
                  <a:srgbClr val="002060"/>
                </a:solidFill>
              </a:rPr>
              <a:t>iterasyondan</a:t>
            </a:r>
            <a:r>
              <a:rPr lang="tr-TR" sz="2175" dirty="0">
                <a:solidFill>
                  <a:srgbClr val="002060"/>
                </a:solidFill>
              </a:rPr>
              <a:t> sonra ürün tam olarak sınanmalı</a:t>
            </a:r>
          </a:p>
          <a:p>
            <a:pPr lvl="1">
              <a:lnSpc>
                <a:spcPct val="120000"/>
              </a:lnSpc>
              <a:buFont typeface="Wingdings" panose="05000000000000000000" pitchFamily="2" charset="2"/>
              <a:buChar char="§"/>
            </a:pPr>
            <a:r>
              <a:rPr lang="tr-TR" dirty="0" smtClean="0"/>
              <a:t>Her </a:t>
            </a:r>
            <a:r>
              <a:rPr lang="tr-TR" dirty="0" err="1"/>
              <a:t>iterasyonda</a:t>
            </a:r>
            <a:r>
              <a:rPr lang="tr-TR" dirty="0"/>
              <a:t> bir ürün oluşturulduğu unutulmamalı ve bu ürün tam olarak sınanmalıdır.</a:t>
            </a:r>
          </a:p>
          <a:p>
            <a:pPr lvl="2">
              <a:lnSpc>
                <a:spcPct val="120000"/>
              </a:lnSpc>
              <a:buFont typeface="Wingdings" panose="05000000000000000000" pitchFamily="2" charset="2"/>
              <a:buChar char="§"/>
            </a:pPr>
            <a:r>
              <a:rPr lang="tr-TR" dirty="0" smtClean="0"/>
              <a:t>Aksi </a:t>
            </a:r>
            <a:r>
              <a:rPr lang="tr-TR" dirty="0"/>
              <a:t>durumda hatalar geç fark edilir ve bunları düzeltme maliyeti yüksek olur.</a:t>
            </a:r>
          </a:p>
          <a:p>
            <a:pPr>
              <a:lnSpc>
                <a:spcPct val="120000"/>
              </a:lnSpc>
              <a:buFont typeface="Wingdings" panose="05000000000000000000" pitchFamily="2" charset="2"/>
              <a:buChar char="Ø"/>
            </a:pPr>
            <a:r>
              <a:rPr lang="tr-TR" sz="2175" dirty="0">
                <a:solidFill>
                  <a:srgbClr val="002060"/>
                </a:solidFill>
              </a:rPr>
              <a:t>Kullanım senaryoları yöntemi (</a:t>
            </a:r>
            <a:r>
              <a:rPr lang="tr-TR" sz="2175" dirty="0" err="1">
                <a:solidFill>
                  <a:srgbClr val="002060"/>
                </a:solidFill>
              </a:rPr>
              <a:t>use</a:t>
            </a:r>
            <a:r>
              <a:rPr lang="tr-TR" sz="2175" dirty="0">
                <a:solidFill>
                  <a:srgbClr val="002060"/>
                </a:solidFill>
              </a:rPr>
              <a:t> </a:t>
            </a:r>
            <a:r>
              <a:rPr lang="tr-TR" sz="2175" dirty="0" err="1">
                <a:solidFill>
                  <a:srgbClr val="002060"/>
                </a:solidFill>
              </a:rPr>
              <a:t>case</a:t>
            </a:r>
            <a:r>
              <a:rPr lang="tr-TR" sz="2175" dirty="0">
                <a:solidFill>
                  <a:srgbClr val="002060"/>
                </a:solidFill>
              </a:rPr>
              <a:t>) </a:t>
            </a:r>
            <a:r>
              <a:rPr lang="tr-TR" sz="2175" dirty="0" smtClean="0">
                <a:solidFill>
                  <a:srgbClr val="002060"/>
                </a:solidFill>
              </a:rPr>
              <a:t>uygulanmalı</a:t>
            </a:r>
            <a:endParaRPr lang="tr-TR" dirty="0"/>
          </a:p>
          <a:p>
            <a:pPr>
              <a:lnSpc>
                <a:spcPct val="120000"/>
              </a:lnSpc>
              <a:buFont typeface="Wingdings" panose="05000000000000000000" pitchFamily="2" charset="2"/>
              <a:buChar char="Ø"/>
            </a:pPr>
            <a:r>
              <a:rPr lang="tr-TR" sz="2175" dirty="0">
                <a:solidFill>
                  <a:srgbClr val="002060"/>
                </a:solidFill>
              </a:rPr>
              <a:t>Görsel modelleme (UML) kullanılmalı</a:t>
            </a:r>
          </a:p>
          <a:p>
            <a:pPr lvl="1">
              <a:lnSpc>
                <a:spcPct val="120000"/>
              </a:lnSpc>
              <a:buFont typeface="Wingdings" panose="05000000000000000000" pitchFamily="2" charset="2"/>
              <a:buChar char="§"/>
            </a:pPr>
            <a:r>
              <a:rPr lang="tr-TR" dirty="0" smtClean="0"/>
              <a:t>UML </a:t>
            </a:r>
            <a:r>
              <a:rPr lang="tr-TR" dirty="0"/>
              <a:t>tasarımların ifade edilmesini ve takım elemanları arasında iletişimi kolaylaştırır</a:t>
            </a:r>
            <a:r>
              <a:rPr lang="tr-TR" dirty="0" smtClean="0"/>
              <a:t>.</a:t>
            </a:r>
            <a:endParaRPr lang="tr-TR" dirty="0"/>
          </a:p>
          <a:p>
            <a:pPr>
              <a:lnSpc>
                <a:spcPct val="120000"/>
              </a:lnSpc>
              <a:buFont typeface="Wingdings" panose="05000000000000000000" pitchFamily="2" charset="2"/>
              <a:buChar char="Ø"/>
            </a:pPr>
            <a:r>
              <a:rPr lang="tr-TR" sz="2175" dirty="0">
                <a:solidFill>
                  <a:srgbClr val="002060"/>
                </a:solidFill>
              </a:rPr>
              <a:t>Bir </a:t>
            </a:r>
            <a:r>
              <a:rPr lang="tr-TR" sz="2175" dirty="0" err="1">
                <a:solidFill>
                  <a:srgbClr val="002060"/>
                </a:solidFill>
              </a:rPr>
              <a:t>iterasyonda</a:t>
            </a:r>
            <a:r>
              <a:rPr lang="tr-TR" sz="2175" dirty="0">
                <a:solidFill>
                  <a:srgbClr val="002060"/>
                </a:solidFill>
              </a:rPr>
              <a:t> elde edilen deneyim diğer </a:t>
            </a:r>
            <a:r>
              <a:rPr lang="tr-TR" sz="2175" dirty="0" err="1">
                <a:solidFill>
                  <a:srgbClr val="002060"/>
                </a:solidFill>
              </a:rPr>
              <a:t>iterasyonda</a:t>
            </a:r>
            <a:r>
              <a:rPr lang="tr-TR" sz="2175" dirty="0">
                <a:solidFill>
                  <a:srgbClr val="002060"/>
                </a:solidFill>
              </a:rPr>
              <a:t> kullanılmalı</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347894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85B794-71C8-4414-A683-65552E16DEA6}">
  <we:reference id="wa104175800" version="1.0.0.0" store="en-US" storeType="OMEX"/>
  <we:alternateReferences>
    <we:reference id="WA104175800" version="1.0.0.0" store="WA10417580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15378</TotalTime>
  <Words>4908</Words>
  <Application>Microsoft Office PowerPoint</Application>
  <PresentationFormat>Ekran Gösterisi (4:3)</PresentationFormat>
  <Paragraphs>646</Paragraphs>
  <Slides>63</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63</vt:i4>
      </vt:variant>
    </vt:vector>
  </HeadingPairs>
  <TitlesOfParts>
    <vt:vector size="68" baseType="lpstr">
      <vt:lpstr>Arial</vt:lpstr>
      <vt:lpstr>Calibri</vt:lpstr>
      <vt:lpstr>Calibri Light</vt:lpstr>
      <vt:lpstr>Wingdings</vt:lpstr>
      <vt:lpstr>Geçmişe bakış</vt:lpstr>
      <vt:lpstr>YMT312 Yazılım Tasarım ve Mimarisi  </vt:lpstr>
      <vt:lpstr>PowerPoint Sunusu</vt:lpstr>
      <vt:lpstr>Amaçlar</vt:lpstr>
      <vt:lpstr>Birleşik Süreç (Unified Process) </vt:lpstr>
      <vt:lpstr>Birleşik Süreç Fazları</vt:lpstr>
      <vt:lpstr>UP: Yinelemeli ve evrimsel yazılım geliştirme</vt:lpstr>
      <vt:lpstr>Yinelemeli Sürecin Yararları</vt:lpstr>
      <vt:lpstr>UP'nin Kullanılmasına Yönelik Öneriler</vt:lpstr>
      <vt:lpstr>UP'nin Kullanılmasına Yönelik Öneriler</vt:lpstr>
      <vt:lpstr>Çevik (Agile) Yaklaşım</vt:lpstr>
      <vt:lpstr>Çevik (Agile) Yaklaşım</vt:lpstr>
      <vt:lpstr>Çevik (Agile) Modelleme</vt:lpstr>
      <vt:lpstr>Çevik (Agile) Yazılım Süreç Modelleri</vt:lpstr>
      <vt:lpstr>Çevik (Agile) Yazılım Süreç Modelleri</vt:lpstr>
      <vt:lpstr>Çevik Yazılım Geliştirme Manifestosu</vt:lpstr>
      <vt:lpstr>Çevik Yazılım Geliştirme Manifestosu- Prensipler</vt:lpstr>
      <vt:lpstr>Çevik Yazılım Geliştirme Manifestosu- Prensipler</vt:lpstr>
      <vt:lpstr>Çevik Yazılım Geliştirme Manifestosu- Prensipler</vt:lpstr>
      <vt:lpstr>Çevik Modellemenin Başlıca Özelliği</vt:lpstr>
      <vt:lpstr>Hangi Durumlarda Kullanılabilir?</vt:lpstr>
      <vt:lpstr>Çözüm</vt:lpstr>
      <vt:lpstr>Çevik Yazılım Geliştirme Süreci</vt:lpstr>
      <vt:lpstr>Çevik Yazılım Modelinin Diğer Modellerden Farkı</vt:lpstr>
      <vt:lpstr>Çevik Yazılım Modelinin Diğer Modellerden Farkı</vt:lpstr>
      <vt:lpstr>Çevik Yazılım Modelinin Diğer Modellerden Farkı</vt:lpstr>
      <vt:lpstr>Çevik Yazılım Geliştirme Modelleri</vt:lpstr>
      <vt:lpstr>Uçdeğer Programlama (Extreme Programming – XP)</vt:lpstr>
      <vt:lpstr>Uçdeğer Programlama</vt:lpstr>
      <vt:lpstr>Uçdeğer Programlama</vt:lpstr>
      <vt:lpstr>Uçdeğer Programlama</vt:lpstr>
      <vt:lpstr>Uçdeğer Programlama</vt:lpstr>
      <vt:lpstr>Adaptif Yazılım Geliştirme (Adaptive Software Development -ASD)</vt:lpstr>
      <vt:lpstr>Adaptif Yazılım Geliştirme</vt:lpstr>
      <vt:lpstr>Dinamik Sistem Geliştirme  (”Dynamic System Development”)</vt:lpstr>
      <vt:lpstr>Dinamik Sistem Geliştirme</vt:lpstr>
      <vt:lpstr>Dinamik Sistem Geliştirme Proje Yapısı</vt:lpstr>
      <vt:lpstr>Dinamik Sistem Geliştirme Süreci</vt:lpstr>
      <vt:lpstr>Scrum</vt:lpstr>
      <vt:lpstr>Scrum Ayırt Edici Özellikleri</vt:lpstr>
      <vt:lpstr>Scrum Süreci</vt:lpstr>
      <vt:lpstr>Scrum Rolleri</vt:lpstr>
      <vt:lpstr>Scrum Rolleri</vt:lpstr>
      <vt:lpstr>Scrum Rolleri</vt:lpstr>
      <vt:lpstr>Scrum Rolleri</vt:lpstr>
      <vt:lpstr>Scrum Örnek</vt:lpstr>
      <vt:lpstr>Özellik Güdümlü Gelistirme  (Feature-Driven Development – FDD)</vt:lpstr>
      <vt:lpstr>Çevik Tümlesik Süreç (Agile Unified Process – AUP)</vt:lpstr>
      <vt:lpstr>Çevik Tümlesik Süreç</vt:lpstr>
      <vt:lpstr>Yazılım Süreç Modeli Seçimi</vt:lpstr>
      <vt:lpstr>Yazılım Süreç Modeli Seçimi</vt:lpstr>
      <vt:lpstr>Yazılım Süreçleri – IEEE/IEA 12207 nedir?</vt:lpstr>
      <vt:lpstr>12207 ne değildir?</vt:lpstr>
      <vt:lpstr>Kullanımı</vt:lpstr>
      <vt:lpstr>Yaşam döngüsünü bölümlendirme</vt:lpstr>
      <vt:lpstr>IEEE/EIA 12207 Yaşam Döngüsü  (Yazılım Süreçleri)</vt:lpstr>
      <vt:lpstr>Uygulama</vt:lpstr>
      <vt:lpstr>Özet</vt:lpstr>
      <vt:lpstr>Özet</vt:lpstr>
      <vt:lpstr>Özet</vt:lpstr>
      <vt:lpstr>Çalışma Soruları</vt:lpstr>
      <vt:lpstr>Ödev</vt:lpstr>
      <vt:lpstr>Kaynaklar</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YMT 412-Yazılım Kalite Ve Güvencesi  Test Stratejileri</dc:title>
  <dc:creator>Resul DAŞ</dc:creator>
  <cp:lastModifiedBy>Uğur</cp:lastModifiedBy>
  <cp:revision>232</cp:revision>
  <dcterms:created xsi:type="dcterms:W3CDTF">2014-12-20T12:02:19Z</dcterms:created>
  <dcterms:modified xsi:type="dcterms:W3CDTF">2016-02-14T08:54:12Z</dcterms:modified>
</cp:coreProperties>
</file>